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sldIdLst>
    <p:sldId id="256" r:id="rId2"/>
    <p:sldId id="1782" r:id="rId3"/>
    <p:sldId id="1767" r:id="rId4"/>
    <p:sldId id="1770" r:id="rId5"/>
    <p:sldId id="1771" r:id="rId6"/>
    <p:sldId id="2088" r:id="rId7"/>
    <p:sldId id="1791" r:id="rId8"/>
    <p:sldId id="1798" r:id="rId9"/>
    <p:sldId id="1792" r:id="rId10"/>
    <p:sldId id="1793" r:id="rId11"/>
    <p:sldId id="1804" r:id="rId12"/>
    <p:sldId id="2091" r:id="rId13"/>
    <p:sldId id="1731" r:id="rId14"/>
    <p:sldId id="274" r:id="rId15"/>
    <p:sldId id="275" r:id="rId16"/>
    <p:sldId id="276" r:id="rId17"/>
    <p:sldId id="1785" r:id="rId18"/>
    <p:sldId id="1800" r:id="rId19"/>
    <p:sldId id="1774" r:id="rId20"/>
    <p:sldId id="1765" r:id="rId21"/>
    <p:sldId id="1766" r:id="rId22"/>
    <p:sldId id="1801" r:id="rId23"/>
    <p:sldId id="2090" r:id="rId24"/>
    <p:sldId id="269" r:id="rId25"/>
    <p:sldId id="267" r:id="rId26"/>
    <p:sldId id="2099" r:id="rId27"/>
    <p:sldId id="1787" r:id="rId28"/>
    <p:sldId id="1788" r:id="rId29"/>
    <p:sldId id="1786" r:id="rId30"/>
    <p:sldId id="258" r:id="rId31"/>
    <p:sldId id="2093" r:id="rId32"/>
    <p:sldId id="259" r:id="rId33"/>
    <p:sldId id="1796" r:id="rId34"/>
    <p:sldId id="1797" r:id="rId35"/>
    <p:sldId id="257" r:id="rId36"/>
    <p:sldId id="1790" r:id="rId37"/>
    <p:sldId id="261" r:id="rId38"/>
    <p:sldId id="1783" r:id="rId39"/>
    <p:sldId id="2089" r:id="rId40"/>
    <p:sldId id="2092" r:id="rId41"/>
    <p:sldId id="1802" r:id="rId42"/>
    <p:sldId id="2096" r:id="rId43"/>
    <p:sldId id="1805" r:id="rId44"/>
    <p:sldId id="2098" r:id="rId45"/>
    <p:sldId id="262" r:id="rId46"/>
    <p:sldId id="263" r:id="rId47"/>
    <p:sldId id="1789" r:id="rId48"/>
    <p:sldId id="260" r:id="rId49"/>
    <p:sldId id="264" r:id="rId50"/>
    <p:sldId id="270" r:id="rId51"/>
    <p:sldId id="271" r:id="rId52"/>
    <p:sldId id="266" r:id="rId53"/>
    <p:sldId id="268" r:id="rId54"/>
    <p:sldId id="265" r:id="rId55"/>
    <p:sldId id="272" r:id="rId56"/>
    <p:sldId id="273" r:id="rId57"/>
    <p:sldId id="281" r:id="rId58"/>
    <p:sldId id="1784" r:id="rId59"/>
    <p:sldId id="277" r:id="rId60"/>
    <p:sldId id="278" r:id="rId61"/>
    <p:sldId id="279" r:id="rId62"/>
    <p:sldId id="280" r:id="rId63"/>
    <p:sldId id="1803" r:id="rId64"/>
    <p:sldId id="282" r:id="rId65"/>
    <p:sldId id="2097" r:id="rId66"/>
    <p:sldId id="1729" r:id="rId67"/>
    <p:sldId id="1806" r:id="rId68"/>
    <p:sldId id="1807" r:id="rId69"/>
    <p:sldId id="1795" r:id="rId70"/>
    <p:sldId id="2095" r:id="rId71"/>
    <p:sldId id="1799" r:id="rId72"/>
    <p:sldId id="1808" r:id="rId73"/>
    <p:sldId id="2094" r:id="rId74"/>
    <p:sldId id="1794"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563"/>
    <p:restoredTop sz="94608"/>
  </p:normalViewPr>
  <p:slideViewPr>
    <p:cSldViewPr snapToGrid="0" snapToObjects="1">
      <p:cViewPr varScale="1">
        <p:scale>
          <a:sx n="37" d="100"/>
          <a:sy n="37" d="100"/>
        </p:scale>
        <p:origin x="224" y="153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7T01:00:14.48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1,'72'5,"0"1,-1-1,0-5,0-1,3 3,17 10,5 5,2-5,-23-8,1-4,0-1,0 4,23 6,-1 3,2-2,-22-6,1-1,0 0,-3-1,15 2,-4 0,-1 1,-9 2,-3 0,-1-1,27-5,-9 0,-30 4,-6-1,20-4,-43 0,2 0,-10 5,31-4,-21 4,21-5,3 0,16 0,-1 0,-22 0,-16 0,-22 0,21 0,38 0,-22 0,3 0,10 0,1 0,4 0,1 0,0 0,1 0,1 0,0 0,1 0,-4 0,-16 0,-4 0,34 0,-42 0,-9 0,-9 0,11 6,1-4,34 12,-7-12,24 5,0-7,-12 0,-3 0,-12 0,-11 0,8 0,-9 0,12 0,0 0,13 0,-10 7,21-6,-21 6,-3-3,-3-2,-20 2,8-4,-12 0,0 5,13-4,2 4,24-5,3 0,0-7,-14 1,-16-11,-22 6,1 1,-9 7,-1-1,4-4,-4 2,5-1,-1 3,0 4,31-4,8 4,18 0,21 0,-42 0,28 0,-22 0,3-7,9 6,-12-12,0 5,-11-5,-11 5,-16 0,-9 7,8-12,14 11,1-12,9 8,-11 1,11-13,-16 15,8-10,-22 13,-1 0,14 0,-10 0,10 0,-10 3,3 3,-1 2,2 2,-9-2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2:29:08.87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60,'97'21,"-44"-6,0 0,35 4,-1 1,8-1,-8-7,5-1,-1 0,8 1,-4-2,-18-5,-2-1,3 0,1 1,5 0,1 1,-5-1,4-1,-3 0,5 1,6 0,7 2,1-1,-5 0,-17-2,-3-1,-1 0,2 0,5 0,1 0,0 0,0-2,0 0,0-1,-1 0,-4-1,4 1,-4 0,1 0,7 0,0 0,0 0,-4 3,-1 2,-2-2,20-2,-2 0,-27 2,0 1,-1 0,34 1,-7 0,-32-4,-2 0,24 5,3-2,2-7,-3-2,-23 4,0 0,17-7,-3 0,7 6,-37-10,1 0,39 0,-38-5,-3 0,14 6,6-17,-20 18,11-11,0 7,0 6,0 1,1 7,11 0,-2 0,28 0,-24 0,-9-4,-9-3,-15 2,19-8,1 11,-13-4,9 6,3 0,15 0,26 0,-10 0,-14 0,-20 0,-12 0,-8 0,1 0,-6 0,-5 0,6 0,0 0,0 0,25 15,-7-5,21 7,0-11,5-6,-13 0,7 0,-35 0,21 0,-20 0,20 0,-9-6,0 4,21-12,-17 6,20-1,-31 2,39 7,-51 0,50 0,-37-6,6 4,-3-9,-18 6,-2-8,-7 4,1-2,6 6,1 1,8 4,11 0,5 5,-8 0,16 0,-29-1,40-4,6-8,-15 6,31-14,-46 14,27-6,12 8,-30-4,28 3,-22-4,-9 5,18-7,-33 6,3-6,19 3,-25 3,26-4,-14-2,3 6,0-6,22 7,-19 7,9-6,-3 12,5-5,-10 1,-3-3,-18-1,-15-4,5 7,0 0,-9-2,9 5,13-10,7 9,1-9,25 13,-10-12,6 6,-6-8,-34 0,-13-4,-14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2:29:10.96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9,'89'-5,"-36"3,1 1,3 0,-2 2,40-1,-10 0,-4 0,-19 0,6 0,3 0,17 0,4 0,2 0,-55 0,-7 0,-17 0,-6 0,10 0,-5 0,6 0,-4 0,1 0,6 0,1 0,8 0,-1 0,0 0,-6 0,-2 3,-7-2,0 3,1-4,6 0,-9 0,5 0,-4 0,-1 0,6 0,-4 3,-3-2,16 11,-13-6,15 3,-15-2,-3-6,9 8,-1-4,0 1,1-1,-13-2,3 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2:30:25.9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93,'52'-9,"23"2,-54 7,43-7,-40 6,32-12,-10 5,0 0,-3 1,0 7,-8 0,8 0,-12 0,0 0,1 0,-1 0,-6 0,4 0,-4 0,0 0,-2-3,-1 2,-7-3,21 0,-24 4,18-4,-21 4,6 0,2 0,-4-4,10 0,-13-1,9 2,-3 3,2 3,2-2,3 7,-5-3,5 1,-7 1,0-2,1 3,-5-4,10 5,-1-4,23 8,2-1,-6-4,13-1,-25-7,15 0,-12 0,-6 0,-6 0,-3 0,-4 0,5 0,3 0,-3 0,10 0,-3-5,7 4,13-4,-10 5,3 0,4 0,-20-3,21-3,-24 1,11 1,-4 4,0 0,-2 0,0 0,1 0,-3 0,8 0,-8 0,4 0,16 0,-13 0,15 0,-12 0,13 0,2 0,0 0,9 0,-9 0,1 0,8 0,-21 0,9-5,-18 4,5-4,8 5,-10 0,16 0,-26 0,11 0,-11 0,12 0,-5 0,20 0,-10 0,10 0,10 0,-18 0,12 0,16 0,-38 0,51 0,-51 0,10 0,-18 0,-7-3,3 2,-1-3,10 4,-7 0,3 0,3 0,2 0,6 0,-6 0,-2 0,-7 0,0 0,1 0,6 5,1 1,7 4,1-4,-1 3,-6-8,4 4,-14-5,7 0,9 0,-14 0,36 0,-17 0,10 0,-3 0,-11-5,-11 4,-3-7,-2 7,-3-3,7 4,3 0,2 5,6-4,0 8,1-3,-11 0,15 3,-14-8,10 4,-2-5,-16 0,1-4,-11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2:31:51.25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0 197,'95'-8,"0"0,0 1,0-1,0 0,0 0,0 1,0-1,0 0,0 0,0 0,0 1,0-1,0 0,9-1,4-1,3-1,0 0,-2 1,-3 0,-6 1,-8 1,-9 3,-11 1,-14 4,21 7,-22 3,-2-3,-17-2,-26-10,0 3,5-3,1 5,6 0,-5 0,3 0,-9 0,9 0,-8 0,3 0,5 5,-7 2,7-1,-5 0,1-1,1-4,-2 5,0-6,-4 0,25 6,-7-4,20 11,-6-4,1-1,16 8,5-13,-9 6,2-2,-34-6,7 6,-14-7,-8-5,5 3,-3-3,6 5,3-5,6 4,-2-5,8 6,-11 0,11 0,-8 0,7 0,-15 0,0 0,4 0,7 7,-3-5,6 4,-18-6,3 0,0 0,-4 0,4 6,0-5,-4 4,10-5,-10 0,4 0,0 0,-4 0,4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2:31:54.29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43,'65'0,"13"9,-18-2,-1 1,21 5,8 0,9-1,-16-10,5 0,4 6,7 3,-3-3,-14-6,-2-2,1 2,16 2,2 2,-3-2,-12-3,-3-1,1-1,4 1,-1 0,1 0,-2 1,-1 0,-3-3,16-7,-8-4,-15 2,-8-3,14-18,-21 5,-38 21,-12-5,15 4,-6 1,8 1,-6 5,-5-6,5 5,-3-4,18 5,-12 0,41 9,-21-7,22 15,-16-9,34 11,-9 0,13 1,-4-9,5 7,-14-15,9 8,-35-11,0 0,1-7,-16 5,2-5,-19 7,4 0,6 0,-9 0,24 0,-8 0,6 0,7 7,-8-5,11 11,-11-11,8 5,-17-2,2-4,-5 5,-5-1,6 1,9 1,-7 3,17-2,10-1,17 0,15-7,-15-7,-17 6,-25-6,-11 7,-5 0,15-5,4 3,15-3,-15 5,1 0,-14-5,1 4,-2-5,0 6,-4 0,9 0,-8 0,3-5,0 4,1-4,1-1,3 5,-4-4,1 5,-2 0,-5-6,5 5,1-9,1 8,-2-3,5 5,-7 0,7 0,-10 0,5 0,2-5,-1 9,-1-8,-5 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2:34:25.04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1 231,'98'-14,"-8"-3,-32 15,13-4,-10 6,21 0,-21 0,21 0,-21-7,21 6,4-6,-10 1,-6 4,-3-12,-36 12,16-9,-31 10,8-10,1 6,4-7,-4 4,1 3,6-10,-9 12,27-18,-32 18,25-6,-18 9,-1 0,7 0,-10 0,8 0,-2 5,-5-4,7 8,-4-8,6 4,13 1,-10-4,21 4,-9-6,0 0,22 0,-7 0,12 0,-15 0,-3 0,4 8,14 1,0 7,9 1,3-9,3 0,-3-8,9 0,-30 0,13-8,2-1,10 5,-4-9,1 1,-33 10,-3 2,6-5,0 1,5 3,-1 2,-2-1,0 0,-1-3,1-2,3 0,-1 0,-10 1,0-2,7-2,-2 0,33-1,-21 1,-2-1,6 0,-11 4,0 3,13 9,12-5,0 13,0-13,0 6,12-8,-9 0,-28 0,2 0,-11 0,1 0,15-4,2-1,-13 4,3 0,33-8,2 0,-23 8,-2 0,1-4,1 1,1 3,-5 2,16-1,-28 0,2 0,37 0,-21 0,12 0,12 0,-8 0,8 8,-24-7,9 15,-21-8,9 8,26 6,-16-5,-19 0,1-1,26-4,-34 5,1-1,-4-14,-2 0,39 21,-35-22,0 0,35 13,-32-12,0-2,32 9,-6-9,-35 0,-4 0,-18 0,4 0,-4 0,18 0,-9 0,33 0,-40 0,38 0,-29 6,22-4,-12 4,10-6,-22 0,9 0,-12 0,1-4,-1 2,-6-2,4-1,-4 4,6-4,12 5,-8 0,20 0,-28 0,27 0,-26 0,15 0,-12 0,12 0,17 0,2 0,-8 0,-20 0,-21-3,17-5,0 2,1-1,-1 7,-7 0,3 0,4 0,0 0,-6 0,8 0,3 0,-3 0,-4 0,-1 0,-3 0,5 0,0 0,-4-4,2 3,-2 2,7 0,-1 4,12-5,-8 0,1 0,-16 0,5 4,4 0,-2 4,-1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2:34:29.191"/>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0 109,'67'4,"-1"1,10-1,1 3,-3 7,6 2,-10-7,8 0,3-1,-5 0,2 0,-2 0,6 0,11-2,9 0,1-2,-8-1,-5-1,-6-3,2 0,-12 2,3-1,-1 0,-2-1,15-1,-2-1,-3-2,-11-1,-3-1,-1-1,0 1,-1-1,-1-1,23-6,-2 0,-9 4,0 2,4-2,-3 1,-15 0,-2 1,-1 3,0 1,-6-4,0 1,1 3,-2 0,21-6,-24 2,-1 2,13 5,21-7,-14 3,-1 4,-9-4,9 6,0 0,-9 0,10 0,-13 0,-12 0,47 0,-56 0,14 3,1 1,3 6,30-1,12 7,-21-7,-12 0,3 1,-15-2,2 1,27 7,1-2,-17-7,1 0,21 12,-2 0,-30-16,0-2,24 9,-1 0,-27-10,1 0,40 0,2 0,-29-1,-2 2,18 2,0 1,-17-4,-7 2,4 9,28-10,-37 3,-3-4,0 3,-26-2,0 3,1-4,7 0,1 0,37 0,-5 0,-10-1,3 2,-5 3,-3 0,27-2,15 14,-18-14,3 12,6-12,-42 4,1-6,-4 0,33 8,-6-5,30 5,-9-8,-28 0,0 0,35-7,4 6,-38-12,0 11,-22-4,29 6,-14 7,34-5,0 13,-12-6,21 0,-6 6,-38-14,0 0,48 7,-25-8,-3 0,-24 0,-3 0,-22 0,5 0,9 0,-3 0,7 0,-10 0,-4-5,6 0,-2-9,1 3,-8 3,4 0,-1 7,0-3,4-3,-5 5,1-9,3 7,-6-1,5-2,-3 2,-2-3,-2-18,-29 75,-12 19,2-33,-2 36,4-2,12-42,18-19,31-5,-20-2,27 3,-26-4,18 0,3 0,13 0,-1 0,-22 0,-2-4,-15 3,13-7,-6 7,5-4,-8 5,-1 0,10 0,-10-7,5-2,-10-11,0-1,-2 0,1 1,9 4,3 2,-6 2,4-5,-9 4,4-4,6 6,-1 6,-1 1,2 1,-6-2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2:34:31.62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1,'72'6,"-8"-2,3 4,10 3,-12-6,6 0,5 4,2 0,6-3,2 0,-20 1,2 1,1-1,8-3,1 0,0-1,-1 1,-2 0,4-2,14-1,4-2,-5 1,-19 0,-2 0,0 0,4 0,0 0,5 0,3 0,6 0,-1 0,-7 0,-10 0,-6 1,6-2,7-1,9 0,-3-1,-11 1,2 1,-7-1,8-2,-1-1,-10 5,-3 0,2 1,-4-2,17-3,14 2,-42-9,21 3,-24 0,-2-3,-1 10,3-4,12 5,12 0,3 0,-11 0,-11 0,1 0,15 8,-2-3,3 1,-12-2,4 1,14 4,9 2,-3-2,15-2,-1 0,-22 0,1 0,1 1,-1 2,0 0,-1 0,0 1,0 0,1 1,8 0,2 0,-1 1,-8 0,-1 1,-1-3,0-5,0-2,-6-2,-2-1,-1-2,30-7,-1-4,-34 2,-1-1,11-4,0 1,-11 8,1 2,9-1,2 1,7 3,0 2,-4-1,1 0,16-1,-2 2,-22 3,0 0,28 2,-1 0,-30-1,0 1,31 4,-1-1,-33-7,0-2,28 5,-1 0,-30-5,-3 0,9 0,-2 0,22-8,-21 6,-3-5,-3 7,3 7,30 8,-12 2,8-2,-14-1,-8-12,32 5,-30 0,-13-7,4 1,-5 7,0 0,8-7,-1 0,-6 4,-2-1,4-3,0-2,0-6,-4 0,24 0,0-16,-60 18,2-6,20 7,-13-1,16 1,-18-3,1 2,11-4,-10 6,13 10,-13-5,6 2,0-5,-6-3,20-2,-14-1,39 0,-18 2,3 1,-18 4,-17-8,6 4,3-4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2:34:35.258"/>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1 178,'65'4,"1"0,-12 1,0 0,17 4,4 2,18 4,5 1,-32-7,2-1,4-1,1-1,5 0,1 0,-3-1,11 3,-3-1,3-2,-13-3,2-2,0 0,-2 1,11 2,-3 1,3-1,12-2,4-2,-5 1,-20 0,-4 0,1 0,5 0,1 1,-6-2,6-3,-6 0,-15 3,-4 0,31-14,-15 13,-24-9,-9 6,-18 0,8-2,-4 6,6-3,1-1,-6 4,8-8,-1 8,12-4,-8 5,20 0,-21 0,21 7,-9 1,13 0,-1 5,0-12,-12 6,21-7,-17 0,44 0,-18 0,21 0,0 8,-21-6,6 7,0-1,-26-7,2 0,-4 3,-1 0,3-3,-1-2,39 1,-18 0,21 0,-36-4,6 2,-32-2,1 4,-6 0,6 6,11-4,-1 4,23 1,-19-6,3 6,13-7,-12 0,19 0,21 0,-17 7,20-5,-24 6,-3-8,-12 0,14 0,-10 0,10 0,-2 7,-9-5,9 12,1-12,-10 11,21-4,-9 7,24 2,-9-9,9 0,-12-9,0 0,1 0,1 0,-32-4,-7 3,-31-2,13-2,4-1,0-3,2 3,-18-1,12 6,-2-6,5 6,-9-6,5 2,-10-3,9 0,0-1,-6 1,8-6,-5 4,-4-1,8-4,-14 5,15-10,-4 11,-1-2,3 6,-7-6,7-2,-7 0,7-2,-7 2,0-3,6 3,-5 1,2 4,10-10,-14 8,10-11,-6 8,-10 0,16-2,-15 2,8-3,5 7,-9 2,12-1,15 22,0-17,35 19,-31-16,17 0,-21 0,0 0,9 0,-8 0,-1 0,-3-5,-22 0,1-4,5 1,0 3,24 15,-5-1,25 21,2-5,-26-11,3 0,6 0,0-2,-4-6,-1-2,4 1,-1-1,31-4,12 0,-46-4,-1 0,38 2,6-7,-45 5,6 3,-34-4,1 5,12 9,-12-3,22 9,-7-4,33 20,-18-13,23 7,3 1,-1-8,2 1,1-2,-4-7,-6-2,-37-8,-15-7,-10-3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5T14:16:30.889"/>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1 153,'92'-10,"-11"3,-26 1,-1 1,11 3,2-3,5 0,-14 4,-1 2,-1-1,1 0,10 0,-2 0,25 0,-28-5,1 0,37 2,-35-5,2-1,6 7,-5 2,0-8,-1 7,-1 2,-18-1,39 0,-25-7,-13 0,-3-1,-20-1,5 8,-12-6,9 2,-2 0,-3-3,5 7,-3-7,9 6,-7-3,1 9,4 1,9 7,-4-3,32 7,-24-3,42 4,-22-8,10 6,-14-6,-19-1,15 6,-15-5,20 13,25-3,-7 5,-28-18,-1-1,27 10,-4-7,-12 1,-1-3,-12-1,10-3,-23 3,3-2,30 7,-20-4,6 3,2 0,-2-7,-2 3,4-1,36-4,-33 0,2 0,4 0,0 0,0 0,-1 0,-5 0,2 0,30 0,1 0,-27 0,-1 0,22 0,-2 0,-23 0,-5 0,36 0,7 0,-10 0,-37 0,0 0,40 0,7 0,-35 0,9 0,-12-7,-1 5,1-5,0 7,-12 0,2 0,19 0,-14 0,1 0,19 0,-19 0,24 0,-37 7,42-5,-9 5,12-7,-26 0,2 0,-10 0,1 0,15 0,2 0,-7 0,-2 0,-6 0,4 0,35 0,0 0,-37 0,0 0,35 1,0-2,-33-4,-3 0,7 5,0-2,-1-6,0-2,1 4,-2 0,-10-3,-1-1,36-1,-6-5,-44 14,26-6,-38 8,4 0,-7 4,14-3,-13 2,30-3,-6 8,15-6,22 6,-35-8,20 0,-23 0,12 0,-12 0,10-6,-10 4,12-5,1 7,-13 0,-3 0,0 0,3 0,25 0,16 0,4-8,-30 7,0 0,33-7,-29 8,5 0,1-5,0 0,-4 4,1-1,2-7,-2 0,-11 8,-4 0,37-15,-36 10,2 1,7 1,0-2,-17-2,2 0,30 2,1 1,-24 0,-3 1,6-2,0 2,4 3,-4 2,19-1,10 0,-28 0,-3 0,-8-5,-2-1,12 0,13 1,-26 5,5 3,2 2,18 6,-15-1,3 0,5 1,0-1,-6-4,2-1,10 0,0-1,-17-3,-1-2,10 1,1 0,-7 0,3 0,27 0,-2 0,-32 0,-1 0,29 0,-2 0,1 0,-29-3,2-2,5 1,-3-3,25-10,-31 7,0 2,27-1,1-6,-4 6,-32 1,2 1,-5 7,25 0,-12 5,21-4,-43 4,7-5,-20 0,8 4,1-3,12 12,22-3,8 8,-12-7,4-2,-5 0,-1 1,7 0,-3 0,20 0,6-2,-45-8,12 0,-30 0,-5-3,16 2,-10 1,21 1,-4 9,23 0,3-1,-4 4,-15-12,-24 4,2-5,1-12,-5 10,13-10,-11 8,0-1,7 0,-6-2,3 6,3-7,-10 7,10-7,-3 4,5-5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01:32:47.261"/>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1 237 16383,'70'-31'0,"-16"10"0,-12 16 0,-14 5 0,21-6 0,1 5 0,4 1 0,44-5 0,-21 4 0,1 2 0,-20-1 0,-1 0 0,9 0 0,-1 0 0,-7 0 0,-1 0 0,14 0 0,-1 0 0,-15 0 0,-1 0 0,21 0 0,-1 0 0,-19 0 0,-1 0 0,9 0 0,-3 0 0,27 0 0,-5-6 0,-21-1 0,-1-5 0,-20 6 0,-5-4 0,-9 9 0,-4-8 0,9 8 0,-12-6 0,9 6 0,6-7 0,-12 7 0,10-3 0,-9 4 0,1 0 0,3 0 0,11 0 0,-17 0 0,23 0 0,6 0 0,14 0 0,12 0 0,6 0 0,4 0 0,10 0 0,-36 0 0,0 0 0,30 0 0,-35 0 0,-1 0 0,23 0 0,0-6 0,4 5 0,-10-10 0,12 4 0,1 0 0,1 1 0,-30 6 0,1 0 0,42 0 0,-38 0 0,0 0 0,28 0 0,-22 1 0,6-2 0,11-2 0,1-1 0,-5 1 0,0-2 0,-1-1 0,-4-2 0,24-6 0,-45 10 0,0 1 0,1 0 0,1 1 0,3 1 0,-1 2 0,35 4 0,0 3 0,-4-1 0,-28 0 0,0-1 0,38-5 0,-2 11 0,-7-11 0,-37 7 0,0 1 0,40-7 0,-28 4 0,-2-1 0,17-5 0,-6 0 0,-10-5 0,-16-1 0,0-1 0,2-3 0,-4 8 0,8-3 0,6 0 0,20 4 0,-27-4 0,24 5 0,-29 0 0,12 0 0,0 0 0,1 0 0,-14 0 0,10 0 0,-15 0 0,10 0 0,7 0 0,4 5 0,0-4 0,10 11 0,-11-11 0,-6 5 0,2 0 0,27-4 0,-8 2 0,1-1 0,17-3 0,-30 0 0,-1 0 0,15 0 0,-15 0 0,2 0 0,31 0 0,-33 3 0,0-1 0,37 0 0,-23 3 0,7-5 0,-9 0 0,9 6 0,-29-2 0,1-1 0,-6 1 0,0 0 0,6 2 0,-1-1 0,28-4 0,-7 10 0,-8-9 0,6 9 0,11-4 0,-5 6 0,4 0 0,7 0 0,-19-1 0,13 1 0,-19-6 0,20 3 0,-27-3 0,32-1 0,-54 3 0,49-1 0,-39 8 0,36 3 0,-23 0 0,-1-2 0,-6-11 0,-8 0 0,-2-6 0,-11 0 0,5 0 0,-5-5 0,-11 4 0,27-9 0,-21 9 0,23-3 0,-12 4 0,0-5 0,7 3 0,-1-3 0,7 5 0,-5 0 0,5 5 0,1 2 0,7-1 0,22-1 0,-9-5 0,0 0 0,-21-5 0,-6-1 0,-1-5 0,-5 0 0,-2 5 0,-6-4 0,-5 5 0,-1-5 0,-2-4 0,-2 3 0,5-7 0,-2 12 0,-1-2 0,14 17 0,-15-7 0,22 12 0,-17-13 0,11 4 0,-7-5 0,-10 0 0,8 0 0,-8-5 0,4 0 0,6 0 0,-10 1 0,10 4 0,-2 0 0,-6 0 0,23 0 0,15 6 0,-6-5 0,2 2 0,1 1 0,-3 1 0,-4-4 0,0-1 0,3 5 0,-7-5 0,-16-4 0,-17 7 0,21-2 0,-16 4 0,16-1 0,-2-4 0,-10 0 0,10 0 0,-9 0 0,10 0 0,-8 0 0,13 0 0,-19 0 0,10 0 0,-5 0 0,0 0 0,5 0 0,-9 0 0,8 0 0,4 12 0,-7-5 0,3 6 0,-16-9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5T14:16:34.879"/>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1 147,'56'-12,"0"1,10 3,1 3,-5 0,-2 2,0 3,2 0,15-4,1-2,-16 0,1 0,10 0,2 0,-9 0,-1 2,-4 4,-3 0,35-6,7 4,-48-10,0 7,-28-1,-11 2,19 0,-8 3,11-2,-4 3,8 0,10-7,25 5,-9-5,10 7,-14 0,1 0,0 0,-13 0,-14 0,-16 0,9 12,-11-6,16 7,-1-5,47 2,-25-4,30 4,-51-6,0-2,0 3,0-5,0 5,0-4,1 9,-8-9,-2 4,5-1,-9 0,17 5,-11-4,1 3,4-7,8 9,10-1,0-1,-3-1,-13-7,-7 0,-2 0,1 0,-1 0,12 0,-12 0,12 0,-10 0,7-5,-11 4,8-4,0 1,5 3,6-2,-8 3,1 0,-1 0,0 0,13 0,-10-5,10 3,-13-3,0 5,-7-3,-2-2,2 0,4 1,-3 4,2 0,-4 0,-2-4,7 3,-4-3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5T14:16:40.739"/>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98,'68'-33,"-6"7,-4 18,-8 7,3 0,-4-3,2 0,25 4,2 0,-11 0,1 0,19 0,3 0,-1 0,2 0,-22 0,3 0,2 0,7 0,3 0,-2 0,-4 0,-2 0,1 0,4 0,1 0,0 0,3 0,1 0,-4 0,-12 1,-2-1,0-1,6-1,0-2,-4 1,11 3,-4-2,-11-2,-1-1,-4 5,0 0,6 0,-2 0,28 0,-6 0,-13 0,-9 7,35-5,-7 5,-35-7,3 0,5 0,0 0,-5 0,0 0,4 0,1 0,0 0,0 0,-5 0,0 0,6 0,-3 0,30 0,-38 3,0 3,25 4,-5 4,4 2,-23-5,2 0,29 5,-4-1,0 1,-29-11,-1 1,11 15,-15-19,3 0,0 10,0 1,0-7,0-2,37 7,-3 5,-35-9,11 1,-2 1,-11 3,13-8,-2 1,-22 5,32-9,-41 4,14-5,-18 0,20 0,-10 0,3 0,5 0,-15 0,17 0,0 7,15-6,-3 3,2-1,27-3,-23 0,0 0,26 0,-10 0,7 0,-38 0,-3 0,-13 0,0 0,1 0,-8 0,-2 0,0-5,10 4,1-9,-1 9,-10-8,14 2,-9-4,10 3,-8-2,-5 4,7 0,0-4,0 4,1 0,11-6,25 2,9-7,6 7,2 2,-22 2,-3 4,9-5,-19 7,3 0,2 0,-15-7,19 5,1-4,38 6,-49 0,7-1,5 2,-6 7,-1 0,1-6,2 1,28 9,-5 2,-11-7,2-2,2 1,-25 1,0 0,29-6,2 0,-13 8,-1 0,6-7,-1-1,-11 3,0 0,5-3,-1-2,-6 1,1 0,26 5,-1-1,-24-3,-2 0,14 4,-3-1,17-4,-23 0,-2 0,-3 0,2 0,17 0,-1 7,-15-5,9 5,-19-7,35 0,-22 0,22 0,-22 0,-10 0,27-9,-34 0,19-2,3-4,-25 13,17-6,-4 8,-9 0,-7 0,27 0,-43 0,43 0,-27 0,35-5,-25 4,9-9,-28 9,0-4,13-2,-10 6,23-6,-10 7,12 0,1 0,-13 0,-3-5,-20 4,33-4,-37 5,48 0,-32 0,37 8,-23-6,-1 6,-19-8,-6 0,7 0,0 0,-7 0,6 0,-6 0,21 0,-17 0,29 7,-30-6,43 14,-8-13,14 13,-4-13,-12 12,12-13,-22 6,20-7,-36 0,22 7,6-5,1 5,12-1,-28-4,-3 5,-20-7,-2 0,1 0,-2 0,11 0,-4 0,4 0,12 7,-10-5,22 4,-21-6,9 0,-24 0,1 0,9 0,-10 4,21-3,-28 3,16-4,-4-4,-3 3,8-3,-10 9,8-3,-4 2,5-4,-12 0,9-11,-5 0,-1-2,7 5,-2 4,-4 3,8-6,-7 6,3 1,5 1,-12 2,8-3,-2 0,-2 4,1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5T14:16:48.594"/>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0 207,'69'-10,"-11"2,-41 8,8 0,9 0,1 0,-2 0,24 8,39-6,-46 2,0 0,4-3,-5-2,10 1,12 9,-3-7,22 14,-3-14,4 13,2-12,-42 5,1 0,38-6,-39 2,1 0,41 4,-29-7,1 0,-10 4,-1-2,39-3,-9-6,-22 4,3-5,9 7,-12 0,-1-7,1 5,0-4,12 6,-9-7,24 5,-24-12,-1 13,-18-11,-13 11,-7-4,31-3,13 6,-9-6,21 8,-52 0,28 0,-22 0,23 0,3 0,15 0,1 0,-17-5,-15 3,-13-2,13-3,-17 5,28-5,-28 7,42 0,-4 0,24-8,-11-1,-6-7,-12 0,-13 3,9 5,-22-2,10 9,0-4,16-3,-17 6,24-6,-1-1,0 7,-19-7,1 1,28 6,12-6,-19 3,1 1,-20 3,-1 0,20-7,1-1,-13 8,-2 0,40-7,-7 8,6 0,-15 0,-23 0,3 0,0 4,-3 1,15-3,22 7,-25-9,11 0,-11 4,0 0,17-2,-22 2,1 0,24-4,-38 0,-1 0,17 0,28-8,-18 6,15-6,-3 1,-3 5,4-5,-19 7,2 0,-22 0,-1 0,21 0,-4 0,-3 7,22 3,-36-1,1 0,44 2,-31-2,-1 0,29 1,-3 8,-3-9,-9 6,-1-13,10 6,-7-8,-2 0,-14 0,7 8,-39-6,25 6,-6 0,-11-6,31 6,-22-1,0-5,-10 5,-8-7,8 0,-3 0,10 0,-13 0,0 0,1 0,-1 0,0 0,0 0,13 0,-10 0,10 0,-13 0,13 0,-21 0,44 0,-41 0,24 0,-17 0,-15 0,15-5,-9 4,8-4,-1 5,13 0,-21-4,43-5,-50 3,51-2,-44 3,61 4,-50-4,61-3,-52 6,10-6,14 8,-24-7,17 5,-23-4,-8 1,8 3,-3-7,23 7,-23-3,10 1,-13 2,4-3,-3 1,-4 2,1-3,-12 5,10-3,7 2,-10-3,17 9,-17-4,-3 4,7 0,-8-4,4 4,6-5,-9 0,2 0,4 8,-10-7,14 11,-10-11,3 3,3 0,-6-3,3 6,3-2,-2 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5T14:16:52.87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0 143,'81'0,"4"7,-11 3,19-1,-29-3,4-3,18-2,1-2,-10 1,4 0,-6 3,7 2,-2-2,-5-2,-1-1,2 2,15 4,2 2,3-1,-21-3,2-1,0 1,-1-1,23 1,-1 1,0-1,-22-1,1 0,-1 0,1-1,-1 1,1 0,-1 0,0-1,22-1,0-1,1 2,-20 2,1 2,0 1,-1-2,21 0,-1-1,-2 1,-6-1,-2 1,-2-1,-13 0,-2 0,0-1,0-2,0-2,-4 1,11 0,-1 0,17 1,-3-2,-30-2,-2-2,6 1,-4-3,6-8,29-3,-33-5,27 3,-1-6,-13 9,10 7,-9-4,12 4,-32 0,24-6,-17 6,2-5,-1 5,-32 1,-1 2,0-4,0 5,0-4,64-1,-47 3,0 0,49-5,-25 4,-64 9,26 7,-11-5,34 11,-10-4,-7-1,27 7,14-13,14 6,-45-4,-1-1,23-1,1 5,-11-7,11 0,-14 0,-12 0,-3 0,-13 0,-6 0,4 0,-5-5,20 4,3-4,0 5,9 0,-9 0,0 0,10 0,-23 0,23 0,2 0,17 8,12-6,-13 6,-15-8,9 0,20 9,5-7,-5 8,-20-10,-22 0,12 0,-12 0,-3 0,-13 5,13-4,-10 4,38 0,-22 3,37-1,-24 6,22-11,-9 13,-27-9,1-1,28 5,-4-1,1-1,13-5,-23 1,-3 0,-3 1,11-3,-20 2,22-4,0 0,-9 0,10 0,-1 0,-9 7,22-5,-22 5,9-7,-12 0,14 0,-11 0,-1 5,-25-4,5 4,10 3,11-6,22 14,3-14,4 6,-4-8,-16 0,-12 0,-20 0,29 0,-38 0,28 0,-15 0,-10 0,10 0,-20 0,5 0,-5 5,8-4,-1 4,-7-5,45 7,-22-5,14 6,1 0,-5-6,1 2,2 2,6 2,-16-7,-1 0,14 7,19 0,-32-6,9 6,11-8,-20 6,35-4,3 14,3-14,-41 2,-1 1,27 2,-27-7,-1 1,19 6,7-7,-17 0,-10 0,0 5,9-4,-21 4,-3-5,-3 0,-16 0,17 0,-6 5,19-4,-1 4,4-5,-7 0,5 0,-10 0,23 0,15 0,-30 0,50 0,-40 0,24 0,-4 0,-25 0,-10 0,-8 0,-5 0,20 0,3 0,0-5,10 4,-30-4,15 5,-18 0,20 0,-10 0,10 0,-13 0,-7-4,-1 3,0-2,2 3,-1 0,7 0,-7 0,7 0,0 0,0 0,-7 0,6-5,-13 3,9-6,-6-1,0-1,14-3,-15 8,11 0,-8 0,-4 4,12-12,-5 7,7-2,-8 4,6 4,7 0,-3-5,10 4,-13-4,-11 1,5-1,19-4,-17 5,20 0,-36 0,7 3,17 2,-10 0,13 4,-23-5,8 4,2-3,0 7,5-7,-6 2,-4 1,9-3,-11 3,10-4,-4 0,10 4,-11-3,7 3,-14-4</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6T22:30:58.288"/>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1 110 16383,'62'-38'0,"-8"7"0,-29 31 0,-6 0 0,22-12 0,8 9 0,7-8 0,2 11 0,-24 0 0,4 0 0,-17 0 0,9 0 0,-6 5 0,8-4 0,-1 4 0,-1-5 0,-5 0 0,0 0 0,5 0 0,-4 0 0,9-6 0,-14 5 0,7-10 0,1 9 0,-1-3 0,1 5 0,5 0 0,-12 0 0,14 0 0,-4 0 0,-5 0 0,11 0 0,-4 0 0,6 0 0,9 0 0,-7 0 0,14 0 0,-14 0 0,22 0 0,-3 6 0,-7-4 0,17 5 0,-26-7 0,7 0 0,-6 6 0,-12 1 0,6 1 0,0 4 0,-6-11 0,5 11 0,2-4 0,-6-1 0,20 0 0,-20-1 0,13-5 0,10 11 0,-13-10 0,7 4 0,-26-6 0,-3 0 0,1 0 0,2 0 0,5 0 0,-1 0 0,3 6 0,-2-5 0,1 5 0,0-6 0,2 0 0,6-6 0,-6-1 0,4-1 0,-17 3 0,16 5 0,-16 0 0,11 0 0,-7 0 0,7 0 0,-6 0 0,6 0 0,0 0 0,-5-6 0,5 5 0,11-5 0,-7 6 0,9 0 0,-7 0 0,3 0 0,9 0 0,8 0 0,8 0 0,-6 0 0,6 0 0,-8 0 0,0 6 0,-8-4 0,6 4 0,-27-6 0,16 0 0,-18 0 0,1 0 0,7 0 0,-14-5 0,20 3 0,-6-3 0,11 5 0,2 0 0,2 0 0,8 0 0,-1 0 0,-7 0 0,-2 6 0,9-5 0,-13 5 0,13-6 0,-17 6 0,1-4 0,-1 10 0,8-11 0,22 12 0,-15-6 0,13 2 0,-20 3 0,-6-10 0,-7 4 0,2-6 0,-16-6 0,11 5 0,-7-10 0,5 4 0,-4-5 0,11 5 0,-10 1 0,12 0 0,-6 5 0,8-5 0,7 6 0,2 0 0,0 0 0,6 0 0,-14 0 0,14 0 0,-6 6 0,7 2 0,10 0 0,-8 11 0,16-9 0,-15 11 0,15-6 0,2-7 0,-6-1 0,16-7 0,-35 0 0,15 0 0,-31 0 0,10 0 0,-12 0 0,6 0 0,-6 0 0,4 0 0,-11 0 0,12 0 0,-6 0 0,8 0 0,-8 0 0,10 0 0,-15-6 0,8 5 0,-11-10 0,-1 9 0,0-8 0,4 8 0,2-3 0,-6 5 0,10 0 0,-15-5 0,11 4 0,-2-4 0,-8-1 0,1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6T23:08:46.58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77 16383,'78'-6'0,"-4"1"0,-47 10 0,19-4 0,-10 5 0,19-6 0,22 0 0,-4 0 0,5 0 0,-14 0 0,-21 0 0,5 0 0,-15 0 0,6-6 0,-5 4 0,6-4 0,1 6 0,-8 0 0,-1 0 0,0 0 0,-5 0 0,4 0 0,-6 0 0,0 0 0,7 0 0,-11 0 0,16 0 0,-16-5 0,17 3 0,-11-3 0,5 5 0,-7 0 0,7 0 0,-5 5 0,11-3 0,-11 3 0,5 1 0,-7-5 0,0 5 0,18-6 0,-14 0 0,21 0 0,-16 0 0,14 0 0,2 6 0,7-4 0,1 4 0,0-6 0,8 7 0,-6-5 0,6 4 0,-8-6 0,-1 0 0,-7 0 0,-2-6 0,-14-1 0,-2 0 0,-2-5 0,-4 5 0,4-5 0,0-1 0,3 6 0,-1-4 0,0 9 0,-7-9 0,7 10 0,1-5 0,8 6 0,-1 0 0,1 0 0,-1 0 0,1 0 0,-8 6 0,6-5 0,-13 4 0,13-5 0,-12 0 0,12 0 0,-13 0 0,13 0 0,-12 0 0,11 0 0,-4 0 0,6 0 0,1 0 0,-1 6 0,1 2 0,-8-1 0,14-1 0,-12-6 0,21-6 0,-14 4 0,6-10 0,0 10 0,2-10 0,0 10 0,6-4 0,-13 12 0,12 1 0,-5 1 0,18-2 0,-7-6 0,7 0 0,-18 0 0,-2 0 0,-8 0 0,1-6 0,-1 5 0,0-5 0,1 6 0,-1 6 0,-6-5 0,16 11 0,-14-11 0,15 5 0,-2-6 0,1 0 0,-7 0 0,11 0 0,-3 0 0,2 0 0,11 0 0,-14 0 0,0 0 0,6 0 0,-6 0 0,0-1 0,1 2 0,3 4 0,5-5 0,-3 2 0,-16 9 0,43-9 0,-52 4 0,22-6 0,-32 0 0,5-6 0,2 5 0,-8-4 0,14 5 0,-10 0 0,4 0 0,0 0 0,-2 0 0,16 0 0,-14 6 0,2-5 0,1 10 0,-17-9 0,11 4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6T23:08:50.025"/>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97 16383,'87'-20'0,"-6"8"0,-23-1 0,0 12 0,8-6 0,-6 1 0,14 4 0,-5-11 0,-18 12 0,0 0 0,16-6 0,15 1 0,-41 5 0,-8-5 0,-1 6 0,-7 0 0,7 0 0,-11 0 0,14 0 0,-10 5 0,7-3 0,-8 8 0,14-2 0,-22-1 0,29 5 0,-24-10 0,18 3 0,-6-5 0,8 0 0,-1 0 0,0 0 0,1 0 0,-14 0 0,4 0 0,-2 0 0,-8 0 0,13 0 0,-10 6 0,-4-5 0,13 5 0,-8-6 0,5 0 0,0 0 0,-5 0 0,0 0 0,26 6 0,-13-4 0,21 10 0,-18 2 0,-8-5 0,6 3 0,-6-6 0,16-5 0,9 5 0,2-6 0,-8 0 0,19 0 0,-23 0 0,20 0 0,-20 0 0,0 0 0,-5 0 0,12 0 0,-12 0 0,12 6 0,-25-4 0,15 4 0,-25-6 0,12 0 0,-7 0 0,0 0 0,18 0 0,-13 0 0,19 0 0,-22 0 0,12 0 0,-12-5 0,11 3 0,-4-3 0,6-1 0,1 4 0,-8-4 0,-7 1 0,-2 4 0,5-10 0,-8 10 0,12-4 0,-10 5 0,3 0 0,4 0 0,-5-6 0,7 5 0,-6-10 0,0 9 0,4-3 0,-2 5 0,12 0 0,-6 0 0,5 0 0,-13 0 0,6 0 0,-7 0 0,0 0 0,26-7 0,-20 5 0,20-4 0,-19 6 0,1 0 0,15 0 0,-5 0 0,5 0 0,0-6 0,-13 4 0,28-5 0,-25 7 0,26 0 0,-22 0 0,-1-5 0,-2 3 0,6-3 0,-15 5 0,5 0 0,-17 0 0,6 0 0,20 0 0,-2 0 0,9 0 0,-11 0 0,1 6 0,-1-5 0,-6 5 0,5 0 0,2-4 0,1 10 0,-1-11 0,-2 5 0,-12-6 0,12 0 0,-13 0 0,6 0 0,-7 0 0,12 0 0,-9 6 0,16-5 0,-18 5 0,13-6 0,-5 0 0,-1 5 0,-1-4 0,0 5 0,2 0 0,6-5 0,8 12 0,11-5 0,0 7 0,16 0 0,3-7 0,-8-1 0,6-7 0,-26 0 0,-9-6 0,-9 5 0,-7-5 0,5 6 0,1 0 0,-5 0 0,7 5 0,-12-3 0,9 3 0,1-5 0,-4 0 0,12 0 0,-12 0 0,11 0 0,-11 0 0,5 0 0,0 0 0,-6 6 0,13-5 0,-18 5 0,9-6 0,-7-10 0,7-3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18:10:06.675"/>
    </inkml:context>
    <inkml:brush xml:id="br0">
      <inkml:brushProperty name="width" value="0.05" units="cm"/>
      <inkml:brushProperty name="height" value="0.05" units="cm"/>
    </inkml:brush>
  </inkml:definitions>
  <inkml:trace contextRef="#ctx0" brushRef="#br0">1 25 24575,'0'-13'0,"5"7"0,2 0 0,5 6 0,19 12 0,0-3 0,25 11 0,-11 1 0,14-5 0,-14 11 0,5-10 0,-14 8 0,-2-9 0,-14-3 0,5 4 0,-5-8 0,6 10 0,-6-6 0,5 0 0,-11-1 0,11 2 0,2 5 0,1 2 0,13 7 0,-13-1 0,6-6 0,-7 4 0,8 4 0,22 22 0,-6-2 0,7 1 0,-4 11 0,-13-10 0,7 13 0,-1-1 0,-9-16 0,3 14 0,-5-15 0,-7-2 0,-14-11 0,3-6 0,-11-1 0,7 8 0,0 2 0,6 26 0,5 13 0,-9 3 0,7-4 0,-2 0 0,-14 4-208,12-8 0,-2-2 208,-15-13 0,12 22 0,-12-22 0,5 15 0,0 0 0,3 23 0,-1-23 0,0-11 0,-2 1 0,-5 9 0,6-18 0,0 0 0,-6 21 0,12 7 0,-12-6 0,5-1 0,-7 7 0,0-15 0,0 6 416,0-17-416,0-10 0,0 6 0,0-18 0,0 11 0,0-11 0,0-9 0,0 8 0,0-10 0,0 6 0,0-5 0,0 3 0,0-4 0,0 7 0,0-1 0,0-6 0,0 5 0,0-11 0,0 4 0,0-6 0,5-5 0,-3-7 0,-3-13 0,-6-7 0,-6-1 0,5 3 0,-9-1 0,8-1 0,-10-7 0,-1 1 0,6-1 0,-5 7 0,6 1 0,6 7 0,-4-1 0,10 1 0,-5 0 0,1 5 0,-2-4 0,-5 4 0,0-5 0,-1 0 0,1 0 0,0-1 0,0 1 0,-1 5 0,7-10 0,0 9 0,1-6 0,3 9 0,-3 5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18:10:08.616"/>
    </inkml:context>
    <inkml:brush xml:id="br0">
      <inkml:brushProperty name="width" value="0.05" units="cm"/>
      <inkml:brushProperty name="height" value="0.05" units="cm"/>
    </inkml:brush>
  </inkml:definitions>
  <inkml:trace contextRef="#ctx0" brushRef="#br0">0 371 24575,'5'-6'0,"-3"-5"0,9 4 0,-5-5 0,1-1 0,4-5 0,-3-3 0,4 1 0,1 1 0,-1 1 0,1-2 0,0-7 0,6 6 0,-4-4 0,4 11 0,-7-5 0,0 7 0,7-1 0,-6 1 0,1-1 0,-4 6 0,-3-4 0,0 4 0,3 0 0,-8-3 0,3 8 0,-5-3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18:12:48.30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21 16383,'78'-7'0,"19"2"0,-20 5 0,-21 4 0,3 0 0,-1-3 0,1 0 0,-1 3 0,1 0 0,10-3 0,0-2 0,-16 1 0,3 0 0,31 0 0,1 0 0,-29 0 0,-2 0 0,20 0 0,-1 0 0,18 0 0,-20 0 0,-14 0 0,-18 0 0,1 0 0,-7 0 0,-9 0 0,-2 0 0,-11 0 0,10 0 0,-4 0 0,7 0 0,-1 0 0,1 0 0,-1 0 0,1 0 0,-1 0 0,-6 0 0,12 0 0,-2 0 0,12 0 0,1 0 0,0 0 0,0 0 0,0-6 0,-8 4 0,-8-10 0,-8 11 0,-2-5 0,8 6 0,18 0 0,0 0 0,7 0 0,1 0 0,2 0 0,0 0 0,-2 0 0,-8 0 0,-7 0 0,5 0 0,-13 0 0,13 7 0,-19-6 0,17 6 0,-10-1 0,7 1 0,-3 1 0,-6-2 0,7-6 0,13 6 0,-1-4 0,1 4 0,-13-6 0,-14 0 0,5 0 0,-6 0 0,7 0 0,-1 0 0,2 0 0,6 0 0,3 0 0,-7 0 0,11 0 0,-3 0 0,0 0 0,5 0 0,-15 0 0,-1 0 0,-6 0 0,12 0 0,-3 0 0,7 0 0,5 7 0,3-6 0,9 6 0,8-1 0,0-4 0,-16 5 0,13-7 0,-13 0 0,16 0 0,1 0 0,-1 0 0,9 0 0,-15 0 0,13 0 0,-15 0 0,19 0 0,-16 6 0,5-4 0,-18 4 0,0-6 0,-7 0 0,5 0 0,-6 0 0,1 0 0,-9 0 0,-9 0 0,0 0 0,6 5 0,2 2 0,-1 0 0,15 6 0,-22-11 0,29 4 0,-10-6 0,8 7 0,14-6 0,3 6 0,2-7 0,6 0 0,-9 0 0,0 0 0,-8 0 0,6 0 0,-22 0 0,-1 0 0,-18 0 0,0-6 0,12 5 0,-2-11 0,3 11 0,-6-11 0,-11 5 0,11 0 0,-5 1 0,0 6 0,10 0 0,-15 0 0,9 0 0,-7-16 0,-31-10 0,20 4 0,-28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01:32:53.477"/>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0 155 16383,'49'-18'0,"-1"0"0,41-16 0,-22 27 0,-6 0 0,29-5 0,-10 11 0,-16-6 0,2 0 0,-16 6 0,0 1 0,21-7 0,-2 1 0,21 5 0,5-9 0,-35 8 0,-20-3 0,8 5 0,0 0 0,29 0 0,8 0 0,-7 0 0,12 0 0,-12 0 0,0 0 0,4 0 0,-27 0 0,17 0 0,-18 0 0,13 0 0,-8 0 0,15 0 0,23 0 0,-21-5 0,16 4 0,-40-4 0,-5 5 0,-3 0 0,-13 0 0,-5 0 0,-2 4 0,-1 5 0,3 2 0,4-1 0,1-1 0,20-3 0,-15 0 0,27 5 0,-1-10 0,-5 5 0,9-6 0,-21 0 0,6 5 0,-5-4 0,5 4 0,-7-5 0,1 0 0,-7 0 0,0 0 0,-13 0 0,14 0 0,-16 0 0,10 0 0,-10 5 0,-3-4 0,23 7 0,-7-7 0,17 4 0,-9-5 0,7 0 0,-5 0 0,5 0 0,-6 5 0,-1-4 0,-15 4 0,6-5 0,-14 0 0,14 0 0,-8 0 0,1 0 0,0-5 0,-6 4 0,14-3 0,-15 4 0,7 0 0,0 0 0,-6 0 0,11-5 0,-13 4 0,13-8 0,-12 8 0,15-3 0,-12 4 0,9 0 0,1 0 0,-2 0 0,3-5 0,-9 4 0,-1-8 0,1 8 0,-2 0 0,6 2 0,-3 3 0,-5-8 0,0-1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6T12:42:37.525"/>
    </inkml:context>
    <inkml:brush xml:id="br0">
      <inkml:brushProperty name="width" value="0.05" units="cm"/>
      <inkml:brushProperty name="height" value="0.05" units="cm"/>
    </inkml:brush>
  </inkml:definitions>
  <inkml:trace contextRef="#ctx0" brushRef="#br0">125 727 24575,'6'-7'0,"-5"-4"0,11-3 0,2-1 0,-5-11 0,9 4 0,-10-18 0,6 2 0,0-4 0,0 6 0,0 9 0,-6-1 0,4 7 0,-11-5 0,10 11 0,-10-4 0,5 0 0,0-3 0,-4 1 0,4 2 0,0 0 0,-5-3 0,6-5 0,-2 6 0,-3-5 0,3 4 0,-5-5 0,0 6 0,0-5 0,0 11 0,0-4 0,-5 12 0,-3 1 0,-4 6 0,-1 6 0,-7 1 0,6 6 0,-11 0 0,11-6 0,-10 10 0,10-15 0,1 15 0,1-10 0,11 6 0,-10-6 0,-3-2 0,-7-5 0,-7 0 0,7 6 0,2 1 0,6 0 0,0 4 0,6-15 0,1-5 0,6 1 0,0-5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6T12:42:38.957"/>
    </inkml:context>
    <inkml:brush xml:id="br0">
      <inkml:brushProperty name="width" value="0.05" units="cm"/>
      <inkml:brushProperty name="height" value="0.05" units="cm"/>
    </inkml:brush>
  </inkml:definitions>
  <inkml:trace contextRef="#ctx0" brushRef="#br0">1 0 24575,'12'0'0,"1"6"0,6 1 0,-5 6 0,5 0 0,-6 0 0,0-1 0,-1-5 0,1 4 0,-1-4 0,-5 6 0,4-6 0,-4-1 0,0-1 0,-1-4 0,-6 5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4:55:42.753"/>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1 24 16383,'97'-11'0,"-2"3"0,-46 8 0,12 0 0,-12 0 0,5 0 0,-7 0 0,0 0 0,1 0 0,6 0 0,-5 0 0,5 0 0,-19 0 0,33 6 0,-27-5 0,29 6 0,-16-7 0,-5 5 0,5-4 0,-13 4 0,5-5 0,-12 0 0,6 0 0,-7 0 0,0 5 0,0-3 0,0 7 0,0-3 0,0 0 0,-5 4 0,3-9 0,-3 4 0,5-5 0,0 0 0,0 0 0,-11 0 0,18-5 0,-15 4 0,17-4 0,-9 5 0,0 0 0,-10 0 0,13 0 0,-12 0 0,10 0 0,4 0 0,-15 0 0,10 0 0,2 0 0,-5 0 0,25 6 0,-12-5 0,26 5 0,-19-6 0,12 0 0,-15 0 0,1 0 0,-7 0 0,-2 0 0,-6 5 0,-11-4 0,9 4 0,-9-5 0,12 0 0,-1 0 0,-6 0 0,9 0 0,-13-5 0,7 4 0,5-8 0,-5 8 0,12-4 0,-15 5 0,11 0 0,-9 0 0,17 0 0,-11 0 0,-2-5 0,5 4 0,-9-8 0,11 7 0,-13-3 0,5 0 0,-5 4 0,13-4 0,1 5 0,6 0 0,23 0 0,-23 0 0,28 0 0,-38 0 0,9 0 0,-18 0 0,-2-4 0,0 3 0,1-4 0,6 5 0,0 0 0,7 0 0,1 0 0,13 0 0,2 0 0,-1 0 0,-7 0 0,-2 0 0,-5 0 0,6 0 0,0 0 0,7 0 0,-5 0 0,6 5 0,20 2 0,-6 0 0,24-2 0,-21 1 0,-8-5 0,-10 5 0,-7-6 0,-6 0 0,5 0 0,-5 0 0,0 0 0,4 0 0,-16 0 0,23 0 0,6-11 0,-5 8 0,13-12 0,-31 13 0,-1-3 0,4 0 0,-9 3 0,16-8 0,-10 8 0,4-3 0,-6 5 0,0 0 0,15 0 0,-11 0 0,17 0 0,-19 0 0,4 0 0,-6 0 0,0 0 0,0 0 0,-5 0 0,3 0 0,-9 0 0,4 0 0,0 0 0,-4 0 0,8 0 0,-5 0 0,0 0 0,13 0 0,-9 5 0,13-4 0,-9 4 0,0-5 0,-5 0 0,3 0 0,-9 0 0,4 0 0,4 0 0,-3 0 0,3 0 0,-6 0 0,0 4 0,5 2 0,-3 3 0,10 1 0,-9-4 0,0 4 0,4-9 0,-15 16 0,3-2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21:26:00.55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0 16383,'68'6'0,"-9"-5"0,-32 5 0,-1 0 0,1-4 0,-7 4 0,5-6 0,-5 0 0,0 0 0,5 0 0,2 0 0,1-6 0,0 4 0,-4-4 0,-10 6 0,10 0 0,-5 0 0,5 0 0,1 0 0,0 0 0,-5 0 0,11 0 0,-16 0 0,15 0 0,-5 5 0,-3-3 0,8 9 0,-16-9 0,10 3 0,-4-5 0,7 0 0,-7 0 0,10 0 0,-8 0 0,3 0 0,0 0 0,-5 0 0,6 0 0,1 0 0,7 7 0,-6-6 0,6 6 0,-8-7 0,1 0 0,-7 0 0,4 0 0,-4 0 0,1 0 0,2 0 0,-4 0 0,5 0 0,0 0 0,2 0 0,-7 0 0,5 0 0,-4 0 0,7 0 0,-7 0 0,5 0 0,0 0 0,-3 0 0,8 0 0,-10 0 0,14 0 0,-12 0 0,10 0 0,-12 0 0,6 0 0,1 0 0,-1 0 0,1 0 0,-1 0 0,0 0 0,1 0 0,-7 0 0,5 0 0,-5 0 0,0 0 0,10-6 0,-8 4 0,3-4 0,-1 6 0,-4 0 0,-1 0 0,6 0 0,-5 0 0,6 0 0,1 6 0,6 2 0,3-1 0,7 0 0,-8-7 0,6 0 0,-5 0 0,6-7 0,1 6 0,0-6 0,-7 7 0,5 0 0,-13 0 0,6 0 0,-1 0 0,-4 0 0,4 0 0,20 0 0,-13 0 0,22 0 0,-19 0 0,0 0 0,-14 0 0,10 0 0,-10 0 0,14 0 0,8 0 0,-6 0 0,6 0 0,11 7 0,-15-6 0,8 5 0,-14-6 0,-13 0 0,6 0 0,-8 6 0,8-4 0,-12 4 0,17-6 0,-10 0 0,14 0 0,-7 0 0,-3 0 0,-6 0 0,-1-6 0,13 4 0,-10-4 0,3 6 0,-14 0 0,1-6 0,0 5 0,6-5 0,-6 6 0,3 0 0,-3 0 0,5-6 0,0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5:21:25.477"/>
    </inkml:context>
    <inkml:brush xml:id="br0">
      <inkml:brushProperty name="width" value="0.05" units="cm"/>
      <inkml:brushProperty name="height" value="0.05" units="cm"/>
    </inkml:brush>
  </inkml:definitions>
  <inkml:trace contextRef="#ctx0" brushRef="#br0">1691 0 24575,'-21'5'0,"-5"1"0,-1 4 0,-13 7 0,-1-4 0,-6 9 0,-1-4 0,-6 1 0,-2 4 0,-15-9 0,6 10 0,2-10 0,8 9 0,8-10 0,0 4 0,-1-5 0,7-1 0,-12 1 0,4 0 0,5-5 0,-8 3 0,23-3 0,-11-1 0,7 4 0,0-4 0,0 0 0,10-1 0,3-5 0,11 0 0,-1 0 0,-4 4 0,-2-2 0,-10 2 0,-8-4 0,-14 0 0,-8 0 0,0 0 0,8 0 0,2 0 0,11 0 0,-4 0 0,16 4 0,3-3 0,19 3 0,-2-8 0,11 3 0,2-16 0,5 9 0,11-17 0,-4 9 0,9-6 0,-9 6 0,4-4 0,0 3 0,2-4 0,-1 4 0,-1-3 0,-5 8 0,-10-2 0,2 4 0,-12 9 0,4 2 0,-10 4 0,4 3 0,-3-7 0,4 3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5:21:26.894"/>
    </inkml:context>
    <inkml:brush xml:id="br0">
      <inkml:brushProperty name="width" value="0.05" units="cm"/>
      <inkml:brushProperty name="height" value="0.05" units="cm"/>
    </inkml:brush>
  </inkml:definitions>
  <inkml:trace contextRef="#ctx0" brushRef="#br0">0 6 24575,'4'-5'0,"1"5"0,5 5 0,4 9 0,11 16 0,4-5 0,9 17 0,-1-10 0,-8-3 0,1-4 0,-15-5 0,0-10 0,-5 5 0,-1-6 0,-4 0 0,3 1 0,-3-5 0,1 3 0,2-7 0,-7 7 0,7-2 0,-7 8 0,8 1 0,1 6 0,1-6 0,-1 0 0,-1-10 0,-4-1 0,0-8 0,-1-2 0,-4-3 0,0 4 0,0 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21:39:34.766"/>
    </inkml:context>
    <inkml:brush xml:id="br0">
      <inkml:brushProperty name="width" value="0.05" units="cm"/>
      <inkml:brushProperty name="height" value="0.05" units="cm"/>
    </inkml:brush>
  </inkml:definitions>
  <inkml:trace contextRef="#ctx0" brushRef="#br0">0 1 24575,'0'12'0,"0"0"0,0 0 0,0 0 0,0 12 0,6-3 0,-4 5 0,9-1 0,-3-5 0,5 6 0,-6-6 0,5 12 0,-5-16 0,7 16 0,-2-18 0,1 10 0,-1-10 0,7 11 0,-4-5 0,3-5 0,-5 8 0,-1-20 0,7 15 0,-4-5 0,10 2 0,-11 10 0,11-11 0,-11 5 0,5 0 0,0-5 0,2 5 0,-1-6 0,-2-6 0,-6-1 0,0-6 0,-5 5 0,4-4 0,-5 10 0,6-4 0,0-1 0,1 0 0,-1-6 0,0 0 0,-11-6 0,3 5 0,-10-4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21:39:36.860"/>
    </inkml:context>
    <inkml:brush xml:id="br0">
      <inkml:brushProperty name="width" value="0.05" units="cm"/>
      <inkml:brushProperty name="height" value="0.05" units="cm"/>
    </inkml:brush>
  </inkml:definitions>
  <inkml:trace contextRef="#ctx0" brushRef="#br0">211 13 24575,'-5'-7'0,"-2"2"0,-6 5 0,1 0 0,0 5 0,-7 2 0,5 6 0,-4-1 0,6-5 0,-1 4 0,6-5 0,-3 1 0,8 4 0,-9-10 0,10 10 0,-10-5 0,4 7 0,0-1 0,-3-6 0,8 5 0,-9-4 0,10-1 0,-5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21:39:38.158"/>
    </inkml:context>
    <inkml:brush xml:id="br0">
      <inkml:brushProperty name="width" value="0.05" units="cm"/>
      <inkml:brushProperty name="height" value="0.05" units="cm"/>
    </inkml:brush>
  </inkml:definitions>
  <inkml:trace contextRef="#ctx0" brushRef="#br0">1 0 24575,'12'0'0,"0"0"0,0 0 0,0 0 0,0 0 0,7 0 0,13 7 0,13-6 0,6 12 0,0-12 0,-9 12 0,-6-6 0,-2 7 0,-14-7 0,-2 5 0,-6-11 0,-11 4 0,3-10 0,-9 4 0,5-5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6T22:34:50.591"/>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14 16383,'67'-6'0,"-6"1"0,-35 5 0,15 0 0,-5 0 0,18 0 0,-19 0 0,13 0 0,-7 0 0,-1 0 0,1 0 0,-8 0 0,-1 0 0,-7 0 0,0 0 0,11 0 0,-8 0 0,2 0 0,-2 5 0,-2-4 0,5 4 0,1-5 0,0 0 0,1 0 0,8 0 0,-1-6 0,1 4 0,-1-4 0,-6 6 0,12 7 0,-23-6 0,29 12 0,3-4 0,0-1 0,4-1 0,-27-1 0,-7-5 0,0 5 0,0-1 0,0-3 0,0 9 0,0-10 0,0 10 0,0-9 0,0 3 0,6 1 0,-4-4 0,12 4 0,-12-6 0,11 0 0,-4 0 0,-1 0 0,-1 0 0,-7 0 0,7 0 0,-11 0 0,9 0 0,-4 0 0,-5 0 0,20 0 0,-19 0 0,8 0 0,-2-6 0,-2-1 0,-1 0 0,14 1 0,-17 6 0,14-5 0,-11 3 0,12-3 0,-9 5 0,9 0 0,-12 0 0,0 0 0,11 0 0,-1 0 0,3 0 0,-7 0 0,-6 0 0,0 0 0,7 0 0,-5 0 0,28 0 0,-18 0 0,20-6 0,-29 4 0,-4-4 0,3 1 0,-6 4 0,19-5 0,-15 6 0,5 0 0,0 0 0,-4-5 0,5 3 0,-7-3 0,13 5 0,-2 0 0,4 0 0,-13 0 0,-3 5 0,3-3 0,1 3 0,16-5 0,-15 0 0,9 0 0,-12 0 0,0 0 0,11 0 0,-8 0 0,8 0 0,-11 6 0,-1-5 0,1 10 0,-2-4 0,12 0 0,-9 3 0,10-8 0,12 3 0,-11-5 0,20 0 0,-9 0 0,2 0 0,-7 0 0,3 0 0,-12 0 0,0 0 0,-9 0 0,-1 0 0,0 0 0,7 0 0,-6 0 0,9 0 0,-14 0 0,10 0 0,2 0 0,-11 0 0,9 0 0,-4 0 0,1 6 0,11-5 0,-4 11 0,6-5 0,1 6 0,-1-5 0,1 4 0,-1-11 0,0 11 0,9-10 0,-7 4 0,6-6 0,-8 0 0,-6 0 0,5 0 0,-2 0 0,-2 0 0,-5 0 0,-6 0 0,6 0 0,-2 0 0,16 0 0,-10 0 0,14 0 0,2 6 0,0-4 0,6 4 0,-6 0 0,0-4 0,-2 10 0,0-10 0,-13 9 0,5-9 0,-21 3 0,9 0 0,-3 7 0,6-5 0,-2 3 0,-4-10 0,7 0 0,1 0 0,1 6 0,5-5 0,-6 5 0,15 0 0,-5 2 0,12 0 0,-12 4 0,12-11 0,-5 11 0,-6-10 0,38 12 0,-46-12 0,12 2 0,4 0 0,4-4 0,30 0 0,-18 0 0,24 6 0,-28-4 0,12 4 0,-20-6 0,-21 0 0,11 0 0,-12 0 0,6 0 0,1 0 0,-8 0 0,6 0 0,-5 0 0,39 0 0,-16 0 0,26 0 0,-17 0 0,-6 0 0,15 0 0,-15 0 0,14 0 0,-21 0 0,11-6 0,-22 4 0,-1-10 0,6 10 0,-19-3 0,19-1 0,-21 4 0,6-4 0,0 6 0,-5 0 0,5 0 0,-2 0 0,-4 6 0,4-5 0,2 5 0,9-6 0,9 0 0,16 0 0,-6 0 0,15 0 0,3 0 0,1-7 0,7 5 0,-35-1 0,0-1 0,42 4 0,-4 0 0,-16 0 0,-23 0 0,8-6 0,0 4 0,-1-4 0,10 6 0,-15 0 0,20-7 0,-2-9 0,-20 4 0,0 0 0,33-12 0,4 3 0,-37 7 0,-9 6 0,-15-3 0,-4 10 0,1-5 0,6 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01:32:55.590"/>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0 1 16383,'85'0'0,"-8"0"0,-26 0 0,9 0 0,1 0 0,-13 0 0,15 0 0,-13 0 0,6 4 0,-11-3 0,-25 4 0,1-1 0,3 1 0,1 0 0,6 3 0,-3-2 0,-8-1 0,14-1 0,-8-4 0,-1 0 0,10-4 0,-13 2 0,13-2 0,-4 4 0,-5 0 0,2 0 0,-5 4 0,3-3 0,5 3 0,-7 0 0,2 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6T22:34:54.549"/>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81 16383,'75'-13'0,"-7"2"0,-20 11 0,2 0 0,16 0 0,-12-3 0,4-1 0,39 2 0,-40-1 0,0 0 0,-3 2 0,-4 2 0,14-1 0,-7 0 0,1 0 0,15 0 0,-20 0 0,0 0 0,10-6 0,10 4 0,-14-4 0,-7 6 0,12 0 0,-5 0 0,1 0 0,6 0 0,-16-6 0,14 4 0,-20-10 0,21 11 0,-23-5 0,6 6 0,-7 0 0,-8 0 0,17 0 0,-21 0 0,3 5 0,-4-4 0,-14 4 0,21 1 0,-10-5 0,12 5 0,-11-6 0,13 0 0,2 0 0,2 0 0,5 0 0,0 0 0,-6 0 0,23 7 0,-28 0 0,26 7 0,-20 0 0,7-6 0,6 5 0,-6-12 0,0 5 0,5 1 0,22-6 0,-13 6 0,29 0 0,-33-6 0,14 13 0,-21-12 0,11 11 0,-6-5 0,2 0 0,-1-1 0,-4-7 0,-12 0 0,13 0 0,-14 0 0,32 0 0,-28 0 0,21 0 0,-40 0 0,3 0 0,-11 0 0,24 0 0,-13 0 0,13 0 0,-18 0 0,23 0 0,-18 0 0,25 0 0,-21 0 0,-1 0 0,6 0 0,-5 0 0,6 0 0,36 0 0,-26 0 0,19 0 0,-30 0 0,-5 0 0,-7 0 0,10 0 0,-9 0 0,12 0 0,8 0 0,2 0 0,-7 0 0,20 0 0,-38 0 0,36 0 0,-24 0 0,13 0 0,14 0 0,-12 6 0,23-4 0,-7 11 0,18-4 0,-6-1 0,-3 6 0,-2-6 0,19 0 0,-27 5 0,23-11 0,-32 4 0,11-6 0,-1 0 0,-16 0 0,20 0 0,-25 0 0,14 5 0,-7-3 0,-2 3 0,0 1 0,12-4 0,-14 4 0,0-6 0,-1 0 0,-1 0 0,2 0 0,0 0 0,5 0 0,-19 0 0,10 0 0,-4 0 0,8 6 0,16-4 0,-6 4 0,-2-3 0,2 1 0,10 4 0,-10-4 0,-1 0 0,1 2 0,6-6 0,-16 0 0,5 7 0,-4-6 0,-1 12 0,-2-12 0,-15 11 0,14-11 0,-25 5 0,23 0 0,-17-5 0,12 5 0,18-6 0,-13 0 0,21 0 0,-23 0 0,-2 0 0,-2 0 0,2 0 0,9 0 0,16 7 0,-6 1 0,15 7 0,-23-7 0,12-1 0,-22-7 0,25 0 0,-14 0 0,8 0 0,-13 6 0,0-5 0,2 5 0,0-6 0,6 0 0,3 0 0,9 0 0,9 0 0,0 0 0,-22 0 0,0 0 0,22 0 0,-17 0 0,-1 0 0,11 0 0,16 0 0,-9 0 0,0 0 0,0 7 0,-9-5 0,-2 5 0,-16-7 0,6 0 0,-14 0 0,0-6 0,-4 5 0,4-18 0,11 10 0,-2-6 0,0 3 0,6 11 0,4-5 0,7 6 0,16 0 0,-4-8 0,0 7 0,-28-3 0,0 0 0,21 4 0,15 0 0,-37 0 0,-2 0 0,26 0 0,11 0 0,-13 0 0,-35 0 0,24 0 0,-18 0 0,6 0 0,-2 0 0,-8 0 0,8 0 0,-5 0 0,5 6 0,0-4 0,2 10 0,7-10 0,10 4 0,-8-6 0,33-6 0,-28-2 0,20-7 0,-34 7 0,-9 2 0,5 6 0,-10 0 0,20 0 0,-14 0 0,14 6 0,-14-4 0,-7 4 0,-16-6 0,-13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6T22:34:57.27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13 16383,'91'-7'0,"-25"2"0,-10 8 0,2 2 0,26 5 0,5 0 0,2 0 0,-41-5 0,2-1 0,38 3 0,16-1 0,-11 0 0,-19 0 0,0-1 0,18 2 0,10 0 0,-11 0 0,-19-2 0,-9 0 0,-6 0 0,-4-1 0,29-4 0,-24 0 0,6 0 0,-23 0 0,-3 0 0,-22 5 0,10-4 0,-3 9 0,-1-9 0,17 4 0,-19-5 0,22 0 0,-11 0 0,1 0 0,-3 0 0,-12 0 0,9 0 0,-4 0 0,5 0 0,5 0 0,-9 0 0,12 0 0,-16 0 0,9 0 0,7 0 0,-1 0 0,3 0 0,-15 0 0,-2 0 0,8-5 0,2 4 0,3-4 0,4 11 0,-3 2 0,12 0 0,43 4 0,-22-3 0,-19-2 0,2 1 0,32 0 0,-13-2 0,24-6 0,4 8 0,-48-7 0,-1 0 0,40 7 0,-22-8 0,-20 0 0,-14 0 0,-8 0 0,1 0 0,-8 0 0,14 0 0,-9 0 0,4 0 0,1 5 0,-5-4 0,11 4 0,-16-5 0,14 0 0,4 5 0,-4-4 0,16 4 0,-22-5 0,-2 0 0,-7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3:00:07.96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0 309,'53'0,"-1"0,10-1,1 2,1 4,-1-1,-4-2,0-1,19 3,2 1,-10-5,3 0,-4 1,5-1,1-1,-3-4,-1-3,1 1,2 3,0 0,-1-2,-4-4,-1-2,-2 2,18 3,2 3,-8 0,4 1,-3 0,19 3,-2 0,-20 1,2-1,-1-1,-7-2,-1-1,-5 1,4 3,0-2,0-6,4-4,-6 2,-2 3,-3 1,15-5,-1 0,-12 2,-4 1,-9 3,0-1,6-3,0 0,32-8,-35 12,0 0,35-10,-33 13,2 2,-1-4,0 0,8 0,-2 0,18 2,1-10,-38 4,3-4,0-1,-13 5,8 4,-5 4,4 0,13 6,-1 3,9 13,9-5,14 5,-7-14,10 6,-5-12,-33 5,42 1,-15-6,-21 6,2 1,1-4,-4 0,16 5,-11 0,-5-3,-17-4,36 9,-44-11,-11 6,2-6,-5 3,1-4,8 4,-2-2,-3 2,-3-4,-3 4,10 0,-5 1,6 2,-1-1,-5 2,1-2,3 2,-7 0,14 4,-4-4,18 10,3-15,1 14,8-16,-28 4,5-5,-17 0,-6-4,14 4,-12-4,8 4,-4 0,3 4,9-4,13 17,-12-14,26 23,9-14,-17 6,13-9,-47-5,0-4,-4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3:00:10.6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1 118,'70'-4,"-14"0,11 4,6 0,-24 0,2 0,-2 0,3 0,20 0,1 0,-20 0,3 0,11 0,7 0,-6 0,-5 0,1 0,14 1,8-1,-4-1,14-3,-1-2,-17 2,2 0,-2 0,20-2,-2 0,-28-1,0 0,-4 1,10 1,1-1,-2-1,5-1,-5 1,4 1,-2 0,19 1,-1 0,-21 5,-4 0,-4-1,-1 2,6 7,-2 2,-15-4,-1 0,17 8,-2 1,13-6,-24-3,-4-3,-8-3,22 0,-1 0,12 0,21 8,-36-6,18 13,-30-13,22 12,25-13,-17 13,-19-9,3 1,-6 2,-2 2,-3-1,0 0,9 1,-1-1,16 7,18 2,-33-10,9 0,-30-5,-5-2,-19 6,0-2,1 3,6 1,27 7,0-2,34-1,-23 0,21-12,-9 13,1-12,-4 12,0 3,-9 0,21 7,-9-8,-18-3,22 3,-34-10,39 1,-39-7,10 0,-28 0,-1 0,-1 0,-10 0,3 0,3 0,6 0,18 0,15 8,41-6,-19-1,-25-4,-2-3,-4-7,6 4,-24 0,13 1,-10 2,9-1,0 7,3 0,1 0,8 0,-9 0,26 0,-10-6,-2 4,-5-11,-21 7,22-2,-29 4,27 4,-15 0,45 0,-19-7,19-1,-38-5,22 6,-19 2,2 5,27 0,-33 0,19 0,1 0,-10 0,30 8,0 1,0 8,0-7,0 5,-24-14,1 0,33 6,-33-6,-1-2,12 1,21-16,-30 5,30-7,-9 3,-35 14,1 0,5-7,0-1,-6 8,0 0,47-7,-12 8,-12-6,9 4,-21-11,-8 12,0 0,15-5,26 0,-24 4,3-5,0 7,10-7,14 5,-6-13,-30 10,-1 0,28-13,9 8,-12-5,-23 13,17-5,8 7,4 0,8 0,-41 4,34 6,-49-3,6 2,5-1,31-7,7 7,-36-7,-3-2,1 1,12 0,23-15,-30 7,-7 0,1 0,5 3,27 5,-30 0,2 0,1 3,0 3,3 2,2 2,0 0,-2 2,-9 1,-1 0,4 0,-1 0,31 6,-12 4,-2-14,-25-2,-13-7,-11-4,-13 0,3-8,7 3,-12-3,15 8,-13-4,7 7,8 5,-10-2,2 9,-12-7</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3:00:25.10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0 292,'30'-30,"16"0,-18 20,27-10,-21 12,33-12,31 8,-46 3,2 0,8 3,0 1,-5-4,-5 1,25 0,5-9,-24 3,-12 1,-9 2,-14 5,-11-1,4 6,0-3,1 4,3 0,-3-3,6-3,-5-2,5 2,-7 3,0-1,7 3,-8-2,7 3,-9 0,3 3,0 2,1-1,-1 0,0-4,1 0,-1 0,0 4,1-4,6 9,1-8,8 8,11-8,-19 4,17 0,-20-4,0 3,-3 0,-6-3,4 3,2-4,1 0,-6 0,3 0,0 0,-2 0,5 0,-7 3,5-2,-1 3,4-1,-3-2,3 3,3 0,2-2,6 7,1-3,-1-1,-7 0,-1-1,-10-3,3 2,0 1,-2-3,5 2,-7-3,11 5,2-4,6 9,1-9,-8 3,-1 0,-6-3,-1 6,0-6,1 3,6-4,1 4,1-3,4 9,-4-9,-4 4,1-5,-9 0,7-4,-6 3,5-6,-3 6,-2-3,15 4,-14 0,12 0,-4 0,1 0,1 4,-2-3,-10 2,2-3,2 0,0 0,-1 0,0 0,-4 0,5 0,6 0,1 5,1-4,-6 4,-7-5,4 0,1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2T00:24:52.13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99 16383,'81'-15'0,"2"6"0,-53 0 0,39 8 0,-24-2 0,29 3 0,-25 0 0,-3 0 0,-23 0 0,7 0 0,-8 0 0,8 0 0,-1 0 0,-7 0 0,7 0 0,-3-4 0,1-1 0,17-7 0,-2 0 0,7 3 0,10 2 0,-23 7 0,10 0 0,-13 5 0,0 1 0,-7 1 0,-1-2 0,0 2 0,-2-5 0,10 11 0,-3-12 0,3 9 0,13-9 0,-10 4 0,35 3 0,-19 1 0,-4-5 0,4 2 0,7 7 0,1 0 0,3-6 0,-1 0 0,-7 3 0,-3 2 0,32 3 0,-48-13 0,3 5 0,-15-3 0,1 0 0,14 1 0,23 7 0,3-3 0,-15-4 0,0 0 0,18 2 0,-13-7 0,2 0 0,37 0 0,-37-4 0,4-1 0,17-1 0,2-1 0,-3 2 0,0-1 0,5 0 0,0 2 0,-9 3 0,-2 2 0,-12-1 0,1 0 0,12-5 0,0 0 0,-14 4 0,-3 0 0,-2-4 0,-3 0 0,21-2 0,-9-3 0,15 1 0,13-7 0,-12 8 0,9-2 0,3-6 0,-37 15 0,0 0 0,41-8 0,-39 9 0,2 0 0,3-5 0,-1 0 0,28 3 0,-22-6 0,11-3 0,-3 1 0,10 3 0,0 0 0,-13 0 0,4-1 0,-5 2 0,8 0 0,-7 2 0,-14 4 0,-3 0 0,28 0 0,-29 0 0,2 0 0,-2 0 0,-1 0 0,39 0 0,0 0 0,-38 0 0,-1 0 0,30 0 0,-11 5 0,-2 0 0,-7-3 0,12 8 0,2 0 0,9-8 0,-20 7 0,4 0 0,-2-7 0,-1-2 0,-10 5 0,0-1 0,9-3 0,0-2 0,29 1 0,-35 1 0,0-2 0,35-7 0,-35 7 0,0 0 0,-6-3 0,2 0 0,32 3 0,-2 2 0,10-1 0,-30 0 0,10 0 0,0 0 0,-4 0 0,0 0 0,0 0 0,5 0 0,0-1 0,0 2 0,3 1 0,-1 1 0,-2 0 0,19 3 0,-8 0 0,-35-1 0,1 1 0,38 4 0,0 0 0,-40-5 0,0 0 0,20 5 0,1 1 0,-18-2 0,0 1 0,5 3 0,3 2 0,4 1 0,1 0 0,-5 0 0,0-1 0,3 1 0,4-2 0,19-1 0,9-4 0,-3-4 0,8-2 0,-5 0 0,-21 1 0,-4 0 0,5-1 0,7-2 0,9 0 0,-4-2 0,-12 0 0,-7-3 0,-3-1 0,32 0 0,-1-1 0,-29-5 0,-1 1 0,20 3 0,0 2 0,-16 0 0,-1 1 0,-3 3 0,-2 2 0,-7-1 0,-4 0 0,27 0 0,-22-1 0,0 2 0,9 4 0,18-4 0,-50 4 0,10-5 0,-20 0 0,-2-4 0,2-1 0,0-3 0,1 3 0,5 1 0,-12 4 0,24 0 0,-15 0 0,17 0 0,0 0 0,-17 4 0,40-3 0,-11 3 0,32-4 0,0 8 0,1-6 0,-40 2 0,0 0 0,30-4 0,-6 0 0,-17 0 0,-29 0 0,8 0 0,-19-4 0,7-1 0,1 0 0,8 1 0,12 4 0,28 0 0,-6 0 0,19 0 0,-25 0 0,-20 0 0,-9 0 0,-17-4 0,42-12 0,-38 8 0,32-8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2T00:24:56.041"/>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98 16383,'88'0'0,"0"0"0,-7 0 0,1 0 0,16 0 0,3 0 0,-25 0 0,2 0 0,3 0 0,15 0 0,3 0 0,1 0 0,-22 0 0,0 0 0,0 0 0,0 0 0,1 1 0,-1-1 0,1 0 0,3-1 0,12-1 0,4 0 0,-1-2 0,-3 1 0,-18 0 0,-3-1 0,0 1 0,7-1 0,8 1 0,7 0 0,3 0 0,-2 1 0,-4-1 0,-1 0 0,-3 1 0,-2-1 0,2 0 0,4 1 0,1-1 0,0 0 0,-1 1 0,-6 1 0,0 2 0,-2-2 0,-3-1 0,10-4 0,-4-2 0,2 1 0,3 5 0,1 2 0,1-1 0,4-2 0,1-1 0,-7 1 0,-24 2 0,-4 1 0,7 1 0,16-1 0,11 0 0,-1 0 0,-15 0 0,-7 0 0,-2 0 0,3 0 0,11 0 0,0 0 0,-14 0 0,-6 0 0,-6 0 0,28 0 0,-4 0 0,5 0 0,-23 0 0,-1 0 0,-2 0 0,-7 0 0,2 0 0,18 0 0,10 0 0,3 8 0,-30 0 0,1 1 0,-6 1 0,0 1 0,5 2 0,-3-1 0,21-2 0,-15-1 0,-1 0 0,13 0 0,-9-3 0,6 0 0,-7 3 0,2-1 0,9-7 0,2 0 0,4 9 0,0-1 0,-9-7 0,-2-2 0,-11 5 0,-1-1 0,7-4 0,-1 0 0,-10 4 0,0 0 0,18 1 0,-3 0 0,1 5 0,-14-2 0,-2 0 0,-3 1 0,35 1 0,-10-3 0,1-7 0,-16 0 0,-4 0 0,-22 0 0,3 0 0,-7 0 0,-13 0 0,12 0 0,-1 0 0,4 0 0,3 0 0,9 6 0,16 4 0,15-1 0,-26 0 0,1-1 0,41-6 0,-3 7 0,-3-9 0,4 0 0,-30 0 0,21 7 0,-28 2 0,-8 0 0,10 4 0,-9-5 0,-9-1 0,28 0 0,-17-7 0,0 0 0,10 0 0,-23 5 0,10-4 0,-13 4 0,13 2 0,3-6 0,25 14 0,4-13 0,-28 2 0,2 0 0,42-4 0,-38 0 0,3 0 0,13 0 0,2 0 0,-3 5 0,0 0 0,11-4 0,-2 0 0,-20 3 0,-1 1 0,12 1 0,-1-2 0,30-1 0,-22 2 0,-2-1 0,8-4 0,-28 0 0,1 0 0,33 0 0,-10 0 0,20 0 0,-27 0 0,-22 0 0,-1 0 0,6 0 0,26 0 0,-27 0 0,10 0 0,35 0 0,-7 0 0,-35-4 0,3 0 0,-2 3 0,0-1 0,7-7 0,0 0 0,-5 8 0,0 0 0,11-4 0,0 1 0,-5 3 0,1 2 0,18-1 0,2 0 0,-12 0 0,2 0 0,-8 0 0,3 0 0,-2 0 0,9 0 0,-3 0 0,-1 0 0,-2 0 0,-2 0 0,-6 0 0,5 0 0,-3 0 0,3 0 0,-17 0 0,1 0 0,12 0 0,1 0 0,-8 0 0,-1 0 0,-6 0 0,-3 0 0,27-7 0,10 5 0,-22-5 0,9 0 0,-12 6 0,0-6 0,27-1 0,-8-2 0,-2 0 0,20 2 0,-30 8 0,-17 0 0,0 0 0,13 0 0,32 0 0,-42 13 0,1-11 0,1 0 0,11 11 0,19-13 0,-26 0 0,14 0 0,-23 0 0,-1 0 0,-19 0 0,-13 0 0,12 0 0,15 0 0,31 0 0,-28 0 0,3 0 0,7 0 0,1 0 0,0 0 0,-2 0 0,23 0 0,-20 0 0,0 0 0,23 0 0,-6-6 0,3-4 0,-24 1 0,-1-2 0,4 2 0,-3-2 0,18-12 0,-33 22 0,-5-10 0,-20 10 0,12-3 0,-5 4 0,17 0 0,-17-4 0,4 3 0,-3-6 0,36 6 0,-5-3 0,8 4 0,-20 0 0,-18 0 0,0 0 0,2 0 0,-5-8 0,3 2 0,0-2 0,0 4 0,3 0 0,-6 3 0,10-7 0,-14 7 0,10-6 0,-3 6 0,5-3 0,6 4 0,-10 0 0,1 0 0,-3 0 0,-1 0 0,5 4 0,1 8 0,-10-1 0,4 9 0,-11-6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2T00:24:59.445"/>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21 16383,'61'-3'0,"-1"1"0,18 1 0,3 2 0,0 5 0,5 0 0,-6-3 0,6 1 0,5-1 0,-9 0 0,4 0 0,2 0 0,3-1 0,-8 0 0,2-2 0,1 0 0,2 0 0,1 1 0,6 1 0,1 0 0,1 1 0,1-1 0,1 1 0,-14-1 0,2 0 0,0 0 0,0 0 0,-1 0 0,-1 0 0,10-1 0,-2-1 0,0 0 0,1 1 0,4-1 0,-5 2 0,4 0 0,1 0 0,1 0 0,-1 0 0,-2 0 0,-4 0 0,-2 0 0,0 0 0,0 1 0,-1-2 0,0 1 0,-2-1 0,0-1 0,-1 0 0,0 0 0,0 1 0,0 0 0,1 0 0,2 2 0,0-1 0,-1 0 0,-4 0 0,-4 0 0,10-2 0,-6 0 0,-1 0 0,1 0 0,5 0 0,2 0 0,-2 0 0,-2 0 0,16 0 0,-3 0 0,-4 0 0,-12 0 0,-4 0 0,0 0 0,-1 0 0,0 0 0,-2 0 0,-4 0 0,-2 0 0,-3 0 0,10 0 0,-2 0 0,11 0 0,-1 0 0,-17 0 0,-3 0 0,0-5 0,0 1 0,0 3 0,-1 0 0,-4-8 0,0 0 0,11 3 0,1 0 0,-6-4 0,0 0 0,-1 4 0,3 0 0,-2 0 0,5-2 0,-1 3 0,24 3 0,0 2 0,-21-4 0,2 0 0,-3 2 0,24 0 0,-8 4 0,-27 1 0,-2 2 0,12 0 0,-2 1 0,26 12 0,-43-12 0,-3 0 0,12 7 0,-16-12 0,-20 4 0,-2-1 0,1-3 0,2 7 0,19-6 0,16 11 0,15-3 0,-20-1 0,2 1 0,-5-4 0,1-2 0,16 1 0,3 0 0,-8 0 0,2-1 0,25-3 0,1 1 0,-16 7 0,1 0 0,-8-7 0,3-3 0,-7 3 0,-9 6 0,0 0 0,12-6 0,7-3 0,-9 2 0,29 5 0,-35-2 0,9-1 0,1 0 0,5-2 0,1-1 0,-3 2 0,11 2 0,2 1 0,-2-1 0,7 0 0,-11-2 0,-17-1 0,-5 1 0,18 7 0,2 1 0,2-8 0,-4-2 0,-26 5 0,-1 0 0,32 0 0,-5-1 0,-7-2 0,-7 3 0,1 0 0,15-5 0,-10 0 0,-1 0 0,5 0 0,-11 0 0,11 0 0,-9 0 0,32 0 0,-34 0 0,8 0 0,1 0 0,0-1 0,1 1 0,-2 1 0,22 3 0,-2 1 0,4-4 0,-2 0 0,-10 9 0,-5 0 0,-27-4 0,1 0 0,27 5 0,2-1 0,-14-3 0,-2-2 0,-6-1 0,1 1 0,5 0 0,1-1 0,-5-3 0,0 0 0,5 8 0,0 0 0,-1-7 0,1-1 0,2 3 0,-1 0 0,-2 0 0,5 1 0,5 2 0,7 0 0,-3 2 0,6 3 0,0-1 0,-6-3 0,4-1 0,-3 1 0,18 8 0,-9-2 0,-31-11 0,-1-1 0,25 8 0,0 1 0,-14-5 0,-1-2 0,3-3 0,2 0 0,20 5 0,-1-2 0,-27-3 0,-3-2 0,5 1 0,0 0 0,-9 0 0,1 0 0,7 5 0,4-1 0,19-3 0,2 0 0,-11 4 0,1-1 0,14-3 0,-3-2 0,-29 1 0,-2 0 0,7 0 0,-3 0 0,30 0 0,-26 0 0,2 0 0,29 0 0,-40 1 0,2-2 0,10-3 0,-4-2 0,-6 4 0,5-3 0,3 0 0,25 5 0,-16 0 0,4 0 0,-5 0 0,1 0 0,3 1 0,-2-2 0,-10-3 0,-6-1 0,17 3 0,-18-1 0,-2-3 0,12-10 0,-7 8 0,13 1 0,-3-4 0,8-9 0,1-1 0,-5 10 0,6 2 0,-5 2 0,12-5 0,-7 3 0,-17 8 0,-1 2 0,5-1 0,-3 0 0,28 0 0,-33-3 0,0-3 0,29-4 0,-15-5 0,-30 5 0,-25-2 0,-10 6 0,27-12 0,-17 12 0,49-2 0,-39 8 0,51 0 0,-7 0 0,-20 0 0,5 0 0,17 1 0,3-2 0,-5-7 0,0-3 0,4 2 0,-2-4 0,-18-9 0,-3-4 0,1 2 0,-2-2 0,23-18 0,-17 14 0,0 2 0,8-6 0,-21 17 0,0 2 0,11-5 0,1 18 0,-20-5 0,15 14 0,-28 0 0,32 6 0,-25-7 0,25-1 0,-25-5 0,10 0 0,0 0 0,3 0 0,12 6 0,-19-4 0,15 12 0,-15-6 0,7 6 0,10 1 0,-23-9 0,11 9 0,4 0 0,21-2 0,20 17 0,-17-17 0,0 1 0,19 13 0,-10-13 0,3 2 0,-26 4 0,-3-2 0,1-11 0,0-1 0,-4 7 0,-3-1 0,25-9 0,-29 5 0,-29-8 0,-2 0 0,16-4 0,-11-1 0,12 0 0,-12 1 0,-3 4 0,33 7 0,-27-5 0,39 5 0,-22-1 0,7-4 0,-3 5 0,-24-7 0,1-4 0,2 3 0,10-3 0,5 9 0,-6 0 0,-10 1 0,8 3 0,22 0 0,18-2 0,18 9 0,-12-14 0,-4 6 0,-12-8 0,-1 0 0,3 0 0,-21 0 0,3 0 0,-31 0 0,5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7T00:34:40.82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0,'62'15,"-2"4,10-18,-8 6,20-7,-33 0,30-8,-30 6,10-5,-16 7,0 0,-9 0,21 0,-27 0,3 0,-19 0,-4 3,15-2,-7 6,17-6,-15 3,2-4,-1 0,-6 0,4 0,6 0,-9 0,6 4,-4-3,-4 6,5-6,3 6,-3-2,21-1,-17 0,33-4,-14 6,-1-4,3 4,-6-6,-8 0,7 0,-12 5,-5-4,5 4,-7-5,7 0,2 0,-8 3,1-2,-3 3,-1-4,9 0,-10 0,2 0,4 0,6 0,18 0,-8 4,20-2,-9 2,12-4,-12 0,10 0,-22 0,33 8,-18-6,33 5,-20-7,20 0,-21 0,21 0,-21 0,-9 0,-11 0,-16 0,6 0,12 0,4 0,-1 0,-3 0,-12 0,1 0,-1 0,-6 0,4 0,-11 0,5 0,12 0,5 0,30 0,3 0,24 0,-47 0,0 0,1 0,-2 0,36 0,-15 0,-23 0,-4 0,0 0,-15 0,7-3,-19 2,0-7,1 8,-1-8,0 7,1-2,-1 3,1 0,6 0,13 0,10 0,24 0,4-8,11 6,-12-5,9 7,-9 0,12 7,0 3,-12-1,-2-1,-13-2,-12 0,9 2,-9-3,1-5,-11 0,-6 0,-5 0,7 0,11 0,4 0,-1 0,9 6,-21-4,10 4,-13-1,-6-4,-6 4,-4-5,-2 3,10-2,2 3,6 1,0-4,0 3,1-4,-1 0,-6 0,16 0,-13 0,8 0,-6 0,-5-4,-1-1,-4-1,-9 3,5 3,-2 0,6 0,-4-4,0 3,1-6,-1 6,0-3,1 1,3-2,-3 1,-1 0,0 4,-4 0,8 0,-2 0,2 0,-4-4,0 3,1-2,6 3,1-5,8 4,-1-4,0 5,0-4,13-4,-17 2,8-1,-22 7,2 0,5-3,-1 2,11-3,-12 4,11 0,8 0,9 0,1 0,-4 0,-12 0,-6 0,-2 0,-7 0,0 0,1 0,6 0,1 0,8 0,-8 0,-1 0,12-6,-7 4,8-4,-13 6,0 0,-5 0,12 0,-5 0,18 0,3 0,0 0,-2 0,-1 0,-16 0,15 0,-24 0,5 0,12 0,-7 4,27 4,-9-2,24 1,3 0,12-5,-11 6,-4-8,-12 0,-12 0,9 0,-20 0,20 0,-9 0,12-13,-18 10,-9-10,-23 9,3 3,12 1,16 1,14 3,-7-4,9 0,-20 4,20-3,-21 4,21-5,-8 0,23 0,-9 0,33 8,-18 2,-16-5,1 0,-9 0,-1-2,5-3,1 0,-2 0,-1 0,22 0,6 0,-24 0,-12 4,-9-2,-7 2,-12 0,11 1,-4 0,6 0,24-5,6 7,13-5,-16 6,-15-8,-12 0,-10 3,1-2,-13 7,7-8,4 8,-2-4,6 1,-8-2,0 1,1-3,-1 6,0-2,1-1,9 5,-7-8,4 3,-1-4,-1 0,11 0,-1 0,0 5,0-4,-6 4,-2-2,0-2,-9 3,8-4,-9 0,4 0,-1 0,4-7,-6 5,5-9,-7 7,1-1,3-6,-4 6,11-13,2 8,-4-4,1 1,-13 7,3-5,7 10,-5-2,10 3,-8 0,7 0,-5-4,12 3,-5-7,-1 0,-1 1,12 0,-7 11,15-2,-22 2,8-4,-18 0,7 0,4-8,-14 6,10-6</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7T00:34:43.79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01:34:10.350"/>
    </inkml:context>
    <inkml:brush xml:id="br0">
      <inkml:brushProperty name="width" value="0.05" units="cm"/>
      <inkml:brushProperty name="height" value="0.05" units="cm"/>
      <inkml:brushProperty name="color" value="#004F8B"/>
    </inkml:brush>
  </inkml:definitions>
  <inkml:trace contextRef="#ctx0" brushRef="#br0">0 1613 24575,'4'-9'0,"-3"0"0,3-10 0,0 3 0,2-20 0,5 3 0,5-19 0,-4 12 0,12-31 0,-11 13 0,1-1 0,-1-2 0,1-9 0,-3-7 0,0-1-943,2-3 943,1 2 0,1-1 0,2-6 0,0 13 0,2 1 0,6-5 0,-11 27 0,0 2 0,10-17 0,-3 19 0,-3-5 0,-1 12 0,-2 7 0,-1 7 943,-7 11-943,1 8 0,-11 7 0,2 8 0,-7-1 0,7 1 0,-7-4 0,7 3 0,-3-3 0,0 0 0,3 2 0,-3-2 0,0 0 0,3 3 0,-3-7 0,4 3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7T00:43:33.6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0 124,'51'0,"8"0,-1 0,27 0,3 0,9 0,-24 0,-2 0,-36 0,0 0,-26 0,6 0,16 0,9 0,18 0,0 0,1 7,-13-6,-3 6,-26-4,1-2,0 3,-2-4,17 5,3 2,-1-1,20 7,-9-11,24 12,-9-12,10 5,-25-7,-10 0,-13 0,-6 0,-1 0,7 0,2 0,18 0,3 0,12 0,13 0,2 0,24 0,-9 0,9 0,-43 0,12-6,-38 4,5-4,-11 6,-10 0,5 0,18 0,16 0,22-8,12 6,13-5,-10 7,-3 0,-3-8,-33 6,18-5,-32 7,8 0,0 0,-9-5,9 4,-18-4,-6 5,-3 0,-3 0,7 0,-3 0,10-4,-3 3,1-8,4 8,-11-2,12 3,-5 0,6 0,12 0,3 0,13 0,-1-7,0 6,0-6,0 1,-11 0,8-2,-21 3,9 5,-12 0,-6 0,5 0,-12 0,11 0,-4 0,6 0,24 8,-5-6,20 5,0 8,3-11,-12 11,6-15,-32 0,8 0,-12 0,-6 4,4-3,-4 3,6-4,1-5,-1 4,12-4,3-1,1-1,-4-5,-12 6,-6 2,4 4,-11 0,12 0,44 0,-6 0,-8 0,3 0,25 0,9 0,0 0,-9 0,-3 0,10 0,-19 0,9 0,-15 0,-12 0,-12 0,9 0,-27 0,26 0,-15 0,19 0,1 0,-13 0,9-7,-27 6,13-6,-23 4,12 2,6-3,11 4,23 0,3 0,12 0,12 0,-9 0,-33 0,-1 0,22 0,-5 0,-28 0,-19 0,-1 0,-10 0,6-4,2 3,19-2,6 3,0 0,9 0,-8 0,23 0,-31-4,37-4,-25 2,10-6,-12 11,-30-4,-11 2,21-2,-9 1,34 0,-20 4,3 0,5 0,-21-4,32 3,-32-2,14 3,-26-4,-2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7T00:43:37.56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81,'66'-6,"10"4,-3-5,24 7,-42-4,2 0,6 2,2 1,4-3,1 0,-6 3,-1 2,-5-1,-4 0,31 0,-14 0,-13 0,-12 0,-3 0,-22 0,1 0,-2 4,4-3,8 4,11-5,-9 0,9 0,-18 0,-2 0,-7 0,1 4,-1 0,0 1,1-2,-1-3,19 0,-14 0,21 0,-18 0,1 0,4 0,-14 4,7-3,-6 3,1-1,10 3,-2-2,-1 1,18-5,-14 0,15 0,0 7,-9-6,3 6,-8-7,-14 0,3 0,20 6,-12-4,48 12,-1-4,-18-5,3 0,5-1,1 0,-1 0,1 0,-1-3,-2 0,-3 4,-4-1,22-4,3 0,-51 3,7-2,-22 3,-1-1,13 2,-9-1,33 7,-28-10,45 6,-24-7,10 0,-10 0,-6 0,10 0,1 0,8 0,-9 0,0 0,-3 0,-18 0,-2 0,-7 0,-3 0,6-4,-9-4,16 2,-12-5,9 7,-10-1,2 2,5 3,17 0,-2 0,8 0,-11 0,-1 0,0 0,-10 0,1-4,-13 0,7-5,0 5,-2 0,5 4,-6-3,10-3,-5-2,5-2,11 6,-6 0,9 4,-8 0,-4-4,6 2,1-2,-1 4,0 0,-6 0,-6 0,-4 0,-2-7,22-2,-7 0,27 3,-27 6,7 0,-12 0,-9 0,15 0,-19-4,12 3,-2-2,16 3,35 0,-7 0,-1-4,-31 0,-17-1,-6-2,10 2,1 1,21 0,5-2,24-4,-21 2,0 0,-30 8,-11-3,-4-2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20:50:00.452"/>
    </inkml:context>
    <inkml:brush xml:id="br0">
      <inkml:brushProperty name="width" value="0.05" units="cm"/>
      <inkml:brushProperty name="height" value="0.05" units="cm"/>
    </inkml:brush>
  </inkml:definitions>
  <inkml:trace contextRef="#ctx0" brushRef="#br0">1832 1947 24575,'-19'-12'0,"1"0"0,0-1 0,-3-6 0,-13-2 0,-9-8 0,-12-9 0,1 13 0,-16-21 0,-19 0-673,42 20 0,-3-1 673,-11-9 0,1-1 0,11 6 0,1 0 0,-1-4 0,1-1 0,2-4 0,3 0 0,-18-20 0,11 7 0,2-3 0,-9-17 0,19 23 0,0 0 0,-18-25 0,30 22 0,-3 0 0,14 10 0,1 0 0,-1 0 0,7 0 0,-4 7 0,10 2 0,-9 14 1346,10-5-1346,-10 11 0,3-18 0,-4 16 0,-2-16 0,1 12 0,0-1 0,6 3 0,-4 5 0,4 1 0,0 0 0,2 0 0,5-1 0,0 1 0,-6 5 0,5-4 0,-10 5 0,10-7 0,-5-5 0,0-3 0,5-13 0,-11 6 0,4-6 0,-5 7 0,0 1 0,5-1 0,-3 7 0,4 1 0,0 7 0,-4 5 0,10 7 0,-10 1 0,10 10 0,-10-10 0,9 10 0,-3-4 0,-1 5 0,5 0 0,-10 0 0,4 7 0,0 1 0,-5 6 0,4 1 0,-5-1 0,-1 8 0,1-6 0,5 6 0,-4-14 0,11-2 0,-10-6 0,10 0 0,-5 0 0,1-5 0,3 4 0,-8-10 0,8 10 0,-3-4 0,-1-1 0,5 5 0,-4-15 0,5 2 0,0-16 0,0-2 0,0-1 0,0 8 0,0 8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20:50:02.061"/>
    </inkml:context>
    <inkml:brush xml:id="br0">
      <inkml:brushProperty name="width" value="0.05" units="cm"/>
      <inkml:brushProperty name="height" value="0.05" units="cm"/>
    </inkml:brush>
  </inkml:definitions>
  <inkml:trace contextRef="#ctx0" brushRef="#br0">0 0 24575,'19'6'0,"1"-5"0,6 11 0,-6-10 0,5 9 0,-11-4 0,11 0 0,-5 11 0,0-16 0,-2 16 0,1-17 0,-11 10 0,9-10 0,-10 4 0,5-5 0,0 6 0,6 1 0,2 6 0,1-6 0,-3-1 0,-6-1 0,7-3 0,-6 8 0,6-8 0,-7 3 0,0 0 0,0-3 0,0 8 0,0-8 0,6 9 0,2-4 0,1 1 0,3 3 0,-10-9 0,4 9 0,-5-10 0,-13-7 0,4-2 0,-10-6 0,6 9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20:50:28.458"/>
    </inkml:context>
    <inkml:brush xml:id="br0">
      <inkml:brushProperty name="width" value="0.05" units="cm"/>
      <inkml:brushProperty name="height" value="0.05" units="cm"/>
    </inkml:brush>
  </inkml:definitions>
  <inkml:trace contextRef="#ctx0" brushRef="#br0">1329 272 24575,'-34'0'0,"-2"0"0,-15 0 0,-11 0 0,-21 7 0,16-5 0,-30 6 0,39-8 0,-22 6 0,27-4 0,2 5 0,8-7 0,13 0 0,-2 0 0,12 0 0,-7 0 0,1 0 0,-8 0 0,5 0 0,-12-7 0,13 6 0,-14-6 0,14 1 0,-6 5 0,7-5 0,1 6 0,-1 0 0,7 0 0,1-5 0,7-2 0,-7 0 0,-1 2 0,-12 5 0,10 0 0,4-6 0,18-1 0,1-5 0,15-7 0,-1-1 0,11 5 0,0-8 0,8 13 0,2-10 0,6 0 0,1 10 0,-7-9 0,-2 12 0,-8-6 0,-6 0 0,-7 0 0,-2 6 0,-4-4 0,-1 10 0,0-5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20:50:29.798"/>
    </inkml:context>
    <inkml:brush xml:id="br0">
      <inkml:brushProperty name="width" value="0.05" units="cm"/>
      <inkml:brushProperty name="height" value="0.05" units="cm"/>
    </inkml:brush>
  </inkml:definitions>
  <inkml:trace contextRef="#ctx0" brushRef="#br0">1 1 24575,'19'11'0,"6"8"0,28 26 0,-20-14 0,9 4 0,-15-14 0,1 6 0,6-6 0,-14-2 0,-1-7 0,-7 7 0,7 1 0,-5 6 0,5-6 0,-6 5 0,-1-11 0,1 4 0,-6-6 0,3-5 0,-8 4 0,3-5 0,0 1 0,-3 4 0,3-5 0,0 1 0,-3 4 0,3-4 0,0-1 0,-3 0 0,3-6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5:26:31.646"/>
    </inkml:context>
    <inkml:brush xml:id="br0">
      <inkml:brushProperty name="width" value="0.05" units="cm"/>
      <inkml:brushProperty name="height" value="0.05" units="cm"/>
    </inkml:brush>
  </inkml:definitions>
  <inkml:trace contextRef="#ctx0" brushRef="#br0">687 863 24575,'-21'-26'0,"-1"-2"0,-7-18 0,-7-32 0,-6-8 0,22 38 0,2 1 0,-9-25 0,10 24 0,10 8 0,-3 7 0,4 0 0,-5 5 0,-5-4 0,5 10 0,0-9 0,1 9 0,9-5 0,-9-5 0,9 13 0,-8-7 0,7 17 0,-2-1 0,4 1 0,0-1 0,0 9 0,-9 2 0,3 5 0,-14 3 0,-1-8 0,-1 8 0,-25-3 0,16 5 0,-17 4 0,20-3 0,2 8 0,0-8 0,9 2 0,-3-3 0,11-6 0,3 3 0,-2-7 0,7 7 0,1-11 0,1 6 0,3-7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5:26:32.709"/>
    </inkml:context>
    <inkml:brush xml:id="br0">
      <inkml:brushProperty name="width" value="0.05" units="cm"/>
      <inkml:brushProperty name="height" value="0.05" units="cm"/>
    </inkml:brush>
  </inkml:definitions>
  <inkml:trace contextRef="#ctx0" brushRef="#br0">0 1 24575,'10'0'0,"-1"0"0,0 0 0,11 0 0,-3 4 0,15 2 0,2 5 0,6 1 0,8-1 0,-1 1 0,15-5 0,-23-2 0,8-5 0,-32 0 0,-5 0 0,-6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01:34:13.222"/>
    </inkml:context>
    <inkml:brush xml:id="br0">
      <inkml:brushProperty name="width" value="0.05" units="cm"/>
      <inkml:brushProperty name="height" value="0.05" units="cm"/>
      <inkml:brushProperty name="color" value="#004F8B"/>
    </inkml:brush>
  </inkml:definitions>
  <inkml:trace contextRef="#ctx0" brushRef="#br0">712 1 24575,'-9'0'0,"-4"0"0,-2 4 0,0 1 0,-14 10 0,11 0 0,-24 7 0,5 12 0,-4 3 0,-1 1 0,7 6 0,3-20 0,-2 14 0,8-20 0,0 6 0,11-14 0,-3 4 0,3 0 0,-4-4 0,-1 4 0,5 0 0,-3 1 0,3 0 0,-14 13 0,7-11 0,-7 7 0,14-6 0,1-7 0,5-2 0,4-1 0,1-3 0,4 4 0,0-1 0,-4 1 0,3 0 0,-7 0 0,3-4 0,0 2 0,-3-2 0,7 4 0,-3-8 0,8 2 0,-3-11 0,3 7 0,-4-3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01:59:33.993"/>
    </inkml:context>
    <inkml:brush xml:id="br0">
      <inkml:brushProperty name="width" value="0.2" units="cm"/>
      <inkml:brushProperty name="height" value="0.2" units="cm"/>
      <inkml:brushProperty name="color" value="#941100"/>
    </inkml:brush>
  </inkml:definitions>
  <inkml:trace contextRef="#ctx0" brushRef="#br0">1 303 24575,'6'32'0,"3"5"0,-7 3 0,14 19 0,-8 3 0,5 8 0,-1 13 0,-4 14 0,-1-29 0,1 2 0,-1-14 0,0 3 0,2 31 0,-1 1-808,-4-26 0,-1-2 808,1 7 0,0 4 0,-4 12 0,0-1 0,0-26 0,0-1 0,0 22 0,0-2-403,0 22 403,0 0 0,0-21 0,0-12 0,12 29 0,-4-55 0,6 27 0,-5-41 0,-4-3 0,1-9 0,-2-1 1582,-4 0-1582,0 0 437,0 11-437,0 2 0,0 4 0,0 1 0,0 3 0,4-13 0,-3 1 0,7-15 0,-7 6 0,7-4 0,-7 4 0,3-1 0,0-2 0,-3 2 0,3-4 0,-4 0 0,0 10 0,0 3 0,0 9 0,0-4 0,0-3 0,0-9 0,0-1 0,4-9 0,1-1 0,4-4 0,0 0 0,10 0 0,8 5 0,43 9 0,-2-4 0,8 1 0,7 1 0,5-1-1093,-22-5 1,3-1 0,0-1 1076,7 2 1,1-1-1,-3 0 16,16 0 0,1 0 0,-15 0 0,4 2 0,-7-1 0,-2-1 0,-4-1 0,20 0 0,-3-1-457,-27-3 1,-2 0 456,10 3 0,-2 0-273,34-1 273,-6 10 0,-34-11 0,11 5 0,-17-6 0,3 0 3094,13 0-3094,3 0 0,6 0 0,-6 0 0,12 0 0,16 0 542,-7 0-542,4 0 335,-40 0-335,-4 0 0,-15-8 0,-8 1 0,-5-2 0,-14 5 539,0 4-539,-4-15 0,-2-6 0,-3-25 0,0 1 0,0-13 0,0 17 0,6-16 0,-5 2 0,4-15 0,-4 20 0,-2-3-530,1 0 0,0-3 530,1-16 0,-2-2 0,-2 5 0,0 0 0,2 2 0,0-2 0,-5-8 0,-2 0 0,0 11 0,1 1 0,-1-9 0,-2 1 0,-1 14 0,1 3 0,6 3 0,0 2 0,-7-36 0,9 16 0,-9-2-54,3 2 54,-4 0 0,-1 2 0,7 23 0,-4 8 0,-1-9 1057,0 22-1057,1-14 57,6 24-57,-1-4 0,4-1 0,-3-5 0,-1-7 0,4-2 0,-5-4 0,6 12 0,0-10 0,0 2 0,0-18 0,0-15 0,-5 10 0,4-3 0,-9 16 0,4 17 0,0-5 0,-2 18 0,7 0 0,-7 5 0,7 0 0,-8-5 0,8-1 0,-8-5 0,4 0 0,-1 5 0,-2-3 0,6 3 0,-6-5 0,2 5 0,1 2 0,1 3 0,-5 5 0,-7 1 0,-16 4 0,-14 0 0,-1 0 0,-12 0 0,-2 0 0,-1 0 0,-6-5 0,8 4 0,7-5 0,12 6 0,-1 0 0,14 0 0,-16 0 0,11 0 0,-18 0 0,-4 0 0,6 0 0,-16 0 0,2 0 0,-1 6 0,-27-5-886,-6 11 886,-3-10 0,43 4 0,1 0 0,-31-4 0,2 9 0,16-4-247,1 5 247,15 0 0,1-5 0,7 2 0,5-7 0,3 7 0,5-7 0,0 2 875,6 1-875,-5-4 258,-9 3-258,4-4 0,-16 0 0,19 0 0,-11 0 0,11 0 0,-5 0 0,6-5 0,1 4 0,-1-4 0,0 1 0,0 2 0,6-2 0,-5 4 0,-9 0 0,5 0 0,-6 0 0,16 0 0,5 4 0,5-3 0,2 3 0,8 0 0,-4-3 0,4 3 0,-4 0 0,0-3 0,0 3 0,0-4 0,0 4 0,0-3 0,-5 8 0,4-8 0,-4 3 0,5 0 0,0-3 0,0 7 0,0-3 0,0 0 0,0 3 0,0-7 0,-5 7 0,4-7 0,-4 3 0,5 0 0,0-3 0,4 7 0,-3-7 0,7 3 0,-3-4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6T22:30:10.088"/>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1 16383,'58'22'0,"-1"1"0,-1-4 0,0 0 0,9 3 0,1-1 0,-3-7 0,2-1 0,9 1 0,-1-2 0,-19-3 0,4-1 0,27 1 0,12 1 0,-10-1 0,-18 1 0,2-1 0,9 1 0,14 1 0,2 0 0,-12-1 0,7 1 0,-5-1 0,-17-2 0,1 0 0,0-1 0,30-1 0,-7-3 0,-32-3 0,-2 0 0,15 0 0,-4 0 0,3 0 0,9-7 0,-38 5 0,21-5 0,-23 7 0,-1 0 0,-9-5 0,-7-2 0,0 0 0,7 1 0,1 0 0,8-2 0,7-6 0,-6 1 0,6-7 0,-7 5 0,-1 1 0,1 8 0,-1 6 0,0 0 0,-12 0 0,-4-5 0,-1 4 0,-3-10 0,21 10 0,-13-5 0,8 6 0,-11 0 0,0 0 0,0-6 0,7 5 0,9-5 0,9 6 0,8 7 0,-1-6 0,-7 6 0,6-7 0,-13-6 0,5 4 0,-8-4 0,0 6 0,1 0 0,17 0 0,-5 6 0,7 2 0,-12 0 0,-7-2 0,7-6 0,2-7 0,8-7 0,-1-2 0,9-13 0,3 20 0,8-5 0,9 14 0,-16 0 0,-2 0 0,1 0 0,13 0 0,-13 3 0,1 1 0,29 5 0,-45-1 0,3 1 0,15 0 0,0 0 0,-13 0 0,-2-1 0,1 1 0,-2-1 0,37 8 0,-13-8 0,-26-4 0,1-1 0,-5-2 0,0-2 0,4 1 0,0 0 0,44 0 0,-26 7 0,1 1 0,-17-7 0,-2 1 0,10 9 0,-1-1 0,30-8 0,-30 4 0,12-6 0,-17 0 0,17 0 0,-27 0 0,33 0 0,-18 0 0,7 7 0,6-6 0,-26 5 0,9-11 0,-23-8 0,7-1 0,-11-4 0,2 10 0,6 2 0,8 13 0,-5 0 0,5 13 0,0-11 0,-6 3 0,23-5 0,-13-6 0,32 6 0,-22-7 0,-10 1 0,0-2 0,12-5 0,-8 5 0,2 0 0,-6-2 0,0 0 0,5 2 0,0 2 0,-2-1 0,0 0 0,-1-4 0,-2 0 0,39 2 0,8-13 0,-13 14 0,-32-6 0,17 7 0,-17 0 0,22 0 0,-24 0 0,-1 0 0,16 0 0,31 0 0,-46 6 0,15 2 0,-1 7 0,-14-7 0,30-1 0,-10 0 0,8-5 0,-20-1 0,-1-2 0,18-14 0,-22 7 0,0-2 0,22-12 0,0 14 0,0 1 0,0 7 0,-1 0 0,-7 0 0,-11 0 0,-10 0 0,-7 0 0,7-7 0,2-1 0,8-13 0,-15 12 0,-4-4 0,-14 13 0,18 0 0,-6 0 0,14-6 0,6-3 0,13 1 0,-14 2 0,34 6 0,-25 0 0,15 0 0,4 6 0,-24 2 0,15 8 0,-7-2 0,9 2 0,0-1 0,-23-7 0,17 6 0,-34-12 0,20 10 0,-17-10 0,1 4 0,-1-6 0,0 0 0,1 0 0,-1 0 0,8-7 0,-5 0 0,-8-6 0,2 5 0,32 3 0,8 12 0,-21-6 0,2 0 0,40 6 0,-9-7 0,-12-6 0,-11 4 0,-8-4 0,8 6 0,12 22 0,-7-4 0,4 20 0,-32-11 0,4-6 0,-14-8 0,15-1 0,13-10 0,-9 10 0,23-10 0,-37 4 0,16-6 0,-20-7 0,6 6 0,1-11 0,-1 10 0,1-4 0,-8 6 0,14 0 0,-4 0 0,7 6 0,17-4 0,-35-1 0,11-3 0,-31-14 0,5 8 0,21-11 0,-2 6 0,23 6 0,-29-4 0,22 10 0,-15-5 0,13 6 0,6 0 0,3-6 0,1-3 0,-2 1 0,26-6 0,-27 5 0,29 0 0,-49-3 0,16 5 0,-24 0 0,19 0 0,-7 7 0,-14 0 0,-3 0 0,4 6 0,-7-5 0,21 4 0,-8-11 0,0 4 0,-9-4 0,-1 6 0,13 0 0,-1 0 0,23 0 0,0 0 0,29 16 0,-38-11 0,1 1 0,42 18 0,-41-16 0,0 0 0,28 8 0,8-1 0,-29-10 0,-1-1 0,27 10 0,6-13 0,-23 6 0,-32-7 0,7 0 0,-11 0 0,2 0 0,6 0 0,1 0 0,-8 0 0,6-12 0,-6 3 0,15-11 0,-5 7 0,5-1 0,-8 6 0,1 2 0,7 6 0,-6 0 0,14 0 0,-21 0 0,48-16 0,-15 13 0,-14-9 0,10 0 0,13 9 0,9 4 0,-7-1 0,-7-3 0,0-1 0,3 3 0,7 2 0,-9-1 0,-10-4 0,-9 0 0,14 2 0,-16-6 0,-1 0 0,10 7 0,16-13 0,0 5 0,-9 1 0,7-6 0,-23 12 0,4-4 0,-22 6 0,-8 0 0,7 5 0,-11-3 0,20 3 0,-9 1 0,16-4 0,1 4 0,-7-6 0,11 0 0,-19 0 0,13 0 0,-7 0 0,-1-7 0,1 6 0,-8-5 0,6 6 0,-12 0 0,11 0 0,-11 0 0,12 0 0,-19 0 0,25 6 0,-8-4 0,13 10 0,24-3 0,20 7 0,-22-4 0,3-1 0,-4-1 0,-1 0 0,9 2 0,-3 0 0,-19-7 0,-3-1 0,0 4 0,0-1 0,1-5 0,-1-2 0,37 7 0,-33-7 0,0 0 0,33 7 0,-8-5 0,-1 5 0,-21-7 0,15 0 0,1-6 0,-9 4 0,7-5 0,-15 10 0,1 1 0,29-2 0,-27 2 0,-4-1 0,-1-3 0,-10 0 0,-7 0 0,7-6 0,-6-8 0,-1 5 0,-2-9 0,-12 16 0,5-10 0,11 11 0,-14-5 0,14 6 0,-18 0 0,-6 0 0,21 0 0,-23 0 0,31 0 0,-28 0 0,12 0 0,-7-5 0,0 3 0,5-9 0,11 10 0,7-5 0,2 6 0,6 0 0,-14 6 0,0-5 0,-4 5 0,-4-6 0,6 0 0,1 6 0,-1-4 0,1 4 0,-1-6 0,1 0 0,-1 0 0,17 7 0,3-6 0,-8 10 0,4 1 0,0-6 0,3 0 0,19 7 0,2 1 0,-11-4 0,0-2 0,4-2 0,-2-2 0,-13 1 0,-5-2 0,30-3 0,-30 0 0,-4 0 0,-13 0 0,37 0 0,-34 6 0,15-5 0,26 12 0,-14-12 0,2 12 0,-13-5 0,-19-1 0,-3 5 0,-15-11 0,4 4 0,5 1 0,28 2 0,-10 0 0,19 5 0,-14-11 0,0 4 0,-9-6 0,-15 0 0,-4-5 0,8 3 0,-3-3 0,16 5 0,-22-5 0,3-1 0,-13-6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2:29:06.26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1,'62'0,"-6"0,-13 0,-15 0,37 0,-22 0,15 4,2 1,-1-3,8 3,5-1,19-4,-40 4,2-1,11-2,2 0,-8 2,-1 0,9-3,-1 0,-8 0,-2 0,39 0,-45 0,7 0,-25 0,0 0,-6 0,-2 0,-11 0,4 0,0 0,8 0,-2 0,7 0,-14 0,7 0,-9 0,3-4,0 3,1 1,-1 5,0 0,7 3,14-7,-9 4,13-5,-16 0,18-7,-9 1,9-2,-11 4,-8 4,30 7,-12 8,17-4,8 17,-18-24,33 18,-21-20,-2 10,8-10,-6 2,12-4,-3 7,-12-6,12 6,16 1,-37-3,2 0,4 0,2 1,-2 3,2-2,5-5,0-1,-10 3,-1 0,46-4,-15 0,-26-8,-1-1,16 0,22-8,-68 12,-2 1,0 3,-9-6,8 3,-9-4,3 3,4-2,-3 6,3-3,-7 4,3 0,4 0,-6 0,39 0,-26 0,22 0,16 8,-7-5,39 5,-24-8,9 0,3-8,3 5,-2-11,-16 12,-24-4,-3 6,-18 0,-2 0,-7 0,1 0,6 0,1 4,1-3,4 4,8-5,-3-5,21 4,6-14,-12 12,32-8,-31 11,32 7,-21-5,-3 10,-15-6,-11 0,-1 3,0-8,12 4,-8-5,8 0,26 0,9-8,13 6,5-13,-53 13,10-10,-16 11,9-4,24 5,-9 0,33 0,-18 0,-9-3,-15 3,-2-1,-2-9,46 2,-54 0,2 1,-18 7,1 0,1 0,-12 0,5 0,-6 0,3 0,1 0,-1 0,0 0,1 0,-1 0,7 0,2-4,6 2,12-2,3 4,1 0,-4-5,-19 4,-4-4,-8 5,3 4,-1 1,12 4,23 3,-18-2,46 6,-34-10,27 1,-24-7,-13 0,-15 0,-9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2/16/23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087704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2/16/23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5644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2/16/23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00609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2/16/23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926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2/16/23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75607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2/16/23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1838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2/16/23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1631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2/16/23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812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2/16/23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9696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2/16/23</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09570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2/16/23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8301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2/16/23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5355354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70.png"/><Relationship Id="rId4" Type="http://schemas.openxmlformats.org/officeDocument/2006/relationships/customXml" Target="../ink/ink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57.png"/><Relationship Id="rId18" Type="http://schemas.openxmlformats.org/officeDocument/2006/relationships/image" Target="../media/image58.png"/><Relationship Id="rId26" Type="http://schemas.openxmlformats.org/officeDocument/2006/relationships/image" Target="../media/image1000.png"/><Relationship Id="rId3" Type="http://schemas.openxmlformats.org/officeDocument/2006/relationships/image" Target="../media/image55.png"/><Relationship Id="rId21" Type="http://schemas.openxmlformats.org/officeDocument/2006/relationships/customXml" Target="../ink/ink16.xml"/><Relationship Id="rId7" Type="http://schemas.openxmlformats.org/officeDocument/2006/relationships/image" Target="../media/image890.png"/><Relationship Id="rId12" Type="http://schemas.openxmlformats.org/officeDocument/2006/relationships/image" Target="../media/image920.png"/><Relationship Id="rId17" Type="http://schemas.openxmlformats.org/officeDocument/2006/relationships/image" Target="../media/image950.png"/><Relationship Id="rId25" Type="http://schemas.openxmlformats.org/officeDocument/2006/relationships/customXml" Target="../ink/ink18.xml"/><Relationship Id="rId2" Type="http://schemas.openxmlformats.org/officeDocument/2006/relationships/image" Target="../media/image54.png"/><Relationship Id="rId16" Type="http://schemas.openxmlformats.org/officeDocument/2006/relationships/customXml" Target="../ink/ink14.xml"/><Relationship Id="rId20" Type="http://schemas.openxmlformats.org/officeDocument/2006/relationships/image" Target="../media/image970.png"/><Relationship Id="rId1" Type="http://schemas.openxmlformats.org/officeDocument/2006/relationships/slideLayout" Target="../slideLayouts/slideLayout2.xml"/><Relationship Id="rId6" Type="http://schemas.openxmlformats.org/officeDocument/2006/relationships/customXml" Target="../ink/ink10.xml"/><Relationship Id="rId11" Type="http://schemas.openxmlformats.org/officeDocument/2006/relationships/customXml" Target="../ink/ink12.xml"/><Relationship Id="rId24" Type="http://schemas.openxmlformats.org/officeDocument/2006/relationships/image" Target="../media/image990.png"/><Relationship Id="rId5" Type="http://schemas.openxmlformats.org/officeDocument/2006/relationships/image" Target="../media/image880.png"/><Relationship Id="rId15" Type="http://schemas.openxmlformats.org/officeDocument/2006/relationships/image" Target="../media/image940.png"/><Relationship Id="rId23" Type="http://schemas.openxmlformats.org/officeDocument/2006/relationships/customXml" Target="../ink/ink17.xml"/><Relationship Id="rId10" Type="http://schemas.openxmlformats.org/officeDocument/2006/relationships/image" Target="../media/image56.png"/><Relationship Id="rId19" Type="http://schemas.openxmlformats.org/officeDocument/2006/relationships/customXml" Target="../ink/ink15.xml"/><Relationship Id="rId4" Type="http://schemas.openxmlformats.org/officeDocument/2006/relationships/customXml" Target="../ink/ink9.xml"/><Relationship Id="rId9" Type="http://schemas.openxmlformats.org/officeDocument/2006/relationships/image" Target="../media/image900.png"/><Relationship Id="rId14" Type="http://schemas.openxmlformats.org/officeDocument/2006/relationships/customXml" Target="../ink/ink13.xml"/><Relationship Id="rId22" Type="http://schemas.openxmlformats.org/officeDocument/2006/relationships/image" Target="../media/image980.png"/><Relationship Id="rId27"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customXml" Target="../ink/ink22.xml"/><Relationship Id="rId3" Type="http://schemas.openxmlformats.org/officeDocument/2006/relationships/image" Target="../media/image1020.png"/><Relationship Id="rId7" Type="http://schemas.openxmlformats.org/officeDocument/2006/relationships/image" Target="../media/image1040.png"/><Relationship Id="rId2" Type="http://schemas.openxmlformats.org/officeDocument/2006/relationships/customXml" Target="../ink/ink19.xml"/><Relationship Id="rId1" Type="http://schemas.openxmlformats.org/officeDocument/2006/relationships/slideLayout" Target="../slideLayouts/slideLayout2.xml"/><Relationship Id="rId6" Type="http://schemas.openxmlformats.org/officeDocument/2006/relationships/customXml" Target="../ink/ink21.xml"/><Relationship Id="rId11" Type="http://schemas.openxmlformats.org/officeDocument/2006/relationships/image" Target="../media/image1060.png"/><Relationship Id="rId5" Type="http://schemas.openxmlformats.org/officeDocument/2006/relationships/image" Target="../media/image1030.png"/><Relationship Id="rId10" Type="http://schemas.openxmlformats.org/officeDocument/2006/relationships/customXml" Target="../ink/ink23.xml"/><Relationship Id="rId4" Type="http://schemas.openxmlformats.org/officeDocument/2006/relationships/customXml" Target="../ink/ink20.xml"/><Relationship Id="rId9" Type="http://schemas.openxmlformats.org/officeDocument/2006/relationships/image" Target="../media/image1050.png"/></Relationships>
</file>

<file path=ppt/slides/_rels/slide29.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customXml" Target="../ink/ink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640.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customXml" Target="../ink/ink26.xml"/><Relationship Id="rId5" Type="http://schemas.openxmlformats.org/officeDocument/2006/relationships/image" Target="../media/image63.png"/><Relationship Id="rId4" Type="http://schemas.openxmlformats.org/officeDocument/2006/relationships/customXml" Target="../ink/ink25.xml"/></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3.pn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customXml" Target="../ink/ink28.xml"/><Relationship Id="rId5" Type="http://schemas.openxmlformats.org/officeDocument/2006/relationships/image" Target="../media/image82.png"/><Relationship Id="rId4" Type="http://schemas.openxmlformats.org/officeDocument/2006/relationships/customXml" Target="../ink/ink2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customXml" Target="../ink/ink29.xml"/><Relationship Id="rId7" Type="http://schemas.openxmlformats.org/officeDocument/2006/relationships/customXml" Target="../ink/ink31.xml"/><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customXml" Target="../ink/ink30.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customXml" Target="../ink/ink33.xml"/></Relationships>
</file>

<file path=ppt/slides/_rels/slide43.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customXml" Target="../ink/ink35.xml"/><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customXml" Target="../ink/ink36.xml"/><Relationship Id="rId7" Type="http://schemas.openxmlformats.org/officeDocument/2006/relationships/customXml" Target="../ink/ink38.xml"/><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32.png"/><Relationship Id="rId5" Type="http://schemas.openxmlformats.org/officeDocument/2006/relationships/customXml" Target="../ink/ink37.xml"/><Relationship Id="rId4" Type="http://schemas.openxmlformats.org/officeDocument/2006/relationships/image" Target="../media/image923.png"/><Relationship Id="rId9" Type="http://schemas.openxmlformats.org/officeDocument/2006/relationships/image" Target="../media/image97.png"/></Relationships>
</file>

<file path=ppt/slides/_rels/slide45.xml.rels><?xml version="1.0" encoding="UTF-8" standalone="yes"?>
<Relationships xmlns="http://schemas.openxmlformats.org/package/2006/relationships"><Relationship Id="rId8" Type="http://schemas.openxmlformats.org/officeDocument/2006/relationships/customXml" Target="../ink/ink39.xml"/><Relationship Id="rId13" Type="http://schemas.openxmlformats.org/officeDocument/2006/relationships/image" Target="../media/image931.png"/><Relationship Id="rId3" Type="http://schemas.openxmlformats.org/officeDocument/2006/relationships/image" Target="../media/image100.png"/><Relationship Id="rId7" Type="http://schemas.openxmlformats.org/officeDocument/2006/relationships/image" Target="../media/image103.emf"/><Relationship Id="rId12" Type="http://schemas.openxmlformats.org/officeDocument/2006/relationships/customXml" Target="../ink/ink41.xml"/><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922.png"/><Relationship Id="rId5" Type="http://schemas.openxmlformats.org/officeDocument/2006/relationships/image" Target="../media/image74.png"/><Relationship Id="rId10" Type="http://schemas.openxmlformats.org/officeDocument/2006/relationships/customXml" Target="../ink/ink40.xml"/><Relationship Id="rId4" Type="http://schemas.openxmlformats.org/officeDocument/2006/relationships/image" Target="../media/image101.png"/><Relationship Id="rId9" Type="http://schemas.openxmlformats.org/officeDocument/2006/relationships/image" Target="../media/image911.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customXml" Target="../ink/ink44.xml"/><Relationship Id="rId3" Type="http://schemas.openxmlformats.org/officeDocument/2006/relationships/image" Target="../media/image106.png"/><Relationship Id="rId7" Type="http://schemas.openxmlformats.org/officeDocument/2006/relationships/image" Target="../media/image921.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customXml" Target="../ink/ink43.xml"/><Relationship Id="rId5" Type="http://schemas.openxmlformats.org/officeDocument/2006/relationships/image" Target="../media/image910.png"/><Relationship Id="rId4" Type="http://schemas.openxmlformats.org/officeDocument/2006/relationships/customXml" Target="../ink/ink42.xml"/><Relationship Id="rId9" Type="http://schemas.openxmlformats.org/officeDocument/2006/relationships/image" Target="../media/image930.png"/></Relationships>
</file>

<file path=ppt/slides/_rels/slide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image" Target="../media/image114.png"/><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customXml" Target="../ink/ink47.xml"/><Relationship Id="rId3" Type="http://schemas.openxmlformats.org/officeDocument/2006/relationships/image" Target="../media/image122.png"/><Relationship Id="rId7" Type="http://schemas.openxmlformats.org/officeDocument/2006/relationships/image" Target="../media/image470.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customXml" Target="../ink/ink46.xml"/><Relationship Id="rId5" Type="http://schemas.openxmlformats.org/officeDocument/2006/relationships/image" Target="../media/image460.png"/><Relationship Id="rId4" Type="http://schemas.openxmlformats.org/officeDocument/2006/relationships/customXml" Target="../ink/ink45.xml"/><Relationship Id="rId9" Type="http://schemas.openxmlformats.org/officeDocument/2006/relationships/image" Target="../media/image510.png"/></Relationships>
</file>

<file path=ppt/slides/_rels/slide5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7.png"/><Relationship Id="rId4" Type="http://schemas.openxmlformats.org/officeDocument/2006/relationships/image" Target="../media/image126.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ustomXml" Target="../ink/ink48.xml"/><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710.png"/><Relationship Id="rId5" Type="http://schemas.openxmlformats.org/officeDocument/2006/relationships/customXml" Target="../ink/ink49.xml"/><Relationship Id="rId4" Type="http://schemas.openxmlformats.org/officeDocument/2006/relationships/image" Target="../media/image700.png"/></Relationships>
</file>

<file path=ppt/slides/_rels/slide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780.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customXml" Target="../ink/ink51.xml"/><Relationship Id="rId5" Type="http://schemas.openxmlformats.org/officeDocument/2006/relationships/image" Target="../media/image770.png"/><Relationship Id="rId4" Type="http://schemas.openxmlformats.org/officeDocument/2006/relationships/customXml" Target="../ink/ink50.xml"/></Relationships>
</file>

<file path=ppt/slides/_rels/slide6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customXml" Target="../ink/ink55.xml"/><Relationship Id="rId3" Type="http://schemas.openxmlformats.org/officeDocument/2006/relationships/image" Target="../media/image136.png"/><Relationship Id="rId7" Type="http://schemas.openxmlformats.org/officeDocument/2006/relationships/image" Target="../media/image138.png"/><Relationship Id="rId2" Type="http://schemas.openxmlformats.org/officeDocument/2006/relationships/customXml" Target="../ink/ink52.xml"/><Relationship Id="rId1" Type="http://schemas.openxmlformats.org/officeDocument/2006/relationships/slideLayout" Target="../slideLayouts/slideLayout2.xml"/><Relationship Id="rId6" Type="http://schemas.openxmlformats.org/officeDocument/2006/relationships/customXml" Target="../ink/ink54.xml"/><Relationship Id="rId5" Type="http://schemas.openxmlformats.org/officeDocument/2006/relationships/image" Target="../media/image137.png"/><Relationship Id="rId4" Type="http://schemas.openxmlformats.org/officeDocument/2006/relationships/customXml" Target="../ink/ink53.xml"/><Relationship Id="rId9"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png"/></Relationships>
</file>

<file path=ppt/slides/_rels/slide67.xml.rels><?xml version="1.0" encoding="UTF-8" standalone="yes"?>
<Relationships xmlns="http://schemas.openxmlformats.org/package/2006/relationships"><Relationship Id="rId3" Type="http://schemas.openxmlformats.org/officeDocument/2006/relationships/customXml" Target="../ink/ink56.xml"/><Relationship Id="rId2" Type="http://schemas.openxmlformats.org/officeDocument/2006/relationships/image" Target="../media/image144.jpeg"/><Relationship Id="rId1" Type="http://schemas.openxmlformats.org/officeDocument/2006/relationships/slideLayout" Target="../slideLayouts/slideLayout2.xml"/><Relationship Id="rId6" Type="http://schemas.openxmlformats.org/officeDocument/2006/relationships/image" Target="../media/image1260.png"/><Relationship Id="rId5" Type="http://schemas.openxmlformats.org/officeDocument/2006/relationships/customXml" Target="../ink/ink57.xml"/><Relationship Id="rId4" Type="http://schemas.openxmlformats.org/officeDocument/2006/relationships/image" Target="../media/image1250.png"/></Relationships>
</file>

<file path=ppt/slides/_rels/slide6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customXml" Target="../ink/ink2.xml"/><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customXml" Target="../ink/ink6.xml"/><Relationship Id="rId4" Type="http://schemas.openxmlformats.org/officeDocument/2006/relationships/customXml" Target="../ink/ink3.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8568A-AE1E-4A60-8F8F-2FE20EE8597A}"/>
              </a:ext>
            </a:extLst>
          </p:cNvPr>
          <p:cNvPicPr>
            <a:picLocks noChangeAspect="1"/>
          </p:cNvPicPr>
          <p:nvPr/>
        </p:nvPicPr>
        <p:blipFill rotWithShape="1">
          <a:blip r:embed="rId2"/>
          <a:srcRect t="15730"/>
          <a:stretch/>
        </p:blipFill>
        <p:spPr>
          <a:xfrm>
            <a:off x="20" y="975"/>
            <a:ext cx="12191980" cy="6858000"/>
          </a:xfrm>
          <a:prstGeom prst="rect">
            <a:avLst/>
          </a:prstGeom>
        </p:spPr>
      </p:pic>
      <p:sp useBgFill="1">
        <p:nvSpPr>
          <p:cNvPr id="20" name="Rectangle 19">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2" name="Rectangle 21">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1C81EC1-E2C4-BE41-B86A-1C257788F68F}"/>
              </a:ext>
            </a:extLst>
          </p:cNvPr>
          <p:cNvSpPr>
            <a:spLocks noGrp="1"/>
          </p:cNvSpPr>
          <p:nvPr>
            <p:ph type="ctrTitle"/>
          </p:nvPr>
        </p:nvSpPr>
        <p:spPr>
          <a:xfrm>
            <a:off x="1771132" y="2091263"/>
            <a:ext cx="8649738" cy="2590800"/>
          </a:xfrm>
        </p:spPr>
        <p:txBody>
          <a:bodyPr>
            <a:normAutofit/>
          </a:bodyPr>
          <a:lstStyle/>
          <a:p>
            <a:r>
              <a:rPr lang="en-US" dirty="0"/>
              <a:t>Location “PRIVACY”</a:t>
            </a:r>
          </a:p>
        </p:txBody>
      </p:sp>
      <p:sp>
        <p:nvSpPr>
          <p:cNvPr id="24" name="Rectangle 23">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089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Regulation of license plate scanning</a:t>
            </a:r>
          </a:p>
        </p:txBody>
      </p:sp>
      <p:sp>
        <p:nvSpPr>
          <p:cNvPr id="17" name="TextBox 16">
            <a:extLst>
              <a:ext uri="{FF2B5EF4-FFF2-40B4-BE49-F238E27FC236}">
                <a16:creationId xmlns:a16="http://schemas.microsoft.com/office/drawing/2014/main" id="{C07B18BF-A26B-F34C-8D8F-CD5E1A34C4C9}"/>
              </a:ext>
            </a:extLst>
          </p:cNvPr>
          <p:cNvSpPr txBox="1"/>
          <p:nvPr/>
        </p:nvSpPr>
        <p:spPr>
          <a:xfrm>
            <a:off x="1467370" y="5981734"/>
            <a:ext cx="10241906" cy="461665"/>
          </a:xfrm>
          <a:prstGeom prst="rect">
            <a:avLst/>
          </a:prstGeom>
          <a:noFill/>
        </p:spPr>
        <p:txBody>
          <a:bodyPr wrap="none" rtlCol="0">
            <a:spAutoFit/>
          </a:bodyPr>
          <a:lstStyle/>
          <a:p>
            <a:r>
              <a:rPr lang="en-US" sz="1200" i="1" dirty="0"/>
              <a:t>https://</a:t>
            </a:r>
            <a:r>
              <a:rPr lang="en-US" sz="1200" i="1" dirty="0" err="1"/>
              <a:t>www.ibtimes.com</a:t>
            </a:r>
            <a:r>
              <a:rPr lang="en-US" sz="1200" i="1" dirty="0"/>
              <a:t>/police-are-tracking-your-car-technology-even-if-youve-done-nothing-wrong-2373069</a:t>
            </a:r>
          </a:p>
          <a:p>
            <a:r>
              <a:rPr lang="en-US" sz="1200" i="1" dirty="0"/>
              <a:t>https://</a:t>
            </a:r>
            <a:r>
              <a:rPr lang="en-US" sz="1200" i="1" dirty="0" err="1"/>
              <a:t>www.washingtonpost.com</a:t>
            </a:r>
            <a:r>
              <a:rPr lang="en-US" sz="1200" i="1" dirty="0"/>
              <a:t>/business/economy/the-surprising-return-of-the-repo-man/2018/05/15/26fcd30e-4d5a-11e8-af46-b1d6dc0d9bfe_story.html</a:t>
            </a:r>
          </a:p>
        </p:txBody>
      </p:sp>
      <p:sp>
        <p:nvSpPr>
          <p:cNvPr id="5" name="Rectangle 4">
            <a:extLst>
              <a:ext uri="{FF2B5EF4-FFF2-40B4-BE49-F238E27FC236}">
                <a16:creationId xmlns:a16="http://schemas.microsoft.com/office/drawing/2014/main" id="{1443F591-E890-D54A-8048-8E8D49E2E49C}"/>
              </a:ext>
            </a:extLst>
          </p:cNvPr>
          <p:cNvSpPr/>
          <p:nvPr/>
        </p:nvSpPr>
        <p:spPr>
          <a:xfrm>
            <a:off x="6498536" y="2140824"/>
            <a:ext cx="5210740" cy="3693319"/>
          </a:xfrm>
          <a:prstGeom prst="rect">
            <a:avLst/>
          </a:prstGeom>
        </p:spPr>
        <p:txBody>
          <a:bodyPr wrap="square">
            <a:spAutoFit/>
          </a:bodyPr>
          <a:lstStyle/>
          <a:p>
            <a:r>
              <a:rPr lang="en-US" dirty="0"/>
              <a:t>Repo agents are responsible for the majority of the billions of license plate scans produced nationwide. But they don’t control the information. Most of that data is owned by Digital Recognition Network (DRN), a Fort Worth company that is the largest provider of license-plate-recognition systems. And DRN sells the information to insurance companies, private investigators — even other repo agents.</a:t>
            </a:r>
          </a:p>
          <a:p>
            <a:endParaRPr lang="en-US" dirty="0"/>
          </a:p>
          <a:p>
            <a:r>
              <a:rPr lang="en-US" dirty="0"/>
              <a:t>DRN is a sister company to Vigilant Solutions, which provides the plate scans to law enforcement, including police and U.S. Immigration and Customs Enforcement..</a:t>
            </a:r>
          </a:p>
        </p:txBody>
      </p:sp>
      <p:sp>
        <p:nvSpPr>
          <p:cNvPr id="3" name="TextBox 2">
            <a:extLst>
              <a:ext uri="{FF2B5EF4-FFF2-40B4-BE49-F238E27FC236}">
                <a16:creationId xmlns:a16="http://schemas.microsoft.com/office/drawing/2014/main" id="{CD32F8F0-C584-7B4B-98FF-700E6501864F}"/>
              </a:ext>
            </a:extLst>
          </p:cNvPr>
          <p:cNvSpPr txBox="1"/>
          <p:nvPr/>
        </p:nvSpPr>
        <p:spPr>
          <a:xfrm>
            <a:off x="743683" y="2148589"/>
            <a:ext cx="5622773" cy="2585323"/>
          </a:xfrm>
          <a:prstGeom prst="rect">
            <a:avLst/>
          </a:prstGeom>
          <a:noFill/>
        </p:spPr>
        <p:txBody>
          <a:bodyPr wrap="square" rtlCol="0">
            <a:spAutoFit/>
          </a:bodyPr>
          <a:lstStyle/>
          <a:p>
            <a:r>
              <a:rPr lang="en-US" dirty="0"/>
              <a:t>Largely unregulated, access supposedly limited to law enforcement</a:t>
            </a:r>
          </a:p>
          <a:p>
            <a:endParaRPr lang="en-US" dirty="0"/>
          </a:p>
          <a:p>
            <a:r>
              <a:rPr lang="en-US" dirty="0"/>
              <a:t>LAPD in response to EFF/ACLU suits: “all license plate data is investigatory”</a:t>
            </a:r>
          </a:p>
          <a:p>
            <a:endParaRPr lang="en-US" dirty="0"/>
          </a:p>
          <a:p>
            <a:r>
              <a:rPr lang="en-US" dirty="0"/>
              <a:t>16 states have statutes explicitly addressing privacy and retention of automatically scanned license plate data, many different retention policies (60 days, 2 years …)</a:t>
            </a:r>
          </a:p>
        </p:txBody>
      </p:sp>
      <p:pic>
        <p:nvPicPr>
          <p:cNvPr id="4098" name="Picture 2" descr="Image result for nh license plate">
            <a:extLst>
              <a:ext uri="{FF2B5EF4-FFF2-40B4-BE49-F238E27FC236}">
                <a16:creationId xmlns:a16="http://schemas.microsoft.com/office/drawing/2014/main" id="{4AB3604A-F6E1-9945-9959-B0294144C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4806" y="4795410"/>
            <a:ext cx="1651194" cy="8282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519CCCD-CD96-414D-8265-F3EA5580D907}"/>
              </a:ext>
            </a:extLst>
          </p:cNvPr>
          <p:cNvSpPr/>
          <p:nvPr/>
        </p:nvSpPr>
        <p:spPr>
          <a:xfrm>
            <a:off x="6498536" y="4584879"/>
            <a:ext cx="5210740" cy="1249264"/>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371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3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PS Tracking in Android and Here SDK for Android | by jenish shakya |  Wolfmatrix | Medium">
            <a:extLst>
              <a:ext uri="{FF2B5EF4-FFF2-40B4-BE49-F238E27FC236}">
                <a16:creationId xmlns:a16="http://schemas.microsoft.com/office/drawing/2014/main" id="{3C14FB14-84BA-4648-A003-743E2776EEE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44661" y="803063"/>
            <a:ext cx="7502677" cy="52518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6D1AD4-4962-C14C-B442-7508FBD90C43}"/>
              </a:ext>
            </a:extLst>
          </p:cNvPr>
          <p:cNvSpPr txBox="1"/>
          <p:nvPr/>
        </p:nvSpPr>
        <p:spPr>
          <a:xfrm>
            <a:off x="2388395" y="5956413"/>
            <a:ext cx="9326592" cy="338554"/>
          </a:xfrm>
          <a:prstGeom prst="rect">
            <a:avLst/>
          </a:prstGeom>
          <a:noFill/>
        </p:spPr>
        <p:txBody>
          <a:bodyPr wrap="none" rtlCol="0">
            <a:spAutoFit/>
          </a:bodyPr>
          <a:lstStyle/>
          <a:p>
            <a:r>
              <a:rPr lang="en-US" sz="1600" i="1" dirty="0"/>
              <a:t>Image: https://</a:t>
            </a:r>
            <a:r>
              <a:rPr lang="en-US" sz="1600" i="1" dirty="0" err="1"/>
              <a:t>medium.com</a:t>
            </a:r>
            <a:r>
              <a:rPr lang="en-US" sz="1600" i="1" dirty="0"/>
              <a:t>/</a:t>
            </a:r>
            <a:r>
              <a:rPr lang="en-US" sz="1600" i="1" dirty="0" err="1"/>
              <a:t>wolfmatrix</a:t>
            </a:r>
            <a:r>
              <a:rPr lang="en-US" sz="1600" i="1" dirty="0"/>
              <a:t>/gps-tracking-in-android-and-here-sdk-for-android-950596452835</a:t>
            </a:r>
          </a:p>
        </p:txBody>
      </p:sp>
    </p:spTree>
    <p:extLst>
      <p:ext uri="{BB962C8B-B14F-4D97-AF65-F5344CB8AC3E}">
        <p14:creationId xmlns:p14="http://schemas.microsoft.com/office/powerpoint/2010/main" val="2105677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CC635-0B4D-1A4F-AC5B-7552370D8223}"/>
              </a:ext>
            </a:extLst>
          </p:cNvPr>
          <p:cNvSpPr>
            <a:spLocks noGrp="1"/>
          </p:cNvSpPr>
          <p:nvPr>
            <p:ph type="title"/>
          </p:nvPr>
        </p:nvSpPr>
        <p:spPr/>
        <p:txBody>
          <a:bodyPr/>
          <a:lstStyle/>
          <a:p>
            <a:r>
              <a:rPr lang="en-US" dirty="0"/>
              <a:t>Geolocation</a:t>
            </a:r>
          </a:p>
        </p:txBody>
      </p:sp>
      <p:sp>
        <p:nvSpPr>
          <p:cNvPr id="3" name="TextBox 2">
            <a:extLst>
              <a:ext uri="{FF2B5EF4-FFF2-40B4-BE49-F238E27FC236}">
                <a16:creationId xmlns:a16="http://schemas.microsoft.com/office/drawing/2014/main" id="{BCBF0CA5-6770-074C-B805-97ECC67B2B02}"/>
              </a:ext>
            </a:extLst>
          </p:cNvPr>
          <p:cNvSpPr txBox="1"/>
          <p:nvPr/>
        </p:nvSpPr>
        <p:spPr>
          <a:xfrm>
            <a:off x="9285083" y="3059668"/>
            <a:ext cx="2393604" cy="738664"/>
          </a:xfrm>
          <a:prstGeom prst="rect">
            <a:avLst/>
          </a:prstGeom>
          <a:noFill/>
        </p:spPr>
        <p:txBody>
          <a:bodyPr wrap="none" rtlCol="0">
            <a:spAutoFit/>
          </a:bodyPr>
          <a:lstStyle/>
          <a:p>
            <a:r>
              <a:rPr lang="en-US" sz="2400" b="1" dirty="0">
                <a:solidFill>
                  <a:schemeClr val="bg1">
                    <a:lumMod val="75000"/>
                  </a:schemeClr>
                </a:solidFill>
              </a:rPr>
              <a:t>UWB</a:t>
            </a:r>
          </a:p>
          <a:p>
            <a:r>
              <a:rPr lang="en-US" dirty="0">
                <a:solidFill>
                  <a:schemeClr val="bg1">
                    <a:lumMod val="75000"/>
                  </a:schemeClr>
                </a:solidFill>
              </a:rPr>
              <a:t>accuracy: 1 square inch</a:t>
            </a:r>
          </a:p>
        </p:txBody>
      </p:sp>
      <p:pic>
        <p:nvPicPr>
          <p:cNvPr id="2050" name="Picture 2" descr="Amazon.com: Apple AirTag Leather Key Ring - Baltic Blue : Clothing, Shoes &amp;  Jewelry">
            <a:extLst>
              <a:ext uri="{FF2B5EF4-FFF2-40B4-BE49-F238E27FC236}">
                <a16:creationId xmlns:a16="http://schemas.microsoft.com/office/drawing/2014/main" id="{43908DFC-DBA2-1744-B21D-422B2E95BB14}"/>
              </a:ext>
            </a:extLst>
          </p:cNvPr>
          <p:cNvPicPr>
            <a:picLocks noChangeAspect="1" noChangeArrowheads="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18862" y="3836519"/>
            <a:ext cx="812373" cy="18900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traceable Cell Phone. Send fake geolocation data">
            <a:extLst>
              <a:ext uri="{FF2B5EF4-FFF2-40B4-BE49-F238E27FC236}">
                <a16:creationId xmlns:a16="http://schemas.microsoft.com/office/drawing/2014/main" id="{44F74F20-4D18-814E-8C3D-DAB897FFC9B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839" y="2193105"/>
            <a:ext cx="3170518" cy="25011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AFB2E4-3457-3B40-9538-18D35AF6B676}"/>
              </a:ext>
            </a:extLst>
          </p:cNvPr>
          <p:cNvSpPr txBox="1"/>
          <p:nvPr/>
        </p:nvSpPr>
        <p:spPr>
          <a:xfrm>
            <a:off x="1066800" y="5192908"/>
            <a:ext cx="2552302" cy="738664"/>
          </a:xfrm>
          <a:prstGeom prst="rect">
            <a:avLst/>
          </a:prstGeom>
          <a:noFill/>
        </p:spPr>
        <p:txBody>
          <a:bodyPr wrap="none" rtlCol="0">
            <a:spAutoFit/>
          </a:bodyPr>
          <a:lstStyle/>
          <a:p>
            <a:r>
              <a:rPr lang="en-US" sz="2400" dirty="0"/>
              <a:t>Cell towers</a:t>
            </a:r>
          </a:p>
          <a:p>
            <a:r>
              <a:rPr lang="en-US" dirty="0"/>
              <a:t>accuracy: ¾ square mile</a:t>
            </a:r>
          </a:p>
        </p:txBody>
      </p:sp>
      <p:sp>
        <p:nvSpPr>
          <p:cNvPr id="8" name="TextBox 7">
            <a:extLst>
              <a:ext uri="{FF2B5EF4-FFF2-40B4-BE49-F238E27FC236}">
                <a16:creationId xmlns:a16="http://schemas.microsoft.com/office/drawing/2014/main" id="{31B7EB6B-6000-C342-A62A-B4F965C3DBF3}"/>
              </a:ext>
            </a:extLst>
          </p:cNvPr>
          <p:cNvSpPr txBox="1"/>
          <p:nvPr/>
        </p:nvSpPr>
        <p:spPr>
          <a:xfrm>
            <a:off x="5640120" y="4040043"/>
            <a:ext cx="2481770" cy="738664"/>
          </a:xfrm>
          <a:prstGeom prst="rect">
            <a:avLst/>
          </a:prstGeom>
          <a:noFill/>
        </p:spPr>
        <p:txBody>
          <a:bodyPr wrap="none" rtlCol="0">
            <a:spAutoFit/>
          </a:bodyPr>
          <a:lstStyle/>
          <a:p>
            <a:r>
              <a:rPr lang="en-US" sz="2400" b="1" dirty="0">
                <a:solidFill>
                  <a:schemeClr val="bg1">
                    <a:lumMod val="75000"/>
                  </a:schemeClr>
                </a:solidFill>
              </a:rPr>
              <a:t>GPS</a:t>
            </a:r>
          </a:p>
          <a:p>
            <a:r>
              <a:rPr lang="en-US" dirty="0">
                <a:solidFill>
                  <a:schemeClr val="bg1">
                    <a:lumMod val="75000"/>
                  </a:schemeClr>
                </a:solidFill>
              </a:rPr>
              <a:t>accuracy: 16 square feet</a:t>
            </a:r>
          </a:p>
        </p:txBody>
      </p:sp>
      <p:pic>
        <p:nvPicPr>
          <p:cNvPr id="2056" name="Picture 8" descr="Geolocation (article) | User data tracking | Khan Academy">
            <a:extLst>
              <a:ext uri="{FF2B5EF4-FFF2-40B4-BE49-F238E27FC236}">
                <a16:creationId xmlns:a16="http://schemas.microsoft.com/office/drawing/2014/main" id="{F8AC7E1C-81A6-274F-A624-08CD7CBAF68B}"/>
              </a:ext>
            </a:extLst>
          </p:cNvPr>
          <p:cNvPicPr>
            <a:picLocks noChangeAspect="1" noChangeArrowheads="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b="31645"/>
          <a:stretch/>
        </p:blipFill>
        <p:spPr bwMode="auto">
          <a:xfrm>
            <a:off x="5073415" y="1567178"/>
            <a:ext cx="40513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10;&#10;Description automatically generated with low confidence">
            <a:extLst>
              <a:ext uri="{FF2B5EF4-FFF2-40B4-BE49-F238E27FC236}">
                <a16:creationId xmlns:a16="http://schemas.microsoft.com/office/drawing/2014/main" id="{652B2A6E-8C5B-434A-BB89-3435B6121EDB}"/>
              </a:ext>
            </a:extLst>
          </p:cNvPr>
          <p:cNvPicPr>
            <a:picLocks noChangeAspect="1"/>
          </p:cNvPicPr>
          <p:nvPr/>
        </p:nvPicPr>
        <p:blipFill>
          <a:blip r:embed="rId5">
            <a:duotone>
              <a:schemeClr val="bg2">
                <a:shade val="45000"/>
                <a:satMod val="135000"/>
              </a:schemeClr>
              <a:prstClr val="white"/>
            </a:duotone>
          </a:blip>
          <a:stretch>
            <a:fillRect/>
          </a:stretch>
        </p:blipFill>
        <p:spPr>
          <a:xfrm>
            <a:off x="6693014" y="2864049"/>
            <a:ext cx="972470" cy="972470"/>
          </a:xfrm>
          <a:prstGeom prst="rect">
            <a:avLst/>
          </a:prstGeom>
        </p:spPr>
      </p:pic>
    </p:spTree>
    <p:extLst>
      <p:ext uri="{BB962C8B-B14F-4D97-AF65-F5344CB8AC3E}">
        <p14:creationId xmlns:p14="http://schemas.microsoft.com/office/powerpoint/2010/main" val="10318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Group 177"/>
          <p:cNvGrpSpPr/>
          <p:nvPr/>
        </p:nvGrpSpPr>
        <p:grpSpPr>
          <a:xfrm>
            <a:off x="1588214" y="589317"/>
            <a:ext cx="7671697" cy="5786019"/>
            <a:chOff x="0" y="0"/>
            <a:chExt cx="10669533" cy="8375601"/>
          </a:xfrm>
        </p:grpSpPr>
        <p:pic>
          <p:nvPicPr>
            <p:cNvPr id="176" name="image28.png"/>
            <p:cNvPicPr>
              <a:picLocks noChangeAspect="1"/>
            </p:cNvPicPr>
            <p:nvPr/>
          </p:nvPicPr>
          <p:blipFill>
            <a:blip r:embed="rId2"/>
            <a:srcRect/>
            <a:stretch>
              <a:fillRect/>
            </a:stretch>
          </p:blipFill>
          <p:spPr>
            <a:xfrm>
              <a:off x="127000" y="88900"/>
              <a:ext cx="10415534" cy="8045402"/>
            </a:xfrm>
            <a:prstGeom prst="rect">
              <a:avLst/>
            </a:prstGeom>
            <a:ln>
              <a:noFill/>
            </a:ln>
            <a:effectLst/>
          </p:spPr>
        </p:pic>
        <p:pic>
          <p:nvPicPr>
            <p:cNvPr id="175" name="Picture 174"/>
            <p:cNvPicPr>
              <a:picLocks/>
            </p:cNvPicPr>
            <p:nvPr/>
          </p:nvPicPr>
          <p:blipFill>
            <a:blip r:embed="rId3"/>
            <a:stretch>
              <a:fillRect/>
            </a:stretch>
          </p:blipFill>
          <p:spPr>
            <a:xfrm>
              <a:off x="0" y="-1"/>
              <a:ext cx="10669534" cy="8375603"/>
            </a:xfrm>
            <a:prstGeom prst="rect">
              <a:avLst/>
            </a:prstGeom>
            <a:effectLst/>
          </p:spPr>
        </p:pic>
      </p:grpSp>
      <p:sp>
        <p:nvSpPr>
          <p:cNvPr id="178" name="Shape 178"/>
          <p:cNvSpPr/>
          <p:nvPr/>
        </p:nvSpPr>
        <p:spPr>
          <a:xfrm>
            <a:off x="9351229" y="770838"/>
            <a:ext cx="2474442" cy="932037"/>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nchor="ctr">
            <a:normAutofit/>
          </a:bodyPr>
          <a:lstStyle>
            <a:lvl1pPr defTabSz="914400">
              <a:lnSpc>
                <a:spcPct val="90000"/>
              </a:lnSpc>
              <a:defRPr sz="2800">
                <a:solidFill>
                  <a:srgbClr val="000000"/>
                </a:solidFill>
                <a:latin typeface="Calibri Light"/>
                <a:ea typeface="Calibri Light"/>
                <a:cs typeface="Calibri Light"/>
                <a:sym typeface="Calibri Light"/>
              </a:defRPr>
            </a:lvl1pPr>
          </a:lstStyle>
          <a:p>
            <a:pPr>
              <a:defRPr sz="4400"/>
            </a:pPr>
            <a:r>
              <a:rPr sz="2000" dirty="0">
                <a:latin typeface="+mn-lt"/>
              </a:rPr>
              <a:t>NSA collects 5 billion location records a day on cellphones</a:t>
            </a:r>
          </a:p>
        </p:txBody>
      </p:sp>
      <p:sp>
        <p:nvSpPr>
          <p:cNvPr id="180" name="Shape 180"/>
          <p:cNvSpPr/>
          <p:nvPr/>
        </p:nvSpPr>
        <p:spPr>
          <a:xfrm>
            <a:off x="1790494" y="950947"/>
            <a:ext cx="2474442" cy="932037"/>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nchor="ctr">
            <a:normAutofit fontScale="92500" lnSpcReduction="20000"/>
          </a:bodyPr>
          <a:lstStyle>
            <a:lvl1pPr defTabSz="914400">
              <a:lnSpc>
                <a:spcPct val="90000"/>
              </a:lnSpc>
              <a:defRPr sz="4000">
                <a:solidFill>
                  <a:srgbClr val="000000"/>
                </a:solidFill>
                <a:latin typeface="Calibri Light"/>
                <a:ea typeface="Calibri Light"/>
                <a:cs typeface="Calibri Light"/>
                <a:sym typeface="Calibri Light"/>
              </a:defRPr>
            </a:lvl1pPr>
          </a:lstStyle>
          <a:p>
            <a:r>
              <a:rPr>
                <a:latin typeface="+mn-lt"/>
              </a:rPr>
              <a:t>Co-Traveler Program</a:t>
            </a:r>
          </a:p>
        </p:txBody>
      </p:sp>
      <p:sp>
        <p:nvSpPr>
          <p:cNvPr id="8" name="TextBox 7">
            <a:extLst>
              <a:ext uri="{FF2B5EF4-FFF2-40B4-BE49-F238E27FC236}">
                <a16:creationId xmlns:a16="http://schemas.microsoft.com/office/drawing/2014/main" id="{CEBA6751-54F5-5942-BC87-30543163C6CE}"/>
              </a:ext>
            </a:extLst>
          </p:cNvPr>
          <p:cNvSpPr txBox="1"/>
          <p:nvPr/>
        </p:nvSpPr>
        <p:spPr>
          <a:xfrm>
            <a:off x="9437441" y="6087162"/>
            <a:ext cx="2332690" cy="338554"/>
          </a:xfrm>
          <a:prstGeom prst="rect">
            <a:avLst/>
          </a:prstGeom>
          <a:noFill/>
        </p:spPr>
        <p:txBody>
          <a:bodyPr wrap="none" rtlCol="0">
            <a:spAutoFit/>
          </a:bodyPr>
          <a:lstStyle/>
          <a:p>
            <a:r>
              <a:rPr lang="en-US" sz="1600" i="1" dirty="0"/>
              <a:t>Source: Washington Post</a:t>
            </a:r>
          </a:p>
        </p:txBody>
      </p:sp>
    </p:spTree>
    <p:extLst>
      <p:ext uri="{BB962C8B-B14F-4D97-AF65-F5344CB8AC3E}">
        <p14:creationId xmlns:p14="http://schemas.microsoft.com/office/powerpoint/2010/main" val="3106921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F611975-A438-EE4F-89C6-3D7BDFEE9D31}"/>
              </a:ext>
            </a:extLst>
          </p:cNvPr>
          <p:cNvSpPr txBox="1"/>
          <p:nvPr/>
        </p:nvSpPr>
        <p:spPr>
          <a:xfrm>
            <a:off x="849185" y="6132966"/>
            <a:ext cx="11035393" cy="307777"/>
          </a:xfrm>
          <a:prstGeom prst="rect">
            <a:avLst/>
          </a:prstGeom>
          <a:noFill/>
        </p:spPr>
        <p:txBody>
          <a:bodyPr wrap="none" rtlCol="0">
            <a:spAutoFit/>
          </a:bodyPr>
          <a:lstStyle/>
          <a:p>
            <a:r>
              <a:rPr lang="en-US" sz="1400" i="1" dirty="0"/>
              <a:t>https://</a:t>
            </a:r>
            <a:r>
              <a:rPr lang="en-US" sz="1400" i="1" dirty="0" err="1"/>
              <a:t>slate.com</a:t>
            </a:r>
            <a:r>
              <a:rPr lang="en-US" sz="1400" i="1" dirty="0"/>
              <a:t>/technology/2018/05/the-locationsmart-scandal-is-bigger-than-cambridge-analytica-heres-why-no-one-is-talking-about-it.html</a:t>
            </a:r>
          </a:p>
        </p:txBody>
      </p:sp>
      <p:pic>
        <p:nvPicPr>
          <p:cNvPr id="5" name="Picture 4" descr="Text&#10;&#10;Description automatically generated">
            <a:extLst>
              <a:ext uri="{FF2B5EF4-FFF2-40B4-BE49-F238E27FC236}">
                <a16:creationId xmlns:a16="http://schemas.microsoft.com/office/drawing/2014/main" id="{78CBCA84-1546-D04A-AEB7-82B4E6DEF2C8}"/>
              </a:ext>
            </a:extLst>
          </p:cNvPr>
          <p:cNvPicPr>
            <a:picLocks noChangeAspect="1"/>
          </p:cNvPicPr>
          <p:nvPr/>
        </p:nvPicPr>
        <p:blipFill>
          <a:blip r:embed="rId2"/>
          <a:stretch>
            <a:fillRect/>
          </a:stretch>
        </p:blipFill>
        <p:spPr>
          <a:xfrm>
            <a:off x="710438" y="548763"/>
            <a:ext cx="4350959" cy="1406527"/>
          </a:xfrm>
          <a:prstGeom prst="rect">
            <a:avLst/>
          </a:prstGeom>
        </p:spPr>
      </p:pic>
      <p:sp>
        <p:nvSpPr>
          <p:cNvPr id="6" name="TextBox 5">
            <a:extLst>
              <a:ext uri="{FF2B5EF4-FFF2-40B4-BE49-F238E27FC236}">
                <a16:creationId xmlns:a16="http://schemas.microsoft.com/office/drawing/2014/main" id="{94E77A31-35CB-3A41-B80C-7A71DB795F75}"/>
              </a:ext>
            </a:extLst>
          </p:cNvPr>
          <p:cNvSpPr txBox="1"/>
          <p:nvPr/>
        </p:nvSpPr>
        <p:spPr>
          <a:xfrm>
            <a:off x="563322" y="2207695"/>
            <a:ext cx="4498075"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Four largest US wireless carriers share location-tracking data with third parties, including a ”location aggregator” called </a:t>
            </a:r>
            <a:r>
              <a:rPr lang="en-US" sz="2000" dirty="0" err="1"/>
              <a:t>LocationSmart</a:t>
            </a:r>
            <a:endParaRPr lang="en-US" sz="2000" dirty="0"/>
          </a:p>
          <a:p>
            <a:endParaRPr lang="en-US" sz="2000" dirty="0"/>
          </a:p>
          <a:p>
            <a:pPr marL="285750" indent="-285750">
              <a:buFont typeface="Arial" panose="020B0604020202020204" pitchFamily="34" charset="0"/>
              <a:buChar char="•"/>
            </a:pPr>
            <a:r>
              <a:rPr lang="en-US" sz="2000" dirty="0" err="1"/>
              <a:t>LocationSmart</a:t>
            </a:r>
            <a:r>
              <a:rPr lang="en-US" sz="2000" dirty="0"/>
              <a:t> shares with 3CInteractive, a mobile marketer</a:t>
            </a:r>
          </a:p>
          <a:p>
            <a:endParaRPr lang="en-US" sz="2000" dirty="0"/>
          </a:p>
          <a:p>
            <a:pPr marL="285750" indent="-285750">
              <a:buFont typeface="Arial" panose="020B0604020202020204" pitchFamily="34" charset="0"/>
              <a:buChar char="•"/>
            </a:pPr>
            <a:r>
              <a:rPr lang="en-US" sz="2000" dirty="0"/>
              <a:t>3CInteractive shares with Securus, a prison phone provider</a:t>
            </a:r>
          </a:p>
        </p:txBody>
      </p:sp>
      <p:sp>
        <p:nvSpPr>
          <p:cNvPr id="8" name="TextBox 7">
            <a:extLst>
              <a:ext uri="{FF2B5EF4-FFF2-40B4-BE49-F238E27FC236}">
                <a16:creationId xmlns:a16="http://schemas.microsoft.com/office/drawing/2014/main" id="{890B19A2-91A6-F340-9788-7F1E2BFE4D09}"/>
              </a:ext>
            </a:extLst>
          </p:cNvPr>
          <p:cNvSpPr txBox="1"/>
          <p:nvPr/>
        </p:nvSpPr>
        <p:spPr>
          <a:xfrm>
            <a:off x="859536" y="5880561"/>
            <a:ext cx="7050328" cy="307777"/>
          </a:xfrm>
          <a:prstGeom prst="rect">
            <a:avLst/>
          </a:prstGeom>
          <a:noFill/>
        </p:spPr>
        <p:txBody>
          <a:bodyPr wrap="none" rtlCol="0">
            <a:spAutoFit/>
          </a:bodyPr>
          <a:lstStyle/>
          <a:p>
            <a:r>
              <a:rPr lang="en-US" sz="1400" i="1" dirty="0"/>
              <a:t>https://</a:t>
            </a:r>
            <a:r>
              <a:rPr lang="en-US" sz="1400" i="1" dirty="0" err="1"/>
              <a:t>www.nytimes.com</a:t>
            </a:r>
            <a:r>
              <a:rPr lang="en-US" sz="1400" i="1" dirty="0"/>
              <a:t>/2018/05/10/technology/cellphone-tracking-law-</a:t>
            </a:r>
            <a:r>
              <a:rPr lang="en-US" sz="1400" i="1" dirty="0" err="1"/>
              <a:t>enforcement.html</a:t>
            </a:r>
            <a:endParaRPr lang="en-US" sz="1400" i="1" dirty="0"/>
          </a:p>
        </p:txBody>
      </p:sp>
      <p:sp>
        <p:nvSpPr>
          <p:cNvPr id="14" name="TextBox 13">
            <a:extLst>
              <a:ext uri="{FF2B5EF4-FFF2-40B4-BE49-F238E27FC236}">
                <a16:creationId xmlns:a16="http://schemas.microsoft.com/office/drawing/2014/main" id="{1216B384-4F16-8841-A04B-22422FDA5463}"/>
              </a:ext>
            </a:extLst>
          </p:cNvPr>
          <p:cNvSpPr txBox="1"/>
          <p:nvPr/>
        </p:nvSpPr>
        <p:spPr>
          <a:xfrm>
            <a:off x="5061397" y="2156179"/>
            <a:ext cx="6599478" cy="317009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2000" dirty="0"/>
              <a:t>As long as they are following their own privacy policies, carriers “are largely </a:t>
            </a:r>
            <a:r>
              <a:rPr lang="en-US" sz="2000" b="1" dirty="0">
                <a:solidFill>
                  <a:srgbClr val="FF0000"/>
                </a:solidFill>
              </a:rPr>
              <a:t>free to do what they want with the information they obtain, including location information, as long as it’s unrelated to a phone call</a:t>
            </a:r>
            <a:r>
              <a:rPr lang="en-US" sz="2000" dirty="0"/>
              <a:t>,” said Albert </a:t>
            </a:r>
            <a:r>
              <a:rPr lang="en-US" sz="2000" dirty="0" err="1"/>
              <a:t>Gidari</a:t>
            </a:r>
            <a:r>
              <a:rPr lang="en-US" sz="2000" dirty="0"/>
              <a:t>, the consulting director of privacy at the Stanford Center for Internet and Society and a former technology and telecommunications lawyer. </a:t>
            </a:r>
            <a:r>
              <a:rPr lang="en-US" sz="2000" b="1" dirty="0">
                <a:solidFill>
                  <a:srgbClr val="FF0000"/>
                </a:solidFill>
              </a:rPr>
              <a:t>Even when the phone is not making a call, the system receives location data, accurate within a few hundred feet</a:t>
            </a:r>
            <a:r>
              <a:rPr lang="en-US" sz="2000" dirty="0"/>
              <a:t>, by communicating with the device and asking it which cellphone towers it is near.</a:t>
            </a:r>
            <a:endParaRPr lang="en-US" sz="2400" dirty="0"/>
          </a:p>
        </p:txBody>
      </p:sp>
    </p:spTree>
    <p:extLst>
      <p:ext uri="{BB962C8B-B14F-4D97-AF65-F5344CB8AC3E}">
        <p14:creationId xmlns:p14="http://schemas.microsoft.com/office/powerpoint/2010/main" val="322937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0B19A2-91A6-F340-9788-7F1E2BFE4D09}"/>
              </a:ext>
            </a:extLst>
          </p:cNvPr>
          <p:cNvSpPr txBox="1"/>
          <p:nvPr/>
        </p:nvSpPr>
        <p:spPr>
          <a:xfrm>
            <a:off x="4588526" y="6121433"/>
            <a:ext cx="7050328" cy="307777"/>
          </a:xfrm>
          <a:prstGeom prst="rect">
            <a:avLst/>
          </a:prstGeom>
          <a:noFill/>
        </p:spPr>
        <p:txBody>
          <a:bodyPr wrap="none" rtlCol="0">
            <a:spAutoFit/>
          </a:bodyPr>
          <a:lstStyle/>
          <a:p>
            <a:r>
              <a:rPr lang="en-US" sz="1400" i="1" dirty="0"/>
              <a:t>https://</a:t>
            </a:r>
            <a:r>
              <a:rPr lang="en-US" sz="1400" i="1" dirty="0" err="1"/>
              <a:t>www.nytimes.com</a:t>
            </a:r>
            <a:r>
              <a:rPr lang="en-US" sz="1400" i="1" dirty="0"/>
              <a:t>/2018/05/10/technology/cellphone-tracking-law-</a:t>
            </a:r>
            <a:r>
              <a:rPr lang="en-US" sz="1400" i="1" dirty="0" err="1"/>
              <a:t>enforcement.html</a:t>
            </a:r>
            <a:endParaRPr lang="en-US" sz="1400" i="1" dirty="0"/>
          </a:p>
        </p:txBody>
      </p:sp>
      <p:pic>
        <p:nvPicPr>
          <p:cNvPr id="3" name="Picture 2" descr="Graphical user interface&#10;&#10;Description automatically generated">
            <a:extLst>
              <a:ext uri="{FF2B5EF4-FFF2-40B4-BE49-F238E27FC236}">
                <a16:creationId xmlns:a16="http://schemas.microsoft.com/office/drawing/2014/main" id="{E7D1DEEF-F2A3-284E-BEB8-36E91AD61388}"/>
              </a:ext>
            </a:extLst>
          </p:cNvPr>
          <p:cNvPicPr>
            <a:picLocks noChangeAspect="1"/>
          </p:cNvPicPr>
          <p:nvPr/>
        </p:nvPicPr>
        <p:blipFill>
          <a:blip r:embed="rId2"/>
          <a:stretch>
            <a:fillRect/>
          </a:stretch>
        </p:blipFill>
        <p:spPr>
          <a:xfrm>
            <a:off x="627111" y="669662"/>
            <a:ext cx="7282753" cy="3924837"/>
          </a:xfrm>
          <a:prstGeom prst="rect">
            <a:avLst/>
          </a:prstGeom>
        </p:spPr>
      </p:pic>
      <p:sp>
        <p:nvSpPr>
          <p:cNvPr id="4" name="TextBox 3">
            <a:extLst>
              <a:ext uri="{FF2B5EF4-FFF2-40B4-BE49-F238E27FC236}">
                <a16:creationId xmlns:a16="http://schemas.microsoft.com/office/drawing/2014/main" id="{D95CA4EC-0373-9342-8459-4814C1E4FCAD}"/>
              </a:ext>
            </a:extLst>
          </p:cNvPr>
          <p:cNvSpPr txBox="1"/>
          <p:nvPr/>
        </p:nvSpPr>
        <p:spPr>
          <a:xfrm>
            <a:off x="8113690" y="759853"/>
            <a:ext cx="3322749" cy="2308324"/>
          </a:xfrm>
          <a:prstGeom prst="rect">
            <a:avLst/>
          </a:prstGeom>
          <a:noFill/>
        </p:spPr>
        <p:txBody>
          <a:bodyPr wrap="square" rtlCol="0">
            <a:spAutoFit/>
          </a:bodyPr>
          <a:lstStyle/>
          <a:p>
            <a:r>
              <a:rPr lang="en-US" dirty="0"/>
              <a:t>Real-time cellphone locator for law enforcement and corrections officials</a:t>
            </a:r>
          </a:p>
          <a:p>
            <a:endParaRPr lang="en-US" dirty="0"/>
          </a:p>
          <a:p>
            <a:r>
              <a:rPr lang="en-US" dirty="0"/>
              <a:t>Requires users to upload a warrant or affidavit but does not “conduct any review of surveillance requests”</a:t>
            </a:r>
          </a:p>
        </p:txBody>
      </p:sp>
      <p:pic>
        <p:nvPicPr>
          <p:cNvPr id="9" name="Picture 8" descr="Text&#10;&#10;Description automatically generated">
            <a:extLst>
              <a:ext uri="{FF2B5EF4-FFF2-40B4-BE49-F238E27FC236}">
                <a16:creationId xmlns:a16="http://schemas.microsoft.com/office/drawing/2014/main" id="{7CC4B51A-AC1D-154C-9B84-23964F042AE6}"/>
              </a:ext>
            </a:extLst>
          </p:cNvPr>
          <p:cNvPicPr>
            <a:picLocks noChangeAspect="1"/>
          </p:cNvPicPr>
          <p:nvPr/>
        </p:nvPicPr>
        <p:blipFill>
          <a:blip r:embed="rId3"/>
          <a:stretch>
            <a:fillRect/>
          </a:stretch>
        </p:blipFill>
        <p:spPr>
          <a:xfrm>
            <a:off x="6639416" y="3281945"/>
            <a:ext cx="4447591" cy="2523525"/>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AA2333E5-671C-A14A-B61C-639924F509F4}"/>
              </a:ext>
            </a:extLst>
          </p:cNvPr>
          <p:cNvSpPr txBox="1"/>
          <p:nvPr/>
        </p:nvSpPr>
        <p:spPr>
          <a:xfrm>
            <a:off x="2884868" y="954791"/>
            <a:ext cx="5126909" cy="646331"/>
          </a:xfrm>
          <a:prstGeom prst="rect">
            <a:avLst/>
          </a:prstGeom>
          <a:solidFill>
            <a:srgbClr val="FF7E79"/>
          </a:solidFill>
        </p:spPr>
        <p:txBody>
          <a:bodyPr wrap="square" rtlCol="0">
            <a:spAutoFit/>
          </a:bodyPr>
          <a:lstStyle/>
          <a:p>
            <a:r>
              <a:rPr lang="en-US" dirty="0"/>
              <a:t>Abused by a Missouri sheriff to keep tabs on 11 people, including fellow officers and a judge</a:t>
            </a:r>
          </a:p>
        </p:txBody>
      </p:sp>
      <p:sp>
        <p:nvSpPr>
          <p:cNvPr id="12" name="TextBox 11">
            <a:extLst>
              <a:ext uri="{FF2B5EF4-FFF2-40B4-BE49-F238E27FC236}">
                <a16:creationId xmlns:a16="http://schemas.microsoft.com/office/drawing/2014/main" id="{28C0CBD8-3459-7343-B101-0CF81FC77DD0}"/>
              </a:ext>
            </a:extLst>
          </p:cNvPr>
          <p:cNvSpPr txBox="1"/>
          <p:nvPr/>
        </p:nvSpPr>
        <p:spPr>
          <a:xfrm>
            <a:off x="2884868" y="1766021"/>
            <a:ext cx="5126909" cy="369332"/>
          </a:xfrm>
          <a:prstGeom prst="rect">
            <a:avLst/>
          </a:prstGeom>
          <a:solidFill>
            <a:srgbClr val="FF7E79"/>
          </a:solidFill>
        </p:spPr>
        <p:txBody>
          <a:bodyPr wrap="square" rtlCol="0">
            <a:spAutoFit/>
          </a:bodyPr>
          <a:lstStyle/>
          <a:p>
            <a:r>
              <a:rPr lang="en-US" dirty="0"/>
              <a:t>Hacked, credentials of 2800 authorized users stolen</a:t>
            </a:r>
          </a:p>
        </p:txBody>
      </p:sp>
    </p:spTree>
    <p:extLst>
      <p:ext uri="{BB962C8B-B14F-4D97-AF65-F5344CB8AC3E}">
        <p14:creationId xmlns:p14="http://schemas.microsoft.com/office/powerpoint/2010/main" val="336222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F611975-A438-EE4F-89C6-3D7BDFEE9D31}"/>
              </a:ext>
            </a:extLst>
          </p:cNvPr>
          <p:cNvSpPr txBox="1"/>
          <p:nvPr/>
        </p:nvSpPr>
        <p:spPr>
          <a:xfrm>
            <a:off x="849185" y="6132966"/>
            <a:ext cx="11035393" cy="307777"/>
          </a:xfrm>
          <a:prstGeom prst="rect">
            <a:avLst/>
          </a:prstGeom>
          <a:noFill/>
        </p:spPr>
        <p:txBody>
          <a:bodyPr wrap="none" rtlCol="0">
            <a:spAutoFit/>
          </a:bodyPr>
          <a:lstStyle/>
          <a:p>
            <a:r>
              <a:rPr lang="en-US" sz="1400" i="1" dirty="0"/>
              <a:t>https://</a:t>
            </a:r>
            <a:r>
              <a:rPr lang="en-US" sz="1400" i="1" dirty="0" err="1"/>
              <a:t>slate.com</a:t>
            </a:r>
            <a:r>
              <a:rPr lang="en-US" sz="1400" i="1" dirty="0"/>
              <a:t>/technology/2018/05/the-locationsmart-scandal-is-bigger-than-cambridge-analytica-heres-why-no-one-is-talking-about-it.html</a:t>
            </a:r>
          </a:p>
        </p:txBody>
      </p:sp>
      <p:pic>
        <p:nvPicPr>
          <p:cNvPr id="6" name="Picture 5" descr="Text&#10;&#10;Description automatically generated">
            <a:extLst>
              <a:ext uri="{FF2B5EF4-FFF2-40B4-BE49-F238E27FC236}">
                <a16:creationId xmlns:a16="http://schemas.microsoft.com/office/drawing/2014/main" id="{D6D3C5E5-C39B-4549-84F9-2ACE7E53EA1A}"/>
              </a:ext>
            </a:extLst>
          </p:cNvPr>
          <p:cNvPicPr>
            <a:picLocks noChangeAspect="1"/>
          </p:cNvPicPr>
          <p:nvPr/>
        </p:nvPicPr>
        <p:blipFill>
          <a:blip r:embed="rId2"/>
          <a:stretch>
            <a:fillRect/>
          </a:stretch>
        </p:blipFill>
        <p:spPr>
          <a:xfrm>
            <a:off x="741698" y="1060092"/>
            <a:ext cx="10037246" cy="1502804"/>
          </a:xfrm>
          <a:prstGeom prst="rect">
            <a:avLst/>
          </a:prstGeom>
        </p:spPr>
      </p:pic>
      <p:pic>
        <p:nvPicPr>
          <p:cNvPr id="21506" name="Picture 2">
            <a:extLst>
              <a:ext uri="{FF2B5EF4-FFF2-40B4-BE49-F238E27FC236}">
                <a16:creationId xmlns:a16="http://schemas.microsoft.com/office/drawing/2014/main" id="{1D186835-61EA-3B4C-8A52-F955DD755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244" y="2281825"/>
            <a:ext cx="3928058" cy="31933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ext&#10;&#10;Description automatically generated">
            <a:extLst>
              <a:ext uri="{FF2B5EF4-FFF2-40B4-BE49-F238E27FC236}">
                <a16:creationId xmlns:a16="http://schemas.microsoft.com/office/drawing/2014/main" id="{D5B47BE9-F97B-464B-83E2-1D876EED680B}"/>
              </a:ext>
            </a:extLst>
          </p:cNvPr>
          <p:cNvPicPr>
            <a:picLocks noChangeAspect="1"/>
          </p:cNvPicPr>
          <p:nvPr/>
        </p:nvPicPr>
        <p:blipFill>
          <a:blip r:embed="rId4">
            <a:duotone>
              <a:prstClr val="black"/>
              <a:schemeClr val="accent1">
                <a:tint val="45000"/>
                <a:satMod val="400000"/>
              </a:schemeClr>
            </a:duotone>
          </a:blip>
          <a:stretch>
            <a:fillRect/>
          </a:stretch>
        </p:blipFill>
        <p:spPr>
          <a:xfrm>
            <a:off x="741698" y="3047461"/>
            <a:ext cx="6705600" cy="1943100"/>
          </a:xfrm>
          <a:prstGeom prst="rect">
            <a:avLst/>
          </a:prstGeom>
        </p:spPr>
      </p:pic>
    </p:spTree>
    <p:extLst>
      <p:ext uri="{BB962C8B-B14F-4D97-AF65-F5344CB8AC3E}">
        <p14:creationId xmlns:p14="http://schemas.microsoft.com/office/powerpoint/2010/main" val="955976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F611975-A438-EE4F-89C6-3D7BDFEE9D31}"/>
              </a:ext>
            </a:extLst>
          </p:cNvPr>
          <p:cNvSpPr txBox="1"/>
          <p:nvPr/>
        </p:nvSpPr>
        <p:spPr>
          <a:xfrm>
            <a:off x="2549196" y="6107208"/>
            <a:ext cx="9132628" cy="307777"/>
          </a:xfrm>
          <a:prstGeom prst="rect">
            <a:avLst/>
          </a:prstGeom>
          <a:noFill/>
        </p:spPr>
        <p:txBody>
          <a:bodyPr wrap="none" rtlCol="0">
            <a:spAutoFit/>
          </a:bodyPr>
          <a:lstStyle/>
          <a:p>
            <a:r>
              <a:rPr lang="en-US" sz="1400" i="1" dirty="0"/>
              <a:t>https://</a:t>
            </a:r>
            <a:r>
              <a:rPr lang="en-US" sz="1400" i="1" dirty="0" err="1"/>
              <a:t>www.vice.com</a:t>
            </a:r>
            <a:r>
              <a:rPr lang="en-US" sz="1400" i="1" dirty="0"/>
              <a:t>/</a:t>
            </a:r>
            <a:r>
              <a:rPr lang="en-US" sz="1400" i="1" dirty="0" err="1"/>
              <a:t>en</a:t>
            </a:r>
            <a:r>
              <a:rPr lang="en-US" sz="1400" i="1" dirty="0"/>
              <a:t>/article/</a:t>
            </a:r>
            <a:r>
              <a:rPr lang="en-US" sz="1400" i="1" dirty="0" err="1"/>
              <a:t>nepxbz</a:t>
            </a:r>
            <a:r>
              <a:rPr lang="en-US" sz="1400" i="1" dirty="0"/>
              <a:t>/i-gave-a-bounty-hunter-300-dollars-located-phone-microbilt-zumigo-tmobile</a:t>
            </a:r>
          </a:p>
        </p:txBody>
      </p:sp>
      <p:pic>
        <p:nvPicPr>
          <p:cNvPr id="3" name="Picture 2" descr="Graphical user interface, text&#10;&#10;Description automatically generated">
            <a:extLst>
              <a:ext uri="{FF2B5EF4-FFF2-40B4-BE49-F238E27FC236}">
                <a16:creationId xmlns:a16="http://schemas.microsoft.com/office/drawing/2014/main" id="{EFF6DA3C-9045-204E-BE5E-2ADC063C2C6A}"/>
              </a:ext>
            </a:extLst>
          </p:cNvPr>
          <p:cNvPicPr>
            <a:picLocks noChangeAspect="1"/>
          </p:cNvPicPr>
          <p:nvPr/>
        </p:nvPicPr>
        <p:blipFill>
          <a:blip r:embed="rId2"/>
          <a:stretch>
            <a:fillRect/>
          </a:stretch>
        </p:blipFill>
        <p:spPr>
          <a:xfrm>
            <a:off x="600768" y="631064"/>
            <a:ext cx="5145545" cy="2517820"/>
          </a:xfrm>
          <a:prstGeom prst="rect">
            <a:avLst/>
          </a:prstGeom>
        </p:spPr>
      </p:pic>
      <p:pic>
        <p:nvPicPr>
          <p:cNvPr id="4" name="Picture 3">
            <a:extLst>
              <a:ext uri="{FF2B5EF4-FFF2-40B4-BE49-F238E27FC236}">
                <a16:creationId xmlns:a16="http://schemas.microsoft.com/office/drawing/2014/main" id="{182E23CE-A978-684B-91E6-E81965878714}"/>
              </a:ext>
            </a:extLst>
          </p:cNvPr>
          <p:cNvPicPr>
            <a:picLocks noChangeAspect="1"/>
          </p:cNvPicPr>
          <p:nvPr/>
        </p:nvPicPr>
        <p:blipFill>
          <a:blip r:embed="rId3"/>
          <a:stretch>
            <a:fillRect/>
          </a:stretch>
        </p:blipFill>
        <p:spPr>
          <a:xfrm>
            <a:off x="7860201" y="443015"/>
            <a:ext cx="3315799" cy="5222383"/>
          </a:xfrm>
          <a:prstGeom prst="rect">
            <a:avLst/>
          </a:prstGeom>
        </p:spPr>
      </p:pic>
      <p:pic>
        <p:nvPicPr>
          <p:cNvPr id="5" name="Picture 4">
            <a:extLst>
              <a:ext uri="{FF2B5EF4-FFF2-40B4-BE49-F238E27FC236}">
                <a16:creationId xmlns:a16="http://schemas.microsoft.com/office/drawing/2014/main" id="{16ACFDD9-E571-6E48-AA6D-D647564EB2A0}"/>
              </a:ext>
            </a:extLst>
          </p:cNvPr>
          <p:cNvPicPr>
            <a:picLocks noChangeAspect="1"/>
          </p:cNvPicPr>
          <p:nvPr/>
        </p:nvPicPr>
        <p:blipFill>
          <a:blip r:embed="rId4"/>
          <a:stretch>
            <a:fillRect/>
          </a:stretch>
        </p:blipFill>
        <p:spPr>
          <a:xfrm>
            <a:off x="1729552" y="2960777"/>
            <a:ext cx="5977228" cy="3033443"/>
          </a:xfrm>
          <a:prstGeom prst="rect">
            <a:avLst/>
          </a:prstGeom>
          <a:ln>
            <a:solidFill>
              <a:schemeClr val="tx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0FBC00F8-0B2D-AA4A-8F45-8E0A604CFF8C}"/>
              </a:ext>
            </a:extLst>
          </p:cNvPr>
          <p:cNvSpPr/>
          <p:nvPr/>
        </p:nvSpPr>
        <p:spPr>
          <a:xfrm>
            <a:off x="1860666" y="3928056"/>
            <a:ext cx="5846114" cy="38636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1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8B2D044-1026-0043-A3E8-C9720A879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193" y="1417312"/>
            <a:ext cx="3947007" cy="4023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p&#10;&#10;Description automatically generated">
            <a:extLst>
              <a:ext uri="{FF2B5EF4-FFF2-40B4-BE49-F238E27FC236}">
                <a16:creationId xmlns:a16="http://schemas.microsoft.com/office/drawing/2014/main" id="{ADF60493-79F4-3043-97AB-5C7AA15E6AA3}"/>
              </a:ext>
            </a:extLst>
          </p:cNvPr>
          <p:cNvPicPr>
            <a:picLocks noChangeAspect="1"/>
          </p:cNvPicPr>
          <p:nvPr/>
        </p:nvPicPr>
        <p:blipFill>
          <a:blip r:embed="rId3"/>
          <a:stretch>
            <a:fillRect/>
          </a:stretch>
        </p:blipFill>
        <p:spPr>
          <a:xfrm>
            <a:off x="569843" y="847218"/>
            <a:ext cx="5017386" cy="3479800"/>
          </a:xfrm>
          <a:prstGeom prst="rect">
            <a:avLst/>
          </a:prstGeom>
        </p:spPr>
      </p:pic>
      <p:sp>
        <p:nvSpPr>
          <p:cNvPr id="4" name="TextBox 3">
            <a:extLst>
              <a:ext uri="{FF2B5EF4-FFF2-40B4-BE49-F238E27FC236}">
                <a16:creationId xmlns:a16="http://schemas.microsoft.com/office/drawing/2014/main" id="{F2314C8C-5E41-2243-B1B1-DD29CB4FA444}"/>
              </a:ext>
            </a:extLst>
          </p:cNvPr>
          <p:cNvSpPr txBox="1"/>
          <p:nvPr/>
        </p:nvSpPr>
        <p:spPr>
          <a:xfrm>
            <a:off x="569843" y="4327018"/>
            <a:ext cx="4200940" cy="646331"/>
          </a:xfrm>
          <a:prstGeom prst="rect">
            <a:avLst/>
          </a:prstGeom>
          <a:noFill/>
        </p:spPr>
        <p:txBody>
          <a:bodyPr wrap="square" rtlCol="0">
            <a:spAutoFit/>
          </a:bodyPr>
          <a:lstStyle/>
          <a:p>
            <a:r>
              <a:rPr lang="en-US" dirty="0"/>
              <a:t>Seattle, LA, Denver contracted a company called </a:t>
            </a:r>
            <a:r>
              <a:rPr lang="en-US" dirty="0" err="1"/>
              <a:t>Acyclica</a:t>
            </a:r>
            <a:r>
              <a:rPr lang="en-US" dirty="0"/>
              <a:t> to collect traffic data</a:t>
            </a:r>
          </a:p>
        </p:txBody>
      </p:sp>
      <p:sp>
        <p:nvSpPr>
          <p:cNvPr id="5" name="TextBox 4">
            <a:extLst>
              <a:ext uri="{FF2B5EF4-FFF2-40B4-BE49-F238E27FC236}">
                <a16:creationId xmlns:a16="http://schemas.microsoft.com/office/drawing/2014/main" id="{9EB882DD-A298-9140-8326-646F93D0988E}"/>
              </a:ext>
            </a:extLst>
          </p:cNvPr>
          <p:cNvSpPr txBox="1"/>
          <p:nvPr/>
        </p:nvSpPr>
        <p:spPr>
          <a:xfrm>
            <a:off x="4598398" y="5756389"/>
            <a:ext cx="7262297" cy="584775"/>
          </a:xfrm>
          <a:prstGeom prst="rect">
            <a:avLst/>
          </a:prstGeom>
          <a:noFill/>
        </p:spPr>
        <p:txBody>
          <a:bodyPr wrap="square" rtlCol="0">
            <a:spAutoFit/>
          </a:bodyPr>
          <a:lstStyle/>
          <a:p>
            <a:r>
              <a:rPr lang="en-US" sz="1600" i="1" dirty="0"/>
              <a:t>https://</a:t>
            </a:r>
            <a:r>
              <a:rPr lang="en-US" sz="1600" i="1" dirty="0" err="1"/>
              <a:t>www.seattletimes.com</a:t>
            </a:r>
            <a:r>
              <a:rPr lang="en-US" sz="1600" i="1" dirty="0"/>
              <a:t>/</a:t>
            </a:r>
            <a:r>
              <a:rPr lang="en-US" sz="1600" i="1" dirty="0" err="1"/>
              <a:t>seattle</a:t>
            </a:r>
            <a:r>
              <a:rPr lang="en-US" sz="1600" i="1" dirty="0"/>
              <a:t>-news/times-watchdog/seattles-surveillance-contractor-has-history-of-illegal-sales-bribery-worrying-privacy-advocates/</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A0C14A7B-09CE-F14C-9EF2-54B8E942D56F}"/>
                  </a:ext>
                </a:extLst>
              </p14:cNvPr>
              <p14:cNvContentPartPr/>
              <p14:nvPr/>
            </p14:nvContentPartPr>
            <p14:xfrm>
              <a:off x="8753016" y="4502511"/>
              <a:ext cx="1215720" cy="1158120"/>
            </p14:xfrm>
          </p:contentPart>
        </mc:Choice>
        <mc:Fallback xmlns="">
          <p:pic>
            <p:nvPicPr>
              <p:cNvPr id="7" name="Ink 6">
                <a:extLst>
                  <a:ext uri="{FF2B5EF4-FFF2-40B4-BE49-F238E27FC236}">
                    <a16:creationId xmlns:a16="http://schemas.microsoft.com/office/drawing/2014/main" id="{A0C14A7B-09CE-F14C-9EF2-54B8E942D56F}"/>
                  </a:ext>
                </a:extLst>
              </p:cNvPr>
              <p:cNvPicPr/>
              <p:nvPr/>
            </p:nvPicPr>
            <p:blipFill>
              <a:blip r:embed="rId5"/>
              <a:stretch>
                <a:fillRect/>
              </a:stretch>
            </p:blipFill>
            <p:spPr>
              <a:xfrm>
                <a:off x="8717016" y="4466511"/>
                <a:ext cx="1287360" cy="1229760"/>
              </a:xfrm>
              <a:prstGeom prst="rect">
                <a:avLst/>
              </a:prstGeom>
            </p:spPr>
          </p:pic>
        </mc:Fallback>
      </mc:AlternateContent>
    </p:spTree>
    <p:extLst>
      <p:ext uri="{BB962C8B-B14F-4D97-AF65-F5344CB8AC3E}">
        <p14:creationId xmlns:p14="http://schemas.microsoft.com/office/powerpoint/2010/main" val="427267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15 at 4.57.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254" y="767980"/>
            <a:ext cx="8839200" cy="970767"/>
          </a:xfrm>
          <a:prstGeom prst="rect">
            <a:avLst/>
          </a:prstGeom>
          <a:ln w="38100">
            <a:solidFill>
              <a:schemeClr val="tx1"/>
            </a:solidFill>
          </a:ln>
          <a:effectLst>
            <a:outerShdw blurRad="50800" dist="38100" dir="2700000" algn="tl" rotWithShape="0">
              <a:prstClr val="black">
                <a:alpha val="40000"/>
              </a:prstClr>
            </a:outerShdw>
          </a:effectLst>
        </p:spPr>
      </p:pic>
      <p:pic>
        <p:nvPicPr>
          <p:cNvPr id="5" name="Picture 4" descr="Screen Shot 2017-03-15 at 4.57.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54" y="2195946"/>
            <a:ext cx="7961563" cy="3276600"/>
          </a:xfrm>
          <a:prstGeom prst="rect">
            <a:avLst/>
          </a:prstGeom>
        </p:spPr>
      </p:pic>
      <p:cxnSp>
        <p:nvCxnSpPr>
          <p:cNvPr id="12" name="Straight Connector 11"/>
          <p:cNvCxnSpPr/>
          <p:nvPr/>
        </p:nvCxnSpPr>
        <p:spPr>
          <a:xfrm>
            <a:off x="1095276" y="4419600"/>
            <a:ext cx="7315200"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095276" y="5257800"/>
            <a:ext cx="990600"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cxnSpLocks/>
          </p:cNvCxnSpPr>
          <p:nvPr/>
        </p:nvCxnSpPr>
        <p:spPr>
          <a:xfrm>
            <a:off x="1095276" y="4828310"/>
            <a:ext cx="7460676"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E9385225-DD40-FD47-B3C2-1D5141743594}"/>
              </a:ext>
            </a:extLst>
          </p:cNvPr>
          <p:cNvSpPr/>
          <p:nvPr/>
        </p:nvSpPr>
        <p:spPr>
          <a:xfrm>
            <a:off x="3934691" y="6144490"/>
            <a:ext cx="7848600" cy="338554"/>
          </a:xfrm>
          <a:prstGeom prst="rect">
            <a:avLst/>
          </a:prstGeom>
        </p:spPr>
        <p:txBody>
          <a:bodyPr wrap="square">
            <a:spAutoFit/>
          </a:bodyPr>
          <a:lstStyle/>
          <a:p>
            <a:r>
              <a:rPr lang="en-US" sz="1600" i="1" dirty="0"/>
              <a:t>https://</a:t>
            </a:r>
            <a:r>
              <a:rPr lang="en-US" sz="1600" i="1" dirty="0" err="1"/>
              <a:t>www.wsj.com</a:t>
            </a:r>
            <a:r>
              <a:rPr lang="en-US" sz="1600" i="1" dirty="0"/>
              <a:t>/articles/shopping-malls-are-tracking-your-every-move-1489483800</a:t>
            </a:r>
          </a:p>
        </p:txBody>
      </p:sp>
    </p:spTree>
    <p:extLst>
      <p:ext uri="{BB962C8B-B14F-4D97-AF65-F5344CB8AC3E}">
        <p14:creationId xmlns:p14="http://schemas.microsoft.com/office/powerpoint/2010/main" val="313546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600A21-51C9-184A-A8D5-2EC19E13C53B}"/>
              </a:ext>
            </a:extLst>
          </p:cNvPr>
          <p:cNvSpPr txBox="1"/>
          <p:nvPr/>
        </p:nvSpPr>
        <p:spPr>
          <a:xfrm>
            <a:off x="950976" y="1196832"/>
            <a:ext cx="4099520" cy="707886"/>
          </a:xfrm>
          <a:prstGeom prst="rect">
            <a:avLst/>
          </a:prstGeom>
          <a:noFill/>
        </p:spPr>
        <p:txBody>
          <a:bodyPr wrap="none" rtlCol="0">
            <a:spAutoFit/>
          </a:bodyPr>
          <a:lstStyle/>
          <a:p>
            <a:r>
              <a:rPr lang="en-US" sz="4000" dirty="0">
                <a:solidFill>
                  <a:srgbClr val="C00000"/>
                </a:solidFill>
                <a:latin typeface="+mj-lt"/>
              </a:rPr>
              <a:t>Location is identity</a:t>
            </a:r>
          </a:p>
        </p:txBody>
      </p:sp>
      <p:pic>
        <p:nvPicPr>
          <p:cNvPr id="7" name="Picture Placeholder 136">
            <a:extLst>
              <a:ext uri="{FF2B5EF4-FFF2-40B4-BE49-F238E27FC236}">
                <a16:creationId xmlns:a16="http://schemas.microsoft.com/office/drawing/2014/main" id="{77EECFE4-0313-8047-9964-410347E11951}"/>
              </a:ext>
            </a:extLst>
          </p:cNvPr>
          <p:cNvPicPr>
            <a:picLocks/>
          </p:cNvPicPr>
          <p:nvPr/>
        </p:nvPicPr>
        <p:blipFill>
          <a:blip r:embed="rId2"/>
          <a:stretch>
            <a:fillRect/>
          </a:stretch>
        </p:blipFill>
        <p:spPr>
          <a:xfrm>
            <a:off x="2137430" y="2057400"/>
            <a:ext cx="5737608" cy="2164698"/>
          </a:xfrm>
          <a:prstGeom prst="rect">
            <a:avLst/>
          </a:prstGeom>
        </p:spPr>
      </p:pic>
      <p:sp>
        <p:nvSpPr>
          <p:cNvPr id="8" name="Content Placeholder 5">
            <a:extLst>
              <a:ext uri="{FF2B5EF4-FFF2-40B4-BE49-F238E27FC236}">
                <a16:creationId xmlns:a16="http://schemas.microsoft.com/office/drawing/2014/main" id="{2C35CFE7-C8E5-7148-BD5A-0E5C69506C9A}"/>
              </a:ext>
            </a:extLst>
          </p:cNvPr>
          <p:cNvSpPr>
            <a:spLocks noGrp="1"/>
          </p:cNvSpPr>
          <p:nvPr>
            <p:ph idx="1"/>
          </p:nvPr>
        </p:nvSpPr>
        <p:spPr>
          <a:xfrm>
            <a:off x="2743200" y="4378817"/>
            <a:ext cx="7467600" cy="1969112"/>
          </a:xfrm>
        </p:spPr>
        <p:txBody>
          <a:bodyPr>
            <a:noAutofit/>
          </a:bodyPr>
          <a:lstStyle/>
          <a:p>
            <a:pPr marL="0" indent="0">
              <a:buNone/>
            </a:pPr>
            <a:r>
              <a:rPr lang="en-US" sz="2400" dirty="0"/>
              <a:t>“You are where you are”</a:t>
            </a:r>
          </a:p>
          <a:p>
            <a:pPr marL="0" indent="0">
              <a:buNone/>
            </a:pPr>
            <a:r>
              <a:rPr lang="en-US" sz="2400" dirty="0"/>
              <a:t>A location trace is not only a set of positions on the map. </a:t>
            </a:r>
            <a:r>
              <a:rPr lang="en-US" sz="2400" dirty="0">
                <a:ea typeface="Calibri"/>
                <a:cs typeface="Calibri"/>
                <a:sym typeface="Calibri"/>
              </a:rPr>
              <a:t>The contextual information attached to a trace tells much about our habits, interests, activities, and relationships.</a:t>
            </a:r>
          </a:p>
        </p:txBody>
      </p:sp>
    </p:spTree>
    <p:extLst>
      <p:ext uri="{BB962C8B-B14F-4D97-AF65-F5344CB8AC3E}">
        <p14:creationId xmlns:p14="http://schemas.microsoft.com/office/powerpoint/2010/main" val="1249903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186"/>
          <p:cNvGrpSpPr/>
          <p:nvPr/>
        </p:nvGrpSpPr>
        <p:grpSpPr>
          <a:xfrm>
            <a:off x="1297545" y="1853764"/>
            <a:ext cx="5864259" cy="4021668"/>
            <a:chOff x="0" y="0"/>
            <a:chExt cx="8340279" cy="5719704"/>
          </a:xfrm>
        </p:grpSpPr>
        <p:pic>
          <p:nvPicPr>
            <p:cNvPr id="23" name="pasted-image.png"/>
            <p:cNvPicPr>
              <a:picLocks noChangeAspect="1"/>
            </p:cNvPicPr>
            <p:nvPr/>
          </p:nvPicPr>
          <p:blipFill>
            <a:blip r:embed="rId2"/>
            <a:stretch>
              <a:fillRect/>
            </a:stretch>
          </p:blipFill>
          <p:spPr>
            <a:xfrm>
              <a:off x="127000" y="88900"/>
              <a:ext cx="8086280" cy="5389505"/>
            </a:xfrm>
            <a:prstGeom prst="rect">
              <a:avLst/>
            </a:prstGeom>
            <a:ln>
              <a:noFill/>
            </a:ln>
            <a:effectLst/>
          </p:spPr>
        </p:pic>
        <p:pic>
          <p:nvPicPr>
            <p:cNvPr id="24" name="Picture 23"/>
            <p:cNvPicPr>
              <a:picLocks/>
            </p:cNvPicPr>
            <p:nvPr/>
          </p:nvPicPr>
          <p:blipFill>
            <a:blip r:embed="rId3"/>
            <a:stretch>
              <a:fillRect/>
            </a:stretch>
          </p:blipFill>
          <p:spPr>
            <a:xfrm>
              <a:off x="0" y="0"/>
              <a:ext cx="8340280" cy="5719705"/>
            </a:xfrm>
            <a:prstGeom prst="rect">
              <a:avLst/>
            </a:prstGeom>
            <a:effectLst/>
          </p:spPr>
        </p:pic>
      </p:grpSp>
      <p:grpSp>
        <p:nvGrpSpPr>
          <p:cNvPr id="25" name="Group 190"/>
          <p:cNvGrpSpPr/>
          <p:nvPr/>
        </p:nvGrpSpPr>
        <p:grpSpPr>
          <a:xfrm>
            <a:off x="6871252" y="3394965"/>
            <a:ext cx="1796017" cy="2897684"/>
            <a:chOff x="0" y="0"/>
            <a:chExt cx="2554334" cy="4121150"/>
          </a:xfrm>
        </p:grpSpPr>
        <p:pic>
          <p:nvPicPr>
            <p:cNvPr id="26" name="pasted-image.png"/>
            <p:cNvPicPr>
              <a:picLocks noChangeAspect="1"/>
            </p:cNvPicPr>
            <p:nvPr/>
          </p:nvPicPr>
          <p:blipFill>
            <a:blip r:embed="rId4"/>
            <a:stretch>
              <a:fillRect/>
            </a:stretch>
          </p:blipFill>
          <p:spPr>
            <a:xfrm>
              <a:off x="127000" y="88900"/>
              <a:ext cx="2300335" cy="3790950"/>
            </a:xfrm>
            <a:prstGeom prst="rect">
              <a:avLst/>
            </a:prstGeom>
            <a:ln>
              <a:noFill/>
            </a:ln>
            <a:effectLst/>
          </p:spPr>
        </p:pic>
        <p:pic>
          <p:nvPicPr>
            <p:cNvPr id="27" name="Picture 26"/>
            <p:cNvPicPr>
              <a:picLocks/>
            </p:cNvPicPr>
            <p:nvPr/>
          </p:nvPicPr>
          <p:blipFill>
            <a:blip r:embed="rId5"/>
            <a:stretch>
              <a:fillRect/>
            </a:stretch>
          </p:blipFill>
          <p:spPr>
            <a:xfrm>
              <a:off x="0" y="0"/>
              <a:ext cx="2554335" cy="4121150"/>
            </a:xfrm>
            <a:prstGeom prst="rect">
              <a:avLst/>
            </a:prstGeom>
            <a:effectLst/>
          </p:spPr>
        </p:pic>
      </p:grpSp>
      <p:sp>
        <p:nvSpPr>
          <p:cNvPr id="28" name="Shape 144"/>
          <p:cNvSpPr txBox="1">
            <a:spLocks/>
          </p:cNvSpPr>
          <p:nvPr/>
        </p:nvSpPr>
        <p:spPr>
          <a:xfrm>
            <a:off x="7251102" y="1799366"/>
            <a:ext cx="4104843" cy="142593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Appear in others’ photos</a:t>
            </a:r>
          </a:p>
          <a:p>
            <a:r>
              <a:rPr lang="en-US" sz="2400" dirty="0"/>
              <a:t>“Checked-in” to a location by friends </a:t>
            </a:r>
          </a:p>
        </p:txBody>
      </p:sp>
      <p:sp>
        <p:nvSpPr>
          <p:cNvPr id="4" name="Title 3">
            <a:extLst>
              <a:ext uri="{FF2B5EF4-FFF2-40B4-BE49-F238E27FC236}">
                <a16:creationId xmlns:a16="http://schemas.microsoft.com/office/drawing/2014/main" id="{FA3394B9-E6F0-094A-975D-B0606A1E75C2}"/>
              </a:ext>
            </a:extLst>
          </p:cNvPr>
          <p:cNvSpPr>
            <a:spLocks noGrp="1"/>
          </p:cNvSpPr>
          <p:nvPr>
            <p:ph type="title"/>
          </p:nvPr>
        </p:nvSpPr>
        <p:spPr/>
        <p:txBody>
          <a:bodyPr/>
          <a:lstStyle/>
          <a:p>
            <a:r>
              <a:rPr lang="en-US" dirty="0"/>
              <a:t>Disclosed by others</a:t>
            </a:r>
          </a:p>
        </p:txBody>
      </p:sp>
    </p:spTree>
    <p:extLst>
      <p:ext uri="{BB962C8B-B14F-4D97-AF65-F5344CB8AC3E}">
        <p14:creationId xmlns:p14="http://schemas.microsoft.com/office/powerpoint/2010/main" val="3675530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Absence disclosure</a:t>
            </a:r>
          </a:p>
        </p:txBody>
      </p:sp>
      <p:grpSp>
        <p:nvGrpSpPr>
          <p:cNvPr id="15" name="Group 202"/>
          <p:cNvGrpSpPr/>
          <p:nvPr/>
        </p:nvGrpSpPr>
        <p:grpSpPr>
          <a:xfrm>
            <a:off x="7453745" y="1486911"/>
            <a:ext cx="4059381" cy="3356895"/>
            <a:chOff x="0" y="0"/>
            <a:chExt cx="4826694" cy="3622862"/>
          </a:xfrm>
        </p:grpSpPr>
        <p:pic>
          <p:nvPicPr>
            <p:cNvPr id="16" name="pasted-image.png"/>
            <p:cNvPicPr>
              <a:picLocks noChangeAspect="1"/>
            </p:cNvPicPr>
            <p:nvPr/>
          </p:nvPicPr>
          <p:blipFill>
            <a:blip r:embed="rId2"/>
            <a:stretch>
              <a:fillRect/>
            </a:stretch>
          </p:blipFill>
          <p:spPr>
            <a:xfrm>
              <a:off x="127000" y="88900"/>
              <a:ext cx="4572695" cy="3292663"/>
            </a:xfrm>
            <a:prstGeom prst="rect">
              <a:avLst/>
            </a:prstGeom>
            <a:ln>
              <a:noFill/>
            </a:ln>
            <a:effectLst/>
          </p:spPr>
        </p:pic>
        <p:pic>
          <p:nvPicPr>
            <p:cNvPr id="17" name="Picture 16"/>
            <p:cNvPicPr>
              <a:picLocks/>
            </p:cNvPicPr>
            <p:nvPr/>
          </p:nvPicPr>
          <p:blipFill>
            <a:blip r:embed="rId3"/>
            <a:stretch>
              <a:fillRect/>
            </a:stretch>
          </p:blipFill>
          <p:spPr>
            <a:xfrm>
              <a:off x="0" y="0"/>
              <a:ext cx="4826695" cy="3622863"/>
            </a:xfrm>
            <a:prstGeom prst="rect">
              <a:avLst/>
            </a:prstGeom>
            <a:effectLst/>
          </p:spPr>
        </p:pic>
      </p:grpSp>
      <p:pic>
        <p:nvPicPr>
          <p:cNvPr id="10" name="Picture 9" descr="Screen Shot 2017-03-15 at 4.52.07 PM.png">
            <a:extLst>
              <a:ext uri="{FF2B5EF4-FFF2-40B4-BE49-F238E27FC236}">
                <a16:creationId xmlns:a16="http://schemas.microsoft.com/office/drawing/2014/main" id="{E531510D-D3C3-D94E-AF02-8C841A178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008" y="2187931"/>
            <a:ext cx="5987603" cy="3916019"/>
          </a:xfrm>
          <a:prstGeom prst="rect">
            <a:avLst/>
          </a:prstGeom>
          <a:ln w="381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7710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CC635-0B4D-1A4F-AC5B-7552370D8223}"/>
              </a:ext>
            </a:extLst>
          </p:cNvPr>
          <p:cNvSpPr>
            <a:spLocks noGrp="1"/>
          </p:cNvSpPr>
          <p:nvPr>
            <p:ph type="title"/>
          </p:nvPr>
        </p:nvSpPr>
        <p:spPr/>
        <p:txBody>
          <a:bodyPr/>
          <a:lstStyle/>
          <a:p>
            <a:r>
              <a:rPr lang="en-US" dirty="0"/>
              <a:t>Geolocation</a:t>
            </a:r>
          </a:p>
        </p:txBody>
      </p:sp>
      <p:sp>
        <p:nvSpPr>
          <p:cNvPr id="3" name="TextBox 2">
            <a:extLst>
              <a:ext uri="{FF2B5EF4-FFF2-40B4-BE49-F238E27FC236}">
                <a16:creationId xmlns:a16="http://schemas.microsoft.com/office/drawing/2014/main" id="{BCBF0CA5-6770-074C-B805-97ECC67B2B02}"/>
              </a:ext>
            </a:extLst>
          </p:cNvPr>
          <p:cNvSpPr txBox="1"/>
          <p:nvPr/>
        </p:nvSpPr>
        <p:spPr>
          <a:xfrm>
            <a:off x="9285083" y="3059668"/>
            <a:ext cx="2393604" cy="738664"/>
          </a:xfrm>
          <a:prstGeom prst="rect">
            <a:avLst/>
          </a:prstGeom>
          <a:noFill/>
        </p:spPr>
        <p:txBody>
          <a:bodyPr wrap="none" rtlCol="0">
            <a:spAutoFit/>
          </a:bodyPr>
          <a:lstStyle/>
          <a:p>
            <a:r>
              <a:rPr lang="en-US" sz="2400" b="1" dirty="0">
                <a:solidFill>
                  <a:schemeClr val="bg1">
                    <a:lumMod val="75000"/>
                  </a:schemeClr>
                </a:solidFill>
              </a:rPr>
              <a:t>UWB</a:t>
            </a:r>
          </a:p>
          <a:p>
            <a:r>
              <a:rPr lang="en-US" dirty="0">
                <a:solidFill>
                  <a:schemeClr val="bg1">
                    <a:lumMod val="75000"/>
                  </a:schemeClr>
                </a:solidFill>
              </a:rPr>
              <a:t>accuracy: 1 square inch</a:t>
            </a:r>
          </a:p>
        </p:txBody>
      </p:sp>
      <p:pic>
        <p:nvPicPr>
          <p:cNvPr id="2050" name="Picture 2" descr="Amazon.com: Apple AirTag Leather Key Ring - Baltic Blue : Clothing, Shoes &amp;  Jewelry">
            <a:extLst>
              <a:ext uri="{FF2B5EF4-FFF2-40B4-BE49-F238E27FC236}">
                <a16:creationId xmlns:a16="http://schemas.microsoft.com/office/drawing/2014/main" id="{43908DFC-DBA2-1744-B21D-422B2E95BB14}"/>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118862" y="3836519"/>
            <a:ext cx="812373" cy="18900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traceable Cell Phone. Send fake geolocation data">
            <a:extLst>
              <a:ext uri="{FF2B5EF4-FFF2-40B4-BE49-F238E27FC236}">
                <a16:creationId xmlns:a16="http://schemas.microsoft.com/office/drawing/2014/main" id="{44F74F20-4D18-814E-8C3D-DAB897FFC9B9}"/>
              </a:ext>
            </a:extLst>
          </p:cNvPr>
          <p:cNvPicPr>
            <a:picLocks noChangeAspect="1" noChangeArrowheads="1"/>
          </p:cNvPicPr>
          <p:nvPr/>
        </p:nvPicPr>
        <p:blipFill>
          <a:blip r:embed="rId3">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06839" y="2193105"/>
            <a:ext cx="3170518" cy="25011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AFB2E4-3457-3B40-9538-18D35AF6B676}"/>
              </a:ext>
            </a:extLst>
          </p:cNvPr>
          <p:cNvSpPr txBox="1"/>
          <p:nvPr/>
        </p:nvSpPr>
        <p:spPr>
          <a:xfrm>
            <a:off x="1066800" y="5192908"/>
            <a:ext cx="2552302" cy="738664"/>
          </a:xfrm>
          <a:prstGeom prst="rect">
            <a:avLst/>
          </a:prstGeom>
          <a:noFill/>
        </p:spPr>
        <p:txBody>
          <a:bodyPr wrap="none" rtlCol="0">
            <a:spAutoFit/>
          </a:bodyPr>
          <a:lstStyle/>
          <a:p>
            <a:r>
              <a:rPr lang="en-US" sz="2400" dirty="0">
                <a:solidFill>
                  <a:schemeClr val="bg1">
                    <a:lumMod val="75000"/>
                  </a:schemeClr>
                </a:solidFill>
              </a:rPr>
              <a:t>Cell towers</a:t>
            </a:r>
          </a:p>
          <a:p>
            <a:r>
              <a:rPr lang="en-US" dirty="0">
                <a:solidFill>
                  <a:schemeClr val="bg1">
                    <a:lumMod val="75000"/>
                  </a:schemeClr>
                </a:solidFill>
              </a:rPr>
              <a:t>accuracy: ¾ square mile</a:t>
            </a:r>
          </a:p>
        </p:txBody>
      </p:sp>
      <p:sp>
        <p:nvSpPr>
          <p:cNvPr id="8" name="TextBox 7">
            <a:extLst>
              <a:ext uri="{FF2B5EF4-FFF2-40B4-BE49-F238E27FC236}">
                <a16:creationId xmlns:a16="http://schemas.microsoft.com/office/drawing/2014/main" id="{31B7EB6B-6000-C342-A62A-B4F965C3DBF3}"/>
              </a:ext>
            </a:extLst>
          </p:cNvPr>
          <p:cNvSpPr txBox="1"/>
          <p:nvPr/>
        </p:nvSpPr>
        <p:spPr>
          <a:xfrm>
            <a:off x="5640120" y="4040043"/>
            <a:ext cx="2481770" cy="738664"/>
          </a:xfrm>
          <a:prstGeom prst="rect">
            <a:avLst/>
          </a:prstGeom>
          <a:noFill/>
        </p:spPr>
        <p:txBody>
          <a:bodyPr wrap="none" rtlCol="0">
            <a:spAutoFit/>
          </a:bodyPr>
          <a:lstStyle/>
          <a:p>
            <a:r>
              <a:rPr lang="en-US" sz="2400" b="1" dirty="0"/>
              <a:t>GPS</a:t>
            </a:r>
          </a:p>
          <a:p>
            <a:r>
              <a:rPr lang="en-US" dirty="0"/>
              <a:t>accuracy: 16 square feet</a:t>
            </a:r>
          </a:p>
        </p:txBody>
      </p:sp>
      <p:pic>
        <p:nvPicPr>
          <p:cNvPr id="2056" name="Picture 8" descr="Geolocation (article) | User data tracking | Khan Academy">
            <a:extLst>
              <a:ext uri="{FF2B5EF4-FFF2-40B4-BE49-F238E27FC236}">
                <a16:creationId xmlns:a16="http://schemas.microsoft.com/office/drawing/2014/main" id="{F8AC7E1C-81A6-274F-A624-08CD7CBAF68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31645"/>
          <a:stretch/>
        </p:blipFill>
        <p:spPr bwMode="auto">
          <a:xfrm>
            <a:off x="5073415" y="1567178"/>
            <a:ext cx="40513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10;&#10;Description automatically generated with low confidence">
            <a:extLst>
              <a:ext uri="{FF2B5EF4-FFF2-40B4-BE49-F238E27FC236}">
                <a16:creationId xmlns:a16="http://schemas.microsoft.com/office/drawing/2014/main" id="{652B2A6E-8C5B-434A-BB89-3435B6121EDB}"/>
              </a:ext>
            </a:extLst>
          </p:cNvPr>
          <p:cNvPicPr>
            <a:picLocks noChangeAspect="1"/>
          </p:cNvPicPr>
          <p:nvPr/>
        </p:nvPicPr>
        <p:blipFill>
          <a:blip r:embed="rId5"/>
          <a:stretch>
            <a:fillRect/>
          </a:stretch>
        </p:blipFill>
        <p:spPr>
          <a:xfrm>
            <a:off x="6693014" y="2864049"/>
            <a:ext cx="972470" cy="972470"/>
          </a:xfrm>
          <a:prstGeom prst="rect">
            <a:avLst/>
          </a:prstGeom>
        </p:spPr>
      </p:pic>
    </p:spTree>
    <p:extLst>
      <p:ext uri="{BB962C8B-B14F-4D97-AF65-F5344CB8AC3E}">
        <p14:creationId xmlns:p14="http://schemas.microsoft.com/office/powerpoint/2010/main" val="267668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xploring Android Q: Location Permissions | by Joe Birch | Google  Developers Experts | Medium">
            <a:extLst>
              <a:ext uri="{FF2B5EF4-FFF2-40B4-BE49-F238E27FC236}">
                <a16:creationId xmlns:a16="http://schemas.microsoft.com/office/drawing/2014/main" id="{CCC402C8-F141-5A4C-914A-A08A0D7989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806" y="787400"/>
            <a:ext cx="2705100" cy="4809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privacy and Location Services in iOS and iPadOS - Apple Support">
            <a:extLst>
              <a:ext uri="{FF2B5EF4-FFF2-40B4-BE49-F238E27FC236}">
                <a16:creationId xmlns:a16="http://schemas.microsoft.com/office/drawing/2014/main" id="{CF79015B-4399-C140-907F-E9F3930E0A0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7295" y="550333"/>
            <a:ext cx="2629370" cy="52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985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F611975-A438-EE4F-89C6-3D7BDFEE9D31}"/>
              </a:ext>
            </a:extLst>
          </p:cNvPr>
          <p:cNvSpPr txBox="1"/>
          <p:nvPr/>
        </p:nvSpPr>
        <p:spPr>
          <a:xfrm>
            <a:off x="3695416" y="6081450"/>
            <a:ext cx="7895110" cy="338554"/>
          </a:xfrm>
          <a:prstGeom prst="rect">
            <a:avLst/>
          </a:prstGeom>
          <a:noFill/>
        </p:spPr>
        <p:txBody>
          <a:bodyPr wrap="none" rtlCol="0">
            <a:spAutoFit/>
          </a:bodyPr>
          <a:lstStyle/>
          <a:p>
            <a:r>
              <a:rPr lang="en-US" sz="1600" i="1" dirty="0"/>
              <a:t>https://</a:t>
            </a:r>
            <a:r>
              <a:rPr lang="en-US" sz="1600" i="1" dirty="0" err="1"/>
              <a:t>www.nytimes.com</a:t>
            </a:r>
            <a:r>
              <a:rPr lang="en-US" sz="1600" i="1" dirty="0"/>
              <a:t>/interactive/2018/12/10/business/location-data-privacy-</a:t>
            </a:r>
            <a:r>
              <a:rPr lang="en-US" sz="1600" i="1" dirty="0" err="1"/>
              <a:t>apps.html</a:t>
            </a:r>
            <a:endParaRPr lang="en-US" sz="1600" i="1" dirty="0"/>
          </a:p>
        </p:txBody>
      </p:sp>
      <p:pic>
        <p:nvPicPr>
          <p:cNvPr id="3" name="Picture 2" descr="Text&#10;&#10;Description automatically generated">
            <a:extLst>
              <a:ext uri="{FF2B5EF4-FFF2-40B4-BE49-F238E27FC236}">
                <a16:creationId xmlns:a16="http://schemas.microsoft.com/office/drawing/2014/main" id="{EDFFF227-BDCE-AA44-9E38-C3722912E0FD}"/>
              </a:ext>
            </a:extLst>
          </p:cNvPr>
          <p:cNvPicPr>
            <a:picLocks noChangeAspect="1"/>
          </p:cNvPicPr>
          <p:nvPr/>
        </p:nvPicPr>
        <p:blipFill>
          <a:blip r:embed="rId2"/>
          <a:stretch>
            <a:fillRect/>
          </a:stretch>
        </p:blipFill>
        <p:spPr>
          <a:xfrm>
            <a:off x="754380" y="776550"/>
            <a:ext cx="8305800" cy="1409700"/>
          </a:xfrm>
          <a:prstGeom prst="rect">
            <a:avLst/>
          </a:prstGeom>
          <a:ln w="38100">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C13136FB-0057-6240-BFED-5E1E06E4C1FE}"/>
              </a:ext>
            </a:extLst>
          </p:cNvPr>
          <p:cNvSpPr txBox="1"/>
          <p:nvPr/>
        </p:nvSpPr>
        <p:spPr>
          <a:xfrm>
            <a:off x="754380" y="2468881"/>
            <a:ext cx="10511028" cy="2677656"/>
          </a:xfrm>
          <a:prstGeom prst="rect">
            <a:avLst/>
          </a:prstGeom>
          <a:noFill/>
        </p:spPr>
        <p:txBody>
          <a:bodyPr wrap="square" rtlCol="0">
            <a:spAutoFit/>
          </a:bodyPr>
          <a:lstStyle/>
          <a:p>
            <a:r>
              <a:rPr lang="en-US" sz="2400" dirty="0"/>
              <a:t>At least 75 companies receive anonymous, precise location data from apps whose users enable location services to get local news and weather or other information... Several of those businesses claim to track up to 200 million mobile devices in the United States — about half those in use last year. The database reviewed by The Times — a sample of information gathered in 2017 and held by one company — reveals people’s travels in startling detail, accurate to within a few yards and in some cases updated more than 14,000 times a day.</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A4A7A2A-6B30-1F45-8BB2-8F6B94B2D1C3}"/>
                  </a:ext>
                </a:extLst>
              </p14:cNvPr>
              <p14:cNvContentPartPr/>
              <p14:nvPr/>
            </p14:nvContentPartPr>
            <p14:xfrm>
              <a:off x="929493" y="2691254"/>
              <a:ext cx="9482040" cy="157680"/>
            </p14:xfrm>
          </p:contentPart>
        </mc:Choice>
        <mc:Fallback xmlns="">
          <p:pic>
            <p:nvPicPr>
              <p:cNvPr id="6" name="Ink 5">
                <a:extLst>
                  <a:ext uri="{FF2B5EF4-FFF2-40B4-BE49-F238E27FC236}">
                    <a16:creationId xmlns:a16="http://schemas.microsoft.com/office/drawing/2014/main" id="{DA4A7A2A-6B30-1F45-8BB2-8F6B94B2D1C3}"/>
                  </a:ext>
                </a:extLst>
              </p:cNvPr>
              <p:cNvPicPr/>
              <p:nvPr/>
            </p:nvPicPr>
            <p:blipFill>
              <a:blip r:embed="rId4"/>
              <a:stretch>
                <a:fillRect/>
              </a:stretch>
            </p:blipFill>
            <p:spPr>
              <a:xfrm>
                <a:off x="839493" y="2511614"/>
                <a:ext cx="9661680" cy="517320"/>
              </a:xfrm>
              <a:prstGeom prst="rect">
                <a:avLst/>
              </a:prstGeom>
            </p:spPr>
          </p:pic>
        </mc:Fallback>
      </mc:AlternateContent>
    </p:spTree>
    <p:extLst>
      <p:ext uri="{BB962C8B-B14F-4D97-AF65-F5344CB8AC3E}">
        <p14:creationId xmlns:p14="http://schemas.microsoft.com/office/powerpoint/2010/main" val="1782009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7F1B396E-32A7-C446-AFF6-F8F8FD813486}"/>
              </a:ext>
            </a:extLst>
          </p:cNvPr>
          <p:cNvPicPr>
            <a:picLocks noChangeAspect="1"/>
          </p:cNvPicPr>
          <p:nvPr/>
        </p:nvPicPr>
        <p:blipFill>
          <a:blip r:embed="rId2"/>
          <a:stretch>
            <a:fillRect/>
          </a:stretch>
        </p:blipFill>
        <p:spPr>
          <a:xfrm>
            <a:off x="1812523" y="554571"/>
            <a:ext cx="7460266" cy="5389662"/>
          </a:xfrm>
          <a:prstGeom prst="rect">
            <a:avLst/>
          </a:prstGeom>
        </p:spPr>
      </p:pic>
      <p:sp>
        <p:nvSpPr>
          <p:cNvPr id="10" name="TextBox 9">
            <a:extLst>
              <a:ext uri="{FF2B5EF4-FFF2-40B4-BE49-F238E27FC236}">
                <a16:creationId xmlns:a16="http://schemas.microsoft.com/office/drawing/2014/main" id="{343A4DED-60D6-8744-9932-E9B47DE0CF28}"/>
              </a:ext>
            </a:extLst>
          </p:cNvPr>
          <p:cNvSpPr txBox="1"/>
          <p:nvPr/>
        </p:nvSpPr>
        <p:spPr>
          <a:xfrm>
            <a:off x="3611432" y="6093665"/>
            <a:ext cx="7944804" cy="338554"/>
          </a:xfrm>
          <a:prstGeom prst="rect">
            <a:avLst/>
          </a:prstGeom>
          <a:noFill/>
        </p:spPr>
        <p:txBody>
          <a:bodyPr wrap="none" rtlCol="0">
            <a:spAutoFit/>
          </a:bodyPr>
          <a:lstStyle/>
          <a:p>
            <a:r>
              <a:rPr lang="en-US" sz="1600" i="1" dirty="0"/>
              <a:t>https://</a:t>
            </a:r>
            <a:r>
              <a:rPr lang="en-US" sz="1600" i="1" dirty="0" err="1"/>
              <a:t>www.nytimes.com</a:t>
            </a:r>
            <a:r>
              <a:rPr lang="en-US" sz="1600" i="1" dirty="0"/>
              <a:t>/interactive/2019/12/19/opinion/location-tracking-cell-</a:t>
            </a:r>
            <a:r>
              <a:rPr lang="en-US" sz="1600" i="1" dirty="0" err="1"/>
              <a:t>phone.html</a:t>
            </a:r>
            <a:endParaRPr lang="en-US" sz="1600" i="1" dirty="0"/>
          </a:p>
        </p:txBody>
      </p:sp>
    </p:spTree>
    <p:extLst>
      <p:ext uri="{BB962C8B-B14F-4D97-AF65-F5344CB8AC3E}">
        <p14:creationId xmlns:p14="http://schemas.microsoft.com/office/powerpoint/2010/main" val="1974317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F026130D-E10D-71C7-935C-C44C15842A90}"/>
              </a:ext>
            </a:extLst>
          </p:cNvPr>
          <p:cNvPicPr>
            <a:picLocks noChangeAspect="1"/>
          </p:cNvPicPr>
          <p:nvPr/>
        </p:nvPicPr>
        <p:blipFill>
          <a:blip r:embed="rId2"/>
          <a:stretch>
            <a:fillRect/>
          </a:stretch>
        </p:blipFill>
        <p:spPr>
          <a:xfrm>
            <a:off x="661270" y="806822"/>
            <a:ext cx="5120444" cy="4993341"/>
          </a:xfrm>
          <a:prstGeom prst="rect">
            <a:avLst/>
          </a:prstGeom>
        </p:spPr>
      </p:pic>
      <p:sp>
        <p:nvSpPr>
          <p:cNvPr id="6" name="TextBox 5">
            <a:extLst>
              <a:ext uri="{FF2B5EF4-FFF2-40B4-BE49-F238E27FC236}">
                <a16:creationId xmlns:a16="http://schemas.microsoft.com/office/drawing/2014/main" id="{0B63E08B-783F-3A09-707B-1A042A11899E}"/>
              </a:ext>
            </a:extLst>
          </p:cNvPr>
          <p:cNvSpPr txBox="1"/>
          <p:nvPr/>
        </p:nvSpPr>
        <p:spPr>
          <a:xfrm>
            <a:off x="6096000" y="893524"/>
            <a:ext cx="5120444" cy="4708981"/>
          </a:xfrm>
          <a:prstGeom prst="rect">
            <a:avLst/>
          </a:prstGeom>
          <a:noFill/>
        </p:spPr>
        <p:txBody>
          <a:bodyPr wrap="square" rtlCol="0">
            <a:spAutoFit/>
          </a:bodyPr>
          <a:lstStyle/>
          <a:p>
            <a:r>
              <a:rPr lang="en-US" sz="2000" b="1" dirty="0">
                <a:highlight>
                  <a:srgbClr val="FFFF00"/>
                </a:highlight>
              </a:rPr>
              <a:t>$12 billion market</a:t>
            </a:r>
            <a:r>
              <a:rPr lang="en-US" sz="2000" dirty="0"/>
              <a:t> for location data</a:t>
            </a:r>
          </a:p>
          <a:p>
            <a:endParaRPr lang="en-US" sz="2000" dirty="0"/>
          </a:p>
          <a:p>
            <a:r>
              <a:rPr lang="en-US" sz="2000" dirty="0"/>
              <a:t>Massive datasets:</a:t>
            </a:r>
          </a:p>
          <a:p>
            <a:pPr marL="342900" indent="-342900">
              <a:buFont typeface="Arial" panose="020B0604020202020204" pitchFamily="34" charset="0"/>
              <a:buChar char="•"/>
            </a:pPr>
            <a:r>
              <a:rPr lang="en-US" sz="2000" dirty="0"/>
              <a:t>“1.6B people across 44 countries”</a:t>
            </a:r>
          </a:p>
          <a:p>
            <a:pPr marL="342900" indent="-342900">
              <a:buFont typeface="Arial" panose="020B0604020202020204" pitchFamily="34" charset="0"/>
              <a:buChar char="•"/>
            </a:pPr>
            <a:r>
              <a:rPr lang="en-US" sz="2000" dirty="0"/>
              <a:t>“40+ countries”</a:t>
            </a:r>
          </a:p>
          <a:p>
            <a:pPr marL="342900" indent="-342900">
              <a:buFont typeface="Arial" panose="020B0604020202020204" pitchFamily="34" charset="0"/>
              <a:buChar char="•"/>
            </a:pPr>
            <a:r>
              <a:rPr lang="en-US" sz="2000" dirty="0"/>
              <a:t>“50B mobile signals daily”</a:t>
            </a:r>
          </a:p>
          <a:p>
            <a:pPr marL="342900" indent="-342900">
              <a:buFont typeface="Arial" panose="020B0604020202020204" pitchFamily="34" charset="0"/>
              <a:buChar char="•"/>
            </a:pPr>
            <a:r>
              <a:rPr lang="en-US" sz="2000" dirty="0"/>
              <a:t>“25%+ of the adult U.S. population”</a:t>
            </a:r>
          </a:p>
          <a:p>
            <a:endParaRPr lang="en-US" sz="2000" dirty="0"/>
          </a:p>
          <a:p>
            <a:r>
              <a:rPr lang="en-US" sz="2000" dirty="0"/>
              <a:t>Complex ecosystems of app SDKs, brokers, online marketplaces, analytics vendors</a:t>
            </a:r>
          </a:p>
          <a:p>
            <a:endParaRPr lang="en-US" sz="2000" dirty="0"/>
          </a:p>
          <a:p>
            <a:r>
              <a:rPr lang="en-US" sz="2000" dirty="0">
                <a:solidFill>
                  <a:srgbClr val="C00000"/>
                </a:solidFill>
              </a:rPr>
              <a:t>Many firms promise that privacy is at the center of their businesses and that they’re careful to never sell information that can be traced back to a person</a:t>
            </a:r>
          </a:p>
        </p:txBody>
      </p:sp>
      <p:sp>
        <p:nvSpPr>
          <p:cNvPr id="7" name="TextBox 6">
            <a:extLst>
              <a:ext uri="{FF2B5EF4-FFF2-40B4-BE49-F238E27FC236}">
                <a16:creationId xmlns:a16="http://schemas.microsoft.com/office/drawing/2014/main" id="{1387DD74-325F-D578-DFBD-B4C9D7C3F8CF}"/>
              </a:ext>
            </a:extLst>
          </p:cNvPr>
          <p:cNvSpPr txBox="1"/>
          <p:nvPr/>
        </p:nvSpPr>
        <p:spPr>
          <a:xfrm>
            <a:off x="2277035" y="6051178"/>
            <a:ext cx="9563837" cy="338554"/>
          </a:xfrm>
          <a:prstGeom prst="rect">
            <a:avLst/>
          </a:prstGeom>
          <a:noFill/>
        </p:spPr>
        <p:txBody>
          <a:bodyPr wrap="none" rtlCol="0">
            <a:spAutoFit/>
          </a:bodyPr>
          <a:lstStyle/>
          <a:p>
            <a:r>
              <a:rPr lang="en-US" sz="1600" i="1" dirty="0"/>
              <a:t>https://</a:t>
            </a:r>
            <a:r>
              <a:rPr lang="en-US" sz="1600" i="1" dirty="0" err="1"/>
              <a:t>themarkup.org</a:t>
            </a:r>
            <a:r>
              <a:rPr lang="en-US" sz="1600" i="1" dirty="0"/>
              <a:t>/privacy/2021/09/30/theres-a-multibillion-dollar-market-for-your-phones-location-data</a:t>
            </a:r>
          </a:p>
        </p:txBody>
      </p:sp>
      <p:sp>
        <p:nvSpPr>
          <p:cNvPr id="8" name="TextBox 7">
            <a:extLst>
              <a:ext uri="{FF2B5EF4-FFF2-40B4-BE49-F238E27FC236}">
                <a16:creationId xmlns:a16="http://schemas.microsoft.com/office/drawing/2014/main" id="{384C40E8-A412-F73F-1E6A-CE968D0705DB}"/>
              </a:ext>
            </a:extLst>
          </p:cNvPr>
          <p:cNvSpPr txBox="1"/>
          <p:nvPr/>
        </p:nvSpPr>
        <p:spPr>
          <a:xfrm>
            <a:off x="8329974" y="5708802"/>
            <a:ext cx="3510898" cy="369332"/>
          </a:xfrm>
          <a:prstGeom prst="rect">
            <a:avLst/>
          </a:prstGeom>
          <a:noFill/>
        </p:spPr>
        <p:txBody>
          <a:bodyPr wrap="none" rtlCol="0">
            <a:spAutoFit/>
          </a:bodyPr>
          <a:lstStyle/>
          <a:p>
            <a:r>
              <a:rPr lang="en-US" dirty="0">
                <a:latin typeface="Segoe Print" panose="02000800000000000000" pitchFamily="2" charset="0"/>
              </a:rPr>
              <a:t>Investigation by The Markup</a:t>
            </a:r>
          </a:p>
        </p:txBody>
      </p:sp>
    </p:spTree>
    <p:extLst>
      <p:ext uri="{BB962C8B-B14F-4D97-AF65-F5344CB8AC3E}">
        <p14:creationId xmlns:p14="http://schemas.microsoft.com/office/powerpoint/2010/main" val="2735128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43A4DED-60D6-8744-9932-E9B47DE0CF28}"/>
              </a:ext>
            </a:extLst>
          </p:cNvPr>
          <p:cNvSpPr txBox="1"/>
          <p:nvPr/>
        </p:nvSpPr>
        <p:spPr>
          <a:xfrm>
            <a:off x="2980367" y="6080786"/>
            <a:ext cx="8871339" cy="338554"/>
          </a:xfrm>
          <a:prstGeom prst="rect">
            <a:avLst/>
          </a:prstGeom>
          <a:noFill/>
        </p:spPr>
        <p:txBody>
          <a:bodyPr wrap="none" rtlCol="0">
            <a:spAutoFit/>
          </a:bodyPr>
          <a:lstStyle/>
          <a:p>
            <a:r>
              <a:rPr lang="en-US" sz="1600" i="1" dirty="0"/>
              <a:t>https://</a:t>
            </a:r>
            <a:r>
              <a:rPr lang="en-US" sz="1600" i="1" dirty="0" err="1"/>
              <a:t>fil.forbrukerradet.no</a:t>
            </a:r>
            <a:r>
              <a:rPr lang="en-US" sz="1600" i="1" dirty="0"/>
              <a:t>/wp-content/uploads/2020/01/2020-01-14-out-of-control-final-version.pdf</a:t>
            </a:r>
          </a:p>
        </p:txBody>
      </p:sp>
      <p:pic>
        <p:nvPicPr>
          <p:cNvPr id="3" name="Picture 2" descr="Text, letter&#10;&#10;Description automatically generated">
            <a:extLst>
              <a:ext uri="{FF2B5EF4-FFF2-40B4-BE49-F238E27FC236}">
                <a16:creationId xmlns:a16="http://schemas.microsoft.com/office/drawing/2014/main" id="{4A0DA414-FAF6-9847-9EA8-DC0B170A1A0B}"/>
              </a:ext>
            </a:extLst>
          </p:cNvPr>
          <p:cNvPicPr>
            <a:picLocks noChangeAspect="1"/>
          </p:cNvPicPr>
          <p:nvPr/>
        </p:nvPicPr>
        <p:blipFill>
          <a:blip r:embed="rId2"/>
          <a:stretch>
            <a:fillRect/>
          </a:stretch>
        </p:blipFill>
        <p:spPr>
          <a:xfrm>
            <a:off x="655783" y="587950"/>
            <a:ext cx="4953000" cy="388620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Text, letter&#10;&#10;Description automatically generated">
            <a:extLst>
              <a:ext uri="{FF2B5EF4-FFF2-40B4-BE49-F238E27FC236}">
                <a16:creationId xmlns:a16="http://schemas.microsoft.com/office/drawing/2014/main" id="{AAAE6332-C2C2-014A-9766-FCEE1A7FB453}"/>
              </a:ext>
            </a:extLst>
          </p:cNvPr>
          <p:cNvPicPr>
            <a:picLocks noChangeAspect="1"/>
          </p:cNvPicPr>
          <p:nvPr/>
        </p:nvPicPr>
        <p:blipFill>
          <a:blip r:embed="rId3"/>
          <a:stretch>
            <a:fillRect/>
          </a:stretch>
        </p:blipFill>
        <p:spPr>
          <a:xfrm>
            <a:off x="1854737" y="1168217"/>
            <a:ext cx="4902200" cy="3860800"/>
          </a:xfrm>
          <a:prstGeom prst="rect">
            <a:avLst/>
          </a:prstGeom>
          <a:ln>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34E6BEA-CC41-E04E-B0E4-E45468B7F90E}"/>
                  </a:ext>
                </a:extLst>
              </p14:cNvPr>
              <p14:cNvContentPartPr/>
              <p14:nvPr/>
            </p14:nvContentPartPr>
            <p14:xfrm>
              <a:off x="3190234" y="2604585"/>
              <a:ext cx="3062160" cy="74880"/>
            </p14:xfrm>
          </p:contentPart>
        </mc:Choice>
        <mc:Fallback xmlns="">
          <p:pic>
            <p:nvPicPr>
              <p:cNvPr id="7" name="Ink 6">
                <a:extLst>
                  <a:ext uri="{FF2B5EF4-FFF2-40B4-BE49-F238E27FC236}">
                    <a16:creationId xmlns:a16="http://schemas.microsoft.com/office/drawing/2014/main" id="{434E6BEA-CC41-E04E-B0E4-E45468B7F90E}"/>
                  </a:ext>
                </a:extLst>
              </p:cNvPr>
              <p:cNvPicPr/>
              <p:nvPr/>
            </p:nvPicPr>
            <p:blipFill>
              <a:blip r:embed="rId5"/>
              <a:stretch>
                <a:fillRect/>
              </a:stretch>
            </p:blipFill>
            <p:spPr>
              <a:xfrm>
                <a:off x="3136594" y="2496945"/>
                <a:ext cx="316980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57848206-5C0B-0C41-9661-2FB3C358C034}"/>
                  </a:ext>
                </a:extLst>
              </p14:cNvPr>
              <p14:cNvContentPartPr/>
              <p14:nvPr/>
            </p14:nvContentPartPr>
            <p14:xfrm>
              <a:off x="2322634" y="2770905"/>
              <a:ext cx="3974760" cy="131760"/>
            </p14:xfrm>
          </p:contentPart>
        </mc:Choice>
        <mc:Fallback xmlns="">
          <p:pic>
            <p:nvPicPr>
              <p:cNvPr id="8" name="Ink 7">
                <a:extLst>
                  <a:ext uri="{FF2B5EF4-FFF2-40B4-BE49-F238E27FC236}">
                    <a16:creationId xmlns:a16="http://schemas.microsoft.com/office/drawing/2014/main" id="{57848206-5C0B-0C41-9661-2FB3C358C034}"/>
                  </a:ext>
                </a:extLst>
              </p:cNvPr>
              <p:cNvPicPr/>
              <p:nvPr/>
            </p:nvPicPr>
            <p:blipFill>
              <a:blip r:embed="rId7"/>
              <a:stretch>
                <a:fillRect/>
              </a:stretch>
            </p:blipFill>
            <p:spPr>
              <a:xfrm>
                <a:off x="2268634" y="2662905"/>
                <a:ext cx="408240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205DF5C4-E746-E548-BA0D-AEFC1F0B67B6}"/>
                  </a:ext>
                </a:extLst>
              </p14:cNvPr>
              <p14:cNvContentPartPr/>
              <p14:nvPr/>
            </p14:nvContentPartPr>
            <p14:xfrm>
              <a:off x="2357194" y="2956305"/>
              <a:ext cx="651600" cy="29520"/>
            </p14:xfrm>
          </p:contentPart>
        </mc:Choice>
        <mc:Fallback xmlns="">
          <p:pic>
            <p:nvPicPr>
              <p:cNvPr id="9" name="Ink 8">
                <a:extLst>
                  <a:ext uri="{FF2B5EF4-FFF2-40B4-BE49-F238E27FC236}">
                    <a16:creationId xmlns:a16="http://schemas.microsoft.com/office/drawing/2014/main" id="{205DF5C4-E746-E548-BA0D-AEFC1F0B67B6}"/>
                  </a:ext>
                </a:extLst>
              </p:cNvPr>
              <p:cNvPicPr/>
              <p:nvPr/>
            </p:nvPicPr>
            <p:blipFill>
              <a:blip r:embed="rId9"/>
              <a:stretch>
                <a:fillRect/>
              </a:stretch>
            </p:blipFill>
            <p:spPr>
              <a:xfrm>
                <a:off x="2303554" y="2848305"/>
                <a:ext cx="759240" cy="245160"/>
              </a:xfrm>
              <a:prstGeom prst="rect">
                <a:avLst/>
              </a:prstGeom>
            </p:spPr>
          </p:pic>
        </mc:Fallback>
      </mc:AlternateContent>
      <p:pic>
        <p:nvPicPr>
          <p:cNvPr id="12" name="Picture 11" descr="A screenshot of a computer&#10;&#10;Description automatically generated with low confidence">
            <a:extLst>
              <a:ext uri="{FF2B5EF4-FFF2-40B4-BE49-F238E27FC236}">
                <a16:creationId xmlns:a16="http://schemas.microsoft.com/office/drawing/2014/main" id="{7CD7B585-D11F-D446-862A-54F577BA891C}"/>
              </a:ext>
            </a:extLst>
          </p:cNvPr>
          <p:cNvPicPr>
            <a:picLocks noChangeAspect="1"/>
          </p:cNvPicPr>
          <p:nvPr/>
        </p:nvPicPr>
        <p:blipFill>
          <a:blip r:embed="rId10"/>
          <a:stretch>
            <a:fillRect/>
          </a:stretch>
        </p:blipFill>
        <p:spPr>
          <a:xfrm>
            <a:off x="3102750" y="3863343"/>
            <a:ext cx="4940300" cy="1485900"/>
          </a:xfrm>
          <a:prstGeom prst="rect">
            <a:avLst/>
          </a:prstGeom>
          <a:ln>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2017776C-AE16-6949-87A8-3C176439175B}"/>
                  </a:ext>
                </a:extLst>
              </p14:cNvPr>
              <p14:cNvContentPartPr/>
              <p14:nvPr/>
            </p14:nvContentPartPr>
            <p14:xfrm>
              <a:off x="3171154" y="4192185"/>
              <a:ext cx="1711440" cy="42840"/>
            </p14:xfrm>
          </p:contentPart>
        </mc:Choice>
        <mc:Fallback xmlns="">
          <p:pic>
            <p:nvPicPr>
              <p:cNvPr id="14" name="Ink 13">
                <a:extLst>
                  <a:ext uri="{FF2B5EF4-FFF2-40B4-BE49-F238E27FC236}">
                    <a16:creationId xmlns:a16="http://schemas.microsoft.com/office/drawing/2014/main" id="{2017776C-AE16-6949-87A8-3C176439175B}"/>
                  </a:ext>
                </a:extLst>
              </p:cNvPr>
              <p:cNvPicPr/>
              <p:nvPr/>
            </p:nvPicPr>
            <p:blipFill>
              <a:blip r:embed="rId12"/>
              <a:stretch>
                <a:fillRect/>
              </a:stretch>
            </p:blipFill>
            <p:spPr>
              <a:xfrm>
                <a:off x="3117154" y="4084545"/>
                <a:ext cx="1819080" cy="258480"/>
              </a:xfrm>
              <a:prstGeom prst="rect">
                <a:avLst/>
              </a:prstGeom>
            </p:spPr>
          </p:pic>
        </mc:Fallback>
      </mc:AlternateContent>
      <p:pic>
        <p:nvPicPr>
          <p:cNvPr id="16" name="Picture 15" descr="Text&#10;&#10;Description automatically generated">
            <a:extLst>
              <a:ext uri="{FF2B5EF4-FFF2-40B4-BE49-F238E27FC236}">
                <a16:creationId xmlns:a16="http://schemas.microsoft.com/office/drawing/2014/main" id="{643FD346-699F-DA46-914B-977E45E3AE88}"/>
              </a:ext>
            </a:extLst>
          </p:cNvPr>
          <p:cNvPicPr>
            <a:picLocks noChangeAspect="1"/>
          </p:cNvPicPr>
          <p:nvPr/>
        </p:nvPicPr>
        <p:blipFill>
          <a:blip r:embed="rId13"/>
          <a:stretch>
            <a:fillRect/>
          </a:stretch>
        </p:blipFill>
        <p:spPr>
          <a:xfrm>
            <a:off x="5194491" y="822859"/>
            <a:ext cx="5275652" cy="2720258"/>
          </a:xfrm>
          <a:prstGeom prst="rect">
            <a:avLst/>
          </a:prstGeom>
          <a:ln>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FA94E982-2CF4-404E-ACB3-3AE8F0905C0F}"/>
                  </a:ext>
                </a:extLst>
              </p14:cNvPr>
              <p14:cNvContentPartPr/>
              <p14:nvPr/>
            </p14:nvContentPartPr>
            <p14:xfrm>
              <a:off x="8840968" y="1199873"/>
              <a:ext cx="1489680" cy="70920"/>
            </p14:xfrm>
          </p:contentPart>
        </mc:Choice>
        <mc:Fallback xmlns="">
          <p:pic>
            <p:nvPicPr>
              <p:cNvPr id="17" name="Ink 16">
                <a:extLst>
                  <a:ext uri="{FF2B5EF4-FFF2-40B4-BE49-F238E27FC236}">
                    <a16:creationId xmlns:a16="http://schemas.microsoft.com/office/drawing/2014/main" id="{FA94E982-2CF4-404E-ACB3-3AE8F0905C0F}"/>
                  </a:ext>
                </a:extLst>
              </p:cNvPr>
              <p:cNvPicPr/>
              <p:nvPr/>
            </p:nvPicPr>
            <p:blipFill>
              <a:blip r:embed="rId15"/>
              <a:stretch>
                <a:fillRect/>
              </a:stretch>
            </p:blipFill>
            <p:spPr>
              <a:xfrm>
                <a:off x="8786968" y="1092233"/>
                <a:ext cx="159732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C7300C7A-DFDF-EA42-954E-F1A715C301F2}"/>
                  </a:ext>
                </a:extLst>
              </p14:cNvPr>
              <p14:cNvContentPartPr/>
              <p14:nvPr/>
            </p14:nvContentPartPr>
            <p14:xfrm>
              <a:off x="5360848" y="1470593"/>
              <a:ext cx="1974600" cy="77400"/>
            </p14:xfrm>
          </p:contentPart>
        </mc:Choice>
        <mc:Fallback xmlns="">
          <p:pic>
            <p:nvPicPr>
              <p:cNvPr id="18" name="Ink 17">
                <a:extLst>
                  <a:ext uri="{FF2B5EF4-FFF2-40B4-BE49-F238E27FC236}">
                    <a16:creationId xmlns:a16="http://schemas.microsoft.com/office/drawing/2014/main" id="{C7300C7A-DFDF-EA42-954E-F1A715C301F2}"/>
                  </a:ext>
                </a:extLst>
              </p:cNvPr>
              <p:cNvPicPr/>
              <p:nvPr/>
            </p:nvPicPr>
            <p:blipFill>
              <a:blip r:embed="rId17"/>
              <a:stretch>
                <a:fillRect/>
              </a:stretch>
            </p:blipFill>
            <p:spPr>
              <a:xfrm>
                <a:off x="5307208" y="1362953"/>
                <a:ext cx="2082240" cy="293040"/>
              </a:xfrm>
              <a:prstGeom prst="rect">
                <a:avLst/>
              </a:prstGeom>
            </p:spPr>
          </p:pic>
        </mc:Fallback>
      </mc:AlternateContent>
      <p:pic>
        <p:nvPicPr>
          <p:cNvPr id="20" name="Picture 19" descr="Text, letter&#10;&#10;Description automatically generated">
            <a:extLst>
              <a:ext uri="{FF2B5EF4-FFF2-40B4-BE49-F238E27FC236}">
                <a16:creationId xmlns:a16="http://schemas.microsoft.com/office/drawing/2014/main" id="{2A5CA125-E93C-E144-B5FA-355A25B5C1AB}"/>
              </a:ext>
            </a:extLst>
          </p:cNvPr>
          <p:cNvPicPr>
            <a:picLocks noChangeAspect="1"/>
          </p:cNvPicPr>
          <p:nvPr/>
        </p:nvPicPr>
        <p:blipFill>
          <a:blip r:embed="rId18"/>
          <a:stretch>
            <a:fillRect/>
          </a:stretch>
        </p:blipFill>
        <p:spPr>
          <a:xfrm>
            <a:off x="5847410" y="2674437"/>
            <a:ext cx="4927600" cy="2400300"/>
          </a:xfrm>
          <a:prstGeom prst="rect">
            <a:avLst/>
          </a:prstGeom>
          <a:ln>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19">
            <p14:nvContentPartPr>
              <p14:cNvPr id="25" name="Ink 24">
                <a:extLst>
                  <a:ext uri="{FF2B5EF4-FFF2-40B4-BE49-F238E27FC236}">
                    <a16:creationId xmlns:a16="http://schemas.microsoft.com/office/drawing/2014/main" id="{5C899CA0-A24D-FC42-B220-3AE26EF06082}"/>
                  </a:ext>
                </a:extLst>
              </p14:cNvPr>
              <p14:cNvContentPartPr/>
              <p14:nvPr/>
            </p14:nvContentPartPr>
            <p14:xfrm>
              <a:off x="6241234" y="3742185"/>
              <a:ext cx="3909600" cy="84960"/>
            </p14:xfrm>
          </p:contentPart>
        </mc:Choice>
        <mc:Fallback xmlns="">
          <p:pic>
            <p:nvPicPr>
              <p:cNvPr id="25" name="Ink 24">
                <a:extLst>
                  <a:ext uri="{FF2B5EF4-FFF2-40B4-BE49-F238E27FC236}">
                    <a16:creationId xmlns:a16="http://schemas.microsoft.com/office/drawing/2014/main" id="{5C899CA0-A24D-FC42-B220-3AE26EF06082}"/>
                  </a:ext>
                </a:extLst>
              </p:cNvPr>
              <p:cNvPicPr/>
              <p:nvPr/>
            </p:nvPicPr>
            <p:blipFill>
              <a:blip r:embed="rId20"/>
              <a:stretch>
                <a:fillRect/>
              </a:stretch>
            </p:blipFill>
            <p:spPr>
              <a:xfrm>
                <a:off x="6151594" y="3562185"/>
                <a:ext cx="4089240" cy="444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6" name="Ink 25">
                <a:extLst>
                  <a:ext uri="{FF2B5EF4-FFF2-40B4-BE49-F238E27FC236}">
                    <a16:creationId xmlns:a16="http://schemas.microsoft.com/office/drawing/2014/main" id="{3379A05F-1F9A-154C-8C9B-60011D76AC1B}"/>
                  </a:ext>
                </a:extLst>
              </p14:cNvPr>
              <p14:cNvContentPartPr/>
              <p14:nvPr/>
            </p14:nvContentPartPr>
            <p14:xfrm>
              <a:off x="6232954" y="4026225"/>
              <a:ext cx="4054320" cy="193680"/>
            </p14:xfrm>
          </p:contentPart>
        </mc:Choice>
        <mc:Fallback xmlns="">
          <p:pic>
            <p:nvPicPr>
              <p:cNvPr id="26" name="Ink 25">
                <a:extLst>
                  <a:ext uri="{FF2B5EF4-FFF2-40B4-BE49-F238E27FC236}">
                    <a16:creationId xmlns:a16="http://schemas.microsoft.com/office/drawing/2014/main" id="{3379A05F-1F9A-154C-8C9B-60011D76AC1B}"/>
                  </a:ext>
                </a:extLst>
              </p:cNvPr>
              <p:cNvPicPr/>
              <p:nvPr/>
            </p:nvPicPr>
            <p:blipFill>
              <a:blip r:embed="rId22"/>
              <a:stretch>
                <a:fillRect/>
              </a:stretch>
            </p:blipFill>
            <p:spPr>
              <a:xfrm>
                <a:off x="6142954" y="3846585"/>
                <a:ext cx="4233960" cy="553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7" name="Ink 26">
                <a:extLst>
                  <a:ext uri="{FF2B5EF4-FFF2-40B4-BE49-F238E27FC236}">
                    <a16:creationId xmlns:a16="http://schemas.microsoft.com/office/drawing/2014/main" id="{37DC397B-5A25-BC44-9AE4-D2CCF8F98903}"/>
                  </a:ext>
                </a:extLst>
              </p14:cNvPr>
              <p14:cNvContentPartPr/>
              <p14:nvPr/>
            </p14:nvContentPartPr>
            <p14:xfrm>
              <a:off x="6166714" y="4378665"/>
              <a:ext cx="4033440" cy="128160"/>
            </p14:xfrm>
          </p:contentPart>
        </mc:Choice>
        <mc:Fallback xmlns="">
          <p:pic>
            <p:nvPicPr>
              <p:cNvPr id="27" name="Ink 26">
                <a:extLst>
                  <a:ext uri="{FF2B5EF4-FFF2-40B4-BE49-F238E27FC236}">
                    <a16:creationId xmlns:a16="http://schemas.microsoft.com/office/drawing/2014/main" id="{37DC397B-5A25-BC44-9AE4-D2CCF8F98903}"/>
                  </a:ext>
                </a:extLst>
              </p:cNvPr>
              <p:cNvPicPr/>
              <p:nvPr/>
            </p:nvPicPr>
            <p:blipFill>
              <a:blip r:embed="rId24"/>
              <a:stretch>
                <a:fillRect/>
              </a:stretch>
            </p:blipFill>
            <p:spPr>
              <a:xfrm>
                <a:off x="6076714" y="4199025"/>
                <a:ext cx="4213080" cy="487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8" name="Ink 27">
                <a:extLst>
                  <a:ext uri="{FF2B5EF4-FFF2-40B4-BE49-F238E27FC236}">
                    <a16:creationId xmlns:a16="http://schemas.microsoft.com/office/drawing/2014/main" id="{9F72F809-468E-8C43-A7E9-DD0A9B89A390}"/>
                  </a:ext>
                </a:extLst>
              </p14:cNvPr>
              <p14:cNvContentPartPr/>
              <p14:nvPr/>
            </p14:nvContentPartPr>
            <p14:xfrm>
              <a:off x="6208834" y="4655505"/>
              <a:ext cx="4212720" cy="166320"/>
            </p14:xfrm>
          </p:contentPart>
        </mc:Choice>
        <mc:Fallback xmlns="">
          <p:pic>
            <p:nvPicPr>
              <p:cNvPr id="28" name="Ink 27">
                <a:extLst>
                  <a:ext uri="{FF2B5EF4-FFF2-40B4-BE49-F238E27FC236}">
                    <a16:creationId xmlns:a16="http://schemas.microsoft.com/office/drawing/2014/main" id="{9F72F809-468E-8C43-A7E9-DD0A9B89A390}"/>
                  </a:ext>
                </a:extLst>
              </p:cNvPr>
              <p:cNvPicPr/>
              <p:nvPr/>
            </p:nvPicPr>
            <p:blipFill>
              <a:blip r:embed="rId26"/>
              <a:stretch>
                <a:fillRect/>
              </a:stretch>
            </p:blipFill>
            <p:spPr>
              <a:xfrm>
                <a:off x="6119194" y="4475505"/>
                <a:ext cx="4392360" cy="525960"/>
              </a:xfrm>
              <a:prstGeom prst="rect">
                <a:avLst/>
              </a:prstGeom>
            </p:spPr>
          </p:pic>
        </mc:Fallback>
      </mc:AlternateContent>
      <p:pic>
        <p:nvPicPr>
          <p:cNvPr id="30" name="Picture 29" descr="Graphical user interface, application&#10;&#10;Description automatically generated">
            <a:extLst>
              <a:ext uri="{FF2B5EF4-FFF2-40B4-BE49-F238E27FC236}">
                <a16:creationId xmlns:a16="http://schemas.microsoft.com/office/drawing/2014/main" id="{4E857C7C-E729-6342-9E6C-9498CCE54C1E}"/>
              </a:ext>
            </a:extLst>
          </p:cNvPr>
          <p:cNvPicPr>
            <a:picLocks noChangeAspect="1"/>
          </p:cNvPicPr>
          <p:nvPr/>
        </p:nvPicPr>
        <p:blipFill>
          <a:blip r:embed="rId27"/>
          <a:stretch>
            <a:fillRect/>
          </a:stretch>
        </p:blipFill>
        <p:spPr>
          <a:xfrm>
            <a:off x="822158" y="3736057"/>
            <a:ext cx="4991100" cy="2044700"/>
          </a:xfrm>
          <a:prstGeom prst="rect">
            <a:avLst/>
          </a:prstGeom>
        </p:spPr>
      </p:pic>
    </p:spTree>
    <p:extLst>
      <p:ext uri="{BB962C8B-B14F-4D97-AF65-F5344CB8AC3E}">
        <p14:creationId xmlns:p14="http://schemas.microsoft.com/office/powerpoint/2010/main" val="126487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43A4DED-60D6-8744-9932-E9B47DE0CF28}"/>
              </a:ext>
            </a:extLst>
          </p:cNvPr>
          <p:cNvSpPr txBox="1"/>
          <p:nvPr/>
        </p:nvSpPr>
        <p:spPr>
          <a:xfrm>
            <a:off x="2980367" y="6080786"/>
            <a:ext cx="8871339" cy="338554"/>
          </a:xfrm>
          <a:prstGeom prst="rect">
            <a:avLst/>
          </a:prstGeom>
          <a:noFill/>
        </p:spPr>
        <p:txBody>
          <a:bodyPr wrap="none" rtlCol="0">
            <a:spAutoFit/>
          </a:bodyPr>
          <a:lstStyle/>
          <a:p>
            <a:r>
              <a:rPr lang="en-US" sz="1600" i="1" dirty="0"/>
              <a:t>https://</a:t>
            </a:r>
            <a:r>
              <a:rPr lang="en-US" sz="1600" i="1" dirty="0" err="1"/>
              <a:t>fil.forbrukerradet.no</a:t>
            </a:r>
            <a:r>
              <a:rPr lang="en-US" sz="1600" i="1" dirty="0"/>
              <a:t>/wp-content/uploads/2020/01/2020-01-14-out-of-control-final-version.pdf</a:t>
            </a:r>
          </a:p>
        </p:txBody>
      </p:sp>
      <p:sp>
        <p:nvSpPr>
          <p:cNvPr id="4" name="TextBox 3">
            <a:extLst>
              <a:ext uri="{FF2B5EF4-FFF2-40B4-BE49-F238E27FC236}">
                <a16:creationId xmlns:a16="http://schemas.microsoft.com/office/drawing/2014/main" id="{79C56F21-5B12-994F-B98A-C64458717822}"/>
              </a:ext>
            </a:extLst>
          </p:cNvPr>
          <p:cNvSpPr txBox="1"/>
          <p:nvPr/>
        </p:nvSpPr>
        <p:spPr>
          <a:xfrm>
            <a:off x="689985" y="995059"/>
            <a:ext cx="10862364" cy="4524315"/>
          </a:xfrm>
          <a:prstGeom prst="rect">
            <a:avLst/>
          </a:prstGeom>
          <a:noFill/>
        </p:spPr>
        <p:txBody>
          <a:bodyPr wrap="square" rtlCol="0">
            <a:spAutoFit/>
          </a:bodyPr>
          <a:lstStyle/>
          <a:p>
            <a:r>
              <a:rPr lang="en-US" sz="2400" dirty="0"/>
              <a:t>“This data is not associated with any name or email address.”  -- </a:t>
            </a:r>
            <a:r>
              <a:rPr lang="en-US" sz="2400" dirty="0" err="1"/>
              <a:t>Safegraph</a:t>
            </a:r>
            <a:endParaRPr lang="en-US" sz="2400" dirty="0"/>
          </a:p>
          <a:p>
            <a:endParaRPr lang="en-US" sz="2400" dirty="0"/>
          </a:p>
          <a:p>
            <a:r>
              <a:rPr lang="en-US" sz="2400" dirty="0"/>
              <a:t>“… may use de-identified personal data … to target a specific audience”  -- </a:t>
            </a:r>
            <a:r>
              <a:rPr lang="en-US" sz="2400" dirty="0" err="1"/>
              <a:t>Fluxloop</a:t>
            </a:r>
            <a:endParaRPr lang="en-US" sz="2400" dirty="0"/>
          </a:p>
          <a:p>
            <a:endParaRPr lang="en-US" sz="2400" dirty="0"/>
          </a:p>
          <a:p>
            <a:r>
              <a:rPr lang="en-US" sz="2400" dirty="0"/>
              <a:t>“The data provided by our Partners and the data collected by means of the SDK does not include data that directly identifies you, such as your name, mobile phone number, or your email address”  -- </a:t>
            </a:r>
            <a:r>
              <a:rPr lang="en-US" sz="2400" dirty="0" err="1"/>
              <a:t>Unacast</a:t>
            </a:r>
            <a:endParaRPr lang="en-US" sz="2400" dirty="0"/>
          </a:p>
          <a:p>
            <a:endParaRPr lang="en-US" sz="2400" dirty="0"/>
          </a:p>
          <a:p>
            <a:r>
              <a:rPr lang="en-US" sz="2400" dirty="0"/>
              <a:t>“Generally, the information we collect is not information that identifies you personally… Placer’s technology collects data, such as geolocation data, which is scrubbed of any personally identifiable information to protect the privacy of Consumers”  -- Placer</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D5815D11-8CDD-2E48-BAB1-58F04CA7A9FD}"/>
                  </a:ext>
                </a:extLst>
              </p14:cNvPr>
              <p14:cNvContentPartPr/>
              <p14:nvPr/>
            </p14:nvContentPartPr>
            <p14:xfrm>
              <a:off x="2153165" y="1224054"/>
              <a:ext cx="6168960" cy="113400"/>
            </p14:xfrm>
          </p:contentPart>
        </mc:Choice>
        <mc:Fallback xmlns="">
          <p:pic>
            <p:nvPicPr>
              <p:cNvPr id="2" name="Ink 1">
                <a:extLst>
                  <a:ext uri="{FF2B5EF4-FFF2-40B4-BE49-F238E27FC236}">
                    <a16:creationId xmlns:a16="http://schemas.microsoft.com/office/drawing/2014/main" id="{D5815D11-8CDD-2E48-BAB1-58F04CA7A9FD}"/>
                  </a:ext>
                </a:extLst>
              </p:cNvPr>
              <p:cNvPicPr/>
              <p:nvPr/>
            </p:nvPicPr>
            <p:blipFill>
              <a:blip r:embed="rId3"/>
              <a:stretch>
                <a:fillRect/>
              </a:stretch>
            </p:blipFill>
            <p:spPr>
              <a:xfrm>
                <a:off x="2063525" y="1044054"/>
                <a:ext cx="6348600" cy="4730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EE091BD8-C502-C54F-84AB-E458BCEE196E}"/>
                  </a:ext>
                </a:extLst>
              </p14:cNvPr>
              <p14:cNvContentPartPr/>
              <p14:nvPr/>
            </p14:nvContentPartPr>
            <p14:xfrm>
              <a:off x="2383205" y="1912014"/>
              <a:ext cx="1517040" cy="59040"/>
            </p14:xfrm>
          </p:contentPart>
        </mc:Choice>
        <mc:Fallback xmlns="">
          <p:pic>
            <p:nvPicPr>
              <p:cNvPr id="3" name="Ink 2">
                <a:extLst>
                  <a:ext uri="{FF2B5EF4-FFF2-40B4-BE49-F238E27FC236}">
                    <a16:creationId xmlns:a16="http://schemas.microsoft.com/office/drawing/2014/main" id="{EE091BD8-C502-C54F-84AB-E458BCEE196E}"/>
                  </a:ext>
                </a:extLst>
              </p:cNvPr>
              <p:cNvPicPr/>
              <p:nvPr/>
            </p:nvPicPr>
            <p:blipFill>
              <a:blip r:embed="rId5"/>
              <a:stretch>
                <a:fillRect/>
              </a:stretch>
            </p:blipFill>
            <p:spPr>
              <a:xfrm>
                <a:off x="2293565" y="1732014"/>
                <a:ext cx="1696680" cy="418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8071E612-D9F6-594B-ADB9-A89C8D979508}"/>
                  </a:ext>
                </a:extLst>
              </p14:cNvPr>
              <p14:cNvContentPartPr/>
              <p14:nvPr/>
            </p14:nvContentPartPr>
            <p14:xfrm>
              <a:off x="829445" y="3006774"/>
              <a:ext cx="6024600" cy="111600"/>
            </p14:xfrm>
          </p:contentPart>
        </mc:Choice>
        <mc:Fallback xmlns="">
          <p:pic>
            <p:nvPicPr>
              <p:cNvPr id="6" name="Ink 5">
                <a:extLst>
                  <a:ext uri="{FF2B5EF4-FFF2-40B4-BE49-F238E27FC236}">
                    <a16:creationId xmlns:a16="http://schemas.microsoft.com/office/drawing/2014/main" id="{8071E612-D9F6-594B-ADB9-A89C8D979508}"/>
                  </a:ext>
                </a:extLst>
              </p:cNvPr>
              <p:cNvPicPr/>
              <p:nvPr/>
            </p:nvPicPr>
            <p:blipFill>
              <a:blip r:embed="rId7"/>
              <a:stretch>
                <a:fillRect/>
              </a:stretch>
            </p:blipFill>
            <p:spPr>
              <a:xfrm>
                <a:off x="739445" y="2827134"/>
                <a:ext cx="6204240" cy="471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54780A73-DF6D-5E42-A7A8-990C572E1E9B}"/>
                  </a:ext>
                </a:extLst>
              </p14:cNvPr>
              <p14:cNvContentPartPr/>
              <p14:nvPr/>
            </p14:nvContentPartPr>
            <p14:xfrm>
              <a:off x="5637245" y="4098294"/>
              <a:ext cx="4503240" cy="107640"/>
            </p14:xfrm>
          </p:contentPart>
        </mc:Choice>
        <mc:Fallback xmlns="">
          <p:pic>
            <p:nvPicPr>
              <p:cNvPr id="7" name="Ink 6">
                <a:extLst>
                  <a:ext uri="{FF2B5EF4-FFF2-40B4-BE49-F238E27FC236}">
                    <a16:creationId xmlns:a16="http://schemas.microsoft.com/office/drawing/2014/main" id="{54780A73-DF6D-5E42-A7A8-990C572E1E9B}"/>
                  </a:ext>
                </a:extLst>
              </p:cNvPr>
              <p:cNvPicPr/>
              <p:nvPr/>
            </p:nvPicPr>
            <p:blipFill>
              <a:blip r:embed="rId9"/>
              <a:stretch>
                <a:fillRect/>
              </a:stretch>
            </p:blipFill>
            <p:spPr>
              <a:xfrm>
                <a:off x="5547245" y="3918654"/>
                <a:ext cx="4682880" cy="467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F61FF867-63B2-6540-BDFC-7DDE9F724CB6}"/>
                  </a:ext>
                </a:extLst>
              </p14:cNvPr>
              <p14:cNvContentPartPr/>
              <p14:nvPr/>
            </p14:nvContentPartPr>
            <p14:xfrm>
              <a:off x="839165" y="4817574"/>
              <a:ext cx="6326640" cy="161640"/>
            </p14:xfrm>
          </p:contentPart>
        </mc:Choice>
        <mc:Fallback xmlns="">
          <p:pic>
            <p:nvPicPr>
              <p:cNvPr id="8" name="Ink 7">
                <a:extLst>
                  <a:ext uri="{FF2B5EF4-FFF2-40B4-BE49-F238E27FC236}">
                    <a16:creationId xmlns:a16="http://schemas.microsoft.com/office/drawing/2014/main" id="{F61FF867-63B2-6540-BDFC-7DDE9F724CB6}"/>
                  </a:ext>
                </a:extLst>
              </p:cNvPr>
              <p:cNvPicPr/>
              <p:nvPr/>
            </p:nvPicPr>
            <p:blipFill>
              <a:blip r:embed="rId11"/>
              <a:stretch>
                <a:fillRect/>
              </a:stretch>
            </p:blipFill>
            <p:spPr>
              <a:xfrm>
                <a:off x="749165" y="4637574"/>
                <a:ext cx="6506280" cy="521280"/>
              </a:xfrm>
              <a:prstGeom prst="rect">
                <a:avLst/>
              </a:prstGeom>
            </p:spPr>
          </p:pic>
        </mc:Fallback>
      </mc:AlternateContent>
    </p:spTree>
    <p:extLst>
      <p:ext uri="{BB962C8B-B14F-4D97-AF65-F5344CB8AC3E}">
        <p14:creationId xmlns:p14="http://schemas.microsoft.com/office/powerpoint/2010/main" val="271134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43A4DED-60D6-8744-9932-E9B47DE0CF28}"/>
              </a:ext>
            </a:extLst>
          </p:cNvPr>
          <p:cNvSpPr txBox="1"/>
          <p:nvPr/>
        </p:nvSpPr>
        <p:spPr>
          <a:xfrm>
            <a:off x="2980367" y="6080786"/>
            <a:ext cx="8871339" cy="338554"/>
          </a:xfrm>
          <a:prstGeom prst="rect">
            <a:avLst/>
          </a:prstGeom>
          <a:noFill/>
        </p:spPr>
        <p:txBody>
          <a:bodyPr wrap="none" rtlCol="0">
            <a:spAutoFit/>
          </a:bodyPr>
          <a:lstStyle/>
          <a:p>
            <a:r>
              <a:rPr lang="en-US" sz="1600" i="1" dirty="0"/>
              <a:t>https://</a:t>
            </a:r>
            <a:r>
              <a:rPr lang="en-US" sz="1600" i="1" dirty="0" err="1"/>
              <a:t>fil.forbrukerradet.no</a:t>
            </a:r>
            <a:r>
              <a:rPr lang="en-US" sz="1600" i="1" dirty="0"/>
              <a:t>/wp-content/uploads/2020/01/2020-01-14-out-of-control-final-version.pdf</a:t>
            </a:r>
          </a:p>
        </p:txBody>
      </p:sp>
      <p:sp>
        <p:nvSpPr>
          <p:cNvPr id="4" name="TextBox 3">
            <a:extLst>
              <a:ext uri="{FF2B5EF4-FFF2-40B4-BE49-F238E27FC236}">
                <a16:creationId xmlns:a16="http://schemas.microsoft.com/office/drawing/2014/main" id="{79C56F21-5B12-994F-B98A-C64458717822}"/>
              </a:ext>
            </a:extLst>
          </p:cNvPr>
          <p:cNvSpPr txBox="1"/>
          <p:nvPr/>
        </p:nvSpPr>
        <p:spPr>
          <a:xfrm>
            <a:off x="689985" y="428384"/>
            <a:ext cx="10511028" cy="5632311"/>
          </a:xfrm>
          <a:prstGeom prst="rect">
            <a:avLst/>
          </a:prstGeom>
          <a:noFill/>
        </p:spPr>
        <p:txBody>
          <a:bodyPr wrap="square" rtlCol="0">
            <a:spAutoFit/>
          </a:bodyPr>
          <a:lstStyle/>
          <a:p>
            <a:r>
              <a:rPr lang="en-US" sz="2400" dirty="0"/>
              <a:t>The technical testing showed location data being transmitted to several third party companies that can be classified as location data brokers. These companies use detailed geolocation derived from GPS coordinates and other sources to create profiles, audience segments, or aggregated data sets, which they can sell or otherwise share with or give access to other companies. They may collect very detailed movement histories of individual consumers, including data on hospital stays, visits to mental health professionals, and pub visits, often without the consumer being aware that this is happening</a:t>
            </a:r>
          </a:p>
          <a:p>
            <a:endParaRPr lang="en-US" sz="2400" dirty="0"/>
          </a:p>
          <a:p>
            <a:r>
              <a:rPr lang="en-US" sz="2400" dirty="0"/>
              <a:t>Information about where and how we move can reveal a lot about us. Most of us are easily identified just from where we live and where we go to work. Other movement data can reveal our religious affinity (‘visits a synagogue weekly’), sexuality (‘frequents gay bars’) or political views (‘attends climate strikes’). Studies have demonstrated that just four approximate location data points is sufficient to identify individuals in 95% of cases.</a:t>
            </a:r>
          </a:p>
        </p:txBody>
      </p:sp>
      <p:sp>
        <p:nvSpPr>
          <p:cNvPr id="5" name="Rectangle 4">
            <a:extLst>
              <a:ext uri="{FF2B5EF4-FFF2-40B4-BE49-F238E27FC236}">
                <a16:creationId xmlns:a16="http://schemas.microsoft.com/office/drawing/2014/main" id="{3B253B1C-27EC-874E-861E-F65AF242F2F2}"/>
              </a:ext>
            </a:extLst>
          </p:cNvPr>
          <p:cNvSpPr/>
          <p:nvPr/>
        </p:nvSpPr>
        <p:spPr>
          <a:xfrm>
            <a:off x="689984" y="3753134"/>
            <a:ext cx="10610361" cy="2307561"/>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75104C4D-525B-FC46-9F6D-C2A2F0694F74}"/>
                  </a:ext>
                </a:extLst>
              </p14:cNvPr>
              <p14:cNvContentPartPr/>
              <p14:nvPr/>
            </p14:nvContentPartPr>
            <p14:xfrm>
              <a:off x="6071013" y="1003960"/>
              <a:ext cx="2621880" cy="75600"/>
            </p14:xfrm>
          </p:contentPart>
        </mc:Choice>
        <mc:Fallback xmlns="">
          <p:pic>
            <p:nvPicPr>
              <p:cNvPr id="2" name="Ink 1">
                <a:extLst>
                  <a:ext uri="{FF2B5EF4-FFF2-40B4-BE49-F238E27FC236}">
                    <a16:creationId xmlns:a16="http://schemas.microsoft.com/office/drawing/2014/main" id="{75104C4D-525B-FC46-9F6D-C2A2F0694F74}"/>
                  </a:ext>
                </a:extLst>
              </p:cNvPr>
              <p:cNvPicPr/>
              <p:nvPr/>
            </p:nvPicPr>
            <p:blipFill>
              <a:blip r:embed="rId3"/>
              <a:stretch>
                <a:fillRect/>
              </a:stretch>
            </p:blipFill>
            <p:spPr>
              <a:xfrm>
                <a:off x="5981373" y="824320"/>
                <a:ext cx="2801520" cy="435240"/>
              </a:xfrm>
              <a:prstGeom prst="rect">
                <a:avLst/>
              </a:prstGeom>
            </p:spPr>
          </p:pic>
        </mc:Fallback>
      </mc:AlternateContent>
    </p:spTree>
    <p:extLst>
      <p:ext uri="{BB962C8B-B14F-4D97-AF65-F5344CB8AC3E}">
        <p14:creationId xmlns:p14="http://schemas.microsoft.com/office/powerpoint/2010/main" val="328734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41"/>
          <p:cNvGrpSpPr/>
          <p:nvPr/>
        </p:nvGrpSpPr>
        <p:grpSpPr>
          <a:xfrm>
            <a:off x="675642" y="2253803"/>
            <a:ext cx="4720606" cy="2590004"/>
            <a:chOff x="0" y="0"/>
            <a:chExt cx="8567488" cy="4329491"/>
          </a:xfrm>
        </p:grpSpPr>
        <p:pic>
          <p:nvPicPr>
            <p:cNvPr id="11" name="image.png"/>
            <p:cNvPicPr>
              <a:picLocks noChangeAspect="1"/>
            </p:cNvPicPr>
            <p:nvPr/>
          </p:nvPicPr>
          <p:blipFill>
            <a:blip r:embed="rId2"/>
            <a:stretch>
              <a:fillRect/>
            </a:stretch>
          </p:blipFill>
          <p:spPr>
            <a:xfrm>
              <a:off x="127000" y="88900"/>
              <a:ext cx="8313489" cy="3999292"/>
            </a:xfrm>
            <a:prstGeom prst="rect">
              <a:avLst/>
            </a:prstGeom>
            <a:ln>
              <a:noFill/>
            </a:ln>
            <a:effectLst/>
          </p:spPr>
        </p:pic>
        <p:pic>
          <p:nvPicPr>
            <p:cNvPr id="18" name="Picture 17"/>
            <p:cNvPicPr>
              <a:picLocks/>
            </p:cNvPicPr>
            <p:nvPr/>
          </p:nvPicPr>
          <p:blipFill>
            <a:blip r:embed="rId3"/>
            <a:stretch>
              <a:fillRect/>
            </a:stretch>
          </p:blipFill>
          <p:spPr>
            <a:xfrm>
              <a:off x="0" y="0"/>
              <a:ext cx="8567489" cy="4329492"/>
            </a:xfrm>
            <a:prstGeom prst="rect">
              <a:avLst/>
            </a:prstGeom>
            <a:effectLst/>
          </p:spPr>
        </p:pic>
      </p:grpSp>
      <p:sp>
        <p:nvSpPr>
          <p:cNvPr id="19" name="Shape 144"/>
          <p:cNvSpPr txBox="1">
            <a:spLocks/>
          </p:cNvSpPr>
          <p:nvPr/>
        </p:nvSpPr>
        <p:spPr>
          <a:xfrm>
            <a:off x="675642" y="4920006"/>
            <a:ext cx="5492340" cy="129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All anonymized employees in an office identified based on their most visited location</a:t>
            </a:r>
          </a:p>
          <a:p>
            <a:pPr lvl="1"/>
            <a:r>
              <a:rPr lang="en-US" sz="1600" dirty="0"/>
              <a:t>Beresford and </a:t>
            </a:r>
            <a:r>
              <a:rPr lang="en-US" sz="1600" dirty="0" err="1"/>
              <a:t>Stajano</a:t>
            </a:r>
            <a:r>
              <a:rPr lang="en-US" sz="1600" dirty="0"/>
              <a:t>. “Location privacy in pervasive computing” (2003).</a:t>
            </a:r>
          </a:p>
        </p:txBody>
      </p:sp>
      <p:sp>
        <p:nvSpPr>
          <p:cNvPr id="8" name="Shape 144">
            <a:extLst>
              <a:ext uri="{FF2B5EF4-FFF2-40B4-BE49-F238E27FC236}">
                <a16:creationId xmlns:a16="http://schemas.microsoft.com/office/drawing/2014/main" id="{FB6B3BCE-9E60-B841-BC11-0B1DFBC05F7F}"/>
              </a:ext>
            </a:extLst>
          </p:cNvPr>
          <p:cNvSpPr txBox="1">
            <a:spLocks/>
          </p:cNvSpPr>
          <p:nvPr/>
        </p:nvSpPr>
        <p:spPr>
          <a:xfrm>
            <a:off x="6167982" y="4937973"/>
            <a:ext cx="5348376" cy="129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Home and work locations are pretty unique even at a coarse-grained location scale </a:t>
            </a:r>
          </a:p>
          <a:p>
            <a:pPr lvl="1"/>
            <a:r>
              <a:rPr lang="en-US" sz="1600" dirty="0" err="1"/>
              <a:t>Golle</a:t>
            </a:r>
            <a:r>
              <a:rPr lang="en-US" sz="1600" dirty="0"/>
              <a:t> and Partridge. “On the anonymity of home/work location pairs” (2009).</a:t>
            </a:r>
          </a:p>
        </p:txBody>
      </p:sp>
      <p:grpSp>
        <p:nvGrpSpPr>
          <p:cNvPr id="9" name="Group 250">
            <a:extLst>
              <a:ext uri="{FF2B5EF4-FFF2-40B4-BE49-F238E27FC236}">
                <a16:creationId xmlns:a16="http://schemas.microsoft.com/office/drawing/2014/main" id="{B1EBB66C-5520-A640-AAEE-C3F51DF9CE4C}"/>
              </a:ext>
            </a:extLst>
          </p:cNvPr>
          <p:cNvGrpSpPr/>
          <p:nvPr/>
        </p:nvGrpSpPr>
        <p:grpSpPr>
          <a:xfrm>
            <a:off x="6172201" y="1725769"/>
            <a:ext cx="4720607" cy="3079408"/>
            <a:chOff x="0" y="0"/>
            <a:chExt cx="8714001" cy="5942417"/>
          </a:xfrm>
        </p:grpSpPr>
        <p:pic>
          <p:nvPicPr>
            <p:cNvPr id="12" name="pasted-image.png">
              <a:extLst>
                <a:ext uri="{FF2B5EF4-FFF2-40B4-BE49-F238E27FC236}">
                  <a16:creationId xmlns:a16="http://schemas.microsoft.com/office/drawing/2014/main" id="{BF3E5B6C-9813-F248-8734-6EAB9BF10EA5}"/>
                </a:ext>
              </a:extLst>
            </p:cNvPr>
            <p:cNvPicPr>
              <a:picLocks noChangeAspect="1"/>
            </p:cNvPicPr>
            <p:nvPr/>
          </p:nvPicPr>
          <p:blipFill>
            <a:blip r:embed="rId4"/>
            <a:stretch>
              <a:fillRect/>
            </a:stretch>
          </p:blipFill>
          <p:spPr>
            <a:xfrm>
              <a:off x="127000" y="88900"/>
              <a:ext cx="8460002" cy="5612218"/>
            </a:xfrm>
            <a:prstGeom prst="rect">
              <a:avLst/>
            </a:prstGeom>
            <a:ln>
              <a:noFill/>
            </a:ln>
            <a:effectLst/>
          </p:spPr>
        </p:pic>
        <p:pic>
          <p:nvPicPr>
            <p:cNvPr id="13" name="Picture 12">
              <a:extLst>
                <a:ext uri="{FF2B5EF4-FFF2-40B4-BE49-F238E27FC236}">
                  <a16:creationId xmlns:a16="http://schemas.microsoft.com/office/drawing/2014/main" id="{5BDB0CA7-A5EB-DB4B-ACE7-F127B498A856}"/>
                </a:ext>
              </a:extLst>
            </p:cNvPr>
            <p:cNvPicPr>
              <a:picLocks/>
            </p:cNvPicPr>
            <p:nvPr/>
          </p:nvPicPr>
          <p:blipFill>
            <a:blip r:embed="rId5"/>
            <a:stretch>
              <a:fillRect/>
            </a:stretch>
          </p:blipFill>
          <p:spPr>
            <a:xfrm>
              <a:off x="0" y="0"/>
              <a:ext cx="8714002" cy="5942418"/>
            </a:xfrm>
            <a:prstGeom prst="rect">
              <a:avLst/>
            </a:prstGeom>
            <a:effectLst/>
          </p:spPr>
        </p:pic>
      </p:gr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E71DFE50-4033-A446-B22A-5852BC9E1C47}"/>
                  </a:ext>
                </a:extLst>
              </p14:cNvPr>
              <p14:cNvContentPartPr/>
              <p14:nvPr/>
            </p14:nvContentPartPr>
            <p14:xfrm>
              <a:off x="6258310" y="5138985"/>
              <a:ext cx="2657160" cy="82800"/>
            </p14:xfrm>
          </p:contentPart>
        </mc:Choice>
        <mc:Fallback xmlns="">
          <p:pic>
            <p:nvPicPr>
              <p:cNvPr id="5" name="Ink 4">
                <a:extLst>
                  <a:ext uri="{FF2B5EF4-FFF2-40B4-BE49-F238E27FC236}">
                    <a16:creationId xmlns:a16="http://schemas.microsoft.com/office/drawing/2014/main" id="{E71DFE50-4033-A446-B22A-5852BC9E1C47}"/>
                  </a:ext>
                </a:extLst>
              </p:cNvPr>
              <p:cNvPicPr/>
              <p:nvPr/>
            </p:nvPicPr>
            <p:blipFill>
              <a:blip r:embed="rId7"/>
              <a:stretch>
                <a:fillRect/>
              </a:stretch>
            </p:blipFill>
            <p:spPr>
              <a:xfrm>
                <a:off x="6204310" y="5030985"/>
                <a:ext cx="2764800" cy="298440"/>
              </a:xfrm>
              <a:prstGeom prst="rect">
                <a:avLst/>
              </a:prstGeom>
            </p:spPr>
          </p:pic>
        </mc:Fallback>
      </mc:AlternateContent>
      <p:sp>
        <p:nvSpPr>
          <p:cNvPr id="4" name="Title 3">
            <a:extLst>
              <a:ext uri="{FF2B5EF4-FFF2-40B4-BE49-F238E27FC236}">
                <a16:creationId xmlns:a16="http://schemas.microsoft.com/office/drawing/2014/main" id="{51C48C41-374B-1249-A56B-9E58D7959DA0}"/>
              </a:ext>
            </a:extLst>
          </p:cNvPr>
          <p:cNvSpPr>
            <a:spLocks noGrp="1"/>
          </p:cNvSpPr>
          <p:nvPr>
            <p:ph type="title"/>
          </p:nvPr>
        </p:nvSpPr>
        <p:spPr/>
        <p:txBody>
          <a:bodyPr/>
          <a:lstStyle/>
          <a:p>
            <a:r>
              <a:rPr lang="en-US" dirty="0"/>
              <a:t>Uniqueness of locations</a:t>
            </a:r>
          </a:p>
        </p:txBody>
      </p:sp>
    </p:spTree>
    <p:extLst>
      <p:ext uri="{BB962C8B-B14F-4D97-AF65-F5344CB8AC3E}">
        <p14:creationId xmlns:p14="http://schemas.microsoft.com/office/powerpoint/2010/main" val="3597875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600A21-51C9-184A-A8D5-2EC19E13C53B}"/>
              </a:ext>
            </a:extLst>
          </p:cNvPr>
          <p:cNvSpPr txBox="1"/>
          <p:nvPr/>
        </p:nvSpPr>
        <p:spPr>
          <a:xfrm>
            <a:off x="990165" y="898835"/>
            <a:ext cx="10562737" cy="1867178"/>
          </a:xfrm>
          <a:prstGeom prst="rect">
            <a:avLst/>
          </a:prstGeom>
          <a:noFill/>
        </p:spPr>
        <p:txBody>
          <a:bodyPr wrap="square" rtlCol="0">
            <a:spAutoFit/>
          </a:bodyPr>
          <a:lstStyle/>
          <a:p>
            <a:pPr>
              <a:spcBef>
                <a:spcPts val="300"/>
              </a:spcBef>
            </a:pPr>
            <a:r>
              <a:rPr lang="en-US" sz="2800" dirty="0"/>
              <a:t>Some location-collecting apps publish aggregate statistics</a:t>
            </a:r>
          </a:p>
          <a:p>
            <a:pPr lvl="2" indent="-457200">
              <a:spcBef>
                <a:spcPts val="300"/>
              </a:spcBef>
              <a:buFont typeface="Arial" panose="020B0604020202020204" pitchFamily="34" charset="0"/>
              <a:buChar char="•"/>
            </a:pPr>
            <a:r>
              <a:rPr lang="en-US" sz="2400" dirty="0"/>
              <a:t>Example: “heat maps” of user’s fitness activities</a:t>
            </a:r>
          </a:p>
          <a:p>
            <a:pPr>
              <a:spcBef>
                <a:spcPts val="300"/>
              </a:spcBef>
            </a:pPr>
            <a:r>
              <a:rPr lang="en-US" sz="2800" dirty="0"/>
              <a:t>… reveal locations of secret military objects, home addresses of military and intelligence officers</a:t>
            </a:r>
          </a:p>
        </p:txBody>
      </p:sp>
      <p:sp>
        <p:nvSpPr>
          <p:cNvPr id="10" name="TextBox 9">
            <a:extLst>
              <a:ext uri="{FF2B5EF4-FFF2-40B4-BE49-F238E27FC236}">
                <a16:creationId xmlns:a16="http://schemas.microsoft.com/office/drawing/2014/main" id="{4F611975-A438-EE4F-89C6-3D7BDFEE9D31}"/>
              </a:ext>
            </a:extLst>
          </p:cNvPr>
          <p:cNvSpPr txBox="1"/>
          <p:nvPr/>
        </p:nvSpPr>
        <p:spPr>
          <a:xfrm>
            <a:off x="1908844" y="6170019"/>
            <a:ext cx="9982220" cy="307777"/>
          </a:xfrm>
          <a:prstGeom prst="rect">
            <a:avLst/>
          </a:prstGeom>
          <a:noFill/>
        </p:spPr>
        <p:txBody>
          <a:bodyPr wrap="none" rtlCol="0">
            <a:spAutoFit/>
          </a:bodyPr>
          <a:lstStyle/>
          <a:p>
            <a:r>
              <a:rPr lang="en-US" sz="1400" i="1" dirty="0"/>
              <a:t>https://</a:t>
            </a:r>
            <a:r>
              <a:rPr lang="en-US" sz="1400" i="1" dirty="0" err="1"/>
              <a:t>slate.com</a:t>
            </a:r>
            <a:r>
              <a:rPr lang="en-US" sz="1400" i="1" dirty="0"/>
              <a:t>/technology/2018/07/fitness-tracking-apps-strava-polar-privacy-flaws-show-the-cost-of-sharing-activity-data.html</a:t>
            </a:r>
          </a:p>
        </p:txBody>
      </p:sp>
      <p:pic>
        <p:nvPicPr>
          <p:cNvPr id="6" name="Picture 5" descr="A picture containing map&#10;&#10;Description automatically generated">
            <a:extLst>
              <a:ext uri="{FF2B5EF4-FFF2-40B4-BE49-F238E27FC236}">
                <a16:creationId xmlns:a16="http://schemas.microsoft.com/office/drawing/2014/main" id="{8017C910-0EA9-0243-B6B7-9CA14128C5EE}"/>
              </a:ext>
            </a:extLst>
          </p:cNvPr>
          <p:cNvPicPr>
            <a:picLocks noChangeAspect="1"/>
          </p:cNvPicPr>
          <p:nvPr/>
        </p:nvPicPr>
        <p:blipFill>
          <a:blip r:embed="rId2"/>
          <a:stretch>
            <a:fillRect/>
          </a:stretch>
        </p:blipFill>
        <p:spPr>
          <a:xfrm>
            <a:off x="6491956" y="3088691"/>
            <a:ext cx="4505996" cy="2409728"/>
          </a:xfrm>
          <a:prstGeom prst="rect">
            <a:avLst/>
          </a:prstGeom>
        </p:spPr>
      </p:pic>
      <p:pic>
        <p:nvPicPr>
          <p:cNvPr id="1026" name="Picture 2">
            <a:extLst>
              <a:ext uri="{FF2B5EF4-FFF2-40B4-BE49-F238E27FC236}">
                <a16:creationId xmlns:a16="http://schemas.microsoft.com/office/drawing/2014/main" id="{ED84C9BD-45EB-5348-853C-02E81EB6A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844" y="3120674"/>
            <a:ext cx="4066953" cy="21273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40C4DC-4E8D-4A4F-AAF0-193F8AD7DA4A}"/>
              </a:ext>
            </a:extLst>
          </p:cNvPr>
          <p:cNvSpPr txBox="1"/>
          <p:nvPr/>
        </p:nvSpPr>
        <p:spPr>
          <a:xfrm>
            <a:off x="3966693" y="5341383"/>
            <a:ext cx="1973617" cy="369332"/>
          </a:xfrm>
          <a:prstGeom prst="rect">
            <a:avLst/>
          </a:prstGeom>
          <a:noFill/>
        </p:spPr>
        <p:txBody>
          <a:bodyPr wrap="none" rtlCol="0">
            <a:spAutoFit/>
          </a:bodyPr>
          <a:lstStyle/>
          <a:p>
            <a:r>
              <a:rPr lang="en-US" dirty="0"/>
              <a:t>Strava ”heat maps”</a:t>
            </a:r>
          </a:p>
        </p:txBody>
      </p:sp>
      <p:sp>
        <p:nvSpPr>
          <p:cNvPr id="11" name="TextBox 10">
            <a:extLst>
              <a:ext uri="{FF2B5EF4-FFF2-40B4-BE49-F238E27FC236}">
                <a16:creationId xmlns:a16="http://schemas.microsoft.com/office/drawing/2014/main" id="{DEE07164-CC00-D44B-BAF8-672CB6F54D21}"/>
              </a:ext>
            </a:extLst>
          </p:cNvPr>
          <p:cNvSpPr txBox="1"/>
          <p:nvPr/>
        </p:nvSpPr>
        <p:spPr>
          <a:xfrm>
            <a:off x="7530386" y="5561354"/>
            <a:ext cx="3558988" cy="369332"/>
          </a:xfrm>
          <a:prstGeom prst="rect">
            <a:avLst/>
          </a:prstGeom>
          <a:noFill/>
        </p:spPr>
        <p:txBody>
          <a:bodyPr wrap="none" rtlCol="0">
            <a:spAutoFit/>
          </a:bodyPr>
          <a:lstStyle/>
          <a:p>
            <a:r>
              <a:rPr lang="en-US" dirty="0"/>
              <a:t>Publicly shared user profiles in Polar</a:t>
            </a:r>
          </a:p>
        </p:txBody>
      </p:sp>
    </p:spTree>
    <p:extLst>
      <p:ext uri="{BB962C8B-B14F-4D97-AF65-F5344CB8AC3E}">
        <p14:creationId xmlns:p14="http://schemas.microsoft.com/office/powerpoint/2010/main" val="78292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9CE287ED-940D-B997-97B6-3D0C8516A108}"/>
              </a:ext>
            </a:extLst>
          </p:cNvPr>
          <p:cNvPicPr>
            <a:picLocks noChangeAspect="1"/>
          </p:cNvPicPr>
          <p:nvPr/>
        </p:nvPicPr>
        <p:blipFill>
          <a:blip r:embed="rId2"/>
          <a:stretch>
            <a:fillRect/>
          </a:stretch>
        </p:blipFill>
        <p:spPr>
          <a:xfrm>
            <a:off x="687294" y="726141"/>
            <a:ext cx="6908800" cy="1066800"/>
          </a:xfrm>
          <a:prstGeom prst="rect">
            <a:avLst/>
          </a:prstGeom>
          <a:ln w="38100">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F0C5975-6173-6243-BA58-48DEB430C0CE}"/>
              </a:ext>
            </a:extLst>
          </p:cNvPr>
          <p:cNvSpPr txBox="1"/>
          <p:nvPr/>
        </p:nvSpPr>
        <p:spPr>
          <a:xfrm>
            <a:off x="851686" y="2196297"/>
            <a:ext cx="6687596" cy="830997"/>
          </a:xfrm>
          <a:prstGeom prst="rect">
            <a:avLst/>
          </a:prstGeom>
          <a:noFill/>
        </p:spPr>
        <p:txBody>
          <a:bodyPr wrap="square" rtlCol="0">
            <a:spAutoFit/>
          </a:bodyPr>
          <a:lstStyle/>
          <a:p>
            <a:r>
              <a:rPr lang="en-US" sz="2400" dirty="0"/>
              <a:t>User uploaded fake GPS data with running “segments” in the vicinity of Israeli military facilities</a:t>
            </a:r>
          </a:p>
        </p:txBody>
      </p:sp>
      <p:sp>
        <p:nvSpPr>
          <p:cNvPr id="7" name="TextBox 6">
            <a:extLst>
              <a:ext uri="{FF2B5EF4-FFF2-40B4-BE49-F238E27FC236}">
                <a16:creationId xmlns:a16="http://schemas.microsoft.com/office/drawing/2014/main" id="{72D9414B-D090-29B8-19A3-7C34518452D1}"/>
              </a:ext>
            </a:extLst>
          </p:cNvPr>
          <p:cNvSpPr txBox="1"/>
          <p:nvPr/>
        </p:nvSpPr>
        <p:spPr>
          <a:xfrm>
            <a:off x="842682" y="3430651"/>
            <a:ext cx="6753412" cy="1200329"/>
          </a:xfrm>
          <a:prstGeom prst="rect">
            <a:avLst/>
          </a:prstGeom>
          <a:noFill/>
        </p:spPr>
        <p:txBody>
          <a:bodyPr wrap="square" rtlCol="0">
            <a:spAutoFit/>
          </a:bodyPr>
          <a:lstStyle/>
          <a:p>
            <a:r>
              <a:rPr lang="en-US" sz="2400" dirty="0"/>
              <a:t>App revealed </a:t>
            </a:r>
            <a:r>
              <a:rPr lang="en-US" sz="2400" dirty="0">
                <a:solidFill>
                  <a:srgbClr val="C00000"/>
                </a:solidFill>
              </a:rPr>
              <a:t>photos, home addresses, identities of family members</a:t>
            </a:r>
            <a:r>
              <a:rPr lang="en-US" sz="2400" dirty="0"/>
              <a:t> of users who ran similar segments</a:t>
            </a:r>
          </a:p>
          <a:p>
            <a:r>
              <a:rPr lang="en-US" sz="2400" dirty="0"/>
              <a:t>… even if they had their accounts set to “private”</a:t>
            </a:r>
          </a:p>
        </p:txBody>
      </p:sp>
      <p:pic>
        <p:nvPicPr>
          <p:cNvPr id="2050" name="Picture 2" descr="A screenshot posted by FakeReporter showing past runs by an unidentified user at an Israeli military intelligence facility in Moshav Ora, Israel">
            <a:extLst>
              <a:ext uri="{FF2B5EF4-FFF2-40B4-BE49-F238E27FC236}">
                <a16:creationId xmlns:a16="http://schemas.microsoft.com/office/drawing/2014/main" id="{3D704E81-98AD-5090-4973-D16BEA47F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517" y="890704"/>
            <a:ext cx="3125620" cy="22418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04FB68E-0479-A2A6-EE4B-0E2B70CB32E0}"/>
              </a:ext>
            </a:extLst>
          </p:cNvPr>
          <p:cNvSpPr txBox="1"/>
          <p:nvPr/>
        </p:nvSpPr>
        <p:spPr>
          <a:xfrm>
            <a:off x="4141694" y="4849671"/>
            <a:ext cx="3276859" cy="400110"/>
          </a:xfrm>
          <a:prstGeom prst="rect">
            <a:avLst/>
          </a:prstGeom>
          <a:noFill/>
        </p:spPr>
        <p:txBody>
          <a:bodyPr wrap="none" rtlCol="0">
            <a:spAutoFit/>
          </a:bodyPr>
          <a:lstStyle/>
          <a:p>
            <a:r>
              <a:rPr lang="en-US" sz="2000" dirty="0"/>
              <a:t>100 individuals compromised</a:t>
            </a:r>
          </a:p>
        </p:txBody>
      </p:sp>
      <p:sp>
        <p:nvSpPr>
          <p:cNvPr id="9" name="TextBox 8">
            <a:extLst>
              <a:ext uri="{FF2B5EF4-FFF2-40B4-BE49-F238E27FC236}">
                <a16:creationId xmlns:a16="http://schemas.microsoft.com/office/drawing/2014/main" id="{F9C5CEBD-BB91-E4E5-0285-48A6A83A2247}"/>
              </a:ext>
            </a:extLst>
          </p:cNvPr>
          <p:cNvSpPr txBox="1"/>
          <p:nvPr/>
        </p:nvSpPr>
        <p:spPr>
          <a:xfrm>
            <a:off x="6651812" y="6099413"/>
            <a:ext cx="5067413" cy="338554"/>
          </a:xfrm>
          <a:prstGeom prst="rect">
            <a:avLst/>
          </a:prstGeom>
          <a:noFill/>
        </p:spPr>
        <p:txBody>
          <a:bodyPr wrap="none" rtlCol="0">
            <a:spAutoFit/>
          </a:bodyPr>
          <a:lstStyle/>
          <a:p>
            <a:r>
              <a:rPr lang="en-US" sz="1600" i="1" dirty="0"/>
              <a:t>https://</a:t>
            </a:r>
            <a:r>
              <a:rPr lang="en-US" sz="1600" i="1" dirty="0" err="1"/>
              <a:t>www.bbc.com</a:t>
            </a:r>
            <a:r>
              <a:rPr lang="en-US" sz="1600" i="1" dirty="0"/>
              <a:t>/news/world-middle-east-61879383</a:t>
            </a:r>
          </a:p>
        </p:txBody>
      </p:sp>
    </p:spTree>
    <p:extLst>
      <p:ext uri="{BB962C8B-B14F-4D97-AF65-F5344CB8AC3E}">
        <p14:creationId xmlns:p14="http://schemas.microsoft.com/office/powerpoint/2010/main" val="261586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600A21-51C9-184A-A8D5-2EC19E13C53B}"/>
              </a:ext>
            </a:extLst>
          </p:cNvPr>
          <p:cNvSpPr txBox="1"/>
          <p:nvPr/>
        </p:nvSpPr>
        <p:spPr>
          <a:xfrm>
            <a:off x="814632" y="874438"/>
            <a:ext cx="10063974" cy="1384995"/>
          </a:xfrm>
          <a:prstGeom prst="rect">
            <a:avLst/>
          </a:prstGeom>
          <a:noFill/>
        </p:spPr>
        <p:txBody>
          <a:bodyPr wrap="square" rtlCol="0">
            <a:spAutoFit/>
          </a:bodyPr>
          <a:lstStyle/>
          <a:p>
            <a:pPr>
              <a:spcBef>
                <a:spcPts val="200"/>
              </a:spcBef>
            </a:pPr>
            <a:r>
              <a:rPr lang="en-US" sz="2800" dirty="0"/>
              <a:t>Anonymous cellphone location profiles used to find military sites: look for phones located in government buildings, embassies, etc., then search for other locations they visited</a:t>
            </a:r>
          </a:p>
        </p:txBody>
      </p:sp>
      <p:sp>
        <p:nvSpPr>
          <p:cNvPr id="10" name="TextBox 9">
            <a:extLst>
              <a:ext uri="{FF2B5EF4-FFF2-40B4-BE49-F238E27FC236}">
                <a16:creationId xmlns:a16="http://schemas.microsoft.com/office/drawing/2014/main" id="{4F611975-A438-EE4F-89C6-3D7BDFEE9D31}"/>
              </a:ext>
            </a:extLst>
          </p:cNvPr>
          <p:cNvSpPr txBox="1"/>
          <p:nvPr/>
        </p:nvSpPr>
        <p:spPr>
          <a:xfrm>
            <a:off x="1665706" y="6087932"/>
            <a:ext cx="10063973" cy="338554"/>
          </a:xfrm>
          <a:prstGeom prst="rect">
            <a:avLst/>
          </a:prstGeom>
          <a:noFill/>
        </p:spPr>
        <p:txBody>
          <a:bodyPr wrap="none" rtlCol="0">
            <a:spAutoFit/>
          </a:bodyPr>
          <a:lstStyle/>
          <a:p>
            <a:r>
              <a:rPr lang="en-US" sz="1600" i="1" dirty="0"/>
              <a:t>https://</a:t>
            </a:r>
            <a:r>
              <a:rPr lang="en-US" sz="1600" i="1" dirty="0" err="1"/>
              <a:t>www.wsj.com</a:t>
            </a:r>
            <a:r>
              <a:rPr lang="en-US" sz="1600" i="1" dirty="0"/>
              <a:t>/articles/academic-project-used-marketing-data-to-monitor-russian-military-sites-11595073601</a:t>
            </a:r>
          </a:p>
        </p:txBody>
      </p:sp>
      <p:pic>
        <p:nvPicPr>
          <p:cNvPr id="3" name="Picture 2" descr="Text&#10;&#10;Description automatically generated">
            <a:extLst>
              <a:ext uri="{FF2B5EF4-FFF2-40B4-BE49-F238E27FC236}">
                <a16:creationId xmlns:a16="http://schemas.microsoft.com/office/drawing/2014/main" id="{19690F10-9A70-EC4E-AD3F-B55568EAA7C5}"/>
              </a:ext>
            </a:extLst>
          </p:cNvPr>
          <p:cNvPicPr>
            <a:picLocks noChangeAspect="1"/>
          </p:cNvPicPr>
          <p:nvPr/>
        </p:nvPicPr>
        <p:blipFill>
          <a:blip r:embed="rId2"/>
          <a:stretch>
            <a:fillRect/>
          </a:stretch>
        </p:blipFill>
        <p:spPr>
          <a:xfrm>
            <a:off x="844218" y="2457127"/>
            <a:ext cx="5417713" cy="920765"/>
          </a:xfrm>
          <a:prstGeom prst="rect">
            <a:avLst/>
          </a:prstGeom>
          <a:ln w="38100">
            <a:solidFill>
              <a:schemeClr val="tx1"/>
            </a:solidFill>
          </a:ln>
          <a:effectLst>
            <a:outerShdw blurRad="50800" dist="38100" dir="2700000" algn="tl" rotWithShape="0">
              <a:prstClr val="black">
                <a:alpha val="40000"/>
              </a:prstClr>
            </a:outerShdw>
          </a:effectLst>
        </p:spPr>
      </p:pic>
      <p:pic>
        <p:nvPicPr>
          <p:cNvPr id="5" name="Picture 4" descr="A picture containing indoor, table&#10;&#10;Description automatically generated">
            <a:extLst>
              <a:ext uri="{FF2B5EF4-FFF2-40B4-BE49-F238E27FC236}">
                <a16:creationId xmlns:a16="http://schemas.microsoft.com/office/drawing/2014/main" id="{3EFC8AD1-ACF4-944A-A916-41EABB9BD574}"/>
              </a:ext>
            </a:extLst>
          </p:cNvPr>
          <p:cNvPicPr>
            <a:picLocks noChangeAspect="1"/>
          </p:cNvPicPr>
          <p:nvPr/>
        </p:nvPicPr>
        <p:blipFill>
          <a:blip r:embed="rId3"/>
          <a:stretch>
            <a:fillRect/>
          </a:stretch>
        </p:blipFill>
        <p:spPr>
          <a:xfrm>
            <a:off x="6153750" y="2732356"/>
            <a:ext cx="5194032" cy="1345669"/>
          </a:xfrm>
          <a:prstGeom prst="rect">
            <a:avLst/>
          </a:prstGeom>
          <a:ln>
            <a:solidFill>
              <a:schemeClr val="tx1"/>
            </a:solidFill>
          </a:ln>
        </p:spPr>
      </p:pic>
      <p:pic>
        <p:nvPicPr>
          <p:cNvPr id="12" name="Picture 11" descr="A picture containing text&#10;&#10;Description automatically generated">
            <a:extLst>
              <a:ext uri="{FF2B5EF4-FFF2-40B4-BE49-F238E27FC236}">
                <a16:creationId xmlns:a16="http://schemas.microsoft.com/office/drawing/2014/main" id="{BD33D5C1-E88B-6942-AA1E-344D7D4E3A02}"/>
              </a:ext>
            </a:extLst>
          </p:cNvPr>
          <p:cNvPicPr>
            <a:picLocks noChangeAspect="1"/>
          </p:cNvPicPr>
          <p:nvPr/>
        </p:nvPicPr>
        <p:blipFill>
          <a:blip r:embed="rId4"/>
          <a:stretch>
            <a:fillRect/>
          </a:stretch>
        </p:blipFill>
        <p:spPr>
          <a:xfrm>
            <a:off x="6153753" y="4202088"/>
            <a:ext cx="5206056" cy="1491117"/>
          </a:xfrm>
          <a:prstGeom prst="rect">
            <a:avLst/>
          </a:prstGeom>
          <a:ln>
            <a:solidFill>
              <a:schemeClr val="tx1"/>
            </a:solidFill>
          </a:ln>
        </p:spPr>
      </p:pic>
      <p:pic>
        <p:nvPicPr>
          <p:cNvPr id="14" name="Picture 13" descr="Text&#10;&#10;Description automatically generated">
            <a:extLst>
              <a:ext uri="{FF2B5EF4-FFF2-40B4-BE49-F238E27FC236}">
                <a16:creationId xmlns:a16="http://schemas.microsoft.com/office/drawing/2014/main" id="{593A9294-FC15-4344-972C-CC90999ADC10}"/>
              </a:ext>
            </a:extLst>
          </p:cNvPr>
          <p:cNvPicPr>
            <a:picLocks noChangeAspect="1"/>
          </p:cNvPicPr>
          <p:nvPr/>
        </p:nvPicPr>
        <p:blipFill>
          <a:blip r:embed="rId5"/>
          <a:stretch>
            <a:fillRect/>
          </a:stretch>
        </p:blipFill>
        <p:spPr>
          <a:xfrm>
            <a:off x="980251" y="4004475"/>
            <a:ext cx="4658215" cy="1078503"/>
          </a:xfrm>
          <a:prstGeom prst="rect">
            <a:avLst/>
          </a:prstGeom>
          <a:noFill/>
          <a:ln w="127000">
            <a:solidFill>
              <a:srgbClr val="FF0000"/>
            </a:solidFill>
          </a:ln>
        </p:spPr>
      </p:pic>
    </p:spTree>
    <p:extLst>
      <p:ext uri="{BB962C8B-B14F-4D97-AF65-F5344CB8AC3E}">
        <p14:creationId xmlns:p14="http://schemas.microsoft.com/office/powerpoint/2010/main" val="75737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F611975-A438-EE4F-89C6-3D7BDFEE9D31}"/>
              </a:ext>
            </a:extLst>
          </p:cNvPr>
          <p:cNvSpPr txBox="1"/>
          <p:nvPr/>
        </p:nvSpPr>
        <p:spPr>
          <a:xfrm>
            <a:off x="3511320" y="6148755"/>
            <a:ext cx="8303876" cy="307777"/>
          </a:xfrm>
          <a:prstGeom prst="rect">
            <a:avLst/>
          </a:prstGeom>
          <a:noFill/>
        </p:spPr>
        <p:txBody>
          <a:bodyPr wrap="none" rtlCol="0">
            <a:spAutoFit/>
          </a:bodyPr>
          <a:lstStyle/>
          <a:p>
            <a:r>
              <a:rPr lang="en-US" sz="1400" i="1" dirty="0"/>
              <a:t>https://</a:t>
            </a:r>
            <a:r>
              <a:rPr lang="en-US" sz="1400" i="1" dirty="0" err="1"/>
              <a:t>www.wsj.com</a:t>
            </a:r>
            <a:r>
              <a:rPr lang="en-US" sz="1400" i="1" dirty="0"/>
              <a:t>/articles/the-ease-of-tracking-mobile-phones-of-u-s-soldiers-in-hot-spots-11619429402</a:t>
            </a:r>
          </a:p>
        </p:txBody>
      </p:sp>
      <p:pic>
        <p:nvPicPr>
          <p:cNvPr id="8" name="Picture 7" descr="Diagram&#10;&#10;Description automatically generated">
            <a:extLst>
              <a:ext uri="{FF2B5EF4-FFF2-40B4-BE49-F238E27FC236}">
                <a16:creationId xmlns:a16="http://schemas.microsoft.com/office/drawing/2014/main" id="{01F57D54-BF78-3F49-A91B-AD524376A9E8}"/>
              </a:ext>
            </a:extLst>
          </p:cNvPr>
          <p:cNvPicPr>
            <a:picLocks noChangeAspect="1"/>
          </p:cNvPicPr>
          <p:nvPr/>
        </p:nvPicPr>
        <p:blipFill>
          <a:blip r:embed="rId2"/>
          <a:stretch>
            <a:fillRect/>
          </a:stretch>
        </p:blipFill>
        <p:spPr>
          <a:xfrm>
            <a:off x="3009900" y="945217"/>
            <a:ext cx="5715000" cy="4695423"/>
          </a:xfrm>
          <a:prstGeom prst="rect">
            <a:avLst/>
          </a:prstGeom>
        </p:spPr>
      </p:pic>
      <p:pic>
        <p:nvPicPr>
          <p:cNvPr id="1028" name="Picture 4" descr="ISIS Is Coming!' How a French Company Pushed the Limits in War-Torn Syria -  The New York Times">
            <a:extLst>
              <a:ext uri="{FF2B5EF4-FFF2-40B4-BE49-F238E27FC236}">
                <a16:creationId xmlns:a16="http://schemas.microsoft.com/office/drawing/2014/main" id="{F16F89FE-22BF-2D4A-930C-4DBA8D37D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54" y="1868524"/>
            <a:ext cx="2662314" cy="17716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DDA43E9-630A-3147-A1B4-E1DE1C996776}"/>
              </a:ext>
            </a:extLst>
          </p:cNvPr>
          <p:cNvSpPr txBox="1"/>
          <p:nvPr/>
        </p:nvSpPr>
        <p:spPr>
          <a:xfrm>
            <a:off x="8887640" y="980555"/>
            <a:ext cx="2687605" cy="1323439"/>
          </a:xfrm>
          <a:prstGeom prst="rect">
            <a:avLst/>
          </a:prstGeom>
          <a:noFill/>
        </p:spPr>
        <p:txBody>
          <a:bodyPr wrap="square" rtlCol="0">
            <a:spAutoFit/>
          </a:bodyPr>
          <a:lstStyle/>
          <a:p>
            <a:r>
              <a:rPr lang="en-US" sz="2000" dirty="0"/>
              <a:t>Movements of phones that appeared at the staging area for </a:t>
            </a:r>
            <a:r>
              <a:rPr lang="en-US" sz="2000" dirty="0">
                <a:solidFill>
                  <a:srgbClr val="C00000"/>
                </a:solidFill>
              </a:rPr>
              <a:t>US special forces</a:t>
            </a:r>
            <a:r>
              <a:rPr lang="en-US" sz="2000" dirty="0"/>
              <a:t> in Syria</a:t>
            </a:r>
          </a:p>
        </p:txBody>
      </p:sp>
      <p:sp>
        <p:nvSpPr>
          <p:cNvPr id="16" name="TextBox 15">
            <a:extLst>
              <a:ext uri="{FF2B5EF4-FFF2-40B4-BE49-F238E27FC236}">
                <a16:creationId xmlns:a16="http://schemas.microsoft.com/office/drawing/2014/main" id="{2D595A0E-56AC-4449-AFBB-51B64CA13FC0}"/>
              </a:ext>
            </a:extLst>
          </p:cNvPr>
          <p:cNvSpPr txBox="1"/>
          <p:nvPr/>
        </p:nvSpPr>
        <p:spPr>
          <a:xfrm>
            <a:off x="8887639" y="2637575"/>
            <a:ext cx="2687605" cy="1323439"/>
          </a:xfrm>
          <a:prstGeom prst="rect">
            <a:avLst/>
          </a:prstGeom>
          <a:noFill/>
        </p:spPr>
        <p:txBody>
          <a:bodyPr wrap="square" rtlCol="0">
            <a:spAutoFit/>
          </a:bodyPr>
          <a:lstStyle/>
          <a:p>
            <a:r>
              <a:rPr lang="en-US" sz="2000" dirty="0"/>
              <a:t>Source: commercial DB of location data collected from apps, linked by advertising ID</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5DAB3506-EAC2-9842-8B10-FAB4FEA34CA3}"/>
                  </a:ext>
                </a:extLst>
              </p14:cNvPr>
              <p14:cNvContentPartPr/>
              <p14:nvPr/>
            </p14:nvContentPartPr>
            <p14:xfrm>
              <a:off x="8992053" y="3471760"/>
              <a:ext cx="2245320" cy="38520"/>
            </p14:xfrm>
          </p:contentPart>
        </mc:Choice>
        <mc:Fallback xmlns="">
          <p:pic>
            <p:nvPicPr>
              <p:cNvPr id="2" name="Ink 1">
                <a:extLst>
                  <a:ext uri="{FF2B5EF4-FFF2-40B4-BE49-F238E27FC236}">
                    <a16:creationId xmlns:a16="http://schemas.microsoft.com/office/drawing/2014/main" id="{5DAB3506-EAC2-9842-8B10-FAB4FEA34CA3}"/>
                  </a:ext>
                </a:extLst>
              </p:cNvPr>
              <p:cNvPicPr/>
              <p:nvPr/>
            </p:nvPicPr>
            <p:blipFill>
              <a:blip r:embed="rId5"/>
              <a:stretch>
                <a:fillRect/>
              </a:stretch>
            </p:blipFill>
            <p:spPr>
              <a:xfrm>
                <a:off x="8902413" y="3292120"/>
                <a:ext cx="2424960" cy="398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2A2B6F4-79DB-A644-9561-734805D41853}"/>
                  </a:ext>
                </a:extLst>
              </p14:cNvPr>
              <p14:cNvContentPartPr/>
              <p14:nvPr/>
            </p14:nvContentPartPr>
            <p14:xfrm>
              <a:off x="8967213" y="3797920"/>
              <a:ext cx="2545560" cy="65160"/>
            </p14:xfrm>
          </p:contentPart>
        </mc:Choice>
        <mc:Fallback xmlns="">
          <p:pic>
            <p:nvPicPr>
              <p:cNvPr id="3" name="Ink 2">
                <a:extLst>
                  <a:ext uri="{FF2B5EF4-FFF2-40B4-BE49-F238E27FC236}">
                    <a16:creationId xmlns:a16="http://schemas.microsoft.com/office/drawing/2014/main" id="{92A2B6F4-79DB-A644-9561-734805D41853}"/>
                  </a:ext>
                </a:extLst>
              </p:cNvPr>
              <p:cNvPicPr/>
              <p:nvPr/>
            </p:nvPicPr>
            <p:blipFill>
              <a:blip r:embed="rId7"/>
              <a:stretch>
                <a:fillRect/>
              </a:stretch>
            </p:blipFill>
            <p:spPr>
              <a:xfrm>
                <a:off x="8877573" y="3618280"/>
                <a:ext cx="2725200" cy="424800"/>
              </a:xfrm>
              <a:prstGeom prst="rect">
                <a:avLst/>
              </a:prstGeom>
            </p:spPr>
          </p:pic>
        </mc:Fallback>
      </mc:AlternateContent>
    </p:spTree>
    <p:extLst>
      <p:ext uri="{BB962C8B-B14F-4D97-AF65-F5344CB8AC3E}">
        <p14:creationId xmlns:p14="http://schemas.microsoft.com/office/powerpoint/2010/main" val="208234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re's the NSA Agent Who Inexplicably Exposed Critical Secrets | WIRED">
            <a:extLst>
              <a:ext uri="{FF2B5EF4-FFF2-40B4-BE49-F238E27FC236}">
                <a16:creationId xmlns:a16="http://schemas.microsoft.com/office/drawing/2014/main" id="{96314EC0-B86C-E047-8CB9-A5E4901EA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824" y="3720739"/>
            <a:ext cx="3797300" cy="2133600"/>
          </a:xfrm>
          <a:prstGeom prst="rect">
            <a:avLst/>
          </a:prstGeom>
          <a:noFill/>
          <a:extLst>
            <a:ext uri="{909E8E84-426E-40DD-AFC4-6F175D3DCCD1}">
              <a14:hiddenFill xmlns:a14="http://schemas.microsoft.com/office/drawing/2010/main">
                <a:solidFill>
                  <a:srgbClr val="FFFFFF"/>
                </a:solidFill>
              </a14:hiddenFill>
            </a:ext>
          </a:extLst>
        </p:spPr>
      </p:pic>
      <p:sp>
        <p:nvSpPr>
          <p:cNvPr id="3" name="We kill people…">
            <a:extLst>
              <a:ext uri="{FF2B5EF4-FFF2-40B4-BE49-F238E27FC236}">
                <a16:creationId xmlns:a16="http://schemas.microsoft.com/office/drawing/2014/main" id="{601F02B8-C037-AA4A-AC65-397EB6DDE9CA}"/>
              </a:ext>
            </a:extLst>
          </p:cNvPr>
          <p:cNvSpPr/>
          <p:nvPr/>
        </p:nvSpPr>
        <p:spPr>
          <a:xfrm>
            <a:off x="4650378" y="666209"/>
            <a:ext cx="6479176" cy="3513908"/>
          </a:xfrm>
          <a:prstGeom prst="wedgeEllipseCallout">
            <a:avLst>
              <a:gd name="adj1" fmla="val -59022"/>
              <a:gd name="adj2" fmla="val 53160"/>
            </a:avLst>
          </a:prstGeom>
          <a:solidFill>
            <a:schemeClr val="accent1"/>
          </a:solidFill>
          <a:ln w="381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lang="en-US" sz="2000" dirty="0"/>
              <a:t>“Location data can be extremely valuable and must be protected. It can reveal details about the number of users in a location, user and supply movements, daily routines (user and organizational), and can expose otherwise unknown associations between users and locations”</a:t>
            </a:r>
          </a:p>
          <a:p>
            <a:r>
              <a:rPr lang="en-US" sz="2000" dirty="0"/>
              <a:t>			-- NSA bulletin</a:t>
            </a:r>
          </a:p>
        </p:txBody>
      </p:sp>
    </p:spTree>
    <p:extLst>
      <p:ext uri="{BB962C8B-B14F-4D97-AF65-F5344CB8AC3E}">
        <p14:creationId xmlns:p14="http://schemas.microsoft.com/office/powerpoint/2010/main" val="1422132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3007B752-A9EA-384B-BABA-1D55CEF55CB8}"/>
              </a:ext>
            </a:extLst>
          </p:cNvPr>
          <p:cNvPicPr>
            <a:picLocks noGrp="1" noChangeAspect="1"/>
          </p:cNvPicPr>
          <p:nvPr>
            <p:ph idx="1"/>
          </p:nvPr>
        </p:nvPicPr>
        <p:blipFill>
          <a:blip r:embed="rId2"/>
          <a:stretch>
            <a:fillRect/>
          </a:stretch>
        </p:blipFill>
        <p:spPr>
          <a:xfrm>
            <a:off x="1036389" y="3424530"/>
            <a:ext cx="8496300" cy="1549400"/>
          </a:xfrm>
          <a:ln w="38100">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7600A21-51C9-184A-A8D5-2EC19E13C53B}"/>
              </a:ext>
            </a:extLst>
          </p:cNvPr>
          <p:cNvSpPr txBox="1"/>
          <p:nvPr/>
        </p:nvSpPr>
        <p:spPr>
          <a:xfrm>
            <a:off x="950976" y="1196832"/>
            <a:ext cx="9879628" cy="1461939"/>
          </a:xfrm>
          <a:prstGeom prst="rect">
            <a:avLst/>
          </a:prstGeom>
          <a:noFill/>
        </p:spPr>
        <p:txBody>
          <a:bodyPr wrap="none" rtlCol="0">
            <a:spAutoFit/>
          </a:bodyPr>
          <a:lstStyle/>
          <a:p>
            <a:pPr marL="457200" indent="-457200">
              <a:spcBef>
                <a:spcPts val="300"/>
              </a:spcBef>
              <a:buFont typeface="Arial" panose="020B0604020202020204" pitchFamily="34" charset="0"/>
              <a:buChar char="•"/>
            </a:pPr>
            <a:r>
              <a:rPr lang="en-US" sz="2800" dirty="0"/>
              <a:t>SDK maker pays app publishers to embed SDK into their apps</a:t>
            </a:r>
          </a:p>
          <a:p>
            <a:pPr marL="457200" indent="-457200">
              <a:spcBef>
                <a:spcPts val="300"/>
              </a:spcBef>
              <a:buFont typeface="Arial" panose="020B0604020202020204" pitchFamily="34" charset="0"/>
              <a:buChar char="•"/>
            </a:pPr>
            <a:r>
              <a:rPr lang="en-US" sz="2800" dirty="0"/>
              <a:t>Presence of SDKs not disclosed in privacy policies</a:t>
            </a:r>
          </a:p>
          <a:p>
            <a:pPr marL="457200" indent="-457200">
              <a:spcBef>
                <a:spcPts val="300"/>
              </a:spcBef>
              <a:buFont typeface="Arial" panose="020B0604020202020204" pitchFamily="34" charset="0"/>
              <a:buChar char="•"/>
            </a:pPr>
            <a:r>
              <a:rPr lang="en-US" sz="2800" dirty="0"/>
              <a:t>SDK has the same permissions as app, collects data</a:t>
            </a:r>
          </a:p>
        </p:txBody>
      </p:sp>
      <p:sp>
        <p:nvSpPr>
          <p:cNvPr id="10" name="TextBox 9">
            <a:extLst>
              <a:ext uri="{FF2B5EF4-FFF2-40B4-BE49-F238E27FC236}">
                <a16:creationId xmlns:a16="http://schemas.microsoft.com/office/drawing/2014/main" id="{4F611975-A438-EE4F-89C6-3D7BDFEE9D31}"/>
              </a:ext>
            </a:extLst>
          </p:cNvPr>
          <p:cNvSpPr txBox="1"/>
          <p:nvPr/>
        </p:nvSpPr>
        <p:spPr>
          <a:xfrm>
            <a:off x="1552284" y="6090141"/>
            <a:ext cx="10237098" cy="338554"/>
          </a:xfrm>
          <a:prstGeom prst="rect">
            <a:avLst/>
          </a:prstGeom>
          <a:noFill/>
        </p:spPr>
        <p:txBody>
          <a:bodyPr wrap="none" rtlCol="0">
            <a:spAutoFit/>
          </a:bodyPr>
          <a:lstStyle/>
          <a:p>
            <a:r>
              <a:rPr lang="en-US" sz="1600" i="1" dirty="0"/>
              <a:t>https://</a:t>
            </a:r>
            <a:r>
              <a:rPr lang="en-US" sz="1600" i="1" dirty="0" err="1"/>
              <a:t>www.wsj.com</a:t>
            </a:r>
            <a:r>
              <a:rPr lang="en-US" sz="1600" i="1" dirty="0"/>
              <a:t>/articles/u-s-government-contractor-embedded-software-in-apps-to-track-phones-11596808801</a:t>
            </a:r>
          </a:p>
        </p:txBody>
      </p:sp>
    </p:spTree>
    <p:extLst>
      <p:ext uri="{BB962C8B-B14F-4D97-AF65-F5344CB8AC3E}">
        <p14:creationId xmlns:p14="http://schemas.microsoft.com/office/powerpoint/2010/main" val="13903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F611975-A438-EE4F-89C6-3D7BDFEE9D31}"/>
              </a:ext>
            </a:extLst>
          </p:cNvPr>
          <p:cNvSpPr txBox="1"/>
          <p:nvPr/>
        </p:nvSpPr>
        <p:spPr>
          <a:xfrm>
            <a:off x="4429012" y="6117531"/>
            <a:ext cx="7223452" cy="338554"/>
          </a:xfrm>
          <a:prstGeom prst="rect">
            <a:avLst/>
          </a:prstGeom>
          <a:noFill/>
        </p:spPr>
        <p:txBody>
          <a:bodyPr wrap="none" rtlCol="0">
            <a:spAutoFit/>
          </a:bodyPr>
          <a:lstStyle/>
          <a:p>
            <a:r>
              <a:rPr lang="en-US" sz="1600" i="1" dirty="0"/>
              <a:t>https://</a:t>
            </a:r>
            <a:r>
              <a:rPr lang="en-US" sz="1600" i="1" dirty="0" err="1"/>
              <a:t>www.vice.com</a:t>
            </a:r>
            <a:r>
              <a:rPr lang="en-US" sz="1600" i="1" dirty="0"/>
              <a:t>/</a:t>
            </a:r>
            <a:r>
              <a:rPr lang="en-US" sz="1600" i="1" dirty="0" err="1"/>
              <a:t>en</a:t>
            </a:r>
            <a:r>
              <a:rPr lang="en-US" sz="1600" i="1" dirty="0"/>
              <a:t>/article/jgqm5x/us-military-location-data-</a:t>
            </a:r>
            <a:r>
              <a:rPr lang="en-US" sz="1600" i="1" dirty="0" err="1"/>
              <a:t>xmode</a:t>
            </a:r>
            <a:r>
              <a:rPr lang="en-US" sz="1600" i="1" dirty="0"/>
              <a:t>-locate-x</a:t>
            </a:r>
          </a:p>
        </p:txBody>
      </p:sp>
      <p:pic>
        <p:nvPicPr>
          <p:cNvPr id="4" name="Picture 3" descr="Text&#10;&#10;Description automatically generated">
            <a:extLst>
              <a:ext uri="{FF2B5EF4-FFF2-40B4-BE49-F238E27FC236}">
                <a16:creationId xmlns:a16="http://schemas.microsoft.com/office/drawing/2014/main" id="{BCC7F86C-451A-C040-A075-C8BC8AFE0032}"/>
              </a:ext>
            </a:extLst>
          </p:cNvPr>
          <p:cNvPicPr>
            <a:picLocks noChangeAspect="1"/>
          </p:cNvPicPr>
          <p:nvPr/>
        </p:nvPicPr>
        <p:blipFill>
          <a:blip r:embed="rId2"/>
          <a:stretch>
            <a:fillRect/>
          </a:stretch>
        </p:blipFill>
        <p:spPr>
          <a:xfrm>
            <a:off x="622747" y="701630"/>
            <a:ext cx="5940112" cy="2917333"/>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87CD5D10-9E05-5A41-9CF6-6BDD84636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117" y="1432774"/>
            <a:ext cx="3905788" cy="43723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072317B-54F2-674D-BA0B-544DA5E4B6FA}"/>
              </a:ext>
            </a:extLst>
          </p:cNvPr>
          <p:cNvPicPr>
            <a:picLocks noChangeAspect="1"/>
          </p:cNvPicPr>
          <p:nvPr/>
        </p:nvPicPr>
        <p:blipFill>
          <a:blip r:embed="rId4"/>
          <a:stretch>
            <a:fillRect/>
          </a:stretch>
        </p:blipFill>
        <p:spPr>
          <a:xfrm>
            <a:off x="6329117" y="3013655"/>
            <a:ext cx="3265644" cy="1169947"/>
          </a:xfrm>
          <a:prstGeom prst="rect">
            <a:avLst/>
          </a:prstGeom>
        </p:spPr>
      </p:pic>
      <p:sp>
        <p:nvSpPr>
          <p:cNvPr id="5" name="TextBox 4">
            <a:extLst>
              <a:ext uri="{FF2B5EF4-FFF2-40B4-BE49-F238E27FC236}">
                <a16:creationId xmlns:a16="http://schemas.microsoft.com/office/drawing/2014/main" id="{C8A5624E-A396-B346-AB0C-4E5F578092FC}"/>
              </a:ext>
            </a:extLst>
          </p:cNvPr>
          <p:cNvSpPr txBox="1"/>
          <p:nvPr/>
        </p:nvSpPr>
        <p:spPr>
          <a:xfrm>
            <a:off x="1017431" y="4211392"/>
            <a:ext cx="4845453" cy="1200329"/>
          </a:xfrm>
          <a:prstGeom prst="rect">
            <a:avLst/>
          </a:prstGeom>
          <a:noFill/>
        </p:spPr>
        <p:txBody>
          <a:bodyPr wrap="square" rtlCol="0">
            <a:spAutoFit/>
          </a:bodyPr>
          <a:lstStyle/>
          <a:p>
            <a:r>
              <a:rPr lang="en-US" dirty="0"/>
              <a:t>X-Mode CEO said the company tracks 25 million devices inside the United States every month, and 40 millions elsewhere… its SDK is embedded in around 400 apps.</a:t>
            </a:r>
          </a:p>
        </p:txBody>
      </p:sp>
    </p:spTree>
    <p:extLst>
      <p:ext uri="{BB962C8B-B14F-4D97-AF65-F5344CB8AC3E}">
        <p14:creationId xmlns:p14="http://schemas.microsoft.com/office/powerpoint/2010/main" val="2200584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600A21-51C9-184A-A8D5-2EC19E13C53B}"/>
              </a:ext>
            </a:extLst>
          </p:cNvPr>
          <p:cNvSpPr txBox="1"/>
          <p:nvPr/>
        </p:nvSpPr>
        <p:spPr>
          <a:xfrm>
            <a:off x="782268" y="792210"/>
            <a:ext cx="10562737" cy="2354491"/>
          </a:xfrm>
          <a:prstGeom prst="rect">
            <a:avLst/>
          </a:prstGeom>
          <a:noFill/>
        </p:spPr>
        <p:txBody>
          <a:bodyPr wrap="square" rtlCol="0">
            <a:spAutoFit/>
          </a:bodyPr>
          <a:lstStyle/>
          <a:p>
            <a:pPr>
              <a:spcBef>
                <a:spcPts val="500"/>
              </a:spcBef>
            </a:pPr>
            <a:r>
              <a:rPr lang="en-US" sz="2800" dirty="0"/>
              <a:t>Governments use cellphone location data for </a:t>
            </a:r>
            <a:r>
              <a:rPr lang="en-US" sz="2800" dirty="0" err="1"/>
              <a:t>Covid</a:t>
            </a:r>
            <a:r>
              <a:rPr lang="en-US" sz="2800" dirty="0"/>
              <a:t> response</a:t>
            </a:r>
          </a:p>
          <a:p>
            <a:pPr marL="914400" lvl="1" indent="-457200">
              <a:spcBef>
                <a:spcPts val="500"/>
              </a:spcBef>
              <a:buFont typeface="Arial" panose="020B0604020202020204" pitchFamily="34" charset="0"/>
              <a:buChar char="•"/>
            </a:pPr>
            <a:r>
              <a:rPr lang="en-US" sz="2400" dirty="0"/>
              <a:t>Density of people at various places, mobility levels, etc.</a:t>
            </a:r>
          </a:p>
          <a:p>
            <a:pPr marL="914400" lvl="1" indent="-457200">
              <a:spcBef>
                <a:spcPts val="500"/>
              </a:spcBef>
              <a:buFont typeface="Arial" panose="020B0604020202020204" pitchFamily="34" charset="0"/>
              <a:buChar char="•"/>
            </a:pPr>
            <a:r>
              <a:rPr lang="en-US" sz="2400" dirty="0"/>
              <a:t>Commercially harvested data, </a:t>
            </a:r>
            <a:r>
              <a:rPr lang="en-US" sz="2400" b="1" u="sng" dirty="0"/>
              <a:t>not</a:t>
            </a:r>
            <a:r>
              <a:rPr lang="en-US" sz="2400" dirty="0"/>
              <a:t> exposure notification apps</a:t>
            </a:r>
          </a:p>
          <a:p>
            <a:pPr>
              <a:spcBef>
                <a:spcPts val="500"/>
              </a:spcBef>
            </a:pPr>
            <a:r>
              <a:rPr lang="en-US" sz="2800" dirty="0"/>
              <a:t>… also ”smart” device data, </a:t>
            </a:r>
            <a:r>
              <a:rPr lang="en-US" sz="2800" dirty="0" err="1"/>
              <a:t>eg</a:t>
            </a:r>
            <a:r>
              <a:rPr lang="en-US" sz="2800" dirty="0"/>
              <a:t>, </a:t>
            </a:r>
            <a:r>
              <a:rPr lang="en-US" sz="2800" dirty="0" err="1"/>
              <a:t>Kinsa</a:t>
            </a:r>
            <a:r>
              <a:rPr lang="en-US" sz="2800" dirty="0"/>
              <a:t> thermometers to track fever</a:t>
            </a:r>
          </a:p>
          <a:p>
            <a:pPr marL="457200" indent="-457200">
              <a:spcBef>
                <a:spcPts val="300"/>
              </a:spcBef>
              <a:buFont typeface="Arial" panose="020B0604020202020204" pitchFamily="34" charset="0"/>
              <a:buChar char="•"/>
            </a:pPr>
            <a:endParaRPr lang="en-US" sz="2800" dirty="0"/>
          </a:p>
        </p:txBody>
      </p:sp>
      <p:sp>
        <p:nvSpPr>
          <p:cNvPr id="10" name="TextBox 9">
            <a:extLst>
              <a:ext uri="{FF2B5EF4-FFF2-40B4-BE49-F238E27FC236}">
                <a16:creationId xmlns:a16="http://schemas.microsoft.com/office/drawing/2014/main" id="{4F611975-A438-EE4F-89C6-3D7BDFEE9D31}"/>
              </a:ext>
            </a:extLst>
          </p:cNvPr>
          <p:cNvSpPr txBox="1"/>
          <p:nvPr/>
        </p:nvSpPr>
        <p:spPr>
          <a:xfrm>
            <a:off x="1691464" y="6087932"/>
            <a:ext cx="10063973" cy="338554"/>
          </a:xfrm>
          <a:prstGeom prst="rect">
            <a:avLst/>
          </a:prstGeom>
          <a:noFill/>
        </p:spPr>
        <p:txBody>
          <a:bodyPr wrap="none" rtlCol="0">
            <a:spAutoFit/>
          </a:bodyPr>
          <a:lstStyle/>
          <a:p>
            <a:r>
              <a:rPr lang="en-US" sz="1600" i="1" dirty="0"/>
              <a:t>https://</a:t>
            </a:r>
            <a:r>
              <a:rPr lang="en-US" sz="1600" i="1" dirty="0" err="1"/>
              <a:t>www.wsj.com</a:t>
            </a:r>
            <a:r>
              <a:rPr lang="en-US" sz="1600" i="1" dirty="0"/>
              <a:t>/articles/once-pariahs-location-tracking-firms-pitch-themselves-as-covid-sleuths-11592236894</a:t>
            </a:r>
          </a:p>
        </p:txBody>
      </p:sp>
      <p:pic>
        <p:nvPicPr>
          <p:cNvPr id="4098" name="Picture 2">
            <a:extLst>
              <a:ext uri="{FF2B5EF4-FFF2-40B4-BE49-F238E27FC236}">
                <a16:creationId xmlns:a16="http://schemas.microsoft.com/office/drawing/2014/main" id="{8E91F782-A4C0-BE4F-8AAB-D2386E81B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835" y="3049106"/>
            <a:ext cx="3932347" cy="2169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indoor, bird&#10;&#10;Description automatically generated">
            <a:extLst>
              <a:ext uri="{FF2B5EF4-FFF2-40B4-BE49-F238E27FC236}">
                <a16:creationId xmlns:a16="http://schemas.microsoft.com/office/drawing/2014/main" id="{7E8E554F-2C17-E441-86F9-19751C90B633}"/>
              </a:ext>
            </a:extLst>
          </p:cNvPr>
          <p:cNvPicPr>
            <a:picLocks noChangeAspect="1"/>
          </p:cNvPicPr>
          <p:nvPr/>
        </p:nvPicPr>
        <p:blipFill>
          <a:blip r:embed="rId3"/>
          <a:stretch>
            <a:fillRect/>
          </a:stretch>
        </p:blipFill>
        <p:spPr>
          <a:xfrm>
            <a:off x="5748271" y="4687068"/>
            <a:ext cx="5596734" cy="1256674"/>
          </a:xfrm>
          <a:prstGeom prst="rect">
            <a:avLst/>
          </a:prstGeom>
        </p:spPr>
      </p:pic>
      <p:pic>
        <p:nvPicPr>
          <p:cNvPr id="4100" name="Picture 4">
            <a:extLst>
              <a:ext uri="{FF2B5EF4-FFF2-40B4-BE49-F238E27FC236}">
                <a16:creationId xmlns:a16="http://schemas.microsoft.com/office/drawing/2014/main" id="{B377F7D3-9D27-CE4B-9745-85BA5F925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656" y="3146701"/>
            <a:ext cx="3932347" cy="27970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13668B6-2513-4146-8A22-80332E0BB44D}"/>
              </a:ext>
            </a:extLst>
          </p:cNvPr>
          <p:cNvPicPr>
            <a:picLocks noChangeAspect="1"/>
          </p:cNvPicPr>
          <p:nvPr/>
        </p:nvPicPr>
        <p:blipFill>
          <a:blip r:embed="rId5"/>
          <a:stretch>
            <a:fillRect/>
          </a:stretch>
        </p:blipFill>
        <p:spPr>
          <a:xfrm>
            <a:off x="5650120" y="4948365"/>
            <a:ext cx="1682750" cy="539750"/>
          </a:xfrm>
          <a:prstGeom prst="rect">
            <a:avLst/>
          </a:prstGeom>
        </p:spPr>
      </p:pic>
    </p:spTree>
    <p:extLst>
      <p:ext uri="{BB962C8B-B14F-4D97-AF65-F5344CB8AC3E}">
        <p14:creationId xmlns:p14="http://schemas.microsoft.com/office/powerpoint/2010/main" val="350553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F611975-A438-EE4F-89C6-3D7BDFEE9D31}"/>
              </a:ext>
            </a:extLst>
          </p:cNvPr>
          <p:cNvSpPr txBox="1"/>
          <p:nvPr/>
        </p:nvSpPr>
        <p:spPr>
          <a:xfrm>
            <a:off x="3198292" y="6100811"/>
            <a:ext cx="8467383" cy="338554"/>
          </a:xfrm>
          <a:prstGeom prst="rect">
            <a:avLst/>
          </a:prstGeom>
          <a:noFill/>
        </p:spPr>
        <p:txBody>
          <a:bodyPr wrap="none" rtlCol="0">
            <a:spAutoFit/>
          </a:bodyPr>
          <a:lstStyle/>
          <a:p>
            <a:r>
              <a:rPr lang="en-US" sz="1600" i="1" dirty="0"/>
              <a:t>https://</a:t>
            </a:r>
            <a:r>
              <a:rPr lang="en-US" sz="1600" i="1" dirty="0" err="1"/>
              <a:t>www.nytimes.com</a:t>
            </a:r>
            <a:r>
              <a:rPr lang="en-US" sz="1600" i="1" dirty="0"/>
              <a:t>/2020/03/23/technology/coronavirus-surveillance-tracking-</a:t>
            </a:r>
            <a:r>
              <a:rPr lang="en-US" sz="1600" i="1" dirty="0" err="1"/>
              <a:t>privacy.html</a:t>
            </a:r>
            <a:endParaRPr lang="en-US" sz="1600" i="1" dirty="0"/>
          </a:p>
        </p:txBody>
      </p:sp>
      <p:pic>
        <p:nvPicPr>
          <p:cNvPr id="8" name="Picture 7" descr="Text&#10;&#10;Description automatically generated">
            <a:extLst>
              <a:ext uri="{FF2B5EF4-FFF2-40B4-BE49-F238E27FC236}">
                <a16:creationId xmlns:a16="http://schemas.microsoft.com/office/drawing/2014/main" id="{D0CB5562-C25C-AC41-A175-4928E91A8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514404"/>
            <a:ext cx="6620814" cy="1949396"/>
          </a:xfrm>
          <a:prstGeom prst="rect">
            <a:avLst/>
          </a:prstGeom>
          <a:ln w="25400">
            <a:solidFill>
              <a:srgbClr val="000000"/>
            </a:solidFill>
          </a:ln>
          <a:effectLst>
            <a:outerShdw blurRad="50800" dist="38100" dir="2700000" algn="tl" rotWithShape="0">
              <a:prstClr val="black">
                <a:alpha val="40000"/>
              </a:prstClr>
            </a:outerShdw>
          </a:effectLst>
        </p:spPr>
      </p:pic>
      <p:pic>
        <p:nvPicPr>
          <p:cNvPr id="11" name="Picture 10" descr="Text&#10;&#10;Description automatically generated with medium confidence">
            <a:extLst>
              <a:ext uri="{FF2B5EF4-FFF2-40B4-BE49-F238E27FC236}">
                <a16:creationId xmlns:a16="http://schemas.microsoft.com/office/drawing/2014/main" id="{C123759E-D64D-B946-8BC1-8DC5D326F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971800"/>
            <a:ext cx="5455276" cy="2922892"/>
          </a:xfrm>
          <a:prstGeom prst="rect">
            <a:avLst/>
          </a:prstGeom>
          <a:ln w="25400">
            <a:solidFill>
              <a:srgbClr val="000000"/>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D59CD72E-C529-A945-9F15-4D3B85195120}"/>
              </a:ext>
            </a:extLst>
          </p:cNvPr>
          <p:cNvSpPr/>
          <p:nvPr/>
        </p:nvSpPr>
        <p:spPr>
          <a:xfrm>
            <a:off x="2215166" y="4926061"/>
            <a:ext cx="5602310" cy="10795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ext&#10;&#10;Description automatically generated with medium confidence">
            <a:extLst>
              <a:ext uri="{FF2B5EF4-FFF2-40B4-BE49-F238E27FC236}">
                <a16:creationId xmlns:a16="http://schemas.microsoft.com/office/drawing/2014/main" id="{1F286359-1A1F-4B40-A961-2ECBEA501F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1700" y="1530350"/>
            <a:ext cx="6778312" cy="2736850"/>
          </a:xfrm>
          <a:prstGeom prst="rect">
            <a:avLst/>
          </a:prstGeom>
          <a:ln w="25400">
            <a:solidFill>
              <a:schemeClr val="tx1"/>
            </a:solid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F8B0D71E-971B-1543-9A75-DB722CC80A94}"/>
              </a:ext>
            </a:extLst>
          </p:cNvPr>
          <p:cNvSpPr/>
          <p:nvPr/>
        </p:nvSpPr>
        <p:spPr>
          <a:xfrm>
            <a:off x="3503456" y="3429000"/>
            <a:ext cx="5715000" cy="7429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59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 Coronavirus Fight, China Gives Citizens a Color Code, With Red Flags -  The New York Times">
            <a:extLst>
              <a:ext uri="{FF2B5EF4-FFF2-40B4-BE49-F238E27FC236}">
                <a16:creationId xmlns:a16="http://schemas.microsoft.com/office/drawing/2014/main" id="{28B0D03C-D556-3C45-BD84-CFB27ADA9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841" y="788275"/>
            <a:ext cx="4051738" cy="40517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321EB1-5F6C-E447-88C9-59B09BBB69C1}"/>
              </a:ext>
            </a:extLst>
          </p:cNvPr>
          <p:cNvSpPr txBox="1"/>
          <p:nvPr/>
        </p:nvSpPr>
        <p:spPr>
          <a:xfrm>
            <a:off x="4990870" y="1711517"/>
            <a:ext cx="4861034" cy="830997"/>
          </a:xfrm>
          <a:prstGeom prst="rect">
            <a:avLst/>
          </a:prstGeom>
          <a:noFill/>
        </p:spPr>
        <p:txBody>
          <a:bodyPr wrap="square" rtlCol="0">
            <a:spAutoFit/>
          </a:bodyPr>
          <a:lstStyle/>
          <a:p>
            <a:r>
              <a:rPr lang="en-US" sz="2400" dirty="0"/>
              <a:t>Sends user’s location and entire location history to local authorities</a:t>
            </a:r>
          </a:p>
        </p:txBody>
      </p:sp>
      <p:sp>
        <p:nvSpPr>
          <p:cNvPr id="4" name="TextBox 3">
            <a:extLst>
              <a:ext uri="{FF2B5EF4-FFF2-40B4-BE49-F238E27FC236}">
                <a16:creationId xmlns:a16="http://schemas.microsoft.com/office/drawing/2014/main" id="{511AB8CB-2C1C-214F-B857-6ADB78352885}"/>
              </a:ext>
            </a:extLst>
          </p:cNvPr>
          <p:cNvSpPr txBox="1"/>
          <p:nvPr/>
        </p:nvSpPr>
        <p:spPr>
          <a:xfrm>
            <a:off x="4990870" y="2841832"/>
            <a:ext cx="4861034" cy="461665"/>
          </a:xfrm>
          <a:prstGeom prst="rect">
            <a:avLst/>
          </a:prstGeom>
          <a:noFill/>
        </p:spPr>
        <p:txBody>
          <a:bodyPr wrap="square" rtlCol="0">
            <a:spAutoFit/>
          </a:bodyPr>
          <a:lstStyle/>
          <a:p>
            <a:r>
              <a:rPr lang="en-US" sz="2400" dirty="0"/>
              <a:t>Used for </a:t>
            </a:r>
            <a:r>
              <a:rPr lang="en-US" sz="2400" b="1" dirty="0"/>
              <a:t>comprehensive surveillance</a:t>
            </a:r>
          </a:p>
        </p:txBody>
      </p:sp>
      <p:sp>
        <p:nvSpPr>
          <p:cNvPr id="5" name="TextBox 4">
            <a:extLst>
              <a:ext uri="{FF2B5EF4-FFF2-40B4-BE49-F238E27FC236}">
                <a16:creationId xmlns:a16="http://schemas.microsoft.com/office/drawing/2014/main" id="{A33E551C-3163-C543-8DFA-DE46BEF640F5}"/>
              </a:ext>
            </a:extLst>
          </p:cNvPr>
          <p:cNvSpPr txBox="1"/>
          <p:nvPr/>
        </p:nvSpPr>
        <p:spPr>
          <a:xfrm>
            <a:off x="5027654" y="608299"/>
            <a:ext cx="4288221" cy="830997"/>
          </a:xfrm>
          <a:prstGeom prst="rect">
            <a:avLst/>
          </a:prstGeom>
          <a:noFill/>
        </p:spPr>
        <p:txBody>
          <a:bodyPr wrap="square" rtlCol="0">
            <a:spAutoFit/>
          </a:bodyPr>
          <a:lstStyle/>
          <a:p>
            <a:r>
              <a:rPr lang="en-US" sz="2400" dirty="0"/>
              <a:t>Mandatory for all daily activities (shops, transport, etc.)</a:t>
            </a:r>
          </a:p>
        </p:txBody>
      </p:sp>
      <p:pic>
        <p:nvPicPr>
          <p:cNvPr id="3" name="Picture 2" descr="image">
            <a:extLst>
              <a:ext uri="{FF2B5EF4-FFF2-40B4-BE49-F238E27FC236}">
                <a16:creationId xmlns:a16="http://schemas.microsoft.com/office/drawing/2014/main" id="{52B17C96-2568-BCD4-4BC3-29F381E46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288" y="3429000"/>
            <a:ext cx="3758656" cy="25042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8DE745A-E115-06F8-BE5A-92726BAA943B}"/>
              </a:ext>
            </a:extLst>
          </p:cNvPr>
          <p:cNvSpPr txBox="1"/>
          <p:nvPr/>
        </p:nvSpPr>
        <p:spPr>
          <a:xfrm>
            <a:off x="6961814" y="3797091"/>
            <a:ext cx="4787153" cy="1938992"/>
          </a:xfrm>
          <a:prstGeom prst="rect">
            <a:avLst/>
          </a:prstGeom>
          <a:noFill/>
        </p:spPr>
        <p:txBody>
          <a:bodyPr wrap="square" rtlCol="0">
            <a:spAutoFit/>
          </a:bodyPr>
          <a:lstStyle/>
          <a:p>
            <a:r>
              <a:rPr lang="en-US" sz="2400" dirty="0"/>
              <a:t>Used to thwart protests by bank depositors</a:t>
            </a:r>
          </a:p>
          <a:p>
            <a:endParaRPr lang="en-US" sz="2400" dirty="0"/>
          </a:p>
          <a:p>
            <a:r>
              <a:rPr lang="en-US" sz="2400" dirty="0"/>
              <a:t>Code turns red, people grabbed at train stations, put into quarantine</a:t>
            </a:r>
          </a:p>
        </p:txBody>
      </p:sp>
      <p:grpSp>
        <p:nvGrpSpPr>
          <p:cNvPr id="15" name="Group 14">
            <a:extLst>
              <a:ext uri="{FF2B5EF4-FFF2-40B4-BE49-F238E27FC236}">
                <a16:creationId xmlns:a16="http://schemas.microsoft.com/office/drawing/2014/main" id="{D971490A-844D-B84A-96DD-15DD43464FDD}"/>
              </a:ext>
            </a:extLst>
          </p:cNvPr>
          <p:cNvGrpSpPr/>
          <p:nvPr/>
        </p:nvGrpSpPr>
        <p:grpSpPr>
          <a:xfrm>
            <a:off x="9642713" y="2452398"/>
            <a:ext cx="685080" cy="1301760"/>
            <a:chOff x="9642713" y="2452398"/>
            <a:chExt cx="685080" cy="1301760"/>
          </a:xfrm>
        </p:grpSpPr>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C7F6EB17-6372-2E8C-0C58-314802D4AD6B}"/>
                    </a:ext>
                  </a:extLst>
                </p14:cNvPr>
                <p14:cNvContentPartPr/>
                <p14:nvPr/>
              </p14:nvContentPartPr>
              <p14:xfrm>
                <a:off x="9642713" y="2452398"/>
                <a:ext cx="590400" cy="1301760"/>
              </p14:xfrm>
            </p:contentPart>
          </mc:Choice>
          <mc:Fallback xmlns="">
            <p:pic>
              <p:nvPicPr>
                <p:cNvPr id="13" name="Ink 12">
                  <a:extLst>
                    <a:ext uri="{FF2B5EF4-FFF2-40B4-BE49-F238E27FC236}">
                      <a16:creationId xmlns:a16="http://schemas.microsoft.com/office/drawing/2014/main" id="{C7F6EB17-6372-2E8C-0C58-314802D4AD6B}"/>
                    </a:ext>
                  </a:extLst>
                </p:cNvPr>
                <p:cNvPicPr/>
                <p:nvPr/>
              </p:nvPicPr>
              <p:blipFill>
                <a:blip r:embed="rId5"/>
                <a:stretch>
                  <a:fillRect/>
                </a:stretch>
              </p:blipFill>
              <p:spPr>
                <a:xfrm>
                  <a:off x="9634073" y="2443398"/>
                  <a:ext cx="608040" cy="1319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81D5C56D-BFCC-D417-0C8E-7436B12E5E1A}"/>
                    </a:ext>
                  </a:extLst>
                </p14:cNvPr>
                <p14:cNvContentPartPr/>
                <p14:nvPr/>
              </p14:nvContentPartPr>
              <p14:xfrm>
                <a:off x="10227713" y="3601518"/>
                <a:ext cx="100080" cy="133920"/>
              </p14:xfrm>
            </p:contentPart>
          </mc:Choice>
          <mc:Fallback xmlns="">
            <p:pic>
              <p:nvPicPr>
                <p:cNvPr id="14" name="Ink 13">
                  <a:extLst>
                    <a:ext uri="{FF2B5EF4-FFF2-40B4-BE49-F238E27FC236}">
                      <a16:creationId xmlns:a16="http://schemas.microsoft.com/office/drawing/2014/main" id="{81D5C56D-BFCC-D417-0C8E-7436B12E5E1A}"/>
                    </a:ext>
                  </a:extLst>
                </p:cNvPr>
                <p:cNvPicPr/>
                <p:nvPr/>
              </p:nvPicPr>
              <p:blipFill>
                <a:blip r:embed="rId7"/>
                <a:stretch>
                  <a:fillRect/>
                </a:stretch>
              </p:blipFill>
              <p:spPr>
                <a:xfrm>
                  <a:off x="10218713" y="3592878"/>
                  <a:ext cx="117720" cy="151560"/>
                </a:xfrm>
                <a:prstGeom prst="rect">
                  <a:avLst/>
                </a:prstGeom>
              </p:spPr>
            </p:pic>
          </mc:Fallback>
        </mc:AlternateContent>
      </p:grpSp>
      <p:sp>
        <p:nvSpPr>
          <p:cNvPr id="17" name="TextBox 16">
            <a:extLst>
              <a:ext uri="{FF2B5EF4-FFF2-40B4-BE49-F238E27FC236}">
                <a16:creationId xmlns:a16="http://schemas.microsoft.com/office/drawing/2014/main" id="{498692B8-BD8A-5619-4B8B-F8A3DC0FBB25}"/>
              </a:ext>
            </a:extLst>
          </p:cNvPr>
          <p:cNvSpPr txBox="1"/>
          <p:nvPr/>
        </p:nvSpPr>
        <p:spPr>
          <a:xfrm>
            <a:off x="1104358" y="6186744"/>
            <a:ext cx="10854559" cy="338554"/>
          </a:xfrm>
          <a:prstGeom prst="rect">
            <a:avLst/>
          </a:prstGeom>
          <a:noFill/>
        </p:spPr>
        <p:txBody>
          <a:bodyPr wrap="square">
            <a:spAutoFit/>
          </a:bodyPr>
          <a:lstStyle/>
          <a:p>
            <a:r>
              <a:rPr lang="en-US" sz="1600" i="1" dirty="0"/>
              <a:t>https://</a:t>
            </a:r>
            <a:r>
              <a:rPr lang="en-US" sz="1600" i="1" dirty="0" err="1"/>
              <a:t>www.wsj.com</a:t>
            </a:r>
            <a:r>
              <a:rPr lang="en-US" sz="1600" i="1" dirty="0"/>
              <a:t>/articles/in-one-chinese-city-protesters-find-themselves-thwarted-by-a-red-health-code-11655437726</a:t>
            </a:r>
          </a:p>
        </p:txBody>
      </p:sp>
    </p:spTree>
    <p:extLst>
      <p:ext uri="{BB962C8B-B14F-4D97-AF65-F5344CB8AC3E}">
        <p14:creationId xmlns:p14="http://schemas.microsoft.com/office/powerpoint/2010/main" val="330850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Shape 144"/>
          <p:cNvSpPr txBox="1">
            <a:spLocks/>
          </p:cNvSpPr>
          <p:nvPr/>
        </p:nvSpPr>
        <p:spPr>
          <a:xfrm>
            <a:off x="1905000" y="5105400"/>
            <a:ext cx="7391400" cy="129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Humans follow simple, predictable location patterns</a:t>
            </a:r>
          </a:p>
          <a:p>
            <a:r>
              <a:rPr lang="en-US" sz="2000" dirty="0"/>
              <a:t>Predictability is invariant to the traveled distance</a:t>
            </a:r>
          </a:p>
          <a:p>
            <a:pPr lvl="1"/>
            <a:r>
              <a:rPr lang="en-US" sz="1600" dirty="0"/>
              <a:t>Song et al. “Limits of predictability in human mobility” (2010).</a:t>
            </a:r>
          </a:p>
        </p:txBody>
      </p:sp>
      <p:grpSp>
        <p:nvGrpSpPr>
          <p:cNvPr id="8" name="Group 264"/>
          <p:cNvGrpSpPr/>
          <p:nvPr/>
        </p:nvGrpSpPr>
        <p:grpSpPr>
          <a:xfrm>
            <a:off x="2286001" y="1805629"/>
            <a:ext cx="7553077" cy="3214047"/>
            <a:chOff x="0" y="0"/>
            <a:chExt cx="12814441" cy="5382923"/>
          </a:xfrm>
        </p:grpSpPr>
        <p:pic>
          <p:nvPicPr>
            <p:cNvPr id="9" name="pasted-image.png"/>
            <p:cNvPicPr>
              <a:picLocks noChangeAspect="1"/>
            </p:cNvPicPr>
            <p:nvPr/>
          </p:nvPicPr>
          <p:blipFill>
            <a:blip r:embed="rId2"/>
            <a:stretch>
              <a:fillRect/>
            </a:stretch>
          </p:blipFill>
          <p:spPr>
            <a:xfrm>
              <a:off x="127000" y="88900"/>
              <a:ext cx="12560442" cy="5052724"/>
            </a:xfrm>
            <a:prstGeom prst="rect">
              <a:avLst/>
            </a:prstGeom>
            <a:ln>
              <a:noFill/>
            </a:ln>
            <a:effectLst/>
          </p:spPr>
        </p:pic>
        <p:pic>
          <p:nvPicPr>
            <p:cNvPr id="12" name="Picture 11"/>
            <p:cNvPicPr>
              <a:picLocks/>
            </p:cNvPicPr>
            <p:nvPr/>
          </p:nvPicPr>
          <p:blipFill>
            <a:blip r:embed="rId3"/>
            <a:stretch>
              <a:fillRect/>
            </a:stretch>
          </p:blipFill>
          <p:spPr>
            <a:xfrm>
              <a:off x="0" y="0"/>
              <a:ext cx="12814442" cy="5382924"/>
            </a:xfrm>
            <a:prstGeom prst="rect">
              <a:avLst/>
            </a:prstGeom>
            <a:effectLst/>
          </p:spPr>
        </p:pic>
      </p:grpSp>
      <p:sp>
        <p:nvSpPr>
          <p:cNvPr id="10" name="Title 1">
            <a:extLst>
              <a:ext uri="{FF2B5EF4-FFF2-40B4-BE49-F238E27FC236}">
                <a16:creationId xmlns:a16="http://schemas.microsoft.com/office/drawing/2014/main" id="{ED943A9E-9912-0D41-865D-109E3AA081C3}"/>
              </a:ext>
            </a:extLst>
          </p:cNvPr>
          <p:cNvSpPr>
            <a:spLocks noGrp="1"/>
          </p:cNvSpPr>
          <p:nvPr>
            <p:ph type="title"/>
          </p:nvPr>
        </p:nvSpPr>
        <p:spPr>
          <a:xfrm>
            <a:off x="1066800" y="642594"/>
            <a:ext cx="10058400" cy="1371600"/>
          </a:xfrm>
        </p:spPr>
        <p:txBody>
          <a:bodyPr>
            <a:normAutofit/>
          </a:bodyPr>
          <a:lstStyle/>
          <a:p>
            <a:r>
              <a:rPr lang="en-US" dirty="0"/>
              <a:t>Predictability of human mobility</a:t>
            </a:r>
          </a:p>
        </p:txBody>
      </p:sp>
    </p:spTree>
    <p:extLst>
      <p:ext uri="{BB962C8B-B14F-4D97-AF65-F5344CB8AC3E}">
        <p14:creationId xmlns:p14="http://schemas.microsoft.com/office/powerpoint/2010/main" val="3712540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3613BBF-8DF1-3601-BF21-028032ECEE7C}"/>
              </a:ext>
            </a:extLst>
          </p:cNvPr>
          <p:cNvPicPr>
            <a:picLocks noChangeAspect="1"/>
          </p:cNvPicPr>
          <p:nvPr/>
        </p:nvPicPr>
        <p:blipFill>
          <a:blip r:embed="rId2"/>
          <a:stretch>
            <a:fillRect/>
          </a:stretch>
        </p:blipFill>
        <p:spPr>
          <a:xfrm>
            <a:off x="637615" y="540872"/>
            <a:ext cx="10241546" cy="2453342"/>
          </a:xfrm>
          <a:prstGeom prst="rect">
            <a:avLst/>
          </a:prstGeom>
          <a:ln w="38100">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C8B95F8-C3E2-64C2-E8F0-003B9C37D23E}"/>
                  </a:ext>
                </a:extLst>
              </p14:cNvPr>
              <p14:cNvContentPartPr/>
              <p14:nvPr/>
            </p14:nvContentPartPr>
            <p14:xfrm>
              <a:off x="1583753" y="2693579"/>
              <a:ext cx="2262960" cy="55800"/>
            </p14:xfrm>
          </p:contentPart>
        </mc:Choice>
        <mc:Fallback xmlns="">
          <p:pic>
            <p:nvPicPr>
              <p:cNvPr id="4" name="Ink 3">
                <a:extLst>
                  <a:ext uri="{FF2B5EF4-FFF2-40B4-BE49-F238E27FC236}">
                    <a16:creationId xmlns:a16="http://schemas.microsoft.com/office/drawing/2014/main" id="{5C8B95F8-C3E2-64C2-E8F0-003B9C37D23E}"/>
                  </a:ext>
                </a:extLst>
              </p:cNvPr>
              <p:cNvPicPr/>
              <p:nvPr/>
            </p:nvPicPr>
            <p:blipFill>
              <a:blip r:embed="rId4"/>
              <a:stretch>
                <a:fillRect/>
              </a:stretch>
            </p:blipFill>
            <p:spPr>
              <a:xfrm>
                <a:off x="1511753" y="2549579"/>
                <a:ext cx="2406600" cy="343440"/>
              </a:xfrm>
              <a:prstGeom prst="rect">
                <a:avLst/>
              </a:prstGeom>
            </p:spPr>
          </p:pic>
        </mc:Fallback>
      </mc:AlternateContent>
      <p:sp>
        <p:nvSpPr>
          <p:cNvPr id="5" name="TextBox 4">
            <a:extLst>
              <a:ext uri="{FF2B5EF4-FFF2-40B4-BE49-F238E27FC236}">
                <a16:creationId xmlns:a16="http://schemas.microsoft.com/office/drawing/2014/main" id="{809E145D-4F93-69AD-7441-49B812F254A0}"/>
              </a:ext>
            </a:extLst>
          </p:cNvPr>
          <p:cNvSpPr txBox="1"/>
          <p:nvPr/>
        </p:nvSpPr>
        <p:spPr>
          <a:xfrm>
            <a:off x="950260" y="3292247"/>
            <a:ext cx="10653733" cy="2308324"/>
          </a:xfrm>
          <a:prstGeom prst="rect">
            <a:avLst/>
          </a:prstGeom>
          <a:noFill/>
        </p:spPr>
        <p:txBody>
          <a:bodyPr wrap="square" rtlCol="0">
            <a:spAutoFit/>
          </a:bodyPr>
          <a:lstStyle/>
          <a:p>
            <a:r>
              <a:rPr lang="en-US" sz="2400" dirty="0"/>
              <a:t>Source: location data harvested from tens of millions U.S. phones by </a:t>
            </a:r>
            <a:r>
              <a:rPr lang="en-US" sz="2400" dirty="0" err="1"/>
              <a:t>SafeGraph</a:t>
            </a:r>
            <a:endParaRPr lang="en-US" sz="2400" dirty="0"/>
          </a:p>
          <a:p>
            <a:endParaRPr lang="en-US" sz="2400" dirty="0"/>
          </a:p>
          <a:p>
            <a:endParaRPr lang="en-US" sz="2400" dirty="0"/>
          </a:p>
          <a:p>
            <a:r>
              <a:rPr lang="en-US" sz="2400" b="1" dirty="0"/>
              <a:t>Potential use cases: </a:t>
            </a:r>
            <a:r>
              <a:rPr lang="en-US" sz="2400" dirty="0"/>
              <a:t>monitoring curfews and movement restrictions, neighbor-to-neighbor visits, visits to churches, schools, pharmacies… also visits to parks and green spaces, tracking physical activity… “will support numerous CDC priorities”</a:t>
            </a:r>
          </a:p>
        </p:txBody>
      </p:sp>
      <p:sp>
        <p:nvSpPr>
          <p:cNvPr id="6" name="TextBox 5">
            <a:extLst>
              <a:ext uri="{FF2B5EF4-FFF2-40B4-BE49-F238E27FC236}">
                <a16:creationId xmlns:a16="http://schemas.microsoft.com/office/drawing/2014/main" id="{A0FFC8CB-BBAE-4E9A-F829-704B099EBCA6}"/>
              </a:ext>
            </a:extLst>
          </p:cNvPr>
          <p:cNvSpPr txBox="1"/>
          <p:nvPr/>
        </p:nvSpPr>
        <p:spPr>
          <a:xfrm>
            <a:off x="4392706" y="6072096"/>
            <a:ext cx="7462299" cy="338554"/>
          </a:xfrm>
          <a:prstGeom prst="rect">
            <a:avLst/>
          </a:prstGeom>
          <a:noFill/>
        </p:spPr>
        <p:txBody>
          <a:bodyPr wrap="none" rtlCol="0">
            <a:spAutoFit/>
          </a:bodyPr>
          <a:lstStyle/>
          <a:p>
            <a:r>
              <a:rPr lang="en-US" sz="1600" i="1" dirty="0"/>
              <a:t>https://</a:t>
            </a:r>
            <a:r>
              <a:rPr lang="en-US" sz="1600" i="1" dirty="0" err="1"/>
              <a:t>www.vice.com</a:t>
            </a:r>
            <a:r>
              <a:rPr lang="en-US" sz="1600" i="1" dirty="0"/>
              <a:t>/</a:t>
            </a:r>
            <a:r>
              <a:rPr lang="en-US" sz="1600" i="1" dirty="0" err="1"/>
              <a:t>en</a:t>
            </a:r>
            <a:r>
              <a:rPr lang="en-US" sz="1600" i="1" dirty="0"/>
              <a:t>/article/m7vymn/</a:t>
            </a:r>
            <a:r>
              <a:rPr lang="en-US" sz="1600" i="1" dirty="0" err="1"/>
              <a:t>cdc</a:t>
            </a:r>
            <a:r>
              <a:rPr lang="en-US" sz="1600" i="1" dirty="0"/>
              <a:t>-tracked-phones-location-data-curfews</a:t>
            </a:r>
          </a:p>
        </p:txBody>
      </p:sp>
      <p:sp>
        <p:nvSpPr>
          <p:cNvPr id="7" name="TextBox 6">
            <a:extLst>
              <a:ext uri="{FF2B5EF4-FFF2-40B4-BE49-F238E27FC236}">
                <a16:creationId xmlns:a16="http://schemas.microsoft.com/office/drawing/2014/main" id="{3D947B02-5609-819D-A5FC-F583E96CA9E3}"/>
              </a:ext>
            </a:extLst>
          </p:cNvPr>
          <p:cNvSpPr txBox="1"/>
          <p:nvPr/>
        </p:nvSpPr>
        <p:spPr>
          <a:xfrm>
            <a:off x="5758388" y="3846157"/>
            <a:ext cx="5120773" cy="371279"/>
          </a:xfrm>
          <a:prstGeom prst="rect">
            <a:avLst/>
          </a:prstGeom>
          <a:noFill/>
        </p:spPr>
        <p:txBody>
          <a:bodyPr wrap="square">
            <a:spAutoFit/>
          </a:bodyPr>
          <a:lstStyle/>
          <a:p>
            <a:r>
              <a:rPr lang="en-US" sz="1800" dirty="0"/>
              <a:t>same company that sells Planned Parenthood data</a:t>
            </a:r>
          </a:p>
        </p:txBody>
      </p:sp>
      <p:grpSp>
        <p:nvGrpSpPr>
          <p:cNvPr id="10" name="Group 9">
            <a:extLst>
              <a:ext uri="{FF2B5EF4-FFF2-40B4-BE49-F238E27FC236}">
                <a16:creationId xmlns:a16="http://schemas.microsoft.com/office/drawing/2014/main" id="{6D690D24-1AFF-0CCA-C4D8-99BC8BF990C4}"/>
              </a:ext>
            </a:extLst>
          </p:cNvPr>
          <p:cNvGrpSpPr/>
          <p:nvPr/>
        </p:nvGrpSpPr>
        <p:grpSpPr>
          <a:xfrm>
            <a:off x="10778848" y="3771771"/>
            <a:ext cx="204840" cy="261720"/>
            <a:chOff x="10778848" y="3771771"/>
            <a:chExt cx="204840" cy="261720"/>
          </a:xfrm>
        </p:grpSpPr>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D3346748-87F2-5E8B-D911-C6BAEB95E654}"/>
                    </a:ext>
                  </a:extLst>
                </p14:cNvPr>
                <p14:cNvContentPartPr/>
                <p14:nvPr/>
              </p14:nvContentPartPr>
              <p14:xfrm>
                <a:off x="10778848" y="3771771"/>
                <a:ext cx="118440" cy="261720"/>
              </p14:xfrm>
            </p:contentPart>
          </mc:Choice>
          <mc:Fallback>
            <p:pic>
              <p:nvPicPr>
                <p:cNvPr id="8" name="Ink 7">
                  <a:extLst>
                    <a:ext uri="{FF2B5EF4-FFF2-40B4-BE49-F238E27FC236}">
                      <a16:creationId xmlns:a16="http://schemas.microsoft.com/office/drawing/2014/main" id="{D3346748-87F2-5E8B-D911-C6BAEB95E654}"/>
                    </a:ext>
                  </a:extLst>
                </p:cNvPr>
                <p:cNvPicPr/>
                <p:nvPr/>
              </p:nvPicPr>
              <p:blipFill>
                <a:blip r:embed="rId6"/>
                <a:stretch>
                  <a:fillRect/>
                </a:stretch>
              </p:blipFill>
              <p:spPr>
                <a:xfrm>
                  <a:off x="10769848" y="3763131"/>
                  <a:ext cx="136080" cy="2793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1BAEB3AA-4CB0-3AB7-D9AD-0063063D471C}"/>
                    </a:ext>
                  </a:extLst>
                </p14:cNvPr>
                <p14:cNvContentPartPr/>
                <p14:nvPr/>
              </p14:nvContentPartPr>
              <p14:xfrm>
                <a:off x="10919248" y="3787971"/>
                <a:ext cx="64440" cy="46080"/>
              </p14:xfrm>
            </p:contentPart>
          </mc:Choice>
          <mc:Fallback>
            <p:pic>
              <p:nvPicPr>
                <p:cNvPr id="9" name="Ink 8">
                  <a:extLst>
                    <a:ext uri="{FF2B5EF4-FFF2-40B4-BE49-F238E27FC236}">
                      <a16:creationId xmlns:a16="http://schemas.microsoft.com/office/drawing/2014/main" id="{1BAEB3AA-4CB0-3AB7-D9AD-0063063D471C}"/>
                    </a:ext>
                  </a:extLst>
                </p:cNvPr>
                <p:cNvPicPr/>
                <p:nvPr/>
              </p:nvPicPr>
              <p:blipFill>
                <a:blip r:embed="rId8"/>
                <a:stretch>
                  <a:fillRect/>
                </a:stretch>
              </p:blipFill>
              <p:spPr>
                <a:xfrm>
                  <a:off x="10910608" y="3778971"/>
                  <a:ext cx="82080" cy="63720"/>
                </a:xfrm>
                <a:prstGeom prst="rect">
                  <a:avLst/>
                </a:prstGeom>
              </p:spPr>
            </p:pic>
          </mc:Fallback>
        </mc:AlternateContent>
      </p:grpSp>
    </p:spTree>
    <p:extLst>
      <p:ext uri="{BB962C8B-B14F-4D97-AF65-F5344CB8AC3E}">
        <p14:creationId xmlns:p14="http://schemas.microsoft.com/office/powerpoint/2010/main" val="3723644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F6A1-646C-6047-96AD-46E66BEA9249}"/>
              </a:ext>
            </a:extLst>
          </p:cNvPr>
          <p:cNvSpPr>
            <a:spLocks noGrp="1"/>
          </p:cNvSpPr>
          <p:nvPr>
            <p:ph type="title"/>
          </p:nvPr>
        </p:nvSpPr>
        <p:spPr/>
        <p:txBody>
          <a:bodyPr/>
          <a:lstStyle/>
          <a:p>
            <a:r>
              <a:rPr lang="en-US" dirty="0"/>
              <a:t>Legal protections for individual movements</a:t>
            </a:r>
          </a:p>
        </p:txBody>
      </p:sp>
      <p:pic>
        <p:nvPicPr>
          <p:cNvPr id="5" name="Picture 4">
            <a:extLst>
              <a:ext uri="{FF2B5EF4-FFF2-40B4-BE49-F238E27FC236}">
                <a16:creationId xmlns:a16="http://schemas.microsoft.com/office/drawing/2014/main" id="{C7A9FD94-FD4A-AF4E-B7D8-124E760AE18A}"/>
              </a:ext>
            </a:extLst>
          </p:cNvPr>
          <p:cNvPicPr>
            <a:picLocks noChangeAspect="1"/>
          </p:cNvPicPr>
          <p:nvPr/>
        </p:nvPicPr>
        <p:blipFill>
          <a:blip r:embed="rId2"/>
          <a:stretch>
            <a:fillRect/>
          </a:stretch>
        </p:blipFill>
        <p:spPr>
          <a:xfrm>
            <a:off x="1230167" y="1936173"/>
            <a:ext cx="5054353" cy="404899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3000A95F-28C2-0A42-8BEF-5C0563C2BC64}"/>
                  </a:ext>
                </a:extLst>
              </p14:cNvPr>
              <p14:cNvContentPartPr/>
              <p14:nvPr/>
            </p14:nvContentPartPr>
            <p14:xfrm>
              <a:off x="2383887" y="4322707"/>
              <a:ext cx="2518560" cy="32400"/>
            </p14:xfrm>
          </p:contentPart>
        </mc:Choice>
        <mc:Fallback xmlns="">
          <p:pic>
            <p:nvPicPr>
              <p:cNvPr id="6" name="Ink 5">
                <a:extLst>
                  <a:ext uri="{FF2B5EF4-FFF2-40B4-BE49-F238E27FC236}">
                    <a16:creationId xmlns:a16="http://schemas.microsoft.com/office/drawing/2014/main" id="{3000A95F-28C2-0A42-8BEF-5C0563C2BC64}"/>
                  </a:ext>
                </a:extLst>
              </p:cNvPr>
              <p:cNvPicPr/>
              <p:nvPr/>
            </p:nvPicPr>
            <p:blipFill>
              <a:blip r:embed="rId4"/>
              <a:stretch>
                <a:fillRect/>
              </a:stretch>
            </p:blipFill>
            <p:spPr>
              <a:xfrm>
                <a:off x="2294247" y="4142707"/>
                <a:ext cx="2698200" cy="392040"/>
              </a:xfrm>
              <a:prstGeom prst="rect">
                <a:avLst/>
              </a:prstGeom>
            </p:spPr>
          </p:pic>
        </mc:Fallback>
      </mc:AlternateContent>
      <p:sp>
        <p:nvSpPr>
          <p:cNvPr id="7" name="TextBox 6">
            <a:extLst>
              <a:ext uri="{FF2B5EF4-FFF2-40B4-BE49-F238E27FC236}">
                <a16:creationId xmlns:a16="http://schemas.microsoft.com/office/drawing/2014/main" id="{3EBBE2C3-B7F7-F744-A745-30BD1AC82911}"/>
              </a:ext>
            </a:extLst>
          </p:cNvPr>
          <p:cNvSpPr txBox="1"/>
          <p:nvPr/>
        </p:nvSpPr>
        <p:spPr>
          <a:xfrm>
            <a:off x="6664036" y="4138041"/>
            <a:ext cx="3475631" cy="461665"/>
          </a:xfrm>
          <a:prstGeom prst="rect">
            <a:avLst/>
          </a:prstGeom>
          <a:noFill/>
        </p:spPr>
        <p:txBody>
          <a:bodyPr wrap="none" rtlCol="0">
            <a:spAutoFit/>
          </a:bodyPr>
          <a:lstStyle/>
          <a:p>
            <a:r>
              <a:rPr lang="en-US" sz="2400" dirty="0">
                <a:latin typeface="Segoe Print" panose="02000800000000000000" pitchFamily="2" charset="0"/>
              </a:rPr>
              <a:t>More about this later</a:t>
            </a:r>
          </a:p>
        </p:txBody>
      </p:sp>
    </p:spTree>
    <p:extLst>
      <p:ext uri="{BB962C8B-B14F-4D97-AF65-F5344CB8AC3E}">
        <p14:creationId xmlns:p14="http://schemas.microsoft.com/office/powerpoint/2010/main" val="1604945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C513-0681-4A76-C2FE-C04B49CDFE86}"/>
              </a:ext>
            </a:extLst>
          </p:cNvPr>
          <p:cNvSpPr>
            <a:spLocks noGrp="1"/>
          </p:cNvSpPr>
          <p:nvPr>
            <p:ph type="title"/>
          </p:nvPr>
        </p:nvSpPr>
        <p:spPr/>
        <p:txBody>
          <a:bodyPr/>
          <a:lstStyle/>
          <a:p>
            <a:r>
              <a:rPr lang="en-US" dirty="0"/>
              <a:t>U.S. v. </a:t>
            </a:r>
            <a:r>
              <a:rPr lang="en-US" dirty="0" err="1"/>
              <a:t>Chatrie</a:t>
            </a:r>
            <a:r>
              <a:rPr lang="en-US" dirty="0"/>
              <a:t> (2022)</a:t>
            </a:r>
          </a:p>
        </p:txBody>
      </p:sp>
      <p:pic>
        <p:nvPicPr>
          <p:cNvPr id="4098" name="Picture 2">
            <a:extLst>
              <a:ext uri="{FF2B5EF4-FFF2-40B4-BE49-F238E27FC236}">
                <a16:creationId xmlns:a16="http://schemas.microsoft.com/office/drawing/2014/main" id="{B670B79E-F817-B235-F751-486F6498C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590" y="2269186"/>
            <a:ext cx="3971363" cy="2052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ABD8C6-E8A1-AC5F-D386-F5F52D04D360}"/>
              </a:ext>
            </a:extLst>
          </p:cNvPr>
          <p:cNvSpPr txBox="1"/>
          <p:nvPr/>
        </p:nvSpPr>
        <p:spPr>
          <a:xfrm>
            <a:off x="1063473" y="1811877"/>
            <a:ext cx="4209807" cy="400110"/>
          </a:xfrm>
          <a:prstGeom prst="rect">
            <a:avLst/>
          </a:prstGeom>
          <a:noFill/>
        </p:spPr>
        <p:txBody>
          <a:bodyPr wrap="none" rtlCol="0">
            <a:spAutoFit/>
          </a:bodyPr>
          <a:lstStyle/>
          <a:p>
            <a:r>
              <a:rPr lang="en-US" sz="2000" dirty="0"/>
              <a:t>Robbery of a credit union in Virginia </a:t>
            </a:r>
          </a:p>
        </p:txBody>
      </p:sp>
      <p:sp>
        <p:nvSpPr>
          <p:cNvPr id="4" name="TextBox 3">
            <a:extLst>
              <a:ext uri="{FF2B5EF4-FFF2-40B4-BE49-F238E27FC236}">
                <a16:creationId xmlns:a16="http://schemas.microsoft.com/office/drawing/2014/main" id="{7117E94F-9856-3915-6F5B-11FE7288E7DF}"/>
              </a:ext>
            </a:extLst>
          </p:cNvPr>
          <p:cNvSpPr txBox="1"/>
          <p:nvPr/>
        </p:nvSpPr>
        <p:spPr>
          <a:xfrm>
            <a:off x="6231626" y="1748621"/>
            <a:ext cx="5221941" cy="1015663"/>
          </a:xfrm>
          <a:prstGeom prst="rect">
            <a:avLst/>
          </a:prstGeom>
          <a:noFill/>
        </p:spPr>
        <p:txBody>
          <a:bodyPr wrap="square" rtlCol="0">
            <a:spAutoFit/>
          </a:bodyPr>
          <a:lstStyle/>
          <a:p>
            <a:r>
              <a:rPr lang="en-US" sz="2000" dirty="0"/>
              <a:t>Police requested data from Google for all cellphone users within 500 feet of the credit union in a 2-hour window around the robbery</a:t>
            </a:r>
          </a:p>
        </p:txBody>
      </p:sp>
      <p:sp>
        <p:nvSpPr>
          <p:cNvPr id="5" name="TextBox 4">
            <a:extLst>
              <a:ext uri="{FF2B5EF4-FFF2-40B4-BE49-F238E27FC236}">
                <a16:creationId xmlns:a16="http://schemas.microsoft.com/office/drawing/2014/main" id="{2A550CEB-C23A-9F64-D54D-5A45192B6EFF}"/>
              </a:ext>
            </a:extLst>
          </p:cNvPr>
          <p:cNvSpPr txBox="1"/>
          <p:nvPr/>
        </p:nvSpPr>
        <p:spPr>
          <a:xfrm>
            <a:off x="9288269" y="2764284"/>
            <a:ext cx="2239716" cy="400110"/>
          </a:xfrm>
          <a:prstGeom prst="rect">
            <a:avLst/>
          </a:prstGeom>
          <a:noFill/>
        </p:spPr>
        <p:txBody>
          <a:bodyPr wrap="none" rtlCol="0">
            <a:spAutoFit/>
          </a:bodyPr>
          <a:lstStyle/>
          <a:p>
            <a:r>
              <a:rPr lang="en-US" sz="2000" dirty="0">
                <a:solidFill>
                  <a:srgbClr val="C00000"/>
                </a:solidFill>
              </a:rPr>
              <a:t>“geofence warrant”</a:t>
            </a:r>
          </a:p>
        </p:txBody>
      </p:sp>
      <p:sp>
        <p:nvSpPr>
          <p:cNvPr id="6" name="TextBox 5">
            <a:extLst>
              <a:ext uri="{FF2B5EF4-FFF2-40B4-BE49-F238E27FC236}">
                <a16:creationId xmlns:a16="http://schemas.microsoft.com/office/drawing/2014/main" id="{D5A2E263-50C9-A795-5FA3-D3E481280221}"/>
              </a:ext>
            </a:extLst>
          </p:cNvPr>
          <p:cNvSpPr txBox="1"/>
          <p:nvPr/>
        </p:nvSpPr>
        <p:spPr>
          <a:xfrm>
            <a:off x="1156448" y="4478525"/>
            <a:ext cx="6427693" cy="707886"/>
          </a:xfrm>
          <a:prstGeom prst="rect">
            <a:avLst/>
          </a:prstGeom>
          <a:noFill/>
        </p:spPr>
        <p:txBody>
          <a:bodyPr wrap="square" rtlCol="0">
            <a:spAutoFit/>
          </a:bodyPr>
          <a:lstStyle/>
          <a:p>
            <a:r>
              <a:rPr lang="en-US" sz="2000" dirty="0"/>
              <a:t>In March 2022, federal judge ruled </a:t>
            </a:r>
            <a:r>
              <a:rPr lang="en-US" sz="2000" dirty="0">
                <a:solidFill>
                  <a:srgbClr val="C00000"/>
                </a:solidFill>
              </a:rPr>
              <a:t>geofence warrant unconstitutional</a:t>
            </a:r>
            <a:r>
              <a:rPr lang="en-US" sz="2000" dirty="0"/>
              <a:t> (privacy + imprecision of location history)</a:t>
            </a:r>
          </a:p>
        </p:txBody>
      </p:sp>
      <p:pic>
        <p:nvPicPr>
          <p:cNvPr id="4100" name="Picture 4" descr="Overlapping geofence circles overlaid on a Google Earth map of a bank with surrounding points of interest labeled">
            <a:extLst>
              <a:ext uri="{FF2B5EF4-FFF2-40B4-BE49-F238E27FC236}">
                <a16:creationId xmlns:a16="http://schemas.microsoft.com/office/drawing/2014/main" id="{E729C1C5-81B6-0B25-2C36-EDDD17EC6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5781" y="3320276"/>
            <a:ext cx="3247786" cy="21651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7B4792-4DC9-3227-99B5-DDDC2EF9F6A7}"/>
              </a:ext>
            </a:extLst>
          </p:cNvPr>
          <p:cNvSpPr txBox="1"/>
          <p:nvPr/>
        </p:nvSpPr>
        <p:spPr>
          <a:xfrm>
            <a:off x="1156448" y="5228615"/>
            <a:ext cx="5549153" cy="707886"/>
          </a:xfrm>
          <a:prstGeom prst="rect">
            <a:avLst/>
          </a:prstGeom>
          <a:noFill/>
        </p:spPr>
        <p:txBody>
          <a:bodyPr wrap="square" rtlCol="0">
            <a:spAutoFit/>
          </a:bodyPr>
          <a:lstStyle/>
          <a:p>
            <a:r>
              <a:rPr lang="en-US" sz="2000" dirty="0"/>
              <a:t>… but did not dismiss evidence because police acted in good faith, sentenced robber to 12 years</a:t>
            </a:r>
          </a:p>
        </p:txBody>
      </p:sp>
      <p:sp>
        <p:nvSpPr>
          <p:cNvPr id="9" name="TextBox 8">
            <a:extLst>
              <a:ext uri="{FF2B5EF4-FFF2-40B4-BE49-F238E27FC236}">
                <a16:creationId xmlns:a16="http://schemas.microsoft.com/office/drawing/2014/main" id="{2346FFB6-027A-692F-0C7C-33A6E6AEE0E6}"/>
              </a:ext>
            </a:extLst>
          </p:cNvPr>
          <p:cNvSpPr txBox="1"/>
          <p:nvPr/>
        </p:nvSpPr>
        <p:spPr>
          <a:xfrm>
            <a:off x="3415004" y="6109332"/>
            <a:ext cx="8603557" cy="338554"/>
          </a:xfrm>
          <a:prstGeom prst="rect">
            <a:avLst/>
          </a:prstGeom>
          <a:noFill/>
        </p:spPr>
        <p:txBody>
          <a:bodyPr wrap="square">
            <a:spAutoFit/>
          </a:bodyPr>
          <a:lstStyle/>
          <a:p>
            <a:r>
              <a:rPr lang="en-US" sz="1600" i="1" dirty="0"/>
              <a:t>https://</a:t>
            </a:r>
            <a:r>
              <a:rPr lang="en-US" sz="1600" i="1" dirty="0" err="1"/>
              <a:t>slate.com</a:t>
            </a:r>
            <a:r>
              <a:rPr lang="en-US" sz="1600" i="1" dirty="0"/>
              <a:t>/technology/2022/05/google-geofence-warrants-</a:t>
            </a:r>
            <a:r>
              <a:rPr lang="en-US" sz="1600" i="1" dirty="0" err="1"/>
              <a:t>chatrie</a:t>
            </a:r>
            <a:r>
              <a:rPr lang="en-US" sz="1600" i="1" dirty="0"/>
              <a:t>-location-</a:t>
            </a:r>
            <a:r>
              <a:rPr lang="en-US" sz="1600" i="1" dirty="0" err="1"/>
              <a:t>tracking.html</a:t>
            </a:r>
            <a:endParaRPr lang="en-US" sz="1600" i="1" dirty="0"/>
          </a:p>
        </p:txBody>
      </p:sp>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04BCB6DC-D415-6700-B474-B7D7A7EDD9D1}"/>
                  </a:ext>
                </a:extLst>
              </p14:cNvPr>
              <p14:cNvContentPartPr/>
              <p14:nvPr/>
            </p14:nvContentPartPr>
            <p14:xfrm>
              <a:off x="5770553" y="5020691"/>
              <a:ext cx="1509480" cy="29160"/>
            </p14:xfrm>
          </p:contentPart>
        </mc:Choice>
        <mc:Fallback>
          <p:pic>
            <p:nvPicPr>
              <p:cNvPr id="8" name="Ink 7">
                <a:extLst>
                  <a:ext uri="{FF2B5EF4-FFF2-40B4-BE49-F238E27FC236}">
                    <a16:creationId xmlns:a16="http://schemas.microsoft.com/office/drawing/2014/main" id="{04BCB6DC-D415-6700-B474-B7D7A7EDD9D1}"/>
                  </a:ext>
                </a:extLst>
              </p:cNvPr>
              <p:cNvPicPr/>
              <p:nvPr/>
            </p:nvPicPr>
            <p:blipFill>
              <a:blip r:embed="rId5"/>
              <a:stretch>
                <a:fillRect/>
              </a:stretch>
            </p:blipFill>
            <p:spPr>
              <a:xfrm>
                <a:off x="5698536" y="4876691"/>
                <a:ext cx="1653154" cy="316800"/>
              </a:xfrm>
              <a:prstGeom prst="rect">
                <a:avLst/>
              </a:prstGeom>
            </p:spPr>
          </p:pic>
        </mc:Fallback>
      </mc:AlternateContent>
    </p:spTree>
    <p:extLst>
      <p:ext uri="{BB962C8B-B14F-4D97-AF65-F5344CB8AC3E}">
        <p14:creationId xmlns:p14="http://schemas.microsoft.com/office/powerpoint/2010/main" val="214242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753FF-448C-324E-8620-A8D143B837D9}"/>
              </a:ext>
            </a:extLst>
          </p:cNvPr>
          <p:cNvSpPr>
            <a:spLocks noGrp="1"/>
          </p:cNvSpPr>
          <p:nvPr>
            <p:ph type="title"/>
          </p:nvPr>
        </p:nvSpPr>
        <p:spPr/>
        <p:txBody>
          <a:bodyPr/>
          <a:lstStyle/>
          <a:p>
            <a:r>
              <a:rPr lang="en-US" dirty="0"/>
              <a:t>Using “anonymous” location data</a:t>
            </a:r>
          </a:p>
        </p:txBody>
      </p:sp>
      <p:sp>
        <p:nvSpPr>
          <p:cNvPr id="3" name="Content Placeholder 2">
            <a:extLst>
              <a:ext uri="{FF2B5EF4-FFF2-40B4-BE49-F238E27FC236}">
                <a16:creationId xmlns:a16="http://schemas.microsoft.com/office/drawing/2014/main" id="{5EC2735B-9966-BE4E-A8DF-E6BCCE34A7D9}"/>
              </a:ext>
            </a:extLst>
          </p:cNvPr>
          <p:cNvSpPr>
            <a:spLocks noGrp="1"/>
          </p:cNvSpPr>
          <p:nvPr>
            <p:ph idx="1"/>
          </p:nvPr>
        </p:nvSpPr>
        <p:spPr>
          <a:xfrm>
            <a:off x="1066800" y="2103120"/>
            <a:ext cx="8603673" cy="3849624"/>
          </a:xfrm>
        </p:spPr>
        <p:txBody>
          <a:bodyPr>
            <a:normAutofit/>
          </a:bodyPr>
          <a:lstStyle/>
          <a:p>
            <a:r>
              <a:rPr lang="en-US" sz="2000" dirty="0"/>
              <a:t>In January 2020, a 14-year-old girl was reported missing from her home in Missouri</a:t>
            </a:r>
          </a:p>
          <a:p>
            <a:r>
              <a:rPr lang="en-US" sz="2000" dirty="0"/>
              <a:t>Someone from a nonprofit that assists law enforcement used a </a:t>
            </a:r>
            <a:r>
              <a:rPr lang="en-US" sz="2000" u="sng" dirty="0"/>
              <a:t>commercial service</a:t>
            </a:r>
            <a:r>
              <a:rPr lang="en-US" sz="2000" dirty="0"/>
              <a:t> to search for devices that were in the vicinity of the girl’s home</a:t>
            </a:r>
          </a:p>
          <a:p>
            <a:r>
              <a:rPr lang="en-US" sz="2000" dirty="0"/>
              <a:t>Identified a device that traveled from Wichita, KS to the girl’s home and back.  Owner appeared to work at a Pizza Hut and lived at an apartment nearby.</a:t>
            </a:r>
          </a:p>
          <a:p>
            <a:r>
              <a:rPr lang="en-US" sz="2000" dirty="0"/>
              <a:t>Information turned over to the FBI and Kansas police.  Device’s owner arrested and sentenced to 87 months.</a:t>
            </a:r>
          </a:p>
        </p:txBody>
      </p:sp>
      <p:pic>
        <p:nvPicPr>
          <p:cNvPr id="2050" name="Picture 2">
            <a:extLst>
              <a:ext uri="{FF2B5EF4-FFF2-40B4-BE49-F238E27FC236}">
                <a16:creationId xmlns:a16="http://schemas.microsoft.com/office/drawing/2014/main" id="{E4D9D775-F69B-584A-ABD2-FD7BAC2885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25" r="13785"/>
          <a:stretch/>
        </p:blipFill>
        <p:spPr bwMode="auto">
          <a:xfrm>
            <a:off x="9858387" y="4031906"/>
            <a:ext cx="1591654" cy="13161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405858D-A6FD-FF47-868D-4CB7A2E140D0}"/>
              </a:ext>
            </a:extLst>
          </p:cNvPr>
          <p:cNvSpPr txBox="1"/>
          <p:nvPr/>
        </p:nvSpPr>
        <p:spPr>
          <a:xfrm>
            <a:off x="1710045" y="5923018"/>
            <a:ext cx="10088018" cy="584775"/>
          </a:xfrm>
          <a:prstGeom prst="rect">
            <a:avLst/>
          </a:prstGeom>
          <a:noFill/>
        </p:spPr>
        <p:txBody>
          <a:bodyPr wrap="none" rtlCol="0">
            <a:spAutoFit/>
          </a:bodyPr>
          <a:lstStyle/>
          <a:p>
            <a:pPr algn="r"/>
            <a:r>
              <a:rPr lang="en-US" sz="1600" i="1" dirty="0"/>
              <a:t>Image: </a:t>
            </a:r>
            <a:r>
              <a:rPr lang="en-US" sz="1600" i="1" dirty="0" err="1"/>
              <a:t>kansas.com</a:t>
            </a:r>
            <a:endParaRPr lang="en-US" sz="1600" i="1" dirty="0"/>
          </a:p>
          <a:p>
            <a:pPr algn="r"/>
            <a:r>
              <a:rPr lang="en-US" sz="1600" i="1" dirty="0"/>
              <a:t>https://</a:t>
            </a:r>
            <a:r>
              <a:rPr lang="en-US" sz="1600" i="1" dirty="0" err="1"/>
              <a:t>www.wsj.com</a:t>
            </a:r>
            <a:r>
              <a:rPr lang="en-US" sz="1600" i="1" dirty="0"/>
              <a:t>/articles/law-enforcements-use-of-commercial-phone-data-stirs-surveillance-fight-11631707201</a:t>
            </a:r>
          </a:p>
        </p:txBody>
      </p:sp>
      <p:sp>
        <p:nvSpPr>
          <p:cNvPr id="8" name="TextBox 7">
            <a:extLst>
              <a:ext uri="{FF2B5EF4-FFF2-40B4-BE49-F238E27FC236}">
                <a16:creationId xmlns:a16="http://schemas.microsoft.com/office/drawing/2014/main" id="{1F5A3CAC-D20F-F047-A2B5-B63D8D4531D7}"/>
              </a:ext>
            </a:extLst>
          </p:cNvPr>
          <p:cNvSpPr txBox="1"/>
          <p:nvPr/>
        </p:nvSpPr>
        <p:spPr>
          <a:xfrm>
            <a:off x="10280073" y="2646217"/>
            <a:ext cx="1260763" cy="646331"/>
          </a:xfrm>
          <a:prstGeom prst="rect">
            <a:avLst/>
          </a:prstGeom>
          <a:noFill/>
        </p:spPr>
        <p:txBody>
          <a:bodyPr wrap="square" rtlCol="0">
            <a:spAutoFit/>
          </a:bodyPr>
          <a:lstStyle/>
          <a:p>
            <a:r>
              <a:rPr lang="en-US" dirty="0"/>
              <a:t>No warrant required</a:t>
            </a:r>
          </a:p>
        </p:txBody>
      </p:sp>
      <p:grpSp>
        <p:nvGrpSpPr>
          <p:cNvPr id="11" name="Group 10">
            <a:extLst>
              <a:ext uri="{FF2B5EF4-FFF2-40B4-BE49-F238E27FC236}">
                <a16:creationId xmlns:a16="http://schemas.microsoft.com/office/drawing/2014/main" id="{5EF5920C-9974-E34F-BF74-0F2AA8B46AB2}"/>
              </a:ext>
            </a:extLst>
          </p:cNvPr>
          <p:cNvGrpSpPr/>
          <p:nvPr/>
        </p:nvGrpSpPr>
        <p:grpSpPr>
          <a:xfrm>
            <a:off x="9554007" y="3112069"/>
            <a:ext cx="608760" cy="284040"/>
            <a:chOff x="9554007" y="3112069"/>
            <a:chExt cx="608760" cy="28404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BF3E866D-8668-144B-BB1D-EC2E64E8B5A0}"/>
                    </a:ext>
                  </a:extLst>
                </p14:cNvPr>
                <p14:cNvContentPartPr/>
                <p14:nvPr/>
              </p14:nvContentPartPr>
              <p14:xfrm>
                <a:off x="9554007" y="3112069"/>
                <a:ext cx="608760" cy="130320"/>
              </p14:xfrm>
            </p:contentPart>
          </mc:Choice>
          <mc:Fallback xmlns="">
            <p:pic>
              <p:nvPicPr>
                <p:cNvPr id="9" name="Ink 8">
                  <a:extLst>
                    <a:ext uri="{FF2B5EF4-FFF2-40B4-BE49-F238E27FC236}">
                      <a16:creationId xmlns:a16="http://schemas.microsoft.com/office/drawing/2014/main" id="{BF3E866D-8668-144B-BB1D-EC2E64E8B5A0}"/>
                    </a:ext>
                  </a:extLst>
                </p:cNvPr>
                <p:cNvPicPr/>
                <p:nvPr/>
              </p:nvPicPr>
              <p:blipFill>
                <a:blip r:embed="rId4"/>
                <a:stretch>
                  <a:fillRect/>
                </a:stretch>
              </p:blipFill>
              <p:spPr>
                <a:xfrm>
                  <a:off x="9545367" y="3103069"/>
                  <a:ext cx="6264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4DAEACFF-6171-984B-B8A6-63F3FE15E23B}"/>
                    </a:ext>
                  </a:extLst>
                </p14:cNvPr>
                <p14:cNvContentPartPr/>
                <p14:nvPr/>
              </p14:nvContentPartPr>
              <p14:xfrm>
                <a:off x="9602607" y="3254629"/>
                <a:ext cx="135360" cy="141480"/>
              </p14:xfrm>
            </p:contentPart>
          </mc:Choice>
          <mc:Fallback xmlns="">
            <p:pic>
              <p:nvPicPr>
                <p:cNvPr id="10" name="Ink 9">
                  <a:extLst>
                    <a:ext uri="{FF2B5EF4-FFF2-40B4-BE49-F238E27FC236}">
                      <a16:creationId xmlns:a16="http://schemas.microsoft.com/office/drawing/2014/main" id="{4DAEACFF-6171-984B-B8A6-63F3FE15E23B}"/>
                    </a:ext>
                  </a:extLst>
                </p:cNvPr>
                <p:cNvPicPr/>
                <p:nvPr/>
              </p:nvPicPr>
              <p:blipFill>
                <a:blip r:embed="rId6"/>
                <a:stretch>
                  <a:fillRect/>
                </a:stretch>
              </p:blipFill>
              <p:spPr>
                <a:xfrm>
                  <a:off x="9593607" y="3245989"/>
                  <a:ext cx="153000" cy="159120"/>
                </a:xfrm>
                <a:prstGeom prst="rect">
                  <a:avLst/>
                </a:prstGeom>
              </p:spPr>
            </p:pic>
          </mc:Fallback>
        </mc:AlternateContent>
      </p:grpSp>
    </p:spTree>
    <p:extLst>
      <p:ext uri="{BB962C8B-B14F-4D97-AF65-F5344CB8AC3E}">
        <p14:creationId xmlns:p14="http://schemas.microsoft.com/office/powerpoint/2010/main" val="20012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EC9BE9-58EA-8250-447B-D31AB56B2A2C}"/>
              </a:ext>
            </a:extLst>
          </p:cNvPr>
          <p:cNvPicPr>
            <a:picLocks noChangeAspect="1"/>
          </p:cNvPicPr>
          <p:nvPr/>
        </p:nvPicPr>
        <p:blipFill>
          <a:blip r:embed="rId2"/>
          <a:stretch>
            <a:fillRect/>
          </a:stretch>
        </p:blipFill>
        <p:spPr>
          <a:xfrm>
            <a:off x="653302" y="764241"/>
            <a:ext cx="7772400" cy="867306"/>
          </a:xfrm>
          <a:prstGeom prst="rect">
            <a:avLst/>
          </a:prstGeom>
          <a:ln w="38100">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B46E89A2-C4D4-AB20-673D-E477C350EBC4}"/>
              </a:ext>
            </a:extLst>
          </p:cNvPr>
          <p:cNvSpPr txBox="1"/>
          <p:nvPr/>
        </p:nvSpPr>
        <p:spPr>
          <a:xfrm>
            <a:off x="8731624" y="967061"/>
            <a:ext cx="2824812" cy="461665"/>
          </a:xfrm>
          <a:prstGeom prst="rect">
            <a:avLst/>
          </a:prstGeom>
          <a:noFill/>
        </p:spPr>
        <p:txBody>
          <a:bodyPr wrap="none" rtlCol="0">
            <a:spAutoFit/>
          </a:bodyPr>
          <a:lstStyle/>
          <a:p>
            <a:r>
              <a:rPr lang="en-US" sz="2400" dirty="0">
                <a:latin typeface="Segoe Print" panose="02000800000000000000" pitchFamily="2" charset="0"/>
              </a:rPr>
              <a:t>EFF investigation</a:t>
            </a:r>
          </a:p>
        </p:txBody>
      </p:sp>
      <p:sp>
        <p:nvSpPr>
          <p:cNvPr id="5" name="TextBox 4">
            <a:extLst>
              <a:ext uri="{FF2B5EF4-FFF2-40B4-BE49-F238E27FC236}">
                <a16:creationId xmlns:a16="http://schemas.microsoft.com/office/drawing/2014/main" id="{4D9E096F-F45F-CA37-1289-FAB6EFDB9F4F}"/>
              </a:ext>
            </a:extLst>
          </p:cNvPr>
          <p:cNvSpPr txBox="1"/>
          <p:nvPr/>
        </p:nvSpPr>
        <p:spPr>
          <a:xfrm>
            <a:off x="2366682" y="6093759"/>
            <a:ext cx="9499716" cy="338554"/>
          </a:xfrm>
          <a:prstGeom prst="rect">
            <a:avLst/>
          </a:prstGeom>
          <a:noFill/>
        </p:spPr>
        <p:txBody>
          <a:bodyPr wrap="none" rtlCol="0">
            <a:spAutoFit/>
          </a:bodyPr>
          <a:lstStyle/>
          <a:p>
            <a:r>
              <a:rPr lang="en-US" sz="1600" i="1" dirty="0"/>
              <a:t>https://</a:t>
            </a:r>
            <a:r>
              <a:rPr lang="en-US" sz="1600" i="1" dirty="0" err="1"/>
              <a:t>www.eff.org</a:t>
            </a:r>
            <a:r>
              <a:rPr lang="en-US" sz="1600" i="1" dirty="0"/>
              <a:t>/</a:t>
            </a:r>
            <a:r>
              <a:rPr lang="en-US" sz="1600" i="1" dirty="0" err="1"/>
              <a:t>deeplinks</a:t>
            </a:r>
            <a:r>
              <a:rPr lang="en-US" sz="1600" i="1" dirty="0"/>
              <a:t>/2022/08/fog-revealed-guided-tour-how-cops-can-browse-your-location-data</a:t>
            </a:r>
          </a:p>
        </p:txBody>
      </p:sp>
      <p:sp>
        <p:nvSpPr>
          <p:cNvPr id="6" name="TextBox 5">
            <a:extLst>
              <a:ext uri="{FF2B5EF4-FFF2-40B4-BE49-F238E27FC236}">
                <a16:creationId xmlns:a16="http://schemas.microsoft.com/office/drawing/2014/main" id="{DEBC110A-0D15-5078-21A8-50C02294BAB5}"/>
              </a:ext>
            </a:extLst>
          </p:cNvPr>
          <p:cNvSpPr txBox="1"/>
          <p:nvPr/>
        </p:nvSpPr>
        <p:spPr>
          <a:xfrm>
            <a:off x="824754" y="2145091"/>
            <a:ext cx="8187683" cy="830997"/>
          </a:xfrm>
          <a:prstGeom prst="rect">
            <a:avLst/>
          </a:prstGeom>
          <a:noFill/>
        </p:spPr>
        <p:txBody>
          <a:bodyPr wrap="square" rtlCol="0">
            <a:spAutoFit/>
          </a:bodyPr>
          <a:lstStyle/>
          <a:p>
            <a:r>
              <a:rPr lang="en-US" sz="2400" dirty="0">
                <a:solidFill>
                  <a:srgbClr val="C00000"/>
                </a:solidFill>
              </a:rPr>
              <a:t>“Fog Reveal” </a:t>
            </a:r>
            <a:r>
              <a:rPr lang="en-US" sz="2400" dirty="0"/>
              <a:t>– paid service for law enforcement agencies to search historical data on devices linked to specific locations</a:t>
            </a:r>
          </a:p>
        </p:txBody>
      </p:sp>
      <p:sp>
        <p:nvSpPr>
          <p:cNvPr id="7" name="TextBox 6">
            <a:extLst>
              <a:ext uri="{FF2B5EF4-FFF2-40B4-BE49-F238E27FC236}">
                <a16:creationId xmlns:a16="http://schemas.microsoft.com/office/drawing/2014/main" id="{CF6BFBA0-BCF3-60EC-0CBE-4DE6D8F976E4}"/>
              </a:ext>
            </a:extLst>
          </p:cNvPr>
          <p:cNvSpPr txBox="1"/>
          <p:nvPr/>
        </p:nvSpPr>
        <p:spPr>
          <a:xfrm>
            <a:off x="4797883" y="4264276"/>
            <a:ext cx="6112571" cy="461665"/>
          </a:xfrm>
          <a:prstGeom prst="rect">
            <a:avLst/>
          </a:prstGeom>
          <a:noFill/>
        </p:spPr>
        <p:txBody>
          <a:bodyPr wrap="none" rtlCol="0">
            <a:spAutoFit/>
          </a:bodyPr>
          <a:lstStyle/>
          <a:p>
            <a:r>
              <a:rPr lang="en-US" sz="2400" dirty="0"/>
              <a:t>Federal users can learn device’s Advertising ID</a:t>
            </a:r>
          </a:p>
        </p:txBody>
      </p:sp>
      <p:sp>
        <p:nvSpPr>
          <p:cNvPr id="8" name="TextBox 7">
            <a:extLst>
              <a:ext uri="{FF2B5EF4-FFF2-40B4-BE49-F238E27FC236}">
                <a16:creationId xmlns:a16="http://schemas.microsoft.com/office/drawing/2014/main" id="{52E6BC25-6A5B-9DCB-1194-49E595BD0D09}"/>
              </a:ext>
            </a:extLst>
          </p:cNvPr>
          <p:cNvSpPr txBox="1"/>
          <p:nvPr/>
        </p:nvSpPr>
        <p:spPr>
          <a:xfrm>
            <a:off x="8440153" y="4935339"/>
            <a:ext cx="2323072" cy="369332"/>
          </a:xfrm>
          <a:prstGeom prst="rect">
            <a:avLst/>
          </a:prstGeom>
          <a:noFill/>
        </p:spPr>
        <p:txBody>
          <a:bodyPr wrap="none" rtlCol="0">
            <a:spAutoFit/>
          </a:bodyPr>
          <a:lstStyle/>
          <a:p>
            <a:r>
              <a:rPr lang="en-US" i="1" dirty="0"/>
              <a:t>Why is this important?</a:t>
            </a:r>
          </a:p>
        </p:txBody>
      </p:sp>
      <p:grpSp>
        <p:nvGrpSpPr>
          <p:cNvPr id="13" name="Group 12">
            <a:extLst>
              <a:ext uri="{FF2B5EF4-FFF2-40B4-BE49-F238E27FC236}">
                <a16:creationId xmlns:a16="http://schemas.microsoft.com/office/drawing/2014/main" id="{E5105F4C-8164-050D-C8E8-26AD6261C2F5}"/>
              </a:ext>
            </a:extLst>
          </p:cNvPr>
          <p:cNvGrpSpPr/>
          <p:nvPr/>
        </p:nvGrpSpPr>
        <p:grpSpPr>
          <a:xfrm>
            <a:off x="8947277" y="4714354"/>
            <a:ext cx="251640" cy="232920"/>
            <a:chOff x="8948633" y="3879078"/>
            <a:chExt cx="251640" cy="23292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9E04986C-B4CE-2383-B0BA-C0BDD258BFE1}"/>
                    </a:ext>
                  </a:extLst>
                </p14:cNvPr>
                <p14:cNvContentPartPr/>
                <p14:nvPr/>
              </p14:nvContentPartPr>
              <p14:xfrm>
                <a:off x="9013793" y="3879078"/>
                <a:ext cx="186480" cy="232920"/>
              </p14:xfrm>
            </p:contentPart>
          </mc:Choice>
          <mc:Fallback xmlns="">
            <p:pic>
              <p:nvPicPr>
                <p:cNvPr id="9" name="Ink 8">
                  <a:extLst>
                    <a:ext uri="{FF2B5EF4-FFF2-40B4-BE49-F238E27FC236}">
                      <a16:creationId xmlns:a16="http://schemas.microsoft.com/office/drawing/2014/main" id="{9E04986C-B4CE-2383-B0BA-C0BDD258BFE1}"/>
                    </a:ext>
                  </a:extLst>
                </p:cNvPr>
                <p:cNvPicPr/>
                <p:nvPr/>
              </p:nvPicPr>
              <p:blipFill>
                <a:blip r:embed="rId4"/>
                <a:stretch>
                  <a:fillRect/>
                </a:stretch>
              </p:blipFill>
              <p:spPr>
                <a:xfrm>
                  <a:off x="9004793" y="3870438"/>
                  <a:ext cx="20412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BE9BB424-19C5-71B6-3139-11861E22BB24}"/>
                    </a:ext>
                  </a:extLst>
                </p14:cNvPr>
                <p14:cNvContentPartPr/>
                <p14:nvPr/>
              </p14:nvContentPartPr>
              <p14:xfrm>
                <a:off x="8948633" y="3895998"/>
                <a:ext cx="76320" cy="57240"/>
              </p14:xfrm>
            </p:contentPart>
          </mc:Choice>
          <mc:Fallback xmlns="">
            <p:pic>
              <p:nvPicPr>
                <p:cNvPr id="10" name="Ink 9">
                  <a:extLst>
                    <a:ext uri="{FF2B5EF4-FFF2-40B4-BE49-F238E27FC236}">
                      <a16:creationId xmlns:a16="http://schemas.microsoft.com/office/drawing/2014/main" id="{BE9BB424-19C5-71B6-3139-11861E22BB24}"/>
                    </a:ext>
                  </a:extLst>
                </p:cNvPr>
                <p:cNvPicPr/>
                <p:nvPr/>
              </p:nvPicPr>
              <p:blipFill>
                <a:blip r:embed="rId6"/>
                <a:stretch>
                  <a:fillRect/>
                </a:stretch>
              </p:blipFill>
              <p:spPr>
                <a:xfrm>
                  <a:off x="8939633" y="3887358"/>
                  <a:ext cx="9396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C745A1C9-BF5A-EEB7-B8B8-5E8B93DC6490}"/>
                    </a:ext>
                  </a:extLst>
                </p14:cNvPr>
                <p14:cNvContentPartPr/>
                <p14:nvPr/>
              </p14:nvContentPartPr>
              <p14:xfrm>
                <a:off x="9027473" y="3895278"/>
                <a:ext cx="153360" cy="29520"/>
              </p14:xfrm>
            </p:contentPart>
          </mc:Choice>
          <mc:Fallback xmlns="">
            <p:pic>
              <p:nvPicPr>
                <p:cNvPr id="12" name="Ink 11">
                  <a:extLst>
                    <a:ext uri="{FF2B5EF4-FFF2-40B4-BE49-F238E27FC236}">
                      <a16:creationId xmlns:a16="http://schemas.microsoft.com/office/drawing/2014/main" id="{C745A1C9-BF5A-EEB7-B8B8-5E8B93DC6490}"/>
                    </a:ext>
                  </a:extLst>
                </p:cNvPr>
                <p:cNvPicPr/>
                <p:nvPr/>
              </p:nvPicPr>
              <p:blipFill>
                <a:blip r:embed="rId8"/>
                <a:stretch>
                  <a:fillRect/>
                </a:stretch>
              </p:blipFill>
              <p:spPr>
                <a:xfrm>
                  <a:off x="9018833" y="3886278"/>
                  <a:ext cx="171000" cy="47160"/>
                </a:xfrm>
                <a:prstGeom prst="rect">
                  <a:avLst/>
                </a:prstGeom>
              </p:spPr>
            </p:pic>
          </mc:Fallback>
        </mc:AlternateContent>
      </p:grpSp>
      <p:pic>
        <p:nvPicPr>
          <p:cNvPr id="9220" name="Picture 4" descr="Device signal results are linked together with directed arrows, indicating their movement over time.">
            <a:extLst>
              <a:ext uri="{FF2B5EF4-FFF2-40B4-BE49-F238E27FC236}">
                <a16:creationId xmlns:a16="http://schemas.microsoft.com/office/drawing/2014/main" id="{EA75121A-537F-07FF-2DED-FF900D9002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999" y="3182088"/>
            <a:ext cx="3815435" cy="25746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A1EDE76-41ED-8503-10CA-914D6B256D79}"/>
              </a:ext>
            </a:extLst>
          </p:cNvPr>
          <p:cNvSpPr txBox="1"/>
          <p:nvPr/>
        </p:nvSpPr>
        <p:spPr>
          <a:xfrm>
            <a:off x="4797883" y="3299439"/>
            <a:ext cx="3933741" cy="830997"/>
          </a:xfrm>
          <a:prstGeom prst="rect">
            <a:avLst/>
          </a:prstGeom>
          <a:noFill/>
        </p:spPr>
        <p:txBody>
          <a:bodyPr wrap="square" rtlCol="0">
            <a:spAutoFit/>
          </a:bodyPr>
          <a:lstStyle/>
          <a:p>
            <a:r>
              <a:rPr lang="en-US" sz="2400" dirty="0"/>
              <a:t>Data is ”anonymous”, thus no search warrant required</a:t>
            </a:r>
          </a:p>
        </p:txBody>
      </p:sp>
    </p:spTree>
    <p:extLst>
      <p:ext uri="{BB962C8B-B14F-4D97-AF65-F5344CB8AC3E}">
        <p14:creationId xmlns:p14="http://schemas.microsoft.com/office/powerpoint/2010/main" val="2448328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F611975-A438-EE4F-89C6-3D7BDFEE9D31}"/>
              </a:ext>
            </a:extLst>
          </p:cNvPr>
          <p:cNvSpPr txBox="1"/>
          <p:nvPr/>
        </p:nvSpPr>
        <p:spPr>
          <a:xfrm>
            <a:off x="2990174" y="6116407"/>
            <a:ext cx="8685391" cy="338554"/>
          </a:xfrm>
          <a:prstGeom prst="rect">
            <a:avLst/>
          </a:prstGeom>
          <a:noFill/>
        </p:spPr>
        <p:txBody>
          <a:bodyPr wrap="none" rtlCol="0">
            <a:spAutoFit/>
          </a:bodyPr>
          <a:lstStyle/>
          <a:p>
            <a:r>
              <a:rPr lang="en-US" sz="1600" i="1" dirty="0"/>
              <a:t>https://</a:t>
            </a:r>
            <a:r>
              <a:rPr lang="en-US" sz="1600" i="1" dirty="0" err="1"/>
              <a:t>www.wsj.com</a:t>
            </a:r>
            <a:r>
              <a:rPr lang="en-US" sz="1600" i="1" dirty="0"/>
              <a:t>/articles/irs-used-cellphone-location-data-to-try-to-find-suspects-11592587815</a:t>
            </a:r>
          </a:p>
        </p:txBody>
      </p:sp>
      <p:pic>
        <p:nvPicPr>
          <p:cNvPr id="3" name="Picture 2" descr="A screenshot of a cell phone&#10;&#10;Description automatically generated">
            <a:extLst>
              <a:ext uri="{FF2B5EF4-FFF2-40B4-BE49-F238E27FC236}">
                <a16:creationId xmlns:a16="http://schemas.microsoft.com/office/drawing/2014/main" id="{0B725D5C-3413-A94B-8970-C55E0FAFB286}"/>
              </a:ext>
            </a:extLst>
          </p:cNvPr>
          <p:cNvPicPr>
            <a:picLocks noChangeAspect="1"/>
          </p:cNvPicPr>
          <p:nvPr/>
        </p:nvPicPr>
        <p:blipFill>
          <a:blip r:embed="rId2"/>
          <a:stretch>
            <a:fillRect/>
          </a:stretch>
        </p:blipFill>
        <p:spPr>
          <a:xfrm>
            <a:off x="6286454" y="1953187"/>
            <a:ext cx="5168900" cy="1536700"/>
          </a:xfrm>
          <a:prstGeom prst="rect">
            <a:avLst/>
          </a:prstGeom>
          <a:ln w="38100">
            <a:solidFill>
              <a:schemeClr val="tx1"/>
            </a:solidFill>
          </a:ln>
          <a:effectLst>
            <a:outerShdw blurRad="50800" dist="38100" dir="2700000" algn="tl" rotWithShape="0">
              <a:prstClr val="black">
                <a:alpha val="40000"/>
              </a:prstClr>
            </a:outerShdw>
          </a:effectLst>
        </p:spPr>
      </p:pic>
      <p:pic>
        <p:nvPicPr>
          <p:cNvPr id="6" name="Picture 5" descr="Text&#10;&#10;Description automatically generated">
            <a:extLst>
              <a:ext uri="{FF2B5EF4-FFF2-40B4-BE49-F238E27FC236}">
                <a16:creationId xmlns:a16="http://schemas.microsoft.com/office/drawing/2014/main" id="{B0C311A4-401E-094F-860A-79FFE4B0A5CD}"/>
              </a:ext>
            </a:extLst>
          </p:cNvPr>
          <p:cNvPicPr>
            <a:picLocks noChangeAspect="1"/>
          </p:cNvPicPr>
          <p:nvPr/>
        </p:nvPicPr>
        <p:blipFill>
          <a:blip r:embed="rId3"/>
          <a:stretch>
            <a:fillRect/>
          </a:stretch>
        </p:blipFill>
        <p:spPr>
          <a:xfrm>
            <a:off x="6286453" y="3740854"/>
            <a:ext cx="5168899" cy="920669"/>
          </a:xfrm>
          <a:prstGeom prst="rect">
            <a:avLst/>
          </a:prstGeom>
          <a:ln w="38100">
            <a:solidFill>
              <a:schemeClr val="tx1"/>
            </a:solidFill>
          </a:ln>
          <a:effectLst>
            <a:outerShdw blurRad="50800" dist="38100" dir="2700000" algn="tl" rotWithShape="0">
              <a:prstClr val="black">
                <a:alpha val="40000"/>
              </a:prstClr>
            </a:outerShdw>
          </a:effectLst>
        </p:spPr>
      </p:pic>
      <p:pic>
        <p:nvPicPr>
          <p:cNvPr id="8" name="Picture 7" descr="A picture containing text&#10;&#10;Description automatically generated">
            <a:extLst>
              <a:ext uri="{FF2B5EF4-FFF2-40B4-BE49-F238E27FC236}">
                <a16:creationId xmlns:a16="http://schemas.microsoft.com/office/drawing/2014/main" id="{F20DF66C-8DF8-D84D-8E9D-8E893D03ED49}"/>
              </a:ext>
            </a:extLst>
          </p:cNvPr>
          <p:cNvPicPr>
            <a:picLocks noChangeAspect="1"/>
          </p:cNvPicPr>
          <p:nvPr/>
        </p:nvPicPr>
        <p:blipFill>
          <a:blip r:embed="rId4"/>
          <a:stretch>
            <a:fillRect/>
          </a:stretch>
        </p:blipFill>
        <p:spPr>
          <a:xfrm>
            <a:off x="508047" y="1953187"/>
            <a:ext cx="5602678" cy="2425630"/>
          </a:xfrm>
          <a:prstGeom prst="rect">
            <a:avLst/>
          </a:prstGeom>
          <a:ln w="38100">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C0711D6F-6E2B-2246-92D3-216406C9BF51}"/>
              </a:ext>
            </a:extLst>
          </p:cNvPr>
          <p:cNvPicPr>
            <a:picLocks noChangeAspect="1"/>
          </p:cNvPicPr>
          <p:nvPr/>
        </p:nvPicPr>
        <p:blipFill>
          <a:blip r:embed="rId5"/>
          <a:stretch>
            <a:fillRect/>
          </a:stretch>
        </p:blipFill>
        <p:spPr>
          <a:xfrm>
            <a:off x="5850812" y="3410177"/>
            <a:ext cx="5632539" cy="1509206"/>
          </a:xfrm>
          <a:prstGeom prst="rect">
            <a:avLst/>
          </a:prstGeom>
          <a:ln w="38100">
            <a:noFill/>
          </a:ln>
          <a:effectLst/>
        </p:spPr>
      </p:pic>
      <p:pic>
        <p:nvPicPr>
          <p:cNvPr id="14" name="Picture 13" descr="A picture containing indoor, table&#10;&#10;Description automatically generated">
            <a:extLst>
              <a:ext uri="{FF2B5EF4-FFF2-40B4-BE49-F238E27FC236}">
                <a16:creationId xmlns:a16="http://schemas.microsoft.com/office/drawing/2014/main" id="{307BD594-424E-A744-97D0-97D121A54AE7}"/>
              </a:ext>
            </a:extLst>
          </p:cNvPr>
          <p:cNvPicPr>
            <a:picLocks noChangeAspect="1"/>
          </p:cNvPicPr>
          <p:nvPr/>
        </p:nvPicPr>
        <p:blipFill>
          <a:blip r:embed="rId6"/>
          <a:stretch>
            <a:fillRect/>
          </a:stretch>
        </p:blipFill>
        <p:spPr>
          <a:xfrm>
            <a:off x="733333" y="4650320"/>
            <a:ext cx="4443974" cy="1145463"/>
          </a:xfrm>
          <a:prstGeom prst="rect">
            <a:avLst/>
          </a:prstGeom>
          <a:ln w="38100">
            <a:solidFill>
              <a:schemeClr val="tx1"/>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AAF0724D-41F3-5745-8E95-C4D4D144680B}"/>
              </a:ext>
            </a:extLst>
          </p:cNvPr>
          <p:cNvSpPr txBox="1"/>
          <p:nvPr/>
        </p:nvSpPr>
        <p:spPr>
          <a:xfrm>
            <a:off x="5525036" y="5387153"/>
            <a:ext cx="6284093" cy="461665"/>
          </a:xfrm>
          <a:prstGeom prst="rect">
            <a:avLst/>
          </a:prstGeom>
          <a:noFill/>
        </p:spPr>
        <p:txBody>
          <a:bodyPr wrap="none" rtlCol="0">
            <a:spAutoFit/>
          </a:bodyPr>
          <a:lstStyle/>
          <a:p>
            <a:r>
              <a:rPr lang="en-US" sz="2400" b="1" dirty="0">
                <a:solidFill>
                  <a:schemeClr val="accent4"/>
                </a:solidFill>
              </a:rPr>
              <a:t>Also used by DHS for immigration enforcement</a:t>
            </a:r>
          </a:p>
        </p:txBody>
      </p:sp>
      <p:pic>
        <p:nvPicPr>
          <p:cNvPr id="19" name="Picture 18">
            <a:extLst>
              <a:ext uri="{FF2B5EF4-FFF2-40B4-BE49-F238E27FC236}">
                <a16:creationId xmlns:a16="http://schemas.microsoft.com/office/drawing/2014/main" id="{A0D0D7D7-3B23-AC42-B484-82464FD28E76}"/>
              </a:ext>
            </a:extLst>
          </p:cNvPr>
          <p:cNvPicPr>
            <a:picLocks noChangeAspect="1"/>
          </p:cNvPicPr>
          <p:nvPr/>
        </p:nvPicPr>
        <p:blipFill>
          <a:blip r:embed="rId7">
            <a:duotone>
              <a:schemeClr val="accent2">
                <a:shade val="45000"/>
                <a:satMod val="135000"/>
              </a:schemeClr>
              <a:prstClr val="white"/>
            </a:duotone>
          </a:blip>
          <a:stretch>
            <a:fillRect/>
          </a:stretch>
        </p:blipFill>
        <p:spPr>
          <a:xfrm rot="14680960">
            <a:off x="4881625" y="4704429"/>
            <a:ext cx="1130300" cy="901700"/>
          </a:xfrm>
          <a:prstGeom prst="rect">
            <a:avLst/>
          </a:prstGeom>
        </p:spPr>
      </p:pic>
      <p:sp>
        <p:nvSpPr>
          <p:cNvPr id="11" name="Title 1">
            <a:extLst>
              <a:ext uri="{FF2B5EF4-FFF2-40B4-BE49-F238E27FC236}">
                <a16:creationId xmlns:a16="http://schemas.microsoft.com/office/drawing/2014/main" id="{6FBDD81A-8490-554B-8438-2CFE44E626F6}"/>
              </a:ext>
            </a:extLst>
          </p:cNvPr>
          <p:cNvSpPr>
            <a:spLocks noGrp="1"/>
          </p:cNvSpPr>
          <p:nvPr>
            <p:ph type="title"/>
          </p:nvPr>
        </p:nvSpPr>
        <p:spPr>
          <a:xfrm>
            <a:off x="1066800" y="642594"/>
            <a:ext cx="10058400" cy="1371600"/>
          </a:xfrm>
        </p:spPr>
        <p:txBody>
          <a:bodyPr/>
          <a:lstStyle/>
          <a:p>
            <a:r>
              <a:rPr lang="en-US" dirty="0"/>
              <a:t>IRS attempted to use location data</a:t>
            </a:r>
          </a:p>
        </p:txBody>
      </p:sp>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B8EDB0D5-A8A1-C04D-A3CD-28E5CD34F576}"/>
                  </a:ext>
                </a:extLst>
              </p14:cNvPr>
              <p14:cNvContentPartPr/>
              <p14:nvPr/>
            </p14:nvContentPartPr>
            <p14:xfrm>
              <a:off x="7671213" y="2031001"/>
              <a:ext cx="3802680" cy="130680"/>
            </p14:xfrm>
          </p:contentPart>
        </mc:Choice>
        <mc:Fallback xmlns="">
          <p:pic>
            <p:nvPicPr>
              <p:cNvPr id="2" name="Ink 1">
                <a:extLst>
                  <a:ext uri="{FF2B5EF4-FFF2-40B4-BE49-F238E27FC236}">
                    <a16:creationId xmlns:a16="http://schemas.microsoft.com/office/drawing/2014/main" id="{B8EDB0D5-A8A1-C04D-A3CD-28E5CD34F576}"/>
                  </a:ext>
                </a:extLst>
              </p:cNvPr>
              <p:cNvPicPr/>
              <p:nvPr/>
            </p:nvPicPr>
            <p:blipFill>
              <a:blip r:embed="rId9"/>
              <a:stretch>
                <a:fillRect/>
              </a:stretch>
            </p:blipFill>
            <p:spPr>
              <a:xfrm>
                <a:off x="7581573" y="1851001"/>
                <a:ext cx="3982320" cy="490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DB79347B-C828-034E-B860-3C967E9027E0}"/>
                  </a:ext>
                </a:extLst>
              </p14:cNvPr>
              <p14:cNvContentPartPr/>
              <p14:nvPr/>
            </p14:nvContentPartPr>
            <p14:xfrm>
              <a:off x="6417333" y="2341720"/>
              <a:ext cx="4849920" cy="164160"/>
            </p14:xfrm>
          </p:contentPart>
        </mc:Choice>
        <mc:Fallback xmlns="">
          <p:pic>
            <p:nvPicPr>
              <p:cNvPr id="4" name="Ink 3">
                <a:extLst>
                  <a:ext uri="{FF2B5EF4-FFF2-40B4-BE49-F238E27FC236}">
                    <a16:creationId xmlns:a16="http://schemas.microsoft.com/office/drawing/2014/main" id="{DB79347B-C828-034E-B860-3C967E9027E0}"/>
                  </a:ext>
                </a:extLst>
              </p:cNvPr>
              <p:cNvPicPr/>
              <p:nvPr/>
            </p:nvPicPr>
            <p:blipFill>
              <a:blip r:embed="rId11"/>
              <a:stretch>
                <a:fillRect/>
              </a:stretch>
            </p:blipFill>
            <p:spPr>
              <a:xfrm>
                <a:off x="6327333" y="2162080"/>
                <a:ext cx="5029560" cy="523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1DF34FF1-1C36-E145-B559-D08D09211EDC}"/>
                  </a:ext>
                </a:extLst>
              </p14:cNvPr>
              <p14:cNvContentPartPr/>
              <p14:nvPr/>
            </p14:nvContentPartPr>
            <p14:xfrm>
              <a:off x="6396093" y="2656000"/>
              <a:ext cx="1541160" cy="87120"/>
            </p14:xfrm>
          </p:contentPart>
        </mc:Choice>
        <mc:Fallback xmlns="">
          <p:pic>
            <p:nvPicPr>
              <p:cNvPr id="5" name="Ink 4">
                <a:extLst>
                  <a:ext uri="{FF2B5EF4-FFF2-40B4-BE49-F238E27FC236}">
                    <a16:creationId xmlns:a16="http://schemas.microsoft.com/office/drawing/2014/main" id="{1DF34FF1-1C36-E145-B559-D08D09211EDC}"/>
                  </a:ext>
                </a:extLst>
              </p:cNvPr>
              <p:cNvPicPr/>
              <p:nvPr/>
            </p:nvPicPr>
            <p:blipFill>
              <a:blip r:embed="rId13"/>
              <a:stretch>
                <a:fillRect/>
              </a:stretch>
            </p:blipFill>
            <p:spPr>
              <a:xfrm>
                <a:off x="6306453" y="2476360"/>
                <a:ext cx="1720800" cy="446760"/>
              </a:xfrm>
              <a:prstGeom prst="rect">
                <a:avLst/>
              </a:prstGeom>
            </p:spPr>
          </p:pic>
        </mc:Fallback>
      </mc:AlternateContent>
    </p:spTree>
    <p:extLst>
      <p:ext uri="{BB962C8B-B14F-4D97-AF65-F5344CB8AC3E}">
        <p14:creationId xmlns:p14="http://schemas.microsoft.com/office/powerpoint/2010/main" val="59572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600A21-51C9-184A-A8D5-2EC19E13C53B}"/>
              </a:ext>
            </a:extLst>
          </p:cNvPr>
          <p:cNvSpPr txBox="1"/>
          <p:nvPr/>
        </p:nvSpPr>
        <p:spPr>
          <a:xfrm>
            <a:off x="950976" y="1196832"/>
            <a:ext cx="10562737" cy="2246769"/>
          </a:xfrm>
          <a:prstGeom prst="rect">
            <a:avLst/>
          </a:prstGeom>
          <a:noFill/>
        </p:spPr>
        <p:txBody>
          <a:bodyPr wrap="square" rtlCol="0">
            <a:spAutoFit/>
          </a:bodyPr>
          <a:lstStyle/>
          <a:p>
            <a:r>
              <a:rPr lang="en-US" sz="2800" dirty="0"/>
              <a:t>“The data that </a:t>
            </a:r>
            <a:r>
              <a:rPr lang="en-US" sz="2800" dirty="0" err="1"/>
              <a:t>Venntel</a:t>
            </a:r>
            <a:r>
              <a:rPr lang="en-US" sz="2800" dirty="0"/>
              <a:t> uses is pseudonymized. Due to the confidential nature of our clients’ businesses and/or missions, we are not able to comment further,” </a:t>
            </a:r>
            <a:r>
              <a:rPr lang="en-US" sz="2800" dirty="0" err="1"/>
              <a:t>Venntel</a:t>
            </a:r>
            <a:r>
              <a:rPr lang="en-US" sz="2800" dirty="0"/>
              <a:t> President Chris Gildea said in an email.”</a:t>
            </a:r>
          </a:p>
          <a:p>
            <a:pPr marL="457200" indent="-457200">
              <a:buFont typeface="Arial" panose="020B0604020202020204" pitchFamily="34" charset="0"/>
              <a:buChar char="•"/>
            </a:pPr>
            <a:endParaRPr lang="en-US" sz="2800" dirty="0"/>
          </a:p>
        </p:txBody>
      </p:sp>
      <p:sp>
        <p:nvSpPr>
          <p:cNvPr id="10" name="TextBox 9">
            <a:extLst>
              <a:ext uri="{FF2B5EF4-FFF2-40B4-BE49-F238E27FC236}">
                <a16:creationId xmlns:a16="http://schemas.microsoft.com/office/drawing/2014/main" id="{4F611975-A438-EE4F-89C6-3D7BDFEE9D31}"/>
              </a:ext>
            </a:extLst>
          </p:cNvPr>
          <p:cNvSpPr txBox="1"/>
          <p:nvPr/>
        </p:nvSpPr>
        <p:spPr>
          <a:xfrm>
            <a:off x="2990174" y="6116407"/>
            <a:ext cx="8685391" cy="338554"/>
          </a:xfrm>
          <a:prstGeom prst="rect">
            <a:avLst/>
          </a:prstGeom>
          <a:noFill/>
        </p:spPr>
        <p:txBody>
          <a:bodyPr wrap="none" rtlCol="0">
            <a:spAutoFit/>
          </a:bodyPr>
          <a:lstStyle/>
          <a:p>
            <a:r>
              <a:rPr lang="en-US" sz="1600" i="1" dirty="0"/>
              <a:t>https://</a:t>
            </a:r>
            <a:r>
              <a:rPr lang="en-US" sz="1600" i="1" dirty="0" err="1"/>
              <a:t>www.wsj.com</a:t>
            </a:r>
            <a:r>
              <a:rPr lang="en-US" sz="1600" i="1" dirty="0"/>
              <a:t>/articles/irs-used-cellphone-location-data-to-try-to-find-suspects-11592587815</a:t>
            </a:r>
          </a:p>
        </p:txBody>
      </p:sp>
      <p:pic>
        <p:nvPicPr>
          <p:cNvPr id="11" name="Picture 10">
            <a:extLst>
              <a:ext uri="{FF2B5EF4-FFF2-40B4-BE49-F238E27FC236}">
                <a16:creationId xmlns:a16="http://schemas.microsoft.com/office/drawing/2014/main" id="{4672733B-9E76-CD4A-9ABB-A089F8BCCBBB}"/>
              </a:ext>
            </a:extLst>
          </p:cNvPr>
          <p:cNvPicPr>
            <a:picLocks noChangeAspect="1"/>
          </p:cNvPicPr>
          <p:nvPr/>
        </p:nvPicPr>
        <p:blipFill>
          <a:blip r:embed="rId2"/>
          <a:stretch>
            <a:fillRect/>
          </a:stretch>
        </p:blipFill>
        <p:spPr>
          <a:xfrm>
            <a:off x="5315146" y="1029406"/>
            <a:ext cx="2986337" cy="800172"/>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B1B3494F-1329-8B47-8AED-EFDA71A29668}"/>
              </a:ext>
            </a:extLst>
          </p:cNvPr>
          <p:cNvPicPr>
            <a:picLocks noChangeAspect="1"/>
          </p:cNvPicPr>
          <p:nvPr/>
        </p:nvPicPr>
        <p:blipFill>
          <a:blip r:embed="rId3"/>
          <a:stretch>
            <a:fillRect/>
          </a:stretch>
        </p:blipFill>
        <p:spPr>
          <a:xfrm>
            <a:off x="1005491" y="3222131"/>
            <a:ext cx="8619309" cy="2439037"/>
          </a:xfrm>
          <a:prstGeom prst="rect">
            <a:avLst/>
          </a:prstGeom>
        </p:spPr>
      </p:pic>
      <p:sp>
        <p:nvSpPr>
          <p:cNvPr id="5" name="Rectangle 4">
            <a:extLst>
              <a:ext uri="{FF2B5EF4-FFF2-40B4-BE49-F238E27FC236}">
                <a16:creationId xmlns:a16="http://schemas.microsoft.com/office/drawing/2014/main" id="{50394471-95A2-2042-A727-EF66D559A7F5}"/>
              </a:ext>
            </a:extLst>
          </p:cNvPr>
          <p:cNvSpPr/>
          <p:nvPr/>
        </p:nvSpPr>
        <p:spPr>
          <a:xfrm>
            <a:off x="4254456" y="3742217"/>
            <a:ext cx="4494727" cy="425003"/>
          </a:xfrm>
          <a:prstGeom prst="rect">
            <a:avLst/>
          </a:prstGeom>
          <a:solidFill>
            <a:srgbClr val="FFFF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A481892-DA2A-0944-ACE8-1A47FAB80FE7}"/>
              </a:ext>
            </a:extLst>
          </p:cNvPr>
          <p:cNvSpPr/>
          <p:nvPr/>
        </p:nvSpPr>
        <p:spPr>
          <a:xfrm>
            <a:off x="1026152" y="4167220"/>
            <a:ext cx="5585138" cy="425003"/>
          </a:xfrm>
          <a:prstGeom prst="rect">
            <a:avLst/>
          </a:prstGeom>
          <a:solidFill>
            <a:srgbClr val="FFFF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70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0B19A2-91A6-F340-9788-7F1E2BFE4D09}"/>
              </a:ext>
            </a:extLst>
          </p:cNvPr>
          <p:cNvSpPr txBox="1"/>
          <p:nvPr/>
        </p:nvSpPr>
        <p:spPr>
          <a:xfrm>
            <a:off x="373943" y="5889463"/>
            <a:ext cx="6577442" cy="338554"/>
          </a:xfrm>
          <a:prstGeom prst="rect">
            <a:avLst/>
          </a:prstGeom>
          <a:noFill/>
        </p:spPr>
        <p:txBody>
          <a:bodyPr wrap="none" rtlCol="0">
            <a:spAutoFit/>
          </a:bodyPr>
          <a:lstStyle/>
          <a:p>
            <a:r>
              <a:rPr lang="en-US" sz="1600" i="1" dirty="0"/>
              <a:t>https://</a:t>
            </a:r>
            <a:r>
              <a:rPr lang="en-US" sz="1600" i="1" dirty="0" err="1"/>
              <a:t>www.nytimes.com</a:t>
            </a:r>
            <a:r>
              <a:rPr lang="en-US" sz="1600" i="1" dirty="0"/>
              <a:t>/2021/01/22/us/politics/</a:t>
            </a:r>
            <a:r>
              <a:rPr lang="en-US" sz="1600" i="1" dirty="0" err="1"/>
              <a:t>dia</a:t>
            </a:r>
            <a:r>
              <a:rPr lang="en-US" sz="1600" i="1" dirty="0"/>
              <a:t>-surveillance-</a:t>
            </a:r>
            <a:r>
              <a:rPr lang="en-US" sz="1600" i="1" dirty="0" err="1"/>
              <a:t>data.html</a:t>
            </a:r>
            <a:endParaRPr lang="en-US" sz="1600" i="1" dirty="0"/>
          </a:p>
        </p:txBody>
      </p:sp>
      <p:pic>
        <p:nvPicPr>
          <p:cNvPr id="5" name="Picture 4" descr="Text&#10;&#10;Description automatically generated">
            <a:extLst>
              <a:ext uri="{FF2B5EF4-FFF2-40B4-BE49-F238E27FC236}">
                <a16:creationId xmlns:a16="http://schemas.microsoft.com/office/drawing/2014/main" id="{B56AC34D-E927-6442-A03F-5F584EEB1059}"/>
              </a:ext>
            </a:extLst>
          </p:cNvPr>
          <p:cNvPicPr>
            <a:picLocks noChangeAspect="1"/>
          </p:cNvPicPr>
          <p:nvPr/>
        </p:nvPicPr>
        <p:blipFill>
          <a:blip r:embed="rId2"/>
          <a:stretch>
            <a:fillRect/>
          </a:stretch>
        </p:blipFill>
        <p:spPr>
          <a:xfrm>
            <a:off x="755561" y="759853"/>
            <a:ext cx="6400800" cy="1524000"/>
          </a:xfrm>
          <a:prstGeom prst="rect">
            <a:avLst/>
          </a:prstGeom>
          <a:ln w="38100">
            <a:solidFill>
              <a:schemeClr val="tx1"/>
            </a:solidFill>
          </a:ln>
          <a:effectLst>
            <a:outerShdw blurRad="50800" dist="381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0C2679C1-90E8-D346-9A67-D187BBA1A696}"/>
              </a:ext>
            </a:extLst>
          </p:cNvPr>
          <p:cNvPicPr>
            <a:picLocks noChangeAspect="1"/>
          </p:cNvPicPr>
          <p:nvPr/>
        </p:nvPicPr>
        <p:blipFill>
          <a:blip r:embed="rId3"/>
          <a:stretch>
            <a:fillRect/>
          </a:stretch>
        </p:blipFill>
        <p:spPr>
          <a:xfrm>
            <a:off x="3950835" y="3444470"/>
            <a:ext cx="5795749" cy="2114082"/>
          </a:xfrm>
          <a:prstGeom prst="rect">
            <a:avLst/>
          </a:prstGeom>
          <a:ln w="50800">
            <a:solidFill>
              <a:srgbClr val="FF0000"/>
            </a:solidFill>
          </a:ln>
        </p:spPr>
      </p:pic>
      <p:sp>
        <p:nvSpPr>
          <p:cNvPr id="4" name="TextBox 3">
            <a:extLst>
              <a:ext uri="{FF2B5EF4-FFF2-40B4-BE49-F238E27FC236}">
                <a16:creationId xmlns:a16="http://schemas.microsoft.com/office/drawing/2014/main" id="{D95CA4EC-0373-9342-8459-4814C1E4FCAD}"/>
              </a:ext>
            </a:extLst>
          </p:cNvPr>
          <p:cNvSpPr txBox="1"/>
          <p:nvPr/>
        </p:nvSpPr>
        <p:spPr>
          <a:xfrm>
            <a:off x="755561" y="2393261"/>
            <a:ext cx="10894572" cy="830997"/>
          </a:xfrm>
          <a:prstGeom prst="rect">
            <a:avLst/>
          </a:prstGeom>
          <a:noFill/>
        </p:spPr>
        <p:txBody>
          <a:bodyPr wrap="square" rtlCol="0">
            <a:spAutoFit/>
          </a:bodyPr>
          <a:lstStyle/>
          <a:p>
            <a:r>
              <a:rPr lang="en-US" sz="2400" dirty="0"/>
              <a:t>Defense Intelligence Analysts have searched for the movements of Americans within a commercial database in five investigations over the past two and a half years</a:t>
            </a:r>
          </a:p>
        </p:txBody>
      </p:sp>
      <p:sp>
        <p:nvSpPr>
          <p:cNvPr id="13" name="TextBox 12">
            <a:extLst>
              <a:ext uri="{FF2B5EF4-FFF2-40B4-BE49-F238E27FC236}">
                <a16:creationId xmlns:a16="http://schemas.microsoft.com/office/drawing/2014/main" id="{370E4629-8191-A54A-83AB-A643DB1F7AE4}"/>
              </a:ext>
            </a:extLst>
          </p:cNvPr>
          <p:cNvSpPr txBox="1"/>
          <p:nvPr/>
        </p:nvSpPr>
        <p:spPr>
          <a:xfrm>
            <a:off x="373943" y="6197240"/>
            <a:ext cx="11582017" cy="338554"/>
          </a:xfrm>
          <a:prstGeom prst="rect">
            <a:avLst/>
          </a:prstGeom>
          <a:noFill/>
        </p:spPr>
        <p:txBody>
          <a:bodyPr wrap="none" rtlCol="0">
            <a:spAutoFit/>
          </a:bodyPr>
          <a:lstStyle/>
          <a:p>
            <a:r>
              <a:rPr lang="en-US" sz="1600" i="1" dirty="0"/>
              <a:t>https://</a:t>
            </a:r>
            <a:r>
              <a:rPr lang="en-US" sz="1600" i="1" dirty="0" err="1"/>
              <a:t>www.wsj.com</a:t>
            </a:r>
            <a:r>
              <a:rPr lang="en-US" sz="1600" i="1" dirty="0"/>
              <a:t>/articles/military-intelligence-agency-says-it-monitored-u-s-cellphone-movements-without-warrant-11611350374</a:t>
            </a: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618D3C91-093D-8E40-B1D4-A37E55F29819}"/>
                  </a:ext>
                </a:extLst>
              </p14:cNvPr>
              <p14:cNvContentPartPr/>
              <p14:nvPr/>
            </p14:nvContentPartPr>
            <p14:xfrm>
              <a:off x="7095617" y="4355148"/>
              <a:ext cx="2562120" cy="149400"/>
            </p14:xfrm>
          </p:contentPart>
        </mc:Choice>
        <mc:Fallback xmlns="">
          <p:pic>
            <p:nvPicPr>
              <p:cNvPr id="10" name="Ink 9">
                <a:extLst>
                  <a:ext uri="{FF2B5EF4-FFF2-40B4-BE49-F238E27FC236}">
                    <a16:creationId xmlns:a16="http://schemas.microsoft.com/office/drawing/2014/main" id="{618D3C91-093D-8E40-B1D4-A37E55F29819}"/>
                  </a:ext>
                </a:extLst>
              </p:cNvPr>
              <p:cNvPicPr/>
              <p:nvPr/>
            </p:nvPicPr>
            <p:blipFill>
              <a:blip r:embed="rId5"/>
              <a:stretch>
                <a:fillRect/>
              </a:stretch>
            </p:blipFill>
            <p:spPr>
              <a:xfrm>
                <a:off x="7041617" y="4247148"/>
                <a:ext cx="2669760" cy="365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143558D2-A6A3-E24D-8680-BA65CD200ECE}"/>
                  </a:ext>
                </a:extLst>
              </p14:cNvPr>
              <p14:cNvContentPartPr/>
              <p14:nvPr/>
            </p14:nvContentPartPr>
            <p14:xfrm>
              <a:off x="3992057" y="4667628"/>
              <a:ext cx="5216760" cy="178920"/>
            </p14:xfrm>
          </p:contentPart>
        </mc:Choice>
        <mc:Fallback xmlns="">
          <p:pic>
            <p:nvPicPr>
              <p:cNvPr id="14" name="Ink 13">
                <a:extLst>
                  <a:ext uri="{FF2B5EF4-FFF2-40B4-BE49-F238E27FC236}">
                    <a16:creationId xmlns:a16="http://schemas.microsoft.com/office/drawing/2014/main" id="{143558D2-A6A3-E24D-8680-BA65CD200ECE}"/>
                  </a:ext>
                </a:extLst>
              </p:cNvPr>
              <p:cNvPicPr/>
              <p:nvPr/>
            </p:nvPicPr>
            <p:blipFill>
              <a:blip r:embed="rId7"/>
              <a:stretch>
                <a:fillRect/>
              </a:stretch>
            </p:blipFill>
            <p:spPr>
              <a:xfrm>
                <a:off x="3938057" y="4559845"/>
                <a:ext cx="5324400" cy="39412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BF08F96D-0F34-184F-B554-CE189CCF5AA2}"/>
                  </a:ext>
                </a:extLst>
              </p14:cNvPr>
              <p14:cNvContentPartPr/>
              <p14:nvPr/>
            </p14:nvContentPartPr>
            <p14:xfrm>
              <a:off x="4004297" y="4917828"/>
              <a:ext cx="1122840" cy="105480"/>
            </p14:xfrm>
          </p:contentPart>
        </mc:Choice>
        <mc:Fallback xmlns="">
          <p:pic>
            <p:nvPicPr>
              <p:cNvPr id="16" name="Ink 15">
                <a:extLst>
                  <a:ext uri="{FF2B5EF4-FFF2-40B4-BE49-F238E27FC236}">
                    <a16:creationId xmlns:a16="http://schemas.microsoft.com/office/drawing/2014/main" id="{BF08F96D-0F34-184F-B554-CE189CCF5AA2}"/>
                  </a:ext>
                </a:extLst>
              </p:cNvPr>
              <p:cNvPicPr/>
              <p:nvPr/>
            </p:nvPicPr>
            <p:blipFill>
              <a:blip r:embed="rId9"/>
              <a:stretch>
                <a:fillRect/>
              </a:stretch>
            </p:blipFill>
            <p:spPr>
              <a:xfrm>
                <a:off x="3950314" y="4809458"/>
                <a:ext cx="1230446" cy="321858"/>
              </a:xfrm>
              <a:prstGeom prst="rect">
                <a:avLst/>
              </a:prstGeom>
            </p:spPr>
          </p:pic>
        </mc:Fallback>
      </mc:AlternateContent>
    </p:spTree>
    <p:extLst>
      <p:ext uri="{BB962C8B-B14F-4D97-AF65-F5344CB8AC3E}">
        <p14:creationId xmlns:p14="http://schemas.microsoft.com/office/powerpoint/2010/main" val="270094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F611975-A438-EE4F-89C6-3D7BDFEE9D31}"/>
              </a:ext>
            </a:extLst>
          </p:cNvPr>
          <p:cNvSpPr txBox="1"/>
          <p:nvPr/>
        </p:nvSpPr>
        <p:spPr>
          <a:xfrm>
            <a:off x="651108" y="6163056"/>
            <a:ext cx="11218136" cy="338554"/>
          </a:xfrm>
          <a:prstGeom prst="rect">
            <a:avLst/>
          </a:prstGeom>
          <a:noFill/>
        </p:spPr>
        <p:txBody>
          <a:bodyPr wrap="none" rtlCol="0">
            <a:spAutoFit/>
          </a:bodyPr>
          <a:lstStyle/>
          <a:p>
            <a:r>
              <a:rPr lang="en-US" sz="1600" i="1" dirty="0"/>
              <a:t>https://</a:t>
            </a:r>
            <a:r>
              <a:rPr lang="en-US" sz="1600" i="1" dirty="0" err="1"/>
              <a:t>www.wsj.com</a:t>
            </a:r>
            <a:r>
              <a:rPr lang="en-US" sz="1600" i="1" dirty="0"/>
              <a:t>/articles/apple-and-google-to-stop-x-mode-from-collecting-location-data-from-users-phones-11607549061</a:t>
            </a:r>
          </a:p>
        </p:txBody>
      </p:sp>
      <p:pic>
        <p:nvPicPr>
          <p:cNvPr id="4" name="Picture 3" descr="Text&#10;&#10;Description automatically generated">
            <a:extLst>
              <a:ext uri="{FF2B5EF4-FFF2-40B4-BE49-F238E27FC236}">
                <a16:creationId xmlns:a16="http://schemas.microsoft.com/office/drawing/2014/main" id="{D8F2843F-253A-7449-9D91-AFDC1A27AC3E}"/>
              </a:ext>
            </a:extLst>
          </p:cNvPr>
          <p:cNvPicPr>
            <a:picLocks noChangeAspect="1"/>
          </p:cNvPicPr>
          <p:nvPr/>
        </p:nvPicPr>
        <p:blipFill>
          <a:blip r:embed="rId2"/>
          <a:stretch>
            <a:fillRect/>
          </a:stretch>
        </p:blipFill>
        <p:spPr>
          <a:xfrm>
            <a:off x="839363" y="3112842"/>
            <a:ext cx="9766300" cy="1739900"/>
          </a:xfrm>
          <a:prstGeom prst="rect">
            <a:avLst/>
          </a:prstGeom>
          <a:ln w="38100">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2C0BC680-71A3-EE49-B410-D1CA64B954FF}"/>
              </a:ext>
            </a:extLst>
          </p:cNvPr>
          <p:cNvSpPr txBox="1"/>
          <p:nvPr/>
        </p:nvSpPr>
        <p:spPr>
          <a:xfrm>
            <a:off x="839363" y="940947"/>
            <a:ext cx="3922869" cy="523220"/>
          </a:xfrm>
          <a:prstGeom prst="rect">
            <a:avLst/>
          </a:prstGeom>
          <a:noFill/>
        </p:spPr>
        <p:txBody>
          <a:bodyPr wrap="none" rtlCol="0">
            <a:spAutoFit/>
          </a:bodyPr>
          <a:lstStyle/>
          <a:p>
            <a:r>
              <a:rPr lang="en-US" sz="2800" dirty="0"/>
              <a:t>Remember </a:t>
            </a:r>
            <a:r>
              <a:rPr lang="en-US" sz="2800" dirty="0" err="1"/>
              <a:t>SignalFrame</a:t>
            </a:r>
            <a:r>
              <a:rPr lang="en-US" sz="2800" dirty="0"/>
              <a:t>?</a:t>
            </a:r>
          </a:p>
        </p:txBody>
      </p:sp>
      <p:sp>
        <p:nvSpPr>
          <p:cNvPr id="8" name="TextBox 7">
            <a:extLst>
              <a:ext uri="{FF2B5EF4-FFF2-40B4-BE49-F238E27FC236}">
                <a16:creationId xmlns:a16="http://schemas.microsoft.com/office/drawing/2014/main" id="{F34D16CC-0E0E-D848-9353-C29F913D57D9}"/>
              </a:ext>
            </a:extLst>
          </p:cNvPr>
          <p:cNvSpPr txBox="1"/>
          <p:nvPr/>
        </p:nvSpPr>
        <p:spPr>
          <a:xfrm>
            <a:off x="839364" y="1596103"/>
            <a:ext cx="10245404" cy="954107"/>
          </a:xfrm>
          <a:prstGeom prst="rect">
            <a:avLst/>
          </a:prstGeom>
          <a:noFill/>
        </p:spPr>
        <p:txBody>
          <a:bodyPr wrap="square" rtlCol="0">
            <a:spAutoFit/>
          </a:bodyPr>
          <a:lstStyle/>
          <a:p>
            <a:r>
              <a:rPr lang="en-US" sz="2800" dirty="0"/>
              <a:t>Scans surroundings for Bluetooth signals, identifies devices, combines with precise location from the X-Mode SDK</a:t>
            </a:r>
          </a:p>
        </p:txBody>
      </p:sp>
    </p:spTree>
    <p:extLst>
      <p:ext uri="{BB962C8B-B14F-4D97-AF65-F5344CB8AC3E}">
        <p14:creationId xmlns:p14="http://schemas.microsoft.com/office/powerpoint/2010/main" val="290670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600A21-51C9-184A-A8D5-2EC19E13C53B}"/>
              </a:ext>
            </a:extLst>
          </p:cNvPr>
          <p:cNvSpPr txBox="1"/>
          <p:nvPr/>
        </p:nvSpPr>
        <p:spPr>
          <a:xfrm>
            <a:off x="950976" y="1196832"/>
            <a:ext cx="10307630" cy="1831271"/>
          </a:xfrm>
          <a:prstGeom prst="rect">
            <a:avLst/>
          </a:prstGeom>
          <a:noFill/>
        </p:spPr>
        <p:txBody>
          <a:bodyPr wrap="none" rtlCol="0">
            <a:spAutoFit/>
          </a:bodyPr>
          <a:lstStyle/>
          <a:p>
            <a:pPr>
              <a:spcBef>
                <a:spcPts val="200"/>
              </a:spcBef>
            </a:pPr>
            <a:r>
              <a:rPr lang="en-US" sz="2800" dirty="0">
                <a:solidFill>
                  <a:schemeClr val="accent2"/>
                </a:solidFill>
              </a:rPr>
              <a:t>NYT smartphone tracking project</a:t>
            </a:r>
          </a:p>
          <a:p>
            <a:pPr marL="457200" indent="-457200">
              <a:spcBef>
                <a:spcPts val="200"/>
              </a:spcBef>
              <a:buFont typeface="Arial" panose="020B0604020202020204" pitchFamily="34" charset="0"/>
              <a:buChar char="•"/>
            </a:pPr>
            <a:r>
              <a:rPr lang="en-US" sz="2800" dirty="0"/>
              <a:t>Obtained a dataset of 50 billion locations from 12 million phones</a:t>
            </a:r>
          </a:p>
          <a:p>
            <a:pPr marL="914400" lvl="1" indent="-457200">
              <a:spcBef>
                <a:spcPts val="200"/>
              </a:spcBef>
              <a:buFont typeface="Arial" panose="020B0604020202020204" pitchFamily="34" charset="0"/>
              <a:buChar char="•"/>
            </a:pPr>
            <a:r>
              <a:rPr lang="en-US" sz="2400" dirty="0"/>
              <a:t>Anonymous, but linked, so can track the same phone over time</a:t>
            </a:r>
          </a:p>
          <a:p>
            <a:pPr marL="457200" indent="-457200">
              <a:spcBef>
                <a:spcPts val="200"/>
              </a:spcBef>
              <a:buFont typeface="Arial" panose="020B0604020202020204" pitchFamily="34" charset="0"/>
              <a:buChar char="•"/>
            </a:pPr>
            <a:r>
              <a:rPr lang="en-US" sz="2800" dirty="0"/>
              <a:t>Source: location-tracking apps</a:t>
            </a:r>
          </a:p>
        </p:txBody>
      </p:sp>
      <p:sp>
        <p:nvSpPr>
          <p:cNvPr id="10" name="TextBox 9">
            <a:extLst>
              <a:ext uri="{FF2B5EF4-FFF2-40B4-BE49-F238E27FC236}">
                <a16:creationId xmlns:a16="http://schemas.microsoft.com/office/drawing/2014/main" id="{4F611975-A438-EE4F-89C6-3D7BDFEE9D31}"/>
              </a:ext>
            </a:extLst>
          </p:cNvPr>
          <p:cNvSpPr txBox="1"/>
          <p:nvPr/>
        </p:nvSpPr>
        <p:spPr>
          <a:xfrm>
            <a:off x="3611432" y="6093665"/>
            <a:ext cx="7944804" cy="338554"/>
          </a:xfrm>
          <a:prstGeom prst="rect">
            <a:avLst/>
          </a:prstGeom>
          <a:noFill/>
        </p:spPr>
        <p:txBody>
          <a:bodyPr wrap="none" rtlCol="0">
            <a:spAutoFit/>
          </a:bodyPr>
          <a:lstStyle/>
          <a:p>
            <a:r>
              <a:rPr lang="en-US" sz="1600" i="1" dirty="0"/>
              <a:t>https://</a:t>
            </a:r>
            <a:r>
              <a:rPr lang="en-US" sz="1600" i="1" dirty="0" err="1"/>
              <a:t>www.nytimes.com</a:t>
            </a:r>
            <a:r>
              <a:rPr lang="en-US" sz="1600" i="1" dirty="0"/>
              <a:t>/interactive/2019/12/19/opinion/location-tracking-cell-</a:t>
            </a:r>
            <a:r>
              <a:rPr lang="en-US" sz="1600" i="1" dirty="0" err="1"/>
              <a:t>phone.html</a:t>
            </a:r>
            <a:endParaRPr lang="en-US" sz="1600" i="1" dirty="0"/>
          </a:p>
        </p:txBody>
      </p:sp>
      <p:pic>
        <p:nvPicPr>
          <p:cNvPr id="6" name="Picture 5" descr="A picture containing text&#10;&#10;Description automatically generated">
            <a:extLst>
              <a:ext uri="{FF2B5EF4-FFF2-40B4-BE49-F238E27FC236}">
                <a16:creationId xmlns:a16="http://schemas.microsoft.com/office/drawing/2014/main" id="{5560B99A-4D7D-7043-BFC8-9B9CF5EA02B3}"/>
              </a:ext>
            </a:extLst>
          </p:cNvPr>
          <p:cNvPicPr>
            <a:picLocks noChangeAspect="1"/>
          </p:cNvPicPr>
          <p:nvPr/>
        </p:nvPicPr>
        <p:blipFill>
          <a:blip r:embed="rId2"/>
          <a:stretch>
            <a:fillRect/>
          </a:stretch>
        </p:blipFill>
        <p:spPr>
          <a:xfrm>
            <a:off x="7995719" y="623120"/>
            <a:ext cx="3775570" cy="560519"/>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6CECCB1B-1D55-A344-8181-92D8AB178CFF}"/>
              </a:ext>
            </a:extLst>
          </p:cNvPr>
          <p:cNvPicPr>
            <a:picLocks noChangeAspect="1"/>
          </p:cNvPicPr>
          <p:nvPr/>
        </p:nvPicPr>
        <p:blipFill>
          <a:blip r:embed="rId3"/>
          <a:stretch>
            <a:fillRect/>
          </a:stretch>
        </p:blipFill>
        <p:spPr>
          <a:xfrm>
            <a:off x="906702" y="3375606"/>
            <a:ext cx="6281971" cy="1477328"/>
          </a:xfrm>
          <a:prstGeom prst="rect">
            <a:avLst/>
          </a:prstGeom>
        </p:spPr>
      </p:pic>
      <p:sp>
        <p:nvSpPr>
          <p:cNvPr id="11" name="TextBox 10">
            <a:extLst>
              <a:ext uri="{FF2B5EF4-FFF2-40B4-BE49-F238E27FC236}">
                <a16:creationId xmlns:a16="http://schemas.microsoft.com/office/drawing/2014/main" id="{3C14BA97-145D-4F4E-9781-2E19C22DCF93}"/>
              </a:ext>
            </a:extLst>
          </p:cNvPr>
          <p:cNvSpPr txBox="1"/>
          <p:nvPr/>
        </p:nvSpPr>
        <p:spPr>
          <a:xfrm>
            <a:off x="5606718" y="4411128"/>
            <a:ext cx="5949517" cy="1323439"/>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fontAlgn="base"/>
            <a:r>
              <a:rPr lang="en-US" sz="2000" dirty="0"/>
              <a:t>“Really precise, longitudinal geolocation information is absolutely impossible to anonymize.  D.N.A. is probably the only thing that’s harder to anonymize than precise geolocation information.”  -- Paul Ohm</a:t>
            </a:r>
          </a:p>
        </p:txBody>
      </p:sp>
      <p:sp>
        <p:nvSpPr>
          <p:cNvPr id="17" name="Freeform 16">
            <a:extLst>
              <a:ext uri="{FF2B5EF4-FFF2-40B4-BE49-F238E27FC236}">
                <a16:creationId xmlns:a16="http://schemas.microsoft.com/office/drawing/2014/main" id="{A4BE541D-6F19-3D49-BD7D-173944A87079}"/>
              </a:ext>
            </a:extLst>
          </p:cNvPr>
          <p:cNvSpPr/>
          <p:nvPr/>
        </p:nvSpPr>
        <p:spPr>
          <a:xfrm flipV="1">
            <a:off x="1956539" y="2472743"/>
            <a:ext cx="1546515" cy="82539"/>
          </a:xfrm>
          <a:custGeom>
            <a:avLst/>
            <a:gdLst>
              <a:gd name="connsiteX0" fmla="*/ 943424 w 943424"/>
              <a:gd name="connsiteY0" fmla="*/ 0 h 806824"/>
              <a:gd name="connsiteX1" fmla="*/ 82812 w 943424"/>
              <a:gd name="connsiteY1" fmla="*/ 376518 h 806824"/>
              <a:gd name="connsiteX2" fmla="*/ 82812 w 943424"/>
              <a:gd name="connsiteY2" fmla="*/ 806824 h 806824"/>
              <a:gd name="connsiteX0" fmla="*/ 1201049 w 1201049"/>
              <a:gd name="connsiteY0" fmla="*/ 0 h 411539"/>
              <a:gd name="connsiteX1" fmla="*/ 340437 w 1201049"/>
              <a:gd name="connsiteY1" fmla="*/ 376518 h 411539"/>
              <a:gd name="connsiteX2" fmla="*/ 12410 w 1201049"/>
              <a:gd name="connsiteY2" fmla="*/ 352261 h 411539"/>
              <a:gd name="connsiteX0" fmla="*/ 1233852 w 1233852"/>
              <a:gd name="connsiteY0" fmla="*/ 1280077 h 1287171"/>
              <a:gd name="connsiteX1" fmla="*/ 340437 w 1233852"/>
              <a:gd name="connsiteY1" fmla="*/ 65640 h 1287171"/>
              <a:gd name="connsiteX2" fmla="*/ 12410 w 1233852"/>
              <a:gd name="connsiteY2" fmla="*/ 41383 h 1287171"/>
            </a:gdLst>
            <a:ahLst/>
            <a:cxnLst>
              <a:cxn ang="0">
                <a:pos x="connsiteX0" y="connsiteY0"/>
              </a:cxn>
              <a:cxn ang="0">
                <a:pos x="connsiteX1" y="connsiteY1"/>
              </a:cxn>
              <a:cxn ang="0">
                <a:pos x="connsiteX2" y="connsiteY2"/>
              </a:cxn>
            </a:cxnLst>
            <a:rect l="l" t="t" r="r" b="b"/>
            <a:pathLst>
              <a:path w="1233852" h="1287171">
                <a:moveTo>
                  <a:pt x="1233852" y="1280077"/>
                </a:moveTo>
                <a:cubicBezTo>
                  <a:pt x="875263" y="1401100"/>
                  <a:pt x="483872" y="-68831"/>
                  <a:pt x="340437" y="65640"/>
                </a:cubicBezTo>
                <a:cubicBezTo>
                  <a:pt x="197002" y="200111"/>
                  <a:pt x="-59308" y="-106535"/>
                  <a:pt x="12410" y="41383"/>
                </a:cubicBezTo>
              </a:path>
            </a:pathLst>
          </a:custGeom>
          <a:noFill/>
          <a:ln w="635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10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Location profiling</a:t>
            </a:r>
          </a:p>
        </p:txBody>
      </p:sp>
      <p:sp>
        <p:nvSpPr>
          <p:cNvPr id="19" name="Shape 144"/>
          <p:cNvSpPr txBox="1">
            <a:spLocks/>
          </p:cNvSpPr>
          <p:nvPr/>
        </p:nvSpPr>
        <p:spPr>
          <a:xfrm>
            <a:off x="1351208" y="5139484"/>
            <a:ext cx="100584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Given the significant predictability of human mobility, an adversary can construct a mobility profile of the target that helps him to re-identify or track the target in the future</a:t>
            </a:r>
          </a:p>
          <a:p>
            <a:r>
              <a:rPr lang="en-US" sz="2000" dirty="0"/>
              <a:t>Location profiles reveal information about income, ethnicity, religion</a:t>
            </a:r>
            <a:r>
              <a:rPr lang="mr-IN" sz="2000" dirty="0"/>
              <a:t>…</a:t>
            </a:r>
            <a:endParaRPr lang="en-US" sz="2000" dirty="0"/>
          </a:p>
        </p:txBody>
      </p:sp>
      <p:grpSp>
        <p:nvGrpSpPr>
          <p:cNvPr id="10" name="Group 273"/>
          <p:cNvGrpSpPr/>
          <p:nvPr/>
        </p:nvGrpSpPr>
        <p:grpSpPr>
          <a:xfrm>
            <a:off x="1752113" y="1794167"/>
            <a:ext cx="4258041" cy="2725477"/>
            <a:chOff x="0" y="0"/>
            <a:chExt cx="6055878" cy="3876232"/>
          </a:xfrm>
        </p:grpSpPr>
        <p:pic>
          <p:nvPicPr>
            <p:cNvPr id="11" name="pasted-image.png"/>
            <p:cNvPicPr>
              <a:picLocks noChangeAspect="1"/>
            </p:cNvPicPr>
            <p:nvPr/>
          </p:nvPicPr>
          <p:blipFill>
            <a:blip r:embed="rId2"/>
            <a:stretch>
              <a:fillRect/>
            </a:stretch>
          </p:blipFill>
          <p:spPr>
            <a:xfrm>
              <a:off x="127000" y="88900"/>
              <a:ext cx="5801879" cy="3546033"/>
            </a:xfrm>
            <a:prstGeom prst="rect">
              <a:avLst/>
            </a:prstGeom>
            <a:ln>
              <a:noFill/>
            </a:ln>
            <a:effectLst/>
          </p:spPr>
        </p:pic>
        <p:pic>
          <p:nvPicPr>
            <p:cNvPr id="13" name="Picture 12"/>
            <p:cNvPicPr>
              <a:picLocks/>
            </p:cNvPicPr>
            <p:nvPr/>
          </p:nvPicPr>
          <p:blipFill>
            <a:blip r:embed="rId3"/>
            <a:stretch>
              <a:fillRect/>
            </a:stretch>
          </p:blipFill>
          <p:spPr>
            <a:xfrm>
              <a:off x="0" y="0"/>
              <a:ext cx="6055879" cy="3876233"/>
            </a:xfrm>
            <a:prstGeom prst="rect">
              <a:avLst/>
            </a:prstGeom>
            <a:effectLst/>
          </p:spPr>
        </p:pic>
      </p:grpSp>
      <p:grpSp>
        <p:nvGrpSpPr>
          <p:cNvPr id="14" name="Group 276" descr="Picture 2.png"/>
          <p:cNvGrpSpPr/>
          <p:nvPr/>
        </p:nvGrpSpPr>
        <p:grpSpPr>
          <a:xfrm>
            <a:off x="6179748" y="1777724"/>
            <a:ext cx="4240027" cy="3219012"/>
            <a:chOff x="0" y="0"/>
            <a:chExt cx="6030259" cy="4578150"/>
          </a:xfrm>
        </p:grpSpPr>
        <p:pic>
          <p:nvPicPr>
            <p:cNvPr id="15" name="image11.png" descr="Picture 2.png"/>
            <p:cNvPicPr>
              <a:picLocks noChangeAspect="1"/>
            </p:cNvPicPr>
            <p:nvPr/>
          </p:nvPicPr>
          <p:blipFill>
            <a:blip r:embed="rId4"/>
            <a:stretch>
              <a:fillRect/>
            </a:stretch>
          </p:blipFill>
          <p:spPr>
            <a:xfrm>
              <a:off x="127000" y="88900"/>
              <a:ext cx="5776260" cy="4247951"/>
            </a:xfrm>
            <a:prstGeom prst="rect">
              <a:avLst/>
            </a:prstGeom>
            <a:ln>
              <a:noFill/>
            </a:ln>
            <a:effectLst/>
          </p:spPr>
        </p:pic>
        <p:pic>
          <p:nvPicPr>
            <p:cNvPr id="16" name="Picture 15"/>
            <p:cNvPicPr>
              <a:picLocks/>
            </p:cNvPicPr>
            <p:nvPr/>
          </p:nvPicPr>
          <p:blipFill>
            <a:blip r:embed="rId5"/>
            <a:stretch>
              <a:fillRect/>
            </a:stretch>
          </p:blipFill>
          <p:spPr>
            <a:xfrm>
              <a:off x="0" y="0"/>
              <a:ext cx="6030260" cy="4578151"/>
            </a:xfrm>
            <a:prstGeom prst="rect">
              <a:avLst/>
            </a:prstGeom>
            <a:effectLst/>
          </p:spPr>
        </p:pic>
      </p:grpSp>
    </p:spTree>
    <p:extLst>
      <p:ext uri="{BB962C8B-B14F-4D97-AF65-F5344CB8AC3E}">
        <p14:creationId xmlns:p14="http://schemas.microsoft.com/office/powerpoint/2010/main" val="92129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F611975-A438-EE4F-89C6-3D7BDFEE9D31}"/>
              </a:ext>
            </a:extLst>
          </p:cNvPr>
          <p:cNvSpPr txBox="1"/>
          <p:nvPr/>
        </p:nvSpPr>
        <p:spPr>
          <a:xfrm>
            <a:off x="3695416" y="6081450"/>
            <a:ext cx="7895110" cy="338554"/>
          </a:xfrm>
          <a:prstGeom prst="rect">
            <a:avLst/>
          </a:prstGeom>
          <a:noFill/>
        </p:spPr>
        <p:txBody>
          <a:bodyPr wrap="none" rtlCol="0">
            <a:spAutoFit/>
          </a:bodyPr>
          <a:lstStyle/>
          <a:p>
            <a:r>
              <a:rPr lang="en-US" sz="1600" i="1"/>
              <a:t>https://www.nytimes.com/interactive/2018/12/10/business/location-data-privacy-apps.html</a:t>
            </a:r>
            <a:endParaRPr lang="en-US" sz="1600" i="1" dirty="0"/>
          </a:p>
        </p:txBody>
      </p:sp>
      <p:pic>
        <p:nvPicPr>
          <p:cNvPr id="5" name="Picture 4">
            <a:extLst>
              <a:ext uri="{FF2B5EF4-FFF2-40B4-BE49-F238E27FC236}">
                <a16:creationId xmlns:a16="http://schemas.microsoft.com/office/drawing/2014/main" id="{66F6AAF1-17C9-8E41-A8EE-96B4C6521AEF}"/>
              </a:ext>
            </a:extLst>
          </p:cNvPr>
          <p:cNvPicPr>
            <a:picLocks noChangeAspect="1"/>
          </p:cNvPicPr>
          <p:nvPr/>
        </p:nvPicPr>
        <p:blipFill>
          <a:blip r:embed="rId2"/>
          <a:stretch>
            <a:fillRect/>
          </a:stretch>
        </p:blipFill>
        <p:spPr>
          <a:xfrm>
            <a:off x="6284514" y="1792224"/>
            <a:ext cx="5192633" cy="4040921"/>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B297EB6E-3565-8140-9394-7E49B806A474}"/>
              </a:ext>
            </a:extLst>
          </p:cNvPr>
          <p:cNvPicPr>
            <a:picLocks noChangeAspect="1"/>
          </p:cNvPicPr>
          <p:nvPr/>
        </p:nvPicPr>
        <p:blipFill>
          <a:blip r:embed="rId3"/>
          <a:stretch>
            <a:fillRect/>
          </a:stretch>
        </p:blipFill>
        <p:spPr>
          <a:xfrm>
            <a:off x="714852" y="585216"/>
            <a:ext cx="5381147" cy="3846808"/>
          </a:xfrm>
          <a:prstGeom prst="rect">
            <a:avLst/>
          </a:prstGeom>
        </p:spPr>
      </p:pic>
    </p:spTree>
    <p:extLst>
      <p:ext uri="{BB962C8B-B14F-4D97-AF65-F5344CB8AC3E}">
        <p14:creationId xmlns:p14="http://schemas.microsoft.com/office/powerpoint/2010/main" val="3784077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F611975-A438-EE4F-89C6-3D7BDFEE9D31}"/>
              </a:ext>
            </a:extLst>
          </p:cNvPr>
          <p:cNvSpPr txBox="1"/>
          <p:nvPr/>
        </p:nvSpPr>
        <p:spPr>
          <a:xfrm>
            <a:off x="3695416" y="6081450"/>
            <a:ext cx="7895110" cy="338554"/>
          </a:xfrm>
          <a:prstGeom prst="rect">
            <a:avLst/>
          </a:prstGeom>
          <a:noFill/>
        </p:spPr>
        <p:txBody>
          <a:bodyPr wrap="none" rtlCol="0">
            <a:spAutoFit/>
          </a:bodyPr>
          <a:lstStyle/>
          <a:p>
            <a:r>
              <a:rPr lang="en-US" sz="1600" i="1"/>
              <a:t>https://www.nytimes.com/interactive/2018/12/10/business/location-data-privacy-apps.html</a:t>
            </a:r>
            <a:endParaRPr lang="en-US" sz="1600" i="1" dirty="0"/>
          </a:p>
        </p:txBody>
      </p:sp>
      <p:pic>
        <p:nvPicPr>
          <p:cNvPr id="3" name="Picture 2" descr="A picture containing computer, different, person, table&#10;&#10;Description automatically generated">
            <a:extLst>
              <a:ext uri="{FF2B5EF4-FFF2-40B4-BE49-F238E27FC236}">
                <a16:creationId xmlns:a16="http://schemas.microsoft.com/office/drawing/2014/main" id="{59D83F59-96B8-CE4D-B37E-47E11415AA88}"/>
              </a:ext>
            </a:extLst>
          </p:cNvPr>
          <p:cNvPicPr>
            <a:picLocks noChangeAspect="1"/>
          </p:cNvPicPr>
          <p:nvPr/>
        </p:nvPicPr>
        <p:blipFill>
          <a:blip r:embed="rId2"/>
          <a:stretch>
            <a:fillRect/>
          </a:stretch>
        </p:blipFill>
        <p:spPr>
          <a:xfrm>
            <a:off x="601474" y="1324720"/>
            <a:ext cx="5611471" cy="3391458"/>
          </a:xfrm>
          <a:prstGeom prst="rect">
            <a:avLst/>
          </a:prstGeom>
        </p:spPr>
      </p:pic>
      <p:pic>
        <p:nvPicPr>
          <p:cNvPr id="6" name="Picture 5" descr="Map&#10;&#10;Description automatically generated">
            <a:extLst>
              <a:ext uri="{FF2B5EF4-FFF2-40B4-BE49-F238E27FC236}">
                <a16:creationId xmlns:a16="http://schemas.microsoft.com/office/drawing/2014/main" id="{B16865BB-FD15-8F4D-B18D-8D2A46EF52A0}"/>
              </a:ext>
            </a:extLst>
          </p:cNvPr>
          <p:cNvPicPr>
            <a:picLocks noChangeAspect="1"/>
          </p:cNvPicPr>
          <p:nvPr/>
        </p:nvPicPr>
        <p:blipFill>
          <a:blip r:embed="rId3"/>
          <a:stretch>
            <a:fillRect/>
          </a:stretch>
        </p:blipFill>
        <p:spPr>
          <a:xfrm>
            <a:off x="5487759" y="1802341"/>
            <a:ext cx="6143493" cy="3730939"/>
          </a:xfrm>
          <a:prstGeom prst="rect">
            <a:avLst/>
          </a:prstGeom>
        </p:spPr>
      </p:pic>
    </p:spTree>
    <p:extLst>
      <p:ext uri="{BB962C8B-B14F-4D97-AF65-F5344CB8AC3E}">
        <p14:creationId xmlns:p14="http://schemas.microsoft.com/office/powerpoint/2010/main" val="163774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600A21-51C9-184A-A8D5-2EC19E13C53B}"/>
              </a:ext>
            </a:extLst>
          </p:cNvPr>
          <p:cNvSpPr txBox="1"/>
          <p:nvPr/>
        </p:nvSpPr>
        <p:spPr>
          <a:xfrm>
            <a:off x="950976" y="694557"/>
            <a:ext cx="10562737" cy="5047536"/>
          </a:xfrm>
          <a:prstGeom prst="rect">
            <a:avLst/>
          </a:prstGeom>
          <a:noFill/>
        </p:spPr>
        <p:txBody>
          <a:bodyPr wrap="square" rtlCol="0">
            <a:spAutoFit/>
          </a:bodyPr>
          <a:lstStyle/>
          <a:p>
            <a:pPr marL="457200" indent="-457200">
              <a:buFont typeface="Arial" panose="020B0604020202020204" pitchFamily="34" charset="0"/>
              <a:buChar char="•"/>
            </a:pPr>
            <a:r>
              <a:rPr lang="en-US" dirty="0"/>
              <a:t>The inauguration weekend yielded a trove of personal stories and experiences: elite attendees at presidential ceremonies, religious observers at church services, supporters assembling across the National Mall</a:t>
            </a:r>
          </a:p>
          <a:p>
            <a:pPr marL="457200" indent="-457200">
              <a:buFont typeface="Arial" panose="020B0604020202020204" pitchFamily="34" charset="0"/>
              <a:buChar char="•"/>
            </a:pPr>
            <a:r>
              <a:rPr lang="en-US" dirty="0"/>
              <a:t>Protesters were tracked just as rigorously … We spotted a senior official at the Department of Defense walking through the Women’s March, beginning on the National Mall and moving past the Smithsonian National Museum of American History that afternoon. His wife was also on the mall that day, something we discovered after tracking him to his home in Virginia. Her phone was also beaming out location data, along with the phones of several neighbors… The official’s data trail also led to a high school, homes of friends, a visit to Joint Base Andrews, workdays spent in the Pentagon and a ceremony at Joint Base Myer-Henderson Hall with President Barack Obama in 2017 </a:t>
            </a:r>
          </a:p>
          <a:p>
            <a:pPr marL="457200" indent="-457200">
              <a:buFont typeface="Arial" panose="020B0604020202020204" pitchFamily="34" charset="0"/>
              <a:buChar char="•"/>
            </a:pPr>
            <a:r>
              <a:rPr lang="en-US" dirty="0"/>
              <a:t>… rioters, too. Filtering the data to that precise time and location led us to the doorsteps of some who were there. Police were present as well, many with faces obscured by riot gear. The data led us to the homes of at least two police officers who had been at the scene.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dirty="0">
                <a:highlight>
                  <a:srgbClr val="FFFF00"/>
                </a:highlight>
              </a:rPr>
              <a:t>We lacked the mobile advertising IDs or other identifiers that advertisers often combine with demographic information like home ZIP codes, age, gender, even phone numbers and emails to create detailed audience profiles used in targeted advertising</a:t>
            </a:r>
          </a:p>
        </p:txBody>
      </p:sp>
      <p:sp>
        <p:nvSpPr>
          <p:cNvPr id="11" name="TextBox 10">
            <a:extLst>
              <a:ext uri="{FF2B5EF4-FFF2-40B4-BE49-F238E27FC236}">
                <a16:creationId xmlns:a16="http://schemas.microsoft.com/office/drawing/2014/main" id="{E9D2DA48-7D06-4D44-B5BC-90517E750A36}"/>
              </a:ext>
            </a:extLst>
          </p:cNvPr>
          <p:cNvSpPr txBox="1"/>
          <p:nvPr/>
        </p:nvSpPr>
        <p:spPr>
          <a:xfrm>
            <a:off x="3611432" y="6093665"/>
            <a:ext cx="7944804" cy="338554"/>
          </a:xfrm>
          <a:prstGeom prst="rect">
            <a:avLst/>
          </a:prstGeom>
          <a:noFill/>
        </p:spPr>
        <p:txBody>
          <a:bodyPr wrap="none" rtlCol="0">
            <a:spAutoFit/>
          </a:bodyPr>
          <a:lstStyle/>
          <a:p>
            <a:r>
              <a:rPr lang="en-US" sz="1600" i="1" dirty="0"/>
              <a:t>https://</a:t>
            </a:r>
            <a:r>
              <a:rPr lang="en-US" sz="1600" i="1" dirty="0" err="1"/>
              <a:t>www.nytimes.com</a:t>
            </a:r>
            <a:r>
              <a:rPr lang="en-US" sz="1600" i="1" dirty="0"/>
              <a:t>/interactive/2019/12/19/opinion/location-tracking-cell-</a:t>
            </a:r>
            <a:r>
              <a:rPr lang="en-US" sz="1600" i="1" dirty="0" err="1"/>
              <a:t>phone.html</a:t>
            </a:r>
            <a:endParaRPr lang="en-US" sz="1600" i="1" dirty="0"/>
          </a:p>
        </p:txBody>
      </p:sp>
    </p:spTree>
    <p:extLst>
      <p:ext uri="{BB962C8B-B14F-4D97-AF65-F5344CB8AC3E}">
        <p14:creationId xmlns:p14="http://schemas.microsoft.com/office/powerpoint/2010/main" val="28975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able&#10;&#10;Description automatically generated">
            <a:extLst>
              <a:ext uri="{FF2B5EF4-FFF2-40B4-BE49-F238E27FC236}">
                <a16:creationId xmlns:a16="http://schemas.microsoft.com/office/drawing/2014/main" id="{15689D2F-E7AB-AA43-8979-29558AD17C31}"/>
              </a:ext>
            </a:extLst>
          </p:cNvPr>
          <p:cNvPicPr>
            <a:picLocks noChangeAspect="1"/>
          </p:cNvPicPr>
          <p:nvPr/>
        </p:nvPicPr>
        <p:blipFill>
          <a:blip r:embed="rId2"/>
          <a:stretch>
            <a:fillRect/>
          </a:stretch>
        </p:blipFill>
        <p:spPr>
          <a:xfrm>
            <a:off x="1224553" y="1996606"/>
            <a:ext cx="5140253" cy="1557653"/>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4CF9957C-7530-B04D-AAEF-6D12B2C5614D}"/>
              </a:ext>
            </a:extLst>
          </p:cNvPr>
          <p:cNvPicPr>
            <a:picLocks noChangeAspect="1"/>
          </p:cNvPicPr>
          <p:nvPr/>
        </p:nvPicPr>
        <p:blipFill>
          <a:blip r:embed="rId3"/>
          <a:stretch>
            <a:fillRect/>
          </a:stretch>
        </p:blipFill>
        <p:spPr>
          <a:xfrm>
            <a:off x="6125204" y="1442290"/>
            <a:ext cx="1922095" cy="1537676"/>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47303229-9A92-094D-8CEB-EA64E9AB9FBA}"/>
              </a:ext>
            </a:extLst>
          </p:cNvPr>
          <p:cNvPicPr>
            <a:picLocks noChangeAspect="1"/>
          </p:cNvPicPr>
          <p:nvPr/>
        </p:nvPicPr>
        <p:blipFill>
          <a:blip r:embed="rId4"/>
          <a:stretch>
            <a:fillRect/>
          </a:stretch>
        </p:blipFill>
        <p:spPr>
          <a:xfrm>
            <a:off x="1224553" y="3806893"/>
            <a:ext cx="5140253" cy="1331055"/>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descr="A picture containing indoor, tree&#10;&#10;Description automatically generated">
            <a:extLst>
              <a:ext uri="{FF2B5EF4-FFF2-40B4-BE49-F238E27FC236}">
                <a16:creationId xmlns:a16="http://schemas.microsoft.com/office/drawing/2014/main" id="{40186A18-06B1-2040-9234-A48BD141EBD8}"/>
              </a:ext>
            </a:extLst>
          </p:cNvPr>
          <p:cNvPicPr>
            <a:picLocks noChangeAspect="1"/>
          </p:cNvPicPr>
          <p:nvPr/>
        </p:nvPicPr>
        <p:blipFill>
          <a:blip r:embed="rId5"/>
          <a:stretch>
            <a:fillRect/>
          </a:stretch>
        </p:blipFill>
        <p:spPr>
          <a:xfrm>
            <a:off x="6125204" y="4225611"/>
            <a:ext cx="4848180" cy="1285186"/>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descr="A picture containing text&#10;&#10;Description automatically generated">
            <a:extLst>
              <a:ext uri="{FF2B5EF4-FFF2-40B4-BE49-F238E27FC236}">
                <a16:creationId xmlns:a16="http://schemas.microsoft.com/office/drawing/2014/main" id="{3F517A5D-35A9-D748-95A1-458F9CB2ECDA}"/>
              </a:ext>
            </a:extLst>
          </p:cNvPr>
          <p:cNvPicPr>
            <a:picLocks noChangeAspect="1"/>
          </p:cNvPicPr>
          <p:nvPr/>
        </p:nvPicPr>
        <p:blipFill>
          <a:blip r:embed="rId6"/>
          <a:stretch>
            <a:fillRect/>
          </a:stretch>
        </p:blipFill>
        <p:spPr>
          <a:xfrm>
            <a:off x="6409710" y="3206839"/>
            <a:ext cx="5203249" cy="785611"/>
          </a:xfrm>
          <a:prstGeom prst="rect">
            <a:avLst/>
          </a:prstGeom>
          <a:ln w="9525">
            <a:solidFill>
              <a:schemeClr val="tx1"/>
            </a:solidFill>
          </a:ln>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E5072F39-3B37-484C-9A47-218FEBFBBF86}"/>
              </a:ext>
            </a:extLst>
          </p:cNvPr>
          <p:cNvSpPr txBox="1"/>
          <p:nvPr/>
        </p:nvSpPr>
        <p:spPr>
          <a:xfrm>
            <a:off x="3611432" y="6093665"/>
            <a:ext cx="7944804" cy="338554"/>
          </a:xfrm>
          <a:prstGeom prst="rect">
            <a:avLst/>
          </a:prstGeom>
          <a:noFill/>
        </p:spPr>
        <p:txBody>
          <a:bodyPr wrap="none" rtlCol="0">
            <a:spAutoFit/>
          </a:bodyPr>
          <a:lstStyle/>
          <a:p>
            <a:r>
              <a:rPr lang="en-US" sz="1600" i="1" dirty="0"/>
              <a:t>https://</a:t>
            </a:r>
            <a:r>
              <a:rPr lang="en-US" sz="1600" i="1" dirty="0" err="1"/>
              <a:t>www.nytimes.com</a:t>
            </a:r>
            <a:r>
              <a:rPr lang="en-US" sz="1600" i="1" dirty="0"/>
              <a:t>/interactive/2019/12/19/opinion/location-tracking-cell-</a:t>
            </a:r>
            <a:r>
              <a:rPr lang="en-US" sz="1600" i="1" dirty="0" err="1"/>
              <a:t>phone.html</a:t>
            </a:r>
            <a:endParaRPr lang="en-US" sz="1600" i="1" dirty="0"/>
          </a:p>
        </p:txBody>
      </p:sp>
      <p:sp>
        <p:nvSpPr>
          <p:cNvPr id="2" name="Title 1">
            <a:extLst>
              <a:ext uri="{FF2B5EF4-FFF2-40B4-BE49-F238E27FC236}">
                <a16:creationId xmlns:a16="http://schemas.microsoft.com/office/drawing/2014/main" id="{3864C970-7C37-A340-A140-69FA9D24F4F0}"/>
              </a:ext>
            </a:extLst>
          </p:cNvPr>
          <p:cNvSpPr>
            <a:spLocks noGrp="1"/>
          </p:cNvSpPr>
          <p:nvPr>
            <p:ph type="title"/>
          </p:nvPr>
        </p:nvSpPr>
        <p:spPr/>
        <p:txBody>
          <a:bodyPr/>
          <a:lstStyle/>
          <a:p>
            <a:r>
              <a:rPr lang="en-US" dirty="0"/>
              <a:t>Risks to users</a:t>
            </a:r>
          </a:p>
        </p:txBody>
      </p:sp>
    </p:spTree>
    <p:extLst>
      <p:ext uri="{BB962C8B-B14F-4D97-AF65-F5344CB8AC3E}">
        <p14:creationId xmlns:p14="http://schemas.microsoft.com/office/powerpoint/2010/main" val="378353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42984D4-DB3C-D542-A0D5-D4B871D4F1AC}"/>
              </a:ext>
            </a:extLst>
          </p:cNvPr>
          <p:cNvPicPr>
            <a:picLocks noChangeAspect="1"/>
          </p:cNvPicPr>
          <p:nvPr/>
        </p:nvPicPr>
        <p:blipFill>
          <a:blip r:embed="rId2"/>
          <a:stretch>
            <a:fillRect/>
          </a:stretch>
        </p:blipFill>
        <p:spPr>
          <a:xfrm>
            <a:off x="1063938" y="2963392"/>
            <a:ext cx="5994400" cy="1549400"/>
          </a:xfrm>
          <a:prstGeom prst="rect">
            <a:avLst/>
          </a:prstGeom>
          <a:ln>
            <a:solidFill>
              <a:schemeClr val="tx1"/>
            </a:solidFill>
          </a:ln>
          <a:effectLst>
            <a:outerShdw blurRad="50800" dist="38100" dir="2700000" algn="tl" rotWithShape="0">
              <a:prstClr val="black">
                <a:alpha val="40000"/>
              </a:prstClr>
            </a:outerShdw>
          </a:effectLst>
        </p:spPr>
      </p:pic>
      <p:pic>
        <p:nvPicPr>
          <p:cNvPr id="9218" name="Picture 2">
            <a:extLst>
              <a:ext uri="{FF2B5EF4-FFF2-40B4-BE49-F238E27FC236}">
                <a16:creationId xmlns:a16="http://schemas.microsoft.com/office/drawing/2014/main" id="{B3D44996-C20E-1149-8D1F-F4C0D20F7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1744" y="2519877"/>
            <a:ext cx="3223173" cy="2147788"/>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a:extLst>
              <a:ext uri="{FF2B5EF4-FFF2-40B4-BE49-F238E27FC236}">
                <a16:creationId xmlns:a16="http://schemas.microsoft.com/office/drawing/2014/main" id="{548C2C13-9542-5544-96E6-DBA819A691DC}"/>
              </a:ext>
            </a:extLst>
          </p:cNvPr>
          <p:cNvSpPr/>
          <p:nvPr/>
        </p:nvSpPr>
        <p:spPr>
          <a:xfrm>
            <a:off x="2628388" y="3789588"/>
            <a:ext cx="3875443" cy="72938"/>
          </a:xfrm>
          <a:custGeom>
            <a:avLst/>
            <a:gdLst>
              <a:gd name="connsiteX0" fmla="*/ 943424 w 943424"/>
              <a:gd name="connsiteY0" fmla="*/ 0 h 806824"/>
              <a:gd name="connsiteX1" fmla="*/ 82812 w 943424"/>
              <a:gd name="connsiteY1" fmla="*/ 376518 h 806824"/>
              <a:gd name="connsiteX2" fmla="*/ 82812 w 943424"/>
              <a:gd name="connsiteY2" fmla="*/ 806824 h 806824"/>
              <a:gd name="connsiteX0" fmla="*/ 1201049 w 1201049"/>
              <a:gd name="connsiteY0" fmla="*/ 0 h 411539"/>
              <a:gd name="connsiteX1" fmla="*/ 340437 w 1201049"/>
              <a:gd name="connsiteY1" fmla="*/ 376518 h 411539"/>
              <a:gd name="connsiteX2" fmla="*/ 12410 w 1201049"/>
              <a:gd name="connsiteY2" fmla="*/ 352261 h 411539"/>
              <a:gd name="connsiteX0" fmla="*/ 1233852 w 1233852"/>
              <a:gd name="connsiteY0" fmla="*/ 1280077 h 1287171"/>
              <a:gd name="connsiteX1" fmla="*/ 340437 w 1233852"/>
              <a:gd name="connsiteY1" fmla="*/ 65640 h 1287171"/>
              <a:gd name="connsiteX2" fmla="*/ 12410 w 1233852"/>
              <a:gd name="connsiteY2" fmla="*/ 41383 h 1287171"/>
            </a:gdLst>
            <a:ahLst/>
            <a:cxnLst>
              <a:cxn ang="0">
                <a:pos x="connsiteX0" y="connsiteY0"/>
              </a:cxn>
              <a:cxn ang="0">
                <a:pos x="connsiteX1" y="connsiteY1"/>
              </a:cxn>
              <a:cxn ang="0">
                <a:pos x="connsiteX2" y="connsiteY2"/>
              </a:cxn>
            </a:cxnLst>
            <a:rect l="l" t="t" r="r" b="b"/>
            <a:pathLst>
              <a:path w="1233852" h="1287171">
                <a:moveTo>
                  <a:pt x="1233852" y="1280077"/>
                </a:moveTo>
                <a:cubicBezTo>
                  <a:pt x="875263" y="1401100"/>
                  <a:pt x="483872" y="-68831"/>
                  <a:pt x="340437" y="65640"/>
                </a:cubicBezTo>
                <a:cubicBezTo>
                  <a:pt x="197002" y="200111"/>
                  <a:pt x="-59308" y="-106535"/>
                  <a:pt x="12410" y="41383"/>
                </a:cubicBezTo>
              </a:path>
            </a:pathLst>
          </a:custGeom>
          <a:noFill/>
          <a:ln w="635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799E2D9A-AD22-A148-8956-57BFDD60E887}"/>
              </a:ext>
            </a:extLst>
          </p:cNvPr>
          <p:cNvSpPr/>
          <p:nvPr/>
        </p:nvSpPr>
        <p:spPr>
          <a:xfrm flipV="1">
            <a:off x="1209565" y="4072810"/>
            <a:ext cx="915449" cy="45719"/>
          </a:xfrm>
          <a:custGeom>
            <a:avLst/>
            <a:gdLst>
              <a:gd name="connsiteX0" fmla="*/ 943424 w 943424"/>
              <a:gd name="connsiteY0" fmla="*/ 0 h 806824"/>
              <a:gd name="connsiteX1" fmla="*/ 82812 w 943424"/>
              <a:gd name="connsiteY1" fmla="*/ 376518 h 806824"/>
              <a:gd name="connsiteX2" fmla="*/ 82812 w 943424"/>
              <a:gd name="connsiteY2" fmla="*/ 806824 h 806824"/>
              <a:gd name="connsiteX0" fmla="*/ 1201049 w 1201049"/>
              <a:gd name="connsiteY0" fmla="*/ 0 h 411539"/>
              <a:gd name="connsiteX1" fmla="*/ 340437 w 1201049"/>
              <a:gd name="connsiteY1" fmla="*/ 376518 h 411539"/>
              <a:gd name="connsiteX2" fmla="*/ 12410 w 1201049"/>
              <a:gd name="connsiteY2" fmla="*/ 352261 h 411539"/>
              <a:gd name="connsiteX0" fmla="*/ 1233852 w 1233852"/>
              <a:gd name="connsiteY0" fmla="*/ 1280077 h 1287171"/>
              <a:gd name="connsiteX1" fmla="*/ 340437 w 1233852"/>
              <a:gd name="connsiteY1" fmla="*/ 65640 h 1287171"/>
              <a:gd name="connsiteX2" fmla="*/ 12410 w 1233852"/>
              <a:gd name="connsiteY2" fmla="*/ 41383 h 1287171"/>
            </a:gdLst>
            <a:ahLst/>
            <a:cxnLst>
              <a:cxn ang="0">
                <a:pos x="connsiteX0" y="connsiteY0"/>
              </a:cxn>
              <a:cxn ang="0">
                <a:pos x="connsiteX1" y="connsiteY1"/>
              </a:cxn>
              <a:cxn ang="0">
                <a:pos x="connsiteX2" y="connsiteY2"/>
              </a:cxn>
            </a:cxnLst>
            <a:rect l="l" t="t" r="r" b="b"/>
            <a:pathLst>
              <a:path w="1233852" h="1287171">
                <a:moveTo>
                  <a:pt x="1233852" y="1280077"/>
                </a:moveTo>
                <a:cubicBezTo>
                  <a:pt x="875263" y="1401100"/>
                  <a:pt x="483872" y="-68831"/>
                  <a:pt x="340437" y="65640"/>
                </a:cubicBezTo>
                <a:cubicBezTo>
                  <a:pt x="197002" y="200111"/>
                  <a:pt x="-59308" y="-106535"/>
                  <a:pt x="12410" y="41383"/>
                </a:cubicBezTo>
              </a:path>
            </a:pathLst>
          </a:custGeom>
          <a:noFill/>
          <a:ln w="635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A526510-12F0-6147-9F71-6FBF26F6B610}"/>
              </a:ext>
            </a:extLst>
          </p:cNvPr>
          <p:cNvSpPr txBox="1"/>
          <p:nvPr/>
        </p:nvSpPr>
        <p:spPr>
          <a:xfrm>
            <a:off x="3611432" y="6093665"/>
            <a:ext cx="7944804" cy="338554"/>
          </a:xfrm>
          <a:prstGeom prst="rect">
            <a:avLst/>
          </a:prstGeom>
          <a:noFill/>
        </p:spPr>
        <p:txBody>
          <a:bodyPr wrap="none" rtlCol="0">
            <a:spAutoFit/>
          </a:bodyPr>
          <a:lstStyle/>
          <a:p>
            <a:r>
              <a:rPr lang="en-US" sz="1600" i="1" dirty="0"/>
              <a:t>https://</a:t>
            </a:r>
            <a:r>
              <a:rPr lang="en-US" sz="1600" i="1" dirty="0" err="1"/>
              <a:t>www.nytimes.com</a:t>
            </a:r>
            <a:r>
              <a:rPr lang="en-US" sz="1600" i="1" dirty="0"/>
              <a:t>/interactive/2019/12/19/opinion/location-tracking-cell-</a:t>
            </a:r>
            <a:r>
              <a:rPr lang="en-US" sz="1600" i="1" dirty="0" err="1"/>
              <a:t>phone.html</a:t>
            </a:r>
            <a:endParaRPr lang="en-US" sz="1600" i="1" dirty="0"/>
          </a:p>
        </p:txBody>
      </p:sp>
      <p:sp>
        <p:nvSpPr>
          <p:cNvPr id="8" name="Title 1">
            <a:extLst>
              <a:ext uri="{FF2B5EF4-FFF2-40B4-BE49-F238E27FC236}">
                <a16:creationId xmlns:a16="http://schemas.microsoft.com/office/drawing/2014/main" id="{D36AEF6E-FD8B-444C-AB63-868DF251A5B5}"/>
              </a:ext>
            </a:extLst>
          </p:cNvPr>
          <p:cNvSpPr>
            <a:spLocks noGrp="1"/>
          </p:cNvSpPr>
          <p:nvPr>
            <p:ph type="title"/>
          </p:nvPr>
        </p:nvSpPr>
        <p:spPr>
          <a:xfrm>
            <a:off x="1066800" y="642594"/>
            <a:ext cx="10058400" cy="1371600"/>
          </a:xfrm>
        </p:spPr>
        <p:txBody>
          <a:bodyPr/>
          <a:lstStyle/>
          <a:p>
            <a:r>
              <a:rPr lang="en-US" dirty="0"/>
              <a:t>But users know, right?</a:t>
            </a:r>
          </a:p>
        </p:txBody>
      </p:sp>
    </p:spTree>
    <p:extLst>
      <p:ext uri="{BB962C8B-B14F-4D97-AF65-F5344CB8AC3E}">
        <p14:creationId xmlns:p14="http://schemas.microsoft.com/office/powerpoint/2010/main" val="38084640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F611975-A438-EE4F-89C6-3D7BDFEE9D31}"/>
              </a:ext>
            </a:extLst>
          </p:cNvPr>
          <p:cNvSpPr txBox="1"/>
          <p:nvPr/>
        </p:nvSpPr>
        <p:spPr>
          <a:xfrm>
            <a:off x="3695416" y="6081450"/>
            <a:ext cx="7895110" cy="338554"/>
          </a:xfrm>
          <a:prstGeom prst="rect">
            <a:avLst/>
          </a:prstGeom>
          <a:noFill/>
        </p:spPr>
        <p:txBody>
          <a:bodyPr wrap="none" rtlCol="0">
            <a:spAutoFit/>
          </a:bodyPr>
          <a:lstStyle/>
          <a:p>
            <a:r>
              <a:rPr lang="en-US" sz="1600" i="1" dirty="0"/>
              <a:t>https://</a:t>
            </a:r>
            <a:r>
              <a:rPr lang="en-US" sz="1600" i="1" dirty="0" err="1"/>
              <a:t>www.nytimes.com</a:t>
            </a:r>
            <a:r>
              <a:rPr lang="en-US" sz="1600" i="1" dirty="0"/>
              <a:t>/interactive/2018/12/10/business/location-data-privacy-</a:t>
            </a:r>
            <a:r>
              <a:rPr lang="en-US" sz="1600" i="1" dirty="0" err="1"/>
              <a:t>apps.html</a:t>
            </a:r>
            <a:endParaRPr lang="en-US" sz="1600" i="1" dirty="0"/>
          </a:p>
        </p:txBody>
      </p:sp>
      <p:sp>
        <p:nvSpPr>
          <p:cNvPr id="4" name="TextBox 3">
            <a:extLst>
              <a:ext uri="{FF2B5EF4-FFF2-40B4-BE49-F238E27FC236}">
                <a16:creationId xmlns:a16="http://schemas.microsoft.com/office/drawing/2014/main" id="{C13136FB-0057-6240-BFED-5E1E06E4C1FE}"/>
              </a:ext>
            </a:extLst>
          </p:cNvPr>
          <p:cNvSpPr txBox="1"/>
          <p:nvPr/>
        </p:nvSpPr>
        <p:spPr>
          <a:xfrm>
            <a:off x="651349" y="1951629"/>
            <a:ext cx="10511028" cy="3785652"/>
          </a:xfrm>
          <a:prstGeom prst="rect">
            <a:avLst/>
          </a:prstGeom>
          <a:noFill/>
        </p:spPr>
        <p:txBody>
          <a:bodyPr wrap="square" rtlCol="0">
            <a:spAutoFit/>
          </a:bodyPr>
          <a:lstStyle/>
          <a:p>
            <a:r>
              <a:rPr lang="en-US" sz="2400" dirty="0"/>
              <a:t>Companies that use location data say that people agree to share their information in exchange for customized services, rewards and discounts. Ms. </a:t>
            </a:r>
            <a:r>
              <a:rPr lang="en-US" sz="2400" dirty="0" err="1"/>
              <a:t>Magrin</a:t>
            </a:r>
            <a:r>
              <a:rPr lang="en-US" sz="2400" dirty="0"/>
              <a:t>, the teacher, noted that she liked that tracking technology let her record her jogging routes.</a:t>
            </a:r>
          </a:p>
          <a:p>
            <a:endParaRPr lang="en-US" sz="2400" dirty="0"/>
          </a:p>
          <a:p>
            <a:r>
              <a:rPr lang="en-US" sz="2400" dirty="0"/>
              <a:t>Brian Wong, chief executive of </a:t>
            </a:r>
            <a:r>
              <a:rPr lang="en-US" sz="2400" dirty="0" err="1"/>
              <a:t>Kiip</a:t>
            </a:r>
            <a:r>
              <a:rPr lang="en-US" sz="2400" dirty="0"/>
              <a:t>, a mobile ad firm that has also sold anonymous data from some of the apps it works with, says users give apps permission to use and share their data. “You are receiving these services for free because advertisers are helping monetize and pay for it,” he said, adding, “You would have to be pretty oblivious if you are not aware that this is going on.”</a:t>
            </a:r>
          </a:p>
        </p:txBody>
      </p:sp>
      <p:pic>
        <p:nvPicPr>
          <p:cNvPr id="5" name="Picture 4" descr="A picture containing text&#10;&#10;Description automatically generated">
            <a:extLst>
              <a:ext uri="{FF2B5EF4-FFF2-40B4-BE49-F238E27FC236}">
                <a16:creationId xmlns:a16="http://schemas.microsoft.com/office/drawing/2014/main" id="{11F8DF8F-03D3-0344-BDB8-08B60D9FEA49}"/>
              </a:ext>
            </a:extLst>
          </p:cNvPr>
          <p:cNvPicPr>
            <a:picLocks noChangeAspect="1"/>
          </p:cNvPicPr>
          <p:nvPr/>
        </p:nvPicPr>
        <p:blipFill>
          <a:blip r:embed="rId2"/>
          <a:stretch>
            <a:fillRect/>
          </a:stretch>
        </p:blipFill>
        <p:spPr>
          <a:xfrm>
            <a:off x="774416" y="1120719"/>
            <a:ext cx="2921000" cy="546100"/>
          </a:xfrm>
          <a:prstGeom prst="rect">
            <a:avLst/>
          </a:prstGeom>
          <a:ln w="38100">
            <a:solidFill>
              <a:schemeClr val="tx1"/>
            </a:solidFill>
          </a:ln>
          <a:effectLst>
            <a:outerShdw blurRad="50800" dist="381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59766C67-9171-F24B-BF11-E5FFE72F5374}"/>
              </a:ext>
            </a:extLst>
          </p:cNvPr>
          <p:cNvPicPr>
            <a:picLocks noChangeAspect="1"/>
          </p:cNvPicPr>
          <p:nvPr/>
        </p:nvPicPr>
        <p:blipFill>
          <a:blip r:embed="rId3"/>
          <a:stretch>
            <a:fillRect/>
          </a:stretch>
        </p:blipFill>
        <p:spPr>
          <a:xfrm>
            <a:off x="4575921" y="2449540"/>
            <a:ext cx="6134100" cy="1752600"/>
          </a:xfrm>
          <a:prstGeom prst="rect">
            <a:avLst/>
          </a:prstGeom>
          <a:ln>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558EBC2-625F-F04B-B290-6273216AD6FE}"/>
                  </a:ext>
                </a:extLst>
              </p14:cNvPr>
              <p14:cNvContentPartPr/>
              <p14:nvPr/>
            </p14:nvContentPartPr>
            <p14:xfrm>
              <a:off x="5777645" y="4736934"/>
              <a:ext cx="5281200" cy="113040"/>
            </p14:xfrm>
          </p:contentPart>
        </mc:Choice>
        <mc:Fallback xmlns="">
          <p:pic>
            <p:nvPicPr>
              <p:cNvPr id="2" name="Ink 1">
                <a:extLst>
                  <a:ext uri="{FF2B5EF4-FFF2-40B4-BE49-F238E27FC236}">
                    <a16:creationId xmlns:a16="http://schemas.microsoft.com/office/drawing/2014/main" id="{1558EBC2-625F-F04B-B290-6273216AD6FE}"/>
                  </a:ext>
                </a:extLst>
              </p:cNvPr>
              <p:cNvPicPr/>
              <p:nvPr/>
            </p:nvPicPr>
            <p:blipFill>
              <a:blip r:embed="rId5"/>
              <a:stretch>
                <a:fillRect/>
              </a:stretch>
            </p:blipFill>
            <p:spPr>
              <a:xfrm>
                <a:off x="5687645" y="4557294"/>
                <a:ext cx="5460840" cy="472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E2F23A19-AC31-B648-8EC9-EF25BB377938}"/>
                  </a:ext>
                </a:extLst>
              </p14:cNvPr>
              <p14:cNvContentPartPr/>
              <p14:nvPr/>
            </p14:nvContentPartPr>
            <p14:xfrm>
              <a:off x="792725" y="5067414"/>
              <a:ext cx="7187400" cy="158760"/>
            </p14:xfrm>
          </p:contentPart>
        </mc:Choice>
        <mc:Fallback xmlns="">
          <p:pic>
            <p:nvPicPr>
              <p:cNvPr id="3" name="Ink 2">
                <a:extLst>
                  <a:ext uri="{FF2B5EF4-FFF2-40B4-BE49-F238E27FC236}">
                    <a16:creationId xmlns:a16="http://schemas.microsoft.com/office/drawing/2014/main" id="{E2F23A19-AC31-B648-8EC9-EF25BB377938}"/>
                  </a:ext>
                </a:extLst>
              </p:cNvPr>
              <p:cNvPicPr/>
              <p:nvPr/>
            </p:nvPicPr>
            <p:blipFill>
              <a:blip r:embed="rId7"/>
              <a:stretch>
                <a:fillRect/>
              </a:stretch>
            </p:blipFill>
            <p:spPr>
              <a:xfrm>
                <a:off x="702725" y="4887414"/>
                <a:ext cx="7367040" cy="518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94E2B62F-2DC0-4C49-A604-C20326AB05A4}"/>
                  </a:ext>
                </a:extLst>
              </p14:cNvPr>
              <p14:cNvContentPartPr/>
              <p14:nvPr/>
            </p14:nvContentPartPr>
            <p14:xfrm>
              <a:off x="759245" y="5461974"/>
              <a:ext cx="9715680" cy="217800"/>
            </p14:xfrm>
          </p:contentPart>
        </mc:Choice>
        <mc:Fallback xmlns="">
          <p:pic>
            <p:nvPicPr>
              <p:cNvPr id="6" name="Ink 5">
                <a:extLst>
                  <a:ext uri="{FF2B5EF4-FFF2-40B4-BE49-F238E27FC236}">
                    <a16:creationId xmlns:a16="http://schemas.microsoft.com/office/drawing/2014/main" id="{94E2B62F-2DC0-4C49-A604-C20326AB05A4}"/>
                  </a:ext>
                </a:extLst>
              </p:cNvPr>
              <p:cNvPicPr/>
              <p:nvPr/>
            </p:nvPicPr>
            <p:blipFill>
              <a:blip r:embed="rId9"/>
              <a:stretch>
                <a:fillRect/>
              </a:stretch>
            </p:blipFill>
            <p:spPr>
              <a:xfrm>
                <a:off x="669245" y="5281974"/>
                <a:ext cx="9895320" cy="577440"/>
              </a:xfrm>
              <a:prstGeom prst="rect">
                <a:avLst/>
              </a:prstGeom>
            </p:spPr>
          </p:pic>
        </mc:Fallback>
      </mc:AlternateContent>
    </p:spTree>
    <p:extLst>
      <p:ext uri="{BB962C8B-B14F-4D97-AF65-F5344CB8AC3E}">
        <p14:creationId xmlns:p14="http://schemas.microsoft.com/office/powerpoint/2010/main" val="417874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F611975-A438-EE4F-89C6-3D7BDFEE9D31}"/>
              </a:ext>
            </a:extLst>
          </p:cNvPr>
          <p:cNvSpPr txBox="1"/>
          <p:nvPr/>
        </p:nvSpPr>
        <p:spPr>
          <a:xfrm>
            <a:off x="3695416" y="6081450"/>
            <a:ext cx="7895110" cy="338554"/>
          </a:xfrm>
          <a:prstGeom prst="rect">
            <a:avLst/>
          </a:prstGeom>
          <a:noFill/>
        </p:spPr>
        <p:txBody>
          <a:bodyPr wrap="none" rtlCol="0">
            <a:spAutoFit/>
          </a:bodyPr>
          <a:lstStyle/>
          <a:p>
            <a:r>
              <a:rPr lang="en-US" sz="1600" i="1" dirty="0"/>
              <a:t>https://</a:t>
            </a:r>
            <a:r>
              <a:rPr lang="en-US" sz="1600" i="1" dirty="0" err="1"/>
              <a:t>www.nytimes.com</a:t>
            </a:r>
            <a:r>
              <a:rPr lang="en-US" sz="1600" i="1" dirty="0"/>
              <a:t>/interactive/2018/12/10/business/location-data-privacy-</a:t>
            </a:r>
            <a:r>
              <a:rPr lang="en-US" sz="1600" i="1" dirty="0" err="1"/>
              <a:t>apps.html</a:t>
            </a:r>
            <a:endParaRPr lang="en-US" sz="1600" i="1" dirty="0"/>
          </a:p>
        </p:txBody>
      </p:sp>
      <p:sp>
        <p:nvSpPr>
          <p:cNvPr id="4" name="TextBox 3">
            <a:extLst>
              <a:ext uri="{FF2B5EF4-FFF2-40B4-BE49-F238E27FC236}">
                <a16:creationId xmlns:a16="http://schemas.microsoft.com/office/drawing/2014/main" id="{C13136FB-0057-6240-BFED-5E1E06E4C1FE}"/>
              </a:ext>
            </a:extLst>
          </p:cNvPr>
          <p:cNvSpPr txBox="1"/>
          <p:nvPr/>
        </p:nvSpPr>
        <p:spPr>
          <a:xfrm>
            <a:off x="651349" y="1951629"/>
            <a:ext cx="10511028" cy="3416320"/>
          </a:xfrm>
          <a:prstGeom prst="rect">
            <a:avLst/>
          </a:prstGeom>
          <a:noFill/>
        </p:spPr>
        <p:txBody>
          <a:bodyPr wrap="square" rtlCol="0">
            <a:spAutoFit/>
          </a:bodyPr>
          <a:lstStyle/>
          <a:p>
            <a:r>
              <a:rPr lang="en-US" sz="2400" dirty="0"/>
              <a:t>Even industry insiders acknowledge that many people either don’t read those policies or may not fully understand their opaque language. Policies for apps that funnel location information to help investment firms, for instance, have said the data is used for market analysis, or simply shared for business purposes.</a:t>
            </a:r>
          </a:p>
          <a:p>
            <a:endParaRPr lang="en-US" sz="2400" dirty="0"/>
          </a:p>
          <a:p>
            <a:r>
              <a:rPr lang="en-US" sz="2400" dirty="0"/>
              <a:t>“Most people don’t know what’s going on,” said Emmett Kilduff, the chief executive of Eagle Alpha, which sells data to financial firms and hedge funds. Mr. Kilduff said responsibility for complying with data-gathering regulations fell to the companies that collected it from people.</a:t>
            </a:r>
          </a:p>
        </p:txBody>
      </p:sp>
      <p:sp>
        <p:nvSpPr>
          <p:cNvPr id="2" name="Freeform 1">
            <a:extLst>
              <a:ext uri="{FF2B5EF4-FFF2-40B4-BE49-F238E27FC236}">
                <a16:creationId xmlns:a16="http://schemas.microsoft.com/office/drawing/2014/main" id="{F12C6CE0-09C0-2441-9E2B-8DFF28532360}"/>
              </a:ext>
            </a:extLst>
          </p:cNvPr>
          <p:cNvSpPr/>
          <p:nvPr/>
        </p:nvSpPr>
        <p:spPr>
          <a:xfrm>
            <a:off x="772732" y="2356834"/>
            <a:ext cx="9994006" cy="25758"/>
          </a:xfrm>
          <a:custGeom>
            <a:avLst/>
            <a:gdLst>
              <a:gd name="connsiteX0" fmla="*/ 0 w 9994006"/>
              <a:gd name="connsiteY0" fmla="*/ 25758 h 25758"/>
              <a:gd name="connsiteX1" fmla="*/ 3966693 w 9994006"/>
              <a:gd name="connsiteY1" fmla="*/ 12879 h 25758"/>
              <a:gd name="connsiteX2" fmla="*/ 7972023 w 9994006"/>
              <a:gd name="connsiteY2" fmla="*/ 0 h 25758"/>
              <a:gd name="connsiteX3" fmla="*/ 9994006 w 9994006"/>
              <a:gd name="connsiteY3" fmla="*/ 12879 h 25758"/>
            </a:gdLst>
            <a:ahLst/>
            <a:cxnLst>
              <a:cxn ang="0">
                <a:pos x="connsiteX0" y="connsiteY0"/>
              </a:cxn>
              <a:cxn ang="0">
                <a:pos x="connsiteX1" y="connsiteY1"/>
              </a:cxn>
              <a:cxn ang="0">
                <a:pos x="connsiteX2" y="connsiteY2"/>
              </a:cxn>
              <a:cxn ang="0">
                <a:pos x="connsiteX3" y="connsiteY3"/>
              </a:cxn>
            </a:cxnLst>
            <a:rect l="l" t="t" r="r" b="b"/>
            <a:pathLst>
              <a:path w="9994006" h="25758">
                <a:moveTo>
                  <a:pt x="0" y="25758"/>
                </a:moveTo>
                <a:lnTo>
                  <a:pt x="3966693" y="12879"/>
                </a:lnTo>
                <a:lnTo>
                  <a:pt x="7972023" y="0"/>
                </a:lnTo>
                <a:lnTo>
                  <a:pt x="9994006" y="12879"/>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EA4657B7-4EF1-DD42-8414-61AF4F024503}"/>
              </a:ext>
            </a:extLst>
          </p:cNvPr>
          <p:cNvSpPr/>
          <p:nvPr/>
        </p:nvSpPr>
        <p:spPr>
          <a:xfrm flipV="1">
            <a:off x="772732" y="2680744"/>
            <a:ext cx="7676324" cy="45719"/>
          </a:xfrm>
          <a:custGeom>
            <a:avLst/>
            <a:gdLst>
              <a:gd name="connsiteX0" fmla="*/ 0 w 9994006"/>
              <a:gd name="connsiteY0" fmla="*/ 25758 h 25758"/>
              <a:gd name="connsiteX1" fmla="*/ 3966693 w 9994006"/>
              <a:gd name="connsiteY1" fmla="*/ 12879 h 25758"/>
              <a:gd name="connsiteX2" fmla="*/ 7972023 w 9994006"/>
              <a:gd name="connsiteY2" fmla="*/ 0 h 25758"/>
              <a:gd name="connsiteX3" fmla="*/ 9994006 w 9994006"/>
              <a:gd name="connsiteY3" fmla="*/ 12879 h 25758"/>
            </a:gdLst>
            <a:ahLst/>
            <a:cxnLst>
              <a:cxn ang="0">
                <a:pos x="connsiteX0" y="connsiteY0"/>
              </a:cxn>
              <a:cxn ang="0">
                <a:pos x="connsiteX1" y="connsiteY1"/>
              </a:cxn>
              <a:cxn ang="0">
                <a:pos x="connsiteX2" y="connsiteY2"/>
              </a:cxn>
              <a:cxn ang="0">
                <a:pos x="connsiteX3" y="connsiteY3"/>
              </a:cxn>
            </a:cxnLst>
            <a:rect l="l" t="t" r="r" b="b"/>
            <a:pathLst>
              <a:path w="9994006" h="25758">
                <a:moveTo>
                  <a:pt x="0" y="25758"/>
                </a:moveTo>
                <a:lnTo>
                  <a:pt x="3966693" y="12879"/>
                </a:lnTo>
                <a:lnTo>
                  <a:pt x="7972023" y="0"/>
                </a:lnTo>
                <a:lnTo>
                  <a:pt x="9994006" y="12879"/>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BBDB25EE-EDF1-1F45-9DE5-4F56EC3C01B6}"/>
              </a:ext>
            </a:extLst>
          </p:cNvPr>
          <p:cNvPicPr>
            <a:picLocks noChangeAspect="1"/>
          </p:cNvPicPr>
          <p:nvPr/>
        </p:nvPicPr>
        <p:blipFill>
          <a:blip r:embed="rId2"/>
          <a:stretch>
            <a:fillRect/>
          </a:stretch>
        </p:blipFill>
        <p:spPr>
          <a:xfrm>
            <a:off x="774416" y="1120719"/>
            <a:ext cx="2921000" cy="546100"/>
          </a:xfrm>
          <a:prstGeom prst="rect">
            <a:avLst/>
          </a:prstGeom>
          <a:ln w="381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102559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9D2DA48-7D06-4D44-B5BC-90517E750A36}"/>
              </a:ext>
            </a:extLst>
          </p:cNvPr>
          <p:cNvSpPr txBox="1"/>
          <p:nvPr/>
        </p:nvSpPr>
        <p:spPr>
          <a:xfrm>
            <a:off x="4717216" y="6093665"/>
            <a:ext cx="7151317" cy="338554"/>
          </a:xfrm>
          <a:prstGeom prst="rect">
            <a:avLst/>
          </a:prstGeom>
          <a:noFill/>
        </p:spPr>
        <p:txBody>
          <a:bodyPr wrap="none" rtlCol="0">
            <a:spAutoFit/>
          </a:bodyPr>
          <a:lstStyle/>
          <a:p>
            <a:r>
              <a:rPr lang="en-US" sz="1600" i="1" dirty="0"/>
              <a:t>https://</a:t>
            </a:r>
            <a:r>
              <a:rPr lang="en-US" sz="1600" i="1" dirty="0" err="1"/>
              <a:t>www.nytimes.com</a:t>
            </a:r>
            <a:r>
              <a:rPr lang="en-US" sz="1600" i="1" dirty="0"/>
              <a:t>/2021/02/05/opinion/capitol-attack-cellphone-</a:t>
            </a:r>
            <a:r>
              <a:rPr lang="en-US" sz="1600" i="1" dirty="0" err="1"/>
              <a:t>data.html</a:t>
            </a:r>
            <a:endParaRPr lang="en-US" sz="1600" i="1" dirty="0"/>
          </a:p>
        </p:txBody>
      </p:sp>
      <p:pic>
        <p:nvPicPr>
          <p:cNvPr id="5" name="Picture 4" descr="Graphical user interface, application&#10;&#10;Description automatically generated">
            <a:extLst>
              <a:ext uri="{FF2B5EF4-FFF2-40B4-BE49-F238E27FC236}">
                <a16:creationId xmlns:a16="http://schemas.microsoft.com/office/drawing/2014/main" id="{94D19EE8-70C4-9141-AC83-BF6FDBE9FC66}"/>
              </a:ext>
            </a:extLst>
          </p:cNvPr>
          <p:cNvPicPr>
            <a:picLocks noChangeAspect="1"/>
          </p:cNvPicPr>
          <p:nvPr/>
        </p:nvPicPr>
        <p:blipFill rotWithShape="1">
          <a:blip r:embed="rId2"/>
          <a:srcRect b="5804"/>
          <a:stretch/>
        </p:blipFill>
        <p:spPr>
          <a:xfrm>
            <a:off x="4284819" y="425781"/>
            <a:ext cx="7357682" cy="5201096"/>
          </a:xfrm>
          <a:prstGeom prst="rect">
            <a:avLst/>
          </a:prstGeom>
        </p:spPr>
      </p:pic>
      <p:pic>
        <p:nvPicPr>
          <p:cNvPr id="8" name="Picture 7" descr="Text&#10;&#10;Description automatically generated">
            <a:extLst>
              <a:ext uri="{FF2B5EF4-FFF2-40B4-BE49-F238E27FC236}">
                <a16:creationId xmlns:a16="http://schemas.microsoft.com/office/drawing/2014/main" id="{190600E6-FF83-2B47-AC6B-4F11CF3258D5}"/>
              </a:ext>
            </a:extLst>
          </p:cNvPr>
          <p:cNvPicPr>
            <a:picLocks noChangeAspect="1"/>
          </p:cNvPicPr>
          <p:nvPr/>
        </p:nvPicPr>
        <p:blipFill>
          <a:blip r:embed="rId3"/>
          <a:stretch>
            <a:fillRect/>
          </a:stretch>
        </p:blipFill>
        <p:spPr>
          <a:xfrm>
            <a:off x="805179" y="3572267"/>
            <a:ext cx="5612506" cy="240392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4740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600A21-51C9-184A-A8D5-2EC19E13C53B}"/>
              </a:ext>
            </a:extLst>
          </p:cNvPr>
          <p:cNvSpPr txBox="1"/>
          <p:nvPr/>
        </p:nvSpPr>
        <p:spPr>
          <a:xfrm>
            <a:off x="701594" y="1002868"/>
            <a:ext cx="4928361" cy="1815882"/>
          </a:xfrm>
          <a:prstGeom prst="rect">
            <a:avLst/>
          </a:prstGeom>
          <a:noFill/>
        </p:spPr>
        <p:txBody>
          <a:bodyPr wrap="square" rtlCol="0">
            <a:spAutoFit/>
          </a:bodyPr>
          <a:lstStyle/>
          <a:p>
            <a:r>
              <a:rPr lang="en-US" sz="2800" dirty="0"/>
              <a:t>Political groups use cellphone locations to identify participants in protests and rallies, target them for political advertising</a:t>
            </a:r>
          </a:p>
        </p:txBody>
      </p:sp>
      <p:sp>
        <p:nvSpPr>
          <p:cNvPr id="10" name="TextBox 9">
            <a:extLst>
              <a:ext uri="{FF2B5EF4-FFF2-40B4-BE49-F238E27FC236}">
                <a16:creationId xmlns:a16="http://schemas.microsoft.com/office/drawing/2014/main" id="{4F611975-A438-EE4F-89C6-3D7BDFEE9D31}"/>
              </a:ext>
            </a:extLst>
          </p:cNvPr>
          <p:cNvSpPr txBox="1"/>
          <p:nvPr/>
        </p:nvSpPr>
        <p:spPr>
          <a:xfrm>
            <a:off x="2982184" y="6126480"/>
            <a:ext cx="8804013" cy="338554"/>
          </a:xfrm>
          <a:prstGeom prst="rect">
            <a:avLst/>
          </a:prstGeom>
          <a:noFill/>
        </p:spPr>
        <p:txBody>
          <a:bodyPr wrap="none" rtlCol="0">
            <a:spAutoFit/>
          </a:bodyPr>
          <a:lstStyle/>
          <a:p>
            <a:r>
              <a:rPr lang="en-US" sz="1600" i="1" dirty="0"/>
              <a:t>https://</a:t>
            </a:r>
            <a:r>
              <a:rPr lang="en-US" sz="1600" i="1" dirty="0" err="1"/>
              <a:t>www.wsj.com</a:t>
            </a:r>
            <a:r>
              <a:rPr lang="en-US" sz="1600" i="1" dirty="0"/>
              <a:t>/articles/how-political-groups-are-harvesting-data-from-protesters-11592156142</a:t>
            </a:r>
          </a:p>
        </p:txBody>
      </p:sp>
      <p:pic>
        <p:nvPicPr>
          <p:cNvPr id="3" name="Picture 2" descr="Diagram&#10;&#10;Description automatically generated">
            <a:extLst>
              <a:ext uri="{FF2B5EF4-FFF2-40B4-BE49-F238E27FC236}">
                <a16:creationId xmlns:a16="http://schemas.microsoft.com/office/drawing/2014/main" id="{371D664F-8758-C248-BFF1-D9AF18AA3F74}"/>
              </a:ext>
            </a:extLst>
          </p:cNvPr>
          <p:cNvPicPr>
            <a:picLocks noChangeAspect="1"/>
          </p:cNvPicPr>
          <p:nvPr/>
        </p:nvPicPr>
        <p:blipFill>
          <a:blip r:embed="rId2"/>
          <a:stretch>
            <a:fillRect/>
          </a:stretch>
        </p:blipFill>
        <p:spPr>
          <a:xfrm>
            <a:off x="5879338" y="694944"/>
            <a:ext cx="4517137" cy="5085391"/>
          </a:xfrm>
          <a:prstGeom prst="rect">
            <a:avLst/>
          </a:prstGeom>
        </p:spPr>
      </p:pic>
    </p:spTree>
    <p:extLst>
      <p:ext uri="{BB962C8B-B14F-4D97-AF65-F5344CB8AC3E}">
        <p14:creationId xmlns:p14="http://schemas.microsoft.com/office/powerpoint/2010/main" val="339102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9D2DA48-7D06-4D44-B5BC-90517E750A36}"/>
              </a:ext>
            </a:extLst>
          </p:cNvPr>
          <p:cNvSpPr txBox="1"/>
          <p:nvPr/>
        </p:nvSpPr>
        <p:spPr>
          <a:xfrm>
            <a:off x="4695953" y="6080073"/>
            <a:ext cx="7151317" cy="338554"/>
          </a:xfrm>
          <a:prstGeom prst="rect">
            <a:avLst/>
          </a:prstGeom>
          <a:noFill/>
        </p:spPr>
        <p:txBody>
          <a:bodyPr wrap="none" rtlCol="0">
            <a:spAutoFit/>
          </a:bodyPr>
          <a:lstStyle/>
          <a:p>
            <a:r>
              <a:rPr lang="en-US" sz="1600" i="1" dirty="0"/>
              <a:t>https://</a:t>
            </a:r>
            <a:r>
              <a:rPr lang="en-US" sz="1600" i="1" dirty="0" err="1"/>
              <a:t>www.nytimes.com</a:t>
            </a:r>
            <a:r>
              <a:rPr lang="en-US" sz="1600" i="1" dirty="0"/>
              <a:t>/2021/02/05/opinion/capitol-attack-cellphone-</a:t>
            </a:r>
            <a:r>
              <a:rPr lang="en-US" sz="1600" i="1" dirty="0" err="1"/>
              <a:t>data.html</a:t>
            </a:r>
            <a:endParaRPr lang="en-US" sz="1600" i="1" dirty="0"/>
          </a:p>
        </p:txBody>
      </p:sp>
      <p:pic>
        <p:nvPicPr>
          <p:cNvPr id="1026" name="Picture 2" descr="Image result for january 6 capitol">
            <a:extLst>
              <a:ext uri="{FF2B5EF4-FFF2-40B4-BE49-F238E27FC236}">
                <a16:creationId xmlns:a16="http://schemas.microsoft.com/office/drawing/2014/main" id="{894AD8B7-59D7-FA41-A0E9-F94EA9C98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493" y="1340956"/>
            <a:ext cx="5049878" cy="33597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B8F812-C6AA-2D40-98A0-D1BF02EE7E35}"/>
              </a:ext>
            </a:extLst>
          </p:cNvPr>
          <p:cNvSpPr txBox="1"/>
          <p:nvPr/>
        </p:nvSpPr>
        <p:spPr>
          <a:xfrm>
            <a:off x="1019008" y="730941"/>
            <a:ext cx="2465740" cy="523220"/>
          </a:xfrm>
          <a:prstGeom prst="rect">
            <a:avLst/>
          </a:prstGeom>
          <a:noFill/>
        </p:spPr>
        <p:txBody>
          <a:bodyPr wrap="none" rtlCol="0">
            <a:spAutoFit/>
          </a:bodyPr>
          <a:lstStyle/>
          <a:p>
            <a:r>
              <a:rPr lang="en-US" sz="2800" dirty="0"/>
              <a:t>January 6, 2021</a:t>
            </a:r>
          </a:p>
        </p:txBody>
      </p:sp>
      <p:pic>
        <p:nvPicPr>
          <p:cNvPr id="3" name="dcriots.mp4" descr="dcriots.mp4">
            <a:hlinkClick r:id="" action="ppaction://media"/>
            <a:extLst>
              <a:ext uri="{FF2B5EF4-FFF2-40B4-BE49-F238E27FC236}">
                <a16:creationId xmlns:a16="http://schemas.microsoft.com/office/drawing/2014/main" id="{0E612DF4-9C51-0E41-AF0D-78F9C4CC91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70431" y="2635215"/>
            <a:ext cx="5326308" cy="3160277"/>
          </a:xfrm>
          <a:prstGeom prst="rect">
            <a:avLst/>
          </a:prstGeom>
        </p:spPr>
      </p:pic>
    </p:spTree>
    <p:extLst>
      <p:ext uri="{BB962C8B-B14F-4D97-AF65-F5344CB8AC3E}">
        <p14:creationId xmlns:p14="http://schemas.microsoft.com/office/powerpoint/2010/main" val="392769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D275-CC47-6246-BB85-C11F5168A8D7}"/>
              </a:ext>
            </a:extLst>
          </p:cNvPr>
          <p:cNvSpPr>
            <a:spLocks noGrp="1"/>
          </p:cNvSpPr>
          <p:nvPr>
            <p:ph type="title"/>
          </p:nvPr>
        </p:nvSpPr>
        <p:spPr/>
        <p:txBody>
          <a:bodyPr/>
          <a:lstStyle/>
          <a:p>
            <a:r>
              <a:rPr lang="en-US" dirty="0"/>
              <a:t>Identifiers</a:t>
            </a:r>
          </a:p>
        </p:txBody>
      </p:sp>
      <p:sp>
        <p:nvSpPr>
          <p:cNvPr id="3" name="Content Placeholder 2">
            <a:extLst>
              <a:ext uri="{FF2B5EF4-FFF2-40B4-BE49-F238E27FC236}">
                <a16:creationId xmlns:a16="http://schemas.microsoft.com/office/drawing/2014/main" id="{86485EEE-215F-5945-B696-778D053DA002}"/>
              </a:ext>
            </a:extLst>
          </p:cNvPr>
          <p:cNvSpPr>
            <a:spLocks noGrp="1"/>
          </p:cNvSpPr>
          <p:nvPr>
            <p:ph idx="1"/>
          </p:nvPr>
        </p:nvSpPr>
        <p:spPr>
          <a:xfrm>
            <a:off x="1066800" y="2103120"/>
            <a:ext cx="6150429" cy="3849624"/>
          </a:xfrm>
        </p:spPr>
        <p:txBody>
          <a:bodyPr>
            <a:normAutofit/>
          </a:bodyPr>
          <a:lstStyle/>
          <a:p>
            <a:pPr marL="0" indent="0">
              <a:buNone/>
            </a:pPr>
            <a:r>
              <a:rPr lang="en-US" sz="2400" dirty="0">
                <a:solidFill>
                  <a:srgbClr val="C00000"/>
                </a:solidFill>
              </a:rPr>
              <a:t>Unique</a:t>
            </a:r>
          </a:p>
          <a:p>
            <a:pPr lvl="1"/>
            <a:r>
              <a:rPr lang="en-US" sz="2000" dirty="0"/>
              <a:t>Points only to you or your device</a:t>
            </a:r>
          </a:p>
          <a:p>
            <a:pPr marL="0" indent="0">
              <a:buNone/>
            </a:pPr>
            <a:r>
              <a:rPr lang="en-US" sz="2400" dirty="0">
                <a:solidFill>
                  <a:srgbClr val="C00000"/>
                </a:solidFill>
              </a:rPr>
              <a:t>Persistent</a:t>
            </a:r>
          </a:p>
          <a:p>
            <a:pPr lvl="1"/>
            <a:r>
              <a:rPr lang="en-US" sz="2000" dirty="0"/>
              <a:t>Does not change often</a:t>
            </a:r>
          </a:p>
          <a:p>
            <a:pPr marL="0" indent="0">
              <a:buNone/>
            </a:pPr>
            <a:r>
              <a:rPr lang="en-US" sz="2400" dirty="0">
                <a:solidFill>
                  <a:srgbClr val="C00000"/>
                </a:solidFill>
              </a:rPr>
              <a:t>Available</a:t>
            </a:r>
          </a:p>
          <a:p>
            <a:pPr lvl="1"/>
            <a:r>
              <a:rPr lang="en-US" sz="2000" dirty="0"/>
              <a:t>Easy for advertiser to access</a:t>
            </a:r>
          </a:p>
        </p:txBody>
      </p:sp>
      <p:sp>
        <p:nvSpPr>
          <p:cNvPr id="4" name="TextBox 3">
            <a:extLst>
              <a:ext uri="{FF2B5EF4-FFF2-40B4-BE49-F238E27FC236}">
                <a16:creationId xmlns:a16="http://schemas.microsoft.com/office/drawing/2014/main" id="{A9C75BDC-4860-C14F-8AB0-453D0508E812}"/>
              </a:ext>
            </a:extLst>
          </p:cNvPr>
          <p:cNvSpPr txBox="1"/>
          <p:nvPr/>
        </p:nvSpPr>
        <p:spPr>
          <a:xfrm>
            <a:off x="1191986" y="5134669"/>
            <a:ext cx="4354077" cy="400110"/>
          </a:xfrm>
          <a:prstGeom prst="rect">
            <a:avLst/>
          </a:prstGeom>
          <a:noFill/>
        </p:spPr>
        <p:txBody>
          <a:bodyPr wrap="none" rtlCol="0">
            <a:spAutoFit/>
          </a:bodyPr>
          <a:lstStyle/>
          <a:p>
            <a:r>
              <a:rPr lang="en-US" sz="2000" dirty="0"/>
              <a:t>Examples: name, email, phone number</a:t>
            </a:r>
          </a:p>
        </p:txBody>
      </p:sp>
      <p:pic>
        <p:nvPicPr>
          <p:cNvPr id="6" name="Picture 5">
            <a:extLst>
              <a:ext uri="{FF2B5EF4-FFF2-40B4-BE49-F238E27FC236}">
                <a16:creationId xmlns:a16="http://schemas.microsoft.com/office/drawing/2014/main" id="{A96E8759-FFD8-7245-B90E-461BD5324A6D}"/>
              </a:ext>
            </a:extLst>
          </p:cNvPr>
          <p:cNvPicPr>
            <a:picLocks noChangeAspect="1"/>
          </p:cNvPicPr>
          <p:nvPr/>
        </p:nvPicPr>
        <p:blipFill>
          <a:blip r:embed="rId2"/>
          <a:srcRect/>
          <a:stretch/>
        </p:blipFill>
        <p:spPr>
          <a:xfrm>
            <a:off x="6645939" y="1991723"/>
            <a:ext cx="4991148" cy="2852084"/>
          </a:xfrm>
          <a:prstGeom prst="rect">
            <a:avLst/>
          </a:prstGeom>
        </p:spPr>
      </p:pic>
      <p:sp>
        <p:nvSpPr>
          <p:cNvPr id="7" name="TextBox 6">
            <a:extLst>
              <a:ext uri="{FF2B5EF4-FFF2-40B4-BE49-F238E27FC236}">
                <a16:creationId xmlns:a16="http://schemas.microsoft.com/office/drawing/2014/main" id="{2D29B9C0-E26D-C946-B2DD-2175A39A4401}"/>
              </a:ext>
            </a:extLst>
          </p:cNvPr>
          <p:cNvSpPr txBox="1"/>
          <p:nvPr/>
        </p:nvSpPr>
        <p:spPr>
          <a:xfrm>
            <a:off x="6468376" y="6067679"/>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p:sp>
        <p:nvSpPr>
          <p:cNvPr id="5" name="Rounded Rectangle 4">
            <a:extLst>
              <a:ext uri="{FF2B5EF4-FFF2-40B4-BE49-F238E27FC236}">
                <a16:creationId xmlns:a16="http://schemas.microsoft.com/office/drawing/2014/main" id="{9191CAE9-DD10-6847-9559-B4E3BE68FF5D}"/>
              </a:ext>
            </a:extLst>
          </p:cNvPr>
          <p:cNvSpPr/>
          <p:nvPr/>
        </p:nvSpPr>
        <p:spPr>
          <a:xfrm>
            <a:off x="6340839" y="2623279"/>
            <a:ext cx="5296248" cy="1064301"/>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9D2DA48-7D06-4D44-B5BC-90517E750A36}"/>
              </a:ext>
            </a:extLst>
          </p:cNvPr>
          <p:cNvSpPr txBox="1"/>
          <p:nvPr/>
        </p:nvSpPr>
        <p:spPr>
          <a:xfrm>
            <a:off x="3611432" y="6093665"/>
            <a:ext cx="7970452" cy="338554"/>
          </a:xfrm>
          <a:prstGeom prst="rect">
            <a:avLst/>
          </a:prstGeom>
          <a:noFill/>
        </p:spPr>
        <p:txBody>
          <a:bodyPr wrap="none" rtlCol="0">
            <a:spAutoFit/>
          </a:bodyPr>
          <a:lstStyle/>
          <a:p>
            <a:r>
              <a:rPr lang="en-US" sz="1600" i="1" dirty="0"/>
              <a:t>https://</a:t>
            </a:r>
            <a:r>
              <a:rPr lang="en-US" sz="1600" i="1" dirty="0" err="1"/>
              <a:t>gizmodo.com</a:t>
            </a:r>
            <a:r>
              <a:rPr lang="en-US" sz="1600" i="1" dirty="0"/>
              <a:t>/parler-users-breached-deep-inside-u-s-capitol-building-1846042905</a:t>
            </a:r>
          </a:p>
        </p:txBody>
      </p:sp>
      <p:pic>
        <p:nvPicPr>
          <p:cNvPr id="5" name="Picture 4" descr="Diagram, map&#10;&#10;Description automatically generated">
            <a:extLst>
              <a:ext uri="{FF2B5EF4-FFF2-40B4-BE49-F238E27FC236}">
                <a16:creationId xmlns:a16="http://schemas.microsoft.com/office/drawing/2014/main" id="{75F27742-7203-3443-B7C5-AEFC53142379}"/>
              </a:ext>
            </a:extLst>
          </p:cNvPr>
          <p:cNvPicPr>
            <a:picLocks noChangeAspect="1"/>
          </p:cNvPicPr>
          <p:nvPr/>
        </p:nvPicPr>
        <p:blipFill>
          <a:blip r:embed="rId2"/>
          <a:stretch>
            <a:fillRect/>
          </a:stretch>
        </p:blipFill>
        <p:spPr>
          <a:xfrm>
            <a:off x="638732" y="553791"/>
            <a:ext cx="7037076" cy="5185214"/>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B7D37ABF-A1B1-1441-A061-EFC7FCD0A090}"/>
                  </a:ext>
                </a:extLst>
              </p14:cNvPr>
              <p14:cNvContentPartPr/>
              <p14:nvPr/>
            </p14:nvContentPartPr>
            <p14:xfrm>
              <a:off x="1226434" y="4290825"/>
              <a:ext cx="4386600" cy="97200"/>
            </p14:xfrm>
          </p:contentPart>
        </mc:Choice>
        <mc:Fallback xmlns="">
          <p:pic>
            <p:nvPicPr>
              <p:cNvPr id="8" name="Ink 7">
                <a:extLst>
                  <a:ext uri="{FF2B5EF4-FFF2-40B4-BE49-F238E27FC236}">
                    <a16:creationId xmlns:a16="http://schemas.microsoft.com/office/drawing/2014/main" id="{B7D37ABF-A1B1-1441-A061-EFC7FCD0A090}"/>
                  </a:ext>
                </a:extLst>
              </p:cNvPr>
              <p:cNvPicPr/>
              <p:nvPr/>
            </p:nvPicPr>
            <p:blipFill>
              <a:blip r:embed="rId4"/>
              <a:stretch>
                <a:fillRect/>
              </a:stretch>
            </p:blipFill>
            <p:spPr>
              <a:xfrm>
                <a:off x="1172434" y="4182825"/>
                <a:ext cx="449424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771C9014-12FB-0E4C-B022-9F48DC02E4D3}"/>
                  </a:ext>
                </a:extLst>
              </p14:cNvPr>
              <p14:cNvContentPartPr/>
              <p14:nvPr/>
            </p14:nvContentPartPr>
            <p14:xfrm>
              <a:off x="12169714" y="263145"/>
              <a:ext cx="360" cy="360"/>
            </p14:xfrm>
          </p:contentPart>
        </mc:Choice>
        <mc:Fallback xmlns="">
          <p:pic>
            <p:nvPicPr>
              <p:cNvPr id="9" name="Ink 8">
                <a:extLst>
                  <a:ext uri="{FF2B5EF4-FFF2-40B4-BE49-F238E27FC236}">
                    <a16:creationId xmlns:a16="http://schemas.microsoft.com/office/drawing/2014/main" id="{771C9014-12FB-0E4C-B022-9F48DC02E4D3}"/>
                  </a:ext>
                </a:extLst>
              </p:cNvPr>
              <p:cNvPicPr/>
              <p:nvPr/>
            </p:nvPicPr>
            <p:blipFill>
              <a:blip r:embed="rId6"/>
              <a:stretch>
                <a:fillRect/>
              </a:stretch>
            </p:blipFill>
            <p:spPr>
              <a:xfrm>
                <a:off x="12116074" y="155505"/>
                <a:ext cx="108000" cy="216000"/>
              </a:xfrm>
              <a:prstGeom prst="rect">
                <a:avLst/>
              </a:prstGeom>
            </p:spPr>
          </p:pic>
        </mc:Fallback>
      </mc:AlternateContent>
    </p:spTree>
    <p:extLst>
      <p:ext uri="{BB962C8B-B14F-4D97-AF65-F5344CB8AC3E}">
        <p14:creationId xmlns:p14="http://schemas.microsoft.com/office/powerpoint/2010/main" val="2750374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9D2DA48-7D06-4D44-B5BC-90517E750A36}"/>
              </a:ext>
            </a:extLst>
          </p:cNvPr>
          <p:cNvSpPr txBox="1"/>
          <p:nvPr/>
        </p:nvSpPr>
        <p:spPr>
          <a:xfrm>
            <a:off x="3611432" y="6093665"/>
            <a:ext cx="7151317" cy="338554"/>
          </a:xfrm>
          <a:prstGeom prst="rect">
            <a:avLst/>
          </a:prstGeom>
          <a:noFill/>
        </p:spPr>
        <p:txBody>
          <a:bodyPr wrap="none" rtlCol="0">
            <a:spAutoFit/>
          </a:bodyPr>
          <a:lstStyle/>
          <a:p>
            <a:r>
              <a:rPr lang="en-US" sz="1600" i="1" dirty="0"/>
              <a:t>https://</a:t>
            </a:r>
            <a:r>
              <a:rPr lang="en-US" sz="1600" i="1" dirty="0" err="1"/>
              <a:t>www.nytimes.com</a:t>
            </a:r>
            <a:r>
              <a:rPr lang="en-US" sz="1600" i="1" dirty="0"/>
              <a:t>/2021/02/05/opinion/capitol-attack-cellphone-</a:t>
            </a:r>
            <a:r>
              <a:rPr lang="en-US" sz="1600" i="1" dirty="0" err="1"/>
              <a:t>data.html</a:t>
            </a:r>
            <a:endParaRPr lang="en-US" sz="1600" i="1" dirty="0"/>
          </a:p>
        </p:txBody>
      </p:sp>
      <p:pic>
        <p:nvPicPr>
          <p:cNvPr id="5" name="Picture 4" descr="A picture containing text, tree&#10;&#10;Description automatically generated">
            <a:extLst>
              <a:ext uri="{FF2B5EF4-FFF2-40B4-BE49-F238E27FC236}">
                <a16:creationId xmlns:a16="http://schemas.microsoft.com/office/drawing/2014/main" id="{52EC6469-A697-D84E-B578-B31D5B8B180E}"/>
              </a:ext>
            </a:extLst>
          </p:cNvPr>
          <p:cNvPicPr>
            <a:picLocks noChangeAspect="1"/>
          </p:cNvPicPr>
          <p:nvPr/>
        </p:nvPicPr>
        <p:blipFill>
          <a:blip r:embed="rId2"/>
          <a:stretch>
            <a:fillRect/>
          </a:stretch>
        </p:blipFill>
        <p:spPr>
          <a:xfrm>
            <a:off x="800211" y="592427"/>
            <a:ext cx="5295789" cy="3320603"/>
          </a:xfrm>
          <a:prstGeom prst="rect">
            <a:avLst/>
          </a:prstGeom>
        </p:spPr>
      </p:pic>
      <p:pic>
        <p:nvPicPr>
          <p:cNvPr id="4098" name="Picture 2" descr="A now-deleted Facebook post by Ronnie Vincent shows pro-Trump demonstrators advancing toward the open doors of the Capitol. ">
            <a:extLst>
              <a:ext uri="{FF2B5EF4-FFF2-40B4-BE49-F238E27FC236}">
                <a16:creationId xmlns:a16="http://schemas.microsoft.com/office/drawing/2014/main" id="{07D4147A-1705-CB4A-B5DA-83A9491CA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172" y="425781"/>
            <a:ext cx="2663149" cy="39988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blackboard&#10;&#10;Description automatically generated">
            <a:extLst>
              <a:ext uri="{FF2B5EF4-FFF2-40B4-BE49-F238E27FC236}">
                <a16:creationId xmlns:a16="http://schemas.microsoft.com/office/drawing/2014/main" id="{ABA9A719-3BA1-1A42-9903-95FE3760923E}"/>
              </a:ext>
            </a:extLst>
          </p:cNvPr>
          <p:cNvPicPr>
            <a:picLocks noChangeAspect="1"/>
          </p:cNvPicPr>
          <p:nvPr/>
        </p:nvPicPr>
        <p:blipFill>
          <a:blip r:embed="rId4"/>
          <a:stretch>
            <a:fillRect/>
          </a:stretch>
        </p:blipFill>
        <p:spPr>
          <a:xfrm>
            <a:off x="1784261" y="2778407"/>
            <a:ext cx="5144573" cy="3292527"/>
          </a:xfrm>
          <a:prstGeom prst="rect">
            <a:avLst/>
          </a:prstGeom>
        </p:spPr>
      </p:pic>
      <p:sp>
        <p:nvSpPr>
          <p:cNvPr id="8" name="TextBox 7">
            <a:extLst>
              <a:ext uri="{FF2B5EF4-FFF2-40B4-BE49-F238E27FC236}">
                <a16:creationId xmlns:a16="http://schemas.microsoft.com/office/drawing/2014/main" id="{5F95DD6E-904A-3A40-BBE7-7B97307892B5}"/>
              </a:ext>
            </a:extLst>
          </p:cNvPr>
          <p:cNvSpPr txBox="1"/>
          <p:nvPr/>
        </p:nvSpPr>
        <p:spPr>
          <a:xfrm>
            <a:off x="6928834" y="4623632"/>
            <a:ext cx="4649272" cy="830997"/>
          </a:xfrm>
          <a:prstGeom prst="rect">
            <a:avLst/>
          </a:prstGeom>
          <a:solidFill>
            <a:srgbClr val="FF0000"/>
          </a:solidFill>
          <a:ln w="25400">
            <a:solidFill>
              <a:schemeClr val="tx1"/>
            </a:solidFill>
          </a:ln>
        </p:spPr>
        <p:txBody>
          <a:bodyPr wrap="square" rtlCol="0">
            <a:spAutoFit/>
          </a:bodyPr>
          <a:lstStyle/>
          <a:p>
            <a:r>
              <a:rPr lang="en-US" sz="2400" dirty="0">
                <a:solidFill>
                  <a:schemeClr val="bg1"/>
                </a:solidFill>
              </a:rPr>
              <a:t>An email was matched to the phone’s anonymous advertising ID</a:t>
            </a:r>
          </a:p>
        </p:txBody>
      </p:sp>
      <p:sp>
        <p:nvSpPr>
          <p:cNvPr id="9" name="Down Arrow 8">
            <a:extLst>
              <a:ext uri="{FF2B5EF4-FFF2-40B4-BE49-F238E27FC236}">
                <a16:creationId xmlns:a16="http://schemas.microsoft.com/office/drawing/2014/main" id="{06818C58-D4CC-C344-8886-11B91E794F0E}"/>
              </a:ext>
            </a:extLst>
          </p:cNvPr>
          <p:cNvSpPr/>
          <p:nvPr/>
        </p:nvSpPr>
        <p:spPr>
          <a:xfrm rot="8644538">
            <a:off x="6197702" y="3172983"/>
            <a:ext cx="706320" cy="1640581"/>
          </a:xfrm>
          <a:prstGeom prst="downArrow">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89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9D2DA48-7D06-4D44-B5BC-90517E750A36}"/>
              </a:ext>
            </a:extLst>
          </p:cNvPr>
          <p:cNvSpPr txBox="1"/>
          <p:nvPr/>
        </p:nvSpPr>
        <p:spPr>
          <a:xfrm>
            <a:off x="3611432" y="6093665"/>
            <a:ext cx="7151317" cy="338554"/>
          </a:xfrm>
          <a:prstGeom prst="rect">
            <a:avLst/>
          </a:prstGeom>
          <a:noFill/>
        </p:spPr>
        <p:txBody>
          <a:bodyPr wrap="none" rtlCol="0">
            <a:spAutoFit/>
          </a:bodyPr>
          <a:lstStyle/>
          <a:p>
            <a:r>
              <a:rPr lang="en-US" sz="1600" i="1" dirty="0"/>
              <a:t>https://</a:t>
            </a:r>
            <a:r>
              <a:rPr lang="en-US" sz="1600" i="1" dirty="0" err="1"/>
              <a:t>www.nytimes.com</a:t>
            </a:r>
            <a:r>
              <a:rPr lang="en-US" sz="1600" i="1" dirty="0"/>
              <a:t>/2021/02/05/opinion/capitol-attack-cellphone-</a:t>
            </a:r>
            <a:r>
              <a:rPr lang="en-US" sz="1600" i="1" dirty="0" err="1"/>
              <a:t>data.html</a:t>
            </a:r>
            <a:endParaRPr lang="en-US" sz="1600" i="1" dirty="0"/>
          </a:p>
        </p:txBody>
      </p:sp>
      <p:pic>
        <p:nvPicPr>
          <p:cNvPr id="3" name="Picture 2" descr="Map&#10;&#10;Description automatically generated">
            <a:extLst>
              <a:ext uri="{FF2B5EF4-FFF2-40B4-BE49-F238E27FC236}">
                <a16:creationId xmlns:a16="http://schemas.microsoft.com/office/drawing/2014/main" id="{467C74ED-F32B-F442-B298-B7020FAEEF8E}"/>
              </a:ext>
            </a:extLst>
          </p:cNvPr>
          <p:cNvPicPr>
            <a:picLocks noChangeAspect="1"/>
          </p:cNvPicPr>
          <p:nvPr/>
        </p:nvPicPr>
        <p:blipFill>
          <a:blip r:embed="rId2"/>
          <a:stretch>
            <a:fillRect/>
          </a:stretch>
        </p:blipFill>
        <p:spPr>
          <a:xfrm>
            <a:off x="549230" y="528033"/>
            <a:ext cx="5288364" cy="5422005"/>
          </a:xfrm>
          <a:prstGeom prst="rect">
            <a:avLst/>
          </a:prstGeom>
        </p:spPr>
      </p:pic>
      <p:pic>
        <p:nvPicPr>
          <p:cNvPr id="10" name="Picture 9">
            <a:extLst>
              <a:ext uri="{FF2B5EF4-FFF2-40B4-BE49-F238E27FC236}">
                <a16:creationId xmlns:a16="http://schemas.microsoft.com/office/drawing/2014/main" id="{11CF9BA3-EFD9-064D-B47B-BABC629B869F}"/>
              </a:ext>
            </a:extLst>
          </p:cNvPr>
          <p:cNvPicPr>
            <a:picLocks noChangeAspect="1"/>
          </p:cNvPicPr>
          <p:nvPr/>
        </p:nvPicPr>
        <p:blipFill>
          <a:blip r:embed="rId3"/>
          <a:srcRect/>
          <a:stretch/>
        </p:blipFill>
        <p:spPr>
          <a:xfrm>
            <a:off x="4486235" y="2459865"/>
            <a:ext cx="7043861" cy="2477930"/>
          </a:xfrm>
          <a:prstGeom prst="rect">
            <a:avLst/>
          </a:prstGeom>
          <a:ln>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0A5B0AE-AA3B-B94F-A9B6-BC9950DF969F}"/>
                  </a:ext>
                </a:extLst>
              </p14:cNvPr>
              <p14:cNvContentPartPr/>
              <p14:nvPr/>
            </p14:nvContentPartPr>
            <p14:xfrm>
              <a:off x="8042314" y="2948385"/>
              <a:ext cx="3247920" cy="73440"/>
            </p14:xfrm>
          </p:contentPart>
        </mc:Choice>
        <mc:Fallback xmlns="">
          <p:pic>
            <p:nvPicPr>
              <p:cNvPr id="4" name="Ink 3">
                <a:extLst>
                  <a:ext uri="{FF2B5EF4-FFF2-40B4-BE49-F238E27FC236}">
                    <a16:creationId xmlns:a16="http://schemas.microsoft.com/office/drawing/2014/main" id="{10A5B0AE-AA3B-B94F-A9B6-BC9950DF969F}"/>
                  </a:ext>
                </a:extLst>
              </p:cNvPr>
              <p:cNvPicPr/>
              <p:nvPr/>
            </p:nvPicPr>
            <p:blipFill>
              <a:blip r:embed="rId5"/>
              <a:stretch>
                <a:fillRect/>
              </a:stretch>
            </p:blipFill>
            <p:spPr>
              <a:xfrm>
                <a:off x="7988314" y="2840745"/>
                <a:ext cx="335556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9D94D226-A874-EE4F-AD30-F6791A6EF72D}"/>
                  </a:ext>
                </a:extLst>
              </p14:cNvPr>
              <p14:cNvContentPartPr/>
              <p14:nvPr/>
            </p14:nvContentPartPr>
            <p14:xfrm>
              <a:off x="4678834" y="3311625"/>
              <a:ext cx="2089080" cy="80280"/>
            </p14:xfrm>
          </p:contentPart>
        </mc:Choice>
        <mc:Fallback xmlns="">
          <p:pic>
            <p:nvPicPr>
              <p:cNvPr id="6" name="Ink 5">
                <a:extLst>
                  <a:ext uri="{FF2B5EF4-FFF2-40B4-BE49-F238E27FC236}">
                    <a16:creationId xmlns:a16="http://schemas.microsoft.com/office/drawing/2014/main" id="{9D94D226-A874-EE4F-AD30-F6791A6EF72D}"/>
                  </a:ext>
                </a:extLst>
              </p:cNvPr>
              <p:cNvPicPr/>
              <p:nvPr/>
            </p:nvPicPr>
            <p:blipFill>
              <a:blip r:embed="rId7"/>
              <a:stretch>
                <a:fillRect/>
              </a:stretch>
            </p:blipFill>
            <p:spPr>
              <a:xfrm>
                <a:off x="4625194" y="3203625"/>
                <a:ext cx="2196720" cy="295920"/>
              </a:xfrm>
              <a:prstGeom prst="rect">
                <a:avLst/>
              </a:prstGeom>
            </p:spPr>
          </p:pic>
        </mc:Fallback>
      </mc:AlternateContent>
    </p:spTree>
    <p:extLst>
      <p:ext uri="{BB962C8B-B14F-4D97-AF65-F5344CB8AC3E}">
        <p14:creationId xmlns:p14="http://schemas.microsoft.com/office/powerpoint/2010/main" val="26261712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10;&#10;Description automatically generated">
            <a:extLst>
              <a:ext uri="{FF2B5EF4-FFF2-40B4-BE49-F238E27FC236}">
                <a16:creationId xmlns:a16="http://schemas.microsoft.com/office/drawing/2014/main" id="{A4A80067-5824-6344-85E6-CD49F402860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76695" y="623455"/>
            <a:ext cx="9966956" cy="5013036"/>
          </a:xfrm>
          <a:prstGeom prst="rect">
            <a:avLst/>
          </a:prstGeom>
        </p:spPr>
      </p:pic>
      <p:sp>
        <p:nvSpPr>
          <p:cNvPr id="4" name="TextBox 3">
            <a:extLst>
              <a:ext uri="{FF2B5EF4-FFF2-40B4-BE49-F238E27FC236}">
                <a16:creationId xmlns:a16="http://schemas.microsoft.com/office/drawing/2014/main" id="{BFB1CE27-2CE0-944E-AC6C-14555C6226AE}"/>
              </a:ext>
            </a:extLst>
          </p:cNvPr>
          <p:cNvSpPr txBox="1"/>
          <p:nvPr/>
        </p:nvSpPr>
        <p:spPr>
          <a:xfrm>
            <a:off x="5560173" y="6065268"/>
            <a:ext cx="6038833" cy="338554"/>
          </a:xfrm>
          <a:prstGeom prst="rect">
            <a:avLst/>
          </a:prstGeom>
          <a:noFill/>
        </p:spPr>
        <p:txBody>
          <a:bodyPr wrap="none" rtlCol="0">
            <a:spAutoFit/>
          </a:bodyPr>
          <a:lstStyle/>
          <a:p>
            <a:r>
              <a:rPr lang="en-US" sz="1600" i="1" dirty="0"/>
              <a:t>https://</a:t>
            </a:r>
            <a:r>
              <a:rPr lang="en-US" sz="1600" i="1" dirty="0" err="1"/>
              <a:t>www.wired.com</a:t>
            </a:r>
            <a:r>
              <a:rPr lang="en-US" sz="1600" i="1" dirty="0"/>
              <a:t>/story/capitol-riot-google-geofence-warrant/</a:t>
            </a:r>
          </a:p>
        </p:txBody>
      </p:sp>
      <p:sp>
        <p:nvSpPr>
          <p:cNvPr id="5" name="TextBox 4">
            <a:extLst>
              <a:ext uri="{FF2B5EF4-FFF2-40B4-BE49-F238E27FC236}">
                <a16:creationId xmlns:a16="http://schemas.microsoft.com/office/drawing/2014/main" id="{B9CE1E9D-135F-574F-9198-EC4F9531F641}"/>
              </a:ext>
            </a:extLst>
          </p:cNvPr>
          <p:cNvSpPr txBox="1"/>
          <p:nvPr/>
        </p:nvSpPr>
        <p:spPr>
          <a:xfrm>
            <a:off x="7716982" y="2452253"/>
            <a:ext cx="3422073" cy="1323439"/>
          </a:xfrm>
          <a:prstGeom prst="rect">
            <a:avLst/>
          </a:prstGeom>
          <a:noFill/>
        </p:spPr>
        <p:txBody>
          <a:bodyPr wrap="square" rtlCol="0">
            <a:spAutoFit/>
          </a:bodyPr>
          <a:lstStyle/>
          <a:p>
            <a:r>
              <a:rPr lang="en-US" sz="2000" dirty="0">
                <a:latin typeface="Segoe Print" panose="02000800000000000000" pitchFamily="2" charset="0"/>
              </a:rPr>
              <a:t>Much more later about the use of surveillance technologies to identify Capitol riot participants</a:t>
            </a:r>
          </a:p>
        </p:txBody>
      </p:sp>
    </p:spTree>
    <p:extLst>
      <p:ext uri="{BB962C8B-B14F-4D97-AF65-F5344CB8AC3E}">
        <p14:creationId xmlns:p14="http://schemas.microsoft.com/office/powerpoint/2010/main" val="33296154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9D2DA48-7D06-4D44-B5BC-90517E750A36}"/>
              </a:ext>
            </a:extLst>
          </p:cNvPr>
          <p:cNvSpPr txBox="1"/>
          <p:nvPr/>
        </p:nvSpPr>
        <p:spPr>
          <a:xfrm>
            <a:off x="4419503" y="6093665"/>
            <a:ext cx="7151317" cy="338554"/>
          </a:xfrm>
          <a:prstGeom prst="rect">
            <a:avLst/>
          </a:prstGeom>
          <a:noFill/>
        </p:spPr>
        <p:txBody>
          <a:bodyPr wrap="none" rtlCol="0">
            <a:spAutoFit/>
          </a:bodyPr>
          <a:lstStyle/>
          <a:p>
            <a:r>
              <a:rPr lang="en-US" sz="1600" i="1" dirty="0"/>
              <a:t>https://</a:t>
            </a:r>
            <a:r>
              <a:rPr lang="en-US" sz="1600" i="1" dirty="0" err="1"/>
              <a:t>www.nytimes.com</a:t>
            </a:r>
            <a:r>
              <a:rPr lang="en-US" sz="1600" i="1" dirty="0"/>
              <a:t>/2021/02/05/opinion/capitol-attack-cellphone-</a:t>
            </a:r>
            <a:r>
              <a:rPr lang="en-US" sz="1600" i="1" dirty="0" err="1"/>
              <a:t>data.html</a:t>
            </a:r>
            <a:endParaRPr lang="en-US" sz="1600" i="1" dirty="0"/>
          </a:p>
        </p:txBody>
      </p:sp>
      <p:pic>
        <p:nvPicPr>
          <p:cNvPr id="3" name="Picture 2" descr="Text&#10;&#10;Description automatically generated">
            <a:extLst>
              <a:ext uri="{FF2B5EF4-FFF2-40B4-BE49-F238E27FC236}">
                <a16:creationId xmlns:a16="http://schemas.microsoft.com/office/drawing/2014/main" id="{C41DED76-5596-DF44-82FC-9EEB694D9AFE}"/>
              </a:ext>
            </a:extLst>
          </p:cNvPr>
          <p:cNvPicPr>
            <a:picLocks noChangeAspect="1"/>
          </p:cNvPicPr>
          <p:nvPr/>
        </p:nvPicPr>
        <p:blipFill>
          <a:blip r:embed="rId2"/>
          <a:stretch>
            <a:fillRect/>
          </a:stretch>
        </p:blipFill>
        <p:spPr>
          <a:xfrm>
            <a:off x="1248746" y="831849"/>
            <a:ext cx="9750931" cy="4785179"/>
          </a:xfrm>
          <a:prstGeom prst="rect">
            <a:avLst/>
          </a:prstGeom>
          <a:ln w="25400">
            <a:solidFill>
              <a:srgbClr val="FF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71533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FDE42-8A1A-A48E-66DD-6BDD7DA9C927}"/>
              </a:ext>
            </a:extLst>
          </p:cNvPr>
          <p:cNvSpPr>
            <a:spLocks noGrp="1"/>
          </p:cNvSpPr>
          <p:nvPr>
            <p:ph type="title"/>
          </p:nvPr>
        </p:nvSpPr>
        <p:spPr/>
        <p:txBody>
          <a:bodyPr/>
          <a:lstStyle/>
          <a:p>
            <a:r>
              <a:rPr lang="en-US" dirty="0"/>
              <a:t>Legal developments (2022)</a:t>
            </a:r>
          </a:p>
        </p:txBody>
      </p:sp>
      <p:sp>
        <p:nvSpPr>
          <p:cNvPr id="3" name="Content Placeholder 2">
            <a:extLst>
              <a:ext uri="{FF2B5EF4-FFF2-40B4-BE49-F238E27FC236}">
                <a16:creationId xmlns:a16="http://schemas.microsoft.com/office/drawing/2014/main" id="{ED33DE8A-ABDC-75CA-9AE5-0F1044289DFB}"/>
              </a:ext>
            </a:extLst>
          </p:cNvPr>
          <p:cNvSpPr>
            <a:spLocks noGrp="1"/>
          </p:cNvSpPr>
          <p:nvPr>
            <p:ph idx="1"/>
          </p:nvPr>
        </p:nvSpPr>
        <p:spPr/>
        <p:txBody>
          <a:bodyPr>
            <a:normAutofit/>
          </a:bodyPr>
          <a:lstStyle/>
          <a:p>
            <a:pPr marL="0" indent="0">
              <a:buNone/>
            </a:pPr>
            <a:r>
              <a:rPr lang="en-US" sz="2400" dirty="0"/>
              <a:t>FTC sues data broker </a:t>
            </a:r>
            <a:r>
              <a:rPr lang="en-US" sz="2400" dirty="0" err="1"/>
              <a:t>Kochava</a:t>
            </a:r>
            <a:r>
              <a:rPr lang="en-US" sz="2400" dirty="0"/>
              <a:t> for selling location data</a:t>
            </a:r>
          </a:p>
          <a:p>
            <a:pPr marL="0" indent="0">
              <a:buNone/>
            </a:pPr>
            <a:r>
              <a:rPr lang="en-US" sz="2400" dirty="0">
                <a:solidFill>
                  <a:srgbClr val="C00000"/>
                </a:solidFill>
              </a:rPr>
              <a:t>Data broker </a:t>
            </a:r>
            <a:r>
              <a:rPr lang="en-US" sz="2400" dirty="0" err="1">
                <a:solidFill>
                  <a:srgbClr val="C00000"/>
                </a:solidFill>
              </a:rPr>
              <a:t>Kochava</a:t>
            </a:r>
            <a:r>
              <a:rPr lang="en-US" sz="2400" dirty="0">
                <a:solidFill>
                  <a:srgbClr val="C00000"/>
                </a:solidFill>
              </a:rPr>
              <a:t> sues FTC</a:t>
            </a:r>
          </a:p>
        </p:txBody>
      </p:sp>
      <p:sp>
        <p:nvSpPr>
          <p:cNvPr id="5" name="TextBox 4">
            <a:extLst>
              <a:ext uri="{FF2B5EF4-FFF2-40B4-BE49-F238E27FC236}">
                <a16:creationId xmlns:a16="http://schemas.microsoft.com/office/drawing/2014/main" id="{2C6D9C4B-730C-BB8E-5A8A-55C80884BD31}"/>
              </a:ext>
            </a:extLst>
          </p:cNvPr>
          <p:cNvSpPr txBox="1"/>
          <p:nvPr/>
        </p:nvSpPr>
        <p:spPr>
          <a:xfrm>
            <a:off x="8783678" y="1667829"/>
            <a:ext cx="2868705" cy="1754326"/>
          </a:xfrm>
          <a:prstGeom prst="rect">
            <a:avLst/>
          </a:prstGeom>
          <a:solidFill>
            <a:srgbClr val="EBEBEB"/>
          </a:solidFill>
          <a:ln>
            <a:solidFill>
              <a:schemeClr val="tx1"/>
            </a:solidFill>
          </a:ln>
        </p:spPr>
        <p:txBody>
          <a:bodyPr wrap="square">
            <a:spAutoFit/>
          </a:bodyPr>
          <a:lstStyle/>
          <a:p>
            <a:r>
              <a:rPr lang="en-US" b="0" i="0" dirty="0">
                <a:solidFill>
                  <a:srgbClr val="222222"/>
                </a:solidFill>
                <a:effectLst/>
              </a:rPr>
              <a:t>“track consumers to sensitive locations, such as therapists’ offices, addiction recovery centers, medical facilities, and women’s reproductive health clinics”</a:t>
            </a:r>
            <a:endParaRPr lang="en-US" dirty="0"/>
          </a:p>
        </p:txBody>
      </p:sp>
      <p:sp>
        <p:nvSpPr>
          <p:cNvPr id="6" name="TextBox 5">
            <a:extLst>
              <a:ext uri="{FF2B5EF4-FFF2-40B4-BE49-F238E27FC236}">
                <a16:creationId xmlns:a16="http://schemas.microsoft.com/office/drawing/2014/main" id="{65C340B5-13E8-842C-B50E-14D858585122}"/>
              </a:ext>
            </a:extLst>
          </p:cNvPr>
          <p:cNvSpPr txBox="1"/>
          <p:nvPr/>
        </p:nvSpPr>
        <p:spPr>
          <a:xfrm>
            <a:off x="2743200" y="3329892"/>
            <a:ext cx="3818965" cy="1200329"/>
          </a:xfrm>
          <a:prstGeom prst="rect">
            <a:avLst/>
          </a:prstGeom>
          <a:solidFill>
            <a:srgbClr val="EBEBEB"/>
          </a:solidFill>
          <a:ln>
            <a:solidFill>
              <a:schemeClr val="tx1"/>
            </a:solidFill>
          </a:ln>
        </p:spPr>
        <p:txBody>
          <a:bodyPr wrap="square">
            <a:spAutoFit/>
          </a:bodyPr>
          <a:lstStyle/>
          <a:p>
            <a:r>
              <a:rPr lang="en-US" b="0" i="0" dirty="0">
                <a:solidFill>
                  <a:srgbClr val="222222"/>
                </a:solidFill>
                <a:effectLst/>
              </a:rPr>
              <a:t>“manipulative attempt…to give the appearance that it is protecting consumer privacy despite being based on completely false pretenses”</a:t>
            </a:r>
            <a:endParaRPr lang="en-US" dirty="0"/>
          </a:p>
        </p:txBody>
      </p:sp>
      <p:grpSp>
        <p:nvGrpSpPr>
          <p:cNvPr id="9" name="Group 8">
            <a:extLst>
              <a:ext uri="{FF2B5EF4-FFF2-40B4-BE49-F238E27FC236}">
                <a16:creationId xmlns:a16="http://schemas.microsoft.com/office/drawing/2014/main" id="{8E4119AA-3486-0ADA-A435-11D8F6E59B47}"/>
              </a:ext>
            </a:extLst>
          </p:cNvPr>
          <p:cNvGrpSpPr/>
          <p:nvPr/>
        </p:nvGrpSpPr>
        <p:grpSpPr>
          <a:xfrm>
            <a:off x="2013092" y="3230944"/>
            <a:ext cx="659520" cy="701280"/>
            <a:chOff x="1977233" y="4934238"/>
            <a:chExt cx="659520" cy="701280"/>
          </a:xfrm>
        </p:grpSpPr>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BEA414F5-008A-2342-7504-24BA2D25A7CB}"/>
                    </a:ext>
                  </a:extLst>
                </p14:cNvPr>
                <p14:cNvContentPartPr/>
                <p14:nvPr/>
              </p14:nvContentPartPr>
              <p14:xfrm>
                <a:off x="1977233" y="4934238"/>
                <a:ext cx="659520" cy="701280"/>
              </p14:xfrm>
            </p:contentPart>
          </mc:Choice>
          <mc:Fallback xmlns="">
            <p:pic>
              <p:nvPicPr>
                <p:cNvPr id="7" name="Ink 6">
                  <a:extLst>
                    <a:ext uri="{FF2B5EF4-FFF2-40B4-BE49-F238E27FC236}">
                      <a16:creationId xmlns:a16="http://schemas.microsoft.com/office/drawing/2014/main" id="{BEA414F5-008A-2342-7504-24BA2D25A7CB}"/>
                    </a:ext>
                  </a:extLst>
                </p:cNvPr>
                <p:cNvPicPr/>
                <p:nvPr/>
              </p:nvPicPr>
              <p:blipFill>
                <a:blip r:embed="rId3"/>
                <a:stretch>
                  <a:fillRect/>
                </a:stretch>
              </p:blipFill>
              <p:spPr>
                <a:xfrm>
                  <a:off x="1968593" y="4925238"/>
                  <a:ext cx="677160" cy="7189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B2886DC0-7343-79BF-2A74-8FA953810784}"/>
                    </a:ext>
                  </a:extLst>
                </p14:cNvPr>
                <p14:cNvContentPartPr/>
                <p14:nvPr/>
              </p14:nvContentPartPr>
              <p14:xfrm>
                <a:off x="2052833" y="4951878"/>
                <a:ext cx="221400" cy="84960"/>
              </p14:xfrm>
            </p:contentPart>
          </mc:Choice>
          <mc:Fallback xmlns="">
            <p:pic>
              <p:nvPicPr>
                <p:cNvPr id="8" name="Ink 7">
                  <a:extLst>
                    <a:ext uri="{FF2B5EF4-FFF2-40B4-BE49-F238E27FC236}">
                      <a16:creationId xmlns:a16="http://schemas.microsoft.com/office/drawing/2014/main" id="{B2886DC0-7343-79BF-2A74-8FA953810784}"/>
                    </a:ext>
                  </a:extLst>
                </p:cNvPr>
                <p:cNvPicPr/>
                <p:nvPr/>
              </p:nvPicPr>
              <p:blipFill>
                <a:blip r:embed="rId5"/>
                <a:stretch>
                  <a:fillRect/>
                </a:stretch>
              </p:blipFill>
              <p:spPr>
                <a:xfrm>
                  <a:off x="2043833" y="4942878"/>
                  <a:ext cx="239040" cy="102600"/>
                </a:xfrm>
                <a:prstGeom prst="rect">
                  <a:avLst/>
                </a:prstGeom>
              </p:spPr>
            </p:pic>
          </mc:Fallback>
        </mc:AlternateContent>
      </p:grpSp>
      <p:grpSp>
        <p:nvGrpSpPr>
          <p:cNvPr id="12" name="Group 11">
            <a:extLst>
              <a:ext uri="{FF2B5EF4-FFF2-40B4-BE49-F238E27FC236}">
                <a16:creationId xmlns:a16="http://schemas.microsoft.com/office/drawing/2014/main" id="{C6626D3D-31E8-A92C-E071-D6C01CA868EC}"/>
              </a:ext>
            </a:extLst>
          </p:cNvPr>
          <p:cNvGrpSpPr/>
          <p:nvPr/>
        </p:nvGrpSpPr>
        <p:grpSpPr>
          <a:xfrm>
            <a:off x="8305238" y="2291410"/>
            <a:ext cx="478440" cy="289440"/>
            <a:chOff x="8376953" y="4102278"/>
            <a:chExt cx="478440" cy="289440"/>
          </a:xfrm>
        </p:grpSpPr>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79B869AF-89AD-3E9B-25E6-FB4811491554}"/>
                    </a:ext>
                  </a:extLst>
                </p14:cNvPr>
                <p14:cNvContentPartPr/>
                <p14:nvPr/>
              </p14:nvContentPartPr>
              <p14:xfrm>
                <a:off x="8376953" y="4102278"/>
                <a:ext cx="478440" cy="109440"/>
              </p14:xfrm>
            </p:contentPart>
          </mc:Choice>
          <mc:Fallback xmlns="">
            <p:pic>
              <p:nvPicPr>
                <p:cNvPr id="10" name="Ink 9">
                  <a:extLst>
                    <a:ext uri="{FF2B5EF4-FFF2-40B4-BE49-F238E27FC236}">
                      <a16:creationId xmlns:a16="http://schemas.microsoft.com/office/drawing/2014/main" id="{79B869AF-89AD-3E9B-25E6-FB4811491554}"/>
                    </a:ext>
                  </a:extLst>
                </p:cNvPr>
                <p:cNvPicPr/>
                <p:nvPr/>
              </p:nvPicPr>
              <p:blipFill>
                <a:blip r:embed="rId7"/>
                <a:stretch>
                  <a:fillRect/>
                </a:stretch>
              </p:blipFill>
              <p:spPr>
                <a:xfrm>
                  <a:off x="8368313" y="4093278"/>
                  <a:ext cx="4960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BC3F16A2-9BDA-6274-C9DC-53AFA9B94224}"/>
                    </a:ext>
                  </a:extLst>
                </p14:cNvPr>
                <p14:cNvContentPartPr/>
                <p14:nvPr/>
              </p14:nvContentPartPr>
              <p14:xfrm>
                <a:off x="8413313" y="4218558"/>
                <a:ext cx="167040" cy="173160"/>
              </p14:xfrm>
            </p:contentPart>
          </mc:Choice>
          <mc:Fallback xmlns="">
            <p:pic>
              <p:nvPicPr>
                <p:cNvPr id="11" name="Ink 10">
                  <a:extLst>
                    <a:ext uri="{FF2B5EF4-FFF2-40B4-BE49-F238E27FC236}">
                      <a16:creationId xmlns:a16="http://schemas.microsoft.com/office/drawing/2014/main" id="{BC3F16A2-9BDA-6274-C9DC-53AFA9B94224}"/>
                    </a:ext>
                  </a:extLst>
                </p:cNvPr>
                <p:cNvPicPr/>
                <p:nvPr/>
              </p:nvPicPr>
              <p:blipFill>
                <a:blip r:embed="rId9"/>
                <a:stretch>
                  <a:fillRect/>
                </a:stretch>
              </p:blipFill>
              <p:spPr>
                <a:xfrm>
                  <a:off x="8404673" y="4209918"/>
                  <a:ext cx="184680" cy="190800"/>
                </a:xfrm>
                <a:prstGeom prst="rect">
                  <a:avLst/>
                </a:prstGeom>
              </p:spPr>
            </p:pic>
          </mc:Fallback>
        </mc:AlternateContent>
      </p:grpSp>
      <p:sp>
        <p:nvSpPr>
          <p:cNvPr id="13" name="TextBox 12">
            <a:extLst>
              <a:ext uri="{FF2B5EF4-FFF2-40B4-BE49-F238E27FC236}">
                <a16:creationId xmlns:a16="http://schemas.microsoft.com/office/drawing/2014/main" id="{F44E35F1-D298-2E6E-6086-240B17BA20C7}"/>
              </a:ext>
            </a:extLst>
          </p:cNvPr>
          <p:cNvSpPr txBox="1"/>
          <p:nvPr/>
        </p:nvSpPr>
        <p:spPr>
          <a:xfrm>
            <a:off x="6632753" y="3926284"/>
            <a:ext cx="4857420" cy="646331"/>
          </a:xfrm>
          <a:prstGeom prst="rect">
            <a:avLst/>
          </a:prstGeom>
          <a:noFill/>
        </p:spPr>
        <p:txBody>
          <a:bodyPr wrap="none" rtlCol="0">
            <a:spAutoFit/>
          </a:bodyPr>
          <a:lstStyle/>
          <a:p>
            <a:r>
              <a:rPr lang="en-US" dirty="0"/>
              <a:t>Claims to remove healthcare locations,</a:t>
            </a:r>
          </a:p>
          <a:p>
            <a:r>
              <a:rPr lang="en-US" dirty="0"/>
              <a:t>FTC does not understand how its business works</a:t>
            </a:r>
          </a:p>
        </p:txBody>
      </p:sp>
    </p:spTree>
    <p:extLst>
      <p:ext uri="{BB962C8B-B14F-4D97-AF65-F5344CB8AC3E}">
        <p14:creationId xmlns:p14="http://schemas.microsoft.com/office/powerpoint/2010/main" val="23185126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164"/>
          <p:cNvGrpSpPr/>
          <p:nvPr/>
        </p:nvGrpSpPr>
        <p:grpSpPr>
          <a:xfrm>
            <a:off x="1919256" y="524045"/>
            <a:ext cx="3915064" cy="5800980"/>
            <a:chOff x="0" y="0"/>
            <a:chExt cx="5568090" cy="8250281"/>
          </a:xfrm>
        </p:grpSpPr>
        <p:pic>
          <p:nvPicPr>
            <p:cNvPr id="163" name="image.png"/>
            <p:cNvPicPr>
              <a:picLocks noChangeAspect="1"/>
            </p:cNvPicPr>
            <p:nvPr/>
          </p:nvPicPr>
          <p:blipFill>
            <a:blip r:embed="rId2"/>
            <a:srcRect l="19802" t="16801" r="50405" b="24003"/>
            <a:stretch>
              <a:fillRect/>
            </a:stretch>
          </p:blipFill>
          <p:spPr>
            <a:xfrm>
              <a:off x="127000" y="88900"/>
              <a:ext cx="5314091" cy="7920082"/>
            </a:xfrm>
            <a:prstGeom prst="rect">
              <a:avLst/>
            </a:prstGeom>
            <a:ln>
              <a:noFill/>
            </a:ln>
            <a:effectLst/>
          </p:spPr>
        </p:pic>
        <p:pic>
          <p:nvPicPr>
            <p:cNvPr id="162" name="Picture 161"/>
            <p:cNvPicPr>
              <a:picLocks/>
            </p:cNvPicPr>
            <p:nvPr/>
          </p:nvPicPr>
          <p:blipFill>
            <a:blip r:embed="rId3"/>
            <a:stretch>
              <a:fillRect/>
            </a:stretch>
          </p:blipFill>
          <p:spPr>
            <a:xfrm>
              <a:off x="-1" y="-1"/>
              <a:ext cx="5568092" cy="8250283"/>
            </a:xfrm>
            <a:prstGeom prst="rect">
              <a:avLst/>
            </a:prstGeom>
            <a:effectLst/>
          </p:spPr>
        </p:pic>
      </p:grpSp>
      <p:grpSp>
        <p:nvGrpSpPr>
          <p:cNvPr id="167" name="Group 167"/>
          <p:cNvGrpSpPr/>
          <p:nvPr/>
        </p:nvGrpSpPr>
        <p:grpSpPr>
          <a:xfrm>
            <a:off x="6325769" y="524045"/>
            <a:ext cx="3916008" cy="5800980"/>
            <a:chOff x="0" y="0"/>
            <a:chExt cx="5569431" cy="8250281"/>
          </a:xfrm>
        </p:grpSpPr>
        <p:pic>
          <p:nvPicPr>
            <p:cNvPr id="166" name="image.png"/>
            <p:cNvPicPr>
              <a:picLocks noChangeAspect="1"/>
            </p:cNvPicPr>
            <p:nvPr/>
          </p:nvPicPr>
          <p:blipFill>
            <a:blip r:embed="rId4"/>
            <a:srcRect l="19802" t="16801" r="50405" b="24003"/>
            <a:stretch>
              <a:fillRect/>
            </a:stretch>
          </p:blipFill>
          <p:spPr>
            <a:xfrm>
              <a:off x="127000" y="88900"/>
              <a:ext cx="5315432" cy="7920082"/>
            </a:xfrm>
            <a:prstGeom prst="rect">
              <a:avLst/>
            </a:prstGeom>
            <a:ln>
              <a:noFill/>
            </a:ln>
            <a:effectLst/>
          </p:spPr>
        </p:pic>
        <p:pic>
          <p:nvPicPr>
            <p:cNvPr id="165" name="Picture 164"/>
            <p:cNvPicPr>
              <a:picLocks/>
            </p:cNvPicPr>
            <p:nvPr/>
          </p:nvPicPr>
          <p:blipFill>
            <a:blip r:embed="rId5"/>
            <a:stretch>
              <a:fillRect/>
            </a:stretch>
          </p:blipFill>
          <p:spPr>
            <a:xfrm>
              <a:off x="-1" y="0"/>
              <a:ext cx="5569433" cy="8250282"/>
            </a:xfrm>
            <a:prstGeom prst="rect">
              <a:avLst/>
            </a:prstGeom>
            <a:effectLst/>
          </p:spPr>
        </p:pic>
      </p:grpSp>
    </p:spTree>
    <p:extLst>
      <p:ext uri="{BB962C8B-B14F-4D97-AF65-F5344CB8AC3E}">
        <p14:creationId xmlns:p14="http://schemas.microsoft.com/office/powerpoint/2010/main" val="570805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0A06C-3777-FB4C-9C7C-2344687F4DD8}"/>
              </a:ext>
            </a:extLst>
          </p:cNvPr>
          <p:cNvSpPr>
            <a:spLocks noGrp="1"/>
          </p:cNvSpPr>
          <p:nvPr>
            <p:ph type="title"/>
          </p:nvPr>
        </p:nvSpPr>
        <p:spPr/>
        <p:txBody>
          <a:bodyPr/>
          <a:lstStyle/>
          <a:p>
            <a:r>
              <a:rPr lang="en-US" dirty="0"/>
              <a:t>Location controls (iOS 15)</a:t>
            </a:r>
          </a:p>
        </p:txBody>
      </p:sp>
      <p:pic>
        <p:nvPicPr>
          <p:cNvPr id="4098" name="Picture 2">
            <a:extLst>
              <a:ext uri="{FF2B5EF4-FFF2-40B4-BE49-F238E27FC236}">
                <a16:creationId xmlns:a16="http://schemas.microsoft.com/office/drawing/2014/main" id="{F01E8BB3-06D9-6949-B824-1CFD386A2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636" y="1834085"/>
            <a:ext cx="6103456" cy="42012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7D7372-2E04-0C41-BC9A-EBD2718E4C7A}"/>
              </a:ext>
            </a:extLst>
          </p:cNvPr>
          <p:cNvSpPr txBox="1"/>
          <p:nvPr/>
        </p:nvSpPr>
        <p:spPr>
          <a:xfrm>
            <a:off x="7633854" y="2014194"/>
            <a:ext cx="3380510" cy="646331"/>
          </a:xfrm>
          <a:prstGeom prst="rect">
            <a:avLst/>
          </a:prstGeom>
          <a:noFill/>
        </p:spPr>
        <p:txBody>
          <a:bodyPr wrap="square" rtlCol="0">
            <a:spAutoFit/>
          </a:bodyPr>
          <a:lstStyle/>
          <a:p>
            <a:r>
              <a:rPr lang="en-US" dirty="0"/>
              <a:t>Can share approximate location instead of precise one</a:t>
            </a:r>
          </a:p>
        </p:txBody>
      </p:sp>
      <p:sp>
        <p:nvSpPr>
          <p:cNvPr id="6" name="TextBox 5">
            <a:extLst>
              <a:ext uri="{FF2B5EF4-FFF2-40B4-BE49-F238E27FC236}">
                <a16:creationId xmlns:a16="http://schemas.microsoft.com/office/drawing/2014/main" id="{00EE8A9E-DFD1-B549-B7C5-E3DB532E1EF5}"/>
              </a:ext>
            </a:extLst>
          </p:cNvPr>
          <p:cNvSpPr txBox="1"/>
          <p:nvPr/>
        </p:nvSpPr>
        <p:spPr>
          <a:xfrm>
            <a:off x="7633854" y="3059668"/>
            <a:ext cx="3380510" cy="646331"/>
          </a:xfrm>
          <a:prstGeom prst="rect">
            <a:avLst/>
          </a:prstGeom>
          <a:noFill/>
        </p:spPr>
        <p:txBody>
          <a:bodyPr wrap="square" rtlCol="0">
            <a:spAutoFit/>
          </a:bodyPr>
          <a:lstStyle/>
          <a:p>
            <a:r>
              <a:rPr lang="en-US" dirty="0"/>
              <a:t>Can turn off and erase </a:t>
            </a:r>
            <a:r>
              <a:rPr lang="en-US" b="1" dirty="0"/>
              <a:t>signification locations</a:t>
            </a:r>
          </a:p>
        </p:txBody>
      </p:sp>
      <p:sp>
        <p:nvSpPr>
          <p:cNvPr id="8" name="TextBox 7">
            <a:extLst>
              <a:ext uri="{FF2B5EF4-FFF2-40B4-BE49-F238E27FC236}">
                <a16:creationId xmlns:a16="http://schemas.microsoft.com/office/drawing/2014/main" id="{4FC25387-74C6-B147-BFDB-13D65DD3EA57}"/>
              </a:ext>
            </a:extLst>
          </p:cNvPr>
          <p:cNvSpPr txBox="1"/>
          <p:nvPr/>
        </p:nvSpPr>
        <p:spPr>
          <a:xfrm>
            <a:off x="3075709" y="6111274"/>
            <a:ext cx="8936181" cy="338554"/>
          </a:xfrm>
          <a:prstGeom prst="rect">
            <a:avLst/>
          </a:prstGeom>
          <a:noFill/>
        </p:spPr>
        <p:txBody>
          <a:bodyPr wrap="square">
            <a:spAutoFit/>
          </a:bodyPr>
          <a:lstStyle/>
          <a:p>
            <a:r>
              <a:rPr lang="en-US" sz="1600" i="1" dirty="0"/>
              <a:t>https://</a:t>
            </a:r>
            <a:r>
              <a:rPr lang="en-US" sz="1600" i="1" dirty="0" err="1"/>
              <a:t>www.nytimes.com</a:t>
            </a:r>
            <a:r>
              <a:rPr lang="en-US" sz="1600" i="1" dirty="0"/>
              <a:t>/2021/12/08/technology/</a:t>
            </a:r>
            <a:r>
              <a:rPr lang="en-US" sz="1600" i="1" dirty="0" err="1"/>
              <a:t>personaltech</a:t>
            </a:r>
            <a:r>
              <a:rPr lang="en-US" sz="1600" i="1" dirty="0"/>
              <a:t>/phone-privacy-protection-</a:t>
            </a:r>
            <a:r>
              <a:rPr lang="en-US" sz="1600" i="1" dirty="0" err="1"/>
              <a:t>tools.html</a:t>
            </a:r>
            <a:endParaRPr lang="en-US" sz="1600" i="1" dirty="0"/>
          </a:p>
        </p:txBody>
      </p:sp>
      <p:sp>
        <p:nvSpPr>
          <p:cNvPr id="7" name="TextBox 6">
            <a:extLst>
              <a:ext uri="{FF2B5EF4-FFF2-40B4-BE49-F238E27FC236}">
                <a16:creationId xmlns:a16="http://schemas.microsoft.com/office/drawing/2014/main" id="{368D2FE6-F593-8347-B9EB-E53AD6D6BEFE}"/>
              </a:ext>
            </a:extLst>
          </p:cNvPr>
          <p:cNvSpPr txBox="1"/>
          <p:nvPr/>
        </p:nvSpPr>
        <p:spPr>
          <a:xfrm>
            <a:off x="8645237" y="4032125"/>
            <a:ext cx="2479963" cy="646331"/>
          </a:xfrm>
          <a:prstGeom prst="rect">
            <a:avLst/>
          </a:prstGeom>
          <a:noFill/>
        </p:spPr>
        <p:txBody>
          <a:bodyPr wrap="square" rtlCol="0">
            <a:spAutoFit/>
          </a:bodyPr>
          <a:lstStyle/>
          <a:p>
            <a:r>
              <a:rPr lang="en-US" dirty="0"/>
              <a:t>iPhone’s record of places you visited</a:t>
            </a:r>
          </a:p>
        </p:txBody>
      </p:sp>
      <p:grpSp>
        <p:nvGrpSpPr>
          <p:cNvPr id="11" name="Group 10">
            <a:extLst>
              <a:ext uri="{FF2B5EF4-FFF2-40B4-BE49-F238E27FC236}">
                <a16:creationId xmlns:a16="http://schemas.microsoft.com/office/drawing/2014/main" id="{A933A002-77FB-7E48-85D6-9DA624C55773}"/>
              </a:ext>
            </a:extLst>
          </p:cNvPr>
          <p:cNvGrpSpPr/>
          <p:nvPr/>
        </p:nvGrpSpPr>
        <p:grpSpPr>
          <a:xfrm>
            <a:off x="9011127" y="3777709"/>
            <a:ext cx="275040" cy="311040"/>
            <a:chOff x="9011127" y="3777709"/>
            <a:chExt cx="275040" cy="31104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3400A877-2903-9A42-9EF7-88C1F874656C}"/>
                    </a:ext>
                  </a:extLst>
                </p14:cNvPr>
                <p14:cNvContentPartPr/>
                <p14:nvPr/>
              </p14:nvContentPartPr>
              <p14:xfrm>
                <a:off x="9011127" y="3777709"/>
                <a:ext cx="247320" cy="311040"/>
              </p14:xfrm>
            </p:contentPart>
          </mc:Choice>
          <mc:Fallback xmlns="">
            <p:pic>
              <p:nvPicPr>
                <p:cNvPr id="9" name="Ink 8">
                  <a:extLst>
                    <a:ext uri="{FF2B5EF4-FFF2-40B4-BE49-F238E27FC236}">
                      <a16:creationId xmlns:a16="http://schemas.microsoft.com/office/drawing/2014/main" id="{3400A877-2903-9A42-9EF7-88C1F874656C}"/>
                    </a:ext>
                  </a:extLst>
                </p:cNvPr>
                <p:cNvPicPr/>
                <p:nvPr/>
              </p:nvPicPr>
              <p:blipFill>
                <a:blip r:embed="rId4"/>
                <a:stretch>
                  <a:fillRect/>
                </a:stretch>
              </p:blipFill>
              <p:spPr>
                <a:xfrm>
                  <a:off x="9002487" y="3768709"/>
                  <a:ext cx="26496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2440611-F7B8-A742-9AE1-779EDC38D30F}"/>
                    </a:ext>
                  </a:extLst>
                </p14:cNvPr>
                <p14:cNvContentPartPr/>
                <p14:nvPr/>
              </p14:nvContentPartPr>
              <p14:xfrm>
                <a:off x="9126327" y="3788869"/>
                <a:ext cx="159840" cy="24840"/>
              </p14:xfrm>
            </p:contentPart>
          </mc:Choice>
          <mc:Fallback xmlns="">
            <p:pic>
              <p:nvPicPr>
                <p:cNvPr id="10" name="Ink 9">
                  <a:extLst>
                    <a:ext uri="{FF2B5EF4-FFF2-40B4-BE49-F238E27FC236}">
                      <a16:creationId xmlns:a16="http://schemas.microsoft.com/office/drawing/2014/main" id="{32440611-F7B8-A742-9AE1-779EDC38D30F}"/>
                    </a:ext>
                  </a:extLst>
                </p:cNvPr>
                <p:cNvPicPr/>
                <p:nvPr/>
              </p:nvPicPr>
              <p:blipFill>
                <a:blip r:embed="rId6"/>
                <a:stretch>
                  <a:fillRect/>
                </a:stretch>
              </p:blipFill>
              <p:spPr>
                <a:xfrm>
                  <a:off x="9117327" y="3780229"/>
                  <a:ext cx="177480" cy="42480"/>
                </a:xfrm>
                <a:prstGeom prst="rect">
                  <a:avLst/>
                </a:prstGeom>
              </p:spPr>
            </p:pic>
          </mc:Fallback>
        </mc:AlternateContent>
      </p:grpSp>
    </p:spTree>
    <p:extLst>
      <p:ext uri="{BB962C8B-B14F-4D97-AF65-F5344CB8AC3E}">
        <p14:creationId xmlns:p14="http://schemas.microsoft.com/office/powerpoint/2010/main" val="2008586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0A06C-3777-FB4C-9C7C-2344687F4DD8}"/>
              </a:ext>
            </a:extLst>
          </p:cNvPr>
          <p:cNvSpPr>
            <a:spLocks noGrp="1"/>
          </p:cNvSpPr>
          <p:nvPr>
            <p:ph type="title"/>
          </p:nvPr>
        </p:nvSpPr>
        <p:spPr/>
        <p:txBody>
          <a:bodyPr/>
          <a:lstStyle/>
          <a:p>
            <a:r>
              <a:rPr lang="en-US" dirty="0"/>
              <a:t>Location controls (Android 12)</a:t>
            </a:r>
          </a:p>
        </p:txBody>
      </p:sp>
      <p:pic>
        <p:nvPicPr>
          <p:cNvPr id="4098" name="Picture 2">
            <a:extLst>
              <a:ext uri="{FF2B5EF4-FFF2-40B4-BE49-F238E27FC236}">
                <a16:creationId xmlns:a16="http://schemas.microsoft.com/office/drawing/2014/main" id="{F01E8BB3-06D9-6949-B824-1CFD386A2F4E}"/>
              </a:ext>
            </a:extLst>
          </p:cNvPr>
          <p:cNvPicPr>
            <a:picLocks noChangeAspect="1" noChangeArrowheads="1"/>
          </p:cNvPicPr>
          <p:nvPr/>
        </p:nvPicPr>
        <p:blipFill>
          <a:blip r:embed="rId2"/>
          <a:srcRect/>
          <a:stretch/>
        </p:blipFill>
        <p:spPr bwMode="auto">
          <a:xfrm>
            <a:off x="1177636" y="1896232"/>
            <a:ext cx="6103456" cy="4076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C25387-74C6-B147-BFDB-13D65DD3EA57}"/>
              </a:ext>
            </a:extLst>
          </p:cNvPr>
          <p:cNvSpPr txBox="1"/>
          <p:nvPr/>
        </p:nvSpPr>
        <p:spPr>
          <a:xfrm>
            <a:off x="3075709" y="6111274"/>
            <a:ext cx="8936181" cy="338554"/>
          </a:xfrm>
          <a:prstGeom prst="rect">
            <a:avLst/>
          </a:prstGeom>
          <a:noFill/>
        </p:spPr>
        <p:txBody>
          <a:bodyPr wrap="square">
            <a:spAutoFit/>
          </a:bodyPr>
          <a:lstStyle/>
          <a:p>
            <a:r>
              <a:rPr lang="en-US" sz="1600" i="1" dirty="0"/>
              <a:t>https://</a:t>
            </a:r>
            <a:r>
              <a:rPr lang="en-US" sz="1600" i="1" dirty="0" err="1"/>
              <a:t>www.nytimes.com</a:t>
            </a:r>
            <a:r>
              <a:rPr lang="en-US" sz="1600" i="1" dirty="0"/>
              <a:t>/2021/12/08/technology/</a:t>
            </a:r>
            <a:r>
              <a:rPr lang="en-US" sz="1600" i="1" dirty="0" err="1"/>
              <a:t>personaltech</a:t>
            </a:r>
            <a:r>
              <a:rPr lang="en-US" sz="1600" i="1" dirty="0"/>
              <a:t>/phone-privacy-protection-</a:t>
            </a:r>
            <a:r>
              <a:rPr lang="en-US" sz="1600" i="1" dirty="0" err="1"/>
              <a:t>tools.html</a:t>
            </a:r>
            <a:endParaRPr lang="en-US" sz="1600" i="1" dirty="0"/>
          </a:p>
        </p:txBody>
      </p:sp>
      <p:sp>
        <p:nvSpPr>
          <p:cNvPr id="12" name="TextBox 11">
            <a:extLst>
              <a:ext uri="{FF2B5EF4-FFF2-40B4-BE49-F238E27FC236}">
                <a16:creationId xmlns:a16="http://schemas.microsoft.com/office/drawing/2014/main" id="{F257D7F9-48AD-C74A-9BF4-C6287AF8D86B}"/>
              </a:ext>
            </a:extLst>
          </p:cNvPr>
          <p:cNvSpPr txBox="1"/>
          <p:nvPr/>
        </p:nvSpPr>
        <p:spPr>
          <a:xfrm>
            <a:off x="7543799" y="2632363"/>
            <a:ext cx="3893128" cy="646331"/>
          </a:xfrm>
          <a:prstGeom prst="rect">
            <a:avLst/>
          </a:prstGeom>
          <a:noFill/>
        </p:spPr>
        <p:txBody>
          <a:bodyPr wrap="square" rtlCol="0">
            <a:spAutoFit/>
          </a:bodyPr>
          <a:lstStyle/>
          <a:p>
            <a:r>
              <a:rPr lang="en-US" b="1" dirty="0"/>
              <a:t>Location history </a:t>
            </a:r>
            <a:r>
              <a:rPr lang="en-US" dirty="0"/>
              <a:t>is associated with Google account, used for ad targeting</a:t>
            </a:r>
          </a:p>
        </p:txBody>
      </p:sp>
    </p:spTree>
    <p:extLst>
      <p:ext uri="{BB962C8B-B14F-4D97-AF65-F5344CB8AC3E}">
        <p14:creationId xmlns:p14="http://schemas.microsoft.com/office/powerpoint/2010/main" val="7748965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Disable location services?</a:t>
            </a:r>
          </a:p>
        </p:txBody>
      </p:sp>
      <p:pic>
        <p:nvPicPr>
          <p:cNvPr id="3074" name="Picture 2" descr="Image result for google exposure api">
            <a:extLst>
              <a:ext uri="{FF2B5EF4-FFF2-40B4-BE49-F238E27FC236}">
                <a16:creationId xmlns:a16="http://schemas.microsoft.com/office/drawing/2014/main" id="{3E6C3CE2-138E-4848-A44F-52BAF97FCE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66" t="25000" r="13333" b="17500"/>
          <a:stretch/>
        </p:blipFill>
        <p:spPr bwMode="auto">
          <a:xfrm>
            <a:off x="1066800" y="1860360"/>
            <a:ext cx="3617843" cy="198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173A4E-6F15-D54C-AFF0-84DB89038B16}"/>
              </a:ext>
            </a:extLst>
          </p:cNvPr>
          <p:cNvSpPr txBox="1"/>
          <p:nvPr/>
        </p:nvSpPr>
        <p:spPr>
          <a:xfrm>
            <a:off x="4864396" y="1887344"/>
            <a:ext cx="4249881" cy="707886"/>
          </a:xfrm>
          <a:prstGeom prst="rect">
            <a:avLst/>
          </a:prstGeom>
          <a:noFill/>
        </p:spPr>
        <p:txBody>
          <a:bodyPr wrap="none" rtlCol="0">
            <a:spAutoFit/>
          </a:bodyPr>
          <a:lstStyle/>
          <a:p>
            <a:r>
              <a:rPr lang="en-US" sz="2000" dirty="0"/>
              <a:t>Exposure API requires Bluetooth </a:t>
            </a:r>
          </a:p>
          <a:p>
            <a:r>
              <a:rPr lang="en-US" sz="2000" dirty="0"/>
              <a:t>(to record beacons of nearby phones)</a:t>
            </a:r>
          </a:p>
        </p:txBody>
      </p:sp>
      <p:sp>
        <p:nvSpPr>
          <p:cNvPr id="14" name="TextBox 13">
            <a:extLst>
              <a:ext uri="{FF2B5EF4-FFF2-40B4-BE49-F238E27FC236}">
                <a16:creationId xmlns:a16="http://schemas.microsoft.com/office/drawing/2014/main" id="{62533DE3-16F0-8F44-AE0A-BEC9FE30647C}"/>
              </a:ext>
            </a:extLst>
          </p:cNvPr>
          <p:cNvSpPr txBox="1"/>
          <p:nvPr/>
        </p:nvSpPr>
        <p:spPr>
          <a:xfrm>
            <a:off x="4864396" y="2763644"/>
            <a:ext cx="4006225" cy="707886"/>
          </a:xfrm>
          <a:prstGeom prst="rect">
            <a:avLst/>
          </a:prstGeom>
          <a:noFill/>
        </p:spPr>
        <p:txBody>
          <a:bodyPr wrap="none" rtlCol="0">
            <a:spAutoFit/>
          </a:bodyPr>
          <a:lstStyle/>
          <a:p>
            <a:r>
              <a:rPr lang="en-US" sz="2000" dirty="0"/>
              <a:t>To scan for Bluetooth devices,</a:t>
            </a:r>
          </a:p>
          <a:p>
            <a:r>
              <a:rPr lang="en-US" sz="2000" dirty="0"/>
              <a:t>location services must be turned on</a:t>
            </a:r>
          </a:p>
        </p:txBody>
      </p:sp>
      <p:sp>
        <p:nvSpPr>
          <p:cNvPr id="7" name="TextBox 6">
            <a:extLst>
              <a:ext uri="{FF2B5EF4-FFF2-40B4-BE49-F238E27FC236}">
                <a16:creationId xmlns:a16="http://schemas.microsoft.com/office/drawing/2014/main" id="{CFD6BD0B-DBE3-4C43-B3C2-8D9EB8D7CCDB}"/>
              </a:ext>
            </a:extLst>
          </p:cNvPr>
          <p:cNvSpPr txBox="1"/>
          <p:nvPr/>
        </p:nvSpPr>
        <p:spPr>
          <a:xfrm>
            <a:off x="1066799" y="4059005"/>
            <a:ext cx="9842205" cy="830997"/>
          </a:xfrm>
          <a:prstGeom prst="rect">
            <a:avLst/>
          </a:prstGeom>
          <a:noFill/>
        </p:spPr>
        <p:txBody>
          <a:bodyPr wrap="square" rtlCol="0">
            <a:spAutoFit/>
          </a:bodyPr>
          <a:lstStyle/>
          <a:p>
            <a:r>
              <a:rPr lang="en-US" sz="2400" dirty="0">
                <a:solidFill>
                  <a:srgbClr val="C00000"/>
                </a:solidFill>
              </a:rPr>
              <a:t>Once location services are turned on, Google can determine user’s precise location using cell tower signals, Wi-Fi signals, and Bluetooth beacons</a:t>
            </a:r>
          </a:p>
        </p:txBody>
      </p:sp>
      <p:sp>
        <p:nvSpPr>
          <p:cNvPr id="9" name="TextBox 8">
            <a:extLst>
              <a:ext uri="{FF2B5EF4-FFF2-40B4-BE49-F238E27FC236}">
                <a16:creationId xmlns:a16="http://schemas.microsoft.com/office/drawing/2014/main" id="{91655D93-5CF1-974A-8D96-E5FEE1E3F82A}"/>
              </a:ext>
            </a:extLst>
          </p:cNvPr>
          <p:cNvSpPr txBox="1"/>
          <p:nvPr/>
        </p:nvSpPr>
        <p:spPr>
          <a:xfrm>
            <a:off x="1066799" y="4938517"/>
            <a:ext cx="10565220" cy="1323439"/>
          </a:xfrm>
          <a:prstGeom prst="rect">
            <a:avLst/>
          </a:prstGeom>
          <a:noFill/>
        </p:spPr>
        <p:txBody>
          <a:bodyPr wrap="square" rtlCol="0">
            <a:spAutoFit/>
          </a:bodyPr>
          <a:lstStyle/>
          <a:p>
            <a:r>
              <a:rPr lang="en-US" sz="2000" dirty="0"/>
              <a:t>also sensor information, including MAC addresses and signal strength of nearby devices, battery status, GPS elevation, barometric pressure, and how the user is moving (e.g., car or bicycle)</a:t>
            </a:r>
          </a:p>
          <a:p>
            <a:r>
              <a:rPr lang="en-US" sz="2000" i="1" dirty="0"/>
              <a:t>	</a:t>
            </a:r>
          </a:p>
          <a:p>
            <a:r>
              <a:rPr lang="en-US" sz="2000" i="1" dirty="0"/>
              <a:t>	</a:t>
            </a:r>
          </a:p>
        </p:txBody>
      </p:sp>
      <p:sp>
        <p:nvSpPr>
          <p:cNvPr id="10" name="TextBox 9">
            <a:extLst>
              <a:ext uri="{FF2B5EF4-FFF2-40B4-BE49-F238E27FC236}">
                <a16:creationId xmlns:a16="http://schemas.microsoft.com/office/drawing/2014/main" id="{3CB2778C-8402-7B4E-BC01-72B4EF41FA1B}"/>
              </a:ext>
            </a:extLst>
          </p:cNvPr>
          <p:cNvSpPr txBox="1"/>
          <p:nvPr/>
        </p:nvSpPr>
        <p:spPr>
          <a:xfrm>
            <a:off x="2349796" y="6138846"/>
            <a:ext cx="9842204" cy="338554"/>
          </a:xfrm>
          <a:prstGeom prst="rect">
            <a:avLst/>
          </a:prstGeom>
          <a:noFill/>
        </p:spPr>
        <p:txBody>
          <a:bodyPr wrap="square">
            <a:spAutoFit/>
          </a:bodyPr>
          <a:lstStyle/>
          <a:p>
            <a:r>
              <a:rPr lang="en-US" sz="1600" i="1" dirty="0"/>
              <a:t>https://</a:t>
            </a:r>
            <a:r>
              <a:rPr lang="en-US" sz="1600" i="1" dirty="0" err="1"/>
              <a:t>qz.com</a:t>
            </a:r>
            <a:r>
              <a:rPr lang="en-US" sz="1600" i="1" dirty="0"/>
              <a:t>/1183559/if-youre-using-an-android-phone-google-may-be-tracking-every-move-you-make/ </a:t>
            </a:r>
            <a:endParaRPr lang="en-US" sz="1600" dirty="0"/>
          </a:p>
        </p:txBody>
      </p:sp>
    </p:spTree>
    <p:extLst>
      <p:ext uri="{BB962C8B-B14F-4D97-AF65-F5344CB8AC3E}">
        <p14:creationId xmlns:p14="http://schemas.microsoft.com/office/powerpoint/2010/main" val="407737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Automated license plate tracking</a:t>
            </a:r>
          </a:p>
        </p:txBody>
      </p:sp>
      <p:pic>
        <p:nvPicPr>
          <p:cNvPr id="1026" name="Picture 2" descr="IMG_2887">
            <a:extLst>
              <a:ext uri="{FF2B5EF4-FFF2-40B4-BE49-F238E27FC236}">
                <a16:creationId xmlns:a16="http://schemas.microsoft.com/office/drawing/2014/main" id="{562E08FA-C03D-1E41-9443-76F91A677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58895"/>
            <a:ext cx="2932090" cy="2199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ttyImages-167275735">
            <a:extLst>
              <a:ext uri="{FF2B5EF4-FFF2-40B4-BE49-F238E27FC236}">
                <a16:creationId xmlns:a16="http://schemas.microsoft.com/office/drawing/2014/main" id="{9685114B-8EBF-5D45-A6FD-BF0DFABA4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2920" y="2080461"/>
            <a:ext cx="3030686" cy="20213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CFF981-1D7A-BD4A-8CDA-0EDE5D8FB18C}"/>
              </a:ext>
            </a:extLst>
          </p:cNvPr>
          <p:cNvSpPr txBox="1"/>
          <p:nvPr/>
        </p:nvSpPr>
        <p:spPr>
          <a:xfrm>
            <a:off x="7172766" y="2014194"/>
            <a:ext cx="4553919" cy="2554545"/>
          </a:xfrm>
          <a:prstGeom prst="rect">
            <a:avLst/>
          </a:prstGeom>
          <a:noFill/>
        </p:spPr>
        <p:txBody>
          <a:bodyPr wrap="square" rtlCol="0">
            <a:spAutoFit/>
          </a:bodyPr>
          <a:lstStyle/>
          <a:p>
            <a:r>
              <a:rPr lang="en-US" sz="2000" b="1" dirty="0"/>
              <a:t>2016 statistics:</a:t>
            </a:r>
          </a:p>
          <a:p>
            <a:endParaRPr lang="en-US" sz="2000" dirty="0"/>
          </a:p>
          <a:p>
            <a:r>
              <a:rPr lang="en-US" sz="2000" dirty="0"/>
              <a:t>Used by 71% of police forces in the U.S.</a:t>
            </a:r>
          </a:p>
          <a:p>
            <a:endParaRPr lang="en-US" sz="2000" dirty="0"/>
          </a:p>
          <a:p>
            <a:r>
              <a:rPr lang="en-US" sz="2000" dirty="0"/>
              <a:t>One of the providers (Vigilant Solutions) holds a database of 2.8 billion plate scans, growing 70 million a month</a:t>
            </a:r>
          </a:p>
          <a:p>
            <a:endParaRPr lang="en-US" sz="2000" dirty="0"/>
          </a:p>
        </p:txBody>
      </p:sp>
      <p:sp>
        <p:nvSpPr>
          <p:cNvPr id="4" name="TextBox 3">
            <a:extLst>
              <a:ext uri="{FF2B5EF4-FFF2-40B4-BE49-F238E27FC236}">
                <a16:creationId xmlns:a16="http://schemas.microsoft.com/office/drawing/2014/main" id="{A08A5019-B9BC-B14B-943B-B8C22391B135}"/>
              </a:ext>
            </a:extLst>
          </p:cNvPr>
          <p:cNvSpPr txBox="1"/>
          <p:nvPr/>
        </p:nvSpPr>
        <p:spPr>
          <a:xfrm>
            <a:off x="1047615" y="4436371"/>
            <a:ext cx="2204450" cy="369332"/>
          </a:xfrm>
          <a:prstGeom prst="rect">
            <a:avLst/>
          </a:prstGeom>
          <a:noFill/>
        </p:spPr>
        <p:txBody>
          <a:bodyPr wrap="none" rtlCol="0">
            <a:spAutoFit/>
          </a:bodyPr>
          <a:lstStyle/>
          <a:p>
            <a:r>
              <a:rPr lang="en-US" dirty="0"/>
              <a:t>180 scans per minute</a:t>
            </a:r>
          </a:p>
        </p:txBody>
      </p:sp>
      <p:sp>
        <p:nvSpPr>
          <p:cNvPr id="17" name="TextBox 16">
            <a:extLst>
              <a:ext uri="{FF2B5EF4-FFF2-40B4-BE49-F238E27FC236}">
                <a16:creationId xmlns:a16="http://schemas.microsoft.com/office/drawing/2014/main" id="{C07B18BF-A26B-F34C-8D8F-CD5E1A34C4C9}"/>
              </a:ext>
            </a:extLst>
          </p:cNvPr>
          <p:cNvSpPr txBox="1"/>
          <p:nvPr/>
        </p:nvSpPr>
        <p:spPr>
          <a:xfrm>
            <a:off x="2021163" y="6059984"/>
            <a:ext cx="9849171" cy="338554"/>
          </a:xfrm>
          <a:prstGeom prst="rect">
            <a:avLst/>
          </a:prstGeom>
          <a:noFill/>
        </p:spPr>
        <p:txBody>
          <a:bodyPr wrap="none" rtlCol="0">
            <a:spAutoFit/>
          </a:bodyPr>
          <a:lstStyle/>
          <a:p>
            <a:r>
              <a:rPr lang="en-US" sz="1600" i="1" dirty="0"/>
              <a:t>https://</a:t>
            </a:r>
            <a:r>
              <a:rPr lang="en-US" sz="1600" i="1" dirty="0" err="1"/>
              <a:t>www.ibtimes.com</a:t>
            </a:r>
            <a:r>
              <a:rPr lang="en-US" sz="1600" i="1" dirty="0"/>
              <a:t>/police-are-tracking-your-car-technology-even-if-youve-done-nothing-wrong-2373069</a:t>
            </a:r>
          </a:p>
        </p:txBody>
      </p:sp>
    </p:spTree>
    <p:extLst>
      <p:ext uri="{BB962C8B-B14F-4D97-AF65-F5344CB8AC3E}">
        <p14:creationId xmlns:p14="http://schemas.microsoft.com/office/powerpoint/2010/main" val="7288798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4E236-CF46-D499-1DF4-83883419703E}"/>
              </a:ext>
            </a:extLst>
          </p:cNvPr>
          <p:cNvSpPr>
            <a:spLocks noGrp="1"/>
          </p:cNvSpPr>
          <p:nvPr>
            <p:ph type="title"/>
          </p:nvPr>
        </p:nvSpPr>
        <p:spPr/>
        <p:txBody>
          <a:bodyPr/>
          <a:lstStyle/>
          <a:p>
            <a:r>
              <a:rPr lang="en-US" dirty="0"/>
              <a:t>Location History</a:t>
            </a:r>
          </a:p>
        </p:txBody>
      </p:sp>
      <p:sp>
        <p:nvSpPr>
          <p:cNvPr id="3" name="Content Placeholder 2">
            <a:extLst>
              <a:ext uri="{FF2B5EF4-FFF2-40B4-BE49-F238E27FC236}">
                <a16:creationId xmlns:a16="http://schemas.microsoft.com/office/drawing/2014/main" id="{1499F2E8-DBBD-16DD-33D1-B24F28934AEF}"/>
              </a:ext>
            </a:extLst>
          </p:cNvPr>
          <p:cNvSpPr>
            <a:spLocks noGrp="1"/>
          </p:cNvSpPr>
          <p:nvPr>
            <p:ph idx="1"/>
          </p:nvPr>
        </p:nvSpPr>
        <p:spPr>
          <a:xfrm>
            <a:off x="1066800" y="2103120"/>
            <a:ext cx="7110414" cy="4112286"/>
          </a:xfrm>
        </p:spPr>
        <p:txBody>
          <a:bodyPr>
            <a:normAutofit/>
          </a:bodyPr>
          <a:lstStyle/>
          <a:p>
            <a:pPr marL="0" indent="0">
              <a:buNone/>
            </a:pPr>
            <a:r>
              <a:rPr lang="en-US" sz="2000" dirty="0"/>
              <a:t>Once user opts in, Google collects location history </a:t>
            </a:r>
            <a:r>
              <a:rPr lang="en-US" sz="2000" dirty="0">
                <a:highlight>
                  <a:srgbClr val="FFFF00"/>
                </a:highlight>
              </a:rPr>
              <a:t>across every app and every device</a:t>
            </a:r>
            <a:r>
              <a:rPr lang="en-US" sz="2000" dirty="0"/>
              <a:t> associated with the user</a:t>
            </a:r>
          </a:p>
          <a:p>
            <a:pPr lvl="1"/>
            <a:r>
              <a:rPr lang="en-US" sz="1800" dirty="0"/>
              <a:t>Based on GPS data, Bluetooth beacons, proximity to cellphone towers, IP addresses, strength of Wi-Fi signals</a:t>
            </a:r>
          </a:p>
          <a:p>
            <a:pPr lvl="1"/>
            <a:r>
              <a:rPr lang="en-US" sz="1800" dirty="0"/>
              <a:t>Location logged every 2 minutes, on average</a:t>
            </a:r>
          </a:p>
          <a:p>
            <a:pPr lvl="1"/>
            <a:r>
              <a:rPr lang="en-US" sz="1800" dirty="0"/>
              <a:t>Logging continues even after app that prompted opt-in is deleted</a:t>
            </a:r>
          </a:p>
          <a:p>
            <a:pPr marL="0" indent="0">
              <a:buNone/>
            </a:pPr>
            <a:r>
              <a:rPr lang="en-US" sz="2000" dirty="0"/>
              <a:t>“Confidence interval” circle (as little as 3 meters across)</a:t>
            </a:r>
          </a:p>
          <a:p>
            <a:pPr marL="0" indent="0">
              <a:buNone/>
            </a:pPr>
            <a:r>
              <a:rPr lang="en-US" sz="2000" dirty="0">
                <a:solidFill>
                  <a:srgbClr val="C00000"/>
                </a:solidFill>
              </a:rPr>
              <a:t>Google Location Accuracy</a:t>
            </a:r>
            <a:r>
              <a:rPr lang="en-US" sz="2000" dirty="0"/>
              <a:t> (Android only) further pinpoints location using Wi-Fi access points, cell networks, and other signals in the vicinity of the device</a:t>
            </a:r>
          </a:p>
        </p:txBody>
      </p:sp>
      <p:pic>
        <p:nvPicPr>
          <p:cNvPr id="3074" name="Picture 2" descr="How to View Google Maps Location History">
            <a:extLst>
              <a:ext uri="{FF2B5EF4-FFF2-40B4-BE49-F238E27FC236}">
                <a16:creationId xmlns:a16="http://schemas.microsoft.com/office/drawing/2014/main" id="{AEAE20F3-6B0E-B9E3-5B76-FBEF65BE8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5802" y="631115"/>
            <a:ext cx="3190034" cy="3528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8536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B5711934-3FE0-3844-B823-39C325030E9C}"/>
              </a:ext>
            </a:extLst>
          </p:cNvPr>
          <p:cNvPicPr>
            <a:picLocks noChangeAspect="1"/>
          </p:cNvPicPr>
          <p:nvPr/>
        </p:nvPicPr>
        <p:blipFill>
          <a:blip r:embed="rId2"/>
          <a:stretch>
            <a:fillRect/>
          </a:stretch>
        </p:blipFill>
        <p:spPr>
          <a:xfrm>
            <a:off x="666206" y="629194"/>
            <a:ext cx="8534400" cy="1524000"/>
          </a:xfrm>
          <a:prstGeom prst="rect">
            <a:avLst/>
          </a:prstGeom>
          <a:ln w="38100">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0C569B76-7282-0E4B-8D10-1BCC1E488979}"/>
              </a:ext>
            </a:extLst>
          </p:cNvPr>
          <p:cNvSpPr txBox="1"/>
          <p:nvPr/>
        </p:nvSpPr>
        <p:spPr>
          <a:xfrm>
            <a:off x="606333" y="3456983"/>
            <a:ext cx="9590611" cy="1015663"/>
          </a:xfrm>
          <a:prstGeom prst="rect">
            <a:avLst/>
          </a:prstGeom>
          <a:noFill/>
        </p:spPr>
        <p:txBody>
          <a:bodyPr wrap="square" rtlCol="0">
            <a:spAutoFit/>
          </a:bodyPr>
          <a:lstStyle/>
          <a:p>
            <a:r>
              <a:rPr lang="en-US" sz="2000" dirty="0"/>
              <a:t>Google continued collecting location data even when users turned off various location-sharing settings, made popular privacy settings harder to find, and even pressured LG and other phone makers into hiding settings precisely because users liked them</a:t>
            </a:r>
          </a:p>
        </p:txBody>
      </p:sp>
      <p:sp>
        <p:nvSpPr>
          <p:cNvPr id="5" name="TextBox 4">
            <a:extLst>
              <a:ext uri="{FF2B5EF4-FFF2-40B4-BE49-F238E27FC236}">
                <a16:creationId xmlns:a16="http://schemas.microsoft.com/office/drawing/2014/main" id="{869F925D-26BE-A64F-A338-D83EBDD5976D}"/>
              </a:ext>
            </a:extLst>
          </p:cNvPr>
          <p:cNvSpPr txBox="1"/>
          <p:nvPr/>
        </p:nvSpPr>
        <p:spPr>
          <a:xfrm>
            <a:off x="2037013" y="6101094"/>
            <a:ext cx="9781845" cy="338554"/>
          </a:xfrm>
          <a:prstGeom prst="rect">
            <a:avLst/>
          </a:prstGeom>
          <a:noFill/>
        </p:spPr>
        <p:txBody>
          <a:bodyPr wrap="none" rtlCol="0">
            <a:spAutoFit/>
          </a:bodyPr>
          <a:lstStyle/>
          <a:p>
            <a:r>
              <a:rPr lang="en-US" sz="1600" i="1" dirty="0"/>
              <a:t>https://</a:t>
            </a:r>
            <a:r>
              <a:rPr lang="en-US" sz="1600" i="1" dirty="0" err="1"/>
              <a:t>www.businessinsider.com</a:t>
            </a:r>
            <a:r>
              <a:rPr lang="en-US" sz="1600" i="1" dirty="0"/>
              <a:t>/unredacted-google-lawsuit-docs-detail-efforts-to-collect-user-location-2021-5</a:t>
            </a:r>
          </a:p>
        </p:txBody>
      </p:sp>
      <p:sp>
        <p:nvSpPr>
          <p:cNvPr id="7" name="TextBox 6">
            <a:extLst>
              <a:ext uri="{FF2B5EF4-FFF2-40B4-BE49-F238E27FC236}">
                <a16:creationId xmlns:a16="http://schemas.microsoft.com/office/drawing/2014/main" id="{6ECCA384-9E7D-194F-924D-5F1EBD7C240E}"/>
              </a:ext>
            </a:extLst>
          </p:cNvPr>
          <p:cNvSpPr txBox="1"/>
          <p:nvPr/>
        </p:nvSpPr>
        <p:spPr>
          <a:xfrm>
            <a:off x="625928" y="2360462"/>
            <a:ext cx="10097490" cy="1015663"/>
          </a:xfrm>
          <a:prstGeom prst="rect">
            <a:avLst/>
          </a:prstGeom>
          <a:noFill/>
        </p:spPr>
        <p:txBody>
          <a:bodyPr wrap="square">
            <a:spAutoFit/>
          </a:bodyPr>
          <a:lstStyle/>
          <a:p>
            <a:r>
              <a:rPr lang="en-US" sz="2000" b="0" i="0" dirty="0">
                <a:solidFill>
                  <a:srgbClr val="111111"/>
                </a:solidFill>
                <a:effectLst/>
              </a:rPr>
              <a:t>Google uses a variety of avenues to collect user location data, according to the documents, including </a:t>
            </a:r>
            <a:r>
              <a:rPr lang="en-US" sz="2000" b="0" i="0" dirty="0" err="1">
                <a:solidFill>
                  <a:srgbClr val="111111"/>
                </a:solidFill>
                <a:effectLst/>
              </a:rPr>
              <a:t>WiFi</a:t>
            </a:r>
            <a:r>
              <a:rPr lang="en-US" sz="2000" b="0" i="0" dirty="0">
                <a:solidFill>
                  <a:srgbClr val="111111"/>
                </a:solidFill>
                <a:effectLst/>
              </a:rPr>
              <a:t> and even third-party apps not affiliated with Google, forcing users to share their data in order to use those apps or, in some cases, even connect their phones to </a:t>
            </a:r>
            <a:r>
              <a:rPr lang="en-US" sz="2000" b="0" i="0" dirty="0" err="1">
                <a:solidFill>
                  <a:srgbClr val="111111"/>
                </a:solidFill>
                <a:effectLst/>
              </a:rPr>
              <a:t>WiFi</a:t>
            </a:r>
            <a:r>
              <a:rPr lang="en-US" sz="2000" b="0" i="0" dirty="0">
                <a:solidFill>
                  <a:srgbClr val="111111"/>
                </a:solidFill>
                <a:effectLst/>
              </a:rPr>
              <a:t>.</a:t>
            </a:r>
            <a:endParaRPr lang="en-US" sz="2000" dirty="0"/>
          </a:p>
        </p:txBody>
      </p:sp>
      <p:pic>
        <p:nvPicPr>
          <p:cNvPr id="11" name="Picture 10">
            <a:extLst>
              <a:ext uri="{FF2B5EF4-FFF2-40B4-BE49-F238E27FC236}">
                <a16:creationId xmlns:a16="http://schemas.microsoft.com/office/drawing/2014/main" id="{4FF3DE72-82EA-E844-BF93-C5319AA2001F}"/>
              </a:ext>
            </a:extLst>
          </p:cNvPr>
          <p:cNvPicPr>
            <a:picLocks noChangeAspect="1"/>
          </p:cNvPicPr>
          <p:nvPr/>
        </p:nvPicPr>
        <p:blipFill rotWithShape="1">
          <a:blip r:embed="rId3"/>
          <a:srcRect b="31842"/>
          <a:stretch/>
        </p:blipFill>
        <p:spPr>
          <a:xfrm>
            <a:off x="3786942" y="4815176"/>
            <a:ext cx="7910014" cy="632083"/>
          </a:xfrm>
          <a:prstGeom prst="rect">
            <a:avLst/>
          </a:prstGeom>
          <a:ln w="38100">
            <a:solidFill>
              <a:srgbClr val="FF0000"/>
            </a:solidFill>
          </a:ln>
          <a:effectLst>
            <a:outerShdw blurRad="50800" dist="38100" dir="2700000" algn="tl" rotWithShape="0">
              <a:srgbClr val="FF0000">
                <a:alpha val="40000"/>
              </a:srgbClr>
            </a:outerShdw>
          </a:effectLst>
        </p:spPr>
      </p:pic>
      <p:sp>
        <p:nvSpPr>
          <p:cNvPr id="13" name="TextBox 12">
            <a:extLst>
              <a:ext uri="{FF2B5EF4-FFF2-40B4-BE49-F238E27FC236}">
                <a16:creationId xmlns:a16="http://schemas.microsoft.com/office/drawing/2014/main" id="{7D6B739D-2E53-2D49-BBBC-7A5CACF25CE1}"/>
              </a:ext>
            </a:extLst>
          </p:cNvPr>
          <p:cNvSpPr txBox="1"/>
          <p:nvPr/>
        </p:nvSpPr>
        <p:spPr>
          <a:xfrm>
            <a:off x="6409894" y="5467504"/>
            <a:ext cx="5408963" cy="306672"/>
          </a:xfrm>
          <a:prstGeom prst="rect">
            <a:avLst/>
          </a:prstGeom>
          <a:noFill/>
        </p:spPr>
        <p:txBody>
          <a:bodyPr wrap="square">
            <a:spAutoFit/>
          </a:bodyPr>
          <a:lstStyle/>
          <a:p>
            <a:r>
              <a:rPr lang="en-US" sz="1400" i="1" dirty="0"/>
              <a:t>https://</a:t>
            </a:r>
            <a:r>
              <a:rPr lang="en-US" sz="1400" i="1" dirty="0" err="1"/>
              <a:t>www.azag.gov</a:t>
            </a:r>
            <a:r>
              <a:rPr lang="en-US" sz="1400" i="1" dirty="0"/>
              <a:t>/sites/default/files/2021-05/Chai_Exhibit_201.pdf</a:t>
            </a:r>
          </a:p>
        </p:txBody>
      </p:sp>
      <p:sp>
        <p:nvSpPr>
          <p:cNvPr id="9" name="Rounded Rectangle 8">
            <a:extLst>
              <a:ext uri="{FF2B5EF4-FFF2-40B4-BE49-F238E27FC236}">
                <a16:creationId xmlns:a16="http://schemas.microsoft.com/office/drawing/2014/main" id="{E1C07588-4A77-5045-B8C7-7798B8DCAF4C}"/>
              </a:ext>
            </a:extLst>
          </p:cNvPr>
          <p:cNvSpPr/>
          <p:nvPr/>
        </p:nvSpPr>
        <p:spPr>
          <a:xfrm>
            <a:off x="606333" y="3429000"/>
            <a:ext cx="9749779" cy="10795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88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9DD8CEC-0634-904B-B20C-66ABB081137D}"/>
              </a:ext>
            </a:extLst>
          </p:cNvPr>
          <p:cNvPicPr>
            <a:picLocks noChangeAspect="1"/>
          </p:cNvPicPr>
          <p:nvPr/>
        </p:nvPicPr>
        <p:blipFill>
          <a:blip r:embed="rId2"/>
          <a:stretch>
            <a:fillRect/>
          </a:stretch>
        </p:blipFill>
        <p:spPr>
          <a:xfrm>
            <a:off x="701675" y="679450"/>
            <a:ext cx="6827838" cy="1661051"/>
          </a:xfrm>
          <a:prstGeom prst="rect">
            <a:avLst/>
          </a:prstGeom>
          <a:ln w="38100">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AAA7E57C-1118-BB45-B500-F22E0C4E598E}"/>
              </a:ext>
            </a:extLst>
          </p:cNvPr>
          <p:cNvSpPr txBox="1"/>
          <p:nvPr/>
        </p:nvSpPr>
        <p:spPr>
          <a:xfrm>
            <a:off x="7772401" y="679450"/>
            <a:ext cx="2355132" cy="461665"/>
          </a:xfrm>
          <a:prstGeom prst="rect">
            <a:avLst/>
          </a:prstGeom>
          <a:noFill/>
        </p:spPr>
        <p:txBody>
          <a:bodyPr wrap="none" rtlCol="0">
            <a:spAutoFit/>
          </a:bodyPr>
          <a:lstStyle/>
          <a:p>
            <a:r>
              <a:rPr lang="en-US" sz="2400" dirty="0"/>
              <a:t>January 24, 2022</a:t>
            </a:r>
          </a:p>
        </p:txBody>
      </p:sp>
      <p:sp>
        <p:nvSpPr>
          <p:cNvPr id="5" name="TextBox 4">
            <a:extLst>
              <a:ext uri="{FF2B5EF4-FFF2-40B4-BE49-F238E27FC236}">
                <a16:creationId xmlns:a16="http://schemas.microsoft.com/office/drawing/2014/main" id="{BF1BC454-93B9-6341-A9FF-191A54755B5F}"/>
              </a:ext>
            </a:extLst>
          </p:cNvPr>
          <p:cNvSpPr txBox="1"/>
          <p:nvPr/>
        </p:nvSpPr>
        <p:spPr>
          <a:xfrm>
            <a:off x="701675" y="2494971"/>
            <a:ext cx="10942638" cy="3344505"/>
          </a:xfrm>
          <a:prstGeom prst="rect">
            <a:avLst/>
          </a:prstGeom>
          <a:noFill/>
        </p:spPr>
        <p:txBody>
          <a:bodyPr wrap="square" rtlCol="0">
            <a:spAutoFit/>
          </a:bodyPr>
          <a:lstStyle/>
          <a:p>
            <a:pPr>
              <a:spcAft>
                <a:spcPts val="400"/>
              </a:spcAft>
            </a:pPr>
            <a:r>
              <a:rPr lang="en-US" b="1" dirty="0"/>
              <a:t>Claims:</a:t>
            </a:r>
          </a:p>
          <a:p>
            <a:pPr marL="285750" indent="-285750">
              <a:spcAft>
                <a:spcPts val="400"/>
              </a:spcAft>
              <a:buFont typeface="Arial" panose="020B0604020202020204" pitchFamily="34" charset="0"/>
              <a:buChar char="•"/>
            </a:pPr>
            <a:r>
              <a:rPr lang="en-US" dirty="0"/>
              <a:t>Google has a powerful financial incentive to make it difficult for users to opt out of location tracking… </a:t>
            </a:r>
            <a:r>
              <a:rPr lang="en-US" dirty="0">
                <a:solidFill>
                  <a:srgbClr val="C00000"/>
                </a:solidFill>
              </a:rPr>
              <a:t>“Even when a user’s mobile device is set to deny Google access to location data, the Company finds a way to continue to ascertain the user’s location.” </a:t>
            </a:r>
            <a:r>
              <a:rPr lang="en-US" dirty="0"/>
              <a:t>Google can still collect and store location data through other Google services, </a:t>
            </a:r>
            <a:r>
              <a:rPr lang="en-US" dirty="0" err="1"/>
              <a:t>WiFi</a:t>
            </a:r>
            <a:r>
              <a:rPr lang="en-US" dirty="0"/>
              <a:t> and Bluetooth scans, or location data shared with Google by its marketing partners. </a:t>
            </a:r>
          </a:p>
          <a:p>
            <a:pPr marL="285750" indent="-285750">
              <a:spcAft>
                <a:spcPts val="400"/>
              </a:spcAft>
              <a:buFont typeface="Arial" panose="020B0604020202020204" pitchFamily="34" charset="0"/>
              <a:buChar char="•"/>
            </a:pPr>
            <a:r>
              <a:rPr lang="en-US" dirty="0"/>
              <a:t>Misleading, ambiguous, and incomplete descriptions of these settings all but guarantee that consumers will not understand when their location is collected and retained by Google or for what purposes.</a:t>
            </a:r>
          </a:p>
          <a:p>
            <a:pPr marL="285750" indent="-285750">
              <a:spcAft>
                <a:spcPts val="400"/>
              </a:spcAft>
              <a:buFont typeface="Arial" panose="020B0604020202020204" pitchFamily="34" charset="0"/>
              <a:buChar char="•"/>
            </a:pPr>
            <a:r>
              <a:rPr lang="en-US" dirty="0"/>
              <a:t>The company made false claims between 2014 and 2019 about what information it was collecting when people turned off the “location history” setting.</a:t>
            </a:r>
          </a:p>
          <a:p>
            <a:pPr marL="285750" indent="-285750">
              <a:spcAft>
                <a:spcPts val="400"/>
              </a:spcAft>
              <a:buFont typeface="Arial" panose="020B0604020202020204" pitchFamily="34" charset="0"/>
              <a:buChar char="•"/>
            </a:pPr>
            <a:r>
              <a:rPr lang="en-US" dirty="0"/>
              <a:t>The company also used dark patterns, such as alerting users that certain apps wouldn’t function properly if they turned their location sharing off, to encourage people to keep these settings activated.</a:t>
            </a:r>
          </a:p>
        </p:txBody>
      </p:sp>
      <p:sp>
        <p:nvSpPr>
          <p:cNvPr id="7" name="TextBox 6">
            <a:extLst>
              <a:ext uri="{FF2B5EF4-FFF2-40B4-BE49-F238E27FC236}">
                <a16:creationId xmlns:a16="http://schemas.microsoft.com/office/drawing/2014/main" id="{6F3D2433-786D-E24D-BCEB-15396FE2BE1D}"/>
              </a:ext>
            </a:extLst>
          </p:cNvPr>
          <p:cNvSpPr txBox="1"/>
          <p:nvPr/>
        </p:nvSpPr>
        <p:spPr>
          <a:xfrm>
            <a:off x="3570288" y="6126735"/>
            <a:ext cx="8404225" cy="338554"/>
          </a:xfrm>
          <a:prstGeom prst="rect">
            <a:avLst/>
          </a:prstGeom>
          <a:noFill/>
        </p:spPr>
        <p:txBody>
          <a:bodyPr wrap="square">
            <a:spAutoFit/>
          </a:bodyPr>
          <a:lstStyle/>
          <a:p>
            <a:r>
              <a:rPr lang="en-US" sz="1600" i="1" dirty="0"/>
              <a:t>https://</a:t>
            </a:r>
            <a:r>
              <a:rPr lang="en-US" sz="1600" i="1" dirty="0" err="1"/>
              <a:t>www.washingtonpost.com</a:t>
            </a:r>
            <a:r>
              <a:rPr lang="en-US" sz="1600" i="1" dirty="0"/>
              <a:t>/technology/2022/01/24/google-location-data-</a:t>
            </a:r>
            <a:r>
              <a:rPr lang="en-US" sz="1600" i="1" dirty="0" err="1"/>
              <a:t>ags</a:t>
            </a:r>
            <a:r>
              <a:rPr lang="en-US" sz="1600" i="1" dirty="0"/>
              <a:t>-lawsuit/</a:t>
            </a:r>
          </a:p>
        </p:txBody>
      </p:sp>
    </p:spTree>
    <p:extLst>
      <p:ext uri="{BB962C8B-B14F-4D97-AF65-F5344CB8AC3E}">
        <p14:creationId xmlns:p14="http://schemas.microsoft.com/office/powerpoint/2010/main" val="5542470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FDE42-8A1A-A48E-66DD-6BDD7DA9C927}"/>
              </a:ext>
            </a:extLst>
          </p:cNvPr>
          <p:cNvSpPr>
            <a:spLocks noGrp="1"/>
          </p:cNvSpPr>
          <p:nvPr>
            <p:ph type="title"/>
          </p:nvPr>
        </p:nvSpPr>
        <p:spPr/>
        <p:txBody>
          <a:bodyPr/>
          <a:lstStyle/>
          <a:p>
            <a:r>
              <a:rPr lang="en-US" dirty="0"/>
              <a:t>Legal developments (2022)</a:t>
            </a:r>
          </a:p>
        </p:txBody>
      </p:sp>
      <p:sp>
        <p:nvSpPr>
          <p:cNvPr id="3" name="Content Placeholder 2">
            <a:extLst>
              <a:ext uri="{FF2B5EF4-FFF2-40B4-BE49-F238E27FC236}">
                <a16:creationId xmlns:a16="http://schemas.microsoft.com/office/drawing/2014/main" id="{ED33DE8A-ABDC-75CA-9AE5-0F1044289DFB}"/>
              </a:ext>
            </a:extLst>
          </p:cNvPr>
          <p:cNvSpPr>
            <a:spLocks noGrp="1"/>
          </p:cNvSpPr>
          <p:nvPr>
            <p:ph idx="1"/>
          </p:nvPr>
        </p:nvSpPr>
        <p:spPr>
          <a:xfrm>
            <a:off x="1066800" y="2103120"/>
            <a:ext cx="7844118" cy="3849624"/>
          </a:xfrm>
        </p:spPr>
        <p:txBody>
          <a:bodyPr>
            <a:normAutofit/>
          </a:bodyPr>
          <a:lstStyle/>
          <a:p>
            <a:pPr marL="0" indent="0">
              <a:buNone/>
            </a:pPr>
            <a:r>
              <a:rPr lang="en-US" sz="2400" dirty="0"/>
              <a:t>Google pays $392 million in settlement with 40 states for tracking users after location tracking has been turned off</a:t>
            </a:r>
          </a:p>
          <a:p>
            <a:pPr marL="0" indent="0">
              <a:buNone/>
            </a:pPr>
            <a:endParaRPr lang="en-US" sz="2400" dirty="0"/>
          </a:p>
          <a:p>
            <a:pPr marL="0" indent="0">
              <a:buNone/>
            </a:pPr>
            <a:r>
              <a:rPr lang="en-US" sz="2400" dirty="0"/>
              <a:t>Google pays $85 million in settlement with Arizona for deceptively using location tracking in order to serve ads</a:t>
            </a:r>
          </a:p>
        </p:txBody>
      </p:sp>
    </p:spTree>
    <p:extLst>
      <p:ext uri="{BB962C8B-B14F-4D97-AF65-F5344CB8AC3E}">
        <p14:creationId xmlns:p14="http://schemas.microsoft.com/office/powerpoint/2010/main" val="20974247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3D798B9E-89F8-2740-B479-03EC17286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475" y="762000"/>
            <a:ext cx="7908503" cy="2667000"/>
          </a:xfrm>
          <a:prstGeom prst="rect">
            <a:avLst/>
          </a:prstGeom>
        </p:spPr>
      </p:pic>
      <p:sp>
        <p:nvSpPr>
          <p:cNvPr id="8" name="TextBox 7">
            <a:extLst>
              <a:ext uri="{FF2B5EF4-FFF2-40B4-BE49-F238E27FC236}">
                <a16:creationId xmlns:a16="http://schemas.microsoft.com/office/drawing/2014/main" id="{5911A23F-D60E-5648-B6C5-5CDCD58C6562}"/>
              </a:ext>
            </a:extLst>
          </p:cNvPr>
          <p:cNvSpPr txBox="1"/>
          <p:nvPr/>
        </p:nvSpPr>
        <p:spPr>
          <a:xfrm>
            <a:off x="1103165" y="3657600"/>
            <a:ext cx="7743401" cy="1938992"/>
          </a:xfrm>
          <a:prstGeom prst="rect">
            <a:avLst/>
          </a:prstGeom>
          <a:noFill/>
        </p:spPr>
        <p:txBody>
          <a:bodyPr wrap="square" rtlCol="0">
            <a:spAutoFit/>
          </a:bodyPr>
          <a:lstStyle/>
          <a:p>
            <a:r>
              <a:rPr lang="en-US" sz="2400" dirty="0"/>
              <a:t>By analyzing data from public, zero-permission Android APIs (per-app data-usage statistics, ARP traces from local networks, speaker on/off status), an app can infer the user’s location, driving route, Twitter handle, disease-specific web pages the user is browsing…</a:t>
            </a:r>
          </a:p>
        </p:txBody>
      </p:sp>
      <p:sp>
        <p:nvSpPr>
          <p:cNvPr id="9" name="TextBox 8">
            <a:extLst>
              <a:ext uri="{FF2B5EF4-FFF2-40B4-BE49-F238E27FC236}">
                <a16:creationId xmlns:a16="http://schemas.microsoft.com/office/drawing/2014/main" id="{10556D24-260E-4641-8BDC-42D60285AF57}"/>
              </a:ext>
            </a:extLst>
          </p:cNvPr>
          <p:cNvSpPr txBox="1"/>
          <p:nvPr/>
        </p:nvSpPr>
        <p:spPr>
          <a:xfrm>
            <a:off x="10044224" y="6018350"/>
            <a:ext cx="1476686" cy="338554"/>
          </a:xfrm>
          <a:prstGeom prst="rect">
            <a:avLst/>
          </a:prstGeom>
          <a:noFill/>
        </p:spPr>
        <p:txBody>
          <a:bodyPr wrap="none" rtlCol="0">
            <a:spAutoFit/>
          </a:bodyPr>
          <a:lstStyle/>
          <a:p>
            <a:r>
              <a:rPr lang="en-US" sz="1600" i="1" dirty="0"/>
              <a:t>ACM CCS 2013</a:t>
            </a:r>
          </a:p>
        </p:txBody>
      </p:sp>
    </p:spTree>
    <p:extLst>
      <p:ext uri="{BB962C8B-B14F-4D97-AF65-F5344CB8AC3E}">
        <p14:creationId xmlns:p14="http://schemas.microsoft.com/office/powerpoint/2010/main" val="4078036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Law enforcement uses of Vigilant data</a:t>
            </a:r>
          </a:p>
        </p:txBody>
      </p:sp>
      <p:sp>
        <p:nvSpPr>
          <p:cNvPr id="17" name="TextBox 16">
            <a:extLst>
              <a:ext uri="{FF2B5EF4-FFF2-40B4-BE49-F238E27FC236}">
                <a16:creationId xmlns:a16="http://schemas.microsoft.com/office/drawing/2014/main" id="{C07B18BF-A26B-F34C-8D8F-CD5E1A34C4C9}"/>
              </a:ext>
            </a:extLst>
          </p:cNvPr>
          <p:cNvSpPr txBox="1"/>
          <p:nvPr/>
        </p:nvSpPr>
        <p:spPr>
          <a:xfrm>
            <a:off x="2021163" y="6046129"/>
            <a:ext cx="9849171" cy="338554"/>
          </a:xfrm>
          <a:prstGeom prst="rect">
            <a:avLst/>
          </a:prstGeom>
          <a:noFill/>
        </p:spPr>
        <p:txBody>
          <a:bodyPr wrap="none" rtlCol="0">
            <a:spAutoFit/>
          </a:bodyPr>
          <a:lstStyle/>
          <a:p>
            <a:r>
              <a:rPr lang="en-US" sz="1600" i="1" dirty="0"/>
              <a:t>https://</a:t>
            </a:r>
            <a:r>
              <a:rPr lang="en-US" sz="1600" i="1" dirty="0" err="1"/>
              <a:t>www.wsj.com</a:t>
            </a:r>
            <a:r>
              <a:rPr lang="en-US" sz="1600" i="1" dirty="0"/>
              <a:t>/articles/license-plate-scans-aid-crime-solving-but-spur-little-privacy-debate-11615384816</a:t>
            </a:r>
          </a:p>
        </p:txBody>
      </p:sp>
      <p:sp>
        <p:nvSpPr>
          <p:cNvPr id="5" name="TextBox 4">
            <a:extLst>
              <a:ext uri="{FF2B5EF4-FFF2-40B4-BE49-F238E27FC236}">
                <a16:creationId xmlns:a16="http://schemas.microsoft.com/office/drawing/2014/main" id="{1C117A40-CA8F-7B4D-93E4-A692C1248718}"/>
              </a:ext>
            </a:extLst>
          </p:cNvPr>
          <p:cNvSpPr txBox="1"/>
          <p:nvPr/>
        </p:nvSpPr>
        <p:spPr>
          <a:xfrm>
            <a:off x="962298" y="2021775"/>
            <a:ext cx="10663646" cy="3785652"/>
          </a:xfrm>
          <a:prstGeom prst="rect">
            <a:avLst/>
          </a:prstGeom>
          <a:noFill/>
        </p:spPr>
        <p:txBody>
          <a:bodyPr wrap="square" rtlCol="0">
            <a:spAutoFit/>
          </a:bodyPr>
          <a:lstStyle/>
          <a:p>
            <a:r>
              <a:rPr lang="en-US" sz="2400" dirty="0"/>
              <a:t>Hartford, CT:</a:t>
            </a:r>
          </a:p>
          <a:p>
            <a:pPr fontAlgn="base"/>
            <a:r>
              <a:rPr lang="en-US" sz="2400" dirty="0"/>
              <a:t>Police used the company’s database to track the movements of a dented green Mitsubishi that showed up on an Amazon Ring surveillance doorbell video as the potential vehicle of a suspect. The Vigilant database turned up multiple scans of the Mitsubishi parked at a nearby Hartford home, allowing police to place a GPS tracking device on the car.</a:t>
            </a:r>
          </a:p>
          <a:p>
            <a:pPr fontAlgn="base"/>
            <a:endParaRPr lang="en-US" sz="2400" dirty="0"/>
          </a:p>
          <a:p>
            <a:pPr fontAlgn="base"/>
            <a:r>
              <a:rPr lang="en-US" sz="2400" dirty="0"/>
              <a:t>A suspect was later charged with the theft in late 2019 of more than $1,200 of goods from numerous homes. </a:t>
            </a:r>
          </a:p>
          <a:p>
            <a:endParaRPr lang="en-US" sz="2400" dirty="0"/>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C8EAE580-1CE9-C144-AA88-08D6AE9DDC21}"/>
                  </a:ext>
                </a:extLst>
              </p14:cNvPr>
              <p14:cNvContentPartPr/>
              <p14:nvPr/>
            </p14:nvContentPartPr>
            <p14:xfrm>
              <a:off x="5438057" y="2941613"/>
              <a:ext cx="4985640" cy="123480"/>
            </p14:xfrm>
          </p:contentPart>
        </mc:Choice>
        <mc:Fallback xmlns="">
          <p:pic>
            <p:nvPicPr>
              <p:cNvPr id="6" name="Ink 5">
                <a:extLst>
                  <a:ext uri="{FF2B5EF4-FFF2-40B4-BE49-F238E27FC236}">
                    <a16:creationId xmlns:a16="http://schemas.microsoft.com/office/drawing/2014/main" id="{C8EAE580-1CE9-C144-AA88-08D6AE9DDC21}"/>
                  </a:ext>
                </a:extLst>
              </p:cNvPr>
              <p:cNvPicPr/>
              <p:nvPr/>
            </p:nvPicPr>
            <p:blipFill>
              <a:blip r:embed="rId3"/>
              <a:stretch>
                <a:fillRect/>
              </a:stretch>
            </p:blipFill>
            <p:spPr>
              <a:xfrm>
                <a:off x="5348417" y="2761973"/>
                <a:ext cx="5165280" cy="4831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35A0F35F-3BB9-C34F-AF88-B3AFA45FDBE7}"/>
                  </a:ext>
                </a:extLst>
              </p14:cNvPr>
              <p14:cNvContentPartPr/>
              <p14:nvPr/>
            </p14:nvContentPartPr>
            <p14:xfrm>
              <a:off x="1094657" y="4082453"/>
              <a:ext cx="1769760" cy="55800"/>
            </p14:xfrm>
          </p:contentPart>
        </mc:Choice>
        <mc:Fallback xmlns="">
          <p:pic>
            <p:nvPicPr>
              <p:cNvPr id="7" name="Ink 6">
                <a:extLst>
                  <a:ext uri="{FF2B5EF4-FFF2-40B4-BE49-F238E27FC236}">
                    <a16:creationId xmlns:a16="http://schemas.microsoft.com/office/drawing/2014/main" id="{35A0F35F-3BB9-C34F-AF88-B3AFA45FDBE7}"/>
                  </a:ext>
                </a:extLst>
              </p:cNvPr>
              <p:cNvPicPr/>
              <p:nvPr/>
            </p:nvPicPr>
            <p:blipFill>
              <a:blip r:embed="rId5"/>
              <a:stretch>
                <a:fillRect/>
              </a:stretch>
            </p:blipFill>
            <p:spPr>
              <a:xfrm>
                <a:off x="1004657" y="3902813"/>
                <a:ext cx="194940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AE438A7C-A0AB-E74A-A333-125C1A762FD1}"/>
                  </a:ext>
                </a:extLst>
              </p14:cNvPr>
              <p14:cNvContentPartPr/>
              <p14:nvPr/>
            </p14:nvContentPartPr>
            <p14:xfrm>
              <a:off x="10823297" y="3710213"/>
              <a:ext cx="416880" cy="20160"/>
            </p14:xfrm>
          </p:contentPart>
        </mc:Choice>
        <mc:Fallback xmlns="">
          <p:pic>
            <p:nvPicPr>
              <p:cNvPr id="8" name="Ink 7">
                <a:extLst>
                  <a:ext uri="{FF2B5EF4-FFF2-40B4-BE49-F238E27FC236}">
                    <a16:creationId xmlns:a16="http://schemas.microsoft.com/office/drawing/2014/main" id="{AE438A7C-A0AB-E74A-A333-125C1A762FD1}"/>
                  </a:ext>
                </a:extLst>
              </p:cNvPr>
              <p:cNvPicPr/>
              <p:nvPr/>
            </p:nvPicPr>
            <p:blipFill>
              <a:blip r:embed="rId7"/>
              <a:stretch>
                <a:fillRect/>
              </a:stretch>
            </p:blipFill>
            <p:spPr>
              <a:xfrm>
                <a:off x="10733297" y="3530573"/>
                <a:ext cx="596520" cy="379800"/>
              </a:xfrm>
              <a:prstGeom prst="rect">
                <a:avLst/>
              </a:prstGeom>
            </p:spPr>
          </p:pic>
        </mc:Fallback>
      </mc:AlternateContent>
      <p:sp>
        <p:nvSpPr>
          <p:cNvPr id="9" name="TextBox 8">
            <a:extLst>
              <a:ext uri="{FF2B5EF4-FFF2-40B4-BE49-F238E27FC236}">
                <a16:creationId xmlns:a16="http://schemas.microsoft.com/office/drawing/2014/main" id="{D533AA15-61E5-7A4C-9336-714DDA7F8D96}"/>
              </a:ext>
            </a:extLst>
          </p:cNvPr>
          <p:cNvSpPr txBox="1"/>
          <p:nvPr/>
        </p:nvSpPr>
        <p:spPr>
          <a:xfrm>
            <a:off x="6623108" y="1990936"/>
            <a:ext cx="4200189" cy="338554"/>
          </a:xfrm>
          <a:prstGeom prst="rect">
            <a:avLst/>
          </a:prstGeom>
          <a:noFill/>
        </p:spPr>
        <p:txBody>
          <a:bodyPr wrap="none" rtlCol="0">
            <a:spAutoFit/>
          </a:bodyPr>
          <a:lstStyle/>
          <a:p>
            <a:r>
              <a:rPr lang="en-US" sz="1600" dirty="0">
                <a:solidFill>
                  <a:srgbClr val="002060"/>
                </a:solidFill>
                <a:latin typeface="Segoe Print" panose="02000800000000000000" pitchFamily="2" charset="0"/>
              </a:rPr>
              <a:t>More about Ring and surveillance later</a:t>
            </a:r>
          </a:p>
        </p:txBody>
      </p:sp>
      <p:sp>
        <p:nvSpPr>
          <p:cNvPr id="13" name="TextBox 12">
            <a:extLst>
              <a:ext uri="{FF2B5EF4-FFF2-40B4-BE49-F238E27FC236}">
                <a16:creationId xmlns:a16="http://schemas.microsoft.com/office/drawing/2014/main" id="{BE228B37-E539-EC4A-AF1C-2004E54E142B}"/>
              </a:ext>
            </a:extLst>
          </p:cNvPr>
          <p:cNvSpPr txBox="1"/>
          <p:nvPr/>
        </p:nvSpPr>
        <p:spPr>
          <a:xfrm>
            <a:off x="4845653" y="4144339"/>
            <a:ext cx="6343403" cy="338554"/>
          </a:xfrm>
          <a:prstGeom prst="rect">
            <a:avLst/>
          </a:prstGeom>
          <a:noFill/>
        </p:spPr>
        <p:txBody>
          <a:bodyPr wrap="none" rtlCol="0">
            <a:spAutoFit/>
          </a:bodyPr>
          <a:lstStyle/>
          <a:p>
            <a:r>
              <a:rPr lang="en-US" sz="1600" dirty="0">
                <a:solidFill>
                  <a:srgbClr val="002060"/>
                </a:solidFill>
                <a:latin typeface="Segoe Print" panose="02000800000000000000" pitchFamily="2" charset="0"/>
              </a:rPr>
              <a:t>Requires a warrant… more about the 4</a:t>
            </a:r>
            <a:r>
              <a:rPr lang="en-US" sz="1600" baseline="30000" dirty="0">
                <a:solidFill>
                  <a:srgbClr val="002060"/>
                </a:solidFill>
                <a:latin typeface="Segoe Print" panose="02000800000000000000" pitchFamily="2" charset="0"/>
              </a:rPr>
              <a:t>th</a:t>
            </a:r>
            <a:r>
              <a:rPr lang="en-US" sz="1600" dirty="0">
                <a:solidFill>
                  <a:srgbClr val="002060"/>
                </a:solidFill>
                <a:latin typeface="Segoe Print" panose="02000800000000000000" pitchFamily="2" charset="0"/>
              </a:rPr>
              <a:t> Amendment later</a:t>
            </a:r>
          </a:p>
        </p:txBody>
      </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CB26E66A-EE75-F442-AE58-E492513D037F}"/>
                  </a:ext>
                </a:extLst>
              </p14:cNvPr>
              <p14:cNvContentPartPr/>
              <p14:nvPr/>
            </p14:nvContentPartPr>
            <p14:xfrm>
              <a:off x="10136777" y="2226293"/>
              <a:ext cx="155160" cy="580680"/>
            </p14:xfrm>
          </p:contentPart>
        </mc:Choice>
        <mc:Fallback xmlns="">
          <p:pic>
            <p:nvPicPr>
              <p:cNvPr id="10" name="Ink 9">
                <a:extLst>
                  <a:ext uri="{FF2B5EF4-FFF2-40B4-BE49-F238E27FC236}">
                    <a16:creationId xmlns:a16="http://schemas.microsoft.com/office/drawing/2014/main" id="{CB26E66A-EE75-F442-AE58-E492513D037F}"/>
                  </a:ext>
                </a:extLst>
              </p:cNvPr>
              <p:cNvPicPr/>
              <p:nvPr/>
            </p:nvPicPr>
            <p:blipFill>
              <a:blip r:embed="rId9"/>
              <a:stretch>
                <a:fillRect/>
              </a:stretch>
            </p:blipFill>
            <p:spPr>
              <a:xfrm>
                <a:off x="10127777" y="2217653"/>
                <a:ext cx="172800" cy="598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C6FD2AEE-4CCD-3648-A688-4B3DA693EF34}"/>
                  </a:ext>
                </a:extLst>
              </p14:cNvPr>
              <p14:cNvContentPartPr/>
              <p14:nvPr/>
            </p14:nvContentPartPr>
            <p14:xfrm>
              <a:off x="10818977" y="3996773"/>
              <a:ext cx="256680" cy="222840"/>
            </p14:xfrm>
          </p:contentPart>
        </mc:Choice>
        <mc:Fallback xmlns="">
          <p:pic>
            <p:nvPicPr>
              <p:cNvPr id="11" name="Ink 10">
                <a:extLst>
                  <a:ext uri="{FF2B5EF4-FFF2-40B4-BE49-F238E27FC236}">
                    <a16:creationId xmlns:a16="http://schemas.microsoft.com/office/drawing/2014/main" id="{C6FD2AEE-4CCD-3648-A688-4B3DA693EF34}"/>
                  </a:ext>
                </a:extLst>
              </p:cNvPr>
              <p:cNvPicPr/>
              <p:nvPr/>
            </p:nvPicPr>
            <p:blipFill>
              <a:blip r:embed="rId11"/>
              <a:stretch>
                <a:fillRect/>
              </a:stretch>
            </p:blipFill>
            <p:spPr>
              <a:xfrm>
                <a:off x="10809977" y="3988133"/>
                <a:ext cx="274320" cy="240480"/>
              </a:xfrm>
              <a:prstGeom prst="rect">
                <a:avLst/>
              </a:prstGeom>
            </p:spPr>
          </p:pic>
        </mc:Fallback>
      </mc:AlternateContent>
    </p:spTree>
    <p:extLst>
      <p:ext uri="{BB962C8B-B14F-4D97-AF65-F5344CB8AC3E}">
        <p14:creationId xmlns:p14="http://schemas.microsoft.com/office/powerpoint/2010/main" val="162761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Repo men, too</a:t>
            </a:r>
          </a:p>
        </p:txBody>
      </p:sp>
      <p:sp>
        <p:nvSpPr>
          <p:cNvPr id="17" name="TextBox 16">
            <a:extLst>
              <a:ext uri="{FF2B5EF4-FFF2-40B4-BE49-F238E27FC236}">
                <a16:creationId xmlns:a16="http://schemas.microsoft.com/office/drawing/2014/main" id="{C07B18BF-A26B-F34C-8D8F-CD5E1A34C4C9}"/>
              </a:ext>
            </a:extLst>
          </p:cNvPr>
          <p:cNvSpPr txBox="1"/>
          <p:nvPr/>
        </p:nvSpPr>
        <p:spPr>
          <a:xfrm>
            <a:off x="1467370" y="6046129"/>
            <a:ext cx="10241906" cy="276999"/>
          </a:xfrm>
          <a:prstGeom prst="rect">
            <a:avLst/>
          </a:prstGeom>
          <a:noFill/>
        </p:spPr>
        <p:txBody>
          <a:bodyPr wrap="none" rtlCol="0">
            <a:spAutoFit/>
          </a:bodyPr>
          <a:lstStyle/>
          <a:p>
            <a:r>
              <a:rPr lang="en-US" sz="1200" i="1" dirty="0"/>
              <a:t>https://</a:t>
            </a:r>
            <a:r>
              <a:rPr lang="en-US" sz="1200" i="1" dirty="0" err="1"/>
              <a:t>www.washingtonpost.com</a:t>
            </a:r>
            <a:r>
              <a:rPr lang="en-US" sz="1200" i="1" dirty="0"/>
              <a:t>/business/economy/the-surprising-return-of-the-repo-man/2018/05/15/26fcd30e-4d5a-11e8-af46-b1d6dc0d9bfe_story.html</a:t>
            </a:r>
          </a:p>
        </p:txBody>
      </p:sp>
      <p:sp>
        <p:nvSpPr>
          <p:cNvPr id="10" name="TextBox 9">
            <a:extLst>
              <a:ext uri="{FF2B5EF4-FFF2-40B4-BE49-F238E27FC236}">
                <a16:creationId xmlns:a16="http://schemas.microsoft.com/office/drawing/2014/main" id="{A5E219D4-F331-FF47-AC1E-229FC9439E92}"/>
              </a:ext>
            </a:extLst>
          </p:cNvPr>
          <p:cNvSpPr txBox="1"/>
          <p:nvPr/>
        </p:nvSpPr>
        <p:spPr>
          <a:xfrm>
            <a:off x="5852212" y="2356836"/>
            <a:ext cx="4927405" cy="707886"/>
          </a:xfrm>
          <a:prstGeom prst="rect">
            <a:avLst/>
          </a:prstGeom>
          <a:noFill/>
        </p:spPr>
        <p:txBody>
          <a:bodyPr wrap="square" rtlCol="0">
            <a:spAutoFit/>
          </a:bodyPr>
          <a:lstStyle/>
          <a:p>
            <a:r>
              <a:rPr lang="en-US" sz="2000" dirty="0"/>
              <a:t>Relentless [a repo company in Ohio] scanned 28 million license plates in 2017</a:t>
            </a:r>
          </a:p>
        </p:txBody>
      </p:sp>
      <p:sp>
        <p:nvSpPr>
          <p:cNvPr id="5" name="Rectangle 4">
            <a:extLst>
              <a:ext uri="{FF2B5EF4-FFF2-40B4-BE49-F238E27FC236}">
                <a16:creationId xmlns:a16="http://schemas.microsoft.com/office/drawing/2014/main" id="{1443F591-E890-D54A-8048-8E8D49E2E49C}"/>
              </a:ext>
            </a:extLst>
          </p:cNvPr>
          <p:cNvSpPr/>
          <p:nvPr/>
        </p:nvSpPr>
        <p:spPr>
          <a:xfrm>
            <a:off x="5852212" y="3330090"/>
            <a:ext cx="4708464" cy="1938992"/>
          </a:xfrm>
          <a:prstGeom prst="rect">
            <a:avLst/>
          </a:prstGeom>
        </p:spPr>
        <p:txBody>
          <a:bodyPr wrap="square">
            <a:spAutoFit/>
          </a:bodyPr>
          <a:lstStyle/>
          <a:p>
            <a:r>
              <a:rPr lang="en-US" sz="2000" dirty="0"/>
              <a:t>The company’s goal is to capture every plate in Ohio and use that information to reveal patterns.  A plate shot outside an apartment at 5 a.m. tells you that’s probably where the driver spends the night, no matter their listed home address.</a:t>
            </a:r>
          </a:p>
        </p:txBody>
      </p:sp>
      <p:pic>
        <p:nvPicPr>
          <p:cNvPr id="3078" name="Picture 6">
            <a:extLst>
              <a:ext uri="{FF2B5EF4-FFF2-40B4-BE49-F238E27FC236}">
                <a16:creationId xmlns:a16="http://schemas.microsoft.com/office/drawing/2014/main" id="{CF96644F-85B3-4442-BED2-6237DAC35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729" y="2140974"/>
            <a:ext cx="2384453" cy="15917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0FF8C4C-D296-9F48-9BF2-51F538097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285" y="3451326"/>
            <a:ext cx="2859931" cy="19091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B04E6FF-CA0A-D948-A9D2-A6724D434E8E}"/>
              </a:ext>
            </a:extLst>
          </p:cNvPr>
          <p:cNvSpPr/>
          <p:nvPr/>
        </p:nvSpPr>
        <p:spPr>
          <a:xfrm>
            <a:off x="5692462" y="3193961"/>
            <a:ext cx="4984124" cy="2184208"/>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4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914</TotalTime>
  <Words>4208</Words>
  <Application>Microsoft Macintosh PowerPoint</Application>
  <PresentationFormat>Widescreen</PresentationFormat>
  <Paragraphs>290</Paragraphs>
  <Slides>74</Slides>
  <Notes>0</Notes>
  <HiddenSlides>4</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Garamond</vt:lpstr>
      <vt:lpstr>Segoe Print</vt:lpstr>
      <vt:lpstr>Selawik Light</vt:lpstr>
      <vt:lpstr>Speak Pro</vt:lpstr>
      <vt:lpstr>SavonVTI</vt:lpstr>
      <vt:lpstr>Location “PRIVACY”</vt:lpstr>
      <vt:lpstr>PowerPoint Presentation</vt:lpstr>
      <vt:lpstr>Uniqueness of locations</vt:lpstr>
      <vt:lpstr>Predictability of human mobility</vt:lpstr>
      <vt:lpstr>Location profiling</vt:lpstr>
      <vt:lpstr>Identifiers</vt:lpstr>
      <vt:lpstr>Automated license plate tracking</vt:lpstr>
      <vt:lpstr>Law enforcement uses of Vigilant data</vt:lpstr>
      <vt:lpstr>Repo men, too</vt:lpstr>
      <vt:lpstr>Regulation of license plate scanning</vt:lpstr>
      <vt:lpstr>PowerPoint Presentation</vt:lpstr>
      <vt:lpstr>Geolocation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Disclosed by others</vt:lpstr>
      <vt:lpstr>Absence disclosure</vt:lpstr>
      <vt:lpstr>Geolocation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Legal protections for individual movements</vt:lpstr>
      <vt:lpstr>U.S. v. Chatrie (2022)</vt:lpstr>
      <vt:lpstr>Using “anonymous” location data</vt:lpstr>
      <vt:lpstr>PowerPoint Presentation</vt:lpstr>
      <vt:lpstr>IRS attempted to use location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Risks to users</vt:lpstr>
      <vt:lpstr>But users know,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Legal developments (2022)</vt:lpstr>
      <vt:lpstr>PowerPoint Presentation</vt:lpstr>
      <vt:lpstr>Location controls (iOS 15)</vt:lpstr>
      <vt:lpstr>Location controls (Android 12)</vt:lpstr>
      <vt:lpstr>Disable location services?</vt:lpstr>
      <vt:lpstr>Location History</vt:lpstr>
      <vt:lpstr>PowerPoint Presentation</vt:lpstr>
      <vt:lpstr>PowerPoint Presentation</vt:lpstr>
      <vt:lpstr>Legal developments (2022)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Location</dc:title>
  <dc:creator>Vitaly Shmatikov</dc:creator>
  <cp:lastModifiedBy>Vitaly Shmatikov</cp:lastModifiedBy>
  <cp:revision>253</cp:revision>
  <dcterms:created xsi:type="dcterms:W3CDTF">2020-11-13T21:02:23Z</dcterms:created>
  <dcterms:modified xsi:type="dcterms:W3CDTF">2023-02-16T12:50:37Z</dcterms:modified>
</cp:coreProperties>
</file>