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sldIdLst>
    <p:sldId id="256" r:id="rId2"/>
    <p:sldId id="278" r:id="rId3"/>
    <p:sldId id="258" r:id="rId4"/>
    <p:sldId id="2102" r:id="rId5"/>
    <p:sldId id="263" r:id="rId6"/>
    <p:sldId id="280" r:id="rId7"/>
    <p:sldId id="2092" r:id="rId8"/>
    <p:sldId id="2094" r:id="rId9"/>
    <p:sldId id="261" r:id="rId10"/>
    <p:sldId id="279" r:id="rId11"/>
    <p:sldId id="260" r:id="rId12"/>
    <p:sldId id="262" r:id="rId13"/>
    <p:sldId id="259" r:id="rId14"/>
    <p:sldId id="264" r:id="rId15"/>
    <p:sldId id="265" r:id="rId16"/>
    <p:sldId id="266" r:id="rId17"/>
    <p:sldId id="267" r:id="rId18"/>
    <p:sldId id="2095" r:id="rId19"/>
    <p:sldId id="274" r:id="rId20"/>
    <p:sldId id="2104" r:id="rId21"/>
    <p:sldId id="2091" r:id="rId22"/>
    <p:sldId id="2100" r:id="rId23"/>
    <p:sldId id="2099" r:id="rId24"/>
    <p:sldId id="2101" r:id="rId25"/>
    <p:sldId id="2096" r:id="rId26"/>
    <p:sldId id="2098" r:id="rId27"/>
    <p:sldId id="270" r:id="rId28"/>
    <p:sldId id="269" r:id="rId29"/>
    <p:sldId id="268" r:id="rId30"/>
    <p:sldId id="2093" r:id="rId31"/>
    <p:sldId id="2103" r:id="rId32"/>
    <p:sldId id="272" r:id="rId33"/>
    <p:sldId id="271" r:id="rId34"/>
    <p:sldId id="275" r:id="rId35"/>
    <p:sldId id="276" r:id="rId36"/>
    <p:sldId id="277"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88"/>
    <p:restoredTop sz="94789"/>
  </p:normalViewPr>
  <p:slideViewPr>
    <p:cSldViewPr snapToGrid="0" snapToObjects="1">
      <p:cViewPr varScale="1">
        <p:scale>
          <a:sx n="96" d="100"/>
          <a:sy n="96" d="100"/>
        </p:scale>
        <p:origin x="200" y="6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1:18:37.897"/>
    </inkml:context>
    <inkml:brush xml:id="br0">
      <inkml:brushProperty name="width" value="0.1" units="cm"/>
      <inkml:brushProperty name="height" value="0.1" units="cm"/>
    </inkml:brush>
  </inkml:definitions>
  <inkml:trace contextRef="#ctx0" brushRef="#br0">1 1022 24575,'14'0'0,"-1"0"0,-8-4 0,3 3 0,-3-7 0,3 3 0,1 0 0,0-7 0,4 1 0,9-9 0,5-1 0,7-2 0,1 0 0,-2 0 0,2 0 0,0 5 0,12-8 0,4 3 0,17-20 0,-3 8 0,-17 2 0,-2 7 0,-19 14 0,7-9 0,1 13 0,-1-8 0,-7 11 0,-2-5 0,-7 1 0,15-5 0,-4 2 0,14-3 0,-9 3 0,26-3 0,8 0 0,12-3-550,-28 4 0,-1-1 550,6-2 0,30-17 0,-36 19 0,0-7 0,24 1 0,-20 6 0,11-4 0,-6 10 0,-22 4 1100,9 5-1100,1-7 0,-11 5 0,4-5 0,-9 2 0,-5 4 0,8-10 0,-2 5 0,2-6 0,0 6 0,-9-3 0,0 8 0,-1-3 0,1 4 0,9 0 0,0 0 0,27 0 0,-21 0 0,22 0 0,-36 0 0,6 0 0,7 0 0,-10 0 0,29 0 0,-16 0 0,21 0 0,-13 0 0,-4 0 0,-20 0 0,6 0 0,-7 0 0,2 4 0,-3 1 0,-7 0 0,0-1 0,0-4 0,7 5 0,3-4 0,34 10 0,-8-3 0,13 4 0,-7-3 0,-23 1 0,4-5 0,-9 1 0,8 6 0,-2 0 0,22 5 0,-22 0 0,9-4 0,-23-2 0,0-1 0,-11-1 0,1-4 0,7 3 0,-5-3 0,6 4 0,-8-4 0,2-1 0,-6-4 0,3 0 0,-4 0 0,0 0 0,4 4 0,2 1 0,-2 4 0,4 1 0,-7-5 0,7-1 0,-7 0 0,7-3 0,-4 7 0,1-3 0,4 0 0,-4 3 0,11-7 0,-6 7 0,14-2 0,-9-1 0,-2 1 0,-5-6 0,-8 0 0,4 4 0,8 7 0,7 1 0,5-1 0,-9-2 0,-4-8 0,-11 3 0,-4-8 0,2-5 0,-6-5 0,7-4 0,-7-7 0,8-3 0,-7-6 0,3-14 0,-5-4 0,0-12 0,5-16 0,-4 32 0,4-14 0,-1 42 0,-3-1 0,4 8 0,-5 4 0,0 0 0,0 4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3:24:30.221"/>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1 211 16383,'76'-5'0,"-16"1"0,-1 4 0,15 0 0,-20 0 0,3 0 0,10-4 0,4-2 0,11-5 0,4-2 0,7 0 0,2 1 0,-2-1 0,3 2 0,-20 2 0,4 1 0,-1 3 0,-6 3 0,-1 2 0,5-1 0,2-1 0,6-2 0,1 1 0,-5 1 0,4 1 0,-4 2 0,2-1 0,13 0 0,2 0 0,-12 0 0,-17 0 0,-6 0 0,11 0 0,-4 0 0,15 0 0,-4 5 0,-27-4 0,-33 4 0,-3-1 0,15 2 0,-3-1 0,17-1 0,1-4 0,3 0 0,14 0 0,13 0 0,-24 0 0,34 0 0,-33 0 0,9 0 0,-23 0 0,-16 0 0,-6 0 0,11 4 0,-2-3 0,12 3 0,-5-4 0,12 0 0,5-7 0,-1 5 0,10-5 0,-23 1 0,23 5 0,-9-4 0,-1 10 0,10 4 0,-23 3 0,10 1 0,-20-6 0,18 5 0,-2-3 0,7 5 0,-3-5 0,-13-4 0,-1 0 0,1-4 0,13 11 0,3-10 0,0 5 0,-2-1 0,4-2 0,35-1 0,-27 2 0,2-1 0,31-4 0,-40-3 0,-3-3 0,20-3 0,-19-4 0,0-2 0,16-4 0,-3 1 0,-17 6 0,-21 6 0,-5 0 0,3-2 0,10 2 0,-4-3 0,7-2 0,-13 6 0,3-4 0,6 3 0,1-1 0,-12-2 0,9 8 0,-8-8 0,10 8 0,-10-5 0,7 6 0,-7 0 0,4 0 0,6 0 0,-14 0 0,12-5 0,9 4 0,24-4 0,-18 5 0,52 0 0,-48 0 0,1 0 0,0 0 0,3-5 0,-2 4 0,-20-10 0,8 10 0,-10-4 0,15 5 0,-19 0 0,-4-4 0,9 3 0,-1-3 0,-1 8 0,3-3 0,-6 3 0,-7-4 0,13 0 0,-5 0 0,6 0 0,1 0 0,0 0 0,-8 0 0,6 0 0,-13 0 0,13 0 0,-8 0 0,2 0 0,3 0 0,-2 0 0,0 0 0,4 0 0,-4 0 0,-5 0 0,9 0 0,-12-4 0,6 3 0,9 5 0,-14 2 0,9 3 0,-4-5 0,-5-4 0,17 0 0,-21 0 0,8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0:17:25.314"/>
    </inkml:context>
    <inkml:brush xml:id="br0">
      <inkml:brushProperty name="width" value="0.05" units="cm"/>
      <inkml:brushProperty name="height" value="0.05" units="cm"/>
    </inkml:brush>
  </inkml:definitions>
  <inkml:trace contextRef="#ctx0" brushRef="#br0">1471 1317 24575,'-9'-14'0,"3"4"0,-18-9 0,-10-4 0,-16-13 0,-5-2 0,-23-14 0,9 5 0,15 12 0,-2-3-358,12 6 1,2-1 357,-2-5 0,0-2 0,-7-3 0,3-1 0,-19-27 0,23 25 0,1 0 0,-10-15 0,16 5 0,2 4 0,17 11 0,-4-4 0,10 1 0,2 10 0,-2-9 0,-3 9 715,-2-3-715,1 10 0,1-3 0,0 9 0,4-4 0,1 10 0,2 1 0,3 5 0,0 0 0,1 0 0,0 4 0,-6 9 0,-5 3 0,-5 11 0,-5-2 0,9 4 0,-15 6 0,9-4 0,-6 10 0,3-11 0,4 9 0,5-3 0,-4 4 0,8-4 0,-2-7 0,8-7 0,2-4 0,4-8 0,0-7 0,5-8 0,0-1 0,0 5 0,-1 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0:17:26.591"/>
    </inkml:context>
    <inkml:brush xml:id="br0">
      <inkml:brushProperty name="width" value="0.05" units="cm"/>
      <inkml:brushProperty name="height" value="0.05" units="cm"/>
    </inkml:brush>
  </inkml:definitions>
  <inkml:trace contextRef="#ctx0" brushRef="#br0">1 19 22669,'5'-4'0,"-1"-1"930,0 0-930,1 0 320,8 5-320,2 0 0,30 7 0,13 2 0,15-3 0,3 0-672,-1 3 1,-2-1 671,-3-2 0,-12-3 457,-21-3-457,-27 0 0,3 0 0,-4 0 0,0 0 0,0 0 1542,0 0-1542,-8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0:24:11.62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27 16383,'55'-15'0,"-7"3"0,-23 12 0,1 0 0,6 0 0,-6 0 0,5 0 0,-5 5 0,0-4 0,-1 4 0,-5-5 0,-1 4 0,4-3 0,-3 3 0,1-4 0,1 0 0,-2 0 0,2 0 0,1 0 0,-4 0 0,4 0 0,3 4 0,-5-3 0,6 8 0,-7-8 0,-1 3 0,5 0 0,-4-2 0,3 2 0,4-4 0,-10 0 0,9 0 0,-7 0 0,1 4 0,3-3 0,-4 4 0,0-5 0,9 4 0,-6-3 0,6 3 0,-4-4 0,-4 0 0,8 0 0,-12 0 0,6 0 0,2 5 0,-7-4 0,9 3 0,-8-8 0,5-1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0:24:53.538"/>
    </inkml:context>
    <inkml:brush xml:id="br0">
      <inkml:brushProperty name="width" value="0.1" units="cm"/>
      <inkml:brushProperty name="height" value="0.1" units="cm"/>
      <inkml:brushProperty name="color" value="#E71224"/>
    </inkml:brush>
  </inkml:definitions>
  <inkml:trace contextRef="#ctx0" brushRef="#br0">1 0 24575,'29'0'0,"2"0"0,0 5 0,14-4 0,-5 9 0,39 2 0,-33-5 0,31 3 0,-36-10 0,17 0 0,-11 0 0,-1 0 0,-3 0 0,-10 0 0,11 0 0,-16 0 0,-2 0 0,-8 0 0,-3-4 0,0 3 0,3-4 0,-8 5 0,9 0 0,-4 0 0,10 0 0,-5 0 0,11 0 0,-5 0 0,6 0 0,-11 0 0,3 0 0,-9 0 0,4 0 0,15 0 0,-11 0 0,16 0 0,-18 0 0,9 0 0,-4 0 0,1 0 0,-2 0 0,0 0 0,1 0 0,5 0 0,7 5 0,-5-3 0,5 3 0,8-1 0,-11-3 0,10 4 0,-13-5 0,6 5 0,-15-4 0,18 4 0,-18-5 0,27 6 0,-15-5 0,9 4 0,-17-5 0,9 0 0,-8 0 0,9 0 0,-5 0 0,14 0 0,-11 0 0,10 0 0,-7 0 0,-5 0 0,11 0 0,-16 0 0,14 0 0,-14 0 0,4 0 0,-2 0 0,-3 0 0,4 0 0,7 0 0,-5 0 0,-5 0 0,1 0 0,-2 0 0,6 0 0,5 0 0,-6 0 0,-1 0 0,1 0 0,0 0 0,5 0 0,2 0 0,6 0 0,1-5 0,-1 4 0,0-9 0,-16 9 0,19-10 0,-24 10 0,21-9 0,-14 9 0,-4-4 0,3 5 0,-9 0 0,4 0 0,-6 0 0,6 0 0,1 0 0,1 0 0,9 0 0,7 0 0,4 0 0,7 0 0,-21 0 0,4 0 0,-11-5 0,6 4 0,-6-4 0,-1 5 0,-6 0 0,6 0 0,-4 0 0,10 0 0,1 0 0,21 5 0,2-4 0,28 10 0,-37-9 0,33 4 0,-20 0 0,12-5 0,-8 5 0,-13-6 0,-11 0 0,7 0 0,-7 0 0,-2 0 0,-5 0 0,0 0 0,-1 0 0,1 0 0,6 0 0,-5 0 0,4 0 0,-5 0 0,0 0 0,-6 0 0,-6 0 0,4-4 0,-8 3 0,14-4 0,-3 0 0,10 4 0,10-9 0,1 9 0,5-3 0,-14 4 0,5 0 0,-5 0 0,-6 0 0,10 0 0,-15 0 0,9 0 0,-5 0 0,-6 0 0,4 0 0,-9 0 0,13-5 0,-12 4 0,1-7 0,-4 7 0,-9-3 0,3 4 0,1 0 0,1 0 0,0 0 0,3 0 0,-3 0 0,4 0 0,1 0 0,-5 0 0,-2 4 0,-4-3 0,0 2 0,0-3 0,0 0 0,0 4 0,0-3 0,0 3 0,0-4 0,0 0 0,0 0 0,-5 4 0,0-3 0,-4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3:37:48.083"/>
    </inkml:context>
    <inkml:brush xml:id="br0">
      <inkml:brushProperty name="width" value="0.05" units="cm"/>
      <inkml:brushProperty name="height" value="0.05" units="cm"/>
    </inkml:brush>
  </inkml:definitions>
  <inkml:trace contextRef="#ctx0" brushRef="#br0">1118 1564 24575,'4'-15'0,"1"-4"0,5-1 0,0-1 0,-4-16 0,3 9 0,-3-15 0,0 9 0,3-4 0,-7 1 0,2 3 0,-4-9 0,0-3 0,-10-1 0,-8-7 0,-13 2 0,-5-3 0,-14-8 0,3 0 0,-19-5 0,27 18 0,-30-14 0,29 21 0,-10-1 0,5-1 0,15 16 0,-4-11 0,7 8 0,6 5 0,-12-11 0,4 9 0,-12-18 0,0 5 0,0 6 0,-7-10 0,8 21 0,1-8 0,1 11 0,-1 5 0,0 1 0,1 5 0,16 5 0,3 1 0,14 14 0,1 2 0,4 9 0,-5 5 0,4 1 0,-4-5 0,5 3 0,0-9 0,-4 0 0,3-2 0,-3-4 0,4 10 0,-4-3 0,3 9 0,-8-5 0,8-5 0,-4-2 0,5-4 0,0 0 0,-4 5 0,-2 1 0,1 0 0,0-2 0,5-4 0,0-13 0,0-8 0,0 0 0,0-2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3:37:49.096"/>
    </inkml:context>
    <inkml:brush xml:id="br0">
      <inkml:brushProperty name="width" value="0.05" units="cm"/>
      <inkml:brushProperty name="height" value="0.05" units="cm"/>
    </inkml:brush>
  </inkml:definitions>
  <inkml:trace contextRef="#ctx0" brushRef="#br0">1 248 24575,'0'-9'0,"0"0"0,9 0 0,1-1 0,5 0 0,9 0 0,17-6 0,-9 4 0,31-6 0,-14 6 0,13 0 0,-1 0 0,-3 0 0,-11 1 0,-1 4 0,-8-3 0,-17 5 0,-2-1 0,-10-2 0,0 3 0,0-4 0,0 0 0,-4 0 0,3 4 0,-7-3 0,-1 7 0,-5-3 0,-9 4 0,-1 0 0,-5 0 0,9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5T21:14:36.41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0 16383,'69'6'0,"-3"3"0,-38-8 0,29 10 0,2-4 0,12 0 0,-2 4 0,-23-9 0,-2 3 0,-11-5 0,4 4 0,-10-3 0,-3 4 0,1-5 0,-4 0 0,4 0 0,-1 0 0,-8 0 0,10-4 0,-11 3 0,7-3 0,1 4 0,1 0 0,6 0 0,0 0 0,-4 0 0,4-5 0,-9 4 0,4-4 0,-6 5 0,0 0 0,7-4 0,0 3 0,3-3 0,-4 4 0,0-5 0,1 4 0,1-4 0,3 5 0,-4-5 0,0 4 0,-1-4 0,-5 5 0,9 0 0,-7 0 0,6 0 0,-3 0 0,2 0 0,4 0 0,1 0 0,-6 0 0,-1 0 0,-5 0 0,-1-4 0,6 3 0,-4-4 0,9 5 0,-3 0 0,4 0 0,-4 0 0,3 0 0,-9 0 0,4 0 0,4 0 0,-2 0 0,8 0 0,3 0 0,-5 5 0,5-4 0,-1 4 0,-9-5 0,15 0 0,-16 0 0,1 0 0,-4 0 0,-10 0 0,17 0 0,-3 0 0,10 0 0,-1 0 0,3 0 0,5 5 0,0-4 0,0 4 0,0-5 0,0 0 0,0 0 0,9 0 0,-12 0 0,4 0 0,-14 0 0,-1-5 0,1 4 0,-6-4 0,4 5 0,-3 0 0,-1-4 0,4 3 0,-9-4 0,-1 5 0,3 0 0,-4-4 0,1 3 0,6-3 0,-11 4 0,6 0 0,1 0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3:49:24.227"/>
    </inkml:context>
    <inkml:brush xml:id="br0">
      <inkml:brushProperty name="width" value="0.1" units="cm"/>
      <inkml:brushProperty name="height" value="0.1" units="cm"/>
      <inkml:brushProperty name="color" value="#E71224"/>
    </inkml:brush>
  </inkml:definitions>
  <inkml:trace contextRef="#ctx0" brushRef="#br0">717 0 24575,'0'24'0,"-7"14"0,-10 23 0,-1-4 0,-2 4 0,1-12 0,-1 1-384,-3 16 0,-1-2 384,-9 13 0,9-17 34,-15 3-34,25-33 0,-18 30 0,17-31 0,-1 28 0,-9-8 0,5-1 0,-10 9 0,2 4 0,-14 7 0,7 7 0,3-22 0,13-15 574,10-14-574,0-7 160,1-4-160,-1 3 0,4-6 0,-2 2 0,6-4 0,-7 1 0,7-1 0,-3 1 0,0-5 0,3 4 0,-6-3 0,2-1 0,-4 8 0,5-7 0,-8 8 0,10-5 0,-9-3 0,13-1 0,-1-16 0,4 2 0,-1-11 0,-4 3 0,-4 1 0,3 0 0,-7 3 0,7-2 0,-2 3 0,-1-4 0,3-7 0,-3 5 0,0-6 0,3 8 0,-6 0 0,6 0 0,-3 0 0,4-1 0,0 5 0,0-3 0,0 6 0,-4-2 0,3 3 0,-3 1 0,4-1 0,-4 4 0,3-3 0,-2 4 0,3-5 0,0 4 0,0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3:49:25.893"/>
    </inkml:context>
    <inkml:brush xml:id="br0">
      <inkml:brushProperty name="width" value="0.1" units="cm"/>
      <inkml:brushProperty name="height" value="0.1" units="cm"/>
      <inkml:brushProperty name="color" value="#E71224"/>
    </inkml:brush>
  </inkml:definitions>
  <inkml:trace contextRef="#ctx0" brushRef="#br0">0 191 24575,'9'-5'0,"3"-2"0,1 2 0,4-4 0,7-5 0,-5 7 0,12-7 0,-12 9 0,1-1 0,-8 2 0,-3 4 0,-1-4 0,1 3 0,-1-6 0,0 6 0,1-7 0,-1 7 0,1-3 0,3 4 0,-2 0 0,6-3 0,4-3 0,-5-3 0,4-1 0,-14 2 0,2-1 0,-6 0 0,7 5 0,-7-4 0,6 3 0,-6-3 0,3 3 0,-4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1:18:39.063"/>
    </inkml:context>
    <inkml:brush xml:id="br0">
      <inkml:brushProperty name="width" value="0.1" units="cm"/>
      <inkml:brushProperty name="height" value="0.1" units="cm"/>
    </inkml:brush>
  </inkml:definitions>
  <inkml:trace contextRef="#ctx0" brushRef="#br0">1148 1 24575,'-29'0'0,"9"0"0,-25 0 0,19 5 0,-21 0 0,-6 1 0,-22 1-971,-17 8 971,34-10 0,2 2 0,-17 17 0,7-12 0,-2-1 0,13 3 0,0 0 0,0-3 0,1-2 0,-27 8 238,21-2-238,33-9 0,6 3 0,8-4 0,4 0 0,4-1 0,1-4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2T01:30:47.130"/>
    </inkml:context>
    <inkml:brush xml:id="br0">
      <inkml:brushProperty name="width" value="0.1" units="cm"/>
      <inkml:brushProperty name="height" value="0.1" units="cm"/>
      <inkml:brushProperty name="color" value="#E71224"/>
    </inkml:brush>
  </inkml:definitions>
  <inkml:trace contextRef="#ctx0" brushRef="#br0">611 0 24575,'-10'39'0,"1"7"0,-7 0 0,2 2 0,1 0 0,2-17 0,3 28 0,-4-15 0,3 21 0,-7-1 0,7 1 0,-5 0 0,7-14 0,-9 10 0,2-10 0,-9 14 0,8-21 0,0 15 0,4-15 0,5 0 0,-10 15 0,-4-15 0,4 8 0,-3-12 0,9-14 0,-1-1 0,2-5 0,-1 2 0,5-5 0,-3-3 0,7 0 0,-10 24 0,4-12 0,-6 15 0,7-8 0,2-13 0,0 1 0,3-8 0,-3-4 0,0 1 0,3 3 0,-7 1 0,3 4 0,-5 7 0,4-5 0,-3 6 0,3-1 0,-3-5 0,-2 2 0,6-9 0,-3-8 0,11-1 0,-6-16 0,7 5 0,-4-10 0,0 8 0,0 0 0,0-1 0,0 1 0,0 0 0,0 0 0,-4-4 0,3 3 0,-3-3 0,0 4 0,3 0 0,-3-4 0,0-1 0,-1-5 0,-5-6 0,-1-2 0,1-1 0,-1-5 0,5 13 0,-4-12 0,9 12 0,-8-6 0,8 1 0,-7 9 0,7-9 0,-3 15 0,4-3 0,0 4 0,0 0 0,0 0 0,0 0 0,0-4 0,0 3 0,0-8 0,0 8 0,0-3 0,0 4 0,0 0 0,0 0 0,0-4 0,0 3 0,0-3 0,0 4 0,0 4 0,0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2T01:30:48.755"/>
    </inkml:context>
    <inkml:brush xml:id="br0">
      <inkml:brushProperty name="width" value="0.1" units="cm"/>
      <inkml:brushProperty name="height" value="0.1" units="cm"/>
      <inkml:brushProperty name="color" value="#E71224"/>
    </inkml:brush>
  </inkml:definitions>
  <inkml:trace contextRef="#ctx0" brushRef="#br0">1 309 24575,'18'-6'0,"0"-2"0,0 3 0,8-5 0,1 0 0,8-2 0,15-5 0,28-9 0,-18 6 0,7-3 0,-7 0 0,-34 6 0,26-5 0,-26 2 0,-6 10 0,5-6 0,-6 7 0,-5 4 0,3-3 0,-3 3 0,0 0 0,3-3 0,-7 7 0,3-3 0,-4 4 0,0-4 0,1 3 0,-1-3 0,-4 0 0,-1 3 0,-4-3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49:36.702"/>
    </inkml:context>
    <inkml:brush xml:id="br0">
      <inkml:brushProperty name="width" value="0.2" units="cm"/>
      <inkml:brushProperty name="height" value="0.2" units="cm"/>
      <inkml:brushProperty name="color" value="#E71224"/>
    </inkml:brush>
  </inkml:definitions>
  <inkml:trace contextRef="#ctx0" brushRef="#br0">904 1 24575,'-38'47'0,"-1"3"0,-2 4 0,8-8 0,-1 3 0,-6 10 0,-3 7 0,6-9 0,-16 23 0,16-15 0,5-7 0,14-26 0,-16 33 0,9-32 0,-9 11 0,6-18 0,10-11 0,1-2 0,6-4 0,-2 1 0,4-1 0,0-4 0,3 3 0,-2-7 0,3 3 0,0 0 0,-3-3 0,7 8 0,-7-8 0,7 7 0,-8-7 0,8 7 0,-7-7 0,3 7 0,-4-7 0,4 7 0,-4-7 0,8 8 0,-7-8 0,7-14 0,-3-15 0,0-2 0,-2-12 0,-5 15 0,1-1 0,-2-6 0,3 14 0,-2-2 0,1-3 0,0 9 0,4-10 0,-12-13 0,9 8 0,-7-10 0,5 7 0,10 14 0,-4-6 0,1 8 0,3 3 0,-3 2 0,4 8 0,0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49:37.938"/>
    </inkml:context>
    <inkml:brush xml:id="br0">
      <inkml:brushProperty name="width" value="0.2" units="cm"/>
      <inkml:brushProperty name="height" value="0.2" units="cm"/>
      <inkml:brushProperty name="color" value="#E71224"/>
    </inkml:brush>
  </inkml:definitions>
  <inkml:trace contextRef="#ctx0" brushRef="#br0">1 173 24575,'10'-14'0,"7"5"0,-11 0 0,11 4 0,5 0 0,-2-3 0,14 2 0,-14-4 0,27-3 0,-3 7 0,35-10 0,-10 7 0,-8 3 0,-2 1 0,-4-2 0,11 2 0,-4 1 0,-32 1 0,44-11 0,-46 12 0,7-8 0,-11 9 0,-8-5 0,-12 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52:35.202"/>
    </inkml:context>
    <inkml:brush xml:id="br0">
      <inkml:brushProperty name="width" value="0.2" units="cm"/>
      <inkml:brushProperty name="height" value="0.2" units="cm"/>
      <inkml:brushProperty name="color" value="#E71224"/>
    </inkml:brush>
  </inkml:definitions>
  <inkml:trace contextRef="#ctx0" brushRef="#br0">595 172 24575,'-16'6'0,"-3"-4"0,11 10 0,-6-4 0,0 6 0,0 0 0,0-6 0,0-2 0,-1 1 0,-5 1 0,4 6 0,-11 0 0,5 0 0,0 0 0,-4 7 0,4-6 0,-7 12 0,1-5 0,6 7 0,-5-7 0,11 4 0,-4-4 0,6 0 0,0 5 0,0-11 0,-1 11 0,-5-12 0,10 6 0,-8-1 0,10-4 0,-6 4 0,6-5 0,-5 5 0,12 14 0,-12-3 0,11 9 0,-4-18 0,6 4 0,0 3 0,6 1 0,-4 4 0,11-12 0,-6-1 0,8-7 0,-1 0 0,0-6 0,0 4 0,0-4 0,0 0 0,1 5 0,-1-5 0,0 6 0,6 0 0,-4 0 0,4 0 0,-5 0 0,-1 1 0,6-1 0,-4-6 0,4 4 0,1-4 0,1 0 0,6 5 0,12-4 0,-9-1 0,3 7 0,-7-14 0,-12 12 0,12-12 0,-11 12 0,4-11 0,-6 10 0,7-4 0,1 0 0,24-2 0,-13 1 0,24-6 0,-26 5 0,21 2 0,-21-6 0,20 14 0,-20-7 0,9 0 0,-12 4 0,1-11 0,-1 4 0,0-6 0,1 0 0,-1 0 0,-6 0 0,5 0 0,-11 0 0,4 6 0,1-4 0,1 4 0,6 0 0,0-4 0,1 4 0,10 2 0,4 2 0,11 0 0,0-2 0,0-8 0,1 0 0,-1 0 0,0 0 0,0 8 0,-11-6 0,-4 6 0,-16-8 0,3 7 0,-10-6 0,4 5 0,-5-6 0,5 0 0,2 0 0,6 0 0,1 0 0,-7 0 0,16 0 0,-13 0 0,15 0 0,-12 0 0,-6 0 0,11 7 0,-9 1 0,4-1 0,-8 0 0,-5-1 0,-1-4 0,0 4 0,6-6 0,-4 6 0,22-4 0,-1 12 0,17-12 0,21 6 0,5 3-996,-21-9 0,3-1 996,-9 4 0,0 1 0,8 1 0,0-2-114,-10-4 1,-2 0 113,31 11 0,-5-4 0,-21-6 0,25 6 0,-19 0 1967,18-6-1967,-24 6 252,0-8-252,1 0 0,19 0 0,-14 0 0,15 0 0,-1 0 0,-26 0 0,24 0 0,-29-8 0,11 6 0,0-6 0,-11 8 0,8 0 0,-20-7 0,9 6 0,-12-6 0,12 7 0,-9 0 0,21 0 0,-21 0 0,20 0 0,-8 0 0,11 0 0,0 0 0,0 0 0,-11 0 0,29 0 0,-36-6 0,36 5 0,-29-14 0,0 13 0,21-6 0,-19 8 0,11 0 0,-5 8 0,-8-6 0,-7 6 0,14-8 0,7 0 0,23 0-508,-21 7 1,3-1 507,-9-4 0,0 0 0,7 4 0,2 1 0,1-6 0,-1-2 0,-8 1 0,-2 0 0,2 0 0,-4 0 0,14 0 0,-24 0 0,-12 0 1015,0 0-1015,1 0 0,-1 0 0,-6 0 0,5 0 0,-12 0 0,12 0 0,-5 0 0,7 0 0,-7 0 0,4 0 0,-4 0 0,18 0 0,3 0 0,11 0 0,21 11 0,-15-10 0,1 1 0,30 9 0,-40-10 0,3-2-203,4 1 0,-3 0 203,3 0 0,11 0 0,-1 0 0,-20 0 0,45 0 0,-44 0 0,8 0 0,-18 0 0,-17 0 0,7 0 406,-7 0-406,-2-6 0,1 4 0,1-11 0,18 4 0,2 1 0,12 0 0,13 8 0,-21 0 0,18-8 0,-22 6 0,1-7 0,-3 3 0,-12-2 0,12 0 0,15-6 0,3 12 0,-3-6 0,-15 2 0,-12 4 0,0-4 0,1 0 0,-7 4 0,4-10 0,-4 4 0,7-7 0,-1 1 0,0-6 0,1 4 0,-1-11 0,0 5 0,-6 7 0,5-11 0,-5 11 0,0-7 0,5-5 0,-11 5 0,4 0 0,-6-5 0,-6 5 0,5 0 0,-12-5 0,12 5 0,-12 0 0,6-4 0,-7 10 0,6-11 0,-4 5 0,4-6 0,-6-1 0,0-12 0,0 10 0,0-4 0,0 9 0,0 10 0,0-5 0,0 7 0,-6 6 0,-2-4 0,-6 10 0,-1-17 0,-5 10 0,-2-12 0,0 1 0,-5 4 0,5-4 0,0 6 0,2 0 0,-1-1 0,5 1 0,-4 0 0,6 0 0,0 6 0,0-5 0,-1 6 0,1-1 0,0-5 0,-6 5 0,-9-12 0,6 4 0,-10-4 0,11 5 0,-7 1 0,1 0 0,-12-10 0,-3 6 0,-11-8 0,12 9 0,2 8 0,12-4 0,-1 12 0,7-12 0,-5 12 0,5-12 0,-6 11 0,0-4 0,-1 0 0,-10 4 0,7-10 0,-19 10 0,9-4 0,-13-2 0,19 6 0,-55-19 0,23 6-245,8 1 1,-1 1 244,-19-1 0,5-5 0,21 17 0,11-6 0,3 2 0,6 4 0,10-4 489,-3 6-489,7 0 0,4 0 0,-11 0 0,-6 0 0,-10 0 0,-11 0 0,-21 0 0,27 0 0,-4 0-818,-20 0 0,-4 0 818,0 0 0,0 0 0,-9-7 0,2 1 0,18 5 0,3-2 0,-10-10 0,2 0-398,16 11 1,2 1 397,-8-5 0,-2-1 0,-2 3 0,3 0 0,-13-5 0,-11 0 0,45 3 0,3-1 0,2 6 1566,-10-6-1566,20 7 865,-14 0-865,-1 0 0,9 0 0,-9 0 0,12 0 0,-12 0 0,15 0 0,-13 0 0,16 0 0,-7 0 0,1 0 0,0 0 0,-12 0 0,9 0 0,-33 0 0,18 0 0,-9 0 0,3 0 0,10 0 0,-1 0 0,-8 0 0,8 0 0,0 0 0,4 0 0,10-6 0,-10 4 0,7-4 0,-19 6 0,20 0 0,-20 0 0,8 0 0,0 0 0,-29 0 0,24 0 0,-47 0 0,53 0 0,-13 0 0,-2 0 0,11 0 0,-11 0 0,-3 0 0,-12 0 0,-26 0 0,26 0 0,-3 0 0,21 0 0,0 8 0,0-6 0,-21 6 0,-5-8 0,0 0 0,-16 0 0,16 0 0,0 0 0,17 0 0,11 0 0,10 0 0,-13 0 0,1 0 0,0 0 0,0 0 0,-21 0 0,34 0 0,-30 0 0,35 0 0,-7 0 0,-8 0 0,8 8 0,1-6 0,-10 6 0,21-1 0,-2-6 0,6 5 0,11 1 0,-11-6 0,-6 14 0,2-13 0,-9 12 0,18-12 0,-5 4 0,5-6 0,0 0 0,-5 0 0,11 0 0,-10 0 0,10 6 0,-4-4 0,-1 4 0,-1-6 0,-6 0 0,-1 0 0,-5 0 0,10 0 0,-9 0 0,17 0 0,-4 0 0,6 0 0,-7 6 0,6-4 0,-6 4 0,7-6 0,0 6 0,0-4 0,0 4 0,-1-6 0,1 0 0,0 0 0,0 0 0,0 7 0,-7-6 0,6 5 0,-6-6 0,7 0 0,0 0 0,-7 0 0,6 0 0,-6 0 0,1 0 0,4 0 0,-11 0 0,5 0 0,-6 0 0,6 0 0,1 0 0,7 0 0,0 0 0,0 0 0,0 0 0,0 0 0,-1 0 0,1 7 0,0-6 0,0 6 0,0-7 0,0 0 0,-1 0 0,1 0 0,0 6 0,0-5 0,-7 6 0,12-1 0,-10-4 0,11 4 0,-6 0 0,0-4 0,6 4 0,2-6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52:47.032"/>
    </inkml:context>
    <inkml:brush xml:id="br0">
      <inkml:brushProperty name="width" value="0.2" units="cm"/>
      <inkml:brushProperty name="height" value="0.2" units="cm"/>
      <inkml:brushProperty name="color" value="#E71224"/>
    </inkml:brush>
  </inkml:definitions>
  <inkml:trace contextRef="#ctx0" brushRef="#br0">581 152 24575,'-22'6'0,"-4"-5"0,10 6 0,-11-7 0,5 6 0,-6 2 0,0 6 0,6 0 0,-5 0 0,11-6 0,-4 5 0,5-5 0,1 0 0,0 4 0,0-4 0,0 6 0,0-6 0,-7 11 0,-1-10 0,6 12 0,-2-7 0,10 0 0,-7 7 0,1-6 0,6 12 0,-4-11 0,4 4 0,-6 7 0,0-3 0,0 4 0,6-8 0,-5 1 0,5-5 0,0 10 0,-4-10 0,10 5 0,-4-7 0,6 0 0,0 0 0,0 0 0,0 7 0,0-6 0,0 6 0,0-1 0,0-4 0,0 4 0,0-5 0,6 5 0,2 2 0,0 0 0,4 5 0,-10-5 0,11-6 0,-5 9 0,6-16 0,-6 12 0,4-13 0,-10 4 0,10-4 0,-4 0 0,0 5 0,5-12 0,-6 12 0,8-5 0,-7 6 0,10 0 0,-2 6 0,12-4 0,-6 5 0,-1-7 0,-1 0 0,-4 0 0,5 0 0,-7-6 0,0 5 0,0-12 0,0 12 0,7-5 0,12 0 0,-2 4 0,41 1 0,-3 7 0,11 2-457,-22-9 1,0 0 456,27 10 0,-24-10 0,0 1 0,-10-1 0,-1-1 0,0-4 0,1-2 0,-1 0 0,0-1 0,1 2 0,-1-2-99,1-4 0,-1 0 99,30 11 0,-5-12 0,-21 0 0,-11 0 0,-4 0 903,-17 6-903,-1-5 208,-1 12-208,-4-11 0,4 4 0,-12 0 0,5-4 0,1 4 0,2-6 0,4 0 0,1 0 0,1 0 0,6 0 0,12-8 0,3 6 0,-7-6 0,2 8 0,-16-6 0,0 4 0,5-4 0,-11 0 0,10 4 0,-10-4 0,5 6 0,-1-7 0,-4 6 0,4-12 0,1 5 0,1-6 0,18-2 0,-16 8 0,15-6 0,-24 12 0,6-4 0,-7 0 0,0 4 0,-6-11 0,5 6 0,-6-1 0,8-5 0,-1 12 0,0-12 0,0 5 0,0-6 0,0 6 0,1-5 0,-1 6 0,0-1 0,0 1 0,-6 1 0,5 5 0,-6-12 0,8 5 0,-1-6 0,6 0 0,-4 0 0,11-7 0,-12 5 0,16-22 0,-15 13 0,14-14 0,-8 10 0,0 1 0,-1 0 0,-13 6 0,4 1 0,-4 7 0,0-7 0,-2 6 0,-6-6 0,7 1 0,-6 4 0,6-11 0,-7 5 0,0 0 0,6-4 0,-5 4 0,6-1 0,-7-3 0,0 4 0,0-7 0,-7 1 0,0 0 0,-1 6 0,-7-17 0,7 27 0,-2-18 0,-2 28 0,10-10 0,-10 10 0,4-11 0,-6 12 0,-7-12 0,-1 5 0,-6-6 0,0 0 0,-12-2 0,-24-3 0,17-5 0,-25 2 0,8-4 0,15 14 0,-3 0 0,-33-10 0,-10-1 0,40 5 0,1 0 0,-21-4 0,16 3 0,-16 6 0,0-6-482,26 11 0,-2 0 482,0-4 0,-4-1 0,-39-2 0,1 2 0,-4-1 0,16 9 0,1-1 0,0-5 0,12 8 0,-4-8 0,40 11 0,-19 0 0,20 0 0,-9 0 0,-12 0 964,24 0-964,-17 0 0,25 0 0,4 0 0,-4 0 0,5 0 0,1 0 0,0 0 0,0 0 0,0 0 0,6 6 0,-5-4 0,12 10 0,-12-10 0,5 11 0,-6-5 0,0 6 0,6-13 0,2 4 0,6-11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52:48.270"/>
    </inkml:context>
    <inkml:brush xml:id="br0">
      <inkml:brushProperty name="width" value="0.2" units="cm"/>
      <inkml:brushProperty name="height" value="0.2" units="cm"/>
      <inkml:brushProperty name="color" value="#E71224"/>
    </inkml:brush>
  </inkml:definitions>
  <inkml:trace contextRef="#ctx0" brushRef="#br0">78 1 24575,'0'54'0,"-8"0"0,6 21 0,-8-26 0,-2 3-690,4 11 0,0 0 690,0-10 0,0 0 0,0 28 0,3-4 0,5-7 0,0 6 0,0 6-677,0-18 0,0-2 677,0 5 0,0-2 0,0-8 0,0-4 647,0 19-647,0-41 0,0 3 0,6-20 653,-5-14-653,12-14 358,-5-8 1,0 6-1,-2 3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52:49.445"/>
    </inkml:context>
    <inkml:brush xml:id="br0">
      <inkml:brushProperty name="width" value="0.2" units="cm"/>
      <inkml:brushProperty name="height" value="0.2" units="cm"/>
      <inkml:brushProperty name="color" value="#E71224"/>
    </inkml:brush>
  </inkml:definitions>
  <inkml:trace contextRef="#ctx0" brushRef="#br0">78 156 24575,'-14'-8'0,"0"2"0,0 6 0,6 6 0,-5 2 0,12 6 0,-6 0 0,14-6 0,0-2 0,14-6 0,-5 0 0,10-12 0,-10-4 0,-2-12 0,-7 6 0,-7 1 0,0 1 0,0 4 0,-7-4 0,6 6 0,-12-1 0,5 8 0,-6 0 0,0 7 0,-7 13 0,6-4 0,1 12 0,1-7 0,18-6 0,3-8 0,25-10 0,-14 2 0,5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52:51.274"/>
    </inkml:context>
    <inkml:brush xml:id="br0">
      <inkml:brushProperty name="width" value="0.2" units="cm"/>
      <inkml:brushProperty name="height" value="0.2" units="cm"/>
      <inkml:brushProperty name="color" value="#E71224"/>
    </inkml:brush>
  </inkml:definitions>
  <inkml:trace contextRef="#ctx0" brushRef="#br0">114 0 24575,'0'22'0,"0"5"0,0-11 0,0 11 0,0-5 0,0 6 0,0 0 0,0-6 0,-6-1 0,4-1 0,-10 2 0,10 7 0,-4-1 0,6 0 0,-7 0 0,6 1 0,-6 11 0,1-9 0,5 9 0,-6-12 0,7 0 0,-6 1 0,4-1 0,-10-6 0,10 5 0,-4-12 0,6 6 0,0-7 0,0 6 0,0-4 0,0 5 0,0 23 0,0-22 0,0 40 0,0-43 0,0 19 0,0-22 0,0 11 0,-6-12 0,4 12 0,-4-5 0,6 6 0,-6 1 0,4-1 0,-4 0 0,6 1 0,0-7 0,0-2 0,0-6 0,0 7 0,0 1 0,0 6 0,0 0 0,0 1 0,0-1 0,0-6 0,0-1 0,0-7 0,0 0 0,0 0 0,0 0 0,0 0 0,0 1 0,0-14 0,6 4 0,-4-18 0,10-1 0,-4-2 0,6-4 0,7-1 0,-12 12 0,4-4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18:52:53.180"/>
    </inkml:context>
    <inkml:brush xml:id="br0">
      <inkml:brushProperty name="width" value="0.2" units="cm"/>
      <inkml:brushProperty name="height" value="0.2" units="cm"/>
      <inkml:brushProperty name="color" value="#E71224"/>
    </inkml:brush>
  </inkml:definitions>
  <inkml:trace contextRef="#ctx0" brushRef="#br0">161 73 24575,'-22'0'0,"8"6"0,14-5 0,14 6 0,2-14 0,-2 0 0,-1-8 0,-11 1 0,10-6 0,-4 4 0,-6 8 0,-4 22 0,0-3 0,4 8 0,12-25 0,-6-2 0,-2-6 0,-12 6 0,-2 2 0,-6 12 0,0-4 0,0 10 0,6-4 0,1-6 0,7-10 0,-24-2 0,6-2 0,-22 12 0,18 0 0,-5 0 0,12 6 0,0 2 0,15 0 0,8-2 0,0 0 0,11 2 0,-10 0 0,12-2 0,-7-6 0,0 0 0,-6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1:18:37.897"/>
    </inkml:context>
    <inkml:brush xml:id="br0">
      <inkml:brushProperty name="width" value="0.1" units="cm"/>
      <inkml:brushProperty name="height" value="0.1" units="cm"/>
    </inkml:brush>
  </inkml:definitions>
  <inkml:trace contextRef="#ctx0" brushRef="#br0">1 1022 24575,'14'0'0,"-1"0"0,-8-4 0,3 3 0,-3-7 0,3 3 0,1 0 0,0-7 0,4 1 0,9-9 0,5-1 0,7-2 0,1 0 0,-2 0 0,2 0 0,0 5 0,12-8 0,4 3 0,17-20 0,-3 8 0,-17 2 0,-2 7 0,-19 14 0,7-9 0,1 13 0,-1-8 0,-7 11 0,-2-5 0,-7 1 0,15-5 0,-4 2 0,14-3 0,-9 3 0,26-3 0,8 0 0,12-3-550,-28 4 0,-1-1 550,6-2 0,30-17 0,-36 19 0,0-7 0,24 1 0,-20 6 0,11-4 0,-6 10 0,-22 4 1100,9 5-1100,1-7 0,-11 5 0,4-5 0,-9 2 0,-5 4 0,8-10 0,-2 5 0,2-6 0,0 6 0,-9-3 0,0 8 0,-1-3 0,1 4 0,9 0 0,0 0 0,27 0 0,-21 0 0,22 0 0,-36 0 0,6 0 0,7 0 0,-10 0 0,29 0 0,-16 0 0,21 0 0,-13 0 0,-4 0 0,-20 0 0,6 0 0,-7 0 0,2 4 0,-3 1 0,-7 0 0,0-1 0,0-4 0,7 5 0,3-4 0,34 10 0,-8-3 0,13 4 0,-7-3 0,-23 1 0,4-5 0,-9 1 0,8 6 0,-2 0 0,22 5 0,-22 0 0,9-4 0,-23-2 0,0-1 0,-11-1 0,1-4 0,7 3 0,-5-3 0,6 4 0,-8-4 0,2-1 0,-6-4 0,3 0 0,-4 0 0,0 0 0,4 4 0,2 1 0,-2 4 0,4 1 0,-7-5 0,7-1 0,-7 0 0,7-3 0,-4 7 0,1-3 0,4 0 0,-4 3 0,11-7 0,-6 7 0,14-2 0,-9-1 0,-2 1 0,-5-6 0,-8 0 0,4 4 0,8 7 0,7 1 0,5-1 0,-9-2 0,-4-8 0,-11 3 0,-4-8 0,2-5 0,-6-5 0,7-4 0,-7-7 0,8-3 0,-7-6 0,3-14 0,-5-4 0,0-12 0,5-16 0,-4 32 0,4-14 0,-1 42 0,-3-1 0,4 8 0,-5 4 0,0 0 0,0 4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1:18:39.063"/>
    </inkml:context>
    <inkml:brush xml:id="br0">
      <inkml:brushProperty name="width" value="0.1" units="cm"/>
      <inkml:brushProperty name="height" value="0.1" units="cm"/>
    </inkml:brush>
  </inkml:definitions>
  <inkml:trace contextRef="#ctx0" brushRef="#br0">1148 1 24575,'-29'0'0,"9"0"0,-25 0 0,19 5 0,-21 0 0,-6 1 0,-22 1-971,-17 8 971,34-10 0,2 2 0,-17 17 0,7-12 0,-2-1 0,13 3 0,0 0 0,0-3 0,1-2 0,-27 8 238,21-2-238,33-9 0,6 3 0,8-4 0,4 0 0,4-1 0,1-4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2:01:47.790"/>
    </inkml:context>
    <inkml:brush xml:id="br0">
      <inkml:brushProperty name="width" value="0.1" units="cm"/>
      <inkml:brushProperty name="height" value="0.1" units="cm"/>
      <inkml:brushProperty name="color" value="#941100"/>
    </inkml:brush>
  </inkml:definitions>
  <inkml:trace contextRef="#ctx0" brushRef="#br0">0 1728 24575,'9'-9'0,"1"-4"0,-1 3 0,0-3 0,-4 4 0,3-5 0,-3-4 0,4 3 0,-4-2 0,-1 8 0,0 4 0,-3-3 0,3 3 0,0-4 0,-3 0 0,3 0 0,0 0 0,1-1 0,0-3 0,3 3 0,-3-7 0,6-4 0,-2 5 0,2-16 0,9-5 0,-1-1 0,12-23 0,-7 23 0,7-23 0,-13 30 0,8-15 0,6 1 0,-12 13 0,32-37 0,-34 44 0,20-26 0,-20 31 0,3-5 0,10-7 0,-7 3 0,15-7 0,-16 10 0,30-36 0,-2 16 0,-17 1 0,1 0 0,13 3 0,1-15 0,-20 34 0,17-23 0,-17 26 0,10-12 0,-19 17 0,13-8 0,-6 7 0,8-5 0,-8 9 0,6-10 0,-13 12 0,2-6 0,2 1 0,-1-2 0,5-4 0,-3 1 0,-7 2 0,-3 0 0,2 0 0,-7 3 0,3 2 0,-4 8 0,-4-3 0,3 7 0,-11-3 0,-2 8 0,-16-3 0,-7 8 0,-33-7 0,6 3 0,-36 3 0,37-6 0,-34 15 0,33-15 0,-23 14 0,39-14 0,1 5 0,24-7 0,0 0 0,0 0 0,5 0 0,0 0 0,0 0 0,-4 0 0,-8 0 0,1 0 0,-2 0 0,13 0 0,5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2:01:49.705"/>
    </inkml:context>
    <inkml:brush xml:id="br0">
      <inkml:brushProperty name="width" value="0.1" units="cm"/>
      <inkml:brushProperty name="height" value="0.1" units="cm"/>
      <inkml:brushProperty name="color" value="#941100"/>
    </inkml:brush>
  </inkml:definitions>
  <inkml:trace contextRef="#ctx0" brushRef="#br0">1 1 24575,'5'18'0,"-1"0"0,0 0 0,1 1 0,0 6 0,-1 2 0,-4-3 0,4 0 0,-3-10 0,3 4 0,-4 8 0,0-10 0,0 8 0,0-10 0,4 5 0,1-5 0,4-1 0,0-8 0,0-1 0,0 0 0,0 5 0,-3 1 0,2 3 0,-7-4 0,7 0 0,-7 0 0,3 0 0,0-3 0,-3 2 0,3-3 0,-4 4 0,0 0 0,4 0 0,-3 0 0,3 0 0,-4 0 0,0 0 0,0 0 0,0-4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3:24:16.410"/>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1 176 16383,'62'4'0,"0"1"0,-10-1 0,0-1 0,8-2 0,-2-2 0,30 1 0,-28 0 0,1 0 0,33 0 0,-12 0 0,-5 7 0,-12-5 0,-14 5 0,10-7 0,-30 0 0,8 0 0,-21-4 0,8 3 0,13-3 0,-9 4 0,8 0 0,-20 0 0,4-4 0,5 3 0,-2-3 0,5 4 0,-3-4 0,-3 3 0,7-3 0,-8 8 0,7-3 0,-6 3 0,10-4 0,-7 0 0,9 0 0,-2 0 0,1-5 0,-12 4 0,17-4 0,-22 5 0,23 0 0,-21 0 0,13 5 0,-6-4 0,1 4 0,5-5 0,-6-5 0,8 4 0,-1-4 0,14 5 0,-9 0 0,2 0 0,-15 0 0,-4 0 0,5 0 0,6-4 0,-5-1 0,5-1 0,-13 2 0,13 4 0,-5 0 0,6 0 0,1 0 0,13 0 0,-10 0 0,23-7 0,-10 5 0,14-5 0,-14 7 0,-3 0 0,0 0 0,-10 0 0,37 0 0,-21 0 0,24 0 0,-13 0 0,-1 0 0,1 0 0,13 0 0,16-9 0,4-2 0,-44 2 0,-1-1 0,29-1 0,9-6 0,-24 15 0,11-6 0,-13 8 0,13 0 0,-24 0 0,21 0 0,-37 0 0,10 0 0,0 0 0,-10 0 0,10 5 0,0 4 0,3-3 0,13 2 0,14-8 0,-25 0 0,2 0 0,2 0 0,1 0 0,3 0 0,2 0 0,11 0 0,0 0 0,-15 0 0,0 0 0,16-5 0,1 0 0,-14 5 0,0-2 0,7-7 0,0-1 0,-5 4 0,0 0 0,-1 1 0,-2-2 0,-5-2 0,-4 1 0,16 1 0,-14-3 0,-22 5 0,-16 5 0,17 0 0,-13 12 0,7-5 0,-1 6 0,16-9 0,-6 1 0,14-4 0,-2 5 0,-18-6 0,9 0 0,-13 0 0,-6 0 0,12 0 0,-4 0 0,0 0 0,-2-4 0,-8-2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3:24:20.532"/>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0 236 16383,'64'-15'0,"-2"3"0,-35 7 0,21 4 0,17-4 0,16 5 0,13 0 0,-26 0 0,-1 0 0,11 0 0,0 4 0,-2 1 0,-14-2 0,2 2 0,3 0 0,17-5 0,-30 4 0,0 0 0,40-2 0,-40 7 0,0 0 0,44-7 0,-37 3 0,-1-1 0,24-4 0,-25 0 0,0 0 0,25 0 0,-24 1 0,1-2 0,37-7 0,-3 6 0,-4-7 0,-8 4 0,-15 4 0,-12-4 0,-30 5 0,-8-4 0,16 3 0,-4-3 0,13 4 0,5 7 0,17 3 0,3-1 0,23 8 0,-38-16 0,2 0 0,1 8 0,2 0 0,10-7 0,2-2 0,-7 4 0,-2 1 0,-6 0 0,1-1 0,11-3 0,0 0 0,-2 3 0,-2 0 0,-6-3 0,1-2 0,9 1 0,-3 0 0,20 0 0,-30-3 0,0-2 0,27-4 0,-16-2 0,-17-1 0,-21 11 0,6-9 0,-6 8 0,1-3 0,18 5 0,-27 0 0,39-7 0,-31-5 0,21-3 0,-13-2 0,-8 11 0,6-4 0,-13 4 0,13 0 0,2 2 0,2 4 0,6 0 0,4 0 0,5 0 0,26 0 0,-11 0 0,25 0 0,2 0 0,-10-7 0,-25 6 0,0 0 0,26-6 0,-31 6 0,-1 2 0,28-1 0,-3 0 0,-13 0 0,-1 7 0,-12-5 0,-12 5 0,-7-2 0,-6-4 0,21 5 0,17-6 0,-11 0 0,0-4 0,-8 3 0,-2-3 0,21-4 0,-14 7 0,-3-12 0,-13 12 0,0-4 0,-1 5 0,-6 0 0,1 4 0,-2-3 0,2 7 0,-2-7 0,2 3 0,-1-4 0,6 0 0,14 0 0,-17 0 0,15 0 0,8 0 0,-13 0 0,21 0 0,-15 0 0,-9 0 0,10 0 0,-13 5 0,13-4 0,-10 5 0,10-6 0,0 0 0,17 0 0,2 0 0,11 0 0,0-9 0,-10 7 0,23-6 0,-10 8 0,-28-1 0,2 2 0,7 3 0,0 1 0,-12-4 0,1 1 0,29 13 0,-1 0 0,12-10 0,-23 10 0,-2-1 0,2-12 0,20 7 0,-20-9 0,13 0 0,-3 0 0,-27 0 0,-3 0 0,-13 0 0,-1 0 0,1 0 0,0 0 0,13 0 0,16 0 0,-9 0 0,33 8 0,-34-6 0,37 15 0,-23-8 0,23 10 0,-37-14 0,0-1 0,-4 1 0,1-1 0,11-4 0,-3 0 0,23 0 0,-31 0 0,2 0 0,2-5 0,1 0 0,2 0 0,-1-1 0,37-6 0,-6 4 0,-33 8 0,36 0 0,-23 0 0,9-7 0,-12 5 0,-1-5 0,-12 1 0,-4 0 0,0-8 0,3 7 0,13 0 0,-12 7 0,9 0 0,-23 0 0,23 0 0,-10 0 0,14 0 0,0-7 0,-1 5 0,27-5 0,-33 7 0,-2 1 0,2-2 0,27-8 0,-30 4 0,1-1 0,38-12 0,-41 8 0,-1 0 0,32-7 0,-30 6 0,0 2 0,27-2 0,-16-2 0,-17 12 0,0-5 0,-10 1 0,23 4 0,-10-11 0,0 10 0,11-5 0,2 7 0,4 0 0,23 0 0,3 0 0,-22 0 0,-20 0 0,-3 0 0,-8 0 0,47 0 0,-34 0 0,24 0 0,0-9 0,-10 7 0,10-13 0,-14 6 0,1 0 0,-1 2 0,1 7 0,0 0 0,-1 0 0,-13 0 0,-3 5 0,0-4 0,4 11 0,-9-10 0,17 12 0,-16-5 0,20 0 0,-12-2 0,-16-2 0,-4-4 0,-16 3 0,17-4 0,-6 0 0,1 0 0,4 0 0,-4 0 0,6 0 0,1 0 0,0 0 0,-1 5 0,1-4 0,13 11 0,-10-10 0,10 10 0,-21-10 0,6 3 0,-13-5 0,17 0 0,-16 0 0,9 0 0,3 0 0,-11 0 0,19 0 0,-21 4 0,13-3 0,2 3 0,15-4 0,-4 0 0,2 0 0,-20 0 0,18 0 0,-16 0 0,32 0 0,-32 0 0,16 0 0,-26 0 0,13 0 0,8 0 0,-14 0 0,31 7 0,-31-5 0,20 5 0,-12-7 0,0 0 0,0 5 0,12-4 0,-20 5 0,18-6 0,-21 5 0,10-4 0,1 4 0,-8-5 0,-1 0 0,4 4 0,-9 1 0,17 0 0,-11-1 0,0 0 0,6-3 0,-13 3 0,13-4 0,-9 0 0,3 0 0,3 0 0,-3 0 0,9 0 0,-9 4 0,19-3 0,-15 3 0,17-4 0,-21 0 0,-1 0 0,0 0 0,-2 0 0,3-4 0,-1 3 0,-2-3 0,3 4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1T23:24:27.495"/>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64 16383,'54'7'0,"0"1"0,2-1 0,1-2 0,4-4 0,-1-2 0,-1 6 0,0 0 0,10-4 0,0 0 0,-7 4 0,-3-1 0,39-4 0,-25 0 0,2 0 0,-23 0 0,0 0 0,23 0 0,-2 0 0,12 0 0,-32 0 0,0 0 0,29 0 0,-12 0 0,4 0 0,-22 7 0,-1-5 0,-3 5 0,-14-2 0,14-3 0,-17 7 0,28-8 0,-28 3 0,17 1 0,-13-4 0,13 4 0,-10-5 0,10 0 0,-14-5 0,1-1 0,-8-1 0,6 2 0,-13 5 0,13 0 0,2 4 0,2 2 0,19 7 0,-5-6 0,14 7 0,0-12 0,-1 5 0,1-7 0,-14 0 0,10 0 0,-23 0 0,10 0 0,-25 0 0,9 0 0,5 0 0,54 0 0,-3 0 0,7 0 0,-8 0 0,-32 0 0,-4 0 0,2 0 0,32 0 0,-31 0 0,-1 0 0,15 0 0,7 0 0,-24 0 0,27 9 0,-31-7 0,13 6 0,-20-8 0,11 0 0,14-7 0,0-2 0,-1 0 0,14-7 0,-10 14 0,23-6 0,-10 8 0,13 8 0,1-6 0,-1 15 0,1-15 0,-14 7 0,-3-9 0,0 0 0,-24-6 0,7 5 0,-26-4 0,-12 5 0,9 0 0,0 0 0,4 0 0,7 0 0,-8 0 0,-1 0 0,14 0 0,-10 0 0,24 0 0,-32 0 0,9 0 0,-14-5 0,-5 4 0,17-4 0,-16 5 0,9-5 0,9 4 0,-9-8 0,18 8 0,-13-4 0,13 5 0,30 0 0,-28 0 0,23 0 0,-46 0 0,21 7 0,4-5 0,-1 10 0,-3-11 0,0 5 0,-10-6 0,10 5 0,-14-4 0,14 4 0,4-5 0,12 0 0,1 0 0,13 0 0,-31 0 0,39 0 0,-52 0 0,40 0 0,-36 0 0,10 0 0,-13 0 0,-8 0 0,-1 0 0,-1 0 0,3 0 0,7 0 0,14 0 0,-11 0 0,23 0 0,-10 0 0,1-5 0,9 4 0,-31-4 0,17 5 0,-20 0 0,-4 0 0,9-6 0,-8 1 0,4-5 0,2 1 0,-11 0 0,11 0 0,-10 0 0,14-2 0,-14 6 0,13 0 0,-6 5 0,8-5 0,13 4 0,-18-5 0,17 6 0,-28 0 0,7 0 0,4 0 0,-9 0 0,18 0 0,1 0 0,12 0 0,13 0 0,0 0 0,26 0 0,6 0 0,-35 1 0,1-2 0,-1-2 0,0-3 0,0 1 0,0-1 0,0 0 0,1 0 0,0-4 0,-2 2 0,37 6 0,-40-3 0,1 0 0,39 5 0,-37 0 0,2 0 0,8 0 0,-4 0 0,14 0 0,-18 5 0,-1 0 0,16-3 0,-12 3 0,5-1 0,-6-3 0,-2-2 0,-1 2 0,0-2 0,0-3 0,-3-1 0,26-5 0,-31 5 0,-4-1 0,5-6 0,19 11 0,-22-4 0,25 5 0,-29 0 0,11 0 0,-18 0 0,10 0 0,0 0 0,-10 0 0,-8 0 0,-6 0 0,8 0 0,-1 0 0,1 0 0,-12 0 0,9 0 0,-8 0 0,24 0 0,-10 5 0,23 3 0,17-1 0,-7 7 0,6-12 0,4-2 0,-27 8 0,0 1 0,13-8 0,4 0 0,9 4 0,-2-1 0,-24-4 0,0 0 0,14 4 0,2-1 0,-10-2 0,-3 0 0,28 6 0,-32-6 0,2-2 0,-1 1 0,-1 0 0,32 0 0,-26 5 0,-1 0 0,27-3 0,-32 3 0,2-1 0,39-4 0,0 0 0,-40-4 0,0-1 0,44-6 0,-4 0 0,-3-6 0,-9 7 0,-15-1 0,21 3 0,-33 8 0,36 0 0,3 0 0,4-9 0,-28 7 0,15-6 0,-42 8 0,35 0 0,-14 0 0,1 0 0,-1 0 0,1 0 0,-1 0 0,1 0 0,13 0 0,3 0 0,-13 0 0,20 0 0,-34 0 0,37 0 0,4 0 0,2 0 0,-37 4 0,1 1 0,2 1 0,1-1 0,7 1 0,-1 0 0,-4 3 0,-2 0 0,4-8 0,-1 0 0,-11 3 0,-1 0 0,7-3 0,0-2 0,36-6 0,-20 0 0,-38-6 0,-18 3 0,-5 1 0,17 4 0,-11 1 0,23 4 0,-19 0 0,8 0 0,0 0 0,-8 0 0,-2 4 0,2 1 0,-7 4 0,14-4 0,-6 5 0,0-9 0,-3 4 0,-7-5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4/14/23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8770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64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0060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926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4/14/23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5607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183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1631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812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696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4/14/23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95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4/14/23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30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4/14/23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35535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customXml" Target="../ink/ink2.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customXml" Target="../ink/ink4.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31.tiff"/><Relationship Id="rId7" Type="http://schemas.openxmlformats.org/officeDocument/2006/relationships/image" Target="../media/image25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27.png"/><Relationship Id="rId5" Type="http://schemas.openxmlformats.org/officeDocument/2006/relationships/image" Target="../media/image240.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26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customXml" Target="../ink/ink12.xml"/><Relationship Id="rId10" Type="http://schemas.openxmlformats.org/officeDocument/2006/relationships/image" Target="../media/image42.png"/><Relationship Id="rId4" Type="http://schemas.openxmlformats.org/officeDocument/2006/relationships/image" Target="../media/image390.png"/><Relationship Id="rId9" Type="http://schemas.openxmlformats.org/officeDocument/2006/relationships/customXml" Target="../ink/ink14.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slideLayout" Target="../slideLayouts/slideLayout6.xml"/><Relationship Id="rId7" Type="http://schemas.openxmlformats.org/officeDocument/2006/relationships/image" Target="../media/image4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ustomXml" Target="../ink/ink15.xml"/><Relationship Id="rId5" Type="http://schemas.openxmlformats.org/officeDocument/2006/relationships/image" Target="../media/image51.jpeg"/><Relationship Id="rId10" Type="http://schemas.openxmlformats.org/officeDocument/2006/relationships/image" Target="../media/image52.png"/><Relationship Id="rId4" Type="http://schemas.openxmlformats.org/officeDocument/2006/relationships/image" Target="../media/image50.jpe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7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customXml" Target="../ink/ink17.xml"/><Relationship Id="rId5" Type="http://schemas.openxmlformats.org/officeDocument/2006/relationships/image" Target="../media/image59.pn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70.png"/><Relationship Id="rId4" Type="http://schemas.openxmlformats.org/officeDocument/2006/relationships/customXml" Target="../ink/ink18.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customXml" Target="../ink/ink21.xml"/><Relationship Id="rId4" Type="http://schemas.openxmlformats.org/officeDocument/2006/relationships/image" Target="../media/image510.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580.png"/><Relationship Id="rId18" Type="http://schemas.openxmlformats.org/officeDocument/2006/relationships/customXml" Target="../ink/ink29.xml"/><Relationship Id="rId3" Type="http://schemas.openxmlformats.org/officeDocument/2006/relationships/customXml" Target="../ink/ink22.xml"/><Relationship Id="rId7" Type="http://schemas.openxmlformats.org/officeDocument/2006/relationships/image" Target="../media/image79.png"/><Relationship Id="rId12" Type="http://schemas.openxmlformats.org/officeDocument/2006/relationships/customXml" Target="../ink/ink26.xml"/><Relationship Id="rId17" Type="http://schemas.openxmlformats.org/officeDocument/2006/relationships/image" Target="../media/image600.png"/><Relationship Id="rId2" Type="http://schemas.openxmlformats.org/officeDocument/2006/relationships/image" Target="../media/image78.png"/><Relationship Id="rId16" Type="http://schemas.openxmlformats.org/officeDocument/2006/relationships/customXml" Target="../ink/ink28.xml"/><Relationship Id="rId1" Type="http://schemas.openxmlformats.org/officeDocument/2006/relationships/slideLayout" Target="../slideLayouts/slideLayout7.xml"/><Relationship Id="rId6" Type="http://schemas.openxmlformats.org/officeDocument/2006/relationships/image" Target="../media/image540.png"/><Relationship Id="rId11" Type="http://schemas.openxmlformats.org/officeDocument/2006/relationships/image" Target="../media/image570.png"/><Relationship Id="rId5" Type="http://schemas.openxmlformats.org/officeDocument/2006/relationships/customXml" Target="../ink/ink23.xml"/><Relationship Id="rId15" Type="http://schemas.openxmlformats.org/officeDocument/2006/relationships/image" Target="../media/image590.png"/><Relationship Id="rId10" Type="http://schemas.openxmlformats.org/officeDocument/2006/relationships/customXml" Target="../ink/ink25.xml"/><Relationship Id="rId19" Type="http://schemas.openxmlformats.org/officeDocument/2006/relationships/image" Target="../media/image610.png"/><Relationship Id="rId4" Type="http://schemas.openxmlformats.org/officeDocument/2006/relationships/image" Target="../media/image530.png"/><Relationship Id="rId9" Type="http://schemas.openxmlformats.org/officeDocument/2006/relationships/image" Target="../media/image560.png"/><Relationship Id="rId14" Type="http://schemas.openxmlformats.org/officeDocument/2006/relationships/customXml" Target="../ink/ink27.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18D8845F-30A4-4D73-83CB-ABA691F5A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DAC2350-FA6C-4B24-9A17-926C160E8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45" name="Rectangle 144">
            <a:extLst>
              <a:ext uri="{FF2B5EF4-FFF2-40B4-BE49-F238E27FC236}">
                <a16:creationId xmlns:a16="http://schemas.microsoft.com/office/drawing/2014/main" id="{2A637C44-0146-4C54-A1A1-57BC8E6C3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1C81EC1-E2C4-BE41-B86A-1C257788F68F}"/>
              </a:ext>
            </a:extLst>
          </p:cNvPr>
          <p:cNvSpPr>
            <a:spLocks noGrp="1"/>
          </p:cNvSpPr>
          <p:nvPr>
            <p:ph type="ctrTitle"/>
          </p:nvPr>
        </p:nvSpPr>
        <p:spPr>
          <a:xfrm>
            <a:off x="1603090" y="3196938"/>
            <a:ext cx="9732773" cy="1465112"/>
          </a:xfrm>
        </p:spPr>
        <p:txBody>
          <a:bodyPr>
            <a:normAutofit/>
          </a:bodyPr>
          <a:lstStyle/>
          <a:p>
            <a:r>
              <a:rPr lang="en-US" sz="5400" dirty="0"/>
              <a:t>PRIVACY of “SMART” DEVICES</a:t>
            </a:r>
          </a:p>
        </p:txBody>
      </p:sp>
      <p:sp>
        <p:nvSpPr>
          <p:cNvPr id="147" name="Rectangle 146">
            <a:extLst>
              <a:ext uri="{FF2B5EF4-FFF2-40B4-BE49-F238E27FC236}">
                <a16:creationId xmlns:a16="http://schemas.microsoft.com/office/drawing/2014/main" id="{6AB310E7-DE5C-4964-8CBB-E87A22B5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48">
            <a:extLst>
              <a:ext uri="{FF2B5EF4-FFF2-40B4-BE49-F238E27FC236}">
                <a16:creationId xmlns:a16="http://schemas.microsoft.com/office/drawing/2014/main" id="{BC6D0BA2-2FCA-496D-A55A-C56A7B3E0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A158404-99A1-4EB0-B63C-8744C273AC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B1848EA8-FE52-4762-AE9B-5D1DD4C336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30" name="Picture 6" descr="Ring Spotlight Cam Wire-free White 8SB1S7-WEN0 - Best Buy">
            <a:extLst>
              <a:ext uri="{FF2B5EF4-FFF2-40B4-BE49-F238E27FC236}">
                <a16:creationId xmlns:a16="http://schemas.microsoft.com/office/drawing/2014/main" id="{4364712F-B677-8141-AE34-FD1A6E0739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2307" y="1648164"/>
            <a:ext cx="1631780" cy="1848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st Learning Thermostat - Programs Itself Then Pays for Itself - Google  Store">
            <a:extLst>
              <a:ext uri="{FF2B5EF4-FFF2-40B4-BE49-F238E27FC236}">
                <a16:creationId xmlns:a16="http://schemas.microsoft.com/office/drawing/2014/main" id="{96F41436-5F35-0F41-830F-9D9B60014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69" r="16588"/>
          <a:stretch/>
        </p:blipFill>
        <p:spPr bwMode="auto">
          <a:xfrm>
            <a:off x="5285003" y="2077526"/>
            <a:ext cx="1293468" cy="1126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sla asked to recall 158,000 cars over safety concerns - BBC News">
            <a:extLst>
              <a:ext uri="{FF2B5EF4-FFF2-40B4-BE49-F238E27FC236}">
                <a16:creationId xmlns:a16="http://schemas.microsoft.com/office/drawing/2014/main" id="{C588FA59-F83F-164B-9B05-7B725359653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2307" y="4580269"/>
            <a:ext cx="2766031" cy="15489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mazon Echo Dot (3rd Gen) - Smart Speaker with Alexa - Charcoal in the  Smart Hubs department at Lowes.com">
            <a:extLst>
              <a:ext uri="{FF2B5EF4-FFF2-40B4-BE49-F238E27FC236}">
                <a16:creationId xmlns:a16="http://schemas.microsoft.com/office/drawing/2014/main" id="{BAEB1C54-0B2D-8A40-84FF-6606F69C560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13275" y="4308846"/>
            <a:ext cx="1661216" cy="16612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tbit Charge 4 | Advanced Fitness Tracker">
            <a:extLst>
              <a:ext uri="{FF2B5EF4-FFF2-40B4-BE49-F238E27FC236}">
                <a16:creationId xmlns:a16="http://schemas.microsoft.com/office/drawing/2014/main" id="{E56C0D64-363C-374D-82ED-A80F4B083F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437" y="4422254"/>
            <a:ext cx="1548977" cy="15489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ip | quip Smart Electric Toothbrush | Brush smart. Get rewards.">
            <a:extLst>
              <a:ext uri="{FF2B5EF4-FFF2-40B4-BE49-F238E27FC236}">
                <a16:creationId xmlns:a16="http://schemas.microsoft.com/office/drawing/2014/main" id="{48D7FDD1-A5FE-C943-97FE-44C83B9BE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440" y="902881"/>
            <a:ext cx="1734351" cy="173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JVC MAR205 32&quot; Class HD Smart LED TV LT-32MAR205 B&amp;H">
            <a:extLst>
              <a:ext uri="{FF2B5EF4-FFF2-40B4-BE49-F238E27FC236}">
                <a16:creationId xmlns:a16="http://schemas.microsoft.com/office/drawing/2014/main" id="{90E9F216-1DEF-5E46-BE45-F602E76DE4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305" b="13001"/>
          <a:stretch/>
        </p:blipFill>
        <p:spPr bwMode="auto">
          <a:xfrm>
            <a:off x="8402543" y="887939"/>
            <a:ext cx="2935225" cy="198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8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nouncing Scenes for Smart Home Skills : Alexa Blogs">
            <a:extLst>
              <a:ext uri="{FF2B5EF4-FFF2-40B4-BE49-F238E27FC236}">
                <a16:creationId xmlns:a16="http://schemas.microsoft.com/office/drawing/2014/main" id="{57D23297-04F4-B648-A20C-84AF7EAC50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570" b="50932"/>
          <a:stretch/>
        </p:blipFill>
        <p:spPr bwMode="auto">
          <a:xfrm>
            <a:off x="3628018" y="908127"/>
            <a:ext cx="2330822" cy="264279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7743C58-BB2B-6D47-8279-7F7F5EFED3C1}"/>
              </a:ext>
            </a:extLst>
          </p:cNvPr>
          <p:cNvGrpSpPr/>
          <p:nvPr/>
        </p:nvGrpSpPr>
        <p:grpSpPr>
          <a:xfrm>
            <a:off x="2851564" y="1047644"/>
            <a:ext cx="1612066" cy="367920"/>
            <a:chOff x="2841300" y="1277032"/>
            <a:chExt cx="1630080" cy="3679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18AC177-9675-5943-9C45-4850D28FD69F}"/>
                    </a:ext>
                  </a:extLst>
                </p14:cNvPr>
                <p14:cNvContentPartPr/>
                <p14:nvPr/>
              </p14:nvContentPartPr>
              <p14:xfrm>
                <a:off x="2841300" y="1277032"/>
                <a:ext cx="1630080" cy="367920"/>
              </p14:xfrm>
            </p:contentPart>
          </mc:Choice>
          <mc:Fallback xmlns="">
            <p:pic>
              <p:nvPicPr>
                <p:cNvPr id="6" name="Ink 5">
                  <a:extLst>
                    <a:ext uri="{FF2B5EF4-FFF2-40B4-BE49-F238E27FC236}">
                      <a16:creationId xmlns:a16="http://schemas.microsoft.com/office/drawing/2014/main" id="{D18AC177-9675-5943-9C45-4850D28FD69F}"/>
                    </a:ext>
                  </a:extLst>
                </p:cNvPr>
                <p:cNvPicPr/>
                <p:nvPr/>
              </p:nvPicPr>
              <p:blipFill>
                <a:blip r:embed="rId4"/>
                <a:stretch>
                  <a:fillRect/>
                </a:stretch>
              </p:blipFill>
              <p:spPr>
                <a:xfrm>
                  <a:off x="2823660" y="1259392"/>
                  <a:ext cx="166572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B32DC51-239E-0F4D-99CC-698E13509F75}"/>
                    </a:ext>
                  </a:extLst>
                </p14:cNvPr>
                <p14:cNvContentPartPr/>
                <p14:nvPr/>
              </p14:nvContentPartPr>
              <p14:xfrm>
                <a:off x="4025700" y="1494472"/>
                <a:ext cx="418320" cy="74880"/>
              </p14:xfrm>
            </p:contentPart>
          </mc:Choice>
          <mc:Fallback xmlns="">
            <p:pic>
              <p:nvPicPr>
                <p:cNvPr id="7" name="Ink 6">
                  <a:extLst>
                    <a:ext uri="{FF2B5EF4-FFF2-40B4-BE49-F238E27FC236}">
                      <a16:creationId xmlns:a16="http://schemas.microsoft.com/office/drawing/2014/main" id="{6B32DC51-239E-0F4D-99CC-698E13509F75}"/>
                    </a:ext>
                  </a:extLst>
                </p:cNvPr>
                <p:cNvPicPr/>
                <p:nvPr/>
              </p:nvPicPr>
              <p:blipFill>
                <a:blip r:embed="rId6"/>
                <a:stretch>
                  <a:fillRect/>
                </a:stretch>
              </p:blipFill>
              <p:spPr>
                <a:xfrm>
                  <a:off x="4008060" y="1476832"/>
                  <a:ext cx="453960" cy="110520"/>
                </a:xfrm>
                <a:prstGeom prst="rect">
                  <a:avLst/>
                </a:prstGeom>
              </p:spPr>
            </p:pic>
          </mc:Fallback>
        </mc:AlternateContent>
      </p:grpSp>
      <p:sp>
        <p:nvSpPr>
          <p:cNvPr id="9" name="TextBox 8">
            <a:extLst>
              <a:ext uri="{FF2B5EF4-FFF2-40B4-BE49-F238E27FC236}">
                <a16:creationId xmlns:a16="http://schemas.microsoft.com/office/drawing/2014/main" id="{32EA8169-D996-FD69-8419-6003A50E98D4}"/>
              </a:ext>
            </a:extLst>
          </p:cNvPr>
          <p:cNvSpPr txBox="1"/>
          <p:nvPr/>
        </p:nvSpPr>
        <p:spPr>
          <a:xfrm>
            <a:off x="714371" y="1328738"/>
            <a:ext cx="2346881" cy="1015663"/>
          </a:xfrm>
          <a:prstGeom prst="rect">
            <a:avLst/>
          </a:prstGeom>
          <a:noFill/>
        </p:spPr>
        <p:txBody>
          <a:bodyPr wrap="square" rtlCol="0">
            <a:spAutoFit/>
          </a:bodyPr>
          <a:lstStyle/>
          <a:p>
            <a:r>
              <a:rPr lang="en-US" sz="2000" dirty="0"/>
              <a:t>Device is always listening to detect the “wake word”</a:t>
            </a:r>
          </a:p>
        </p:txBody>
      </p:sp>
    </p:spTree>
    <p:extLst>
      <p:ext uri="{BB962C8B-B14F-4D97-AF65-F5344CB8AC3E}">
        <p14:creationId xmlns:p14="http://schemas.microsoft.com/office/powerpoint/2010/main" val="40014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nouncing Scenes for Smart Home Skills : Alexa Blogs">
            <a:extLst>
              <a:ext uri="{FF2B5EF4-FFF2-40B4-BE49-F238E27FC236}">
                <a16:creationId xmlns:a16="http://schemas.microsoft.com/office/drawing/2014/main" id="{57D23297-04F4-B648-A20C-84AF7EAC5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018" y="908127"/>
            <a:ext cx="7415778" cy="5386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F992C4-482A-614B-B2D4-216A6AFD6A7C}"/>
              </a:ext>
            </a:extLst>
          </p:cNvPr>
          <p:cNvSpPr txBox="1"/>
          <p:nvPr/>
        </p:nvSpPr>
        <p:spPr>
          <a:xfrm>
            <a:off x="714371" y="1328738"/>
            <a:ext cx="2346881" cy="1015663"/>
          </a:xfrm>
          <a:prstGeom prst="rect">
            <a:avLst/>
          </a:prstGeom>
          <a:noFill/>
        </p:spPr>
        <p:txBody>
          <a:bodyPr wrap="square" rtlCol="0">
            <a:spAutoFit/>
          </a:bodyPr>
          <a:lstStyle/>
          <a:p>
            <a:r>
              <a:rPr lang="en-US" sz="2000" dirty="0"/>
              <a:t>Device is always listening to detect the “wake word”</a:t>
            </a:r>
          </a:p>
        </p:txBody>
      </p:sp>
      <p:grpSp>
        <p:nvGrpSpPr>
          <p:cNvPr id="8" name="Group 7">
            <a:extLst>
              <a:ext uri="{FF2B5EF4-FFF2-40B4-BE49-F238E27FC236}">
                <a16:creationId xmlns:a16="http://schemas.microsoft.com/office/drawing/2014/main" id="{97743C58-BB2B-6D47-8279-7F7F5EFED3C1}"/>
              </a:ext>
            </a:extLst>
          </p:cNvPr>
          <p:cNvGrpSpPr/>
          <p:nvPr/>
        </p:nvGrpSpPr>
        <p:grpSpPr>
          <a:xfrm>
            <a:off x="2851564" y="1047644"/>
            <a:ext cx="1612066" cy="367920"/>
            <a:chOff x="2841300" y="1277032"/>
            <a:chExt cx="1630080" cy="3679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18AC177-9675-5943-9C45-4850D28FD69F}"/>
                    </a:ext>
                  </a:extLst>
                </p14:cNvPr>
                <p14:cNvContentPartPr/>
                <p14:nvPr/>
              </p14:nvContentPartPr>
              <p14:xfrm>
                <a:off x="2841300" y="1277032"/>
                <a:ext cx="1630080" cy="367920"/>
              </p14:xfrm>
            </p:contentPart>
          </mc:Choice>
          <mc:Fallback xmlns="">
            <p:pic>
              <p:nvPicPr>
                <p:cNvPr id="6" name="Ink 5">
                  <a:extLst>
                    <a:ext uri="{FF2B5EF4-FFF2-40B4-BE49-F238E27FC236}">
                      <a16:creationId xmlns:a16="http://schemas.microsoft.com/office/drawing/2014/main" id="{D18AC177-9675-5943-9C45-4850D28FD69F}"/>
                    </a:ext>
                  </a:extLst>
                </p:cNvPr>
                <p:cNvPicPr/>
                <p:nvPr/>
              </p:nvPicPr>
              <p:blipFill>
                <a:blip r:embed="rId4"/>
                <a:stretch>
                  <a:fillRect/>
                </a:stretch>
              </p:blipFill>
              <p:spPr>
                <a:xfrm>
                  <a:off x="2823660" y="1259392"/>
                  <a:ext cx="166572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B32DC51-239E-0F4D-99CC-698E13509F75}"/>
                    </a:ext>
                  </a:extLst>
                </p14:cNvPr>
                <p14:cNvContentPartPr/>
                <p14:nvPr/>
              </p14:nvContentPartPr>
              <p14:xfrm>
                <a:off x="4025700" y="1494472"/>
                <a:ext cx="418320" cy="74880"/>
              </p14:xfrm>
            </p:contentPart>
          </mc:Choice>
          <mc:Fallback xmlns="">
            <p:pic>
              <p:nvPicPr>
                <p:cNvPr id="7" name="Ink 6">
                  <a:extLst>
                    <a:ext uri="{FF2B5EF4-FFF2-40B4-BE49-F238E27FC236}">
                      <a16:creationId xmlns:a16="http://schemas.microsoft.com/office/drawing/2014/main" id="{6B32DC51-239E-0F4D-99CC-698E13509F75}"/>
                    </a:ext>
                  </a:extLst>
                </p:cNvPr>
                <p:cNvPicPr/>
                <p:nvPr/>
              </p:nvPicPr>
              <p:blipFill>
                <a:blip r:embed="rId6"/>
                <a:stretch>
                  <a:fillRect/>
                </a:stretch>
              </p:blipFill>
              <p:spPr>
                <a:xfrm>
                  <a:off x="4008060" y="1476832"/>
                  <a:ext cx="453960" cy="110520"/>
                </a:xfrm>
                <a:prstGeom prst="rect">
                  <a:avLst/>
                </a:prstGeom>
              </p:spPr>
            </p:pic>
          </mc:Fallback>
        </mc:AlternateContent>
      </p:grpSp>
      <p:sp>
        <p:nvSpPr>
          <p:cNvPr id="9" name="TextBox 8">
            <a:extLst>
              <a:ext uri="{FF2B5EF4-FFF2-40B4-BE49-F238E27FC236}">
                <a16:creationId xmlns:a16="http://schemas.microsoft.com/office/drawing/2014/main" id="{900C90DB-8B2C-E74B-801C-776DC10B7C04}"/>
              </a:ext>
            </a:extLst>
          </p:cNvPr>
          <p:cNvSpPr txBox="1"/>
          <p:nvPr/>
        </p:nvSpPr>
        <p:spPr>
          <a:xfrm>
            <a:off x="663245" y="2939426"/>
            <a:ext cx="2858118" cy="1323439"/>
          </a:xfrm>
          <a:prstGeom prst="rect">
            <a:avLst/>
          </a:prstGeom>
          <a:noFill/>
        </p:spPr>
        <p:txBody>
          <a:bodyPr wrap="square" rtlCol="0">
            <a:spAutoFit/>
          </a:bodyPr>
          <a:lstStyle/>
          <a:p>
            <a:r>
              <a:rPr lang="en-US" sz="2000" dirty="0"/>
              <a:t>Only starts recording and transmitting to servers after the “wake word” is detected</a:t>
            </a:r>
          </a:p>
        </p:txBody>
      </p:sp>
    </p:spTree>
    <p:extLst>
      <p:ext uri="{BB962C8B-B14F-4D97-AF65-F5344CB8AC3E}">
        <p14:creationId xmlns:p14="http://schemas.microsoft.com/office/powerpoint/2010/main" val="4015209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4B07700C-0BD1-3046-B9FA-00EA8D13E6B0}"/>
              </a:ext>
            </a:extLst>
          </p:cNvPr>
          <p:cNvSpPr/>
          <p:nvPr/>
        </p:nvSpPr>
        <p:spPr>
          <a:xfrm>
            <a:off x="8401050" y="1300075"/>
            <a:ext cx="3286126" cy="2862322"/>
          </a:xfrm>
          <a:prstGeom prst="wedgeRectCallout">
            <a:avLst>
              <a:gd name="adj1" fmla="val -66485"/>
              <a:gd name="adj2" fmla="val 36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C05BEE1-40E2-A44A-8376-20C295685284}"/>
              </a:ext>
            </a:extLst>
          </p:cNvPr>
          <p:cNvPicPr>
            <a:picLocks noChangeAspect="1"/>
          </p:cNvPicPr>
          <p:nvPr/>
        </p:nvPicPr>
        <p:blipFill>
          <a:blip r:embed="rId2"/>
          <a:stretch>
            <a:fillRect/>
          </a:stretch>
        </p:blipFill>
        <p:spPr>
          <a:xfrm>
            <a:off x="606425" y="684212"/>
            <a:ext cx="6121400" cy="1346200"/>
          </a:xfrm>
          <a:prstGeom prst="rect">
            <a:avLst/>
          </a:prstGeom>
        </p:spPr>
      </p:pic>
      <p:sp>
        <p:nvSpPr>
          <p:cNvPr id="6" name="TextBox 5">
            <a:extLst>
              <a:ext uri="{FF2B5EF4-FFF2-40B4-BE49-F238E27FC236}">
                <a16:creationId xmlns:a16="http://schemas.microsoft.com/office/drawing/2014/main" id="{B062E22D-FD45-C444-819A-656898311F45}"/>
              </a:ext>
            </a:extLst>
          </p:cNvPr>
          <p:cNvSpPr txBox="1"/>
          <p:nvPr/>
        </p:nvSpPr>
        <p:spPr>
          <a:xfrm>
            <a:off x="504824" y="2149019"/>
            <a:ext cx="7681914" cy="4093428"/>
          </a:xfrm>
          <a:prstGeom prst="rect">
            <a:avLst/>
          </a:prstGeom>
          <a:noFill/>
        </p:spPr>
        <p:txBody>
          <a:bodyPr wrap="square" rtlCol="0">
            <a:spAutoFit/>
          </a:bodyPr>
          <a:lstStyle/>
          <a:p>
            <a:r>
              <a:rPr lang="en-US" sz="2000" dirty="0"/>
              <a:t>A body was found in a hot tub in the backyard of a house in Arkansas.</a:t>
            </a:r>
          </a:p>
          <a:p>
            <a:r>
              <a:rPr lang="en-US" sz="2000" dirty="0"/>
              <a:t>Police charged a man who lived in the house with murder, seized Amazon Echo, and served as search warrant on Amazon for 2 days’ worth of recordings.</a:t>
            </a:r>
          </a:p>
          <a:p>
            <a:endParaRPr lang="en-US" sz="2000" dirty="0"/>
          </a:p>
          <a:p>
            <a:r>
              <a:rPr lang="en-US" sz="2000" dirty="0"/>
              <a:t>Amazon moved to quash the warrant on First Amendment grounds, but relented after the suspect gave permission.</a:t>
            </a:r>
          </a:p>
          <a:p>
            <a:endParaRPr lang="en-US" sz="2000" dirty="0"/>
          </a:p>
          <a:p>
            <a:r>
              <a:rPr lang="en-US" sz="2000" dirty="0"/>
              <a:t>Police also used information from a smart water meter, alleging that an increase in water use in the middle of the night suggests a possible cleanup around the crime scene.</a:t>
            </a:r>
          </a:p>
          <a:p>
            <a:endParaRPr lang="en-US" sz="2000" dirty="0"/>
          </a:p>
          <a:p>
            <a:r>
              <a:rPr lang="en-US" sz="2000" dirty="0"/>
              <a:t>Police eventually dropped prosecution.</a:t>
            </a:r>
          </a:p>
        </p:txBody>
      </p:sp>
      <p:sp>
        <p:nvSpPr>
          <p:cNvPr id="7" name="TextBox 6">
            <a:extLst>
              <a:ext uri="{FF2B5EF4-FFF2-40B4-BE49-F238E27FC236}">
                <a16:creationId xmlns:a16="http://schemas.microsoft.com/office/drawing/2014/main" id="{78DD2DB2-A6D0-6046-9E79-3A5B6F88D9A0}"/>
              </a:ext>
            </a:extLst>
          </p:cNvPr>
          <p:cNvSpPr txBox="1"/>
          <p:nvPr/>
        </p:nvSpPr>
        <p:spPr>
          <a:xfrm>
            <a:off x="8501064" y="1300074"/>
            <a:ext cx="3186112" cy="2862322"/>
          </a:xfrm>
          <a:prstGeom prst="rect">
            <a:avLst/>
          </a:prstGeom>
          <a:noFill/>
        </p:spPr>
        <p:txBody>
          <a:bodyPr wrap="square" rtlCol="0">
            <a:spAutoFit/>
          </a:bodyPr>
          <a:lstStyle/>
          <a:p>
            <a:r>
              <a:rPr lang="en-US" dirty="0"/>
              <a:t>"Amazon does not seek to obstruct any lawful investigation, but rather seeks to protect the privacy rights of its customers when the government is seeking their data from Amazon, especially when that data may include expressive content protected by the First Amendment"</a:t>
            </a:r>
          </a:p>
        </p:txBody>
      </p:sp>
      <p:pic>
        <p:nvPicPr>
          <p:cNvPr id="4098" name="Picture 2" descr="400 million smart water meters worldwide by 2026 - FutureIoT">
            <a:extLst>
              <a:ext uri="{FF2B5EF4-FFF2-40B4-BE49-F238E27FC236}">
                <a16:creationId xmlns:a16="http://schemas.microsoft.com/office/drawing/2014/main" id="{D38F27ED-0D3A-AA45-B83E-9EB8E892BF2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8" y="4629151"/>
            <a:ext cx="1117197" cy="12542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9233EE96-763F-C344-923B-B35ADC5EC1EE}"/>
              </a:ext>
            </a:extLst>
          </p:cNvPr>
          <p:cNvSpPr/>
          <p:nvPr/>
        </p:nvSpPr>
        <p:spPr>
          <a:xfrm>
            <a:off x="504824" y="4629151"/>
            <a:ext cx="7581901" cy="10429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Amazon Echo (1st Generation) Smart Assistant - Black for sale online | eBay">
            <a:extLst>
              <a:ext uri="{FF2B5EF4-FFF2-40B4-BE49-F238E27FC236}">
                <a16:creationId xmlns:a16="http://schemas.microsoft.com/office/drawing/2014/main" id="{9213C564-4153-2A45-8361-72FD991496B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6644482" y="684212"/>
            <a:ext cx="1346200"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9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5F7B7A2-3F86-EB41-852C-7A5F5B4326BA}"/>
              </a:ext>
            </a:extLst>
          </p:cNvPr>
          <p:cNvPicPr>
            <a:picLocks noChangeAspect="1"/>
          </p:cNvPicPr>
          <p:nvPr/>
        </p:nvPicPr>
        <p:blipFill>
          <a:blip r:embed="rId2"/>
          <a:stretch>
            <a:fillRect/>
          </a:stretch>
        </p:blipFill>
        <p:spPr>
          <a:xfrm>
            <a:off x="414338" y="1015150"/>
            <a:ext cx="4217407" cy="3539431"/>
          </a:xfrm>
          <a:prstGeom prst="rect">
            <a:avLst/>
          </a:prstGeom>
        </p:spPr>
      </p:pic>
      <p:sp>
        <p:nvSpPr>
          <p:cNvPr id="6" name="TextBox 5">
            <a:extLst>
              <a:ext uri="{FF2B5EF4-FFF2-40B4-BE49-F238E27FC236}">
                <a16:creationId xmlns:a16="http://schemas.microsoft.com/office/drawing/2014/main" id="{4235F080-7988-8048-834A-2178FD95EE3A}"/>
              </a:ext>
            </a:extLst>
          </p:cNvPr>
          <p:cNvSpPr txBox="1"/>
          <p:nvPr/>
        </p:nvSpPr>
        <p:spPr>
          <a:xfrm>
            <a:off x="4857739" y="1015150"/>
            <a:ext cx="4329113" cy="1323439"/>
          </a:xfrm>
          <a:prstGeom prst="rect">
            <a:avLst/>
          </a:prstGeom>
          <a:noFill/>
        </p:spPr>
        <p:txBody>
          <a:bodyPr wrap="square" rtlCol="0">
            <a:spAutoFit/>
          </a:bodyPr>
          <a:lstStyle/>
          <a:p>
            <a:r>
              <a:rPr lang="en-US" sz="2000" dirty="0"/>
              <a:t>New Hampshire state judge orders Amazon to turn over recordings from an Echo present at the scene of a double homicide.</a:t>
            </a:r>
          </a:p>
        </p:txBody>
      </p:sp>
      <p:sp>
        <p:nvSpPr>
          <p:cNvPr id="7" name="TextBox 6">
            <a:extLst>
              <a:ext uri="{FF2B5EF4-FFF2-40B4-BE49-F238E27FC236}">
                <a16:creationId xmlns:a16="http://schemas.microsoft.com/office/drawing/2014/main" id="{2672490D-4032-8A49-9E57-A1DA3204BF0D}"/>
              </a:ext>
            </a:extLst>
          </p:cNvPr>
          <p:cNvSpPr txBox="1"/>
          <p:nvPr/>
        </p:nvSpPr>
        <p:spPr>
          <a:xfrm>
            <a:off x="4857740" y="2540589"/>
            <a:ext cx="4500563" cy="3170099"/>
          </a:xfrm>
          <a:prstGeom prst="rect">
            <a:avLst/>
          </a:prstGeom>
          <a:noFill/>
        </p:spPr>
        <p:txBody>
          <a:bodyPr wrap="square" rtlCol="0">
            <a:spAutoFit/>
          </a:bodyPr>
          <a:lstStyle/>
          <a:p>
            <a:r>
              <a:rPr lang="en-US" sz="2000" dirty="0"/>
              <a:t>“The court finds there is </a:t>
            </a:r>
            <a:r>
              <a:rPr lang="en-US" sz="2000" dirty="0">
                <a:solidFill>
                  <a:srgbClr val="C00000"/>
                </a:solidFill>
              </a:rPr>
              <a:t>probable cause </a:t>
            </a:r>
            <a:r>
              <a:rPr lang="en-US" sz="2000" dirty="0"/>
              <a:t>to believe the server(s) and/or records maintained for or by </a:t>
            </a:r>
            <a:r>
              <a:rPr lang="en-US" sz="2000" dirty="0" err="1"/>
              <a:t>Amazon.com</a:t>
            </a:r>
            <a:r>
              <a:rPr lang="en-US" sz="2000" dirty="0"/>
              <a:t> contain recordings made by the Echo smart speaker from the period of Jan. 27 to Jan. 29, 2017 … and that such information contains evidence of crimes committed against Ms. Sullivan, including the attack and possible removal of the body from the kitchen.”</a:t>
            </a:r>
          </a:p>
        </p:txBody>
      </p:sp>
      <p:sp>
        <p:nvSpPr>
          <p:cNvPr id="9" name="TextBox 8">
            <a:extLst>
              <a:ext uri="{FF2B5EF4-FFF2-40B4-BE49-F238E27FC236}">
                <a16:creationId xmlns:a16="http://schemas.microsoft.com/office/drawing/2014/main" id="{FF258A35-979C-7B4D-BEEC-00C65CEB9393}"/>
              </a:ext>
            </a:extLst>
          </p:cNvPr>
          <p:cNvSpPr txBox="1"/>
          <p:nvPr/>
        </p:nvSpPr>
        <p:spPr>
          <a:xfrm>
            <a:off x="9412846" y="1382277"/>
            <a:ext cx="2315496" cy="2308324"/>
          </a:xfrm>
          <a:prstGeom prst="rect">
            <a:avLst/>
          </a:prstGeom>
          <a:noFill/>
        </p:spPr>
        <p:txBody>
          <a:bodyPr wrap="square" rtlCol="0">
            <a:spAutoFit/>
          </a:bodyPr>
          <a:lstStyle/>
          <a:p>
            <a:r>
              <a:rPr lang="en-US" sz="1600" dirty="0">
                <a:solidFill>
                  <a:srgbClr val="C00000"/>
                </a:solidFill>
              </a:rPr>
              <a:t>Note: there is no evidence that the wake word was uttered.</a:t>
            </a:r>
          </a:p>
          <a:p>
            <a:endParaRPr lang="en-US" sz="1600" dirty="0">
              <a:solidFill>
                <a:srgbClr val="C00000"/>
              </a:solidFill>
            </a:endParaRPr>
          </a:p>
          <a:p>
            <a:r>
              <a:rPr lang="en-US" sz="1600" dirty="0">
                <a:solidFill>
                  <a:srgbClr val="C00000"/>
                </a:solidFill>
              </a:rPr>
              <a:t>If mere presence of a smart device is a probable cause to search its data, what are the privacy implications?</a:t>
            </a:r>
          </a:p>
        </p:txBody>
      </p:sp>
      <p:grpSp>
        <p:nvGrpSpPr>
          <p:cNvPr id="13" name="Group 12">
            <a:extLst>
              <a:ext uri="{FF2B5EF4-FFF2-40B4-BE49-F238E27FC236}">
                <a16:creationId xmlns:a16="http://schemas.microsoft.com/office/drawing/2014/main" id="{88910CB2-0A80-C843-BCDD-1C8A321DDFF8}"/>
              </a:ext>
            </a:extLst>
          </p:cNvPr>
          <p:cNvGrpSpPr/>
          <p:nvPr/>
        </p:nvGrpSpPr>
        <p:grpSpPr>
          <a:xfrm>
            <a:off x="8801100" y="1959952"/>
            <a:ext cx="568080" cy="622440"/>
            <a:chOff x="8801100" y="1959952"/>
            <a:chExt cx="568080" cy="622440"/>
          </a:xfrm>
        </p:grpSpPr>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34BD0A49-7CC2-3D4F-A796-6FF53ED6D1E7}"/>
                    </a:ext>
                  </a:extLst>
                </p14:cNvPr>
                <p14:cNvContentPartPr/>
                <p14:nvPr/>
              </p14:nvContentPartPr>
              <p14:xfrm>
                <a:off x="8801100" y="1959952"/>
                <a:ext cx="525600" cy="622440"/>
              </p14:xfrm>
            </p:contentPart>
          </mc:Choice>
          <mc:Fallback xmlns="">
            <p:pic>
              <p:nvPicPr>
                <p:cNvPr id="11" name="Ink 10">
                  <a:extLst>
                    <a:ext uri="{FF2B5EF4-FFF2-40B4-BE49-F238E27FC236}">
                      <a16:creationId xmlns:a16="http://schemas.microsoft.com/office/drawing/2014/main" id="{34BD0A49-7CC2-3D4F-A796-6FF53ED6D1E7}"/>
                    </a:ext>
                  </a:extLst>
                </p:cNvPr>
                <p:cNvPicPr/>
                <p:nvPr/>
              </p:nvPicPr>
              <p:blipFill>
                <a:blip r:embed="rId4"/>
                <a:stretch>
                  <a:fillRect/>
                </a:stretch>
              </p:blipFill>
              <p:spPr>
                <a:xfrm>
                  <a:off x="8783100" y="1941952"/>
                  <a:ext cx="561240" cy="65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E9AC80F7-9438-704D-9538-7A8C994C38D4}"/>
                    </a:ext>
                  </a:extLst>
                </p14:cNvPr>
                <p14:cNvContentPartPr/>
                <p14:nvPr/>
              </p14:nvContentPartPr>
              <p14:xfrm>
                <a:off x="9319860" y="1976512"/>
                <a:ext cx="49320" cy="184680"/>
              </p14:xfrm>
            </p:contentPart>
          </mc:Choice>
          <mc:Fallback xmlns="">
            <p:pic>
              <p:nvPicPr>
                <p:cNvPr id="12" name="Ink 11">
                  <a:extLst>
                    <a:ext uri="{FF2B5EF4-FFF2-40B4-BE49-F238E27FC236}">
                      <a16:creationId xmlns:a16="http://schemas.microsoft.com/office/drawing/2014/main" id="{E9AC80F7-9438-704D-9538-7A8C994C38D4}"/>
                    </a:ext>
                  </a:extLst>
                </p:cNvPr>
                <p:cNvPicPr/>
                <p:nvPr/>
              </p:nvPicPr>
              <p:blipFill>
                <a:blip r:embed="rId6"/>
                <a:stretch>
                  <a:fillRect/>
                </a:stretch>
              </p:blipFill>
              <p:spPr>
                <a:xfrm>
                  <a:off x="9302220" y="1958872"/>
                  <a:ext cx="84960" cy="220320"/>
                </a:xfrm>
                <a:prstGeom prst="rect">
                  <a:avLst/>
                </a:prstGeom>
              </p:spPr>
            </p:pic>
          </mc:Fallback>
        </mc:AlternateContent>
      </p:grpSp>
    </p:spTree>
    <p:extLst>
      <p:ext uri="{BB962C8B-B14F-4D97-AF65-F5344CB8AC3E}">
        <p14:creationId xmlns:p14="http://schemas.microsoft.com/office/powerpoint/2010/main" val="17468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03CB77D-5882-9347-9A46-71BD41591E6C}"/>
              </a:ext>
            </a:extLst>
          </p:cNvPr>
          <p:cNvPicPr>
            <a:picLocks noChangeAspect="1"/>
          </p:cNvPicPr>
          <p:nvPr/>
        </p:nvPicPr>
        <p:blipFill>
          <a:blip r:embed="rId2"/>
          <a:stretch>
            <a:fillRect/>
          </a:stretch>
        </p:blipFill>
        <p:spPr>
          <a:xfrm>
            <a:off x="569913" y="636588"/>
            <a:ext cx="7731125" cy="1367273"/>
          </a:xfrm>
          <a:prstGeom prst="rect">
            <a:avLst/>
          </a:prstGeom>
          <a:ln w="381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C019A40-9CA7-EC49-8B6D-E2352ADA89AA}"/>
              </a:ext>
            </a:extLst>
          </p:cNvPr>
          <p:cNvPicPr>
            <a:picLocks noChangeAspect="1"/>
          </p:cNvPicPr>
          <p:nvPr/>
        </p:nvPicPr>
        <p:blipFill>
          <a:blip r:embed="rId3"/>
          <a:stretch>
            <a:fillRect/>
          </a:stretch>
        </p:blipFill>
        <p:spPr>
          <a:xfrm>
            <a:off x="8121068" y="1320224"/>
            <a:ext cx="3756564" cy="2108776"/>
          </a:xfrm>
          <a:prstGeom prst="rect">
            <a:avLst/>
          </a:prstGeom>
        </p:spPr>
      </p:pic>
      <p:sp>
        <p:nvSpPr>
          <p:cNvPr id="7" name="TextBox 6">
            <a:extLst>
              <a:ext uri="{FF2B5EF4-FFF2-40B4-BE49-F238E27FC236}">
                <a16:creationId xmlns:a16="http://schemas.microsoft.com/office/drawing/2014/main" id="{31A34B6F-7419-CA4E-866E-BA5AF8DDB0CB}"/>
              </a:ext>
            </a:extLst>
          </p:cNvPr>
          <p:cNvSpPr txBox="1"/>
          <p:nvPr/>
        </p:nvSpPr>
        <p:spPr>
          <a:xfrm>
            <a:off x="535995" y="6161835"/>
            <a:ext cx="11416908" cy="307777"/>
          </a:xfrm>
          <a:prstGeom prst="rect">
            <a:avLst/>
          </a:prstGeom>
          <a:noFill/>
        </p:spPr>
        <p:txBody>
          <a:bodyPr wrap="none" rtlCol="0">
            <a:spAutoFit/>
          </a:bodyPr>
          <a:lstStyle/>
          <a:p>
            <a:r>
              <a:rPr lang="en-US" sz="1400" i="1" dirty="0"/>
              <a:t>https://</a:t>
            </a:r>
            <a:r>
              <a:rPr lang="en-US" sz="1400" i="1" dirty="0" err="1"/>
              <a:t>www.washingtonpost.com</a:t>
            </a:r>
            <a:r>
              <a:rPr lang="en-US" sz="1400" i="1" dirty="0"/>
              <a:t>/technology/2019/08/28/doorbell-camera-firm-ring-has-partnered-with-police-forces-extending-surveillance-reach/</a:t>
            </a:r>
          </a:p>
        </p:txBody>
      </p:sp>
      <p:sp>
        <p:nvSpPr>
          <p:cNvPr id="8" name="TextBox 7">
            <a:extLst>
              <a:ext uri="{FF2B5EF4-FFF2-40B4-BE49-F238E27FC236}">
                <a16:creationId xmlns:a16="http://schemas.microsoft.com/office/drawing/2014/main" id="{DBB38385-F5F5-334F-9C73-F20424B5499B}"/>
              </a:ext>
            </a:extLst>
          </p:cNvPr>
          <p:cNvSpPr txBox="1"/>
          <p:nvPr/>
        </p:nvSpPr>
        <p:spPr>
          <a:xfrm>
            <a:off x="535995" y="2100423"/>
            <a:ext cx="7407856" cy="3785652"/>
          </a:xfrm>
          <a:prstGeom prst="rect">
            <a:avLst/>
          </a:prstGeom>
          <a:noFill/>
        </p:spPr>
        <p:txBody>
          <a:bodyPr wrap="square" rtlCol="0">
            <a:spAutoFit/>
          </a:bodyPr>
          <a:lstStyle/>
          <a:p>
            <a:r>
              <a:rPr lang="en-US" sz="2000" dirty="0"/>
              <a:t>Users opt-in to share footage to Ring’s ”Neighbors” social network</a:t>
            </a:r>
          </a:p>
          <a:p>
            <a:endParaRPr lang="en-US" sz="2000" dirty="0"/>
          </a:p>
          <a:p>
            <a:r>
              <a:rPr lang="en-US" sz="2000" dirty="0"/>
              <a:t>To seek out Ring video that has not been publicly shared, officers can use a special interface to designate a time range and local area, and get Ring to send an automated email to all users within that range, alongside a case number and message from police.</a:t>
            </a:r>
          </a:p>
          <a:p>
            <a:endParaRPr lang="en-US" sz="2000" dirty="0"/>
          </a:p>
          <a:p>
            <a:r>
              <a:rPr lang="en-US" sz="2000" dirty="0"/>
              <a:t>Sgt. William Pickering, an officer with the Norfolk Police Department in Virginia, which is working with Ring, compared the system’s expansion to the onset of DNA evidence in criminal cases — a momentous capability, unlocked by new technology, that helps police gain the upper hand.</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9B86F872-400D-DF46-AA20-7A882D55557A}"/>
                  </a:ext>
                </a:extLst>
              </p14:cNvPr>
              <p14:cNvContentPartPr/>
              <p14:nvPr/>
            </p14:nvContentPartPr>
            <p14:xfrm>
              <a:off x="4814820" y="4686592"/>
              <a:ext cx="2455920" cy="75240"/>
            </p14:xfrm>
          </p:contentPart>
        </mc:Choice>
        <mc:Fallback xmlns="">
          <p:pic>
            <p:nvPicPr>
              <p:cNvPr id="9" name="Ink 8">
                <a:extLst>
                  <a:ext uri="{FF2B5EF4-FFF2-40B4-BE49-F238E27FC236}">
                    <a16:creationId xmlns:a16="http://schemas.microsoft.com/office/drawing/2014/main" id="{9B86F872-400D-DF46-AA20-7A882D55557A}"/>
                  </a:ext>
                </a:extLst>
              </p:cNvPr>
              <p:cNvPicPr/>
              <p:nvPr/>
            </p:nvPicPr>
            <p:blipFill>
              <a:blip r:embed="rId5"/>
              <a:stretch>
                <a:fillRect/>
              </a:stretch>
            </p:blipFill>
            <p:spPr>
              <a:xfrm>
                <a:off x="4725180" y="4506952"/>
                <a:ext cx="263556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C0839F0C-ECFA-794C-B344-69F6705445C6}"/>
                  </a:ext>
                </a:extLst>
              </p14:cNvPr>
              <p14:cNvContentPartPr/>
              <p14:nvPr/>
            </p14:nvContentPartPr>
            <p14:xfrm>
              <a:off x="681660" y="4954072"/>
              <a:ext cx="6492240" cy="114840"/>
            </p14:xfrm>
          </p:contentPart>
        </mc:Choice>
        <mc:Fallback xmlns="">
          <p:pic>
            <p:nvPicPr>
              <p:cNvPr id="10" name="Ink 9">
                <a:extLst>
                  <a:ext uri="{FF2B5EF4-FFF2-40B4-BE49-F238E27FC236}">
                    <a16:creationId xmlns:a16="http://schemas.microsoft.com/office/drawing/2014/main" id="{C0839F0C-ECFA-794C-B344-69F6705445C6}"/>
                  </a:ext>
                </a:extLst>
              </p:cNvPr>
              <p:cNvPicPr/>
              <p:nvPr/>
            </p:nvPicPr>
            <p:blipFill>
              <a:blip r:embed="rId7"/>
              <a:stretch>
                <a:fillRect/>
              </a:stretch>
            </p:blipFill>
            <p:spPr>
              <a:xfrm>
                <a:off x="591660" y="4774432"/>
                <a:ext cx="667188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6F776276-9D57-BE40-9FC9-ECF850C61FAB}"/>
                  </a:ext>
                </a:extLst>
              </p14:cNvPr>
              <p14:cNvContentPartPr/>
              <p14:nvPr/>
            </p14:nvContentPartPr>
            <p14:xfrm>
              <a:off x="659700" y="5344672"/>
              <a:ext cx="6530040" cy="75240"/>
            </p14:xfrm>
          </p:contentPart>
        </mc:Choice>
        <mc:Fallback xmlns="">
          <p:pic>
            <p:nvPicPr>
              <p:cNvPr id="11" name="Ink 10">
                <a:extLst>
                  <a:ext uri="{FF2B5EF4-FFF2-40B4-BE49-F238E27FC236}">
                    <a16:creationId xmlns:a16="http://schemas.microsoft.com/office/drawing/2014/main" id="{6F776276-9D57-BE40-9FC9-ECF850C61FAB}"/>
                  </a:ext>
                </a:extLst>
              </p:cNvPr>
              <p:cNvPicPr/>
              <p:nvPr/>
            </p:nvPicPr>
            <p:blipFill>
              <a:blip r:embed="rId9"/>
              <a:stretch>
                <a:fillRect/>
              </a:stretch>
            </p:blipFill>
            <p:spPr>
              <a:xfrm>
                <a:off x="569700" y="5165032"/>
                <a:ext cx="670968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9E37E5C0-4F36-D745-8034-BA7949DE6DD3}"/>
                  </a:ext>
                </a:extLst>
              </p14:cNvPr>
              <p14:cNvContentPartPr/>
              <p14:nvPr/>
            </p14:nvContentPartPr>
            <p14:xfrm>
              <a:off x="655020" y="5674072"/>
              <a:ext cx="2855520" cy="86040"/>
            </p14:xfrm>
          </p:contentPart>
        </mc:Choice>
        <mc:Fallback xmlns="">
          <p:pic>
            <p:nvPicPr>
              <p:cNvPr id="12" name="Ink 11">
                <a:extLst>
                  <a:ext uri="{FF2B5EF4-FFF2-40B4-BE49-F238E27FC236}">
                    <a16:creationId xmlns:a16="http://schemas.microsoft.com/office/drawing/2014/main" id="{9E37E5C0-4F36-D745-8034-BA7949DE6DD3}"/>
                  </a:ext>
                </a:extLst>
              </p:cNvPr>
              <p:cNvPicPr/>
              <p:nvPr/>
            </p:nvPicPr>
            <p:blipFill>
              <a:blip r:embed="rId11"/>
              <a:stretch>
                <a:fillRect/>
              </a:stretch>
            </p:blipFill>
            <p:spPr>
              <a:xfrm>
                <a:off x="565380" y="5494432"/>
                <a:ext cx="3035160" cy="445680"/>
              </a:xfrm>
              <a:prstGeom prst="rect">
                <a:avLst/>
              </a:prstGeom>
            </p:spPr>
          </p:pic>
        </mc:Fallback>
      </mc:AlternateContent>
    </p:spTree>
    <p:extLst>
      <p:ext uri="{BB962C8B-B14F-4D97-AF65-F5344CB8AC3E}">
        <p14:creationId xmlns:p14="http://schemas.microsoft.com/office/powerpoint/2010/main" val="29195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mazon Billion+ Dollar Acquisition - Ring">
            <a:extLst>
              <a:ext uri="{FF2B5EF4-FFF2-40B4-BE49-F238E27FC236}">
                <a16:creationId xmlns:a16="http://schemas.microsoft.com/office/drawing/2014/main" id="{1F4B81F3-807E-C044-9A3F-23FDBDC0CF0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6353" y="3314547"/>
            <a:ext cx="3381374" cy="17002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ular Callout 17">
            <a:extLst>
              <a:ext uri="{FF2B5EF4-FFF2-40B4-BE49-F238E27FC236}">
                <a16:creationId xmlns:a16="http://schemas.microsoft.com/office/drawing/2014/main" id="{CFE1F241-439D-7645-A9DD-605E346D76EB}"/>
              </a:ext>
            </a:extLst>
          </p:cNvPr>
          <p:cNvSpPr/>
          <p:nvPr/>
        </p:nvSpPr>
        <p:spPr>
          <a:xfrm>
            <a:off x="1228725" y="3855122"/>
            <a:ext cx="6400800" cy="1958536"/>
          </a:xfrm>
          <a:prstGeom prst="wedgeRectCallout">
            <a:avLst>
              <a:gd name="adj1" fmla="val 55683"/>
              <a:gd name="adj2" fmla="val -22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at's a Senate seat waiting for someone to take it': The left targets Ed  Markey - POLITICO">
            <a:extLst>
              <a:ext uri="{FF2B5EF4-FFF2-40B4-BE49-F238E27FC236}">
                <a16:creationId xmlns:a16="http://schemas.microsoft.com/office/drawing/2014/main" id="{CB244CAB-D6F9-2048-883D-8E5DA733F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23888"/>
            <a:ext cx="349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ular Callout 13">
            <a:extLst>
              <a:ext uri="{FF2B5EF4-FFF2-40B4-BE49-F238E27FC236}">
                <a16:creationId xmlns:a16="http://schemas.microsoft.com/office/drawing/2014/main" id="{03735650-E73F-9B4E-AE6C-73CC5C751447}"/>
              </a:ext>
            </a:extLst>
          </p:cNvPr>
          <p:cNvSpPr/>
          <p:nvPr/>
        </p:nvSpPr>
        <p:spPr>
          <a:xfrm>
            <a:off x="4371975" y="900114"/>
            <a:ext cx="4243389" cy="1477328"/>
          </a:xfrm>
          <a:prstGeom prst="wedgeRectCallout">
            <a:avLst>
              <a:gd name="adj1" fmla="val -60534"/>
              <a:gd name="adj2" fmla="val 28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A34B6F-7419-CA4E-866E-BA5AF8DDB0CB}"/>
              </a:ext>
            </a:extLst>
          </p:cNvPr>
          <p:cNvSpPr txBox="1"/>
          <p:nvPr/>
        </p:nvSpPr>
        <p:spPr>
          <a:xfrm>
            <a:off x="5592023" y="5951867"/>
            <a:ext cx="6362412" cy="523220"/>
          </a:xfrm>
          <a:prstGeom prst="rect">
            <a:avLst/>
          </a:prstGeom>
          <a:noFill/>
        </p:spPr>
        <p:txBody>
          <a:bodyPr wrap="square" rtlCol="0">
            <a:spAutoFit/>
          </a:bodyPr>
          <a:lstStyle/>
          <a:p>
            <a:r>
              <a:rPr lang="en-US" sz="1400" i="1" dirty="0"/>
              <a:t>https://</a:t>
            </a:r>
            <a:r>
              <a:rPr lang="en-US" sz="1400" i="1" dirty="0" err="1"/>
              <a:t>www.washingtonpost.com</a:t>
            </a:r>
            <a:r>
              <a:rPr lang="en-US" sz="1400" i="1" dirty="0"/>
              <a:t>/technology/2019/11/19/police-can-keep-ring-camera-video-forever-share-with-whomever-theyd-like-company-tells-senator/</a:t>
            </a:r>
          </a:p>
        </p:txBody>
      </p:sp>
      <p:sp>
        <p:nvSpPr>
          <p:cNvPr id="2" name="TextBox 1">
            <a:extLst>
              <a:ext uri="{FF2B5EF4-FFF2-40B4-BE49-F238E27FC236}">
                <a16:creationId xmlns:a16="http://schemas.microsoft.com/office/drawing/2014/main" id="{7E801228-A109-F243-9925-4AA959757EB9}"/>
              </a:ext>
            </a:extLst>
          </p:cNvPr>
          <p:cNvSpPr txBox="1"/>
          <p:nvPr/>
        </p:nvSpPr>
        <p:spPr>
          <a:xfrm>
            <a:off x="616881" y="2997793"/>
            <a:ext cx="3385863" cy="646331"/>
          </a:xfrm>
          <a:prstGeom prst="rect">
            <a:avLst/>
          </a:prstGeom>
          <a:noFill/>
        </p:spPr>
        <p:txBody>
          <a:bodyPr wrap="none" rtlCol="0">
            <a:spAutoFit/>
          </a:bodyPr>
          <a:lstStyle/>
          <a:p>
            <a:r>
              <a:rPr lang="en-US" dirty="0"/>
              <a:t>Ed Markey</a:t>
            </a:r>
          </a:p>
          <a:p>
            <a:r>
              <a:rPr lang="en-US" dirty="0"/>
              <a:t>US Senator for Massachusetts (D)</a:t>
            </a:r>
          </a:p>
        </p:txBody>
      </p:sp>
      <p:sp>
        <p:nvSpPr>
          <p:cNvPr id="3" name="TextBox 2">
            <a:extLst>
              <a:ext uri="{FF2B5EF4-FFF2-40B4-BE49-F238E27FC236}">
                <a16:creationId xmlns:a16="http://schemas.microsoft.com/office/drawing/2014/main" id="{5D26BCB5-0485-E54F-A3EF-C18B1BDA91E9}"/>
              </a:ext>
            </a:extLst>
          </p:cNvPr>
          <p:cNvSpPr txBox="1"/>
          <p:nvPr/>
        </p:nvSpPr>
        <p:spPr>
          <a:xfrm>
            <a:off x="4371976" y="900113"/>
            <a:ext cx="4243388" cy="1477328"/>
          </a:xfrm>
          <a:prstGeom prst="rect">
            <a:avLst/>
          </a:prstGeom>
          <a:noFill/>
        </p:spPr>
        <p:txBody>
          <a:bodyPr wrap="square" rtlCol="0">
            <a:spAutoFit/>
          </a:bodyPr>
          <a:lstStyle/>
          <a:p>
            <a:r>
              <a:rPr lang="en-US" dirty="0"/>
              <a:t>“Connected doorbells are well on their way to becoming a mainstay of American households, and the lack of privacy and civil rights protections for innocent residents is nothing short of chilling” </a:t>
            </a:r>
          </a:p>
        </p:txBody>
      </p:sp>
      <p:sp>
        <p:nvSpPr>
          <p:cNvPr id="13" name="TextBox 12">
            <a:extLst>
              <a:ext uri="{FF2B5EF4-FFF2-40B4-BE49-F238E27FC236}">
                <a16:creationId xmlns:a16="http://schemas.microsoft.com/office/drawing/2014/main" id="{E9F32574-61EC-BB46-B0BC-4C09C781DA34}"/>
              </a:ext>
            </a:extLst>
          </p:cNvPr>
          <p:cNvSpPr txBox="1"/>
          <p:nvPr/>
        </p:nvSpPr>
        <p:spPr>
          <a:xfrm>
            <a:off x="1228725" y="3782333"/>
            <a:ext cx="6524260" cy="2031325"/>
          </a:xfrm>
          <a:prstGeom prst="rect">
            <a:avLst/>
          </a:prstGeom>
          <a:noFill/>
        </p:spPr>
        <p:txBody>
          <a:bodyPr wrap="square" rtlCol="0">
            <a:spAutoFit/>
          </a:bodyPr>
          <a:lstStyle/>
          <a:p>
            <a:r>
              <a:rPr lang="en-US" dirty="0"/>
              <a:t>“Users must expressly choose to assist police, the same way they would traditionally answer the door or respond to a public request for tips”</a:t>
            </a:r>
          </a:p>
          <a:p>
            <a:endParaRPr lang="en-US" dirty="0"/>
          </a:p>
          <a:p>
            <a:r>
              <a:rPr lang="en-US" dirty="0"/>
              <a:t>Police officers who download videos captured by homeowners’ Ring doorbell cameras can keep them forever and share them with whomever they’d like without providing evidence of a crime.</a:t>
            </a:r>
          </a:p>
        </p:txBody>
      </p:sp>
    </p:spTree>
    <p:extLst>
      <p:ext uri="{BB962C8B-B14F-4D97-AF65-F5344CB8AC3E}">
        <p14:creationId xmlns:p14="http://schemas.microsoft.com/office/powerpoint/2010/main" val="541325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1EBF-9BAE-A344-9231-B399C54F97F3}"/>
              </a:ext>
            </a:extLst>
          </p:cNvPr>
          <p:cNvSpPr>
            <a:spLocks noGrp="1"/>
          </p:cNvSpPr>
          <p:nvPr>
            <p:ph type="title"/>
          </p:nvPr>
        </p:nvSpPr>
        <p:spPr/>
        <p:txBody>
          <a:bodyPr/>
          <a:lstStyle/>
          <a:p>
            <a:r>
              <a:rPr lang="en-US" dirty="0"/>
              <a:t>Bystander Privacy</a:t>
            </a:r>
          </a:p>
        </p:txBody>
      </p:sp>
      <p:sp>
        <p:nvSpPr>
          <p:cNvPr id="3" name="Content Placeholder 2">
            <a:extLst>
              <a:ext uri="{FF2B5EF4-FFF2-40B4-BE49-F238E27FC236}">
                <a16:creationId xmlns:a16="http://schemas.microsoft.com/office/drawing/2014/main" id="{9A0903CA-4C12-8740-9B22-841BB62EA241}"/>
              </a:ext>
            </a:extLst>
          </p:cNvPr>
          <p:cNvSpPr>
            <a:spLocks noGrp="1"/>
          </p:cNvSpPr>
          <p:nvPr>
            <p:ph idx="1"/>
          </p:nvPr>
        </p:nvSpPr>
        <p:spPr/>
        <p:txBody>
          <a:bodyPr>
            <a:noAutofit/>
          </a:bodyPr>
          <a:lstStyle/>
          <a:p>
            <a:pPr marL="0" indent="0">
              <a:buNone/>
            </a:pPr>
            <a:r>
              <a:rPr lang="en-US" sz="2400" dirty="0"/>
              <a:t>Issue: doorbell cameras can accidentally capture children and other passersby without their knowledge and consent</a:t>
            </a:r>
          </a:p>
          <a:p>
            <a:pPr marL="0" indent="0">
              <a:buNone/>
            </a:pPr>
            <a:r>
              <a:rPr lang="en-US" sz="2400" dirty="0"/>
              <a:t>Ring’s terms of service: users must install the cameras so they do not record beyond the boundary of a user’s property (such as public road or sidewalk)</a:t>
            </a:r>
          </a:p>
          <a:p>
            <a:pPr lvl="1"/>
            <a:r>
              <a:rPr lang="en-US" sz="2000" dirty="0"/>
              <a:t>Ring does not verify compliance since this would require viewing users’ videos</a:t>
            </a:r>
          </a:p>
          <a:p>
            <a:pPr marL="0" indent="0">
              <a:buNone/>
            </a:pPr>
            <a:r>
              <a:rPr lang="en-US" sz="2400" dirty="0"/>
              <a:t>Ring’s privacy policy: Ring does not “knowingly” collect personal information online from children under the age of 13</a:t>
            </a:r>
          </a:p>
          <a:p>
            <a:pPr lvl="1"/>
            <a:r>
              <a:rPr lang="en-US" sz="2000" dirty="0"/>
              <a:t>“Ring has no way to know or verify that a child has come within range of a device”</a:t>
            </a:r>
          </a:p>
        </p:txBody>
      </p:sp>
      <p:pic>
        <p:nvPicPr>
          <p:cNvPr id="6146" name="Picture 2" descr="Ring Video Doorbell 3 Plus review: Pushing all the right buttons">
            <a:extLst>
              <a:ext uri="{FF2B5EF4-FFF2-40B4-BE49-F238E27FC236}">
                <a16:creationId xmlns:a16="http://schemas.microsoft.com/office/drawing/2014/main" id="{C00B9CC9-319A-2B4A-BF20-5511BD122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613" y="535198"/>
            <a:ext cx="2873205" cy="13531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ing camera hacker harasses Mississippi 8-year-old in her bedroom - The  Washington Post">
            <a:extLst>
              <a:ext uri="{FF2B5EF4-FFF2-40B4-BE49-F238E27FC236}">
                <a16:creationId xmlns:a16="http://schemas.microsoft.com/office/drawing/2014/main" id="{D00D0614-8A1C-0043-87B1-083A375A1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046" y="553668"/>
            <a:ext cx="2383321" cy="1334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F11E61-D4B4-2B7B-0369-79B84D72C03F}"/>
              </a:ext>
            </a:extLst>
          </p:cNvPr>
          <p:cNvSpPr txBox="1"/>
          <p:nvPr/>
        </p:nvSpPr>
        <p:spPr>
          <a:xfrm>
            <a:off x="5592023" y="5951867"/>
            <a:ext cx="6362412" cy="523220"/>
          </a:xfrm>
          <a:prstGeom prst="rect">
            <a:avLst/>
          </a:prstGeom>
          <a:noFill/>
        </p:spPr>
        <p:txBody>
          <a:bodyPr wrap="square" rtlCol="0">
            <a:spAutoFit/>
          </a:bodyPr>
          <a:lstStyle/>
          <a:p>
            <a:r>
              <a:rPr lang="en-US" sz="1400" i="1" dirty="0"/>
              <a:t>https://</a:t>
            </a:r>
            <a:r>
              <a:rPr lang="en-US" sz="1400" i="1" dirty="0" err="1"/>
              <a:t>www.washingtonpost.com</a:t>
            </a:r>
            <a:r>
              <a:rPr lang="en-US" sz="1400" i="1" dirty="0"/>
              <a:t>/technology/2019/11/19/police-can-keep-ring-camera-video-forever-share-with-whomever-theyd-like-company-tells-senator/</a:t>
            </a:r>
          </a:p>
        </p:txBody>
      </p:sp>
    </p:spTree>
    <p:extLst>
      <p:ext uri="{BB962C8B-B14F-4D97-AF65-F5344CB8AC3E}">
        <p14:creationId xmlns:p14="http://schemas.microsoft.com/office/powerpoint/2010/main" val="118508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A7A5B0-A86B-4B2D-B579-7DD94059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7" name="Rectangle 26">
            <a:extLst>
              <a:ext uri="{FF2B5EF4-FFF2-40B4-BE49-F238E27FC236}">
                <a16:creationId xmlns:a16="http://schemas.microsoft.com/office/drawing/2014/main" id="{D92E8A20-C7E5-410C-8629-67A146626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9" name="Rectangle 28">
            <a:extLst>
              <a:ext uri="{FF2B5EF4-FFF2-40B4-BE49-F238E27FC236}">
                <a16:creationId xmlns:a16="http://schemas.microsoft.com/office/drawing/2014/main" id="{EF13B21C-9EAE-4AEE-99C4-07E169E7B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66599F00-9046-3D4F-89D2-0DDF6BBC5B1B}"/>
              </a:ext>
            </a:extLst>
          </p:cNvPr>
          <p:cNvPicPr>
            <a:picLocks noChangeAspect="1"/>
          </p:cNvPicPr>
          <p:nvPr/>
        </p:nvPicPr>
        <p:blipFill>
          <a:blip r:embed="rId2"/>
          <a:stretch>
            <a:fillRect/>
          </a:stretch>
        </p:blipFill>
        <p:spPr>
          <a:xfrm>
            <a:off x="762191" y="2361732"/>
            <a:ext cx="5133594" cy="3709020"/>
          </a:xfrm>
          <a:prstGeom prst="rect">
            <a:avLst/>
          </a:prstGeom>
        </p:spPr>
      </p:pic>
      <p:pic>
        <p:nvPicPr>
          <p:cNvPr id="7" name="Picture 6" descr="A white background with black text&#10;&#10;Description automatically generated with low confidence">
            <a:extLst>
              <a:ext uri="{FF2B5EF4-FFF2-40B4-BE49-F238E27FC236}">
                <a16:creationId xmlns:a16="http://schemas.microsoft.com/office/drawing/2014/main" id="{5298ED46-E70A-2647-AAC3-4147404780A7}"/>
              </a:ext>
            </a:extLst>
          </p:cNvPr>
          <p:cNvPicPr>
            <a:picLocks noChangeAspect="1"/>
          </p:cNvPicPr>
          <p:nvPr/>
        </p:nvPicPr>
        <p:blipFill>
          <a:blip r:embed="rId3"/>
          <a:stretch>
            <a:fillRect/>
          </a:stretch>
        </p:blipFill>
        <p:spPr>
          <a:xfrm>
            <a:off x="6169829" y="1845956"/>
            <a:ext cx="5133594" cy="1771089"/>
          </a:xfrm>
          <a:prstGeom prst="rect">
            <a:avLst/>
          </a:prstGeom>
          <a:ln w="38100">
            <a:solidFill>
              <a:schemeClr val="accent1">
                <a:shade val="50000"/>
              </a:schemeClr>
            </a:solidFill>
          </a:ln>
          <a:effectLst>
            <a:outerShdw blurRad="50800" dist="127000" dir="2700000" algn="tl" rotWithShape="0">
              <a:prstClr val="black">
                <a:alpha val="40000"/>
              </a:prstClr>
            </a:outerShdw>
          </a:effectLst>
        </p:spPr>
      </p:pic>
      <p:sp>
        <p:nvSpPr>
          <p:cNvPr id="8" name="TextBox 7">
            <a:extLst>
              <a:ext uri="{FF2B5EF4-FFF2-40B4-BE49-F238E27FC236}">
                <a16:creationId xmlns:a16="http://schemas.microsoft.com/office/drawing/2014/main" id="{B4CE809A-4BC8-2540-85A2-C89D4EF52D73}"/>
              </a:ext>
            </a:extLst>
          </p:cNvPr>
          <p:cNvSpPr txBox="1"/>
          <p:nvPr/>
        </p:nvSpPr>
        <p:spPr>
          <a:xfrm>
            <a:off x="6169829" y="4116982"/>
            <a:ext cx="4930244" cy="1754326"/>
          </a:xfrm>
          <a:prstGeom prst="rect">
            <a:avLst/>
          </a:prstGeom>
          <a:noFill/>
        </p:spPr>
        <p:txBody>
          <a:bodyPr wrap="square" rtlCol="0">
            <a:spAutoFit/>
          </a:bodyPr>
          <a:lstStyle/>
          <a:p>
            <a:r>
              <a:rPr lang="en-US" b="1" dirty="0">
                <a:solidFill>
                  <a:srgbClr val="002060"/>
                </a:solidFill>
              </a:rPr>
              <a:t>Ring’s Stance on Facial Recognition Technology</a:t>
            </a:r>
          </a:p>
          <a:p>
            <a:endParaRPr lang="en-US" dirty="0">
              <a:solidFill>
                <a:srgbClr val="002060"/>
              </a:solidFill>
            </a:endParaRPr>
          </a:p>
          <a:p>
            <a:r>
              <a:rPr lang="en-US" dirty="0">
                <a:solidFill>
                  <a:srgbClr val="002060"/>
                </a:solidFill>
              </a:rPr>
              <a:t>Ring does not use facial recognition technology in any of its devices or services, and will neither sell nor offer facial recognition technology to law enforcement.</a:t>
            </a:r>
          </a:p>
        </p:txBody>
      </p:sp>
      <p:pic>
        <p:nvPicPr>
          <p:cNvPr id="7170" name="Picture 2" descr="Facial Recognition Security Doorbells : NETVUE doorbell camera">
            <a:extLst>
              <a:ext uri="{FF2B5EF4-FFF2-40B4-BE49-F238E27FC236}">
                <a16:creationId xmlns:a16="http://schemas.microsoft.com/office/drawing/2014/main" id="{7B0704FA-341F-2F4E-B6D8-143EAB841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79" y="700087"/>
            <a:ext cx="2664609" cy="142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99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9CDA3366-9245-C440-ABFC-B794FA669DFA}"/>
              </a:ext>
            </a:extLst>
          </p:cNvPr>
          <p:cNvPicPr>
            <a:picLocks noChangeAspect="1"/>
          </p:cNvPicPr>
          <p:nvPr/>
        </p:nvPicPr>
        <p:blipFill>
          <a:blip r:embed="rId2"/>
          <a:stretch>
            <a:fillRect/>
          </a:stretch>
        </p:blipFill>
        <p:spPr>
          <a:xfrm>
            <a:off x="587789" y="556591"/>
            <a:ext cx="7420328" cy="4210050"/>
          </a:xfrm>
          <a:prstGeom prst="rect">
            <a:avLst/>
          </a:prstGeom>
        </p:spPr>
      </p:pic>
      <p:sp>
        <p:nvSpPr>
          <p:cNvPr id="4" name="TextBox 3">
            <a:extLst>
              <a:ext uri="{FF2B5EF4-FFF2-40B4-BE49-F238E27FC236}">
                <a16:creationId xmlns:a16="http://schemas.microsoft.com/office/drawing/2014/main" id="{34DC1755-F149-CF47-81F2-30A48B877AEF}"/>
              </a:ext>
            </a:extLst>
          </p:cNvPr>
          <p:cNvSpPr txBox="1"/>
          <p:nvPr/>
        </p:nvSpPr>
        <p:spPr>
          <a:xfrm>
            <a:off x="8206900" y="725712"/>
            <a:ext cx="3397311" cy="3785652"/>
          </a:xfrm>
          <a:prstGeom prst="rect">
            <a:avLst/>
          </a:prstGeom>
          <a:noFill/>
        </p:spPr>
        <p:txBody>
          <a:bodyPr wrap="square" rtlCol="0">
            <a:spAutoFit/>
          </a:bodyPr>
          <a:lstStyle/>
          <a:p>
            <a:r>
              <a:rPr lang="en-US" sz="2000" dirty="0"/>
              <a:t>Sidewalk connects Alexa and Ring devices, Tile trackers, IoT devices, etc. into one network</a:t>
            </a:r>
          </a:p>
          <a:p>
            <a:endParaRPr lang="en-US" sz="2000" dirty="0"/>
          </a:p>
          <a:p>
            <a:r>
              <a:rPr lang="en-US" sz="2000" dirty="0"/>
              <a:t>All devices automatically enrolled unless user opts out</a:t>
            </a:r>
          </a:p>
          <a:p>
            <a:endParaRPr lang="en-US" sz="2000" dirty="0"/>
          </a:p>
          <a:p>
            <a:r>
              <a:rPr lang="en-US" sz="2000" dirty="0"/>
              <a:t>Long-range connections with other people’s devices</a:t>
            </a:r>
          </a:p>
          <a:p>
            <a:endParaRPr lang="en-US" sz="2000" dirty="0"/>
          </a:p>
          <a:p>
            <a:r>
              <a:rPr lang="en-US" sz="2000" dirty="0"/>
              <a:t>Data sent between devices is encrypted</a:t>
            </a:r>
          </a:p>
        </p:txBody>
      </p:sp>
      <p:sp>
        <p:nvSpPr>
          <p:cNvPr id="5" name="TextBox 4">
            <a:extLst>
              <a:ext uri="{FF2B5EF4-FFF2-40B4-BE49-F238E27FC236}">
                <a16:creationId xmlns:a16="http://schemas.microsoft.com/office/drawing/2014/main" id="{6BD2F6AE-6AD3-794F-A5D8-E71F05C05CF5}"/>
              </a:ext>
            </a:extLst>
          </p:cNvPr>
          <p:cNvSpPr txBox="1"/>
          <p:nvPr/>
        </p:nvSpPr>
        <p:spPr>
          <a:xfrm>
            <a:off x="9157251" y="4773959"/>
            <a:ext cx="2301187" cy="584775"/>
          </a:xfrm>
          <a:prstGeom prst="rect">
            <a:avLst/>
          </a:prstGeom>
          <a:noFill/>
        </p:spPr>
        <p:txBody>
          <a:bodyPr wrap="square" rtlCol="0">
            <a:spAutoFit/>
          </a:bodyPr>
          <a:lstStyle/>
          <a:p>
            <a:r>
              <a:rPr lang="en-US" sz="1600" dirty="0">
                <a:latin typeface="Segoe Print" panose="02000800000000000000" pitchFamily="2" charset="0"/>
              </a:rPr>
              <a:t>Is this sufficient to ensure privacy?</a:t>
            </a:r>
          </a:p>
        </p:txBody>
      </p:sp>
      <p:grpSp>
        <p:nvGrpSpPr>
          <p:cNvPr id="8" name="Group 7">
            <a:extLst>
              <a:ext uri="{FF2B5EF4-FFF2-40B4-BE49-F238E27FC236}">
                <a16:creationId xmlns:a16="http://schemas.microsoft.com/office/drawing/2014/main" id="{06620B65-D68C-0343-95E5-51958AB5B30E}"/>
              </a:ext>
            </a:extLst>
          </p:cNvPr>
          <p:cNvGrpSpPr/>
          <p:nvPr/>
        </p:nvGrpSpPr>
        <p:grpSpPr>
          <a:xfrm>
            <a:off x="8536440" y="4536899"/>
            <a:ext cx="529560" cy="474120"/>
            <a:chOff x="8679292" y="3398943"/>
            <a:chExt cx="529560" cy="4741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319169-67DC-734F-8D14-A6A534B90E3E}"/>
                    </a:ext>
                  </a:extLst>
                </p14:cNvPr>
                <p14:cNvContentPartPr/>
                <p14:nvPr/>
              </p14:nvContentPartPr>
              <p14:xfrm>
                <a:off x="8679292" y="3398943"/>
                <a:ext cx="529560" cy="474120"/>
              </p14:xfrm>
            </p:contentPart>
          </mc:Choice>
          <mc:Fallback xmlns="">
            <p:pic>
              <p:nvPicPr>
                <p:cNvPr id="6" name="Ink 5">
                  <a:extLst>
                    <a:ext uri="{FF2B5EF4-FFF2-40B4-BE49-F238E27FC236}">
                      <a16:creationId xmlns:a16="http://schemas.microsoft.com/office/drawing/2014/main" id="{E4319169-67DC-734F-8D14-A6A534B90E3E}"/>
                    </a:ext>
                  </a:extLst>
                </p:cNvPr>
                <p:cNvPicPr/>
                <p:nvPr/>
              </p:nvPicPr>
              <p:blipFill>
                <a:blip r:embed="rId4"/>
                <a:stretch>
                  <a:fillRect/>
                </a:stretch>
              </p:blipFill>
              <p:spPr>
                <a:xfrm>
                  <a:off x="8670292" y="3390303"/>
                  <a:ext cx="547200" cy="491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848D1B7-19E1-5C4B-9F6F-521412D25FD9}"/>
                    </a:ext>
                  </a:extLst>
                </p14:cNvPr>
                <p14:cNvContentPartPr/>
                <p14:nvPr/>
              </p14:nvContentPartPr>
              <p14:xfrm>
                <a:off x="8787292" y="3404703"/>
                <a:ext cx="241920" cy="19440"/>
              </p14:xfrm>
            </p:contentPart>
          </mc:Choice>
          <mc:Fallback xmlns="">
            <p:pic>
              <p:nvPicPr>
                <p:cNvPr id="7" name="Ink 6">
                  <a:extLst>
                    <a:ext uri="{FF2B5EF4-FFF2-40B4-BE49-F238E27FC236}">
                      <a16:creationId xmlns:a16="http://schemas.microsoft.com/office/drawing/2014/main" id="{4848D1B7-19E1-5C4B-9F6F-521412D25FD9}"/>
                    </a:ext>
                  </a:extLst>
                </p:cNvPr>
                <p:cNvPicPr/>
                <p:nvPr/>
              </p:nvPicPr>
              <p:blipFill>
                <a:blip r:embed="rId6"/>
                <a:stretch>
                  <a:fillRect/>
                </a:stretch>
              </p:blipFill>
              <p:spPr>
                <a:xfrm>
                  <a:off x="8778652" y="3395703"/>
                  <a:ext cx="259560" cy="37080"/>
                </a:xfrm>
                <a:prstGeom prst="rect">
                  <a:avLst/>
                </a:prstGeom>
              </p:spPr>
            </p:pic>
          </mc:Fallback>
        </mc:AlternateContent>
      </p:grpSp>
      <p:sp>
        <p:nvSpPr>
          <p:cNvPr id="9" name="TextBox 8">
            <a:extLst>
              <a:ext uri="{FF2B5EF4-FFF2-40B4-BE49-F238E27FC236}">
                <a16:creationId xmlns:a16="http://schemas.microsoft.com/office/drawing/2014/main" id="{D414B33A-2DB5-2743-B1DA-6494256933D3}"/>
              </a:ext>
            </a:extLst>
          </p:cNvPr>
          <p:cNvSpPr txBox="1"/>
          <p:nvPr/>
        </p:nvSpPr>
        <p:spPr>
          <a:xfrm>
            <a:off x="2679862" y="5135427"/>
            <a:ext cx="5527038" cy="1015663"/>
          </a:xfrm>
          <a:prstGeom prst="rect">
            <a:avLst/>
          </a:prstGeom>
          <a:noFill/>
        </p:spPr>
        <p:txBody>
          <a:bodyPr wrap="square" rtlCol="0">
            <a:spAutoFit/>
          </a:bodyPr>
          <a:lstStyle/>
          <a:p>
            <a:r>
              <a:rPr lang="en-US" sz="2000" dirty="0">
                <a:solidFill>
                  <a:srgbClr val="C00000"/>
                </a:solidFill>
              </a:rPr>
              <a:t>Leakage of information from individual devices? </a:t>
            </a:r>
          </a:p>
          <a:p>
            <a:r>
              <a:rPr lang="en-US" sz="2000" dirty="0">
                <a:solidFill>
                  <a:srgbClr val="C00000"/>
                </a:solidFill>
              </a:rPr>
              <a:t>Location tracking? </a:t>
            </a:r>
          </a:p>
          <a:p>
            <a:r>
              <a:rPr lang="en-US" sz="2000" dirty="0">
                <a:solidFill>
                  <a:srgbClr val="C00000"/>
                </a:solidFill>
              </a:rPr>
              <a:t>Comprehensive surveillance of all activities?</a:t>
            </a:r>
          </a:p>
        </p:txBody>
      </p:sp>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0601D4CB-7211-2D42-BB8A-AF85201D5441}"/>
                  </a:ext>
                </a:extLst>
              </p14:cNvPr>
              <p14:cNvContentPartPr/>
              <p14:nvPr/>
            </p14:nvContentPartPr>
            <p14:xfrm>
              <a:off x="6787132" y="4243863"/>
              <a:ext cx="431640" cy="28440"/>
            </p14:xfrm>
          </p:contentPart>
        </mc:Choice>
        <mc:Fallback xmlns="">
          <p:pic>
            <p:nvPicPr>
              <p:cNvPr id="11" name="Ink 10">
                <a:extLst>
                  <a:ext uri="{FF2B5EF4-FFF2-40B4-BE49-F238E27FC236}">
                    <a16:creationId xmlns:a16="http://schemas.microsoft.com/office/drawing/2014/main" id="{0601D4CB-7211-2D42-BB8A-AF85201D5441}"/>
                  </a:ext>
                </a:extLst>
              </p:cNvPr>
              <p:cNvPicPr/>
              <p:nvPr/>
            </p:nvPicPr>
            <p:blipFill>
              <a:blip r:embed="rId8"/>
              <a:stretch>
                <a:fillRect/>
              </a:stretch>
            </p:blipFill>
            <p:spPr>
              <a:xfrm>
                <a:off x="6715132" y="4099863"/>
                <a:ext cx="5752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E4D85925-2580-2948-8F0E-B3A5DB3FD85E}"/>
                  </a:ext>
                </a:extLst>
              </p14:cNvPr>
              <p14:cNvContentPartPr/>
              <p14:nvPr/>
            </p14:nvContentPartPr>
            <p14:xfrm>
              <a:off x="5136892" y="4500903"/>
              <a:ext cx="2185920" cy="29160"/>
            </p14:xfrm>
          </p:contentPart>
        </mc:Choice>
        <mc:Fallback xmlns="">
          <p:pic>
            <p:nvPicPr>
              <p:cNvPr id="13" name="Ink 12">
                <a:extLst>
                  <a:ext uri="{FF2B5EF4-FFF2-40B4-BE49-F238E27FC236}">
                    <a16:creationId xmlns:a16="http://schemas.microsoft.com/office/drawing/2014/main" id="{E4D85925-2580-2948-8F0E-B3A5DB3FD85E}"/>
                  </a:ext>
                </a:extLst>
              </p:cNvPr>
              <p:cNvPicPr/>
              <p:nvPr/>
            </p:nvPicPr>
            <p:blipFill>
              <a:blip r:embed="rId10"/>
              <a:stretch>
                <a:fillRect/>
              </a:stretch>
            </p:blipFill>
            <p:spPr>
              <a:xfrm>
                <a:off x="5119252" y="4482903"/>
                <a:ext cx="2221560" cy="64800"/>
              </a:xfrm>
              <a:prstGeom prst="rect">
                <a:avLst/>
              </a:prstGeom>
            </p:spPr>
          </p:pic>
        </mc:Fallback>
      </mc:AlternateContent>
    </p:spTree>
    <p:extLst>
      <p:ext uri="{BB962C8B-B14F-4D97-AF65-F5344CB8AC3E}">
        <p14:creationId xmlns:p14="http://schemas.microsoft.com/office/powerpoint/2010/main" val="19496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401A-3F24-9742-9378-291BB472AD0E}"/>
              </a:ext>
            </a:extLst>
          </p:cNvPr>
          <p:cNvSpPr>
            <a:spLocks noGrp="1"/>
          </p:cNvSpPr>
          <p:nvPr>
            <p:ph type="title"/>
          </p:nvPr>
        </p:nvSpPr>
        <p:spPr>
          <a:xfrm>
            <a:off x="5022110" y="727627"/>
            <a:ext cx="4957553" cy="1645920"/>
          </a:xfrm>
        </p:spPr>
        <p:txBody>
          <a:bodyPr>
            <a:normAutofit/>
          </a:bodyPr>
          <a:lstStyle/>
          <a:p>
            <a:r>
              <a:rPr lang="en-US" dirty="0"/>
              <a:t>Privacy Vulnerabilities of IoT Traffic</a:t>
            </a:r>
          </a:p>
        </p:txBody>
      </p:sp>
      <p:pic>
        <p:nvPicPr>
          <p:cNvPr id="6" name="Picture 5" descr="Chart, box and whisker chart&#10;&#10;Description automatically generated">
            <a:extLst>
              <a:ext uri="{FF2B5EF4-FFF2-40B4-BE49-F238E27FC236}">
                <a16:creationId xmlns:a16="http://schemas.microsoft.com/office/drawing/2014/main" id="{E375DC6E-4672-064E-AB14-348E3B257DD3}"/>
              </a:ext>
            </a:extLst>
          </p:cNvPr>
          <p:cNvPicPr>
            <a:picLocks noChangeAspect="1"/>
          </p:cNvPicPr>
          <p:nvPr/>
        </p:nvPicPr>
        <p:blipFill>
          <a:blip r:embed="rId2"/>
          <a:stretch>
            <a:fillRect/>
          </a:stretch>
        </p:blipFill>
        <p:spPr>
          <a:xfrm>
            <a:off x="1714501" y="473647"/>
            <a:ext cx="2771774" cy="5774530"/>
          </a:xfrm>
          <a:prstGeom prst="rect">
            <a:avLst/>
          </a:prstGeom>
        </p:spPr>
      </p:pic>
      <p:sp>
        <p:nvSpPr>
          <p:cNvPr id="3" name="Content Placeholder 2">
            <a:extLst>
              <a:ext uri="{FF2B5EF4-FFF2-40B4-BE49-F238E27FC236}">
                <a16:creationId xmlns:a16="http://schemas.microsoft.com/office/drawing/2014/main" id="{55EABDF5-E2A6-DD4F-B926-010A2FA89E98}"/>
              </a:ext>
            </a:extLst>
          </p:cNvPr>
          <p:cNvSpPr>
            <a:spLocks noGrp="1"/>
          </p:cNvSpPr>
          <p:nvPr>
            <p:ph idx="1"/>
          </p:nvPr>
        </p:nvSpPr>
        <p:spPr>
          <a:xfrm>
            <a:off x="5022110" y="2538919"/>
            <a:ext cx="4957554" cy="1645920"/>
          </a:xfrm>
        </p:spPr>
        <p:txBody>
          <a:bodyPr>
            <a:normAutofit/>
          </a:bodyPr>
          <a:lstStyle/>
          <a:p>
            <a:pPr marL="0" indent="0">
              <a:buNone/>
            </a:pPr>
            <a:r>
              <a:rPr lang="en-US" sz="2800" dirty="0"/>
              <a:t>What can passive observers (e.g., ISPs) infer from encrypted traffic of IoT devices?</a:t>
            </a:r>
          </a:p>
        </p:txBody>
      </p:sp>
      <p:sp>
        <p:nvSpPr>
          <p:cNvPr id="7" name="Rectangle 6">
            <a:extLst>
              <a:ext uri="{FF2B5EF4-FFF2-40B4-BE49-F238E27FC236}">
                <a16:creationId xmlns:a16="http://schemas.microsoft.com/office/drawing/2014/main" id="{EE9B0CC7-D2C1-6046-A4D3-0013C306FA74}"/>
              </a:ext>
            </a:extLst>
          </p:cNvPr>
          <p:cNvSpPr/>
          <p:nvPr/>
        </p:nvSpPr>
        <p:spPr>
          <a:xfrm>
            <a:off x="7037191" y="6078900"/>
            <a:ext cx="4668266" cy="338554"/>
          </a:xfrm>
          <a:prstGeom prst="rect">
            <a:avLst/>
          </a:prstGeom>
        </p:spPr>
        <p:txBody>
          <a:bodyPr wrap="none">
            <a:spAutoFit/>
          </a:bodyPr>
          <a:lstStyle/>
          <a:p>
            <a:pPr algn="ctr">
              <a:spcAft>
                <a:spcPts val="600"/>
              </a:spcAft>
            </a:pPr>
            <a:r>
              <a:rPr lang="en-US" sz="1600" i="1" dirty="0" err="1"/>
              <a:t>Apthorpe</a:t>
            </a:r>
            <a:r>
              <a:rPr lang="en-US" sz="1600" i="1" dirty="0"/>
              <a:t> et al.  https://</a:t>
            </a:r>
            <a:r>
              <a:rPr lang="en-US" sz="1600" i="1" dirty="0" err="1"/>
              <a:t>arxiv.org</a:t>
            </a:r>
            <a:r>
              <a:rPr lang="en-US" sz="1600" i="1" dirty="0"/>
              <a:t>/pdf/1705.06805.pdf</a:t>
            </a:r>
          </a:p>
        </p:txBody>
      </p:sp>
    </p:spTree>
    <p:extLst>
      <p:ext uri="{BB962C8B-B14F-4D97-AF65-F5344CB8AC3E}">
        <p14:creationId xmlns:p14="http://schemas.microsoft.com/office/powerpoint/2010/main" val="22232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2050" name="Picture 2" descr="IoT in action. What is it and how does the Internet of… | by Andres Martin  | Towards Data Science">
            <a:extLst>
              <a:ext uri="{FF2B5EF4-FFF2-40B4-BE49-F238E27FC236}">
                <a16:creationId xmlns:a16="http://schemas.microsoft.com/office/drawing/2014/main" id="{922EA5F6-5E6A-BC41-A008-604218CDAF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5531" y="609416"/>
            <a:ext cx="9320937" cy="563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1061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Robot Roomba 675 Review | PCMag">
            <a:extLst>
              <a:ext uri="{FF2B5EF4-FFF2-40B4-BE49-F238E27FC236}">
                <a16:creationId xmlns:a16="http://schemas.microsoft.com/office/drawing/2014/main" id="{17B10ABB-F48E-5EE5-3EF0-45FA8F36D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65" y="670458"/>
            <a:ext cx="4565591" cy="25681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40A2C9-8F05-E3D3-A6E9-1253FEAAB04A}"/>
              </a:ext>
            </a:extLst>
          </p:cNvPr>
          <p:cNvSpPr txBox="1"/>
          <p:nvPr/>
        </p:nvSpPr>
        <p:spPr>
          <a:xfrm>
            <a:off x="7354957" y="1323684"/>
            <a:ext cx="4293771" cy="3200876"/>
          </a:xfrm>
          <a:prstGeom prst="rect">
            <a:avLst/>
          </a:prstGeom>
          <a:noFill/>
        </p:spPr>
        <p:txBody>
          <a:bodyPr wrap="square" rtlCol="0">
            <a:spAutoFit/>
          </a:bodyPr>
          <a:lstStyle/>
          <a:p>
            <a:pPr defTabSz="877824">
              <a:spcAft>
                <a:spcPts val="600"/>
              </a:spcAft>
            </a:pPr>
            <a:r>
              <a:rPr lang="en-US" sz="1920" kern="1200" dirty="0">
                <a:solidFill>
                  <a:schemeClr val="tx1"/>
                </a:solidFill>
                <a:latin typeface="+mn-lt"/>
                <a:ea typeface="+mn-ea"/>
                <a:cs typeface="+mn-cs"/>
              </a:rPr>
              <a:t>Roomba has detailed house maps: where different rooms are and how they change over time (new furniture, room turned into a nursery, etc.)</a:t>
            </a:r>
          </a:p>
          <a:p>
            <a:pPr defTabSz="877824">
              <a:spcAft>
                <a:spcPts val="600"/>
              </a:spcAft>
            </a:pPr>
            <a:endParaRPr lang="en-US" sz="1920" kern="1200" dirty="0">
              <a:solidFill>
                <a:schemeClr val="tx1"/>
              </a:solidFill>
              <a:latin typeface="+mn-lt"/>
              <a:ea typeface="+mn-ea"/>
              <a:cs typeface="+mn-cs"/>
            </a:endParaRPr>
          </a:p>
          <a:p>
            <a:pPr defTabSz="877824">
              <a:spcAft>
                <a:spcPts val="600"/>
              </a:spcAft>
            </a:pPr>
            <a:r>
              <a:rPr lang="en-US" sz="1920" kern="1200" dirty="0">
                <a:solidFill>
                  <a:schemeClr val="tx1"/>
                </a:solidFill>
                <a:latin typeface="+mn-lt"/>
                <a:ea typeface="+mn-ea"/>
                <a:cs typeface="+mn-cs"/>
              </a:rPr>
              <a:t>“There’s an entire ecosystem of things and services that the smart home can deliver once you have a rich map of the home that the user has allowed to be shared,” said [iRobot CEO Colin] Angle.</a:t>
            </a:r>
            <a:endParaRPr lang="en-US" sz="2000" dirty="0"/>
          </a:p>
        </p:txBody>
      </p:sp>
      <p:sp>
        <p:nvSpPr>
          <p:cNvPr id="4" name="TextBox 3">
            <a:extLst>
              <a:ext uri="{FF2B5EF4-FFF2-40B4-BE49-F238E27FC236}">
                <a16:creationId xmlns:a16="http://schemas.microsoft.com/office/drawing/2014/main" id="{E875C8B1-0A6C-2D4A-3C9A-2FC565FCEBEA}"/>
              </a:ext>
            </a:extLst>
          </p:cNvPr>
          <p:cNvSpPr txBox="1"/>
          <p:nvPr/>
        </p:nvSpPr>
        <p:spPr>
          <a:xfrm>
            <a:off x="7354957" y="5341260"/>
            <a:ext cx="3784082" cy="386112"/>
          </a:xfrm>
          <a:prstGeom prst="rect">
            <a:avLst/>
          </a:prstGeom>
          <a:noFill/>
        </p:spPr>
        <p:txBody>
          <a:bodyPr wrap="none" rtlCol="0">
            <a:spAutoFit/>
          </a:bodyPr>
          <a:lstStyle/>
          <a:p>
            <a:pPr defTabSz="877824">
              <a:spcAft>
                <a:spcPts val="600"/>
              </a:spcAft>
            </a:pPr>
            <a:r>
              <a:rPr lang="en-US" sz="1920" kern="1200" dirty="0">
                <a:solidFill>
                  <a:schemeClr val="tx1"/>
                </a:solidFill>
                <a:latin typeface="Segoe Print" panose="02000800000000000000" pitchFamily="2" charset="0"/>
                <a:ea typeface="+mn-ea"/>
                <a:cs typeface="+mn-cs"/>
              </a:rPr>
              <a:t>Acquired by Amazon (2022)</a:t>
            </a:r>
            <a:endParaRPr lang="en-US" sz="2000" dirty="0">
              <a:latin typeface="Segoe Print" panose="02000800000000000000" pitchFamily="2" charset="0"/>
            </a:endParaRPr>
          </a:p>
        </p:txBody>
      </p:sp>
      <p:pic>
        <p:nvPicPr>
          <p:cNvPr id="1030" name="Picture 6" descr="A view of a Roomba j7’s map and AI-powered camera capabilities. ">
            <a:extLst>
              <a:ext uri="{FF2B5EF4-FFF2-40B4-BE49-F238E27FC236}">
                <a16:creationId xmlns:a16="http://schemas.microsoft.com/office/drawing/2014/main" id="{00400E3C-452A-C329-C667-84197DB05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733" y="3075920"/>
            <a:ext cx="5156994" cy="290080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36EB42-220B-02DE-C580-530EEE2DD44B}"/>
              </a:ext>
            </a:extLst>
          </p:cNvPr>
          <p:cNvSpPr txBox="1"/>
          <p:nvPr/>
        </p:nvSpPr>
        <p:spPr>
          <a:xfrm>
            <a:off x="1086678" y="6448693"/>
            <a:ext cx="10748455" cy="338554"/>
          </a:xfrm>
          <a:prstGeom prst="rect">
            <a:avLst/>
          </a:prstGeom>
          <a:noFill/>
        </p:spPr>
        <p:txBody>
          <a:bodyPr wrap="none" rtlCol="0">
            <a:spAutoFit/>
          </a:bodyPr>
          <a:lstStyle/>
          <a:p>
            <a:r>
              <a:rPr lang="en-US" sz="1600" i="1" dirty="0">
                <a:solidFill>
                  <a:schemeClr val="bg1"/>
                </a:solidFill>
              </a:rPr>
              <a:t>Image: https://</a:t>
            </a:r>
            <a:r>
              <a:rPr lang="en-US" sz="1600" i="1" dirty="0" err="1">
                <a:solidFill>
                  <a:schemeClr val="bg1"/>
                </a:solidFill>
              </a:rPr>
              <a:t>www.theverge.com</a:t>
            </a:r>
            <a:r>
              <a:rPr lang="en-US" sz="1600" i="1" dirty="0">
                <a:solidFill>
                  <a:schemeClr val="bg1"/>
                </a:solidFill>
              </a:rPr>
              <a:t>/23293687/amazon-irobot-acquisition-purchase-smarthome-intelligence-privacy-analysis</a:t>
            </a:r>
          </a:p>
        </p:txBody>
      </p:sp>
    </p:spTree>
    <p:extLst>
      <p:ext uri="{BB962C8B-B14F-4D97-AF65-F5344CB8AC3E}">
        <p14:creationId xmlns:p14="http://schemas.microsoft.com/office/powerpoint/2010/main" val="2294640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C635-0B4D-1A4F-AC5B-7552370D8223}"/>
              </a:ext>
            </a:extLst>
          </p:cNvPr>
          <p:cNvSpPr>
            <a:spLocks noGrp="1"/>
          </p:cNvSpPr>
          <p:nvPr>
            <p:ph type="title"/>
          </p:nvPr>
        </p:nvSpPr>
        <p:spPr/>
        <p:txBody>
          <a:bodyPr/>
          <a:lstStyle/>
          <a:p>
            <a:r>
              <a:rPr lang="en-US" dirty="0"/>
              <a:t>Geolocation</a:t>
            </a:r>
          </a:p>
        </p:txBody>
      </p:sp>
      <p:sp>
        <p:nvSpPr>
          <p:cNvPr id="3" name="TextBox 2">
            <a:extLst>
              <a:ext uri="{FF2B5EF4-FFF2-40B4-BE49-F238E27FC236}">
                <a16:creationId xmlns:a16="http://schemas.microsoft.com/office/drawing/2014/main" id="{BCBF0CA5-6770-074C-B805-97ECC67B2B02}"/>
              </a:ext>
            </a:extLst>
          </p:cNvPr>
          <p:cNvSpPr txBox="1"/>
          <p:nvPr/>
        </p:nvSpPr>
        <p:spPr>
          <a:xfrm>
            <a:off x="9285083" y="3059668"/>
            <a:ext cx="2393604" cy="738664"/>
          </a:xfrm>
          <a:prstGeom prst="rect">
            <a:avLst/>
          </a:prstGeom>
          <a:noFill/>
        </p:spPr>
        <p:txBody>
          <a:bodyPr wrap="none" rtlCol="0">
            <a:spAutoFit/>
          </a:bodyPr>
          <a:lstStyle/>
          <a:p>
            <a:r>
              <a:rPr lang="en-US" sz="2400" b="1" dirty="0"/>
              <a:t>UWB</a:t>
            </a:r>
          </a:p>
          <a:p>
            <a:r>
              <a:rPr lang="en-US" dirty="0"/>
              <a:t>accuracy: 1 square inch</a:t>
            </a:r>
          </a:p>
        </p:txBody>
      </p:sp>
      <p:pic>
        <p:nvPicPr>
          <p:cNvPr id="2050" name="Picture 2">
            <a:extLst>
              <a:ext uri="{FF2B5EF4-FFF2-40B4-BE49-F238E27FC236}">
                <a16:creationId xmlns:a16="http://schemas.microsoft.com/office/drawing/2014/main" id="{43908DFC-DBA2-1744-B21D-422B2E95BB14}"/>
              </a:ext>
            </a:extLst>
          </p:cNvPr>
          <p:cNvPicPr>
            <a:picLocks noChangeAspect="1" noChangeArrowheads="1"/>
          </p:cNvPicPr>
          <p:nvPr/>
        </p:nvPicPr>
        <p:blipFill>
          <a:blip r:embed="rId2">
            <a:clrChange>
              <a:clrFrom>
                <a:srgbClr val="FFFFFF"/>
              </a:clrFrom>
              <a:clrTo>
                <a:srgbClr val="FFFFFF">
                  <a:alpha val="0"/>
                </a:srgbClr>
              </a:clrTo>
            </a:clrChange>
          </a:blip>
          <a:srcRect/>
          <a:stretch/>
        </p:blipFill>
        <p:spPr bwMode="auto">
          <a:xfrm>
            <a:off x="9784653" y="3690414"/>
            <a:ext cx="1052894" cy="20077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traceable Cell Phone. Send fake geolocation data">
            <a:extLst>
              <a:ext uri="{FF2B5EF4-FFF2-40B4-BE49-F238E27FC236}">
                <a16:creationId xmlns:a16="http://schemas.microsoft.com/office/drawing/2014/main" id="{44F74F20-4D18-814E-8C3D-DAB897FFC9B9}"/>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6839" y="2193105"/>
            <a:ext cx="3170518" cy="25011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FB2E4-3457-3B40-9538-18D35AF6B676}"/>
              </a:ext>
            </a:extLst>
          </p:cNvPr>
          <p:cNvSpPr txBox="1"/>
          <p:nvPr/>
        </p:nvSpPr>
        <p:spPr>
          <a:xfrm>
            <a:off x="1066800" y="5192908"/>
            <a:ext cx="2552302" cy="738664"/>
          </a:xfrm>
          <a:prstGeom prst="rect">
            <a:avLst/>
          </a:prstGeom>
          <a:noFill/>
        </p:spPr>
        <p:txBody>
          <a:bodyPr wrap="none" rtlCol="0">
            <a:spAutoFit/>
          </a:bodyPr>
          <a:lstStyle/>
          <a:p>
            <a:r>
              <a:rPr lang="en-US" sz="2400" dirty="0">
                <a:solidFill>
                  <a:schemeClr val="bg1">
                    <a:lumMod val="75000"/>
                  </a:schemeClr>
                </a:solidFill>
              </a:rPr>
              <a:t>Cell towers</a:t>
            </a:r>
          </a:p>
          <a:p>
            <a:r>
              <a:rPr lang="en-US" dirty="0">
                <a:solidFill>
                  <a:schemeClr val="bg1">
                    <a:lumMod val="75000"/>
                  </a:schemeClr>
                </a:solidFill>
              </a:rPr>
              <a:t>accuracy: ¾ square mile</a:t>
            </a:r>
          </a:p>
        </p:txBody>
      </p:sp>
      <p:sp>
        <p:nvSpPr>
          <p:cNvPr id="8" name="TextBox 7">
            <a:extLst>
              <a:ext uri="{FF2B5EF4-FFF2-40B4-BE49-F238E27FC236}">
                <a16:creationId xmlns:a16="http://schemas.microsoft.com/office/drawing/2014/main" id="{31B7EB6B-6000-C342-A62A-B4F965C3DBF3}"/>
              </a:ext>
            </a:extLst>
          </p:cNvPr>
          <p:cNvSpPr txBox="1"/>
          <p:nvPr/>
        </p:nvSpPr>
        <p:spPr>
          <a:xfrm>
            <a:off x="5640120" y="4040043"/>
            <a:ext cx="2481770" cy="738664"/>
          </a:xfrm>
          <a:prstGeom prst="rect">
            <a:avLst/>
          </a:prstGeom>
          <a:noFill/>
        </p:spPr>
        <p:txBody>
          <a:bodyPr wrap="none" rtlCol="0">
            <a:spAutoFit/>
          </a:bodyPr>
          <a:lstStyle/>
          <a:p>
            <a:r>
              <a:rPr lang="en-US" sz="2400" b="1" dirty="0">
                <a:solidFill>
                  <a:schemeClr val="bg1">
                    <a:lumMod val="75000"/>
                  </a:schemeClr>
                </a:solidFill>
              </a:rPr>
              <a:t>GPS</a:t>
            </a:r>
          </a:p>
          <a:p>
            <a:r>
              <a:rPr lang="en-US" dirty="0">
                <a:solidFill>
                  <a:schemeClr val="bg1">
                    <a:lumMod val="75000"/>
                  </a:schemeClr>
                </a:solidFill>
              </a:rPr>
              <a:t>accuracy: 16 square feet</a:t>
            </a:r>
          </a:p>
        </p:txBody>
      </p:sp>
      <p:pic>
        <p:nvPicPr>
          <p:cNvPr id="2056" name="Picture 8" descr="Geolocation (article) | User data tracking | Khan Academy">
            <a:extLst>
              <a:ext uri="{FF2B5EF4-FFF2-40B4-BE49-F238E27FC236}">
                <a16:creationId xmlns:a16="http://schemas.microsoft.com/office/drawing/2014/main" id="{F8AC7E1C-81A6-274F-A624-08CD7CBAF68B}"/>
              </a:ext>
            </a:extLst>
          </p:cNvPr>
          <p:cNvPicPr>
            <a:picLocks noChangeAspect="1" noChangeArrowheads="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b="31645"/>
          <a:stretch/>
        </p:blipFill>
        <p:spPr bwMode="auto">
          <a:xfrm>
            <a:off x="5073415" y="1567178"/>
            <a:ext cx="40513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with low confidence">
            <a:extLst>
              <a:ext uri="{FF2B5EF4-FFF2-40B4-BE49-F238E27FC236}">
                <a16:creationId xmlns:a16="http://schemas.microsoft.com/office/drawing/2014/main" id="{652B2A6E-8C5B-434A-BB89-3435B6121EDB}"/>
              </a:ext>
            </a:extLst>
          </p:cNvPr>
          <p:cNvPicPr>
            <a:picLocks noChangeAspect="1"/>
          </p:cNvPicPr>
          <p:nvPr/>
        </p:nvPicPr>
        <p:blipFill>
          <a:blip r:embed="rId6">
            <a:duotone>
              <a:schemeClr val="bg2">
                <a:shade val="45000"/>
                <a:satMod val="135000"/>
              </a:schemeClr>
              <a:prstClr val="white"/>
            </a:duotone>
          </a:blip>
          <a:stretch>
            <a:fillRect/>
          </a:stretch>
        </p:blipFill>
        <p:spPr>
          <a:xfrm>
            <a:off x="6693014" y="2864049"/>
            <a:ext cx="972470" cy="972470"/>
          </a:xfrm>
          <a:prstGeom prst="rect">
            <a:avLst/>
          </a:prstGeom>
        </p:spPr>
      </p:pic>
    </p:spTree>
    <p:extLst>
      <p:ext uri="{BB962C8B-B14F-4D97-AF65-F5344CB8AC3E}">
        <p14:creationId xmlns:p14="http://schemas.microsoft.com/office/powerpoint/2010/main" val="103189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7C7A-1D5F-6747-B70A-50CD7E29E221}"/>
              </a:ext>
            </a:extLst>
          </p:cNvPr>
          <p:cNvSpPr>
            <a:spLocks noGrp="1"/>
          </p:cNvSpPr>
          <p:nvPr>
            <p:ph type="title"/>
          </p:nvPr>
        </p:nvSpPr>
        <p:spPr/>
        <p:txBody>
          <a:bodyPr/>
          <a:lstStyle/>
          <a:p>
            <a:r>
              <a:rPr lang="en-US" dirty="0"/>
              <a:t>Wearable Trackers</a:t>
            </a:r>
          </a:p>
        </p:txBody>
      </p:sp>
      <p:pic>
        <p:nvPicPr>
          <p:cNvPr id="1026" name="Picture 2" descr="AirTag 4 pack - Apple">
            <a:extLst>
              <a:ext uri="{FF2B5EF4-FFF2-40B4-BE49-F238E27FC236}">
                <a16:creationId xmlns:a16="http://schemas.microsoft.com/office/drawing/2014/main" id="{AB148E7B-EDDB-2540-9CAE-B7DAD40E3B0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222" b="22705"/>
          <a:stretch/>
        </p:blipFill>
        <p:spPr bwMode="auto">
          <a:xfrm>
            <a:off x="669074" y="2163128"/>
            <a:ext cx="2874803" cy="1583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Tile Pro (2022) 1-Pack. Powerful Bluetooth Tracker, Keys Finder  and Item Locator for Keys, Bags, and More; Up to 400 ft Range.  Water-Resistant. Phone Finder. iOS and Android Compatible. : Everything">
            <a:extLst>
              <a:ext uri="{FF2B5EF4-FFF2-40B4-BE49-F238E27FC236}">
                <a16:creationId xmlns:a16="http://schemas.microsoft.com/office/drawing/2014/main" id="{D24B49E8-A412-1541-94D3-8AE4C9DA119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685"/>
          <a:stretch/>
        </p:blipFill>
        <p:spPr bwMode="auto">
          <a:xfrm>
            <a:off x="669074" y="3935281"/>
            <a:ext cx="1592399" cy="2133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CDD7E0-B828-6E41-B18B-81B049718449}"/>
              </a:ext>
            </a:extLst>
          </p:cNvPr>
          <p:cNvSpPr txBox="1"/>
          <p:nvPr/>
        </p:nvSpPr>
        <p:spPr>
          <a:xfrm>
            <a:off x="2106475" y="3935281"/>
            <a:ext cx="4810354" cy="707886"/>
          </a:xfrm>
          <a:prstGeom prst="rect">
            <a:avLst/>
          </a:prstGeom>
          <a:noFill/>
        </p:spPr>
        <p:txBody>
          <a:bodyPr wrap="square" rtlCol="0">
            <a:spAutoFit/>
          </a:bodyPr>
          <a:lstStyle/>
          <a:p>
            <a:r>
              <a:rPr lang="en-US" sz="2000" dirty="0"/>
              <a:t>Emit signal detectable by mobile devices</a:t>
            </a:r>
          </a:p>
          <a:p>
            <a:r>
              <a:rPr lang="en-US" sz="2000" dirty="0"/>
              <a:t>Devices report where the tracker was seen</a:t>
            </a:r>
          </a:p>
        </p:txBody>
      </p:sp>
      <p:sp>
        <p:nvSpPr>
          <p:cNvPr id="6" name="TextBox 5">
            <a:extLst>
              <a:ext uri="{FF2B5EF4-FFF2-40B4-BE49-F238E27FC236}">
                <a16:creationId xmlns:a16="http://schemas.microsoft.com/office/drawing/2014/main" id="{3737AE6F-8A1A-6343-B885-02B418A78A18}"/>
              </a:ext>
            </a:extLst>
          </p:cNvPr>
          <p:cNvSpPr txBox="1"/>
          <p:nvPr/>
        </p:nvSpPr>
        <p:spPr>
          <a:xfrm>
            <a:off x="2678211" y="5256976"/>
            <a:ext cx="3821880" cy="646331"/>
          </a:xfrm>
          <a:prstGeom prst="rect">
            <a:avLst/>
          </a:prstGeom>
          <a:noFill/>
        </p:spPr>
        <p:txBody>
          <a:bodyPr wrap="square" rtlCol="0">
            <a:spAutoFit/>
          </a:bodyPr>
          <a:lstStyle/>
          <a:p>
            <a:r>
              <a:rPr lang="en-US" dirty="0"/>
              <a:t>All iOS devices form a network that </a:t>
            </a:r>
            <a:r>
              <a:rPr lang="en-US" dirty="0" err="1"/>
              <a:t>AirTags</a:t>
            </a:r>
            <a:r>
              <a:rPr lang="en-US" dirty="0"/>
              <a:t> use to report their location</a:t>
            </a:r>
          </a:p>
        </p:txBody>
      </p:sp>
      <p:grpSp>
        <p:nvGrpSpPr>
          <p:cNvPr id="10" name="Group 9">
            <a:extLst>
              <a:ext uri="{FF2B5EF4-FFF2-40B4-BE49-F238E27FC236}">
                <a16:creationId xmlns:a16="http://schemas.microsoft.com/office/drawing/2014/main" id="{AD7AA032-966A-5444-A28E-F73A1A36E59B}"/>
              </a:ext>
            </a:extLst>
          </p:cNvPr>
          <p:cNvGrpSpPr/>
          <p:nvPr/>
        </p:nvGrpSpPr>
        <p:grpSpPr>
          <a:xfrm>
            <a:off x="4556094" y="4654137"/>
            <a:ext cx="428400" cy="639360"/>
            <a:chOff x="5147624" y="4817343"/>
            <a:chExt cx="428400" cy="639360"/>
          </a:xfrm>
        </p:grpSpPr>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A6AD3E5-7215-B442-8FBD-954076185E7A}"/>
                    </a:ext>
                  </a:extLst>
                </p14:cNvPr>
                <p14:cNvContentPartPr/>
                <p14:nvPr/>
              </p14:nvContentPartPr>
              <p14:xfrm>
                <a:off x="5147624" y="4893663"/>
                <a:ext cx="428400" cy="563040"/>
              </p14:xfrm>
            </p:contentPart>
          </mc:Choice>
          <mc:Fallback xmlns="">
            <p:pic>
              <p:nvPicPr>
                <p:cNvPr id="8" name="Ink 7">
                  <a:extLst>
                    <a:ext uri="{FF2B5EF4-FFF2-40B4-BE49-F238E27FC236}">
                      <a16:creationId xmlns:a16="http://schemas.microsoft.com/office/drawing/2014/main" id="{DA6AD3E5-7215-B442-8FBD-954076185E7A}"/>
                    </a:ext>
                  </a:extLst>
                </p:cNvPr>
                <p:cNvPicPr/>
                <p:nvPr/>
              </p:nvPicPr>
              <p:blipFill>
                <a:blip r:embed="rId7"/>
                <a:stretch>
                  <a:fillRect/>
                </a:stretch>
              </p:blipFill>
              <p:spPr>
                <a:xfrm>
                  <a:off x="5138624" y="4884663"/>
                  <a:ext cx="446040" cy="58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7BE7F70-02CF-8D4F-B14E-36CA48ABCFF6}"/>
                    </a:ext>
                  </a:extLst>
                </p14:cNvPr>
                <p14:cNvContentPartPr/>
                <p14:nvPr/>
              </p14:nvContentPartPr>
              <p14:xfrm>
                <a:off x="5173904" y="4817343"/>
                <a:ext cx="232560" cy="89640"/>
              </p14:xfrm>
            </p:contentPart>
          </mc:Choice>
          <mc:Fallback xmlns="">
            <p:pic>
              <p:nvPicPr>
                <p:cNvPr id="9" name="Ink 8">
                  <a:extLst>
                    <a:ext uri="{FF2B5EF4-FFF2-40B4-BE49-F238E27FC236}">
                      <a16:creationId xmlns:a16="http://schemas.microsoft.com/office/drawing/2014/main" id="{07BE7F70-02CF-8D4F-B14E-36CA48ABCFF6}"/>
                    </a:ext>
                  </a:extLst>
                </p:cNvPr>
                <p:cNvPicPr/>
                <p:nvPr/>
              </p:nvPicPr>
              <p:blipFill>
                <a:blip r:embed="rId9"/>
                <a:stretch>
                  <a:fillRect/>
                </a:stretch>
              </p:blipFill>
              <p:spPr>
                <a:xfrm>
                  <a:off x="5165264" y="4808343"/>
                  <a:ext cx="250200" cy="107280"/>
                </a:xfrm>
                <a:prstGeom prst="rect">
                  <a:avLst/>
                </a:prstGeom>
              </p:spPr>
            </p:pic>
          </mc:Fallback>
        </mc:AlternateContent>
      </p:grpSp>
      <p:pic>
        <p:nvPicPr>
          <p:cNvPr id="3" name="download.mp4" descr="download.mp4">
            <a:hlinkClick r:id="" action="ppaction://media"/>
            <a:extLst>
              <a:ext uri="{FF2B5EF4-FFF2-40B4-BE49-F238E27FC236}">
                <a16:creationId xmlns:a16="http://schemas.microsoft.com/office/drawing/2014/main" id="{283B31E0-195B-9B46-AFDE-2A8B2C13F77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638992" y="642594"/>
            <a:ext cx="2700533" cy="4800946"/>
          </a:xfrm>
          <a:prstGeom prst="rect">
            <a:avLst/>
          </a:prstGeom>
        </p:spPr>
      </p:pic>
      <p:sp>
        <p:nvSpPr>
          <p:cNvPr id="20" name="TextBox 19">
            <a:extLst>
              <a:ext uri="{FF2B5EF4-FFF2-40B4-BE49-F238E27FC236}">
                <a16:creationId xmlns:a16="http://schemas.microsoft.com/office/drawing/2014/main" id="{87B6799B-0BF5-6546-9606-3524EFE8D5DC}"/>
              </a:ext>
            </a:extLst>
          </p:cNvPr>
          <p:cNvSpPr txBox="1"/>
          <p:nvPr/>
        </p:nvSpPr>
        <p:spPr>
          <a:xfrm>
            <a:off x="7531101" y="5612170"/>
            <a:ext cx="3695700" cy="584775"/>
          </a:xfrm>
          <a:prstGeom prst="rect">
            <a:avLst/>
          </a:prstGeom>
          <a:noFill/>
        </p:spPr>
        <p:txBody>
          <a:bodyPr wrap="square">
            <a:spAutoFit/>
          </a:bodyPr>
          <a:lstStyle/>
          <a:p>
            <a:r>
              <a:rPr lang="en-US" sz="1600" i="1" dirty="0"/>
              <a:t>https://</a:t>
            </a:r>
            <a:r>
              <a:rPr lang="en-US" sz="1600" i="1" dirty="0" err="1"/>
              <a:t>www.tiktok.com</a:t>
            </a:r>
            <a:r>
              <a:rPr lang="en-US" sz="1600" i="1" dirty="0"/>
              <a:t>/@_</a:t>
            </a:r>
            <a:r>
              <a:rPr lang="en-US" sz="1600" i="1" dirty="0" err="1"/>
              <a:t>ashleyscarlett</a:t>
            </a:r>
            <a:r>
              <a:rPr lang="en-US" sz="1600" i="1" dirty="0"/>
              <a:t>/video/7007304917652212998</a:t>
            </a:r>
          </a:p>
        </p:txBody>
      </p:sp>
    </p:spTree>
    <p:extLst>
      <p:ext uri="{BB962C8B-B14F-4D97-AF65-F5344CB8AC3E}">
        <p14:creationId xmlns:p14="http://schemas.microsoft.com/office/powerpoint/2010/main" val="28632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5571" fill="hold"/>
                                        <p:tgtEl>
                                          <p:spTgt spid="3"/>
                                        </p:tgtEl>
                                      </p:cBhvr>
                                    </p:cmd>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Ms. Estrada found the AirTag behind her license plate.">
            <a:extLst>
              <a:ext uri="{FF2B5EF4-FFF2-40B4-BE49-F238E27FC236}">
                <a16:creationId xmlns:a16="http://schemas.microsoft.com/office/drawing/2014/main" id="{93DF78B4-3256-6E4F-B76A-F202C32F60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07" b="27593"/>
          <a:stretch/>
        </p:blipFill>
        <p:spPr bwMode="auto">
          <a:xfrm>
            <a:off x="1145697" y="1883276"/>
            <a:ext cx="3620178" cy="2941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3D7C7A-1D5F-6747-B70A-50CD7E29E221}"/>
              </a:ext>
            </a:extLst>
          </p:cNvPr>
          <p:cNvSpPr>
            <a:spLocks noGrp="1"/>
          </p:cNvSpPr>
          <p:nvPr>
            <p:ph type="title"/>
          </p:nvPr>
        </p:nvSpPr>
        <p:spPr/>
        <p:txBody>
          <a:bodyPr/>
          <a:lstStyle/>
          <a:p>
            <a:r>
              <a:rPr lang="en-US" dirty="0"/>
              <a:t>Problem: Involuntary Placement</a:t>
            </a:r>
          </a:p>
        </p:txBody>
      </p:sp>
      <p:pic>
        <p:nvPicPr>
          <p:cNvPr id="1030" name="Picture 6" descr="What to do if you get an alert that an AirTag, Find My network accessory,  or set of AirPods is with you - Apple Support">
            <a:extLst>
              <a:ext uri="{FF2B5EF4-FFF2-40B4-BE49-F238E27FC236}">
                <a16:creationId xmlns:a16="http://schemas.microsoft.com/office/drawing/2014/main" id="{0E4D345A-379E-3E44-B893-6FDFC52B9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785" y="1749394"/>
            <a:ext cx="1579815" cy="3193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890CCC-AEE2-8C44-B999-9909E15B3629}"/>
              </a:ext>
            </a:extLst>
          </p:cNvPr>
          <p:cNvSpPr txBox="1"/>
          <p:nvPr/>
        </p:nvSpPr>
        <p:spPr>
          <a:xfrm>
            <a:off x="1145697" y="4641858"/>
            <a:ext cx="4472699" cy="830997"/>
          </a:xfrm>
          <a:prstGeom prst="rect">
            <a:avLst/>
          </a:prstGeom>
          <a:solidFill>
            <a:srgbClr val="FF7E79"/>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pPr marL="342900" indent="-342900">
              <a:buFont typeface="Arial" panose="020B0604020202020204" pitchFamily="34" charset="0"/>
              <a:buChar char="•"/>
            </a:pPr>
            <a:r>
              <a:rPr lang="en-US" sz="2400" dirty="0"/>
              <a:t>Stalking people</a:t>
            </a:r>
          </a:p>
          <a:p>
            <a:pPr marL="342900" indent="-342900">
              <a:buFont typeface="Arial" panose="020B0604020202020204" pitchFamily="34" charset="0"/>
              <a:buChar char="•"/>
            </a:pPr>
            <a:r>
              <a:rPr lang="en-US" sz="2400" dirty="0"/>
              <a:t>Tracking cars to be stolen later</a:t>
            </a:r>
          </a:p>
        </p:txBody>
      </p:sp>
      <p:sp>
        <p:nvSpPr>
          <p:cNvPr id="7" name="TextBox 6">
            <a:extLst>
              <a:ext uri="{FF2B5EF4-FFF2-40B4-BE49-F238E27FC236}">
                <a16:creationId xmlns:a16="http://schemas.microsoft.com/office/drawing/2014/main" id="{81859172-07E0-354E-831E-0966F49EFD67}"/>
              </a:ext>
            </a:extLst>
          </p:cNvPr>
          <p:cNvSpPr txBox="1"/>
          <p:nvPr/>
        </p:nvSpPr>
        <p:spPr>
          <a:xfrm>
            <a:off x="5902104" y="2031084"/>
            <a:ext cx="2557507" cy="923330"/>
          </a:xfrm>
          <a:prstGeom prst="rect">
            <a:avLst/>
          </a:prstGeom>
          <a:noFill/>
        </p:spPr>
        <p:txBody>
          <a:bodyPr wrap="square" rtlCol="0">
            <a:spAutoFit/>
          </a:bodyPr>
          <a:lstStyle/>
          <a:p>
            <a:r>
              <a:rPr lang="en-US" dirty="0"/>
              <a:t>Users notified if an unknown tag seems to be moving with them</a:t>
            </a:r>
          </a:p>
        </p:txBody>
      </p:sp>
      <p:sp>
        <p:nvSpPr>
          <p:cNvPr id="15" name="Right Arrow 14">
            <a:extLst>
              <a:ext uri="{FF2B5EF4-FFF2-40B4-BE49-F238E27FC236}">
                <a16:creationId xmlns:a16="http://schemas.microsoft.com/office/drawing/2014/main" id="{35347720-A802-7642-B82D-D9F7A40D18B9}"/>
              </a:ext>
            </a:extLst>
          </p:cNvPr>
          <p:cNvSpPr/>
          <p:nvPr/>
        </p:nvSpPr>
        <p:spPr>
          <a:xfrm rot="1290398">
            <a:off x="8346275" y="2464387"/>
            <a:ext cx="673100" cy="57119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F3394E4-C8D7-5242-86FD-11D4C6E9C25B}"/>
              </a:ext>
            </a:extLst>
          </p:cNvPr>
          <p:cNvSpPr txBox="1"/>
          <p:nvPr/>
        </p:nvSpPr>
        <p:spPr>
          <a:xfrm>
            <a:off x="4291209" y="6121040"/>
            <a:ext cx="7507183" cy="338554"/>
          </a:xfrm>
          <a:prstGeom prst="rect">
            <a:avLst/>
          </a:prstGeom>
          <a:noFill/>
        </p:spPr>
        <p:txBody>
          <a:bodyPr wrap="none" rtlCol="0">
            <a:spAutoFit/>
          </a:bodyPr>
          <a:lstStyle/>
          <a:p>
            <a:r>
              <a:rPr lang="en-US" sz="1600" i="1" dirty="0"/>
              <a:t>https://</a:t>
            </a:r>
            <a:r>
              <a:rPr lang="en-US" sz="1600" i="1" dirty="0" err="1"/>
              <a:t>www.nytimes.com</a:t>
            </a:r>
            <a:r>
              <a:rPr lang="en-US" sz="1600" i="1" dirty="0"/>
              <a:t>/2021/12/30/technology/apple-</a:t>
            </a:r>
            <a:r>
              <a:rPr lang="en-US" sz="1600" i="1" dirty="0" err="1"/>
              <a:t>airtags</a:t>
            </a:r>
            <a:r>
              <a:rPr lang="en-US" sz="1600" i="1" dirty="0"/>
              <a:t>-tracking-</a:t>
            </a:r>
            <a:r>
              <a:rPr lang="en-US" sz="1600" i="1" dirty="0" err="1"/>
              <a:t>stalking.html</a:t>
            </a:r>
            <a:endParaRPr lang="en-US" sz="1600" i="1" dirty="0"/>
          </a:p>
        </p:txBody>
      </p:sp>
      <p:sp>
        <p:nvSpPr>
          <p:cNvPr id="19" name="TextBox 18">
            <a:extLst>
              <a:ext uri="{FF2B5EF4-FFF2-40B4-BE49-F238E27FC236}">
                <a16:creationId xmlns:a16="http://schemas.microsoft.com/office/drawing/2014/main" id="{7CA9B063-D2A4-B94C-89B6-ABD522B8618F}"/>
              </a:ext>
            </a:extLst>
          </p:cNvPr>
          <p:cNvSpPr txBox="1"/>
          <p:nvPr/>
        </p:nvSpPr>
        <p:spPr>
          <a:xfrm>
            <a:off x="5914008" y="4257490"/>
            <a:ext cx="2726164" cy="923330"/>
          </a:xfrm>
          <a:prstGeom prst="rect">
            <a:avLst/>
          </a:prstGeom>
          <a:noFill/>
        </p:spPr>
        <p:txBody>
          <a:bodyPr wrap="square" rtlCol="0">
            <a:spAutoFit/>
          </a:bodyPr>
          <a:lstStyle/>
          <a:p>
            <a:r>
              <a:rPr lang="en-US" dirty="0"/>
              <a:t>Tag starts beeping if away from the owner’s devices for more than a day</a:t>
            </a:r>
          </a:p>
        </p:txBody>
      </p:sp>
      <p:sp>
        <p:nvSpPr>
          <p:cNvPr id="20" name="TextBox 19">
            <a:extLst>
              <a:ext uri="{FF2B5EF4-FFF2-40B4-BE49-F238E27FC236}">
                <a16:creationId xmlns:a16="http://schemas.microsoft.com/office/drawing/2014/main" id="{374DF9D2-DC8C-4D4E-98CC-F74CE02B7B1E}"/>
              </a:ext>
            </a:extLst>
          </p:cNvPr>
          <p:cNvSpPr txBox="1"/>
          <p:nvPr/>
        </p:nvSpPr>
        <p:spPr>
          <a:xfrm>
            <a:off x="6458100" y="3074688"/>
            <a:ext cx="2292200" cy="1077218"/>
          </a:xfrm>
          <a:prstGeom prst="rect">
            <a:avLst/>
          </a:prstGeom>
          <a:noFill/>
        </p:spPr>
        <p:txBody>
          <a:bodyPr wrap="square" rtlCol="0">
            <a:spAutoFit/>
          </a:bodyPr>
          <a:lstStyle/>
          <a:p>
            <a:r>
              <a:rPr lang="en-US" sz="1600" dirty="0">
                <a:latin typeface="Segoe Print" panose="02000800000000000000" pitchFamily="2" charset="0"/>
              </a:rPr>
              <a:t>after how long?</a:t>
            </a:r>
          </a:p>
          <a:p>
            <a:r>
              <a:rPr lang="en-US" sz="1600" dirty="0">
                <a:latin typeface="Segoe Print" panose="02000800000000000000" pitchFamily="2" charset="0"/>
              </a:rPr>
              <a:t>hours, days… depends on iOS and location settings</a:t>
            </a:r>
          </a:p>
        </p:txBody>
      </p:sp>
    </p:spTree>
    <p:extLst>
      <p:ext uri="{BB962C8B-B14F-4D97-AF65-F5344CB8AC3E}">
        <p14:creationId xmlns:p14="http://schemas.microsoft.com/office/powerpoint/2010/main" val="31830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DB3F57-6AE5-7343-B46E-A23DEBAC179A}"/>
              </a:ext>
            </a:extLst>
          </p:cNvPr>
          <p:cNvSpPr txBox="1"/>
          <p:nvPr/>
        </p:nvSpPr>
        <p:spPr>
          <a:xfrm>
            <a:off x="6337301" y="1090230"/>
            <a:ext cx="4517167" cy="461665"/>
          </a:xfrm>
          <a:prstGeom prst="rect">
            <a:avLst/>
          </a:prstGeom>
          <a:noFill/>
          <a:ln w="38100">
            <a:solidFill>
              <a:schemeClr val="tx1"/>
            </a:solidFill>
          </a:ln>
        </p:spPr>
        <p:txBody>
          <a:bodyPr wrap="square" rtlCol="0">
            <a:spAutoFit/>
          </a:bodyPr>
          <a:lstStyle/>
          <a:p>
            <a:r>
              <a:rPr lang="en-US" sz="2400" dirty="0"/>
              <a:t>Need to find the tag</a:t>
            </a:r>
          </a:p>
        </p:txBody>
      </p:sp>
      <p:pic>
        <p:nvPicPr>
          <p:cNvPr id="6" name="Picture 5" descr="A picture containing diagram&#10;&#10;Description automatically generated">
            <a:extLst>
              <a:ext uri="{FF2B5EF4-FFF2-40B4-BE49-F238E27FC236}">
                <a16:creationId xmlns:a16="http://schemas.microsoft.com/office/drawing/2014/main" id="{24A25855-E248-4249-A270-700C2D77F0AD}"/>
              </a:ext>
            </a:extLst>
          </p:cNvPr>
          <p:cNvPicPr>
            <a:picLocks noChangeAspect="1"/>
          </p:cNvPicPr>
          <p:nvPr/>
        </p:nvPicPr>
        <p:blipFill>
          <a:blip r:embed="rId2"/>
          <a:stretch>
            <a:fillRect/>
          </a:stretch>
        </p:blipFill>
        <p:spPr>
          <a:xfrm>
            <a:off x="590550" y="596900"/>
            <a:ext cx="5162550" cy="5232157"/>
          </a:xfrm>
          <a:prstGeom prst="rect">
            <a:avLst/>
          </a:prstGeom>
        </p:spPr>
      </p:pic>
      <p:sp>
        <p:nvSpPr>
          <p:cNvPr id="8" name="TextBox 7">
            <a:extLst>
              <a:ext uri="{FF2B5EF4-FFF2-40B4-BE49-F238E27FC236}">
                <a16:creationId xmlns:a16="http://schemas.microsoft.com/office/drawing/2014/main" id="{1DB12118-ED7E-B840-BAAA-77C291244311}"/>
              </a:ext>
            </a:extLst>
          </p:cNvPr>
          <p:cNvSpPr txBox="1"/>
          <p:nvPr/>
        </p:nvSpPr>
        <p:spPr>
          <a:xfrm>
            <a:off x="590550" y="5848344"/>
            <a:ext cx="5463355" cy="338554"/>
          </a:xfrm>
          <a:prstGeom prst="rect">
            <a:avLst/>
          </a:prstGeom>
          <a:noFill/>
        </p:spPr>
        <p:txBody>
          <a:bodyPr wrap="none" rtlCol="0">
            <a:spAutoFit/>
          </a:bodyPr>
          <a:lstStyle/>
          <a:p>
            <a:r>
              <a:rPr lang="en-US" sz="1600" i="1" dirty="0"/>
              <a:t>https://</a:t>
            </a:r>
            <a:r>
              <a:rPr lang="en-US" sz="1600" i="1" dirty="0" err="1"/>
              <a:t>twitter.com</a:t>
            </a:r>
            <a:r>
              <a:rPr lang="en-US" sz="1600" i="1" dirty="0"/>
              <a:t>/</a:t>
            </a:r>
            <a:r>
              <a:rPr lang="en-US" sz="1600" i="1" dirty="0" err="1"/>
              <a:t>jmarambaaa</a:t>
            </a:r>
            <a:r>
              <a:rPr lang="en-US" sz="1600" i="1" dirty="0"/>
              <a:t>/status/1458851472741830657</a:t>
            </a:r>
          </a:p>
        </p:txBody>
      </p:sp>
      <p:sp>
        <p:nvSpPr>
          <p:cNvPr id="18" name="TextBox 17">
            <a:extLst>
              <a:ext uri="{FF2B5EF4-FFF2-40B4-BE49-F238E27FC236}">
                <a16:creationId xmlns:a16="http://schemas.microsoft.com/office/drawing/2014/main" id="{B121EAAD-5E5F-4D4F-8175-3060614998DD}"/>
              </a:ext>
            </a:extLst>
          </p:cNvPr>
          <p:cNvSpPr txBox="1"/>
          <p:nvPr/>
        </p:nvSpPr>
        <p:spPr>
          <a:xfrm>
            <a:off x="6337302" y="2151149"/>
            <a:ext cx="4517167" cy="830997"/>
          </a:xfrm>
          <a:prstGeom prst="rect">
            <a:avLst/>
          </a:prstGeom>
          <a:noFill/>
          <a:ln w="38100">
            <a:solidFill>
              <a:schemeClr val="tx1"/>
            </a:solidFill>
          </a:ln>
        </p:spPr>
        <p:txBody>
          <a:bodyPr wrap="square" rtlCol="0">
            <a:spAutoFit/>
          </a:bodyPr>
          <a:lstStyle/>
          <a:p>
            <a:r>
              <a:rPr lang="en-US" sz="2400" dirty="0"/>
              <a:t>Need to ask police to ask Apple to identify the tag’s owner</a:t>
            </a:r>
          </a:p>
        </p:txBody>
      </p:sp>
      <p:sp>
        <p:nvSpPr>
          <p:cNvPr id="19" name="TextBox 18">
            <a:extLst>
              <a:ext uri="{FF2B5EF4-FFF2-40B4-BE49-F238E27FC236}">
                <a16:creationId xmlns:a16="http://schemas.microsoft.com/office/drawing/2014/main" id="{E30862E8-D033-F348-B068-F564A44A8845}"/>
              </a:ext>
            </a:extLst>
          </p:cNvPr>
          <p:cNvSpPr txBox="1"/>
          <p:nvPr/>
        </p:nvSpPr>
        <p:spPr>
          <a:xfrm>
            <a:off x="10558226" y="2505670"/>
            <a:ext cx="385143" cy="923330"/>
          </a:xfrm>
          <a:prstGeom prst="rect">
            <a:avLst/>
          </a:prstGeom>
          <a:solidFill>
            <a:schemeClr val="bg1">
              <a:lumMod val="85000"/>
            </a:schemeClr>
          </a:solidFill>
        </p:spPr>
        <p:txBody>
          <a:bodyPr wrap="square" rtlCol="0">
            <a:spAutoFit/>
          </a:bodyPr>
          <a:lstStyle/>
          <a:p>
            <a:r>
              <a:rPr lang="en-US" sz="5400" b="1" dirty="0"/>
              <a:t>?</a:t>
            </a:r>
          </a:p>
        </p:txBody>
      </p:sp>
      <p:sp>
        <p:nvSpPr>
          <p:cNvPr id="20" name="TextBox 19">
            <a:extLst>
              <a:ext uri="{FF2B5EF4-FFF2-40B4-BE49-F238E27FC236}">
                <a16:creationId xmlns:a16="http://schemas.microsoft.com/office/drawing/2014/main" id="{0E2BF9A8-C0B5-2543-BAA1-92DD813E7D92}"/>
              </a:ext>
            </a:extLst>
          </p:cNvPr>
          <p:cNvSpPr txBox="1"/>
          <p:nvPr/>
        </p:nvSpPr>
        <p:spPr>
          <a:xfrm>
            <a:off x="6337301" y="3586507"/>
            <a:ext cx="4517167" cy="830997"/>
          </a:xfrm>
          <a:prstGeom prst="rect">
            <a:avLst/>
          </a:prstGeom>
          <a:noFill/>
          <a:ln w="38100">
            <a:solidFill>
              <a:schemeClr val="tx1"/>
            </a:solidFill>
          </a:ln>
        </p:spPr>
        <p:txBody>
          <a:bodyPr wrap="square" rtlCol="0">
            <a:spAutoFit/>
          </a:bodyPr>
          <a:lstStyle/>
          <a:p>
            <a:r>
              <a:rPr lang="en-US" sz="2400" dirty="0"/>
              <a:t>Android users need to download and use a special app</a:t>
            </a:r>
          </a:p>
        </p:txBody>
      </p:sp>
    </p:spTree>
    <p:extLst>
      <p:ext uri="{BB962C8B-B14F-4D97-AF65-F5344CB8AC3E}">
        <p14:creationId xmlns:p14="http://schemas.microsoft.com/office/powerpoint/2010/main" val="2299604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F33B4C8-C95A-314A-9106-B97B01FB5316}"/>
              </a:ext>
            </a:extLst>
          </p:cNvPr>
          <p:cNvPicPr>
            <a:picLocks noChangeAspect="1"/>
          </p:cNvPicPr>
          <p:nvPr/>
        </p:nvPicPr>
        <p:blipFill>
          <a:blip r:embed="rId2"/>
          <a:stretch>
            <a:fillRect/>
          </a:stretch>
        </p:blipFill>
        <p:spPr>
          <a:xfrm>
            <a:off x="703744" y="660674"/>
            <a:ext cx="7231599" cy="1207881"/>
          </a:xfrm>
          <a:prstGeom prst="rect">
            <a:avLst/>
          </a:prstGeom>
          <a:ln w="38100">
            <a:solidFill>
              <a:schemeClr val="tx1"/>
            </a:solidFill>
          </a:ln>
          <a:effectLst>
            <a:outerShdw blurRad="50800" dist="38100" dir="2700000" algn="tl" rotWithShape="0">
              <a:prstClr val="black">
                <a:alpha val="40000"/>
              </a:prstClr>
            </a:outerShdw>
          </a:effectLst>
        </p:spPr>
      </p:pic>
      <p:pic>
        <p:nvPicPr>
          <p:cNvPr id="1026" name="Picture 2" descr="The BioButton uses algorithms to try to detect early signs of Covid-19.">
            <a:extLst>
              <a:ext uri="{FF2B5EF4-FFF2-40B4-BE49-F238E27FC236}">
                <a16:creationId xmlns:a16="http://schemas.microsoft.com/office/drawing/2014/main" id="{5468B470-B31A-7649-B8C0-BEEA6673F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23" y="2235663"/>
            <a:ext cx="3024376" cy="1703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378B3D-4554-9D4A-ADCE-0A71DB5AD734}"/>
              </a:ext>
            </a:extLst>
          </p:cNvPr>
          <p:cNvSpPr txBox="1"/>
          <p:nvPr/>
        </p:nvSpPr>
        <p:spPr>
          <a:xfrm>
            <a:off x="543427" y="3983337"/>
            <a:ext cx="2822626" cy="923330"/>
          </a:xfrm>
          <a:prstGeom prst="rect">
            <a:avLst/>
          </a:prstGeom>
          <a:noFill/>
        </p:spPr>
        <p:txBody>
          <a:bodyPr wrap="square" rtlCol="0">
            <a:spAutoFit/>
          </a:bodyPr>
          <a:lstStyle/>
          <a:p>
            <a:r>
              <a:rPr lang="en-US" dirty="0"/>
              <a:t>The </a:t>
            </a:r>
            <a:r>
              <a:rPr lang="en-US" dirty="0" err="1"/>
              <a:t>BioButton</a:t>
            </a:r>
            <a:r>
              <a:rPr lang="en-US" dirty="0"/>
              <a:t> uses algorithms to try to detect early signs of Covid-19</a:t>
            </a:r>
          </a:p>
        </p:txBody>
      </p:sp>
      <p:pic>
        <p:nvPicPr>
          <p:cNvPr id="1028" name="Picture 4" descr="Don Shumpert, a coach for the Arizona Cardinals, wearing a Kinexon proximity detection device before a game.">
            <a:extLst>
              <a:ext uri="{FF2B5EF4-FFF2-40B4-BE49-F238E27FC236}">
                <a16:creationId xmlns:a16="http://schemas.microsoft.com/office/drawing/2014/main" id="{D1432F40-6AEF-704D-8BD0-2C9154757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353" y="2744330"/>
            <a:ext cx="3160643" cy="2107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A75060-FC85-C74B-BBDB-7DA2BB08AEB8}"/>
              </a:ext>
            </a:extLst>
          </p:cNvPr>
          <p:cNvSpPr txBox="1"/>
          <p:nvPr/>
        </p:nvSpPr>
        <p:spPr>
          <a:xfrm>
            <a:off x="3946353" y="4906667"/>
            <a:ext cx="3550972" cy="369332"/>
          </a:xfrm>
          <a:prstGeom prst="rect">
            <a:avLst/>
          </a:prstGeom>
          <a:noFill/>
        </p:spPr>
        <p:txBody>
          <a:bodyPr wrap="none" rtlCol="0">
            <a:spAutoFit/>
          </a:bodyPr>
          <a:lstStyle/>
          <a:p>
            <a:r>
              <a:rPr lang="en-US" dirty="0" err="1"/>
              <a:t>Kinexon</a:t>
            </a:r>
            <a:r>
              <a:rPr lang="en-US" dirty="0"/>
              <a:t> proximity detection device</a:t>
            </a:r>
          </a:p>
        </p:txBody>
      </p:sp>
      <p:sp>
        <p:nvSpPr>
          <p:cNvPr id="6" name="TextBox 5">
            <a:extLst>
              <a:ext uri="{FF2B5EF4-FFF2-40B4-BE49-F238E27FC236}">
                <a16:creationId xmlns:a16="http://schemas.microsoft.com/office/drawing/2014/main" id="{83EED2C4-6C7C-5447-8A26-F7CBF28699FA}"/>
              </a:ext>
            </a:extLst>
          </p:cNvPr>
          <p:cNvSpPr txBox="1"/>
          <p:nvPr/>
        </p:nvSpPr>
        <p:spPr>
          <a:xfrm>
            <a:off x="4319543" y="6108341"/>
            <a:ext cx="7460697" cy="338554"/>
          </a:xfrm>
          <a:prstGeom prst="rect">
            <a:avLst/>
          </a:prstGeom>
          <a:noFill/>
        </p:spPr>
        <p:txBody>
          <a:bodyPr wrap="none" rtlCol="0">
            <a:spAutoFit/>
          </a:bodyPr>
          <a:lstStyle/>
          <a:p>
            <a:r>
              <a:rPr lang="en-US" sz="1600" i="1" dirty="0"/>
              <a:t>https://</a:t>
            </a:r>
            <a:r>
              <a:rPr lang="en-US" sz="1600" i="1" dirty="0" err="1"/>
              <a:t>www.nytimes.com</a:t>
            </a:r>
            <a:r>
              <a:rPr lang="en-US" sz="1600" i="1" dirty="0"/>
              <a:t>/2020/11/15/technology/virus-wearable-tracker-</a:t>
            </a:r>
            <a:r>
              <a:rPr lang="en-US" sz="1600" i="1" dirty="0" err="1"/>
              <a:t>privacy.html</a:t>
            </a:r>
            <a:endParaRPr lang="en-US" sz="1600" i="1" dirty="0"/>
          </a:p>
        </p:txBody>
      </p:sp>
      <p:pic>
        <p:nvPicPr>
          <p:cNvPr id="8" name="Picture 7" descr="Graphical user interface, application&#10;&#10;Description automatically generated">
            <a:extLst>
              <a:ext uri="{FF2B5EF4-FFF2-40B4-BE49-F238E27FC236}">
                <a16:creationId xmlns:a16="http://schemas.microsoft.com/office/drawing/2014/main" id="{B800E128-33C2-6146-9785-A8A115A623D7}"/>
              </a:ext>
            </a:extLst>
          </p:cNvPr>
          <p:cNvPicPr>
            <a:picLocks noChangeAspect="1"/>
          </p:cNvPicPr>
          <p:nvPr/>
        </p:nvPicPr>
        <p:blipFill>
          <a:blip r:embed="rId5"/>
          <a:stretch>
            <a:fillRect/>
          </a:stretch>
        </p:blipFill>
        <p:spPr>
          <a:xfrm>
            <a:off x="7802821" y="2114117"/>
            <a:ext cx="3550972" cy="2209315"/>
          </a:xfrm>
          <a:prstGeom prst="rect">
            <a:avLst/>
          </a:prstGeom>
        </p:spPr>
      </p:pic>
      <p:sp>
        <p:nvSpPr>
          <p:cNvPr id="9" name="TextBox 8">
            <a:extLst>
              <a:ext uri="{FF2B5EF4-FFF2-40B4-BE49-F238E27FC236}">
                <a16:creationId xmlns:a16="http://schemas.microsoft.com/office/drawing/2014/main" id="{9BA10EB0-8F52-734F-BC4C-B1EECD5D5E59}"/>
              </a:ext>
            </a:extLst>
          </p:cNvPr>
          <p:cNvSpPr txBox="1"/>
          <p:nvPr/>
        </p:nvSpPr>
        <p:spPr>
          <a:xfrm>
            <a:off x="7753376" y="4458254"/>
            <a:ext cx="3895197" cy="923330"/>
          </a:xfrm>
          <a:prstGeom prst="rect">
            <a:avLst/>
          </a:prstGeom>
          <a:noFill/>
        </p:spPr>
        <p:txBody>
          <a:bodyPr wrap="square" rtlCol="0">
            <a:spAutoFit/>
          </a:bodyPr>
          <a:lstStyle/>
          <a:p>
            <a:r>
              <a:rPr lang="en-US" dirty="0" err="1"/>
              <a:t>EverSmart</a:t>
            </a:r>
            <a:r>
              <a:rPr lang="en-US" dirty="0"/>
              <a:t> traces contact anonymously between facility occupants through badges, wristbands, and keyrings</a:t>
            </a:r>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961E5B8-61F2-164D-ADF0-D71FBE6892A5}"/>
                  </a:ext>
                </a:extLst>
              </p14:cNvPr>
              <p14:cNvContentPartPr/>
              <p14:nvPr/>
            </p14:nvContentPartPr>
            <p14:xfrm>
              <a:off x="10312184" y="4661103"/>
              <a:ext cx="1193400" cy="25200"/>
            </p14:xfrm>
          </p:contentPart>
        </mc:Choice>
        <mc:Fallback xmlns="">
          <p:pic>
            <p:nvPicPr>
              <p:cNvPr id="10" name="Ink 9">
                <a:extLst>
                  <a:ext uri="{FF2B5EF4-FFF2-40B4-BE49-F238E27FC236}">
                    <a16:creationId xmlns:a16="http://schemas.microsoft.com/office/drawing/2014/main" id="{F961E5B8-61F2-164D-ADF0-D71FBE6892A5}"/>
                  </a:ext>
                </a:extLst>
              </p:cNvPr>
              <p:cNvPicPr/>
              <p:nvPr/>
            </p:nvPicPr>
            <p:blipFill>
              <a:blip r:embed="rId7"/>
              <a:stretch>
                <a:fillRect/>
              </a:stretch>
            </p:blipFill>
            <p:spPr>
              <a:xfrm>
                <a:off x="10240184" y="4517103"/>
                <a:ext cx="1337040" cy="312840"/>
              </a:xfrm>
              <a:prstGeom prst="rect">
                <a:avLst/>
              </a:prstGeom>
            </p:spPr>
          </p:pic>
        </mc:Fallback>
      </mc:AlternateContent>
    </p:spTree>
    <p:extLst>
      <p:ext uri="{BB962C8B-B14F-4D97-AF65-F5344CB8AC3E}">
        <p14:creationId xmlns:p14="http://schemas.microsoft.com/office/powerpoint/2010/main" val="266179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EF83A283-E546-44AF-9CEE-7C5EA258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19999D7-48EA-4DE8-99D3-564691927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507245"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F81523F-3A1B-824C-A65C-AFA2254FCDB1}"/>
              </a:ext>
            </a:extLst>
          </p:cNvPr>
          <p:cNvSpPr>
            <a:spLocks noGrp="1"/>
          </p:cNvSpPr>
          <p:nvPr>
            <p:ph type="title"/>
          </p:nvPr>
        </p:nvSpPr>
        <p:spPr>
          <a:xfrm>
            <a:off x="868680" y="642593"/>
            <a:ext cx="6281928" cy="1744183"/>
          </a:xfrm>
        </p:spPr>
        <p:txBody>
          <a:bodyPr>
            <a:normAutofit/>
          </a:bodyPr>
          <a:lstStyle/>
          <a:p>
            <a:r>
              <a:rPr lang="en-US" dirty="0"/>
              <a:t>Over in Asia…</a:t>
            </a:r>
          </a:p>
        </p:txBody>
      </p:sp>
      <p:sp>
        <p:nvSpPr>
          <p:cNvPr id="3" name="Content Placeholder 2">
            <a:extLst>
              <a:ext uri="{FF2B5EF4-FFF2-40B4-BE49-F238E27FC236}">
                <a16:creationId xmlns:a16="http://schemas.microsoft.com/office/drawing/2014/main" id="{16B75695-89E3-9D47-ABFC-EA7D833460F3}"/>
              </a:ext>
            </a:extLst>
          </p:cNvPr>
          <p:cNvSpPr>
            <a:spLocks noGrp="1"/>
          </p:cNvSpPr>
          <p:nvPr>
            <p:ph idx="1"/>
          </p:nvPr>
        </p:nvSpPr>
        <p:spPr>
          <a:xfrm>
            <a:off x="868680" y="2386584"/>
            <a:ext cx="6281928" cy="3648456"/>
          </a:xfrm>
        </p:spPr>
        <p:txBody>
          <a:bodyPr>
            <a:normAutofit/>
          </a:bodyPr>
          <a:lstStyle/>
          <a:p>
            <a:r>
              <a:rPr lang="en-US" sz="2000" dirty="0"/>
              <a:t>Mandatory Bluetooth wearables to enforce contact tracing (Singapore)</a:t>
            </a:r>
          </a:p>
          <a:p>
            <a:r>
              <a:rPr lang="en-US" sz="2000" dirty="0"/>
              <a:t>Video cameras to enforce mask wearing (Hangzhou)</a:t>
            </a:r>
          </a:p>
          <a:p>
            <a:r>
              <a:rPr lang="en-US" sz="2000" dirty="0"/>
              <a:t>Power consumption monitoring to enforce compliance with quarantine orders (Hangzhou)</a:t>
            </a:r>
          </a:p>
          <a:p>
            <a:r>
              <a:rPr lang="en-US" sz="2000" dirty="0"/>
              <a:t>Door sensors to prevent people in quarantine from leaving home (Luoyang)</a:t>
            </a:r>
          </a:p>
        </p:txBody>
      </p:sp>
      <p:sp>
        <p:nvSpPr>
          <p:cNvPr id="143" name="Rectangle 142">
            <a:extLst>
              <a:ext uri="{FF2B5EF4-FFF2-40B4-BE49-F238E27FC236}">
                <a16:creationId xmlns:a16="http://schemas.microsoft.com/office/drawing/2014/main" id="{2EA0FEA3-230A-48E7-B24C-D648EA34C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46" y="374904"/>
            <a:ext cx="7178040" cy="6108192"/>
          </a:xfrm>
          <a:prstGeom prst="rect">
            <a:avLst/>
          </a:prstGeom>
          <a:noFill/>
          <a:ln w="6350" cap="sq" cmpd="sng" algn="ctr">
            <a:solidFill>
              <a:schemeClr val="tx1">
                <a:lumMod val="75000"/>
                <a:lumOff val="25000"/>
              </a:schemeClr>
            </a:solidFill>
            <a:prstDash val="solid"/>
            <a:miter lim="800000"/>
          </a:ln>
          <a:effectLst/>
        </p:spPr>
      </p:sp>
      <p:pic>
        <p:nvPicPr>
          <p:cNvPr id="2052" name="Picture 4" descr="A person holding an object in front of a door&#10;&#10;Description automatically generated with low confidence">
            <a:extLst>
              <a:ext uri="{FF2B5EF4-FFF2-40B4-BE49-F238E27FC236}">
                <a16:creationId xmlns:a16="http://schemas.microsoft.com/office/drawing/2014/main" id="{1F783AFF-12D6-BD44-A570-4FF9C0BCD5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03" r="1692" b="-5"/>
          <a:stretch/>
        </p:blipFill>
        <p:spPr bwMode="auto">
          <a:xfrm>
            <a:off x="7833571" y="237744"/>
            <a:ext cx="2024804" cy="32177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9EF89FC-9AD2-A54A-B01B-61BCFBF77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20" r="23915" b="2"/>
          <a:stretch/>
        </p:blipFill>
        <p:spPr bwMode="auto">
          <a:xfrm>
            <a:off x="9944100" y="237744"/>
            <a:ext cx="2019300" cy="32177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deo Mask detection | Hikvision US | The world's largest video surveillance  manufacturer">
            <a:extLst>
              <a:ext uri="{FF2B5EF4-FFF2-40B4-BE49-F238E27FC236}">
                <a16:creationId xmlns:a16="http://schemas.microsoft.com/office/drawing/2014/main" id="{EAD3A8A8-92B1-B04A-BC55-E1D503CE0B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737" b="2"/>
          <a:stretch/>
        </p:blipFill>
        <p:spPr bwMode="auto">
          <a:xfrm>
            <a:off x="7833572" y="3533774"/>
            <a:ext cx="4129828" cy="308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28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77" name="Rectangle 76">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8194" name="Picture 2" descr="In Soviet Russia, The TV Watches You XD by FearOfTheBlackWolf on DeviantArt">
            <a:extLst>
              <a:ext uri="{FF2B5EF4-FFF2-40B4-BE49-F238E27FC236}">
                <a16:creationId xmlns:a16="http://schemas.microsoft.com/office/drawing/2014/main" id="{BB915B53-7155-F047-9C1E-2F5A3DC726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79902" y="218238"/>
            <a:ext cx="4795025" cy="637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84788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2E37C-40FB-7C46-AFE5-393323184B0D}"/>
              </a:ext>
            </a:extLst>
          </p:cNvPr>
          <p:cNvPicPr>
            <a:picLocks noChangeAspect="1"/>
          </p:cNvPicPr>
          <p:nvPr/>
        </p:nvPicPr>
        <p:blipFill>
          <a:blip r:embed="rId2"/>
          <a:stretch>
            <a:fillRect/>
          </a:stretch>
        </p:blipFill>
        <p:spPr>
          <a:xfrm>
            <a:off x="624332" y="967057"/>
            <a:ext cx="4345937" cy="2904856"/>
          </a:xfrm>
          <a:prstGeom prst="rect">
            <a:avLst/>
          </a:prstGeom>
        </p:spPr>
      </p:pic>
      <p:sp>
        <p:nvSpPr>
          <p:cNvPr id="5" name="TextBox 4">
            <a:extLst>
              <a:ext uri="{FF2B5EF4-FFF2-40B4-BE49-F238E27FC236}">
                <a16:creationId xmlns:a16="http://schemas.microsoft.com/office/drawing/2014/main" id="{5DAF610C-39AF-3E4F-8D14-F33E182B21CF}"/>
              </a:ext>
            </a:extLst>
          </p:cNvPr>
          <p:cNvSpPr txBox="1"/>
          <p:nvPr/>
        </p:nvSpPr>
        <p:spPr>
          <a:xfrm>
            <a:off x="5414963" y="967057"/>
            <a:ext cx="5895529" cy="4093428"/>
          </a:xfrm>
          <a:prstGeom prst="rect">
            <a:avLst/>
          </a:prstGeom>
          <a:noFill/>
        </p:spPr>
        <p:txBody>
          <a:bodyPr wrap="square" rtlCol="0">
            <a:spAutoFit/>
          </a:bodyPr>
          <a:lstStyle/>
          <a:p>
            <a:r>
              <a:rPr lang="en-US" sz="2000" dirty="0"/>
              <a:t>Smart TVs collect detailed information about everything users watch.</a:t>
            </a:r>
          </a:p>
          <a:p>
            <a:endParaRPr lang="en-US" sz="2000" dirty="0"/>
          </a:p>
          <a:p>
            <a:r>
              <a:rPr lang="en-US" sz="2000" dirty="0">
                <a:solidFill>
                  <a:srgbClr val="C00000"/>
                </a:solidFill>
              </a:rPr>
              <a:t>ACR (automatic content recognition): </a:t>
            </a:r>
            <a:r>
              <a:rPr lang="en-US" sz="2000" dirty="0"/>
              <a:t>capture pixels on screen, compute fingerprint, compare with database of known content.  </a:t>
            </a:r>
          </a:p>
          <a:p>
            <a:endParaRPr lang="en-US" sz="2000" dirty="0"/>
          </a:p>
          <a:p>
            <a:r>
              <a:rPr lang="en-US" sz="2000" dirty="0"/>
              <a:t>Analyze ACR to identify household interests, use them to target ads across multiple devices (linked by IP address).</a:t>
            </a:r>
          </a:p>
          <a:p>
            <a:endParaRPr lang="en-US" sz="2000" dirty="0"/>
          </a:p>
          <a:p>
            <a:r>
              <a:rPr lang="en-US" sz="2000" dirty="0">
                <a:highlight>
                  <a:srgbClr val="FFFF00"/>
                </a:highlight>
              </a:rPr>
              <a:t>Claim: this cannot violate privacy because ACR data is not “personally identifiable information”.</a:t>
            </a:r>
          </a:p>
        </p:txBody>
      </p:sp>
      <p:sp>
        <p:nvSpPr>
          <p:cNvPr id="7" name="TextBox 6">
            <a:extLst>
              <a:ext uri="{FF2B5EF4-FFF2-40B4-BE49-F238E27FC236}">
                <a16:creationId xmlns:a16="http://schemas.microsoft.com/office/drawing/2014/main" id="{DF2BCB7F-14E1-104B-8292-A9EEB6C10884}"/>
              </a:ext>
            </a:extLst>
          </p:cNvPr>
          <p:cNvSpPr txBox="1"/>
          <p:nvPr/>
        </p:nvSpPr>
        <p:spPr>
          <a:xfrm>
            <a:off x="3478612" y="6132463"/>
            <a:ext cx="833593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/technology/2019/09/18/you-watch-tv-your-tv-watches-back/</a:t>
            </a:r>
          </a:p>
        </p:txBody>
      </p:sp>
    </p:spTree>
    <p:extLst>
      <p:ext uri="{BB962C8B-B14F-4D97-AF65-F5344CB8AC3E}">
        <p14:creationId xmlns:p14="http://schemas.microsoft.com/office/powerpoint/2010/main" val="292001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7669B-8C4E-B94D-8697-B61A10027ABD}"/>
              </a:ext>
            </a:extLst>
          </p:cNvPr>
          <p:cNvPicPr>
            <a:picLocks noChangeAspect="1"/>
          </p:cNvPicPr>
          <p:nvPr/>
        </p:nvPicPr>
        <p:blipFill>
          <a:blip r:embed="rId2"/>
          <a:stretch>
            <a:fillRect/>
          </a:stretch>
        </p:blipFill>
        <p:spPr>
          <a:xfrm>
            <a:off x="1776408" y="2813890"/>
            <a:ext cx="4051038" cy="2274081"/>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760D3D9-8380-4C4E-8E69-44EB6D55872F}"/>
              </a:ext>
            </a:extLst>
          </p:cNvPr>
          <p:cNvPicPr>
            <a:picLocks noChangeAspect="1"/>
          </p:cNvPicPr>
          <p:nvPr/>
        </p:nvPicPr>
        <p:blipFill>
          <a:blip r:embed="rId3"/>
          <a:stretch>
            <a:fillRect/>
          </a:stretch>
        </p:blipFill>
        <p:spPr>
          <a:xfrm>
            <a:off x="1621851" y="807147"/>
            <a:ext cx="8948297" cy="1447776"/>
          </a:xfrm>
          <a:prstGeom prst="rect">
            <a:avLst/>
          </a:prstGeom>
          <a:ln w="38100">
            <a:solidFill>
              <a:schemeClr val="accent1">
                <a:shade val="50000"/>
              </a:schemeClr>
            </a:solidFill>
          </a:ln>
          <a:effectLst>
            <a:outerShdw blurRad="50800" dist="130801" dir="2700000" algn="tl" rotWithShape="0">
              <a:prstClr val="black">
                <a:alpha val="40000"/>
              </a:prstClr>
            </a:outerShdw>
          </a:effectLst>
        </p:spPr>
      </p:pic>
      <p:pic>
        <p:nvPicPr>
          <p:cNvPr id="11" name="Picture 10">
            <a:extLst>
              <a:ext uri="{FF2B5EF4-FFF2-40B4-BE49-F238E27FC236}">
                <a16:creationId xmlns:a16="http://schemas.microsoft.com/office/drawing/2014/main" id="{E5979E38-45C6-E742-B96D-BD03C98BA462}"/>
              </a:ext>
            </a:extLst>
          </p:cNvPr>
          <p:cNvPicPr>
            <a:picLocks noChangeAspect="1"/>
          </p:cNvPicPr>
          <p:nvPr/>
        </p:nvPicPr>
        <p:blipFill>
          <a:blip r:embed="rId4"/>
          <a:stretch>
            <a:fillRect/>
          </a:stretch>
        </p:blipFill>
        <p:spPr>
          <a:xfrm>
            <a:off x="6095999" y="3104903"/>
            <a:ext cx="4197421" cy="2367214"/>
          </a:xfrm>
          <a:prstGeom prst="rect">
            <a:avLst/>
          </a:prstGeom>
        </p:spPr>
      </p:pic>
      <p:sp>
        <p:nvSpPr>
          <p:cNvPr id="12" name="TextBox 11">
            <a:extLst>
              <a:ext uri="{FF2B5EF4-FFF2-40B4-BE49-F238E27FC236}">
                <a16:creationId xmlns:a16="http://schemas.microsoft.com/office/drawing/2014/main" id="{9F9B3441-DD5D-5F46-801A-36B81609B1BB}"/>
              </a:ext>
            </a:extLst>
          </p:cNvPr>
          <p:cNvSpPr txBox="1"/>
          <p:nvPr/>
        </p:nvSpPr>
        <p:spPr>
          <a:xfrm>
            <a:off x="7172634" y="5480136"/>
            <a:ext cx="2044149" cy="369332"/>
          </a:xfrm>
          <a:prstGeom prst="rect">
            <a:avLst/>
          </a:prstGeom>
          <a:noFill/>
        </p:spPr>
        <p:txBody>
          <a:bodyPr wrap="none" rtlCol="0">
            <a:spAutoFit/>
          </a:bodyPr>
          <a:lstStyle/>
          <a:p>
            <a:r>
              <a:rPr lang="en-US" dirty="0"/>
              <a:t>90% of users opt in</a:t>
            </a:r>
          </a:p>
        </p:txBody>
      </p:sp>
      <p:sp>
        <p:nvSpPr>
          <p:cNvPr id="8" name="TextBox 7">
            <a:extLst>
              <a:ext uri="{FF2B5EF4-FFF2-40B4-BE49-F238E27FC236}">
                <a16:creationId xmlns:a16="http://schemas.microsoft.com/office/drawing/2014/main" id="{7179ABD2-9F55-3143-9686-13AB153A58E1}"/>
              </a:ext>
            </a:extLst>
          </p:cNvPr>
          <p:cNvSpPr txBox="1"/>
          <p:nvPr/>
        </p:nvSpPr>
        <p:spPr>
          <a:xfrm>
            <a:off x="3478612" y="6132463"/>
            <a:ext cx="833593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/technology/2019/09/18/you-watch-tv-your-tv-watches-back/</a:t>
            </a:r>
          </a:p>
        </p:txBody>
      </p:sp>
    </p:spTree>
    <p:extLst>
      <p:ext uri="{BB962C8B-B14F-4D97-AF65-F5344CB8AC3E}">
        <p14:creationId xmlns:p14="http://schemas.microsoft.com/office/powerpoint/2010/main" val="102434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8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DE7E8B9A-9E39-7D49-9D38-6D2E65D6EB2B}"/>
              </a:ext>
            </a:extLst>
          </p:cNvPr>
          <p:cNvPicPr>
            <a:picLocks noChangeAspect="1"/>
          </p:cNvPicPr>
          <p:nvPr/>
        </p:nvPicPr>
        <p:blipFill>
          <a:blip r:embed="rId2"/>
          <a:stretch>
            <a:fillRect/>
          </a:stretch>
        </p:blipFill>
        <p:spPr>
          <a:xfrm>
            <a:off x="2220077" y="803063"/>
            <a:ext cx="7751846" cy="5251874"/>
          </a:xfrm>
          <a:prstGeom prst="rect">
            <a:avLst/>
          </a:prstGeom>
        </p:spPr>
      </p:pic>
    </p:spTree>
    <p:extLst>
      <p:ext uri="{BB962C8B-B14F-4D97-AF65-F5344CB8AC3E}">
        <p14:creationId xmlns:p14="http://schemas.microsoft.com/office/powerpoint/2010/main" val="3111746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descr="A picture containing text, person&#10;&#10;Description automatically generated">
            <a:extLst>
              <a:ext uri="{FF2B5EF4-FFF2-40B4-BE49-F238E27FC236}">
                <a16:creationId xmlns:a16="http://schemas.microsoft.com/office/drawing/2014/main" id="{B5F347BB-E6F4-4C48-9072-2D386A0FF334}"/>
              </a:ext>
            </a:extLst>
          </p:cNvPr>
          <p:cNvPicPr>
            <a:picLocks noChangeAspect="1"/>
          </p:cNvPicPr>
          <p:nvPr/>
        </p:nvPicPr>
        <p:blipFill>
          <a:blip r:embed="rId2"/>
          <a:stretch>
            <a:fillRect/>
          </a:stretch>
        </p:blipFill>
        <p:spPr>
          <a:xfrm>
            <a:off x="663459" y="643467"/>
            <a:ext cx="4610056" cy="5571066"/>
          </a:xfrm>
          <a:prstGeom prst="rect">
            <a:avLst/>
          </a:prstGeom>
        </p:spPr>
      </p:pic>
      <p:sp>
        <p:nvSpPr>
          <p:cNvPr id="12" name="Rectangle 11">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9" name="TextBox 8">
            <a:extLst>
              <a:ext uri="{FF2B5EF4-FFF2-40B4-BE49-F238E27FC236}">
                <a16:creationId xmlns:a16="http://schemas.microsoft.com/office/drawing/2014/main" id="{EF46C099-6D5A-8F48-82B4-D2FCC5998C92}"/>
              </a:ext>
            </a:extLst>
          </p:cNvPr>
          <p:cNvSpPr txBox="1"/>
          <p:nvPr/>
        </p:nvSpPr>
        <p:spPr>
          <a:xfrm>
            <a:off x="6700056" y="5811674"/>
            <a:ext cx="4828485" cy="584775"/>
          </a:xfrm>
          <a:prstGeom prst="rect">
            <a:avLst/>
          </a:prstGeom>
          <a:noFill/>
        </p:spPr>
        <p:txBody>
          <a:bodyPr wrap="square">
            <a:spAutoFit/>
          </a:bodyPr>
          <a:lstStyle/>
          <a:p>
            <a:r>
              <a:rPr lang="en-US" sz="1600" i="1" dirty="0">
                <a:solidFill>
                  <a:schemeClr val="bg1"/>
                </a:solidFill>
              </a:rPr>
              <a:t>https://</a:t>
            </a:r>
            <a:r>
              <a:rPr lang="en-US" sz="1600" i="1" dirty="0" err="1">
                <a:solidFill>
                  <a:schemeClr val="bg1"/>
                </a:solidFill>
              </a:rPr>
              <a:t>www.commonsensemedia.org</a:t>
            </a:r>
            <a:r>
              <a:rPr lang="en-US" sz="1600" i="1" dirty="0">
                <a:solidFill>
                  <a:schemeClr val="bg1"/>
                </a:solidFill>
              </a:rPr>
              <a:t>/research/privacy-of-streaming-apps-and-devices-2021</a:t>
            </a:r>
          </a:p>
        </p:txBody>
      </p:sp>
      <p:sp>
        <p:nvSpPr>
          <p:cNvPr id="5" name="TextBox 4">
            <a:extLst>
              <a:ext uri="{FF2B5EF4-FFF2-40B4-BE49-F238E27FC236}">
                <a16:creationId xmlns:a16="http://schemas.microsoft.com/office/drawing/2014/main" id="{C88A4C4C-C1AD-C14F-97C7-C647EFF27CDB}"/>
              </a:ext>
            </a:extLst>
          </p:cNvPr>
          <p:cNvSpPr txBox="1"/>
          <p:nvPr/>
        </p:nvSpPr>
        <p:spPr>
          <a:xfrm>
            <a:off x="5698719" y="2464905"/>
            <a:ext cx="4748416" cy="1631216"/>
          </a:xfrm>
          <a:prstGeom prst="rect">
            <a:avLst/>
          </a:prstGeom>
          <a:noFill/>
        </p:spPr>
        <p:txBody>
          <a:bodyPr wrap="none" rtlCol="0">
            <a:spAutoFit/>
          </a:bodyPr>
          <a:lstStyle/>
          <a:p>
            <a:r>
              <a:rPr lang="en-US" sz="2000" b="1" dirty="0">
                <a:solidFill>
                  <a:srgbClr val="FF7E79"/>
                </a:solidFill>
              </a:rPr>
              <a:t>Comprehensive analysis of streaming apps</a:t>
            </a:r>
          </a:p>
          <a:p>
            <a:pPr marL="285750" indent="-285750">
              <a:buFont typeface="Arial" panose="020B0604020202020204" pitchFamily="34" charset="0"/>
              <a:buChar char="•"/>
            </a:pPr>
            <a:r>
              <a:rPr lang="en-US" sz="2000" dirty="0">
                <a:solidFill>
                  <a:schemeClr val="bg1"/>
                </a:solidFill>
              </a:rPr>
              <a:t>First-party and third-party tracking</a:t>
            </a:r>
          </a:p>
          <a:p>
            <a:pPr marL="285750" indent="-285750">
              <a:buFont typeface="Arial" panose="020B0604020202020204" pitchFamily="34" charset="0"/>
              <a:buChar char="•"/>
            </a:pPr>
            <a:r>
              <a:rPr lang="en-US" sz="2000" dirty="0">
                <a:solidFill>
                  <a:schemeClr val="bg1"/>
                </a:solidFill>
              </a:rPr>
              <a:t>Privacy policies</a:t>
            </a:r>
          </a:p>
          <a:p>
            <a:pPr marL="285750" indent="-285750">
              <a:buFont typeface="Arial" panose="020B0604020202020204" pitchFamily="34" charset="0"/>
              <a:buChar char="•"/>
            </a:pPr>
            <a:r>
              <a:rPr lang="en-US" sz="2000" dirty="0">
                <a:solidFill>
                  <a:schemeClr val="bg1"/>
                </a:solidFill>
              </a:rPr>
              <a:t>Network security</a:t>
            </a:r>
          </a:p>
          <a:p>
            <a:pPr marL="285750" indent="-285750">
              <a:buFont typeface="Arial" panose="020B0604020202020204" pitchFamily="34" charset="0"/>
              <a:buChar char="•"/>
            </a:pPr>
            <a:r>
              <a:rPr lang="en-US" sz="2000" dirty="0">
                <a:solidFill>
                  <a:schemeClr val="bg1"/>
                </a:solidFill>
              </a:rPr>
              <a:t>“Privacy ratings”</a:t>
            </a:r>
          </a:p>
        </p:txBody>
      </p:sp>
    </p:spTree>
    <p:extLst>
      <p:ext uri="{BB962C8B-B14F-4D97-AF65-F5344CB8AC3E}">
        <p14:creationId xmlns:p14="http://schemas.microsoft.com/office/powerpoint/2010/main" val="3451086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odel 3 | Tesla">
            <a:extLst>
              <a:ext uri="{FF2B5EF4-FFF2-40B4-BE49-F238E27FC236}">
                <a16:creationId xmlns:a16="http://schemas.microsoft.com/office/drawing/2014/main" id="{A9C290C5-99BD-B046-B04B-D224E3204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571500"/>
            <a:ext cx="39497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18258B-BAA9-2E4C-A714-7D1ADABF1261}"/>
              </a:ext>
            </a:extLst>
          </p:cNvPr>
          <p:cNvSpPr txBox="1"/>
          <p:nvPr/>
        </p:nvSpPr>
        <p:spPr>
          <a:xfrm>
            <a:off x="4772025" y="714375"/>
            <a:ext cx="2807179" cy="1200329"/>
          </a:xfrm>
          <a:prstGeom prst="rect">
            <a:avLst/>
          </a:prstGeom>
          <a:noFill/>
        </p:spPr>
        <p:txBody>
          <a:bodyPr wrap="none" rtlCol="0">
            <a:spAutoFit/>
          </a:bodyPr>
          <a:lstStyle/>
          <a:p>
            <a:r>
              <a:rPr lang="en-US" sz="2400" dirty="0"/>
              <a:t>8 surround cameras</a:t>
            </a:r>
          </a:p>
          <a:p>
            <a:r>
              <a:rPr lang="en-US" sz="2400" dirty="0"/>
              <a:t>12 ultrasonic sensors</a:t>
            </a:r>
          </a:p>
          <a:p>
            <a:r>
              <a:rPr lang="en-US" sz="2400" dirty="0"/>
              <a:t>Radar</a:t>
            </a:r>
          </a:p>
        </p:txBody>
      </p:sp>
      <p:sp>
        <p:nvSpPr>
          <p:cNvPr id="5" name="TextBox 4">
            <a:extLst>
              <a:ext uri="{FF2B5EF4-FFF2-40B4-BE49-F238E27FC236}">
                <a16:creationId xmlns:a16="http://schemas.microsoft.com/office/drawing/2014/main" id="{7C78FBD5-87EF-B446-AC45-B8E74109BA36}"/>
              </a:ext>
            </a:extLst>
          </p:cNvPr>
          <p:cNvSpPr txBox="1"/>
          <p:nvPr/>
        </p:nvSpPr>
        <p:spPr>
          <a:xfrm>
            <a:off x="7922105" y="714375"/>
            <a:ext cx="3507895" cy="1200329"/>
          </a:xfrm>
          <a:prstGeom prst="rect">
            <a:avLst/>
          </a:prstGeom>
          <a:noFill/>
        </p:spPr>
        <p:txBody>
          <a:bodyPr wrap="square" rtlCol="0">
            <a:spAutoFit/>
          </a:bodyPr>
          <a:lstStyle/>
          <a:p>
            <a:r>
              <a:rPr lang="en-US" sz="2400" dirty="0"/>
              <a:t>Collected data sent to Tesla servers (to improve driver-assistance systems)</a:t>
            </a:r>
          </a:p>
        </p:txBody>
      </p:sp>
      <p:sp>
        <p:nvSpPr>
          <p:cNvPr id="6" name="TextBox 5">
            <a:extLst>
              <a:ext uri="{FF2B5EF4-FFF2-40B4-BE49-F238E27FC236}">
                <a16:creationId xmlns:a16="http://schemas.microsoft.com/office/drawing/2014/main" id="{B40DE788-BCC7-1944-96C8-97E2D472D8AD}"/>
              </a:ext>
            </a:extLst>
          </p:cNvPr>
          <p:cNvSpPr txBox="1"/>
          <p:nvPr/>
        </p:nvSpPr>
        <p:spPr>
          <a:xfrm>
            <a:off x="7958134" y="2014533"/>
            <a:ext cx="3641728" cy="923330"/>
          </a:xfrm>
          <a:prstGeom prst="rect">
            <a:avLst/>
          </a:prstGeom>
          <a:noFill/>
        </p:spPr>
        <p:txBody>
          <a:bodyPr wrap="square" rtlCol="0">
            <a:spAutoFit/>
          </a:bodyPr>
          <a:lstStyle/>
          <a:p>
            <a:r>
              <a:rPr lang="en-US" dirty="0"/>
              <a:t>Camera recordings if user opts in</a:t>
            </a:r>
          </a:p>
          <a:p>
            <a:r>
              <a:rPr lang="en-US" dirty="0"/>
              <a:t>(used to label object in images to train Tesla’s AI systems)</a:t>
            </a:r>
          </a:p>
        </p:txBody>
      </p:sp>
      <p:pic>
        <p:nvPicPr>
          <p:cNvPr id="1026" name="Picture 2" descr="TESLA">
            <a:extLst>
              <a:ext uri="{FF2B5EF4-FFF2-40B4-BE49-F238E27FC236}">
                <a16:creationId xmlns:a16="http://schemas.microsoft.com/office/drawing/2014/main" id="{D111222A-234E-751C-7C09-D06EB11AE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801" y="2287448"/>
            <a:ext cx="3641729" cy="3999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B1CCF0-F0E1-9196-204A-091589FBFAB3}"/>
              </a:ext>
            </a:extLst>
          </p:cNvPr>
          <p:cNvSpPr txBox="1"/>
          <p:nvPr/>
        </p:nvSpPr>
        <p:spPr>
          <a:xfrm>
            <a:off x="5760280" y="3619858"/>
            <a:ext cx="5833429" cy="1938992"/>
          </a:xfrm>
          <a:prstGeom prst="rect">
            <a:avLst/>
          </a:prstGeom>
          <a:noFill/>
        </p:spPr>
        <p:txBody>
          <a:bodyPr wrap="square" rtlCol="0">
            <a:spAutoFit/>
          </a:bodyPr>
          <a:lstStyle/>
          <a:p>
            <a:r>
              <a:rPr lang="en-US" sz="2000" dirty="0">
                <a:solidFill>
                  <a:srgbClr val="FF0000"/>
                </a:solidFill>
              </a:rPr>
              <a:t>B</a:t>
            </a:r>
            <a:r>
              <a:rPr lang="en-US" sz="2000" b="0" i="0" dirty="0">
                <a:solidFill>
                  <a:srgbClr val="FF0000"/>
                </a:solidFill>
                <a:effectLst/>
              </a:rPr>
              <a:t>etween 2019 and 2022, groups of Tesl</a:t>
            </a:r>
            <a:r>
              <a:rPr lang="en-US" sz="2000" dirty="0">
                <a:solidFill>
                  <a:srgbClr val="FF0000"/>
                </a:solidFill>
              </a:rPr>
              <a:t>a employees</a:t>
            </a:r>
            <a:r>
              <a:rPr lang="en-US" sz="2000" b="0" i="0" dirty="0">
                <a:solidFill>
                  <a:srgbClr val="FF0000"/>
                </a:solidFill>
                <a:effectLst/>
              </a:rPr>
              <a:t> privately shared via an internal messaging system sometimes highly invasive videos and images recorded by customers’ car cameras</a:t>
            </a:r>
          </a:p>
          <a:p>
            <a:endParaRPr lang="en-US" sz="2000" dirty="0">
              <a:solidFill>
                <a:srgbClr val="FF0000"/>
              </a:solidFill>
            </a:endParaRPr>
          </a:p>
          <a:p>
            <a:r>
              <a:rPr lang="en-US" dirty="0">
                <a:solidFill>
                  <a:srgbClr val="FF0000"/>
                </a:solidFill>
              </a:rPr>
              <a:t>Crashes, road-rage incidents, families, bystanders…</a:t>
            </a:r>
          </a:p>
        </p:txBody>
      </p:sp>
      <p:sp>
        <p:nvSpPr>
          <p:cNvPr id="7" name="TextBox 6">
            <a:extLst>
              <a:ext uri="{FF2B5EF4-FFF2-40B4-BE49-F238E27FC236}">
                <a16:creationId xmlns:a16="http://schemas.microsoft.com/office/drawing/2014/main" id="{B0CEDA6A-E57C-8BCC-93E8-4146A342204A}"/>
              </a:ext>
            </a:extLst>
          </p:cNvPr>
          <p:cNvSpPr txBox="1"/>
          <p:nvPr/>
        </p:nvSpPr>
        <p:spPr>
          <a:xfrm>
            <a:off x="5627875" y="5824343"/>
            <a:ext cx="6098240" cy="584775"/>
          </a:xfrm>
          <a:prstGeom prst="rect">
            <a:avLst/>
          </a:prstGeom>
          <a:noFill/>
        </p:spPr>
        <p:txBody>
          <a:bodyPr wrap="square">
            <a:spAutoFit/>
          </a:bodyPr>
          <a:lstStyle/>
          <a:p>
            <a:r>
              <a:rPr lang="en-US" sz="1600" i="1" dirty="0"/>
              <a:t>https://</a:t>
            </a:r>
            <a:r>
              <a:rPr lang="en-US" sz="1600" i="1" dirty="0" err="1"/>
              <a:t>www.reuters.com</a:t>
            </a:r>
            <a:r>
              <a:rPr lang="en-US" sz="1600" i="1" dirty="0"/>
              <a:t>/technology/tesla-workers-shared-sensitive-images-recorded-by-customer-cars-2023-04-06/</a:t>
            </a:r>
          </a:p>
        </p:txBody>
      </p:sp>
      <p:grpSp>
        <p:nvGrpSpPr>
          <p:cNvPr id="13" name="Group 12">
            <a:extLst>
              <a:ext uri="{FF2B5EF4-FFF2-40B4-BE49-F238E27FC236}">
                <a16:creationId xmlns:a16="http://schemas.microsoft.com/office/drawing/2014/main" id="{1FA7F434-E655-8A54-CEA8-AF77448ECAAB}"/>
              </a:ext>
            </a:extLst>
          </p:cNvPr>
          <p:cNvGrpSpPr/>
          <p:nvPr/>
        </p:nvGrpSpPr>
        <p:grpSpPr>
          <a:xfrm>
            <a:off x="8463896" y="3045028"/>
            <a:ext cx="258120" cy="536040"/>
            <a:chOff x="8463896" y="3045028"/>
            <a:chExt cx="258120" cy="53604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C48CD785-1C02-C5C7-05BA-79F27F15374E}"/>
                    </a:ext>
                  </a:extLst>
                </p14:cNvPr>
                <p14:cNvContentPartPr/>
                <p14:nvPr/>
              </p14:nvContentPartPr>
              <p14:xfrm>
                <a:off x="8463896" y="3045028"/>
                <a:ext cx="258120" cy="536040"/>
              </p14:xfrm>
            </p:contentPart>
          </mc:Choice>
          <mc:Fallback xmlns="">
            <p:pic>
              <p:nvPicPr>
                <p:cNvPr id="11" name="Ink 10">
                  <a:extLst>
                    <a:ext uri="{FF2B5EF4-FFF2-40B4-BE49-F238E27FC236}">
                      <a16:creationId xmlns:a16="http://schemas.microsoft.com/office/drawing/2014/main" id="{C48CD785-1C02-C5C7-05BA-79F27F15374E}"/>
                    </a:ext>
                  </a:extLst>
                </p:cNvPr>
                <p:cNvPicPr/>
                <p:nvPr/>
              </p:nvPicPr>
              <p:blipFill>
                <a:blip r:embed="rId5"/>
                <a:stretch>
                  <a:fillRect/>
                </a:stretch>
              </p:blipFill>
              <p:spPr>
                <a:xfrm>
                  <a:off x="8446256" y="3027028"/>
                  <a:ext cx="293760" cy="57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CCB4CE0D-23FD-5F50-AB5A-68B220C8ED97}"/>
                    </a:ext>
                  </a:extLst>
                </p14:cNvPr>
                <p14:cNvContentPartPr/>
                <p14:nvPr/>
              </p14:nvContentPartPr>
              <p14:xfrm>
                <a:off x="8497376" y="3510508"/>
                <a:ext cx="133200" cy="68760"/>
              </p14:xfrm>
            </p:contentPart>
          </mc:Choice>
          <mc:Fallback xmlns="">
            <p:pic>
              <p:nvPicPr>
                <p:cNvPr id="12" name="Ink 11">
                  <a:extLst>
                    <a:ext uri="{FF2B5EF4-FFF2-40B4-BE49-F238E27FC236}">
                      <a16:creationId xmlns:a16="http://schemas.microsoft.com/office/drawing/2014/main" id="{CCB4CE0D-23FD-5F50-AB5A-68B220C8ED97}"/>
                    </a:ext>
                  </a:extLst>
                </p:cNvPr>
                <p:cNvPicPr/>
                <p:nvPr/>
              </p:nvPicPr>
              <p:blipFill>
                <a:blip r:embed="rId7"/>
                <a:stretch>
                  <a:fillRect/>
                </a:stretch>
              </p:blipFill>
              <p:spPr>
                <a:xfrm>
                  <a:off x="8479376" y="3492868"/>
                  <a:ext cx="168840" cy="104400"/>
                </a:xfrm>
                <a:prstGeom prst="rect">
                  <a:avLst/>
                </a:prstGeom>
              </p:spPr>
            </p:pic>
          </mc:Fallback>
        </mc:AlternateContent>
      </p:grpSp>
    </p:spTree>
    <p:extLst>
      <p:ext uri="{BB962C8B-B14F-4D97-AF65-F5344CB8AC3E}">
        <p14:creationId xmlns:p14="http://schemas.microsoft.com/office/powerpoint/2010/main" val="337721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A91C9E3-5158-2349-815C-1E6888534B23}"/>
              </a:ext>
            </a:extLst>
          </p:cNvPr>
          <p:cNvPicPr>
            <a:picLocks noChangeAspect="1"/>
          </p:cNvPicPr>
          <p:nvPr/>
        </p:nvPicPr>
        <p:blipFill>
          <a:blip r:embed="rId2"/>
          <a:stretch>
            <a:fillRect/>
          </a:stretch>
        </p:blipFill>
        <p:spPr>
          <a:xfrm>
            <a:off x="592139" y="770059"/>
            <a:ext cx="5913164" cy="803821"/>
          </a:xfrm>
          <a:prstGeom prst="rect">
            <a:avLst/>
          </a:prstGeom>
          <a:ln w="38100">
            <a:solidFill>
              <a:schemeClr val="accent1">
                <a:shade val="50000"/>
              </a:schemeClr>
            </a:solidFill>
          </a:ln>
          <a:effectLst>
            <a:outerShdw blurRad="50800" dist="127000" dir="2700000" algn="tl" rotWithShape="0">
              <a:prstClr val="black">
                <a:alpha val="40000"/>
              </a:prstClr>
            </a:outerShdw>
          </a:effectLst>
        </p:spPr>
      </p:pic>
      <p:sp>
        <p:nvSpPr>
          <p:cNvPr id="9" name="TextBox 8">
            <a:extLst>
              <a:ext uri="{FF2B5EF4-FFF2-40B4-BE49-F238E27FC236}">
                <a16:creationId xmlns:a16="http://schemas.microsoft.com/office/drawing/2014/main" id="{754D2D9A-DD3D-D146-8F57-00D2729DD4DF}"/>
              </a:ext>
            </a:extLst>
          </p:cNvPr>
          <p:cNvSpPr txBox="1"/>
          <p:nvPr/>
        </p:nvSpPr>
        <p:spPr>
          <a:xfrm>
            <a:off x="2816011" y="5895152"/>
            <a:ext cx="9060494" cy="584775"/>
          </a:xfrm>
          <a:prstGeom prst="rect">
            <a:avLst/>
          </a:prstGeom>
          <a:noFill/>
        </p:spPr>
        <p:txBody>
          <a:bodyPr wrap="none" rtlCol="0">
            <a:spAutoFit/>
          </a:bodyPr>
          <a:lstStyle/>
          <a:p>
            <a:r>
              <a:rPr lang="en-US" sz="1600" i="1" dirty="0"/>
              <a:t>https://</a:t>
            </a:r>
            <a:r>
              <a:rPr lang="en-US" sz="1600" i="1" dirty="0" err="1"/>
              <a:t>www.wsj.com</a:t>
            </a:r>
            <a:r>
              <a:rPr lang="en-US" sz="1600" i="1" dirty="0"/>
              <a:t>/articles/china-to-restrict-tesla-usage-by-military-and-state-personnel-11616155643</a:t>
            </a:r>
          </a:p>
          <a:p>
            <a:r>
              <a:rPr lang="en-US" sz="1600" i="1" dirty="0"/>
              <a:t>https://</a:t>
            </a:r>
            <a:r>
              <a:rPr lang="en-US" sz="1600" i="1" dirty="0" err="1"/>
              <a:t>www.wsj.com</a:t>
            </a:r>
            <a:r>
              <a:rPr lang="en-US" sz="1600" i="1" dirty="0"/>
              <a:t>/articles/tesla-says-its-car-cameras-arent-activated-in-china-11617804602</a:t>
            </a:r>
          </a:p>
        </p:txBody>
      </p:sp>
      <p:sp>
        <p:nvSpPr>
          <p:cNvPr id="10" name="TextBox 9">
            <a:extLst>
              <a:ext uri="{FF2B5EF4-FFF2-40B4-BE49-F238E27FC236}">
                <a16:creationId xmlns:a16="http://schemas.microsoft.com/office/drawing/2014/main" id="{9338B16B-3244-AC45-879A-F617FEB4AFEA}"/>
              </a:ext>
            </a:extLst>
          </p:cNvPr>
          <p:cNvSpPr txBox="1"/>
          <p:nvPr/>
        </p:nvSpPr>
        <p:spPr>
          <a:xfrm>
            <a:off x="592139" y="1629493"/>
            <a:ext cx="5913164" cy="1754326"/>
          </a:xfrm>
          <a:prstGeom prst="rect">
            <a:avLst/>
          </a:prstGeom>
          <a:noFill/>
        </p:spPr>
        <p:txBody>
          <a:bodyPr wrap="square" rtlCol="0">
            <a:spAutoFit/>
          </a:bodyPr>
          <a:lstStyle/>
          <a:p>
            <a:pPr fontAlgn="base"/>
            <a:r>
              <a:rPr lang="en-US" dirty="0"/>
              <a:t>Government agency employees to stop driving Tesla cars to work. Tesla cars also banned from driving into housing compounds of families with personnel working in sensitive industries and state agencies. The restriction applies to all individuals in military complexes, government agencies and sensitive state-owned enterprises such as aerospace firms.</a:t>
            </a:r>
          </a:p>
        </p:txBody>
      </p:sp>
      <p:pic>
        <p:nvPicPr>
          <p:cNvPr id="2" name="Picture 2" descr="Elon Musk smokes marijuana live on web show - BBC News">
            <a:extLst>
              <a:ext uri="{FF2B5EF4-FFF2-40B4-BE49-F238E27FC236}">
                <a16:creationId xmlns:a16="http://schemas.microsoft.com/office/drawing/2014/main" id="{1F0B3A0B-26D1-C072-DECE-7D40C189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71" y="3101732"/>
            <a:ext cx="3428906" cy="1928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C164FA6-CF01-CFBB-828D-ED7CA8158ABD}"/>
              </a:ext>
            </a:extLst>
          </p:cNvPr>
          <p:cNvPicPr>
            <a:picLocks noChangeAspect="1"/>
          </p:cNvPicPr>
          <p:nvPr/>
        </p:nvPicPr>
        <p:blipFill>
          <a:blip r:embed="rId4"/>
          <a:stretch>
            <a:fillRect/>
          </a:stretch>
        </p:blipFill>
        <p:spPr>
          <a:xfrm>
            <a:off x="6992471" y="2367235"/>
            <a:ext cx="4358197" cy="473557"/>
          </a:xfrm>
          <a:prstGeom prst="rect">
            <a:avLst/>
          </a:prstGeom>
          <a:ln>
            <a:solidFill>
              <a:schemeClr val="accent1">
                <a:shade val="50000"/>
              </a:schemeClr>
            </a:solidFill>
          </a:ln>
          <a:effectLst>
            <a:outerShdw blurRad="50800" dist="127000" dir="2700000" algn="tl" rotWithShape="0">
              <a:prstClr val="black">
                <a:alpha val="40000"/>
              </a:prstClr>
            </a:outerShdw>
          </a:effectLst>
        </p:spPr>
      </p:pic>
      <p:sp>
        <p:nvSpPr>
          <p:cNvPr id="11" name="Rectangular Callout 10">
            <a:extLst>
              <a:ext uri="{FF2B5EF4-FFF2-40B4-BE49-F238E27FC236}">
                <a16:creationId xmlns:a16="http://schemas.microsoft.com/office/drawing/2014/main" id="{7194C871-4AA4-D15D-07F2-FFE12EA320FE}"/>
              </a:ext>
            </a:extLst>
          </p:cNvPr>
          <p:cNvSpPr/>
          <p:nvPr/>
        </p:nvSpPr>
        <p:spPr>
          <a:xfrm>
            <a:off x="1647499" y="3556589"/>
            <a:ext cx="5029200" cy="2290239"/>
          </a:xfrm>
          <a:prstGeom prst="wedgeRectCallout">
            <a:avLst>
              <a:gd name="adj1" fmla="val 60985"/>
              <a:gd name="adj2" fmla="val -25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198F95-1E3B-1E95-360E-8FDC469693FA}"/>
              </a:ext>
            </a:extLst>
          </p:cNvPr>
          <p:cNvSpPr/>
          <p:nvPr/>
        </p:nvSpPr>
        <p:spPr>
          <a:xfrm>
            <a:off x="1788479" y="3633793"/>
            <a:ext cx="4991143" cy="2031325"/>
          </a:xfrm>
          <a:prstGeom prst="rect">
            <a:avLst/>
          </a:prstGeom>
        </p:spPr>
        <p:txBody>
          <a:bodyPr wrap="square">
            <a:spAutoFit/>
          </a:bodyPr>
          <a:lstStyle/>
          <a:p>
            <a:r>
              <a:rPr lang="en-US" dirty="0">
                <a:solidFill>
                  <a:srgbClr val="333333"/>
                </a:solidFill>
              </a:rPr>
              <a:t>“Whether it’s Chinese or U.S., the negative effects if a commercial company did engage in spying—the negative effects for that company would be extremely bad,” Mr. Musk said. If Tesla used its cars to spy in any country, he said, it would be shut down everywhere, which he called “a very strong incentive for us to be very confidential.”</a:t>
            </a:r>
            <a:endParaRPr lang="en-US" dirty="0"/>
          </a:p>
        </p:txBody>
      </p:sp>
    </p:spTree>
    <p:extLst>
      <p:ext uri="{BB962C8B-B14F-4D97-AF65-F5344CB8AC3E}">
        <p14:creationId xmlns:p14="http://schemas.microsoft.com/office/powerpoint/2010/main" val="21589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iving the Tesla Model Y, while being watched by a driver monitoring camera.">
            <a:extLst>
              <a:ext uri="{FF2B5EF4-FFF2-40B4-BE49-F238E27FC236}">
                <a16:creationId xmlns:a16="http://schemas.microsoft.com/office/drawing/2014/main" id="{A7013F25-C281-9344-8FD8-A4FD6F40E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2" y="2185986"/>
            <a:ext cx="4728299" cy="26578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E837C7-BD25-A647-85F9-B098869CFE3F}"/>
              </a:ext>
            </a:extLst>
          </p:cNvPr>
          <p:cNvSpPr txBox="1"/>
          <p:nvPr/>
        </p:nvSpPr>
        <p:spPr>
          <a:xfrm>
            <a:off x="5572125" y="1999905"/>
            <a:ext cx="5974112" cy="3416320"/>
          </a:xfrm>
          <a:prstGeom prst="rect">
            <a:avLst/>
          </a:prstGeom>
          <a:noFill/>
        </p:spPr>
        <p:txBody>
          <a:bodyPr wrap="square" rtlCol="0">
            <a:spAutoFit/>
          </a:bodyPr>
          <a:lstStyle/>
          <a:p>
            <a:r>
              <a:rPr lang="en-US" sz="2400" dirty="0"/>
              <a:t>Driver monitoring system aims to make sure drivers are paying attention.</a:t>
            </a:r>
          </a:p>
          <a:p>
            <a:endParaRPr lang="en-US" sz="2400" dirty="0"/>
          </a:p>
          <a:p>
            <a:r>
              <a:rPr lang="en-US" sz="2400" dirty="0"/>
              <a:t>If enabled by driver, cabin cameras record and </a:t>
            </a:r>
            <a:r>
              <a:rPr lang="en-US" sz="2400" u="sng" dirty="0"/>
              <a:t>transmit</a:t>
            </a:r>
            <a:r>
              <a:rPr lang="en-US" sz="2400" dirty="0"/>
              <a:t> video of driver and passengers.</a:t>
            </a:r>
          </a:p>
          <a:p>
            <a:endParaRPr lang="en-US" sz="2400" dirty="0"/>
          </a:p>
          <a:p>
            <a:r>
              <a:rPr lang="en-US" sz="2400" dirty="0"/>
              <a:t>Will share video clips of the moments before a crash or automatic emergency brake activation.</a:t>
            </a:r>
          </a:p>
        </p:txBody>
      </p:sp>
      <p:sp>
        <p:nvSpPr>
          <p:cNvPr id="5" name="TextBox 4">
            <a:extLst>
              <a:ext uri="{FF2B5EF4-FFF2-40B4-BE49-F238E27FC236}">
                <a16:creationId xmlns:a16="http://schemas.microsoft.com/office/drawing/2014/main" id="{8F77E0AA-D0A6-D341-850D-77EBFF787618}"/>
              </a:ext>
            </a:extLst>
          </p:cNvPr>
          <p:cNvSpPr txBox="1"/>
          <p:nvPr/>
        </p:nvSpPr>
        <p:spPr>
          <a:xfrm>
            <a:off x="4080342" y="6046129"/>
            <a:ext cx="7754046" cy="338554"/>
          </a:xfrm>
          <a:prstGeom prst="rect">
            <a:avLst/>
          </a:prstGeom>
          <a:noFill/>
        </p:spPr>
        <p:txBody>
          <a:bodyPr wrap="none" rtlCol="0">
            <a:spAutoFit/>
          </a:bodyPr>
          <a:lstStyle/>
          <a:p>
            <a:r>
              <a:rPr lang="en-US" sz="1600" i="1" dirty="0"/>
              <a:t>https://</a:t>
            </a:r>
            <a:r>
              <a:rPr lang="en-US" sz="1600" i="1" dirty="0" err="1"/>
              <a:t>www.consumerreports.org</a:t>
            </a:r>
            <a:r>
              <a:rPr lang="en-US" sz="1600" i="1" dirty="0"/>
              <a:t>/privacy/</a:t>
            </a:r>
            <a:r>
              <a:rPr lang="en-US" sz="1600" i="1" dirty="0" err="1"/>
              <a:t>teslas</a:t>
            </a:r>
            <a:r>
              <a:rPr lang="en-US" sz="1600" i="1" dirty="0"/>
              <a:t>-in-car-cameras-raise-privacy-concerns/</a:t>
            </a:r>
          </a:p>
        </p:txBody>
      </p:sp>
      <p:sp>
        <p:nvSpPr>
          <p:cNvPr id="7" name="Title 1">
            <a:extLst>
              <a:ext uri="{FF2B5EF4-FFF2-40B4-BE49-F238E27FC236}">
                <a16:creationId xmlns:a16="http://schemas.microsoft.com/office/drawing/2014/main" id="{52D770E5-7647-B549-A24A-B2B84A204D03}"/>
              </a:ext>
            </a:extLst>
          </p:cNvPr>
          <p:cNvSpPr>
            <a:spLocks noGrp="1"/>
          </p:cNvSpPr>
          <p:nvPr>
            <p:ph type="title"/>
          </p:nvPr>
        </p:nvSpPr>
        <p:spPr>
          <a:xfrm>
            <a:off x="1066800" y="642594"/>
            <a:ext cx="10058400" cy="1371600"/>
          </a:xfrm>
        </p:spPr>
        <p:txBody>
          <a:bodyPr/>
          <a:lstStyle/>
          <a:p>
            <a:r>
              <a:rPr lang="en-US" dirty="0"/>
              <a:t>Tesla Cabin Cameras</a:t>
            </a:r>
          </a:p>
        </p:txBody>
      </p:sp>
      <p:grpSp>
        <p:nvGrpSpPr>
          <p:cNvPr id="9" name="Group 8">
            <a:extLst>
              <a:ext uri="{FF2B5EF4-FFF2-40B4-BE49-F238E27FC236}">
                <a16:creationId xmlns:a16="http://schemas.microsoft.com/office/drawing/2014/main" id="{6132A155-266A-F74C-AA98-229C9941C02F}"/>
              </a:ext>
            </a:extLst>
          </p:cNvPr>
          <p:cNvGrpSpPr/>
          <p:nvPr/>
        </p:nvGrpSpPr>
        <p:grpSpPr>
          <a:xfrm>
            <a:off x="3584340" y="1881832"/>
            <a:ext cx="310680" cy="644040"/>
            <a:chOff x="3584340" y="1881832"/>
            <a:chExt cx="310680" cy="64404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AC202A6-9544-DE4C-B660-F7438DE5D49F}"/>
                    </a:ext>
                  </a:extLst>
                </p14:cNvPr>
                <p14:cNvContentPartPr/>
                <p14:nvPr/>
              </p14:nvContentPartPr>
              <p14:xfrm>
                <a:off x="3584340" y="1881832"/>
                <a:ext cx="219960" cy="644040"/>
              </p14:xfrm>
            </p:contentPart>
          </mc:Choice>
          <mc:Fallback xmlns="">
            <p:pic>
              <p:nvPicPr>
                <p:cNvPr id="6" name="Ink 5">
                  <a:extLst>
                    <a:ext uri="{FF2B5EF4-FFF2-40B4-BE49-F238E27FC236}">
                      <a16:creationId xmlns:a16="http://schemas.microsoft.com/office/drawing/2014/main" id="{EAC202A6-9544-DE4C-B660-F7438DE5D49F}"/>
                    </a:ext>
                  </a:extLst>
                </p:cNvPr>
                <p:cNvPicPr/>
                <p:nvPr/>
              </p:nvPicPr>
              <p:blipFill>
                <a:blip r:embed="rId4"/>
                <a:stretch>
                  <a:fillRect/>
                </a:stretch>
              </p:blipFill>
              <p:spPr>
                <a:xfrm>
                  <a:off x="3566700" y="1863832"/>
                  <a:ext cx="255600" cy="679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AB3DE501-F309-B745-A546-1E90B90902A8}"/>
                    </a:ext>
                  </a:extLst>
                </p14:cNvPr>
                <p14:cNvContentPartPr/>
                <p14:nvPr/>
              </p14:nvContentPartPr>
              <p14:xfrm>
                <a:off x="3617460" y="2406352"/>
                <a:ext cx="277560" cy="111240"/>
              </p14:xfrm>
            </p:contentPart>
          </mc:Choice>
          <mc:Fallback xmlns="">
            <p:pic>
              <p:nvPicPr>
                <p:cNvPr id="8" name="Ink 7">
                  <a:extLst>
                    <a:ext uri="{FF2B5EF4-FFF2-40B4-BE49-F238E27FC236}">
                      <a16:creationId xmlns:a16="http://schemas.microsoft.com/office/drawing/2014/main" id="{AB3DE501-F309-B745-A546-1E90B90902A8}"/>
                    </a:ext>
                  </a:extLst>
                </p:cNvPr>
                <p:cNvPicPr/>
                <p:nvPr/>
              </p:nvPicPr>
              <p:blipFill>
                <a:blip r:embed="rId6"/>
                <a:stretch>
                  <a:fillRect/>
                </a:stretch>
              </p:blipFill>
              <p:spPr>
                <a:xfrm>
                  <a:off x="3599820" y="2388712"/>
                  <a:ext cx="313200" cy="146880"/>
                </a:xfrm>
                <a:prstGeom prst="rect">
                  <a:avLst/>
                </a:prstGeom>
              </p:spPr>
            </p:pic>
          </mc:Fallback>
        </mc:AlternateContent>
      </p:grpSp>
    </p:spTree>
    <p:extLst>
      <p:ext uri="{BB962C8B-B14F-4D97-AF65-F5344CB8AC3E}">
        <p14:creationId xmlns:p14="http://schemas.microsoft.com/office/powerpoint/2010/main" val="87680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4A7A5B0-A86B-4B2D-B579-7DD940594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1" name="Rectangle 80">
            <a:extLst>
              <a:ext uri="{FF2B5EF4-FFF2-40B4-BE49-F238E27FC236}">
                <a16:creationId xmlns:a16="http://schemas.microsoft.com/office/drawing/2014/main" id="{D92E8A20-C7E5-410C-8629-67A146626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83" name="Rectangle 82">
            <a:extLst>
              <a:ext uri="{FF2B5EF4-FFF2-40B4-BE49-F238E27FC236}">
                <a16:creationId xmlns:a16="http://schemas.microsoft.com/office/drawing/2014/main" id="{419C08F7-5C9F-4B0E-B456-7D65B3614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AEA2CEE1-CB40-644A-9768-A5663834D3BC}"/>
              </a:ext>
            </a:extLst>
          </p:cNvPr>
          <p:cNvPicPr>
            <a:picLocks noChangeAspect="1"/>
          </p:cNvPicPr>
          <p:nvPr/>
        </p:nvPicPr>
        <p:blipFill>
          <a:blip r:embed="rId2"/>
          <a:stretch>
            <a:fillRect/>
          </a:stretch>
        </p:blipFill>
        <p:spPr>
          <a:xfrm>
            <a:off x="5743955" y="1013843"/>
            <a:ext cx="6194688" cy="4584069"/>
          </a:xfrm>
          <a:prstGeom prst="rect">
            <a:avLst/>
          </a:prstGeom>
        </p:spPr>
      </p:pic>
      <p:pic>
        <p:nvPicPr>
          <p:cNvPr id="1032" name="Picture 8" descr="Best Fitbits of 2021">
            <a:extLst>
              <a:ext uri="{FF2B5EF4-FFF2-40B4-BE49-F238E27FC236}">
                <a16:creationId xmlns:a16="http://schemas.microsoft.com/office/drawing/2014/main" id="{CED52C56-06B3-1F42-AA64-5FE26F9B73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696" y="547106"/>
            <a:ext cx="5372099" cy="268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301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descr="Graphical user interface, text, application, email&#10;&#10;Description automatically generated">
            <a:extLst>
              <a:ext uri="{FF2B5EF4-FFF2-40B4-BE49-F238E27FC236}">
                <a16:creationId xmlns:a16="http://schemas.microsoft.com/office/drawing/2014/main" id="{7A75BC72-B6D0-FA42-9B8C-15288B47A395}"/>
              </a:ext>
            </a:extLst>
          </p:cNvPr>
          <p:cNvPicPr>
            <a:picLocks noChangeAspect="1"/>
          </p:cNvPicPr>
          <p:nvPr/>
        </p:nvPicPr>
        <p:blipFill>
          <a:blip r:embed="rId2"/>
          <a:stretch>
            <a:fillRect/>
          </a:stretch>
        </p:blipFill>
        <p:spPr>
          <a:xfrm>
            <a:off x="760118" y="630972"/>
            <a:ext cx="8516585" cy="5365447"/>
          </a:xfrm>
          <a:prstGeom prst="rect">
            <a:avLst/>
          </a:prstGeom>
        </p:spPr>
      </p:pic>
      <p:sp>
        <p:nvSpPr>
          <p:cNvPr id="12" name="Rectangle 11">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grpSp>
        <p:nvGrpSpPr>
          <p:cNvPr id="6" name="Group 5">
            <a:extLst>
              <a:ext uri="{FF2B5EF4-FFF2-40B4-BE49-F238E27FC236}">
                <a16:creationId xmlns:a16="http://schemas.microsoft.com/office/drawing/2014/main" id="{4707C9C5-24DA-364A-A636-0EC09C9528AA}"/>
              </a:ext>
            </a:extLst>
          </p:cNvPr>
          <p:cNvGrpSpPr/>
          <p:nvPr/>
        </p:nvGrpSpPr>
        <p:grpSpPr>
          <a:xfrm>
            <a:off x="3215411" y="688715"/>
            <a:ext cx="422280" cy="374760"/>
            <a:chOff x="4100783" y="729783"/>
            <a:chExt cx="422280" cy="37476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5246860-C524-5A46-AA03-840413B856FC}"/>
                    </a:ext>
                  </a:extLst>
                </p14:cNvPr>
                <p14:cNvContentPartPr/>
                <p14:nvPr/>
              </p14:nvContentPartPr>
              <p14:xfrm>
                <a:off x="4100783" y="729783"/>
                <a:ext cx="325440" cy="348120"/>
              </p14:xfrm>
            </p:contentPart>
          </mc:Choice>
          <mc:Fallback xmlns="">
            <p:pic>
              <p:nvPicPr>
                <p:cNvPr id="4" name="Ink 3">
                  <a:extLst>
                    <a:ext uri="{FF2B5EF4-FFF2-40B4-BE49-F238E27FC236}">
                      <a16:creationId xmlns:a16="http://schemas.microsoft.com/office/drawing/2014/main" id="{45246860-C524-5A46-AA03-840413B856FC}"/>
                    </a:ext>
                  </a:extLst>
                </p:cNvPr>
                <p:cNvPicPr/>
                <p:nvPr/>
              </p:nvPicPr>
              <p:blipFill>
                <a:blip r:embed="rId4"/>
                <a:stretch>
                  <a:fillRect/>
                </a:stretch>
              </p:blipFill>
              <p:spPr>
                <a:xfrm>
                  <a:off x="4065143" y="694143"/>
                  <a:ext cx="397080" cy="41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7B5E743-E11A-B346-9CCF-1F58421E2CB2}"/>
                    </a:ext>
                  </a:extLst>
                </p14:cNvPr>
                <p14:cNvContentPartPr/>
                <p14:nvPr/>
              </p14:nvContentPartPr>
              <p14:xfrm>
                <a:off x="4198703" y="1041903"/>
                <a:ext cx="324360" cy="62640"/>
              </p14:xfrm>
            </p:contentPart>
          </mc:Choice>
          <mc:Fallback xmlns="">
            <p:pic>
              <p:nvPicPr>
                <p:cNvPr id="5" name="Ink 4">
                  <a:extLst>
                    <a:ext uri="{FF2B5EF4-FFF2-40B4-BE49-F238E27FC236}">
                      <a16:creationId xmlns:a16="http://schemas.microsoft.com/office/drawing/2014/main" id="{E7B5E743-E11A-B346-9CCF-1F58421E2CB2}"/>
                    </a:ext>
                  </a:extLst>
                </p:cNvPr>
                <p:cNvPicPr/>
                <p:nvPr/>
              </p:nvPicPr>
              <p:blipFill>
                <a:blip r:embed="rId6"/>
                <a:stretch>
                  <a:fillRect/>
                </a:stretch>
              </p:blipFill>
              <p:spPr>
                <a:xfrm>
                  <a:off x="4163063" y="1005903"/>
                  <a:ext cx="396000" cy="134280"/>
                </a:xfrm>
                <a:prstGeom prst="rect">
                  <a:avLst/>
                </a:prstGeom>
              </p:spPr>
            </p:pic>
          </mc:Fallback>
        </mc:AlternateContent>
      </p:grpSp>
      <p:sp>
        <p:nvSpPr>
          <p:cNvPr id="9" name="Rectangle 8">
            <a:extLst>
              <a:ext uri="{FF2B5EF4-FFF2-40B4-BE49-F238E27FC236}">
                <a16:creationId xmlns:a16="http://schemas.microsoft.com/office/drawing/2014/main" id="{2FA5BEB0-7C99-D44D-839C-45591D2E32E6}"/>
              </a:ext>
            </a:extLst>
          </p:cNvPr>
          <p:cNvSpPr/>
          <p:nvPr/>
        </p:nvSpPr>
        <p:spPr>
          <a:xfrm>
            <a:off x="2774196" y="6133579"/>
            <a:ext cx="9026652" cy="338554"/>
          </a:xfrm>
          <a:prstGeom prst="rect">
            <a:avLst/>
          </a:prstGeom>
        </p:spPr>
        <p:txBody>
          <a:bodyPr wrap="square">
            <a:spAutoFit/>
          </a:bodyPr>
          <a:lstStyle/>
          <a:p>
            <a:r>
              <a:rPr lang="en-US" sz="1600" i="1" dirty="0">
                <a:solidFill>
                  <a:schemeClr val="bg1"/>
                </a:solidFill>
              </a:rPr>
              <a:t>https://</a:t>
            </a:r>
            <a:r>
              <a:rPr lang="en-US" sz="1600" i="1" dirty="0" err="1">
                <a:solidFill>
                  <a:schemeClr val="bg1"/>
                </a:solidFill>
              </a:rPr>
              <a:t>techcrunch.com</a:t>
            </a:r>
            <a:r>
              <a:rPr lang="en-US" sz="1600" i="1" dirty="0">
                <a:solidFill>
                  <a:schemeClr val="bg1"/>
                </a:solidFill>
              </a:rPr>
              <a:t>/2011/07/03/sexual-activity-tracked-by-fitbit-shows-up-in-google-search-results/</a:t>
            </a:r>
          </a:p>
        </p:txBody>
      </p:sp>
      <p:pic>
        <p:nvPicPr>
          <p:cNvPr id="13" name="Picture 12" descr="Graphical user interface, website&#10;&#10;Description automatically generated">
            <a:extLst>
              <a:ext uri="{FF2B5EF4-FFF2-40B4-BE49-F238E27FC236}">
                <a16:creationId xmlns:a16="http://schemas.microsoft.com/office/drawing/2014/main" id="{E6B56997-33AA-8B48-9453-036927C52B11}"/>
              </a:ext>
            </a:extLst>
          </p:cNvPr>
          <p:cNvPicPr>
            <a:picLocks noChangeAspect="1"/>
          </p:cNvPicPr>
          <p:nvPr/>
        </p:nvPicPr>
        <p:blipFill>
          <a:blip r:embed="rId7"/>
          <a:stretch>
            <a:fillRect/>
          </a:stretch>
        </p:blipFill>
        <p:spPr>
          <a:xfrm>
            <a:off x="6097882" y="941016"/>
            <a:ext cx="5334000" cy="5181600"/>
          </a:xfrm>
          <a:prstGeom prst="rect">
            <a:avLst/>
          </a:prstGeom>
          <a:ln w="50800">
            <a:solidFill>
              <a:schemeClr val="tx1"/>
            </a:solidFill>
          </a:ln>
          <a:effectLst>
            <a:outerShdw blurRad="50800" dist="1270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91B0D20-05DB-B742-9248-0FC5F9024641}"/>
                  </a:ext>
                </a:extLst>
              </p14:cNvPr>
              <p14:cNvContentPartPr/>
              <p14:nvPr/>
            </p14:nvContentPartPr>
            <p14:xfrm>
              <a:off x="6187346" y="1446331"/>
              <a:ext cx="3384000" cy="605160"/>
            </p14:xfrm>
          </p:contentPart>
        </mc:Choice>
        <mc:Fallback xmlns="">
          <p:pic>
            <p:nvPicPr>
              <p:cNvPr id="14" name="Ink 13">
                <a:extLst>
                  <a:ext uri="{FF2B5EF4-FFF2-40B4-BE49-F238E27FC236}">
                    <a16:creationId xmlns:a16="http://schemas.microsoft.com/office/drawing/2014/main" id="{A91B0D20-05DB-B742-9248-0FC5F9024641}"/>
                  </a:ext>
                </a:extLst>
              </p:cNvPr>
              <p:cNvPicPr/>
              <p:nvPr/>
            </p:nvPicPr>
            <p:blipFill>
              <a:blip r:embed="rId9"/>
              <a:stretch>
                <a:fillRect/>
              </a:stretch>
            </p:blipFill>
            <p:spPr>
              <a:xfrm>
                <a:off x="6151346" y="1410331"/>
                <a:ext cx="3455640" cy="676800"/>
              </a:xfrm>
              <a:prstGeom prst="rect">
                <a:avLst/>
              </a:prstGeom>
            </p:spPr>
          </p:pic>
        </mc:Fallback>
      </mc:AlternateContent>
      <p:grpSp>
        <p:nvGrpSpPr>
          <p:cNvPr id="22" name="Group 21">
            <a:extLst>
              <a:ext uri="{FF2B5EF4-FFF2-40B4-BE49-F238E27FC236}">
                <a16:creationId xmlns:a16="http://schemas.microsoft.com/office/drawing/2014/main" id="{CFCD9C46-45C3-2A40-8BFD-5A32FF0BEEBC}"/>
              </a:ext>
            </a:extLst>
          </p:cNvPr>
          <p:cNvGrpSpPr/>
          <p:nvPr/>
        </p:nvGrpSpPr>
        <p:grpSpPr>
          <a:xfrm>
            <a:off x="8976626" y="4547320"/>
            <a:ext cx="1897048" cy="795600"/>
            <a:chOff x="8976626" y="4547320"/>
            <a:chExt cx="1897048" cy="795600"/>
          </a:xfrm>
        </p:grpSpPr>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CA11D0CE-EA72-C64F-B43E-E0AC687834DF}"/>
                    </a:ext>
                  </a:extLst>
                </p14:cNvPr>
                <p14:cNvContentPartPr/>
                <p14:nvPr/>
              </p14:nvContentPartPr>
              <p14:xfrm>
                <a:off x="8976626" y="4748251"/>
                <a:ext cx="1130040" cy="564840"/>
              </p14:xfrm>
            </p:contentPart>
          </mc:Choice>
          <mc:Fallback xmlns="">
            <p:pic>
              <p:nvPicPr>
                <p:cNvPr id="15" name="Ink 14">
                  <a:extLst>
                    <a:ext uri="{FF2B5EF4-FFF2-40B4-BE49-F238E27FC236}">
                      <a16:creationId xmlns:a16="http://schemas.microsoft.com/office/drawing/2014/main" id="{CA11D0CE-EA72-C64F-B43E-E0AC687834DF}"/>
                    </a:ext>
                  </a:extLst>
                </p:cNvPr>
                <p:cNvPicPr/>
                <p:nvPr/>
              </p:nvPicPr>
              <p:blipFill>
                <a:blip r:embed="rId11"/>
                <a:stretch>
                  <a:fillRect/>
                </a:stretch>
              </p:blipFill>
              <p:spPr>
                <a:xfrm>
                  <a:off x="8940986" y="4712251"/>
                  <a:ext cx="1201680" cy="636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00916552-0F7C-3746-89AF-83BF179C6F7B}"/>
                    </a:ext>
                  </a:extLst>
                </p14:cNvPr>
                <p14:cNvContentPartPr/>
                <p14:nvPr/>
              </p14:nvContentPartPr>
              <p14:xfrm>
                <a:off x="10603674" y="4547320"/>
                <a:ext cx="28080" cy="511920"/>
              </p14:xfrm>
            </p:contentPart>
          </mc:Choice>
          <mc:Fallback xmlns="">
            <p:pic>
              <p:nvPicPr>
                <p:cNvPr id="16" name="Ink 15">
                  <a:extLst>
                    <a:ext uri="{FF2B5EF4-FFF2-40B4-BE49-F238E27FC236}">
                      <a16:creationId xmlns:a16="http://schemas.microsoft.com/office/drawing/2014/main" id="{00916552-0F7C-3746-89AF-83BF179C6F7B}"/>
                    </a:ext>
                  </a:extLst>
                </p:cNvPr>
                <p:cNvPicPr/>
                <p:nvPr/>
              </p:nvPicPr>
              <p:blipFill>
                <a:blip r:embed="rId13"/>
                <a:stretch>
                  <a:fillRect/>
                </a:stretch>
              </p:blipFill>
              <p:spPr>
                <a:xfrm>
                  <a:off x="10568034" y="4511680"/>
                  <a:ext cx="9972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A8FBF877-6CD9-1549-B532-C82081220420}"/>
                    </a:ext>
                  </a:extLst>
                </p14:cNvPr>
                <p14:cNvContentPartPr/>
                <p14:nvPr/>
              </p14:nvContentPartPr>
              <p14:xfrm>
                <a:off x="10598634" y="5253640"/>
                <a:ext cx="43560" cy="71640"/>
              </p14:xfrm>
            </p:contentPart>
          </mc:Choice>
          <mc:Fallback xmlns="">
            <p:pic>
              <p:nvPicPr>
                <p:cNvPr id="17" name="Ink 16">
                  <a:extLst>
                    <a:ext uri="{FF2B5EF4-FFF2-40B4-BE49-F238E27FC236}">
                      <a16:creationId xmlns:a16="http://schemas.microsoft.com/office/drawing/2014/main" id="{A8FBF877-6CD9-1549-B532-C82081220420}"/>
                    </a:ext>
                  </a:extLst>
                </p:cNvPr>
                <p:cNvPicPr/>
                <p:nvPr/>
              </p:nvPicPr>
              <p:blipFill>
                <a:blip r:embed="rId15"/>
                <a:stretch>
                  <a:fillRect/>
                </a:stretch>
              </p:blipFill>
              <p:spPr>
                <a:xfrm>
                  <a:off x="10562994" y="5217640"/>
                  <a:ext cx="1152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3041F518-9C26-0D4C-9261-50953FE33933}"/>
                    </a:ext>
                  </a:extLst>
                </p14:cNvPr>
                <p14:cNvContentPartPr/>
                <p14:nvPr/>
              </p14:nvContentPartPr>
              <p14:xfrm>
                <a:off x="10806354" y="4578280"/>
                <a:ext cx="41040" cy="560880"/>
              </p14:xfrm>
            </p:contentPart>
          </mc:Choice>
          <mc:Fallback xmlns="">
            <p:pic>
              <p:nvPicPr>
                <p:cNvPr id="19" name="Ink 18">
                  <a:extLst>
                    <a:ext uri="{FF2B5EF4-FFF2-40B4-BE49-F238E27FC236}">
                      <a16:creationId xmlns:a16="http://schemas.microsoft.com/office/drawing/2014/main" id="{3041F518-9C26-0D4C-9261-50953FE33933}"/>
                    </a:ext>
                  </a:extLst>
                </p:cNvPr>
                <p:cNvPicPr/>
                <p:nvPr/>
              </p:nvPicPr>
              <p:blipFill>
                <a:blip r:embed="rId17"/>
                <a:stretch>
                  <a:fillRect/>
                </a:stretch>
              </p:blipFill>
              <p:spPr>
                <a:xfrm>
                  <a:off x="10770714" y="4542280"/>
                  <a:ext cx="112680" cy="632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57C4836C-9795-3F46-9C52-6119B234FE66}"/>
                    </a:ext>
                  </a:extLst>
                </p14:cNvPr>
                <p14:cNvContentPartPr/>
                <p14:nvPr/>
              </p14:nvContentPartPr>
              <p14:xfrm>
                <a:off x="10789794" y="5311240"/>
                <a:ext cx="83880" cy="31680"/>
              </p14:xfrm>
            </p:contentPart>
          </mc:Choice>
          <mc:Fallback xmlns="">
            <p:pic>
              <p:nvPicPr>
                <p:cNvPr id="21" name="Ink 20">
                  <a:extLst>
                    <a:ext uri="{FF2B5EF4-FFF2-40B4-BE49-F238E27FC236}">
                      <a16:creationId xmlns:a16="http://schemas.microsoft.com/office/drawing/2014/main" id="{57C4836C-9795-3F46-9C52-6119B234FE66}"/>
                    </a:ext>
                  </a:extLst>
                </p:cNvPr>
                <p:cNvPicPr/>
                <p:nvPr/>
              </p:nvPicPr>
              <p:blipFill>
                <a:blip r:embed="rId19"/>
                <a:stretch>
                  <a:fillRect/>
                </a:stretch>
              </p:blipFill>
              <p:spPr>
                <a:xfrm>
                  <a:off x="10753794" y="5275240"/>
                  <a:ext cx="155520" cy="103320"/>
                </a:xfrm>
                <a:prstGeom prst="rect">
                  <a:avLst/>
                </a:prstGeom>
              </p:spPr>
            </p:pic>
          </mc:Fallback>
        </mc:AlternateContent>
      </p:grpSp>
    </p:spTree>
    <p:extLst>
      <p:ext uri="{BB962C8B-B14F-4D97-AF65-F5344CB8AC3E}">
        <p14:creationId xmlns:p14="http://schemas.microsoft.com/office/powerpoint/2010/main" val="59457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87F6-B712-D041-93C7-B05925AEDB3D}"/>
              </a:ext>
            </a:extLst>
          </p:cNvPr>
          <p:cNvSpPr>
            <a:spLocks noGrp="1"/>
          </p:cNvSpPr>
          <p:nvPr>
            <p:ph type="title"/>
          </p:nvPr>
        </p:nvSpPr>
        <p:spPr/>
        <p:txBody>
          <a:bodyPr/>
          <a:lstStyle/>
          <a:p>
            <a:r>
              <a:rPr lang="en-US" dirty="0"/>
              <a:t>Fitbit Can Still Reveal Secrets</a:t>
            </a:r>
          </a:p>
        </p:txBody>
      </p:sp>
      <p:sp>
        <p:nvSpPr>
          <p:cNvPr id="3" name="TextBox 2">
            <a:extLst>
              <a:ext uri="{FF2B5EF4-FFF2-40B4-BE49-F238E27FC236}">
                <a16:creationId xmlns:a16="http://schemas.microsoft.com/office/drawing/2014/main" id="{DC19F63F-A03D-C248-9B95-8A9A02B176A5}"/>
              </a:ext>
            </a:extLst>
          </p:cNvPr>
          <p:cNvSpPr txBox="1"/>
          <p:nvPr/>
        </p:nvSpPr>
        <p:spPr>
          <a:xfrm>
            <a:off x="1066800" y="2014194"/>
            <a:ext cx="7425431" cy="461665"/>
          </a:xfrm>
          <a:prstGeom prst="rect">
            <a:avLst/>
          </a:prstGeom>
          <a:noFill/>
        </p:spPr>
        <p:txBody>
          <a:bodyPr wrap="none" rtlCol="0">
            <a:spAutoFit/>
          </a:bodyPr>
          <a:lstStyle/>
          <a:p>
            <a:r>
              <a:rPr lang="en-US" sz="2400" dirty="0"/>
              <a:t>“Sexual activity” is no longer available as a category but…</a:t>
            </a:r>
          </a:p>
        </p:txBody>
      </p:sp>
      <p:pic>
        <p:nvPicPr>
          <p:cNvPr id="5" name="Picture 4" descr="Graphical user interface, text, application&#10;&#10;Description automatically generated">
            <a:extLst>
              <a:ext uri="{FF2B5EF4-FFF2-40B4-BE49-F238E27FC236}">
                <a16:creationId xmlns:a16="http://schemas.microsoft.com/office/drawing/2014/main" id="{5E0F5FB7-74A9-CA47-8381-E1220D054883}"/>
              </a:ext>
            </a:extLst>
          </p:cNvPr>
          <p:cNvPicPr>
            <a:picLocks noChangeAspect="1"/>
          </p:cNvPicPr>
          <p:nvPr/>
        </p:nvPicPr>
        <p:blipFill>
          <a:blip r:embed="rId2"/>
          <a:stretch>
            <a:fillRect/>
          </a:stretch>
        </p:blipFill>
        <p:spPr>
          <a:xfrm>
            <a:off x="3069331" y="2648592"/>
            <a:ext cx="5422900" cy="3467100"/>
          </a:xfrm>
          <a:prstGeom prst="rect">
            <a:avLst/>
          </a:prstGeom>
        </p:spPr>
      </p:pic>
    </p:spTree>
    <p:extLst>
      <p:ext uri="{BB962C8B-B14F-4D97-AF65-F5344CB8AC3E}">
        <p14:creationId xmlns:p14="http://schemas.microsoft.com/office/powerpoint/2010/main" val="1145932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10;&#10;Description automatically generated">
            <a:extLst>
              <a:ext uri="{FF2B5EF4-FFF2-40B4-BE49-F238E27FC236}">
                <a16:creationId xmlns:a16="http://schemas.microsoft.com/office/drawing/2014/main" id="{BEC845F5-485C-C94B-BE41-6B8F98BBF7FD}"/>
              </a:ext>
            </a:extLst>
          </p:cNvPr>
          <p:cNvPicPr>
            <a:picLocks noChangeAspect="1"/>
          </p:cNvPicPr>
          <p:nvPr/>
        </p:nvPicPr>
        <p:blipFill>
          <a:blip r:embed="rId2"/>
          <a:stretch>
            <a:fillRect/>
          </a:stretch>
        </p:blipFill>
        <p:spPr>
          <a:xfrm>
            <a:off x="593565" y="788877"/>
            <a:ext cx="4737696" cy="4554648"/>
          </a:xfrm>
          <a:prstGeom prst="rect">
            <a:avLst/>
          </a:prstGeom>
          <a:ln w="38100">
            <a:solidFill>
              <a:schemeClr val="tx1"/>
            </a:solidFill>
          </a:ln>
          <a:effectLst>
            <a:outerShdw blurRad="50800" dist="130533" dir="2700000" algn="tl" rotWithShape="0">
              <a:prstClr val="black">
                <a:alpha val="40000"/>
              </a:prstClr>
            </a:outerShdw>
          </a:effectLst>
        </p:spPr>
      </p:pic>
      <p:sp>
        <p:nvSpPr>
          <p:cNvPr id="8" name="TextBox 7">
            <a:extLst>
              <a:ext uri="{FF2B5EF4-FFF2-40B4-BE49-F238E27FC236}">
                <a16:creationId xmlns:a16="http://schemas.microsoft.com/office/drawing/2014/main" id="{C43F9383-F556-234F-BF96-8244CCEFA13A}"/>
              </a:ext>
            </a:extLst>
          </p:cNvPr>
          <p:cNvSpPr txBox="1"/>
          <p:nvPr/>
        </p:nvSpPr>
        <p:spPr>
          <a:xfrm>
            <a:off x="5088872" y="5873264"/>
            <a:ext cx="6946246" cy="584775"/>
          </a:xfrm>
          <a:prstGeom prst="rect">
            <a:avLst/>
          </a:prstGeom>
          <a:noFill/>
        </p:spPr>
        <p:txBody>
          <a:bodyPr wrap="square" rtlCol="0">
            <a:spAutoFit/>
          </a:bodyPr>
          <a:lstStyle/>
          <a:p>
            <a:r>
              <a:rPr lang="en-US" sz="1600" i="1" dirty="0"/>
              <a:t>https://</a:t>
            </a:r>
            <a:r>
              <a:rPr lang="en-US" sz="1600" i="1" dirty="0" err="1"/>
              <a:t>www.npr.org</a:t>
            </a:r>
            <a:r>
              <a:rPr lang="en-US" sz="1600" i="1" dirty="0"/>
              <a:t>/sections/</a:t>
            </a:r>
            <a:r>
              <a:rPr lang="en-US" sz="1600" i="1" dirty="0" err="1"/>
              <a:t>thetwo</a:t>
            </a:r>
            <a:r>
              <a:rPr lang="en-US" sz="1600" i="1" dirty="0"/>
              <a:t>-way/2017/03/14/520123490/vibrator-maker-to-pay-millions-over-claims-it-secretly-tracked-use</a:t>
            </a:r>
          </a:p>
        </p:txBody>
      </p:sp>
      <p:sp>
        <p:nvSpPr>
          <p:cNvPr id="9" name="TextBox 8">
            <a:extLst>
              <a:ext uri="{FF2B5EF4-FFF2-40B4-BE49-F238E27FC236}">
                <a16:creationId xmlns:a16="http://schemas.microsoft.com/office/drawing/2014/main" id="{3019DAD5-2D37-4649-9A1F-2BEDA267D911}"/>
              </a:ext>
            </a:extLst>
          </p:cNvPr>
          <p:cNvSpPr txBox="1"/>
          <p:nvPr/>
        </p:nvSpPr>
        <p:spPr>
          <a:xfrm>
            <a:off x="5586412" y="692348"/>
            <a:ext cx="4343400" cy="4893647"/>
          </a:xfrm>
          <a:prstGeom prst="rect">
            <a:avLst/>
          </a:prstGeom>
          <a:noFill/>
        </p:spPr>
        <p:txBody>
          <a:bodyPr wrap="square" rtlCol="0">
            <a:spAutoFit/>
          </a:bodyPr>
          <a:lstStyle/>
          <a:p>
            <a:r>
              <a:rPr lang="en-US" sz="2400" dirty="0"/>
              <a:t>Bluetooth-enabled sex toys</a:t>
            </a:r>
          </a:p>
          <a:p>
            <a:endParaRPr lang="en-US" sz="2400" dirty="0"/>
          </a:p>
          <a:p>
            <a:r>
              <a:rPr lang="en-US" sz="2400" dirty="0"/>
              <a:t>Controlled from a smartphone, can give anyone in the world control of the device</a:t>
            </a:r>
          </a:p>
          <a:p>
            <a:endParaRPr lang="en-US" sz="2400" dirty="0"/>
          </a:p>
          <a:p>
            <a:r>
              <a:rPr lang="en-US" sz="2400" dirty="0"/>
              <a:t>The app collects information about how often the device is used and with what settings… also user’s email address</a:t>
            </a:r>
          </a:p>
          <a:p>
            <a:endParaRPr lang="en-US" sz="2400" dirty="0"/>
          </a:p>
          <a:p>
            <a:r>
              <a:rPr lang="en-US" sz="2400" dirty="0"/>
              <a:t>$3.75 million class action settlement</a:t>
            </a:r>
          </a:p>
        </p:txBody>
      </p:sp>
      <p:pic>
        <p:nvPicPr>
          <p:cNvPr id="2052" name="Picture 4" descr="Walter White Breaks Down | Know Your Meme">
            <a:extLst>
              <a:ext uri="{FF2B5EF4-FFF2-40B4-BE49-F238E27FC236}">
                <a16:creationId xmlns:a16="http://schemas.microsoft.com/office/drawing/2014/main" id="{6879FB0C-D9F7-9541-9D6C-B1D35B67C6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48915" y="1367966"/>
            <a:ext cx="1630418" cy="13642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lter White Breaks Down | Know Your Meme">
            <a:extLst>
              <a:ext uri="{FF2B5EF4-FFF2-40B4-BE49-F238E27FC236}">
                <a16:creationId xmlns:a16="http://schemas.microsoft.com/office/drawing/2014/main" id="{50F52529-D802-1849-8105-FC7794739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812" y="2990633"/>
            <a:ext cx="1668624" cy="124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8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5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AC688F46-5A3F-3EAF-4708-0CC1B8AC820A}"/>
              </a:ext>
            </a:extLst>
          </p:cNvPr>
          <p:cNvPicPr>
            <a:picLocks noChangeAspect="1"/>
          </p:cNvPicPr>
          <p:nvPr/>
        </p:nvPicPr>
        <p:blipFill>
          <a:blip r:embed="rId2"/>
          <a:stretch>
            <a:fillRect/>
          </a:stretch>
        </p:blipFill>
        <p:spPr>
          <a:xfrm>
            <a:off x="3552170" y="817653"/>
            <a:ext cx="5087660" cy="5560287"/>
          </a:xfrm>
          <a:prstGeom prst="rect">
            <a:avLst/>
          </a:prstGeom>
        </p:spPr>
      </p:pic>
    </p:spTree>
    <p:extLst>
      <p:ext uri="{BB962C8B-B14F-4D97-AF65-F5344CB8AC3E}">
        <p14:creationId xmlns:p14="http://schemas.microsoft.com/office/powerpoint/2010/main" val="50337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5BE0750-B92D-3248-A093-960DD7AA74E4}"/>
              </a:ext>
            </a:extLst>
          </p:cNvPr>
          <p:cNvPicPr>
            <a:picLocks noChangeAspect="1"/>
          </p:cNvPicPr>
          <p:nvPr/>
        </p:nvPicPr>
        <p:blipFill rotWithShape="1">
          <a:blip r:embed="rId2"/>
          <a:srcRect l="889" r="-1" b="-1"/>
          <a:stretch/>
        </p:blipFill>
        <p:spPr>
          <a:xfrm>
            <a:off x="-1" y="10"/>
            <a:ext cx="12192000" cy="6857988"/>
          </a:xfrm>
          <a:prstGeom prst="rect">
            <a:avLst/>
          </a:prstGeom>
        </p:spPr>
      </p:pic>
      <p:sp>
        <p:nvSpPr>
          <p:cNvPr id="25" name="Rectangle 24">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33601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lf on the Shelf: A Christmas Tradition (includes blue-eyed girl scout  elf) by Carol V. Aebersold, Chanda Bell, Coe Steinwart, Hardcover | Barnes  &amp; Noble®">
            <a:extLst>
              <a:ext uri="{FF2B5EF4-FFF2-40B4-BE49-F238E27FC236}">
                <a16:creationId xmlns:a16="http://schemas.microsoft.com/office/drawing/2014/main" id="{BD0C860D-B930-0F43-B8BA-E8DE47BA18D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269"/>
          <a:stretch/>
        </p:blipFill>
        <p:spPr bwMode="auto">
          <a:xfrm>
            <a:off x="397843" y="1"/>
            <a:ext cx="3316312" cy="42804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FF57AA-B2AD-924A-8B47-C2DAA1E49363}"/>
              </a:ext>
            </a:extLst>
          </p:cNvPr>
          <p:cNvSpPr txBox="1"/>
          <p:nvPr/>
        </p:nvSpPr>
        <p:spPr>
          <a:xfrm>
            <a:off x="491538" y="4336936"/>
            <a:ext cx="3150096" cy="1200329"/>
          </a:xfrm>
          <a:prstGeom prst="rect">
            <a:avLst/>
          </a:prstGeom>
          <a:noFill/>
        </p:spPr>
        <p:txBody>
          <a:bodyPr wrap="square" rtlCol="0">
            <a:spAutoFit/>
          </a:bodyPr>
          <a:lstStyle/>
          <a:p>
            <a:r>
              <a:rPr lang="en-US" dirty="0">
                <a:solidFill>
                  <a:srgbClr val="C00000"/>
                </a:solidFill>
              </a:rPr>
              <a:t>Hides in a different spot in the home each day before Christmas, reports children’s behavior to Santa Claus</a:t>
            </a:r>
          </a:p>
        </p:txBody>
      </p:sp>
      <p:sp>
        <p:nvSpPr>
          <p:cNvPr id="5" name="TextBox 4">
            <a:extLst>
              <a:ext uri="{FF2B5EF4-FFF2-40B4-BE49-F238E27FC236}">
                <a16:creationId xmlns:a16="http://schemas.microsoft.com/office/drawing/2014/main" id="{C3FFCE79-B7DC-1645-9A10-6BC17A94B93E}"/>
              </a:ext>
            </a:extLst>
          </p:cNvPr>
          <p:cNvSpPr txBox="1"/>
          <p:nvPr/>
        </p:nvSpPr>
        <p:spPr>
          <a:xfrm>
            <a:off x="6096000" y="6096001"/>
            <a:ext cx="5676554" cy="338554"/>
          </a:xfrm>
          <a:prstGeom prst="rect">
            <a:avLst/>
          </a:prstGeom>
          <a:noFill/>
        </p:spPr>
        <p:txBody>
          <a:bodyPr wrap="none" rtlCol="0">
            <a:spAutoFit/>
          </a:bodyPr>
          <a:lstStyle/>
          <a:p>
            <a:r>
              <a:rPr lang="en-US" sz="1600" i="1" dirty="0"/>
              <a:t>https://</a:t>
            </a:r>
            <a:r>
              <a:rPr lang="en-US" sz="1600" i="1" dirty="0" err="1"/>
              <a:t>www.nytimes.com</a:t>
            </a:r>
            <a:r>
              <a:rPr lang="en-US" sz="1600" i="1" dirty="0"/>
              <a:t>/2021/12/23/style/elf-shelf-</a:t>
            </a:r>
            <a:r>
              <a:rPr lang="en-US" sz="1600" i="1" dirty="0" err="1"/>
              <a:t>privacy.html</a:t>
            </a:r>
            <a:endParaRPr lang="en-US" sz="1600" i="1" dirty="0"/>
          </a:p>
        </p:txBody>
      </p:sp>
      <p:pic>
        <p:nvPicPr>
          <p:cNvPr id="7" name="Picture 2" descr="Albert Fox Cahn | NYU School of Law">
            <a:extLst>
              <a:ext uri="{FF2B5EF4-FFF2-40B4-BE49-F238E27FC236}">
                <a16:creationId xmlns:a16="http://schemas.microsoft.com/office/drawing/2014/main" id="{D46D21F7-A0F7-6C44-AF54-3D69C0F3A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731722" y="597533"/>
            <a:ext cx="1520592" cy="1771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A76A31-E576-E748-AB82-6DAC42138EDD}"/>
              </a:ext>
            </a:extLst>
          </p:cNvPr>
          <p:cNvSpPr txBox="1"/>
          <p:nvPr/>
        </p:nvSpPr>
        <p:spPr>
          <a:xfrm>
            <a:off x="9211482" y="2350448"/>
            <a:ext cx="2561072" cy="923330"/>
          </a:xfrm>
          <a:prstGeom prst="rect">
            <a:avLst/>
          </a:prstGeom>
          <a:noFill/>
        </p:spPr>
        <p:txBody>
          <a:bodyPr wrap="square" rtlCol="0">
            <a:spAutoFit/>
          </a:bodyPr>
          <a:lstStyle/>
          <a:p>
            <a:r>
              <a:rPr lang="en-US" dirty="0"/>
              <a:t>Albert Fox Cahn</a:t>
            </a:r>
          </a:p>
          <a:p>
            <a:r>
              <a:rPr lang="en-US" dirty="0"/>
              <a:t>Surveillance Technology Oversight Project</a:t>
            </a:r>
          </a:p>
        </p:txBody>
      </p:sp>
      <p:sp>
        <p:nvSpPr>
          <p:cNvPr id="10" name="Oval Callout 9">
            <a:extLst>
              <a:ext uri="{FF2B5EF4-FFF2-40B4-BE49-F238E27FC236}">
                <a16:creationId xmlns:a16="http://schemas.microsoft.com/office/drawing/2014/main" id="{F38BAE45-8A1C-1B49-AD03-0E336F99014D}"/>
              </a:ext>
            </a:extLst>
          </p:cNvPr>
          <p:cNvSpPr/>
          <p:nvPr/>
        </p:nvSpPr>
        <p:spPr>
          <a:xfrm>
            <a:off x="5527366" y="160063"/>
            <a:ext cx="3790122" cy="3037377"/>
          </a:xfrm>
          <a:prstGeom prst="wedgeEllipseCallout">
            <a:avLst>
              <a:gd name="adj1" fmla="val 66007"/>
              <a:gd name="adj2" fmla="val -1234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9F83A1-C799-ED4F-94FB-220919EE2995}"/>
              </a:ext>
            </a:extLst>
          </p:cNvPr>
          <p:cNvSpPr txBox="1"/>
          <p:nvPr/>
        </p:nvSpPr>
        <p:spPr>
          <a:xfrm>
            <a:off x="5941600" y="801588"/>
            <a:ext cx="3343990" cy="1754326"/>
          </a:xfrm>
          <a:prstGeom prst="rect">
            <a:avLst/>
          </a:prstGeom>
          <a:noFill/>
        </p:spPr>
        <p:txBody>
          <a:bodyPr wrap="square" rtlCol="0">
            <a:spAutoFit/>
          </a:bodyPr>
          <a:lstStyle/>
          <a:p>
            <a:r>
              <a:rPr lang="en-US" dirty="0"/>
              <a:t>We shouldn’t be celebrating seasonal surveillance. It’s really a terrible message for kids. No one should be looking at you in your bedroom without your consent.</a:t>
            </a:r>
          </a:p>
        </p:txBody>
      </p:sp>
      <p:pic>
        <p:nvPicPr>
          <p:cNvPr id="1028" name="Picture 4">
            <a:extLst>
              <a:ext uri="{FF2B5EF4-FFF2-40B4-BE49-F238E27FC236}">
                <a16:creationId xmlns:a16="http://schemas.microsoft.com/office/drawing/2014/main" id="{1B39C6DE-4C66-6541-8E2E-9E5B4AFDC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699"/>
          <a:stretch/>
        </p:blipFill>
        <p:spPr bwMode="auto">
          <a:xfrm>
            <a:off x="8913282" y="3450971"/>
            <a:ext cx="2561072" cy="17719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2F49A7F-E987-CD4C-B4BD-A4D4C48F57AB}"/>
              </a:ext>
            </a:extLst>
          </p:cNvPr>
          <p:cNvSpPr txBox="1"/>
          <p:nvPr/>
        </p:nvSpPr>
        <p:spPr>
          <a:xfrm>
            <a:off x="8913282" y="5263515"/>
            <a:ext cx="2915676" cy="646331"/>
          </a:xfrm>
          <a:prstGeom prst="rect">
            <a:avLst/>
          </a:prstGeom>
          <a:noFill/>
        </p:spPr>
        <p:txBody>
          <a:bodyPr wrap="square" rtlCol="0">
            <a:spAutoFit/>
          </a:bodyPr>
          <a:lstStyle/>
          <a:p>
            <a:r>
              <a:rPr lang="en-US" dirty="0"/>
              <a:t>Calli Schroeder</a:t>
            </a:r>
          </a:p>
          <a:p>
            <a:r>
              <a:rPr lang="en-US" dirty="0"/>
              <a:t>EPIC Global Privacy Counsel</a:t>
            </a:r>
          </a:p>
        </p:txBody>
      </p:sp>
      <p:sp>
        <p:nvSpPr>
          <p:cNvPr id="14" name="Rectangular Callout 13">
            <a:extLst>
              <a:ext uri="{FF2B5EF4-FFF2-40B4-BE49-F238E27FC236}">
                <a16:creationId xmlns:a16="http://schemas.microsoft.com/office/drawing/2014/main" id="{22C8F195-A14A-2845-B868-9F532EFF4434}"/>
              </a:ext>
            </a:extLst>
          </p:cNvPr>
          <p:cNvSpPr/>
          <p:nvPr/>
        </p:nvSpPr>
        <p:spPr>
          <a:xfrm>
            <a:off x="4458018" y="3612298"/>
            <a:ext cx="4783278" cy="1393062"/>
          </a:xfrm>
          <a:prstGeom prst="wedgeRectCallout">
            <a:avLst>
              <a:gd name="adj1" fmla="val 59556"/>
              <a:gd name="adj2" fmla="val -229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47504D-2891-F542-8B56-36B986E8E858}"/>
              </a:ext>
            </a:extLst>
          </p:cNvPr>
          <p:cNvSpPr txBox="1"/>
          <p:nvPr/>
        </p:nvSpPr>
        <p:spPr>
          <a:xfrm>
            <a:off x="4530539" y="3680287"/>
            <a:ext cx="4783278" cy="1200329"/>
          </a:xfrm>
          <a:prstGeom prst="rect">
            <a:avLst/>
          </a:prstGeom>
          <a:noFill/>
        </p:spPr>
        <p:txBody>
          <a:bodyPr wrap="square" rtlCol="0">
            <a:spAutoFit/>
          </a:bodyPr>
          <a:lstStyle/>
          <a:p>
            <a:r>
              <a:rPr lang="en-US" dirty="0"/>
              <a:t>You better watch out</a:t>
            </a:r>
          </a:p>
          <a:p>
            <a:r>
              <a:rPr lang="en-US" dirty="0"/>
              <a:t>Look up on the shelf</a:t>
            </a:r>
          </a:p>
          <a:p>
            <a:r>
              <a:rPr lang="en-US" dirty="0"/>
              <a:t>Don’t accept spies just because they are elves</a:t>
            </a:r>
          </a:p>
          <a:p>
            <a:r>
              <a:rPr lang="en-US" dirty="0"/>
              <a:t>Santa’s spy is watching your kids</a:t>
            </a:r>
          </a:p>
        </p:txBody>
      </p:sp>
    </p:spTree>
    <p:extLst>
      <p:ext uri="{BB962C8B-B14F-4D97-AF65-F5344CB8AC3E}">
        <p14:creationId xmlns:p14="http://schemas.microsoft.com/office/powerpoint/2010/main" val="12873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p:bldP spid="12" grpId="0"/>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C27B1AA2-28C3-654E-B082-01E72C54F91B}"/>
              </a:ext>
            </a:extLst>
          </p:cNvPr>
          <p:cNvPicPr>
            <a:picLocks noChangeAspect="1"/>
          </p:cNvPicPr>
          <p:nvPr/>
        </p:nvPicPr>
        <p:blipFill>
          <a:blip r:embed="rId2"/>
          <a:stretch>
            <a:fillRect/>
          </a:stretch>
        </p:blipFill>
        <p:spPr>
          <a:xfrm>
            <a:off x="2482250" y="4866711"/>
            <a:ext cx="8053228" cy="1100909"/>
          </a:xfrm>
          <a:prstGeom prst="rect">
            <a:avLst/>
          </a:prstGeom>
          <a:noFill/>
          <a:ln w="38100">
            <a:solidFill>
              <a:schemeClr val="tx1"/>
            </a:solidFill>
          </a:ln>
          <a:effectLst>
            <a:outerShdw blurRad="50800" dist="38100" dir="2700000" algn="tl" rotWithShape="0">
              <a:prstClr val="black">
                <a:alpha val="40000"/>
              </a:prstClr>
            </a:outerShdw>
          </a:effectLst>
        </p:spPr>
      </p:pic>
      <p:pic>
        <p:nvPicPr>
          <p:cNvPr id="2050" name="Picture 2" descr="Apple's Beddit 3.5 Sleep Tracker In-Depth Review | DC Rainmaker">
            <a:extLst>
              <a:ext uri="{FF2B5EF4-FFF2-40B4-BE49-F238E27FC236}">
                <a16:creationId xmlns:a16="http://schemas.microsoft.com/office/drawing/2014/main" id="{50E8F419-6953-4547-AA7C-6EC6263AC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536" y="890380"/>
            <a:ext cx="4220626" cy="2815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leepscore Max Sleep Improvement Monitor | Pottery Barn">
            <a:extLst>
              <a:ext uri="{FF2B5EF4-FFF2-40B4-BE49-F238E27FC236}">
                <a16:creationId xmlns:a16="http://schemas.microsoft.com/office/drawing/2014/main" id="{0420216D-51E3-7144-9A73-968D9EED4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56" y="1403698"/>
            <a:ext cx="3290955" cy="29618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5C1BD1-C8B3-4A40-B2FF-435E887F3F52}"/>
              </a:ext>
            </a:extLst>
          </p:cNvPr>
          <p:cNvSpPr txBox="1"/>
          <p:nvPr/>
        </p:nvSpPr>
        <p:spPr>
          <a:xfrm>
            <a:off x="1457740" y="4823791"/>
            <a:ext cx="803425" cy="461665"/>
          </a:xfrm>
          <a:prstGeom prst="rect">
            <a:avLst/>
          </a:prstGeom>
          <a:noFill/>
        </p:spPr>
        <p:txBody>
          <a:bodyPr wrap="none" rtlCol="0">
            <a:spAutoFit/>
          </a:bodyPr>
          <a:lstStyle/>
          <a:p>
            <a:r>
              <a:rPr lang="en-US" sz="2400" dirty="0"/>
              <a:t>Also:</a:t>
            </a:r>
          </a:p>
        </p:txBody>
      </p:sp>
    </p:spTree>
    <p:extLst>
      <p:ext uri="{BB962C8B-B14F-4D97-AF65-F5344CB8AC3E}">
        <p14:creationId xmlns:p14="http://schemas.microsoft.com/office/powerpoint/2010/main" val="1547204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Voice Catchers">
            <a:extLst>
              <a:ext uri="{FF2B5EF4-FFF2-40B4-BE49-F238E27FC236}">
                <a16:creationId xmlns:a16="http://schemas.microsoft.com/office/drawing/2014/main" id="{E1D1CCE1-4633-B142-8D93-FF3B7CFFC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51" y="3157796"/>
            <a:ext cx="1396943" cy="21580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oseph Turow – The Conversation">
            <a:extLst>
              <a:ext uri="{FF2B5EF4-FFF2-40B4-BE49-F238E27FC236}">
                <a16:creationId xmlns:a16="http://schemas.microsoft.com/office/drawing/2014/main" id="{1C074670-4BA6-5C42-B61A-E9D2A77A8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26" y="4163786"/>
            <a:ext cx="1379330" cy="137933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mazon Echo Dot (3rd Gen) Smart Speaker with Alexa Charcoal  B07FZ8S74R/B0792KTHKJ - Best Buy">
            <a:extLst>
              <a:ext uri="{FF2B5EF4-FFF2-40B4-BE49-F238E27FC236}">
                <a16:creationId xmlns:a16="http://schemas.microsoft.com/office/drawing/2014/main" id="{ACCD3122-BE81-7B46-B1EB-2D5D9BAB836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36423" y="581788"/>
            <a:ext cx="1813789" cy="1121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0104DE-6DFF-7F4C-BCC2-E9AF6CD19C15}"/>
              </a:ext>
            </a:extLst>
          </p:cNvPr>
          <p:cNvSpPr txBox="1"/>
          <p:nvPr/>
        </p:nvSpPr>
        <p:spPr>
          <a:xfrm>
            <a:off x="3847818" y="959820"/>
            <a:ext cx="5489003" cy="707886"/>
          </a:xfrm>
          <a:prstGeom prst="rect">
            <a:avLst/>
          </a:prstGeom>
          <a:noFill/>
        </p:spPr>
        <p:txBody>
          <a:bodyPr wrap="none" rtlCol="0">
            <a:spAutoFit/>
          </a:bodyPr>
          <a:lstStyle/>
          <a:p>
            <a:r>
              <a:rPr lang="en-US" sz="2000" dirty="0"/>
              <a:t>Voice commands reveal users’ intentions (explicit)</a:t>
            </a:r>
          </a:p>
          <a:p>
            <a:r>
              <a:rPr lang="en-US" sz="2000" dirty="0"/>
              <a:t>… also moods and medical conditions (implicit)</a:t>
            </a:r>
          </a:p>
        </p:txBody>
      </p:sp>
      <p:pic>
        <p:nvPicPr>
          <p:cNvPr id="6" name="Picture 5" descr="Text&#10;&#10;Description automatically generated">
            <a:extLst>
              <a:ext uri="{FF2B5EF4-FFF2-40B4-BE49-F238E27FC236}">
                <a16:creationId xmlns:a16="http://schemas.microsoft.com/office/drawing/2014/main" id="{2AE30200-C2E0-BA41-AAD8-A86FC08F280A}"/>
              </a:ext>
            </a:extLst>
          </p:cNvPr>
          <p:cNvPicPr>
            <a:picLocks noChangeAspect="1"/>
          </p:cNvPicPr>
          <p:nvPr/>
        </p:nvPicPr>
        <p:blipFill>
          <a:blip r:embed="rId5"/>
          <a:stretch>
            <a:fillRect/>
          </a:stretch>
        </p:blipFill>
        <p:spPr>
          <a:xfrm>
            <a:off x="3847818" y="1950210"/>
            <a:ext cx="5489003" cy="898594"/>
          </a:xfrm>
          <a:prstGeom prst="rect">
            <a:avLst/>
          </a:prstGeom>
          <a:ln w="38100">
            <a:solidFill>
              <a:schemeClr val="tx1"/>
            </a:solidFill>
          </a:ln>
        </p:spPr>
      </p:pic>
      <p:sp>
        <p:nvSpPr>
          <p:cNvPr id="11" name="TextBox 10">
            <a:extLst>
              <a:ext uri="{FF2B5EF4-FFF2-40B4-BE49-F238E27FC236}">
                <a16:creationId xmlns:a16="http://schemas.microsoft.com/office/drawing/2014/main" id="{29CA7404-ACD4-364E-8532-034506122395}"/>
              </a:ext>
            </a:extLst>
          </p:cNvPr>
          <p:cNvSpPr txBox="1"/>
          <p:nvPr/>
        </p:nvSpPr>
        <p:spPr>
          <a:xfrm>
            <a:off x="4812318" y="2817971"/>
            <a:ext cx="4852980" cy="1077218"/>
          </a:xfrm>
          <a:prstGeom prst="rect">
            <a:avLst/>
          </a:prstGeom>
          <a:solidFill>
            <a:schemeClr val="bg1"/>
          </a:solidFill>
          <a:ln w="38100">
            <a:solidFill>
              <a:schemeClr val="tx1"/>
            </a:solidFill>
          </a:ln>
        </p:spPr>
        <p:txBody>
          <a:bodyPr wrap="square">
            <a:spAutoFit/>
          </a:bodyPr>
          <a:lstStyle/>
          <a:p>
            <a:r>
              <a:rPr lang="en-US" sz="1600" b="0" i="0" dirty="0">
                <a:solidFill>
                  <a:srgbClr val="1C1C1C"/>
                </a:solidFill>
                <a:effectLst/>
              </a:rPr>
              <a:t>Academics and entrepreneurs are rushing to develop technology to diagnose and predict everything from manic episodes to heart disease to concussions based on an unusual source of data: How you talk.</a:t>
            </a:r>
            <a:endParaRPr lang="en-US" sz="1600" dirty="0"/>
          </a:p>
        </p:txBody>
      </p:sp>
      <p:sp>
        <p:nvSpPr>
          <p:cNvPr id="12" name="Rectangular Callout 11">
            <a:extLst>
              <a:ext uri="{FF2B5EF4-FFF2-40B4-BE49-F238E27FC236}">
                <a16:creationId xmlns:a16="http://schemas.microsoft.com/office/drawing/2014/main" id="{29B8C9FC-3D6C-D94C-ADF2-7078B3D454D1}"/>
              </a:ext>
            </a:extLst>
          </p:cNvPr>
          <p:cNvSpPr/>
          <p:nvPr/>
        </p:nvSpPr>
        <p:spPr>
          <a:xfrm>
            <a:off x="3847818" y="4482787"/>
            <a:ext cx="4516253" cy="744429"/>
          </a:xfrm>
          <a:prstGeom prst="wedgeRectCallout">
            <a:avLst>
              <a:gd name="adj1" fmla="val -61792"/>
              <a:gd name="adj2" fmla="val -2117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026ABD4-55DC-6F45-BFA0-979A68E4EC8C}"/>
              </a:ext>
            </a:extLst>
          </p:cNvPr>
          <p:cNvSpPr txBox="1"/>
          <p:nvPr/>
        </p:nvSpPr>
        <p:spPr>
          <a:xfrm>
            <a:off x="3888413" y="4500469"/>
            <a:ext cx="4475658" cy="646331"/>
          </a:xfrm>
          <a:prstGeom prst="rect">
            <a:avLst/>
          </a:prstGeom>
          <a:noFill/>
        </p:spPr>
        <p:txBody>
          <a:bodyPr wrap="square" rtlCol="0">
            <a:spAutoFit/>
          </a:bodyPr>
          <a:lstStyle/>
          <a:p>
            <a:r>
              <a:rPr lang="en-US" dirty="0"/>
              <a:t>Companies should be barred from analyzing what we say and how we sound</a:t>
            </a:r>
          </a:p>
        </p:txBody>
      </p:sp>
      <p:sp>
        <p:nvSpPr>
          <p:cNvPr id="8" name="TextBox 7">
            <a:extLst>
              <a:ext uri="{FF2B5EF4-FFF2-40B4-BE49-F238E27FC236}">
                <a16:creationId xmlns:a16="http://schemas.microsoft.com/office/drawing/2014/main" id="{EF969CE0-21D7-574E-B92C-01B97941C967}"/>
              </a:ext>
            </a:extLst>
          </p:cNvPr>
          <p:cNvSpPr txBox="1"/>
          <p:nvPr/>
        </p:nvSpPr>
        <p:spPr>
          <a:xfrm>
            <a:off x="2467920" y="5856851"/>
            <a:ext cx="9289723" cy="584775"/>
          </a:xfrm>
          <a:prstGeom prst="rect">
            <a:avLst/>
          </a:prstGeom>
          <a:noFill/>
        </p:spPr>
        <p:txBody>
          <a:bodyPr wrap="none" rtlCol="0">
            <a:spAutoFit/>
          </a:bodyPr>
          <a:lstStyle/>
          <a:p>
            <a:r>
              <a:rPr lang="en-US" sz="1600" i="1" dirty="0"/>
              <a:t>https://</a:t>
            </a:r>
            <a:r>
              <a:rPr lang="en-US" sz="1600" i="1" dirty="0" err="1"/>
              <a:t>www.theatlantic.com</a:t>
            </a:r>
            <a:r>
              <a:rPr lang="en-US" sz="1600" i="1" dirty="0"/>
              <a:t>/technology/archive/2018/10/</a:t>
            </a:r>
            <a:r>
              <a:rPr lang="en-US" sz="1600" i="1" dirty="0" err="1"/>
              <a:t>alexa</a:t>
            </a:r>
            <a:r>
              <a:rPr lang="en-US" sz="1600" i="1" dirty="0"/>
              <a:t>-emotion-detection-ai-surveillance/572884/</a:t>
            </a:r>
          </a:p>
          <a:p>
            <a:r>
              <a:rPr lang="en-US" sz="1600" i="1" dirty="0"/>
              <a:t>https://</a:t>
            </a:r>
            <a:r>
              <a:rPr lang="en-US" sz="1600" i="1" dirty="0" err="1"/>
              <a:t>www.statnews.com</a:t>
            </a:r>
            <a:r>
              <a:rPr lang="en-US" sz="1600" i="1" dirty="0"/>
              <a:t>/2016/06/29/speech-diagnosis-technology/</a:t>
            </a:r>
          </a:p>
        </p:txBody>
      </p:sp>
    </p:spTree>
    <p:extLst>
      <p:ext uri="{BB962C8B-B14F-4D97-AF65-F5344CB8AC3E}">
        <p14:creationId xmlns:p14="http://schemas.microsoft.com/office/powerpoint/2010/main" val="23436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ow to set up an Alexa smart home - CNET">
            <a:extLst>
              <a:ext uri="{FF2B5EF4-FFF2-40B4-BE49-F238E27FC236}">
                <a16:creationId xmlns:a16="http://schemas.microsoft.com/office/drawing/2014/main" id="{54141CAD-B617-154D-B928-30C07E167A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1166" y="1223224"/>
            <a:ext cx="5053156" cy="28297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10;&#10;Description automatically generated">
            <a:extLst>
              <a:ext uri="{FF2B5EF4-FFF2-40B4-BE49-F238E27FC236}">
                <a16:creationId xmlns:a16="http://schemas.microsoft.com/office/drawing/2014/main" id="{50A0E5FD-852C-9B4D-B109-8F0CF6590ED5}"/>
              </a:ext>
            </a:extLst>
          </p:cNvPr>
          <p:cNvPicPr>
            <a:picLocks noChangeAspect="1"/>
          </p:cNvPicPr>
          <p:nvPr/>
        </p:nvPicPr>
        <p:blipFill>
          <a:blip r:embed="rId3"/>
          <a:stretch>
            <a:fillRect/>
          </a:stretch>
        </p:blipFill>
        <p:spPr>
          <a:xfrm>
            <a:off x="4085409" y="2457451"/>
            <a:ext cx="7575425" cy="2424136"/>
          </a:xfrm>
          <a:prstGeom prst="rect">
            <a:avLst/>
          </a:prstGeom>
          <a:ln w="38100">
            <a:solidFill>
              <a:schemeClr val="tx1"/>
            </a:solidFill>
          </a:ln>
          <a:effectLst>
            <a:outerShdw blurRad="50800" dist="132892" dir="2700000" algn="tl" rotWithShape="0">
              <a:prstClr val="black">
                <a:alpha val="40000"/>
              </a:prstClr>
            </a:outerShdw>
          </a:effectLst>
        </p:spPr>
      </p:pic>
    </p:spTree>
    <p:extLst>
      <p:ext uri="{BB962C8B-B14F-4D97-AF65-F5344CB8AC3E}">
        <p14:creationId xmlns:p14="http://schemas.microsoft.com/office/powerpoint/2010/main" val="1283519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1637</TotalTime>
  <Words>1872</Words>
  <Application>Microsoft Macintosh PowerPoint</Application>
  <PresentationFormat>Widescreen</PresentationFormat>
  <Paragraphs>160</Paragraphs>
  <Slides>37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Garamond</vt:lpstr>
      <vt:lpstr>Segoe Print</vt:lpstr>
      <vt:lpstr>Selawik Light</vt:lpstr>
      <vt:lpstr>Speak Pro</vt:lpstr>
      <vt:lpstr>SavonVTI</vt:lpstr>
      <vt:lpstr>PRIVACY of “SMART”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Bystander Privacy</vt:lpstr>
      <vt:lpstr>PowerPoint Presentation</vt:lpstr>
      <vt:lpstr>PowerPoint Presentation</vt:lpstr>
      <vt:lpstr>Privacy Vulnerabilities of IoT Traffic</vt:lpstr>
      <vt:lpstr>PowerPoint Presentation</vt:lpstr>
      <vt:lpstr>Geolocation</vt:lpstr>
      <vt:lpstr>Wearable Trackers</vt:lpstr>
      <vt:lpstr>Problem: Involuntary Placement</vt:lpstr>
      <vt:lpstr>PowerPoint Presentation</vt:lpstr>
      <vt:lpstr>PowerPoint Presentation</vt:lpstr>
      <vt:lpstr>Over in Asia…</vt:lpstr>
      <vt:lpstr>PowerPoint Presentation</vt:lpstr>
      <vt:lpstr>PowerPoint Presentation</vt:lpstr>
      <vt:lpstr>PowerPoint Presentation</vt:lpstr>
      <vt:lpstr>PowerPoint Presentation</vt:lpstr>
      <vt:lpstr>PowerPoint Presentation</vt:lpstr>
      <vt:lpstr>PowerPoint Presentation</vt:lpstr>
      <vt:lpstr>Tesla Cabin Cameras</vt:lpstr>
      <vt:lpstr>PowerPoint Presentation</vt:lpstr>
      <vt:lpstr>PowerPoint Presentation</vt:lpstr>
      <vt:lpstr>Fitbit Can Still Reveal Secrets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 privacy</dc:title>
  <dc:subject/>
  <dc:creator>Vitaly Shmatikov</dc:creator>
  <cp:keywords/>
  <dc:description/>
  <cp:lastModifiedBy>Vitaly Shmatikov</cp:lastModifiedBy>
  <cp:revision>341</cp:revision>
  <dcterms:created xsi:type="dcterms:W3CDTF">2020-11-13T21:02:23Z</dcterms:created>
  <dcterms:modified xsi:type="dcterms:W3CDTF">2023-04-14T19:11:28Z</dcterms:modified>
  <cp:category/>
</cp:coreProperties>
</file>