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4"/>
  </p:notesMasterIdLst>
  <p:sldIdLst>
    <p:sldId id="256" r:id="rId2"/>
    <p:sldId id="1239" r:id="rId3"/>
    <p:sldId id="1336" r:id="rId4"/>
    <p:sldId id="1252" r:id="rId5"/>
    <p:sldId id="1265" r:id="rId6"/>
    <p:sldId id="1337" r:id="rId7"/>
    <p:sldId id="1338" r:id="rId8"/>
    <p:sldId id="1242" r:id="rId9"/>
    <p:sldId id="1343" r:id="rId10"/>
    <p:sldId id="1289" r:id="rId11"/>
    <p:sldId id="1344" r:id="rId12"/>
    <p:sldId id="1257" r:id="rId13"/>
    <p:sldId id="1348" r:id="rId14"/>
    <p:sldId id="1349" r:id="rId15"/>
    <p:sldId id="1263" r:id="rId16"/>
    <p:sldId id="1341" r:id="rId17"/>
    <p:sldId id="1262" r:id="rId18"/>
    <p:sldId id="1350" r:id="rId19"/>
    <p:sldId id="1256" r:id="rId20"/>
    <p:sldId id="1345" r:id="rId21"/>
    <p:sldId id="1346" r:id="rId22"/>
    <p:sldId id="134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FF40FF"/>
    <a:srgbClr val="95E9EA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68"/>
    <p:restoredTop sz="93969"/>
  </p:normalViewPr>
  <p:slideViewPr>
    <p:cSldViewPr snapToGrid="0" snapToObjects="1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18:51:07.0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4228 1156 24575,'-36'0'0,"-2"0"0,-48 0 0,23 0 0,-10 0 0,3 0 0,-4 2 0,-4-4-820,1-2 1,-11-4 0,0 0 0,8 2-90,-14 3 1,0-1 908,21-4 0,-8-4 0,0 1 0,8 4 0,-18 4 0,-1 2 0,8-7 0,-10-3 0,1-2 0,10 3 0,-4 2 0,0-2 0,4-5 0,-12-4 0,-1 0 0,11 2 0,-14 2 0,5-1 0,18 0 0,-3-3 0,6 3 310,0 4 0,3 2-310,-4-6 0,5-1 0,-24-6 0,39 9 0,0-2 0,-33-4 0,1 1 0,8 8 0,-16-8 0,3 8 0,42 4 0,-1 3 0,-10 1 0,0 6 0,-35 16 0,4 3 0,38 2 0,44-29 3276,19-6-2723,20-41-553,9-4 0,4-31 645,-8 27-645,12-12 0,-16 27 0,3-1 0,32-22 0,-28 25 0,-2 2 0,11-10 0,-18 23 0,-7-4 0,-8 9 0,-3 15 0,-9 1 0,3 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18:51:08.1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24575,'28'16'0,"13"18"0,11 16 0,11 9 0,-14-12 0,2-1 0,24 19 0,-30-24 0,0 0 0,24 18 0,-18-19 0,-4 2 0,-26-25 0,-1-1 0,-7-2 0,-1-13 0,2 19 0,-7-9 0,5 18 0,9 34 0,-4-21 0,17 20 0,-25-39 0,9-7 0,-16-15 0,3-10 0,-5-25 0,0 15 0,0-5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18:52:23.310"/>
    </inkml:context>
    <inkml:brush xml:id="br0">
      <inkml:brushProperty name="width" value="0.2" units="cm"/>
      <inkml:brushProperty name="height" value="0.2" units="cm"/>
      <inkml:brushProperty name="color" value="#FF7E79"/>
    </inkml:brush>
  </inkml:definitions>
  <inkml:trace contextRef="#ctx0" brushRef="#br0">3627 212 24575,'-38'15'0,"-5"0"0,-24 1 0,5-7 0,8-1 0,-9 0 0,-3-6 0,-7-2 0,0 0-1093,7 3 1,0 1 0,-6-2 272,-8-1 1,-7-2 0,-2 0 0,1 2-1,6 1 1,1 1 0,0 0 0,-1 2 240,-5 0 1,0 1 0,0 1 0,0 1 578,5 0 0,-1 1 0,2 1 0,1 1 107,-21 5 1,3 0-1,5 1-107,23-2 0,3 0 0,1-1-355,-4-1 1,0-2-1,2 0 355,-23 0 0,4-2 1638,19 1 0,3-3-1634,3-6 1,7 0 3271,-1 6-3153,27-7 2808,9 6-2931,7-4 2411,0 3-2411,0-5 860,-7 0-860,5 0 0,-5 0 0,7 0 0,0 0 0,0 0 0,0 0 0,0 0 0,-6 6 0,4-4 0,-12 4 0,12-6 0,-4 0 0,6 0 0,-7 0 0,11-5 0,2-3 0,8-12 0,19-9 0,-11 6 0,20-28 0,-6 18 0,17-32 0,-6 8 0,14-3 0,-15 5 0,6 8 0,-9 2 0,-1 13 0,-12 4 0,-5 21 0,-12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18:52:24.611"/>
    </inkml:context>
    <inkml:brush xml:id="br0">
      <inkml:brushProperty name="width" value="0.2" units="cm"/>
      <inkml:brushProperty name="height" value="0.2" units="cm"/>
      <inkml:brushProperty name="color" value="#FF7E79"/>
    </inkml:brush>
  </inkml:definitions>
  <inkml:trace contextRef="#ctx0" brushRef="#br0">0 26 24575,'6'-14'0,"1"2"0,13 12 0,9 7 0,1 1 0,22 15 0,-4 1 0,17 8 0,0-6 0,0 4 0,0-12 0,-9 12 0,-9-14 0,-11 6 0,-15-14 0,-2-2 0,-11-1 0,3 3 0,-4 4 0,0 1 0,5 0 0,-5 0 0,6 0 0,-1-1 0,1 1 0,-6 0 0,5-6 0,-5 5 0,6 2 0,-6 0 0,5 6 0,-4-8 0,-1 1 0,4 0 0,-10-12 0,5 4 0,-6-11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7250E-0EEC-3342-BAA1-2161A6B2A47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9F8A5-8FD6-EA4C-8C10-4D7FB5642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9F8A5-8FD6-EA4C-8C10-4D7FB56422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9F8A5-8FD6-EA4C-8C10-4D7FB56422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58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9F8A5-8FD6-EA4C-8C10-4D7FB56422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5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0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0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524000"/>
            <a:ext cx="52324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524000"/>
            <a:ext cx="52324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C22AB2A3-46B5-DE4E-8836-12687DADED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7DDDEE-CAE0-A24B-A15C-825B383A33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752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7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8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1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6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1/23/23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30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3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image" Target="../media/image390.png"/><Relationship Id="rId2" Type="http://schemas.openxmlformats.org/officeDocument/2006/relationships/hyperlink" Target="http://www.cs.cornell.edu/~shmat/courses/cs5436/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41.png"/><Relationship Id="rId5" Type="http://schemas.openxmlformats.org/officeDocument/2006/relationships/image" Target="../media/image380.png"/><Relationship Id="rId10" Type="http://schemas.openxmlformats.org/officeDocument/2006/relationships/customXml" Target="../ink/ink4.xml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D014EBA-ACA6-4EE7-A7B5-873391550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81EC1-E2C4-BE41-B86A-1C257788F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4753" y="1066800"/>
            <a:ext cx="5379654" cy="3628347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PriVACY</a:t>
            </a:r>
            <a:r>
              <a:rPr lang="en-US" sz="4800" b="1" dirty="0"/>
              <a:t> IN </a:t>
            </a:r>
            <a:br>
              <a:rPr lang="en-US" sz="4800" b="1" dirty="0"/>
            </a:br>
            <a:r>
              <a:rPr lang="en-US" sz="4800" b="1" dirty="0"/>
              <a:t>THE DIGITAL AGE</a:t>
            </a:r>
            <a:br>
              <a:rPr lang="en-US" sz="4700" dirty="0"/>
            </a:br>
            <a:br>
              <a:rPr lang="en-US" sz="4700" dirty="0"/>
            </a:br>
            <a:r>
              <a:rPr lang="en-US" sz="3600" dirty="0"/>
              <a:t>HELEN NISSENBAUM</a:t>
            </a:r>
            <a:br>
              <a:rPr lang="en-US" sz="3600" dirty="0"/>
            </a:br>
            <a:r>
              <a:rPr lang="en-US" sz="3600" dirty="0"/>
              <a:t>Vitaly Shmatikov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5089BDF-B468-4EE6-A043-9EC3701F9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" y="0"/>
            <a:ext cx="6093044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127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http://concurringopinions.com/wp-content/uploads/2010/01/0804752370.jpg">
            <a:extLst>
              <a:ext uri="{FF2B5EF4-FFF2-40B4-BE49-F238E27FC236}">
                <a16:creationId xmlns:a16="http://schemas.microsoft.com/office/drawing/2014/main" id="{6140FDC9-2BB6-4949-9CA8-42EECB4AB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043" y="321734"/>
            <a:ext cx="1826542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3ACF228F-BF3A-4F1A-AC24-767F87D38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528" y="0"/>
            <a:ext cx="91440" cy="338328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://upload.wikimedia.org/wikipedia/commons/8/84/National_Security_Agency_headquarters,_Fort_Meade,_Maryland.jpg">
            <a:extLst>
              <a:ext uri="{FF2B5EF4-FFF2-40B4-BE49-F238E27FC236}">
                <a16:creationId xmlns:a16="http://schemas.microsoft.com/office/drawing/2014/main" id="{683BF6D0-C29B-7644-9187-B3E45329A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8023" y="769557"/>
            <a:ext cx="2364317" cy="18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49E116DB-34EA-4356-A602-A04958734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7" y="3383280"/>
            <a:ext cx="6096002" cy="91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Why Don&amp;#39;t We Just Ban Targeted Advertising? | WIRED">
            <a:extLst>
              <a:ext uri="{FF2B5EF4-FFF2-40B4-BE49-F238E27FC236}">
                <a16:creationId xmlns:a16="http://schemas.microsoft.com/office/drawing/2014/main" id="{19146A07-55C6-D045-84B3-2F97DAB3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755" y="3796452"/>
            <a:ext cx="4870780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4AAC16-E8CC-8940-B1E4-2CD6DD0151CD}"/>
              </a:ext>
            </a:extLst>
          </p:cNvPr>
          <p:cNvSpPr txBox="1"/>
          <p:nvPr/>
        </p:nvSpPr>
        <p:spPr>
          <a:xfrm>
            <a:off x="6515569" y="5166359"/>
            <a:ext cx="3817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TAs:		Ben Laufer</a:t>
            </a:r>
          </a:p>
          <a:p>
            <a:pPr lvl="4"/>
            <a:r>
              <a:rPr lang="en-US" sz="2800" dirty="0"/>
              <a:t>Kenny Peng</a:t>
            </a:r>
          </a:p>
        </p:txBody>
      </p:sp>
    </p:spTree>
    <p:extLst>
      <p:ext uri="{BB962C8B-B14F-4D97-AF65-F5344CB8AC3E}">
        <p14:creationId xmlns:p14="http://schemas.microsoft.com/office/powerpoint/2010/main" val="560089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66654D02-EC33-5C42-BCA2-169350307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Prerequisites: In some combination of these</a:t>
            </a:r>
          </a:p>
        </p:txBody>
      </p:sp>
      <p:sp>
        <p:nvSpPr>
          <p:cNvPr id="28674" name="Content Placeholder 5">
            <a:extLst>
              <a:ext uri="{FF2B5EF4-FFF2-40B4-BE49-F238E27FC236}">
                <a16:creationId xmlns:a16="http://schemas.microsoft.com/office/drawing/2014/main" id="{E057FEA2-1235-FB4F-9CE7-B17A3BCD36C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918569" y="1929029"/>
            <a:ext cx="5388864" cy="4008378"/>
          </a:xfrm>
        </p:spPr>
        <p:txBody>
          <a:bodyPr>
            <a:noAutofit/>
          </a:bodyPr>
          <a:lstStyle/>
          <a:p>
            <a:pPr fontAlgn="base"/>
            <a:r>
              <a:rPr lang="en-US" sz="2000" dirty="0"/>
              <a:t>Expert knowledge of Web and mobile technologies</a:t>
            </a:r>
          </a:p>
          <a:p>
            <a:pPr fontAlgn="base"/>
            <a:r>
              <a:rPr lang="en-US" sz="2000" dirty="0"/>
              <a:t>Knowledge of computer networking (at the level of an undergraduate CS course)</a:t>
            </a:r>
          </a:p>
          <a:p>
            <a:pPr fontAlgn="base"/>
            <a:r>
              <a:rPr lang="en-US" sz="2000" dirty="0"/>
              <a:t>Knowledge of algorithms (at the level of an undergraduate CS course)</a:t>
            </a:r>
          </a:p>
          <a:p>
            <a:pPr fontAlgn="base"/>
            <a:r>
              <a:rPr lang="en-US" sz="2000" dirty="0"/>
              <a:t>Familiarity with key machine learning techniques, especially deep learning</a:t>
            </a:r>
          </a:p>
          <a:p>
            <a:pPr fontAlgn="base"/>
            <a:r>
              <a:rPr lang="en-US" sz="2000" dirty="0">
                <a:solidFill>
                  <a:srgbClr val="C00000"/>
                </a:solidFill>
              </a:rPr>
              <a:t>Eagerness to devote time and energy to non-technical material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40774F-7AEE-534E-BAF3-2166B9FD3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7433" y="2014194"/>
            <a:ext cx="5388864" cy="3457919"/>
          </a:xfrm>
        </p:spPr>
        <p:txBody>
          <a:bodyPr>
            <a:noAutofit/>
          </a:bodyPr>
          <a:lstStyle/>
          <a:p>
            <a:pPr fontAlgn="base"/>
            <a:r>
              <a:rPr lang="en-US" sz="2000" dirty="0"/>
              <a:t>Undergraduate-level coursework in one or more of the following: social science, philosophy, ethics</a:t>
            </a:r>
          </a:p>
          <a:p>
            <a:pPr fontAlgn="base"/>
            <a:r>
              <a:rPr lang="en-US" sz="2000" dirty="0"/>
              <a:t>Ability to program</a:t>
            </a:r>
          </a:p>
          <a:p>
            <a:pPr fontAlgn="base"/>
            <a:r>
              <a:rPr lang="en-US" sz="2000" dirty="0"/>
              <a:t>Familiarity with Web and mobile technologies</a:t>
            </a:r>
          </a:p>
          <a:p>
            <a:pPr fontAlgn="base"/>
            <a:r>
              <a:rPr lang="en-US" sz="2000" dirty="0"/>
              <a:t>Introductory-level understanding of computer networking and machine learning</a:t>
            </a:r>
          </a:p>
          <a:p>
            <a:pPr fontAlgn="base"/>
            <a:r>
              <a:rPr lang="en-US" sz="2000" dirty="0">
                <a:solidFill>
                  <a:srgbClr val="C00000"/>
                </a:solidFill>
              </a:rPr>
              <a:t>Willingness to try your hand at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1333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1D278B6-A8B4-5D44-A87C-FF9B9056F203}"/>
              </a:ext>
            </a:extLst>
          </p:cNvPr>
          <p:cNvSpPr txBox="1"/>
          <p:nvPr/>
        </p:nvSpPr>
        <p:spPr>
          <a:xfrm rot="19814323">
            <a:off x="3083337" y="1801870"/>
            <a:ext cx="2731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TECHNOLOGY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EAD782-3E2A-D840-9C03-248ACFC0B673}"/>
              </a:ext>
            </a:extLst>
          </p:cNvPr>
          <p:cNvSpPr txBox="1"/>
          <p:nvPr/>
        </p:nvSpPr>
        <p:spPr>
          <a:xfrm rot="1940344">
            <a:off x="6850310" y="2280361"/>
            <a:ext cx="328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ETHICS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B4F991-2789-F542-934E-F30C5B94F01D}"/>
              </a:ext>
            </a:extLst>
          </p:cNvPr>
          <p:cNvSpPr txBox="1"/>
          <p:nvPr/>
        </p:nvSpPr>
        <p:spPr>
          <a:xfrm rot="2160070">
            <a:off x="2259646" y="3741407"/>
            <a:ext cx="147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POLICY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B8BE95-3A3D-F040-BA93-5E51933B4244}"/>
              </a:ext>
            </a:extLst>
          </p:cNvPr>
          <p:cNvSpPr txBox="1"/>
          <p:nvPr/>
        </p:nvSpPr>
        <p:spPr>
          <a:xfrm rot="18764078">
            <a:off x="7031308" y="4121820"/>
            <a:ext cx="2515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PHILOSOPHY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B0C215-F4C5-C740-8C5B-BD5082B53782}"/>
              </a:ext>
            </a:extLst>
          </p:cNvPr>
          <p:cNvSpPr txBox="1"/>
          <p:nvPr/>
        </p:nvSpPr>
        <p:spPr>
          <a:xfrm>
            <a:off x="4366280" y="4862959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2D378-A1CF-9E49-9C61-8753B5BB7938}"/>
              </a:ext>
            </a:extLst>
          </p:cNvPr>
          <p:cNvSpPr txBox="1"/>
          <p:nvPr/>
        </p:nvSpPr>
        <p:spPr>
          <a:xfrm>
            <a:off x="4293067" y="2967335"/>
            <a:ext cx="3334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PRIVACY</a:t>
            </a:r>
          </a:p>
        </p:txBody>
      </p:sp>
    </p:spTree>
    <p:extLst>
      <p:ext uri="{BB962C8B-B14F-4D97-AF65-F5344CB8AC3E}">
        <p14:creationId xmlns:p14="http://schemas.microsoft.com/office/powerpoint/2010/main" val="176650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B34265B7-9642-8A42-A967-B6B995C11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Syllabus</a:t>
            </a:r>
          </a:p>
        </p:txBody>
      </p:sp>
      <p:sp>
        <p:nvSpPr>
          <p:cNvPr id="43010" name="Content Placeholder 5">
            <a:extLst>
              <a:ext uri="{FF2B5EF4-FFF2-40B4-BE49-F238E27FC236}">
                <a16:creationId xmlns:a16="http://schemas.microsoft.com/office/drawing/2014/main" id="{B3345CB7-72DD-434F-B170-F3735078319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66800" y="2103120"/>
            <a:ext cx="5029200" cy="3749040"/>
          </a:xfrm>
        </p:spPr>
        <p:txBody>
          <a:bodyPr>
            <a:noAutofit/>
          </a:bodyPr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Web and mobile tracking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Location privacy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Data analytics and differential privacy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Communication privacy and “going dark”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Privacy in machine learning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Face recognition and biometrics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Genomic privacy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IoT privacy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D1E15A-33E7-6948-85C9-8F5758086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5029200" cy="411228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Contextual integrity</a:t>
            </a:r>
          </a:p>
          <a:p>
            <a:r>
              <a:rPr lang="en-US" sz="2000" dirty="0"/>
              <a:t>Ethical and philosophical approaches to privacy</a:t>
            </a:r>
          </a:p>
          <a:p>
            <a:r>
              <a:rPr lang="en-US" sz="2000" dirty="0"/>
              <a:t>Legal landscape of privacy</a:t>
            </a:r>
          </a:p>
          <a:p>
            <a:r>
              <a:rPr lang="en-US" sz="2000" dirty="0"/>
              <a:t>Privacy engineering</a:t>
            </a:r>
          </a:p>
          <a:p>
            <a:r>
              <a:rPr lang="en-US" sz="2000" dirty="0"/>
              <a:t>Behavioral studies and empirical methods</a:t>
            </a:r>
          </a:p>
          <a:p>
            <a:r>
              <a:rPr lang="en-US" sz="2000" dirty="0"/>
              <a:t>Privacy policies</a:t>
            </a:r>
          </a:p>
          <a:p>
            <a:r>
              <a:rPr lang="en-US" sz="2000" dirty="0"/>
              <a:t>User studies and HCI issues</a:t>
            </a:r>
          </a:p>
        </p:txBody>
      </p:sp>
    </p:spTree>
    <p:extLst>
      <p:ext uri="{BB962C8B-B14F-4D97-AF65-F5344CB8AC3E}">
        <p14:creationId xmlns:p14="http://schemas.microsoft.com/office/powerpoint/2010/main" val="46954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A251-118B-6840-ACFF-CDBD3B8A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75" y="1542208"/>
            <a:ext cx="3132312" cy="3199087"/>
          </a:xfrm>
        </p:spPr>
        <p:txBody>
          <a:bodyPr>
            <a:noAutofit/>
          </a:bodyPr>
          <a:lstStyle/>
          <a:p>
            <a:r>
              <a:rPr lang="en-US" sz="3600" dirty="0"/>
              <a:t>Some things change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Some things stay the 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56754-6FA7-C94C-9471-F0E075F92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834" y="412955"/>
            <a:ext cx="5323367" cy="6032090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sz="2400" dirty="0"/>
              <a:t>GPS, mobile, implantable devices, RFID, CCTV, sensors, networked sensors, image, video and audio, Web cookies, Flash cookies, Web bugs, cross-device, browser tracking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“Big Data”, databases, data aggregation, mining, predictive modeling, machine learning, data science, data analytics, AI, biometrics, facial recognition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Internet, Web, IoT, social computing, social networks, Email, mobile tech, “gig” work, social media platforms</a:t>
            </a:r>
            <a:endParaRPr lang="en-US" sz="2400" dirty="0"/>
          </a:p>
          <a:p>
            <a:pPr lvl="0"/>
            <a:endParaRPr lang="en-US" sz="24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6C50C-3374-4F48-B588-1415BEDE25BA}"/>
              </a:ext>
            </a:extLst>
          </p:cNvPr>
          <p:cNvSpPr txBox="1"/>
          <p:nvPr/>
        </p:nvSpPr>
        <p:spPr>
          <a:xfrm>
            <a:off x="3657687" y="731711"/>
            <a:ext cx="2432382" cy="138499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Track </a:t>
            </a:r>
          </a:p>
          <a:p>
            <a:r>
              <a:rPr lang="en-US" sz="2800" b="1" dirty="0"/>
              <a:t>Surveil </a:t>
            </a:r>
          </a:p>
          <a:p>
            <a:r>
              <a:rPr lang="en-US" sz="2800" b="1" dirty="0"/>
              <a:t>Monitor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8C7CE-1CBF-4A43-A64D-860D429CB96E}"/>
              </a:ext>
            </a:extLst>
          </p:cNvPr>
          <p:cNvSpPr txBox="1"/>
          <p:nvPr/>
        </p:nvSpPr>
        <p:spPr>
          <a:xfrm>
            <a:off x="3663616" y="4881822"/>
            <a:ext cx="2432384" cy="954107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Communicate Socialize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4D667-CA5B-1E4B-AD56-90C4F15B4E53}"/>
              </a:ext>
            </a:extLst>
          </p:cNvPr>
          <p:cNvSpPr txBox="1"/>
          <p:nvPr/>
        </p:nvSpPr>
        <p:spPr>
          <a:xfrm>
            <a:off x="3663615" y="2471627"/>
            <a:ext cx="2432383" cy="1815882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Profile </a:t>
            </a:r>
          </a:p>
          <a:p>
            <a:r>
              <a:rPr lang="en-US" sz="2800" b="1" dirty="0"/>
              <a:t>Predict </a:t>
            </a:r>
          </a:p>
          <a:p>
            <a:r>
              <a:rPr lang="en-US" sz="2800" b="1" dirty="0"/>
              <a:t>Target Manipulate</a:t>
            </a:r>
          </a:p>
        </p:txBody>
      </p:sp>
    </p:spTree>
    <p:extLst>
      <p:ext uri="{BB962C8B-B14F-4D97-AF65-F5344CB8AC3E}">
        <p14:creationId xmlns:p14="http://schemas.microsoft.com/office/powerpoint/2010/main" val="4232207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C70D6B59-B948-6A43-BF39-A441F3D0A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261" y="1281390"/>
            <a:ext cx="10869478" cy="137160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Tech and Ethics Together: Solving the Right Problem</a:t>
            </a:r>
          </a:p>
        </p:txBody>
      </p:sp>
      <p:sp>
        <p:nvSpPr>
          <p:cNvPr id="33794" name="Content Placeholder 5">
            <a:extLst>
              <a:ext uri="{FF2B5EF4-FFF2-40B4-BE49-F238E27FC236}">
                <a16:creationId xmlns:a16="http://schemas.microsoft.com/office/drawing/2014/main" id="{A8B1885F-7E2E-DB47-9477-461B401AD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5331" y="2650055"/>
            <a:ext cx="5800971" cy="3109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Monotype Sorts" pitchFamily="2" charset="2"/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Keeping data secret?</a:t>
            </a:r>
          </a:p>
          <a:p>
            <a:pPr>
              <a:lnSpc>
                <a:spcPct val="100000"/>
              </a:lnSpc>
              <a:buFont typeface="Monotype Sorts" pitchFamily="2" charset="2"/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Giving data subjects control?</a:t>
            </a:r>
          </a:p>
          <a:p>
            <a:pPr>
              <a:lnSpc>
                <a:spcPct val="100000"/>
              </a:lnSpc>
              <a:buFont typeface="Monotype Sorts" pitchFamily="2" charset="2"/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Preventing bad uses of data?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buFont typeface="Monotype Sorts" pitchFamily="2" charset="2"/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Punishing bad uses of data?</a:t>
            </a:r>
          </a:p>
        </p:txBody>
      </p:sp>
    </p:spTree>
    <p:extLst>
      <p:ext uri="{BB962C8B-B14F-4D97-AF65-F5344CB8AC3E}">
        <p14:creationId xmlns:p14="http://schemas.microsoft.com/office/powerpoint/2010/main" val="3179397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7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823" name="Rectangle 74">
            <a:extLst>
              <a:ext uri="{FF2B5EF4-FFF2-40B4-BE49-F238E27FC236}">
                <a16:creationId xmlns:a16="http://schemas.microsoft.com/office/drawing/2014/main" id="{1D91E3E1-5159-4DA9-8C1A-3897E9094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4824" name="Rectangle 76">
            <a:extLst>
              <a:ext uri="{FF2B5EF4-FFF2-40B4-BE49-F238E27FC236}">
                <a16:creationId xmlns:a16="http://schemas.microsoft.com/office/drawing/2014/main" id="{A9EF7E53-E975-4A5C-BF5D-D8740448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4825" name="Rectangle 78">
            <a:extLst>
              <a:ext uri="{FF2B5EF4-FFF2-40B4-BE49-F238E27FC236}">
                <a16:creationId xmlns:a16="http://schemas.microsoft.com/office/drawing/2014/main" id="{D5C53263-995C-49EE-9CA6-FE769A768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4826" name="Group 8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7FFE657-1F53-4BA2-99ED-71027468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717B2EF-FCC5-4A6E-8AD7-254350958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E8BEC20-1CFB-4C38-819D-8EA157D70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4827" name="Rectangle 85">
            <a:extLst>
              <a:ext uri="{FF2B5EF4-FFF2-40B4-BE49-F238E27FC236}">
                <a16:creationId xmlns:a16="http://schemas.microsoft.com/office/drawing/2014/main" id="{0E7CA313-2F4B-4574-8399-12EF6A1BF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9" name="Picture 4" descr="http://graphics8.nytimes.com/images/2013/02/23/business/WESTIN-obit/WESTIN-obit-superJumbo-v2.jpg">
            <a:extLst>
              <a:ext uri="{FF2B5EF4-FFF2-40B4-BE49-F238E27FC236}">
                <a16:creationId xmlns:a16="http://schemas.microsoft.com/office/drawing/2014/main" id="{ED12AA74-5B97-4F40-99B1-C30ADD90E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/>
          <a:stretch/>
        </p:blipFill>
        <p:spPr bwMode="auto">
          <a:xfrm>
            <a:off x="4724263" y="90762"/>
            <a:ext cx="4059936" cy="45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">
            <a:extLst>
              <a:ext uri="{FF2B5EF4-FFF2-40B4-BE49-F238E27FC236}">
                <a16:creationId xmlns:a16="http://schemas.microsoft.com/office/drawing/2014/main" id="{781A5ADD-C172-3341-B8D4-51CE5BD186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" r="2" b="16182"/>
          <a:stretch/>
        </p:blipFill>
        <p:spPr bwMode="auto">
          <a:xfrm>
            <a:off x="582167" y="-12753"/>
            <a:ext cx="4072129" cy="452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http://ecx.images-amazon.com/images/I/41bSIXTxK6L._SY344_BO1,204,203,200_.jpg">
            <a:extLst>
              <a:ext uri="{FF2B5EF4-FFF2-40B4-BE49-F238E27FC236}">
                <a16:creationId xmlns:a16="http://schemas.microsoft.com/office/drawing/2014/main" id="{158F3E70-7068-E44E-91F3-FC3C837CD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6"/>
          <a:stretch/>
        </p:blipFill>
        <p:spPr bwMode="auto">
          <a:xfrm>
            <a:off x="8132064" y="10"/>
            <a:ext cx="4059936" cy="45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Rectangle 87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4829" name="Rectangle 89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4817" name="Rectangle 2">
            <a:extLst>
              <a:ext uri="{FF2B5EF4-FFF2-40B4-BE49-F238E27FC236}">
                <a16:creationId xmlns:a16="http://schemas.microsoft.com/office/drawing/2014/main" id="{A0CE665E-7409-A54C-B2DA-3988F6E3D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353" y="4783519"/>
            <a:ext cx="11439414" cy="16617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altLang="en-US" sz="4400" b="0" cap="all" spc="-100" dirty="0">
                <a:solidFill>
                  <a:srgbClr val="FFFF00"/>
                </a:solidFill>
              </a:rPr>
              <a:t>Philosophy</a:t>
            </a:r>
            <a:r>
              <a:rPr lang="en-US" altLang="en-US" sz="4400" b="0" cap="all" spc="-100" dirty="0">
                <a:solidFill>
                  <a:schemeClr val="tx1"/>
                </a:solidFill>
              </a:rPr>
              <a:t> &amp; Ethics</a:t>
            </a:r>
            <a:br>
              <a:rPr lang="en-US" altLang="en-US" sz="4400" b="0" cap="all" spc="-100" dirty="0">
                <a:solidFill>
                  <a:schemeClr val="tx1"/>
                </a:solidFill>
              </a:rPr>
            </a:br>
            <a:r>
              <a:rPr lang="en-US" altLang="en-US" sz="4400" b="0" cap="all" spc="-100" dirty="0">
                <a:solidFill>
                  <a:srgbClr val="FFFF00"/>
                </a:solidFill>
              </a:rPr>
              <a:t>Meaningful privacy</a:t>
            </a:r>
          </a:p>
        </p:txBody>
      </p:sp>
    </p:spTree>
    <p:extLst>
      <p:ext uri="{BB962C8B-B14F-4D97-AF65-F5344CB8AC3E}">
        <p14:creationId xmlns:p14="http://schemas.microsoft.com/office/powerpoint/2010/main" val="3660762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5D815-4B12-524B-A65D-1693D365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549" y="1806369"/>
            <a:ext cx="5629641" cy="2739647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What does this mean?</a:t>
            </a:r>
            <a:br>
              <a:rPr lang="en-US" sz="24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24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Right OR Wrong?</a:t>
            </a:r>
            <a:br>
              <a:rPr lang="en-US" sz="24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24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+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ndividual action and decision</a:t>
            </a:r>
            <a:br>
              <a:rPr lang="en-US" sz="24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+ Societal policy (law, regulation, practice)</a:t>
            </a:r>
          </a:p>
        </p:txBody>
      </p:sp>
      <p:pic>
        <p:nvPicPr>
          <p:cNvPr id="1026" name="Picture 2" descr="A person wearing a hat and glasses&#10;&#10;Description automatically generated with medium confidence">
            <a:extLst>
              <a:ext uri="{FF2B5EF4-FFF2-40B4-BE49-F238E27FC236}">
                <a16:creationId xmlns:a16="http://schemas.microsoft.com/office/drawing/2014/main" id="{9825B0F8-EA76-5D47-82CE-F4A0A8666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5250" r="7750" b="-1"/>
          <a:stretch/>
        </p:blipFill>
        <p:spPr bwMode="auto">
          <a:xfrm>
            <a:off x="7996653" y="2777565"/>
            <a:ext cx="1768451" cy="1768451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solidFill>
            <a:schemeClr val="accent1"/>
          </a:solidFill>
        </p:spPr>
      </p:pic>
      <p:pic>
        <p:nvPicPr>
          <p:cNvPr id="1028" name="Picture 4" descr="A person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C9EABF4E-2BEB-E14E-AB21-E25F719C4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7466" r="15573" b="5"/>
          <a:stretch/>
        </p:blipFill>
        <p:spPr bwMode="auto">
          <a:xfrm>
            <a:off x="8455377" y="1018592"/>
            <a:ext cx="1991204" cy="1991204"/>
          </a:xfrm>
          <a:custGeom>
            <a:avLst/>
            <a:gdLst/>
            <a:ahLst/>
            <a:cxnLst/>
            <a:rect l="l" t="t" r="r" b="b"/>
            <a:pathLst>
              <a:path w="2588520" h="2588520">
                <a:moveTo>
                  <a:pt x="1294260" y="0"/>
                </a:moveTo>
                <a:cubicBezTo>
                  <a:pt x="2009060" y="0"/>
                  <a:pt x="2588520" y="579460"/>
                  <a:pt x="2588520" y="1294260"/>
                </a:cubicBezTo>
                <a:cubicBezTo>
                  <a:pt x="2588520" y="2009060"/>
                  <a:pt x="2009060" y="2588520"/>
                  <a:pt x="1294260" y="2588520"/>
                </a:cubicBezTo>
                <a:cubicBezTo>
                  <a:pt x="579460" y="2588520"/>
                  <a:pt x="0" y="2009060"/>
                  <a:pt x="0" y="1294260"/>
                </a:cubicBezTo>
                <a:cubicBezTo>
                  <a:pt x="0" y="579460"/>
                  <a:pt x="579460" y="0"/>
                  <a:pt x="1294260" y="0"/>
                </a:cubicBezTo>
                <a:close/>
              </a:path>
            </a:pathLst>
          </a:custGeom>
          <a:solidFill>
            <a:schemeClr val="accent1"/>
          </a:solidFill>
        </p:spPr>
      </p:pic>
      <p:sp>
        <p:nvSpPr>
          <p:cNvPr id="35844" name="TextBox 2">
            <a:extLst>
              <a:ext uri="{FF2B5EF4-FFF2-40B4-BE49-F238E27FC236}">
                <a16:creationId xmlns:a16="http://schemas.microsoft.com/office/drawing/2014/main" id="{9C215F19-F863-9143-897A-1542416C7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9" y="4063361"/>
            <a:ext cx="1451038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u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600">
                <a:latin typeface="+mn-lt"/>
              </a:rPr>
              <a:t>ISAIAH BERLIN</a:t>
            </a:r>
          </a:p>
        </p:txBody>
      </p:sp>
      <p:sp>
        <p:nvSpPr>
          <p:cNvPr id="35845" name="TextBox 3">
            <a:extLst>
              <a:ext uri="{FF2B5EF4-FFF2-40B4-BE49-F238E27FC236}">
                <a16:creationId xmlns:a16="http://schemas.microsoft.com/office/drawing/2014/main" id="{AA8F4863-5F99-EF48-AB32-CBC853931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1" y="2274248"/>
            <a:ext cx="1572866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u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600">
                <a:latin typeface="+mn-lt"/>
              </a:rPr>
              <a:t>RUTH GAVISON</a:t>
            </a: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4D724C90-AB7C-F04E-BC1E-6E6DC20A4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99698"/>
            <a:ext cx="14478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252">
            <a:extLst>
              <a:ext uri="{FF2B5EF4-FFF2-40B4-BE49-F238E27FC236}">
                <a16:creationId xmlns:a16="http://schemas.microsoft.com/office/drawing/2014/main" id="{746F5523-5712-D64A-98A1-EEE457AED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7788" y="3710937"/>
            <a:ext cx="1245854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u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600">
                <a:latin typeface="+mn-lt"/>
              </a:rPr>
              <a:t>PRIS REGAN</a:t>
            </a:r>
          </a:p>
        </p:txBody>
      </p:sp>
      <p:pic>
        <p:nvPicPr>
          <p:cNvPr id="35848" name="Picture 8">
            <a:extLst>
              <a:ext uri="{FF2B5EF4-FFF2-40B4-BE49-F238E27FC236}">
                <a16:creationId xmlns:a16="http://schemas.microsoft.com/office/drawing/2014/main" id="{F680C5E9-CB48-404A-B49A-CE29B0BCA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26" y="4264974"/>
            <a:ext cx="1262063" cy="1768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Box 253">
            <a:extLst>
              <a:ext uri="{FF2B5EF4-FFF2-40B4-BE49-F238E27FC236}">
                <a16:creationId xmlns:a16="http://schemas.microsoft.com/office/drawing/2014/main" id="{BD517037-6DE2-1642-95E5-4F54070DD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6551" y="5534973"/>
            <a:ext cx="1928733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u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600">
                <a:latin typeface="+mn-lt"/>
              </a:rPr>
              <a:t>CHRIS HOOFNAGLE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F9FCBBD-3490-8041-BE8C-A7E6D9BC6226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An </a:t>
            </a:r>
            <a:r>
              <a:rPr lang="en-US" altLang="en-US" u="sng" dirty="0">
                <a:ea typeface="ＭＳ Ｐゴシック" panose="020B0600070205080204" pitchFamily="34" charset="-128"/>
              </a:rPr>
              <a:t>Ethical</a:t>
            </a:r>
            <a:r>
              <a:rPr lang="en-US" altLang="en-US" dirty="0">
                <a:ea typeface="ＭＳ Ｐゴシック" panose="020B0600070205080204" pitchFamily="34" charset="-128"/>
              </a:rPr>
              <a:t> Perspective on Privacy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FA317AB-01E6-8447-A9B7-342F1FF18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621200" y="4213422"/>
            <a:ext cx="3835027" cy="222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716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oncurringopinions.com/wp-content/uploads/2010/01/0804752370.jpg">
            <a:extLst>
              <a:ext uri="{FF2B5EF4-FFF2-40B4-BE49-F238E27FC236}">
                <a16:creationId xmlns:a16="http://schemas.microsoft.com/office/drawing/2014/main" id="{C726F810-4627-6848-98BB-785EA960A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755650"/>
            <a:ext cx="350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E83EDC-507D-FC4F-9EC0-69A8D87EA8E1}"/>
              </a:ext>
            </a:extLst>
          </p:cNvPr>
          <p:cNvSpPr txBox="1"/>
          <p:nvPr/>
        </p:nvSpPr>
        <p:spPr>
          <a:xfrm>
            <a:off x="5124452" y="2375525"/>
            <a:ext cx="3048000" cy="1446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4400" dirty="0">
                <a:ea typeface="ＭＳ Ｐゴシック" charset="0"/>
              </a:rPr>
              <a:t>Our textbook</a:t>
            </a:r>
          </a:p>
        </p:txBody>
      </p:sp>
      <p:sp>
        <p:nvSpPr>
          <p:cNvPr id="36868" name="Left Arrow 2">
            <a:extLst>
              <a:ext uri="{FF2B5EF4-FFF2-40B4-BE49-F238E27FC236}">
                <a16:creationId xmlns:a16="http://schemas.microsoft.com/office/drawing/2014/main" id="{7504CED6-E66F-DD43-860C-82095CC09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2832100"/>
            <a:ext cx="7620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6E0FF"/>
          </a:solidFill>
          <a:ln w="28575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u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accent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Char char="•"/>
            </a:pPr>
            <a:endParaRPr kumimoji="0" lang="en-US" altLang="en-US" sz="2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36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A07B8D62-D055-F34E-8100-C6CAF9D47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Legal Perspectives</a:t>
            </a:r>
          </a:p>
        </p:txBody>
      </p:sp>
      <p:pic>
        <p:nvPicPr>
          <p:cNvPr id="13" name="Picture 4" descr="Facial Recognition: Current Uses, Concerns, and State Action | MultiState">
            <a:extLst>
              <a:ext uri="{FF2B5EF4-FFF2-40B4-BE49-F238E27FC236}">
                <a16:creationId xmlns:a16="http://schemas.microsoft.com/office/drawing/2014/main" id="{6CE28FC0-0655-EA45-BCD1-723AE73CE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6156" y="2419350"/>
            <a:ext cx="3444203" cy="29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llinois Biometric Information Privacy Act - TermsFeed">
            <a:extLst>
              <a:ext uri="{FF2B5EF4-FFF2-40B4-BE49-F238E27FC236}">
                <a16:creationId xmlns:a16="http://schemas.microsoft.com/office/drawing/2014/main" id="{3D6819B1-C517-2848-919B-B41E2B0D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332" y="2840920"/>
            <a:ext cx="3217333" cy="174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onservativefiringline.com/wp-content/uploads/2013/06/4t-amendment.jpg">
            <a:extLst>
              <a:ext uri="{FF2B5EF4-FFF2-40B4-BE49-F238E27FC236}">
                <a16:creationId xmlns:a16="http://schemas.microsoft.com/office/drawing/2014/main" id="{968C22B3-C10F-CF4D-B11D-BA6D11DE6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84" y="2014194"/>
            <a:ext cx="4132348" cy="33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042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A07B8D62-D055-F34E-8100-C6CAF9D47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Policy Perspectives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6FBE3E-B527-FC4F-9EA2-125CAEE1F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Industry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6610F-C16F-7B43-86C6-8CAF31CCD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/>
              <a:t>Government</a:t>
            </a:r>
          </a:p>
        </p:txBody>
      </p:sp>
      <p:pic>
        <p:nvPicPr>
          <p:cNvPr id="8" name="Picture 6" descr="Image result for gpc browser signal">
            <a:extLst>
              <a:ext uri="{FF2B5EF4-FFF2-40B4-BE49-F238E27FC236}">
                <a16:creationId xmlns:a16="http://schemas.microsoft.com/office/drawing/2014/main" id="{A67534A6-A4E5-A64A-AFF2-4676B149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4"/>
          <a:stretch>
            <a:fillRect/>
          </a:stretch>
        </p:blipFill>
        <p:spPr bwMode="auto">
          <a:xfrm>
            <a:off x="747199" y="2832511"/>
            <a:ext cx="7315200" cy="73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ABBBFAE-D2E4-964F-86AD-9A9AF4180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22" y="3393032"/>
            <a:ext cx="5529354" cy="128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reen Shot 2017-03-10 at 7.03.03 PM.png">
            <a:extLst>
              <a:ext uri="{FF2B5EF4-FFF2-40B4-BE49-F238E27FC236}">
                <a16:creationId xmlns:a16="http://schemas.microsoft.com/office/drawing/2014/main" id="{0ECCF5AF-2D2C-0448-AE8B-898A0D157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143586"/>
            <a:ext cx="1717009" cy="207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raphical user interface, application, timeline&#10;&#10;Description automatically generated with medium confidence">
            <a:extLst>
              <a:ext uri="{FF2B5EF4-FFF2-40B4-BE49-F238E27FC236}">
                <a16:creationId xmlns:a16="http://schemas.microsoft.com/office/drawing/2014/main" id="{D090CAA7-BFB4-7D49-AE27-FA176A9D1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r="2321" b="20779"/>
          <a:stretch>
            <a:fillRect/>
          </a:stretch>
        </p:blipFill>
        <p:spPr bwMode="auto">
          <a:xfrm>
            <a:off x="3121613" y="4498758"/>
            <a:ext cx="3086586" cy="174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upload.wikimedia.org/wikipedia/commons/thumb/4/43/US-FederalTradeCommission-Seal.svg/2000px-US-FederalTradeCommission-Seal.svg.png">
            <a:extLst>
              <a:ext uri="{FF2B5EF4-FFF2-40B4-BE49-F238E27FC236}">
                <a16:creationId xmlns:a16="http://schemas.microsoft.com/office/drawing/2014/main" id="{A8E1418D-2E2C-CD49-9F7D-A977DBA08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49576"/>
            <a:ext cx="316523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76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Scott McNealy">
            <a:extLst>
              <a:ext uri="{FF2B5EF4-FFF2-40B4-BE49-F238E27FC236}">
                <a16:creationId xmlns:a16="http://schemas.microsoft.com/office/drawing/2014/main" id="{559E8AB8-7228-5040-8666-926FDA131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603349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e kill people…">
            <a:extLst>
              <a:ext uri="{FF2B5EF4-FFF2-40B4-BE49-F238E27FC236}">
                <a16:creationId xmlns:a16="http://schemas.microsoft.com/office/drawing/2014/main" id="{CBB0832D-99F6-1841-9B47-5B90DA50D937}"/>
              </a:ext>
            </a:extLst>
          </p:cNvPr>
          <p:cNvSpPr/>
          <p:nvPr/>
        </p:nvSpPr>
        <p:spPr>
          <a:xfrm>
            <a:off x="2809875" y="281999"/>
            <a:ext cx="3162300" cy="1492568"/>
          </a:xfrm>
          <a:prstGeom prst="wedgeEllipseCallout">
            <a:avLst>
              <a:gd name="adj1" fmla="val -53602"/>
              <a:gd name="adj2" fmla="val 44405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>
              <a:defRPr sz="48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sz="3200" dirty="0"/>
              <a:t>“Get over it”</a:t>
            </a:r>
            <a:endParaRPr sz="3200" dirty="0"/>
          </a:p>
        </p:txBody>
      </p:sp>
      <p:pic>
        <p:nvPicPr>
          <p:cNvPr id="7" name="Picture 2" descr="markzuckerbergdropout.jpg">
            <a:extLst>
              <a:ext uri="{FF2B5EF4-FFF2-40B4-BE49-F238E27FC236}">
                <a16:creationId xmlns:a16="http://schemas.microsoft.com/office/drawing/2014/main" id="{AEDA9A0B-BD90-DE49-B538-B721D26CB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7" y="2095917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e kill people…">
            <a:extLst>
              <a:ext uri="{FF2B5EF4-FFF2-40B4-BE49-F238E27FC236}">
                <a16:creationId xmlns:a16="http://schemas.microsoft.com/office/drawing/2014/main" id="{B84A8EF1-DD55-E542-A79B-B5B8AA450447}"/>
              </a:ext>
            </a:extLst>
          </p:cNvPr>
          <p:cNvSpPr/>
          <p:nvPr/>
        </p:nvSpPr>
        <p:spPr>
          <a:xfrm>
            <a:off x="6853240" y="807886"/>
            <a:ext cx="3733800" cy="1492568"/>
          </a:xfrm>
          <a:prstGeom prst="wedgeEllipseCallout">
            <a:avLst>
              <a:gd name="adj1" fmla="val -49385"/>
              <a:gd name="adj2" fmla="val 68655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>
              <a:defRPr sz="48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sz="3200" dirty="0"/>
              <a:t>“No one cares”</a:t>
            </a:r>
            <a:endParaRPr sz="3200" dirty="0"/>
          </a:p>
        </p:txBody>
      </p:sp>
      <p:pic>
        <p:nvPicPr>
          <p:cNvPr id="9" name="Picture 2" descr="http://images.dailytech.com/nimage/eric-schmidt-google.jpg">
            <a:extLst>
              <a:ext uri="{FF2B5EF4-FFF2-40B4-BE49-F238E27FC236}">
                <a16:creationId xmlns:a16="http://schemas.microsoft.com/office/drawing/2014/main" id="{CB5AB75F-4C04-4A4C-B56B-695EEE15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3239202"/>
            <a:ext cx="4381500" cy="291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e kill people…">
            <a:extLst>
              <a:ext uri="{FF2B5EF4-FFF2-40B4-BE49-F238E27FC236}">
                <a16:creationId xmlns:a16="http://schemas.microsoft.com/office/drawing/2014/main" id="{1F3A1106-91AD-234A-BCD1-F35599EF28FB}"/>
              </a:ext>
            </a:extLst>
          </p:cNvPr>
          <p:cNvSpPr/>
          <p:nvPr/>
        </p:nvSpPr>
        <p:spPr>
          <a:xfrm>
            <a:off x="2381251" y="4337149"/>
            <a:ext cx="4381500" cy="1492568"/>
          </a:xfrm>
          <a:prstGeom prst="wedgeEllipseCallout">
            <a:avLst>
              <a:gd name="adj1" fmla="val 74084"/>
              <a:gd name="adj2" fmla="val 50786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>
              <a:defRPr sz="48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sz="3200" dirty="0"/>
              <a:t>“If you’ve done nothing wrong…”</a:t>
            </a:r>
            <a:endParaRPr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3141A-3152-4B4C-BA8D-003A3421D93B}"/>
              </a:ext>
            </a:extLst>
          </p:cNvPr>
          <p:cNvSpPr txBox="1"/>
          <p:nvPr/>
        </p:nvSpPr>
        <p:spPr>
          <a:xfrm>
            <a:off x="657225" y="4390935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1999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863312-8208-2E41-B4E1-D61879335431}"/>
              </a:ext>
            </a:extLst>
          </p:cNvPr>
          <p:cNvSpPr txBox="1"/>
          <p:nvPr/>
        </p:nvSpPr>
        <p:spPr>
          <a:xfrm>
            <a:off x="10907887" y="2703709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AACC3A-651D-6744-BEB8-F9250FA423D8}"/>
              </a:ext>
            </a:extLst>
          </p:cNvPr>
          <p:cNvSpPr txBox="1"/>
          <p:nvPr/>
        </p:nvSpPr>
        <p:spPr>
          <a:xfrm>
            <a:off x="5943296" y="157960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208493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7BB6-7887-D041-AEB9-55B1D540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832B5-9273-F340-A675-7CF767064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84376"/>
            <a:ext cx="10058400" cy="4431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Grading</a:t>
            </a:r>
          </a:p>
          <a:p>
            <a:pPr lvl="1"/>
            <a:r>
              <a:rPr lang="en-US" sz="2400" dirty="0"/>
              <a:t>72% : four homeworks (18% each)</a:t>
            </a:r>
          </a:p>
          <a:p>
            <a:pPr lvl="1"/>
            <a:r>
              <a:rPr lang="en-US" sz="2400" dirty="0"/>
              <a:t>18% take-home final exam</a:t>
            </a:r>
          </a:p>
          <a:p>
            <a:pPr lvl="1"/>
            <a:r>
              <a:rPr lang="en-US" sz="2400" dirty="0"/>
              <a:t>10% class participation</a:t>
            </a:r>
          </a:p>
          <a:p>
            <a:pPr marL="0" indent="0">
              <a:buNone/>
            </a:pPr>
            <a:r>
              <a:rPr lang="en-US" sz="2800" dirty="0"/>
              <a:t>Website (schedule, readings)</a:t>
            </a:r>
          </a:p>
          <a:p>
            <a:pPr lvl="1"/>
            <a:r>
              <a:rPr lang="en-US" sz="2400" dirty="0">
                <a:hlinkClick r:id="rId2"/>
              </a:rPr>
              <a:t>https://www.cs.cornell.edu/~shmat/courses/cs5436/</a:t>
            </a:r>
            <a:endParaRPr lang="en-US" sz="2400" dirty="0"/>
          </a:p>
          <a:p>
            <a:pPr marL="0" indent="0">
              <a:buNone/>
            </a:pPr>
            <a:r>
              <a:rPr lang="en-US" sz="2800" dirty="0"/>
              <a:t>Slack (lecture notes, discussion)</a:t>
            </a:r>
          </a:p>
          <a:p>
            <a:pPr marL="0" indent="0">
              <a:buNone/>
            </a:pPr>
            <a:r>
              <a:rPr lang="en-US" sz="2800" dirty="0"/>
              <a:t>Also see material on Canvas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090E8-548F-9F4E-8EB3-0E3E5D02695F}"/>
              </a:ext>
            </a:extLst>
          </p:cNvPr>
          <p:cNvSpPr txBox="1"/>
          <p:nvPr/>
        </p:nvSpPr>
        <p:spPr>
          <a:xfrm>
            <a:off x="7779854" y="642594"/>
            <a:ext cx="3669196" cy="3416320"/>
          </a:xfrm>
          <a:prstGeom prst="rect">
            <a:avLst/>
          </a:prstGeom>
          <a:solidFill>
            <a:srgbClr val="FF7E7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Assignments will be a mix of questions. Some </a:t>
            </a:r>
            <a:r>
              <a:rPr lang="en-US" sz="2400" b="1" u="sng" dirty="0"/>
              <a:t>required</a:t>
            </a:r>
            <a:r>
              <a:rPr lang="en-US" sz="2400" b="1" dirty="0"/>
              <a:t> for all students; others, </a:t>
            </a:r>
            <a:r>
              <a:rPr lang="en-US" sz="2400" b="1" u="sng" dirty="0"/>
              <a:t>pick your own </a:t>
            </a:r>
            <a:r>
              <a:rPr lang="en-US" sz="2400" b="1" dirty="0"/>
              <a:t>among questions that are</a:t>
            </a:r>
          </a:p>
          <a:p>
            <a:r>
              <a:rPr lang="en-US" sz="2400" b="1" dirty="0"/>
              <a:t>• </a:t>
            </a:r>
            <a:r>
              <a:rPr lang="en-US" sz="2400" dirty="0"/>
              <a:t>more technical,</a:t>
            </a:r>
          </a:p>
          <a:p>
            <a:r>
              <a:rPr lang="en-US" sz="2400" dirty="0"/>
              <a:t>• more with reading and writing, emphasis on ethical aspects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953C98-DF5C-A24A-9778-7CA3485ED9F0}"/>
              </a:ext>
            </a:extLst>
          </p:cNvPr>
          <p:cNvGrpSpPr/>
          <p:nvPr/>
        </p:nvGrpSpPr>
        <p:grpSpPr>
          <a:xfrm rot="19919825">
            <a:off x="6348851" y="1494500"/>
            <a:ext cx="1522440" cy="597630"/>
            <a:chOff x="6247860" y="1937880"/>
            <a:chExt cx="152244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AC6095A-0D70-0244-A795-5618DD0BFAFE}"/>
                    </a:ext>
                  </a:extLst>
                </p14:cNvPr>
                <p14:cNvContentPartPr/>
                <p14:nvPr/>
              </p14:nvContentPartPr>
              <p14:xfrm>
                <a:off x="6247860" y="1937880"/>
                <a:ext cx="1522440" cy="366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AC6095A-0D70-0244-A795-5618DD0BFA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11860" y="1901880"/>
                  <a:ext cx="15940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46D560C-1D9A-794C-A874-C265FAEE2433}"/>
                    </a:ext>
                  </a:extLst>
                </p14:cNvPr>
                <p14:cNvContentPartPr/>
                <p14:nvPr/>
              </p14:nvContentPartPr>
              <p14:xfrm>
                <a:off x="6267300" y="2192400"/>
                <a:ext cx="295920" cy="271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46D560C-1D9A-794C-A874-C265FAEE24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31660" y="2156400"/>
                  <a:ext cx="367560" cy="342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26706AD-2904-0440-81C5-9EB13F78B8AD}"/>
              </a:ext>
            </a:extLst>
          </p:cNvPr>
          <p:cNvSpPr txBox="1"/>
          <p:nvPr/>
        </p:nvSpPr>
        <p:spPr>
          <a:xfrm>
            <a:off x="8839200" y="4798904"/>
            <a:ext cx="2105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7E79"/>
                </a:solidFill>
                <a:latin typeface="Segoe Print" panose="02000800000000000000" pitchFamily="2" charset="0"/>
              </a:rPr>
              <a:t>Be sure to join Slack!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59E344-1310-374D-BD8F-6404C61E027F}"/>
              </a:ext>
            </a:extLst>
          </p:cNvPr>
          <p:cNvGrpSpPr/>
          <p:nvPr/>
        </p:nvGrpSpPr>
        <p:grpSpPr>
          <a:xfrm>
            <a:off x="7067693" y="5019282"/>
            <a:ext cx="1305720" cy="390240"/>
            <a:chOff x="7235340" y="5754240"/>
            <a:chExt cx="130572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0AEA386-B024-0A45-8919-161C1B8DE3B0}"/>
                    </a:ext>
                  </a:extLst>
                </p14:cNvPr>
                <p14:cNvContentPartPr/>
                <p14:nvPr/>
              </p14:nvContentPartPr>
              <p14:xfrm>
                <a:off x="7235340" y="5754240"/>
                <a:ext cx="1305720" cy="206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0AEA386-B024-0A45-8919-161C1B8DE3B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99700" y="5718600"/>
                  <a:ext cx="13773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B5746D-1718-B043-9C79-5C33E9AC068E}"/>
                    </a:ext>
                  </a:extLst>
                </p14:cNvPr>
                <p14:cNvContentPartPr/>
                <p14:nvPr/>
              </p14:nvContentPartPr>
              <p14:xfrm>
                <a:off x="7250460" y="5973120"/>
                <a:ext cx="292680" cy="171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B5746D-1718-B043-9C79-5C33E9AC06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14460" y="5937120"/>
                  <a:ext cx="364320" cy="24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2989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7BC1-4A44-564F-AEEF-703284E5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DC4CA-50BB-4544-8E68-3E9825E6A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Teaming policy will be announced for each homework</a:t>
            </a:r>
          </a:p>
          <a:p>
            <a:pPr marL="0" indent="0">
              <a:buNone/>
            </a:pPr>
            <a:r>
              <a:rPr lang="en-US" sz="3200" dirty="0"/>
              <a:t>Late submission policy: each student gets </a:t>
            </a:r>
            <a:r>
              <a:rPr lang="en-US" sz="3200" dirty="0">
                <a:solidFill>
                  <a:srgbClr val="C00000"/>
                </a:solidFill>
              </a:rPr>
              <a:t>2 slip days </a:t>
            </a:r>
            <a:r>
              <a:rPr lang="en-US" sz="3200" dirty="0"/>
              <a:t>for the entire course</a:t>
            </a:r>
          </a:p>
          <a:p>
            <a:pPr lvl="1"/>
            <a:r>
              <a:rPr lang="en-US" sz="2800" dirty="0"/>
              <a:t>Use them as you see fit, but late submissions will not be accepted after the slip days are used</a:t>
            </a:r>
          </a:p>
          <a:p>
            <a:pPr marL="0" indent="0">
              <a:buNone/>
            </a:pPr>
            <a:r>
              <a:rPr lang="en-US" sz="3200" dirty="0"/>
              <a:t>No slip days for the take-home final</a:t>
            </a:r>
          </a:p>
        </p:txBody>
      </p:sp>
    </p:spTree>
    <p:extLst>
      <p:ext uri="{BB962C8B-B14F-4D97-AF65-F5344CB8AC3E}">
        <p14:creationId xmlns:p14="http://schemas.microsoft.com/office/powerpoint/2010/main" val="2222725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7BC1-4A44-564F-AEEF-703284E5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Assigned Reading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C2753D-7A26-7D48-8CBC-439776104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14194"/>
            <a:ext cx="9712664" cy="370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8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edia.tumblr.com/tumblr_mai3o3oLEZ1qlil4k.png">
            <a:extLst>
              <a:ext uri="{FF2B5EF4-FFF2-40B4-BE49-F238E27FC236}">
                <a16:creationId xmlns:a16="http://schemas.microsoft.com/office/drawing/2014/main" id="{B1615A7C-E50E-A047-A93D-AE8F00377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 bwMode="auto">
          <a:xfrm>
            <a:off x="-1" y="10"/>
            <a:ext cx="121920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779765-9990-9A41-AF04-478C92C993A5}"/>
              </a:ext>
            </a:extLst>
          </p:cNvPr>
          <p:cNvSpPr txBox="1"/>
          <p:nvPr/>
        </p:nvSpPr>
        <p:spPr>
          <a:xfrm>
            <a:off x="4065815" y="2262820"/>
            <a:ext cx="5290457" cy="1323439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WSJ investigative series (2011-2012)</a:t>
            </a:r>
          </a:p>
        </p:txBody>
      </p:sp>
    </p:spTree>
    <p:extLst>
      <p:ext uri="{BB962C8B-B14F-4D97-AF65-F5344CB8AC3E}">
        <p14:creationId xmlns:p14="http://schemas.microsoft.com/office/powerpoint/2010/main" val="159145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8/84/National_Security_Agency_headquarters,_Fort_Meade,_Maryland.jpg">
            <a:extLst>
              <a:ext uri="{FF2B5EF4-FFF2-40B4-BE49-F238E27FC236}">
                <a16:creationId xmlns:a16="http://schemas.microsoft.com/office/drawing/2014/main" id="{BC936F29-C6C5-464A-B93A-E559E5A91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" r="3" b="3"/>
          <a:stretch/>
        </p:blipFill>
        <p:spPr bwMode="auto"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upload.wikimedia.org/wikipedia/commons/6/60/Edward_Snowden-2.jpg">
            <a:extLst>
              <a:ext uri="{FF2B5EF4-FFF2-40B4-BE49-F238E27FC236}">
                <a16:creationId xmlns:a16="http://schemas.microsoft.com/office/drawing/2014/main" id="{03177594-FCE7-AA43-B44F-36BA8DE05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7" r="-1" b="28886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" name="Picture 4" descr="http://msnbcmedia.msn.com/j/MSNBC/Components/Photo/_new/pb-130607-nsa-jb-01.photoblog900.jpg">
            <a:extLst>
              <a:ext uri="{FF2B5EF4-FFF2-40B4-BE49-F238E27FC236}">
                <a16:creationId xmlns:a16="http://schemas.microsoft.com/office/drawing/2014/main" id="{385142EC-9D77-4040-B33C-6E6ABAF58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7" b="2"/>
          <a:stretch/>
        </p:blipFill>
        <p:spPr bwMode="auto"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91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4A7A5B0-A86B-4B2D-B579-7DD94059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92E8A20-C7E5-410C-8629-67A14662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47762EC7-CEDE-41D1-8C8D-0BCCDC287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1" name="Picture 2" descr="Screen Shot 2017-01-25 at 7.07.26 PM.png">
            <a:extLst>
              <a:ext uri="{FF2B5EF4-FFF2-40B4-BE49-F238E27FC236}">
                <a16:creationId xmlns:a16="http://schemas.microsoft.com/office/drawing/2014/main" id="{4E0EB7D9-B94E-674C-A4A3-0BA7A43E2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732" y="674731"/>
            <a:ext cx="4675677" cy="37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32B3B3EC-7313-4CE0-8C5B-C1A3232A6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5892800"/>
            <a:ext cx="11548535" cy="6434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Apple opposes order to hack gunman's phone | CNN">
            <a:extLst>
              <a:ext uri="{FF2B5EF4-FFF2-40B4-BE49-F238E27FC236}">
                <a16:creationId xmlns:a16="http://schemas.microsoft.com/office/drawing/2014/main" id="{666AE45F-E96E-A740-8A89-CB832247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73" y="2745295"/>
            <a:ext cx="5927271" cy="3319272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89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a/ac/Presidio-modelo2.JPG">
            <a:extLst>
              <a:ext uri="{FF2B5EF4-FFF2-40B4-BE49-F238E27FC236}">
                <a16:creationId xmlns:a16="http://schemas.microsoft.com/office/drawing/2014/main" id="{F27AB5FD-C4F4-6240-918A-4ACC76B85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9" b="-1"/>
          <a:stretch/>
        </p:blipFill>
        <p:spPr bwMode="auto">
          <a:xfrm>
            <a:off x="-1" y="10"/>
            <a:ext cx="6095997" cy="45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http://upload.wikimedia.org/wikipedia/commons/c/c8/Jeremy_Bentham_by_Henry_William_Pickersgill_detail.jpg">
            <a:extLst>
              <a:ext uri="{FF2B5EF4-FFF2-40B4-BE49-F238E27FC236}">
                <a16:creationId xmlns:a16="http://schemas.microsoft.com/office/drawing/2014/main" id="{9F3815FB-6350-2648-B64A-918792474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3" r="-2" b="29221"/>
          <a:stretch/>
        </p:blipFill>
        <p:spPr bwMode="auto">
          <a:xfrm>
            <a:off x="6096004" y="10"/>
            <a:ext cx="6095996" cy="45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" name="Rectangle 2">
            <a:extLst>
              <a:ext uri="{FF2B5EF4-FFF2-40B4-BE49-F238E27FC236}">
                <a16:creationId xmlns:a16="http://schemas.microsoft.com/office/drawing/2014/main" id="{C4D3CEE3-D5E4-6043-A1D1-B4858F9AE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altLang="en-US" sz="4400" b="0" cap="all" spc="-100" dirty="0">
                <a:solidFill>
                  <a:schemeClr val="tx1"/>
                </a:solidFill>
              </a:rPr>
              <a:t>THE Internet Panopticon</a:t>
            </a:r>
          </a:p>
        </p:txBody>
      </p:sp>
    </p:spTree>
    <p:extLst>
      <p:ext uri="{BB962C8B-B14F-4D97-AF65-F5344CB8AC3E}">
        <p14:creationId xmlns:p14="http://schemas.microsoft.com/office/powerpoint/2010/main" val="365489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>
            <a:extLst>
              <a:ext uri="{FF2B5EF4-FFF2-40B4-BE49-F238E27FC236}">
                <a16:creationId xmlns:a16="http://schemas.microsoft.com/office/drawing/2014/main" id="{39798157-A2FF-BC4B-99E3-3AC6FB9AE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09" r="109"/>
          <a:stretch/>
        </p:blipFill>
        <p:spPr bwMode="auto">
          <a:xfrm>
            <a:off x="643467" y="643467"/>
            <a:ext cx="545253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A0E7ED4F-DB7B-1746-8A27-BD970DC24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" b="2"/>
          <a:stretch/>
        </p:blipFill>
        <p:spPr bwMode="auto">
          <a:xfrm>
            <a:off x="6412145" y="643467"/>
            <a:ext cx="51307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85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B454C2D6-507B-D64B-8F84-8311613E8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Anyone Remembers This One?</a:t>
            </a:r>
          </a:p>
        </p:txBody>
      </p:sp>
      <p:pic>
        <p:nvPicPr>
          <p:cNvPr id="2050" name="Picture 2" descr="Google Buzz Discontinued">
            <a:extLst>
              <a:ext uri="{FF2B5EF4-FFF2-40B4-BE49-F238E27FC236}">
                <a16:creationId xmlns:a16="http://schemas.microsoft.com/office/drawing/2014/main" id="{DF0C6CCD-B04A-474D-B398-DE2BE718B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14194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oogle Buzz: How it works - CSMonitor.com">
            <a:extLst>
              <a:ext uri="{FF2B5EF4-FFF2-40B4-BE49-F238E27FC236}">
                <a16:creationId xmlns:a16="http://schemas.microsoft.com/office/drawing/2014/main" id="{C4281151-81F3-7C44-8C53-20F24593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757019"/>
            <a:ext cx="6438900" cy="4292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F01CF3-886C-3A4D-A633-D01A89182A29}"/>
              </a:ext>
            </a:extLst>
          </p:cNvPr>
          <p:cNvSpPr txBox="1"/>
          <p:nvPr/>
        </p:nvSpPr>
        <p:spPr>
          <a:xfrm>
            <a:off x="8120851" y="6111875"/>
            <a:ext cx="3004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Image: Christian Science Monitor</a:t>
            </a:r>
          </a:p>
        </p:txBody>
      </p:sp>
    </p:spTree>
    <p:extLst>
      <p:ext uri="{BB962C8B-B14F-4D97-AF65-F5344CB8AC3E}">
        <p14:creationId xmlns:p14="http://schemas.microsoft.com/office/powerpoint/2010/main" val="126360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Billboard toting Apple's privacy policies is put up across the street from  Sidewalk Labs | CTV News">
            <a:extLst>
              <a:ext uri="{FF2B5EF4-FFF2-40B4-BE49-F238E27FC236}">
                <a16:creationId xmlns:a16="http://schemas.microsoft.com/office/drawing/2014/main" id="{6B7B646B-78FE-D646-A62C-CE914DF7A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8983" b="2"/>
          <a:stretch/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pple's iPhone privacy ad campaign continues with new billboards |  AppleInsider">
            <a:extLst>
              <a:ext uri="{FF2B5EF4-FFF2-40B4-BE49-F238E27FC236}">
                <a16:creationId xmlns:a16="http://schemas.microsoft.com/office/drawing/2014/main" id="{96126531-E8EC-E144-B53E-5BE261FB6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r="21511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14 Billboard ideas | billboard, billboard design, iphone">
            <a:extLst>
              <a:ext uri="{FF2B5EF4-FFF2-40B4-BE49-F238E27FC236}">
                <a16:creationId xmlns:a16="http://schemas.microsoft.com/office/drawing/2014/main" id="{CD8BFB98-2BF0-C04E-B01C-CD08F4CE8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r="3092" b="2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ow to limit iPhone app tracking - The Washington Post">
            <a:extLst>
              <a:ext uri="{FF2B5EF4-FFF2-40B4-BE49-F238E27FC236}">
                <a16:creationId xmlns:a16="http://schemas.microsoft.com/office/drawing/2014/main" id="{E2D07DC8-38A8-1E4B-A876-9BAF2AD2F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1" b="1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head of CES, Apple touts 'what happens on your iPhone, stays on your  iPhone' with privacy billboard in Las Vegas - 9to5Mac">
            <a:extLst>
              <a:ext uri="{FF2B5EF4-FFF2-40B4-BE49-F238E27FC236}">
                <a16:creationId xmlns:a16="http://schemas.microsoft.com/office/drawing/2014/main" id="{3F676850-943B-EF49-BC6C-321EC7B87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r="13665" b="-2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413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7716</TotalTime>
  <Words>573</Words>
  <Application>Microsoft Macintosh PowerPoint</Application>
  <PresentationFormat>Widescreen</PresentationFormat>
  <Paragraphs>96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Garamond</vt:lpstr>
      <vt:lpstr>Monotype Sorts</vt:lpstr>
      <vt:lpstr>Segoe Print</vt:lpstr>
      <vt:lpstr>Selawik Light</vt:lpstr>
      <vt:lpstr>Speak Pro</vt:lpstr>
      <vt:lpstr>Tahoma</vt:lpstr>
      <vt:lpstr>SavonVTI</vt:lpstr>
      <vt:lpstr>PriVACY IN  THE DIGITAL AGE  HELEN NISSENBAUM Vitaly Shmatikov</vt:lpstr>
      <vt:lpstr>PowerPoint Presentation</vt:lpstr>
      <vt:lpstr>PowerPoint Presentation</vt:lpstr>
      <vt:lpstr>PowerPoint Presentation</vt:lpstr>
      <vt:lpstr>PowerPoint Presentation</vt:lpstr>
      <vt:lpstr>THE Internet Panopticon</vt:lpstr>
      <vt:lpstr>PowerPoint Presentation</vt:lpstr>
      <vt:lpstr>Anyone Remembers This One?</vt:lpstr>
      <vt:lpstr>PowerPoint Presentation</vt:lpstr>
      <vt:lpstr>Prerequisites: In some combination of these</vt:lpstr>
      <vt:lpstr>PowerPoint Presentation</vt:lpstr>
      <vt:lpstr>Syllabus</vt:lpstr>
      <vt:lpstr>Some things change  Some things stay the same</vt:lpstr>
      <vt:lpstr>Tech and Ethics Together: Solving the Right Problem</vt:lpstr>
      <vt:lpstr>Philosophy &amp; Ethics Meaningful privacy</vt:lpstr>
      <vt:lpstr>What does this mean?  Right OR Wrong?  + Individual action and decision + Societal policy (law, regulation, practice)</vt:lpstr>
      <vt:lpstr>PowerPoint Presentation</vt:lpstr>
      <vt:lpstr>Legal Perspectives</vt:lpstr>
      <vt:lpstr>Policy Perspectives</vt:lpstr>
      <vt:lpstr>Course Logistics</vt:lpstr>
      <vt:lpstr>Homework Logistics</vt:lpstr>
      <vt:lpstr>Assigned Reading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/>
  <dc:creator>Vitaly Shmatikov</dc:creator>
  <cp:keywords/>
  <dc:description/>
  <cp:lastModifiedBy>Vitaly Shmatikov</cp:lastModifiedBy>
  <cp:revision>703</cp:revision>
  <dcterms:created xsi:type="dcterms:W3CDTF">2020-11-13T21:02:23Z</dcterms:created>
  <dcterms:modified xsi:type="dcterms:W3CDTF">2023-01-23T15:06:26Z</dcterms:modified>
  <cp:category/>
</cp:coreProperties>
</file>