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sldIdLst>
    <p:sldId id="256" r:id="rId2"/>
    <p:sldId id="1818" r:id="rId3"/>
    <p:sldId id="1819" r:id="rId4"/>
    <p:sldId id="2090" r:id="rId5"/>
    <p:sldId id="1843" r:id="rId6"/>
    <p:sldId id="1820" r:id="rId7"/>
    <p:sldId id="1821" r:id="rId8"/>
    <p:sldId id="1822" r:id="rId9"/>
    <p:sldId id="2088" r:id="rId10"/>
    <p:sldId id="2089" r:id="rId11"/>
    <p:sldId id="1802" r:id="rId12"/>
    <p:sldId id="2112" r:id="rId13"/>
    <p:sldId id="1796" r:id="rId14"/>
    <p:sldId id="1794" r:id="rId15"/>
    <p:sldId id="2116" r:id="rId16"/>
    <p:sldId id="2091" r:id="rId17"/>
    <p:sldId id="1805" r:id="rId18"/>
    <p:sldId id="1797" r:id="rId19"/>
    <p:sldId id="1798" r:id="rId20"/>
    <p:sldId id="2094" r:id="rId21"/>
    <p:sldId id="1799" r:id="rId22"/>
    <p:sldId id="1800" r:id="rId23"/>
    <p:sldId id="1801" r:id="rId24"/>
    <p:sldId id="2103" r:id="rId25"/>
    <p:sldId id="2095" r:id="rId26"/>
    <p:sldId id="2097" r:id="rId27"/>
    <p:sldId id="2096" r:id="rId28"/>
    <p:sldId id="1807" r:id="rId29"/>
    <p:sldId id="2098" r:id="rId30"/>
    <p:sldId id="1827" r:id="rId31"/>
    <p:sldId id="1803" r:id="rId32"/>
    <p:sldId id="1806" r:id="rId33"/>
    <p:sldId id="1808" r:id="rId34"/>
    <p:sldId id="1809" r:id="rId35"/>
    <p:sldId id="2093" r:id="rId36"/>
    <p:sldId id="2105" r:id="rId37"/>
    <p:sldId id="2092" r:id="rId38"/>
    <p:sldId id="2108" r:id="rId39"/>
    <p:sldId id="2113" r:id="rId40"/>
    <p:sldId id="2114" r:id="rId41"/>
    <p:sldId id="2099" r:id="rId42"/>
    <p:sldId id="2106" r:id="rId43"/>
    <p:sldId id="2117" r:id="rId44"/>
    <p:sldId id="1816" r:id="rId45"/>
    <p:sldId id="1814" r:id="rId46"/>
    <p:sldId id="2104" r:id="rId47"/>
    <p:sldId id="2110" r:id="rId48"/>
    <p:sldId id="1795" r:id="rId49"/>
    <p:sldId id="1782" r:id="rId50"/>
    <p:sldId id="2111" r:id="rId51"/>
    <p:sldId id="1811" r:id="rId52"/>
    <p:sldId id="2102" r:id="rId53"/>
    <p:sldId id="2107" r:id="rId54"/>
    <p:sldId id="1813" r:id="rId55"/>
    <p:sldId id="1817" r:id="rId56"/>
    <p:sldId id="1815" r:id="rId57"/>
    <p:sldId id="1812" r:id="rId58"/>
    <p:sldId id="1804" r:id="rId59"/>
    <p:sldId id="2101" r:id="rId60"/>
    <p:sldId id="2109" r:id="rId61"/>
    <p:sldId id="1825" r:id="rId62"/>
    <p:sldId id="1823" r:id="rId63"/>
    <p:sldId id="182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92"/>
    <p:restoredTop sz="94747"/>
  </p:normalViewPr>
  <p:slideViewPr>
    <p:cSldViewPr snapToGrid="0" snapToObjects="1">
      <p:cViewPr varScale="1">
        <p:scale>
          <a:sx n="73" d="100"/>
          <a:sy n="73" d="100"/>
        </p:scale>
        <p:origin x="192" y="45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6T21:35:09.034"/>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3 16383,'33'4'0,"-4"1"0,-14-4 0,-1 3 0,0-4 0,5 5 0,2-1 0,6 0 0,-1-1 0,17 1 0,-8-3 0,9 3 0,-12-4 0,0-4 0,-4 3 0,3-5 0,-4 5 0,-3-4 0,-4 5 0,-2-2 0,-4 2 0,-3 0 0,4 2 0,-6-2 0,4 6 0,0-4 0,-3 2 0,4-3 0,-1-4 0,0 2 0,0-4 0,1 5 0,-6-2 0,5 2 0,-1 2 0,-1-1 0,2 1 0,4-2 0,-2 2 0,5-1 0,-9 1 0,11-2 0,-9 0 0,16 0 0,-14 0 0,5 0 0,-9 0 0,8 3 0,-7-3 0,8 3 0,-11-3 0,10 0 0,2 0 0,18 0 0,-10 0 0,12 0 0,-8 4 0,0-3 0,2-1 0,-12 2 0,0 0 0,7-2 0,-1 0 0,-2 0 0,-6 0 0,-5 0 0,-5 0 0,-1 1 0,1 2 0,13 2 0,-13-2 0,16 0 0,-10-3 0,4 0 0,-2 0 0,1 3 0,1-3 0,5 3 0,6 1 0,-5-3 0,5 2 0,0-3 0,-4 3 0,3-2 0,1 5 0,-10-5 0,9 5 0,-10-5 0,16 6 0,-14-6 0,0 2 0,1 1 0,5 0 0,15 1 0,-11 1 0,-1-5 0,0 2 0,-5-3 0,5 0 0,-6 0 0,6 4 0,-4-4 0,9 4 0,2-4 0,-5-3 0,9-1 0,-21-2 0,0 2 0,-3-1 0,4 4 0,-1-2 0,0 3 0,-3 0 0,-1 0 0,8 0 0,6 0 0,-10 0 0,0 0 0,-2 0 0,-2 0 0,4 0 0,-6 0 0,-5 0 0,1 0 0,0-1 0,4 0 0,-7 0 0,4 1 0,0 0 0,2 0 0,9-3 0,-11 1 0,6 0 0,-8 0 0,4 2 0,-1 0 0,5-3 0,-3 2 0,0-3 0,-5 3 0,-2-2 0,5 1 0,0 0 0,0 0 0,-1 2 0,-1 0 0,2 3 0,0-3 0,0 2 0,11-2 0,3 0 0,10-3 0,-5-1 0,-1-3 0,-6-3 0,-5 6 0,4-5 0,-9 8 0,0-1 0,-2 2 0,-6 0 0,9-2 0,-5 1 0,5 0 0,-3 1 0,0 0 0,-3 0 0,19 0 0,-9 0 0,7 0 0,2 0 0,-5 0 0,13 0 0,-5 3 0,5-3 0,-16 3 0,8-3 0,-9 0 0,16 0 0,-2 0 0,3-3 0,5-1 0,-9-3 0,-10 2 0,2 1 0,2 2 0,0 0 0,-4-2 0,0 1 0,4 2 0,-1 1 0,11-3 0,-10 3 0,8 0 0,-8 0 0,5 0 0,-2 0 0,1 0 0,1 0 0,0-3 0,-6 2 0,-2-5 0,-4 5 0,5-2 0,6 3 0,6 0 0,-7 4 0,1 0 0,-5-2 0,1 1 0,-3 1 0,1 0 0,1-1 0,-2-2 0,11-1 0,-6 2 0,2 0 0,-9 0 0,0 0 0,5 3 0,-1-1 0,13 0 0,4 4 0,-11-8 0,-10 5 0,3-4 0,-17 2 0,11 0 0,-12 0 0,3 2 0,-1 1 0,1-1 0,5 1 0,-6-3 0,3-1 0,-5 6 0,5-6 0,-2 7 0,2-13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1:04:01.606"/>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17 16383,'62'-9'0,"6"2"0,-22 7 0,11 0 0,5 0 0,35 0 0,-28 0 0,-1 0 0,17 0 0,-15 0 0,-24 0 0,-9 4 0,-18-4 0,-7 4 0,3 3 0,-5 2 0,16 5 0,-10 8 0,8-10 0,1 12 0,16 5 0,-12-10 0,10 11 0,-16-15 0,-5-2 0,2 11 0,-4-13 0,-6 8 0,-2-8 0,3 6 0,-9-4 0,5 6 0,-7-2 0,0 0 0,-4 10 0,-7-3 0,-9 20 0,4-17 0,-5 8 0,-4-6 0,-1-13 0,-23 18 0,3-26 0,-50 11 0,17-10 0,-2 0 0,16-2 0,25 0 0,-6-6 0,9 9 0,8-9 0,11 7 0,-5-8 0,10 8 0,-9-3 0,7 0 0,-7 7 0,5-7 0,1 7 0,-7 2 0,-2-3 0,-6 8 0,6-4 0,6 3 0,7-2 0,4 1 0,0-1 0,3-3 0,2 6 0,6-6 0,2 7 0,4 3 0,9 14 0,-4 9 0,13 12 0,-10 1 0,2-13 0,-12-10 0,2-16 0,-8-8 0,2-4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1:04:02.633"/>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0 16383,'0'0'0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01.732"/>
    </inkml:context>
    <inkml:brush xml:id="br0">
      <inkml:brushProperty name="width" value="0.1" units="cm"/>
      <inkml:brushProperty name="height" value="0.1" units="cm"/>
    </inkml:brush>
  </inkml:definitions>
  <inkml:trace contextRef="#ctx0" brushRef="#br0">1 83 24575,'9'-5'0,"0"1"0,4 4 0,-3 0 0,3 0 0,-4 0 0,0 0 0,0 0 0,0 0 0,0 0 0,0 0 0,1 0 0,3 0 0,1 0 0,0 0 0,3 0 0,-7 0 0,7 4 0,-3-3 0,0 3 0,12-4 0,-14 0 0,9 0 0,-12 0 0,4 0 0,1 0 0,0 0 0,3 0 0,-2 0 0,-1 0 0,3 0 0,-3 0 0,4 0 0,-4 0 0,11 0 0,-9 0 0,9 0 0,-7 0 0,0 0 0,1 0 0,-5 0 0,-1 0 0,0 0 0,-3 0 0,3 0 0,-4 0 0,12 0 0,-9 0 0,14 0 0,-16 0 0,7 0 0,-3-4 0,4 3 0,0-3 0,0 4 0,8 0 0,1 0 0,21 0 0,3 0 0,14 0 0,-12 0 0,0 0 0,9 0 0,21 0 0,-58 0 0,-7 0 0,1 0 0,-5 0 0,10 0 0,-1 0 0,12 0 0,0 0 0,13 0 0,3 0 0,0 0 0,32-8 0,-26 6 0,28-14 0,-20 15 0,0-7 0,-1 1 0,-13 5 0,-3-10 0,-13 11 0,-8-4 0,6 0 0,-17 3 0,9-3 0,-11 5 0,4 0 0,0 0 0,0 0 0,0 0 0,9 4 0,0-3 0,1 3 0,-2 0 0,-1-3 0,2 3 0,1-4 0,5 0 0,-13 0 0,12 0 0,-12 0 0,13 5 0,-13-3 0,13 3 0,-9-5 0,10 0 0,-3 0 0,-3 0 0,-3 0 0,-7 4 0,0-3 0,8 3 0,-10-4 0,8 0 0,-9 0 0,3 0 0,15 0 0,-3 0 0,12 0 0,-7 0 0,13 0 0,-10 5 0,10-4 0,-25 4 0,9-5 0,-9 0 0,12 0 0,-8 0 0,7 0 0,-14 0 0,6 0 0,-8 0 0,1 0 0,-1 0 0,-4 0 0,10 0 0,-8 0 0,17 0 0,-6 0 0,8 0 0,0 0 0,13 0 0,32 0 0,-8 0 0,7 0 0,-31 0 0,-13 0 0,0 0 0,0 0 0,-1 0 0,-6 0 0,4-5 0,-12 4 0,13-4 0,-5 5 0,6 0 0,-6 0 0,-3 0 0,9 5 0,-5-4 0,27 4 0,-18-5 0,10 0 0,-21 0 0,19-7 0,-22 5 0,22-10 0,-26 11 0,5-4 0,-7 5 0,8 0 0,1 0 0,12 5 0,10-4 0,-7 9 0,6-8 0,-13 3 0,-1-5 0,1 0 0,0-5 0,-8 3 0,6-3 0,-6 0 0,8 4 0,-8-8 0,-1 8 0,-1-3 0,-5 4 0,29 0 0,-26 0 0,39 0 0,-31 5 0,17-4 0,-14 9 0,-6-8 0,4 3 0,-12-1 0,6-3 0,-8 3 0,-4-4 0,3 0 0,-7-4 0,3 3 0,-4-3 0,1 4 0,-1 0 0,0 0 0,0 0 0,0 0 0,0 0 0,0 0 0,0 0 0,0 0 0,-4-4 0,-1-5 0,-4 3 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07.194"/>
    </inkml:context>
    <inkml:brush xml:id="br0">
      <inkml:brushProperty name="width" value="0.1" units="cm"/>
      <inkml:brushProperty name="height" value="0.1" units="cm"/>
    </inkml:brush>
  </inkml:definitions>
  <inkml:trace contextRef="#ctx0" brushRef="#br0">1 72 24575,'10'-4'0,"2"3"0,-7-7 0,4 7 0,0-3 0,4 0 0,1 3 0,12-3 0,1 4 0,8 0 0,0 0 0,-1 0 0,1 0 0,0 0 0,-8 0 0,6 0 0,-13 0 0,13 0 0,-13-4 0,26 3 0,-2-3 0,20 4 0,-12 0 0,22-8 0,-33 5 0,34-12 0,-44 13 0,15-5 0,-19 7 0,8 0 0,-8 0 0,6 0 0,-6 0 0,1 0 0,4 0 0,-4 0 0,-1 0 0,6 0 0,23 0 0,1 0 0,10 0 0,-16 0 0,-17 0 0,1 5 0,0-4 0,-1 4 0,-6-1 0,-3-3 0,1 9 0,-6-9 0,1 4 0,4 0 0,-2-3 0,12 3 0,12 2 0,-9-5 0,3 5 0,-15-7 0,-1 0 0,-5 0 0,6 0 0,-8 0 0,-4 0 0,-1 0 0,0 0 0,8 0 0,22 0 0,-4 0 0,11 0 0,-23 0 0,6 0 0,-6 0 0,8 0 0,0 0 0,-1 0 0,1 0 0,13 0 0,-10 0 0,10 0 0,-13 0 0,-8 0 0,6 0 0,10 0 0,-5 0 0,26 0 0,-34 0 0,30 0 0,-37 0 0,23-5 0,-26 3 0,6-7 0,-8 4 0,-4 0 0,3 1 0,20 4 0,-17 0 0,20 0 0,-26 0 0,11 0 0,2 0 0,8 0 0,-7 0 0,4 0 0,-12 4 0,13-3 0,-5 3 0,6-4 0,1 0 0,13 0 0,-10 0 0,25 0 0,-9 0 0,0 0 0,-11 0 0,-10 0 0,-13 0 0,13 0 0,-13 0 0,5 0 0,-7 0 0,0 0 0,8 0 0,-10 0 0,29 0 0,-18 0 0,20 0 0,-12 5 0,0-3 0,0 3 0,-1 0 0,-6 0 0,-3 1 0,-7-2 0,8-4 0,14 0 0,-2 0 0,10 0 0,-20 0 0,20 0 0,-17 0 0,12 0 0,-10 0 0,-13-4 0,5 3 0,-7-3 0,0 4 0,1 0 0,-1 0 0,0 0 0,7 0 0,-9 0 0,9 0 0,4 0 0,-7 0 0,12 0 0,-9 0 0,-5 0 0,6 0 0,-8 0 0,8 0 0,-11 0 0,10 0 0,-11 0 0,4 0 0,-4 0 0,-1 0 0,5 0 0,-3 0 0,3 0 0,-1 0 0,-3 0 0,0 0 0,-1 0 0,-4 0 0,4 0 0,2 0 0,-1 0 0,3 0 0,-3 0 0,4 0 0,0 0 0,8 5 0,5 2 0,5-1 0,2-1 0,-10-5 0,5 0 0,-6 0 0,8 0 0,-1 0 0,1 0 0,-8 0 0,20 0 0,-17 6 0,31-5 0,-23 4 0,-1-5 0,8 0 0,-26 0 0,20 0 0,-13 0 0,-6 0 0,5 0 0,1 0 0,-6 0 0,5 0 0,1 0 0,-10 0 0,8 0 0,-6 0 0,9 0 0,-3 0 0,9 5 0,-6-4 0,21 5 0,-10-6 0,10 0 0,-14 0 0,1 0 0,13 0 0,-10 5 0,3-4 0,-16 8 0,1-8 0,-9 7 0,8-7 0,-11 3 0,4-4 0,-4 0 0,3 0 0,-3 0 0,5 0 0,-1 0 0,0 0 0,-4 0 0,-1-4 0,0 3 0,1-3 0,0 4 0,-1 0 0,1 0 0,0 0 0,4 0 0,0 0 0,-4 0 0,3 0 0,-3 0 0,0 0 0,4 0 0,-8 0 0,3-4 0,-4 3 0,0-3 0,4 4 0,-3 0 0,3 0 0,-4 0 0,0 0 0,0 4 0,12-3 0,-9 3 0,20-4 0,-16 0 0,16 0 0,-12 0 0,2 0 0,-5 0 0,-7 0 0,3 0 0,-4 0 0,0 0 0,0 4 0,0-3 0,1 3 0,3-4 0,-3 0 0,7 0 0,-7 0 0,3 0 0,-4 0 0,0 0 0,0 0 0,-4-4 0,3 3 0,-3-7 0,0 3 0,4 0 0,-8 5 0,3 1 0,-4 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15.438"/>
    </inkml:context>
    <inkml:brush xml:id="br0">
      <inkml:brushProperty name="width" value="0.1" units="cm"/>
      <inkml:brushProperty name="height" value="0.1" units="cm"/>
    </inkml:brush>
  </inkml:definitions>
  <inkml:trace contextRef="#ctx0" brushRef="#br0">0 0 24575,'15'0'0,"2"0"0,-7 0 0,3 0 0,-4 0 0,0 0 0,0 0 0,4 0 0,-3 0 0,7 0 0,-3 0 0,5 0 0,-1 0 0,-4 0 0,3 0 0,-7 0 0,7 0 0,-7 0 0,3 0 0,-4 4 0,1-3 0,-1 4 0,0-5 0,0 0 0,0 0 0,0 0 0,0 0 0,4 0 0,-3 4 0,7-3 0,-3 3 0,5 0 0,-1-3 0,7 3 0,-5 0 0,13-3 0,-6 3 0,1 0 0,-3-3 0,-7 3 0,-4-4 0,0 0 0,-5 0 0,4 0 0,-3 0 0,7 4 0,-7-3 0,7 3 0,-3-4 0,4 0 0,1 0 0,-5 0 0,3 0 0,-7 0 0,3 0 0,-4 0 0,4 0 0,-3 0 0,7 0 0,-3 0 0,12-5 0,-6 3 0,13-3 0,-6 0 0,-4 4 0,9-4 0,-8 0 0,3 3 0,6-3 0,-16 5 0,8 0 0,-15 0 0,3-4 0,0 3 0,-3-3 0,7 4 0,-3 0 0,5 0 0,-1 0 0,0 0 0,0 0 0,0 0 0,0 0 0,0 0 0,1 0 0,-1 0 0,0 0 0,-4 0 0,3 0 0,-7 0 0,3 0 0,0 0 0,-3 4 0,4-3 0,6 3 0,3-4 0,1 0 0,7 0 0,-7 0 0,10 0 0,-6 0 0,5 0 0,2 0 0,2 0 0,-2 0 0,-9 0 0,-1 0 0,-5 0 0,2 4 0,-9-3 0,0 3 0,1-4 0,4 0 0,8 0 0,16 0 0,-3 0 0,11 0 0,-15 0 0,-8 0 0,6 0 0,-6 0 0,0 0 0,10 4 0,-16-3 0,9 3 0,-12-4 0,0 0 0,8 0 0,-10 4 0,15-3 0,-7 3 0,10-4 0,1 6 0,-8-5 0,20 4 0,-17-5 0,11 0 0,-16 0 0,-6 0 0,-1 0 0,0 0 0,0 0 0,-4 0 0,3 0 0,-7 0 0,7 0 0,-2 0 0,3 0 0,-4 0 0,3 0 0,4 0 0,-1 0 0,13 0 0,-5 0 0,-1 0 0,19 0 0,-15 0 0,17 0 0,-14 0 0,-6 0 0,13 0 0,-12 0 0,6 0 0,-13 0 0,-9 0 0,0 0 0,-3 0 0,7 0 0,-3 0 0,0 0 0,0 0 0,-5 0 0,8 0 0,5 0 0,10 0 0,-9 0 0,22 0 0,-18 0 0,13 0 0,-7 0 0,-17 0 0,8 4 0,-2-3 0,-2 3 0,13-4 0,-13 4 0,28-3 0,-24 3 0,24-4 0,-21 0 0,21 0 0,-10 0 0,3 0 0,-15 0 0,-4 0 0,-7 0 0,2 0 0,-4 0 0,1 0 0,12 0 0,-6 4 0,5-3 0,1 3 0,-10-4 0,15 0 0,-15 0 0,33 0 0,-18 0 0,19 0 0,-15 0 0,-8 0 0,6 0 0,-17 0 0,16 0 0,-16 0 0,9 0 0,1 0 0,-6 0 0,5 0 0,-7 0 0,0 0 0,0 0 0,1 0 0,6 0 0,-9-4 0,16 3 0,-16-7 0,9 7 0,-7-7 0,1 3 0,-1 0 0,0 1 0,0 0 0,0 3 0,0-3 0,0 4 0,1 0 0,-1 4 0,0-3 0,0 3 0,0-4 0,0 0 0,0 0 0,-3 0 0,2 0 0,-3 0 0,0 0 0,3 0 0,-7 0 0,7 0 0,5 5 0,-2-4 0,26 12 0,-23-12 0,37 14 0,-30-13 0,18 10 0,-13-11 0,-8 4 0,-1-5 0,-12 0 0,3 0 0,-7 0 0,3 0 0,0 0 0,-3 0 0,3 0 0,1 0 0,-4 0 0,7 0 0,-3-4 0,4 3 0,-4-3 0,24 4 0,-11 0 0,34 0 0,-23 0 0,10 0 0,-21 0 0,-1 0 0,14 0 0,-16 0 0,17 0 0,-27 0 0,-1 0 0,1 0 0,-4 0 0,3 0 0,-4 0 0,0 0 0,4-4 0,-3 3 0,7-3 0,-3 4 0,12 0 0,-10 0 0,16 0 0,-9 0 0,12-5 0,-8 4 0,-2-4 0,1 5 0,-6 0 0,5 0 0,-7 0 0,1 0 0,-1 0 0,0-4 0,0 3 0,-4-3 0,11 4 0,-9 0 0,9 0 0,-7 0 0,0 0 0,8 0 0,1 0 0,8 0 0,-8 0 0,6-6 0,-13 5 0,6-4 0,-12 5 0,10 0 0,-1 0 0,25 0 0,-10 0 0,10 5 0,-20-4 0,-3 5 0,1-6 0,-6 4 0,13-3 0,-17 3 0,8-4 0,-14 0 0,3 0 0,-4-4 0,0 3 0,0-3 0,0 4 0,5 0 0,0 0 0,4 0 0,7 0 0,-5 0 0,2 0 0,-5 0 0,-7 0 0,3 0 0,-4 0 0,0 0 0,4 0 0,-3 0 0,4 0 0,-5 0 0,0 0 0,0 0 0,-4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28.364"/>
    </inkml:context>
    <inkml:brush xml:id="br0">
      <inkml:brushProperty name="width" value="0.1" units="cm"/>
      <inkml:brushProperty name="height" value="0.1" units="cm"/>
    </inkml:brush>
  </inkml:definitions>
  <inkml:trace contextRef="#ctx0" brushRef="#br0">1 93 24575,'14'0'0,"-1"0"0,-4 0 0,4 0 0,-3 0 0,7 4 0,-7-3 0,7 3 0,-2-4 0,-1 4 0,-1-2 0,-4 2 0,0-4 0,4 0 0,-3 0 0,3 0 0,-4 4 0,0-3 0,0 3 0,0-4 0,1 0 0,-1 0 0,0 0 0,0 0 0,15 0 0,-11 0 0,16 0 0,-15 0 0,4 0 0,0 0 0,8 0 0,-6 0 0,12 0 0,-12 0 0,6 0 0,-8 0 0,8 0 0,1 0 0,0 0 0,6 0 0,-6 0 0,1 0 0,13 0 0,-19 0 0,19 0 0,-21-4 0,1 3 0,-4-7 0,-7 6 0,7-2 0,-7 0 0,8 3 0,-4-3 0,4 4 0,0 0 0,21 8 0,-1-7 0,12 7 0,-14-12 0,-3 2 0,-6-7 0,0 8 0,-5-4 0,-5 5 0,-7 0 0,7 0 0,-7 0 0,7 4 0,-3-3 0,1 3 0,10-4 0,-2 0 0,5 0 0,5 0 0,-13 4 0,13-3 0,-17 3 0,8-4 0,-2 0 0,5 0 0,8 0 0,0 0 0,13-7 0,3 5 0,0-10 0,-3 10 0,2-8 0,-11 9 0,3-4 0,-20 5 0,-9 0 0,-4 0 0,0 0 0,0 0 0,4 0 0,1 0 0,5 0 0,-5 0 0,3 0 0,-3 0 0,4 0 0,0 0 0,-4 0 0,4-4 0,3 3 0,-1-3 0,13-1 0,-13 3 0,13-3 0,-13 5 0,5 0 0,-7 0 0,0 0 0,-3 0 0,2 0 0,4 0 0,-1 0 0,6 0 0,-1 0 0,-5 0 0,6 0 0,-12 0 0,3 0 0,-7 0 0,11-4 0,-10 3 0,10-3 0,-11 4 0,4 0 0,-5 0 0,0 0 0,4 4 0,1-3 0,0 3 0,10-4 0,-12 4 0,20-3 0,-16 3 0,30-4 0,-22 0 0,22 0 0,-26 0 0,13 0 0,-6 0 0,0 4 0,-1-3 0,-12 3 0,10-4 0,-8 0 0,10 0 0,-1 0 0,3 0 0,-1 0 0,6 0 0,2 0 0,2 0 0,-6 0 0,1 0 0,-16 0 0,6 0 0,-5 0 0,-7 0 0,3 4 0,-4-3 0,0 3 0,0-4 0,4 0 0,-3 0 0,7 0 0,-3 0 0,5 0 0,6-5 0,-5 4 0,6-4 0,-8 5 0,7 0 0,-5 0 0,6 0 0,-8 0 0,0 0 0,0 4 0,8-3 0,-6 3 0,5 0 0,1-3 0,-6 3 0,5-4 0,-11 0 0,3 0 0,5 5 0,-2 0 0,13 7 0,-13-7 0,26 0 0,-2 2 0,33-5 0,18 5-772,3-7 772,-43 4 0,-3 1 0,16-3 0,-14 6 0,-32-8 0,-13-4 0,-1 3 0,-3-3 0,4 4 772,0-4-772,0 3 0,0-3 0,4 4 0,1 0 0,0 0 0,3 0 0,-6 0 0,6 0 0,-7 0 0,7 0 0,-7 0 0,7 0 0,-7 0 0,3 0 0,-4 0 0,0-4 0,1 3 0,-1-7 0,4 7 0,-3-3 0,7 4 0,4 0 0,-5 0 0,16 0 0,-16 0 0,10 0 0,-8 0 0,0 0 0,0 0 0,0 0 0,-4 0 0,3 0 0,-6 0 0,2 0 0,-4 0 0,0 0 0,0 0 0,0 0 0,0 0 0,4 0 0,1 0 0,4-4 0,0 3 0,1-3 0,14 4 0,-3 0 0,1 0 0,1 0 0,-16 4 0,17-3 0,-13 7 0,5-7 0,-7 3 0,8 1 0,-6-4 0,5 5 0,-7-6 0,-4 0 0,-1 0 0,1 0 0,4-5 0,-3 0 0,6 0 0,-7 1 0,12 4 0,-10 0 0,15 0 0,-15 4 0,17-3 0,-13 3 0,21-4 0,-19-4 0,19-2 0,-21-7 0,6 6 0,-12-5 0,3 7 0,-7 0 0,3-4 0,0 8 0,1-3 0,0 0 0,3 3 0,-7-3 0,4 4 0,14 0 0,-10 0 0,23 0 0,-14 6 0,21-5 0,-17 4 0,8-5 0,-21 4 0,-4-3 0,3 3 0,-7-4 0,-1-4 0,-1 3 0,-3-7 0,4 7 0,-4-7 0,4 7 0,-4-3 0,4 4 0,4 0 0,1 0 0,4 4 0,0-3 0,0 7 0,-4-7 0,4 3 0,-8-4 0,3 0 0,-4 0 0,0 0 0,0 0 0,0 0 0,0 0 0,0-4 0,0 3 0,0-7 0,0 3 0,4 0 0,2 1 0,-1 4 0,3 0 0,-7 0 0,7 0 0,-7 0 0,15 0 0,-2 0 0,12 4 0,-7-3 0,-2 3 0,-12-4 0,3 0 0,-3 0 0,1 0 0,-2 0 0,-4 0 0,0 0 0,0-4 0,0 3 0,4-3 0,1 0 0,4-1 0,8 0 0,1 1 0,0 4 0,-1 0 0,-1 0 0,-9 0 0,5 0 0,-8 0 0,-3 0 0,3 4 0,-4-3 0,0 3 0,4-4 0,-3 4 0,4-3 0,-1 3 0,1-4 0,11 0 0,-5 4 0,6-3 0,-8 3 0,0-4 0,-4 0 0,-1 0 0,-4 0 0,4 0 0,-3 0 0,8 0 0,-4 0 0,0 0 0,-1 0 0,0 0 0,-3 0 0,7 0 0,-7 0 0,3 0 0,-3 0 0,-1 0 0,4 0 0,-3 0 0,3 0 0,4 4 0,-6-3 0,6 3 0,-8-4 0,4 4 0,2-3 0,3 7 0,0-3 0,0 4 0,-4-4 0,3-1 0,-7-4 0,3-4 0,-4-1 0,1-4 0,-1 0 0,0 4 0,4-3 0,1 7 0,4-3 0,0 4 0,-4-4 0,-1 3 0,-4-3 0,1 4 0,-1 0 0,4 0 0,-3 0 0,3 0 0,-4 4 0,4 1 0,-3 0 0,3-1 0,-4-4 0,4 0 0,2 0 0,3 4 0,7-3 0,3 3 0,0-4 0,-2 0 0,-8 0 0,8 0 0,-10 0 0,8 0 0,-10 0 0,0 0 0,-1 0 0,0 0 0,-2 0 0,6 0 0,-7 0 0,3 4 0,-4-3 0,4 3 0,1-4 0,4 0 0,0 0 0,1 0 0,6 0 0,-5 0 0,6 0 0,-8 4 0,7-3 0,-5 3 0,13-4 0,-13 4 0,6-3 0,-8 3 0,-4-4 0,3 0 0,-7 0 0,3 0 0,0 0 0,-3 0 0,7 0 0,-2-4 0,3 3 0,7-8 0,2 3 0,1-1 0,5-3 0,-13 9 0,13-10 0,-14 10 0,7-8 0,-8 8 0,8-8 0,-6 7 0,12-3 0,-4 5 0,-5 0 0,2 0 0,-15 0 0,7 0 0,-7 0 0,15 0 0,-1 0 0,4 0 0,4 5 0,-4 2 0,20-1 0,3-1 0,0 0 0,11-3 0,-24 8 0,9-9 0,1 12 0,-17-12 0,15 7 0,-10-8 0,0 5 0,-4-4 0,0 4 0,-17-5 0,11 0 0,-8 0 0,-4 0 0,3 0 0,-3-4 0,1-1 0,2 0 0,-7 1 0,7 4 0,-3 0 0,4 0 0,4 0 0,-2 0 0,9 0 0,-9 0 0,6 0 0,-8 0 0,0 0 0,7-5 0,-5 0 0,13-2 0,-6 3 0,21-3 0,-10 5 0,10-5 0,-13 7 0,0 0 0,-8 0 0,6 0 0,-13-4 0,13 3 0,-13-7 0,13 2 0,-13 1 0,12 0 0,-4 5 0,-1 0 0,-1 0 0,7 0 0,-3 0 0,5 0 0,-10 0 0,1 0 0,-6 0 0,5 0 0,-6 0 0,-1 0 0,20 0 0,-7 5 0,17-4 0,-21 4 0,6-5 0,-13 0 0,6-4 0,0 3 0,1-3 0,2 4 0,3 0 0,-4 5 0,20 4 0,3 5 0,0 0 0,10-6 0,-9 5 0,12-12 0,-12 12 0,9-12 0,-10 4 0,16-5 0,-7 4 0,-16 1 0,-3 0 0,-21-1 0,13 1 0,-13-3 0,6 3 0,-12-5 0,3 0 0,-7 0 0,3 0 0,-4 0 0,0 0 0,0 0 0,0 0 0,0 0 0,5 4 0,-4-3 0,7 3 0,-3-4 0,0 0 0,3 0 0,5 0 0,-6 4 0,8-3 0,-10 7 0,4-7 0,0 3 0,1-4 0,-5 0 0,-1 0 0,-4 0 0,0-4 0,0 3 0,0-3 0,0 4 0,4 0 0,-3 0 0,15 0 0,-9 0 0,9 4 0,-7-3 0,1 3 0,-5-4 0,-1 0 0,-4 0 0,0 0 0,-4 4 0,3-3 0,1 7 0,-3-7 0,2 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34.543"/>
    </inkml:context>
    <inkml:brush xml:id="br0">
      <inkml:brushProperty name="width" value="0.1" units="cm"/>
      <inkml:brushProperty name="height" value="0.1" units="cm"/>
    </inkml:brush>
  </inkml:definitions>
  <inkml:trace contextRef="#ctx0" brushRef="#br0">1 19 24575,'9'-5'0,"0"1"0,4 4 0,9 0 0,5 0 0,-4 0 0,9 0 0,-16 0 0,17 0 0,-13 0 0,1 0 0,-4 0 0,-6 0 0,2 0 0,-4 0 0,0 0 0,0 0 0,0 0 0,0 0 0,4-4 0,-3 3 0,3-3 0,0 4 0,-3 0 0,8 0 0,-4 0 0,4 0 0,0 0 0,-4 0 0,3 0 0,-7 0 0,3 0 0,-3 0 0,-1 0 0,4 0 0,-3 0 0,3 0 0,-4 0 0,0 0 0,0 0 0,0 0 0,4 4 0,1-3 0,5 3 0,-5 0 0,10-3 0,-1 3 0,1-4 0,8 0 0,4 0 0,2 5 0,23-4 0,-7 4 0,11-5 0,-12 0 0,-12 0 0,-16 0 0,-6 0 0,-1 0 0,-4 0 0,-1 0 0,-4 0 0,4 0 0,1 0 0,0 0 0,11 0 0,-9 0 0,17 0 0,-6 0 0,8 0 0,-8 0 0,-2 0 0,1 0 0,-6 0 0,1 0 0,-7 0 0,-1 0 0,-3 0 0,3 0 0,0 0 0,-3 0 0,3 0 0,0 0 0,1 0 0,4 0 0,1 0 0,-1 0 0,-4 0 0,10 0 0,-8 0 0,17 0 0,-6 0 0,16 0 0,-13 0 0,10 0 0,-20 0 0,6 0 0,-1-5 0,-5 4 0,6-4 0,-12 5 0,-1 0 0,-4-4 0,0 3 0,0-3 0,0 4 0,0 0 0,1 0 0,-1 0 0,0 0 0,0 0 0,0 0 0,0 0 0,0 0 0,4 0 0,-3 0 0,7 0 0,-3 0 0,5 0 0,6 0 0,-5 0 0,2 0 0,2 0 0,-1 0 0,12 0 0,13 0 0,-21 0 0,18 0 0,-22 0 0,4 0 0,-1 0 0,-1 0 0,3 0 0,-5 0 0,9 0 0,-16 0 0,9 0 0,1 0 0,-6 0 0,5 4 0,-7-3 0,-4 3 0,11-4 0,-2 0 0,12 0 0,8 4 0,-7-3 0,7 3 0,-8-4 0,-8 0 0,6 0 0,-13 0 0,6 0 0,-8 0 0,-4 0 0,3 0 0,-7 0 0,7 0 0,-3 0 0,4 0 0,1 0 0,-1 0 0,0 0 0,0 0 0,0 0 0,16 0 0,-12 0 0,19 0 0,-21 0 0,5 0 0,1 0 0,-11 0 0,17 0 0,-8 0 0,11 0 0,1 0 0,-13 0 0,9 0 0,-9 0 0,4 0 0,6 0 0,-13 0 0,6 0 0,-1 0 0,-9 0 0,9 0 0,-11 0 0,4 0 0,-4 0 0,-1 0 0,0 0 0,1 0 0,4 0 0,-3-4 0,2 3 0,-3-3 0,4 4 0,0 0 0,8 0 0,-10 0 0,8 4 0,-2-3 0,-2 3 0,5-4 0,1 0 0,-10 0 0,10 0 0,-16 0 0,3 0 0,0 0 0,1 0 0,0 0 0,-1 0 0,0 0 0,1 0 0,5 0 0,-1 0 0,0 0 0,7-5 0,-9 3 0,9-3 0,-4 0 0,-1 4 0,2-4 0,-5 5 0,-3 0 0,4 0 0,-4 0 0,3 0 0,-7 0 0,3 0 0,-3 0 0,3 0 0,-3 0 0,11 0 0,-10 0 0,10 0 0,-7 0 0,4 0 0,1 0 0,6 0 0,-5 4 0,13-3 0,-6 8 0,-3-8 0,7 4 0,1-1 0,-3-3 0,1 3 0,-6-4 0,-8 0 0,10 0 0,-8 4 0,0-3 0,0 3 0,0 1 0,8-4 0,1 8 0,21-8 0,-10 9 0,23-8 0,-10 3 0,16-5 0,-22 0 0,16 0 0,-38 0 0,24 0 0,-27 0 0,1 0 0,3 5 0,-8-4 0,10 8 0,13-8 0,-9 8 0,47 0 0,-22-2 0,12 0 0,-19-7 0,-21 0 0,-1-4 0,-12 3 0,-1-3 0,-8 0 0,3 3 0,-3-3 0,4 4 0,11 0 0,-4 0 0,10 0 0,-8 0 0,0 0 0,-4 0 0,3-4 0,-2 3 0,-1-7 0,-1 7 0,-4-3 0,0 4 0,4 0 0,-3 0 0,7-4 0,-3 3 0,0-3 0,4 0 0,-8 3 0,7-3 0,-3 4 0,0 0 0,3 0 0,-7-4 0,7 3 0,-7-3 0,4 4 0,-1 0 0,1 0 0,4 0 0,0 0 0,8 0 0,-6 0 0,12 0 0,-4 0 0,6 0 0,-6 4 0,-3-3 0,1 3 0,-6-4 0,5 0 0,1 0 0,-10 0 0,8 0 0,-14 0 0,3-4 0,-4 3 0,13-8 0,-10 4 0,9 0 0,-12 1 0,4 4 0,1 0 0,4 0 0,-4 0 0,0 0 0,-5 0 0,4 0 0,8 6 0,6-5 0,1 4 0,-3-5 0,-11 0 0,0 0 0,-1 4 0,1-3 0,0 7 0,3-7 0,-7 3 0,3-4 0,0 4 0,9 2 0,-2 0 0,5 3 0,-11-4 0,-1 0 0,-8-1 0,0-4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5:59.171"/>
    </inkml:context>
    <inkml:brush xml:id="br0">
      <inkml:brushProperty name="width" value="0.1" units="cm"/>
      <inkml:brushProperty name="height" value="0.1" units="cm"/>
    </inkml:brush>
  </inkml:definitions>
  <inkml:trace contextRef="#ctx0" brushRef="#br0">0 93 24575,'14'-4'0,"-1"3"0,-3-3 0,-1 4 0,0 0 0,0-4 0,0 3 0,0-3 0,0 4 0,4 0 0,1 0 0,0 0 0,3 0 0,-6 0 0,2 0 0,0 0 0,-3 0 0,7 0 0,-7 0 0,3 0 0,-4 0 0,4 0 0,5 0 0,2 0 0,2 0 0,-4 0 0,7 0 0,-5 0 0,13-5 0,-13 4 0,2-4 0,2 5 0,-8 0 0,17 0 0,-13 0 0,5 0 0,-10 0 0,2 0 0,-7 0 0,3 0 0,-4-5 0,0 4 0,0-3 0,0 0 0,0 3 0,0-3 0,0 4 0,0 0 0,5 4 0,-4-3 0,7 3 0,-3-4 0,4 0 0,8 0 0,-6 0 0,5 0 0,-7 0 0,8 0 0,-10 0 0,8 0 0,-14-4 0,7 3 0,-7-3 0,4 0 0,-5 3 0,0-3 0,0 4 0,0 0 0,4 0 0,1 0 0,4 0 0,0-4 0,12 3 0,-9-3 0,8 4 0,-3 0 0,-6 0 0,5 0 0,-7-4 0,1 3 0,-5-7 0,-1 7 0,0-3 0,1 4 0,0 0 0,3 0 0,-7 0 0,7 0 0,-6 0 0,6 0 0,-3 0 0,4 0 0,0 0 0,0 0 0,8 0 0,1 0 0,8 0 0,-1 0 0,-10 0 0,8 0 0,-16 0 0,9 0 0,-7 0 0,-4 0 0,-1 0 0,1 0 0,-4 0 0,3 0 0,0 0 0,-3 0 0,3 0 0,0 0 0,1 0 0,4 0 0,9 0 0,-7 0 0,6 0 0,-8 0 0,8 0 0,-6 0 0,5 0 0,1 0 0,-10 0 0,6 0 0,-13 0 0,0 0 0,0 0 0,0 0 0,4 0 0,1 0 0,0 0 0,3 0 0,-7 0 0,8 0 0,-4 0 0,4 0 0,0 0 0,0 0 0,0 0 0,0 0 0,0 0 0,-3 0 0,2 0 0,-3 0 0,4 0 0,0 0 0,-4 0 0,3 0 0,-3 0 0,1 0 0,2 0 0,-7 0 0,3 0 0,0 0 0,-3 0 0,7 0 0,-7 0 0,3 0 0,1 0 0,7 0 0,7-4 0,0 3 0,-2-3 0,-1 4 0,-5 0 0,13 5 0,-13-4 0,13 5 0,-13-2 0,5-3 0,-6 3 0,6-4 0,3 0 0,7 0 0,-7 0 0,-7 0 0,-3 0 0,-4 4 0,4-3 0,7 8 0,-5-8 0,2 4 0,2-5 0,-8 0 0,10 4 0,-1-3 0,3 3 0,0-4 0,-2 0 0,-8 0 0,8 6 0,-6-5 0,12 4 0,-12-5 0,13 0 0,-17 0 0,16 0 0,-16 0 0,10 0 0,-8 0 0,0 0 0,0 0 0,0 0 0,0 0 0,0 0 0,1 0 0,-5 4 0,-1-3 0,0 3 0,1-4 0,4 4 0,0-3 0,0 3 0,1-4 0,-1 0 0,7 0 0,3 0 0,0 0 0,-2 0 0,-1 0 0,-5 0 0,13 0 0,-13 0 0,6 0 0,-8 0 0,0 0 0,0 0 0,-4 0 0,-1-4 0,-4 3 0,5-3 0,0 4 0,4 0 0,-4 0 0,-1-4 0,0 3 0,-3-3 0,7 4 0,-7 0 0,8 0 0,-8 0 0,3 0 0,-4 0 0,0 0 0,0-4 0,0 3 0,4-7 0,-3 7 0,3-3 0,-4 0 0,0 3 0,1-3 0,3 4 0,-3 0 0,3 0 0,-4 0 0,4 0 0,-3 0 0,11-4 0,2 3 0,1-7 0,1 7 0,-7-3 0,1 4 0,-5 0 0,3-4 0,-7 3 0,3-4 0,-4 5 0,0 0 0,0 0 0,0 0 0,4 0 0,1 0 0,13 0 0,-7 0 0,6 0 0,-12 0 0,11 0 0,-9 0 0,16 0 0,-16 0 0,16 0 0,-16 0 0,17 0 0,-13 0 0,10 5 0,-11-4 0,3 3 0,3-4 0,-5 4 0,13-3 0,-5 8 0,-1-8 0,6 4 0,-6-5 0,0 0 0,6 0 0,-13 0 0,13 5 0,-6-3 0,8 3 0,-8-1 0,6-3 0,3 8 0,-7-8 0,12 4 0,-21-5 0,13 0 0,-13 0 0,13 0 0,-13 0 0,5 0 0,1 0 0,-6 0 0,5 4 0,1-3 0,-6 3 0,12-4 0,-12 0 0,6 0 0,-8 0 0,7 0 0,-5 0 0,6 0 0,-8 0 0,0 0 0,0 0 0,1 0 0,-1 0 0,0 0 0,0 0 0,0 0 0,0 0 0,8 0 0,-6 0 0,13 0 0,-13 0 0,12 0 0,-4 0 0,15 0 0,-7 0 0,0 0 0,-15 0 0,4 0 0,-9 0 0,9 0 0,-7 0 0,8 0 0,-6 5 0,12-4 0,-4 3 0,-5-4 0,9 0 0,-16 0 0,17 0 0,-13 0 0,13 0 0,2 0 0,2 0 0,-2 0 0,-9 0 0,-1 0 0,-5 0 0,6 0 0,-8 0 0,0 0 0,0 0 0,0 0 0,0 0 0,-4 0 0,0 0 0,-1 0 0,-3 0 0,7 0 0,-7 0 0,3 0 0,0 0 0,9 0 0,-2 0 0,7 0 0,-2 0 0,2 0 0,8 0 0,-7 0 0,12 0 0,-18 0 0,19 0 0,-25 0 0,16 0 0,-20 0 0,13 0 0,-15 0 0,3 0 0,0 0 0,-3 0 0,3 0 0,-4 0 0,4 0 0,1 0 0,4 0 0,1 0 0,14 0 0,-15 0 0,15 0 0,-23 0 0,3-4 0,-4 3 0,0-4 0,0 5 0,0 0 0,0 0 0,0 0 0,0 0 0,0 0 0,0 0 0,1 0 0,-1 0 0,0 0 0,-4 0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7:04.720"/>
    </inkml:context>
    <inkml:brush xml:id="br0">
      <inkml:brushProperty name="width" value="0.2" units="cm"/>
      <inkml:brushProperty name="height" value="0.2" units="cm"/>
    </inkml:brush>
  </inkml:definitions>
  <inkml:trace contextRef="#ctx0" brushRef="#br0">737 48 24575,'-20'0'0,"3"0"0,8 0 0,0 0 0,-28 12 0,21-5 0,-34 18 0,34-14 0,-6 10 0,5-7 0,3 5 0,-20 9 0,-1 6 0,-6 2 0,8-7 0,15-8 0,-3-7 0,6 0 0,-3 3 0,0-7 0,-4 11 0,2-10 0,-6 7 0,12-13 0,-3-1 0,7 0 0,-8-3 0,8 7 0,-3-7 0,4 3 0,0 0 0,0-3 0,0 7 0,0-7 0,0 7 0,0-3 0,0 4 0,0-4 0,-4 7 0,2-6 0,2 7 0,1-4 0,7-8 0,-3-17 0,8-1 0,-3-20 0,3 10 0,-4-8 0,0 0 0,0 12 0,0-1 0,0 10 0,0-1 0,0 2 0,0 4 0,0 0 0,0 0 0,0 0 0,0 0 0,0-4 0,0 3 0,0-3 0,0 4 0,0 0 0,0-1 0,0 1 0,0 0 0,0 0 0,0 0 0,4 4 0,-3-3 0,3 3 0,-4-4 0,0 0 0,0 0 0,4 0 0,-3 0 0,3 0 0,-4 0 0,0-1 0,0 1 0,0 0 0,0 4 0,0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6T16:17:06.412"/>
    </inkml:context>
    <inkml:brush xml:id="br0">
      <inkml:brushProperty name="width" value="0.2" units="cm"/>
      <inkml:brushProperty name="height" value="0.2" units="cm"/>
    </inkml:brush>
  </inkml:definitions>
  <inkml:trace contextRef="#ctx0" brushRef="#br0">0 10 24575,'14'-5'0,"-1"0"0,1 5 0,0 0 0,4 0 0,0 0 0,0 5 0,8 1 0,1-1 0,8 5 0,-12-8 0,1 3 0,-14-1 0,4-3 0,-5 3 0,0-4 0,0 4 0,0-3 0,-4 7 0,3-7 0,-7 7 0,11-7 0,-6 7 0,11-3 0,-3 0 0,0 3 0,0-7 0,-5 3 0,0-4 0,0 4 0,0-3 0,0 7 0,0-7 0,-4 7 0,3-7 0,-3 3 0,0 0 0,3-3 0,-3 7 0,4-6 0,-4 6 0,8-7 0,-7 7 0,7-7 0,-4 3 0,0-4 0,0 0 0,0 0 0,-4 4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6T21:35:13.715"/>
    </inkml:context>
    <inkml:brush xml:id="br0">
      <inkml:brushProperty name="width" value="0.5" units="cm"/>
      <inkml:brushProperty name="height" value="1" units="cm"/>
      <inkml:brushProperty name="color" value="#FFFD78"/>
      <inkml:brushProperty name="tip" value="rectangle"/>
      <inkml:brushProperty name="rasterOp" value="maskPen"/>
    </inkml:brush>
  </inkml:definitions>
  <inkml:trace contextRef="#ctx0" brushRef="#br0">0 122 16383,'61'-22'0,"-2"6"0,-35 13 0,20 3 0,-10 0 0,21 0 0,-9 0 0,1 0 0,-4 0 0,0 0 0,-9 0 0,9 0 0,-11 0 0,-1 0 0,-6 0 0,12 0 0,-11 0 0,13 0 0,-8 0 0,0 0 0,12 0 0,-15 0 0,25 0 0,-13 0 0,6 0 0,-2 0 0,-1 0 0,-9 0 0,3 0 0,-8 0 0,-11 0 0,12 0 0,-4-4 0,6 3 0,-7-2 0,5 3 0,-2 0 0,-2 0 0,7 0 0,-8 0 0,0 0 0,13 0 0,-19 0 0,18 0 0,-8 0 0,-4 0 0,8 0 0,-8 0 0,6 0 0,12 0 0,-8 0 0,1-4 0,18 3 0,-12-3 0,10 4 0,-10 0 0,-24 0 0,12 0 0,-5 4 0,1-3 0,4 3 0,7-4 0,-3 0 0,2 0 0,6 0 0,10 0 0,-3 0 0,18 0 0,-21 0 0,12 0 0,13 0 0,-10 0 0,21 0 0,-33 0 0,30-8 0,-6-2 0,-15-3 0,31 3 0,-22 7 0,9 3 0,6 0 0,-36 0 0,-3 0 0,13 0 0,-7 0 0,21 0 0,-17 4 0,0 1 0,18 4 0,23 6 0,-39-7 0,-8-3 0,-1-5 0,-3 0 0,-12 0 0,12 0 0,-15 0 0,38 0 0,0-9 0,22 7 0,-33-2 0,-1 0 0,34 4 0,-34 0 0,1 0 0,-5 0 0,0 0 0,12 0 0,1 0 0,-5 0 0,-1 0 0,31 0 0,3 7 0,-6-5 0,7 13 0,-37-10 0,-1 0 0,7 4 0,18-1 0,-30-8 0,21 0 0,1-8 0,-22 2 0,18-9 0,-21-4 0,0 9 0,-2-8 0,-1 17 0,3-4 0,12-1 0,-12 4 0,10-4 0,-22 6 0,9-5 0,0 4 0,-8-4 0,8 5 0,12 0 0,-18 0 0,12 0 0,-20 0 0,-11 0 0,16 0 0,-8 0 0,3 4 0,1 2 0,-6-2 0,8 1 0,-1 0 0,0-4 0,12 4 0,4 1 0,-1-4 0,9 4 0,-9-6 0,0 0 0,-2 0 0,-20 0 0,-1 0 0,4-4 0,-1 4 0,10-4 0,-12 4 0,6 0 0,-5 0 0,0 0 0,6 0 0,-9-4 0,6 3 0,0-2 0,-2 3 0,5 0 0,-9-4 0,5 3 0,-2-2 0,0 6 0,7 2 0,-10-1 0,5 0 0,-6-4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32.879"/>
    </inkml:context>
    <inkml:brush xml:id="br0">
      <inkml:brushProperty name="width" value="0.05" units="cm"/>
      <inkml:brushProperty name="height" value="0.05" units="cm"/>
    </inkml:brush>
  </inkml:definitions>
  <inkml:trace contextRef="#ctx0" brushRef="#br0">1119 0 24575,'-5'13'0,"4"1"0,-7 10 0,2 1 0,-5 12 0,1-6 0,-6 18 0,-2 3 0,-13 22 0,6-6 0,3-20 0,0 0 0,-5 15 0,-11 25 0,2-20 0,4-1 0,-11 7 0,3-20 0,-5 19 0,-5-10 0,0 8 0,-2 5 0,9-20 0,1 10 0,7-19 0,1-2 0,7-17 0,-4 2 0,4-8 0,5 0 0,-1 2 0,8-10 0,1 0 0,0 4 0,1-8 0,3 3 0,-3-4 0,4 0 0,0-1 0,1-3 0,-1 2 0,4-2 0,-3 0 0,7 2 0,-6-6 0,-3 7 0,-4-2 0,0 3 0,-4 0 0,0 4 0,2-3 0,-1 3 0,13-12 0,3-2 0,7-17 0,-1-3 0,9-15 0,-12 4 0,13-17 0,-9 4 0,6-13 0,-1 7 0,0 1 0,0 7 0,-1-1 0,-4 12 0,4-3 0,-9 19 0,7-2 0,-7 17 0,3 2 0,-4 7 0,0 1 0,0-5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34.023"/>
    </inkml:context>
    <inkml:brush xml:id="br0">
      <inkml:brushProperty name="width" value="0.05" units="cm"/>
      <inkml:brushProperty name="height" value="0.05" units="cm"/>
    </inkml:brush>
  </inkml:definitions>
  <inkml:trace contextRef="#ctx0" brushRef="#br0">1 18 24575,'3'-5'0,"12"1"0,11 4 0,12 0 0,11 0 0,3 0 0,-7 0 0,10 0 0,-16 0 0,10 0 0,-11 0 0,-7 0 0,-12 0 0,-10-4 0,-5 3 0,-4-2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41.094"/>
    </inkml:context>
    <inkml:brush xml:id="br0">
      <inkml:brushProperty name="width" value="0.05" units="cm"/>
      <inkml:brushProperty name="height" value="0.05" units="cm"/>
    </inkml:brush>
  </inkml:definitions>
  <inkml:trace contextRef="#ctx0" brushRef="#br0">804 0 24575,'0'19'0,"0"-8"0,0 17 0,0-8 0,0 16 0,0 8 0,0 1 0,-5 11 0,4-17 0,-4 9 0,0-10 0,4 5 0,-4-5 0,5-7 0,-6 17 0,5-23 0,-5 29 0,1-16 0,-1 13 0,-6 14 0,5-6 0,-3 6 0,9-7 0,-10 6 0,10-11 0,-10 17 0,4-9 0,-6 20 0,1-13 0,-6 19 0,-2-11 0,-5 7 0,5-15 0,-8 2 0,8-10 0,-9 7 0,4 12 0,1-11 0,-6 1 0,10-12 0,-1-18 0,11-3 0,-1-5 0,-4 5 0,8-5 0,-7 5 0,9-10 0,-6 3 0,1 2 0,0-5 0,0 9 0,0-15 0,1-4 0,4 0 0,-3-10 0,7 7 0,-7 0 0,7 1 0,-7 1 0,7-2 0,-3-5 0,4 1 0,-4-4 0,3 2 0,-7-2 0,7 8 0,-6-3 0,2 3 0,-4-5 0,4 5 0,-11 1 0,9 5 0,-11 4 0,9-3 0,-1 4 0,4-9 0,2-2 0,0-5 0,0 1 0,-1-1 0,-3-3 0,7 3 0,-11-3 0,10 3 0,-11 1 0,9 0 0,-5-1 0,4 1 0,1-13 0,4 2 0,0-16 0,0 8 0,-4-16 0,3 10 0,-3-7 0,4 5 0,0 4 0,-4-5 0,2 0 0,-2 0 0,4 5 0,0 1 0,-4 4 0,3 1 0,-2-1 0,3 0 0,0 0 0,0 1 0,0-1 0,0 0 0,0 1 0,0-1 0,0 0 0,0 1 0,0-1 0,0 0 0,0 1 0,-4-1 0,3-4 0,-7 3 0,7-8 0,-7 8 0,7-3 0,-3 4 0,4 1 0,0-1 0,0 4 0,0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43.212"/>
    </inkml:context>
    <inkml:brush xml:id="br0">
      <inkml:brushProperty name="width" value="0.05" units="cm"/>
      <inkml:brushProperty name="height" value="0.05" units="cm"/>
    </inkml:brush>
  </inkml:definitions>
  <inkml:trace contextRef="#ctx0" brushRef="#br0">1 187 24575,'5'-4'0,"2"3"0,-2-7 0,7 4 0,2-5 0,4-1 0,12 0 0,-3 5 0,15-5 0,-5 4 0,1-4 0,-2-1 0,-6 5 0,-5-2 0,-1 7 0,-10-8 0,-1 9 0,-8-8 0,3 7 0,-7-7 0,6 7 0,-2-7 0,3 4 0,1-5 0,4 0 0,-3 4 0,3 1 0,-5 0 0,5 3 0,-3-3 0,8 4 0,-9 0 0,5 0 0,-10-4 0,0 3 0,-4-3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47.253"/>
    </inkml:context>
    <inkml:brush xml:id="br0">
      <inkml:brushProperty name="width" value="0.05" units="cm"/>
      <inkml:brushProperty name="height" value="0.05" units="cm"/>
    </inkml:brush>
  </inkml:definitions>
  <inkml:trace contextRef="#ctx0" brushRef="#br0">1828 0 24575,'0'14'0,"0"9"0,0 10 0,0 0 0,0 15 0,0-10 0,0-1 0,10 37 0,3-22 0,5 38 0,4-23 0,-9-7 0,10 10 0,-10-10 0,10 13 0,-9 17-566,10 3 566,-4-6 0,-10-34 0,1-2 0,5 12 0,-3 25 0,-1-29 0,6 29 0,-5-31 0,-3-3 0,0 3 0,8 17 0,-4 19 0,2-40 0,0-1 0,0 28-535,0-23 0,1 3 535,-6-5 0,-1 0 0,16 41 0,-10-25 0,-2 1 0,-3-21 0,-2-1 0,0 4 0,-2 1-289,0 2 1,-2-3 288,-3 20 0,4 19 0,-6-6 0,0-2 0,0-35 0,0 1 0,0 4 0,0 0 0,0 38 0,-2-41 0,-2 2-537,-3 5 1,-1 4 536,-4 14 0,-1 3-494,-3 8 0,0 1 494,4-1 0,-1-1 0,-2-10 0,1-2 0,6 1 0,0-3 0,-6-11 0,1-1-284,4 13 1,2-1 283,-4-11 0,1-1 0,3 5 0,0-1 0,0-4 0,0-4 0,-6 23 0,6-23 0,0-2 0,-4 11-109,3 25 109,-9-19 1438,10-19-1438,-17 25 0,6-23 0,3-9 0,-2 3 1289,-17 38-1289,11-29 0,-2 2-866,4 0 0,-2 1 866,-10 11 0,0-1 0,14-17 0,-1 0-63,-11 10 0,0-1 63,-11 24 0,-4-2 0,-5-1 0,-1-7 0,13-18 0,7-15 0,0 0 0,-6 8 0,9-7 0,-2 2 0,-26 25-447,22-20 1,-2 1 446,-1-6 0,-2-1 0,-7 9 0,-1 0 0,10-12 0,-2-1 0,-13 8 0,0-1 0,13-10 0,1-1 0,-6 1 0,-1 0 0,6-2 0,2-3 0,-17 4 0,-10 9 652,14-18-652,10-6 2924,0-2-2924,10-11 282,4 0-282,-3 0 1116,11-5-1116,1 8 0,-1-11 0,4 6 0,2-8 0,4 0 0,1 0 0,-1 0 0,0 0 0,5-4 0,-14 3 0,6-3 0,-15 0 0,11 3 0,-1-3 0,8 4 0,1 0 0,3-4 0,5-1 0,5-8 0,4 3 0,33-36 0,-15 23 0,27-31 0,-23 33 0,0-5 0,0 6 0,-1 0 0,2-12 0,-6 13 0,-5-6 0,-8 16 0,-4 0 0,-1 4 0,-3-2 0,2 6 0,-10-12 0,-2 7 0,-6-3 0,2 4 0,5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37:48.326"/>
    </inkml:context>
    <inkml:brush xml:id="br0">
      <inkml:brushProperty name="width" value="0.05" units="cm"/>
      <inkml:brushProperty name="height" value="0.05" units="cm"/>
    </inkml:brush>
  </inkml:definitions>
  <inkml:trace contextRef="#ctx0" brushRef="#br0">1 2 24575,'4'-1'0,"5"6"0,1 9 0,14 11 0,-7 1 0,20 7 0,-9-2 0,11 3 0,-2-7 0,10 13 0,-17-20 0,7 8 0,-27-19 0,3 0 0,-5-5 0,-3 4 0,3-7 0,-7 7 0,2-4 0,1 5 0,-3-8 0,3-2 0,-4-8 0,0 4 0,0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47:37.373"/>
    </inkml:context>
    <inkml:brush xml:id="br0">
      <inkml:brushProperty name="width" value="0.2" units="cm"/>
      <inkml:brushProperty name="height" value="0.2" units="cm"/>
      <inkml:brushProperty name="color" value="#E71224"/>
    </inkml:brush>
  </inkml:definitions>
  <inkml:trace contextRef="#ctx0" brushRef="#br0">13 4044 24575,'-7'-27'0,"1"-16"0,6-4 0,0-25 0,7-2 0,2 18 0,2-4 0,2-2 0,3-1 0,2-2 0,1-5-656,-1 2 1,1-5 0,-2 5 655,-1-1 0,-1 1 0,2 2 0,1-3 0,-2 3 0,-1-7 0,0 3 0,3 3 0,1 0 0,0 1 0,0 0 0,-6 12 0,1 2 0,3 0 0,-1 0-300,3-44 300,6 10 0,-9 12 0,6 14 0,-5-4 0,26-20 0,-22 7 0,12 18 0,-17 2 0,3 32 0,-2-33 0,3 11 0,-11 6 0,4-7 0,-5 18 1935,6-7-1935,0-5 331,0 13-331,0 1 0,-2 9 0,-5 0 0,4 5 0,-10-5 0,5 7 0,-1 5 0,-3-11 0,9 9 0,-4-16 0,0 4 0,5 1 0,-3-41 0,4 24 0,3-34 0,-1 27 0,-1 7 0,0-5 0,-6 13 0,4 1 0,-5 3 0,0 4 0,5 0 0,-11 2 0,10 0 0,-9 5 0,9-5 0,-9 7 0,3-7 0,2-9 0,-6 5 0,12-10 0,-12 19 0,5-5 0,0 6 0,-5-6 0,10 5 0,-10-11 0,10 11 0,-9-12 0,3 5 0,-5 1 0,0-21 0,0 22 0,6-22 0,2 21 0,-1-8 0,-1 8 0,-6 1 0,0 6 0,0 1 0,0-1 0,-12 12 0,-3 3 0,-12 12 0,-16 7 0,4-5 0,-21 13 0,14-6 0,1 6 0,-5 1 0,19-3 0,-12 2 0,22-8 0,2-3 0,7-11 0,5 4 0,-4-10 0,4 5 0,-6-6 0,1 5 0,-1-3 0,1 9 0,-1-10 0,1 10 0,-1-4 0,6 0 0,2-2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47:38.761"/>
    </inkml:context>
    <inkml:brush xml:id="br0">
      <inkml:brushProperty name="width" value="0.2" units="cm"/>
      <inkml:brushProperty name="height" value="0.2" units="cm"/>
      <inkml:brushProperty name="color" value="#E71224"/>
    </inkml:brush>
  </inkml:definitions>
  <inkml:trace contextRef="#ctx0" brushRef="#br0">0 1 24575,'38'30'0,"-13"-12"0,20 18 0,-2-13 0,-12-2 0,11 6 0,-15-12 0,-6-1 0,-8-3 0,-2-9 0,-10 9 0,10-10 0,-9 10 0,9-10 0,-5 10 0,7-4 0,-1 5 0,0 1 0,1-7 0,-7 0 0,0-6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51:23.138"/>
    </inkml:context>
    <inkml:brush xml:id="br0">
      <inkml:brushProperty name="width" value="0.05" units="cm"/>
      <inkml:brushProperty name="height" value="0.05" units="cm"/>
    </inkml:brush>
  </inkml:definitions>
  <inkml:trace contextRef="#ctx0" brushRef="#br0">2562 1075 24575,'-9'4'0,"-9"-3"0,-9 8 0,-5-8 0,-16 4 0,-13-5 0,-32 0-8503,12-6 8503,13-3 0,-5-4 0,6-2 0,0-3 167,-10-1 1,-4-1-168,-8-3 0,-2-1 0,1 0 0,3-1 0,6-2 0,1 0 0,-12-1 0,2-2 0,19-1 0,2-1 0,0 2 0,3-1-170,15 3 1,3 0 169,-29-23-16,37 17 16,2 6 5923,5-9-5923,0 2 2010,0-5-2010,-8-12 563,12 27-563,1-12 27,10 22-27,8-3 0,-4-1 0,5 4 0,-5-8 0,-1 3 0,-12-18 0,0 5 0,-1 5 0,3 4 0,11 14 0,-4-4 0,8 5 0,1 8 0,5 6 0,0 9 0,-1 1 0,0 2 0,-3 3 0,2 13 0,-4-6 0,1 6 0,4-15 0,-4 6 0,8-8 0,-4 6 0,1-2 0,2 5 0,-2 0 0,0-1 0,3-5 0,-7-5 0,7-1 0,1-12 0,1-2 0,6-8 0,-6 4 0,3 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51:24.613"/>
    </inkml:context>
    <inkml:brush xml:id="br0">
      <inkml:brushProperty name="width" value="0.05" units="cm"/>
      <inkml:brushProperty name="height" value="0.05" units="cm"/>
    </inkml:brush>
  </inkml:definitions>
  <inkml:trace contextRef="#ctx0" brushRef="#br0">0 124 24575,'4'-5'0,"1"-3"0,13 3 0,-2 0 0,7-4 0,-4 4 0,5 0 0,1-4 0,6 3 0,-1-4 0,-5 0 0,-1 5 0,-5-4 0,-1 4 0,-3 0 0,-2 0 0,-5 1 0,1 3 0,-5-6 0,4 6 0,-3-3 0,8 8 0,-3-3 0,3 3 0,-5-4 0,1 0 0,-1 0 0,1 0 0,-1 0 0,1 0 0,-4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19:49:23.284"/>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8 16383,'84'-2'0,"-17"-4"0,-12 19 0,17-5 0,-7 7 0,7-7 0,-29-2 0,-11-6 0,11 0 0,-15 0 0,25 0 0,-25 0 0,15 0 0,-18 0 0,4 0 0,-4 0 0,-1 0 0,6 0 0,2 0 0,-6 0 0,11-4 0,-19 3 0,9-8 0,-2 5 0,0-1 0,3-2 0,0 6 0,-6-3 0,16 4 0,-19 0 0,12 0 0,4 0 0,4 0 0,45 0 0,-19 7 0,0-6 0,-11 6 0,-3-7 0,11 0 0,8 0 0,-12 0 0,0 0 0,0 0 0,-11 0 0,-11 0 0,-13-4 0,-3 0 0,5-8 0,0 6 0,6 4 0,-2 3 0,-5 4 0,6-2 0,-8-2 0,6 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51:26.391"/>
    </inkml:context>
    <inkml:brush xml:id="br0">
      <inkml:brushProperty name="width" value="0.05" units="cm"/>
      <inkml:brushProperty name="height" value="0.05" units="cm"/>
    </inkml:brush>
  </inkml:definitions>
  <inkml:trace contextRef="#ctx0" brushRef="#br0">1 83 24575,'0'-9'0,"4"1"0,-3-1 0,11 0 0,-2 0 0,9-1 0,5 5 0,-4 1 0,4-1 0,-10 4 0,3-7 0,-2 7 0,-1-3 0,-1 7 0,0-2 0,-3 7 0,3-3 0,-5-1 0,-3 4 0,3-3 0,-4 3 0,1 1 0,3-4 0,-7 2 0,6-6 0,-6 7 0,3-3 0,-4 3 0,0 1 0,-4 4 0,-2 1 0,-3 0 0,0 4 0,0-4 0,-5 5 0,4-5 0,1-1 0,1-8 0,7 2 0,-7-6 0,3 7 0,-3-3 0,-6-1 0,5 4 0,-9 1 0,4 1 0,3 3 0,-1-4 0,7 0 0,-4-1 0,4 1 0,-2 0 0,6-1 0,-3 1 0,4-1 0,0 1 0,0-1 0,0 1 0,0 4 0,0 1 0,4 5 0,-3-5 0,3 4 0,0-4 0,-2 0 0,5-9 0,-6-6 0,3-3 0,-4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3:51:27.497"/>
    </inkml:context>
    <inkml:brush xml:id="br0">
      <inkml:brushProperty name="width" value="0.05" units="cm"/>
      <inkml:brushProperty name="height" value="0.05" units="cm"/>
    </inkml:brush>
  </inkml:definitions>
  <inkml:trace contextRef="#ctx0" brushRef="#br0">0 35 24575,'9'-3'0,"-1"-2"0,-3-4 0,-1 0 0,-4 5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4:02:16.30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16383,'74'10'0,"-9"2"0,-22-6 0,-10 0 0,21 4 0,-1-9 0,6 10 0,6-10 0,-7 4 0,-18-5 0,7 0 0,-15 0 0,6 0 0,-12 0 0,8 0 0,-12 4 0,20-2 0,-11 2 0,11-4 0,-10 0 0,10 0 0,-10 0 0,4 0 0,-6 0 0,0 0 0,-5 0 0,11 0 0,-9 0 0,5 0 0,3 0 0,-8 5 0,4-4 0,17 3 0,-28-4 0,22 0 0,-23 5 0,1-4 0,13 7 0,-13-7 0,13 8 0,-8-3 0,11-1 0,1 4 0,7-3 0,5 0 0,10 5 0,-17-10 0,6 4 0,-23-5 0,5 0 0,-4 0 0,6 0 0,-11 0 0,9 0 0,-2 0 0,-3 0 0,7 0 0,-12 0 0,9 0 0,2 5 0,7-4 0,5 4 0,0-5 0,-5 5 0,-2-4 0,-6 3 0,6-4 0,-9 0 0,8 0 0,-15 0 0,9 0 0,-5-4 0,0 3 0,7-3 0,-10 4 0,10 0 0,-3-9 0,-3 3 0,7-8 0,-12 8 0,13 2 0,-7 4 0,3 0 0,-1 0 0,0 4 0,0 1 0,0 0 0,0 0 0,-3-1 0,5 2 0,6 4 0,2-4 0,-1-2 0,-1 1 0,-5-4 0,-1 4 0,0-5 0,6 0 0,-4 0 0,4 0 0,-6 0 0,1 0 0,-1 0 0,0 0 0,1-5 0,5-1 0,-4 0 0,4 1 0,-11 5 0,-1-4 0,5 3 0,-2-3 0,15 4 0,9 0 0,-5 0 0,5 0 0,-15-5 0,-10 4 0,3-3 0,-4 4 0,5 0 0,1 0 0,-1 0 0,6-5 0,1 4 0,7-4 0,-1 5 0,7 0 0,-6 0 0,20 0 0,-12 0 0,13 0 0,-7-5 0,-13-1 0,3 0 0,-16 1 0,10 5 0,-10 0 0,10 0 0,-5 0 0,6 5 0,1-4 0,-7 4 0,-1-5 0,8-9 0,-10 7 0,10-8 0,-24 10 0,8 0 0,20 0 0,-5 5 0,16 1 0,-10 0 0,-4 3 0,6-7 0,-1 7 0,-7-7 0,22 2 0,-17-4 0,17 0 0,-28 0 0,5 0 0,-10 0 0,9 0 0,3 6 0,8-5 0,-1 4 0,-7-5 0,-2 0 0,-5 0 0,6 0 0,-5 0 0,2 0 0,-14 0 0,2 0 0,4-9 0,-10 3 0,15-4 0,-17 6 0,4 4 0,13 0 0,-8-5 0,10 4 0,-15-4 0,-6 1 0,12-1 0,-9 0 0,8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14:02:24.08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90 16383,'70'0'0,"-2"-5"0,-36 4 0,4-4 0,-6 5 0,1 0 0,5 0 0,27 0 0,-19 0 0,18 0 0,-26 0 0,1 0 0,1 0 0,-12 0 0,5-8 0,-15 2 0,10-11 0,3 7 0,-3 1 0,5 6 0,-2 3 0,2 4 0,-4-3 0,20 4 0,-13-5 0,10 0 0,-8 0 0,-6 0 0,-9 0 0,9 0 0,-5 0 0,-2 0 0,12-4 0,-19-1 0,25-5 0,-19 5 0,15 0 0,-13 5 0,6 0 0,5 5 0,-4-4 0,0 4 0,-2-1 0,-4-3 0,6 4 0,-1-5 0,6 5 0,-14-4 0,7 4 0,-6-5 0,3 0 0,3 0 0,0 0 0,-9 0 0,12 0 0,0 0 0,3 0 0,1 0 0,-6 0 0,1 0 0,-6 0 0,8 0 0,-12 0 0,6 0 0,0 0 0,-1 0 0,7-4 0,0 3 0,-8-3 0,8 4 0,4 0 0,-3 0 0,20 0 0,-21 0 0,10 0 0,-13 0 0,1 0 0,-6 0 0,2 0 0,1 0 0,-5 0 0,10 0 0,-13 0 0,9 0 0,-4 4 0,5-3 0,0 4 0,1-1 0,5-2 0,8 7 0,-15-8 0,17 4 0,-24-5 0,14 5 0,-6-4 0,1 4 0,-1-5 0,0 0 0,-4 0 0,3 4 0,9-3 0,-4 4 0,15-5 0,-26 0 0,1 0 0,8-4 0,-13 3 0,20-3 0,-12 4 0,-7 0 0,19-4 0,-18 3 0,15 1 0,-16 1 0,9 3 0,-4 1 0,1-4 0,1 4 0,1-9 0,-4 3 0,11 1 0,-15 1 0,11 3 0,-4-4 0,-4 0 0,9 0 0,-7 0 0,11 0 0,2 0 0,5 5 0,7-4 0,-6 4 0,6-5 0,0 0 0,1 0 0,6 5 0,-11-4 0,9 9 0,5-8 0,8 3 0,6-5 0,-15 0 0,-16 0 0,-1-5 0,-10 4 0,4-9 0,-11 9 0,13-3 0,-16 4 0,10 0 0,-8 0 0,-4 0 0,22 4 0,-7-3 0,10 4 0,3 0 0,-2 1 0,11 1 0,1-2 0,6-5 0,-4 0 0,4 5 0,-6 1 0,-18 0 0,1 0 0,-15-2 0,4-3 0,0 8 0,1-8 0,-1 8 0,6-3 0,-4 0 0,10-2 0,-11-4 0,11 0 0,-15 0 0,8 0 0,-15-4 0,9-1 0,4-14 0,0 11 0,5-5 0,-2 13 0,-4 0 0,-6 0 0,2 0 0,-7 0 0,12-4 0,-3-6 0,3 4 0,-9-2 0,5 8 0,2 0 0,13 0 0,1 0 0,11 5 0,2-4 0,-5 4 0,17-5 0,-23-5 0,16-1 0,-24-5 0,-2 5 0,-8 1 0,5 5 0,-7 0 0,5 0 0,-8 0 0,-4 0 0,21 5 0,-18-3 0,19 3 0,-22-5 0,9 0 0,23 0 0,-9 5 0,15-4 0,-22 4 0,-5-5 0,-1 0 0,-5 0 0,4 0 0,-4 0 0,6 0 0,-6 0 0,7 0 0,-6 0 0,2 0 0,1-5 0,-3 4 0,4-13 0,6 2 0,-4-3 0,4 4 0,-6 2 0,0 8 0,-4-8 0,6 3 0,-11 1 0,6-3 0,5 7 0,-10-4 0,10 5 0,-8 0 0,1 0 0,6 0 0,-6 5 0,10-4 0,-9 7 0,10-7 0,-5 4 0,-6-5 0,2 0 0,-3-4 0,3 3 0,-4-14 0,-1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0:33:38.516"/>
    </inkml:context>
    <inkml:brush xml:id="br0">
      <inkml:brushProperty name="width" value="0.05" units="cm"/>
      <inkml:brushProperty name="height" value="0.05" units="cm"/>
    </inkml:brush>
  </inkml:definitions>
  <inkml:trace contextRef="#ctx0" brushRef="#br0">42 3322 24575,'5'-13'0,"-1"-7"0,-4-11 0,5-13 0,-4-14 0,4-9 0,-5-22-1456,7 30 1,1-5 1455,-3-23 0,1-6-755,3 26 0,3-2 0,-2-1 755,0-9 0,-1-1 0,0 1 0,-1 10 0,1 2 0,0 1 0,7-32 0,-1-2 0,-6 27 0,0-1 0,0-1 0,3 1 0,-1 1 0,1-1 0,-3 0 0,0 0 0,0 1 0,4-26 0,-2 2 0,-2 9 0,-2 3 0,-2 10 0,-2 3-901,2 3 1,-2 2 900,-3 8 0,0 3-1078,0-21 1078,0-13 0,0 41 0,0-5 1513,0 21-1513,0-4 2689,0 6-2689,0 11 2217,0 7-2217,4 8 1636,-3-3-1636,6 7 0,-10-2 0,-2 7 0,-15 6 0,-6 10 0,-6 7 0,-6 7 0,4-2 0,-7 0 0,14-10 0,-1-1 0,10-10 0,-1 7 0,4-8 0,-2 7 0,6-3 0,-2 1 0,4 2 0,8-11 0,-3 2 0,8-8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0:33:39.296"/>
    </inkml:context>
    <inkml:brush xml:id="br0">
      <inkml:brushProperty name="width" value="0.05" units="cm"/>
      <inkml:brushProperty name="height" value="0.05" units="cm"/>
    </inkml:brush>
  </inkml:definitions>
  <inkml:trace contextRef="#ctx0" brushRef="#br0">0 1 24575,'39'33'0,"-11"-6"0,27 7 0,-11 0 0,28 4 0,-11 3 0,3-6 0,-18-6 0,3 4 0,-10-5 0,0 0 0,-6-6 0,-14-12 0,-10-6 0,-5-4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30:29.65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1 157 16383,'81'-14'0,"-10"3"0,-40 11 0,1 0 0,-1 0 0,0 0 0,1 0 0,-8 0 0,6 0 0,-5-3 0,4-2 0,-1 0 0,-4-2 0,4 3 0,-6-1 0,16 1 0,-18 4 0,16 0 0,-11-4 0,0 3 0,12-9 0,-18 9 0,12-7 0,3 7 0,-14-3 0,14 4 0,-4 0 0,-10 0 0,17 0 0,-5 0 0,1 0 0,-1 0 0,-2 0 0,-12 0 0,19 0 0,-18 0 0,18 0 0,-8 0 0,-8 0 0,19 0 0,-24 0 0,21 0 0,-9-4 0,-2 3 0,7-4 0,-8 0 0,6 4 0,12-3 0,4 4 0,-1 0 0,-3 0 0,-18 0 0,16 0 0,-13-5 0,15 4 0,-12-4 0,1 5 0,-1 0 0,-10 0 0,15 4 0,-1-3 0,6 7 0,38-7 0,-45 4 0,15-5 0,3 0 0,6 0 0,39 0 0,-24 0 0,-15 0 0,-3 0 0,-8 6 0,-1-4 0,-3 4 0,-12-6 0,-6 0 0,5 0 0,-6 5 0,8-4 0,11 10 0,-8-9 0,1 4 0,-12-6 0,-1 0 0,2 0 0,6 0 0,12 0 0,-9 0 0,22 0 0,-10 0 0,26 0 0,-10 7 0,34-6 0,-32 12 0,18-11 0,-36 4 0,-3-6 0,-11 0 0,-8 0 0,6 5 0,2 1 0,1 0 0,5-2 0,-6-4 0,-1 0 0,0 0 0,-6 0 0,4 0 0,-4 0 0,0 0 0,4 0 0,-4 0 0,6 0 0,1 0 0,-1-4 0,-7 2 0,6-2 0,-5 4 0,-1 0 0,17 0 0,-24 0 0,16 0 0,-9-4 0,-5 3 0,15-6 0,-8 2 0,-5 1 0,23 0 0,-26 4 0,20 0 0,-8 0 0,-3 0 0,4 0 0,-1 0 0,7 0 0,-3 0 0,-1 0 0,8-6 0,-17 4 0,19-4 0,-12 6 0,0 0 0,13-7 0,-17 6 0,15-6 0,-18 7 0,1 0 0,5 0 0,-6 0 0,8 0 0,-1 5 0,0-4 0,12 10 0,-8-9 0,8 4 0,-12-6 0,14 0 0,-10 0 0,3 0 0,4-6 0,-14 4 0,27-4 0,-21 1 0,9 4 0,1-4 0,-10 5 0,2 0 0,-6 5 0,-12-4 0,12 4 0,-6-1 0,8 2 0,-8 0 0,6-2 0,-5-4 0,0 0 0,6-3 0,-9-2 0,6 1 0,-1 0 0,-5 4 0,8 0 0,-6 0 0,19 0 0,-8 0 0,20 0 0,-9 0 0,0 0 0,22 0 0,-19 0 0,9 0 0,21 0 0,-27 0 0,18 0 0,-33 0 0,-7 0 0,6 0 0,-12 0 0,10 0 0,-14 5 0,5-4 0,3 4 0,11-5 0,-9 4 0,32-3 0,11 12 0,4-11 0,-17 3 0,-2-1 0,-3-4 0,1 0 0,3 0 0,30 0 0,-33 0 0,3 0 0,-2 0 0,-2 0 0,30 0 0,-15-7 0,-30 2 0,-5-6 0,-12 6 0,-5-2 0,18 2 0,-16 0 0,17 0 0,0 5 0,-3 0 0,9 0 0,-11 0 0,-1 0 0,0 0 0,12 0 0,4 0 0,-1 0 0,-3 0 0,-12 0 0,1 0 0,-8-4 0,3 4 0,-3-4 0,2 0 0,2 0 0,0-4 0,-2-1 0,-2 5 0,3 0 0,-5 8 0,6 0 0,0 1 0,-7-1 0,9-4 0,2 0 0,1 0 0,13 0 0,-13 0 0,5 0 0,-6 0 0,-1 0 0,12 6 0,-15-1 0,25 3 0,-25-5 0,9 1 0,-14-3 0,0 6 0,6 1 0,-6 1 0,11 0 0,-13-6 0,11 2 0,-1 1 0,0-1 0,1 0 0,11-5 0,3 0 0,0 0 0,9 0 0,-20 0 0,1 0 0,-6 0 0,-12-4 0,12-4 0,-4 3 0,-1-3 0,5 8 0,-5 0 0,6 0 0,0 0 0,13 0 0,-10 0 0,3 0 0,-8 0 0,-11 0 0,12-3 0,-1 2 0,-2-3 0,14 9 0,-21-4 0,29 4 0,-22-5 0,17 0 0,-13 0 0,0 0 0,12-7 0,-8 1 0,8-2 0,-19 0 0,6 3 0,-12-4 0,9 0 0,4 1 0,-8 3 0,8 2 0,-8 3 0,2 0 0,7 0 0,-7-8 0,-1 3 0,0-3 0,-3 0 0,8 8 0,-1-8 0,-6 7 0,8-2 0,-4-1 0,-1 3 0,13-6 0,-18 6 0,17-3 0,-12 4 0,-4 0 0,13 0 0,-12 0 0,7 4 0,5-3 0,-15 3 0,11-4 0,2 0 0,-13 0 0,14 3 0,-5 3 0,-5-1 0,14-1 0,-15 0 0,5-3 0,2 6 0,-8-6 0,14 6 0,-16-6 0,8 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30:34.54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1 164 16383,'73'-11'0,"8"3"0,-53 8 0,27 0 0,-21-5 0,22 4 0,-10-3 0,24 4 0,-9-7 0,9 6 0,0-13 0,4 12 0,-1-12 0,9 12 0,3-13 0,-35 14 0,0 0 0,38-14 0,-34 14 0,-2 1 0,12-7 0,18 7 0,-46 0 0,5 0 0,-30-3 0,18-2 0,-3 1 0,0 0 0,8 4 0,-9 0 0,7 0 0,-7 0 0,12 0 0,-11 0 0,6 0 0,-2 0 0,-11-4 0,19 0 0,-18-1 0,11 2 0,-5 3 0,0 0 0,9 0 0,20 0 0,-6 6 0,33 3 0,-9 0 0,12-2 0,0-7 0,-30 4 0,2-4 0,0 1 0,-6 2 0,6 1 0,5 0 0,35-2 0,-18 5 0,15-7 0,-35 0 0,-13 0 0,9 0 0,-27 0 0,25 0 0,-25 0 0,15 0 0,0 7 0,-8-6 0,32 6 0,-18-7 0,-1 0 0,4 6 0,-4-4 0,2 4 0,43-6 0,-59 0 0,33 0 0,-30 0 0,-3-4 0,9 3 0,-11-4 0,-1 5 0,0-5 0,-6 4 0,12-3 0,-18 4 0,18 0 0,-12 0 0,6 0 0,-6 0 0,4-5 0,-7 4 0,9-8 0,-3 7 0,15-9 0,-19 10 0,17-6 0,-27 4 0,23-3 0,-17-2 0,10-2 0,-7 6 0,9-3 0,-9 6 0,13-3 0,-14 4 0,3 0 0,12 0 0,-11 0 0,6-4 0,-2 4 0,-6-4 0,8 4 0,-1 0 0,-6 0 0,4 0 0,-4 0 0,-1 0 0,6 0 0,-5 0 0,6 0 0,-6 0 0,16 0 0,-20 0 0,21 0 0,-6 0 0,-1 0 0,8 0 0,0 6 0,-9-4 0,3 4 0,-7-1 0,-12-4 0,12 8 0,14-2 0,5 11 0,4-4 0,14 8 0,6-15 0,3 7 0,-23-9 0,1 0 0,22 3 0,21 0 0,-12-8 0,-12 0 0,-3 0 0,-24 0 0,-9 0 0,-14 0 0,1 0 0,8 4 0,1-3 0,18 3 0,-5 2 0,-6-4 0,13 4 0,-25-6 0,15 0 0,-22 0 0,5-4 0,-2-4 0,-1 3 0,12-2 0,-11 2 0,2 4 0,15-10 0,-1 3 0,18-7 0,-12 2 0,-3 1 0,-11 2 0,-1 4 0,0-3 0,12 7 0,-8-2 0,8 4 0,0 0 0,-9 0 0,10 0 0,-13 0 0,0 0 0,1 0 0,-8 0 0,6 0 0,-9 0 0,10 0 0,9 0 0,-6 0 0,10 0 0,11 0 0,-25 0 0,36 0 0,-38 0 0,15 4 0,-12 2 0,-10 0 0,8 3 0,-8-8 0,22 4 0,3-5 0,0 5 0,-2-4 0,-13 4 0,-6-5 0,5 0 0,-8 0 0,16 0 0,-14 0 0,24 6 0,-20-4 0,15 4 0,-18-6 0,5 0 0,-6 0 0,7 0 0,-6 0 0,5 0 0,-4 0 0,-1 0 0,13 5 0,-12-4 0,25 10 0,-5-9 0,-10 4 0,17-6 0,-30 0 0,33 7 0,-29-6 0,8 6 0,-15-7 0,1 0 0,15 3 0,-6 3 0,9-1 0,-18-1 0,5-4 0,-2 0 0,-1 4 0,22-3 0,-24 2 0,9-3 0,-4 0 0,-7 4 0,17 1 0,-15 3 0,7-4 0,-4 4 0,-2-4 0,9 1 0,1 2 0,2-2 0,4 0 0,-13 0 0,-2-5 0,-7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30:52.39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1 149 16383,'92'0'0,"-18"0"0,-7 0 0,-18 0 0,9 0 0,34 0 0,-25 0 0,30 0 0,-27 0 0,-12 0 0,12 0 0,4 0 0,-21 0 0,3 0 0,-5 0 0,1 0 0,10 0 0,0 0 0,-6 0 0,0 0 0,6 0 0,0 0 0,-4 0 0,-1 0 0,5 0 0,1 0 0,-1 0 0,0 0 0,-4 0 0,-1 0 0,0 0 0,-2 0 0,18 0 0,-6 0 0,-32 0 0,20-6 0,-21 0 0,9-7 0,-11 3 0,-1 4 0,12 2 0,17-3 0,14 6 0,1-6 0,-17 7 0,-3 0 0,-9 0 0,1 0 0,-4 0 0,0 0 0,-15 0 0,13 0 0,-16 0 0,0-4 0,5 0 0,-5-1 0,0 2 0,5 3 0,-5 0 0,6 0 0,1 0 0,-1 0 0,-6 3 0,5-2 0,-6 3 0,8-4 0,-8 4 0,18-4 0,-21 4 0,32 3 0,-1 2 0,21 7 0,0-7 0,21 7 0,-18-14 0,-16 7 0,2-1 0,-10-7 0,-1 0 0,30 12 0,-25-12 0,2-1 0,40 11 0,-3-9 0,-34 2 0,-5-1 0,-7-3 0,21 0 0,-23 0 0,-11 0 0,-6 0 0,-6 0 0,1 0 0,19-4 0,-16 3 0,29-10 0,-11 9 0,12-5 0,0 7 0,13 0 0,2 0 0,12 0 0,12 0 0,-21 0 0,-23 0 0,0 0 0,23 0 0,-10 0 0,2 0 0,26 0 0,-4 0 0,-13 5 0,-3 1 0,-14-4 0,3 3 0,-1 0 0,-9-5 0,-25 0 0,39 0 0,-30 0 0,12-4 0,4 4 0,-10-4 0,8 3 0,4 2 0,24-1 0,-17-4 0,-3 0 0,6 2 0,10-11 0,3 1 0,10 8 0,-13-8 0,0 0 0,10 10 0,-3-6 0,-8 8 0,-1 0 0,-3 0 0,-12-6 0,0 4 0,0-11 0,-11 12 0,3-14 0,-17 8 0,30-10 0,-26 6 0,12 2 0,-8 5 0,-1 4 0,6 0 0,21 0 0,-36-4 0,34 3 0,-37-2 0,27 3 0,-27 0 0,13 0 0,-23-4 0,12 3 0,-5-3 0,20 4 0,-17 0 0,5 0 0,-11 0 0,0 0 0,16 0 0,-14 0 0,5-3 0,-1 2 0,-2-3 0,7 4 0,-4 0 0,-4 0 0,6 0 0,-6 0 0,1 0 0,-1-3 0,0 2 0,4-3 0,-5 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30:54.99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 16383,'56'0'0,"0"0"0,-4 0 0,-3 0 0,9 0 0,12 0 0,-21 0 0,42 0 0,-27 0 0,-5 0 0,4 0 0,-12-1 0,1 2 0,9 3 0,2 0 0,-1-3 0,0 0 0,-4 3 0,-1 0 0,7-3 0,-4-2 0,16 1 0,4 0 0,-22 0 0,-9 0 0,18 0 0,-33 0 0,10 0 0,-20 0 0,6 0 0,-5 0 0,7 0 0,-3-3 0,-6 2 0,4-3 0,10 4 0,-3 0 0,3 0 0,4 0 0,-1 0 0,18 7 0,0-6 0,0 6 0,0-1 0,1-4 0,-1 4 0,0-6 0,0 0 0,12 0 0,-8 0 0,-4 0 0,-3 0 0,-9 0 0,0 0 0,10 0 0,2 0 0,29 0 0,-33 0 0,-2 0 0,-1 0 0,-9 7 0,17-6 0,6 6 0,-26-7 0,31 6 0,-12-4 0,12 4 0,-20-1 0,17-4 0,-21 10 0,0-9 0,-3 9 0,-11-10 0,25 8 0,-19-7 0,31 2 0,-35-4 0,9 0 0,0 0 0,4 0 0,-8 0 0,3 0 0,-18 0 0,8 5 0,-1-4 0,0 4 0,13-5 0,4 0 0,-2 0 0,0 0 0,-22 0 0,6 0 0,-6 0 0,1 0 0,5 0 0,-2 0 0,-3 0 0,9-4 0,-15 3 0,18-11 0,-17 10 0,17-6 0,-12 8 0,6 0 0,1 0 0,0 0 0,-1 0 0,12 0 0,-9 0 0,10-5 0,-23 4 0,7-8 0,-6 4 0,9-5 0,5 5 0,8 0 0,-13 5 0,1 0 0,-6-3 0,-7-2 0,13-7 0,-8 3 0,-3 1 0,10 12 0,-8 1 0,9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19:49:28.34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1 107 16383,'58'-14'0,"-10"3"0,-43 8 0,17-2 0,11 1 0,0 0 0,12 4 0,-27 0 0,5 0 0,13 0 0,-14 0 0,21 0 0,-24 0 0,10-5 0,-1 4 0,-2-3 0,19-3 0,-24 6 0,21-6 0,-21 7 0,10 0 0,-6 0 0,3 0 0,0 0 0,-3 0 0,28 0 0,-26 0 0,23 0 0,-25 0 0,0 0 0,4 0 0,-4 5 0,6-4 0,0 4 0,-6-2 0,5-2 0,6 3 0,-1-4 0,8 4 0,-12-2 0,12 9 0,3-10 0,-6 9 0,14-9 0,-27 8 0,28-2 0,-8 6 0,23-5 0,-21-2 0,18 1 0,-33-6 0,10 6 0,-20-7 0,-4 4 0,13-4 0,-9 4 0,19-4 0,0 0 0,-9 0 0,22 0 0,-22 0 0,21 0 0,-21 0 0,22 0 0,-29 0 0,15 0 0,-24 0 0,11 0 0,3 0 0,1 0 0,6 5 0,-8-4 0,0 4 0,1-5 0,-1 0 0,0 0 0,12 0 0,4 0 0,-1-5 0,-9 4 0,-8-4 0,-4 0 0,6 4 0,0-8 0,1 8 0,-1-8 0,12 7 0,-9-2 0,22 4 0,-22 0 0,21-7 0,-9 6 0,0-6 0,-2 7 0,-13 0 0,0-4 0,0 3 0,1-4 0,-1 0 0,-6 4 0,4-4 0,3 5 0,1 0 0,18 0 0,-5 0 0,12 7 0,-12-5 0,-2 4 0,-1 0 0,15-4 0,-15 5 0,34-7 0,-22 0 0,18 6 0,9-4 0,3 4 0,3-6 0,-28 4 0,1 1 0,-8-4 0,-3 0 0,39 13 0,-37-13 0,-1-1 0,25 4 0,-9-3 0,4-2 0,-17 1 0,-2 0 0,6 0 0,-5 0 0,5 0 0,-2 0 0,-32 0 0,28 0 0,-16 0 0,4 0 0,-5 0 0,-12 0 0,1 0 0,8-4 0,-8 3 0,20-9 0,-16 5 0,10-1 0,4-5 0,-14 9 0,15-4 0,-12 1 0,0 4 0,1-4 0,-1 5 0,12 0 0,3 0 0,1 0 0,-4 0 0,2 0 0,-10 0 0,3 0 0,-8-4 0,7 2 0,-3-7 0,21 2 0,15 0 0,-6-6 0,0 12 0,25-15 0,-52 14 0,13-6 0,3 0 0,9 6 0,23-6 0,-12 8 0,9 0 0,3-8 0,-5 6 0,3-6 0,-21 8 0,-16 0 0,9 0 0,-31 0 0,29 0 0,-17 0 0,10 0 0,9 0 0,-21 0 0,33 0 0,-17 0 0,32 0 0,-9 7 0,-12-5 0,18 13 0,-30-13 0,16 2 0,1 0 0,-5-4 0,-2 0 0,-2 0 0,-11 0 0,0 0 0,9 6 0,-31-4 0,29 4 0,-29-6 0,19 0 0,-18 0 0,5 0 0,-6 0 0,11 0 0,-3 0 0,3 0 0,8 0 0,4 0 0,-1-4 0,9 2 0,-9-2 0,0 4 0,10 0 0,-22 0 0,21 0 0,-21 0 0,22 0 0,-29 0 0,27 0 0,-27 0 0,17 0 0,-1 0 0,-16 0 0,15 4 0,-5-2 0,-3 2 0,21 3 0,-9-6 0,12 12 0,1-11 0,-1 11 0,0-12 0,12 13 0,-9-5 0,10 6 0,-1-6 0,-9 3 0,9-10 0,-12 11 0,-12-11 0,-2 4 0,-13-6 0,-6 0 0,4 0 0,0 0 0,-7 0 0,22-5 0,-20 4 0,11-3 0,14 4 0,-26 0 0,26 0 0,-25 0 0,8 0 0,-1 0 0,0 0 0,-6 3 0,5-2 0,-6 3 0,7 0 0,1-2 0,-1 7 0,-6-8 0,5 4 0,-8-5 0,6 0 0,0-4 0,-6 3 0,8-2 0,-5 3 0,7 0 0,-7 0 0,5 0 0,-8 0 0,10 0 0,-7 0 0,0 0 0,-5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30:57.93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88 16383,'70'-13'0,"-11"5"0,-36 4 0,14 4 0,-3 0 0,21 0 0,3 0 0,28-8 0,-10 6 0,-20-2 0,6 0 0,19-2 0,2 2 0,-7 2 0,2 1 0,17-4 0,-2 0 0,-22 5 0,-5 0 0,-9-4 0,1-1 0,4 4 0,0 0 0,-6-3 0,0 0 0,6 4 0,0 0 0,-10 0 0,-1 0 0,11 0 0,-3 0 0,5 0 0,-10 4 0,-4 0 0,-17-2 0,45 7 0,-27-9 0,-2 0 0,7 0 0,-35 0 0,7 0 0,-7 0 0,11-5 0,-1 4 0,0-8 0,0 8 0,1-4 0,-1 5 0,14 5 0,-10-4 0,10 8 0,-14-8 0,12 4 0,-19-5 0,29 0 0,-17 0 0,34 7 0,-9-5 0,-2 6 0,8 7 0,-18-5 0,21 13 0,-12-8 0,0-7 0,-11 3 0,8-10 0,-9 4 0,0-5 0,10 0 0,-29 0 0,27 6 0,-15-4 0,8 4 0,-4-6 0,0 0 0,3 0 0,12 0 0,1 0 0,-1 0 0,0 7 0,0-5 0,0 4 0,-22-6 0,17 6 0,-5 4 0,13-2 0,-3 4 0,-15-11 0,-11 4 0,-1 0 0,24-4 0,-6 3 0,22-4 0,-13-6 0,0 4 0,0-11 0,-12 7 0,-2-1 0,-1 2 0,3-2 0,0 6 0,-3-6 0,1 7 0,2 0 0,12 0 0,12 8 0,-9-6 0,10 5 0,-13-7 0,0 0 0,-12 0 0,23 0 0,-38 0 0,25 0 0,-32 0 0,8 0 0,-1 0 0,0 0 0,1 0 0,-11 0 0,8 0 0,-7-3 0,3 2 0,6 1 0,1 1 0,-5 6 0,3-6 0,-13 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52:49.557"/>
    </inkml:context>
    <inkml:brush xml:id="br0">
      <inkml:brushProperty name="width" value="0.1" units="cm"/>
      <inkml:brushProperty name="height" value="0.1" units="cm"/>
      <inkml:brushProperty name="color" value="#C00000"/>
    </inkml:brush>
  </inkml:definitions>
  <inkml:trace contextRef="#ctx0" brushRef="#br0">734 0 24575,'4'12'0,"0"1"0,1 10 0,0 2 0,5 13 0,0-5 0,-5-1 0,3-13 0,-7-3 0,7 10 0,-7 1 0,4 11 0,-5 6 0,0 16 0,0-10 0,0 7 0,0-14 0,0 3 0,0-6 0,-6 13 0,4-25 0,-9 15 0,10-12 0,-8-6 0,9-2 0,-8-7 0,4-3 0,-8 3 0,-4 3 0,-8 2 0,2 3 0,-13 6 0,9-8 0,-24 26 0,10-13 0,-5 6 0,8-10 0,13-12 0,-6 1 0,5-1 0,-11 12 0,3-8 0,-4 8 0,6-10 0,10-5 0,-1 1 0,9-8 0,-3 3 0,-1 0 0,1-7 0,0 6 0,3-6 0,1 3 0,4 0 0,3 0 0,-2-3 0,3 2 0,-5-3 0,5 5 0,-7-1 0,6 0 0,-7 0 0,4 0 0,-1-3 0,5 2 0,0-10 0,4-1 0,0-2 0,0-1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52:50.858"/>
    </inkml:context>
    <inkml:brush xml:id="br0">
      <inkml:brushProperty name="width" value="0.1" units="cm"/>
      <inkml:brushProperty name="height" value="0.1" units="cm"/>
      <inkml:brushProperty name="color" value="#C00000"/>
    </inkml:brush>
  </inkml:definitions>
  <inkml:trace contextRef="#ctx0" brushRef="#br0">35 0 24575,'4'13'0,"-3"3"0,2-4 0,-3 11 0,0 2 0,0-4 0,0 8 0,-3-15 0,2 9 0,-3 0 0,0 2 0,3-4 0,-4 7 0,1-13 0,3 4 0,-2-3 0,3-7 0,-4 2 0,3-2 0,-2-1 0,3 0 0,0 0 0,0 0 0,0 1 0,0-1 0,0 0 0,0 4 0,0-3 0,-4 3 0,3-4 0,-3 0 0,4 0 0,0 0 0,0 0 0,0-3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2:52:51.902"/>
    </inkml:context>
    <inkml:brush xml:id="br0">
      <inkml:brushProperty name="width" value="0.1" units="cm"/>
      <inkml:brushProperty name="height" value="0.1" units="cm"/>
      <inkml:brushProperty name="color" value="#C00000"/>
    </inkml:brush>
  </inkml:definitions>
  <inkml:trace contextRef="#ctx0" brushRef="#br0">1 0 24575,'39'13'0,"4"-10"0,39 27 0,7-18-1217,-35 2 1,4-1 1216,4-3 0,0 0 0,-4 3 0,-1 1 0,1-4 0,-4 0 777,13 12-777,-2-13 401,-37-1-401,1-3 0,-15 0 0,-14-1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1:57:49.405"/>
    </inkml:context>
    <inkml:brush xml:id="br0">
      <inkml:brushProperty name="width" value="0.05" units="cm"/>
      <inkml:brushProperty name="height" value="0.05" units="cm"/>
    </inkml:brush>
  </inkml:definitions>
  <inkml:trace contextRef="#ctx0" brushRef="#br0">1791 298 24575,'-22'0'0,"-7"0"0,-7 0 0,-17 0 0,9 0 0,-37-6 0,14 4 0,9-4 0,-2 0 0,-32 4 0,30-2 0,-2 1-806,11 3 1,1 0 805,3 0 0,0 0 0,-43 0-228,29-5 228,3 4 0,17-4 0,12 5 0,5 0 0,6 0 1592,-13 0-1592,-3-5 247,-4 4-247,0-9 0,-13 9 0,3-4 0,-11 5 0,7 0 0,12 0 0,2 4 0,20-3 0,3 8 0,5-8 0,-7 2 0,1-3 0,-5 0 0,10 0 0,0 0 0,12-3 0,7-7 0,2 0 0,9-7 0,-4 2 0,5-4 0,-5 5 0,8 0 0,-10 5 0,10 0 0,-8-5 0,5 4 0,-1 0 0,-3 2 0,-6 3 0,-1-3 0,-3-1 0,5 0 0,-2 1 0,-2-1 0,3 4 0,-5-3 0,2 4 0,2-1 0,-6-3 0,6 7 0,-6-7 0,3 7 0,-4-2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1:57:50.868"/>
    </inkml:context>
    <inkml:brush xml:id="br0">
      <inkml:brushProperty name="width" value="0.05" units="cm"/>
      <inkml:brushProperty name="height" value="0.05" units="cm"/>
    </inkml:brush>
  </inkml:definitions>
  <inkml:trace contextRef="#ctx0" brushRef="#br0">1 0 24575,'7'4'0,"2"-3"0,3 11 0,6-1 0,6 4 0,-5-1 0,2 0 0,-11-5 0,6 5 0,-7-6 0,3 6 0,-3-5 0,3 9 0,-3-8 0,3 3 0,-3-5 0,-2 1 0,2-1 0,-5 1 0,3-4 0,-6 2 0,6-2 0,-3 4 0,4-1 0,-3 1 0,2-5 0,-7 4 0,8-3 0,-3 3 0,-2 1 0,5-1 0,-3 1 0,2-4 0,1-1 0,-3-8 0,2 3 0,-6-3 0,2 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08:03.646"/>
    </inkml:context>
    <inkml:brush xml:id="br0">
      <inkml:brushProperty name="width" value="0.05" units="cm"/>
      <inkml:brushProperty name="height" value="0.05" units="cm"/>
    </inkml:brush>
  </inkml:definitions>
  <inkml:trace contextRef="#ctx0" brushRef="#br0">1618 0 24575,'-18'0'0,"-1"6"0,-6 1 0,0 5 0,0 0 0,0 0 0,-10 2 0,8-1 0,-18-5 0,18-3 0,-18-5 0,8 0 0,-11 7 0,1 2 0,-18 0 0,13 5 0,-4-7 0,12 8 0,6-8 0,-27 10 0,13-15 0,-13 15 0,17-8 0,-17-1 0,13-1 0,-13 0 0,17 2 0,11 0 0,2 3 0,0-11 0,8 10 0,-18-9 0,23 3 0,-21 2 0,21-5 0,-7 5 0,-5-7 0,12 0 0,-18 0 0,19 0 0,-2 0 0,10 0 0,6-6 0,7 5 0,2-10 0,8 9 0,-3-9 0,0 4 0,4 0 0,-10-4 0,10 10 0,-4-10 0,5 4 0,6-11 0,-4 4 0,3-4 0,1 6 0,-4 5 0,-2-4 0,-1 9 0,-10-9 0,10 10 0,-9-10 0,9 9 0,-10-9 0,10 10 0,-10-10 0,10 9 0,-10-9 0,5 10 0,-6-4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08:05.048"/>
    </inkml:context>
    <inkml:brush xml:id="br0">
      <inkml:brushProperty name="width" value="0.05" units="cm"/>
      <inkml:brushProperty name="height" value="0.05" units="cm"/>
    </inkml:brush>
  </inkml:definitions>
  <inkml:trace contextRef="#ctx0" brushRef="#br0">0 1 24575,'12'0'0,"0"0"0,6 11 0,-4-3 0,9 9 0,-4 1 0,22 12 0,-17-13 0,5 10 0,-19-20 0,-3 0 0,5 4 0,1-5 0,-7 7 0,5-7 0,-4 0 0,5-6 0,-5 5 0,4-3 0,-10 3 0,5-5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24:42.123"/>
    </inkml:context>
    <inkml:brush xml:id="br0">
      <inkml:brushProperty name="width" value="0.05" units="cm"/>
      <inkml:brushProperty name="height" value="0.05" units="cm"/>
    </inkml:brush>
  </inkml:definitions>
  <inkml:trace contextRef="#ctx0" brushRef="#br0">616 755 24575,'-40'-47'0,"5"12"0,28 24 0,-4 10 0,10-10 0,-10 4 0,4-11 0,0-1 0,-6-16 0,-3-3 0,-1-9 0,-13 0 0,12 0 0,-9 9 0,11-7 0,-4 8 0,5 0 0,1 2 0,2 10 0,5 6 0,-4-5 0,10 5 0,-10-6 0,9 5 0,-3 2 0,5 6 0,-6-1 0,5 1 0,-10 5 0,4 2 0,-6 10 0,1 2 0,-6 5 0,-2 0 0,-4 1 0,-1-1 0,5 0 0,-3 6 0,9-5 0,-4 5 0,5 0 0,1-4 0,0 3 0,5-4 0,1-12 0,6 3 0,0-10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20:24:43.355"/>
    </inkml:context>
    <inkml:brush xml:id="br0">
      <inkml:brushProperty name="width" value="0.05" units="cm"/>
      <inkml:brushProperty name="height" value="0.05" units="cm"/>
    </inkml:brush>
  </inkml:definitions>
  <inkml:trace contextRef="#ctx0" brushRef="#br0">0 25 24575,'6'-6'0,"-5"-6"0,10 11 0,-4-4 0,5 5 0,6 0 0,53 13 0,-24-2 0,42 4 0,-42-8 0,-15-7 0,-4 0 0,-16 0 0,-5-5 0,4 3 0,-5-3 0,1 5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19:49:31.24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31 16383,'96'-17'0,"-41"9"0,-4 2 0,-2 6 0,34 0 0,-10 0 0,24 0 0,-9 0 0,-3 0 0,-3 0 0,-21 7 0,9 1 0,-11 0 0,-13-2 0,-3-6 0,-12 0 0,-6 0 0,5 0 0,-5 0 0,0 0 0,9 0 0,-9 0 0,10 0 0,-4 0 0,-10 0 0,32 0 0,-26 0 0,28 0 0,-30 0 0,4 0 0,-4 0 0,0 0 0,4 0 0,0 0 0,3 0 0,3 0 0,-4 5 0,0-4 0,-6 4 0,4-5 0,-4 0 0,20 4 0,-17-3 0,16 4 0,-20-5 0,8 0 0,-8 0 0,6 0 0,-5 0 0,6 0 0,-7 0 0,6 5 0,-5-4 0,6 3 0,0-4 0,1 0 0,-11 0 0,8 0 0,-7 0 0,3 0 0,6 0 0,-9 0 0,10 0 0,-7 4 0,0-3 0,1 3 0,-4-4 0,5 0 0,2 0 0,-8-4 0,10 3 0,-9-3 0,6 4 0,0 0 0,-6 0 0,9 0 0,-5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0:48:06.839"/>
    </inkml:context>
    <inkml:brush xml:id="br0">
      <inkml:brushProperty name="width" value="0.05" units="cm"/>
      <inkml:brushProperty name="height" value="0.05" units="cm"/>
    </inkml:brush>
  </inkml:definitions>
  <inkml:trace contextRef="#ctx0" brushRef="#br0">3305 946 24575,'-9'0'0,"-4"0"0,-7 4 0,0-2 0,-4 6 0,-19-7 0,13 8 0,-32-8 0,16 3 0,-5-4 0,-12 0 0,-12 0 0,-3 0 0,-19 0-475,10 1 1,0-2 474,4-4 0,0 3 0,2-9 0,27 4 0,-1-1 0,-43-7 0,39 3 0,-2-2 0,2 0 0,2-1 0,-39-13 0,25 4 0,-10-4 0,7 2 0,14 5 0,0-1-854,-12-3 1,-6-2-1,10 1 854,18 2 0,5 1 0,-40-11 0,0-14 0,-1-1 0,-2 5-387,20 5 0,-11-9 1,11 8 386,-18-6-351,17 1 1,2 1 350,5 11 734,0-15-734,25 26 2390,11 1-2390,2 3 1338,10 11-1338,4-5 909,6 15-909,4-2 0,4 7 0,-3 1 0,7-4 0,-7 2 0,3-2 0,-4 13 0,0-2 0,0 18 0,0-1 0,-5 10 0,-1 0 0,0 1 0,-4-1 0,9 0 0,-9-5 0,9 4 0,-8-16 0,8 4 0,-3-16 0,4-1 0,0-4 0,0-9 0,0-10 0,0-6 0,0-13 0,0 17 0,0-1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0:48:07.685"/>
    </inkml:context>
    <inkml:brush xml:id="br0">
      <inkml:brushProperty name="width" value="0.05" units="cm"/>
      <inkml:brushProperty name="height" value="0.05" units="cm"/>
    </inkml:brush>
  </inkml:definitions>
  <inkml:trace contextRef="#ctx0" brushRef="#br0">0 30 24575,'9'0'0,"4"0"0,18 0 0,10 0 0,37 0 0,-9 0 0,18 0 0,-13 0 0,-14-4 0,-9-2 0,-20 0 0,-12-3 0,-6 8 0,-8-2 0,-1 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40:45.378"/>
    </inkml:context>
    <inkml:brush xml:id="br0">
      <inkml:brushProperty name="width" value="0.1" units="cm"/>
      <inkml:brushProperty name="height" value="0.1" units="cm"/>
    </inkml:brush>
  </inkml:definitions>
  <inkml:trace contextRef="#ctx0" brushRef="#br0">0 734 24575,'17'0'0,"14"0"0,-5 0 0,25 0 0,-16 0 0,32-8 0,-6 7 0,24-7-1597,12 0 1597,-35 3 0,1-2 0,-11-1 0,2-2 0,17 1 0,3-2 0,-5-3 0,2-1-729,13 0 0,1-2 729,-6-7 0,0-1 0,9-1 0,-3-1 0,-24 2 0,-4 1 0,-6 5 0,-2 2 0,30-14 0,-44 14 0,24-21 0,-30 16 1094,7-10-1094,-25 15 1961,1 1-1961,-6 3 0,5-2 0,-7 6 0,1-7 0,2 7 0,-3-3 0,5 1 0,-1 2 0,0-3 0,-4 0 0,4-1 0,-4 1 0,4-4 0,1 3 0,-5 1 0,3 0 0,-6 4 0,3-1 0,-4 1 0,4 4 0,-3-4 0,2 8 0,-3-4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40:46.472"/>
    </inkml:context>
    <inkml:brush xml:id="br0">
      <inkml:brushProperty name="width" value="0.1" units="cm"/>
      <inkml:brushProperty name="height" value="0.1" units="cm"/>
    </inkml:brush>
  </inkml:definitions>
  <inkml:trace contextRef="#ctx0" brushRef="#br0">1490 24 24575,'-39'-11'0,"-17"6"0,7-2 0,-16 6 0,-19 2 0,7-1-3642,17 0 0,-2 0 3642,-31 0 0,-15 0 0,11 0 0,20 0 0,6 0 383,-19 0 0,4 0-383,26 0 0,5 0 698,-2 0 1,4 0-699,-8 0 0,6 0 0,34 0 943,10 0 1,8 0 0,7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40:48.266"/>
    </inkml:context>
    <inkml:brush xml:id="br0">
      <inkml:brushProperty name="width" value="0.1" units="cm"/>
      <inkml:brushProperty name="height" value="0.1" units="cm"/>
    </inkml:brush>
  </inkml:definitions>
  <inkml:trace contextRef="#ctx0" brushRef="#br0">336 1 24575,'-13'12'0,"-2"0"0,10 11 0,-4-5 0,-21 48 0,15-32 0,-20 33 0,23-36 0,-3 0 0,5 1 0,-1-1 0,6-7 0,0-1 0,1-6 0,0-5 0,-1 0 0,2 0 0,3-3 0,0 3 0,0-4 0,-4 0 0,3 1 0,-2-1 0,-1 0 0,3 0 0,-3 0 0,4 0 0,-3 1 0,2-1 0,-10 0 0,5 0 0,-5 0 0,2 4 0,1-3 0,0 3 0,0 0 0,0-3 0,3 3 0,-2-4 0,6 0 0,-3 0 0,4 0 0,-3-3 0,2 2 0,-3-2 0,4 3 0,-3-3 0,2 2 0,-3-3 0,0 4 0,0 1 0,-1-1 0,2-4 0,3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1:48:21.197"/>
    </inkml:context>
    <inkml:brush xml:id="br0">
      <inkml:brushProperty name="width" value="0.05" units="cm"/>
      <inkml:brushProperty name="height" value="0.05" units="cm"/>
    </inkml:brush>
  </inkml:definitions>
  <inkml:trace contextRef="#ctx0" brushRef="#br0">892 1112 24575,'-9'-14'0,"-2"-5"0,-15-13 0,-7-8 0,-8-1 0,-14-18 0,-2 6-610,17 11 1,-1-3 609,6 7 0,1 1 0,-32-31 0,4-5 0,19 23 0,-14-19 298,26 22-298,3 3 0,18 13 0,4 1 0,2 9 0,4 3 921,0 4-921,0 4 0,0-3 0,0 5 0,4-1 0,-3 0 0,2 1 0,-3-6 0,4 5 0,-3-5 0,3 6 0,0 3 0,-3-3 0,6 3 0,-6-3 0,3-1 0,0 0 0,-3 1 0,3-1 0,0-4 0,-3 3 0,7-3 0,-7 4 0,2 0 0,-3 1 0,0 7 0,-8 2 0,-2 12 0,-14 2 0,-9 11 0,1-4 0,-6 4 0,13-10 0,-5 8 0,10-16 0,3 10 0,5-17 0,7 7 0,0-11 0,1 6 0,4-7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7T01:48:22.645"/>
    </inkml:context>
    <inkml:brush xml:id="br0">
      <inkml:brushProperty name="width" value="0.05" units="cm"/>
      <inkml:brushProperty name="height" value="0.05" units="cm"/>
    </inkml:brush>
  </inkml:definitions>
  <inkml:trace contextRef="#ctx0" brushRef="#br0">1 0 24575,'8'0'0,"-3"4"0,2-3 0,-2 7 0,4-4 0,0 10 0,4-4 0,-3 3 0,3-4 0,-4-1 0,-1-3 0,-3 3 0,2-7 0,-6 6 0,7-2 0,-7 3 0,6 1 0,-2-4 0,0 2 0,3-2 0,-4 4 0,1-9 0,-1 3 0,-4-7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7T11:55:56.51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71 16383,'73'-7'0,"-1"-5"0,-43 10 0,-1-4 0,14-1 0,-17 5 0,19-11 0,-9 11 0,2-4 0,0 6 0,-2 0 0,-14 0 0,-2-6 0,11 5 0,-13-5 0,20 6 0,-8 0 0,0 0 0,6 6 0,-7-4 0,7 4 0,-5-6 0,5 0 0,-8 0 0,1 6 0,-1-5 0,-6 6 0,5-7 0,-12 0 0,12 0 0,-5 0 0,14 0 0,2 0 0,0 0 0,6 0 0,-21 0 0,19 0 0,-18 0 0,12 0 0,-7 0 0,-1 0 0,1 0 0,-1 0 0,9 0 0,-14 0 0,19 0 0,-18 0 0,20 0 0,-20 0 0,10 0 0,-12 6 0,0-5 0,5 5 0,-6 0 0,8-4 0,-7 4 0,5-6 0,2 0 0,-5 0 0,10 0 0,-12 0 0,0 0 0,5 0 0,-5 0 0,6 0 0,1 6 0,0-4 0,-1 4 0,8-6 0,2 0 0,0 0 0,6 0 0,-14 0 0,0 0 0,4 0 0,-10 0 0,20 6 0,-21-4 0,19 5 0,-10-7 0,22 0 0,-7 0 0,7-7 0,-16 5 0,-2-4 0,-14 6 0,-2 0 0,1 0 0,-1 0 0,14 0 0,-12 0 0,11 0 0,-11 0 0,14 0 0,-12 0 0,18 0 0,-19 0 0,14 0 0,-9 0 0,-6 0 0,-2 0 0,-6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40:15.473"/>
    </inkml:context>
    <inkml:brush xml:id="br0">
      <inkml:brushProperty name="width" value="0.2" units="cm"/>
      <inkml:brushProperty name="height" value="0.2" units="cm"/>
      <inkml:brushProperty name="color" value="#E71224"/>
    </inkml:brush>
  </inkml:definitions>
  <inkml:trace contextRef="#ctx0" brushRef="#br0">1702 1 24575,'-35'0'0,"-3"7"0,-9-6 0,-36 18 0,29-6 0,-3 2-1076,-8-1 0,-3 1 1076,-6 4 0,1 1 0,17-8 0,1 0 0,1-1 0,2 1 0,-36 20 0,18-10 0,5 6 516,27-14-516,4-6 0,9-2 0,0-6 0,0 5 0,0 2 1636,0 0-1636,0 4 0,6-10 0,-5 10 0,-5-3 0,2-1 0,-18 0 0,7 0 0,1 0 0,-8 9 0,18-4 0,-2 2 0,5-2 0,10 0 0,-4-5 0,6-1 0,-1-6 0,1 0 0,-1 0 0,1 0 0,5-6 0,7-6 0,7-8 0,13-15 0,-5 8 0,11-8 0,-12 10 0,4 6 0,-1-5 0,3 11 0,4-5 0,1 5 0,0-5 0,-1 10 0,-5-14 0,-1 19 0,-11-14 0,9 10 0,-7-5 0,14-1 0,-9 1 0,9-6 0,-9 10 0,-2-9 0,-1 10 0,-10-5 0,10 5 0,-10 1 0,5 6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40:16.757"/>
    </inkml:context>
    <inkml:brush xml:id="br0">
      <inkml:brushProperty name="width" value="0.2" units="cm"/>
      <inkml:brushProperty name="height" value="0.2" units="cm"/>
      <inkml:brushProperty name="color" value="#E71224"/>
    </inkml:brush>
  </inkml:definitions>
  <inkml:trace contextRef="#ctx0" brushRef="#br0">0 1 24575,'25'11'0,"-1"-3"0,11 18 0,2-10 0,28 20 0,-13-11 0,-2 4 0,-7-7 0,-22-4 0,9-3 0,-13-2 0,-4-2 0,-7-5 0,5 1 0,-4 4 0,5-4 0,1 0 0,-1 4 0,-5-5 0,3 1 0,-3 4 0,6-10 0,-7 10 0,5-4 0,-4 0 0,0 4 0,-2-10 0,-5 5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19:30:15.080"/>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4 16383,'81'-3'0,"13"7"0,-33 6 0,25 7 0,-13-8 0,9 6 0,3-4 0,-9-2 0,6 0 0,-24-3 0,-22-4 0,17 4 0,-29-6 0,19 0 0,-18 0 0,-2 0 0,4-3 0,-4 2 0,5-10 0,-1 5 0,-9-6 0,17 8 0,-12 0 0,11 0 0,-12 2 0,15-2 0,-11 4 0,3 0 0,-1 0 0,-7 0 0,11 0 0,-1 0 0,0 0 0,-6 0 0,5 0 0,-5 0 0,5 0 0,-2 3 0,0-2 0,-6 3 0,12-4 0,-15 0 0,15 0 0,-9 4 0,7-3 0,-7 2 0,5 1 0,-8-3 0,6 6 0,1-6 0,-8 3 0,14-4 0,-16 0 0,16 0 0,-10 0 0,0 0 0,13 0 0,-18 0 0,10 0 0,-3 0 0,-8 0 0,18 0 0,-18 0 0,8 0 0,1 0 0,-6-4 0,13 3 0,-10-3 0,6 9 0,-9-4 0,7 4 0,-1-5 0,-2 0 0,8 0 0,-12 0 0,2 0 0,7 0 0,-1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56:04.619"/>
    </inkml:context>
    <inkml:brush xml:id="br0">
      <inkml:brushProperty name="width" value="0.05" units="cm"/>
      <inkml:brushProperty name="height" value="0.05" units="cm"/>
    </inkml:brush>
  </inkml:definitions>
  <inkml:trace contextRef="#ctx0" brushRef="#br0">2464 1 24575,'-35'0'0,"8"0"0,-18 0 0,-29 11-1479,0 2 1479,13-1 0,-2 1-866,8-2 1,-1 2 865,-28 14 0,3 0 0,-11 0 0,16 3 0,-2 4 0,19-9 0,-1 1 0,-18 9 0,0 1 0,17-6 0,-1 0 0,-16 3 0,3-1 0,22-4 0,0-1 0,-20 2 0,-5-1 0,3 0 0,3-1 0,15-3 0,4-3 64,-25-5-64,-3 23 0,39-27 0,-14 20 662,21-16-662,11 1 1702,4-10-1702,2-1 782,11-1-782,-4-4 0,4 5 0,-5-6 0,-1 0 0,1 0 0,-1 5 0,1-3 0,-6 9 0,4-5 0,-4 7 0,11-12 0,7-3 0,7-16 0,0 5 0,4-5 0,-10 0 0,10 4 0,-10-4 0,10 5 0,-4-5 0,5 4 0,6-9 0,-4 9 0,3-9 0,-4 9 0,-1-4 0,0 0 0,-5 4 0,-2-4 0,1 5 0,-5 1 0,5 0 0,-1-1 0,-4 6 0,5 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5T19:56:05.725"/>
    </inkml:context>
    <inkml:brush xml:id="br0">
      <inkml:brushProperty name="width" value="0.05" units="cm"/>
      <inkml:brushProperty name="height" value="0.05" units="cm"/>
    </inkml:brush>
  </inkml:definitions>
  <inkml:trace contextRef="#ctx0" brushRef="#br0">1 1 24575,'47'14'0,"18"-1"0,23 26 0,-35-25 0,4-1 0,16 6 0,1 0-748,-7-5 0,-1-2 748,0 1 0,-3-1 486,24 9-486,-31-10 0,-33-4 0,-12-7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8T01:04:29.267"/>
    </inkml:context>
    <inkml:brush xml:id="br0">
      <inkml:brushProperty name="width" value="0.2" units="cm"/>
      <inkml:brushProperty name="height" value="0.2" units="cm"/>
    </inkml:brush>
  </inkml:definitions>
  <inkml:trace contextRef="#ctx0" brushRef="#br0">0 40 24575,'29'0'0,"2"0"0,-6 0 0,11 0 0,8 0 0,22 0 0,3 0 0,12 0 0,-21 0 0,3 0 0,-12 0 0,7 0 0,-18 0 0,1 0 0,-16-5 0,0 0 0,-1-1 0,-5 2 0,0 4 0,0 0 0,-1-4 0,1 3 0,5-4 0,-9 5 0,13 0 0,-7 0 0,9 0 0,1 0 0,-6 0 0,-1 0 0,-6 0 0,1 0 0,0 0 0,0 0 0,4-4 0,-2 3 0,2-4 0,1 5 0,1 0 0,1 0 0,3 0 0,-9 0 0,9 0 0,-4 0 0,11 0 0,1 0 0,1 5 0,4 1 0,-10 4 0,4-4 0,-6 3 0,6-3 0,-9-1 0,7 0 0,-8-5 0,23 0 0,-14 0 0,21 5 0,-19-4 0,6 4 0,-5-5 0,-2 0 0,0 0 0,-4 0 0,-1 0 0,2 0 0,-12 0 0,2 0 0,-6-5 0,-2 4 0,3-3 0,1 4 0,5 0 0,1 0 0,5 0 0,1 0 0,11 0 0,-3 5 0,11-4 0,-7 9 0,0-9 0,1 4 0,-1-5 0,-6 4 0,0-3 0,-7 4 0,-5-5 0,4 0 0,-4 0 0,11 0 0,-4 0 0,4 0 0,0-5 0,-4-1 0,4 0 0,6-3 0,-2 2 0,3 1 0,19 1 0,-31 5 0,23 0 0,-34 4 0,9-3 0,-9 8 0,4-8 0,-5 3 0,-5-4 0,9 0 0,11 0 0,-1 0 0,11 0 0,-13 0 0,-6-4 0,4 3 0,-9-4 0,-1 5 0,-6 0 0,-4 0 0,-1 0 0,1 0 0,-1 0 0,5 0 0,-3 0 0,13 0 0,11 9 0,0-6 0,0 6 0,-16-9 0,-9 0 0,-5 3 0,0-14 0,-4 12 0,0-13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1:59:25.642"/>
    </inkml:context>
    <inkml:brush xml:id="br0">
      <inkml:brushProperty name="width" value="0.2" units="cm"/>
      <inkml:brushProperty name="height" value="0.2" units="cm"/>
      <inkml:brushProperty name="color" value="#E71224"/>
    </inkml:brush>
  </inkml:definitions>
  <inkml:trace contextRef="#ctx0" brushRef="#br0">1 8 24575,'32'-4'0,"13"0"0,-10 4 0,11 0 0,-21 4 0,-5-3 0,-8 2 0,-4 1 0,10-3 0,-3 3 0,8-1 0,-7-2 0,0 3 0,1-4 0,-1 0 0,0 3 0,-3-2 0,-1 3 0,-4-4 0,0 0 0,0 0 0,1 0 0,-1 0 0,0 0 0,4 0 0,0 4 0,1-4 0,-1 4 0,6-4 0,-3 0 0,14 0 0,-4 0 0,0 0 0,-2 0 0,-7 0 0,0 0 0,1 0 0,-5 0 0,0 0 0,0 0 0,-3 0 0,3 0 0,0 0 0,-3 0 0,3 0 0,0 0 0,-3 0 0,2 0 0,1 0 0,1 0 0,3 0 0,-3 0 0,2 0 0,5 0 0,28 0 0,-10-5 0,29 4 0,-33-3 0,9 4 0,-11 0 0,-1 0 0,0 0 0,-6 0 0,-6-4 0,-7 3 0,-4-2 0,4 3 0,-3 0 0,3 0 0,0 0 0,7 4 0,-1-3 0,5 4 0,0-5 0,14 0 0,-13 0 0,28 0 0,-28 0 0,19 0 0,-11 0 0,-11 0 0,1 0 0,-10 0 0,1 0 0,3 0 0,-4 0 0,5 0 0,-1 0 0,-3 0 0,9 0 0,-1 0 0,3 0 0,6 0 0,-16 0 0,5 0 0,-7 0 0,0 4 0,25-4 0,-9 9 0,18-8 0,-15 4 0,-6-5 0,-3 0 0,1 0 0,-5 0 0,5 0 0,-6 3 0,-1-2 0,1 3 0,21-4 0,-9 0 0,11 0 0,1 0 0,-20 0 0,28 0 0,-22 0 0,5 0 0,-3 0 0,8 0 0,-3 0 0,9 0 0,-11 0 0,11 0 0,-9 0 0,9 0 0,-11 0 0,-1 0 0,0 0 0,-6 0 0,-2 0 0,-10 0 0,-2 0 0,1 3 0,-3-2 0,7 7 0,3-8 0,6 9 0,18-2 0,15 7 0,-10-5 0,3-2 0,0-2 0,2 0 0,4-1 0,0-1 0,28-3 0,-37 0 0,-8 0 0,-19-5 0,11 0 0,-11-1 0,-3 1 0,-10 5 0,0 0 0,1 0 0,-1 0 0,10 0 0,-3 0 0,14 0 0,-11 0 0,12 0 0,2-3 0,-6 2 0,4-3 0,-17 4 0,3 0 0,3 0 0,-5 0 0,8 0 0,-2 0 0,-2 0 0,11-5 0,-4 4 0,0-3 0,-2 4 0,0 0 0,13 0 0,-2 0 0,10 0 0,-13 0 0,0 0 0,-6 0 0,-2 0 0,0 0 0,-12-4 0,8-1 0,-15 1 0,1-3 0,2 6 0,-3-3 0,5 4 0,-1 0 0,0 0 0,0 0 0,0 0 0,4 0 0,-6-4 0,4 4 0,-5-4 0,3 4 0,0 0 0,1 0 0,-1 0 0,0 0 0,4 0 0,-3 0 0,6 0 0,-2 0 0,0 0 0,-2 0 0,-2-4 0,-1 3 0,0-2 0,0 3 0,0 0 0,1 0 0,-1 0 0,-4 3 0,4-2 0,-4 3 0,1 0 0,-2 0 0,-3 4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05:07.383"/>
    </inkml:context>
    <inkml:brush xml:id="br0">
      <inkml:brushProperty name="width" value="0.1" units="cm"/>
      <inkml:brushProperty name="height" value="0.1" units="cm"/>
      <inkml:brushProperty name="color" value="#004F8B"/>
    </inkml:brush>
  </inkml:definitions>
  <inkml:trace contextRef="#ctx0" brushRef="#br0">2622 0 24575,'-25'0'0,"-4"0"0,-8 0 0,-45 0 0,17 5 0,-12 0 0,-14-2 0,-13 0 0,2 3-1752,14 3 0,2 3 0,-3-1 1752,9-3 0,-5 0 0,2 1 0,7 0 0,-25 7 0,8 2-292,17 1 0,1 0 292,-13-3 0,3 0-616,23 3 1,0 0 615,-24-2 0,-1-1 0,14 6 0,5-3 0,-26-4 0,33 0 0,9-1 0,27-9 3340,-17 6-3340,33-6 2009,-3 2-2009,4-2 1722,-4 3-1722,3 4 0,-2-3 0,-1 6 0,-1-6 0,-3 7 0,-1-7 0,5 3 0,0-4 0,4 4 0,-4-3 0,3 6 0,-3-6 0,7 3 0,2-4 0,3-7 0,7-2 0,-5-7 0,5 4 0,-7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05:08.069"/>
    </inkml:context>
    <inkml:brush xml:id="br0">
      <inkml:brushProperty name="width" value="0.1" units="cm"/>
      <inkml:brushProperty name="height" value="0.1" units="cm"/>
      <inkml:brushProperty name="color" value="#004F8B"/>
    </inkml:brush>
  </inkml:definitions>
  <inkml:trace contextRef="#ctx0" brushRef="#br0">9 621 24575,'-5'-9'0,"2"1"0,6 4 0,-2-4 0,6 8 0,-6-8 0,7 7 0,-7-6 0,6 6 0,-6-6 0,2 2 0,1 1 0,1-3 0,-1 2 0,3 0 0,-6-2 0,3-1 0,-4-5 0,0-3 0,0-7 0,5-2 0,-4-18 0,3 9 0,-4-21 0,0 20 0,-4-8 0,3 12 0,-9 0 0,5 6 0,0 6 0,-3-3 0,7 7 0,-4-8 0,5 10 0,0-2 0,0 6 0,0-3 0,0 4 0,0 0 0,0 3 0,0 2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22:05:09.261"/>
    </inkml:context>
    <inkml:brush xml:id="br0">
      <inkml:brushProperty name="width" value="0.1" units="cm"/>
      <inkml:brushProperty name="height" value="0.1" units="cm"/>
      <inkml:brushProperty name="color" value="#004F8B"/>
    </inkml:brush>
  </inkml:definitions>
  <inkml:trace contextRef="#ctx0" brushRef="#br0">0 33 24575,'5'-8'0,"2"4"0,-6-4 0,6 7 0,-2-6 0,3 6 0,4-2 0,7 7 0,-1-3 0,23 10 0,11-1 0,33-2 0,-28 5 0,-2-1-491,18-7 491,17 12 0,-51-10 0,7-1 0,-9 2 0,-14-4 0,-10 0 0,-2-3 491,-2 3-491,-1-4 0,0 0 0,0 0 0,0 0 0,4 0 0,7 0 0,6 4 0,6 7 0,13 2 0,-10 2 0,-1-7 0,-15 0 0,-10-7 0,-3 7 0,-1-8 0,-4 4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6T22:13:17.732"/>
    </inkml:context>
    <inkml:brush xml:id="br0">
      <inkml:brushProperty name="width" value="0.2" units="cm"/>
      <inkml:brushProperty name="height" value="0.2" units="cm"/>
      <inkml:brushProperty name="color" value="#E71224"/>
    </inkml:brush>
  </inkml:definitions>
  <inkml:trace contextRef="#ctx0" brushRef="#br0">1 9 24575,'17'-5'0,"-1"2"0,-8 3 0,4 0 0,0 0 0,11 0 0,2 0 0,6 4 0,-6-3 0,17 4 0,-15-5 0,16 5 0,-11-4 0,-1 3 0,-6-4 0,4 0 0,-11 0 0,5 0 0,-10 0 0,-1 0 0,-4 0 0,0 0 0,0 0 0,0 0 0,1 4 0,2-3 0,-2 3 0,7-4 0,3 0 0,-1 0 0,5 0 0,-6 0 0,-1 0 0,-3 0 0,-1 0 0,-1 0 0,21 0 0,-11-4 0,10 3 0,-16-3 0,-2 1 0,0 2 0,-1-3 0,-4 4 0,4 0 0,-3 0 0,6 0 0,-6 0 0,3 0 0,4 0 0,-6 0 0,5 0 0,-7 0 0,0 0 0,0 0 0,4 4 0,1-3 0,10 2 0,2 2 0,6-4 0,-10 4 0,8-5 0,-15 0 0,9 3 0,-10-2 0,2 3 0,-6-4 0,7 0 0,-4 0 0,11 0 0,-5 0 0,12 0 0,-12 0 0,5 0 0,-7 0 0,1 0 0,-1 0 0,0 0 0,1 4 0,-1-3 0,7 7 0,-5-3 0,24 7 0,-21-7 0,56 10 0,-31-13 0,24 6 0,-27-3 0,-12-4 0,13 3 0,-10-4 0,9 5 0,-18-4 0,-2 4 0,-7-5 0,0 0 0,1 0 0,-4 0 0,2 0 0,-2 0 0,10 0 0,-5 0 0,11 0 0,-11 0 0,5 0 0,-6 0 0,-1 0 0,0 0 0,1 0 0,-1 0 0,0 0 0,-3 0 0,3 0 0,-7 0 0,6 0 0,-6 0 0,3 0 0,-4 0 0,0 0 0,1 0 0,-5-4 0,3 3 0,-2-2 0,3 3 0,0 0 0,0-4 0,1 3 0,-1-2 0,4 3 0,0 0 0,35-8 0,-16 1 0,24-1 0,-12 3 0,-15 5 0,7 0 0,-19 0 0,-3 0 0,-1 0 0,-8 4 0,0-3 0,-4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1:03:54.05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26 16383,'57'-9'0,"-9"5"0,-32 0 0,1 1 0,6 2 0,-8-3 0,8 4 0,-11 0 0,11 0 0,-5 0 0,2 0 0,2 0 0,-8 0 0,6 0 0,-5 0 0,1 0 0,-2 4 0,5-3 0,-6 2 0,3 1 0,0-3 0,4 6 0,-6-6 0,9 3 0,-10-4 0,7 3 0,-3-2 0,-1 6 0,11-1 0,-8-1 0,14 4 0,-8-8 0,-1 4 0,-1-2 0,0-2 0,2 8 0,-1-8 0,6 3 0,-5 1 0,-1-4 0,20 8 0,-16-7 0,17 2 0,-2 3 0,-19-6 0,17 6 0,-20-7 0,10 0 0,-6 0 0,5 0 0,-12 0 0,11 0 0,-4-5 0,-1 4 0,6-4 0,-5 5 0,18-6 0,-9 4 0,9-4 0,1-1 0,2 6 0,-10-6 0,4 7 0,-19 0 0,11 0 0,-8 0 0,6 0 0,-12 4 0,5-3 0,0 2 0,-5-3 0,12 0 0,-6 5 0,8-4 0,11 4 0,-9-5 0,21 0 0,3 0 0,16 0 0,-13 0 0,18-8 0,-30 6 0,21-12 0,-12 6 0,-18-4 0,2 5 0,-18-1 0,7 7 0,15-4 0,-18 5 0,15 0 0,-18 0 0,-4 0 0,20 0 0,-6 0 0,12 0 0,8 0 0,-9 0 0,24 0 0,-27 0 0,19 0 0,3 0 0,2 0 0,-11 0 0,-1 0 0,12 0 0,-9 0 0,-8 0 0,17 0 0,-9 0 0,3 0 0,9-6 0,-23 4 0,-4-4 0,-12 6 0,0 0 0,14 0 0,-10 4 0,10-3 0,-13 9 0,-8-9 0,6 3 0,-5 1 0,18-4 0,3 10 0,-6-9 0,1 4 0,-16-6 0,6 0 0,0 0 0,1-4 0,11 3 0,-19-4 0,17 5 0,-20 0 0,3 0 0,18 0 0,-15 0 0,17 0 0,-23 0 0,7 5 0,5-4 0,13 3 0,1 1 0,-4-4 0,14 4 0,-26-5 0,25 0 0,-32 0 0,8 0 0,-1 0 0,12 0 0,3 6 0,1 0 0,8 2 0,-21 1 0,9-7 0,-18 2 0,-2-4 0,-3-3 0,-10-2 0,1-3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1:03:57.15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79 16383,'43'5'0,"2"3"0,-20-7 0,6 4 0,0-1 0,0-2 0,1 2 0,-1-4 0,0 0 0,12 0 0,4 0 0,-1 0 0,-3 0 0,0 0 0,-8 0 0,8 0 0,-12 0 0,-6 0 0,4 0 0,-14 0 0,13 0 0,-13 0 0,15 0 0,-5 0 0,0 0 0,-2 0 0,-7 0 0,1 0 0,3 0 0,-7 0 0,10 0 0,-9 0 0,6 0 0,0 0 0,-3 0 0,-1 0 0,0 0 0,0 0 0,8 0 0,-2 0 0,19 0 0,-23 4 0,22-3 0,-7 9 0,2-9 0,8 6 0,0-1 0,27-4 0,6 4 0,9-6 0,-14 0 0,-1-7 0,-9 5 0,21-6 0,-33 8 0,30 0 0,-41 0 0,17 0 0,-24 0 0,0-4 0,1 3 0,11-10 0,-9 9 0,21-11 0,-20 11 0,1-4 0,-6 1 0,-6 4 0,32-11 0,-29 10 0,32-10 0,-42 11 0,9-4 0,-10 5 0,-4 0 0,5 0 0,6 0 0,-5 0 0,11 0 0,-4 0 0,18 0 0,-8 0 0,8 0 0,0 0 0,3-6 0,12 4 0,1-5 0,11 0 0,-9 5 0,9-6 0,-12 8 0,0 0 0,-18 0 0,14 0 0,-15 7 0,33-1 0,2 2 0,1-4 0,-5-4 0,0 0 0,-9 0 0,22 0 0,-34-4 0,30 3 0,-6-12 0,3 4 0,6-1 0,-24 4 0,13 6 0,26 0 0,-18 0 0,-25 0 0,-2 0 0,9 0 0,10 0 0,-32 3 0,41-2 0,-34 9 0,38-8 0,-26 5 0,12-7 0,-9 0 0,-9 0 0,25 0 0,-31 0 0,48 7 0,-7-5 0,-37 2 0,0 0 0,2-4 0,-2 0 0,48 7 0,-37-5 0,6 6 0,-21-2 0,12-4 0,-18 8 0,1-9 0,8 2 0,0-3 0,9 0 0,-14 0 0,-13 0 0,0 0 0,12 0 0,-8 0 0,15 0 0,-17 0 0,-4 0 0,-1 0 0,-13 0 0,14 0 0,-11 0 0,5 0 0,0 0 0,2 5 0,6-4 0,0 8 0,1-8 0,-1 4 0,0-5 0,12 0 0,-8 0 0,8 0 0,0 7 0,3-6 0,1 10 0,8-10 0,-14 4 0,4-5 0,-6 0 0,-18 0 0,1 0 0,-13-4 0,7 0 0,15-7 0,-10 6 0,14-2 0,-12 7 0,-5 0 0,1-3 0,-3-2 0,-4 0 0,5 2 0,-1 3 0,0 0 0,1 0 0,-1 0 0,0 0 0,1 0 0,-1 0 0,0 0 0,1 0 0,6 0 0,-5 0 0,5 0 0,-7 0 0,-3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9T21:03:59.231"/>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1 16383,'51'0'0,"-4"0"0,44 9 0,-39-8 0,3 0 0,26 8 0,4 1 0,-2-5 0,1 1 0,5 5 0,1-1 0,-5-4 0,0 0 0,4 4 0,0-1 0,-9-3 0,-5-1 0,-16 1 0,-3 0 0,0-1 0,-5-2 0,-2-3 0,6 0 0,-34 0 0,-3 0 0,-6 0 0,5 0 0,0 0 0,21 0 0,-10 0 0,15 0 0,-11 0 0,-1 0 0,-7 0 0,6 0 0,-5 0 0,-1 4 0,6-3 0,-5 7 0,6-7 0,-10 4 0,1-5 0,-9 0 0,3 0 0,0 0 0,4 0 0,-2 0 0,2 0 0,3 0 0,-5 0 0,11-5 0,-11 4 0,5-3 0,-6 0 0,-1-1 0,0 1 0,1 0 0,-1 4 0,11 0 0,-9 0 0,16 0 0,-10 0 0,1 0 0,-2 0 0,-10 0 0,2 0 0,2-3 0,-4 2 0,6-3 0,1 4 0,-6 0 0,8 0 0,-9 0 0,3 0 0,0 0 0,4 0 0,-6 0 0,5 0 0,-6 0 0,3 0 0,1 0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08770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56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0060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926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5607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183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4/10/23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16312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1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696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095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830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535535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customXml" Target="../ink/ink4.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26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customXml" Target="../ink/ink11.xml"/><Relationship Id="rId5" Type="http://schemas.openxmlformats.org/officeDocument/2006/relationships/customXml" Target="../ink/ink8.xml"/><Relationship Id="rId10" Type="http://schemas.openxmlformats.org/officeDocument/2006/relationships/image" Target="../media/image250.png"/><Relationship Id="rId4" Type="http://schemas.openxmlformats.org/officeDocument/2006/relationships/image" Target="../media/image220.png"/><Relationship Id="rId9" Type="http://schemas.openxmlformats.org/officeDocument/2006/relationships/customXml" Target="../ink/ink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61.png"/><Relationship Id="rId3" Type="http://schemas.openxmlformats.org/officeDocument/2006/relationships/image" Target="../media/image310.png"/><Relationship Id="rId7" Type="http://schemas.openxmlformats.org/officeDocument/2006/relationships/image" Target="../media/image330.png"/><Relationship Id="rId12" Type="http://schemas.openxmlformats.org/officeDocument/2006/relationships/customXml" Target="../ink/ink17.xml"/><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14.xml"/><Relationship Id="rId11" Type="http://schemas.openxmlformats.org/officeDocument/2006/relationships/image" Target="../media/image350.png"/><Relationship Id="rId5" Type="http://schemas.openxmlformats.org/officeDocument/2006/relationships/image" Target="../media/image320.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340.png"/></Relationships>
</file>

<file path=ppt/slides/_rels/slide22.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customXml" Target="../ink/ink18.xml"/><Relationship Id="rId1" Type="http://schemas.openxmlformats.org/officeDocument/2006/relationships/slideLayout" Target="../slideLayouts/slideLayout2.xml"/><Relationship Id="rId5" Type="http://schemas.openxmlformats.org/officeDocument/2006/relationships/image" Target="../media/image381.png"/><Relationship Id="rId4" Type="http://schemas.openxmlformats.org/officeDocument/2006/relationships/customXml" Target="../ink/ink19.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11.png"/><Relationship Id="rId12" Type="http://schemas.openxmlformats.org/officeDocument/2006/relationships/customXml" Target="../ink/ink23.xml"/><Relationship Id="rId17" Type="http://schemas.openxmlformats.org/officeDocument/2006/relationships/image" Target="../media/image56.png"/><Relationship Id="rId2" Type="http://schemas.openxmlformats.org/officeDocument/2006/relationships/image" Target="../media/image45.png"/><Relationship Id="rId16" Type="http://schemas.openxmlformats.org/officeDocument/2006/relationships/customXml" Target="../ink/ink25.xml"/><Relationship Id="rId1" Type="http://schemas.openxmlformats.org/officeDocument/2006/relationships/slideLayout" Target="../slideLayouts/slideLayout2.xml"/><Relationship Id="rId6" Type="http://schemas.openxmlformats.org/officeDocument/2006/relationships/customXml" Target="../ink/ink20.xml"/><Relationship Id="rId11" Type="http://schemas.openxmlformats.org/officeDocument/2006/relationships/image" Target="../media/image531.png"/><Relationship Id="rId5" Type="http://schemas.openxmlformats.org/officeDocument/2006/relationships/image" Target="../media/image48.png"/><Relationship Id="rId15" Type="http://schemas.openxmlformats.org/officeDocument/2006/relationships/image" Target="../media/image55.png"/><Relationship Id="rId10" Type="http://schemas.openxmlformats.org/officeDocument/2006/relationships/customXml" Target="../ink/ink22.xml"/><Relationship Id="rId4" Type="http://schemas.openxmlformats.org/officeDocument/2006/relationships/image" Target="../media/image47.png"/><Relationship Id="rId9" Type="http://schemas.openxmlformats.org/officeDocument/2006/relationships/image" Target="../media/image521.png"/><Relationship Id="rId14" Type="http://schemas.openxmlformats.org/officeDocument/2006/relationships/customXml" Target="../ink/ink24.xml"/></Relationships>
</file>

<file path=ppt/slides/_rels/slide25.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customXml" Target="../ink/ink30.xml"/><Relationship Id="rId3" Type="http://schemas.openxmlformats.org/officeDocument/2006/relationships/image" Target="../media/image50.png"/><Relationship Id="rId7" Type="http://schemas.openxmlformats.org/officeDocument/2006/relationships/customXml" Target="../ink/ink27.xml"/><Relationship Id="rId12" Type="http://schemas.openxmlformats.org/officeDocument/2006/relationships/image" Target="../media/image510.png"/><Relationship Id="rId2" Type="http://schemas.openxmlformats.org/officeDocument/2006/relationships/image" Target="../media/image49.png"/><Relationship Id="rId16" Type="http://schemas.openxmlformats.org/officeDocument/2006/relationships/image" Target="../media/image530.png"/><Relationship Id="rId1" Type="http://schemas.openxmlformats.org/officeDocument/2006/relationships/slideLayout" Target="../slideLayouts/slideLayout7.xml"/><Relationship Id="rId6" Type="http://schemas.openxmlformats.org/officeDocument/2006/relationships/image" Target="../media/image481.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500.png"/><Relationship Id="rId4" Type="http://schemas.openxmlformats.org/officeDocument/2006/relationships/image" Target="../media/image51.png"/><Relationship Id="rId9" Type="http://schemas.openxmlformats.org/officeDocument/2006/relationships/customXml" Target="../ink/ink28.xml"/><Relationship Id="rId14" Type="http://schemas.openxmlformats.org/officeDocument/2006/relationships/image" Target="../media/image520.png"/></Relationships>
</file>

<file path=ppt/slides/_rels/slide26.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image" Target="../media/image53.jpeg"/><Relationship Id="rId7" Type="http://schemas.openxmlformats.org/officeDocument/2006/relationships/customXml" Target="../ink/ink33.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81.png"/><Relationship Id="rId5" Type="http://schemas.openxmlformats.org/officeDocument/2006/relationships/customXml" Target="../ink/ink3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customXml" Target="../ink/ink35.xml"/><Relationship Id="rId5" Type="http://schemas.openxmlformats.org/officeDocument/2006/relationships/image" Target="../media/image67.png"/><Relationship Id="rId4" Type="http://schemas.openxmlformats.org/officeDocument/2006/relationships/customXml" Target="../ink/ink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customXml" Target="../ink/ink39.xml"/><Relationship Id="rId3" Type="http://schemas.openxmlformats.org/officeDocument/2006/relationships/image" Target="../media/image360.png"/><Relationship Id="rId7" Type="http://schemas.openxmlformats.org/officeDocument/2006/relationships/image" Target="../media/image380.png"/><Relationship Id="rId2" Type="http://schemas.openxmlformats.org/officeDocument/2006/relationships/customXml" Target="../ink/ink36.xml"/><Relationship Id="rId1" Type="http://schemas.openxmlformats.org/officeDocument/2006/relationships/slideLayout" Target="../slideLayouts/slideLayout2.xml"/><Relationship Id="rId6" Type="http://schemas.openxmlformats.org/officeDocument/2006/relationships/customXml" Target="../ink/ink38.xml"/><Relationship Id="rId11" Type="http://schemas.openxmlformats.org/officeDocument/2006/relationships/image" Target="../media/image400.png"/><Relationship Id="rId5" Type="http://schemas.openxmlformats.org/officeDocument/2006/relationships/image" Target="../media/image370.png"/><Relationship Id="rId10" Type="http://schemas.openxmlformats.org/officeDocument/2006/relationships/customXml" Target="../ink/ink40.xml"/><Relationship Id="rId4" Type="http://schemas.openxmlformats.org/officeDocument/2006/relationships/customXml" Target="../ink/ink37.xml"/><Relationship Id="rId9" Type="http://schemas.openxmlformats.org/officeDocument/2006/relationships/image" Target="../media/image390.png"/></Relationships>
</file>

<file path=ppt/slides/_rels/slide34.xml.rels><?xml version="1.0" encoding="UTF-8" standalone="yes"?>
<Relationships xmlns="http://schemas.openxmlformats.org/package/2006/relationships"><Relationship Id="rId8" Type="http://schemas.openxmlformats.org/officeDocument/2006/relationships/customXml" Target="../ink/ink43.xml"/><Relationship Id="rId3" Type="http://schemas.openxmlformats.org/officeDocument/2006/relationships/image" Target="../media/image72.png"/><Relationship Id="rId7" Type="http://schemas.openxmlformats.org/officeDocument/2006/relationships/image" Target="../media/image44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customXml" Target="../ink/ink42.xml"/><Relationship Id="rId5" Type="http://schemas.openxmlformats.org/officeDocument/2006/relationships/image" Target="../media/image430.png"/><Relationship Id="rId4" Type="http://schemas.openxmlformats.org/officeDocument/2006/relationships/customXml" Target="../ink/ink41.xml"/><Relationship Id="rId9" Type="http://schemas.openxmlformats.org/officeDocument/2006/relationships/image" Target="../media/image450.png"/></Relationships>
</file>

<file path=ppt/slides/_rels/slide35.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customXml" Target="../ink/ink45.xml"/><Relationship Id="rId4" Type="http://schemas.openxmlformats.org/officeDocument/2006/relationships/image" Target="../media/image6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7.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customXml" Target="../ink/ink47.xml"/><Relationship Id="rId5" Type="http://schemas.openxmlformats.org/officeDocument/2006/relationships/image" Target="../media/image86.png"/><Relationship Id="rId4" Type="http://schemas.openxmlformats.org/officeDocument/2006/relationships/customXml" Target="../ink/ink46.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customXml" Target="../ink/ink49.xml"/><Relationship Id="rId5" Type="http://schemas.openxmlformats.org/officeDocument/2006/relationships/image" Target="../media/image90.png"/><Relationship Id="rId4" Type="http://schemas.openxmlformats.org/officeDocument/2006/relationships/customXml" Target="../ink/ink4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customXml" Target="../ink/ink51.xml"/><Relationship Id="rId4" Type="http://schemas.openxmlformats.org/officeDocument/2006/relationships/image" Target="../media/image362.png"/></Relationships>
</file>

<file path=ppt/slides/_rels/slide4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660.png"/><Relationship Id="rId3" Type="http://schemas.openxmlformats.org/officeDocument/2006/relationships/image" Target="../media/image86.gif"/><Relationship Id="rId7" Type="http://schemas.openxmlformats.org/officeDocument/2006/relationships/image" Target="../media/image470.png"/><Relationship Id="rId12" Type="http://schemas.openxmlformats.org/officeDocument/2006/relationships/customXml" Target="../ink/ink56.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customXml" Target="../ink/ink53.xml"/><Relationship Id="rId11" Type="http://schemas.openxmlformats.org/officeDocument/2006/relationships/image" Target="../media/image650.png"/><Relationship Id="rId5" Type="http://schemas.openxmlformats.org/officeDocument/2006/relationships/image" Target="../media/image460.png"/><Relationship Id="rId10" Type="http://schemas.openxmlformats.org/officeDocument/2006/relationships/customXml" Target="../ink/ink55.xml"/><Relationship Id="rId4" Type="http://schemas.openxmlformats.org/officeDocument/2006/relationships/customXml" Target="../ink/ink52.xml"/><Relationship Id="rId9" Type="http://schemas.openxmlformats.org/officeDocument/2006/relationships/image" Target="../media/image480.png"/></Relationships>
</file>

<file path=ppt/slides/_rels/slide46.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890.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10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customXml" Target="../ink/ink59.xml"/><Relationship Id="rId5" Type="http://schemas.openxmlformats.org/officeDocument/2006/relationships/image" Target="../media/image99.png"/><Relationship Id="rId4" Type="http://schemas.openxmlformats.org/officeDocument/2006/relationships/customXml" Target="../ink/ink58.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11.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customXml" Target="../ink/ink61.xml"/><Relationship Id="rId5" Type="http://schemas.openxmlformats.org/officeDocument/2006/relationships/image" Target="../media/image110.png"/><Relationship Id="rId4" Type="http://schemas.openxmlformats.org/officeDocument/2006/relationships/customXml" Target="../ink/ink60.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media/image860.png"/></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customXml" Target="../ink/ink63.xml"/><Relationship Id="rId7"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630.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customXml" Target="../ink/ink64.xml"/><Relationship Id="rId7" Type="http://schemas.openxmlformats.org/officeDocument/2006/relationships/customXml" Target="../ink/ink66.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590.png"/><Relationship Id="rId5" Type="http://schemas.openxmlformats.org/officeDocument/2006/relationships/customXml" Target="../ink/ink65.xml"/><Relationship Id="rId4" Type="http://schemas.openxmlformats.org/officeDocument/2006/relationships/image" Target="../media/image580.png"/><Relationship Id="rId9"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690.png"/></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60.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8568A-AE1E-4A60-8F8F-2FE20EE8597A}"/>
              </a:ext>
            </a:extLst>
          </p:cNvPr>
          <p:cNvPicPr>
            <a:picLocks noChangeAspect="1"/>
          </p:cNvPicPr>
          <p:nvPr/>
        </p:nvPicPr>
        <p:blipFill rotWithShape="1">
          <a:blip r:embed="rId2"/>
          <a:srcRect/>
          <a:stretch/>
        </p:blipFill>
        <p:spPr>
          <a:xfrm>
            <a:off x="3" y="-22"/>
            <a:ext cx="12191997" cy="6858022"/>
          </a:xfrm>
          <a:prstGeom prst="rect">
            <a:avLst/>
          </a:prstGeom>
        </p:spPr>
      </p:pic>
      <p:sp>
        <p:nvSpPr>
          <p:cNvPr id="35" name="Rectangle 3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97938" y="1397930"/>
            <a:ext cx="6858003" cy="4062128"/>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81EC1-E2C4-BE41-B86A-1C257788F68F}"/>
              </a:ext>
            </a:extLst>
          </p:cNvPr>
          <p:cNvSpPr>
            <a:spLocks noGrp="1"/>
          </p:cNvSpPr>
          <p:nvPr>
            <p:ph type="ctrTitle"/>
          </p:nvPr>
        </p:nvSpPr>
        <p:spPr>
          <a:xfrm>
            <a:off x="3981450" y="262467"/>
            <a:ext cx="7986186" cy="3569242"/>
          </a:xfrm>
        </p:spPr>
        <p:txBody>
          <a:bodyPr anchor="t">
            <a:normAutofit/>
          </a:bodyPr>
          <a:lstStyle/>
          <a:p>
            <a:pPr algn="r"/>
            <a:r>
              <a:rPr lang="en-US" sz="6000" dirty="0">
                <a:solidFill>
                  <a:schemeClr val="bg1"/>
                </a:solidFill>
              </a:rPr>
              <a:t>FACE RECOGNITION</a:t>
            </a:r>
            <a:br>
              <a:rPr lang="en-US" sz="6000" dirty="0">
                <a:solidFill>
                  <a:schemeClr val="bg1"/>
                </a:solidFill>
              </a:rPr>
            </a:br>
            <a:r>
              <a:rPr lang="en-US" sz="6000" dirty="0">
                <a:solidFill>
                  <a:schemeClr val="bg1"/>
                </a:solidFill>
              </a:rPr>
              <a:t>PRIVACY OF BIOMETRICS</a:t>
            </a:r>
          </a:p>
        </p:txBody>
      </p:sp>
    </p:spTree>
    <p:extLst>
      <p:ext uri="{BB962C8B-B14F-4D97-AF65-F5344CB8AC3E}">
        <p14:creationId xmlns:p14="http://schemas.microsoft.com/office/powerpoint/2010/main" val="56008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5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03B582DE-525B-EF40-9DD3-392F5D1E4FE6}"/>
              </a:ext>
            </a:extLst>
          </p:cNvPr>
          <p:cNvPicPr>
            <a:picLocks noChangeAspect="1"/>
          </p:cNvPicPr>
          <p:nvPr/>
        </p:nvPicPr>
        <p:blipFill>
          <a:blip r:embed="rId2"/>
          <a:stretch>
            <a:fillRect/>
          </a:stretch>
        </p:blipFill>
        <p:spPr>
          <a:xfrm>
            <a:off x="1164664" y="803063"/>
            <a:ext cx="9862672" cy="5251874"/>
          </a:xfrm>
          <a:prstGeom prst="rect">
            <a:avLst/>
          </a:prstGeom>
        </p:spPr>
      </p:pic>
    </p:spTree>
    <p:extLst>
      <p:ext uri="{BB962C8B-B14F-4D97-AF65-F5344CB8AC3E}">
        <p14:creationId xmlns:p14="http://schemas.microsoft.com/office/powerpoint/2010/main" val="236340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C4A5B709-6889-4546-8D80-0A5A150A22B6}"/>
              </a:ext>
            </a:extLst>
          </p:cNvPr>
          <p:cNvPicPr>
            <a:picLocks noChangeAspect="1"/>
          </p:cNvPicPr>
          <p:nvPr/>
        </p:nvPicPr>
        <p:blipFill>
          <a:blip r:embed="rId2"/>
          <a:stretch>
            <a:fillRect/>
          </a:stretch>
        </p:blipFill>
        <p:spPr>
          <a:xfrm>
            <a:off x="558889" y="553791"/>
            <a:ext cx="5716588" cy="4468522"/>
          </a:xfrm>
          <a:prstGeom prst="rect">
            <a:avLst/>
          </a:prstGeom>
          <a:ln>
            <a:solidFill>
              <a:schemeClr val="tx1"/>
            </a:solidFill>
          </a:ln>
        </p:spPr>
      </p:pic>
      <p:pic>
        <p:nvPicPr>
          <p:cNvPr id="14" name="Picture 13" descr="A picture containing text, screenshot, newspaper, document&#10;&#10;Description automatically generated">
            <a:extLst>
              <a:ext uri="{FF2B5EF4-FFF2-40B4-BE49-F238E27FC236}">
                <a16:creationId xmlns:a16="http://schemas.microsoft.com/office/drawing/2014/main" id="{E9112C50-CE96-F342-B5AC-5FBC786389A6}"/>
              </a:ext>
            </a:extLst>
          </p:cNvPr>
          <p:cNvPicPr>
            <a:picLocks noChangeAspect="1"/>
          </p:cNvPicPr>
          <p:nvPr/>
        </p:nvPicPr>
        <p:blipFill>
          <a:blip r:embed="rId3"/>
          <a:stretch>
            <a:fillRect/>
          </a:stretch>
        </p:blipFill>
        <p:spPr>
          <a:xfrm>
            <a:off x="6095999" y="1121692"/>
            <a:ext cx="5537111" cy="4326526"/>
          </a:xfrm>
          <a:prstGeom prst="rect">
            <a:avLst/>
          </a:prstGeom>
          <a:ln>
            <a:solidFill>
              <a:schemeClr val="tx1"/>
            </a:solidFill>
          </a:ln>
        </p:spPr>
      </p:pic>
      <p:pic>
        <p:nvPicPr>
          <p:cNvPr id="12" name="Picture 11" descr="Text&#10;&#10;Description automatically generated">
            <a:extLst>
              <a:ext uri="{FF2B5EF4-FFF2-40B4-BE49-F238E27FC236}">
                <a16:creationId xmlns:a16="http://schemas.microsoft.com/office/drawing/2014/main" id="{961C8F63-0B6C-CE4C-873C-6468CD6413E3}"/>
              </a:ext>
            </a:extLst>
          </p:cNvPr>
          <p:cNvPicPr>
            <a:picLocks noChangeAspect="1"/>
          </p:cNvPicPr>
          <p:nvPr/>
        </p:nvPicPr>
        <p:blipFill>
          <a:blip r:embed="rId4"/>
          <a:stretch>
            <a:fillRect/>
          </a:stretch>
        </p:blipFill>
        <p:spPr>
          <a:xfrm>
            <a:off x="529908" y="4899405"/>
            <a:ext cx="5913653" cy="836903"/>
          </a:xfrm>
          <a:prstGeom prst="rect">
            <a:avLst/>
          </a:prstGeom>
          <a:ln w="50800">
            <a:solidFill>
              <a:schemeClr val="tx1"/>
            </a:solidFill>
          </a:ln>
          <a:effectLst>
            <a:outerShdw blurRad="50800" dist="38100" dir="2700000" algn="tl" rotWithShape="0">
              <a:prstClr val="black">
                <a:alpha val="40000"/>
              </a:prstClr>
            </a:outerShdw>
          </a:effectLst>
        </p:spPr>
      </p:pic>
      <p:pic>
        <p:nvPicPr>
          <p:cNvPr id="16" name="Picture 15" descr="Text&#10;&#10;Description automatically generated with low confidence">
            <a:extLst>
              <a:ext uri="{FF2B5EF4-FFF2-40B4-BE49-F238E27FC236}">
                <a16:creationId xmlns:a16="http://schemas.microsoft.com/office/drawing/2014/main" id="{15394EAF-F545-9245-B9B7-0D5EA9AA5CD7}"/>
              </a:ext>
            </a:extLst>
          </p:cNvPr>
          <p:cNvPicPr>
            <a:picLocks noChangeAspect="1"/>
          </p:cNvPicPr>
          <p:nvPr/>
        </p:nvPicPr>
        <p:blipFill>
          <a:blip r:embed="rId5"/>
          <a:stretch>
            <a:fillRect/>
          </a:stretch>
        </p:blipFill>
        <p:spPr>
          <a:xfrm>
            <a:off x="5642292" y="5291808"/>
            <a:ext cx="6019800" cy="889000"/>
          </a:xfrm>
          <a:prstGeom prst="rect">
            <a:avLst/>
          </a:prstGeom>
          <a:ln w="508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45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2F2C-3C93-4B3F-496E-FA6A1DF57DAE}"/>
              </a:ext>
            </a:extLst>
          </p:cNvPr>
          <p:cNvSpPr>
            <a:spLocks noGrp="1"/>
          </p:cNvSpPr>
          <p:nvPr>
            <p:ph type="title"/>
          </p:nvPr>
        </p:nvSpPr>
        <p:spPr/>
        <p:txBody>
          <a:bodyPr/>
          <a:lstStyle/>
          <a:p>
            <a:r>
              <a:rPr lang="en-US" dirty="0"/>
              <a:t>Faceprints</a:t>
            </a:r>
          </a:p>
        </p:txBody>
      </p:sp>
      <p:pic>
        <p:nvPicPr>
          <p:cNvPr id="5" name="Picture 4" descr="A collage of a person's face&#10;&#10;Description automatically generated with medium confidence">
            <a:extLst>
              <a:ext uri="{FF2B5EF4-FFF2-40B4-BE49-F238E27FC236}">
                <a16:creationId xmlns:a16="http://schemas.microsoft.com/office/drawing/2014/main" id="{33E0F8E0-55A4-313C-57BA-5215E3B2BE04}"/>
              </a:ext>
            </a:extLst>
          </p:cNvPr>
          <p:cNvPicPr>
            <a:picLocks noChangeAspect="1"/>
          </p:cNvPicPr>
          <p:nvPr/>
        </p:nvPicPr>
        <p:blipFill>
          <a:blip r:embed="rId2"/>
          <a:stretch>
            <a:fillRect/>
          </a:stretch>
        </p:blipFill>
        <p:spPr>
          <a:xfrm>
            <a:off x="1233926" y="2014193"/>
            <a:ext cx="2948968" cy="3201737"/>
          </a:xfrm>
          <a:prstGeom prst="rect">
            <a:avLst/>
          </a:prstGeom>
        </p:spPr>
      </p:pic>
      <p:sp>
        <p:nvSpPr>
          <p:cNvPr id="6" name="TextBox 5">
            <a:extLst>
              <a:ext uri="{FF2B5EF4-FFF2-40B4-BE49-F238E27FC236}">
                <a16:creationId xmlns:a16="http://schemas.microsoft.com/office/drawing/2014/main" id="{1EE00BA9-1F41-09F4-09CE-2A5265150A6D}"/>
              </a:ext>
            </a:extLst>
          </p:cNvPr>
          <p:cNvSpPr txBox="1"/>
          <p:nvPr/>
        </p:nvSpPr>
        <p:spPr>
          <a:xfrm>
            <a:off x="5038927" y="6118318"/>
            <a:ext cx="6702476" cy="338554"/>
          </a:xfrm>
          <a:prstGeom prst="rect">
            <a:avLst/>
          </a:prstGeom>
          <a:noFill/>
        </p:spPr>
        <p:txBody>
          <a:bodyPr wrap="none" rtlCol="0">
            <a:spAutoFit/>
          </a:bodyPr>
          <a:lstStyle/>
          <a:p>
            <a:r>
              <a:rPr lang="en-US" sz="1600" i="1" dirty="0"/>
              <a:t>Image source: Feng and Prabhakaran. “Facilitating Fashion Camouflage Art”.</a:t>
            </a:r>
          </a:p>
        </p:txBody>
      </p:sp>
      <p:sp>
        <p:nvSpPr>
          <p:cNvPr id="7" name="TextBox 6">
            <a:extLst>
              <a:ext uri="{FF2B5EF4-FFF2-40B4-BE49-F238E27FC236}">
                <a16:creationId xmlns:a16="http://schemas.microsoft.com/office/drawing/2014/main" id="{9431ACC7-3160-87FC-08BE-E9D8AAA576BF}"/>
              </a:ext>
            </a:extLst>
          </p:cNvPr>
          <p:cNvSpPr txBox="1"/>
          <p:nvPr/>
        </p:nvSpPr>
        <p:spPr>
          <a:xfrm>
            <a:off x="4431827" y="2228671"/>
            <a:ext cx="6444440" cy="2677656"/>
          </a:xfrm>
          <a:prstGeom prst="rect">
            <a:avLst/>
          </a:prstGeom>
          <a:noFill/>
        </p:spPr>
        <p:txBody>
          <a:bodyPr wrap="square" rtlCol="0">
            <a:spAutoFit/>
          </a:bodyPr>
          <a:lstStyle/>
          <a:p>
            <a:r>
              <a:rPr lang="en-US" sz="2400" dirty="0"/>
              <a:t>Divide the face into geometric shapes, map distances between “landmarks” such as nose, eyes, mouth, compute a unique code</a:t>
            </a:r>
          </a:p>
          <a:p>
            <a:endParaRPr lang="en-US" sz="2400" dirty="0"/>
          </a:p>
          <a:p>
            <a:r>
              <a:rPr lang="en-US" sz="2400" dirty="0"/>
              <a:t>Goal: code is based on a set of features that are specific to the individual and robust under different angles and lighting conditions</a:t>
            </a:r>
          </a:p>
        </p:txBody>
      </p:sp>
    </p:spTree>
    <p:extLst>
      <p:ext uri="{BB962C8B-B14F-4D97-AF65-F5344CB8AC3E}">
        <p14:creationId xmlns:p14="http://schemas.microsoft.com/office/powerpoint/2010/main" val="2311331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7B18BF-A26B-F34C-8D8F-CD5E1A34C4C9}"/>
              </a:ext>
            </a:extLst>
          </p:cNvPr>
          <p:cNvSpPr txBox="1"/>
          <p:nvPr/>
        </p:nvSpPr>
        <p:spPr>
          <a:xfrm>
            <a:off x="4274965" y="6137766"/>
            <a:ext cx="7475123" cy="338554"/>
          </a:xfrm>
          <a:prstGeom prst="rect">
            <a:avLst/>
          </a:prstGeom>
          <a:noFill/>
        </p:spPr>
        <p:txBody>
          <a:bodyPr wrap="none" rtlCol="0">
            <a:spAutoFit/>
          </a:bodyPr>
          <a:lstStyle/>
          <a:p>
            <a:r>
              <a:rPr lang="en-US" sz="1600" i="1" dirty="0"/>
              <a:t>https://</a:t>
            </a:r>
            <a:r>
              <a:rPr lang="en-US" sz="1600" i="1" dirty="0" err="1"/>
              <a:t>www.nytimes.com</a:t>
            </a:r>
            <a:r>
              <a:rPr lang="en-US" sz="1600" i="1" dirty="0"/>
              <a:t>/2020/01/21/business/china-pajamas-facial-</a:t>
            </a:r>
            <a:r>
              <a:rPr lang="en-US" sz="1600" i="1" dirty="0" err="1"/>
              <a:t>recognition.html</a:t>
            </a:r>
            <a:endParaRPr lang="en-US" sz="1600" i="1" dirty="0"/>
          </a:p>
        </p:txBody>
      </p:sp>
      <p:pic>
        <p:nvPicPr>
          <p:cNvPr id="3" name="Picture 2" descr="A picture containing text, road, person, outdoor&#10;&#10;Description automatically generated">
            <a:extLst>
              <a:ext uri="{FF2B5EF4-FFF2-40B4-BE49-F238E27FC236}">
                <a16:creationId xmlns:a16="http://schemas.microsoft.com/office/drawing/2014/main" id="{246A6BD2-924F-6B46-9225-D2C7B454FEE7}"/>
              </a:ext>
            </a:extLst>
          </p:cNvPr>
          <p:cNvPicPr>
            <a:picLocks noChangeAspect="1"/>
          </p:cNvPicPr>
          <p:nvPr/>
        </p:nvPicPr>
        <p:blipFill>
          <a:blip r:embed="rId2"/>
          <a:stretch>
            <a:fillRect/>
          </a:stretch>
        </p:blipFill>
        <p:spPr>
          <a:xfrm>
            <a:off x="649131" y="1416676"/>
            <a:ext cx="5835612" cy="4082424"/>
          </a:xfrm>
          <a:prstGeom prst="rect">
            <a:avLst/>
          </a:prstGeom>
        </p:spPr>
      </p:pic>
      <p:sp>
        <p:nvSpPr>
          <p:cNvPr id="4" name="TextBox 3">
            <a:extLst>
              <a:ext uri="{FF2B5EF4-FFF2-40B4-BE49-F238E27FC236}">
                <a16:creationId xmlns:a16="http://schemas.microsoft.com/office/drawing/2014/main" id="{E55FD3BA-1113-D843-832F-E408731A3393}"/>
              </a:ext>
            </a:extLst>
          </p:cNvPr>
          <p:cNvSpPr txBox="1"/>
          <p:nvPr/>
        </p:nvSpPr>
        <p:spPr>
          <a:xfrm>
            <a:off x="6567331" y="1416676"/>
            <a:ext cx="5268353" cy="3785652"/>
          </a:xfrm>
          <a:prstGeom prst="rect">
            <a:avLst/>
          </a:prstGeom>
          <a:noFill/>
        </p:spPr>
        <p:txBody>
          <a:bodyPr wrap="square" rtlCol="0">
            <a:spAutoFit/>
          </a:bodyPr>
          <a:lstStyle/>
          <a:p>
            <a:r>
              <a:rPr lang="en-US" sz="2400" dirty="0"/>
              <a:t>The urban management department of Suzhou, a city of six million people in Anhui Province, sparked outrage online when it published surveillance photos taken by street cameras of seven residents wearing pajamas in public along with parts of their names, government identification numbers and the locations where their “uncivilized behavior” had taken place.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B02F52C-288F-7540-8A51-9F2824236161}"/>
                  </a:ext>
                </a:extLst>
              </p14:cNvPr>
              <p14:cNvContentPartPr/>
              <p14:nvPr/>
            </p14:nvContentPartPr>
            <p14:xfrm>
              <a:off x="9838912" y="3843345"/>
              <a:ext cx="797040" cy="18360"/>
            </p14:xfrm>
          </p:contentPart>
        </mc:Choice>
        <mc:Fallback xmlns="">
          <p:pic>
            <p:nvPicPr>
              <p:cNvPr id="5" name="Ink 4">
                <a:extLst>
                  <a:ext uri="{FF2B5EF4-FFF2-40B4-BE49-F238E27FC236}">
                    <a16:creationId xmlns:a16="http://schemas.microsoft.com/office/drawing/2014/main" id="{5B02F52C-288F-7540-8A51-9F2824236161}"/>
                  </a:ext>
                </a:extLst>
              </p:cNvPr>
              <p:cNvPicPr/>
              <p:nvPr/>
            </p:nvPicPr>
            <p:blipFill>
              <a:blip r:embed="rId4"/>
              <a:stretch>
                <a:fillRect/>
              </a:stretch>
            </p:blipFill>
            <p:spPr>
              <a:xfrm>
                <a:off x="9748912" y="3663345"/>
                <a:ext cx="97668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25B8693-9EEF-674A-B554-3CB58367AA8E}"/>
                  </a:ext>
                </a:extLst>
              </p14:cNvPr>
              <p14:cNvContentPartPr/>
              <p14:nvPr/>
            </p14:nvContentPartPr>
            <p14:xfrm>
              <a:off x="6756592" y="4188225"/>
              <a:ext cx="4314240" cy="67320"/>
            </p14:xfrm>
          </p:contentPart>
        </mc:Choice>
        <mc:Fallback xmlns="">
          <p:pic>
            <p:nvPicPr>
              <p:cNvPr id="6" name="Ink 5">
                <a:extLst>
                  <a:ext uri="{FF2B5EF4-FFF2-40B4-BE49-F238E27FC236}">
                    <a16:creationId xmlns:a16="http://schemas.microsoft.com/office/drawing/2014/main" id="{625B8693-9EEF-674A-B554-3CB58367AA8E}"/>
                  </a:ext>
                </a:extLst>
              </p:cNvPr>
              <p:cNvPicPr/>
              <p:nvPr/>
            </p:nvPicPr>
            <p:blipFill>
              <a:blip r:embed="rId6"/>
              <a:stretch>
                <a:fillRect/>
              </a:stretch>
            </p:blipFill>
            <p:spPr>
              <a:xfrm>
                <a:off x="6666952" y="4008585"/>
                <a:ext cx="4493880" cy="426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B43A641-33B0-5244-A85F-975B081D98B9}"/>
                  </a:ext>
                </a:extLst>
              </p14:cNvPr>
              <p14:cNvContentPartPr/>
              <p14:nvPr/>
            </p14:nvContentPartPr>
            <p14:xfrm>
              <a:off x="7208392" y="4558305"/>
              <a:ext cx="1017360" cy="25200"/>
            </p14:xfrm>
          </p:contentPart>
        </mc:Choice>
        <mc:Fallback xmlns="">
          <p:pic>
            <p:nvPicPr>
              <p:cNvPr id="8" name="Ink 7">
                <a:extLst>
                  <a:ext uri="{FF2B5EF4-FFF2-40B4-BE49-F238E27FC236}">
                    <a16:creationId xmlns:a16="http://schemas.microsoft.com/office/drawing/2014/main" id="{8B43A641-33B0-5244-A85F-975B081D98B9}"/>
                  </a:ext>
                </a:extLst>
              </p:cNvPr>
              <p:cNvPicPr/>
              <p:nvPr/>
            </p:nvPicPr>
            <p:blipFill>
              <a:blip r:embed="rId8"/>
              <a:stretch>
                <a:fillRect/>
              </a:stretch>
            </p:blipFill>
            <p:spPr>
              <a:xfrm>
                <a:off x="7118392" y="4378305"/>
                <a:ext cx="1197000" cy="384840"/>
              </a:xfrm>
              <a:prstGeom prst="rect">
                <a:avLst/>
              </a:prstGeom>
            </p:spPr>
          </p:pic>
        </mc:Fallback>
      </mc:AlternateContent>
    </p:spTree>
    <p:extLst>
      <p:ext uri="{BB962C8B-B14F-4D97-AF65-F5344CB8AC3E}">
        <p14:creationId xmlns:p14="http://schemas.microsoft.com/office/powerpoint/2010/main" val="4261026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505C11-C0D9-1348-8444-154DC5B4BCDE}"/>
              </a:ext>
            </a:extLst>
          </p:cNvPr>
          <p:cNvPicPr>
            <a:picLocks noChangeAspect="1"/>
          </p:cNvPicPr>
          <p:nvPr/>
        </p:nvPicPr>
        <p:blipFill>
          <a:blip r:embed="rId2"/>
          <a:srcRect l="18874" r="18874"/>
          <a:stretch/>
        </p:blipFill>
        <p:spPr>
          <a:xfrm>
            <a:off x="302335" y="213506"/>
            <a:ext cx="6142843" cy="6215406"/>
          </a:xfrm>
          <a:prstGeom prst="rect">
            <a:avLst/>
          </a:prstGeom>
        </p:spPr>
      </p:pic>
      <p:sp>
        <p:nvSpPr>
          <p:cNvPr id="22" name="Rectangle 25">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64082" y="642594"/>
            <a:ext cx="4472921" cy="1371600"/>
          </a:xfrm>
        </p:spPr>
        <p:txBody>
          <a:bodyPr vert="horz" lIns="91440" tIns="45720" rIns="91440" bIns="45720" rtlCol="0" anchor="ctr">
            <a:normAutofit/>
          </a:bodyPr>
          <a:lstStyle/>
          <a:p>
            <a:r>
              <a:rPr lang="en-US"/>
              <a:t>SenseNets database leak (2019)</a:t>
            </a:r>
          </a:p>
        </p:txBody>
      </p:sp>
      <p:sp>
        <p:nvSpPr>
          <p:cNvPr id="19" name="Shape 144"/>
          <p:cNvSpPr txBox="1">
            <a:spLocks/>
          </p:cNvSpPr>
          <p:nvPr/>
        </p:nvSpPr>
        <p:spPr>
          <a:xfrm>
            <a:off x="6769099" y="2129702"/>
            <a:ext cx="4472921" cy="3931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nSpc>
                <a:spcPct val="90000"/>
              </a:lnSpc>
              <a:spcBef>
                <a:spcPts val="1000"/>
              </a:spcBef>
              <a:buClr>
                <a:schemeClr val="tx1">
                  <a:lumMod val="85000"/>
                  <a:lumOff val="15000"/>
                </a:schemeClr>
              </a:buClr>
              <a:buNone/>
            </a:pPr>
            <a:r>
              <a:rPr lang="en-US" sz="2400" dirty="0"/>
              <a:t>Chinese company accidentally leaked database online</a:t>
            </a:r>
          </a:p>
          <a:p>
            <a:pPr marL="160020" indent="0">
              <a:lnSpc>
                <a:spcPct val="90000"/>
              </a:lnSpc>
              <a:spcBef>
                <a:spcPts val="1000"/>
              </a:spcBef>
              <a:buClr>
                <a:schemeClr val="tx1">
                  <a:lumMod val="85000"/>
                  <a:lumOff val="15000"/>
                </a:schemeClr>
              </a:buClr>
              <a:buNone/>
            </a:pPr>
            <a:r>
              <a:rPr lang="en-US" sz="2400" dirty="0"/>
              <a:t>Faces recorded by 1,039 cameras across China</a:t>
            </a:r>
          </a:p>
          <a:p>
            <a:pPr marL="160020" indent="0">
              <a:lnSpc>
                <a:spcPct val="90000"/>
              </a:lnSpc>
              <a:spcBef>
                <a:spcPts val="1000"/>
              </a:spcBef>
              <a:buClr>
                <a:schemeClr val="tx1">
                  <a:lumMod val="85000"/>
                  <a:lumOff val="15000"/>
                </a:schemeClr>
              </a:buClr>
              <a:buNone/>
            </a:pPr>
            <a:r>
              <a:rPr lang="en-US" sz="2400" dirty="0"/>
              <a:t>2.5 million records on people, including their ID card number, address, birthday, locations</a:t>
            </a:r>
          </a:p>
          <a:p>
            <a:pPr marL="160020" indent="0">
              <a:lnSpc>
                <a:spcPct val="90000"/>
              </a:lnSpc>
              <a:spcBef>
                <a:spcPts val="1000"/>
              </a:spcBef>
              <a:buClr>
                <a:schemeClr val="tx1">
                  <a:lumMod val="85000"/>
                  <a:lumOff val="15000"/>
                </a:schemeClr>
              </a:buClr>
              <a:buNone/>
            </a:pPr>
            <a:r>
              <a:rPr lang="en-US" sz="2400" dirty="0"/>
              <a:t>6.8 million locations logged in 24 hours</a:t>
            </a:r>
          </a:p>
          <a:p>
            <a:pPr lvl="1" indent="-182880">
              <a:lnSpc>
                <a:spcPct val="90000"/>
              </a:lnSpc>
              <a:spcBef>
                <a:spcPts val="1000"/>
              </a:spcBef>
              <a:buClr>
                <a:schemeClr val="tx1">
                  <a:lumMod val="85000"/>
                  <a:lumOff val="15000"/>
                </a:schemeClr>
              </a:buClr>
              <a:buFont typeface="Garamond" pitchFamily="18" charset="0"/>
              <a:buChar char="◦"/>
            </a:pPr>
            <a:r>
              <a:rPr lang="en-US" sz="2000" dirty="0"/>
              <a:t>Police stations, hotels, tourist spots, parks, cafes, mosques…</a:t>
            </a:r>
          </a:p>
        </p:txBody>
      </p:sp>
      <p:sp>
        <p:nvSpPr>
          <p:cNvPr id="20" name="TextBox 19">
            <a:extLst>
              <a:ext uri="{FF2B5EF4-FFF2-40B4-BE49-F238E27FC236}">
                <a16:creationId xmlns:a16="http://schemas.microsoft.com/office/drawing/2014/main" id="{78113C0C-0E18-A04D-BDD5-0FB3256E57C4}"/>
              </a:ext>
            </a:extLst>
          </p:cNvPr>
          <p:cNvSpPr txBox="1"/>
          <p:nvPr/>
        </p:nvSpPr>
        <p:spPr>
          <a:xfrm>
            <a:off x="2373915" y="6475535"/>
            <a:ext cx="9589485" cy="338554"/>
          </a:xfrm>
          <a:prstGeom prst="rect">
            <a:avLst/>
          </a:prstGeom>
          <a:solidFill>
            <a:schemeClr val="bg1"/>
          </a:solidFill>
        </p:spPr>
        <p:txBody>
          <a:bodyPr wrap="none" rtlCol="0">
            <a:spAutoFit/>
          </a:bodyPr>
          <a:lstStyle/>
          <a:p>
            <a:r>
              <a:rPr lang="en-US" sz="1600" i="1" dirty="0"/>
              <a:t>https://</a:t>
            </a:r>
            <a:r>
              <a:rPr lang="en-US" sz="1600" i="1" dirty="0" err="1"/>
              <a:t>www.cnet.com</a:t>
            </a:r>
            <a:r>
              <a:rPr lang="en-US" sz="1600" i="1" dirty="0"/>
              <a:t>/news/chinese-facial-recognition-company-left-database-of-peoples-location-exposed/</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024AAA0-EF9E-1345-A450-136338A0AC28}"/>
                  </a:ext>
                </a:extLst>
              </p14:cNvPr>
              <p14:cNvContentPartPr/>
              <p14:nvPr/>
            </p14:nvContentPartPr>
            <p14:xfrm>
              <a:off x="9414842" y="4544781"/>
              <a:ext cx="966600" cy="36000"/>
            </p14:xfrm>
          </p:contentPart>
        </mc:Choice>
        <mc:Fallback xmlns="">
          <p:pic>
            <p:nvPicPr>
              <p:cNvPr id="6" name="Ink 5">
                <a:extLst>
                  <a:ext uri="{FF2B5EF4-FFF2-40B4-BE49-F238E27FC236}">
                    <a16:creationId xmlns:a16="http://schemas.microsoft.com/office/drawing/2014/main" id="{6024AAA0-EF9E-1345-A450-136338A0AC28}"/>
                  </a:ext>
                </a:extLst>
              </p:cNvPr>
              <p:cNvPicPr/>
              <p:nvPr/>
            </p:nvPicPr>
            <p:blipFill>
              <a:blip r:embed="rId4"/>
              <a:stretch>
                <a:fillRect/>
              </a:stretch>
            </p:blipFill>
            <p:spPr>
              <a:xfrm>
                <a:off x="9324842" y="4362963"/>
                <a:ext cx="1146240" cy="399273"/>
              </a:xfrm>
              <a:prstGeom prst="rect">
                <a:avLst/>
              </a:prstGeom>
            </p:spPr>
          </p:pic>
        </mc:Fallback>
      </mc:AlternateContent>
    </p:spTree>
    <p:extLst>
      <p:ext uri="{BB962C8B-B14F-4D97-AF65-F5344CB8AC3E}">
        <p14:creationId xmlns:p14="http://schemas.microsoft.com/office/powerpoint/2010/main" val="204077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07C2-D1CF-ED84-A890-BC2BF224CB55}"/>
              </a:ext>
            </a:extLst>
          </p:cNvPr>
          <p:cNvSpPr>
            <a:spLocks noGrp="1"/>
          </p:cNvSpPr>
          <p:nvPr>
            <p:ph type="title"/>
          </p:nvPr>
        </p:nvSpPr>
        <p:spPr/>
        <p:txBody>
          <a:bodyPr/>
          <a:lstStyle/>
          <a:p>
            <a:r>
              <a:rPr lang="en-US" dirty="0"/>
              <a:t>China’s Surveillance State</a:t>
            </a:r>
          </a:p>
        </p:txBody>
      </p:sp>
      <p:sp>
        <p:nvSpPr>
          <p:cNvPr id="4" name="Content Placeholder 3">
            <a:extLst>
              <a:ext uri="{FF2B5EF4-FFF2-40B4-BE49-F238E27FC236}">
                <a16:creationId xmlns:a16="http://schemas.microsoft.com/office/drawing/2014/main" id="{D5F2B521-011F-5CF5-D09D-16B776CE0B82}"/>
              </a:ext>
            </a:extLst>
          </p:cNvPr>
          <p:cNvSpPr>
            <a:spLocks noGrp="1"/>
          </p:cNvSpPr>
          <p:nvPr>
            <p:ph idx="1"/>
          </p:nvPr>
        </p:nvSpPr>
        <p:spPr>
          <a:xfrm>
            <a:off x="1066801" y="2103120"/>
            <a:ext cx="5513614" cy="3849624"/>
          </a:xfrm>
        </p:spPr>
        <p:txBody>
          <a:bodyPr>
            <a:normAutofit/>
          </a:bodyPr>
          <a:lstStyle/>
          <a:p>
            <a:pPr marL="0" indent="0">
              <a:buNone/>
            </a:pPr>
            <a:r>
              <a:rPr lang="en-US" sz="2400" dirty="0"/>
              <a:t>Integrated, comprehensive monitoring of </a:t>
            </a:r>
            <a:r>
              <a:rPr lang="en-US" sz="2400" dirty="0">
                <a:solidFill>
                  <a:srgbClr val="C00000"/>
                </a:solidFill>
              </a:rPr>
              <a:t>faces</a:t>
            </a:r>
            <a:r>
              <a:rPr lang="en-US" sz="2400" dirty="0"/>
              <a:t>, </a:t>
            </a:r>
            <a:r>
              <a:rPr lang="en-US" sz="2400" dirty="0">
                <a:solidFill>
                  <a:srgbClr val="C00000"/>
                </a:solidFill>
              </a:rPr>
              <a:t>locations</a:t>
            </a:r>
            <a:r>
              <a:rPr lang="en-US" sz="2400" dirty="0"/>
              <a:t>, </a:t>
            </a:r>
            <a:r>
              <a:rPr lang="en-US" sz="2400" dirty="0">
                <a:solidFill>
                  <a:srgbClr val="C00000"/>
                </a:solidFill>
              </a:rPr>
              <a:t>movements</a:t>
            </a:r>
            <a:r>
              <a:rPr lang="en-US" sz="2400" dirty="0"/>
              <a:t>, </a:t>
            </a:r>
            <a:r>
              <a:rPr lang="en-US" sz="2400" dirty="0">
                <a:solidFill>
                  <a:srgbClr val="C00000"/>
                </a:solidFill>
              </a:rPr>
              <a:t>purchases</a:t>
            </a:r>
          </a:p>
          <a:p>
            <a:pPr marL="0" indent="0">
              <a:buNone/>
            </a:pPr>
            <a:r>
              <a:rPr lang="en-US" sz="2400" dirty="0"/>
              <a:t>Target certain categories of citizens</a:t>
            </a:r>
          </a:p>
          <a:p>
            <a:pPr marL="0" indent="0">
              <a:buNone/>
            </a:pPr>
            <a:r>
              <a:rPr lang="en-US" sz="2400" dirty="0"/>
              <a:t>Search for patterns associated with undesirable behaviors</a:t>
            </a:r>
          </a:p>
          <a:p>
            <a:pPr marL="0" indent="0">
              <a:buNone/>
            </a:pPr>
            <a:r>
              <a:rPr lang="en-US" sz="2400" b="1" dirty="0">
                <a:solidFill>
                  <a:srgbClr val="C00000"/>
                </a:solidFill>
              </a:rPr>
              <a:t>Predictive policing: </a:t>
            </a:r>
            <a:r>
              <a:rPr lang="en-US" sz="2400" dirty="0"/>
              <a:t>prevent crimes </a:t>
            </a:r>
            <a:r>
              <a:rPr lang="en-US" sz="2400" u="sng" dirty="0"/>
              <a:t>before</a:t>
            </a:r>
            <a:r>
              <a:rPr lang="en-US" sz="2400" dirty="0"/>
              <a:t> they happen</a:t>
            </a:r>
          </a:p>
        </p:txBody>
      </p:sp>
      <p:pic>
        <p:nvPicPr>
          <p:cNvPr id="5" name="101124_1_23china-police-megvii_wg_720p">
            <a:hlinkClick r:id="" action="ppaction://media"/>
            <a:extLst>
              <a:ext uri="{FF2B5EF4-FFF2-40B4-BE49-F238E27FC236}">
                <a16:creationId xmlns:a16="http://schemas.microsoft.com/office/drawing/2014/main" id="{83D1698B-4389-AAF1-CABF-0D0477EE32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5158" y="2876909"/>
            <a:ext cx="4430041" cy="249189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6" name="TextBox 5">
            <a:extLst>
              <a:ext uri="{FF2B5EF4-FFF2-40B4-BE49-F238E27FC236}">
                <a16:creationId xmlns:a16="http://schemas.microsoft.com/office/drawing/2014/main" id="{0A129CCF-EDFD-04A0-7ECD-BC72E7258382}"/>
              </a:ext>
            </a:extLst>
          </p:cNvPr>
          <p:cNvSpPr txBox="1"/>
          <p:nvPr/>
        </p:nvSpPr>
        <p:spPr>
          <a:xfrm>
            <a:off x="4751614" y="6150454"/>
            <a:ext cx="7074373" cy="338554"/>
          </a:xfrm>
          <a:prstGeom prst="rect">
            <a:avLst/>
          </a:prstGeom>
          <a:noFill/>
        </p:spPr>
        <p:txBody>
          <a:bodyPr wrap="none" rtlCol="0">
            <a:spAutoFit/>
          </a:bodyPr>
          <a:lstStyle/>
          <a:p>
            <a:r>
              <a:rPr lang="en-US" sz="1600" i="1" dirty="0"/>
              <a:t>https://</a:t>
            </a:r>
            <a:r>
              <a:rPr lang="en-US" sz="1600" i="1" dirty="0" err="1"/>
              <a:t>www.nytimes.com</a:t>
            </a:r>
            <a:r>
              <a:rPr lang="en-US" sz="1600" i="1" dirty="0"/>
              <a:t>/2022/06/25/technology/</a:t>
            </a:r>
            <a:r>
              <a:rPr lang="en-US" sz="1600" i="1" dirty="0" err="1"/>
              <a:t>china</a:t>
            </a:r>
            <a:r>
              <a:rPr lang="en-US" sz="1600" i="1" dirty="0"/>
              <a:t>-surveillance-</a:t>
            </a:r>
            <a:r>
              <a:rPr lang="en-US" sz="1600" i="1" dirty="0" err="1"/>
              <a:t>police.html</a:t>
            </a:r>
            <a:endParaRPr lang="en-US" sz="1600" i="1" dirty="0"/>
          </a:p>
        </p:txBody>
      </p:sp>
      <p:pic>
        <p:nvPicPr>
          <p:cNvPr id="1026" name="Picture 2" descr="China's Surveillance State Is Growing. These Documents Reveal How. - The  New York Times">
            <a:extLst>
              <a:ext uri="{FF2B5EF4-FFF2-40B4-BE49-F238E27FC236}">
                <a16:creationId xmlns:a16="http://schemas.microsoft.com/office/drawing/2014/main" id="{FC130535-3961-2415-1B6D-3BA35A329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615" y="547684"/>
            <a:ext cx="3786893" cy="213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8456AAE-E43B-4A40-9E74-9D26F44A63DE}"/>
              </a:ext>
            </a:extLst>
          </p:cNvPr>
          <p:cNvPicPr>
            <a:picLocks noChangeAspect="1"/>
          </p:cNvPicPr>
          <p:nvPr/>
        </p:nvPicPr>
        <p:blipFill>
          <a:blip r:embed="rId2"/>
          <a:stretch>
            <a:fillRect/>
          </a:stretch>
        </p:blipFill>
        <p:spPr>
          <a:xfrm>
            <a:off x="727710" y="1787398"/>
            <a:ext cx="4152900" cy="2222500"/>
          </a:xfrm>
          <a:prstGeom prst="rect">
            <a:avLst/>
          </a:prstGeom>
          <a:ln w="3810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B3ED4071-585B-1C4F-AB64-8300FDAE0690}"/>
              </a:ext>
            </a:extLst>
          </p:cNvPr>
          <p:cNvSpPr txBox="1"/>
          <p:nvPr/>
        </p:nvSpPr>
        <p:spPr>
          <a:xfrm>
            <a:off x="5243322" y="1701574"/>
            <a:ext cx="6099048" cy="2308324"/>
          </a:xfrm>
          <a:prstGeom prst="rect">
            <a:avLst/>
          </a:prstGeom>
          <a:noFill/>
        </p:spPr>
        <p:txBody>
          <a:bodyPr wrap="square">
            <a:spAutoFit/>
          </a:bodyPr>
          <a:lstStyle/>
          <a:p>
            <a:r>
              <a:rPr lang="en-US" sz="2400" b="0" i="0" dirty="0">
                <a:solidFill>
                  <a:srgbClr val="404040"/>
                </a:solidFill>
                <a:effectLst/>
              </a:rPr>
              <a:t>The system uses an AI algorithms and facial recognition technology to </a:t>
            </a:r>
            <a:r>
              <a:rPr lang="en-US" sz="2400" b="0" i="0" dirty="0" err="1">
                <a:solidFill>
                  <a:srgbClr val="404040"/>
                </a:solidFill>
                <a:effectLst/>
              </a:rPr>
              <a:t>analyse</a:t>
            </a:r>
            <a:r>
              <a:rPr lang="en-US" sz="2400" b="0" i="0" dirty="0">
                <a:solidFill>
                  <a:srgbClr val="404040"/>
                </a:solidFill>
                <a:effectLst/>
              </a:rPr>
              <a:t> footage gathered by more than 10,820 CCTV cameras and </a:t>
            </a:r>
            <a:r>
              <a:rPr lang="en-US" sz="2400" b="0" i="0" dirty="0">
                <a:solidFill>
                  <a:srgbClr val="404040"/>
                </a:solidFill>
                <a:effectLst/>
                <a:highlight>
                  <a:srgbClr val="FFFF00"/>
                </a:highlight>
              </a:rPr>
              <a:t>track an infected person’s movements, anyone they had close contact with</a:t>
            </a:r>
            <a:r>
              <a:rPr lang="en-US" sz="2400" b="0" i="0" dirty="0">
                <a:solidFill>
                  <a:srgbClr val="404040"/>
                </a:solidFill>
                <a:effectLst/>
              </a:rPr>
              <a:t>, and whether they were wearing a mask</a:t>
            </a:r>
            <a:endParaRPr lang="en-US" sz="2400" dirty="0"/>
          </a:p>
        </p:txBody>
      </p:sp>
      <p:sp>
        <p:nvSpPr>
          <p:cNvPr id="7" name="TextBox 6">
            <a:extLst>
              <a:ext uri="{FF2B5EF4-FFF2-40B4-BE49-F238E27FC236}">
                <a16:creationId xmlns:a16="http://schemas.microsoft.com/office/drawing/2014/main" id="{D0E3E5FA-F443-0D41-964E-A3247E0C76B5}"/>
              </a:ext>
            </a:extLst>
          </p:cNvPr>
          <p:cNvSpPr txBox="1"/>
          <p:nvPr/>
        </p:nvSpPr>
        <p:spPr>
          <a:xfrm>
            <a:off x="1456944" y="6107938"/>
            <a:ext cx="10328656" cy="338554"/>
          </a:xfrm>
          <a:prstGeom prst="rect">
            <a:avLst/>
          </a:prstGeom>
          <a:noFill/>
        </p:spPr>
        <p:txBody>
          <a:bodyPr wrap="square">
            <a:spAutoFit/>
          </a:bodyPr>
          <a:lstStyle/>
          <a:p>
            <a:r>
              <a:rPr lang="en-US" sz="1600" i="1" dirty="0"/>
              <a:t>https://</a:t>
            </a:r>
            <a:r>
              <a:rPr lang="en-US" sz="1600" i="1" dirty="0" err="1"/>
              <a:t>www.reuters.com</a:t>
            </a:r>
            <a:r>
              <a:rPr lang="en-US" sz="1600" i="1" dirty="0"/>
              <a:t>/world/</a:t>
            </a:r>
            <a:r>
              <a:rPr lang="en-US" sz="1600" i="1" dirty="0" err="1"/>
              <a:t>asia</a:t>
            </a:r>
            <a:r>
              <a:rPr lang="en-US" sz="1600" i="1" dirty="0"/>
              <a:t>-pacific/skorea-test-ai-powered-facial-recognition-track-covid-19-cases-2021-12-13/</a:t>
            </a:r>
          </a:p>
        </p:txBody>
      </p:sp>
      <p:sp>
        <p:nvSpPr>
          <p:cNvPr id="2" name="TextBox 1">
            <a:extLst>
              <a:ext uri="{FF2B5EF4-FFF2-40B4-BE49-F238E27FC236}">
                <a16:creationId xmlns:a16="http://schemas.microsoft.com/office/drawing/2014/main" id="{9FCE63C8-A439-287B-4244-87CAC63379E7}"/>
              </a:ext>
            </a:extLst>
          </p:cNvPr>
          <p:cNvSpPr txBox="1"/>
          <p:nvPr/>
        </p:nvSpPr>
        <p:spPr>
          <a:xfrm>
            <a:off x="3358293" y="5176648"/>
            <a:ext cx="8427307" cy="461665"/>
          </a:xfrm>
          <a:prstGeom prst="rect">
            <a:avLst/>
          </a:prstGeom>
          <a:noFill/>
        </p:spPr>
        <p:txBody>
          <a:bodyPr wrap="none" rtlCol="0">
            <a:spAutoFit/>
          </a:bodyPr>
          <a:lstStyle/>
          <a:p>
            <a:r>
              <a:rPr lang="en-US" sz="2400" dirty="0"/>
              <a:t>Similar system in Western Australia to enforce quarantine orders</a:t>
            </a:r>
          </a:p>
        </p:txBody>
      </p:sp>
    </p:spTree>
    <p:extLst>
      <p:ext uri="{BB962C8B-B14F-4D97-AF65-F5344CB8AC3E}">
        <p14:creationId xmlns:p14="http://schemas.microsoft.com/office/powerpoint/2010/main" val="78320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2814837" y="6046129"/>
            <a:ext cx="903484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/technology/2021/04/02/capitol-siege-arrests-technology-</a:t>
            </a:r>
            <a:r>
              <a:rPr lang="en-US" sz="1600" i="1" dirty="0" err="1"/>
              <a:t>fbi</a:t>
            </a:r>
            <a:r>
              <a:rPr lang="en-US" sz="1600" i="1" dirty="0"/>
              <a:t>-privacy/</a:t>
            </a:r>
          </a:p>
        </p:txBody>
      </p:sp>
      <p:pic>
        <p:nvPicPr>
          <p:cNvPr id="4" name="Picture 3">
            <a:extLst>
              <a:ext uri="{FF2B5EF4-FFF2-40B4-BE49-F238E27FC236}">
                <a16:creationId xmlns:a16="http://schemas.microsoft.com/office/drawing/2014/main" id="{0A6A0EEE-2806-1445-B57F-944DBCB4DD60}"/>
              </a:ext>
            </a:extLst>
          </p:cNvPr>
          <p:cNvPicPr>
            <a:picLocks noChangeAspect="1"/>
          </p:cNvPicPr>
          <p:nvPr/>
        </p:nvPicPr>
        <p:blipFill>
          <a:blip r:embed="rId2"/>
          <a:stretch>
            <a:fillRect/>
          </a:stretch>
        </p:blipFill>
        <p:spPr>
          <a:xfrm>
            <a:off x="2814837" y="3778401"/>
            <a:ext cx="5757663" cy="1803967"/>
          </a:xfrm>
          <a:prstGeom prst="rect">
            <a:avLst/>
          </a:prstGeom>
        </p:spPr>
      </p:pic>
      <p:pic>
        <p:nvPicPr>
          <p:cNvPr id="5" name="Picture 4">
            <a:extLst>
              <a:ext uri="{FF2B5EF4-FFF2-40B4-BE49-F238E27FC236}">
                <a16:creationId xmlns:a16="http://schemas.microsoft.com/office/drawing/2014/main" id="{F72609B5-17F9-8C47-A498-7A10A04D1D78}"/>
              </a:ext>
            </a:extLst>
          </p:cNvPr>
          <p:cNvPicPr>
            <a:picLocks noChangeAspect="1"/>
          </p:cNvPicPr>
          <p:nvPr/>
        </p:nvPicPr>
        <p:blipFill>
          <a:blip r:embed="rId3"/>
          <a:stretch>
            <a:fillRect/>
          </a:stretch>
        </p:blipFill>
        <p:spPr>
          <a:xfrm>
            <a:off x="1181101" y="1801149"/>
            <a:ext cx="5029200" cy="1825219"/>
          </a:xfrm>
          <a:prstGeom prst="rect">
            <a:avLst/>
          </a:prstGeom>
        </p:spPr>
      </p:pic>
      <p:sp>
        <p:nvSpPr>
          <p:cNvPr id="2" name="Title 1">
            <a:extLst>
              <a:ext uri="{FF2B5EF4-FFF2-40B4-BE49-F238E27FC236}">
                <a16:creationId xmlns:a16="http://schemas.microsoft.com/office/drawing/2014/main" id="{209E9A13-A0A9-4446-A408-B09F37DCAC90}"/>
              </a:ext>
            </a:extLst>
          </p:cNvPr>
          <p:cNvSpPr>
            <a:spLocks noGrp="1"/>
          </p:cNvSpPr>
          <p:nvPr>
            <p:ph type="title"/>
          </p:nvPr>
        </p:nvSpPr>
        <p:spPr/>
        <p:txBody>
          <a:bodyPr/>
          <a:lstStyle/>
          <a:p>
            <a:r>
              <a:rPr lang="en-US" dirty="0"/>
              <a:t>U.S. Capitol Riot (Jan 6, 2021)</a:t>
            </a:r>
          </a:p>
        </p:txBody>
      </p:sp>
    </p:spTree>
    <p:extLst>
      <p:ext uri="{BB962C8B-B14F-4D97-AF65-F5344CB8AC3E}">
        <p14:creationId xmlns:p14="http://schemas.microsoft.com/office/powerpoint/2010/main" val="478922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E0AAB8-4FAB-0447-8C83-8310913FCFB0}"/>
              </a:ext>
            </a:extLst>
          </p:cNvPr>
          <p:cNvSpPr>
            <a:spLocks noGrp="1"/>
          </p:cNvSpPr>
          <p:nvPr>
            <p:ph type="title"/>
          </p:nvPr>
        </p:nvSpPr>
        <p:spPr>
          <a:xfrm>
            <a:off x="1066800" y="642594"/>
            <a:ext cx="10058400" cy="1371600"/>
          </a:xfrm>
        </p:spPr>
        <p:txBody>
          <a:bodyPr>
            <a:normAutofit/>
          </a:bodyPr>
          <a:lstStyle/>
          <a:p>
            <a:r>
              <a:rPr lang="en-US" dirty="0">
                <a:latin typeface="+mn-lt"/>
              </a:rPr>
              <a:t>Faces of the Riot</a:t>
            </a:r>
          </a:p>
        </p:txBody>
      </p:sp>
      <p:pic>
        <p:nvPicPr>
          <p:cNvPr id="12" name="Picture 11" descr="A collage of a person's face&#10;&#10;Description automatically generated with medium confidence">
            <a:extLst>
              <a:ext uri="{FF2B5EF4-FFF2-40B4-BE49-F238E27FC236}">
                <a16:creationId xmlns:a16="http://schemas.microsoft.com/office/drawing/2014/main" id="{1E893A9F-12B5-6040-89DF-532CFADB8DE9}"/>
              </a:ext>
            </a:extLst>
          </p:cNvPr>
          <p:cNvPicPr>
            <a:picLocks noChangeAspect="1"/>
          </p:cNvPicPr>
          <p:nvPr/>
        </p:nvPicPr>
        <p:blipFill>
          <a:blip r:embed="rId2"/>
          <a:stretch>
            <a:fillRect/>
          </a:stretch>
        </p:blipFill>
        <p:spPr>
          <a:xfrm>
            <a:off x="863317" y="1828800"/>
            <a:ext cx="6328447" cy="4386606"/>
          </a:xfrm>
          <a:prstGeom prst="rect">
            <a:avLst/>
          </a:prstGeom>
        </p:spPr>
      </p:pic>
      <p:sp>
        <p:nvSpPr>
          <p:cNvPr id="13" name="TextBox 12">
            <a:extLst>
              <a:ext uri="{FF2B5EF4-FFF2-40B4-BE49-F238E27FC236}">
                <a16:creationId xmlns:a16="http://schemas.microsoft.com/office/drawing/2014/main" id="{9A3E9956-8C20-174D-84B2-8FBE4BDBB445}"/>
              </a:ext>
            </a:extLst>
          </p:cNvPr>
          <p:cNvSpPr txBox="1"/>
          <p:nvPr/>
        </p:nvSpPr>
        <p:spPr>
          <a:xfrm>
            <a:off x="7527906" y="2014194"/>
            <a:ext cx="3960049" cy="1200329"/>
          </a:xfrm>
          <a:prstGeom prst="rect">
            <a:avLst/>
          </a:prstGeom>
          <a:noFill/>
        </p:spPr>
        <p:txBody>
          <a:bodyPr wrap="square" rtlCol="0">
            <a:spAutoFit/>
          </a:bodyPr>
          <a:lstStyle/>
          <a:p>
            <a:r>
              <a:rPr lang="en-US" dirty="0"/>
              <a:t>A bug in </a:t>
            </a:r>
            <a:r>
              <a:rPr lang="en-US" dirty="0" err="1"/>
              <a:t>Parler</a:t>
            </a:r>
            <a:r>
              <a:rPr lang="en-US" dirty="0"/>
              <a:t> enabled unlimited download of every message, photo, and video posted to the site, along with geolocation metadata</a:t>
            </a:r>
          </a:p>
        </p:txBody>
      </p:sp>
      <p:sp>
        <p:nvSpPr>
          <p:cNvPr id="14" name="TextBox 13">
            <a:extLst>
              <a:ext uri="{FF2B5EF4-FFF2-40B4-BE49-F238E27FC236}">
                <a16:creationId xmlns:a16="http://schemas.microsoft.com/office/drawing/2014/main" id="{A3CC43E9-9FA9-C440-898C-392DF903D125}"/>
              </a:ext>
            </a:extLst>
          </p:cNvPr>
          <p:cNvSpPr txBox="1"/>
          <p:nvPr/>
        </p:nvSpPr>
        <p:spPr>
          <a:xfrm>
            <a:off x="7547018" y="3528809"/>
            <a:ext cx="3361387" cy="1200329"/>
          </a:xfrm>
          <a:prstGeom prst="rect">
            <a:avLst/>
          </a:prstGeom>
          <a:noFill/>
        </p:spPr>
        <p:txBody>
          <a:bodyPr wrap="square" rtlCol="0">
            <a:spAutoFit/>
          </a:bodyPr>
          <a:lstStyle/>
          <a:p>
            <a:r>
              <a:rPr lang="en-US" dirty="0"/>
              <a:t>Faces of the Riot cataloged and published every face appearing in the videos of the Jan 6, 2021 Capitol riot (over 6000 faces)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F214BD2D-B00B-9B41-AE65-7BD3835B7860}"/>
                  </a:ext>
                </a:extLst>
              </p14:cNvPr>
              <p14:cNvContentPartPr/>
              <p14:nvPr/>
            </p14:nvContentPartPr>
            <p14:xfrm>
              <a:off x="8642632" y="3971145"/>
              <a:ext cx="2019240" cy="42120"/>
            </p14:xfrm>
          </p:contentPart>
        </mc:Choice>
        <mc:Fallback xmlns="">
          <p:pic>
            <p:nvPicPr>
              <p:cNvPr id="18" name="Ink 17">
                <a:extLst>
                  <a:ext uri="{FF2B5EF4-FFF2-40B4-BE49-F238E27FC236}">
                    <a16:creationId xmlns:a16="http://schemas.microsoft.com/office/drawing/2014/main" id="{F214BD2D-B00B-9B41-AE65-7BD3835B7860}"/>
                  </a:ext>
                </a:extLst>
              </p:cNvPr>
              <p:cNvPicPr/>
              <p:nvPr/>
            </p:nvPicPr>
            <p:blipFill>
              <a:blip r:embed="rId4"/>
              <a:stretch>
                <a:fillRect/>
              </a:stretch>
            </p:blipFill>
            <p:spPr>
              <a:xfrm>
                <a:off x="8588632" y="3863505"/>
                <a:ext cx="21268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21853381-C298-C04C-A6A5-68008883F4A2}"/>
                  </a:ext>
                </a:extLst>
              </p14:cNvPr>
              <p14:cNvContentPartPr/>
              <p14:nvPr/>
            </p14:nvContentPartPr>
            <p14:xfrm>
              <a:off x="7671352" y="4233945"/>
              <a:ext cx="2907000" cy="52560"/>
            </p14:xfrm>
          </p:contentPart>
        </mc:Choice>
        <mc:Fallback xmlns="">
          <p:pic>
            <p:nvPicPr>
              <p:cNvPr id="19" name="Ink 18">
                <a:extLst>
                  <a:ext uri="{FF2B5EF4-FFF2-40B4-BE49-F238E27FC236}">
                    <a16:creationId xmlns:a16="http://schemas.microsoft.com/office/drawing/2014/main" id="{21853381-C298-C04C-A6A5-68008883F4A2}"/>
                  </a:ext>
                </a:extLst>
              </p:cNvPr>
              <p:cNvPicPr/>
              <p:nvPr/>
            </p:nvPicPr>
            <p:blipFill>
              <a:blip r:embed="rId6"/>
              <a:stretch>
                <a:fillRect/>
              </a:stretch>
            </p:blipFill>
            <p:spPr>
              <a:xfrm>
                <a:off x="7617712" y="4126305"/>
                <a:ext cx="30146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31805E55-15F3-824C-A1F5-E772711807B6}"/>
                  </a:ext>
                </a:extLst>
              </p14:cNvPr>
              <p14:cNvContentPartPr/>
              <p14:nvPr/>
            </p14:nvContentPartPr>
            <p14:xfrm>
              <a:off x="7663432" y="4502505"/>
              <a:ext cx="1032120" cy="51840"/>
            </p14:xfrm>
          </p:contentPart>
        </mc:Choice>
        <mc:Fallback xmlns="">
          <p:pic>
            <p:nvPicPr>
              <p:cNvPr id="20" name="Ink 19">
                <a:extLst>
                  <a:ext uri="{FF2B5EF4-FFF2-40B4-BE49-F238E27FC236}">
                    <a16:creationId xmlns:a16="http://schemas.microsoft.com/office/drawing/2014/main" id="{31805E55-15F3-824C-A1F5-E772711807B6}"/>
                  </a:ext>
                </a:extLst>
              </p:cNvPr>
              <p:cNvPicPr/>
              <p:nvPr/>
            </p:nvPicPr>
            <p:blipFill>
              <a:blip r:embed="rId8"/>
              <a:stretch>
                <a:fillRect/>
              </a:stretch>
            </p:blipFill>
            <p:spPr>
              <a:xfrm>
                <a:off x="7609432" y="4394865"/>
                <a:ext cx="113976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EBE28CBD-10AB-3146-818E-64B1BF2D1C5F}"/>
                  </a:ext>
                </a:extLst>
              </p14:cNvPr>
              <p14:cNvContentPartPr/>
              <p14:nvPr/>
            </p14:nvContentPartPr>
            <p14:xfrm>
              <a:off x="9284152" y="4920465"/>
              <a:ext cx="410040" cy="449640"/>
            </p14:xfrm>
          </p:contentPart>
        </mc:Choice>
        <mc:Fallback xmlns="">
          <p:pic>
            <p:nvPicPr>
              <p:cNvPr id="21" name="Ink 20">
                <a:extLst>
                  <a:ext uri="{FF2B5EF4-FFF2-40B4-BE49-F238E27FC236}">
                    <a16:creationId xmlns:a16="http://schemas.microsoft.com/office/drawing/2014/main" id="{EBE28CBD-10AB-3146-818E-64B1BF2D1C5F}"/>
                  </a:ext>
                </a:extLst>
              </p:cNvPr>
              <p:cNvPicPr/>
              <p:nvPr/>
            </p:nvPicPr>
            <p:blipFill>
              <a:blip r:embed="rId10"/>
              <a:stretch>
                <a:fillRect/>
              </a:stretch>
            </p:blipFill>
            <p:spPr>
              <a:xfrm>
                <a:off x="9230512" y="4812825"/>
                <a:ext cx="51768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5178105C-773E-F346-A1E2-0951D0B1C65F}"/>
                  </a:ext>
                </a:extLst>
              </p14:cNvPr>
              <p14:cNvContentPartPr/>
              <p14:nvPr/>
            </p14:nvContentPartPr>
            <p14:xfrm>
              <a:off x="9476032" y="5759985"/>
              <a:ext cx="360" cy="360"/>
            </p14:xfrm>
          </p:contentPart>
        </mc:Choice>
        <mc:Fallback xmlns="">
          <p:pic>
            <p:nvPicPr>
              <p:cNvPr id="22" name="Ink 21">
                <a:extLst>
                  <a:ext uri="{FF2B5EF4-FFF2-40B4-BE49-F238E27FC236}">
                    <a16:creationId xmlns:a16="http://schemas.microsoft.com/office/drawing/2014/main" id="{5178105C-773E-F346-A1E2-0951D0B1C65F}"/>
                  </a:ext>
                </a:extLst>
              </p:cNvPr>
              <p:cNvPicPr/>
              <p:nvPr/>
            </p:nvPicPr>
            <p:blipFill>
              <a:blip r:embed="rId12"/>
              <a:stretch>
                <a:fillRect/>
              </a:stretch>
            </p:blipFill>
            <p:spPr>
              <a:xfrm>
                <a:off x="9422392" y="5651985"/>
                <a:ext cx="108000" cy="216000"/>
              </a:xfrm>
              <a:prstGeom prst="rect">
                <a:avLst/>
              </a:prstGeom>
            </p:spPr>
          </p:pic>
        </mc:Fallback>
      </mc:AlternateContent>
    </p:spTree>
    <p:extLst>
      <p:ext uri="{BB962C8B-B14F-4D97-AF65-F5344CB8AC3E}">
        <p14:creationId xmlns:p14="http://schemas.microsoft.com/office/powerpoint/2010/main" val="29013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8D4A88-8569-434D-96F1-1DF857000ADE}"/>
              </a:ext>
            </a:extLst>
          </p:cNvPr>
          <p:cNvPicPr>
            <a:picLocks noChangeAspect="1"/>
          </p:cNvPicPr>
          <p:nvPr/>
        </p:nvPicPr>
        <p:blipFill>
          <a:blip r:embed="rId2"/>
          <a:stretch>
            <a:fillRect/>
          </a:stretch>
        </p:blipFill>
        <p:spPr>
          <a:xfrm>
            <a:off x="639740" y="911895"/>
            <a:ext cx="11051442" cy="1174481"/>
          </a:xfrm>
          <a:prstGeom prst="rect">
            <a:avLst/>
          </a:prstGeom>
        </p:spPr>
      </p:pic>
      <p:sp>
        <p:nvSpPr>
          <p:cNvPr id="16" name="TextBox 15">
            <a:extLst>
              <a:ext uri="{FF2B5EF4-FFF2-40B4-BE49-F238E27FC236}">
                <a16:creationId xmlns:a16="http://schemas.microsoft.com/office/drawing/2014/main" id="{A991828C-DC17-AD49-BDB1-EDA34624A0BE}"/>
              </a:ext>
            </a:extLst>
          </p:cNvPr>
          <p:cNvSpPr txBox="1"/>
          <p:nvPr/>
        </p:nvSpPr>
        <p:spPr>
          <a:xfrm>
            <a:off x="2656336" y="6112008"/>
            <a:ext cx="903484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/technology/2021/04/02/capitol-siege-arrests-technology-</a:t>
            </a:r>
            <a:r>
              <a:rPr lang="en-US" sz="1600" i="1" dirty="0" err="1"/>
              <a:t>fbi</a:t>
            </a:r>
            <a:r>
              <a:rPr lang="en-US" sz="1600" i="1" dirty="0"/>
              <a:t>-privacy/</a:t>
            </a:r>
          </a:p>
        </p:txBody>
      </p:sp>
      <p:pic>
        <p:nvPicPr>
          <p:cNvPr id="9" name="Picture 8">
            <a:extLst>
              <a:ext uri="{FF2B5EF4-FFF2-40B4-BE49-F238E27FC236}">
                <a16:creationId xmlns:a16="http://schemas.microsoft.com/office/drawing/2014/main" id="{EBE2276F-7E0C-5748-83AA-9FD3A2EB7896}"/>
              </a:ext>
            </a:extLst>
          </p:cNvPr>
          <p:cNvPicPr>
            <a:picLocks noChangeAspect="1"/>
          </p:cNvPicPr>
          <p:nvPr/>
        </p:nvPicPr>
        <p:blipFill>
          <a:blip r:embed="rId3"/>
          <a:stretch>
            <a:fillRect/>
          </a:stretch>
        </p:blipFill>
        <p:spPr>
          <a:xfrm>
            <a:off x="1786073" y="1999035"/>
            <a:ext cx="3498445" cy="2329252"/>
          </a:xfrm>
          <a:prstGeom prst="rect">
            <a:avLst/>
          </a:prstGeom>
        </p:spPr>
      </p:pic>
      <p:pic>
        <p:nvPicPr>
          <p:cNvPr id="10" name="Picture 9">
            <a:extLst>
              <a:ext uri="{FF2B5EF4-FFF2-40B4-BE49-F238E27FC236}">
                <a16:creationId xmlns:a16="http://schemas.microsoft.com/office/drawing/2014/main" id="{69FA0456-19E2-6E46-9A5F-AFC7896225BE}"/>
              </a:ext>
            </a:extLst>
          </p:cNvPr>
          <p:cNvPicPr>
            <a:picLocks noChangeAspect="1"/>
          </p:cNvPicPr>
          <p:nvPr/>
        </p:nvPicPr>
        <p:blipFill>
          <a:blip r:embed="rId4"/>
          <a:stretch>
            <a:fillRect/>
          </a:stretch>
        </p:blipFill>
        <p:spPr>
          <a:xfrm>
            <a:off x="6430850" y="1822077"/>
            <a:ext cx="4864100" cy="3035300"/>
          </a:xfrm>
          <a:prstGeom prst="rect">
            <a:avLst/>
          </a:prstGeom>
        </p:spPr>
      </p:pic>
      <p:sp>
        <p:nvSpPr>
          <p:cNvPr id="17" name="TextBox 16">
            <a:extLst>
              <a:ext uri="{FF2B5EF4-FFF2-40B4-BE49-F238E27FC236}">
                <a16:creationId xmlns:a16="http://schemas.microsoft.com/office/drawing/2014/main" id="{3F8DF70A-8EB1-AF40-A26E-9424F5EA9E56}"/>
              </a:ext>
            </a:extLst>
          </p:cNvPr>
          <p:cNvSpPr txBox="1"/>
          <p:nvPr/>
        </p:nvSpPr>
        <p:spPr>
          <a:xfrm>
            <a:off x="4597757" y="4925096"/>
            <a:ext cx="7147775" cy="1200329"/>
          </a:xfrm>
          <a:prstGeom prst="rect">
            <a:avLst/>
          </a:prstGeom>
          <a:noFill/>
        </p:spPr>
        <p:txBody>
          <a:bodyPr wrap="square" rtlCol="0">
            <a:spAutoFit/>
          </a:bodyPr>
          <a:lstStyle/>
          <a:p>
            <a:r>
              <a:rPr lang="en-US" dirty="0"/>
              <a:t>“Put your mask on,” warned her </a:t>
            </a:r>
            <a:r>
              <a:rPr lang="en-US" dirty="0" err="1"/>
              <a:t>fiance</a:t>
            </a:r>
            <a:r>
              <a:rPr lang="en-US" dirty="0"/>
              <a:t>, as the couple stood beneath an unblinking array of surveillance cameras. “I don’t want them to see you.”</a:t>
            </a:r>
          </a:p>
          <a:p>
            <a:r>
              <a:rPr lang="en-US" dirty="0"/>
              <a:t>It was too late.</a:t>
            </a:r>
          </a:p>
          <a:p>
            <a:endParaRPr lang="en-US" dirty="0"/>
          </a:p>
        </p:txBody>
      </p:sp>
    </p:spTree>
    <p:extLst>
      <p:ext uri="{BB962C8B-B14F-4D97-AF65-F5344CB8AC3E}">
        <p14:creationId xmlns:p14="http://schemas.microsoft.com/office/powerpoint/2010/main" val="110744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ris scans as ID grow in use | CSO Online">
            <a:extLst>
              <a:ext uri="{FF2B5EF4-FFF2-40B4-BE49-F238E27FC236}">
                <a16:creationId xmlns:a16="http://schemas.microsoft.com/office/drawing/2014/main" id="{266C4B22-653B-3441-B05C-F574DD7DE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934" y="1873880"/>
            <a:ext cx="2108210" cy="1412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gerprint Fun - Science World">
            <a:extLst>
              <a:ext uri="{FF2B5EF4-FFF2-40B4-BE49-F238E27FC236}">
                <a16:creationId xmlns:a16="http://schemas.microsoft.com/office/drawing/2014/main" id="{A7646E5E-D70B-4146-974F-DC6319E28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1" y="2099256"/>
            <a:ext cx="2108210" cy="25822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oice biometrics still relatively unheard">
            <a:extLst>
              <a:ext uri="{FF2B5EF4-FFF2-40B4-BE49-F238E27FC236}">
                <a16:creationId xmlns:a16="http://schemas.microsoft.com/office/drawing/2014/main" id="{8B9A0204-957E-E341-A67D-E0B680D09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63" y="4261042"/>
            <a:ext cx="4359488" cy="1453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Key Players in Global Hand Geometry Biometrics Market 2015-2019">
            <a:extLst>
              <a:ext uri="{FF2B5EF4-FFF2-40B4-BE49-F238E27FC236}">
                <a16:creationId xmlns:a16="http://schemas.microsoft.com/office/drawing/2014/main" id="{BD580AF2-A1AB-8549-933A-4D2469198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849" y="832042"/>
            <a:ext cx="2164132" cy="25969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acial Recognition Bans: What Do They Mean For AI (Artificial Intelligence)?">
            <a:extLst>
              <a:ext uri="{FF2B5EF4-FFF2-40B4-BE49-F238E27FC236}">
                <a16:creationId xmlns:a16="http://schemas.microsoft.com/office/drawing/2014/main" id="{584EA261-C3F9-F846-B315-44AEF1C73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3217" y="1873879"/>
            <a:ext cx="3274324" cy="21828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dentification by Ears – Robert Traynor">
            <a:extLst>
              <a:ext uri="{FF2B5EF4-FFF2-40B4-BE49-F238E27FC236}">
                <a16:creationId xmlns:a16="http://schemas.microsoft.com/office/drawing/2014/main" id="{67DE7AE3-B1AE-BC41-9EC0-A80ECB041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003" y="4576141"/>
            <a:ext cx="2386795" cy="17202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A4260F4-B25B-9C45-AD04-E12C8F584D81}"/>
              </a:ext>
            </a:extLst>
          </p:cNvPr>
          <p:cNvSpPr>
            <a:spLocks noGrp="1"/>
          </p:cNvSpPr>
          <p:nvPr>
            <p:ph type="title"/>
          </p:nvPr>
        </p:nvSpPr>
        <p:spPr/>
        <p:txBody>
          <a:bodyPr/>
          <a:lstStyle/>
          <a:p>
            <a:r>
              <a:rPr lang="en-US" dirty="0"/>
              <a:t>Biometrics</a:t>
            </a:r>
          </a:p>
        </p:txBody>
      </p:sp>
    </p:spTree>
    <p:extLst>
      <p:ext uri="{BB962C8B-B14F-4D97-AF65-F5344CB8AC3E}">
        <p14:creationId xmlns:p14="http://schemas.microsoft.com/office/powerpoint/2010/main" val="1128168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81C01-09B0-0340-A7E5-7C94821497FE}"/>
              </a:ext>
            </a:extLst>
          </p:cNvPr>
          <p:cNvPicPr>
            <a:picLocks noChangeAspect="1"/>
          </p:cNvPicPr>
          <p:nvPr/>
        </p:nvPicPr>
        <p:blipFill>
          <a:blip r:embed="rId2"/>
          <a:stretch>
            <a:fillRect/>
          </a:stretch>
        </p:blipFill>
        <p:spPr>
          <a:xfrm>
            <a:off x="694690" y="852170"/>
            <a:ext cx="9156700" cy="113030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EC66D5C2-1ADB-C44E-A158-B7101009A9E3}"/>
              </a:ext>
            </a:extLst>
          </p:cNvPr>
          <p:cNvSpPr txBox="1"/>
          <p:nvPr/>
        </p:nvSpPr>
        <p:spPr>
          <a:xfrm>
            <a:off x="694690" y="2459504"/>
            <a:ext cx="6675374" cy="2554545"/>
          </a:xfrm>
          <a:prstGeom prst="rect">
            <a:avLst/>
          </a:prstGeom>
          <a:noFill/>
        </p:spPr>
        <p:txBody>
          <a:bodyPr wrap="square" rtlCol="0">
            <a:spAutoFit/>
          </a:bodyPr>
          <a:lstStyle/>
          <a:p>
            <a:r>
              <a:rPr lang="en-US" sz="2000" dirty="0"/>
              <a:t>federal agents tracked down an individual named Stephen Chase Randolph using crowdsourced images from the riots (including those shared on Twitter by a group known as SeditionHunters). They searched these pictures on the web using “an </a:t>
            </a:r>
            <a:r>
              <a:rPr lang="en-US" sz="2000" dirty="0">
                <a:highlight>
                  <a:srgbClr val="FFFF00"/>
                </a:highlight>
              </a:rPr>
              <a:t>open source facial recognition tool, known to provide reliable results</a:t>
            </a:r>
            <a:r>
              <a:rPr lang="en-US" sz="2000" dirty="0"/>
              <a:t>,” and this led to a public Instagram page apparently belonging to Randolph’s girlfriend which contained “numerous images” of the suspect.</a:t>
            </a:r>
          </a:p>
        </p:txBody>
      </p:sp>
      <p:pic>
        <p:nvPicPr>
          <p:cNvPr id="4098" name="Picture 2">
            <a:extLst>
              <a:ext uri="{FF2B5EF4-FFF2-40B4-BE49-F238E27FC236}">
                <a16:creationId xmlns:a16="http://schemas.microsoft.com/office/drawing/2014/main" id="{0FB00509-42D2-5841-8052-F4CEAE983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386" y="2462495"/>
            <a:ext cx="3582924" cy="19330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73571C-D803-334D-B750-CD4FDC9D6BA6}"/>
              </a:ext>
            </a:extLst>
          </p:cNvPr>
          <p:cNvSpPr txBox="1"/>
          <p:nvPr/>
        </p:nvSpPr>
        <p:spPr>
          <a:xfrm>
            <a:off x="2268458" y="6147692"/>
            <a:ext cx="9493304" cy="338554"/>
          </a:xfrm>
          <a:prstGeom prst="rect">
            <a:avLst/>
          </a:prstGeom>
          <a:noFill/>
        </p:spPr>
        <p:txBody>
          <a:bodyPr wrap="none" rtlCol="0">
            <a:spAutoFit/>
          </a:bodyPr>
          <a:lstStyle/>
          <a:p>
            <a:r>
              <a:rPr lang="en-US" sz="1600" i="1" dirty="0"/>
              <a:t>https://</a:t>
            </a:r>
            <a:r>
              <a:rPr lang="en-US" sz="1600" i="1" dirty="0" err="1"/>
              <a:t>www.theverge.com</a:t>
            </a:r>
            <a:r>
              <a:rPr lang="en-US" sz="1600" i="1" dirty="0"/>
              <a:t>/2021/4/21/22395323/</a:t>
            </a:r>
            <a:r>
              <a:rPr lang="en-US" sz="1600" i="1" dirty="0" err="1"/>
              <a:t>fbi</a:t>
            </a:r>
            <a:r>
              <a:rPr lang="en-US" sz="1600" i="1" dirty="0"/>
              <a:t>-facial-recognition-us-capital-riots-tracked-down-suspect</a:t>
            </a:r>
          </a:p>
        </p:txBody>
      </p:sp>
    </p:spTree>
    <p:extLst>
      <p:ext uri="{BB962C8B-B14F-4D97-AF65-F5344CB8AC3E}">
        <p14:creationId xmlns:p14="http://schemas.microsoft.com/office/powerpoint/2010/main" val="872801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2656336" y="6112008"/>
            <a:ext cx="903484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/technology/2021/04/02/capitol-siege-arrests-technology-</a:t>
            </a:r>
            <a:r>
              <a:rPr lang="en-US" sz="1600" i="1" dirty="0" err="1"/>
              <a:t>fbi</a:t>
            </a:r>
            <a:r>
              <a:rPr lang="en-US" sz="1600" i="1" dirty="0"/>
              <a:t>-privacy/</a:t>
            </a:r>
          </a:p>
        </p:txBody>
      </p:sp>
      <p:sp>
        <p:nvSpPr>
          <p:cNvPr id="17" name="TextBox 16">
            <a:extLst>
              <a:ext uri="{FF2B5EF4-FFF2-40B4-BE49-F238E27FC236}">
                <a16:creationId xmlns:a16="http://schemas.microsoft.com/office/drawing/2014/main" id="{3F8DF70A-8EB1-AF40-A26E-9424F5EA9E56}"/>
              </a:ext>
            </a:extLst>
          </p:cNvPr>
          <p:cNvSpPr txBox="1"/>
          <p:nvPr/>
        </p:nvSpPr>
        <p:spPr>
          <a:xfrm>
            <a:off x="489398" y="625159"/>
            <a:ext cx="10697716" cy="5324535"/>
          </a:xfrm>
          <a:prstGeom prst="rect">
            <a:avLst/>
          </a:prstGeom>
          <a:noFill/>
        </p:spPr>
        <p:txBody>
          <a:bodyPr wrap="square" rtlCol="0">
            <a:spAutoFit/>
          </a:bodyPr>
          <a:lstStyle/>
          <a:p>
            <a:r>
              <a:rPr lang="en-US" sz="2000" dirty="0"/>
              <a:t>A sprawling mix of FBI techniques: license plate readers that captured suspects’ cars on the way to Washington; cell-tower location records that chronicled their movements through the Capitol complex; facial recognition searches that matched images to suspects’ driver’s licenses or social media profiles; and a remarkably deep catalogue of video from surveillance systems, live streams, news reports and cameras worn by the police who swarmed the Capitol that day.</a:t>
            </a:r>
          </a:p>
          <a:p>
            <a:endParaRPr lang="en-US" sz="2000" dirty="0"/>
          </a:p>
          <a:p>
            <a:r>
              <a:rPr lang="en-US" sz="2000" dirty="0"/>
              <a:t>900 search warrants in all 50 states and D.C. against all major telecom providers and social media services.</a:t>
            </a:r>
          </a:p>
          <a:p>
            <a:endParaRPr lang="en-US" sz="2000" dirty="0"/>
          </a:p>
          <a:p>
            <a:r>
              <a:rPr lang="en-US" sz="2000" dirty="0"/>
              <a:t>Investigators also sent “geofence” search warrants to Google, asking for the account information of any smartphone Google had detected on Jan. 6 inside the Capitol via GPS satellites, Bluetooth beacons and </a:t>
            </a:r>
            <a:r>
              <a:rPr lang="en-US" sz="2000" dirty="0" err="1"/>
              <a:t>WiFi</a:t>
            </a:r>
            <a:r>
              <a:rPr lang="en-US" sz="2000" dirty="0"/>
              <a:t> access points. Investigators then compiled an “exclusion list” of phones owned by people who were authorized to be in the Capitol on Jan. 6, including members of Congress and first responders. Everyone else was fair game.</a:t>
            </a:r>
          </a:p>
          <a:p>
            <a:endParaRPr lang="en-US" sz="2000" dirty="0"/>
          </a:p>
          <a:p>
            <a:r>
              <a:rPr lang="en-US" sz="2000" dirty="0"/>
              <a:t>Federal officials filed similarly broad search warrants to Facebook, demanding the account information associated with every live stream that day from inside the vast complex.</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AF4C3E3-CE62-B34F-901C-445E8AC1BFCF}"/>
                  </a:ext>
                </a:extLst>
              </p14:cNvPr>
              <p14:cNvContentPartPr/>
              <p14:nvPr/>
            </p14:nvContentPartPr>
            <p14:xfrm>
              <a:off x="4293652" y="985792"/>
              <a:ext cx="2144880" cy="30240"/>
            </p14:xfrm>
          </p:contentPart>
        </mc:Choice>
        <mc:Fallback xmlns="">
          <p:pic>
            <p:nvPicPr>
              <p:cNvPr id="3" name="Ink 2">
                <a:extLst>
                  <a:ext uri="{FF2B5EF4-FFF2-40B4-BE49-F238E27FC236}">
                    <a16:creationId xmlns:a16="http://schemas.microsoft.com/office/drawing/2014/main" id="{2AF4C3E3-CE62-B34F-901C-445E8AC1BFCF}"/>
                  </a:ext>
                </a:extLst>
              </p:cNvPr>
              <p:cNvPicPr/>
              <p:nvPr/>
            </p:nvPicPr>
            <p:blipFill>
              <a:blip r:embed="rId3"/>
              <a:stretch>
                <a:fillRect/>
              </a:stretch>
            </p:blipFill>
            <p:spPr>
              <a:xfrm>
                <a:off x="4276012" y="967792"/>
                <a:ext cx="218052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67C02C7-7D34-094C-9CE3-AAC37BC766C1}"/>
                  </a:ext>
                </a:extLst>
              </p14:cNvPr>
              <p14:cNvContentPartPr/>
              <p14:nvPr/>
            </p14:nvContentPartPr>
            <p14:xfrm>
              <a:off x="2036452" y="1279552"/>
              <a:ext cx="2744640" cy="50040"/>
            </p14:xfrm>
          </p:contentPart>
        </mc:Choice>
        <mc:Fallback xmlns="">
          <p:pic>
            <p:nvPicPr>
              <p:cNvPr id="4" name="Ink 3">
                <a:extLst>
                  <a:ext uri="{FF2B5EF4-FFF2-40B4-BE49-F238E27FC236}">
                    <a16:creationId xmlns:a16="http://schemas.microsoft.com/office/drawing/2014/main" id="{C67C02C7-7D34-094C-9CE3-AAC37BC766C1}"/>
                  </a:ext>
                </a:extLst>
              </p:cNvPr>
              <p:cNvPicPr/>
              <p:nvPr/>
            </p:nvPicPr>
            <p:blipFill>
              <a:blip r:embed="rId5"/>
              <a:stretch>
                <a:fillRect/>
              </a:stretch>
            </p:blipFill>
            <p:spPr>
              <a:xfrm>
                <a:off x="2018812" y="1261912"/>
                <a:ext cx="278028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14D227E2-6C1E-C24A-B07C-6D29CF7982DE}"/>
                  </a:ext>
                </a:extLst>
              </p14:cNvPr>
              <p14:cNvContentPartPr/>
              <p14:nvPr/>
            </p14:nvContentPartPr>
            <p14:xfrm>
              <a:off x="1641172" y="1585552"/>
              <a:ext cx="2770200" cy="38160"/>
            </p14:xfrm>
          </p:contentPart>
        </mc:Choice>
        <mc:Fallback xmlns="">
          <p:pic>
            <p:nvPicPr>
              <p:cNvPr id="5" name="Ink 4">
                <a:extLst>
                  <a:ext uri="{FF2B5EF4-FFF2-40B4-BE49-F238E27FC236}">
                    <a16:creationId xmlns:a16="http://schemas.microsoft.com/office/drawing/2014/main" id="{14D227E2-6C1E-C24A-B07C-6D29CF7982DE}"/>
                  </a:ext>
                </a:extLst>
              </p:cNvPr>
              <p:cNvPicPr/>
              <p:nvPr/>
            </p:nvPicPr>
            <p:blipFill>
              <a:blip r:embed="rId7"/>
              <a:stretch>
                <a:fillRect/>
              </a:stretch>
            </p:blipFill>
            <p:spPr>
              <a:xfrm>
                <a:off x="1623172" y="1567552"/>
                <a:ext cx="280584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FC103C31-3F92-7147-BD77-99F4FBD0E6B7}"/>
                  </a:ext>
                </a:extLst>
              </p14:cNvPr>
              <p14:cNvContentPartPr/>
              <p14:nvPr/>
            </p14:nvContentPartPr>
            <p14:xfrm>
              <a:off x="6173212" y="1891552"/>
              <a:ext cx="4714920" cy="58320"/>
            </p14:xfrm>
          </p:contentPart>
        </mc:Choice>
        <mc:Fallback xmlns="">
          <p:pic>
            <p:nvPicPr>
              <p:cNvPr id="6" name="Ink 5">
                <a:extLst>
                  <a:ext uri="{FF2B5EF4-FFF2-40B4-BE49-F238E27FC236}">
                    <a16:creationId xmlns:a16="http://schemas.microsoft.com/office/drawing/2014/main" id="{FC103C31-3F92-7147-BD77-99F4FBD0E6B7}"/>
                  </a:ext>
                </a:extLst>
              </p:cNvPr>
              <p:cNvPicPr/>
              <p:nvPr/>
            </p:nvPicPr>
            <p:blipFill>
              <a:blip r:embed="rId9"/>
              <a:stretch>
                <a:fillRect/>
              </a:stretch>
            </p:blipFill>
            <p:spPr>
              <a:xfrm>
                <a:off x="6155572" y="1873912"/>
                <a:ext cx="47505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F1AD6581-C619-454B-80AD-220073996093}"/>
                  </a:ext>
                </a:extLst>
              </p14:cNvPr>
              <p14:cNvContentPartPr/>
              <p14:nvPr/>
            </p14:nvContentPartPr>
            <p14:xfrm>
              <a:off x="606892" y="2255512"/>
              <a:ext cx="2717640" cy="44640"/>
            </p14:xfrm>
          </p:contentPart>
        </mc:Choice>
        <mc:Fallback xmlns="">
          <p:pic>
            <p:nvPicPr>
              <p:cNvPr id="7" name="Ink 6">
                <a:extLst>
                  <a:ext uri="{FF2B5EF4-FFF2-40B4-BE49-F238E27FC236}">
                    <a16:creationId xmlns:a16="http://schemas.microsoft.com/office/drawing/2014/main" id="{F1AD6581-C619-454B-80AD-220073996093}"/>
                  </a:ext>
                </a:extLst>
              </p:cNvPr>
              <p:cNvPicPr/>
              <p:nvPr/>
            </p:nvPicPr>
            <p:blipFill>
              <a:blip r:embed="rId11"/>
              <a:stretch>
                <a:fillRect/>
              </a:stretch>
            </p:blipFill>
            <p:spPr>
              <a:xfrm>
                <a:off x="589252" y="2237872"/>
                <a:ext cx="27532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C3CD425C-4674-C34D-A975-33B7A66B64C8}"/>
                  </a:ext>
                </a:extLst>
              </p14:cNvPr>
              <p14:cNvContentPartPr/>
              <p14:nvPr/>
            </p14:nvContentPartPr>
            <p14:xfrm>
              <a:off x="2996212" y="3694072"/>
              <a:ext cx="2869560" cy="33840"/>
            </p14:xfrm>
          </p:contentPart>
        </mc:Choice>
        <mc:Fallback xmlns="">
          <p:pic>
            <p:nvPicPr>
              <p:cNvPr id="8" name="Ink 7">
                <a:extLst>
                  <a:ext uri="{FF2B5EF4-FFF2-40B4-BE49-F238E27FC236}">
                    <a16:creationId xmlns:a16="http://schemas.microsoft.com/office/drawing/2014/main" id="{C3CD425C-4674-C34D-A975-33B7A66B64C8}"/>
                  </a:ext>
                </a:extLst>
              </p:cNvPr>
              <p:cNvPicPr/>
              <p:nvPr/>
            </p:nvPicPr>
            <p:blipFill>
              <a:blip r:embed="rId13"/>
              <a:stretch>
                <a:fillRect/>
              </a:stretch>
            </p:blipFill>
            <p:spPr>
              <a:xfrm>
                <a:off x="2978212" y="3676072"/>
                <a:ext cx="2905200" cy="69480"/>
              </a:xfrm>
              <a:prstGeom prst="rect">
                <a:avLst/>
              </a:prstGeom>
            </p:spPr>
          </p:pic>
        </mc:Fallback>
      </mc:AlternateContent>
    </p:spTree>
    <p:extLst>
      <p:ext uri="{BB962C8B-B14F-4D97-AF65-F5344CB8AC3E}">
        <p14:creationId xmlns:p14="http://schemas.microsoft.com/office/powerpoint/2010/main" val="32071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2656336" y="6112008"/>
            <a:ext cx="903484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/technology/2021/04/02/capitol-siege-arrests-technology-</a:t>
            </a:r>
            <a:r>
              <a:rPr lang="en-US" sz="1600" i="1" dirty="0" err="1"/>
              <a:t>fbi</a:t>
            </a:r>
            <a:r>
              <a:rPr lang="en-US" sz="1600" i="1" dirty="0"/>
              <a:t>-privacy/</a:t>
            </a:r>
          </a:p>
        </p:txBody>
      </p:sp>
      <p:sp>
        <p:nvSpPr>
          <p:cNvPr id="17" name="TextBox 16">
            <a:extLst>
              <a:ext uri="{FF2B5EF4-FFF2-40B4-BE49-F238E27FC236}">
                <a16:creationId xmlns:a16="http://schemas.microsoft.com/office/drawing/2014/main" id="{3F8DF70A-8EB1-AF40-A26E-9424F5EA9E56}"/>
              </a:ext>
            </a:extLst>
          </p:cNvPr>
          <p:cNvSpPr txBox="1"/>
          <p:nvPr/>
        </p:nvSpPr>
        <p:spPr>
          <a:xfrm>
            <a:off x="489397" y="404609"/>
            <a:ext cx="11201785" cy="5632311"/>
          </a:xfrm>
          <a:prstGeom prst="rect">
            <a:avLst/>
          </a:prstGeom>
          <a:noFill/>
        </p:spPr>
        <p:txBody>
          <a:bodyPr wrap="square" rtlCol="0">
            <a:spAutoFit/>
          </a:bodyPr>
          <a:lstStyle/>
          <a:p>
            <a:r>
              <a:rPr lang="en-US" dirty="0"/>
              <a:t>Vogel had his round-trip voyage to D.C. photographed by license plate readers at least nine times on Jan. 6… no license plate scanners captured his car in D.C. [but] a photo that morning from a stretch of Interstate 95 northeast of Baltimore showed a comically oversized “Make America Great Again” hat on Vogel’s dashboard. Agents matched it to a Facebook selfie in which he appeared to be wearing “the same large red hat.”</a:t>
            </a:r>
          </a:p>
          <a:p>
            <a:endParaRPr lang="en-US" dirty="0"/>
          </a:p>
          <a:p>
            <a:r>
              <a:rPr lang="en-US" dirty="0"/>
              <a:t>Beckley… deleted his Facebook and removed his phone’s SIM card… agents were still able to match his face in cellphone videos and Capitol photos to his Kentucky driver’s license. (Federal investigators in Kentucky and other states are legally authorized to view state Department of Motor Vehicles records, no subpoena required.)</a:t>
            </a:r>
          </a:p>
          <a:p>
            <a:endParaRPr lang="en-US" dirty="0"/>
          </a:p>
          <a:p>
            <a:r>
              <a:rPr lang="en-US" dirty="0"/>
              <a:t>Investigators also filed a 33-page search warrant with Facebook demanding virtually everything Beckley had done on the site dating back to Nov. 1: all messages, draft messages, posts, comments, photos, videos, audio recordings, video calls, “pokes,” “likes,” “tags,” searches, location check-ins, privacy settings, session times and durations, calendar items, event postings (past and future), friend requests (approved and rejected), address books, friend lists and relationship status updates, as well as all dates, times, IP addresses, location information and other metadata linked to each item, plus any information he’d shared with the company, including his passwords, security questions, home address, phone number and any linked credit cards or bank accounts.</a:t>
            </a:r>
          </a:p>
          <a:p>
            <a:endParaRPr lang="en-US" dirty="0"/>
          </a:p>
          <a:p>
            <a:r>
              <a:rPr lang="en-US" dirty="0"/>
              <a:t>The Miami police team has run 129 facial recognition searches through Clearview</a:t>
            </a:r>
          </a:p>
          <a:p>
            <a:endParaRPr lang="en-US" dirty="0"/>
          </a:p>
          <a:p>
            <a:r>
              <a:rPr lang="en-US" dirty="0"/>
              <a:t>The FBI also has been aided by the online army of self-proclaimed “sedition hunters” </a:t>
            </a:r>
          </a:p>
        </p:txBody>
      </p:sp>
      <p:grpSp>
        <p:nvGrpSpPr>
          <p:cNvPr id="5" name="Group 4">
            <a:extLst>
              <a:ext uri="{FF2B5EF4-FFF2-40B4-BE49-F238E27FC236}">
                <a16:creationId xmlns:a16="http://schemas.microsoft.com/office/drawing/2014/main" id="{369AFC8B-3390-8643-9975-2946F9F4581B}"/>
              </a:ext>
            </a:extLst>
          </p:cNvPr>
          <p:cNvGrpSpPr/>
          <p:nvPr/>
        </p:nvGrpSpPr>
        <p:grpSpPr>
          <a:xfrm>
            <a:off x="8339692" y="4952992"/>
            <a:ext cx="277920" cy="248400"/>
            <a:chOff x="8339692" y="4952992"/>
            <a:chExt cx="277920" cy="24840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5AE8BB50-0593-D246-89F2-109E9F516415}"/>
                    </a:ext>
                  </a:extLst>
                </p14:cNvPr>
                <p14:cNvContentPartPr/>
                <p14:nvPr/>
              </p14:nvContentPartPr>
              <p14:xfrm>
                <a:off x="8352292" y="4952992"/>
                <a:ext cx="265320" cy="187200"/>
              </p14:xfrm>
            </p:contentPart>
          </mc:Choice>
          <mc:Fallback xmlns="">
            <p:pic>
              <p:nvPicPr>
                <p:cNvPr id="3" name="Ink 2">
                  <a:extLst>
                    <a:ext uri="{FF2B5EF4-FFF2-40B4-BE49-F238E27FC236}">
                      <a16:creationId xmlns:a16="http://schemas.microsoft.com/office/drawing/2014/main" id="{5AE8BB50-0593-D246-89F2-109E9F516415}"/>
                    </a:ext>
                  </a:extLst>
                </p:cNvPr>
                <p:cNvPicPr/>
                <p:nvPr/>
              </p:nvPicPr>
              <p:blipFill>
                <a:blip r:embed="rId3"/>
                <a:stretch>
                  <a:fillRect/>
                </a:stretch>
              </p:blipFill>
              <p:spPr>
                <a:xfrm>
                  <a:off x="8316292" y="4916992"/>
                  <a:ext cx="33696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E32EDD7-C14D-8946-8425-DC62EF281E74}"/>
                    </a:ext>
                  </a:extLst>
                </p14:cNvPr>
                <p14:cNvContentPartPr/>
                <p14:nvPr/>
              </p14:nvContentPartPr>
              <p14:xfrm>
                <a:off x="8339692" y="5140552"/>
                <a:ext cx="207720" cy="60840"/>
              </p14:xfrm>
            </p:contentPart>
          </mc:Choice>
          <mc:Fallback xmlns="">
            <p:pic>
              <p:nvPicPr>
                <p:cNvPr id="4" name="Ink 3">
                  <a:extLst>
                    <a:ext uri="{FF2B5EF4-FFF2-40B4-BE49-F238E27FC236}">
                      <a16:creationId xmlns:a16="http://schemas.microsoft.com/office/drawing/2014/main" id="{EE32EDD7-C14D-8946-8425-DC62EF281E74}"/>
                    </a:ext>
                  </a:extLst>
                </p:cNvPr>
                <p:cNvPicPr/>
                <p:nvPr/>
              </p:nvPicPr>
              <p:blipFill>
                <a:blip r:embed="rId5"/>
                <a:stretch>
                  <a:fillRect/>
                </a:stretch>
              </p:blipFill>
              <p:spPr>
                <a:xfrm>
                  <a:off x="8303692" y="5104552"/>
                  <a:ext cx="279360" cy="132480"/>
                </a:xfrm>
                <a:prstGeom prst="rect">
                  <a:avLst/>
                </a:prstGeom>
              </p:spPr>
            </p:pic>
          </mc:Fallback>
        </mc:AlternateContent>
      </p:grpSp>
    </p:spTree>
    <p:extLst>
      <p:ext uri="{BB962C8B-B14F-4D97-AF65-F5344CB8AC3E}">
        <p14:creationId xmlns:p14="http://schemas.microsoft.com/office/powerpoint/2010/main" val="381583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an Greer">
            <a:extLst>
              <a:ext uri="{FF2B5EF4-FFF2-40B4-BE49-F238E27FC236}">
                <a16:creationId xmlns:a16="http://schemas.microsoft.com/office/drawing/2014/main" id="{0C36D597-96F0-AF4D-9ABF-FBF3B2371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90" y="2408348"/>
            <a:ext cx="3283435" cy="3283435"/>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A810EBAE-051F-BF49-95C3-8DD6C31191C7}"/>
              </a:ext>
            </a:extLst>
          </p:cNvPr>
          <p:cNvSpPr/>
          <p:nvPr/>
        </p:nvSpPr>
        <p:spPr>
          <a:xfrm>
            <a:off x="487250" y="727655"/>
            <a:ext cx="7044744" cy="3882982"/>
          </a:xfrm>
          <a:prstGeom prst="wedgeEllipseCallout">
            <a:avLst>
              <a:gd name="adj1" fmla="val 58509"/>
              <a:gd name="adj2" fmla="val 30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91828C-DC17-AD49-BDB1-EDA34624A0BE}"/>
              </a:ext>
            </a:extLst>
          </p:cNvPr>
          <p:cNvSpPr txBox="1"/>
          <p:nvPr/>
        </p:nvSpPr>
        <p:spPr>
          <a:xfrm>
            <a:off x="2656336" y="6112008"/>
            <a:ext cx="9034846" cy="338554"/>
          </a:xfrm>
          <a:prstGeom prst="rect">
            <a:avLst/>
          </a:prstGeom>
          <a:noFill/>
        </p:spPr>
        <p:txBody>
          <a:bodyPr wrap="none" rtlCol="0">
            <a:spAutoFit/>
          </a:bodyPr>
          <a:lstStyle/>
          <a:p>
            <a:r>
              <a:rPr lang="en-US" sz="1600" i="1" dirty="0"/>
              <a:t>https://</a:t>
            </a:r>
            <a:r>
              <a:rPr lang="en-US" sz="1600" i="1" dirty="0" err="1"/>
              <a:t>www.washingtonpost.com</a:t>
            </a:r>
            <a:r>
              <a:rPr lang="en-US" sz="1600" i="1" dirty="0"/>
              <a:t>/technology/2021/04/02/capitol-siege-arrests-technology-</a:t>
            </a:r>
            <a:r>
              <a:rPr lang="en-US" sz="1600" i="1" dirty="0" err="1"/>
              <a:t>fbi</a:t>
            </a:r>
            <a:r>
              <a:rPr lang="en-US" sz="1600" i="1" dirty="0"/>
              <a:t>-privacy/</a:t>
            </a:r>
          </a:p>
        </p:txBody>
      </p:sp>
      <p:sp>
        <p:nvSpPr>
          <p:cNvPr id="2" name="Rectangle 1">
            <a:extLst>
              <a:ext uri="{FF2B5EF4-FFF2-40B4-BE49-F238E27FC236}">
                <a16:creationId xmlns:a16="http://schemas.microsoft.com/office/drawing/2014/main" id="{6AE7CE0F-6874-5A4D-8556-E94E398607AA}"/>
              </a:ext>
            </a:extLst>
          </p:cNvPr>
          <p:cNvSpPr/>
          <p:nvPr/>
        </p:nvSpPr>
        <p:spPr>
          <a:xfrm>
            <a:off x="1209074" y="1519706"/>
            <a:ext cx="5848547" cy="2246769"/>
          </a:xfrm>
          <a:prstGeom prst="rect">
            <a:avLst/>
          </a:prstGeom>
        </p:spPr>
        <p:txBody>
          <a:bodyPr wrap="square">
            <a:spAutoFit/>
          </a:bodyPr>
          <a:lstStyle/>
          <a:p>
            <a:r>
              <a:rPr lang="en-US" sz="2000" dirty="0">
                <a:solidFill>
                  <a:srgbClr val="2A2A2A"/>
                </a:solidFill>
              </a:rPr>
              <a:t>“Whenever you see this technology used on someone you don’t like, remember it’s also being used on a social movement you support… Once in a while, this technology gets used on really bad people doing really bad stuff. But the rest of the time it’s being used on all of us, in ways that are profoundly chilling for freedom of expression.”</a:t>
            </a:r>
            <a:endParaRPr lang="en-US" sz="2000" dirty="0"/>
          </a:p>
        </p:txBody>
      </p:sp>
      <p:sp>
        <p:nvSpPr>
          <p:cNvPr id="4" name="TextBox 3">
            <a:extLst>
              <a:ext uri="{FF2B5EF4-FFF2-40B4-BE49-F238E27FC236}">
                <a16:creationId xmlns:a16="http://schemas.microsoft.com/office/drawing/2014/main" id="{393D1D38-B19E-4349-A1BB-AE8F399DAF19}"/>
              </a:ext>
            </a:extLst>
          </p:cNvPr>
          <p:cNvSpPr txBox="1"/>
          <p:nvPr/>
        </p:nvSpPr>
        <p:spPr>
          <a:xfrm>
            <a:off x="6431042" y="5389809"/>
            <a:ext cx="2047355" cy="646331"/>
          </a:xfrm>
          <a:prstGeom prst="rect">
            <a:avLst/>
          </a:prstGeom>
          <a:noFill/>
        </p:spPr>
        <p:txBody>
          <a:bodyPr wrap="none" rtlCol="0">
            <a:spAutoFit/>
          </a:bodyPr>
          <a:lstStyle/>
          <a:p>
            <a:r>
              <a:rPr lang="en-US" dirty="0"/>
              <a:t>Evan Greer</a:t>
            </a:r>
          </a:p>
          <a:p>
            <a:r>
              <a:rPr lang="en-US" dirty="0"/>
              <a:t>Fight for the Future</a:t>
            </a:r>
          </a:p>
        </p:txBody>
      </p:sp>
    </p:spTree>
    <p:extLst>
      <p:ext uri="{BB962C8B-B14F-4D97-AF65-F5344CB8AC3E}">
        <p14:creationId xmlns:p14="http://schemas.microsoft.com/office/powerpoint/2010/main" val="3019791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1089407" y="5527674"/>
            <a:ext cx="10799751" cy="954107"/>
          </a:xfrm>
          <a:prstGeom prst="rect">
            <a:avLst/>
          </a:prstGeom>
          <a:noFill/>
        </p:spPr>
        <p:txBody>
          <a:bodyPr wrap="none" rtlCol="0">
            <a:spAutoFit/>
          </a:bodyPr>
          <a:lstStyle/>
          <a:p>
            <a:r>
              <a:rPr lang="en-US" sz="1400" i="1" dirty="0"/>
              <a:t>https://</a:t>
            </a:r>
            <a:r>
              <a:rPr lang="en-US" sz="1400" i="1" dirty="0" err="1"/>
              <a:t>onezero.medium.com</a:t>
            </a:r>
            <a:r>
              <a:rPr lang="en-US" sz="1400" i="1" dirty="0"/>
              <a:t>/facial-recognition-is-law-enforcements-newest-weapon-against-protestors-c7a9760e46eb</a:t>
            </a:r>
          </a:p>
          <a:p>
            <a:r>
              <a:rPr lang="en-US" sz="1400" i="1" dirty="0"/>
              <a:t>https://</a:t>
            </a:r>
            <a:r>
              <a:rPr lang="en-US" sz="1400" i="1" dirty="0" err="1"/>
              <a:t>onezero.medium.com</a:t>
            </a:r>
            <a:r>
              <a:rPr lang="en-US" sz="1400" i="1" dirty="0"/>
              <a:t>/california-police-are-sharing-facial-recognition-databases-to-id-suspects-3317726d31ad</a:t>
            </a:r>
          </a:p>
          <a:p>
            <a:r>
              <a:rPr lang="en-US" sz="1400" i="1" dirty="0"/>
              <a:t>https://</a:t>
            </a:r>
            <a:r>
              <a:rPr lang="en-US" sz="1400" i="1" dirty="0" err="1"/>
              <a:t>onezero.medium.com</a:t>
            </a:r>
            <a:r>
              <a:rPr lang="en-US" sz="1400" i="1" dirty="0"/>
              <a:t>/new-orleans-police-claim-not-to-use-facial-recognition-tech-emails-reveal-thats-not-totally-true-465f8cd9a71c</a:t>
            </a:r>
          </a:p>
          <a:p>
            <a:r>
              <a:rPr lang="en-US" sz="1400" i="1" dirty="0"/>
              <a:t>https://</a:t>
            </a:r>
            <a:r>
              <a:rPr lang="en-US" sz="1400" i="1" dirty="0" err="1"/>
              <a:t>onezero.medium.com</a:t>
            </a:r>
            <a:r>
              <a:rPr lang="en-US" sz="1400" i="1" dirty="0"/>
              <a:t>/secret-emails-reveal-how-washington-state-cops-shared-facial-recognition-tech-db8a799c6de6</a:t>
            </a:r>
          </a:p>
        </p:txBody>
      </p:sp>
      <p:pic>
        <p:nvPicPr>
          <p:cNvPr id="3" name="Picture 2" descr="A group of people holding signs&#10;&#10;Description automatically generated with medium confidence">
            <a:extLst>
              <a:ext uri="{FF2B5EF4-FFF2-40B4-BE49-F238E27FC236}">
                <a16:creationId xmlns:a16="http://schemas.microsoft.com/office/drawing/2014/main" id="{079BC7C6-7642-C64C-8592-03799EC52204}"/>
              </a:ext>
            </a:extLst>
          </p:cNvPr>
          <p:cNvPicPr>
            <a:picLocks noChangeAspect="1"/>
          </p:cNvPicPr>
          <p:nvPr/>
        </p:nvPicPr>
        <p:blipFill>
          <a:blip r:embed="rId2"/>
          <a:stretch>
            <a:fillRect/>
          </a:stretch>
        </p:blipFill>
        <p:spPr>
          <a:xfrm>
            <a:off x="462656" y="494878"/>
            <a:ext cx="4315320" cy="4775621"/>
          </a:xfrm>
          <a:prstGeom prst="rect">
            <a:avLst/>
          </a:prstGeom>
        </p:spPr>
      </p:pic>
      <p:pic>
        <p:nvPicPr>
          <p:cNvPr id="8" name="Picture 7" descr="Text&#10;&#10;Description automatically generated">
            <a:extLst>
              <a:ext uri="{FF2B5EF4-FFF2-40B4-BE49-F238E27FC236}">
                <a16:creationId xmlns:a16="http://schemas.microsoft.com/office/drawing/2014/main" id="{EC3D6145-BD56-BA4C-8EC4-3CE51F105512}"/>
              </a:ext>
            </a:extLst>
          </p:cNvPr>
          <p:cNvPicPr>
            <a:picLocks noChangeAspect="1"/>
          </p:cNvPicPr>
          <p:nvPr/>
        </p:nvPicPr>
        <p:blipFill>
          <a:blip r:embed="rId3"/>
          <a:stretch>
            <a:fillRect/>
          </a:stretch>
        </p:blipFill>
        <p:spPr>
          <a:xfrm>
            <a:off x="4972944" y="1235891"/>
            <a:ext cx="4844156" cy="992959"/>
          </a:xfrm>
          <a:prstGeom prst="rect">
            <a:avLst/>
          </a:prstGeom>
          <a:ln w="38100">
            <a:solidFill>
              <a:schemeClr val="accent1">
                <a:shade val="50000"/>
              </a:schemeClr>
            </a:solidFill>
          </a:ln>
          <a:effectLst>
            <a:outerShdw blurRad="50800" dist="38100" dir="2700000" algn="tl" rotWithShape="0">
              <a:prstClr val="black">
                <a:alpha val="40000"/>
              </a:prstClr>
            </a:outerShdw>
          </a:effectLst>
        </p:spPr>
      </p:pic>
      <p:pic>
        <p:nvPicPr>
          <p:cNvPr id="10" name="Picture 9" descr="Text&#10;&#10;Description automatically generated">
            <a:extLst>
              <a:ext uri="{FF2B5EF4-FFF2-40B4-BE49-F238E27FC236}">
                <a16:creationId xmlns:a16="http://schemas.microsoft.com/office/drawing/2014/main" id="{ABC3FCE1-95C5-8340-9188-DDA96A8EF7FF}"/>
              </a:ext>
            </a:extLst>
          </p:cNvPr>
          <p:cNvPicPr>
            <a:picLocks noChangeAspect="1"/>
          </p:cNvPicPr>
          <p:nvPr/>
        </p:nvPicPr>
        <p:blipFill>
          <a:blip r:embed="rId4"/>
          <a:stretch>
            <a:fillRect/>
          </a:stretch>
        </p:blipFill>
        <p:spPr>
          <a:xfrm>
            <a:off x="5511800" y="2431731"/>
            <a:ext cx="5448300" cy="806348"/>
          </a:xfrm>
          <a:prstGeom prst="rect">
            <a:avLst/>
          </a:prstGeom>
          <a:ln w="38100">
            <a:solidFill>
              <a:schemeClr val="accent1">
                <a:shade val="50000"/>
              </a:schemeClr>
            </a:solidFill>
          </a:ln>
          <a:effectLst>
            <a:outerShdw blurRad="50800" dist="38100" dir="2700000" algn="tl" rotWithShape="0">
              <a:prstClr val="black">
                <a:alpha val="40000"/>
              </a:prstClr>
            </a:outerShdw>
          </a:effectLst>
        </p:spPr>
      </p:pic>
      <p:pic>
        <p:nvPicPr>
          <p:cNvPr id="12" name="Picture 11" descr="Graphical user interface, text, application, email&#10;&#10;Description automatically generated">
            <a:extLst>
              <a:ext uri="{FF2B5EF4-FFF2-40B4-BE49-F238E27FC236}">
                <a16:creationId xmlns:a16="http://schemas.microsoft.com/office/drawing/2014/main" id="{E91A3983-E301-874A-B710-9F09E71843F2}"/>
              </a:ext>
            </a:extLst>
          </p:cNvPr>
          <p:cNvPicPr>
            <a:picLocks noChangeAspect="1"/>
          </p:cNvPicPr>
          <p:nvPr/>
        </p:nvPicPr>
        <p:blipFill>
          <a:blip r:embed="rId5"/>
          <a:stretch>
            <a:fillRect/>
          </a:stretch>
        </p:blipFill>
        <p:spPr>
          <a:xfrm>
            <a:off x="4902205" y="3440960"/>
            <a:ext cx="5217976" cy="1549399"/>
          </a:xfrm>
          <a:prstGeom prst="rect">
            <a:avLst/>
          </a:prstGeom>
          <a:ln w="38100">
            <a:solidFill>
              <a:schemeClr val="accent1">
                <a:shade val="50000"/>
              </a:schemeClr>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8CD1708-94B3-7744-887C-4C170D17B16F}"/>
              </a:ext>
            </a:extLst>
          </p:cNvPr>
          <p:cNvSpPr txBox="1"/>
          <p:nvPr/>
        </p:nvSpPr>
        <p:spPr>
          <a:xfrm>
            <a:off x="8815758" y="407207"/>
            <a:ext cx="3073400" cy="646331"/>
          </a:xfrm>
          <a:prstGeom prst="rect">
            <a:avLst/>
          </a:prstGeom>
          <a:noFill/>
        </p:spPr>
        <p:txBody>
          <a:bodyPr wrap="square" rtlCol="0">
            <a:spAutoFit/>
          </a:bodyPr>
          <a:lstStyle/>
          <a:p>
            <a:r>
              <a:rPr lang="en-US" dirty="0"/>
              <a:t>Technology and data sharing law enforcement networks</a:t>
            </a:r>
          </a:p>
        </p:txBody>
      </p:sp>
      <p:grpSp>
        <p:nvGrpSpPr>
          <p:cNvPr id="30" name="Group 29">
            <a:extLst>
              <a:ext uri="{FF2B5EF4-FFF2-40B4-BE49-F238E27FC236}">
                <a16:creationId xmlns:a16="http://schemas.microsoft.com/office/drawing/2014/main" id="{7C48C83D-18DC-294C-B41F-3896F5335911}"/>
              </a:ext>
            </a:extLst>
          </p:cNvPr>
          <p:cNvGrpSpPr/>
          <p:nvPr/>
        </p:nvGrpSpPr>
        <p:grpSpPr>
          <a:xfrm>
            <a:off x="10050760" y="1069080"/>
            <a:ext cx="1317240" cy="3165480"/>
            <a:chOff x="10050760" y="1069080"/>
            <a:chExt cx="1317240" cy="3165480"/>
          </a:xfrm>
        </p:grpSpPr>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C293F97C-37F8-9C45-B769-BA90F06D8D7C}"/>
                    </a:ext>
                  </a:extLst>
                </p14:cNvPr>
                <p14:cNvContentPartPr/>
                <p14:nvPr/>
              </p14:nvContentPartPr>
              <p14:xfrm>
                <a:off x="10050760" y="1069080"/>
                <a:ext cx="402840" cy="617400"/>
              </p14:xfrm>
            </p:contentPart>
          </mc:Choice>
          <mc:Fallback xmlns="">
            <p:pic>
              <p:nvPicPr>
                <p:cNvPr id="18" name="Ink 17">
                  <a:extLst>
                    <a:ext uri="{FF2B5EF4-FFF2-40B4-BE49-F238E27FC236}">
                      <a16:creationId xmlns:a16="http://schemas.microsoft.com/office/drawing/2014/main" id="{C293F97C-37F8-9C45-B769-BA90F06D8D7C}"/>
                    </a:ext>
                  </a:extLst>
                </p:cNvPr>
                <p:cNvPicPr/>
                <p:nvPr/>
              </p:nvPicPr>
              <p:blipFill>
                <a:blip r:embed="rId7"/>
                <a:stretch>
                  <a:fillRect/>
                </a:stretch>
              </p:blipFill>
              <p:spPr>
                <a:xfrm>
                  <a:off x="10041760" y="1060080"/>
                  <a:ext cx="420480" cy="635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511B5872-3257-104A-9BB9-04359FD99B6D}"/>
                    </a:ext>
                  </a:extLst>
                </p14:cNvPr>
                <p14:cNvContentPartPr/>
                <p14:nvPr/>
              </p14:nvContentPartPr>
              <p14:xfrm>
                <a:off x="10084960" y="1697280"/>
                <a:ext cx="170640" cy="6480"/>
              </p14:xfrm>
            </p:contentPart>
          </mc:Choice>
          <mc:Fallback xmlns="">
            <p:pic>
              <p:nvPicPr>
                <p:cNvPr id="19" name="Ink 18">
                  <a:extLst>
                    <a:ext uri="{FF2B5EF4-FFF2-40B4-BE49-F238E27FC236}">
                      <a16:creationId xmlns:a16="http://schemas.microsoft.com/office/drawing/2014/main" id="{511B5872-3257-104A-9BB9-04359FD99B6D}"/>
                    </a:ext>
                  </a:extLst>
                </p:cNvPr>
                <p:cNvPicPr/>
                <p:nvPr/>
              </p:nvPicPr>
              <p:blipFill>
                <a:blip r:embed="rId9"/>
                <a:stretch>
                  <a:fillRect/>
                </a:stretch>
              </p:blipFill>
              <p:spPr>
                <a:xfrm>
                  <a:off x="10076320" y="1688640"/>
                  <a:ext cx="1882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2DAF21C-E17E-7649-B3BE-5BE8CCBBF516}"/>
                    </a:ext>
                  </a:extLst>
                </p14:cNvPr>
                <p14:cNvContentPartPr/>
                <p14:nvPr/>
              </p14:nvContentPartPr>
              <p14:xfrm>
                <a:off x="10380880" y="1136040"/>
                <a:ext cx="289800" cy="1053720"/>
              </p14:xfrm>
            </p:contentPart>
          </mc:Choice>
          <mc:Fallback xmlns="">
            <p:pic>
              <p:nvPicPr>
                <p:cNvPr id="23" name="Ink 22">
                  <a:extLst>
                    <a:ext uri="{FF2B5EF4-FFF2-40B4-BE49-F238E27FC236}">
                      <a16:creationId xmlns:a16="http://schemas.microsoft.com/office/drawing/2014/main" id="{82DAF21C-E17E-7649-B3BE-5BE8CCBBF516}"/>
                    </a:ext>
                  </a:extLst>
                </p:cNvPr>
                <p:cNvPicPr/>
                <p:nvPr/>
              </p:nvPicPr>
              <p:blipFill>
                <a:blip r:embed="rId11"/>
                <a:stretch>
                  <a:fillRect/>
                </a:stretch>
              </p:blipFill>
              <p:spPr>
                <a:xfrm>
                  <a:off x="10371880" y="1127040"/>
                  <a:ext cx="307440" cy="1071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342D9202-7EEB-C24B-A770-0893A1CB509B}"/>
                    </a:ext>
                  </a:extLst>
                </p14:cNvPr>
                <p14:cNvContentPartPr/>
                <p14:nvPr/>
              </p14:nvContentPartPr>
              <p14:xfrm>
                <a:off x="10415080" y="2136840"/>
                <a:ext cx="193320" cy="67680"/>
              </p14:xfrm>
            </p:contentPart>
          </mc:Choice>
          <mc:Fallback xmlns="">
            <p:pic>
              <p:nvPicPr>
                <p:cNvPr id="25" name="Ink 24">
                  <a:extLst>
                    <a:ext uri="{FF2B5EF4-FFF2-40B4-BE49-F238E27FC236}">
                      <a16:creationId xmlns:a16="http://schemas.microsoft.com/office/drawing/2014/main" id="{342D9202-7EEB-C24B-A770-0893A1CB509B}"/>
                    </a:ext>
                  </a:extLst>
                </p:cNvPr>
                <p:cNvPicPr/>
                <p:nvPr/>
              </p:nvPicPr>
              <p:blipFill>
                <a:blip r:embed="rId13"/>
                <a:stretch>
                  <a:fillRect/>
                </a:stretch>
              </p:blipFill>
              <p:spPr>
                <a:xfrm>
                  <a:off x="10406440" y="2127840"/>
                  <a:ext cx="21096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D8BE3464-7B21-1E4B-83AD-97A641D32BCE}"/>
                    </a:ext>
                  </a:extLst>
                </p14:cNvPr>
                <p14:cNvContentPartPr/>
                <p14:nvPr/>
              </p14:nvContentPartPr>
              <p14:xfrm>
                <a:off x="10510840" y="1193280"/>
                <a:ext cx="857160" cy="2919960"/>
              </p14:xfrm>
            </p:contentPart>
          </mc:Choice>
          <mc:Fallback xmlns="">
            <p:pic>
              <p:nvPicPr>
                <p:cNvPr id="27" name="Ink 26">
                  <a:extLst>
                    <a:ext uri="{FF2B5EF4-FFF2-40B4-BE49-F238E27FC236}">
                      <a16:creationId xmlns:a16="http://schemas.microsoft.com/office/drawing/2014/main" id="{D8BE3464-7B21-1E4B-83AD-97A641D32BCE}"/>
                    </a:ext>
                  </a:extLst>
                </p:cNvPr>
                <p:cNvPicPr/>
                <p:nvPr/>
              </p:nvPicPr>
              <p:blipFill>
                <a:blip r:embed="rId15"/>
                <a:stretch>
                  <a:fillRect/>
                </a:stretch>
              </p:blipFill>
              <p:spPr>
                <a:xfrm>
                  <a:off x="10502200" y="1184280"/>
                  <a:ext cx="874800" cy="293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45C58818-C0AC-264B-A8FB-F5827EE364B2}"/>
                    </a:ext>
                  </a:extLst>
                </p14:cNvPr>
                <p14:cNvContentPartPr/>
                <p14:nvPr/>
              </p14:nvContentPartPr>
              <p14:xfrm>
                <a:off x="10524880" y="4113240"/>
                <a:ext cx="135720" cy="121320"/>
              </p14:xfrm>
            </p:contentPart>
          </mc:Choice>
          <mc:Fallback xmlns="">
            <p:pic>
              <p:nvPicPr>
                <p:cNvPr id="29" name="Ink 28">
                  <a:extLst>
                    <a:ext uri="{FF2B5EF4-FFF2-40B4-BE49-F238E27FC236}">
                      <a16:creationId xmlns:a16="http://schemas.microsoft.com/office/drawing/2014/main" id="{45C58818-C0AC-264B-A8FB-F5827EE364B2}"/>
                    </a:ext>
                  </a:extLst>
                </p:cNvPr>
                <p:cNvPicPr/>
                <p:nvPr/>
              </p:nvPicPr>
              <p:blipFill>
                <a:blip r:embed="rId17"/>
                <a:stretch>
                  <a:fillRect/>
                </a:stretch>
              </p:blipFill>
              <p:spPr>
                <a:xfrm>
                  <a:off x="10516240" y="4104600"/>
                  <a:ext cx="153360" cy="138960"/>
                </a:xfrm>
                <a:prstGeom prst="rect">
                  <a:avLst/>
                </a:prstGeom>
              </p:spPr>
            </p:pic>
          </mc:Fallback>
        </mc:AlternateContent>
      </p:grpSp>
    </p:spTree>
    <p:extLst>
      <p:ext uri="{BB962C8B-B14F-4D97-AF65-F5344CB8AC3E}">
        <p14:creationId xmlns:p14="http://schemas.microsoft.com/office/powerpoint/2010/main" val="292806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92D5217-8A6D-8A43-9D5F-5047891DDD39}"/>
              </a:ext>
            </a:extLst>
          </p:cNvPr>
          <p:cNvPicPr>
            <a:picLocks noChangeAspect="1"/>
          </p:cNvPicPr>
          <p:nvPr/>
        </p:nvPicPr>
        <p:blipFill>
          <a:blip r:embed="rId2"/>
          <a:stretch>
            <a:fillRect/>
          </a:stretch>
        </p:blipFill>
        <p:spPr>
          <a:xfrm>
            <a:off x="635000" y="647700"/>
            <a:ext cx="7670800" cy="1828800"/>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Graphical user interface&#10;&#10;Description automatically generated">
            <a:extLst>
              <a:ext uri="{FF2B5EF4-FFF2-40B4-BE49-F238E27FC236}">
                <a16:creationId xmlns:a16="http://schemas.microsoft.com/office/drawing/2014/main" id="{29209B38-3D1C-E047-91C9-AA9324615F7B}"/>
              </a:ext>
            </a:extLst>
          </p:cNvPr>
          <p:cNvPicPr>
            <a:picLocks noChangeAspect="1"/>
          </p:cNvPicPr>
          <p:nvPr/>
        </p:nvPicPr>
        <p:blipFill>
          <a:blip r:embed="rId3"/>
          <a:stretch>
            <a:fillRect/>
          </a:stretch>
        </p:blipFill>
        <p:spPr>
          <a:xfrm>
            <a:off x="635000" y="3225800"/>
            <a:ext cx="4163169" cy="2101850"/>
          </a:xfrm>
          <a:prstGeom prst="rect">
            <a:avLst/>
          </a:prstGeom>
        </p:spPr>
      </p:pic>
      <p:pic>
        <p:nvPicPr>
          <p:cNvPr id="7" name="Picture 6" descr="A picture containing text, person&#10;&#10;Description automatically generated">
            <a:extLst>
              <a:ext uri="{FF2B5EF4-FFF2-40B4-BE49-F238E27FC236}">
                <a16:creationId xmlns:a16="http://schemas.microsoft.com/office/drawing/2014/main" id="{AE6FDAD8-FF89-D649-9E8E-32D144830894}"/>
              </a:ext>
            </a:extLst>
          </p:cNvPr>
          <p:cNvPicPr>
            <a:picLocks noChangeAspect="1"/>
          </p:cNvPicPr>
          <p:nvPr/>
        </p:nvPicPr>
        <p:blipFill>
          <a:blip r:embed="rId4"/>
          <a:stretch>
            <a:fillRect/>
          </a:stretch>
        </p:blipFill>
        <p:spPr>
          <a:xfrm>
            <a:off x="4798169" y="2349500"/>
            <a:ext cx="4603750" cy="2743649"/>
          </a:xfrm>
          <a:prstGeom prst="rect">
            <a:avLst/>
          </a:prstGeom>
        </p:spPr>
      </p:pic>
      <p:sp>
        <p:nvSpPr>
          <p:cNvPr id="8" name="TextBox 7">
            <a:extLst>
              <a:ext uri="{FF2B5EF4-FFF2-40B4-BE49-F238E27FC236}">
                <a16:creationId xmlns:a16="http://schemas.microsoft.com/office/drawing/2014/main" id="{531FEDCA-9346-CB42-8E83-5D56DFB4572D}"/>
              </a:ext>
            </a:extLst>
          </p:cNvPr>
          <p:cNvSpPr txBox="1"/>
          <p:nvPr/>
        </p:nvSpPr>
        <p:spPr>
          <a:xfrm>
            <a:off x="533400" y="5435600"/>
            <a:ext cx="2371162" cy="369332"/>
          </a:xfrm>
          <a:prstGeom prst="rect">
            <a:avLst/>
          </a:prstGeom>
          <a:noFill/>
        </p:spPr>
        <p:txBody>
          <a:bodyPr wrap="none" rtlCol="0">
            <a:spAutoFit/>
          </a:bodyPr>
          <a:lstStyle/>
          <a:p>
            <a:r>
              <a:rPr lang="en-US" dirty="0"/>
              <a:t>Derrick Ingram, activist</a:t>
            </a:r>
          </a:p>
        </p:txBody>
      </p:sp>
      <p:sp>
        <p:nvSpPr>
          <p:cNvPr id="9" name="Donut 8">
            <a:extLst>
              <a:ext uri="{FF2B5EF4-FFF2-40B4-BE49-F238E27FC236}">
                <a16:creationId xmlns:a16="http://schemas.microsoft.com/office/drawing/2014/main" id="{DBF1C622-05B8-304C-8F59-2C05E3EBE612}"/>
              </a:ext>
            </a:extLst>
          </p:cNvPr>
          <p:cNvSpPr/>
          <p:nvPr/>
        </p:nvSpPr>
        <p:spPr>
          <a:xfrm>
            <a:off x="1825062" y="3259362"/>
            <a:ext cx="1079500" cy="105092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114665C1-3EB8-A346-A671-6C3590881CC3}"/>
              </a:ext>
            </a:extLst>
          </p:cNvPr>
          <p:cNvSpPr/>
          <p:nvPr/>
        </p:nvSpPr>
        <p:spPr>
          <a:xfrm>
            <a:off x="8421588" y="3429000"/>
            <a:ext cx="1079500" cy="105092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4AAC1515-533B-5247-B74F-60676F33BDE6}"/>
              </a:ext>
            </a:extLst>
          </p:cNvPr>
          <p:cNvCxnSpPr>
            <a:stCxn id="9" idx="6"/>
          </p:cNvCxnSpPr>
          <p:nvPr/>
        </p:nvCxnSpPr>
        <p:spPr>
          <a:xfrm flipV="1">
            <a:off x="2904562" y="3784824"/>
            <a:ext cx="5517026" cy="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521885-4483-4148-BCB1-FB7794ACFF4A}"/>
              </a:ext>
            </a:extLst>
          </p:cNvPr>
          <p:cNvSpPr txBox="1"/>
          <p:nvPr/>
        </p:nvSpPr>
        <p:spPr>
          <a:xfrm>
            <a:off x="8613648" y="655320"/>
            <a:ext cx="2943352" cy="1200329"/>
          </a:xfrm>
          <a:prstGeom prst="rect">
            <a:avLst/>
          </a:prstGeom>
          <a:solidFill>
            <a:srgbClr val="FF0000"/>
          </a:solidFill>
        </p:spPr>
        <p:txBody>
          <a:bodyPr wrap="square" rtlCol="0">
            <a:spAutoFit/>
          </a:bodyPr>
          <a:lstStyle/>
          <a:p>
            <a:r>
              <a:rPr lang="en-US" sz="2400" dirty="0">
                <a:solidFill>
                  <a:schemeClr val="bg1"/>
                </a:solidFill>
              </a:rPr>
              <a:t>“Facial Identification Section Informational Lead Report”</a:t>
            </a:r>
          </a:p>
        </p:txBody>
      </p:sp>
      <p:grpSp>
        <p:nvGrpSpPr>
          <p:cNvPr id="17" name="Group 16">
            <a:extLst>
              <a:ext uri="{FF2B5EF4-FFF2-40B4-BE49-F238E27FC236}">
                <a16:creationId xmlns:a16="http://schemas.microsoft.com/office/drawing/2014/main" id="{A2BA2738-FC4E-0D4E-BCC5-A529BE5D1671}"/>
              </a:ext>
            </a:extLst>
          </p:cNvPr>
          <p:cNvGrpSpPr/>
          <p:nvPr/>
        </p:nvGrpSpPr>
        <p:grpSpPr>
          <a:xfrm>
            <a:off x="8498376" y="2021688"/>
            <a:ext cx="557280" cy="1456200"/>
            <a:chOff x="8498376" y="2021688"/>
            <a:chExt cx="557280" cy="1456200"/>
          </a:xfrm>
        </p:grpSpPr>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9DCBF7F6-2E90-7E4F-AFEF-D97A978F41E4}"/>
                    </a:ext>
                  </a:extLst>
                </p14:cNvPr>
                <p14:cNvContentPartPr/>
                <p14:nvPr/>
              </p14:nvContentPartPr>
              <p14:xfrm>
                <a:off x="8498376" y="2021688"/>
                <a:ext cx="389160" cy="1456200"/>
              </p14:xfrm>
            </p:contentPart>
          </mc:Choice>
          <mc:Fallback xmlns="">
            <p:pic>
              <p:nvPicPr>
                <p:cNvPr id="15" name="Ink 14">
                  <a:extLst>
                    <a:ext uri="{FF2B5EF4-FFF2-40B4-BE49-F238E27FC236}">
                      <a16:creationId xmlns:a16="http://schemas.microsoft.com/office/drawing/2014/main" id="{9DCBF7F6-2E90-7E4F-AFEF-D97A978F41E4}"/>
                    </a:ext>
                  </a:extLst>
                </p:cNvPr>
                <p:cNvPicPr/>
                <p:nvPr/>
              </p:nvPicPr>
              <p:blipFill>
                <a:blip r:embed="rId6"/>
                <a:stretch>
                  <a:fillRect/>
                </a:stretch>
              </p:blipFill>
              <p:spPr>
                <a:xfrm>
                  <a:off x="8462376" y="1985688"/>
                  <a:ext cx="460800" cy="1527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2319B400-6CE2-FA44-9684-9B7C1BFE647C}"/>
                    </a:ext>
                  </a:extLst>
                </p14:cNvPr>
                <p14:cNvContentPartPr/>
                <p14:nvPr/>
              </p14:nvContentPartPr>
              <p14:xfrm>
                <a:off x="8915256" y="2033568"/>
                <a:ext cx="140400" cy="99720"/>
              </p14:xfrm>
            </p:contentPart>
          </mc:Choice>
          <mc:Fallback xmlns="">
            <p:pic>
              <p:nvPicPr>
                <p:cNvPr id="16" name="Ink 15">
                  <a:extLst>
                    <a:ext uri="{FF2B5EF4-FFF2-40B4-BE49-F238E27FC236}">
                      <a16:creationId xmlns:a16="http://schemas.microsoft.com/office/drawing/2014/main" id="{2319B400-6CE2-FA44-9684-9B7C1BFE647C}"/>
                    </a:ext>
                  </a:extLst>
                </p:cNvPr>
                <p:cNvPicPr/>
                <p:nvPr/>
              </p:nvPicPr>
              <p:blipFill>
                <a:blip r:embed="rId8"/>
                <a:stretch>
                  <a:fillRect/>
                </a:stretch>
              </p:blipFill>
              <p:spPr>
                <a:xfrm>
                  <a:off x="8879256" y="1997928"/>
                  <a:ext cx="212040" cy="171360"/>
                </a:xfrm>
                <a:prstGeom prst="rect">
                  <a:avLst/>
                </a:prstGeom>
              </p:spPr>
            </p:pic>
          </mc:Fallback>
        </mc:AlternateContent>
      </p:grpSp>
      <p:sp>
        <p:nvSpPr>
          <p:cNvPr id="19" name="TextBox 18">
            <a:extLst>
              <a:ext uri="{FF2B5EF4-FFF2-40B4-BE49-F238E27FC236}">
                <a16:creationId xmlns:a16="http://schemas.microsoft.com/office/drawing/2014/main" id="{273B4324-AFA1-2C45-88A4-AAFED242FAC0}"/>
              </a:ext>
            </a:extLst>
          </p:cNvPr>
          <p:cNvSpPr txBox="1"/>
          <p:nvPr/>
        </p:nvSpPr>
        <p:spPr>
          <a:xfrm>
            <a:off x="1825062" y="6092583"/>
            <a:ext cx="10081260" cy="338554"/>
          </a:xfrm>
          <a:prstGeom prst="rect">
            <a:avLst/>
          </a:prstGeom>
          <a:noFill/>
        </p:spPr>
        <p:txBody>
          <a:bodyPr wrap="square">
            <a:spAutoFit/>
          </a:bodyPr>
          <a:lstStyle/>
          <a:p>
            <a:r>
              <a:rPr lang="en-US" sz="1600" i="1" dirty="0"/>
              <a:t>https://</a:t>
            </a:r>
            <a:r>
              <a:rPr lang="en-US" sz="1600" i="1" dirty="0" err="1"/>
              <a:t>gothamist.com</a:t>
            </a:r>
            <a:r>
              <a:rPr lang="en-US" sz="1600" i="1" dirty="0"/>
              <a:t>/news/nypd-used-facial-recognition-unit-in-siege-of-black-lives-matter-activists-apartment</a:t>
            </a:r>
          </a:p>
        </p:txBody>
      </p:sp>
      <p:sp>
        <p:nvSpPr>
          <p:cNvPr id="21" name="TextBox 20">
            <a:extLst>
              <a:ext uri="{FF2B5EF4-FFF2-40B4-BE49-F238E27FC236}">
                <a16:creationId xmlns:a16="http://schemas.microsoft.com/office/drawing/2014/main" id="{006C03F4-5C91-8F45-8B98-E850B82643A5}"/>
              </a:ext>
            </a:extLst>
          </p:cNvPr>
          <p:cNvSpPr txBox="1"/>
          <p:nvPr/>
        </p:nvSpPr>
        <p:spPr>
          <a:xfrm>
            <a:off x="5372064" y="4784259"/>
            <a:ext cx="6099048" cy="923330"/>
          </a:xfrm>
          <a:prstGeom prst="rect">
            <a:avLst/>
          </a:prstGeom>
          <a:solidFill>
            <a:schemeClr val="bg1">
              <a:lumMod val="85000"/>
            </a:schemeClr>
          </a:solidFill>
          <a:ln w="12700">
            <a:solidFill>
              <a:schemeClr val="tx1"/>
            </a:solidFill>
          </a:ln>
        </p:spPr>
        <p:txBody>
          <a:bodyPr wrap="square">
            <a:spAutoFit/>
          </a:bodyPr>
          <a:lstStyle/>
          <a:p>
            <a:r>
              <a:rPr lang="en-US" b="0" i="0" dirty="0">
                <a:solidFill>
                  <a:srgbClr val="333333"/>
                </a:solidFill>
                <a:effectLst/>
              </a:rPr>
              <a:t>"The NYPD uses facial recognition as a limited investigative tool, comparing a still image from a surveillance video to a pool of lawfully possessed arrest photos"</a:t>
            </a:r>
            <a:endParaRPr lang="en-US" dirty="0"/>
          </a:p>
        </p:txBody>
      </p:sp>
      <p:grpSp>
        <p:nvGrpSpPr>
          <p:cNvPr id="24" name="Group 23">
            <a:extLst>
              <a:ext uri="{FF2B5EF4-FFF2-40B4-BE49-F238E27FC236}">
                <a16:creationId xmlns:a16="http://schemas.microsoft.com/office/drawing/2014/main" id="{66DB4717-1BC0-3E4A-836C-D6D3447F0D29}"/>
              </a:ext>
            </a:extLst>
          </p:cNvPr>
          <p:cNvGrpSpPr/>
          <p:nvPr/>
        </p:nvGrpSpPr>
        <p:grpSpPr>
          <a:xfrm>
            <a:off x="4294360" y="5056440"/>
            <a:ext cx="922320" cy="416160"/>
            <a:chOff x="4294360" y="5056440"/>
            <a:chExt cx="922320" cy="416160"/>
          </a:xfrm>
        </p:grpSpPr>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6127B61F-FA28-3348-AF9D-2A8FFDA84303}"/>
                    </a:ext>
                  </a:extLst>
                </p14:cNvPr>
                <p14:cNvContentPartPr/>
                <p14:nvPr/>
              </p14:nvContentPartPr>
              <p14:xfrm>
                <a:off x="4294360" y="5078400"/>
                <a:ext cx="922320" cy="394200"/>
              </p14:xfrm>
            </p:contentPart>
          </mc:Choice>
          <mc:Fallback xmlns="">
            <p:pic>
              <p:nvPicPr>
                <p:cNvPr id="22" name="Ink 21">
                  <a:extLst>
                    <a:ext uri="{FF2B5EF4-FFF2-40B4-BE49-F238E27FC236}">
                      <a16:creationId xmlns:a16="http://schemas.microsoft.com/office/drawing/2014/main" id="{6127B61F-FA28-3348-AF9D-2A8FFDA84303}"/>
                    </a:ext>
                  </a:extLst>
                </p:cNvPr>
                <p:cNvPicPr/>
                <p:nvPr/>
              </p:nvPicPr>
              <p:blipFill>
                <a:blip r:embed="rId10"/>
                <a:stretch>
                  <a:fillRect/>
                </a:stretch>
              </p:blipFill>
              <p:spPr>
                <a:xfrm>
                  <a:off x="4285720" y="5069760"/>
                  <a:ext cx="93996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8E55496B-3CAC-1A47-863D-3D19B8B1AC8E}"/>
                    </a:ext>
                  </a:extLst>
                </p14:cNvPr>
                <p14:cNvContentPartPr/>
                <p14:nvPr/>
              </p14:nvContentPartPr>
              <p14:xfrm>
                <a:off x="4348720" y="5056440"/>
                <a:ext cx="158040" cy="44640"/>
              </p14:xfrm>
            </p:contentPart>
          </mc:Choice>
          <mc:Fallback xmlns="">
            <p:pic>
              <p:nvPicPr>
                <p:cNvPr id="23" name="Ink 22">
                  <a:extLst>
                    <a:ext uri="{FF2B5EF4-FFF2-40B4-BE49-F238E27FC236}">
                      <a16:creationId xmlns:a16="http://schemas.microsoft.com/office/drawing/2014/main" id="{8E55496B-3CAC-1A47-863D-3D19B8B1AC8E}"/>
                    </a:ext>
                  </a:extLst>
                </p:cNvPr>
                <p:cNvPicPr/>
                <p:nvPr/>
              </p:nvPicPr>
              <p:blipFill>
                <a:blip r:embed="rId12"/>
                <a:stretch>
                  <a:fillRect/>
                </a:stretch>
              </p:blipFill>
              <p:spPr>
                <a:xfrm>
                  <a:off x="4339720" y="5047800"/>
                  <a:ext cx="175680" cy="6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5F9EB1D7-E1D9-C848-BC3D-ED6E98F2B404}"/>
                  </a:ext>
                </a:extLst>
              </p14:cNvPr>
              <p14:cNvContentPartPr/>
              <p14:nvPr/>
            </p14:nvContentPartPr>
            <p14:xfrm>
              <a:off x="4363120" y="5431200"/>
              <a:ext cx="99000" cy="176760"/>
            </p14:xfrm>
          </p:contentPart>
        </mc:Choice>
        <mc:Fallback xmlns="">
          <p:pic>
            <p:nvPicPr>
              <p:cNvPr id="25" name="Ink 24">
                <a:extLst>
                  <a:ext uri="{FF2B5EF4-FFF2-40B4-BE49-F238E27FC236}">
                    <a16:creationId xmlns:a16="http://schemas.microsoft.com/office/drawing/2014/main" id="{5F9EB1D7-E1D9-C848-BC3D-ED6E98F2B404}"/>
                  </a:ext>
                </a:extLst>
              </p:cNvPr>
              <p:cNvPicPr/>
              <p:nvPr/>
            </p:nvPicPr>
            <p:blipFill>
              <a:blip r:embed="rId14"/>
              <a:stretch>
                <a:fillRect/>
              </a:stretch>
            </p:blipFill>
            <p:spPr>
              <a:xfrm>
                <a:off x="4354480" y="5422560"/>
                <a:ext cx="11664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D1321149-1A72-CF43-8AC4-7C0B17FE23E4}"/>
                  </a:ext>
                </a:extLst>
              </p14:cNvPr>
              <p14:cNvContentPartPr/>
              <p14:nvPr/>
            </p14:nvContentPartPr>
            <p14:xfrm>
              <a:off x="4405960" y="5707680"/>
              <a:ext cx="9720" cy="12960"/>
            </p14:xfrm>
          </p:contentPart>
        </mc:Choice>
        <mc:Fallback xmlns="">
          <p:pic>
            <p:nvPicPr>
              <p:cNvPr id="26" name="Ink 25">
                <a:extLst>
                  <a:ext uri="{FF2B5EF4-FFF2-40B4-BE49-F238E27FC236}">
                    <a16:creationId xmlns:a16="http://schemas.microsoft.com/office/drawing/2014/main" id="{D1321149-1A72-CF43-8AC4-7C0B17FE23E4}"/>
                  </a:ext>
                </a:extLst>
              </p:cNvPr>
              <p:cNvPicPr/>
              <p:nvPr/>
            </p:nvPicPr>
            <p:blipFill>
              <a:blip r:embed="rId16"/>
              <a:stretch>
                <a:fillRect/>
              </a:stretch>
            </p:blipFill>
            <p:spPr>
              <a:xfrm>
                <a:off x="4396960" y="5699040"/>
                <a:ext cx="27360" cy="30600"/>
              </a:xfrm>
              <a:prstGeom prst="rect">
                <a:avLst/>
              </a:prstGeom>
            </p:spPr>
          </p:pic>
        </mc:Fallback>
      </mc:AlternateContent>
    </p:spTree>
    <p:extLst>
      <p:ext uri="{BB962C8B-B14F-4D97-AF65-F5344CB8AC3E}">
        <p14:creationId xmlns:p14="http://schemas.microsoft.com/office/powerpoint/2010/main" val="103907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4401839C-EC44-F04D-90A2-40C0985275A9}"/>
              </a:ext>
            </a:extLst>
          </p:cNvPr>
          <p:cNvPicPr>
            <a:picLocks noChangeAspect="1"/>
          </p:cNvPicPr>
          <p:nvPr/>
        </p:nvPicPr>
        <p:blipFill>
          <a:blip r:embed="rId2"/>
          <a:stretch>
            <a:fillRect/>
          </a:stretch>
        </p:blipFill>
        <p:spPr>
          <a:xfrm>
            <a:off x="520701" y="457937"/>
            <a:ext cx="3378200" cy="3344917"/>
          </a:xfrm>
          <a:prstGeom prst="rect">
            <a:avLst/>
          </a:prstGeom>
        </p:spPr>
      </p:pic>
      <p:pic>
        <p:nvPicPr>
          <p:cNvPr id="4" name="Picture 2">
            <a:extLst>
              <a:ext uri="{FF2B5EF4-FFF2-40B4-BE49-F238E27FC236}">
                <a16:creationId xmlns:a16="http://schemas.microsoft.com/office/drawing/2014/main" id="{DE54D29E-9925-FA41-90E5-A4B214051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052" y="609601"/>
            <a:ext cx="1681447" cy="2241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4FBA34-E1C0-7747-8DFC-A5E4CE991F7D}"/>
              </a:ext>
            </a:extLst>
          </p:cNvPr>
          <p:cNvSpPr txBox="1"/>
          <p:nvPr/>
        </p:nvSpPr>
        <p:spPr>
          <a:xfrm>
            <a:off x="7278401" y="609601"/>
            <a:ext cx="2025651" cy="584775"/>
          </a:xfrm>
          <a:prstGeom prst="rect">
            <a:avLst/>
          </a:prstGeom>
          <a:noFill/>
        </p:spPr>
        <p:txBody>
          <a:bodyPr wrap="square" rtlCol="0">
            <a:spAutoFit/>
          </a:bodyPr>
          <a:lstStyle/>
          <a:p>
            <a:r>
              <a:rPr lang="en-US" sz="1600" dirty="0"/>
              <a:t>NYPD Argus dome surveillance camera</a:t>
            </a:r>
          </a:p>
        </p:txBody>
      </p:sp>
      <p:pic>
        <p:nvPicPr>
          <p:cNvPr id="7" name="Picture 6" descr="Graphical user interface, text, application, email&#10;&#10;Description automatically generated">
            <a:extLst>
              <a:ext uri="{FF2B5EF4-FFF2-40B4-BE49-F238E27FC236}">
                <a16:creationId xmlns:a16="http://schemas.microsoft.com/office/drawing/2014/main" id="{708E16D4-A321-FE4F-A4E5-C802D37E72F3}"/>
              </a:ext>
            </a:extLst>
          </p:cNvPr>
          <p:cNvPicPr>
            <a:picLocks noChangeAspect="1"/>
          </p:cNvPicPr>
          <p:nvPr/>
        </p:nvPicPr>
        <p:blipFill>
          <a:blip r:embed="rId4"/>
          <a:stretch>
            <a:fillRect/>
          </a:stretch>
        </p:blipFill>
        <p:spPr>
          <a:xfrm>
            <a:off x="1700497" y="3605704"/>
            <a:ext cx="9963524" cy="2642695"/>
          </a:xfrm>
          <a:prstGeom prst="rect">
            <a:avLst/>
          </a:prstGeom>
          <a:ln w="38100">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A6E8420-1078-E44E-8C92-ED7A8F1459E3}"/>
                  </a:ext>
                </a:extLst>
              </p14:cNvPr>
              <p14:cNvContentPartPr/>
              <p14:nvPr/>
            </p14:nvContentPartPr>
            <p14:xfrm>
              <a:off x="3953440" y="4399800"/>
              <a:ext cx="2447640" cy="68040"/>
            </p14:xfrm>
          </p:contentPart>
        </mc:Choice>
        <mc:Fallback xmlns="">
          <p:pic>
            <p:nvPicPr>
              <p:cNvPr id="8" name="Ink 7">
                <a:extLst>
                  <a:ext uri="{FF2B5EF4-FFF2-40B4-BE49-F238E27FC236}">
                    <a16:creationId xmlns:a16="http://schemas.microsoft.com/office/drawing/2014/main" id="{5A6E8420-1078-E44E-8C92-ED7A8F1459E3}"/>
                  </a:ext>
                </a:extLst>
              </p:cNvPr>
              <p:cNvPicPr/>
              <p:nvPr/>
            </p:nvPicPr>
            <p:blipFill>
              <a:blip r:embed="rId6"/>
              <a:stretch>
                <a:fillRect/>
              </a:stretch>
            </p:blipFill>
            <p:spPr>
              <a:xfrm>
                <a:off x="3863800" y="4220160"/>
                <a:ext cx="262728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4A4E113-18F2-0A4D-9215-10A4BCB9EF8D}"/>
                  </a:ext>
                </a:extLst>
              </p14:cNvPr>
              <p14:cNvContentPartPr/>
              <p14:nvPr/>
            </p14:nvContentPartPr>
            <p14:xfrm>
              <a:off x="3352960" y="5049240"/>
              <a:ext cx="3141720" cy="69840"/>
            </p14:xfrm>
          </p:contentPart>
        </mc:Choice>
        <mc:Fallback xmlns="">
          <p:pic>
            <p:nvPicPr>
              <p:cNvPr id="9" name="Ink 8">
                <a:extLst>
                  <a:ext uri="{FF2B5EF4-FFF2-40B4-BE49-F238E27FC236}">
                    <a16:creationId xmlns:a16="http://schemas.microsoft.com/office/drawing/2014/main" id="{34A4E113-18F2-0A4D-9215-10A4BCB9EF8D}"/>
                  </a:ext>
                </a:extLst>
              </p:cNvPr>
              <p:cNvPicPr/>
              <p:nvPr/>
            </p:nvPicPr>
            <p:blipFill>
              <a:blip r:embed="rId8"/>
              <a:stretch>
                <a:fillRect/>
              </a:stretch>
            </p:blipFill>
            <p:spPr>
              <a:xfrm>
                <a:off x="3262960" y="4869240"/>
                <a:ext cx="3321360" cy="429480"/>
              </a:xfrm>
              <a:prstGeom prst="rect">
                <a:avLst/>
              </a:prstGeom>
            </p:spPr>
          </p:pic>
        </mc:Fallback>
      </mc:AlternateContent>
    </p:spTree>
    <p:extLst>
      <p:ext uri="{BB962C8B-B14F-4D97-AF65-F5344CB8AC3E}">
        <p14:creationId xmlns:p14="http://schemas.microsoft.com/office/powerpoint/2010/main" val="229642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6C2A9F2-933B-AA4A-916C-71424CF3C937}"/>
              </a:ext>
            </a:extLst>
          </p:cNvPr>
          <p:cNvPicPr>
            <a:picLocks noChangeAspect="1"/>
          </p:cNvPicPr>
          <p:nvPr/>
        </p:nvPicPr>
        <p:blipFill rotWithShape="1">
          <a:blip r:embed="rId2"/>
          <a:srcRect l="889" r="-1" b="-1"/>
          <a:stretch/>
        </p:blipFill>
        <p:spPr>
          <a:xfrm>
            <a:off x="20" y="10"/>
            <a:ext cx="12191980" cy="6857990"/>
          </a:xfrm>
          <a:prstGeom prst="rect">
            <a:avLst/>
          </a:prstGeom>
        </p:spPr>
      </p:pic>
      <p:sp>
        <p:nvSpPr>
          <p:cNvPr id="7" name="TextBox 6">
            <a:extLst>
              <a:ext uri="{FF2B5EF4-FFF2-40B4-BE49-F238E27FC236}">
                <a16:creationId xmlns:a16="http://schemas.microsoft.com/office/drawing/2014/main" id="{35FC066D-E5AC-2C4D-BE22-48E0BFC3E1E9}"/>
              </a:ext>
            </a:extLst>
          </p:cNvPr>
          <p:cNvSpPr txBox="1"/>
          <p:nvPr/>
        </p:nvSpPr>
        <p:spPr>
          <a:xfrm>
            <a:off x="8407400" y="6406634"/>
            <a:ext cx="3784600" cy="338554"/>
          </a:xfrm>
          <a:prstGeom prst="rect">
            <a:avLst/>
          </a:prstGeom>
          <a:noFill/>
        </p:spPr>
        <p:txBody>
          <a:bodyPr wrap="square">
            <a:spAutoFit/>
          </a:bodyPr>
          <a:lstStyle/>
          <a:p>
            <a:r>
              <a:rPr lang="en-US" sz="1600" i="1" dirty="0">
                <a:solidFill>
                  <a:schemeClr val="bg1"/>
                </a:solidFill>
              </a:rPr>
              <a:t>https://</a:t>
            </a:r>
            <a:r>
              <a:rPr lang="en-US" sz="1600" i="1" dirty="0" err="1">
                <a:solidFill>
                  <a:schemeClr val="bg1"/>
                </a:solidFill>
              </a:rPr>
              <a:t>banthescan.amnesty.org</a:t>
            </a:r>
            <a:r>
              <a:rPr lang="en-US" sz="1600" i="1" dirty="0">
                <a:solidFill>
                  <a:schemeClr val="bg1"/>
                </a:solidFill>
              </a:rPr>
              <a:t>/decode/</a:t>
            </a:r>
          </a:p>
        </p:txBody>
      </p:sp>
    </p:spTree>
    <p:extLst>
      <p:ext uri="{BB962C8B-B14F-4D97-AF65-F5344CB8AC3E}">
        <p14:creationId xmlns:p14="http://schemas.microsoft.com/office/powerpoint/2010/main" val="338037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EF3166B-54D8-9A4F-975C-DCA7EF745552}"/>
              </a:ext>
            </a:extLst>
          </p:cNvPr>
          <p:cNvPicPr>
            <a:picLocks noChangeAspect="1"/>
          </p:cNvPicPr>
          <p:nvPr/>
        </p:nvPicPr>
        <p:blipFill>
          <a:blip r:embed="rId2"/>
          <a:stretch>
            <a:fillRect/>
          </a:stretch>
        </p:blipFill>
        <p:spPr>
          <a:xfrm>
            <a:off x="797685" y="742592"/>
            <a:ext cx="5676900" cy="1663700"/>
          </a:xfrm>
          <a:prstGeom prst="rect">
            <a:avLst/>
          </a:prstGeom>
        </p:spPr>
      </p:pic>
      <p:sp>
        <p:nvSpPr>
          <p:cNvPr id="4" name="TextBox 3">
            <a:extLst>
              <a:ext uri="{FF2B5EF4-FFF2-40B4-BE49-F238E27FC236}">
                <a16:creationId xmlns:a16="http://schemas.microsoft.com/office/drawing/2014/main" id="{56A50D20-EC46-864C-A86A-4B0F3BD89E2A}"/>
              </a:ext>
            </a:extLst>
          </p:cNvPr>
          <p:cNvSpPr txBox="1"/>
          <p:nvPr/>
        </p:nvSpPr>
        <p:spPr>
          <a:xfrm>
            <a:off x="1081826" y="2614411"/>
            <a:ext cx="9560774" cy="3785652"/>
          </a:xfrm>
          <a:prstGeom prst="rect">
            <a:avLst/>
          </a:prstGeom>
          <a:noFill/>
        </p:spPr>
        <p:txBody>
          <a:bodyPr wrap="square" rtlCol="0">
            <a:spAutoFit/>
          </a:bodyPr>
          <a:lstStyle/>
          <a:p>
            <a:r>
              <a:rPr lang="en-US" sz="2000" b="1" dirty="0"/>
              <a:t>Authorized uses</a:t>
            </a:r>
          </a:p>
          <a:p>
            <a:r>
              <a:rPr lang="en-US" sz="2000" dirty="0"/>
              <a:t>a) To identify an individual when there is a basis to believe that such individual has committed, is committing, or is about to commit a crime,</a:t>
            </a:r>
            <a:br>
              <a:rPr lang="en-US" sz="2000" dirty="0"/>
            </a:br>
            <a:r>
              <a:rPr lang="en-US" sz="2000" dirty="0"/>
              <a:t>b) To identify an individual when there is a basis to believe that such individual is a missing person, crime victim, or witness to criminal activity,</a:t>
            </a:r>
            <a:br>
              <a:rPr lang="en-US" sz="2000" dirty="0"/>
            </a:br>
            <a:r>
              <a:rPr lang="en-US" sz="2000" dirty="0"/>
              <a:t>c) To identify a deceased person,</a:t>
            </a:r>
            <a:br>
              <a:rPr lang="en-US" sz="2000" dirty="0"/>
            </a:br>
            <a:r>
              <a:rPr lang="en-US" sz="2000" dirty="0"/>
              <a:t>d) To identify a person who is incapacitated or otherwise unable to identify themselves,</a:t>
            </a:r>
            <a:br>
              <a:rPr lang="en-US" sz="2000" dirty="0"/>
            </a:br>
            <a:r>
              <a:rPr lang="en-US" sz="2000" dirty="0"/>
              <a:t>e) To identify an individual who is under arrest and does not possess valid identification, is not forthcoming with valid identification, or who appears to be using someone else's identification, or a false identification, or</a:t>
            </a:r>
            <a:br>
              <a:rPr lang="en-US" sz="2000" dirty="0"/>
            </a:br>
            <a:r>
              <a:rPr lang="en-US" sz="2000" dirty="0"/>
              <a:t>f) To mitigate an imminent threat to health or public safety (e.g. to thwart an active terrorism scheme or plot, </a:t>
            </a:r>
            <a:r>
              <a:rPr lang="en-US" sz="2000" dirty="0" err="1"/>
              <a:t>etc</a:t>
            </a:r>
            <a:r>
              <a:rPr lang="en-US" sz="2000" dirty="0"/>
              <a:t>).</a:t>
            </a:r>
          </a:p>
        </p:txBody>
      </p:sp>
    </p:spTree>
    <p:extLst>
      <p:ext uri="{BB962C8B-B14F-4D97-AF65-F5344CB8AC3E}">
        <p14:creationId xmlns:p14="http://schemas.microsoft.com/office/powerpoint/2010/main" val="3799883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former GE Current smart-city management platform, CityIQ, will be a complement to Ubicquia&amp;rsquo;s portfolio of smart street-light and small-cell technologies, enabling enhanced public safety and traffic optimization features. (Photo credit: Image rendering by GE Current, a Daintree Company.)">
            <a:extLst>
              <a:ext uri="{FF2B5EF4-FFF2-40B4-BE49-F238E27FC236}">
                <a16:creationId xmlns:a16="http://schemas.microsoft.com/office/drawing/2014/main" id="{6B02EE39-141C-1245-8216-776773DBC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128351"/>
            <a:ext cx="2470912" cy="138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0FB9FCD-305D-9B47-BB56-E89AA1CDD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541195"/>
            <a:ext cx="3009900" cy="2005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2E23E3-4B9E-D443-A35B-2C1831BB1FC3}"/>
              </a:ext>
            </a:extLst>
          </p:cNvPr>
          <p:cNvSpPr txBox="1"/>
          <p:nvPr/>
        </p:nvSpPr>
        <p:spPr>
          <a:xfrm>
            <a:off x="3733800" y="541195"/>
            <a:ext cx="3366627" cy="400110"/>
          </a:xfrm>
          <a:prstGeom prst="rect">
            <a:avLst/>
          </a:prstGeom>
          <a:noFill/>
        </p:spPr>
        <p:txBody>
          <a:bodyPr wrap="none" rtlCol="0">
            <a:spAutoFit/>
          </a:bodyPr>
          <a:lstStyle/>
          <a:p>
            <a:r>
              <a:rPr lang="en-US" sz="2000" b="1" dirty="0">
                <a:latin typeface="+mj-lt"/>
              </a:rPr>
              <a:t>San Diego “smart streetlights”</a:t>
            </a:r>
          </a:p>
        </p:txBody>
      </p:sp>
      <p:sp>
        <p:nvSpPr>
          <p:cNvPr id="3" name="TextBox 2">
            <a:extLst>
              <a:ext uri="{FF2B5EF4-FFF2-40B4-BE49-F238E27FC236}">
                <a16:creationId xmlns:a16="http://schemas.microsoft.com/office/drawing/2014/main" id="{79B6BD4A-DFBE-A24F-B96B-133431033334}"/>
              </a:ext>
            </a:extLst>
          </p:cNvPr>
          <p:cNvSpPr txBox="1"/>
          <p:nvPr/>
        </p:nvSpPr>
        <p:spPr>
          <a:xfrm>
            <a:off x="3733800" y="1041400"/>
            <a:ext cx="6311343" cy="1169551"/>
          </a:xfrm>
          <a:prstGeom prst="rect">
            <a:avLst/>
          </a:prstGeom>
          <a:noFill/>
        </p:spPr>
        <p:txBody>
          <a:bodyPr wrap="none" rtlCol="0">
            <a:spAutoFit/>
          </a:bodyPr>
          <a:lstStyle/>
          <a:p>
            <a:pPr marL="285750" indent="-285750">
              <a:buFont typeface="Arial" panose="020B0604020202020204" pitchFamily="34" charset="0"/>
              <a:buChar char="•"/>
            </a:pPr>
            <a:r>
              <a:rPr lang="en-US" dirty="0"/>
              <a:t>Round-the-clock video uploaded to cloud storage</a:t>
            </a:r>
          </a:p>
          <a:p>
            <a:pPr marL="742950" lvl="1" indent="-285750">
              <a:buFont typeface="Arial" panose="020B0604020202020204" pitchFamily="34" charset="0"/>
              <a:buChar char="•"/>
            </a:pPr>
            <a:r>
              <a:rPr lang="en-US" sz="1600" dirty="0"/>
              <a:t>Records private property, which is then “scrubbed” by software</a:t>
            </a:r>
          </a:p>
          <a:p>
            <a:pPr marL="285750" indent="-285750">
              <a:buFont typeface="Arial" panose="020B0604020202020204" pitchFamily="34" charset="0"/>
              <a:buChar char="•"/>
            </a:pPr>
            <a:r>
              <a:rPr lang="en-US" dirty="0"/>
              <a:t>Microphones (currently disabled?)</a:t>
            </a:r>
          </a:p>
          <a:p>
            <a:pPr marL="285750" indent="-285750">
              <a:buFont typeface="Arial" panose="020B0604020202020204" pitchFamily="34" charset="0"/>
              <a:buChar char="•"/>
            </a:pPr>
            <a:r>
              <a:rPr lang="en-US" dirty="0"/>
              <a:t>Environmental sensors</a:t>
            </a:r>
          </a:p>
        </p:txBody>
      </p:sp>
      <p:sp>
        <p:nvSpPr>
          <p:cNvPr id="4" name="TextBox 3">
            <a:extLst>
              <a:ext uri="{FF2B5EF4-FFF2-40B4-BE49-F238E27FC236}">
                <a16:creationId xmlns:a16="http://schemas.microsoft.com/office/drawing/2014/main" id="{91AA5845-B554-B74A-828E-FA5F2641D646}"/>
              </a:ext>
            </a:extLst>
          </p:cNvPr>
          <p:cNvSpPr txBox="1"/>
          <p:nvPr/>
        </p:nvSpPr>
        <p:spPr>
          <a:xfrm>
            <a:off x="3733800" y="2299951"/>
            <a:ext cx="6985000" cy="646331"/>
          </a:xfrm>
          <a:prstGeom prst="rect">
            <a:avLst/>
          </a:prstGeom>
          <a:noFill/>
        </p:spPr>
        <p:txBody>
          <a:bodyPr wrap="square" rtlCol="0">
            <a:spAutoFit/>
          </a:bodyPr>
          <a:lstStyle/>
          <a:p>
            <a:r>
              <a:rPr lang="en-US" dirty="0">
                <a:latin typeface="Segoe Print" panose="02000800000000000000" pitchFamily="2" charset="0"/>
              </a:rPr>
              <a:t>All data supposed to be publicly available in “anonymized” form, for the benefit of civic entrepreneurs</a:t>
            </a:r>
          </a:p>
        </p:txBody>
      </p:sp>
      <p:sp>
        <p:nvSpPr>
          <p:cNvPr id="5" name="TextBox 4">
            <a:extLst>
              <a:ext uri="{FF2B5EF4-FFF2-40B4-BE49-F238E27FC236}">
                <a16:creationId xmlns:a16="http://schemas.microsoft.com/office/drawing/2014/main" id="{5B50256D-8989-AB4D-9E7F-03029A5F81B2}"/>
              </a:ext>
            </a:extLst>
          </p:cNvPr>
          <p:cNvSpPr txBox="1"/>
          <p:nvPr/>
        </p:nvSpPr>
        <p:spPr>
          <a:xfrm>
            <a:off x="863600" y="3479800"/>
            <a:ext cx="5448300" cy="646331"/>
          </a:xfrm>
          <a:prstGeom prst="rect">
            <a:avLst/>
          </a:prstGeom>
          <a:noFill/>
        </p:spPr>
        <p:txBody>
          <a:bodyPr wrap="square" rtlCol="0">
            <a:spAutoFit/>
          </a:bodyPr>
          <a:lstStyle/>
          <a:p>
            <a:r>
              <a:rPr lang="en-US" dirty="0" err="1"/>
              <a:t>CityIQ</a:t>
            </a:r>
            <a:r>
              <a:rPr lang="en-US" dirty="0"/>
              <a:t> “smart city” platform (GE, now </a:t>
            </a:r>
            <a:r>
              <a:rPr lang="en-US" dirty="0" err="1"/>
              <a:t>Ubicquia</a:t>
            </a:r>
            <a:r>
              <a:rPr lang="en-US" dirty="0"/>
              <a:t>)</a:t>
            </a:r>
          </a:p>
          <a:p>
            <a:r>
              <a:rPr lang="en-US" dirty="0"/>
              <a:t>They own the data, city only has subscription access</a:t>
            </a:r>
          </a:p>
        </p:txBody>
      </p:sp>
      <p:grpSp>
        <p:nvGrpSpPr>
          <p:cNvPr id="9" name="Group 8">
            <a:extLst>
              <a:ext uri="{FF2B5EF4-FFF2-40B4-BE49-F238E27FC236}">
                <a16:creationId xmlns:a16="http://schemas.microsoft.com/office/drawing/2014/main" id="{19CB1AEC-DF9C-C54E-9AF4-A4E8C5BBA142}"/>
              </a:ext>
            </a:extLst>
          </p:cNvPr>
          <p:cNvGrpSpPr/>
          <p:nvPr/>
        </p:nvGrpSpPr>
        <p:grpSpPr>
          <a:xfrm>
            <a:off x="1902160" y="2168880"/>
            <a:ext cx="331920" cy="1195920"/>
            <a:chOff x="1902160" y="2168880"/>
            <a:chExt cx="331920" cy="119592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6CC2C19-1B3B-AF4E-A97D-B14E32F7F2A0}"/>
                    </a:ext>
                  </a:extLst>
                </p14:cNvPr>
                <p14:cNvContentPartPr/>
                <p14:nvPr/>
              </p14:nvContentPartPr>
              <p14:xfrm>
                <a:off x="1902160" y="2168880"/>
                <a:ext cx="130320" cy="1195920"/>
              </p14:xfrm>
            </p:contentPart>
          </mc:Choice>
          <mc:Fallback xmlns="">
            <p:pic>
              <p:nvPicPr>
                <p:cNvPr id="7" name="Ink 6">
                  <a:extLst>
                    <a:ext uri="{FF2B5EF4-FFF2-40B4-BE49-F238E27FC236}">
                      <a16:creationId xmlns:a16="http://schemas.microsoft.com/office/drawing/2014/main" id="{96CC2C19-1B3B-AF4E-A97D-B14E32F7F2A0}"/>
                    </a:ext>
                  </a:extLst>
                </p:cNvPr>
                <p:cNvPicPr/>
                <p:nvPr/>
              </p:nvPicPr>
              <p:blipFill>
                <a:blip r:embed="rId5"/>
                <a:stretch>
                  <a:fillRect/>
                </a:stretch>
              </p:blipFill>
              <p:spPr>
                <a:xfrm>
                  <a:off x="1893160" y="2160240"/>
                  <a:ext cx="147960" cy="1213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11C12A0-A9B5-8F40-B8C9-365520445FC7}"/>
                    </a:ext>
                  </a:extLst>
                </p14:cNvPr>
                <p14:cNvContentPartPr/>
                <p14:nvPr/>
              </p14:nvContentPartPr>
              <p14:xfrm>
                <a:off x="2017360" y="2181120"/>
                <a:ext cx="216720" cy="142920"/>
              </p14:xfrm>
            </p:contentPart>
          </mc:Choice>
          <mc:Fallback xmlns="">
            <p:pic>
              <p:nvPicPr>
                <p:cNvPr id="8" name="Ink 7">
                  <a:extLst>
                    <a:ext uri="{FF2B5EF4-FFF2-40B4-BE49-F238E27FC236}">
                      <a16:creationId xmlns:a16="http://schemas.microsoft.com/office/drawing/2014/main" id="{411C12A0-A9B5-8F40-B8C9-365520445FC7}"/>
                    </a:ext>
                  </a:extLst>
                </p:cNvPr>
                <p:cNvPicPr/>
                <p:nvPr/>
              </p:nvPicPr>
              <p:blipFill>
                <a:blip r:embed="rId7"/>
                <a:stretch>
                  <a:fillRect/>
                </a:stretch>
              </p:blipFill>
              <p:spPr>
                <a:xfrm>
                  <a:off x="2008360" y="2172480"/>
                  <a:ext cx="234360" cy="160560"/>
                </a:xfrm>
                <a:prstGeom prst="rect">
                  <a:avLst/>
                </a:prstGeom>
              </p:spPr>
            </p:pic>
          </mc:Fallback>
        </mc:AlternateContent>
      </p:grpSp>
      <p:sp>
        <p:nvSpPr>
          <p:cNvPr id="13" name="TextBox 12">
            <a:extLst>
              <a:ext uri="{FF2B5EF4-FFF2-40B4-BE49-F238E27FC236}">
                <a16:creationId xmlns:a16="http://schemas.microsoft.com/office/drawing/2014/main" id="{65659888-30B6-B048-ABF4-62511B2DD679}"/>
              </a:ext>
            </a:extLst>
          </p:cNvPr>
          <p:cNvSpPr txBox="1"/>
          <p:nvPr/>
        </p:nvSpPr>
        <p:spPr>
          <a:xfrm>
            <a:off x="882650" y="4838627"/>
            <a:ext cx="9264650" cy="923330"/>
          </a:xfrm>
          <a:prstGeom prst="rect">
            <a:avLst/>
          </a:prstGeom>
          <a:noFill/>
        </p:spPr>
        <p:txBody>
          <a:bodyPr wrap="square" rtlCol="0">
            <a:spAutoFit/>
          </a:bodyPr>
          <a:lstStyle/>
          <a:p>
            <a:r>
              <a:rPr lang="en-US" dirty="0"/>
              <a:t>City funding for the program cut in the summer of 2020 due to public pressure…</a:t>
            </a:r>
          </a:p>
          <a:p>
            <a:r>
              <a:rPr lang="en-US" dirty="0"/>
              <a:t>… </a:t>
            </a:r>
            <a:r>
              <a:rPr lang="en-US" dirty="0">
                <a:highlight>
                  <a:srgbClr val="FFFF00"/>
                </a:highlight>
              </a:rPr>
              <a:t>cameras cannot be turned off because streetlights would go dark</a:t>
            </a:r>
          </a:p>
          <a:p>
            <a:r>
              <a:rPr lang="en-US" dirty="0"/>
              <a:t>… cameras still recording (footage retained for 5 days) but city officials no longer have access</a:t>
            </a:r>
          </a:p>
        </p:txBody>
      </p:sp>
      <p:sp>
        <p:nvSpPr>
          <p:cNvPr id="10" name="TextBox 9">
            <a:extLst>
              <a:ext uri="{FF2B5EF4-FFF2-40B4-BE49-F238E27FC236}">
                <a16:creationId xmlns:a16="http://schemas.microsoft.com/office/drawing/2014/main" id="{E71DA1B7-8729-9F48-831F-6D2CBC113EE2}"/>
              </a:ext>
            </a:extLst>
          </p:cNvPr>
          <p:cNvSpPr txBox="1"/>
          <p:nvPr/>
        </p:nvSpPr>
        <p:spPr>
          <a:xfrm>
            <a:off x="3587750" y="6095052"/>
            <a:ext cx="8319906" cy="338554"/>
          </a:xfrm>
          <a:prstGeom prst="rect">
            <a:avLst/>
          </a:prstGeom>
          <a:noFill/>
        </p:spPr>
        <p:txBody>
          <a:bodyPr wrap="none" rtlCol="0">
            <a:spAutoFit/>
          </a:bodyPr>
          <a:lstStyle/>
          <a:p>
            <a:r>
              <a:rPr lang="en-US" sz="1600" i="1" dirty="0"/>
              <a:t>https://</a:t>
            </a:r>
            <a:r>
              <a:rPr lang="en-US" sz="1600" i="1" dirty="0" err="1"/>
              <a:t>voiceofsandiego.org</a:t>
            </a:r>
            <a:r>
              <a:rPr lang="en-US" sz="1600" i="1" dirty="0"/>
              <a:t>/2020/11/02/san-</a:t>
            </a:r>
            <a:r>
              <a:rPr lang="en-US" sz="1600" i="1" dirty="0" err="1"/>
              <a:t>diego</a:t>
            </a:r>
            <a:r>
              <a:rPr lang="en-US" sz="1600" i="1" dirty="0"/>
              <a:t>-cant-actually-turn-its-smart-streetlights-off/</a:t>
            </a:r>
          </a:p>
        </p:txBody>
      </p:sp>
    </p:spTree>
    <p:extLst>
      <p:ext uri="{BB962C8B-B14F-4D97-AF65-F5344CB8AC3E}">
        <p14:creationId xmlns:p14="http://schemas.microsoft.com/office/powerpoint/2010/main" val="80211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F6BC-BE26-3C4C-9B9D-135B544A7DE8}"/>
              </a:ext>
            </a:extLst>
          </p:cNvPr>
          <p:cNvSpPr>
            <a:spLocks noGrp="1"/>
          </p:cNvSpPr>
          <p:nvPr>
            <p:ph type="title"/>
          </p:nvPr>
        </p:nvSpPr>
        <p:spPr/>
        <p:txBody>
          <a:bodyPr/>
          <a:lstStyle/>
          <a:p>
            <a:r>
              <a:rPr lang="en-US" dirty="0"/>
              <a:t>Identification vs Authentication</a:t>
            </a:r>
          </a:p>
        </p:txBody>
      </p:sp>
      <p:sp>
        <p:nvSpPr>
          <p:cNvPr id="3" name="Content Placeholder 2">
            <a:extLst>
              <a:ext uri="{FF2B5EF4-FFF2-40B4-BE49-F238E27FC236}">
                <a16:creationId xmlns:a16="http://schemas.microsoft.com/office/drawing/2014/main" id="{45B8CB41-631B-E94C-9FBC-07386758AED2}"/>
              </a:ext>
            </a:extLst>
          </p:cNvPr>
          <p:cNvSpPr>
            <a:spLocks noGrp="1"/>
          </p:cNvSpPr>
          <p:nvPr>
            <p:ph idx="1"/>
          </p:nvPr>
        </p:nvSpPr>
        <p:spPr/>
        <p:txBody>
          <a:bodyPr>
            <a:normAutofit/>
          </a:bodyPr>
          <a:lstStyle/>
          <a:p>
            <a:pPr marL="0" indent="0">
              <a:buNone/>
            </a:pPr>
            <a:r>
              <a:rPr lang="en-US" sz="3000" dirty="0">
                <a:solidFill>
                  <a:srgbClr val="C00000"/>
                </a:solidFill>
              </a:rPr>
              <a:t>Authentication</a:t>
            </a:r>
          </a:p>
          <a:p>
            <a:pPr lvl="1"/>
            <a:r>
              <a:rPr lang="en-US" sz="2800" dirty="0"/>
              <a:t>Verify that a person is who they claim they are</a:t>
            </a:r>
            <a:endParaRPr lang="en-US" sz="3200" dirty="0">
              <a:solidFill>
                <a:srgbClr val="C00000"/>
              </a:solidFill>
            </a:endParaRPr>
          </a:p>
          <a:p>
            <a:pPr marL="0" indent="0">
              <a:buNone/>
            </a:pPr>
            <a:r>
              <a:rPr lang="en-US" sz="3200" dirty="0">
                <a:solidFill>
                  <a:srgbClr val="C00000"/>
                </a:solidFill>
              </a:rPr>
              <a:t>Identification</a:t>
            </a:r>
          </a:p>
          <a:p>
            <a:pPr lvl="1"/>
            <a:r>
              <a:rPr lang="en-US" sz="2800" dirty="0"/>
              <a:t>Identify a person who was in a particular location at a particular time, or performed a certain action, or provided data</a:t>
            </a:r>
          </a:p>
        </p:txBody>
      </p:sp>
      <p:sp>
        <p:nvSpPr>
          <p:cNvPr id="4" name="Rectangle 3">
            <a:extLst>
              <a:ext uri="{FF2B5EF4-FFF2-40B4-BE49-F238E27FC236}">
                <a16:creationId xmlns:a16="http://schemas.microsoft.com/office/drawing/2014/main" id="{814FEA03-C9A1-3C4C-878C-A4AA7578BF00}"/>
              </a:ext>
            </a:extLst>
          </p:cNvPr>
          <p:cNvSpPr/>
          <p:nvPr/>
        </p:nvSpPr>
        <p:spPr>
          <a:xfrm>
            <a:off x="7464243" y="6046129"/>
            <a:ext cx="4299575" cy="338554"/>
          </a:xfrm>
          <a:prstGeom prst="rect">
            <a:avLst/>
          </a:prstGeom>
        </p:spPr>
        <p:txBody>
          <a:bodyPr wrap="none">
            <a:spAutoFit/>
          </a:bodyPr>
          <a:lstStyle/>
          <a:p>
            <a:r>
              <a:rPr lang="en-US" sz="1600" i="1" dirty="0"/>
              <a:t>http://</a:t>
            </a:r>
            <a:r>
              <a:rPr lang="en-US" sz="1600" i="1" dirty="0" err="1"/>
              <a:t>www.rogerclarke.com</a:t>
            </a:r>
            <a:r>
              <a:rPr lang="en-US" sz="1600" i="1" dirty="0"/>
              <a:t>/DV/</a:t>
            </a:r>
            <a:r>
              <a:rPr lang="en-US" sz="1600" i="1" dirty="0" err="1"/>
              <a:t>Biometrics.html</a:t>
            </a:r>
            <a:endParaRPr lang="en-US" sz="1600" i="1" dirty="0"/>
          </a:p>
        </p:txBody>
      </p:sp>
    </p:spTree>
    <p:extLst>
      <p:ext uri="{BB962C8B-B14F-4D97-AF65-F5344CB8AC3E}">
        <p14:creationId xmlns:p14="http://schemas.microsoft.com/office/powerpoint/2010/main" val="699446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12BBE1F3-CB2F-A74C-A43F-A8BD0A7013FB}"/>
              </a:ext>
            </a:extLst>
          </p:cNvPr>
          <p:cNvPicPr>
            <a:picLocks noChangeAspect="1"/>
          </p:cNvPicPr>
          <p:nvPr/>
        </p:nvPicPr>
        <p:blipFill>
          <a:blip r:embed="rId2"/>
          <a:stretch>
            <a:fillRect/>
          </a:stretch>
        </p:blipFill>
        <p:spPr>
          <a:xfrm>
            <a:off x="6050787" y="939637"/>
            <a:ext cx="4166162" cy="2253396"/>
          </a:xfrm>
          <a:prstGeom prst="rect">
            <a:avLst/>
          </a:prstGeom>
        </p:spPr>
      </p:pic>
      <p:pic>
        <p:nvPicPr>
          <p:cNvPr id="1026" name="Picture 2" descr="The High Cost of Crime">
            <a:extLst>
              <a:ext uri="{FF2B5EF4-FFF2-40B4-BE49-F238E27FC236}">
                <a16:creationId xmlns:a16="http://schemas.microsoft.com/office/drawing/2014/main" id="{B4F2FA86-C7C1-634B-AEC1-50CF10272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56" y="366845"/>
            <a:ext cx="5540031" cy="36353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one image of Baltimore">
            <a:extLst>
              <a:ext uri="{FF2B5EF4-FFF2-40B4-BE49-F238E27FC236}">
                <a16:creationId xmlns:a16="http://schemas.microsoft.com/office/drawing/2014/main" id="{2AD4D14A-6DA8-704A-873C-413CBB52A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56" y="3841728"/>
            <a:ext cx="3792723" cy="2528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letter&#10;&#10;Description automatically generated">
            <a:extLst>
              <a:ext uri="{FF2B5EF4-FFF2-40B4-BE49-F238E27FC236}">
                <a16:creationId xmlns:a16="http://schemas.microsoft.com/office/drawing/2014/main" id="{5B7C92C4-EFCE-1C4F-A4CA-2B8BB966DDB7}"/>
              </a:ext>
            </a:extLst>
          </p:cNvPr>
          <p:cNvPicPr>
            <a:picLocks noChangeAspect="1"/>
          </p:cNvPicPr>
          <p:nvPr/>
        </p:nvPicPr>
        <p:blipFill>
          <a:blip r:embed="rId5"/>
          <a:stretch>
            <a:fillRect/>
          </a:stretch>
        </p:blipFill>
        <p:spPr>
          <a:xfrm>
            <a:off x="4585238" y="3443397"/>
            <a:ext cx="6606569" cy="1166308"/>
          </a:xfrm>
          <a:prstGeom prst="rect">
            <a:avLst/>
          </a:prstGeom>
          <a:ln w="38100">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40BE68A-7D8F-E141-8ABA-9D42682FE834}"/>
              </a:ext>
            </a:extLst>
          </p:cNvPr>
          <p:cNvSpPr txBox="1"/>
          <p:nvPr/>
        </p:nvSpPr>
        <p:spPr>
          <a:xfrm>
            <a:off x="6925693" y="515219"/>
            <a:ext cx="3478837" cy="400110"/>
          </a:xfrm>
          <a:prstGeom prst="rect">
            <a:avLst/>
          </a:prstGeom>
          <a:noFill/>
        </p:spPr>
        <p:txBody>
          <a:bodyPr wrap="none" rtlCol="0">
            <a:spAutoFit/>
          </a:bodyPr>
          <a:lstStyle/>
          <a:p>
            <a:r>
              <a:rPr lang="en-US" sz="2000" dirty="0"/>
              <a:t>Persistent Surveillance Systems</a:t>
            </a:r>
          </a:p>
        </p:txBody>
      </p:sp>
      <p:pic>
        <p:nvPicPr>
          <p:cNvPr id="4" name="Picture 3" descr="Graphical user interface, text&#10;&#10;Description automatically generated">
            <a:extLst>
              <a:ext uri="{FF2B5EF4-FFF2-40B4-BE49-F238E27FC236}">
                <a16:creationId xmlns:a16="http://schemas.microsoft.com/office/drawing/2014/main" id="{3FE6FC2A-41B7-A244-B0F4-C9F8771B15F0}"/>
              </a:ext>
            </a:extLst>
          </p:cNvPr>
          <p:cNvPicPr>
            <a:picLocks noChangeAspect="1"/>
          </p:cNvPicPr>
          <p:nvPr/>
        </p:nvPicPr>
        <p:blipFill>
          <a:blip r:embed="rId6"/>
          <a:stretch>
            <a:fillRect/>
          </a:stretch>
        </p:blipFill>
        <p:spPr>
          <a:xfrm>
            <a:off x="3018629" y="4729284"/>
            <a:ext cx="8248650" cy="1189079"/>
          </a:xfrm>
          <a:prstGeom prst="rect">
            <a:avLst/>
          </a:prstGeom>
        </p:spPr>
      </p:pic>
      <p:sp>
        <p:nvSpPr>
          <p:cNvPr id="6" name="TextBox 5">
            <a:extLst>
              <a:ext uri="{FF2B5EF4-FFF2-40B4-BE49-F238E27FC236}">
                <a16:creationId xmlns:a16="http://schemas.microsoft.com/office/drawing/2014/main" id="{52AF2722-D417-9741-8A40-D583B8282511}"/>
              </a:ext>
            </a:extLst>
          </p:cNvPr>
          <p:cNvSpPr txBox="1"/>
          <p:nvPr/>
        </p:nvSpPr>
        <p:spPr>
          <a:xfrm>
            <a:off x="9973335" y="5959620"/>
            <a:ext cx="1293944" cy="369332"/>
          </a:xfrm>
          <a:prstGeom prst="rect">
            <a:avLst/>
          </a:prstGeom>
          <a:noFill/>
        </p:spPr>
        <p:txBody>
          <a:bodyPr wrap="none" rtlCol="0">
            <a:spAutoFit/>
          </a:bodyPr>
          <a:lstStyle/>
          <a:p>
            <a:r>
              <a:rPr lang="en-US" dirty="0"/>
              <a:t>March 2021</a:t>
            </a:r>
          </a:p>
        </p:txBody>
      </p:sp>
    </p:spTree>
    <p:extLst>
      <p:ext uri="{BB962C8B-B14F-4D97-AF65-F5344CB8AC3E}">
        <p14:creationId xmlns:p14="http://schemas.microsoft.com/office/powerpoint/2010/main" val="253979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1136631" y="6137766"/>
            <a:ext cx="10682733" cy="307777"/>
          </a:xfrm>
          <a:prstGeom prst="rect">
            <a:avLst/>
          </a:prstGeom>
          <a:noFill/>
        </p:spPr>
        <p:txBody>
          <a:bodyPr wrap="none" rtlCol="0">
            <a:spAutoFit/>
          </a:bodyPr>
          <a:lstStyle/>
          <a:p>
            <a:r>
              <a:rPr lang="en-US" sz="1400" i="1" dirty="0"/>
              <a:t>https://</a:t>
            </a:r>
            <a:r>
              <a:rPr lang="en-US" sz="1400" i="1" dirty="0" err="1"/>
              <a:t>slate.com</a:t>
            </a:r>
            <a:r>
              <a:rPr lang="en-US" sz="1400" i="1" dirty="0"/>
              <a:t>/technology/2018/06/axon-and-dji-are-teaming-up-to-make-surveillance-drones-and-the-possibilities-are-frightening.html</a:t>
            </a:r>
          </a:p>
        </p:txBody>
      </p:sp>
      <p:pic>
        <p:nvPicPr>
          <p:cNvPr id="6" name="Picture 5" descr="A picture containing graphical user interface&#10;&#10;Description automatically generated">
            <a:extLst>
              <a:ext uri="{FF2B5EF4-FFF2-40B4-BE49-F238E27FC236}">
                <a16:creationId xmlns:a16="http://schemas.microsoft.com/office/drawing/2014/main" id="{835C97CA-BCB7-4840-941A-65ACB0FD0A6D}"/>
              </a:ext>
            </a:extLst>
          </p:cNvPr>
          <p:cNvPicPr>
            <a:picLocks noChangeAspect="1"/>
          </p:cNvPicPr>
          <p:nvPr/>
        </p:nvPicPr>
        <p:blipFill>
          <a:blip r:embed="rId2"/>
          <a:stretch>
            <a:fillRect/>
          </a:stretch>
        </p:blipFill>
        <p:spPr>
          <a:xfrm>
            <a:off x="508118" y="540912"/>
            <a:ext cx="5411564" cy="5480943"/>
          </a:xfrm>
          <a:prstGeom prst="rect">
            <a:avLst/>
          </a:prstGeom>
        </p:spPr>
      </p:pic>
      <p:sp>
        <p:nvSpPr>
          <p:cNvPr id="7" name="TextBox 6">
            <a:extLst>
              <a:ext uri="{FF2B5EF4-FFF2-40B4-BE49-F238E27FC236}">
                <a16:creationId xmlns:a16="http://schemas.microsoft.com/office/drawing/2014/main" id="{E1A3CFD3-84D4-5D4F-B264-906A68BB3D76}"/>
              </a:ext>
            </a:extLst>
          </p:cNvPr>
          <p:cNvSpPr txBox="1"/>
          <p:nvPr/>
        </p:nvSpPr>
        <p:spPr>
          <a:xfrm>
            <a:off x="6362163" y="940158"/>
            <a:ext cx="4958367" cy="3477875"/>
          </a:xfrm>
          <a:prstGeom prst="rect">
            <a:avLst/>
          </a:prstGeom>
          <a:noFill/>
        </p:spPr>
        <p:txBody>
          <a:bodyPr wrap="square" rtlCol="0">
            <a:spAutoFit/>
          </a:bodyPr>
          <a:lstStyle/>
          <a:p>
            <a:r>
              <a:rPr lang="en-US" sz="2000" dirty="0"/>
              <a:t>Axon, the biggest seller of Tasers and body cameras for law enforcement, is actively considering using facial recognition with its camera technology</a:t>
            </a:r>
          </a:p>
          <a:p>
            <a:endParaRPr lang="en-US" sz="2000" dirty="0"/>
          </a:p>
          <a:p>
            <a:r>
              <a:rPr lang="en-US" sz="2000" dirty="0"/>
              <a:t>Devices linked to cloud-based </a:t>
            </a:r>
            <a:r>
              <a:rPr lang="en-US" sz="2000" dirty="0" err="1"/>
              <a:t>Evidence.com</a:t>
            </a:r>
            <a:r>
              <a:rPr lang="en-US" sz="2000" dirty="0"/>
              <a:t> database used by over 200,000 public-safety professionals... all digital data including PDFs, crime scene photos, CCTV footage, in-car cameras, and now DJI drone video can be associated to a single case file</a:t>
            </a:r>
          </a:p>
        </p:txBody>
      </p:sp>
    </p:spTree>
    <p:extLst>
      <p:ext uri="{BB962C8B-B14F-4D97-AF65-F5344CB8AC3E}">
        <p14:creationId xmlns:p14="http://schemas.microsoft.com/office/powerpoint/2010/main" val="245284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991828C-DC17-AD49-BDB1-EDA34624A0BE}"/>
              </a:ext>
            </a:extLst>
          </p:cNvPr>
          <p:cNvSpPr txBox="1"/>
          <p:nvPr/>
        </p:nvSpPr>
        <p:spPr>
          <a:xfrm>
            <a:off x="4858624" y="6119428"/>
            <a:ext cx="6974986" cy="338554"/>
          </a:xfrm>
          <a:prstGeom prst="rect">
            <a:avLst/>
          </a:prstGeom>
          <a:noFill/>
        </p:spPr>
        <p:txBody>
          <a:bodyPr wrap="none" rtlCol="0">
            <a:spAutoFit/>
          </a:bodyPr>
          <a:lstStyle/>
          <a:p>
            <a:r>
              <a:rPr lang="en-US" sz="1600" i="1" dirty="0"/>
              <a:t>https://</a:t>
            </a:r>
            <a:r>
              <a:rPr lang="en-US" sz="1600" i="1" dirty="0" err="1"/>
              <a:t>www.nytimes.com</a:t>
            </a:r>
            <a:r>
              <a:rPr lang="en-US" sz="1600" i="1" dirty="0"/>
              <a:t>/2020/10/21/technology/facial-recognition-</a:t>
            </a:r>
            <a:r>
              <a:rPr lang="en-US" sz="1600" i="1" dirty="0" err="1"/>
              <a:t>police.html</a:t>
            </a:r>
            <a:endParaRPr lang="en-US" sz="1600" i="1" dirty="0"/>
          </a:p>
        </p:txBody>
      </p:sp>
      <p:pic>
        <p:nvPicPr>
          <p:cNvPr id="8" name="Picture 7" descr="Text&#10;&#10;Description automatically generated">
            <a:extLst>
              <a:ext uri="{FF2B5EF4-FFF2-40B4-BE49-F238E27FC236}">
                <a16:creationId xmlns:a16="http://schemas.microsoft.com/office/drawing/2014/main" id="{254D5F06-1BEE-C247-92A6-7EB56B169622}"/>
              </a:ext>
            </a:extLst>
          </p:cNvPr>
          <p:cNvPicPr>
            <a:picLocks noChangeAspect="1"/>
          </p:cNvPicPr>
          <p:nvPr/>
        </p:nvPicPr>
        <p:blipFill>
          <a:blip r:embed="rId2"/>
          <a:stretch>
            <a:fillRect/>
          </a:stretch>
        </p:blipFill>
        <p:spPr>
          <a:xfrm>
            <a:off x="582769" y="1128006"/>
            <a:ext cx="5410200" cy="2463800"/>
          </a:xfrm>
          <a:prstGeom prst="rect">
            <a:avLst/>
          </a:prstGeom>
          <a:ln w="3810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633AAED-6CA6-D144-862E-B6C365C127A9}"/>
              </a:ext>
            </a:extLst>
          </p:cNvPr>
          <p:cNvSpPr txBox="1"/>
          <p:nvPr/>
        </p:nvSpPr>
        <p:spPr>
          <a:xfrm>
            <a:off x="6408238" y="964246"/>
            <a:ext cx="5200993" cy="4093428"/>
          </a:xfrm>
          <a:prstGeom prst="rect">
            <a:avLst/>
          </a:prstGeom>
          <a:noFill/>
        </p:spPr>
        <p:txBody>
          <a:bodyPr wrap="square" rtlCol="0">
            <a:spAutoFit/>
          </a:bodyPr>
          <a:lstStyle/>
          <a:p>
            <a:r>
              <a:rPr lang="en-US" sz="2000" dirty="0"/>
              <a:t>Tools developed to identify police officers who fought with protesters in Hong Kong, Portland, Chicago, Belarus</a:t>
            </a:r>
          </a:p>
          <a:p>
            <a:endParaRPr lang="en-US" sz="2000" dirty="0"/>
          </a:p>
          <a:p>
            <a:r>
              <a:rPr lang="en-US" sz="2000" dirty="0"/>
              <a:t>“Facebook has been a particularly helpful source of images… Here they all are at a barbecue or whatever, in uniform sometimes”</a:t>
            </a:r>
          </a:p>
          <a:p>
            <a:endParaRPr lang="en-US" sz="2000" dirty="0"/>
          </a:p>
          <a:p>
            <a:r>
              <a:rPr lang="en-US" sz="2000" dirty="0" err="1">
                <a:solidFill>
                  <a:srgbClr val="C00000"/>
                </a:solidFill>
              </a:rPr>
              <a:t>OpenOversight</a:t>
            </a:r>
            <a:r>
              <a:rPr lang="en-US" sz="2000" dirty="0">
                <a:solidFill>
                  <a:srgbClr val="C00000"/>
                </a:solidFill>
              </a:rPr>
              <a:t>:</a:t>
            </a:r>
            <a:r>
              <a:rPr lang="en-US" sz="2000" dirty="0"/>
              <a:t> a public, crowd-sourced, searchable database of law enforcement officers, asks users to upload photos of uniformed officers and matches them to names or badge number</a:t>
            </a:r>
          </a:p>
        </p:txBody>
      </p:sp>
    </p:spTree>
    <p:extLst>
      <p:ext uri="{BB962C8B-B14F-4D97-AF65-F5344CB8AC3E}">
        <p14:creationId xmlns:p14="http://schemas.microsoft.com/office/powerpoint/2010/main" val="2329323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E0AAB8-4FAB-0447-8C83-8310913FCFB0}"/>
              </a:ext>
            </a:extLst>
          </p:cNvPr>
          <p:cNvSpPr>
            <a:spLocks noGrp="1"/>
          </p:cNvSpPr>
          <p:nvPr>
            <p:ph type="title"/>
          </p:nvPr>
        </p:nvSpPr>
        <p:spPr>
          <a:xfrm>
            <a:off x="1066800" y="642594"/>
            <a:ext cx="10058400" cy="1371600"/>
          </a:xfrm>
        </p:spPr>
        <p:txBody>
          <a:bodyPr>
            <a:normAutofit/>
          </a:bodyPr>
          <a:lstStyle/>
          <a:p>
            <a:r>
              <a:rPr lang="en-US" dirty="0">
                <a:latin typeface="+mn-lt"/>
              </a:rPr>
              <a:t>What Is the Norm?</a:t>
            </a:r>
          </a:p>
        </p:txBody>
      </p:sp>
      <p:sp>
        <p:nvSpPr>
          <p:cNvPr id="2" name="TextBox 1">
            <a:extLst>
              <a:ext uri="{FF2B5EF4-FFF2-40B4-BE49-F238E27FC236}">
                <a16:creationId xmlns:a16="http://schemas.microsoft.com/office/drawing/2014/main" id="{45F743A0-54A1-0640-8955-6B0C1726DF23}"/>
              </a:ext>
            </a:extLst>
          </p:cNvPr>
          <p:cNvSpPr txBox="1"/>
          <p:nvPr/>
        </p:nvSpPr>
        <p:spPr>
          <a:xfrm>
            <a:off x="489398" y="1772302"/>
            <a:ext cx="4984124" cy="3970318"/>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like all police departments with similar programs, it tends to talk out of both sides of its mouth, insisting the law-abiding have nothing to fear while denying that they have any privacy interest in their public movements in the first place. But the legal precedents cited by police rely on an unspoken assumption that resource constraints operate as their own kind of protection. Police don’t have the time or money to track and monitor every person moving about public byways and property, so they will necessarily limit their monitoring to those suspected of criminal activity. The average citizen’s anonymity is protected, while public safety is enhanced.</a:t>
            </a:r>
          </a:p>
        </p:txBody>
      </p:sp>
      <p:sp>
        <p:nvSpPr>
          <p:cNvPr id="3" name="TextBox 2">
            <a:extLst>
              <a:ext uri="{FF2B5EF4-FFF2-40B4-BE49-F238E27FC236}">
                <a16:creationId xmlns:a16="http://schemas.microsoft.com/office/drawing/2014/main" id="{DDDC9AC1-81F9-9A43-A4EE-250EEFEAE253}"/>
              </a:ext>
            </a:extLst>
          </p:cNvPr>
          <p:cNvSpPr txBox="1"/>
          <p:nvPr/>
        </p:nvSpPr>
        <p:spPr>
          <a:xfrm>
            <a:off x="5512155" y="3078052"/>
            <a:ext cx="378630" cy="369332"/>
          </a:xfrm>
          <a:prstGeom prst="rect">
            <a:avLst/>
          </a:prstGeom>
          <a:noFill/>
        </p:spPr>
        <p:txBody>
          <a:bodyPr wrap="none" rtlCol="0">
            <a:spAutoFit/>
          </a:bodyPr>
          <a:lstStyle/>
          <a:p>
            <a:r>
              <a:rPr lang="en-US" dirty="0"/>
              <a:t>vs</a:t>
            </a:r>
          </a:p>
        </p:txBody>
      </p:sp>
      <p:sp>
        <p:nvSpPr>
          <p:cNvPr id="15" name="TextBox 14">
            <a:extLst>
              <a:ext uri="{FF2B5EF4-FFF2-40B4-BE49-F238E27FC236}">
                <a16:creationId xmlns:a16="http://schemas.microsoft.com/office/drawing/2014/main" id="{35597067-1CE7-E047-9B7E-024E8ADDFE9C}"/>
              </a:ext>
            </a:extLst>
          </p:cNvPr>
          <p:cNvSpPr txBox="1"/>
          <p:nvPr/>
        </p:nvSpPr>
        <p:spPr>
          <a:xfrm>
            <a:off x="5902815" y="1774601"/>
            <a:ext cx="5842715" cy="4247317"/>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In an age of technologies such as license plate readers, “geofencing” (which uses smartphones’ GPS capability to map social networks and track personal data), and especially facial recognition, this unspoken assumption has been upended. Surveillance and monitoring data can be collected and stored on a mass basis, giving law enforcement the ability to build astonishingly detailed portraits of people’s lives. When the plaintiff in the Coral Gables case obtained his license plate reader records under a state sunshine law, the report ran for more than 80 pages. In our mass surveillance future, every trip to the doctor’s office, girlfriend’s apartment, library, church, gay bar, pharmacy, or liquor store can be identified, stored, and analyzed by law enforcement—with no need for individualized monitoring or individualized suspicion.</a:t>
            </a:r>
          </a:p>
        </p:txBody>
      </p:sp>
      <p:sp>
        <p:nvSpPr>
          <p:cNvPr id="16" name="TextBox 15">
            <a:extLst>
              <a:ext uri="{FF2B5EF4-FFF2-40B4-BE49-F238E27FC236}">
                <a16:creationId xmlns:a16="http://schemas.microsoft.com/office/drawing/2014/main" id="{4B6ABF0D-3E45-5343-AD60-F07232D7DDF8}"/>
              </a:ext>
            </a:extLst>
          </p:cNvPr>
          <p:cNvSpPr txBox="1"/>
          <p:nvPr/>
        </p:nvSpPr>
        <p:spPr>
          <a:xfrm>
            <a:off x="3803932" y="6167567"/>
            <a:ext cx="7941598" cy="338554"/>
          </a:xfrm>
          <a:prstGeom prst="rect">
            <a:avLst/>
          </a:prstGeom>
          <a:noFill/>
        </p:spPr>
        <p:txBody>
          <a:bodyPr wrap="none" rtlCol="0">
            <a:spAutoFit/>
          </a:bodyPr>
          <a:lstStyle/>
          <a:p>
            <a:r>
              <a:rPr lang="en-US" sz="1600" i="1" dirty="0"/>
              <a:t>https://</a:t>
            </a:r>
            <a:r>
              <a:rPr lang="en-US" sz="1600" i="1" dirty="0" err="1"/>
              <a:t>slate.com</a:t>
            </a:r>
            <a:r>
              <a:rPr lang="en-US" sz="1600" i="1" dirty="0"/>
              <a:t>/technology/2020/11/law-enforcement-facial-recognition-</a:t>
            </a:r>
            <a:r>
              <a:rPr lang="en-US" sz="1600" i="1" dirty="0" err="1"/>
              <a:t>technology.html</a:t>
            </a:r>
            <a:endParaRPr lang="en-US" sz="1600" i="1"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F07C5E67-6E27-B346-B0F8-FF2DA7542FEB}"/>
                  </a:ext>
                </a:extLst>
              </p14:cNvPr>
              <p14:cNvContentPartPr/>
              <p14:nvPr/>
            </p14:nvContentPartPr>
            <p14:xfrm>
              <a:off x="641272" y="3568665"/>
              <a:ext cx="4413240" cy="56520"/>
            </p14:xfrm>
          </p:contentPart>
        </mc:Choice>
        <mc:Fallback xmlns="">
          <p:pic>
            <p:nvPicPr>
              <p:cNvPr id="6" name="Ink 5">
                <a:extLst>
                  <a:ext uri="{FF2B5EF4-FFF2-40B4-BE49-F238E27FC236}">
                    <a16:creationId xmlns:a16="http://schemas.microsoft.com/office/drawing/2014/main" id="{F07C5E67-6E27-B346-B0F8-FF2DA7542FEB}"/>
                  </a:ext>
                </a:extLst>
              </p:cNvPr>
              <p:cNvPicPr/>
              <p:nvPr/>
            </p:nvPicPr>
            <p:blipFill>
              <a:blip r:embed="rId3"/>
              <a:stretch>
                <a:fillRect/>
              </a:stretch>
            </p:blipFill>
            <p:spPr>
              <a:xfrm>
                <a:off x="551632" y="3388665"/>
                <a:ext cx="459288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2DF9B42-FF24-384E-AC17-8A9FF8FACE40}"/>
                  </a:ext>
                </a:extLst>
              </p14:cNvPr>
              <p14:cNvContentPartPr/>
              <p14:nvPr/>
            </p14:nvContentPartPr>
            <p14:xfrm>
              <a:off x="643792" y="3813825"/>
              <a:ext cx="3657960" cy="80280"/>
            </p14:xfrm>
          </p:contentPart>
        </mc:Choice>
        <mc:Fallback xmlns="">
          <p:pic>
            <p:nvPicPr>
              <p:cNvPr id="7" name="Ink 6">
                <a:extLst>
                  <a:ext uri="{FF2B5EF4-FFF2-40B4-BE49-F238E27FC236}">
                    <a16:creationId xmlns:a16="http://schemas.microsoft.com/office/drawing/2014/main" id="{42DF9B42-FF24-384E-AC17-8A9FF8FACE40}"/>
                  </a:ext>
                </a:extLst>
              </p:cNvPr>
              <p:cNvPicPr/>
              <p:nvPr/>
            </p:nvPicPr>
            <p:blipFill>
              <a:blip r:embed="rId5"/>
              <a:stretch>
                <a:fillRect/>
              </a:stretch>
            </p:blipFill>
            <p:spPr>
              <a:xfrm>
                <a:off x="554152" y="3634185"/>
                <a:ext cx="3837600" cy="439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8F08253-13EE-5247-8217-5048DDE79ED1}"/>
                  </a:ext>
                </a:extLst>
              </p14:cNvPr>
              <p14:cNvContentPartPr/>
              <p14:nvPr/>
            </p14:nvContentPartPr>
            <p14:xfrm>
              <a:off x="6062152" y="3268785"/>
              <a:ext cx="3407040" cy="72720"/>
            </p14:xfrm>
          </p:contentPart>
        </mc:Choice>
        <mc:Fallback xmlns="">
          <p:pic>
            <p:nvPicPr>
              <p:cNvPr id="8" name="Ink 7">
                <a:extLst>
                  <a:ext uri="{FF2B5EF4-FFF2-40B4-BE49-F238E27FC236}">
                    <a16:creationId xmlns:a16="http://schemas.microsoft.com/office/drawing/2014/main" id="{38F08253-13EE-5247-8217-5048DDE79ED1}"/>
                  </a:ext>
                </a:extLst>
              </p:cNvPr>
              <p:cNvPicPr/>
              <p:nvPr/>
            </p:nvPicPr>
            <p:blipFill>
              <a:blip r:embed="rId7"/>
              <a:stretch>
                <a:fillRect/>
              </a:stretch>
            </p:blipFill>
            <p:spPr>
              <a:xfrm>
                <a:off x="5972512" y="3088785"/>
                <a:ext cx="358668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9A171CB7-975A-0A42-9FC8-C43AD476CBF8}"/>
                  </a:ext>
                </a:extLst>
              </p14:cNvPr>
              <p14:cNvContentPartPr/>
              <p14:nvPr/>
            </p14:nvContentPartPr>
            <p14:xfrm>
              <a:off x="9106312" y="3584145"/>
              <a:ext cx="2039040" cy="45360"/>
            </p14:xfrm>
          </p:contentPart>
        </mc:Choice>
        <mc:Fallback xmlns="">
          <p:pic>
            <p:nvPicPr>
              <p:cNvPr id="9" name="Ink 8">
                <a:extLst>
                  <a:ext uri="{FF2B5EF4-FFF2-40B4-BE49-F238E27FC236}">
                    <a16:creationId xmlns:a16="http://schemas.microsoft.com/office/drawing/2014/main" id="{9A171CB7-975A-0A42-9FC8-C43AD476CBF8}"/>
                  </a:ext>
                </a:extLst>
              </p:cNvPr>
              <p:cNvPicPr/>
              <p:nvPr/>
            </p:nvPicPr>
            <p:blipFill>
              <a:blip r:embed="rId9"/>
              <a:stretch>
                <a:fillRect/>
              </a:stretch>
            </p:blipFill>
            <p:spPr>
              <a:xfrm>
                <a:off x="9016672" y="3404145"/>
                <a:ext cx="221868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D85A87EB-5D27-1E43-981F-CA9B77A0499D}"/>
                  </a:ext>
                </a:extLst>
              </p14:cNvPr>
              <p14:cNvContentPartPr/>
              <p14:nvPr/>
            </p14:nvContentPartPr>
            <p14:xfrm>
              <a:off x="6076192" y="3845865"/>
              <a:ext cx="2298600" cy="74880"/>
            </p14:xfrm>
          </p:contentPart>
        </mc:Choice>
        <mc:Fallback xmlns="">
          <p:pic>
            <p:nvPicPr>
              <p:cNvPr id="10" name="Ink 9">
                <a:extLst>
                  <a:ext uri="{FF2B5EF4-FFF2-40B4-BE49-F238E27FC236}">
                    <a16:creationId xmlns:a16="http://schemas.microsoft.com/office/drawing/2014/main" id="{D85A87EB-5D27-1E43-981F-CA9B77A0499D}"/>
                  </a:ext>
                </a:extLst>
              </p:cNvPr>
              <p:cNvPicPr/>
              <p:nvPr/>
            </p:nvPicPr>
            <p:blipFill>
              <a:blip r:embed="rId11"/>
              <a:stretch>
                <a:fillRect/>
              </a:stretch>
            </p:blipFill>
            <p:spPr>
              <a:xfrm>
                <a:off x="5986552" y="3666225"/>
                <a:ext cx="2478240" cy="434520"/>
              </a:xfrm>
              <a:prstGeom prst="rect">
                <a:avLst/>
              </a:prstGeom>
            </p:spPr>
          </p:pic>
        </mc:Fallback>
      </mc:AlternateContent>
    </p:spTree>
    <p:extLst>
      <p:ext uri="{BB962C8B-B14F-4D97-AF65-F5344CB8AC3E}">
        <p14:creationId xmlns:p14="http://schemas.microsoft.com/office/powerpoint/2010/main" val="29726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50BBC3BB-2C97-3E4C-8F96-A44D252F3797}"/>
              </a:ext>
            </a:extLst>
          </p:cNvPr>
          <p:cNvPicPr>
            <a:picLocks noChangeAspect="1"/>
          </p:cNvPicPr>
          <p:nvPr/>
        </p:nvPicPr>
        <p:blipFill>
          <a:blip r:embed="rId2"/>
          <a:stretch>
            <a:fillRect/>
          </a:stretch>
        </p:blipFill>
        <p:spPr>
          <a:xfrm>
            <a:off x="701273" y="597526"/>
            <a:ext cx="8445500" cy="1181100"/>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Text&#10;&#10;Description automatically generated">
            <a:extLst>
              <a:ext uri="{FF2B5EF4-FFF2-40B4-BE49-F238E27FC236}">
                <a16:creationId xmlns:a16="http://schemas.microsoft.com/office/drawing/2014/main" id="{696B62C2-004C-894F-86D5-7B4705283FDE}"/>
              </a:ext>
            </a:extLst>
          </p:cNvPr>
          <p:cNvPicPr>
            <a:picLocks noChangeAspect="1"/>
          </p:cNvPicPr>
          <p:nvPr/>
        </p:nvPicPr>
        <p:blipFill>
          <a:blip r:embed="rId3"/>
          <a:stretch>
            <a:fillRect/>
          </a:stretch>
        </p:blipFill>
        <p:spPr>
          <a:xfrm>
            <a:off x="3744534" y="1362697"/>
            <a:ext cx="6896100" cy="1219200"/>
          </a:xfrm>
          <a:prstGeom prst="rect">
            <a:avLst/>
          </a:prstGeom>
          <a:ln w="38100">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26D35D3-79AA-184B-B7DB-C90789A8B8FF}"/>
              </a:ext>
            </a:extLst>
          </p:cNvPr>
          <p:cNvSpPr txBox="1"/>
          <p:nvPr/>
        </p:nvSpPr>
        <p:spPr>
          <a:xfrm>
            <a:off x="640321" y="2754737"/>
            <a:ext cx="10914370" cy="3488134"/>
          </a:xfrm>
          <a:prstGeom prst="rect">
            <a:avLst/>
          </a:prstGeom>
          <a:noFill/>
        </p:spPr>
        <p:txBody>
          <a:bodyPr wrap="square" rtlCol="0">
            <a:spAutoFit/>
          </a:bodyPr>
          <a:lstStyle/>
          <a:p>
            <a:r>
              <a:rPr lang="en-US" sz="2000" dirty="0"/>
              <a:t>San Francisco, Boston, other cities ban any government use of face recognition.</a:t>
            </a:r>
          </a:p>
          <a:p>
            <a:endParaRPr lang="en-US" sz="2000" dirty="0"/>
          </a:p>
          <a:p>
            <a:r>
              <a:rPr lang="en-US" sz="2000" dirty="0">
                <a:solidFill>
                  <a:srgbClr val="C00000"/>
                </a:solidFill>
              </a:rPr>
              <a:t>Washington state law </a:t>
            </a:r>
            <a:r>
              <a:rPr lang="en-US" sz="2000" dirty="0"/>
              <a:t>(promoted by Microsoft) </a:t>
            </a:r>
            <a:r>
              <a:rPr lang="en-US" sz="2000" dirty="0">
                <a:solidFill>
                  <a:srgbClr val="C00000"/>
                </a:solidFill>
              </a:rPr>
              <a:t>permits use with restrictions</a:t>
            </a:r>
          </a:p>
          <a:p>
            <a:pPr marL="457200">
              <a:spcBef>
                <a:spcPts val="500"/>
              </a:spcBef>
            </a:pPr>
            <a:r>
              <a:rPr lang="en-US" dirty="0"/>
              <a:t>- If a government agency wants to use facial recognition, it has to first give public notice, hold at least three community meetings, and publish a report outlining the technology’s potential impact on civil liberties.</a:t>
            </a:r>
          </a:p>
          <a:p>
            <a:pPr marL="457200">
              <a:spcBef>
                <a:spcPts val="500"/>
              </a:spcBef>
            </a:pPr>
            <a:r>
              <a:rPr lang="en-US" dirty="0"/>
              <a:t>- Police could use facial recognition for ongoing surveillance or real-time identification of people but they will need a warrant or court order first.</a:t>
            </a:r>
          </a:p>
          <a:p>
            <a:pPr marL="457200">
              <a:spcBef>
                <a:spcPts val="500"/>
              </a:spcBef>
            </a:pPr>
            <a:r>
              <a:rPr lang="en-US" dirty="0"/>
              <a:t>- Can’t be used to make significant government decisions without “meaningful human review,” and government employees must be trained on the technology’s limitations</a:t>
            </a:r>
          </a:p>
          <a:p>
            <a:pPr marL="457200">
              <a:spcBef>
                <a:spcPts val="500"/>
              </a:spcBef>
            </a:pPr>
            <a:r>
              <a:rPr lang="en-US" dirty="0"/>
              <a:t>- A company providing [facial recognition technology] to the government has to allow for independent third-party testing of the system, checking for accuracy or bias.</a:t>
            </a:r>
          </a:p>
        </p:txBody>
      </p:sp>
      <p:sp>
        <p:nvSpPr>
          <p:cNvPr id="9" name="TextBox 8">
            <a:extLst>
              <a:ext uri="{FF2B5EF4-FFF2-40B4-BE49-F238E27FC236}">
                <a16:creationId xmlns:a16="http://schemas.microsoft.com/office/drawing/2014/main" id="{A8280878-A08B-F04B-9AF6-E98EA9F60D8D}"/>
              </a:ext>
            </a:extLst>
          </p:cNvPr>
          <p:cNvSpPr txBox="1"/>
          <p:nvPr/>
        </p:nvSpPr>
        <p:spPr>
          <a:xfrm>
            <a:off x="2134606" y="6185158"/>
            <a:ext cx="9783447" cy="338554"/>
          </a:xfrm>
          <a:prstGeom prst="rect">
            <a:avLst/>
          </a:prstGeom>
          <a:noFill/>
        </p:spPr>
        <p:txBody>
          <a:bodyPr wrap="none" rtlCol="0">
            <a:spAutoFit/>
          </a:bodyPr>
          <a:lstStyle/>
          <a:p>
            <a:r>
              <a:rPr lang="en-US" sz="1600" i="1" dirty="0"/>
              <a:t>https://</a:t>
            </a:r>
            <a:r>
              <a:rPr lang="en-US" sz="1600" i="1" dirty="0" err="1"/>
              <a:t>www.wsj.com</a:t>
            </a:r>
            <a:r>
              <a:rPr lang="en-US" sz="1600" i="1" dirty="0"/>
              <a:t>/articles/washington-state-oks-facial-recognition-law-seen-as-national-model-11585686897</a:t>
            </a:r>
          </a:p>
        </p:txBody>
      </p:sp>
      <p:sp>
        <p:nvSpPr>
          <p:cNvPr id="10" name="TextBox 9">
            <a:extLst>
              <a:ext uri="{FF2B5EF4-FFF2-40B4-BE49-F238E27FC236}">
                <a16:creationId xmlns:a16="http://schemas.microsoft.com/office/drawing/2014/main" id="{E40E2F5E-FD94-A84A-A768-6C39DD4D62A6}"/>
              </a:ext>
            </a:extLst>
          </p:cNvPr>
          <p:cNvSpPr txBox="1"/>
          <p:nvPr/>
        </p:nvSpPr>
        <p:spPr>
          <a:xfrm>
            <a:off x="9298545" y="2588483"/>
            <a:ext cx="2458657" cy="646331"/>
          </a:xfrm>
          <a:prstGeom prst="rect">
            <a:avLst/>
          </a:prstGeom>
          <a:noFill/>
        </p:spPr>
        <p:txBody>
          <a:bodyPr wrap="square" rtlCol="0">
            <a:spAutoFit/>
          </a:bodyPr>
          <a:lstStyle/>
          <a:p>
            <a:r>
              <a:rPr lang="en-US" dirty="0">
                <a:solidFill>
                  <a:srgbClr val="C00000"/>
                </a:solidFill>
              </a:rPr>
              <a:t>Similar laws considered by other states</a:t>
            </a:r>
          </a:p>
        </p:txBody>
      </p:sp>
      <p:grpSp>
        <p:nvGrpSpPr>
          <p:cNvPr id="18" name="Group 17">
            <a:extLst>
              <a:ext uri="{FF2B5EF4-FFF2-40B4-BE49-F238E27FC236}">
                <a16:creationId xmlns:a16="http://schemas.microsoft.com/office/drawing/2014/main" id="{F2C4A11F-EEFB-844C-96D2-3A52DB7F1BF7}"/>
              </a:ext>
            </a:extLst>
          </p:cNvPr>
          <p:cNvGrpSpPr/>
          <p:nvPr/>
        </p:nvGrpSpPr>
        <p:grpSpPr>
          <a:xfrm>
            <a:off x="10893690" y="3045270"/>
            <a:ext cx="374760" cy="633960"/>
            <a:chOff x="10838272" y="3252945"/>
            <a:chExt cx="374760" cy="633960"/>
          </a:xfrm>
        </p:grpSpPr>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81245E4B-40CF-654D-B00A-99311A780A99}"/>
                    </a:ext>
                  </a:extLst>
                </p14:cNvPr>
                <p14:cNvContentPartPr/>
                <p14:nvPr/>
              </p14:nvContentPartPr>
              <p14:xfrm>
                <a:off x="10858432" y="3252945"/>
                <a:ext cx="288360" cy="542160"/>
              </p14:xfrm>
            </p:contentPart>
          </mc:Choice>
          <mc:Fallback xmlns="">
            <p:pic>
              <p:nvPicPr>
                <p:cNvPr id="15" name="Ink 14">
                  <a:extLst>
                    <a:ext uri="{FF2B5EF4-FFF2-40B4-BE49-F238E27FC236}">
                      <a16:creationId xmlns:a16="http://schemas.microsoft.com/office/drawing/2014/main" id="{81245E4B-40CF-654D-B00A-99311A780A99}"/>
                    </a:ext>
                  </a:extLst>
                </p:cNvPr>
                <p:cNvPicPr/>
                <p:nvPr/>
              </p:nvPicPr>
              <p:blipFill>
                <a:blip r:embed="rId5"/>
                <a:stretch>
                  <a:fillRect/>
                </a:stretch>
              </p:blipFill>
              <p:spPr>
                <a:xfrm>
                  <a:off x="10840432" y="3234945"/>
                  <a:ext cx="324000" cy="577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EA987331-F987-6A4E-A964-74DE6148C328}"/>
                    </a:ext>
                  </a:extLst>
                </p14:cNvPr>
                <p14:cNvContentPartPr/>
                <p14:nvPr/>
              </p14:nvContentPartPr>
              <p14:xfrm>
                <a:off x="10838272" y="3611865"/>
                <a:ext cx="15840" cy="176760"/>
              </p14:xfrm>
            </p:contentPart>
          </mc:Choice>
          <mc:Fallback xmlns="">
            <p:pic>
              <p:nvPicPr>
                <p:cNvPr id="16" name="Ink 15">
                  <a:extLst>
                    <a:ext uri="{FF2B5EF4-FFF2-40B4-BE49-F238E27FC236}">
                      <a16:creationId xmlns:a16="http://schemas.microsoft.com/office/drawing/2014/main" id="{EA987331-F987-6A4E-A964-74DE6148C328}"/>
                    </a:ext>
                  </a:extLst>
                </p:cNvPr>
                <p:cNvPicPr/>
                <p:nvPr/>
              </p:nvPicPr>
              <p:blipFill>
                <a:blip r:embed="rId7"/>
                <a:stretch>
                  <a:fillRect/>
                </a:stretch>
              </p:blipFill>
              <p:spPr>
                <a:xfrm>
                  <a:off x="10820272" y="3593865"/>
                  <a:ext cx="514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04FB7C67-F9A8-C841-A1D5-CF1375B4A7A1}"/>
                    </a:ext>
                  </a:extLst>
                </p14:cNvPr>
                <p14:cNvContentPartPr/>
                <p14:nvPr/>
              </p14:nvContentPartPr>
              <p14:xfrm>
                <a:off x="10881832" y="3812745"/>
                <a:ext cx="331200" cy="74160"/>
              </p14:xfrm>
            </p:contentPart>
          </mc:Choice>
          <mc:Fallback xmlns="">
            <p:pic>
              <p:nvPicPr>
                <p:cNvPr id="17" name="Ink 16">
                  <a:extLst>
                    <a:ext uri="{FF2B5EF4-FFF2-40B4-BE49-F238E27FC236}">
                      <a16:creationId xmlns:a16="http://schemas.microsoft.com/office/drawing/2014/main" id="{04FB7C67-F9A8-C841-A1D5-CF1375B4A7A1}"/>
                    </a:ext>
                  </a:extLst>
                </p:cNvPr>
                <p:cNvPicPr/>
                <p:nvPr/>
              </p:nvPicPr>
              <p:blipFill>
                <a:blip r:embed="rId9"/>
                <a:stretch>
                  <a:fillRect/>
                </a:stretch>
              </p:blipFill>
              <p:spPr>
                <a:xfrm>
                  <a:off x="10864192" y="3794745"/>
                  <a:ext cx="366840" cy="109800"/>
                </a:xfrm>
                <a:prstGeom prst="rect">
                  <a:avLst/>
                </a:prstGeom>
              </p:spPr>
            </p:pic>
          </mc:Fallback>
        </mc:AlternateContent>
      </p:grpSp>
    </p:spTree>
    <p:extLst>
      <p:ext uri="{BB962C8B-B14F-4D97-AF65-F5344CB8AC3E}">
        <p14:creationId xmlns:p14="http://schemas.microsoft.com/office/powerpoint/2010/main" val="2839144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C9F9-0813-F945-80D9-A3EE3C21188B}"/>
              </a:ext>
            </a:extLst>
          </p:cNvPr>
          <p:cNvSpPr>
            <a:spLocks noGrp="1"/>
          </p:cNvSpPr>
          <p:nvPr>
            <p:ph type="title"/>
          </p:nvPr>
        </p:nvSpPr>
        <p:spPr/>
        <p:txBody>
          <a:bodyPr/>
          <a:lstStyle/>
          <a:p>
            <a:r>
              <a:rPr lang="en-US" dirty="0"/>
              <a:t>Maine’s L.D. 1585</a:t>
            </a:r>
          </a:p>
        </p:txBody>
      </p:sp>
      <p:sp>
        <p:nvSpPr>
          <p:cNvPr id="3" name="Content Placeholder 2">
            <a:extLst>
              <a:ext uri="{FF2B5EF4-FFF2-40B4-BE49-F238E27FC236}">
                <a16:creationId xmlns:a16="http://schemas.microsoft.com/office/drawing/2014/main" id="{8D842113-3424-0948-BB90-03D6607C4689}"/>
              </a:ext>
            </a:extLst>
          </p:cNvPr>
          <p:cNvSpPr>
            <a:spLocks noGrp="1"/>
          </p:cNvSpPr>
          <p:nvPr>
            <p:ph idx="1"/>
          </p:nvPr>
        </p:nvSpPr>
        <p:spPr>
          <a:xfrm>
            <a:off x="1066799" y="2103120"/>
            <a:ext cx="8245151" cy="3849624"/>
          </a:xfrm>
        </p:spPr>
        <p:txBody>
          <a:bodyPr>
            <a:noAutofit/>
          </a:bodyPr>
          <a:lstStyle/>
          <a:p>
            <a:pPr marL="0" indent="0">
              <a:buNone/>
            </a:pPr>
            <a:r>
              <a:rPr lang="en-US" sz="2400" dirty="0"/>
              <a:t>Toughest facial recognition law in the U.S. (effective Oct 2021)</a:t>
            </a:r>
          </a:p>
          <a:p>
            <a:pPr marL="0" indent="0">
              <a:buNone/>
            </a:pPr>
            <a:r>
              <a:rPr lang="en-US" sz="2400" dirty="0"/>
              <a:t>Prohibits use of facial recognition across all levels of government (state, county, municipal)</a:t>
            </a:r>
          </a:p>
          <a:p>
            <a:pPr marL="0" indent="0">
              <a:buNone/>
            </a:pPr>
            <a:r>
              <a:rPr lang="en-US" sz="2400" dirty="0"/>
              <a:t>Limited exceptions for law enforcement use</a:t>
            </a:r>
          </a:p>
          <a:p>
            <a:pPr lvl="1"/>
            <a:r>
              <a:rPr lang="en-US" sz="2000" dirty="0"/>
              <a:t>Probable cause to believe an unidentified person in an image committed a serious crime</a:t>
            </a:r>
          </a:p>
          <a:p>
            <a:pPr lvl="1"/>
            <a:r>
              <a:rPr lang="en-US" sz="2000" dirty="0"/>
              <a:t>Identifying deceased or missing person</a:t>
            </a:r>
          </a:p>
          <a:p>
            <a:pPr lvl="1"/>
            <a:r>
              <a:rPr lang="en-US" sz="2000" dirty="0"/>
              <a:t>State police and Bureau of Motor Vehicles must keep records of every requested and performed search</a:t>
            </a:r>
          </a:p>
        </p:txBody>
      </p:sp>
      <p:sp>
        <p:nvSpPr>
          <p:cNvPr id="4" name="TextBox 3">
            <a:extLst>
              <a:ext uri="{FF2B5EF4-FFF2-40B4-BE49-F238E27FC236}">
                <a16:creationId xmlns:a16="http://schemas.microsoft.com/office/drawing/2014/main" id="{14DA34E6-4133-7141-9151-217ABFD71870}"/>
              </a:ext>
            </a:extLst>
          </p:cNvPr>
          <p:cNvSpPr txBox="1"/>
          <p:nvPr/>
        </p:nvSpPr>
        <p:spPr>
          <a:xfrm>
            <a:off x="9277537" y="4027779"/>
            <a:ext cx="2423051" cy="923330"/>
          </a:xfrm>
          <a:prstGeom prst="rect">
            <a:avLst/>
          </a:prstGeom>
          <a:noFill/>
        </p:spPr>
        <p:txBody>
          <a:bodyPr wrap="square" rtlCol="0">
            <a:spAutoFit/>
          </a:bodyPr>
          <a:lstStyle/>
          <a:p>
            <a:r>
              <a:rPr lang="en-US" dirty="0"/>
              <a:t>Facial recognition data alone cannot establish a probable cause</a:t>
            </a:r>
          </a:p>
        </p:txBody>
      </p:sp>
      <p:pic>
        <p:nvPicPr>
          <p:cNvPr id="3074" name="Picture 2" descr="Large Welcome to Maine Sign - Moosehead Marketplace">
            <a:extLst>
              <a:ext uri="{FF2B5EF4-FFF2-40B4-BE49-F238E27FC236}">
                <a16:creationId xmlns:a16="http://schemas.microsoft.com/office/drawing/2014/main" id="{68A12068-8532-9C40-AB76-A4FA3C87A9F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332" b="13200"/>
          <a:stretch/>
        </p:blipFill>
        <p:spPr bwMode="auto">
          <a:xfrm>
            <a:off x="9277537" y="324091"/>
            <a:ext cx="2598388" cy="177902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9E9541F-3A2A-B248-A433-D61CA06CCE70}"/>
              </a:ext>
            </a:extLst>
          </p:cNvPr>
          <p:cNvGrpSpPr/>
          <p:nvPr/>
        </p:nvGrpSpPr>
        <p:grpSpPr>
          <a:xfrm>
            <a:off x="8485577" y="4273792"/>
            <a:ext cx="644763" cy="209880"/>
            <a:chOff x="7742440" y="3812280"/>
            <a:chExt cx="689400" cy="20988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966FC313-8779-F049-AE70-42C11E99D3C7}"/>
                    </a:ext>
                  </a:extLst>
                </p14:cNvPr>
                <p14:cNvContentPartPr/>
                <p14:nvPr/>
              </p14:nvContentPartPr>
              <p14:xfrm>
                <a:off x="7742440" y="3812280"/>
                <a:ext cx="689400" cy="107640"/>
              </p14:xfrm>
            </p:contentPart>
          </mc:Choice>
          <mc:Fallback xmlns="">
            <p:pic>
              <p:nvPicPr>
                <p:cNvPr id="8" name="Ink 7">
                  <a:extLst>
                    <a:ext uri="{FF2B5EF4-FFF2-40B4-BE49-F238E27FC236}">
                      <a16:creationId xmlns:a16="http://schemas.microsoft.com/office/drawing/2014/main" id="{966FC313-8779-F049-AE70-42C11E99D3C7}"/>
                    </a:ext>
                  </a:extLst>
                </p:cNvPr>
                <p:cNvPicPr/>
                <p:nvPr/>
              </p:nvPicPr>
              <p:blipFill>
                <a:blip r:embed="rId4"/>
                <a:stretch>
                  <a:fillRect/>
                </a:stretch>
              </p:blipFill>
              <p:spPr>
                <a:xfrm>
                  <a:off x="7733440" y="3803640"/>
                  <a:ext cx="70704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4209C13A-14A2-D541-B46E-1688036F922E}"/>
                    </a:ext>
                  </a:extLst>
                </p14:cNvPr>
                <p14:cNvContentPartPr/>
                <p14:nvPr/>
              </p14:nvContentPartPr>
              <p14:xfrm>
                <a:off x="7760080" y="3913080"/>
                <a:ext cx="126360" cy="109080"/>
              </p14:xfrm>
            </p:contentPart>
          </mc:Choice>
          <mc:Fallback xmlns="">
            <p:pic>
              <p:nvPicPr>
                <p:cNvPr id="9" name="Ink 8">
                  <a:extLst>
                    <a:ext uri="{FF2B5EF4-FFF2-40B4-BE49-F238E27FC236}">
                      <a16:creationId xmlns:a16="http://schemas.microsoft.com/office/drawing/2014/main" id="{4209C13A-14A2-D541-B46E-1688036F922E}"/>
                    </a:ext>
                  </a:extLst>
                </p:cNvPr>
                <p:cNvPicPr/>
                <p:nvPr/>
              </p:nvPicPr>
              <p:blipFill>
                <a:blip r:embed="rId6"/>
                <a:stretch>
                  <a:fillRect/>
                </a:stretch>
              </p:blipFill>
              <p:spPr>
                <a:xfrm>
                  <a:off x="7751440" y="3904080"/>
                  <a:ext cx="144000" cy="126720"/>
                </a:xfrm>
                <a:prstGeom prst="rect">
                  <a:avLst/>
                </a:prstGeom>
              </p:spPr>
            </p:pic>
          </mc:Fallback>
        </mc:AlternateContent>
      </p:grpSp>
    </p:spTree>
    <p:extLst>
      <p:ext uri="{BB962C8B-B14F-4D97-AF65-F5344CB8AC3E}">
        <p14:creationId xmlns:p14="http://schemas.microsoft.com/office/powerpoint/2010/main" val="3238550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C9F9-0813-F945-80D9-A3EE3C21188B}"/>
              </a:ext>
            </a:extLst>
          </p:cNvPr>
          <p:cNvSpPr>
            <a:spLocks noGrp="1"/>
          </p:cNvSpPr>
          <p:nvPr>
            <p:ph type="title"/>
          </p:nvPr>
        </p:nvSpPr>
        <p:spPr/>
        <p:txBody>
          <a:bodyPr/>
          <a:lstStyle/>
          <a:p>
            <a:r>
              <a:rPr lang="en-US" dirty="0"/>
              <a:t>Proposed EU Bill (April 2021)</a:t>
            </a:r>
          </a:p>
        </p:txBody>
      </p:sp>
      <p:sp>
        <p:nvSpPr>
          <p:cNvPr id="3" name="Content Placeholder 2">
            <a:extLst>
              <a:ext uri="{FF2B5EF4-FFF2-40B4-BE49-F238E27FC236}">
                <a16:creationId xmlns:a16="http://schemas.microsoft.com/office/drawing/2014/main" id="{8D842113-3424-0948-BB90-03D6607C4689}"/>
              </a:ext>
            </a:extLst>
          </p:cNvPr>
          <p:cNvSpPr>
            <a:spLocks noGrp="1"/>
          </p:cNvSpPr>
          <p:nvPr>
            <p:ph idx="1"/>
          </p:nvPr>
        </p:nvSpPr>
        <p:spPr>
          <a:xfrm>
            <a:off x="1066799" y="2103120"/>
            <a:ext cx="8823650" cy="3849624"/>
          </a:xfrm>
        </p:spPr>
        <p:txBody>
          <a:bodyPr>
            <a:noAutofit/>
          </a:bodyPr>
          <a:lstStyle/>
          <a:p>
            <a:pPr marL="0" indent="0">
              <a:buNone/>
            </a:pPr>
            <a:r>
              <a:rPr lang="en-US" sz="2400" dirty="0"/>
              <a:t>Part of proposed regulations for “high-risk uses of AI”</a:t>
            </a:r>
          </a:p>
          <a:p>
            <a:pPr marL="0" indent="0">
              <a:buNone/>
            </a:pPr>
            <a:r>
              <a:rPr lang="en-US" sz="2400" dirty="0"/>
              <a:t>Gives regulators power to scrutinize algorithms and systems that identify people’s biometric information (faces, fingerprints)</a:t>
            </a:r>
          </a:p>
          <a:p>
            <a:pPr marL="0" indent="0">
              <a:buNone/>
            </a:pPr>
            <a:r>
              <a:rPr lang="en-US" sz="2400" dirty="0"/>
              <a:t>Blocks police from </a:t>
            </a:r>
            <a:r>
              <a:rPr lang="en-US" sz="2400" dirty="0">
                <a:solidFill>
                  <a:srgbClr val="C00000"/>
                </a:solidFill>
              </a:rPr>
              <a:t>using remote biometric identification systems in public places in real time</a:t>
            </a:r>
          </a:p>
          <a:p>
            <a:pPr lvl="1"/>
            <a:r>
              <a:rPr lang="en-US" sz="2000" dirty="0"/>
              <a:t>Long list of exceptions: abducted children, imminent terrorist threats, locating crime suspects</a:t>
            </a:r>
          </a:p>
        </p:txBody>
      </p:sp>
    </p:spTree>
    <p:extLst>
      <p:ext uri="{BB962C8B-B14F-4D97-AF65-F5344CB8AC3E}">
        <p14:creationId xmlns:p14="http://schemas.microsoft.com/office/powerpoint/2010/main" val="1509662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772AA2-740E-3944-B922-323DE742EEBF}"/>
              </a:ext>
            </a:extLst>
          </p:cNvPr>
          <p:cNvPicPr>
            <a:picLocks noChangeAspect="1"/>
          </p:cNvPicPr>
          <p:nvPr/>
        </p:nvPicPr>
        <p:blipFill>
          <a:blip r:embed="rId2"/>
          <a:stretch>
            <a:fillRect/>
          </a:stretch>
        </p:blipFill>
        <p:spPr>
          <a:xfrm>
            <a:off x="1066800" y="2216727"/>
            <a:ext cx="10122916" cy="938906"/>
          </a:xfrm>
          <a:prstGeom prst="rect">
            <a:avLst/>
          </a:prstGeom>
          <a:noFill/>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52F7A8D-FA6E-0F4F-A760-9A3F30B0899B}"/>
              </a:ext>
            </a:extLst>
          </p:cNvPr>
          <p:cNvSpPr txBox="1"/>
          <p:nvPr/>
        </p:nvSpPr>
        <p:spPr>
          <a:xfrm>
            <a:off x="2201672" y="5984573"/>
            <a:ext cx="9608721" cy="461665"/>
          </a:xfrm>
          <a:prstGeom prst="rect">
            <a:avLst/>
          </a:prstGeom>
          <a:noFill/>
        </p:spPr>
        <p:txBody>
          <a:bodyPr wrap="none" rtlCol="0">
            <a:spAutoFit/>
          </a:bodyPr>
          <a:lstStyle/>
          <a:p>
            <a:r>
              <a:rPr lang="en-US" sz="1200" i="1" dirty="0"/>
              <a:t>https://www.businessinsider.com/tiktok-privacy-policy-update-lets-it-collect-users-biometric-data-2021-6</a:t>
            </a:r>
          </a:p>
          <a:p>
            <a:r>
              <a:rPr lang="en-US" sz="1200" i="1" dirty="0"/>
              <a:t>https://</a:t>
            </a:r>
            <a:r>
              <a:rPr lang="en-US" sz="1200" i="1" dirty="0" err="1"/>
              <a:t>techcrunch.com</a:t>
            </a:r>
            <a:r>
              <a:rPr lang="en-US" sz="1200" i="1" dirty="0"/>
              <a:t>/2021/06/03/tiktok-just-gave-itself-permission-to-collect-biometric-data-on-u-s-users-including-faceprints-and-voiceprints/</a:t>
            </a:r>
          </a:p>
        </p:txBody>
      </p:sp>
      <p:sp>
        <p:nvSpPr>
          <p:cNvPr id="8" name="Title 7">
            <a:extLst>
              <a:ext uri="{FF2B5EF4-FFF2-40B4-BE49-F238E27FC236}">
                <a16:creationId xmlns:a16="http://schemas.microsoft.com/office/drawing/2014/main" id="{5378B427-865C-D54E-819C-55CF3A8E912C}"/>
              </a:ext>
            </a:extLst>
          </p:cNvPr>
          <p:cNvSpPr>
            <a:spLocks noGrp="1"/>
          </p:cNvSpPr>
          <p:nvPr>
            <p:ph type="title"/>
          </p:nvPr>
        </p:nvSpPr>
        <p:spPr/>
        <p:txBody>
          <a:bodyPr/>
          <a:lstStyle/>
          <a:p>
            <a:r>
              <a:rPr lang="en-US" dirty="0"/>
              <a:t>Not Just Governments</a:t>
            </a:r>
          </a:p>
        </p:txBody>
      </p:sp>
      <p:sp>
        <p:nvSpPr>
          <p:cNvPr id="7" name="TextBox 6">
            <a:extLst>
              <a:ext uri="{FF2B5EF4-FFF2-40B4-BE49-F238E27FC236}">
                <a16:creationId xmlns:a16="http://schemas.microsoft.com/office/drawing/2014/main" id="{C1F8FA5E-46A4-444F-A70C-A8260317807B}"/>
              </a:ext>
            </a:extLst>
          </p:cNvPr>
          <p:cNvSpPr txBox="1"/>
          <p:nvPr/>
        </p:nvSpPr>
        <p:spPr>
          <a:xfrm>
            <a:off x="3556000" y="3615214"/>
            <a:ext cx="6096000" cy="1569660"/>
          </a:xfrm>
          <a:prstGeom prst="rect">
            <a:avLst/>
          </a:prstGeom>
          <a:noFill/>
        </p:spPr>
        <p:txBody>
          <a:bodyPr wrap="square">
            <a:spAutoFit/>
          </a:bodyPr>
          <a:lstStyle/>
          <a:p>
            <a:r>
              <a:rPr lang="en-US" sz="2400" b="0" i="0" dirty="0">
                <a:solidFill>
                  <a:srgbClr val="333333"/>
                </a:solidFill>
                <a:effectLst/>
              </a:rPr>
              <a:t>a </a:t>
            </a:r>
            <a:r>
              <a:rPr lang="en-US" sz="2400" b="0" i="0" dirty="0" err="1">
                <a:solidFill>
                  <a:srgbClr val="333333"/>
                </a:solidFill>
                <a:effectLst/>
              </a:rPr>
              <a:t>TikTok</a:t>
            </a:r>
            <a:r>
              <a:rPr lang="en-US" sz="2400" b="0" i="0" dirty="0">
                <a:solidFill>
                  <a:srgbClr val="333333"/>
                </a:solidFill>
                <a:effectLst/>
              </a:rPr>
              <a:t> spokesperson could not offer more details on the company’s plans for biometric data collection or how it may tie in to either current or future products.</a:t>
            </a:r>
            <a:endParaRPr lang="en-US" sz="2400" dirty="0"/>
          </a:p>
        </p:txBody>
      </p:sp>
    </p:spTree>
    <p:extLst>
      <p:ext uri="{BB962C8B-B14F-4D97-AF65-F5344CB8AC3E}">
        <p14:creationId xmlns:p14="http://schemas.microsoft.com/office/powerpoint/2010/main" val="3991691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8305C-25AF-C1EB-3AF3-C314C7C74330}"/>
              </a:ext>
            </a:extLst>
          </p:cNvPr>
          <p:cNvSpPr>
            <a:spLocks noGrp="1"/>
          </p:cNvSpPr>
          <p:nvPr>
            <p:ph type="title"/>
          </p:nvPr>
        </p:nvSpPr>
        <p:spPr/>
        <p:txBody>
          <a:bodyPr/>
          <a:lstStyle/>
          <a:p>
            <a:r>
              <a:rPr lang="en-US" dirty="0"/>
              <a:t>In the UK, the Billboard Watches You</a:t>
            </a:r>
          </a:p>
        </p:txBody>
      </p:sp>
      <p:pic>
        <p:nvPicPr>
          <p:cNvPr id="6" name="Picture 5" descr="A picture containing text, people, several&#10;&#10;Description automatically generated">
            <a:extLst>
              <a:ext uri="{FF2B5EF4-FFF2-40B4-BE49-F238E27FC236}">
                <a16:creationId xmlns:a16="http://schemas.microsoft.com/office/drawing/2014/main" id="{A4B13FD0-6A87-E883-CDFA-5DB90A22D461}"/>
              </a:ext>
            </a:extLst>
          </p:cNvPr>
          <p:cNvPicPr>
            <a:picLocks noChangeAspect="1"/>
          </p:cNvPicPr>
          <p:nvPr/>
        </p:nvPicPr>
        <p:blipFill>
          <a:blip r:embed="rId2"/>
          <a:stretch>
            <a:fillRect/>
          </a:stretch>
        </p:blipFill>
        <p:spPr>
          <a:xfrm>
            <a:off x="1219335" y="1848255"/>
            <a:ext cx="4005229" cy="4057245"/>
          </a:xfrm>
          <a:prstGeom prst="rect">
            <a:avLst/>
          </a:prstGeom>
        </p:spPr>
      </p:pic>
      <p:sp>
        <p:nvSpPr>
          <p:cNvPr id="7" name="TextBox 6">
            <a:extLst>
              <a:ext uri="{FF2B5EF4-FFF2-40B4-BE49-F238E27FC236}">
                <a16:creationId xmlns:a16="http://schemas.microsoft.com/office/drawing/2014/main" id="{9A21B04C-4540-6E06-F7B6-FC1599861965}"/>
              </a:ext>
            </a:extLst>
          </p:cNvPr>
          <p:cNvSpPr txBox="1"/>
          <p:nvPr/>
        </p:nvSpPr>
        <p:spPr>
          <a:xfrm>
            <a:off x="3221949" y="6089757"/>
            <a:ext cx="8477001" cy="338554"/>
          </a:xfrm>
          <a:prstGeom prst="rect">
            <a:avLst/>
          </a:prstGeom>
          <a:noFill/>
        </p:spPr>
        <p:txBody>
          <a:bodyPr wrap="none" rtlCol="0">
            <a:spAutoFit/>
          </a:bodyPr>
          <a:lstStyle/>
          <a:p>
            <a:r>
              <a:rPr lang="en-US" sz="1600" i="1" dirty="0"/>
              <a:t>https://</a:t>
            </a:r>
            <a:r>
              <a:rPr lang="en-US" sz="1600" i="1" dirty="0" err="1"/>
              <a:t>bigbrotherwatch.org.uk</a:t>
            </a:r>
            <a:r>
              <a:rPr lang="en-US" sz="1600" i="1" dirty="0"/>
              <a:t>/wp-content/uploads/2022/10/The-Streets-Are-Watching-</a:t>
            </a:r>
            <a:r>
              <a:rPr lang="en-US" sz="1600" i="1" dirty="0" err="1"/>
              <a:t>You.pdf</a:t>
            </a:r>
            <a:endParaRPr lang="en-US" sz="1600" i="1" dirty="0"/>
          </a:p>
        </p:txBody>
      </p:sp>
      <p:pic>
        <p:nvPicPr>
          <p:cNvPr id="9" name="Picture 8" descr="A screenshot of a computer&#10;&#10;Description automatically generated">
            <a:extLst>
              <a:ext uri="{FF2B5EF4-FFF2-40B4-BE49-F238E27FC236}">
                <a16:creationId xmlns:a16="http://schemas.microsoft.com/office/drawing/2014/main" id="{3CA1D507-A5D3-813D-C0E1-43A060731753}"/>
              </a:ext>
            </a:extLst>
          </p:cNvPr>
          <p:cNvPicPr>
            <a:picLocks noChangeAspect="1"/>
          </p:cNvPicPr>
          <p:nvPr/>
        </p:nvPicPr>
        <p:blipFill>
          <a:blip r:embed="rId3"/>
          <a:stretch>
            <a:fillRect/>
          </a:stretch>
        </p:blipFill>
        <p:spPr>
          <a:xfrm>
            <a:off x="5430822" y="2269707"/>
            <a:ext cx="5177145" cy="1804482"/>
          </a:xfrm>
          <a:prstGeom prst="rect">
            <a:avLst/>
          </a:prstGeom>
          <a:ln w="38100">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168C671-F0AE-1BF6-08AB-3ED5060A19BB}"/>
              </a:ext>
            </a:extLst>
          </p:cNvPr>
          <p:cNvSpPr txBox="1"/>
          <p:nvPr/>
        </p:nvSpPr>
        <p:spPr>
          <a:xfrm>
            <a:off x="5377099" y="4285359"/>
            <a:ext cx="4428382" cy="707886"/>
          </a:xfrm>
          <a:prstGeom prst="rect">
            <a:avLst/>
          </a:prstGeom>
          <a:noFill/>
        </p:spPr>
        <p:txBody>
          <a:bodyPr wrap="square" rtlCol="0">
            <a:spAutoFit/>
          </a:bodyPr>
          <a:lstStyle/>
          <a:p>
            <a:r>
              <a:rPr lang="en-US" sz="2000" dirty="0"/>
              <a:t>Next stage: what people are wearing, which car brands they are driving…</a:t>
            </a:r>
          </a:p>
        </p:txBody>
      </p:sp>
      <p:sp>
        <p:nvSpPr>
          <p:cNvPr id="11" name="TextBox 10">
            <a:extLst>
              <a:ext uri="{FF2B5EF4-FFF2-40B4-BE49-F238E27FC236}">
                <a16:creationId xmlns:a16="http://schemas.microsoft.com/office/drawing/2014/main" id="{2A307A51-C4EA-4CC6-F0B2-E5A691F0D313}"/>
              </a:ext>
            </a:extLst>
          </p:cNvPr>
          <p:cNvSpPr txBox="1"/>
          <p:nvPr/>
        </p:nvSpPr>
        <p:spPr>
          <a:xfrm>
            <a:off x="5377099" y="1772619"/>
            <a:ext cx="5020926" cy="400110"/>
          </a:xfrm>
          <a:prstGeom prst="rect">
            <a:avLst/>
          </a:prstGeom>
          <a:noFill/>
        </p:spPr>
        <p:txBody>
          <a:bodyPr wrap="none" rtlCol="0">
            <a:spAutoFit/>
          </a:bodyPr>
          <a:lstStyle/>
          <a:p>
            <a:r>
              <a:rPr lang="en-US" sz="2000" dirty="0"/>
              <a:t>Face analysis helps decide which ads to show</a:t>
            </a:r>
          </a:p>
        </p:txBody>
      </p:sp>
      <p:sp>
        <p:nvSpPr>
          <p:cNvPr id="12" name="TextBox 11">
            <a:extLst>
              <a:ext uri="{FF2B5EF4-FFF2-40B4-BE49-F238E27FC236}">
                <a16:creationId xmlns:a16="http://schemas.microsoft.com/office/drawing/2014/main" id="{8591CC16-E622-DB33-DB1E-4C1B65EB8CA9}"/>
              </a:ext>
            </a:extLst>
          </p:cNvPr>
          <p:cNvSpPr txBox="1"/>
          <p:nvPr/>
        </p:nvSpPr>
        <p:spPr>
          <a:xfrm>
            <a:off x="5403960" y="5080884"/>
            <a:ext cx="4168057" cy="707886"/>
          </a:xfrm>
          <a:prstGeom prst="rect">
            <a:avLst/>
          </a:prstGeom>
          <a:noFill/>
        </p:spPr>
        <p:txBody>
          <a:bodyPr wrap="square" rtlCol="0">
            <a:spAutoFit/>
          </a:bodyPr>
          <a:lstStyle/>
          <a:p>
            <a:r>
              <a:rPr lang="en-US" sz="2000" dirty="0"/>
              <a:t>Combine with “anonymous” phone location data for </a:t>
            </a:r>
            <a:r>
              <a:rPr lang="en-US" sz="2000" dirty="0">
                <a:solidFill>
                  <a:srgbClr val="C00000"/>
                </a:solidFill>
              </a:rPr>
              <a:t>ad re-targeting</a:t>
            </a:r>
          </a:p>
        </p:txBody>
      </p:sp>
      <p:sp>
        <p:nvSpPr>
          <p:cNvPr id="13" name="TextBox 12">
            <a:extLst>
              <a:ext uri="{FF2B5EF4-FFF2-40B4-BE49-F238E27FC236}">
                <a16:creationId xmlns:a16="http://schemas.microsoft.com/office/drawing/2014/main" id="{3BBB9E87-E079-9D8A-9F36-D66C6294DF6C}"/>
              </a:ext>
            </a:extLst>
          </p:cNvPr>
          <p:cNvSpPr txBox="1"/>
          <p:nvPr/>
        </p:nvSpPr>
        <p:spPr>
          <a:xfrm>
            <a:off x="9962863" y="5080883"/>
            <a:ext cx="1515776" cy="646331"/>
          </a:xfrm>
          <a:prstGeom prst="rect">
            <a:avLst/>
          </a:prstGeom>
          <a:noFill/>
        </p:spPr>
        <p:txBody>
          <a:bodyPr wrap="square" rtlCol="0">
            <a:spAutoFit/>
          </a:bodyPr>
          <a:lstStyle/>
          <a:p>
            <a:r>
              <a:rPr lang="en-US" dirty="0">
                <a:latin typeface="Segoe Print" panose="02000800000000000000" pitchFamily="2" charset="0"/>
              </a:rPr>
              <a:t>What does this mean?</a:t>
            </a:r>
          </a:p>
        </p:txBody>
      </p:sp>
      <p:grpSp>
        <p:nvGrpSpPr>
          <p:cNvPr id="16" name="Group 15">
            <a:extLst>
              <a:ext uri="{FF2B5EF4-FFF2-40B4-BE49-F238E27FC236}">
                <a16:creationId xmlns:a16="http://schemas.microsoft.com/office/drawing/2014/main" id="{833ABBA4-C817-9FCC-DD77-D52116E2C5A2}"/>
              </a:ext>
            </a:extLst>
          </p:cNvPr>
          <p:cNvGrpSpPr/>
          <p:nvPr/>
        </p:nvGrpSpPr>
        <p:grpSpPr>
          <a:xfrm>
            <a:off x="9326152" y="5449956"/>
            <a:ext cx="582840" cy="202680"/>
            <a:chOff x="9326152" y="5449956"/>
            <a:chExt cx="582840" cy="202680"/>
          </a:xfrm>
        </p:grpSpPr>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67A72ED1-32CA-74DD-F215-E3F75AC50438}"/>
                    </a:ext>
                  </a:extLst>
                </p14:cNvPr>
                <p14:cNvContentPartPr/>
                <p14:nvPr/>
              </p14:nvContentPartPr>
              <p14:xfrm>
                <a:off x="9326152" y="5449956"/>
                <a:ext cx="582840" cy="104040"/>
              </p14:xfrm>
            </p:contentPart>
          </mc:Choice>
          <mc:Fallback xmlns="">
            <p:pic>
              <p:nvPicPr>
                <p:cNvPr id="14" name="Ink 13">
                  <a:extLst>
                    <a:ext uri="{FF2B5EF4-FFF2-40B4-BE49-F238E27FC236}">
                      <a16:creationId xmlns:a16="http://schemas.microsoft.com/office/drawing/2014/main" id="{67A72ED1-32CA-74DD-F215-E3F75AC50438}"/>
                    </a:ext>
                  </a:extLst>
                </p:cNvPr>
                <p:cNvPicPr/>
                <p:nvPr/>
              </p:nvPicPr>
              <p:blipFill>
                <a:blip r:embed="rId5"/>
                <a:stretch>
                  <a:fillRect/>
                </a:stretch>
              </p:blipFill>
              <p:spPr>
                <a:xfrm>
                  <a:off x="9317152" y="5440956"/>
                  <a:ext cx="60048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71200CAE-E20C-4665-98E2-AF572DA34CD8}"/>
                    </a:ext>
                  </a:extLst>
                </p14:cNvPr>
                <p14:cNvContentPartPr/>
                <p14:nvPr/>
              </p14:nvContentPartPr>
              <p14:xfrm>
                <a:off x="9349192" y="5581356"/>
                <a:ext cx="106560" cy="71280"/>
              </p14:xfrm>
            </p:contentPart>
          </mc:Choice>
          <mc:Fallback xmlns="">
            <p:pic>
              <p:nvPicPr>
                <p:cNvPr id="15" name="Ink 14">
                  <a:extLst>
                    <a:ext uri="{FF2B5EF4-FFF2-40B4-BE49-F238E27FC236}">
                      <a16:creationId xmlns:a16="http://schemas.microsoft.com/office/drawing/2014/main" id="{71200CAE-E20C-4665-98E2-AF572DA34CD8}"/>
                    </a:ext>
                  </a:extLst>
                </p:cNvPr>
                <p:cNvPicPr/>
                <p:nvPr/>
              </p:nvPicPr>
              <p:blipFill>
                <a:blip r:embed="rId7"/>
                <a:stretch>
                  <a:fillRect/>
                </a:stretch>
              </p:blipFill>
              <p:spPr>
                <a:xfrm>
                  <a:off x="9340192" y="5572716"/>
                  <a:ext cx="124200" cy="88920"/>
                </a:xfrm>
                <a:prstGeom prst="rect">
                  <a:avLst/>
                </a:prstGeom>
              </p:spPr>
            </p:pic>
          </mc:Fallback>
        </mc:AlternateContent>
      </p:grpSp>
    </p:spTree>
    <p:extLst>
      <p:ext uri="{BB962C8B-B14F-4D97-AF65-F5344CB8AC3E}">
        <p14:creationId xmlns:p14="http://schemas.microsoft.com/office/powerpoint/2010/main" val="1178421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DBF9C70-7C5A-74C6-A955-962625E29439}"/>
              </a:ext>
            </a:extLst>
          </p:cNvPr>
          <p:cNvPicPr>
            <a:picLocks noChangeAspect="1"/>
          </p:cNvPicPr>
          <p:nvPr/>
        </p:nvPicPr>
        <p:blipFill>
          <a:blip r:embed="rId2"/>
          <a:stretch>
            <a:fillRect/>
          </a:stretch>
        </p:blipFill>
        <p:spPr>
          <a:xfrm>
            <a:off x="678774" y="882650"/>
            <a:ext cx="5892800" cy="1435100"/>
          </a:xfrm>
          <a:prstGeom prst="rect">
            <a:avLst/>
          </a:prstGeom>
          <a:ln w="38100">
            <a:solidFill>
              <a:schemeClr val="accent1">
                <a:shade val="50000"/>
              </a:schemeClr>
            </a:solidFill>
          </a:ln>
          <a:effectLst>
            <a:outerShdw blurRad="50800" dist="38100" dir="2700000" algn="tl" rotWithShape="0">
              <a:prstClr val="black">
                <a:alpha val="40000"/>
              </a:prstClr>
            </a:outerShdw>
          </a:effectLst>
        </p:spPr>
      </p:pic>
      <p:pic>
        <p:nvPicPr>
          <p:cNvPr id="5" name="Picture 4" descr="Text&#10;&#10;Description automatically generated with medium confidence">
            <a:extLst>
              <a:ext uri="{FF2B5EF4-FFF2-40B4-BE49-F238E27FC236}">
                <a16:creationId xmlns:a16="http://schemas.microsoft.com/office/drawing/2014/main" id="{95DE476F-D483-6BBA-687E-A72A55C64672}"/>
              </a:ext>
            </a:extLst>
          </p:cNvPr>
          <p:cNvPicPr>
            <a:picLocks noChangeAspect="1"/>
          </p:cNvPicPr>
          <p:nvPr/>
        </p:nvPicPr>
        <p:blipFill>
          <a:blip r:embed="rId3"/>
          <a:stretch>
            <a:fillRect/>
          </a:stretch>
        </p:blipFill>
        <p:spPr>
          <a:xfrm>
            <a:off x="6096000" y="1803443"/>
            <a:ext cx="5205832" cy="1698513"/>
          </a:xfrm>
          <a:prstGeom prst="rect">
            <a:avLst/>
          </a:prstGeom>
          <a:ln w="38100">
            <a:solidFill>
              <a:schemeClr val="accent1">
                <a:shade val="5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1E47D91-E0A8-F141-A891-BF500922F5E9}"/>
              </a:ext>
            </a:extLst>
          </p:cNvPr>
          <p:cNvSpPr txBox="1"/>
          <p:nvPr/>
        </p:nvSpPr>
        <p:spPr>
          <a:xfrm>
            <a:off x="9786025" y="6050604"/>
            <a:ext cx="1805302" cy="338554"/>
          </a:xfrm>
          <a:prstGeom prst="rect">
            <a:avLst/>
          </a:prstGeom>
          <a:noFill/>
        </p:spPr>
        <p:txBody>
          <a:bodyPr wrap="none" rtlCol="0">
            <a:spAutoFit/>
          </a:bodyPr>
          <a:lstStyle/>
          <a:p>
            <a:r>
              <a:rPr lang="en-US" sz="1600" i="1" dirty="0"/>
              <a:t>Sources: NYT, NBC</a:t>
            </a:r>
          </a:p>
        </p:txBody>
      </p:sp>
      <p:sp>
        <p:nvSpPr>
          <p:cNvPr id="7" name="TextBox 6">
            <a:extLst>
              <a:ext uri="{FF2B5EF4-FFF2-40B4-BE49-F238E27FC236}">
                <a16:creationId xmlns:a16="http://schemas.microsoft.com/office/drawing/2014/main" id="{F0C97F2E-57C1-F97D-AD52-D453AEE2E251}"/>
              </a:ext>
            </a:extLst>
          </p:cNvPr>
          <p:cNvSpPr txBox="1"/>
          <p:nvPr/>
        </p:nvSpPr>
        <p:spPr>
          <a:xfrm>
            <a:off x="678774" y="2596678"/>
            <a:ext cx="5051383" cy="400110"/>
          </a:xfrm>
          <a:prstGeom prst="rect">
            <a:avLst/>
          </a:prstGeom>
          <a:noFill/>
        </p:spPr>
        <p:txBody>
          <a:bodyPr wrap="none" rtlCol="0">
            <a:spAutoFit/>
          </a:bodyPr>
          <a:lstStyle/>
          <a:p>
            <a:r>
              <a:rPr lang="en-US" sz="2000" dirty="0"/>
              <a:t>Mainly lawyers involved in litigation with MSG</a:t>
            </a:r>
          </a:p>
        </p:txBody>
      </p:sp>
      <p:sp>
        <p:nvSpPr>
          <p:cNvPr id="8" name="TextBox 7">
            <a:extLst>
              <a:ext uri="{FF2B5EF4-FFF2-40B4-BE49-F238E27FC236}">
                <a16:creationId xmlns:a16="http://schemas.microsoft.com/office/drawing/2014/main" id="{0905A623-5749-3EBF-6516-F9575BB4DBDC}"/>
              </a:ext>
            </a:extLst>
          </p:cNvPr>
          <p:cNvSpPr txBox="1"/>
          <p:nvPr/>
        </p:nvSpPr>
        <p:spPr>
          <a:xfrm>
            <a:off x="678774" y="3458838"/>
            <a:ext cx="4651983" cy="1323439"/>
          </a:xfrm>
          <a:prstGeom prst="rect">
            <a:avLst/>
          </a:prstGeom>
          <a:noFill/>
        </p:spPr>
        <p:txBody>
          <a:bodyPr wrap="square" rtlCol="0">
            <a:spAutoFit/>
          </a:bodyPr>
          <a:lstStyle/>
          <a:p>
            <a:r>
              <a:rPr lang="en-US" sz="2000" dirty="0"/>
              <a:t>Legal quirk: cannot be denied admission if they already hold tickets to a concert or show (does not apply to sporting events) </a:t>
            </a:r>
          </a:p>
          <a:p>
            <a:endParaRPr lang="en-US" sz="2000" dirty="0"/>
          </a:p>
        </p:txBody>
      </p:sp>
      <p:sp>
        <p:nvSpPr>
          <p:cNvPr id="10" name="TextBox 9">
            <a:extLst>
              <a:ext uri="{FF2B5EF4-FFF2-40B4-BE49-F238E27FC236}">
                <a16:creationId xmlns:a16="http://schemas.microsoft.com/office/drawing/2014/main" id="{206EEEBE-401D-BD44-C721-15AC647BE0DB}"/>
              </a:ext>
            </a:extLst>
          </p:cNvPr>
          <p:cNvSpPr txBox="1"/>
          <p:nvPr/>
        </p:nvSpPr>
        <p:spPr>
          <a:xfrm>
            <a:off x="3547353" y="4802975"/>
            <a:ext cx="4651983" cy="646331"/>
          </a:xfrm>
          <a:prstGeom prst="rect">
            <a:avLst/>
          </a:prstGeom>
          <a:noFill/>
        </p:spPr>
        <p:txBody>
          <a:bodyPr wrap="square">
            <a:spAutoFit/>
          </a:bodyPr>
          <a:lstStyle/>
          <a:p>
            <a:r>
              <a:rPr lang="en-US" dirty="0"/>
              <a:t>New York law passed in 1941 to prevent theater owners from banning hostile critics</a:t>
            </a:r>
          </a:p>
        </p:txBody>
      </p:sp>
      <p:grpSp>
        <p:nvGrpSpPr>
          <p:cNvPr id="13" name="Group 12">
            <a:extLst>
              <a:ext uri="{FF2B5EF4-FFF2-40B4-BE49-F238E27FC236}">
                <a16:creationId xmlns:a16="http://schemas.microsoft.com/office/drawing/2014/main" id="{290DE6E2-CFD2-19C9-ADE5-240ED91321EC}"/>
              </a:ext>
            </a:extLst>
          </p:cNvPr>
          <p:cNvGrpSpPr/>
          <p:nvPr/>
        </p:nvGrpSpPr>
        <p:grpSpPr>
          <a:xfrm>
            <a:off x="4217752" y="4498690"/>
            <a:ext cx="245160" cy="271800"/>
            <a:chOff x="4217752" y="4226316"/>
            <a:chExt cx="245160" cy="27180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349FFF1A-3654-89BD-E6F3-5E0C994E0A58}"/>
                    </a:ext>
                  </a:extLst>
                </p14:cNvPr>
                <p14:cNvContentPartPr/>
                <p14:nvPr/>
              </p14:nvContentPartPr>
              <p14:xfrm>
                <a:off x="4217752" y="4226316"/>
                <a:ext cx="222120" cy="271800"/>
              </p14:xfrm>
            </p:contentPart>
          </mc:Choice>
          <mc:Fallback xmlns="">
            <p:pic>
              <p:nvPicPr>
                <p:cNvPr id="11" name="Ink 10">
                  <a:extLst>
                    <a:ext uri="{FF2B5EF4-FFF2-40B4-BE49-F238E27FC236}">
                      <a16:creationId xmlns:a16="http://schemas.microsoft.com/office/drawing/2014/main" id="{349FFF1A-3654-89BD-E6F3-5E0C994E0A58}"/>
                    </a:ext>
                  </a:extLst>
                </p:cNvPr>
                <p:cNvPicPr/>
                <p:nvPr/>
              </p:nvPicPr>
              <p:blipFill>
                <a:blip r:embed="rId5"/>
                <a:stretch>
                  <a:fillRect/>
                </a:stretch>
              </p:blipFill>
              <p:spPr>
                <a:xfrm>
                  <a:off x="4208752" y="4217676"/>
                  <a:ext cx="23976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4D55E31E-A13A-4377-DBA3-AFFE5B1DA814}"/>
                    </a:ext>
                  </a:extLst>
                </p14:cNvPr>
                <p14:cNvContentPartPr/>
                <p14:nvPr/>
              </p14:nvContentPartPr>
              <p14:xfrm>
                <a:off x="4312432" y="4237116"/>
                <a:ext cx="150480" cy="17280"/>
              </p14:xfrm>
            </p:contentPart>
          </mc:Choice>
          <mc:Fallback xmlns="">
            <p:pic>
              <p:nvPicPr>
                <p:cNvPr id="12" name="Ink 11">
                  <a:extLst>
                    <a:ext uri="{FF2B5EF4-FFF2-40B4-BE49-F238E27FC236}">
                      <a16:creationId xmlns:a16="http://schemas.microsoft.com/office/drawing/2014/main" id="{4D55E31E-A13A-4377-DBA3-AFFE5B1DA814}"/>
                    </a:ext>
                  </a:extLst>
                </p:cNvPr>
                <p:cNvPicPr/>
                <p:nvPr/>
              </p:nvPicPr>
              <p:blipFill>
                <a:blip r:embed="rId7"/>
                <a:stretch>
                  <a:fillRect/>
                </a:stretch>
              </p:blipFill>
              <p:spPr>
                <a:xfrm>
                  <a:off x="4303432" y="4228476"/>
                  <a:ext cx="168120" cy="34920"/>
                </a:xfrm>
                <a:prstGeom prst="rect">
                  <a:avLst/>
                </a:prstGeom>
              </p:spPr>
            </p:pic>
          </mc:Fallback>
        </mc:AlternateContent>
      </p:grpSp>
    </p:spTree>
    <p:extLst>
      <p:ext uri="{BB962C8B-B14F-4D97-AF65-F5344CB8AC3E}">
        <p14:creationId xmlns:p14="http://schemas.microsoft.com/office/powerpoint/2010/main" val="2935689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4E70-9BC2-0B4A-AA50-230E0B5457B3}"/>
              </a:ext>
            </a:extLst>
          </p:cNvPr>
          <p:cNvSpPr>
            <a:spLocks noGrp="1"/>
          </p:cNvSpPr>
          <p:nvPr>
            <p:ph type="title"/>
          </p:nvPr>
        </p:nvSpPr>
        <p:spPr/>
        <p:txBody>
          <a:bodyPr/>
          <a:lstStyle/>
          <a:p>
            <a:r>
              <a:rPr lang="en-US" dirty="0"/>
              <a:t>Biometrics for Government Services</a:t>
            </a:r>
          </a:p>
        </p:txBody>
      </p:sp>
      <p:sp>
        <p:nvSpPr>
          <p:cNvPr id="3" name="Content Placeholder 2">
            <a:extLst>
              <a:ext uri="{FF2B5EF4-FFF2-40B4-BE49-F238E27FC236}">
                <a16:creationId xmlns:a16="http://schemas.microsoft.com/office/drawing/2014/main" id="{D38A94CB-6C33-F04E-A08C-1F3E34082959}"/>
              </a:ext>
            </a:extLst>
          </p:cNvPr>
          <p:cNvSpPr>
            <a:spLocks noGrp="1"/>
          </p:cNvSpPr>
          <p:nvPr>
            <p:ph idx="1"/>
          </p:nvPr>
        </p:nvSpPr>
        <p:spPr/>
        <p:txBody>
          <a:bodyPr>
            <a:normAutofit/>
          </a:bodyPr>
          <a:lstStyle/>
          <a:p>
            <a:pPr marL="0" indent="0">
              <a:buNone/>
            </a:pPr>
            <a:r>
              <a:rPr lang="en-US" sz="2400" dirty="0">
                <a:solidFill>
                  <a:srgbClr val="C00000"/>
                </a:solidFill>
              </a:rPr>
              <a:t>Fingerprints: </a:t>
            </a:r>
            <a:r>
              <a:rPr lang="en-US" sz="2400" dirty="0"/>
              <a:t>welfare recipients in New York, California, other states</a:t>
            </a:r>
          </a:p>
          <a:p>
            <a:pPr marL="0" indent="0">
              <a:buNone/>
            </a:pPr>
            <a:r>
              <a:rPr lang="en-US" sz="2400" dirty="0">
                <a:solidFill>
                  <a:srgbClr val="C00000"/>
                </a:solidFill>
              </a:rPr>
              <a:t>Facial identification: </a:t>
            </a:r>
            <a:r>
              <a:rPr lang="en-US" sz="2400" dirty="0"/>
              <a:t>many federal agencies</a:t>
            </a:r>
          </a:p>
        </p:txBody>
      </p:sp>
      <p:pic>
        <p:nvPicPr>
          <p:cNvPr id="5" name="Picture 4" descr="A picture containing logo&#10;&#10;Description automatically generated">
            <a:extLst>
              <a:ext uri="{FF2B5EF4-FFF2-40B4-BE49-F238E27FC236}">
                <a16:creationId xmlns:a16="http://schemas.microsoft.com/office/drawing/2014/main" id="{9FA67871-BE57-DB4A-8655-620AE35BF8D1}"/>
              </a:ext>
            </a:extLst>
          </p:cNvPr>
          <p:cNvPicPr>
            <a:picLocks noChangeAspect="1"/>
          </p:cNvPicPr>
          <p:nvPr/>
        </p:nvPicPr>
        <p:blipFill>
          <a:blip r:embed="rId2"/>
          <a:stretch>
            <a:fillRect/>
          </a:stretch>
        </p:blipFill>
        <p:spPr>
          <a:xfrm>
            <a:off x="3112297" y="3310094"/>
            <a:ext cx="7200900" cy="901700"/>
          </a:xfrm>
          <a:prstGeom prst="rect">
            <a:avLst/>
          </a:prstGeom>
          <a:ln w="38100">
            <a:solidFill>
              <a:schemeClr val="tx1"/>
            </a:solidFill>
          </a:ln>
          <a:effectLst>
            <a:outerShdw blurRad="50800" dist="38100" dir="2700000" algn="tl" rotWithShape="0">
              <a:prstClr val="black">
                <a:alpha val="40000"/>
              </a:prstClr>
            </a:outerShdw>
          </a:effectLst>
        </p:spPr>
      </p:pic>
      <p:pic>
        <p:nvPicPr>
          <p:cNvPr id="1026" name="Picture 2" descr="Build A Webpage to Extract Aadhaar Card Information | Dynamsoft Blog">
            <a:extLst>
              <a:ext uri="{FF2B5EF4-FFF2-40B4-BE49-F238E27FC236}">
                <a16:creationId xmlns:a16="http://schemas.microsoft.com/office/drawing/2014/main" id="{3219C7B7-9CC7-8F4B-B0EC-DCB0488BE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301" y="4736035"/>
            <a:ext cx="2178013" cy="11530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E95869-A8D7-9344-8604-4A94B70FD934}"/>
              </a:ext>
            </a:extLst>
          </p:cNvPr>
          <p:cNvSpPr txBox="1"/>
          <p:nvPr/>
        </p:nvSpPr>
        <p:spPr>
          <a:xfrm>
            <a:off x="3881628" y="4888604"/>
            <a:ext cx="6431569" cy="707886"/>
          </a:xfrm>
          <a:prstGeom prst="rect">
            <a:avLst/>
          </a:prstGeom>
          <a:noFill/>
        </p:spPr>
        <p:txBody>
          <a:bodyPr wrap="none" rtlCol="0">
            <a:spAutoFit/>
          </a:bodyPr>
          <a:lstStyle/>
          <a:p>
            <a:r>
              <a:rPr lang="en-US" sz="2000" dirty="0"/>
              <a:t>Aadhaar identity card (world’s largest biometric ID system)</a:t>
            </a:r>
          </a:p>
          <a:p>
            <a:r>
              <a:rPr lang="en-US" sz="2000" dirty="0"/>
              <a:t>Fingerprints and iris scans</a:t>
            </a:r>
          </a:p>
        </p:txBody>
      </p:sp>
    </p:spTree>
    <p:extLst>
      <p:ext uri="{BB962C8B-B14F-4D97-AF65-F5344CB8AC3E}">
        <p14:creationId xmlns:p14="http://schemas.microsoft.com/office/powerpoint/2010/main" val="1103078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57A9-6306-4A9F-88A8-5E9CA76E310B}"/>
              </a:ext>
            </a:extLst>
          </p:cNvPr>
          <p:cNvSpPr>
            <a:spLocks noGrp="1"/>
          </p:cNvSpPr>
          <p:nvPr>
            <p:ph type="title"/>
          </p:nvPr>
        </p:nvSpPr>
        <p:spPr/>
        <p:txBody>
          <a:bodyPr/>
          <a:lstStyle/>
          <a:p>
            <a:r>
              <a:rPr lang="en-US" dirty="0"/>
              <a:t>Venues Using Face Recognition</a:t>
            </a:r>
          </a:p>
        </p:txBody>
      </p:sp>
      <p:pic>
        <p:nvPicPr>
          <p:cNvPr id="6" name="Picture 5" descr="Graphical user interface, text, application, email&#10;&#10;Description automatically generated">
            <a:extLst>
              <a:ext uri="{FF2B5EF4-FFF2-40B4-BE49-F238E27FC236}">
                <a16:creationId xmlns:a16="http://schemas.microsoft.com/office/drawing/2014/main" id="{3C07AA7E-3C7D-4F27-C90C-6037F47B8EC7}"/>
              </a:ext>
            </a:extLst>
          </p:cNvPr>
          <p:cNvPicPr>
            <a:picLocks noChangeAspect="1"/>
          </p:cNvPicPr>
          <p:nvPr/>
        </p:nvPicPr>
        <p:blipFill>
          <a:blip r:embed="rId2"/>
          <a:stretch>
            <a:fillRect/>
          </a:stretch>
        </p:blipFill>
        <p:spPr>
          <a:xfrm>
            <a:off x="1038017" y="1904524"/>
            <a:ext cx="5031819" cy="2939283"/>
          </a:xfrm>
          <a:prstGeom prst="rect">
            <a:avLst/>
          </a:prstGeom>
          <a:ln w="38100">
            <a:solidFill>
              <a:schemeClr val="tx1"/>
            </a:solidFill>
          </a:ln>
          <a:effectLst>
            <a:outerShdw blurRad="50800" dist="38100" dir="2700000" algn="tl" rotWithShape="0">
              <a:prstClr val="black">
                <a:alpha val="40000"/>
              </a:prstClr>
            </a:outerShdw>
          </a:effectLst>
        </p:spPr>
      </p:pic>
      <p:pic>
        <p:nvPicPr>
          <p:cNvPr id="8" name="Picture 7" descr="Graphical user interface, text, application, email&#10;&#10;Description automatically generated">
            <a:extLst>
              <a:ext uri="{FF2B5EF4-FFF2-40B4-BE49-F238E27FC236}">
                <a16:creationId xmlns:a16="http://schemas.microsoft.com/office/drawing/2014/main" id="{52C74798-A678-CCF3-87C1-D63F54FC770C}"/>
              </a:ext>
            </a:extLst>
          </p:cNvPr>
          <p:cNvPicPr>
            <a:picLocks noChangeAspect="1"/>
          </p:cNvPicPr>
          <p:nvPr/>
        </p:nvPicPr>
        <p:blipFill>
          <a:blip r:embed="rId3"/>
          <a:stretch>
            <a:fillRect/>
          </a:stretch>
        </p:blipFill>
        <p:spPr>
          <a:xfrm>
            <a:off x="5908181" y="2620075"/>
            <a:ext cx="5484355" cy="2786406"/>
          </a:xfrm>
          <a:prstGeom prst="rect">
            <a:avLst/>
          </a:prstGeom>
          <a:ln w="38100">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52A8A52F-EC45-93F3-7F78-9DA494344F5D}"/>
              </a:ext>
            </a:extLst>
          </p:cNvPr>
          <p:cNvSpPr txBox="1"/>
          <p:nvPr/>
        </p:nvSpPr>
        <p:spPr>
          <a:xfrm>
            <a:off x="2996119" y="6046129"/>
            <a:ext cx="8743099" cy="338554"/>
          </a:xfrm>
          <a:prstGeom prst="rect">
            <a:avLst/>
          </a:prstGeom>
          <a:noFill/>
        </p:spPr>
        <p:txBody>
          <a:bodyPr wrap="none" rtlCol="0">
            <a:spAutoFit/>
          </a:bodyPr>
          <a:lstStyle/>
          <a:p>
            <a:r>
              <a:rPr lang="en-US" sz="1600" i="1" dirty="0"/>
              <a:t>https://</a:t>
            </a:r>
            <a:r>
              <a:rPr lang="en-US" sz="1600" i="1" dirty="0" err="1"/>
              <a:t>slate.com</a:t>
            </a:r>
            <a:r>
              <a:rPr lang="en-US" sz="1600" i="1" dirty="0"/>
              <a:t>/technology/2023/03/</a:t>
            </a:r>
            <a:r>
              <a:rPr lang="en-US" sz="1600" i="1" dirty="0" err="1"/>
              <a:t>madison</a:t>
            </a:r>
            <a:r>
              <a:rPr lang="en-US" sz="1600" i="1" dirty="0"/>
              <a:t>-square-garden-facial-recognition-stadiums-</a:t>
            </a:r>
            <a:r>
              <a:rPr lang="en-US" sz="1600" i="1" dirty="0" err="1"/>
              <a:t>list.html</a:t>
            </a:r>
            <a:endParaRPr lang="en-US" sz="1600" i="1" dirty="0"/>
          </a:p>
        </p:txBody>
      </p:sp>
    </p:spTree>
    <p:extLst>
      <p:ext uri="{BB962C8B-B14F-4D97-AF65-F5344CB8AC3E}">
        <p14:creationId xmlns:p14="http://schemas.microsoft.com/office/powerpoint/2010/main" val="625169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1A320AD-7A8D-BC4A-AB36-624A60D2C301}"/>
              </a:ext>
            </a:extLst>
          </p:cNvPr>
          <p:cNvPicPr>
            <a:picLocks noChangeAspect="1"/>
          </p:cNvPicPr>
          <p:nvPr/>
        </p:nvPicPr>
        <p:blipFill>
          <a:blip r:embed="rId2"/>
          <a:stretch>
            <a:fillRect/>
          </a:stretch>
        </p:blipFill>
        <p:spPr>
          <a:xfrm>
            <a:off x="825500" y="990600"/>
            <a:ext cx="10058400" cy="2616200"/>
          </a:xfrm>
          <a:prstGeom prst="rect">
            <a:avLst/>
          </a:prstGeom>
          <a:ln w="38100">
            <a:solidFill>
              <a:schemeClr val="tx1"/>
            </a:solidFill>
          </a:ln>
          <a:effectLst>
            <a:outerShdw blurRad="50800" dist="38100" dir="2700000" algn="tl" rotWithShape="0">
              <a:prstClr val="black">
                <a:alpha val="40000"/>
              </a:prstClr>
            </a:outerShdw>
          </a:effectLst>
        </p:spPr>
      </p:pic>
      <p:sp>
        <p:nvSpPr>
          <p:cNvPr id="6" name="Rounded Rectangle 5">
            <a:extLst>
              <a:ext uri="{FF2B5EF4-FFF2-40B4-BE49-F238E27FC236}">
                <a16:creationId xmlns:a16="http://schemas.microsoft.com/office/drawing/2014/main" id="{A3365B12-E627-5D4B-AB92-A5C7692A66BC}"/>
              </a:ext>
            </a:extLst>
          </p:cNvPr>
          <p:cNvSpPr/>
          <p:nvPr/>
        </p:nvSpPr>
        <p:spPr>
          <a:xfrm>
            <a:off x="698500" y="2438400"/>
            <a:ext cx="6731000" cy="1384300"/>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2B3598-9798-2340-AE7D-620A81A64DC2}"/>
              </a:ext>
            </a:extLst>
          </p:cNvPr>
          <p:cNvSpPr txBox="1"/>
          <p:nvPr/>
        </p:nvSpPr>
        <p:spPr>
          <a:xfrm>
            <a:off x="4318000" y="6134100"/>
            <a:ext cx="7593745" cy="338554"/>
          </a:xfrm>
          <a:prstGeom prst="rect">
            <a:avLst/>
          </a:prstGeom>
          <a:noFill/>
        </p:spPr>
        <p:txBody>
          <a:bodyPr wrap="none" rtlCol="0">
            <a:spAutoFit/>
          </a:bodyPr>
          <a:lstStyle/>
          <a:p>
            <a:r>
              <a:rPr lang="en-US" sz="1600" i="1" dirty="0"/>
              <a:t>https://</a:t>
            </a:r>
            <a:r>
              <a:rPr lang="en-US" sz="1600" i="1" dirty="0" err="1"/>
              <a:t>www.vice.com</a:t>
            </a:r>
            <a:r>
              <a:rPr lang="en-US" sz="1600" i="1" dirty="0"/>
              <a:t>/</a:t>
            </a:r>
            <a:r>
              <a:rPr lang="en-US" sz="1600" i="1" dirty="0" err="1"/>
              <a:t>en</a:t>
            </a:r>
            <a:r>
              <a:rPr lang="en-US" sz="1600" i="1" dirty="0"/>
              <a:t>/article/wx83bz/</a:t>
            </a:r>
            <a:r>
              <a:rPr lang="en-US" sz="1600" i="1" dirty="0" err="1"/>
              <a:t>verkada</a:t>
            </a:r>
            <a:r>
              <a:rPr lang="en-US" sz="1600" i="1" dirty="0"/>
              <a:t>-hacked-facial-recognition-customers</a:t>
            </a:r>
          </a:p>
        </p:txBody>
      </p:sp>
      <p:sp>
        <p:nvSpPr>
          <p:cNvPr id="8" name="TextBox 7">
            <a:extLst>
              <a:ext uri="{FF2B5EF4-FFF2-40B4-BE49-F238E27FC236}">
                <a16:creationId xmlns:a16="http://schemas.microsoft.com/office/drawing/2014/main" id="{3FD57821-9CD0-F347-90B1-32B1EC3ECB53}"/>
              </a:ext>
            </a:extLst>
          </p:cNvPr>
          <p:cNvSpPr txBox="1"/>
          <p:nvPr/>
        </p:nvSpPr>
        <p:spPr>
          <a:xfrm>
            <a:off x="4392601" y="3937000"/>
            <a:ext cx="2924198" cy="369332"/>
          </a:xfrm>
          <a:prstGeom prst="rect">
            <a:avLst/>
          </a:prstGeom>
          <a:noFill/>
        </p:spPr>
        <p:txBody>
          <a:bodyPr wrap="none" rtlCol="0">
            <a:spAutoFit/>
          </a:bodyPr>
          <a:lstStyle/>
          <a:p>
            <a:r>
              <a:rPr lang="en-US" dirty="0">
                <a:solidFill>
                  <a:srgbClr val="FF0000"/>
                </a:solidFill>
              </a:rPr>
              <a:t>24,000 organizations in total</a:t>
            </a:r>
          </a:p>
        </p:txBody>
      </p:sp>
      <p:sp>
        <p:nvSpPr>
          <p:cNvPr id="9" name="TextBox 8">
            <a:extLst>
              <a:ext uri="{FF2B5EF4-FFF2-40B4-BE49-F238E27FC236}">
                <a16:creationId xmlns:a16="http://schemas.microsoft.com/office/drawing/2014/main" id="{790EA50F-6767-0E4A-8A1D-F248E43FAE2C}"/>
              </a:ext>
            </a:extLst>
          </p:cNvPr>
          <p:cNvSpPr txBox="1"/>
          <p:nvPr/>
        </p:nvSpPr>
        <p:spPr>
          <a:xfrm>
            <a:off x="952500" y="4665702"/>
            <a:ext cx="8709436" cy="1200329"/>
          </a:xfrm>
          <a:prstGeom prst="rect">
            <a:avLst/>
          </a:prstGeom>
          <a:noFill/>
        </p:spPr>
        <p:txBody>
          <a:bodyPr wrap="none" rtlCol="0">
            <a:spAutoFit/>
          </a:bodyPr>
          <a:lstStyle/>
          <a:p>
            <a:r>
              <a:rPr lang="en-US" sz="2400" dirty="0"/>
              <a:t>Face recognition capabilities </a:t>
            </a:r>
          </a:p>
          <a:p>
            <a:r>
              <a:rPr lang="en-US" sz="2400" dirty="0"/>
              <a:t>+ filtering individuals by gender, color of clothes, etc.</a:t>
            </a:r>
          </a:p>
          <a:p>
            <a:r>
              <a:rPr lang="en-US" sz="2400" dirty="0"/>
              <a:t>+ detecting “meaningful events” as determined by the camera’s AI</a:t>
            </a:r>
          </a:p>
        </p:txBody>
      </p:sp>
      <p:sp>
        <p:nvSpPr>
          <p:cNvPr id="10" name="TextBox 9">
            <a:extLst>
              <a:ext uri="{FF2B5EF4-FFF2-40B4-BE49-F238E27FC236}">
                <a16:creationId xmlns:a16="http://schemas.microsoft.com/office/drawing/2014/main" id="{213D202B-E1DE-4F4B-AB0D-A75F59AB474C}"/>
              </a:ext>
            </a:extLst>
          </p:cNvPr>
          <p:cNvSpPr txBox="1"/>
          <p:nvPr/>
        </p:nvSpPr>
        <p:spPr>
          <a:xfrm>
            <a:off x="8559800" y="4178300"/>
            <a:ext cx="2768601" cy="646331"/>
          </a:xfrm>
          <a:prstGeom prst="rect">
            <a:avLst/>
          </a:prstGeom>
          <a:noFill/>
        </p:spPr>
        <p:txBody>
          <a:bodyPr wrap="square" rtlCol="0">
            <a:spAutoFit/>
          </a:bodyPr>
          <a:lstStyle/>
          <a:p>
            <a:r>
              <a:rPr lang="en-US" dirty="0"/>
              <a:t>including live video feeds from Tesla factories</a:t>
            </a:r>
          </a:p>
        </p:txBody>
      </p:sp>
      <p:grpSp>
        <p:nvGrpSpPr>
          <p:cNvPr id="17" name="Group 16">
            <a:extLst>
              <a:ext uri="{FF2B5EF4-FFF2-40B4-BE49-F238E27FC236}">
                <a16:creationId xmlns:a16="http://schemas.microsoft.com/office/drawing/2014/main" id="{558EE26B-8C84-1A42-8059-C60D9625BA0E}"/>
              </a:ext>
            </a:extLst>
          </p:cNvPr>
          <p:cNvGrpSpPr/>
          <p:nvPr/>
        </p:nvGrpSpPr>
        <p:grpSpPr>
          <a:xfrm>
            <a:off x="7281260" y="4217280"/>
            <a:ext cx="1190160" cy="351720"/>
            <a:chOff x="7192360" y="4217280"/>
            <a:chExt cx="1190160" cy="35172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C57B9625-42CD-A640-BA55-AFF8EB5E806B}"/>
                    </a:ext>
                  </a:extLst>
                </p14:cNvPr>
                <p14:cNvContentPartPr/>
                <p14:nvPr/>
              </p14:nvContentPartPr>
              <p14:xfrm>
                <a:off x="7192360" y="4217280"/>
                <a:ext cx="1190160" cy="351720"/>
              </p14:xfrm>
            </p:contentPart>
          </mc:Choice>
          <mc:Fallback xmlns="">
            <p:pic>
              <p:nvPicPr>
                <p:cNvPr id="15" name="Ink 14">
                  <a:extLst>
                    <a:ext uri="{FF2B5EF4-FFF2-40B4-BE49-F238E27FC236}">
                      <a16:creationId xmlns:a16="http://schemas.microsoft.com/office/drawing/2014/main" id="{C57B9625-42CD-A640-BA55-AFF8EB5E806B}"/>
                    </a:ext>
                  </a:extLst>
                </p:cNvPr>
                <p:cNvPicPr/>
                <p:nvPr/>
              </p:nvPicPr>
              <p:blipFill>
                <a:blip r:embed="rId4"/>
                <a:stretch>
                  <a:fillRect/>
                </a:stretch>
              </p:blipFill>
              <p:spPr>
                <a:xfrm>
                  <a:off x="7183360" y="4208280"/>
                  <a:ext cx="1207800" cy="36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1EB71666-A2D3-1F4D-B95D-6AAFD4F876C3}"/>
                    </a:ext>
                  </a:extLst>
                </p14:cNvPr>
                <p14:cNvContentPartPr/>
                <p14:nvPr/>
              </p14:nvContentPartPr>
              <p14:xfrm>
                <a:off x="7226200" y="4228440"/>
                <a:ext cx="210960" cy="11160"/>
              </p14:xfrm>
            </p:contentPart>
          </mc:Choice>
          <mc:Fallback xmlns="">
            <p:pic>
              <p:nvPicPr>
                <p:cNvPr id="16" name="Ink 15">
                  <a:extLst>
                    <a:ext uri="{FF2B5EF4-FFF2-40B4-BE49-F238E27FC236}">
                      <a16:creationId xmlns:a16="http://schemas.microsoft.com/office/drawing/2014/main" id="{1EB71666-A2D3-1F4D-B95D-6AAFD4F876C3}"/>
                    </a:ext>
                  </a:extLst>
                </p:cNvPr>
                <p:cNvPicPr/>
                <p:nvPr/>
              </p:nvPicPr>
              <p:blipFill>
                <a:blip r:embed="rId6"/>
                <a:stretch>
                  <a:fillRect/>
                </a:stretch>
              </p:blipFill>
              <p:spPr>
                <a:xfrm>
                  <a:off x="7217200" y="4219800"/>
                  <a:ext cx="228600" cy="28800"/>
                </a:xfrm>
                <a:prstGeom prst="rect">
                  <a:avLst/>
                </a:prstGeom>
              </p:spPr>
            </p:pic>
          </mc:Fallback>
        </mc:AlternateContent>
      </p:grpSp>
      <p:sp>
        <p:nvSpPr>
          <p:cNvPr id="18" name="TextBox 17">
            <a:extLst>
              <a:ext uri="{FF2B5EF4-FFF2-40B4-BE49-F238E27FC236}">
                <a16:creationId xmlns:a16="http://schemas.microsoft.com/office/drawing/2014/main" id="{1F17499C-0BCB-BC42-9D62-C7A924B1C3F8}"/>
              </a:ext>
            </a:extLst>
          </p:cNvPr>
          <p:cNvSpPr txBox="1"/>
          <p:nvPr/>
        </p:nvSpPr>
        <p:spPr>
          <a:xfrm>
            <a:off x="2094569" y="483550"/>
            <a:ext cx="6465231" cy="369332"/>
          </a:xfrm>
          <a:prstGeom prst="rect">
            <a:avLst/>
          </a:prstGeom>
          <a:noFill/>
        </p:spPr>
        <p:txBody>
          <a:bodyPr wrap="none" rtlCol="0">
            <a:spAutoFit/>
          </a:bodyPr>
          <a:lstStyle/>
          <a:p>
            <a:r>
              <a:rPr lang="en-US" dirty="0"/>
              <a:t>username and password for admin account found on the Internet</a:t>
            </a:r>
          </a:p>
        </p:txBody>
      </p:sp>
      <p:sp>
        <p:nvSpPr>
          <p:cNvPr id="19" name="Rounded Rectangle 18">
            <a:extLst>
              <a:ext uri="{FF2B5EF4-FFF2-40B4-BE49-F238E27FC236}">
                <a16:creationId xmlns:a16="http://schemas.microsoft.com/office/drawing/2014/main" id="{740D0CD1-E010-834F-9A70-BBBE7AAAF44A}"/>
              </a:ext>
            </a:extLst>
          </p:cNvPr>
          <p:cNvSpPr/>
          <p:nvPr/>
        </p:nvSpPr>
        <p:spPr>
          <a:xfrm>
            <a:off x="825500" y="945988"/>
            <a:ext cx="1981200" cy="609180"/>
          </a:xfrm>
          <a:prstGeom prst="round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9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8"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72B71-40DE-81E0-8412-9B53F87086FC}"/>
              </a:ext>
            </a:extLst>
          </p:cNvPr>
          <p:cNvPicPr>
            <a:picLocks noChangeAspect="1"/>
          </p:cNvPicPr>
          <p:nvPr/>
        </p:nvPicPr>
        <p:blipFill>
          <a:blip r:embed="rId2"/>
          <a:stretch>
            <a:fillRect/>
          </a:stretch>
        </p:blipFill>
        <p:spPr>
          <a:xfrm>
            <a:off x="869602" y="643467"/>
            <a:ext cx="4304914" cy="5571066"/>
          </a:xfrm>
          <a:prstGeom prst="rect">
            <a:avLst/>
          </a:prstGeom>
        </p:spPr>
      </p:pic>
      <p:sp>
        <p:nvSpPr>
          <p:cNvPr id="5" name="TextBox 4">
            <a:extLst>
              <a:ext uri="{FF2B5EF4-FFF2-40B4-BE49-F238E27FC236}">
                <a16:creationId xmlns:a16="http://schemas.microsoft.com/office/drawing/2014/main" id="{A3D9B706-F598-A4CB-5ECA-D80147946F65}"/>
              </a:ext>
            </a:extLst>
          </p:cNvPr>
          <p:cNvSpPr txBox="1"/>
          <p:nvPr/>
        </p:nvSpPr>
        <p:spPr>
          <a:xfrm>
            <a:off x="5310703" y="701832"/>
            <a:ext cx="6386807" cy="4893647"/>
          </a:xfrm>
          <a:prstGeom prst="rect">
            <a:avLst/>
          </a:prstGeom>
          <a:noFill/>
        </p:spPr>
        <p:txBody>
          <a:bodyPr wrap="square">
            <a:spAutoFit/>
          </a:bodyPr>
          <a:lstStyle/>
          <a:p>
            <a:pPr algn="just"/>
            <a:r>
              <a:rPr lang="en-US" sz="2400" b="0" i="0" dirty="0">
                <a:solidFill>
                  <a:srgbClr val="212529"/>
                </a:solidFill>
                <a:effectLst/>
                <a:highlight>
                  <a:srgbClr val="FFFF00"/>
                </a:highlight>
              </a:rPr>
              <a:t>Any commercial establishment that collects, retains, converts, stores or shares biometric identifier information of customers must disclose such collection, retention, conversion, storage or sharing</a:t>
            </a:r>
            <a:r>
              <a:rPr lang="en-US" sz="2400" b="0" i="0" dirty="0">
                <a:solidFill>
                  <a:srgbClr val="212529"/>
                </a:solidFill>
                <a:effectLst/>
              </a:rPr>
              <a:t>, as applicable, by placing a clear and conspicuous sign near all of the commercial establishment’s customer entrances notifying customers in plain, simple language, in a form and manner prescribed by the commissioner of consumer and worker protection by rule, that customers’ biometric identifier information is being collected, retained, converted, stored or shared, as applicable</a:t>
            </a:r>
            <a:endParaRPr lang="en-US" sz="2400" dirty="0"/>
          </a:p>
        </p:txBody>
      </p:sp>
      <p:sp>
        <p:nvSpPr>
          <p:cNvPr id="6" name="TextBox 5">
            <a:extLst>
              <a:ext uri="{FF2B5EF4-FFF2-40B4-BE49-F238E27FC236}">
                <a16:creationId xmlns:a16="http://schemas.microsoft.com/office/drawing/2014/main" id="{87AC0BBF-C724-8C03-686E-52B8D90178F5}"/>
              </a:ext>
            </a:extLst>
          </p:cNvPr>
          <p:cNvSpPr txBox="1"/>
          <p:nvPr/>
        </p:nvSpPr>
        <p:spPr>
          <a:xfrm>
            <a:off x="6928246" y="5814423"/>
            <a:ext cx="4394152" cy="400110"/>
          </a:xfrm>
          <a:prstGeom prst="rect">
            <a:avLst/>
          </a:prstGeom>
          <a:noFill/>
        </p:spPr>
        <p:txBody>
          <a:bodyPr wrap="none" rtlCol="0">
            <a:spAutoFit/>
          </a:bodyPr>
          <a:lstStyle/>
          <a:p>
            <a:r>
              <a:rPr lang="en-US" sz="2000" dirty="0">
                <a:latin typeface="Segoe Print" panose="02000800000000000000" pitchFamily="2" charset="0"/>
              </a:rPr>
              <a:t>New York City law (since 2021)</a:t>
            </a:r>
          </a:p>
        </p:txBody>
      </p:sp>
    </p:spTree>
    <p:extLst>
      <p:ext uri="{BB962C8B-B14F-4D97-AF65-F5344CB8AC3E}">
        <p14:creationId xmlns:p14="http://schemas.microsoft.com/office/powerpoint/2010/main" val="4283174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n uses his smartphone to enter an Amazon Go convenience store in New York">
            <a:extLst>
              <a:ext uri="{FF2B5EF4-FFF2-40B4-BE49-F238E27FC236}">
                <a16:creationId xmlns:a16="http://schemas.microsoft.com/office/drawing/2014/main" id="{1D5AEBF4-F27C-3AA8-D9C0-F19553097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79" y="3587261"/>
            <a:ext cx="3613458" cy="2410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white text&#10;&#10;Description automatically generated with low confidence">
            <a:extLst>
              <a:ext uri="{FF2B5EF4-FFF2-40B4-BE49-F238E27FC236}">
                <a16:creationId xmlns:a16="http://schemas.microsoft.com/office/drawing/2014/main" id="{D553AC5D-6515-35EF-5DE9-E81D09C7E016}"/>
              </a:ext>
            </a:extLst>
          </p:cNvPr>
          <p:cNvPicPr>
            <a:picLocks noChangeAspect="1"/>
          </p:cNvPicPr>
          <p:nvPr/>
        </p:nvPicPr>
        <p:blipFill>
          <a:blip r:embed="rId3"/>
          <a:stretch>
            <a:fillRect/>
          </a:stretch>
        </p:blipFill>
        <p:spPr>
          <a:xfrm>
            <a:off x="2412999" y="860181"/>
            <a:ext cx="8912439" cy="2023696"/>
          </a:xfrm>
          <a:prstGeom prst="rect">
            <a:avLst/>
          </a:prstGeom>
        </p:spPr>
      </p:pic>
      <p:sp>
        <p:nvSpPr>
          <p:cNvPr id="7" name="TextBox 6">
            <a:extLst>
              <a:ext uri="{FF2B5EF4-FFF2-40B4-BE49-F238E27FC236}">
                <a16:creationId xmlns:a16="http://schemas.microsoft.com/office/drawing/2014/main" id="{3925D19B-B896-6704-4DFC-1511A64B153B}"/>
              </a:ext>
            </a:extLst>
          </p:cNvPr>
          <p:cNvSpPr txBox="1"/>
          <p:nvPr/>
        </p:nvSpPr>
        <p:spPr>
          <a:xfrm>
            <a:off x="5787291" y="5831555"/>
            <a:ext cx="5836139" cy="584775"/>
          </a:xfrm>
          <a:prstGeom prst="rect">
            <a:avLst/>
          </a:prstGeom>
          <a:noFill/>
        </p:spPr>
        <p:txBody>
          <a:bodyPr wrap="square">
            <a:spAutoFit/>
          </a:bodyPr>
          <a:lstStyle/>
          <a:p>
            <a:r>
              <a:rPr lang="en-US" sz="1600" i="1" dirty="0"/>
              <a:t>https://</a:t>
            </a:r>
            <a:r>
              <a:rPr lang="en-US" sz="1600" i="1" dirty="0" err="1"/>
              <a:t>www.nbcnews.com</a:t>
            </a:r>
            <a:r>
              <a:rPr lang="en-US" sz="1600" i="1" dirty="0"/>
              <a:t>/tech/security/amazon-sued-not-telling-new-york-store-customers-facial-recognition-rcna75290</a:t>
            </a:r>
          </a:p>
        </p:txBody>
      </p:sp>
      <p:sp>
        <p:nvSpPr>
          <p:cNvPr id="8" name="TextBox 7">
            <a:extLst>
              <a:ext uri="{FF2B5EF4-FFF2-40B4-BE49-F238E27FC236}">
                <a16:creationId xmlns:a16="http://schemas.microsoft.com/office/drawing/2014/main" id="{42E1B783-B098-1717-0A58-1B721BEF09CD}"/>
              </a:ext>
            </a:extLst>
          </p:cNvPr>
          <p:cNvSpPr txBox="1"/>
          <p:nvPr/>
        </p:nvSpPr>
        <p:spPr>
          <a:xfrm>
            <a:off x="9167475" y="2959783"/>
            <a:ext cx="2157963" cy="369332"/>
          </a:xfrm>
          <a:prstGeom prst="rect">
            <a:avLst/>
          </a:prstGeom>
          <a:noFill/>
        </p:spPr>
        <p:txBody>
          <a:bodyPr wrap="none" rtlCol="0">
            <a:spAutoFit/>
          </a:bodyPr>
          <a:lstStyle/>
          <a:p>
            <a:r>
              <a:rPr lang="en-US" dirty="0"/>
              <a:t>Filed March 16, 2023</a:t>
            </a:r>
          </a:p>
        </p:txBody>
      </p:sp>
      <p:sp>
        <p:nvSpPr>
          <p:cNvPr id="9" name="TextBox 8">
            <a:extLst>
              <a:ext uri="{FF2B5EF4-FFF2-40B4-BE49-F238E27FC236}">
                <a16:creationId xmlns:a16="http://schemas.microsoft.com/office/drawing/2014/main" id="{5A8A7831-7278-1560-BE1A-9835244464E9}"/>
              </a:ext>
            </a:extLst>
          </p:cNvPr>
          <p:cNvSpPr txBox="1"/>
          <p:nvPr/>
        </p:nvSpPr>
        <p:spPr>
          <a:xfrm>
            <a:off x="4570931" y="3499339"/>
            <a:ext cx="7052499" cy="2031325"/>
          </a:xfrm>
          <a:prstGeom prst="rect">
            <a:avLst/>
          </a:prstGeom>
          <a:noFill/>
        </p:spPr>
        <p:txBody>
          <a:bodyPr wrap="square" rtlCol="0">
            <a:spAutoFit/>
          </a:bodyPr>
          <a:lstStyle/>
          <a:p>
            <a:r>
              <a:rPr lang="en-US" dirty="0"/>
              <a:t>“The new sign fails to disclose that Amazon converts and retains biometric identifier information. Even worse, the sign informs customers that Amazon will not collect biometric identifier information on them unless they use the Amazon One palm scanner to enter the Amazon Go store, even though Amazon Go stores do collect biometric identifier information on every single customer, including information on the size and shape of every customer’s body.”</a:t>
            </a:r>
          </a:p>
        </p:txBody>
      </p:sp>
    </p:spTree>
    <p:extLst>
      <p:ext uri="{BB962C8B-B14F-4D97-AF65-F5344CB8AC3E}">
        <p14:creationId xmlns:p14="http://schemas.microsoft.com/office/powerpoint/2010/main" val="1888879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341C76-0525-1A4E-AEBA-1A9A632FE851}"/>
              </a:ext>
            </a:extLst>
          </p:cNvPr>
          <p:cNvSpPr txBox="1"/>
          <p:nvPr/>
        </p:nvSpPr>
        <p:spPr>
          <a:xfrm>
            <a:off x="798491" y="945248"/>
            <a:ext cx="10805374" cy="5016758"/>
          </a:xfrm>
          <a:prstGeom prst="rect">
            <a:avLst/>
          </a:prstGeom>
          <a:noFill/>
        </p:spPr>
        <p:txBody>
          <a:bodyPr wrap="square" rtlCol="0">
            <a:spAutoFit/>
          </a:bodyPr>
          <a:lstStyle/>
          <a:p>
            <a:r>
              <a:rPr lang="en-US" sz="2000" dirty="0"/>
              <a:t>In May 2019, Yahoo found sexual abuse photos in a Syrian user’s account.</a:t>
            </a:r>
          </a:p>
          <a:p>
            <a:r>
              <a:rPr lang="en-US" sz="2000" dirty="0"/>
              <a:t>One grainy photo showed a man’s face at an oblique angle.</a:t>
            </a:r>
          </a:p>
          <a:p>
            <a:r>
              <a:rPr lang="en-US" sz="2000" dirty="0"/>
              <a:t>A child-crime investigator in New York ran the face through the </a:t>
            </a:r>
            <a:r>
              <a:rPr lang="en-US" sz="2000" dirty="0">
                <a:solidFill>
                  <a:srgbClr val="C00000"/>
                </a:solidFill>
              </a:rPr>
              <a:t>Clearview AI </a:t>
            </a:r>
            <a:r>
              <a:rPr lang="en-US" sz="2000" dirty="0"/>
              <a:t>app.</a:t>
            </a:r>
          </a:p>
          <a:p>
            <a:endParaRPr lang="en-US" sz="2000" dirty="0"/>
          </a:p>
          <a:p>
            <a:r>
              <a:rPr lang="en-US" sz="2000" dirty="0"/>
              <a:t>The app turned up an Instagram photo of a heavily muscled Asian man and a female fitness model, posing on a red carpet at a bodybuilding expo in Las Vegas.  Neither looked like the suspect.</a:t>
            </a:r>
          </a:p>
          <a:p>
            <a:r>
              <a:rPr lang="en-US" sz="2000" dirty="0"/>
              <a:t>Upon closer inspection, </a:t>
            </a:r>
            <a:r>
              <a:rPr lang="en-US" sz="2000" dirty="0">
                <a:solidFill>
                  <a:srgbClr val="C00000"/>
                </a:solidFill>
              </a:rPr>
              <a:t>you could see a white man in the background, at the edge of the photo’s frame</a:t>
            </a:r>
            <a:r>
              <a:rPr lang="en-US" sz="2000" dirty="0"/>
              <a:t>, standing behind the counter of a booth for a workout-supplements company. That was the match. </a:t>
            </a:r>
            <a:r>
              <a:rPr lang="en-US" sz="2000" dirty="0">
                <a:solidFill>
                  <a:srgbClr val="C00000"/>
                </a:solidFill>
              </a:rPr>
              <a:t>On Instagram, his face would appear about half as big as your fingernail</a:t>
            </a:r>
            <a:r>
              <a:rPr lang="en-US" sz="2000" dirty="0"/>
              <a:t>.</a:t>
            </a:r>
          </a:p>
          <a:p>
            <a:endParaRPr lang="en-US" sz="2000" dirty="0"/>
          </a:p>
          <a:p>
            <a:r>
              <a:rPr lang="en-US" sz="2000" dirty="0"/>
              <a:t>The agent contacted the supplements company and obtained the booth worker’s name: Andres Rafael Viola. Another investigator found Viola’s public Facebook profile with photos of a room that matched one from the images, as well as pictures of the victim, a 7-year-old. Law-enforcement officers arrested Viola in June 2019. He later pleaded guilty to sexually assaulting a child and producing images of the abuse and was sentenced to 35 years in prison.</a:t>
            </a:r>
          </a:p>
          <a:p>
            <a:endParaRPr lang="en-US" sz="2000" dirty="0"/>
          </a:p>
        </p:txBody>
      </p:sp>
      <p:sp>
        <p:nvSpPr>
          <p:cNvPr id="6" name="Rectangle 5">
            <a:extLst>
              <a:ext uri="{FF2B5EF4-FFF2-40B4-BE49-F238E27FC236}">
                <a16:creationId xmlns:a16="http://schemas.microsoft.com/office/drawing/2014/main" id="{3F8EDE40-1A7E-C949-9CF2-6F46CFAB73D3}"/>
              </a:ext>
            </a:extLst>
          </p:cNvPr>
          <p:cNvSpPr/>
          <p:nvPr/>
        </p:nvSpPr>
        <p:spPr>
          <a:xfrm>
            <a:off x="3372689" y="6095576"/>
            <a:ext cx="8231176" cy="338554"/>
          </a:xfrm>
          <a:prstGeom prst="rect">
            <a:avLst/>
          </a:prstGeom>
        </p:spPr>
        <p:txBody>
          <a:bodyPr wrap="square">
            <a:spAutoFit/>
          </a:bodyPr>
          <a:lstStyle/>
          <a:p>
            <a:r>
              <a:rPr lang="en-US" sz="1600" i="1" dirty="0"/>
              <a:t>https://</a:t>
            </a:r>
            <a:r>
              <a:rPr lang="en-US" sz="1600" i="1" dirty="0" err="1"/>
              <a:t>www.nytimes.com</a:t>
            </a:r>
            <a:r>
              <a:rPr lang="en-US" sz="1600" i="1" dirty="0"/>
              <a:t>/interactive/2021/03/18/magazine/facial-recognition-</a:t>
            </a:r>
            <a:r>
              <a:rPr lang="en-US" sz="1600" i="1" dirty="0" err="1"/>
              <a:t>clearview</a:t>
            </a:r>
            <a:r>
              <a:rPr lang="en-US" sz="1600" i="1" dirty="0"/>
              <a:t>-</a:t>
            </a:r>
            <a:r>
              <a:rPr lang="en-US" sz="1600" i="1" dirty="0" err="1"/>
              <a:t>ai.html</a:t>
            </a:r>
            <a:endParaRPr lang="en-US" sz="1600" i="1" dirty="0"/>
          </a:p>
        </p:txBody>
      </p:sp>
    </p:spTree>
    <p:extLst>
      <p:ext uri="{BB962C8B-B14F-4D97-AF65-F5344CB8AC3E}">
        <p14:creationId xmlns:p14="http://schemas.microsoft.com/office/powerpoint/2010/main" val="5426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E0AAB8-4FAB-0447-8C83-8310913FCFB0}"/>
              </a:ext>
            </a:extLst>
          </p:cNvPr>
          <p:cNvSpPr>
            <a:spLocks noGrp="1"/>
          </p:cNvSpPr>
          <p:nvPr>
            <p:ph type="title"/>
          </p:nvPr>
        </p:nvSpPr>
        <p:spPr>
          <a:xfrm>
            <a:off x="567348" y="419467"/>
            <a:ext cx="2847655" cy="1499738"/>
          </a:xfrm>
        </p:spPr>
        <p:txBody>
          <a:bodyPr vert="horz" lIns="91440" tIns="45720" rIns="91440" bIns="45720" rtlCol="0" anchor="ctr">
            <a:normAutofit/>
          </a:bodyPr>
          <a:lstStyle/>
          <a:p>
            <a:r>
              <a:rPr lang="en-US" dirty="0"/>
              <a:t>Clearview AI</a:t>
            </a:r>
          </a:p>
        </p:txBody>
      </p:sp>
      <p:sp>
        <p:nvSpPr>
          <p:cNvPr id="4" name="TextBox 3">
            <a:extLst>
              <a:ext uri="{FF2B5EF4-FFF2-40B4-BE49-F238E27FC236}">
                <a16:creationId xmlns:a16="http://schemas.microsoft.com/office/drawing/2014/main" id="{4C341C76-0525-1A4E-AEBA-1A9A632FE851}"/>
              </a:ext>
            </a:extLst>
          </p:cNvPr>
          <p:cNvSpPr txBox="1"/>
          <p:nvPr/>
        </p:nvSpPr>
        <p:spPr>
          <a:xfrm>
            <a:off x="567349" y="1674577"/>
            <a:ext cx="3493076" cy="3854197"/>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sz="2000" dirty="0">
                <a:solidFill>
                  <a:schemeClr val="tx1">
                    <a:lumMod val="85000"/>
                    <a:lumOff val="15000"/>
                  </a:schemeClr>
                </a:solidFill>
                <a:highlight>
                  <a:srgbClr val="FFFF00"/>
                </a:highlight>
              </a:rPr>
              <a:t>Scraped over </a:t>
            </a:r>
            <a:r>
              <a:rPr lang="en-US" sz="2000" b="1" dirty="0">
                <a:solidFill>
                  <a:schemeClr val="tx1">
                    <a:lumMod val="85000"/>
                    <a:lumOff val="15000"/>
                  </a:schemeClr>
                </a:solidFill>
                <a:highlight>
                  <a:srgbClr val="FFFF00"/>
                </a:highlight>
              </a:rPr>
              <a:t>30 billion </a:t>
            </a:r>
            <a:r>
              <a:rPr lang="en-US" sz="2000" dirty="0">
                <a:solidFill>
                  <a:schemeClr val="tx1">
                    <a:lumMod val="85000"/>
                    <a:lumOff val="15000"/>
                  </a:schemeClr>
                </a:solidFill>
                <a:highlight>
                  <a:srgbClr val="FFFF00"/>
                </a:highlight>
              </a:rPr>
              <a:t>photos from social media and other public websites</a:t>
            </a:r>
          </a:p>
          <a:p>
            <a:pPr indent="-182880">
              <a:spcAft>
                <a:spcPts val="600"/>
              </a:spcAft>
              <a:buClr>
                <a:schemeClr val="tx1">
                  <a:lumMod val="85000"/>
                  <a:lumOff val="15000"/>
                </a:schemeClr>
              </a:buClr>
              <a:buFont typeface="Garamond" pitchFamily="18" charset="0"/>
              <a:buChar char="◦"/>
            </a:pPr>
            <a:endParaRPr lang="en-US" sz="2000" dirty="0">
              <a:solidFill>
                <a:schemeClr val="tx1">
                  <a:lumMod val="85000"/>
                  <a:lumOff val="15000"/>
                </a:schemeClr>
              </a:solidFill>
              <a:highlight>
                <a:srgbClr val="FFFF00"/>
              </a:highlight>
            </a:endParaRPr>
          </a:p>
          <a:p>
            <a:pPr>
              <a:spcAft>
                <a:spcPts val="600"/>
              </a:spcAft>
              <a:buClr>
                <a:schemeClr val="tx1">
                  <a:lumMod val="85000"/>
                  <a:lumOff val="15000"/>
                </a:schemeClr>
              </a:buClr>
            </a:pPr>
            <a:r>
              <a:rPr lang="en-US" sz="2000" dirty="0">
                <a:solidFill>
                  <a:schemeClr val="tx1">
                    <a:lumMod val="85000"/>
                    <a:lumOff val="15000"/>
                  </a:schemeClr>
                </a:solidFill>
                <a:highlight>
                  <a:srgbClr val="FFFF00"/>
                </a:highlight>
              </a:rPr>
              <a:t>Face recognition app used over 1 million times by 2,400 U.S. law enforcement agencies</a:t>
            </a:r>
          </a:p>
          <a:p>
            <a:pPr indent="-182880">
              <a:spcAft>
                <a:spcPts val="600"/>
              </a:spcAft>
              <a:buClr>
                <a:schemeClr val="tx1">
                  <a:lumMod val="85000"/>
                  <a:lumOff val="15000"/>
                </a:schemeClr>
              </a:buClr>
              <a:buFont typeface="Garamond" pitchFamily="18" charset="0"/>
              <a:buChar char="◦"/>
            </a:pPr>
            <a:endParaRPr lang="en-US" sz="2000" dirty="0">
              <a:solidFill>
                <a:schemeClr val="tx1">
                  <a:lumMod val="85000"/>
                  <a:lumOff val="15000"/>
                </a:schemeClr>
              </a:solidFill>
            </a:endParaRPr>
          </a:p>
          <a:p>
            <a:pPr>
              <a:spcAft>
                <a:spcPts val="600"/>
              </a:spcAft>
              <a:buClr>
                <a:schemeClr val="tx1">
                  <a:lumMod val="85000"/>
                  <a:lumOff val="15000"/>
                </a:schemeClr>
              </a:buClr>
            </a:pPr>
            <a:r>
              <a:rPr lang="en-US" sz="2000" dirty="0">
                <a:solidFill>
                  <a:schemeClr val="tx1">
                    <a:lumMod val="85000"/>
                    <a:lumOff val="15000"/>
                  </a:schemeClr>
                </a:solidFill>
              </a:rPr>
              <a:t>Researching face-identifying augmented reality glasses</a:t>
            </a: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B11F6453-2173-D84E-B74A-732E511BC04B}"/>
              </a:ext>
            </a:extLst>
          </p:cNvPr>
          <p:cNvPicPr>
            <a:picLocks noChangeAspect="1"/>
          </p:cNvPicPr>
          <p:nvPr/>
        </p:nvPicPr>
        <p:blipFill>
          <a:blip r:embed="rId2"/>
          <a:stretch>
            <a:fillRect/>
          </a:stretch>
        </p:blipFill>
        <p:spPr>
          <a:xfrm>
            <a:off x="4174725" y="699966"/>
            <a:ext cx="5378771" cy="2837301"/>
          </a:xfrm>
          <a:prstGeom prst="rect">
            <a:avLst/>
          </a:prstGeom>
        </p:spPr>
      </p:pic>
      <p:pic>
        <p:nvPicPr>
          <p:cNvPr id="4098" name="Picture 2">
            <a:extLst>
              <a:ext uri="{FF2B5EF4-FFF2-40B4-BE49-F238E27FC236}">
                <a16:creationId xmlns:a16="http://schemas.microsoft.com/office/drawing/2014/main" id="{419DDAB9-5929-0E44-B33F-A066A8B62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989" y="3219717"/>
            <a:ext cx="2763455" cy="24594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BFB3C3-5DE9-C24F-9D00-56F51F9165EA}"/>
              </a:ext>
            </a:extLst>
          </p:cNvPr>
          <p:cNvSpPr txBox="1"/>
          <p:nvPr/>
        </p:nvSpPr>
        <p:spPr>
          <a:xfrm>
            <a:off x="5807551" y="6137766"/>
            <a:ext cx="5838458" cy="338554"/>
          </a:xfrm>
          <a:prstGeom prst="rect">
            <a:avLst/>
          </a:prstGeom>
          <a:noFill/>
        </p:spPr>
        <p:txBody>
          <a:bodyPr wrap="none" rtlCol="0">
            <a:spAutoFit/>
          </a:bodyPr>
          <a:lstStyle/>
          <a:p>
            <a:r>
              <a:rPr lang="en-US" sz="1600" i="1" dirty="0"/>
              <a:t>https://</a:t>
            </a:r>
            <a:r>
              <a:rPr lang="en-US" sz="1600" i="1" dirty="0" err="1"/>
              <a:t>techcrunch.com</a:t>
            </a:r>
            <a:r>
              <a:rPr lang="en-US" sz="1600" i="1" dirty="0"/>
              <a:t>/2020/04/16/</a:t>
            </a:r>
            <a:r>
              <a:rPr lang="en-US" sz="1600" i="1" dirty="0" err="1"/>
              <a:t>clearview</a:t>
            </a:r>
            <a:r>
              <a:rPr lang="en-US" sz="1600" i="1" dirty="0"/>
              <a:t>-source-code-lapse/</a:t>
            </a:r>
          </a:p>
        </p:txBody>
      </p:sp>
      <p:sp>
        <p:nvSpPr>
          <p:cNvPr id="5" name="TextBox 4">
            <a:extLst>
              <a:ext uri="{FF2B5EF4-FFF2-40B4-BE49-F238E27FC236}">
                <a16:creationId xmlns:a16="http://schemas.microsoft.com/office/drawing/2014/main" id="{DB7A9BAE-F455-1F4F-A35D-F951D4F00EC4}"/>
              </a:ext>
            </a:extLst>
          </p:cNvPr>
          <p:cNvSpPr txBox="1"/>
          <p:nvPr/>
        </p:nvSpPr>
        <p:spPr>
          <a:xfrm>
            <a:off x="4208013" y="4107969"/>
            <a:ext cx="3611170" cy="1200329"/>
          </a:xfrm>
          <a:prstGeom prst="rect">
            <a:avLst/>
          </a:prstGeom>
          <a:noFill/>
        </p:spPr>
        <p:txBody>
          <a:bodyPr wrap="square" rtlCol="0">
            <a:spAutoFit/>
          </a:bodyPr>
          <a:lstStyle/>
          <a:p>
            <a:r>
              <a:rPr lang="en-US" dirty="0"/>
              <a:t>Surveillance video from the lobby of a Manhattan building, one of 70,000 videos found in Clearview’s misconfigured cloud storage </a:t>
            </a:r>
          </a:p>
        </p:txBody>
      </p:sp>
      <p:grpSp>
        <p:nvGrpSpPr>
          <p:cNvPr id="12" name="Group 11">
            <a:extLst>
              <a:ext uri="{FF2B5EF4-FFF2-40B4-BE49-F238E27FC236}">
                <a16:creationId xmlns:a16="http://schemas.microsoft.com/office/drawing/2014/main" id="{820BB7C2-1BA6-FB45-932A-DA52D9A20C75}"/>
              </a:ext>
            </a:extLst>
          </p:cNvPr>
          <p:cNvGrpSpPr/>
          <p:nvPr/>
        </p:nvGrpSpPr>
        <p:grpSpPr>
          <a:xfrm>
            <a:off x="7547801" y="4473356"/>
            <a:ext cx="765360" cy="331560"/>
            <a:chOff x="7953150" y="4755945"/>
            <a:chExt cx="765360" cy="33156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5534202-8C14-5A4C-A638-2055E9CC255B}"/>
                    </a:ext>
                  </a:extLst>
                </p14:cNvPr>
                <p14:cNvContentPartPr/>
                <p14:nvPr/>
              </p14:nvContentPartPr>
              <p14:xfrm>
                <a:off x="7953150" y="4755945"/>
                <a:ext cx="750600" cy="264240"/>
              </p14:xfrm>
            </p:contentPart>
          </mc:Choice>
          <mc:Fallback xmlns="">
            <p:pic>
              <p:nvPicPr>
                <p:cNvPr id="6" name="Ink 5">
                  <a:extLst>
                    <a:ext uri="{FF2B5EF4-FFF2-40B4-BE49-F238E27FC236}">
                      <a16:creationId xmlns:a16="http://schemas.microsoft.com/office/drawing/2014/main" id="{75534202-8C14-5A4C-A638-2055E9CC255B}"/>
                    </a:ext>
                  </a:extLst>
                </p:cNvPr>
                <p:cNvPicPr/>
                <p:nvPr/>
              </p:nvPicPr>
              <p:blipFill>
                <a:blip r:embed="rId5"/>
                <a:stretch>
                  <a:fillRect/>
                </a:stretch>
              </p:blipFill>
              <p:spPr>
                <a:xfrm>
                  <a:off x="7935150" y="4738305"/>
                  <a:ext cx="78624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B59B6BA-2171-EE4D-851E-8ACF36D1F2A7}"/>
                    </a:ext>
                  </a:extLst>
                </p14:cNvPr>
                <p14:cNvContentPartPr/>
                <p14:nvPr/>
              </p14:nvContentPartPr>
              <p14:xfrm>
                <a:off x="8181750" y="4768185"/>
                <a:ext cx="536760" cy="9000"/>
              </p14:xfrm>
            </p:contentPart>
          </mc:Choice>
          <mc:Fallback xmlns="">
            <p:pic>
              <p:nvPicPr>
                <p:cNvPr id="8" name="Ink 7">
                  <a:extLst>
                    <a:ext uri="{FF2B5EF4-FFF2-40B4-BE49-F238E27FC236}">
                      <a16:creationId xmlns:a16="http://schemas.microsoft.com/office/drawing/2014/main" id="{7B59B6BA-2171-EE4D-851E-8ACF36D1F2A7}"/>
                    </a:ext>
                  </a:extLst>
                </p:cNvPr>
                <p:cNvPicPr/>
                <p:nvPr/>
              </p:nvPicPr>
              <p:blipFill>
                <a:blip r:embed="rId7"/>
                <a:stretch>
                  <a:fillRect/>
                </a:stretch>
              </p:blipFill>
              <p:spPr>
                <a:xfrm>
                  <a:off x="8163750" y="4750185"/>
                  <a:ext cx="57240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ACA8E32B-2070-4C4A-9C09-DB58AF4A2599}"/>
                    </a:ext>
                  </a:extLst>
                </p14:cNvPr>
                <p14:cNvContentPartPr/>
                <p14:nvPr/>
              </p14:nvContentPartPr>
              <p14:xfrm>
                <a:off x="8592510" y="4814985"/>
                <a:ext cx="121320" cy="272520"/>
              </p14:xfrm>
            </p:contentPart>
          </mc:Choice>
          <mc:Fallback xmlns="">
            <p:pic>
              <p:nvPicPr>
                <p:cNvPr id="10" name="Ink 9">
                  <a:extLst>
                    <a:ext uri="{FF2B5EF4-FFF2-40B4-BE49-F238E27FC236}">
                      <a16:creationId xmlns:a16="http://schemas.microsoft.com/office/drawing/2014/main" id="{ACA8E32B-2070-4C4A-9C09-DB58AF4A2599}"/>
                    </a:ext>
                  </a:extLst>
                </p:cNvPr>
                <p:cNvPicPr/>
                <p:nvPr/>
              </p:nvPicPr>
              <p:blipFill>
                <a:blip r:embed="rId9"/>
                <a:stretch>
                  <a:fillRect/>
                </a:stretch>
              </p:blipFill>
              <p:spPr>
                <a:xfrm>
                  <a:off x="8574870" y="4797345"/>
                  <a:ext cx="156960" cy="308160"/>
                </a:xfrm>
                <a:prstGeom prst="rect">
                  <a:avLst/>
                </a:prstGeom>
              </p:spPr>
            </p:pic>
          </mc:Fallback>
        </mc:AlternateContent>
      </p:grpSp>
      <p:sp>
        <p:nvSpPr>
          <p:cNvPr id="2" name="TextBox 1">
            <a:extLst>
              <a:ext uri="{FF2B5EF4-FFF2-40B4-BE49-F238E27FC236}">
                <a16:creationId xmlns:a16="http://schemas.microsoft.com/office/drawing/2014/main" id="{9004A2B9-6D0A-6145-ACC2-038505C6ED33}"/>
              </a:ext>
            </a:extLst>
          </p:cNvPr>
          <p:cNvSpPr txBox="1"/>
          <p:nvPr/>
        </p:nvSpPr>
        <p:spPr>
          <a:xfrm>
            <a:off x="956212" y="5493122"/>
            <a:ext cx="4948909" cy="830997"/>
          </a:xfrm>
          <a:prstGeom prst="rect">
            <a:avLst/>
          </a:prstGeom>
          <a:noFill/>
        </p:spPr>
        <p:txBody>
          <a:bodyPr wrap="square" rtlCol="0">
            <a:spAutoFit/>
          </a:bodyPr>
          <a:lstStyle/>
          <a:p>
            <a:r>
              <a:rPr lang="en-US" sz="1600" dirty="0"/>
              <a:t>Claim: the product “saves lives,” “saves time” and “improves health” by increasing social distancing and keeping officers’ hands free to grab their weapons</a:t>
            </a:r>
          </a:p>
        </p:txBody>
      </p:sp>
      <p:grpSp>
        <p:nvGrpSpPr>
          <p:cNvPr id="13" name="Group 12">
            <a:extLst>
              <a:ext uri="{FF2B5EF4-FFF2-40B4-BE49-F238E27FC236}">
                <a16:creationId xmlns:a16="http://schemas.microsoft.com/office/drawing/2014/main" id="{C82F8223-6682-2249-A7F8-F1580E20A9BC}"/>
              </a:ext>
            </a:extLst>
          </p:cNvPr>
          <p:cNvGrpSpPr/>
          <p:nvPr/>
        </p:nvGrpSpPr>
        <p:grpSpPr>
          <a:xfrm>
            <a:off x="627912" y="5128454"/>
            <a:ext cx="321120" cy="400320"/>
            <a:chOff x="640720" y="5449920"/>
            <a:chExt cx="321120" cy="400320"/>
          </a:xfrm>
        </p:grpSpPr>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665E7E6A-1E76-0644-87EA-693A07656ED5}"/>
                    </a:ext>
                  </a:extLst>
                </p14:cNvPr>
                <p14:cNvContentPartPr/>
                <p14:nvPr/>
              </p14:nvContentPartPr>
              <p14:xfrm>
                <a:off x="640720" y="5449920"/>
                <a:ext cx="321120" cy="400320"/>
              </p14:xfrm>
            </p:contentPart>
          </mc:Choice>
          <mc:Fallback xmlns="">
            <p:pic>
              <p:nvPicPr>
                <p:cNvPr id="3" name="Ink 2">
                  <a:extLst>
                    <a:ext uri="{FF2B5EF4-FFF2-40B4-BE49-F238E27FC236}">
                      <a16:creationId xmlns:a16="http://schemas.microsoft.com/office/drawing/2014/main" id="{665E7E6A-1E76-0644-87EA-693A07656ED5}"/>
                    </a:ext>
                  </a:extLst>
                </p:cNvPr>
                <p:cNvPicPr/>
                <p:nvPr/>
              </p:nvPicPr>
              <p:blipFill>
                <a:blip r:embed="rId11"/>
                <a:stretch>
                  <a:fillRect/>
                </a:stretch>
              </p:blipFill>
              <p:spPr>
                <a:xfrm>
                  <a:off x="631720" y="5441280"/>
                  <a:ext cx="33876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50FFFDB1-851D-A44E-A26C-B400820E0CC4}"/>
                    </a:ext>
                  </a:extLst>
                </p14:cNvPr>
                <p14:cNvContentPartPr/>
                <p14:nvPr/>
              </p14:nvContentPartPr>
              <p14:xfrm>
                <a:off x="751960" y="5458920"/>
                <a:ext cx="56520" cy="51840"/>
              </p14:xfrm>
            </p:contentPart>
          </mc:Choice>
          <mc:Fallback xmlns="">
            <p:pic>
              <p:nvPicPr>
                <p:cNvPr id="9" name="Ink 8">
                  <a:extLst>
                    <a:ext uri="{FF2B5EF4-FFF2-40B4-BE49-F238E27FC236}">
                      <a16:creationId xmlns:a16="http://schemas.microsoft.com/office/drawing/2014/main" id="{50FFFDB1-851D-A44E-A26C-B400820E0CC4}"/>
                    </a:ext>
                  </a:extLst>
                </p:cNvPr>
                <p:cNvPicPr/>
                <p:nvPr/>
              </p:nvPicPr>
              <p:blipFill>
                <a:blip r:embed="rId13"/>
                <a:stretch>
                  <a:fillRect/>
                </a:stretch>
              </p:blipFill>
              <p:spPr>
                <a:xfrm>
                  <a:off x="743320" y="5449920"/>
                  <a:ext cx="74160" cy="69480"/>
                </a:xfrm>
                <a:prstGeom prst="rect">
                  <a:avLst/>
                </a:prstGeom>
              </p:spPr>
            </p:pic>
          </mc:Fallback>
        </mc:AlternateContent>
      </p:grpSp>
    </p:spTree>
    <p:extLst>
      <p:ext uri="{BB962C8B-B14F-4D97-AF65-F5344CB8AC3E}">
        <p14:creationId xmlns:p14="http://schemas.microsoft.com/office/powerpoint/2010/main" val="27480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3625-744B-844F-BB6A-9F2989F4CA6F}"/>
              </a:ext>
            </a:extLst>
          </p:cNvPr>
          <p:cNvSpPr>
            <a:spLocks noGrp="1"/>
          </p:cNvSpPr>
          <p:nvPr>
            <p:ph type="title"/>
          </p:nvPr>
        </p:nvSpPr>
        <p:spPr/>
        <p:txBody>
          <a:bodyPr/>
          <a:lstStyle/>
          <a:p>
            <a:r>
              <a:rPr lang="en-US" dirty="0"/>
              <a:t>Face Recognition in a War Zone</a:t>
            </a:r>
          </a:p>
        </p:txBody>
      </p:sp>
      <p:pic>
        <p:nvPicPr>
          <p:cNvPr id="4" name="Picture 3" descr="Text&#10;&#10;Description automatically generated">
            <a:extLst>
              <a:ext uri="{FF2B5EF4-FFF2-40B4-BE49-F238E27FC236}">
                <a16:creationId xmlns:a16="http://schemas.microsoft.com/office/drawing/2014/main" id="{3A18CC32-6FC5-E144-B104-6C543ADBA261}"/>
              </a:ext>
            </a:extLst>
          </p:cNvPr>
          <p:cNvPicPr>
            <a:picLocks noChangeAspect="1"/>
          </p:cNvPicPr>
          <p:nvPr/>
        </p:nvPicPr>
        <p:blipFill>
          <a:blip r:embed="rId2"/>
          <a:stretch>
            <a:fillRect/>
          </a:stretch>
        </p:blipFill>
        <p:spPr>
          <a:xfrm>
            <a:off x="1212850" y="2014194"/>
            <a:ext cx="5854700" cy="1638300"/>
          </a:xfrm>
          <a:prstGeom prst="rect">
            <a:avLst/>
          </a:prstGeom>
          <a:ln w="3810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AC34865-981B-E749-8497-108DE41C28D4}"/>
              </a:ext>
            </a:extLst>
          </p:cNvPr>
          <p:cNvSpPr txBox="1"/>
          <p:nvPr/>
        </p:nvSpPr>
        <p:spPr>
          <a:xfrm>
            <a:off x="1840286" y="4030824"/>
            <a:ext cx="9284914" cy="1405513"/>
          </a:xfrm>
          <a:prstGeom prst="rect">
            <a:avLst/>
          </a:prstGeom>
          <a:noFill/>
        </p:spPr>
        <p:txBody>
          <a:bodyPr wrap="none" rtlCol="0">
            <a:spAutoFit/>
          </a:bodyPr>
          <a:lstStyle/>
          <a:p>
            <a:pPr>
              <a:spcBef>
                <a:spcPts val="800"/>
              </a:spcBef>
            </a:pPr>
            <a:r>
              <a:rPr lang="en-US" sz="2400" dirty="0"/>
              <a:t>Identification (??) of war criminals</a:t>
            </a:r>
          </a:p>
          <a:p>
            <a:pPr>
              <a:spcBef>
                <a:spcPts val="800"/>
              </a:spcBef>
            </a:pPr>
            <a:r>
              <a:rPr lang="en-US" sz="2400" dirty="0"/>
              <a:t>First major conflict with large-scale use of facial recognition technology</a:t>
            </a:r>
          </a:p>
          <a:p>
            <a:pPr>
              <a:spcBef>
                <a:spcPts val="800"/>
              </a:spcBef>
            </a:pPr>
            <a:r>
              <a:rPr lang="en-US" sz="2400" dirty="0"/>
              <a:t>War zones being used as testing grounds for surveillance tools</a:t>
            </a:r>
          </a:p>
        </p:txBody>
      </p:sp>
      <p:sp>
        <p:nvSpPr>
          <p:cNvPr id="7" name="TextBox 6">
            <a:extLst>
              <a:ext uri="{FF2B5EF4-FFF2-40B4-BE49-F238E27FC236}">
                <a16:creationId xmlns:a16="http://schemas.microsoft.com/office/drawing/2014/main" id="{A27F50C7-D5A2-0C45-986F-1A9AF684CA15}"/>
              </a:ext>
            </a:extLst>
          </p:cNvPr>
          <p:cNvSpPr txBox="1"/>
          <p:nvPr/>
        </p:nvSpPr>
        <p:spPr>
          <a:xfrm>
            <a:off x="3498979" y="6046129"/>
            <a:ext cx="8335347" cy="338554"/>
          </a:xfrm>
          <a:prstGeom prst="rect">
            <a:avLst/>
          </a:prstGeom>
          <a:noFill/>
        </p:spPr>
        <p:txBody>
          <a:bodyPr wrap="square">
            <a:spAutoFit/>
          </a:bodyPr>
          <a:lstStyle/>
          <a:p>
            <a:r>
              <a:rPr lang="en-US" sz="1600" i="1" dirty="0"/>
              <a:t>https://</a:t>
            </a:r>
            <a:r>
              <a:rPr lang="en-US" sz="1600" i="1" dirty="0" err="1"/>
              <a:t>www.nytimes.com</a:t>
            </a:r>
            <a:r>
              <a:rPr lang="en-US" sz="1600" i="1" dirty="0"/>
              <a:t>/2022/04/07/technology/facial-recognition-</a:t>
            </a:r>
            <a:r>
              <a:rPr lang="en-US" sz="1600" i="1" dirty="0" err="1"/>
              <a:t>ukraine</a:t>
            </a:r>
            <a:r>
              <a:rPr lang="en-US" sz="1600" i="1" dirty="0"/>
              <a:t>-</a:t>
            </a:r>
            <a:r>
              <a:rPr lang="en-US" sz="1600" i="1" dirty="0" err="1"/>
              <a:t>clearview.html</a:t>
            </a:r>
            <a:endParaRPr lang="en-US" sz="1600" i="1" dirty="0"/>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9A60BDF-331A-1342-B975-020F20F5E82F}"/>
                  </a:ext>
                </a:extLst>
              </p14:cNvPr>
              <p14:cNvContentPartPr/>
              <p14:nvPr/>
            </p14:nvContentPartPr>
            <p14:xfrm>
              <a:off x="5295504" y="2741458"/>
              <a:ext cx="1113480" cy="30600"/>
            </p14:xfrm>
          </p:contentPart>
        </mc:Choice>
        <mc:Fallback xmlns="">
          <p:pic>
            <p:nvPicPr>
              <p:cNvPr id="8" name="Ink 7">
                <a:extLst>
                  <a:ext uri="{FF2B5EF4-FFF2-40B4-BE49-F238E27FC236}">
                    <a16:creationId xmlns:a16="http://schemas.microsoft.com/office/drawing/2014/main" id="{19A60BDF-331A-1342-B975-020F20F5E82F}"/>
                  </a:ext>
                </a:extLst>
              </p:cNvPr>
              <p:cNvPicPr/>
              <p:nvPr/>
            </p:nvPicPr>
            <p:blipFill>
              <a:blip r:embed="rId4"/>
              <a:stretch>
                <a:fillRect/>
              </a:stretch>
            </p:blipFill>
            <p:spPr>
              <a:xfrm>
                <a:off x="5223864" y="2597818"/>
                <a:ext cx="1257120" cy="318240"/>
              </a:xfrm>
              <a:prstGeom prst="rect">
                <a:avLst/>
              </a:prstGeom>
            </p:spPr>
          </p:pic>
        </mc:Fallback>
      </mc:AlternateContent>
    </p:spTree>
    <p:extLst>
      <p:ext uri="{BB962C8B-B14F-4D97-AF65-F5344CB8AC3E}">
        <p14:creationId xmlns:p14="http://schemas.microsoft.com/office/powerpoint/2010/main" val="542416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C6A81E3-7AFA-14D8-BDCF-BC3F12790A3A}"/>
              </a:ext>
            </a:extLst>
          </p:cNvPr>
          <p:cNvPicPr>
            <a:picLocks noChangeAspect="1"/>
          </p:cNvPicPr>
          <p:nvPr/>
        </p:nvPicPr>
        <p:blipFill>
          <a:blip r:embed="rId2"/>
          <a:stretch>
            <a:fillRect/>
          </a:stretch>
        </p:blipFill>
        <p:spPr>
          <a:xfrm>
            <a:off x="777267" y="844145"/>
            <a:ext cx="6007100" cy="1473200"/>
          </a:xfrm>
          <a:prstGeom prst="rect">
            <a:avLst/>
          </a:prstGeom>
          <a:ln w="38100">
            <a:solidFill>
              <a:schemeClr val="tx1"/>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B877CE49-2213-1B7C-822C-81A73B1A1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67" y="2783325"/>
            <a:ext cx="4682036" cy="2637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CA1C72-DF26-ADE0-0D44-7B96D245CFC1}"/>
              </a:ext>
            </a:extLst>
          </p:cNvPr>
          <p:cNvSpPr txBox="1"/>
          <p:nvPr/>
        </p:nvSpPr>
        <p:spPr>
          <a:xfrm>
            <a:off x="5866965" y="2763270"/>
            <a:ext cx="5319844" cy="2677656"/>
          </a:xfrm>
          <a:prstGeom prst="rect">
            <a:avLst/>
          </a:prstGeom>
          <a:noFill/>
        </p:spPr>
        <p:txBody>
          <a:bodyPr wrap="square" rtlCol="0">
            <a:spAutoFit/>
          </a:bodyPr>
          <a:lstStyle/>
          <a:p>
            <a:r>
              <a:rPr lang="en-US" sz="2400" dirty="0"/>
              <a:t>Defense attorneys used Clearview to find this witness by matching him to a photo from a Tampa night club</a:t>
            </a:r>
          </a:p>
          <a:p>
            <a:endParaRPr lang="en-US" sz="2400" dirty="0"/>
          </a:p>
          <a:p>
            <a:r>
              <a:rPr lang="en-US" sz="2400" dirty="0"/>
              <a:t>Witness testified the defendant was the passenger, not the driver, in a deadly car crash</a:t>
            </a:r>
          </a:p>
        </p:txBody>
      </p:sp>
      <p:sp>
        <p:nvSpPr>
          <p:cNvPr id="6" name="TextBox 5">
            <a:extLst>
              <a:ext uri="{FF2B5EF4-FFF2-40B4-BE49-F238E27FC236}">
                <a16:creationId xmlns:a16="http://schemas.microsoft.com/office/drawing/2014/main" id="{033F22EE-258F-06ED-CB5F-CBD93F3D15E5}"/>
              </a:ext>
            </a:extLst>
          </p:cNvPr>
          <p:cNvSpPr txBox="1"/>
          <p:nvPr/>
        </p:nvSpPr>
        <p:spPr>
          <a:xfrm>
            <a:off x="2276272" y="5517520"/>
            <a:ext cx="3337773" cy="369332"/>
          </a:xfrm>
          <a:prstGeom prst="rect">
            <a:avLst/>
          </a:prstGeom>
          <a:noFill/>
        </p:spPr>
        <p:txBody>
          <a:bodyPr wrap="none" rtlCol="0">
            <a:spAutoFit/>
          </a:bodyPr>
          <a:lstStyle/>
          <a:p>
            <a:r>
              <a:rPr lang="en-US" dirty="0"/>
              <a:t>Police officer’s bodycam footage</a:t>
            </a:r>
          </a:p>
        </p:txBody>
      </p:sp>
      <p:grpSp>
        <p:nvGrpSpPr>
          <p:cNvPr id="15" name="Group 14">
            <a:extLst>
              <a:ext uri="{FF2B5EF4-FFF2-40B4-BE49-F238E27FC236}">
                <a16:creationId xmlns:a16="http://schemas.microsoft.com/office/drawing/2014/main" id="{EC92D3C4-4082-830A-5EE7-4EBCA1C5633E}"/>
              </a:ext>
            </a:extLst>
          </p:cNvPr>
          <p:cNvGrpSpPr/>
          <p:nvPr/>
        </p:nvGrpSpPr>
        <p:grpSpPr>
          <a:xfrm>
            <a:off x="5211712" y="3275916"/>
            <a:ext cx="612720" cy="304920"/>
            <a:chOff x="5211712" y="3275916"/>
            <a:chExt cx="612720" cy="304920"/>
          </a:xfrm>
        </p:grpSpPr>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2496A3C7-0041-85AA-0884-74D2D96CE9E0}"/>
                    </a:ext>
                  </a:extLst>
                </p14:cNvPr>
                <p14:cNvContentPartPr/>
                <p14:nvPr/>
              </p14:nvContentPartPr>
              <p14:xfrm>
                <a:off x="5211712" y="3275916"/>
                <a:ext cx="612720" cy="157680"/>
              </p14:xfrm>
            </p:contentPart>
          </mc:Choice>
          <mc:Fallback xmlns="">
            <p:pic>
              <p:nvPicPr>
                <p:cNvPr id="13" name="Ink 12">
                  <a:extLst>
                    <a:ext uri="{FF2B5EF4-FFF2-40B4-BE49-F238E27FC236}">
                      <a16:creationId xmlns:a16="http://schemas.microsoft.com/office/drawing/2014/main" id="{2496A3C7-0041-85AA-0884-74D2D96CE9E0}"/>
                    </a:ext>
                  </a:extLst>
                </p:cNvPr>
                <p:cNvPicPr/>
                <p:nvPr/>
              </p:nvPicPr>
              <p:blipFill>
                <a:blip r:embed="rId5"/>
                <a:stretch>
                  <a:fillRect/>
                </a:stretch>
              </p:blipFill>
              <p:spPr>
                <a:xfrm>
                  <a:off x="5176072" y="3240276"/>
                  <a:ext cx="6843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7FC6DB5-E718-A2A3-B585-5A18BD01616F}"/>
                    </a:ext>
                  </a:extLst>
                </p14:cNvPr>
                <p14:cNvContentPartPr/>
                <p14:nvPr/>
              </p14:nvContentPartPr>
              <p14:xfrm>
                <a:off x="5250232" y="3455556"/>
                <a:ext cx="196920" cy="125280"/>
              </p14:xfrm>
            </p:contentPart>
          </mc:Choice>
          <mc:Fallback xmlns="">
            <p:pic>
              <p:nvPicPr>
                <p:cNvPr id="14" name="Ink 13">
                  <a:extLst>
                    <a:ext uri="{FF2B5EF4-FFF2-40B4-BE49-F238E27FC236}">
                      <a16:creationId xmlns:a16="http://schemas.microsoft.com/office/drawing/2014/main" id="{B7FC6DB5-E718-A2A3-B585-5A18BD01616F}"/>
                    </a:ext>
                  </a:extLst>
                </p:cNvPr>
                <p:cNvPicPr/>
                <p:nvPr/>
              </p:nvPicPr>
              <p:blipFill>
                <a:blip r:embed="rId7"/>
                <a:stretch>
                  <a:fillRect/>
                </a:stretch>
              </p:blipFill>
              <p:spPr>
                <a:xfrm>
                  <a:off x="5214232" y="3419916"/>
                  <a:ext cx="268560" cy="196920"/>
                </a:xfrm>
                <a:prstGeom prst="rect">
                  <a:avLst/>
                </a:prstGeom>
              </p:spPr>
            </p:pic>
          </mc:Fallback>
        </mc:AlternateContent>
      </p:grpSp>
      <p:sp>
        <p:nvSpPr>
          <p:cNvPr id="16" name="TextBox 15">
            <a:extLst>
              <a:ext uri="{FF2B5EF4-FFF2-40B4-BE49-F238E27FC236}">
                <a16:creationId xmlns:a16="http://schemas.microsoft.com/office/drawing/2014/main" id="{F0566284-6FCF-F980-9D9C-EC918F649148}"/>
              </a:ext>
            </a:extLst>
          </p:cNvPr>
          <p:cNvSpPr txBox="1"/>
          <p:nvPr/>
        </p:nvSpPr>
        <p:spPr>
          <a:xfrm>
            <a:off x="4357991" y="6135462"/>
            <a:ext cx="7505581" cy="338554"/>
          </a:xfrm>
          <a:prstGeom prst="rect">
            <a:avLst/>
          </a:prstGeom>
          <a:noFill/>
        </p:spPr>
        <p:txBody>
          <a:bodyPr wrap="none" rtlCol="0">
            <a:spAutoFit/>
          </a:bodyPr>
          <a:lstStyle/>
          <a:p>
            <a:r>
              <a:rPr lang="en-US" sz="1600" i="1" dirty="0"/>
              <a:t>https://</a:t>
            </a:r>
            <a:r>
              <a:rPr lang="en-US" sz="1600" i="1" dirty="0" err="1"/>
              <a:t>www.nytimes.com</a:t>
            </a:r>
            <a:r>
              <a:rPr lang="en-US" sz="1600" i="1" dirty="0"/>
              <a:t>/2022/09/18/technology/facial-recognition-</a:t>
            </a:r>
            <a:r>
              <a:rPr lang="en-US" sz="1600" i="1" dirty="0" err="1"/>
              <a:t>clearview</a:t>
            </a:r>
            <a:r>
              <a:rPr lang="en-US" sz="1600" i="1" dirty="0"/>
              <a:t>-</a:t>
            </a:r>
            <a:r>
              <a:rPr lang="en-US" sz="1600" i="1" dirty="0" err="1"/>
              <a:t>ai.html</a:t>
            </a:r>
            <a:endParaRPr lang="en-US" sz="1600" i="1" dirty="0"/>
          </a:p>
        </p:txBody>
      </p:sp>
    </p:spTree>
    <p:extLst>
      <p:ext uri="{BB962C8B-B14F-4D97-AF65-F5344CB8AC3E}">
        <p14:creationId xmlns:p14="http://schemas.microsoft.com/office/powerpoint/2010/main" val="2162980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7B18BF-A26B-F34C-8D8F-CD5E1A34C4C9}"/>
              </a:ext>
            </a:extLst>
          </p:cNvPr>
          <p:cNvSpPr txBox="1"/>
          <p:nvPr/>
        </p:nvSpPr>
        <p:spPr>
          <a:xfrm>
            <a:off x="1613065" y="6010676"/>
            <a:ext cx="10076798" cy="461665"/>
          </a:xfrm>
          <a:prstGeom prst="rect">
            <a:avLst/>
          </a:prstGeom>
          <a:noFill/>
        </p:spPr>
        <p:txBody>
          <a:bodyPr wrap="none" rtlCol="0">
            <a:spAutoFit/>
          </a:bodyPr>
          <a:lstStyle/>
          <a:p>
            <a:r>
              <a:rPr lang="en-US" sz="1200" i="1" dirty="0"/>
              <a:t>https://www.washingtonpost.com/news/morning-mix/wp/2016/05/18/russias-new-findface-app-identifies-strangers-in-a-crowd-with-70-percent-accuracy/</a:t>
            </a:r>
          </a:p>
          <a:p>
            <a:r>
              <a:rPr lang="en-US" sz="1200" i="1" dirty="0"/>
              <a:t>https://</a:t>
            </a:r>
            <a:r>
              <a:rPr lang="en-US" sz="1200" i="1" dirty="0" err="1"/>
              <a:t>abcnews.go.com</a:t>
            </a:r>
            <a:r>
              <a:rPr lang="en-US" sz="1200" i="1" dirty="0"/>
              <a:t>/International/</a:t>
            </a:r>
            <a:r>
              <a:rPr lang="en-US" sz="1200" i="1" dirty="0" err="1"/>
              <a:t>russia</a:t>
            </a:r>
            <a:r>
              <a:rPr lang="en-US" sz="1200" i="1" dirty="0"/>
              <a:t>-facial-recognition-police-coronavirus-lockdown/</a:t>
            </a:r>
            <a:r>
              <a:rPr lang="en-US" sz="1200" i="1" dirty="0" err="1"/>
              <a:t>story?id</a:t>
            </a:r>
            <a:r>
              <a:rPr lang="en-US" sz="1200" i="1" dirty="0"/>
              <a:t>=70299736</a:t>
            </a:r>
          </a:p>
        </p:txBody>
      </p:sp>
      <p:pic>
        <p:nvPicPr>
          <p:cNvPr id="3" name="Picture 2">
            <a:extLst>
              <a:ext uri="{FF2B5EF4-FFF2-40B4-BE49-F238E27FC236}">
                <a16:creationId xmlns:a16="http://schemas.microsoft.com/office/drawing/2014/main" id="{A4D1E0E2-2C5D-614C-8994-C04F2FDC9BC1}"/>
              </a:ext>
            </a:extLst>
          </p:cNvPr>
          <p:cNvPicPr>
            <a:picLocks noChangeAspect="1"/>
          </p:cNvPicPr>
          <p:nvPr/>
        </p:nvPicPr>
        <p:blipFill>
          <a:blip r:embed="rId2"/>
          <a:stretch>
            <a:fillRect/>
          </a:stretch>
        </p:blipFill>
        <p:spPr>
          <a:xfrm>
            <a:off x="698500" y="732627"/>
            <a:ext cx="9488689" cy="1038174"/>
          </a:xfrm>
          <a:prstGeom prst="rect">
            <a:avLst/>
          </a:prstGeom>
          <a:ln w="38100">
            <a:solidFill>
              <a:srgbClr val="000000"/>
            </a:solidFill>
          </a:ln>
          <a:effectLst>
            <a:outerShdw blurRad="50800" dist="38100" dir="2700000" algn="tl" rotWithShape="0">
              <a:prstClr val="black">
                <a:alpha val="40000"/>
              </a:prstClr>
            </a:outerShdw>
          </a:effectLst>
        </p:spPr>
      </p:pic>
      <p:pic>
        <p:nvPicPr>
          <p:cNvPr id="1026" name="Picture 2" descr="Russia's new FindFace app identifies strangers in a crowd with 70 percent  accuracy - The Washington Post">
            <a:extLst>
              <a:ext uri="{FF2B5EF4-FFF2-40B4-BE49-F238E27FC236}">
                <a16:creationId xmlns:a16="http://schemas.microsoft.com/office/drawing/2014/main" id="{0BDBCB58-E562-FE48-8B52-5EC5881A0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1977443"/>
            <a:ext cx="6667580" cy="3434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CB2B2-D4EB-8541-ACA7-878DF4747AAF}"/>
              </a:ext>
            </a:extLst>
          </p:cNvPr>
          <p:cNvSpPr txBox="1"/>
          <p:nvPr/>
        </p:nvSpPr>
        <p:spPr>
          <a:xfrm>
            <a:off x="7701566" y="2093354"/>
            <a:ext cx="3988297" cy="646331"/>
          </a:xfrm>
          <a:prstGeom prst="rect">
            <a:avLst/>
          </a:prstGeom>
          <a:noFill/>
        </p:spPr>
        <p:txBody>
          <a:bodyPr wrap="square" rtlCol="0">
            <a:spAutoFit/>
          </a:bodyPr>
          <a:lstStyle/>
          <a:p>
            <a:r>
              <a:rPr lang="en-US" dirty="0"/>
              <a:t>Matched photos of faces to profiles in VK social network (popular in Russia)</a:t>
            </a:r>
          </a:p>
        </p:txBody>
      </p:sp>
      <p:sp>
        <p:nvSpPr>
          <p:cNvPr id="8" name="TextBox 7">
            <a:extLst>
              <a:ext uri="{FF2B5EF4-FFF2-40B4-BE49-F238E27FC236}">
                <a16:creationId xmlns:a16="http://schemas.microsoft.com/office/drawing/2014/main" id="{12CA8C7A-EA1C-E547-B936-E6DA82FE1EBD}"/>
              </a:ext>
            </a:extLst>
          </p:cNvPr>
          <p:cNvSpPr txBox="1"/>
          <p:nvPr/>
        </p:nvSpPr>
        <p:spPr>
          <a:xfrm>
            <a:off x="7701566" y="2875985"/>
            <a:ext cx="3988297" cy="2585323"/>
          </a:xfrm>
          <a:prstGeom prst="rect">
            <a:avLst/>
          </a:prstGeom>
          <a:noFill/>
        </p:spPr>
        <p:txBody>
          <a:bodyPr wrap="square" rtlCol="0">
            <a:spAutoFit/>
          </a:bodyPr>
          <a:lstStyle/>
          <a:p>
            <a:r>
              <a:rPr lang="en-US" dirty="0"/>
              <a:t>App no longer available but technology integrated into Moscow’s camera surveillance system, used in 2020 for lockdown enforcement</a:t>
            </a:r>
          </a:p>
          <a:p>
            <a:endParaRPr lang="en-US" dirty="0"/>
          </a:p>
          <a:p>
            <a:r>
              <a:rPr lang="en-US" dirty="0"/>
              <a:t>“… can complete a search in under 10 seconds and largely works even people are wearing face masks by identifying them by their eye line”</a:t>
            </a:r>
          </a:p>
        </p:txBody>
      </p:sp>
    </p:spTree>
    <p:extLst>
      <p:ext uri="{BB962C8B-B14F-4D97-AF65-F5344CB8AC3E}">
        <p14:creationId xmlns:p14="http://schemas.microsoft.com/office/powerpoint/2010/main" val="1025250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80453D90-5784-A646-86C5-9D1A8DCDD8F1}"/>
              </a:ext>
            </a:extLst>
          </p:cNvPr>
          <p:cNvPicPr>
            <a:picLocks noChangeAspect="1"/>
          </p:cNvPicPr>
          <p:nvPr/>
        </p:nvPicPr>
        <p:blipFill>
          <a:blip r:embed="rId2"/>
          <a:stretch>
            <a:fillRect/>
          </a:stretch>
        </p:blipFill>
        <p:spPr>
          <a:xfrm>
            <a:off x="533409" y="828620"/>
            <a:ext cx="3983302" cy="3704469"/>
          </a:xfrm>
          <a:prstGeom prst="rect">
            <a:avLst/>
          </a:prstGeom>
        </p:spPr>
      </p:pic>
      <p:pic>
        <p:nvPicPr>
          <p:cNvPr id="11" name="Picture 10" descr="Text&#10;&#10;Description automatically generated">
            <a:extLst>
              <a:ext uri="{FF2B5EF4-FFF2-40B4-BE49-F238E27FC236}">
                <a16:creationId xmlns:a16="http://schemas.microsoft.com/office/drawing/2014/main" id="{86A791E8-D7FD-0D49-80D8-2531E171642D}"/>
              </a:ext>
            </a:extLst>
          </p:cNvPr>
          <p:cNvPicPr>
            <a:picLocks noChangeAspect="1"/>
          </p:cNvPicPr>
          <p:nvPr/>
        </p:nvPicPr>
        <p:blipFill>
          <a:blip r:embed="rId3"/>
          <a:stretch>
            <a:fillRect/>
          </a:stretch>
        </p:blipFill>
        <p:spPr>
          <a:xfrm>
            <a:off x="4036349" y="682645"/>
            <a:ext cx="4485081" cy="1323099"/>
          </a:xfrm>
          <a:prstGeom prst="rect">
            <a:avLst/>
          </a:prstGeom>
          <a:ln w="38100">
            <a:solidFill>
              <a:schemeClr val="tx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863C2DC-A914-604B-AB3C-9A78D97B1A13}"/>
              </a:ext>
            </a:extLst>
          </p:cNvPr>
          <p:cNvSpPr txBox="1"/>
          <p:nvPr/>
        </p:nvSpPr>
        <p:spPr>
          <a:xfrm>
            <a:off x="533409" y="5849912"/>
            <a:ext cx="11404084" cy="584775"/>
          </a:xfrm>
          <a:prstGeom prst="rect">
            <a:avLst/>
          </a:prstGeom>
          <a:noFill/>
        </p:spPr>
        <p:txBody>
          <a:bodyPr wrap="none" rtlCol="0">
            <a:spAutoFit/>
          </a:bodyPr>
          <a:lstStyle/>
          <a:p>
            <a:r>
              <a:rPr lang="en-US" sz="1600" i="1" dirty="0"/>
              <a:t>https://</a:t>
            </a:r>
            <a:r>
              <a:rPr lang="en-US" sz="1600" i="1" dirty="0" err="1"/>
              <a:t>onezero.medium.com</a:t>
            </a:r>
            <a:r>
              <a:rPr lang="en-US" sz="1600" i="1" dirty="0"/>
              <a:t>/this-simple-facial-recognition-search-engine-can-track-you-down-across-the-internet-518c7129e454</a:t>
            </a:r>
          </a:p>
          <a:p>
            <a:r>
              <a:rPr lang="en-US" sz="1600" i="1" dirty="0"/>
              <a:t>https://</a:t>
            </a:r>
            <a:r>
              <a:rPr lang="en-US" sz="1600" i="1" dirty="0" err="1"/>
              <a:t>www.nytimes.com</a:t>
            </a:r>
            <a:r>
              <a:rPr lang="en-US" sz="1600" i="1" dirty="0"/>
              <a:t>/2022/05/26/technology/</a:t>
            </a:r>
            <a:r>
              <a:rPr lang="en-US" sz="1600" i="1" dirty="0" err="1"/>
              <a:t>pimeyes</a:t>
            </a:r>
            <a:r>
              <a:rPr lang="en-US" sz="1600" i="1" dirty="0"/>
              <a:t>-facial-recognition-</a:t>
            </a:r>
            <a:r>
              <a:rPr lang="en-US" sz="1600" i="1" dirty="0" err="1"/>
              <a:t>search.html</a:t>
            </a:r>
            <a:endParaRPr lang="en-US" sz="1600" i="1" dirty="0"/>
          </a:p>
        </p:txBody>
      </p:sp>
      <p:pic>
        <p:nvPicPr>
          <p:cNvPr id="2050" name="Picture 2" descr="A photo of Cecilia Kang, a New York Times reporter, in a surgical mask was the source for a PimEyes image search. A few of the more than 650 results are at right.">
            <a:extLst>
              <a:ext uri="{FF2B5EF4-FFF2-40B4-BE49-F238E27FC236}">
                <a16:creationId xmlns:a16="http://schemas.microsoft.com/office/drawing/2014/main" id="{0EBAE07B-61D5-F3A2-028A-974A66E5C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9223" y="2159472"/>
            <a:ext cx="3659695" cy="24397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storically, facial recognition software has had difficulty with darker skin tones, but the results for Lindsey Underwood, a senior staff editor at The Times, were much more accurate than expected.">
            <a:extLst>
              <a:ext uri="{FF2B5EF4-FFF2-40B4-BE49-F238E27FC236}">
                <a16:creationId xmlns:a16="http://schemas.microsoft.com/office/drawing/2014/main" id="{76D3D96E-65EA-AE90-7A8C-D0F205557F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0" r="8500"/>
          <a:stretch/>
        </p:blipFill>
        <p:spPr bwMode="auto">
          <a:xfrm>
            <a:off x="8157286" y="1571941"/>
            <a:ext cx="2574198" cy="20430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mEyes was able to identify Erin Griffith, a correspondent for The Times, even though she was wearing sunglasses in her source image. It identified her in one image with her head turned to the side, in another in a group of people and in a third with her eyes closed.">
            <a:extLst>
              <a:ext uri="{FF2B5EF4-FFF2-40B4-BE49-F238E27FC236}">
                <a16:creationId xmlns:a16="http://schemas.microsoft.com/office/drawing/2014/main" id="{8AF813A1-024C-CC3B-E0B3-9310F31886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8918" y="3614955"/>
            <a:ext cx="3142034" cy="209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7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1125C-CFDC-CC4E-82BF-D3D792DBCBC5}"/>
              </a:ext>
            </a:extLst>
          </p:cNvPr>
          <p:cNvPicPr>
            <a:picLocks noChangeAspect="1"/>
          </p:cNvPicPr>
          <p:nvPr/>
        </p:nvPicPr>
        <p:blipFill>
          <a:blip r:embed="rId2"/>
          <a:stretch>
            <a:fillRect/>
          </a:stretch>
        </p:blipFill>
        <p:spPr>
          <a:xfrm>
            <a:off x="698500" y="691070"/>
            <a:ext cx="10795000" cy="104140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463BEAE-048D-AA48-8E01-2D3034154CCF}"/>
              </a:ext>
            </a:extLst>
          </p:cNvPr>
          <p:cNvSpPr txBox="1"/>
          <p:nvPr/>
        </p:nvSpPr>
        <p:spPr>
          <a:xfrm>
            <a:off x="9963179" y="1602443"/>
            <a:ext cx="1710725" cy="461665"/>
          </a:xfrm>
          <a:prstGeom prst="rect">
            <a:avLst/>
          </a:prstGeom>
          <a:solidFill>
            <a:schemeClr val="accent2">
              <a:lumMod val="40000"/>
              <a:lumOff val="60000"/>
            </a:schemeClr>
          </a:solidFill>
          <a:ln w="12700">
            <a:solidFill>
              <a:schemeClr val="tx1"/>
            </a:solidFill>
          </a:ln>
          <a:effectLst/>
        </p:spPr>
        <p:txBody>
          <a:bodyPr wrap="none" rtlCol="0">
            <a:spAutoFit/>
          </a:bodyPr>
          <a:lstStyle/>
          <a:p>
            <a:r>
              <a:rPr lang="en-US" sz="2400" dirty="0"/>
              <a:t>using </a:t>
            </a:r>
            <a:r>
              <a:rPr lang="en-US" sz="2400" dirty="0" err="1"/>
              <a:t>ID.me</a:t>
            </a:r>
            <a:endParaRPr lang="en-US" sz="2400" dirty="0"/>
          </a:p>
        </p:txBody>
      </p:sp>
      <p:pic>
        <p:nvPicPr>
          <p:cNvPr id="6" name="Picture 5" descr="Text&#10;&#10;Description automatically generated">
            <a:extLst>
              <a:ext uri="{FF2B5EF4-FFF2-40B4-BE49-F238E27FC236}">
                <a16:creationId xmlns:a16="http://schemas.microsoft.com/office/drawing/2014/main" id="{2ABFB07C-6C25-CE4C-8C16-E4D5A8127A30}"/>
              </a:ext>
            </a:extLst>
          </p:cNvPr>
          <p:cNvPicPr>
            <a:picLocks noChangeAspect="1"/>
          </p:cNvPicPr>
          <p:nvPr/>
        </p:nvPicPr>
        <p:blipFill>
          <a:blip r:embed="rId3"/>
          <a:stretch>
            <a:fillRect/>
          </a:stretch>
        </p:blipFill>
        <p:spPr>
          <a:xfrm>
            <a:off x="1012680" y="1935603"/>
            <a:ext cx="6891859" cy="1264009"/>
          </a:xfrm>
          <a:prstGeom prst="rect">
            <a:avLst/>
          </a:prstGeom>
          <a:ln w="38100">
            <a:solidFill>
              <a:schemeClr val="tx1"/>
            </a:solidFill>
          </a:ln>
          <a:effectLst>
            <a:outerShdw blurRad="50800" dist="38100" dir="2700000" algn="tl" rotWithShape="0">
              <a:prstClr val="black">
                <a:alpha val="40000"/>
              </a:prstClr>
            </a:outerShdw>
          </a:effectLst>
        </p:spPr>
      </p:pic>
      <p:pic>
        <p:nvPicPr>
          <p:cNvPr id="8" name="Picture 7" descr="Text, letter&#10;&#10;Description automatically generated">
            <a:extLst>
              <a:ext uri="{FF2B5EF4-FFF2-40B4-BE49-F238E27FC236}">
                <a16:creationId xmlns:a16="http://schemas.microsoft.com/office/drawing/2014/main" id="{B7A3F1A1-99DF-C645-95E6-C230736598E0}"/>
              </a:ext>
            </a:extLst>
          </p:cNvPr>
          <p:cNvPicPr>
            <a:picLocks noChangeAspect="1"/>
          </p:cNvPicPr>
          <p:nvPr/>
        </p:nvPicPr>
        <p:blipFill>
          <a:blip r:embed="rId4"/>
          <a:stretch>
            <a:fillRect/>
          </a:stretch>
        </p:blipFill>
        <p:spPr>
          <a:xfrm>
            <a:off x="1372756" y="3402745"/>
            <a:ext cx="8737600" cy="1524000"/>
          </a:xfrm>
          <a:prstGeom prst="rect">
            <a:avLst/>
          </a:prstGeom>
          <a:ln w="38100">
            <a:solidFill>
              <a:schemeClr val="tx1"/>
            </a:solidFill>
          </a:ln>
          <a:effectLst>
            <a:outerShdw blurRad="50800" dist="38100" dir="2700000" algn="tl" rotWithShape="0">
              <a:prstClr val="black">
                <a:alpha val="40000"/>
              </a:prstClr>
            </a:outerShdw>
          </a:effectLst>
        </p:spPr>
      </p:pic>
      <p:pic>
        <p:nvPicPr>
          <p:cNvPr id="5" name="Picture 4" descr="Text&#10;&#10;Description automatically generated">
            <a:extLst>
              <a:ext uri="{FF2B5EF4-FFF2-40B4-BE49-F238E27FC236}">
                <a16:creationId xmlns:a16="http://schemas.microsoft.com/office/drawing/2014/main" id="{52520791-B6FC-D44D-B564-B7F00D4FCB85}"/>
              </a:ext>
            </a:extLst>
          </p:cNvPr>
          <p:cNvPicPr>
            <a:picLocks noChangeAspect="1"/>
          </p:cNvPicPr>
          <p:nvPr/>
        </p:nvPicPr>
        <p:blipFill>
          <a:blip r:embed="rId5"/>
          <a:stretch>
            <a:fillRect/>
          </a:stretch>
        </p:blipFill>
        <p:spPr>
          <a:xfrm>
            <a:off x="1920011" y="5129878"/>
            <a:ext cx="6779490" cy="1155595"/>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770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elen Nissenbaum">
            <a:extLst>
              <a:ext uri="{FF2B5EF4-FFF2-40B4-BE49-F238E27FC236}">
                <a16:creationId xmlns:a16="http://schemas.microsoft.com/office/drawing/2014/main" id="{99C79734-8B6B-A5AE-E3A2-C365A08FD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2310" y="3064798"/>
            <a:ext cx="2624847" cy="26248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mEyes-CEO: „The user is the stalker, not the search engine“">
            <a:extLst>
              <a:ext uri="{FF2B5EF4-FFF2-40B4-BE49-F238E27FC236}">
                <a16:creationId xmlns:a16="http://schemas.microsoft.com/office/drawing/2014/main" id="{7DD47019-C029-0F5A-1C45-565C3C067F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31"/>
          <a:stretch/>
        </p:blipFill>
        <p:spPr bwMode="auto">
          <a:xfrm flipH="1">
            <a:off x="700391" y="1089499"/>
            <a:ext cx="2258574" cy="20848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607D5F-AC6E-DB5E-D64D-52409FD68AF2}"/>
              </a:ext>
            </a:extLst>
          </p:cNvPr>
          <p:cNvSpPr txBox="1"/>
          <p:nvPr/>
        </p:nvSpPr>
        <p:spPr>
          <a:xfrm>
            <a:off x="739303" y="3287952"/>
            <a:ext cx="1980029" cy="646331"/>
          </a:xfrm>
          <a:prstGeom prst="rect">
            <a:avLst/>
          </a:prstGeom>
          <a:noFill/>
        </p:spPr>
        <p:txBody>
          <a:bodyPr wrap="none" rtlCol="0">
            <a:spAutoFit/>
          </a:bodyPr>
          <a:lstStyle/>
          <a:p>
            <a:r>
              <a:rPr lang="en-US" dirty="0"/>
              <a:t>Giorgi </a:t>
            </a:r>
            <a:r>
              <a:rPr lang="en-US" dirty="0" err="1"/>
              <a:t>Gobronidze</a:t>
            </a:r>
            <a:endParaRPr lang="en-US" dirty="0"/>
          </a:p>
          <a:p>
            <a:r>
              <a:rPr lang="en-US" dirty="0"/>
              <a:t>owner of </a:t>
            </a:r>
            <a:r>
              <a:rPr lang="en-US" dirty="0" err="1"/>
              <a:t>PimEyes</a:t>
            </a:r>
            <a:endParaRPr lang="en-US" dirty="0"/>
          </a:p>
        </p:txBody>
      </p:sp>
      <p:sp>
        <p:nvSpPr>
          <p:cNvPr id="6" name="TextBox 5">
            <a:extLst>
              <a:ext uri="{FF2B5EF4-FFF2-40B4-BE49-F238E27FC236}">
                <a16:creationId xmlns:a16="http://schemas.microsoft.com/office/drawing/2014/main" id="{99CE90E0-8BE5-6BE5-5B4D-B2409D7AEDEF}"/>
              </a:ext>
            </a:extLst>
          </p:cNvPr>
          <p:cNvSpPr txBox="1"/>
          <p:nvPr/>
        </p:nvSpPr>
        <p:spPr>
          <a:xfrm>
            <a:off x="2758242" y="6102355"/>
            <a:ext cx="9051137" cy="369332"/>
          </a:xfrm>
          <a:prstGeom prst="rect">
            <a:avLst/>
          </a:prstGeom>
          <a:noFill/>
        </p:spPr>
        <p:txBody>
          <a:bodyPr wrap="square">
            <a:spAutoFit/>
          </a:bodyPr>
          <a:lstStyle/>
          <a:p>
            <a:r>
              <a:rPr lang="en-US" sz="1800" i="1" dirty="0"/>
              <a:t>https://</a:t>
            </a:r>
            <a:r>
              <a:rPr lang="en-US" sz="1800" i="1" dirty="0" err="1"/>
              <a:t>www.nytimes.com</a:t>
            </a:r>
            <a:r>
              <a:rPr lang="en-US" sz="1800" i="1" dirty="0"/>
              <a:t>/2022/05/26/technology/</a:t>
            </a:r>
            <a:r>
              <a:rPr lang="en-US" sz="1800" i="1" dirty="0" err="1"/>
              <a:t>pimeyes</a:t>
            </a:r>
            <a:r>
              <a:rPr lang="en-US" sz="1800" i="1" dirty="0"/>
              <a:t>-facial-recognition-</a:t>
            </a:r>
            <a:r>
              <a:rPr lang="en-US" sz="1800" i="1" dirty="0" err="1"/>
              <a:t>search.html</a:t>
            </a:r>
            <a:endParaRPr lang="en-US" sz="1800" i="1" dirty="0"/>
          </a:p>
        </p:txBody>
      </p:sp>
      <p:sp>
        <p:nvSpPr>
          <p:cNvPr id="7" name="Oval Callout 6">
            <a:extLst>
              <a:ext uri="{FF2B5EF4-FFF2-40B4-BE49-F238E27FC236}">
                <a16:creationId xmlns:a16="http://schemas.microsoft.com/office/drawing/2014/main" id="{36BE85F8-44C0-C39E-D1DA-297F813CC297}"/>
              </a:ext>
            </a:extLst>
          </p:cNvPr>
          <p:cNvSpPr/>
          <p:nvPr/>
        </p:nvSpPr>
        <p:spPr>
          <a:xfrm>
            <a:off x="2758242" y="787778"/>
            <a:ext cx="5101707" cy="1981917"/>
          </a:xfrm>
          <a:prstGeom prst="wedgeEllipseCallout">
            <a:avLst>
              <a:gd name="adj1" fmla="val -54259"/>
              <a:gd name="adj2" fmla="val 31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n-US" sz="2000" dirty="0">
                <a:solidFill>
                  <a:schemeClr val="tx1"/>
                </a:solidFill>
              </a:rPr>
              <a:t>Help people keep tabs on their online reputation</a:t>
            </a:r>
          </a:p>
          <a:p>
            <a:pPr algn="ctr">
              <a:spcBef>
                <a:spcPts val="1000"/>
              </a:spcBef>
            </a:pPr>
            <a:r>
              <a:rPr lang="en-US" sz="2000" dirty="0">
                <a:solidFill>
                  <a:schemeClr val="tx1"/>
                </a:solidFill>
                <a:highlight>
                  <a:srgbClr val="FFFF00"/>
                </a:highlight>
              </a:rPr>
              <a:t>Ethical uses only</a:t>
            </a:r>
            <a:r>
              <a:rPr lang="en-US" sz="2000" dirty="0">
                <a:solidFill>
                  <a:schemeClr val="tx1"/>
                </a:solidFill>
              </a:rPr>
              <a:t>: users should search only for their own faces</a:t>
            </a:r>
          </a:p>
        </p:txBody>
      </p:sp>
      <p:sp>
        <p:nvSpPr>
          <p:cNvPr id="8" name="Oval Callout 7">
            <a:extLst>
              <a:ext uri="{FF2B5EF4-FFF2-40B4-BE49-F238E27FC236}">
                <a16:creationId xmlns:a16="http://schemas.microsoft.com/office/drawing/2014/main" id="{9A115275-A14B-C9CD-2F73-E1414A473BF0}"/>
              </a:ext>
            </a:extLst>
          </p:cNvPr>
          <p:cNvSpPr/>
          <p:nvPr/>
        </p:nvSpPr>
        <p:spPr>
          <a:xfrm>
            <a:off x="2719332" y="3429000"/>
            <a:ext cx="4342949" cy="2260645"/>
          </a:xfrm>
          <a:prstGeom prst="wedgeEllipseCallout">
            <a:avLst>
              <a:gd name="adj1" fmla="val -51971"/>
              <a:gd name="adj2" fmla="val -82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pPr>
            <a:r>
              <a:rPr lang="en-US" sz="2000" dirty="0">
                <a:solidFill>
                  <a:schemeClr val="tx1"/>
                </a:solidFill>
              </a:rPr>
              <a:t>“Digital card catalog”</a:t>
            </a:r>
          </a:p>
          <a:p>
            <a:pPr algn="ctr">
              <a:spcBef>
                <a:spcPts val="1000"/>
              </a:spcBef>
            </a:pPr>
            <a:r>
              <a:rPr lang="en-US" sz="2000" dirty="0">
                <a:solidFill>
                  <a:schemeClr val="tx1"/>
                </a:solidFill>
              </a:rPr>
              <a:t>Company does not store photos, only links to URLs for images associated with individuals’ facial features</a:t>
            </a:r>
          </a:p>
        </p:txBody>
      </p:sp>
      <p:sp>
        <p:nvSpPr>
          <p:cNvPr id="9" name="Oval Callout 8">
            <a:extLst>
              <a:ext uri="{FF2B5EF4-FFF2-40B4-BE49-F238E27FC236}">
                <a16:creationId xmlns:a16="http://schemas.microsoft.com/office/drawing/2014/main" id="{CF9CA994-2EDA-88AB-A22B-DAF611D74F2F}"/>
              </a:ext>
            </a:extLst>
          </p:cNvPr>
          <p:cNvSpPr/>
          <p:nvPr/>
        </p:nvSpPr>
        <p:spPr>
          <a:xfrm>
            <a:off x="6944155" y="2516645"/>
            <a:ext cx="2489603" cy="1444133"/>
          </a:xfrm>
          <a:prstGeom prst="wedgeEllipseCallout">
            <a:avLst>
              <a:gd name="adj1" fmla="val 51202"/>
              <a:gd name="adj2" fmla="val 579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absurd</a:t>
            </a:r>
          </a:p>
        </p:txBody>
      </p:sp>
      <p:sp>
        <p:nvSpPr>
          <p:cNvPr id="10" name="TextBox 9">
            <a:extLst>
              <a:ext uri="{FF2B5EF4-FFF2-40B4-BE49-F238E27FC236}">
                <a16:creationId xmlns:a16="http://schemas.microsoft.com/office/drawing/2014/main" id="{B3241A61-9692-B982-DD70-7AEEA608D293}"/>
              </a:ext>
            </a:extLst>
          </p:cNvPr>
          <p:cNvSpPr txBox="1"/>
          <p:nvPr/>
        </p:nvSpPr>
        <p:spPr>
          <a:xfrm>
            <a:off x="8188956" y="1005880"/>
            <a:ext cx="2023353" cy="646331"/>
          </a:xfrm>
          <a:prstGeom prst="rect">
            <a:avLst/>
          </a:prstGeom>
          <a:noFill/>
        </p:spPr>
        <p:txBody>
          <a:bodyPr wrap="square" rtlCol="0">
            <a:spAutoFit/>
          </a:bodyPr>
          <a:lstStyle/>
          <a:p>
            <a:r>
              <a:rPr lang="en-US" dirty="0"/>
              <a:t>User must click a box on the website</a:t>
            </a:r>
          </a:p>
        </p:txBody>
      </p:sp>
      <p:grpSp>
        <p:nvGrpSpPr>
          <p:cNvPr id="13" name="Group 12">
            <a:extLst>
              <a:ext uri="{FF2B5EF4-FFF2-40B4-BE49-F238E27FC236}">
                <a16:creationId xmlns:a16="http://schemas.microsoft.com/office/drawing/2014/main" id="{1C7159E2-D689-7303-8DDC-B145395E0B8E}"/>
              </a:ext>
            </a:extLst>
          </p:cNvPr>
          <p:cNvGrpSpPr/>
          <p:nvPr/>
        </p:nvGrpSpPr>
        <p:grpSpPr>
          <a:xfrm>
            <a:off x="7095714" y="1522716"/>
            <a:ext cx="887400" cy="404280"/>
            <a:chOff x="6940072" y="1522716"/>
            <a:chExt cx="887400" cy="40428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F3347FC-FEA1-B309-5217-1E431C3E8B23}"/>
                    </a:ext>
                  </a:extLst>
                </p14:cNvPr>
                <p14:cNvContentPartPr/>
                <p14:nvPr/>
              </p14:nvContentPartPr>
              <p14:xfrm>
                <a:off x="6940072" y="1522716"/>
                <a:ext cx="887400" cy="314280"/>
              </p14:xfrm>
            </p:contentPart>
          </mc:Choice>
          <mc:Fallback xmlns="">
            <p:pic>
              <p:nvPicPr>
                <p:cNvPr id="11" name="Ink 10">
                  <a:extLst>
                    <a:ext uri="{FF2B5EF4-FFF2-40B4-BE49-F238E27FC236}">
                      <a16:creationId xmlns:a16="http://schemas.microsoft.com/office/drawing/2014/main" id="{5F3347FC-FEA1-B309-5217-1E431C3E8B23}"/>
                    </a:ext>
                  </a:extLst>
                </p:cNvPr>
                <p:cNvPicPr/>
                <p:nvPr/>
              </p:nvPicPr>
              <p:blipFill>
                <a:blip r:embed="rId5"/>
                <a:stretch>
                  <a:fillRect/>
                </a:stretch>
              </p:blipFill>
              <p:spPr>
                <a:xfrm>
                  <a:off x="6931072" y="1514076"/>
                  <a:ext cx="9050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0EB631EE-6E76-2F61-5DFE-0AE19220572C}"/>
                    </a:ext>
                  </a:extLst>
                </p14:cNvPr>
                <p14:cNvContentPartPr/>
                <p14:nvPr/>
              </p14:nvContentPartPr>
              <p14:xfrm>
                <a:off x="6942952" y="1847076"/>
                <a:ext cx="322920" cy="79920"/>
              </p14:xfrm>
            </p:contentPart>
          </mc:Choice>
          <mc:Fallback xmlns="">
            <p:pic>
              <p:nvPicPr>
                <p:cNvPr id="12" name="Ink 11">
                  <a:extLst>
                    <a:ext uri="{FF2B5EF4-FFF2-40B4-BE49-F238E27FC236}">
                      <a16:creationId xmlns:a16="http://schemas.microsoft.com/office/drawing/2014/main" id="{0EB631EE-6E76-2F61-5DFE-0AE19220572C}"/>
                    </a:ext>
                  </a:extLst>
                </p:cNvPr>
                <p:cNvPicPr/>
                <p:nvPr/>
              </p:nvPicPr>
              <p:blipFill>
                <a:blip r:embed="rId7"/>
                <a:stretch>
                  <a:fillRect/>
                </a:stretch>
              </p:blipFill>
              <p:spPr>
                <a:xfrm>
                  <a:off x="6934312" y="1838436"/>
                  <a:ext cx="340560" cy="97560"/>
                </a:xfrm>
                <a:prstGeom prst="rect">
                  <a:avLst/>
                </a:prstGeom>
              </p:spPr>
            </p:pic>
          </mc:Fallback>
        </mc:AlternateContent>
      </p:grpSp>
    </p:spTree>
    <p:extLst>
      <p:ext uri="{BB962C8B-B14F-4D97-AF65-F5344CB8AC3E}">
        <p14:creationId xmlns:p14="http://schemas.microsoft.com/office/powerpoint/2010/main" val="6374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7E0AAB8-4FAB-0447-8C83-8310913FCFB0}"/>
              </a:ext>
            </a:extLst>
          </p:cNvPr>
          <p:cNvSpPr>
            <a:spLocks noGrp="1"/>
          </p:cNvSpPr>
          <p:nvPr>
            <p:ph type="title"/>
          </p:nvPr>
        </p:nvSpPr>
        <p:spPr>
          <a:xfrm>
            <a:off x="1066800" y="642594"/>
            <a:ext cx="10058400" cy="1371600"/>
          </a:xfrm>
        </p:spPr>
        <p:txBody>
          <a:bodyPr>
            <a:normAutofit/>
          </a:bodyPr>
          <a:lstStyle/>
          <a:p>
            <a:r>
              <a:rPr lang="en-US" dirty="0">
                <a:latin typeface="+mn-lt"/>
              </a:rPr>
              <a:t>Illinois Biometric Privacy Act of 2008</a:t>
            </a:r>
          </a:p>
        </p:txBody>
      </p:sp>
      <p:sp>
        <p:nvSpPr>
          <p:cNvPr id="4" name="TextBox 3">
            <a:extLst>
              <a:ext uri="{FF2B5EF4-FFF2-40B4-BE49-F238E27FC236}">
                <a16:creationId xmlns:a16="http://schemas.microsoft.com/office/drawing/2014/main" id="{4C341C76-0525-1A4E-AEBA-1A9A632FE851}"/>
              </a:ext>
            </a:extLst>
          </p:cNvPr>
          <p:cNvSpPr txBox="1"/>
          <p:nvPr/>
        </p:nvSpPr>
        <p:spPr>
          <a:xfrm>
            <a:off x="1094705" y="2014194"/>
            <a:ext cx="10058400" cy="3170099"/>
          </a:xfrm>
          <a:prstGeom prst="rect">
            <a:avLst/>
          </a:prstGeom>
          <a:noFill/>
        </p:spPr>
        <p:txBody>
          <a:bodyPr wrap="square" rtlCol="0">
            <a:spAutoFit/>
          </a:bodyPr>
          <a:lstStyle/>
          <a:p>
            <a:r>
              <a:rPr lang="en-US" sz="2000" dirty="0"/>
              <a:t>First state law to regulate collection of biometric identifiers</a:t>
            </a:r>
          </a:p>
          <a:p>
            <a:r>
              <a:rPr lang="en-US" sz="2000" dirty="0"/>
              <a:t>	(retina or iris scan, fingerprint, voiceprint, or scan of hand or face geometry)</a:t>
            </a:r>
          </a:p>
          <a:p>
            <a:endParaRPr lang="en-US" sz="2000" dirty="0"/>
          </a:p>
          <a:p>
            <a:r>
              <a:rPr lang="en-US" sz="2000" dirty="0"/>
              <a:t>Companies doing business in Illinois must inform the subjects and obtain their written consent before collecting biometric identifiers</a:t>
            </a:r>
          </a:p>
          <a:p>
            <a:endParaRPr lang="en-US" sz="2000" dirty="0"/>
          </a:p>
          <a:p>
            <a:r>
              <a:rPr lang="en-US" sz="2000" dirty="0"/>
              <a:t>Biometric identifiers must be protected like any other “confidential and sensitive” information</a:t>
            </a:r>
          </a:p>
          <a:p>
            <a:endParaRPr lang="en-US" sz="2000" dirty="0"/>
          </a:p>
          <a:p>
            <a:r>
              <a:rPr lang="en-US" sz="2000" b="1" dirty="0">
                <a:solidFill>
                  <a:schemeClr val="accent2"/>
                </a:solidFill>
              </a:rPr>
              <a:t>Allows private individuals to file lawsuits </a:t>
            </a:r>
          </a:p>
          <a:p>
            <a:r>
              <a:rPr lang="en-US" sz="2000" dirty="0"/>
              <a:t>(violation is enough, no need to show harm)</a:t>
            </a:r>
          </a:p>
        </p:txBody>
      </p:sp>
      <p:pic>
        <p:nvPicPr>
          <p:cNvPr id="2050" name="Picture 2" descr="3 Brilliant Sales Tips From Saul Goodman | by Badis Khalfallah | Badis  Khalfallah | Medium">
            <a:extLst>
              <a:ext uri="{FF2B5EF4-FFF2-40B4-BE49-F238E27FC236}">
                <a16:creationId xmlns:a16="http://schemas.microsoft.com/office/drawing/2014/main" id="{F01FC42D-C9DF-1D49-A797-66088E45D3CC}"/>
              </a:ext>
            </a:extLst>
          </p:cNvPr>
          <p:cNvPicPr>
            <a:picLocks noChangeAspect="1" noChangeArrowheads="1"/>
          </p:cNvPicPr>
          <p:nvPr/>
        </p:nvPicPr>
        <p:blipFill>
          <a:blip r:embed="rId2">
            <a:biLevel thresh="50000"/>
            <a:alphaModFix/>
            <a:extLst>
              <a:ext uri="{28A0092B-C50C-407E-A947-70E740481C1C}">
                <a14:useLocalDpi xmlns:a14="http://schemas.microsoft.com/office/drawing/2010/main" val="0"/>
              </a:ext>
            </a:extLst>
          </a:blip>
          <a:srcRect/>
          <a:stretch>
            <a:fillRect/>
          </a:stretch>
        </p:blipFill>
        <p:spPr bwMode="auto">
          <a:xfrm>
            <a:off x="6096000" y="4373317"/>
            <a:ext cx="2432927" cy="16219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B794CA-F610-9945-B385-82204C8F807A}"/>
              </a:ext>
            </a:extLst>
          </p:cNvPr>
          <p:cNvSpPr txBox="1"/>
          <p:nvPr/>
        </p:nvSpPr>
        <p:spPr>
          <a:xfrm>
            <a:off x="8834907" y="473317"/>
            <a:ext cx="2972289" cy="338554"/>
          </a:xfrm>
          <a:prstGeom prst="rect">
            <a:avLst/>
          </a:prstGeom>
          <a:noFill/>
        </p:spPr>
        <p:txBody>
          <a:bodyPr wrap="none" rtlCol="0">
            <a:spAutoFit/>
          </a:bodyPr>
          <a:lstStyle/>
          <a:p>
            <a:r>
              <a:rPr lang="en-US" sz="1600" dirty="0">
                <a:latin typeface="Segoe Print" panose="02000800000000000000" pitchFamily="2" charset="0"/>
              </a:rPr>
              <a:t>similar laws in WA and TX</a:t>
            </a:r>
          </a:p>
        </p:txBody>
      </p:sp>
    </p:spTree>
    <p:extLst>
      <p:ext uri="{BB962C8B-B14F-4D97-AF65-F5344CB8AC3E}">
        <p14:creationId xmlns:p14="http://schemas.microsoft.com/office/powerpoint/2010/main" val="36732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Callout 16">
            <a:extLst>
              <a:ext uri="{FF2B5EF4-FFF2-40B4-BE49-F238E27FC236}">
                <a16:creationId xmlns:a16="http://schemas.microsoft.com/office/drawing/2014/main" id="{2239A063-63F8-2142-ACF3-922403EC1194}"/>
              </a:ext>
            </a:extLst>
          </p:cNvPr>
          <p:cNvSpPr/>
          <p:nvPr/>
        </p:nvSpPr>
        <p:spPr>
          <a:xfrm>
            <a:off x="7451860" y="1477258"/>
            <a:ext cx="3315996" cy="1981917"/>
          </a:xfrm>
          <a:prstGeom prst="wedgeEllipseCallout">
            <a:avLst>
              <a:gd name="adj1" fmla="val 19434"/>
              <a:gd name="adj2" fmla="val 6279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a:extLst>
              <a:ext uri="{FF2B5EF4-FFF2-40B4-BE49-F238E27FC236}">
                <a16:creationId xmlns:a16="http://schemas.microsoft.com/office/drawing/2014/main" id="{90B0C2A9-338C-2648-9E9F-4FEF6CB57E43}"/>
              </a:ext>
            </a:extLst>
          </p:cNvPr>
          <p:cNvPicPr>
            <a:picLocks noChangeAspect="1" noChangeArrowheads="1"/>
          </p:cNvPicPr>
          <p:nvPr/>
        </p:nvPicPr>
        <p:blipFill>
          <a:blip r:embed="rId2"/>
          <a:srcRect/>
          <a:stretch/>
        </p:blipFill>
        <p:spPr bwMode="auto">
          <a:xfrm>
            <a:off x="801171" y="2687936"/>
            <a:ext cx="1799553" cy="1199702"/>
          </a:xfrm>
          <a:prstGeom prst="rect">
            <a:avLst/>
          </a:prstGeom>
          <a:noFill/>
          <a:extLst>
            <a:ext uri="{909E8E84-426E-40DD-AFC4-6F175D3DCCD1}">
              <a14:hiddenFill xmlns:a14="http://schemas.microsoft.com/office/drawing/2010/main">
                <a:solidFill>
                  <a:srgbClr val="FFFFFF"/>
                </a:solidFill>
              </a14:hiddenFill>
            </a:ext>
          </a:extLst>
        </p:spPr>
      </p:pic>
      <p:sp>
        <p:nvSpPr>
          <p:cNvPr id="13" name="Oval Callout 12">
            <a:extLst>
              <a:ext uri="{FF2B5EF4-FFF2-40B4-BE49-F238E27FC236}">
                <a16:creationId xmlns:a16="http://schemas.microsoft.com/office/drawing/2014/main" id="{76E67846-6B1C-BB42-BEFE-76082861C892}"/>
              </a:ext>
            </a:extLst>
          </p:cNvPr>
          <p:cNvSpPr/>
          <p:nvPr/>
        </p:nvSpPr>
        <p:spPr>
          <a:xfrm>
            <a:off x="1473200" y="3840320"/>
            <a:ext cx="6718300" cy="2243910"/>
          </a:xfrm>
          <a:prstGeom prst="wedgeEllipseCallout">
            <a:avLst>
              <a:gd name="adj1" fmla="val -36731"/>
              <a:gd name="adj2" fmla="val -568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CC8A122-7F32-6549-92FB-8F72329C3420}"/>
              </a:ext>
            </a:extLst>
          </p:cNvPr>
          <p:cNvSpPr>
            <a:spLocks noGrp="1"/>
          </p:cNvSpPr>
          <p:nvPr>
            <p:ph type="title"/>
          </p:nvPr>
        </p:nvSpPr>
        <p:spPr/>
        <p:txBody>
          <a:bodyPr/>
          <a:lstStyle/>
          <a:p>
            <a:r>
              <a:rPr lang="en-US" dirty="0"/>
              <a:t>Texas Sues Meta (Feb 2022)</a:t>
            </a:r>
          </a:p>
        </p:txBody>
      </p:sp>
      <p:sp>
        <p:nvSpPr>
          <p:cNvPr id="4" name="TextBox 3">
            <a:extLst>
              <a:ext uri="{FF2B5EF4-FFF2-40B4-BE49-F238E27FC236}">
                <a16:creationId xmlns:a16="http://schemas.microsoft.com/office/drawing/2014/main" id="{7D22790A-0C3F-2D4B-B094-0295469E4C18}"/>
              </a:ext>
            </a:extLst>
          </p:cNvPr>
          <p:cNvSpPr txBox="1"/>
          <p:nvPr/>
        </p:nvSpPr>
        <p:spPr>
          <a:xfrm>
            <a:off x="801171" y="3898104"/>
            <a:ext cx="1268296" cy="646331"/>
          </a:xfrm>
          <a:prstGeom prst="rect">
            <a:avLst/>
          </a:prstGeom>
          <a:noFill/>
        </p:spPr>
        <p:txBody>
          <a:bodyPr wrap="none" rtlCol="0">
            <a:spAutoFit/>
          </a:bodyPr>
          <a:lstStyle/>
          <a:p>
            <a:r>
              <a:rPr lang="en-US" dirty="0"/>
              <a:t>Ken Paxton</a:t>
            </a:r>
          </a:p>
          <a:p>
            <a:r>
              <a:rPr lang="en-US" dirty="0"/>
              <a:t>Texas AG</a:t>
            </a:r>
          </a:p>
        </p:txBody>
      </p:sp>
      <p:sp>
        <p:nvSpPr>
          <p:cNvPr id="5" name="TextBox 4">
            <a:extLst>
              <a:ext uri="{FF2B5EF4-FFF2-40B4-BE49-F238E27FC236}">
                <a16:creationId xmlns:a16="http://schemas.microsoft.com/office/drawing/2014/main" id="{E9F686D1-8A81-834F-B70C-DC1105F04059}"/>
              </a:ext>
            </a:extLst>
          </p:cNvPr>
          <p:cNvSpPr txBox="1"/>
          <p:nvPr/>
        </p:nvSpPr>
        <p:spPr>
          <a:xfrm>
            <a:off x="2755048" y="6121551"/>
            <a:ext cx="9108584" cy="338554"/>
          </a:xfrm>
          <a:prstGeom prst="rect">
            <a:avLst/>
          </a:prstGeom>
          <a:noFill/>
        </p:spPr>
        <p:txBody>
          <a:bodyPr wrap="none" rtlCol="0">
            <a:spAutoFit/>
          </a:bodyPr>
          <a:lstStyle/>
          <a:p>
            <a:r>
              <a:rPr lang="en-US" sz="1600" i="1" dirty="0"/>
              <a:t>https://</a:t>
            </a:r>
            <a:r>
              <a:rPr lang="en-US" sz="1600" i="1" dirty="0" err="1"/>
              <a:t>www.wsj.com</a:t>
            </a:r>
            <a:r>
              <a:rPr lang="en-US" sz="1600" i="1" dirty="0"/>
              <a:t>/articles/texas-sues-meta-over-facebooks-facial-recognition-practices-11644854794</a:t>
            </a:r>
          </a:p>
        </p:txBody>
      </p:sp>
      <p:sp>
        <p:nvSpPr>
          <p:cNvPr id="6" name="Oval Callout 5">
            <a:extLst>
              <a:ext uri="{FF2B5EF4-FFF2-40B4-BE49-F238E27FC236}">
                <a16:creationId xmlns:a16="http://schemas.microsoft.com/office/drawing/2014/main" id="{73DBDAED-32CA-DF40-B6C1-9BF683801876}"/>
              </a:ext>
            </a:extLst>
          </p:cNvPr>
          <p:cNvSpPr/>
          <p:nvPr/>
        </p:nvSpPr>
        <p:spPr>
          <a:xfrm>
            <a:off x="2533907" y="1916187"/>
            <a:ext cx="4671823" cy="1981917"/>
          </a:xfrm>
          <a:prstGeom prst="wedgeEllipseCallout">
            <a:avLst>
              <a:gd name="adj1" fmla="val -54259"/>
              <a:gd name="adj2" fmla="val 31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4FBE423C-9CE5-DB49-B6C4-03861B172D0A}"/>
              </a:ext>
            </a:extLst>
          </p:cNvPr>
          <p:cNvSpPr txBox="1"/>
          <p:nvPr/>
        </p:nvSpPr>
        <p:spPr>
          <a:xfrm>
            <a:off x="3217930" y="2111827"/>
            <a:ext cx="3500370" cy="1569660"/>
          </a:xfrm>
          <a:prstGeom prst="rect">
            <a:avLst/>
          </a:prstGeom>
          <a:noFill/>
        </p:spPr>
        <p:txBody>
          <a:bodyPr wrap="square">
            <a:spAutoFit/>
          </a:bodyPr>
          <a:lstStyle/>
          <a:p>
            <a:r>
              <a:rPr lang="en-US" sz="1600" b="0" i="0" dirty="0">
                <a:solidFill>
                  <a:srgbClr val="333333"/>
                </a:solidFill>
                <a:effectLst/>
              </a:rPr>
              <a:t>Facebook has been secretly harvesting Texans’ most personal information—photos and videos—for its own corporate profit… Texas law has prohibited such harvesting without informed consent for over 20 years.</a:t>
            </a:r>
            <a:endParaRPr lang="en-US" sz="1600" dirty="0"/>
          </a:p>
        </p:txBody>
      </p:sp>
      <p:sp>
        <p:nvSpPr>
          <p:cNvPr id="9" name="TextBox 8">
            <a:extLst>
              <a:ext uri="{FF2B5EF4-FFF2-40B4-BE49-F238E27FC236}">
                <a16:creationId xmlns:a16="http://schemas.microsoft.com/office/drawing/2014/main" id="{F1F0BE74-B465-7B40-8883-DC8DA8C2EE2C}"/>
              </a:ext>
            </a:extLst>
          </p:cNvPr>
          <p:cNvSpPr txBox="1"/>
          <p:nvPr/>
        </p:nvSpPr>
        <p:spPr>
          <a:xfrm>
            <a:off x="6744728" y="420973"/>
            <a:ext cx="5028172" cy="338554"/>
          </a:xfrm>
          <a:prstGeom prst="rect">
            <a:avLst/>
          </a:prstGeom>
          <a:noFill/>
        </p:spPr>
        <p:txBody>
          <a:bodyPr wrap="square" rtlCol="0">
            <a:spAutoFit/>
          </a:bodyPr>
          <a:lstStyle/>
          <a:p>
            <a:r>
              <a:rPr lang="en-US" sz="1600" dirty="0">
                <a:latin typeface="Segoe Print" panose="02000800000000000000" pitchFamily="2" charset="0"/>
              </a:rPr>
              <a:t>Suit seeks hundreds of billions in civil penalties</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090258AF-366D-6B47-AE24-4CC08CC504BC}"/>
                  </a:ext>
                </a:extLst>
              </p14:cNvPr>
              <p14:cNvContentPartPr/>
              <p14:nvPr/>
            </p14:nvContentPartPr>
            <p14:xfrm>
              <a:off x="3382840" y="3698520"/>
              <a:ext cx="1434600" cy="30600"/>
            </p14:xfrm>
          </p:contentPart>
        </mc:Choice>
        <mc:Fallback xmlns="">
          <p:pic>
            <p:nvPicPr>
              <p:cNvPr id="11" name="Ink 10">
                <a:extLst>
                  <a:ext uri="{FF2B5EF4-FFF2-40B4-BE49-F238E27FC236}">
                    <a16:creationId xmlns:a16="http://schemas.microsoft.com/office/drawing/2014/main" id="{090258AF-366D-6B47-AE24-4CC08CC504BC}"/>
                  </a:ext>
                </a:extLst>
              </p:cNvPr>
              <p:cNvPicPr/>
              <p:nvPr/>
            </p:nvPicPr>
            <p:blipFill>
              <a:blip r:embed="rId4"/>
              <a:stretch>
                <a:fillRect/>
              </a:stretch>
            </p:blipFill>
            <p:spPr>
              <a:xfrm>
                <a:off x="3346840" y="3662520"/>
                <a:ext cx="1506240" cy="102240"/>
              </a:xfrm>
              <a:prstGeom prst="rect">
                <a:avLst/>
              </a:prstGeom>
            </p:spPr>
          </p:pic>
        </mc:Fallback>
      </mc:AlternateContent>
      <p:sp>
        <p:nvSpPr>
          <p:cNvPr id="12" name="TextBox 11">
            <a:extLst>
              <a:ext uri="{FF2B5EF4-FFF2-40B4-BE49-F238E27FC236}">
                <a16:creationId xmlns:a16="http://schemas.microsoft.com/office/drawing/2014/main" id="{65489856-12B7-8148-9351-D99C8D69C196}"/>
              </a:ext>
            </a:extLst>
          </p:cNvPr>
          <p:cNvSpPr txBox="1"/>
          <p:nvPr/>
        </p:nvSpPr>
        <p:spPr>
          <a:xfrm>
            <a:off x="2240902" y="4206782"/>
            <a:ext cx="5513095" cy="1569660"/>
          </a:xfrm>
          <a:prstGeom prst="rect">
            <a:avLst/>
          </a:prstGeom>
          <a:noFill/>
        </p:spPr>
        <p:txBody>
          <a:bodyPr wrap="square">
            <a:spAutoFit/>
          </a:bodyPr>
          <a:lstStyle/>
          <a:p>
            <a:r>
              <a:rPr lang="en-US" sz="1600" dirty="0"/>
              <a:t>… while holding itself out as a trusted meeting place for Texans to connect and share special moments with family and friends, Facebook was secretly capturing, disclosing, unlawfully retaining—and profiting off of—Texans’ most personal and highly sensitive information: records of their facial geometries, which Texas law refers to as biometric identifiers</a:t>
            </a:r>
            <a:endParaRPr lang="en-US" sz="1400" dirty="0"/>
          </a:p>
        </p:txBody>
      </p:sp>
      <p:pic>
        <p:nvPicPr>
          <p:cNvPr id="2050" name="Picture 2" descr="Facebook rebrands to Meta and adopts infinity loop logo">
            <a:extLst>
              <a:ext uri="{FF2B5EF4-FFF2-40B4-BE49-F238E27FC236}">
                <a16:creationId xmlns:a16="http://schemas.microsoft.com/office/drawing/2014/main" id="{51DC9B40-0D45-084B-9B1A-7F6B246C6842}"/>
              </a:ext>
            </a:extLst>
          </p:cNvPr>
          <p:cNvPicPr>
            <a:picLocks noChangeAspect="1" noChangeArrowheads="1"/>
          </p:cNvPicPr>
          <p:nvPr/>
        </p:nvPicPr>
        <p:blipFill>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8973807" y="3480528"/>
            <a:ext cx="2571958" cy="110848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04AF30C-BD02-5846-8685-1ED6025FF435}"/>
              </a:ext>
            </a:extLst>
          </p:cNvPr>
          <p:cNvSpPr txBox="1"/>
          <p:nvPr/>
        </p:nvSpPr>
        <p:spPr>
          <a:xfrm>
            <a:off x="7670170" y="1916187"/>
            <a:ext cx="2958651" cy="1077218"/>
          </a:xfrm>
          <a:prstGeom prst="rect">
            <a:avLst/>
          </a:prstGeom>
          <a:noFill/>
        </p:spPr>
        <p:txBody>
          <a:bodyPr wrap="square">
            <a:spAutoFit/>
          </a:bodyPr>
          <a:lstStyle/>
          <a:p>
            <a:r>
              <a:rPr lang="en-US" sz="1600" dirty="0"/>
              <a:t>Users were always provided with notice and an opportunity to consent when they used these [now defunct] services</a:t>
            </a:r>
            <a:endParaRPr lang="en-US" sz="1400" dirty="0"/>
          </a:p>
        </p:txBody>
      </p:sp>
    </p:spTree>
    <p:extLst>
      <p:ext uri="{BB962C8B-B14F-4D97-AF65-F5344CB8AC3E}">
        <p14:creationId xmlns:p14="http://schemas.microsoft.com/office/powerpoint/2010/main" val="929508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B0C2A9-338C-2648-9E9F-4FEF6CB57E43}"/>
              </a:ext>
            </a:extLst>
          </p:cNvPr>
          <p:cNvPicPr>
            <a:picLocks noChangeAspect="1" noChangeArrowheads="1"/>
          </p:cNvPicPr>
          <p:nvPr/>
        </p:nvPicPr>
        <p:blipFill>
          <a:blip r:embed="rId2"/>
          <a:srcRect/>
          <a:stretch/>
        </p:blipFill>
        <p:spPr bwMode="auto">
          <a:xfrm>
            <a:off x="801171" y="2687936"/>
            <a:ext cx="1799553" cy="11997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C8A122-7F32-6549-92FB-8F72329C3420}"/>
              </a:ext>
            </a:extLst>
          </p:cNvPr>
          <p:cNvSpPr>
            <a:spLocks noGrp="1"/>
          </p:cNvSpPr>
          <p:nvPr>
            <p:ph type="title"/>
          </p:nvPr>
        </p:nvSpPr>
        <p:spPr/>
        <p:txBody>
          <a:bodyPr/>
          <a:lstStyle/>
          <a:p>
            <a:r>
              <a:rPr lang="en-US" dirty="0"/>
              <a:t>Texas Sues Google (Oct 2022)</a:t>
            </a:r>
          </a:p>
        </p:txBody>
      </p:sp>
      <p:sp>
        <p:nvSpPr>
          <p:cNvPr id="4" name="TextBox 3">
            <a:extLst>
              <a:ext uri="{FF2B5EF4-FFF2-40B4-BE49-F238E27FC236}">
                <a16:creationId xmlns:a16="http://schemas.microsoft.com/office/drawing/2014/main" id="{7D22790A-0C3F-2D4B-B094-0295469E4C18}"/>
              </a:ext>
            </a:extLst>
          </p:cNvPr>
          <p:cNvSpPr txBox="1"/>
          <p:nvPr/>
        </p:nvSpPr>
        <p:spPr>
          <a:xfrm>
            <a:off x="801171" y="3898104"/>
            <a:ext cx="1268296" cy="646331"/>
          </a:xfrm>
          <a:prstGeom prst="rect">
            <a:avLst/>
          </a:prstGeom>
          <a:noFill/>
        </p:spPr>
        <p:txBody>
          <a:bodyPr wrap="none" rtlCol="0">
            <a:spAutoFit/>
          </a:bodyPr>
          <a:lstStyle/>
          <a:p>
            <a:r>
              <a:rPr lang="en-US" dirty="0"/>
              <a:t>Ken Paxton</a:t>
            </a:r>
          </a:p>
          <a:p>
            <a:r>
              <a:rPr lang="en-US" dirty="0"/>
              <a:t>Texas AG</a:t>
            </a:r>
          </a:p>
        </p:txBody>
      </p:sp>
      <p:sp>
        <p:nvSpPr>
          <p:cNvPr id="6" name="Oval Callout 5">
            <a:extLst>
              <a:ext uri="{FF2B5EF4-FFF2-40B4-BE49-F238E27FC236}">
                <a16:creationId xmlns:a16="http://schemas.microsoft.com/office/drawing/2014/main" id="{73DBDAED-32CA-DF40-B6C1-9BF683801876}"/>
              </a:ext>
            </a:extLst>
          </p:cNvPr>
          <p:cNvSpPr/>
          <p:nvPr/>
        </p:nvSpPr>
        <p:spPr>
          <a:xfrm>
            <a:off x="2533907" y="1916187"/>
            <a:ext cx="4671823" cy="1981917"/>
          </a:xfrm>
          <a:prstGeom prst="wedgeEllipseCallout">
            <a:avLst>
              <a:gd name="adj1" fmla="val -54259"/>
              <a:gd name="adj2" fmla="val 313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4FBE423C-9CE5-DB49-B6C4-03861B172D0A}"/>
              </a:ext>
            </a:extLst>
          </p:cNvPr>
          <p:cNvSpPr txBox="1"/>
          <p:nvPr/>
        </p:nvSpPr>
        <p:spPr>
          <a:xfrm>
            <a:off x="3217930" y="2111827"/>
            <a:ext cx="3500370" cy="1477328"/>
          </a:xfrm>
          <a:prstGeom prst="rect">
            <a:avLst/>
          </a:prstGeom>
          <a:noFill/>
        </p:spPr>
        <p:txBody>
          <a:bodyPr wrap="square">
            <a:spAutoFit/>
          </a:bodyPr>
          <a:lstStyle/>
          <a:p>
            <a:r>
              <a:rPr lang="en-US" b="0" i="0" dirty="0">
                <a:solidFill>
                  <a:srgbClr val="363636"/>
                </a:solidFill>
                <a:effectLst/>
              </a:rPr>
              <a:t>Google’s indiscriminate collection of the personal information of Texans, including very sensitive information like biometric identifiers, will not be tolerated</a:t>
            </a:r>
            <a:endParaRPr lang="en-US" dirty="0"/>
          </a:p>
        </p:txBody>
      </p:sp>
      <p:sp>
        <p:nvSpPr>
          <p:cNvPr id="7" name="TextBox 6">
            <a:extLst>
              <a:ext uri="{FF2B5EF4-FFF2-40B4-BE49-F238E27FC236}">
                <a16:creationId xmlns:a16="http://schemas.microsoft.com/office/drawing/2014/main" id="{B9A20B96-73BD-71A4-B506-2A3A25143BBD}"/>
              </a:ext>
            </a:extLst>
          </p:cNvPr>
          <p:cNvSpPr txBox="1"/>
          <p:nvPr/>
        </p:nvSpPr>
        <p:spPr>
          <a:xfrm>
            <a:off x="7517121" y="2014194"/>
            <a:ext cx="4029373" cy="3447098"/>
          </a:xfrm>
          <a:prstGeom prst="rect">
            <a:avLst/>
          </a:prstGeom>
          <a:noFill/>
        </p:spPr>
        <p:txBody>
          <a:bodyPr wrap="square" rtlCol="0">
            <a:spAutoFit/>
          </a:bodyPr>
          <a:lstStyle/>
          <a:p>
            <a:pPr>
              <a:spcBef>
                <a:spcPts val="3000"/>
              </a:spcBef>
            </a:pPr>
            <a:r>
              <a:rPr lang="en-US" sz="2400" b="1" dirty="0"/>
              <a:t>Google Photos: </a:t>
            </a:r>
            <a:r>
              <a:rPr lang="en-US" sz="2400" dirty="0"/>
              <a:t>search for photos of a particular person</a:t>
            </a:r>
          </a:p>
          <a:p>
            <a:pPr>
              <a:spcBef>
                <a:spcPts val="3000"/>
              </a:spcBef>
            </a:pPr>
            <a:r>
              <a:rPr lang="en-US" sz="2400" b="1" dirty="0"/>
              <a:t>Nest camera: </a:t>
            </a:r>
            <a:r>
              <a:rPr lang="en-US" sz="2400" dirty="0"/>
              <a:t>recognizes (or not) people at the door</a:t>
            </a:r>
          </a:p>
          <a:p>
            <a:pPr>
              <a:spcBef>
                <a:spcPts val="3000"/>
              </a:spcBef>
            </a:pPr>
            <a:r>
              <a:rPr lang="en-US" sz="2400" b="1" dirty="0"/>
              <a:t>Google Assistant</a:t>
            </a:r>
            <a:r>
              <a:rPr lang="en-US" sz="2400" dirty="0"/>
              <a:t>: recognizes users’ voices (to give personalized answers)</a:t>
            </a:r>
          </a:p>
        </p:txBody>
      </p:sp>
      <p:sp>
        <p:nvSpPr>
          <p:cNvPr id="10" name="Oval Callout 9">
            <a:extLst>
              <a:ext uri="{FF2B5EF4-FFF2-40B4-BE49-F238E27FC236}">
                <a16:creationId xmlns:a16="http://schemas.microsoft.com/office/drawing/2014/main" id="{C90EA7CC-3EFC-DB60-F622-438AD5BCA674}"/>
              </a:ext>
            </a:extLst>
          </p:cNvPr>
          <p:cNvSpPr/>
          <p:nvPr/>
        </p:nvSpPr>
        <p:spPr>
          <a:xfrm>
            <a:off x="2069467" y="4200537"/>
            <a:ext cx="4409154" cy="1801723"/>
          </a:xfrm>
          <a:prstGeom prst="wedgeEllipseCallout">
            <a:avLst>
              <a:gd name="adj1" fmla="val -40502"/>
              <a:gd name="adj2" fmla="val -69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1935C61D-0071-B939-FD56-BC87B75A6B09}"/>
              </a:ext>
            </a:extLst>
          </p:cNvPr>
          <p:cNvSpPr txBox="1"/>
          <p:nvPr/>
        </p:nvSpPr>
        <p:spPr>
          <a:xfrm>
            <a:off x="2623523" y="4484625"/>
            <a:ext cx="3855098" cy="1200329"/>
          </a:xfrm>
          <a:prstGeom prst="rect">
            <a:avLst/>
          </a:prstGeom>
          <a:noFill/>
        </p:spPr>
        <p:txBody>
          <a:bodyPr wrap="square">
            <a:spAutoFit/>
          </a:bodyPr>
          <a:lstStyle/>
          <a:p>
            <a:r>
              <a:rPr lang="en-US" b="0" i="0" dirty="0">
                <a:solidFill>
                  <a:srgbClr val="363636"/>
                </a:solidFill>
                <a:effectLst/>
              </a:rPr>
              <a:t>Google has now spent years unlawfully capturing the faces and voices of both nonconsenting users and nonusers throughout Texas</a:t>
            </a:r>
            <a:endParaRPr lang="en-US" sz="1400" dirty="0"/>
          </a:p>
        </p:txBody>
      </p:sp>
    </p:spTree>
    <p:extLst>
      <p:ext uri="{BB962C8B-B14F-4D97-AF65-F5344CB8AC3E}">
        <p14:creationId xmlns:p14="http://schemas.microsoft.com/office/powerpoint/2010/main" val="3175293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03099C-313D-2E4F-A5FB-E76D3475D225}"/>
              </a:ext>
            </a:extLst>
          </p:cNvPr>
          <p:cNvSpPr txBox="1"/>
          <p:nvPr/>
        </p:nvSpPr>
        <p:spPr>
          <a:xfrm>
            <a:off x="1329732" y="5825902"/>
            <a:ext cx="10360529" cy="584775"/>
          </a:xfrm>
          <a:prstGeom prst="rect">
            <a:avLst/>
          </a:prstGeom>
          <a:noFill/>
        </p:spPr>
        <p:txBody>
          <a:bodyPr wrap="none" rtlCol="0">
            <a:spAutoFit/>
          </a:bodyPr>
          <a:lstStyle/>
          <a:p>
            <a:r>
              <a:rPr lang="en-US" sz="1600" i="1" dirty="0"/>
              <a:t>https://</a:t>
            </a:r>
            <a:r>
              <a:rPr lang="en-US" sz="1600" i="1" dirty="0" err="1"/>
              <a:t>www.nytimes.com</a:t>
            </a:r>
            <a:r>
              <a:rPr lang="en-US" sz="1600" i="1" dirty="0"/>
              <a:t>/2021/02/03/technology/</a:t>
            </a:r>
            <a:r>
              <a:rPr lang="en-US" sz="1600" i="1" dirty="0" err="1"/>
              <a:t>clearview</a:t>
            </a:r>
            <a:r>
              <a:rPr lang="en-US" sz="1600" i="1" dirty="0"/>
              <a:t>-ai-illegal-</a:t>
            </a:r>
            <a:r>
              <a:rPr lang="en-US" sz="1600" i="1" dirty="0" err="1"/>
              <a:t>canada.html</a:t>
            </a:r>
            <a:endParaRPr lang="en-US" sz="1600" i="1" dirty="0"/>
          </a:p>
          <a:p>
            <a:r>
              <a:rPr lang="en-US" sz="1600" i="1" dirty="0"/>
              <a:t>https://</a:t>
            </a:r>
            <a:r>
              <a:rPr lang="en-US" sz="1600" i="1" dirty="0" err="1"/>
              <a:t>www.marketwatch.com</a:t>
            </a:r>
            <a:r>
              <a:rPr lang="en-US" sz="1600" i="1" dirty="0"/>
              <a:t>/story/facial-recognition-company-clearview-ai-sued-by-california-activists-01615344732</a:t>
            </a:r>
          </a:p>
        </p:txBody>
      </p:sp>
      <p:pic>
        <p:nvPicPr>
          <p:cNvPr id="3" name="Picture 2" descr="Text&#10;&#10;Description automatically generated">
            <a:extLst>
              <a:ext uri="{FF2B5EF4-FFF2-40B4-BE49-F238E27FC236}">
                <a16:creationId xmlns:a16="http://schemas.microsoft.com/office/drawing/2014/main" id="{A7D68EAF-0B1D-F84E-A37E-89D400A57712}"/>
              </a:ext>
            </a:extLst>
          </p:cNvPr>
          <p:cNvPicPr>
            <a:picLocks noChangeAspect="1"/>
          </p:cNvPicPr>
          <p:nvPr/>
        </p:nvPicPr>
        <p:blipFill>
          <a:blip r:embed="rId2"/>
          <a:stretch>
            <a:fillRect/>
          </a:stretch>
        </p:blipFill>
        <p:spPr>
          <a:xfrm>
            <a:off x="560933" y="522042"/>
            <a:ext cx="5790344" cy="206798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27082C7-8266-0349-8DBB-CAB66152C417}"/>
              </a:ext>
            </a:extLst>
          </p:cNvPr>
          <p:cNvSpPr txBox="1"/>
          <p:nvPr/>
        </p:nvSpPr>
        <p:spPr>
          <a:xfrm>
            <a:off x="463639" y="2767877"/>
            <a:ext cx="5887638" cy="2585323"/>
          </a:xfrm>
          <a:prstGeom prst="rect">
            <a:avLst/>
          </a:prstGeom>
          <a:noFill/>
        </p:spPr>
        <p:txBody>
          <a:bodyPr wrap="square" rtlCol="0">
            <a:spAutoFit/>
          </a:bodyPr>
          <a:lstStyle/>
          <a:p>
            <a:r>
              <a:rPr lang="en-US" b="1" dirty="0"/>
              <a:t>Clearview: </a:t>
            </a:r>
            <a:r>
              <a:rPr lang="en-US" dirty="0"/>
              <a:t>does not need consent from Canadians to use facial biometric information because it comes from photos on the public Internet.</a:t>
            </a:r>
          </a:p>
          <a:p>
            <a:endParaRPr lang="en-US" dirty="0"/>
          </a:p>
          <a:p>
            <a:r>
              <a:rPr lang="en-US" b="1" dirty="0"/>
              <a:t>Canada’s privacy commissioner: </a:t>
            </a:r>
            <a:r>
              <a:rPr lang="en-US" dirty="0"/>
              <a:t>What Clearview does is illegal mass surveillance. Information collected from public websites, such as social media or professional profiles, and then used for an unrelated purpose, does not fall under the ‘publicly available’ exception.</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5659E61-3621-1640-B83A-21F64D464531}"/>
                  </a:ext>
                </a:extLst>
              </p14:cNvPr>
              <p14:cNvContentPartPr/>
              <p14:nvPr/>
            </p14:nvContentPartPr>
            <p14:xfrm>
              <a:off x="2234008" y="5010475"/>
              <a:ext cx="1711440" cy="48960"/>
            </p14:xfrm>
          </p:contentPart>
        </mc:Choice>
        <mc:Fallback xmlns="">
          <p:pic>
            <p:nvPicPr>
              <p:cNvPr id="5" name="Ink 4">
                <a:extLst>
                  <a:ext uri="{FF2B5EF4-FFF2-40B4-BE49-F238E27FC236}">
                    <a16:creationId xmlns:a16="http://schemas.microsoft.com/office/drawing/2014/main" id="{95659E61-3621-1640-B83A-21F64D464531}"/>
                  </a:ext>
                </a:extLst>
              </p:cNvPr>
              <p:cNvPicPr/>
              <p:nvPr/>
            </p:nvPicPr>
            <p:blipFill>
              <a:blip r:embed="rId4"/>
              <a:stretch>
                <a:fillRect/>
              </a:stretch>
            </p:blipFill>
            <p:spPr>
              <a:xfrm>
                <a:off x="2198368" y="4974475"/>
                <a:ext cx="1783080" cy="120600"/>
              </a:xfrm>
              <a:prstGeom prst="rect">
                <a:avLst/>
              </a:prstGeom>
            </p:spPr>
          </p:pic>
        </mc:Fallback>
      </mc:AlternateContent>
      <p:pic>
        <p:nvPicPr>
          <p:cNvPr id="15" name="Picture 14" descr="Text&#10;&#10;Description automatically generated with medium confidence">
            <a:extLst>
              <a:ext uri="{FF2B5EF4-FFF2-40B4-BE49-F238E27FC236}">
                <a16:creationId xmlns:a16="http://schemas.microsoft.com/office/drawing/2014/main" id="{EF798E33-35CC-DF40-AFDA-13CAC40D212B}"/>
              </a:ext>
            </a:extLst>
          </p:cNvPr>
          <p:cNvPicPr>
            <a:picLocks noChangeAspect="1"/>
          </p:cNvPicPr>
          <p:nvPr/>
        </p:nvPicPr>
        <p:blipFill>
          <a:blip r:embed="rId5"/>
          <a:stretch>
            <a:fillRect/>
          </a:stretch>
        </p:blipFill>
        <p:spPr>
          <a:xfrm>
            <a:off x="6243007" y="1134338"/>
            <a:ext cx="5077627" cy="843041"/>
          </a:xfrm>
          <a:prstGeom prst="rect">
            <a:avLst/>
          </a:prstGeom>
          <a:ln w="38100">
            <a:solidFill>
              <a:schemeClr val="tx1"/>
            </a:solidFill>
          </a:ln>
          <a:effectLst>
            <a:outerShdw blurRad="50800" dist="38100" dir="2700000" algn="tl" rotWithShape="0">
              <a:prstClr val="black">
                <a:alpha val="40000"/>
              </a:prstClr>
            </a:outerShdw>
          </a:effectLst>
        </p:spPr>
      </p:pic>
      <p:pic>
        <p:nvPicPr>
          <p:cNvPr id="11" name="Picture 10" descr="Text&#10;&#10;Description automatically generated">
            <a:extLst>
              <a:ext uri="{FF2B5EF4-FFF2-40B4-BE49-F238E27FC236}">
                <a16:creationId xmlns:a16="http://schemas.microsoft.com/office/drawing/2014/main" id="{F5DD9032-8128-6D41-B693-807CF2ED7B99}"/>
              </a:ext>
            </a:extLst>
          </p:cNvPr>
          <p:cNvPicPr>
            <a:picLocks noChangeAspect="1"/>
          </p:cNvPicPr>
          <p:nvPr/>
        </p:nvPicPr>
        <p:blipFill>
          <a:blip r:embed="rId6"/>
          <a:stretch>
            <a:fillRect/>
          </a:stretch>
        </p:blipFill>
        <p:spPr>
          <a:xfrm>
            <a:off x="7148345" y="1848912"/>
            <a:ext cx="4172289" cy="2052728"/>
          </a:xfrm>
          <a:prstGeom prst="rect">
            <a:avLst/>
          </a:prstGeom>
          <a:ln w="38100">
            <a:solidFill>
              <a:schemeClr val="tx1"/>
            </a:solidFill>
          </a:ln>
          <a:effectLst>
            <a:outerShdw blurRad="50800" dist="38100" dir="2700000" algn="tl" rotWithShape="0">
              <a:prstClr val="black">
                <a:alpha val="40000"/>
              </a:prstClr>
            </a:outerShdw>
          </a:effectLst>
        </p:spPr>
      </p:pic>
      <p:pic>
        <p:nvPicPr>
          <p:cNvPr id="17" name="Picture 16" descr="Text&#10;&#10;Description automatically generated">
            <a:extLst>
              <a:ext uri="{FF2B5EF4-FFF2-40B4-BE49-F238E27FC236}">
                <a16:creationId xmlns:a16="http://schemas.microsoft.com/office/drawing/2014/main" id="{23EBC635-33C5-C64E-BAD0-6B1339B713D5}"/>
              </a:ext>
            </a:extLst>
          </p:cNvPr>
          <p:cNvPicPr>
            <a:picLocks noChangeAspect="1"/>
          </p:cNvPicPr>
          <p:nvPr/>
        </p:nvPicPr>
        <p:blipFill>
          <a:blip r:embed="rId7"/>
          <a:stretch>
            <a:fillRect/>
          </a:stretch>
        </p:blipFill>
        <p:spPr>
          <a:xfrm>
            <a:off x="6509996" y="3852836"/>
            <a:ext cx="4203700" cy="711200"/>
          </a:xfrm>
          <a:prstGeom prst="rect">
            <a:avLst/>
          </a:prstGeom>
        </p:spPr>
      </p:pic>
      <p:sp>
        <p:nvSpPr>
          <p:cNvPr id="18" name="TextBox 17">
            <a:extLst>
              <a:ext uri="{FF2B5EF4-FFF2-40B4-BE49-F238E27FC236}">
                <a16:creationId xmlns:a16="http://schemas.microsoft.com/office/drawing/2014/main" id="{4A8526EE-AD8B-EC49-A768-2A50F79FA5B4}"/>
              </a:ext>
            </a:extLst>
          </p:cNvPr>
          <p:cNvSpPr txBox="1"/>
          <p:nvPr/>
        </p:nvSpPr>
        <p:spPr>
          <a:xfrm>
            <a:off x="8121646" y="4764002"/>
            <a:ext cx="3384260" cy="461665"/>
          </a:xfrm>
          <a:prstGeom prst="rect">
            <a:avLst/>
          </a:prstGeom>
          <a:noFill/>
        </p:spPr>
        <p:txBody>
          <a:bodyPr wrap="none" rtlCol="0">
            <a:spAutoFit/>
          </a:bodyPr>
          <a:lstStyle/>
          <a:p>
            <a:r>
              <a:rPr lang="en-US" sz="2400" b="1" dirty="0"/>
              <a:t>+ 10 class-action lawsuits</a:t>
            </a:r>
          </a:p>
        </p:txBody>
      </p:sp>
    </p:spTree>
    <p:extLst>
      <p:ext uri="{BB962C8B-B14F-4D97-AF65-F5344CB8AC3E}">
        <p14:creationId xmlns:p14="http://schemas.microsoft.com/office/powerpoint/2010/main" val="6340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loyd Abrams - Wikipedia">
            <a:extLst>
              <a:ext uri="{FF2B5EF4-FFF2-40B4-BE49-F238E27FC236}">
                <a16:creationId xmlns:a16="http://schemas.microsoft.com/office/drawing/2014/main" id="{2EE84074-E756-B74A-A388-8B7DC9CD7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03" y="2009101"/>
            <a:ext cx="1645911" cy="24774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F03099C-313D-2E4F-A5FB-E76D3475D225}"/>
              </a:ext>
            </a:extLst>
          </p:cNvPr>
          <p:cNvSpPr txBox="1"/>
          <p:nvPr/>
        </p:nvSpPr>
        <p:spPr>
          <a:xfrm>
            <a:off x="3519666" y="6124533"/>
            <a:ext cx="8303876" cy="338554"/>
          </a:xfrm>
          <a:prstGeom prst="rect">
            <a:avLst/>
          </a:prstGeom>
          <a:noFill/>
        </p:spPr>
        <p:txBody>
          <a:bodyPr wrap="none" rtlCol="0">
            <a:spAutoFit/>
          </a:bodyPr>
          <a:lstStyle/>
          <a:p>
            <a:r>
              <a:rPr lang="en-US" sz="1600" i="1" dirty="0"/>
              <a:t>https://</a:t>
            </a:r>
            <a:r>
              <a:rPr lang="en-US" sz="1600" i="1" dirty="0" err="1"/>
              <a:t>www.nytimes.com</a:t>
            </a:r>
            <a:r>
              <a:rPr lang="en-US" sz="1600" i="1" dirty="0"/>
              <a:t>/interactive/2021/03/18/magazine/facial-recognition-</a:t>
            </a:r>
            <a:r>
              <a:rPr lang="en-US" sz="1600" i="1" dirty="0" err="1"/>
              <a:t>clearview</a:t>
            </a:r>
            <a:r>
              <a:rPr lang="en-US" sz="1600" i="1" dirty="0"/>
              <a:t>-</a:t>
            </a:r>
            <a:r>
              <a:rPr lang="en-US" sz="1600" i="1" dirty="0" err="1"/>
              <a:t>ai.html</a:t>
            </a:r>
            <a:endParaRPr lang="en-US" sz="1600" i="1" dirty="0"/>
          </a:p>
        </p:txBody>
      </p:sp>
      <p:sp>
        <p:nvSpPr>
          <p:cNvPr id="12" name="Oval Callout 11">
            <a:extLst>
              <a:ext uri="{FF2B5EF4-FFF2-40B4-BE49-F238E27FC236}">
                <a16:creationId xmlns:a16="http://schemas.microsoft.com/office/drawing/2014/main" id="{C8C4AEEE-576D-2B46-829D-B4BB09E3CCA6}"/>
              </a:ext>
            </a:extLst>
          </p:cNvPr>
          <p:cNvSpPr/>
          <p:nvPr/>
        </p:nvSpPr>
        <p:spPr>
          <a:xfrm>
            <a:off x="2076707" y="811287"/>
            <a:ext cx="4671823" cy="1444133"/>
          </a:xfrm>
          <a:prstGeom prst="wedgeEllipseCallout">
            <a:avLst>
              <a:gd name="adj1" fmla="val -47735"/>
              <a:gd name="adj2" fmla="val 486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Prohibition on Clearview violates the company’s constitutional right to free speech</a:t>
            </a:r>
          </a:p>
        </p:txBody>
      </p:sp>
      <p:sp>
        <p:nvSpPr>
          <p:cNvPr id="2" name="TextBox 1">
            <a:extLst>
              <a:ext uri="{FF2B5EF4-FFF2-40B4-BE49-F238E27FC236}">
                <a16:creationId xmlns:a16="http://schemas.microsoft.com/office/drawing/2014/main" id="{D80A8700-8FF4-3144-B4DD-8341067F7B78}"/>
              </a:ext>
            </a:extLst>
          </p:cNvPr>
          <p:cNvSpPr txBox="1"/>
          <p:nvPr/>
        </p:nvSpPr>
        <p:spPr>
          <a:xfrm>
            <a:off x="681395" y="4605073"/>
            <a:ext cx="3511838" cy="646331"/>
          </a:xfrm>
          <a:prstGeom prst="rect">
            <a:avLst/>
          </a:prstGeom>
          <a:noFill/>
        </p:spPr>
        <p:txBody>
          <a:bodyPr wrap="square" rtlCol="0">
            <a:spAutoFit/>
          </a:bodyPr>
          <a:lstStyle/>
          <a:p>
            <a:r>
              <a:rPr lang="en-US" dirty="0"/>
              <a:t>Floyd Abrams</a:t>
            </a:r>
          </a:p>
          <a:p>
            <a:r>
              <a:rPr lang="en-US" dirty="0"/>
              <a:t>(eminent First Amendment lawyer)</a:t>
            </a:r>
          </a:p>
        </p:txBody>
      </p:sp>
      <p:sp>
        <p:nvSpPr>
          <p:cNvPr id="6" name="TextBox 5">
            <a:extLst>
              <a:ext uri="{FF2B5EF4-FFF2-40B4-BE49-F238E27FC236}">
                <a16:creationId xmlns:a16="http://schemas.microsoft.com/office/drawing/2014/main" id="{901A6D9D-7621-1747-A3D6-47C9F9F5BA3D}"/>
              </a:ext>
            </a:extLst>
          </p:cNvPr>
          <p:cNvSpPr txBox="1"/>
          <p:nvPr/>
        </p:nvSpPr>
        <p:spPr>
          <a:xfrm>
            <a:off x="2511379" y="2437621"/>
            <a:ext cx="4340180" cy="2308324"/>
          </a:xfrm>
          <a:prstGeom prst="rect">
            <a:avLst/>
          </a:prstGeom>
          <a:noFill/>
        </p:spPr>
        <p:txBody>
          <a:bodyPr wrap="square" rtlCol="0">
            <a:spAutoFit/>
          </a:bodyPr>
          <a:lstStyle/>
          <a:p>
            <a:r>
              <a:rPr lang="en-US" dirty="0"/>
              <a:t>Clearview is simply searching </a:t>
            </a:r>
            <a:r>
              <a:rPr lang="en-US" u="sng" dirty="0"/>
              <a:t>public</a:t>
            </a:r>
            <a:r>
              <a:rPr lang="en-US" dirty="0"/>
              <a:t> photos</a:t>
            </a:r>
          </a:p>
          <a:p>
            <a:endParaRPr lang="en-US" dirty="0"/>
          </a:p>
          <a:p>
            <a:r>
              <a:rPr lang="en-US" dirty="0"/>
              <a:t>Precedent: 2003 case where Google argued that search results are speech and it’s free to rank them as it sees fit</a:t>
            </a:r>
          </a:p>
          <a:p>
            <a:endParaRPr lang="en-US" dirty="0">
              <a:latin typeface="Segoe Print" panose="02000800000000000000" pitchFamily="2" charset="0"/>
            </a:endParaRPr>
          </a:p>
          <a:p>
            <a:r>
              <a:rPr lang="en-US" dirty="0">
                <a:solidFill>
                  <a:srgbClr val="C00000"/>
                </a:solidFill>
                <a:latin typeface="Segoe Print" panose="02000800000000000000" pitchFamily="2" charset="0"/>
              </a:rPr>
              <a:t>What’s the difference between Clearview and Google?</a:t>
            </a:r>
          </a:p>
        </p:txBody>
      </p:sp>
      <p:pic>
        <p:nvPicPr>
          <p:cNvPr id="7172" name="Picture 4" descr="American Civil Liberties Union - Wikipedia">
            <a:extLst>
              <a:ext uri="{FF2B5EF4-FFF2-40B4-BE49-F238E27FC236}">
                <a16:creationId xmlns:a16="http://schemas.microsoft.com/office/drawing/2014/main" id="{D7DFDBF8-B195-F945-BA0E-74B1345DA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572" y="2544060"/>
            <a:ext cx="2792211" cy="984182"/>
          </a:xfrm>
          <a:prstGeom prst="rect">
            <a:avLst/>
          </a:prstGeom>
          <a:noFill/>
          <a:extLst>
            <a:ext uri="{909E8E84-426E-40DD-AFC4-6F175D3DCCD1}">
              <a14:hiddenFill xmlns:a14="http://schemas.microsoft.com/office/drawing/2010/main">
                <a:solidFill>
                  <a:srgbClr val="FFFFFF"/>
                </a:solidFill>
              </a14:hiddenFill>
            </a:ext>
          </a:extLst>
        </p:spPr>
      </p:pic>
      <p:sp>
        <p:nvSpPr>
          <p:cNvPr id="16" name="Oval Callout 15">
            <a:extLst>
              <a:ext uri="{FF2B5EF4-FFF2-40B4-BE49-F238E27FC236}">
                <a16:creationId xmlns:a16="http://schemas.microsoft.com/office/drawing/2014/main" id="{D8C37784-7468-7144-86A0-31F7BC0F27E7}"/>
              </a:ext>
            </a:extLst>
          </p:cNvPr>
          <p:cNvSpPr/>
          <p:nvPr/>
        </p:nvSpPr>
        <p:spPr>
          <a:xfrm>
            <a:off x="6941814" y="718889"/>
            <a:ext cx="4671823" cy="1444133"/>
          </a:xfrm>
          <a:prstGeom prst="wedgeEllipseCallout">
            <a:avLst>
              <a:gd name="adj1" fmla="val 17599"/>
              <a:gd name="adj2" fmla="val 700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Scraping of photos is Ok, but creating “faceprints” from them is conduct, not speech</a:t>
            </a:r>
          </a:p>
        </p:txBody>
      </p:sp>
      <p:sp>
        <p:nvSpPr>
          <p:cNvPr id="3" name="TextBox 2">
            <a:extLst>
              <a:ext uri="{FF2B5EF4-FFF2-40B4-BE49-F238E27FC236}">
                <a16:creationId xmlns:a16="http://schemas.microsoft.com/office/drawing/2014/main" id="{638ABF67-4342-1EF0-5CA0-B33DDDC508CD}"/>
              </a:ext>
            </a:extLst>
          </p:cNvPr>
          <p:cNvSpPr txBox="1"/>
          <p:nvPr/>
        </p:nvSpPr>
        <p:spPr>
          <a:xfrm>
            <a:off x="6409361" y="3995042"/>
            <a:ext cx="5289321" cy="1823576"/>
          </a:xfrm>
          <a:prstGeom prst="rect">
            <a:avLst/>
          </a:prstGeom>
          <a:solidFill>
            <a:schemeClr val="accent2">
              <a:lumMod val="20000"/>
              <a:lumOff val="80000"/>
            </a:schemeClr>
          </a:solidFill>
        </p:spPr>
        <p:txBody>
          <a:bodyPr wrap="square" rtlCol="0">
            <a:spAutoFit/>
          </a:bodyPr>
          <a:lstStyle/>
          <a:p>
            <a:pPr>
              <a:spcBef>
                <a:spcPts val="500"/>
              </a:spcBef>
            </a:pPr>
            <a:r>
              <a:rPr lang="en-US" sz="2000" dirty="0"/>
              <a:t>Settled in May 2022</a:t>
            </a:r>
          </a:p>
          <a:p>
            <a:pPr>
              <a:spcBef>
                <a:spcPts val="500"/>
              </a:spcBef>
            </a:pPr>
            <a:r>
              <a:rPr lang="en-US" sz="2000" dirty="0"/>
              <a:t>Clearview agreed not to sells its database to private companies (except financial institutions)</a:t>
            </a:r>
          </a:p>
          <a:p>
            <a:pPr>
              <a:spcBef>
                <a:spcPts val="500"/>
              </a:spcBef>
            </a:pPr>
            <a:r>
              <a:rPr lang="en-US" sz="2000" dirty="0"/>
              <a:t>Sales to governments, law enforcement still Ok</a:t>
            </a:r>
          </a:p>
          <a:p>
            <a:pPr>
              <a:spcBef>
                <a:spcPts val="500"/>
              </a:spcBef>
            </a:pPr>
            <a:r>
              <a:rPr lang="en-US" sz="2000" dirty="0"/>
              <a:t>Sales of recognition algorithm (not DB) still</a:t>
            </a:r>
          </a:p>
        </p:txBody>
      </p:sp>
    </p:spTree>
    <p:extLst>
      <p:ext uri="{BB962C8B-B14F-4D97-AF65-F5344CB8AC3E}">
        <p14:creationId xmlns:p14="http://schemas.microsoft.com/office/powerpoint/2010/main" val="193058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1D3D9B8-86A4-6940-A44F-1FF03CCAAA69}"/>
              </a:ext>
            </a:extLst>
          </p:cNvPr>
          <p:cNvPicPr>
            <a:picLocks noChangeAspect="1"/>
          </p:cNvPicPr>
          <p:nvPr/>
        </p:nvPicPr>
        <p:blipFill>
          <a:blip r:embed="rId2"/>
          <a:stretch>
            <a:fillRect/>
          </a:stretch>
        </p:blipFill>
        <p:spPr>
          <a:xfrm>
            <a:off x="1849967" y="1867437"/>
            <a:ext cx="3821930" cy="4449649"/>
          </a:xfrm>
          <a:prstGeom prst="rect">
            <a:avLst/>
          </a:prstGeom>
        </p:spPr>
      </p:pic>
      <p:sp>
        <p:nvSpPr>
          <p:cNvPr id="16" name="Title 1">
            <a:extLst>
              <a:ext uri="{FF2B5EF4-FFF2-40B4-BE49-F238E27FC236}">
                <a16:creationId xmlns:a16="http://schemas.microsoft.com/office/drawing/2014/main" id="{41C36BBD-8258-9340-BFFC-E0670C24DDC6}"/>
              </a:ext>
            </a:extLst>
          </p:cNvPr>
          <p:cNvSpPr>
            <a:spLocks noGrp="1"/>
          </p:cNvSpPr>
          <p:nvPr>
            <p:ph type="title"/>
          </p:nvPr>
        </p:nvSpPr>
        <p:spPr>
          <a:xfrm>
            <a:off x="1066800" y="642594"/>
            <a:ext cx="10058400" cy="1371600"/>
          </a:xfrm>
        </p:spPr>
        <p:txBody>
          <a:bodyPr>
            <a:normAutofit/>
          </a:bodyPr>
          <a:lstStyle/>
          <a:p>
            <a:r>
              <a:rPr lang="en-US" dirty="0">
                <a:latin typeface="+mn-lt"/>
              </a:rPr>
              <a:t>Clearview Opt-out</a:t>
            </a:r>
          </a:p>
        </p:txBody>
      </p:sp>
      <p:sp>
        <p:nvSpPr>
          <p:cNvPr id="9" name="TextBox 8">
            <a:extLst>
              <a:ext uri="{FF2B5EF4-FFF2-40B4-BE49-F238E27FC236}">
                <a16:creationId xmlns:a16="http://schemas.microsoft.com/office/drawing/2014/main" id="{928BC3F3-FE07-CA43-81C5-61B6CA6ABC04}"/>
              </a:ext>
            </a:extLst>
          </p:cNvPr>
          <p:cNvSpPr txBox="1"/>
          <p:nvPr/>
        </p:nvSpPr>
        <p:spPr>
          <a:xfrm>
            <a:off x="6272012" y="4092261"/>
            <a:ext cx="4340181" cy="707886"/>
          </a:xfrm>
          <a:prstGeom prst="rect">
            <a:avLst/>
          </a:prstGeom>
          <a:noFill/>
        </p:spPr>
        <p:txBody>
          <a:bodyPr wrap="square" rtlCol="0">
            <a:spAutoFit/>
          </a:bodyPr>
          <a:lstStyle/>
          <a:p>
            <a:r>
              <a:rPr lang="en-US" sz="2000" dirty="0">
                <a:solidFill>
                  <a:srgbClr val="0070C0"/>
                </a:solidFill>
              </a:rPr>
              <a:t>IL residents can request removal by uploading photos of themselves</a:t>
            </a:r>
          </a:p>
        </p:txBody>
      </p:sp>
      <p:grpSp>
        <p:nvGrpSpPr>
          <p:cNvPr id="18" name="Group 17">
            <a:extLst>
              <a:ext uri="{FF2B5EF4-FFF2-40B4-BE49-F238E27FC236}">
                <a16:creationId xmlns:a16="http://schemas.microsoft.com/office/drawing/2014/main" id="{082CACB8-6A14-5143-8777-075B015DA849}"/>
              </a:ext>
            </a:extLst>
          </p:cNvPr>
          <p:cNvGrpSpPr/>
          <p:nvPr/>
        </p:nvGrpSpPr>
        <p:grpSpPr>
          <a:xfrm>
            <a:off x="5278006" y="4383705"/>
            <a:ext cx="943920" cy="318960"/>
            <a:chOff x="4080270" y="4383705"/>
            <a:chExt cx="943920" cy="318960"/>
          </a:xfrm>
        </p:grpSpPr>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1581F29A-7100-FB42-A6B5-2493628B6E32}"/>
                    </a:ext>
                  </a:extLst>
                </p14:cNvPr>
                <p14:cNvContentPartPr/>
                <p14:nvPr/>
              </p14:nvContentPartPr>
              <p14:xfrm>
                <a:off x="4080270" y="4422945"/>
                <a:ext cx="943920" cy="196560"/>
              </p14:xfrm>
            </p:contentPart>
          </mc:Choice>
          <mc:Fallback xmlns="">
            <p:pic>
              <p:nvPicPr>
                <p:cNvPr id="11" name="Ink 10">
                  <a:extLst>
                    <a:ext uri="{FF2B5EF4-FFF2-40B4-BE49-F238E27FC236}">
                      <a16:creationId xmlns:a16="http://schemas.microsoft.com/office/drawing/2014/main" id="{1581F29A-7100-FB42-A6B5-2493628B6E32}"/>
                    </a:ext>
                  </a:extLst>
                </p:cNvPr>
                <p:cNvPicPr/>
                <p:nvPr/>
              </p:nvPicPr>
              <p:blipFill>
                <a:blip r:embed="rId4"/>
                <a:stretch>
                  <a:fillRect/>
                </a:stretch>
              </p:blipFill>
              <p:spPr>
                <a:xfrm>
                  <a:off x="4062630" y="4404945"/>
                  <a:ext cx="9795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B04FA82C-9419-FB43-8141-A0DCB5FE5DF9}"/>
                    </a:ext>
                  </a:extLst>
                </p14:cNvPr>
                <p14:cNvContentPartPr/>
                <p14:nvPr/>
              </p14:nvContentPartPr>
              <p14:xfrm>
                <a:off x="4080270" y="4383705"/>
                <a:ext cx="24840" cy="223560"/>
              </p14:xfrm>
            </p:contentPart>
          </mc:Choice>
          <mc:Fallback xmlns="">
            <p:pic>
              <p:nvPicPr>
                <p:cNvPr id="12" name="Ink 11">
                  <a:extLst>
                    <a:ext uri="{FF2B5EF4-FFF2-40B4-BE49-F238E27FC236}">
                      <a16:creationId xmlns:a16="http://schemas.microsoft.com/office/drawing/2014/main" id="{B04FA82C-9419-FB43-8141-A0DCB5FE5DF9}"/>
                    </a:ext>
                  </a:extLst>
                </p:cNvPr>
                <p:cNvPicPr/>
                <p:nvPr/>
              </p:nvPicPr>
              <p:blipFill>
                <a:blip r:embed="rId6"/>
                <a:stretch>
                  <a:fillRect/>
                </a:stretch>
              </p:blipFill>
              <p:spPr>
                <a:xfrm>
                  <a:off x="4062630" y="4366065"/>
                  <a:ext cx="6048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8FFCACB6-B65F-3745-BEE8-9AA319BED0AD}"/>
                    </a:ext>
                  </a:extLst>
                </p14:cNvPr>
                <p14:cNvContentPartPr/>
                <p14:nvPr/>
              </p14:nvContentPartPr>
              <p14:xfrm>
                <a:off x="4092150" y="4634625"/>
                <a:ext cx="352440" cy="68040"/>
              </p14:xfrm>
            </p:contentPart>
          </mc:Choice>
          <mc:Fallback xmlns="">
            <p:pic>
              <p:nvPicPr>
                <p:cNvPr id="17" name="Ink 16">
                  <a:extLst>
                    <a:ext uri="{FF2B5EF4-FFF2-40B4-BE49-F238E27FC236}">
                      <a16:creationId xmlns:a16="http://schemas.microsoft.com/office/drawing/2014/main" id="{8FFCACB6-B65F-3745-BEE8-9AA319BED0AD}"/>
                    </a:ext>
                  </a:extLst>
                </p:cNvPr>
                <p:cNvPicPr/>
                <p:nvPr/>
              </p:nvPicPr>
              <p:blipFill>
                <a:blip r:embed="rId8"/>
                <a:stretch>
                  <a:fillRect/>
                </a:stretch>
              </p:blipFill>
              <p:spPr>
                <a:xfrm>
                  <a:off x="4074150" y="4616985"/>
                  <a:ext cx="388080" cy="103680"/>
                </a:xfrm>
                <a:prstGeom prst="rect">
                  <a:avLst/>
                </a:prstGeom>
              </p:spPr>
            </p:pic>
          </mc:Fallback>
        </mc:AlternateContent>
      </p:grpSp>
      <p:pic>
        <p:nvPicPr>
          <p:cNvPr id="5122" name="Picture 2" descr="110 Wojak ideas | memes, reaction pictures, funny">
            <a:extLst>
              <a:ext uri="{FF2B5EF4-FFF2-40B4-BE49-F238E27FC236}">
                <a16:creationId xmlns:a16="http://schemas.microsoft.com/office/drawing/2014/main" id="{858DCF64-D712-0C41-9DFC-206E1DCF7BD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142583" y="4932607"/>
            <a:ext cx="1563831" cy="11728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597F8EB-3AB3-814F-B97D-608539770704}"/>
              </a:ext>
            </a:extLst>
          </p:cNvPr>
          <p:cNvSpPr txBox="1"/>
          <p:nvPr/>
        </p:nvSpPr>
        <p:spPr>
          <a:xfrm>
            <a:off x="6296277" y="2908141"/>
            <a:ext cx="4058338" cy="1015663"/>
          </a:xfrm>
          <a:prstGeom prst="rect">
            <a:avLst/>
          </a:prstGeom>
          <a:noFill/>
        </p:spPr>
        <p:txBody>
          <a:bodyPr wrap="square" rtlCol="0">
            <a:spAutoFit/>
          </a:bodyPr>
          <a:lstStyle/>
          <a:p>
            <a:r>
              <a:rPr lang="en-US" sz="2000" dirty="0"/>
              <a:t>Also tried to delete IL residents’ faces by looking at photo metadata and geolocation info</a:t>
            </a:r>
          </a:p>
        </p:txBody>
      </p:sp>
    </p:spTree>
    <p:extLst>
      <p:ext uri="{BB962C8B-B14F-4D97-AF65-F5344CB8AC3E}">
        <p14:creationId xmlns:p14="http://schemas.microsoft.com/office/powerpoint/2010/main" val="120836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B906389-8B1F-2D42-809F-1CE8A30702AE}"/>
              </a:ext>
            </a:extLst>
          </p:cNvPr>
          <p:cNvPicPr>
            <a:picLocks noChangeAspect="1"/>
          </p:cNvPicPr>
          <p:nvPr/>
        </p:nvPicPr>
        <p:blipFill>
          <a:blip r:embed="rId2"/>
          <a:stretch>
            <a:fillRect/>
          </a:stretch>
        </p:blipFill>
        <p:spPr>
          <a:xfrm>
            <a:off x="965200" y="787400"/>
            <a:ext cx="6902450" cy="1655932"/>
          </a:xfrm>
          <a:prstGeom prst="rect">
            <a:avLst/>
          </a:prstGeom>
          <a:ln w="38100">
            <a:solidFill>
              <a:srgbClr val="000000"/>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F03099C-313D-2E4F-A5FB-E76D3475D225}"/>
              </a:ext>
            </a:extLst>
          </p:cNvPr>
          <p:cNvSpPr txBox="1"/>
          <p:nvPr/>
        </p:nvSpPr>
        <p:spPr>
          <a:xfrm>
            <a:off x="5551314" y="6070600"/>
            <a:ext cx="6256841" cy="338554"/>
          </a:xfrm>
          <a:prstGeom prst="rect">
            <a:avLst/>
          </a:prstGeom>
          <a:noFill/>
        </p:spPr>
        <p:txBody>
          <a:bodyPr wrap="none" rtlCol="0">
            <a:spAutoFit/>
          </a:bodyPr>
          <a:lstStyle/>
          <a:p>
            <a:r>
              <a:rPr lang="en-US" sz="1600" i="1" dirty="0"/>
              <a:t>https://</a:t>
            </a:r>
            <a:r>
              <a:rPr lang="en-US" sz="1600" i="1" dirty="0" err="1"/>
              <a:t>techcrunch.com</a:t>
            </a:r>
            <a:r>
              <a:rPr lang="en-US" sz="1600" i="1" dirty="0"/>
              <a:t>/2021/03/01/</a:t>
            </a:r>
            <a:r>
              <a:rPr lang="en-US" sz="1600" i="1" dirty="0" err="1"/>
              <a:t>facebook</a:t>
            </a:r>
            <a:r>
              <a:rPr lang="en-US" sz="1600" i="1" dirty="0"/>
              <a:t>-</a:t>
            </a:r>
            <a:r>
              <a:rPr lang="en-US" sz="1600" i="1" dirty="0" err="1"/>
              <a:t>illinois</a:t>
            </a:r>
            <a:r>
              <a:rPr lang="en-US" sz="1600" i="1" dirty="0"/>
              <a:t>-class-action-</a:t>
            </a:r>
            <a:r>
              <a:rPr lang="en-US" sz="1600" i="1" dirty="0" err="1"/>
              <a:t>bipa</a:t>
            </a:r>
            <a:r>
              <a:rPr lang="en-US" sz="1600" i="1" dirty="0"/>
              <a:t>/</a:t>
            </a:r>
          </a:p>
        </p:txBody>
      </p:sp>
      <p:sp>
        <p:nvSpPr>
          <p:cNvPr id="7" name="TextBox 6">
            <a:extLst>
              <a:ext uri="{FF2B5EF4-FFF2-40B4-BE49-F238E27FC236}">
                <a16:creationId xmlns:a16="http://schemas.microsoft.com/office/drawing/2014/main" id="{20B0FEC9-7FBC-2A4F-8FC3-56DC2D91E501}"/>
              </a:ext>
            </a:extLst>
          </p:cNvPr>
          <p:cNvSpPr txBox="1"/>
          <p:nvPr/>
        </p:nvSpPr>
        <p:spPr>
          <a:xfrm>
            <a:off x="1777285" y="2897746"/>
            <a:ext cx="6902450" cy="707886"/>
          </a:xfrm>
          <a:prstGeom prst="rect">
            <a:avLst/>
          </a:prstGeom>
          <a:noFill/>
        </p:spPr>
        <p:txBody>
          <a:bodyPr wrap="square" rtlCol="0">
            <a:spAutoFit/>
          </a:bodyPr>
          <a:lstStyle/>
          <a:p>
            <a:r>
              <a:rPr lang="en-US" sz="2000" dirty="0"/>
              <a:t>Claim: Facebook’s practice of tagging people in photos using facial recognition without their consent violated BIPA law</a:t>
            </a:r>
          </a:p>
        </p:txBody>
      </p:sp>
      <p:sp>
        <p:nvSpPr>
          <p:cNvPr id="8" name="TextBox 7">
            <a:extLst>
              <a:ext uri="{FF2B5EF4-FFF2-40B4-BE49-F238E27FC236}">
                <a16:creationId xmlns:a16="http://schemas.microsoft.com/office/drawing/2014/main" id="{9B75B119-3C96-FA44-9EFE-51268A3190F2}"/>
              </a:ext>
            </a:extLst>
          </p:cNvPr>
          <p:cNvSpPr txBox="1"/>
          <p:nvPr/>
        </p:nvSpPr>
        <p:spPr>
          <a:xfrm>
            <a:off x="1777285" y="3680652"/>
            <a:ext cx="5719836" cy="400110"/>
          </a:xfrm>
          <a:prstGeom prst="rect">
            <a:avLst/>
          </a:prstGeom>
          <a:noFill/>
        </p:spPr>
        <p:txBody>
          <a:bodyPr wrap="none" rtlCol="0">
            <a:spAutoFit/>
          </a:bodyPr>
          <a:lstStyle/>
          <a:p>
            <a:r>
              <a:rPr lang="en-US" sz="2000" dirty="0"/>
              <a:t>1.6 million Illinois residents will receive at least $345 </a:t>
            </a:r>
          </a:p>
        </p:txBody>
      </p:sp>
      <p:sp>
        <p:nvSpPr>
          <p:cNvPr id="13" name="TextBox 12">
            <a:extLst>
              <a:ext uri="{FF2B5EF4-FFF2-40B4-BE49-F238E27FC236}">
                <a16:creationId xmlns:a16="http://schemas.microsoft.com/office/drawing/2014/main" id="{92E6E010-9A66-3146-B6EB-CDFF199A8778}"/>
              </a:ext>
            </a:extLst>
          </p:cNvPr>
          <p:cNvSpPr txBox="1"/>
          <p:nvPr/>
        </p:nvSpPr>
        <p:spPr>
          <a:xfrm>
            <a:off x="1777285" y="4157448"/>
            <a:ext cx="8138766" cy="400110"/>
          </a:xfrm>
          <a:prstGeom prst="rect">
            <a:avLst/>
          </a:prstGeom>
          <a:noFill/>
        </p:spPr>
        <p:txBody>
          <a:bodyPr wrap="none" rtlCol="0">
            <a:spAutoFit/>
          </a:bodyPr>
          <a:lstStyle/>
          <a:p>
            <a:pPr>
              <a:spcAft>
                <a:spcPts val="300"/>
              </a:spcAft>
            </a:pPr>
            <a:r>
              <a:rPr lang="en-US" sz="2000" dirty="0"/>
              <a:t>Ongoing class action suits against Microsoft, Amazon, Google, Clearview…</a:t>
            </a:r>
          </a:p>
        </p:txBody>
      </p:sp>
      <p:pic>
        <p:nvPicPr>
          <p:cNvPr id="14" name="Picture 13">
            <a:extLst>
              <a:ext uri="{FF2B5EF4-FFF2-40B4-BE49-F238E27FC236}">
                <a16:creationId xmlns:a16="http://schemas.microsoft.com/office/drawing/2014/main" id="{2B354983-67EA-EC4A-A638-B25E8544682D}"/>
              </a:ext>
            </a:extLst>
          </p:cNvPr>
          <p:cNvPicPr>
            <a:picLocks noChangeAspect="1"/>
          </p:cNvPicPr>
          <p:nvPr/>
        </p:nvPicPr>
        <p:blipFill>
          <a:blip r:embed="rId3"/>
          <a:stretch>
            <a:fillRect/>
          </a:stretch>
        </p:blipFill>
        <p:spPr>
          <a:xfrm>
            <a:off x="5681116" y="4771330"/>
            <a:ext cx="5532269" cy="621138"/>
          </a:xfrm>
          <a:prstGeom prst="rect">
            <a:avLst/>
          </a:prstGeom>
        </p:spPr>
      </p:pic>
      <p:pic>
        <p:nvPicPr>
          <p:cNvPr id="1026" name="Picture 2" descr="Why face recognition isn't scary -- yet - CNN.com">
            <a:extLst>
              <a:ext uri="{FF2B5EF4-FFF2-40B4-BE49-F238E27FC236}">
                <a16:creationId xmlns:a16="http://schemas.microsoft.com/office/drawing/2014/main" id="{9FCE3F46-6029-654A-A0A5-1DFFBF629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9735" y="2150633"/>
            <a:ext cx="2533650" cy="14251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D468F0-011B-6445-95DB-B63E6856B561}"/>
              </a:ext>
            </a:extLst>
          </p:cNvPr>
          <p:cNvSpPr txBox="1"/>
          <p:nvPr/>
        </p:nvSpPr>
        <p:spPr>
          <a:xfrm>
            <a:off x="1764632" y="5425543"/>
            <a:ext cx="3463878" cy="369332"/>
          </a:xfrm>
          <a:prstGeom prst="rect">
            <a:avLst/>
          </a:prstGeom>
          <a:noFill/>
        </p:spPr>
        <p:txBody>
          <a:bodyPr wrap="square">
            <a:spAutoFit/>
          </a:bodyPr>
          <a:lstStyle/>
          <a:p>
            <a:pPr>
              <a:spcAft>
                <a:spcPts val="300"/>
              </a:spcAft>
            </a:pPr>
            <a:r>
              <a:rPr lang="en-US" sz="1800" dirty="0" err="1">
                <a:latin typeface="Segoe Print" panose="02000800000000000000" pitchFamily="2" charset="0"/>
              </a:rPr>
              <a:t>TikTok</a:t>
            </a:r>
            <a:r>
              <a:rPr lang="en-US" sz="1800" dirty="0">
                <a:latin typeface="Segoe Print" panose="02000800000000000000" pitchFamily="2" charset="0"/>
              </a:rPr>
              <a:t> settled for $92 mil</a:t>
            </a:r>
          </a:p>
        </p:txBody>
      </p:sp>
    </p:spTree>
    <p:extLst>
      <p:ext uri="{BB962C8B-B14F-4D97-AF65-F5344CB8AC3E}">
        <p14:creationId xmlns:p14="http://schemas.microsoft.com/office/powerpoint/2010/main" val="40654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og, brown, mammal&#10;&#10;Description automatically generated">
            <a:extLst>
              <a:ext uri="{FF2B5EF4-FFF2-40B4-BE49-F238E27FC236}">
                <a16:creationId xmlns:a16="http://schemas.microsoft.com/office/drawing/2014/main" id="{B807CEAE-B564-9946-B0C8-58B145FE7C10}"/>
              </a:ext>
            </a:extLst>
          </p:cNvPr>
          <p:cNvPicPr>
            <a:picLocks noChangeAspect="1"/>
          </p:cNvPicPr>
          <p:nvPr/>
        </p:nvPicPr>
        <p:blipFill>
          <a:blip r:embed="rId2"/>
          <a:stretch>
            <a:fillRect/>
          </a:stretch>
        </p:blipFill>
        <p:spPr>
          <a:xfrm>
            <a:off x="693044" y="549767"/>
            <a:ext cx="7277100" cy="5372100"/>
          </a:xfrm>
          <a:prstGeom prst="rect">
            <a:avLst/>
          </a:prstGeom>
        </p:spPr>
      </p:pic>
      <p:pic>
        <p:nvPicPr>
          <p:cNvPr id="5" name="Picture 4">
            <a:extLst>
              <a:ext uri="{FF2B5EF4-FFF2-40B4-BE49-F238E27FC236}">
                <a16:creationId xmlns:a16="http://schemas.microsoft.com/office/drawing/2014/main" id="{3946A29F-F2E1-D143-8689-3AF049A9C100}"/>
              </a:ext>
            </a:extLst>
          </p:cNvPr>
          <p:cNvPicPr>
            <a:picLocks noChangeAspect="1"/>
          </p:cNvPicPr>
          <p:nvPr/>
        </p:nvPicPr>
        <p:blipFill>
          <a:blip r:embed="rId3"/>
          <a:stretch>
            <a:fillRect/>
          </a:stretch>
        </p:blipFill>
        <p:spPr>
          <a:xfrm>
            <a:off x="822191" y="1701710"/>
            <a:ext cx="5273809" cy="613590"/>
          </a:xfrm>
          <a:prstGeom prst="rect">
            <a:avLst/>
          </a:prstGeom>
          <a:ln w="38100">
            <a:solidFill>
              <a:schemeClr val="tx1"/>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D8F2A705-F30E-1E46-839F-5DE9C82B2548}"/>
              </a:ext>
            </a:extLst>
          </p:cNvPr>
          <p:cNvPicPr>
            <a:picLocks noChangeAspect="1"/>
          </p:cNvPicPr>
          <p:nvPr/>
        </p:nvPicPr>
        <p:blipFill>
          <a:blip r:embed="rId4"/>
          <a:stretch>
            <a:fillRect/>
          </a:stretch>
        </p:blipFill>
        <p:spPr>
          <a:xfrm>
            <a:off x="822191" y="2491999"/>
            <a:ext cx="5251092" cy="1175618"/>
          </a:xfrm>
          <a:prstGeom prst="rect">
            <a:avLst/>
          </a:prstGeom>
          <a:ln w="38100">
            <a:solidFill>
              <a:srgbClr val="FF0000"/>
            </a:solidFill>
          </a:ln>
          <a:effectLst>
            <a:outerShdw blurRad="50800" dist="38100" dir="2700000" algn="tl" rotWithShape="0">
              <a:prstClr val="black">
                <a:alpha val="40000"/>
              </a:prstClr>
            </a:outerShdw>
          </a:effectLst>
        </p:spPr>
      </p:pic>
      <p:pic>
        <p:nvPicPr>
          <p:cNvPr id="9" name="Picture 8" descr="Text, letter&#10;&#10;Description automatically generated">
            <a:extLst>
              <a:ext uri="{FF2B5EF4-FFF2-40B4-BE49-F238E27FC236}">
                <a16:creationId xmlns:a16="http://schemas.microsoft.com/office/drawing/2014/main" id="{0DFFAACD-AA2E-9B43-8791-30C756F3C56E}"/>
              </a:ext>
            </a:extLst>
          </p:cNvPr>
          <p:cNvPicPr>
            <a:picLocks noChangeAspect="1"/>
          </p:cNvPicPr>
          <p:nvPr/>
        </p:nvPicPr>
        <p:blipFill>
          <a:blip r:embed="rId5"/>
          <a:stretch>
            <a:fillRect/>
          </a:stretch>
        </p:blipFill>
        <p:spPr>
          <a:xfrm>
            <a:off x="6225147" y="1120720"/>
            <a:ext cx="5468916" cy="2115097"/>
          </a:xfrm>
          <a:prstGeom prst="rect">
            <a:avLst/>
          </a:prstGeom>
          <a:ln w="381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05AFA77-C052-D14C-815D-2582C14EC954}"/>
              </a:ext>
            </a:extLst>
          </p:cNvPr>
          <p:cNvSpPr txBox="1"/>
          <p:nvPr/>
        </p:nvSpPr>
        <p:spPr>
          <a:xfrm>
            <a:off x="8281115" y="3245473"/>
            <a:ext cx="3417923" cy="646331"/>
          </a:xfrm>
          <a:prstGeom prst="rect">
            <a:avLst/>
          </a:prstGeom>
          <a:noFill/>
        </p:spPr>
        <p:txBody>
          <a:bodyPr wrap="none" rtlCol="0">
            <a:spAutoFit/>
          </a:bodyPr>
          <a:lstStyle/>
          <a:p>
            <a:r>
              <a:rPr lang="en-US" dirty="0"/>
              <a:t>70 civil rights organizations</a:t>
            </a:r>
          </a:p>
          <a:p>
            <a:r>
              <a:rPr lang="en-US" dirty="0"/>
              <a:t>+ petition with 150,000 signatures</a:t>
            </a:r>
          </a:p>
        </p:txBody>
      </p:sp>
      <p:pic>
        <p:nvPicPr>
          <p:cNvPr id="15" name="Picture 14" descr="Text&#10;&#10;Description automatically generated">
            <a:extLst>
              <a:ext uri="{FF2B5EF4-FFF2-40B4-BE49-F238E27FC236}">
                <a16:creationId xmlns:a16="http://schemas.microsoft.com/office/drawing/2014/main" id="{92F3FB7B-F499-8D4C-BFF2-0AA6A7241253}"/>
              </a:ext>
            </a:extLst>
          </p:cNvPr>
          <p:cNvPicPr>
            <a:picLocks noChangeAspect="1"/>
          </p:cNvPicPr>
          <p:nvPr/>
        </p:nvPicPr>
        <p:blipFill>
          <a:blip r:embed="rId6"/>
          <a:stretch>
            <a:fillRect/>
          </a:stretch>
        </p:blipFill>
        <p:spPr>
          <a:xfrm>
            <a:off x="2888177" y="4072110"/>
            <a:ext cx="8610779" cy="2246290"/>
          </a:xfrm>
          <a:prstGeom prst="rect">
            <a:avLst/>
          </a:prstGeom>
        </p:spPr>
      </p:pic>
    </p:spTree>
    <p:extLst>
      <p:ext uri="{BB962C8B-B14F-4D97-AF65-F5344CB8AC3E}">
        <p14:creationId xmlns:p14="http://schemas.microsoft.com/office/powerpoint/2010/main" val="184911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8B52CDB3-EFB7-4C46-9DB8-AEFA55BAE806}"/>
              </a:ext>
            </a:extLst>
          </p:cNvPr>
          <p:cNvPicPr>
            <a:picLocks noChangeAspect="1"/>
          </p:cNvPicPr>
          <p:nvPr/>
        </p:nvPicPr>
        <p:blipFill>
          <a:blip r:embed="rId2"/>
          <a:stretch>
            <a:fillRect/>
          </a:stretch>
        </p:blipFill>
        <p:spPr>
          <a:xfrm>
            <a:off x="902100" y="1777423"/>
            <a:ext cx="7605304" cy="3956050"/>
          </a:xfrm>
          <a:prstGeom prst="rect">
            <a:avLst/>
          </a:prstGeom>
        </p:spPr>
      </p:pic>
      <p:sp>
        <p:nvSpPr>
          <p:cNvPr id="2" name="Title 1">
            <a:extLst>
              <a:ext uri="{FF2B5EF4-FFF2-40B4-BE49-F238E27FC236}">
                <a16:creationId xmlns:a16="http://schemas.microsoft.com/office/drawing/2014/main" id="{EB80F4EE-19EA-4E4E-A231-51089481A0A7}"/>
              </a:ext>
            </a:extLst>
          </p:cNvPr>
          <p:cNvSpPr>
            <a:spLocks noGrp="1"/>
          </p:cNvSpPr>
          <p:nvPr>
            <p:ph type="title"/>
          </p:nvPr>
        </p:nvSpPr>
        <p:spPr>
          <a:xfrm>
            <a:off x="1066800" y="642594"/>
            <a:ext cx="10671110" cy="1371600"/>
          </a:xfrm>
        </p:spPr>
        <p:txBody>
          <a:bodyPr/>
          <a:lstStyle/>
          <a:p>
            <a:r>
              <a:rPr lang="en-US" dirty="0"/>
              <a:t>Facebook Turns Off Face Recognition (Nov 2021)</a:t>
            </a:r>
          </a:p>
        </p:txBody>
      </p:sp>
      <p:sp>
        <p:nvSpPr>
          <p:cNvPr id="4" name="TextBox 3">
            <a:extLst>
              <a:ext uri="{FF2B5EF4-FFF2-40B4-BE49-F238E27FC236}">
                <a16:creationId xmlns:a16="http://schemas.microsoft.com/office/drawing/2014/main" id="{F21E80C6-D8D1-6544-80AA-8725248C87AB}"/>
              </a:ext>
            </a:extLst>
          </p:cNvPr>
          <p:cNvSpPr txBox="1"/>
          <p:nvPr/>
        </p:nvSpPr>
        <p:spPr>
          <a:xfrm>
            <a:off x="5206290" y="6071529"/>
            <a:ext cx="6333785" cy="338554"/>
          </a:xfrm>
          <a:prstGeom prst="rect">
            <a:avLst/>
          </a:prstGeom>
          <a:noFill/>
        </p:spPr>
        <p:txBody>
          <a:bodyPr wrap="none" rtlCol="0">
            <a:spAutoFit/>
          </a:bodyPr>
          <a:lstStyle/>
          <a:p>
            <a:r>
              <a:rPr lang="en-US" sz="1600" i="1" dirty="0"/>
              <a:t>https://</a:t>
            </a:r>
            <a:r>
              <a:rPr lang="en-US" sz="1600" i="1" dirty="0" err="1"/>
              <a:t>about.fb.com</a:t>
            </a:r>
            <a:r>
              <a:rPr lang="en-US" sz="1600" i="1" dirty="0"/>
              <a:t>/news/2021/11/update-on-use-of-face-recognition/</a:t>
            </a:r>
          </a:p>
        </p:txBody>
      </p:sp>
      <p:sp>
        <p:nvSpPr>
          <p:cNvPr id="5" name="TextBox 4">
            <a:extLst>
              <a:ext uri="{FF2B5EF4-FFF2-40B4-BE49-F238E27FC236}">
                <a16:creationId xmlns:a16="http://schemas.microsoft.com/office/drawing/2014/main" id="{7A1988C1-2790-FB47-BCC0-B687672BF00F}"/>
              </a:ext>
            </a:extLst>
          </p:cNvPr>
          <p:cNvSpPr txBox="1"/>
          <p:nvPr/>
        </p:nvSpPr>
        <p:spPr>
          <a:xfrm>
            <a:off x="8672104" y="2275946"/>
            <a:ext cx="3110873" cy="1015663"/>
          </a:xfrm>
          <a:prstGeom prst="rect">
            <a:avLst/>
          </a:prstGeom>
          <a:noFill/>
        </p:spPr>
        <p:txBody>
          <a:bodyPr wrap="square" rtlCol="0">
            <a:spAutoFit/>
          </a:bodyPr>
          <a:lstStyle/>
          <a:p>
            <a:r>
              <a:rPr lang="en-US" sz="2000" dirty="0"/>
              <a:t>more than a third of FB users had face recognition turned on in their accounts</a:t>
            </a:r>
          </a:p>
        </p:txBody>
      </p:sp>
    </p:spTree>
    <p:extLst>
      <p:ext uri="{BB962C8B-B14F-4D97-AF65-F5344CB8AC3E}">
        <p14:creationId xmlns:p14="http://schemas.microsoft.com/office/powerpoint/2010/main" val="124945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 Daguerreotype Camera (1839) - FOTOVOYAGE">
            <a:extLst>
              <a:ext uri="{FF2B5EF4-FFF2-40B4-BE49-F238E27FC236}">
                <a16:creationId xmlns:a16="http://schemas.microsoft.com/office/drawing/2014/main" id="{EC738304-CE31-BE4F-B6F9-ABD2BB6528D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89119" y="759853"/>
            <a:ext cx="4416715" cy="2458523"/>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CA6734DD-26AD-6645-9BC4-712FD71DA424}"/>
              </a:ext>
            </a:extLst>
          </p:cNvPr>
          <p:cNvSpPr txBox="1"/>
          <p:nvPr/>
        </p:nvSpPr>
        <p:spPr>
          <a:xfrm>
            <a:off x="589119" y="3351927"/>
            <a:ext cx="3474028" cy="369332"/>
          </a:xfrm>
          <a:prstGeom prst="rect">
            <a:avLst/>
          </a:prstGeom>
          <a:noFill/>
        </p:spPr>
        <p:txBody>
          <a:bodyPr wrap="none" rtlCol="0">
            <a:spAutoFit/>
          </a:bodyPr>
          <a:lstStyle/>
          <a:p>
            <a:r>
              <a:rPr lang="en-US" dirty="0"/>
              <a:t>The Daguerreotype camera (1839)</a:t>
            </a:r>
          </a:p>
        </p:txBody>
      </p:sp>
      <p:sp>
        <p:nvSpPr>
          <p:cNvPr id="18" name="TextBox 17">
            <a:extLst>
              <a:ext uri="{FF2B5EF4-FFF2-40B4-BE49-F238E27FC236}">
                <a16:creationId xmlns:a16="http://schemas.microsoft.com/office/drawing/2014/main" id="{82F5593D-7E75-2344-B199-DBC7724ED36D}"/>
              </a:ext>
            </a:extLst>
          </p:cNvPr>
          <p:cNvSpPr txBox="1"/>
          <p:nvPr/>
        </p:nvSpPr>
        <p:spPr>
          <a:xfrm>
            <a:off x="618185" y="3876537"/>
            <a:ext cx="2754280" cy="369332"/>
          </a:xfrm>
          <a:prstGeom prst="rect">
            <a:avLst/>
          </a:prstGeom>
          <a:noFill/>
        </p:spPr>
        <p:txBody>
          <a:bodyPr wrap="none" rtlCol="0">
            <a:spAutoFit/>
          </a:bodyPr>
          <a:lstStyle/>
          <a:p>
            <a:r>
              <a:rPr lang="en-US" dirty="0"/>
              <a:t>15 minutes to take a photo</a:t>
            </a:r>
          </a:p>
        </p:txBody>
      </p:sp>
      <p:pic>
        <p:nvPicPr>
          <p:cNvPr id="3078" name="Picture 6" descr="How long did it take to take a picture in the 1800s? - Quora">
            <a:extLst>
              <a:ext uri="{FF2B5EF4-FFF2-40B4-BE49-F238E27FC236}">
                <a16:creationId xmlns:a16="http://schemas.microsoft.com/office/drawing/2014/main" id="{34E838DF-6C34-364D-ADB3-3F8C1D6A7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85" y="4301888"/>
            <a:ext cx="2846232" cy="19668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3356058-0C7F-514A-8B90-F39F0F616A2D}"/>
              </a:ext>
            </a:extLst>
          </p:cNvPr>
          <p:cNvSpPr txBox="1"/>
          <p:nvPr/>
        </p:nvSpPr>
        <p:spPr>
          <a:xfrm>
            <a:off x="5887390" y="751001"/>
            <a:ext cx="3163045" cy="369332"/>
          </a:xfrm>
          <a:prstGeom prst="rect">
            <a:avLst/>
          </a:prstGeom>
          <a:noFill/>
        </p:spPr>
        <p:txBody>
          <a:bodyPr wrap="none" rtlCol="0">
            <a:spAutoFit/>
          </a:bodyPr>
          <a:lstStyle/>
          <a:p>
            <a:r>
              <a:rPr lang="en-US" dirty="0"/>
              <a:t>The Kodak No. 1 camera (1888)</a:t>
            </a:r>
          </a:p>
        </p:txBody>
      </p:sp>
      <p:pic>
        <p:nvPicPr>
          <p:cNvPr id="3082" name="Picture 10" descr="Land Run of 1895 - Wikipedia">
            <a:extLst>
              <a:ext uri="{FF2B5EF4-FFF2-40B4-BE49-F238E27FC236}">
                <a16:creationId xmlns:a16="http://schemas.microsoft.com/office/drawing/2014/main" id="{A1953C26-83A9-914F-8752-E15FE2315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526" y="3721259"/>
            <a:ext cx="4194720" cy="22674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odak No. 1 - Camera-wiki.org - The free camera encyclopedia">
            <a:extLst>
              <a:ext uri="{FF2B5EF4-FFF2-40B4-BE49-F238E27FC236}">
                <a16:creationId xmlns:a16="http://schemas.microsoft.com/office/drawing/2014/main" id="{68B79938-4E9C-C549-A3BD-A3EF50C76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220" y="1222151"/>
            <a:ext cx="2590681" cy="2654386"/>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1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7C001A6D-E62A-BA2E-970A-2AF90EC70C46}"/>
              </a:ext>
            </a:extLst>
          </p:cNvPr>
          <p:cNvPicPr>
            <a:picLocks noChangeAspect="1"/>
          </p:cNvPicPr>
          <p:nvPr/>
        </p:nvPicPr>
        <p:blipFill>
          <a:blip r:embed="rId2"/>
          <a:stretch>
            <a:fillRect/>
          </a:stretch>
        </p:blipFill>
        <p:spPr>
          <a:xfrm>
            <a:off x="702282" y="901700"/>
            <a:ext cx="7855499" cy="3164462"/>
          </a:xfrm>
          <a:prstGeom prst="rect">
            <a:avLst/>
          </a:prstGeom>
          <a:ln w="3810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29650FA-4B24-98A5-ADC4-5FFFB4717EA1}"/>
              </a:ext>
            </a:extLst>
          </p:cNvPr>
          <p:cNvSpPr txBox="1"/>
          <p:nvPr/>
        </p:nvSpPr>
        <p:spPr>
          <a:xfrm>
            <a:off x="4630031" y="6089515"/>
            <a:ext cx="7293984" cy="338554"/>
          </a:xfrm>
          <a:prstGeom prst="rect">
            <a:avLst/>
          </a:prstGeom>
          <a:noFill/>
        </p:spPr>
        <p:txBody>
          <a:bodyPr wrap="none" rtlCol="0">
            <a:spAutoFit/>
          </a:bodyPr>
          <a:lstStyle/>
          <a:p>
            <a:r>
              <a:rPr lang="en-US" sz="1600" i="1" dirty="0"/>
              <a:t>https://</a:t>
            </a:r>
            <a:r>
              <a:rPr lang="en-US" sz="1600" i="1" dirty="0" err="1"/>
              <a:t>www.nytimes.com</a:t>
            </a:r>
            <a:r>
              <a:rPr lang="en-US" sz="1600" i="1" dirty="0"/>
              <a:t>/2022/06/21/technology/</a:t>
            </a:r>
            <a:r>
              <a:rPr lang="en-US" sz="1600" i="1" dirty="0" err="1"/>
              <a:t>microsoft</a:t>
            </a:r>
            <a:r>
              <a:rPr lang="en-US" sz="1600" i="1" dirty="0"/>
              <a:t>-facial-</a:t>
            </a:r>
            <a:r>
              <a:rPr lang="en-US" sz="1600" i="1" dirty="0" err="1"/>
              <a:t>recognition.html</a:t>
            </a:r>
            <a:endParaRPr lang="en-US" sz="1600" i="1" dirty="0"/>
          </a:p>
        </p:txBody>
      </p:sp>
      <p:sp>
        <p:nvSpPr>
          <p:cNvPr id="6" name="TextBox 5">
            <a:extLst>
              <a:ext uri="{FF2B5EF4-FFF2-40B4-BE49-F238E27FC236}">
                <a16:creationId xmlns:a16="http://schemas.microsoft.com/office/drawing/2014/main" id="{13936C60-F887-230C-5505-E444085148FB}"/>
              </a:ext>
            </a:extLst>
          </p:cNvPr>
          <p:cNvSpPr txBox="1"/>
          <p:nvPr/>
        </p:nvSpPr>
        <p:spPr>
          <a:xfrm>
            <a:off x="8968903" y="1128409"/>
            <a:ext cx="1489510" cy="461665"/>
          </a:xfrm>
          <a:prstGeom prst="rect">
            <a:avLst/>
          </a:prstGeom>
          <a:noFill/>
        </p:spPr>
        <p:txBody>
          <a:bodyPr wrap="none" rtlCol="0">
            <a:spAutoFit/>
          </a:bodyPr>
          <a:lstStyle/>
          <a:p>
            <a:r>
              <a:rPr lang="en-US" sz="2400" dirty="0"/>
              <a:t>June 2022</a:t>
            </a:r>
          </a:p>
        </p:txBody>
      </p:sp>
    </p:spTree>
    <p:extLst>
      <p:ext uri="{BB962C8B-B14F-4D97-AF65-F5344CB8AC3E}">
        <p14:creationId xmlns:p14="http://schemas.microsoft.com/office/powerpoint/2010/main" val="1885757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F6BC-BE26-3C4C-9B9D-135B544A7DE8}"/>
              </a:ext>
            </a:extLst>
          </p:cNvPr>
          <p:cNvSpPr>
            <a:spLocks noGrp="1"/>
          </p:cNvSpPr>
          <p:nvPr>
            <p:ph type="title"/>
          </p:nvPr>
        </p:nvSpPr>
        <p:spPr/>
        <p:txBody>
          <a:bodyPr/>
          <a:lstStyle/>
          <a:p>
            <a:r>
              <a:rPr lang="en-US" dirty="0"/>
              <a:t>What’s Special About Faces?</a:t>
            </a:r>
          </a:p>
        </p:txBody>
      </p:sp>
      <p:sp>
        <p:nvSpPr>
          <p:cNvPr id="3" name="Content Placeholder 2">
            <a:extLst>
              <a:ext uri="{FF2B5EF4-FFF2-40B4-BE49-F238E27FC236}">
                <a16:creationId xmlns:a16="http://schemas.microsoft.com/office/drawing/2014/main" id="{F7E4D992-9F30-3EB1-A3A7-1D8A2B33F80D}"/>
              </a:ext>
            </a:extLst>
          </p:cNvPr>
          <p:cNvSpPr>
            <a:spLocks noGrp="1"/>
          </p:cNvSpPr>
          <p:nvPr>
            <p:ph idx="1"/>
          </p:nvPr>
        </p:nvSpPr>
        <p:spPr>
          <a:xfrm>
            <a:off x="1066800" y="1977915"/>
            <a:ext cx="8908473" cy="4237492"/>
          </a:xfrm>
        </p:spPr>
        <p:txBody>
          <a:bodyPr>
            <a:noAutofit/>
          </a:bodyPr>
          <a:lstStyle/>
          <a:p>
            <a:pPr marL="0" indent="0">
              <a:buNone/>
            </a:pPr>
            <a:r>
              <a:rPr lang="en-US" sz="2400" dirty="0"/>
              <a:t>Faces are hard to change; can be captured remotely and cheap to obtain and store in the cloud</a:t>
            </a:r>
          </a:p>
          <a:p>
            <a:pPr marL="0" indent="0">
              <a:buNone/>
            </a:pPr>
            <a:r>
              <a:rPr lang="en-US" sz="2400" dirty="0"/>
              <a:t>There is an existing legacy of name and face databases</a:t>
            </a:r>
          </a:p>
          <a:p>
            <a:pPr lvl="1"/>
            <a:r>
              <a:rPr lang="en-US" sz="2000" dirty="0"/>
              <a:t>Driver licenses, arrest mugshots, social media profiles, etc.</a:t>
            </a:r>
          </a:p>
          <a:p>
            <a:pPr marL="0" indent="0">
              <a:buNone/>
            </a:pPr>
            <a:r>
              <a:rPr lang="en-US" sz="2400" dirty="0"/>
              <a:t>Devices for capturing and recognizing faces are already widespread</a:t>
            </a:r>
          </a:p>
          <a:p>
            <a:pPr lvl="1"/>
            <a:r>
              <a:rPr lang="en-US" sz="2000" dirty="0"/>
              <a:t>CCTV, officer-worn body cams</a:t>
            </a:r>
          </a:p>
          <a:p>
            <a:pPr marL="0" indent="0">
              <a:buNone/>
            </a:pPr>
            <a:r>
              <a:rPr lang="en-US" sz="2400" dirty="0"/>
              <a:t>Tipping point creep</a:t>
            </a:r>
          </a:p>
          <a:p>
            <a:pPr lvl="1"/>
            <a:r>
              <a:rPr lang="en-US" sz="2000" dirty="0"/>
              <a:t>Existing databases can be re-purposed for real-time recognition</a:t>
            </a:r>
          </a:p>
          <a:p>
            <a:pPr marL="0" indent="0">
              <a:buNone/>
            </a:pPr>
            <a:r>
              <a:rPr lang="en-US" sz="2400" dirty="0"/>
              <a:t>Faces are central to our identity (unlike other biometrics)</a:t>
            </a:r>
          </a:p>
        </p:txBody>
      </p:sp>
      <p:sp>
        <p:nvSpPr>
          <p:cNvPr id="5" name="TextBox 4">
            <a:extLst>
              <a:ext uri="{FF2B5EF4-FFF2-40B4-BE49-F238E27FC236}">
                <a16:creationId xmlns:a16="http://schemas.microsoft.com/office/drawing/2014/main" id="{0610F790-D86C-B84B-8EE5-C5B606494A3F}"/>
              </a:ext>
            </a:extLst>
          </p:cNvPr>
          <p:cNvSpPr txBox="1"/>
          <p:nvPr/>
        </p:nvSpPr>
        <p:spPr>
          <a:xfrm>
            <a:off x="3448284" y="6159988"/>
            <a:ext cx="8395247" cy="338554"/>
          </a:xfrm>
          <a:prstGeom prst="rect">
            <a:avLst/>
          </a:prstGeom>
          <a:noFill/>
        </p:spPr>
        <p:txBody>
          <a:bodyPr wrap="none" rtlCol="0">
            <a:spAutoFit/>
          </a:bodyPr>
          <a:lstStyle/>
          <a:p>
            <a:r>
              <a:rPr lang="en-US" sz="1600" i="1" dirty="0"/>
              <a:t>https://</a:t>
            </a:r>
            <a:r>
              <a:rPr lang="en-US" sz="1600" i="1" dirty="0" err="1"/>
              <a:t>medium.com</a:t>
            </a:r>
            <a:r>
              <a:rPr lang="en-US" sz="1600" i="1" dirty="0"/>
              <a:t>/s/story/facial-recognition-is-the-perfect-tool-for-oppression-bc2a08f0fe66</a:t>
            </a:r>
          </a:p>
        </p:txBody>
      </p:sp>
    </p:spTree>
    <p:extLst>
      <p:ext uri="{BB962C8B-B14F-4D97-AF65-F5344CB8AC3E}">
        <p14:creationId xmlns:p14="http://schemas.microsoft.com/office/powerpoint/2010/main" val="2649589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52B1930-C002-4646-82D7-FE76FCD858BF}"/>
              </a:ext>
            </a:extLst>
          </p:cNvPr>
          <p:cNvPicPr>
            <a:picLocks noChangeAspect="1"/>
          </p:cNvPicPr>
          <p:nvPr/>
        </p:nvPicPr>
        <p:blipFill>
          <a:blip r:embed="rId2"/>
          <a:stretch>
            <a:fillRect/>
          </a:stretch>
        </p:blipFill>
        <p:spPr>
          <a:xfrm>
            <a:off x="546100" y="553703"/>
            <a:ext cx="5549900" cy="1473200"/>
          </a:xfrm>
          <a:prstGeom prst="rect">
            <a:avLst/>
          </a:prstGeom>
        </p:spPr>
      </p:pic>
      <p:sp>
        <p:nvSpPr>
          <p:cNvPr id="4" name="TextBox 3">
            <a:extLst>
              <a:ext uri="{FF2B5EF4-FFF2-40B4-BE49-F238E27FC236}">
                <a16:creationId xmlns:a16="http://schemas.microsoft.com/office/drawing/2014/main" id="{F17852B8-41C0-6B49-9F1D-7B8B514F42B0}"/>
              </a:ext>
            </a:extLst>
          </p:cNvPr>
          <p:cNvSpPr txBox="1"/>
          <p:nvPr/>
        </p:nvSpPr>
        <p:spPr>
          <a:xfrm>
            <a:off x="6555346" y="1081825"/>
            <a:ext cx="4155305" cy="461665"/>
          </a:xfrm>
          <a:prstGeom prst="rect">
            <a:avLst/>
          </a:prstGeom>
          <a:noFill/>
        </p:spPr>
        <p:txBody>
          <a:bodyPr wrap="none" rtlCol="0">
            <a:spAutoFit/>
          </a:bodyPr>
          <a:lstStyle/>
          <a:p>
            <a:r>
              <a:rPr lang="en-US" sz="2400" dirty="0"/>
              <a:t>by </a:t>
            </a:r>
            <a:r>
              <a:rPr lang="en-US" sz="2400" dirty="0" err="1"/>
              <a:t>Hartzog</a:t>
            </a:r>
            <a:r>
              <a:rPr lang="en-US" sz="2400" dirty="0"/>
              <a:t> and Selinger (2018)</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EEF3F26-EA0F-A54A-83F8-50B7C02BBE87}"/>
                  </a:ext>
                </a:extLst>
              </p14:cNvPr>
              <p14:cNvContentPartPr/>
              <p14:nvPr/>
            </p14:nvContentPartPr>
            <p14:xfrm>
              <a:off x="4279989" y="1967025"/>
              <a:ext cx="975960" cy="43560"/>
            </p14:xfrm>
          </p:contentPart>
        </mc:Choice>
        <mc:Fallback xmlns="">
          <p:pic>
            <p:nvPicPr>
              <p:cNvPr id="5" name="Ink 4">
                <a:extLst>
                  <a:ext uri="{FF2B5EF4-FFF2-40B4-BE49-F238E27FC236}">
                    <a16:creationId xmlns:a16="http://schemas.microsoft.com/office/drawing/2014/main" id="{BEEF3F26-EA0F-A54A-83F8-50B7C02BBE87}"/>
                  </a:ext>
                </a:extLst>
              </p:cNvPr>
              <p:cNvPicPr/>
              <p:nvPr/>
            </p:nvPicPr>
            <p:blipFill>
              <a:blip r:embed="rId4"/>
              <a:stretch>
                <a:fillRect/>
              </a:stretch>
            </p:blipFill>
            <p:spPr>
              <a:xfrm>
                <a:off x="4244349" y="1931385"/>
                <a:ext cx="1047600" cy="115200"/>
              </a:xfrm>
              <a:prstGeom prst="rect">
                <a:avLst/>
              </a:prstGeom>
            </p:spPr>
          </p:pic>
        </mc:Fallback>
      </mc:AlternateContent>
      <p:pic>
        <p:nvPicPr>
          <p:cNvPr id="6146" name="Picture 2">
            <a:extLst>
              <a:ext uri="{FF2B5EF4-FFF2-40B4-BE49-F238E27FC236}">
                <a16:creationId xmlns:a16="http://schemas.microsoft.com/office/drawing/2014/main" id="{6B68FA2C-BBC4-5B49-A2E2-E078BAAF4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267" y="2396386"/>
            <a:ext cx="3775358" cy="2516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55CC71-6D64-4D4A-9F96-41277A239EE2}"/>
              </a:ext>
            </a:extLst>
          </p:cNvPr>
          <p:cNvSpPr txBox="1"/>
          <p:nvPr/>
        </p:nvSpPr>
        <p:spPr>
          <a:xfrm>
            <a:off x="10251583" y="4959564"/>
            <a:ext cx="1176925" cy="338554"/>
          </a:xfrm>
          <a:prstGeom prst="rect">
            <a:avLst/>
          </a:prstGeom>
          <a:noFill/>
        </p:spPr>
        <p:txBody>
          <a:bodyPr wrap="none" rtlCol="0">
            <a:spAutoFit/>
          </a:bodyPr>
          <a:lstStyle/>
          <a:p>
            <a:r>
              <a:rPr lang="en-US" sz="1600" i="1" dirty="0"/>
              <a:t>image: NYT</a:t>
            </a:r>
          </a:p>
        </p:txBody>
      </p:sp>
      <p:sp>
        <p:nvSpPr>
          <p:cNvPr id="11" name="TextBox 10">
            <a:extLst>
              <a:ext uri="{FF2B5EF4-FFF2-40B4-BE49-F238E27FC236}">
                <a16:creationId xmlns:a16="http://schemas.microsoft.com/office/drawing/2014/main" id="{D4FC96E7-5295-38E5-8CBF-1D70FC8DD5FB}"/>
              </a:ext>
            </a:extLst>
          </p:cNvPr>
          <p:cNvSpPr txBox="1"/>
          <p:nvPr/>
        </p:nvSpPr>
        <p:spPr>
          <a:xfrm>
            <a:off x="3420575" y="6083451"/>
            <a:ext cx="8395247" cy="338554"/>
          </a:xfrm>
          <a:prstGeom prst="rect">
            <a:avLst/>
          </a:prstGeom>
          <a:noFill/>
        </p:spPr>
        <p:txBody>
          <a:bodyPr wrap="none" rtlCol="0">
            <a:spAutoFit/>
          </a:bodyPr>
          <a:lstStyle/>
          <a:p>
            <a:r>
              <a:rPr lang="en-US" sz="1600" i="1" dirty="0"/>
              <a:t>https://</a:t>
            </a:r>
            <a:r>
              <a:rPr lang="en-US" sz="1600" i="1" dirty="0" err="1"/>
              <a:t>medium.com</a:t>
            </a:r>
            <a:r>
              <a:rPr lang="en-US" sz="1600" i="1" dirty="0"/>
              <a:t>/s/story/facial-recognition-is-the-perfect-tool-for-oppression-bc2a08f0fe66</a:t>
            </a:r>
          </a:p>
        </p:txBody>
      </p:sp>
      <p:sp>
        <p:nvSpPr>
          <p:cNvPr id="10" name="Content Placeholder 2">
            <a:extLst>
              <a:ext uri="{FF2B5EF4-FFF2-40B4-BE49-F238E27FC236}">
                <a16:creationId xmlns:a16="http://schemas.microsoft.com/office/drawing/2014/main" id="{423DC671-201D-F4A1-E20D-9F3B60A4B813}"/>
              </a:ext>
            </a:extLst>
          </p:cNvPr>
          <p:cNvSpPr>
            <a:spLocks noGrp="1"/>
          </p:cNvSpPr>
          <p:nvPr>
            <p:ph idx="1"/>
          </p:nvPr>
        </p:nvSpPr>
        <p:spPr>
          <a:xfrm>
            <a:off x="620424" y="2233827"/>
            <a:ext cx="6452180" cy="3849624"/>
          </a:xfrm>
        </p:spPr>
        <p:txBody>
          <a:bodyPr>
            <a:normAutofit/>
          </a:bodyPr>
          <a:lstStyle/>
          <a:p>
            <a:pPr marL="0" indent="0">
              <a:buNone/>
            </a:pPr>
            <a:r>
              <a:rPr lang="en-US" sz="2000" dirty="0"/>
              <a:t>Mere existence harms civil liberties because people act differently when they are surveilled</a:t>
            </a:r>
          </a:p>
          <a:p>
            <a:pPr marL="0" indent="0">
              <a:buNone/>
            </a:pPr>
            <a:r>
              <a:rPr lang="en-US" sz="2000" dirty="0"/>
              <a:t>Disproportionate impact on people of color and other minority and vulnerable populations</a:t>
            </a:r>
          </a:p>
          <a:p>
            <a:pPr marL="0" indent="0">
              <a:buNone/>
            </a:pPr>
            <a:r>
              <a:rPr lang="en-US" sz="2000" dirty="0"/>
              <a:t>Denial of fundamental rights, such as protection against arbitrary government tracking of one’s movements, habits, relationships, interests, and thoughts</a:t>
            </a:r>
          </a:p>
          <a:p>
            <a:pPr marL="0" indent="0">
              <a:buNone/>
            </a:pPr>
            <a:r>
              <a:rPr lang="en-US" sz="2000" dirty="0"/>
              <a:t>The normalized elimination of practical obscurity</a:t>
            </a:r>
          </a:p>
          <a:p>
            <a:pPr marL="0" indent="0">
              <a:buNone/>
            </a:pPr>
            <a:r>
              <a:rPr lang="en-US" sz="2000" dirty="0"/>
              <a:t>The amplification of surveillance capitalism</a:t>
            </a:r>
          </a:p>
        </p:txBody>
      </p:sp>
    </p:spTree>
    <p:extLst>
      <p:ext uri="{BB962C8B-B14F-4D97-AF65-F5344CB8AC3E}">
        <p14:creationId xmlns:p14="http://schemas.microsoft.com/office/powerpoint/2010/main" val="3562270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F6BC-BE26-3C4C-9B9D-135B544A7DE8}"/>
              </a:ext>
            </a:extLst>
          </p:cNvPr>
          <p:cNvSpPr>
            <a:spLocks noGrp="1"/>
          </p:cNvSpPr>
          <p:nvPr>
            <p:ph type="title"/>
          </p:nvPr>
        </p:nvSpPr>
        <p:spPr/>
        <p:txBody>
          <a:bodyPr/>
          <a:lstStyle/>
          <a:p>
            <a:r>
              <a:rPr lang="en-US" dirty="0"/>
              <a:t>CV Dazzle by Adam Harvey</a:t>
            </a:r>
          </a:p>
        </p:txBody>
      </p:sp>
      <p:sp>
        <p:nvSpPr>
          <p:cNvPr id="7" name="TextBox 6">
            <a:extLst>
              <a:ext uri="{FF2B5EF4-FFF2-40B4-BE49-F238E27FC236}">
                <a16:creationId xmlns:a16="http://schemas.microsoft.com/office/drawing/2014/main" id="{5657CF71-911F-F642-B18F-162C01716A0A}"/>
              </a:ext>
            </a:extLst>
          </p:cNvPr>
          <p:cNvSpPr txBox="1"/>
          <p:nvPr/>
        </p:nvSpPr>
        <p:spPr>
          <a:xfrm>
            <a:off x="1066800" y="1949799"/>
            <a:ext cx="9159025" cy="461665"/>
          </a:xfrm>
          <a:prstGeom prst="rect">
            <a:avLst/>
          </a:prstGeom>
          <a:noFill/>
        </p:spPr>
        <p:txBody>
          <a:bodyPr wrap="square" rtlCol="0">
            <a:spAutoFit/>
          </a:bodyPr>
          <a:lstStyle/>
          <a:p>
            <a:r>
              <a:rPr lang="en-US" sz="2400" dirty="0"/>
              <a:t>Fashion that foils face detection technology  (algorithm-specific!)</a:t>
            </a:r>
          </a:p>
        </p:txBody>
      </p:sp>
      <p:pic>
        <p:nvPicPr>
          <p:cNvPr id="1026" name="Picture 2" descr="CV Dazzle">
            <a:extLst>
              <a:ext uri="{FF2B5EF4-FFF2-40B4-BE49-F238E27FC236}">
                <a16:creationId xmlns:a16="http://schemas.microsoft.com/office/drawing/2014/main" id="{55628D2A-72D1-E840-828A-58D10B09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425" y="667994"/>
            <a:ext cx="2684825" cy="1135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ponsive">
            <a:extLst>
              <a:ext uri="{FF2B5EF4-FFF2-40B4-BE49-F238E27FC236}">
                <a16:creationId xmlns:a16="http://schemas.microsoft.com/office/drawing/2014/main" id="{DEEC1CEF-21F4-4643-9101-37751E8B4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687011"/>
            <a:ext cx="2829612" cy="28296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ponsive">
            <a:extLst>
              <a:ext uri="{FF2B5EF4-FFF2-40B4-BE49-F238E27FC236}">
                <a16:creationId xmlns:a16="http://schemas.microsoft.com/office/drawing/2014/main" id="{B5DB7F89-489C-CA43-9F6A-D8699997F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241" y="3179732"/>
            <a:ext cx="2188980" cy="3154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ponsive">
            <a:extLst>
              <a:ext uri="{FF2B5EF4-FFF2-40B4-BE49-F238E27FC236}">
                <a16:creationId xmlns:a16="http://schemas.microsoft.com/office/drawing/2014/main" id="{D83356E5-FE2A-454E-8E56-31DB2A159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683" y="2546067"/>
            <a:ext cx="215900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ponsive">
            <a:extLst>
              <a:ext uri="{FF2B5EF4-FFF2-40B4-BE49-F238E27FC236}">
                <a16:creationId xmlns:a16="http://schemas.microsoft.com/office/drawing/2014/main" id="{C86ADF1B-25D0-614B-B024-F8ABE1DF4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6262" y="3961831"/>
            <a:ext cx="2228175" cy="2228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ponsive">
            <a:extLst>
              <a:ext uri="{FF2B5EF4-FFF2-40B4-BE49-F238E27FC236}">
                <a16:creationId xmlns:a16="http://schemas.microsoft.com/office/drawing/2014/main" id="{1040E25D-445B-B94B-A0FE-0B6B583EAE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1724" y="2967585"/>
            <a:ext cx="2002552" cy="28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64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F6BC-BE26-3C4C-9B9D-135B544A7DE8}"/>
              </a:ext>
            </a:extLst>
          </p:cNvPr>
          <p:cNvSpPr>
            <a:spLocks noGrp="1"/>
          </p:cNvSpPr>
          <p:nvPr>
            <p:ph type="title"/>
          </p:nvPr>
        </p:nvSpPr>
        <p:spPr/>
        <p:txBody>
          <a:bodyPr/>
          <a:lstStyle/>
          <a:p>
            <a:r>
              <a:rPr lang="en-US" dirty="0"/>
              <a:t>Remember Warren and Brandeis?</a:t>
            </a:r>
          </a:p>
        </p:txBody>
      </p:sp>
      <p:pic>
        <p:nvPicPr>
          <p:cNvPr id="12" name="Picture 11" descr="Text, letter&#10;&#10;Description automatically generated">
            <a:extLst>
              <a:ext uri="{FF2B5EF4-FFF2-40B4-BE49-F238E27FC236}">
                <a16:creationId xmlns:a16="http://schemas.microsoft.com/office/drawing/2014/main" id="{CB86BD33-D587-0E47-923D-055A9465E0AE}"/>
              </a:ext>
            </a:extLst>
          </p:cNvPr>
          <p:cNvPicPr>
            <a:picLocks noChangeAspect="1"/>
          </p:cNvPicPr>
          <p:nvPr/>
        </p:nvPicPr>
        <p:blipFill>
          <a:blip r:embed="rId2"/>
          <a:stretch>
            <a:fillRect/>
          </a:stretch>
        </p:blipFill>
        <p:spPr>
          <a:xfrm>
            <a:off x="1242186" y="1803043"/>
            <a:ext cx="3554403" cy="4412363"/>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100B5962-9AFC-CF4D-8833-35E453095E06}"/>
              </a:ext>
            </a:extLst>
          </p:cNvPr>
          <p:cNvPicPr>
            <a:picLocks noChangeAspect="1"/>
          </p:cNvPicPr>
          <p:nvPr/>
        </p:nvPicPr>
        <p:blipFill>
          <a:blip r:embed="rId3"/>
          <a:stretch>
            <a:fillRect/>
          </a:stretch>
        </p:blipFill>
        <p:spPr>
          <a:xfrm>
            <a:off x="4159250" y="2578099"/>
            <a:ext cx="7059346" cy="3101483"/>
          </a:xfrm>
          <a:prstGeom prst="rect">
            <a:avLst/>
          </a:prstGeom>
          <a:ln w="38100">
            <a:solidFill>
              <a:schemeClr val="tx1"/>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899546BE-1DC1-F14C-97A1-D228F76489A4}"/>
                  </a:ext>
                </a:extLst>
              </p14:cNvPr>
              <p14:cNvContentPartPr/>
              <p14:nvPr/>
            </p14:nvContentPartPr>
            <p14:xfrm>
              <a:off x="4425789" y="2764523"/>
              <a:ext cx="1975011" cy="50666"/>
            </p14:xfrm>
          </p:contentPart>
        </mc:Choice>
        <mc:Fallback xmlns="">
          <p:pic>
            <p:nvPicPr>
              <p:cNvPr id="15" name="Ink 14">
                <a:extLst>
                  <a:ext uri="{FF2B5EF4-FFF2-40B4-BE49-F238E27FC236}">
                    <a16:creationId xmlns:a16="http://schemas.microsoft.com/office/drawing/2014/main" id="{899546BE-1DC1-F14C-97A1-D228F76489A4}"/>
                  </a:ext>
                </a:extLst>
              </p:cNvPr>
              <p:cNvPicPr/>
              <p:nvPr/>
            </p:nvPicPr>
            <p:blipFill>
              <a:blip r:embed="rId5"/>
              <a:stretch>
                <a:fillRect/>
              </a:stretch>
            </p:blipFill>
            <p:spPr>
              <a:xfrm>
                <a:off x="4335803" y="2584856"/>
                <a:ext cx="2154623" cy="409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77519465-6385-AD43-8FCF-7BF0901578FB}"/>
                  </a:ext>
                </a:extLst>
              </p14:cNvPr>
              <p14:cNvContentPartPr/>
              <p14:nvPr/>
            </p14:nvContentPartPr>
            <p14:xfrm>
              <a:off x="7170069" y="3532665"/>
              <a:ext cx="2846160" cy="43920"/>
            </p14:xfrm>
          </p:contentPart>
        </mc:Choice>
        <mc:Fallback xmlns="">
          <p:pic>
            <p:nvPicPr>
              <p:cNvPr id="16" name="Ink 15">
                <a:extLst>
                  <a:ext uri="{FF2B5EF4-FFF2-40B4-BE49-F238E27FC236}">
                    <a16:creationId xmlns:a16="http://schemas.microsoft.com/office/drawing/2014/main" id="{77519465-6385-AD43-8FCF-7BF0901578FB}"/>
                  </a:ext>
                </a:extLst>
              </p:cNvPr>
              <p:cNvPicPr/>
              <p:nvPr/>
            </p:nvPicPr>
            <p:blipFill>
              <a:blip r:embed="rId7"/>
              <a:stretch>
                <a:fillRect/>
              </a:stretch>
            </p:blipFill>
            <p:spPr>
              <a:xfrm>
                <a:off x="7080069" y="3352665"/>
                <a:ext cx="3025800" cy="403560"/>
              </a:xfrm>
              <a:prstGeom prst="rect">
                <a:avLst/>
              </a:prstGeom>
            </p:spPr>
          </p:pic>
        </mc:Fallback>
      </mc:AlternateContent>
    </p:spTree>
    <p:extLst>
      <p:ext uri="{BB962C8B-B14F-4D97-AF65-F5344CB8AC3E}">
        <p14:creationId xmlns:p14="http://schemas.microsoft.com/office/powerpoint/2010/main" val="139907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F6BC-BE26-3C4C-9B9D-135B544A7DE8}"/>
              </a:ext>
            </a:extLst>
          </p:cNvPr>
          <p:cNvSpPr>
            <a:spLocks noGrp="1"/>
          </p:cNvSpPr>
          <p:nvPr>
            <p:ph type="title"/>
          </p:nvPr>
        </p:nvSpPr>
        <p:spPr/>
        <p:txBody>
          <a:bodyPr/>
          <a:lstStyle/>
          <a:p>
            <a:r>
              <a:rPr lang="en-US" dirty="0"/>
              <a:t>What’s Special About Faces?</a:t>
            </a:r>
          </a:p>
        </p:txBody>
      </p:sp>
      <p:sp>
        <p:nvSpPr>
          <p:cNvPr id="6" name="TextBox 5">
            <a:extLst>
              <a:ext uri="{FF2B5EF4-FFF2-40B4-BE49-F238E27FC236}">
                <a16:creationId xmlns:a16="http://schemas.microsoft.com/office/drawing/2014/main" id="{94EB695C-AC5C-824C-BE80-7770B1A5B836}"/>
              </a:ext>
            </a:extLst>
          </p:cNvPr>
          <p:cNvSpPr txBox="1"/>
          <p:nvPr/>
        </p:nvSpPr>
        <p:spPr>
          <a:xfrm>
            <a:off x="7521782" y="1874734"/>
            <a:ext cx="4078304" cy="461665"/>
          </a:xfrm>
          <a:prstGeom prst="rect">
            <a:avLst/>
          </a:prstGeom>
          <a:noFill/>
        </p:spPr>
        <p:txBody>
          <a:bodyPr wrap="square" rtlCol="0">
            <a:spAutoFit/>
          </a:bodyPr>
          <a:lstStyle/>
          <a:p>
            <a:r>
              <a:rPr lang="en-US" sz="2400" dirty="0"/>
              <a:t>can be captured at a distance</a:t>
            </a:r>
          </a:p>
        </p:txBody>
      </p:sp>
      <p:pic>
        <p:nvPicPr>
          <p:cNvPr id="4100" name="Picture 4" descr="Lens question from Season 1 of The Wire: Nikon SLR Lens Talk Forum: Digital  Photography Review">
            <a:extLst>
              <a:ext uri="{FF2B5EF4-FFF2-40B4-BE49-F238E27FC236}">
                <a16:creationId xmlns:a16="http://schemas.microsoft.com/office/drawing/2014/main" id="{2876F007-9167-6843-BDC6-1D04C0356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352" y="1901864"/>
            <a:ext cx="2976451" cy="19942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ctv Security Camera (pan Shot) Stock Footage Video (100% Royalty-free)  9797810 | Shutterstock">
            <a:extLst>
              <a:ext uri="{FF2B5EF4-FFF2-40B4-BE49-F238E27FC236}">
                <a16:creationId xmlns:a16="http://schemas.microsoft.com/office/drawing/2014/main" id="{77B76C4D-7590-BD42-9C0A-E2CF6985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516" y="3274158"/>
            <a:ext cx="3631851" cy="20461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41908DF-17C7-F44E-ACA1-248EF8B4F755}"/>
              </a:ext>
            </a:extLst>
          </p:cNvPr>
          <p:cNvPicPr>
            <a:picLocks noChangeAspect="1" noChangeArrowheads="1"/>
          </p:cNvPicPr>
          <p:nvPr/>
        </p:nvPicPr>
        <p:blipFill>
          <a:blip r:embed="rId4"/>
          <a:srcRect/>
          <a:stretch/>
        </p:blipFill>
        <p:spPr bwMode="auto">
          <a:xfrm>
            <a:off x="6143914" y="4256804"/>
            <a:ext cx="5456172" cy="17186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12A1627-D780-9A40-AD2A-74C777FA08BF}"/>
              </a:ext>
            </a:extLst>
          </p:cNvPr>
          <p:cNvSpPr txBox="1"/>
          <p:nvPr/>
        </p:nvSpPr>
        <p:spPr>
          <a:xfrm>
            <a:off x="7523711" y="2413343"/>
            <a:ext cx="3707970" cy="461665"/>
          </a:xfrm>
          <a:prstGeom prst="rect">
            <a:avLst/>
          </a:prstGeom>
          <a:noFill/>
        </p:spPr>
        <p:txBody>
          <a:bodyPr wrap="square" rtlCol="0">
            <a:spAutoFit/>
          </a:bodyPr>
          <a:lstStyle/>
          <a:p>
            <a:r>
              <a:rPr lang="en-US" sz="2400" dirty="0"/>
              <a:t>… on a massive scale</a:t>
            </a:r>
          </a:p>
        </p:txBody>
      </p:sp>
      <p:sp>
        <p:nvSpPr>
          <p:cNvPr id="8" name="TextBox 7">
            <a:extLst>
              <a:ext uri="{FF2B5EF4-FFF2-40B4-BE49-F238E27FC236}">
                <a16:creationId xmlns:a16="http://schemas.microsoft.com/office/drawing/2014/main" id="{F1CF1550-4435-6041-BF5D-F97B38B40C08}"/>
              </a:ext>
            </a:extLst>
          </p:cNvPr>
          <p:cNvSpPr txBox="1"/>
          <p:nvPr/>
        </p:nvSpPr>
        <p:spPr>
          <a:xfrm>
            <a:off x="7521782" y="2952093"/>
            <a:ext cx="3707970" cy="461665"/>
          </a:xfrm>
          <a:prstGeom prst="rect">
            <a:avLst/>
          </a:prstGeom>
          <a:noFill/>
        </p:spPr>
        <p:txBody>
          <a:bodyPr wrap="square" rtlCol="0">
            <a:spAutoFit/>
          </a:bodyPr>
          <a:lstStyle/>
          <a:p>
            <a:r>
              <a:rPr lang="en-US" sz="2400" dirty="0"/>
              <a:t>… and linked to identity</a:t>
            </a:r>
          </a:p>
        </p:txBody>
      </p:sp>
    </p:spTree>
    <p:extLst>
      <p:ext uri="{BB962C8B-B14F-4D97-AF65-F5344CB8AC3E}">
        <p14:creationId xmlns:p14="http://schemas.microsoft.com/office/powerpoint/2010/main" val="387579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275-CC47-6246-BB85-C11F5168A8D7}"/>
              </a:ext>
            </a:extLst>
          </p:cNvPr>
          <p:cNvSpPr>
            <a:spLocks noGrp="1"/>
          </p:cNvSpPr>
          <p:nvPr>
            <p:ph type="title"/>
          </p:nvPr>
        </p:nvSpPr>
        <p:spPr/>
        <p:txBody>
          <a:bodyPr/>
          <a:lstStyle/>
          <a:p>
            <a:r>
              <a:rPr lang="en-US" dirty="0"/>
              <a:t>Identifiers</a:t>
            </a:r>
          </a:p>
        </p:txBody>
      </p:sp>
      <p:sp>
        <p:nvSpPr>
          <p:cNvPr id="3" name="Content Placeholder 2">
            <a:extLst>
              <a:ext uri="{FF2B5EF4-FFF2-40B4-BE49-F238E27FC236}">
                <a16:creationId xmlns:a16="http://schemas.microsoft.com/office/drawing/2014/main" id="{86485EEE-215F-5945-B696-778D053DA002}"/>
              </a:ext>
            </a:extLst>
          </p:cNvPr>
          <p:cNvSpPr>
            <a:spLocks noGrp="1"/>
          </p:cNvSpPr>
          <p:nvPr>
            <p:ph idx="1"/>
          </p:nvPr>
        </p:nvSpPr>
        <p:spPr>
          <a:xfrm>
            <a:off x="1066800" y="2103120"/>
            <a:ext cx="6150429" cy="3849624"/>
          </a:xfrm>
        </p:spPr>
        <p:txBody>
          <a:bodyPr>
            <a:normAutofit/>
          </a:bodyPr>
          <a:lstStyle/>
          <a:p>
            <a:pPr marL="0" indent="0">
              <a:buNone/>
            </a:pPr>
            <a:r>
              <a:rPr lang="en-US" sz="2400" dirty="0">
                <a:solidFill>
                  <a:srgbClr val="C00000"/>
                </a:solidFill>
              </a:rPr>
              <a:t>Unique</a:t>
            </a:r>
          </a:p>
          <a:p>
            <a:pPr lvl="1"/>
            <a:r>
              <a:rPr lang="en-US" sz="2000" dirty="0"/>
              <a:t>Points only to you or your device</a:t>
            </a:r>
          </a:p>
          <a:p>
            <a:pPr marL="0" indent="0">
              <a:buNone/>
            </a:pPr>
            <a:r>
              <a:rPr lang="en-US" sz="2400" dirty="0">
                <a:solidFill>
                  <a:srgbClr val="C00000"/>
                </a:solidFill>
              </a:rPr>
              <a:t>Persistent</a:t>
            </a:r>
          </a:p>
          <a:p>
            <a:pPr lvl="1"/>
            <a:r>
              <a:rPr lang="en-US" sz="2000" dirty="0"/>
              <a:t>Does not change often</a:t>
            </a:r>
          </a:p>
          <a:p>
            <a:pPr marL="0" indent="0">
              <a:buNone/>
            </a:pPr>
            <a:r>
              <a:rPr lang="en-US" sz="2400" dirty="0">
                <a:solidFill>
                  <a:srgbClr val="C00000"/>
                </a:solidFill>
              </a:rPr>
              <a:t>Available</a:t>
            </a:r>
          </a:p>
          <a:p>
            <a:pPr lvl="1"/>
            <a:r>
              <a:rPr lang="en-US" sz="2000" dirty="0"/>
              <a:t>Easy for advertiser to access</a:t>
            </a:r>
          </a:p>
        </p:txBody>
      </p:sp>
      <p:sp>
        <p:nvSpPr>
          <p:cNvPr id="4" name="TextBox 3">
            <a:extLst>
              <a:ext uri="{FF2B5EF4-FFF2-40B4-BE49-F238E27FC236}">
                <a16:creationId xmlns:a16="http://schemas.microsoft.com/office/drawing/2014/main" id="{A9C75BDC-4860-C14F-8AB0-453D0508E812}"/>
              </a:ext>
            </a:extLst>
          </p:cNvPr>
          <p:cNvSpPr txBox="1"/>
          <p:nvPr/>
        </p:nvSpPr>
        <p:spPr>
          <a:xfrm>
            <a:off x="1191986" y="5134669"/>
            <a:ext cx="4354077" cy="400110"/>
          </a:xfrm>
          <a:prstGeom prst="rect">
            <a:avLst/>
          </a:prstGeom>
          <a:noFill/>
        </p:spPr>
        <p:txBody>
          <a:bodyPr wrap="none" rtlCol="0">
            <a:spAutoFit/>
          </a:bodyPr>
          <a:lstStyle/>
          <a:p>
            <a:r>
              <a:rPr lang="en-US" sz="2000" dirty="0"/>
              <a:t>Examples: name, email, phone number</a:t>
            </a:r>
          </a:p>
        </p:txBody>
      </p:sp>
      <p:pic>
        <p:nvPicPr>
          <p:cNvPr id="6" name="Picture 5">
            <a:extLst>
              <a:ext uri="{FF2B5EF4-FFF2-40B4-BE49-F238E27FC236}">
                <a16:creationId xmlns:a16="http://schemas.microsoft.com/office/drawing/2014/main" id="{A96E8759-FFD8-7245-B90E-461BD5324A6D}"/>
              </a:ext>
            </a:extLst>
          </p:cNvPr>
          <p:cNvPicPr>
            <a:picLocks noChangeAspect="1"/>
          </p:cNvPicPr>
          <p:nvPr/>
        </p:nvPicPr>
        <p:blipFill>
          <a:blip r:embed="rId2"/>
          <a:srcRect/>
          <a:stretch/>
        </p:blipFill>
        <p:spPr>
          <a:xfrm>
            <a:off x="6645939" y="1991723"/>
            <a:ext cx="4991148" cy="2852084"/>
          </a:xfrm>
          <a:prstGeom prst="rect">
            <a:avLst/>
          </a:prstGeom>
        </p:spPr>
      </p:pic>
      <p:sp>
        <p:nvSpPr>
          <p:cNvPr id="7" name="TextBox 6">
            <a:extLst>
              <a:ext uri="{FF2B5EF4-FFF2-40B4-BE49-F238E27FC236}">
                <a16:creationId xmlns:a16="http://schemas.microsoft.com/office/drawing/2014/main" id="{2D29B9C0-E26D-C946-B2DD-2175A39A4401}"/>
              </a:ext>
            </a:extLst>
          </p:cNvPr>
          <p:cNvSpPr txBox="1"/>
          <p:nvPr/>
        </p:nvSpPr>
        <p:spPr>
          <a:xfrm>
            <a:off x="6468376" y="6067679"/>
            <a:ext cx="5351145" cy="338554"/>
          </a:xfrm>
          <a:prstGeom prst="rect">
            <a:avLst/>
          </a:prstGeom>
          <a:noFill/>
        </p:spPr>
        <p:txBody>
          <a:bodyPr wrap="none" rtlCol="0">
            <a:spAutoFit/>
          </a:bodyPr>
          <a:lstStyle/>
          <a:p>
            <a:r>
              <a:rPr lang="en-US" sz="1600" i="1" dirty="0"/>
              <a:t>Source: Cyphers and </a:t>
            </a:r>
            <a:r>
              <a:rPr lang="en-US" sz="1600" i="1" dirty="0" err="1"/>
              <a:t>Gebhart</a:t>
            </a:r>
            <a:r>
              <a:rPr lang="en-US" sz="1600" i="1" dirty="0"/>
              <a:t>. “Behind the One-Way Mirror”.</a:t>
            </a:r>
          </a:p>
        </p:txBody>
      </p:sp>
      <p:sp>
        <p:nvSpPr>
          <p:cNvPr id="5" name="Rounded Rectangle 4">
            <a:extLst>
              <a:ext uri="{FF2B5EF4-FFF2-40B4-BE49-F238E27FC236}">
                <a16:creationId xmlns:a16="http://schemas.microsoft.com/office/drawing/2014/main" id="{9191CAE9-DD10-6847-9559-B4E3BE68FF5D}"/>
              </a:ext>
            </a:extLst>
          </p:cNvPr>
          <p:cNvSpPr/>
          <p:nvPr/>
        </p:nvSpPr>
        <p:spPr>
          <a:xfrm>
            <a:off x="6340839" y="3429000"/>
            <a:ext cx="5296248" cy="59982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87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1206</TotalTime>
  <Words>4469</Words>
  <Application>Microsoft Macintosh PowerPoint</Application>
  <PresentationFormat>Widescreen</PresentationFormat>
  <Paragraphs>305</Paragraphs>
  <Slides>63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Garamond</vt:lpstr>
      <vt:lpstr>Segoe Print</vt:lpstr>
      <vt:lpstr>Selawik Light</vt:lpstr>
      <vt:lpstr>Speak Pro</vt:lpstr>
      <vt:lpstr>SavonVTI</vt:lpstr>
      <vt:lpstr>FACE RECOGNITION PRIVACY OF BIOMETRICS</vt:lpstr>
      <vt:lpstr>Biometrics</vt:lpstr>
      <vt:lpstr>Identification vs Authentication</vt:lpstr>
      <vt:lpstr>Biometrics for Government Services</vt:lpstr>
      <vt:lpstr>PowerPoint Presentation</vt:lpstr>
      <vt:lpstr>PowerPoint Presentation</vt:lpstr>
      <vt:lpstr>Remember Warren and Brandeis?</vt:lpstr>
      <vt:lpstr>What’s Special About Faces?</vt:lpstr>
      <vt:lpstr>Identifiers</vt:lpstr>
      <vt:lpstr>PowerPoint Presentation</vt:lpstr>
      <vt:lpstr>PowerPoint Presentation</vt:lpstr>
      <vt:lpstr>Faceprints</vt:lpstr>
      <vt:lpstr>PowerPoint Presentation</vt:lpstr>
      <vt:lpstr>SenseNets database leak (2019)</vt:lpstr>
      <vt:lpstr>China’s Surveillance State</vt:lpstr>
      <vt:lpstr>PowerPoint Presentation</vt:lpstr>
      <vt:lpstr>U.S. Capitol Riot (Jan 6, 2021)</vt:lpstr>
      <vt:lpstr>Faces of the Riot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Norm?</vt:lpstr>
      <vt:lpstr>PowerPoint Presentation</vt:lpstr>
      <vt:lpstr>Maine’s L.D. 1585</vt:lpstr>
      <vt:lpstr>Proposed EU Bill (April 2021)</vt:lpstr>
      <vt:lpstr>Not Just Governments</vt:lpstr>
      <vt:lpstr>In the UK, the Billboard Watches You</vt:lpstr>
      <vt:lpstr>PowerPoint Presentation</vt:lpstr>
      <vt:lpstr>Venues Using Face Recognition</vt:lpstr>
      <vt:lpstr>PowerPoint Presentation</vt:lpstr>
      <vt:lpstr>PowerPoint Presentation</vt:lpstr>
      <vt:lpstr>PowerPoint Presentation</vt:lpstr>
      <vt:lpstr>PowerPoint Presentation</vt:lpstr>
      <vt:lpstr>Clearview AI</vt:lpstr>
      <vt:lpstr>Face Recognition in a War Zone</vt:lpstr>
      <vt:lpstr>PowerPoint Presentation</vt:lpstr>
      <vt:lpstr>PowerPoint Presentation</vt:lpstr>
      <vt:lpstr>PowerPoint Presentation</vt:lpstr>
      <vt:lpstr>PowerPoint Presentation</vt:lpstr>
      <vt:lpstr>Illinois Biometric Privacy Act of 2008</vt:lpstr>
      <vt:lpstr>Texas Sues Meta (Feb 2022)</vt:lpstr>
      <vt:lpstr>Texas Sues Google (Oct 2022)</vt:lpstr>
      <vt:lpstr>PowerPoint Presentation</vt:lpstr>
      <vt:lpstr>PowerPoint Presentation</vt:lpstr>
      <vt:lpstr>Clearview Opt-out</vt:lpstr>
      <vt:lpstr>PowerPoint Presentation</vt:lpstr>
      <vt:lpstr>PowerPoint Presentation</vt:lpstr>
      <vt:lpstr>Facebook Turns Off Face Recognition (Nov 2021)</vt:lpstr>
      <vt:lpstr>PowerPoint Presentation</vt:lpstr>
      <vt:lpstr>What’s Special About Faces?</vt:lpstr>
      <vt:lpstr>PowerPoint Presentation</vt:lpstr>
      <vt:lpstr>CV Dazzle by Adam Harvey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 recognition.  Privacy of biometrics.</dc:title>
  <dc:subject/>
  <dc:creator>Vitaly Shmatikov</dc:creator>
  <cp:keywords/>
  <dc:description/>
  <cp:lastModifiedBy>Vitaly Shmatikov</cp:lastModifiedBy>
  <cp:revision>284</cp:revision>
  <dcterms:created xsi:type="dcterms:W3CDTF">2020-11-13T21:02:23Z</dcterms:created>
  <dcterms:modified xsi:type="dcterms:W3CDTF">2023-04-11T00:58:51Z</dcterms:modified>
  <cp:category/>
</cp:coreProperties>
</file>