
<file path=[Content_Types].xml><?xml version="1.0" encoding="utf-8"?>
<Types xmlns="http://schemas.openxmlformats.org/package/2006/content-types">
  <Default Extension="emf" ContentType="image/x-emf"/>
  <Default Extension="jpeg" ContentType="image/jpeg"/>
  <Default Extension="png" ContentType="image/png"/>
  <Default Extension="rels" ContentType="application/vnd.openxmlformats-package.relationships+xml"/>
  <Default Extension="tiff" ContentType="image/tiff"/>
  <Default Extension="wmf" ContentType="image/x-wm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ink/ink1.xml" ContentType="application/inkml+xml"/>
  <Override PartName="/ppt/notesSlides/notesSlide3.xml" ContentType="application/vnd.openxmlformats-officedocument.presentationml.notesSlide+xml"/>
  <Override PartName="/ppt/ink/ink2.xml" ContentType="application/inkml+xml"/>
  <Override PartName="/ppt/ink/ink3.xml" ContentType="application/inkml+xml"/>
  <Override PartName="/ppt/ink/ink4.xml" ContentType="application/inkml+xml"/>
  <Override PartName="/ppt/ink/ink5.xml" ContentType="application/inkml+xml"/>
  <Override PartName="/ppt/ink/ink6.xml" ContentType="application/inkml+xml"/>
  <Override PartName="/ppt/ink/ink7.xml" ContentType="application/inkml+xml"/>
  <Override PartName="/ppt/notesSlides/notesSlide4.xml" ContentType="application/vnd.openxmlformats-officedocument.presentationml.notesSlide+xml"/>
  <Override PartName="/ppt/ink/ink8.xml" ContentType="application/inkml+xml"/>
  <Override PartName="/ppt/ink/ink9.xml" ContentType="application/inkml+xml"/>
  <Override PartName="/ppt/ink/ink10.xml" ContentType="application/inkml+xml"/>
  <Override PartName="/ppt/ink/ink11.xml" ContentType="application/inkml+xml"/>
  <Override PartName="/ppt/ink/ink12.xml" ContentType="application/inkml+xml"/>
  <Override PartName="/ppt/ink/ink13.xml" ContentType="application/inkml+xml"/>
  <Override PartName="/ppt/ink/ink14.xml" ContentType="application/inkml+xml"/>
  <Override PartName="/ppt/ink/ink15.xml" ContentType="application/inkml+xml"/>
  <Override PartName="/ppt/ink/ink16.xml" ContentType="application/inkml+xml"/>
  <Override PartName="/ppt/ink/ink17.xml" ContentType="application/inkml+xml"/>
  <Override PartName="/ppt/ink/ink18.xml" ContentType="application/inkml+xml"/>
  <Override PartName="/ppt/ink/ink19.xml" ContentType="application/inkml+xml"/>
  <Override PartName="/ppt/ink/ink20.xml" ContentType="application/inkml+xml"/>
  <Override PartName="/ppt/ink/ink21.xml" ContentType="application/inkml+xml"/>
  <Override PartName="/ppt/ink/ink22.xml" ContentType="application/inkml+xml"/>
  <Override PartName="/ppt/ink/ink23.xml" ContentType="application/inkml+xml"/>
  <Override PartName="/ppt/ink/ink24.xml" ContentType="application/inkml+xml"/>
  <Override PartName="/ppt/ink/ink25.xml" ContentType="application/inkml+xml"/>
  <Override PartName="/ppt/ink/ink26.xml" ContentType="application/inkml+xml"/>
  <Override PartName="/ppt/ink/ink27.xml" ContentType="application/inkml+xml"/>
  <Override PartName="/ppt/ink/ink28.xml" ContentType="application/inkml+xml"/>
  <Override PartName="/ppt/ink/ink29.xml" ContentType="application/inkml+xml"/>
  <Override PartName="/ppt/ink/ink30.xml" ContentType="application/inkml+xml"/>
  <Override PartName="/ppt/ink/ink31.xml" ContentType="application/inkml+xml"/>
  <Override PartName="/ppt/ink/ink32.xml" ContentType="application/inkml+xml"/>
  <Override PartName="/ppt/ink/ink33.xml" ContentType="application/inkml+xml"/>
  <Override PartName="/ppt/ink/ink34.xml" ContentType="application/inkml+xml"/>
  <Override PartName="/ppt/ink/ink35.xml" ContentType="application/inkml+xml"/>
  <Override PartName="/ppt/ink/ink36.xml" ContentType="application/inkml+xml"/>
  <Override PartName="/ppt/ink/ink37.xml" ContentType="application/inkml+xml"/>
  <Override PartName="/ppt/ink/ink38.xml" ContentType="application/inkml+xml"/>
  <Override PartName="/ppt/ink/ink39.xml" ContentType="application/inkml+xml"/>
  <Override PartName="/ppt/ink/ink40.xml" ContentType="application/inkml+xml"/>
  <Override PartName="/ppt/ink/ink41.xml" ContentType="application/inkml+xml"/>
  <Override PartName="/ppt/ink/ink42.xml" ContentType="application/inkml+xml"/>
  <Override PartName="/ppt/ink/ink43.xml" ContentType="application/inkml+xml"/>
  <Override PartName="/ppt/ink/ink44.xml" ContentType="application/inkml+xml"/>
  <Override PartName="/ppt/ink/ink45.xml" ContentType="application/inkml+xml"/>
  <Override PartName="/ppt/ink/ink46.xml" ContentType="application/inkml+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75" r:id="rId1"/>
  </p:sldMasterIdLst>
  <p:notesMasterIdLst>
    <p:notesMasterId r:id="rId60"/>
  </p:notesMasterIdLst>
  <p:sldIdLst>
    <p:sldId id="256" r:id="rId2"/>
    <p:sldId id="1272" r:id="rId3"/>
    <p:sldId id="1271" r:id="rId4"/>
    <p:sldId id="619" r:id="rId5"/>
    <p:sldId id="1270" r:id="rId6"/>
    <p:sldId id="621" r:id="rId7"/>
    <p:sldId id="611" r:id="rId8"/>
    <p:sldId id="614" r:id="rId9"/>
    <p:sldId id="1716" r:id="rId10"/>
    <p:sldId id="1719" r:id="rId11"/>
    <p:sldId id="632" r:id="rId12"/>
    <p:sldId id="1283" r:id="rId13"/>
    <p:sldId id="624" r:id="rId14"/>
    <p:sldId id="669" r:id="rId15"/>
    <p:sldId id="1267" r:id="rId16"/>
    <p:sldId id="1279" r:id="rId17"/>
    <p:sldId id="1238" r:id="rId18"/>
    <p:sldId id="1273" r:id="rId19"/>
    <p:sldId id="1720" r:id="rId20"/>
    <p:sldId id="1274" r:id="rId21"/>
    <p:sldId id="1721" r:id="rId22"/>
    <p:sldId id="521" r:id="rId23"/>
    <p:sldId id="522" r:id="rId24"/>
    <p:sldId id="1242" r:id="rId25"/>
    <p:sldId id="1243" r:id="rId26"/>
    <p:sldId id="1275" r:id="rId27"/>
    <p:sldId id="530" r:id="rId28"/>
    <p:sldId id="1276" r:id="rId29"/>
    <p:sldId id="1244" r:id="rId30"/>
    <p:sldId id="359" r:id="rId31"/>
    <p:sldId id="688" r:id="rId32"/>
    <p:sldId id="1252" r:id="rId33"/>
    <p:sldId id="1249" r:id="rId34"/>
    <p:sldId id="1250" r:id="rId35"/>
    <p:sldId id="1253" r:id="rId36"/>
    <p:sldId id="1254" r:id="rId37"/>
    <p:sldId id="1731" r:id="rId38"/>
    <p:sldId id="1265" r:id="rId39"/>
    <p:sldId id="1266" r:id="rId40"/>
    <p:sldId id="1729" r:id="rId41"/>
    <p:sldId id="1730" r:id="rId42"/>
    <p:sldId id="1722" r:id="rId43"/>
    <p:sldId id="1736" r:id="rId44"/>
    <p:sldId id="1734" r:id="rId45"/>
    <p:sldId id="1735" r:id="rId46"/>
    <p:sldId id="1278" r:id="rId47"/>
    <p:sldId id="1732" r:id="rId48"/>
    <p:sldId id="1269" r:id="rId49"/>
    <p:sldId id="670" r:id="rId50"/>
    <p:sldId id="1723" r:id="rId51"/>
    <p:sldId id="1724" r:id="rId52"/>
    <p:sldId id="1725" r:id="rId53"/>
    <p:sldId id="1726" r:id="rId54"/>
    <p:sldId id="1727" r:id="rId55"/>
    <p:sldId id="1728" r:id="rId56"/>
    <p:sldId id="1281" r:id="rId57"/>
    <p:sldId id="1280" r:id="rId58"/>
    <p:sldId id="1733" r:id="rId59"/>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7E79"/>
    <a:srgbClr val="FF40FF"/>
    <a:srgbClr val="95E9EA"/>
    <a:srgbClr val="008F00"/>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37010"/>
    <p:restoredTop sz="93784"/>
  </p:normalViewPr>
  <p:slideViewPr>
    <p:cSldViewPr snapToGrid="0" snapToObjects="1">
      <p:cViewPr varScale="1">
        <p:scale>
          <a:sx n="54" d="100"/>
          <a:sy n="54" d="100"/>
        </p:scale>
        <p:origin x="224" y="944"/>
      </p:cViewPr>
      <p:guideLst/>
    </p:cSldViewPr>
  </p:slideViewPr>
  <p:notesTextViewPr>
    <p:cViewPr>
      <p:scale>
        <a:sx n="1" d="1"/>
        <a:sy n="1" d="1"/>
      </p:scale>
      <p:origin x="0" y="0"/>
    </p:cViewPr>
  </p:notesTextViewPr>
  <p:sorterViewPr>
    <p:cViewPr>
      <p:scale>
        <a:sx n="80" d="100"/>
        <a:sy n="80" d="100"/>
      </p:scale>
      <p:origin x="0" y="0"/>
    </p:cViewPr>
  </p:sorter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slide" Target="slides/slide54.xml"/><Relationship Id="rId63" Type="http://schemas.openxmlformats.org/officeDocument/2006/relationships/theme" Target="theme/theme1.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5" Type="http://schemas.openxmlformats.org/officeDocument/2006/relationships/slide" Target="slides/slide4.xml"/><Relationship Id="rId61" Type="http://schemas.openxmlformats.org/officeDocument/2006/relationships/presProps" Target="presProps.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tableStyles" Target="tableStyles.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slide" Target="slides/slide8.xml"/></Relationships>
</file>

<file path=ppt/ink/ink1.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17:20:53.674"/>
    </inkml:context>
    <inkml:brush xml:id="br0">
      <inkml:brushProperty name="width" value="0.5" units="cm"/>
      <inkml:brushProperty name="height" value="1" units="cm"/>
      <inkml:brushProperty name="color" value="#FFFD78"/>
      <inkml:brushProperty name="tip" value="rectangle"/>
      <inkml:brushProperty name="rasterOp" value="maskPen"/>
    </inkml:brush>
  </inkml:definitions>
  <inkml:trace contextRef="#ctx0" brushRef="#br0">1 176 16383,'70'-12'0,"-6"2"0,-27 10 0,-1-5 0,0 4 0,8-5 0,18 6 0,-12 0 0,5 0 0,-21 0 0,-3 0 0,5 0 0,-6 0 0,5 6 0,-11-5 0,5 4 0,-2-5 0,-4 0 0,4 0 0,6-5 0,-2 4 0,3-4 0,-5 5 0,-1 0 0,3 0 0,5 0 0,0 0 0,1 0 0,-12 0 0,23 0 0,-20 0 0,30 0 0,-20 0 0,5 0 0,-6 0 0,-1 0 0,33 0 0,-25 0 0,25 0 0,-26 6 0,48-5 0,-19 2 0,3 0 0,-15-3 0,-1 0 0,12 0 0,-7 0 0,-19 0 0,-2 0 0,0 5 0,-5 2 0,13 0 0,-6-1 0,7-6 0,7 0 0,11 0 0,10 0 0,-8 0 0,3 0 0,-21 0 0,6 0 0,-8 0 0,-7 0 0,-2 0 0,0 0 0,-5 5 0,13-4 0,-6 5 0,14-6 0,41 0 0,-29 0 0,27 0 0,-46-6 0,0 5 0,8-5 0,-6 6 0,5 0 0,-7 0 0,8 0 0,-13 0 0,11 0 0,-13 5 0,0-3 0,5 4 0,-18-6 0,33 0 0,-23 0 0,20 0 0,-12 0 0,-5 0 0,-6 0 0,17 0 0,-8 0 0,30 0 0,11 0 0,-7 0 0,-10 0 0,-6-7 0,6 6 0,-13-11 0,16 11 0,17-4 0,-28 5 0,-7 0 0,1 0 0,14 0 0,0 0 0,4 0 0,-30-6 0,20-8 0,-3-1 0,1-10 0,4 9 0,-17-2 0,1 10 0,0 3 0,16 5 0,-4 0 0,14 0 0,-17 5 0,-1-3 0,-15 3 0,5-5 0,-18 0 0,24 0 0,-28 0 0,28 0 0,-24 0 0,41-5 0,-29-2 0,23 0 0,-24 1 0,2 6 0,-6 0 0,2 0 0,-10 0 0,5 0 0,0 0 0,1 0 0,6 0 0,-5 0 0,6 0 0,-1 0 0,2 0 0,0 0 0,5 0 0,-12 0 0,12 0 0,-5 6 0,15-5 0,-6 11 0,13-5 0,-20 1 0,18-2 0,-18-6 0,13 0 0,-15 0 0,-8-5 0,-8-2 0,-8-4 0,6 0 0,-4 6 0,4 0 0,2 5 0,-5-5 0,4 4 0,-1-9 0,-3 9 0,8-4 0,-10 5 0,4 0 0,-1-9 0,1-3 0</inkml:trace>
</inkml:ink>
</file>

<file path=ppt/ink/ink2.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20:59:37.874"/>
    </inkml:context>
    <inkml:brush xml:id="br0">
      <inkml:brushProperty name="width" value="0.05" units="cm"/>
      <inkml:brushProperty name="height" value="0.05" units="cm"/>
    </inkml:brush>
  </inkml:definitions>
  <inkml:trace contextRef="#ctx0" brushRef="#br0">34 1279 24575,'0'-11'0,"0"1"0,0 0 0,0-16 0,0 11 0,0-16 0,0 8 0,5-8 0,-4 6 0,10-8 0,-3-7 0,4-7 0,2-20 0,-1 5 0,1-16 0,-1 21 0,2-34 0,-2 31 0,2-27 0,-2 26 0,1 1 0,-2 8 0,1 13 0,-6-3 0,3 12 0,-9-1 0,5 8 0,-2 7 0,-3 6 0,4-1 0,-5 1 0,0-1 0,0 1 0,0 0 0,0-1 0,0 1 0,0-1 0,0 1 0,0-1 0,-5 6 0,-6 5 0,-1 6 0,-4 10 0,5-4 0,-12 16 0,9-15 0,-9 16 0,12-18 0,0 5 0,1-10 0,-6 3 0,4-3 0,-4 0 0,6 3 0,0-3 0,-1 4 0,1 1 0,-1-1 0,6-14 0,0 6 0,5-12 0</inkml:trace>
</inkml:ink>
</file>

<file path=ppt/ink/ink3.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20:59:38.872"/>
    </inkml:context>
    <inkml:brush xml:id="br0">
      <inkml:brushProperty name="width" value="0.05" units="cm"/>
      <inkml:brushProperty name="height" value="0.05" units="cm"/>
    </inkml:brush>
  </inkml:definitions>
  <inkml:trace contextRef="#ctx0" brushRef="#br0">0 11 24575,'0'-10'0,"10"9"0,23 16 0,1 6 0,18 17 0,-8-11 0,-11-2 0,2-8 0,-18-6 0,-1-5 0,-6-1 0,-4-5 0,-1 0 0</inkml:trace>
</inkml:ink>
</file>

<file path=ppt/ink/ink4.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20:59:40.656"/>
    </inkml:context>
    <inkml:brush xml:id="br0">
      <inkml:brushProperty name="width" value="0.05" units="cm"/>
      <inkml:brushProperty name="height" value="0.05" units="cm"/>
    </inkml:brush>
  </inkml:definitions>
  <inkml:trace contextRef="#ctx0" brushRef="#br0">1 1305 24575,'0'-11'0,"0"-5"0,0-1 0,0 0 0,0-4 0,0-3 0,0 6 0,5-16 0,2 9 0,5-12 0,6-6 0,2-2 0,0 0 0,3-14 0,1-3 0,1 0-369,-2-7 0,4-1 369,13 5-317,-15 7 317,22-16 0,-32 44 0,11-35 0,-14 26 0,-4-6 0,2 8 0,-8 8 0,3 11 0,-5 3 726,0 4-726,0 1 329,0-1-329,0 1 0,0 0 0,0-1 0,0 1 0,4-11 0,-3 3 0,4-4 0,-1 11 0,-2 2 0,-3 12 0,-4-7 0,-11 19 0,4-13 0,-9 13 0,4-8 0,-6 4 0,6 0 0,1-1 0,5-4 0,6 3 0,-5-8 0,9 9 0,-8-9 0,3 3 0,-4-4 0,-1 0 0,1 5 0,-1-4 0,1 8 0,0-8 0,4 8 0,-3-8 0,17 4 0,0-5 0,9 0 0,-1-5 0,-10 4 0,-2-3 0</inkml:trace>
</inkml:ink>
</file>

<file path=ppt/ink/ink5.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20:59:41.560"/>
    </inkml:context>
    <inkml:brush xml:id="br0">
      <inkml:brushProperty name="width" value="0.05" units="cm"/>
      <inkml:brushProperty name="height" value="0.05" units="cm"/>
    </inkml:brush>
  </inkml:definitions>
  <inkml:trace contextRef="#ctx0" brushRef="#br0">5 7 24575,'-5'-6'0,"25"11"0,-3 8 0,17 5 0,1 5 0,-11-16 0,-1 9 0,-7-15 0,-6 8 0,1-8 0,-1 4 0,0-1 0,0 2 0,6 5 0,-4-1 0,3-4 0,-4 3 0,-1-8 0,-4 4 0,-2-5 0</inkml:trace>
</inkml:ink>
</file>

<file path=ppt/ink/ink6.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20:59:44.101"/>
    </inkml:context>
    <inkml:brush xml:id="br0">
      <inkml:brushProperty name="width" value="0.05" units="cm"/>
      <inkml:brushProperty name="height" value="0.05" units="cm"/>
    </inkml:brush>
  </inkml:definitions>
  <inkml:trace contextRef="#ctx0" brushRef="#br0">0 1191 24575,'0'-18'0,"0"-3"0,5 9 0,-4-4 0,9-6 0,-9 9 0,9-4 0,-9 7 0,4 5 0,-1-6 0,-2 1 0,7 4 0,-8-9 0,3 8 0,6-14 0,-2 4 0,8-6 0,2-13 0,1 4 0,6-18 0,1-3 0,2-17 0,-6 25 0,1-2 0,16-44 0,7 7-1165,-5 8 1165,-7 14 0,8-1 0,-9 16 0,5 2 0,-13 21 0,4-11 0,-12 11 0,-6 3 1165,-6 5-1165,0 5 0,-4 1 0,3 9 0,-14-3 0,3 13 0,-19 2 0,2 1 0,-5 9 0,-6-8 0,4 4 0,6-6 0,-15 7 0,25-10 0,-20 13 0,24-18 0,-5 11 0,5-8 0,1 4 0,0-4 0,-1 3 0,1-3 0,-1 4 0,1 0 0,0 1 0,-1-6 0,-5 5 0,-1-9 0,0 9 0,1-5 0,15 1 0,7-1 0,1-5 0,3 0 0</inkml:trace>
</inkml:ink>
</file>

<file path=ppt/ink/ink7.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20:59:45.039"/>
    </inkml:context>
    <inkml:brush xml:id="br0">
      <inkml:brushProperty name="width" value="0.05" units="cm"/>
      <inkml:brushProperty name="height" value="0.05" units="cm"/>
    </inkml:brush>
  </inkml:definitions>
  <inkml:trace contextRef="#ctx0" brushRef="#br0">1 7 23184,'4'-6'0,"-3"11"683,9 8-683,-9 4 233,4 4-233,1 2 118,0 1-118,6 11 357,4-1-357,-3-3 0,3-4 0,-10-11 0,3-6 0,-8 0 0,4 1 0,-1-1 0,-2-15 0,2 7 0,-4-12 0</inkml:trace>
</inkml:ink>
</file>

<file path=ppt/ink/ink8.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21:16:30.631"/>
    </inkml:context>
    <inkml:brush xml:id="br0">
      <inkml:brushProperty name="width" value="0.1" units="cm"/>
      <inkml:brushProperty name="height" value="0.1" units="cm"/>
    </inkml:brush>
  </inkml:definitions>
  <inkml:trace contextRef="#ctx0" brushRef="#br0">0 413 24575,'10'-10'0,"1"4"0,-6-4 0,5 9 0,-9-8 0,13 8 0,5-4 0,11 5 0,0 0 0,5 0 0,-5 0 0,7 0 0,-1 0 0,-6 0 0,5 6 0,-11-5 0,5 4 0,-7-5 0,-5 0 0,5 0 0,-11 0 0,10-5 0,-9 4 0,9-4 0,-4 5 0,6 0 0,4 0 0,2 0 0,0 0 0,6 0 0,-5 0 0,13 0 0,-5 0 0,13 0 0,-6 0 0,0 0 0,-2 0 0,0 0 0,-5 5 0,6-3 0,-8 8 0,0-3 0,1 5 0,-7-5 0,-1-2 0,-1-5 0,-4 0 0,5 0 0,0 0 0,-5 0 0,-1 0 0,-7 0 0,-6 0 0,6 0 0,-5 0 0,10 0 0,-4 0 0,6 0 0,6 6 0,1-5 0,-6 4 0,4-5 0,-5 0 0,-4-10 0,8 8 0,-14-13 0,-2 9 0,-2 0 0,-8-3 0,3 3 0,-8-4 0,-2 0 0,-4-1 0,-6-5 0,4-1 0,-10-6 0,4 1 0,-4-1 0,-7 0 0,10 5 0,-14-4 0,7-3 0,-5 0 0,1-5 0,13 17 0,0-7 0,7 13 0,-1-9 0,1 6 0,-1-1 0,5 1 0,-3-1 0,8 10 0,-4-2 0,5 7 0</inkml:trace>
</inkml:ink>
</file>

<file path=ppt/ink/ink9.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21:16:31.893"/>
    </inkml:context>
    <inkml:brush xml:id="br0">
      <inkml:brushProperty name="width" value="0.1" units="cm"/>
      <inkml:brushProperty name="height" value="0.1" units="cm"/>
    </inkml:brush>
  </inkml:definitions>
  <inkml:trace contextRef="#ctx0" brushRef="#br0">359 1 24575,'-11'0'0,"6"4"0,-5 2 0,-1 5 0,-1 5 0,-10-4 0,10 9 0,-10-3 0,5-1 0,-6 5 0,6-10 0,-4 9 0,3-4 0,1 0 0,1-1 0,6-6 0,4 0 0,-3 0 0,3-4 0,0 3 0,-3-8 0,3 4 0,0-1 0,-3-2 0,3 7 0,1-4 0,-5 1 0,9 3 0,-8-8 0,8 8 0,-9-3 0,5 4 0,-1-4 0,1-1 0</inkml:trace>
</inkml:ink>
</file>

<file path=ppt/ink/ink10.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21:19:18.395"/>
    </inkml:context>
    <inkml:brush xml:id="br0">
      <inkml:brushProperty name="width" value="0.05" units="cm"/>
      <inkml:brushProperty name="height" value="0.05" units="cm"/>
    </inkml:brush>
  </inkml:definitions>
  <inkml:trace contextRef="#ctx0" brushRef="#br0">1 601 24575,'0'-10'0,"0"0"0,0-1 0,0 1 0,4-1 0,-3-4 0,9-3 0,-4-4 0,5-1 0,1-6 0,4 5 0,-3-5 0,8 11 0,-8-3 0,15-4 0,-14 6 0,10-9 0,-8 15 0,-4-3 0,-1 5 0,-2 1 0,-8 0 0,8-1 0,-8 1 0,8-1 0,-8 1 0,9 0 0,-5-1 0,6 1 0,-1-1 0,5-5 0,-3 5 0,4-11 0,0 5 0,-8-5 0,6 4 0,-13 2 0,8 6 0,-8 9 0,4 2 0,-10 5 0,0-2 0,-6 1 0,-5 1 0,5 4 0,-11 1 0,5 0 0,-6 0 0,6-4 0,1 2 0,6-8 0,4 8 0,-3-7 0,3 2 0,-4-4 0,-1 0 0,1 0 0,-6 0 0,4 0 0,-9 0 0,9 0 0,-4 0 0,0 0 0,5 0 0,-5 0 0,10 5 0,6-4 0,17 3 0,2-4 0,-1 0 0,-8 0 0</inkml:trace>
</inkml:ink>
</file>

<file path=ppt/ink/ink11.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21:19:19.501"/>
    </inkml:context>
    <inkml:brush xml:id="br0">
      <inkml:brushProperty name="width" value="0.05" units="cm"/>
      <inkml:brushProperty name="height" value="0.05" units="cm"/>
    </inkml:brush>
  </inkml:definitions>
  <inkml:trace contextRef="#ctx0" brushRef="#br0">0 0 24575,'0'4'0,"5"-2"0,0 13 0,1-5 0,3 0 0,-3-4 0,0 3 0,3-3 0,-8 4 0,8 0 0,-8 0 0,8 1 0,-8-1 0,8-4 0,-7 3 0,2-4 0,1 1 0,-4 3 0,8-3 0,-8-5 0,8 2 0,-8-7 0,4 4 0</inkml:trace>
</inkml:ink>
</file>

<file path=ppt/ink/ink12.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21:19:21.884"/>
    </inkml:context>
    <inkml:brush xml:id="br0">
      <inkml:brushProperty name="width" value="0.05" units="cm"/>
      <inkml:brushProperty name="height" value="0.05" units="cm"/>
    </inkml:brush>
  </inkml:definitions>
  <inkml:trace contextRef="#ctx0" brushRef="#br0">0 1 24575,'0'17'0,"0"-1"0,0-1 0,5-3 0,-4 4 0,3-6 0,1 10 0,-4-7 0,4 7 0,0-4 0,-4-5 0,9 10 0,-9-9 0,9 9 0,-9-4 0,9 0 0,-4 4 0,5-4 0,0 6 0,0-1 0,1 1 0,-1-1 0,0 1 0,0-6 0,0 4 0,-1-9 0,-4 9 0,4-14 0,-9 13 0,8-13 0,-3 14 0,0-9 0,3 3 0,-8-4 0,9-1 0,-9 0 0,8 0 0,-8 1 0,4-10 0,-1-3 0,-3-8 0,4 4 0,-5 2 0</inkml:trace>
</inkml:ink>
</file>

<file path=ppt/ink/ink13.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21:19:23.536"/>
    </inkml:context>
    <inkml:brush xml:id="br0">
      <inkml:brushProperty name="width" value="0.05" units="cm"/>
      <inkml:brushProperty name="height" value="0.05" units="cm"/>
    </inkml:brush>
  </inkml:definitions>
  <inkml:trace contextRef="#ctx0" brushRef="#br0">161 0 24575,'0'11'0,"0"-1"0,-5 0 0,4 0 0,-9 6 0,9-4 0,-9 3 0,-1-4 0,-1 5 0,-4-4 0,5 4 0,1-6 0,-1 0 0,5 0 0,-3-4 0,3-1 0,0-1 0,-3 2 0,3 4 0,1 0 0,-5 1 0,9-6 0,-3 0 0</inkml:trace>
</inkml:ink>
</file>

<file path=ppt/ink/ink14.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21:19:24.822"/>
    </inkml:context>
    <inkml:brush xml:id="br0">
      <inkml:brushProperty name="width" value="0.05" units="cm"/>
      <inkml:brushProperty name="height" value="0.05" units="cm"/>
    </inkml:brush>
  </inkml:definitions>
  <inkml:trace contextRef="#ctx0" brushRef="#br0">0 0 24575,'11'16'0,"5"-4"0,-4 4 0,4-6 0,-6 1 0,0-1 0,0 0 0,1-4 0,-1 3 0,0-3 0,0-1 0,-4 5 0,3-9 0,-8 8 0,8-8 0,-7 8 0,7-8 0,-4 8 0,6-3 0,-1 0 0,0 3 0,0-8 0,1 8 0,-6-8 0,0 4 0</inkml:trace>
</inkml:ink>
</file>

<file path=ppt/ink/ink15.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21:26:22.553"/>
    </inkml:context>
    <inkml:brush xml:id="br0">
      <inkml:brushProperty name="width" value="0.1" units="cm"/>
      <inkml:brushProperty name="height" value="0.1" units="cm"/>
      <inkml:brushProperty name="color" value="#FFFFFF"/>
    </inkml:brush>
  </inkml:definitions>
  <inkml:trace contextRef="#ctx0" brushRef="#br0">0 1889 24575,'6'-10'0,"3"4"0,-3-4 0,-1 5 0,10-6 0,-8-5 0,15-8 0,-4 0 0,7-18 0,6 1 0,-3-11 0,13-18 0,-20 27 0,12-29 0,-12 15 0,7-15 0,-5-14 0,3 15 0,-11 0 0,-1 19 0,-3 1 0,-4 13 0,0-5 0,4 6 0,-10 0 0,10 1 0,-10 6 0,10-5 0,-10 10 0,10-10 0,-5 11 0,6-11 0,-5 5 0,3-7 0,-8 1 0,3 5 0,-5-4 0,5 11 0,-4-5 0,4 0 0,-5 5 0,0-5 0,0 12 0,0-10 0,0 13 0,0-13 0,0 15 0,0-4 0,-4 6 0,-2 4 0,0-3 0,1 3 0,5-10 0,0 4 0,0-3 0,0 0 0,0 3 0,0-3 0,0 4 0,0 1 0,0 0 0,0-1 0,0 1 0,0-1 0,0 1 0,0 0 0,0-1 0,-10 10 0,-2 8 0,-17 6 0,5 8 0,-11-2 0,-13 21 0,7-11 0,-7 7 0,20-14 0,10-5 0,-3 1 0,3 3 0,5-9 0,-1 4 0,8-6 0,-5 5 0,0-7 0,5 6 0,-3-13 0,18 4 0,-1-5 0</inkml:trace>
</inkml:ink>
</file>

<file path=ppt/ink/ink16.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21:26:23.665"/>
    </inkml:context>
    <inkml:brush xml:id="br0">
      <inkml:brushProperty name="width" value="0.1" units="cm"/>
      <inkml:brushProperty name="height" value="0.1" units="cm"/>
      <inkml:brushProperty name="color" value="#FFFFFF"/>
    </inkml:brush>
  </inkml:definitions>
  <inkml:trace contextRef="#ctx0" brushRef="#br0">1 7 24575,'15'-6'0,"8"7"0,0 10 0,12 8 0,-5 4 0,6 1 0,8-5 0,-13 3 0,5-8 0,-13 2 0,-6-5 0,-2-1 0,1 1 0,-4 0 0,3-5 0,-9 3 0,3-4 0,-3 1 0,-1-1 0,0-5 0</inkml:trace>
</inkml:ink>
</file>

<file path=ppt/ink/ink17.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0-16T00:24:40.164"/>
    </inkml:context>
    <inkml:brush xml:id="br0">
      <inkml:brushProperty name="width" value="0.05" units="cm"/>
      <inkml:brushProperty name="height" value="0.05" units="cm"/>
    </inkml:brush>
  </inkml:definitions>
  <inkml:trace contextRef="#ctx0" brushRef="#br0">2604 1 24575,'-12'0'0,"5"5"0,-4-4 0,4 10 0,-21-5 0,6 6 0,-7-5 0,5 4 0,-4-10 0,-9 11 0,-9-3 0,0-1 0,-1-1 0,11-7 0,-8 7 0,22-5 0,-20 11 0,21-11 0,-23 11 0,17-11 0,-2 10 0,6-5 0,-6 0 0,3 3 0,-18-2 0,7-1 0,-9 7 0,-18-12 0,-5 14 0,11-8 0,-25 9 0,51-4 0,-22 0 0,20-6 0,7 4 0,-2-10 0,6 10 0,-23-1 0,5 12 0,-14-4 0,11 11 0,8-7 0,-24 19 0,-2 4 0,7-4 0,-7 0 0,5-4 0,30-13 0,-17-1 0,23-4 0,-22 10 0,22-10 0,-13 3 0,9-4 0,1-1 0,-1 2 0,1-1 0,0 5 0,-1-9 0,-9 11 0,7-5 0,-17 10 0,18-11 0,-18 10 0,17-15 0,-7 12 0,9-13 0,6-1 0,2-1 0,5-4 0,-1-1 0,7 5 0,-5-10 0,9 10 0,-3-4 0,0-1 0,-2 0 0,0-1 0,-4-4 0,10 10 0,-10-10 0,10 10 0,-10-10 0,9 10 0,-8-4 0,3-1 0,-5 5 0,-1-4 0,1-1 0,11-6 0,-3-12 0,16-17 0,-11 3 0,12-9 0,-12 11 0,4 0 0,-5-1 0,0-27 0,0 27 0,0-21 0,6 29 0,-5-2 0,4-6 0,-5 6 0,0 2 0,0 5 0,0-1 0,0 1 0,6 5 0,-5-3 0,4 8 0,-5-3 0</inkml:trace>
</inkml:ink>
</file>

<file path=ppt/ink/ink18.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0-16T00:24:41.291"/>
    </inkml:context>
    <inkml:brush xml:id="br0">
      <inkml:brushProperty name="width" value="0.05" units="cm"/>
      <inkml:brushProperty name="height" value="0.05" units="cm"/>
    </inkml:brush>
  </inkml:definitions>
  <inkml:trace contextRef="#ctx0" brushRef="#br0">1 13 24575,'6'-6'0,"5"5"0,-4-5 0,5 6 0,0 0 0,0 0 0,5 0 0,11 7 0,9 2 0,27 9 0,-14-2 0,32-5 0,-32 2 0,14-11 0,-28 5 0,-2-7 0,-15 0 0,-1 0 0,-6 5 0,0-3 0,5 8 0,2-8 0,-1 3 0,5 0 0,-4-3 0,-5 8 0,7-3 0,-8 5 0,6-5 0,4 3 0,-4-8 0,0 3 0,-2-5 0,-10 0 0,-2 0 0</inkml:trace>
</inkml:ink>
</file>

<file path=ppt/ink/ink19.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03T21:36:37.200"/>
    </inkml:context>
    <inkml:brush xml:id="br0">
      <inkml:brushProperty name="width" value="0.05" units="cm"/>
      <inkml:brushProperty name="height" value="0.05" units="cm"/>
    </inkml:brush>
  </inkml:definitions>
  <inkml:trace contextRef="#ctx0" brushRef="#br0">1011 1 24575,'-22'0'0,"-4"6"0,4 2 0,1 0 0,-14 5 0,18 1 0,-25-4 0,18 15 0,-12-16 0,8 11 0,6-12 0,-5 5 0,6 1 0,-15 2 0,12 4 0,-18 1 0,26-6 0,-19 12 0,21-12 0,-13 11 0,12-11 0,-11 11 0,10-5 0,-4 8 0,-1-8 0,6 6 0,-23 13 0,14-7 0,-15 13 0,17-25 0,-4 6 0,10-6 0,-10 7 0,10 0 0,-5 1 0,7-1 0,0-7 0,6-1 0,-3-8 0,9 1 0,-3 0 0,-1 0 0,4 0 0,-9-1 0,9 1 0,-3 0 0,-1 0 0,4 0 0,-3 0 0,-1-1 0,4 1 0,-9 0 0,9 0 0,-3 0 0,-1-1 0,10-10 0,-8-10 0,9-6 0,-5-5 0,0 6 0,0-7 0,0 6 0,0-6 0,0 7 0,0 0 0,0 0 0,0 0 0,0 0 0,0 0 0,0 0 0,0 0 0,0 0 0,0 0 0,0 0 0,0 0 0,0-1 0,0 1 0,0 0 0,0 0 0,0 0 0,0 0 0,-5 12 0,3-4 0,-4 11 0</inkml:trace>
</inkml:ink>
</file>

<file path=ppt/ink/ink20.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03T21:36:39.950"/>
    </inkml:context>
    <inkml:brush xml:id="br0">
      <inkml:brushProperty name="width" value="0.05" units="cm"/>
      <inkml:brushProperty name="height" value="0.05" units="cm"/>
    </inkml:brush>
  </inkml:definitions>
  <inkml:trace contextRef="#ctx0" brushRef="#br0">1 247 24575,'7'-5'0,"4"3"0,-9-9 0,9 9 0,-9-9 0,9 3 0,-4 1 0,0-4 0,5 3 0,-5-5 0,6 0 0,-1 0 0,1 6 0,-6-5 0,5 5 0,-5 0 0,6-5 0,-1 5 0,1-6 0,0 6 0,-6-5 0,5 11 0,-5-11 0,6 11 0,-1-5 0,1 6 0,-6-6 0,5 5 0,-5-11 0,6 5 0,-6 0 0,-2 1 0</inkml:trace>
</inkml:ink>
</file>

<file path=ppt/ink/ink21.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21:32:07.715"/>
    </inkml:context>
    <inkml:brush xml:id="br0">
      <inkml:brushProperty name="width" value="0.5" units="cm"/>
      <inkml:brushProperty name="height" value="1" units="cm"/>
      <inkml:brushProperty name="color" value="#FFFD78"/>
      <inkml:brushProperty name="tip" value="rectangle"/>
      <inkml:brushProperty name="rasterOp" value="maskPen"/>
    </inkml:brush>
  </inkml:definitions>
  <inkml:trace contextRef="#ctx0" brushRef="#br0">0 18 16383,'69'11'0,"-14"-2"0,-40-9 0,0 0 0,17 10 0,-1-7 0,8 7 0,-16-10 0,-2 0 0,12 0 0,-6 0 0,11 0 0,-9 0 0,-5 5 0,11-4 0,-11 9 0,11-9 0,-11 4 0,5-5 0,3 5 0,-12 1 0,10 0 0,-4-1 0,-8-5 0,17 0 0,-11 0 0,5 0 0,0 0 0,-1 0 0,3 0 0,-1 0 0,5 0 0,-5 0 0,6 0 0,1 0 0,-1 0 0,7 0 0,2 0 0,15 0 0,-6 0 0,5 5 0,-14-3 0,5 4 0,-12-6 0,0 5 0,-10-4 0,1 4 0,-5-5 0,5 0 0,9 0 0,-11 0 0,18 0 0,-15 0 0,6 0 0,1 0 0,6 0 0,-11 0 0,24 0 0,-15 0 0,35 0 0,-20-6 0,12 5 0,-35-5 0,7 0 0,-27 5 0,19-4 0,-3 5 0,1 0 0,3 0 0,-4 0 0,1 0 0,13-6 0,-5 4 0,6-9 0,-1 4 0,2 0 0,0 1 0,5 6 0,-5 0 0,0 0 0,6 0 0,-13 6 0,12-5 0,-12 4 0,5-5 0,-6 0 0,-13 0 0,10 0 0,-16 0 0,32 0 0,-23 0 0,61 0 0,-42 0 0,37 0 0,-31 0 0,0 0 0,-14 0 0,19 0 0,-17-6 0,7 5 0,9-11 0,-22 10 0,17-4 0,-21 6 0,5-5 0,-5 4 0,14-5 0,24 6 0,-3 0 0,12 0 0,-18 0 0,-7 0 0,-13 0 0,10 0 0,-10 0 0,6 0 0,-2-5 0,0 3 0,-5-3 0,6 5 0,-1 0 0,2 0 0,0 0 0,5-6 0,-12 5 0,6-5 0,-8 6 0,0 0 0,1-6 0,-1 5 0,-6-4 0,12 5 0,-3 0 0,6 0 0,36 5 0,-28-3 0,37 3 0,-36 1 0,13-4 0,3 3 0,-20-5 0,40 0 0,-44 0 0,31 0 0,-18 0 0,-12 0 0,4 0 0,-20 0 0,3 0 0,-3 0 0,35-5 0,-15 3 0,24-4 0,-16 6 0,11 0 0,-19 0 0,13 0 0,-25 0 0,13 0 0,-7 0 0,22 0 0,-25 0 0,24 0 0,-28 0 0,6 0 0,-8 0 0,-6 0 0,-1 0 0,-7-5 0,7 4 0,6-4 0,17 5 0,-8 0 0,14 0 0,-5 0 0,-6 0 0,18 0 0,-18 0 0,13 0 0,-15 0 0,5 0 0,-12 0 0,5 0 0,-6 0 0,-1 0 0,0 0 0,1 0 0,14 0 0,-4 0 0,12 0 0,-7 0 0,0 0 0,8 0 0,-20 0 0,17 0 0,-18 0 0,29 0 0,-12 0 0,5 0 0,-3 6 0,-4-5 0,8 6 0,-3-7 0,-7 0 0,-7 0 0,-1 0 0,-14 0 0,-2 0 0,-1-5 0,-4 3 0,8-3 0,-9 5 0,4 0 0,13 0 0,1 6 0,8-5 0,2 5 0,-12-6 0,5 0 0,-6 5 0,-7-3 0,-7 3 0,3-5 0,2 0 0,-4 0 0,12 0 0,-18 5 0,9-4 0,2 4 0,1-5 0,6 0 0,-5 5 0,-3-3 0,-5 3 0,15-5 0,-11 0 0,12 0 0,-18 0 0,1 4 0,7-3 0,-6 4 0,7-10 0,-10-1 0</inkml:trace>
</inkml:ink>
</file>

<file path=ppt/ink/ink22.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21:32:10.348"/>
    </inkml:context>
    <inkml:brush xml:id="br0">
      <inkml:brushProperty name="width" value="0.5" units="cm"/>
      <inkml:brushProperty name="height" value="1" units="cm"/>
      <inkml:brushProperty name="color" value="#FFFD78"/>
      <inkml:brushProperty name="tip" value="rectangle"/>
      <inkml:brushProperty name="rasterOp" value="maskPen"/>
    </inkml:brush>
  </inkml:definitions>
  <inkml:trace contextRef="#ctx0" brushRef="#br0">1 72 16383,'64'-17'0,"-2"6"0,-31 6 0,20 5 0,3-6 0,8-1 0,-8 0 0,3 1 0,-7 2 0,0 1 0,7-1 0,-2 2 0,32 2 0,-42 0 0,-7 0 0,-4 0 0,-15 5 0,12 0 0,-8 1 0,10-1 0,-4-5 0,5 0 0,11 0 0,-11 0 0,22 0 0,-9 0 0,0 0 0,4 5 0,-21-4 0,-1 5 0,-8-6 0,5 0 0,7 0 0,-5 0 0,5 5 0,-11-4 0,7 4 0,1 0 0,7-3 0,-1 3 0,7-5 0,-5 0 0,-1 0 0,-2-5 0,-5 3 0,-5-3 0,13 5 0,-19 0 0,14 0 0,-1 5 0,-1-4 0,3 4 0,1 0 0,-5-3 0,7 8 0,-1-8 0,0 3 0,-5-5 0,-3 0 0,-1 0 0,-4 0 0,8 0 0,-8 0 0,4 0 0,0 0 0,-4 0 0,13-4 0,-6 2 0,3-2 0,-4 4 0,-7-5 0,5 3 0,1-3 0,-1 5 0,3 0 0,-8 0 0,4 0 0</inkml:trace>
</inkml:ink>
</file>

<file path=ppt/ink/ink23.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21:32:17.305"/>
    </inkml:context>
    <inkml:brush xml:id="br0">
      <inkml:brushProperty name="width" value="0.5" units="cm"/>
      <inkml:brushProperty name="height" value="1" units="cm"/>
      <inkml:brushProperty name="color" value="#FFFD78"/>
      <inkml:brushProperty name="tip" value="rectangle"/>
      <inkml:brushProperty name="rasterOp" value="maskPen"/>
    </inkml:brush>
  </inkml:definitions>
  <inkml:trace contextRef="#ctx0" brushRef="#br0">0 120 16383,'65'-17'0,"0"3"0,-40 14 0,18 0 0,-5 0 0,13 0 0,-6 0 0,0-5 0,5 3 0,-12-3 0,12 5 0,-5 0 0,7 0 0,0 0 0,8 0 0,-7 0 0,15 0 0,1 0 0,3 0 0,-2 0 0,-24 0 0,3 0 0,-17 0 0,5 0 0,-8 5 0,9 1 0,-5 6 0,36 0 0,-12 2 0,29-6 0,3 5 0,1-5 0,-37-4 0,1 0 0,-4 3 0,0 0 0,41-6 0,-38 3 0,-1-1 0,30-3 0,-29 0 0,0 0 0,22 0 0,-5 0 0,-27 0 0,17 0 0,-18 6 0,32-5 0,-20 10 0,8-9 0,33 4 0,-9-6 0,-27 0 0,1 0 0,40 0 0,-3-7 0,-17 6 0,6-6 0,13 7 0,-48 0 0,0 0 0,43 0 0,-37 0 0,-2 0 0,22 0 0,7 0 0,-1 0 0,-18 0 0,0 0 0,9 0 0,-19 0 0,6 0 0,-1 0 0,-15 0 0,-2 0 0,-7 0 0,1-5 0,11-2 0,-9 0 0,16-5 0,6 11 0,-19-5 0,23 6 0,-18-6 0,7 4 0,5-4 0,-14 1 0,5 3 0,3-9 0,18 3 0,1-6 0,25-1 0,-15 7 0,7-5 0,-12 12 0,-15-11 0,-9 10 0,-16-4 0,-9 6 0,-5 0 0,8-4 0,-6 3 0,13-9 0,-14 8 0,5-8 0,3 8 0,-1-3 0,3 5 0,-5 0 0,0 0 0,1 0 0,0 0 0,5 0 0,2 0 0,8 0 0,7 0 0,0-5 0,0 3 0,7-4 0,-5 6 0,6 0 0,-8 0 0,0 0 0,0 0 0,0 0 0,-1 0 0,1 0 0,-7 0 0,15 0 0,-31 0 0,14 0 0,-26 0 0,12 0 0,18 0 0,0 0 0,15 0 0,-10 0 0,0 0 0,8 0 0,-6 0 0,5 6 0,-7-4 0,-7 3 0,15 1 0,-20-5 0,13 4 0,-29-5 0,17 0 0,-8 0 0,6 0 0,3 6 0,2 1 0,-3 0 0,3-1 0,-9-6 0,-6 0 0,0 0 0,5 0 0,-10 0 0,4 0 0,8 0 0,-16 0 0,28 6 0,-22 1 0,24 5 0,-12-5 0,6-1 0,-8-6 0,0 0 0,1 0 0,-7 0 0,-1-5 0,-1 4 0,1-4 0,7 5 0,-1 0 0,1 0 0,0 0 0,1 0 0,6 0 0,-5 0 0,6 0 0,-8 0 0,0 0 0,8 0 0,1 0 0,0 0 0,-8 0 0,4 0 0,-9 0 0,19 0 0,-6 0 0,7 0 0,7 0 0,-12-6 0,11 5 0,-20-5 0,12 6 0,-12 0 0,6-5 0,-14 4 0,5-5 0,18 6 0,-4 0 0,19 0 0,-16 0 0,-7 0 0,5 0 0,11 0 0,3 0 0,13 6 0,-7-4 0,26 4 0,-11-6 0,6 0 0,3 0 0,-29 0 0,-14 0 0,3 0 0,11 0 0,0 0 0,-15 0 0,2 0 0,27 0 0,-5 0 0,-12 0 0,16 0 0,-41 0 0,-1 0 0,-6 0 0,-1 0 0,0 0 0,-1-5 0,8 4 0,-7-10 0,0 10 0,4-9 0,-2 9 0,10-3 0,-5-2 0,-5 0 0,3-1 0,-3 2 0,5 5 0,-6 0 0,5 0 0,-16 0 0,14 5 0,-14-3 0,9 8 0,1-9 0,1 10 0,7-10 0,-1 10 0,0-10 0,-5 4 0,3-5 0,4 0 0,0 0 0,-1 0 0,-2 0 0,-17 0 0,16 0 0,0 0 0,5 6 0,2-5 0,-7 10 0,-10-10 0,11 10 0,2-10 0,1 10 0,6-4 0,-8-1 0,1 5 0,-1-4 0,7 0 0,11-2 0,-12-10 0,-3 4 0,-23-4 0,9 5 0,4 0 0,11 0 0,0 0 0,11 0 0,4 0 0,14 0 0,0 0 0,-7 0 0,5 0 0,-13 0 0,21 5 0,-26-4 0,11 10 0,-24-10 0,-6 5 0,5-6 0,-11 0 0,11 0 0,-5 0 0,1 0 0,3 0 0,-3-6 0,5 5 0,7-5 0,-5 6 0,6 0 0,-8 0 0,-6 0 0,-1 0 0,-2 0 0,-4 5 0,4 1 0,0 5 0,4 1 0,5-5 0,0-2 0,8-5 0,1 0 0,6 0 0,1 0 0,8-6 0,-6 4 0,5-4 0,-7 6 0,0 0 0,0 0 0,10 6 0,-7 1 0,6 0 0,-9 5 0,0-5 0,0 6 0,0-6 0,-18-1 0,6-6 0,-21 0 0,15 0 0,-3 0 0,-1 0 0,5 5 0,-11-4 0,10 5 0,13-1 0,8-4 0,8 5 0,-4-6 0,-14 0 0,-7 0 0,11 6 0,-21-5 0,21 6 0,-25-7 0,5 0 0,3 0 0,-7 0 0,14 0 0,-9 0 0,6 0 0,1 0 0,-1 0 0,1 0 0,6 5 0,2-3 0,0 9 0,5-10 0,-12 4 0,22-5 0,-19 0 0,6 0 0,-18 0 0,-7-5 0,11-1 0,-2 0 0,9 1 0,-3-1 0,-1 5 0,7-5 0,10 6 0,1 0 0,5-5 0,1 3 0,-6-4 0,-2 1 0,-8 4 0,-8-10 0,10 4 0,-7 0 0,1 2 0,-5-1 0,-5 5 0,14-5 0,17 0 0,-5 4 0,12-10 0,-35 6 0,8-7 0,-23 2 0,17 5 0,-5 1 0,7 5 0,-1 0 0,-6 0 0,-1 0 0,-7 0 0,7 0 0,1 0 0,0 0 0,-1 0 0,-6-5 0,5 3 0,-4-8 0,11 9 0,-11-9 0,21 3 0,-12 1 0,7 1 0,-5 5 0,-11 5 0,11 2 0,-11 4 0,4-5 0,1-1 0,-5-5 0,5 5 0,2-3 0,-6 3 0,7-5 0,-5 0 0,-4 0 0,9 0 0,-2 0 0,-2 0 0,1 0 0,-6 0 0,9 0 0,-1 0 0,3 0 0,-5 0 0,-7 5 0,11-4 0,-8 4 0,7-5 0,-5 0 0,2 0 0,3 0 0,-4 5 0,-1-4 0,2 10 0,8-4 0,24 6 0,-18-6 0,30 6 0,-33-12 0,13 5 0,-10-6 0,-6 0 0,-1 0 0,-6 0 0,5 6 0,-5-5 0,7 10 0,-7-10 0,-1 5 0,-7-1 0,5-4 0,-3 4 0,6-5 0,-7-5 0,12 4 0,-16-4 0,20 5 0,-21 0 0,13 0 0,-6 0 0,-3 0 0,8 0 0,-7 5 0,3 10 0,-5 7 0</inkml:trace>
</inkml:ink>
</file>

<file path=ppt/ink/ink24.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21:34:00.446"/>
    </inkml:context>
    <inkml:brush xml:id="br0">
      <inkml:brushProperty name="width" value="0.5" units="cm"/>
      <inkml:brushProperty name="height" value="1" units="cm"/>
      <inkml:brushProperty name="color" value="#FFFD78"/>
      <inkml:brushProperty name="tip" value="rectangle"/>
      <inkml:brushProperty name="rasterOp" value="maskPen"/>
    </inkml:brush>
  </inkml:definitions>
  <inkml:trace contextRef="#ctx0" brushRef="#br0">0 11 16383,'77'-6'0,"-1"1"0,-23 12 0,17 1 0,19-1 0,1 6 0,-20-12 0,-1 0 0,30 12 0,-45-12 0,-1-1 0,29 7 0,-17-7 0,33 0 0,-24 0 0,-10 0 0,-15 0 0,-3 0 0,1 0 0,11 6 0,-13-5 0,0 10 0,5-10 0,-18 5 0,10-6 0,-12 0 0,7 0 0,-1 0 0,10 0 0,-13 0 0,6 5 0,-17-4 0,1 4 0,9-5 0,-7 0 0,14 0 0,-9 0 0,-5 0 0,8 0 0,-8 0 0,11 0 0,8 6 0,1-5 0,0 5 0,21 0 0,-17-4 0,27 5 0,-22-7 0,21 0 0,-19 0 0,28-7 0,-28 5 0,5-4 0,2 0 0,11 4 0,-15-1 0,0 0 0,2-3 0,15 5 0,-13-5 0,7 6 0,15 0 0,-19 0 0,29 0 0,-38 0 0,17 0 0,-2 0 0,2 6 0,5-5 0,-26 6 0,4-1 0,-10-5 0,13 11 0,0-11 0,-7 5 0,23-6 0,-4 0 0,16 0 0,-24 4 0,2 0 0,-12-3 0,0 0 0,17 3 0,-1 0 0,30-4 0,-44 0 0,4 0 0,31 4 0,1 0 0,-27-3 0,0 0 0,31 3 0,-4 0 0,-2-4 0,-9-6 0,-12 5 0,-24-10 0,-2 9 0,0-3 0,-5 5 0,6 0 0,-1 6 0,-5 0 0,20 8 0,19 4 0,-2-9 0,3 3 0,-13-12 0,-2 0 0,1 0 0,4 0 0,-8 0 0,-7 0 0,15 0 0,-7 0 0,17 0 0,-27 0 0,0 0 0,35 0 0,-35 0 0,-1 0 0,19 0 0,8 0 0,-5 0 0,-3 0 0,7 0 0,-20 0 0,20 0 0,-6 0 0,1 0 0,15 0 0,-22 0 0,11 0 0,-5 0 0,1 0 0,7-6 0,-17 5 0,-1-6 0,-8 7 0,7 0 0,-5 0 0,14 0 0,1 7 0,3 1 0,-2 5 0,-3 1 0,-20-7 0,-2 4 0,-4-4 0,-2 0 0,13-2 0,0-5 0,-7 0 0,21-5 0,-9 3 0,6-4 0,3 0 0,-19 5 0,12-11 0,9 10 0,-4-4 0,6 6 0,-3 0 0,-14 0 0,3 0 0,33 0 0,-36 0 0,-1 0 0,30 7 0,-33 0 0,35 8 0,-20-8 0,22-1 0,3-6 0,-22 0 0,-16 1 0,-1-2 0,9-5 0,7 5 0,7-5 0,-14 6 0,6-6 0,17 5 0,-17-5 0,-2 8 0,2 3 0,25 3 0,-37-1 0,-3 0 0,16 0 0,-12 5 0,15-11 0,0 5 0,1-6 0,-1-6 0,-8 5 0,38-6 0,-21 7 0,17 6 0,-11-4 0,-20 3 0,-13-4 0,3-2 0,30 1 0,15 0 0,-21 0 0,-9 0 0,-14 0 0,2 0 0,-12 0 0,0 0 0,6 0 0,-6 0 0,0 0 0,-2-5 0,-7-2 0,1-5 0,-1 0 0,0-1 0,1 7 0,6 0 0,2 6 0,15 0 0,1 0 0,-12 0 0,15 0 0,-24 0 0,36 0 0,-20 0 0,-7 0 0,22 0 0,-32 0 0,36 6 0,-15-5 0,1 11 0,0-10 0,7 10 0,-14-11 0,5 6 0,-7-7 0,16 0 0,-12-6 0,5 4 0,-24-4 0,-8 6 0,0 0 0,-5 0 0,4 0 0,-1 5 0,-5 1 0,8 4 0,-9-4 0,9-2 0,-3-4 0,-1 0 0,1 5 0,-1-4 0,2 14 0,3-3 0</inkml:trace>
</inkml:ink>
</file>

<file path=ppt/ink/ink25.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21:34:05.824"/>
    </inkml:context>
    <inkml:brush xml:id="br0">
      <inkml:brushProperty name="width" value="0.5" units="cm"/>
      <inkml:brushProperty name="height" value="1" units="cm"/>
      <inkml:brushProperty name="color" value="#FFFD78"/>
      <inkml:brushProperty name="tip" value="rectangle"/>
      <inkml:brushProperty name="rasterOp" value="maskPen"/>
    </inkml:brush>
  </inkml:definitions>
  <inkml:trace contextRef="#ctx0" brushRef="#br0">1 1 16383,'70'0'0,"-3"0"0,-37 0 0,29 0 0,6 6 0,15 2 0,-27 0 0,0-1 0,31 1 0,15-1 0,-47-6 0,1-2 0,15 1 0,3 0 0,-2 0 0,2 0 0,2 0 0,1 0 0,8 0 0,-3 0 0,-24 0 0,1 0 0,20 0 0,1 0 0,-15 0 0,-5 0 0,37 0 0,-41 0 0,-1 0 0,28 7 0,8-6 0,10 6 0,-31-7 0,-11 0 0,-1 0 0,6 0 0,-8 0 0,0 0 0,18 0 0,6 0 0,-15 0 0,5 0 0,3 0 0,-16 6 0,3 1 0,38 2 0,-43 1 0,-1 0 0,42-2 0,-9 5 0,-13-12 0,3 0 0,-36-8 0,7 0 0,6 1 0,24 6 0,-7 0 0,16 6 0,-24-5 0,17 12 0,-11-11 0,29 11 0,-23-11 0,5 4 0,-8-6 0,0 0 0,0 6 0,-7 1 0,-9 1 0,-10 3 0,0-10 0,2 11 0,15-11 0,10 11 0,19-10 0,-22 4 0,-7-5 0,2-2 0,20 1 0,-13 0 0,1 0 0,24 0 0,-31-3 0,-1-1 0,14 2 0,-24-5 0,1 0 0,36 6 0,2-6 0,6 7 0,-9 0 0,2 0 0,-35 0 0,1 0 0,39 0 0,-3 0 0,-1 0 0,6-7 0,-25 6 0,12-6 0,-28 1 0,20 5 0,-29-5 0,11 0 0,12-2 0,14-5 0,-35 9 0,2 0 0,8-2 0,0 0 0,25-2 0,-31 0 0,-1 0 0,20-6 0,5 6 0,-15 2 0,-10 6 0,-15-5 0,5 4 0,-16-4 0,16 5 0,2 6 0,-10-5 0,23 5 0,4-6 0,13 0 0,21 0 0,-6 0 0,-1 7 0,0-6 0,9 6 0,-6-1 0,-38-2 0,0 1 0,-2-1 0,-2 0 0,42 9 0,-39-9 0,1 0 0,3 4 0,0 0 0,0-3 0,2-1 0,7 4 0,0-2 0,-9-5 0,-3 0 0,38 12 0,-33-12 0,-1 0 0,19 11 0,-24-11 0,1-1 0,36 13 0,1-4 0,8-1 0,-1-1 0,-6-7 0,-37 0 0,-2 0 0,16 0 0,-13-4 0,1 0 0,23 2 0,-5-1 0,4-1 0,-24 4 0,0 0 0,17 0 0,-2 0 0,21 0 0,-16 0 0,9 0 0,-9 0 0,17 6 0,6-4 0,0 5 0,-6-7 0,6 0 0,1 0 0,1 0 0,-15-6 0,-34 5 0,3 0 0,9-5 0,0-1 0,-7 3 0,0 0 0,15 0 0,-2-1 0,29-9 0,-6 6 0,-38 0 0,1 0 0,36 0 0,-1 1 0,-3 7 0,-22 0 0,-3 0 0,-3 6 0,-2 6 0,-7 2 0,3-2 0,-28-7 0,11 1 0,-5-5 0,14 4 0,1-5 0,14 6 0,11 2 0,10 7 0,17 0 0,-6-7 0,6 5 0,-9-11 0,10 4 0,0-12 0,-15-7 0,0-2 0,-13-5 0,-6 12 0,12 2 0,-15-1 0,8 6 0,0-5 0,0 6 0,1 0 0,-1 0 0,0 0 0,-8 0 0,-1 0 0,-8 0 0,0 0 0,-7 0 0,-2 0 0,-7 0 0,1 5 0,6-4 0,-5 5 0,-1-1 0,-2-4 0,2 4 0,8-5 0,31 0 0,-18 0 0,25-6 0,-13 4 0,1-4 0,7 6 0,-9 0 0,28 0 0,-36 0 0,1 4 0,-3-1 0,-12-1 0,46 5 0,-46-7 0,21 0 0,-15 0 0,15-6 0,24 5 0,-15-5 0,8 6 0,-34 0 0,-15 0 0,1 0 0,6 0 0,-5 0 0,12 0 0,-5 0 0,7 0 0,0 0 0,-13-5 0,10-3 0,-11-4 0,14-1 0,0-6 0,0 5 0,-7-5 0,5 6 0,-18 6 0,10 1 0,-12 6 0,7 0 0,-1 0 0,7 0 0,2 0 0,15 0 0,-6 0 0,36 6 0,-37-4 0,28 3 0,-29 1 0,10-4 0,-1 10 0,-8-11 0,13 5 0,-1-6 0,7 0 0,-20 0 0,0 0 0,25 0 0,-13 3 0,1 0 0,21-1 0,-36 4 0,-1 0 0,20-5 0,18 5 0,-5-6 0,7 0 0,-35 0 0,-2 0 0,9 0 0,0 0 0,-1 0 0,1 7 0,36-6 0,-35 11 0,5-11 0,-14 2 0,3 0 0,43-3 0,-38 0 0,-1 0 0,19 0 0,-12 0 0,3 0 0,2 0 0,-3 0 0,-1 0 0,-7 0 0,1 0 0,-3 0 0,9 0 0,-4 0 0,-12 0 0,1 0 0,23 0 0,6 0 0,-16 0 0,-15 0 0,1 0 0,22 0 0,-19 1 0,-2-2 0,-2-5 0,1 5 0,8-11 0,10 10 0,-7-4 0,-8 6 0,-6 0 0,-1-5 0,-1-2 0,6-5 0,-23 0 0,5 0 0,-5 0 0,7 5 0,-1-4 0,0 10 0,8-5 0,-12 6 0,16 0 0,-9 0 0,13 0 0,0 6 0,0-5 0,31 17 0,-24-15 0,24 15 0,-6-17 0,-11 11 0,21-11 0,-33 5 0,12-6 0,-19 0 0,12 0 0,1 0 0,-13 0 0,11 0 0,-6 0 0,-5 6 0,11-5 0,18 10 0,-17-9 0,24 3 0,-31-5 0,0 0 0,0 0 0,0 0 0,0 0 0,0 0 0,7 0 0,18 0 0,-11 0 0,25 7 0,-28-6 0,23 12 0,-15-11 0,15 5 0,-14-7 0,5 0 0,-15 0 0,13 6 0,-11-4 0,14 10 0,-9-10 0,8 10 0,-5-10 0,-18 4 0,1 1 0,22-6 0,9 11 0,-21-10 0,-18 3 0,20-5 0,-5 0 0,7 0 0,0 0 0,0 0 0,9 0 0,21 0 0,-29 0 0,-1 3 0,5 2 0,-12-1 0,0 1 0,9 0 0,0 0 0,-4-1 0,-6-1 0,9-3 0,-24 0 0,3 0 0,-3 0 0,8 0 0,-1 0 0,-10 0 0,-13 0 0,-6-5 0,-9-1 0</inkml:trace>
</inkml:ink>
</file>

<file path=ppt/ink/ink26.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21:34:07.966"/>
    </inkml:context>
    <inkml:brush xml:id="br0">
      <inkml:brushProperty name="width" value="0.5" units="cm"/>
      <inkml:brushProperty name="height" value="1" units="cm"/>
      <inkml:brushProperty name="color" value="#FFFD78"/>
      <inkml:brushProperty name="tip" value="rectangle"/>
      <inkml:brushProperty name="rasterOp" value="maskPen"/>
    </inkml:brush>
  </inkml:definitions>
  <inkml:trace contextRef="#ctx0" brushRef="#br0">1 33 16383,'84'-18'0,"-6"3"0,-18 15 0,1 0 0,17 0 0,-7 0 0,-5 0 0,3 0 0,22 0 0,-17 0 0,-2 0 0,3 0 0,9 0 0,-37 0 0,4 0 0,-14 0 0,-1 0 0,0 0 0,1 0 0,-7 5 0,5-3 0,-5 3 0,6-5 0,-5 0 0,4 0 0,-11 0 0,17 11 0,-15-8 0,14 14 0,-22-11 0,7 0 0,7 3 0,-1-8 0,2 4 0,7-5 0,-19 0 0,9 5 0,7-4 0,-16 9 0,18-9 0,-17 8 0,-1-7 0,0 2 0</inkml:trace>
</inkml:ink>
</file>

<file path=ppt/ink/ink27.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21:34:15.313"/>
    </inkml:context>
    <inkml:brush xml:id="br0">
      <inkml:brushProperty name="width" value="0.5" units="cm"/>
      <inkml:brushProperty name="height" value="1" units="cm"/>
      <inkml:brushProperty name="color" value="#FFFD78"/>
      <inkml:brushProperty name="tip" value="rectangle"/>
      <inkml:brushProperty name="rasterOp" value="maskPen"/>
    </inkml:brush>
  </inkml:definitions>
  <inkml:trace contextRef="#ctx0" brushRef="#br0">1 93 16383,'83'-34'0,"-3"3"0,-35 24 0,54-5 0,-10 10 0,9-4 0,-41 6 0,-3 0 0,16 0 0,29 0 0,-13 0 0,-6 0 0,-1 6 0,7-4 0,-29 9 0,26-10 0,-41 5 0,40 0 0,-25 2 0,20 0 0,20 5 0,-12-4 0,-31-2 0,-1 1 0,19 0 0,27 5 0,-40-12 0,24 5 0,-23 0 0,10-4 0,1 4 0,15-6 0,-29 0 0,16 0 0,-18-6 0,23 4 0,-15-10 0,5 11 0,-16-5 0,-7 6 0,-2 0 0,10 5 0,-13 2 0,20 0 0,-34-2 0,15-5 0,-16 0 0,18 0 0,-5 0 0,12 0 0,-5 0 0,0 0 0,5 0 0,12 0 0,-13 0 0,17-6 0,-28-1 0,-1 0 0,5 2 0,-10-1 0,18 5 0,-12-4 0,5 5 0,1 0 0,1 5 0,7-3 0,-7 3 0,5 1 0,-5-4 0,38 9 0,-24-4 0,24 0 0,-38-1 0,-2-6 0,0 6 0,2-5 0,15 11 0,10-10 0,19 11 0,-7-12 0,13 13 0,-31-7 0,29 1 0,1 5 0,-44-9 0,2 0 0,14 4 0,-2-1 0,22 1 0,-35-5 0,-1 0 0,19-3 0,0 6 0,0 1 0,-15 1 0,12 4 0,-19-10 0,12 4 0,1 0 0,-6-5 0,29 6 0,-32-7 0,23 0 0,-21 0 0,17 0 0,-7 0 0,5 0 0,-16 5 0,0-3 0,8 3 0,1 2 0,1-6 0,-3 5 0,-7 0 0,23-5 0,-17 5 0,17-6 0,-36 0 0,17 0 0,-22 0 0,24-6 0,-13-1 0,0 0 0,-2 1 0,-6 0 0,-1 0 0,7-1 0,2 1 0,23 6 0,-4 0 0,-11 3 0,2 1 0,22-3 0,2 5 0,13-6 0,-52 0 0,10 3 0,2 1 0,13 4 0,15 6 0,-10 0 0,-11-7 0,-7 5 0,-7-11 0,6 5 0,-13-1 0,5-3 0,-7 3 0,1-11 0,6-1 0,-5-5 0,5 5 0,-6 1 0,-1 6 0,1 0 0,6 0 0,2-5 0,0 3 0,13-4 0,-18 6 0,34 7 0,-22-3 0,1 0 0,22 4 0,-18 0 0,0-3 0,15-3 0,19 4 0,-36-5 0,-1-2 0,30 1 0,-21 0 0,-3 0 0,4 0 0,-11 0 0,0 0 0,8 0 0,-6 0 0,10 0 0,-10 0 0,6-3 0,4 0 0,18 1 0,-15-5 0,-2 1 0,-2 4 0,12-11 0,-22 12 0,13-11 0,-13 10 0,5-4 0,-7 6 0,8-6 0,-6 4 0,28-10 0,-24 5 0,17 0 0,-23 1 0,7 6 0,-5 0 0,6 0 0,-8 0 0,0 0 0,-7 0 0,5 0 0,-12 0 0,-1 0 0,5 0 0,4 0 0,1 0 0,-2 0 0,-16 0 0,-12 0 0,18 5 0,-9-4 0,12 9 0,-17-9 0,5 4 0,-4-9 0,5 12 0,-2-2 0</inkml:trace>
</inkml:ink>
</file>

<file path=ppt/ink/ink28.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3-02-15T21:17:47.568"/>
    </inkml:context>
    <inkml:brush xml:id="br0">
      <inkml:brushProperty name="width" value="0.35" units="cm"/>
      <inkml:brushProperty name="height" value="0.35" units="cm"/>
      <inkml:brushProperty name="color" value="#E71224"/>
    </inkml:brush>
  </inkml:definitions>
  <inkml:trace contextRef="#ctx0" brushRef="#br0">0 0 24575,'24'41'0,"2"7"0,21 19 0,-11-20 0,3 4 0,1 9 0,2 4 0,0-2 0,4 3 0,0 0-328,-4-9 0,0-1 0,2 5 82,4 10 0,3 7 0,1-1 0,-4-10-246,12 2 0,1-1 246,-15-4 0,4 11 0,-1-2 0,-6-13-246,-1-12 0,-3-2 10,16 33 1,0 2 481,-11-24 0,-2-5 0,-9-7 0,-1-2-160,5 7 0,0-2 160,13 23 983,-11-20-834,-21-17 96,-5-25 1,-11-1 0,5-7 0</inkml:trace>
</inkml:ink>
</file>

<file path=ppt/ink/ink29.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3-02-15T21:17:49.181"/>
    </inkml:context>
    <inkml:brush xml:id="br0">
      <inkml:brushProperty name="width" value="0.35" units="cm"/>
      <inkml:brushProperty name="height" value="0.35" units="cm"/>
      <inkml:brushProperty name="color" value="#E71224"/>
    </inkml:brush>
  </inkml:definitions>
  <inkml:trace contextRef="#ctx0" brushRef="#br0">1963 1 24575,'-7'25'0,"5"3"0,-11-20 0,3 16 0,-6-14 0,-9 30 0,-19 14 0,-8 29 0,19-35 0,-1 1-492,3 1 0,0 1 0,-7 4 0,-1 1 280,7-3 0,-2 2-280,-10 13 0,-2 0 460,13-19 0,0 0 32,-5 15 0,-1 2-492,-7-2 0,1 1 82,7 9 0,2 2 410,-6 1 0,2 0 0,4 4 0,4-2 0,9-17 0,1-1 0,-6 12 0,0-3 0,7-22 0,1-1 0,-1 11 0,0-2 0,-9 14 0,-6-3 983,16-24 0,-12-9 0,5 9-856,-25 28-127,19 0 0,-18 12 0,31-28 983,-15-2 0,16-17-781,-6-2-202,9-17 0,7-3 0,2-6 0,0 8 0,-11 17 0,-10 14 0,-30 23 0,24-11 0,1-20 0,-1-1 0,-6 12 0,-2 1 0,0-9 0,24-24 0,1-2 0,10-9 0</inkml:trace>
</inkml:ink>
</file>

<file path=ppt/ink/ink30.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traceFormat>
        <inkml:channelProperties>
          <inkml:channelProperty channel="X" name="resolution" value="1000" units="1/cm"/>
          <inkml:channelProperty channel="Y" name="resolution" value="1000" units="1/cm"/>
        </inkml:channelProperties>
      </inkml:inkSource>
      <inkml:timestamp xml:id="ts0" timeString="2023-02-15T20:41:20.153"/>
    </inkml:context>
    <inkml:brush xml:id="br0">
      <inkml:brushProperty name="width" value="0.4" units="cm"/>
      <inkml:brushProperty name="height" value="0.8" units="cm"/>
      <inkml:brushProperty name="color" value="#FFFC00"/>
      <inkml:brushProperty name="tip" value="rectangle"/>
      <inkml:brushProperty name="rasterOp" value="maskPen"/>
    </inkml:brush>
  </inkml:definitions>
  <inkml:trace contextRef="#ctx0" brushRef="#br0">0 0,'58'9,"-15"-9,-29-2,-6-5,22 7,-2 0,12 0,3 0,-7 0,7 0,0 8,-7-6,-1 6,-3-8,-15 0,7 0,-1 0,3 0,8 8,0-6,8 5,-5-7,6 8,-18-7,-1 7,-1-8,-5 0,12 0,-5 0,8 0,0 0,10 0,-15 0,22 0,-12 0,7 0,-2 0,-9 0,-1 0,-7 0,6 0,-7 0,9-8,-8 6,15-5,-22 7,22 0,-15 0,8 0,-9 0,7 0,-15 0,15 0,-7 0,9 0,0 0,0 0,-1 0,1 0,0 0,9 0,2 0,10 0,-1 0,1 0,10 0,-17 0,25 0,-35-8,16 6,-29-12,-1 12,-9-5,7 7,2 0,0 0,7 0,-6 8,18-7,-7 7,17-8,-8 0,9 0,-16 0,12 0,-22 0,15 0,-10 0,1 0,-8-7,5 5,-5-5,8 7,16 0,-3 0,5 0,0 0,-7 0,10 0,-18 0,13 0,-13 8,18-6,-10 14,7-14,-6 5,19 2,-8-7,18 7,17-1,-18-6,15 7,-35-9,-8 0,-3 0,-18 0,7-8,-7 6,9-5,-8 7,5 0,-5-8,8 6,0-13,-9 13,16-5,-4 7,18 8,-10-6,7 6,-16-8,-1 0,-3 0,-7 0,9 0,0 0,7 0,-6 0,6 7,-8-5,1 6,9 0,-7-6,7 13,-9-13,9 6,2 0,10-6,-1 14,11-6,3 1,10-3,-11-8,8 0,17 0,-8 0,8 0,-27-8,-20 6,18-6,-15 8,27-9,-18-1,8-9,-10 9,-10 1,52 9,-50-7,41 5,-34-14,-6 5,7 1,-20 1,6 9,-13 0,24 0,-16 0,-1 0,-3 0,-7 0,9 0,0 0,-9 0,7 0,-6 0,-1 0,16 0,-13 0,15 0,0 0,2 0,1 0,6 0,-16 8,16-6,-16 5,7-7,-9 0,-8 0,30 8,-25-6,27 6,-24-8,9 0,-7 0,7 0,-9 0,-9 0,16 0,-13 0,7 0,-3 0,-7-7,16 5,-14-6,4 8,-16 0,15 0,-2 8,12-6,3 13,-7-13,7 14,-9-14,-8 5,-3-7,-8 0,8 0,1 7,8-5,0 4,-6 1,-3-5,-7 5,6-7,2 0,0 0,-2 0,0 0,-5 0,12 0,-5 0</inkml:trace>
</inkml:ink>
</file>

<file path=ppt/ink/ink31.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22:12:41.378"/>
    </inkml:context>
    <inkml:brush xml:id="br0">
      <inkml:brushProperty name="width" value="0.1" units="cm"/>
      <inkml:brushProperty name="height" value="0.1" units="cm"/>
    </inkml:brush>
  </inkml:definitions>
  <inkml:trace contextRef="#ctx0" brushRef="#br0">158 2571 24575,'22'-16'0,"8"-9"0,-6 0 0,14-19 0,13-24-2007,-5 0 2007,-11 18 0,-1-1 0,19-31 0,0-1 0,-32 34 0,-3 0 0,8-17 0,-11-28 0,-8 22 0,0-25 0,-14 6 0,-4 22 0,-3-1 0,-2 16 0,-2 0 0,-6-17 0,-2 0 0,3 20 0,0 3-89,-15-42 89,19 37 0,1 1 0,-4-10-61,14 11 0,0 1 61,-3-7 0,6-7 0,0 0 0,-3-3 0,3 11 0,2 4 0,3 6 0,0-6 1468,0 7-1468,0 2 613,-5 18-613,4 3 137,-4 11-137,1 6 0,3-5 0,-4 4 0,0-9 0,4 3 0,-9-4 0,4 6 0,0-1 0,-3 5 0,8 6 0,-8 1 0,3 14 0,-16 8 0,2 9 0,-3 8 0,-7-2 0,9 6 0,-9-11 0,5 8 0,7-10 0,-5-1 0,10-2 0,2-11 0,6-1 0,0-10 0,4 3 0,-4-8 0,5 4 0</inkml:trace>
</inkml:ink>
</file>

<file path=ppt/ink/ink32.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1T22:12:42.350"/>
    </inkml:context>
    <inkml:brush xml:id="br0">
      <inkml:brushProperty name="width" value="0.1" units="cm"/>
      <inkml:brushProperty name="height" value="0.1" units="cm"/>
    </inkml:brush>
  </inkml:definitions>
  <inkml:trace contextRef="#ctx0" brushRef="#br0">0 1 24575,'16'0'0,"1"5"0,12 2 0,1-1 0,6 5 0,1-5 0,-1 6 0,0-5 0,-11 3 0,3-9 0,-17 8 0,5-8 0,-6 4 0,6-5 0,-5 5 0,5 0 0,-6 1 0,1-1 0,4 0 0,-3 0 0,9 6 0,-4 0 0,6 1 0,-1-1 0,1-5 0,-6 4 0,-2-9 0,-9 3 0,-1-4 0</inkml:trace>
</inkml:ink>
</file>

<file path=ppt/ink/ink33.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2-02-01T22:16:43.181"/>
    </inkml:context>
    <inkml:brush xml:id="br0">
      <inkml:brushProperty name="width" value="0.2" units="cm"/>
      <inkml:brushProperty name="height" value="0.2" units="cm"/>
    </inkml:brush>
  </inkml:definitions>
  <inkml:trace contextRef="#ctx0" brushRef="#br0">0 8 24575,'20'-7'0,"5"7"0,-3 8 0,6 12 0,16 4 0,-4 5 0,33 12 0,-13 9-1334,-14-23 0,3 1 1334,-1 8 0,-1 0 0,4-2 0,1-2 154,-1-3 0,-2 0-154,22 20 0,11-7 0,-32-9 0,0 6 0,-16-17 0,-25-2 0,16 0 0,-15 2 2000,16 0-2000,-10 4 360,3-11-360,-5 5 0,15 9 0,-6-12 0,27 31 0,-26-36 0,15 26 0,-30-29 0,16 11 0,-16 0 0,11-5 0,0 11 0,-5-11 0,5 11 0,-13-11 0,12 5 0,-10 0 0,18-5 0,-12 5 0,11 0 0,-11-11 0,4 9 0,-6-16 0,0 9 0,0-4 0,7 13 0,9 2 0,17 8 0,3 9 0,-2-13 0,-10 3 0,-16-21 0,-1-2 0,-13-12 0,-1-1 0,-6-13 0,0-1 0,0-15 0,-7-2 0,5 0 0,-5-6 0,1 6 0,4-7 0,-5-1 0,7 15 0,0-11 0,0 10 0,0-5 0,-6 0 0,4 9 0,-4 7 0,6 1 0,-6 7 0,5 6 0,-5 1 0</inkml:trace>
</inkml:ink>
</file>

<file path=ppt/ink/ink34.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2-02-01T22:16:44.341"/>
    </inkml:context>
    <inkml:brush xml:id="br0">
      <inkml:brushProperty name="width" value="0.2" units="cm"/>
      <inkml:brushProperty name="height" value="0.2" units="cm"/>
    </inkml:brush>
  </inkml:definitions>
  <inkml:trace contextRef="#ctx0" brushRef="#br0">843 65 24575,'-45'0'0,"-5"0"0,20 0 0,-14 0 0,6 0 0,-16-8 0,14 7 0,-13-7 0,7 1 0,-11 5 0,-17-5 0,6 0 0,-6 5 0,17-5 0,3 0 0,23 5 0,9-5 0,16 7 0</inkml:trace>
</inkml:ink>
</file>

<file path=ppt/ink/ink35.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2-02-01T22:26:10.502"/>
    </inkml:context>
    <inkml:brush xml:id="br0">
      <inkml:brushProperty name="width" value="0.2" units="cm"/>
      <inkml:brushProperty name="height" value="0.2" units="cm"/>
    </inkml:brush>
  </inkml:definitions>
  <inkml:trace contextRef="#ctx0" brushRef="#br0">1 507 24575,'20'-8'0,"5"3"0,-4 5 0,15 0 0,2 0 0,16 0 0,12 0 0,-7 0 0,33 0 0,-11 0-1247,-9-4 1,4-2 1246,-4 1 0,0-2 0,5-6 0,0-2-197,-9 4 1,-2 1 196,-10 0 0,-2 1 0,36-6 0,5 5-65,-28-13 65,-1 4 0,-3-4 0,-16 7 1793,16 0-1793,-15 8 1082,14 0-1082,-14 15 0,15 2 76,-7-1-76,0 0 0,-16-8 0,-13 0 0,-26 0 0,-15-13 0,-16-3 0,-25-23 0,-2 5 0,-19-15 0,17 15 0,3 1 0,27 12 0,9 13 0,7 2 0,0 6 0,0 0 0,5-5 0,3-3 0,-1 1 0,4-4 0,-9 9 0,4-4 0,-1 1 0,3 9 0,23-2 0,-14 5 0,14-1 0</inkml:trace>
</inkml:ink>
</file>

<file path=ppt/ink/ink36.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2-02-01T22:26:12.051"/>
    </inkml:context>
    <inkml:brush xml:id="br0">
      <inkml:brushProperty name="width" value="0.2" units="cm"/>
      <inkml:brushProperty name="height" value="0.2" units="cm"/>
    </inkml:brush>
  </inkml:definitions>
  <inkml:trace contextRef="#ctx0" brushRef="#br0">367 1 24575,'-20'20'0,"1"-2"0,6-5 0,0 0 0,0 0 0,-6 5 0,5-3 0,-5-3 0,6 0 0,0-11 0,6 11 0,-5-11 0,11 10 0,-11-9 0,11 9 0,-11-9 0,11 9 0,-11-4 0,5 6 0,0 0 0,-5 0 0,11-1 0,-11-5 0,11 5 0,-17-5 0,3 6 0,0 0 0,-3-5 0,10 3 0,-5-4 0,0 6 0,6 0 0,1-12 0,6-2 0</inkml:trace>
</inkml:ink>
</file>

<file path=ppt/ink/ink37.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2-02-01T22:31:16.423"/>
    </inkml:context>
    <inkml:brush xml:id="br0">
      <inkml:brushProperty name="width" value="0.05" units="cm"/>
      <inkml:brushProperty name="height" value="0.05" units="cm"/>
    </inkml:brush>
  </inkml:definitions>
  <inkml:trace contextRef="#ctx0" brushRef="#br0">1 1042 24575,'20'0'0,"2"0"0,16-7 0,10-2 0,21-8 0,11-1 0,10 0 0,-20 2 0,12-4 0,-4 2 0,8-2 0,3 0-1327,-3 1 0,6-1 0,-5 1 1327,-19 4 0,-2 2 0,-4-2 0,19-5 0,0-2-305,-14 3 1,2 0-1,-5-1 305,7-6 0,-3 0-360,4 4 1,-4 1 359,23-13 0,-11 7 0,7-1 0,-6-5 0,-31 18 0,1 1 0,32-22-286,5 0 286,-20 2 0,10-1 0,-8 1 0,-1 7 0,-4 2 0,-15 9 2566,6 7-2566,-8 2 2013,8 7-2013,-6 0 0,6 0 0,1 0 0,-7 0 928,-9 0-928,-18-6 393,-24 4-393,-21-11 0,4 11 0,-26-12 0,3-3 0,-28-2 0,-22-6 0,39 15 0,-1 1-247,1-1 0,0 1 247,1-1 0,1 2 0,-30-3 0,26 3 0,16 8 0,30 0 0,2 0 0</inkml:trace>
</inkml:ink>
</file>

<file path=ppt/ink/ink38.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2-02-01T22:31:17.583"/>
    </inkml:context>
    <inkml:brush xml:id="br0">
      <inkml:brushProperty name="width" value="0.05" units="cm"/>
      <inkml:brushProperty name="height" value="0.05" units="cm"/>
    </inkml:brush>
  </inkml:definitions>
  <inkml:trace contextRef="#ctx0" brushRef="#br0">515 0 24575,'-29'15'0,"-1"0"0,-8 7 0,-1 2 0,-28 17 0,15-7 0,-26 18 0,28-18 0,-2 15 0,21-24 0,10 3 0,7-14 0,6-7 0,2-1 0</inkml:trace>
</inkml:ink>
</file>

<file path=ppt/ink/ink39.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2-02-01T22:49:58.362"/>
    </inkml:context>
    <inkml:brush xml:id="br0">
      <inkml:brushProperty name="width" value="0.05" units="cm"/>
      <inkml:brushProperty name="height" value="0.05" units="cm"/>
    </inkml:brush>
  </inkml:definitions>
  <inkml:trace contextRef="#ctx0" brushRef="#br0">431 1103 24575,'7'-6'0,"-1"-2"0,-6-5 0,0-8 0,0-10 0,0 7 0,0-29 0,0-12 0,0-8 0,0-16 0,0 21 0,8 0 0,-6 9 0,5-7 0,-7 16 0,0 2 0,0 2 0,0 14 0,0-5 0,0-6 0,0 17 0,0-7 0,0 19 0,0 0 0,0 1 0,0-1 0,0 1 0,0-1 0,0 0 0,0 1 0,0-1 0,0 1 0,-6 5 0,-2 8 0,-20 9 0,-5 5 0,-14 2 0,-31 7 0,31-6 0,-29 6 0,44-8 0,2 0 0,9-1 0,7-1 0,7 1 0,-5-1 0,10 0 0,-10-5 0,11-2 0,-5-6 0</inkml:trace>
</inkml:ink>
</file>

<file path=ppt/ink/ink40.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2-02-01T22:49:59.345"/>
    </inkml:context>
    <inkml:brush xml:id="br0">
      <inkml:brushProperty name="width" value="0.05" units="cm"/>
      <inkml:brushProperty name="height" value="0.05" units="cm"/>
    </inkml:brush>
  </inkml:definitions>
  <inkml:trace contextRef="#ctx0" brushRef="#br0">22 14 24575,'-14'0'0,"7"-6"0,7 5 0,14-5 0,9 12 0,14 10 0,2 8 0,18 8 0,1-6 0,-7-9 0,4-3 0,-31-12 0,4 11 0,-14-12 0,-7 5 0,-1-6 0</inkml:trace>
</inkml:ink>
</file>

<file path=ppt/ink/ink41.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2-02-01T22:50:03.307"/>
    </inkml:context>
    <inkml:brush xml:id="br0">
      <inkml:brushProperty name="width" value="0.05" units="cm"/>
      <inkml:brushProperty name="height" value="0.05" units="cm"/>
    </inkml:brush>
  </inkml:definitions>
  <inkml:trace contextRef="#ctx0" brushRef="#br0">1249 0 24575,'-22'23'0,"-2"13"0,2-18 0,-26 36 0,1-16 0,1 13 0,-20 1 0,19-9 0,-26 11 0,20-11 0,-15 17 0,24-17 0,-16 18 0,10-19 0,9-3 0,-4-8 0,5 0 0,0-1 0,-7 10 0,15-15 0,0 5 0,5-9 0,4 1 0,-6 14 0,7-13 0,2-2 0,6-15 0,0-6 0,1 6 0,-1 8 0,-7 2 0,5 5 0,-5-7 0,8-1 0,-1 0 0,0-5 0,7 4 0,-5-11 0,10-1 0,-4-8 0,6-5 0,0-16 0,0 5 0,0-14 0,0 9 0,0-1 0,0 0 0,0 1 0,0-1 0,0 8 0,0 1 0,7 0 0,-6 6 0,6-6 0,-7 8 0,0-1 0,6 7 0,-5-5 0,5 10 0,-6-4 0</inkml:trace>
</inkml:ink>
</file>

<file path=ppt/ink/ink42.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2-02-01T22:50:04.725"/>
    </inkml:context>
    <inkml:brush xml:id="br0">
      <inkml:brushProperty name="width" value="0.05" units="cm"/>
      <inkml:brushProperty name="height" value="0.05" units="cm"/>
    </inkml:brush>
  </inkml:definitions>
  <inkml:trace contextRef="#ctx0" brushRef="#br0">1 43 24575,'7'-6'0,"5"5"0,-4-5 0,12 6 0,10 0 0,10-7 0,7 5 0,1-5 0,-1 7 0,1 0 0,-1 0 0,0 0 0,1 0 0,-16 0 0,-3 0 0,-16 0 0,0 0 0,8 0 0,-6 0 0,6 0 0,-8 0 0,0-6 0,-5 4 0,-2-4 0</inkml:trace>
</inkml:ink>
</file>

<file path=ppt/ink/ink43.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3T22:31:33.158"/>
    </inkml:context>
    <inkml:brush xml:id="br0">
      <inkml:brushProperty name="width" value="0.05" units="cm"/>
      <inkml:brushProperty name="height" value="0.05" units="cm"/>
    </inkml:brush>
  </inkml:definitions>
  <inkml:trace contextRef="#ctx0" brushRef="#br0">1399 1 24575,'-15'22'0,"0"-6"0,0 13 0,-1-5 0,0 7 0,1-7 0,-1 6 0,1-6 0,0-1 0,-1 7 0,-6-13 0,11 5 0,-9-7 0,4 0 0,-1-1 0,-12 2 0,5-8 0,-8 6 0,8-6 0,-14 8 0,3-1 0,-16 2 0,9 0 0,-7-1 0,6 1 0,-8 7 0,0-5 0,-2 4 0,-4 1 0,-18-1 0,18-2 0,2-2 0,-6-1 0,10-9 0,9 5 0,-7-12 0,15 12 0,-6-12 0,16 5 0,2-7 0,14-7 0,8 6 0,-5-6 0,3 7 0,-20 7 0,5-5 0,2-1 0,32-27 0,26-32 0,4 8 0,-1-6 0,-24 34 0,-7 0 0,-1 6 0,1-6 0,-7 7 0,5 7 0,-11-5 0,10 5 0,-10-7 0,4 1 0,1 6 0,-6-5 0,12 11 0,-11-4 0,4 6 0</inkml:trace>
</inkml:ink>
</file>

<file path=ppt/ink/ink44.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1-11-13T22:31:34.609"/>
    </inkml:context>
    <inkml:brush xml:id="br0">
      <inkml:brushProperty name="width" value="0.05" units="cm"/>
      <inkml:brushProperty name="height" value="0.05" units="cm"/>
    </inkml:brush>
  </inkml:definitions>
  <inkml:trace contextRef="#ctx0" brushRef="#br0">0 0 24575,'15'0'0,"-1"0"0,0 7 0,8 1 0,2 7 0,7-6 0,-7 4 0,-2-11 0,0 11 0,2-4 0,7 7 0,0-8 0,1 6 0,-1-5 0,1 7 0,-1-1 0,-7-6 0,-2 4 0,-8-11 0,0 4 0,1-6 0,-1 7 0,16 9 0,5 9-6784,16 1 6784,-9-2 0,-2-14 0,-16 3 0,-2-12 0,-14 6 0,-2-7 0</inkml:trace>
</inkml:ink>
</file>

<file path=ppt/ink/ink45.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3-02-15T20:48:12.074"/>
    </inkml:context>
    <inkml:brush xml:id="br0">
      <inkml:brushProperty name="width" value="0.05" units="cm"/>
      <inkml:brushProperty name="height" value="0.05" units="cm"/>
    </inkml:brush>
  </inkml:definitions>
  <inkml:trace contextRef="#ctx0" brushRef="#br0">878 1057 19847,'0'-5'0,"-7"1"2209,-2-26-2209,-16-6 0,-2 0 0,-8-7 0,-30-30 0,12 18 0,18 11 0,1 2 0,-3 3 0,-9-24 0,6 21 0,-10-26 0,4 11 803,10 12-803,1 2 415,9 9-415,-6 0 0,13 8 0,2 2 1301,3 0-1301,4-1 0,-7-9 0,1 8 0,-1-6 0,8 14 0,-6 1 0,14 3 0,-6 6 0,0-1 0,-2 2 0,0 14 0,2 1 0,7 8 0,0-1 0,0 1 0,0-1 0,-7 8 0,5 3 0,-6 0 0,1 5 0,5-13 0,-6 5 0,1-7 0,6-1 0,-6 0 0,7 1 0,0-1 0,0 1 0,-7-1 0,5-22 0,-5 10 0,7-18 0</inkml:trace>
</inkml:ink>
</file>

<file path=ppt/ink/ink46.xml><?xml version="1.0" encoding="utf-8"?>
<inkml:ink xmlns:inkml="http://www.w3.org/2003/InkML">
  <inkml:definitions>
    <inkml:context xml:id="ctx0">
      <inkml:inkSource xml:id="inkSrc0">
        <inkml:traceFormat>
          <inkml:channel name="X" type="integer" min="-2.14748E9" max="2.14748E9" units="cm"/>
          <inkml:channel name="Y" type="integer" min="-2.14748E9" max="2.14748E9" units="cm"/>
          <inkml:channel name="F" type="integer" max="32767" units="dev"/>
        </inkml:traceFormat>
        <inkml:channelProperties>
          <inkml:channelProperty channel="X" name="resolution" value="1000" units="1/cm"/>
          <inkml:channelProperty channel="Y" name="resolution" value="1000" units="1/cm"/>
          <inkml:channelProperty channel="F" name="resolution" value="0" units="1/dev"/>
        </inkml:channelProperties>
      </inkml:inkSource>
      <inkml:timestamp xml:id="ts0" timeString="2023-02-15T20:48:13.393"/>
    </inkml:context>
    <inkml:brush xml:id="br0">
      <inkml:brushProperty name="width" value="0.05" units="cm"/>
      <inkml:brushProperty name="height" value="0.05" units="cm"/>
    </inkml:brush>
  </inkml:definitions>
  <inkml:trace contextRef="#ctx0" brushRef="#br0">1 1 24575,'15'0'0,"0"0"0,1 0 0,7 0 0,-5 0 0,23 0 0,-14 0 0,8 0 0,-11 0 0,-9 0 0,1 0 0,-1 0 0,9 7 0,1-5 0,9 13 0,0-13 0,-1 5 0,-7-7 0,-9 0 0,-11 0 0</inkml:trace>
</inkml:ink>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5EB7250E-0EEC-3342-BAA1-2161A6B2A476}" type="datetimeFigureOut">
              <a:rPr lang="en-US" smtClean="0"/>
              <a:t>3/1/23</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8179F8A5-8FD6-EA4C-8C10-4D7FB5642262}" type="slidenum">
              <a:rPr lang="en-US" smtClean="0"/>
              <a:t>‹#›</a:t>
            </a:fld>
            <a:endParaRPr lang="en-US"/>
          </a:p>
        </p:txBody>
      </p:sp>
    </p:spTree>
    <p:extLst>
      <p:ext uri="{BB962C8B-B14F-4D97-AF65-F5344CB8AC3E}">
        <p14:creationId xmlns:p14="http://schemas.microsoft.com/office/powerpoint/2010/main" val="235246928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5"/>
          </p:nvPr>
        </p:nvSpPr>
        <p:spPr/>
        <p:txBody>
          <a:bodyPr/>
          <a:lstStyle/>
          <a:p>
            <a:fld id="{8179F8A5-8FD6-EA4C-8C10-4D7FB5642262}" type="slidenum">
              <a:rPr lang="en-US" smtClean="0"/>
              <a:t>1</a:t>
            </a:fld>
            <a:endParaRPr lang="en-US"/>
          </a:p>
        </p:txBody>
      </p:sp>
    </p:spTree>
    <p:extLst>
      <p:ext uri="{BB962C8B-B14F-4D97-AF65-F5344CB8AC3E}">
        <p14:creationId xmlns:p14="http://schemas.microsoft.com/office/powerpoint/2010/main" val="52552480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401638" y="696913"/>
            <a:ext cx="6184900" cy="34798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7278903-D43D-0946-9CEC-88291162EE1D}" type="slidenum">
              <a:rPr lang="en-US" altLang="en-US" smtClean="0"/>
              <a:pPr/>
              <a:t>3</a:t>
            </a:fld>
            <a:endParaRPr lang="en-US" altLang="en-US"/>
          </a:p>
        </p:txBody>
      </p:sp>
    </p:spTree>
    <p:extLst>
      <p:ext uri="{BB962C8B-B14F-4D97-AF65-F5344CB8AC3E}">
        <p14:creationId xmlns:p14="http://schemas.microsoft.com/office/powerpoint/2010/main" val="26327130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401638" y="696913"/>
            <a:ext cx="6184900" cy="3479800"/>
          </a:xfrm>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E5D2C51D-2ECB-3D4A-9D6F-3285DDD63820}" type="slidenum">
              <a:rPr lang="en-US" smtClean="0"/>
              <a:t>17</a:t>
            </a:fld>
            <a:endParaRPr lang="en-US"/>
          </a:p>
        </p:txBody>
      </p:sp>
    </p:spTree>
    <p:extLst>
      <p:ext uri="{BB962C8B-B14F-4D97-AF65-F5344CB8AC3E}">
        <p14:creationId xmlns:p14="http://schemas.microsoft.com/office/powerpoint/2010/main" val="123953712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8179F8A5-8FD6-EA4C-8C10-4D7FB5642262}" type="slidenum">
              <a:rPr lang="en-US" smtClean="0"/>
              <a:t>26</a:t>
            </a:fld>
            <a:endParaRPr lang="en-US"/>
          </a:p>
        </p:txBody>
      </p:sp>
    </p:spTree>
    <p:extLst>
      <p:ext uri="{BB962C8B-B14F-4D97-AF65-F5344CB8AC3E}">
        <p14:creationId xmlns:p14="http://schemas.microsoft.com/office/powerpoint/2010/main" val="3512955794"/>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904DB13E-F722-4ED6-BB00-556651E95281}"/>
              </a:ext>
            </a:extLst>
          </p:cNvPr>
          <p:cNvSpPr/>
          <p:nvPr/>
        </p:nvSpPr>
        <p:spPr>
          <a:xfrm>
            <a:off x="0" y="0"/>
            <a:ext cx="12192000" cy="6858000"/>
          </a:xfrm>
          <a:prstGeom prst="rect">
            <a:avLst/>
          </a:prstGeom>
          <a:solidFill>
            <a:schemeClr val="tx1">
              <a:lumMod val="65000"/>
              <a:lumOff val="3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useBgFill="1">
        <p:nvSpPr>
          <p:cNvPr id="10" name="Rectangle 9"/>
          <p:cNvSpPr/>
          <p:nvPr/>
        </p:nvSpPr>
        <p:spPr>
          <a:xfrm>
            <a:off x="1307870" y="1267730"/>
            <a:ext cx="9576262" cy="4307950"/>
          </a:xfrm>
          <a:prstGeom prst="rect">
            <a:avLst/>
          </a:prstGeom>
          <a:ln w="6350" cap="flat" cmpd="sng" algn="ctr">
            <a:noFill/>
            <a:prstDash val="solid"/>
          </a:ln>
          <a:effectLst>
            <a:outerShdw blurRad="50800" algn="ctr" rotWithShape="0">
              <a:prstClr val="black">
                <a:alpha val="66000"/>
              </a:prstClr>
            </a:outerShdw>
            <a:softEdge rad="0"/>
          </a:effectLst>
        </p:spPr>
      </p:sp>
      <p:sp>
        <p:nvSpPr>
          <p:cNvPr id="11" name="Rectangle 10"/>
          <p:cNvSpPr/>
          <p:nvPr/>
        </p:nvSpPr>
        <p:spPr>
          <a:xfrm>
            <a:off x="1447801" y="1411615"/>
            <a:ext cx="9296400" cy="4034770"/>
          </a:xfrm>
          <a:prstGeom prst="rect">
            <a:avLst/>
          </a:prstGeom>
          <a:noFill/>
          <a:ln w="6350" cap="sq" cmpd="sng" algn="ctr">
            <a:solidFill>
              <a:schemeClr val="tx1">
                <a:lumMod val="75000"/>
                <a:lumOff val="25000"/>
              </a:schemeClr>
            </a:solidFill>
            <a:prstDash val="solid"/>
            <a:miter lim="800000"/>
          </a:ln>
          <a:effectLst/>
        </p:spPr>
      </p:sp>
      <p:sp>
        <p:nvSpPr>
          <p:cNvPr id="15" name="Rectangle 14"/>
          <p:cNvSpPr/>
          <p:nvPr/>
        </p:nvSpPr>
        <p:spPr>
          <a:xfrm>
            <a:off x="5135880" y="1267730"/>
            <a:ext cx="1920240" cy="73152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grpSp>
        <p:nvGrpSpPr>
          <p:cNvPr id="7" name="Group 6">
            <a:extLst>
              <a:ext uri="{FF2B5EF4-FFF2-40B4-BE49-F238E27FC236}">
                <a16:creationId xmlns:a16="http://schemas.microsoft.com/office/drawing/2014/main" id="{E26428D7-C6F3-473D-A360-A3F5C3E8728C}"/>
              </a:ext>
            </a:extLst>
          </p:cNvPr>
          <p:cNvGrpSpPr/>
          <p:nvPr/>
        </p:nvGrpSpPr>
        <p:grpSpPr>
          <a:xfrm>
            <a:off x="5250180" y="1267730"/>
            <a:ext cx="1691640" cy="615934"/>
            <a:chOff x="5250180" y="1267730"/>
            <a:chExt cx="1691640" cy="615934"/>
          </a:xfrm>
        </p:grpSpPr>
        <p:cxnSp>
          <p:nvCxnSpPr>
            <p:cNvPr id="17" name="Straight Connector 16"/>
            <p:cNvCxnSpPr/>
            <p:nvPr/>
          </p:nvCxnSpPr>
          <p:spPr>
            <a:xfrm>
              <a:off x="5250180" y="1267730"/>
              <a:ext cx="0" cy="612648"/>
            </a:xfrm>
            <a:prstGeom prst="line">
              <a:avLst/>
            </a:prstGeom>
            <a:solidFill>
              <a:schemeClr val="tx1">
                <a:lumMod val="85000"/>
                <a:lumOff val="15000"/>
              </a:schemeClr>
            </a:solidFill>
            <a:ln>
              <a:solidFill>
                <a:srgbClr val="FFFFFF"/>
              </a:solidFill>
              <a:miter lim="800000"/>
            </a:ln>
          </p:spPr>
          <p:style>
            <a:lnRef idx="1">
              <a:schemeClr val="accent1"/>
            </a:lnRef>
            <a:fillRef idx="0">
              <a:schemeClr val="accent1"/>
            </a:fillRef>
            <a:effectRef idx="0">
              <a:schemeClr val="accent1"/>
            </a:effectRef>
            <a:fontRef idx="minor">
              <a:schemeClr val="tx1"/>
            </a:fontRef>
          </p:style>
        </p:cxnSp>
        <p:cxnSp>
          <p:nvCxnSpPr>
            <p:cNvPr id="18" name="Straight Connector 17"/>
            <p:cNvCxnSpPr/>
            <p:nvPr/>
          </p:nvCxnSpPr>
          <p:spPr>
            <a:xfrm>
              <a:off x="6941820" y="1267730"/>
              <a:ext cx="0" cy="612648"/>
            </a:xfrm>
            <a:prstGeom prst="line">
              <a:avLst/>
            </a:prstGeom>
            <a:solidFill>
              <a:schemeClr val="tx1">
                <a:lumMod val="85000"/>
                <a:lumOff val="15000"/>
              </a:schemeClr>
            </a:solidFill>
            <a:ln>
              <a:solidFill>
                <a:srgbClr val="FFFFFF"/>
              </a:solidFill>
              <a:miter lim="800000"/>
            </a:ln>
          </p:spPr>
          <p:style>
            <a:lnRef idx="1">
              <a:schemeClr val="accent1"/>
            </a:lnRef>
            <a:fillRef idx="0">
              <a:schemeClr val="accent1"/>
            </a:fillRef>
            <a:effectRef idx="0">
              <a:schemeClr val="accent1"/>
            </a:effectRef>
            <a:fontRef idx="minor">
              <a:schemeClr val="tx1"/>
            </a:fontRef>
          </p:style>
        </p:cxnSp>
        <p:cxnSp>
          <p:nvCxnSpPr>
            <p:cNvPr id="19" name="Straight Connector 18"/>
            <p:cNvCxnSpPr/>
            <p:nvPr/>
          </p:nvCxnSpPr>
          <p:spPr>
            <a:xfrm>
              <a:off x="5250180" y="1883664"/>
              <a:ext cx="1691640" cy="0"/>
            </a:xfrm>
            <a:prstGeom prst="line">
              <a:avLst/>
            </a:prstGeom>
            <a:solidFill>
              <a:schemeClr val="tx1">
                <a:lumMod val="85000"/>
                <a:lumOff val="15000"/>
              </a:schemeClr>
            </a:solidFill>
            <a:ln>
              <a:solidFill>
                <a:srgbClr val="FFFFFF"/>
              </a:solidFill>
              <a:miter lim="800000"/>
            </a:ln>
          </p:spPr>
          <p:style>
            <a:lnRef idx="1">
              <a:schemeClr val="accent1"/>
            </a:lnRef>
            <a:fillRef idx="0">
              <a:schemeClr val="accent1"/>
            </a:fillRef>
            <a:effectRef idx="0">
              <a:schemeClr val="accent1"/>
            </a:effectRef>
            <a:fontRef idx="minor">
              <a:schemeClr val="tx1"/>
            </a:fontRef>
          </p:style>
        </p:cxnSp>
      </p:grpSp>
      <p:sp>
        <p:nvSpPr>
          <p:cNvPr id="2" name="Title 1"/>
          <p:cNvSpPr>
            <a:spLocks noGrp="1"/>
          </p:cNvSpPr>
          <p:nvPr>
            <p:ph type="ctrTitle"/>
          </p:nvPr>
        </p:nvSpPr>
        <p:spPr>
          <a:xfrm>
            <a:off x="1629103" y="2244830"/>
            <a:ext cx="8933796" cy="2437232"/>
          </a:xfrm>
        </p:spPr>
        <p:txBody>
          <a:bodyPr tIns="45720" bIns="45720" anchor="ctr">
            <a:normAutofit/>
          </a:bodyPr>
          <a:lstStyle>
            <a:lvl1pPr algn="ctr">
              <a:lnSpc>
                <a:spcPct val="83000"/>
              </a:lnSpc>
              <a:defRPr lang="en-US" sz="6800" b="0" kern="1200" cap="all" spc="-100" baseline="0" dirty="0">
                <a:solidFill>
                  <a:schemeClr val="tx1">
                    <a:lumMod val="85000"/>
                    <a:lumOff val="15000"/>
                  </a:schemeClr>
                </a:solidFill>
                <a:effectLst/>
                <a:latin typeface="+mj-lt"/>
                <a:ea typeface="+mn-ea"/>
                <a:cs typeface="+mn-cs"/>
              </a:defRPr>
            </a:lvl1pPr>
          </a:lstStyle>
          <a:p>
            <a:r>
              <a:rPr lang="en-US"/>
              <a:t>Click to edit Master title style</a:t>
            </a:r>
            <a:endParaRPr lang="en-US" dirty="0"/>
          </a:p>
        </p:txBody>
      </p:sp>
      <p:sp>
        <p:nvSpPr>
          <p:cNvPr id="3" name="Subtitle 2"/>
          <p:cNvSpPr>
            <a:spLocks noGrp="1"/>
          </p:cNvSpPr>
          <p:nvPr>
            <p:ph type="subTitle" idx="1"/>
          </p:nvPr>
        </p:nvSpPr>
        <p:spPr>
          <a:xfrm>
            <a:off x="1629101" y="4682062"/>
            <a:ext cx="8936846" cy="457201"/>
          </a:xfrm>
        </p:spPr>
        <p:txBody>
          <a:bodyPr>
            <a:normAutofit/>
          </a:bodyPr>
          <a:lstStyle>
            <a:lvl1pPr marL="0" indent="0" algn="ctr">
              <a:spcBef>
                <a:spcPts val="0"/>
              </a:spcBef>
              <a:buNone/>
              <a:defRPr sz="1800" spc="80" baseline="0">
                <a:solidFill>
                  <a:schemeClr val="tx1">
                    <a:lumMod val="95000"/>
                    <a:lumOff val="5000"/>
                  </a:schemeClr>
                </a:solidFill>
              </a:defRPr>
            </a:lvl1pPr>
            <a:lvl2pPr marL="457200" indent="0" algn="ctr">
              <a:buNone/>
              <a:defRPr sz="1600"/>
            </a:lvl2pPr>
            <a:lvl3pPr marL="914400" indent="0" algn="ctr">
              <a:buNone/>
              <a:defRPr sz="16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
        <p:nvSpPr>
          <p:cNvPr id="20" name="Date Placeholder 19"/>
          <p:cNvSpPr>
            <a:spLocks noGrp="1"/>
          </p:cNvSpPr>
          <p:nvPr>
            <p:ph type="dt" sz="half" idx="10"/>
          </p:nvPr>
        </p:nvSpPr>
        <p:spPr>
          <a:xfrm>
            <a:off x="5318760" y="1341256"/>
            <a:ext cx="1554480" cy="485546"/>
          </a:xfrm>
        </p:spPr>
        <p:txBody>
          <a:bodyPr/>
          <a:lstStyle>
            <a:lvl1pPr algn="ctr">
              <a:defRPr sz="1300" spc="0" baseline="0">
                <a:solidFill>
                  <a:srgbClr val="FFFFFF"/>
                </a:solidFill>
                <a:latin typeface="+mn-lt"/>
              </a:defRPr>
            </a:lvl1pPr>
          </a:lstStyle>
          <a:p>
            <a:fld id="{EA0C0817-A112-4847-8014-A94B7D2A4EA3}" type="datetime1">
              <a:rPr lang="en-US" smtClean="0"/>
              <a:t>3/1/23</a:t>
            </a:fld>
            <a:endParaRPr lang="en-US" dirty="0"/>
          </a:p>
        </p:txBody>
      </p:sp>
      <p:sp>
        <p:nvSpPr>
          <p:cNvPr id="21" name="Footer Placeholder 20"/>
          <p:cNvSpPr>
            <a:spLocks noGrp="1"/>
          </p:cNvSpPr>
          <p:nvPr>
            <p:ph type="ftr" sz="quarter" idx="11"/>
          </p:nvPr>
        </p:nvSpPr>
        <p:spPr>
          <a:xfrm>
            <a:off x="1629100" y="5177408"/>
            <a:ext cx="5730295" cy="228600"/>
          </a:xfrm>
        </p:spPr>
        <p:txBody>
          <a:bodyPr/>
          <a:lstStyle>
            <a:lvl1pPr algn="l">
              <a:defRPr>
                <a:solidFill>
                  <a:schemeClr val="tx1">
                    <a:lumMod val="85000"/>
                    <a:lumOff val="15000"/>
                  </a:schemeClr>
                </a:solidFill>
              </a:defRPr>
            </a:lvl1pPr>
          </a:lstStyle>
          <a:p>
            <a:endParaRPr lang="en-US" dirty="0"/>
          </a:p>
        </p:txBody>
      </p:sp>
      <p:sp>
        <p:nvSpPr>
          <p:cNvPr id="22" name="Slide Number Placeholder 21"/>
          <p:cNvSpPr>
            <a:spLocks noGrp="1"/>
          </p:cNvSpPr>
          <p:nvPr>
            <p:ph type="sldNum" sz="quarter" idx="12"/>
          </p:nvPr>
        </p:nvSpPr>
        <p:spPr>
          <a:xfrm>
            <a:off x="8606920" y="5177408"/>
            <a:ext cx="1955980" cy="228600"/>
          </a:xfrm>
        </p:spPr>
        <p:txBody>
          <a:bodyPr/>
          <a:lstStyle>
            <a:lvl1pPr>
              <a:defRPr>
                <a:solidFill>
                  <a:schemeClr val="tx1">
                    <a:lumMod val="85000"/>
                    <a:lumOff val="15000"/>
                  </a:schemeClr>
                </a:solidFill>
              </a:defRPr>
            </a:lvl1pPr>
          </a:lstStyle>
          <a:p>
            <a:fld id="{34B7E4EF-A1BD-40F4-AB7B-04F084DD991D}" type="slidenum">
              <a:rPr lang="en-US" smtClean="0"/>
              <a:t>‹#›</a:t>
            </a:fld>
            <a:endParaRPr lang="en-US" dirty="0"/>
          </a:p>
        </p:txBody>
      </p:sp>
    </p:spTree>
    <p:extLst>
      <p:ext uri="{BB962C8B-B14F-4D97-AF65-F5344CB8AC3E}">
        <p14:creationId xmlns:p14="http://schemas.microsoft.com/office/powerpoint/2010/main" val="208770457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7332B432-ACDA-4023-A761-2BAB76577B62}" type="datetime1">
              <a:rPr lang="en-US" smtClean="0"/>
              <a:t>3/1/23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4B7E4EF-A1BD-40F4-AB7B-04F084DD991D}" type="slidenum">
              <a:rPr lang="en-US" smtClean="0"/>
              <a:t>‹#›</a:t>
            </a:fld>
            <a:endParaRPr lang="en-US"/>
          </a:p>
        </p:txBody>
      </p:sp>
    </p:spTree>
    <p:extLst>
      <p:ext uri="{BB962C8B-B14F-4D97-AF65-F5344CB8AC3E}">
        <p14:creationId xmlns:p14="http://schemas.microsoft.com/office/powerpoint/2010/main" val="7926455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15" name="Rectangle 14">
            <a:extLst>
              <a:ext uri="{FF2B5EF4-FFF2-40B4-BE49-F238E27FC236}">
                <a16:creationId xmlns:a16="http://schemas.microsoft.com/office/drawing/2014/main" id="{0A4A1889-E37C-4EC3-9E41-9DAD221CF389}"/>
              </a:ext>
            </a:extLst>
          </p:cNvPr>
          <p:cNvSpPr/>
          <p:nvPr/>
        </p:nvSpPr>
        <p:spPr>
          <a:xfrm>
            <a:off x="0" y="0"/>
            <a:ext cx="12192000" cy="6858000"/>
          </a:xfrm>
          <a:prstGeom prst="rect">
            <a:avLst/>
          </a:prstGeom>
          <a:solidFill>
            <a:schemeClr val="tx1">
              <a:lumMod val="65000"/>
              <a:lumOff val="3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useBgFill="1">
        <p:nvSpPr>
          <p:cNvPr id="23" name="Rectangle 22"/>
          <p:cNvSpPr/>
          <p:nvPr/>
        </p:nvSpPr>
        <p:spPr>
          <a:xfrm>
            <a:off x="1307870" y="1267730"/>
            <a:ext cx="9576262" cy="4307950"/>
          </a:xfrm>
          <a:prstGeom prst="rect">
            <a:avLst/>
          </a:prstGeom>
          <a:ln w="6350" cap="flat" cmpd="sng" algn="ctr">
            <a:noFill/>
            <a:prstDash val="solid"/>
          </a:ln>
          <a:effectLst>
            <a:outerShdw blurRad="50800" algn="ctr" rotWithShape="0">
              <a:prstClr val="black">
                <a:alpha val="66000"/>
              </a:prstClr>
            </a:outerShdw>
            <a:softEdge rad="0"/>
          </a:effectLst>
        </p:spPr>
      </p:sp>
      <p:sp>
        <p:nvSpPr>
          <p:cNvPr id="24" name="Rectangle 23"/>
          <p:cNvSpPr/>
          <p:nvPr/>
        </p:nvSpPr>
        <p:spPr>
          <a:xfrm>
            <a:off x="1447801" y="1411615"/>
            <a:ext cx="9296400" cy="4034770"/>
          </a:xfrm>
          <a:prstGeom prst="rect">
            <a:avLst/>
          </a:prstGeom>
          <a:noFill/>
          <a:ln w="6350" cap="sq" cmpd="sng" algn="ctr">
            <a:solidFill>
              <a:schemeClr val="tx1">
                <a:lumMod val="75000"/>
                <a:lumOff val="25000"/>
              </a:schemeClr>
            </a:solidFill>
            <a:prstDash val="solid"/>
            <a:miter lim="800000"/>
          </a:ln>
          <a:effectLst/>
        </p:spPr>
      </p:sp>
      <p:sp>
        <p:nvSpPr>
          <p:cNvPr id="30" name="Rectangle 29"/>
          <p:cNvSpPr/>
          <p:nvPr/>
        </p:nvSpPr>
        <p:spPr>
          <a:xfrm>
            <a:off x="5135880" y="1267730"/>
            <a:ext cx="1920240" cy="73152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629156" y="2275165"/>
            <a:ext cx="8933688" cy="2406895"/>
          </a:xfrm>
        </p:spPr>
        <p:txBody>
          <a:bodyPr anchor="ctr">
            <a:normAutofit/>
          </a:bodyPr>
          <a:lstStyle>
            <a:lvl1pPr algn="ctr">
              <a:lnSpc>
                <a:spcPct val="83000"/>
              </a:lnSpc>
              <a:defRPr lang="en-US" sz="6800" kern="1200" cap="all" spc="-100" baseline="0" dirty="0">
                <a:solidFill>
                  <a:schemeClr val="tx1">
                    <a:lumMod val="85000"/>
                    <a:lumOff val="15000"/>
                  </a:schemeClr>
                </a:solidFill>
                <a:effectLst/>
                <a:latin typeface="+mj-lt"/>
                <a:ea typeface="+mn-ea"/>
                <a:cs typeface="+mn-cs"/>
              </a:defRPr>
            </a:lvl1pPr>
          </a:lstStyle>
          <a:p>
            <a:r>
              <a:rPr lang="en-US"/>
              <a:t>Click to edit Master title style</a:t>
            </a:r>
            <a:endParaRPr lang="en-US" dirty="0"/>
          </a:p>
        </p:txBody>
      </p:sp>
      <p:grpSp>
        <p:nvGrpSpPr>
          <p:cNvPr id="16" name="Group 15">
            <a:extLst>
              <a:ext uri="{FF2B5EF4-FFF2-40B4-BE49-F238E27FC236}">
                <a16:creationId xmlns:a16="http://schemas.microsoft.com/office/drawing/2014/main" id="{1683EB04-C23E-490C-A1A6-030CF79D23C8}"/>
              </a:ext>
            </a:extLst>
          </p:cNvPr>
          <p:cNvGrpSpPr/>
          <p:nvPr/>
        </p:nvGrpSpPr>
        <p:grpSpPr>
          <a:xfrm>
            <a:off x="5250180" y="1267730"/>
            <a:ext cx="1691640" cy="615934"/>
            <a:chOff x="5250180" y="1267730"/>
            <a:chExt cx="1691640" cy="615934"/>
          </a:xfrm>
        </p:grpSpPr>
        <p:cxnSp>
          <p:nvCxnSpPr>
            <p:cNvPr id="17" name="Straight Connector 16">
              <a:extLst>
                <a:ext uri="{FF2B5EF4-FFF2-40B4-BE49-F238E27FC236}">
                  <a16:creationId xmlns:a16="http://schemas.microsoft.com/office/drawing/2014/main" id="{F8A84C03-E1CA-4A4E-81D6-9BB0C335B7A0}"/>
                </a:ext>
              </a:extLst>
            </p:cNvPr>
            <p:cNvCxnSpPr/>
            <p:nvPr/>
          </p:nvCxnSpPr>
          <p:spPr>
            <a:xfrm>
              <a:off x="5250180" y="1267730"/>
              <a:ext cx="0" cy="612648"/>
            </a:xfrm>
            <a:prstGeom prst="line">
              <a:avLst/>
            </a:prstGeom>
            <a:solidFill>
              <a:schemeClr val="tx1">
                <a:lumMod val="85000"/>
                <a:lumOff val="15000"/>
              </a:schemeClr>
            </a:solidFill>
            <a:ln>
              <a:solidFill>
                <a:srgbClr val="FFFFFF"/>
              </a:solidFill>
              <a:miter lim="800000"/>
            </a:ln>
          </p:spPr>
          <p:style>
            <a:lnRef idx="1">
              <a:schemeClr val="accent1"/>
            </a:lnRef>
            <a:fillRef idx="0">
              <a:schemeClr val="accent1"/>
            </a:fillRef>
            <a:effectRef idx="0">
              <a:schemeClr val="accent1"/>
            </a:effectRef>
            <a:fontRef idx="minor">
              <a:schemeClr val="tx1"/>
            </a:fontRef>
          </p:style>
        </p:cxnSp>
        <p:cxnSp>
          <p:nvCxnSpPr>
            <p:cNvPr id="18" name="Straight Connector 17">
              <a:extLst>
                <a:ext uri="{FF2B5EF4-FFF2-40B4-BE49-F238E27FC236}">
                  <a16:creationId xmlns:a16="http://schemas.microsoft.com/office/drawing/2014/main" id="{4A26FB5A-D5D1-4DAB-AC43-7F51A7F2D197}"/>
                </a:ext>
              </a:extLst>
            </p:cNvPr>
            <p:cNvCxnSpPr/>
            <p:nvPr/>
          </p:nvCxnSpPr>
          <p:spPr>
            <a:xfrm>
              <a:off x="6941820" y="1267730"/>
              <a:ext cx="0" cy="612648"/>
            </a:xfrm>
            <a:prstGeom prst="line">
              <a:avLst/>
            </a:prstGeom>
            <a:solidFill>
              <a:schemeClr val="tx1">
                <a:lumMod val="85000"/>
                <a:lumOff val="15000"/>
              </a:schemeClr>
            </a:solidFill>
            <a:ln>
              <a:solidFill>
                <a:srgbClr val="FFFFFF"/>
              </a:solidFill>
              <a:miter lim="800000"/>
            </a:ln>
          </p:spPr>
          <p:style>
            <a:lnRef idx="1">
              <a:schemeClr val="accent1"/>
            </a:lnRef>
            <a:fillRef idx="0">
              <a:schemeClr val="accent1"/>
            </a:fillRef>
            <a:effectRef idx="0">
              <a:schemeClr val="accent1"/>
            </a:effectRef>
            <a:fontRef idx="minor">
              <a:schemeClr val="tx1"/>
            </a:fontRef>
          </p:style>
        </p:cxnSp>
        <p:cxnSp>
          <p:nvCxnSpPr>
            <p:cNvPr id="19" name="Straight Connector 18">
              <a:extLst>
                <a:ext uri="{FF2B5EF4-FFF2-40B4-BE49-F238E27FC236}">
                  <a16:creationId xmlns:a16="http://schemas.microsoft.com/office/drawing/2014/main" id="{49303F14-E560-4C02-94F4-B4695FE26813}"/>
                </a:ext>
              </a:extLst>
            </p:cNvPr>
            <p:cNvCxnSpPr/>
            <p:nvPr/>
          </p:nvCxnSpPr>
          <p:spPr>
            <a:xfrm>
              <a:off x="5250180" y="1883664"/>
              <a:ext cx="1691640" cy="0"/>
            </a:xfrm>
            <a:prstGeom prst="line">
              <a:avLst/>
            </a:prstGeom>
            <a:solidFill>
              <a:schemeClr val="tx1">
                <a:lumMod val="85000"/>
                <a:lumOff val="15000"/>
              </a:schemeClr>
            </a:solidFill>
            <a:ln>
              <a:solidFill>
                <a:srgbClr val="FFFFFF"/>
              </a:solidFill>
              <a:miter lim="800000"/>
            </a:ln>
          </p:spPr>
          <p:style>
            <a:lnRef idx="1">
              <a:schemeClr val="accent1"/>
            </a:lnRef>
            <a:fillRef idx="0">
              <a:schemeClr val="accent1"/>
            </a:fillRef>
            <a:effectRef idx="0">
              <a:schemeClr val="accent1"/>
            </a:effectRef>
            <a:fontRef idx="minor">
              <a:schemeClr val="tx1"/>
            </a:fontRef>
          </p:style>
        </p:cxnSp>
      </p:grpSp>
      <p:sp>
        <p:nvSpPr>
          <p:cNvPr id="3" name="Text Placeholder 2"/>
          <p:cNvSpPr>
            <a:spLocks noGrp="1"/>
          </p:cNvSpPr>
          <p:nvPr>
            <p:ph type="body" idx="1"/>
          </p:nvPr>
        </p:nvSpPr>
        <p:spPr>
          <a:xfrm>
            <a:off x="1629156" y="4682062"/>
            <a:ext cx="8939784" cy="457200"/>
          </a:xfrm>
        </p:spPr>
        <p:txBody>
          <a:bodyPr anchor="t">
            <a:normAutofit/>
          </a:bodyPr>
          <a:lstStyle>
            <a:lvl1pPr marL="0" indent="0" algn="ctr">
              <a:buNone/>
              <a:tabLst>
                <a:tab pos="2633663" algn="l"/>
              </a:tabLst>
              <a:defRPr sz="1800">
                <a:solidFill>
                  <a:schemeClr val="tx1">
                    <a:lumMod val="95000"/>
                    <a:lumOff val="5000"/>
                  </a:schemeClr>
                </a:solidFill>
                <a:effectLst/>
              </a:defRPr>
            </a:lvl1pPr>
            <a:lvl2pPr marL="457200" indent="0">
              <a:buNone/>
              <a:defRPr sz="16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a:xfrm>
            <a:off x="5318760" y="1344502"/>
            <a:ext cx="1554480" cy="498781"/>
          </a:xfrm>
        </p:spPr>
        <p:txBody>
          <a:bodyPr/>
          <a:lstStyle>
            <a:lvl1pPr algn="ctr">
              <a:defRPr lang="en-US" sz="1300" kern="1200" spc="0" baseline="0">
                <a:solidFill>
                  <a:srgbClr val="FFFFFF"/>
                </a:solidFill>
                <a:latin typeface="+mn-lt"/>
                <a:ea typeface="+mn-ea"/>
                <a:cs typeface="+mn-cs"/>
              </a:defRPr>
            </a:lvl1pPr>
          </a:lstStyle>
          <a:p>
            <a:fld id="{D9C646AA-F36E-4540-911D-FFFC0A0EF24A}" type="datetime1">
              <a:rPr lang="en-US" smtClean="0"/>
              <a:t>3/1/23</a:t>
            </a:fld>
            <a:endParaRPr lang="en-US" dirty="0"/>
          </a:p>
        </p:txBody>
      </p:sp>
      <p:sp>
        <p:nvSpPr>
          <p:cNvPr id="5" name="Footer Placeholder 4"/>
          <p:cNvSpPr>
            <a:spLocks noGrp="1"/>
          </p:cNvSpPr>
          <p:nvPr>
            <p:ph type="ftr" sz="quarter" idx="11"/>
          </p:nvPr>
        </p:nvSpPr>
        <p:spPr>
          <a:xfrm>
            <a:off x="1629157" y="5177408"/>
            <a:ext cx="5660134" cy="228600"/>
          </a:xfrm>
        </p:spPr>
        <p:txBody>
          <a:bodyPr/>
          <a:lstStyle>
            <a:lvl1pPr algn="l">
              <a:defRPr>
                <a:solidFill>
                  <a:schemeClr val="tx1">
                    <a:lumMod val="85000"/>
                    <a:lumOff val="15000"/>
                  </a:schemeClr>
                </a:solidFill>
              </a:defRPr>
            </a:lvl1pPr>
          </a:lstStyle>
          <a:p>
            <a:endParaRPr lang="en-US" dirty="0"/>
          </a:p>
        </p:txBody>
      </p:sp>
      <p:sp>
        <p:nvSpPr>
          <p:cNvPr id="6" name="Slide Number Placeholder 5"/>
          <p:cNvSpPr>
            <a:spLocks noGrp="1"/>
          </p:cNvSpPr>
          <p:nvPr>
            <p:ph type="sldNum" sz="quarter" idx="12"/>
          </p:nvPr>
        </p:nvSpPr>
        <p:spPr>
          <a:xfrm>
            <a:off x="8604504" y="5177408"/>
            <a:ext cx="1958339" cy="228600"/>
          </a:xfrm>
        </p:spPr>
        <p:txBody>
          <a:bodyPr/>
          <a:lstStyle>
            <a:lvl1pPr>
              <a:defRPr>
                <a:solidFill>
                  <a:schemeClr val="tx1">
                    <a:lumMod val="85000"/>
                    <a:lumOff val="15000"/>
                  </a:schemeClr>
                </a:solidFill>
              </a:defRPr>
            </a:lvl1pPr>
          </a:lstStyle>
          <a:p>
            <a:fld id="{34B7E4EF-A1BD-40F4-AB7B-04F084DD991D}" type="slidenum">
              <a:rPr lang="en-US" smtClean="0"/>
              <a:t>‹#›</a:t>
            </a:fld>
            <a:endParaRPr lang="en-US" dirty="0"/>
          </a:p>
        </p:txBody>
      </p:sp>
    </p:spTree>
    <p:extLst>
      <p:ext uri="{BB962C8B-B14F-4D97-AF65-F5344CB8AC3E}">
        <p14:creationId xmlns:p14="http://schemas.microsoft.com/office/powerpoint/2010/main" val="75607824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1066800" y="2103120"/>
            <a:ext cx="4663440" cy="3749040"/>
          </a:xfrm>
        </p:spPr>
        <p:txBody>
          <a:bodyPr/>
          <a:lstStyle>
            <a:lvl1pPr>
              <a:defRPr sz="1800"/>
            </a:lvl1pPr>
            <a:lvl2pPr>
              <a:defRPr sz="1600"/>
            </a:lvl2pPr>
            <a:lvl3pPr>
              <a:defRPr sz="1400"/>
            </a:lvl3pPr>
            <a:lvl4pPr>
              <a:defRPr sz="1400"/>
            </a:lvl4pPr>
            <a:lvl5pPr>
              <a:defRPr sz="1400"/>
            </a:lvl5pPr>
            <a:lvl6pPr>
              <a:defRPr sz="1400"/>
            </a:lvl6pPr>
            <a:lvl7pPr>
              <a:defRPr sz="1400"/>
            </a:lvl7pPr>
            <a:lvl8pPr>
              <a:defRPr sz="1400"/>
            </a:lvl8pPr>
            <a:lvl9pPr>
              <a:defRPr sz="14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461760" y="2103120"/>
            <a:ext cx="4663440" cy="3749040"/>
          </a:xfrm>
        </p:spPr>
        <p:txBody>
          <a:bodyPr/>
          <a:lstStyle>
            <a:lvl1pPr>
              <a:defRPr sz="1800"/>
            </a:lvl1pPr>
            <a:lvl2pPr>
              <a:defRPr sz="1600"/>
            </a:lvl2pPr>
            <a:lvl3pPr>
              <a:defRPr sz="1400"/>
            </a:lvl3pPr>
            <a:lvl4pPr>
              <a:defRPr sz="1400"/>
            </a:lvl4pPr>
            <a:lvl5pPr>
              <a:defRPr sz="1400"/>
            </a:lvl5pPr>
            <a:lvl6pPr>
              <a:defRPr sz="1400"/>
            </a:lvl6pPr>
            <a:lvl7pPr>
              <a:defRPr sz="1400"/>
            </a:lvl7pPr>
            <a:lvl8pPr>
              <a:defRPr sz="1400"/>
            </a:lvl8pPr>
            <a:lvl9pPr>
              <a:defRPr sz="14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69186D26-FA5F-4637-B602-B7C2DC34CFD4}" type="datetime1">
              <a:rPr lang="en-US" smtClean="0"/>
              <a:t>3/1/23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34B7E4EF-A1BD-40F4-AB7B-04F084DD991D}" type="slidenum">
              <a:rPr lang="en-US" smtClean="0"/>
              <a:t>‹#›</a:t>
            </a:fld>
            <a:endParaRPr lang="en-US"/>
          </a:p>
        </p:txBody>
      </p:sp>
    </p:spTree>
    <p:extLst>
      <p:ext uri="{BB962C8B-B14F-4D97-AF65-F5344CB8AC3E}">
        <p14:creationId xmlns:p14="http://schemas.microsoft.com/office/powerpoint/2010/main" val="161838181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Text Placeholder 2"/>
          <p:cNvSpPr>
            <a:spLocks noGrp="1"/>
          </p:cNvSpPr>
          <p:nvPr>
            <p:ph type="body" idx="1"/>
          </p:nvPr>
        </p:nvSpPr>
        <p:spPr>
          <a:xfrm>
            <a:off x="1069848" y="2074334"/>
            <a:ext cx="4663440" cy="640080"/>
          </a:xfrm>
        </p:spPr>
        <p:txBody>
          <a:bodyPr anchor="ctr">
            <a:normAutofit/>
          </a:bodyPr>
          <a:lstStyle>
            <a:lvl1pPr marL="0" indent="0" algn="l">
              <a:spcBef>
                <a:spcPts val="0"/>
              </a:spcBef>
              <a:buNone/>
              <a:defRPr sz="1900" b="1" i="0">
                <a:solidFill>
                  <a:schemeClr val="tx1"/>
                </a:solidFill>
                <a:latin typeface="+mn-lt"/>
              </a:defRPr>
            </a:lvl1pPr>
            <a:lvl2pPr marL="457200" indent="0">
              <a:buNone/>
              <a:defRPr sz="18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a:t>Click to edit Master text styles</a:t>
            </a:r>
          </a:p>
        </p:txBody>
      </p:sp>
      <p:sp>
        <p:nvSpPr>
          <p:cNvPr id="4" name="Content Placeholder 3"/>
          <p:cNvSpPr>
            <a:spLocks noGrp="1"/>
          </p:cNvSpPr>
          <p:nvPr>
            <p:ph sz="half" idx="2"/>
          </p:nvPr>
        </p:nvSpPr>
        <p:spPr>
          <a:xfrm>
            <a:off x="1069848" y="2792472"/>
            <a:ext cx="4663440" cy="3163825"/>
          </a:xfrm>
        </p:spPr>
        <p:txBody>
          <a:bodyPr/>
          <a:lstStyle>
            <a:lvl1pPr>
              <a:defRPr sz="1800"/>
            </a:lvl1pPr>
            <a:lvl2pPr>
              <a:defRPr sz="1600"/>
            </a:lvl2pPr>
            <a:lvl3pPr>
              <a:defRPr sz="1400"/>
            </a:lvl3pPr>
            <a:lvl4pPr>
              <a:defRPr sz="1400"/>
            </a:lvl4pPr>
            <a:lvl5pPr>
              <a:defRPr sz="1400"/>
            </a:lvl5pPr>
            <a:lvl6pPr>
              <a:defRPr sz="1400"/>
            </a:lvl6pPr>
            <a:lvl7pPr>
              <a:defRPr sz="1400"/>
            </a:lvl7pPr>
            <a:lvl8pPr>
              <a:defRPr sz="1400"/>
            </a:lvl8pPr>
            <a:lvl9pPr>
              <a:defRPr sz="1400"/>
            </a:lvl9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5" name="Text Placeholder 4"/>
          <p:cNvSpPr>
            <a:spLocks noGrp="1"/>
          </p:cNvSpPr>
          <p:nvPr>
            <p:ph type="body" sz="quarter" idx="3"/>
          </p:nvPr>
        </p:nvSpPr>
        <p:spPr>
          <a:xfrm>
            <a:off x="6458712" y="2074334"/>
            <a:ext cx="4663440" cy="640080"/>
          </a:xfrm>
        </p:spPr>
        <p:txBody>
          <a:bodyPr anchor="ctr">
            <a:normAutofit/>
          </a:bodyPr>
          <a:lstStyle>
            <a:lvl1pPr marL="0" indent="0" algn="l">
              <a:spcBef>
                <a:spcPts val="0"/>
              </a:spcBef>
              <a:buNone/>
              <a:defRPr sz="1900" b="1">
                <a:solidFill>
                  <a:schemeClr val="tx1"/>
                </a:solidFill>
              </a:defRPr>
            </a:lvl1pPr>
            <a:lvl2pPr marL="457200" indent="0">
              <a:buNone/>
              <a:defRPr sz="18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a:t>Click to edit Master text styles</a:t>
            </a:r>
          </a:p>
        </p:txBody>
      </p:sp>
      <p:sp>
        <p:nvSpPr>
          <p:cNvPr id="6" name="Content Placeholder 5"/>
          <p:cNvSpPr>
            <a:spLocks noGrp="1"/>
          </p:cNvSpPr>
          <p:nvPr>
            <p:ph sz="quarter" idx="4"/>
          </p:nvPr>
        </p:nvSpPr>
        <p:spPr>
          <a:xfrm>
            <a:off x="6458712" y="2792471"/>
            <a:ext cx="4663440" cy="3164509"/>
          </a:xfrm>
        </p:spPr>
        <p:txBody>
          <a:bodyPr/>
          <a:lstStyle>
            <a:lvl1pPr>
              <a:defRPr sz="1800"/>
            </a:lvl1pPr>
            <a:lvl2pPr>
              <a:defRPr sz="1600"/>
            </a:lvl2pPr>
            <a:lvl3pPr>
              <a:defRPr sz="1400"/>
            </a:lvl3pPr>
            <a:lvl4pPr>
              <a:defRPr sz="1400"/>
            </a:lvl4pPr>
            <a:lvl5pPr>
              <a:defRPr sz="1400"/>
            </a:lvl5pPr>
            <a:lvl6pPr>
              <a:defRPr sz="1400"/>
            </a:lvl6pPr>
            <a:lvl7pPr>
              <a:defRPr sz="1400"/>
            </a:lvl7pPr>
            <a:lvl8pPr>
              <a:defRPr sz="1400"/>
            </a:lvl8pPr>
            <a:lvl9pPr>
              <a:defRPr sz="1400"/>
            </a:lvl9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7" name="Date Placeholder 6"/>
          <p:cNvSpPr>
            <a:spLocks noGrp="1"/>
          </p:cNvSpPr>
          <p:nvPr>
            <p:ph type="dt" sz="half" idx="10"/>
          </p:nvPr>
        </p:nvSpPr>
        <p:spPr/>
        <p:txBody>
          <a:bodyPr/>
          <a:lstStyle/>
          <a:p>
            <a:fld id="{8A7F15D8-96D1-4781-BC50-CA8A088B2FE4}" type="datetime1">
              <a:rPr lang="en-US" smtClean="0"/>
              <a:t>3/1/23</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34B7E4EF-A1BD-40F4-AB7B-04F084DD991D}" type="slidenum">
              <a:rPr lang="en-US" smtClean="0"/>
              <a:t>‹#›</a:t>
            </a:fld>
            <a:endParaRPr lang="en-US"/>
          </a:p>
        </p:txBody>
      </p:sp>
    </p:spTree>
    <p:extLst>
      <p:ext uri="{BB962C8B-B14F-4D97-AF65-F5344CB8AC3E}">
        <p14:creationId xmlns:p14="http://schemas.microsoft.com/office/powerpoint/2010/main" val="251631258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F9A96C99-B8F8-4528-BD05-0E16E943DC09}" type="datetime1">
              <a:rPr lang="en-US" smtClean="0"/>
              <a:t>3/1/23</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34B7E4EF-A1BD-40F4-AB7B-04F084DD991D}" type="slidenum">
              <a:rPr lang="en-US" smtClean="0"/>
              <a:t>‹#›</a:t>
            </a:fld>
            <a:endParaRPr lang="en-US"/>
          </a:p>
        </p:txBody>
      </p:sp>
    </p:spTree>
    <p:extLst>
      <p:ext uri="{BB962C8B-B14F-4D97-AF65-F5344CB8AC3E}">
        <p14:creationId xmlns:p14="http://schemas.microsoft.com/office/powerpoint/2010/main" val="27812281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03636942-C211-4B28-8DBD-C953E00AF71B}" type="datetime1">
              <a:rPr lang="en-US" smtClean="0"/>
              <a:t>3/1/23</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34B7E4EF-A1BD-40F4-AB7B-04F084DD991D}" type="slidenum">
              <a:rPr lang="en-US" smtClean="0"/>
              <a:t>‹#›</a:t>
            </a:fld>
            <a:endParaRPr lang="en-US"/>
          </a:p>
        </p:txBody>
      </p:sp>
    </p:spTree>
    <p:extLst>
      <p:ext uri="{BB962C8B-B14F-4D97-AF65-F5344CB8AC3E}">
        <p14:creationId xmlns:p14="http://schemas.microsoft.com/office/powerpoint/2010/main" val="139696729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10" name="Rectangle 9">
            <a:extLst>
              <a:ext uri="{FF2B5EF4-FFF2-40B4-BE49-F238E27FC236}">
                <a16:creationId xmlns:a16="http://schemas.microsoft.com/office/drawing/2014/main" id="{D5E1BBF9-8BEF-4353-BA68-30AAF9EBD8D8}"/>
              </a:ext>
            </a:extLst>
          </p:cNvPr>
          <p:cNvSpPr/>
          <p:nvPr/>
        </p:nvSpPr>
        <p:spPr>
          <a:xfrm>
            <a:off x="8119870" y="237744"/>
            <a:ext cx="3826596" cy="6382512"/>
          </a:xfrm>
          <a:prstGeom prst="rect">
            <a:avLst/>
          </a:prstGeom>
          <a:solidFill>
            <a:schemeClr val="bg1">
              <a:lumMod val="85000"/>
              <a:alpha val="60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3" name="Rectangle 12">
            <a:extLst>
              <a:ext uri="{FF2B5EF4-FFF2-40B4-BE49-F238E27FC236}">
                <a16:creationId xmlns:a16="http://schemas.microsoft.com/office/drawing/2014/main" id="{5B941C21-2A5D-4912-AB06-1BB0C0EB6AE1}"/>
              </a:ext>
            </a:extLst>
          </p:cNvPr>
          <p:cNvSpPr/>
          <p:nvPr/>
        </p:nvSpPr>
        <p:spPr>
          <a:xfrm>
            <a:off x="8254660" y="374904"/>
            <a:ext cx="3557016" cy="6108192"/>
          </a:xfrm>
          <a:prstGeom prst="rect">
            <a:avLst/>
          </a:prstGeom>
          <a:noFill/>
          <a:ln w="6350" cap="sq">
            <a:solidFill>
              <a:schemeClr val="tx1">
                <a:lumMod val="75000"/>
                <a:lumOff val="25000"/>
              </a:schemeClr>
            </a:solidFill>
            <a:miter lim="800000"/>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8458200" y="607392"/>
            <a:ext cx="3161963" cy="1645920"/>
          </a:xfrm>
        </p:spPr>
        <p:txBody>
          <a:bodyPr anchor="b">
            <a:normAutofit/>
          </a:bodyPr>
          <a:lstStyle>
            <a:lvl1pPr algn="l" defTabSz="914400" rtl="0" eaLnBrk="1" latinLnBrk="0" hangingPunct="1">
              <a:lnSpc>
                <a:spcPct val="100000"/>
              </a:lnSpc>
              <a:spcBef>
                <a:spcPct val="0"/>
              </a:spcBef>
              <a:buNone/>
              <a:defRPr lang="en-US" sz="3200" b="0" kern="1200" cap="none" spc="0" baseline="0" dirty="0">
                <a:solidFill>
                  <a:schemeClr val="tx1"/>
                </a:solidFill>
                <a:effectLst/>
                <a:latin typeface="+mj-lt"/>
                <a:ea typeface="+mn-ea"/>
                <a:cs typeface="+mn-cs"/>
              </a:defRPr>
            </a:lvl1pPr>
          </a:lstStyle>
          <a:p>
            <a:r>
              <a:rPr lang="en-US"/>
              <a:t>Click to edit Master title style</a:t>
            </a:r>
            <a:endParaRPr lang="en-US" dirty="0"/>
          </a:p>
        </p:txBody>
      </p:sp>
      <p:sp>
        <p:nvSpPr>
          <p:cNvPr id="3" name="Content Placeholder 2"/>
          <p:cNvSpPr>
            <a:spLocks noGrp="1"/>
          </p:cNvSpPr>
          <p:nvPr>
            <p:ph idx="1"/>
          </p:nvPr>
        </p:nvSpPr>
        <p:spPr>
          <a:xfrm>
            <a:off x="685800" y="609600"/>
            <a:ext cx="6858000" cy="5334000"/>
          </a:xfrm>
        </p:spPr>
        <p:txBody>
          <a:bodyPr/>
          <a:lstStyle>
            <a:lvl1pPr>
              <a:defRPr sz="1900"/>
            </a:lvl1pPr>
            <a:lvl2pPr>
              <a:defRPr sz="1600"/>
            </a:lvl2pPr>
            <a:lvl3pPr>
              <a:defRPr sz="1400"/>
            </a:lvl3pPr>
            <a:lvl4pPr>
              <a:defRPr sz="1400"/>
            </a:lvl4pPr>
            <a:lvl5pPr>
              <a:defRPr sz="1400"/>
            </a:lvl5pPr>
            <a:lvl6pPr>
              <a:defRPr sz="1400"/>
            </a:lvl6pPr>
            <a:lvl7pPr>
              <a:defRPr sz="1400"/>
            </a:lvl7pPr>
            <a:lvl8pPr>
              <a:defRPr sz="1400"/>
            </a:lvl8pPr>
            <a:lvl9pPr>
              <a:defRPr sz="14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8458200" y="2336800"/>
            <a:ext cx="3161963" cy="3606800"/>
          </a:xfrm>
        </p:spPr>
        <p:txBody>
          <a:bodyPr>
            <a:normAutofit/>
          </a:bodyPr>
          <a:lstStyle>
            <a:lvl1pPr marL="0" indent="0">
              <a:lnSpc>
                <a:spcPct val="110000"/>
              </a:lnSpc>
              <a:spcBef>
                <a:spcPts val="800"/>
              </a:spcBef>
              <a:buNone/>
              <a:defRPr sz="1800">
                <a:solidFill>
                  <a:schemeClr val="tx1"/>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8" name="Date Placeholder 7"/>
          <p:cNvSpPr>
            <a:spLocks noGrp="1"/>
          </p:cNvSpPr>
          <p:nvPr>
            <p:ph type="dt" sz="half" idx="10"/>
          </p:nvPr>
        </p:nvSpPr>
        <p:spPr>
          <a:xfrm>
            <a:off x="5588000" y="6035040"/>
            <a:ext cx="1955800" cy="365760"/>
          </a:xfrm>
        </p:spPr>
        <p:txBody>
          <a:bodyPr/>
          <a:lstStyle>
            <a:lvl1pPr>
              <a:defRPr>
                <a:solidFill>
                  <a:schemeClr val="tx1">
                    <a:lumMod val="85000"/>
                    <a:lumOff val="15000"/>
                  </a:schemeClr>
                </a:solidFill>
              </a:defRPr>
            </a:lvl1pPr>
          </a:lstStyle>
          <a:p>
            <a:fld id="{7E8D12A6-918A-48BD-8CB9-CA713993B0EA}" type="datetime1">
              <a:rPr lang="en-US" smtClean="0"/>
              <a:t>3/1/23</a:t>
            </a:fld>
            <a:endParaRPr lang="en-US"/>
          </a:p>
        </p:txBody>
      </p:sp>
      <p:sp>
        <p:nvSpPr>
          <p:cNvPr id="9" name="Footer Placeholder 8"/>
          <p:cNvSpPr>
            <a:spLocks noGrp="1"/>
          </p:cNvSpPr>
          <p:nvPr>
            <p:ph type="ftr" sz="quarter" idx="11"/>
          </p:nvPr>
        </p:nvSpPr>
        <p:spPr>
          <a:xfrm>
            <a:off x="685801" y="6035040"/>
            <a:ext cx="4584700" cy="365760"/>
          </a:xfrm>
        </p:spPr>
        <p:txBody>
          <a:bodyPr/>
          <a:lstStyle>
            <a:lvl1pPr algn="l">
              <a:defRPr/>
            </a:lvl1pPr>
          </a:lstStyle>
          <a:p>
            <a:endParaRPr lang="en-US"/>
          </a:p>
        </p:txBody>
      </p:sp>
      <p:sp>
        <p:nvSpPr>
          <p:cNvPr id="11" name="Slide Number Placeholder 10"/>
          <p:cNvSpPr>
            <a:spLocks noGrp="1"/>
          </p:cNvSpPr>
          <p:nvPr>
            <p:ph type="sldNum" sz="quarter" idx="12"/>
          </p:nvPr>
        </p:nvSpPr>
        <p:spPr>
          <a:xfrm>
            <a:off x="10396728" y="6035040"/>
            <a:ext cx="1223435" cy="365760"/>
          </a:xfrm>
        </p:spPr>
        <p:txBody>
          <a:bodyPr/>
          <a:lstStyle>
            <a:lvl1pPr>
              <a:defRPr>
                <a:solidFill>
                  <a:schemeClr val="tx1">
                    <a:lumMod val="85000"/>
                    <a:lumOff val="15000"/>
                  </a:schemeClr>
                </a:solidFill>
              </a:defRPr>
            </a:lvl1pPr>
          </a:lstStyle>
          <a:p>
            <a:fld id="{34B7E4EF-A1BD-40F4-AB7B-04F084DD991D}" type="slidenum">
              <a:rPr lang="en-US" smtClean="0"/>
              <a:t>‹#›</a:t>
            </a:fld>
            <a:endParaRPr lang="en-US"/>
          </a:p>
        </p:txBody>
      </p:sp>
    </p:spTree>
    <p:extLst>
      <p:ext uri="{BB962C8B-B14F-4D97-AF65-F5344CB8AC3E}">
        <p14:creationId xmlns:p14="http://schemas.microsoft.com/office/powerpoint/2010/main" val="20957030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11" name="Rectangle 10">
            <a:extLst>
              <a:ext uri="{FF2B5EF4-FFF2-40B4-BE49-F238E27FC236}">
                <a16:creationId xmlns:a16="http://schemas.microsoft.com/office/drawing/2014/main" id="{E687CA98-D9C7-497F-A1DA-7D22F8753BCE}"/>
              </a:ext>
            </a:extLst>
          </p:cNvPr>
          <p:cNvSpPr/>
          <p:nvPr/>
        </p:nvSpPr>
        <p:spPr>
          <a:xfrm>
            <a:off x="8119870" y="237744"/>
            <a:ext cx="3826596" cy="6382512"/>
          </a:xfrm>
          <a:prstGeom prst="rect">
            <a:avLst/>
          </a:prstGeom>
          <a:solidFill>
            <a:schemeClr val="bg1">
              <a:lumMod val="85000"/>
              <a:alpha val="60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3" name="Picture Placeholder 2"/>
          <p:cNvSpPr>
            <a:spLocks noGrp="1" noChangeAspect="1"/>
          </p:cNvSpPr>
          <p:nvPr>
            <p:ph type="pic" idx="1"/>
          </p:nvPr>
        </p:nvSpPr>
        <p:spPr>
          <a:xfrm>
            <a:off x="228599" y="237744"/>
            <a:ext cx="7696201" cy="6382512"/>
          </a:xfrm>
          <a:solidFill>
            <a:schemeClr val="accent1">
              <a:lumMod val="60000"/>
              <a:lumOff val="40000"/>
            </a:schemeClr>
          </a:solidFill>
          <a:ln>
            <a:noFill/>
          </a:ln>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5" name="Date Placeholder 4"/>
          <p:cNvSpPr>
            <a:spLocks noGrp="1"/>
          </p:cNvSpPr>
          <p:nvPr>
            <p:ph type="dt" sz="half" idx="10"/>
          </p:nvPr>
        </p:nvSpPr>
        <p:spPr>
          <a:xfrm>
            <a:off x="5662337" y="6035040"/>
            <a:ext cx="2071963" cy="365760"/>
          </a:xfrm>
        </p:spPr>
        <p:txBody>
          <a:bodyPr/>
          <a:lstStyle>
            <a:lvl1pPr>
              <a:defRPr b="1">
                <a:solidFill>
                  <a:srgbClr val="FFFFFF"/>
                </a:solidFill>
                <a:effectLst>
                  <a:outerShdw blurRad="19050" dist="6350" dir="2700000" algn="tl" rotWithShape="0">
                    <a:prstClr val="black">
                      <a:alpha val="40000"/>
                    </a:prstClr>
                  </a:outerShdw>
                </a:effectLst>
              </a:defRPr>
            </a:lvl1pPr>
          </a:lstStyle>
          <a:p>
            <a:fld id="{E778CE86-875F-4587-BCF6-FA054AFC0D53}" type="datetime1">
              <a:rPr lang="en-US" smtClean="0"/>
              <a:pPr/>
              <a:t>3/1/23</a:t>
            </a:fld>
            <a:endParaRPr lang="en-US" dirty="0"/>
          </a:p>
        </p:txBody>
      </p:sp>
      <p:sp>
        <p:nvSpPr>
          <p:cNvPr id="6" name="Footer Placeholder 5"/>
          <p:cNvSpPr>
            <a:spLocks noGrp="1"/>
          </p:cNvSpPr>
          <p:nvPr>
            <p:ph type="ftr" sz="quarter" idx="11"/>
          </p:nvPr>
        </p:nvSpPr>
        <p:spPr>
          <a:xfrm>
            <a:off x="612648" y="6035040"/>
            <a:ext cx="4588002" cy="365760"/>
          </a:xfrm>
        </p:spPr>
        <p:txBody>
          <a:bodyPr/>
          <a:lstStyle>
            <a:lvl1pPr marL="0" algn="r" defTabSz="914400" rtl="0" eaLnBrk="1" latinLnBrk="0" hangingPunct="1">
              <a:defRPr lang="en-US" sz="1000" b="1" kern="1200" dirty="0">
                <a:solidFill>
                  <a:srgbClr val="FFFFFF"/>
                </a:solidFill>
                <a:effectLst>
                  <a:outerShdw blurRad="19050" dist="6350" dir="2700000" algn="tl" rotWithShape="0">
                    <a:prstClr val="black">
                      <a:alpha val="40000"/>
                    </a:prstClr>
                  </a:outerShdw>
                </a:effectLst>
                <a:latin typeface="+mn-lt"/>
                <a:ea typeface="+mn-ea"/>
                <a:cs typeface="+mn-cs"/>
              </a:defRPr>
            </a:lvl1pPr>
          </a:lstStyle>
          <a:p>
            <a:pPr algn="l"/>
            <a:endParaRPr lang="en-US" dirty="0"/>
          </a:p>
        </p:txBody>
      </p:sp>
      <p:sp>
        <p:nvSpPr>
          <p:cNvPr id="7" name="Slide Number Placeholder 6"/>
          <p:cNvSpPr>
            <a:spLocks noGrp="1"/>
          </p:cNvSpPr>
          <p:nvPr>
            <p:ph type="sldNum" sz="quarter" idx="12"/>
          </p:nvPr>
        </p:nvSpPr>
        <p:spPr>
          <a:xfrm>
            <a:off x="10396728" y="6035040"/>
            <a:ext cx="1225296" cy="365760"/>
          </a:xfrm>
        </p:spPr>
        <p:txBody>
          <a:bodyPr/>
          <a:lstStyle/>
          <a:p>
            <a:fld id="{34B7E4EF-A1BD-40F4-AB7B-04F084DD991D}" type="slidenum">
              <a:rPr lang="en-US" smtClean="0"/>
              <a:t>‹#›</a:t>
            </a:fld>
            <a:endParaRPr lang="en-US"/>
          </a:p>
        </p:txBody>
      </p:sp>
      <p:sp>
        <p:nvSpPr>
          <p:cNvPr id="12" name="Rectangle 11">
            <a:extLst>
              <a:ext uri="{FF2B5EF4-FFF2-40B4-BE49-F238E27FC236}">
                <a16:creationId xmlns:a16="http://schemas.microsoft.com/office/drawing/2014/main" id="{F8B3D8CC-BB13-41A5-8F34-B8E84A4F9534}"/>
              </a:ext>
            </a:extLst>
          </p:cNvPr>
          <p:cNvSpPr/>
          <p:nvPr/>
        </p:nvSpPr>
        <p:spPr>
          <a:xfrm>
            <a:off x="8254660" y="374904"/>
            <a:ext cx="3557016" cy="6108192"/>
          </a:xfrm>
          <a:prstGeom prst="rect">
            <a:avLst/>
          </a:prstGeom>
          <a:noFill/>
          <a:ln w="6350" cap="sq">
            <a:solidFill>
              <a:schemeClr val="tx1">
                <a:lumMod val="75000"/>
                <a:lumOff val="25000"/>
              </a:schemeClr>
            </a:solidFill>
            <a:miter lim="800000"/>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8477250" y="603504"/>
            <a:ext cx="3144774" cy="1645920"/>
          </a:xfrm>
        </p:spPr>
        <p:txBody>
          <a:bodyPr anchor="b">
            <a:noAutofit/>
          </a:bodyPr>
          <a:lstStyle>
            <a:lvl1pPr algn="l">
              <a:lnSpc>
                <a:spcPct val="100000"/>
              </a:lnSpc>
              <a:defRPr sz="3200" b="0">
                <a:solidFill>
                  <a:schemeClr val="tx1"/>
                </a:solidFill>
                <a:latin typeface="+mj-lt"/>
              </a:defRPr>
            </a:lvl1pPr>
          </a:lstStyle>
          <a:p>
            <a:r>
              <a:rPr lang="en-US"/>
              <a:t>Click to edit Master title style</a:t>
            </a:r>
            <a:endParaRPr lang="en-US" dirty="0"/>
          </a:p>
        </p:txBody>
      </p:sp>
      <p:sp>
        <p:nvSpPr>
          <p:cNvPr id="4" name="Text Placeholder 3"/>
          <p:cNvSpPr>
            <a:spLocks noGrp="1"/>
          </p:cNvSpPr>
          <p:nvPr>
            <p:ph type="body" sz="half" idx="2"/>
          </p:nvPr>
        </p:nvSpPr>
        <p:spPr>
          <a:xfrm>
            <a:off x="8477250" y="2386584"/>
            <a:ext cx="3144774" cy="3511296"/>
          </a:xfrm>
        </p:spPr>
        <p:txBody>
          <a:bodyPr>
            <a:normAutofit/>
          </a:bodyPr>
          <a:lstStyle>
            <a:lvl1pPr marL="0" indent="0" algn="l">
              <a:lnSpc>
                <a:spcPct val="110000"/>
              </a:lnSpc>
              <a:spcBef>
                <a:spcPts val="800"/>
              </a:spcBef>
              <a:buNone/>
              <a:defRPr sz="1800">
                <a:solidFill>
                  <a:schemeClr val="tx1"/>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Tree>
    <p:extLst>
      <p:ext uri="{BB962C8B-B14F-4D97-AF65-F5344CB8AC3E}">
        <p14:creationId xmlns:p14="http://schemas.microsoft.com/office/powerpoint/2010/main" val="198830166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134F40B7-36AB-4376-BE14-EF7004D79BB9}" type="datetime1">
              <a:rPr lang="en-US" smtClean="0"/>
              <a:t>3/1/23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4B7E4EF-A1BD-40F4-AB7B-04F084DD991D}" type="slidenum">
              <a:rPr lang="en-US" smtClean="0"/>
              <a:t>‹#›</a:t>
            </a:fld>
            <a:endParaRPr lang="en-US"/>
          </a:p>
        </p:txBody>
      </p:sp>
    </p:spTree>
    <p:extLst>
      <p:ext uri="{BB962C8B-B14F-4D97-AF65-F5344CB8AC3E}">
        <p14:creationId xmlns:p14="http://schemas.microsoft.com/office/powerpoint/2010/main" val="39564419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991600" y="762000"/>
            <a:ext cx="2362200" cy="5257800"/>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838200" y="762000"/>
            <a:ext cx="8077200" cy="525780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FF87CAB8-DCAE-46A5-AADA-B3FAD11A54E0}" type="datetime1">
              <a:rPr lang="en-US" smtClean="0"/>
              <a:t>3/1/23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4B7E4EF-A1BD-40F4-AB7B-04F084DD991D}" type="slidenum">
              <a:rPr lang="en-US" smtClean="0"/>
              <a:t>‹#›</a:t>
            </a:fld>
            <a:endParaRPr lang="en-US"/>
          </a:p>
        </p:txBody>
      </p:sp>
    </p:spTree>
    <p:extLst>
      <p:ext uri="{BB962C8B-B14F-4D97-AF65-F5344CB8AC3E}">
        <p14:creationId xmlns:p14="http://schemas.microsoft.com/office/powerpoint/2010/main" val="70060932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xAndObj">
  <p:cSld name="Title, Text,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812800" y="304800"/>
            <a:ext cx="10363200" cy="838200"/>
          </a:xfrm>
        </p:spPr>
        <p:txBody>
          <a:bodyPr/>
          <a:lstStyle/>
          <a:p>
            <a:r>
              <a:rPr lang="en-US"/>
              <a:t>Click to edit Master title style</a:t>
            </a:r>
          </a:p>
        </p:txBody>
      </p:sp>
      <p:sp>
        <p:nvSpPr>
          <p:cNvPr id="3" name="Text Placeholder 2"/>
          <p:cNvSpPr>
            <a:spLocks noGrp="1"/>
          </p:cNvSpPr>
          <p:nvPr>
            <p:ph type="body" sz="half" idx="1"/>
          </p:nvPr>
        </p:nvSpPr>
        <p:spPr>
          <a:xfrm>
            <a:off x="1117600" y="1524000"/>
            <a:ext cx="5232400" cy="52578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553200" y="1524000"/>
            <a:ext cx="5232400" cy="52578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68">
            <a:extLst>
              <a:ext uri="{FF2B5EF4-FFF2-40B4-BE49-F238E27FC236}">
                <a16:creationId xmlns:a16="http://schemas.microsoft.com/office/drawing/2014/main" id="{C22AB2A3-46B5-DE4E-8836-12687DADED50}"/>
              </a:ext>
            </a:extLst>
          </p:cNvPr>
          <p:cNvSpPr>
            <a:spLocks noGrp="1" noChangeArrowheads="1"/>
          </p:cNvSpPr>
          <p:nvPr>
            <p:ph type="sldNum" sz="quarter" idx="10"/>
          </p:nvPr>
        </p:nvSpPr>
        <p:spPr/>
        <p:txBody>
          <a:bodyPr/>
          <a:lstStyle>
            <a:lvl1pPr>
              <a:defRPr/>
            </a:lvl1pPr>
          </a:lstStyle>
          <a:p>
            <a:fld id="{BC7DDDEE-CAE0-A24B-A15C-825B383A33DC}" type="slidenum">
              <a:rPr lang="en-GB" altLang="en-US"/>
              <a:pPr/>
              <a:t>‹#›</a:t>
            </a:fld>
            <a:endParaRPr lang="en-GB" altLang="en-US"/>
          </a:p>
        </p:txBody>
      </p:sp>
    </p:spTree>
    <p:extLst>
      <p:ext uri="{BB962C8B-B14F-4D97-AF65-F5344CB8AC3E}">
        <p14:creationId xmlns:p14="http://schemas.microsoft.com/office/powerpoint/2010/main" val="365752603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id="{1E94681D-2A4C-4A8D-B9B5-31D440D0328D}"/>
              </a:ext>
            </a:extLst>
          </p:cNvPr>
          <p:cNvSpPr/>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Rectangle 6"/>
          <p:cNvSpPr/>
          <p:nvPr/>
        </p:nvSpPr>
        <p:spPr>
          <a:xfrm>
            <a:off x="234696" y="237744"/>
            <a:ext cx="11722608" cy="6382512"/>
          </a:xfrm>
          <a:prstGeom prst="rect">
            <a:avLst/>
          </a:prstGeom>
          <a:solidFill>
            <a:schemeClr val="bg1">
              <a:lumMod val="75000"/>
              <a:alpha val="60000"/>
            </a:schemeClr>
          </a:solidFill>
          <a:ln w="6350" cap="flat" cmpd="sng" algn="ctr">
            <a:noFill/>
            <a:prstDash val="solid"/>
          </a:ln>
          <a:effectLst>
            <a:softEdge rad="0"/>
          </a:effectLst>
        </p:spPr>
      </p:sp>
      <p:sp>
        <p:nvSpPr>
          <p:cNvPr id="8" name="Rectangle 7"/>
          <p:cNvSpPr/>
          <p:nvPr/>
        </p:nvSpPr>
        <p:spPr>
          <a:xfrm>
            <a:off x="371856" y="374904"/>
            <a:ext cx="11448288" cy="6108192"/>
          </a:xfrm>
          <a:prstGeom prst="rect">
            <a:avLst/>
          </a:prstGeom>
          <a:noFill/>
          <a:ln w="6350" cap="sq" cmpd="sng" algn="ctr">
            <a:solidFill>
              <a:schemeClr val="tx1">
                <a:lumMod val="85000"/>
                <a:lumOff val="15000"/>
              </a:schemeClr>
            </a:solidFill>
            <a:prstDash val="solid"/>
            <a:miter lim="800000"/>
          </a:ln>
          <a:effectLst/>
        </p:spPr>
      </p:sp>
      <p:sp>
        <p:nvSpPr>
          <p:cNvPr id="2" name="Title Placeholder 1"/>
          <p:cNvSpPr>
            <a:spLocks noGrp="1"/>
          </p:cNvSpPr>
          <p:nvPr>
            <p:ph type="title"/>
          </p:nvPr>
        </p:nvSpPr>
        <p:spPr>
          <a:xfrm>
            <a:off x="1066800" y="642594"/>
            <a:ext cx="10058400" cy="1371600"/>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066800" y="2103120"/>
            <a:ext cx="10058400" cy="3849624"/>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7256794" y="6035040"/>
            <a:ext cx="2893045" cy="365760"/>
          </a:xfrm>
          <a:prstGeom prst="rect">
            <a:avLst/>
          </a:prstGeom>
        </p:spPr>
        <p:txBody>
          <a:bodyPr vert="horz" lIns="91440" tIns="45720" rIns="91440" bIns="45720" rtlCol="0" anchor="b"/>
          <a:lstStyle>
            <a:lvl1pPr algn="r">
              <a:defRPr sz="800">
                <a:solidFill>
                  <a:schemeClr val="tx1">
                    <a:lumMod val="75000"/>
                    <a:lumOff val="25000"/>
                  </a:schemeClr>
                </a:solidFill>
              </a:defRPr>
            </a:lvl1pPr>
          </a:lstStyle>
          <a:p>
            <a:fld id="{F6FA2B21-3FCD-4721-B95C-427943F61125}" type="datetime1">
              <a:rPr lang="en-US" smtClean="0"/>
              <a:t>3/1/23</a:t>
            </a:fld>
            <a:endParaRPr lang="en-US"/>
          </a:p>
        </p:txBody>
      </p:sp>
      <p:sp>
        <p:nvSpPr>
          <p:cNvPr id="5" name="Footer Placeholder 4"/>
          <p:cNvSpPr>
            <a:spLocks noGrp="1"/>
          </p:cNvSpPr>
          <p:nvPr>
            <p:ph type="ftr" sz="quarter" idx="3"/>
          </p:nvPr>
        </p:nvSpPr>
        <p:spPr>
          <a:xfrm>
            <a:off x="1066800" y="6035040"/>
            <a:ext cx="5816600" cy="365760"/>
          </a:xfrm>
          <a:prstGeom prst="rect">
            <a:avLst/>
          </a:prstGeom>
        </p:spPr>
        <p:txBody>
          <a:bodyPr vert="horz" lIns="91440" tIns="45720" rIns="91440" bIns="45720" rtlCol="0" anchor="b"/>
          <a:lstStyle>
            <a:lvl1pPr algn="l">
              <a:defRPr sz="800">
                <a:solidFill>
                  <a:schemeClr val="tx1">
                    <a:lumMod val="85000"/>
                    <a:lumOff val="15000"/>
                  </a:schemeClr>
                </a:solidFill>
              </a:defRPr>
            </a:lvl1pPr>
          </a:lstStyle>
          <a:p>
            <a:endParaRPr lang="en-US" dirty="0"/>
          </a:p>
        </p:txBody>
      </p:sp>
      <p:sp>
        <p:nvSpPr>
          <p:cNvPr id="6" name="Slide Number Placeholder 5"/>
          <p:cNvSpPr>
            <a:spLocks noGrp="1"/>
          </p:cNvSpPr>
          <p:nvPr>
            <p:ph type="sldNum" sz="quarter" idx="4"/>
          </p:nvPr>
        </p:nvSpPr>
        <p:spPr>
          <a:xfrm>
            <a:off x="10287000" y="6035040"/>
            <a:ext cx="838200" cy="365760"/>
          </a:xfrm>
          <a:prstGeom prst="rect">
            <a:avLst/>
          </a:prstGeom>
        </p:spPr>
        <p:txBody>
          <a:bodyPr vert="horz" lIns="91440" tIns="45720" rIns="91440" bIns="45720" rtlCol="0" anchor="b"/>
          <a:lstStyle>
            <a:lvl1pPr algn="r">
              <a:defRPr sz="800">
                <a:solidFill>
                  <a:schemeClr val="tx1">
                    <a:lumMod val="75000"/>
                    <a:lumOff val="25000"/>
                  </a:schemeClr>
                </a:solidFill>
              </a:defRPr>
            </a:lvl1pPr>
          </a:lstStyle>
          <a:p>
            <a:fld id="{34B7E4EF-A1BD-40F4-AB7B-04F084DD991D}" type="slidenum">
              <a:rPr lang="en-US" smtClean="0"/>
              <a:t>‹#›</a:t>
            </a:fld>
            <a:endParaRPr lang="en-US"/>
          </a:p>
        </p:txBody>
      </p:sp>
    </p:spTree>
    <p:extLst>
      <p:ext uri="{BB962C8B-B14F-4D97-AF65-F5344CB8AC3E}">
        <p14:creationId xmlns:p14="http://schemas.microsoft.com/office/powerpoint/2010/main" val="535535422"/>
      </p:ext>
    </p:extLst>
  </p:cSld>
  <p:clrMap bg1="lt1" tx1="dk1" bg2="lt2" tx2="dk2" accent1="accent1" accent2="accent2" accent3="accent3" accent4="accent4" accent5="accent5" accent6="accent6" hlink="hlink" folHlink="folHlink"/>
  <p:sldLayoutIdLst>
    <p:sldLayoutId id="2147483676" r:id="rId1"/>
    <p:sldLayoutId id="2147483677" r:id="rId2"/>
    <p:sldLayoutId id="2147483678" r:id="rId3"/>
    <p:sldLayoutId id="2147483679" r:id="rId4"/>
    <p:sldLayoutId id="2147483680" r:id="rId5"/>
    <p:sldLayoutId id="2147483681" r:id="rId6"/>
    <p:sldLayoutId id="2147483682" r:id="rId7"/>
    <p:sldLayoutId id="2147483683" r:id="rId8"/>
    <p:sldLayoutId id="2147483684" r:id="rId9"/>
    <p:sldLayoutId id="2147483685" r:id="rId10"/>
    <p:sldLayoutId id="2147483686" r:id="rId11"/>
    <p:sldLayoutId id="2147483687" r:id="rId12"/>
  </p:sldLayoutIdLst>
  <p:hf sldNum="0" hdr="0" ftr="0" dt="0"/>
  <p:txStyles>
    <p:titleStyle>
      <a:lvl1pPr algn="l" defTabSz="914400" rtl="0" eaLnBrk="1" latinLnBrk="0" hangingPunct="1">
        <a:lnSpc>
          <a:spcPct val="90000"/>
        </a:lnSpc>
        <a:spcBef>
          <a:spcPct val="0"/>
        </a:spcBef>
        <a:buNone/>
        <a:defRPr lang="en-US" sz="4000" b="1" i="0" kern="1200" cap="none" spc="0" baseline="0" dirty="0">
          <a:solidFill>
            <a:schemeClr val="tx1">
              <a:lumMod val="85000"/>
              <a:lumOff val="15000"/>
            </a:schemeClr>
          </a:solidFill>
          <a:effectLst/>
          <a:latin typeface="+mj-lt"/>
          <a:ea typeface="+mn-ea"/>
          <a:cs typeface="+mn-cs"/>
        </a:defRPr>
      </a:lvl1pPr>
    </p:titleStyle>
    <p:bodyStyle>
      <a:lvl1pPr marL="182880" indent="-182880" algn="l" defTabSz="914400" rtl="0" eaLnBrk="1" latinLnBrk="0" hangingPunct="1">
        <a:lnSpc>
          <a:spcPct val="110000"/>
        </a:lnSpc>
        <a:spcBef>
          <a:spcPts val="900"/>
        </a:spcBef>
        <a:spcAft>
          <a:spcPts val="0"/>
        </a:spcAft>
        <a:buClr>
          <a:schemeClr val="tx1">
            <a:lumMod val="85000"/>
            <a:lumOff val="15000"/>
          </a:schemeClr>
        </a:buClr>
        <a:buFont typeface="Garamond" pitchFamily="18" charset="0"/>
        <a:buChar char="◦"/>
        <a:defRPr sz="1500" kern="1200">
          <a:solidFill>
            <a:schemeClr val="tx1"/>
          </a:solidFill>
          <a:latin typeface="+mn-lt"/>
          <a:ea typeface="+mn-ea"/>
          <a:cs typeface="+mn-cs"/>
        </a:defRPr>
      </a:lvl1pPr>
      <a:lvl2pPr marL="457200" indent="-182880" algn="l" defTabSz="914400" rtl="0" eaLnBrk="1" latinLnBrk="0" hangingPunct="1">
        <a:lnSpc>
          <a:spcPct val="110000"/>
        </a:lnSpc>
        <a:spcBef>
          <a:spcPts val="500"/>
        </a:spcBef>
        <a:buClr>
          <a:schemeClr val="tx1">
            <a:lumMod val="85000"/>
            <a:lumOff val="15000"/>
          </a:schemeClr>
        </a:buClr>
        <a:buFont typeface="Garamond" pitchFamily="18" charset="0"/>
        <a:buChar char="◦"/>
        <a:defRPr sz="1300" kern="1200">
          <a:solidFill>
            <a:schemeClr val="tx1"/>
          </a:solidFill>
          <a:latin typeface="+mn-lt"/>
          <a:ea typeface="+mn-ea"/>
          <a:cs typeface="+mn-cs"/>
        </a:defRPr>
      </a:lvl2pPr>
      <a:lvl3pPr marL="731520" indent="-182880" algn="l" defTabSz="914400" rtl="0" eaLnBrk="1" latinLnBrk="0" hangingPunct="1">
        <a:lnSpc>
          <a:spcPct val="110000"/>
        </a:lnSpc>
        <a:spcBef>
          <a:spcPts val="500"/>
        </a:spcBef>
        <a:buClr>
          <a:schemeClr val="tx1">
            <a:lumMod val="85000"/>
            <a:lumOff val="15000"/>
          </a:schemeClr>
        </a:buClr>
        <a:buFont typeface="Garamond" pitchFamily="18" charset="0"/>
        <a:buChar char="◦"/>
        <a:defRPr sz="1100" kern="1200">
          <a:solidFill>
            <a:schemeClr val="tx1"/>
          </a:solidFill>
          <a:latin typeface="+mn-lt"/>
          <a:ea typeface="+mn-ea"/>
          <a:cs typeface="+mn-cs"/>
        </a:defRPr>
      </a:lvl3pPr>
      <a:lvl4pPr marL="1005840" indent="-182880" algn="l" defTabSz="914400" rtl="0" eaLnBrk="1" latinLnBrk="0" hangingPunct="1">
        <a:lnSpc>
          <a:spcPct val="110000"/>
        </a:lnSpc>
        <a:spcBef>
          <a:spcPts val="500"/>
        </a:spcBef>
        <a:buClr>
          <a:schemeClr val="tx1">
            <a:lumMod val="85000"/>
            <a:lumOff val="15000"/>
          </a:schemeClr>
        </a:buClr>
        <a:buFont typeface="Garamond" pitchFamily="18" charset="0"/>
        <a:buChar char="◦"/>
        <a:defRPr sz="1100" kern="1200">
          <a:solidFill>
            <a:schemeClr val="tx1"/>
          </a:solidFill>
          <a:latin typeface="+mn-lt"/>
          <a:ea typeface="+mn-ea"/>
          <a:cs typeface="+mn-cs"/>
        </a:defRPr>
      </a:lvl4pPr>
      <a:lvl5pPr marL="1280160" indent="-182880" algn="l" defTabSz="914400" rtl="0" eaLnBrk="1" latinLnBrk="0" hangingPunct="1">
        <a:lnSpc>
          <a:spcPct val="110000"/>
        </a:lnSpc>
        <a:spcBef>
          <a:spcPts val="500"/>
        </a:spcBef>
        <a:buClr>
          <a:schemeClr val="tx1">
            <a:lumMod val="85000"/>
            <a:lumOff val="15000"/>
          </a:schemeClr>
        </a:buClr>
        <a:buFont typeface="Garamond" pitchFamily="18" charset="0"/>
        <a:buChar char="◦"/>
        <a:defRPr sz="1100" kern="1200">
          <a:solidFill>
            <a:schemeClr val="tx1"/>
          </a:solidFill>
          <a:latin typeface="+mn-lt"/>
          <a:ea typeface="+mn-ea"/>
          <a:cs typeface="+mn-cs"/>
        </a:defRPr>
      </a:lvl5pPr>
      <a:lvl6pPr marL="1600000" indent="-228600" algn="l" defTabSz="914400" rtl="0" eaLnBrk="1" latinLnBrk="0" hangingPunct="1">
        <a:lnSpc>
          <a:spcPct val="100000"/>
        </a:lnSpc>
        <a:spcBef>
          <a:spcPts val="500"/>
        </a:spcBef>
        <a:buClr>
          <a:schemeClr val="tx1">
            <a:lumMod val="85000"/>
            <a:lumOff val="15000"/>
          </a:schemeClr>
        </a:buClr>
        <a:buFont typeface="Garamond" pitchFamily="18" charset="0"/>
        <a:buChar char="◦"/>
        <a:defRPr sz="1400" kern="1200">
          <a:solidFill>
            <a:schemeClr val="tx1"/>
          </a:solidFill>
          <a:latin typeface="+mn-lt"/>
          <a:ea typeface="+mn-ea"/>
          <a:cs typeface="+mn-cs"/>
        </a:defRPr>
      </a:lvl6pPr>
      <a:lvl7pPr marL="1900000" indent="-228600" algn="l" defTabSz="914400" rtl="0" eaLnBrk="1" latinLnBrk="0" hangingPunct="1">
        <a:lnSpc>
          <a:spcPct val="100000"/>
        </a:lnSpc>
        <a:spcBef>
          <a:spcPts val="500"/>
        </a:spcBef>
        <a:buClr>
          <a:schemeClr val="tx1">
            <a:lumMod val="85000"/>
            <a:lumOff val="15000"/>
          </a:schemeClr>
        </a:buClr>
        <a:buFont typeface="Garamond" pitchFamily="18" charset="0"/>
        <a:buChar char="◦"/>
        <a:defRPr sz="1400" kern="1200">
          <a:solidFill>
            <a:schemeClr val="tx1"/>
          </a:solidFill>
          <a:latin typeface="+mn-lt"/>
          <a:ea typeface="+mn-ea"/>
          <a:cs typeface="+mn-cs"/>
        </a:defRPr>
      </a:lvl7pPr>
      <a:lvl8pPr marL="2200000" indent="-228600" algn="l" defTabSz="914400" rtl="0" eaLnBrk="1" latinLnBrk="0" hangingPunct="1">
        <a:lnSpc>
          <a:spcPct val="100000"/>
        </a:lnSpc>
        <a:spcBef>
          <a:spcPts val="500"/>
        </a:spcBef>
        <a:buClr>
          <a:schemeClr val="tx1">
            <a:lumMod val="85000"/>
            <a:lumOff val="15000"/>
          </a:schemeClr>
        </a:buClr>
        <a:buFont typeface="Garamond" pitchFamily="18" charset="0"/>
        <a:buChar char="◦"/>
        <a:defRPr sz="1400" kern="1200">
          <a:solidFill>
            <a:schemeClr val="tx1"/>
          </a:solidFill>
          <a:latin typeface="+mn-lt"/>
          <a:ea typeface="+mn-ea"/>
          <a:cs typeface="+mn-cs"/>
        </a:defRPr>
      </a:lvl8pPr>
      <a:lvl9pPr marL="2500000" indent="-228600" algn="l" defTabSz="914400" rtl="0" eaLnBrk="1" latinLnBrk="0" hangingPunct="1">
        <a:lnSpc>
          <a:spcPct val="100000"/>
        </a:lnSpc>
        <a:spcBef>
          <a:spcPts val="500"/>
        </a:spcBef>
        <a:buClr>
          <a:schemeClr val="tx1">
            <a:lumMod val="85000"/>
            <a:lumOff val="15000"/>
          </a:schemeClr>
        </a:buClr>
        <a:buFont typeface="Garamond" pitchFamily="18" charset="0"/>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xml"/><Relationship Id="rId1" Type="http://schemas.openxmlformats.org/officeDocument/2006/relationships/slideLayout" Target="../slideLayouts/slideLayout1.xml"/><Relationship Id="rId4" Type="http://schemas.openxmlformats.org/officeDocument/2006/relationships/image" Target="../media/image3.png"/></Relationships>
</file>

<file path=ppt/slides/_rels/slide2.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wmf"/><Relationship Id="rId1" Type="http://schemas.openxmlformats.org/officeDocument/2006/relationships/slideLayout" Target="../slideLayouts/slideLayout2.xml"/><Relationship Id="rId6" Type="http://schemas.openxmlformats.org/officeDocument/2006/relationships/image" Target="../media/image8.png"/><Relationship Id="rId5" Type="http://schemas.openxmlformats.org/officeDocument/2006/relationships/image" Target="../media/image7.png"/><Relationship Id="rId4" Type="http://schemas.openxmlformats.org/officeDocument/2006/relationships/image" Target="../media/image6.png"/></Relationships>
</file>

<file path=ppt/slides/_rels/slide3.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2.xml"/><Relationship Id="rId1" Type="http://schemas.openxmlformats.org/officeDocument/2006/relationships/slideLayout" Target="../slideLayouts/slideLayout2.xml"/><Relationship Id="rId4" Type="http://schemas.openxmlformats.org/officeDocument/2006/relationships/image" Target="../media/image10.jpe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11.jpe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4.wmf"/><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12.tiff"/><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13.jpe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image" Target="../media/image14.jpeg"/><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image" Target="../media/image16.jpeg"/><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2" Type="http://schemas.openxmlformats.org/officeDocument/2006/relationships/image" Target="../media/image17.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image" Target="../media/image18.png"/><Relationship Id="rId1" Type="http://schemas.openxmlformats.org/officeDocument/2006/relationships/slideLayout" Target="../slideLayouts/slideLayout7.xml"/><Relationship Id="rId5" Type="http://schemas.openxmlformats.org/officeDocument/2006/relationships/image" Target="../media/image180.png"/><Relationship Id="rId4" Type="http://schemas.openxmlformats.org/officeDocument/2006/relationships/customXml" Target="../ink/ink1.xml"/></Relationships>
</file>

<file path=ppt/slides/_rels/slide13.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wmf"/><Relationship Id="rId1" Type="http://schemas.openxmlformats.org/officeDocument/2006/relationships/slideLayout" Target="../slideLayouts/slideLayout2.xml"/><Relationship Id="rId4" Type="http://schemas.openxmlformats.org/officeDocument/2006/relationships/image" Target="../media/image20.png"/></Relationships>
</file>

<file path=ppt/slides/_rels/slide14.xml.rels><?xml version="1.0" encoding="UTF-8" standalone="yes"?>
<Relationships xmlns="http://schemas.openxmlformats.org/package/2006/relationships"><Relationship Id="rId2" Type="http://schemas.openxmlformats.org/officeDocument/2006/relationships/image" Target="../media/image21.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22.pn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24.emf"/><Relationship Id="rId2" Type="http://schemas.openxmlformats.org/officeDocument/2006/relationships/image" Target="../media/image23.emf"/><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25.jpeg"/><Relationship Id="rId2" Type="http://schemas.openxmlformats.org/officeDocument/2006/relationships/notesSlide" Target="../notesSlides/notesSlide3.xml"/><Relationship Id="rId1" Type="http://schemas.openxmlformats.org/officeDocument/2006/relationships/slideLayout" Target="../slideLayouts/slideLayout2.xml"/><Relationship Id="rId5" Type="http://schemas.openxmlformats.org/officeDocument/2006/relationships/image" Target="../media/image27.png"/><Relationship Id="rId4" Type="http://schemas.openxmlformats.org/officeDocument/2006/relationships/image" Target="../media/image26.png"/></Relationships>
</file>

<file path=ppt/slides/_rels/slide18.xml.rels><?xml version="1.0" encoding="UTF-8" standalone="yes"?>
<Relationships xmlns="http://schemas.openxmlformats.org/package/2006/relationships"><Relationship Id="rId2" Type="http://schemas.openxmlformats.org/officeDocument/2006/relationships/image" Target="../media/image28.pn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8" Type="http://schemas.openxmlformats.org/officeDocument/2006/relationships/image" Target="../media/image31.png"/><Relationship Id="rId13" Type="http://schemas.openxmlformats.org/officeDocument/2006/relationships/customXml" Target="../ink/ink7.xml"/><Relationship Id="rId3" Type="http://schemas.openxmlformats.org/officeDocument/2006/relationships/customXml" Target="../ink/ink2.xml"/><Relationship Id="rId7" Type="http://schemas.openxmlformats.org/officeDocument/2006/relationships/customXml" Target="../ink/ink4.xml"/><Relationship Id="rId12" Type="http://schemas.openxmlformats.org/officeDocument/2006/relationships/image" Target="../media/image33.png"/><Relationship Id="rId2" Type="http://schemas.openxmlformats.org/officeDocument/2006/relationships/image" Target="../media/image28.png"/><Relationship Id="rId1" Type="http://schemas.openxmlformats.org/officeDocument/2006/relationships/slideLayout" Target="../slideLayouts/slideLayout2.xml"/><Relationship Id="rId6" Type="http://schemas.openxmlformats.org/officeDocument/2006/relationships/image" Target="../media/image30.png"/><Relationship Id="rId11" Type="http://schemas.openxmlformats.org/officeDocument/2006/relationships/customXml" Target="../ink/ink6.xml"/><Relationship Id="rId5" Type="http://schemas.openxmlformats.org/officeDocument/2006/relationships/customXml" Target="../ink/ink3.xml"/><Relationship Id="rId10" Type="http://schemas.openxmlformats.org/officeDocument/2006/relationships/image" Target="../media/image32.png"/><Relationship Id="rId4" Type="http://schemas.openxmlformats.org/officeDocument/2006/relationships/image" Target="../media/image29.png"/><Relationship Id="rId9" Type="http://schemas.openxmlformats.org/officeDocument/2006/relationships/customXml" Target="../ink/ink5.xml"/><Relationship Id="rId14" Type="http://schemas.openxmlformats.org/officeDocument/2006/relationships/image" Target="../media/image34.png"/></Relationships>
</file>

<file path=ppt/slides/_rels/slide20.xml.rels><?xml version="1.0" encoding="UTF-8" standalone="yes"?>
<Relationships xmlns="http://schemas.openxmlformats.org/package/2006/relationships"><Relationship Id="rId2" Type="http://schemas.openxmlformats.org/officeDocument/2006/relationships/image" Target="../media/image35.pn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35.pn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8" Type="http://schemas.openxmlformats.org/officeDocument/2006/relationships/customXml" Target="../ink/ink11.xml"/><Relationship Id="rId13" Type="http://schemas.openxmlformats.org/officeDocument/2006/relationships/image" Target="../media/image41.png"/><Relationship Id="rId3" Type="http://schemas.openxmlformats.org/officeDocument/2006/relationships/image" Target="../media/image36.png"/><Relationship Id="rId7" Type="http://schemas.openxmlformats.org/officeDocument/2006/relationships/image" Target="../media/image38.png"/><Relationship Id="rId12" Type="http://schemas.openxmlformats.org/officeDocument/2006/relationships/customXml" Target="../ink/ink13.xml"/><Relationship Id="rId2" Type="http://schemas.openxmlformats.org/officeDocument/2006/relationships/customXml" Target="../ink/ink8.xml"/><Relationship Id="rId1" Type="http://schemas.openxmlformats.org/officeDocument/2006/relationships/slideLayout" Target="../slideLayouts/slideLayout2.xml"/><Relationship Id="rId6" Type="http://schemas.openxmlformats.org/officeDocument/2006/relationships/customXml" Target="../ink/ink10.xml"/><Relationship Id="rId11" Type="http://schemas.openxmlformats.org/officeDocument/2006/relationships/image" Target="../media/image40.png"/><Relationship Id="rId5" Type="http://schemas.openxmlformats.org/officeDocument/2006/relationships/image" Target="../media/image37.png"/><Relationship Id="rId15" Type="http://schemas.openxmlformats.org/officeDocument/2006/relationships/image" Target="../media/image42.png"/><Relationship Id="rId10" Type="http://schemas.openxmlformats.org/officeDocument/2006/relationships/customXml" Target="../ink/ink12.xml"/><Relationship Id="rId4" Type="http://schemas.openxmlformats.org/officeDocument/2006/relationships/customXml" Target="../ink/ink9.xml"/><Relationship Id="rId9" Type="http://schemas.openxmlformats.org/officeDocument/2006/relationships/image" Target="../media/image39.png"/><Relationship Id="rId14" Type="http://schemas.openxmlformats.org/officeDocument/2006/relationships/customXml" Target="../ink/ink14.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3" Type="http://schemas.openxmlformats.org/officeDocument/2006/relationships/image" Target="../media/image43.png"/><Relationship Id="rId2" Type="http://schemas.openxmlformats.org/officeDocument/2006/relationships/customXml" Target="../ink/ink15.xml"/><Relationship Id="rId1" Type="http://schemas.openxmlformats.org/officeDocument/2006/relationships/slideLayout" Target="../slideLayouts/slideLayout2.xml"/><Relationship Id="rId5" Type="http://schemas.openxmlformats.org/officeDocument/2006/relationships/image" Target="../media/image44.png"/><Relationship Id="rId4" Type="http://schemas.openxmlformats.org/officeDocument/2006/relationships/customXml" Target="../ink/ink16.xml"/></Relationships>
</file>

<file path=ppt/slides/_rels/slide31.xml.rels><?xml version="1.0" encoding="UTF-8" standalone="yes"?>
<Relationships xmlns="http://schemas.openxmlformats.org/package/2006/relationships"><Relationship Id="rId2" Type="http://schemas.openxmlformats.org/officeDocument/2006/relationships/image" Target="../media/image45.pn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image" Target="../media/image46.jpe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image" Target="../media/image47.jpeg"/><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3" Type="http://schemas.openxmlformats.org/officeDocument/2006/relationships/customXml" Target="../ink/ink17.xml"/><Relationship Id="rId2" Type="http://schemas.openxmlformats.org/officeDocument/2006/relationships/image" Target="../media/image48.png"/><Relationship Id="rId1" Type="http://schemas.openxmlformats.org/officeDocument/2006/relationships/slideLayout" Target="../slideLayouts/slideLayout2.xml"/><Relationship Id="rId6" Type="http://schemas.openxmlformats.org/officeDocument/2006/relationships/image" Target="NULL"/><Relationship Id="rId5" Type="http://schemas.openxmlformats.org/officeDocument/2006/relationships/customXml" Target="../ink/ink18.xml"/><Relationship Id="rId4" Type="http://schemas.openxmlformats.org/officeDocument/2006/relationships/image" Target="NULL"/></Relationships>
</file>

<file path=ppt/slides/_rels/slide35.xml.rels><?xml version="1.0" encoding="UTF-8" standalone="yes"?>
<Relationships xmlns="http://schemas.openxmlformats.org/package/2006/relationships"><Relationship Id="rId3" Type="http://schemas.openxmlformats.org/officeDocument/2006/relationships/image" Target="NULL"/><Relationship Id="rId2" Type="http://schemas.openxmlformats.org/officeDocument/2006/relationships/customXml" Target="../ink/ink19.xml"/><Relationship Id="rId1" Type="http://schemas.openxmlformats.org/officeDocument/2006/relationships/slideLayout" Target="../slideLayouts/slideLayout2.xml"/><Relationship Id="rId5" Type="http://schemas.openxmlformats.org/officeDocument/2006/relationships/image" Target="NULL"/><Relationship Id="rId4" Type="http://schemas.openxmlformats.org/officeDocument/2006/relationships/customXml" Target="../ink/ink20.xml"/></Relationships>
</file>

<file path=ppt/slides/_rels/slide36.xml.rels><?xml version="1.0" encoding="UTF-8" standalone="yes"?>
<Relationships xmlns="http://schemas.openxmlformats.org/package/2006/relationships"><Relationship Id="rId2" Type="http://schemas.openxmlformats.org/officeDocument/2006/relationships/image" Target="../media/image49.png"/><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image" Target="../media/image50.png"/><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8" Type="http://schemas.openxmlformats.org/officeDocument/2006/relationships/image" Target="../media/image510.png"/><Relationship Id="rId3" Type="http://schemas.openxmlformats.org/officeDocument/2006/relationships/customXml" Target="../ink/ink21.xml"/><Relationship Id="rId7" Type="http://schemas.openxmlformats.org/officeDocument/2006/relationships/customXml" Target="../ink/ink23.xml"/><Relationship Id="rId2" Type="http://schemas.openxmlformats.org/officeDocument/2006/relationships/image" Target="../media/image51.png"/><Relationship Id="rId1" Type="http://schemas.openxmlformats.org/officeDocument/2006/relationships/slideLayout" Target="../slideLayouts/slideLayout2.xml"/><Relationship Id="rId6" Type="http://schemas.openxmlformats.org/officeDocument/2006/relationships/image" Target="../media/image500.png"/><Relationship Id="rId5" Type="http://schemas.openxmlformats.org/officeDocument/2006/relationships/customXml" Target="../ink/ink22.xml"/><Relationship Id="rId4" Type="http://schemas.openxmlformats.org/officeDocument/2006/relationships/image" Target="../media/image490.png"/></Relationships>
</file>

<file path=ppt/slides/_rels/slide39.xml.rels><?xml version="1.0" encoding="UTF-8" standalone="yes"?>
<Relationships xmlns="http://schemas.openxmlformats.org/package/2006/relationships"><Relationship Id="rId8" Type="http://schemas.openxmlformats.org/officeDocument/2006/relationships/customXml" Target="../ink/ink27.xml"/><Relationship Id="rId3" Type="http://schemas.openxmlformats.org/officeDocument/2006/relationships/image" Target="../media/image520.png"/><Relationship Id="rId7" Type="http://schemas.openxmlformats.org/officeDocument/2006/relationships/image" Target="../media/image540.png"/><Relationship Id="rId2" Type="http://schemas.openxmlformats.org/officeDocument/2006/relationships/customXml" Target="../ink/ink24.xml"/><Relationship Id="rId1" Type="http://schemas.openxmlformats.org/officeDocument/2006/relationships/slideLayout" Target="../slideLayouts/slideLayout2.xml"/><Relationship Id="rId6" Type="http://schemas.openxmlformats.org/officeDocument/2006/relationships/customXml" Target="../ink/ink26.xml"/><Relationship Id="rId5" Type="http://schemas.openxmlformats.org/officeDocument/2006/relationships/image" Target="../media/image530.png"/><Relationship Id="rId4" Type="http://schemas.openxmlformats.org/officeDocument/2006/relationships/customXml" Target="../ink/ink25.xml"/><Relationship Id="rId9" Type="http://schemas.openxmlformats.org/officeDocument/2006/relationships/image" Target="../media/image55.png"/></Relationships>
</file>

<file path=ppt/slides/_rels/slide40.xml.rels><?xml version="1.0" encoding="UTF-8" standalone="yes"?>
<Relationships xmlns="http://schemas.openxmlformats.org/package/2006/relationships"><Relationship Id="rId3" Type="http://schemas.openxmlformats.org/officeDocument/2006/relationships/image" Target="../media/image53.png"/><Relationship Id="rId2" Type="http://schemas.openxmlformats.org/officeDocument/2006/relationships/image" Target="../media/image52.png"/><Relationship Id="rId1" Type="http://schemas.openxmlformats.org/officeDocument/2006/relationships/slideLayout" Target="../slideLayouts/slideLayout6.xml"/><Relationship Id="rId4" Type="http://schemas.openxmlformats.org/officeDocument/2006/relationships/image" Target="../media/image54.jpeg"/></Relationships>
</file>

<file path=ppt/slides/_rels/slide41.xml.rels><?xml version="1.0" encoding="UTF-8" standalone="yes"?>
<Relationships xmlns="http://schemas.openxmlformats.org/package/2006/relationships"><Relationship Id="rId3" Type="http://schemas.openxmlformats.org/officeDocument/2006/relationships/image" Target="../media/image56.png"/><Relationship Id="rId2" Type="http://schemas.openxmlformats.org/officeDocument/2006/relationships/image" Target="../media/image55.jpeg"/><Relationship Id="rId1" Type="http://schemas.openxmlformats.org/officeDocument/2006/relationships/slideLayout" Target="../slideLayouts/slideLayout2.xml"/><Relationship Id="rId5" Type="http://schemas.openxmlformats.org/officeDocument/2006/relationships/image" Target="../media/image58.png"/><Relationship Id="rId4" Type="http://schemas.openxmlformats.org/officeDocument/2006/relationships/image" Target="../media/image57.jpeg"/></Relationships>
</file>

<file path=ppt/slides/_rels/slide42.xml.rels><?xml version="1.0" encoding="UTF-8" standalone="yes"?>
<Relationships xmlns="http://schemas.openxmlformats.org/package/2006/relationships"><Relationship Id="rId3" Type="http://schemas.openxmlformats.org/officeDocument/2006/relationships/image" Target="../media/image60.png"/><Relationship Id="rId2" Type="http://schemas.openxmlformats.org/officeDocument/2006/relationships/image" Target="../media/image59.png"/><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3" Type="http://schemas.openxmlformats.org/officeDocument/2006/relationships/image" Target="../media/image61.jpeg"/><Relationship Id="rId2" Type="http://schemas.openxmlformats.org/officeDocument/2006/relationships/image" Target="../media/image20.png"/><Relationship Id="rId1" Type="http://schemas.openxmlformats.org/officeDocument/2006/relationships/slideLayout" Target="../slideLayouts/slideLayout2.xml"/><Relationship Id="rId6" Type="http://schemas.openxmlformats.org/officeDocument/2006/relationships/image" Target="../media/image62.png"/><Relationship Id="rId5" Type="http://schemas.openxmlformats.org/officeDocument/2006/relationships/image" Target="../media/image5.png"/><Relationship Id="rId4" Type="http://schemas.openxmlformats.org/officeDocument/2006/relationships/image" Target="../media/image4.wmf"/></Relationships>
</file>

<file path=ppt/slides/_rels/slide44.xml.rels><?xml version="1.0" encoding="UTF-8" standalone="yes"?>
<Relationships xmlns="http://schemas.openxmlformats.org/package/2006/relationships"><Relationship Id="rId2" Type="http://schemas.openxmlformats.org/officeDocument/2006/relationships/image" Target="../media/image63.png"/><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8" Type="http://schemas.openxmlformats.org/officeDocument/2006/relationships/image" Target="../media/image4.wmf"/><Relationship Id="rId3" Type="http://schemas.openxmlformats.org/officeDocument/2006/relationships/customXml" Target="../ink/ink28.xml"/><Relationship Id="rId7" Type="http://schemas.openxmlformats.org/officeDocument/2006/relationships/image" Target="../media/image61.jpeg"/><Relationship Id="rId2" Type="http://schemas.openxmlformats.org/officeDocument/2006/relationships/image" Target="../media/image20.png"/><Relationship Id="rId1" Type="http://schemas.openxmlformats.org/officeDocument/2006/relationships/slideLayout" Target="../slideLayouts/slideLayout2.xml"/><Relationship Id="rId6" Type="http://schemas.openxmlformats.org/officeDocument/2006/relationships/image" Target="../media/image65.png"/><Relationship Id="rId5" Type="http://schemas.openxmlformats.org/officeDocument/2006/relationships/customXml" Target="../ink/ink29.xml"/><Relationship Id="rId4" Type="http://schemas.openxmlformats.org/officeDocument/2006/relationships/image" Target="../media/image642.png"/><Relationship Id="rId9" Type="http://schemas.openxmlformats.org/officeDocument/2006/relationships/image" Target="../media/image5.png"/></Relationships>
</file>

<file path=ppt/slides/_rels/slide46.xml.rels><?xml version="1.0" encoding="UTF-8" standalone="yes"?>
<Relationships xmlns="http://schemas.openxmlformats.org/package/2006/relationships"><Relationship Id="rId3" Type="http://schemas.openxmlformats.org/officeDocument/2006/relationships/image" Target="../media/image4.wmf"/><Relationship Id="rId2" Type="http://schemas.openxmlformats.org/officeDocument/2006/relationships/image" Target="../media/image61.jpeg"/><Relationship Id="rId1" Type="http://schemas.openxmlformats.org/officeDocument/2006/relationships/slideLayout" Target="../slideLayouts/slideLayout2.xml"/><Relationship Id="rId5" Type="http://schemas.openxmlformats.org/officeDocument/2006/relationships/image" Target="../media/image20.png"/><Relationship Id="rId4" Type="http://schemas.openxmlformats.org/officeDocument/2006/relationships/image" Target="../media/image5.png"/></Relationships>
</file>

<file path=ppt/slides/_rels/slide47.xml.rels><?xml version="1.0" encoding="UTF-8" standalone="yes"?>
<Relationships xmlns="http://schemas.openxmlformats.org/package/2006/relationships"><Relationship Id="rId3" Type="http://schemas.openxmlformats.org/officeDocument/2006/relationships/customXml" Target="../ink/ink30.xml"/><Relationship Id="rId2" Type="http://schemas.openxmlformats.org/officeDocument/2006/relationships/image" Target="../media/image64.png"/><Relationship Id="rId1" Type="http://schemas.openxmlformats.org/officeDocument/2006/relationships/slideLayout" Target="../slideLayouts/slideLayout7.xml"/><Relationship Id="rId4" Type="http://schemas.openxmlformats.org/officeDocument/2006/relationships/image" Target="../media/image67.png"/></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2" Type="http://schemas.openxmlformats.org/officeDocument/2006/relationships/image" Target="../media/image66.png"/><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3" Type="http://schemas.openxmlformats.org/officeDocument/2006/relationships/image" Target="../media/image69.png"/><Relationship Id="rId7" Type="http://schemas.openxmlformats.org/officeDocument/2006/relationships/image" Target="../media/image630.png"/><Relationship Id="rId2" Type="http://schemas.openxmlformats.org/officeDocument/2006/relationships/image" Target="../media/image68.png"/><Relationship Id="rId1" Type="http://schemas.openxmlformats.org/officeDocument/2006/relationships/slideLayout" Target="../slideLayouts/slideLayout7.xml"/><Relationship Id="rId6" Type="http://schemas.openxmlformats.org/officeDocument/2006/relationships/customXml" Target="../ink/ink32.xml"/><Relationship Id="rId5" Type="http://schemas.openxmlformats.org/officeDocument/2006/relationships/image" Target="../media/image620.png"/><Relationship Id="rId4" Type="http://schemas.openxmlformats.org/officeDocument/2006/relationships/customXml" Target="../ink/ink31.xml"/></Relationships>
</file>

<file path=ppt/slides/_rels/slide51.xml.rels><?xml version="1.0" encoding="UTF-8" standalone="yes"?>
<Relationships xmlns="http://schemas.openxmlformats.org/package/2006/relationships"><Relationship Id="rId8" Type="http://schemas.openxmlformats.org/officeDocument/2006/relationships/image" Target="../media/image72.png"/><Relationship Id="rId3" Type="http://schemas.openxmlformats.org/officeDocument/2006/relationships/image" Target="../media/image71.jpeg"/><Relationship Id="rId7" Type="http://schemas.openxmlformats.org/officeDocument/2006/relationships/image" Target="../media/image651.png"/><Relationship Id="rId2" Type="http://schemas.openxmlformats.org/officeDocument/2006/relationships/image" Target="../media/image70.png"/><Relationship Id="rId1" Type="http://schemas.openxmlformats.org/officeDocument/2006/relationships/slideLayout" Target="../slideLayouts/slideLayout7.xml"/><Relationship Id="rId6" Type="http://schemas.openxmlformats.org/officeDocument/2006/relationships/customXml" Target="../ink/ink34.xml"/><Relationship Id="rId5" Type="http://schemas.openxmlformats.org/officeDocument/2006/relationships/image" Target="../media/image641.png"/><Relationship Id="rId4" Type="http://schemas.openxmlformats.org/officeDocument/2006/relationships/customXml" Target="../ink/ink33.xml"/><Relationship Id="rId9" Type="http://schemas.openxmlformats.org/officeDocument/2006/relationships/image" Target="../media/image73.jpeg"/></Relationships>
</file>

<file path=ppt/slides/_rels/slide52.xml.rels><?xml version="1.0" encoding="UTF-8" standalone="yes"?>
<Relationships xmlns="http://schemas.openxmlformats.org/package/2006/relationships"><Relationship Id="rId8" Type="http://schemas.openxmlformats.org/officeDocument/2006/relationships/image" Target="../media/image710.png"/><Relationship Id="rId3" Type="http://schemas.openxmlformats.org/officeDocument/2006/relationships/customXml" Target="../ink/ink35.xml"/><Relationship Id="rId7" Type="http://schemas.openxmlformats.org/officeDocument/2006/relationships/customXml" Target="../ink/ink37.xml"/><Relationship Id="rId2" Type="http://schemas.openxmlformats.org/officeDocument/2006/relationships/image" Target="../media/image74.png"/><Relationship Id="rId1" Type="http://schemas.openxmlformats.org/officeDocument/2006/relationships/slideLayout" Target="../slideLayouts/slideLayout6.xml"/><Relationship Id="rId6" Type="http://schemas.openxmlformats.org/officeDocument/2006/relationships/image" Target="../media/image700.png"/><Relationship Id="rId5" Type="http://schemas.openxmlformats.org/officeDocument/2006/relationships/customXml" Target="../ink/ink36.xml"/><Relationship Id="rId10" Type="http://schemas.openxmlformats.org/officeDocument/2006/relationships/image" Target="../media/image720.png"/><Relationship Id="rId4" Type="http://schemas.openxmlformats.org/officeDocument/2006/relationships/image" Target="../media/image690.png"/><Relationship Id="rId9" Type="http://schemas.openxmlformats.org/officeDocument/2006/relationships/customXml" Target="../ink/ink38.xml"/></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8" Type="http://schemas.openxmlformats.org/officeDocument/2006/relationships/customXml" Target="../ink/ink42.xml"/><Relationship Id="rId3" Type="http://schemas.openxmlformats.org/officeDocument/2006/relationships/image" Target="../media/image730.png"/><Relationship Id="rId7" Type="http://schemas.openxmlformats.org/officeDocument/2006/relationships/image" Target="../media/image750.png"/><Relationship Id="rId2" Type="http://schemas.openxmlformats.org/officeDocument/2006/relationships/customXml" Target="../ink/ink39.xml"/><Relationship Id="rId1" Type="http://schemas.openxmlformats.org/officeDocument/2006/relationships/slideLayout" Target="../slideLayouts/slideLayout2.xml"/><Relationship Id="rId6" Type="http://schemas.openxmlformats.org/officeDocument/2006/relationships/customXml" Target="../ink/ink41.xml"/><Relationship Id="rId5" Type="http://schemas.openxmlformats.org/officeDocument/2006/relationships/image" Target="../media/image740.png"/><Relationship Id="rId4" Type="http://schemas.openxmlformats.org/officeDocument/2006/relationships/customXml" Target="../ink/ink40.xml"/><Relationship Id="rId9" Type="http://schemas.openxmlformats.org/officeDocument/2006/relationships/image" Target="../media/image76.png"/></Relationships>
</file>

<file path=ppt/slides/_rels/slide55.xml.rels><?xml version="1.0" encoding="UTF-8" standalone="yes"?>
<Relationships xmlns="http://schemas.openxmlformats.org/package/2006/relationships"><Relationship Id="rId3" Type="http://schemas.openxmlformats.org/officeDocument/2006/relationships/image" Target="../media/image76.jpeg"/><Relationship Id="rId2" Type="http://schemas.openxmlformats.org/officeDocument/2006/relationships/image" Target="../media/image75.jpeg"/><Relationship Id="rId1" Type="http://schemas.openxmlformats.org/officeDocument/2006/relationships/slideLayout" Target="../slideLayouts/slideLayout7.xml"/><Relationship Id="rId4" Type="http://schemas.openxmlformats.org/officeDocument/2006/relationships/image" Target="../media/image77.png"/></Relationships>
</file>

<file path=ppt/slides/_rels/slide56.xml.rels><?xml version="1.0" encoding="UTF-8" standalone="yes"?>
<Relationships xmlns="http://schemas.openxmlformats.org/package/2006/relationships"><Relationship Id="rId2" Type="http://schemas.openxmlformats.org/officeDocument/2006/relationships/image" Target="../media/image78.png"/><Relationship Id="rId1" Type="http://schemas.openxmlformats.org/officeDocument/2006/relationships/slideLayout" Target="../slideLayouts/slideLayout6.xml"/></Relationships>
</file>

<file path=ppt/slides/_rels/slide57.xml.rels><?xml version="1.0" encoding="UTF-8" standalone="yes"?>
<Relationships xmlns="http://schemas.openxmlformats.org/package/2006/relationships"><Relationship Id="rId3" Type="http://schemas.openxmlformats.org/officeDocument/2006/relationships/customXml" Target="../ink/ink43.xml"/><Relationship Id="rId2" Type="http://schemas.openxmlformats.org/officeDocument/2006/relationships/image" Target="../media/image79.jpeg"/><Relationship Id="rId1" Type="http://schemas.openxmlformats.org/officeDocument/2006/relationships/slideLayout" Target="../slideLayouts/slideLayout2.xml"/><Relationship Id="rId6" Type="http://schemas.openxmlformats.org/officeDocument/2006/relationships/image" Target="../media/image650.png"/><Relationship Id="rId5" Type="http://schemas.openxmlformats.org/officeDocument/2006/relationships/customXml" Target="../ink/ink44.xml"/><Relationship Id="rId4" Type="http://schemas.openxmlformats.org/officeDocument/2006/relationships/image" Target="../media/image640.png"/></Relationships>
</file>

<file path=ppt/slides/_rels/slide58.xml.rels><?xml version="1.0" encoding="UTF-8" standalone="yes"?>
<Relationships xmlns="http://schemas.openxmlformats.org/package/2006/relationships"><Relationship Id="rId3" Type="http://schemas.openxmlformats.org/officeDocument/2006/relationships/customXml" Target="../ink/ink45.xml"/><Relationship Id="rId2" Type="http://schemas.openxmlformats.org/officeDocument/2006/relationships/image" Target="../media/image80.png"/><Relationship Id="rId1" Type="http://schemas.openxmlformats.org/officeDocument/2006/relationships/slideLayout" Target="../slideLayouts/slideLayout7.xml"/><Relationship Id="rId6" Type="http://schemas.openxmlformats.org/officeDocument/2006/relationships/image" Target="../media/image810.png"/><Relationship Id="rId5" Type="http://schemas.openxmlformats.org/officeDocument/2006/relationships/customXml" Target="../ink/ink46.xml"/><Relationship Id="rId4" Type="http://schemas.openxmlformats.org/officeDocument/2006/relationships/image" Target="../media/image800.png"/></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38" name="Rectangle 76">
            <a:extLst>
              <a:ext uri="{FF2B5EF4-FFF2-40B4-BE49-F238E27FC236}">
                <a16:creationId xmlns:a16="http://schemas.microsoft.com/office/drawing/2014/main" id="{02DC0967-ECFB-46A2-ADEB-01374F3D3CF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2007" y="0"/>
            <a:ext cx="12192001" cy="6858000"/>
          </a:xfrm>
          <a:prstGeom prst="rect">
            <a:avLst/>
          </a:prstGeom>
          <a:solidFill>
            <a:schemeClr val="bg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horz" wrap="square" lIns="91440" tIns="45720" rIns="91440" bIns="45720" numCol="1" spcCol="0" rtlCol="0" fromWordArt="0" anchor="ctr" anchorCtr="0" forceAA="0" compatLnSpc="1">
            <a:prstTxWarp prst="textNoShape">
              <a:avLst/>
            </a:prstTxWarp>
            <a:noAutofit/>
          </a:bodyP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139" name="Rectangle 78">
            <a:extLst>
              <a:ext uri="{FF2B5EF4-FFF2-40B4-BE49-F238E27FC236}">
                <a16:creationId xmlns:a16="http://schemas.microsoft.com/office/drawing/2014/main" id="{533173E3-A708-4A63-AB1F-6729F5E53B6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53190" y="457200"/>
            <a:ext cx="11281609" cy="5943603"/>
          </a:xfrm>
          <a:prstGeom prst="rect">
            <a:avLst/>
          </a:prstGeom>
          <a:solidFill>
            <a:srgbClr val="FFFFFF"/>
          </a:solidFill>
          <a:ln w="6350" cap="flat" cmpd="sng" algn="ctr">
            <a:noFill/>
            <a:prstDash val="solid"/>
          </a:ln>
          <a:effectLst>
            <a:outerShdw blurRad="50800" algn="ctr" rotWithShape="0">
              <a:prstClr val="black">
                <a:alpha val="66000"/>
              </a:prstClr>
            </a:outerShdw>
            <a:softEdge rad="0"/>
          </a:effectLst>
        </p:spPr>
      </p:sp>
      <p:sp useBgFill="1">
        <p:nvSpPr>
          <p:cNvPr id="140" name="Rectangle 80">
            <a:extLst>
              <a:ext uri="{FF2B5EF4-FFF2-40B4-BE49-F238E27FC236}">
                <a16:creationId xmlns:a16="http://schemas.microsoft.com/office/drawing/2014/main" id="{9D98FDEF-0256-4AA6-B4F5-14FEE180D83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16738" y="621793"/>
            <a:ext cx="10954512" cy="5614416"/>
          </a:xfrm>
          <a:prstGeom prst="rect">
            <a:avLst/>
          </a:prstGeom>
          <a:ln w="6350" cap="sq" cmpd="sng" algn="ctr">
            <a:solidFill>
              <a:schemeClr val="tx1"/>
            </a:solidFill>
            <a:prstDash val="solid"/>
            <a:miter lim="800000"/>
          </a:ln>
          <a:effectLst/>
        </p:spPr>
      </p:sp>
      <p:sp>
        <p:nvSpPr>
          <p:cNvPr id="2" name="Title 1">
            <a:extLst>
              <a:ext uri="{FF2B5EF4-FFF2-40B4-BE49-F238E27FC236}">
                <a16:creationId xmlns:a16="http://schemas.microsoft.com/office/drawing/2014/main" id="{11C81EC1-E2C4-BE41-B86A-1C257788F68F}"/>
              </a:ext>
            </a:extLst>
          </p:cNvPr>
          <p:cNvSpPr>
            <a:spLocks noGrp="1"/>
          </p:cNvSpPr>
          <p:nvPr>
            <p:ph type="ctrTitle"/>
          </p:nvPr>
        </p:nvSpPr>
        <p:spPr>
          <a:xfrm>
            <a:off x="4779109" y="1756524"/>
            <a:ext cx="5716338" cy="3042706"/>
          </a:xfrm>
        </p:spPr>
        <p:txBody>
          <a:bodyPr>
            <a:normAutofit/>
          </a:bodyPr>
          <a:lstStyle/>
          <a:p>
            <a:r>
              <a:rPr lang="en-US" sz="4800" dirty="0">
                <a:solidFill>
                  <a:schemeClr val="tx1"/>
                </a:solidFill>
              </a:rPr>
              <a:t>END-TO-END </a:t>
            </a:r>
            <a:br>
              <a:rPr lang="en-US" sz="4800" dirty="0">
                <a:solidFill>
                  <a:schemeClr val="tx1"/>
                </a:solidFill>
              </a:rPr>
            </a:br>
            <a:r>
              <a:rPr lang="en-US" sz="4800" dirty="0">
                <a:solidFill>
                  <a:schemeClr val="tx1"/>
                </a:solidFill>
              </a:rPr>
              <a:t>SECURE MESSAGING (AND MORE)</a:t>
            </a:r>
            <a:br>
              <a:rPr lang="en-US" sz="4700" dirty="0">
                <a:solidFill>
                  <a:schemeClr val="tx1"/>
                </a:solidFill>
              </a:rPr>
            </a:br>
            <a:br>
              <a:rPr lang="en-US" sz="4700" dirty="0">
                <a:solidFill>
                  <a:schemeClr val="tx1"/>
                </a:solidFill>
              </a:rPr>
            </a:br>
            <a:r>
              <a:rPr lang="en-US" sz="3200" dirty="0">
                <a:solidFill>
                  <a:schemeClr val="tx1"/>
                </a:solidFill>
              </a:rPr>
              <a:t>Vitaly Shmatikov</a:t>
            </a:r>
            <a:endParaRPr lang="en-US" sz="4700" dirty="0">
              <a:solidFill>
                <a:schemeClr val="tx1"/>
              </a:solidFill>
            </a:endParaRPr>
          </a:p>
        </p:txBody>
      </p:sp>
      <p:pic>
        <p:nvPicPr>
          <p:cNvPr id="12" name="Picture 11" descr="Icon&#10;&#10;Description automatically generated">
            <a:extLst>
              <a:ext uri="{FF2B5EF4-FFF2-40B4-BE49-F238E27FC236}">
                <a16:creationId xmlns:a16="http://schemas.microsoft.com/office/drawing/2014/main" id="{77D65D4F-AE96-4042-9429-F05D15678C83}"/>
              </a:ext>
            </a:extLst>
          </p:cNvPr>
          <p:cNvPicPr>
            <a:picLocks noChangeAspect="1"/>
          </p:cNvPicPr>
          <p:nvPr/>
        </p:nvPicPr>
        <p:blipFill>
          <a:blip r:embed="rId3"/>
          <a:stretch>
            <a:fillRect/>
          </a:stretch>
        </p:blipFill>
        <p:spPr>
          <a:xfrm>
            <a:off x="2034784" y="3078479"/>
            <a:ext cx="1920758" cy="1925573"/>
          </a:xfrm>
          <a:prstGeom prst="rect">
            <a:avLst/>
          </a:prstGeom>
        </p:spPr>
      </p:pic>
      <p:sp>
        <p:nvSpPr>
          <p:cNvPr id="83" name="Rectangle 82">
            <a:extLst>
              <a:ext uri="{FF2B5EF4-FFF2-40B4-BE49-F238E27FC236}">
                <a16:creationId xmlns:a16="http://schemas.microsoft.com/office/drawing/2014/main" id="{8ABEB269-2208-4181-9DDB-A5C2D189B26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7251298" y="446824"/>
            <a:ext cx="1920240" cy="73152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cxnSp>
        <p:nvCxnSpPr>
          <p:cNvPr id="85" name="Straight Connector 84">
            <a:extLst>
              <a:ext uri="{FF2B5EF4-FFF2-40B4-BE49-F238E27FC236}">
                <a16:creationId xmlns:a16="http://schemas.microsoft.com/office/drawing/2014/main" id="{384CBE60-0977-4285-9BF5-9D8271989AD6}"/>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7365598" y="446823"/>
            <a:ext cx="0" cy="640080"/>
          </a:xfrm>
          <a:prstGeom prst="line">
            <a:avLst/>
          </a:prstGeom>
          <a:solidFill>
            <a:schemeClr val="tx1">
              <a:lumMod val="85000"/>
              <a:lumOff val="15000"/>
            </a:schemeClr>
          </a:solidFill>
          <a:ln>
            <a:solidFill>
              <a:srgbClr val="FFFFFF"/>
            </a:solidFill>
            <a:miter lim="800000"/>
          </a:ln>
        </p:spPr>
        <p:style>
          <a:lnRef idx="1">
            <a:schemeClr val="accent1"/>
          </a:lnRef>
          <a:fillRef idx="0">
            <a:schemeClr val="accent1"/>
          </a:fillRef>
          <a:effectRef idx="0">
            <a:schemeClr val="accent1"/>
          </a:effectRef>
          <a:fontRef idx="minor">
            <a:schemeClr val="tx1"/>
          </a:fontRef>
        </p:style>
      </p:cxnSp>
      <p:cxnSp>
        <p:nvCxnSpPr>
          <p:cNvPr id="87" name="Straight Connector 86">
            <a:extLst>
              <a:ext uri="{FF2B5EF4-FFF2-40B4-BE49-F238E27FC236}">
                <a16:creationId xmlns:a16="http://schemas.microsoft.com/office/drawing/2014/main" id="{1911CEBB-5C08-41C5-8954-C727FC875565}"/>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9057238" y="446823"/>
            <a:ext cx="0" cy="640080"/>
          </a:xfrm>
          <a:prstGeom prst="line">
            <a:avLst/>
          </a:prstGeom>
          <a:solidFill>
            <a:schemeClr val="tx1">
              <a:lumMod val="85000"/>
              <a:lumOff val="15000"/>
            </a:schemeClr>
          </a:solidFill>
          <a:ln>
            <a:solidFill>
              <a:srgbClr val="FFFFFF"/>
            </a:solidFill>
            <a:miter lim="800000"/>
          </a:ln>
        </p:spPr>
        <p:style>
          <a:lnRef idx="1">
            <a:schemeClr val="accent1"/>
          </a:lnRef>
          <a:fillRef idx="0">
            <a:schemeClr val="accent1"/>
          </a:fillRef>
          <a:effectRef idx="0">
            <a:schemeClr val="accent1"/>
          </a:effectRef>
          <a:fontRef idx="minor">
            <a:schemeClr val="tx1"/>
          </a:fontRef>
        </p:style>
      </p:cxnSp>
      <p:cxnSp>
        <p:nvCxnSpPr>
          <p:cNvPr id="89" name="Straight Connector 88">
            <a:extLst>
              <a:ext uri="{FF2B5EF4-FFF2-40B4-BE49-F238E27FC236}">
                <a16:creationId xmlns:a16="http://schemas.microsoft.com/office/drawing/2014/main" id="{E56FA950-4DFC-4710-A30A-6E55033CA460}"/>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7365598" y="1092118"/>
            <a:ext cx="1691640" cy="0"/>
          </a:xfrm>
          <a:prstGeom prst="line">
            <a:avLst/>
          </a:prstGeom>
          <a:solidFill>
            <a:schemeClr val="tx1">
              <a:lumMod val="85000"/>
              <a:lumOff val="15000"/>
            </a:schemeClr>
          </a:solidFill>
          <a:ln>
            <a:solidFill>
              <a:srgbClr val="FFFFFF"/>
            </a:solidFill>
            <a:miter lim="800000"/>
          </a:ln>
        </p:spPr>
        <p:style>
          <a:lnRef idx="1">
            <a:schemeClr val="accent1"/>
          </a:lnRef>
          <a:fillRef idx="0">
            <a:schemeClr val="accent1"/>
          </a:fillRef>
          <a:effectRef idx="0">
            <a:schemeClr val="accent1"/>
          </a:effectRef>
          <a:fontRef idx="minor">
            <a:schemeClr val="tx1"/>
          </a:fontRef>
        </p:style>
      </p:cxnSp>
      <p:pic>
        <p:nvPicPr>
          <p:cNvPr id="10" name="Picture 9" descr="Shape, circle&#10;&#10;Description automatically generated">
            <a:extLst>
              <a:ext uri="{FF2B5EF4-FFF2-40B4-BE49-F238E27FC236}">
                <a16:creationId xmlns:a16="http://schemas.microsoft.com/office/drawing/2014/main" id="{9B4F6B64-4592-0042-B01D-7841F97BC43B}"/>
              </a:ext>
            </a:extLst>
          </p:cNvPr>
          <p:cNvPicPr>
            <a:picLocks noChangeAspect="1"/>
          </p:cNvPicPr>
          <p:nvPr/>
        </p:nvPicPr>
        <p:blipFill>
          <a:blip r:embed="rId4"/>
          <a:stretch>
            <a:fillRect/>
          </a:stretch>
        </p:blipFill>
        <p:spPr>
          <a:xfrm>
            <a:off x="1301506" y="1553805"/>
            <a:ext cx="1697733" cy="1697733"/>
          </a:xfrm>
          <a:prstGeom prst="rect">
            <a:avLst/>
          </a:prstGeom>
        </p:spPr>
      </p:pic>
    </p:spTree>
    <p:extLst>
      <p:ext uri="{BB962C8B-B14F-4D97-AF65-F5344CB8AC3E}">
        <p14:creationId xmlns:p14="http://schemas.microsoft.com/office/powerpoint/2010/main" val="56008928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Communications Today</a:t>
            </a:r>
          </a:p>
        </p:txBody>
      </p:sp>
      <p:sp>
        <p:nvSpPr>
          <p:cNvPr id="4" name="Cloud 3"/>
          <p:cNvSpPr/>
          <p:nvPr/>
        </p:nvSpPr>
        <p:spPr>
          <a:xfrm>
            <a:off x="4130520" y="2693243"/>
            <a:ext cx="1371600" cy="1004132"/>
          </a:xfrm>
          <a:prstGeom prst="cloud">
            <a:avLst/>
          </a:prstGeom>
          <a:solidFill>
            <a:schemeClr val="accent3">
              <a:lumMod val="95000"/>
            </a:schemeClr>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200" dirty="0"/>
          </a:p>
        </p:txBody>
      </p:sp>
      <p:sp>
        <p:nvSpPr>
          <p:cNvPr id="5" name="Cloud 4"/>
          <p:cNvSpPr/>
          <p:nvPr/>
        </p:nvSpPr>
        <p:spPr>
          <a:xfrm>
            <a:off x="6769516" y="3128807"/>
            <a:ext cx="1371600" cy="1004132"/>
          </a:xfrm>
          <a:prstGeom prst="cloud">
            <a:avLst/>
          </a:prstGeom>
          <a:solidFill>
            <a:schemeClr val="accent3">
              <a:lumMod val="95000"/>
            </a:schemeClr>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200" dirty="0"/>
          </a:p>
        </p:txBody>
      </p:sp>
      <p:pic>
        <p:nvPicPr>
          <p:cNvPr id="7" name="Picture 425"/>
          <p:cNvPicPr>
            <a:picLocks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6763942" y="3376601"/>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8" name="Picture 425"/>
          <p:cNvPicPr>
            <a:picLocks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5810252" y="3728486"/>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9" name="Picture 8" descr="C:\Documents and Settings\rist\Local Settings\Temporary Internet Files\Content.IE5\CNYX6FYV\MCj04352420000[1].png"/>
          <p:cNvPicPr>
            <a:picLocks noChangeAspect="1" noChangeArrowheads="1"/>
          </p:cNvPicPr>
          <p:nvPr/>
        </p:nvPicPr>
        <p:blipFill>
          <a:blip r:embed="rId3" cstate="print"/>
          <a:srcRect/>
          <a:stretch>
            <a:fillRect/>
          </a:stretch>
        </p:blipFill>
        <p:spPr bwMode="auto">
          <a:xfrm>
            <a:off x="3089609" y="2782975"/>
            <a:ext cx="462152" cy="914400"/>
          </a:xfrm>
          <a:prstGeom prst="rect">
            <a:avLst/>
          </a:prstGeom>
          <a:noFill/>
          <a:effectLst>
            <a:outerShdw blurRad="50800" dist="50800" dir="5400000" algn="ctr" rotWithShape="0">
              <a:schemeClr val="bg2">
                <a:lumMod val="60000"/>
                <a:lumOff val="40000"/>
              </a:schemeClr>
            </a:outerShdw>
          </a:effectLst>
        </p:spPr>
      </p:pic>
      <p:cxnSp>
        <p:nvCxnSpPr>
          <p:cNvPr id="11" name="Straight Arrow Connector 10"/>
          <p:cNvCxnSpPr>
            <a:cxnSpLocks/>
            <a:stCxn id="9" idx="3"/>
            <a:endCxn id="24" idx="1"/>
          </p:cNvCxnSpPr>
          <p:nvPr/>
        </p:nvCxnSpPr>
        <p:spPr>
          <a:xfrm flipV="1">
            <a:off x="3551762" y="3148555"/>
            <a:ext cx="572565" cy="91621"/>
          </a:xfrm>
          <a:prstGeom prst="straightConnector1">
            <a:avLst/>
          </a:prstGeom>
          <a:ln>
            <a:solidFill>
              <a:schemeClr val="accent4"/>
            </a:solidFill>
            <a:headEnd type="arrow"/>
            <a:tailEnd type="arrow"/>
          </a:ln>
        </p:spPr>
        <p:style>
          <a:lnRef idx="2">
            <a:schemeClr val="accent1"/>
          </a:lnRef>
          <a:fillRef idx="0">
            <a:schemeClr val="accent1"/>
          </a:fillRef>
          <a:effectRef idx="1">
            <a:schemeClr val="accent1"/>
          </a:effectRef>
          <a:fontRef idx="minor">
            <a:schemeClr val="tx1"/>
          </a:fontRef>
        </p:style>
      </p:cxnSp>
      <p:pic>
        <p:nvPicPr>
          <p:cNvPr id="17" name="Picture 425"/>
          <p:cNvPicPr>
            <a:picLocks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5123503" y="3227129"/>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19" name="Picture 425"/>
          <p:cNvPicPr>
            <a:picLocks noChangeArrowheads="1"/>
          </p:cNvPicPr>
          <p:nvPr/>
        </p:nvPicPr>
        <p:blipFill>
          <a:blip r:embed="rId2" cstate="print">
            <a:duotone>
              <a:schemeClr val="bg2">
                <a:shade val="45000"/>
                <a:satMod val="135000"/>
              </a:schemeClr>
              <a:prstClr val="white"/>
            </a:duotone>
            <a:extLst>
              <a:ext uri="{28A0092B-C50C-407E-A947-70E740481C1C}">
                <a14:useLocalDpi xmlns:a14="http://schemas.microsoft.com/office/drawing/2010/main" val="0"/>
              </a:ext>
            </a:extLst>
          </a:blip>
          <a:srcRect/>
          <a:stretch>
            <a:fillRect/>
          </a:stretch>
        </p:blipFill>
        <p:spPr bwMode="auto">
          <a:xfrm>
            <a:off x="5810252" y="3634527"/>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20" name="Picture 425"/>
          <p:cNvPicPr>
            <a:picLocks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5810252" y="3569842"/>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23" name="Picture 425"/>
          <p:cNvPicPr>
            <a:picLocks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7752305" y="3770849"/>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24" name="Picture 425"/>
          <p:cNvPicPr>
            <a:picLocks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4124327" y="3030487"/>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3078" name="Picture 6">
            <a:extLst>
              <a:ext uri="{FF2B5EF4-FFF2-40B4-BE49-F238E27FC236}">
                <a16:creationId xmlns:a16="http://schemas.microsoft.com/office/drawing/2014/main" id="{17CE161C-4174-5041-BFF1-73EB8578F104}"/>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flipH="1">
            <a:off x="2464425" y="3846552"/>
            <a:ext cx="863600" cy="863600"/>
          </a:xfrm>
          <a:prstGeom prst="rect">
            <a:avLst/>
          </a:prstGeom>
          <a:noFill/>
          <a:extLst>
            <a:ext uri="{909E8E84-426E-40DD-AFC4-6F175D3DCCD1}">
              <a14:hiddenFill xmlns:a14="http://schemas.microsoft.com/office/drawing/2010/main">
                <a:solidFill>
                  <a:srgbClr val="FFFFFF"/>
                </a:solidFill>
              </a14:hiddenFill>
            </a:ext>
          </a:extLst>
        </p:spPr>
      </p:pic>
      <p:pic>
        <p:nvPicPr>
          <p:cNvPr id="3080" name="Picture 8">
            <a:extLst>
              <a:ext uri="{FF2B5EF4-FFF2-40B4-BE49-F238E27FC236}">
                <a16:creationId xmlns:a16="http://schemas.microsoft.com/office/drawing/2014/main" id="{28D1B7BB-108B-2F46-8DDB-93848A7895EA}"/>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9216550" y="4060708"/>
            <a:ext cx="758281" cy="758281"/>
          </a:xfrm>
          <a:prstGeom prst="rect">
            <a:avLst/>
          </a:prstGeom>
          <a:noFill/>
          <a:extLst>
            <a:ext uri="{909E8E84-426E-40DD-AFC4-6F175D3DCCD1}">
              <a14:hiddenFill xmlns:a14="http://schemas.microsoft.com/office/drawing/2010/main">
                <a:solidFill>
                  <a:srgbClr val="FFFFFF"/>
                </a:solidFill>
              </a14:hiddenFill>
            </a:ext>
          </a:extLst>
        </p:spPr>
      </p:pic>
      <p:pic>
        <p:nvPicPr>
          <p:cNvPr id="3082" name="Picture 10" descr="Cell phone - Free technology icons">
            <a:extLst>
              <a:ext uri="{FF2B5EF4-FFF2-40B4-BE49-F238E27FC236}">
                <a16:creationId xmlns:a16="http://schemas.microsoft.com/office/drawing/2014/main" id="{B0B0F9ED-085D-B445-9CC5-B0D00CFF1E4B}"/>
              </a:ext>
            </a:extLst>
          </p:cNvPr>
          <p:cNvPicPr>
            <a:picLocks noChangeAspect="1" noChangeArrowheads="1"/>
          </p:cNvPicPr>
          <p:nvPr/>
        </p:nvPicPr>
        <p:blipFill>
          <a:blip r:embed="rId5">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1524000" y="5149215"/>
            <a:ext cx="1295400" cy="680085"/>
          </a:xfrm>
          <a:prstGeom prst="rect">
            <a:avLst/>
          </a:prstGeom>
          <a:noFill/>
          <a:extLst>
            <a:ext uri="{909E8E84-426E-40DD-AFC4-6F175D3DCCD1}">
              <a14:hiddenFill xmlns:a14="http://schemas.microsoft.com/office/drawing/2010/main">
                <a:solidFill>
                  <a:srgbClr val="FFFFFF"/>
                </a:solidFill>
              </a14:hiddenFill>
            </a:ext>
          </a:extLst>
        </p:spPr>
      </p:pic>
      <p:pic>
        <p:nvPicPr>
          <p:cNvPr id="35" name="Picture 10" descr="Cell phone - Free technology icons">
            <a:extLst>
              <a:ext uri="{FF2B5EF4-FFF2-40B4-BE49-F238E27FC236}">
                <a16:creationId xmlns:a16="http://schemas.microsoft.com/office/drawing/2014/main" id="{869622D8-EAE1-4843-B969-87BB5A2FE3D8}"/>
              </a:ext>
            </a:extLst>
          </p:cNvPr>
          <p:cNvPicPr>
            <a:picLocks noChangeAspect="1" noChangeArrowheads="1"/>
          </p:cNvPicPr>
          <p:nvPr/>
        </p:nvPicPr>
        <p:blipFill>
          <a:blip r:embed="rId5">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9372600" y="5412431"/>
            <a:ext cx="1295400" cy="680085"/>
          </a:xfrm>
          <a:prstGeom prst="rect">
            <a:avLst/>
          </a:prstGeom>
          <a:noFill/>
          <a:extLst>
            <a:ext uri="{909E8E84-426E-40DD-AFC4-6F175D3DCCD1}">
              <a14:hiddenFill xmlns:a14="http://schemas.microsoft.com/office/drawing/2010/main">
                <a:solidFill>
                  <a:srgbClr val="FFFFFF"/>
                </a:solidFill>
              </a14:hiddenFill>
            </a:ext>
          </a:extLst>
        </p:spPr>
      </p:pic>
      <p:pic>
        <p:nvPicPr>
          <p:cNvPr id="3086" name="Picture 14" descr="Chat Room Icons - Download Free Vector Icons | Noun Project">
            <a:extLst>
              <a:ext uri="{FF2B5EF4-FFF2-40B4-BE49-F238E27FC236}">
                <a16:creationId xmlns:a16="http://schemas.microsoft.com/office/drawing/2014/main" id="{02E2F61E-046B-CA48-8253-E3161FDB2753}"/>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2412653" y="5412431"/>
            <a:ext cx="483573" cy="483573"/>
          </a:xfrm>
          <a:prstGeom prst="rect">
            <a:avLst/>
          </a:prstGeom>
          <a:noFill/>
          <a:extLst>
            <a:ext uri="{909E8E84-426E-40DD-AFC4-6F175D3DCCD1}">
              <a14:hiddenFill xmlns:a14="http://schemas.microsoft.com/office/drawing/2010/main">
                <a:solidFill>
                  <a:srgbClr val="FFFFFF"/>
                </a:solidFill>
              </a14:hiddenFill>
            </a:ext>
          </a:extLst>
        </p:spPr>
      </p:pic>
      <p:pic>
        <p:nvPicPr>
          <p:cNvPr id="38" name="Picture 14" descr="Chat Room Icons - Download Free Vector Icons | Noun Project">
            <a:extLst>
              <a:ext uri="{FF2B5EF4-FFF2-40B4-BE49-F238E27FC236}">
                <a16:creationId xmlns:a16="http://schemas.microsoft.com/office/drawing/2014/main" id="{32A99ACB-1523-854C-AF2A-F6323E0F75C8}"/>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9346228" y="5672788"/>
            <a:ext cx="483573" cy="483573"/>
          </a:xfrm>
          <a:prstGeom prst="rect">
            <a:avLst/>
          </a:prstGeom>
          <a:noFill/>
          <a:extLst>
            <a:ext uri="{909E8E84-426E-40DD-AFC4-6F175D3DCCD1}">
              <a14:hiddenFill xmlns:a14="http://schemas.microsoft.com/office/drawing/2010/main">
                <a:solidFill>
                  <a:srgbClr val="FFFFFF"/>
                </a:solidFill>
              </a14:hiddenFill>
            </a:ext>
          </a:extLst>
        </p:spPr>
      </p:pic>
      <p:cxnSp>
        <p:nvCxnSpPr>
          <p:cNvPr id="41" name="Straight Arrow Connector 40">
            <a:extLst>
              <a:ext uri="{FF2B5EF4-FFF2-40B4-BE49-F238E27FC236}">
                <a16:creationId xmlns:a16="http://schemas.microsoft.com/office/drawing/2014/main" id="{C59AA6FE-2677-C648-B9E4-91A18B59E808}"/>
              </a:ext>
            </a:extLst>
          </p:cNvPr>
          <p:cNvCxnSpPr>
            <a:cxnSpLocks/>
          </p:cNvCxnSpPr>
          <p:nvPr/>
        </p:nvCxnSpPr>
        <p:spPr>
          <a:xfrm flipV="1">
            <a:off x="2839692" y="3266622"/>
            <a:ext cx="284509" cy="565243"/>
          </a:xfrm>
          <a:prstGeom prst="straightConnector1">
            <a:avLst/>
          </a:prstGeom>
          <a:ln>
            <a:solidFill>
              <a:schemeClr val="accent4"/>
            </a:solidFill>
            <a:headEnd type="arrow"/>
            <a:tailEnd type="arrow"/>
          </a:ln>
        </p:spPr>
        <p:style>
          <a:lnRef idx="2">
            <a:schemeClr val="accent1"/>
          </a:lnRef>
          <a:fillRef idx="0">
            <a:schemeClr val="accent1"/>
          </a:fillRef>
          <a:effectRef idx="1">
            <a:schemeClr val="accent1"/>
          </a:effectRef>
          <a:fontRef idx="minor">
            <a:schemeClr val="tx1"/>
          </a:fontRef>
        </p:style>
      </p:cxnSp>
      <p:cxnSp>
        <p:nvCxnSpPr>
          <p:cNvPr id="43" name="Straight Arrow Connector 42">
            <a:extLst>
              <a:ext uri="{FF2B5EF4-FFF2-40B4-BE49-F238E27FC236}">
                <a16:creationId xmlns:a16="http://schemas.microsoft.com/office/drawing/2014/main" id="{78DDE10C-6EDC-7F4A-8521-D88C5C7B0BE0}"/>
              </a:ext>
            </a:extLst>
          </p:cNvPr>
          <p:cNvCxnSpPr>
            <a:cxnSpLocks/>
          </p:cNvCxnSpPr>
          <p:nvPr/>
        </p:nvCxnSpPr>
        <p:spPr>
          <a:xfrm flipV="1">
            <a:off x="2171701" y="4419600"/>
            <a:ext cx="393059" cy="598006"/>
          </a:xfrm>
          <a:prstGeom prst="straightConnector1">
            <a:avLst/>
          </a:prstGeom>
          <a:ln>
            <a:solidFill>
              <a:schemeClr val="accent4"/>
            </a:solidFill>
            <a:headEnd type="arrow"/>
            <a:tailEnd type="arrow"/>
          </a:ln>
        </p:spPr>
        <p:style>
          <a:lnRef idx="2">
            <a:schemeClr val="accent1"/>
          </a:lnRef>
          <a:fillRef idx="0">
            <a:schemeClr val="accent1"/>
          </a:fillRef>
          <a:effectRef idx="1">
            <a:schemeClr val="accent1"/>
          </a:effectRef>
          <a:fontRef idx="minor">
            <a:schemeClr val="tx1"/>
          </a:fontRef>
        </p:style>
      </p:cxnSp>
      <p:cxnSp>
        <p:nvCxnSpPr>
          <p:cNvPr id="45" name="Straight Arrow Connector 44">
            <a:extLst>
              <a:ext uri="{FF2B5EF4-FFF2-40B4-BE49-F238E27FC236}">
                <a16:creationId xmlns:a16="http://schemas.microsoft.com/office/drawing/2014/main" id="{D11495C6-92D5-6A45-B375-B09FEDF8B5FE}"/>
              </a:ext>
            </a:extLst>
          </p:cNvPr>
          <p:cNvCxnSpPr>
            <a:cxnSpLocks/>
            <a:endCxn id="20" idx="1"/>
          </p:cNvCxnSpPr>
          <p:nvPr/>
        </p:nvCxnSpPr>
        <p:spPr>
          <a:xfrm>
            <a:off x="5426329" y="3454889"/>
            <a:ext cx="383923" cy="233021"/>
          </a:xfrm>
          <a:prstGeom prst="straightConnector1">
            <a:avLst/>
          </a:prstGeom>
          <a:ln>
            <a:solidFill>
              <a:schemeClr val="accent4"/>
            </a:solidFill>
            <a:headEnd type="arrow"/>
            <a:tailEnd type="arrow"/>
          </a:ln>
        </p:spPr>
        <p:style>
          <a:lnRef idx="2">
            <a:schemeClr val="accent1"/>
          </a:lnRef>
          <a:fillRef idx="0">
            <a:schemeClr val="accent1"/>
          </a:fillRef>
          <a:effectRef idx="1">
            <a:schemeClr val="accent1"/>
          </a:effectRef>
          <a:fontRef idx="minor">
            <a:schemeClr val="tx1"/>
          </a:fontRef>
        </p:style>
      </p:cxnSp>
      <p:cxnSp>
        <p:nvCxnSpPr>
          <p:cNvPr id="47" name="Straight Arrow Connector 46">
            <a:extLst>
              <a:ext uri="{FF2B5EF4-FFF2-40B4-BE49-F238E27FC236}">
                <a16:creationId xmlns:a16="http://schemas.microsoft.com/office/drawing/2014/main" id="{BD0712B0-C8A7-384B-ADA2-B28473A39D47}"/>
              </a:ext>
            </a:extLst>
          </p:cNvPr>
          <p:cNvCxnSpPr>
            <a:cxnSpLocks/>
            <a:endCxn id="7" idx="1"/>
          </p:cNvCxnSpPr>
          <p:nvPr/>
        </p:nvCxnSpPr>
        <p:spPr>
          <a:xfrm flipV="1">
            <a:off x="6207023" y="3494668"/>
            <a:ext cx="556919" cy="233818"/>
          </a:xfrm>
          <a:prstGeom prst="straightConnector1">
            <a:avLst/>
          </a:prstGeom>
          <a:ln>
            <a:solidFill>
              <a:schemeClr val="accent4"/>
            </a:solidFill>
            <a:headEnd type="arrow"/>
            <a:tailEnd type="arrow"/>
          </a:ln>
        </p:spPr>
        <p:style>
          <a:lnRef idx="2">
            <a:schemeClr val="accent1"/>
          </a:lnRef>
          <a:fillRef idx="0">
            <a:schemeClr val="accent1"/>
          </a:fillRef>
          <a:effectRef idx="1">
            <a:schemeClr val="accent1"/>
          </a:effectRef>
          <a:fontRef idx="minor">
            <a:schemeClr val="tx1"/>
          </a:fontRef>
        </p:style>
      </p:cxnSp>
      <p:cxnSp>
        <p:nvCxnSpPr>
          <p:cNvPr id="49" name="Straight Arrow Connector 48">
            <a:extLst>
              <a:ext uri="{FF2B5EF4-FFF2-40B4-BE49-F238E27FC236}">
                <a16:creationId xmlns:a16="http://schemas.microsoft.com/office/drawing/2014/main" id="{32607D02-3E38-4243-B5C3-C0598BB3D966}"/>
              </a:ext>
            </a:extLst>
          </p:cNvPr>
          <p:cNvCxnSpPr>
            <a:cxnSpLocks/>
          </p:cNvCxnSpPr>
          <p:nvPr/>
        </p:nvCxnSpPr>
        <p:spPr>
          <a:xfrm flipV="1">
            <a:off x="8130924" y="3546279"/>
            <a:ext cx="593977" cy="407172"/>
          </a:xfrm>
          <a:prstGeom prst="straightConnector1">
            <a:avLst/>
          </a:prstGeom>
          <a:ln>
            <a:solidFill>
              <a:schemeClr val="accent4"/>
            </a:solidFill>
            <a:headEnd type="arrow"/>
            <a:tailEnd type="arrow"/>
          </a:ln>
        </p:spPr>
        <p:style>
          <a:lnRef idx="2">
            <a:schemeClr val="accent1"/>
          </a:lnRef>
          <a:fillRef idx="0">
            <a:schemeClr val="accent1"/>
          </a:fillRef>
          <a:effectRef idx="1">
            <a:schemeClr val="accent1"/>
          </a:effectRef>
          <a:fontRef idx="minor">
            <a:schemeClr val="tx1"/>
          </a:fontRef>
        </p:style>
      </p:cxnSp>
      <p:cxnSp>
        <p:nvCxnSpPr>
          <p:cNvPr id="51" name="Straight Arrow Connector 50">
            <a:extLst>
              <a:ext uri="{FF2B5EF4-FFF2-40B4-BE49-F238E27FC236}">
                <a16:creationId xmlns:a16="http://schemas.microsoft.com/office/drawing/2014/main" id="{93879442-4DFE-0945-AFD4-104E495093D4}"/>
              </a:ext>
            </a:extLst>
          </p:cNvPr>
          <p:cNvCxnSpPr>
            <a:cxnSpLocks/>
          </p:cNvCxnSpPr>
          <p:nvPr/>
        </p:nvCxnSpPr>
        <p:spPr>
          <a:xfrm>
            <a:off x="9113711" y="3631887"/>
            <a:ext cx="453568" cy="380132"/>
          </a:xfrm>
          <a:prstGeom prst="straightConnector1">
            <a:avLst/>
          </a:prstGeom>
          <a:ln>
            <a:solidFill>
              <a:schemeClr val="accent4"/>
            </a:solidFill>
            <a:headEnd type="arrow"/>
            <a:tailEnd type="arrow"/>
          </a:ln>
        </p:spPr>
        <p:style>
          <a:lnRef idx="2">
            <a:schemeClr val="accent1"/>
          </a:lnRef>
          <a:fillRef idx="0">
            <a:schemeClr val="accent1"/>
          </a:fillRef>
          <a:effectRef idx="1">
            <a:schemeClr val="accent1"/>
          </a:effectRef>
          <a:fontRef idx="minor">
            <a:schemeClr val="tx1"/>
          </a:fontRef>
        </p:style>
      </p:cxnSp>
      <p:cxnSp>
        <p:nvCxnSpPr>
          <p:cNvPr id="53" name="Straight Arrow Connector 52">
            <a:extLst>
              <a:ext uri="{FF2B5EF4-FFF2-40B4-BE49-F238E27FC236}">
                <a16:creationId xmlns:a16="http://schemas.microsoft.com/office/drawing/2014/main" id="{93859F6F-E9BF-5949-B2A5-596348F451C4}"/>
              </a:ext>
            </a:extLst>
          </p:cNvPr>
          <p:cNvCxnSpPr>
            <a:cxnSpLocks/>
            <a:endCxn id="35" idx="0"/>
          </p:cNvCxnSpPr>
          <p:nvPr/>
        </p:nvCxnSpPr>
        <p:spPr>
          <a:xfrm>
            <a:off x="9580842" y="4838800"/>
            <a:ext cx="439458" cy="573630"/>
          </a:xfrm>
          <a:prstGeom prst="straightConnector1">
            <a:avLst/>
          </a:prstGeom>
          <a:ln>
            <a:solidFill>
              <a:schemeClr val="accent4"/>
            </a:solidFill>
            <a:headEnd type="arrow"/>
            <a:tailEnd type="arrow"/>
          </a:ln>
        </p:spPr>
        <p:style>
          <a:lnRef idx="2">
            <a:schemeClr val="accent1"/>
          </a:lnRef>
          <a:fillRef idx="0">
            <a:schemeClr val="accent1"/>
          </a:fillRef>
          <a:effectRef idx="1">
            <a:schemeClr val="accent1"/>
          </a:effectRef>
          <a:fontRef idx="minor">
            <a:schemeClr val="tx1"/>
          </a:fontRef>
        </p:style>
      </p:cxnSp>
      <p:sp>
        <p:nvSpPr>
          <p:cNvPr id="40" name="TextBox 39">
            <a:extLst>
              <a:ext uri="{FF2B5EF4-FFF2-40B4-BE49-F238E27FC236}">
                <a16:creationId xmlns:a16="http://schemas.microsoft.com/office/drawing/2014/main" id="{8197621C-899A-B54A-94EF-77BBC4ECFF9F}"/>
              </a:ext>
            </a:extLst>
          </p:cNvPr>
          <p:cNvSpPr txBox="1"/>
          <p:nvPr/>
        </p:nvSpPr>
        <p:spPr>
          <a:xfrm>
            <a:off x="3894834" y="4704216"/>
            <a:ext cx="3922869" cy="1200329"/>
          </a:xfrm>
          <a:prstGeom prst="rect">
            <a:avLst/>
          </a:prstGeom>
          <a:noFill/>
        </p:spPr>
        <p:txBody>
          <a:bodyPr wrap="none" rtlCol="0">
            <a:spAutoFit/>
          </a:bodyPr>
          <a:lstStyle/>
          <a:p>
            <a:r>
              <a:rPr lang="en-US" sz="2400" dirty="0"/>
              <a:t>Encryption? Yes.</a:t>
            </a:r>
          </a:p>
          <a:p>
            <a:r>
              <a:rPr lang="en-US" sz="2400" dirty="0">
                <a:solidFill>
                  <a:srgbClr val="C00000"/>
                </a:solidFill>
              </a:rPr>
              <a:t>Where is encryption applied?</a:t>
            </a:r>
          </a:p>
          <a:p>
            <a:r>
              <a:rPr lang="en-US" sz="2400" dirty="0">
                <a:solidFill>
                  <a:srgbClr val="C00000"/>
                </a:solidFill>
              </a:rPr>
              <a:t>Who has the keys?</a:t>
            </a:r>
          </a:p>
        </p:txBody>
      </p:sp>
      <p:pic>
        <p:nvPicPr>
          <p:cNvPr id="58" name="Picture 57" descr="C:\Documents and Settings\rist\Local Settings\Temporary Internet Files\Content.IE5\CNYX6FYV\MCj04352420000[1].png">
            <a:extLst>
              <a:ext uri="{FF2B5EF4-FFF2-40B4-BE49-F238E27FC236}">
                <a16:creationId xmlns:a16="http://schemas.microsoft.com/office/drawing/2014/main" id="{7BB258BE-4A08-624A-85DB-2B0AB5345A51}"/>
              </a:ext>
            </a:extLst>
          </p:cNvPr>
          <p:cNvPicPr>
            <a:picLocks noChangeAspect="1" noChangeArrowheads="1"/>
          </p:cNvPicPr>
          <p:nvPr/>
        </p:nvPicPr>
        <p:blipFill>
          <a:blip r:embed="rId3" cstate="print"/>
          <a:srcRect/>
          <a:stretch>
            <a:fillRect/>
          </a:stretch>
        </p:blipFill>
        <p:spPr bwMode="auto">
          <a:xfrm>
            <a:off x="8686917" y="3057776"/>
            <a:ext cx="462152" cy="914400"/>
          </a:xfrm>
          <a:prstGeom prst="rect">
            <a:avLst/>
          </a:prstGeom>
          <a:noFill/>
          <a:effectLst>
            <a:outerShdw blurRad="50800" dist="50800" dir="5400000" algn="ctr" rotWithShape="0">
              <a:schemeClr val="bg2">
                <a:lumMod val="60000"/>
                <a:lumOff val="40000"/>
              </a:schemeClr>
            </a:outerShdw>
          </a:effectLst>
        </p:spPr>
      </p:pic>
      <p:sp>
        <p:nvSpPr>
          <p:cNvPr id="3" name="TextBox 2">
            <a:extLst>
              <a:ext uri="{FF2B5EF4-FFF2-40B4-BE49-F238E27FC236}">
                <a16:creationId xmlns:a16="http://schemas.microsoft.com/office/drawing/2014/main" id="{D6853BFD-E430-F74E-8781-A8990DFC95BE}"/>
              </a:ext>
            </a:extLst>
          </p:cNvPr>
          <p:cNvSpPr txBox="1"/>
          <p:nvPr/>
        </p:nvSpPr>
        <p:spPr>
          <a:xfrm>
            <a:off x="6598920" y="2133365"/>
            <a:ext cx="4342856" cy="400110"/>
          </a:xfrm>
          <a:prstGeom prst="rect">
            <a:avLst/>
          </a:prstGeom>
          <a:noFill/>
        </p:spPr>
        <p:txBody>
          <a:bodyPr wrap="none" rtlCol="0">
            <a:spAutoFit/>
          </a:bodyPr>
          <a:lstStyle/>
          <a:p>
            <a:r>
              <a:rPr lang="en-US" sz="2000" dirty="0"/>
              <a:t>Who can listen to your calls and chats?</a:t>
            </a:r>
          </a:p>
        </p:txBody>
      </p:sp>
    </p:spTree>
    <p:extLst>
      <p:ext uri="{BB962C8B-B14F-4D97-AF65-F5344CB8AC3E}">
        <p14:creationId xmlns:p14="http://schemas.microsoft.com/office/powerpoint/2010/main" val="351243969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0">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0">
                                            <p:txEl>
                                              <p:pRg st="1" end="1"/>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40">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Text&#10;&#10;Description automatically generated">
            <a:extLst>
              <a:ext uri="{FF2B5EF4-FFF2-40B4-BE49-F238E27FC236}">
                <a16:creationId xmlns:a16="http://schemas.microsoft.com/office/drawing/2014/main" id="{8037893C-9DDA-2D46-9797-E0A7049D59F4}"/>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30994" y="457200"/>
            <a:ext cx="8483458" cy="2308324"/>
          </a:xfrm>
          <a:prstGeom prst="rect">
            <a:avLst/>
          </a:prstGeom>
          <a:noFill/>
          <a:ln w="38100">
            <a:solidFill>
              <a:schemeClr val="tx1"/>
            </a:solidFill>
          </a:ln>
          <a:effectLst>
            <a:outerShdw blurRad="50800" dist="38100" dir="2700000" algn="tl" rotWithShape="0">
              <a:prstClr val="black">
                <a:alpha val="40000"/>
              </a:prstClr>
            </a:outerShdw>
          </a:effectLst>
        </p:spPr>
      </p:pic>
      <p:pic>
        <p:nvPicPr>
          <p:cNvPr id="2050" name="Picture 2">
            <a:extLst>
              <a:ext uri="{FF2B5EF4-FFF2-40B4-BE49-F238E27FC236}">
                <a16:creationId xmlns:a16="http://schemas.microsoft.com/office/drawing/2014/main" id="{30A28FC7-03C7-844A-AB1A-ECBC8B7CF6FF}"/>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582616" y="3156437"/>
            <a:ext cx="4132385" cy="2686050"/>
          </a:xfrm>
          <a:prstGeom prst="rect">
            <a:avLst/>
          </a:prstGeom>
          <a:noFill/>
          <a:extLst>
            <a:ext uri="{909E8E84-426E-40DD-AFC4-6F175D3DCCD1}">
              <a14:hiddenFill xmlns:a14="http://schemas.microsoft.com/office/drawing/2010/main">
                <a:solidFill>
                  <a:srgbClr val="FFFFFF"/>
                </a:solidFill>
              </a14:hiddenFill>
            </a:ext>
          </a:extLst>
        </p:spPr>
      </p:pic>
      <p:sp>
        <p:nvSpPr>
          <p:cNvPr id="9" name="TextBox 8">
            <a:extLst>
              <a:ext uri="{FF2B5EF4-FFF2-40B4-BE49-F238E27FC236}">
                <a16:creationId xmlns:a16="http://schemas.microsoft.com/office/drawing/2014/main" id="{57074F4D-43DE-C44E-AF08-4FA39D502F4F}"/>
              </a:ext>
            </a:extLst>
          </p:cNvPr>
          <p:cNvSpPr txBox="1"/>
          <p:nvPr/>
        </p:nvSpPr>
        <p:spPr>
          <a:xfrm>
            <a:off x="6095999" y="3429000"/>
            <a:ext cx="5069305" cy="1569660"/>
          </a:xfrm>
          <a:prstGeom prst="rect">
            <a:avLst/>
          </a:prstGeom>
          <a:noFill/>
          <a:ln w="25400">
            <a:noFill/>
          </a:ln>
          <a:effectLst/>
        </p:spPr>
        <p:txBody>
          <a:bodyPr wrap="square" rtlCol="0">
            <a:spAutoFit/>
          </a:bodyPr>
          <a:lstStyle/>
          <a:p>
            <a:r>
              <a:rPr lang="en-US" sz="2400" dirty="0"/>
              <a:t>NSA and GCHQ hacked a major SIM manufacturer, stole the keys for millions of SIMs before they were shipped to wireless carriers worldwide</a:t>
            </a:r>
          </a:p>
        </p:txBody>
      </p:sp>
      <p:sp>
        <p:nvSpPr>
          <p:cNvPr id="7" name="TextBox 6">
            <a:extLst>
              <a:ext uri="{FF2B5EF4-FFF2-40B4-BE49-F238E27FC236}">
                <a16:creationId xmlns:a16="http://schemas.microsoft.com/office/drawing/2014/main" id="{26E99034-FA76-B541-91C7-77C9A5366337}"/>
              </a:ext>
            </a:extLst>
          </p:cNvPr>
          <p:cNvSpPr txBox="1"/>
          <p:nvPr/>
        </p:nvSpPr>
        <p:spPr>
          <a:xfrm>
            <a:off x="7189033" y="6062246"/>
            <a:ext cx="4728647" cy="338554"/>
          </a:xfrm>
          <a:prstGeom prst="rect">
            <a:avLst/>
          </a:prstGeom>
          <a:noFill/>
        </p:spPr>
        <p:txBody>
          <a:bodyPr wrap="square">
            <a:spAutoFit/>
          </a:bodyPr>
          <a:lstStyle/>
          <a:p>
            <a:r>
              <a:rPr lang="en-US" sz="1600" i="1" dirty="0"/>
              <a:t>https://</a:t>
            </a:r>
            <a:r>
              <a:rPr lang="en-US" sz="1600" i="1" dirty="0" err="1"/>
              <a:t>theintercept.com</a:t>
            </a:r>
            <a:r>
              <a:rPr lang="en-US" sz="1600" i="1" dirty="0"/>
              <a:t>/2015/02/19/great-sim-heist/</a:t>
            </a:r>
          </a:p>
        </p:txBody>
      </p:sp>
    </p:spTree>
    <p:extLst>
      <p:ext uri="{BB962C8B-B14F-4D97-AF65-F5344CB8AC3E}">
        <p14:creationId xmlns:p14="http://schemas.microsoft.com/office/powerpoint/2010/main" val="103941680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gradFill rotWithShape="1">
          <a:gsLst>
            <a:gs pos="0">
              <a:schemeClr val="bg1">
                <a:tint val="80000"/>
                <a:shade val="100000"/>
                <a:satMod val="300000"/>
              </a:schemeClr>
            </a:gs>
            <a:gs pos="100000">
              <a:schemeClr val="bg1">
                <a:tint val="100000"/>
                <a:shade val="30000"/>
                <a:satMod val="200000"/>
              </a:schemeClr>
            </a:gs>
          </a:gsLst>
          <a:path path="circle">
            <a:fillToRect l="50000" t="50000" r="50000" b="50000"/>
          </a:path>
        </a:gra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ED15573D-0E45-4691-B525-471152EC18C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9E448559-19A4-4252-8C27-54C1DA906F8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234696" y="237744"/>
            <a:ext cx="4419599" cy="6382512"/>
          </a:xfrm>
          <a:prstGeom prst="rect">
            <a:avLst/>
          </a:prstGeom>
          <a:solidFill>
            <a:schemeClr val="bg1">
              <a:lumMod val="75000"/>
              <a:alpha val="60000"/>
            </a:schemeClr>
          </a:solidFill>
          <a:ln w="6350" cap="flat" cmpd="sng" algn="ctr">
            <a:noFill/>
            <a:prstDash val="solid"/>
          </a:ln>
          <a:effectLst>
            <a:softEdge rad="0"/>
          </a:effectLst>
        </p:spPr>
      </p:sp>
      <p:sp>
        <p:nvSpPr>
          <p:cNvPr id="12" name="Rectangle 11">
            <a:extLst>
              <a:ext uri="{FF2B5EF4-FFF2-40B4-BE49-F238E27FC236}">
                <a16:creationId xmlns:a16="http://schemas.microsoft.com/office/drawing/2014/main" id="{1B19C35E-4E30-4F1D-9FC2-F2FA6191E45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64819" y="466344"/>
            <a:ext cx="3959352" cy="5925312"/>
          </a:xfrm>
          <a:prstGeom prst="rect">
            <a:avLst/>
          </a:prstGeom>
          <a:noFill/>
          <a:ln w="6350" cap="sq" cmpd="sng" algn="ctr">
            <a:solidFill>
              <a:schemeClr val="tx1">
                <a:lumMod val="75000"/>
                <a:lumOff val="25000"/>
              </a:schemeClr>
            </a:solidFill>
            <a:prstDash val="solid"/>
            <a:miter lim="800000"/>
          </a:ln>
          <a:effectLst/>
        </p:spPr>
      </p:sp>
      <p:sp>
        <p:nvSpPr>
          <p:cNvPr id="2" name="Title 1"/>
          <p:cNvSpPr>
            <a:spLocks noGrp="1"/>
          </p:cNvSpPr>
          <p:nvPr>
            <p:ph type="title"/>
          </p:nvPr>
        </p:nvSpPr>
        <p:spPr>
          <a:xfrm>
            <a:off x="676240" y="875324"/>
            <a:ext cx="3536510" cy="5093520"/>
          </a:xfrm>
        </p:spPr>
        <p:txBody>
          <a:bodyPr>
            <a:normAutofit/>
          </a:bodyPr>
          <a:lstStyle/>
          <a:p>
            <a:pPr algn="ctr"/>
            <a:r>
              <a:rPr lang="en-US" sz="4400">
                <a:solidFill>
                  <a:schemeClr val="tx1"/>
                </a:solidFill>
              </a:rPr>
              <a:t>Lawful Intercept in the U.S.</a:t>
            </a:r>
          </a:p>
        </p:txBody>
      </p:sp>
      <p:sp>
        <p:nvSpPr>
          <p:cNvPr id="3" name="Content Placeholder 2"/>
          <p:cNvSpPr>
            <a:spLocks noGrp="1"/>
          </p:cNvSpPr>
          <p:nvPr>
            <p:ph idx="1"/>
          </p:nvPr>
        </p:nvSpPr>
        <p:spPr>
          <a:xfrm>
            <a:off x="5013305" y="684302"/>
            <a:ext cx="6713876" cy="5475563"/>
          </a:xfrm>
        </p:spPr>
        <p:txBody>
          <a:bodyPr anchor="ctr">
            <a:noAutofit/>
          </a:bodyPr>
          <a:lstStyle/>
          <a:p>
            <a:pPr marL="0" indent="0">
              <a:buNone/>
            </a:pPr>
            <a:r>
              <a:rPr lang="en-US" sz="2400" dirty="0"/>
              <a:t>CALEA: Communications Assistance for Law Enforcement Act (1995)</a:t>
            </a:r>
          </a:p>
          <a:p>
            <a:pPr marL="0" indent="0">
              <a:buNone/>
            </a:pPr>
            <a:r>
              <a:rPr lang="en-US" sz="2400" dirty="0"/>
              <a:t>FISA: Foreign Intelligence Surveillance Act (1978)</a:t>
            </a:r>
          </a:p>
          <a:p>
            <a:pPr lvl="1"/>
            <a:r>
              <a:rPr lang="en-US" sz="2000" dirty="0"/>
              <a:t>Separates domestic vs. foreign intelligence gathering</a:t>
            </a:r>
          </a:p>
          <a:p>
            <a:pPr lvl="1"/>
            <a:r>
              <a:rPr lang="en-US" sz="2000" dirty="0"/>
              <a:t>Foreign Intelligence Surveillance Court (FISC) provides warrant oversight – efficacy sometimes criticized</a:t>
            </a:r>
          </a:p>
          <a:p>
            <a:pPr marL="0" indent="0">
              <a:buNone/>
            </a:pPr>
            <a:r>
              <a:rPr lang="en-US" sz="2400" dirty="0"/>
              <a:t>Also applies to data hosted by services (Gmail, …)</a:t>
            </a:r>
          </a:p>
          <a:p>
            <a:pPr marL="0" indent="0">
              <a:buNone/>
            </a:pPr>
            <a:r>
              <a:rPr lang="en-US" sz="2400" dirty="0"/>
              <a:t>Most (almost all?) national governments mandate some kind of lawful intercept capabilities</a:t>
            </a:r>
          </a:p>
        </p:txBody>
      </p:sp>
    </p:spTree>
    <p:extLst>
      <p:ext uri="{BB962C8B-B14F-4D97-AF65-F5344CB8AC3E}">
        <p14:creationId xmlns:p14="http://schemas.microsoft.com/office/powerpoint/2010/main" val="2517404043"/>
      </p:ext>
    </p:extLst>
  </p:cSld>
  <p:clrMapOvr>
    <a:overrideClrMapping bg1="dk1" tx1="lt1" bg2="dk2" tx2="lt2" accent1="accent1" accent2="accent2" accent3="accent3" accent4="accent4" accent5="accent5" accent6="accent6" hlink="hlink" folHlink="folHlink"/>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Athens Affair”</a:t>
            </a:r>
          </a:p>
        </p:txBody>
      </p:sp>
      <p:pic>
        <p:nvPicPr>
          <p:cNvPr id="1026" name="Picture 2" descr="cell phone system illustration">
            <a:extLst>
              <a:ext uri="{FF2B5EF4-FFF2-40B4-BE49-F238E27FC236}">
                <a16:creationId xmlns:a16="http://schemas.microsoft.com/office/drawing/2014/main" id="{BCF2A21C-0291-FC4A-B548-5F0FF7ED952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330543" y="1814139"/>
            <a:ext cx="4502130" cy="4401267"/>
          </a:xfrm>
          <a:prstGeom prst="rect">
            <a:avLst/>
          </a:prstGeom>
          <a:noFill/>
          <a:extLst>
            <a:ext uri="{909E8E84-426E-40DD-AFC4-6F175D3DCCD1}">
              <a14:hiddenFill xmlns:a14="http://schemas.microsoft.com/office/drawing/2010/main">
                <a:solidFill>
                  <a:srgbClr val="FFFFFF"/>
                </a:solidFill>
              </a14:hiddenFill>
            </a:ext>
          </a:extLst>
        </p:spPr>
      </p:pic>
      <p:sp>
        <p:nvSpPr>
          <p:cNvPr id="8" name="TextBox 7">
            <a:extLst>
              <a:ext uri="{FF2B5EF4-FFF2-40B4-BE49-F238E27FC236}">
                <a16:creationId xmlns:a16="http://schemas.microsoft.com/office/drawing/2014/main" id="{4191A9CD-C486-4A45-9378-7DA97DE3A1F3}"/>
              </a:ext>
            </a:extLst>
          </p:cNvPr>
          <p:cNvSpPr txBox="1"/>
          <p:nvPr/>
        </p:nvSpPr>
        <p:spPr>
          <a:xfrm>
            <a:off x="6359329" y="6076907"/>
            <a:ext cx="5348782" cy="338554"/>
          </a:xfrm>
          <a:prstGeom prst="rect">
            <a:avLst/>
          </a:prstGeom>
          <a:noFill/>
        </p:spPr>
        <p:txBody>
          <a:bodyPr wrap="square">
            <a:spAutoFit/>
          </a:bodyPr>
          <a:lstStyle/>
          <a:p>
            <a:r>
              <a:rPr lang="en-US" sz="1600" i="1" dirty="0"/>
              <a:t>https://</a:t>
            </a:r>
            <a:r>
              <a:rPr lang="en-US" sz="1600" i="1" dirty="0" err="1"/>
              <a:t>spectrum.ieee.org</a:t>
            </a:r>
            <a:r>
              <a:rPr lang="en-US" sz="1600" i="1" dirty="0"/>
              <a:t>/telecom/security/the-</a:t>
            </a:r>
            <a:r>
              <a:rPr lang="en-US" sz="1600" i="1" dirty="0" err="1"/>
              <a:t>athens</a:t>
            </a:r>
            <a:r>
              <a:rPr lang="en-US" sz="1600" i="1" dirty="0"/>
              <a:t>-affair</a:t>
            </a:r>
          </a:p>
        </p:txBody>
      </p:sp>
      <p:sp>
        <p:nvSpPr>
          <p:cNvPr id="9" name="TextBox 8">
            <a:extLst>
              <a:ext uri="{FF2B5EF4-FFF2-40B4-BE49-F238E27FC236}">
                <a16:creationId xmlns:a16="http://schemas.microsoft.com/office/drawing/2014/main" id="{807AE096-56AD-FC4D-874A-76EEB36469D2}"/>
              </a:ext>
            </a:extLst>
          </p:cNvPr>
          <p:cNvSpPr txBox="1"/>
          <p:nvPr/>
        </p:nvSpPr>
        <p:spPr>
          <a:xfrm>
            <a:off x="6055895" y="2697480"/>
            <a:ext cx="5652216" cy="1569660"/>
          </a:xfrm>
          <a:prstGeom prst="rect">
            <a:avLst/>
          </a:prstGeom>
          <a:noFill/>
          <a:ln w="25400">
            <a:noFill/>
          </a:ln>
          <a:effectLst/>
        </p:spPr>
        <p:txBody>
          <a:bodyPr wrap="square" rtlCol="0">
            <a:spAutoFit/>
          </a:bodyPr>
          <a:lstStyle/>
          <a:p>
            <a:r>
              <a:rPr lang="en-US" sz="2400" dirty="0"/>
              <a:t>Rogue software from an unknown source used the intercept capabilities in Ericsson phone switches to spy on Greek politicians, senior military staff, and activists</a:t>
            </a:r>
          </a:p>
        </p:txBody>
      </p:sp>
      <p:sp>
        <p:nvSpPr>
          <p:cNvPr id="3" name="Rectangle 2">
            <a:extLst>
              <a:ext uri="{FF2B5EF4-FFF2-40B4-BE49-F238E27FC236}">
                <a16:creationId xmlns:a16="http://schemas.microsoft.com/office/drawing/2014/main" id="{3A534E16-4655-E74F-91F4-8A1AE9692E5F}"/>
              </a:ext>
            </a:extLst>
          </p:cNvPr>
          <p:cNvSpPr/>
          <p:nvPr/>
        </p:nvSpPr>
        <p:spPr>
          <a:xfrm>
            <a:off x="3549535" y="4081549"/>
            <a:ext cx="2003367" cy="623455"/>
          </a:xfrm>
          <a:prstGeom prst="rect">
            <a:avLst/>
          </a:prstGeom>
          <a:noFill/>
          <a:ln w="5080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52635080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dissolve">
                                      <p:cBhvr>
                                        <p:cTn id="7"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 name="Cloud 43"/>
          <p:cNvSpPr/>
          <p:nvPr/>
        </p:nvSpPr>
        <p:spPr>
          <a:xfrm>
            <a:off x="4210050" y="3567868"/>
            <a:ext cx="1371600" cy="1004132"/>
          </a:xfrm>
          <a:prstGeom prst="cloud">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a:t>Other major backbone</a:t>
            </a:r>
          </a:p>
        </p:txBody>
      </p:sp>
      <p:sp>
        <p:nvSpPr>
          <p:cNvPr id="43" name="Cloud 42"/>
          <p:cNvSpPr/>
          <p:nvPr/>
        </p:nvSpPr>
        <p:spPr>
          <a:xfrm>
            <a:off x="4130520" y="2316268"/>
            <a:ext cx="1371600" cy="1004132"/>
          </a:xfrm>
          <a:prstGeom prst="cloud">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a:t>Other major backbone</a:t>
            </a:r>
          </a:p>
        </p:txBody>
      </p:sp>
      <p:sp>
        <p:nvSpPr>
          <p:cNvPr id="29" name="Cloud 28"/>
          <p:cNvSpPr/>
          <p:nvPr/>
        </p:nvSpPr>
        <p:spPr>
          <a:xfrm>
            <a:off x="6817425" y="2733694"/>
            <a:ext cx="1371600" cy="1004132"/>
          </a:xfrm>
          <a:prstGeom prst="cloud">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a:t>AT&amp;T network</a:t>
            </a:r>
          </a:p>
        </p:txBody>
      </p:sp>
      <p:sp>
        <p:nvSpPr>
          <p:cNvPr id="2" name="Title 1"/>
          <p:cNvSpPr>
            <a:spLocks noGrp="1"/>
          </p:cNvSpPr>
          <p:nvPr>
            <p:ph type="title"/>
          </p:nvPr>
        </p:nvSpPr>
        <p:spPr/>
        <p:txBody>
          <a:bodyPr/>
          <a:lstStyle/>
          <a:p>
            <a:r>
              <a:rPr lang="en-US" dirty="0"/>
              <a:t>Wiretapping the Internet</a:t>
            </a:r>
          </a:p>
        </p:txBody>
      </p:sp>
      <p:pic>
        <p:nvPicPr>
          <p:cNvPr id="5" name="Picture 4" descr="C:\Documents and Settings\rist\Local Settings\Temporary Internet Files\Content.IE5\CNYX6FYV\MCj04352420000[1].png"/>
          <p:cNvPicPr>
            <a:picLocks noChangeAspect="1" noChangeArrowheads="1"/>
          </p:cNvPicPr>
          <p:nvPr/>
        </p:nvPicPr>
        <p:blipFill>
          <a:blip r:embed="rId2" cstate="print"/>
          <a:srcRect/>
          <a:stretch>
            <a:fillRect/>
          </a:stretch>
        </p:blipFill>
        <p:spPr bwMode="auto">
          <a:xfrm>
            <a:off x="3090455" y="3054647"/>
            <a:ext cx="342900" cy="678452"/>
          </a:xfrm>
          <a:prstGeom prst="rect">
            <a:avLst/>
          </a:prstGeom>
          <a:noFill/>
        </p:spPr>
      </p:pic>
      <p:pic>
        <p:nvPicPr>
          <p:cNvPr id="6" name="Picture 425"/>
          <p:cNvPicPr>
            <a:picLocks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763942" y="2999627"/>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7" name="Picture 425"/>
          <p:cNvPicPr>
            <a:picLocks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5810252" y="3351512"/>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8" name="Picture 7" descr="C:\Documents and Settings\rist\Local Settings\Temporary Internet Files\Content.IE5\CNYX6FYV\MCj04352420000[1].png"/>
          <p:cNvPicPr>
            <a:picLocks noChangeAspect="1" noChangeArrowheads="1"/>
          </p:cNvPicPr>
          <p:nvPr/>
        </p:nvPicPr>
        <p:blipFill>
          <a:blip r:embed="rId2" cstate="print"/>
          <a:srcRect/>
          <a:stretch>
            <a:fillRect/>
          </a:stretch>
        </p:blipFill>
        <p:spPr bwMode="auto">
          <a:xfrm>
            <a:off x="3124200" y="2171701"/>
            <a:ext cx="342900" cy="678452"/>
          </a:xfrm>
          <a:prstGeom prst="rect">
            <a:avLst/>
          </a:prstGeom>
          <a:noFill/>
        </p:spPr>
      </p:pic>
      <p:cxnSp>
        <p:nvCxnSpPr>
          <p:cNvPr id="9" name="Straight Arrow Connector 8"/>
          <p:cNvCxnSpPr>
            <a:stCxn id="7" idx="3"/>
            <a:endCxn id="6" idx="1"/>
          </p:cNvCxnSpPr>
          <p:nvPr/>
        </p:nvCxnSpPr>
        <p:spPr>
          <a:xfrm flipV="1">
            <a:off x="6188871" y="3117693"/>
            <a:ext cx="575071" cy="351885"/>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cxnSp>
        <p:nvCxnSpPr>
          <p:cNvPr id="10" name="Straight Arrow Connector 9"/>
          <p:cNvCxnSpPr>
            <a:stCxn id="8" idx="3"/>
          </p:cNvCxnSpPr>
          <p:nvPr/>
        </p:nvCxnSpPr>
        <p:spPr>
          <a:xfrm>
            <a:off x="3467101" y="2510927"/>
            <a:ext cx="657225" cy="208566"/>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pic>
        <p:nvPicPr>
          <p:cNvPr id="12" name="Picture 11" descr="C:\Documents and Settings\rist\Local Settings\Temporary Internet Files\Content.IE5\CNYX6FYV\MCj04352420000[1].png"/>
          <p:cNvPicPr>
            <a:picLocks noChangeAspect="1" noChangeArrowheads="1"/>
          </p:cNvPicPr>
          <p:nvPr/>
        </p:nvPicPr>
        <p:blipFill>
          <a:blip r:embed="rId2" cstate="print"/>
          <a:srcRect/>
          <a:stretch>
            <a:fillRect/>
          </a:stretch>
        </p:blipFill>
        <p:spPr bwMode="auto">
          <a:xfrm>
            <a:off x="6796775" y="2209800"/>
            <a:ext cx="342900" cy="678452"/>
          </a:xfrm>
          <a:prstGeom prst="rect">
            <a:avLst/>
          </a:prstGeom>
          <a:noFill/>
        </p:spPr>
      </p:pic>
      <p:sp>
        <p:nvSpPr>
          <p:cNvPr id="13" name="TextBox 12"/>
          <p:cNvSpPr txBox="1"/>
          <p:nvPr/>
        </p:nvSpPr>
        <p:spPr>
          <a:xfrm>
            <a:off x="7139675" y="2114550"/>
            <a:ext cx="1843774" cy="369332"/>
          </a:xfrm>
          <a:prstGeom prst="rect">
            <a:avLst/>
          </a:prstGeom>
          <a:noFill/>
        </p:spPr>
        <p:txBody>
          <a:bodyPr wrap="none" rtlCol="0">
            <a:spAutoFit/>
          </a:bodyPr>
          <a:lstStyle/>
          <a:p>
            <a:r>
              <a:rPr lang="en-US" dirty="0"/>
              <a:t>Interception gear</a:t>
            </a:r>
          </a:p>
        </p:txBody>
      </p:sp>
      <p:cxnSp>
        <p:nvCxnSpPr>
          <p:cNvPr id="14" name="Straight Arrow Connector 13"/>
          <p:cNvCxnSpPr/>
          <p:nvPr/>
        </p:nvCxnSpPr>
        <p:spPr>
          <a:xfrm>
            <a:off x="6975320" y="2771578"/>
            <a:ext cx="0" cy="212334"/>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pic>
        <p:nvPicPr>
          <p:cNvPr id="27" name="Picture 26" descr="C:\Documents and Settings\rist\Local Settings\Temporary Internet Files\Content.IE5\CNYX6FYV\MCj04352420000[1].png"/>
          <p:cNvPicPr>
            <a:picLocks noChangeAspect="1" noChangeArrowheads="1"/>
          </p:cNvPicPr>
          <p:nvPr/>
        </p:nvPicPr>
        <p:blipFill>
          <a:blip r:embed="rId2" cstate="print"/>
          <a:srcRect/>
          <a:stretch>
            <a:fillRect/>
          </a:stretch>
        </p:blipFill>
        <p:spPr bwMode="auto">
          <a:xfrm>
            <a:off x="8724900" y="2830078"/>
            <a:ext cx="342900" cy="678452"/>
          </a:xfrm>
          <a:prstGeom prst="rect">
            <a:avLst/>
          </a:prstGeom>
          <a:noFill/>
        </p:spPr>
      </p:pic>
      <p:cxnSp>
        <p:nvCxnSpPr>
          <p:cNvPr id="28" name="Straight Arrow Connector 27"/>
          <p:cNvCxnSpPr>
            <a:endCxn id="27" idx="1"/>
          </p:cNvCxnSpPr>
          <p:nvPr/>
        </p:nvCxnSpPr>
        <p:spPr>
          <a:xfrm flipV="1">
            <a:off x="8130923" y="3169304"/>
            <a:ext cx="593978" cy="302772"/>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sp>
        <p:nvSpPr>
          <p:cNvPr id="32" name="TextBox 31"/>
          <p:cNvSpPr txBox="1"/>
          <p:nvPr/>
        </p:nvSpPr>
        <p:spPr>
          <a:xfrm>
            <a:off x="5810251" y="3771900"/>
            <a:ext cx="2647950" cy="369332"/>
          </a:xfrm>
          <a:prstGeom prst="rect">
            <a:avLst/>
          </a:prstGeom>
          <a:noFill/>
        </p:spPr>
        <p:txBody>
          <a:bodyPr wrap="square" rtlCol="0">
            <a:spAutoFit/>
          </a:bodyPr>
          <a:lstStyle/>
          <a:p>
            <a:r>
              <a:rPr lang="en-US" dirty="0"/>
              <a:t>Internet exchange point</a:t>
            </a:r>
          </a:p>
        </p:txBody>
      </p:sp>
      <p:pic>
        <p:nvPicPr>
          <p:cNvPr id="33" name="Picture 425"/>
          <p:cNvPicPr>
            <a:picLocks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5123503" y="2850155"/>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34" name="Picture 425"/>
          <p:cNvPicPr>
            <a:picLocks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5112429" y="3630010"/>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35" name="Picture 425"/>
          <p:cNvPicPr>
            <a:picLocks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5810252" y="3257552"/>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36" name="Picture 425"/>
          <p:cNvPicPr>
            <a:picLocks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5810252" y="3192867"/>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cxnSp>
        <p:nvCxnSpPr>
          <p:cNvPr id="37" name="Straight Arrow Connector 36"/>
          <p:cNvCxnSpPr/>
          <p:nvPr/>
        </p:nvCxnSpPr>
        <p:spPr>
          <a:xfrm>
            <a:off x="5491046" y="3086288"/>
            <a:ext cx="319205" cy="149472"/>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cxnSp>
        <p:nvCxnSpPr>
          <p:cNvPr id="40" name="Straight Arrow Connector 39"/>
          <p:cNvCxnSpPr>
            <a:endCxn id="7" idx="1"/>
          </p:cNvCxnSpPr>
          <p:nvPr/>
        </p:nvCxnSpPr>
        <p:spPr>
          <a:xfrm flipV="1">
            <a:off x="5502120" y="3469579"/>
            <a:ext cx="308130" cy="160430"/>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pic>
        <p:nvPicPr>
          <p:cNvPr id="45" name="Picture 425"/>
          <p:cNvPicPr>
            <a:picLocks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7752305" y="3393875"/>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47" name="Picture 425"/>
          <p:cNvPicPr>
            <a:picLocks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124327" y="2653512"/>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48" name="Picture 425"/>
          <p:cNvPicPr>
            <a:picLocks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184050" y="3733100"/>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cxnSp>
        <p:nvCxnSpPr>
          <p:cNvPr id="49" name="Straight Arrow Connector 48"/>
          <p:cNvCxnSpPr/>
          <p:nvPr/>
        </p:nvCxnSpPr>
        <p:spPr>
          <a:xfrm>
            <a:off x="3467101" y="3563334"/>
            <a:ext cx="657225" cy="208566"/>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sp>
        <p:nvSpPr>
          <p:cNvPr id="50" name="TextBox 49"/>
          <p:cNvSpPr txBox="1"/>
          <p:nvPr/>
        </p:nvSpPr>
        <p:spPr>
          <a:xfrm>
            <a:off x="2810397" y="4993466"/>
            <a:ext cx="5542505" cy="830997"/>
          </a:xfrm>
          <a:prstGeom prst="rect">
            <a:avLst/>
          </a:prstGeom>
          <a:noFill/>
        </p:spPr>
        <p:txBody>
          <a:bodyPr wrap="square" rtlCol="0">
            <a:spAutoFit/>
          </a:bodyPr>
          <a:lstStyle/>
          <a:p>
            <a:pPr algn="ctr"/>
            <a:r>
              <a:rPr lang="en-US" sz="2400" dirty="0"/>
              <a:t>Large amounts of Internet traffic cross relatively few key points</a:t>
            </a:r>
          </a:p>
        </p:txBody>
      </p:sp>
    </p:spTree>
    <p:extLst>
      <p:ext uri="{BB962C8B-B14F-4D97-AF65-F5344CB8AC3E}">
        <p14:creationId xmlns:p14="http://schemas.microsoft.com/office/powerpoint/2010/main" val="261198660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AT&amp;T Wiretap Case (2006)</a:t>
            </a:r>
          </a:p>
        </p:txBody>
      </p:sp>
      <p:pic>
        <p:nvPicPr>
          <p:cNvPr id="4" name="Picture 3">
            <a:extLst>
              <a:ext uri="{FF2B5EF4-FFF2-40B4-BE49-F238E27FC236}">
                <a16:creationId xmlns:a16="http://schemas.microsoft.com/office/drawing/2014/main" id="{C317ED66-42FA-9F4A-9C27-6EEF28194D55}"/>
              </a:ext>
            </a:extLst>
          </p:cNvPr>
          <p:cNvPicPr>
            <a:picLocks noChangeAspect="1"/>
          </p:cNvPicPr>
          <p:nvPr/>
        </p:nvPicPr>
        <p:blipFill>
          <a:blip r:embed="rId2"/>
          <a:stretch>
            <a:fillRect/>
          </a:stretch>
        </p:blipFill>
        <p:spPr>
          <a:xfrm>
            <a:off x="5183734" y="1714500"/>
            <a:ext cx="5331866" cy="4000500"/>
          </a:xfrm>
          <a:prstGeom prst="rect">
            <a:avLst/>
          </a:prstGeom>
        </p:spPr>
      </p:pic>
      <p:sp>
        <p:nvSpPr>
          <p:cNvPr id="3" name="Content Placeholder 2"/>
          <p:cNvSpPr>
            <a:spLocks noGrp="1"/>
          </p:cNvSpPr>
          <p:nvPr>
            <p:ph idx="1"/>
          </p:nvPr>
        </p:nvSpPr>
        <p:spPr>
          <a:xfrm>
            <a:off x="1066800" y="2132706"/>
            <a:ext cx="5486400" cy="3399413"/>
          </a:xfrm>
          <a:solidFill>
            <a:schemeClr val="bg1"/>
          </a:solidFill>
          <a:ln>
            <a:solidFill>
              <a:schemeClr val="tx1"/>
            </a:solidFill>
          </a:ln>
          <a:effectLst>
            <a:outerShdw blurRad="50800" dist="38100" dir="2700000" algn="tl" rotWithShape="0">
              <a:prstClr val="black">
                <a:alpha val="40000"/>
              </a:prstClr>
            </a:outerShdw>
          </a:effectLst>
        </p:spPr>
        <p:txBody>
          <a:bodyPr>
            <a:noAutofit/>
          </a:bodyPr>
          <a:lstStyle/>
          <a:p>
            <a:pPr marL="0" indent="0">
              <a:buNone/>
            </a:pPr>
            <a:r>
              <a:rPr lang="en-US" sz="2400" dirty="0"/>
              <a:t>Mark Klein disclosed potential wiretapping activities by NSA at San Francisco AT&amp;T office</a:t>
            </a:r>
          </a:p>
          <a:p>
            <a:pPr marL="0" indent="0">
              <a:buNone/>
            </a:pPr>
            <a:r>
              <a:rPr lang="en-US" sz="2400" dirty="0"/>
              <a:t>Fiber optic splitter on major trunk line for Internet communications</a:t>
            </a:r>
          </a:p>
          <a:p>
            <a:pPr lvl="1"/>
            <a:r>
              <a:rPr lang="en-US" sz="2000" dirty="0"/>
              <a:t>Electronic voice and data communications copied to “secret room”</a:t>
            </a:r>
          </a:p>
          <a:p>
            <a:pPr lvl="1"/>
            <a:r>
              <a:rPr lang="en-US" sz="2000" dirty="0" err="1"/>
              <a:t>Narus</a:t>
            </a:r>
            <a:r>
              <a:rPr lang="en-US" sz="2000" dirty="0"/>
              <a:t> STA 6400 device</a:t>
            </a:r>
          </a:p>
          <a:p>
            <a:endParaRPr lang="en-US" sz="2000" dirty="0"/>
          </a:p>
        </p:txBody>
      </p:sp>
    </p:spTree>
    <p:extLst>
      <p:ext uri="{BB962C8B-B14F-4D97-AF65-F5344CB8AC3E}">
        <p14:creationId xmlns:p14="http://schemas.microsoft.com/office/powerpoint/2010/main" val="208540521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
                                            <p:bg/>
                                          </p:spTgt>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3">
                                            <p:txEl>
                                              <p:pRg st="0" end="0"/>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
                                            <p:txEl>
                                              <p:pRg st="1" end="1"/>
                                            </p:txEl>
                                          </p:spTgt>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uiExpand="1" build="p" animBg="1"/>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Interception Technology</a:t>
            </a:r>
          </a:p>
        </p:txBody>
      </p:sp>
      <p:sp>
        <p:nvSpPr>
          <p:cNvPr id="3" name="Content Placeholder 2"/>
          <p:cNvSpPr>
            <a:spLocks noGrp="1"/>
          </p:cNvSpPr>
          <p:nvPr>
            <p:ph idx="1"/>
          </p:nvPr>
        </p:nvSpPr>
        <p:spPr>
          <a:xfrm>
            <a:off x="1066800" y="2103120"/>
            <a:ext cx="7589520" cy="3849624"/>
          </a:xfrm>
        </p:spPr>
        <p:txBody>
          <a:bodyPr>
            <a:normAutofit/>
          </a:bodyPr>
          <a:lstStyle/>
          <a:p>
            <a:pPr marL="0" indent="0">
              <a:buNone/>
            </a:pPr>
            <a:r>
              <a:rPr lang="en-US" sz="2400" dirty="0"/>
              <a:t>From the </a:t>
            </a:r>
            <a:r>
              <a:rPr lang="en-US" sz="2400" dirty="0" err="1"/>
              <a:t>Narus</a:t>
            </a:r>
            <a:r>
              <a:rPr lang="en-US" sz="2400" dirty="0"/>
              <a:t> website (now defunct)</a:t>
            </a:r>
          </a:p>
          <a:p>
            <a:r>
              <a:rPr lang="en-US" sz="2400" dirty="0"/>
              <a:t>“Target by phone number, URI, email account, user name, keyword, protocol, application and more”</a:t>
            </a:r>
          </a:p>
          <a:p>
            <a:r>
              <a:rPr lang="en-US" sz="2400" dirty="0"/>
              <a:t>“Service- and network agnostic”</a:t>
            </a:r>
          </a:p>
          <a:p>
            <a:r>
              <a:rPr lang="en-US" sz="2400" dirty="0"/>
              <a:t>“IPV 6 ready”</a:t>
            </a:r>
          </a:p>
          <a:p>
            <a:r>
              <a:rPr lang="en-US" sz="2400" dirty="0"/>
              <a:t>Collects at wire speeds beyond 10 Gbps</a:t>
            </a:r>
          </a:p>
          <a:p>
            <a:endParaRPr lang="en-US" sz="2400" dirty="0"/>
          </a:p>
        </p:txBody>
      </p:sp>
      <p:pic>
        <p:nvPicPr>
          <p:cNvPr id="4098" name="Picture 2">
            <a:extLst>
              <a:ext uri="{FF2B5EF4-FFF2-40B4-BE49-F238E27FC236}">
                <a16:creationId xmlns:a16="http://schemas.microsoft.com/office/drawing/2014/main" id="{573A0406-B69F-7040-B72B-14C9AC95BC9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229600" y="639064"/>
            <a:ext cx="2133600" cy="732536"/>
          </a:xfrm>
          <a:prstGeom prst="rect">
            <a:avLst/>
          </a:prstGeom>
          <a:noFill/>
          <a:extLst>
            <a:ext uri="{909E8E84-426E-40DD-AFC4-6F175D3DCCD1}">
              <a14:hiddenFill xmlns:a14="http://schemas.microsoft.com/office/drawing/2010/main">
                <a:solidFill>
                  <a:srgbClr val="FFFFFF"/>
                </a:solidFill>
              </a14:hiddenFill>
            </a:ext>
          </a:extLst>
        </p:spPr>
      </p:pic>
      <p:sp>
        <p:nvSpPr>
          <p:cNvPr id="6" name="TextBox 5">
            <a:extLst>
              <a:ext uri="{FF2B5EF4-FFF2-40B4-BE49-F238E27FC236}">
                <a16:creationId xmlns:a16="http://schemas.microsoft.com/office/drawing/2014/main" id="{4BBFAF70-8776-EE4A-97D9-FC4052C961F5}"/>
              </a:ext>
            </a:extLst>
          </p:cNvPr>
          <p:cNvSpPr txBox="1"/>
          <p:nvPr/>
        </p:nvSpPr>
        <p:spPr>
          <a:xfrm>
            <a:off x="8107680" y="1456789"/>
            <a:ext cx="3581400" cy="646331"/>
          </a:xfrm>
          <a:prstGeom prst="rect">
            <a:avLst/>
          </a:prstGeom>
          <a:noFill/>
        </p:spPr>
        <p:txBody>
          <a:bodyPr wrap="square">
            <a:spAutoFit/>
          </a:bodyPr>
          <a:lstStyle/>
          <a:p>
            <a:pPr marL="0" indent="0">
              <a:buNone/>
            </a:pPr>
            <a:r>
              <a:rPr lang="en-US" sz="1800" dirty="0"/>
              <a:t>company sold to Symantec in 2015, many similar companies still active</a:t>
            </a:r>
          </a:p>
        </p:txBody>
      </p:sp>
    </p:spTree>
    <p:extLst>
      <p:ext uri="{BB962C8B-B14F-4D97-AF65-F5344CB8AC3E}">
        <p14:creationId xmlns:p14="http://schemas.microsoft.com/office/powerpoint/2010/main" val="300190303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Diagram, text&#10;&#10;Description automatically generated">
            <a:extLst>
              <a:ext uri="{FF2B5EF4-FFF2-40B4-BE49-F238E27FC236}">
                <a16:creationId xmlns:a16="http://schemas.microsoft.com/office/drawing/2014/main" id="{FB2DFB37-45B1-3443-9636-C4AD3444FE01}"/>
              </a:ext>
            </a:extLst>
          </p:cNvPr>
          <p:cNvPicPr>
            <a:picLocks noChangeAspect="1"/>
          </p:cNvPicPr>
          <p:nvPr/>
        </p:nvPicPr>
        <p:blipFill>
          <a:blip r:embed="rId2"/>
          <a:stretch>
            <a:fillRect/>
          </a:stretch>
        </p:blipFill>
        <p:spPr>
          <a:xfrm>
            <a:off x="698620" y="534837"/>
            <a:ext cx="7030648" cy="5251809"/>
          </a:xfrm>
          <a:prstGeom prst="rect">
            <a:avLst/>
          </a:prstGeom>
        </p:spPr>
      </p:pic>
      <p:pic>
        <p:nvPicPr>
          <p:cNvPr id="11266" name="Picture 2" descr="Edward Snowden - Wikipedia">
            <a:extLst>
              <a:ext uri="{FF2B5EF4-FFF2-40B4-BE49-F238E27FC236}">
                <a16:creationId xmlns:a16="http://schemas.microsoft.com/office/drawing/2014/main" id="{46603DE4-3E63-2441-B62A-BE691143A920}"/>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926608" y="534838"/>
            <a:ext cx="1751696" cy="2109997"/>
          </a:xfrm>
          <a:prstGeom prst="rect">
            <a:avLst/>
          </a:prstGeom>
          <a:noFill/>
          <a:extLst>
            <a:ext uri="{909E8E84-426E-40DD-AFC4-6F175D3DCCD1}">
              <a14:hiddenFill xmlns:a14="http://schemas.microsoft.com/office/drawing/2010/main">
                <a:solidFill>
                  <a:srgbClr val="FFFFFF"/>
                </a:solidFill>
              </a14:hiddenFill>
            </a:ext>
          </a:extLst>
        </p:spPr>
      </p:pic>
      <p:sp>
        <p:nvSpPr>
          <p:cNvPr id="4" name="TextBox 3">
            <a:extLst>
              <a:ext uri="{FF2B5EF4-FFF2-40B4-BE49-F238E27FC236}">
                <a16:creationId xmlns:a16="http://schemas.microsoft.com/office/drawing/2014/main" id="{4EBBA2B0-3261-D249-BFCA-4F4FE313C424}"/>
              </a:ext>
            </a:extLst>
          </p:cNvPr>
          <p:cNvSpPr txBox="1"/>
          <p:nvPr/>
        </p:nvSpPr>
        <p:spPr>
          <a:xfrm>
            <a:off x="5227607" y="5984608"/>
            <a:ext cx="6617517" cy="338554"/>
          </a:xfrm>
          <a:prstGeom prst="rect">
            <a:avLst/>
          </a:prstGeom>
          <a:noFill/>
        </p:spPr>
        <p:txBody>
          <a:bodyPr wrap="none" rtlCol="0">
            <a:spAutoFit/>
          </a:bodyPr>
          <a:lstStyle/>
          <a:p>
            <a:r>
              <a:rPr lang="en-US" sz="1600" i="1" dirty="0"/>
              <a:t>https://</a:t>
            </a:r>
            <a:r>
              <a:rPr lang="en-US" sz="1600" i="1" dirty="0" err="1"/>
              <a:t>www.dailydot.com</a:t>
            </a:r>
            <a:r>
              <a:rPr lang="en-US" sz="1600" i="1" dirty="0"/>
              <a:t>/debug/</a:t>
            </a:r>
            <a:r>
              <a:rPr lang="en-US" sz="1600" i="1" dirty="0" err="1"/>
              <a:t>nsa</a:t>
            </a:r>
            <a:r>
              <a:rPr lang="en-US" sz="1600" i="1" dirty="0"/>
              <a:t>-spy-</a:t>
            </a:r>
            <a:r>
              <a:rPr lang="en-US" sz="1600" i="1" dirty="0" err="1"/>
              <a:t>prgrams</a:t>
            </a:r>
            <a:r>
              <a:rPr lang="en-US" sz="1600" i="1" dirty="0"/>
              <a:t>-prism-</a:t>
            </a:r>
            <a:r>
              <a:rPr lang="en-US" sz="1600" i="1" dirty="0" err="1"/>
              <a:t>fairview</a:t>
            </a:r>
            <a:r>
              <a:rPr lang="en-US" sz="1600" i="1" dirty="0"/>
              <a:t>-blarney/</a:t>
            </a:r>
          </a:p>
        </p:txBody>
      </p:sp>
    </p:spTree>
    <p:extLst>
      <p:ext uri="{BB962C8B-B14F-4D97-AF65-F5344CB8AC3E}">
        <p14:creationId xmlns:p14="http://schemas.microsoft.com/office/powerpoint/2010/main" val="3419071452"/>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FB2DFB37-45B1-3443-9636-C4AD3444FE01}"/>
              </a:ext>
            </a:extLst>
          </p:cNvPr>
          <p:cNvPicPr>
            <a:picLocks noChangeAspect="1"/>
          </p:cNvPicPr>
          <p:nvPr/>
        </p:nvPicPr>
        <p:blipFill>
          <a:blip r:embed="rId2"/>
          <a:srcRect/>
          <a:stretch/>
        </p:blipFill>
        <p:spPr>
          <a:xfrm>
            <a:off x="712738" y="534837"/>
            <a:ext cx="7002412" cy="5251809"/>
          </a:xfrm>
          <a:prstGeom prst="rect">
            <a:avLst/>
          </a:prstGeom>
        </p:spPr>
      </p:pic>
      <p:pic>
        <p:nvPicPr>
          <p:cNvPr id="11266" name="Picture 2" descr="Edward Snowden - Wikipedia">
            <a:extLst>
              <a:ext uri="{FF2B5EF4-FFF2-40B4-BE49-F238E27FC236}">
                <a16:creationId xmlns:a16="http://schemas.microsoft.com/office/drawing/2014/main" id="{46603DE4-3E63-2441-B62A-BE691143A920}"/>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926608" y="534838"/>
            <a:ext cx="1751696" cy="2109997"/>
          </a:xfrm>
          <a:prstGeom prst="rect">
            <a:avLst/>
          </a:prstGeom>
          <a:noFill/>
          <a:extLst>
            <a:ext uri="{909E8E84-426E-40DD-AFC4-6F175D3DCCD1}">
              <a14:hiddenFill xmlns:a14="http://schemas.microsoft.com/office/drawing/2010/main">
                <a:solidFill>
                  <a:srgbClr val="FFFFFF"/>
                </a:solidFill>
              </a14:hiddenFill>
            </a:ext>
          </a:extLst>
        </p:spPr>
      </p:pic>
      <p:sp>
        <p:nvSpPr>
          <p:cNvPr id="4" name="TextBox 3">
            <a:extLst>
              <a:ext uri="{FF2B5EF4-FFF2-40B4-BE49-F238E27FC236}">
                <a16:creationId xmlns:a16="http://schemas.microsoft.com/office/drawing/2014/main" id="{4EBBA2B0-3261-D249-BFCA-4F4FE313C424}"/>
              </a:ext>
            </a:extLst>
          </p:cNvPr>
          <p:cNvSpPr txBox="1"/>
          <p:nvPr/>
        </p:nvSpPr>
        <p:spPr>
          <a:xfrm>
            <a:off x="5227607" y="5984608"/>
            <a:ext cx="6617517" cy="338554"/>
          </a:xfrm>
          <a:prstGeom prst="rect">
            <a:avLst/>
          </a:prstGeom>
          <a:noFill/>
        </p:spPr>
        <p:txBody>
          <a:bodyPr wrap="none" rtlCol="0">
            <a:spAutoFit/>
          </a:bodyPr>
          <a:lstStyle/>
          <a:p>
            <a:r>
              <a:rPr lang="en-US" sz="1600" i="1" dirty="0"/>
              <a:t>https://</a:t>
            </a:r>
            <a:r>
              <a:rPr lang="en-US" sz="1600" i="1" dirty="0" err="1"/>
              <a:t>www.dailydot.com</a:t>
            </a:r>
            <a:r>
              <a:rPr lang="en-US" sz="1600" i="1" dirty="0"/>
              <a:t>/debug/</a:t>
            </a:r>
            <a:r>
              <a:rPr lang="en-US" sz="1600" i="1" dirty="0" err="1"/>
              <a:t>nsa</a:t>
            </a:r>
            <a:r>
              <a:rPr lang="en-US" sz="1600" i="1" dirty="0"/>
              <a:t>-spy-</a:t>
            </a:r>
            <a:r>
              <a:rPr lang="en-US" sz="1600" i="1" dirty="0" err="1"/>
              <a:t>prgrams</a:t>
            </a:r>
            <a:r>
              <a:rPr lang="en-US" sz="1600" i="1" dirty="0"/>
              <a:t>-prism-</a:t>
            </a:r>
            <a:r>
              <a:rPr lang="en-US" sz="1600" i="1" dirty="0" err="1"/>
              <a:t>fairview</a:t>
            </a:r>
            <a:r>
              <a:rPr lang="en-US" sz="1600" i="1" dirty="0"/>
              <a:t>-blarney/</a:t>
            </a:r>
          </a:p>
        </p:txBody>
      </p:sp>
    </p:spTree>
    <p:extLst>
      <p:ext uri="{BB962C8B-B14F-4D97-AF65-F5344CB8AC3E}">
        <p14:creationId xmlns:p14="http://schemas.microsoft.com/office/powerpoint/2010/main" val="209812463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Types of Packet Inspection</a:t>
            </a:r>
          </a:p>
        </p:txBody>
      </p:sp>
      <p:sp>
        <p:nvSpPr>
          <p:cNvPr id="8" name="Rectangle 7"/>
          <p:cNvSpPr/>
          <p:nvPr/>
        </p:nvSpPr>
        <p:spPr>
          <a:xfrm>
            <a:off x="7239000" y="2000250"/>
            <a:ext cx="1257300" cy="400050"/>
          </a:xfrm>
          <a:prstGeom prst="rect">
            <a:avLst/>
          </a:prstGeom>
          <a:effectLst/>
        </p:spPr>
        <p:style>
          <a:lnRef idx="1">
            <a:schemeClr val="dk1"/>
          </a:lnRef>
          <a:fillRef idx="2">
            <a:schemeClr val="dk1"/>
          </a:fillRef>
          <a:effectRef idx="1">
            <a:schemeClr val="dk1"/>
          </a:effectRef>
          <a:fontRef idx="minor">
            <a:schemeClr val="dk1"/>
          </a:fontRef>
        </p:style>
        <p:txBody>
          <a:bodyPr rtlCol="0" anchor="ctr"/>
          <a:lstStyle/>
          <a:p>
            <a:pPr algn="ctr"/>
            <a:r>
              <a:rPr lang="en-US" sz="1400" dirty="0">
                <a:solidFill>
                  <a:schemeClr val="tx1"/>
                </a:solidFill>
              </a:rPr>
              <a:t>user data</a:t>
            </a:r>
          </a:p>
        </p:txBody>
      </p:sp>
      <p:sp>
        <p:nvSpPr>
          <p:cNvPr id="9" name="Rectangle 8"/>
          <p:cNvSpPr/>
          <p:nvPr/>
        </p:nvSpPr>
        <p:spPr>
          <a:xfrm>
            <a:off x="6153150" y="2000250"/>
            <a:ext cx="1085850" cy="400050"/>
          </a:xfrm>
          <a:prstGeom prst="rect">
            <a:avLst/>
          </a:prstGeom>
          <a:effectLst/>
        </p:spPr>
        <p:style>
          <a:lnRef idx="1">
            <a:schemeClr val="dk1"/>
          </a:lnRef>
          <a:fillRef idx="2">
            <a:schemeClr val="dk1"/>
          </a:fillRef>
          <a:effectRef idx="1">
            <a:schemeClr val="dk1"/>
          </a:effectRef>
          <a:fontRef idx="minor">
            <a:schemeClr val="dk1"/>
          </a:fontRef>
        </p:style>
        <p:txBody>
          <a:bodyPr rtlCol="0" anchor="ctr"/>
          <a:lstStyle/>
          <a:p>
            <a:pPr algn="ctr"/>
            <a:r>
              <a:rPr lang="en-US" sz="1400" dirty="0">
                <a:solidFill>
                  <a:schemeClr val="tx1"/>
                </a:solidFill>
              </a:rPr>
              <a:t>Application header</a:t>
            </a:r>
          </a:p>
        </p:txBody>
      </p:sp>
      <p:sp>
        <p:nvSpPr>
          <p:cNvPr id="10" name="Rectangle 9"/>
          <p:cNvSpPr/>
          <p:nvPr/>
        </p:nvSpPr>
        <p:spPr>
          <a:xfrm>
            <a:off x="5124450" y="2000250"/>
            <a:ext cx="1028700" cy="400050"/>
          </a:xfrm>
          <a:prstGeom prst="rect">
            <a:avLst/>
          </a:prstGeom>
          <a:effectLst/>
        </p:spPr>
        <p:style>
          <a:lnRef idx="1">
            <a:schemeClr val="dk1"/>
          </a:lnRef>
          <a:fillRef idx="2">
            <a:schemeClr val="dk1"/>
          </a:fillRef>
          <a:effectRef idx="1">
            <a:schemeClr val="dk1"/>
          </a:effectRef>
          <a:fontRef idx="minor">
            <a:schemeClr val="dk1"/>
          </a:fontRef>
        </p:style>
        <p:txBody>
          <a:bodyPr rtlCol="0" anchor="ctr"/>
          <a:lstStyle/>
          <a:p>
            <a:pPr algn="ctr"/>
            <a:r>
              <a:rPr lang="en-US" sz="1400" dirty="0">
                <a:solidFill>
                  <a:schemeClr val="tx1"/>
                </a:solidFill>
              </a:rPr>
              <a:t>TCP header</a:t>
            </a:r>
          </a:p>
        </p:txBody>
      </p:sp>
      <p:sp>
        <p:nvSpPr>
          <p:cNvPr id="11" name="Rectangle 10"/>
          <p:cNvSpPr/>
          <p:nvPr/>
        </p:nvSpPr>
        <p:spPr>
          <a:xfrm>
            <a:off x="4152900" y="2000250"/>
            <a:ext cx="971550" cy="400050"/>
          </a:xfrm>
          <a:prstGeom prst="rect">
            <a:avLst/>
          </a:prstGeom>
          <a:effectLst/>
        </p:spPr>
        <p:style>
          <a:lnRef idx="1">
            <a:schemeClr val="dk1"/>
          </a:lnRef>
          <a:fillRef idx="2">
            <a:schemeClr val="dk1"/>
          </a:fillRef>
          <a:effectRef idx="1">
            <a:schemeClr val="dk1"/>
          </a:effectRef>
          <a:fontRef idx="minor">
            <a:schemeClr val="dk1"/>
          </a:fontRef>
        </p:style>
        <p:txBody>
          <a:bodyPr rtlCol="0" anchor="ctr"/>
          <a:lstStyle/>
          <a:p>
            <a:pPr algn="ctr"/>
            <a:r>
              <a:rPr lang="en-US" sz="1400" dirty="0">
                <a:solidFill>
                  <a:schemeClr val="tx1"/>
                </a:solidFill>
              </a:rPr>
              <a:t>IP header</a:t>
            </a:r>
          </a:p>
        </p:txBody>
      </p:sp>
      <p:sp>
        <p:nvSpPr>
          <p:cNvPr id="12" name="TextBox 11"/>
          <p:cNvSpPr txBox="1"/>
          <p:nvPr/>
        </p:nvSpPr>
        <p:spPr>
          <a:xfrm>
            <a:off x="2438400" y="1992868"/>
            <a:ext cx="1361270" cy="369332"/>
          </a:xfrm>
          <a:prstGeom prst="rect">
            <a:avLst/>
          </a:prstGeom>
          <a:noFill/>
        </p:spPr>
        <p:txBody>
          <a:bodyPr wrap="none" rtlCol="0">
            <a:spAutoFit/>
          </a:bodyPr>
          <a:lstStyle/>
          <a:p>
            <a:r>
              <a:rPr lang="en-US" dirty="0"/>
              <a:t>IP datagram</a:t>
            </a:r>
          </a:p>
        </p:txBody>
      </p:sp>
      <p:sp>
        <p:nvSpPr>
          <p:cNvPr id="13" name="TextBox 12"/>
          <p:cNvSpPr txBox="1"/>
          <p:nvPr/>
        </p:nvSpPr>
        <p:spPr>
          <a:xfrm>
            <a:off x="2128684" y="2903488"/>
            <a:ext cx="3967317" cy="649224"/>
          </a:xfrm>
          <a:prstGeom prst="rect">
            <a:avLst/>
          </a:prstGeom>
          <a:noFill/>
          <a:ln>
            <a:noFill/>
          </a:ln>
        </p:spPr>
        <p:txBody>
          <a:bodyPr wrap="square" rtlCol="0">
            <a:spAutoFit/>
          </a:bodyPr>
          <a:lstStyle/>
          <a:p>
            <a:r>
              <a:rPr lang="en-US" dirty="0"/>
              <a:t>Internet service providers need only look at IP headers to perform routing</a:t>
            </a:r>
          </a:p>
        </p:txBody>
      </p:sp>
      <p:sp>
        <p:nvSpPr>
          <p:cNvPr id="14" name="TextBox 13"/>
          <p:cNvSpPr txBox="1"/>
          <p:nvPr/>
        </p:nvSpPr>
        <p:spPr>
          <a:xfrm>
            <a:off x="2212657" y="3674896"/>
            <a:ext cx="3967163" cy="646331"/>
          </a:xfrm>
          <a:prstGeom prst="rect">
            <a:avLst/>
          </a:prstGeom>
          <a:noFill/>
          <a:ln>
            <a:solidFill>
              <a:srgbClr val="4F81BD"/>
            </a:solidFill>
          </a:ln>
        </p:spPr>
        <p:txBody>
          <a:bodyPr wrap="square" rtlCol="0">
            <a:spAutoFit/>
          </a:bodyPr>
          <a:lstStyle/>
          <a:p>
            <a:r>
              <a:rPr lang="en-US" dirty="0"/>
              <a:t>Shallow packet inspection investigates lower level headers such as TCP/UDP</a:t>
            </a:r>
          </a:p>
        </p:txBody>
      </p:sp>
      <p:sp>
        <p:nvSpPr>
          <p:cNvPr id="15" name="TextBox 14"/>
          <p:cNvSpPr txBox="1"/>
          <p:nvPr/>
        </p:nvSpPr>
        <p:spPr>
          <a:xfrm>
            <a:off x="6768382" y="2895853"/>
            <a:ext cx="3967318" cy="646331"/>
          </a:xfrm>
          <a:prstGeom prst="rect">
            <a:avLst/>
          </a:prstGeom>
          <a:noFill/>
          <a:ln>
            <a:solidFill>
              <a:srgbClr val="4F81BD"/>
            </a:solidFill>
          </a:ln>
        </p:spPr>
        <p:txBody>
          <a:bodyPr wrap="square" rtlCol="0">
            <a:spAutoFit/>
          </a:bodyPr>
          <a:lstStyle/>
          <a:p>
            <a:r>
              <a:rPr lang="en-US" dirty="0"/>
              <a:t>Deep packet inspection (DPI) analyzes application headers and data</a:t>
            </a:r>
          </a:p>
        </p:txBody>
      </p:sp>
      <p:sp>
        <p:nvSpPr>
          <p:cNvPr id="16" name="Right Brace 15"/>
          <p:cNvSpPr/>
          <p:nvPr/>
        </p:nvSpPr>
        <p:spPr>
          <a:xfrm rot="5400000">
            <a:off x="7076947" y="1476503"/>
            <a:ext cx="495554" cy="2343150"/>
          </a:xfrm>
          <a:prstGeom prst="rightBrace">
            <a:avLst>
              <a:gd name="adj1" fmla="val 52331"/>
              <a:gd name="adj2" fmla="val 50772"/>
            </a:avLst>
          </a:prstGeom>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p>
        </p:txBody>
      </p:sp>
      <p:sp>
        <p:nvSpPr>
          <p:cNvPr id="17" name="Right Brace 16"/>
          <p:cNvSpPr/>
          <p:nvPr/>
        </p:nvSpPr>
        <p:spPr>
          <a:xfrm rot="5400000">
            <a:off x="5391023" y="2133727"/>
            <a:ext cx="495554" cy="1028700"/>
          </a:xfrm>
          <a:prstGeom prst="rightBrace">
            <a:avLst>
              <a:gd name="adj1" fmla="val 52331"/>
              <a:gd name="adj2" fmla="val 51591"/>
            </a:avLst>
          </a:prstGeom>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p>
        </p:txBody>
      </p:sp>
      <p:sp>
        <p:nvSpPr>
          <p:cNvPr id="18" name="Right Brace 17"/>
          <p:cNvSpPr/>
          <p:nvPr/>
        </p:nvSpPr>
        <p:spPr>
          <a:xfrm rot="5400000">
            <a:off x="4362323" y="2133727"/>
            <a:ext cx="495554" cy="1028700"/>
          </a:xfrm>
          <a:prstGeom prst="rightBrace">
            <a:avLst>
              <a:gd name="adj1" fmla="val 52331"/>
              <a:gd name="adj2" fmla="val 49863"/>
            </a:avLst>
          </a:prstGeom>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p>
        </p:txBody>
      </p:sp>
      <p:pic>
        <p:nvPicPr>
          <p:cNvPr id="19" name="Picture 18"/>
          <p:cNvPicPr>
            <a:picLocks noChangeAspect="1"/>
          </p:cNvPicPr>
          <p:nvPr/>
        </p:nvPicPr>
        <p:blipFill rotWithShape="1">
          <a:blip r:embed="rId2" cstate="screen">
            <a:extLst>
              <a:ext uri="{28A0092B-C50C-407E-A947-70E740481C1C}">
                <a14:useLocalDpi xmlns:a14="http://schemas.microsoft.com/office/drawing/2010/main"/>
              </a:ext>
            </a:extLst>
          </a:blip>
          <a:srcRect/>
          <a:stretch/>
        </p:blipFill>
        <p:spPr>
          <a:xfrm>
            <a:off x="2212657" y="3634997"/>
            <a:ext cx="6587966" cy="2580409"/>
          </a:xfrm>
          <a:prstGeom prst="rect">
            <a:avLst/>
          </a:prstGeom>
          <a:ln w="28575" cmpd="sng">
            <a:solidFill>
              <a:srgbClr val="FF0000"/>
            </a:solidFill>
          </a:ln>
        </p:spPr>
      </p:pic>
    </p:spTree>
    <p:extLst>
      <p:ext uri="{BB962C8B-B14F-4D97-AF65-F5344CB8AC3E}">
        <p14:creationId xmlns:p14="http://schemas.microsoft.com/office/powerpoint/2010/main" val="58180873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Text&#10;&#10;Description automatically generated">
            <a:extLst>
              <a:ext uri="{FF2B5EF4-FFF2-40B4-BE49-F238E27FC236}">
                <a16:creationId xmlns:a16="http://schemas.microsoft.com/office/drawing/2014/main" id="{A8D6566E-D882-FB47-ADF2-DB681C75E64A}"/>
              </a:ext>
            </a:extLst>
          </p:cNvPr>
          <p:cNvPicPr>
            <a:picLocks noChangeAspect="1"/>
          </p:cNvPicPr>
          <p:nvPr/>
        </p:nvPicPr>
        <p:blipFill>
          <a:blip r:embed="rId2"/>
          <a:stretch>
            <a:fillRect/>
          </a:stretch>
        </p:blipFill>
        <p:spPr>
          <a:xfrm>
            <a:off x="749300" y="760730"/>
            <a:ext cx="5969000" cy="1282700"/>
          </a:xfrm>
          <a:prstGeom prst="rect">
            <a:avLst/>
          </a:prstGeom>
          <a:ln w="38100">
            <a:solidFill>
              <a:schemeClr val="tx1"/>
            </a:solidFill>
          </a:ln>
          <a:effectLst>
            <a:outerShdw blurRad="50800" dist="38100" dir="2700000" algn="tl" rotWithShape="0">
              <a:prstClr val="black">
                <a:alpha val="40000"/>
              </a:prstClr>
            </a:outerShdw>
          </a:effectLst>
        </p:spPr>
      </p:pic>
      <p:sp>
        <p:nvSpPr>
          <p:cNvPr id="4" name="TextBox 3">
            <a:extLst>
              <a:ext uri="{FF2B5EF4-FFF2-40B4-BE49-F238E27FC236}">
                <a16:creationId xmlns:a16="http://schemas.microsoft.com/office/drawing/2014/main" id="{96966318-6846-FF41-BFD7-4B1F0D85B8B6}"/>
              </a:ext>
            </a:extLst>
          </p:cNvPr>
          <p:cNvSpPr txBox="1"/>
          <p:nvPr/>
        </p:nvSpPr>
        <p:spPr>
          <a:xfrm>
            <a:off x="743203" y="2194560"/>
            <a:ext cx="3158237" cy="369332"/>
          </a:xfrm>
          <a:prstGeom prst="rect">
            <a:avLst/>
          </a:prstGeom>
          <a:noFill/>
        </p:spPr>
        <p:txBody>
          <a:bodyPr wrap="none" rtlCol="0">
            <a:spAutoFit/>
          </a:bodyPr>
          <a:lstStyle/>
          <a:p>
            <a:r>
              <a:rPr lang="en-US" dirty="0"/>
              <a:t>New York Times, October 2021</a:t>
            </a:r>
          </a:p>
        </p:txBody>
      </p:sp>
      <p:pic>
        <p:nvPicPr>
          <p:cNvPr id="6" name="Picture 5" descr="Graphical user interface, text&#10;&#10;Description automatically generated with medium confidence">
            <a:extLst>
              <a:ext uri="{FF2B5EF4-FFF2-40B4-BE49-F238E27FC236}">
                <a16:creationId xmlns:a16="http://schemas.microsoft.com/office/drawing/2014/main" id="{6B8EC1DD-9FF5-5F4D-AC81-0A316CD36165}"/>
              </a:ext>
            </a:extLst>
          </p:cNvPr>
          <p:cNvPicPr>
            <a:picLocks noChangeAspect="1"/>
          </p:cNvPicPr>
          <p:nvPr/>
        </p:nvPicPr>
        <p:blipFill>
          <a:blip r:embed="rId3"/>
          <a:stretch>
            <a:fillRect/>
          </a:stretch>
        </p:blipFill>
        <p:spPr>
          <a:xfrm>
            <a:off x="4279900" y="1884680"/>
            <a:ext cx="7162800" cy="2387600"/>
          </a:xfrm>
          <a:prstGeom prst="rect">
            <a:avLst/>
          </a:prstGeom>
          <a:ln w="38100">
            <a:solidFill>
              <a:schemeClr val="tx1"/>
            </a:solidFill>
          </a:ln>
          <a:effectLst>
            <a:outerShdw blurRad="50800" dist="38100" dir="2700000" algn="tl" rotWithShape="0">
              <a:prstClr val="black">
                <a:alpha val="40000"/>
              </a:prstClr>
            </a:outerShdw>
          </a:effectLst>
        </p:spPr>
      </p:pic>
      <p:sp>
        <p:nvSpPr>
          <p:cNvPr id="7" name="TextBox 6">
            <a:extLst>
              <a:ext uri="{FF2B5EF4-FFF2-40B4-BE49-F238E27FC236}">
                <a16:creationId xmlns:a16="http://schemas.microsoft.com/office/drawing/2014/main" id="{4304A8CC-05C0-9649-8D5C-4B6655F57E77}"/>
              </a:ext>
            </a:extLst>
          </p:cNvPr>
          <p:cNvSpPr txBox="1"/>
          <p:nvPr/>
        </p:nvSpPr>
        <p:spPr>
          <a:xfrm>
            <a:off x="743202" y="4527610"/>
            <a:ext cx="8888477" cy="1200329"/>
          </a:xfrm>
          <a:prstGeom prst="rect">
            <a:avLst/>
          </a:prstGeom>
          <a:noFill/>
        </p:spPr>
        <p:txBody>
          <a:bodyPr wrap="square" rtlCol="0">
            <a:spAutoFit/>
          </a:bodyPr>
          <a:lstStyle/>
          <a:p>
            <a:pPr fontAlgn="base"/>
            <a:r>
              <a:rPr lang="en-US" sz="2400" dirty="0"/>
              <a:t>the software — known as “deep packet inspection” — filters through data traveling across an internet network, slowing down websites or removing whatever it has been programmed to block</a:t>
            </a:r>
          </a:p>
        </p:txBody>
      </p:sp>
      <mc:AlternateContent xmlns:mc="http://schemas.openxmlformats.org/markup-compatibility/2006" xmlns:p14="http://schemas.microsoft.com/office/powerpoint/2010/main">
        <mc:Choice Requires="p14">
          <p:contentPart p14:bwMode="auto" r:id="rId4">
            <p14:nvContentPartPr>
              <p14:cNvPr id="8" name="Ink 7">
                <a:extLst>
                  <a:ext uri="{FF2B5EF4-FFF2-40B4-BE49-F238E27FC236}">
                    <a16:creationId xmlns:a16="http://schemas.microsoft.com/office/drawing/2014/main" id="{3F66E197-BECA-B34E-9B4B-D0EA7217BBCB}"/>
                  </a:ext>
                </a:extLst>
              </p14:cNvPr>
              <p14:cNvContentPartPr/>
              <p14:nvPr/>
            </p14:nvContentPartPr>
            <p14:xfrm>
              <a:off x="4210800" y="4733040"/>
              <a:ext cx="3082680" cy="69480"/>
            </p14:xfrm>
          </p:contentPart>
        </mc:Choice>
        <mc:Fallback xmlns="">
          <p:pic>
            <p:nvPicPr>
              <p:cNvPr id="8" name="Ink 7">
                <a:extLst>
                  <a:ext uri="{FF2B5EF4-FFF2-40B4-BE49-F238E27FC236}">
                    <a16:creationId xmlns:a16="http://schemas.microsoft.com/office/drawing/2014/main" id="{3F66E197-BECA-B34E-9B4B-D0EA7217BBCB}"/>
                  </a:ext>
                </a:extLst>
              </p:cNvPr>
              <p:cNvPicPr/>
              <p:nvPr/>
            </p:nvPicPr>
            <p:blipFill>
              <a:blip r:embed="rId5"/>
              <a:stretch>
                <a:fillRect/>
              </a:stretch>
            </p:blipFill>
            <p:spPr>
              <a:xfrm>
                <a:off x="4121160" y="4553040"/>
                <a:ext cx="3262320" cy="429120"/>
              </a:xfrm>
              <a:prstGeom prst="rect">
                <a:avLst/>
              </a:prstGeom>
            </p:spPr>
          </p:pic>
        </mc:Fallback>
      </mc:AlternateContent>
    </p:spTree>
    <p:extLst>
      <p:ext uri="{BB962C8B-B14F-4D97-AF65-F5344CB8AC3E}">
        <p14:creationId xmlns:p14="http://schemas.microsoft.com/office/powerpoint/2010/main" val="1465016133"/>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Preventing Interception</a:t>
            </a:r>
          </a:p>
        </p:txBody>
      </p:sp>
      <p:sp>
        <p:nvSpPr>
          <p:cNvPr id="3" name="Content Placeholder 2"/>
          <p:cNvSpPr>
            <a:spLocks noGrp="1"/>
          </p:cNvSpPr>
          <p:nvPr>
            <p:ph idx="1"/>
          </p:nvPr>
        </p:nvSpPr>
        <p:spPr/>
        <p:txBody>
          <a:bodyPr>
            <a:normAutofit/>
          </a:bodyPr>
          <a:lstStyle/>
          <a:p>
            <a:pPr marL="0" indent="0">
              <a:buNone/>
            </a:pPr>
            <a:r>
              <a:rPr lang="en-US" sz="2400" dirty="0"/>
              <a:t>End-to-end encryption</a:t>
            </a:r>
          </a:p>
          <a:p>
            <a:pPr lvl="1"/>
            <a:r>
              <a:rPr lang="en-US" sz="2000" dirty="0"/>
              <a:t>TLS/HTTPS for communicating with servers</a:t>
            </a:r>
          </a:p>
          <a:p>
            <a:pPr lvl="1"/>
            <a:r>
              <a:rPr lang="en-US" sz="2000" dirty="0"/>
              <a:t>What about phone-to-phone?</a:t>
            </a:r>
          </a:p>
          <a:p>
            <a:endParaRPr lang="en-US" sz="2400" dirty="0"/>
          </a:p>
          <a:p>
            <a:endParaRPr lang="en-US" sz="2400" dirty="0"/>
          </a:p>
          <a:p>
            <a:endParaRPr lang="en-US" sz="2400" dirty="0"/>
          </a:p>
          <a:p>
            <a:endParaRPr lang="en-US" sz="2400" dirty="0"/>
          </a:p>
          <a:p>
            <a:pPr marL="0" indent="0">
              <a:buNone/>
            </a:pPr>
            <a:endParaRPr lang="en-US" sz="2400" dirty="0"/>
          </a:p>
        </p:txBody>
      </p:sp>
      <p:sp>
        <p:nvSpPr>
          <p:cNvPr id="4" name="Cloud 3"/>
          <p:cNvSpPr/>
          <p:nvPr/>
        </p:nvSpPr>
        <p:spPr>
          <a:xfrm>
            <a:off x="4130520" y="3905038"/>
            <a:ext cx="1371600" cy="1004132"/>
          </a:xfrm>
          <a:prstGeom prst="cloud">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a:t>Other major backbone</a:t>
            </a:r>
          </a:p>
        </p:txBody>
      </p:sp>
      <p:sp>
        <p:nvSpPr>
          <p:cNvPr id="5" name="Cloud 4"/>
          <p:cNvSpPr/>
          <p:nvPr/>
        </p:nvSpPr>
        <p:spPr>
          <a:xfrm>
            <a:off x="6817425" y="4322463"/>
            <a:ext cx="1371600" cy="1004132"/>
          </a:xfrm>
          <a:prstGeom prst="cloud">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a:t>AT&amp;T network</a:t>
            </a:r>
          </a:p>
        </p:txBody>
      </p:sp>
      <p:pic>
        <p:nvPicPr>
          <p:cNvPr id="7" name="Picture 425"/>
          <p:cNvPicPr>
            <a:picLocks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6763942" y="4588396"/>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8" name="Picture 425"/>
          <p:cNvPicPr>
            <a:picLocks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5810252" y="4940281"/>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9" name="Picture 8" descr="C:\Documents and Settings\rist\Local Settings\Temporary Internet Files\Content.IE5\CNYX6FYV\MCj04352420000[1].png"/>
          <p:cNvPicPr>
            <a:picLocks noChangeAspect="1" noChangeArrowheads="1"/>
          </p:cNvPicPr>
          <p:nvPr/>
        </p:nvPicPr>
        <p:blipFill>
          <a:blip r:embed="rId3" cstate="print"/>
          <a:srcRect/>
          <a:stretch>
            <a:fillRect/>
          </a:stretch>
        </p:blipFill>
        <p:spPr bwMode="auto">
          <a:xfrm>
            <a:off x="3124200" y="3760471"/>
            <a:ext cx="342900" cy="678452"/>
          </a:xfrm>
          <a:prstGeom prst="rect">
            <a:avLst/>
          </a:prstGeom>
          <a:noFill/>
        </p:spPr>
      </p:pic>
      <p:cxnSp>
        <p:nvCxnSpPr>
          <p:cNvPr id="10" name="Straight Arrow Connector 9"/>
          <p:cNvCxnSpPr>
            <a:stCxn id="8" idx="3"/>
            <a:endCxn id="7" idx="1"/>
          </p:cNvCxnSpPr>
          <p:nvPr/>
        </p:nvCxnSpPr>
        <p:spPr>
          <a:xfrm flipV="1">
            <a:off x="6188871" y="4706463"/>
            <a:ext cx="575071" cy="351885"/>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cxnSp>
        <p:nvCxnSpPr>
          <p:cNvPr id="11" name="Straight Arrow Connector 10"/>
          <p:cNvCxnSpPr>
            <a:stCxn id="9" idx="3"/>
          </p:cNvCxnSpPr>
          <p:nvPr/>
        </p:nvCxnSpPr>
        <p:spPr>
          <a:xfrm>
            <a:off x="3467101" y="4099696"/>
            <a:ext cx="657225" cy="208566"/>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pic>
        <p:nvPicPr>
          <p:cNvPr id="12" name="Picture 11" descr="C:\Documents and Settings\rist\Local Settings\Temporary Internet Files\Content.IE5\CNYX6FYV\MCj04352420000[1].png"/>
          <p:cNvPicPr>
            <a:picLocks noChangeAspect="1" noChangeArrowheads="1"/>
          </p:cNvPicPr>
          <p:nvPr/>
        </p:nvPicPr>
        <p:blipFill>
          <a:blip r:embed="rId3" cstate="print"/>
          <a:srcRect/>
          <a:stretch>
            <a:fillRect/>
          </a:stretch>
        </p:blipFill>
        <p:spPr bwMode="auto">
          <a:xfrm>
            <a:off x="6796775" y="3760471"/>
            <a:ext cx="342900" cy="678452"/>
          </a:xfrm>
          <a:prstGeom prst="rect">
            <a:avLst/>
          </a:prstGeom>
          <a:noFill/>
        </p:spPr>
      </p:pic>
      <p:sp>
        <p:nvSpPr>
          <p:cNvPr id="13" name="TextBox 12"/>
          <p:cNvSpPr txBox="1"/>
          <p:nvPr/>
        </p:nvSpPr>
        <p:spPr>
          <a:xfrm>
            <a:off x="7139675" y="3703320"/>
            <a:ext cx="1843774" cy="369332"/>
          </a:xfrm>
          <a:prstGeom prst="rect">
            <a:avLst/>
          </a:prstGeom>
          <a:noFill/>
        </p:spPr>
        <p:txBody>
          <a:bodyPr wrap="none" rtlCol="0">
            <a:spAutoFit/>
          </a:bodyPr>
          <a:lstStyle/>
          <a:p>
            <a:r>
              <a:rPr lang="en-US" dirty="0"/>
              <a:t>Interception gear</a:t>
            </a:r>
          </a:p>
        </p:txBody>
      </p:sp>
      <p:cxnSp>
        <p:nvCxnSpPr>
          <p:cNvPr id="14" name="Straight Arrow Connector 13"/>
          <p:cNvCxnSpPr/>
          <p:nvPr/>
        </p:nvCxnSpPr>
        <p:spPr>
          <a:xfrm>
            <a:off x="6975320" y="4360348"/>
            <a:ext cx="0" cy="212334"/>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pic>
        <p:nvPicPr>
          <p:cNvPr id="15" name="Picture 14" descr="C:\Documents and Settings\rist\Local Settings\Temporary Internet Files\Content.IE5\CNYX6FYV\MCj04352420000[1].png"/>
          <p:cNvPicPr>
            <a:picLocks noChangeAspect="1" noChangeArrowheads="1"/>
          </p:cNvPicPr>
          <p:nvPr/>
        </p:nvPicPr>
        <p:blipFill>
          <a:blip r:embed="rId3" cstate="print"/>
          <a:srcRect/>
          <a:stretch>
            <a:fillRect/>
          </a:stretch>
        </p:blipFill>
        <p:spPr bwMode="auto">
          <a:xfrm>
            <a:off x="8724900" y="4418848"/>
            <a:ext cx="342900" cy="678452"/>
          </a:xfrm>
          <a:prstGeom prst="rect">
            <a:avLst/>
          </a:prstGeom>
          <a:noFill/>
        </p:spPr>
      </p:pic>
      <p:cxnSp>
        <p:nvCxnSpPr>
          <p:cNvPr id="16" name="Straight Arrow Connector 15"/>
          <p:cNvCxnSpPr>
            <a:endCxn id="15" idx="1"/>
          </p:cNvCxnSpPr>
          <p:nvPr/>
        </p:nvCxnSpPr>
        <p:spPr>
          <a:xfrm flipV="1">
            <a:off x="8130923" y="4758073"/>
            <a:ext cx="593978" cy="302772"/>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pic>
        <p:nvPicPr>
          <p:cNvPr id="17" name="Picture 425"/>
          <p:cNvPicPr>
            <a:picLocks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5123503" y="4438924"/>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19" name="Picture 425"/>
          <p:cNvPicPr>
            <a:picLocks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5810252" y="4846322"/>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20" name="Picture 425"/>
          <p:cNvPicPr>
            <a:picLocks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5810252" y="4781637"/>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cxnSp>
        <p:nvCxnSpPr>
          <p:cNvPr id="21" name="Straight Arrow Connector 20"/>
          <p:cNvCxnSpPr/>
          <p:nvPr/>
        </p:nvCxnSpPr>
        <p:spPr>
          <a:xfrm>
            <a:off x="5491046" y="4675057"/>
            <a:ext cx="319205" cy="149472"/>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pic>
        <p:nvPicPr>
          <p:cNvPr id="23" name="Picture 425"/>
          <p:cNvPicPr>
            <a:picLocks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7752305" y="4982644"/>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24" name="Picture 425"/>
          <p:cNvPicPr>
            <a:picLocks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4124327" y="4242282"/>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sp>
        <p:nvSpPr>
          <p:cNvPr id="26" name="Freeform 25"/>
          <p:cNvSpPr/>
          <p:nvPr/>
        </p:nvSpPr>
        <p:spPr>
          <a:xfrm>
            <a:off x="3458805" y="4274270"/>
            <a:ext cx="5324597" cy="886893"/>
          </a:xfrm>
          <a:custGeom>
            <a:avLst/>
            <a:gdLst>
              <a:gd name="connsiteX0" fmla="*/ 0 w 7099462"/>
              <a:gd name="connsiteY0" fmla="*/ 0 h 1182524"/>
              <a:gd name="connsiteX1" fmla="*/ 1178143 w 7099462"/>
              <a:gd name="connsiteY1" fmla="*/ 321290 h 1182524"/>
              <a:gd name="connsiteX2" fmla="*/ 2585795 w 7099462"/>
              <a:gd name="connsiteY2" fmla="*/ 458985 h 1182524"/>
              <a:gd name="connsiteX3" fmla="*/ 3534430 w 7099462"/>
              <a:gd name="connsiteY3" fmla="*/ 1025067 h 1182524"/>
              <a:gd name="connsiteX4" fmla="*/ 4727874 w 7099462"/>
              <a:gd name="connsiteY4" fmla="*/ 520183 h 1182524"/>
              <a:gd name="connsiteX5" fmla="*/ 6166128 w 7099462"/>
              <a:gd name="connsiteY5" fmla="*/ 1178061 h 1182524"/>
              <a:gd name="connsiteX6" fmla="*/ 7099462 w 7099462"/>
              <a:gd name="connsiteY6" fmla="*/ 826173 h 118252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7099462" h="1182524">
                <a:moveTo>
                  <a:pt x="0" y="0"/>
                </a:moveTo>
                <a:cubicBezTo>
                  <a:pt x="373588" y="122396"/>
                  <a:pt x="747177" y="244793"/>
                  <a:pt x="1178143" y="321290"/>
                </a:cubicBezTo>
                <a:cubicBezTo>
                  <a:pt x="1609109" y="397787"/>
                  <a:pt x="2193081" y="341689"/>
                  <a:pt x="2585795" y="458985"/>
                </a:cubicBezTo>
                <a:cubicBezTo>
                  <a:pt x="2978510" y="576281"/>
                  <a:pt x="3177417" y="1014867"/>
                  <a:pt x="3534430" y="1025067"/>
                </a:cubicBezTo>
                <a:cubicBezTo>
                  <a:pt x="3891443" y="1035267"/>
                  <a:pt x="4289258" y="494684"/>
                  <a:pt x="4727874" y="520183"/>
                </a:cubicBezTo>
                <a:cubicBezTo>
                  <a:pt x="5166490" y="545682"/>
                  <a:pt x="5770863" y="1127063"/>
                  <a:pt x="6166128" y="1178061"/>
                </a:cubicBezTo>
                <a:cubicBezTo>
                  <a:pt x="6561393" y="1229059"/>
                  <a:pt x="7099462" y="826173"/>
                  <a:pt x="7099462" y="826173"/>
                </a:cubicBezTo>
              </a:path>
            </a:pathLst>
          </a:custGeom>
          <a:ln>
            <a:headEnd type="triangle"/>
            <a:tailEnd type="triangle"/>
          </a:ln>
        </p:spPr>
        <p:style>
          <a:lnRef idx="3">
            <a:schemeClr val="accent2"/>
          </a:lnRef>
          <a:fillRef idx="0">
            <a:schemeClr val="accent2"/>
          </a:fillRef>
          <a:effectRef idx="2">
            <a:schemeClr val="accent2"/>
          </a:effectRef>
          <a:fontRef idx="minor">
            <a:schemeClr val="tx1"/>
          </a:fontRef>
        </p:style>
        <p:txBody>
          <a:bodyPr rtlCol="0" anchor="ctr"/>
          <a:lstStyle/>
          <a:p>
            <a:pPr algn="ctr"/>
            <a:endParaRPr lang="en-US"/>
          </a:p>
        </p:txBody>
      </p:sp>
      <p:sp>
        <p:nvSpPr>
          <p:cNvPr id="25" name="TextBox 24">
            <a:extLst>
              <a:ext uri="{FF2B5EF4-FFF2-40B4-BE49-F238E27FC236}">
                <a16:creationId xmlns:a16="http://schemas.microsoft.com/office/drawing/2014/main" id="{3BEB93EA-ADB9-7145-849B-97B904DB9084}"/>
              </a:ext>
            </a:extLst>
          </p:cNvPr>
          <p:cNvSpPr txBox="1"/>
          <p:nvPr/>
        </p:nvSpPr>
        <p:spPr>
          <a:xfrm>
            <a:off x="7181385" y="1234661"/>
            <a:ext cx="3791415" cy="954107"/>
          </a:xfrm>
          <a:prstGeom prst="rect">
            <a:avLst/>
          </a:prstGeom>
          <a:solidFill>
            <a:schemeClr val="accent2">
              <a:lumMod val="20000"/>
              <a:lumOff val="80000"/>
            </a:schemeClr>
          </a:solidFill>
          <a:ln w="25400">
            <a:solidFill>
              <a:schemeClr val="tx1"/>
            </a:solidFill>
          </a:ln>
          <a:effectLst>
            <a:outerShdw blurRad="50800" dist="38100" dir="2700000" algn="tl" rotWithShape="0">
              <a:prstClr val="black">
                <a:alpha val="40000"/>
              </a:prstClr>
            </a:outerShdw>
          </a:effectLst>
        </p:spPr>
        <p:txBody>
          <a:bodyPr wrap="square" rtlCol="0">
            <a:spAutoFit/>
          </a:bodyPr>
          <a:lstStyle/>
          <a:p>
            <a:r>
              <a:rPr lang="en-US" sz="2800" dirty="0"/>
              <a:t>What does this protect?</a:t>
            </a:r>
          </a:p>
          <a:p>
            <a:r>
              <a:rPr lang="en-US" sz="2800" dirty="0"/>
              <a:t>What does this leak?</a:t>
            </a:r>
          </a:p>
        </p:txBody>
      </p:sp>
      <p:pic>
        <p:nvPicPr>
          <p:cNvPr id="7170" name="Picture 2" descr="Key icon - Free download on Iconfinder">
            <a:extLst>
              <a:ext uri="{FF2B5EF4-FFF2-40B4-BE49-F238E27FC236}">
                <a16:creationId xmlns:a16="http://schemas.microsoft.com/office/drawing/2014/main" id="{F0FF7E40-B398-FB41-99CA-E3EDC783009A}"/>
              </a:ext>
            </a:extLst>
          </p:cNvPr>
          <p:cNvPicPr>
            <a:picLocks noChangeAspect="1" noChangeArrowheads="1"/>
          </p:cNvPicPr>
          <p:nvPr/>
        </p:nvPicPr>
        <p:blipFill>
          <a:blip r:embed="rId4">
            <a:duotone>
              <a:schemeClr val="accent2">
                <a:shade val="45000"/>
                <a:satMod val="135000"/>
              </a:schemeClr>
              <a:prstClr val="white"/>
            </a:duotone>
            <a:extLst>
              <a:ext uri="{28A0092B-C50C-407E-A947-70E740481C1C}">
                <a14:useLocalDpi xmlns:a14="http://schemas.microsoft.com/office/drawing/2010/main" val="0"/>
              </a:ext>
            </a:extLst>
          </a:blip>
          <a:srcRect/>
          <a:stretch>
            <a:fillRect/>
          </a:stretch>
        </p:blipFill>
        <p:spPr bwMode="auto">
          <a:xfrm>
            <a:off x="2516187" y="4072652"/>
            <a:ext cx="622300" cy="622300"/>
          </a:xfrm>
          <a:prstGeom prst="rect">
            <a:avLst/>
          </a:prstGeom>
          <a:noFill/>
          <a:extLst>
            <a:ext uri="{909E8E84-426E-40DD-AFC4-6F175D3DCCD1}">
              <a14:hiddenFill xmlns:a14="http://schemas.microsoft.com/office/drawing/2010/main">
                <a:solidFill>
                  <a:srgbClr val="FFFFFF"/>
                </a:solidFill>
              </a14:hiddenFill>
            </a:ext>
          </a:extLst>
        </p:spPr>
      </p:pic>
      <p:pic>
        <p:nvPicPr>
          <p:cNvPr id="29" name="Picture 2" descr="Key icon - Free download on Iconfinder">
            <a:extLst>
              <a:ext uri="{FF2B5EF4-FFF2-40B4-BE49-F238E27FC236}">
                <a16:creationId xmlns:a16="http://schemas.microsoft.com/office/drawing/2014/main" id="{5924AD0C-014C-5E41-9FE3-F76CB2439E90}"/>
              </a:ext>
            </a:extLst>
          </p:cNvPr>
          <p:cNvPicPr>
            <a:picLocks noChangeAspect="1" noChangeArrowheads="1"/>
          </p:cNvPicPr>
          <p:nvPr/>
        </p:nvPicPr>
        <p:blipFill>
          <a:blip r:embed="rId4">
            <a:duotone>
              <a:schemeClr val="accent2">
                <a:shade val="45000"/>
                <a:satMod val="135000"/>
              </a:schemeClr>
              <a:prstClr val="white"/>
            </a:duotone>
            <a:extLst>
              <a:ext uri="{28A0092B-C50C-407E-A947-70E740481C1C}">
                <a14:useLocalDpi xmlns:a14="http://schemas.microsoft.com/office/drawing/2010/main" val="0"/>
              </a:ext>
            </a:extLst>
          </a:blip>
          <a:srcRect/>
          <a:stretch>
            <a:fillRect/>
          </a:stretch>
        </p:blipFill>
        <p:spPr bwMode="auto">
          <a:xfrm>
            <a:off x="8966432" y="4675057"/>
            <a:ext cx="622300" cy="6223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99207981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6"/>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
                                            <p:txEl>
                                              <p:pRg st="0" end="0"/>
                                            </p:txEl>
                                          </p:spTgt>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
                                            <p:txEl>
                                              <p:pRg st="2" end="2"/>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7170"/>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29"/>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2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P spid="26" grpId="0" animBg="1"/>
      <p:bldP spid="25" grpId="0" animBg="1"/>
    </p:bldLst>
  </p:timing>
</p:sld>
</file>

<file path=ppt/slides/slide1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 name="Rectangle 9">
            <a:extLst>
              <a:ext uri="{FF2B5EF4-FFF2-40B4-BE49-F238E27FC236}">
                <a16:creationId xmlns:a16="http://schemas.microsoft.com/office/drawing/2014/main" id="{4E9EDDFA-8F05-462B-8D3E-5B9C4FBC735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0"/>
            <a:ext cx="12192001" cy="6858000"/>
          </a:xfrm>
          <a:prstGeom prst="rect">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 name="Picture 3" descr="Diagram&#10;&#10;Description automatically generated"/>
          <p:cNvPicPr>
            <a:picLocks noChangeAspect="1"/>
          </p:cNvPicPr>
          <p:nvPr/>
        </p:nvPicPr>
        <p:blipFill rotWithShape="1">
          <a:blip r:embed="rId2"/>
          <a:srcRect l="11147" t="27911" r="8779" b="7354"/>
          <a:stretch/>
        </p:blipFill>
        <p:spPr>
          <a:xfrm>
            <a:off x="727654" y="1808267"/>
            <a:ext cx="5367165" cy="3254274"/>
          </a:xfrm>
          <a:prstGeom prst="rect">
            <a:avLst/>
          </a:prstGeom>
        </p:spPr>
      </p:pic>
      <p:sp>
        <p:nvSpPr>
          <p:cNvPr id="12" name="Rectangle 11">
            <a:extLst>
              <a:ext uri="{FF2B5EF4-FFF2-40B4-BE49-F238E27FC236}">
                <a16:creationId xmlns:a16="http://schemas.microsoft.com/office/drawing/2014/main" id="{143F9A23-3237-4ED6-A1E9-C0E6530E053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621267" y="255102"/>
            <a:ext cx="5342133" cy="6361598"/>
          </a:xfrm>
          <a:prstGeom prst="rect">
            <a:avLst/>
          </a:prstGeom>
          <a:solidFill>
            <a:schemeClr val="bg1">
              <a:lumMod val="75000"/>
              <a:alpha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ectangle 13">
            <a:extLst>
              <a:ext uri="{FF2B5EF4-FFF2-40B4-BE49-F238E27FC236}">
                <a16:creationId xmlns:a16="http://schemas.microsoft.com/office/drawing/2014/main" id="{C63CD46D-4335-4BA4-842A-BF835A99CB2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769100" y="393365"/>
            <a:ext cx="5018211" cy="6035547"/>
          </a:xfrm>
          <a:prstGeom prst="rect">
            <a:avLst/>
          </a:prstGeom>
          <a:noFill/>
          <a:ln w="6350">
            <a:solidFill>
              <a:schemeClr val="tx1">
                <a:lumMod val="75000"/>
                <a:lumOff val="2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Title 4">
            <a:extLst>
              <a:ext uri="{FF2B5EF4-FFF2-40B4-BE49-F238E27FC236}">
                <a16:creationId xmlns:a16="http://schemas.microsoft.com/office/drawing/2014/main" id="{0B2F9F6C-BAAB-5F40-8A7E-BB5F31A9130E}"/>
              </a:ext>
            </a:extLst>
          </p:cNvPr>
          <p:cNvSpPr>
            <a:spLocks noGrp="1"/>
          </p:cNvSpPr>
          <p:nvPr>
            <p:ph type="title"/>
          </p:nvPr>
        </p:nvSpPr>
        <p:spPr>
          <a:xfrm>
            <a:off x="7064082" y="642594"/>
            <a:ext cx="4472921" cy="1371600"/>
          </a:xfrm>
        </p:spPr>
        <p:txBody>
          <a:bodyPr>
            <a:normAutofit/>
          </a:bodyPr>
          <a:lstStyle/>
          <a:p>
            <a:pPr algn="ctr"/>
            <a:r>
              <a:rPr lang="en-US" dirty="0"/>
              <a:t>End-run Around HTTPS</a:t>
            </a:r>
          </a:p>
        </p:txBody>
      </p:sp>
      <p:sp>
        <p:nvSpPr>
          <p:cNvPr id="3" name="Content Placeholder 2"/>
          <p:cNvSpPr>
            <a:spLocks noGrp="1"/>
          </p:cNvSpPr>
          <p:nvPr>
            <p:ph idx="1"/>
          </p:nvPr>
        </p:nvSpPr>
        <p:spPr>
          <a:xfrm>
            <a:off x="7064082" y="2103120"/>
            <a:ext cx="4472922" cy="3931920"/>
          </a:xfrm>
        </p:spPr>
        <p:txBody>
          <a:bodyPr>
            <a:normAutofit/>
          </a:bodyPr>
          <a:lstStyle/>
          <a:p>
            <a:pPr marL="0" indent="0">
              <a:buNone/>
            </a:pPr>
            <a:r>
              <a:rPr lang="en-US" sz="2400" dirty="0"/>
              <a:t>HTTPS terminates at the edge of Google networks</a:t>
            </a:r>
          </a:p>
          <a:p>
            <a:pPr marL="0" indent="0">
              <a:buNone/>
            </a:pPr>
            <a:r>
              <a:rPr lang="en-US" sz="2400" dirty="0"/>
              <a:t>Before 2013, no encryption on internal communications between data centers</a:t>
            </a:r>
          </a:p>
          <a:p>
            <a:pPr lvl="1"/>
            <a:r>
              <a:rPr lang="en-US" sz="2200" dirty="0"/>
              <a:t>Over privately leased lines</a:t>
            </a:r>
          </a:p>
        </p:txBody>
      </p:sp>
      <p:sp>
        <p:nvSpPr>
          <p:cNvPr id="2" name="TextBox 1">
            <a:extLst>
              <a:ext uri="{FF2B5EF4-FFF2-40B4-BE49-F238E27FC236}">
                <a16:creationId xmlns:a16="http://schemas.microsoft.com/office/drawing/2014/main" id="{E75A3520-EB51-0744-AC34-7EDC009BB609}"/>
              </a:ext>
            </a:extLst>
          </p:cNvPr>
          <p:cNvSpPr txBox="1"/>
          <p:nvPr/>
        </p:nvSpPr>
        <p:spPr>
          <a:xfrm>
            <a:off x="2564685" y="5196840"/>
            <a:ext cx="3530134" cy="369332"/>
          </a:xfrm>
          <a:prstGeom prst="rect">
            <a:avLst/>
          </a:prstGeom>
          <a:noFill/>
        </p:spPr>
        <p:txBody>
          <a:bodyPr wrap="none" rtlCol="0">
            <a:spAutoFit/>
          </a:bodyPr>
          <a:lstStyle/>
          <a:p>
            <a:r>
              <a:rPr lang="en-US" dirty="0">
                <a:solidFill>
                  <a:schemeClr val="bg1"/>
                </a:solidFill>
              </a:rPr>
              <a:t>Actual NSA material (via Snowden)</a:t>
            </a:r>
          </a:p>
        </p:txBody>
      </p:sp>
    </p:spTree>
    <p:extLst>
      <p:ext uri="{BB962C8B-B14F-4D97-AF65-F5344CB8AC3E}">
        <p14:creationId xmlns:p14="http://schemas.microsoft.com/office/powerpoint/2010/main" val="1359381811"/>
      </p:ext>
    </p:extLst>
  </p:cSld>
  <p:clrMapOvr>
    <a:overrideClrMapping bg1="dk1" tx1="lt1" bg2="dk2" tx2="lt2" accent1="accent1" accent2="accent2" accent3="accent3" accent4="accent4" accent5="accent5" accent6="accent6" hlink="hlink" folHlink="folHlink"/>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32701C8-B7FC-B04D-88A1-DF376D20EC75}"/>
              </a:ext>
            </a:extLst>
          </p:cNvPr>
          <p:cNvSpPr>
            <a:spLocks noGrp="1"/>
          </p:cNvSpPr>
          <p:nvPr>
            <p:ph type="title"/>
          </p:nvPr>
        </p:nvSpPr>
        <p:spPr/>
        <p:txBody>
          <a:bodyPr/>
          <a:lstStyle/>
          <a:p>
            <a:r>
              <a:rPr lang="en-US" dirty="0"/>
              <a:t>VPN</a:t>
            </a:r>
          </a:p>
        </p:txBody>
      </p:sp>
      <p:pic>
        <p:nvPicPr>
          <p:cNvPr id="6" name="Picture 5" descr="Diagram&#10;&#10;Description automatically generated">
            <a:extLst>
              <a:ext uri="{FF2B5EF4-FFF2-40B4-BE49-F238E27FC236}">
                <a16:creationId xmlns:a16="http://schemas.microsoft.com/office/drawing/2014/main" id="{0ED6750F-D54C-9A41-969F-920A1DF21B98}"/>
              </a:ext>
            </a:extLst>
          </p:cNvPr>
          <p:cNvPicPr>
            <a:picLocks noChangeAspect="1"/>
          </p:cNvPicPr>
          <p:nvPr/>
        </p:nvPicPr>
        <p:blipFill>
          <a:blip r:embed="rId2">
            <a:clrChange>
              <a:clrFrom>
                <a:srgbClr val="FFFFFF"/>
              </a:clrFrom>
              <a:clrTo>
                <a:srgbClr val="FFFFFF">
                  <a:alpha val="0"/>
                </a:srgbClr>
              </a:clrTo>
            </a:clrChange>
            <a:extLst>
              <a:ext uri="{28A0092B-C50C-407E-A947-70E740481C1C}">
                <a14:useLocalDpi xmlns:a14="http://schemas.microsoft.com/office/drawing/2010/main" val="0"/>
              </a:ext>
            </a:extLst>
          </a:blip>
          <a:stretch>
            <a:fillRect/>
          </a:stretch>
        </p:blipFill>
        <p:spPr>
          <a:xfrm>
            <a:off x="2495550" y="1508760"/>
            <a:ext cx="7200900" cy="4151870"/>
          </a:xfrm>
          <a:prstGeom prst="rect">
            <a:avLst/>
          </a:prstGeom>
        </p:spPr>
      </p:pic>
      <p:sp>
        <p:nvSpPr>
          <p:cNvPr id="3" name="Oval 2">
            <a:extLst>
              <a:ext uri="{FF2B5EF4-FFF2-40B4-BE49-F238E27FC236}">
                <a16:creationId xmlns:a16="http://schemas.microsoft.com/office/drawing/2014/main" id="{2A53CCFA-2D84-5C48-BB31-0C76D78BC0EC}"/>
              </a:ext>
            </a:extLst>
          </p:cNvPr>
          <p:cNvSpPr/>
          <p:nvPr/>
        </p:nvSpPr>
        <p:spPr bwMode="auto">
          <a:xfrm>
            <a:off x="6324600" y="3489960"/>
            <a:ext cx="1447800" cy="2514600"/>
          </a:xfrm>
          <a:prstGeom prst="ellipse">
            <a:avLst/>
          </a:prstGeom>
          <a:noFill/>
          <a:ln w="50800" cap="flat" cmpd="sng" algn="ctr">
            <a:solidFill>
              <a:srgbClr val="FF0000"/>
            </a:solidFill>
            <a:prstDash val="solid"/>
            <a:round/>
            <a:headEnd type="none" w="lg" len="lg"/>
            <a:tailEnd type="stealth" w="lg" len="lg"/>
          </a:ln>
          <a:effectLst/>
        </p:spPr>
        <p:txBody>
          <a:bodyPr vert="horz" wrap="square" lIns="91440" tIns="45720" rIns="91440" bIns="45720" numCol="1" rtlCol="0" anchor="t" anchorCtr="0" compatLnSpc="1">
            <a:prstTxWarp prst="textNoShape">
              <a:avLst/>
            </a:prstTxWarp>
          </a:bodyPr>
          <a:lstStyle/>
          <a:p>
            <a:pPr algn="ctr" eaLnBrk="0" fontAlgn="base" hangingPunct="0">
              <a:spcBef>
                <a:spcPct val="20000"/>
              </a:spcBef>
              <a:spcAft>
                <a:spcPct val="0"/>
              </a:spcAft>
              <a:buClr>
                <a:schemeClr val="accent2"/>
              </a:buClr>
              <a:buFontTx/>
              <a:buChar char="•"/>
            </a:pPr>
            <a:endParaRPr lang="en-US" sz="2400">
              <a:solidFill>
                <a:schemeClr val="bg2"/>
              </a:solidFill>
              <a:latin typeface="Tahoma" pitchFamily="34" charset="0"/>
            </a:endParaRPr>
          </a:p>
        </p:txBody>
      </p:sp>
    </p:spTree>
    <p:extLst>
      <p:ext uri="{BB962C8B-B14F-4D97-AF65-F5344CB8AC3E}">
        <p14:creationId xmlns:p14="http://schemas.microsoft.com/office/powerpoint/2010/main" val="179205521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FE333C86-F475-B34B-9FC6-6BAD5EB9B308}"/>
              </a:ext>
            </a:extLst>
          </p:cNvPr>
          <p:cNvPicPr>
            <a:picLocks noChangeAspect="1"/>
          </p:cNvPicPr>
          <p:nvPr/>
        </p:nvPicPr>
        <p:blipFill>
          <a:blip r:embed="rId2"/>
          <a:stretch>
            <a:fillRect/>
          </a:stretch>
        </p:blipFill>
        <p:spPr>
          <a:xfrm>
            <a:off x="731520" y="479156"/>
            <a:ext cx="6769408" cy="5899688"/>
          </a:xfrm>
          <a:prstGeom prst="rect">
            <a:avLst/>
          </a:prstGeom>
        </p:spPr>
      </p:pic>
      <p:pic>
        <p:nvPicPr>
          <p:cNvPr id="7" name="Picture 6">
            <a:extLst>
              <a:ext uri="{FF2B5EF4-FFF2-40B4-BE49-F238E27FC236}">
                <a16:creationId xmlns:a16="http://schemas.microsoft.com/office/drawing/2014/main" id="{30D95393-E077-754F-9890-BF22C0447195}"/>
              </a:ext>
            </a:extLst>
          </p:cNvPr>
          <p:cNvPicPr>
            <a:picLocks noChangeAspect="1"/>
          </p:cNvPicPr>
          <p:nvPr/>
        </p:nvPicPr>
        <p:blipFill>
          <a:blip r:embed="rId3"/>
          <a:stretch>
            <a:fillRect/>
          </a:stretch>
        </p:blipFill>
        <p:spPr>
          <a:xfrm>
            <a:off x="4343400" y="1989261"/>
            <a:ext cx="6979360" cy="3092839"/>
          </a:xfrm>
          <a:prstGeom prst="rect">
            <a:avLst/>
          </a:prstGeom>
          <a:solidFill>
            <a:schemeClr val="accent3">
              <a:lumMod val="75000"/>
            </a:schemeClr>
          </a:solidFill>
          <a:ln w="50800">
            <a:solidFill>
              <a:schemeClr val="tx1"/>
            </a:solidFill>
          </a:ln>
        </p:spPr>
      </p:pic>
    </p:spTree>
    <p:extLst>
      <p:ext uri="{BB962C8B-B14F-4D97-AF65-F5344CB8AC3E}">
        <p14:creationId xmlns:p14="http://schemas.microsoft.com/office/powerpoint/2010/main" val="405156511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1066800" y="642594"/>
            <a:ext cx="10058400" cy="1371600"/>
          </a:xfrm>
        </p:spPr>
        <p:txBody>
          <a:bodyPr>
            <a:normAutofit/>
          </a:bodyPr>
          <a:lstStyle/>
          <a:p>
            <a:r>
              <a:rPr lang="en-US" dirty="0"/>
              <a:t>Signal Protocol</a:t>
            </a:r>
          </a:p>
        </p:txBody>
      </p:sp>
      <p:sp>
        <p:nvSpPr>
          <p:cNvPr id="3" name="Content Placeholder 2"/>
          <p:cNvSpPr>
            <a:spLocks noGrp="1"/>
          </p:cNvSpPr>
          <p:nvPr>
            <p:ph idx="1"/>
          </p:nvPr>
        </p:nvSpPr>
        <p:spPr>
          <a:xfrm>
            <a:off x="1066800" y="2103120"/>
            <a:ext cx="5029200" cy="4236720"/>
          </a:xfrm>
        </p:spPr>
        <p:txBody>
          <a:bodyPr>
            <a:noAutofit/>
          </a:bodyPr>
          <a:lstStyle/>
          <a:p>
            <a:pPr marL="0" indent="0">
              <a:buNone/>
            </a:pPr>
            <a:r>
              <a:rPr lang="en-US" sz="2000" dirty="0"/>
              <a:t>Developed by Whisper Systems</a:t>
            </a:r>
          </a:p>
          <a:p>
            <a:pPr lvl="1"/>
            <a:r>
              <a:rPr lang="en-US" sz="1800" dirty="0"/>
              <a:t>Open-source implementation</a:t>
            </a:r>
          </a:p>
          <a:p>
            <a:pPr marL="0" indent="0">
              <a:buNone/>
            </a:pPr>
            <a:r>
              <a:rPr lang="en-US" sz="2000" dirty="0"/>
              <a:t>Used by Signal, </a:t>
            </a:r>
            <a:r>
              <a:rPr lang="en-US" sz="2000" dirty="0" err="1"/>
              <a:t>Whatsapp</a:t>
            </a:r>
            <a:r>
              <a:rPr lang="en-US" sz="2000" dirty="0"/>
              <a:t>, “Secret Conversations” in Facebook Messenger</a:t>
            </a:r>
          </a:p>
          <a:p>
            <a:pPr marL="0" indent="0">
              <a:buNone/>
            </a:pPr>
            <a:r>
              <a:rPr lang="en-US" sz="2000" dirty="0"/>
              <a:t>End-to-end encryption: third parties and </a:t>
            </a:r>
            <a:r>
              <a:rPr lang="en-US" sz="2000" b="1" dirty="0"/>
              <a:t>providers </a:t>
            </a:r>
            <a:r>
              <a:rPr lang="en-US" sz="2000" dirty="0"/>
              <a:t>do not have access to messages and calls</a:t>
            </a:r>
          </a:p>
          <a:p>
            <a:pPr marL="0" indent="0">
              <a:buNone/>
            </a:pPr>
            <a:r>
              <a:rPr lang="en-US" sz="2000" dirty="0">
                <a:solidFill>
                  <a:srgbClr val="C00000"/>
                </a:solidFill>
              </a:rPr>
              <a:t>Forward secrecy: </a:t>
            </a:r>
            <a:r>
              <a:rPr lang="en-US" sz="2000" dirty="0"/>
              <a:t>encryption keys cannot be used to go back in time to decrypt previously transmitted messages… nor to decrypt future messages</a:t>
            </a:r>
          </a:p>
          <a:p>
            <a:pPr marL="0" indent="0">
              <a:buNone/>
            </a:pPr>
            <a:endParaRPr lang="en-US" sz="2000" dirty="0"/>
          </a:p>
        </p:txBody>
      </p:sp>
      <p:pic>
        <p:nvPicPr>
          <p:cNvPr id="5" name="Picture 4" descr="Moxie Marlinspike” | Fortune">
            <a:extLst>
              <a:ext uri="{FF2B5EF4-FFF2-40B4-BE49-F238E27FC236}">
                <a16:creationId xmlns:a16="http://schemas.microsoft.com/office/drawing/2014/main" id="{5E4AFE1B-65A3-0947-A94C-712997C7B11C}"/>
              </a:ext>
            </a:extLst>
          </p:cNvPr>
          <p:cNvPicPr>
            <a:picLocks noChangeAspect="1" noChangeArrowheads="1"/>
          </p:cNvPicPr>
          <p:nvPr/>
        </p:nvPicPr>
        <p:blipFill rotWithShape="1">
          <a:blip r:embed="rId3">
            <a:extLst>
              <a:ext uri="{28A0092B-C50C-407E-A947-70E740481C1C}">
                <a14:useLocalDpi xmlns:a14="http://schemas.microsoft.com/office/drawing/2010/main" val="0"/>
              </a:ext>
            </a:extLst>
          </a:blip>
          <a:srcRect l="22363" r="39863"/>
          <a:stretch/>
        </p:blipFill>
        <p:spPr bwMode="auto">
          <a:xfrm>
            <a:off x="6683584" y="2120874"/>
            <a:ext cx="2514600" cy="3844289"/>
          </a:xfrm>
          <a:prstGeom prst="rect">
            <a:avLst/>
          </a:prstGeom>
          <a:noFill/>
          <a:extLst>
            <a:ext uri="{909E8E84-426E-40DD-AFC4-6F175D3DCCD1}">
              <a14:hiddenFill xmlns:a14="http://schemas.microsoft.com/office/drawing/2010/main">
                <a:solidFill>
                  <a:srgbClr val="FFFFFF"/>
                </a:solidFill>
              </a14:hiddenFill>
            </a:ext>
          </a:extLst>
        </p:spPr>
      </p:pic>
      <p:pic>
        <p:nvPicPr>
          <p:cNvPr id="1026" name="Picture 2" descr="Signal Private Messenger - Apps on Google Play">
            <a:extLst>
              <a:ext uri="{FF2B5EF4-FFF2-40B4-BE49-F238E27FC236}">
                <a16:creationId xmlns:a16="http://schemas.microsoft.com/office/drawing/2014/main" id="{58BA2A68-8614-CD4B-82AA-3DDC9B223A3D}"/>
              </a:ext>
            </a:extLst>
          </p:cNvPr>
          <p:cNvPicPr>
            <a:picLocks noChangeAspect="1" noChangeArrowheads="1"/>
          </p:cNvPicPr>
          <p:nvPr/>
        </p:nvPicPr>
        <p:blipFill rotWithShape="1">
          <a:blip r:embed="rId4">
            <a:extLst>
              <a:ext uri="{28A0092B-C50C-407E-A947-70E740481C1C}">
                <a14:useLocalDpi xmlns:a14="http://schemas.microsoft.com/office/drawing/2010/main" val="0"/>
              </a:ext>
            </a:extLst>
          </a:blip>
          <a:srcRect t="9213" r="10" b="7853"/>
          <a:stretch/>
        </p:blipFill>
        <p:spPr bwMode="auto">
          <a:xfrm>
            <a:off x="9289627" y="2120874"/>
            <a:ext cx="2262293" cy="1876424"/>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WhatsApp Messenger - Apps on Google Play">
            <a:extLst>
              <a:ext uri="{FF2B5EF4-FFF2-40B4-BE49-F238E27FC236}">
                <a16:creationId xmlns:a16="http://schemas.microsoft.com/office/drawing/2014/main" id="{69E0D91D-5BA2-BC4C-BE6E-235F88854A45}"/>
              </a:ext>
            </a:extLst>
          </p:cNvPr>
          <p:cNvPicPr>
            <a:picLocks noChangeAspect="1" noChangeArrowheads="1"/>
          </p:cNvPicPr>
          <p:nvPr/>
        </p:nvPicPr>
        <p:blipFill rotWithShape="1">
          <a:blip r:embed="rId5">
            <a:extLst>
              <a:ext uri="{28A0092B-C50C-407E-A947-70E740481C1C}">
                <a14:useLocalDpi xmlns:a14="http://schemas.microsoft.com/office/drawing/2010/main" val="0"/>
              </a:ext>
            </a:extLst>
          </a:blip>
          <a:srcRect t="8619" r="-2" b="7782"/>
          <a:stretch/>
        </p:blipFill>
        <p:spPr bwMode="auto">
          <a:xfrm>
            <a:off x="9289630" y="4073963"/>
            <a:ext cx="2262293" cy="1891201"/>
          </a:xfrm>
          <a:prstGeom prst="rect">
            <a:avLst/>
          </a:prstGeom>
          <a:noFill/>
          <a:extLst>
            <a:ext uri="{909E8E84-426E-40DD-AFC4-6F175D3DCCD1}">
              <a14:hiddenFill xmlns:a14="http://schemas.microsoft.com/office/drawing/2010/main">
                <a:solidFill>
                  <a:srgbClr val="FFFFFF"/>
                </a:solidFill>
              </a14:hiddenFill>
            </a:ext>
          </a:extLst>
        </p:spPr>
      </p:pic>
      <p:sp>
        <p:nvSpPr>
          <p:cNvPr id="4" name="TextBox 3">
            <a:extLst>
              <a:ext uri="{FF2B5EF4-FFF2-40B4-BE49-F238E27FC236}">
                <a16:creationId xmlns:a16="http://schemas.microsoft.com/office/drawing/2014/main" id="{85F8EAF0-D139-D745-8A95-9BEB7427B28F}"/>
              </a:ext>
            </a:extLst>
          </p:cNvPr>
          <p:cNvSpPr txBox="1"/>
          <p:nvPr/>
        </p:nvSpPr>
        <p:spPr>
          <a:xfrm>
            <a:off x="6641054" y="6008048"/>
            <a:ext cx="1922321" cy="369332"/>
          </a:xfrm>
          <a:prstGeom prst="rect">
            <a:avLst/>
          </a:prstGeom>
          <a:noFill/>
        </p:spPr>
        <p:txBody>
          <a:bodyPr wrap="none" rtlCol="0">
            <a:spAutoFit/>
          </a:bodyPr>
          <a:lstStyle/>
          <a:p>
            <a:r>
              <a:rPr lang="en-US" dirty="0"/>
              <a:t>Moxie Marlinspike</a:t>
            </a:r>
          </a:p>
        </p:txBody>
      </p:sp>
    </p:spTree>
    <p:extLst>
      <p:ext uri="{BB962C8B-B14F-4D97-AF65-F5344CB8AC3E}">
        <p14:creationId xmlns:p14="http://schemas.microsoft.com/office/powerpoint/2010/main" val="2243153469"/>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B3977CB-4763-914D-B324-63FEB73F5D61}"/>
              </a:ext>
            </a:extLst>
          </p:cNvPr>
          <p:cNvSpPr>
            <a:spLocks noGrp="1"/>
          </p:cNvSpPr>
          <p:nvPr>
            <p:ph type="title"/>
          </p:nvPr>
        </p:nvSpPr>
        <p:spPr/>
        <p:txBody>
          <a:bodyPr/>
          <a:lstStyle/>
          <a:p>
            <a:r>
              <a:rPr lang="en-US" dirty="0"/>
              <a:t>Client Registration</a:t>
            </a:r>
          </a:p>
        </p:txBody>
      </p:sp>
      <p:pic>
        <p:nvPicPr>
          <p:cNvPr id="5" name="Picture 4">
            <a:extLst>
              <a:ext uri="{FF2B5EF4-FFF2-40B4-BE49-F238E27FC236}">
                <a16:creationId xmlns:a16="http://schemas.microsoft.com/office/drawing/2014/main" id="{3D9DDC00-11CA-694C-BAA6-32E4206F4A42}"/>
              </a:ext>
            </a:extLst>
          </p:cNvPr>
          <p:cNvPicPr>
            <a:picLocks noChangeAspect="1"/>
          </p:cNvPicPr>
          <p:nvPr/>
        </p:nvPicPr>
        <p:blipFill>
          <a:blip r:embed="rId2"/>
          <a:srcRect/>
          <a:stretch/>
        </p:blipFill>
        <p:spPr>
          <a:xfrm>
            <a:off x="1066800" y="2014194"/>
            <a:ext cx="4358277" cy="3581424"/>
          </a:xfrm>
          <a:prstGeom prst="rect">
            <a:avLst/>
          </a:prstGeom>
        </p:spPr>
      </p:pic>
      <p:sp>
        <p:nvSpPr>
          <p:cNvPr id="3" name="TextBox 2">
            <a:extLst>
              <a:ext uri="{FF2B5EF4-FFF2-40B4-BE49-F238E27FC236}">
                <a16:creationId xmlns:a16="http://schemas.microsoft.com/office/drawing/2014/main" id="{AB12526C-E113-D74F-AA08-21EDAAB97917}"/>
              </a:ext>
            </a:extLst>
          </p:cNvPr>
          <p:cNvSpPr txBox="1"/>
          <p:nvPr/>
        </p:nvSpPr>
        <p:spPr>
          <a:xfrm>
            <a:off x="6355080" y="2228671"/>
            <a:ext cx="4632960" cy="1569660"/>
          </a:xfrm>
          <a:prstGeom prst="rect">
            <a:avLst/>
          </a:prstGeom>
          <a:noFill/>
        </p:spPr>
        <p:txBody>
          <a:bodyPr wrap="square" rtlCol="0">
            <a:spAutoFit/>
          </a:bodyPr>
          <a:lstStyle/>
          <a:p>
            <a:r>
              <a:rPr lang="en-US" sz="2400" b="1" dirty="0"/>
              <a:t>Registering:</a:t>
            </a:r>
          </a:p>
          <a:p>
            <a:r>
              <a:rPr lang="en-US" sz="2400" dirty="0"/>
              <a:t>Client gives to Signal server a “bundle” of one-time public keys (+ some other stuff)</a:t>
            </a:r>
          </a:p>
        </p:txBody>
      </p:sp>
    </p:spTree>
    <p:extLst>
      <p:ext uri="{BB962C8B-B14F-4D97-AF65-F5344CB8AC3E}">
        <p14:creationId xmlns:p14="http://schemas.microsoft.com/office/powerpoint/2010/main" val="352129253"/>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B3977CB-4763-914D-B324-63FEB73F5D61}"/>
              </a:ext>
            </a:extLst>
          </p:cNvPr>
          <p:cNvSpPr>
            <a:spLocks noGrp="1"/>
          </p:cNvSpPr>
          <p:nvPr>
            <p:ph type="title"/>
          </p:nvPr>
        </p:nvSpPr>
        <p:spPr/>
        <p:txBody>
          <a:bodyPr/>
          <a:lstStyle/>
          <a:p>
            <a:r>
              <a:rPr lang="en-US" dirty="0"/>
              <a:t>Client Registration: Details</a:t>
            </a:r>
          </a:p>
        </p:txBody>
      </p:sp>
      <p:pic>
        <p:nvPicPr>
          <p:cNvPr id="5" name="Picture 4">
            <a:extLst>
              <a:ext uri="{FF2B5EF4-FFF2-40B4-BE49-F238E27FC236}">
                <a16:creationId xmlns:a16="http://schemas.microsoft.com/office/drawing/2014/main" id="{3D9DDC00-11CA-694C-BAA6-32E4206F4A42}"/>
              </a:ext>
            </a:extLst>
          </p:cNvPr>
          <p:cNvPicPr>
            <a:picLocks noChangeAspect="1"/>
          </p:cNvPicPr>
          <p:nvPr/>
        </p:nvPicPr>
        <p:blipFill>
          <a:blip r:embed="rId2"/>
          <a:srcRect/>
          <a:stretch/>
        </p:blipFill>
        <p:spPr>
          <a:xfrm>
            <a:off x="1066800" y="2014194"/>
            <a:ext cx="4358277" cy="3581424"/>
          </a:xfrm>
          <a:prstGeom prst="rect">
            <a:avLst/>
          </a:prstGeom>
        </p:spPr>
      </p:pic>
      <p:sp>
        <p:nvSpPr>
          <p:cNvPr id="3" name="TextBox 2">
            <a:extLst>
              <a:ext uri="{FF2B5EF4-FFF2-40B4-BE49-F238E27FC236}">
                <a16:creationId xmlns:a16="http://schemas.microsoft.com/office/drawing/2014/main" id="{AB12526C-E113-D74F-AA08-21EDAAB97917}"/>
              </a:ext>
            </a:extLst>
          </p:cNvPr>
          <p:cNvSpPr txBox="1"/>
          <p:nvPr/>
        </p:nvSpPr>
        <p:spPr>
          <a:xfrm>
            <a:off x="5775960" y="2365831"/>
            <a:ext cx="4632960" cy="830997"/>
          </a:xfrm>
          <a:prstGeom prst="rect">
            <a:avLst/>
          </a:prstGeom>
          <a:noFill/>
        </p:spPr>
        <p:txBody>
          <a:bodyPr wrap="square" rtlCol="0">
            <a:spAutoFit/>
          </a:bodyPr>
          <a:lstStyle/>
          <a:p>
            <a:r>
              <a:rPr lang="en-US" sz="2400" dirty="0"/>
              <a:t>Client signs her public pre-key:</a:t>
            </a:r>
          </a:p>
          <a:p>
            <a:r>
              <a:rPr lang="en-US" sz="2400" dirty="0"/>
              <a:t>SSPK = {SPK} signed with </a:t>
            </a:r>
            <a:r>
              <a:rPr lang="en-US" sz="2400" dirty="0" err="1"/>
              <a:t>IK</a:t>
            </a:r>
            <a:r>
              <a:rPr lang="en-US" sz="2400" baseline="-25000" dirty="0" err="1"/>
              <a:t>priv</a:t>
            </a:r>
            <a:endParaRPr lang="en-US" sz="2400" dirty="0"/>
          </a:p>
        </p:txBody>
      </p:sp>
      <p:sp>
        <p:nvSpPr>
          <p:cNvPr id="6" name="TextBox 5">
            <a:extLst>
              <a:ext uri="{FF2B5EF4-FFF2-40B4-BE49-F238E27FC236}">
                <a16:creationId xmlns:a16="http://schemas.microsoft.com/office/drawing/2014/main" id="{DED780E0-58BF-D141-B6D0-105DFCF0E174}"/>
              </a:ext>
            </a:extLst>
          </p:cNvPr>
          <p:cNvSpPr txBox="1"/>
          <p:nvPr/>
        </p:nvSpPr>
        <p:spPr>
          <a:xfrm>
            <a:off x="5775960" y="3439146"/>
            <a:ext cx="6096000" cy="830997"/>
          </a:xfrm>
          <a:prstGeom prst="rect">
            <a:avLst/>
          </a:prstGeom>
          <a:noFill/>
        </p:spPr>
        <p:txBody>
          <a:bodyPr wrap="square">
            <a:spAutoFit/>
          </a:bodyPr>
          <a:lstStyle/>
          <a:p>
            <a:r>
              <a:rPr lang="en-US" sz="2400" dirty="0"/>
              <a:t>Sends to server her pre-key bundle:</a:t>
            </a:r>
          </a:p>
          <a:p>
            <a:r>
              <a:rPr lang="en-US" sz="2400" dirty="0"/>
              <a:t>{ </a:t>
            </a:r>
            <a:r>
              <a:rPr lang="en-US" sz="2400" dirty="0" err="1"/>
              <a:t>IK</a:t>
            </a:r>
            <a:r>
              <a:rPr lang="en-US" sz="2400" baseline="-25000" dirty="0" err="1"/>
              <a:t>pub</a:t>
            </a:r>
            <a:r>
              <a:rPr lang="en-US" sz="2400" dirty="0"/>
              <a:t> || </a:t>
            </a:r>
            <a:r>
              <a:rPr lang="en-US" sz="2400" dirty="0" err="1"/>
              <a:t>SPK</a:t>
            </a:r>
            <a:r>
              <a:rPr lang="en-US" sz="2400" baseline="-25000" dirty="0" err="1"/>
              <a:t>pub</a:t>
            </a:r>
            <a:r>
              <a:rPr lang="en-US" sz="2400" dirty="0"/>
              <a:t> || SSPK || OPK</a:t>
            </a:r>
            <a:r>
              <a:rPr lang="en-US" sz="2400" baseline="-25000" dirty="0"/>
              <a:t>1</a:t>
            </a:r>
            <a:r>
              <a:rPr lang="en-US" sz="2400" dirty="0"/>
              <a:t> || OPK</a:t>
            </a:r>
            <a:r>
              <a:rPr lang="en-US" sz="2400" baseline="-25000" dirty="0"/>
              <a:t>2</a:t>
            </a:r>
            <a:r>
              <a:rPr lang="en-US" sz="2400" dirty="0"/>
              <a:t> || . . . } </a:t>
            </a:r>
          </a:p>
        </p:txBody>
      </p:sp>
      <p:sp>
        <p:nvSpPr>
          <p:cNvPr id="8" name="TextBox 7">
            <a:extLst>
              <a:ext uri="{FF2B5EF4-FFF2-40B4-BE49-F238E27FC236}">
                <a16:creationId xmlns:a16="http://schemas.microsoft.com/office/drawing/2014/main" id="{D5E21815-86DA-E344-8FBD-0156F6FCFE08}"/>
              </a:ext>
            </a:extLst>
          </p:cNvPr>
          <p:cNvSpPr txBox="1"/>
          <p:nvPr/>
        </p:nvSpPr>
        <p:spPr>
          <a:xfrm>
            <a:off x="6979920" y="4874287"/>
            <a:ext cx="4145280" cy="369332"/>
          </a:xfrm>
          <a:prstGeom prst="rect">
            <a:avLst/>
          </a:prstGeom>
          <a:noFill/>
        </p:spPr>
        <p:txBody>
          <a:bodyPr wrap="square">
            <a:spAutoFit/>
          </a:bodyPr>
          <a:lstStyle/>
          <a:p>
            <a:r>
              <a:rPr lang="en-US" sz="1800" dirty="0"/>
              <a:t>ephemeral one-time pre-key public keys</a:t>
            </a:r>
            <a:endParaRPr lang="en-US" dirty="0"/>
          </a:p>
        </p:txBody>
      </p:sp>
      <p:grpSp>
        <p:nvGrpSpPr>
          <p:cNvPr id="12" name="Group 11">
            <a:extLst>
              <a:ext uri="{FF2B5EF4-FFF2-40B4-BE49-F238E27FC236}">
                <a16:creationId xmlns:a16="http://schemas.microsoft.com/office/drawing/2014/main" id="{49A21898-611E-824D-A616-1F40AD4179A0}"/>
              </a:ext>
            </a:extLst>
          </p:cNvPr>
          <p:cNvGrpSpPr/>
          <p:nvPr/>
        </p:nvGrpSpPr>
        <p:grpSpPr>
          <a:xfrm>
            <a:off x="9263760" y="4356480"/>
            <a:ext cx="203400" cy="460440"/>
            <a:chOff x="9263760" y="4356480"/>
            <a:chExt cx="203400" cy="460440"/>
          </a:xfrm>
        </p:grpSpPr>
        <mc:AlternateContent xmlns:mc="http://schemas.openxmlformats.org/markup-compatibility/2006" xmlns:p14="http://schemas.microsoft.com/office/powerpoint/2010/main">
          <mc:Choice Requires="p14">
            <p:contentPart p14:bwMode="auto" r:id="rId3">
              <p14:nvContentPartPr>
                <p14:cNvPr id="10" name="Ink 9">
                  <a:extLst>
                    <a:ext uri="{FF2B5EF4-FFF2-40B4-BE49-F238E27FC236}">
                      <a16:creationId xmlns:a16="http://schemas.microsoft.com/office/drawing/2014/main" id="{51CDAF7A-5E78-664A-9FFD-782270053021}"/>
                    </a:ext>
                  </a:extLst>
                </p14:cNvPr>
                <p14:cNvContentPartPr/>
                <p14:nvPr/>
              </p14:nvContentPartPr>
              <p14:xfrm>
                <a:off x="9263760" y="4356480"/>
                <a:ext cx="91440" cy="460440"/>
              </p14:xfrm>
            </p:contentPart>
          </mc:Choice>
          <mc:Fallback xmlns="">
            <p:pic>
              <p:nvPicPr>
                <p:cNvPr id="10" name="Ink 9">
                  <a:extLst>
                    <a:ext uri="{FF2B5EF4-FFF2-40B4-BE49-F238E27FC236}">
                      <a16:creationId xmlns:a16="http://schemas.microsoft.com/office/drawing/2014/main" id="{51CDAF7A-5E78-664A-9FFD-782270053021}"/>
                    </a:ext>
                  </a:extLst>
                </p:cNvPr>
                <p:cNvPicPr/>
                <p:nvPr/>
              </p:nvPicPr>
              <p:blipFill>
                <a:blip r:embed="rId4"/>
                <a:stretch>
                  <a:fillRect/>
                </a:stretch>
              </p:blipFill>
              <p:spPr>
                <a:xfrm>
                  <a:off x="9255120" y="4347840"/>
                  <a:ext cx="109080" cy="478080"/>
                </a:xfrm>
                <a:prstGeom prst="rect">
                  <a:avLst/>
                </a:prstGeom>
              </p:spPr>
            </p:pic>
          </mc:Fallback>
        </mc:AlternateContent>
        <mc:AlternateContent xmlns:mc="http://schemas.openxmlformats.org/markup-compatibility/2006" xmlns:p14="http://schemas.microsoft.com/office/powerpoint/2010/main">
          <mc:Choice Requires="p14">
            <p:contentPart p14:bwMode="auto" r:id="rId5">
              <p14:nvContentPartPr>
                <p14:cNvPr id="11" name="Ink 10">
                  <a:extLst>
                    <a:ext uri="{FF2B5EF4-FFF2-40B4-BE49-F238E27FC236}">
                      <a16:creationId xmlns:a16="http://schemas.microsoft.com/office/drawing/2014/main" id="{1F3FE5FD-DD51-6243-BE30-1A9FED712EB4}"/>
                    </a:ext>
                  </a:extLst>
                </p14:cNvPr>
                <p14:cNvContentPartPr/>
                <p14:nvPr/>
              </p14:nvContentPartPr>
              <p14:xfrm>
                <a:off x="9360600" y="4393200"/>
                <a:ext cx="106560" cy="59760"/>
              </p14:xfrm>
            </p:contentPart>
          </mc:Choice>
          <mc:Fallback xmlns="">
            <p:pic>
              <p:nvPicPr>
                <p:cNvPr id="11" name="Ink 10">
                  <a:extLst>
                    <a:ext uri="{FF2B5EF4-FFF2-40B4-BE49-F238E27FC236}">
                      <a16:creationId xmlns:a16="http://schemas.microsoft.com/office/drawing/2014/main" id="{1F3FE5FD-DD51-6243-BE30-1A9FED712EB4}"/>
                    </a:ext>
                  </a:extLst>
                </p:cNvPr>
                <p:cNvPicPr/>
                <p:nvPr/>
              </p:nvPicPr>
              <p:blipFill>
                <a:blip r:embed="rId6"/>
                <a:stretch>
                  <a:fillRect/>
                </a:stretch>
              </p:blipFill>
              <p:spPr>
                <a:xfrm>
                  <a:off x="9351600" y="4384200"/>
                  <a:ext cx="124200" cy="77400"/>
                </a:xfrm>
                <a:prstGeom prst="rect">
                  <a:avLst/>
                </a:prstGeom>
              </p:spPr>
            </p:pic>
          </mc:Fallback>
        </mc:AlternateContent>
      </p:grpSp>
      <p:grpSp>
        <p:nvGrpSpPr>
          <p:cNvPr id="15" name="Group 14">
            <a:extLst>
              <a:ext uri="{FF2B5EF4-FFF2-40B4-BE49-F238E27FC236}">
                <a16:creationId xmlns:a16="http://schemas.microsoft.com/office/drawing/2014/main" id="{DF6CC8C9-E46F-BB45-A00D-E9171A0F1E67}"/>
              </a:ext>
            </a:extLst>
          </p:cNvPr>
          <p:cNvGrpSpPr/>
          <p:nvPr/>
        </p:nvGrpSpPr>
        <p:grpSpPr>
          <a:xfrm>
            <a:off x="9994920" y="4380960"/>
            <a:ext cx="257400" cy="469800"/>
            <a:chOff x="9994920" y="4380960"/>
            <a:chExt cx="257400" cy="469800"/>
          </a:xfrm>
        </p:grpSpPr>
        <mc:AlternateContent xmlns:mc="http://schemas.openxmlformats.org/markup-compatibility/2006" xmlns:p14="http://schemas.microsoft.com/office/powerpoint/2010/main">
          <mc:Choice Requires="p14">
            <p:contentPart p14:bwMode="auto" r:id="rId7">
              <p14:nvContentPartPr>
                <p14:cNvPr id="13" name="Ink 12">
                  <a:extLst>
                    <a:ext uri="{FF2B5EF4-FFF2-40B4-BE49-F238E27FC236}">
                      <a16:creationId xmlns:a16="http://schemas.microsoft.com/office/drawing/2014/main" id="{2CC85A49-81F0-4342-908D-529B6A0F5D7C}"/>
                    </a:ext>
                  </a:extLst>
                </p14:cNvPr>
                <p14:cNvContentPartPr/>
                <p14:nvPr/>
              </p14:nvContentPartPr>
              <p14:xfrm>
                <a:off x="9994920" y="4380960"/>
                <a:ext cx="147960" cy="469800"/>
              </p14:xfrm>
            </p:contentPart>
          </mc:Choice>
          <mc:Fallback xmlns="">
            <p:pic>
              <p:nvPicPr>
                <p:cNvPr id="13" name="Ink 12">
                  <a:extLst>
                    <a:ext uri="{FF2B5EF4-FFF2-40B4-BE49-F238E27FC236}">
                      <a16:creationId xmlns:a16="http://schemas.microsoft.com/office/drawing/2014/main" id="{2CC85A49-81F0-4342-908D-529B6A0F5D7C}"/>
                    </a:ext>
                  </a:extLst>
                </p:cNvPr>
                <p:cNvPicPr/>
                <p:nvPr/>
              </p:nvPicPr>
              <p:blipFill>
                <a:blip r:embed="rId8"/>
                <a:stretch>
                  <a:fillRect/>
                </a:stretch>
              </p:blipFill>
              <p:spPr>
                <a:xfrm>
                  <a:off x="9986280" y="4371960"/>
                  <a:ext cx="165600" cy="487440"/>
                </a:xfrm>
                <a:prstGeom prst="rect">
                  <a:avLst/>
                </a:prstGeom>
              </p:spPr>
            </p:pic>
          </mc:Fallback>
        </mc:AlternateContent>
        <mc:AlternateContent xmlns:mc="http://schemas.openxmlformats.org/markup-compatibility/2006" xmlns:p14="http://schemas.microsoft.com/office/powerpoint/2010/main">
          <mc:Choice Requires="p14">
            <p:contentPart p14:bwMode="auto" r:id="rId9">
              <p14:nvContentPartPr>
                <p14:cNvPr id="14" name="Ink 13">
                  <a:extLst>
                    <a:ext uri="{FF2B5EF4-FFF2-40B4-BE49-F238E27FC236}">
                      <a16:creationId xmlns:a16="http://schemas.microsoft.com/office/drawing/2014/main" id="{6B27F20A-6326-4A4B-9D48-6A166933A6BC}"/>
                    </a:ext>
                  </a:extLst>
                </p14:cNvPr>
                <p14:cNvContentPartPr/>
                <p14:nvPr/>
              </p14:nvContentPartPr>
              <p14:xfrm>
                <a:off x="10146120" y="4392840"/>
                <a:ext cx="106200" cy="54360"/>
              </p14:xfrm>
            </p:contentPart>
          </mc:Choice>
          <mc:Fallback xmlns="">
            <p:pic>
              <p:nvPicPr>
                <p:cNvPr id="14" name="Ink 13">
                  <a:extLst>
                    <a:ext uri="{FF2B5EF4-FFF2-40B4-BE49-F238E27FC236}">
                      <a16:creationId xmlns:a16="http://schemas.microsoft.com/office/drawing/2014/main" id="{6B27F20A-6326-4A4B-9D48-6A166933A6BC}"/>
                    </a:ext>
                  </a:extLst>
                </p:cNvPr>
                <p:cNvPicPr/>
                <p:nvPr/>
              </p:nvPicPr>
              <p:blipFill>
                <a:blip r:embed="rId10"/>
                <a:stretch>
                  <a:fillRect/>
                </a:stretch>
              </p:blipFill>
              <p:spPr>
                <a:xfrm>
                  <a:off x="10137120" y="4384200"/>
                  <a:ext cx="123840" cy="72000"/>
                </a:xfrm>
                <a:prstGeom prst="rect">
                  <a:avLst/>
                </a:prstGeom>
              </p:spPr>
            </p:pic>
          </mc:Fallback>
        </mc:AlternateContent>
      </p:grpSp>
      <p:grpSp>
        <p:nvGrpSpPr>
          <p:cNvPr id="18" name="Group 17">
            <a:extLst>
              <a:ext uri="{FF2B5EF4-FFF2-40B4-BE49-F238E27FC236}">
                <a16:creationId xmlns:a16="http://schemas.microsoft.com/office/drawing/2014/main" id="{EE063200-D639-874B-B81E-6F35B6444239}"/>
              </a:ext>
            </a:extLst>
          </p:cNvPr>
          <p:cNvGrpSpPr/>
          <p:nvPr/>
        </p:nvGrpSpPr>
        <p:grpSpPr>
          <a:xfrm>
            <a:off x="10737240" y="4384560"/>
            <a:ext cx="236520" cy="428760"/>
            <a:chOff x="10737240" y="4384560"/>
            <a:chExt cx="236520" cy="428760"/>
          </a:xfrm>
        </p:grpSpPr>
        <mc:AlternateContent xmlns:mc="http://schemas.openxmlformats.org/markup-compatibility/2006" xmlns:p14="http://schemas.microsoft.com/office/powerpoint/2010/main">
          <mc:Choice Requires="p14">
            <p:contentPart p14:bwMode="auto" r:id="rId11">
              <p14:nvContentPartPr>
                <p14:cNvPr id="16" name="Ink 15">
                  <a:extLst>
                    <a:ext uri="{FF2B5EF4-FFF2-40B4-BE49-F238E27FC236}">
                      <a16:creationId xmlns:a16="http://schemas.microsoft.com/office/drawing/2014/main" id="{C1056EB3-A527-1E45-BF21-6E30A227AC58}"/>
                    </a:ext>
                  </a:extLst>
                </p14:cNvPr>
                <p14:cNvContentPartPr/>
                <p14:nvPr/>
              </p14:nvContentPartPr>
              <p14:xfrm>
                <a:off x="10737240" y="4384560"/>
                <a:ext cx="222840" cy="428760"/>
              </p14:xfrm>
            </p:contentPart>
          </mc:Choice>
          <mc:Fallback xmlns="">
            <p:pic>
              <p:nvPicPr>
                <p:cNvPr id="16" name="Ink 15">
                  <a:extLst>
                    <a:ext uri="{FF2B5EF4-FFF2-40B4-BE49-F238E27FC236}">
                      <a16:creationId xmlns:a16="http://schemas.microsoft.com/office/drawing/2014/main" id="{C1056EB3-A527-1E45-BF21-6E30A227AC58}"/>
                    </a:ext>
                  </a:extLst>
                </p:cNvPr>
                <p:cNvPicPr/>
                <p:nvPr/>
              </p:nvPicPr>
              <p:blipFill>
                <a:blip r:embed="rId12"/>
                <a:stretch>
                  <a:fillRect/>
                </a:stretch>
              </p:blipFill>
              <p:spPr>
                <a:xfrm>
                  <a:off x="10728240" y="4375560"/>
                  <a:ext cx="240480" cy="446400"/>
                </a:xfrm>
                <a:prstGeom prst="rect">
                  <a:avLst/>
                </a:prstGeom>
              </p:spPr>
            </p:pic>
          </mc:Fallback>
        </mc:AlternateContent>
        <mc:AlternateContent xmlns:mc="http://schemas.openxmlformats.org/markup-compatibility/2006" xmlns:p14="http://schemas.microsoft.com/office/powerpoint/2010/main">
          <mc:Choice Requires="p14">
            <p:contentPart p14:bwMode="auto" r:id="rId13">
              <p14:nvContentPartPr>
                <p14:cNvPr id="17" name="Ink 16">
                  <a:extLst>
                    <a:ext uri="{FF2B5EF4-FFF2-40B4-BE49-F238E27FC236}">
                      <a16:creationId xmlns:a16="http://schemas.microsoft.com/office/drawing/2014/main" id="{2F2C57F1-69BA-7D49-9318-8F32390208EC}"/>
                    </a:ext>
                  </a:extLst>
                </p14:cNvPr>
                <p14:cNvContentPartPr/>
                <p14:nvPr/>
              </p14:nvContentPartPr>
              <p14:xfrm>
                <a:off x="10929840" y="4432440"/>
                <a:ext cx="43920" cy="103680"/>
              </p14:xfrm>
            </p:contentPart>
          </mc:Choice>
          <mc:Fallback xmlns="">
            <p:pic>
              <p:nvPicPr>
                <p:cNvPr id="17" name="Ink 16">
                  <a:extLst>
                    <a:ext uri="{FF2B5EF4-FFF2-40B4-BE49-F238E27FC236}">
                      <a16:creationId xmlns:a16="http://schemas.microsoft.com/office/drawing/2014/main" id="{2F2C57F1-69BA-7D49-9318-8F32390208EC}"/>
                    </a:ext>
                  </a:extLst>
                </p:cNvPr>
                <p:cNvPicPr/>
                <p:nvPr/>
              </p:nvPicPr>
              <p:blipFill>
                <a:blip r:embed="rId14"/>
                <a:stretch>
                  <a:fillRect/>
                </a:stretch>
              </p:blipFill>
              <p:spPr>
                <a:xfrm>
                  <a:off x="10921200" y="4423800"/>
                  <a:ext cx="61560" cy="121320"/>
                </a:xfrm>
                <a:prstGeom prst="rect">
                  <a:avLst/>
                </a:prstGeom>
              </p:spPr>
            </p:pic>
          </mc:Fallback>
        </mc:AlternateContent>
      </p:grpSp>
    </p:spTree>
    <p:extLst>
      <p:ext uri="{BB962C8B-B14F-4D97-AF65-F5344CB8AC3E}">
        <p14:creationId xmlns:p14="http://schemas.microsoft.com/office/powerpoint/2010/main" val="3242589500"/>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B3977CB-4763-914D-B324-63FEB73F5D61}"/>
              </a:ext>
            </a:extLst>
          </p:cNvPr>
          <p:cNvSpPr>
            <a:spLocks noGrp="1"/>
          </p:cNvSpPr>
          <p:nvPr>
            <p:ph type="title"/>
          </p:nvPr>
        </p:nvSpPr>
        <p:spPr/>
        <p:txBody>
          <a:bodyPr/>
          <a:lstStyle/>
          <a:p>
            <a:r>
              <a:rPr lang="en-US"/>
              <a:t>Session Setup / Starting a Conversation</a:t>
            </a:r>
            <a:endParaRPr lang="en-US" dirty="0"/>
          </a:p>
        </p:txBody>
      </p:sp>
      <p:sp>
        <p:nvSpPr>
          <p:cNvPr id="5" name="TextBox 4">
            <a:extLst>
              <a:ext uri="{FF2B5EF4-FFF2-40B4-BE49-F238E27FC236}">
                <a16:creationId xmlns:a16="http://schemas.microsoft.com/office/drawing/2014/main" id="{EE53C82B-9150-624D-A750-7135F1C9E959}"/>
              </a:ext>
            </a:extLst>
          </p:cNvPr>
          <p:cNvSpPr txBox="1"/>
          <p:nvPr/>
        </p:nvSpPr>
        <p:spPr>
          <a:xfrm>
            <a:off x="5913120" y="2535483"/>
            <a:ext cx="5212080" cy="1938992"/>
          </a:xfrm>
          <a:prstGeom prst="rect">
            <a:avLst/>
          </a:prstGeom>
          <a:noFill/>
        </p:spPr>
        <p:txBody>
          <a:bodyPr wrap="square" rtlCol="0">
            <a:spAutoFit/>
          </a:bodyPr>
          <a:lstStyle/>
          <a:p>
            <a:r>
              <a:rPr lang="en-US" sz="2400" b="1"/>
              <a:t>Starting a conversation:</a:t>
            </a:r>
          </a:p>
          <a:p>
            <a:r>
              <a:rPr lang="en-US" sz="2400"/>
              <a:t>Initiator obtains one of the recipient’s one-time keys, </a:t>
            </a:r>
          </a:p>
          <a:p>
            <a:r>
              <a:rPr lang="en-US" sz="2400"/>
              <a:t>uses it to derive a set of fresh keys just for this session </a:t>
            </a:r>
            <a:endParaRPr lang="en-US" sz="2400" dirty="0"/>
          </a:p>
        </p:txBody>
      </p:sp>
      <p:pic>
        <p:nvPicPr>
          <p:cNvPr id="6" name="Picture 5">
            <a:extLst>
              <a:ext uri="{FF2B5EF4-FFF2-40B4-BE49-F238E27FC236}">
                <a16:creationId xmlns:a16="http://schemas.microsoft.com/office/drawing/2014/main" id="{31BF6F28-8BCD-5048-8037-E0FC0CB1800C}"/>
              </a:ext>
            </a:extLst>
          </p:cNvPr>
          <p:cNvPicPr>
            <a:picLocks noChangeAspect="1"/>
          </p:cNvPicPr>
          <p:nvPr/>
        </p:nvPicPr>
        <p:blipFill>
          <a:blip r:embed="rId2"/>
          <a:srcRect/>
          <a:stretch/>
        </p:blipFill>
        <p:spPr>
          <a:xfrm>
            <a:off x="1066800" y="2164217"/>
            <a:ext cx="4358277" cy="3281377"/>
          </a:xfrm>
          <a:prstGeom prst="rect">
            <a:avLst/>
          </a:prstGeom>
        </p:spPr>
      </p:pic>
    </p:spTree>
    <p:extLst>
      <p:ext uri="{BB962C8B-B14F-4D97-AF65-F5344CB8AC3E}">
        <p14:creationId xmlns:p14="http://schemas.microsoft.com/office/powerpoint/2010/main" val="254545478"/>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B3977CB-4763-914D-B324-63FEB73F5D61}"/>
              </a:ext>
            </a:extLst>
          </p:cNvPr>
          <p:cNvSpPr>
            <a:spLocks noGrp="1"/>
          </p:cNvSpPr>
          <p:nvPr>
            <p:ph type="title"/>
          </p:nvPr>
        </p:nvSpPr>
        <p:spPr/>
        <p:txBody>
          <a:bodyPr/>
          <a:lstStyle/>
          <a:p>
            <a:r>
              <a:rPr lang="en-US" dirty="0"/>
              <a:t>Session Setup: Details</a:t>
            </a:r>
          </a:p>
        </p:txBody>
      </p:sp>
      <p:pic>
        <p:nvPicPr>
          <p:cNvPr id="6" name="Picture 5">
            <a:extLst>
              <a:ext uri="{FF2B5EF4-FFF2-40B4-BE49-F238E27FC236}">
                <a16:creationId xmlns:a16="http://schemas.microsoft.com/office/drawing/2014/main" id="{31BF6F28-8BCD-5048-8037-E0FC0CB1800C}"/>
              </a:ext>
            </a:extLst>
          </p:cNvPr>
          <p:cNvPicPr>
            <a:picLocks noChangeAspect="1"/>
          </p:cNvPicPr>
          <p:nvPr/>
        </p:nvPicPr>
        <p:blipFill>
          <a:blip r:embed="rId2"/>
          <a:srcRect/>
          <a:stretch/>
        </p:blipFill>
        <p:spPr>
          <a:xfrm>
            <a:off x="8366761" y="838200"/>
            <a:ext cx="2607822" cy="1963447"/>
          </a:xfrm>
          <a:prstGeom prst="rect">
            <a:avLst/>
          </a:prstGeom>
        </p:spPr>
      </p:pic>
      <p:sp>
        <p:nvSpPr>
          <p:cNvPr id="7" name="TextBox 6">
            <a:extLst>
              <a:ext uri="{FF2B5EF4-FFF2-40B4-BE49-F238E27FC236}">
                <a16:creationId xmlns:a16="http://schemas.microsoft.com/office/drawing/2014/main" id="{35A4DDC3-8BE8-E748-ADC4-C18D2EAF6425}"/>
              </a:ext>
            </a:extLst>
          </p:cNvPr>
          <p:cNvSpPr txBox="1"/>
          <p:nvPr/>
        </p:nvSpPr>
        <p:spPr>
          <a:xfrm>
            <a:off x="1051561" y="1858934"/>
            <a:ext cx="7315200" cy="904863"/>
          </a:xfrm>
          <a:prstGeom prst="rect">
            <a:avLst/>
          </a:prstGeom>
          <a:noFill/>
        </p:spPr>
        <p:txBody>
          <a:bodyPr wrap="square" rtlCol="0">
            <a:spAutoFit/>
          </a:bodyPr>
          <a:lstStyle/>
          <a:p>
            <a:pPr>
              <a:lnSpc>
                <a:spcPct val="120000"/>
              </a:lnSpc>
              <a:spcBef>
                <a:spcPct val="20000"/>
              </a:spcBef>
              <a:buClr>
                <a:srgbClr val="008080"/>
              </a:buClr>
            </a:pPr>
            <a:r>
              <a:rPr kumimoji="1" lang="en-US" sz="2400" kern="0" dirty="0">
                <a:solidFill>
                  <a:srgbClr val="000000"/>
                </a:solidFill>
                <a:ea typeface="ＭＳ Ｐゴシック" charset="0"/>
              </a:rPr>
              <a:t>Sender obtains recipient’s pre-key bundle</a:t>
            </a:r>
          </a:p>
          <a:p>
            <a:r>
              <a:rPr lang="en-US" sz="2400" dirty="0"/>
              <a:t>{ </a:t>
            </a:r>
            <a:r>
              <a:rPr lang="en-US" sz="2400" dirty="0" err="1"/>
              <a:t>IK</a:t>
            </a:r>
            <a:r>
              <a:rPr lang="en-US" sz="2400" baseline="-25000" dirty="0" err="1"/>
              <a:t>pub,recip</a:t>
            </a:r>
            <a:r>
              <a:rPr lang="en-US" sz="2400" dirty="0"/>
              <a:t> || </a:t>
            </a:r>
            <a:r>
              <a:rPr lang="en-US" sz="2400" dirty="0" err="1"/>
              <a:t>SPK</a:t>
            </a:r>
            <a:r>
              <a:rPr lang="en-US" sz="2400" baseline="-25000" dirty="0" err="1"/>
              <a:t>pub,recip</a:t>
            </a:r>
            <a:r>
              <a:rPr lang="en-US" sz="2400" dirty="0"/>
              <a:t> || SSPK || </a:t>
            </a:r>
            <a:r>
              <a:rPr lang="en-US" sz="2400" dirty="0" err="1"/>
              <a:t>OPK</a:t>
            </a:r>
            <a:r>
              <a:rPr lang="en-US" sz="2400" baseline="-25000" dirty="0" err="1"/>
              <a:t>recip,i</a:t>
            </a:r>
            <a:r>
              <a:rPr lang="en-US" sz="2400" dirty="0"/>
              <a:t>} </a:t>
            </a:r>
          </a:p>
        </p:txBody>
      </p:sp>
      <p:sp>
        <p:nvSpPr>
          <p:cNvPr id="8" name="TextBox 7">
            <a:extLst>
              <a:ext uri="{FF2B5EF4-FFF2-40B4-BE49-F238E27FC236}">
                <a16:creationId xmlns:a16="http://schemas.microsoft.com/office/drawing/2014/main" id="{AEC9F1CE-F01E-0E40-A0EE-AB83911367DA}"/>
              </a:ext>
            </a:extLst>
          </p:cNvPr>
          <p:cNvSpPr txBox="1"/>
          <p:nvPr/>
        </p:nvSpPr>
        <p:spPr>
          <a:xfrm>
            <a:off x="6883714" y="2958658"/>
            <a:ext cx="4203395" cy="369332"/>
          </a:xfrm>
          <a:prstGeom prst="rect">
            <a:avLst/>
          </a:prstGeom>
          <a:noFill/>
        </p:spPr>
        <p:txBody>
          <a:bodyPr wrap="none" rtlCol="0">
            <a:spAutoFit/>
          </a:bodyPr>
          <a:lstStyle/>
          <a:p>
            <a:r>
              <a:rPr lang="en-US" dirty="0"/>
              <a:t>one of the recipient’s ephemeral pre-keys</a:t>
            </a:r>
          </a:p>
        </p:txBody>
      </p:sp>
      <p:sp>
        <p:nvSpPr>
          <p:cNvPr id="9" name="Content Placeholder 2">
            <a:extLst>
              <a:ext uri="{FF2B5EF4-FFF2-40B4-BE49-F238E27FC236}">
                <a16:creationId xmlns:a16="http://schemas.microsoft.com/office/drawing/2014/main" id="{70D6DC0A-7771-8344-9431-7BE0462E3A63}"/>
              </a:ext>
            </a:extLst>
          </p:cNvPr>
          <p:cNvSpPr>
            <a:spLocks noGrp="1"/>
          </p:cNvSpPr>
          <p:nvPr>
            <p:ph idx="1"/>
          </p:nvPr>
        </p:nvSpPr>
        <p:spPr>
          <a:xfrm>
            <a:off x="1051561" y="2958658"/>
            <a:ext cx="8864600" cy="3365942"/>
          </a:xfrm>
        </p:spPr>
        <p:txBody>
          <a:bodyPr>
            <a:noAutofit/>
          </a:bodyPr>
          <a:lstStyle/>
          <a:p>
            <a:pPr marL="0" indent="0">
              <a:lnSpc>
                <a:spcPct val="120000"/>
              </a:lnSpc>
              <a:buNone/>
            </a:pPr>
            <a:r>
              <a:rPr lang="en-US" sz="2400" dirty="0"/>
              <a:t>Verifies recipient’s signature on SSPK </a:t>
            </a:r>
          </a:p>
          <a:p>
            <a:pPr marL="0" indent="0">
              <a:lnSpc>
                <a:spcPct val="120000"/>
              </a:lnSpc>
              <a:buNone/>
            </a:pPr>
            <a:r>
              <a:rPr lang="en-US" sz="2400" dirty="0"/>
              <a:t>Generates new ephemeral key pair EK</a:t>
            </a:r>
            <a:r>
              <a:rPr lang="en-US" sz="2400" baseline="-25000" dirty="0"/>
              <a:t>{</a:t>
            </a:r>
            <a:r>
              <a:rPr lang="en-US" sz="2400" baseline="-25000" dirty="0" err="1"/>
              <a:t>pub,priv</a:t>
            </a:r>
            <a:r>
              <a:rPr lang="en-US" sz="2400" baseline="-25000" dirty="0"/>
              <a:t>},send</a:t>
            </a:r>
          </a:p>
          <a:p>
            <a:pPr marL="0" indent="0">
              <a:lnSpc>
                <a:spcPct val="120000"/>
              </a:lnSpc>
              <a:buNone/>
            </a:pPr>
            <a:r>
              <a:rPr lang="en-US" sz="2400" dirty="0"/>
              <a:t>Computes </a:t>
            </a:r>
            <a:r>
              <a:rPr lang="en-US" sz="2400" dirty="0">
                <a:solidFill>
                  <a:srgbClr val="C00000"/>
                </a:solidFill>
              </a:rPr>
              <a:t>master secret</a:t>
            </a:r>
          </a:p>
          <a:p>
            <a:pPr marL="0" indent="0">
              <a:lnSpc>
                <a:spcPct val="120000"/>
              </a:lnSpc>
              <a:buNone/>
            </a:pPr>
            <a:r>
              <a:rPr lang="en-US" sz="2400" dirty="0" err="1">
                <a:solidFill>
                  <a:srgbClr val="C00000"/>
                </a:solidFill>
              </a:rPr>
              <a:t>ms</a:t>
            </a:r>
            <a:r>
              <a:rPr lang="en-US" sz="2400" dirty="0">
                <a:solidFill>
                  <a:srgbClr val="C00000"/>
                </a:solidFill>
              </a:rPr>
              <a:t> = ECDH(</a:t>
            </a:r>
            <a:r>
              <a:rPr lang="en-US" sz="2400" dirty="0" err="1">
                <a:solidFill>
                  <a:srgbClr val="C00000"/>
                </a:solidFill>
              </a:rPr>
              <a:t>IK</a:t>
            </a:r>
            <a:r>
              <a:rPr lang="en-US" sz="2400" baseline="-25000" dirty="0" err="1">
                <a:solidFill>
                  <a:srgbClr val="C00000"/>
                </a:solidFill>
              </a:rPr>
              <a:t>priv,send</a:t>
            </a:r>
            <a:r>
              <a:rPr lang="en-US" sz="2400" dirty="0">
                <a:solidFill>
                  <a:srgbClr val="C00000"/>
                </a:solidFill>
              </a:rPr>
              <a:t>, </a:t>
            </a:r>
            <a:r>
              <a:rPr lang="en-US" sz="2400" dirty="0" err="1">
                <a:solidFill>
                  <a:srgbClr val="C00000"/>
                </a:solidFill>
              </a:rPr>
              <a:t>SPK</a:t>
            </a:r>
            <a:r>
              <a:rPr lang="en-US" sz="2400" baseline="-25000" dirty="0" err="1">
                <a:solidFill>
                  <a:srgbClr val="C00000"/>
                </a:solidFill>
              </a:rPr>
              <a:t>pub,recip</a:t>
            </a:r>
            <a:r>
              <a:rPr lang="en-US" sz="2400" dirty="0">
                <a:solidFill>
                  <a:srgbClr val="C00000"/>
                </a:solidFill>
              </a:rPr>
              <a:t>) || ECDH(</a:t>
            </a:r>
            <a:r>
              <a:rPr lang="en-US" sz="2400" dirty="0" err="1">
                <a:solidFill>
                  <a:srgbClr val="C00000"/>
                </a:solidFill>
              </a:rPr>
              <a:t>EK</a:t>
            </a:r>
            <a:r>
              <a:rPr lang="en-US" sz="2400" baseline="-25000" dirty="0" err="1">
                <a:solidFill>
                  <a:srgbClr val="C00000"/>
                </a:solidFill>
              </a:rPr>
              <a:t>priv,send</a:t>
            </a:r>
            <a:r>
              <a:rPr lang="en-US" sz="2400" dirty="0">
                <a:solidFill>
                  <a:srgbClr val="C00000"/>
                </a:solidFill>
              </a:rPr>
              <a:t>, </a:t>
            </a:r>
            <a:r>
              <a:rPr lang="en-US" sz="2400" dirty="0" err="1">
                <a:solidFill>
                  <a:srgbClr val="C00000"/>
                </a:solidFill>
              </a:rPr>
              <a:t>IK</a:t>
            </a:r>
            <a:r>
              <a:rPr lang="en-US" sz="2400" baseline="-25000" dirty="0" err="1">
                <a:solidFill>
                  <a:srgbClr val="C00000"/>
                </a:solidFill>
              </a:rPr>
              <a:t>pub,recip</a:t>
            </a:r>
            <a:r>
              <a:rPr lang="en-US" sz="2400" dirty="0">
                <a:solidFill>
                  <a:srgbClr val="C00000"/>
                </a:solidFill>
              </a:rPr>
              <a:t>) || </a:t>
            </a:r>
          </a:p>
          <a:p>
            <a:pPr marL="0" indent="0">
              <a:lnSpc>
                <a:spcPct val="120000"/>
              </a:lnSpc>
              <a:buNone/>
            </a:pPr>
            <a:r>
              <a:rPr lang="en-US" sz="2400" dirty="0">
                <a:solidFill>
                  <a:srgbClr val="C00000"/>
                </a:solidFill>
              </a:rPr>
              <a:t>         ECDH(</a:t>
            </a:r>
            <a:r>
              <a:rPr lang="en-US" sz="2400" dirty="0" err="1">
                <a:solidFill>
                  <a:srgbClr val="C00000"/>
                </a:solidFill>
              </a:rPr>
              <a:t>EK</a:t>
            </a:r>
            <a:r>
              <a:rPr lang="en-US" sz="2400" baseline="-25000" dirty="0" err="1">
                <a:solidFill>
                  <a:srgbClr val="C00000"/>
                </a:solidFill>
              </a:rPr>
              <a:t>priv,init</a:t>
            </a:r>
            <a:r>
              <a:rPr lang="en-US" sz="2400" dirty="0">
                <a:solidFill>
                  <a:srgbClr val="C00000"/>
                </a:solidFill>
              </a:rPr>
              <a:t>, </a:t>
            </a:r>
            <a:r>
              <a:rPr lang="en-US" sz="2400" dirty="0" err="1">
                <a:solidFill>
                  <a:srgbClr val="C00000"/>
                </a:solidFill>
              </a:rPr>
              <a:t>SPK</a:t>
            </a:r>
            <a:r>
              <a:rPr lang="en-US" sz="2400" baseline="-25000" dirty="0" err="1">
                <a:solidFill>
                  <a:srgbClr val="C00000"/>
                </a:solidFill>
              </a:rPr>
              <a:t>pub,recip</a:t>
            </a:r>
            <a:r>
              <a:rPr lang="en-US" sz="2400" dirty="0">
                <a:solidFill>
                  <a:srgbClr val="C00000"/>
                </a:solidFill>
              </a:rPr>
              <a:t>) || ECDH(</a:t>
            </a:r>
            <a:r>
              <a:rPr lang="en-US" sz="2400" dirty="0" err="1">
                <a:solidFill>
                  <a:srgbClr val="C00000"/>
                </a:solidFill>
              </a:rPr>
              <a:t>EK</a:t>
            </a:r>
            <a:r>
              <a:rPr lang="en-US" sz="2400" baseline="-25000" dirty="0" err="1">
                <a:solidFill>
                  <a:srgbClr val="C00000"/>
                </a:solidFill>
              </a:rPr>
              <a:t>priv,send</a:t>
            </a:r>
            <a:r>
              <a:rPr lang="en-US" sz="2400" dirty="0">
                <a:solidFill>
                  <a:srgbClr val="C00000"/>
                </a:solidFill>
              </a:rPr>
              <a:t>, </a:t>
            </a:r>
            <a:r>
              <a:rPr lang="en-US" sz="2400" dirty="0" err="1">
                <a:solidFill>
                  <a:srgbClr val="C00000"/>
                </a:solidFill>
              </a:rPr>
              <a:t>OPK</a:t>
            </a:r>
            <a:r>
              <a:rPr lang="en-US" sz="2400" baseline="-25000" dirty="0" err="1">
                <a:solidFill>
                  <a:srgbClr val="C00000"/>
                </a:solidFill>
              </a:rPr>
              <a:t>recip,i</a:t>
            </a:r>
            <a:r>
              <a:rPr lang="en-US" sz="2400" dirty="0">
                <a:solidFill>
                  <a:srgbClr val="C00000"/>
                </a:solidFill>
              </a:rPr>
              <a:t>) </a:t>
            </a:r>
          </a:p>
          <a:p>
            <a:pPr>
              <a:lnSpc>
                <a:spcPct val="120000"/>
              </a:lnSpc>
            </a:pPr>
            <a:r>
              <a:rPr lang="en-US" sz="2400" dirty="0"/>
              <a:t>Deletes </a:t>
            </a:r>
            <a:r>
              <a:rPr lang="en-US" sz="2400" dirty="0" err="1"/>
              <a:t>EK</a:t>
            </a:r>
            <a:r>
              <a:rPr lang="en-US" sz="2400" baseline="-25000" dirty="0" err="1"/>
              <a:t>priv,send</a:t>
            </a:r>
            <a:r>
              <a:rPr lang="en-US" sz="2400" dirty="0"/>
              <a:t> and all intermediate values</a:t>
            </a:r>
          </a:p>
        </p:txBody>
      </p:sp>
      <p:cxnSp>
        <p:nvCxnSpPr>
          <p:cNvPr id="10" name="Straight Arrow Connector 9">
            <a:extLst>
              <a:ext uri="{FF2B5EF4-FFF2-40B4-BE49-F238E27FC236}">
                <a16:creationId xmlns:a16="http://schemas.microsoft.com/office/drawing/2014/main" id="{5848A320-5C81-FA44-B773-30047B500717}"/>
              </a:ext>
            </a:extLst>
          </p:cNvPr>
          <p:cNvCxnSpPr>
            <a:cxnSpLocks/>
          </p:cNvCxnSpPr>
          <p:nvPr/>
        </p:nvCxnSpPr>
        <p:spPr bwMode="auto">
          <a:xfrm flipH="1" flipV="1">
            <a:off x="6326384" y="2667781"/>
            <a:ext cx="557330" cy="419038"/>
          </a:xfrm>
          <a:prstGeom prst="straightConnector1">
            <a:avLst/>
          </a:prstGeom>
          <a:ln w="25400">
            <a:headEnd type="none" w="lg" len="lg"/>
            <a:tailEnd type="stealth" w="lg" len="lg"/>
          </a:ln>
        </p:spPr>
        <p:style>
          <a:lnRef idx="1">
            <a:schemeClr val="dk1"/>
          </a:lnRef>
          <a:fillRef idx="0">
            <a:schemeClr val="dk1"/>
          </a:fillRef>
          <a:effectRef idx="0">
            <a:schemeClr val="dk1"/>
          </a:effectRef>
          <a:fontRef idx="minor">
            <a:schemeClr val="tx1"/>
          </a:fontRef>
        </p:style>
      </p:cxnSp>
    </p:spTree>
    <p:extLst>
      <p:ext uri="{BB962C8B-B14F-4D97-AF65-F5344CB8AC3E}">
        <p14:creationId xmlns:p14="http://schemas.microsoft.com/office/powerpoint/2010/main" val="3308625048"/>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A3F654B-6002-6E4C-97A1-E93B16C66950}"/>
              </a:ext>
            </a:extLst>
          </p:cNvPr>
          <p:cNvSpPr>
            <a:spLocks noGrp="1"/>
          </p:cNvSpPr>
          <p:nvPr>
            <p:ph type="title"/>
          </p:nvPr>
        </p:nvSpPr>
        <p:spPr/>
        <p:txBody>
          <a:bodyPr/>
          <a:lstStyle/>
          <a:p>
            <a:r>
              <a:rPr lang="en-US" dirty="0"/>
              <a:t>Session Keys</a:t>
            </a:r>
          </a:p>
        </p:txBody>
      </p:sp>
      <p:sp>
        <p:nvSpPr>
          <p:cNvPr id="3" name="Content Placeholder 2">
            <a:extLst>
              <a:ext uri="{FF2B5EF4-FFF2-40B4-BE49-F238E27FC236}">
                <a16:creationId xmlns:a16="http://schemas.microsoft.com/office/drawing/2014/main" id="{760C99D5-E361-304B-9F65-34B1C1E188EC}"/>
              </a:ext>
            </a:extLst>
          </p:cNvPr>
          <p:cNvSpPr>
            <a:spLocks noGrp="1"/>
          </p:cNvSpPr>
          <p:nvPr>
            <p:ph idx="1"/>
          </p:nvPr>
        </p:nvSpPr>
        <p:spPr/>
        <p:txBody>
          <a:bodyPr>
            <a:noAutofit/>
          </a:bodyPr>
          <a:lstStyle/>
          <a:p>
            <a:pPr marL="0" indent="0">
              <a:buNone/>
            </a:pPr>
            <a:r>
              <a:rPr lang="en-US" sz="2400" dirty="0">
                <a:solidFill>
                  <a:srgbClr val="C00000"/>
                </a:solidFill>
              </a:rPr>
              <a:t>Root key: </a:t>
            </a:r>
            <a:r>
              <a:rPr lang="en-US" sz="2400" dirty="0"/>
              <a:t>32-byte value used to generate chain keys</a:t>
            </a:r>
          </a:p>
          <a:p>
            <a:pPr marL="0" indent="0">
              <a:buNone/>
            </a:pPr>
            <a:r>
              <a:rPr lang="en-US" sz="2400" dirty="0">
                <a:solidFill>
                  <a:srgbClr val="C00000"/>
                </a:solidFill>
              </a:rPr>
              <a:t>Chain key: </a:t>
            </a:r>
            <a:r>
              <a:rPr lang="en-US" sz="2400" dirty="0"/>
              <a:t>32-byte value used to generate message keys</a:t>
            </a:r>
          </a:p>
          <a:p>
            <a:pPr marL="0" indent="0">
              <a:buNone/>
            </a:pPr>
            <a:r>
              <a:rPr lang="en-US" sz="2400" dirty="0">
                <a:solidFill>
                  <a:srgbClr val="C00000"/>
                </a:solidFill>
              </a:rPr>
              <a:t>Message key: </a:t>
            </a:r>
            <a:r>
              <a:rPr lang="en-US" sz="2400" dirty="0"/>
              <a:t>80-byte key used to encrypt messages</a:t>
            </a:r>
          </a:p>
          <a:p>
            <a:pPr lvl="1"/>
            <a:r>
              <a:rPr lang="en-US" sz="2000" dirty="0"/>
              <a:t>32-byte key for AES-256 encryption</a:t>
            </a:r>
          </a:p>
          <a:p>
            <a:pPr lvl="1"/>
            <a:r>
              <a:rPr lang="en-US" sz="2000" dirty="0"/>
              <a:t>32-byte key for HMAC-SHA256 cryptographic checksum</a:t>
            </a:r>
          </a:p>
          <a:p>
            <a:pPr lvl="1"/>
            <a:r>
              <a:rPr lang="en-US" sz="2000" dirty="0"/>
              <a:t>16-byte initialization vector</a:t>
            </a:r>
          </a:p>
        </p:txBody>
      </p:sp>
    </p:spTree>
    <p:extLst>
      <p:ext uri="{BB962C8B-B14F-4D97-AF65-F5344CB8AC3E}">
        <p14:creationId xmlns:p14="http://schemas.microsoft.com/office/powerpoint/2010/main" val="1785321057"/>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B3977CB-4763-914D-B324-63FEB73F5D61}"/>
              </a:ext>
            </a:extLst>
          </p:cNvPr>
          <p:cNvSpPr>
            <a:spLocks noGrp="1"/>
          </p:cNvSpPr>
          <p:nvPr>
            <p:ph type="title"/>
          </p:nvPr>
        </p:nvSpPr>
        <p:spPr/>
        <p:txBody>
          <a:bodyPr/>
          <a:lstStyle/>
          <a:p>
            <a:r>
              <a:rPr lang="en-US" dirty="0"/>
              <a:t>Key Generation</a:t>
            </a:r>
          </a:p>
        </p:txBody>
      </p:sp>
      <p:sp>
        <p:nvSpPr>
          <p:cNvPr id="3" name="Content Placeholder 2">
            <a:extLst>
              <a:ext uri="{FF2B5EF4-FFF2-40B4-BE49-F238E27FC236}">
                <a16:creationId xmlns:a16="http://schemas.microsoft.com/office/drawing/2014/main" id="{BA0CBDA8-A546-D844-B5E9-1F3423430E9A}"/>
              </a:ext>
            </a:extLst>
          </p:cNvPr>
          <p:cNvSpPr>
            <a:spLocks noGrp="1"/>
          </p:cNvSpPr>
          <p:nvPr>
            <p:ph idx="1"/>
          </p:nvPr>
        </p:nvSpPr>
        <p:spPr/>
        <p:txBody>
          <a:bodyPr>
            <a:noAutofit/>
          </a:bodyPr>
          <a:lstStyle/>
          <a:p>
            <a:pPr marL="0" indent="0">
              <a:buNone/>
            </a:pPr>
            <a:r>
              <a:rPr lang="en-US" sz="2400" dirty="0"/>
              <a:t>s is salt (0 if omitted); x is key material</a:t>
            </a:r>
          </a:p>
          <a:p>
            <a:pPr marL="0" indent="0">
              <a:buNone/>
            </a:pPr>
            <a:r>
              <a:rPr lang="en-US" sz="2400" dirty="0"/>
              <a:t>    </a:t>
            </a:r>
            <a:r>
              <a:rPr lang="en-US" sz="2400" dirty="0">
                <a:solidFill>
                  <a:srgbClr val="C00000"/>
                </a:solidFill>
              </a:rPr>
              <a:t>key k = HMAC_SHA256(s, x)</a:t>
            </a:r>
          </a:p>
          <a:p>
            <a:pPr marL="0" indent="0">
              <a:buNone/>
            </a:pPr>
            <a:r>
              <a:rPr lang="en-US" sz="2400" dirty="0"/>
              <a:t>info is string of characters like “</a:t>
            </a:r>
            <a:r>
              <a:rPr lang="en-US" sz="2400" dirty="0" err="1"/>
              <a:t>WhisperGroup</a:t>
            </a:r>
            <a:r>
              <a:rPr lang="en-US" sz="2400" dirty="0"/>
              <a:t>”</a:t>
            </a:r>
          </a:p>
          <a:p>
            <a:pPr marL="0" indent="0">
              <a:buNone/>
            </a:pPr>
            <a:r>
              <a:rPr lang="en-US" sz="2400" dirty="0"/>
              <a:t>    T(0) = “”    …  T(</a:t>
            </a:r>
            <a:r>
              <a:rPr lang="en-US" sz="2400" dirty="0" err="1"/>
              <a:t>i</a:t>
            </a:r>
            <a:r>
              <a:rPr lang="en-US" sz="2400" dirty="0"/>
              <a:t>) = HMAC_SHA256(k, T(</a:t>
            </a:r>
            <a:r>
              <a:rPr lang="en-US" sz="2400" dirty="0" err="1"/>
              <a:t>i</a:t>
            </a:r>
            <a:r>
              <a:rPr lang="en-US" sz="2400" dirty="0"/>
              <a:t>–1) || info || </a:t>
            </a:r>
            <a:r>
              <a:rPr lang="en-US" sz="2400" dirty="0" err="1"/>
              <a:t>i</a:t>
            </a:r>
            <a:r>
              <a:rPr lang="en-US" sz="2400" dirty="0"/>
              <a:t>)</a:t>
            </a:r>
          </a:p>
          <a:p>
            <a:pPr marL="0" indent="0">
              <a:buNone/>
            </a:pPr>
            <a:r>
              <a:rPr lang="en-US" sz="2400" dirty="0"/>
              <a:t>    </a:t>
            </a:r>
          </a:p>
          <a:p>
            <a:pPr marL="0" indent="0">
              <a:buNone/>
            </a:pPr>
            <a:r>
              <a:rPr lang="en-US" sz="2400" dirty="0">
                <a:solidFill>
                  <a:srgbClr val="C00000"/>
                </a:solidFill>
              </a:rPr>
              <a:t>HDKF(s, x) = T(1) || T(2) || …    </a:t>
            </a:r>
            <a:r>
              <a:rPr lang="en-US" sz="2400" dirty="0"/>
              <a:t>	L octets</a:t>
            </a:r>
          </a:p>
        </p:txBody>
      </p:sp>
    </p:spTree>
    <p:extLst>
      <p:ext uri="{BB962C8B-B14F-4D97-AF65-F5344CB8AC3E}">
        <p14:creationId xmlns:p14="http://schemas.microsoft.com/office/powerpoint/2010/main" val="1994543718"/>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32701C8-B7FC-B04D-88A1-DF376D20EC75}"/>
              </a:ext>
            </a:extLst>
          </p:cNvPr>
          <p:cNvSpPr>
            <a:spLocks noGrp="1"/>
          </p:cNvSpPr>
          <p:nvPr>
            <p:ph type="title"/>
          </p:nvPr>
        </p:nvSpPr>
        <p:spPr/>
        <p:txBody>
          <a:bodyPr/>
          <a:lstStyle/>
          <a:p>
            <a:r>
              <a:rPr lang="en-US" dirty="0"/>
              <a:t>Sending Messages</a:t>
            </a:r>
          </a:p>
        </p:txBody>
      </p:sp>
      <p:sp>
        <p:nvSpPr>
          <p:cNvPr id="3" name="Content Placeholder 2">
            <a:extLst>
              <a:ext uri="{FF2B5EF4-FFF2-40B4-BE49-F238E27FC236}">
                <a16:creationId xmlns:a16="http://schemas.microsoft.com/office/drawing/2014/main" id="{64A01A06-F333-324C-8954-2298934BB00E}"/>
              </a:ext>
            </a:extLst>
          </p:cNvPr>
          <p:cNvSpPr>
            <a:spLocks noGrp="1"/>
          </p:cNvSpPr>
          <p:nvPr>
            <p:ph idx="1"/>
          </p:nvPr>
        </p:nvSpPr>
        <p:spPr>
          <a:xfrm>
            <a:off x="1066800" y="2103120"/>
            <a:ext cx="9144000" cy="3849624"/>
          </a:xfrm>
        </p:spPr>
        <p:txBody>
          <a:bodyPr>
            <a:normAutofit/>
          </a:bodyPr>
          <a:lstStyle/>
          <a:p>
            <a:pPr marL="0" indent="0">
              <a:buNone/>
            </a:pPr>
            <a:r>
              <a:rPr lang="en-US" sz="2400" dirty="0"/>
              <a:t>Sender creates message key </a:t>
            </a:r>
            <a:r>
              <a:rPr lang="en-US" sz="2400" dirty="0">
                <a:solidFill>
                  <a:srgbClr val="C00000"/>
                </a:solidFill>
              </a:rPr>
              <a:t>k</a:t>
            </a:r>
            <a:r>
              <a:rPr lang="en-US" sz="2400" baseline="-25000" dirty="0">
                <a:solidFill>
                  <a:srgbClr val="C00000"/>
                </a:solidFill>
              </a:rPr>
              <a:t>m</a:t>
            </a:r>
            <a:r>
              <a:rPr lang="en-US" sz="2400" dirty="0">
                <a:solidFill>
                  <a:srgbClr val="C00000"/>
                </a:solidFill>
              </a:rPr>
              <a:t> = HMAC_SHA256(k</a:t>
            </a:r>
            <a:r>
              <a:rPr lang="en-US" sz="2400" baseline="-25000" dirty="0">
                <a:solidFill>
                  <a:srgbClr val="C00000"/>
                </a:solidFill>
              </a:rPr>
              <a:t>c,1</a:t>
            </a:r>
            <a:r>
              <a:rPr lang="en-US" sz="2400" dirty="0">
                <a:solidFill>
                  <a:srgbClr val="C00000"/>
                </a:solidFill>
              </a:rPr>
              <a:t>, 1)</a:t>
            </a:r>
          </a:p>
          <a:p>
            <a:pPr marL="0" indent="0">
              <a:buNone/>
            </a:pPr>
            <a:r>
              <a:rPr lang="en-US" sz="2400" dirty="0"/>
              <a:t>Encrypts message using AEAD (authenticated encryption) scheme with AES-256 in CBC mode for encryption and HMAC_SHA256 for authentication, producing ciphertext C</a:t>
            </a:r>
          </a:p>
        </p:txBody>
      </p:sp>
      <p:sp>
        <p:nvSpPr>
          <p:cNvPr id="5" name="TextBox 4">
            <a:extLst>
              <a:ext uri="{FF2B5EF4-FFF2-40B4-BE49-F238E27FC236}">
                <a16:creationId xmlns:a16="http://schemas.microsoft.com/office/drawing/2014/main" id="{7D64CB20-4DD5-644C-8BF6-DB24021E9F43}"/>
              </a:ext>
            </a:extLst>
          </p:cNvPr>
          <p:cNvSpPr txBox="1"/>
          <p:nvPr/>
        </p:nvSpPr>
        <p:spPr>
          <a:xfrm>
            <a:off x="2486373" y="4162704"/>
            <a:ext cx="6396302" cy="461665"/>
          </a:xfrm>
          <a:prstGeom prst="rect">
            <a:avLst/>
          </a:prstGeom>
          <a:noFill/>
        </p:spPr>
        <p:txBody>
          <a:bodyPr wrap="none" rtlCol="0">
            <a:spAutoFit/>
          </a:bodyPr>
          <a:lstStyle/>
          <a:p>
            <a:pPr algn="ctr"/>
            <a:r>
              <a:rPr lang="en-US" sz="2400" dirty="0"/>
              <a:t>{ </a:t>
            </a:r>
            <a:r>
              <a:rPr lang="en-US" sz="2400" dirty="0" err="1"/>
              <a:t>IK</a:t>
            </a:r>
            <a:r>
              <a:rPr lang="en-US" sz="2400" baseline="-25000" dirty="0" err="1"/>
              <a:t>pub,sender</a:t>
            </a:r>
            <a:r>
              <a:rPr lang="en-US" sz="2400" dirty="0"/>
              <a:t> || </a:t>
            </a:r>
            <a:r>
              <a:rPr lang="en-US" sz="2400" dirty="0" err="1"/>
              <a:t>EK</a:t>
            </a:r>
            <a:r>
              <a:rPr lang="en-US" sz="2400" baseline="-25000" dirty="0" err="1"/>
              <a:t>pub,sender</a:t>
            </a:r>
            <a:r>
              <a:rPr lang="en-US" sz="2400" dirty="0"/>
              <a:t> || pre-key indicator || C } </a:t>
            </a:r>
          </a:p>
        </p:txBody>
      </p:sp>
      <p:sp>
        <p:nvSpPr>
          <p:cNvPr id="6" name="TextBox 5">
            <a:extLst>
              <a:ext uri="{FF2B5EF4-FFF2-40B4-BE49-F238E27FC236}">
                <a16:creationId xmlns:a16="http://schemas.microsoft.com/office/drawing/2014/main" id="{CE1A211C-D0DB-4E45-92C8-3E3E2FB70455}"/>
              </a:ext>
            </a:extLst>
          </p:cNvPr>
          <p:cNvSpPr txBox="1"/>
          <p:nvPr/>
        </p:nvSpPr>
        <p:spPr>
          <a:xfrm>
            <a:off x="3324668" y="5244858"/>
            <a:ext cx="2273379" cy="400110"/>
          </a:xfrm>
          <a:prstGeom prst="rect">
            <a:avLst/>
          </a:prstGeom>
          <a:noFill/>
        </p:spPr>
        <p:txBody>
          <a:bodyPr wrap="none" rtlCol="0">
            <a:spAutoFit/>
          </a:bodyPr>
          <a:lstStyle/>
          <a:p>
            <a:r>
              <a:rPr lang="en-US" sz="2000" dirty="0"/>
              <a:t>new ephemeral key</a:t>
            </a:r>
          </a:p>
        </p:txBody>
      </p:sp>
      <p:sp>
        <p:nvSpPr>
          <p:cNvPr id="7" name="TextBox 6">
            <a:extLst>
              <a:ext uri="{FF2B5EF4-FFF2-40B4-BE49-F238E27FC236}">
                <a16:creationId xmlns:a16="http://schemas.microsoft.com/office/drawing/2014/main" id="{6B25C61B-7C5A-8042-901D-DBFD059981B5}"/>
              </a:ext>
            </a:extLst>
          </p:cNvPr>
          <p:cNvSpPr txBox="1"/>
          <p:nvPr/>
        </p:nvSpPr>
        <p:spPr>
          <a:xfrm>
            <a:off x="6096000" y="5244858"/>
            <a:ext cx="3629520" cy="707886"/>
          </a:xfrm>
          <a:prstGeom prst="rect">
            <a:avLst/>
          </a:prstGeom>
          <a:noFill/>
        </p:spPr>
        <p:txBody>
          <a:bodyPr wrap="none" rtlCol="0">
            <a:spAutoFit/>
          </a:bodyPr>
          <a:lstStyle/>
          <a:p>
            <a:r>
              <a:rPr lang="en-US" sz="2000" dirty="0"/>
              <a:t>which of recipient’s one-time</a:t>
            </a:r>
          </a:p>
          <a:p>
            <a:r>
              <a:rPr lang="en-US" sz="2000" dirty="0"/>
              <a:t>ephemeral public keys was used</a:t>
            </a:r>
          </a:p>
        </p:txBody>
      </p:sp>
      <p:cxnSp>
        <p:nvCxnSpPr>
          <p:cNvPr id="9" name="Straight Arrow Connector 8">
            <a:extLst>
              <a:ext uri="{FF2B5EF4-FFF2-40B4-BE49-F238E27FC236}">
                <a16:creationId xmlns:a16="http://schemas.microsoft.com/office/drawing/2014/main" id="{0E2A8ADC-BB78-4345-8C17-098B3F609889}"/>
              </a:ext>
            </a:extLst>
          </p:cNvPr>
          <p:cNvCxnSpPr>
            <a:cxnSpLocks/>
          </p:cNvCxnSpPr>
          <p:nvPr/>
        </p:nvCxnSpPr>
        <p:spPr bwMode="auto">
          <a:xfrm flipV="1">
            <a:off x="4480963" y="4693246"/>
            <a:ext cx="202900" cy="507652"/>
          </a:xfrm>
          <a:prstGeom prst="straightConnector1">
            <a:avLst/>
          </a:prstGeom>
          <a:ln w="25400">
            <a:headEnd type="none" w="lg" len="lg"/>
            <a:tailEnd type="stealth" w="lg" len="lg"/>
          </a:ln>
        </p:spPr>
        <p:style>
          <a:lnRef idx="1">
            <a:schemeClr val="dk1"/>
          </a:lnRef>
          <a:fillRef idx="0">
            <a:schemeClr val="dk1"/>
          </a:fillRef>
          <a:effectRef idx="0">
            <a:schemeClr val="dk1"/>
          </a:effectRef>
          <a:fontRef idx="minor">
            <a:schemeClr val="tx1"/>
          </a:fontRef>
        </p:style>
      </p:cxnSp>
      <p:cxnSp>
        <p:nvCxnSpPr>
          <p:cNvPr id="10" name="Straight Arrow Connector 9">
            <a:extLst>
              <a:ext uri="{FF2B5EF4-FFF2-40B4-BE49-F238E27FC236}">
                <a16:creationId xmlns:a16="http://schemas.microsoft.com/office/drawing/2014/main" id="{CC302416-4B97-9342-B4D1-B37BFED2A77C}"/>
              </a:ext>
            </a:extLst>
          </p:cNvPr>
          <p:cNvCxnSpPr>
            <a:cxnSpLocks/>
          </p:cNvCxnSpPr>
          <p:nvPr/>
        </p:nvCxnSpPr>
        <p:spPr bwMode="auto">
          <a:xfrm flipH="1" flipV="1">
            <a:off x="7063481" y="4605600"/>
            <a:ext cx="267181" cy="593639"/>
          </a:xfrm>
          <a:prstGeom prst="straightConnector1">
            <a:avLst/>
          </a:prstGeom>
          <a:ln w="25400">
            <a:headEnd type="none" w="lg" len="lg"/>
            <a:tailEnd type="stealth" w="lg" len="lg"/>
          </a:ln>
        </p:spPr>
        <p:style>
          <a:lnRef idx="1">
            <a:schemeClr val="dk1"/>
          </a:lnRef>
          <a:fillRef idx="0">
            <a:schemeClr val="dk1"/>
          </a:fillRef>
          <a:effectRef idx="0">
            <a:schemeClr val="dk1"/>
          </a:effectRef>
          <a:fontRef idx="minor">
            <a:schemeClr val="tx1"/>
          </a:fontRef>
        </p:style>
      </p:cxnSp>
    </p:spTree>
    <p:extLst>
      <p:ext uri="{BB962C8B-B14F-4D97-AF65-F5344CB8AC3E}">
        <p14:creationId xmlns:p14="http://schemas.microsoft.com/office/powerpoint/2010/main" val="1261888955"/>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32701C8-B7FC-B04D-88A1-DF376D20EC75}"/>
              </a:ext>
            </a:extLst>
          </p:cNvPr>
          <p:cNvSpPr>
            <a:spLocks noGrp="1"/>
          </p:cNvSpPr>
          <p:nvPr>
            <p:ph type="title"/>
          </p:nvPr>
        </p:nvSpPr>
        <p:spPr/>
        <p:txBody>
          <a:bodyPr/>
          <a:lstStyle/>
          <a:p>
            <a:r>
              <a:rPr lang="en-US" dirty="0"/>
              <a:t>Receiving Messages</a:t>
            </a:r>
          </a:p>
        </p:txBody>
      </p:sp>
      <p:sp>
        <p:nvSpPr>
          <p:cNvPr id="3" name="Content Placeholder 2">
            <a:extLst>
              <a:ext uri="{FF2B5EF4-FFF2-40B4-BE49-F238E27FC236}">
                <a16:creationId xmlns:a16="http://schemas.microsoft.com/office/drawing/2014/main" id="{64A01A06-F333-324C-8954-2298934BB00E}"/>
              </a:ext>
            </a:extLst>
          </p:cNvPr>
          <p:cNvSpPr>
            <a:spLocks noGrp="1"/>
          </p:cNvSpPr>
          <p:nvPr>
            <p:ph idx="1"/>
          </p:nvPr>
        </p:nvSpPr>
        <p:spPr/>
        <p:txBody>
          <a:bodyPr>
            <a:normAutofit/>
          </a:bodyPr>
          <a:lstStyle/>
          <a:p>
            <a:pPr marL="0" indent="0">
              <a:buNone/>
            </a:pPr>
            <a:r>
              <a:rPr lang="en-US" sz="2400" dirty="0"/>
              <a:t>Recipient computes master secret analogously to sender but using the recipient’s private keys and sender’s public key</a:t>
            </a:r>
          </a:p>
          <a:p>
            <a:pPr marL="0" indent="0">
              <a:buNone/>
            </a:pPr>
            <a:r>
              <a:rPr lang="en-US" sz="2400" dirty="0"/>
              <a:t>Computes the root and chain keys</a:t>
            </a:r>
          </a:p>
          <a:p>
            <a:pPr marL="0" indent="0">
              <a:buNone/>
            </a:pPr>
            <a:r>
              <a:rPr lang="en-US" sz="2400" dirty="0"/>
              <a:t>Deletes ephemeral key pair </a:t>
            </a:r>
            <a:r>
              <a:rPr lang="en-US" sz="2400" dirty="0" err="1"/>
              <a:t>OPK</a:t>
            </a:r>
            <a:r>
              <a:rPr lang="en-US" sz="2400" baseline="-25000" dirty="0" err="1"/>
              <a:t>i</a:t>
            </a:r>
            <a:r>
              <a:rPr lang="en-US" sz="2400" dirty="0"/>
              <a:t> used for this exchange </a:t>
            </a:r>
          </a:p>
          <a:p>
            <a:pPr marL="0" indent="0">
              <a:buNone/>
            </a:pPr>
            <a:r>
              <a:rPr lang="en-US" sz="2400" dirty="0"/>
              <a:t>Can now exchange messages…</a:t>
            </a:r>
          </a:p>
        </p:txBody>
      </p:sp>
    </p:spTree>
    <p:extLst>
      <p:ext uri="{BB962C8B-B14F-4D97-AF65-F5344CB8AC3E}">
        <p14:creationId xmlns:p14="http://schemas.microsoft.com/office/powerpoint/2010/main" val="4156216934"/>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F04BED5A-E98E-4DA0-BAA5-4F6AB2492D6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EB64B94A-E40E-48CE-BD7B-C1A30AE572F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73982" y="488542"/>
            <a:ext cx="11244036" cy="5880916"/>
          </a:xfrm>
          <a:prstGeom prst="rect">
            <a:avLst/>
          </a:prstGeom>
          <a:ln w="158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2" name="Straight Connector 11">
            <a:extLst>
              <a:ext uri="{FF2B5EF4-FFF2-40B4-BE49-F238E27FC236}">
                <a16:creationId xmlns:a16="http://schemas.microsoft.com/office/drawing/2014/main" id="{49EC5CA6-6479-49D5-B4B5-5643D26B83CD}"/>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4684442" y="2057401"/>
            <a:ext cx="0" cy="2743200"/>
          </a:xfrm>
          <a:prstGeom prst="line">
            <a:avLst/>
          </a:prstGeom>
          <a:ln w="15875">
            <a:solidFill>
              <a:srgbClr val="FFFFFF"/>
            </a:solidFill>
          </a:ln>
        </p:spPr>
        <p:style>
          <a:lnRef idx="1">
            <a:schemeClr val="accent1"/>
          </a:lnRef>
          <a:fillRef idx="0">
            <a:schemeClr val="accent1"/>
          </a:fillRef>
          <a:effectRef idx="0">
            <a:schemeClr val="accent1"/>
          </a:effectRef>
          <a:fontRef idx="minor">
            <a:schemeClr val="tx1"/>
          </a:fontRef>
        </p:style>
      </p:cxnSp>
      <p:sp>
        <p:nvSpPr>
          <p:cNvPr id="14" name="Rectangle 13">
            <a:extLst>
              <a:ext uri="{FF2B5EF4-FFF2-40B4-BE49-F238E27FC236}">
                <a16:creationId xmlns:a16="http://schemas.microsoft.com/office/drawing/2014/main" id="{D1B26337-5AA4-470D-9687-5907CB53BAE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69036" y="685800"/>
            <a:ext cx="10853928" cy="5486400"/>
          </a:xfrm>
          <a:prstGeom prst="rect">
            <a:avLst/>
          </a:prstGeom>
          <a:noFill/>
          <a:ln w="6350" cap="sq" cmpd="sng" algn="ctr">
            <a:solidFill>
              <a:srgbClr val="FFFFFF"/>
            </a:solidFill>
            <a:prstDash val="solid"/>
            <a:miter lim="800000"/>
          </a:ln>
          <a:effectLst/>
        </p:spPr>
      </p:sp>
      <p:sp>
        <p:nvSpPr>
          <p:cNvPr id="2" name="Title 1">
            <a:extLst>
              <a:ext uri="{FF2B5EF4-FFF2-40B4-BE49-F238E27FC236}">
                <a16:creationId xmlns:a16="http://schemas.microsoft.com/office/drawing/2014/main" id="{5A3F654B-6002-6E4C-97A1-E93B16C66950}"/>
              </a:ext>
            </a:extLst>
          </p:cNvPr>
          <p:cNvSpPr>
            <a:spLocks noGrp="1"/>
          </p:cNvSpPr>
          <p:nvPr>
            <p:ph type="title"/>
          </p:nvPr>
        </p:nvSpPr>
        <p:spPr>
          <a:xfrm>
            <a:off x="866440" y="1000370"/>
            <a:ext cx="3462079" cy="4857262"/>
          </a:xfrm>
        </p:spPr>
        <p:txBody>
          <a:bodyPr>
            <a:normAutofit/>
          </a:bodyPr>
          <a:lstStyle/>
          <a:p>
            <a:pPr algn="r"/>
            <a:r>
              <a:rPr lang="en-US" sz="4400" dirty="0">
                <a:solidFill>
                  <a:srgbClr val="FFFFFF"/>
                </a:solidFill>
              </a:rPr>
              <a:t>Updating Message Keys</a:t>
            </a:r>
          </a:p>
        </p:txBody>
      </p:sp>
      <p:sp>
        <p:nvSpPr>
          <p:cNvPr id="3" name="Content Placeholder 2">
            <a:extLst>
              <a:ext uri="{FF2B5EF4-FFF2-40B4-BE49-F238E27FC236}">
                <a16:creationId xmlns:a16="http://schemas.microsoft.com/office/drawing/2014/main" id="{760C99D5-E361-304B-9F65-34B1C1E188EC}"/>
              </a:ext>
            </a:extLst>
          </p:cNvPr>
          <p:cNvSpPr>
            <a:spLocks noGrp="1"/>
          </p:cNvSpPr>
          <p:nvPr>
            <p:ph idx="1"/>
          </p:nvPr>
        </p:nvSpPr>
        <p:spPr>
          <a:xfrm>
            <a:off x="4963691" y="1000370"/>
            <a:ext cx="6361870" cy="4857262"/>
          </a:xfrm>
        </p:spPr>
        <p:txBody>
          <a:bodyPr anchor="ctr">
            <a:noAutofit/>
          </a:bodyPr>
          <a:lstStyle/>
          <a:p>
            <a:pPr marL="0" indent="0">
              <a:buNone/>
            </a:pPr>
            <a:r>
              <a:rPr lang="en-US" sz="2400" b="1" dirty="0">
                <a:highlight>
                  <a:srgbClr val="FFFF00"/>
                </a:highlight>
              </a:rPr>
              <a:t>Each message uses its own key</a:t>
            </a:r>
          </a:p>
          <a:p>
            <a:pPr marL="0" indent="0">
              <a:buNone/>
            </a:pPr>
            <a:r>
              <a:rPr lang="en-US" sz="2400" b="1" u="sng" dirty="0">
                <a:solidFill>
                  <a:srgbClr val="FFFFFF"/>
                </a:solidFill>
              </a:rPr>
              <a:t>Sending messages one after another</a:t>
            </a:r>
            <a:r>
              <a:rPr lang="en-US" sz="2400" b="1" dirty="0">
                <a:solidFill>
                  <a:srgbClr val="FFFFFF"/>
                </a:solidFill>
              </a:rPr>
              <a:t>:</a:t>
            </a:r>
          </a:p>
          <a:p>
            <a:pPr marL="0" indent="0">
              <a:buNone/>
            </a:pPr>
            <a:r>
              <a:rPr lang="en-US" sz="2400" dirty="0">
                <a:solidFill>
                  <a:srgbClr val="FFFFFF"/>
                </a:solidFill>
              </a:rPr>
              <a:t>create a fresh key for next message using key-based hash derivation</a:t>
            </a:r>
          </a:p>
          <a:p>
            <a:pPr marL="0" indent="0">
              <a:buNone/>
            </a:pPr>
            <a:r>
              <a:rPr lang="en-US" sz="2400" b="1" u="sng" dirty="0">
                <a:solidFill>
                  <a:srgbClr val="FFFFFF"/>
                </a:solidFill>
              </a:rPr>
              <a:t>Upon receiving a reply</a:t>
            </a:r>
            <a:r>
              <a:rPr lang="en-US" sz="2400" b="1" dirty="0">
                <a:solidFill>
                  <a:srgbClr val="FFFFFF"/>
                </a:solidFill>
              </a:rPr>
              <a:t>:</a:t>
            </a:r>
          </a:p>
          <a:p>
            <a:pPr marL="0" indent="0">
              <a:buNone/>
            </a:pPr>
            <a:r>
              <a:rPr lang="en-US" sz="2400" dirty="0">
                <a:solidFill>
                  <a:srgbClr val="FFFFFF"/>
                </a:solidFill>
              </a:rPr>
              <a:t>create a fresh secret using Diffie-Hellman protocol, use it to derive a fresh key</a:t>
            </a:r>
          </a:p>
          <a:p>
            <a:endParaRPr lang="en-US" sz="2400" dirty="0">
              <a:solidFill>
                <a:srgbClr val="FFFFFF"/>
              </a:solidFill>
            </a:endParaRPr>
          </a:p>
          <a:p>
            <a:pPr marL="0" indent="0">
              <a:buNone/>
            </a:pPr>
            <a:r>
              <a:rPr lang="en-US" sz="2400" dirty="0">
                <a:highlight>
                  <a:srgbClr val="FFFF00"/>
                </a:highlight>
              </a:rPr>
              <a:t>Compromise of a key for a single message does not reveal keys for previous or future messages   </a:t>
            </a:r>
          </a:p>
        </p:txBody>
      </p:sp>
    </p:spTree>
    <p:extLst>
      <p:ext uri="{BB962C8B-B14F-4D97-AF65-F5344CB8AC3E}">
        <p14:creationId xmlns:p14="http://schemas.microsoft.com/office/powerpoint/2010/main" val="19065334"/>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66BA4C8-D8F6-7E48-BA21-2C747F28D083}"/>
              </a:ext>
            </a:extLst>
          </p:cNvPr>
          <p:cNvSpPr>
            <a:spLocks noGrp="1"/>
          </p:cNvSpPr>
          <p:nvPr>
            <p:ph type="title"/>
          </p:nvPr>
        </p:nvSpPr>
        <p:spPr/>
        <p:txBody>
          <a:bodyPr/>
          <a:lstStyle/>
          <a:p>
            <a:r>
              <a:rPr lang="en-US" dirty="0"/>
              <a:t>Updating Message Keys: </a:t>
            </a:r>
            <a:r>
              <a:rPr lang="en-US" u="sng" dirty="0"/>
              <a:t>Double Ratchet</a:t>
            </a:r>
          </a:p>
        </p:txBody>
      </p:sp>
      <p:sp>
        <p:nvSpPr>
          <p:cNvPr id="3" name="Content Placeholder 2">
            <a:extLst>
              <a:ext uri="{FF2B5EF4-FFF2-40B4-BE49-F238E27FC236}">
                <a16:creationId xmlns:a16="http://schemas.microsoft.com/office/drawing/2014/main" id="{A3A68119-B2E7-5148-9760-44ACA5E9B997}"/>
              </a:ext>
            </a:extLst>
          </p:cNvPr>
          <p:cNvSpPr>
            <a:spLocks noGrp="1"/>
          </p:cNvSpPr>
          <p:nvPr>
            <p:ph idx="1"/>
          </p:nvPr>
        </p:nvSpPr>
        <p:spPr>
          <a:xfrm>
            <a:off x="1066800" y="2103120"/>
            <a:ext cx="7315200" cy="3849624"/>
          </a:xfrm>
        </p:spPr>
        <p:txBody>
          <a:bodyPr>
            <a:noAutofit/>
          </a:bodyPr>
          <a:lstStyle/>
          <a:p>
            <a:pPr marL="0" indent="0">
              <a:buNone/>
            </a:pPr>
            <a:r>
              <a:rPr lang="en-US" sz="2400" dirty="0"/>
              <a:t>For each message sent before receiving a reply, use a </a:t>
            </a:r>
            <a:r>
              <a:rPr lang="en-US" sz="2400" dirty="0">
                <a:solidFill>
                  <a:srgbClr val="C00000"/>
                </a:solidFill>
              </a:rPr>
              <a:t>hash ratchet </a:t>
            </a:r>
            <a:r>
              <a:rPr lang="en-US" sz="2400" dirty="0"/>
              <a:t>to update the message key:</a:t>
            </a:r>
          </a:p>
          <a:p>
            <a:pPr marL="0" indent="0">
              <a:buNone/>
            </a:pPr>
            <a:r>
              <a:rPr lang="en-US" sz="2400" dirty="0"/>
              <a:t>	k</a:t>
            </a:r>
            <a:r>
              <a:rPr lang="en-US" sz="2400" baseline="-25000" dirty="0"/>
              <a:t>m,i+1</a:t>
            </a:r>
            <a:r>
              <a:rPr lang="en-US" sz="2400" dirty="0"/>
              <a:t> = HMAC_SHA256(</a:t>
            </a:r>
            <a:r>
              <a:rPr lang="en-US" sz="2400" dirty="0" err="1"/>
              <a:t>k</a:t>
            </a:r>
            <a:r>
              <a:rPr lang="en-US" sz="2400" baseline="-25000" dirty="0" err="1"/>
              <a:t>c,i</a:t>
            </a:r>
            <a:r>
              <a:rPr lang="en-US" sz="2400" dirty="0"/>
              <a:t>, 1)</a:t>
            </a:r>
          </a:p>
          <a:p>
            <a:pPr marL="0" indent="0">
              <a:buNone/>
            </a:pPr>
            <a:r>
              <a:rPr lang="en-US" sz="2400" dirty="0"/>
              <a:t>	k</a:t>
            </a:r>
            <a:r>
              <a:rPr lang="en-US" sz="2400" baseline="-25000" dirty="0"/>
              <a:t>c,i+1</a:t>
            </a:r>
            <a:r>
              <a:rPr lang="en-US" sz="2400" dirty="0"/>
              <a:t> = HMAC_SHA256(</a:t>
            </a:r>
            <a:r>
              <a:rPr lang="en-US" sz="2400" dirty="0" err="1"/>
              <a:t>k</a:t>
            </a:r>
            <a:r>
              <a:rPr lang="en-US" sz="2400" baseline="-25000" dirty="0" err="1"/>
              <a:t>c,i</a:t>
            </a:r>
            <a:r>
              <a:rPr lang="en-US" sz="2400" dirty="0"/>
              <a:t>, 2)</a:t>
            </a:r>
          </a:p>
          <a:p>
            <a:pPr marL="0" indent="0">
              <a:buNone/>
            </a:pPr>
            <a:r>
              <a:rPr lang="en-US" sz="2400" dirty="0"/>
              <a:t>After receiving a reply, use </a:t>
            </a:r>
            <a:r>
              <a:rPr lang="en-US" sz="2400" dirty="0">
                <a:solidFill>
                  <a:srgbClr val="C00000"/>
                </a:solidFill>
              </a:rPr>
              <a:t>Diffie-Hellman</a:t>
            </a:r>
            <a:r>
              <a:rPr lang="en-US" sz="2400" dirty="0"/>
              <a:t> to generate fresh chain and root keys:</a:t>
            </a:r>
          </a:p>
          <a:p>
            <a:pPr marL="0" indent="0">
              <a:buNone/>
            </a:pPr>
            <a:r>
              <a:rPr lang="en-US" sz="2400" dirty="0"/>
              <a:t>	x = HKDF(</a:t>
            </a:r>
            <a:r>
              <a:rPr lang="en-US" sz="2400" dirty="0" err="1"/>
              <a:t>k</a:t>
            </a:r>
            <a:r>
              <a:rPr lang="en-US" sz="2400" baseline="-25000" dirty="0" err="1"/>
              <a:t>r</a:t>
            </a:r>
            <a:r>
              <a:rPr lang="en-US" sz="2400" dirty="0"/>
              <a:t>, ECDH(</a:t>
            </a:r>
            <a:r>
              <a:rPr lang="en-US" sz="2400" dirty="0" err="1"/>
              <a:t>EK</a:t>
            </a:r>
            <a:r>
              <a:rPr lang="en-US" sz="2400" baseline="-25000" dirty="0" err="1"/>
              <a:t>pub,recip</a:t>
            </a:r>
            <a:r>
              <a:rPr lang="en-US" sz="2400" dirty="0"/>
              <a:t>, </a:t>
            </a:r>
            <a:r>
              <a:rPr lang="en-US" sz="2400" dirty="0" err="1"/>
              <a:t>EK</a:t>
            </a:r>
            <a:r>
              <a:rPr lang="en-US" sz="2400" baseline="-25000" dirty="0" err="1"/>
              <a:t>priv,send</a:t>
            </a:r>
            <a:r>
              <a:rPr lang="en-US" sz="2400" dirty="0"/>
              <a:t>))</a:t>
            </a:r>
          </a:p>
        </p:txBody>
      </p:sp>
      <p:sp>
        <p:nvSpPr>
          <p:cNvPr id="6" name="TextBox 5">
            <a:extLst>
              <a:ext uri="{FF2B5EF4-FFF2-40B4-BE49-F238E27FC236}">
                <a16:creationId xmlns:a16="http://schemas.microsoft.com/office/drawing/2014/main" id="{79735F87-C429-6E44-A5C0-78260F81F133}"/>
              </a:ext>
            </a:extLst>
          </p:cNvPr>
          <p:cNvSpPr txBox="1"/>
          <p:nvPr/>
        </p:nvSpPr>
        <p:spPr>
          <a:xfrm>
            <a:off x="7574281" y="4904767"/>
            <a:ext cx="3764280" cy="584775"/>
          </a:xfrm>
          <a:prstGeom prst="rect">
            <a:avLst/>
          </a:prstGeom>
          <a:noFill/>
        </p:spPr>
        <p:txBody>
          <a:bodyPr wrap="square">
            <a:spAutoFit/>
          </a:bodyPr>
          <a:lstStyle/>
          <a:p>
            <a:pPr lvl="1">
              <a:tabLst>
                <a:tab pos="161925" algn="l"/>
              </a:tabLst>
            </a:pPr>
            <a:r>
              <a:rPr lang="en-US" sz="1600" dirty="0"/>
              <a:t>First 32 octets are the new chain key, next 32 octets new root key</a:t>
            </a:r>
          </a:p>
        </p:txBody>
      </p:sp>
      <p:grpSp>
        <p:nvGrpSpPr>
          <p:cNvPr id="12" name="Group 11">
            <a:extLst>
              <a:ext uri="{FF2B5EF4-FFF2-40B4-BE49-F238E27FC236}">
                <a16:creationId xmlns:a16="http://schemas.microsoft.com/office/drawing/2014/main" id="{03B21766-A815-9F46-B97E-4F1F9B4590D1}"/>
              </a:ext>
            </a:extLst>
          </p:cNvPr>
          <p:cNvGrpSpPr/>
          <p:nvPr/>
        </p:nvGrpSpPr>
        <p:grpSpPr>
          <a:xfrm>
            <a:off x="7250880" y="5077028"/>
            <a:ext cx="630000" cy="293040"/>
            <a:chOff x="7266120" y="4723680"/>
            <a:chExt cx="630000" cy="293040"/>
          </a:xfrm>
        </p:grpSpPr>
        <mc:AlternateContent xmlns:mc="http://schemas.openxmlformats.org/markup-compatibility/2006" xmlns:p14="http://schemas.microsoft.com/office/powerpoint/2010/main">
          <mc:Choice Requires="p14">
            <p:contentPart p14:bwMode="auto" r:id="rId2">
              <p14:nvContentPartPr>
                <p14:cNvPr id="10" name="Ink 9">
                  <a:extLst>
                    <a:ext uri="{FF2B5EF4-FFF2-40B4-BE49-F238E27FC236}">
                      <a16:creationId xmlns:a16="http://schemas.microsoft.com/office/drawing/2014/main" id="{2F75FDE5-5D80-C04D-A77E-E21C35412273}"/>
                    </a:ext>
                  </a:extLst>
                </p14:cNvPr>
                <p14:cNvContentPartPr/>
                <p14:nvPr/>
              </p14:nvContentPartPr>
              <p14:xfrm>
                <a:off x="7266120" y="4723680"/>
                <a:ext cx="630000" cy="155880"/>
              </p14:xfrm>
            </p:contentPart>
          </mc:Choice>
          <mc:Fallback xmlns="">
            <p:pic>
              <p:nvPicPr>
                <p:cNvPr id="10" name="Ink 9">
                  <a:extLst>
                    <a:ext uri="{FF2B5EF4-FFF2-40B4-BE49-F238E27FC236}">
                      <a16:creationId xmlns:a16="http://schemas.microsoft.com/office/drawing/2014/main" id="{2F75FDE5-5D80-C04D-A77E-E21C35412273}"/>
                    </a:ext>
                  </a:extLst>
                </p:cNvPr>
                <p:cNvPicPr/>
                <p:nvPr/>
              </p:nvPicPr>
              <p:blipFill>
                <a:blip r:embed="rId3"/>
                <a:stretch>
                  <a:fillRect/>
                </a:stretch>
              </p:blipFill>
              <p:spPr>
                <a:xfrm>
                  <a:off x="7248120" y="4706040"/>
                  <a:ext cx="665640" cy="191520"/>
                </a:xfrm>
                <a:prstGeom prst="rect">
                  <a:avLst/>
                </a:prstGeom>
              </p:spPr>
            </p:pic>
          </mc:Fallback>
        </mc:AlternateContent>
        <mc:AlternateContent xmlns:mc="http://schemas.openxmlformats.org/markup-compatibility/2006" xmlns:p14="http://schemas.microsoft.com/office/powerpoint/2010/main">
          <mc:Choice Requires="p14">
            <p:contentPart p14:bwMode="auto" r:id="rId4">
              <p14:nvContentPartPr>
                <p14:cNvPr id="11" name="Ink 10">
                  <a:extLst>
                    <a:ext uri="{FF2B5EF4-FFF2-40B4-BE49-F238E27FC236}">
                      <a16:creationId xmlns:a16="http://schemas.microsoft.com/office/drawing/2014/main" id="{6602CF7B-D62C-8B42-A7B3-6D421E156DE4}"/>
                    </a:ext>
                  </a:extLst>
                </p14:cNvPr>
                <p14:cNvContentPartPr/>
                <p14:nvPr/>
              </p14:nvContentPartPr>
              <p14:xfrm>
                <a:off x="7760760" y="4896480"/>
                <a:ext cx="129600" cy="120240"/>
              </p14:xfrm>
            </p:contentPart>
          </mc:Choice>
          <mc:Fallback xmlns="">
            <p:pic>
              <p:nvPicPr>
                <p:cNvPr id="11" name="Ink 10">
                  <a:extLst>
                    <a:ext uri="{FF2B5EF4-FFF2-40B4-BE49-F238E27FC236}">
                      <a16:creationId xmlns:a16="http://schemas.microsoft.com/office/drawing/2014/main" id="{6602CF7B-D62C-8B42-A7B3-6D421E156DE4}"/>
                    </a:ext>
                  </a:extLst>
                </p:cNvPr>
                <p:cNvPicPr/>
                <p:nvPr/>
              </p:nvPicPr>
              <p:blipFill>
                <a:blip r:embed="rId5"/>
                <a:stretch>
                  <a:fillRect/>
                </a:stretch>
              </p:blipFill>
              <p:spPr>
                <a:xfrm>
                  <a:off x="7742760" y="4878840"/>
                  <a:ext cx="165240" cy="155880"/>
                </a:xfrm>
                <a:prstGeom prst="rect">
                  <a:avLst/>
                </a:prstGeom>
              </p:spPr>
            </p:pic>
          </mc:Fallback>
        </mc:AlternateContent>
      </p:grpSp>
      <p:sp>
        <p:nvSpPr>
          <p:cNvPr id="15" name="TextBox 14">
            <a:extLst>
              <a:ext uri="{FF2B5EF4-FFF2-40B4-BE49-F238E27FC236}">
                <a16:creationId xmlns:a16="http://schemas.microsoft.com/office/drawing/2014/main" id="{5DABA08A-9C54-E442-9D16-FF943E851951}"/>
              </a:ext>
            </a:extLst>
          </p:cNvPr>
          <p:cNvSpPr txBox="1"/>
          <p:nvPr/>
        </p:nvSpPr>
        <p:spPr>
          <a:xfrm>
            <a:off x="3648192" y="5660356"/>
            <a:ext cx="1868688" cy="584775"/>
          </a:xfrm>
          <a:prstGeom prst="rect">
            <a:avLst/>
          </a:prstGeom>
          <a:noFill/>
        </p:spPr>
        <p:txBody>
          <a:bodyPr wrap="square" rtlCol="0">
            <a:spAutoFit/>
          </a:bodyPr>
          <a:lstStyle/>
          <a:p>
            <a:pPr algn="ctr"/>
            <a:r>
              <a:rPr lang="en-US" sz="1600" dirty="0"/>
              <a:t>from the received message</a:t>
            </a:r>
          </a:p>
        </p:txBody>
      </p:sp>
      <p:sp>
        <p:nvSpPr>
          <p:cNvPr id="16" name="TextBox 15">
            <a:extLst>
              <a:ext uri="{FF2B5EF4-FFF2-40B4-BE49-F238E27FC236}">
                <a16:creationId xmlns:a16="http://schemas.microsoft.com/office/drawing/2014/main" id="{0A20BB08-AB52-F243-9248-713583C864A0}"/>
              </a:ext>
            </a:extLst>
          </p:cNvPr>
          <p:cNvSpPr txBox="1"/>
          <p:nvPr/>
        </p:nvSpPr>
        <p:spPr>
          <a:xfrm>
            <a:off x="5516880" y="5668817"/>
            <a:ext cx="4282440" cy="584775"/>
          </a:xfrm>
          <a:prstGeom prst="rect">
            <a:avLst/>
          </a:prstGeom>
          <a:noFill/>
        </p:spPr>
        <p:txBody>
          <a:bodyPr wrap="square" rtlCol="0">
            <a:spAutoFit/>
          </a:bodyPr>
          <a:lstStyle/>
          <a:p>
            <a:r>
              <a:rPr lang="en-US" sz="1600" dirty="0"/>
              <a:t>private key associated with </a:t>
            </a:r>
            <a:r>
              <a:rPr lang="en-US" sz="1600" dirty="0" err="1"/>
              <a:t>EK</a:t>
            </a:r>
            <a:r>
              <a:rPr lang="en-US" sz="1600" baseline="-25000" dirty="0" err="1"/>
              <a:t>pub,send</a:t>
            </a:r>
            <a:r>
              <a:rPr lang="en-US" sz="1600" dirty="0"/>
              <a:t> appearing in the message to which this was a reply</a:t>
            </a:r>
          </a:p>
        </p:txBody>
      </p:sp>
      <p:grpSp>
        <p:nvGrpSpPr>
          <p:cNvPr id="19" name="Group 18">
            <a:extLst>
              <a:ext uri="{FF2B5EF4-FFF2-40B4-BE49-F238E27FC236}">
                <a16:creationId xmlns:a16="http://schemas.microsoft.com/office/drawing/2014/main" id="{93D4BB5F-EE2D-3340-AED9-E0A6BF06FC2B}"/>
              </a:ext>
            </a:extLst>
          </p:cNvPr>
          <p:cNvGrpSpPr/>
          <p:nvPr/>
        </p:nvGrpSpPr>
        <p:grpSpPr>
          <a:xfrm>
            <a:off x="4733160" y="5499840"/>
            <a:ext cx="187560" cy="216720"/>
            <a:chOff x="4733160" y="5499840"/>
            <a:chExt cx="187560" cy="216720"/>
          </a:xfrm>
        </p:grpSpPr>
        <mc:AlternateContent xmlns:mc="http://schemas.openxmlformats.org/markup-compatibility/2006" xmlns:p14="http://schemas.microsoft.com/office/powerpoint/2010/main">
          <mc:Choice Requires="p14">
            <p:contentPart p14:bwMode="auto" r:id="rId6">
              <p14:nvContentPartPr>
                <p14:cNvPr id="17" name="Ink 16">
                  <a:extLst>
                    <a:ext uri="{FF2B5EF4-FFF2-40B4-BE49-F238E27FC236}">
                      <a16:creationId xmlns:a16="http://schemas.microsoft.com/office/drawing/2014/main" id="{0DB030F1-78DF-7A43-B3E5-DDB7F5B1F601}"/>
                    </a:ext>
                  </a:extLst>
                </p14:cNvPr>
                <p14:cNvContentPartPr/>
                <p14:nvPr/>
              </p14:nvContentPartPr>
              <p14:xfrm>
                <a:off x="4733160" y="5499840"/>
                <a:ext cx="135360" cy="216720"/>
              </p14:xfrm>
            </p:contentPart>
          </mc:Choice>
          <mc:Fallback xmlns="">
            <p:pic>
              <p:nvPicPr>
                <p:cNvPr id="17" name="Ink 16">
                  <a:extLst>
                    <a:ext uri="{FF2B5EF4-FFF2-40B4-BE49-F238E27FC236}">
                      <a16:creationId xmlns:a16="http://schemas.microsoft.com/office/drawing/2014/main" id="{0DB030F1-78DF-7A43-B3E5-DDB7F5B1F601}"/>
                    </a:ext>
                  </a:extLst>
                </p:cNvPr>
                <p:cNvPicPr/>
                <p:nvPr/>
              </p:nvPicPr>
              <p:blipFill>
                <a:blip r:embed="rId7"/>
                <a:stretch>
                  <a:fillRect/>
                </a:stretch>
              </p:blipFill>
              <p:spPr>
                <a:xfrm>
                  <a:off x="4724520" y="5491200"/>
                  <a:ext cx="153000" cy="234360"/>
                </a:xfrm>
                <a:prstGeom prst="rect">
                  <a:avLst/>
                </a:prstGeom>
              </p:spPr>
            </p:pic>
          </mc:Fallback>
        </mc:AlternateContent>
        <mc:AlternateContent xmlns:mc="http://schemas.openxmlformats.org/markup-compatibility/2006" xmlns:p14="http://schemas.microsoft.com/office/powerpoint/2010/main">
          <mc:Choice Requires="p14">
            <p:contentPart p14:bwMode="auto" r:id="rId8">
              <p14:nvContentPartPr>
                <p14:cNvPr id="18" name="Ink 17">
                  <a:extLst>
                    <a:ext uri="{FF2B5EF4-FFF2-40B4-BE49-F238E27FC236}">
                      <a16:creationId xmlns:a16="http://schemas.microsoft.com/office/drawing/2014/main" id="{B9AB754F-E9A6-A342-B929-AB4156BCFB48}"/>
                    </a:ext>
                  </a:extLst>
                </p14:cNvPr>
                <p14:cNvContentPartPr/>
                <p14:nvPr/>
              </p14:nvContentPartPr>
              <p14:xfrm>
                <a:off x="4879680" y="5530800"/>
                <a:ext cx="41040" cy="57240"/>
              </p14:xfrm>
            </p:contentPart>
          </mc:Choice>
          <mc:Fallback xmlns="">
            <p:pic>
              <p:nvPicPr>
                <p:cNvPr id="18" name="Ink 17">
                  <a:extLst>
                    <a:ext uri="{FF2B5EF4-FFF2-40B4-BE49-F238E27FC236}">
                      <a16:creationId xmlns:a16="http://schemas.microsoft.com/office/drawing/2014/main" id="{B9AB754F-E9A6-A342-B929-AB4156BCFB48}"/>
                    </a:ext>
                  </a:extLst>
                </p:cNvPr>
                <p:cNvPicPr/>
                <p:nvPr/>
              </p:nvPicPr>
              <p:blipFill>
                <a:blip r:embed="rId9"/>
                <a:stretch>
                  <a:fillRect/>
                </a:stretch>
              </p:blipFill>
              <p:spPr>
                <a:xfrm>
                  <a:off x="4870680" y="5521800"/>
                  <a:ext cx="58680" cy="74880"/>
                </a:xfrm>
                <a:prstGeom prst="rect">
                  <a:avLst/>
                </a:prstGeom>
              </p:spPr>
            </p:pic>
          </mc:Fallback>
        </mc:AlternateContent>
      </p:grpSp>
      <p:grpSp>
        <p:nvGrpSpPr>
          <p:cNvPr id="24" name="Group 23">
            <a:extLst>
              <a:ext uri="{FF2B5EF4-FFF2-40B4-BE49-F238E27FC236}">
                <a16:creationId xmlns:a16="http://schemas.microsoft.com/office/drawing/2014/main" id="{3C5E1EF9-D4AC-544F-B844-3859AA83A551}"/>
              </a:ext>
            </a:extLst>
          </p:cNvPr>
          <p:cNvGrpSpPr/>
          <p:nvPr/>
        </p:nvGrpSpPr>
        <p:grpSpPr>
          <a:xfrm>
            <a:off x="6343080" y="5541600"/>
            <a:ext cx="153000" cy="220320"/>
            <a:chOff x="6343080" y="5541600"/>
            <a:chExt cx="153000" cy="220320"/>
          </a:xfrm>
        </p:grpSpPr>
        <mc:AlternateContent xmlns:mc="http://schemas.openxmlformats.org/markup-compatibility/2006" xmlns:p14="http://schemas.microsoft.com/office/powerpoint/2010/main">
          <mc:Choice Requires="p14">
            <p:contentPart p14:bwMode="auto" r:id="rId10">
              <p14:nvContentPartPr>
                <p14:cNvPr id="20" name="Ink 19">
                  <a:extLst>
                    <a:ext uri="{FF2B5EF4-FFF2-40B4-BE49-F238E27FC236}">
                      <a16:creationId xmlns:a16="http://schemas.microsoft.com/office/drawing/2014/main" id="{6DEC2EDC-5327-7A41-B7B9-CB007B1D7ECC}"/>
                    </a:ext>
                  </a:extLst>
                </p14:cNvPr>
                <p14:cNvContentPartPr/>
                <p14:nvPr/>
              </p14:nvContentPartPr>
              <p14:xfrm>
                <a:off x="6406440" y="5541600"/>
                <a:ext cx="89640" cy="220320"/>
              </p14:xfrm>
            </p:contentPart>
          </mc:Choice>
          <mc:Fallback xmlns="">
            <p:pic>
              <p:nvPicPr>
                <p:cNvPr id="20" name="Ink 19">
                  <a:extLst>
                    <a:ext uri="{FF2B5EF4-FFF2-40B4-BE49-F238E27FC236}">
                      <a16:creationId xmlns:a16="http://schemas.microsoft.com/office/drawing/2014/main" id="{6DEC2EDC-5327-7A41-B7B9-CB007B1D7ECC}"/>
                    </a:ext>
                  </a:extLst>
                </p:cNvPr>
                <p:cNvPicPr/>
                <p:nvPr/>
              </p:nvPicPr>
              <p:blipFill>
                <a:blip r:embed="rId11"/>
                <a:stretch>
                  <a:fillRect/>
                </a:stretch>
              </p:blipFill>
              <p:spPr>
                <a:xfrm>
                  <a:off x="6397440" y="5532960"/>
                  <a:ext cx="107280" cy="237960"/>
                </a:xfrm>
                <a:prstGeom prst="rect">
                  <a:avLst/>
                </a:prstGeom>
              </p:spPr>
            </p:pic>
          </mc:Fallback>
        </mc:AlternateContent>
        <mc:AlternateContent xmlns:mc="http://schemas.openxmlformats.org/markup-compatibility/2006" xmlns:p14="http://schemas.microsoft.com/office/powerpoint/2010/main">
          <mc:Choice Requires="p14">
            <p:contentPart p14:bwMode="auto" r:id="rId12">
              <p14:nvContentPartPr>
                <p14:cNvPr id="21" name="Ink 20">
                  <a:extLst>
                    <a:ext uri="{FF2B5EF4-FFF2-40B4-BE49-F238E27FC236}">
                      <a16:creationId xmlns:a16="http://schemas.microsoft.com/office/drawing/2014/main" id="{BF009C6E-A33C-8048-BE7A-6ACF82EE0732}"/>
                    </a:ext>
                  </a:extLst>
                </p14:cNvPr>
                <p14:cNvContentPartPr/>
                <p14:nvPr/>
              </p14:nvContentPartPr>
              <p14:xfrm>
                <a:off x="6343080" y="5549160"/>
                <a:ext cx="57960" cy="83520"/>
              </p14:xfrm>
            </p:contentPart>
          </mc:Choice>
          <mc:Fallback xmlns="">
            <p:pic>
              <p:nvPicPr>
                <p:cNvPr id="21" name="Ink 20">
                  <a:extLst>
                    <a:ext uri="{FF2B5EF4-FFF2-40B4-BE49-F238E27FC236}">
                      <a16:creationId xmlns:a16="http://schemas.microsoft.com/office/drawing/2014/main" id="{BF009C6E-A33C-8048-BE7A-6ACF82EE0732}"/>
                    </a:ext>
                  </a:extLst>
                </p:cNvPr>
                <p:cNvPicPr/>
                <p:nvPr/>
              </p:nvPicPr>
              <p:blipFill>
                <a:blip r:embed="rId13"/>
                <a:stretch>
                  <a:fillRect/>
                </a:stretch>
              </p:blipFill>
              <p:spPr>
                <a:xfrm>
                  <a:off x="6334440" y="5540160"/>
                  <a:ext cx="75600" cy="101160"/>
                </a:xfrm>
                <a:prstGeom prst="rect">
                  <a:avLst/>
                </a:prstGeom>
              </p:spPr>
            </p:pic>
          </mc:Fallback>
        </mc:AlternateContent>
        <mc:AlternateContent xmlns:mc="http://schemas.openxmlformats.org/markup-compatibility/2006" xmlns:p14="http://schemas.microsoft.com/office/powerpoint/2010/main">
          <mc:Choice Requires="p14">
            <p:contentPart p14:bwMode="auto" r:id="rId14">
              <p14:nvContentPartPr>
                <p14:cNvPr id="23" name="Ink 22">
                  <a:extLst>
                    <a:ext uri="{FF2B5EF4-FFF2-40B4-BE49-F238E27FC236}">
                      <a16:creationId xmlns:a16="http://schemas.microsoft.com/office/drawing/2014/main" id="{C838280D-2C50-D543-AFAE-5157D033954A}"/>
                    </a:ext>
                  </a:extLst>
                </p14:cNvPr>
                <p14:cNvContentPartPr/>
                <p14:nvPr/>
              </p14:nvContentPartPr>
              <p14:xfrm>
                <a:off x="6408960" y="5558520"/>
                <a:ext cx="82800" cy="68040"/>
              </p14:xfrm>
            </p:contentPart>
          </mc:Choice>
          <mc:Fallback xmlns="">
            <p:pic>
              <p:nvPicPr>
                <p:cNvPr id="23" name="Ink 22">
                  <a:extLst>
                    <a:ext uri="{FF2B5EF4-FFF2-40B4-BE49-F238E27FC236}">
                      <a16:creationId xmlns:a16="http://schemas.microsoft.com/office/drawing/2014/main" id="{C838280D-2C50-D543-AFAE-5157D033954A}"/>
                    </a:ext>
                  </a:extLst>
                </p:cNvPr>
                <p:cNvPicPr/>
                <p:nvPr/>
              </p:nvPicPr>
              <p:blipFill>
                <a:blip r:embed="rId15"/>
                <a:stretch>
                  <a:fillRect/>
                </a:stretch>
              </p:blipFill>
              <p:spPr>
                <a:xfrm>
                  <a:off x="6399960" y="5549520"/>
                  <a:ext cx="100440" cy="85680"/>
                </a:xfrm>
                <a:prstGeom prst="rect">
                  <a:avLst/>
                </a:prstGeom>
              </p:spPr>
            </p:pic>
          </mc:Fallback>
        </mc:AlternateContent>
      </p:grpSp>
    </p:spTree>
    <p:extLst>
      <p:ext uri="{BB962C8B-B14F-4D97-AF65-F5344CB8AC3E}">
        <p14:creationId xmlns:p14="http://schemas.microsoft.com/office/powerpoint/2010/main" val="3705273116"/>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F04BED5A-E98E-4DA0-BAA5-4F6AB2492D6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EB64B94A-E40E-48CE-BD7B-C1A30AE572F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73982" y="488542"/>
            <a:ext cx="11244036" cy="5880916"/>
          </a:xfrm>
          <a:prstGeom prst="rect">
            <a:avLst/>
          </a:prstGeom>
          <a:ln w="158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2" name="Straight Connector 11">
            <a:extLst>
              <a:ext uri="{FF2B5EF4-FFF2-40B4-BE49-F238E27FC236}">
                <a16:creationId xmlns:a16="http://schemas.microsoft.com/office/drawing/2014/main" id="{49EC5CA6-6479-49D5-B4B5-5643D26B83CD}"/>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4684442" y="2057401"/>
            <a:ext cx="0" cy="2743200"/>
          </a:xfrm>
          <a:prstGeom prst="line">
            <a:avLst/>
          </a:prstGeom>
          <a:ln w="15875">
            <a:solidFill>
              <a:srgbClr val="FFFFFF"/>
            </a:solidFill>
          </a:ln>
        </p:spPr>
        <p:style>
          <a:lnRef idx="1">
            <a:schemeClr val="accent1"/>
          </a:lnRef>
          <a:fillRef idx="0">
            <a:schemeClr val="accent1"/>
          </a:fillRef>
          <a:effectRef idx="0">
            <a:schemeClr val="accent1"/>
          </a:effectRef>
          <a:fontRef idx="minor">
            <a:schemeClr val="tx1"/>
          </a:fontRef>
        </p:style>
      </p:cxnSp>
      <p:sp>
        <p:nvSpPr>
          <p:cNvPr id="14" name="Rectangle 13">
            <a:extLst>
              <a:ext uri="{FF2B5EF4-FFF2-40B4-BE49-F238E27FC236}">
                <a16:creationId xmlns:a16="http://schemas.microsoft.com/office/drawing/2014/main" id="{D1B26337-5AA4-470D-9687-5907CB53BAE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69036" y="685800"/>
            <a:ext cx="10853928" cy="5486400"/>
          </a:xfrm>
          <a:prstGeom prst="rect">
            <a:avLst/>
          </a:prstGeom>
          <a:noFill/>
          <a:ln w="6350" cap="sq" cmpd="sng" algn="ctr">
            <a:solidFill>
              <a:srgbClr val="FFFFFF"/>
            </a:solidFill>
            <a:prstDash val="solid"/>
            <a:miter lim="800000"/>
          </a:ln>
          <a:effectLst/>
        </p:spPr>
      </p:sp>
      <p:sp>
        <p:nvSpPr>
          <p:cNvPr id="2" name="Title 1">
            <a:extLst>
              <a:ext uri="{FF2B5EF4-FFF2-40B4-BE49-F238E27FC236}">
                <a16:creationId xmlns:a16="http://schemas.microsoft.com/office/drawing/2014/main" id="{F32701C8-B7FC-B04D-88A1-DF376D20EC75}"/>
              </a:ext>
            </a:extLst>
          </p:cNvPr>
          <p:cNvSpPr>
            <a:spLocks noGrp="1"/>
          </p:cNvSpPr>
          <p:nvPr>
            <p:ph type="title"/>
          </p:nvPr>
        </p:nvSpPr>
        <p:spPr>
          <a:xfrm>
            <a:off x="866440" y="1000370"/>
            <a:ext cx="3462079" cy="4857262"/>
          </a:xfrm>
        </p:spPr>
        <p:txBody>
          <a:bodyPr>
            <a:normAutofit/>
          </a:bodyPr>
          <a:lstStyle/>
          <a:p>
            <a:pPr algn="r"/>
            <a:r>
              <a:rPr lang="en-US" sz="4400" dirty="0">
                <a:solidFill>
                  <a:schemeClr val="tx1"/>
                </a:solidFill>
              </a:rPr>
              <a:t>Properties of the Signal Protocol</a:t>
            </a:r>
          </a:p>
        </p:txBody>
      </p:sp>
      <p:sp>
        <p:nvSpPr>
          <p:cNvPr id="3" name="Content Placeholder 2">
            <a:extLst>
              <a:ext uri="{FF2B5EF4-FFF2-40B4-BE49-F238E27FC236}">
                <a16:creationId xmlns:a16="http://schemas.microsoft.com/office/drawing/2014/main" id="{64A01A06-F333-324C-8954-2298934BB00E}"/>
              </a:ext>
            </a:extLst>
          </p:cNvPr>
          <p:cNvSpPr>
            <a:spLocks noGrp="1"/>
          </p:cNvSpPr>
          <p:nvPr>
            <p:ph idx="1"/>
          </p:nvPr>
        </p:nvSpPr>
        <p:spPr>
          <a:xfrm>
            <a:off x="4963691" y="1000370"/>
            <a:ext cx="6212310" cy="4857262"/>
          </a:xfrm>
        </p:spPr>
        <p:txBody>
          <a:bodyPr anchor="ctr">
            <a:normAutofit fontScale="92500" lnSpcReduction="10000"/>
          </a:bodyPr>
          <a:lstStyle/>
          <a:p>
            <a:pPr>
              <a:lnSpc>
                <a:spcPct val="100000"/>
              </a:lnSpc>
            </a:pPr>
            <a:r>
              <a:rPr lang="en-US" sz="2400" dirty="0"/>
              <a:t>Confidentiality</a:t>
            </a:r>
          </a:p>
          <a:p>
            <a:pPr>
              <a:lnSpc>
                <a:spcPct val="100000"/>
              </a:lnSpc>
            </a:pPr>
            <a:r>
              <a:rPr lang="en-US" sz="2400" dirty="0"/>
              <a:t>Authentication</a:t>
            </a:r>
          </a:p>
          <a:p>
            <a:pPr>
              <a:lnSpc>
                <a:spcPct val="100000"/>
              </a:lnSpc>
            </a:pPr>
            <a:r>
              <a:rPr lang="en-US" sz="2400" dirty="0"/>
              <a:t>Participant consistency</a:t>
            </a:r>
          </a:p>
          <a:p>
            <a:pPr>
              <a:lnSpc>
                <a:spcPct val="100000"/>
              </a:lnSpc>
            </a:pPr>
            <a:r>
              <a:rPr lang="en-US" sz="2400" dirty="0"/>
              <a:t>Destination validation</a:t>
            </a:r>
          </a:p>
          <a:p>
            <a:pPr>
              <a:lnSpc>
                <a:spcPct val="100000"/>
              </a:lnSpc>
            </a:pPr>
            <a:r>
              <a:rPr lang="en-US" sz="2400" dirty="0"/>
              <a:t>Forward secrecy</a:t>
            </a:r>
          </a:p>
          <a:p>
            <a:pPr>
              <a:lnSpc>
                <a:spcPct val="100000"/>
              </a:lnSpc>
            </a:pPr>
            <a:r>
              <a:rPr lang="en-US" sz="2400" dirty="0"/>
              <a:t>Post-compromise security (aka future secrecy)</a:t>
            </a:r>
          </a:p>
          <a:p>
            <a:pPr>
              <a:lnSpc>
                <a:spcPct val="100000"/>
              </a:lnSpc>
            </a:pPr>
            <a:r>
              <a:rPr lang="en-US" sz="2400" dirty="0"/>
              <a:t>Causality preservation</a:t>
            </a:r>
          </a:p>
          <a:p>
            <a:pPr>
              <a:lnSpc>
                <a:spcPct val="100000"/>
              </a:lnSpc>
            </a:pPr>
            <a:r>
              <a:rPr lang="en-US" sz="2400" dirty="0"/>
              <a:t>Message unlinkability</a:t>
            </a:r>
          </a:p>
          <a:p>
            <a:pPr>
              <a:lnSpc>
                <a:spcPct val="100000"/>
              </a:lnSpc>
            </a:pPr>
            <a:r>
              <a:rPr lang="en-US" sz="2400" dirty="0"/>
              <a:t>Message repudiation</a:t>
            </a:r>
          </a:p>
          <a:p>
            <a:pPr>
              <a:lnSpc>
                <a:spcPct val="100000"/>
              </a:lnSpc>
            </a:pPr>
            <a:r>
              <a:rPr lang="en-US" sz="2400" dirty="0"/>
              <a:t>Participation repudiation</a:t>
            </a:r>
          </a:p>
          <a:p>
            <a:pPr>
              <a:lnSpc>
                <a:spcPct val="100000"/>
              </a:lnSpc>
            </a:pPr>
            <a:r>
              <a:rPr lang="en-US" sz="2400" dirty="0" err="1"/>
              <a:t>Asynchronicity</a:t>
            </a:r>
            <a:endParaRPr lang="en-US" sz="2400" dirty="0"/>
          </a:p>
        </p:txBody>
      </p:sp>
    </p:spTree>
    <p:extLst>
      <p:ext uri="{BB962C8B-B14F-4D97-AF65-F5344CB8AC3E}">
        <p14:creationId xmlns:p14="http://schemas.microsoft.com/office/powerpoint/2010/main" val="127833929"/>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32701C8-B7FC-B04D-88A1-DF376D20EC75}"/>
              </a:ext>
            </a:extLst>
          </p:cNvPr>
          <p:cNvSpPr>
            <a:spLocks noGrp="1"/>
          </p:cNvSpPr>
          <p:nvPr>
            <p:ph type="title"/>
          </p:nvPr>
        </p:nvSpPr>
        <p:spPr/>
        <p:txBody>
          <a:bodyPr/>
          <a:lstStyle/>
          <a:p>
            <a:r>
              <a:rPr lang="en-US" dirty="0"/>
              <a:t>What Does the Signal Service Know?</a:t>
            </a:r>
          </a:p>
        </p:txBody>
      </p:sp>
      <p:sp>
        <p:nvSpPr>
          <p:cNvPr id="3" name="Content Placeholder 2">
            <a:extLst>
              <a:ext uri="{FF2B5EF4-FFF2-40B4-BE49-F238E27FC236}">
                <a16:creationId xmlns:a16="http://schemas.microsoft.com/office/drawing/2014/main" id="{64A01A06-F333-324C-8954-2298934BB00E}"/>
              </a:ext>
            </a:extLst>
          </p:cNvPr>
          <p:cNvSpPr>
            <a:spLocks noGrp="1"/>
          </p:cNvSpPr>
          <p:nvPr>
            <p:ph idx="1"/>
          </p:nvPr>
        </p:nvSpPr>
        <p:spPr/>
        <p:txBody>
          <a:bodyPr>
            <a:normAutofit/>
          </a:bodyPr>
          <a:lstStyle/>
          <a:p>
            <a:pPr marL="0" indent="0">
              <a:buNone/>
            </a:pPr>
            <a:r>
              <a:rPr lang="en-US" sz="2400" dirty="0"/>
              <a:t>Service knows who is talking to whom</a:t>
            </a:r>
          </a:p>
          <a:p>
            <a:pPr marL="0" indent="0">
              <a:buNone/>
            </a:pPr>
            <a:r>
              <a:rPr lang="en-US" sz="2400" dirty="0"/>
              <a:t>Signal’s privacy </a:t>
            </a:r>
            <a:r>
              <a:rPr lang="en-US" sz="2400" dirty="0">
                <a:solidFill>
                  <a:srgbClr val="C00000"/>
                </a:solidFill>
              </a:rPr>
              <a:t>policy</a:t>
            </a:r>
            <a:r>
              <a:rPr lang="en-US" sz="2400" dirty="0"/>
              <a:t> says that they do not keep identities longer than needed to transmit each message</a:t>
            </a:r>
          </a:p>
          <a:p>
            <a:pPr lvl="1"/>
            <a:r>
              <a:rPr lang="en-US" sz="2000" dirty="0"/>
              <a:t>Only keep the last time user connected to server</a:t>
            </a:r>
          </a:p>
          <a:p>
            <a:pPr marL="0" indent="0">
              <a:buNone/>
            </a:pPr>
            <a:r>
              <a:rPr lang="en-US" sz="2400" dirty="0"/>
              <a:t>What else?</a:t>
            </a:r>
          </a:p>
        </p:txBody>
      </p:sp>
    </p:spTree>
    <p:extLst>
      <p:ext uri="{BB962C8B-B14F-4D97-AF65-F5344CB8AC3E}">
        <p14:creationId xmlns:p14="http://schemas.microsoft.com/office/powerpoint/2010/main" val="144203441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0.xml><?xml version="1.0" encoding="utf-8"?>
<p:sld xmlns:a="http://schemas.openxmlformats.org/drawingml/2006/main" xmlns:r="http://schemas.openxmlformats.org/officeDocument/2006/relationships" xmlns:p="http://schemas.openxmlformats.org/presentationml/2006/main">
  <p:cSld>
    <p:bg>
      <p:bgPr>
        <a:gradFill rotWithShape="1">
          <a:gsLst>
            <a:gs pos="0">
              <a:schemeClr val="bg1">
                <a:tint val="80000"/>
                <a:shade val="100000"/>
                <a:satMod val="300000"/>
              </a:schemeClr>
            </a:gs>
            <a:gs pos="100000">
              <a:schemeClr val="bg1">
                <a:tint val="100000"/>
                <a:shade val="30000"/>
                <a:satMod val="200000"/>
              </a:schemeClr>
            </a:gs>
          </a:gsLst>
          <a:path path="circle">
            <a:fillToRect l="50000" t="50000" r="50000" b="50000"/>
          </a:path>
        </a:gra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ED15573D-0E45-4691-B525-471152EC18C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9E448559-19A4-4252-8C27-54C1DA906F8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234696" y="237744"/>
            <a:ext cx="4419599" cy="6382512"/>
          </a:xfrm>
          <a:prstGeom prst="rect">
            <a:avLst/>
          </a:prstGeom>
          <a:solidFill>
            <a:schemeClr val="bg1">
              <a:lumMod val="75000"/>
              <a:alpha val="60000"/>
            </a:schemeClr>
          </a:solidFill>
          <a:ln w="6350" cap="flat" cmpd="sng" algn="ctr">
            <a:noFill/>
            <a:prstDash val="solid"/>
          </a:ln>
          <a:effectLst>
            <a:softEdge rad="0"/>
          </a:effectLst>
        </p:spPr>
      </p:sp>
      <p:sp>
        <p:nvSpPr>
          <p:cNvPr id="12" name="Rectangle 11">
            <a:extLst>
              <a:ext uri="{FF2B5EF4-FFF2-40B4-BE49-F238E27FC236}">
                <a16:creationId xmlns:a16="http://schemas.microsoft.com/office/drawing/2014/main" id="{1B19C35E-4E30-4F1D-9FC2-F2FA6191E45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64819" y="466344"/>
            <a:ext cx="3959352" cy="5925312"/>
          </a:xfrm>
          <a:prstGeom prst="rect">
            <a:avLst/>
          </a:prstGeom>
          <a:noFill/>
          <a:ln w="6350" cap="sq" cmpd="sng" algn="ctr">
            <a:solidFill>
              <a:schemeClr val="tx1">
                <a:lumMod val="75000"/>
                <a:lumOff val="25000"/>
              </a:schemeClr>
            </a:solidFill>
            <a:prstDash val="solid"/>
            <a:miter lim="800000"/>
          </a:ln>
          <a:effectLst/>
        </p:spPr>
      </p:sp>
      <p:sp>
        <p:nvSpPr>
          <p:cNvPr id="2" name="Title 1"/>
          <p:cNvSpPr>
            <a:spLocks noGrp="1"/>
          </p:cNvSpPr>
          <p:nvPr>
            <p:ph type="title"/>
          </p:nvPr>
        </p:nvSpPr>
        <p:spPr>
          <a:xfrm>
            <a:off x="676240" y="875324"/>
            <a:ext cx="3536510" cy="5093520"/>
          </a:xfrm>
        </p:spPr>
        <p:txBody>
          <a:bodyPr>
            <a:normAutofit/>
          </a:bodyPr>
          <a:lstStyle/>
          <a:p>
            <a:pPr algn="ctr"/>
            <a:r>
              <a:rPr lang="en-US" sz="4400">
                <a:solidFill>
                  <a:schemeClr val="tx1"/>
                </a:solidFill>
              </a:rPr>
              <a:t>“Crypto Wars”</a:t>
            </a:r>
            <a:endParaRPr lang="en-US" sz="4400" b="1">
              <a:solidFill>
                <a:schemeClr val="tx1"/>
              </a:solidFill>
            </a:endParaRPr>
          </a:p>
        </p:txBody>
      </p:sp>
      <p:sp>
        <p:nvSpPr>
          <p:cNvPr id="3" name="Content Placeholder 2"/>
          <p:cNvSpPr>
            <a:spLocks noGrp="1"/>
          </p:cNvSpPr>
          <p:nvPr>
            <p:ph idx="1"/>
          </p:nvPr>
        </p:nvSpPr>
        <p:spPr>
          <a:xfrm>
            <a:off x="5478124" y="559477"/>
            <a:ext cx="5647076" cy="5475563"/>
          </a:xfrm>
        </p:spPr>
        <p:txBody>
          <a:bodyPr anchor="ctr">
            <a:noAutofit/>
          </a:bodyPr>
          <a:lstStyle/>
          <a:p>
            <a:pPr marL="0" indent="0">
              <a:buNone/>
            </a:pPr>
            <a:r>
              <a:rPr lang="en-US" sz="2400" dirty="0"/>
              <a:t>“Going dark” debate</a:t>
            </a:r>
          </a:p>
          <a:p>
            <a:pPr lvl="1"/>
            <a:r>
              <a:rPr lang="en-US" sz="2000" dirty="0"/>
              <a:t>Law enforcement and national-security authorities argue that encryption is preventing criminals and terrorists from being caught</a:t>
            </a:r>
          </a:p>
          <a:p>
            <a:pPr marL="0" indent="0">
              <a:buNone/>
            </a:pPr>
            <a:r>
              <a:rPr lang="en-US" sz="2400" dirty="0"/>
              <a:t>Long history of attempts to build backdoors into secure systems</a:t>
            </a:r>
          </a:p>
          <a:p>
            <a:pPr lvl="1"/>
            <a:r>
              <a:rPr lang="en-US" sz="2000" dirty="0"/>
              <a:t>1990s: export controls on cryptography, Clipper chip</a:t>
            </a:r>
          </a:p>
          <a:p>
            <a:pPr marL="0" indent="0">
              <a:buNone/>
            </a:pPr>
            <a:r>
              <a:rPr lang="en-US" sz="2400" dirty="0">
                <a:solidFill>
                  <a:srgbClr val="FF7E79"/>
                </a:solidFill>
              </a:rPr>
              <a:t>Consensus among security experts: mandated backdoors fundamentally weaken security</a:t>
            </a:r>
          </a:p>
        </p:txBody>
      </p:sp>
      <p:sp>
        <p:nvSpPr>
          <p:cNvPr id="9" name="TextBox 8">
            <a:extLst>
              <a:ext uri="{FF2B5EF4-FFF2-40B4-BE49-F238E27FC236}">
                <a16:creationId xmlns:a16="http://schemas.microsoft.com/office/drawing/2014/main" id="{5448B9DF-BFD2-E84A-97DC-734C51E4FC01}"/>
              </a:ext>
            </a:extLst>
          </p:cNvPr>
          <p:cNvSpPr txBox="1"/>
          <p:nvPr/>
        </p:nvSpPr>
        <p:spPr>
          <a:xfrm>
            <a:off x="8216301" y="169080"/>
            <a:ext cx="3975699" cy="646331"/>
          </a:xfrm>
          <a:prstGeom prst="rect">
            <a:avLst/>
          </a:prstGeom>
          <a:noFill/>
        </p:spPr>
        <p:txBody>
          <a:bodyPr wrap="square">
            <a:spAutoFit/>
          </a:bodyPr>
          <a:lstStyle/>
          <a:p>
            <a:pPr marL="0" lvl="2"/>
            <a:r>
              <a:rPr lang="en-US" sz="1800" dirty="0"/>
              <a:t>Manhattan DA report on smartphone unlocking; Apple-FBI conflict</a:t>
            </a:r>
          </a:p>
        </p:txBody>
      </p:sp>
      <p:grpSp>
        <p:nvGrpSpPr>
          <p:cNvPr id="7" name="Group 6">
            <a:extLst>
              <a:ext uri="{FF2B5EF4-FFF2-40B4-BE49-F238E27FC236}">
                <a16:creationId xmlns:a16="http://schemas.microsoft.com/office/drawing/2014/main" id="{038CC477-D3AB-8742-95DC-0EA0E40BDF3E}"/>
              </a:ext>
            </a:extLst>
          </p:cNvPr>
          <p:cNvGrpSpPr/>
          <p:nvPr/>
        </p:nvGrpSpPr>
        <p:grpSpPr>
          <a:xfrm>
            <a:off x="10512960" y="976080"/>
            <a:ext cx="328680" cy="680400"/>
            <a:chOff x="10512960" y="976080"/>
            <a:chExt cx="328680" cy="680400"/>
          </a:xfrm>
        </p:grpSpPr>
        <mc:AlternateContent xmlns:mc="http://schemas.openxmlformats.org/markup-compatibility/2006" xmlns:p14="http://schemas.microsoft.com/office/powerpoint/2010/main">
          <mc:Choice Requires="p14">
            <p:contentPart p14:bwMode="auto" r:id="rId2">
              <p14:nvContentPartPr>
                <p14:cNvPr id="5" name="Ink 4">
                  <a:extLst>
                    <a:ext uri="{FF2B5EF4-FFF2-40B4-BE49-F238E27FC236}">
                      <a16:creationId xmlns:a16="http://schemas.microsoft.com/office/drawing/2014/main" id="{FED519E4-16FF-044F-9BC3-F8F58D5D68D7}"/>
                    </a:ext>
                  </a:extLst>
                </p14:cNvPr>
                <p14:cNvContentPartPr/>
                <p14:nvPr/>
              </p14:nvContentPartPr>
              <p14:xfrm>
                <a:off x="10512960" y="976080"/>
                <a:ext cx="187200" cy="680400"/>
              </p14:xfrm>
            </p:contentPart>
          </mc:Choice>
          <mc:Fallback xmlns="">
            <p:pic>
              <p:nvPicPr>
                <p:cNvPr id="5" name="Ink 4">
                  <a:extLst>
                    <a:ext uri="{FF2B5EF4-FFF2-40B4-BE49-F238E27FC236}">
                      <a16:creationId xmlns:a16="http://schemas.microsoft.com/office/drawing/2014/main" id="{FED519E4-16FF-044F-9BC3-F8F58D5D68D7}"/>
                    </a:ext>
                  </a:extLst>
                </p:cNvPr>
                <p:cNvPicPr/>
                <p:nvPr/>
              </p:nvPicPr>
              <p:blipFill>
                <a:blip r:embed="rId3"/>
                <a:stretch>
                  <a:fillRect/>
                </a:stretch>
              </p:blipFill>
              <p:spPr>
                <a:xfrm>
                  <a:off x="10494960" y="958080"/>
                  <a:ext cx="222840" cy="716040"/>
                </a:xfrm>
                <a:prstGeom prst="rect">
                  <a:avLst/>
                </a:prstGeom>
              </p:spPr>
            </p:pic>
          </mc:Fallback>
        </mc:AlternateContent>
        <mc:AlternateContent xmlns:mc="http://schemas.openxmlformats.org/markup-compatibility/2006" xmlns:p14="http://schemas.microsoft.com/office/powerpoint/2010/main">
          <mc:Choice Requires="p14">
            <p:contentPart p14:bwMode="auto" r:id="rId4">
              <p14:nvContentPartPr>
                <p14:cNvPr id="6" name="Ink 5">
                  <a:extLst>
                    <a:ext uri="{FF2B5EF4-FFF2-40B4-BE49-F238E27FC236}">
                      <a16:creationId xmlns:a16="http://schemas.microsoft.com/office/drawing/2014/main" id="{F8333459-EA19-3847-8E81-A8AC9A297CE3}"/>
                    </a:ext>
                  </a:extLst>
                </p14:cNvPr>
                <p14:cNvContentPartPr/>
                <p14:nvPr/>
              </p14:nvContentPartPr>
              <p14:xfrm>
                <a:off x="10696560" y="984720"/>
                <a:ext cx="145080" cy="80640"/>
              </p14:xfrm>
            </p:contentPart>
          </mc:Choice>
          <mc:Fallback xmlns="">
            <p:pic>
              <p:nvPicPr>
                <p:cNvPr id="6" name="Ink 5">
                  <a:extLst>
                    <a:ext uri="{FF2B5EF4-FFF2-40B4-BE49-F238E27FC236}">
                      <a16:creationId xmlns:a16="http://schemas.microsoft.com/office/drawing/2014/main" id="{F8333459-EA19-3847-8E81-A8AC9A297CE3}"/>
                    </a:ext>
                  </a:extLst>
                </p:cNvPr>
                <p:cNvPicPr/>
                <p:nvPr/>
              </p:nvPicPr>
              <p:blipFill>
                <a:blip r:embed="rId5"/>
                <a:stretch>
                  <a:fillRect/>
                </a:stretch>
              </p:blipFill>
              <p:spPr>
                <a:xfrm>
                  <a:off x="10678920" y="967080"/>
                  <a:ext cx="180720" cy="116280"/>
                </a:xfrm>
                <a:prstGeom prst="rect">
                  <a:avLst/>
                </a:prstGeom>
              </p:spPr>
            </p:pic>
          </mc:Fallback>
        </mc:AlternateContent>
      </p:grpSp>
    </p:spTree>
    <p:extLst>
      <p:ext uri="{BB962C8B-B14F-4D97-AF65-F5344CB8AC3E}">
        <p14:creationId xmlns:p14="http://schemas.microsoft.com/office/powerpoint/2010/main" val="2303421411"/>
      </p:ext>
    </p:extLst>
  </p:cSld>
  <p:clrMapOvr>
    <a:overrideClrMapping bg1="dk1" tx1="lt1" bg2="dk2" tx2="lt2" accent1="accent1" accent2="accent2" accent3="accent3" accent4="accent4" accent5="accent5" accent6="accent6" hlink="hlink" folHlink="folHlink"/>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5C148FB2-254E-2743-A5F0-5A35C3671943}"/>
              </a:ext>
            </a:extLst>
          </p:cNvPr>
          <p:cNvSpPr>
            <a:spLocks noGrp="1"/>
          </p:cNvSpPr>
          <p:nvPr>
            <p:ph type="title"/>
          </p:nvPr>
        </p:nvSpPr>
        <p:spPr/>
        <p:txBody>
          <a:bodyPr/>
          <a:lstStyle/>
          <a:p>
            <a:r>
              <a:rPr lang="en-US" dirty="0"/>
              <a:t>Cryptographic Backdoors</a:t>
            </a:r>
          </a:p>
        </p:txBody>
      </p:sp>
      <p:sp>
        <p:nvSpPr>
          <p:cNvPr id="3" name="Content Placeholder 2"/>
          <p:cNvSpPr>
            <a:spLocks noGrp="1"/>
          </p:cNvSpPr>
          <p:nvPr>
            <p:ph idx="1"/>
          </p:nvPr>
        </p:nvSpPr>
        <p:spPr>
          <a:xfrm>
            <a:off x="1066800" y="2103120"/>
            <a:ext cx="9601200" cy="3849624"/>
          </a:xfrm>
        </p:spPr>
        <p:txBody>
          <a:bodyPr>
            <a:normAutofit/>
          </a:bodyPr>
          <a:lstStyle/>
          <a:p>
            <a:pPr marL="0" indent="0">
              <a:buNone/>
            </a:pPr>
            <a:r>
              <a:rPr lang="en-US" sz="2400" dirty="0"/>
              <a:t>Backdoor in NIST’s Dual EC pseudorandom number generator (PRNG)</a:t>
            </a:r>
          </a:p>
          <a:p>
            <a:pPr lvl="1"/>
            <a:r>
              <a:rPr lang="en-US" sz="2000" dirty="0"/>
              <a:t>Brief summary: TLS </a:t>
            </a:r>
            <a:r>
              <a:rPr lang="en-US" sz="2000" dirty="0" err="1"/>
              <a:t>ClientHello</a:t>
            </a:r>
            <a:r>
              <a:rPr lang="en-US" sz="2000" dirty="0"/>
              <a:t> random nonce is a public-key encryption of values sufficient to derive session key</a:t>
            </a:r>
          </a:p>
          <a:p>
            <a:pPr marL="0" indent="0">
              <a:buNone/>
            </a:pPr>
            <a:r>
              <a:rPr lang="en-US" sz="2400" dirty="0"/>
              <a:t>Unauthorized code in Juniper’s </a:t>
            </a:r>
            <a:r>
              <a:rPr lang="en-US" sz="2400" dirty="0" err="1"/>
              <a:t>NetScreen</a:t>
            </a:r>
            <a:r>
              <a:rPr lang="en-US" sz="2400" dirty="0"/>
              <a:t> VPN</a:t>
            </a:r>
          </a:p>
          <a:p>
            <a:pPr lvl="1"/>
            <a:r>
              <a:rPr lang="en-US" sz="2000" dirty="0"/>
              <a:t>Authentication bypass for remote admin access</a:t>
            </a:r>
          </a:p>
        </p:txBody>
      </p:sp>
      <p:pic>
        <p:nvPicPr>
          <p:cNvPr id="1026" name="Picture 2" descr="hacking-juniper-firewall-security">
            <a:extLst>
              <a:ext uri="{FF2B5EF4-FFF2-40B4-BE49-F238E27FC236}">
                <a16:creationId xmlns:a16="http://schemas.microsoft.com/office/drawing/2014/main" id="{CD83D501-8A33-0A4D-8FE3-5806420E072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913880" y="3954389"/>
            <a:ext cx="3022600" cy="157773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252847881"/>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9" name="Rectangle 2">
            <a:extLst>
              <a:ext uri="{FF2B5EF4-FFF2-40B4-BE49-F238E27FC236}">
                <a16:creationId xmlns:a16="http://schemas.microsoft.com/office/drawing/2014/main" id="{4D550ADB-B171-D24B-912E-C7E693CA778D}"/>
              </a:ext>
            </a:extLst>
          </p:cNvPr>
          <p:cNvSpPr>
            <a:spLocks noGrp="1" noChangeArrowheads="1"/>
          </p:cNvSpPr>
          <p:nvPr>
            <p:ph type="title"/>
          </p:nvPr>
        </p:nvSpPr>
        <p:spPr/>
        <p:txBody>
          <a:bodyPr/>
          <a:lstStyle/>
          <a:p>
            <a:r>
              <a:rPr lang="en-US" altLang="en-US" dirty="0"/>
              <a:t>Apple-FBI Dispute</a:t>
            </a:r>
          </a:p>
        </p:txBody>
      </p:sp>
      <p:pic>
        <p:nvPicPr>
          <p:cNvPr id="1026" name="Picture 2" descr="Apple refuses to unlock phone of San Bernardino terrorist">
            <a:extLst>
              <a:ext uri="{FF2B5EF4-FFF2-40B4-BE49-F238E27FC236}">
                <a16:creationId xmlns:a16="http://schemas.microsoft.com/office/drawing/2014/main" id="{99188BB6-BA3C-D643-A1EF-FFB70E43BBEB}"/>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225551" y="1865989"/>
            <a:ext cx="8013699" cy="4495185"/>
          </a:xfrm>
          <a:prstGeom prst="rect">
            <a:avLst/>
          </a:prstGeom>
          <a:noFill/>
          <a:extLst>
            <a:ext uri="{909E8E84-426E-40DD-AFC4-6F175D3DCCD1}">
              <a14:hiddenFill xmlns:a14="http://schemas.microsoft.com/office/drawing/2010/main">
                <a:solidFill>
                  <a:srgbClr val="FFFFFF"/>
                </a:solidFill>
              </a14:hiddenFill>
            </a:ext>
          </a:extLst>
        </p:spPr>
      </p:pic>
      <p:sp>
        <p:nvSpPr>
          <p:cNvPr id="3" name="TextBox 2">
            <a:extLst>
              <a:ext uri="{FF2B5EF4-FFF2-40B4-BE49-F238E27FC236}">
                <a16:creationId xmlns:a16="http://schemas.microsoft.com/office/drawing/2014/main" id="{CFD380A8-1787-4940-B7D1-58B942DCA135}"/>
              </a:ext>
            </a:extLst>
          </p:cNvPr>
          <p:cNvSpPr txBox="1"/>
          <p:nvPr/>
        </p:nvSpPr>
        <p:spPr>
          <a:xfrm>
            <a:off x="6096000" y="4113581"/>
            <a:ext cx="5334527" cy="830997"/>
          </a:xfrm>
          <a:prstGeom prst="rect">
            <a:avLst/>
          </a:prstGeom>
          <a:solidFill>
            <a:schemeClr val="bg1"/>
          </a:solidFill>
          <a:ln w="38100">
            <a:solidFill>
              <a:schemeClr val="tx1"/>
            </a:solidFill>
          </a:ln>
          <a:effectLst>
            <a:outerShdw blurRad="50800" dist="38100" dir="2700000" sx="104000" sy="104000" algn="tl" rotWithShape="0">
              <a:prstClr val="black">
                <a:alpha val="40000"/>
              </a:prstClr>
            </a:outerShdw>
          </a:effectLst>
        </p:spPr>
        <p:txBody>
          <a:bodyPr wrap="square" rtlCol="0">
            <a:spAutoFit/>
          </a:bodyPr>
          <a:lstStyle/>
          <a:p>
            <a:r>
              <a:rPr lang="en-US" sz="2400" dirty="0"/>
              <a:t>2016: FBI attempted to compel Apple to unlock San Bernardino killer’s phone</a:t>
            </a:r>
          </a:p>
        </p:txBody>
      </p:sp>
    </p:spTree>
    <p:extLst>
      <p:ext uri="{BB962C8B-B14F-4D97-AF65-F5344CB8AC3E}">
        <p14:creationId xmlns:p14="http://schemas.microsoft.com/office/powerpoint/2010/main" val="3515005508"/>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descr="iPhone 5S Security Enclave">
            <a:extLst>
              <a:ext uri="{FF2B5EF4-FFF2-40B4-BE49-F238E27FC236}">
                <a16:creationId xmlns:a16="http://schemas.microsoft.com/office/drawing/2014/main" id="{3EFF7978-754A-CE48-81E1-10704ED6ADCB}"/>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r="9091" b="31590"/>
          <a:stretch/>
        </p:blipFill>
        <p:spPr bwMode="auto">
          <a:xfrm>
            <a:off x="20" y="-1"/>
            <a:ext cx="12191980" cy="6857999"/>
          </a:xfrm>
          <a:prstGeom prst="rect">
            <a:avLst/>
          </a:prstGeom>
          <a:noFill/>
          <a:extLst>
            <a:ext uri="{909E8E84-426E-40DD-AFC4-6F175D3DCCD1}">
              <a14:hiddenFill xmlns:a14="http://schemas.microsoft.com/office/drawing/2010/main">
                <a:solidFill>
                  <a:srgbClr val="FFFFFF"/>
                </a:solidFill>
              </a14:hiddenFill>
            </a:ext>
          </a:extLst>
        </p:spPr>
      </p:pic>
      <p:sp>
        <p:nvSpPr>
          <p:cNvPr id="9219" name="Rectangle 2">
            <a:extLst>
              <a:ext uri="{FF2B5EF4-FFF2-40B4-BE49-F238E27FC236}">
                <a16:creationId xmlns:a16="http://schemas.microsoft.com/office/drawing/2014/main" id="{4D550ADB-B171-D24B-912E-C7E693CA778D}"/>
              </a:ext>
            </a:extLst>
          </p:cNvPr>
          <p:cNvSpPr>
            <a:spLocks noGrp="1" noChangeArrowheads="1"/>
          </p:cNvSpPr>
          <p:nvPr>
            <p:ph type="title"/>
          </p:nvPr>
        </p:nvSpPr>
        <p:spPr>
          <a:xfrm>
            <a:off x="774043" y="727626"/>
            <a:ext cx="4602152" cy="1718225"/>
          </a:xfrm>
        </p:spPr>
        <p:txBody>
          <a:bodyPr>
            <a:normAutofit/>
          </a:bodyPr>
          <a:lstStyle/>
          <a:p>
            <a:r>
              <a:rPr lang="en-US" altLang="en-US" sz="4400" dirty="0">
                <a:solidFill>
                  <a:schemeClr val="bg1"/>
                </a:solidFill>
              </a:rPr>
              <a:t>Secure Enclave</a:t>
            </a:r>
          </a:p>
        </p:txBody>
      </p:sp>
      <p:sp>
        <p:nvSpPr>
          <p:cNvPr id="9220" name="Rectangle 3">
            <a:extLst>
              <a:ext uri="{FF2B5EF4-FFF2-40B4-BE49-F238E27FC236}">
                <a16:creationId xmlns:a16="http://schemas.microsoft.com/office/drawing/2014/main" id="{05F5EAE6-0B48-8643-ADEE-685D95A5AA65}"/>
              </a:ext>
            </a:extLst>
          </p:cNvPr>
          <p:cNvSpPr>
            <a:spLocks noGrp="1" noChangeArrowheads="1"/>
          </p:cNvSpPr>
          <p:nvPr>
            <p:ph type="body" idx="1"/>
          </p:nvPr>
        </p:nvSpPr>
        <p:spPr>
          <a:xfrm>
            <a:off x="774042" y="2062670"/>
            <a:ext cx="7512708" cy="4067704"/>
          </a:xfrm>
        </p:spPr>
        <p:txBody>
          <a:bodyPr>
            <a:noAutofit/>
          </a:bodyPr>
          <a:lstStyle/>
          <a:p>
            <a:pPr marL="0" indent="0">
              <a:buClr>
                <a:schemeClr val="bg1"/>
              </a:buClr>
              <a:buNone/>
            </a:pPr>
            <a:r>
              <a:rPr lang="en-US" sz="2400" dirty="0">
                <a:solidFill>
                  <a:schemeClr val="bg1"/>
                </a:solidFill>
              </a:rPr>
              <a:t>Additional secure processor inside every iPhone </a:t>
            </a:r>
          </a:p>
          <a:p>
            <a:pPr lvl="1">
              <a:buClr>
                <a:schemeClr val="bg1"/>
              </a:buClr>
              <a:buFont typeface="Arial" panose="020B0604020202020204" pitchFamily="34" charset="0"/>
              <a:buChar char="•"/>
            </a:pPr>
            <a:r>
              <a:rPr lang="en-US" sz="2000" dirty="0">
                <a:solidFill>
                  <a:schemeClr val="bg1"/>
                </a:solidFill>
              </a:rPr>
              <a:t>Memory inaccessible to normal OS</a:t>
            </a:r>
          </a:p>
          <a:p>
            <a:pPr lvl="1">
              <a:buClr>
                <a:schemeClr val="bg1"/>
              </a:buClr>
              <a:buFont typeface="Arial" panose="020B0604020202020204" pitchFamily="34" charset="0"/>
              <a:buChar char="•"/>
            </a:pPr>
            <a:r>
              <a:rPr lang="en-US" sz="2000" dirty="0">
                <a:solidFill>
                  <a:schemeClr val="bg1"/>
                </a:solidFill>
              </a:rPr>
              <a:t>Utilizes a secure boot process that ensures its software is signed</a:t>
            </a:r>
          </a:p>
          <a:p>
            <a:pPr lvl="1">
              <a:buClr>
                <a:schemeClr val="bg1"/>
              </a:buClr>
              <a:buFont typeface="Arial" panose="020B0604020202020204" pitchFamily="34" charset="0"/>
              <a:buChar char="•"/>
            </a:pPr>
            <a:r>
              <a:rPr lang="en-US" sz="2000" dirty="0">
                <a:solidFill>
                  <a:schemeClr val="bg1"/>
                </a:solidFill>
              </a:rPr>
              <a:t>AES key burned in at manufacture</a:t>
            </a:r>
          </a:p>
          <a:p>
            <a:pPr marL="0" indent="0">
              <a:buClr>
                <a:schemeClr val="bg1"/>
              </a:buClr>
              <a:buNone/>
            </a:pPr>
            <a:r>
              <a:rPr lang="en-US" sz="2400" dirty="0">
                <a:solidFill>
                  <a:schemeClr val="bg1"/>
                </a:solidFill>
              </a:rPr>
              <a:t>Secure enclave has instructions that allow encrypting and decrypting content using the key, but the key itself is never accessible (incl. via JTAG)</a:t>
            </a:r>
          </a:p>
          <a:p>
            <a:endParaRPr lang="en-US" sz="2400" dirty="0">
              <a:solidFill>
                <a:schemeClr val="bg1"/>
              </a:solidFill>
            </a:endParaRPr>
          </a:p>
        </p:txBody>
      </p:sp>
    </p:spTree>
    <p:extLst>
      <p:ext uri="{BB962C8B-B14F-4D97-AF65-F5344CB8AC3E}">
        <p14:creationId xmlns:p14="http://schemas.microsoft.com/office/powerpoint/2010/main" val="1263874192"/>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9" name="Rectangle 2">
            <a:extLst>
              <a:ext uri="{FF2B5EF4-FFF2-40B4-BE49-F238E27FC236}">
                <a16:creationId xmlns:a16="http://schemas.microsoft.com/office/drawing/2014/main" id="{4D550ADB-B171-D24B-912E-C7E693CA778D}"/>
              </a:ext>
            </a:extLst>
          </p:cNvPr>
          <p:cNvSpPr>
            <a:spLocks noGrp="1" noChangeArrowheads="1"/>
          </p:cNvSpPr>
          <p:nvPr>
            <p:ph type="title"/>
          </p:nvPr>
        </p:nvSpPr>
        <p:spPr/>
        <p:txBody>
          <a:bodyPr/>
          <a:lstStyle/>
          <a:p>
            <a:r>
              <a:rPr lang="en-US" altLang="en-US" dirty="0"/>
              <a:t>iPhone Unlocking</a:t>
            </a:r>
          </a:p>
        </p:txBody>
      </p:sp>
      <p:sp>
        <p:nvSpPr>
          <p:cNvPr id="9220" name="Rectangle 3">
            <a:extLst>
              <a:ext uri="{FF2B5EF4-FFF2-40B4-BE49-F238E27FC236}">
                <a16:creationId xmlns:a16="http://schemas.microsoft.com/office/drawing/2014/main" id="{05F5EAE6-0B48-8643-ADEE-685D95A5AA65}"/>
              </a:ext>
            </a:extLst>
          </p:cNvPr>
          <p:cNvSpPr>
            <a:spLocks noGrp="1" noChangeArrowheads="1"/>
          </p:cNvSpPr>
          <p:nvPr>
            <p:ph idx="1"/>
          </p:nvPr>
        </p:nvSpPr>
        <p:spPr>
          <a:xfrm>
            <a:off x="1066800" y="2103120"/>
            <a:ext cx="4767949" cy="3849624"/>
          </a:xfrm>
        </p:spPr>
        <p:txBody>
          <a:bodyPr>
            <a:normAutofit/>
          </a:bodyPr>
          <a:lstStyle/>
          <a:p>
            <a:r>
              <a:rPr lang="en-US" sz="2400" dirty="0"/>
              <a:t>User passcode is entangled with the AES key fused into secure enclave (known as UID)</a:t>
            </a:r>
          </a:p>
          <a:p>
            <a:r>
              <a:rPr lang="en-US" sz="2400" dirty="0"/>
              <a:t>The key to decrypt the device can only be derived on the single secure enclave on a specific phone -- not possible to take offline and brute force</a:t>
            </a:r>
          </a:p>
        </p:txBody>
      </p:sp>
      <p:pic>
        <p:nvPicPr>
          <p:cNvPr id="2" name="Picture 1">
            <a:extLst>
              <a:ext uri="{FF2B5EF4-FFF2-40B4-BE49-F238E27FC236}">
                <a16:creationId xmlns:a16="http://schemas.microsoft.com/office/drawing/2014/main" id="{A15C7E06-FB3A-624E-BDF8-A9B3E89E434F}"/>
              </a:ext>
            </a:extLst>
          </p:cNvPr>
          <p:cNvPicPr>
            <a:picLocks noChangeAspect="1"/>
          </p:cNvPicPr>
          <p:nvPr/>
        </p:nvPicPr>
        <p:blipFill>
          <a:blip r:embed="rId2"/>
          <a:srcRect/>
          <a:stretch/>
        </p:blipFill>
        <p:spPr>
          <a:xfrm>
            <a:off x="6096000" y="2362823"/>
            <a:ext cx="5099681" cy="2073783"/>
          </a:xfrm>
          <a:prstGeom prst="rect">
            <a:avLst/>
          </a:prstGeom>
        </p:spPr>
      </p:pic>
      <p:sp>
        <p:nvSpPr>
          <p:cNvPr id="3" name="Rectangle 2">
            <a:extLst>
              <a:ext uri="{FF2B5EF4-FFF2-40B4-BE49-F238E27FC236}">
                <a16:creationId xmlns:a16="http://schemas.microsoft.com/office/drawing/2014/main" id="{FC4F792C-F036-2745-B9B5-2D0275C256DE}"/>
              </a:ext>
            </a:extLst>
          </p:cNvPr>
          <p:cNvSpPr/>
          <p:nvPr/>
        </p:nvSpPr>
        <p:spPr>
          <a:xfrm>
            <a:off x="6096000" y="1205565"/>
            <a:ext cx="5467350" cy="646331"/>
          </a:xfrm>
          <a:prstGeom prst="rect">
            <a:avLst/>
          </a:prstGeom>
        </p:spPr>
        <p:txBody>
          <a:bodyPr wrap="square">
            <a:spAutoFit/>
          </a:bodyPr>
          <a:lstStyle/>
          <a:p>
            <a:r>
              <a:rPr lang="en-US" dirty="0">
                <a:solidFill>
                  <a:srgbClr val="000000"/>
                </a:solidFill>
              </a:rPr>
              <a:t>The passcode is entangled with the device’s UID many times: </a:t>
            </a:r>
            <a:r>
              <a:rPr lang="en-US" dirty="0" err="1">
                <a:solidFill>
                  <a:srgbClr val="000000"/>
                </a:solidFill>
              </a:rPr>
              <a:t>Encrypt</a:t>
            </a:r>
            <a:r>
              <a:rPr lang="en-US" baseline="-25000" dirty="0" err="1">
                <a:solidFill>
                  <a:srgbClr val="000000"/>
                </a:solidFill>
              </a:rPr>
              <a:t>UID</a:t>
            </a:r>
            <a:r>
              <a:rPr lang="en-US" dirty="0">
                <a:solidFill>
                  <a:srgbClr val="000000"/>
                </a:solidFill>
              </a:rPr>
              <a:t>(</a:t>
            </a:r>
            <a:r>
              <a:rPr lang="en-US" dirty="0" err="1">
                <a:solidFill>
                  <a:srgbClr val="000000"/>
                </a:solidFill>
              </a:rPr>
              <a:t>Encrypt</a:t>
            </a:r>
            <a:r>
              <a:rPr lang="en-US" baseline="-25000" dirty="0" err="1">
                <a:solidFill>
                  <a:srgbClr val="000000"/>
                </a:solidFill>
              </a:rPr>
              <a:t>UID</a:t>
            </a:r>
            <a:r>
              <a:rPr lang="en-US" dirty="0">
                <a:solidFill>
                  <a:srgbClr val="000000"/>
                </a:solidFill>
              </a:rPr>
              <a:t>(</a:t>
            </a:r>
            <a:r>
              <a:rPr lang="en-US" dirty="0" err="1">
                <a:solidFill>
                  <a:srgbClr val="000000"/>
                </a:solidFill>
              </a:rPr>
              <a:t>Encrypt</a:t>
            </a:r>
            <a:r>
              <a:rPr lang="en-US" baseline="-25000" dirty="0" err="1">
                <a:solidFill>
                  <a:srgbClr val="000000"/>
                </a:solidFill>
              </a:rPr>
              <a:t>UID</a:t>
            </a:r>
            <a:r>
              <a:rPr lang="en-US" dirty="0">
                <a:solidFill>
                  <a:srgbClr val="000000"/>
                </a:solidFill>
              </a:rPr>
              <a:t>(passcode)…))</a:t>
            </a:r>
          </a:p>
        </p:txBody>
      </p:sp>
      <p:grpSp>
        <p:nvGrpSpPr>
          <p:cNvPr id="10" name="Group 9">
            <a:extLst>
              <a:ext uri="{FF2B5EF4-FFF2-40B4-BE49-F238E27FC236}">
                <a16:creationId xmlns:a16="http://schemas.microsoft.com/office/drawing/2014/main" id="{B8DA5D2C-3FC8-7B4B-83D3-7CA502A311A8}"/>
              </a:ext>
            </a:extLst>
          </p:cNvPr>
          <p:cNvGrpSpPr/>
          <p:nvPr/>
        </p:nvGrpSpPr>
        <p:grpSpPr>
          <a:xfrm>
            <a:off x="5053830" y="1593690"/>
            <a:ext cx="941400" cy="477720"/>
            <a:chOff x="5053830" y="1593690"/>
            <a:chExt cx="941400" cy="477720"/>
          </a:xfrm>
        </p:grpSpPr>
        <mc:AlternateContent xmlns:mc="http://schemas.openxmlformats.org/markup-compatibility/2006" xmlns:p14="http://schemas.microsoft.com/office/powerpoint/2010/main">
          <mc:Choice Requires="p14">
            <p:contentPart p14:bwMode="auto" r:id="rId3">
              <p14:nvContentPartPr>
                <p14:cNvPr id="8" name="Ink 7">
                  <a:extLst>
                    <a:ext uri="{FF2B5EF4-FFF2-40B4-BE49-F238E27FC236}">
                      <a16:creationId xmlns:a16="http://schemas.microsoft.com/office/drawing/2014/main" id="{8A4487AE-4C13-794B-A28A-5D315F41597D}"/>
                    </a:ext>
                  </a:extLst>
                </p14:cNvPr>
                <p14:cNvContentPartPr/>
                <p14:nvPr/>
              </p14:nvContentPartPr>
              <p14:xfrm>
                <a:off x="5057790" y="1593690"/>
                <a:ext cx="937440" cy="424080"/>
              </p14:xfrm>
            </p:contentPart>
          </mc:Choice>
          <mc:Fallback xmlns="">
            <p:pic>
              <p:nvPicPr>
                <p:cNvPr id="8" name="Ink 7">
                  <a:extLst>
                    <a:ext uri="{FF2B5EF4-FFF2-40B4-BE49-F238E27FC236}">
                      <a16:creationId xmlns:a16="http://schemas.microsoft.com/office/drawing/2014/main" id="{8A4487AE-4C13-794B-A28A-5D315F41597D}"/>
                    </a:ext>
                  </a:extLst>
                </p:cNvPr>
                <p:cNvPicPr/>
                <p:nvPr/>
              </p:nvPicPr>
              <p:blipFill>
                <a:blip r:embed="rId4"/>
                <a:stretch>
                  <a:fillRect/>
                </a:stretch>
              </p:blipFill>
              <p:spPr>
                <a:xfrm>
                  <a:off x="5049150" y="1585050"/>
                  <a:ext cx="955080" cy="441720"/>
                </a:xfrm>
                <a:prstGeom prst="rect">
                  <a:avLst/>
                </a:prstGeom>
              </p:spPr>
            </p:pic>
          </mc:Fallback>
        </mc:AlternateContent>
        <mc:AlternateContent xmlns:mc="http://schemas.openxmlformats.org/markup-compatibility/2006" xmlns:p14="http://schemas.microsoft.com/office/powerpoint/2010/main">
          <mc:Choice Requires="p14">
            <p:contentPart p14:bwMode="auto" r:id="rId5">
              <p14:nvContentPartPr>
                <p14:cNvPr id="9" name="Ink 8">
                  <a:extLst>
                    <a:ext uri="{FF2B5EF4-FFF2-40B4-BE49-F238E27FC236}">
                      <a16:creationId xmlns:a16="http://schemas.microsoft.com/office/drawing/2014/main" id="{A8A79124-78CE-CB4C-9DC8-957811F56CD7}"/>
                    </a:ext>
                  </a:extLst>
                </p14:cNvPr>
                <p14:cNvContentPartPr/>
                <p14:nvPr/>
              </p14:nvContentPartPr>
              <p14:xfrm>
                <a:off x="5053830" y="2010930"/>
                <a:ext cx="301320" cy="60480"/>
              </p14:xfrm>
            </p:contentPart>
          </mc:Choice>
          <mc:Fallback xmlns="">
            <p:pic>
              <p:nvPicPr>
                <p:cNvPr id="9" name="Ink 8">
                  <a:extLst>
                    <a:ext uri="{FF2B5EF4-FFF2-40B4-BE49-F238E27FC236}">
                      <a16:creationId xmlns:a16="http://schemas.microsoft.com/office/drawing/2014/main" id="{A8A79124-78CE-CB4C-9DC8-957811F56CD7}"/>
                    </a:ext>
                  </a:extLst>
                </p:cNvPr>
                <p:cNvPicPr/>
                <p:nvPr/>
              </p:nvPicPr>
              <p:blipFill>
                <a:blip r:embed="rId6"/>
                <a:stretch>
                  <a:fillRect/>
                </a:stretch>
              </p:blipFill>
              <p:spPr>
                <a:xfrm>
                  <a:off x="5045190" y="2001930"/>
                  <a:ext cx="318960" cy="78120"/>
                </a:xfrm>
                <a:prstGeom prst="rect">
                  <a:avLst/>
                </a:prstGeom>
              </p:spPr>
            </p:pic>
          </mc:Fallback>
        </mc:AlternateContent>
      </p:grpSp>
      <p:sp>
        <p:nvSpPr>
          <p:cNvPr id="11" name="TextBox 10">
            <a:extLst>
              <a:ext uri="{FF2B5EF4-FFF2-40B4-BE49-F238E27FC236}">
                <a16:creationId xmlns:a16="http://schemas.microsoft.com/office/drawing/2014/main" id="{09B04C3C-C03E-BB4A-9F6C-86D9D4E0CF8C}"/>
              </a:ext>
            </a:extLst>
          </p:cNvPr>
          <p:cNvSpPr txBox="1"/>
          <p:nvPr/>
        </p:nvSpPr>
        <p:spPr>
          <a:xfrm>
            <a:off x="5834749" y="4837765"/>
            <a:ext cx="3499676" cy="1200329"/>
          </a:xfrm>
          <a:prstGeom prst="rect">
            <a:avLst/>
          </a:prstGeom>
          <a:solidFill>
            <a:schemeClr val="bg1"/>
          </a:solidFill>
          <a:ln w="38100">
            <a:solidFill>
              <a:schemeClr val="tx1"/>
            </a:solidFill>
          </a:ln>
        </p:spPr>
        <p:txBody>
          <a:bodyPr wrap="none" rtlCol="0">
            <a:spAutoFit/>
          </a:bodyPr>
          <a:lstStyle/>
          <a:p>
            <a:r>
              <a:rPr lang="en-US" dirty="0"/>
              <a:t>Approx. 80ms per password check</a:t>
            </a:r>
          </a:p>
          <a:p>
            <a:r>
              <a:rPr lang="en-US" dirty="0"/>
              <a:t>5 failed attempts ⇒ 1 min delay</a:t>
            </a:r>
          </a:p>
          <a:p>
            <a:r>
              <a:rPr lang="en-US" dirty="0"/>
              <a:t>9 failures ⇒ 1 hour delay</a:t>
            </a:r>
          </a:p>
          <a:p>
            <a:r>
              <a:rPr lang="en-US" dirty="0"/>
              <a:t>10 failed attempts ⇒ </a:t>
            </a:r>
            <a:r>
              <a:rPr lang="en-US" dirty="0">
                <a:solidFill>
                  <a:srgbClr val="FF0000"/>
                </a:solidFill>
              </a:rPr>
              <a:t>erase phone</a:t>
            </a:r>
          </a:p>
        </p:txBody>
      </p:sp>
      <p:sp>
        <p:nvSpPr>
          <p:cNvPr id="12" name="TextBox 11">
            <a:extLst>
              <a:ext uri="{FF2B5EF4-FFF2-40B4-BE49-F238E27FC236}">
                <a16:creationId xmlns:a16="http://schemas.microsoft.com/office/drawing/2014/main" id="{D86C02FD-84E5-5440-8F8B-3680AE164521}"/>
              </a:ext>
            </a:extLst>
          </p:cNvPr>
          <p:cNvSpPr txBox="1"/>
          <p:nvPr/>
        </p:nvSpPr>
        <p:spPr>
          <a:xfrm>
            <a:off x="9406551" y="4823335"/>
            <a:ext cx="2277994" cy="1200329"/>
          </a:xfrm>
          <a:prstGeom prst="rect">
            <a:avLst/>
          </a:prstGeom>
          <a:noFill/>
        </p:spPr>
        <p:txBody>
          <a:bodyPr wrap="square" rtlCol="0">
            <a:spAutoFit/>
          </a:bodyPr>
          <a:lstStyle/>
          <a:p>
            <a:r>
              <a:rPr lang="en-US" dirty="0"/>
              <a:t>enforced by firmware on the secure enclave itself — cannot be changed by iOS</a:t>
            </a:r>
          </a:p>
        </p:txBody>
      </p:sp>
    </p:spTree>
    <p:extLst>
      <p:ext uri="{BB962C8B-B14F-4D97-AF65-F5344CB8AC3E}">
        <p14:creationId xmlns:p14="http://schemas.microsoft.com/office/powerpoint/2010/main" val="65912759"/>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9" name="Rectangle 2">
            <a:extLst>
              <a:ext uri="{FF2B5EF4-FFF2-40B4-BE49-F238E27FC236}">
                <a16:creationId xmlns:a16="http://schemas.microsoft.com/office/drawing/2014/main" id="{4D550ADB-B171-D24B-912E-C7E693CA778D}"/>
              </a:ext>
            </a:extLst>
          </p:cNvPr>
          <p:cNvSpPr>
            <a:spLocks noGrp="1" noChangeArrowheads="1"/>
          </p:cNvSpPr>
          <p:nvPr>
            <p:ph type="title"/>
          </p:nvPr>
        </p:nvSpPr>
        <p:spPr/>
        <p:txBody>
          <a:bodyPr/>
          <a:lstStyle/>
          <a:p>
            <a:r>
              <a:rPr lang="en-US" altLang="en-US" dirty="0"/>
              <a:t>Technical Details of the Apple-FBI Dispute</a:t>
            </a:r>
          </a:p>
        </p:txBody>
      </p:sp>
      <p:sp>
        <p:nvSpPr>
          <p:cNvPr id="9220" name="Rectangle 3">
            <a:extLst>
              <a:ext uri="{FF2B5EF4-FFF2-40B4-BE49-F238E27FC236}">
                <a16:creationId xmlns:a16="http://schemas.microsoft.com/office/drawing/2014/main" id="{05F5EAE6-0B48-8643-ADEE-685D95A5AA65}"/>
              </a:ext>
            </a:extLst>
          </p:cNvPr>
          <p:cNvSpPr>
            <a:spLocks noGrp="1" noChangeArrowheads="1"/>
          </p:cNvSpPr>
          <p:nvPr>
            <p:ph idx="1"/>
          </p:nvPr>
        </p:nvSpPr>
        <p:spPr/>
        <p:txBody>
          <a:bodyPr>
            <a:noAutofit/>
          </a:bodyPr>
          <a:lstStyle/>
          <a:p>
            <a:pPr marL="0" indent="0">
              <a:buNone/>
            </a:pPr>
            <a:r>
              <a:rPr lang="en-US" sz="2000" dirty="0"/>
              <a:t>FBI wanted a </a:t>
            </a:r>
            <a:r>
              <a:rPr lang="en-US" sz="2000" dirty="0">
                <a:solidFill>
                  <a:srgbClr val="C00000"/>
                </a:solidFill>
              </a:rPr>
              <a:t>custom version of the secure enclave firmware</a:t>
            </a:r>
            <a:r>
              <a:rPr lang="en-US" sz="2000" dirty="0"/>
              <a:t> that would…</a:t>
            </a:r>
            <a:br>
              <a:rPr lang="en-US" sz="2000" dirty="0"/>
            </a:br>
            <a:endParaRPr lang="en-US" sz="2000" dirty="0"/>
          </a:p>
          <a:p>
            <a:pPr marL="0" indent="0">
              <a:buNone/>
            </a:pPr>
            <a:endParaRPr lang="en-US" sz="2000" dirty="0"/>
          </a:p>
          <a:p>
            <a:pPr marL="0" indent="0">
              <a:buNone/>
            </a:pPr>
            <a:r>
              <a:rPr lang="en-US" sz="2000" dirty="0"/>
              <a:t>1."it will bypass or disable the auto-erase function whether or not it has been enabled" </a:t>
            </a:r>
          </a:p>
          <a:p>
            <a:pPr marL="0" indent="0">
              <a:buNone/>
            </a:pPr>
            <a:r>
              <a:rPr lang="en-US" sz="2000" dirty="0"/>
              <a:t>2."it will enable the FBI to submit passcodes to the SUBJECT DEVICE for testing electronically via the physical device port, Bluetooth, Wi-Fi, or other protocol"</a:t>
            </a:r>
          </a:p>
          <a:p>
            <a:pPr marL="0" indent="0">
              <a:buNone/>
            </a:pPr>
            <a:r>
              <a:rPr lang="en-US" sz="2000" dirty="0"/>
              <a:t>3."it will ensure that when the FBI submits passcodes to the SUBJECT DEVICE, software running on the device will not purposefully introduce any additional delay between passcode attempts beyond what is incurred by Apple hardware”</a:t>
            </a:r>
          </a:p>
        </p:txBody>
      </p:sp>
      <p:sp>
        <p:nvSpPr>
          <p:cNvPr id="5" name="TextBox 4">
            <a:extLst>
              <a:ext uri="{FF2B5EF4-FFF2-40B4-BE49-F238E27FC236}">
                <a16:creationId xmlns:a16="http://schemas.microsoft.com/office/drawing/2014/main" id="{88CC9493-41BB-B14F-8CBD-DCF2DC1F74D6}"/>
              </a:ext>
            </a:extLst>
          </p:cNvPr>
          <p:cNvSpPr txBox="1"/>
          <p:nvPr/>
        </p:nvSpPr>
        <p:spPr>
          <a:xfrm>
            <a:off x="5334000" y="2677120"/>
            <a:ext cx="6286500" cy="584775"/>
          </a:xfrm>
          <a:prstGeom prst="rect">
            <a:avLst/>
          </a:prstGeom>
          <a:noFill/>
        </p:spPr>
        <p:txBody>
          <a:bodyPr wrap="square">
            <a:spAutoFit/>
          </a:bodyPr>
          <a:lstStyle/>
          <a:p>
            <a:pPr marL="0" indent="0">
              <a:buNone/>
            </a:pPr>
            <a:r>
              <a:rPr lang="en-US" sz="1600" dirty="0"/>
              <a:t>this user-configurable feature of iOS 8 automatically deletes keys needed to read encrypted data after ten consecutive incorrect attempts</a:t>
            </a:r>
          </a:p>
        </p:txBody>
      </p:sp>
      <p:grpSp>
        <p:nvGrpSpPr>
          <p:cNvPr id="6" name="Group 5">
            <a:extLst>
              <a:ext uri="{FF2B5EF4-FFF2-40B4-BE49-F238E27FC236}">
                <a16:creationId xmlns:a16="http://schemas.microsoft.com/office/drawing/2014/main" id="{EBD16549-3D89-634B-8FE4-1C6668E8958A}"/>
              </a:ext>
            </a:extLst>
          </p:cNvPr>
          <p:cNvGrpSpPr/>
          <p:nvPr/>
        </p:nvGrpSpPr>
        <p:grpSpPr>
          <a:xfrm>
            <a:off x="4905870" y="3070020"/>
            <a:ext cx="364320" cy="373680"/>
            <a:chOff x="4905870" y="3070020"/>
            <a:chExt cx="364320" cy="373680"/>
          </a:xfrm>
        </p:grpSpPr>
        <mc:AlternateContent xmlns:mc="http://schemas.openxmlformats.org/markup-compatibility/2006" xmlns:p14="http://schemas.microsoft.com/office/powerpoint/2010/main">
          <mc:Choice Requires="p14">
            <p:contentPart p14:bwMode="auto" r:id="rId2">
              <p14:nvContentPartPr>
                <p14:cNvPr id="3" name="Ink 2">
                  <a:extLst>
                    <a:ext uri="{FF2B5EF4-FFF2-40B4-BE49-F238E27FC236}">
                      <a16:creationId xmlns:a16="http://schemas.microsoft.com/office/drawing/2014/main" id="{C1BB40FB-340B-7F44-A659-DE9789E158D4}"/>
                    </a:ext>
                  </a:extLst>
                </p14:cNvPr>
                <p14:cNvContentPartPr/>
                <p14:nvPr/>
              </p14:nvContentPartPr>
              <p14:xfrm>
                <a:off x="4905870" y="3070020"/>
                <a:ext cx="364320" cy="356040"/>
              </p14:xfrm>
            </p:contentPart>
          </mc:Choice>
          <mc:Fallback xmlns="">
            <p:pic>
              <p:nvPicPr>
                <p:cNvPr id="3" name="Ink 2">
                  <a:extLst>
                    <a:ext uri="{FF2B5EF4-FFF2-40B4-BE49-F238E27FC236}">
                      <a16:creationId xmlns:a16="http://schemas.microsoft.com/office/drawing/2014/main" id="{C1BB40FB-340B-7F44-A659-DE9789E158D4}"/>
                    </a:ext>
                  </a:extLst>
                </p:cNvPr>
                <p:cNvPicPr/>
                <p:nvPr/>
              </p:nvPicPr>
              <p:blipFill>
                <a:blip r:embed="rId3"/>
                <a:stretch>
                  <a:fillRect/>
                </a:stretch>
              </p:blipFill>
              <p:spPr>
                <a:xfrm>
                  <a:off x="4896870" y="3061380"/>
                  <a:ext cx="381960" cy="373680"/>
                </a:xfrm>
                <a:prstGeom prst="rect">
                  <a:avLst/>
                </a:prstGeom>
              </p:spPr>
            </p:pic>
          </mc:Fallback>
        </mc:AlternateContent>
        <mc:AlternateContent xmlns:mc="http://schemas.openxmlformats.org/markup-compatibility/2006" xmlns:p14="http://schemas.microsoft.com/office/powerpoint/2010/main">
          <mc:Choice Requires="p14">
            <p:contentPart p14:bwMode="auto" r:id="rId4">
              <p14:nvContentPartPr>
                <p14:cNvPr id="4" name="Ink 3">
                  <a:extLst>
                    <a:ext uri="{FF2B5EF4-FFF2-40B4-BE49-F238E27FC236}">
                      <a16:creationId xmlns:a16="http://schemas.microsoft.com/office/drawing/2014/main" id="{6A35AF0F-8B81-E649-AE69-31FEEF6A4513}"/>
                    </a:ext>
                  </a:extLst>
                </p14:cNvPr>
                <p14:cNvContentPartPr/>
                <p14:nvPr/>
              </p14:nvContentPartPr>
              <p14:xfrm>
                <a:off x="4924950" y="3354420"/>
                <a:ext cx="111240" cy="89280"/>
              </p14:xfrm>
            </p:contentPart>
          </mc:Choice>
          <mc:Fallback xmlns="">
            <p:pic>
              <p:nvPicPr>
                <p:cNvPr id="4" name="Ink 3">
                  <a:extLst>
                    <a:ext uri="{FF2B5EF4-FFF2-40B4-BE49-F238E27FC236}">
                      <a16:creationId xmlns:a16="http://schemas.microsoft.com/office/drawing/2014/main" id="{6A35AF0F-8B81-E649-AE69-31FEEF6A4513}"/>
                    </a:ext>
                  </a:extLst>
                </p:cNvPr>
                <p:cNvPicPr/>
                <p:nvPr/>
              </p:nvPicPr>
              <p:blipFill>
                <a:blip r:embed="rId5"/>
                <a:stretch>
                  <a:fillRect/>
                </a:stretch>
              </p:blipFill>
              <p:spPr>
                <a:xfrm>
                  <a:off x="4916310" y="3345420"/>
                  <a:ext cx="128880" cy="106920"/>
                </a:xfrm>
                <a:prstGeom prst="rect">
                  <a:avLst/>
                </a:prstGeom>
              </p:spPr>
            </p:pic>
          </mc:Fallback>
        </mc:AlternateContent>
      </p:grpSp>
    </p:spTree>
    <p:extLst>
      <p:ext uri="{BB962C8B-B14F-4D97-AF65-F5344CB8AC3E}">
        <p14:creationId xmlns:p14="http://schemas.microsoft.com/office/powerpoint/2010/main" val="983855038"/>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20" name="Rectangle 3">
            <a:extLst>
              <a:ext uri="{FF2B5EF4-FFF2-40B4-BE49-F238E27FC236}">
                <a16:creationId xmlns:a16="http://schemas.microsoft.com/office/drawing/2014/main" id="{05F5EAE6-0B48-8643-ADEE-685D95A5AA65}"/>
              </a:ext>
            </a:extLst>
          </p:cNvPr>
          <p:cNvSpPr>
            <a:spLocks noGrp="1" noChangeArrowheads="1"/>
          </p:cNvSpPr>
          <p:nvPr>
            <p:ph type="body" idx="1"/>
          </p:nvPr>
        </p:nvSpPr>
        <p:spPr>
          <a:xfrm>
            <a:off x="1066800" y="2960410"/>
            <a:ext cx="10058400" cy="3233393"/>
          </a:xfrm>
        </p:spPr>
        <p:txBody>
          <a:bodyPr>
            <a:normAutofit/>
          </a:bodyPr>
          <a:lstStyle/>
          <a:p>
            <a:pPr marL="0" indent="0">
              <a:buNone/>
            </a:pPr>
            <a:r>
              <a:rPr lang="en-US" sz="2400" b="1" dirty="0">
                <a:solidFill>
                  <a:srgbClr val="C00000"/>
                </a:solidFill>
              </a:rPr>
              <a:t>Secure boot chain</a:t>
            </a:r>
          </a:p>
          <a:p>
            <a:r>
              <a:rPr lang="en-US" sz="2400" dirty="0"/>
              <a:t>When an iOS device is turned on, it executes code from read-only memory known as Boot ROM. This immutable code, known as the hardware root of trust, is laid down during chip fabrication, and is implicitly trusted.</a:t>
            </a:r>
          </a:p>
          <a:p>
            <a:r>
              <a:rPr lang="en-US" sz="2400" dirty="0"/>
              <a:t>The Boot ROM code contains the Apple Root CA public key, which is used to verify that the bootloader is signed by Apple. This is the first step in the chain of trust where each step ensures that the next is signed by Apple.</a:t>
            </a:r>
            <a:endParaRPr lang="en-US" sz="3600" dirty="0"/>
          </a:p>
        </p:txBody>
      </p:sp>
      <p:pic>
        <p:nvPicPr>
          <p:cNvPr id="2" name="Picture 1">
            <a:extLst>
              <a:ext uri="{FF2B5EF4-FFF2-40B4-BE49-F238E27FC236}">
                <a16:creationId xmlns:a16="http://schemas.microsoft.com/office/drawing/2014/main" id="{484752BB-5BEA-7C49-AD94-40A0399249E3}"/>
              </a:ext>
            </a:extLst>
          </p:cNvPr>
          <p:cNvPicPr>
            <a:picLocks noChangeAspect="1"/>
          </p:cNvPicPr>
          <p:nvPr/>
        </p:nvPicPr>
        <p:blipFill>
          <a:blip r:embed="rId2"/>
          <a:srcRect/>
          <a:stretch/>
        </p:blipFill>
        <p:spPr>
          <a:xfrm>
            <a:off x="4724400" y="1664493"/>
            <a:ext cx="6753226" cy="1688307"/>
          </a:xfrm>
          <a:prstGeom prst="rect">
            <a:avLst/>
          </a:prstGeom>
        </p:spPr>
      </p:pic>
      <p:sp>
        <p:nvSpPr>
          <p:cNvPr id="4" name="Title 3">
            <a:extLst>
              <a:ext uri="{FF2B5EF4-FFF2-40B4-BE49-F238E27FC236}">
                <a16:creationId xmlns:a16="http://schemas.microsoft.com/office/drawing/2014/main" id="{789DFE94-CC31-0449-8B10-81A9732084FE}"/>
              </a:ext>
            </a:extLst>
          </p:cNvPr>
          <p:cNvSpPr>
            <a:spLocks noGrp="1"/>
          </p:cNvSpPr>
          <p:nvPr>
            <p:ph type="title"/>
          </p:nvPr>
        </p:nvSpPr>
        <p:spPr/>
        <p:txBody>
          <a:bodyPr/>
          <a:lstStyle/>
          <a:p>
            <a:r>
              <a:rPr lang="en-US" dirty="0"/>
              <a:t>Why Couldn’t FBI Upload Their Own Firmware?</a:t>
            </a:r>
          </a:p>
        </p:txBody>
      </p:sp>
    </p:spTree>
    <p:extLst>
      <p:ext uri="{BB962C8B-B14F-4D97-AF65-F5344CB8AC3E}">
        <p14:creationId xmlns:p14="http://schemas.microsoft.com/office/powerpoint/2010/main" val="1221237027"/>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79FD4D5F-EAE3-3C4A-9F91-073113F68550}"/>
              </a:ext>
            </a:extLst>
          </p:cNvPr>
          <p:cNvSpPr txBox="1"/>
          <p:nvPr/>
        </p:nvSpPr>
        <p:spPr>
          <a:xfrm>
            <a:off x="4636477" y="6117343"/>
            <a:ext cx="7356231" cy="338554"/>
          </a:xfrm>
          <a:prstGeom prst="rect">
            <a:avLst/>
          </a:prstGeom>
          <a:noFill/>
        </p:spPr>
        <p:txBody>
          <a:bodyPr wrap="square">
            <a:spAutoFit/>
          </a:bodyPr>
          <a:lstStyle/>
          <a:p>
            <a:r>
              <a:rPr lang="en-US" sz="1600" i="1" dirty="0"/>
              <a:t>https://</a:t>
            </a:r>
            <a:r>
              <a:rPr lang="en-US" sz="1600" i="1" dirty="0" err="1"/>
              <a:t>www.wired.com</a:t>
            </a:r>
            <a:r>
              <a:rPr lang="en-US" sz="1600" i="1" dirty="0"/>
              <a:t>/story/</a:t>
            </a:r>
            <a:r>
              <a:rPr lang="en-US" sz="1600" i="1" dirty="0" err="1"/>
              <a:t>uk</a:t>
            </a:r>
            <a:r>
              <a:rPr lang="en-US" sz="1600" i="1" dirty="0"/>
              <a:t>-trying-to-stop-</a:t>
            </a:r>
            <a:r>
              <a:rPr lang="en-US" sz="1600" i="1" dirty="0" err="1"/>
              <a:t>facebook</a:t>
            </a:r>
            <a:r>
              <a:rPr lang="en-US" sz="1600" i="1" dirty="0"/>
              <a:t>-end-to-end-encryption/</a:t>
            </a:r>
          </a:p>
        </p:txBody>
      </p:sp>
      <p:pic>
        <p:nvPicPr>
          <p:cNvPr id="4" name="Picture 3" descr="Text, letter&#10;&#10;Description automatically generated">
            <a:extLst>
              <a:ext uri="{FF2B5EF4-FFF2-40B4-BE49-F238E27FC236}">
                <a16:creationId xmlns:a16="http://schemas.microsoft.com/office/drawing/2014/main" id="{764502C6-F463-7940-9CCF-E1706383BAA2}"/>
              </a:ext>
            </a:extLst>
          </p:cNvPr>
          <p:cNvPicPr>
            <a:picLocks noChangeAspect="1"/>
          </p:cNvPicPr>
          <p:nvPr/>
        </p:nvPicPr>
        <p:blipFill>
          <a:blip r:embed="rId2"/>
          <a:stretch>
            <a:fillRect/>
          </a:stretch>
        </p:blipFill>
        <p:spPr>
          <a:xfrm>
            <a:off x="808209" y="1302372"/>
            <a:ext cx="9945370" cy="1446395"/>
          </a:xfrm>
          <a:prstGeom prst="rect">
            <a:avLst/>
          </a:prstGeom>
          <a:ln w="38100">
            <a:solidFill>
              <a:schemeClr val="tx1"/>
            </a:solidFill>
          </a:ln>
          <a:effectLst>
            <a:outerShdw blurRad="50800" dist="38100" dir="2700000" algn="tl" rotWithShape="0">
              <a:prstClr val="black">
                <a:alpha val="40000"/>
              </a:prstClr>
            </a:outerShdw>
          </a:effectLst>
        </p:spPr>
      </p:pic>
      <p:sp>
        <p:nvSpPr>
          <p:cNvPr id="7" name="TextBox 6">
            <a:extLst>
              <a:ext uri="{FF2B5EF4-FFF2-40B4-BE49-F238E27FC236}">
                <a16:creationId xmlns:a16="http://schemas.microsoft.com/office/drawing/2014/main" id="{C69EE2E4-C6B1-404F-A790-5F66DCDF2EC1}"/>
              </a:ext>
            </a:extLst>
          </p:cNvPr>
          <p:cNvSpPr txBox="1"/>
          <p:nvPr/>
        </p:nvSpPr>
        <p:spPr>
          <a:xfrm>
            <a:off x="808209" y="3109615"/>
            <a:ext cx="10154285" cy="1938992"/>
          </a:xfrm>
          <a:prstGeom prst="rect">
            <a:avLst/>
          </a:prstGeom>
          <a:noFill/>
        </p:spPr>
        <p:txBody>
          <a:bodyPr wrap="square" rtlCol="0">
            <a:spAutoFit/>
          </a:bodyPr>
          <a:lstStyle/>
          <a:p>
            <a:r>
              <a:rPr lang="en-US" sz="2400" dirty="0"/>
              <a:t>Home Office spokesperson wrote that “</a:t>
            </a:r>
            <a:r>
              <a:rPr lang="en-US" sz="2400" dirty="0">
                <a:highlight>
                  <a:srgbClr val="FFFF00"/>
                </a:highlight>
              </a:rPr>
              <a:t>end-to-end encryption poses an unacceptable risk to user safety and society</a:t>
            </a:r>
            <a:r>
              <a:rPr lang="en-US" sz="2400" dirty="0"/>
              <a:t>. It would prevent any access to messaging content and severely erode tech companies’ ability to tackle the most serious illegal content on their own platforms, including child abuse and terrorism.”</a:t>
            </a:r>
          </a:p>
        </p:txBody>
      </p:sp>
    </p:spTree>
    <p:extLst>
      <p:ext uri="{BB962C8B-B14F-4D97-AF65-F5344CB8AC3E}">
        <p14:creationId xmlns:p14="http://schemas.microsoft.com/office/powerpoint/2010/main" val="2787279546"/>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Text, letter&#10;&#10;Description automatically generated">
            <a:extLst>
              <a:ext uri="{FF2B5EF4-FFF2-40B4-BE49-F238E27FC236}">
                <a16:creationId xmlns:a16="http://schemas.microsoft.com/office/drawing/2014/main" id="{B95926FB-B034-D049-84AB-D23B05AC9E32}"/>
              </a:ext>
            </a:extLst>
          </p:cNvPr>
          <p:cNvPicPr>
            <a:picLocks noChangeAspect="1"/>
          </p:cNvPicPr>
          <p:nvPr/>
        </p:nvPicPr>
        <p:blipFill rotWithShape="1">
          <a:blip r:embed="rId2">
            <a:extLst>
              <a:ext uri="{28A0092B-C50C-407E-A947-70E740481C1C}">
                <a14:useLocalDpi xmlns:a14="http://schemas.microsoft.com/office/drawing/2010/main" val="0"/>
              </a:ext>
            </a:extLst>
          </a:blip>
          <a:srcRect b="67050"/>
          <a:stretch/>
        </p:blipFill>
        <p:spPr>
          <a:xfrm>
            <a:off x="635000" y="521436"/>
            <a:ext cx="5461000" cy="1188449"/>
          </a:xfrm>
          <a:prstGeom prst="rect">
            <a:avLst/>
          </a:prstGeom>
        </p:spPr>
      </p:pic>
      <p:sp>
        <p:nvSpPr>
          <p:cNvPr id="6" name="TextBox 5">
            <a:extLst>
              <a:ext uri="{FF2B5EF4-FFF2-40B4-BE49-F238E27FC236}">
                <a16:creationId xmlns:a16="http://schemas.microsoft.com/office/drawing/2014/main" id="{BCE8D5A0-DF5E-7647-84F0-C6795BACF34E}"/>
              </a:ext>
            </a:extLst>
          </p:cNvPr>
          <p:cNvSpPr txBox="1"/>
          <p:nvPr/>
        </p:nvSpPr>
        <p:spPr>
          <a:xfrm>
            <a:off x="635000" y="3035562"/>
            <a:ext cx="10149839" cy="2677656"/>
          </a:xfrm>
          <a:prstGeom prst="rect">
            <a:avLst/>
          </a:prstGeom>
          <a:noFill/>
        </p:spPr>
        <p:txBody>
          <a:bodyPr wrap="square" rtlCol="0">
            <a:spAutoFit/>
          </a:bodyPr>
          <a:lstStyle/>
          <a:p>
            <a:r>
              <a:rPr lang="en-US" sz="2400" dirty="0"/>
              <a:t>A technical capability notice could be used to compel the supplier of system software for a smartphone or PC (for instance, Google, Apple, Microsoft, a smartphone hardware manufacturer, or even an Australian telecommunications company that distributes custom firmware for the phones it sells) to hide spyware in an update targeted at a specific smartphone or computer user who is the subject of a law enforcement warrant or an ASIO [Australian Security Intelligence </a:t>
            </a:r>
            <a:r>
              <a:rPr lang="en-US" sz="2400" dirty="0" err="1"/>
              <a:t>Organisation</a:t>
            </a:r>
            <a:r>
              <a:rPr lang="en-US" sz="2400" dirty="0"/>
              <a:t>] investigation.</a:t>
            </a:r>
          </a:p>
        </p:txBody>
      </p:sp>
      <p:pic>
        <p:nvPicPr>
          <p:cNvPr id="4" name="Picture 3" descr="Text, letter&#10;&#10;Description automatically generated">
            <a:extLst>
              <a:ext uri="{FF2B5EF4-FFF2-40B4-BE49-F238E27FC236}">
                <a16:creationId xmlns:a16="http://schemas.microsoft.com/office/drawing/2014/main" id="{98028F18-D397-B54E-8F4B-3448A6CAC13A}"/>
              </a:ext>
            </a:extLst>
          </p:cNvPr>
          <p:cNvPicPr>
            <a:picLocks noChangeAspect="1"/>
          </p:cNvPicPr>
          <p:nvPr/>
        </p:nvPicPr>
        <p:blipFill rotWithShape="1">
          <a:blip r:embed="rId2">
            <a:extLst>
              <a:ext uri="{28A0092B-C50C-407E-A947-70E740481C1C}">
                <a14:useLocalDpi xmlns:a14="http://schemas.microsoft.com/office/drawing/2010/main" val="0"/>
              </a:ext>
            </a:extLst>
          </a:blip>
          <a:srcRect t="57042"/>
          <a:stretch/>
        </p:blipFill>
        <p:spPr>
          <a:xfrm>
            <a:off x="2346792" y="1144782"/>
            <a:ext cx="5461000" cy="1549400"/>
          </a:xfrm>
          <a:prstGeom prst="rect">
            <a:avLst/>
          </a:prstGeom>
          <a:ln w="38100">
            <a:solidFill>
              <a:schemeClr val="tx1"/>
            </a:solidFill>
          </a:ln>
          <a:effectLst>
            <a:outerShdw blurRad="50800" dist="38100" dir="2700000" algn="tl" rotWithShape="0">
              <a:prstClr val="black">
                <a:alpha val="40000"/>
              </a:prstClr>
            </a:outerShdw>
          </a:effectLst>
        </p:spPr>
      </p:pic>
      <p:sp>
        <p:nvSpPr>
          <p:cNvPr id="11" name="TextBox 10">
            <a:extLst>
              <a:ext uri="{FF2B5EF4-FFF2-40B4-BE49-F238E27FC236}">
                <a16:creationId xmlns:a16="http://schemas.microsoft.com/office/drawing/2014/main" id="{8A8B0F95-0379-8C41-97DA-CC7604A7F700}"/>
              </a:ext>
            </a:extLst>
          </p:cNvPr>
          <p:cNvSpPr txBox="1"/>
          <p:nvPr/>
        </p:nvSpPr>
        <p:spPr>
          <a:xfrm>
            <a:off x="2908772" y="6075565"/>
            <a:ext cx="8961119" cy="338554"/>
          </a:xfrm>
          <a:prstGeom prst="rect">
            <a:avLst/>
          </a:prstGeom>
          <a:noFill/>
        </p:spPr>
        <p:txBody>
          <a:bodyPr wrap="square">
            <a:spAutoFit/>
          </a:bodyPr>
          <a:lstStyle/>
          <a:p>
            <a:r>
              <a:rPr lang="en-US" sz="1600" i="1" dirty="0"/>
              <a:t>https://</a:t>
            </a:r>
            <a:r>
              <a:rPr lang="en-US" sz="1600" i="1" dirty="0" err="1"/>
              <a:t>www.smh.com.au</a:t>
            </a:r>
            <a:r>
              <a:rPr lang="en-US" sz="1600" i="1" dirty="0"/>
              <a:t>/national/encryption-for-the-majority-of-us-life-goes-on-20181210-p50l8r.html</a:t>
            </a:r>
          </a:p>
        </p:txBody>
      </p:sp>
      <mc:AlternateContent xmlns:mc="http://schemas.openxmlformats.org/markup-compatibility/2006" xmlns:p14="http://schemas.microsoft.com/office/powerpoint/2010/main">
        <mc:Choice Requires="p14">
          <p:contentPart p14:bwMode="auto" r:id="rId3">
            <p14:nvContentPartPr>
              <p14:cNvPr id="12" name="Ink 11">
                <a:extLst>
                  <a:ext uri="{FF2B5EF4-FFF2-40B4-BE49-F238E27FC236}">
                    <a16:creationId xmlns:a16="http://schemas.microsoft.com/office/drawing/2014/main" id="{06CFDC99-A3B7-DA4C-B637-71647C9AC102}"/>
                  </a:ext>
                </a:extLst>
              </p14:cNvPr>
              <p14:cNvContentPartPr/>
              <p14:nvPr/>
            </p14:nvContentPartPr>
            <p14:xfrm>
              <a:off x="6671040" y="3259200"/>
              <a:ext cx="3651840" cy="46440"/>
            </p14:xfrm>
          </p:contentPart>
        </mc:Choice>
        <mc:Fallback xmlns="">
          <p:pic>
            <p:nvPicPr>
              <p:cNvPr id="12" name="Ink 11">
                <a:extLst>
                  <a:ext uri="{FF2B5EF4-FFF2-40B4-BE49-F238E27FC236}">
                    <a16:creationId xmlns:a16="http://schemas.microsoft.com/office/drawing/2014/main" id="{06CFDC99-A3B7-DA4C-B637-71647C9AC102}"/>
                  </a:ext>
                </a:extLst>
              </p:cNvPr>
              <p:cNvPicPr/>
              <p:nvPr/>
            </p:nvPicPr>
            <p:blipFill>
              <a:blip r:embed="rId4"/>
              <a:stretch>
                <a:fillRect/>
              </a:stretch>
            </p:blipFill>
            <p:spPr>
              <a:xfrm>
                <a:off x="6581040" y="3079560"/>
                <a:ext cx="3831480" cy="406080"/>
              </a:xfrm>
              <a:prstGeom prst="rect">
                <a:avLst/>
              </a:prstGeom>
            </p:spPr>
          </p:pic>
        </mc:Fallback>
      </mc:AlternateContent>
      <mc:AlternateContent xmlns:mc="http://schemas.openxmlformats.org/markup-compatibility/2006" xmlns:p14="http://schemas.microsoft.com/office/powerpoint/2010/main">
        <mc:Choice Requires="p14">
          <p:contentPart p14:bwMode="auto" r:id="rId5">
            <p14:nvContentPartPr>
              <p14:cNvPr id="13" name="Ink 12">
                <a:extLst>
                  <a:ext uri="{FF2B5EF4-FFF2-40B4-BE49-F238E27FC236}">
                    <a16:creationId xmlns:a16="http://schemas.microsoft.com/office/drawing/2014/main" id="{802D65FB-1FE2-3945-9D36-FC4C2D1D2554}"/>
                  </a:ext>
                </a:extLst>
              </p14:cNvPr>
              <p14:cNvContentPartPr/>
              <p14:nvPr/>
            </p14:nvContentPartPr>
            <p14:xfrm>
              <a:off x="772800" y="3620280"/>
              <a:ext cx="998640" cy="28800"/>
            </p14:xfrm>
          </p:contentPart>
        </mc:Choice>
        <mc:Fallback xmlns="">
          <p:pic>
            <p:nvPicPr>
              <p:cNvPr id="13" name="Ink 12">
                <a:extLst>
                  <a:ext uri="{FF2B5EF4-FFF2-40B4-BE49-F238E27FC236}">
                    <a16:creationId xmlns:a16="http://schemas.microsoft.com/office/drawing/2014/main" id="{802D65FB-1FE2-3945-9D36-FC4C2D1D2554}"/>
                  </a:ext>
                </a:extLst>
              </p:cNvPr>
              <p:cNvPicPr/>
              <p:nvPr/>
            </p:nvPicPr>
            <p:blipFill>
              <a:blip r:embed="rId6"/>
              <a:stretch>
                <a:fillRect/>
              </a:stretch>
            </p:blipFill>
            <p:spPr>
              <a:xfrm>
                <a:off x="683160" y="3440280"/>
                <a:ext cx="1178280" cy="388440"/>
              </a:xfrm>
              <a:prstGeom prst="rect">
                <a:avLst/>
              </a:prstGeom>
            </p:spPr>
          </p:pic>
        </mc:Fallback>
      </mc:AlternateContent>
      <mc:AlternateContent xmlns:mc="http://schemas.openxmlformats.org/markup-compatibility/2006" xmlns:p14="http://schemas.microsoft.com/office/powerpoint/2010/main">
        <mc:Choice Requires="p14">
          <p:contentPart p14:bwMode="auto" r:id="rId7">
            <p14:nvContentPartPr>
              <p14:cNvPr id="14" name="Ink 13">
                <a:extLst>
                  <a:ext uri="{FF2B5EF4-FFF2-40B4-BE49-F238E27FC236}">
                    <a16:creationId xmlns:a16="http://schemas.microsoft.com/office/drawing/2014/main" id="{A3CB36C4-A716-BD4F-9B51-1B439BAF818F}"/>
                  </a:ext>
                </a:extLst>
              </p14:cNvPr>
              <p14:cNvContentPartPr/>
              <p14:nvPr/>
            </p14:nvContentPartPr>
            <p14:xfrm>
              <a:off x="2079600" y="4677240"/>
              <a:ext cx="7590600" cy="108720"/>
            </p14:xfrm>
          </p:contentPart>
        </mc:Choice>
        <mc:Fallback xmlns="">
          <p:pic>
            <p:nvPicPr>
              <p:cNvPr id="14" name="Ink 13">
                <a:extLst>
                  <a:ext uri="{FF2B5EF4-FFF2-40B4-BE49-F238E27FC236}">
                    <a16:creationId xmlns:a16="http://schemas.microsoft.com/office/drawing/2014/main" id="{A3CB36C4-A716-BD4F-9B51-1B439BAF818F}"/>
                  </a:ext>
                </a:extLst>
              </p:cNvPr>
              <p:cNvPicPr/>
              <p:nvPr/>
            </p:nvPicPr>
            <p:blipFill>
              <a:blip r:embed="rId8"/>
              <a:stretch>
                <a:fillRect/>
              </a:stretch>
            </p:blipFill>
            <p:spPr>
              <a:xfrm>
                <a:off x="1989600" y="4497240"/>
                <a:ext cx="7770240" cy="468360"/>
              </a:xfrm>
              <a:prstGeom prst="rect">
                <a:avLst/>
              </a:prstGeom>
            </p:spPr>
          </p:pic>
        </mc:Fallback>
      </mc:AlternateContent>
    </p:spTree>
    <p:extLst>
      <p:ext uri="{BB962C8B-B14F-4D97-AF65-F5344CB8AC3E}">
        <p14:creationId xmlns:p14="http://schemas.microsoft.com/office/powerpoint/2010/main" val="1522970638"/>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BCE8D5A0-DF5E-7647-84F0-C6795BACF34E}"/>
              </a:ext>
            </a:extLst>
          </p:cNvPr>
          <p:cNvSpPr txBox="1"/>
          <p:nvPr/>
        </p:nvSpPr>
        <p:spPr>
          <a:xfrm>
            <a:off x="1066800" y="1822668"/>
            <a:ext cx="10546080" cy="4154984"/>
          </a:xfrm>
          <a:prstGeom prst="rect">
            <a:avLst/>
          </a:prstGeom>
          <a:noFill/>
        </p:spPr>
        <p:txBody>
          <a:bodyPr wrap="square" rtlCol="0">
            <a:spAutoFit/>
          </a:bodyPr>
          <a:lstStyle/>
          <a:p>
            <a:r>
              <a:rPr lang="en-US" sz="2400" dirty="0"/>
              <a:t>By design, Signal does not have a record of your contacts, social graph, conversation list, location, user avatar, user profile name, group memberships, group titles, or group avatars. The end-to-end encrypted contents of every message and voice/video call are protected by keys that are entirely inaccessible to us. In most cases now we don’t even have access to who is messaging whom.</a:t>
            </a:r>
          </a:p>
          <a:p>
            <a:endParaRPr lang="en-US" sz="2400" dirty="0"/>
          </a:p>
          <a:p>
            <a:r>
              <a:rPr lang="en-US" sz="2400" dirty="0"/>
              <a:t>Everything we do is open source and anyone is free to verify or examine the code for each release. Reproducible builds and other readily accessible binary comparisons make it possible to ensure the code we distribute is what is actually running on user’s devices. People often use Signal to share secrets with their friends, but we can’t hide secrets in our software.</a:t>
            </a:r>
          </a:p>
        </p:txBody>
      </p:sp>
      <p:sp>
        <p:nvSpPr>
          <p:cNvPr id="3" name="Title 2">
            <a:extLst>
              <a:ext uri="{FF2B5EF4-FFF2-40B4-BE49-F238E27FC236}">
                <a16:creationId xmlns:a16="http://schemas.microsoft.com/office/drawing/2014/main" id="{9CF8AC8D-4FB2-2648-A8C4-C37AC73230B9}"/>
              </a:ext>
            </a:extLst>
          </p:cNvPr>
          <p:cNvSpPr>
            <a:spLocks noGrp="1"/>
          </p:cNvSpPr>
          <p:nvPr>
            <p:ph type="title"/>
          </p:nvPr>
        </p:nvSpPr>
        <p:spPr/>
        <p:txBody>
          <a:bodyPr/>
          <a:lstStyle/>
          <a:p>
            <a:r>
              <a:rPr lang="en-US" dirty="0"/>
              <a:t>Signal Responds</a:t>
            </a:r>
          </a:p>
        </p:txBody>
      </p:sp>
      <p:sp>
        <p:nvSpPr>
          <p:cNvPr id="8" name="TextBox 7">
            <a:extLst>
              <a:ext uri="{FF2B5EF4-FFF2-40B4-BE49-F238E27FC236}">
                <a16:creationId xmlns:a16="http://schemas.microsoft.com/office/drawing/2014/main" id="{20973E33-2360-BC49-A7A2-1BCFF3D6732D}"/>
              </a:ext>
            </a:extLst>
          </p:cNvPr>
          <p:cNvSpPr txBox="1"/>
          <p:nvPr/>
        </p:nvSpPr>
        <p:spPr>
          <a:xfrm>
            <a:off x="7467600" y="6091849"/>
            <a:ext cx="4297680" cy="338554"/>
          </a:xfrm>
          <a:prstGeom prst="rect">
            <a:avLst/>
          </a:prstGeom>
          <a:noFill/>
        </p:spPr>
        <p:txBody>
          <a:bodyPr wrap="square">
            <a:spAutoFit/>
          </a:bodyPr>
          <a:lstStyle/>
          <a:p>
            <a:r>
              <a:rPr lang="en-US" sz="1600" i="1" dirty="0"/>
              <a:t>https://</a:t>
            </a:r>
            <a:r>
              <a:rPr lang="en-US" sz="1600" i="1" dirty="0" err="1"/>
              <a:t>signal.org</a:t>
            </a:r>
            <a:r>
              <a:rPr lang="en-US" sz="1600" i="1" dirty="0"/>
              <a:t>/blog/setback-in-the-outback/</a:t>
            </a:r>
          </a:p>
        </p:txBody>
      </p:sp>
      <mc:AlternateContent xmlns:mc="http://schemas.openxmlformats.org/markup-compatibility/2006" xmlns:p14="http://schemas.microsoft.com/office/powerpoint/2010/main">
        <mc:Choice Requires="p14">
          <p:contentPart p14:bwMode="auto" r:id="rId2">
            <p14:nvContentPartPr>
              <p14:cNvPr id="2" name="Ink 1">
                <a:extLst>
                  <a:ext uri="{FF2B5EF4-FFF2-40B4-BE49-F238E27FC236}">
                    <a16:creationId xmlns:a16="http://schemas.microsoft.com/office/drawing/2014/main" id="{FFD4381D-C8EC-D047-A911-2DB8098A606D}"/>
                  </a:ext>
                </a:extLst>
              </p14:cNvPr>
              <p14:cNvContentPartPr/>
              <p14:nvPr/>
            </p14:nvContentPartPr>
            <p14:xfrm>
              <a:off x="5133120" y="2805720"/>
              <a:ext cx="5517360" cy="115560"/>
            </p14:xfrm>
          </p:contentPart>
        </mc:Choice>
        <mc:Fallback xmlns="">
          <p:pic>
            <p:nvPicPr>
              <p:cNvPr id="2" name="Ink 1">
                <a:extLst>
                  <a:ext uri="{FF2B5EF4-FFF2-40B4-BE49-F238E27FC236}">
                    <a16:creationId xmlns:a16="http://schemas.microsoft.com/office/drawing/2014/main" id="{FFD4381D-C8EC-D047-A911-2DB8098A606D}"/>
                  </a:ext>
                </a:extLst>
              </p:cNvPr>
              <p:cNvPicPr/>
              <p:nvPr/>
            </p:nvPicPr>
            <p:blipFill>
              <a:blip r:embed="rId3"/>
              <a:stretch>
                <a:fillRect/>
              </a:stretch>
            </p:blipFill>
            <p:spPr>
              <a:xfrm>
                <a:off x="5043120" y="2625720"/>
                <a:ext cx="5697000" cy="475200"/>
              </a:xfrm>
              <a:prstGeom prst="rect">
                <a:avLst/>
              </a:prstGeom>
            </p:spPr>
          </p:pic>
        </mc:Fallback>
      </mc:AlternateContent>
      <mc:AlternateContent xmlns:mc="http://schemas.openxmlformats.org/markup-compatibility/2006" xmlns:p14="http://schemas.microsoft.com/office/powerpoint/2010/main">
        <mc:Choice Requires="p14">
          <p:contentPart p14:bwMode="auto" r:id="rId4">
            <p14:nvContentPartPr>
              <p14:cNvPr id="4" name="Ink 3">
                <a:extLst>
                  <a:ext uri="{FF2B5EF4-FFF2-40B4-BE49-F238E27FC236}">
                    <a16:creationId xmlns:a16="http://schemas.microsoft.com/office/drawing/2014/main" id="{B691BCAC-796D-B249-BB40-672BD14C8679}"/>
                  </a:ext>
                </a:extLst>
              </p14:cNvPr>
              <p14:cNvContentPartPr/>
              <p14:nvPr/>
            </p14:nvContentPartPr>
            <p14:xfrm>
              <a:off x="1233240" y="3172800"/>
              <a:ext cx="10220760" cy="102240"/>
            </p14:xfrm>
          </p:contentPart>
        </mc:Choice>
        <mc:Fallback xmlns="">
          <p:pic>
            <p:nvPicPr>
              <p:cNvPr id="4" name="Ink 3">
                <a:extLst>
                  <a:ext uri="{FF2B5EF4-FFF2-40B4-BE49-F238E27FC236}">
                    <a16:creationId xmlns:a16="http://schemas.microsoft.com/office/drawing/2014/main" id="{B691BCAC-796D-B249-BB40-672BD14C8679}"/>
                  </a:ext>
                </a:extLst>
              </p:cNvPr>
              <p:cNvPicPr/>
              <p:nvPr/>
            </p:nvPicPr>
            <p:blipFill>
              <a:blip r:embed="rId5"/>
              <a:stretch>
                <a:fillRect/>
              </a:stretch>
            </p:blipFill>
            <p:spPr>
              <a:xfrm>
                <a:off x="1143600" y="2993160"/>
                <a:ext cx="10400400" cy="461880"/>
              </a:xfrm>
              <a:prstGeom prst="rect">
                <a:avLst/>
              </a:prstGeom>
            </p:spPr>
          </p:pic>
        </mc:Fallback>
      </mc:AlternateContent>
      <mc:AlternateContent xmlns:mc="http://schemas.openxmlformats.org/markup-compatibility/2006" xmlns:p14="http://schemas.microsoft.com/office/powerpoint/2010/main">
        <mc:Choice Requires="p14">
          <p:contentPart p14:bwMode="auto" r:id="rId6">
            <p14:nvContentPartPr>
              <p14:cNvPr id="5" name="Ink 4">
                <a:extLst>
                  <a:ext uri="{FF2B5EF4-FFF2-40B4-BE49-F238E27FC236}">
                    <a16:creationId xmlns:a16="http://schemas.microsoft.com/office/drawing/2014/main" id="{934E6994-1250-C74A-B975-C4BFEFF7EBF0}"/>
                  </a:ext>
                </a:extLst>
              </p14:cNvPr>
              <p14:cNvContentPartPr/>
              <p14:nvPr/>
            </p14:nvContentPartPr>
            <p14:xfrm>
              <a:off x="1150440" y="3558720"/>
              <a:ext cx="693720" cy="37080"/>
            </p14:xfrm>
          </p:contentPart>
        </mc:Choice>
        <mc:Fallback xmlns="">
          <p:pic>
            <p:nvPicPr>
              <p:cNvPr id="5" name="Ink 4">
                <a:extLst>
                  <a:ext uri="{FF2B5EF4-FFF2-40B4-BE49-F238E27FC236}">
                    <a16:creationId xmlns:a16="http://schemas.microsoft.com/office/drawing/2014/main" id="{934E6994-1250-C74A-B975-C4BFEFF7EBF0}"/>
                  </a:ext>
                </a:extLst>
              </p:cNvPr>
              <p:cNvPicPr/>
              <p:nvPr/>
            </p:nvPicPr>
            <p:blipFill>
              <a:blip r:embed="rId7"/>
              <a:stretch>
                <a:fillRect/>
              </a:stretch>
            </p:blipFill>
            <p:spPr>
              <a:xfrm>
                <a:off x="1060800" y="3378720"/>
                <a:ext cx="873360" cy="396720"/>
              </a:xfrm>
              <a:prstGeom prst="rect">
                <a:avLst/>
              </a:prstGeom>
            </p:spPr>
          </p:pic>
        </mc:Fallback>
      </mc:AlternateContent>
      <mc:AlternateContent xmlns:mc="http://schemas.openxmlformats.org/markup-compatibility/2006" xmlns:p14="http://schemas.microsoft.com/office/powerpoint/2010/main">
        <mc:Choice Requires="p14">
          <p:contentPart p14:bwMode="auto" r:id="rId8">
            <p14:nvContentPartPr>
              <p14:cNvPr id="7" name="Ink 6">
                <a:extLst>
                  <a:ext uri="{FF2B5EF4-FFF2-40B4-BE49-F238E27FC236}">
                    <a16:creationId xmlns:a16="http://schemas.microsoft.com/office/drawing/2014/main" id="{1D8EAAA5-2C08-E04A-8D25-3066CFC8939B}"/>
                  </a:ext>
                </a:extLst>
              </p14:cNvPr>
              <p14:cNvContentPartPr/>
              <p14:nvPr/>
            </p14:nvContentPartPr>
            <p14:xfrm>
              <a:off x="2751000" y="5694360"/>
              <a:ext cx="4575960" cy="140760"/>
            </p14:xfrm>
          </p:contentPart>
        </mc:Choice>
        <mc:Fallback xmlns="">
          <p:pic>
            <p:nvPicPr>
              <p:cNvPr id="7" name="Ink 6">
                <a:extLst>
                  <a:ext uri="{FF2B5EF4-FFF2-40B4-BE49-F238E27FC236}">
                    <a16:creationId xmlns:a16="http://schemas.microsoft.com/office/drawing/2014/main" id="{1D8EAAA5-2C08-E04A-8D25-3066CFC8939B}"/>
                  </a:ext>
                </a:extLst>
              </p:cNvPr>
              <p:cNvPicPr/>
              <p:nvPr/>
            </p:nvPicPr>
            <p:blipFill>
              <a:blip r:embed="rId9"/>
              <a:stretch>
                <a:fillRect/>
              </a:stretch>
            </p:blipFill>
            <p:spPr>
              <a:xfrm>
                <a:off x="2661360" y="5514720"/>
                <a:ext cx="4755600" cy="500400"/>
              </a:xfrm>
              <a:prstGeom prst="rect">
                <a:avLst/>
              </a:prstGeom>
            </p:spPr>
          </p:pic>
        </mc:Fallback>
      </mc:AlternateContent>
    </p:spTree>
    <p:extLst>
      <p:ext uri="{BB962C8B-B14F-4D97-AF65-F5344CB8AC3E}">
        <p14:creationId xmlns:p14="http://schemas.microsoft.com/office/powerpoint/2010/main" val="909080569"/>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9D2BAE0-30EB-B849-BE1E-AD2FBAB9F7D7}"/>
              </a:ext>
            </a:extLst>
          </p:cNvPr>
          <p:cNvSpPr>
            <a:spLocks noGrp="1"/>
          </p:cNvSpPr>
          <p:nvPr>
            <p:ph type="title"/>
          </p:nvPr>
        </p:nvSpPr>
        <p:spPr/>
        <p:txBody>
          <a:bodyPr/>
          <a:lstStyle/>
          <a:p>
            <a:r>
              <a:rPr lang="en-US" dirty="0"/>
              <a:t>Another Option: Hack the Phone</a:t>
            </a:r>
          </a:p>
        </p:txBody>
      </p:sp>
      <p:pic>
        <p:nvPicPr>
          <p:cNvPr id="4" name="Picture 3" descr="Graphical user interface, application&#10;&#10;Description automatically generated">
            <a:extLst>
              <a:ext uri="{FF2B5EF4-FFF2-40B4-BE49-F238E27FC236}">
                <a16:creationId xmlns:a16="http://schemas.microsoft.com/office/drawing/2014/main" id="{D48B1623-AC47-2447-AA2D-B3075534A189}"/>
              </a:ext>
            </a:extLst>
          </p:cNvPr>
          <p:cNvPicPr>
            <a:picLocks noChangeAspect="1"/>
          </p:cNvPicPr>
          <p:nvPr/>
        </p:nvPicPr>
        <p:blipFill>
          <a:blip r:embed="rId2"/>
          <a:stretch>
            <a:fillRect/>
          </a:stretch>
        </p:blipFill>
        <p:spPr>
          <a:xfrm>
            <a:off x="6449834" y="2842591"/>
            <a:ext cx="5148165" cy="2882972"/>
          </a:xfrm>
          <a:prstGeom prst="rect">
            <a:avLst/>
          </a:prstGeom>
        </p:spPr>
      </p:pic>
      <p:sp>
        <p:nvSpPr>
          <p:cNvPr id="5" name="TextBox 4">
            <a:extLst>
              <a:ext uri="{FF2B5EF4-FFF2-40B4-BE49-F238E27FC236}">
                <a16:creationId xmlns:a16="http://schemas.microsoft.com/office/drawing/2014/main" id="{53A2CC22-D970-EA4F-BE81-F4C86BCC633E}"/>
              </a:ext>
            </a:extLst>
          </p:cNvPr>
          <p:cNvSpPr txBox="1"/>
          <p:nvPr/>
        </p:nvSpPr>
        <p:spPr>
          <a:xfrm>
            <a:off x="9220426" y="5749722"/>
            <a:ext cx="2377574" cy="338554"/>
          </a:xfrm>
          <a:prstGeom prst="rect">
            <a:avLst/>
          </a:prstGeom>
          <a:noFill/>
        </p:spPr>
        <p:txBody>
          <a:bodyPr wrap="none" rtlCol="0">
            <a:spAutoFit/>
          </a:bodyPr>
          <a:lstStyle/>
          <a:p>
            <a:r>
              <a:rPr lang="en-US" sz="1600" i="1" dirty="0"/>
              <a:t>image: Vice Motherboard</a:t>
            </a:r>
          </a:p>
        </p:txBody>
      </p:sp>
      <p:pic>
        <p:nvPicPr>
          <p:cNvPr id="7" name="Picture 6" descr="Icon&#10;&#10;Description automatically generated">
            <a:extLst>
              <a:ext uri="{FF2B5EF4-FFF2-40B4-BE49-F238E27FC236}">
                <a16:creationId xmlns:a16="http://schemas.microsoft.com/office/drawing/2014/main" id="{575F94D7-CBBC-084C-92F3-9A850F53EDD0}"/>
              </a:ext>
            </a:extLst>
          </p:cNvPr>
          <p:cNvPicPr>
            <a:picLocks noChangeAspect="1"/>
          </p:cNvPicPr>
          <p:nvPr/>
        </p:nvPicPr>
        <p:blipFill>
          <a:blip r:embed="rId3"/>
          <a:stretch>
            <a:fillRect/>
          </a:stretch>
        </p:blipFill>
        <p:spPr>
          <a:xfrm>
            <a:off x="1066800" y="5064256"/>
            <a:ext cx="2057399" cy="1322614"/>
          </a:xfrm>
          <a:prstGeom prst="rect">
            <a:avLst/>
          </a:prstGeom>
        </p:spPr>
      </p:pic>
      <p:pic>
        <p:nvPicPr>
          <p:cNvPr id="1026" name="Picture 2" descr="HIDE AND SEEK: Tracking NSO Group&amp;#39;s Pegasus Spyware to Operations in 45  Countries - The Citizen Lab">
            <a:extLst>
              <a:ext uri="{FF2B5EF4-FFF2-40B4-BE49-F238E27FC236}">
                <a16:creationId xmlns:a16="http://schemas.microsoft.com/office/drawing/2014/main" id="{44D91514-8C00-1D44-807D-526EF569BD32}"/>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066800" y="1793744"/>
            <a:ext cx="5066886" cy="318384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635306830"/>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F21D146-2CB6-B64F-BC14-54D7AD951EDE}"/>
              </a:ext>
            </a:extLst>
          </p:cNvPr>
          <p:cNvSpPr>
            <a:spLocks noGrp="1"/>
          </p:cNvSpPr>
          <p:nvPr>
            <p:ph type="title"/>
          </p:nvPr>
        </p:nvSpPr>
        <p:spPr/>
        <p:txBody>
          <a:bodyPr/>
          <a:lstStyle/>
          <a:p>
            <a:r>
              <a:rPr lang="en-US" dirty="0"/>
              <a:t>Specialized Secure Phones?</a:t>
            </a:r>
          </a:p>
        </p:txBody>
      </p:sp>
      <p:pic>
        <p:nvPicPr>
          <p:cNvPr id="1026" name="Picture 2" descr="Canadian man who sold uncrackable Phantom Secure phones to Australian gangs  jailed">
            <a:extLst>
              <a:ext uri="{FF2B5EF4-FFF2-40B4-BE49-F238E27FC236}">
                <a16:creationId xmlns:a16="http://schemas.microsoft.com/office/drawing/2014/main" id="{C6B0EC26-6CE9-AE42-ADA0-224F092B7A3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38541" y="2167707"/>
            <a:ext cx="4289256" cy="2412707"/>
          </a:xfrm>
          <a:prstGeom prst="rect">
            <a:avLst/>
          </a:prstGeom>
          <a:noFill/>
          <a:ln w="12700">
            <a:solidFill>
              <a:schemeClr val="tx1"/>
            </a:solidFill>
          </a:ln>
          <a:extLst>
            <a:ext uri="{909E8E84-426E-40DD-AFC4-6F175D3DCCD1}">
              <a14:hiddenFill xmlns:a14="http://schemas.microsoft.com/office/drawing/2010/main">
                <a:solidFill>
                  <a:srgbClr val="FFFFFF"/>
                </a:solidFill>
              </a14:hiddenFill>
            </a:ext>
          </a:extLst>
        </p:spPr>
      </p:pic>
      <p:pic>
        <p:nvPicPr>
          <p:cNvPr id="7" name="Picture 6" descr="Text&#10;&#10;Description automatically generated with medium confidence">
            <a:extLst>
              <a:ext uri="{FF2B5EF4-FFF2-40B4-BE49-F238E27FC236}">
                <a16:creationId xmlns:a16="http://schemas.microsoft.com/office/drawing/2014/main" id="{C72D0C18-83F7-E74E-ADD3-C9DBB931FC50}"/>
              </a:ext>
            </a:extLst>
          </p:cNvPr>
          <p:cNvPicPr>
            <a:picLocks noChangeAspect="1"/>
          </p:cNvPicPr>
          <p:nvPr/>
        </p:nvPicPr>
        <p:blipFill>
          <a:blip r:embed="rId3"/>
          <a:stretch>
            <a:fillRect/>
          </a:stretch>
        </p:blipFill>
        <p:spPr>
          <a:xfrm>
            <a:off x="938541" y="4972660"/>
            <a:ext cx="4788877" cy="868824"/>
          </a:xfrm>
          <a:prstGeom prst="rect">
            <a:avLst/>
          </a:prstGeom>
          <a:ln w="38100">
            <a:solidFill>
              <a:schemeClr val="tx1"/>
            </a:solidFill>
          </a:ln>
          <a:effectLst>
            <a:outerShdw blurRad="50800" dist="38100" dir="2700000" algn="tl" rotWithShape="0">
              <a:prstClr val="black">
                <a:alpha val="40000"/>
              </a:prstClr>
            </a:outerShdw>
          </a:effectLst>
        </p:spPr>
      </p:pic>
      <p:pic>
        <p:nvPicPr>
          <p:cNvPr id="1028" name="Picture 4" descr="Arrest warrant issued for Canadian CEO after authorities allege company&amp;amp;#39;s  messaging app used by international crime groups | The Star">
            <a:extLst>
              <a:ext uri="{FF2B5EF4-FFF2-40B4-BE49-F238E27FC236}">
                <a16:creationId xmlns:a16="http://schemas.microsoft.com/office/drawing/2014/main" id="{DDD9C4E5-8631-3642-B0BE-AD07C98D4CB3}"/>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976445" y="1794966"/>
            <a:ext cx="5161447" cy="2412707"/>
          </a:xfrm>
          <a:prstGeom prst="rect">
            <a:avLst/>
          </a:prstGeom>
          <a:noFill/>
          <a:ln w="12700">
            <a:solidFill>
              <a:schemeClr val="tx1"/>
            </a:solidFill>
          </a:ln>
          <a:extLst>
            <a:ext uri="{909E8E84-426E-40DD-AFC4-6F175D3DCCD1}">
              <a14:hiddenFill xmlns:a14="http://schemas.microsoft.com/office/drawing/2010/main">
                <a:solidFill>
                  <a:srgbClr val="FFFFFF"/>
                </a:solidFill>
              </a14:hiddenFill>
            </a:ext>
          </a:extLst>
        </p:spPr>
      </p:pic>
      <p:sp>
        <p:nvSpPr>
          <p:cNvPr id="5" name="TextBox 4">
            <a:extLst>
              <a:ext uri="{FF2B5EF4-FFF2-40B4-BE49-F238E27FC236}">
                <a16:creationId xmlns:a16="http://schemas.microsoft.com/office/drawing/2014/main" id="{BFB6BAE7-1576-EF4B-B342-485B70B096B7}"/>
              </a:ext>
            </a:extLst>
          </p:cNvPr>
          <p:cNvSpPr txBox="1"/>
          <p:nvPr/>
        </p:nvSpPr>
        <p:spPr>
          <a:xfrm>
            <a:off x="3083169" y="2880101"/>
            <a:ext cx="5161447" cy="461665"/>
          </a:xfrm>
          <a:prstGeom prst="rect">
            <a:avLst/>
          </a:prstGeom>
          <a:solidFill>
            <a:srgbClr val="C00000"/>
          </a:solidFill>
          <a:effectLst>
            <a:outerShdw blurRad="380582" sx="119000" sy="119000" algn="ctr" rotWithShape="0">
              <a:prstClr val="black">
                <a:alpha val="40000"/>
              </a:prstClr>
            </a:outerShdw>
          </a:effectLst>
        </p:spPr>
        <p:txBody>
          <a:bodyPr wrap="square" rtlCol="0">
            <a:spAutoFit/>
          </a:bodyPr>
          <a:lstStyle/>
          <a:p>
            <a:pPr algn="ctr"/>
            <a:r>
              <a:rPr lang="en-US" sz="2400" dirty="0">
                <a:solidFill>
                  <a:schemeClr val="bg1"/>
                </a:solidFill>
                <a:latin typeface="Segoe Print" panose="02000800000000000000" pitchFamily="2" charset="0"/>
              </a:rPr>
              <a:t>Who are the target customers?</a:t>
            </a:r>
          </a:p>
        </p:txBody>
      </p:sp>
      <p:pic>
        <p:nvPicPr>
          <p:cNvPr id="9" name="Picture 8" descr="Text&#10;&#10;Description automatically generated">
            <a:extLst>
              <a:ext uri="{FF2B5EF4-FFF2-40B4-BE49-F238E27FC236}">
                <a16:creationId xmlns:a16="http://schemas.microsoft.com/office/drawing/2014/main" id="{243EB13D-9ABC-2646-B3AD-154A756D775B}"/>
              </a:ext>
            </a:extLst>
          </p:cNvPr>
          <p:cNvPicPr>
            <a:picLocks noChangeAspect="1"/>
          </p:cNvPicPr>
          <p:nvPr/>
        </p:nvPicPr>
        <p:blipFill>
          <a:blip r:embed="rId5"/>
          <a:stretch>
            <a:fillRect/>
          </a:stretch>
        </p:blipFill>
        <p:spPr>
          <a:xfrm>
            <a:off x="6096000" y="4812258"/>
            <a:ext cx="4788877" cy="1029226"/>
          </a:xfrm>
          <a:prstGeom prst="rect">
            <a:avLst/>
          </a:prstGeom>
          <a:ln w="38100">
            <a:solidFill>
              <a:schemeClr val="tx1"/>
            </a:solidFill>
          </a:ln>
          <a:effectLst>
            <a:outerShdw blurRad="50800" dist="38100" dir="2700000" algn="tl" rotWithShape="0">
              <a:prstClr val="black">
                <a:alpha val="40000"/>
              </a:prstClr>
            </a:outerShdw>
          </a:effectLst>
        </p:spPr>
      </p:pic>
    </p:spTree>
    <p:extLst>
      <p:ext uri="{BB962C8B-B14F-4D97-AF65-F5344CB8AC3E}">
        <p14:creationId xmlns:p14="http://schemas.microsoft.com/office/powerpoint/2010/main" val="126014205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7"/>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Text&#10;&#10;Description automatically generated">
            <a:extLst>
              <a:ext uri="{FF2B5EF4-FFF2-40B4-BE49-F238E27FC236}">
                <a16:creationId xmlns:a16="http://schemas.microsoft.com/office/drawing/2014/main" id="{244FD610-657A-FD4C-8595-063660F6B417}"/>
              </a:ext>
            </a:extLst>
          </p:cNvPr>
          <p:cNvPicPr>
            <a:picLocks noChangeAspect="1"/>
          </p:cNvPicPr>
          <p:nvPr/>
        </p:nvPicPr>
        <p:blipFill>
          <a:blip r:embed="rId2"/>
          <a:stretch>
            <a:fillRect/>
          </a:stretch>
        </p:blipFill>
        <p:spPr>
          <a:xfrm>
            <a:off x="1192530" y="4090212"/>
            <a:ext cx="6515100" cy="1257300"/>
          </a:xfrm>
          <a:prstGeom prst="rect">
            <a:avLst/>
          </a:prstGeom>
          <a:ln w="38100">
            <a:solidFill>
              <a:schemeClr val="tx1"/>
            </a:solidFill>
          </a:ln>
          <a:effectLst>
            <a:outerShdw blurRad="50800" dist="38100" dir="2700000" algn="tl" rotWithShape="0">
              <a:prstClr val="black">
                <a:alpha val="40000"/>
              </a:prstClr>
            </a:outerShdw>
          </a:effectLst>
        </p:spPr>
      </p:pic>
      <p:sp>
        <p:nvSpPr>
          <p:cNvPr id="6" name="TextBox 5">
            <a:extLst>
              <a:ext uri="{FF2B5EF4-FFF2-40B4-BE49-F238E27FC236}">
                <a16:creationId xmlns:a16="http://schemas.microsoft.com/office/drawing/2014/main" id="{7E3067FB-1E9F-E94D-85B0-6EF76FFFF608}"/>
              </a:ext>
            </a:extLst>
          </p:cNvPr>
          <p:cNvSpPr txBox="1"/>
          <p:nvPr/>
        </p:nvSpPr>
        <p:spPr>
          <a:xfrm>
            <a:off x="4069080" y="5806976"/>
            <a:ext cx="7774885" cy="584775"/>
          </a:xfrm>
          <a:prstGeom prst="rect">
            <a:avLst/>
          </a:prstGeom>
          <a:noFill/>
        </p:spPr>
        <p:txBody>
          <a:bodyPr wrap="none" rtlCol="0">
            <a:spAutoFit/>
          </a:bodyPr>
          <a:lstStyle/>
          <a:p>
            <a:r>
              <a:rPr lang="en-US" sz="1600" i="1" dirty="0"/>
              <a:t>https://www.nytimes.com/2021/06/08/world/australia/operation-trojan-horse-anom.html</a:t>
            </a:r>
          </a:p>
          <a:p>
            <a:r>
              <a:rPr lang="en-US" sz="1600" i="1" dirty="0"/>
              <a:t>https://</a:t>
            </a:r>
            <a:r>
              <a:rPr lang="en-US" sz="1600" i="1" dirty="0" err="1"/>
              <a:t>www.engadget.com</a:t>
            </a:r>
            <a:r>
              <a:rPr lang="en-US" sz="1600" i="1" dirty="0"/>
              <a:t>/fbi-anom-phone-arcaneos-180523267.html</a:t>
            </a:r>
          </a:p>
        </p:txBody>
      </p:sp>
      <p:sp>
        <p:nvSpPr>
          <p:cNvPr id="7" name="TextBox 6">
            <a:extLst>
              <a:ext uri="{FF2B5EF4-FFF2-40B4-BE49-F238E27FC236}">
                <a16:creationId xmlns:a16="http://schemas.microsoft.com/office/drawing/2014/main" id="{BB9B1EE4-774C-6E48-890A-159D5B3A9675}"/>
              </a:ext>
            </a:extLst>
          </p:cNvPr>
          <p:cNvSpPr txBox="1"/>
          <p:nvPr/>
        </p:nvSpPr>
        <p:spPr>
          <a:xfrm>
            <a:off x="701039" y="628815"/>
            <a:ext cx="6595110" cy="3170099"/>
          </a:xfrm>
          <a:prstGeom prst="rect">
            <a:avLst/>
          </a:prstGeom>
          <a:noFill/>
        </p:spPr>
        <p:txBody>
          <a:bodyPr wrap="square" rtlCol="0">
            <a:spAutoFit/>
          </a:bodyPr>
          <a:lstStyle/>
          <a:p>
            <a:r>
              <a:rPr lang="en-US" sz="2000" dirty="0" err="1"/>
              <a:t>Anom</a:t>
            </a:r>
            <a:r>
              <a:rPr lang="en-US" sz="2000" dirty="0"/>
              <a:t> devices were cellphones that had been stripped of all normal functions. Their only working app was disguised as the calculator function: After entering a code, users could send messages and photos with end-to-end encryption</a:t>
            </a:r>
          </a:p>
          <a:p>
            <a:r>
              <a:rPr lang="en-US" sz="2000" dirty="0"/>
              <a:t>… </a:t>
            </a:r>
          </a:p>
          <a:p>
            <a:r>
              <a:rPr lang="en-US" sz="2000" dirty="0"/>
              <a:t>Over three years, more than 12,000 </a:t>
            </a:r>
            <a:r>
              <a:rPr lang="en-US" sz="2000" dirty="0" err="1"/>
              <a:t>Anom</a:t>
            </a:r>
            <a:r>
              <a:rPr lang="en-US" sz="2000" dirty="0"/>
              <a:t> devices were sold to over 300 criminal syndicates operating in more than 100 countries.  The devices cost varied by location but were generally sold, court papers say, on six-month subscriptions available for $1,700 in the United States.</a:t>
            </a:r>
          </a:p>
        </p:txBody>
      </p:sp>
      <p:pic>
        <p:nvPicPr>
          <p:cNvPr id="2050" name="Picture 2" descr="An illustration picture shows the ANoM logo displayed on the screen of an smartphone on june 8, 2021 in Paris. - Some 250 people were arrested in Sweden and Finland in the global sting on organised crime, authorities said on June 8, 2021, using phones planted by the US FBI, law enforcement officers were able to read the messages of global underworld figures in around 100 countries as they plotted drug deals, arms transfers and gangland hits on the compromised ANOM devices. (Photo by Olivier MORIN / AFP) (Photo by OLIVIER MORIN/AFP via Getty Images)">
            <a:extLst>
              <a:ext uri="{FF2B5EF4-FFF2-40B4-BE49-F238E27FC236}">
                <a16:creationId xmlns:a16="http://schemas.microsoft.com/office/drawing/2014/main" id="{66B4F6A4-0577-F140-ADD6-4371E08D9B5D}"/>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956522" y="628815"/>
            <a:ext cx="3253740" cy="2241465"/>
          </a:xfrm>
          <a:prstGeom prst="rect">
            <a:avLst/>
          </a:prstGeom>
          <a:noFill/>
          <a:extLst>
            <a:ext uri="{909E8E84-426E-40DD-AFC4-6F175D3DCCD1}">
              <a14:hiddenFill xmlns:a14="http://schemas.microsoft.com/office/drawing/2010/main">
                <a:solidFill>
                  <a:srgbClr val="FFFFFF"/>
                </a:solidFill>
              </a14:hiddenFill>
            </a:ext>
          </a:extLst>
        </p:spPr>
      </p:pic>
      <p:sp>
        <p:nvSpPr>
          <p:cNvPr id="9" name="TextBox 8">
            <a:extLst>
              <a:ext uri="{FF2B5EF4-FFF2-40B4-BE49-F238E27FC236}">
                <a16:creationId xmlns:a16="http://schemas.microsoft.com/office/drawing/2014/main" id="{5E758847-B47F-A64C-A55E-2A6AE13DF99B}"/>
              </a:ext>
            </a:extLst>
          </p:cNvPr>
          <p:cNvSpPr txBox="1"/>
          <p:nvPr/>
        </p:nvSpPr>
        <p:spPr>
          <a:xfrm>
            <a:off x="8429045" y="2921833"/>
            <a:ext cx="3061916" cy="369332"/>
          </a:xfrm>
          <a:prstGeom prst="rect">
            <a:avLst/>
          </a:prstGeom>
          <a:noFill/>
        </p:spPr>
        <p:txBody>
          <a:bodyPr wrap="square" rtlCol="0">
            <a:spAutoFit/>
          </a:bodyPr>
          <a:lstStyle/>
          <a:p>
            <a:r>
              <a:rPr lang="en-US" dirty="0"/>
              <a:t>Pixel 4a with a modified OS</a:t>
            </a:r>
          </a:p>
        </p:txBody>
      </p:sp>
      <p:sp>
        <p:nvSpPr>
          <p:cNvPr id="12" name="TextBox 11">
            <a:extLst>
              <a:ext uri="{FF2B5EF4-FFF2-40B4-BE49-F238E27FC236}">
                <a16:creationId xmlns:a16="http://schemas.microsoft.com/office/drawing/2014/main" id="{B7D60AFD-16A3-6A4C-AF12-E20B3051F677}"/>
              </a:ext>
            </a:extLst>
          </p:cNvPr>
          <p:cNvSpPr txBox="1"/>
          <p:nvPr/>
        </p:nvSpPr>
        <p:spPr>
          <a:xfrm>
            <a:off x="7557424" y="3582463"/>
            <a:ext cx="4055456" cy="1631216"/>
          </a:xfrm>
          <a:prstGeom prst="rect">
            <a:avLst/>
          </a:prstGeom>
          <a:solidFill>
            <a:srgbClr val="FFFF00"/>
          </a:solidFill>
          <a:ln w="38100">
            <a:solidFill>
              <a:schemeClr val="tx1"/>
            </a:solidFill>
          </a:ln>
          <a:effectLst>
            <a:outerShdw blurRad="50800" dist="38100" dir="2700000" algn="tl" rotWithShape="0">
              <a:prstClr val="black">
                <a:alpha val="40000"/>
              </a:prstClr>
            </a:outerShdw>
          </a:effectLst>
        </p:spPr>
        <p:txBody>
          <a:bodyPr wrap="square">
            <a:spAutoFit/>
          </a:bodyPr>
          <a:lstStyle/>
          <a:p>
            <a:r>
              <a:rPr lang="en-US" sz="2000" dirty="0"/>
              <a:t>the entire network was actually a sophisticated sting run by the F.B.I., in coordination with the Australian police… arrested at least 800 people in more than a dozen countries</a:t>
            </a:r>
          </a:p>
        </p:txBody>
      </p:sp>
    </p:spTree>
    <p:extLst>
      <p:ext uri="{BB962C8B-B14F-4D97-AF65-F5344CB8AC3E}">
        <p14:creationId xmlns:p14="http://schemas.microsoft.com/office/powerpoint/2010/main" val="62185416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animBg="1"/>
    </p:bld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8" name="Picture 2" descr="Key icon - Free download on Iconfinder">
            <a:extLst>
              <a:ext uri="{FF2B5EF4-FFF2-40B4-BE49-F238E27FC236}">
                <a16:creationId xmlns:a16="http://schemas.microsoft.com/office/drawing/2014/main" id="{8F7F4123-0DD1-C346-BF8B-CC8BBBD2C664}"/>
              </a:ext>
            </a:extLst>
          </p:cNvPr>
          <p:cNvPicPr>
            <a:picLocks noChangeAspect="1" noChangeArrowheads="1"/>
          </p:cNvPicPr>
          <p:nvPr/>
        </p:nvPicPr>
        <p:blipFill>
          <a:blip r:embed="rId2">
            <a:duotone>
              <a:schemeClr val="accent2">
                <a:shade val="45000"/>
                <a:satMod val="135000"/>
              </a:schemeClr>
              <a:prstClr val="white"/>
            </a:duotone>
            <a:extLst>
              <a:ext uri="{28A0092B-C50C-407E-A947-70E740481C1C}">
                <a14:useLocalDpi xmlns:a14="http://schemas.microsoft.com/office/drawing/2010/main" val="0"/>
              </a:ext>
            </a:extLst>
          </a:blip>
          <a:srcRect/>
          <a:stretch>
            <a:fillRect/>
          </a:stretch>
        </p:blipFill>
        <p:spPr bwMode="auto">
          <a:xfrm>
            <a:off x="9215351" y="3528996"/>
            <a:ext cx="622300" cy="622300"/>
          </a:xfrm>
          <a:prstGeom prst="rect">
            <a:avLst/>
          </a:prstGeom>
          <a:noFill/>
          <a:extLst>
            <a:ext uri="{909E8E84-426E-40DD-AFC4-6F175D3DCCD1}">
              <a14:hiddenFill xmlns:a14="http://schemas.microsoft.com/office/drawing/2010/main">
                <a:solidFill>
                  <a:srgbClr val="FFFFFF"/>
                </a:solidFill>
              </a14:hiddenFill>
            </a:ext>
          </a:extLst>
        </p:spPr>
      </p:pic>
      <p:sp>
        <p:nvSpPr>
          <p:cNvPr id="2" name="Title 1"/>
          <p:cNvSpPr>
            <a:spLocks noGrp="1"/>
          </p:cNvSpPr>
          <p:nvPr>
            <p:ph type="title"/>
          </p:nvPr>
        </p:nvSpPr>
        <p:spPr/>
        <p:txBody>
          <a:bodyPr/>
          <a:lstStyle/>
          <a:p>
            <a:r>
              <a:rPr lang="en-US" dirty="0"/>
              <a:t>E2EE Does Not Extend to Servers</a:t>
            </a:r>
          </a:p>
        </p:txBody>
      </p:sp>
      <p:pic>
        <p:nvPicPr>
          <p:cNvPr id="3" name="Picture 2" descr="Simple Smartphone Logo Stock Illustration - Download Image Now - iStock">
            <a:extLst>
              <a:ext uri="{FF2B5EF4-FFF2-40B4-BE49-F238E27FC236}">
                <a16:creationId xmlns:a16="http://schemas.microsoft.com/office/drawing/2014/main" id="{666C744D-DE28-9B28-A032-194D8A8250AE}"/>
              </a:ext>
            </a:extLst>
          </p:cNvPr>
          <p:cNvPicPr>
            <a:picLocks noChangeAspect="1" noChangeArrowheads="1"/>
          </p:cNvPicPr>
          <p:nvPr/>
        </p:nvPicPr>
        <p:blipFill>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flipH="1">
            <a:off x="3164129" y="2588435"/>
            <a:ext cx="812800" cy="812800"/>
          </a:xfrm>
          <a:prstGeom prst="rect">
            <a:avLst/>
          </a:prstGeom>
          <a:noFill/>
          <a:extLst>
            <a:ext uri="{909E8E84-426E-40DD-AFC4-6F175D3DCCD1}">
              <a14:hiddenFill xmlns:a14="http://schemas.microsoft.com/office/drawing/2010/main">
                <a:solidFill>
                  <a:srgbClr val="FFFFFF"/>
                </a:solidFill>
              </a14:hiddenFill>
            </a:ext>
          </a:extLst>
        </p:spPr>
      </p:pic>
      <p:sp>
        <p:nvSpPr>
          <p:cNvPr id="6" name="Cloud 5">
            <a:extLst>
              <a:ext uri="{FF2B5EF4-FFF2-40B4-BE49-F238E27FC236}">
                <a16:creationId xmlns:a16="http://schemas.microsoft.com/office/drawing/2014/main" id="{DA0F09D1-E026-1BD8-4244-BCC7E112C59E}"/>
              </a:ext>
            </a:extLst>
          </p:cNvPr>
          <p:cNvSpPr/>
          <p:nvPr/>
        </p:nvSpPr>
        <p:spPr>
          <a:xfrm>
            <a:off x="4473420" y="2716318"/>
            <a:ext cx="1371600" cy="1004132"/>
          </a:xfrm>
          <a:prstGeom prst="cloud">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a:t>Other major backbone</a:t>
            </a:r>
          </a:p>
        </p:txBody>
      </p:sp>
      <p:sp>
        <p:nvSpPr>
          <p:cNvPr id="18" name="Cloud 17">
            <a:extLst>
              <a:ext uri="{FF2B5EF4-FFF2-40B4-BE49-F238E27FC236}">
                <a16:creationId xmlns:a16="http://schemas.microsoft.com/office/drawing/2014/main" id="{E75A68B7-1D2D-3AE7-FEEB-5AC8A59D4F94}"/>
              </a:ext>
            </a:extLst>
          </p:cNvPr>
          <p:cNvSpPr/>
          <p:nvPr/>
        </p:nvSpPr>
        <p:spPr>
          <a:xfrm>
            <a:off x="7160325" y="3133743"/>
            <a:ext cx="1371600" cy="1004132"/>
          </a:xfrm>
          <a:prstGeom prst="cloud">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a:t>AT&amp;T network</a:t>
            </a:r>
          </a:p>
        </p:txBody>
      </p:sp>
      <p:pic>
        <p:nvPicPr>
          <p:cNvPr id="22" name="Picture 425">
            <a:extLst>
              <a:ext uri="{FF2B5EF4-FFF2-40B4-BE49-F238E27FC236}">
                <a16:creationId xmlns:a16="http://schemas.microsoft.com/office/drawing/2014/main" id="{995DC3AC-D613-BD12-03AA-0CF5EBF0512C}"/>
              </a:ext>
            </a:extLst>
          </p:cNvPr>
          <p:cNvPicPr>
            <a:picLocks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7106842" y="3399676"/>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25" name="Picture 425">
            <a:extLst>
              <a:ext uri="{FF2B5EF4-FFF2-40B4-BE49-F238E27FC236}">
                <a16:creationId xmlns:a16="http://schemas.microsoft.com/office/drawing/2014/main" id="{1A78B1F2-D643-D888-6C58-8D7FE8AEB19A}"/>
              </a:ext>
            </a:extLst>
          </p:cNvPr>
          <p:cNvPicPr>
            <a:picLocks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6153152" y="3751561"/>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cxnSp>
        <p:nvCxnSpPr>
          <p:cNvPr id="27" name="Straight Arrow Connector 26">
            <a:extLst>
              <a:ext uri="{FF2B5EF4-FFF2-40B4-BE49-F238E27FC236}">
                <a16:creationId xmlns:a16="http://schemas.microsoft.com/office/drawing/2014/main" id="{FDFC69E2-155C-ABCE-A665-9AB5F81D0F0E}"/>
              </a:ext>
            </a:extLst>
          </p:cNvPr>
          <p:cNvCxnSpPr>
            <a:stCxn id="25" idx="3"/>
            <a:endCxn id="22" idx="1"/>
          </p:cNvCxnSpPr>
          <p:nvPr/>
        </p:nvCxnSpPr>
        <p:spPr>
          <a:xfrm flipV="1">
            <a:off x="6531771" y="3517743"/>
            <a:ext cx="575071" cy="351885"/>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cxnSp>
        <p:nvCxnSpPr>
          <p:cNvPr id="28" name="Straight Arrow Connector 27">
            <a:extLst>
              <a:ext uri="{FF2B5EF4-FFF2-40B4-BE49-F238E27FC236}">
                <a16:creationId xmlns:a16="http://schemas.microsoft.com/office/drawing/2014/main" id="{E5BDC5FD-1A22-A28C-B30C-C5894F00E975}"/>
              </a:ext>
            </a:extLst>
          </p:cNvPr>
          <p:cNvCxnSpPr>
            <a:cxnSpLocks/>
          </p:cNvCxnSpPr>
          <p:nvPr/>
        </p:nvCxnSpPr>
        <p:spPr>
          <a:xfrm>
            <a:off x="3810001" y="2910976"/>
            <a:ext cx="657225" cy="208566"/>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cxnSp>
        <p:nvCxnSpPr>
          <p:cNvPr id="35" name="Straight Arrow Connector 34">
            <a:extLst>
              <a:ext uri="{FF2B5EF4-FFF2-40B4-BE49-F238E27FC236}">
                <a16:creationId xmlns:a16="http://schemas.microsoft.com/office/drawing/2014/main" id="{A16C1A3F-FFE3-A712-8A16-4B59BF0EA7D9}"/>
              </a:ext>
            </a:extLst>
          </p:cNvPr>
          <p:cNvCxnSpPr/>
          <p:nvPr/>
        </p:nvCxnSpPr>
        <p:spPr>
          <a:xfrm>
            <a:off x="7318220" y="3171628"/>
            <a:ext cx="0" cy="212334"/>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pic>
        <p:nvPicPr>
          <p:cNvPr id="36" name="Picture 35" descr="C:\Documents and Settings\rist\Local Settings\Temporary Internet Files\Content.IE5\CNYX6FYV\MCj04352420000[1].png">
            <a:extLst>
              <a:ext uri="{FF2B5EF4-FFF2-40B4-BE49-F238E27FC236}">
                <a16:creationId xmlns:a16="http://schemas.microsoft.com/office/drawing/2014/main" id="{463BD9BF-3ED6-DC80-D87E-792F8C8E98F9}"/>
              </a:ext>
            </a:extLst>
          </p:cNvPr>
          <p:cNvPicPr>
            <a:picLocks noChangeAspect="1" noChangeArrowheads="1"/>
          </p:cNvPicPr>
          <p:nvPr/>
        </p:nvPicPr>
        <p:blipFill>
          <a:blip r:embed="rId5" cstate="print"/>
          <a:srcRect/>
          <a:stretch>
            <a:fillRect/>
          </a:stretch>
        </p:blipFill>
        <p:spPr bwMode="auto">
          <a:xfrm>
            <a:off x="9067800" y="3230128"/>
            <a:ext cx="342900" cy="678452"/>
          </a:xfrm>
          <a:prstGeom prst="rect">
            <a:avLst/>
          </a:prstGeom>
          <a:noFill/>
        </p:spPr>
      </p:pic>
      <p:cxnSp>
        <p:nvCxnSpPr>
          <p:cNvPr id="37" name="Straight Arrow Connector 36">
            <a:extLst>
              <a:ext uri="{FF2B5EF4-FFF2-40B4-BE49-F238E27FC236}">
                <a16:creationId xmlns:a16="http://schemas.microsoft.com/office/drawing/2014/main" id="{39CD4F13-481D-684B-71C8-54FA581FB6D9}"/>
              </a:ext>
            </a:extLst>
          </p:cNvPr>
          <p:cNvCxnSpPr>
            <a:endCxn id="36" idx="1"/>
          </p:cNvCxnSpPr>
          <p:nvPr/>
        </p:nvCxnSpPr>
        <p:spPr>
          <a:xfrm flipV="1">
            <a:off x="8473823" y="3569353"/>
            <a:ext cx="593978" cy="302772"/>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pic>
        <p:nvPicPr>
          <p:cNvPr id="38" name="Picture 425">
            <a:extLst>
              <a:ext uri="{FF2B5EF4-FFF2-40B4-BE49-F238E27FC236}">
                <a16:creationId xmlns:a16="http://schemas.microsoft.com/office/drawing/2014/main" id="{6E59EE51-69AE-DBF2-9DF5-B7F79F3ACB69}"/>
              </a:ext>
            </a:extLst>
          </p:cNvPr>
          <p:cNvPicPr>
            <a:picLocks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5466403" y="3250204"/>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39" name="Picture 425">
            <a:extLst>
              <a:ext uri="{FF2B5EF4-FFF2-40B4-BE49-F238E27FC236}">
                <a16:creationId xmlns:a16="http://schemas.microsoft.com/office/drawing/2014/main" id="{15FECEF3-53D3-7B65-3C15-14A01D3DDF18}"/>
              </a:ext>
            </a:extLst>
          </p:cNvPr>
          <p:cNvPicPr>
            <a:picLocks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6153152" y="3657602"/>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40" name="Picture 425">
            <a:extLst>
              <a:ext uri="{FF2B5EF4-FFF2-40B4-BE49-F238E27FC236}">
                <a16:creationId xmlns:a16="http://schemas.microsoft.com/office/drawing/2014/main" id="{ACF9E19C-66F1-E894-B2FF-BE9F6F6CD772}"/>
              </a:ext>
            </a:extLst>
          </p:cNvPr>
          <p:cNvPicPr>
            <a:picLocks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6153152" y="3592917"/>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cxnSp>
        <p:nvCxnSpPr>
          <p:cNvPr id="41" name="Straight Arrow Connector 40">
            <a:extLst>
              <a:ext uri="{FF2B5EF4-FFF2-40B4-BE49-F238E27FC236}">
                <a16:creationId xmlns:a16="http://schemas.microsoft.com/office/drawing/2014/main" id="{1B2EBD83-9E66-8544-718E-A701B2733667}"/>
              </a:ext>
            </a:extLst>
          </p:cNvPr>
          <p:cNvCxnSpPr/>
          <p:nvPr/>
        </p:nvCxnSpPr>
        <p:spPr>
          <a:xfrm>
            <a:off x="5833946" y="3486337"/>
            <a:ext cx="319205" cy="149472"/>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pic>
        <p:nvPicPr>
          <p:cNvPr id="42" name="Picture 425">
            <a:extLst>
              <a:ext uri="{FF2B5EF4-FFF2-40B4-BE49-F238E27FC236}">
                <a16:creationId xmlns:a16="http://schemas.microsoft.com/office/drawing/2014/main" id="{065AB255-3EFB-DCC3-5193-E4AD4AFF616D}"/>
              </a:ext>
            </a:extLst>
          </p:cNvPr>
          <p:cNvPicPr>
            <a:picLocks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8095205" y="3793924"/>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43" name="Picture 425">
            <a:extLst>
              <a:ext uri="{FF2B5EF4-FFF2-40B4-BE49-F238E27FC236}">
                <a16:creationId xmlns:a16="http://schemas.microsoft.com/office/drawing/2014/main" id="{0FF8962D-4A97-2D8C-8D3F-E9B6BDECE3C9}"/>
              </a:ext>
            </a:extLst>
          </p:cNvPr>
          <p:cNvPicPr>
            <a:picLocks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4467227" y="3053562"/>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sp>
        <p:nvSpPr>
          <p:cNvPr id="44" name="Freeform 43">
            <a:extLst>
              <a:ext uri="{FF2B5EF4-FFF2-40B4-BE49-F238E27FC236}">
                <a16:creationId xmlns:a16="http://schemas.microsoft.com/office/drawing/2014/main" id="{0E9842C3-85E4-9E77-2283-38F78DEB7602}"/>
              </a:ext>
            </a:extLst>
          </p:cNvPr>
          <p:cNvSpPr/>
          <p:nvPr/>
        </p:nvSpPr>
        <p:spPr>
          <a:xfrm>
            <a:off x="3801705" y="3085550"/>
            <a:ext cx="5324597" cy="886893"/>
          </a:xfrm>
          <a:custGeom>
            <a:avLst/>
            <a:gdLst>
              <a:gd name="connsiteX0" fmla="*/ 0 w 7099462"/>
              <a:gd name="connsiteY0" fmla="*/ 0 h 1182524"/>
              <a:gd name="connsiteX1" fmla="*/ 1178143 w 7099462"/>
              <a:gd name="connsiteY1" fmla="*/ 321290 h 1182524"/>
              <a:gd name="connsiteX2" fmla="*/ 2585795 w 7099462"/>
              <a:gd name="connsiteY2" fmla="*/ 458985 h 1182524"/>
              <a:gd name="connsiteX3" fmla="*/ 3534430 w 7099462"/>
              <a:gd name="connsiteY3" fmla="*/ 1025067 h 1182524"/>
              <a:gd name="connsiteX4" fmla="*/ 4727874 w 7099462"/>
              <a:gd name="connsiteY4" fmla="*/ 520183 h 1182524"/>
              <a:gd name="connsiteX5" fmla="*/ 6166128 w 7099462"/>
              <a:gd name="connsiteY5" fmla="*/ 1178061 h 1182524"/>
              <a:gd name="connsiteX6" fmla="*/ 7099462 w 7099462"/>
              <a:gd name="connsiteY6" fmla="*/ 826173 h 118252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7099462" h="1182524">
                <a:moveTo>
                  <a:pt x="0" y="0"/>
                </a:moveTo>
                <a:cubicBezTo>
                  <a:pt x="373588" y="122396"/>
                  <a:pt x="747177" y="244793"/>
                  <a:pt x="1178143" y="321290"/>
                </a:cubicBezTo>
                <a:cubicBezTo>
                  <a:pt x="1609109" y="397787"/>
                  <a:pt x="2193081" y="341689"/>
                  <a:pt x="2585795" y="458985"/>
                </a:cubicBezTo>
                <a:cubicBezTo>
                  <a:pt x="2978510" y="576281"/>
                  <a:pt x="3177417" y="1014867"/>
                  <a:pt x="3534430" y="1025067"/>
                </a:cubicBezTo>
                <a:cubicBezTo>
                  <a:pt x="3891443" y="1035267"/>
                  <a:pt x="4289258" y="494684"/>
                  <a:pt x="4727874" y="520183"/>
                </a:cubicBezTo>
                <a:cubicBezTo>
                  <a:pt x="5166490" y="545682"/>
                  <a:pt x="5770863" y="1127063"/>
                  <a:pt x="6166128" y="1178061"/>
                </a:cubicBezTo>
                <a:cubicBezTo>
                  <a:pt x="6561393" y="1229059"/>
                  <a:pt x="7099462" y="826173"/>
                  <a:pt x="7099462" y="826173"/>
                </a:cubicBezTo>
              </a:path>
            </a:pathLst>
          </a:custGeom>
          <a:ln>
            <a:headEnd type="triangle"/>
            <a:tailEnd type="triangle"/>
          </a:ln>
        </p:spPr>
        <p:style>
          <a:lnRef idx="3">
            <a:schemeClr val="accent2"/>
          </a:lnRef>
          <a:fillRef idx="0">
            <a:schemeClr val="accent2"/>
          </a:fillRef>
          <a:effectRef idx="2">
            <a:schemeClr val="accent2"/>
          </a:effectRef>
          <a:fontRef idx="minor">
            <a:schemeClr val="tx1"/>
          </a:fontRef>
        </p:style>
        <p:txBody>
          <a:bodyPr rtlCol="0" anchor="ctr"/>
          <a:lstStyle/>
          <a:p>
            <a:pPr algn="ctr"/>
            <a:endParaRPr lang="en-US"/>
          </a:p>
        </p:txBody>
      </p:sp>
      <p:pic>
        <p:nvPicPr>
          <p:cNvPr id="45" name="Picture 2" descr="Key icon - Free download on Iconfinder">
            <a:extLst>
              <a:ext uri="{FF2B5EF4-FFF2-40B4-BE49-F238E27FC236}">
                <a16:creationId xmlns:a16="http://schemas.microsoft.com/office/drawing/2014/main" id="{C3E2AA80-FFAC-F1D4-FE37-D8C11CC62860}"/>
              </a:ext>
            </a:extLst>
          </p:cNvPr>
          <p:cNvPicPr>
            <a:picLocks noChangeAspect="1" noChangeArrowheads="1"/>
          </p:cNvPicPr>
          <p:nvPr/>
        </p:nvPicPr>
        <p:blipFill>
          <a:blip r:embed="rId2">
            <a:duotone>
              <a:schemeClr val="accent2">
                <a:shade val="45000"/>
                <a:satMod val="135000"/>
              </a:schemeClr>
              <a:prstClr val="white"/>
            </a:duotone>
            <a:extLst>
              <a:ext uri="{28A0092B-C50C-407E-A947-70E740481C1C}">
                <a14:useLocalDpi xmlns:a14="http://schemas.microsoft.com/office/drawing/2010/main" val="0"/>
              </a:ext>
            </a:extLst>
          </a:blip>
          <a:srcRect/>
          <a:stretch>
            <a:fillRect/>
          </a:stretch>
        </p:blipFill>
        <p:spPr bwMode="auto">
          <a:xfrm>
            <a:off x="2705100" y="2959100"/>
            <a:ext cx="622300" cy="622300"/>
          </a:xfrm>
          <a:prstGeom prst="rect">
            <a:avLst/>
          </a:prstGeom>
          <a:noFill/>
          <a:extLst>
            <a:ext uri="{909E8E84-426E-40DD-AFC4-6F175D3DCCD1}">
              <a14:hiddenFill xmlns:a14="http://schemas.microsoft.com/office/drawing/2010/main">
                <a:solidFill>
                  <a:srgbClr val="FFFFFF"/>
                </a:solidFill>
              </a14:hiddenFill>
            </a:ext>
          </a:extLst>
        </p:spPr>
      </p:pic>
      <p:sp>
        <p:nvSpPr>
          <p:cNvPr id="4" name="Right Arrow 3">
            <a:extLst>
              <a:ext uri="{FF2B5EF4-FFF2-40B4-BE49-F238E27FC236}">
                <a16:creationId xmlns:a16="http://schemas.microsoft.com/office/drawing/2014/main" id="{3AE29CDB-EA65-A0BA-2C69-E7B7C7125C63}"/>
              </a:ext>
            </a:extLst>
          </p:cNvPr>
          <p:cNvSpPr/>
          <p:nvPr/>
        </p:nvSpPr>
        <p:spPr bwMode="auto">
          <a:xfrm rot="7151801">
            <a:off x="9150402" y="2697108"/>
            <a:ext cx="456683" cy="457200"/>
          </a:xfrm>
          <a:prstGeom prst="rightArrow">
            <a:avLst/>
          </a:prstGeom>
          <a:solidFill>
            <a:srgbClr val="FF0000"/>
          </a:solidFill>
          <a:ln w="28575" cap="flat" cmpd="sng" algn="ctr">
            <a:solidFill>
              <a:schemeClr val="tx1"/>
            </a:solidFill>
            <a:prstDash val="solid"/>
            <a:round/>
            <a:headEnd type="none" w="lg" len="lg"/>
            <a:tailEnd type="stealth" w="lg" len="lg"/>
          </a:ln>
          <a:effectLst/>
        </p:spPr>
        <p:txBody>
          <a:bodyPr vert="horz" wrap="square" lIns="91440" tIns="45720" rIns="91440" bIns="45720" numCol="1" rtlCol="0" anchor="t" anchorCtr="0" compatLnSpc="1">
            <a:prstTxWarp prst="textNoShape">
              <a:avLst/>
            </a:prstTxWarp>
          </a:bodyPr>
          <a:lstStyle/>
          <a:p>
            <a:pPr algn="ctr" eaLnBrk="0" fontAlgn="base" hangingPunct="0">
              <a:spcBef>
                <a:spcPct val="20000"/>
              </a:spcBef>
              <a:spcAft>
                <a:spcPct val="0"/>
              </a:spcAft>
              <a:buClr>
                <a:schemeClr val="accent2"/>
              </a:buClr>
              <a:buFontTx/>
              <a:buChar char="•"/>
            </a:pPr>
            <a:endParaRPr lang="en-US" sz="2400">
              <a:solidFill>
                <a:schemeClr val="bg2"/>
              </a:solidFill>
              <a:latin typeface="Tahoma" pitchFamily="34" charset="0"/>
            </a:endParaRPr>
          </a:p>
        </p:txBody>
      </p:sp>
      <p:sp>
        <p:nvSpPr>
          <p:cNvPr id="5" name="TextBox 4">
            <a:extLst>
              <a:ext uri="{FF2B5EF4-FFF2-40B4-BE49-F238E27FC236}">
                <a16:creationId xmlns:a16="http://schemas.microsoft.com/office/drawing/2014/main" id="{62B717F4-35D2-5CA6-D468-023216DA53AA}"/>
              </a:ext>
            </a:extLst>
          </p:cNvPr>
          <p:cNvSpPr txBox="1"/>
          <p:nvPr/>
        </p:nvSpPr>
        <p:spPr>
          <a:xfrm>
            <a:off x="8514769" y="1286318"/>
            <a:ext cx="2645763" cy="1200329"/>
          </a:xfrm>
          <a:prstGeom prst="rect">
            <a:avLst/>
          </a:prstGeom>
          <a:noFill/>
        </p:spPr>
        <p:txBody>
          <a:bodyPr wrap="square" rtlCol="0">
            <a:spAutoFit/>
          </a:bodyPr>
          <a:lstStyle/>
          <a:p>
            <a:r>
              <a:rPr lang="en-US" sz="2400" dirty="0">
                <a:solidFill>
                  <a:srgbClr val="FF0000"/>
                </a:solidFill>
              </a:rPr>
              <a:t>Law enforcement can subpoena data stored in the cloud</a:t>
            </a:r>
          </a:p>
        </p:txBody>
      </p:sp>
      <p:pic>
        <p:nvPicPr>
          <p:cNvPr id="8" name="Picture 7" descr="A close-up of a sign&#10;&#10;Description automatically generated with low confidence">
            <a:extLst>
              <a:ext uri="{FF2B5EF4-FFF2-40B4-BE49-F238E27FC236}">
                <a16:creationId xmlns:a16="http://schemas.microsoft.com/office/drawing/2014/main" id="{CE71C2FE-D6B7-FB0E-67D5-42AAD7EDD30D}"/>
              </a:ext>
            </a:extLst>
          </p:cNvPr>
          <p:cNvPicPr>
            <a:picLocks noChangeAspect="1"/>
          </p:cNvPicPr>
          <p:nvPr/>
        </p:nvPicPr>
        <p:blipFill>
          <a:blip r:embed="rId6"/>
          <a:stretch>
            <a:fillRect/>
          </a:stretch>
        </p:blipFill>
        <p:spPr>
          <a:xfrm>
            <a:off x="861937" y="3502053"/>
            <a:ext cx="7048500" cy="2006600"/>
          </a:xfrm>
          <a:prstGeom prst="rect">
            <a:avLst/>
          </a:prstGeom>
          <a:ln w="38100">
            <a:solidFill>
              <a:schemeClr val="tx1"/>
            </a:solidFill>
          </a:ln>
          <a:effectLst>
            <a:outerShdw blurRad="50800" dist="38100" dir="2700000" algn="tl" rotWithShape="0">
              <a:prstClr val="black">
                <a:alpha val="40000"/>
              </a:prstClr>
            </a:outerShdw>
          </a:effectLst>
        </p:spPr>
      </p:pic>
      <p:sp>
        <p:nvSpPr>
          <p:cNvPr id="9" name="TextBox 8">
            <a:extLst>
              <a:ext uri="{FF2B5EF4-FFF2-40B4-BE49-F238E27FC236}">
                <a16:creationId xmlns:a16="http://schemas.microsoft.com/office/drawing/2014/main" id="{8DAEDFD3-14D9-95BF-9261-21D8591ADA0E}"/>
              </a:ext>
            </a:extLst>
          </p:cNvPr>
          <p:cNvSpPr txBox="1"/>
          <p:nvPr/>
        </p:nvSpPr>
        <p:spPr>
          <a:xfrm>
            <a:off x="1066800" y="5885087"/>
            <a:ext cx="10756471" cy="584775"/>
          </a:xfrm>
          <a:prstGeom prst="rect">
            <a:avLst/>
          </a:prstGeom>
          <a:noFill/>
        </p:spPr>
        <p:txBody>
          <a:bodyPr wrap="none" rtlCol="0">
            <a:spAutoFit/>
          </a:bodyPr>
          <a:lstStyle/>
          <a:p>
            <a:r>
              <a:rPr lang="en-US" sz="1600" i="1" dirty="0"/>
              <a:t>https://</a:t>
            </a:r>
            <a:r>
              <a:rPr lang="en-US" sz="1600" i="1" dirty="0" err="1"/>
              <a:t>krebsonsecurity.com</a:t>
            </a:r>
            <a:r>
              <a:rPr lang="en-US" sz="1600" i="1" dirty="0"/>
              <a:t>/2022/03/hackers-gaining-power-of-subpoena-via-fake-emergency-data-requests/</a:t>
            </a:r>
          </a:p>
          <a:p>
            <a:r>
              <a:rPr lang="en-US" sz="1600" i="1" dirty="0"/>
              <a:t>https://</a:t>
            </a:r>
            <a:r>
              <a:rPr lang="en-US" sz="1600" i="1" dirty="0" err="1"/>
              <a:t>www.bloomberg.com</a:t>
            </a:r>
            <a:r>
              <a:rPr lang="en-US" sz="1600" i="1" dirty="0"/>
              <a:t>/news/articles/2022-03-30/apple-meta-gave-user-data-to-hackers-who-forged-legal-requests</a:t>
            </a:r>
          </a:p>
        </p:txBody>
      </p:sp>
      <p:sp>
        <p:nvSpPr>
          <p:cNvPr id="10" name="TextBox 9">
            <a:extLst>
              <a:ext uri="{FF2B5EF4-FFF2-40B4-BE49-F238E27FC236}">
                <a16:creationId xmlns:a16="http://schemas.microsoft.com/office/drawing/2014/main" id="{9E534A87-F8D1-6D5B-F11D-E5FF5BD4AB92}"/>
              </a:ext>
            </a:extLst>
          </p:cNvPr>
          <p:cNvSpPr txBox="1"/>
          <p:nvPr/>
        </p:nvSpPr>
        <p:spPr>
          <a:xfrm>
            <a:off x="8082760" y="4341675"/>
            <a:ext cx="2887481" cy="1200329"/>
          </a:xfrm>
          <a:prstGeom prst="rect">
            <a:avLst/>
          </a:prstGeom>
          <a:noFill/>
        </p:spPr>
        <p:txBody>
          <a:bodyPr wrap="square" rtlCol="0">
            <a:spAutoFit/>
          </a:bodyPr>
          <a:lstStyle/>
          <a:p>
            <a:r>
              <a:rPr lang="en-US" sz="2400" dirty="0"/>
              <a:t>“Emergency data requests” do not require a court order</a:t>
            </a:r>
          </a:p>
        </p:txBody>
      </p:sp>
    </p:spTree>
    <p:extLst>
      <p:ext uri="{BB962C8B-B14F-4D97-AF65-F5344CB8AC3E}">
        <p14:creationId xmlns:p14="http://schemas.microsoft.com/office/powerpoint/2010/main" val="260958001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8"/>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5" grpId="0"/>
      <p:bldP spid="10" grpId="0"/>
    </p:bld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EF636A5-12C4-C604-FE48-8D669073DB7A}"/>
              </a:ext>
            </a:extLst>
          </p:cNvPr>
          <p:cNvSpPr>
            <a:spLocks noGrp="1"/>
          </p:cNvSpPr>
          <p:nvPr>
            <p:ph type="title"/>
          </p:nvPr>
        </p:nvSpPr>
        <p:spPr/>
        <p:txBody>
          <a:bodyPr/>
          <a:lstStyle/>
          <a:p>
            <a:r>
              <a:rPr lang="en-US" dirty="0"/>
              <a:t>Extending E2EE to Cloud Data (iOS 16.3)</a:t>
            </a:r>
          </a:p>
        </p:txBody>
      </p:sp>
      <p:pic>
        <p:nvPicPr>
          <p:cNvPr id="1028" name="Picture 4" descr="Apple advances user security with powerful new data protections - Apple">
            <a:extLst>
              <a:ext uri="{FF2B5EF4-FFF2-40B4-BE49-F238E27FC236}">
                <a16:creationId xmlns:a16="http://schemas.microsoft.com/office/drawing/2014/main" id="{AC01D6E3-52AF-19FD-FC1C-47FC5182429B}"/>
              </a:ext>
            </a:extLst>
          </p:cNvPr>
          <p:cNvPicPr>
            <a:picLocks noChangeAspect="1" noChangeArrowheads="1"/>
          </p:cNvPicPr>
          <p:nvPr/>
        </p:nvPicPr>
        <p:blipFill>
          <a:blip r:embed="rId2">
            <a:clrChange>
              <a:clrFrom>
                <a:srgbClr val="FAFAFA"/>
              </a:clrFrom>
              <a:clrTo>
                <a:srgbClr val="FAFAFA">
                  <a:alpha val="0"/>
                </a:srgbClr>
              </a:clrTo>
            </a:clrChange>
            <a:extLst>
              <a:ext uri="{28A0092B-C50C-407E-A947-70E740481C1C}">
                <a14:useLocalDpi xmlns:a14="http://schemas.microsoft.com/office/drawing/2010/main" val="0"/>
              </a:ext>
            </a:extLst>
          </a:blip>
          <a:srcRect/>
          <a:stretch>
            <a:fillRect/>
          </a:stretch>
        </p:blipFill>
        <p:spPr bwMode="auto">
          <a:xfrm>
            <a:off x="701040" y="1648434"/>
            <a:ext cx="2956560" cy="4139184"/>
          </a:xfrm>
          <a:prstGeom prst="rect">
            <a:avLst/>
          </a:prstGeom>
          <a:noFill/>
          <a:extLst>
            <a:ext uri="{909E8E84-426E-40DD-AFC4-6F175D3DCCD1}">
              <a14:hiddenFill xmlns:a14="http://schemas.microsoft.com/office/drawing/2010/main">
                <a:solidFill>
                  <a:srgbClr val="FFFFFF"/>
                </a:solidFill>
              </a14:hiddenFill>
            </a:ext>
          </a:extLst>
        </p:spPr>
      </p:pic>
      <p:sp>
        <p:nvSpPr>
          <p:cNvPr id="5" name="TextBox 4">
            <a:extLst>
              <a:ext uri="{FF2B5EF4-FFF2-40B4-BE49-F238E27FC236}">
                <a16:creationId xmlns:a16="http://schemas.microsoft.com/office/drawing/2014/main" id="{DE1466A9-854D-C7C2-99FF-52EACE35869E}"/>
              </a:ext>
            </a:extLst>
          </p:cNvPr>
          <p:cNvSpPr txBox="1"/>
          <p:nvPr/>
        </p:nvSpPr>
        <p:spPr>
          <a:xfrm>
            <a:off x="3657600" y="2217420"/>
            <a:ext cx="7833360" cy="954107"/>
          </a:xfrm>
          <a:prstGeom prst="rect">
            <a:avLst/>
          </a:prstGeom>
          <a:noFill/>
        </p:spPr>
        <p:txBody>
          <a:bodyPr wrap="square" rtlCol="0">
            <a:spAutoFit/>
          </a:bodyPr>
          <a:lstStyle/>
          <a:p>
            <a:r>
              <a:rPr lang="en-US" sz="2800" dirty="0"/>
              <a:t>Encrypts iCloud data: photos, notes, voice memos, message backups, device backups</a:t>
            </a:r>
          </a:p>
        </p:txBody>
      </p:sp>
      <p:sp>
        <p:nvSpPr>
          <p:cNvPr id="7" name="TextBox 6">
            <a:extLst>
              <a:ext uri="{FF2B5EF4-FFF2-40B4-BE49-F238E27FC236}">
                <a16:creationId xmlns:a16="http://schemas.microsoft.com/office/drawing/2014/main" id="{76DC7E5B-D481-5056-C658-01A3F13599B8}"/>
              </a:ext>
            </a:extLst>
          </p:cNvPr>
          <p:cNvSpPr txBox="1"/>
          <p:nvPr/>
        </p:nvSpPr>
        <p:spPr>
          <a:xfrm>
            <a:off x="3657600" y="3616672"/>
            <a:ext cx="7833360" cy="954107"/>
          </a:xfrm>
          <a:prstGeom prst="rect">
            <a:avLst/>
          </a:prstGeom>
          <a:noFill/>
        </p:spPr>
        <p:txBody>
          <a:bodyPr wrap="square" rtlCol="0">
            <a:spAutoFit/>
          </a:bodyPr>
          <a:lstStyle/>
          <a:p>
            <a:r>
              <a:rPr lang="en-US" sz="2800" dirty="0"/>
              <a:t>Can only be turned on if at least one alternative recovery mechanism is set up for the phone</a:t>
            </a:r>
          </a:p>
        </p:txBody>
      </p:sp>
      <p:sp>
        <p:nvSpPr>
          <p:cNvPr id="8" name="TextBox 7">
            <a:extLst>
              <a:ext uri="{FF2B5EF4-FFF2-40B4-BE49-F238E27FC236}">
                <a16:creationId xmlns:a16="http://schemas.microsoft.com/office/drawing/2014/main" id="{83DF4D02-1992-2D37-3330-9FA640C581A7}"/>
              </a:ext>
            </a:extLst>
          </p:cNvPr>
          <p:cNvSpPr txBox="1"/>
          <p:nvPr/>
        </p:nvSpPr>
        <p:spPr>
          <a:xfrm>
            <a:off x="9235440" y="4754314"/>
            <a:ext cx="1167307" cy="523220"/>
          </a:xfrm>
          <a:prstGeom prst="rect">
            <a:avLst/>
          </a:prstGeom>
          <a:noFill/>
        </p:spPr>
        <p:txBody>
          <a:bodyPr wrap="none" rtlCol="0">
            <a:spAutoFit/>
          </a:bodyPr>
          <a:lstStyle/>
          <a:p>
            <a:r>
              <a:rPr lang="en-US" sz="2800" dirty="0">
                <a:latin typeface="Segoe Print" panose="02000800000000000000" pitchFamily="2" charset="0"/>
              </a:rPr>
              <a:t>Why?</a:t>
            </a:r>
          </a:p>
        </p:txBody>
      </p:sp>
    </p:spTree>
    <p:extLst>
      <p:ext uri="{BB962C8B-B14F-4D97-AF65-F5344CB8AC3E}">
        <p14:creationId xmlns:p14="http://schemas.microsoft.com/office/powerpoint/2010/main" val="1310263459"/>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8" name="Picture 2" descr="Key icon - Free download on Iconfinder">
            <a:extLst>
              <a:ext uri="{FF2B5EF4-FFF2-40B4-BE49-F238E27FC236}">
                <a16:creationId xmlns:a16="http://schemas.microsoft.com/office/drawing/2014/main" id="{8F7F4123-0DD1-C346-BF8B-CC8BBBD2C664}"/>
              </a:ext>
            </a:extLst>
          </p:cNvPr>
          <p:cNvPicPr>
            <a:picLocks noChangeAspect="1" noChangeArrowheads="1"/>
          </p:cNvPicPr>
          <p:nvPr/>
        </p:nvPicPr>
        <p:blipFill>
          <a:blip r:embed="rId2">
            <a:duotone>
              <a:schemeClr val="accent2">
                <a:shade val="45000"/>
                <a:satMod val="135000"/>
              </a:schemeClr>
              <a:prstClr val="white"/>
            </a:duotone>
            <a:extLst>
              <a:ext uri="{28A0092B-C50C-407E-A947-70E740481C1C}">
                <a14:useLocalDpi xmlns:a14="http://schemas.microsoft.com/office/drawing/2010/main" val="0"/>
              </a:ext>
            </a:extLst>
          </a:blip>
          <a:srcRect/>
          <a:stretch>
            <a:fillRect/>
          </a:stretch>
        </p:blipFill>
        <p:spPr bwMode="auto">
          <a:xfrm>
            <a:off x="9215351" y="3528996"/>
            <a:ext cx="622300" cy="622300"/>
          </a:xfrm>
          <a:prstGeom prst="rect">
            <a:avLst/>
          </a:prstGeom>
          <a:noFill/>
          <a:extLst>
            <a:ext uri="{909E8E84-426E-40DD-AFC4-6F175D3DCCD1}">
              <a14:hiddenFill xmlns:a14="http://schemas.microsoft.com/office/drawing/2010/main">
                <a:solidFill>
                  <a:srgbClr val="FFFFFF"/>
                </a:solidFill>
              </a14:hiddenFill>
            </a:ext>
          </a:extLst>
        </p:spPr>
      </p:pic>
      <p:sp>
        <p:nvSpPr>
          <p:cNvPr id="2" name="Title 1"/>
          <p:cNvSpPr>
            <a:spLocks noGrp="1"/>
          </p:cNvSpPr>
          <p:nvPr>
            <p:ph type="title"/>
          </p:nvPr>
        </p:nvSpPr>
        <p:spPr/>
        <p:txBody>
          <a:bodyPr/>
          <a:lstStyle/>
          <a:p>
            <a:r>
              <a:rPr lang="en-US" dirty="0"/>
              <a:t>E2EE with “Advanced Data Protection”</a:t>
            </a:r>
          </a:p>
        </p:txBody>
      </p:sp>
      <p:grpSp>
        <p:nvGrpSpPr>
          <p:cNvPr id="32" name="Group 31">
            <a:extLst>
              <a:ext uri="{FF2B5EF4-FFF2-40B4-BE49-F238E27FC236}">
                <a16:creationId xmlns:a16="http://schemas.microsoft.com/office/drawing/2014/main" id="{6B2A9665-DF38-6A06-4F7F-F30B19210202}"/>
              </a:ext>
            </a:extLst>
          </p:cNvPr>
          <p:cNvGrpSpPr/>
          <p:nvPr/>
        </p:nvGrpSpPr>
        <p:grpSpPr>
          <a:xfrm>
            <a:off x="9222236" y="3250203"/>
            <a:ext cx="803880" cy="1190520"/>
            <a:chOff x="8877780" y="3472560"/>
            <a:chExt cx="803880" cy="1190520"/>
          </a:xfrm>
        </p:grpSpPr>
        <mc:AlternateContent xmlns:mc="http://schemas.openxmlformats.org/markup-compatibility/2006" xmlns:p14="http://schemas.microsoft.com/office/powerpoint/2010/main">
          <mc:Choice Requires="p14">
            <p:contentPart p14:bwMode="auto" r:id="rId3">
              <p14:nvContentPartPr>
                <p14:cNvPr id="30" name="Ink 29">
                  <a:extLst>
                    <a:ext uri="{FF2B5EF4-FFF2-40B4-BE49-F238E27FC236}">
                      <a16:creationId xmlns:a16="http://schemas.microsoft.com/office/drawing/2014/main" id="{C1939BD0-BDA6-49F8-F8B8-A9747A610AC1}"/>
                    </a:ext>
                  </a:extLst>
                </p14:cNvPr>
                <p14:cNvContentPartPr/>
                <p14:nvPr/>
              </p14:nvContentPartPr>
              <p14:xfrm>
                <a:off x="9116460" y="3757320"/>
                <a:ext cx="565200" cy="770760"/>
              </p14:xfrm>
            </p:contentPart>
          </mc:Choice>
          <mc:Fallback xmlns="">
            <p:pic>
              <p:nvPicPr>
                <p:cNvPr id="30" name="Ink 29">
                  <a:extLst>
                    <a:ext uri="{FF2B5EF4-FFF2-40B4-BE49-F238E27FC236}">
                      <a16:creationId xmlns:a16="http://schemas.microsoft.com/office/drawing/2014/main" id="{C1939BD0-BDA6-49F8-F8B8-A9747A610AC1}"/>
                    </a:ext>
                  </a:extLst>
                </p:cNvPr>
                <p:cNvPicPr/>
                <p:nvPr/>
              </p:nvPicPr>
              <p:blipFill>
                <a:blip r:embed="rId4"/>
                <a:stretch>
                  <a:fillRect/>
                </a:stretch>
              </p:blipFill>
              <p:spPr>
                <a:xfrm>
                  <a:off x="9053460" y="3694320"/>
                  <a:ext cx="690840" cy="896400"/>
                </a:xfrm>
                <a:prstGeom prst="rect">
                  <a:avLst/>
                </a:prstGeom>
              </p:spPr>
            </p:pic>
          </mc:Fallback>
        </mc:AlternateContent>
        <mc:AlternateContent xmlns:mc="http://schemas.openxmlformats.org/markup-compatibility/2006" xmlns:p14="http://schemas.microsoft.com/office/powerpoint/2010/main">
          <mc:Choice Requires="p14">
            <p:contentPart p14:bwMode="auto" r:id="rId5">
              <p14:nvContentPartPr>
                <p14:cNvPr id="31" name="Ink 30">
                  <a:extLst>
                    <a:ext uri="{FF2B5EF4-FFF2-40B4-BE49-F238E27FC236}">
                      <a16:creationId xmlns:a16="http://schemas.microsoft.com/office/drawing/2014/main" id="{753EA364-9CCC-C29F-AC2E-61BABC63CD2A}"/>
                    </a:ext>
                  </a:extLst>
                </p14:cNvPr>
                <p14:cNvContentPartPr/>
                <p14:nvPr/>
              </p14:nvContentPartPr>
              <p14:xfrm>
                <a:off x="8877780" y="3472560"/>
                <a:ext cx="707040" cy="1190520"/>
              </p14:xfrm>
            </p:contentPart>
          </mc:Choice>
          <mc:Fallback xmlns="">
            <p:pic>
              <p:nvPicPr>
                <p:cNvPr id="31" name="Ink 30">
                  <a:extLst>
                    <a:ext uri="{FF2B5EF4-FFF2-40B4-BE49-F238E27FC236}">
                      <a16:creationId xmlns:a16="http://schemas.microsoft.com/office/drawing/2014/main" id="{753EA364-9CCC-C29F-AC2E-61BABC63CD2A}"/>
                    </a:ext>
                  </a:extLst>
                </p:cNvPr>
                <p:cNvPicPr/>
                <p:nvPr/>
              </p:nvPicPr>
              <p:blipFill>
                <a:blip r:embed="rId6"/>
                <a:stretch>
                  <a:fillRect/>
                </a:stretch>
              </p:blipFill>
              <p:spPr>
                <a:xfrm>
                  <a:off x="8814780" y="3409920"/>
                  <a:ext cx="832680" cy="1316160"/>
                </a:xfrm>
                <a:prstGeom prst="rect">
                  <a:avLst/>
                </a:prstGeom>
              </p:spPr>
            </p:pic>
          </mc:Fallback>
        </mc:AlternateContent>
      </p:grpSp>
      <p:pic>
        <p:nvPicPr>
          <p:cNvPr id="3" name="Picture 2" descr="Simple Smartphone Logo Stock Illustration - Download Image Now - iStock">
            <a:extLst>
              <a:ext uri="{FF2B5EF4-FFF2-40B4-BE49-F238E27FC236}">
                <a16:creationId xmlns:a16="http://schemas.microsoft.com/office/drawing/2014/main" id="{666C744D-DE28-9B28-A032-194D8A8250AE}"/>
              </a:ext>
            </a:extLst>
          </p:cNvPr>
          <p:cNvPicPr>
            <a:picLocks noChangeAspect="1" noChangeArrowheads="1"/>
          </p:cNvPicPr>
          <p:nvPr/>
        </p:nvPicPr>
        <p:blipFill>
          <a:blip r:embed="rId7">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flipH="1">
            <a:off x="3164129" y="2588435"/>
            <a:ext cx="812800" cy="812800"/>
          </a:xfrm>
          <a:prstGeom prst="rect">
            <a:avLst/>
          </a:prstGeom>
          <a:noFill/>
          <a:extLst>
            <a:ext uri="{909E8E84-426E-40DD-AFC4-6F175D3DCCD1}">
              <a14:hiddenFill xmlns:a14="http://schemas.microsoft.com/office/drawing/2010/main">
                <a:solidFill>
                  <a:srgbClr val="FFFFFF"/>
                </a:solidFill>
              </a14:hiddenFill>
            </a:ext>
          </a:extLst>
        </p:spPr>
      </p:pic>
      <p:sp>
        <p:nvSpPr>
          <p:cNvPr id="6" name="Cloud 5">
            <a:extLst>
              <a:ext uri="{FF2B5EF4-FFF2-40B4-BE49-F238E27FC236}">
                <a16:creationId xmlns:a16="http://schemas.microsoft.com/office/drawing/2014/main" id="{DA0F09D1-E026-1BD8-4244-BCC7E112C59E}"/>
              </a:ext>
            </a:extLst>
          </p:cNvPr>
          <p:cNvSpPr/>
          <p:nvPr/>
        </p:nvSpPr>
        <p:spPr>
          <a:xfrm>
            <a:off x="4473420" y="2716318"/>
            <a:ext cx="1371600" cy="1004132"/>
          </a:xfrm>
          <a:prstGeom prst="cloud">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a:t>Other major backbone</a:t>
            </a:r>
          </a:p>
        </p:txBody>
      </p:sp>
      <p:sp>
        <p:nvSpPr>
          <p:cNvPr id="18" name="Cloud 17">
            <a:extLst>
              <a:ext uri="{FF2B5EF4-FFF2-40B4-BE49-F238E27FC236}">
                <a16:creationId xmlns:a16="http://schemas.microsoft.com/office/drawing/2014/main" id="{E75A68B7-1D2D-3AE7-FEEB-5AC8A59D4F94}"/>
              </a:ext>
            </a:extLst>
          </p:cNvPr>
          <p:cNvSpPr/>
          <p:nvPr/>
        </p:nvSpPr>
        <p:spPr>
          <a:xfrm>
            <a:off x="7160325" y="3133743"/>
            <a:ext cx="1371600" cy="1004132"/>
          </a:xfrm>
          <a:prstGeom prst="cloud">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a:t>AT&amp;T network</a:t>
            </a:r>
          </a:p>
        </p:txBody>
      </p:sp>
      <p:pic>
        <p:nvPicPr>
          <p:cNvPr id="22" name="Picture 425">
            <a:extLst>
              <a:ext uri="{FF2B5EF4-FFF2-40B4-BE49-F238E27FC236}">
                <a16:creationId xmlns:a16="http://schemas.microsoft.com/office/drawing/2014/main" id="{995DC3AC-D613-BD12-03AA-0CF5EBF0512C}"/>
              </a:ext>
            </a:extLst>
          </p:cNvPr>
          <p:cNvPicPr>
            <a:picLocks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7106842" y="3399676"/>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25" name="Picture 425">
            <a:extLst>
              <a:ext uri="{FF2B5EF4-FFF2-40B4-BE49-F238E27FC236}">
                <a16:creationId xmlns:a16="http://schemas.microsoft.com/office/drawing/2014/main" id="{1A78B1F2-D643-D888-6C58-8D7FE8AEB19A}"/>
              </a:ext>
            </a:extLst>
          </p:cNvPr>
          <p:cNvPicPr>
            <a:picLocks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6153152" y="3751561"/>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cxnSp>
        <p:nvCxnSpPr>
          <p:cNvPr id="27" name="Straight Arrow Connector 26">
            <a:extLst>
              <a:ext uri="{FF2B5EF4-FFF2-40B4-BE49-F238E27FC236}">
                <a16:creationId xmlns:a16="http://schemas.microsoft.com/office/drawing/2014/main" id="{FDFC69E2-155C-ABCE-A665-9AB5F81D0F0E}"/>
              </a:ext>
            </a:extLst>
          </p:cNvPr>
          <p:cNvCxnSpPr>
            <a:stCxn id="25" idx="3"/>
            <a:endCxn id="22" idx="1"/>
          </p:cNvCxnSpPr>
          <p:nvPr/>
        </p:nvCxnSpPr>
        <p:spPr>
          <a:xfrm flipV="1">
            <a:off x="6531771" y="3517743"/>
            <a:ext cx="575071" cy="351885"/>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cxnSp>
        <p:nvCxnSpPr>
          <p:cNvPr id="28" name="Straight Arrow Connector 27">
            <a:extLst>
              <a:ext uri="{FF2B5EF4-FFF2-40B4-BE49-F238E27FC236}">
                <a16:creationId xmlns:a16="http://schemas.microsoft.com/office/drawing/2014/main" id="{E5BDC5FD-1A22-A28C-B30C-C5894F00E975}"/>
              </a:ext>
            </a:extLst>
          </p:cNvPr>
          <p:cNvCxnSpPr>
            <a:cxnSpLocks/>
          </p:cNvCxnSpPr>
          <p:nvPr/>
        </p:nvCxnSpPr>
        <p:spPr>
          <a:xfrm>
            <a:off x="3810001" y="2910976"/>
            <a:ext cx="657225" cy="208566"/>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pic>
        <p:nvPicPr>
          <p:cNvPr id="33" name="Picture 32" descr="C:\Documents and Settings\rist\Local Settings\Temporary Internet Files\Content.IE5\CNYX6FYV\MCj04352420000[1].png">
            <a:extLst>
              <a:ext uri="{FF2B5EF4-FFF2-40B4-BE49-F238E27FC236}">
                <a16:creationId xmlns:a16="http://schemas.microsoft.com/office/drawing/2014/main" id="{15216D01-E839-5CD1-C9B6-D4F0A66E403A}"/>
              </a:ext>
            </a:extLst>
          </p:cNvPr>
          <p:cNvPicPr>
            <a:picLocks noChangeAspect="1" noChangeArrowheads="1"/>
          </p:cNvPicPr>
          <p:nvPr/>
        </p:nvPicPr>
        <p:blipFill>
          <a:blip r:embed="rId9" cstate="print"/>
          <a:srcRect/>
          <a:stretch>
            <a:fillRect/>
          </a:stretch>
        </p:blipFill>
        <p:spPr bwMode="auto">
          <a:xfrm>
            <a:off x="7139675" y="2571751"/>
            <a:ext cx="342900" cy="678452"/>
          </a:xfrm>
          <a:prstGeom prst="rect">
            <a:avLst/>
          </a:prstGeom>
          <a:noFill/>
        </p:spPr>
      </p:pic>
      <p:sp>
        <p:nvSpPr>
          <p:cNvPr id="34" name="TextBox 33">
            <a:extLst>
              <a:ext uri="{FF2B5EF4-FFF2-40B4-BE49-F238E27FC236}">
                <a16:creationId xmlns:a16="http://schemas.microsoft.com/office/drawing/2014/main" id="{FAF2C5DE-EF7C-5742-6309-AE513FF08815}"/>
              </a:ext>
            </a:extLst>
          </p:cNvPr>
          <p:cNvSpPr txBox="1"/>
          <p:nvPr/>
        </p:nvSpPr>
        <p:spPr>
          <a:xfrm>
            <a:off x="7482575" y="2514600"/>
            <a:ext cx="1843774" cy="369332"/>
          </a:xfrm>
          <a:prstGeom prst="rect">
            <a:avLst/>
          </a:prstGeom>
          <a:noFill/>
        </p:spPr>
        <p:txBody>
          <a:bodyPr wrap="none" rtlCol="0">
            <a:spAutoFit/>
          </a:bodyPr>
          <a:lstStyle/>
          <a:p>
            <a:r>
              <a:rPr lang="en-US" dirty="0"/>
              <a:t>Interception gear</a:t>
            </a:r>
          </a:p>
        </p:txBody>
      </p:sp>
      <p:cxnSp>
        <p:nvCxnSpPr>
          <p:cNvPr id="35" name="Straight Arrow Connector 34">
            <a:extLst>
              <a:ext uri="{FF2B5EF4-FFF2-40B4-BE49-F238E27FC236}">
                <a16:creationId xmlns:a16="http://schemas.microsoft.com/office/drawing/2014/main" id="{A16C1A3F-FFE3-A712-8A16-4B59BF0EA7D9}"/>
              </a:ext>
            </a:extLst>
          </p:cNvPr>
          <p:cNvCxnSpPr/>
          <p:nvPr/>
        </p:nvCxnSpPr>
        <p:spPr>
          <a:xfrm>
            <a:off x="7318220" y="3171628"/>
            <a:ext cx="0" cy="212334"/>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pic>
        <p:nvPicPr>
          <p:cNvPr id="36" name="Picture 35" descr="C:\Documents and Settings\rist\Local Settings\Temporary Internet Files\Content.IE5\CNYX6FYV\MCj04352420000[1].png">
            <a:extLst>
              <a:ext uri="{FF2B5EF4-FFF2-40B4-BE49-F238E27FC236}">
                <a16:creationId xmlns:a16="http://schemas.microsoft.com/office/drawing/2014/main" id="{463BD9BF-3ED6-DC80-D87E-792F8C8E98F9}"/>
              </a:ext>
            </a:extLst>
          </p:cNvPr>
          <p:cNvPicPr>
            <a:picLocks noChangeAspect="1" noChangeArrowheads="1"/>
          </p:cNvPicPr>
          <p:nvPr/>
        </p:nvPicPr>
        <p:blipFill>
          <a:blip r:embed="rId9" cstate="print"/>
          <a:srcRect/>
          <a:stretch>
            <a:fillRect/>
          </a:stretch>
        </p:blipFill>
        <p:spPr bwMode="auto">
          <a:xfrm>
            <a:off x="9067800" y="3230128"/>
            <a:ext cx="342900" cy="678452"/>
          </a:xfrm>
          <a:prstGeom prst="rect">
            <a:avLst/>
          </a:prstGeom>
          <a:noFill/>
        </p:spPr>
      </p:pic>
      <p:cxnSp>
        <p:nvCxnSpPr>
          <p:cNvPr id="37" name="Straight Arrow Connector 36">
            <a:extLst>
              <a:ext uri="{FF2B5EF4-FFF2-40B4-BE49-F238E27FC236}">
                <a16:creationId xmlns:a16="http://schemas.microsoft.com/office/drawing/2014/main" id="{39CD4F13-481D-684B-71C8-54FA581FB6D9}"/>
              </a:ext>
            </a:extLst>
          </p:cNvPr>
          <p:cNvCxnSpPr>
            <a:endCxn id="36" idx="1"/>
          </p:cNvCxnSpPr>
          <p:nvPr/>
        </p:nvCxnSpPr>
        <p:spPr>
          <a:xfrm flipV="1">
            <a:off x="8473823" y="3569353"/>
            <a:ext cx="593978" cy="302772"/>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pic>
        <p:nvPicPr>
          <p:cNvPr id="38" name="Picture 425">
            <a:extLst>
              <a:ext uri="{FF2B5EF4-FFF2-40B4-BE49-F238E27FC236}">
                <a16:creationId xmlns:a16="http://schemas.microsoft.com/office/drawing/2014/main" id="{6E59EE51-69AE-DBF2-9DF5-B7F79F3ACB69}"/>
              </a:ext>
            </a:extLst>
          </p:cNvPr>
          <p:cNvPicPr>
            <a:picLocks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5466403" y="3250204"/>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39" name="Picture 425">
            <a:extLst>
              <a:ext uri="{FF2B5EF4-FFF2-40B4-BE49-F238E27FC236}">
                <a16:creationId xmlns:a16="http://schemas.microsoft.com/office/drawing/2014/main" id="{15FECEF3-53D3-7B65-3C15-14A01D3DDF18}"/>
              </a:ext>
            </a:extLst>
          </p:cNvPr>
          <p:cNvPicPr>
            <a:picLocks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6153152" y="3657602"/>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40" name="Picture 425">
            <a:extLst>
              <a:ext uri="{FF2B5EF4-FFF2-40B4-BE49-F238E27FC236}">
                <a16:creationId xmlns:a16="http://schemas.microsoft.com/office/drawing/2014/main" id="{ACF9E19C-66F1-E894-B2FF-BE9F6F6CD772}"/>
              </a:ext>
            </a:extLst>
          </p:cNvPr>
          <p:cNvPicPr>
            <a:picLocks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6153152" y="3592917"/>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cxnSp>
        <p:nvCxnSpPr>
          <p:cNvPr id="41" name="Straight Arrow Connector 40">
            <a:extLst>
              <a:ext uri="{FF2B5EF4-FFF2-40B4-BE49-F238E27FC236}">
                <a16:creationId xmlns:a16="http://schemas.microsoft.com/office/drawing/2014/main" id="{1B2EBD83-9E66-8544-718E-A701B2733667}"/>
              </a:ext>
            </a:extLst>
          </p:cNvPr>
          <p:cNvCxnSpPr/>
          <p:nvPr/>
        </p:nvCxnSpPr>
        <p:spPr>
          <a:xfrm>
            <a:off x="5833946" y="3486337"/>
            <a:ext cx="319205" cy="149472"/>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pic>
        <p:nvPicPr>
          <p:cNvPr id="42" name="Picture 425">
            <a:extLst>
              <a:ext uri="{FF2B5EF4-FFF2-40B4-BE49-F238E27FC236}">
                <a16:creationId xmlns:a16="http://schemas.microsoft.com/office/drawing/2014/main" id="{065AB255-3EFB-DCC3-5193-E4AD4AFF616D}"/>
              </a:ext>
            </a:extLst>
          </p:cNvPr>
          <p:cNvPicPr>
            <a:picLocks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8095205" y="3793924"/>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43" name="Picture 425">
            <a:extLst>
              <a:ext uri="{FF2B5EF4-FFF2-40B4-BE49-F238E27FC236}">
                <a16:creationId xmlns:a16="http://schemas.microsoft.com/office/drawing/2014/main" id="{0FF8962D-4A97-2D8C-8D3F-E9B6BDECE3C9}"/>
              </a:ext>
            </a:extLst>
          </p:cNvPr>
          <p:cNvPicPr>
            <a:picLocks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4467227" y="3053562"/>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sp>
        <p:nvSpPr>
          <p:cNvPr id="44" name="Freeform 43">
            <a:extLst>
              <a:ext uri="{FF2B5EF4-FFF2-40B4-BE49-F238E27FC236}">
                <a16:creationId xmlns:a16="http://schemas.microsoft.com/office/drawing/2014/main" id="{0E9842C3-85E4-9E77-2283-38F78DEB7602}"/>
              </a:ext>
            </a:extLst>
          </p:cNvPr>
          <p:cNvSpPr/>
          <p:nvPr/>
        </p:nvSpPr>
        <p:spPr>
          <a:xfrm>
            <a:off x="3801705" y="3085550"/>
            <a:ext cx="5324597" cy="886893"/>
          </a:xfrm>
          <a:custGeom>
            <a:avLst/>
            <a:gdLst>
              <a:gd name="connsiteX0" fmla="*/ 0 w 7099462"/>
              <a:gd name="connsiteY0" fmla="*/ 0 h 1182524"/>
              <a:gd name="connsiteX1" fmla="*/ 1178143 w 7099462"/>
              <a:gd name="connsiteY1" fmla="*/ 321290 h 1182524"/>
              <a:gd name="connsiteX2" fmla="*/ 2585795 w 7099462"/>
              <a:gd name="connsiteY2" fmla="*/ 458985 h 1182524"/>
              <a:gd name="connsiteX3" fmla="*/ 3534430 w 7099462"/>
              <a:gd name="connsiteY3" fmla="*/ 1025067 h 1182524"/>
              <a:gd name="connsiteX4" fmla="*/ 4727874 w 7099462"/>
              <a:gd name="connsiteY4" fmla="*/ 520183 h 1182524"/>
              <a:gd name="connsiteX5" fmla="*/ 6166128 w 7099462"/>
              <a:gd name="connsiteY5" fmla="*/ 1178061 h 1182524"/>
              <a:gd name="connsiteX6" fmla="*/ 7099462 w 7099462"/>
              <a:gd name="connsiteY6" fmla="*/ 826173 h 118252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7099462" h="1182524">
                <a:moveTo>
                  <a:pt x="0" y="0"/>
                </a:moveTo>
                <a:cubicBezTo>
                  <a:pt x="373588" y="122396"/>
                  <a:pt x="747177" y="244793"/>
                  <a:pt x="1178143" y="321290"/>
                </a:cubicBezTo>
                <a:cubicBezTo>
                  <a:pt x="1609109" y="397787"/>
                  <a:pt x="2193081" y="341689"/>
                  <a:pt x="2585795" y="458985"/>
                </a:cubicBezTo>
                <a:cubicBezTo>
                  <a:pt x="2978510" y="576281"/>
                  <a:pt x="3177417" y="1014867"/>
                  <a:pt x="3534430" y="1025067"/>
                </a:cubicBezTo>
                <a:cubicBezTo>
                  <a:pt x="3891443" y="1035267"/>
                  <a:pt x="4289258" y="494684"/>
                  <a:pt x="4727874" y="520183"/>
                </a:cubicBezTo>
                <a:cubicBezTo>
                  <a:pt x="5166490" y="545682"/>
                  <a:pt x="5770863" y="1127063"/>
                  <a:pt x="6166128" y="1178061"/>
                </a:cubicBezTo>
                <a:cubicBezTo>
                  <a:pt x="6561393" y="1229059"/>
                  <a:pt x="7099462" y="826173"/>
                  <a:pt x="7099462" y="826173"/>
                </a:cubicBezTo>
              </a:path>
            </a:pathLst>
          </a:custGeom>
          <a:ln>
            <a:headEnd type="triangle"/>
            <a:tailEnd type="triangle"/>
          </a:ln>
        </p:spPr>
        <p:style>
          <a:lnRef idx="3">
            <a:schemeClr val="accent2"/>
          </a:lnRef>
          <a:fillRef idx="0">
            <a:schemeClr val="accent2"/>
          </a:fillRef>
          <a:effectRef idx="2">
            <a:schemeClr val="accent2"/>
          </a:effectRef>
          <a:fontRef idx="minor">
            <a:schemeClr val="tx1"/>
          </a:fontRef>
        </p:style>
        <p:txBody>
          <a:bodyPr rtlCol="0" anchor="ctr"/>
          <a:lstStyle/>
          <a:p>
            <a:pPr algn="ctr"/>
            <a:endParaRPr lang="en-US"/>
          </a:p>
        </p:txBody>
      </p:sp>
      <p:pic>
        <p:nvPicPr>
          <p:cNvPr id="45" name="Picture 2" descr="Key icon - Free download on Iconfinder">
            <a:extLst>
              <a:ext uri="{FF2B5EF4-FFF2-40B4-BE49-F238E27FC236}">
                <a16:creationId xmlns:a16="http://schemas.microsoft.com/office/drawing/2014/main" id="{C3E2AA80-FFAC-F1D4-FE37-D8C11CC62860}"/>
              </a:ext>
            </a:extLst>
          </p:cNvPr>
          <p:cNvPicPr>
            <a:picLocks noChangeAspect="1" noChangeArrowheads="1"/>
          </p:cNvPicPr>
          <p:nvPr/>
        </p:nvPicPr>
        <p:blipFill>
          <a:blip r:embed="rId2">
            <a:duotone>
              <a:schemeClr val="accent2">
                <a:shade val="45000"/>
                <a:satMod val="135000"/>
              </a:schemeClr>
              <a:prstClr val="white"/>
            </a:duotone>
            <a:extLst>
              <a:ext uri="{28A0092B-C50C-407E-A947-70E740481C1C}">
                <a14:useLocalDpi xmlns:a14="http://schemas.microsoft.com/office/drawing/2010/main" val="0"/>
              </a:ext>
            </a:extLst>
          </a:blip>
          <a:srcRect/>
          <a:stretch>
            <a:fillRect/>
          </a:stretch>
        </p:blipFill>
        <p:spPr bwMode="auto">
          <a:xfrm>
            <a:off x="2705100" y="2959100"/>
            <a:ext cx="622300" cy="622300"/>
          </a:xfrm>
          <a:prstGeom prst="rect">
            <a:avLst/>
          </a:prstGeom>
          <a:noFill/>
          <a:extLst>
            <a:ext uri="{909E8E84-426E-40DD-AFC4-6F175D3DCCD1}">
              <a14:hiddenFill xmlns:a14="http://schemas.microsoft.com/office/drawing/2010/main">
                <a:solidFill>
                  <a:srgbClr val="FFFFFF"/>
                </a:solidFill>
              </a14:hiddenFill>
            </a:ext>
          </a:extLst>
        </p:spPr>
      </p:pic>
      <p:sp>
        <p:nvSpPr>
          <p:cNvPr id="49" name="TextBox 48">
            <a:extLst>
              <a:ext uri="{FF2B5EF4-FFF2-40B4-BE49-F238E27FC236}">
                <a16:creationId xmlns:a16="http://schemas.microsoft.com/office/drawing/2014/main" id="{02D8D868-1F33-CE71-071E-8115CC51BE5D}"/>
              </a:ext>
            </a:extLst>
          </p:cNvPr>
          <p:cNvSpPr txBox="1"/>
          <p:nvPr/>
        </p:nvSpPr>
        <p:spPr>
          <a:xfrm>
            <a:off x="554124" y="4412656"/>
            <a:ext cx="8524391" cy="1938992"/>
          </a:xfrm>
          <a:prstGeom prst="rect">
            <a:avLst/>
          </a:prstGeom>
          <a:noFill/>
        </p:spPr>
        <p:txBody>
          <a:bodyPr wrap="square" rtlCol="0">
            <a:spAutoFit/>
          </a:bodyPr>
          <a:lstStyle/>
          <a:p>
            <a:r>
              <a:rPr lang="en-US" sz="2400" dirty="0"/>
              <a:t>FBI: “This hinders our ability to protect the American people from criminal acts ranging from cyberattacks and violence against children to drug trafficking, organized crime and terrorism</a:t>
            </a:r>
          </a:p>
          <a:p>
            <a:endParaRPr lang="en-US" sz="2400" dirty="0"/>
          </a:p>
          <a:p>
            <a:r>
              <a:rPr lang="en-US" sz="2400" dirty="0"/>
              <a:t>What about existing and pending laws in the UK and Australia?</a:t>
            </a:r>
          </a:p>
        </p:txBody>
      </p:sp>
    </p:spTree>
    <p:extLst>
      <p:ext uri="{BB962C8B-B14F-4D97-AF65-F5344CB8AC3E}">
        <p14:creationId xmlns:p14="http://schemas.microsoft.com/office/powerpoint/2010/main" val="1282532446"/>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 name="Picture 2" descr="Simple Smartphone Logo Stock Illustration - Download Image Now - iStock">
            <a:extLst>
              <a:ext uri="{FF2B5EF4-FFF2-40B4-BE49-F238E27FC236}">
                <a16:creationId xmlns:a16="http://schemas.microsoft.com/office/drawing/2014/main" id="{D47DE3CB-1A96-9C4F-8B9E-E1EB94B3CF03}"/>
              </a:ext>
            </a:extLst>
          </p:cNvPr>
          <p:cNvPicPr>
            <a:picLocks noChangeAspect="1" noChangeArrowheads="1"/>
          </p:cNvPicPr>
          <p:nvPr/>
        </p:nvPicPr>
        <p:blipFill>
          <a:blip r:embed="rId2">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flipH="1">
            <a:off x="3164129" y="2588435"/>
            <a:ext cx="812800" cy="812800"/>
          </a:xfrm>
          <a:prstGeom prst="rect">
            <a:avLst/>
          </a:prstGeom>
          <a:noFill/>
          <a:extLst>
            <a:ext uri="{909E8E84-426E-40DD-AFC4-6F175D3DCCD1}">
              <a14:hiddenFill xmlns:a14="http://schemas.microsoft.com/office/drawing/2010/main">
                <a:solidFill>
                  <a:srgbClr val="FFFFFF"/>
                </a:solidFill>
              </a14:hiddenFill>
            </a:ext>
          </a:extLst>
        </p:spPr>
      </p:pic>
      <p:sp>
        <p:nvSpPr>
          <p:cNvPr id="2" name="Title 1"/>
          <p:cNvSpPr>
            <a:spLocks noGrp="1"/>
          </p:cNvSpPr>
          <p:nvPr>
            <p:ph type="title"/>
          </p:nvPr>
        </p:nvSpPr>
        <p:spPr/>
        <p:txBody>
          <a:bodyPr/>
          <a:lstStyle/>
          <a:p>
            <a:r>
              <a:rPr lang="en-US" dirty="0"/>
              <a:t>How to Find Offensive Content?</a:t>
            </a:r>
          </a:p>
        </p:txBody>
      </p:sp>
      <p:sp>
        <p:nvSpPr>
          <p:cNvPr id="4" name="Cloud 3"/>
          <p:cNvSpPr/>
          <p:nvPr/>
        </p:nvSpPr>
        <p:spPr>
          <a:xfrm>
            <a:off x="4473420" y="2716318"/>
            <a:ext cx="1371600" cy="1004132"/>
          </a:xfrm>
          <a:prstGeom prst="cloud">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a:t>Other major backbone</a:t>
            </a:r>
          </a:p>
        </p:txBody>
      </p:sp>
      <p:sp>
        <p:nvSpPr>
          <p:cNvPr id="5" name="Cloud 4"/>
          <p:cNvSpPr/>
          <p:nvPr/>
        </p:nvSpPr>
        <p:spPr>
          <a:xfrm>
            <a:off x="7160325" y="3133743"/>
            <a:ext cx="1371600" cy="1004132"/>
          </a:xfrm>
          <a:prstGeom prst="cloud">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a:t>AT&amp;T network</a:t>
            </a:r>
          </a:p>
        </p:txBody>
      </p:sp>
      <p:pic>
        <p:nvPicPr>
          <p:cNvPr id="7" name="Picture 425"/>
          <p:cNvPicPr>
            <a:picLocks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7106842" y="3399676"/>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8" name="Picture 425"/>
          <p:cNvPicPr>
            <a:picLocks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153152" y="3751561"/>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cxnSp>
        <p:nvCxnSpPr>
          <p:cNvPr id="10" name="Straight Arrow Connector 9"/>
          <p:cNvCxnSpPr>
            <a:stCxn id="8" idx="3"/>
            <a:endCxn id="7" idx="1"/>
          </p:cNvCxnSpPr>
          <p:nvPr/>
        </p:nvCxnSpPr>
        <p:spPr>
          <a:xfrm flipV="1">
            <a:off x="6531771" y="3517743"/>
            <a:ext cx="575071" cy="351885"/>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cxnSp>
        <p:nvCxnSpPr>
          <p:cNvPr id="11" name="Straight Arrow Connector 10"/>
          <p:cNvCxnSpPr>
            <a:cxnSpLocks/>
          </p:cNvCxnSpPr>
          <p:nvPr/>
        </p:nvCxnSpPr>
        <p:spPr>
          <a:xfrm>
            <a:off x="3810001" y="2910976"/>
            <a:ext cx="657225" cy="208566"/>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pic>
        <p:nvPicPr>
          <p:cNvPr id="12" name="Picture 11" descr="C:\Documents and Settings\rist\Local Settings\Temporary Internet Files\Content.IE5\CNYX6FYV\MCj04352420000[1].png"/>
          <p:cNvPicPr>
            <a:picLocks noChangeAspect="1" noChangeArrowheads="1"/>
          </p:cNvPicPr>
          <p:nvPr/>
        </p:nvPicPr>
        <p:blipFill>
          <a:blip r:embed="rId4" cstate="print"/>
          <a:srcRect/>
          <a:stretch>
            <a:fillRect/>
          </a:stretch>
        </p:blipFill>
        <p:spPr bwMode="auto">
          <a:xfrm>
            <a:off x="7139675" y="2571751"/>
            <a:ext cx="342900" cy="678452"/>
          </a:xfrm>
          <a:prstGeom prst="rect">
            <a:avLst/>
          </a:prstGeom>
          <a:noFill/>
        </p:spPr>
      </p:pic>
      <p:sp>
        <p:nvSpPr>
          <p:cNvPr id="13" name="TextBox 12"/>
          <p:cNvSpPr txBox="1"/>
          <p:nvPr/>
        </p:nvSpPr>
        <p:spPr>
          <a:xfrm>
            <a:off x="7482575" y="2514600"/>
            <a:ext cx="1843774" cy="369332"/>
          </a:xfrm>
          <a:prstGeom prst="rect">
            <a:avLst/>
          </a:prstGeom>
          <a:noFill/>
        </p:spPr>
        <p:txBody>
          <a:bodyPr wrap="none" rtlCol="0">
            <a:spAutoFit/>
          </a:bodyPr>
          <a:lstStyle/>
          <a:p>
            <a:r>
              <a:rPr lang="en-US" dirty="0"/>
              <a:t>Interception gear</a:t>
            </a:r>
          </a:p>
        </p:txBody>
      </p:sp>
      <p:cxnSp>
        <p:nvCxnSpPr>
          <p:cNvPr id="14" name="Straight Arrow Connector 13"/>
          <p:cNvCxnSpPr/>
          <p:nvPr/>
        </p:nvCxnSpPr>
        <p:spPr>
          <a:xfrm>
            <a:off x="7318220" y="3171628"/>
            <a:ext cx="0" cy="212334"/>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pic>
        <p:nvPicPr>
          <p:cNvPr id="15" name="Picture 14" descr="C:\Documents and Settings\rist\Local Settings\Temporary Internet Files\Content.IE5\CNYX6FYV\MCj04352420000[1].png"/>
          <p:cNvPicPr>
            <a:picLocks noChangeAspect="1" noChangeArrowheads="1"/>
          </p:cNvPicPr>
          <p:nvPr/>
        </p:nvPicPr>
        <p:blipFill>
          <a:blip r:embed="rId4" cstate="print"/>
          <a:srcRect/>
          <a:stretch>
            <a:fillRect/>
          </a:stretch>
        </p:blipFill>
        <p:spPr bwMode="auto">
          <a:xfrm>
            <a:off x="9067800" y="3230128"/>
            <a:ext cx="342900" cy="678452"/>
          </a:xfrm>
          <a:prstGeom prst="rect">
            <a:avLst/>
          </a:prstGeom>
          <a:noFill/>
        </p:spPr>
      </p:pic>
      <p:cxnSp>
        <p:nvCxnSpPr>
          <p:cNvPr id="16" name="Straight Arrow Connector 15"/>
          <p:cNvCxnSpPr>
            <a:endCxn id="15" idx="1"/>
          </p:cNvCxnSpPr>
          <p:nvPr/>
        </p:nvCxnSpPr>
        <p:spPr>
          <a:xfrm flipV="1">
            <a:off x="8473823" y="3569353"/>
            <a:ext cx="593978" cy="302772"/>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pic>
        <p:nvPicPr>
          <p:cNvPr id="17" name="Picture 425"/>
          <p:cNvPicPr>
            <a:picLocks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5466403" y="3250204"/>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19" name="Picture 425"/>
          <p:cNvPicPr>
            <a:picLocks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153152" y="3657602"/>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20" name="Picture 425"/>
          <p:cNvPicPr>
            <a:picLocks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153152" y="3592917"/>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cxnSp>
        <p:nvCxnSpPr>
          <p:cNvPr id="21" name="Straight Arrow Connector 20"/>
          <p:cNvCxnSpPr/>
          <p:nvPr/>
        </p:nvCxnSpPr>
        <p:spPr>
          <a:xfrm>
            <a:off x="5833946" y="3486337"/>
            <a:ext cx="319205" cy="149472"/>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pic>
        <p:nvPicPr>
          <p:cNvPr id="23" name="Picture 425"/>
          <p:cNvPicPr>
            <a:picLocks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8095205" y="3793924"/>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pic>
        <p:nvPicPr>
          <p:cNvPr id="24" name="Picture 425"/>
          <p:cNvPicPr>
            <a:picLocks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467227" y="3053562"/>
            <a:ext cx="378619" cy="236135"/>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12700">
                <a:solidFill>
                  <a:srgbClr val="000000"/>
                </a:solidFill>
                <a:miter lim="800000"/>
                <a:headEnd/>
                <a:tailEnd/>
              </a14:hiddenLine>
            </a:ext>
          </a:extLst>
        </p:spPr>
      </p:pic>
      <p:sp>
        <p:nvSpPr>
          <p:cNvPr id="26" name="Freeform 25"/>
          <p:cNvSpPr/>
          <p:nvPr/>
        </p:nvSpPr>
        <p:spPr>
          <a:xfrm>
            <a:off x="3801705" y="3085550"/>
            <a:ext cx="5324597" cy="886893"/>
          </a:xfrm>
          <a:custGeom>
            <a:avLst/>
            <a:gdLst>
              <a:gd name="connsiteX0" fmla="*/ 0 w 7099462"/>
              <a:gd name="connsiteY0" fmla="*/ 0 h 1182524"/>
              <a:gd name="connsiteX1" fmla="*/ 1178143 w 7099462"/>
              <a:gd name="connsiteY1" fmla="*/ 321290 h 1182524"/>
              <a:gd name="connsiteX2" fmla="*/ 2585795 w 7099462"/>
              <a:gd name="connsiteY2" fmla="*/ 458985 h 1182524"/>
              <a:gd name="connsiteX3" fmla="*/ 3534430 w 7099462"/>
              <a:gd name="connsiteY3" fmla="*/ 1025067 h 1182524"/>
              <a:gd name="connsiteX4" fmla="*/ 4727874 w 7099462"/>
              <a:gd name="connsiteY4" fmla="*/ 520183 h 1182524"/>
              <a:gd name="connsiteX5" fmla="*/ 6166128 w 7099462"/>
              <a:gd name="connsiteY5" fmla="*/ 1178061 h 1182524"/>
              <a:gd name="connsiteX6" fmla="*/ 7099462 w 7099462"/>
              <a:gd name="connsiteY6" fmla="*/ 826173 h 118252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7099462" h="1182524">
                <a:moveTo>
                  <a:pt x="0" y="0"/>
                </a:moveTo>
                <a:cubicBezTo>
                  <a:pt x="373588" y="122396"/>
                  <a:pt x="747177" y="244793"/>
                  <a:pt x="1178143" y="321290"/>
                </a:cubicBezTo>
                <a:cubicBezTo>
                  <a:pt x="1609109" y="397787"/>
                  <a:pt x="2193081" y="341689"/>
                  <a:pt x="2585795" y="458985"/>
                </a:cubicBezTo>
                <a:cubicBezTo>
                  <a:pt x="2978510" y="576281"/>
                  <a:pt x="3177417" y="1014867"/>
                  <a:pt x="3534430" y="1025067"/>
                </a:cubicBezTo>
                <a:cubicBezTo>
                  <a:pt x="3891443" y="1035267"/>
                  <a:pt x="4289258" y="494684"/>
                  <a:pt x="4727874" y="520183"/>
                </a:cubicBezTo>
                <a:cubicBezTo>
                  <a:pt x="5166490" y="545682"/>
                  <a:pt x="5770863" y="1127063"/>
                  <a:pt x="6166128" y="1178061"/>
                </a:cubicBezTo>
                <a:cubicBezTo>
                  <a:pt x="6561393" y="1229059"/>
                  <a:pt x="7099462" y="826173"/>
                  <a:pt x="7099462" y="826173"/>
                </a:cubicBezTo>
              </a:path>
            </a:pathLst>
          </a:custGeom>
          <a:ln>
            <a:headEnd type="triangle"/>
            <a:tailEnd type="triangle"/>
          </a:ln>
        </p:spPr>
        <p:style>
          <a:lnRef idx="3">
            <a:schemeClr val="accent2"/>
          </a:lnRef>
          <a:fillRef idx="0">
            <a:schemeClr val="accent2"/>
          </a:fillRef>
          <a:effectRef idx="2">
            <a:schemeClr val="accent2"/>
          </a:effectRef>
          <a:fontRef idx="minor">
            <a:schemeClr val="tx1"/>
          </a:fontRef>
        </p:style>
        <p:txBody>
          <a:bodyPr rtlCol="0" anchor="ctr"/>
          <a:lstStyle/>
          <a:p>
            <a:pPr algn="ctr"/>
            <a:endParaRPr lang="en-US"/>
          </a:p>
        </p:txBody>
      </p:sp>
      <p:sp>
        <p:nvSpPr>
          <p:cNvPr id="25" name="TextBox 24">
            <a:extLst>
              <a:ext uri="{FF2B5EF4-FFF2-40B4-BE49-F238E27FC236}">
                <a16:creationId xmlns:a16="http://schemas.microsoft.com/office/drawing/2014/main" id="{3BEB93EA-ADB9-7145-849B-97B904DB9084}"/>
              </a:ext>
            </a:extLst>
          </p:cNvPr>
          <p:cNvSpPr txBox="1"/>
          <p:nvPr/>
        </p:nvSpPr>
        <p:spPr>
          <a:xfrm>
            <a:off x="5369827" y="4843807"/>
            <a:ext cx="5522192" cy="954107"/>
          </a:xfrm>
          <a:prstGeom prst="rect">
            <a:avLst/>
          </a:prstGeom>
          <a:solidFill>
            <a:schemeClr val="tx1"/>
          </a:solidFill>
          <a:ln w="25400">
            <a:solidFill>
              <a:schemeClr val="tx1"/>
            </a:solidFill>
          </a:ln>
          <a:effectLst>
            <a:outerShdw blurRad="50800" dist="38100" dir="2700000" algn="tl" rotWithShape="0">
              <a:prstClr val="black">
                <a:alpha val="40000"/>
              </a:prstClr>
            </a:outerShdw>
          </a:effectLst>
        </p:spPr>
        <p:txBody>
          <a:bodyPr wrap="square" rtlCol="0">
            <a:spAutoFit/>
          </a:bodyPr>
          <a:lstStyle/>
          <a:p>
            <a:r>
              <a:rPr lang="en-US" sz="2800" dirty="0">
                <a:solidFill>
                  <a:srgbClr val="FF0000"/>
                </a:solidFill>
              </a:rPr>
              <a:t>Child sexual abuse material (CSAM)</a:t>
            </a:r>
          </a:p>
          <a:p>
            <a:r>
              <a:rPr lang="en-US" sz="2800" dirty="0">
                <a:solidFill>
                  <a:srgbClr val="FF0000"/>
                </a:solidFill>
              </a:rPr>
              <a:t>Terrorist imagery and propaganda</a:t>
            </a:r>
          </a:p>
        </p:txBody>
      </p:sp>
      <p:pic>
        <p:nvPicPr>
          <p:cNvPr id="7170" name="Picture 2" descr="Key icon - Free download on Iconfinder">
            <a:extLst>
              <a:ext uri="{FF2B5EF4-FFF2-40B4-BE49-F238E27FC236}">
                <a16:creationId xmlns:a16="http://schemas.microsoft.com/office/drawing/2014/main" id="{F0FF7E40-B398-FB41-99CA-E3EDC783009A}"/>
              </a:ext>
            </a:extLst>
          </p:cNvPr>
          <p:cNvPicPr>
            <a:picLocks noChangeAspect="1" noChangeArrowheads="1"/>
          </p:cNvPicPr>
          <p:nvPr/>
        </p:nvPicPr>
        <p:blipFill>
          <a:blip r:embed="rId5">
            <a:duotone>
              <a:schemeClr val="accent2">
                <a:shade val="45000"/>
                <a:satMod val="135000"/>
              </a:schemeClr>
              <a:prstClr val="white"/>
            </a:duotone>
            <a:extLst>
              <a:ext uri="{28A0092B-C50C-407E-A947-70E740481C1C}">
                <a14:useLocalDpi xmlns:a14="http://schemas.microsoft.com/office/drawing/2010/main" val="0"/>
              </a:ext>
            </a:extLst>
          </a:blip>
          <a:srcRect/>
          <a:stretch>
            <a:fillRect/>
          </a:stretch>
        </p:blipFill>
        <p:spPr bwMode="auto">
          <a:xfrm>
            <a:off x="2705100" y="2959100"/>
            <a:ext cx="622300" cy="622300"/>
          </a:xfrm>
          <a:prstGeom prst="rect">
            <a:avLst/>
          </a:prstGeom>
          <a:noFill/>
          <a:extLst>
            <a:ext uri="{909E8E84-426E-40DD-AFC4-6F175D3DCCD1}">
              <a14:hiddenFill xmlns:a14="http://schemas.microsoft.com/office/drawing/2010/main">
                <a:solidFill>
                  <a:srgbClr val="FFFFFF"/>
                </a:solidFill>
              </a14:hiddenFill>
            </a:ext>
          </a:extLst>
        </p:spPr>
      </p:pic>
      <p:sp>
        <p:nvSpPr>
          <p:cNvPr id="27" name="TextBox 26">
            <a:extLst>
              <a:ext uri="{FF2B5EF4-FFF2-40B4-BE49-F238E27FC236}">
                <a16:creationId xmlns:a16="http://schemas.microsoft.com/office/drawing/2014/main" id="{8C3F2C69-FAA2-FA4C-B5BD-15CE41C93122}"/>
              </a:ext>
            </a:extLst>
          </p:cNvPr>
          <p:cNvSpPr txBox="1"/>
          <p:nvPr/>
        </p:nvSpPr>
        <p:spPr>
          <a:xfrm>
            <a:off x="2304040" y="3848443"/>
            <a:ext cx="2645763" cy="830997"/>
          </a:xfrm>
          <a:prstGeom prst="rect">
            <a:avLst/>
          </a:prstGeom>
          <a:noFill/>
        </p:spPr>
        <p:txBody>
          <a:bodyPr wrap="square" rtlCol="0">
            <a:spAutoFit/>
          </a:bodyPr>
          <a:lstStyle/>
          <a:p>
            <a:r>
              <a:rPr lang="en-US" sz="2400" dirty="0">
                <a:solidFill>
                  <a:srgbClr val="FF0000"/>
                </a:solidFill>
              </a:rPr>
              <a:t>Must scan for it on users’ devices</a:t>
            </a:r>
          </a:p>
        </p:txBody>
      </p:sp>
      <p:sp>
        <p:nvSpPr>
          <p:cNvPr id="28" name="Right Arrow 27">
            <a:extLst>
              <a:ext uri="{FF2B5EF4-FFF2-40B4-BE49-F238E27FC236}">
                <a16:creationId xmlns:a16="http://schemas.microsoft.com/office/drawing/2014/main" id="{1A5CDD79-3D61-FD4C-993B-9CA78B070E10}"/>
              </a:ext>
            </a:extLst>
          </p:cNvPr>
          <p:cNvSpPr/>
          <p:nvPr/>
        </p:nvSpPr>
        <p:spPr bwMode="auto">
          <a:xfrm rot="3530156">
            <a:off x="3170238" y="2057400"/>
            <a:ext cx="456683" cy="457200"/>
          </a:xfrm>
          <a:prstGeom prst="rightArrow">
            <a:avLst/>
          </a:prstGeom>
          <a:solidFill>
            <a:srgbClr val="FF0000"/>
          </a:solidFill>
          <a:ln w="28575" cap="flat" cmpd="sng" algn="ctr">
            <a:solidFill>
              <a:schemeClr val="tx1"/>
            </a:solidFill>
            <a:prstDash val="solid"/>
            <a:round/>
            <a:headEnd type="none" w="lg" len="lg"/>
            <a:tailEnd type="stealth" w="lg" len="lg"/>
          </a:ln>
          <a:effectLst/>
        </p:spPr>
        <p:txBody>
          <a:bodyPr vert="horz" wrap="square" lIns="91440" tIns="45720" rIns="91440" bIns="45720" numCol="1" rtlCol="0" anchor="t" anchorCtr="0" compatLnSpc="1">
            <a:prstTxWarp prst="textNoShape">
              <a:avLst/>
            </a:prstTxWarp>
          </a:bodyPr>
          <a:lstStyle/>
          <a:p>
            <a:pPr algn="ctr" eaLnBrk="0" fontAlgn="base" hangingPunct="0">
              <a:spcBef>
                <a:spcPct val="20000"/>
              </a:spcBef>
              <a:spcAft>
                <a:spcPct val="0"/>
              </a:spcAft>
              <a:buClr>
                <a:schemeClr val="accent2"/>
              </a:buClr>
              <a:buFontTx/>
              <a:buChar char="•"/>
            </a:pPr>
            <a:endParaRPr lang="en-US" sz="2400">
              <a:solidFill>
                <a:schemeClr val="bg2"/>
              </a:solidFill>
              <a:latin typeface="Tahoma" pitchFamily="34" charset="0"/>
            </a:endParaRPr>
          </a:p>
        </p:txBody>
      </p:sp>
    </p:spTree>
    <p:extLst>
      <p:ext uri="{BB962C8B-B14F-4D97-AF65-F5344CB8AC3E}">
        <p14:creationId xmlns:p14="http://schemas.microsoft.com/office/powerpoint/2010/main" val="5354574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7"/>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2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7" grpId="0"/>
      <p:bldP spid="28" grpId="0" animBg="1"/>
    </p:bld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Graphical user interface, text, email&#10;&#10;Description automatically generated">
            <a:extLst>
              <a:ext uri="{FF2B5EF4-FFF2-40B4-BE49-F238E27FC236}">
                <a16:creationId xmlns:a16="http://schemas.microsoft.com/office/drawing/2014/main" id="{68FF35A6-E421-06B9-C44A-278817F267F8}"/>
              </a:ext>
            </a:extLst>
          </p:cNvPr>
          <p:cNvPicPr>
            <a:picLocks noChangeAspect="1"/>
          </p:cNvPicPr>
          <p:nvPr/>
        </p:nvPicPr>
        <p:blipFill>
          <a:blip r:embed="rId2"/>
          <a:stretch>
            <a:fillRect/>
          </a:stretch>
        </p:blipFill>
        <p:spPr>
          <a:xfrm>
            <a:off x="689610" y="957580"/>
            <a:ext cx="7772400" cy="1627072"/>
          </a:xfrm>
          <a:prstGeom prst="rect">
            <a:avLst/>
          </a:prstGeom>
        </p:spPr>
      </p:pic>
      <p:sp>
        <p:nvSpPr>
          <p:cNvPr id="4" name="TextBox 3">
            <a:extLst>
              <a:ext uri="{FF2B5EF4-FFF2-40B4-BE49-F238E27FC236}">
                <a16:creationId xmlns:a16="http://schemas.microsoft.com/office/drawing/2014/main" id="{95023257-EC24-D7B3-8A69-13C4349B8865}"/>
              </a:ext>
            </a:extLst>
          </p:cNvPr>
          <p:cNvSpPr txBox="1"/>
          <p:nvPr/>
        </p:nvSpPr>
        <p:spPr>
          <a:xfrm>
            <a:off x="8846820" y="1280160"/>
            <a:ext cx="1988820" cy="830997"/>
          </a:xfrm>
          <a:prstGeom prst="rect">
            <a:avLst/>
          </a:prstGeom>
          <a:noFill/>
        </p:spPr>
        <p:txBody>
          <a:bodyPr wrap="square" rtlCol="0">
            <a:spAutoFit/>
          </a:bodyPr>
          <a:lstStyle/>
          <a:p>
            <a:r>
              <a:rPr lang="en-US" sz="2400" dirty="0"/>
              <a:t>Proposed E.U. legislation</a:t>
            </a:r>
          </a:p>
        </p:txBody>
      </p:sp>
      <p:sp>
        <p:nvSpPr>
          <p:cNvPr id="5" name="TextBox 4">
            <a:extLst>
              <a:ext uri="{FF2B5EF4-FFF2-40B4-BE49-F238E27FC236}">
                <a16:creationId xmlns:a16="http://schemas.microsoft.com/office/drawing/2014/main" id="{3BD1D2A7-359E-3C2D-27C5-2B6CE294291A}"/>
              </a:ext>
            </a:extLst>
          </p:cNvPr>
          <p:cNvSpPr txBox="1"/>
          <p:nvPr/>
        </p:nvSpPr>
        <p:spPr>
          <a:xfrm>
            <a:off x="1577340" y="3131820"/>
            <a:ext cx="9724137" cy="2246769"/>
          </a:xfrm>
          <a:prstGeom prst="rect">
            <a:avLst/>
          </a:prstGeom>
          <a:noFill/>
        </p:spPr>
        <p:txBody>
          <a:bodyPr wrap="none" rtlCol="0">
            <a:spAutoFit/>
          </a:bodyPr>
          <a:lstStyle/>
          <a:p>
            <a:r>
              <a:rPr lang="en-US" sz="2800" dirty="0"/>
              <a:t>Regulators or courts may force tech companies to detect CSAM</a:t>
            </a:r>
          </a:p>
          <a:p>
            <a:r>
              <a:rPr lang="en-US" sz="2800" dirty="0"/>
              <a:t>With E2E encryption, this requires scanning users’ devices </a:t>
            </a:r>
          </a:p>
          <a:p>
            <a:endParaRPr lang="en-US" sz="2800" dirty="0"/>
          </a:p>
          <a:p>
            <a:endParaRPr lang="en-US" sz="2800" dirty="0"/>
          </a:p>
          <a:p>
            <a:r>
              <a:rPr lang="en-US" sz="2800" dirty="0"/>
              <a:t>Solutions should not weaken encryption</a:t>
            </a:r>
          </a:p>
        </p:txBody>
      </p:sp>
      <p:sp>
        <p:nvSpPr>
          <p:cNvPr id="6" name="TextBox 5">
            <a:extLst>
              <a:ext uri="{FF2B5EF4-FFF2-40B4-BE49-F238E27FC236}">
                <a16:creationId xmlns:a16="http://schemas.microsoft.com/office/drawing/2014/main" id="{77ECA283-CCCA-220B-6259-B31F25948B87}"/>
              </a:ext>
            </a:extLst>
          </p:cNvPr>
          <p:cNvSpPr txBox="1"/>
          <p:nvPr/>
        </p:nvSpPr>
        <p:spPr>
          <a:xfrm>
            <a:off x="5006340" y="4173609"/>
            <a:ext cx="6099747" cy="461665"/>
          </a:xfrm>
          <a:prstGeom prst="rect">
            <a:avLst/>
          </a:prstGeom>
          <a:noFill/>
        </p:spPr>
        <p:txBody>
          <a:bodyPr wrap="none" rtlCol="0">
            <a:spAutoFit/>
          </a:bodyPr>
          <a:lstStyle/>
          <a:p>
            <a:r>
              <a:rPr lang="en-US" sz="2400" dirty="0"/>
              <a:t>Conflict with privacy rights?  E.U. Privacy Rule?</a:t>
            </a:r>
          </a:p>
        </p:txBody>
      </p:sp>
      <mc:AlternateContent xmlns:mc="http://schemas.openxmlformats.org/markup-compatibility/2006" xmlns:p14="http://schemas.microsoft.com/office/powerpoint/2010/main">
        <mc:Choice Requires="p14">
          <p:contentPart p14:bwMode="auto" r:id="rId3">
            <p14:nvContentPartPr>
              <p14:cNvPr id="7" name="Ink 6">
                <a:extLst>
                  <a:ext uri="{FF2B5EF4-FFF2-40B4-BE49-F238E27FC236}">
                    <a16:creationId xmlns:a16="http://schemas.microsoft.com/office/drawing/2014/main" id="{EF4CA6AD-201E-259F-B9C2-FC2F516B7813}"/>
                  </a:ext>
                </a:extLst>
              </p14:cNvPr>
              <p14:cNvContentPartPr/>
              <p14:nvPr/>
            </p14:nvContentPartPr>
            <p14:xfrm>
              <a:off x="6796620" y="3837240"/>
              <a:ext cx="3429360" cy="54720"/>
            </p14:xfrm>
          </p:contentPart>
        </mc:Choice>
        <mc:Fallback xmlns="">
          <p:pic>
            <p:nvPicPr>
              <p:cNvPr id="7" name="Ink 6">
                <a:extLst>
                  <a:ext uri="{FF2B5EF4-FFF2-40B4-BE49-F238E27FC236}">
                    <a16:creationId xmlns:a16="http://schemas.microsoft.com/office/drawing/2014/main" id="{EF4CA6AD-201E-259F-B9C2-FC2F516B7813}"/>
                  </a:ext>
                </a:extLst>
              </p:cNvPr>
              <p:cNvPicPr/>
              <p:nvPr/>
            </p:nvPicPr>
            <p:blipFill>
              <a:blip r:embed="rId4"/>
              <a:stretch>
                <a:fillRect/>
              </a:stretch>
            </p:blipFill>
            <p:spPr>
              <a:xfrm>
                <a:off x="6724620" y="3693240"/>
                <a:ext cx="3573000" cy="342360"/>
              </a:xfrm>
              <a:prstGeom prst="rect">
                <a:avLst/>
              </a:prstGeom>
            </p:spPr>
          </p:pic>
        </mc:Fallback>
      </mc:AlternateContent>
      <p:sp>
        <p:nvSpPr>
          <p:cNvPr id="8" name="TextBox 7">
            <a:extLst>
              <a:ext uri="{FF2B5EF4-FFF2-40B4-BE49-F238E27FC236}">
                <a16:creationId xmlns:a16="http://schemas.microsoft.com/office/drawing/2014/main" id="{8E2C6A81-C7E7-3E3B-BF0B-DF599D7A1CE9}"/>
              </a:ext>
            </a:extLst>
          </p:cNvPr>
          <p:cNvSpPr txBox="1"/>
          <p:nvPr/>
        </p:nvSpPr>
        <p:spPr>
          <a:xfrm>
            <a:off x="5006340" y="5422660"/>
            <a:ext cx="583814" cy="461665"/>
          </a:xfrm>
          <a:prstGeom prst="rect">
            <a:avLst/>
          </a:prstGeom>
          <a:noFill/>
        </p:spPr>
        <p:txBody>
          <a:bodyPr wrap="none" rtlCol="0">
            <a:spAutoFit/>
          </a:bodyPr>
          <a:lstStyle/>
          <a:p>
            <a:r>
              <a:rPr lang="en-US" sz="2400" dirty="0"/>
              <a:t>???</a:t>
            </a:r>
          </a:p>
        </p:txBody>
      </p:sp>
    </p:spTree>
    <p:extLst>
      <p:ext uri="{BB962C8B-B14F-4D97-AF65-F5344CB8AC3E}">
        <p14:creationId xmlns:p14="http://schemas.microsoft.com/office/powerpoint/2010/main" val="3773915825"/>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32701C8-B7FC-B04D-88A1-DF376D20EC75}"/>
              </a:ext>
            </a:extLst>
          </p:cNvPr>
          <p:cNvSpPr>
            <a:spLocks noGrp="1"/>
          </p:cNvSpPr>
          <p:nvPr>
            <p:ph type="title"/>
          </p:nvPr>
        </p:nvSpPr>
        <p:spPr/>
        <p:txBody>
          <a:bodyPr/>
          <a:lstStyle/>
          <a:p>
            <a:r>
              <a:rPr lang="en-US" dirty="0"/>
              <a:t>Client-Side Scanning Issues</a:t>
            </a:r>
          </a:p>
        </p:txBody>
      </p:sp>
      <p:sp>
        <p:nvSpPr>
          <p:cNvPr id="3" name="Content Placeholder 2">
            <a:extLst>
              <a:ext uri="{FF2B5EF4-FFF2-40B4-BE49-F238E27FC236}">
                <a16:creationId xmlns:a16="http://schemas.microsoft.com/office/drawing/2014/main" id="{64A01A06-F333-324C-8954-2298934BB00E}"/>
              </a:ext>
            </a:extLst>
          </p:cNvPr>
          <p:cNvSpPr>
            <a:spLocks noGrp="1"/>
          </p:cNvSpPr>
          <p:nvPr>
            <p:ph idx="1"/>
          </p:nvPr>
        </p:nvSpPr>
        <p:spPr>
          <a:xfrm>
            <a:off x="1066800" y="2103120"/>
            <a:ext cx="10622280" cy="3849624"/>
          </a:xfrm>
        </p:spPr>
        <p:txBody>
          <a:bodyPr>
            <a:noAutofit/>
          </a:bodyPr>
          <a:lstStyle/>
          <a:p>
            <a:pPr marL="0" indent="0">
              <a:buNone/>
            </a:pPr>
            <a:r>
              <a:rPr lang="en-US" sz="2400" dirty="0"/>
              <a:t>Mandatory or voluntary?  Legal basis?</a:t>
            </a:r>
          </a:p>
          <a:p>
            <a:pPr lvl="1"/>
            <a:r>
              <a:rPr lang="en-US" sz="2000" dirty="0"/>
              <a:t>Does government-mandated content scanning constitute a “search” under the Fourth Amendment?  Do users have legitimate expectation of privacy?  Fifth Amendment issues?</a:t>
            </a:r>
          </a:p>
          <a:p>
            <a:pPr marL="0" indent="0">
              <a:buNone/>
            </a:pPr>
            <a:r>
              <a:rPr lang="en-US" sz="2400" dirty="0"/>
              <a:t>What is the authoritative source for identifying offensive and prohibited content?</a:t>
            </a:r>
          </a:p>
          <a:p>
            <a:pPr lvl="1"/>
            <a:r>
              <a:rPr lang="en-US" sz="2000" dirty="0"/>
              <a:t>Typically based on hash matching (Microsoft’s PhotoDNA)</a:t>
            </a:r>
          </a:p>
          <a:p>
            <a:pPr marL="0" indent="0">
              <a:buNone/>
            </a:pPr>
            <a:r>
              <a:rPr lang="en-US" sz="2400" dirty="0"/>
              <a:t>False positives and negatives of automated matching algorithms?</a:t>
            </a:r>
          </a:p>
          <a:p>
            <a:pPr marL="0" indent="0">
              <a:buNone/>
            </a:pPr>
            <a:r>
              <a:rPr lang="en-US" sz="2400" dirty="0"/>
              <a:t>Who is notified if content found?  How?</a:t>
            </a:r>
          </a:p>
          <a:p>
            <a:endParaRPr lang="en-US" sz="2400" dirty="0"/>
          </a:p>
        </p:txBody>
      </p:sp>
      <p:sp>
        <p:nvSpPr>
          <p:cNvPr id="6" name="TextBox 5">
            <a:extLst>
              <a:ext uri="{FF2B5EF4-FFF2-40B4-BE49-F238E27FC236}">
                <a16:creationId xmlns:a16="http://schemas.microsoft.com/office/drawing/2014/main" id="{95E47AB1-8741-2D4B-A847-5D57980D2197}"/>
              </a:ext>
            </a:extLst>
          </p:cNvPr>
          <p:cNvSpPr txBox="1"/>
          <p:nvPr/>
        </p:nvSpPr>
        <p:spPr>
          <a:xfrm>
            <a:off x="5859780" y="6041932"/>
            <a:ext cx="5829300" cy="346948"/>
          </a:xfrm>
          <a:prstGeom prst="rect">
            <a:avLst/>
          </a:prstGeom>
          <a:noFill/>
        </p:spPr>
        <p:txBody>
          <a:bodyPr wrap="square">
            <a:spAutoFit/>
          </a:bodyPr>
          <a:lstStyle/>
          <a:p>
            <a:r>
              <a:rPr lang="en-US" sz="1600" i="1" dirty="0"/>
              <a:t>https://</a:t>
            </a:r>
            <a:r>
              <a:rPr lang="en-US" sz="1600" i="1" dirty="0" err="1"/>
              <a:t>www.lawfareblog.com</a:t>
            </a:r>
            <a:r>
              <a:rPr lang="en-US" sz="1600" i="1" dirty="0"/>
              <a:t>/law-and-policy-client-side-scanning</a:t>
            </a:r>
          </a:p>
        </p:txBody>
      </p:sp>
    </p:spTree>
    <p:extLst>
      <p:ext uri="{BB962C8B-B14F-4D97-AF65-F5344CB8AC3E}">
        <p14:creationId xmlns:p14="http://schemas.microsoft.com/office/powerpoint/2010/main" val="3325695754"/>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5" name="Rectangle 2">
            <a:extLst>
              <a:ext uri="{FF2B5EF4-FFF2-40B4-BE49-F238E27FC236}">
                <a16:creationId xmlns:a16="http://schemas.microsoft.com/office/drawing/2014/main" id="{0E6FD1CE-84C0-3A42-B061-9A5D4F4FBB1E}"/>
              </a:ext>
            </a:extLst>
          </p:cNvPr>
          <p:cNvSpPr>
            <a:spLocks noGrp="1" noChangeArrowheads="1"/>
          </p:cNvSpPr>
          <p:nvPr>
            <p:ph type="title"/>
          </p:nvPr>
        </p:nvSpPr>
        <p:spPr>
          <a:xfrm>
            <a:off x="6579450" y="651427"/>
            <a:ext cx="4957553" cy="1645920"/>
          </a:xfrm>
        </p:spPr>
        <p:txBody>
          <a:bodyPr>
            <a:normAutofit/>
          </a:bodyPr>
          <a:lstStyle/>
          <a:p>
            <a:r>
              <a:rPr lang="en-US" altLang="en-US" dirty="0"/>
              <a:t>GIFCT</a:t>
            </a:r>
          </a:p>
        </p:txBody>
      </p:sp>
      <p:pic>
        <p:nvPicPr>
          <p:cNvPr id="5" name="Picture 4" descr="A picture containing knife&#10;&#10;Description automatically generated">
            <a:extLst>
              <a:ext uri="{FF2B5EF4-FFF2-40B4-BE49-F238E27FC236}">
                <a16:creationId xmlns:a16="http://schemas.microsoft.com/office/drawing/2014/main" id="{E4B09AB1-A01D-DF40-94EA-5021D04F28CE}"/>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205256" y="1528358"/>
            <a:ext cx="4414438" cy="3819448"/>
          </a:xfrm>
          <a:prstGeom prst="rect">
            <a:avLst/>
          </a:prstGeom>
        </p:spPr>
      </p:pic>
      <p:sp>
        <p:nvSpPr>
          <p:cNvPr id="23556" name="Rectangle 3">
            <a:extLst>
              <a:ext uri="{FF2B5EF4-FFF2-40B4-BE49-F238E27FC236}">
                <a16:creationId xmlns:a16="http://schemas.microsoft.com/office/drawing/2014/main" id="{3ACD2644-4DFA-C44B-A705-AD800BB67A7C}"/>
              </a:ext>
            </a:extLst>
          </p:cNvPr>
          <p:cNvSpPr>
            <a:spLocks noGrp="1" noChangeArrowheads="1"/>
          </p:cNvSpPr>
          <p:nvPr>
            <p:ph idx="1"/>
          </p:nvPr>
        </p:nvSpPr>
        <p:spPr>
          <a:xfrm>
            <a:off x="6579449" y="1898838"/>
            <a:ext cx="4957554" cy="4161737"/>
          </a:xfrm>
        </p:spPr>
        <p:txBody>
          <a:bodyPr>
            <a:noAutofit/>
          </a:bodyPr>
          <a:lstStyle/>
          <a:p>
            <a:pPr marL="0" indent="0">
              <a:buNone/>
            </a:pPr>
            <a:r>
              <a:rPr lang="en-US" altLang="en-US" sz="2400" dirty="0"/>
              <a:t>Database of hashes of images and videos with “violent terrorist imagery and propaganda”</a:t>
            </a:r>
          </a:p>
          <a:p>
            <a:pPr lvl="1"/>
            <a:r>
              <a:rPr lang="en-US" altLang="en-US" sz="2000" dirty="0"/>
              <a:t>Established by Facebook, Microsoft, Twitter, YouTube</a:t>
            </a:r>
          </a:p>
          <a:p>
            <a:pPr lvl="1"/>
            <a:r>
              <a:rPr lang="en-US" altLang="en-US" sz="2000" dirty="0"/>
              <a:t>Multiple members can submit content, even more have access</a:t>
            </a:r>
          </a:p>
          <a:p>
            <a:pPr lvl="1"/>
            <a:r>
              <a:rPr lang="en-US" altLang="en-US" sz="2000" dirty="0"/>
              <a:t>Advisory committee with government representatives</a:t>
            </a:r>
          </a:p>
          <a:p>
            <a:pPr marL="0" indent="0">
              <a:buNone/>
            </a:pPr>
            <a:r>
              <a:rPr lang="en-US" altLang="en-US" sz="2400" dirty="0"/>
              <a:t>Facilitates fast content removal</a:t>
            </a:r>
          </a:p>
        </p:txBody>
      </p:sp>
    </p:spTree>
    <p:extLst>
      <p:ext uri="{BB962C8B-B14F-4D97-AF65-F5344CB8AC3E}">
        <p14:creationId xmlns:p14="http://schemas.microsoft.com/office/powerpoint/2010/main" val="1068725651"/>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9969A57E-2598-E742-B697-BAB62931B282}"/>
              </a:ext>
            </a:extLst>
          </p:cNvPr>
          <p:cNvPicPr>
            <a:picLocks noChangeAspect="1"/>
          </p:cNvPicPr>
          <p:nvPr/>
        </p:nvPicPr>
        <p:blipFill>
          <a:blip r:embed="rId2"/>
          <a:stretch>
            <a:fillRect/>
          </a:stretch>
        </p:blipFill>
        <p:spPr>
          <a:xfrm>
            <a:off x="589280" y="742950"/>
            <a:ext cx="10769600" cy="1257300"/>
          </a:xfrm>
          <a:prstGeom prst="rect">
            <a:avLst/>
          </a:prstGeom>
          <a:ln w="38100">
            <a:solidFill>
              <a:schemeClr val="tx1"/>
            </a:solidFill>
          </a:ln>
          <a:effectLst>
            <a:outerShdw blurRad="50800" dist="38100" dir="2700000" algn="tl" rotWithShape="0">
              <a:prstClr val="black">
                <a:alpha val="40000"/>
              </a:prstClr>
            </a:outerShdw>
          </a:effectLst>
        </p:spPr>
      </p:pic>
      <p:sp>
        <p:nvSpPr>
          <p:cNvPr id="4" name="TextBox 3">
            <a:extLst>
              <a:ext uri="{FF2B5EF4-FFF2-40B4-BE49-F238E27FC236}">
                <a16:creationId xmlns:a16="http://schemas.microsoft.com/office/drawing/2014/main" id="{60E8064E-0E34-4E40-9F99-99661D47BE17}"/>
              </a:ext>
            </a:extLst>
          </p:cNvPr>
          <p:cNvSpPr txBox="1"/>
          <p:nvPr/>
        </p:nvSpPr>
        <p:spPr>
          <a:xfrm>
            <a:off x="589280" y="2267337"/>
            <a:ext cx="10154920" cy="1015663"/>
          </a:xfrm>
          <a:prstGeom prst="rect">
            <a:avLst/>
          </a:prstGeom>
          <a:noFill/>
        </p:spPr>
        <p:txBody>
          <a:bodyPr wrap="square" rtlCol="0">
            <a:spAutoFit/>
          </a:bodyPr>
          <a:lstStyle/>
          <a:p>
            <a:r>
              <a:rPr lang="en-US" sz="2000" dirty="0"/>
              <a:t>Will match photos uploaded to iCloud against the database of hashes of illegal images from NCMEC (National Center for Missing &amp; Exploited Children) – will be preinstalled in the next generation of Apple’s phone and laptop software</a:t>
            </a:r>
          </a:p>
        </p:txBody>
      </p:sp>
      <p:pic>
        <p:nvPicPr>
          <p:cNvPr id="7" name="Picture 6" descr="Text&#10;&#10;Description automatically generated with medium confidence">
            <a:extLst>
              <a:ext uri="{FF2B5EF4-FFF2-40B4-BE49-F238E27FC236}">
                <a16:creationId xmlns:a16="http://schemas.microsoft.com/office/drawing/2014/main" id="{10B560A5-97B8-E248-BBF3-D7570121A8B1}"/>
              </a:ext>
            </a:extLst>
          </p:cNvPr>
          <p:cNvPicPr>
            <a:picLocks noChangeAspect="1"/>
          </p:cNvPicPr>
          <p:nvPr/>
        </p:nvPicPr>
        <p:blipFill>
          <a:blip r:embed="rId3"/>
          <a:stretch>
            <a:fillRect/>
          </a:stretch>
        </p:blipFill>
        <p:spPr>
          <a:xfrm>
            <a:off x="701041" y="3782169"/>
            <a:ext cx="5905500" cy="1358900"/>
          </a:xfrm>
          <a:prstGeom prst="rect">
            <a:avLst/>
          </a:prstGeom>
          <a:ln w="38100">
            <a:solidFill>
              <a:schemeClr val="tx1"/>
            </a:solidFill>
          </a:ln>
          <a:effectLst>
            <a:outerShdw blurRad="50800" dist="38100" dir="2700000" algn="tl" rotWithShape="0">
              <a:prstClr val="black">
                <a:alpha val="40000"/>
              </a:prstClr>
            </a:outerShdw>
          </a:effectLst>
        </p:spPr>
      </p:pic>
      <p:sp>
        <p:nvSpPr>
          <p:cNvPr id="9" name="TextBox 8">
            <a:extLst>
              <a:ext uri="{FF2B5EF4-FFF2-40B4-BE49-F238E27FC236}">
                <a16:creationId xmlns:a16="http://schemas.microsoft.com/office/drawing/2014/main" id="{F6FACE41-7431-E84B-912B-278B2726D213}"/>
              </a:ext>
            </a:extLst>
          </p:cNvPr>
          <p:cNvSpPr txBox="1"/>
          <p:nvPr/>
        </p:nvSpPr>
        <p:spPr>
          <a:xfrm>
            <a:off x="670561" y="5212764"/>
            <a:ext cx="6096000" cy="338554"/>
          </a:xfrm>
          <a:prstGeom prst="rect">
            <a:avLst/>
          </a:prstGeom>
          <a:noFill/>
        </p:spPr>
        <p:txBody>
          <a:bodyPr wrap="square">
            <a:spAutoFit/>
          </a:bodyPr>
          <a:lstStyle/>
          <a:p>
            <a:r>
              <a:rPr lang="en-US" sz="1600" i="1" dirty="0"/>
              <a:t>https://</a:t>
            </a:r>
            <a:r>
              <a:rPr lang="en-US" sz="1600" i="1" dirty="0" err="1"/>
              <a:t>techcrunch.com</a:t>
            </a:r>
            <a:r>
              <a:rPr lang="en-US" sz="1600" i="1" dirty="0"/>
              <a:t>/2021/09/03/apple-</a:t>
            </a:r>
            <a:r>
              <a:rPr lang="en-US" sz="1600" i="1" dirty="0" err="1"/>
              <a:t>csam</a:t>
            </a:r>
            <a:r>
              <a:rPr lang="en-US" sz="1600" i="1" dirty="0"/>
              <a:t>-detection-delayed/</a:t>
            </a:r>
          </a:p>
        </p:txBody>
      </p:sp>
      <p:grpSp>
        <p:nvGrpSpPr>
          <p:cNvPr id="13" name="Group 12">
            <a:extLst>
              <a:ext uri="{FF2B5EF4-FFF2-40B4-BE49-F238E27FC236}">
                <a16:creationId xmlns:a16="http://schemas.microsoft.com/office/drawing/2014/main" id="{4880C093-798F-0140-AD86-375100B7C2C3}"/>
              </a:ext>
            </a:extLst>
          </p:cNvPr>
          <p:cNvGrpSpPr/>
          <p:nvPr/>
        </p:nvGrpSpPr>
        <p:grpSpPr>
          <a:xfrm>
            <a:off x="10677480" y="1492680"/>
            <a:ext cx="270360" cy="925920"/>
            <a:chOff x="10677480" y="1492680"/>
            <a:chExt cx="270360" cy="925920"/>
          </a:xfrm>
        </p:grpSpPr>
        <mc:AlternateContent xmlns:mc="http://schemas.openxmlformats.org/markup-compatibility/2006" xmlns:p14="http://schemas.microsoft.com/office/powerpoint/2010/main">
          <mc:Choice Requires="p14">
            <p:contentPart p14:bwMode="auto" r:id="rId4">
              <p14:nvContentPartPr>
                <p14:cNvPr id="11" name="Ink 10">
                  <a:extLst>
                    <a:ext uri="{FF2B5EF4-FFF2-40B4-BE49-F238E27FC236}">
                      <a16:creationId xmlns:a16="http://schemas.microsoft.com/office/drawing/2014/main" id="{F6207BEC-A1B2-D249-A01C-AA8A5C5A4D14}"/>
                    </a:ext>
                  </a:extLst>
                </p14:cNvPr>
                <p14:cNvContentPartPr/>
                <p14:nvPr/>
              </p14:nvContentPartPr>
              <p14:xfrm>
                <a:off x="10677480" y="1492680"/>
                <a:ext cx="229680" cy="925920"/>
              </p14:xfrm>
            </p:contentPart>
          </mc:Choice>
          <mc:Fallback xmlns="">
            <p:pic>
              <p:nvPicPr>
                <p:cNvPr id="11" name="Ink 10">
                  <a:extLst>
                    <a:ext uri="{FF2B5EF4-FFF2-40B4-BE49-F238E27FC236}">
                      <a16:creationId xmlns:a16="http://schemas.microsoft.com/office/drawing/2014/main" id="{F6207BEC-A1B2-D249-A01C-AA8A5C5A4D14}"/>
                    </a:ext>
                  </a:extLst>
                </p:cNvPr>
                <p:cNvPicPr/>
                <p:nvPr/>
              </p:nvPicPr>
              <p:blipFill>
                <a:blip r:embed="rId5"/>
                <a:stretch>
                  <a:fillRect/>
                </a:stretch>
              </p:blipFill>
              <p:spPr>
                <a:xfrm>
                  <a:off x="10659480" y="1474680"/>
                  <a:ext cx="265320" cy="961560"/>
                </a:xfrm>
                <a:prstGeom prst="rect">
                  <a:avLst/>
                </a:prstGeom>
              </p:spPr>
            </p:pic>
          </mc:Fallback>
        </mc:AlternateContent>
        <mc:AlternateContent xmlns:mc="http://schemas.openxmlformats.org/markup-compatibility/2006" xmlns:p14="http://schemas.microsoft.com/office/powerpoint/2010/main">
          <mc:Choice Requires="p14">
            <p:contentPart p14:bwMode="auto" r:id="rId6">
              <p14:nvContentPartPr>
                <p14:cNvPr id="12" name="Ink 11">
                  <a:extLst>
                    <a:ext uri="{FF2B5EF4-FFF2-40B4-BE49-F238E27FC236}">
                      <a16:creationId xmlns:a16="http://schemas.microsoft.com/office/drawing/2014/main" id="{03297896-2B1A-BE4F-96C2-5BEBFEE2DAF4}"/>
                    </a:ext>
                  </a:extLst>
                </p14:cNvPr>
                <p14:cNvContentPartPr/>
                <p14:nvPr/>
              </p14:nvContentPartPr>
              <p14:xfrm>
                <a:off x="10743720" y="1516440"/>
                <a:ext cx="204120" cy="64080"/>
              </p14:xfrm>
            </p:contentPart>
          </mc:Choice>
          <mc:Fallback xmlns="">
            <p:pic>
              <p:nvPicPr>
                <p:cNvPr id="12" name="Ink 11">
                  <a:extLst>
                    <a:ext uri="{FF2B5EF4-FFF2-40B4-BE49-F238E27FC236}">
                      <a16:creationId xmlns:a16="http://schemas.microsoft.com/office/drawing/2014/main" id="{03297896-2B1A-BE4F-96C2-5BEBFEE2DAF4}"/>
                    </a:ext>
                  </a:extLst>
                </p:cNvPr>
                <p:cNvPicPr/>
                <p:nvPr/>
              </p:nvPicPr>
              <p:blipFill>
                <a:blip r:embed="rId7"/>
                <a:stretch>
                  <a:fillRect/>
                </a:stretch>
              </p:blipFill>
              <p:spPr>
                <a:xfrm>
                  <a:off x="10725720" y="1498800"/>
                  <a:ext cx="239760" cy="99720"/>
                </a:xfrm>
                <a:prstGeom prst="rect">
                  <a:avLst/>
                </a:prstGeom>
              </p:spPr>
            </p:pic>
          </mc:Fallback>
        </mc:AlternateContent>
      </p:grpSp>
      <p:sp>
        <p:nvSpPr>
          <p:cNvPr id="14" name="We kill people…">
            <a:extLst>
              <a:ext uri="{FF2B5EF4-FFF2-40B4-BE49-F238E27FC236}">
                <a16:creationId xmlns:a16="http://schemas.microsoft.com/office/drawing/2014/main" id="{67A2758C-712B-844E-93C4-44F6E7D043D1}"/>
              </a:ext>
            </a:extLst>
          </p:cNvPr>
          <p:cNvSpPr/>
          <p:nvPr/>
        </p:nvSpPr>
        <p:spPr>
          <a:xfrm>
            <a:off x="6970681" y="3168330"/>
            <a:ext cx="4550758" cy="3144546"/>
          </a:xfrm>
          <a:prstGeom prst="wedgeEllipseCallout">
            <a:avLst>
              <a:gd name="adj1" fmla="val -63944"/>
              <a:gd name="adj2" fmla="val 969"/>
            </a:avLst>
          </a:prstGeom>
          <a:solidFill>
            <a:schemeClr val="accent1"/>
          </a:solidFill>
          <a:ln w="38100">
            <a:solidFill>
              <a:schemeClr val="tx1"/>
            </a:solidFill>
            <a:miter lim="400000"/>
          </a:ln>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lIns="0" tIns="0" rIns="0" bIns="0" anchor="ctr"/>
          <a:lstStyle/>
          <a:p>
            <a:pPr>
              <a:defRPr sz="4800" b="0">
                <a:latin typeface="+mn-lt"/>
                <a:ea typeface="+mn-ea"/>
                <a:cs typeface="+mn-cs"/>
                <a:sym typeface="Helvetica Neue Medium"/>
              </a:defRPr>
            </a:pPr>
            <a:endParaRPr sz="3200" dirty="0"/>
          </a:p>
        </p:txBody>
      </p:sp>
      <p:sp>
        <p:nvSpPr>
          <p:cNvPr id="15" name="TextBox 14">
            <a:extLst>
              <a:ext uri="{FF2B5EF4-FFF2-40B4-BE49-F238E27FC236}">
                <a16:creationId xmlns:a16="http://schemas.microsoft.com/office/drawing/2014/main" id="{AEF2C47A-B31A-DE41-BD6E-C9DF7106CDA7}"/>
              </a:ext>
            </a:extLst>
          </p:cNvPr>
          <p:cNvSpPr txBox="1"/>
          <p:nvPr/>
        </p:nvSpPr>
        <p:spPr>
          <a:xfrm>
            <a:off x="7692130" y="3562284"/>
            <a:ext cx="3421347" cy="2308324"/>
          </a:xfrm>
          <a:prstGeom prst="rect">
            <a:avLst/>
          </a:prstGeom>
          <a:noFill/>
        </p:spPr>
        <p:txBody>
          <a:bodyPr wrap="square" rtlCol="0">
            <a:spAutoFit/>
          </a:bodyPr>
          <a:lstStyle/>
          <a:p>
            <a:r>
              <a:rPr lang="en-US" sz="1600" dirty="0">
                <a:latin typeface="Segoe Print" panose="02000800000000000000" pitchFamily="2" charset="0"/>
              </a:rPr>
              <a:t>“Based on feedback from customers, advocacy groups, researchers and others, we have decided to take additional time over the coming months to collect input and make improvements before releasing these critically important child safety features.”</a:t>
            </a:r>
          </a:p>
        </p:txBody>
      </p:sp>
    </p:spTree>
    <p:extLst>
      <p:ext uri="{BB962C8B-B14F-4D97-AF65-F5344CB8AC3E}">
        <p14:creationId xmlns:p14="http://schemas.microsoft.com/office/powerpoint/2010/main" val="334232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4"/>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7"/>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9"/>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1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P spid="14" grpId="0" animBg="1"/>
      <p:bldP spid="15" grpId="0"/>
    </p:bld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5651A2D-B7B2-9A40-AF91-6B7DDB1B01FF}"/>
              </a:ext>
            </a:extLst>
          </p:cNvPr>
          <p:cNvPicPr>
            <a:picLocks noChangeAspect="1"/>
          </p:cNvPicPr>
          <p:nvPr/>
        </p:nvPicPr>
        <p:blipFill>
          <a:blip r:embed="rId2"/>
          <a:stretch>
            <a:fillRect/>
          </a:stretch>
        </p:blipFill>
        <p:spPr>
          <a:xfrm>
            <a:off x="857250" y="768350"/>
            <a:ext cx="2682240" cy="812800"/>
          </a:xfrm>
          <a:prstGeom prst="rect">
            <a:avLst/>
          </a:prstGeom>
        </p:spPr>
      </p:pic>
      <p:pic>
        <p:nvPicPr>
          <p:cNvPr id="1026" name="Picture 2" descr="Inside Apple&amp;#39;s Earthquake-Ready Headquarters - The New York Times">
            <a:extLst>
              <a:ext uri="{FF2B5EF4-FFF2-40B4-BE49-F238E27FC236}">
                <a16:creationId xmlns:a16="http://schemas.microsoft.com/office/drawing/2014/main" id="{8275A9CD-7136-1047-B295-1502CEC8440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620775" y="1807370"/>
            <a:ext cx="2950450" cy="1967878"/>
          </a:xfrm>
          <a:prstGeom prst="rect">
            <a:avLst/>
          </a:prstGeom>
          <a:noFill/>
          <a:extLst>
            <a:ext uri="{909E8E84-426E-40DD-AFC4-6F175D3DCCD1}">
              <a14:hiddenFill xmlns:a14="http://schemas.microsoft.com/office/drawing/2010/main">
                <a:solidFill>
                  <a:srgbClr val="FFFFFF"/>
                </a:solidFill>
              </a14:hiddenFill>
            </a:ext>
          </a:extLst>
        </p:spPr>
      </p:pic>
      <p:grpSp>
        <p:nvGrpSpPr>
          <p:cNvPr id="7" name="Group 6">
            <a:extLst>
              <a:ext uri="{FF2B5EF4-FFF2-40B4-BE49-F238E27FC236}">
                <a16:creationId xmlns:a16="http://schemas.microsoft.com/office/drawing/2014/main" id="{B4D2FE4C-1E06-8F40-9CEA-0822096133BE}"/>
              </a:ext>
            </a:extLst>
          </p:cNvPr>
          <p:cNvGrpSpPr/>
          <p:nvPr/>
        </p:nvGrpSpPr>
        <p:grpSpPr>
          <a:xfrm>
            <a:off x="3635280" y="1362540"/>
            <a:ext cx="666720" cy="548280"/>
            <a:chOff x="3635280" y="1362540"/>
            <a:chExt cx="666720" cy="548280"/>
          </a:xfrm>
        </p:grpSpPr>
        <mc:AlternateContent xmlns:mc="http://schemas.openxmlformats.org/markup-compatibility/2006" xmlns:p14="http://schemas.microsoft.com/office/powerpoint/2010/main">
          <mc:Choice Requires="p14">
            <p:contentPart p14:bwMode="auto" r:id="rId4">
              <p14:nvContentPartPr>
                <p14:cNvPr id="5" name="Ink 4">
                  <a:extLst>
                    <a:ext uri="{FF2B5EF4-FFF2-40B4-BE49-F238E27FC236}">
                      <a16:creationId xmlns:a16="http://schemas.microsoft.com/office/drawing/2014/main" id="{725F7544-52EB-DD42-AD64-DA110E9B20E5}"/>
                    </a:ext>
                  </a:extLst>
                </p14:cNvPr>
                <p14:cNvContentPartPr/>
                <p14:nvPr/>
              </p14:nvContentPartPr>
              <p14:xfrm>
                <a:off x="3635280" y="1362540"/>
                <a:ext cx="666720" cy="492120"/>
              </p14:xfrm>
            </p:contentPart>
          </mc:Choice>
          <mc:Fallback xmlns="">
            <p:pic>
              <p:nvPicPr>
                <p:cNvPr id="5" name="Ink 4">
                  <a:extLst>
                    <a:ext uri="{FF2B5EF4-FFF2-40B4-BE49-F238E27FC236}">
                      <a16:creationId xmlns:a16="http://schemas.microsoft.com/office/drawing/2014/main" id="{725F7544-52EB-DD42-AD64-DA110E9B20E5}"/>
                    </a:ext>
                  </a:extLst>
                </p:cNvPr>
                <p:cNvPicPr/>
                <p:nvPr/>
              </p:nvPicPr>
              <p:blipFill>
                <a:blip r:embed="rId5"/>
                <a:stretch>
                  <a:fillRect/>
                </a:stretch>
              </p:blipFill>
              <p:spPr>
                <a:xfrm>
                  <a:off x="3599280" y="1326900"/>
                  <a:ext cx="738360" cy="563760"/>
                </a:xfrm>
                <a:prstGeom prst="rect">
                  <a:avLst/>
                </a:prstGeom>
              </p:spPr>
            </p:pic>
          </mc:Fallback>
        </mc:AlternateContent>
        <mc:AlternateContent xmlns:mc="http://schemas.openxmlformats.org/markup-compatibility/2006" xmlns:p14="http://schemas.microsoft.com/office/powerpoint/2010/main">
          <mc:Choice Requires="p14">
            <p:contentPart p14:bwMode="auto" r:id="rId6">
              <p14:nvContentPartPr>
                <p14:cNvPr id="6" name="Ink 5">
                  <a:extLst>
                    <a:ext uri="{FF2B5EF4-FFF2-40B4-BE49-F238E27FC236}">
                      <a16:creationId xmlns:a16="http://schemas.microsoft.com/office/drawing/2014/main" id="{52AC5492-093C-5049-B7B9-BD66D75B7A39}"/>
                    </a:ext>
                  </a:extLst>
                </p14:cNvPr>
                <p14:cNvContentPartPr/>
                <p14:nvPr/>
              </p14:nvContentPartPr>
              <p14:xfrm>
                <a:off x="3960360" y="1887420"/>
                <a:ext cx="303840" cy="23400"/>
              </p14:xfrm>
            </p:contentPart>
          </mc:Choice>
          <mc:Fallback xmlns="">
            <p:pic>
              <p:nvPicPr>
                <p:cNvPr id="6" name="Ink 5">
                  <a:extLst>
                    <a:ext uri="{FF2B5EF4-FFF2-40B4-BE49-F238E27FC236}">
                      <a16:creationId xmlns:a16="http://schemas.microsoft.com/office/drawing/2014/main" id="{52AC5492-093C-5049-B7B9-BD66D75B7A39}"/>
                    </a:ext>
                  </a:extLst>
                </p:cNvPr>
                <p:cNvPicPr/>
                <p:nvPr/>
              </p:nvPicPr>
              <p:blipFill>
                <a:blip r:embed="rId7"/>
                <a:stretch>
                  <a:fillRect/>
                </a:stretch>
              </p:blipFill>
              <p:spPr>
                <a:xfrm>
                  <a:off x="3924360" y="1851420"/>
                  <a:ext cx="375480" cy="95040"/>
                </a:xfrm>
                <a:prstGeom prst="rect">
                  <a:avLst/>
                </a:prstGeom>
              </p:spPr>
            </p:pic>
          </mc:Fallback>
        </mc:AlternateContent>
      </p:grpSp>
      <p:sp>
        <p:nvSpPr>
          <p:cNvPr id="8" name="TextBox 7">
            <a:extLst>
              <a:ext uri="{FF2B5EF4-FFF2-40B4-BE49-F238E27FC236}">
                <a16:creationId xmlns:a16="http://schemas.microsoft.com/office/drawing/2014/main" id="{B82F6726-5931-994D-8FF2-881242729C61}"/>
              </a:ext>
            </a:extLst>
          </p:cNvPr>
          <p:cNvSpPr txBox="1"/>
          <p:nvPr/>
        </p:nvSpPr>
        <p:spPr>
          <a:xfrm>
            <a:off x="4499490" y="906523"/>
            <a:ext cx="6781023" cy="830997"/>
          </a:xfrm>
          <a:prstGeom prst="rect">
            <a:avLst/>
          </a:prstGeom>
          <a:noFill/>
        </p:spPr>
        <p:txBody>
          <a:bodyPr wrap="none" rtlCol="0">
            <a:spAutoFit/>
          </a:bodyPr>
          <a:lstStyle/>
          <a:p>
            <a:r>
              <a:rPr lang="en-US" sz="2400" dirty="0"/>
              <a:t>Database of hashed CSAM images</a:t>
            </a:r>
          </a:p>
          <a:p>
            <a:r>
              <a:rPr lang="en-US" sz="2400" dirty="0"/>
              <a:t>Uses </a:t>
            </a:r>
            <a:r>
              <a:rPr lang="en-US" sz="2400" dirty="0" err="1"/>
              <a:t>NeuralHash</a:t>
            </a:r>
            <a:r>
              <a:rPr lang="en-US" sz="2400" dirty="0"/>
              <a:t> (robust to cropping, resizing, etc.)</a:t>
            </a:r>
          </a:p>
        </p:txBody>
      </p:sp>
      <p:pic>
        <p:nvPicPr>
          <p:cNvPr id="1028" name="Picture 4" descr="Free icon &amp;quot;Database icon&amp;quot;">
            <a:extLst>
              <a:ext uri="{FF2B5EF4-FFF2-40B4-BE49-F238E27FC236}">
                <a16:creationId xmlns:a16="http://schemas.microsoft.com/office/drawing/2014/main" id="{B8A6CF5D-502B-054B-8FED-0DC6498C2FE2}"/>
              </a:ext>
            </a:extLst>
          </p:cNvPr>
          <p:cNvPicPr>
            <a:picLocks noChangeAspect="1" noChangeArrowheads="1"/>
          </p:cNvPicPr>
          <p:nvPr/>
        </p:nvPicPr>
        <p:blipFill>
          <a:blip r:embed="rId8">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3777105" y="2791309"/>
            <a:ext cx="1049790" cy="1282502"/>
          </a:xfrm>
          <a:prstGeom prst="rect">
            <a:avLst/>
          </a:prstGeom>
          <a:noFill/>
          <a:extLst>
            <a:ext uri="{909E8E84-426E-40DD-AFC4-6F175D3DCCD1}">
              <a14:hiddenFill xmlns:a14="http://schemas.microsoft.com/office/drawing/2010/main">
                <a:solidFill>
                  <a:srgbClr val="FFFFFF"/>
                </a:solidFill>
              </a14:hiddenFill>
            </a:ext>
          </a:extLst>
        </p:spPr>
      </p:pic>
      <p:sp>
        <p:nvSpPr>
          <p:cNvPr id="9" name="TextBox 8">
            <a:extLst>
              <a:ext uri="{FF2B5EF4-FFF2-40B4-BE49-F238E27FC236}">
                <a16:creationId xmlns:a16="http://schemas.microsoft.com/office/drawing/2014/main" id="{2F799742-7B24-F74A-A4A8-4E50EA7ECE65}"/>
              </a:ext>
            </a:extLst>
          </p:cNvPr>
          <p:cNvSpPr txBox="1"/>
          <p:nvPr/>
        </p:nvSpPr>
        <p:spPr>
          <a:xfrm>
            <a:off x="7603033" y="2931631"/>
            <a:ext cx="2950450" cy="646331"/>
          </a:xfrm>
          <a:prstGeom prst="rect">
            <a:avLst/>
          </a:prstGeom>
          <a:noFill/>
        </p:spPr>
        <p:txBody>
          <a:bodyPr wrap="square" rtlCol="0">
            <a:spAutoFit/>
          </a:bodyPr>
          <a:lstStyle/>
          <a:p>
            <a:r>
              <a:rPr lang="en-US" dirty="0"/>
              <a:t>Note: Apple employees not allowed to see the database</a:t>
            </a:r>
          </a:p>
        </p:txBody>
      </p:sp>
      <p:pic>
        <p:nvPicPr>
          <p:cNvPr id="11" name="Picture 10" descr="Shape&#10;&#10;Description automatically generated with medium confidence">
            <a:extLst>
              <a:ext uri="{FF2B5EF4-FFF2-40B4-BE49-F238E27FC236}">
                <a16:creationId xmlns:a16="http://schemas.microsoft.com/office/drawing/2014/main" id="{1822AAF4-0175-EF48-83F4-26C206F384DF}"/>
              </a:ext>
            </a:extLst>
          </p:cNvPr>
          <p:cNvPicPr>
            <a:picLocks noChangeAspect="1"/>
          </p:cNvPicPr>
          <p:nvPr/>
        </p:nvPicPr>
        <p:blipFill>
          <a:blip r:embed="rId9"/>
          <a:stretch>
            <a:fillRect/>
          </a:stretch>
        </p:blipFill>
        <p:spPr>
          <a:xfrm>
            <a:off x="1152900" y="5054600"/>
            <a:ext cx="1045470" cy="1035050"/>
          </a:xfrm>
          <a:prstGeom prst="rect">
            <a:avLst/>
          </a:prstGeom>
        </p:spPr>
      </p:pic>
      <p:pic>
        <p:nvPicPr>
          <p:cNvPr id="14" name="Picture 13" descr="Shape&#10;&#10;Description automatically generated with medium confidence">
            <a:extLst>
              <a:ext uri="{FF2B5EF4-FFF2-40B4-BE49-F238E27FC236}">
                <a16:creationId xmlns:a16="http://schemas.microsoft.com/office/drawing/2014/main" id="{DBF69C7F-6599-974D-9C3D-4000B276E7A7}"/>
              </a:ext>
            </a:extLst>
          </p:cNvPr>
          <p:cNvPicPr>
            <a:picLocks noChangeAspect="1"/>
          </p:cNvPicPr>
          <p:nvPr/>
        </p:nvPicPr>
        <p:blipFill>
          <a:blip r:embed="rId9"/>
          <a:stretch>
            <a:fillRect/>
          </a:stretch>
        </p:blipFill>
        <p:spPr>
          <a:xfrm>
            <a:off x="2494020" y="5054600"/>
            <a:ext cx="1045470" cy="1035050"/>
          </a:xfrm>
          <a:prstGeom prst="rect">
            <a:avLst/>
          </a:prstGeom>
        </p:spPr>
      </p:pic>
      <p:pic>
        <p:nvPicPr>
          <p:cNvPr id="15" name="Picture 14" descr="Shape&#10;&#10;Description automatically generated with medium confidence">
            <a:extLst>
              <a:ext uri="{FF2B5EF4-FFF2-40B4-BE49-F238E27FC236}">
                <a16:creationId xmlns:a16="http://schemas.microsoft.com/office/drawing/2014/main" id="{C0DA9972-8BB8-F841-89B6-808026484E86}"/>
              </a:ext>
            </a:extLst>
          </p:cNvPr>
          <p:cNvPicPr>
            <a:picLocks noChangeAspect="1"/>
          </p:cNvPicPr>
          <p:nvPr/>
        </p:nvPicPr>
        <p:blipFill>
          <a:blip r:embed="rId9"/>
          <a:stretch>
            <a:fillRect/>
          </a:stretch>
        </p:blipFill>
        <p:spPr>
          <a:xfrm>
            <a:off x="3814185" y="5054600"/>
            <a:ext cx="1045470" cy="1035050"/>
          </a:xfrm>
          <a:prstGeom prst="rect">
            <a:avLst/>
          </a:prstGeom>
        </p:spPr>
      </p:pic>
      <p:pic>
        <p:nvPicPr>
          <p:cNvPr id="16" name="Picture 15" descr="Shape&#10;&#10;Description automatically generated with medium confidence">
            <a:extLst>
              <a:ext uri="{FF2B5EF4-FFF2-40B4-BE49-F238E27FC236}">
                <a16:creationId xmlns:a16="http://schemas.microsoft.com/office/drawing/2014/main" id="{CFBF09CE-7FA7-6B4E-88D8-63430A38303B}"/>
              </a:ext>
            </a:extLst>
          </p:cNvPr>
          <p:cNvPicPr>
            <a:picLocks noChangeAspect="1"/>
          </p:cNvPicPr>
          <p:nvPr/>
        </p:nvPicPr>
        <p:blipFill>
          <a:blip r:embed="rId9"/>
          <a:stretch>
            <a:fillRect/>
          </a:stretch>
        </p:blipFill>
        <p:spPr>
          <a:xfrm>
            <a:off x="6557563" y="5054600"/>
            <a:ext cx="1045470" cy="1035050"/>
          </a:xfrm>
          <a:prstGeom prst="rect">
            <a:avLst/>
          </a:prstGeom>
        </p:spPr>
      </p:pic>
      <p:sp>
        <p:nvSpPr>
          <p:cNvPr id="12" name="TextBox 11">
            <a:extLst>
              <a:ext uri="{FF2B5EF4-FFF2-40B4-BE49-F238E27FC236}">
                <a16:creationId xmlns:a16="http://schemas.microsoft.com/office/drawing/2014/main" id="{E5DA55D9-8F73-4B4B-B2F2-A55CDE316244}"/>
              </a:ext>
            </a:extLst>
          </p:cNvPr>
          <p:cNvSpPr txBox="1"/>
          <p:nvPr/>
        </p:nvSpPr>
        <p:spPr>
          <a:xfrm>
            <a:off x="5479219" y="5366702"/>
            <a:ext cx="458780" cy="584775"/>
          </a:xfrm>
          <a:prstGeom prst="rect">
            <a:avLst/>
          </a:prstGeom>
          <a:noFill/>
        </p:spPr>
        <p:txBody>
          <a:bodyPr wrap="none" rtlCol="0">
            <a:spAutoFit/>
          </a:bodyPr>
          <a:lstStyle/>
          <a:p>
            <a:r>
              <a:rPr lang="en-US" sz="3200" dirty="0"/>
              <a:t>…</a:t>
            </a:r>
          </a:p>
        </p:txBody>
      </p:sp>
      <p:cxnSp>
        <p:nvCxnSpPr>
          <p:cNvPr id="17" name="Straight Arrow Connector 16">
            <a:extLst>
              <a:ext uri="{FF2B5EF4-FFF2-40B4-BE49-F238E27FC236}">
                <a16:creationId xmlns:a16="http://schemas.microsoft.com/office/drawing/2014/main" id="{B4EDCE94-8DB9-7342-81E9-6B58A1F8307B}"/>
              </a:ext>
            </a:extLst>
          </p:cNvPr>
          <p:cNvCxnSpPr>
            <a:cxnSpLocks/>
          </p:cNvCxnSpPr>
          <p:nvPr/>
        </p:nvCxnSpPr>
        <p:spPr>
          <a:xfrm flipV="1">
            <a:off x="1868615" y="4073811"/>
            <a:ext cx="1766665" cy="863314"/>
          </a:xfrm>
          <a:prstGeom prst="straightConnector1">
            <a:avLst/>
          </a:prstGeom>
          <a:ln w="38100">
            <a:solidFill>
              <a:schemeClr val="tx1"/>
            </a:solidFill>
            <a:headEnd type="stealth" w="lg" len="lg"/>
            <a:tailEnd type="stealth" w="lg" len="lg"/>
          </a:ln>
        </p:spPr>
        <p:style>
          <a:lnRef idx="1">
            <a:schemeClr val="accent1"/>
          </a:lnRef>
          <a:fillRef idx="0">
            <a:schemeClr val="accent1"/>
          </a:fillRef>
          <a:effectRef idx="0">
            <a:schemeClr val="accent1"/>
          </a:effectRef>
          <a:fontRef idx="minor">
            <a:schemeClr val="tx1"/>
          </a:fontRef>
        </p:style>
      </p:cxnSp>
      <p:cxnSp>
        <p:nvCxnSpPr>
          <p:cNvPr id="20" name="Straight Arrow Connector 19">
            <a:extLst>
              <a:ext uri="{FF2B5EF4-FFF2-40B4-BE49-F238E27FC236}">
                <a16:creationId xmlns:a16="http://schemas.microsoft.com/office/drawing/2014/main" id="{41955F74-5B5B-0447-9076-5AFCF77E4406}"/>
              </a:ext>
            </a:extLst>
          </p:cNvPr>
          <p:cNvCxnSpPr>
            <a:cxnSpLocks/>
          </p:cNvCxnSpPr>
          <p:nvPr/>
        </p:nvCxnSpPr>
        <p:spPr>
          <a:xfrm flipV="1">
            <a:off x="2916825" y="4191286"/>
            <a:ext cx="897360" cy="745839"/>
          </a:xfrm>
          <a:prstGeom prst="straightConnector1">
            <a:avLst/>
          </a:prstGeom>
          <a:ln w="38100">
            <a:solidFill>
              <a:schemeClr val="tx1"/>
            </a:solidFill>
            <a:headEnd type="stealth" w="lg" len="lg"/>
            <a:tailEnd type="stealth" w="lg" len="lg"/>
          </a:ln>
        </p:spPr>
        <p:style>
          <a:lnRef idx="1">
            <a:schemeClr val="accent1"/>
          </a:lnRef>
          <a:fillRef idx="0">
            <a:schemeClr val="accent1"/>
          </a:fillRef>
          <a:effectRef idx="0">
            <a:schemeClr val="accent1"/>
          </a:effectRef>
          <a:fontRef idx="minor">
            <a:schemeClr val="tx1"/>
          </a:fontRef>
        </p:style>
      </p:cxnSp>
      <p:cxnSp>
        <p:nvCxnSpPr>
          <p:cNvPr id="22" name="Straight Arrow Connector 21">
            <a:extLst>
              <a:ext uri="{FF2B5EF4-FFF2-40B4-BE49-F238E27FC236}">
                <a16:creationId xmlns:a16="http://schemas.microsoft.com/office/drawing/2014/main" id="{74951877-CE8C-114C-848E-C37B0B913697}"/>
              </a:ext>
            </a:extLst>
          </p:cNvPr>
          <p:cNvCxnSpPr>
            <a:cxnSpLocks/>
          </p:cNvCxnSpPr>
          <p:nvPr/>
        </p:nvCxnSpPr>
        <p:spPr>
          <a:xfrm flipV="1">
            <a:off x="4209795" y="4198055"/>
            <a:ext cx="0" cy="770612"/>
          </a:xfrm>
          <a:prstGeom prst="straightConnector1">
            <a:avLst/>
          </a:prstGeom>
          <a:ln w="38100">
            <a:solidFill>
              <a:schemeClr val="tx1"/>
            </a:solidFill>
            <a:headEnd type="stealth" w="lg" len="lg"/>
            <a:tailEnd type="stealth" w="lg" len="lg"/>
          </a:ln>
        </p:spPr>
        <p:style>
          <a:lnRef idx="1">
            <a:schemeClr val="accent1"/>
          </a:lnRef>
          <a:fillRef idx="0">
            <a:schemeClr val="accent1"/>
          </a:fillRef>
          <a:effectRef idx="0">
            <a:schemeClr val="accent1"/>
          </a:effectRef>
          <a:fontRef idx="minor">
            <a:schemeClr val="tx1"/>
          </a:fontRef>
        </p:style>
      </p:cxnSp>
      <p:cxnSp>
        <p:nvCxnSpPr>
          <p:cNvPr id="24" name="Straight Arrow Connector 23">
            <a:extLst>
              <a:ext uri="{FF2B5EF4-FFF2-40B4-BE49-F238E27FC236}">
                <a16:creationId xmlns:a16="http://schemas.microsoft.com/office/drawing/2014/main" id="{98FEED1E-2826-8F45-9845-BA3E40147AD1}"/>
              </a:ext>
            </a:extLst>
          </p:cNvPr>
          <p:cNvCxnSpPr>
            <a:cxnSpLocks/>
          </p:cNvCxnSpPr>
          <p:nvPr/>
        </p:nvCxnSpPr>
        <p:spPr>
          <a:xfrm flipH="1" flipV="1">
            <a:off x="4869306" y="4159780"/>
            <a:ext cx="1688257" cy="894820"/>
          </a:xfrm>
          <a:prstGeom prst="straightConnector1">
            <a:avLst/>
          </a:prstGeom>
          <a:ln w="38100">
            <a:solidFill>
              <a:schemeClr val="tx1"/>
            </a:solidFill>
            <a:headEnd type="stealth" w="lg" len="lg"/>
            <a:tailEnd type="stealth" w="lg" len="lg"/>
          </a:ln>
        </p:spPr>
        <p:style>
          <a:lnRef idx="1">
            <a:schemeClr val="accent1"/>
          </a:lnRef>
          <a:fillRef idx="0">
            <a:schemeClr val="accent1"/>
          </a:fillRef>
          <a:effectRef idx="0">
            <a:schemeClr val="accent1"/>
          </a:effectRef>
          <a:fontRef idx="minor">
            <a:schemeClr val="tx1"/>
          </a:fontRef>
        </p:style>
      </p:cxnSp>
      <p:sp>
        <p:nvSpPr>
          <p:cNvPr id="25" name="TextBox 24">
            <a:extLst>
              <a:ext uri="{FF2B5EF4-FFF2-40B4-BE49-F238E27FC236}">
                <a16:creationId xmlns:a16="http://schemas.microsoft.com/office/drawing/2014/main" id="{11A0533D-577A-8A4F-870E-126A754D1EB9}"/>
              </a:ext>
            </a:extLst>
          </p:cNvPr>
          <p:cNvSpPr txBox="1"/>
          <p:nvPr/>
        </p:nvSpPr>
        <p:spPr>
          <a:xfrm>
            <a:off x="7850950" y="4375466"/>
            <a:ext cx="3882249" cy="1938992"/>
          </a:xfrm>
          <a:prstGeom prst="rect">
            <a:avLst/>
          </a:prstGeom>
          <a:noFill/>
        </p:spPr>
        <p:txBody>
          <a:bodyPr wrap="square" rtlCol="0">
            <a:spAutoFit/>
          </a:bodyPr>
          <a:lstStyle/>
          <a:p>
            <a:r>
              <a:rPr lang="en-US" sz="2400" b="1" dirty="0">
                <a:solidFill>
                  <a:srgbClr val="C00000"/>
                </a:solidFill>
              </a:rPr>
              <a:t>Private set intersection </a:t>
            </a:r>
            <a:r>
              <a:rPr lang="en-US" sz="2400" dirty="0"/>
              <a:t>protocol to identify photos in iCloud accounts whose hashes match something in the CSAM database</a:t>
            </a:r>
          </a:p>
        </p:txBody>
      </p:sp>
    </p:spTree>
    <p:extLst>
      <p:ext uri="{BB962C8B-B14F-4D97-AF65-F5344CB8AC3E}">
        <p14:creationId xmlns:p14="http://schemas.microsoft.com/office/powerpoint/2010/main" val="1610255002"/>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86E60D8-BA6C-4F48-9018-739604FBD89D}"/>
              </a:ext>
            </a:extLst>
          </p:cNvPr>
          <p:cNvSpPr>
            <a:spLocks noGrp="1"/>
          </p:cNvSpPr>
          <p:nvPr>
            <p:ph type="title"/>
          </p:nvPr>
        </p:nvSpPr>
        <p:spPr/>
        <p:txBody>
          <a:bodyPr/>
          <a:lstStyle/>
          <a:p>
            <a:r>
              <a:rPr lang="en-US" dirty="0"/>
              <a:t>Properties of Apple’s CSAM iCloud Scanning</a:t>
            </a:r>
          </a:p>
        </p:txBody>
      </p:sp>
      <p:pic>
        <p:nvPicPr>
          <p:cNvPr id="4" name="Picture 3" descr="Text, letter&#10;&#10;Description automatically generated">
            <a:extLst>
              <a:ext uri="{FF2B5EF4-FFF2-40B4-BE49-F238E27FC236}">
                <a16:creationId xmlns:a16="http://schemas.microsoft.com/office/drawing/2014/main" id="{DCBA8424-5D80-AD4D-A850-49D12A65192D}"/>
              </a:ext>
            </a:extLst>
          </p:cNvPr>
          <p:cNvPicPr>
            <a:picLocks noChangeAspect="1"/>
          </p:cNvPicPr>
          <p:nvPr/>
        </p:nvPicPr>
        <p:blipFill>
          <a:blip r:embed="rId2"/>
          <a:stretch>
            <a:fillRect/>
          </a:stretch>
        </p:blipFill>
        <p:spPr>
          <a:xfrm>
            <a:off x="1206499" y="2014194"/>
            <a:ext cx="6950983" cy="2984256"/>
          </a:xfrm>
          <a:prstGeom prst="rect">
            <a:avLst/>
          </a:prstGeom>
        </p:spPr>
      </p:pic>
      <p:sp>
        <p:nvSpPr>
          <p:cNvPr id="5" name="TextBox 4">
            <a:extLst>
              <a:ext uri="{FF2B5EF4-FFF2-40B4-BE49-F238E27FC236}">
                <a16:creationId xmlns:a16="http://schemas.microsoft.com/office/drawing/2014/main" id="{D335A1D1-FDF1-B94C-A8EE-9C227143BD3A}"/>
              </a:ext>
            </a:extLst>
          </p:cNvPr>
          <p:cNvSpPr txBox="1"/>
          <p:nvPr/>
        </p:nvSpPr>
        <p:spPr>
          <a:xfrm>
            <a:off x="5601213" y="5770618"/>
            <a:ext cx="6133587" cy="584775"/>
          </a:xfrm>
          <a:prstGeom prst="rect">
            <a:avLst/>
          </a:prstGeom>
          <a:noFill/>
        </p:spPr>
        <p:txBody>
          <a:bodyPr wrap="square" rtlCol="0">
            <a:spAutoFit/>
          </a:bodyPr>
          <a:lstStyle/>
          <a:p>
            <a:r>
              <a:rPr lang="en-US" sz="1600" i="1" dirty="0"/>
              <a:t>https://</a:t>
            </a:r>
            <a:r>
              <a:rPr lang="en-US" sz="1600" i="1" dirty="0" err="1"/>
              <a:t>decentralizedthoughts.github.io</a:t>
            </a:r>
            <a:r>
              <a:rPr lang="en-US" sz="1600" i="1" dirty="0"/>
              <a:t>/2021-08-29-the-private-set-intersection-psi-protocol-of-the-apple-csam-detection-system/</a:t>
            </a:r>
          </a:p>
        </p:txBody>
      </p:sp>
      <p:sp>
        <p:nvSpPr>
          <p:cNvPr id="6" name="TextBox 5">
            <a:extLst>
              <a:ext uri="{FF2B5EF4-FFF2-40B4-BE49-F238E27FC236}">
                <a16:creationId xmlns:a16="http://schemas.microsoft.com/office/drawing/2014/main" id="{9173DB6B-BEB2-B643-A879-2704C8DD74E7}"/>
              </a:ext>
            </a:extLst>
          </p:cNvPr>
          <p:cNvSpPr txBox="1"/>
          <p:nvPr/>
        </p:nvSpPr>
        <p:spPr>
          <a:xfrm>
            <a:off x="1398660" y="5707464"/>
            <a:ext cx="3810000" cy="646331"/>
          </a:xfrm>
          <a:prstGeom prst="rect">
            <a:avLst/>
          </a:prstGeom>
          <a:noFill/>
        </p:spPr>
        <p:txBody>
          <a:bodyPr wrap="square" rtlCol="0">
            <a:spAutoFit/>
          </a:bodyPr>
          <a:lstStyle/>
          <a:p>
            <a:r>
              <a:rPr lang="en-US" dirty="0">
                <a:latin typeface="Segoe Print" panose="02000800000000000000" pitchFamily="2" charset="0"/>
              </a:rPr>
              <a:t>Apple’s private set intersection protocol explained</a:t>
            </a:r>
          </a:p>
        </p:txBody>
      </p:sp>
      <p:grpSp>
        <p:nvGrpSpPr>
          <p:cNvPr id="13" name="Group 12">
            <a:extLst>
              <a:ext uri="{FF2B5EF4-FFF2-40B4-BE49-F238E27FC236}">
                <a16:creationId xmlns:a16="http://schemas.microsoft.com/office/drawing/2014/main" id="{A6D02F65-E4CC-2C40-8077-3EED125AE1B1}"/>
              </a:ext>
            </a:extLst>
          </p:cNvPr>
          <p:cNvGrpSpPr/>
          <p:nvPr/>
        </p:nvGrpSpPr>
        <p:grpSpPr>
          <a:xfrm>
            <a:off x="4776480" y="5939370"/>
            <a:ext cx="754920" cy="250920"/>
            <a:chOff x="4776480" y="6034620"/>
            <a:chExt cx="754920" cy="250920"/>
          </a:xfrm>
        </p:grpSpPr>
        <mc:AlternateContent xmlns:mc="http://schemas.openxmlformats.org/markup-compatibility/2006" xmlns:p14="http://schemas.microsoft.com/office/powerpoint/2010/main">
          <mc:Choice Requires="p14">
            <p:contentPart p14:bwMode="auto" r:id="rId3">
              <p14:nvContentPartPr>
                <p14:cNvPr id="11" name="Ink 10">
                  <a:extLst>
                    <a:ext uri="{FF2B5EF4-FFF2-40B4-BE49-F238E27FC236}">
                      <a16:creationId xmlns:a16="http://schemas.microsoft.com/office/drawing/2014/main" id="{23B85D9D-B0B6-1444-873C-AECC41FD5245}"/>
                    </a:ext>
                  </a:extLst>
                </p14:cNvPr>
                <p14:cNvContentPartPr/>
                <p14:nvPr/>
              </p14:nvContentPartPr>
              <p14:xfrm>
                <a:off x="4776480" y="6034620"/>
                <a:ext cx="747360" cy="182520"/>
              </p14:xfrm>
            </p:contentPart>
          </mc:Choice>
          <mc:Fallback xmlns="">
            <p:pic>
              <p:nvPicPr>
                <p:cNvPr id="11" name="Ink 10">
                  <a:extLst>
                    <a:ext uri="{FF2B5EF4-FFF2-40B4-BE49-F238E27FC236}">
                      <a16:creationId xmlns:a16="http://schemas.microsoft.com/office/drawing/2014/main" id="{23B85D9D-B0B6-1444-873C-AECC41FD5245}"/>
                    </a:ext>
                  </a:extLst>
                </p:cNvPr>
                <p:cNvPicPr/>
                <p:nvPr/>
              </p:nvPicPr>
              <p:blipFill>
                <a:blip r:embed="rId4"/>
                <a:stretch>
                  <a:fillRect/>
                </a:stretch>
              </p:blipFill>
              <p:spPr>
                <a:xfrm>
                  <a:off x="4740840" y="5998980"/>
                  <a:ext cx="819000" cy="254160"/>
                </a:xfrm>
                <a:prstGeom prst="rect">
                  <a:avLst/>
                </a:prstGeom>
              </p:spPr>
            </p:pic>
          </mc:Fallback>
        </mc:AlternateContent>
        <mc:AlternateContent xmlns:mc="http://schemas.openxmlformats.org/markup-compatibility/2006" xmlns:p14="http://schemas.microsoft.com/office/powerpoint/2010/main">
          <mc:Choice Requires="p14">
            <p:contentPart p14:bwMode="auto" r:id="rId5">
              <p14:nvContentPartPr>
                <p14:cNvPr id="12" name="Ink 11">
                  <a:extLst>
                    <a:ext uri="{FF2B5EF4-FFF2-40B4-BE49-F238E27FC236}">
                      <a16:creationId xmlns:a16="http://schemas.microsoft.com/office/drawing/2014/main" id="{093FE2BE-ED9F-4843-BAC5-008C2E621F21}"/>
                    </a:ext>
                  </a:extLst>
                </p14:cNvPr>
                <p14:cNvContentPartPr/>
                <p14:nvPr/>
              </p14:nvContentPartPr>
              <p14:xfrm>
                <a:off x="5398920" y="6159540"/>
                <a:ext cx="132480" cy="126000"/>
              </p14:xfrm>
            </p:contentPart>
          </mc:Choice>
          <mc:Fallback xmlns="">
            <p:pic>
              <p:nvPicPr>
                <p:cNvPr id="12" name="Ink 11">
                  <a:extLst>
                    <a:ext uri="{FF2B5EF4-FFF2-40B4-BE49-F238E27FC236}">
                      <a16:creationId xmlns:a16="http://schemas.microsoft.com/office/drawing/2014/main" id="{093FE2BE-ED9F-4843-BAC5-008C2E621F21}"/>
                    </a:ext>
                  </a:extLst>
                </p:cNvPr>
                <p:cNvPicPr/>
                <p:nvPr/>
              </p:nvPicPr>
              <p:blipFill>
                <a:blip r:embed="rId6"/>
                <a:stretch>
                  <a:fillRect/>
                </a:stretch>
              </p:blipFill>
              <p:spPr>
                <a:xfrm>
                  <a:off x="5362920" y="6123900"/>
                  <a:ext cx="204120" cy="197640"/>
                </a:xfrm>
                <a:prstGeom prst="rect">
                  <a:avLst/>
                </a:prstGeom>
              </p:spPr>
            </p:pic>
          </mc:Fallback>
        </mc:AlternateContent>
      </p:grpSp>
      <p:sp>
        <p:nvSpPr>
          <p:cNvPr id="14" name="Rectangle 13">
            <a:extLst>
              <a:ext uri="{FF2B5EF4-FFF2-40B4-BE49-F238E27FC236}">
                <a16:creationId xmlns:a16="http://schemas.microsoft.com/office/drawing/2014/main" id="{3BE4AC37-AC89-8C46-911A-2A195AD3C345}"/>
              </a:ext>
            </a:extLst>
          </p:cNvPr>
          <p:cNvSpPr/>
          <p:nvPr/>
        </p:nvSpPr>
        <p:spPr>
          <a:xfrm>
            <a:off x="1066800" y="1809750"/>
            <a:ext cx="7277100" cy="2667000"/>
          </a:xfrm>
          <a:prstGeom prst="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TextBox 14">
            <a:extLst>
              <a:ext uri="{FF2B5EF4-FFF2-40B4-BE49-F238E27FC236}">
                <a16:creationId xmlns:a16="http://schemas.microsoft.com/office/drawing/2014/main" id="{A8AF57FA-6E48-2348-9419-F0458CA73AD0}"/>
              </a:ext>
            </a:extLst>
          </p:cNvPr>
          <p:cNvSpPr txBox="1"/>
          <p:nvPr/>
        </p:nvSpPr>
        <p:spPr>
          <a:xfrm>
            <a:off x="8610600" y="2116722"/>
            <a:ext cx="2336801" cy="830997"/>
          </a:xfrm>
          <a:prstGeom prst="rect">
            <a:avLst/>
          </a:prstGeom>
          <a:noFill/>
        </p:spPr>
        <p:txBody>
          <a:bodyPr wrap="square" rtlCol="0">
            <a:spAutoFit/>
          </a:bodyPr>
          <a:lstStyle/>
          <a:p>
            <a:r>
              <a:rPr lang="en-US" sz="2400" dirty="0"/>
              <a:t>to protect privacy of users</a:t>
            </a:r>
          </a:p>
        </p:txBody>
      </p:sp>
      <p:sp>
        <p:nvSpPr>
          <p:cNvPr id="16" name="Rectangle 15">
            <a:extLst>
              <a:ext uri="{FF2B5EF4-FFF2-40B4-BE49-F238E27FC236}">
                <a16:creationId xmlns:a16="http://schemas.microsoft.com/office/drawing/2014/main" id="{E1C96290-08DC-594D-9EB6-A78DEAF7D049}"/>
              </a:ext>
            </a:extLst>
          </p:cNvPr>
          <p:cNvSpPr/>
          <p:nvPr/>
        </p:nvSpPr>
        <p:spPr>
          <a:xfrm>
            <a:off x="1200150" y="4426906"/>
            <a:ext cx="7277100" cy="584775"/>
          </a:xfrm>
          <a:prstGeom prst="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TextBox 16">
            <a:extLst>
              <a:ext uri="{FF2B5EF4-FFF2-40B4-BE49-F238E27FC236}">
                <a16:creationId xmlns:a16="http://schemas.microsoft.com/office/drawing/2014/main" id="{DF41868C-D7E6-8345-A2E8-BCE72B05A2A6}"/>
              </a:ext>
            </a:extLst>
          </p:cNvPr>
          <p:cNvSpPr txBox="1"/>
          <p:nvPr/>
        </p:nvSpPr>
        <p:spPr>
          <a:xfrm>
            <a:off x="8610600" y="4265694"/>
            <a:ext cx="2336801" cy="830997"/>
          </a:xfrm>
          <a:prstGeom prst="rect">
            <a:avLst/>
          </a:prstGeom>
          <a:noFill/>
        </p:spPr>
        <p:txBody>
          <a:bodyPr wrap="square" rtlCol="0">
            <a:spAutoFit/>
          </a:bodyPr>
          <a:lstStyle/>
          <a:p>
            <a:r>
              <a:rPr lang="en-US" sz="2400" dirty="0"/>
              <a:t>to prevent evasion</a:t>
            </a:r>
          </a:p>
        </p:txBody>
      </p:sp>
      <p:sp>
        <p:nvSpPr>
          <p:cNvPr id="18" name="TextBox 17">
            <a:extLst>
              <a:ext uri="{FF2B5EF4-FFF2-40B4-BE49-F238E27FC236}">
                <a16:creationId xmlns:a16="http://schemas.microsoft.com/office/drawing/2014/main" id="{F04A9B06-BC66-5943-ABF1-3703A31D73CC}"/>
              </a:ext>
            </a:extLst>
          </p:cNvPr>
          <p:cNvSpPr txBox="1"/>
          <p:nvPr/>
        </p:nvSpPr>
        <p:spPr>
          <a:xfrm>
            <a:off x="9300541" y="3244991"/>
            <a:ext cx="2241551" cy="923330"/>
          </a:xfrm>
          <a:prstGeom prst="rect">
            <a:avLst/>
          </a:prstGeom>
          <a:noFill/>
        </p:spPr>
        <p:txBody>
          <a:bodyPr wrap="square" rtlCol="0">
            <a:spAutoFit/>
          </a:bodyPr>
          <a:lstStyle/>
          <a:p>
            <a:r>
              <a:rPr lang="en-US" dirty="0"/>
              <a:t>Apple says 1 in 1 trillion chance of false match</a:t>
            </a:r>
          </a:p>
        </p:txBody>
      </p:sp>
      <p:grpSp>
        <p:nvGrpSpPr>
          <p:cNvPr id="26" name="Group 25">
            <a:extLst>
              <a:ext uri="{FF2B5EF4-FFF2-40B4-BE49-F238E27FC236}">
                <a16:creationId xmlns:a16="http://schemas.microsoft.com/office/drawing/2014/main" id="{EBEA44AE-7BD0-C84E-B622-6B7A6D72713A}"/>
              </a:ext>
            </a:extLst>
          </p:cNvPr>
          <p:cNvGrpSpPr/>
          <p:nvPr/>
        </p:nvGrpSpPr>
        <p:grpSpPr>
          <a:xfrm>
            <a:off x="7917558" y="3699078"/>
            <a:ext cx="1203480" cy="375480"/>
            <a:chOff x="7917558" y="3699078"/>
            <a:chExt cx="1203480" cy="375480"/>
          </a:xfrm>
        </p:grpSpPr>
        <mc:AlternateContent xmlns:mc="http://schemas.openxmlformats.org/markup-compatibility/2006" xmlns:p14="http://schemas.microsoft.com/office/powerpoint/2010/main">
          <mc:Choice Requires="p14">
            <p:contentPart p14:bwMode="auto" r:id="rId7">
              <p14:nvContentPartPr>
                <p14:cNvPr id="24" name="Ink 23">
                  <a:extLst>
                    <a:ext uri="{FF2B5EF4-FFF2-40B4-BE49-F238E27FC236}">
                      <a16:creationId xmlns:a16="http://schemas.microsoft.com/office/drawing/2014/main" id="{F4F32E93-DD75-764F-BC22-5408E88C3138}"/>
                    </a:ext>
                  </a:extLst>
                </p14:cNvPr>
                <p14:cNvContentPartPr/>
                <p14:nvPr/>
              </p14:nvContentPartPr>
              <p14:xfrm>
                <a:off x="7917558" y="3699078"/>
                <a:ext cx="1196280" cy="375480"/>
              </p14:xfrm>
            </p:contentPart>
          </mc:Choice>
          <mc:Fallback xmlns="">
            <p:pic>
              <p:nvPicPr>
                <p:cNvPr id="24" name="Ink 23">
                  <a:extLst>
                    <a:ext uri="{FF2B5EF4-FFF2-40B4-BE49-F238E27FC236}">
                      <a16:creationId xmlns:a16="http://schemas.microsoft.com/office/drawing/2014/main" id="{F4F32E93-DD75-764F-BC22-5408E88C3138}"/>
                    </a:ext>
                  </a:extLst>
                </p:cNvPr>
                <p:cNvPicPr/>
                <p:nvPr/>
              </p:nvPicPr>
              <p:blipFill>
                <a:blip r:embed="rId8"/>
                <a:stretch>
                  <a:fillRect/>
                </a:stretch>
              </p:blipFill>
              <p:spPr>
                <a:xfrm>
                  <a:off x="7908918" y="3690078"/>
                  <a:ext cx="1213920" cy="393120"/>
                </a:xfrm>
                <a:prstGeom prst="rect">
                  <a:avLst/>
                </a:prstGeom>
              </p:spPr>
            </p:pic>
          </mc:Fallback>
        </mc:AlternateContent>
        <mc:AlternateContent xmlns:mc="http://schemas.openxmlformats.org/markup-compatibility/2006" xmlns:p14="http://schemas.microsoft.com/office/powerpoint/2010/main">
          <mc:Choice Requires="p14">
            <p:contentPart p14:bwMode="auto" r:id="rId9">
              <p14:nvContentPartPr>
                <p14:cNvPr id="25" name="Ink 24">
                  <a:extLst>
                    <a:ext uri="{FF2B5EF4-FFF2-40B4-BE49-F238E27FC236}">
                      <a16:creationId xmlns:a16="http://schemas.microsoft.com/office/drawing/2014/main" id="{21DA8CF4-14BA-E346-856D-7989F72281EC}"/>
                    </a:ext>
                  </a:extLst>
                </p14:cNvPr>
                <p14:cNvContentPartPr/>
                <p14:nvPr/>
              </p14:nvContentPartPr>
              <p14:xfrm>
                <a:off x="8935278" y="3783318"/>
                <a:ext cx="185760" cy="132120"/>
              </p14:xfrm>
            </p:contentPart>
          </mc:Choice>
          <mc:Fallback xmlns="">
            <p:pic>
              <p:nvPicPr>
                <p:cNvPr id="25" name="Ink 24">
                  <a:extLst>
                    <a:ext uri="{FF2B5EF4-FFF2-40B4-BE49-F238E27FC236}">
                      <a16:creationId xmlns:a16="http://schemas.microsoft.com/office/drawing/2014/main" id="{21DA8CF4-14BA-E346-856D-7989F72281EC}"/>
                    </a:ext>
                  </a:extLst>
                </p:cNvPr>
                <p:cNvPicPr/>
                <p:nvPr/>
              </p:nvPicPr>
              <p:blipFill>
                <a:blip r:embed="rId10"/>
                <a:stretch>
                  <a:fillRect/>
                </a:stretch>
              </p:blipFill>
              <p:spPr>
                <a:xfrm>
                  <a:off x="8926278" y="3774318"/>
                  <a:ext cx="203400" cy="149760"/>
                </a:xfrm>
                <a:prstGeom prst="rect">
                  <a:avLst/>
                </a:prstGeom>
              </p:spPr>
            </p:pic>
          </mc:Fallback>
        </mc:AlternateContent>
      </p:grpSp>
    </p:spTree>
    <p:extLst>
      <p:ext uri="{BB962C8B-B14F-4D97-AF65-F5344CB8AC3E}">
        <p14:creationId xmlns:p14="http://schemas.microsoft.com/office/powerpoint/2010/main" val="200310704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4"/>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5"/>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26"/>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8"/>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16"/>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1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 grpId="0" animBg="1"/>
      <p:bldP spid="15" grpId="0"/>
      <p:bldP spid="16" grpId="0" animBg="1"/>
      <p:bldP spid="17" grpId="0"/>
      <p:bldP spid="18" grpId="0"/>
    </p:bld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C8B95F6-7D5B-EA44-8AD5-178CDD89E793}"/>
              </a:ext>
            </a:extLst>
          </p:cNvPr>
          <p:cNvSpPr>
            <a:spLocks noGrp="1"/>
          </p:cNvSpPr>
          <p:nvPr>
            <p:ph type="title"/>
          </p:nvPr>
        </p:nvSpPr>
        <p:spPr/>
        <p:txBody>
          <a:bodyPr/>
          <a:lstStyle/>
          <a:p>
            <a:r>
              <a:rPr lang="en-US" dirty="0"/>
              <a:t>Additional Features in iOS 15</a:t>
            </a:r>
          </a:p>
        </p:txBody>
      </p:sp>
      <p:sp>
        <p:nvSpPr>
          <p:cNvPr id="3" name="Content Placeholder 2">
            <a:extLst>
              <a:ext uri="{FF2B5EF4-FFF2-40B4-BE49-F238E27FC236}">
                <a16:creationId xmlns:a16="http://schemas.microsoft.com/office/drawing/2014/main" id="{ADDFE86E-0824-D549-AA69-19D6CAE203E1}"/>
              </a:ext>
            </a:extLst>
          </p:cNvPr>
          <p:cNvSpPr>
            <a:spLocks noGrp="1"/>
          </p:cNvSpPr>
          <p:nvPr>
            <p:ph idx="1"/>
          </p:nvPr>
        </p:nvSpPr>
        <p:spPr>
          <a:xfrm>
            <a:off x="1066800" y="2103120"/>
            <a:ext cx="8415130" cy="3849624"/>
          </a:xfrm>
        </p:spPr>
        <p:txBody>
          <a:bodyPr>
            <a:normAutofit/>
          </a:bodyPr>
          <a:lstStyle/>
          <a:p>
            <a:pPr marL="0" indent="0">
              <a:buNone/>
            </a:pPr>
            <a:r>
              <a:rPr lang="en-US" sz="2400" dirty="0"/>
              <a:t>Scans </a:t>
            </a:r>
            <a:r>
              <a:rPr lang="en-US" sz="2400" dirty="0" err="1"/>
              <a:t>iMessages</a:t>
            </a:r>
            <a:r>
              <a:rPr lang="en-US" sz="2400" dirty="0"/>
              <a:t> for sexual content, only on child accounts (users 12 and under) set up in Family Sharing</a:t>
            </a:r>
          </a:p>
          <a:p>
            <a:pPr lvl="1"/>
            <a:r>
              <a:rPr lang="en-US" sz="2000" dirty="0"/>
              <a:t>Machine learning on device to scan image attachments</a:t>
            </a:r>
          </a:p>
          <a:p>
            <a:pPr lvl="1"/>
            <a:r>
              <a:rPr lang="en-US" sz="2000" dirty="0"/>
              <a:t>If sexual content detected, image blurred and user notified</a:t>
            </a:r>
          </a:p>
          <a:p>
            <a:pPr lvl="1"/>
            <a:r>
              <a:rPr lang="en-US" sz="2000" dirty="0"/>
              <a:t>If user stills taps and views, parents are notified</a:t>
            </a:r>
          </a:p>
          <a:p>
            <a:pPr marL="0" indent="0">
              <a:buNone/>
            </a:pPr>
            <a:r>
              <a:rPr lang="en-US" sz="2400" dirty="0"/>
              <a:t>Updated Siri and search info for users to report abuse</a:t>
            </a:r>
          </a:p>
        </p:txBody>
      </p:sp>
      <p:sp>
        <p:nvSpPr>
          <p:cNvPr id="4" name="TextBox 3">
            <a:extLst>
              <a:ext uri="{FF2B5EF4-FFF2-40B4-BE49-F238E27FC236}">
                <a16:creationId xmlns:a16="http://schemas.microsoft.com/office/drawing/2014/main" id="{075AF467-1815-9F42-BAB5-A84FF89757A3}"/>
              </a:ext>
            </a:extLst>
          </p:cNvPr>
          <p:cNvSpPr txBox="1"/>
          <p:nvPr/>
        </p:nvSpPr>
        <p:spPr>
          <a:xfrm>
            <a:off x="10021193" y="2103120"/>
            <a:ext cx="1549484" cy="923330"/>
          </a:xfrm>
          <a:prstGeom prst="rect">
            <a:avLst/>
          </a:prstGeom>
          <a:noFill/>
        </p:spPr>
        <p:txBody>
          <a:bodyPr wrap="square" rtlCol="0">
            <a:spAutoFit/>
          </a:bodyPr>
          <a:lstStyle/>
          <a:p>
            <a:r>
              <a:rPr lang="en-US" dirty="0">
                <a:latin typeface="Segoe Print" panose="02000800000000000000" pitchFamily="2" charset="0"/>
              </a:rPr>
              <a:t>Principle: ”keep it in the family”</a:t>
            </a:r>
          </a:p>
        </p:txBody>
      </p:sp>
    </p:spTree>
    <p:extLst>
      <p:ext uri="{BB962C8B-B14F-4D97-AF65-F5344CB8AC3E}">
        <p14:creationId xmlns:p14="http://schemas.microsoft.com/office/powerpoint/2010/main" val="37255738"/>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41DABF6-5F65-444F-A58F-93212276F2D6}"/>
              </a:ext>
            </a:extLst>
          </p:cNvPr>
          <p:cNvSpPr>
            <a:spLocks noGrp="1"/>
          </p:cNvSpPr>
          <p:nvPr>
            <p:ph type="title"/>
          </p:nvPr>
        </p:nvSpPr>
        <p:spPr/>
        <p:txBody>
          <a:bodyPr/>
          <a:lstStyle/>
          <a:p>
            <a:r>
              <a:rPr lang="en-US" dirty="0"/>
              <a:t>Issues</a:t>
            </a:r>
          </a:p>
        </p:txBody>
      </p:sp>
      <p:sp>
        <p:nvSpPr>
          <p:cNvPr id="3" name="Content Placeholder 2">
            <a:extLst>
              <a:ext uri="{FF2B5EF4-FFF2-40B4-BE49-F238E27FC236}">
                <a16:creationId xmlns:a16="http://schemas.microsoft.com/office/drawing/2014/main" id="{0E43E0A6-E16B-7843-9A66-E5C538C7BC06}"/>
              </a:ext>
            </a:extLst>
          </p:cNvPr>
          <p:cNvSpPr>
            <a:spLocks noGrp="1"/>
          </p:cNvSpPr>
          <p:nvPr>
            <p:ph idx="1"/>
          </p:nvPr>
        </p:nvSpPr>
        <p:spPr/>
        <p:txBody>
          <a:bodyPr>
            <a:normAutofit/>
          </a:bodyPr>
          <a:lstStyle/>
          <a:p>
            <a:r>
              <a:rPr lang="en-US" sz="2400" dirty="0"/>
              <a:t>Apple introduced an OS-level technology for scanning user’s photos</a:t>
            </a:r>
          </a:p>
          <a:p>
            <a:r>
              <a:rPr lang="en-US" sz="2400" dirty="0"/>
              <a:t>This scanning is proactive (not required by law) and involuntary</a:t>
            </a:r>
          </a:p>
          <a:p>
            <a:r>
              <a:rPr lang="en-US" sz="2400" dirty="0"/>
              <a:t>Apple is not defining or identifying CSAM itself but relying on NCMEC</a:t>
            </a:r>
          </a:p>
          <a:p>
            <a:r>
              <a:rPr lang="en-US" sz="2400" b="1" dirty="0">
                <a:solidFill>
                  <a:srgbClr val="C00000"/>
                </a:solidFill>
              </a:rPr>
              <a:t>Technology is not limited to CSAM</a:t>
            </a:r>
            <a:r>
              <a:rPr lang="en-US" sz="2400" dirty="0"/>
              <a:t>… slippery slope?</a:t>
            </a:r>
          </a:p>
        </p:txBody>
      </p:sp>
      <p:sp>
        <p:nvSpPr>
          <p:cNvPr id="4" name="TextBox 3">
            <a:extLst>
              <a:ext uri="{FF2B5EF4-FFF2-40B4-BE49-F238E27FC236}">
                <a16:creationId xmlns:a16="http://schemas.microsoft.com/office/drawing/2014/main" id="{531CFCA7-95A2-1F41-AFE2-64AACFE48830}"/>
              </a:ext>
            </a:extLst>
          </p:cNvPr>
          <p:cNvSpPr txBox="1"/>
          <p:nvPr/>
        </p:nvSpPr>
        <p:spPr>
          <a:xfrm>
            <a:off x="9230138" y="4027932"/>
            <a:ext cx="2418521" cy="1015663"/>
          </a:xfrm>
          <a:prstGeom prst="rect">
            <a:avLst/>
          </a:prstGeom>
          <a:noFill/>
        </p:spPr>
        <p:txBody>
          <a:bodyPr wrap="square" rtlCol="0">
            <a:spAutoFit/>
          </a:bodyPr>
          <a:lstStyle/>
          <a:p>
            <a:r>
              <a:rPr lang="en-US" sz="2000" dirty="0"/>
              <a:t>Better than a secret industry database like GIFCT?</a:t>
            </a:r>
          </a:p>
        </p:txBody>
      </p:sp>
      <p:sp>
        <p:nvSpPr>
          <p:cNvPr id="9" name="TextBox 8">
            <a:extLst>
              <a:ext uri="{FF2B5EF4-FFF2-40B4-BE49-F238E27FC236}">
                <a16:creationId xmlns:a16="http://schemas.microsoft.com/office/drawing/2014/main" id="{48B1F153-FE45-8349-904F-DDA506452735}"/>
              </a:ext>
            </a:extLst>
          </p:cNvPr>
          <p:cNvSpPr txBox="1"/>
          <p:nvPr/>
        </p:nvSpPr>
        <p:spPr>
          <a:xfrm>
            <a:off x="2097156" y="4570871"/>
            <a:ext cx="6102626" cy="1323439"/>
          </a:xfrm>
          <a:prstGeom prst="rect">
            <a:avLst/>
          </a:prstGeom>
          <a:noFill/>
        </p:spPr>
        <p:txBody>
          <a:bodyPr wrap="square">
            <a:spAutoFit/>
          </a:bodyPr>
          <a:lstStyle/>
          <a:p>
            <a:pPr lvl="1"/>
            <a:r>
              <a:rPr lang="en-US" sz="2000" dirty="0"/>
              <a:t>Can a government force Apple to scan for “extremist” material?</a:t>
            </a:r>
          </a:p>
          <a:p>
            <a:pPr lvl="1"/>
            <a:r>
              <a:rPr lang="en-US" sz="2000" dirty="0"/>
              <a:t>Can a repressive government force Apple to scan for content they consider objectionable?</a:t>
            </a:r>
          </a:p>
        </p:txBody>
      </p:sp>
      <p:grpSp>
        <p:nvGrpSpPr>
          <p:cNvPr id="12" name="Group 11">
            <a:extLst>
              <a:ext uri="{FF2B5EF4-FFF2-40B4-BE49-F238E27FC236}">
                <a16:creationId xmlns:a16="http://schemas.microsoft.com/office/drawing/2014/main" id="{41F5EE17-DEDB-1E44-8992-3200CD56FCFA}"/>
              </a:ext>
            </a:extLst>
          </p:cNvPr>
          <p:cNvGrpSpPr/>
          <p:nvPr/>
        </p:nvGrpSpPr>
        <p:grpSpPr>
          <a:xfrm>
            <a:off x="9619638" y="3623838"/>
            <a:ext cx="330480" cy="397440"/>
            <a:chOff x="9619638" y="3623838"/>
            <a:chExt cx="330480" cy="397440"/>
          </a:xfrm>
        </p:grpSpPr>
        <mc:AlternateContent xmlns:mc="http://schemas.openxmlformats.org/markup-compatibility/2006" xmlns:p14="http://schemas.microsoft.com/office/powerpoint/2010/main">
          <mc:Choice Requires="p14">
            <p:contentPart p14:bwMode="auto" r:id="rId2">
              <p14:nvContentPartPr>
                <p14:cNvPr id="10" name="Ink 9">
                  <a:extLst>
                    <a:ext uri="{FF2B5EF4-FFF2-40B4-BE49-F238E27FC236}">
                      <a16:creationId xmlns:a16="http://schemas.microsoft.com/office/drawing/2014/main" id="{0B719843-2FA8-CA48-BEC1-172F0FB8A9DC}"/>
                    </a:ext>
                  </a:extLst>
                </p14:cNvPr>
                <p14:cNvContentPartPr/>
                <p14:nvPr/>
              </p14:nvContentPartPr>
              <p14:xfrm>
                <a:off x="9619638" y="3623838"/>
                <a:ext cx="166320" cy="397440"/>
              </p14:xfrm>
            </p:contentPart>
          </mc:Choice>
          <mc:Fallback xmlns="">
            <p:pic>
              <p:nvPicPr>
                <p:cNvPr id="10" name="Ink 9">
                  <a:extLst>
                    <a:ext uri="{FF2B5EF4-FFF2-40B4-BE49-F238E27FC236}">
                      <a16:creationId xmlns:a16="http://schemas.microsoft.com/office/drawing/2014/main" id="{0B719843-2FA8-CA48-BEC1-172F0FB8A9DC}"/>
                    </a:ext>
                  </a:extLst>
                </p:cNvPr>
                <p:cNvPicPr/>
                <p:nvPr/>
              </p:nvPicPr>
              <p:blipFill>
                <a:blip r:embed="rId3"/>
                <a:stretch>
                  <a:fillRect/>
                </a:stretch>
              </p:blipFill>
              <p:spPr>
                <a:xfrm>
                  <a:off x="9610998" y="3614838"/>
                  <a:ext cx="183960" cy="415080"/>
                </a:xfrm>
                <a:prstGeom prst="rect">
                  <a:avLst/>
                </a:prstGeom>
              </p:spPr>
            </p:pic>
          </mc:Fallback>
        </mc:AlternateContent>
        <mc:AlternateContent xmlns:mc="http://schemas.openxmlformats.org/markup-compatibility/2006" xmlns:p14="http://schemas.microsoft.com/office/powerpoint/2010/main">
          <mc:Choice Requires="p14">
            <p:contentPart p14:bwMode="auto" r:id="rId4">
              <p14:nvContentPartPr>
                <p14:cNvPr id="11" name="Ink 10">
                  <a:extLst>
                    <a:ext uri="{FF2B5EF4-FFF2-40B4-BE49-F238E27FC236}">
                      <a16:creationId xmlns:a16="http://schemas.microsoft.com/office/drawing/2014/main" id="{9C35749B-A247-114D-A0A1-A00C1976F7FA}"/>
                    </a:ext>
                  </a:extLst>
                </p14:cNvPr>
                <p14:cNvContentPartPr/>
                <p14:nvPr/>
              </p14:nvContentPartPr>
              <p14:xfrm>
                <a:off x="9801078" y="3654078"/>
                <a:ext cx="149040" cy="56880"/>
              </p14:xfrm>
            </p:contentPart>
          </mc:Choice>
          <mc:Fallback xmlns="">
            <p:pic>
              <p:nvPicPr>
                <p:cNvPr id="11" name="Ink 10">
                  <a:extLst>
                    <a:ext uri="{FF2B5EF4-FFF2-40B4-BE49-F238E27FC236}">
                      <a16:creationId xmlns:a16="http://schemas.microsoft.com/office/drawing/2014/main" id="{9C35749B-A247-114D-A0A1-A00C1976F7FA}"/>
                    </a:ext>
                  </a:extLst>
                </p:cNvPr>
                <p:cNvPicPr/>
                <p:nvPr/>
              </p:nvPicPr>
              <p:blipFill>
                <a:blip r:embed="rId5"/>
                <a:stretch>
                  <a:fillRect/>
                </a:stretch>
              </p:blipFill>
              <p:spPr>
                <a:xfrm>
                  <a:off x="9792438" y="3645438"/>
                  <a:ext cx="166680" cy="74520"/>
                </a:xfrm>
                <a:prstGeom prst="rect">
                  <a:avLst/>
                </a:prstGeom>
              </p:spPr>
            </p:pic>
          </mc:Fallback>
        </mc:AlternateContent>
      </p:grpSp>
      <p:grpSp>
        <p:nvGrpSpPr>
          <p:cNvPr id="15" name="Group 14">
            <a:extLst>
              <a:ext uri="{FF2B5EF4-FFF2-40B4-BE49-F238E27FC236}">
                <a16:creationId xmlns:a16="http://schemas.microsoft.com/office/drawing/2014/main" id="{EFA9DD79-745E-F948-BBCF-04BF5B931A50}"/>
              </a:ext>
            </a:extLst>
          </p:cNvPr>
          <p:cNvGrpSpPr/>
          <p:nvPr/>
        </p:nvGrpSpPr>
        <p:grpSpPr>
          <a:xfrm>
            <a:off x="6076518" y="4136838"/>
            <a:ext cx="449640" cy="405360"/>
            <a:chOff x="6076518" y="4136838"/>
            <a:chExt cx="449640" cy="405360"/>
          </a:xfrm>
        </p:grpSpPr>
        <mc:AlternateContent xmlns:mc="http://schemas.openxmlformats.org/markup-compatibility/2006" xmlns:p14="http://schemas.microsoft.com/office/powerpoint/2010/main">
          <mc:Choice Requires="p14">
            <p:contentPart p14:bwMode="auto" r:id="rId6">
              <p14:nvContentPartPr>
                <p14:cNvPr id="13" name="Ink 12">
                  <a:extLst>
                    <a:ext uri="{FF2B5EF4-FFF2-40B4-BE49-F238E27FC236}">
                      <a16:creationId xmlns:a16="http://schemas.microsoft.com/office/drawing/2014/main" id="{226EEAA0-06EE-DE4C-A866-FD0BD15543FA}"/>
                    </a:ext>
                  </a:extLst>
                </p14:cNvPr>
                <p14:cNvContentPartPr/>
                <p14:nvPr/>
              </p14:nvContentPartPr>
              <p14:xfrm>
                <a:off x="6076518" y="4136838"/>
                <a:ext cx="449640" cy="393120"/>
              </p14:xfrm>
            </p:contentPart>
          </mc:Choice>
          <mc:Fallback xmlns="">
            <p:pic>
              <p:nvPicPr>
                <p:cNvPr id="13" name="Ink 12">
                  <a:extLst>
                    <a:ext uri="{FF2B5EF4-FFF2-40B4-BE49-F238E27FC236}">
                      <a16:creationId xmlns:a16="http://schemas.microsoft.com/office/drawing/2014/main" id="{226EEAA0-06EE-DE4C-A866-FD0BD15543FA}"/>
                    </a:ext>
                  </a:extLst>
                </p:cNvPr>
                <p:cNvPicPr/>
                <p:nvPr/>
              </p:nvPicPr>
              <p:blipFill>
                <a:blip r:embed="rId7"/>
                <a:stretch>
                  <a:fillRect/>
                </a:stretch>
              </p:blipFill>
              <p:spPr>
                <a:xfrm>
                  <a:off x="6067518" y="4127838"/>
                  <a:ext cx="467280" cy="410760"/>
                </a:xfrm>
                <a:prstGeom prst="rect">
                  <a:avLst/>
                </a:prstGeom>
              </p:spPr>
            </p:pic>
          </mc:Fallback>
        </mc:AlternateContent>
        <mc:AlternateContent xmlns:mc="http://schemas.openxmlformats.org/markup-compatibility/2006" xmlns:p14="http://schemas.microsoft.com/office/powerpoint/2010/main">
          <mc:Choice Requires="p14">
            <p:contentPart p14:bwMode="auto" r:id="rId8">
              <p14:nvContentPartPr>
                <p14:cNvPr id="14" name="Ink 13">
                  <a:extLst>
                    <a:ext uri="{FF2B5EF4-FFF2-40B4-BE49-F238E27FC236}">
                      <a16:creationId xmlns:a16="http://schemas.microsoft.com/office/drawing/2014/main" id="{A8438AA4-57C2-D64B-AECA-8C39C620B364}"/>
                    </a:ext>
                  </a:extLst>
                </p14:cNvPr>
                <p14:cNvContentPartPr/>
                <p14:nvPr/>
              </p14:nvContentPartPr>
              <p14:xfrm>
                <a:off x="6085878" y="4526358"/>
                <a:ext cx="228240" cy="15840"/>
              </p14:xfrm>
            </p:contentPart>
          </mc:Choice>
          <mc:Fallback xmlns="">
            <p:pic>
              <p:nvPicPr>
                <p:cNvPr id="14" name="Ink 13">
                  <a:extLst>
                    <a:ext uri="{FF2B5EF4-FFF2-40B4-BE49-F238E27FC236}">
                      <a16:creationId xmlns:a16="http://schemas.microsoft.com/office/drawing/2014/main" id="{A8438AA4-57C2-D64B-AECA-8C39C620B364}"/>
                    </a:ext>
                  </a:extLst>
                </p:cNvPr>
                <p:cNvPicPr/>
                <p:nvPr/>
              </p:nvPicPr>
              <p:blipFill>
                <a:blip r:embed="rId9"/>
                <a:stretch>
                  <a:fillRect/>
                </a:stretch>
              </p:blipFill>
              <p:spPr>
                <a:xfrm>
                  <a:off x="6077238" y="4517358"/>
                  <a:ext cx="245880" cy="33480"/>
                </a:xfrm>
                <a:prstGeom prst="rect">
                  <a:avLst/>
                </a:prstGeom>
              </p:spPr>
            </p:pic>
          </mc:Fallback>
        </mc:AlternateContent>
      </p:grpSp>
    </p:spTree>
    <p:extLst>
      <p:ext uri="{BB962C8B-B14F-4D97-AF65-F5344CB8AC3E}">
        <p14:creationId xmlns:p14="http://schemas.microsoft.com/office/powerpoint/2010/main" val="84435270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2"/>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4"/>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15"/>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9" grpId="0"/>
    </p:bld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2" name="Picture 4" descr="Jonathan Mayer - Wikipedia">
            <a:extLst>
              <a:ext uri="{FF2B5EF4-FFF2-40B4-BE49-F238E27FC236}">
                <a16:creationId xmlns:a16="http://schemas.microsoft.com/office/drawing/2014/main" id="{D5E4D4DE-D4E5-864E-9C2C-C41535FCF529}"/>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73888" y="3967019"/>
            <a:ext cx="1253085" cy="1883051"/>
          </a:xfrm>
          <a:prstGeom prst="rect">
            <a:avLst/>
          </a:prstGeom>
          <a:noFill/>
          <a:extLst>
            <a:ext uri="{909E8E84-426E-40DD-AFC4-6F175D3DCCD1}">
              <a14:hiddenFill xmlns:a14="http://schemas.microsoft.com/office/drawing/2010/main">
                <a:solidFill>
                  <a:srgbClr val="FFFFFF"/>
                </a:solidFill>
              </a14:hiddenFill>
            </a:ext>
          </a:extLst>
        </p:spPr>
      </p:pic>
      <p:pic>
        <p:nvPicPr>
          <p:cNvPr id="2050" name="Picture 2" descr="Image">
            <a:extLst>
              <a:ext uri="{FF2B5EF4-FFF2-40B4-BE49-F238E27FC236}">
                <a16:creationId xmlns:a16="http://schemas.microsoft.com/office/drawing/2014/main" id="{591E088B-4EE3-AA48-AC5B-CDBCCF7DC7ED}"/>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56591" y="695740"/>
            <a:ext cx="7699629" cy="2882348"/>
          </a:xfrm>
          <a:prstGeom prst="rect">
            <a:avLst/>
          </a:prstGeom>
          <a:noFill/>
          <a:ln w="38100">
            <a:solidFill>
              <a:schemeClr val="tx1"/>
            </a:solidFill>
          </a:ln>
          <a:effectLst>
            <a:outerShdw blurRad="50800" dist="38100" dir="2700000" algn="tl" rotWithShape="0">
              <a:prstClr val="black">
                <a:alpha val="40000"/>
              </a:prstClr>
            </a:outerShdw>
          </a:effectLst>
          <a:extLst>
            <a:ext uri="{909E8E84-426E-40DD-AFC4-6F175D3DCCD1}">
              <a14:hiddenFill xmlns:a14="http://schemas.microsoft.com/office/drawing/2010/main">
                <a:solidFill>
                  <a:srgbClr val="FFFFFF"/>
                </a:solidFill>
              </a14:hiddenFill>
            </a:ext>
          </a:extLst>
        </p:spPr>
      </p:pic>
      <p:sp>
        <p:nvSpPr>
          <p:cNvPr id="3" name="We kill people…">
            <a:extLst>
              <a:ext uri="{FF2B5EF4-FFF2-40B4-BE49-F238E27FC236}">
                <a16:creationId xmlns:a16="http://schemas.microsoft.com/office/drawing/2014/main" id="{3EBA7719-1F44-5D46-82EF-DFFDABAA7A1B}"/>
              </a:ext>
            </a:extLst>
          </p:cNvPr>
          <p:cNvSpPr/>
          <p:nvPr/>
        </p:nvSpPr>
        <p:spPr>
          <a:xfrm>
            <a:off x="2530526" y="2650298"/>
            <a:ext cx="5725694" cy="2882348"/>
          </a:xfrm>
          <a:prstGeom prst="wedgeEllipseCallout">
            <a:avLst>
              <a:gd name="adj1" fmla="val -64478"/>
              <a:gd name="adj2" fmla="val 32958"/>
            </a:avLst>
          </a:prstGeom>
          <a:solidFill>
            <a:schemeClr val="accent1"/>
          </a:solidFill>
          <a:ln w="38100">
            <a:solidFill>
              <a:schemeClr val="tx1"/>
            </a:solidFill>
            <a:miter lim="400000"/>
          </a:ln>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lIns="0" tIns="0" rIns="0" bIns="0" anchor="ctr"/>
          <a:lstStyle/>
          <a:p>
            <a:pPr>
              <a:defRPr sz="4800" b="0">
                <a:latin typeface="+mn-lt"/>
                <a:ea typeface="+mn-ea"/>
                <a:cs typeface="+mn-cs"/>
                <a:sym typeface="Helvetica Neue Medium"/>
              </a:defRPr>
            </a:pPr>
            <a:r>
              <a:rPr lang="en-US" sz="2000" dirty="0">
                <a:sym typeface="Helvetica Neue Medium"/>
              </a:rPr>
              <a:t>”The document uses misleading phrasing to avoid explaining false positives. And the FAQ says little about how Apple will ensure the hashes are only CSAM and the same for all users. This is marketing.”</a:t>
            </a:r>
            <a:endParaRPr sz="4400" dirty="0"/>
          </a:p>
        </p:txBody>
      </p:sp>
      <p:sp>
        <p:nvSpPr>
          <p:cNvPr id="2" name="TextBox 1">
            <a:extLst>
              <a:ext uri="{FF2B5EF4-FFF2-40B4-BE49-F238E27FC236}">
                <a16:creationId xmlns:a16="http://schemas.microsoft.com/office/drawing/2014/main" id="{B7ED91E6-C43E-0E4E-A150-D12F332FDC06}"/>
              </a:ext>
            </a:extLst>
          </p:cNvPr>
          <p:cNvSpPr txBox="1"/>
          <p:nvPr/>
        </p:nvSpPr>
        <p:spPr>
          <a:xfrm>
            <a:off x="806977" y="5917960"/>
            <a:ext cx="1723549" cy="369332"/>
          </a:xfrm>
          <a:prstGeom prst="rect">
            <a:avLst/>
          </a:prstGeom>
          <a:noFill/>
        </p:spPr>
        <p:txBody>
          <a:bodyPr wrap="none" rtlCol="0">
            <a:spAutoFit/>
          </a:bodyPr>
          <a:lstStyle/>
          <a:p>
            <a:r>
              <a:rPr lang="en-US" dirty="0"/>
              <a:t>Jonathan Mayer</a:t>
            </a:r>
          </a:p>
        </p:txBody>
      </p:sp>
      <p:pic>
        <p:nvPicPr>
          <p:cNvPr id="2056" name="Picture 8">
            <a:extLst>
              <a:ext uri="{FF2B5EF4-FFF2-40B4-BE49-F238E27FC236}">
                <a16:creationId xmlns:a16="http://schemas.microsoft.com/office/drawing/2014/main" id="{9AEC5C4B-9408-9D4E-AC59-70776C9A13B7}"/>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754762" y="4049131"/>
            <a:ext cx="3813424" cy="1188517"/>
          </a:xfrm>
          <a:prstGeom prst="rect">
            <a:avLst/>
          </a:prstGeom>
          <a:noFill/>
          <a:extLst>
            <a:ext uri="{909E8E84-426E-40DD-AFC4-6F175D3DCCD1}">
              <a14:hiddenFill xmlns:a14="http://schemas.microsoft.com/office/drawing/2010/main">
                <a:solidFill>
                  <a:srgbClr val="FFFFFF"/>
                </a:solidFill>
              </a14:hiddenFill>
            </a:ext>
          </a:extLst>
        </p:spPr>
      </p:pic>
      <p:sp>
        <p:nvSpPr>
          <p:cNvPr id="7" name="We kill people…">
            <a:extLst>
              <a:ext uri="{FF2B5EF4-FFF2-40B4-BE49-F238E27FC236}">
                <a16:creationId xmlns:a16="http://schemas.microsoft.com/office/drawing/2014/main" id="{D01BE187-0569-6A49-968A-B0A4DBC697D0}"/>
              </a:ext>
            </a:extLst>
          </p:cNvPr>
          <p:cNvSpPr/>
          <p:nvPr/>
        </p:nvSpPr>
        <p:spPr>
          <a:xfrm>
            <a:off x="6096000" y="1184641"/>
            <a:ext cx="4836782" cy="2375589"/>
          </a:xfrm>
          <a:prstGeom prst="wedgeEllipseCallout">
            <a:avLst>
              <a:gd name="adj1" fmla="val 34467"/>
              <a:gd name="adj2" fmla="val 77096"/>
            </a:avLst>
          </a:prstGeom>
          <a:solidFill>
            <a:schemeClr val="accent1"/>
          </a:solidFill>
          <a:ln w="38100">
            <a:solidFill>
              <a:schemeClr val="tx1"/>
            </a:solidFill>
            <a:miter lim="400000"/>
          </a:ln>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lIns="0" tIns="0" rIns="0" bIns="0" anchor="ctr"/>
          <a:lstStyle/>
          <a:p>
            <a:pPr>
              <a:defRPr sz="4800" b="0">
                <a:latin typeface="+mn-lt"/>
                <a:ea typeface="+mn-ea"/>
                <a:cs typeface="+mn-cs"/>
                <a:sym typeface="Helvetica Neue Medium"/>
              </a:defRPr>
            </a:pPr>
            <a:r>
              <a:rPr lang="en-US" sz="2000" dirty="0">
                <a:sym typeface="Helvetica Neue Medium"/>
              </a:rPr>
              <a:t>”That’s not a slippery slope; that’s a fully built system just waiting for external pressure to make the slightest change.”</a:t>
            </a:r>
            <a:endParaRPr sz="4400" dirty="0"/>
          </a:p>
        </p:txBody>
      </p:sp>
    </p:spTree>
    <p:extLst>
      <p:ext uri="{BB962C8B-B14F-4D97-AF65-F5344CB8AC3E}">
        <p14:creationId xmlns:p14="http://schemas.microsoft.com/office/powerpoint/2010/main" val="202404384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052"/>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2"/>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3"/>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7"/>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205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2" grpId="0"/>
      <p:bldP spid="7" grpId="0" animBg="1"/>
    </p:bld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2">
            <a:extLst>
              <a:ext uri="{FF2B5EF4-FFF2-40B4-BE49-F238E27FC236}">
                <a16:creationId xmlns:a16="http://schemas.microsoft.com/office/drawing/2014/main" id="{432DFEA3-9FDD-9D40-86B1-AFD3F8E2B975}"/>
              </a:ext>
            </a:extLst>
          </p:cNvPr>
          <p:cNvSpPr>
            <a:spLocks noGrp="1" noChangeArrowheads="1"/>
          </p:cNvSpPr>
          <p:nvPr>
            <p:ph type="title"/>
          </p:nvPr>
        </p:nvSpPr>
        <p:spPr/>
        <p:txBody>
          <a:bodyPr/>
          <a:lstStyle/>
          <a:p>
            <a:r>
              <a:rPr lang="en-US" altLang="en-US" dirty="0"/>
              <a:t>New Rules in India (Feb 2021)</a:t>
            </a:r>
          </a:p>
        </p:txBody>
      </p:sp>
      <p:pic>
        <p:nvPicPr>
          <p:cNvPr id="5" name="Picture 4" descr="Text, letter&#10;&#10;Description automatically generated">
            <a:extLst>
              <a:ext uri="{FF2B5EF4-FFF2-40B4-BE49-F238E27FC236}">
                <a16:creationId xmlns:a16="http://schemas.microsoft.com/office/drawing/2014/main" id="{DE707695-6245-C344-B87C-F2E340F54E99}"/>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246280" y="2014194"/>
            <a:ext cx="8332141" cy="3886200"/>
          </a:xfrm>
          <a:prstGeom prst="rect">
            <a:avLst/>
          </a:prstGeom>
          <a:ln w="38100">
            <a:solidFill>
              <a:schemeClr val="tx1"/>
            </a:solidFill>
          </a:ln>
          <a:effectLst>
            <a:outerShdw blurRad="50800" dist="38100" dir="2700000" algn="tl" rotWithShape="0">
              <a:prstClr val="black">
                <a:alpha val="40000"/>
              </a:prstClr>
            </a:outerShdw>
          </a:effectLst>
        </p:spPr>
      </p:pic>
    </p:spTree>
    <p:extLst>
      <p:ext uri="{BB962C8B-B14F-4D97-AF65-F5344CB8AC3E}">
        <p14:creationId xmlns:p14="http://schemas.microsoft.com/office/powerpoint/2010/main" val="198779883"/>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2">
            <a:extLst>
              <a:ext uri="{FF2B5EF4-FFF2-40B4-BE49-F238E27FC236}">
                <a16:creationId xmlns:a16="http://schemas.microsoft.com/office/drawing/2014/main" id="{432DFEA3-9FDD-9D40-86B1-AFD3F8E2B975}"/>
              </a:ext>
            </a:extLst>
          </p:cNvPr>
          <p:cNvSpPr>
            <a:spLocks noGrp="1" noChangeArrowheads="1"/>
          </p:cNvSpPr>
          <p:nvPr>
            <p:ph type="title"/>
          </p:nvPr>
        </p:nvSpPr>
        <p:spPr/>
        <p:txBody>
          <a:bodyPr/>
          <a:lstStyle/>
          <a:p>
            <a:r>
              <a:rPr lang="en-US" altLang="en-US" dirty="0"/>
              <a:t>FB, WhatsApp, Twitter Must…</a:t>
            </a:r>
          </a:p>
        </p:txBody>
      </p:sp>
      <p:sp>
        <p:nvSpPr>
          <p:cNvPr id="3" name="Content Placeholder 2">
            <a:extLst>
              <a:ext uri="{FF2B5EF4-FFF2-40B4-BE49-F238E27FC236}">
                <a16:creationId xmlns:a16="http://schemas.microsoft.com/office/drawing/2014/main" id="{64A01A06-F333-324C-8954-2298934BB00E}"/>
              </a:ext>
            </a:extLst>
          </p:cNvPr>
          <p:cNvSpPr>
            <a:spLocks noGrp="1"/>
          </p:cNvSpPr>
          <p:nvPr>
            <p:ph idx="1"/>
          </p:nvPr>
        </p:nvSpPr>
        <p:spPr>
          <a:xfrm>
            <a:off x="1066800" y="2103120"/>
            <a:ext cx="7452742" cy="3849624"/>
          </a:xfrm>
        </p:spPr>
        <p:txBody>
          <a:bodyPr>
            <a:noAutofit/>
          </a:bodyPr>
          <a:lstStyle/>
          <a:p>
            <a:pPr marL="0" indent="0">
              <a:buNone/>
            </a:pPr>
            <a:r>
              <a:rPr lang="en-US" sz="2400" dirty="0"/>
              <a:t>… take down material undermining national security, public order, “decency or morality”</a:t>
            </a:r>
          </a:p>
          <a:p>
            <a:pPr lvl="1"/>
            <a:r>
              <a:rPr lang="en-US" sz="2000" dirty="0"/>
              <a:t>No court approval needed, no clear way to challenge</a:t>
            </a:r>
          </a:p>
          <a:p>
            <a:pPr marL="0" indent="0">
              <a:buNone/>
            </a:pPr>
            <a:r>
              <a:rPr lang="en-US" sz="2400" dirty="0"/>
              <a:t>… identify the first originator of messages</a:t>
            </a:r>
          </a:p>
          <a:p>
            <a:pPr lvl="1"/>
            <a:r>
              <a:rPr lang="en-US" sz="2000" dirty="0"/>
              <a:t>Effectively requires WhatsApp to archive what each user shares</a:t>
            </a:r>
          </a:p>
          <a:p>
            <a:pPr marL="0" indent="0">
              <a:buNone/>
            </a:pPr>
            <a:r>
              <a:rPr lang="en-US" sz="2400" dirty="0"/>
              <a:t>… appoint executives for 24x7 response to takedown requests, must reside in India</a:t>
            </a:r>
          </a:p>
          <a:p>
            <a:pPr marL="0" indent="0">
              <a:buNone/>
            </a:pPr>
            <a:r>
              <a:rPr lang="en-US" sz="2400" dirty="0"/>
              <a:t>Government </a:t>
            </a:r>
            <a:r>
              <a:rPr lang="en-US" sz="2400" dirty="0">
                <a:solidFill>
                  <a:srgbClr val="C00000"/>
                </a:solidFill>
              </a:rPr>
              <a:t>threatens to jail </a:t>
            </a:r>
            <a:r>
              <a:rPr lang="en-US" sz="2400" dirty="0"/>
              <a:t>FB, WhatsApp, Twitter employees for non-compliance</a:t>
            </a:r>
          </a:p>
          <a:p>
            <a:endParaRPr lang="en-US" sz="2400" dirty="0"/>
          </a:p>
        </p:txBody>
      </p:sp>
      <p:sp>
        <p:nvSpPr>
          <p:cNvPr id="7" name="Rectangle 6">
            <a:extLst>
              <a:ext uri="{FF2B5EF4-FFF2-40B4-BE49-F238E27FC236}">
                <a16:creationId xmlns:a16="http://schemas.microsoft.com/office/drawing/2014/main" id="{A4898DA2-F352-A147-9905-BB3B697024CD}"/>
              </a:ext>
            </a:extLst>
          </p:cNvPr>
          <p:cNvSpPr/>
          <p:nvPr/>
        </p:nvSpPr>
        <p:spPr>
          <a:xfrm>
            <a:off x="6096000" y="5858025"/>
            <a:ext cx="5747340" cy="584775"/>
          </a:xfrm>
          <a:prstGeom prst="rect">
            <a:avLst/>
          </a:prstGeom>
          <a:noFill/>
        </p:spPr>
        <p:txBody>
          <a:bodyPr wrap="square">
            <a:spAutoFit/>
          </a:bodyPr>
          <a:lstStyle/>
          <a:p>
            <a:r>
              <a:rPr lang="en-US" sz="1600" i="1" dirty="0"/>
              <a:t>https://</a:t>
            </a:r>
            <a:r>
              <a:rPr lang="en-US" sz="1600" i="1" dirty="0" err="1"/>
              <a:t>www.wsj.com</a:t>
            </a:r>
            <a:r>
              <a:rPr lang="en-US" sz="1600" i="1" dirty="0"/>
              <a:t>/articles/india-threatens-jail-for-facebook-whatsapp-and-twitter-employees-11614964542</a:t>
            </a:r>
          </a:p>
        </p:txBody>
      </p:sp>
      <p:pic>
        <p:nvPicPr>
          <p:cNvPr id="1026" name="Picture 2" descr="India farmers protests: Thousands swarm Delhi against deregulation rules -  CNN">
            <a:extLst>
              <a:ext uri="{FF2B5EF4-FFF2-40B4-BE49-F238E27FC236}">
                <a16:creationId xmlns:a16="http://schemas.microsoft.com/office/drawing/2014/main" id="{33AC00A9-B282-6247-BBBA-F7BBFBC1F48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615030" y="437058"/>
            <a:ext cx="2971800" cy="1672153"/>
          </a:xfrm>
          <a:prstGeom prst="rect">
            <a:avLst/>
          </a:prstGeom>
          <a:noFill/>
          <a:extLst>
            <a:ext uri="{909E8E84-426E-40DD-AFC4-6F175D3DCCD1}">
              <a14:hiddenFill xmlns:a14="http://schemas.microsoft.com/office/drawing/2010/main">
                <a:solidFill>
                  <a:srgbClr val="FFFFFF"/>
                </a:solidFill>
              </a14:hiddenFill>
            </a:ext>
          </a:extLst>
        </p:spPr>
      </p:pic>
      <p:sp>
        <p:nvSpPr>
          <p:cNvPr id="9" name="TextBox 8">
            <a:extLst>
              <a:ext uri="{FF2B5EF4-FFF2-40B4-BE49-F238E27FC236}">
                <a16:creationId xmlns:a16="http://schemas.microsoft.com/office/drawing/2014/main" id="{8D2E75E6-BB59-1743-B03A-D4D92537038F}"/>
              </a:ext>
            </a:extLst>
          </p:cNvPr>
          <p:cNvSpPr txBox="1"/>
          <p:nvPr/>
        </p:nvSpPr>
        <p:spPr>
          <a:xfrm>
            <a:off x="8615030" y="3128942"/>
            <a:ext cx="2945219" cy="646331"/>
          </a:xfrm>
          <a:prstGeom prst="rect">
            <a:avLst/>
          </a:prstGeom>
          <a:noFill/>
        </p:spPr>
        <p:txBody>
          <a:bodyPr wrap="square">
            <a:spAutoFit/>
          </a:bodyPr>
          <a:lstStyle/>
          <a:p>
            <a:r>
              <a:rPr lang="en-US" sz="1800" dirty="0"/>
              <a:t>Does end-to-end encryption help in this case?</a:t>
            </a:r>
            <a:endParaRPr lang="en-US" dirty="0"/>
          </a:p>
        </p:txBody>
      </p:sp>
      <p:grpSp>
        <p:nvGrpSpPr>
          <p:cNvPr id="6" name="Group 5">
            <a:extLst>
              <a:ext uri="{FF2B5EF4-FFF2-40B4-BE49-F238E27FC236}">
                <a16:creationId xmlns:a16="http://schemas.microsoft.com/office/drawing/2014/main" id="{90315B5F-134E-CA4A-BABD-0B93DCB2CEBB}"/>
              </a:ext>
            </a:extLst>
          </p:cNvPr>
          <p:cNvGrpSpPr/>
          <p:nvPr/>
        </p:nvGrpSpPr>
        <p:grpSpPr>
          <a:xfrm>
            <a:off x="8519542" y="3857618"/>
            <a:ext cx="505440" cy="377640"/>
            <a:chOff x="8519542" y="3857618"/>
            <a:chExt cx="505440" cy="377640"/>
          </a:xfrm>
        </p:grpSpPr>
        <mc:AlternateContent xmlns:mc="http://schemas.openxmlformats.org/markup-compatibility/2006" xmlns:p14="http://schemas.microsoft.com/office/powerpoint/2010/main">
          <mc:Choice Requires="p14">
            <p:contentPart p14:bwMode="auto" r:id="rId3">
              <p14:nvContentPartPr>
                <p14:cNvPr id="4" name="Ink 3">
                  <a:extLst>
                    <a:ext uri="{FF2B5EF4-FFF2-40B4-BE49-F238E27FC236}">
                      <a16:creationId xmlns:a16="http://schemas.microsoft.com/office/drawing/2014/main" id="{90C262D1-00A2-E44D-BF75-DAA1FF72CE84}"/>
                    </a:ext>
                  </a:extLst>
                </p14:cNvPr>
                <p14:cNvContentPartPr/>
                <p14:nvPr/>
              </p14:nvContentPartPr>
              <p14:xfrm>
                <a:off x="8520982" y="3857618"/>
                <a:ext cx="504000" cy="252000"/>
              </p14:xfrm>
            </p:contentPart>
          </mc:Choice>
          <mc:Fallback xmlns="">
            <p:pic>
              <p:nvPicPr>
                <p:cNvPr id="4" name="Ink 3">
                  <a:extLst>
                    <a:ext uri="{FF2B5EF4-FFF2-40B4-BE49-F238E27FC236}">
                      <a16:creationId xmlns:a16="http://schemas.microsoft.com/office/drawing/2014/main" id="{90C262D1-00A2-E44D-BF75-DAA1FF72CE84}"/>
                    </a:ext>
                  </a:extLst>
                </p:cNvPr>
                <p:cNvPicPr/>
                <p:nvPr/>
              </p:nvPicPr>
              <p:blipFill>
                <a:blip r:embed="rId4"/>
                <a:stretch>
                  <a:fillRect/>
                </a:stretch>
              </p:blipFill>
              <p:spPr>
                <a:xfrm>
                  <a:off x="8512342" y="3848978"/>
                  <a:ext cx="521640" cy="269640"/>
                </a:xfrm>
                <a:prstGeom prst="rect">
                  <a:avLst/>
                </a:prstGeom>
              </p:spPr>
            </p:pic>
          </mc:Fallback>
        </mc:AlternateContent>
        <mc:AlternateContent xmlns:mc="http://schemas.openxmlformats.org/markup-compatibility/2006" xmlns:p14="http://schemas.microsoft.com/office/powerpoint/2010/main">
          <mc:Choice Requires="p14">
            <p:contentPart p14:bwMode="auto" r:id="rId5">
              <p14:nvContentPartPr>
                <p14:cNvPr id="5" name="Ink 4">
                  <a:extLst>
                    <a:ext uri="{FF2B5EF4-FFF2-40B4-BE49-F238E27FC236}">
                      <a16:creationId xmlns:a16="http://schemas.microsoft.com/office/drawing/2014/main" id="{E545343D-B07B-4D4E-A302-EC6046DC6F58}"/>
                    </a:ext>
                  </a:extLst>
                </p14:cNvPr>
                <p14:cNvContentPartPr/>
                <p14:nvPr/>
              </p14:nvContentPartPr>
              <p14:xfrm>
                <a:off x="8519542" y="4122218"/>
                <a:ext cx="274320" cy="113040"/>
              </p14:xfrm>
            </p:contentPart>
          </mc:Choice>
          <mc:Fallback xmlns="">
            <p:pic>
              <p:nvPicPr>
                <p:cNvPr id="5" name="Ink 4">
                  <a:extLst>
                    <a:ext uri="{FF2B5EF4-FFF2-40B4-BE49-F238E27FC236}">
                      <a16:creationId xmlns:a16="http://schemas.microsoft.com/office/drawing/2014/main" id="{E545343D-B07B-4D4E-A302-EC6046DC6F58}"/>
                    </a:ext>
                  </a:extLst>
                </p:cNvPr>
                <p:cNvPicPr/>
                <p:nvPr/>
              </p:nvPicPr>
              <p:blipFill>
                <a:blip r:embed="rId6"/>
                <a:stretch>
                  <a:fillRect/>
                </a:stretch>
              </p:blipFill>
              <p:spPr>
                <a:xfrm>
                  <a:off x="8510542" y="4113218"/>
                  <a:ext cx="291960" cy="130680"/>
                </a:xfrm>
                <a:prstGeom prst="rect">
                  <a:avLst/>
                </a:prstGeom>
              </p:spPr>
            </p:pic>
          </mc:Fallback>
        </mc:AlternateContent>
      </p:grpSp>
    </p:spTree>
    <p:extLst>
      <p:ext uri="{BB962C8B-B14F-4D97-AF65-F5344CB8AC3E}">
        <p14:creationId xmlns:p14="http://schemas.microsoft.com/office/powerpoint/2010/main" val="15680729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Lst>
  </p:timing>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Text&#10;&#10;Description automatically generated">
            <a:extLst>
              <a:ext uri="{FF2B5EF4-FFF2-40B4-BE49-F238E27FC236}">
                <a16:creationId xmlns:a16="http://schemas.microsoft.com/office/drawing/2014/main" id="{6628FCF2-9C65-A37E-4D66-431209CE22A7}"/>
              </a:ext>
            </a:extLst>
          </p:cNvPr>
          <p:cNvPicPr>
            <a:picLocks noChangeAspect="1"/>
          </p:cNvPicPr>
          <p:nvPr/>
        </p:nvPicPr>
        <p:blipFill>
          <a:blip r:embed="rId2"/>
          <a:stretch>
            <a:fillRect/>
          </a:stretch>
        </p:blipFill>
        <p:spPr>
          <a:xfrm>
            <a:off x="820420" y="1107440"/>
            <a:ext cx="4927600" cy="3225800"/>
          </a:xfrm>
          <a:prstGeom prst="rect">
            <a:avLst/>
          </a:prstGeom>
          <a:ln w="38100">
            <a:solidFill>
              <a:schemeClr val="tx1"/>
            </a:solidFill>
          </a:ln>
          <a:effectLst>
            <a:outerShdw blurRad="50800" dist="38100" dir="2700000" algn="tl" rotWithShape="0">
              <a:prstClr val="black">
                <a:alpha val="40000"/>
              </a:prstClr>
            </a:outerShdw>
          </a:effectLst>
        </p:spPr>
      </p:pic>
      <p:sp>
        <p:nvSpPr>
          <p:cNvPr id="4" name="TextBox 3">
            <a:extLst>
              <a:ext uri="{FF2B5EF4-FFF2-40B4-BE49-F238E27FC236}">
                <a16:creationId xmlns:a16="http://schemas.microsoft.com/office/drawing/2014/main" id="{4139D037-D3A7-2E13-FA7E-6410440D85E8}"/>
              </a:ext>
            </a:extLst>
          </p:cNvPr>
          <p:cNvSpPr txBox="1"/>
          <p:nvPr/>
        </p:nvSpPr>
        <p:spPr>
          <a:xfrm>
            <a:off x="3863340" y="6060440"/>
            <a:ext cx="7904728" cy="338554"/>
          </a:xfrm>
          <a:prstGeom prst="rect">
            <a:avLst/>
          </a:prstGeom>
          <a:noFill/>
        </p:spPr>
        <p:txBody>
          <a:bodyPr wrap="none" rtlCol="0">
            <a:spAutoFit/>
          </a:bodyPr>
          <a:lstStyle/>
          <a:p>
            <a:r>
              <a:rPr lang="en-US" sz="1600" i="1" dirty="0"/>
              <a:t>https://</a:t>
            </a:r>
            <a:r>
              <a:rPr lang="en-US" sz="1600" i="1" dirty="0" err="1"/>
              <a:t>www.nytimes.com</a:t>
            </a:r>
            <a:r>
              <a:rPr lang="en-US" sz="1600" i="1" dirty="0"/>
              <a:t>/2022/08/21/technology/google-surveillance-toddler-</a:t>
            </a:r>
            <a:r>
              <a:rPr lang="en-US" sz="1600" i="1" dirty="0" err="1"/>
              <a:t>photo.html</a:t>
            </a:r>
            <a:endParaRPr lang="en-US" sz="1600" i="1" dirty="0"/>
          </a:p>
        </p:txBody>
      </p:sp>
      <p:sp>
        <p:nvSpPr>
          <p:cNvPr id="5" name="TextBox 4">
            <a:extLst>
              <a:ext uri="{FF2B5EF4-FFF2-40B4-BE49-F238E27FC236}">
                <a16:creationId xmlns:a16="http://schemas.microsoft.com/office/drawing/2014/main" id="{5D5FCEBC-F9DE-B228-E664-A22AFB902D05}"/>
              </a:ext>
            </a:extLst>
          </p:cNvPr>
          <p:cNvSpPr txBox="1"/>
          <p:nvPr/>
        </p:nvSpPr>
        <p:spPr>
          <a:xfrm>
            <a:off x="6187441" y="1325880"/>
            <a:ext cx="4927600" cy="830997"/>
          </a:xfrm>
          <a:prstGeom prst="rect">
            <a:avLst/>
          </a:prstGeom>
          <a:noFill/>
        </p:spPr>
        <p:txBody>
          <a:bodyPr wrap="square" rtlCol="0">
            <a:spAutoFit/>
          </a:bodyPr>
          <a:lstStyle/>
          <a:p>
            <a:r>
              <a:rPr lang="en-US" sz="2400" dirty="0"/>
              <a:t>Google uses AI to detect images of child abuse</a:t>
            </a:r>
          </a:p>
        </p:txBody>
      </p:sp>
      <p:sp>
        <p:nvSpPr>
          <p:cNvPr id="6" name="TextBox 5">
            <a:extLst>
              <a:ext uri="{FF2B5EF4-FFF2-40B4-BE49-F238E27FC236}">
                <a16:creationId xmlns:a16="http://schemas.microsoft.com/office/drawing/2014/main" id="{95DCB078-7AAD-AE3F-353B-AFC1FC99265F}"/>
              </a:ext>
            </a:extLst>
          </p:cNvPr>
          <p:cNvSpPr txBox="1"/>
          <p:nvPr/>
        </p:nvSpPr>
        <p:spPr>
          <a:xfrm>
            <a:off x="7978140" y="2156877"/>
            <a:ext cx="3576320" cy="646331"/>
          </a:xfrm>
          <a:prstGeom prst="rect">
            <a:avLst/>
          </a:prstGeom>
          <a:noFill/>
        </p:spPr>
        <p:txBody>
          <a:bodyPr wrap="square" rtlCol="0">
            <a:spAutoFit/>
          </a:bodyPr>
          <a:lstStyle/>
          <a:p>
            <a:r>
              <a:rPr lang="en-US" dirty="0"/>
              <a:t>How is this different from PhotoDNA and NCMEC database?</a:t>
            </a:r>
          </a:p>
        </p:txBody>
      </p:sp>
      <p:grpSp>
        <p:nvGrpSpPr>
          <p:cNvPr id="9" name="Group 8">
            <a:extLst>
              <a:ext uri="{FF2B5EF4-FFF2-40B4-BE49-F238E27FC236}">
                <a16:creationId xmlns:a16="http://schemas.microsoft.com/office/drawing/2014/main" id="{1A577CB3-5762-03F9-8271-06AEEFBA39C3}"/>
              </a:ext>
            </a:extLst>
          </p:cNvPr>
          <p:cNvGrpSpPr/>
          <p:nvPr/>
        </p:nvGrpSpPr>
        <p:grpSpPr>
          <a:xfrm>
            <a:off x="8573220" y="1803240"/>
            <a:ext cx="316080" cy="380880"/>
            <a:chOff x="8481780" y="1437480"/>
            <a:chExt cx="316080" cy="380880"/>
          </a:xfrm>
        </p:grpSpPr>
        <mc:AlternateContent xmlns:mc="http://schemas.openxmlformats.org/markup-compatibility/2006" xmlns:p14="http://schemas.microsoft.com/office/powerpoint/2010/main">
          <mc:Choice Requires="p14">
            <p:contentPart p14:bwMode="auto" r:id="rId3">
              <p14:nvContentPartPr>
                <p14:cNvPr id="7" name="Ink 6">
                  <a:extLst>
                    <a:ext uri="{FF2B5EF4-FFF2-40B4-BE49-F238E27FC236}">
                      <a16:creationId xmlns:a16="http://schemas.microsoft.com/office/drawing/2014/main" id="{467F2880-4981-1A18-D296-24E21BD1EFEE}"/>
                    </a:ext>
                  </a:extLst>
                </p14:cNvPr>
                <p14:cNvContentPartPr/>
                <p14:nvPr/>
              </p14:nvContentPartPr>
              <p14:xfrm>
                <a:off x="8481780" y="1437480"/>
                <a:ext cx="316080" cy="380880"/>
              </p14:xfrm>
            </p:contentPart>
          </mc:Choice>
          <mc:Fallback xmlns="">
            <p:pic>
              <p:nvPicPr>
                <p:cNvPr id="7" name="Ink 6">
                  <a:extLst>
                    <a:ext uri="{FF2B5EF4-FFF2-40B4-BE49-F238E27FC236}">
                      <a16:creationId xmlns:a16="http://schemas.microsoft.com/office/drawing/2014/main" id="{467F2880-4981-1A18-D296-24E21BD1EFEE}"/>
                    </a:ext>
                  </a:extLst>
                </p:cNvPr>
                <p:cNvPicPr/>
                <p:nvPr/>
              </p:nvPicPr>
              <p:blipFill>
                <a:blip r:embed="rId4"/>
                <a:stretch>
                  <a:fillRect/>
                </a:stretch>
              </p:blipFill>
              <p:spPr>
                <a:xfrm>
                  <a:off x="8473140" y="1428480"/>
                  <a:ext cx="333720" cy="398520"/>
                </a:xfrm>
                <a:prstGeom prst="rect">
                  <a:avLst/>
                </a:prstGeom>
              </p:spPr>
            </p:pic>
          </mc:Fallback>
        </mc:AlternateContent>
        <mc:AlternateContent xmlns:mc="http://schemas.openxmlformats.org/markup-compatibility/2006" xmlns:p14="http://schemas.microsoft.com/office/powerpoint/2010/main">
          <mc:Choice Requires="p14">
            <p:contentPart p14:bwMode="auto" r:id="rId5">
              <p14:nvContentPartPr>
                <p14:cNvPr id="8" name="Ink 7">
                  <a:extLst>
                    <a:ext uri="{FF2B5EF4-FFF2-40B4-BE49-F238E27FC236}">
                      <a16:creationId xmlns:a16="http://schemas.microsoft.com/office/drawing/2014/main" id="{DE51A43A-D86C-5011-C101-242E03DE38CF}"/>
                    </a:ext>
                  </a:extLst>
                </p14:cNvPr>
                <p14:cNvContentPartPr/>
                <p14:nvPr/>
              </p14:nvContentPartPr>
              <p14:xfrm>
                <a:off x="8513460" y="1450440"/>
                <a:ext cx="165960" cy="12600"/>
              </p14:xfrm>
            </p:contentPart>
          </mc:Choice>
          <mc:Fallback xmlns="">
            <p:pic>
              <p:nvPicPr>
                <p:cNvPr id="8" name="Ink 7">
                  <a:extLst>
                    <a:ext uri="{FF2B5EF4-FFF2-40B4-BE49-F238E27FC236}">
                      <a16:creationId xmlns:a16="http://schemas.microsoft.com/office/drawing/2014/main" id="{DE51A43A-D86C-5011-C101-242E03DE38CF}"/>
                    </a:ext>
                  </a:extLst>
                </p:cNvPr>
                <p:cNvPicPr/>
                <p:nvPr/>
              </p:nvPicPr>
              <p:blipFill>
                <a:blip r:embed="rId6"/>
                <a:stretch>
                  <a:fillRect/>
                </a:stretch>
              </p:blipFill>
              <p:spPr>
                <a:xfrm>
                  <a:off x="8504820" y="1441800"/>
                  <a:ext cx="183600" cy="30240"/>
                </a:xfrm>
                <a:prstGeom prst="rect">
                  <a:avLst/>
                </a:prstGeom>
              </p:spPr>
            </p:pic>
          </mc:Fallback>
        </mc:AlternateContent>
      </p:grpSp>
      <p:sp>
        <p:nvSpPr>
          <p:cNvPr id="14" name="TextBox 13">
            <a:extLst>
              <a:ext uri="{FF2B5EF4-FFF2-40B4-BE49-F238E27FC236}">
                <a16:creationId xmlns:a16="http://schemas.microsoft.com/office/drawing/2014/main" id="{C4BD5B53-E678-9A6A-0CD4-FDC6BB26D041}"/>
              </a:ext>
            </a:extLst>
          </p:cNvPr>
          <p:cNvSpPr txBox="1"/>
          <p:nvPr/>
        </p:nvSpPr>
        <p:spPr>
          <a:xfrm>
            <a:off x="6187440" y="3164618"/>
            <a:ext cx="4927600" cy="2308324"/>
          </a:xfrm>
          <a:prstGeom prst="rect">
            <a:avLst/>
          </a:prstGeom>
          <a:noFill/>
        </p:spPr>
        <p:txBody>
          <a:bodyPr wrap="square" rtlCol="0">
            <a:spAutoFit/>
          </a:bodyPr>
          <a:lstStyle/>
          <a:p>
            <a:r>
              <a:rPr lang="en-US" sz="2400" dirty="0"/>
              <a:t>User’s phone automatically backed up photos to Google Cloud.  After a photo were flagged, all Google accounts were permanently deleted.</a:t>
            </a:r>
          </a:p>
          <a:p>
            <a:endParaRPr lang="en-US" sz="2400" dirty="0"/>
          </a:p>
          <a:p>
            <a:r>
              <a:rPr lang="en-US" sz="2400" dirty="0"/>
              <a:t>User was reported to local police.</a:t>
            </a:r>
          </a:p>
        </p:txBody>
      </p:sp>
    </p:spTree>
    <p:extLst>
      <p:ext uri="{BB962C8B-B14F-4D97-AF65-F5344CB8AC3E}">
        <p14:creationId xmlns:p14="http://schemas.microsoft.com/office/powerpoint/2010/main" val="2104824863"/>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SavonVTI">
  <a:themeElements>
    <a:clrScheme name="Custom 8">
      <a:dk1>
        <a:sysClr val="windowText" lastClr="000000"/>
      </a:dk1>
      <a:lt1>
        <a:sysClr val="window" lastClr="FFFFFF"/>
      </a:lt1>
      <a:dk2>
        <a:srgbClr val="696464"/>
      </a:dk2>
      <a:lt2>
        <a:srgbClr val="E9E5DC"/>
      </a:lt2>
      <a:accent1>
        <a:srgbClr val="96A9A9"/>
      </a:accent1>
      <a:accent2>
        <a:srgbClr val="CB581F"/>
      </a:accent2>
      <a:accent3>
        <a:srgbClr val="A28E6A"/>
      </a:accent3>
      <a:accent4>
        <a:srgbClr val="956251"/>
      </a:accent4>
      <a:accent5>
        <a:srgbClr val="918485"/>
      </a:accent5>
      <a:accent6>
        <a:srgbClr val="855D5D"/>
      </a:accent6>
      <a:hlink>
        <a:srgbClr val="D0690C"/>
      </a:hlink>
      <a:folHlink>
        <a:srgbClr val="9696A0"/>
      </a:folHlink>
    </a:clrScheme>
    <a:fontScheme name="Savon">
      <a:majorFont>
        <a:latin typeface="Speak Pro" panose="02020404030301010803"/>
        <a:ea typeface=""/>
        <a:cs typeface=""/>
        <a:font script="Jpan" typeface="ＭＳ ゴシック"/>
        <a:font script="Hang" typeface="맑은 고딕"/>
        <a:font script="Hans" typeface="宋体"/>
        <a:font script="Hant" typeface="新細明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Selawik Light" panose="02020404030301010803"/>
        <a:ea typeface=""/>
        <a:cs typeface=""/>
        <a:font script="Jpan" typeface="ＭＳ ゴシック"/>
        <a:font script="Hang" typeface="맑은 고딕"/>
        <a:font script="Hans" typeface="宋体"/>
        <a:font script="Hant" typeface="新細明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Verdana"/>
        <a:font script="Uigh" typeface="Microsoft Uighur"/>
        <a:font script="Geor" typeface="Sylfaen"/>
      </a:minorFont>
    </a:fontScheme>
    <a:fmtScheme name="Savon">
      <a:fillStyleLst>
        <a:solidFill>
          <a:schemeClr val="phClr"/>
        </a:solidFill>
        <a:gradFill rotWithShape="1">
          <a:gsLst>
            <a:gs pos="0">
              <a:schemeClr val="phClr">
                <a:tint val="60000"/>
                <a:satMod val="105000"/>
                <a:lumMod val="105000"/>
              </a:schemeClr>
            </a:gs>
            <a:gs pos="100000">
              <a:schemeClr val="phClr">
                <a:tint val="65000"/>
                <a:satMod val="100000"/>
                <a:lumMod val="100000"/>
              </a:schemeClr>
            </a:gs>
            <a:gs pos="100000">
              <a:schemeClr val="phClr">
                <a:tint val="70000"/>
                <a:satMod val="100000"/>
                <a:lumMod val="100000"/>
              </a:schemeClr>
            </a:gs>
          </a:gsLst>
          <a:lin ang="5400000" scaled="0"/>
        </a:gradFill>
        <a:gradFill rotWithShape="1">
          <a:gsLst>
            <a:gs pos="0">
              <a:schemeClr val="phClr">
                <a:satMod val="100000"/>
                <a:lumMod val="100000"/>
              </a:schemeClr>
            </a:gs>
            <a:gs pos="50000">
              <a:schemeClr val="phClr">
                <a:shade val="99000"/>
                <a:satMod val="105000"/>
                <a:lumMod val="100000"/>
              </a:schemeClr>
            </a:gs>
            <a:gs pos="100000">
              <a:schemeClr val="phClr">
                <a:shade val="98000"/>
                <a:satMod val="105000"/>
                <a:lumMod val="100000"/>
              </a:schemeClr>
            </a:gs>
          </a:gsLst>
          <a:lin ang="5400000" scaled="0"/>
        </a:gradFill>
      </a:fillStyleLst>
      <a:lnStyleLst>
        <a:ln w="6350" cap="flat" cmpd="sng" algn="ctr">
          <a:solidFill>
            <a:schemeClr val="phClr"/>
          </a:solidFill>
          <a:prstDash val="solid"/>
        </a:ln>
        <a:ln w="12700"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outerShdw blurRad="38100" dist="12700" dir="5400000" algn="ctr" rotWithShape="0">
              <a:srgbClr val="000000">
                <a:alpha val="63000"/>
              </a:srgbClr>
            </a:outerShdw>
          </a:effectLst>
        </a:effectStyle>
        <a:effectStyle>
          <a:effectLst>
            <a:outerShdw blurRad="57150" dist="19050" dir="5400000" algn="ctr" rotWithShape="0">
              <a:srgbClr val="000000">
                <a:alpha val="63000"/>
              </a:srgbClr>
            </a:outerShdw>
          </a:effectLst>
          <a:scene3d>
            <a:camera prst="orthographicFront">
              <a:rot lat="0" lon="0" rev="0"/>
            </a:camera>
            <a:lightRig rig="flat" dir="tl">
              <a:rot lat="0" lon="0" rev="4200000"/>
            </a:lightRig>
          </a:scene3d>
          <a:sp3d prstMaterial="flat">
            <a:bevelT w="50800" h="63500" prst="riblet"/>
          </a:sp3d>
        </a:effectStyle>
      </a:effectStyleLst>
      <a:bgFillStyleLst>
        <a:solidFill>
          <a:schemeClr val="phClr"/>
        </a:solidFill>
        <a:gradFill rotWithShape="1">
          <a:gsLst>
            <a:gs pos="0">
              <a:schemeClr val="phClr">
                <a:tint val="80000"/>
                <a:shade val="100000"/>
                <a:satMod val="300000"/>
              </a:schemeClr>
            </a:gs>
            <a:gs pos="100000">
              <a:schemeClr val="phClr">
                <a:tint val="100000"/>
                <a:shade val="30000"/>
                <a:satMod val="200000"/>
              </a:schemeClr>
            </a:gs>
          </a:gsLst>
          <a:path path="circle">
            <a:fillToRect l="50000" t="50000" r="50000" b="50000"/>
          </a:path>
        </a:gradFill>
        <a:blipFill rotWithShape="1">
          <a:blip xmlns:r="http://schemas.openxmlformats.org/officeDocument/2006/relationships" r:embed="rId1">
            <a:duotone>
              <a:schemeClr val="phClr">
                <a:tint val="95000"/>
              </a:schemeClr>
              <a:schemeClr val="phClr">
                <a:shade val="92000"/>
                <a:satMod val="115000"/>
              </a:schemeClr>
            </a:duotone>
          </a:blip>
          <a:tile tx="0" ty="0" sx="60000" sy="60000" flip="none" algn="tl"/>
        </a:blipFill>
      </a:bgFillStyleLst>
    </a:fmtScheme>
  </a:themeElements>
  <a:objectDefaults/>
  <a:extraClrSchemeLst/>
  <a:extLst>
    <a:ext uri="{05A4C25C-085E-4340-85A3-A5531E510DB2}">
      <thm15:themeFamily xmlns:thm15="http://schemas.microsoft.com/office/thememl/2012/main" name="SavonVTI" id="{A72E8C35-66DD-49F8-AF66-813F19B983AE}" vid="{93CCBC76-B7A1-4C3D-93EA-5CE34C4670F9}"/>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6083</TotalTime>
  <Words>3206</Words>
  <Application>Microsoft Macintosh PowerPoint</Application>
  <PresentationFormat>Widescreen</PresentationFormat>
  <Paragraphs>317</Paragraphs>
  <Slides>58</Slides>
  <Notes>4</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58</vt:i4>
      </vt:variant>
    </vt:vector>
  </HeadingPairs>
  <TitlesOfParts>
    <vt:vector size="66" baseType="lpstr">
      <vt:lpstr>Arial</vt:lpstr>
      <vt:lpstr>Calibri</vt:lpstr>
      <vt:lpstr>Garamond</vt:lpstr>
      <vt:lpstr>Segoe Print</vt:lpstr>
      <vt:lpstr>Selawik Light</vt:lpstr>
      <vt:lpstr>Speak Pro</vt:lpstr>
      <vt:lpstr>Tahoma</vt:lpstr>
      <vt:lpstr>SavonVTI</vt:lpstr>
      <vt:lpstr>END-TO-END  SECURE MESSAGING (AND MORE)  Vitaly Shmatikov</vt:lpstr>
      <vt:lpstr>Communications Today</vt:lpstr>
      <vt:lpstr>PowerPoint Presentation</vt:lpstr>
      <vt:lpstr>Lawful Intercept in the U.S.</vt:lpstr>
      <vt:lpstr>“The Athens Affair”</vt:lpstr>
      <vt:lpstr>Wiretapping the Internet</vt:lpstr>
      <vt:lpstr>AT&amp;T Wiretap Case (2006)</vt:lpstr>
      <vt:lpstr>Interception Technology</vt:lpstr>
      <vt:lpstr>PowerPoint Presentation</vt:lpstr>
      <vt:lpstr>PowerPoint Presentation</vt:lpstr>
      <vt:lpstr>Types of Packet Inspection</vt:lpstr>
      <vt:lpstr>PowerPoint Presentation</vt:lpstr>
      <vt:lpstr>Preventing Interception</vt:lpstr>
      <vt:lpstr>End-run Around HTTPS</vt:lpstr>
      <vt:lpstr>VPN</vt:lpstr>
      <vt:lpstr>PowerPoint Presentation</vt:lpstr>
      <vt:lpstr>Signal Protocol</vt:lpstr>
      <vt:lpstr>Client Registration</vt:lpstr>
      <vt:lpstr>Client Registration: Details</vt:lpstr>
      <vt:lpstr>Session Setup / Starting a Conversation</vt:lpstr>
      <vt:lpstr>Session Setup: Details</vt:lpstr>
      <vt:lpstr>Session Keys</vt:lpstr>
      <vt:lpstr>Key Generation</vt:lpstr>
      <vt:lpstr>Sending Messages</vt:lpstr>
      <vt:lpstr>Receiving Messages</vt:lpstr>
      <vt:lpstr>Updating Message Keys</vt:lpstr>
      <vt:lpstr>Updating Message Keys: Double Ratchet</vt:lpstr>
      <vt:lpstr>Properties of the Signal Protocol</vt:lpstr>
      <vt:lpstr>What Does the Signal Service Know?</vt:lpstr>
      <vt:lpstr>“Crypto Wars”</vt:lpstr>
      <vt:lpstr>Cryptographic Backdoors</vt:lpstr>
      <vt:lpstr>Apple-FBI Dispute</vt:lpstr>
      <vt:lpstr>Secure Enclave</vt:lpstr>
      <vt:lpstr>iPhone Unlocking</vt:lpstr>
      <vt:lpstr>Technical Details of the Apple-FBI Dispute</vt:lpstr>
      <vt:lpstr>Why Couldn’t FBI Upload Their Own Firmware?</vt:lpstr>
      <vt:lpstr>PowerPoint Presentation</vt:lpstr>
      <vt:lpstr>PowerPoint Presentation</vt:lpstr>
      <vt:lpstr>Signal Responds</vt:lpstr>
      <vt:lpstr>Another Option: Hack the Phone</vt:lpstr>
      <vt:lpstr>Specialized Secure Phones?</vt:lpstr>
      <vt:lpstr>PowerPoint Presentation</vt:lpstr>
      <vt:lpstr>E2EE Does Not Extend to Servers</vt:lpstr>
      <vt:lpstr>Extending E2EE to Cloud Data (iOS 16.3)</vt:lpstr>
      <vt:lpstr>E2EE with “Advanced Data Protection”</vt:lpstr>
      <vt:lpstr>How to Find Offensive Content?</vt:lpstr>
      <vt:lpstr>PowerPoint Presentation</vt:lpstr>
      <vt:lpstr>Client-Side Scanning Issues</vt:lpstr>
      <vt:lpstr>GIFCT</vt:lpstr>
      <vt:lpstr>PowerPoint Presentation</vt:lpstr>
      <vt:lpstr>PowerPoint Presentation</vt:lpstr>
      <vt:lpstr>Properties of Apple’s CSAM iCloud Scanning</vt:lpstr>
      <vt:lpstr>Additional Features in iOS 15</vt:lpstr>
      <vt:lpstr>Issues</vt:lpstr>
      <vt:lpstr>PowerPoint Presentation</vt:lpstr>
      <vt:lpstr>New Rules in India (Feb 2021)</vt:lpstr>
      <vt:lpstr>FB, WhatsApp, Twitter Must…</vt:lpstr>
      <vt:lpstr>PowerPoint Presentation</vt:lpstr>
    </vt:vector>
  </TitlesOfParts>
  <Manager/>
  <Company/>
  <LinksUpToDate>false</LinksUpToDate>
  <SharedDoc>false</SharedDoc>
  <HyperlinkBase/>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End-to-end secure messaging</dc:title>
  <dc:subject/>
  <dc:creator>Vitaly Shmatikov</dc:creator>
  <cp:keywords/>
  <dc:description/>
  <cp:lastModifiedBy>Vitaly Shmatikov</cp:lastModifiedBy>
  <cp:revision>694</cp:revision>
  <dcterms:created xsi:type="dcterms:W3CDTF">2020-11-13T21:02:23Z</dcterms:created>
  <dcterms:modified xsi:type="dcterms:W3CDTF">2023-03-01T23:44:30Z</dcterms:modified>
  <cp:category/>
</cp:coreProperties>
</file>