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8.xml" ContentType="application/vnd.openxmlformats-officedocument.presentationml.notesSlide+xml"/>
  <Override PartName="/ppt/ink/ink10.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48"/>
  </p:notesMasterIdLst>
  <p:sldIdLst>
    <p:sldId id="256" r:id="rId2"/>
    <p:sldId id="1452" r:id="rId3"/>
    <p:sldId id="1453" r:id="rId4"/>
    <p:sldId id="1478" r:id="rId5"/>
    <p:sldId id="452" r:id="rId6"/>
    <p:sldId id="425" r:id="rId7"/>
    <p:sldId id="1479" r:id="rId8"/>
    <p:sldId id="1480" r:id="rId9"/>
    <p:sldId id="462" r:id="rId10"/>
    <p:sldId id="1477" r:id="rId11"/>
    <p:sldId id="1474" r:id="rId12"/>
    <p:sldId id="1492" r:id="rId13"/>
    <p:sldId id="1445" r:id="rId14"/>
    <p:sldId id="1446" r:id="rId15"/>
    <p:sldId id="1488" r:id="rId16"/>
    <p:sldId id="1450" r:id="rId17"/>
    <p:sldId id="1455" r:id="rId18"/>
    <p:sldId id="1471" r:id="rId19"/>
    <p:sldId id="1482" r:id="rId20"/>
    <p:sldId id="458" r:id="rId21"/>
    <p:sldId id="1449" r:id="rId22"/>
    <p:sldId id="1433" r:id="rId23"/>
    <p:sldId id="1451" r:id="rId24"/>
    <p:sldId id="1443" r:id="rId25"/>
    <p:sldId id="1444" r:id="rId26"/>
    <p:sldId id="1483" r:id="rId27"/>
    <p:sldId id="1460" r:id="rId28"/>
    <p:sldId id="1484" r:id="rId29"/>
    <p:sldId id="1490" r:id="rId30"/>
    <p:sldId id="1491" r:id="rId31"/>
    <p:sldId id="1485" r:id="rId32"/>
    <p:sldId id="1472" r:id="rId33"/>
    <p:sldId id="1461" r:id="rId34"/>
    <p:sldId id="1459" r:id="rId35"/>
    <p:sldId id="1487" r:id="rId36"/>
    <p:sldId id="1462" r:id="rId37"/>
    <p:sldId id="1489" r:id="rId38"/>
    <p:sldId id="1463" r:id="rId39"/>
    <p:sldId id="1464" r:id="rId40"/>
    <p:sldId id="1465" r:id="rId41"/>
    <p:sldId id="1466" r:id="rId42"/>
    <p:sldId id="1467" r:id="rId43"/>
    <p:sldId id="1468" r:id="rId44"/>
    <p:sldId id="1469" r:id="rId45"/>
    <p:sldId id="1470" r:id="rId46"/>
    <p:sldId id="48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6DFF"/>
    <a:srgbClr val="FF7E79"/>
    <a:srgbClr val="FF40FF"/>
    <a:srgbClr val="95E9EA"/>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66"/>
    <p:restoredTop sz="93803"/>
  </p:normalViewPr>
  <p:slideViewPr>
    <p:cSldViewPr snapToGrid="0" snapToObjects="1">
      <p:cViewPr varScale="1">
        <p:scale>
          <a:sx n="98" d="100"/>
          <a:sy n="98" d="100"/>
        </p:scale>
        <p:origin x="232" y="5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14:21:06.222"/>
    </inkml:context>
    <inkml:brush xml:id="br0">
      <inkml:brushProperty name="width" value="0.1" units="cm"/>
      <inkml:brushProperty name="height" value="0.1" units="cm"/>
      <inkml:brushProperty name="color" value="#941100"/>
    </inkml:brush>
  </inkml:definitions>
  <inkml:trace contextRef="#ctx0" brushRef="#br0">1 27 24575,'5'-9'0,"2"4"0,-2-2 0,17 6 0,-6-3 0,17 13 0,-8 2 0,12 10 0,8 6 0,30 12 0,-23-9 0,-1-4 0,0 0 0,8 6 0,25 7 0,-10 3 0,-4-2 0,-17-7 0,10 7 0,-13-8 0,5 5 0,-6-6 0,0 1 0,-19-9 0,8 1 0,-7 6 0,2-7 0,1 10 0,4-9 0,-5 7 0,-2-14 0,6 9 0,-3 1 0,2-10 0,-4 8 0,-6-14 0,-2 4 0,-10-6 0,4 0 0,-4 5 0,5 0 0,0 5 0,6 1 0,26 10 0,-7 0 0,19-2 0,-17-2 0,-2-8 0,-6-2 0,-2 4 0,-5-8 0,5 3 0,-9-5 0,4 0 0,-17-1 0,8 4 0,-12-7 0,8 2 0,-5-4 0,-3 1 0,7 5 0,-2-6 0,-1 5 0,0-5 0,-1 1 0,-3 3 0,3-7 0,-4 7 0,-1-8 0,1 4 0,0 0 0,-1 1 0,1 0 0,-4 2 0,2-6 0,-2 7 0,4-3 0,4 4 0,2 0 0,4 1 0,0-1 0,0 1 0,-5-5 0,4 3 0,-8-3 0,7 0 0,-2-1 0,4 1 0,-5-4 0,4 7 0,-8-7 0,-1 7 0,-1-7 0,-3 3 0,8 0 0,2 1 0,4 5 0,-5-5 0,4 4 0,1-4 0,-3 5 0,7-5 0,-8 3 0,-1-7 0,-1 3 0,-4-4 0,0 0 0,-5 4 0,4 1 0,-3 0 0,4 3 0,-1-7 0,-3 6 0,3-6 0,-7-1 0,6-1 0,-6-7 0,12 3 0,-11 0 0,6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20:19:18.016"/>
    </inkml:context>
    <inkml:brush xml:id="br0">
      <inkml:brushProperty name="width" value="0.1" units="cm"/>
      <inkml:brushProperty name="height" value="0.1" units="cm"/>
    </inkml:brush>
  </inkml:definitions>
  <inkml:trace contextRef="#ctx0" brushRef="#br0">1 64 24575,'13'0'0,"0"4"0,0 1 0,-3 3 0,8 2 0,-4 3 0,5 2 0,-5-4 0,5 11 0,-5-10 0,6 12 0,0 0 0,-5-4 0,-1 10 0,-4-10 0,-1 0 0,1 3 0,3-8 0,-2 10 0,3-6 0,-5-5 0,0-1 0,-4 1 0,3-8 0,-7 6 0,6-7 0,-1 8 0,2-3 0,6 8 0,-4-9 0,-1 5 0,-5-6 0,0-3 0,1-1 0,0-8 0,2-1 0,-6-13 0,7 2 0,-2-14 0,4 5 0,-5-6 0,4 5 0,-8 2 0,8 4 0,-3-10 0,3 8 0,1-8 0,-1 16 0,1-4 0,-1 3 0,5-4 0,-8 4 0,12-8 0,-12 7 0,13-13 0,-4 8 0,0 1 0,3 7 0,-12 4 0,6 0 0,-7 0 0,4 4 0,-4-3 0,2 7 0,-6-3 0,3 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20:24:50.377"/>
    </inkml:context>
    <inkml:brush xml:id="br0">
      <inkml:brushProperty name="width" value="0.2" units="cm"/>
      <inkml:brushProperty name="height" value="0.2" units="cm"/>
      <inkml:brushProperty name="color" value="#E71224"/>
    </inkml:brush>
  </inkml:definitions>
  <inkml:trace contextRef="#ctx0" brushRef="#br0">1 0 24575,'29'5'0,"7"12"0,9 1 0,23 18-3277,12 3 1638,-31-15 1,3 1 663,-1 1 1,3 3 1444,31 20 0,1 1-470,-25-17 0,-1 0 0,25 15 0,0 2 0,-23-8 0,-4-3 0,-3-5 0,-2 0 0,-4 3 0,-2 0 0,-3-7 0,-4-2 0,3 2 0,4 4 0,-27-19 3276,-7-5-153,-4-6-1959,-1-4-1164,1 0 0,0 0 0,-5-4 0,0-1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20:24:51.202"/>
    </inkml:context>
    <inkml:brush xml:id="br0">
      <inkml:brushProperty name="width" value="0.2" units="cm"/>
      <inkml:brushProperty name="height" value="0.2" units="cm"/>
      <inkml:brushProperty name="color" value="#E71224"/>
    </inkml:brush>
  </inkml:definitions>
  <inkml:trace contextRef="#ctx0" brushRef="#br0">2070 11 13770,'-20'-6'0,"1"2"3276,-5 4-2151,-2 0-1125,-24 11 0,-5 3 0,-20 10 0,8 1 0,7 3 0,-2 2 0,-26 9 0,7 3 0,-2 1 289,28-20 0,2-1-289,-10 7 0,1 0 0,7-5 0,1-1 0,-8 3 0,2-1 0,10-1 0,0 0 0,-18 5 0,1 0 0,20-5 0,3-1 1242,-45 19-1242,6 9 0,2-3 2510,5 5-2510,-3 6 0,30-11 0,3-6 0,21-4 0,-5-11 1208,23-7-1208,2-10 11,20-7 1,-8-3-1,7 0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20:24:52.778"/>
    </inkml:context>
    <inkml:brush xml:id="br0">
      <inkml:brushProperty name="width" value="0.2" units="cm"/>
      <inkml:brushProperty name="height" value="0.2" units="cm"/>
      <inkml:brushProperty name="color" value="#E71224"/>
    </inkml:brush>
  </inkml:definitions>
  <inkml:trace contextRef="#ctx0" brushRef="#br0">880 1 24575,'-14'13'0,"1"5"0,8-4 0,-8 10 0,6-3 0,-12 8 0,7-4 0,-13 13 0,7-5 0,-9 0 0,1 3 0,-8-1 0,-2 11 0,-4-5 0,0 4 0,-9 4 0,-9 9 0,7-7 0,-11 17 0,18-17 0,-12 12 0,13-10 0,8-7 0,8-7 0,7-8 0,4-1 0,1-5 0,5 1 0,0-2 0,1-5 0,0-4 0,3-2 0,2-5 0,0-3 0,4 3 0,-4-3 0,0 0 0,3 2 0,-7-2 0,7 0 0,-3-1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20:24:53.744"/>
    </inkml:context>
    <inkml:brush xml:id="br0">
      <inkml:brushProperty name="width" value="0.2" units="cm"/>
      <inkml:brushProperty name="height" value="0.2" units="cm"/>
      <inkml:brushProperty name="color" value="#E71224"/>
    </inkml:brush>
  </inkml:definitions>
  <inkml:trace contextRef="#ctx0" brushRef="#br0">1 0 24575,'29'4'0,"10"15"0,-5 10 0,1 4 0,23 8 0,-14-4 0,19 7 0,5 5 0,-3-4-979,-17-10 0,2 0 979,-7-6 0,-2-1 0,36 28 0,-34-23 0,-2-1 0,12 9-389,20 24 389,-20-17 0,1 0 0,-12-7 0,4-1 0,-14-12 0,-10-3 0,1-6 0,-8-4 0,0 3 1419,9 3-1419,-7 5 928,14 6-928,-3 0 0,-2-9 0,0 1 0,-7-13 0,-5 2 0,-1-4 0,-4 0 0,0-1 0,-5-3 0,0-1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20:35:03.931"/>
    </inkml:context>
    <inkml:brush xml:id="br0">
      <inkml:brushProperty name="width" value="0.1" units="cm"/>
      <inkml:brushProperty name="height" value="0.1" units="cm"/>
      <inkml:brushProperty name="color" value="#E71224"/>
    </inkml:brush>
  </inkml:definitions>
  <inkml:trace contextRef="#ctx0" brushRef="#br0">109 1 24575,'-4'22'0,"-1"-3"0,-1-1 0,2 0 0,4-3 0,0 9 0,-5 1 0,4 1 0,-3-2 0,-1 0 0,4 2 0,-8 5 0,7 5 0,-2-4 0,4 11 0,0-11 0,-5 5 0,4-1 0,-8 2 0,7 6 0,-2 0 0,4 0 0,0 6 0,0-10 0,0 15 0,0-15 0,0 30 0,-6-8 0,5-1 0,-5 2 0,6-10 0,0 7 0,0 6 0,0-8 0,0 0 0,0 8 0,0-18 0,0 14 0,0-16 0,0 13 0,5 32 0,-3-17 0,3 19 0,0-20 0,-3-13 0,9 21 0,-10-12 0,10-6 0,-10 7 0,9-15 0,-9 6 0,5 3 0,-1 2 0,-3-3 0,9 17 0,-9-20 0,9 39 0,-5-25 0,-3-25 0,1 2 0,14 40 0,-9-5 0,14-6 0,-3 6 0,5-15 0,-11 0 0,3-6 0,-12-32 0,1-3 0,3-6 0,-8-4 0,12 18 0,-6-10 0,7 11 0,-8-13 0,2-7 0,-7-6 0,3 1 0,0-4 0,-3 7 0,7-7 0,-7 8 0,7-4 0,-3 11 0,5-5 0,0 9 0,-4-13 0,2 7 0,-2-8 0,-1-1 0,-1-1 0,-4-12 0,-4 2 0,-1-15 0,-13 1 0,7-3 0,-11-4 0,8 4 0,-18-18 0,4 4 0,-5-1 0,1-1 0,6 12 0,-5-8 0,9 6 0,3 9 0,6-6 0,3 11 0,0-7 0,2 8 0,7-3 0,-6 7 0,6-7 0,-3 3 0,0-3 0,-1-6 0,-4 4 0,-1-3 0,6 4 0,-4 0 0,3 4 0,0 1 0,1 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20:35:05.699"/>
    </inkml:context>
    <inkml:brush xml:id="br0">
      <inkml:brushProperty name="width" value="0.1" units="cm"/>
      <inkml:brushProperty name="height" value="0.1" units="cm"/>
      <inkml:brushProperty name="color" value="#E71224"/>
    </inkml:brush>
  </inkml:definitions>
  <inkml:trace contextRef="#ctx0" brushRef="#br0">0 645 14783,'0'-15'0,"5"-3"4107,0 8-4107,0-8 1693,3 8-1693,1-16 919,1 9-919,0-6 3073,-6 5-3073,0 4 0,-3-1 0,8-7 0,-5 15 0,2-9 0,-3 6 0,1 0 0,-3-8 0,3 8 0,0-8 0,-3 9 0,4-5 0,-5 5 0,4 1 0,-4-1 0,4-5 0,-4 4 0,0-3 0,5 0 0,-4 3 0,3-4 0,-4 5 0,4 1 0,-3-1 0,2-5 0,1 4 0,-3-3 0,7 0 0,-7 3 0,4-8 0,-1 8 0,-4-4 0,9 1 0,-8 3 0,3-3 0,-4 4 0,0 0 0,0 0 0,0 0 0,0 1 0,0-1 0,0 4 0,0 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20:35:08.411"/>
    </inkml:context>
    <inkml:brush xml:id="br0">
      <inkml:brushProperty name="width" value="0.1" units="cm"/>
      <inkml:brushProperty name="height" value="0.1" units="cm"/>
      <inkml:brushProperty name="color" value="#E71224"/>
    </inkml:brush>
  </inkml:definitions>
  <inkml:trace contextRef="#ctx0" brushRef="#br0">2796 1 24575,'-26'4'0,"-6"-3"0,5 2 0,-25 8 0,-2-3 0,-19 10 0,6 0 0,-8 1 0,1 0 0,-17 12 0,12-10-353,16-4 0,0 1 353,-20 7 0,24-11 0,0 0 0,-34 19 0,20-7 0,-14 6 0,10-1 0,-2 1 0,-5 1 0,3 3 0,19-10 0,16-4 0,1 0-39,-11 5 39,-27 23 0,11-10 0,5 5 0,-7-1 0,20-8 0,-14 6 0,13-5 0,-6 11 0,0-2 0,17-4 0,-3-6 0,22-11 704,6-6-704,-1-4 41,6-1-41,-4-1 0,3 2 0,1-1 0,-4 3 0,9-11 0,-4 5 0,8-6 0,-3 0 0,7 3 0,-7-7 0,4 3 0,-1-1 0,-3 2 0,3 4 0,-4 0 0,0-1 0,4 1 0,-2 0 0,2-1 0,-4 1 0,0 0 0,-4 0 0,3-1 0,-8 2 0,8-1 0,-4 0 0,6-1 0,-1-3 0,4-10 0,5-5 0,5-9 0,1-6 0,2 0 0,-2-6 0,4-14 0,1 11 0,-1-11 0,-5 14 0,4 6 0,-3-5 0,-1 10 0,0 0 0,-1 2 0,1-2 0,5 4 0,-5-2 0,-1 9 0,0 4 0,-3-3 0,3 3 0,0 0 0,-3-3 0,2 7 0,-3-2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20:35:09.416"/>
    </inkml:context>
    <inkml:brush xml:id="br0">
      <inkml:brushProperty name="width" value="0.1" units="cm"/>
      <inkml:brushProperty name="height" value="0.1" units="cm"/>
      <inkml:brushProperty name="color" value="#E71224"/>
    </inkml:brush>
  </inkml:definitions>
  <inkml:trace contextRef="#ctx0" brushRef="#br0">1 1 24575,'18'0'0,"11"5"0,-2-4 0,22 14 0,-3-7 0,13 9 0,-1-6 0,-6 5 0,5 2 0,-12-1 0,-10-5 0,-1-3 0,-23-4 0,8 1 0,-15-2 0,0-4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20:35:30.363"/>
    </inkml:context>
    <inkml:brush xml:id="br0">
      <inkml:brushProperty name="width" value="0.1" units="cm"/>
      <inkml:brushProperty name="height" value="0.1" units="cm"/>
      <inkml:brushProperty name="color" value="#E71224"/>
    </inkml:brush>
  </inkml:definitions>
  <inkml:trace contextRef="#ctx0" brushRef="#br0">6993 567 24575,'-8'-9'0,"-1"0"0,0 0 0,0 0 0,-18-4 0,14 3 0,-44-11 0,12 3 0,-30-7 0,1 6 0,21 6 0,-4 0-531,-7 1 1,-1 0 530,-2 1 0,-3-1-951,-21-4 0,1 1 951,20 4 0,-1-2-753,1 0 0,-6-2 0,2 1 753,-21-4 0,3 1 0,7 0 0,1 0 0,-13 0 0,6 3 0,33 6 0,1 0 0,-19-6 0,-1-1-503,6 3 1,2 1 502,11 0 0,0 0 0,-7 0 0,0 0 0,9 1 0,1 0 0,-1 5 0,1 1 0,3-3 0,1 2 263,0 4 0,1 2-263,-34-1 0,1 0 0,1 0 0,5 5 0,-5 2 0,-1 6 0,7 4 0,-14-2 0,13 8 0,-13-8 0,13 3 0,-13-5 0,39-3 0,0 0 0,-46 5 0,42-3 0,1 2 0,-24 5 0,30-7 0,-1 2 0,-42 21 0,3-12 0,2 10 0,28-15 0,-1 5 0,1 1 0,6-6 0,-5 9 1605,10-3-1605,-18 12 0,22-7 0,-37 21 0,2-2 0,36-17 0,-1-1 0,-6 2 0,2-3 0,-3 8 0,-25 26 0,31-24 0,-19 24 0,21-16 0,-5 7 0,5-6 0,-2 18 0,-3-9 0,10-3 0,-4 3 0,-11 16 1777,5 1-1777,20-30 0,0-1 0,-16 25 1281,14-16-1281,-6 12 0,11-11 0,-11 8 0,10-4 0,-4-4 0,6 6 331,0-7-331,0-2 0,0 7 0,1-9 707,-2 9-707,7-13 0,-5 13 0,10-15 0,-5 14 0,6-18 0,0 12 0,-7 9 0,5 9 0,0-1 0,8-8 0,1-20 0,3 24 0,-9 22 0,8 5 0,-3-1 0,5-3 0,0-27 0,0 31 0,0-29 0,0-3 0,0-14 0,0-6 0,0-2 0,5 1 0,-4-15 0,4 12 0,-1-13 0,2 5 0,-1-7 0,4 5 0,-4-10 0,0 11 0,3-12 0,-7 0 0,3-4 0,0 4 0,-3-3 0,8 8 0,-4-4 0,4 1 0,-4-2 0,-1-4 0,0-1 0,-3 1 0,3 0 0,0-4 0,-3 2 0,6-2 0,-6 4 0,3-1 0,0 1 0,-3 0 0,7-4 0,-7 2 0,-6-18 0,-5 3 0,-15-21 0,-8-4 0,-2-2 0,2 6 0,-13-16 0,26 30 0,-31-36 0,21 21 0,0-5 0,-7-3 0,20 13 0,-14-3 0,10 4 0,1 4 0,7 6 0,4 0 0,4 5 0,-3 4 0,7-2 0,-12-3 0,7 0 0,-7-3 0,8 4 0,-3 0 0,3 0 0,-3 1 0,16 3 0,-8 1 0,14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14:21:08.202"/>
    </inkml:context>
    <inkml:brush xml:id="br0">
      <inkml:brushProperty name="width" value="0.1" units="cm"/>
      <inkml:brushProperty name="height" value="0.1" units="cm"/>
      <inkml:brushProperty name="color" value="#941100"/>
    </inkml:brush>
  </inkml:definitions>
  <inkml:trace contextRef="#ctx0" brushRef="#br0">0 0 24575,'8'5'0,"0"2"0,4-3 0,6 9 0,28 6 0,-7 2 0,13-2 0,-7 1 0,-9-5 0,9 5 0,1-4 0,-5 3 0,11-3 0,-5 5 0,6 5 0,0-4 0,0 4 0,-6-5 0,5 0 0,-11-6 0,10 5 0,-15-9 0,28 15 0,-18-8 0,20 10 0,-6-2 0,-12-8 0,10 7 0,-4-3 0,1-4 0,-2 7 0,-12-10 0,-8 0 0,-5 3 0,-5-8 0,4 3 0,-4 0 0,5-3 0,-5 3 0,-1-4 0,-9-4 0,-1 2 0,0-6 0,1 7 0,4 0 0,5 2 0,1 7 0,5-3 0,6 6 0,0-6 0,6 5 0,0-3 0,-10 2 0,30 11 0,-18-2 0,23 3 0,-20-4 0,-5-6 0,0-1 0,-5-3 0,-11-3 0,-3-4 0,-12-1 0,3-3 0,-4 2 0,7 1 0,-5 1 0,6-1 0,-4-1 0,1-2 0,0 3 0,-1-3 0,-4 2 0,-1-3 0,6 4 0,-5 0 0,9 5 0,-4-4 0,4 7 0,0-6 0,0 2 0,13 5 0,0-2 0,7-1 0,-12-1 0,-4-8 0,-13-1 0,5 0 0,-6-4 0,1 0 0,0 3 0,0-2 0,0 6 0,0-6 0,0 3 0,-4-1 0,7-2 0,-5 6 0,6-3 0,-5 1 0,1 2 0,0-6 0,0 5 0,4-5 0,-3 6 0,7-2 0,-3 3 0,0-3 0,-1-1 0,-7-8 0,-6-4 0,0 2 0,-3-1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20:35:31.785"/>
    </inkml:context>
    <inkml:brush xml:id="br0">
      <inkml:brushProperty name="width" value="0.1" units="cm"/>
      <inkml:brushProperty name="height" value="0.1" units="cm"/>
      <inkml:brushProperty name="color" value="#E71224"/>
    </inkml:brush>
  </inkml:definitions>
  <inkml:trace contextRef="#ctx0" brushRef="#br0">1 699 24575,'4'-18'0,"-3"-6"0,3-1 0,-4-1 0,0-3 0,5 3 0,-4-5 0,8 0 0,-3 0 0,4-12 0,1 3 0,-5-4 0,10-5 0,-9 15 0,4-15 0,-2 16 0,-8 2 0,8 6 0,-8 11 0,7 4 0,-7 3 0,3 2 0,0-9 0,-3 4 0,4-3 0,-1-1 0,1 5 0,0-1 0,-1 6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48:14.524"/>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 16383,'31'9'0,"-1"0"0,9 4 0,-2-3 0,6-4 0,6 2 0,3-1 0,-12-3 0,0-1 0,11 0 0,2 0 0,-14 0 0,1-2 0,0 1 0,-1-2 0,0 0 0,1 0 0,2 0 0,0 0 0,2 0 0,8 0 0,1 0 0,-3 0 0,-12 0 0,-4 0 0,3 0 0,7 0 0,2 0 0,-3 0 0,-1 0 0,1 0 0,-7-1 0,3 1 0,-2 1 0,2 1 0,0 0 0,11 1 0,-1 0 0,-18 0 0,0 0 0,4 2 0,1 0 0,-6-2 0,-1-1 0,-2 1 0,0 0 0,24 1 0,-14-7 0,8-4 0,-5 2 0,-13-1 0,-1 1 0,12 5 0,5-5 0,-4 5 0,0 0 0,-2 0 0,-7 0 0,1 0 0,-7 0 0,0-2 0,-16 0 0,6-2 0,-2 2 0,1 2 0,7 0 0,-7 0 0,3 0 0,-3-1 0,9 0 0,18-6 0,-11 4 0,4 0 0,2 1 0,0-1 0,-7 5 0,1 0 0,10 3 0,4 4 0,-4-1 0,0 0 0,-2 0 0,0 1 0,-12-5 0,11 3 0,-11-5 0,12 5 0,1-2 0,1 3 0,-2-3 0,12 3 0,-13-7 0,14 7 0,-21-3 0,-1-1 0,9 2 0,-6 0 0,1 0 0,13-5 0,-11 2 0,-7-2 0,0-2 0,13 1 0,-11 0 0,2 0 0,-5 0 0,0 0 0,6 0 0,0 0 0,16 0 0,-2 0 0,2 0 0,-15 5 0,6-4 0,-10 2 0,7 1 0,-14-3 0,14 2 0,-13 0 0,-8-2 0,13 3 0,-1-8 0,-1 3 0,3-3 0,1 0 0,-5-1 0,25 1 0,-3-2 0,-17 3 0,0 1 0,-3 0 0,0 0 0,18-2 0,-8 0 0,-7 4 0,1-4 0,6 4 0,-11 0 0,16 0 0,-16-3 0,1 2 0,8-2 0,-13 3 0,9 0 0,-2 0 0,21 0 0,-18-3 0,13 3 0,-23-3 0,-1 3 0,9-3 0,1 2 0,0-2 0,-7 3 0,-1 0 0,-7 0 0,8 0 0,7 0 0,1 0 0,7 0 0,-8 0 0,5 0 0,3 0 0,12 0 0,-19 2 0,2 0 0,-3-1 0,0-1 0,-4 3 0,-1-1 0,5-1 0,-1-2 0,5-3 0,13 1 0,1 1 0,-21-1 0,-1 0 0,12 0 0,-1 2 0,6 1 0,-22 0 0,26 0 0,-18 0 0,15 3 0,-2-2 0,2 6 0,-18-6 0,-1 0 0,10 3 0,-9-3 0,0-2 0,16 1 0,-14 0 0,3 0 0,0-2 0,1 0 0,13-3 0,0-1 0,-12 0 0,-1 1 0,13-1 0,0 2 0,-16 1 0,-1 1 0,1 2 0,-1 0 0,1 0 0,-1 0 0,18 0 0,-4 0 0,-19 2 0,0-1 0,-2 2 0,-4-3 0,26 0 0,-26 0 0,25 0 0,-16 0 0,5 0 0,18 0 0,-6 0 0,2 0 0,-5 0 0,-11-4 0,7 3 0,-14-2 0,11 0 0,-13 1 0,4-1 0,10 3 0,-2 0 0,-6 2 0,3 1 0,-2 0 0,-1-1 0,19 4 0,-9 2 0,0-1 0,8-4 0,-13 1 0,1 2 0,-4-4 0,-2 0 0,0-2 0,-1 1 0,4 1 0,1 0 0,-1-1 0,-1-2 0,1 0 0,-2-2 0,12-1 0,9-6 0,-10 2 0,0 3 0,12-3 0,-18 7 0,12-3 0,-21 4 0,6 0 0,-13 2 0,12-1 0,-4 2 0,0-3 0,4 0 0,-5 0 0,0-3 0,13 0 0,-11 0 0,12-3 0,-8 5 0,7-2 0,8 3 0,-13 0 0,2 0 0,-3 0 0,0 0 0,2 0 0,0 0 0,0 0 0,-2 0 0,11 0 0,-8-2 0,1-1 0,13-2 0,-19 0 0,1 0 0,-3-1 0,-2 0 0,4 1 0,13-5 0,-20 9 0,15-3 0,-6 4 0,6 0 0,-5 0 0,3 2 0,0 0 0,4-1 0,-10 1 0,-1 0 0,-5-2 0,-7 0 0,-5 0 0,8 0 0,-10 0 0,17 0 0,-12 0 0,15 0 0,-14 0 0,7 0 0,-13 0 0,6-2 0,2 2 0,-3-2 0,4 2 0,-6 0 0,-1 0 0,8 2 0,5 10 0,4 5 0,-7-2 0,-6-3 0,-14-12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6T14:48:20.392"/>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0 139 16383,'39'-32'0,"-4"6"0,6 22 0,-14-3 0,38 6 0,-1-9 0,-23 9 0,1 1 0,3-3 0,0-1 0,-1 1 0,2 0 0,8 2 0,1 0 0,-3-2 0,1 0 0,14-1 0,1 1 0,-11 2 0,0 0 0,8-2 0,-1-1 0,-12 4 0,-1 0 0,3 1 0,0-2 0,-13-1 0,1-2 0,-1 2 0,0-1 0,12-3 0,-17 2 0,-19 4 0,-5 0 0,10 0 0,-3 0 0,10 0 0,2 0 0,2 0 0,9 5 0,0-4 0,-8 4 0,-11-5 0,-2 0 0,-8 0 0,13 3 0,-8-3 0,3 3 0,-2 0 0,1-2 0,3 5 0,11-5 0,-9 3 0,6-4 0,-16 0 0,23 5 0,-18-4 0,20 9 0,-17-10 0,-6 3 0,13 2 0,-10-4 0,29 9 0,-22-5 0,30 7 0,-5-7 0,12 6 0,-3-10 0,-19 4 0,-1-5 0,11-4 0,-6 2 0,23-2 0,-24 4 0,14 0 0,-6 0 0,8 0 0,1 0 0,-1 0 0,0 0 0,1 0 0,-1 0 0,-7 0 0,-13 0 0,-15 0 0,-4-4 0,5 4 0,-3-4 0,25 4 0,-23 0 0,40 0 0,-10 0 0,-17 0 0,3 0 0,-2 0 0,0 0 0,0 0 0,1 0 0,4 0 0,1 0 0,-4 3 0,-1 1 0,1-4 0,-1 1 0,29 5 0,-18-6 0,-10 0 0,-1 0 0,-17 0 0,16 0 0,-7 5 0,1-4 0,15 9 0,12-2 0,-25-5 0,2 1 0,7 2 0,0 0 0,-5-5 0,1 0 0,3 2 0,1-1 0,-3-4 0,0-1 0,3 2 0,0 0 0,-5-2 0,0 0 0,5 0 0,0 0 0,-5 2 0,-1 0 0,8-5 0,-5-1 0,5 6 0,1-8 0,-22 8 0,-2-2 0,8 3 0,-10 0 0,1 0 0,-5 0 0,3 0 0,6 0 0,23 0 0,-2 2 0,4 2 0,-4-4 0,3 1 0,13 2 0,-1 0 0,-16-2 0,-2-2 0,5 1 0,-2 0 0,-10 0 0,-1 0 0,7 0 0,0 0 0,-7 0 0,-2 0 0,29 0 0,-5 0 0,-17 0 0,-9 4 0,7-4 0,-6 8 0,-1-3 0,15 0 0,-5 0 0,3 0 0,-6-4 0,2 0 0,13 2 0,-2 0 0,0-3 0,-17 0 0,2 0 0,19-6 0,-17 6 0,1-2 0,-1-3 0,-1-1 0,16 4 0,13-9 0,-38 9 0,18-8 0,-11 4 0,34-1 0,-30 2 0,2 0 0,6 5 0,2 0 0,6-3 0,-2 0 0,-6 1 0,-3-1 0,-4 2 0,-2 0 0,28-5 0,-15 6 0,0 0 0,-16 0 0,10-5 0,-25 0 0,13-1 0,-5-3 0,-1 8 0,22-9 0,-7 9 0,24-5 0,-13 6 0,15 0 0,-9 0 0,0 6 0,-22-5 0,2-1 0,8 6 0,2 1 0,1-3 0,2 0 0,3 0 0,3 0 0,5 0 0,-3-1 0,-9-3 0,1 0 0,-5 2 0,3 1 0,1-1 0,0-1 0,0-1 0,1 0 0,3 3 0,1-1 0,1 1 0,5-3 0,-1 0 0,-1 0 0,-11 2 0,-1 0 0,0 0 0,1-1 0,1 0 0,0-1 0,4 2 0,1 1 0,-1-1 0,-3-4 0,-1-1 0,0 1 0,2 1 0,-1 1 0,-2-1 0,10-2 0,-4-1 0,-10 4 0,-2 0 0,-3-2 0,-3-1 0,13 1 0,-11-3 0,-26 5 0,-2 0 0,-7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21:33:19.488"/>
    </inkml:context>
    <inkml:brush xml:id="br0">
      <inkml:brushProperty name="width" value="0.05" units="cm"/>
      <inkml:brushProperty name="height" value="0.05" units="cm"/>
    </inkml:brush>
  </inkml:definitions>
  <inkml:trace contextRef="#ctx0" brushRef="#br0">2655 223 24575,'-13'0'0,"-7"0"0,-11 0 0,-14 0 0,-49 0 0,10 0-1331,13-3 1,-5-1 1330,-3 3 0,-2 0 0,-5-2 0,-11-1 0,22 4 0,-10 0 0,-5 0 0,2 0 0,8 0-1660,-11 0 0,7 0 0,-6 0 1660,-7 0 0,-9 0 0,2 0 0,13 0 0,-11 0 0,14 0-8,22 0 0,3 0 8,2 0 0,5 0 0,-14 0 0,-3 0 0,27 0 1411,2 5-1411,19-4 6220,0 4-6220,11-5 26,-4 0-26,8 4 0,-4-3 0,6 2 0,3 1 0,-3-3 0,11-5 0,-2-3 0,9-11 0,3 4 0,2-19 0,4 10 0,-4-5 0,-2 10 0,1 8 0,-8-4 0,6 5 0,-11 0 0,7 5 0,-7-4 0,7 3 0,-7-4 0,3 0 0,-8 4 0,3 1 0,-3 4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21:33:20.766"/>
    </inkml:context>
    <inkml:brush xml:id="br0">
      <inkml:brushProperty name="width" value="0.05" units="cm"/>
      <inkml:brushProperty name="height" value="0.05" units="cm"/>
    </inkml:brush>
  </inkml:definitions>
  <inkml:trace contextRef="#ctx0" brushRef="#br0">1 0 24575,'9'19'0,"9"9"0,-2-7 0,13 7 0,-9-9 0,4 1 0,-5-1 0,-5-5 0,4 0 0,-12-5 0,7-4 0,-12 2 0,6-2 0,-2 0 0,0 3 0,-1-11 0,-4 6 0,0-7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23:51:14.103"/>
    </inkml:context>
    <inkml:brush xml:id="br0">
      <inkml:brushProperty name="width" value="0.1" units="cm"/>
      <inkml:brushProperty name="height" value="0.1" units="cm"/>
    </inkml:brush>
  </inkml:definitions>
  <inkml:trace contextRef="#ctx0" brushRef="#br0">2308 1 24575,'-31'4'0,"-12"3"0,-19 10 0,-33-2 0,44-5 0,-3-1 0,-8-2 0,-5 1-564,-28 4 0,-1 0 564,23-3 0,-3-1 0,-3 1 0,-6 0 0,6 0 0,1 2 0,4 0-925,-20 0 0,1 2 925,9 5 0,4 3 0,13 0 0,2 1-691,-7 1 0,5 1 691,-8 15-31,-12-2 31,38-7 699,-3-1-699,13 3 2039,8-10-2039,-1 4 1614,6-6-1614,2-5 39,5-1-39,0 0 0,4-8 0,5 6 0,3-11 0,10-1 0,-6-5 0,10 1 0,-6-4 0,7 3 0,-7-9 0,7 0 0,2-39 0,2 21 0,-2-39 0,-1 37 0,-3-10 0,4 14 0,-4 4 0,2 1 0,-3 11 0,0 1 0,4-1 0,-8 4 0,7-3 0,-7 4 0,6 0 0,-6 0 0,7 4 0,-7-2 0,3 2 0,0-4 0,1 4 0,-1-3 0,0 7 0,-4-3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23:51:15.873"/>
    </inkml:context>
    <inkml:brush xml:id="br0">
      <inkml:brushProperty name="width" value="0.1" units="cm"/>
      <inkml:brushProperty name="height" value="0.1" units="cm"/>
    </inkml:brush>
  </inkml:definitions>
  <inkml:trace contextRef="#ctx0" brushRef="#br0">0 0 24575,'14'5'0,"5"-1"0,7-4 0,10 5 0,2 1 0,6 5 0,0-1 0,0 1 0,-6 0 0,-1-5 0,-17 2 0,-1-7 0,-14 7 0,2-7 0,-2 7 0,9 1 0,32 27 0,-1-4 0,15 11 0,-11-20 0,-26-13 0,1-1 0,-24-17 0,3 10 0,-7-11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0:03:12.632"/>
    </inkml:context>
    <inkml:brush xml:id="br0">
      <inkml:brushProperty name="width" value="0.05" units="cm"/>
      <inkml:brushProperty name="height" value="0.05" units="cm"/>
    </inkml:brush>
  </inkml:definitions>
  <inkml:trace contextRef="#ctx0" brushRef="#br0">1283 490 24575,'-8'-9'0,"-8"-1"0,-10 0 0,-5 0 0,6 0 0,-11-1 0,3 6 0,-11-10 0,-13 7 0,-4-14 0,-14-3 0,0-2 0,-7-9 0,13 10 0,-12-6 0,27 14 0,-4-4 0,25 11 0,-8-10 0,8 9 0,5-3 0,3 9 0,17 2 0,-1 1 0,0 2 0,0-3 0,-4 4 0,7-4 0,-11 3 0,11-7 0,-12 7 0,8-7 0,-4 3 0,6-4 0,-1 1 0,-5-2 0,4 2 0,-13-7 0,7 5 0,-8-5 0,5 10 0,4 1 0,2 4 0,4 0 0,4-4 0,-3 3 0,11 1 0,-6 4 0,12 15 0,1 2-6784,1 10 6784,4-1 0,-1-8 0,-3 6 0,3-12 0,-8 4 0,2-11 0,-7-9 6784,-2-9-6784,-4-11 0,-1 4 0,1 1 0,5 11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0:03:13.967"/>
    </inkml:context>
    <inkml:brush xml:id="br0">
      <inkml:brushProperty name="width" value="0.05" units="cm"/>
      <inkml:brushProperty name="height" value="0.05" units="cm"/>
    </inkml:brush>
  </inkml:definitions>
  <inkml:trace contextRef="#ctx0" brushRef="#br0">0 98 24575,'19'-5'0,"2"-3"0,15 7 0,2-9 0,6 4 0,0 0 0,-6-4 0,-1 5 0,-17-5 0,-1 0 0,-14 2 0,2 3 0,-6-3 0,3 7 0,-4-3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14:21:10.047"/>
    </inkml:context>
    <inkml:brush xml:id="br0">
      <inkml:brushProperty name="width" value="0.1" units="cm"/>
      <inkml:brushProperty name="height" value="0.1" units="cm"/>
      <inkml:brushProperty name="color" value="#941100"/>
    </inkml:brush>
  </inkml:definitions>
  <inkml:trace contextRef="#ctx0" brushRef="#br0">1 1 24575,'31'26'0,"1"1"0,7 7 0,2 5 0,11-2 0,10 16 0,-8-20 0,21 28 0,-20-28 0,7 15 0,-17-19 0,7 11 0,-23-17 0,14 10 0,-10-7 0,0 2 0,5 0 0,-16-7 0,19 5 0,-17-10 0,20 17 0,-13-11 0,7 10 0,2-3 0,-5-1 0,-4-6 0,-6 2 0,2-2 0,5 5 0,-1-1 0,0-5 0,-5-6 0,-7-1 0,4 1 0,5 6 0,0 1 0,3 4 0,-16-12 0,2 0 0,-7-5 0,3 0 0,9 8 0,-10-6 0,14 11 0,-16-12 0,8 4 0,-8-6 0,8 6 0,-4-4 0,5 4 0,-4-5 0,2 5 0,-7-8 0,8 11 0,-4-7 0,11 5 0,0 4 0,1-4 0,-2 0 0,3 3 0,-5-3 0,5 0 0,-8-6 0,-5 0 0,4-4 0,-8 3 0,3 2 0,-4-6 0,0 0 0,-1 0 0,1-3 0,0 3 0,-5-8 0,0 3 0,-4-3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14:21:17.966"/>
    </inkml:context>
    <inkml:brush xml:id="br0">
      <inkml:brushProperty name="width" value="0.2" units="cm"/>
      <inkml:brushProperty name="height" value="0.2" units="cm"/>
      <inkml:brushProperty name="color" value="#E71224"/>
    </inkml:brush>
  </inkml:definitions>
  <inkml:trace contextRef="#ctx0" brushRef="#br0">1233 1280 24575,'-19'-19'0,"5"-3"0,0 11 0,1-7 0,-3-2 0,-4-5 0,-6-7 0,-5-13 0,3 10 0,-2-16 0,2 12 0,5-5 0,-11-8 0,11 12 0,-4-9 0,5 11 0,0-6 0,6 15 0,-4-5 0,9 7 0,-9-5 0,9-5 0,-4 11 0,4-9 0,1 8 0,-5-10 0,8 16 0,-6-7 0,7 7 0,-8-5 0,2-4 0,3 15 0,0-9 0,4 14 0,-1-3 0,-1 4 0,6 0 0,-7 1 0,7-1 0,-7 0 0,3 0 0,-4 0 0,4 1 0,-2-1 0,2 0 0,-9-4 0,8 3 0,-7-8 0,4 7 0,-2-7 0,-2 8 0,3-4 0,2 6 0,-1-6 0,0 8 0,3-6 0,-1 11 0,-3 1 0,-5 5 0,-4 5 0,0-1 0,-19 6 0,9-4 0,-10 3 0,9-4 0,4 0 0,-5-4 0,6 3 0,-5-8 0,10 7 0,-10-2 0,10-1 0,-5 4 0,11-8 0,-4 7 0,8-7 0,0 7 0,7-7 0,3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6T14:21:19.144"/>
    </inkml:context>
    <inkml:brush xml:id="br0">
      <inkml:brushProperty name="width" value="0.2" units="cm"/>
      <inkml:brushProperty name="height" value="0.2" units="cm"/>
      <inkml:brushProperty name="color" value="#E71224"/>
    </inkml:brush>
  </inkml:definitions>
  <inkml:trace contextRef="#ctx0" brushRef="#br0">0 1 24575,'23'9'0,"-5"-4"0,-1-1 0,-2 0 0,4 2 0,0-1 0,5 4 0,-4-4 0,10 0 0,-14 0 0,12-1 0,-1-3 0,5 8 0,10-7 0,-15 2 0,8-4 0,-14 4 0,-2-3 0,-1 4 0,-8-5 0,3 0 0,-4 0 0,-4 3 0,3-2 0,-4 3 0,5-4 0,0 0 0,-1 4 0,1-3 0,0 3 0,-1-4 0,1 0 0,-4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2T22:19:13.845"/>
    </inkml:context>
    <inkml:brush xml:id="br0">
      <inkml:brushProperty name="width" value="0.1" units="cm"/>
      <inkml:brushProperty name="height" value="0.1" units="cm"/>
    </inkml:brush>
  </inkml:definitions>
  <inkml:trace contextRef="#ctx0" brushRef="#br0">2575 1223 24575,'-45'-23'0,"-1"0"0,3-3 0,-2 2 0,-9 0 0,0 1-2568,-33-19 2568,4 3 0,1 0 0,-2 2 0,0 0 0,-4-3-759,17 10 0,-1 1 759,11 4 0,-3-1 0,3 0 0,-11-5 0,0 0 0,-19-5 0,4 1 0,32 9 0,2 1 0,-14 0 0,1 0 0,11-1 0,6 1 0,-16-2 908,-19-18-908,30 10 0,9 1 0,23 7 1199,-9-4-1199,19 15 1943,-3-4-1943,11 11 36,0 5-36,3-4 0,-11 2 0,5-7 0,-6 3 0,-1-4 0,4 9 0,0-3 0,6-2 0,4 0 0,-3-3 0,2 4 0,-3 0 0,4 0 0,-4 5 0,3-4 0,-7 7 0,7-7 0,-7 7 0,3-7 0,-4 3 0,1-4 0,-1 5 0,0 0 0,0 12 0,-5 8 0,-2 9 0,-4 1 0,-7 10 0,-1-1 0,4-1 0,-2 3 0,11-21 0,0 7 0,1-8 0,5-1 0,-1 4 0,-4 2 0,3 5 0,-9 6 0,14 0 0,-12-6 0,16 0 0,-7-11 0,9-8 0,9-26 0,-6 11 0,6-13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2T22:19:14.796"/>
    </inkml:context>
    <inkml:brush xml:id="br0">
      <inkml:brushProperty name="width" value="0.1" units="cm"/>
      <inkml:brushProperty name="height" value="0.1" units="cm"/>
    </inkml:brush>
  </inkml:definitions>
  <inkml:trace contextRef="#ctx0" brushRef="#br0">1 76 24575,'19'-6'0,"5"2"0,14 4 0,31 0 0,28-6 0,-13 4-277,-31-4 0,-2 0 277,12 4 137,12-9-137,-16 5 0,-20-5 0,-17 1 0,-10 5 0,-11 5 0,3 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2T22:10:05.604"/>
    </inkml:context>
    <inkml:brush xml:id="br0">
      <inkml:brushProperty name="width" value="0.05" units="cm"/>
      <inkml:brushProperty name="height" value="0.05" units="cm"/>
      <inkml:brushProperty name="color" value="#FFFFFF"/>
    </inkml:brush>
  </inkml:definitions>
  <inkml:trace contextRef="#ctx0" brushRef="#br0">553 1 24575,'-39'19'0,"2"-4"0,11-1 0,-4 1 0,4 6 0,-6 6 0,-1 6 0,-1 6 0,0 2 0,-2 6 0,6 5 0,3-11 0,4 8 0,7-5 0,-1 8 0,11 21 0,1-10 0,5 33 0,6 1 0,-3-45 0,2 1 0,1 12 0,2-3 0,4 13 0,-4-13 0,-2-2 0,1 8 0,-3-19 0,-2 1 0,-2 33 0,0-20 0,0 15 0,7 9 0,1-31 0,2 2 0,3 5 0,3-1 0,3-1 0,1-2 0,-1-11 0,2-3 0,22 32 0,-12-24 0,23 13 0,-28-30 0,26 19 0,-22-17 0,3-4 0,-6 4 0,-1-6 0,-9-6 0,3-6 0,-11-2 0,-4-8 0,4 8 0,-8-8 0,7-1 0,-4-5 0,-3-4 0,-6 0 0,-10-4 0,-9-2 0,-2-9 0,-17-2 0,-10-11 0,8 8 0,-3-1 0,-41-20 0,38 20 0,0 1 0,-32-11 0,22 12 0,10 2 0,19 7 0,16 0 0,12 5 0,5 1 0,2 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2T22:10:06.563"/>
    </inkml:context>
    <inkml:brush xml:id="br0">
      <inkml:brushProperty name="width" value="0.05" units="cm"/>
      <inkml:brushProperty name="height" value="0.05" units="cm"/>
      <inkml:brushProperty name="color" value="#FFFFFF"/>
    </inkml:brush>
  </inkml:definitions>
  <inkml:trace contextRef="#ctx0" brushRef="#br0">0 541 24575,'0'-9'0,"0"-4"0,4-2 0,-3-9 0,8-2 0,-8-5 0,14-6 0,-8-1 0,9-12 0,-5 4 0,5-24 0,-9 27 0,8-19 0,-14 35 0,4 1 0,-5 13 0,4 4 0,-3 8 0,3 2 0,-4 4 0,0-2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7250E-0EEC-3342-BAA1-2161A6B2A476}" type="datetimeFigureOut">
              <a:rPr lang="en-US" smtClean="0"/>
              <a:t>3/30/23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9F8A5-8FD6-EA4C-8C10-4D7FB5642262}" type="slidenum">
              <a:rPr lang="en-US" smtClean="0"/>
              <a:t>‹#›</a:t>
            </a:fld>
            <a:endParaRPr lang="en-US"/>
          </a:p>
        </p:txBody>
      </p:sp>
    </p:spTree>
    <p:extLst>
      <p:ext uri="{BB962C8B-B14F-4D97-AF65-F5344CB8AC3E}">
        <p14:creationId xmlns:p14="http://schemas.microsoft.com/office/powerpoint/2010/main" val="235246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79F8A5-8FD6-EA4C-8C10-4D7FB5642262}" type="slidenum">
              <a:rPr lang="en-US" smtClean="0"/>
              <a:t>1</a:t>
            </a:fld>
            <a:endParaRPr lang="en-US"/>
          </a:p>
        </p:txBody>
      </p:sp>
    </p:spTree>
    <p:extLst>
      <p:ext uri="{BB962C8B-B14F-4D97-AF65-F5344CB8AC3E}">
        <p14:creationId xmlns:p14="http://schemas.microsoft.com/office/powerpoint/2010/main" val="525524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907C4C2E-881D-4D45-8186-B6A0E10E04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ea typeface="ＭＳ Ｐゴシック" panose="020B0600070205080204" pitchFamily="34" charset="-128"/>
              </a:defRPr>
            </a:lvl1pPr>
            <a:lvl2pPr marL="742950" indent="-285750" defTabSz="928688">
              <a:defRPr sz="2400">
                <a:solidFill>
                  <a:schemeClr val="bg2"/>
                </a:solidFill>
                <a:latin typeface="Tahoma" panose="020B0604030504040204" pitchFamily="34" charset="0"/>
                <a:ea typeface="ＭＳ Ｐゴシック" panose="020B0600070205080204" pitchFamily="34" charset="-128"/>
              </a:defRPr>
            </a:lvl2pPr>
            <a:lvl3pPr marL="1143000" indent="-228600" defTabSz="928688">
              <a:defRPr sz="2400">
                <a:solidFill>
                  <a:schemeClr val="bg2"/>
                </a:solidFill>
                <a:latin typeface="Tahoma" panose="020B0604030504040204" pitchFamily="34" charset="0"/>
                <a:ea typeface="ＭＳ Ｐゴシック" panose="020B0600070205080204" pitchFamily="34" charset="-128"/>
              </a:defRPr>
            </a:lvl3pPr>
            <a:lvl4pPr marL="1600200" indent="-228600" defTabSz="928688">
              <a:defRPr sz="2400">
                <a:solidFill>
                  <a:schemeClr val="bg2"/>
                </a:solidFill>
                <a:latin typeface="Tahoma" panose="020B0604030504040204" pitchFamily="34" charset="0"/>
                <a:ea typeface="ＭＳ Ｐゴシック" panose="020B0600070205080204" pitchFamily="34" charset="-128"/>
              </a:defRPr>
            </a:lvl4pPr>
            <a:lvl5pPr marL="2057400" indent="-228600" defTabSz="928688">
              <a:defRPr sz="2400">
                <a:solidFill>
                  <a:schemeClr val="bg2"/>
                </a:solidFill>
                <a:latin typeface="Tahoma" panose="020B0604030504040204" pitchFamily="34" charset="0"/>
                <a:ea typeface="ＭＳ Ｐゴシック" panose="020B0600070205080204" pitchFamily="34" charset="-128"/>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fld id="{7AF76F4B-5685-DF47-A1CB-DFCAB513E54A}" type="slidenum">
              <a:rPr lang="en-US" altLang="en-US" sz="1200">
                <a:solidFill>
                  <a:schemeClr val="tx1"/>
                </a:solidFill>
                <a:latin typeface="Times New Roman" panose="02020603050405020304" pitchFamily="18" charset="0"/>
              </a:rPr>
              <a:pPr/>
              <a:t>23</a:t>
            </a:fld>
            <a:endParaRPr lang="en-US" altLang="en-US" sz="1200">
              <a:solidFill>
                <a:schemeClr val="tx1"/>
              </a:solidFill>
              <a:latin typeface="Times New Roman" panose="02020603050405020304" pitchFamily="18" charset="0"/>
            </a:endParaRPr>
          </a:p>
        </p:txBody>
      </p:sp>
      <p:sp>
        <p:nvSpPr>
          <p:cNvPr id="23554" name="Rectangle 2">
            <a:extLst>
              <a:ext uri="{FF2B5EF4-FFF2-40B4-BE49-F238E27FC236}">
                <a16:creationId xmlns:a16="http://schemas.microsoft.com/office/drawing/2014/main" id="{F726A582-DB38-7D47-BF2C-2831808DA6B1}"/>
              </a:ext>
            </a:extLst>
          </p:cNvPr>
          <p:cNvSpPr>
            <a:spLocks noGrp="1" noRot="1" noChangeAspect="1" noChangeArrowheads="1" noTextEdit="1"/>
          </p:cNvSpPr>
          <p:nvPr>
            <p:ph type="sldImg"/>
          </p:nvPr>
        </p:nvSpPr>
        <p:spPr>
          <a:xfrm>
            <a:off x="401638" y="696913"/>
            <a:ext cx="6184900" cy="3479800"/>
          </a:xfrm>
          <a:ln/>
        </p:spPr>
      </p:sp>
      <p:sp>
        <p:nvSpPr>
          <p:cNvPr id="23555" name="Rectangle 3">
            <a:extLst>
              <a:ext uri="{FF2B5EF4-FFF2-40B4-BE49-F238E27FC236}">
                <a16:creationId xmlns:a16="http://schemas.microsoft.com/office/drawing/2014/main" id="{5F2734B6-69A2-E24A-934A-1058559EC9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1183486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9F8A5-8FD6-EA4C-8C10-4D7FB5642262}" type="slidenum">
              <a:rPr lang="en-US" smtClean="0"/>
              <a:t>38</a:t>
            </a:fld>
            <a:endParaRPr lang="en-US"/>
          </a:p>
        </p:txBody>
      </p:sp>
    </p:spTree>
    <p:extLst>
      <p:ext uri="{BB962C8B-B14F-4D97-AF65-F5344CB8AC3E}">
        <p14:creationId xmlns:p14="http://schemas.microsoft.com/office/powerpoint/2010/main" val="119241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6184900"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5</a:t>
            </a:fld>
            <a:endParaRPr lang="en-US"/>
          </a:p>
        </p:txBody>
      </p:sp>
    </p:spTree>
    <p:extLst>
      <p:ext uri="{BB962C8B-B14F-4D97-AF65-F5344CB8AC3E}">
        <p14:creationId xmlns:p14="http://schemas.microsoft.com/office/powerpoint/2010/main" val="86503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6184900"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6</a:t>
            </a:fld>
            <a:endParaRPr lang="en-US"/>
          </a:p>
        </p:txBody>
      </p:sp>
    </p:spTree>
    <p:extLst>
      <p:ext uri="{BB962C8B-B14F-4D97-AF65-F5344CB8AC3E}">
        <p14:creationId xmlns:p14="http://schemas.microsoft.com/office/powerpoint/2010/main" val="197621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6184900"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7</a:t>
            </a:fld>
            <a:endParaRPr lang="en-US"/>
          </a:p>
        </p:txBody>
      </p:sp>
    </p:spTree>
    <p:extLst>
      <p:ext uri="{BB962C8B-B14F-4D97-AF65-F5344CB8AC3E}">
        <p14:creationId xmlns:p14="http://schemas.microsoft.com/office/powerpoint/2010/main" val="80978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6184900"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8</a:t>
            </a:fld>
            <a:endParaRPr lang="en-US"/>
          </a:p>
        </p:txBody>
      </p:sp>
    </p:spTree>
    <p:extLst>
      <p:ext uri="{BB962C8B-B14F-4D97-AF65-F5344CB8AC3E}">
        <p14:creationId xmlns:p14="http://schemas.microsoft.com/office/powerpoint/2010/main" val="375436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6184900"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9</a:t>
            </a:fld>
            <a:endParaRPr lang="en-US"/>
          </a:p>
        </p:txBody>
      </p:sp>
    </p:spTree>
    <p:extLst>
      <p:ext uri="{BB962C8B-B14F-4D97-AF65-F5344CB8AC3E}">
        <p14:creationId xmlns:p14="http://schemas.microsoft.com/office/powerpoint/2010/main" val="207969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6184900"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10</a:t>
            </a:fld>
            <a:endParaRPr lang="en-US"/>
          </a:p>
        </p:txBody>
      </p:sp>
    </p:spTree>
    <p:extLst>
      <p:ext uri="{BB962C8B-B14F-4D97-AF65-F5344CB8AC3E}">
        <p14:creationId xmlns:p14="http://schemas.microsoft.com/office/powerpoint/2010/main" val="201979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6913"/>
            <a:ext cx="6184900"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19</a:t>
            </a:fld>
            <a:endParaRPr lang="en-US"/>
          </a:p>
        </p:txBody>
      </p:sp>
    </p:spTree>
    <p:extLst>
      <p:ext uri="{BB962C8B-B14F-4D97-AF65-F5344CB8AC3E}">
        <p14:creationId xmlns:p14="http://schemas.microsoft.com/office/powerpoint/2010/main" val="2405472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818AA610-C9B8-1043-9017-5A677CBEC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bg2"/>
                </a:solidFill>
                <a:latin typeface="Tahoma" panose="020B0604030504040204" pitchFamily="34" charset="0"/>
                <a:ea typeface="ＭＳ Ｐゴシック" panose="020B0600070205080204" pitchFamily="34" charset="-128"/>
              </a:defRPr>
            </a:lvl1pPr>
            <a:lvl2pPr marL="742950" indent="-285750" defTabSz="928688">
              <a:defRPr sz="2400">
                <a:solidFill>
                  <a:schemeClr val="bg2"/>
                </a:solidFill>
                <a:latin typeface="Tahoma" panose="020B0604030504040204" pitchFamily="34" charset="0"/>
                <a:ea typeface="ＭＳ Ｐゴシック" panose="020B0600070205080204" pitchFamily="34" charset="-128"/>
              </a:defRPr>
            </a:lvl2pPr>
            <a:lvl3pPr marL="1143000" indent="-228600" defTabSz="928688">
              <a:defRPr sz="2400">
                <a:solidFill>
                  <a:schemeClr val="bg2"/>
                </a:solidFill>
                <a:latin typeface="Tahoma" panose="020B0604030504040204" pitchFamily="34" charset="0"/>
                <a:ea typeface="ＭＳ Ｐゴシック" panose="020B0600070205080204" pitchFamily="34" charset="-128"/>
              </a:defRPr>
            </a:lvl3pPr>
            <a:lvl4pPr marL="1600200" indent="-228600" defTabSz="928688">
              <a:defRPr sz="2400">
                <a:solidFill>
                  <a:schemeClr val="bg2"/>
                </a:solidFill>
                <a:latin typeface="Tahoma" panose="020B0604030504040204" pitchFamily="34" charset="0"/>
                <a:ea typeface="ＭＳ Ｐゴシック" panose="020B0600070205080204" pitchFamily="34" charset="-128"/>
              </a:defRPr>
            </a:lvl4pPr>
            <a:lvl5pPr marL="2057400" indent="-228600" defTabSz="928688">
              <a:defRPr sz="2400">
                <a:solidFill>
                  <a:schemeClr val="bg2"/>
                </a:solidFill>
                <a:latin typeface="Tahoma" panose="020B0604030504040204" pitchFamily="34" charset="0"/>
                <a:ea typeface="ＭＳ Ｐゴシック" panose="020B0600070205080204" pitchFamily="34" charset="-128"/>
              </a:defRPr>
            </a:lvl5pPr>
            <a:lvl6pPr marL="25146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defTabSz="928688"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fld id="{84370331-D379-0345-B0D9-CA6CE695D110}" type="slidenum">
              <a:rPr lang="en-US" altLang="en-US" sz="1200">
                <a:solidFill>
                  <a:schemeClr val="tx1"/>
                </a:solidFill>
                <a:latin typeface="Times New Roman" panose="02020603050405020304" pitchFamily="18" charset="0"/>
              </a:rPr>
              <a:pPr/>
              <a:t>22</a:t>
            </a:fld>
            <a:endParaRPr lang="en-US" altLang="en-US" sz="1200">
              <a:solidFill>
                <a:schemeClr val="tx1"/>
              </a:solidFill>
              <a:latin typeface="Times New Roman" panose="02020603050405020304" pitchFamily="18" charset="0"/>
            </a:endParaRPr>
          </a:p>
        </p:txBody>
      </p:sp>
      <p:sp>
        <p:nvSpPr>
          <p:cNvPr id="21506" name="Rectangle 2">
            <a:extLst>
              <a:ext uri="{FF2B5EF4-FFF2-40B4-BE49-F238E27FC236}">
                <a16:creationId xmlns:a16="http://schemas.microsoft.com/office/drawing/2014/main" id="{B668BC2E-B020-1D47-968B-BB6D282C20B4}"/>
              </a:ext>
            </a:extLst>
          </p:cNvPr>
          <p:cNvSpPr>
            <a:spLocks noGrp="1" noRot="1" noChangeAspect="1" noChangeArrowheads="1" noTextEdit="1"/>
          </p:cNvSpPr>
          <p:nvPr>
            <p:ph type="sldImg"/>
          </p:nvPr>
        </p:nvSpPr>
        <p:spPr>
          <a:xfrm>
            <a:off x="401638" y="696913"/>
            <a:ext cx="6184900" cy="3479800"/>
          </a:xfrm>
          <a:ln/>
        </p:spPr>
      </p:sp>
      <p:sp>
        <p:nvSpPr>
          <p:cNvPr id="21507" name="Rectangle 3">
            <a:extLst>
              <a:ext uri="{FF2B5EF4-FFF2-40B4-BE49-F238E27FC236}">
                <a16:creationId xmlns:a16="http://schemas.microsoft.com/office/drawing/2014/main" id="{1E1E8967-65F5-0D44-93AE-ED5AD0595D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282991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3/30/23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8770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564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00609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363200" cy="838200"/>
          </a:xfrm>
        </p:spPr>
        <p:txBody>
          <a:bodyPr/>
          <a:lstStyle/>
          <a:p>
            <a:r>
              <a:rPr lang="en-US"/>
              <a:t>Click to edit Master title style</a:t>
            </a:r>
          </a:p>
        </p:txBody>
      </p:sp>
      <p:sp>
        <p:nvSpPr>
          <p:cNvPr id="3" name="Text Placeholder 2"/>
          <p:cNvSpPr>
            <a:spLocks noGrp="1"/>
          </p:cNvSpPr>
          <p:nvPr>
            <p:ph type="body" sz="half" idx="1"/>
          </p:nvPr>
        </p:nvSpPr>
        <p:spPr>
          <a:xfrm>
            <a:off x="1117600" y="1524000"/>
            <a:ext cx="52324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524000"/>
            <a:ext cx="52324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a:extLst>
              <a:ext uri="{FF2B5EF4-FFF2-40B4-BE49-F238E27FC236}">
                <a16:creationId xmlns:a16="http://schemas.microsoft.com/office/drawing/2014/main" id="{C22AB2A3-46B5-DE4E-8836-12687DADED50}"/>
              </a:ext>
            </a:extLst>
          </p:cNvPr>
          <p:cNvSpPr>
            <a:spLocks noGrp="1" noChangeArrowheads="1"/>
          </p:cNvSpPr>
          <p:nvPr>
            <p:ph type="sldNum" sz="quarter" idx="10"/>
          </p:nvPr>
        </p:nvSpPr>
        <p:spPr/>
        <p:txBody>
          <a:bodyPr/>
          <a:lstStyle>
            <a:lvl1pPr>
              <a:defRPr/>
            </a:lvl1pPr>
          </a:lstStyle>
          <a:p>
            <a:fld id="{BC7DDDEE-CAE0-A24B-A15C-825B383A33DC}" type="slidenum">
              <a:rPr lang="en-GB" altLang="en-US"/>
              <a:pPr/>
              <a:t>‹#›</a:t>
            </a:fld>
            <a:endParaRPr lang="en-GB" altLang="en-US"/>
          </a:p>
        </p:txBody>
      </p:sp>
    </p:spTree>
    <p:extLst>
      <p:ext uri="{BB962C8B-B14F-4D97-AF65-F5344CB8AC3E}">
        <p14:creationId xmlns:p14="http://schemas.microsoft.com/office/powerpoint/2010/main" val="365752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926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3/30/23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5607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1838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16312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12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9696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3/30/23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957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3/30/23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30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3/30/23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5355354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29.png"/><Relationship Id="rId4" Type="http://schemas.openxmlformats.org/officeDocument/2006/relationships/customXml" Target="../ink/ink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customXml" Target="../ink/ink9.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0.tiff"/><Relationship Id="rId5" Type="http://schemas.openxmlformats.org/officeDocument/2006/relationships/image" Target="../media/image39.tiff"/><Relationship Id="rId4" Type="http://schemas.openxmlformats.org/officeDocument/2006/relationships/image" Target="../media/image15.tif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12.xml"/><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customXml" Target="../ink/ink20.xml"/><Relationship Id="rId3" Type="http://schemas.openxmlformats.org/officeDocument/2006/relationships/customXml" Target="../ink/ink15.xml"/><Relationship Id="rId7" Type="http://schemas.openxmlformats.org/officeDocument/2006/relationships/customXml" Target="../ink/ink17.xml"/><Relationship Id="rId12" Type="http://schemas.openxmlformats.org/officeDocument/2006/relationships/image" Target="../media/image53.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customXml" Target="../ink/ink19.xml"/><Relationship Id="rId5" Type="http://schemas.openxmlformats.org/officeDocument/2006/relationships/customXml" Target="../ink/ink16.xml"/><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customXml" Target="../ink/ink18.xml"/><Relationship Id="rId14" Type="http://schemas.openxmlformats.org/officeDocument/2006/relationships/image" Target="../media/image54.png"/></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customXml" Target="../ink/ink23.xml"/><Relationship Id="rId2" Type="http://schemas.openxmlformats.org/officeDocument/2006/relationships/customXml" Target="../ink/ink2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6.png"/><Relationship Id="rId10" Type="http://schemas.openxmlformats.org/officeDocument/2006/relationships/image" Target="../media/image59.png"/><Relationship Id="rId4" Type="http://schemas.openxmlformats.org/officeDocument/2006/relationships/customXml" Target="../ink/ink22.xml"/><Relationship Id="rId9" Type="http://schemas.openxmlformats.org/officeDocument/2006/relationships/customXml" Target="../ink/ink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customXml" Target="../ink/ink26.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0.jpeg"/><Relationship Id="rId7" Type="http://schemas.openxmlformats.org/officeDocument/2006/relationships/customXml" Target="../ink/ink28.xml"/><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customXml" Target="../ink/ink27.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7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7.png"/><Relationship Id="rId7"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tif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image" Target="../media/image16.png"/><Relationship Id="rId7" Type="http://schemas.openxmlformats.org/officeDocument/2006/relationships/image" Target="../media/image19.tif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4.emf"/><Relationship Id="rId9" Type="http://schemas.openxmlformats.org/officeDocument/2006/relationships/image" Target="../media/image21.tiff"/></Relationships>
</file>

<file path=ppt/slides/_rels/slide8.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4.emf"/><Relationship Id="rId7" Type="http://schemas.openxmlformats.org/officeDocument/2006/relationships/image" Target="../media/image22.tif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C8AC92D2-D6DE-4772-A874-5D65F883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47" name="Rectangle 146">
            <a:extLst>
              <a:ext uri="{FF2B5EF4-FFF2-40B4-BE49-F238E27FC236}">
                <a16:creationId xmlns:a16="http://schemas.microsoft.com/office/drawing/2014/main" id="{0F2E3678-25D0-49F9-9BD6-8D4D60565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1C81EC1-E2C4-BE41-B86A-1C257788F68F}"/>
              </a:ext>
            </a:extLst>
          </p:cNvPr>
          <p:cNvSpPr>
            <a:spLocks noGrp="1"/>
          </p:cNvSpPr>
          <p:nvPr>
            <p:ph type="ctrTitle"/>
          </p:nvPr>
        </p:nvSpPr>
        <p:spPr>
          <a:xfrm>
            <a:off x="892150" y="1879857"/>
            <a:ext cx="5716338" cy="3042706"/>
          </a:xfrm>
        </p:spPr>
        <p:txBody>
          <a:bodyPr>
            <a:normAutofit/>
          </a:bodyPr>
          <a:lstStyle/>
          <a:p>
            <a:r>
              <a:rPr lang="en-US" sz="5600" dirty="0"/>
              <a:t>DIFFERENTIAL PRIVACY</a:t>
            </a:r>
            <a:br>
              <a:rPr lang="en-US" sz="5600" dirty="0"/>
            </a:br>
            <a:br>
              <a:rPr lang="en-US" sz="5600" dirty="0"/>
            </a:br>
            <a:r>
              <a:rPr lang="en-US" sz="3200" dirty="0"/>
              <a:t>Vitaly Shmatikov</a:t>
            </a:r>
            <a:endParaRPr lang="en-US" sz="5600" dirty="0"/>
          </a:p>
        </p:txBody>
      </p:sp>
      <p:sp>
        <p:nvSpPr>
          <p:cNvPr id="149" name="Rectangle 148">
            <a:extLst>
              <a:ext uri="{FF2B5EF4-FFF2-40B4-BE49-F238E27FC236}">
                <a16:creationId xmlns:a16="http://schemas.microsoft.com/office/drawing/2014/main" id="{63A45CD5-61B0-48E1-8090-7584418C2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1" name="Straight Connector 150">
            <a:extLst>
              <a:ext uri="{FF2B5EF4-FFF2-40B4-BE49-F238E27FC236}">
                <a16:creationId xmlns:a16="http://schemas.microsoft.com/office/drawing/2014/main" id="{C6D4C1FD-C274-4FA8-939A-09E6498EFC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13D4426-8AD5-43D7-8033-05DBB3BFE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EC8029B-C6E2-4459-859A-7539865E00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descr="Shape&#10;&#10;Description automatically generated">
            <a:extLst>
              <a:ext uri="{FF2B5EF4-FFF2-40B4-BE49-F238E27FC236}">
                <a16:creationId xmlns:a16="http://schemas.microsoft.com/office/drawing/2014/main" id="{0902DBAA-E23F-B34F-AC54-6A7D28286C20}"/>
              </a:ext>
            </a:extLst>
          </p:cNvPr>
          <p:cNvPicPr>
            <a:picLocks noChangeAspect="1"/>
          </p:cNvPicPr>
          <p:nvPr/>
        </p:nvPicPr>
        <p:blipFill>
          <a:blip r:embed="rId3"/>
          <a:stretch>
            <a:fillRect/>
          </a:stretch>
        </p:blipFill>
        <p:spPr>
          <a:xfrm>
            <a:off x="7466549" y="2048749"/>
            <a:ext cx="3513108" cy="2778549"/>
          </a:xfrm>
          <a:prstGeom prst="rect">
            <a:avLst/>
          </a:prstGeom>
        </p:spPr>
      </p:pic>
    </p:spTree>
    <p:extLst>
      <p:ext uri="{BB962C8B-B14F-4D97-AF65-F5344CB8AC3E}">
        <p14:creationId xmlns:p14="http://schemas.microsoft.com/office/powerpoint/2010/main" val="560089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Summary of Census Publications</a:t>
            </a:r>
          </a:p>
        </p:txBody>
      </p:sp>
      <p:graphicFrame>
        <p:nvGraphicFramePr>
          <p:cNvPr id="20" name="Content Placeholder 4">
            <a:extLst>
              <a:ext uri="{FF2B5EF4-FFF2-40B4-BE49-F238E27FC236}">
                <a16:creationId xmlns:a16="http://schemas.microsoft.com/office/drawing/2014/main" id="{99A154D9-10C6-594D-A47B-C6DB2BC37F20}"/>
              </a:ext>
            </a:extLst>
          </p:cNvPr>
          <p:cNvGraphicFramePr>
            <a:graphicFrameLocks noGrp="1"/>
          </p:cNvGraphicFramePr>
          <p:nvPr>
            <p:ph idx="1"/>
            <p:extLst>
              <p:ext uri="{D42A27DB-BD31-4B8C-83A1-F6EECF244321}">
                <p14:modId xmlns:p14="http://schemas.microsoft.com/office/powerpoint/2010/main" val="3155133302"/>
              </p:ext>
            </p:extLst>
          </p:nvPr>
        </p:nvGraphicFramePr>
        <p:xfrm>
          <a:off x="1203262" y="2127430"/>
          <a:ext cx="7209702" cy="2400300"/>
        </p:xfrm>
        <a:graphic>
          <a:graphicData uri="http://schemas.openxmlformats.org/drawingml/2006/table">
            <a:tbl>
              <a:tblPr firstRow="1" bandRow="1">
                <a:tableStyleId>{5C22544A-7EE6-4342-B048-85BDC9FD1C3A}</a:tableStyleId>
              </a:tblPr>
              <a:tblGrid>
                <a:gridCol w="5104384">
                  <a:extLst>
                    <a:ext uri="{9D8B030D-6E8A-4147-A177-3AD203B41FA5}">
                      <a16:colId xmlns:a16="http://schemas.microsoft.com/office/drawing/2014/main" val="258977139"/>
                    </a:ext>
                  </a:extLst>
                </a:gridCol>
                <a:gridCol w="2105318">
                  <a:extLst>
                    <a:ext uri="{9D8B030D-6E8A-4147-A177-3AD203B41FA5}">
                      <a16:colId xmlns:a16="http://schemas.microsoft.com/office/drawing/2014/main" val="2291934488"/>
                    </a:ext>
                  </a:extLst>
                </a:gridCol>
              </a:tblGrid>
              <a:tr h="342900">
                <a:tc>
                  <a:txBody>
                    <a:bodyPr/>
                    <a:lstStyle/>
                    <a:p>
                      <a:pPr algn="ctr"/>
                      <a:r>
                        <a:rPr lang="en-US" sz="1800" dirty="0"/>
                        <a:t>Publication</a:t>
                      </a:r>
                    </a:p>
                  </a:txBody>
                  <a:tcPr marL="68580" marR="68580" marT="34290" marB="34290"/>
                </a:tc>
                <a:tc>
                  <a:txBody>
                    <a:bodyPr/>
                    <a:lstStyle/>
                    <a:p>
                      <a:pPr algn="ctr"/>
                      <a:r>
                        <a:rPr lang="en-US" sz="1800" dirty="0"/>
                        <a:t>Released counts</a:t>
                      </a:r>
                    </a:p>
                  </a:txBody>
                  <a:tcPr marL="68580" marR="68580" marT="34290" marB="34290"/>
                </a:tc>
                <a:extLst>
                  <a:ext uri="{0D108BD9-81ED-4DB2-BD59-A6C34878D82A}">
                    <a16:rowId xmlns:a16="http://schemas.microsoft.com/office/drawing/2014/main" val="1491952384"/>
                  </a:ext>
                </a:extLst>
              </a:tr>
              <a:tr h="342900">
                <a:tc>
                  <a:txBody>
                    <a:bodyPr/>
                    <a:lstStyle/>
                    <a:p>
                      <a:r>
                        <a:rPr lang="en-US" sz="1800" dirty="0"/>
                        <a:t>PL94-171 Redistricting</a:t>
                      </a:r>
                    </a:p>
                  </a:txBody>
                  <a:tcPr marL="68580" marR="68580" marT="34290" marB="34290"/>
                </a:tc>
                <a:tc>
                  <a:txBody>
                    <a:bodyPr/>
                    <a:lstStyle/>
                    <a:p>
                      <a:pPr algn="r"/>
                      <a:r>
                        <a:rPr lang="en-US" sz="1800" dirty="0"/>
                        <a:t>2,771,998,263</a:t>
                      </a:r>
                    </a:p>
                  </a:txBody>
                  <a:tcPr marL="68580" marR="68580" marT="34290" marB="34290"/>
                </a:tc>
                <a:extLst>
                  <a:ext uri="{0D108BD9-81ED-4DB2-BD59-A6C34878D82A}">
                    <a16:rowId xmlns:a16="http://schemas.microsoft.com/office/drawing/2014/main" val="602240517"/>
                  </a:ext>
                </a:extLst>
              </a:tr>
              <a:tr h="342900">
                <a:tc>
                  <a:txBody>
                    <a:bodyPr/>
                    <a:lstStyle/>
                    <a:p>
                      <a:r>
                        <a:rPr lang="en-US" sz="1800" dirty="0"/>
                        <a:t>Balance of Summary File 1</a:t>
                      </a:r>
                    </a:p>
                  </a:txBody>
                  <a:tcPr marL="68580" marR="68580" marT="34290" marB="34290"/>
                </a:tc>
                <a:tc>
                  <a:txBody>
                    <a:bodyPr/>
                    <a:lstStyle/>
                    <a:p>
                      <a:pPr algn="r"/>
                      <a:r>
                        <a:rPr lang="en-US" sz="1800" dirty="0"/>
                        <a:t>2,806,899,669</a:t>
                      </a:r>
                    </a:p>
                  </a:txBody>
                  <a:tcPr marL="68580" marR="68580" marT="34290" marB="34290"/>
                </a:tc>
                <a:extLst>
                  <a:ext uri="{0D108BD9-81ED-4DB2-BD59-A6C34878D82A}">
                    <a16:rowId xmlns:a16="http://schemas.microsoft.com/office/drawing/2014/main" val="2762236341"/>
                  </a:ext>
                </a:extLst>
              </a:tr>
              <a:tr h="342900">
                <a:tc>
                  <a:txBody>
                    <a:bodyPr/>
                    <a:lstStyle/>
                    <a:p>
                      <a:r>
                        <a:rPr lang="en-US" sz="1800" dirty="0"/>
                        <a:t>Summary File 2</a:t>
                      </a:r>
                    </a:p>
                  </a:txBody>
                  <a:tcPr marL="68580" marR="68580" marT="34290" marB="34290"/>
                </a:tc>
                <a:tc>
                  <a:txBody>
                    <a:bodyPr/>
                    <a:lstStyle/>
                    <a:p>
                      <a:pPr algn="r"/>
                      <a:r>
                        <a:rPr lang="en-US" sz="1800" dirty="0"/>
                        <a:t>2,093,683,376</a:t>
                      </a:r>
                    </a:p>
                  </a:txBody>
                  <a:tcPr marL="68580" marR="68580" marT="34290" marB="34290"/>
                </a:tc>
                <a:extLst>
                  <a:ext uri="{0D108BD9-81ED-4DB2-BD59-A6C34878D82A}">
                    <a16:rowId xmlns:a16="http://schemas.microsoft.com/office/drawing/2014/main" val="2642191056"/>
                  </a:ext>
                </a:extLst>
              </a:tr>
              <a:tr h="342900">
                <a:tc>
                  <a:txBody>
                    <a:bodyPr/>
                    <a:lstStyle/>
                    <a:p>
                      <a:r>
                        <a:rPr lang="en-US" sz="1800" dirty="0"/>
                        <a:t>Public-use micro data sample</a:t>
                      </a:r>
                    </a:p>
                  </a:txBody>
                  <a:tcPr marL="68580" marR="68580" marT="34290" marB="34290"/>
                </a:tc>
                <a:tc>
                  <a:txBody>
                    <a:bodyPr/>
                    <a:lstStyle/>
                    <a:p>
                      <a:pPr algn="r"/>
                      <a:r>
                        <a:rPr lang="en-US" sz="1800" dirty="0"/>
                        <a:t>30,874,554</a:t>
                      </a:r>
                    </a:p>
                  </a:txBody>
                  <a:tcPr marL="68580" marR="68580" marT="34290" marB="34290"/>
                </a:tc>
                <a:extLst>
                  <a:ext uri="{0D108BD9-81ED-4DB2-BD59-A6C34878D82A}">
                    <a16:rowId xmlns:a16="http://schemas.microsoft.com/office/drawing/2014/main" val="4130988440"/>
                  </a:ext>
                </a:extLst>
              </a:tr>
              <a:tr h="342900">
                <a:tc>
                  <a:txBody>
                    <a:bodyPr/>
                    <a:lstStyle/>
                    <a:p>
                      <a:r>
                        <a:rPr lang="en-US" sz="1800" dirty="0"/>
                        <a:t>Lower bound on published statistics</a:t>
                      </a:r>
                    </a:p>
                  </a:txBody>
                  <a:tcPr marL="68580" marR="68580" marT="34290" marB="34290"/>
                </a:tc>
                <a:tc>
                  <a:txBody>
                    <a:bodyPr/>
                    <a:lstStyle/>
                    <a:p>
                      <a:pPr algn="r"/>
                      <a:r>
                        <a:rPr lang="en-US" sz="1800" dirty="0"/>
                        <a:t>7,703,455,862</a:t>
                      </a:r>
                    </a:p>
                  </a:txBody>
                  <a:tcPr marL="68580" marR="68580" marT="34290" marB="34290"/>
                </a:tc>
                <a:extLst>
                  <a:ext uri="{0D108BD9-81ED-4DB2-BD59-A6C34878D82A}">
                    <a16:rowId xmlns:a16="http://schemas.microsoft.com/office/drawing/2014/main" val="2227444029"/>
                  </a:ext>
                </a:extLst>
              </a:tr>
              <a:tr h="342900">
                <a:tc>
                  <a:txBody>
                    <a:bodyPr/>
                    <a:lstStyle/>
                    <a:p>
                      <a:r>
                        <a:rPr lang="en-US" sz="1800" dirty="0"/>
                        <a:t>Published Statistics/person</a:t>
                      </a:r>
                    </a:p>
                  </a:txBody>
                  <a:tcPr marL="68580" marR="68580" marT="34290" marB="34290"/>
                </a:tc>
                <a:tc>
                  <a:txBody>
                    <a:bodyPr/>
                    <a:lstStyle/>
                    <a:p>
                      <a:pPr algn="r"/>
                      <a:r>
                        <a:rPr lang="en-US" sz="1800" dirty="0"/>
                        <a:t>25</a:t>
                      </a:r>
                    </a:p>
                  </a:txBody>
                  <a:tcPr marL="68580" marR="68580" marT="34290" marB="34290"/>
                </a:tc>
                <a:extLst>
                  <a:ext uri="{0D108BD9-81ED-4DB2-BD59-A6C34878D82A}">
                    <a16:rowId xmlns:a16="http://schemas.microsoft.com/office/drawing/2014/main" val="4244604148"/>
                  </a:ext>
                </a:extLst>
              </a:tr>
            </a:tbl>
          </a:graphicData>
        </a:graphic>
      </p:graphicFrame>
      <p:sp>
        <p:nvSpPr>
          <p:cNvPr id="5" name="TextBox 4">
            <a:extLst>
              <a:ext uri="{FF2B5EF4-FFF2-40B4-BE49-F238E27FC236}">
                <a16:creationId xmlns:a16="http://schemas.microsoft.com/office/drawing/2014/main" id="{CA727BFF-E94C-F844-AB17-DB07EBB36A80}"/>
              </a:ext>
            </a:extLst>
          </p:cNvPr>
          <p:cNvSpPr txBox="1"/>
          <p:nvPr/>
        </p:nvSpPr>
        <p:spPr>
          <a:xfrm>
            <a:off x="9332025" y="6090497"/>
            <a:ext cx="2303836" cy="338554"/>
          </a:xfrm>
          <a:prstGeom prst="rect">
            <a:avLst/>
          </a:prstGeom>
          <a:noFill/>
        </p:spPr>
        <p:txBody>
          <a:bodyPr wrap="none" rtlCol="0">
            <a:spAutoFit/>
          </a:bodyPr>
          <a:lstStyle/>
          <a:p>
            <a:pPr>
              <a:buNone/>
            </a:pPr>
            <a:r>
              <a:rPr lang="en-US" sz="1600" i="1" dirty="0"/>
              <a:t>Source: Simson Garfinkel</a:t>
            </a:r>
          </a:p>
        </p:txBody>
      </p:sp>
    </p:spTree>
    <p:extLst>
      <p:ext uri="{BB962C8B-B14F-4D97-AF65-F5344CB8AC3E}">
        <p14:creationId xmlns:p14="http://schemas.microsoft.com/office/powerpoint/2010/main" val="82528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B0D38CD4-18BE-EA45-8D32-C6A8406A2930}"/>
              </a:ext>
            </a:extLst>
          </p:cNvPr>
          <p:cNvSpPr>
            <a:spLocks noGrp="1" noChangeArrowheads="1"/>
          </p:cNvSpPr>
          <p:nvPr>
            <p:ph type="title"/>
          </p:nvPr>
        </p:nvSpPr>
        <p:spPr/>
        <p:txBody>
          <a:bodyPr/>
          <a:lstStyle/>
          <a:p>
            <a:r>
              <a:rPr lang="en-US" altLang="en-US" dirty="0">
                <a:ea typeface="ＭＳ Ｐゴシック" panose="020B0600070205080204" pitchFamily="34" charset="-128"/>
              </a:rPr>
              <a:t>Re-identification Experiment</a:t>
            </a:r>
          </a:p>
        </p:txBody>
      </p:sp>
      <p:sp>
        <p:nvSpPr>
          <p:cNvPr id="17410" name="Rectangle 3">
            <a:extLst>
              <a:ext uri="{FF2B5EF4-FFF2-40B4-BE49-F238E27FC236}">
                <a16:creationId xmlns:a16="http://schemas.microsoft.com/office/drawing/2014/main" id="{699D929C-6E76-A246-BF51-2821991CF60A}"/>
              </a:ext>
            </a:extLst>
          </p:cNvPr>
          <p:cNvSpPr>
            <a:spLocks noGrp="1" noChangeArrowheads="1"/>
          </p:cNvSpPr>
          <p:nvPr>
            <p:ph idx="1"/>
          </p:nvPr>
        </p:nvSpPr>
        <p:spPr>
          <a:xfrm>
            <a:off x="1066799" y="2103120"/>
            <a:ext cx="10421155" cy="3849624"/>
          </a:xfrm>
        </p:spPr>
        <p:txBody>
          <a:bodyPr>
            <a:normAutofit/>
          </a:bodyPr>
          <a:lstStyle/>
          <a:p>
            <a:pPr marL="0" indent="0">
              <a:buNone/>
            </a:pPr>
            <a:r>
              <a:rPr lang="en-US" altLang="en-US" sz="2000" dirty="0">
                <a:ea typeface="ＭＳ Ｐゴシック" panose="020B0600070205080204" pitchFamily="34" charset="-128"/>
              </a:rPr>
              <a:t>Reconstructed (anonymous) individual records from released Census statistics</a:t>
            </a:r>
          </a:p>
          <a:p>
            <a:pPr lvl="1"/>
            <a:r>
              <a:rPr lang="en-US" altLang="en-US" sz="1800" dirty="0">
                <a:solidFill>
                  <a:srgbClr val="C00000"/>
                </a:solidFill>
                <a:ea typeface="ＭＳ Ｐゴシック" panose="020B0600070205080204" pitchFamily="34" charset="-128"/>
              </a:rPr>
              <a:t>Age, sex, Census block</a:t>
            </a:r>
            <a:r>
              <a:rPr lang="en-US" altLang="en-US" sz="1800" dirty="0">
                <a:ea typeface="ＭＳ Ｐゴシック" panose="020B0600070205080204" pitchFamily="34" charset="-128"/>
              </a:rPr>
              <a:t>, </a:t>
            </a:r>
            <a:r>
              <a:rPr lang="en-US" altLang="en-US" sz="1800" b="1" dirty="0">
                <a:ea typeface="ＭＳ Ｐゴシック" panose="020B0600070205080204" pitchFamily="34" charset="-128"/>
              </a:rPr>
              <a:t>race, ethnicity</a:t>
            </a:r>
          </a:p>
          <a:p>
            <a:pPr marL="0" indent="0">
              <a:buNone/>
            </a:pPr>
            <a:r>
              <a:rPr lang="en-US" altLang="en-US" sz="2000" dirty="0">
                <a:ea typeface="ＭＳ Ｐゴシック" panose="020B0600070205080204" pitchFamily="34" charset="-128"/>
              </a:rPr>
              <a:t>Linked reconstructed records to 4 commercial databases of the US population </a:t>
            </a:r>
          </a:p>
          <a:p>
            <a:pPr lvl="1"/>
            <a:r>
              <a:rPr lang="en-US" altLang="en-US" sz="1800" dirty="0">
                <a:ea typeface="ＭＳ Ｐゴシック" panose="020B0600070205080204" pitchFamily="34" charset="-128"/>
              </a:rPr>
              <a:t>Databases have </a:t>
            </a:r>
            <a:r>
              <a:rPr lang="en-US" altLang="en-US" sz="1800" dirty="0">
                <a:solidFill>
                  <a:srgbClr val="C00000"/>
                </a:solidFill>
                <a:ea typeface="ＭＳ Ｐゴシック" panose="020B0600070205080204" pitchFamily="34" charset="-128"/>
              </a:rPr>
              <a:t>age, sex, address</a:t>
            </a:r>
            <a:r>
              <a:rPr lang="en-US" altLang="en-US" sz="1800" dirty="0">
                <a:ea typeface="ＭＳ Ｐゴシック" panose="020B0600070205080204" pitchFamily="34" charset="-128"/>
              </a:rPr>
              <a:t>, </a:t>
            </a:r>
            <a:r>
              <a:rPr lang="en-US" altLang="en-US" sz="1800" b="1" u="sng" dirty="0">
                <a:solidFill>
                  <a:srgbClr val="FF0000"/>
                </a:solidFill>
                <a:ea typeface="ＭＳ Ｐゴシック" panose="020B0600070205080204" pitchFamily="34" charset="-128"/>
              </a:rPr>
              <a:t>name</a:t>
            </a:r>
          </a:p>
          <a:p>
            <a:pPr lvl="1"/>
            <a:r>
              <a:rPr lang="en-US" altLang="en-US" sz="1800" dirty="0">
                <a:ea typeface="ＭＳ Ｐゴシック" panose="020B0600070205080204" pitchFamily="34" charset="-128"/>
              </a:rPr>
              <a:t>Link rate: 45%</a:t>
            </a:r>
          </a:p>
          <a:p>
            <a:pPr marL="0" indent="0">
              <a:buNone/>
            </a:pPr>
            <a:r>
              <a:rPr lang="en-US" altLang="en-US" sz="2000" dirty="0">
                <a:ea typeface="ＭＳ Ｐゴシック" panose="020B0600070205080204" pitchFamily="34" charset="-128"/>
              </a:rPr>
              <a:t>Compared resulting linked database of identified individual records to Census Bureau confidential data: </a:t>
            </a:r>
            <a:r>
              <a:rPr lang="en-US" altLang="en-US" sz="2000" dirty="0">
                <a:solidFill>
                  <a:srgbClr val="FF0000"/>
                </a:solidFill>
                <a:ea typeface="ＭＳ Ｐゴシック" panose="020B0600070205080204" pitchFamily="34" charset="-128"/>
              </a:rPr>
              <a:t>38% success rate </a:t>
            </a:r>
            <a:r>
              <a:rPr lang="en-US" altLang="en-US" sz="2000" dirty="0">
                <a:ea typeface="ＭＳ Ｐゴシック" panose="020B0600070205080204" pitchFamily="34" charset="-128"/>
              </a:rPr>
              <a:t>(17% of US population)</a:t>
            </a:r>
          </a:p>
          <a:p>
            <a:pPr lvl="1"/>
            <a:r>
              <a:rPr lang="en-US" altLang="en-US" sz="1800" dirty="0">
                <a:ea typeface="ＭＳ Ｐゴシック" panose="020B0600070205080204" pitchFamily="34" charset="-128"/>
              </a:rPr>
              <a:t>Success = correct reconstruction of all attributes</a:t>
            </a:r>
          </a:p>
          <a:p>
            <a:endParaRPr lang="en-US" altLang="en-US" sz="2000" dirty="0">
              <a:ea typeface="ＭＳ Ｐゴシック" panose="020B0600070205080204" pitchFamily="34" charset="-128"/>
            </a:endParaRPr>
          </a:p>
        </p:txBody>
      </p:sp>
      <p:sp>
        <p:nvSpPr>
          <p:cNvPr id="3" name="TextBox 2">
            <a:extLst>
              <a:ext uri="{FF2B5EF4-FFF2-40B4-BE49-F238E27FC236}">
                <a16:creationId xmlns:a16="http://schemas.microsoft.com/office/drawing/2014/main" id="{E9277C96-E34F-4E4B-B850-69E27AFB0561}"/>
              </a:ext>
            </a:extLst>
          </p:cNvPr>
          <p:cNvSpPr txBox="1"/>
          <p:nvPr/>
        </p:nvSpPr>
        <p:spPr>
          <a:xfrm>
            <a:off x="5563674" y="6030740"/>
            <a:ext cx="6160661" cy="369332"/>
          </a:xfrm>
          <a:prstGeom prst="rect">
            <a:avLst/>
          </a:prstGeom>
          <a:noFill/>
        </p:spPr>
        <p:txBody>
          <a:bodyPr wrap="none" rtlCol="0">
            <a:spAutoFit/>
          </a:bodyPr>
          <a:lstStyle/>
          <a:p>
            <a:r>
              <a:rPr lang="en-US" dirty="0">
                <a:latin typeface="Segoe Print" panose="02000800000000000000" pitchFamily="2" charset="0"/>
              </a:rPr>
              <a:t>proof of concept by U.S. Census Bureau researchers</a:t>
            </a:r>
          </a:p>
        </p:txBody>
      </p:sp>
      <p:grpSp>
        <p:nvGrpSpPr>
          <p:cNvPr id="11" name="Group 10">
            <a:extLst>
              <a:ext uri="{FF2B5EF4-FFF2-40B4-BE49-F238E27FC236}">
                <a16:creationId xmlns:a16="http://schemas.microsoft.com/office/drawing/2014/main" id="{6CF46BEB-17E5-A143-943C-75A05BAA52B7}"/>
              </a:ext>
            </a:extLst>
          </p:cNvPr>
          <p:cNvGrpSpPr/>
          <p:nvPr/>
        </p:nvGrpSpPr>
        <p:grpSpPr>
          <a:xfrm>
            <a:off x="2007786" y="2826035"/>
            <a:ext cx="2242080" cy="574560"/>
            <a:chOff x="2007786" y="2826035"/>
            <a:chExt cx="2242080" cy="57456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4422E924-0EF3-9A45-A02D-1CCDE73DB686}"/>
                    </a:ext>
                  </a:extLst>
                </p14:cNvPr>
                <p14:cNvContentPartPr/>
                <p14:nvPr/>
              </p14:nvContentPartPr>
              <p14:xfrm>
                <a:off x="2007786" y="2858075"/>
                <a:ext cx="1016640" cy="542520"/>
              </p14:xfrm>
            </p:contentPart>
          </mc:Choice>
          <mc:Fallback xmlns="">
            <p:pic>
              <p:nvPicPr>
                <p:cNvPr id="7" name="Ink 6">
                  <a:extLst>
                    <a:ext uri="{FF2B5EF4-FFF2-40B4-BE49-F238E27FC236}">
                      <a16:creationId xmlns:a16="http://schemas.microsoft.com/office/drawing/2014/main" id="{4422E924-0EF3-9A45-A02D-1CCDE73DB686}"/>
                    </a:ext>
                  </a:extLst>
                </p:cNvPr>
                <p:cNvPicPr/>
                <p:nvPr/>
              </p:nvPicPr>
              <p:blipFill>
                <a:blip r:embed="rId3"/>
                <a:stretch>
                  <a:fillRect/>
                </a:stretch>
              </p:blipFill>
              <p:spPr>
                <a:xfrm>
                  <a:off x="1990146" y="2840435"/>
                  <a:ext cx="105228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23537BB-2F33-4949-8737-C616F282AC7A}"/>
                    </a:ext>
                  </a:extLst>
                </p14:cNvPr>
                <p14:cNvContentPartPr/>
                <p14:nvPr/>
              </p14:nvContentPartPr>
              <p14:xfrm>
                <a:off x="2619758" y="2901275"/>
                <a:ext cx="1052308" cy="487440"/>
              </p14:xfrm>
            </p:contentPart>
          </mc:Choice>
          <mc:Fallback xmlns="">
            <p:pic>
              <p:nvPicPr>
                <p:cNvPr id="8" name="Ink 7">
                  <a:extLst>
                    <a:ext uri="{FF2B5EF4-FFF2-40B4-BE49-F238E27FC236}">
                      <a16:creationId xmlns:a16="http://schemas.microsoft.com/office/drawing/2014/main" id="{923537BB-2F33-4949-8737-C616F282AC7A}"/>
                    </a:ext>
                  </a:extLst>
                </p:cNvPr>
                <p:cNvPicPr/>
                <p:nvPr/>
              </p:nvPicPr>
              <p:blipFill>
                <a:blip r:embed="rId5"/>
                <a:stretch>
                  <a:fillRect/>
                </a:stretch>
              </p:blipFill>
              <p:spPr>
                <a:xfrm>
                  <a:off x="2601758" y="2883288"/>
                  <a:ext cx="1087949" cy="52305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D664E061-D65C-9247-B600-4FAE0AAA0BD0}"/>
                    </a:ext>
                  </a:extLst>
                </p14:cNvPr>
                <p14:cNvContentPartPr/>
                <p14:nvPr/>
              </p14:nvContentPartPr>
              <p14:xfrm>
                <a:off x="3542466" y="2826035"/>
                <a:ext cx="707400" cy="523080"/>
              </p14:xfrm>
            </p:contentPart>
          </mc:Choice>
          <mc:Fallback xmlns="">
            <p:pic>
              <p:nvPicPr>
                <p:cNvPr id="10" name="Ink 9">
                  <a:extLst>
                    <a:ext uri="{FF2B5EF4-FFF2-40B4-BE49-F238E27FC236}">
                      <a16:creationId xmlns:a16="http://schemas.microsoft.com/office/drawing/2014/main" id="{D664E061-D65C-9247-B600-4FAE0AAA0BD0}"/>
                    </a:ext>
                  </a:extLst>
                </p:cNvPr>
                <p:cNvPicPr/>
                <p:nvPr/>
              </p:nvPicPr>
              <p:blipFill>
                <a:blip r:embed="rId7"/>
                <a:stretch>
                  <a:fillRect/>
                </a:stretch>
              </p:blipFill>
              <p:spPr>
                <a:xfrm>
                  <a:off x="3524826" y="2808395"/>
                  <a:ext cx="743040" cy="558720"/>
                </a:xfrm>
                <a:prstGeom prst="rect">
                  <a:avLst/>
                </a:prstGeom>
              </p:spPr>
            </p:pic>
          </mc:Fallback>
        </mc:AlternateContent>
      </p:grpSp>
      <p:grpSp>
        <p:nvGrpSpPr>
          <p:cNvPr id="14" name="Group 13">
            <a:extLst>
              <a:ext uri="{FF2B5EF4-FFF2-40B4-BE49-F238E27FC236}">
                <a16:creationId xmlns:a16="http://schemas.microsoft.com/office/drawing/2014/main" id="{3B678FBA-4948-AF47-B68A-28BE74B3F688}"/>
              </a:ext>
            </a:extLst>
          </p:cNvPr>
          <p:cNvGrpSpPr/>
          <p:nvPr/>
        </p:nvGrpSpPr>
        <p:grpSpPr>
          <a:xfrm>
            <a:off x="4604466" y="2873195"/>
            <a:ext cx="444240" cy="489240"/>
            <a:chOff x="4604466" y="2873195"/>
            <a:chExt cx="444240" cy="489240"/>
          </a:xfrm>
        </p:grpSpPr>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1EE94A49-2D71-5D41-9317-72E72CE71E22}"/>
                    </a:ext>
                  </a:extLst>
                </p14:cNvPr>
                <p14:cNvContentPartPr/>
                <p14:nvPr/>
              </p14:nvContentPartPr>
              <p14:xfrm>
                <a:off x="4604466" y="2901275"/>
                <a:ext cx="444240" cy="461160"/>
              </p14:xfrm>
            </p:contentPart>
          </mc:Choice>
          <mc:Fallback xmlns="">
            <p:pic>
              <p:nvPicPr>
                <p:cNvPr id="12" name="Ink 11">
                  <a:extLst>
                    <a:ext uri="{FF2B5EF4-FFF2-40B4-BE49-F238E27FC236}">
                      <a16:creationId xmlns:a16="http://schemas.microsoft.com/office/drawing/2014/main" id="{1EE94A49-2D71-5D41-9317-72E72CE71E22}"/>
                    </a:ext>
                  </a:extLst>
                </p:cNvPr>
                <p:cNvPicPr/>
                <p:nvPr/>
              </p:nvPicPr>
              <p:blipFill>
                <a:blip r:embed="rId9"/>
                <a:stretch>
                  <a:fillRect/>
                </a:stretch>
              </p:blipFill>
              <p:spPr>
                <a:xfrm>
                  <a:off x="4568826" y="2865635"/>
                  <a:ext cx="51588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7F93E54D-0412-AA4B-B3DF-04F3DEE0EAE4}"/>
                    </a:ext>
                  </a:extLst>
                </p14:cNvPr>
                <p14:cNvContentPartPr/>
                <p14:nvPr/>
              </p14:nvContentPartPr>
              <p14:xfrm>
                <a:off x="4769346" y="2873195"/>
                <a:ext cx="204840" cy="37800"/>
              </p14:xfrm>
            </p:contentPart>
          </mc:Choice>
          <mc:Fallback xmlns="">
            <p:pic>
              <p:nvPicPr>
                <p:cNvPr id="13" name="Ink 12">
                  <a:extLst>
                    <a:ext uri="{FF2B5EF4-FFF2-40B4-BE49-F238E27FC236}">
                      <a16:creationId xmlns:a16="http://schemas.microsoft.com/office/drawing/2014/main" id="{7F93E54D-0412-AA4B-B3DF-04F3DEE0EAE4}"/>
                    </a:ext>
                  </a:extLst>
                </p:cNvPr>
                <p:cNvPicPr/>
                <p:nvPr/>
              </p:nvPicPr>
              <p:blipFill>
                <a:blip r:embed="rId11"/>
                <a:stretch>
                  <a:fillRect/>
                </a:stretch>
              </p:blipFill>
              <p:spPr>
                <a:xfrm>
                  <a:off x="4733346" y="2837555"/>
                  <a:ext cx="276480" cy="109440"/>
                </a:xfrm>
                <a:prstGeom prst="rect">
                  <a:avLst/>
                </a:prstGeom>
              </p:spPr>
            </p:pic>
          </mc:Fallback>
        </mc:AlternateContent>
      </p:grpSp>
    </p:spTree>
    <p:extLst>
      <p:ext uri="{BB962C8B-B14F-4D97-AF65-F5344CB8AC3E}">
        <p14:creationId xmlns:p14="http://schemas.microsoft.com/office/powerpoint/2010/main" val="170608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B0D38CD4-18BE-EA45-8D32-C6A8406A2930}"/>
              </a:ext>
            </a:extLst>
          </p:cNvPr>
          <p:cNvSpPr>
            <a:spLocks noGrp="1" noChangeArrowheads="1"/>
          </p:cNvSpPr>
          <p:nvPr>
            <p:ph type="title"/>
          </p:nvPr>
        </p:nvSpPr>
        <p:spPr/>
        <p:txBody>
          <a:bodyPr/>
          <a:lstStyle/>
          <a:p>
            <a:r>
              <a:rPr lang="en-US" altLang="en-US" dirty="0">
                <a:ea typeface="ＭＳ Ｐゴシック" panose="020B0600070205080204" pitchFamily="34" charset="-128"/>
              </a:rPr>
              <a:t>Not Just Government Statistics</a:t>
            </a:r>
          </a:p>
        </p:txBody>
      </p:sp>
      <p:sp>
        <p:nvSpPr>
          <p:cNvPr id="17410" name="Rectangle 3">
            <a:extLst>
              <a:ext uri="{FF2B5EF4-FFF2-40B4-BE49-F238E27FC236}">
                <a16:creationId xmlns:a16="http://schemas.microsoft.com/office/drawing/2014/main" id="{699D929C-6E76-A246-BF51-2821991CF60A}"/>
              </a:ext>
            </a:extLst>
          </p:cNvPr>
          <p:cNvSpPr>
            <a:spLocks noGrp="1" noChangeArrowheads="1"/>
          </p:cNvSpPr>
          <p:nvPr>
            <p:ph idx="1"/>
          </p:nvPr>
        </p:nvSpPr>
        <p:spPr/>
        <p:txBody>
          <a:bodyPr>
            <a:normAutofit/>
          </a:bodyPr>
          <a:lstStyle/>
          <a:p>
            <a:pPr marL="0" indent="0">
              <a:buNone/>
            </a:pPr>
            <a:r>
              <a:rPr lang="en-US" altLang="en-US" sz="2400" b="1" dirty="0">
                <a:ea typeface="ＭＳ Ｐゴシック" panose="020B0600070205080204" pitchFamily="34" charset="-128"/>
              </a:rPr>
              <a:t>Chrome: </a:t>
            </a:r>
            <a:r>
              <a:rPr lang="en-US" altLang="en-US" sz="2400" dirty="0">
                <a:ea typeface="ＭＳ Ｐゴシック" panose="020B0600070205080204" pitchFamily="34" charset="-128"/>
              </a:rPr>
              <a:t>which plugins are most likely to cause browser to crash?</a:t>
            </a:r>
          </a:p>
          <a:p>
            <a:pPr marL="0" indent="0">
              <a:buNone/>
            </a:pPr>
            <a:r>
              <a:rPr lang="en-US" altLang="en-US" sz="2400" b="1" dirty="0">
                <a:ea typeface="ＭＳ Ｐゴシック" panose="020B0600070205080204" pitchFamily="34" charset="-128"/>
              </a:rPr>
              <a:t>iOS: </a:t>
            </a:r>
            <a:r>
              <a:rPr lang="en-US" altLang="en-US" sz="2400" dirty="0">
                <a:ea typeface="ＭＳ Ｐゴシック" panose="020B0600070205080204" pitchFamily="34" charset="-128"/>
              </a:rPr>
              <a:t>how often are different emojis used?</a:t>
            </a:r>
          </a:p>
          <a:p>
            <a:pPr marL="0" indent="0">
              <a:buNone/>
            </a:pPr>
            <a:r>
              <a:rPr lang="en-US" altLang="en-US" sz="2400" b="1" dirty="0">
                <a:ea typeface="ＭＳ Ｐゴシック" panose="020B0600070205080204" pitchFamily="34" charset="-128"/>
              </a:rPr>
              <a:t>Microsoft: </a:t>
            </a:r>
            <a:r>
              <a:rPr lang="en-US" altLang="en-US" sz="2400" dirty="0">
                <a:ea typeface="ＭＳ Ｐゴシック" panose="020B0600070205080204" pitchFamily="34" charset="-128"/>
              </a:rPr>
              <a:t>how much time do users spend in a particular application?</a:t>
            </a:r>
          </a:p>
          <a:p>
            <a:pPr marL="0" indent="0">
              <a:buNone/>
            </a:pPr>
            <a:r>
              <a:rPr lang="en-US" altLang="en-US" sz="2400" b="1" dirty="0">
                <a:ea typeface="ＭＳ Ｐゴシック" panose="020B0600070205080204" pitchFamily="34" charset="-128"/>
              </a:rPr>
              <a:t>Uber: </a:t>
            </a:r>
            <a:r>
              <a:rPr lang="en-US" altLang="en-US" sz="2400" dirty="0">
                <a:ea typeface="ＭＳ Ｐゴシック" panose="020B0600070205080204" pitchFamily="34" charset="-128"/>
              </a:rPr>
              <a:t>what is the average trip length in a city?</a:t>
            </a:r>
          </a:p>
        </p:txBody>
      </p:sp>
    </p:spTree>
    <p:extLst>
      <p:ext uri="{BB962C8B-B14F-4D97-AF65-F5344CB8AC3E}">
        <p14:creationId xmlns:p14="http://schemas.microsoft.com/office/powerpoint/2010/main" val="1445609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EE607EFC-4581-1446-B427-C7D797040E40}"/>
              </a:ext>
            </a:extLst>
          </p:cNvPr>
          <p:cNvSpPr>
            <a:spLocks noGrp="1" noChangeArrowheads="1"/>
          </p:cNvSpPr>
          <p:nvPr>
            <p:ph type="title"/>
          </p:nvPr>
        </p:nvSpPr>
        <p:spPr/>
        <p:txBody>
          <a:bodyPr/>
          <a:lstStyle/>
          <a:p>
            <a:r>
              <a:rPr lang="en-US" altLang="en-US">
                <a:ea typeface="ＭＳ Ｐゴシック" panose="020B0600070205080204" pitchFamily="34" charset="-128"/>
              </a:rPr>
              <a:t>Classical Intution for Privacy</a:t>
            </a:r>
          </a:p>
        </p:txBody>
      </p:sp>
      <p:sp>
        <p:nvSpPr>
          <p:cNvPr id="16386" name="Rectangle 3">
            <a:extLst>
              <a:ext uri="{FF2B5EF4-FFF2-40B4-BE49-F238E27FC236}">
                <a16:creationId xmlns:a16="http://schemas.microsoft.com/office/drawing/2014/main" id="{6C1338DD-66F7-C741-AB39-CC15AA6B3B90}"/>
              </a:ext>
            </a:extLst>
          </p:cNvPr>
          <p:cNvSpPr>
            <a:spLocks noGrp="1" noChangeArrowheads="1"/>
          </p:cNvSpPr>
          <p:nvPr>
            <p:ph idx="1"/>
          </p:nvPr>
        </p:nvSpPr>
        <p:spPr>
          <a:xfrm>
            <a:off x="1066800" y="2103120"/>
            <a:ext cx="8450687" cy="3849624"/>
          </a:xfrm>
        </p:spPr>
        <p:txBody>
          <a:bodyPr>
            <a:normAutofit/>
          </a:bodyPr>
          <a:lstStyle/>
          <a:p>
            <a:pPr marL="0" indent="0">
              <a:buNone/>
            </a:pPr>
            <a:r>
              <a:rPr lang="en-US" altLang="en-US" sz="2400" dirty="0" err="1">
                <a:ea typeface="ＭＳ Ｐゴシック" panose="020B0600070205080204" pitchFamily="34" charset="-128"/>
              </a:rPr>
              <a:t>Dalenius</a:t>
            </a:r>
            <a:r>
              <a:rPr lang="en-US" altLang="en-US" sz="2400" dirty="0">
                <a:ea typeface="ＭＳ Ｐゴシック" panose="020B0600070205080204" pitchFamily="34" charset="-128"/>
              </a:rPr>
              <a:t> (1977): “</a:t>
            </a:r>
            <a:r>
              <a:rPr lang="en-US" altLang="ja-JP" sz="2400" dirty="0">
                <a:ea typeface="ＭＳ Ｐゴシック" panose="020B0600070205080204" pitchFamily="34" charset="-128"/>
              </a:rPr>
              <a:t>If the release of statistics S makes it possible to determine the value [of private information] more accurately than is possible without access to S, a disclosure has taken place”</a:t>
            </a:r>
            <a:endParaRPr lang="en-US" altLang="ja-JP" sz="2400" dirty="0">
              <a:solidFill>
                <a:schemeClr val="tx2"/>
              </a:solidFill>
              <a:ea typeface="ＭＳ Ｐゴシック" panose="020B0600070205080204" pitchFamily="34" charset="-128"/>
            </a:endParaRPr>
          </a:p>
          <a:p>
            <a:endParaRPr lang="en-US" altLang="en-US" sz="2400" dirty="0">
              <a:ea typeface="ＭＳ Ｐゴシック" panose="020B0600070205080204" pitchFamily="34" charset="-128"/>
            </a:endParaRPr>
          </a:p>
        </p:txBody>
      </p:sp>
      <p:pic>
        <p:nvPicPr>
          <p:cNvPr id="5122" name="Picture 2" descr="Tore Dalenius Sample-Dependent Estimation in Survey Sampling">
            <a:extLst>
              <a:ext uri="{FF2B5EF4-FFF2-40B4-BE49-F238E27FC236}">
                <a16:creationId xmlns:a16="http://schemas.microsoft.com/office/drawing/2014/main" id="{B29FC083-DA56-9C42-849B-5523512EF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6969" y="480275"/>
            <a:ext cx="1578648" cy="1963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C6A8F91-6CA7-E043-9FDA-09451CD3AB72}"/>
              </a:ext>
            </a:extLst>
          </p:cNvPr>
          <p:cNvSpPr txBox="1"/>
          <p:nvPr/>
        </p:nvSpPr>
        <p:spPr>
          <a:xfrm>
            <a:off x="2200139" y="4027932"/>
            <a:ext cx="7034011" cy="1200329"/>
          </a:xfrm>
          <a:prstGeom prst="rect">
            <a:avLst/>
          </a:prstGeom>
          <a:solidFill>
            <a:schemeClr val="bg1"/>
          </a:solidFill>
          <a:ln w="38100">
            <a:solidFill>
              <a:srgbClr val="C00000"/>
            </a:solidFill>
          </a:ln>
          <a:effectLst>
            <a:outerShdw blurRad="202102" sx="120000" sy="120000" algn="ctr" rotWithShape="0">
              <a:prstClr val="black">
                <a:alpha val="40000"/>
              </a:prstClr>
            </a:outerShdw>
          </a:effectLst>
        </p:spPr>
        <p:txBody>
          <a:bodyPr wrap="square">
            <a:spAutoFit/>
          </a:bodyPr>
          <a:lstStyle/>
          <a:p>
            <a:pPr algn="ctr"/>
            <a:r>
              <a:rPr lang="en-US" altLang="en-US" sz="2400" dirty="0">
                <a:solidFill>
                  <a:srgbClr val="C00000"/>
                </a:solidFill>
                <a:ea typeface="ＭＳ Ｐゴシック" panose="020B0600070205080204" pitchFamily="34" charset="-128"/>
              </a:rPr>
              <a:t>“Privacy” means that anything that can be learned about a respondent from the statistical database can be learned without access to the database</a:t>
            </a:r>
          </a:p>
        </p:txBody>
      </p:sp>
    </p:spTree>
    <p:extLst>
      <p:ext uri="{BB962C8B-B14F-4D97-AF65-F5344CB8AC3E}">
        <p14:creationId xmlns:p14="http://schemas.microsoft.com/office/powerpoint/2010/main" val="3735292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0577B547-A09C-4345-B394-B34ACF8A6D64}"/>
              </a:ext>
            </a:extLst>
          </p:cNvPr>
          <p:cNvSpPr>
            <a:spLocks noGrp="1" noChangeArrowheads="1"/>
          </p:cNvSpPr>
          <p:nvPr>
            <p:ph type="title"/>
          </p:nvPr>
        </p:nvSpPr>
        <p:spPr/>
        <p:txBody>
          <a:bodyPr/>
          <a:lstStyle/>
          <a:p>
            <a:r>
              <a:rPr lang="en-US" altLang="en-US">
                <a:ea typeface="ＭＳ Ｐゴシック" panose="020B0600070205080204" pitchFamily="34" charset="-128"/>
              </a:rPr>
              <a:t>Lithuanian Women</a:t>
            </a:r>
          </a:p>
        </p:txBody>
      </p:sp>
      <p:sp>
        <p:nvSpPr>
          <p:cNvPr id="1056771" name="Rectangle 3">
            <a:extLst>
              <a:ext uri="{FF2B5EF4-FFF2-40B4-BE49-F238E27FC236}">
                <a16:creationId xmlns:a16="http://schemas.microsoft.com/office/drawing/2014/main" id="{D11ADE59-8484-564C-8D3E-1326A565CC31}"/>
              </a:ext>
            </a:extLst>
          </p:cNvPr>
          <p:cNvSpPr>
            <a:spLocks noGrp="1" noChangeArrowheads="1"/>
          </p:cNvSpPr>
          <p:nvPr>
            <p:ph idx="1"/>
          </p:nvPr>
        </p:nvSpPr>
        <p:spPr>
          <a:xfrm>
            <a:off x="1066800" y="2103120"/>
            <a:ext cx="6312794" cy="3849624"/>
          </a:xfrm>
        </p:spPr>
        <p:txBody>
          <a:bodyPr/>
          <a:lstStyle/>
          <a:p>
            <a:r>
              <a:rPr lang="en-US" altLang="en-US" sz="2400" dirty="0">
                <a:ea typeface="ＭＳ Ｐゴシック" panose="020B0600070205080204" pitchFamily="34" charset="-128"/>
                <a:sym typeface="Symbol" pitchFamily="2" charset="2"/>
              </a:rPr>
              <a:t>Terry Gross is 2 inches shorter than the average Lithuanian woman</a:t>
            </a:r>
          </a:p>
          <a:p>
            <a:r>
              <a:rPr lang="en-US" altLang="en-US" sz="2400" dirty="0">
                <a:ea typeface="ＭＳ Ｐゴシック" panose="020B0600070205080204" pitchFamily="34" charset="-128"/>
                <a:sym typeface="Symbol" pitchFamily="2" charset="2"/>
              </a:rPr>
              <a:t>Lithuania publishes a database allowing anyone to compute the average height of Lithuanian women</a:t>
            </a:r>
          </a:p>
          <a:p>
            <a:pPr marL="0" indent="0">
              <a:buNone/>
            </a:pPr>
            <a:r>
              <a:rPr lang="en-US" altLang="en-US" sz="2400" dirty="0">
                <a:solidFill>
                  <a:srgbClr val="800000"/>
                </a:solidFill>
                <a:ea typeface="ＭＳ Ｐゴシック" panose="020B0600070205080204" pitchFamily="34" charset="-128"/>
                <a:sym typeface="Symbol" pitchFamily="2" charset="2"/>
              </a:rPr>
              <a:t>Did publication of this database breach Terry Gross’s privacy?</a:t>
            </a:r>
            <a:endParaRPr lang="en-US" altLang="en-US" sz="2000" dirty="0">
              <a:solidFill>
                <a:srgbClr val="800000"/>
              </a:solidFill>
              <a:ea typeface="ＭＳ Ｐゴシック" panose="020B0600070205080204" pitchFamily="34" charset="-128"/>
              <a:sym typeface="Symbol" pitchFamily="2" charset="2"/>
            </a:endParaRPr>
          </a:p>
        </p:txBody>
      </p:sp>
      <p:pic>
        <p:nvPicPr>
          <p:cNvPr id="8194" name="Picture 2" descr="Terry Gross : NPR">
            <a:extLst>
              <a:ext uri="{FF2B5EF4-FFF2-40B4-BE49-F238E27FC236}">
                <a16:creationId xmlns:a16="http://schemas.microsoft.com/office/drawing/2014/main" id="{BD22178D-B5BD-0B49-AF07-FC1512EFA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594" y="1191869"/>
            <a:ext cx="1231900" cy="16446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00 women of Lithuania that all Lithuanians worldwide are proud of! -  EN.DELFI">
            <a:extLst>
              <a:ext uri="{FF2B5EF4-FFF2-40B4-BE49-F238E27FC236}">
                <a16:creationId xmlns:a16="http://schemas.microsoft.com/office/drawing/2014/main" id="{32A02329-84CB-EB43-8EB2-7554A853C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1572" y="2645206"/>
            <a:ext cx="2966720" cy="185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8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0577B547-A09C-4345-B394-B34ACF8A6D64}"/>
              </a:ext>
            </a:extLst>
          </p:cNvPr>
          <p:cNvSpPr>
            <a:spLocks noGrp="1" noChangeArrowheads="1"/>
          </p:cNvSpPr>
          <p:nvPr>
            <p:ph type="title"/>
          </p:nvPr>
        </p:nvSpPr>
        <p:spPr/>
        <p:txBody>
          <a:bodyPr/>
          <a:lstStyle/>
          <a:p>
            <a:r>
              <a:rPr lang="en-US" altLang="en-US" dirty="0">
                <a:ea typeface="ＭＳ Ｐゴシック" panose="020B0600070205080204" pitchFamily="34" charset="-128"/>
              </a:rPr>
              <a:t>Smoking Causes Cancer</a:t>
            </a:r>
          </a:p>
        </p:txBody>
      </p:sp>
      <p:sp>
        <p:nvSpPr>
          <p:cNvPr id="1056771" name="Rectangle 3">
            <a:extLst>
              <a:ext uri="{FF2B5EF4-FFF2-40B4-BE49-F238E27FC236}">
                <a16:creationId xmlns:a16="http://schemas.microsoft.com/office/drawing/2014/main" id="{D11ADE59-8484-564C-8D3E-1326A565CC31}"/>
              </a:ext>
            </a:extLst>
          </p:cNvPr>
          <p:cNvSpPr>
            <a:spLocks noGrp="1" noChangeArrowheads="1"/>
          </p:cNvSpPr>
          <p:nvPr>
            <p:ph idx="1"/>
          </p:nvPr>
        </p:nvSpPr>
        <p:spPr>
          <a:xfrm>
            <a:off x="1066800" y="2103120"/>
            <a:ext cx="6840828" cy="3849624"/>
          </a:xfrm>
        </p:spPr>
        <p:txBody>
          <a:bodyPr/>
          <a:lstStyle/>
          <a:p>
            <a:r>
              <a:rPr lang="en-US" altLang="en-US" sz="2400" dirty="0">
                <a:ea typeface="ＭＳ Ｐゴシック" panose="020B0600070205080204" pitchFamily="34" charset="-128"/>
                <a:sym typeface="Symbol" pitchFamily="2" charset="2"/>
              </a:rPr>
              <a:t>Yul Brynner is a smoker</a:t>
            </a:r>
          </a:p>
          <a:p>
            <a:r>
              <a:rPr lang="en-US" altLang="en-US" sz="2400" dirty="0">
                <a:ea typeface="ＭＳ Ｐゴシック" panose="020B0600070205080204" pitchFamily="34" charset="-128"/>
                <a:sym typeface="Symbol" pitchFamily="2" charset="2"/>
              </a:rPr>
              <a:t>A medical research study finds a causal relationship between smoking and lung cancer</a:t>
            </a:r>
          </a:p>
          <a:p>
            <a:r>
              <a:rPr lang="en-US" altLang="en-US" sz="2400" dirty="0">
                <a:ea typeface="ＭＳ Ｐゴシック" panose="020B0600070205080204" pitchFamily="34" charset="-128"/>
                <a:sym typeface="Symbol" pitchFamily="2" charset="2"/>
              </a:rPr>
              <a:t>Conclusion: Brynner has a higher risk of developing lung cancer</a:t>
            </a:r>
          </a:p>
          <a:p>
            <a:pPr marL="0" indent="0">
              <a:buNone/>
            </a:pPr>
            <a:r>
              <a:rPr lang="en-US" altLang="en-US" sz="2400" dirty="0">
                <a:solidFill>
                  <a:srgbClr val="800000"/>
                </a:solidFill>
                <a:ea typeface="ＭＳ Ｐゴシック" panose="020B0600070205080204" pitchFamily="34" charset="-128"/>
                <a:sym typeface="Symbol" pitchFamily="2" charset="2"/>
              </a:rPr>
              <a:t>Did the study breach Brynner’s privacy?</a:t>
            </a:r>
            <a:endParaRPr lang="en-US" altLang="en-US" sz="2000" dirty="0">
              <a:solidFill>
                <a:srgbClr val="800000"/>
              </a:solidFill>
              <a:ea typeface="ＭＳ Ｐゴシック" panose="020B0600070205080204" pitchFamily="34" charset="-128"/>
              <a:sym typeface="Symbol" pitchFamily="2" charset="2"/>
            </a:endParaRPr>
          </a:p>
        </p:txBody>
      </p:sp>
      <p:pic>
        <p:nvPicPr>
          <p:cNvPr id="4098" name="Picture 2" descr="Yul Brynner Smoking | Silver Screen Suppers">
            <a:extLst>
              <a:ext uri="{FF2B5EF4-FFF2-40B4-BE49-F238E27FC236}">
                <a16:creationId xmlns:a16="http://schemas.microsoft.com/office/drawing/2014/main" id="{746C0DE1-22B7-9542-B969-D77B1711F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688" y="1036748"/>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gure 6.9, Death rates from all lung cancers, by smoking status, Cancer  Prevention Study I (CPS-I) and Cancer Prevention Study II (CPS-II),  1959–1965 and 1982–1988 - The Health Consequences of Smoking—50 Years">
            <a:extLst>
              <a:ext uri="{FF2B5EF4-FFF2-40B4-BE49-F238E27FC236}">
                <a16:creationId xmlns:a16="http://schemas.microsoft.com/office/drawing/2014/main" id="{BF05E760-AC23-E547-969A-02C2094FD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8473" y="2374418"/>
            <a:ext cx="2339616"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985FB7-0CA1-534A-960D-3A21E872D37E}"/>
              </a:ext>
            </a:extLst>
          </p:cNvPr>
          <p:cNvSpPr txBox="1"/>
          <p:nvPr/>
        </p:nvSpPr>
        <p:spPr>
          <a:xfrm>
            <a:off x="7307575" y="4164199"/>
            <a:ext cx="3977649" cy="923330"/>
          </a:xfrm>
          <a:prstGeom prst="rect">
            <a:avLst/>
          </a:prstGeom>
          <a:noFill/>
        </p:spPr>
        <p:txBody>
          <a:bodyPr wrap="square" rtlCol="0">
            <a:spAutoFit/>
          </a:bodyPr>
          <a:lstStyle/>
          <a:p>
            <a:r>
              <a:rPr lang="en-US" dirty="0">
                <a:latin typeface="Segoe Print" panose="02000800000000000000" pitchFamily="2" charset="0"/>
              </a:rPr>
              <a:t>This is true regardless of whether Brynner participated in the study or not</a:t>
            </a:r>
          </a:p>
        </p:txBody>
      </p:sp>
      <p:grpSp>
        <p:nvGrpSpPr>
          <p:cNvPr id="5" name="Group 4">
            <a:extLst>
              <a:ext uri="{FF2B5EF4-FFF2-40B4-BE49-F238E27FC236}">
                <a16:creationId xmlns:a16="http://schemas.microsoft.com/office/drawing/2014/main" id="{B1BD7232-9614-ED44-8DFC-3A81567F10D5}"/>
              </a:ext>
            </a:extLst>
          </p:cNvPr>
          <p:cNvGrpSpPr/>
          <p:nvPr/>
        </p:nvGrpSpPr>
        <p:grpSpPr>
          <a:xfrm>
            <a:off x="6173346" y="4114475"/>
            <a:ext cx="927360" cy="458640"/>
            <a:chOff x="6173346" y="4114475"/>
            <a:chExt cx="927360" cy="45864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2F1F845-458F-1247-8518-7EF3948B03BD}"/>
                    </a:ext>
                  </a:extLst>
                </p14:cNvPr>
                <p14:cNvContentPartPr/>
                <p14:nvPr/>
              </p14:nvContentPartPr>
              <p14:xfrm>
                <a:off x="6173346" y="4132835"/>
                <a:ext cx="927360" cy="440280"/>
              </p14:xfrm>
            </p:contentPart>
          </mc:Choice>
          <mc:Fallback xmlns="">
            <p:pic>
              <p:nvPicPr>
                <p:cNvPr id="3" name="Ink 2">
                  <a:extLst>
                    <a:ext uri="{FF2B5EF4-FFF2-40B4-BE49-F238E27FC236}">
                      <a16:creationId xmlns:a16="http://schemas.microsoft.com/office/drawing/2014/main" id="{12F1F845-458F-1247-8518-7EF3948B03BD}"/>
                    </a:ext>
                  </a:extLst>
                </p:cNvPr>
                <p:cNvPicPr/>
                <p:nvPr/>
              </p:nvPicPr>
              <p:blipFill>
                <a:blip r:embed="rId5"/>
                <a:stretch>
                  <a:fillRect/>
                </a:stretch>
              </p:blipFill>
              <p:spPr>
                <a:xfrm>
                  <a:off x="6155346" y="4115195"/>
                  <a:ext cx="96300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E36AF70-5111-4749-BFD0-6F9D55033750}"/>
                    </a:ext>
                  </a:extLst>
                </p14:cNvPr>
                <p14:cNvContentPartPr/>
                <p14:nvPr/>
              </p14:nvContentPartPr>
              <p14:xfrm>
                <a:off x="6313386" y="4114475"/>
                <a:ext cx="255960" cy="27360"/>
              </p14:xfrm>
            </p:contentPart>
          </mc:Choice>
          <mc:Fallback xmlns="">
            <p:pic>
              <p:nvPicPr>
                <p:cNvPr id="4" name="Ink 3">
                  <a:extLst>
                    <a:ext uri="{FF2B5EF4-FFF2-40B4-BE49-F238E27FC236}">
                      <a16:creationId xmlns:a16="http://schemas.microsoft.com/office/drawing/2014/main" id="{AE36AF70-5111-4749-BFD0-6F9D55033750}"/>
                    </a:ext>
                  </a:extLst>
                </p:cNvPr>
                <p:cNvPicPr/>
                <p:nvPr/>
              </p:nvPicPr>
              <p:blipFill>
                <a:blip r:embed="rId7"/>
                <a:stretch>
                  <a:fillRect/>
                </a:stretch>
              </p:blipFill>
              <p:spPr>
                <a:xfrm>
                  <a:off x="6295746" y="4096835"/>
                  <a:ext cx="291600" cy="63000"/>
                </a:xfrm>
                <a:prstGeom prst="rect">
                  <a:avLst/>
                </a:prstGeom>
              </p:spPr>
            </p:pic>
          </mc:Fallback>
        </mc:AlternateContent>
      </p:grpSp>
    </p:spTree>
    <p:extLst>
      <p:ext uri="{BB962C8B-B14F-4D97-AF65-F5344CB8AC3E}">
        <p14:creationId xmlns:p14="http://schemas.microsoft.com/office/powerpoint/2010/main" val="300414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75" name="Rectangle 74">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17409" name="Rectangle 2">
            <a:extLst>
              <a:ext uri="{FF2B5EF4-FFF2-40B4-BE49-F238E27FC236}">
                <a16:creationId xmlns:a16="http://schemas.microsoft.com/office/drawing/2014/main" id="{B0D38CD4-18BE-EA45-8D32-C6A8406A2930}"/>
              </a:ext>
            </a:extLst>
          </p:cNvPr>
          <p:cNvSpPr>
            <a:spLocks noGrp="1" noChangeArrowheads="1"/>
          </p:cNvSpPr>
          <p:nvPr>
            <p:ph type="title"/>
          </p:nvPr>
        </p:nvSpPr>
        <p:spPr>
          <a:xfrm>
            <a:off x="676240" y="875324"/>
            <a:ext cx="3536510" cy="5093520"/>
          </a:xfrm>
        </p:spPr>
        <p:txBody>
          <a:bodyPr>
            <a:normAutofit/>
          </a:bodyPr>
          <a:lstStyle/>
          <a:p>
            <a:pPr algn="ctr"/>
            <a:r>
              <a:rPr lang="en-US" altLang="en-US" sz="4400">
                <a:solidFill>
                  <a:schemeClr val="tx1"/>
                </a:solidFill>
                <a:ea typeface="ＭＳ Ｐゴシック" panose="020B0600070205080204" pitchFamily="34" charset="-128"/>
              </a:rPr>
              <a:t>Differencing Attacks</a:t>
            </a:r>
          </a:p>
        </p:txBody>
      </p:sp>
      <p:sp>
        <p:nvSpPr>
          <p:cNvPr id="17410" name="Rectangle 3">
            <a:extLst>
              <a:ext uri="{FF2B5EF4-FFF2-40B4-BE49-F238E27FC236}">
                <a16:creationId xmlns:a16="http://schemas.microsoft.com/office/drawing/2014/main" id="{699D929C-6E76-A246-BF51-2821991CF60A}"/>
              </a:ext>
            </a:extLst>
          </p:cNvPr>
          <p:cNvSpPr>
            <a:spLocks noGrp="1" noChangeArrowheads="1"/>
          </p:cNvSpPr>
          <p:nvPr>
            <p:ph idx="1"/>
          </p:nvPr>
        </p:nvSpPr>
        <p:spPr>
          <a:xfrm>
            <a:off x="5054768" y="237744"/>
            <a:ext cx="6046821" cy="5475563"/>
          </a:xfrm>
        </p:spPr>
        <p:txBody>
          <a:bodyPr anchor="ctr">
            <a:normAutofit/>
          </a:bodyPr>
          <a:lstStyle/>
          <a:p>
            <a:pPr marL="0" indent="0">
              <a:buNone/>
            </a:pPr>
            <a:r>
              <a:rPr lang="en-US" altLang="en-US" sz="2400" dirty="0">
                <a:ea typeface="ＭＳ Ｐゴシック" panose="020B0600070205080204" pitchFamily="34" charset="-128"/>
              </a:rPr>
              <a:t>Can ask statistical queries about a community, but answers with low counts are suppressed</a:t>
            </a:r>
          </a:p>
          <a:p>
            <a:pPr lvl="1"/>
            <a:r>
              <a:rPr lang="en-US" altLang="en-US" sz="2000" dirty="0">
                <a:ea typeface="ＭＳ Ｐゴシック" panose="020B0600070205080204" pitchFamily="34" charset="-128"/>
              </a:rPr>
              <a:t>How many people are HIV+?</a:t>
            </a:r>
          </a:p>
          <a:p>
            <a:pPr lvl="1"/>
            <a:r>
              <a:rPr lang="en-US" altLang="en-US" sz="2000" dirty="0">
                <a:ea typeface="ＭＳ Ｐゴシック" panose="020B0600070205080204" pitchFamily="34" charset="-128"/>
              </a:rPr>
              <a:t>How many people are named Freddie?</a:t>
            </a:r>
          </a:p>
          <a:p>
            <a:endParaRPr lang="en-US" altLang="en-US" sz="2000" dirty="0">
              <a:ea typeface="ＭＳ Ｐゴシック" panose="020B0600070205080204" pitchFamily="34" charset="-128"/>
            </a:endParaRPr>
          </a:p>
          <a:p>
            <a:pPr marL="0" indent="0">
              <a:buNone/>
            </a:pPr>
            <a:r>
              <a:rPr lang="en-US" altLang="en-US" sz="2400" dirty="0">
                <a:ea typeface="ＭＳ Ｐゴシック" panose="020B0600070205080204" pitchFamily="34" charset="-128"/>
              </a:rPr>
              <a:t>X: How many people are HIV+? </a:t>
            </a:r>
          </a:p>
          <a:p>
            <a:pPr marL="0" indent="0">
              <a:buNone/>
            </a:pPr>
            <a:r>
              <a:rPr lang="en-US" altLang="en-US" sz="2400" dirty="0">
                <a:ea typeface="ＭＳ Ｐゴシック" panose="020B0600070205080204" pitchFamily="34" charset="-128"/>
              </a:rPr>
              <a:t>Y: How many people are HIV+ and not named Freddie?</a:t>
            </a:r>
          </a:p>
        </p:txBody>
      </p:sp>
      <p:sp>
        <p:nvSpPr>
          <p:cNvPr id="2" name="TextBox 1">
            <a:extLst>
              <a:ext uri="{FF2B5EF4-FFF2-40B4-BE49-F238E27FC236}">
                <a16:creationId xmlns:a16="http://schemas.microsoft.com/office/drawing/2014/main" id="{21D8ECC8-EC00-4444-9BED-91D6E44738F2}"/>
              </a:ext>
            </a:extLst>
          </p:cNvPr>
          <p:cNvSpPr txBox="1"/>
          <p:nvPr/>
        </p:nvSpPr>
        <p:spPr>
          <a:xfrm>
            <a:off x="5121692" y="5022035"/>
            <a:ext cx="4227439" cy="461665"/>
          </a:xfrm>
          <a:prstGeom prst="rect">
            <a:avLst/>
          </a:prstGeom>
          <a:noFill/>
        </p:spPr>
        <p:txBody>
          <a:bodyPr wrap="none" rtlCol="0">
            <a:spAutoFit/>
          </a:bodyPr>
          <a:lstStyle/>
          <a:p>
            <a:r>
              <a:rPr lang="en-US" sz="2400" dirty="0"/>
              <a:t>X-Y reveals Freddie’s HIV status</a:t>
            </a:r>
          </a:p>
        </p:txBody>
      </p:sp>
      <p:grpSp>
        <p:nvGrpSpPr>
          <p:cNvPr id="5" name="Group 4">
            <a:extLst>
              <a:ext uri="{FF2B5EF4-FFF2-40B4-BE49-F238E27FC236}">
                <a16:creationId xmlns:a16="http://schemas.microsoft.com/office/drawing/2014/main" id="{02FB4BED-3B5B-AB44-9473-99EF11569A02}"/>
              </a:ext>
            </a:extLst>
          </p:cNvPr>
          <p:cNvGrpSpPr/>
          <p:nvPr/>
        </p:nvGrpSpPr>
        <p:grpSpPr>
          <a:xfrm>
            <a:off x="4762866" y="4042475"/>
            <a:ext cx="293400" cy="987120"/>
            <a:chOff x="4762866" y="4042475"/>
            <a:chExt cx="293400" cy="98712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17538DB3-C7E4-334A-820C-206D5CAA7412}"/>
                    </a:ext>
                  </a:extLst>
                </p14:cNvPr>
                <p14:cNvContentPartPr/>
                <p14:nvPr/>
              </p14:nvContentPartPr>
              <p14:xfrm>
                <a:off x="4762866" y="4042475"/>
                <a:ext cx="251640" cy="987120"/>
              </p14:xfrm>
            </p:contentPart>
          </mc:Choice>
          <mc:Fallback xmlns="">
            <p:pic>
              <p:nvPicPr>
                <p:cNvPr id="3" name="Ink 2">
                  <a:extLst>
                    <a:ext uri="{FF2B5EF4-FFF2-40B4-BE49-F238E27FC236}">
                      <a16:creationId xmlns:a16="http://schemas.microsoft.com/office/drawing/2014/main" id="{17538DB3-C7E4-334A-820C-206D5CAA7412}"/>
                    </a:ext>
                  </a:extLst>
                </p:cNvPr>
                <p:cNvPicPr/>
                <p:nvPr/>
              </p:nvPicPr>
              <p:blipFill>
                <a:blip r:embed="rId3"/>
                <a:stretch>
                  <a:fillRect/>
                </a:stretch>
              </p:blipFill>
              <p:spPr>
                <a:xfrm>
                  <a:off x="4754226" y="4033835"/>
                  <a:ext cx="269280" cy="1004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D5A90BA-A73F-224E-B650-C3DCA74A32B7}"/>
                    </a:ext>
                  </a:extLst>
                </p14:cNvPr>
                <p14:cNvContentPartPr/>
                <p14:nvPr/>
              </p14:nvContentPartPr>
              <p14:xfrm>
                <a:off x="5014146" y="4827275"/>
                <a:ext cx="42120" cy="194760"/>
              </p14:xfrm>
            </p:contentPart>
          </mc:Choice>
          <mc:Fallback xmlns="">
            <p:pic>
              <p:nvPicPr>
                <p:cNvPr id="4" name="Ink 3">
                  <a:extLst>
                    <a:ext uri="{FF2B5EF4-FFF2-40B4-BE49-F238E27FC236}">
                      <a16:creationId xmlns:a16="http://schemas.microsoft.com/office/drawing/2014/main" id="{2D5A90BA-A73F-224E-B650-C3DCA74A32B7}"/>
                    </a:ext>
                  </a:extLst>
                </p:cNvPr>
                <p:cNvPicPr/>
                <p:nvPr/>
              </p:nvPicPr>
              <p:blipFill>
                <a:blip r:embed="rId5"/>
                <a:stretch>
                  <a:fillRect/>
                </a:stretch>
              </p:blipFill>
              <p:spPr>
                <a:xfrm>
                  <a:off x="5005146" y="4818635"/>
                  <a:ext cx="59760" cy="212400"/>
                </a:xfrm>
                <a:prstGeom prst="rect">
                  <a:avLst/>
                </a:prstGeom>
              </p:spPr>
            </p:pic>
          </mc:Fallback>
        </mc:AlternateContent>
      </p:grpSp>
      <p:sp>
        <p:nvSpPr>
          <p:cNvPr id="11" name="TextBox 10">
            <a:extLst>
              <a:ext uri="{FF2B5EF4-FFF2-40B4-BE49-F238E27FC236}">
                <a16:creationId xmlns:a16="http://schemas.microsoft.com/office/drawing/2014/main" id="{7F250642-1DC8-BA41-84AF-AB4B6E2354FB}"/>
              </a:ext>
            </a:extLst>
          </p:cNvPr>
          <p:cNvSpPr txBox="1"/>
          <p:nvPr/>
        </p:nvSpPr>
        <p:spPr>
          <a:xfrm>
            <a:off x="5121691" y="5597278"/>
            <a:ext cx="2260555" cy="461665"/>
          </a:xfrm>
          <a:prstGeom prst="rect">
            <a:avLst/>
          </a:prstGeom>
          <a:noFill/>
        </p:spPr>
        <p:txBody>
          <a:bodyPr wrap="none" rtlCol="0">
            <a:spAutoFit/>
          </a:bodyPr>
          <a:lstStyle/>
          <a:p>
            <a:r>
              <a:rPr lang="en-US" sz="2400" dirty="0"/>
              <a:t>What if X-Y &gt; 1?</a:t>
            </a:r>
          </a:p>
        </p:txBody>
      </p:sp>
    </p:spTree>
    <p:extLst>
      <p:ext uri="{BB962C8B-B14F-4D97-AF65-F5344CB8AC3E}">
        <p14:creationId xmlns:p14="http://schemas.microsoft.com/office/powerpoint/2010/main" val="20813364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B0D38CD4-18BE-EA45-8D32-C6A8406A2930}"/>
              </a:ext>
            </a:extLst>
          </p:cNvPr>
          <p:cNvSpPr>
            <a:spLocks noGrp="1" noChangeArrowheads="1"/>
          </p:cNvSpPr>
          <p:nvPr>
            <p:ph type="title"/>
          </p:nvPr>
        </p:nvSpPr>
        <p:spPr/>
        <p:txBody>
          <a:bodyPr/>
          <a:lstStyle/>
          <a:p>
            <a:r>
              <a:rPr lang="en-US" altLang="en-US" dirty="0">
                <a:ea typeface="ＭＳ Ｐゴシック" panose="020B0600070205080204" pitchFamily="34" charset="-128"/>
              </a:rPr>
              <a:t>Database ”Privacy” Is Impossible!</a:t>
            </a:r>
          </a:p>
        </p:txBody>
      </p:sp>
      <p:pic>
        <p:nvPicPr>
          <p:cNvPr id="6" name="Picture 4">
            <a:extLst>
              <a:ext uri="{FF2B5EF4-FFF2-40B4-BE49-F238E27FC236}">
                <a16:creationId xmlns:a16="http://schemas.microsoft.com/office/drawing/2014/main" id="{4E272737-0E90-844D-8FBE-A0EC0B0871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5134" y="689817"/>
            <a:ext cx="1683481" cy="151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F2424A92-9E32-1C4F-8CAB-417B128A79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68195" y="1562772"/>
            <a:ext cx="1430329"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38A09D7-20BF-EA45-BBCA-46D6042ED633}"/>
              </a:ext>
            </a:extLst>
          </p:cNvPr>
          <p:cNvSpPr txBox="1"/>
          <p:nvPr/>
        </p:nvSpPr>
        <p:spPr>
          <a:xfrm>
            <a:off x="8999685" y="2227166"/>
            <a:ext cx="671979" cy="338554"/>
          </a:xfrm>
          <a:prstGeom prst="rect">
            <a:avLst/>
          </a:prstGeom>
          <a:noFill/>
        </p:spPr>
        <p:txBody>
          <a:bodyPr wrap="none" rtlCol="0">
            <a:spAutoFit/>
          </a:bodyPr>
          <a:lstStyle/>
          <a:p>
            <a:pPr>
              <a:buNone/>
            </a:pPr>
            <a:r>
              <a:rPr lang="en-US" sz="1600" dirty="0" err="1"/>
              <a:t>Dinur</a:t>
            </a:r>
            <a:endParaRPr lang="en-US" sz="1600" dirty="0"/>
          </a:p>
        </p:txBody>
      </p:sp>
      <p:sp>
        <p:nvSpPr>
          <p:cNvPr id="9" name="TextBox 8">
            <a:extLst>
              <a:ext uri="{FF2B5EF4-FFF2-40B4-BE49-F238E27FC236}">
                <a16:creationId xmlns:a16="http://schemas.microsoft.com/office/drawing/2014/main" id="{5682BF14-2506-5840-9F34-D15B0A61FAFB}"/>
              </a:ext>
            </a:extLst>
          </p:cNvPr>
          <p:cNvSpPr txBox="1"/>
          <p:nvPr/>
        </p:nvSpPr>
        <p:spPr>
          <a:xfrm>
            <a:off x="10151509" y="3378115"/>
            <a:ext cx="769763" cy="338554"/>
          </a:xfrm>
          <a:prstGeom prst="rect">
            <a:avLst/>
          </a:prstGeom>
          <a:noFill/>
        </p:spPr>
        <p:txBody>
          <a:bodyPr wrap="none" rtlCol="0">
            <a:spAutoFit/>
          </a:bodyPr>
          <a:lstStyle/>
          <a:p>
            <a:pPr>
              <a:buNone/>
            </a:pPr>
            <a:r>
              <a:rPr lang="en-US" sz="1600" dirty="0"/>
              <a:t>Nissim</a:t>
            </a:r>
          </a:p>
        </p:txBody>
      </p:sp>
      <p:sp>
        <p:nvSpPr>
          <p:cNvPr id="10" name="TextBox 9">
            <a:extLst>
              <a:ext uri="{FF2B5EF4-FFF2-40B4-BE49-F238E27FC236}">
                <a16:creationId xmlns:a16="http://schemas.microsoft.com/office/drawing/2014/main" id="{497B98BF-FEE6-0342-9D70-4A7389E818D3}"/>
              </a:ext>
            </a:extLst>
          </p:cNvPr>
          <p:cNvSpPr txBox="1"/>
          <p:nvPr/>
        </p:nvSpPr>
        <p:spPr>
          <a:xfrm>
            <a:off x="1294339" y="3048000"/>
            <a:ext cx="7034011" cy="830997"/>
          </a:xfrm>
          <a:prstGeom prst="rect">
            <a:avLst/>
          </a:prstGeom>
          <a:solidFill>
            <a:schemeClr val="bg1"/>
          </a:solidFill>
          <a:ln w="38100">
            <a:solidFill>
              <a:srgbClr val="C00000"/>
            </a:solidFill>
          </a:ln>
          <a:effectLst>
            <a:outerShdw blurRad="202102" sx="120000" sy="120000" algn="ctr" rotWithShape="0">
              <a:prstClr val="black">
                <a:alpha val="40000"/>
              </a:prstClr>
            </a:outerShdw>
          </a:effectLst>
        </p:spPr>
        <p:txBody>
          <a:bodyPr wrap="square">
            <a:spAutoFit/>
          </a:bodyPr>
          <a:lstStyle/>
          <a:p>
            <a:pPr algn="ctr"/>
            <a:r>
              <a:rPr lang="en-US" altLang="en-US" sz="2400" dirty="0">
                <a:solidFill>
                  <a:srgbClr val="C00000"/>
                </a:solidFill>
                <a:ea typeface="ＭＳ Ｐゴシック" panose="020B0600070205080204" pitchFamily="34" charset="-128"/>
              </a:rPr>
              <a:t>Given enough noisy answers to arbitrary statistical queries, can always reconstruct the original database</a:t>
            </a:r>
          </a:p>
        </p:txBody>
      </p:sp>
      <p:sp>
        <p:nvSpPr>
          <p:cNvPr id="2" name="Rounded Rectangle 1">
            <a:extLst>
              <a:ext uri="{FF2B5EF4-FFF2-40B4-BE49-F238E27FC236}">
                <a16:creationId xmlns:a16="http://schemas.microsoft.com/office/drawing/2014/main" id="{CDB46137-181B-CB4D-A0F2-17CB0ADB9831}"/>
              </a:ext>
            </a:extLst>
          </p:cNvPr>
          <p:cNvSpPr>
            <a:spLocks noChangeArrowheads="1"/>
          </p:cNvSpPr>
          <p:nvPr/>
        </p:nvSpPr>
        <p:spPr bwMode="auto">
          <a:xfrm>
            <a:off x="3442953" y="3148885"/>
            <a:ext cx="794197" cy="280115"/>
          </a:xfrm>
          <a:prstGeom prst="roundRect">
            <a:avLst>
              <a:gd name="adj" fmla="val 16667"/>
            </a:avLst>
          </a:pr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bg2"/>
                </a:solidFill>
                <a:latin typeface="Tahoma" panose="020B0604030504040204" pitchFamily="34" charset="0"/>
                <a:ea typeface="ＭＳ Ｐゴシック" panose="020B0600070205080204" pitchFamily="34" charset="-128"/>
              </a:defRPr>
            </a:lvl1pPr>
            <a:lvl2pPr marL="742950" indent="-285750">
              <a:defRPr sz="2400">
                <a:solidFill>
                  <a:schemeClr val="bg2"/>
                </a:solidFill>
                <a:latin typeface="Tahoma" panose="020B0604030504040204" pitchFamily="34" charset="0"/>
                <a:ea typeface="ＭＳ Ｐゴシック" panose="020B0600070205080204" pitchFamily="34" charset="-128"/>
              </a:defRPr>
            </a:lvl2pPr>
            <a:lvl3pPr marL="1143000" indent="-228600">
              <a:defRPr sz="2400">
                <a:solidFill>
                  <a:schemeClr val="bg2"/>
                </a:solidFill>
                <a:latin typeface="Tahoma" panose="020B0604030504040204" pitchFamily="34" charset="0"/>
                <a:ea typeface="ＭＳ Ｐゴシック" panose="020B0600070205080204" pitchFamily="34" charset="-128"/>
              </a:defRPr>
            </a:lvl3pPr>
            <a:lvl4pPr marL="1600200" indent="-228600">
              <a:defRPr sz="2400">
                <a:solidFill>
                  <a:schemeClr val="bg2"/>
                </a:solidFill>
                <a:latin typeface="Tahoma" panose="020B0604030504040204" pitchFamily="34" charset="0"/>
                <a:ea typeface="ＭＳ Ｐゴシック" panose="020B0600070205080204" pitchFamily="34" charset="-128"/>
              </a:defRPr>
            </a:lvl4pPr>
            <a:lvl5pPr marL="2057400" indent="-228600">
              <a:defRPr sz="2400">
                <a:solidFill>
                  <a:schemeClr val="bg2"/>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endParaRPr lang="en-US" altLang="en-US"/>
          </a:p>
        </p:txBody>
      </p:sp>
      <p:sp>
        <p:nvSpPr>
          <p:cNvPr id="11" name="TextBox 10">
            <a:extLst>
              <a:ext uri="{FF2B5EF4-FFF2-40B4-BE49-F238E27FC236}">
                <a16:creationId xmlns:a16="http://schemas.microsoft.com/office/drawing/2014/main" id="{AB4BBC5D-9A2D-1C40-8D03-1496059BDA40}"/>
              </a:ext>
            </a:extLst>
          </p:cNvPr>
          <p:cNvSpPr txBox="1"/>
          <p:nvPr/>
        </p:nvSpPr>
        <p:spPr>
          <a:xfrm>
            <a:off x="3417195" y="4095241"/>
            <a:ext cx="3493394" cy="646331"/>
          </a:xfrm>
          <a:prstGeom prst="rect">
            <a:avLst/>
          </a:prstGeom>
          <a:noFill/>
        </p:spPr>
        <p:txBody>
          <a:bodyPr wrap="square">
            <a:spAutoFit/>
          </a:bodyPr>
          <a:lstStyle/>
          <a:p>
            <a:r>
              <a:rPr lang="en-US" altLang="en-US" dirty="0">
                <a:ea typeface="ＭＳ Ｐゴシック" panose="020B0600070205080204" pitchFamily="34" charset="-128"/>
              </a:rPr>
              <a:t>… unless the amount of noise so large that the answers are useless </a:t>
            </a:r>
            <a:endParaRPr lang="en-US" dirty="0"/>
          </a:p>
        </p:txBody>
      </p:sp>
    </p:spTree>
    <p:extLst>
      <p:ext uri="{BB962C8B-B14F-4D97-AF65-F5344CB8AC3E}">
        <p14:creationId xmlns:p14="http://schemas.microsoft.com/office/powerpoint/2010/main" val="2646868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76BACAD3-E881-164D-BDEC-3A9E94E3D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496" y="4495722"/>
            <a:ext cx="5271752" cy="878625"/>
          </a:xfrm>
          <a:prstGeom prst="rect">
            <a:avLst/>
          </a:prstGeom>
          <a:ln w="25400">
            <a:solidFill>
              <a:schemeClr val="accent4"/>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8A67130-603F-9B45-82F2-52CD587C942A}"/>
              </a:ext>
            </a:extLst>
          </p:cNvPr>
          <p:cNvSpPr txBox="1"/>
          <p:nvPr/>
        </p:nvSpPr>
        <p:spPr>
          <a:xfrm>
            <a:off x="1617724" y="5498068"/>
            <a:ext cx="5431295" cy="369332"/>
          </a:xfrm>
          <a:prstGeom prst="rect">
            <a:avLst/>
          </a:prstGeom>
          <a:noFill/>
        </p:spPr>
        <p:txBody>
          <a:bodyPr wrap="none" rtlCol="0">
            <a:spAutoFit/>
          </a:bodyPr>
          <a:lstStyle/>
          <a:p>
            <a:pPr>
              <a:buNone/>
            </a:pPr>
            <a:r>
              <a:rPr lang="en-US" dirty="0"/>
              <a:t>Claim: DP will produce manipulated population counts</a:t>
            </a:r>
          </a:p>
        </p:txBody>
      </p:sp>
      <p:pic>
        <p:nvPicPr>
          <p:cNvPr id="8" name="Picture 7" descr="Text&#10;&#10;Description automatically generated">
            <a:extLst>
              <a:ext uri="{FF2B5EF4-FFF2-40B4-BE49-F238E27FC236}">
                <a16:creationId xmlns:a16="http://schemas.microsoft.com/office/drawing/2014/main" id="{36430923-6DAD-6349-812C-CB233D8F0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52" y="990600"/>
            <a:ext cx="7706548" cy="2438400"/>
          </a:xfrm>
          <a:prstGeom prst="rect">
            <a:avLst/>
          </a:prstGeom>
        </p:spPr>
      </p:pic>
      <p:pic>
        <p:nvPicPr>
          <p:cNvPr id="2050" name="Picture 2" descr="John Abowd | Department of Economics Cornell Arts &amp; Sciences">
            <a:extLst>
              <a:ext uri="{FF2B5EF4-FFF2-40B4-BE49-F238E27FC236}">
                <a16:creationId xmlns:a16="http://schemas.microsoft.com/office/drawing/2014/main" id="{071A6E45-D012-9745-8839-13CC0F602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4966" y="990600"/>
            <a:ext cx="1229003" cy="1406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10;&#10;Description automatically generated">
            <a:extLst>
              <a:ext uri="{FF2B5EF4-FFF2-40B4-BE49-F238E27FC236}">
                <a16:creationId xmlns:a16="http://schemas.microsoft.com/office/drawing/2014/main" id="{827B3B93-E8B1-B94A-9D9C-CE17D6A16CDA}"/>
              </a:ext>
            </a:extLst>
          </p:cNvPr>
          <p:cNvPicPr>
            <a:picLocks noChangeAspect="1"/>
          </p:cNvPicPr>
          <p:nvPr/>
        </p:nvPicPr>
        <p:blipFill>
          <a:blip r:embed="rId5"/>
          <a:stretch>
            <a:fillRect/>
          </a:stretch>
        </p:blipFill>
        <p:spPr>
          <a:xfrm>
            <a:off x="7382814" y="4460876"/>
            <a:ext cx="3319530" cy="1746705"/>
          </a:xfrm>
          <a:prstGeom prst="rect">
            <a:avLst/>
          </a:prstGeom>
          <a:ln w="38100">
            <a:solidFill>
              <a:schemeClr val="tx1"/>
            </a:solidFill>
          </a:ln>
          <a:effectLst>
            <a:outerShdw blurRad="50800" dist="38100" dir="2700000" algn="tl" rotWithShape="0">
              <a:prstClr val="black">
                <a:alpha val="40000"/>
              </a:prstClr>
            </a:outerShdw>
          </a:effectLst>
        </p:spPr>
      </p:pic>
      <p:cxnSp>
        <p:nvCxnSpPr>
          <p:cNvPr id="10" name="Straight Connector 9">
            <a:extLst>
              <a:ext uri="{FF2B5EF4-FFF2-40B4-BE49-F238E27FC236}">
                <a16:creationId xmlns:a16="http://schemas.microsoft.com/office/drawing/2014/main" id="{1AD28F21-97C9-8840-838A-002283658CEC}"/>
              </a:ext>
            </a:extLst>
          </p:cNvPr>
          <p:cNvCxnSpPr/>
          <p:nvPr/>
        </p:nvCxnSpPr>
        <p:spPr>
          <a:xfrm>
            <a:off x="3322749" y="2537138"/>
            <a:ext cx="445609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26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0E3C4A-EDD3-1D4B-AC77-175B163FC9E6}"/>
              </a:ext>
            </a:extLst>
          </p:cNvPr>
          <p:cNvSpPr txBox="1"/>
          <p:nvPr/>
        </p:nvSpPr>
        <p:spPr>
          <a:xfrm>
            <a:off x="948268" y="4729106"/>
            <a:ext cx="2979788" cy="646331"/>
          </a:xfrm>
          <a:prstGeom prst="rect">
            <a:avLst/>
          </a:prstGeom>
          <a:noFill/>
        </p:spPr>
        <p:txBody>
          <a:bodyPr wrap="square" rtlCol="0">
            <a:spAutoFit/>
          </a:bodyPr>
          <a:lstStyle/>
          <a:p>
            <a:pPr>
              <a:buNone/>
            </a:pPr>
            <a:r>
              <a:rPr lang="en-US" dirty="0"/>
              <a:t>24 </a:t>
            </a:r>
            <a:r>
              <a:rPr lang="en-US" dirty="0" err="1"/>
              <a:t>yrs</a:t>
            </a:r>
            <a:r>
              <a:rPr lang="en-US" dirty="0"/>
              <a:t> Female White Single (24 FWS)</a:t>
            </a:r>
          </a:p>
        </p:txBody>
      </p:sp>
      <p:pic>
        <p:nvPicPr>
          <p:cNvPr id="11" name="Content Placeholder 9">
            <a:extLst>
              <a:ext uri="{FF2B5EF4-FFF2-40B4-BE49-F238E27FC236}">
                <a16:creationId xmlns:a16="http://schemas.microsoft.com/office/drawing/2014/main" id="{9A086C47-32D2-6B47-A3DE-D0D0B9D032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28573" y="2131793"/>
            <a:ext cx="1750663" cy="1615754"/>
          </a:xfrm>
          <a:prstGeom prst="rect">
            <a:avLst/>
          </a:prstGeom>
        </p:spPr>
      </p:pic>
      <p:pic>
        <p:nvPicPr>
          <p:cNvPr id="13" name="Picture 12">
            <a:extLst>
              <a:ext uri="{FF2B5EF4-FFF2-40B4-BE49-F238E27FC236}">
                <a16:creationId xmlns:a16="http://schemas.microsoft.com/office/drawing/2014/main" id="{1071945D-5A2D-C64D-950D-0429109D618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708120" y="3444861"/>
            <a:ext cx="396386" cy="1164701"/>
          </a:xfrm>
          <a:prstGeom prst="rect">
            <a:avLst/>
          </a:prstGeom>
          <a:ln w="38100">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1BBA691-DCB3-A04F-84F7-8642380EA9EB}"/>
              </a:ext>
            </a:extLst>
          </p:cNvPr>
          <p:cNvSpPr>
            <a:spLocks noGrp="1"/>
          </p:cNvSpPr>
          <p:nvPr>
            <p:ph type="title"/>
          </p:nvPr>
        </p:nvSpPr>
        <p:spPr/>
        <p:txBody>
          <a:bodyPr/>
          <a:lstStyle/>
          <a:p>
            <a:r>
              <a:rPr lang="en-US" dirty="0"/>
              <a:t>Differential Privacy: Rough Idea</a:t>
            </a:r>
          </a:p>
        </p:txBody>
      </p:sp>
      <p:sp>
        <p:nvSpPr>
          <p:cNvPr id="10" name="TextBox 9">
            <a:extLst>
              <a:ext uri="{FF2B5EF4-FFF2-40B4-BE49-F238E27FC236}">
                <a16:creationId xmlns:a16="http://schemas.microsoft.com/office/drawing/2014/main" id="{DADAD166-509F-F14E-B995-5DFF9E622EB0}"/>
              </a:ext>
            </a:extLst>
          </p:cNvPr>
          <p:cNvSpPr txBox="1"/>
          <p:nvPr/>
        </p:nvSpPr>
        <p:spPr>
          <a:xfrm>
            <a:off x="9332025" y="6090497"/>
            <a:ext cx="2303836" cy="338554"/>
          </a:xfrm>
          <a:prstGeom prst="rect">
            <a:avLst/>
          </a:prstGeom>
          <a:noFill/>
        </p:spPr>
        <p:txBody>
          <a:bodyPr wrap="none" rtlCol="0">
            <a:spAutoFit/>
          </a:bodyPr>
          <a:lstStyle/>
          <a:p>
            <a:pPr>
              <a:buNone/>
            </a:pPr>
            <a:r>
              <a:rPr lang="en-US" sz="1600" i="1" dirty="0"/>
              <a:t>Source: Simson Garfinkel</a:t>
            </a:r>
          </a:p>
        </p:txBody>
      </p:sp>
      <p:pic>
        <p:nvPicPr>
          <p:cNvPr id="14" name="Picture 13">
            <a:extLst>
              <a:ext uri="{FF2B5EF4-FFF2-40B4-BE49-F238E27FC236}">
                <a16:creationId xmlns:a16="http://schemas.microsoft.com/office/drawing/2014/main" id="{75BD3B07-BC74-DC48-A16F-AD32632D3A1F}"/>
              </a:ext>
            </a:extLst>
          </p:cNvPr>
          <p:cNvPicPr>
            <a:picLocks noChangeAspect="1"/>
          </p:cNvPicPr>
          <p:nvPr/>
        </p:nvPicPr>
        <p:blipFill>
          <a:blip r:embed="rId5"/>
          <a:stretch>
            <a:fillRect/>
          </a:stretch>
        </p:blipFill>
        <p:spPr>
          <a:xfrm>
            <a:off x="6458728" y="1891507"/>
            <a:ext cx="1781694" cy="1687919"/>
          </a:xfrm>
          <a:prstGeom prst="rect">
            <a:avLst/>
          </a:prstGeom>
        </p:spPr>
      </p:pic>
      <p:sp>
        <p:nvSpPr>
          <p:cNvPr id="15" name="Rectangle 14">
            <a:extLst>
              <a:ext uri="{FF2B5EF4-FFF2-40B4-BE49-F238E27FC236}">
                <a16:creationId xmlns:a16="http://schemas.microsoft.com/office/drawing/2014/main" id="{FF43EF15-B242-2B4C-BED1-012195C57E53}"/>
              </a:ext>
            </a:extLst>
          </p:cNvPr>
          <p:cNvSpPr/>
          <p:nvPr/>
        </p:nvSpPr>
        <p:spPr>
          <a:xfrm rot="16200000">
            <a:off x="3657212" y="3410338"/>
            <a:ext cx="3600450" cy="55167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tx1"/>
                </a:solidFill>
              </a:rPr>
              <a:t>ADD   NOISE</a:t>
            </a:r>
          </a:p>
        </p:txBody>
      </p:sp>
      <p:cxnSp>
        <p:nvCxnSpPr>
          <p:cNvPr id="16" name="Curved Connector 15">
            <a:extLst>
              <a:ext uri="{FF2B5EF4-FFF2-40B4-BE49-F238E27FC236}">
                <a16:creationId xmlns:a16="http://schemas.microsoft.com/office/drawing/2014/main" id="{BFFBCCBC-F942-FB44-B12F-9EFAC76E5A87}"/>
              </a:ext>
            </a:extLst>
          </p:cNvPr>
          <p:cNvCxnSpPr>
            <a:cxnSpLocks/>
          </p:cNvCxnSpPr>
          <p:nvPr/>
        </p:nvCxnSpPr>
        <p:spPr>
          <a:xfrm flipV="1">
            <a:off x="3177687" y="3036668"/>
            <a:ext cx="4783406" cy="1085516"/>
          </a:xfrm>
          <a:prstGeom prst="curvedConnector3">
            <a:avLst>
              <a:gd name="adj1" fmla="val 55933"/>
            </a:avLst>
          </a:prstGeom>
          <a:ln w="174625" cmpd="tri">
            <a:tailEnd type="stealth"/>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FE40BEA-8379-B74D-BB52-3E49E1EB829E}"/>
              </a:ext>
            </a:extLst>
          </p:cNvPr>
          <p:cNvPicPr>
            <a:picLocks noChangeAspect="1"/>
          </p:cNvPicPr>
          <p:nvPr/>
        </p:nvPicPr>
        <p:blipFill>
          <a:blip r:embed="rId6"/>
          <a:stretch>
            <a:fillRect/>
          </a:stretch>
        </p:blipFill>
        <p:spPr>
          <a:xfrm>
            <a:off x="8631697" y="2334013"/>
            <a:ext cx="659714" cy="1570228"/>
          </a:xfrm>
          <a:prstGeom prst="rect">
            <a:avLst/>
          </a:prstGeom>
        </p:spPr>
      </p:pic>
      <p:sp>
        <p:nvSpPr>
          <p:cNvPr id="19" name="TextBox 18">
            <a:extLst>
              <a:ext uri="{FF2B5EF4-FFF2-40B4-BE49-F238E27FC236}">
                <a16:creationId xmlns:a16="http://schemas.microsoft.com/office/drawing/2014/main" id="{8A4FDB83-CA00-9B4B-BF83-D070C1E7456E}"/>
              </a:ext>
            </a:extLst>
          </p:cNvPr>
          <p:cNvSpPr txBox="1"/>
          <p:nvPr/>
        </p:nvSpPr>
        <p:spPr>
          <a:xfrm>
            <a:off x="8564061" y="1639668"/>
            <a:ext cx="2979788" cy="646331"/>
          </a:xfrm>
          <a:prstGeom prst="rect">
            <a:avLst/>
          </a:prstGeom>
          <a:noFill/>
        </p:spPr>
        <p:txBody>
          <a:bodyPr wrap="square" rtlCol="0">
            <a:spAutoFit/>
          </a:bodyPr>
          <a:lstStyle/>
          <a:p>
            <a:pPr>
              <a:buNone/>
            </a:pPr>
            <a:r>
              <a:rPr lang="en-US" dirty="0"/>
              <a:t>35 </a:t>
            </a:r>
            <a:r>
              <a:rPr lang="en-US" dirty="0" err="1"/>
              <a:t>yrs</a:t>
            </a:r>
            <a:r>
              <a:rPr lang="en-US" dirty="0"/>
              <a:t> Female Black Single (35 FBS)</a:t>
            </a:r>
          </a:p>
        </p:txBody>
      </p:sp>
      <p:sp>
        <p:nvSpPr>
          <p:cNvPr id="20" name="TextBox 19">
            <a:extLst>
              <a:ext uri="{FF2B5EF4-FFF2-40B4-BE49-F238E27FC236}">
                <a16:creationId xmlns:a16="http://schemas.microsoft.com/office/drawing/2014/main" id="{81284E39-EB67-124F-97FF-1CAA64680961}"/>
              </a:ext>
            </a:extLst>
          </p:cNvPr>
          <p:cNvSpPr txBox="1"/>
          <p:nvPr/>
        </p:nvSpPr>
        <p:spPr>
          <a:xfrm>
            <a:off x="6096000" y="4175108"/>
            <a:ext cx="5235499" cy="1391086"/>
          </a:xfrm>
          <a:prstGeom prst="rect">
            <a:avLst/>
          </a:prstGeom>
          <a:solidFill>
            <a:srgbClr val="C00000"/>
          </a:solidFill>
        </p:spPr>
        <p:txBody>
          <a:bodyPr wrap="square" rtlCol="0">
            <a:spAutoFit/>
          </a:bodyPr>
          <a:lstStyle/>
          <a:p>
            <a:pPr marL="285750" indent="-285750">
              <a:lnSpc>
                <a:spcPct val="120000"/>
              </a:lnSpc>
              <a:buClr>
                <a:schemeClr val="tx1"/>
              </a:buClr>
            </a:pPr>
            <a:r>
              <a:rPr lang="en-US" dirty="0">
                <a:solidFill>
                  <a:schemeClr val="bg1"/>
                </a:solidFill>
              </a:rPr>
              <a:t>Use “noise” to create uncertainty about private data</a:t>
            </a:r>
          </a:p>
          <a:p>
            <a:pPr marL="285750" indent="-285750">
              <a:lnSpc>
                <a:spcPct val="120000"/>
              </a:lnSpc>
              <a:buClr>
                <a:schemeClr val="tx1"/>
              </a:buClr>
            </a:pPr>
            <a:r>
              <a:rPr lang="en-US" dirty="0">
                <a:solidFill>
                  <a:schemeClr val="bg1"/>
                </a:solidFill>
              </a:rPr>
              <a:t>Impact of the noise ≈ impact of a single person</a:t>
            </a:r>
          </a:p>
          <a:p>
            <a:pPr marL="285750" indent="-285750">
              <a:lnSpc>
                <a:spcPct val="120000"/>
              </a:lnSpc>
              <a:buClr>
                <a:schemeClr val="tx1"/>
              </a:buClr>
            </a:pPr>
            <a:r>
              <a:rPr lang="en-US" dirty="0">
                <a:solidFill>
                  <a:schemeClr val="bg1"/>
                </a:solidFill>
              </a:rPr>
              <a:t>Impact of noise on aggregate statistics decreases with larger population</a:t>
            </a:r>
          </a:p>
        </p:txBody>
      </p:sp>
      <p:sp>
        <p:nvSpPr>
          <p:cNvPr id="21" name="Rectangle 20">
            <a:extLst>
              <a:ext uri="{FF2B5EF4-FFF2-40B4-BE49-F238E27FC236}">
                <a16:creationId xmlns:a16="http://schemas.microsoft.com/office/drawing/2014/main" id="{0A0F8DAC-4416-ED43-905F-76C96A133C34}"/>
              </a:ext>
            </a:extLst>
          </p:cNvPr>
          <p:cNvSpPr/>
          <p:nvPr/>
        </p:nvSpPr>
        <p:spPr bwMode="auto">
          <a:xfrm>
            <a:off x="6077601" y="4550384"/>
            <a:ext cx="4663377" cy="371308"/>
          </a:xfrm>
          <a:prstGeom prst="rect">
            <a:avLst/>
          </a:prstGeom>
          <a:noFill/>
          <a:ln w="508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20000"/>
              </a:spcBef>
              <a:spcAft>
                <a:spcPct val="0"/>
              </a:spcAft>
              <a:buClr>
                <a:schemeClr val="accent2"/>
              </a:buClr>
              <a:buFontTx/>
              <a:buChar char="•"/>
            </a:pPr>
            <a:endParaRPr lang="en-US" sz="2400">
              <a:solidFill>
                <a:schemeClr val="bg2"/>
              </a:solidFill>
              <a:latin typeface="Tahoma" pitchFamily="34" charset="0"/>
            </a:endParaRPr>
          </a:p>
        </p:txBody>
      </p:sp>
      <p:sp>
        <p:nvSpPr>
          <p:cNvPr id="22" name="Down Arrow 21">
            <a:extLst>
              <a:ext uri="{FF2B5EF4-FFF2-40B4-BE49-F238E27FC236}">
                <a16:creationId xmlns:a16="http://schemas.microsoft.com/office/drawing/2014/main" id="{A059E60E-11B9-EC4B-8A3A-7F661D11913E}"/>
              </a:ext>
            </a:extLst>
          </p:cNvPr>
          <p:cNvSpPr/>
          <p:nvPr/>
        </p:nvSpPr>
        <p:spPr>
          <a:xfrm rot="16200000">
            <a:off x="5658501" y="4533001"/>
            <a:ext cx="381000" cy="4572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7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75" name="Rectangle 74">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77" name="Rectangle 76">
            <a:extLst>
              <a:ext uri="{FF2B5EF4-FFF2-40B4-BE49-F238E27FC236}">
                <a16:creationId xmlns:a16="http://schemas.microsoft.com/office/drawing/2014/main" id="{6B57F45B-5417-4073-A67A-343F2C881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902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91B6077-4778-41B2-9147-335CF2F2F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noFill/>
            <a:prstDash val="solid"/>
          </a:ln>
          <a:effectLst>
            <a:softEdge rad="0"/>
          </a:effectLst>
        </p:spPr>
      </p:sp>
      <p:pic>
        <p:nvPicPr>
          <p:cNvPr id="1026" name="Picture 2" descr="The 2020 census: Residents will be able to respond online or by phone">
            <a:extLst>
              <a:ext uri="{FF2B5EF4-FFF2-40B4-BE49-F238E27FC236}">
                <a16:creationId xmlns:a16="http://schemas.microsoft.com/office/drawing/2014/main" id="{55E53E78-0B80-984A-BE36-5DE449B28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1248" y="643467"/>
            <a:ext cx="8949503" cy="5571066"/>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D527D497-40EC-49CA-9C48-FE412708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bg1"/>
            </a:solidFill>
            <a:prstDash val="solid"/>
            <a:miter lim="800000"/>
          </a:ln>
          <a:effectLst/>
        </p:spPr>
      </p:sp>
    </p:spTree>
    <p:extLst>
      <p:ext uri="{BB962C8B-B14F-4D97-AF65-F5344CB8AC3E}">
        <p14:creationId xmlns:p14="http://schemas.microsoft.com/office/powerpoint/2010/main" val="185175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2CE8-8A88-9D42-840E-3232F4CBAB79}"/>
              </a:ext>
            </a:extLst>
          </p:cNvPr>
          <p:cNvSpPr>
            <a:spLocks noGrp="1"/>
          </p:cNvSpPr>
          <p:nvPr>
            <p:ph type="title"/>
          </p:nvPr>
        </p:nvSpPr>
        <p:spPr/>
        <p:txBody>
          <a:bodyPr/>
          <a:lstStyle/>
          <a:p>
            <a:r>
              <a:rPr lang="en-US" dirty="0"/>
              <a:t>What Is Differential Privacy?</a:t>
            </a:r>
          </a:p>
        </p:txBody>
      </p:sp>
      <p:sp>
        <p:nvSpPr>
          <p:cNvPr id="5" name="Content Placeholder 4">
            <a:extLst>
              <a:ext uri="{FF2B5EF4-FFF2-40B4-BE49-F238E27FC236}">
                <a16:creationId xmlns:a16="http://schemas.microsoft.com/office/drawing/2014/main" id="{DE0B8A49-5912-D745-A158-44F78CE32258}"/>
              </a:ext>
            </a:extLst>
          </p:cNvPr>
          <p:cNvSpPr>
            <a:spLocks noGrp="1"/>
          </p:cNvSpPr>
          <p:nvPr>
            <p:ph idx="1"/>
          </p:nvPr>
        </p:nvSpPr>
        <p:spPr>
          <a:xfrm>
            <a:off x="1066800" y="2103120"/>
            <a:ext cx="10058400" cy="2005241"/>
          </a:xfrm>
        </p:spPr>
        <p:txBody>
          <a:bodyPr>
            <a:normAutofit/>
          </a:bodyPr>
          <a:lstStyle/>
          <a:p>
            <a:pPr marL="0" indent="0">
              <a:buNone/>
            </a:pPr>
            <a:r>
              <a:rPr lang="en-US" sz="2400" dirty="0"/>
              <a:t>A mathematical definition of privacy loss</a:t>
            </a:r>
          </a:p>
          <a:p>
            <a:pPr marL="0" indent="0">
              <a:buNone/>
            </a:pPr>
            <a:r>
              <a:rPr lang="en-US" sz="2400" dirty="0"/>
              <a:t>Specific mechanisms that …</a:t>
            </a:r>
          </a:p>
          <a:p>
            <a:pPr lvl="1"/>
            <a:r>
              <a:rPr lang="en-US" sz="2000" dirty="0"/>
              <a:t>Add the smallest amount of noise necessary for a given privacy outcome</a:t>
            </a:r>
          </a:p>
          <a:p>
            <a:pPr lvl="1"/>
            <a:r>
              <a:rPr lang="en-US" sz="2000" dirty="0"/>
              <a:t>Structure the noise to have minimal impact on the more important statistics</a:t>
            </a:r>
          </a:p>
        </p:txBody>
      </p:sp>
      <p:sp>
        <p:nvSpPr>
          <p:cNvPr id="6" name="TextBox 5">
            <a:extLst>
              <a:ext uri="{FF2B5EF4-FFF2-40B4-BE49-F238E27FC236}">
                <a16:creationId xmlns:a16="http://schemas.microsoft.com/office/drawing/2014/main" id="{2183AB1F-A98D-2942-B8BC-0E995D6F01E3}"/>
              </a:ext>
            </a:extLst>
          </p:cNvPr>
          <p:cNvSpPr txBox="1"/>
          <p:nvPr/>
        </p:nvSpPr>
        <p:spPr>
          <a:xfrm>
            <a:off x="5380151" y="4689261"/>
            <a:ext cx="5335072" cy="1200329"/>
          </a:xfrm>
          <a:prstGeom prst="rect">
            <a:avLst/>
          </a:prstGeom>
          <a:solidFill>
            <a:schemeClr val="bg1"/>
          </a:solidFill>
          <a:ln w="38100">
            <a:solidFill>
              <a:schemeClr val="tx1"/>
            </a:solidFill>
          </a:ln>
        </p:spPr>
        <p:txBody>
          <a:bodyPr wrap="square">
            <a:spAutoFit/>
          </a:bodyPr>
          <a:lstStyle/>
          <a:p>
            <a:pPr marL="0" lvl="1" indent="0">
              <a:buNone/>
            </a:pPr>
            <a:r>
              <a:rPr lang="en-US" sz="2400" dirty="0">
                <a:solidFill>
                  <a:schemeClr val="tx1"/>
                </a:solidFill>
              </a:rPr>
              <a:t>(so far) this is the </a:t>
            </a:r>
            <a:r>
              <a:rPr lang="en-US" sz="2400" dirty="0">
                <a:solidFill>
                  <a:srgbClr val="C00000"/>
                </a:solidFill>
              </a:rPr>
              <a:t>“curator” </a:t>
            </a:r>
            <a:r>
              <a:rPr lang="en-US" sz="2400" dirty="0">
                <a:solidFill>
                  <a:schemeClr val="tx1"/>
                </a:solidFill>
              </a:rPr>
              <a:t>model</a:t>
            </a:r>
            <a:r>
              <a:rPr lang="en-US" sz="2400" dirty="0"/>
              <a:t>: </a:t>
            </a:r>
            <a:r>
              <a:rPr lang="en-US" sz="2400" dirty="0">
                <a:solidFill>
                  <a:schemeClr val="tx1"/>
                </a:solidFill>
              </a:rPr>
              <a:t>a trusted entity collects the data and adds noise when answering statistical queries</a:t>
            </a:r>
          </a:p>
        </p:txBody>
      </p:sp>
    </p:spTree>
    <p:extLst>
      <p:ext uri="{BB962C8B-B14F-4D97-AF65-F5344CB8AC3E}">
        <p14:creationId xmlns:p14="http://schemas.microsoft.com/office/powerpoint/2010/main" val="737528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DC10065F-7DE0-624F-AE2D-46F240C9BDFC}"/>
              </a:ext>
            </a:extLst>
          </p:cNvPr>
          <p:cNvSpPr>
            <a:spLocks noGrp="1" noChangeArrowheads="1"/>
          </p:cNvSpPr>
          <p:nvPr>
            <p:ph type="title"/>
          </p:nvPr>
        </p:nvSpPr>
        <p:spPr/>
        <p:txBody>
          <a:bodyPr/>
          <a:lstStyle/>
          <a:p>
            <a:r>
              <a:rPr lang="en-US" altLang="en-US" dirty="0">
                <a:ea typeface="ＭＳ Ｐゴシック" panose="020B0600070205080204" pitchFamily="34" charset="-128"/>
              </a:rPr>
              <a:t>Statistics </a:t>
            </a:r>
            <a:r>
              <a:rPr lang="en-US" altLang="en-US" u="sng" dirty="0">
                <a:ea typeface="ＭＳ Ｐゴシック" panose="020B0600070205080204" pitchFamily="34" charset="-128"/>
              </a:rPr>
              <a:t>Must</a:t>
            </a:r>
            <a:r>
              <a:rPr lang="en-US" altLang="en-US" dirty="0">
                <a:ea typeface="ＭＳ Ｐゴシック" panose="020B0600070205080204" pitchFamily="34" charset="-128"/>
              </a:rPr>
              <a:t> Reveal Information</a:t>
            </a:r>
          </a:p>
        </p:txBody>
      </p:sp>
      <p:sp>
        <p:nvSpPr>
          <p:cNvPr id="19459" name="Content Placeholder 1">
            <a:extLst>
              <a:ext uri="{FF2B5EF4-FFF2-40B4-BE49-F238E27FC236}">
                <a16:creationId xmlns:a16="http://schemas.microsoft.com/office/drawing/2014/main" id="{3303E928-754F-9E45-BCB9-7E602FC66148}"/>
              </a:ext>
            </a:extLst>
          </p:cNvPr>
          <p:cNvSpPr>
            <a:spLocks noGrp="1"/>
          </p:cNvSpPr>
          <p:nvPr>
            <p:ph idx="1"/>
          </p:nvPr>
        </p:nvSpPr>
        <p:spPr>
          <a:xfrm>
            <a:off x="1066800" y="2103120"/>
            <a:ext cx="10058400" cy="1934175"/>
          </a:xfrm>
        </p:spPr>
        <p:txBody>
          <a:bodyPr>
            <a:normAutofit/>
          </a:bodyPr>
          <a:lstStyle/>
          <a:p>
            <a:pPr marL="0" indent="0">
              <a:buNone/>
            </a:pPr>
            <a:r>
              <a:rPr lang="en-US" altLang="en-US" sz="1800" dirty="0">
                <a:ea typeface="ＭＳ Ｐゴシック" panose="020B0600070205080204" pitchFamily="34" charset="-128"/>
              </a:rPr>
              <a:t>Database teaches that smoking causes cancer  </a:t>
            </a:r>
          </a:p>
          <a:p>
            <a:pPr lvl="1"/>
            <a:r>
              <a:rPr lang="en-US" altLang="en-US" sz="1600" dirty="0">
                <a:ea typeface="ＭＳ Ｐゴシック" panose="020B0600070205080204" pitchFamily="34" charset="-128"/>
              </a:rPr>
              <a:t>Smoker S’s insurance premiums rise </a:t>
            </a:r>
          </a:p>
          <a:p>
            <a:pPr lvl="1"/>
            <a:r>
              <a:rPr lang="en-US" altLang="en-US" sz="1600" dirty="0">
                <a:ea typeface="ＭＳ Ｐゴシック" panose="020B0600070205080204" pitchFamily="34" charset="-128"/>
              </a:rPr>
              <a:t>This is true even if S not in database!</a:t>
            </a:r>
          </a:p>
          <a:p>
            <a:pPr marL="0" indent="0">
              <a:buNone/>
            </a:pPr>
            <a:r>
              <a:rPr lang="en-US" altLang="en-US" sz="1800" dirty="0">
                <a:ea typeface="ＭＳ Ｐゴシック" panose="020B0600070205080204" pitchFamily="34" charset="-128"/>
              </a:rPr>
              <a:t>Learning this statistical fact is the whole point</a:t>
            </a:r>
          </a:p>
          <a:p>
            <a:pPr lvl="1"/>
            <a:r>
              <a:rPr lang="en-US" altLang="en-US" sz="1600" dirty="0">
                <a:ea typeface="ＭＳ Ｐゴシック" panose="020B0600070205080204" pitchFamily="34" charset="-128"/>
              </a:rPr>
              <a:t>Smoker S enrolls in a smoking cessation program…</a:t>
            </a:r>
          </a:p>
        </p:txBody>
      </p:sp>
      <p:sp>
        <p:nvSpPr>
          <p:cNvPr id="5" name="TextBox 4">
            <a:extLst>
              <a:ext uri="{FF2B5EF4-FFF2-40B4-BE49-F238E27FC236}">
                <a16:creationId xmlns:a16="http://schemas.microsoft.com/office/drawing/2014/main" id="{1B7E290E-1945-714A-AEA4-68A387F599CA}"/>
              </a:ext>
            </a:extLst>
          </p:cNvPr>
          <p:cNvSpPr txBox="1"/>
          <p:nvPr/>
        </p:nvSpPr>
        <p:spPr>
          <a:xfrm>
            <a:off x="6397581" y="2519483"/>
            <a:ext cx="4536584" cy="923330"/>
          </a:xfrm>
          <a:prstGeom prst="rect">
            <a:avLst/>
          </a:prstGeom>
          <a:solidFill>
            <a:schemeClr val="bg1">
              <a:lumMod val="85000"/>
            </a:schemeClr>
          </a:solidFill>
          <a:ln w="38100">
            <a:solidFill>
              <a:schemeClr val="tx1"/>
            </a:solidFill>
          </a:ln>
          <a:effectLst>
            <a:outerShdw blurRad="50800" dist="38100" dir="2700000" algn="tl" rotWithShape="0">
              <a:prstClr val="black">
                <a:alpha val="40000"/>
              </a:prstClr>
            </a:outerShdw>
          </a:effectLst>
        </p:spPr>
        <p:txBody>
          <a:bodyPr wrap="square">
            <a:spAutoFit/>
          </a:bodyPr>
          <a:lstStyle/>
          <a:p>
            <a:pPr marL="285750" indent="-285750">
              <a:buFont typeface="Arial" panose="020B0604020202020204" pitchFamily="34" charset="0"/>
              <a:buChar char="•"/>
            </a:pPr>
            <a:r>
              <a:rPr lang="en-US" altLang="en-US" dirty="0">
                <a:ea typeface="ＭＳ Ｐゴシック" panose="020B0600070205080204" pitchFamily="34" charset="-128"/>
              </a:rPr>
              <a:t>Not revealing information about individual records is impossible!</a:t>
            </a:r>
          </a:p>
          <a:p>
            <a:pPr marL="285750" indent="-285750">
              <a:buFont typeface="Arial" panose="020B0604020202020204" pitchFamily="34" charset="0"/>
              <a:buChar char="•"/>
            </a:pPr>
            <a:r>
              <a:rPr lang="en-US" altLang="en-US" dirty="0">
                <a:ea typeface="ＭＳ Ｐゴシック" panose="020B0600070205080204" pitchFamily="34" charset="-128"/>
              </a:rPr>
              <a:t>Instead, </a:t>
            </a:r>
            <a:r>
              <a:rPr lang="en-US" altLang="en-US" dirty="0">
                <a:solidFill>
                  <a:srgbClr val="C00000"/>
                </a:solidFill>
                <a:ea typeface="ＭＳ Ｐゴシック" panose="020B0600070205080204" pitchFamily="34" charset="-128"/>
              </a:rPr>
              <a:t>limit the harm of participation.</a:t>
            </a:r>
          </a:p>
        </p:txBody>
      </p:sp>
      <p:sp>
        <p:nvSpPr>
          <p:cNvPr id="8" name="TextBox 7">
            <a:extLst>
              <a:ext uri="{FF2B5EF4-FFF2-40B4-BE49-F238E27FC236}">
                <a16:creationId xmlns:a16="http://schemas.microsoft.com/office/drawing/2014/main" id="{8368EE7F-B7FC-3747-9C43-C9B16728172C}"/>
              </a:ext>
            </a:extLst>
          </p:cNvPr>
          <p:cNvSpPr txBox="1"/>
          <p:nvPr/>
        </p:nvSpPr>
        <p:spPr>
          <a:xfrm>
            <a:off x="1994077" y="4860137"/>
            <a:ext cx="7497653" cy="707886"/>
          </a:xfrm>
          <a:prstGeom prst="rect">
            <a:avLst/>
          </a:prstGeom>
          <a:solidFill>
            <a:schemeClr val="bg1"/>
          </a:solidFill>
          <a:ln w="38100">
            <a:solidFill>
              <a:srgbClr val="C00000"/>
            </a:solidFill>
          </a:ln>
          <a:effectLst>
            <a:outerShdw blurRad="202102" sx="120000" sy="120000" algn="ctr" rotWithShape="0">
              <a:prstClr val="black">
                <a:alpha val="40000"/>
              </a:prstClr>
            </a:outerShdw>
          </a:effectLst>
        </p:spPr>
        <p:txBody>
          <a:bodyPr wrap="square">
            <a:spAutoFit/>
          </a:bodyPr>
          <a:lstStyle/>
          <a:p>
            <a:pPr marL="0" lvl="1"/>
            <a:r>
              <a:rPr lang="en-US" altLang="en-US" sz="2000" dirty="0">
                <a:ea typeface="ＭＳ Ｐゴシック" panose="020B0600070205080204" pitchFamily="34" charset="-128"/>
              </a:rPr>
              <a:t>Outcome of any analysis is equally likely, independent of whether any individual joins, or refrains from joining, the dataset</a:t>
            </a:r>
          </a:p>
        </p:txBody>
      </p:sp>
      <p:sp>
        <p:nvSpPr>
          <p:cNvPr id="4" name="TextBox 3">
            <a:extLst>
              <a:ext uri="{FF2B5EF4-FFF2-40B4-BE49-F238E27FC236}">
                <a16:creationId xmlns:a16="http://schemas.microsoft.com/office/drawing/2014/main" id="{C1BE513A-90AD-7D45-98F2-F18EFC5B95EA}"/>
              </a:ext>
            </a:extLst>
          </p:cNvPr>
          <p:cNvSpPr txBox="1"/>
          <p:nvPr/>
        </p:nvSpPr>
        <p:spPr>
          <a:xfrm>
            <a:off x="4520484" y="4490805"/>
            <a:ext cx="950901" cy="369332"/>
          </a:xfrm>
          <a:prstGeom prst="rect">
            <a:avLst/>
          </a:prstGeom>
          <a:noFill/>
        </p:spPr>
        <p:txBody>
          <a:bodyPr wrap="none" rtlCol="0">
            <a:spAutoFit/>
          </a:bodyPr>
          <a:lstStyle/>
          <a:p>
            <a:r>
              <a:rPr lang="en-US" dirty="0">
                <a:latin typeface="Segoe Print" panose="02000800000000000000" pitchFamily="2" charset="0"/>
              </a:rPr>
              <a:t>almost</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08A804B4-B327-4C4E-BAF2-42F6B209FD77}"/>
                  </a:ext>
                </a:extLst>
              </p14:cNvPr>
              <p14:cNvContentPartPr/>
              <p14:nvPr/>
            </p14:nvContentPartPr>
            <p14:xfrm>
              <a:off x="4785226" y="4795235"/>
              <a:ext cx="236880" cy="190800"/>
            </p14:xfrm>
          </p:contentPart>
        </mc:Choice>
        <mc:Fallback xmlns="">
          <p:pic>
            <p:nvPicPr>
              <p:cNvPr id="6" name="Ink 5">
                <a:extLst>
                  <a:ext uri="{FF2B5EF4-FFF2-40B4-BE49-F238E27FC236}">
                    <a16:creationId xmlns:a16="http://schemas.microsoft.com/office/drawing/2014/main" id="{08A804B4-B327-4C4E-BAF2-42F6B209FD77}"/>
                  </a:ext>
                </a:extLst>
              </p:cNvPr>
              <p:cNvPicPr/>
              <p:nvPr/>
            </p:nvPicPr>
            <p:blipFill>
              <a:blip r:embed="rId3"/>
              <a:stretch>
                <a:fillRect/>
              </a:stretch>
            </p:blipFill>
            <p:spPr>
              <a:xfrm>
                <a:off x="4767586" y="4777235"/>
                <a:ext cx="272520" cy="226440"/>
              </a:xfrm>
              <a:prstGeom prst="rect">
                <a:avLst/>
              </a:prstGeom>
            </p:spPr>
          </p:pic>
        </mc:Fallback>
      </mc:AlternateContent>
      <p:sp>
        <p:nvSpPr>
          <p:cNvPr id="12" name="TextBox 11">
            <a:extLst>
              <a:ext uri="{FF2B5EF4-FFF2-40B4-BE49-F238E27FC236}">
                <a16:creationId xmlns:a16="http://schemas.microsoft.com/office/drawing/2014/main" id="{0FDCE0F8-8DCB-0E46-8BCF-38F661FAC40B}"/>
              </a:ext>
            </a:extLst>
          </p:cNvPr>
          <p:cNvSpPr txBox="1"/>
          <p:nvPr/>
        </p:nvSpPr>
        <p:spPr>
          <a:xfrm>
            <a:off x="6268791" y="2117700"/>
            <a:ext cx="6098146" cy="369332"/>
          </a:xfrm>
          <a:prstGeom prst="rect">
            <a:avLst/>
          </a:prstGeom>
          <a:noFill/>
        </p:spPr>
        <p:txBody>
          <a:bodyPr wrap="square">
            <a:spAutoFit/>
          </a:bodyPr>
          <a:lstStyle/>
          <a:p>
            <a:r>
              <a:rPr lang="en-US" altLang="en-US" dirty="0">
                <a:ea typeface="ＭＳ Ｐゴシック" panose="020B0600070205080204" pitchFamily="34" charset="-128"/>
              </a:rPr>
              <a:t>Key idea: </a:t>
            </a:r>
          </a:p>
        </p:txBody>
      </p:sp>
    </p:spTree>
    <p:extLst>
      <p:ext uri="{BB962C8B-B14F-4D97-AF65-F5344CB8AC3E}">
        <p14:creationId xmlns:p14="http://schemas.microsoft.com/office/powerpoint/2010/main" val="745717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a:extLst>
              <a:ext uri="{FF2B5EF4-FFF2-40B4-BE49-F238E27FC236}">
                <a16:creationId xmlns:a16="http://schemas.microsoft.com/office/drawing/2014/main" id="{663EABF6-C384-2346-9668-60A3AE2027A8}"/>
              </a:ext>
            </a:extLst>
          </p:cNvPr>
          <p:cNvSpPr>
            <a:spLocks noGrp="1" noChangeArrowheads="1"/>
          </p:cNvSpPr>
          <p:nvPr>
            <p:ph type="title"/>
          </p:nvPr>
        </p:nvSpPr>
        <p:spPr/>
        <p:txBody>
          <a:bodyPr/>
          <a:lstStyle/>
          <a:p>
            <a:r>
              <a:rPr lang="en-US" altLang="en-US">
                <a:ea typeface="ＭＳ Ｐゴシック" panose="020B0600070205080204" pitchFamily="34" charset="-128"/>
              </a:rPr>
              <a:t>Differential Privacy</a:t>
            </a:r>
          </a:p>
        </p:txBody>
      </p:sp>
      <p:sp>
        <p:nvSpPr>
          <p:cNvPr id="17411" name="Freeform 2">
            <a:extLst>
              <a:ext uri="{FF2B5EF4-FFF2-40B4-BE49-F238E27FC236}">
                <a16:creationId xmlns:a16="http://schemas.microsoft.com/office/drawing/2014/main" id="{8EDE2A58-5D9B-DC4B-AA15-78B20AFF1F6A}"/>
              </a:ext>
            </a:extLst>
          </p:cNvPr>
          <p:cNvSpPr>
            <a:spLocks noChangeAspect="1"/>
          </p:cNvSpPr>
          <p:nvPr/>
        </p:nvSpPr>
        <p:spPr bwMode="auto">
          <a:xfrm>
            <a:off x="2281237" y="1897487"/>
            <a:ext cx="7629525" cy="2819400"/>
          </a:xfrm>
          <a:custGeom>
            <a:avLst/>
            <a:gdLst>
              <a:gd name="T0" fmla="*/ 449 w 3616"/>
              <a:gd name="T1" fmla="*/ 10 h 1445"/>
              <a:gd name="T2" fmla="*/ 303 w 3616"/>
              <a:gd name="T3" fmla="*/ 58 h 1445"/>
              <a:gd name="T4" fmla="*/ 244 w 3616"/>
              <a:gd name="T5" fmla="*/ 78 h 1445"/>
              <a:gd name="T6" fmla="*/ 215 w 3616"/>
              <a:gd name="T7" fmla="*/ 88 h 1445"/>
              <a:gd name="T8" fmla="*/ 205 w 3616"/>
              <a:gd name="T9" fmla="*/ 283 h 1445"/>
              <a:gd name="T10" fmla="*/ 225 w 3616"/>
              <a:gd name="T11" fmla="*/ 361 h 1445"/>
              <a:gd name="T12" fmla="*/ 127 w 3616"/>
              <a:gd name="T13" fmla="*/ 478 h 1445"/>
              <a:gd name="T14" fmla="*/ 68 w 3616"/>
              <a:gd name="T15" fmla="*/ 527 h 1445"/>
              <a:gd name="T16" fmla="*/ 29 w 3616"/>
              <a:gd name="T17" fmla="*/ 586 h 1445"/>
              <a:gd name="T18" fmla="*/ 0 w 3616"/>
              <a:gd name="T19" fmla="*/ 615 h 1445"/>
              <a:gd name="T20" fmla="*/ 107 w 3616"/>
              <a:gd name="T21" fmla="*/ 761 h 1445"/>
              <a:gd name="T22" fmla="*/ 234 w 3616"/>
              <a:gd name="T23" fmla="*/ 810 h 1445"/>
              <a:gd name="T24" fmla="*/ 293 w 3616"/>
              <a:gd name="T25" fmla="*/ 839 h 1445"/>
              <a:gd name="T26" fmla="*/ 351 w 3616"/>
              <a:gd name="T27" fmla="*/ 927 h 1445"/>
              <a:gd name="T28" fmla="*/ 351 w 3616"/>
              <a:gd name="T29" fmla="*/ 1142 h 1445"/>
              <a:gd name="T30" fmla="*/ 400 w 3616"/>
              <a:gd name="T31" fmla="*/ 1230 h 1445"/>
              <a:gd name="T32" fmla="*/ 449 w 3616"/>
              <a:gd name="T33" fmla="*/ 1240 h 1445"/>
              <a:gd name="T34" fmla="*/ 713 w 3616"/>
              <a:gd name="T35" fmla="*/ 1171 h 1445"/>
              <a:gd name="T36" fmla="*/ 918 w 3616"/>
              <a:gd name="T37" fmla="*/ 1142 h 1445"/>
              <a:gd name="T38" fmla="*/ 1015 w 3616"/>
              <a:gd name="T39" fmla="*/ 1181 h 1445"/>
              <a:gd name="T40" fmla="*/ 1103 w 3616"/>
              <a:gd name="T41" fmla="*/ 1230 h 1445"/>
              <a:gd name="T42" fmla="*/ 1308 w 3616"/>
              <a:gd name="T43" fmla="*/ 1386 h 1445"/>
              <a:gd name="T44" fmla="*/ 1425 w 3616"/>
              <a:gd name="T45" fmla="*/ 1376 h 1445"/>
              <a:gd name="T46" fmla="*/ 1513 w 3616"/>
              <a:gd name="T47" fmla="*/ 1347 h 1445"/>
              <a:gd name="T48" fmla="*/ 1669 w 3616"/>
              <a:gd name="T49" fmla="*/ 1308 h 1445"/>
              <a:gd name="T50" fmla="*/ 1796 w 3616"/>
              <a:gd name="T51" fmla="*/ 1269 h 1445"/>
              <a:gd name="T52" fmla="*/ 2187 w 3616"/>
              <a:gd name="T53" fmla="*/ 1298 h 1445"/>
              <a:gd name="T54" fmla="*/ 2480 w 3616"/>
              <a:gd name="T55" fmla="*/ 1406 h 1445"/>
              <a:gd name="T56" fmla="*/ 2646 w 3616"/>
              <a:gd name="T57" fmla="*/ 1445 h 1445"/>
              <a:gd name="T58" fmla="*/ 2997 w 3616"/>
              <a:gd name="T59" fmla="*/ 1415 h 1445"/>
              <a:gd name="T60" fmla="*/ 3231 w 3616"/>
              <a:gd name="T61" fmla="*/ 1357 h 1445"/>
              <a:gd name="T62" fmla="*/ 3319 w 3616"/>
              <a:gd name="T63" fmla="*/ 1318 h 1445"/>
              <a:gd name="T64" fmla="*/ 3573 w 3616"/>
              <a:gd name="T65" fmla="*/ 1210 h 1445"/>
              <a:gd name="T66" fmla="*/ 3583 w 3616"/>
              <a:gd name="T67" fmla="*/ 1054 h 1445"/>
              <a:gd name="T68" fmla="*/ 3563 w 3616"/>
              <a:gd name="T69" fmla="*/ 976 h 1445"/>
              <a:gd name="T70" fmla="*/ 3602 w 3616"/>
              <a:gd name="T71" fmla="*/ 752 h 1445"/>
              <a:gd name="T72" fmla="*/ 3524 w 3616"/>
              <a:gd name="T73" fmla="*/ 371 h 1445"/>
              <a:gd name="T74" fmla="*/ 3437 w 3616"/>
              <a:gd name="T75" fmla="*/ 166 h 1445"/>
              <a:gd name="T76" fmla="*/ 3319 w 3616"/>
              <a:gd name="T77" fmla="*/ 117 h 1445"/>
              <a:gd name="T78" fmla="*/ 3261 w 3616"/>
              <a:gd name="T79" fmla="*/ 97 h 1445"/>
              <a:gd name="T80" fmla="*/ 2997 w 3616"/>
              <a:gd name="T81" fmla="*/ 146 h 1445"/>
              <a:gd name="T82" fmla="*/ 2714 w 3616"/>
              <a:gd name="T83" fmla="*/ 127 h 1445"/>
              <a:gd name="T84" fmla="*/ 2392 w 3616"/>
              <a:gd name="T85" fmla="*/ 78 h 1445"/>
              <a:gd name="T86" fmla="*/ 2011 w 3616"/>
              <a:gd name="T87" fmla="*/ 10 h 1445"/>
              <a:gd name="T88" fmla="*/ 1503 w 3616"/>
              <a:gd name="T89" fmla="*/ 29 h 1445"/>
              <a:gd name="T90" fmla="*/ 1259 w 3616"/>
              <a:gd name="T91" fmla="*/ 88 h 1445"/>
              <a:gd name="T92" fmla="*/ 967 w 3616"/>
              <a:gd name="T93" fmla="*/ 78 h 1445"/>
              <a:gd name="T94" fmla="*/ 869 w 3616"/>
              <a:gd name="T95" fmla="*/ 49 h 1445"/>
              <a:gd name="T96" fmla="*/ 693 w 3616"/>
              <a:gd name="T97" fmla="*/ 0 h 1445"/>
              <a:gd name="T98" fmla="*/ 625 w 3616"/>
              <a:gd name="T99" fmla="*/ 0 h 1445"/>
              <a:gd name="T100" fmla="*/ 400 w 3616"/>
              <a:gd name="T101" fmla="*/ 19 h 1445"/>
              <a:gd name="T102" fmla="*/ 391 w 3616"/>
              <a:gd name="T103" fmla="*/ 58 h 1445"/>
              <a:gd name="T104" fmla="*/ 358 w 3616"/>
              <a:gd name="T105" fmla="*/ 8 h 1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16"/>
              <a:gd name="T160" fmla="*/ 0 h 1445"/>
              <a:gd name="T161" fmla="*/ 3616 w 3616"/>
              <a:gd name="T162" fmla="*/ 1445 h 14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16" h="1445">
                <a:moveTo>
                  <a:pt x="449" y="10"/>
                </a:moveTo>
                <a:cubicBezTo>
                  <a:pt x="400" y="26"/>
                  <a:pt x="352" y="42"/>
                  <a:pt x="303" y="58"/>
                </a:cubicBezTo>
                <a:cubicBezTo>
                  <a:pt x="283" y="64"/>
                  <a:pt x="264" y="71"/>
                  <a:pt x="244" y="78"/>
                </a:cubicBezTo>
                <a:cubicBezTo>
                  <a:pt x="234" y="81"/>
                  <a:pt x="215" y="88"/>
                  <a:pt x="215" y="88"/>
                </a:cubicBezTo>
                <a:cubicBezTo>
                  <a:pt x="172" y="150"/>
                  <a:pt x="185" y="210"/>
                  <a:pt x="205" y="283"/>
                </a:cubicBezTo>
                <a:cubicBezTo>
                  <a:pt x="212" y="309"/>
                  <a:pt x="225" y="361"/>
                  <a:pt x="225" y="361"/>
                </a:cubicBezTo>
                <a:cubicBezTo>
                  <a:pt x="211" y="446"/>
                  <a:pt x="207" y="450"/>
                  <a:pt x="127" y="478"/>
                </a:cubicBezTo>
                <a:cubicBezTo>
                  <a:pt x="109" y="496"/>
                  <a:pt x="85" y="508"/>
                  <a:pt x="68" y="527"/>
                </a:cubicBezTo>
                <a:cubicBezTo>
                  <a:pt x="52" y="545"/>
                  <a:pt x="46" y="569"/>
                  <a:pt x="29" y="586"/>
                </a:cubicBezTo>
                <a:cubicBezTo>
                  <a:pt x="19" y="596"/>
                  <a:pt x="10" y="605"/>
                  <a:pt x="0" y="615"/>
                </a:cubicBezTo>
                <a:cubicBezTo>
                  <a:pt x="14" y="683"/>
                  <a:pt x="35" y="739"/>
                  <a:pt x="107" y="761"/>
                </a:cubicBezTo>
                <a:cubicBezTo>
                  <a:pt x="148" y="788"/>
                  <a:pt x="191" y="788"/>
                  <a:pt x="234" y="810"/>
                </a:cubicBezTo>
                <a:cubicBezTo>
                  <a:pt x="303" y="845"/>
                  <a:pt x="227" y="818"/>
                  <a:pt x="293" y="839"/>
                </a:cubicBezTo>
                <a:cubicBezTo>
                  <a:pt x="321" y="868"/>
                  <a:pt x="339" y="888"/>
                  <a:pt x="351" y="927"/>
                </a:cubicBezTo>
                <a:cubicBezTo>
                  <a:pt x="340" y="1021"/>
                  <a:pt x="334" y="1030"/>
                  <a:pt x="351" y="1142"/>
                </a:cubicBezTo>
                <a:cubicBezTo>
                  <a:pt x="355" y="1171"/>
                  <a:pt x="370" y="1215"/>
                  <a:pt x="400" y="1230"/>
                </a:cubicBezTo>
                <a:cubicBezTo>
                  <a:pt x="415" y="1237"/>
                  <a:pt x="433" y="1237"/>
                  <a:pt x="449" y="1240"/>
                </a:cubicBezTo>
                <a:cubicBezTo>
                  <a:pt x="544" y="1230"/>
                  <a:pt x="628" y="1214"/>
                  <a:pt x="713" y="1171"/>
                </a:cubicBezTo>
                <a:cubicBezTo>
                  <a:pt x="761" y="1098"/>
                  <a:pt x="825" y="1136"/>
                  <a:pt x="918" y="1142"/>
                </a:cubicBezTo>
                <a:cubicBezTo>
                  <a:pt x="955" y="1155"/>
                  <a:pt x="982" y="1161"/>
                  <a:pt x="1015" y="1181"/>
                </a:cubicBezTo>
                <a:cubicBezTo>
                  <a:pt x="1101" y="1232"/>
                  <a:pt x="1044" y="1209"/>
                  <a:pt x="1103" y="1230"/>
                </a:cubicBezTo>
                <a:cubicBezTo>
                  <a:pt x="1160" y="1313"/>
                  <a:pt x="1208" y="1366"/>
                  <a:pt x="1308" y="1386"/>
                </a:cubicBezTo>
                <a:cubicBezTo>
                  <a:pt x="1347" y="1383"/>
                  <a:pt x="1386" y="1381"/>
                  <a:pt x="1425" y="1376"/>
                </a:cubicBezTo>
                <a:cubicBezTo>
                  <a:pt x="1456" y="1372"/>
                  <a:pt x="1484" y="1357"/>
                  <a:pt x="1513" y="1347"/>
                </a:cubicBezTo>
                <a:cubicBezTo>
                  <a:pt x="1564" y="1330"/>
                  <a:pt x="1617" y="1321"/>
                  <a:pt x="1669" y="1308"/>
                </a:cubicBezTo>
                <a:cubicBezTo>
                  <a:pt x="1712" y="1297"/>
                  <a:pt x="1753" y="1280"/>
                  <a:pt x="1796" y="1269"/>
                </a:cubicBezTo>
                <a:cubicBezTo>
                  <a:pt x="1986" y="1275"/>
                  <a:pt x="2050" y="1256"/>
                  <a:pt x="2187" y="1298"/>
                </a:cubicBezTo>
                <a:cubicBezTo>
                  <a:pt x="2281" y="1363"/>
                  <a:pt x="2368" y="1392"/>
                  <a:pt x="2480" y="1406"/>
                </a:cubicBezTo>
                <a:cubicBezTo>
                  <a:pt x="2535" y="1423"/>
                  <a:pt x="2589" y="1433"/>
                  <a:pt x="2646" y="1445"/>
                </a:cubicBezTo>
                <a:cubicBezTo>
                  <a:pt x="2952" y="1423"/>
                  <a:pt x="2835" y="1439"/>
                  <a:pt x="2997" y="1415"/>
                </a:cubicBezTo>
                <a:cubicBezTo>
                  <a:pt x="3076" y="1390"/>
                  <a:pt x="3150" y="1375"/>
                  <a:pt x="3231" y="1357"/>
                </a:cubicBezTo>
                <a:cubicBezTo>
                  <a:pt x="3264" y="1350"/>
                  <a:pt x="3288" y="1329"/>
                  <a:pt x="3319" y="1318"/>
                </a:cubicBezTo>
                <a:cubicBezTo>
                  <a:pt x="3391" y="1248"/>
                  <a:pt x="3475" y="1224"/>
                  <a:pt x="3573" y="1210"/>
                </a:cubicBezTo>
                <a:cubicBezTo>
                  <a:pt x="3603" y="1124"/>
                  <a:pt x="3616" y="1184"/>
                  <a:pt x="3583" y="1054"/>
                </a:cubicBezTo>
                <a:cubicBezTo>
                  <a:pt x="3576" y="1028"/>
                  <a:pt x="3563" y="976"/>
                  <a:pt x="3563" y="976"/>
                </a:cubicBezTo>
                <a:cubicBezTo>
                  <a:pt x="3571" y="899"/>
                  <a:pt x="3588" y="828"/>
                  <a:pt x="3602" y="752"/>
                </a:cubicBezTo>
                <a:cubicBezTo>
                  <a:pt x="3592" y="635"/>
                  <a:pt x="3594" y="472"/>
                  <a:pt x="3524" y="371"/>
                </a:cubicBezTo>
                <a:cubicBezTo>
                  <a:pt x="3501" y="296"/>
                  <a:pt x="3501" y="220"/>
                  <a:pt x="3437" y="166"/>
                </a:cubicBezTo>
                <a:cubicBezTo>
                  <a:pt x="3404" y="139"/>
                  <a:pt x="3358" y="130"/>
                  <a:pt x="3319" y="117"/>
                </a:cubicBezTo>
                <a:cubicBezTo>
                  <a:pt x="3300" y="110"/>
                  <a:pt x="3261" y="97"/>
                  <a:pt x="3261" y="97"/>
                </a:cubicBezTo>
                <a:cubicBezTo>
                  <a:pt x="3177" y="125"/>
                  <a:pt x="3085" y="136"/>
                  <a:pt x="2997" y="146"/>
                </a:cubicBezTo>
                <a:cubicBezTo>
                  <a:pt x="2832" y="139"/>
                  <a:pt x="2834" y="145"/>
                  <a:pt x="2714" y="127"/>
                </a:cubicBezTo>
                <a:cubicBezTo>
                  <a:pt x="2603" y="111"/>
                  <a:pt x="2505" y="86"/>
                  <a:pt x="2392" y="78"/>
                </a:cubicBezTo>
                <a:cubicBezTo>
                  <a:pt x="2263" y="56"/>
                  <a:pt x="2142" y="22"/>
                  <a:pt x="2011" y="10"/>
                </a:cubicBezTo>
                <a:cubicBezTo>
                  <a:pt x="1842" y="14"/>
                  <a:pt x="1672" y="10"/>
                  <a:pt x="1503" y="29"/>
                </a:cubicBezTo>
                <a:cubicBezTo>
                  <a:pt x="1420" y="38"/>
                  <a:pt x="1341" y="71"/>
                  <a:pt x="1259" y="88"/>
                </a:cubicBezTo>
                <a:cubicBezTo>
                  <a:pt x="1162" y="85"/>
                  <a:pt x="1064" y="84"/>
                  <a:pt x="967" y="78"/>
                </a:cubicBezTo>
                <a:cubicBezTo>
                  <a:pt x="933" y="76"/>
                  <a:pt x="869" y="49"/>
                  <a:pt x="869" y="49"/>
                </a:cubicBezTo>
                <a:cubicBezTo>
                  <a:pt x="815" y="11"/>
                  <a:pt x="758" y="8"/>
                  <a:pt x="693" y="0"/>
                </a:cubicBezTo>
                <a:cubicBezTo>
                  <a:pt x="624" y="24"/>
                  <a:pt x="710" y="0"/>
                  <a:pt x="625" y="0"/>
                </a:cubicBezTo>
                <a:cubicBezTo>
                  <a:pt x="554" y="0"/>
                  <a:pt x="472" y="11"/>
                  <a:pt x="400" y="19"/>
                </a:cubicBezTo>
                <a:cubicBezTo>
                  <a:pt x="390" y="52"/>
                  <a:pt x="391" y="39"/>
                  <a:pt x="391" y="58"/>
                </a:cubicBezTo>
                <a:lnTo>
                  <a:pt x="358" y="8"/>
                </a:lnTo>
              </a:path>
            </a:pathLst>
          </a:custGeom>
          <a:solidFill>
            <a:srgbClr val="CCFFCC"/>
          </a:solidFill>
          <a:ln w="9525">
            <a:noFill/>
            <a:round/>
            <a:headEnd/>
            <a:tailEnd/>
          </a:ln>
        </p:spPr>
        <p:txBody>
          <a:bodyPr/>
          <a:lstStyle/>
          <a:p>
            <a:pPr>
              <a:defRPr/>
            </a:pPr>
            <a:endParaRPr lang="en-US" sz="2000"/>
          </a:p>
        </p:txBody>
      </p:sp>
      <p:grpSp>
        <p:nvGrpSpPr>
          <p:cNvPr id="20483" name="Group 5">
            <a:extLst>
              <a:ext uri="{FF2B5EF4-FFF2-40B4-BE49-F238E27FC236}">
                <a16:creationId xmlns:a16="http://schemas.microsoft.com/office/drawing/2014/main" id="{E1A334D2-01D2-A648-A449-0212DD46ED2D}"/>
              </a:ext>
            </a:extLst>
          </p:cNvPr>
          <p:cNvGrpSpPr>
            <a:grpSpLocks/>
          </p:cNvGrpSpPr>
          <p:nvPr/>
        </p:nvGrpSpPr>
        <p:grpSpPr bwMode="auto">
          <a:xfrm>
            <a:off x="3152774" y="2083225"/>
            <a:ext cx="1543050" cy="1922462"/>
            <a:chOff x="384" y="912"/>
            <a:chExt cx="1104" cy="1488"/>
          </a:xfrm>
        </p:grpSpPr>
        <p:sp>
          <p:nvSpPr>
            <p:cNvPr id="1010694" name="Oval 6">
              <a:extLst>
                <a:ext uri="{FF2B5EF4-FFF2-40B4-BE49-F238E27FC236}">
                  <a16:creationId xmlns:a16="http://schemas.microsoft.com/office/drawing/2014/main" id="{F1C9C2F4-C674-BD42-B525-6B6E3EBC518F}"/>
                </a:ext>
              </a:extLst>
            </p:cNvPr>
            <p:cNvSpPr>
              <a:spLocks noChangeArrowheads="1"/>
            </p:cNvSpPr>
            <p:nvPr/>
          </p:nvSpPr>
          <p:spPr bwMode="auto">
            <a:xfrm>
              <a:off x="384" y="2112"/>
              <a:ext cx="1104" cy="288"/>
            </a:xfrm>
            <a:prstGeom prst="ellipse">
              <a:avLst/>
            </a:prstGeom>
            <a:gradFill rotWithShape="1">
              <a:gsLst>
                <a:gs pos="0">
                  <a:schemeClr val="hlink">
                    <a:gamma/>
                    <a:shade val="48627"/>
                    <a:invGamma/>
                  </a:schemeClr>
                </a:gs>
                <a:gs pos="100000">
                  <a:schemeClr val="hlink"/>
                </a:gs>
              </a:gsLst>
              <a:lin ang="2700000" scaled="1"/>
            </a:gradFill>
            <a:ln w="9525">
              <a:solidFill>
                <a:schemeClr val="tx1"/>
              </a:solidFill>
              <a:round/>
              <a:headEnd/>
              <a:tailEnd/>
            </a:ln>
            <a:effectLst/>
          </p:spPr>
          <p:txBody>
            <a:bodyPr wrap="none" anchor="ctr"/>
            <a:lstStyle/>
            <a:p>
              <a:pPr>
                <a:lnSpc>
                  <a:spcPct val="60000"/>
                </a:lnSpc>
                <a:buFontTx/>
                <a:buNone/>
                <a:defRPr/>
              </a:pPr>
              <a:r>
                <a:rPr lang="en-US" sz="2000" b="1"/>
                <a:t>x</a:t>
              </a:r>
              <a:r>
                <a:rPr lang="en-US" sz="2000" b="1" baseline="-25000"/>
                <a:t>n</a:t>
              </a:r>
            </a:p>
          </p:txBody>
        </p:sp>
        <p:sp>
          <p:nvSpPr>
            <p:cNvPr id="1010695" name="Oval 7">
              <a:extLst>
                <a:ext uri="{FF2B5EF4-FFF2-40B4-BE49-F238E27FC236}">
                  <a16:creationId xmlns:a16="http://schemas.microsoft.com/office/drawing/2014/main" id="{23DF5E1C-4F5C-3F4F-B7BD-42FF98F04373}"/>
                </a:ext>
              </a:extLst>
            </p:cNvPr>
            <p:cNvSpPr>
              <a:spLocks noChangeArrowheads="1"/>
            </p:cNvSpPr>
            <p:nvPr/>
          </p:nvSpPr>
          <p:spPr bwMode="auto">
            <a:xfrm>
              <a:off x="384" y="1872"/>
              <a:ext cx="1104" cy="289"/>
            </a:xfrm>
            <a:prstGeom prst="ellipse">
              <a:avLst/>
            </a:prstGeom>
            <a:gradFill rotWithShape="1">
              <a:gsLst>
                <a:gs pos="0">
                  <a:schemeClr val="hlink">
                    <a:gamma/>
                    <a:shade val="48627"/>
                    <a:invGamma/>
                  </a:schemeClr>
                </a:gs>
                <a:gs pos="100000">
                  <a:schemeClr val="hlink"/>
                </a:gs>
              </a:gsLst>
              <a:lin ang="2700000" scaled="1"/>
            </a:gradFill>
            <a:ln w="9525">
              <a:solidFill>
                <a:schemeClr val="tx1"/>
              </a:solidFill>
              <a:round/>
              <a:headEnd/>
              <a:tailEnd/>
            </a:ln>
            <a:effectLst/>
          </p:spPr>
          <p:txBody>
            <a:bodyPr wrap="none" anchor="ctr"/>
            <a:lstStyle/>
            <a:p>
              <a:pPr>
                <a:lnSpc>
                  <a:spcPct val="60000"/>
                </a:lnSpc>
                <a:buFontTx/>
                <a:buNone/>
                <a:defRPr/>
              </a:pPr>
              <a:r>
                <a:rPr lang="en-US" sz="2000" b="1"/>
                <a:t>x</a:t>
              </a:r>
              <a:r>
                <a:rPr lang="en-US" sz="2000" b="1" baseline="-25000"/>
                <a:t>n-1</a:t>
              </a:r>
            </a:p>
          </p:txBody>
        </p:sp>
        <p:sp>
          <p:nvSpPr>
            <p:cNvPr id="1010696" name="Oval 8">
              <a:extLst>
                <a:ext uri="{FF2B5EF4-FFF2-40B4-BE49-F238E27FC236}">
                  <a16:creationId xmlns:a16="http://schemas.microsoft.com/office/drawing/2014/main" id="{2BA24C75-CC98-D44A-B4F5-FC4E6B890D76}"/>
                </a:ext>
              </a:extLst>
            </p:cNvPr>
            <p:cNvSpPr>
              <a:spLocks noChangeArrowheads="1"/>
            </p:cNvSpPr>
            <p:nvPr/>
          </p:nvSpPr>
          <p:spPr bwMode="auto">
            <a:xfrm>
              <a:off x="384" y="1632"/>
              <a:ext cx="1104" cy="288"/>
            </a:xfrm>
            <a:prstGeom prst="ellipse">
              <a:avLst/>
            </a:prstGeom>
            <a:gradFill rotWithShape="1">
              <a:gsLst>
                <a:gs pos="0">
                  <a:schemeClr val="hlink">
                    <a:gamma/>
                    <a:shade val="48627"/>
                    <a:invGamma/>
                  </a:schemeClr>
                </a:gs>
                <a:gs pos="100000">
                  <a:schemeClr val="hlink"/>
                </a:gs>
              </a:gsLst>
              <a:lin ang="2700000" scaled="1"/>
            </a:gradFill>
            <a:ln w="9525">
              <a:solidFill>
                <a:schemeClr val="tx1"/>
              </a:solidFill>
              <a:round/>
              <a:headEnd/>
              <a:tailEnd/>
            </a:ln>
            <a:effectLst/>
          </p:spPr>
          <p:txBody>
            <a:bodyPr wrap="none" anchor="ctr"/>
            <a:lstStyle>
              <a:lvl1pPr>
                <a:defRPr sz="2400">
                  <a:solidFill>
                    <a:schemeClr val="bg2"/>
                  </a:solidFill>
                  <a:latin typeface="Tahoma" panose="020B0604030504040204" pitchFamily="34" charset="0"/>
                  <a:ea typeface="ＭＳ Ｐゴシック" panose="020B0600070205080204" pitchFamily="34" charset="-128"/>
                </a:defRPr>
              </a:lvl1pPr>
              <a:lvl2pPr marL="742950" indent="-285750">
                <a:defRPr sz="2400">
                  <a:solidFill>
                    <a:schemeClr val="bg2"/>
                  </a:solidFill>
                  <a:latin typeface="Tahoma" panose="020B0604030504040204" pitchFamily="34" charset="0"/>
                  <a:ea typeface="ＭＳ Ｐゴシック" panose="020B0600070205080204" pitchFamily="34" charset="-128"/>
                </a:defRPr>
              </a:lvl2pPr>
              <a:lvl3pPr marL="1143000" indent="-228600">
                <a:defRPr sz="2400">
                  <a:solidFill>
                    <a:schemeClr val="bg2"/>
                  </a:solidFill>
                  <a:latin typeface="Tahoma" panose="020B0604030504040204" pitchFamily="34" charset="0"/>
                  <a:ea typeface="ＭＳ Ｐゴシック" panose="020B0600070205080204" pitchFamily="34" charset="-128"/>
                </a:defRPr>
              </a:lvl3pPr>
              <a:lvl4pPr marL="1600200" indent="-228600">
                <a:defRPr sz="2400">
                  <a:solidFill>
                    <a:schemeClr val="bg2"/>
                  </a:solidFill>
                  <a:latin typeface="Tahoma" panose="020B0604030504040204" pitchFamily="34" charset="0"/>
                  <a:ea typeface="ＭＳ Ｐゴシック" panose="020B0600070205080204" pitchFamily="34" charset="-128"/>
                </a:defRPr>
              </a:lvl4pPr>
              <a:lvl5pPr marL="2057400" indent="-228600">
                <a:defRPr sz="2400">
                  <a:solidFill>
                    <a:schemeClr val="bg2"/>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pPr>
                <a:lnSpc>
                  <a:spcPct val="130000"/>
                </a:lnSpc>
                <a:buFontTx/>
                <a:buNone/>
              </a:pPr>
              <a:r>
                <a:rPr lang="en-US" altLang="en-US" sz="2000" b="1">
                  <a:solidFill>
                    <a:schemeClr val="tx1"/>
                  </a:solidFill>
                  <a:latin typeface="+mn-lt"/>
                  <a:sym typeface="MT Extra" pitchFamily="2" charset="77"/>
                </a:rPr>
                <a:t></a:t>
              </a:r>
            </a:p>
          </p:txBody>
        </p:sp>
        <p:sp>
          <p:nvSpPr>
            <p:cNvPr id="1010697" name="Oval 9">
              <a:extLst>
                <a:ext uri="{FF2B5EF4-FFF2-40B4-BE49-F238E27FC236}">
                  <a16:creationId xmlns:a16="http://schemas.microsoft.com/office/drawing/2014/main" id="{A9B3E12E-EAC6-A942-B794-BA78A80E4835}"/>
                </a:ext>
              </a:extLst>
            </p:cNvPr>
            <p:cNvSpPr>
              <a:spLocks noChangeArrowheads="1"/>
            </p:cNvSpPr>
            <p:nvPr/>
          </p:nvSpPr>
          <p:spPr bwMode="auto">
            <a:xfrm>
              <a:off x="384" y="1392"/>
              <a:ext cx="1104" cy="288"/>
            </a:xfrm>
            <a:prstGeom prst="ellipse">
              <a:avLst/>
            </a:prstGeom>
            <a:solidFill>
              <a:srgbClr val="FFC000"/>
            </a:solidFill>
            <a:ln w="9525">
              <a:solidFill>
                <a:schemeClr val="tx1"/>
              </a:solidFill>
              <a:round/>
              <a:headEnd/>
              <a:tailEnd/>
            </a:ln>
            <a:effectLst/>
          </p:spPr>
          <p:txBody>
            <a:bodyPr wrap="none" anchor="ctr"/>
            <a:lstStyle/>
            <a:p>
              <a:pPr>
                <a:lnSpc>
                  <a:spcPct val="60000"/>
                </a:lnSpc>
                <a:buFontTx/>
                <a:buNone/>
                <a:defRPr/>
              </a:pPr>
              <a:r>
                <a:rPr lang="en-US" sz="2000" b="1"/>
                <a:t>x</a:t>
              </a:r>
              <a:r>
                <a:rPr lang="en-US" sz="2000" b="1" baseline="-25000"/>
                <a:t>3</a:t>
              </a:r>
            </a:p>
          </p:txBody>
        </p:sp>
        <p:sp>
          <p:nvSpPr>
            <p:cNvPr id="1010698" name="Oval 10">
              <a:extLst>
                <a:ext uri="{FF2B5EF4-FFF2-40B4-BE49-F238E27FC236}">
                  <a16:creationId xmlns:a16="http://schemas.microsoft.com/office/drawing/2014/main" id="{05D58C8F-B4AB-E44C-A500-1687E67DCC6A}"/>
                </a:ext>
              </a:extLst>
            </p:cNvPr>
            <p:cNvSpPr>
              <a:spLocks noChangeArrowheads="1"/>
            </p:cNvSpPr>
            <p:nvPr/>
          </p:nvSpPr>
          <p:spPr bwMode="auto">
            <a:xfrm>
              <a:off x="384" y="1152"/>
              <a:ext cx="1104" cy="290"/>
            </a:xfrm>
            <a:prstGeom prst="ellipse">
              <a:avLst/>
            </a:prstGeom>
            <a:gradFill rotWithShape="1">
              <a:gsLst>
                <a:gs pos="0">
                  <a:schemeClr val="hlink">
                    <a:gamma/>
                    <a:shade val="48627"/>
                    <a:invGamma/>
                  </a:schemeClr>
                </a:gs>
                <a:gs pos="100000">
                  <a:schemeClr val="hlink"/>
                </a:gs>
              </a:gsLst>
              <a:lin ang="2700000" scaled="1"/>
            </a:gradFill>
            <a:ln w="9525">
              <a:solidFill>
                <a:schemeClr val="tx1"/>
              </a:solidFill>
              <a:round/>
              <a:headEnd/>
              <a:tailEnd/>
            </a:ln>
            <a:effectLst/>
          </p:spPr>
          <p:txBody>
            <a:bodyPr wrap="none" anchor="ctr"/>
            <a:lstStyle/>
            <a:p>
              <a:pPr>
                <a:lnSpc>
                  <a:spcPct val="60000"/>
                </a:lnSpc>
                <a:buFontTx/>
                <a:buNone/>
                <a:defRPr/>
              </a:pPr>
              <a:r>
                <a:rPr lang="en-US" sz="2000" b="1"/>
                <a:t>x</a:t>
              </a:r>
              <a:r>
                <a:rPr lang="en-US" sz="2000" b="1" baseline="-25000"/>
                <a:t>2</a:t>
              </a:r>
            </a:p>
          </p:txBody>
        </p:sp>
        <p:sp>
          <p:nvSpPr>
            <p:cNvPr id="1010699" name="Oval 11">
              <a:extLst>
                <a:ext uri="{FF2B5EF4-FFF2-40B4-BE49-F238E27FC236}">
                  <a16:creationId xmlns:a16="http://schemas.microsoft.com/office/drawing/2014/main" id="{26B8C3DE-C74B-3E4B-AC58-1293AD77C391}"/>
                </a:ext>
              </a:extLst>
            </p:cNvPr>
            <p:cNvSpPr>
              <a:spLocks noChangeArrowheads="1"/>
            </p:cNvSpPr>
            <p:nvPr/>
          </p:nvSpPr>
          <p:spPr bwMode="auto">
            <a:xfrm>
              <a:off x="384" y="912"/>
              <a:ext cx="1104" cy="288"/>
            </a:xfrm>
            <a:prstGeom prst="ellipse">
              <a:avLst/>
            </a:prstGeom>
            <a:gradFill rotWithShape="1">
              <a:gsLst>
                <a:gs pos="0">
                  <a:schemeClr val="hlink">
                    <a:gamma/>
                    <a:shade val="48627"/>
                    <a:invGamma/>
                  </a:schemeClr>
                </a:gs>
                <a:gs pos="100000">
                  <a:schemeClr val="hlink"/>
                </a:gs>
              </a:gsLst>
              <a:lin ang="2700000" scaled="1"/>
            </a:gradFill>
            <a:ln w="9525">
              <a:solidFill>
                <a:schemeClr val="tx1"/>
              </a:solidFill>
              <a:round/>
              <a:headEnd/>
              <a:tailEnd/>
            </a:ln>
            <a:effectLst/>
          </p:spPr>
          <p:txBody>
            <a:bodyPr wrap="none" anchor="ctr"/>
            <a:lstStyle/>
            <a:p>
              <a:pPr>
                <a:lnSpc>
                  <a:spcPct val="60000"/>
                </a:lnSpc>
                <a:buFontTx/>
                <a:buNone/>
                <a:defRPr/>
              </a:pPr>
              <a:r>
                <a:rPr lang="en-US" sz="2000" b="1"/>
                <a:t>x</a:t>
              </a:r>
              <a:r>
                <a:rPr lang="en-US" sz="2000" b="1" baseline="-25000"/>
                <a:t>1</a:t>
              </a:r>
            </a:p>
          </p:txBody>
        </p:sp>
      </p:grpSp>
      <p:sp>
        <p:nvSpPr>
          <p:cNvPr id="17415" name="AutoShape 12">
            <a:extLst>
              <a:ext uri="{FF2B5EF4-FFF2-40B4-BE49-F238E27FC236}">
                <a16:creationId xmlns:a16="http://schemas.microsoft.com/office/drawing/2014/main" id="{F1265FB4-A51D-1E46-98C5-2E420463EB7B}"/>
              </a:ext>
            </a:extLst>
          </p:cNvPr>
          <p:cNvSpPr>
            <a:spLocks noChangeArrowheads="1"/>
          </p:cNvSpPr>
          <p:nvPr/>
        </p:nvSpPr>
        <p:spPr bwMode="auto">
          <a:xfrm>
            <a:off x="4900612" y="2278488"/>
            <a:ext cx="1190624" cy="992187"/>
          </a:xfrm>
          <a:prstGeom prst="flowChartProcess">
            <a:avLst/>
          </a:prstGeom>
          <a:solidFill>
            <a:srgbClr val="99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99"/>
            </a:extrusionClr>
          </a:sp3d>
        </p:spPr>
        <p:txBody>
          <a:bodyPr wrap="none" anchor="ctr">
            <a:flatTx/>
          </a:bodyPr>
          <a:lstStyle/>
          <a:p>
            <a:pPr algn="ctr">
              <a:buFontTx/>
              <a:buNone/>
              <a:defRPr/>
            </a:pPr>
            <a:r>
              <a:rPr lang="en-US" dirty="0"/>
              <a:t>Curator</a:t>
            </a:r>
          </a:p>
        </p:txBody>
      </p:sp>
      <p:sp>
        <p:nvSpPr>
          <p:cNvPr id="17435" name="Line 15">
            <a:extLst>
              <a:ext uri="{FF2B5EF4-FFF2-40B4-BE49-F238E27FC236}">
                <a16:creationId xmlns:a16="http://schemas.microsoft.com/office/drawing/2014/main" id="{F62ACACB-39D4-814E-9AA1-738FF569D5A9}"/>
              </a:ext>
            </a:extLst>
          </p:cNvPr>
          <p:cNvSpPr>
            <a:spLocks noChangeShapeType="1"/>
          </p:cNvSpPr>
          <p:nvPr/>
        </p:nvSpPr>
        <p:spPr bwMode="auto">
          <a:xfrm flipH="1">
            <a:off x="6445249" y="2456287"/>
            <a:ext cx="1447800" cy="0"/>
          </a:xfrm>
          <a:prstGeom prst="line">
            <a:avLst/>
          </a:prstGeom>
          <a:noFill/>
          <a:ln w="28575">
            <a:solidFill>
              <a:schemeClr val="bg1">
                <a:lumMod val="65000"/>
              </a:schemeClr>
            </a:solidFill>
            <a:round/>
            <a:headEnd/>
            <a:tailEnd type="triangle" w="med" len="med"/>
          </a:ln>
        </p:spPr>
        <p:txBody>
          <a:bodyPr/>
          <a:lstStyle/>
          <a:p>
            <a:pPr>
              <a:buFontTx/>
              <a:buNone/>
              <a:defRPr/>
            </a:pPr>
            <a:endParaRPr lang="en-US" sz="2000">
              <a:solidFill>
                <a:schemeClr val="bg1">
                  <a:lumMod val="65000"/>
                </a:schemeClr>
              </a:solidFill>
            </a:endParaRPr>
          </a:p>
        </p:txBody>
      </p:sp>
      <p:sp>
        <p:nvSpPr>
          <p:cNvPr id="17436" name="Text Box 16">
            <a:extLst>
              <a:ext uri="{FF2B5EF4-FFF2-40B4-BE49-F238E27FC236}">
                <a16:creationId xmlns:a16="http://schemas.microsoft.com/office/drawing/2014/main" id="{759FA139-20DF-6C4A-8D13-95FD7547804B}"/>
              </a:ext>
            </a:extLst>
          </p:cNvPr>
          <p:cNvSpPr txBox="1">
            <a:spLocks noChangeArrowheads="1"/>
          </p:cNvSpPr>
          <p:nvPr/>
        </p:nvSpPr>
        <p:spPr bwMode="auto">
          <a:xfrm>
            <a:off x="6726237" y="2083225"/>
            <a:ext cx="960519" cy="400110"/>
          </a:xfrm>
          <a:prstGeom prst="rect">
            <a:avLst/>
          </a:prstGeom>
          <a:noFill/>
          <a:ln w="9525">
            <a:noFill/>
            <a:miter lim="800000"/>
            <a:headEnd/>
            <a:tailEnd/>
          </a:ln>
        </p:spPr>
        <p:txBody>
          <a:bodyPr wrap="none">
            <a:spAutoFit/>
          </a:bodyPr>
          <a:lstStyle/>
          <a:p>
            <a:pPr>
              <a:buFontTx/>
              <a:buNone/>
              <a:defRPr/>
            </a:pPr>
            <a:r>
              <a:rPr lang="en-US" sz="2000" dirty="0">
                <a:solidFill>
                  <a:schemeClr val="bg1">
                    <a:lumMod val="65000"/>
                  </a:schemeClr>
                </a:solidFill>
              </a:rPr>
              <a:t>query 1</a:t>
            </a:r>
          </a:p>
        </p:txBody>
      </p:sp>
      <p:sp>
        <p:nvSpPr>
          <p:cNvPr id="17433" name="Line 18">
            <a:extLst>
              <a:ext uri="{FF2B5EF4-FFF2-40B4-BE49-F238E27FC236}">
                <a16:creationId xmlns:a16="http://schemas.microsoft.com/office/drawing/2014/main" id="{BF8A1E57-A291-434D-ACFB-80ED804A27EB}"/>
              </a:ext>
            </a:extLst>
          </p:cNvPr>
          <p:cNvSpPr>
            <a:spLocks noChangeShapeType="1"/>
          </p:cNvSpPr>
          <p:nvPr/>
        </p:nvSpPr>
        <p:spPr bwMode="auto">
          <a:xfrm>
            <a:off x="6445249" y="2794425"/>
            <a:ext cx="1447800" cy="0"/>
          </a:xfrm>
          <a:prstGeom prst="line">
            <a:avLst/>
          </a:prstGeom>
          <a:noFill/>
          <a:ln w="28575">
            <a:solidFill>
              <a:schemeClr val="bg1">
                <a:lumMod val="65000"/>
              </a:schemeClr>
            </a:solidFill>
            <a:round/>
            <a:headEnd/>
            <a:tailEnd type="triangle" w="med" len="med"/>
          </a:ln>
        </p:spPr>
        <p:txBody>
          <a:bodyPr/>
          <a:lstStyle/>
          <a:p>
            <a:pPr>
              <a:buFontTx/>
              <a:buNone/>
              <a:defRPr/>
            </a:pPr>
            <a:endParaRPr lang="en-US" sz="2000">
              <a:solidFill>
                <a:schemeClr val="bg1">
                  <a:lumMod val="65000"/>
                </a:schemeClr>
              </a:solidFill>
            </a:endParaRPr>
          </a:p>
        </p:txBody>
      </p:sp>
      <p:sp>
        <p:nvSpPr>
          <p:cNvPr id="17434" name="Text Box 19">
            <a:extLst>
              <a:ext uri="{FF2B5EF4-FFF2-40B4-BE49-F238E27FC236}">
                <a16:creationId xmlns:a16="http://schemas.microsoft.com/office/drawing/2014/main" id="{667B54D8-38CE-FC41-BD00-2D4F893EAE83}"/>
              </a:ext>
            </a:extLst>
          </p:cNvPr>
          <p:cNvSpPr txBox="1">
            <a:spLocks noChangeArrowheads="1"/>
          </p:cNvSpPr>
          <p:nvPr/>
        </p:nvSpPr>
        <p:spPr bwMode="auto">
          <a:xfrm>
            <a:off x="6646861" y="2456287"/>
            <a:ext cx="1098378" cy="400110"/>
          </a:xfrm>
          <a:prstGeom prst="rect">
            <a:avLst/>
          </a:prstGeom>
          <a:noFill/>
          <a:ln w="9525">
            <a:noFill/>
            <a:miter lim="800000"/>
            <a:headEnd/>
            <a:tailEnd/>
          </a:ln>
        </p:spPr>
        <p:txBody>
          <a:bodyPr wrap="none">
            <a:spAutoFit/>
          </a:bodyPr>
          <a:lstStyle/>
          <a:p>
            <a:pPr>
              <a:buFontTx/>
              <a:buNone/>
              <a:defRPr/>
            </a:pPr>
            <a:r>
              <a:rPr lang="en-US" sz="2000" dirty="0">
                <a:solidFill>
                  <a:schemeClr val="bg1">
                    <a:lumMod val="65000"/>
                  </a:schemeClr>
                </a:solidFill>
              </a:rPr>
              <a:t>answer 1</a:t>
            </a:r>
          </a:p>
        </p:txBody>
      </p:sp>
      <p:sp>
        <p:nvSpPr>
          <p:cNvPr id="17431" name="Line 21">
            <a:extLst>
              <a:ext uri="{FF2B5EF4-FFF2-40B4-BE49-F238E27FC236}">
                <a16:creationId xmlns:a16="http://schemas.microsoft.com/office/drawing/2014/main" id="{5EB7C4DC-9459-314C-A97E-3B153A49959C}"/>
              </a:ext>
            </a:extLst>
          </p:cNvPr>
          <p:cNvSpPr>
            <a:spLocks noChangeShapeType="1"/>
          </p:cNvSpPr>
          <p:nvPr/>
        </p:nvSpPr>
        <p:spPr bwMode="auto">
          <a:xfrm flipH="1">
            <a:off x="6445249" y="3510387"/>
            <a:ext cx="1422400" cy="0"/>
          </a:xfrm>
          <a:prstGeom prst="line">
            <a:avLst/>
          </a:prstGeom>
          <a:noFill/>
          <a:ln w="28575">
            <a:solidFill>
              <a:schemeClr val="bg1">
                <a:lumMod val="65000"/>
              </a:schemeClr>
            </a:solidFill>
            <a:round/>
            <a:headEnd/>
            <a:tailEnd type="triangle" w="med" len="med"/>
          </a:ln>
        </p:spPr>
        <p:txBody>
          <a:bodyPr/>
          <a:lstStyle/>
          <a:p>
            <a:pPr>
              <a:buFontTx/>
              <a:buNone/>
              <a:defRPr/>
            </a:pPr>
            <a:endParaRPr lang="en-US" sz="2000">
              <a:solidFill>
                <a:schemeClr val="bg1">
                  <a:lumMod val="65000"/>
                </a:schemeClr>
              </a:solidFill>
            </a:endParaRPr>
          </a:p>
        </p:txBody>
      </p:sp>
      <p:sp>
        <p:nvSpPr>
          <p:cNvPr id="17432" name="Text Box 22">
            <a:extLst>
              <a:ext uri="{FF2B5EF4-FFF2-40B4-BE49-F238E27FC236}">
                <a16:creationId xmlns:a16="http://schemas.microsoft.com/office/drawing/2014/main" id="{85AACB20-170C-9348-8B88-87A3465A4278}"/>
              </a:ext>
            </a:extLst>
          </p:cNvPr>
          <p:cNvSpPr txBox="1">
            <a:spLocks noChangeArrowheads="1"/>
          </p:cNvSpPr>
          <p:nvPr/>
        </p:nvSpPr>
        <p:spPr bwMode="auto">
          <a:xfrm>
            <a:off x="6734175" y="3137325"/>
            <a:ext cx="1000595" cy="400110"/>
          </a:xfrm>
          <a:prstGeom prst="rect">
            <a:avLst/>
          </a:prstGeom>
          <a:noFill/>
          <a:ln w="9525">
            <a:noFill/>
            <a:miter lim="800000"/>
            <a:headEnd/>
            <a:tailEnd/>
          </a:ln>
        </p:spPr>
        <p:txBody>
          <a:bodyPr wrap="none">
            <a:spAutoFit/>
          </a:bodyPr>
          <a:lstStyle/>
          <a:p>
            <a:pPr>
              <a:buFontTx/>
              <a:buNone/>
              <a:defRPr/>
            </a:pPr>
            <a:r>
              <a:rPr lang="en-US" sz="2000" dirty="0">
                <a:solidFill>
                  <a:schemeClr val="bg1">
                    <a:lumMod val="65000"/>
                  </a:schemeClr>
                </a:solidFill>
              </a:rPr>
              <a:t>query T</a:t>
            </a:r>
          </a:p>
        </p:txBody>
      </p:sp>
      <p:sp>
        <p:nvSpPr>
          <p:cNvPr id="17429" name="Line 24">
            <a:extLst>
              <a:ext uri="{FF2B5EF4-FFF2-40B4-BE49-F238E27FC236}">
                <a16:creationId xmlns:a16="http://schemas.microsoft.com/office/drawing/2014/main" id="{FBA7D792-ACA7-C244-8DBE-D5A9E9297DE7}"/>
              </a:ext>
            </a:extLst>
          </p:cNvPr>
          <p:cNvSpPr>
            <a:spLocks noChangeShapeType="1"/>
          </p:cNvSpPr>
          <p:nvPr/>
        </p:nvSpPr>
        <p:spPr bwMode="auto">
          <a:xfrm>
            <a:off x="6457949" y="3848525"/>
            <a:ext cx="1447800" cy="0"/>
          </a:xfrm>
          <a:prstGeom prst="line">
            <a:avLst/>
          </a:prstGeom>
          <a:noFill/>
          <a:ln w="28575">
            <a:solidFill>
              <a:schemeClr val="bg1">
                <a:lumMod val="65000"/>
              </a:schemeClr>
            </a:solidFill>
            <a:round/>
            <a:headEnd/>
            <a:tailEnd type="triangle" w="med" len="med"/>
          </a:ln>
        </p:spPr>
        <p:txBody>
          <a:bodyPr/>
          <a:lstStyle/>
          <a:p>
            <a:pPr>
              <a:buFontTx/>
              <a:buNone/>
              <a:defRPr/>
            </a:pPr>
            <a:endParaRPr lang="en-US" sz="2000">
              <a:solidFill>
                <a:schemeClr val="bg1">
                  <a:lumMod val="65000"/>
                </a:schemeClr>
              </a:solidFill>
            </a:endParaRPr>
          </a:p>
        </p:txBody>
      </p:sp>
      <p:sp>
        <p:nvSpPr>
          <p:cNvPr id="17430" name="Text Box 25">
            <a:extLst>
              <a:ext uri="{FF2B5EF4-FFF2-40B4-BE49-F238E27FC236}">
                <a16:creationId xmlns:a16="http://schemas.microsoft.com/office/drawing/2014/main" id="{0F94A87E-C61D-3E48-8C41-EBEF4F9AC13F}"/>
              </a:ext>
            </a:extLst>
          </p:cNvPr>
          <p:cNvSpPr txBox="1">
            <a:spLocks noChangeArrowheads="1"/>
          </p:cNvSpPr>
          <p:nvPr/>
        </p:nvSpPr>
        <p:spPr bwMode="auto">
          <a:xfrm>
            <a:off x="6654800" y="3510387"/>
            <a:ext cx="1138453" cy="400110"/>
          </a:xfrm>
          <a:prstGeom prst="rect">
            <a:avLst/>
          </a:prstGeom>
          <a:noFill/>
          <a:ln w="9525">
            <a:noFill/>
            <a:miter lim="800000"/>
            <a:headEnd/>
            <a:tailEnd/>
          </a:ln>
        </p:spPr>
        <p:txBody>
          <a:bodyPr wrap="none">
            <a:spAutoFit/>
          </a:bodyPr>
          <a:lstStyle/>
          <a:p>
            <a:pPr>
              <a:buFontTx/>
              <a:buNone/>
              <a:defRPr/>
            </a:pPr>
            <a:r>
              <a:rPr lang="en-US" sz="2000" dirty="0">
                <a:solidFill>
                  <a:schemeClr val="bg1">
                    <a:lumMod val="65000"/>
                  </a:schemeClr>
                </a:solidFill>
              </a:rPr>
              <a:t>answer T</a:t>
            </a:r>
          </a:p>
        </p:txBody>
      </p:sp>
      <p:sp>
        <p:nvSpPr>
          <p:cNvPr id="20493" name="Text Box 26">
            <a:extLst>
              <a:ext uri="{FF2B5EF4-FFF2-40B4-BE49-F238E27FC236}">
                <a16:creationId xmlns:a16="http://schemas.microsoft.com/office/drawing/2014/main" id="{061925DF-6AFC-7447-9D7C-1F6F626BE783}"/>
              </a:ext>
            </a:extLst>
          </p:cNvPr>
          <p:cNvSpPr txBox="1">
            <a:spLocks noChangeArrowheads="1"/>
          </p:cNvSpPr>
          <p:nvPr/>
        </p:nvSpPr>
        <p:spPr bwMode="auto">
          <a:xfrm>
            <a:off x="7183437" y="2827762"/>
            <a:ext cx="26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ea typeface="ＭＳ Ｐゴシック" panose="020B0600070205080204" pitchFamily="34" charset="-128"/>
              </a:defRPr>
            </a:lvl1pPr>
            <a:lvl2pPr marL="742950" indent="-285750">
              <a:defRPr sz="2400">
                <a:solidFill>
                  <a:schemeClr val="bg2"/>
                </a:solidFill>
                <a:latin typeface="Tahoma" panose="020B0604030504040204" pitchFamily="34" charset="0"/>
                <a:ea typeface="ＭＳ Ｐゴシック" panose="020B0600070205080204" pitchFamily="34" charset="-128"/>
              </a:defRPr>
            </a:lvl2pPr>
            <a:lvl3pPr marL="1143000" indent="-228600">
              <a:defRPr sz="2400">
                <a:solidFill>
                  <a:schemeClr val="bg2"/>
                </a:solidFill>
                <a:latin typeface="Tahoma" panose="020B0604030504040204" pitchFamily="34" charset="0"/>
                <a:ea typeface="ＭＳ Ｐゴシック" panose="020B0600070205080204" pitchFamily="34" charset="-128"/>
              </a:defRPr>
            </a:lvl3pPr>
            <a:lvl4pPr marL="1600200" indent="-228600">
              <a:defRPr sz="2400">
                <a:solidFill>
                  <a:schemeClr val="bg2"/>
                </a:solidFill>
                <a:latin typeface="Tahoma" panose="020B0604030504040204" pitchFamily="34" charset="0"/>
                <a:ea typeface="ＭＳ Ｐゴシック" panose="020B0600070205080204" pitchFamily="34" charset="-128"/>
              </a:defRPr>
            </a:lvl4pPr>
            <a:lvl5pPr marL="2057400" indent="-228600">
              <a:defRPr sz="2400">
                <a:solidFill>
                  <a:schemeClr val="bg2"/>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pPr>
              <a:buFontTx/>
              <a:buNone/>
            </a:pPr>
            <a:r>
              <a:rPr lang="en-US" altLang="en-US" sz="2000" b="1">
                <a:solidFill>
                  <a:srgbClr val="A6A6A6"/>
                </a:solidFill>
                <a:latin typeface="+mn-lt"/>
                <a:sym typeface="MT Extra" pitchFamily="2" charset="77"/>
              </a:rPr>
              <a:t></a:t>
            </a:r>
          </a:p>
        </p:txBody>
      </p:sp>
      <p:sp>
        <p:nvSpPr>
          <p:cNvPr id="17422" name="Text Box 29">
            <a:extLst>
              <a:ext uri="{FF2B5EF4-FFF2-40B4-BE49-F238E27FC236}">
                <a16:creationId xmlns:a16="http://schemas.microsoft.com/office/drawing/2014/main" id="{11249B79-44CB-034A-B036-E8512C6E14E5}"/>
              </a:ext>
            </a:extLst>
          </p:cNvPr>
          <p:cNvSpPr txBox="1">
            <a:spLocks noChangeArrowheads="1"/>
          </p:cNvSpPr>
          <p:nvPr/>
        </p:nvSpPr>
        <p:spPr bwMode="auto">
          <a:xfrm>
            <a:off x="2486024" y="2789662"/>
            <a:ext cx="615874" cy="369332"/>
          </a:xfrm>
          <a:prstGeom prst="rect">
            <a:avLst/>
          </a:prstGeom>
          <a:noFill/>
          <a:ln w="9525">
            <a:noFill/>
            <a:miter lim="800000"/>
            <a:headEnd/>
            <a:tailEnd/>
          </a:ln>
        </p:spPr>
        <p:txBody>
          <a:bodyPr wrap="none">
            <a:spAutoFit/>
          </a:bodyPr>
          <a:lstStyle/>
          <a:p>
            <a:pPr>
              <a:buFontTx/>
              <a:buNone/>
              <a:defRPr/>
            </a:pPr>
            <a:r>
              <a:rPr lang="en-US" dirty="0"/>
              <a:t>DB=</a:t>
            </a:r>
          </a:p>
        </p:txBody>
      </p:sp>
      <p:sp>
        <p:nvSpPr>
          <p:cNvPr id="20502" name="Rectangle 3">
            <a:extLst>
              <a:ext uri="{FF2B5EF4-FFF2-40B4-BE49-F238E27FC236}">
                <a16:creationId xmlns:a16="http://schemas.microsoft.com/office/drawing/2014/main" id="{5F09E2BE-74AF-6748-BDD7-B368CC09EA74}"/>
              </a:ext>
            </a:extLst>
          </p:cNvPr>
          <p:cNvSpPr txBox="1">
            <a:spLocks noChangeArrowheads="1"/>
          </p:cNvSpPr>
          <p:nvPr/>
        </p:nvSpPr>
        <p:spPr bwMode="auto">
          <a:xfrm>
            <a:off x="688797" y="4388944"/>
            <a:ext cx="5810428" cy="201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bg2"/>
                </a:solidFill>
                <a:latin typeface="Tahoma" panose="020B0604030504040204" pitchFamily="34" charset="0"/>
                <a:ea typeface="ＭＳ Ｐゴシック" panose="020B0600070205080204" pitchFamily="34" charset="-128"/>
              </a:defRPr>
            </a:lvl1pPr>
            <a:lvl2pPr marL="742950" indent="-285750">
              <a:defRPr sz="2400">
                <a:solidFill>
                  <a:schemeClr val="bg2"/>
                </a:solidFill>
                <a:latin typeface="Tahoma" panose="020B0604030504040204" pitchFamily="34" charset="0"/>
                <a:ea typeface="ＭＳ Ｐゴシック" panose="020B0600070205080204" pitchFamily="34" charset="-128"/>
              </a:defRPr>
            </a:lvl2pPr>
            <a:lvl3pPr marL="1143000" indent="-228600">
              <a:defRPr sz="2400">
                <a:solidFill>
                  <a:schemeClr val="bg2"/>
                </a:solidFill>
                <a:latin typeface="Tahoma" panose="020B0604030504040204" pitchFamily="34" charset="0"/>
                <a:ea typeface="ＭＳ Ｐゴシック" panose="020B0600070205080204" pitchFamily="34" charset="-128"/>
              </a:defRPr>
            </a:lvl3pPr>
            <a:lvl4pPr marL="1600200" indent="-228600">
              <a:defRPr sz="2400">
                <a:solidFill>
                  <a:schemeClr val="bg2"/>
                </a:solidFill>
                <a:latin typeface="Tahoma" panose="020B0604030504040204" pitchFamily="34" charset="0"/>
                <a:ea typeface="ＭＳ Ｐゴシック" panose="020B0600070205080204" pitchFamily="34" charset="-128"/>
              </a:defRPr>
            </a:lvl4pPr>
            <a:lvl5pPr marL="2057400" indent="-228600">
              <a:defRPr sz="2400">
                <a:solidFill>
                  <a:schemeClr val="bg2"/>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pPr marL="0" indent="0"/>
            <a:r>
              <a:rPr kumimoji="1" lang="en-US" altLang="en-US" sz="2000" dirty="0">
                <a:solidFill>
                  <a:schemeClr val="tx1"/>
                </a:solidFill>
                <a:latin typeface="+mn-lt"/>
              </a:rPr>
              <a:t>“Lithuanian women” example: adversary learns Terry Gross’ height even if she is not in the database</a:t>
            </a:r>
          </a:p>
          <a:p>
            <a:pPr marL="0" indent="0"/>
            <a:endParaRPr kumimoji="1" lang="en-US" altLang="en-US" dirty="0">
              <a:solidFill>
                <a:schemeClr val="tx1"/>
              </a:solidFill>
              <a:latin typeface="+mn-lt"/>
            </a:endParaRPr>
          </a:p>
          <a:p>
            <a:pPr marL="0" indent="0"/>
            <a:r>
              <a:rPr kumimoji="1" lang="en-US" altLang="en-US" sz="2000" dirty="0">
                <a:solidFill>
                  <a:schemeClr val="tx1"/>
                </a:solidFill>
                <a:latin typeface="+mn-lt"/>
              </a:rPr>
              <a:t>Limiting the harm of participation: </a:t>
            </a:r>
            <a:r>
              <a:rPr kumimoji="1" lang="en-US" altLang="en-US" sz="2000" dirty="0">
                <a:solidFill>
                  <a:srgbClr val="C00000"/>
                </a:solidFill>
                <a:latin typeface="+mn-lt"/>
              </a:rPr>
              <a:t>“</a:t>
            </a:r>
            <a:r>
              <a:rPr kumimoji="1" lang="en-US" altLang="ja-JP" sz="2000" dirty="0">
                <a:solidFill>
                  <a:srgbClr val="C00000"/>
                </a:solidFill>
                <a:latin typeface="+mn-lt"/>
              </a:rPr>
              <a:t>Whatever is learned would be learned regardless of whether or not Terry Gross participates in the database”</a:t>
            </a:r>
          </a:p>
        </p:txBody>
      </p:sp>
      <p:sp>
        <p:nvSpPr>
          <p:cNvPr id="20503" name="AutoShape 40">
            <a:extLst>
              <a:ext uri="{FF2B5EF4-FFF2-40B4-BE49-F238E27FC236}">
                <a16:creationId xmlns:a16="http://schemas.microsoft.com/office/drawing/2014/main" id="{9E2F144E-F7CB-8A47-B2C8-1D7C466AA8FE}"/>
              </a:ext>
            </a:extLst>
          </p:cNvPr>
          <p:cNvSpPr>
            <a:spLocks noChangeArrowheads="1"/>
          </p:cNvSpPr>
          <p:nvPr/>
        </p:nvSpPr>
        <p:spPr bwMode="auto">
          <a:xfrm>
            <a:off x="8347075" y="2527726"/>
            <a:ext cx="1177925" cy="1025525"/>
          </a:xfrm>
          <a:prstGeom prst="smileyFace">
            <a:avLst>
              <a:gd name="adj" fmla="val 4653"/>
            </a:avLst>
          </a:prstGeom>
          <a:solidFill>
            <a:srgbClr val="FFFF00"/>
          </a:solidFill>
          <a:ln w="9525">
            <a:solidFill>
              <a:schemeClr val="tx1"/>
            </a:solidFill>
            <a:round/>
            <a:headEnd/>
            <a:tailEnd/>
          </a:ln>
        </p:spPr>
        <p:txBody>
          <a:bodyPr wrap="none" anchor="ctr"/>
          <a:lstStyle>
            <a:lvl1pPr>
              <a:defRPr sz="2400">
                <a:solidFill>
                  <a:schemeClr val="bg2"/>
                </a:solidFill>
                <a:latin typeface="Tahoma" panose="020B0604030504040204" pitchFamily="34" charset="0"/>
                <a:ea typeface="ＭＳ Ｐゴシック" panose="020B0600070205080204" pitchFamily="34" charset="-128"/>
              </a:defRPr>
            </a:lvl1pPr>
            <a:lvl2pPr marL="742950" indent="-285750">
              <a:defRPr sz="2400">
                <a:solidFill>
                  <a:schemeClr val="bg2"/>
                </a:solidFill>
                <a:latin typeface="Tahoma" panose="020B0604030504040204" pitchFamily="34" charset="0"/>
                <a:ea typeface="ＭＳ Ｐゴシック" panose="020B0600070205080204" pitchFamily="34" charset="-128"/>
              </a:defRPr>
            </a:lvl2pPr>
            <a:lvl3pPr marL="1143000" indent="-228600">
              <a:defRPr sz="2400">
                <a:solidFill>
                  <a:schemeClr val="bg2"/>
                </a:solidFill>
                <a:latin typeface="Tahoma" panose="020B0604030504040204" pitchFamily="34" charset="0"/>
                <a:ea typeface="ＭＳ Ｐゴシック" panose="020B0600070205080204" pitchFamily="34" charset="-128"/>
              </a:defRPr>
            </a:lvl3pPr>
            <a:lvl4pPr marL="1600200" indent="-228600">
              <a:defRPr sz="2400">
                <a:solidFill>
                  <a:schemeClr val="bg2"/>
                </a:solidFill>
                <a:latin typeface="Tahoma" panose="020B0604030504040204" pitchFamily="34" charset="0"/>
                <a:ea typeface="ＭＳ Ｐゴシック" panose="020B0600070205080204" pitchFamily="34" charset="-128"/>
              </a:defRPr>
            </a:lvl4pPr>
            <a:lvl5pPr marL="2057400" indent="-228600">
              <a:defRPr sz="2400">
                <a:solidFill>
                  <a:schemeClr val="bg2"/>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endParaRPr lang="en-US" altLang="en-US">
              <a:latin typeface="+mn-lt"/>
            </a:endParaRPr>
          </a:p>
        </p:txBody>
      </p:sp>
      <p:sp>
        <p:nvSpPr>
          <p:cNvPr id="20504" name="Text Box 41">
            <a:extLst>
              <a:ext uri="{FF2B5EF4-FFF2-40B4-BE49-F238E27FC236}">
                <a16:creationId xmlns:a16="http://schemas.microsoft.com/office/drawing/2014/main" id="{43B1C389-97A0-1A44-9574-E21271C77273}"/>
              </a:ext>
            </a:extLst>
          </p:cNvPr>
          <p:cNvSpPr txBox="1">
            <a:spLocks noChangeArrowheads="1"/>
          </p:cNvSpPr>
          <p:nvPr/>
        </p:nvSpPr>
        <p:spPr bwMode="auto">
          <a:xfrm>
            <a:off x="8369460" y="3634212"/>
            <a:ext cx="12506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ea typeface="ＭＳ Ｐゴシック" panose="020B0600070205080204" pitchFamily="34" charset="-128"/>
              </a:defRPr>
            </a:lvl1pPr>
            <a:lvl2pPr marL="742950" indent="-285750">
              <a:defRPr sz="2400">
                <a:solidFill>
                  <a:schemeClr val="bg2"/>
                </a:solidFill>
                <a:latin typeface="Tahoma" panose="020B0604030504040204" pitchFamily="34" charset="0"/>
                <a:ea typeface="ＭＳ Ｐゴシック" panose="020B0600070205080204" pitchFamily="34" charset="-128"/>
              </a:defRPr>
            </a:lvl2pPr>
            <a:lvl3pPr marL="1143000" indent="-228600">
              <a:defRPr sz="2400">
                <a:solidFill>
                  <a:schemeClr val="bg2"/>
                </a:solidFill>
                <a:latin typeface="Tahoma" panose="020B0604030504040204" pitchFamily="34" charset="0"/>
                <a:ea typeface="ＭＳ Ｐゴシック" panose="020B0600070205080204" pitchFamily="34" charset="-128"/>
              </a:defRPr>
            </a:lvl3pPr>
            <a:lvl4pPr marL="1600200" indent="-228600">
              <a:defRPr sz="2400">
                <a:solidFill>
                  <a:schemeClr val="bg2"/>
                </a:solidFill>
                <a:latin typeface="Tahoma" panose="020B0604030504040204" pitchFamily="34" charset="0"/>
                <a:ea typeface="ＭＳ Ｐゴシック" panose="020B0600070205080204" pitchFamily="34" charset="-128"/>
              </a:defRPr>
            </a:lvl4pPr>
            <a:lvl5pPr marL="2057400" indent="-228600">
              <a:defRPr sz="2400">
                <a:solidFill>
                  <a:schemeClr val="bg2"/>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pPr>
              <a:buFontTx/>
              <a:buNone/>
            </a:pPr>
            <a:r>
              <a:rPr lang="en-US" altLang="en-US" sz="2000" dirty="0">
                <a:solidFill>
                  <a:schemeClr val="tx1"/>
                </a:solidFill>
                <a:latin typeface="+mn-lt"/>
              </a:rPr>
              <a:t>Adversary</a:t>
            </a:r>
          </a:p>
        </p:txBody>
      </p:sp>
      <p:sp>
        <p:nvSpPr>
          <p:cNvPr id="20505" name="Line 59">
            <a:extLst>
              <a:ext uri="{FF2B5EF4-FFF2-40B4-BE49-F238E27FC236}">
                <a16:creationId xmlns:a16="http://schemas.microsoft.com/office/drawing/2014/main" id="{21747B34-F7ED-8348-8927-F3CAEB69E096}"/>
              </a:ext>
            </a:extLst>
          </p:cNvPr>
          <p:cNvSpPr>
            <a:spLocks noChangeShapeType="1"/>
          </p:cNvSpPr>
          <p:nvPr/>
        </p:nvSpPr>
        <p:spPr bwMode="auto">
          <a:xfrm flipH="1" flipV="1">
            <a:off x="4338637" y="2888087"/>
            <a:ext cx="3979863" cy="361950"/>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TextBox 26">
            <a:extLst>
              <a:ext uri="{FF2B5EF4-FFF2-40B4-BE49-F238E27FC236}">
                <a16:creationId xmlns:a16="http://schemas.microsoft.com/office/drawing/2014/main" id="{14926F15-F5F5-984B-8B8B-5BA7FA59AB12}"/>
              </a:ext>
            </a:extLst>
          </p:cNvPr>
          <p:cNvSpPr txBox="1"/>
          <p:nvPr/>
        </p:nvSpPr>
        <p:spPr>
          <a:xfrm>
            <a:off x="6646861" y="5394870"/>
            <a:ext cx="4064693" cy="646331"/>
          </a:xfrm>
          <a:prstGeom prst="rect">
            <a:avLst/>
          </a:prstGeom>
          <a:noFill/>
        </p:spPr>
        <p:txBody>
          <a:bodyPr wrap="square">
            <a:spAutoFit/>
          </a:bodyPr>
          <a:lstStyle/>
          <a:p>
            <a:pPr lvl="1"/>
            <a:r>
              <a:rPr kumimoji="1" lang="en-US" altLang="en-US" sz="1800" dirty="0">
                <a:latin typeface="+mn-lt"/>
              </a:rPr>
              <a:t>Dual: Whatever is already known, situation won’t get worse</a:t>
            </a:r>
          </a:p>
        </p:txBody>
      </p:sp>
    </p:spTree>
    <p:extLst>
      <p:ext uri="{BB962C8B-B14F-4D97-AF65-F5344CB8AC3E}">
        <p14:creationId xmlns:p14="http://schemas.microsoft.com/office/powerpoint/2010/main" val="895510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a:extLst>
              <a:ext uri="{FF2B5EF4-FFF2-40B4-BE49-F238E27FC236}">
                <a16:creationId xmlns:a16="http://schemas.microsoft.com/office/drawing/2014/main" id="{D4006C6C-1EB2-A843-B88B-F1DF5ADA79A1}"/>
              </a:ext>
            </a:extLst>
          </p:cNvPr>
          <p:cNvSpPr>
            <a:spLocks noGrp="1" noChangeArrowheads="1"/>
          </p:cNvSpPr>
          <p:nvPr>
            <p:ph type="title"/>
          </p:nvPr>
        </p:nvSpPr>
        <p:spPr/>
        <p:txBody>
          <a:bodyPr/>
          <a:lstStyle/>
          <a:p>
            <a:r>
              <a:rPr lang="en-US" altLang="en-US" dirty="0">
                <a:ea typeface="ＭＳ Ｐゴシック" panose="020B0600070205080204" pitchFamily="34" charset="-128"/>
              </a:rPr>
              <a:t>Differential Privacy: Definition</a:t>
            </a:r>
          </a:p>
        </p:txBody>
      </p:sp>
      <p:pic>
        <p:nvPicPr>
          <p:cNvPr id="22532" name="Picture 2">
            <a:extLst>
              <a:ext uri="{FF2B5EF4-FFF2-40B4-BE49-F238E27FC236}">
                <a16:creationId xmlns:a16="http://schemas.microsoft.com/office/drawing/2014/main" id="{7FFF8290-0A8D-934C-AC13-0DD94C26D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422" y="1898650"/>
            <a:ext cx="91440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B845912A-B970-1F4A-ADF8-76CBC52BDDA7}"/>
              </a:ext>
            </a:extLst>
          </p:cNvPr>
          <p:cNvGrpSpPr/>
          <p:nvPr/>
        </p:nvGrpSpPr>
        <p:grpSpPr>
          <a:xfrm>
            <a:off x="5847546" y="2510675"/>
            <a:ext cx="1553760" cy="527400"/>
            <a:chOff x="5847546" y="2510675"/>
            <a:chExt cx="1553760" cy="52740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6139DFC-D4A5-A14E-83D9-FA60D2F933BA}"/>
                    </a:ext>
                  </a:extLst>
                </p14:cNvPr>
                <p14:cNvContentPartPr/>
                <p14:nvPr/>
              </p14:nvContentPartPr>
              <p14:xfrm>
                <a:off x="6116466" y="2690315"/>
                <a:ext cx="540720" cy="308160"/>
              </p14:xfrm>
            </p:contentPart>
          </mc:Choice>
          <mc:Fallback xmlns="">
            <p:pic>
              <p:nvPicPr>
                <p:cNvPr id="5" name="Ink 4">
                  <a:extLst>
                    <a:ext uri="{FF2B5EF4-FFF2-40B4-BE49-F238E27FC236}">
                      <a16:creationId xmlns:a16="http://schemas.microsoft.com/office/drawing/2014/main" id="{C6139DFC-D4A5-A14E-83D9-FA60D2F933BA}"/>
                    </a:ext>
                  </a:extLst>
                </p:cNvPr>
                <p:cNvPicPr/>
                <p:nvPr/>
              </p:nvPicPr>
              <p:blipFill>
                <a:blip r:embed="rId5"/>
                <a:stretch>
                  <a:fillRect/>
                </a:stretch>
              </p:blipFill>
              <p:spPr>
                <a:xfrm>
                  <a:off x="6080826" y="2654315"/>
                  <a:ext cx="61236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97D3D9E-C8CD-FC47-9ADE-08237D5CBE92}"/>
                    </a:ext>
                  </a:extLst>
                </p14:cNvPr>
                <p14:cNvContentPartPr/>
                <p14:nvPr/>
              </p14:nvContentPartPr>
              <p14:xfrm>
                <a:off x="5847546" y="2659355"/>
                <a:ext cx="745200" cy="378720"/>
              </p14:xfrm>
            </p:contentPart>
          </mc:Choice>
          <mc:Fallback xmlns="">
            <p:pic>
              <p:nvPicPr>
                <p:cNvPr id="6" name="Ink 5">
                  <a:extLst>
                    <a:ext uri="{FF2B5EF4-FFF2-40B4-BE49-F238E27FC236}">
                      <a16:creationId xmlns:a16="http://schemas.microsoft.com/office/drawing/2014/main" id="{897D3D9E-C8CD-FC47-9ADE-08237D5CBE92}"/>
                    </a:ext>
                  </a:extLst>
                </p:cNvPr>
                <p:cNvPicPr/>
                <p:nvPr/>
              </p:nvPicPr>
              <p:blipFill>
                <a:blip r:embed="rId7"/>
                <a:stretch>
                  <a:fillRect/>
                </a:stretch>
              </p:blipFill>
              <p:spPr>
                <a:xfrm>
                  <a:off x="5811546" y="2623715"/>
                  <a:ext cx="81684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12271257-A16A-FE4D-9E37-ADD430A0F07B}"/>
                    </a:ext>
                  </a:extLst>
                </p14:cNvPr>
                <p14:cNvContentPartPr/>
                <p14:nvPr/>
              </p14:nvContentPartPr>
              <p14:xfrm>
                <a:off x="6880386" y="2510675"/>
                <a:ext cx="316800" cy="419400"/>
              </p14:xfrm>
            </p:contentPart>
          </mc:Choice>
          <mc:Fallback xmlns="">
            <p:pic>
              <p:nvPicPr>
                <p:cNvPr id="8" name="Ink 7">
                  <a:extLst>
                    <a:ext uri="{FF2B5EF4-FFF2-40B4-BE49-F238E27FC236}">
                      <a16:creationId xmlns:a16="http://schemas.microsoft.com/office/drawing/2014/main" id="{12271257-A16A-FE4D-9E37-ADD430A0F07B}"/>
                    </a:ext>
                  </a:extLst>
                </p:cNvPr>
                <p:cNvPicPr/>
                <p:nvPr/>
              </p:nvPicPr>
              <p:blipFill>
                <a:blip r:embed="rId9"/>
                <a:stretch>
                  <a:fillRect/>
                </a:stretch>
              </p:blipFill>
              <p:spPr>
                <a:xfrm>
                  <a:off x="6844746" y="2475035"/>
                  <a:ext cx="38844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92EB564-0D56-3447-8A49-2F68AE6EC892}"/>
                    </a:ext>
                  </a:extLst>
                </p14:cNvPr>
                <p14:cNvContentPartPr/>
                <p14:nvPr/>
              </p14:nvContentPartPr>
              <p14:xfrm>
                <a:off x="6886146" y="2538035"/>
                <a:ext cx="515160" cy="415800"/>
              </p14:xfrm>
            </p:contentPart>
          </mc:Choice>
          <mc:Fallback xmlns="">
            <p:pic>
              <p:nvPicPr>
                <p:cNvPr id="9" name="Ink 8">
                  <a:extLst>
                    <a:ext uri="{FF2B5EF4-FFF2-40B4-BE49-F238E27FC236}">
                      <a16:creationId xmlns:a16="http://schemas.microsoft.com/office/drawing/2014/main" id="{792EB564-0D56-3447-8A49-2F68AE6EC892}"/>
                    </a:ext>
                  </a:extLst>
                </p:cNvPr>
                <p:cNvPicPr/>
                <p:nvPr/>
              </p:nvPicPr>
              <p:blipFill>
                <a:blip r:embed="rId11"/>
                <a:stretch>
                  <a:fillRect/>
                </a:stretch>
              </p:blipFill>
              <p:spPr>
                <a:xfrm>
                  <a:off x="6850506" y="2502035"/>
                  <a:ext cx="586800" cy="487440"/>
                </a:xfrm>
                <a:prstGeom prst="rect">
                  <a:avLst/>
                </a:prstGeom>
              </p:spPr>
            </p:pic>
          </mc:Fallback>
        </mc:AlternateContent>
      </p:grpSp>
      <p:sp>
        <p:nvSpPr>
          <p:cNvPr id="33" name="Content Placeholder 2" descr="Large confetti">
            <a:extLst>
              <a:ext uri="{FF2B5EF4-FFF2-40B4-BE49-F238E27FC236}">
                <a16:creationId xmlns:a16="http://schemas.microsoft.com/office/drawing/2014/main" id="{C9082836-DE11-1242-8492-F6439B46EBE1}"/>
              </a:ext>
            </a:extLst>
          </p:cNvPr>
          <p:cNvSpPr>
            <a:spLocks noGrp="1" noChangeArrowheads="1"/>
          </p:cNvSpPr>
          <p:nvPr>
            <p:ph idx="1"/>
          </p:nvPr>
        </p:nvSpPr>
        <p:spPr>
          <a:xfrm>
            <a:off x="2864476" y="4909185"/>
            <a:ext cx="6463048" cy="1213557"/>
          </a:xfrm>
          <a:gradFill rotWithShape="1">
            <a:gsLst>
              <a:gs pos="0">
                <a:srgbClr val="FFDBB3"/>
              </a:gs>
              <a:gs pos="34999">
                <a:srgbClr val="FFE5CA"/>
              </a:gs>
              <a:gs pos="100000">
                <a:srgbClr val="FFF5EB"/>
              </a:gs>
            </a:gsLst>
            <a:lin ang="5400000" scaled="1"/>
          </a:gradFill>
          <a:ln w="6350" cap="rnd">
            <a:solidFill>
              <a:schemeClr val="accent1"/>
            </a:solidFill>
            <a:miter lim="800000"/>
            <a:headEnd/>
            <a:tailEnd/>
          </a:ln>
        </p:spPr>
        <p:txBody>
          <a:bodyPr>
            <a:noAutofit/>
          </a:bodyPr>
          <a:lstStyle/>
          <a:p>
            <a:pPr marL="0" indent="0">
              <a:lnSpc>
                <a:spcPct val="100000"/>
              </a:lnSpc>
              <a:spcBef>
                <a:spcPts val="0"/>
              </a:spcBef>
              <a:buNone/>
            </a:pPr>
            <a:r>
              <a:rPr lang="zh-CN" altLang="zh-CN" sz="1800" dirty="0">
                <a:ea typeface="ＭＳ Ｐゴシック" panose="020B0600070205080204" pitchFamily="34" charset="-128"/>
              </a:rPr>
              <a:t>For all neighboring databases x and x</a:t>
            </a:r>
            <a:r>
              <a:rPr lang="en-US" altLang="zh-CN" sz="1800" dirty="0">
                <a:ea typeface="ＭＳ Ｐゴシック" panose="020B0600070205080204" pitchFamily="34" charset="-128"/>
              </a:rPr>
              <a:t>’, for all possible outputs S</a:t>
            </a:r>
          </a:p>
          <a:p>
            <a:pPr marL="0" indent="0">
              <a:lnSpc>
                <a:spcPct val="100000"/>
              </a:lnSpc>
              <a:spcBef>
                <a:spcPts val="0"/>
              </a:spcBef>
              <a:buNone/>
            </a:pPr>
            <a:endParaRPr lang="zh-CN" altLang="zh-CN" dirty="0">
              <a:ea typeface="ＭＳ Ｐゴシック" panose="020B0600070205080204" pitchFamily="34" charset="-128"/>
            </a:endParaRPr>
          </a:p>
          <a:p>
            <a:pPr marL="285750" indent="-285750">
              <a:lnSpc>
                <a:spcPct val="100000"/>
              </a:lnSpc>
              <a:spcBef>
                <a:spcPts val="0"/>
              </a:spcBef>
              <a:buNone/>
            </a:pPr>
            <a:r>
              <a:rPr lang="zh-CN" altLang="zh-CN" sz="3700" dirty="0">
                <a:ea typeface="ＭＳ Ｐゴシック" panose="020B0600070205080204" pitchFamily="34" charset="-128"/>
              </a:rPr>
              <a:t>Pr[A(x) </a:t>
            </a:r>
            <a:r>
              <a:rPr lang="zh-CN" altLang="zh-CN" sz="3700" dirty="0">
                <a:ea typeface="ＭＳ Ｐゴシック" panose="020B0600070205080204" pitchFamily="34" charset="-128"/>
                <a:sym typeface="Corbel" panose="020B0503020204020204" pitchFamily="34" charset="0"/>
              </a:rPr>
              <a:t>є S] ≤ </a:t>
            </a:r>
            <a:r>
              <a:rPr lang="en-US" altLang="zh-CN" sz="3700" dirty="0">
                <a:ea typeface="ＭＳ Ｐゴシック" panose="020B0600070205080204" pitchFamily="34" charset="-128"/>
                <a:sym typeface="Corbel" panose="020B0503020204020204" pitchFamily="34" charset="0"/>
              </a:rPr>
              <a:t>e</a:t>
            </a:r>
            <a:r>
              <a:rPr lang="zh-CN" altLang="zh-CN" sz="3700" baseline="30000" dirty="0">
                <a:solidFill>
                  <a:srgbClr val="FF0000"/>
                </a:solidFill>
                <a:ea typeface="ＭＳ Ｐゴシック" panose="020B0600070205080204" pitchFamily="34" charset="-128"/>
              </a:rPr>
              <a:t>ε</a:t>
            </a:r>
            <a:r>
              <a:rPr lang="zh-CN" altLang="zh-CN" sz="3700" dirty="0">
                <a:ea typeface="ＭＳ Ｐゴシック" panose="020B0600070205080204" pitchFamily="34" charset="-128"/>
              </a:rPr>
              <a:t> Pr[A(x</a:t>
            </a:r>
            <a:r>
              <a:rPr lang="en-US" altLang="zh-CN" sz="3700" dirty="0">
                <a:ea typeface="ＭＳ Ｐゴシック" panose="020B0600070205080204" pitchFamily="34" charset="-128"/>
              </a:rPr>
              <a:t>’</a:t>
            </a:r>
            <a:r>
              <a:rPr lang="zh-CN" altLang="zh-CN" sz="3700" dirty="0">
                <a:ea typeface="ＭＳ Ｐゴシック" panose="020B0600070205080204" pitchFamily="34" charset="-128"/>
              </a:rPr>
              <a:t>) є S]</a:t>
            </a:r>
          </a:p>
        </p:txBody>
      </p:sp>
    </p:spTree>
    <p:extLst>
      <p:ext uri="{BB962C8B-B14F-4D97-AF65-F5344CB8AC3E}">
        <p14:creationId xmlns:p14="http://schemas.microsoft.com/office/powerpoint/2010/main" val="1836199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AutoShape 5">
            <a:extLst>
              <a:ext uri="{FF2B5EF4-FFF2-40B4-BE49-F238E27FC236}">
                <a16:creationId xmlns:a16="http://schemas.microsoft.com/office/drawing/2014/main" id="{9FA42CF3-49DF-7742-9D12-F600F4410D91}"/>
              </a:ext>
            </a:extLst>
          </p:cNvPr>
          <p:cNvSpPr>
            <a:spLocks noChangeArrowheads="1"/>
          </p:cNvSpPr>
          <p:nvPr/>
        </p:nvSpPr>
        <p:spPr bwMode="auto">
          <a:xfrm flipH="1">
            <a:off x="4021450" y="2169806"/>
            <a:ext cx="3581400" cy="423862"/>
          </a:xfrm>
          <a:prstGeom prst="rightArrow">
            <a:avLst>
              <a:gd name="adj1" fmla="val 31843"/>
              <a:gd name="adj2" fmla="val 65796"/>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ea typeface="ＭＳ Ｐゴシック" panose="020B0600070205080204" pitchFamily="34" charset="-128"/>
              </a:defRPr>
            </a:lvl1pPr>
            <a:lvl2pPr marL="742950" indent="-285750">
              <a:defRPr sz="2400">
                <a:solidFill>
                  <a:schemeClr val="bg2"/>
                </a:solidFill>
                <a:latin typeface="Tahoma" panose="020B0604030504040204" pitchFamily="34" charset="0"/>
                <a:ea typeface="ＭＳ Ｐゴシック" panose="020B0600070205080204" pitchFamily="34" charset="-128"/>
              </a:defRPr>
            </a:lvl2pPr>
            <a:lvl3pPr marL="1143000" indent="-228600">
              <a:defRPr sz="2400">
                <a:solidFill>
                  <a:schemeClr val="bg2"/>
                </a:solidFill>
                <a:latin typeface="Tahoma" panose="020B0604030504040204" pitchFamily="34" charset="0"/>
                <a:ea typeface="ＭＳ Ｐゴシック" panose="020B0600070205080204" pitchFamily="34" charset="-128"/>
              </a:defRPr>
            </a:lvl3pPr>
            <a:lvl4pPr marL="1600200" indent="-228600">
              <a:defRPr sz="2400">
                <a:solidFill>
                  <a:schemeClr val="bg2"/>
                </a:solidFill>
                <a:latin typeface="Tahoma" panose="020B0604030504040204" pitchFamily="34" charset="0"/>
                <a:ea typeface="ＭＳ Ｐゴシック" panose="020B0600070205080204" pitchFamily="34" charset="-128"/>
              </a:defRPr>
            </a:lvl4pPr>
            <a:lvl5pPr marL="2057400" indent="-228600">
              <a:defRPr sz="2400">
                <a:solidFill>
                  <a:schemeClr val="bg2"/>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endParaRPr lang="en-US" altLang="en-US">
              <a:latin typeface="+mn-lt"/>
            </a:endParaRPr>
          </a:p>
        </p:txBody>
      </p:sp>
      <p:sp>
        <p:nvSpPr>
          <p:cNvPr id="24578" name="Content Placeholder 34">
            <a:extLst>
              <a:ext uri="{FF2B5EF4-FFF2-40B4-BE49-F238E27FC236}">
                <a16:creationId xmlns:a16="http://schemas.microsoft.com/office/drawing/2014/main" id="{ED169852-428B-BB4E-BB92-3A9AC5ECBE40}"/>
              </a:ext>
            </a:extLst>
          </p:cNvPr>
          <p:cNvSpPr>
            <a:spLocks noGrp="1"/>
          </p:cNvSpPr>
          <p:nvPr>
            <p:ph idx="1"/>
          </p:nvPr>
        </p:nvSpPr>
        <p:spPr>
          <a:xfrm>
            <a:off x="1981200" y="3810000"/>
            <a:ext cx="8178800" cy="2587752"/>
          </a:xfrm>
        </p:spPr>
        <p:txBody>
          <a:bodyPr/>
          <a:lstStyle/>
          <a:p>
            <a:pPr marL="0" indent="0">
              <a:buNone/>
            </a:pPr>
            <a:r>
              <a:rPr lang="en-US" altLang="en-US" sz="2400" dirty="0">
                <a:ea typeface="ＭＳ Ｐゴシック" panose="020B0600070205080204" pitchFamily="34" charset="-128"/>
              </a:rPr>
              <a:t>Intuition: f(x) can be released accurately when f is insensitive to individual entries x</a:t>
            </a:r>
            <a:r>
              <a:rPr lang="en-US" altLang="en-US" sz="2400" baseline="-25000" dirty="0">
                <a:ea typeface="ＭＳ Ｐゴシック" panose="020B0600070205080204" pitchFamily="34" charset="-128"/>
              </a:rPr>
              <a:t>1</a:t>
            </a:r>
            <a:r>
              <a:rPr lang="en-US" altLang="en-US" sz="2400" dirty="0">
                <a:ea typeface="ＭＳ Ｐゴシック" panose="020B0600070205080204" pitchFamily="34" charset="-128"/>
              </a:rPr>
              <a:t>, … </a:t>
            </a:r>
            <a:r>
              <a:rPr lang="en-US" altLang="en-US" sz="2400" dirty="0" err="1">
                <a:ea typeface="ＭＳ Ｐゴシック" panose="020B0600070205080204" pitchFamily="34" charset="-128"/>
              </a:rPr>
              <a:t>x</a:t>
            </a:r>
            <a:r>
              <a:rPr lang="en-US" altLang="en-US" sz="2400" baseline="-25000" dirty="0" err="1">
                <a:ea typeface="ＭＳ Ｐゴシック" panose="020B0600070205080204" pitchFamily="34" charset="-128"/>
              </a:rPr>
              <a:t>n</a:t>
            </a:r>
            <a:endParaRPr lang="en-US" altLang="en-US" sz="2400" baseline="-25000" dirty="0">
              <a:ea typeface="ＭＳ Ｐゴシック" panose="020B0600070205080204" pitchFamily="34" charset="-128"/>
            </a:endParaRPr>
          </a:p>
          <a:p>
            <a:pPr marL="0" indent="0">
              <a:buNone/>
            </a:pPr>
            <a:r>
              <a:rPr lang="en-US" altLang="en-US" sz="2400" dirty="0">
                <a:ea typeface="ＭＳ Ｐゴシック" panose="020B0600070205080204" pitchFamily="34" charset="-128"/>
              </a:rPr>
              <a:t>Global </a:t>
            </a:r>
            <a:r>
              <a:rPr lang="en-US" altLang="en-US" sz="2400" dirty="0">
                <a:solidFill>
                  <a:srgbClr val="C00000"/>
                </a:solidFill>
                <a:ea typeface="ＭＳ Ｐゴシック" panose="020B0600070205080204" pitchFamily="34" charset="-128"/>
              </a:rPr>
              <a:t>sensitivity</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GS</a:t>
            </a:r>
            <a:r>
              <a:rPr lang="en-US" altLang="en-US" sz="2400" baseline="-25000" dirty="0" err="1">
                <a:ea typeface="ＭＳ Ｐゴシック" panose="020B0600070205080204" pitchFamily="34" charset="-128"/>
              </a:rPr>
              <a:t>f</a:t>
            </a:r>
            <a:r>
              <a:rPr lang="en-US" altLang="en-US" sz="2400" dirty="0">
                <a:ea typeface="ＭＳ Ｐゴシック" panose="020B0600070205080204" pitchFamily="34" charset="-128"/>
              </a:rPr>
              <a:t> = </a:t>
            </a:r>
            <a:r>
              <a:rPr lang="en-US" altLang="en-US" sz="2400" dirty="0" err="1">
                <a:ea typeface="ＭＳ Ｐゴシック" panose="020B0600070205080204" pitchFamily="34" charset="-128"/>
              </a:rPr>
              <a:t>max</a:t>
            </a:r>
            <a:r>
              <a:rPr lang="en-US" altLang="en-US" sz="2400" baseline="-25000" dirty="0" err="1">
                <a:ea typeface="ＭＳ Ｐゴシック" panose="020B0600070205080204" pitchFamily="34" charset="-128"/>
              </a:rPr>
              <a:t>neighbors</a:t>
            </a:r>
            <a:r>
              <a:rPr lang="en-US" altLang="en-US" sz="2400" baseline="-25000" dirty="0">
                <a:ea typeface="ＭＳ Ｐゴシック" panose="020B0600070205080204" pitchFamily="34" charset="-128"/>
              </a:rPr>
              <a:t> </a:t>
            </a:r>
            <a:r>
              <a:rPr lang="en-US" altLang="en-US" sz="2400" baseline="-25000" dirty="0" err="1">
                <a:ea typeface="ＭＳ Ｐゴシック" panose="020B0600070205080204" pitchFamily="34" charset="-128"/>
              </a:rPr>
              <a:t>x,x</a:t>
            </a:r>
            <a:r>
              <a:rPr lang="en-US" altLang="en-US" sz="2400" baseline="-25000" dirty="0">
                <a:ea typeface="ＭＳ Ｐゴシック" panose="020B0600070205080204" pitchFamily="34" charset="-128"/>
              </a:rPr>
              <a:t>’</a:t>
            </a:r>
            <a:r>
              <a:rPr lang="en-US" altLang="ja-JP" sz="2400" baseline="-25000" dirty="0">
                <a:ea typeface="ＭＳ Ｐゴシック" panose="020B0600070205080204" pitchFamily="34" charset="-128"/>
              </a:rPr>
              <a:t> </a:t>
            </a:r>
            <a:r>
              <a:rPr lang="en-US" altLang="ja-JP" sz="2400" dirty="0">
                <a:ea typeface="ＭＳ Ｐゴシック" panose="020B0600070205080204" pitchFamily="34" charset="-128"/>
              </a:rPr>
              <a:t>||f(x) – f(x’)||</a:t>
            </a:r>
            <a:r>
              <a:rPr lang="en-US" altLang="ja-JP" sz="2400" baseline="-25000" dirty="0">
                <a:ea typeface="ＭＳ Ｐゴシック" panose="020B0600070205080204" pitchFamily="34" charset="-128"/>
              </a:rPr>
              <a:t>1</a:t>
            </a:r>
            <a:endParaRPr lang="en-US" altLang="ja-JP" sz="2000" baseline="-25000" dirty="0">
              <a:ea typeface="ＭＳ Ｐゴシック" panose="020B0600070205080204" pitchFamily="34" charset="-128"/>
            </a:endParaRPr>
          </a:p>
          <a:p>
            <a:pPr lvl="1">
              <a:lnSpc>
                <a:spcPct val="150000"/>
              </a:lnSpc>
            </a:pPr>
            <a:r>
              <a:rPr lang="en-US" altLang="en-US" sz="2000" dirty="0">
                <a:ea typeface="ＭＳ Ｐゴシック" panose="020B0600070205080204" pitchFamily="34" charset="-128"/>
              </a:rPr>
              <a:t>Example: </a:t>
            </a:r>
            <a:r>
              <a:rPr lang="en-US" altLang="en-US" sz="2000" dirty="0" err="1">
                <a:ea typeface="ＭＳ Ｐゴシック" panose="020B0600070205080204" pitchFamily="34" charset="-128"/>
              </a:rPr>
              <a:t>GS</a:t>
            </a:r>
            <a:r>
              <a:rPr lang="en-US" altLang="en-US" sz="2000" baseline="-25000" dirty="0" err="1">
                <a:ea typeface="ＭＳ Ｐゴシック" panose="020B0600070205080204" pitchFamily="34" charset="-128"/>
              </a:rPr>
              <a:t>count</a:t>
            </a:r>
            <a:r>
              <a:rPr lang="en-US" altLang="en-US" sz="2000" dirty="0">
                <a:ea typeface="ＭＳ Ｐゴシック" panose="020B0600070205080204" pitchFamily="34" charset="-128"/>
              </a:rPr>
              <a:t> = 1  for any predicate</a:t>
            </a:r>
          </a:p>
          <a:p>
            <a:pPr lvl="1">
              <a:lnSpc>
                <a:spcPct val="150000"/>
              </a:lnSpc>
            </a:pPr>
            <a:r>
              <a:rPr lang="en-US" altLang="en-US" sz="2000" dirty="0">
                <a:ea typeface="ＭＳ Ｐゴシック" panose="020B0600070205080204" pitchFamily="34" charset="-128"/>
              </a:rPr>
              <a:t>Example: </a:t>
            </a:r>
            <a:r>
              <a:rPr lang="en-US" altLang="en-US" sz="2000" dirty="0" err="1">
                <a:ea typeface="ＭＳ Ｐゴシック" panose="020B0600070205080204" pitchFamily="34" charset="-128"/>
              </a:rPr>
              <a:t>GS</a:t>
            </a:r>
            <a:r>
              <a:rPr lang="en-US" altLang="en-US" sz="2000" baseline="-25000" dirty="0" err="1">
                <a:ea typeface="ＭＳ Ｐゴシック" panose="020B0600070205080204" pitchFamily="34" charset="-128"/>
              </a:rPr>
              <a:t>average</a:t>
            </a:r>
            <a:r>
              <a:rPr lang="en-US" altLang="en-US" sz="2000" dirty="0">
                <a:ea typeface="ＭＳ Ｐゴシック" panose="020B0600070205080204" pitchFamily="34" charset="-128"/>
              </a:rPr>
              <a:t> = 1/n  for sets of bits</a:t>
            </a:r>
          </a:p>
        </p:txBody>
      </p:sp>
      <p:sp>
        <p:nvSpPr>
          <p:cNvPr id="24589" name="AutoShape 12">
            <a:extLst>
              <a:ext uri="{FF2B5EF4-FFF2-40B4-BE49-F238E27FC236}">
                <a16:creationId xmlns:a16="http://schemas.microsoft.com/office/drawing/2014/main" id="{F22EE8AF-12A3-A04E-B93C-38934AA2752B}"/>
              </a:ext>
            </a:extLst>
          </p:cNvPr>
          <p:cNvSpPr>
            <a:spLocks noChangeArrowheads="1"/>
          </p:cNvSpPr>
          <p:nvPr/>
        </p:nvSpPr>
        <p:spPr bwMode="auto">
          <a:xfrm>
            <a:off x="4032562" y="2883386"/>
            <a:ext cx="3581400" cy="423862"/>
          </a:xfrm>
          <a:prstGeom prst="rightArrow">
            <a:avLst>
              <a:gd name="adj1" fmla="val 31843"/>
              <a:gd name="adj2" fmla="val 65796"/>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ea typeface="ＭＳ Ｐゴシック" panose="020B0600070205080204" pitchFamily="34" charset="-128"/>
              </a:defRPr>
            </a:lvl1pPr>
            <a:lvl2pPr marL="742950" indent="-285750">
              <a:defRPr sz="2400">
                <a:solidFill>
                  <a:schemeClr val="bg2"/>
                </a:solidFill>
                <a:latin typeface="Tahoma" panose="020B0604030504040204" pitchFamily="34" charset="0"/>
                <a:ea typeface="ＭＳ Ｐゴシック" panose="020B0600070205080204" pitchFamily="34" charset="-128"/>
              </a:defRPr>
            </a:lvl2pPr>
            <a:lvl3pPr marL="1143000" indent="-228600">
              <a:defRPr sz="2400">
                <a:solidFill>
                  <a:schemeClr val="bg2"/>
                </a:solidFill>
                <a:latin typeface="Tahoma" panose="020B0604030504040204" pitchFamily="34" charset="0"/>
                <a:ea typeface="ＭＳ Ｐゴシック" panose="020B0600070205080204" pitchFamily="34" charset="-128"/>
              </a:defRPr>
            </a:lvl3pPr>
            <a:lvl4pPr marL="1600200" indent="-228600">
              <a:defRPr sz="2400">
                <a:solidFill>
                  <a:schemeClr val="bg2"/>
                </a:solidFill>
                <a:latin typeface="Tahoma" panose="020B0604030504040204" pitchFamily="34" charset="0"/>
                <a:ea typeface="ＭＳ Ｐゴシック" panose="020B0600070205080204" pitchFamily="34" charset="-128"/>
              </a:defRPr>
            </a:lvl4pPr>
            <a:lvl5pPr marL="2057400" indent="-228600">
              <a:defRPr sz="2400">
                <a:solidFill>
                  <a:schemeClr val="bg2"/>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endParaRPr lang="en-US" altLang="en-US">
              <a:latin typeface="+mn-lt"/>
            </a:endParaRPr>
          </a:p>
        </p:txBody>
      </p:sp>
      <p:sp>
        <p:nvSpPr>
          <p:cNvPr id="24590" name="Text Box 13">
            <a:extLst>
              <a:ext uri="{FF2B5EF4-FFF2-40B4-BE49-F238E27FC236}">
                <a16:creationId xmlns:a16="http://schemas.microsoft.com/office/drawing/2014/main" id="{4E2E0898-55F2-EF4D-8E61-1320EEEA3C82}"/>
              </a:ext>
            </a:extLst>
          </p:cNvPr>
          <p:cNvSpPr txBox="1">
            <a:spLocks noChangeArrowheads="1"/>
          </p:cNvSpPr>
          <p:nvPr/>
        </p:nvSpPr>
        <p:spPr bwMode="auto">
          <a:xfrm>
            <a:off x="4954901" y="2133600"/>
            <a:ext cx="1588897" cy="461665"/>
          </a:xfrm>
          <a:prstGeom prst="rect">
            <a:avLst/>
          </a:prstGeom>
          <a:solidFill>
            <a:schemeClr val="bg1">
              <a:lumMod val="85000"/>
            </a:schemeClr>
          </a:solidFill>
          <a:ln>
            <a:noFill/>
          </a:ln>
        </p:spPr>
        <p:txBody>
          <a:bodyPr wrap="none">
            <a:spAutoFit/>
          </a:bodyPr>
          <a:lstStyle>
            <a:lvl1pPr>
              <a:defRPr sz="2400">
                <a:solidFill>
                  <a:schemeClr val="bg2"/>
                </a:solidFill>
                <a:latin typeface="Tahoma" panose="020B0604030504040204" pitchFamily="34" charset="0"/>
                <a:ea typeface="ＭＳ Ｐゴシック" panose="020B0600070205080204" pitchFamily="34" charset="-128"/>
              </a:defRPr>
            </a:lvl1pPr>
            <a:lvl2pPr marL="742950" indent="-285750">
              <a:defRPr sz="2400">
                <a:solidFill>
                  <a:schemeClr val="bg2"/>
                </a:solidFill>
                <a:latin typeface="Tahoma" panose="020B0604030504040204" pitchFamily="34" charset="0"/>
                <a:ea typeface="ＭＳ Ｐゴシック" panose="020B0600070205080204" pitchFamily="34" charset="-128"/>
              </a:defRPr>
            </a:lvl2pPr>
            <a:lvl3pPr marL="1143000" indent="-228600">
              <a:defRPr sz="2400">
                <a:solidFill>
                  <a:schemeClr val="bg2"/>
                </a:solidFill>
                <a:latin typeface="Tahoma" panose="020B0604030504040204" pitchFamily="34" charset="0"/>
                <a:ea typeface="ＭＳ Ｐゴシック" panose="020B0600070205080204" pitchFamily="34" charset="-128"/>
              </a:defRPr>
            </a:lvl3pPr>
            <a:lvl4pPr marL="1600200" indent="-228600">
              <a:defRPr sz="2400">
                <a:solidFill>
                  <a:schemeClr val="bg2"/>
                </a:solidFill>
                <a:latin typeface="Tahoma" panose="020B0604030504040204" pitchFamily="34" charset="0"/>
                <a:ea typeface="ＭＳ Ｐゴシック" panose="020B0600070205080204" pitchFamily="34" charset="-128"/>
              </a:defRPr>
            </a:lvl4pPr>
            <a:lvl5pPr marL="2057400" indent="-228600">
              <a:defRPr sz="2400">
                <a:solidFill>
                  <a:schemeClr val="bg2"/>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pPr algn="ctr">
              <a:buFontTx/>
              <a:buNone/>
            </a:pPr>
            <a:r>
              <a:rPr lang="en-US" altLang="en-US" dirty="0">
                <a:solidFill>
                  <a:schemeClr val="tx1"/>
                </a:solidFill>
                <a:latin typeface="+mn-lt"/>
              </a:rPr>
              <a:t>Tell me f(x)</a:t>
            </a:r>
          </a:p>
        </p:txBody>
      </p:sp>
      <p:sp>
        <p:nvSpPr>
          <p:cNvPr id="24582" name="Text Box 16">
            <a:extLst>
              <a:ext uri="{FF2B5EF4-FFF2-40B4-BE49-F238E27FC236}">
                <a16:creationId xmlns:a16="http://schemas.microsoft.com/office/drawing/2014/main" id="{1C8C2AD4-14E0-354D-AB1F-020BB7037725}"/>
              </a:ext>
            </a:extLst>
          </p:cNvPr>
          <p:cNvSpPr txBox="1">
            <a:spLocks noChangeArrowheads="1"/>
          </p:cNvSpPr>
          <p:nvPr/>
        </p:nvSpPr>
        <p:spPr bwMode="auto">
          <a:xfrm>
            <a:off x="4976766" y="2845583"/>
            <a:ext cx="1588896" cy="461665"/>
          </a:xfrm>
          <a:prstGeom prst="rect">
            <a:avLst/>
          </a:prstGeom>
          <a:solidFill>
            <a:schemeClr val="bg1">
              <a:lumMod val="85000"/>
            </a:schemeClr>
          </a:solidFill>
          <a:ln>
            <a:noFill/>
          </a:ln>
        </p:spPr>
        <p:txBody>
          <a:bodyPr wrap="square">
            <a:spAutoFit/>
          </a:bodyPr>
          <a:lstStyle>
            <a:lvl1pPr>
              <a:defRPr sz="2400">
                <a:solidFill>
                  <a:schemeClr val="bg2"/>
                </a:solidFill>
                <a:latin typeface="Tahoma" panose="020B0604030504040204" pitchFamily="34" charset="0"/>
                <a:ea typeface="ＭＳ Ｐゴシック" panose="020B0600070205080204" pitchFamily="34" charset="-128"/>
              </a:defRPr>
            </a:lvl1pPr>
            <a:lvl2pPr marL="742950" indent="-285750">
              <a:defRPr sz="2400">
                <a:solidFill>
                  <a:schemeClr val="bg2"/>
                </a:solidFill>
                <a:latin typeface="Tahoma" panose="020B0604030504040204" pitchFamily="34" charset="0"/>
                <a:ea typeface="ＭＳ Ｐゴシック" panose="020B0600070205080204" pitchFamily="34" charset="-128"/>
              </a:defRPr>
            </a:lvl2pPr>
            <a:lvl3pPr marL="1143000" indent="-228600">
              <a:defRPr sz="2400">
                <a:solidFill>
                  <a:schemeClr val="bg2"/>
                </a:solidFill>
                <a:latin typeface="Tahoma" panose="020B0604030504040204" pitchFamily="34" charset="0"/>
                <a:ea typeface="ＭＳ Ｐゴシック" panose="020B0600070205080204" pitchFamily="34" charset="-128"/>
              </a:defRPr>
            </a:lvl3pPr>
            <a:lvl4pPr marL="1600200" indent="-228600">
              <a:defRPr sz="2400">
                <a:solidFill>
                  <a:schemeClr val="bg2"/>
                </a:solidFill>
                <a:latin typeface="Tahoma" panose="020B0604030504040204" pitchFamily="34" charset="0"/>
                <a:ea typeface="ＭＳ Ｐゴシック" panose="020B0600070205080204" pitchFamily="34" charset="-128"/>
              </a:defRPr>
            </a:lvl4pPr>
            <a:lvl5pPr marL="2057400" indent="-228600">
              <a:defRPr sz="2400">
                <a:solidFill>
                  <a:schemeClr val="bg2"/>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pPr algn="ctr">
              <a:buFontTx/>
              <a:buNone/>
            </a:pPr>
            <a:r>
              <a:rPr lang="en-US" altLang="en-US" dirty="0">
                <a:solidFill>
                  <a:schemeClr val="tx1"/>
                </a:solidFill>
                <a:latin typeface="+mn-lt"/>
                <a:sym typeface="Symbol" pitchFamily="2" charset="2"/>
              </a:rPr>
              <a:t>f</a:t>
            </a:r>
            <a:r>
              <a:rPr lang="en-US" altLang="en-US" dirty="0">
                <a:solidFill>
                  <a:schemeClr val="tx1"/>
                </a:solidFill>
                <a:latin typeface="+mn-lt"/>
              </a:rPr>
              <a:t>(x)+noise</a:t>
            </a:r>
            <a:endParaRPr lang="en-US" altLang="en-US" baseline="-25000" dirty="0">
              <a:solidFill>
                <a:schemeClr val="hlink"/>
              </a:solidFill>
              <a:latin typeface="+mn-lt"/>
              <a:sym typeface="Symbol" pitchFamily="2" charset="2"/>
            </a:endParaRPr>
          </a:p>
        </p:txBody>
      </p:sp>
      <p:sp>
        <p:nvSpPr>
          <p:cNvPr id="24583" name="AutoShape 18">
            <a:extLst>
              <a:ext uri="{FF2B5EF4-FFF2-40B4-BE49-F238E27FC236}">
                <a16:creationId xmlns:a16="http://schemas.microsoft.com/office/drawing/2014/main" id="{DB77E018-62C4-C54B-8154-2C20EF47424A}"/>
              </a:ext>
            </a:extLst>
          </p:cNvPr>
          <p:cNvSpPr>
            <a:spLocks noChangeArrowheads="1"/>
          </p:cNvSpPr>
          <p:nvPr/>
        </p:nvSpPr>
        <p:spPr bwMode="auto">
          <a:xfrm>
            <a:off x="2150101" y="2102644"/>
            <a:ext cx="1498600" cy="1371600"/>
          </a:xfrm>
          <a:prstGeom prst="can">
            <a:avLst>
              <a:gd name="adj" fmla="val 17824"/>
            </a:avLst>
          </a:prstGeom>
          <a:solidFill>
            <a:schemeClr val="accent1"/>
          </a:solidFill>
          <a:ln w="28575">
            <a:solidFill>
              <a:schemeClr val="tx1"/>
            </a:solidFill>
            <a:round/>
            <a:headEnd/>
            <a:tailEnd/>
          </a:ln>
        </p:spPr>
        <p:txBody>
          <a:bodyPr wrap="none" anchor="ctr"/>
          <a:lstStyle>
            <a:lvl1pPr>
              <a:defRPr sz="2400">
                <a:solidFill>
                  <a:schemeClr val="bg2"/>
                </a:solidFill>
                <a:latin typeface="Tahoma" panose="020B0604030504040204" pitchFamily="34" charset="0"/>
                <a:ea typeface="ＭＳ Ｐゴシック" panose="020B0600070205080204" pitchFamily="34" charset="-128"/>
              </a:defRPr>
            </a:lvl1pPr>
            <a:lvl2pPr marL="742950" indent="-285750">
              <a:defRPr sz="2400">
                <a:solidFill>
                  <a:schemeClr val="bg2"/>
                </a:solidFill>
                <a:latin typeface="Tahoma" panose="020B0604030504040204" pitchFamily="34" charset="0"/>
                <a:ea typeface="ＭＳ Ｐゴシック" panose="020B0600070205080204" pitchFamily="34" charset="-128"/>
              </a:defRPr>
            </a:lvl2pPr>
            <a:lvl3pPr marL="1143000" indent="-228600">
              <a:defRPr sz="2400">
                <a:solidFill>
                  <a:schemeClr val="bg2"/>
                </a:solidFill>
                <a:latin typeface="Tahoma" panose="020B0604030504040204" pitchFamily="34" charset="0"/>
                <a:ea typeface="ＭＳ Ｐゴシック" panose="020B0600070205080204" pitchFamily="34" charset="-128"/>
              </a:defRPr>
            </a:lvl3pPr>
            <a:lvl4pPr marL="1600200" indent="-228600">
              <a:defRPr sz="2400">
                <a:solidFill>
                  <a:schemeClr val="bg2"/>
                </a:solidFill>
                <a:latin typeface="Tahoma" panose="020B0604030504040204" pitchFamily="34" charset="0"/>
                <a:ea typeface="ＭＳ Ｐゴシック" panose="020B0600070205080204" pitchFamily="34" charset="-128"/>
              </a:defRPr>
            </a:lvl4pPr>
            <a:lvl5pPr marL="2057400" indent="-228600">
              <a:defRPr sz="2400">
                <a:solidFill>
                  <a:schemeClr val="bg2"/>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pPr algn="ctr">
              <a:lnSpc>
                <a:spcPct val="60000"/>
              </a:lnSpc>
              <a:buFontTx/>
              <a:buNone/>
            </a:pPr>
            <a:r>
              <a:rPr lang="en-US" altLang="en-US">
                <a:solidFill>
                  <a:schemeClr val="tx1"/>
                </a:solidFill>
                <a:latin typeface="+mn-lt"/>
              </a:rPr>
              <a:t>x</a:t>
            </a:r>
            <a:r>
              <a:rPr lang="en-US" altLang="en-US" baseline="-25000">
                <a:solidFill>
                  <a:schemeClr val="tx1"/>
                </a:solidFill>
                <a:latin typeface="+mn-lt"/>
              </a:rPr>
              <a:t>1</a:t>
            </a:r>
          </a:p>
          <a:p>
            <a:pPr algn="ctr">
              <a:lnSpc>
                <a:spcPct val="60000"/>
              </a:lnSpc>
              <a:buFontTx/>
              <a:buNone/>
            </a:pPr>
            <a:r>
              <a:rPr lang="en-US" altLang="en-US">
                <a:solidFill>
                  <a:schemeClr val="tx1"/>
                </a:solidFill>
                <a:latin typeface="+mn-lt"/>
              </a:rPr>
              <a:t>…</a:t>
            </a:r>
          </a:p>
          <a:p>
            <a:pPr algn="ctr">
              <a:lnSpc>
                <a:spcPct val="60000"/>
              </a:lnSpc>
              <a:buFontTx/>
              <a:buNone/>
            </a:pPr>
            <a:r>
              <a:rPr lang="en-US" altLang="en-US">
                <a:solidFill>
                  <a:schemeClr val="tx1"/>
                </a:solidFill>
                <a:latin typeface="+mn-lt"/>
              </a:rPr>
              <a:t>x</a:t>
            </a:r>
            <a:r>
              <a:rPr lang="en-US" altLang="en-US" baseline="-25000">
                <a:solidFill>
                  <a:schemeClr val="tx1"/>
                </a:solidFill>
                <a:latin typeface="+mn-lt"/>
              </a:rPr>
              <a:t>n</a:t>
            </a:r>
          </a:p>
        </p:txBody>
      </p:sp>
      <p:pic>
        <p:nvPicPr>
          <p:cNvPr id="24584" name="Picture 19" descr="j0409919">
            <a:extLst>
              <a:ext uri="{FF2B5EF4-FFF2-40B4-BE49-F238E27FC236}">
                <a16:creationId xmlns:a16="http://schemas.microsoft.com/office/drawing/2014/main" id="{5C14DF1C-B5D9-3341-86B9-E5730F85A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601" y="2012056"/>
            <a:ext cx="1346200" cy="15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20">
            <a:extLst>
              <a:ext uri="{FF2B5EF4-FFF2-40B4-BE49-F238E27FC236}">
                <a16:creationId xmlns:a16="http://schemas.microsoft.com/office/drawing/2014/main" id="{86C6154A-CAFB-2B4B-A51E-1D9C68AFBA02}"/>
              </a:ext>
            </a:extLst>
          </p:cNvPr>
          <p:cNvSpPr>
            <a:spLocks noChangeArrowheads="1"/>
          </p:cNvSpPr>
          <p:nvPr/>
        </p:nvSpPr>
        <p:spPr bwMode="auto">
          <a:xfrm>
            <a:off x="1460919" y="2918775"/>
            <a:ext cx="4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ea typeface="ＭＳ Ｐゴシック" panose="020B0600070205080204" pitchFamily="34" charset="-128"/>
              </a:defRPr>
            </a:lvl1pPr>
            <a:lvl2pPr marL="742950" indent="-285750">
              <a:defRPr sz="2400">
                <a:solidFill>
                  <a:schemeClr val="bg2"/>
                </a:solidFill>
                <a:latin typeface="Tahoma" panose="020B0604030504040204" pitchFamily="34" charset="0"/>
                <a:ea typeface="ＭＳ Ｐゴシック" panose="020B0600070205080204" pitchFamily="34" charset="-128"/>
              </a:defRPr>
            </a:lvl2pPr>
            <a:lvl3pPr marL="1143000" indent="-228600">
              <a:defRPr sz="2400">
                <a:solidFill>
                  <a:schemeClr val="bg2"/>
                </a:solidFill>
                <a:latin typeface="Tahoma" panose="020B0604030504040204" pitchFamily="34" charset="0"/>
                <a:ea typeface="ＭＳ Ｐゴシック" panose="020B0600070205080204" pitchFamily="34" charset="-128"/>
              </a:defRPr>
            </a:lvl3pPr>
            <a:lvl4pPr marL="1600200" indent="-228600">
              <a:defRPr sz="2400">
                <a:solidFill>
                  <a:schemeClr val="bg2"/>
                </a:solidFill>
                <a:latin typeface="Tahoma" panose="020B0604030504040204" pitchFamily="34" charset="0"/>
                <a:ea typeface="ＭＳ Ｐゴシック" panose="020B0600070205080204" pitchFamily="34" charset="-128"/>
              </a:defRPr>
            </a:lvl4pPr>
            <a:lvl5pPr marL="2057400" indent="-228600">
              <a:defRPr sz="2400">
                <a:solidFill>
                  <a:schemeClr val="bg2"/>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pPr>
              <a:buFontTx/>
              <a:buNone/>
            </a:pPr>
            <a:r>
              <a:rPr lang="en-US" altLang="en-US" sz="2000" dirty="0">
                <a:solidFill>
                  <a:schemeClr val="tx1"/>
                </a:solidFill>
                <a:latin typeface="+mn-lt"/>
              </a:rPr>
              <a:t>DB</a:t>
            </a:r>
          </a:p>
        </p:txBody>
      </p:sp>
      <p:sp>
        <p:nvSpPr>
          <p:cNvPr id="24586" name="Rectangle 21">
            <a:extLst>
              <a:ext uri="{FF2B5EF4-FFF2-40B4-BE49-F238E27FC236}">
                <a16:creationId xmlns:a16="http://schemas.microsoft.com/office/drawing/2014/main" id="{E329201E-330B-0244-9BA2-27757771053D}"/>
              </a:ext>
            </a:extLst>
          </p:cNvPr>
          <p:cNvSpPr>
            <a:spLocks noChangeArrowheads="1"/>
          </p:cNvSpPr>
          <p:nvPr/>
        </p:nvSpPr>
        <p:spPr bwMode="auto">
          <a:xfrm>
            <a:off x="9547898" y="299738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ea typeface="ＭＳ Ｐゴシック" panose="020B0600070205080204" pitchFamily="34" charset="-128"/>
              </a:defRPr>
            </a:lvl1pPr>
            <a:lvl2pPr marL="742950" indent="-285750">
              <a:defRPr sz="2400">
                <a:solidFill>
                  <a:schemeClr val="bg2"/>
                </a:solidFill>
                <a:latin typeface="Tahoma" panose="020B0604030504040204" pitchFamily="34" charset="0"/>
                <a:ea typeface="ＭＳ Ｐゴシック" panose="020B0600070205080204" pitchFamily="34" charset="-128"/>
              </a:defRPr>
            </a:lvl2pPr>
            <a:lvl3pPr marL="1143000" indent="-228600">
              <a:defRPr sz="2400">
                <a:solidFill>
                  <a:schemeClr val="bg2"/>
                </a:solidFill>
                <a:latin typeface="Tahoma" panose="020B0604030504040204" pitchFamily="34" charset="0"/>
                <a:ea typeface="ＭＳ Ｐゴシック" panose="020B0600070205080204" pitchFamily="34" charset="-128"/>
              </a:defRPr>
            </a:lvl3pPr>
            <a:lvl4pPr marL="1600200" indent="-228600">
              <a:defRPr sz="2400">
                <a:solidFill>
                  <a:schemeClr val="bg2"/>
                </a:solidFill>
                <a:latin typeface="Tahoma" panose="020B0604030504040204" pitchFamily="34" charset="0"/>
                <a:ea typeface="ＭＳ Ｐゴシック" panose="020B0600070205080204" pitchFamily="34" charset="-128"/>
              </a:defRPr>
            </a:lvl4pPr>
            <a:lvl5pPr marL="2057400" indent="-228600">
              <a:defRPr sz="2400">
                <a:solidFill>
                  <a:schemeClr val="bg2"/>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pPr>
              <a:buFontTx/>
              <a:buNone/>
            </a:pPr>
            <a:r>
              <a:rPr lang="en-US" altLang="en-US" sz="2000" dirty="0">
                <a:solidFill>
                  <a:schemeClr val="tx1"/>
                </a:solidFill>
                <a:latin typeface="+mn-lt"/>
              </a:rPr>
              <a:t>User</a:t>
            </a:r>
          </a:p>
        </p:txBody>
      </p:sp>
      <p:sp>
        <p:nvSpPr>
          <p:cNvPr id="24587" name="Text Box 16">
            <a:extLst>
              <a:ext uri="{FF2B5EF4-FFF2-40B4-BE49-F238E27FC236}">
                <a16:creationId xmlns:a16="http://schemas.microsoft.com/office/drawing/2014/main" id="{6B515572-68B5-6B4D-89C2-506E72399A98}"/>
              </a:ext>
            </a:extLst>
          </p:cNvPr>
          <p:cNvSpPr txBox="1">
            <a:spLocks noChangeArrowheads="1"/>
          </p:cNvSpPr>
          <p:nvPr/>
        </p:nvSpPr>
        <p:spPr bwMode="auto">
          <a:xfrm>
            <a:off x="9074150" y="5105401"/>
            <a:ext cx="1255472" cy="584775"/>
          </a:xfrm>
          <a:prstGeom prst="rect">
            <a:avLst/>
          </a:prstGeom>
          <a:solidFill>
            <a:srgbClr val="CCFFCC"/>
          </a:solidFill>
          <a:ln w="28575">
            <a:solidFill>
              <a:schemeClr val="tx1"/>
            </a:solidFill>
            <a:miter lim="800000"/>
            <a:headEnd/>
            <a:tailEnd/>
          </a:ln>
        </p:spPr>
        <p:txBody>
          <a:bodyPr wrap="none">
            <a:spAutoFit/>
          </a:bodyPr>
          <a:lstStyle>
            <a:lvl1pPr>
              <a:defRPr sz="2400">
                <a:solidFill>
                  <a:schemeClr val="bg2"/>
                </a:solidFill>
                <a:latin typeface="Tahoma" panose="020B0604030504040204" pitchFamily="34" charset="0"/>
                <a:ea typeface="ＭＳ Ｐゴシック" panose="020B0600070205080204" pitchFamily="34" charset="-128"/>
              </a:defRPr>
            </a:lvl1pPr>
            <a:lvl2pPr marL="742950" indent="-285750">
              <a:defRPr sz="2400">
                <a:solidFill>
                  <a:schemeClr val="bg2"/>
                </a:solidFill>
                <a:latin typeface="Tahoma" panose="020B0604030504040204" pitchFamily="34" charset="0"/>
                <a:ea typeface="ＭＳ Ｐゴシック" panose="020B0600070205080204" pitchFamily="34" charset="-128"/>
              </a:defRPr>
            </a:lvl2pPr>
            <a:lvl3pPr marL="1143000" indent="-228600">
              <a:defRPr sz="2400">
                <a:solidFill>
                  <a:schemeClr val="bg2"/>
                </a:solidFill>
                <a:latin typeface="Tahoma" panose="020B0604030504040204" pitchFamily="34" charset="0"/>
                <a:ea typeface="ＭＳ Ｐゴシック" panose="020B0600070205080204" pitchFamily="34" charset="-128"/>
              </a:defRPr>
            </a:lvl3pPr>
            <a:lvl4pPr marL="1600200" indent="-228600">
              <a:defRPr sz="2400">
                <a:solidFill>
                  <a:schemeClr val="bg2"/>
                </a:solidFill>
                <a:latin typeface="Tahoma" panose="020B0604030504040204" pitchFamily="34" charset="0"/>
                <a:ea typeface="ＭＳ Ｐゴシック" panose="020B0600070205080204" pitchFamily="34" charset="-128"/>
              </a:defRPr>
            </a:lvl4pPr>
            <a:lvl5pPr marL="2057400" indent="-228600">
              <a:defRPr sz="2400">
                <a:solidFill>
                  <a:schemeClr val="bg2"/>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ＭＳ Ｐゴシック" panose="020B0600070205080204" pitchFamily="34" charset="-128"/>
              </a:defRPr>
            </a:lvl9pPr>
          </a:lstStyle>
          <a:p>
            <a:pPr>
              <a:buFontTx/>
              <a:buNone/>
            </a:pPr>
            <a:r>
              <a:rPr lang="en-US" altLang="en-US" sz="1600">
                <a:solidFill>
                  <a:schemeClr val="tx1"/>
                </a:solidFill>
                <a:latin typeface="+mn-lt"/>
                <a:sym typeface="Symbol" pitchFamily="2" charset="2"/>
              </a:rPr>
              <a:t>Lipschitz</a:t>
            </a:r>
          </a:p>
          <a:p>
            <a:pPr>
              <a:buFontTx/>
              <a:buNone/>
            </a:pPr>
            <a:r>
              <a:rPr lang="en-US" altLang="en-US" sz="1600">
                <a:solidFill>
                  <a:schemeClr val="tx1"/>
                </a:solidFill>
                <a:latin typeface="+mn-lt"/>
                <a:sym typeface="Symbol" pitchFamily="2" charset="2"/>
              </a:rPr>
              <a:t>constant of f</a:t>
            </a:r>
            <a:endParaRPr lang="en-US" altLang="en-US" sz="1600">
              <a:solidFill>
                <a:schemeClr val="hlink"/>
              </a:solidFill>
              <a:latin typeface="+mn-lt"/>
              <a:sym typeface="Symbol" pitchFamily="2" charset="2"/>
            </a:endParaRPr>
          </a:p>
        </p:txBody>
      </p:sp>
      <p:cxnSp>
        <p:nvCxnSpPr>
          <p:cNvPr id="24588" name="Straight Arrow Connector 37">
            <a:extLst>
              <a:ext uri="{FF2B5EF4-FFF2-40B4-BE49-F238E27FC236}">
                <a16:creationId xmlns:a16="http://schemas.microsoft.com/office/drawing/2014/main" id="{D9621BA7-E431-324C-A234-6F9E47A1D7F9}"/>
              </a:ext>
            </a:extLst>
          </p:cNvPr>
          <p:cNvCxnSpPr>
            <a:cxnSpLocks noChangeShapeType="1"/>
            <a:stCxn id="24587" idx="1"/>
          </p:cNvCxnSpPr>
          <p:nvPr/>
        </p:nvCxnSpPr>
        <p:spPr bwMode="auto">
          <a:xfrm flipH="1" flipV="1">
            <a:off x="8496300" y="5105400"/>
            <a:ext cx="577850" cy="292389"/>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3" name="Title 2">
            <a:extLst>
              <a:ext uri="{FF2B5EF4-FFF2-40B4-BE49-F238E27FC236}">
                <a16:creationId xmlns:a16="http://schemas.microsoft.com/office/drawing/2014/main" id="{11A2AD35-3D4A-724B-8EA9-B6ACD933D59E}"/>
              </a:ext>
            </a:extLst>
          </p:cNvPr>
          <p:cNvSpPr>
            <a:spLocks noGrp="1"/>
          </p:cNvSpPr>
          <p:nvPr>
            <p:ph type="title"/>
          </p:nvPr>
        </p:nvSpPr>
        <p:spPr/>
        <p:txBody>
          <a:bodyPr/>
          <a:lstStyle/>
          <a:p>
            <a:r>
              <a:rPr lang="en-US" dirty="0"/>
              <a:t>Output Perturbation</a:t>
            </a:r>
          </a:p>
        </p:txBody>
      </p:sp>
    </p:spTree>
    <p:extLst>
      <p:ext uri="{BB962C8B-B14F-4D97-AF65-F5344CB8AC3E}">
        <p14:creationId xmlns:p14="http://schemas.microsoft.com/office/powerpoint/2010/main" val="3674155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D1D81C95-7FE4-9C43-BA38-9CDD4C3CE640}"/>
              </a:ext>
            </a:extLst>
          </p:cNvPr>
          <p:cNvSpPr>
            <a:spLocks noGrp="1"/>
          </p:cNvSpPr>
          <p:nvPr>
            <p:ph type="title"/>
          </p:nvPr>
        </p:nvSpPr>
        <p:spPr/>
        <p:txBody>
          <a:bodyPr/>
          <a:lstStyle/>
          <a:p>
            <a:r>
              <a:rPr lang="en-US" altLang="en-US" dirty="0">
                <a:ea typeface="ＭＳ Ｐゴシック" panose="020B0600070205080204" pitchFamily="34" charset="-128"/>
              </a:rPr>
              <a:t>Laplace Mechanism</a:t>
            </a:r>
          </a:p>
        </p:txBody>
      </p:sp>
      <p:pic>
        <p:nvPicPr>
          <p:cNvPr id="25603" name="Picture 4" descr="laplace.jpg">
            <a:extLst>
              <a:ext uri="{FF2B5EF4-FFF2-40B4-BE49-F238E27FC236}">
                <a16:creationId xmlns:a16="http://schemas.microsoft.com/office/drawing/2014/main" id="{DE344D4E-8C06-7448-9DE0-DC0C3F498BAA}"/>
              </a:ext>
            </a:extLst>
          </p:cNvPr>
          <p:cNvPicPr>
            <a:picLocks noChangeAspect="1"/>
          </p:cNvPicPr>
          <p:nvPr/>
        </p:nvPicPr>
        <p:blipFill>
          <a:blip r:embed="rId2">
            <a:extLst>
              <a:ext uri="{28A0092B-C50C-407E-A947-70E740481C1C}">
                <a14:useLocalDpi xmlns:a14="http://schemas.microsoft.com/office/drawing/2010/main" val="0"/>
              </a:ext>
            </a:extLst>
          </a:blip>
          <a:srcRect l="4443" t="16667" r="5000" b="4443"/>
          <a:stretch>
            <a:fillRect/>
          </a:stretch>
        </p:blipFill>
        <p:spPr bwMode="auto">
          <a:xfrm>
            <a:off x="1066800" y="1828800"/>
            <a:ext cx="6713012" cy="438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451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6">
            <a:extLst>
              <a:ext uri="{FF2B5EF4-FFF2-40B4-BE49-F238E27FC236}">
                <a16:creationId xmlns:a16="http://schemas.microsoft.com/office/drawing/2014/main" id="{69FFD900-2880-1547-AE37-CBAE0F87C84E}"/>
              </a:ext>
            </a:extLst>
          </p:cNvPr>
          <p:cNvSpPr>
            <a:spLocks noGrp="1"/>
          </p:cNvSpPr>
          <p:nvPr>
            <p:ph type="title"/>
          </p:nvPr>
        </p:nvSpPr>
        <p:spPr/>
        <p:txBody>
          <a:bodyPr/>
          <a:lstStyle/>
          <a:p>
            <a:r>
              <a:rPr lang="en-US" altLang="en-US">
                <a:ea typeface="ＭＳ Ｐゴシック" panose="020B0600070205080204" pitchFamily="34" charset="-128"/>
              </a:rPr>
              <a:t>Intuition</a:t>
            </a:r>
          </a:p>
        </p:txBody>
      </p:sp>
      <p:sp>
        <p:nvSpPr>
          <p:cNvPr id="27650" name="Rectangle 3">
            <a:extLst>
              <a:ext uri="{FF2B5EF4-FFF2-40B4-BE49-F238E27FC236}">
                <a16:creationId xmlns:a16="http://schemas.microsoft.com/office/drawing/2014/main" id="{535878F0-52B8-D948-824B-A995526C44EE}"/>
              </a:ext>
            </a:extLst>
          </p:cNvPr>
          <p:cNvSpPr>
            <a:spLocks noGrp="1" noChangeArrowheads="1"/>
          </p:cNvSpPr>
          <p:nvPr>
            <p:ph type="body" idx="1"/>
          </p:nvPr>
        </p:nvSpPr>
        <p:spPr>
          <a:xfrm>
            <a:off x="1066799" y="1821258"/>
            <a:ext cx="10253705" cy="665176"/>
          </a:xfrm>
        </p:spPr>
        <p:txBody>
          <a:bodyPr>
            <a:noAutofit/>
          </a:bodyPr>
          <a:lstStyle/>
          <a:p>
            <a:pPr marL="0" indent="0">
              <a:buNone/>
            </a:pPr>
            <a:r>
              <a:rPr lang="en-US" altLang="en-US" sz="2000" dirty="0">
                <a:ea typeface="ＭＳ Ｐゴシック" panose="020B0600070205080204" pitchFamily="34" charset="-128"/>
              </a:rPr>
              <a:t>Anything adversary can learn about me from the DB, it could learn without my data in the DB</a:t>
            </a:r>
          </a:p>
          <a:p>
            <a:pPr marL="0" indent="0">
              <a:buNone/>
            </a:pPr>
            <a:endParaRPr lang="en-US" altLang="en-US" sz="2000" dirty="0">
              <a:ea typeface="ＭＳ Ｐゴシック" panose="020B0600070205080204" pitchFamily="34" charset="-128"/>
            </a:endParaRPr>
          </a:p>
        </p:txBody>
      </p:sp>
      <p:sp>
        <p:nvSpPr>
          <p:cNvPr id="11" name="TextBox 10">
            <a:extLst>
              <a:ext uri="{FF2B5EF4-FFF2-40B4-BE49-F238E27FC236}">
                <a16:creationId xmlns:a16="http://schemas.microsoft.com/office/drawing/2014/main" id="{53323B5C-878F-3A42-ACE7-F45F9E93C1CB}"/>
              </a:ext>
            </a:extLst>
          </p:cNvPr>
          <p:cNvSpPr txBox="1"/>
          <p:nvPr/>
        </p:nvSpPr>
        <p:spPr>
          <a:xfrm>
            <a:off x="1066799" y="6015351"/>
            <a:ext cx="7250703" cy="400110"/>
          </a:xfrm>
          <a:prstGeom prst="rect">
            <a:avLst/>
          </a:prstGeom>
          <a:noFill/>
        </p:spPr>
        <p:txBody>
          <a:bodyPr wrap="none" rtlCol="0">
            <a:spAutoFit/>
          </a:bodyPr>
          <a:lstStyle/>
          <a:p>
            <a:pPr>
              <a:buNone/>
            </a:pPr>
            <a:r>
              <a:rPr lang="en-US" sz="2000" dirty="0"/>
              <a:t>… thus no additional risk incurred if I let my data be used in the DB</a:t>
            </a:r>
          </a:p>
        </p:txBody>
      </p:sp>
      <p:pic>
        <p:nvPicPr>
          <p:cNvPr id="13" name="Picture 12" descr="Chart, line chart&#10;&#10;Description automatically generated">
            <a:extLst>
              <a:ext uri="{FF2B5EF4-FFF2-40B4-BE49-F238E27FC236}">
                <a16:creationId xmlns:a16="http://schemas.microsoft.com/office/drawing/2014/main" id="{4C5D6E3F-9810-2F42-A1E0-BE6F149CE73B}"/>
              </a:ext>
            </a:extLst>
          </p:cNvPr>
          <p:cNvPicPr>
            <a:picLocks noChangeAspect="1"/>
          </p:cNvPicPr>
          <p:nvPr/>
        </p:nvPicPr>
        <p:blipFill rotWithShape="1">
          <a:blip r:embed="rId2"/>
          <a:srcRect b="7234"/>
          <a:stretch/>
        </p:blipFill>
        <p:spPr>
          <a:xfrm>
            <a:off x="1167505" y="2884533"/>
            <a:ext cx="7435582" cy="2719453"/>
          </a:xfrm>
          <a:prstGeom prst="rect">
            <a:avLst/>
          </a:prstGeom>
        </p:spPr>
      </p:pic>
      <p:sp>
        <p:nvSpPr>
          <p:cNvPr id="14" name="TextBox 13">
            <a:extLst>
              <a:ext uri="{FF2B5EF4-FFF2-40B4-BE49-F238E27FC236}">
                <a16:creationId xmlns:a16="http://schemas.microsoft.com/office/drawing/2014/main" id="{BED6589F-2553-5B4F-AA2E-31E5D092A1A8}"/>
              </a:ext>
            </a:extLst>
          </p:cNvPr>
          <p:cNvSpPr txBox="1"/>
          <p:nvPr/>
        </p:nvSpPr>
        <p:spPr>
          <a:xfrm>
            <a:off x="1493950" y="3123618"/>
            <a:ext cx="1081825" cy="523220"/>
          </a:xfrm>
          <a:prstGeom prst="rect">
            <a:avLst/>
          </a:prstGeom>
          <a:noFill/>
        </p:spPr>
        <p:txBody>
          <a:bodyPr wrap="square" rtlCol="0">
            <a:spAutoFit/>
          </a:bodyPr>
          <a:lstStyle/>
          <a:p>
            <a:r>
              <a:rPr lang="en-US" sz="1400" dirty="0"/>
              <a:t>Probability of answer X</a:t>
            </a:r>
          </a:p>
        </p:txBody>
      </p:sp>
      <p:sp>
        <p:nvSpPr>
          <p:cNvPr id="37" name="TextBox 36">
            <a:extLst>
              <a:ext uri="{FF2B5EF4-FFF2-40B4-BE49-F238E27FC236}">
                <a16:creationId xmlns:a16="http://schemas.microsoft.com/office/drawing/2014/main" id="{46994FB9-E121-774A-B1B6-DACB96173777}"/>
              </a:ext>
            </a:extLst>
          </p:cNvPr>
          <p:cNvSpPr txBox="1"/>
          <p:nvPr/>
        </p:nvSpPr>
        <p:spPr>
          <a:xfrm>
            <a:off x="5222417" y="2574633"/>
            <a:ext cx="2492027" cy="646331"/>
          </a:xfrm>
          <a:prstGeom prst="rect">
            <a:avLst/>
          </a:prstGeom>
          <a:solidFill>
            <a:srgbClr val="FF0000"/>
          </a:solidFill>
          <a:ln w="25400">
            <a:solidFill>
              <a:schemeClr val="tx1"/>
            </a:solidFill>
          </a:ln>
        </p:spPr>
        <p:txBody>
          <a:bodyPr wrap="square" rtlCol="0">
            <a:spAutoFit/>
          </a:bodyPr>
          <a:lstStyle/>
          <a:p>
            <a:pPr>
              <a:buNone/>
            </a:pPr>
            <a:r>
              <a:rPr lang="en-US" dirty="0">
                <a:solidFill>
                  <a:schemeClr val="bg1"/>
                </a:solidFill>
              </a:rPr>
              <a:t>Privacy parameter </a:t>
            </a:r>
            <a:r>
              <a:rPr lang="zh-CN" altLang="zh-CN" dirty="0">
                <a:solidFill>
                  <a:schemeClr val="bg1"/>
                </a:solidFill>
              </a:rPr>
              <a:t>ε</a:t>
            </a:r>
            <a:r>
              <a:rPr lang="en-US" dirty="0">
                <a:solidFill>
                  <a:schemeClr val="bg1"/>
                </a:solidFill>
              </a:rPr>
              <a:t> is the bound on this gap</a:t>
            </a:r>
          </a:p>
        </p:txBody>
      </p:sp>
      <p:grpSp>
        <p:nvGrpSpPr>
          <p:cNvPr id="23" name="Group 22">
            <a:extLst>
              <a:ext uri="{FF2B5EF4-FFF2-40B4-BE49-F238E27FC236}">
                <a16:creationId xmlns:a16="http://schemas.microsoft.com/office/drawing/2014/main" id="{D614D70A-2A28-6E4B-ACB4-691F690631F3}"/>
              </a:ext>
            </a:extLst>
          </p:cNvPr>
          <p:cNvGrpSpPr/>
          <p:nvPr/>
        </p:nvGrpSpPr>
        <p:grpSpPr>
          <a:xfrm>
            <a:off x="5611746" y="3237875"/>
            <a:ext cx="188640" cy="1488240"/>
            <a:chOff x="5611746" y="3237875"/>
            <a:chExt cx="188640" cy="1488240"/>
          </a:xfrm>
        </p:grpSpPr>
        <mc:AlternateContent xmlns:mc="http://schemas.openxmlformats.org/markup-compatibility/2006" xmlns:p14="http://schemas.microsoft.com/office/powerpoint/2010/main">
          <mc:Choice Requires="p14">
            <p:contentPart p14:bwMode="auto" r:id="rId3">
              <p14:nvContentPartPr>
                <p14:cNvPr id="21" name="Ink 20">
                  <a:extLst>
                    <a:ext uri="{FF2B5EF4-FFF2-40B4-BE49-F238E27FC236}">
                      <a16:creationId xmlns:a16="http://schemas.microsoft.com/office/drawing/2014/main" id="{8053C6E7-DCC1-3941-84E4-F227F401674E}"/>
                    </a:ext>
                  </a:extLst>
                </p14:cNvPr>
                <p14:cNvContentPartPr/>
                <p14:nvPr/>
              </p14:nvContentPartPr>
              <p14:xfrm>
                <a:off x="5611746" y="3237875"/>
                <a:ext cx="146160" cy="1488240"/>
              </p14:xfrm>
            </p:contentPart>
          </mc:Choice>
          <mc:Fallback xmlns="">
            <p:pic>
              <p:nvPicPr>
                <p:cNvPr id="21" name="Ink 20">
                  <a:extLst>
                    <a:ext uri="{FF2B5EF4-FFF2-40B4-BE49-F238E27FC236}">
                      <a16:creationId xmlns:a16="http://schemas.microsoft.com/office/drawing/2014/main" id="{8053C6E7-DCC1-3941-84E4-F227F401674E}"/>
                    </a:ext>
                  </a:extLst>
                </p:cNvPr>
                <p:cNvPicPr/>
                <p:nvPr/>
              </p:nvPicPr>
              <p:blipFill>
                <a:blip r:embed="rId4"/>
                <a:stretch>
                  <a:fillRect/>
                </a:stretch>
              </p:blipFill>
              <p:spPr>
                <a:xfrm>
                  <a:off x="5593746" y="3220235"/>
                  <a:ext cx="181800" cy="1523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Ink 21">
                  <a:extLst>
                    <a:ext uri="{FF2B5EF4-FFF2-40B4-BE49-F238E27FC236}">
                      <a16:creationId xmlns:a16="http://schemas.microsoft.com/office/drawing/2014/main" id="{B3716047-63D2-8F49-AC9B-173F3CEB1A10}"/>
                    </a:ext>
                  </a:extLst>
                </p14:cNvPr>
                <p14:cNvContentPartPr/>
                <p14:nvPr/>
              </p14:nvContentPartPr>
              <p14:xfrm>
                <a:off x="5740986" y="4487795"/>
                <a:ext cx="59400" cy="232200"/>
              </p14:xfrm>
            </p:contentPart>
          </mc:Choice>
          <mc:Fallback xmlns="">
            <p:pic>
              <p:nvPicPr>
                <p:cNvPr id="22" name="Ink 21">
                  <a:extLst>
                    <a:ext uri="{FF2B5EF4-FFF2-40B4-BE49-F238E27FC236}">
                      <a16:creationId xmlns:a16="http://schemas.microsoft.com/office/drawing/2014/main" id="{B3716047-63D2-8F49-AC9B-173F3CEB1A10}"/>
                    </a:ext>
                  </a:extLst>
                </p:cNvPr>
                <p:cNvPicPr/>
                <p:nvPr/>
              </p:nvPicPr>
              <p:blipFill>
                <a:blip r:embed="rId6"/>
                <a:stretch>
                  <a:fillRect/>
                </a:stretch>
              </p:blipFill>
              <p:spPr>
                <a:xfrm>
                  <a:off x="5722986" y="4470155"/>
                  <a:ext cx="95040" cy="267840"/>
                </a:xfrm>
                <a:prstGeom prst="rect">
                  <a:avLst/>
                </a:prstGeom>
              </p:spPr>
            </p:pic>
          </mc:Fallback>
        </mc:AlternateContent>
      </p:grpSp>
      <p:grpSp>
        <p:nvGrpSpPr>
          <p:cNvPr id="40" name="Group 39">
            <a:extLst>
              <a:ext uri="{FF2B5EF4-FFF2-40B4-BE49-F238E27FC236}">
                <a16:creationId xmlns:a16="http://schemas.microsoft.com/office/drawing/2014/main" id="{83C23328-1A5F-F244-A6AC-55AB7FC1DFFB}"/>
              </a:ext>
            </a:extLst>
          </p:cNvPr>
          <p:cNvGrpSpPr/>
          <p:nvPr/>
        </p:nvGrpSpPr>
        <p:grpSpPr>
          <a:xfrm>
            <a:off x="2693946" y="2613635"/>
            <a:ext cx="2517840" cy="1479960"/>
            <a:chOff x="2693946" y="2613635"/>
            <a:chExt cx="2517840" cy="1479960"/>
          </a:xfrm>
        </p:grpSpPr>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094F0344-535B-0048-A25B-0C78A2D00D9E}"/>
                    </a:ext>
                  </a:extLst>
                </p14:cNvPr>
                <p14:cNvContentPartPr/>
                <p14:nvPr/>
              </p14:nvContentPartPr>
              <p14:xfrm>
                <a:off x="4199106" y="3036995"/>
                <a:ext cx="1006560" cy="480960"/>
              </p14:xfrm>
            </p:contentPart>
          </mc:Choice>
          <mc:Fallback xmlns="">
            <p:pic>
              <p:nvPicPr>
                <p:cNvPr id="24" name="Ink 23">
                  <a:extLst>
                    <a:ext uri="{FF2B5EF4-FFF2-40B4-BE49-F238E27FC236}">
                      <a16:creationId xmlns:a16="http://schemas.microsoft.com/office/drawing/2014/main" id="{094F0344-535B-0048-A25B-0C78A2D00D9E}"/>
                    </a:ext>
                  </a:extLst>
                </p:cNvPr>
                <p:cNvPicPr/>
                <p:nvPr/>
              </p:nvPicPr>
              <p:blipFill>
                <a:blip r:embed="rId8"/>
                <a:stretch>
                  <a:fillRect/>
                </a:stretch>
              </p:blipFill>
              <p:spPr>
                <a:xfrm>
                  <a:off x="4181466" y="3019355"/>
                  <a:ext cx="104220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784B7154-0C3F-5842-AD34-37E9ECFA1EBE}"/>
                    </a:ext>
                  </a:extLst>
                </p14:cNvPr>
                <p14:cNvContentPartPr/>
                <p14:nvPr/>
              </p14:nvContentPartPr>
              <p14:xfrm>
                <a:off x="4270746" y="3492395"/>
                <a:ext cx="197640" cy="52200"/>
              </p14:xfrm>
            </p:contentPart>
          </mc:Choice>
          <mc:Fallback xmlns="">
            <p:pic>
              <p:nvPicPr>
                <p:cNvPr id="25" name="Ink 24">
                  <a:extLst>
                    <a:ext uri="{FF2B5EF4-FFF2-40B4-BE49-F238E27FC236}">
                      <a16:creationId xmlns:a16="http://schemas.microsoft.com/office/drawing/2014/main" id="{784B7154-0C3F-5842-AD34-37E9ECFA1EBE}"/>
                    </a:ext>
                  </a:extLst>
                </p:cNvPr>
                <p:cNvPicPr/>
                <p:nvPr/>
              </p:nvPicPr>
              <p:blipFill>
                <a:blip r:embed="rId10"/>
                <a:stretch>
                  <a:fillRect/>
                </a:stretch>
              </p:blipFill>
              <p:spPr>
                <a:xfrm>
                  <a:off x="4253106" y="3474755"/>
                  <a:ext cx="233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Ink 35">
                  <a:extLst>
                    <a:ext uri="{FF2B5EF4-FFF2-40B4-BE49-F238E27FC236}">
                      <a16:creationId xmlns:a16="http://schemas.microsoft.com/office/drawing/2014/main" id="{AB4B0F28-73CE-A640-88BD-A02AA5F381F8}"/>
                    </a:ext>
                  </a:extLst>
                </p14:cNvPr>
                <p14:cNvContentPartPr/>
                <p14:nvPr/>
              </p14:nvContentPartPr>
              <p14:xfrm>
                <a:off x="2693946" y="2613635"/>
                <a:ext cx="2517840" cy="1479960"/>
              </p14:xfrm>
            </p:contentPart>
          </mc:Choice>
          <mc:Fallback xmlns="">
            <p:pic>
              <p:nvPicPr>
                <p:cNvPr id="36" name="Ink 35">
                  <a:extLst>
                    <a:ext uri="{FF2B5EF4-FFF2-40B4-BE49-F238E27FC236}">
                      <a16:creationId xmlns:a16="http://schemas.microsoft.com/office/drawing/2014/main" id="{AB4B0F28-73CE-A640-88BD-A02AA5F381F8}"/>
                    </a:ext>
                  </a:extLst>
                </p:cNvPr>
                <p:cNvPicPr/>
                <p:nvPr/>
              </p:nvPicPr>
              <p:blipFill>
                <a:blip r:embed="rId12"/>
                <a:stretch>
                  <a:fillRect/>
                </a:stretch>
              </p:blipFill>
              <p:spPr>
                <a:xfrm>
                  <a:off x="2676306" y="2595995"/>
                  <a:ext cx="2553480" cy="1515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48B081BA-4931-484E-84BA-6FB8E97061E5}"/>
                    </a:ext>
                  </a:extLst>
                </p14:cNvPr>
                <p14:cNvContentPartPr/>
                <p14:nvPr/>
              </p14:nvContentPartPr>
              <p14:xfrm>
                <a:off x="2909946" y="3822515"/>
                <a:ext cx="55080" cy="252000"/>
              </p14:xfrm>
            </p:contentPart>
          </mc:Choice>
          <mc:Fallback xmlns="">
            <p:pic>
              <p:nvPicPr>
                <p:cNvPr id="39" name="Ink 38">
                  <a:extLst>
                    <a:ext uri="{FF2B5EF4-FFF2-40B4-BE49-F238E27FC236}">
                      <a16:creationId xmlns:a16="http://schemas.microsoft.com/office/drawing/2014/main" id="{48B081BA-4931-484E-84BA-6FB8E97061E5}"/>
                    </a:ext>
                  </a:extLst>
                </p:cNvPr>
                <p:cNvPicPr/>
                <p:nvPr/>
              </p:nvPicPr>
              <p:blipFill>
                <a:blip r:embed="rId14"/>
                <a:stretch>
                  <a:fillRect/>
                </a:stretch>
              </p:blipFill>
              <p:spPr>
                <a:xfrm>
                  <a:off x="2892306" y="3804515"/>
                  <a:ext cx="90720" cy="287640"/>
                </a:xfrm>
                <a:prstGeom prst="rect">
                  <a:avLst/>
                </a:prstGeom>
              </p:spPr>
            </p:pic>
          </mc:Fallback>
        </mc:AlternateContent>
      </p:grpSp>
      <p:sp>
        <p:nvSpPr>
          <p:cNvPr id="41" name="TextBox 40">
            <a:extLst>
              <a:ext uri="{FF2B5EF4-FFF2-40B4-BE49-F238E27FC236}">
                <a16:creationId xmlns:a16="http://schemas.microsoft.com/office/drawing/2014/main" id="{791990BD-FCDA-CC4B-96C7-22E857A2975E}"/>
              </a:ext>
            </a:extLst>
          </p:cNvPr>
          <p:cNvSpPr txBox="1"/>
          <p:nvPr/>
        </p:nvSpPr>
        <p:spPr>
          <a:xfrm>
            <a:off x="7924418" y="4899306"/>
            <a:ext cx="694421" cy="276999"/>
          </a:xfrm>
          <a:prstGeom prst="rect">
            <a:avLst/>
          </a:prstGeom>
          <a:noFill/>
        </p:spPr>
        <p:txBody>
          <a:bodyPr wrap="none" rtlCol="0">
            <a:spAutoFit/>
          </a:bodyPr>
          <a:lstStyle/>
          <a:p>
            <a:r>
              <a:rPr lang="en-US" sz="1200" dirty="0"/>
              <a:t>with me</a:t>
            </a:r>
          </a:p>
        </p:txBody>
      </p:sp>
      <p:sp>
        <p:nvSpPr>
          <p:cNvPr id="63" name="TextBox 62">
            <a:extLst>
              <a:ext uri="{FF2B5EF4-FFF2-40B4-BE49-F238E27FC236}">
                <a16:creationId xmlns:a16="http://schemas.microsoft.com/office/drawing/2014/main" id="{AF983C92-BE03-4B42-9453-4101D1D6226C}"/>
              </a:ext>
            </a:extLst>
          </p:cNvPr>
          <p:cNvSpPr txBox="1"/>
          <p:nvPr/>
        </p:nvSpPr>
        <p:spPr>
          <a:xfrm>
            <a:off x="8317502" y="5037805"/>
            <a:ext cx="909223" cy="276999"/>
          </a:xfrm>
          <a:prstGeom prst="rect">
            <a:avLst/>
          </a:prstGeom>
          <a:noFill/>
        </p:spPr>
        <p:txBody>
          <a:bodyPr wrap="none" rtlCol="0">
            <a:spAutoFit/>
          </a:bodyPr>
          <a:lstStyle/>
          <a:p>
            <a:r>
              <a:rPr lang="en-US" sz="1200" dirty="0"/>
              <a:t>without me</a:t>
            </a:r>
          </a:p>
        </p:txBody>
      </p:sp>
    </p:spTree>
    <p:extLst>
      <p:ext uri="{BB962C8B-B14F-4D97-AF65-F5344CB8AC3E}">
        <p14:creationId xmlns:p14="http://schemas.microsoft.com/office/powerpoint/2010/main" val="10265655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6">
            <a:extLst>
              <a:ext uri="{FF2B5EF4-FFF2-40B4-BE49-F238E27FC236}">
                <a16:creationId xmlns:a16="http://schemas.microsoft.com/office/drawing/2014/main" id="{69FFD900-2880-1547-AE37-CBAE0F87C84E}"/>
              </a:ext>
            </a:extLst>
          </p:cNvPr>
          <p:cNvSpPr>
            <a:spLocks noGrp="1"/>
          </p:cNvSpPr>
          <p:nvPr>
            <p:ph type="title"/>
          </p:nvPr>
        </p:nvSpPr>
        <p:spPr/>
        <p:txBody>
          <a:bodyPr/>
          <a:lstStyle/>
          <a:p>
            <a:r>
              <a:rPr lang="en-US" altLang="en-US" dirty="0">
                <a:ea typeface="ＭＳ Ｐゴシック" panose="020B0600070205080204" pitchFamily="34" charset="-128"/>
              </a:rPr>
              <a:t>Privacy / Accuracy Tradeoff</a:t>
            </a:r>
          </a:p>
        </p:txBody>
      </p:sp>
      <p:sp>
        <p:nvSpPr>
          <p:cNvPr id="11" name="Content Placeholder 10">
            <a:extLst>
              <a:ext uri="{FF2B5EF4-FFF2-40B4-BE49-F238E27FC236}">
                <a16:creationId xmlns:a16="http://schemas.microsoft.com/office/drawing/2014/main" id="{EFE03220-CBF7-D54A-87D5-7E5C5AA98270}"/>
              </a:ext>
            </a:extLst>
          </p:cNvPr>
          <p:cNvSpPr>
            <a:spLocks noGrp="1"/>
          </p:cNvSpPr>
          <p:nvPr>
            <p:ph idx="1"/>
          </p:nvPr>
        </p:nvSpPr>
        <p:spPr>
          <a:xfrm>
            <a:off x="1066800" y="2347821"/>
            <a:ext cx="10058400" cy="3849624"/>
          </a:xfrm>
        </p:spPr>
        <p:txBody>
          <a:bodyPr>
            <a:normAutofit/>
          </a:bodyPr>
          <a:lstStyle/>
          <a:p>
            <a:r>
              <a:rPr lang="en-US" sz="2000" dirty="0"/>
              <a:t>Epsilon is the privacy cost of </a:t>
            </a:r>
            <a:r>
              <a:rPr lang="en-US" sz="2000" u="sng" dirty="0"/>
              <a:t>any</a:t>
            </a:r>
            <a:r>
              <a:rPr lang="en-US" sz="2000" dirty="0"/>
              <a:t> query</a:t>
            </a:r>
          </a:p>
          <a:p>
            <a:r>
              <a:rPr lang="en-US" sz="2000" dirty="0"/>
              <a:t>Curator must set a </a:t>
            </a:r>
            <a:r>
              <a:rPr lang="en-US" sz="2000" dirty="0">
                <a:solidFill>
                  <a:srgbClr val="C00000"/>
                </a:solidFill>
              </a:rPr>
              <a:t>“privacy budget” </a:t>
            </a:r>
            <a:r>
              <a:rPr lang="en-US" sz="2000" dirty="0"/>
              <a:t>in advance, subtract epsilon from it for each query</a:t>
            </a:r>
          </a:p>
          <a:p>
            <a:r>
              <a:rPr lang="en-US" sz="2000" dirty="0"/>
              <a:t>Higher epsilon = less noise = more accurate answers = higher privacy cost</a:t>
            </a:r>
          </a:p>
          <a:p>
            <a:r>
              <a:rPr lang="en-US" sz="2000" dirty="0"/>
              <a:t>When privacy budget is exhausted, cannot ask any more queries about this database</a:t>
            </a:r>
          </a:p>
          <a:p>
            <a:endParaRPr lang="en-US" sz="2000" dirty="0"/>
          </a:p>
          <a:p>
            <a:r>
              <a:rPr lang="en-US" sz="2000" dirty="0"/>
              <a:t>What is the “correct” value of epsilon?</a:t>
            </a:r>
          </a:p>
          <a:p>
            <a:r>
              <a:rPr lang="en-US" sz="2000" dirty="0"/>
              <a:t>Where should the accuracy be allocated?</a:t>
            </a:r>
          </a:p>
          <a:p>
            <a:endParaRPr lang="en-US" sz="2000"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B088DFE-E3D9-F943-A032-8A2C5DA45B44}"/>
                  </a:ext>
                </a:extLst>
              </p14:cNvPr>
              <p14:cNvContentPartPr/>
              <p14:nvPr/>
            </p14:nvContentPartPr>
            <p14:xfrm>
              <a:off x="1416776" y="4751181"/>
              <a:ext cx="3812047" cy="80538"/>
            </p14:xfrm>
          </p:contentPart>
        </mc:Choice>
        <mc:Fallback xmlns="">
          <p:pic>
            <p:nvPicPr>
              <p:cNvPr id="2" name="Ink 1">
                <a:extLst>
                  <a:ext uri="{FF2B5EF4-FFF2-40B4-BE49-F238E27FC236}">
                    <a16:creationId xmlns:a16="http://schemas.microsoft.com/office/drawing/2014/main" id="{DB088DFE-E3D9-F943-A032-8A2C5DA45B44}"/>
                  </a:ext>
                </a:extLst>
              </p:cNvPr>
              <p:cNvPicPr/>
              <p:nvPr/>
            </p:nvPicPr>
            <p:blipFill>
              <a:blip r:embed="rId3"/>
              <a:stretch>
                <a:fillRect/>
              </a:stretch>
            </p:blipFill>
            <p:spPr>
              <a:xfrm>
                <a:off x="1326776" y="4571409"/>
                <a:ext cx="3991687" cy="43972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081FAAD-425E-0947-A874-68CF6B719CE4}"/>
                  </a:ext>
                </a:extLst>
              </p14:cNvPr>
              <p14:cNvContentPartPr/>
              <p14:nvPr/>
            </p14:nvContentPartPr>
            <p14:xfrm>
              <a:off x="1416776" y="5272607"/>
              <a:ext cx="4237049" cy="56927"/>
            </p14:xfrm>
          </p:contentPart>
        </mc:Choice>
        <mc:Fallback xmlns="">
          <p:pic>
            <p:nvPicPr>
              <p:cNvPr id="3" name="Ink 2">
                <a:extLst>
                  <a:ext uri="{FF2B5EF4-FFF2-40B4-BE49-F238E27FC236}">
                    <a16:creationId xmlns:a16="http://schemas.microsoft.com/office/drawing/2014/main" id="{4081FAAD-425E-0947-A874-68CF6B719CE4}"/>
                  </a:ext>
                </a:extLst>
              </p:cNvPr>
              <p:cNvPicPr/>
              <p:nvPr/>
            </p:nvPicPr>
            <p:blipFill>
              <a:blip r:embed="rId5"/>
              <a:stretch>
                <a:fillRect/>
              </a:stretch>
            </p:blipFill>
            <p:spPr>
              <a:xfrm>
                <a:off x="1326779" y="5092458"/>
                <a:ext cx="4416683" cy="416864"/>
              </a:xfrm>
              <a:prstGeom prst="rect">
                <a:avLst/>
              </a:prstGeom>
            </p:spPr>
          </p:pic>
        </mc:Fallback>
      </mc:AlternateContent>
      <p:pic>
        <p:nvPicPr>
          <p:cNvPr id="2050" name="Picture 2">
            <a:extLst>
              <a:ext uri="{FF2B5EF4-FFF2-40B4-BE49-F238E27FC236}">
                <a16:creationId xmlns:a16="http://schemas.microsoft.com/office/drawing/2014/main" id="{D9BF9CBE-3AB0-A641-8E7B-BFB46409C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5869" y="466462"/>
            <a:ext cx="3499781" cy="19161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18FF7B-68DF-7248-9E61-12348DB46C83}"/>
              </a:ext>
            </a:extLst>
          </p:cNvPr>
          <p:cNvSpPr txBox="1"/>
          <p:nvPr/>
        </p:nvSpPr>
        <p:spPr>
          <a:xfrm>
            <a:off x="9387918" y="2370009"/>
            <a:ext cx="2388795" cy="338554"/>
          </a:xfrm>
          <a:prstGeom prst="rect">
            <a:avLst/>
          </a:prstGeom>
          <a:noFill/>
        </p:spPr>
        <p:txBody>
          <a:bodyPr wrap="none" rtlCol="0">
            <a:spAutoFit/>
          </a:bodyPr>
          <a:lstStyle/>
          <a:p>
            <a:r>
              <a:rPr lang="en-US" sz="1600" i="1" dirty="0"/>
              <a:t>Image: US Census Bureau</a:t>
            </a:r>
          </a:p>
        </p:txBody>
      </p:sp>
      <p:sp>
        <p:nvSpPr>
          <p:cNvPr id="7" name="TextBox 6">
            <a:extLst>
              <a:ext uri="{FF2B5EF4-FFF2-40B4-BE49-F238E27FC236}">
                <a16:creationId xmlns:a16="http://schemas.microsoft.com/office/drawing/2014/main" id="{925AB4B4-A6B7-5A40-A543-0D402E5BC5C8}"/>
              </a:ext>
            </a:extLst>
          </p:cNvPr>
          <p:cNvSpPr txBox="1"/>
          <p:nvPr/>
        </p:nvSpPr>
        <p:spPr>
          <a:xfrm>
            <a:off x="6592121" y="4375951"/>
            <a:ext cx="3990195" cy="830997"/>
          </a:xfrm>
          <a:prstGeom prst="rect">
            <a:avLst/>
          </a:prstGeom>
          <a:noFill/>
        </p:spPr>
        <p:txBody>
          <a:bodyPr wrap="none" rtlCol="0">
            <a:spAutoFit/>
          </a:bodyPr>
          <a:lstStyle/>
          <a:p>
            <a:r>
              <a:rPr lang="en-US" sz="1600" i="1" dirty="0"/>
              <a:t>For 2020 Census data, US Census Bureau set</a:t>
            </a:r>
          </a:p>
          <a:p>
            <a:r>
              <a:rPr lang="el-GR" sz="1600" i="1" dirty="0"/>
              <a:t>ε</a:t>
            </a:r>
            <a:r>
              <a:rPr lang="en-US" sz="1600" i="1" dirty="0"/>
              <a:t> = 17.14 for statistics based on people</a:t>
            </a:r>
          </a:p>
          <a:p>
            <a:r>
              <a:rPr lang="el-GR" sz="1600" i="1" dirty="0"/>
              <a:t>ε</a:t>
            </a:r>
            <a:r>
              <a:rPr lang="en-US" sz="1600" i="1" dirty="0"/>
              <a:t> = 2.47 for statistics based on housing units</a:t>
            </a:r>
          </a:p>
        </p:txBody>
      </p:sp>
      <p:grpSp>
        <p:nvGrpSpPr>
          <p:cNvPr id="10" name="Group 9">
            <a:extLst>
              <a:ext uri="{FF2B5EF4-FFF2-40B4-BE49-F238E27FC236}">
                <a16:creationId xmlns:a16="http://schemas.microsoft.com/office/drawing/2014/main" id="{B4E88933-9C89-804D-AF71-CF5ECE2F076E}"/>
              </a:ext>
            </a:extLst>
          </p:cNvPr>
          <p:cNvGrpSpPr/>
          <p:nvPr/>
        </p:nvGrpSpPr>
        <p:grpSpPr>
          <a:xfrm>
            <a:off x="5549466" y="4640075"/>
            <a:ext cx="956160" cy="168840"/>
            <a:chOff x="5549466" y="4640075"/>
            <a:chExt cx="956160" cy="16884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CF8796C2-A45F-BD49-A04A-C9C6D06B6104}"/>
                    </a:ext>
                  </a:extLst>
                </p14:cNvPr>
                <p14:cNvContentPartPr/>
                <p14:nvPr/>
              </p14:nvContentPartPr>
              <p14:xfrm>
                <a:off x="5549466" y="4640075"/>
                <a:ext cx="956160" cy="83520"/>
              </p14:xfrm>
            </p:contentPart>
          </mc:Choice>
          <mc:Fallback xmlns="">
            <p:pic>
              <p:nvPicPr>
                <p:cNvPr id="8" name="Ink 7">
                  <a:extLst>
                    <a:ext uri="{FF2B5EF4-FFF2-40B4-BE49-F238E27FC236}">
                      <a16:creationId xmlns:a16="http://schemas.microsoft.com/office/drawing/2014/main" id="{CF8796C2-A45F-BD49-A04A-C9C6D06B6104}"/>
                    </a:ext>
                  </a:extLst>
                </p:cNvPr>
                <p:cNvPicPr/>
                <p:nvPr/>
              </p:nvPicPr>
              <p:blipFill>
                <a:blip r:embed="rId8"/>
                <a:stretch>
                  <a:fillRect/>
                </a:stretch>
              </p:blipFill>
              <p:spPr>
                <a:xfrm>
                  <a:off x="5540826" y="4631075"/>
                  <a:ext cx="973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BD828189-1F90-1342-89E8-C2B5D0FBC5FD}"/>
                    </a:ext>
                  </a:extLst>
                </p14:cNvPr>
                <p14:cNvContentPartPr/>
                <p14:nvPr/>
              </p14:nvContentPartPr>
              <p14:xfrm>
                <a:off x="5567106" y="4729355"/>
                <a:ext cx="75240" cy="79560"/>
              </p14:xfrm>
            </p:contentPart>
          </mc:Choice>
          <mc:Fallback xmlns="">
            <p:pic>
              <p:nvPicPr>
                <p:cNvPr id="9" name="Ink 8">
                  <a:extLst>
                    <a:ext uri="{FF2B5EF4-FFF2-40B4-BE49-F238E27FC236}">
                      <a16:creationId xmlns:a16="http://schemas.microsoft.com/office/drawing/2014/main" id="{BD828189-1F90-1342-89E8-C2B5D0FBC5FD}"/>
                    </a:ext>
                  </a:extLst>
                </p:cNvPr>
                <p:cNvPicPr/>
                <p:nvPr/>
              </p:nvPicPr>
              <p:blipFill>
                <a:blip r:embed="rId10"/>
                <a:stretch>
                  <a:fillRect/>
                </a:stretch>
              </p:blipFill>
              <p:spPr>
                <a:xfrm>
                  <a:off x="5558466" y="4720355"/>
                  <a:ext cx="92880" cy="97200"/>
                </a:xfrm>
                <a:prstGeom prst="rect">
                  <a:avLst/>
                </a:prstGeom>
              </p:spPr>
            </p:pic>
          </mc:Fallback>
        </mc:AlternateContent>
      </p:grpSp>
    </p:spTree>
    <p:extLst>
      <p:ext uri="{BB962C8B-B14F-4D97-AF65-F5344CB8AC3E}">
        <p14:creationId xmlns:p14="http://schemas.microsoft.com/office/powerpoint/2010/main" val="774814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6382-5B59-CD48-8100-7ED719B6B901}"/>
              </a:ext>
            </a:extLst>
          </p:cNvPr>
          <p:cNvSpPr>
            <a:spLocks noGrp="1"/>
          </p:cNvSpPr>
          <p:nvPr>
            <p:ph type="title"/>
          </p:nvPr>
        </p:nvSpPr>
        <p:spPr/>
        <p:txBody>
          <a:bodyPr/>
          <a:lstStyle/>
          <a:p>
            <a:r>
              <a:rPr lang="en-US" dirty="0"/>
              <a:t>Controversy about Accuracy of DP Statistics</a:t>
            </a:r>
          </a:p>
        </p:txBody>
      </p:sp>
      <p:sp>
        <p:nvSpPr>
          <p:cNvPr id="3" name="We kill people…">
            <a:extLst>
              <a:ext uri="{FF2B5EF4-FFF2-40B4-BE49-F238E27FC236}">
                <a16:creationId xmlns:a16="http://schemas.microsoft.com/office/drawing/2014/main" id="{65E93F9B-38E6-5140-91DD-33609301A612}"/>
              </a:ext>
            </a:extLst>
          </p:cNvPr>
          <p:cNvSpPr/>
          <p:nvPr/>
        </p:nvSpPr>
        <p:spPr>
          <a:xfrm>
            <a:off x="1176920" y="1782424"/>
            <a:ext cx="2778769" cy="1754327"/>
          </a:xfrm>
          <a:prstGeom prst="wedgeEllipseCallout">
            <a:avLst>
              <a:gd name="adj1" fmla="val -51386"/>
              <a:gd name="adj2" fmla="val 43775"/>
            </a:avLst>
          </a:prstGeom>
          <a:solidFill>
            <a:srgbClr val="FF0000"/>
          </a:solidFill>
          <a:ln w="38100">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4800" b="0">
                <a:latin typeface="+mn-lt"/>
                <a:ea typeface="+mn-ea"/>
                <a:cs typeface="+mn-cs"/>
                <a:sym typeface="Helvetica Neue Medium"/>
              </a:defRPr>
            </a:pPr>
            <a:endParaRPr lang="en-US" sz="2000" b="1" dirty="0">
              <a:solidFill>
                <a:schemeClr val="bg1"/>
              </a:solidFill>
              <a:sym typeface="Helvetica Neue Medium"/>
            </a:endParaRPr>
          </a:p>
        </p:txBody>
      </p:sp>
      <p:sp>
        <p:nvSpPr>
          <p:cNvPr id="5" name="We kill people…">
            <a:extLst>
              <a:ext uri="{FF2B5EF4-FFF2-40B4-BE49-F238E27FC236}">
                <a16:creationId xmlns:a16="http://schemas.microsoft.com/office/drawing/2014/main" id="{02CB6444-A694-064C-9471-0EA2126EF68C}"/>
              </a:ext>
            </a:extLst>
          </p:cNvPr>
          <p:cNvSpPr/>
          <p:nvPr/>
        </p:nvSpPr>
        <p:spPr>
          <a:xfrm>
            <a:off x="1343704" y="4149820"/>
            <a:ext cx="4477546" cy="2263860"/>
          </a:xfrm>
          <a:prstGeom prst="wedgeEllipseCallout">
            <a:avLst>
              <a:gd name="adj1" fmla="val -28097"/>
              <a:gd name="adj2" fmla="val -53358"/>
            </a:avLst>
          </a:prstGeom>
          <a:solidFill>
            <a:srgbClr val="FF0000"/>
          </a:solidFill>
          <a:ln w="38100">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4800" b="0">
                <a:latin typeface="+mn-lt"/>
                <a:ea typeface="+mn-ea"/>
                <a:cs typeface="+mn-cs"/>
                <a:sym typeface="Helvetica Neue Medium"/>
              </a:defRPr>
            </a:pPr>
            <a:endParaRPr lang="en-US" sz="2400" b="1" dirty="0">
              <a:solidFill>
                <a:schemeClr val="bg1"/>
              </a:solidFill>
              <a:sym typeface="Helvetica Neue Medium"/>
            </a:endParaRPr>
          </a:p>
        </p:txBody>
      </p:sp>
      <p:sp>
        <p:nvSpPr>
          <p:cNvPr id="9" name="TextBox 8">
            <a:extLst>
              <a:ext uri="{FF2B5EF4-FFF2-40B4-BE49-F238E27FC236}">
                <a16:creationId xmlns:a16="http://schemas.microsoft.com/office/drawing/2014/main" id="{2F673679-706D-214D-AFFA-28834A91B7FE}"/>
              </a:ext>
            </a:extLst>
          </p:cNvPr>
          <p:cNvSpPr txBox="1"/>
          <p:nvPr/>
        </p:nvSpPr>
        <p:spPr>
          <a:xfrm>
            <a:off x="1539299" y="1980932"/>
            <a:ext cx="2416390" cy="1323439"/>
          </a:xfrm>
          <a:prstGeom prst="rect">
            <a:avLst/>
          </a:prstGeom>
          <a:noFill/>
        </p:spPr>
        <p:txBody>
          <a:bodyPr wrap="square">
            <a:spAutoFit/>
          </a:bodyPr>
          <a:lstStyle/>
          <a:p>
            <a:pPr>
              <a:defRPr sz="4800" b="0">
                <a:latin typeface="+mn-lt"/>
                <a:ea typeface="+mn-ea"/>
                <a:cs typeface="+mn-cs"/>
                <a:sym typeface="Helvetica Neue Medium"/>
              </a:defRPr>
            </a:pPr>
            <a:r>
              <a:rPr lang="en-US" sz="1600" b="1" dirty="0">
                <a:solidFill>
                  <a:schemeClr val="bg1"/>
                </a:solidFill>
                <a:sym typeface="Helvetica Neue Medium"/>
              </a:rPr>
              <a:t>… will reduce or even eliminate the usability of public use data for many common research and policy applications</a:t>
            </a:r>
          </a:p>
        </p:txBody>
      </p:sp>
      <p:sp>
        <p:nvSpPr>
          <p:cNvPr id="13" name="TextBox 12">
            <a:extLst>
              <a:ext uri="{FF2B5EF4-FFF2-40B4-BE49-F238E27FC236}">
                <a16:creationId xmlns:a16="http://schemas.microsoft.com/office/drawing/2014/main" id="{4915BCAB-D100-824D-906A-FDEE5C32869F}"/>
              </a:ext>
            </a:extLst>
          </p:cNvPr>
          <p:cNvSpPr txBox="1"/>
          <p:nvPr/>
        </p:nvSpPr>
        <p:spPr>
          <a:xfrm>
            <a:off x="1941285" y="4496920"/>
            <a:ext cx="3545115" cy="1569660"/>
          </a:xfrm>
          <a:prstGeom prst="rect">
            <a:avLst/>
          </a:prstGeom>
          <a:noFill/>
        </p:spPr>
        <p:txBody>
          <a:bodyPr wrap="square">
            <a:spAutoFit/>
          </a:bodyPr>
          <a:lstStyle/>
          <a:p>
            <a:pPr>
              <a:defRPr sz="4800" b="0">
                <a:latin typeface="+mn-lt"/>
                <a:ea typeface="+mn-ea"/>
                <a:cs typeface="+mn-cs"/>
                <a:sym typeface="Helvetica Neue Medium"/>
              </a:defRPr>
            </a:pPr>
            <a:r>
              <a:rPr lang="en-US" sz="1600" b="1" dirty="0">
                <a:solidFill>
                  <a:schemeClr val="bg1"/>
                </a:solidFill>
                <a:sym typeface="Helvetica Neue Medium"/>
              </a:rPr>
              <a:t>… wreak havoc on the accuracy of almost all US Census data products and defeat the very purpose for comprehensive Census data collection without any meaningful gain in the (already adequate) privacy protections </a:t>
            </a:r>
          </a:p>
        </p:txBody>
      </p:sp>
      <p:sp>
        <p:nvSpPr>
          <p:cNvPr id="4" name="We kill people…">
            <a:extLst>
              <a:ext uri="{FF2B5EF4-FFF2-40B4-BE49-F238E27FC236}">
                <a16:creationId xmlns:a16="http://schemas.microsoft.com/office/drawing/2014/main" id="{C2711290-879B-F347-B921-9B640823B169}"/>
              </a:ext>
            </a:extLst>
          </p:cNvPr>
          <p:cNvSpPr/>
          <p:nvPr/>
        </p:nvSpPr>
        <p:spPr>
          <a:xfrm>
            <a:off x="3094339" y="2859643"/>
            <a:ext cx="2894338" cy="1579099"/>
          </a:xfrm>
          <a:prstGeom prst="wedgeEllipseCallout">
            <a:avLst>
              <a:gd name="adj1" fmla="val -64502"/>
              <a:gd name="adj2" fmla="val 4580"/>
            </a:avLst>
          </a:prstGeom>
          <a:solidFill>
            <a:srgbClr val="FF0000"/>
          </a:solidFill>
          <a:ln w="38100">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4800" b="0">
                <a:latin typeface="+mn-lt"/>
                <a:ea typeface="+mn-ea"/>
                <a:cs typeface="+mn-cs"/>
                <a:sym typeface="Helvetica Neue Medium"/>
              </a:defRPr>
            </a:pPr>
            <a:endParaRPr lang="en-US" sz="2000" b="1" dirty="0">
              <a:solidFill>
                <a:schemeClr val="bg1"/>
              </a:solidFill>
              <a:sym typeface="Helvetica Neue Medium"/>
            </a:endParaRPr>
          </a:p>
        </p:txBody>
      </p:sp>
      <p:sp>
        <p:nvSpPr>
          <p:cNvPr id="11" name="TextBox 10">
            <a:extLst>
              <a:ext uri="{FF2B5EF4-FFF2-40B4-BE49-F238E27FC236}">
                <a16:creationId xmlns:a16="http://schemas.microsoft.com/office/drawing/2014/main" id="{6F321E42-ED3C-7349-B880-94CD02D660D2}"/>
              </a:ext>
            </a:extLst>
          </p:cNvPr>
          <p:cNvSpPr txBox="1"/>
          <p:nvPr/>
        </p:nvSpPr>
        <p:spPr>
          <a:xfrm>
            <a:off x="3476808" y="3050544"/>
            <a:ext cx="2344442" cy="1077218"/>
          </a:xfrm>
          <a:prstGeom prst="rect">
            <a:avLst/>
          </a:prstGeom>
          <a:noFill/>
        </p:spPr>
        <p:txBody>
          <a:bodyPr wrap="square">
            <a:spAutoFit/>
          </a:bodyPr>
          <a:lstStyle/>
          <a:p>
            <a:pPr>
              <a:defRPr sz="4800" b="0">
                <a:latin typeface="+mn-lt"/>
                <a:ea typeface="+mn-ea"/>
                <a:cs typeface="+mn-cs"/>
                <a:sym typeface="Helvetica Neue Medium"/>
              </a:defRPr>
            </a:pPr>
            <a:r>
              <a:rPr lang="en-US" sz="1600" b="1" dirty="0">
                <a:solidFill>
                  <a:schemeClr val="bg1"/>
                </a:solidFill>
                <a:sym typeface="Helvetica Neue Medium"/>
              </a:rPr>
              <a:t>… inconsistent with the statutory obligations, history, and core mission of the Census Bureau</a:t>
            </a:r>
          </a:p>
        </p:txBody>
      </p:sp>
      <p:sp>
        <p:nvSpPr>
          <p:cNvPr id="14" name="We kill people…">
            <a:extLst>
              <a:ext uri="{FF2B5EF4-FFF2-40B4-BE49-F238E27FC236}">
                <a16:creationId xmlns:a16="http://schemas.microsoft.com/office/drawing/2014/main" id="{488296E6-7475-9E41-B7E0-2792AEB15551}"/>
              </a:ext>
            </a:extLst>
          </p:cNvPr>
          <p:cNvSpPr/>
          <p:nvPr/>
        </p:nvSpPr>
        <p:spPr>
          <a:xfrm>
            <a:off x="6096000" y="2999028"/>
            <a:ext cx="4919080" cy="3437954"/>
          </a:xfrm>
          <a:prstGeom prst="wedgeEllipseCallout">
            <a:avLst>
              <a:gd name="adj1" fmla="val 40080"/>
              <a:gd name="adj2" fmla="val -53522"/>
            </a:avLst>
          </a:prstGeom>
          <a:solidFill>
            <a:srgbClr val="92D050"/>
          </a:solidFill>
          <a:ln w="38100">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4800" b="0">
                <a:latin typeface="+mn-lt"/>
                <a:ea typeface="+mn-ea"/>
                <a:cs typeface="+mn-cs"/>
                <a:sym typeface="Helvetica Neue Medium"/>
              </a:defRPr>
            </a:pPr>
            <a:endParaRPr lang="en-US" sz="2000" b="1" dirty="0">
              <a:solidFill>
                <a:schemeClr val="bg1"/>
              </a:solidFill>
              <a:sym typeface="Helvetica Neue Medium"/>
            </a:endParaRPr>
          </a:p>
        </p:txBody>
      </p:sp>
      <p:sp>
        <p:nvSpPr>
          <p:cNvPr id="7" name="TextBox 6">
            <a:extLst>
              <a:ext uri="{FF2B5EF4-FFF2-40B4-BE49-F238E27FC236}">
                <a16:creationId xmlns:a16="http://schemas.microsoft.com/office/drawing/2014/main" id="{34DFEFF5-0681-3744-9E7F-07389DA67DCD}"/>
              </a:ext>
            </a:extLst>
          </p:cNvPr>
          <p:cNvSpPr txBox="1"/>
          <p:nvPr/>
        </p:nvSpPr>
        <p:spPr>
          <a:xfrm>
            <a:off x="7041440" y="3458260"/>
            <a:ext cx="3464857" cy="2682786"/>
          </a:xfrm>
          <a:prstGeom prst="rect">
            <a:avLst/>
          </a:prstGeom>
          <a:noFill/>
        </p:spPr>
        <p:txBody>
          <a:bodyPr wrap="square">
            <a:spAutoFit/>
          </a:bodyPr>
          <a:lstStyle/>
          <a:p>
            <a:pPr>
              <a:spcBef>
                <a:spcPts val="500"/>
              </a:spcBef>
            </a:pPr>
            <a:r>
              <a:rPr lang="en-US" sz="1600" b="1" dirty="0">
                <a:solidFill>
                  <a:schemeClr val="bg1"/>
                </a:solidFill>
              </a:rPr>
              <a:t>… futureproof</a:t>
            </a:r>
          </a:p>
          <a:p>
            <a:pPr>
              <a:spcBef>
                <a:spcPts val="500"/>
              </a:spcBef>
            </a:pPr>
            <a:r>
              <a:rPr lang="en-US" sz="1600" b="1" dirty="0">
                <a:solidFill>
                  <a:schemeClr val="bg1"/>
                </a:solidFill>
              </a:rPr>
              <a:t>… adversary agnostic, will provide protection regardless of the motivation or financial, computational, and informational assets of the adversary</a:t>
            </a:r>
          </a:p>
          <a:p>
            <a:pPr>
              <a:spcBef>
                <a:spcPts val="500"/>
              </a:spcBef>
            </a:pPr>
            <a:r>
              <a:rPr lang="en-US" sz="1600" b="1" dirty="0">
                <a:solidFill>
                  <a:schemeClr val="bg1"/>
                </a:solidFill>
              </a:rPr>
              <a:t>… measurable, allowing the public to quantify cumulative privacy loss as data are analyzed and re-analyzed, shared, and linked</a:t>
            </a:r>
          </a:p>
        </p:txBody>
      </p:sp>
      <p:sp>
        <p:nvSpPr>
          <p:cNvPr id="15" name="We kill people…">
            <a:extLst>
              <a:ext uri="{FF2B5EF4-FFF2-40B4-BE49-F238E27FC236}">
                <a16:creationId xmlns:a16="http://schemas.microsoft.com/office/drawing/2014/main" id="{77E24ACF-4E33-054F-B910-435EA097348C}"/>
              </a:ext>
            </a:extLst>
          </p:cNvPr>
          <p:cNvSpPr/>
          <p:nvPr/>
        </p:nvSpPr>
        <p:spPr>
          <a:xfrm>
            <a:off x="6785858" y="1703932"/>
            <a:ext cx="3116742" cy="1754328"/>
          </a:xfrm>
          <a:prstGeom prst="wedgeEllipseCallout">
            <a:avLst>
              <a:gd name="adj1" fmla="val 62807"/>
              <a:gd name="adj2" fmla="val -19269"/>
            </a:avLst>
          </a:prstGeom>
          <a:solidFill>
            <a:srgbClr val="92D050"/>
          </a:solidFill>
          <a:ln w="38100">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4800" b="0">
                <a:latin typeface="+mn-lt"/>
                <a:ea typeface="+mn-ea"/>
                <a:cs typeface="+mn-cs"/>
                <a:sym typeface="Helvetica Neue Medium"/>
              </a:defRPr>
            </a:pPr>
            <a:endParaRPr lang="en-US" sz="2000" b="1" dirty="0">
              <a:solidFill>
                <a:schemeClr val="bg1"/>
              </a:solidFill>
              <a:sym typeface="Helvetica Neue Medium"/>
            </a:endParaRPr>
          </a:p>
        </p:txBody>
      </p:sp>
      <p:sp>
        <p:nvSpPr>
          <p:cNvPr id="17" name="TextBox 16">
            <a:extLst>
              <a:ext uri="{FF2B5EF4-FFF2-40B4-BE49-F238E27FC236}">
                <a16:creationId xmlns:a16="http://schemas.microsoft.com/office/drawing/2014/main" id="{EC9CAB91-61C8-DC43-A800-B01B728BF759}"/>
              </a:ext>
            </a:extLst>
          </p:cNvPr>
          <p:cNvSpPr txBox="1"/>
          <p:nvPr/>
        </p:nvSpPr>
        <p:spPr>
          <a:xfrm>
            <a:off x="7253200" y="2002102"/>
            <a:ext cx="2185047" cy="1107996"/>
          </a:xfrm>
          <a:prstGeom prst="rect">
            <a:avLst/>
          </a:prstGeom>
          <a:noFill/>
        </p:spPr>
        <p:txBody>
          <a:bodyPr wrap="square">
            <a:spAutoFit/>
          </a:bodyPr>
          <a:lstStyle/>
          <a:p>
            <a:r>
              <a:rPr lang="en-US" sz="1600" b="1" dirty="0">
                <a:solidFill>
                  <a:schemeClr val="bg1"/>
                </a:solidFill>
                <a:effectLst/>
              </a:rPr>
              <a:t>Differential privacy is the </a:t>
            </a:r>
            <a:r>
              <a:rPr lang="en-US" sz="1600" b="1" dirty="0">
                <a:solidFill>
                  <a:schemeClr val="bg1"/>
                </a:solidFill>
              </a:rPr>
              <a:t>o</a:t>
            </a:r>
            <a:r>
              <a:rPr lang="en-US" sz="1600" b="1" dirty="0">
                <a:solidFill>
                  <a:schemeClr val="bg1"/>
                </a:solidFill>
                <a:effectLst/>
              </a:rPr>
              <a:t>nly </a:t>
            </a:r>
            <a:r>
              <a:rPr lang="en-US" sz="1600" b="1" dirty="0">
                <a:solidFill>
                  <a:schemeClr val="bg1"/>
                </a:solidFill>
              </a:rPr>
              <a:t>k</a:t>
            </a:r>
            <a:r>
              <a:rPr lang="en-US" sz="1600" b="1" dirty="0">
                <a:solidFill>
                  <a:schemeClr val="bg1"/>
                </a:solidFill>
                <a:effectLst/>
              </a:rPr>
              <a:t>nown </a:t>
            </a:r>
            <a:r>
              <a:rPr lang="en-US" sz="1600" b="1" dirty="0">
                <a:solidFill>
                  <a:schemeClr val="bg1"/>
                </a:solidFill>
              </a:rPr>
              <a:t>w</a:t>
            </a:r>
            <a:r>
              <a:rPr lang="en-US" sz="1600" b="1" dirty="0">
                <a:solidFill>
                  <a:schemeClr val="bg1"/>
                </a:solidFill>
                <a:effectLst/>
              </a:rPr>
              <a:t>ay to protect against</a:t>
            </a:r>
          </a:p>
          <a:p>
            <a:r>
              <a:rPr lang="en-US" sz="1600" b="1" dirty="0">
                <a:solidFill>
                  <a:schemeClr val="bg1"/>
                </a:solidFill>
              </a:rPr>
              <a:t>r</a:t>
            </a:r>
            <a:r>
              <a:rPr lang="en-US" sz="1600" b="1" dirty="0">
                <a:solidFill>
                  <a:schemeClr val="bg1"/>
                </a:solidFill>
                <a:effectLst/>
              </a:rPr>
              <a:t>econstruction </a:t>
            </a:r>
            <a:r>
              <a:rPr lang="en-US" sz="1600" b="1" dirty="0">
                <a:solidFill>
                  <a:schemeClr val="bg1"/>
                </a:solidFill>
              </a:rPr>
              <a:t>a</a:t>
            </a:r>
            <a:r>
              <a:rPr lang="en-US" sz="1600" b="1" dirty="0">
                <a:solidFill>
                  <a:schemeClr val="bg1"/>
                </a:solidFill>
                <a:effectLst/>
              </a:rPr>
              <a:t>ttacks</a:t>
            </a:r>
          </a:p>
        </p:txBody>
      </p:sp>
    </p:spTree>
    <p:extLst>
      <p:ext uri="{BB962C8B-B14F-4D97-AF65-F5344CB8AC3E}">
        <p14:creationId xmlns:p14="http://schemas.microsoft.com/office/powerpoint/2010/main" val="3729060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5A84-8BFC-5FF4-C452-2A4A8EE22A38}"/>
              </a:ext>
            </a:extLst>
          </p:cNvPr>
          <p:cNvSpPr>
            <a:spLocks noGrp="1"/>
          </p:cNvSpPr>
          <p:nvPr>
            <p:ph type="title"/>
          </p:nvPr>
        </p:nvSpPr>
        <p:spPr/>
        <p:txBody>
          <a:bodyPr/>
          <a:lstStyle/>
          <a:p>
            <a:r>
              <a:rPr lang="en-US" dirty="0"/>
              <a:t>Census Blocks</a:t>
            </a:r>
          </a:p>
        </p:txBody>
      </p:sp>
      <p:pic>
        <p:nvPicPr>
          <p:cNvPr id="1026" name="Picture 2" descr="NYC 2020 Census Geographic Reconfiguration Atlas">
            <a:extLst>
              <a:ext uri="{FF2B5EF4-FFF2-40B4-BE49-F238E27FC236}">
                <a16:creationId xmlns:a16="http://schemas.microsoft.com/office/drawing/2014/main" id="{B10EB3E0-0F8F-4057-0604-48BDF2FE6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710" y="1859648"/>
            <a:ext cx="3816558" cy="4064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FB2A231-ED71-0962-0774-967908F1184A}"/>
              </a:ext>
            </a:extLst>
          </p:cNvPr>
          <p:cNvSpPr txBox="1"/>
          <p:nvPr/>
        </p:nvSpPr>
        <p:spPr>
          <a:xfrm>
            <a:off x="5447764" y="642594"/>
            <a:ext cx="6040192" cy="707886"/>
          </a:xfrm>
          <a:prstGeom prst="rect">
            <a:avLst/>
          </a:prstGeom>
          <a:noFill/>
        </p:spPr>
        <p:txBody>
          <a:bodyPr wrap="square" rtlCol="0">
            <a:spAutoFit/>
          </a:bodyPr>
          <a:lstStyle/>
          <a:p>
            <a:r>
              <a:rPr lang="en-US" sz="2000" dirty="0"/>
              <a:t>Smallest geographic units for which the Census Bureau releases tabulated data based on all houses</a:t>
            </a:r>
          </a:p>
        </p:txBody>
      </p:sp>
      <p:sp>
        <p:nvSpPr>
          <p:cNvPr id="4" name="TextBox 3">
            <a:extLst>
              <a:ext uri="{FF2B5EF4-FFF2-40B4-BE49-F238E27FC236}">
                <a16:creationId xmlns:a16="http://schemas.microsoft.com/office/drawing/2014/main" id="{F708502F-C8A8-31DB-CD1E-56D909B20F9B}"/>
              </a:ext>
            </a:extLst>
          </p:cNvPr>
          <p:cNvSpPr txBox="1"/>
          <p:nvPr/>
        </p:nvSpPr>
        <p:spPr>
          <a:xfrm>
            <a:off x="5374784" y="2302325"/>
            <a:ext cx="5750416" cy="707886"/>
          </a:xfrm>
          <a:prstGeom prst="rect">
            <a:avLst/>
          </a:prstGeom>
          <a:noFill/>
        </p:spPr>
        <p:txBody>
          <a:bodyPr wrap="square" rtlCol="0">
            <a:spAutoFit/>
          </a:bodyPr>
          <a:lstStyle/>
          <a:p>
            <a:r>
              <a:rPr lang="en-US" sz="2000" dirty="0">
                <a:highlight>
                  <a:srgbClr val="FFFF00"/>
                </a:highlight>
              </a:rPr>
              <a:t>Problem: if a block has low population, tabulations can be reverse-engineered to identify respondents</a:t>
            </a:r>
          </a:p>
        </p:txBody>
      </p:sp>
      <p:grpSp>
        <p:nvGrpSpPr>
          <p:cNvPr id="7" name="Group 6">
            <a:extLst>
              <a:ext uri="{FF2B5EF4-FFF2-40B4-BE49-F238E27FC236}">
                <a16:creationId xmlns:a16="http://schemas.microsoft.com/office/drawing/2014/main" id="{0D216383-260E-7DB3-A274-DBDEB1418765}"/>
              </a:ext>
            </a:extLst>
          </p:cNvPr>
          <p:cNvGrpSpPr/>
          <p:nvPr/>
        </p:nvGrpSpPr>
        <p:grpSpPr>
          <a:xfrm>
            <a:off x="4397745" y="1042235"/>
            <a:ext cx="830880" cy="322200"/>
            <a:chOff x="4397745" y="1042235"/>
            <a:chExt cx="830880" cy="32220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B4BEC48-5835-0C5D-B76E-5E57F75D6D53}"/>
                    </a:ext>
                  </a:extLst>
                </p14:cNvPr>
                <p14:cNvContentPartPr/>
                <p14:nvPr/>
              </p14:nvContentPartPr>
              <p14:xfrm>
                <a:off x="4397745" y="1042235"/>
                <a:ext cx="830880" cy="222840"/>
              </p14:xfrm>
            </p:contentPart>
          </mc:Choice>
          <mc:Fallback xmlns="">
            <p:pic>
              <p:nvPicPr>
                <p:cNvPr id="5" name="Ink 4">
                  <a:extLst>
                    <a:ext uri="{FF2B5EF4-FFF2-40B4-BE49-F238E27FC236}">
                      <a16:creationId xmlns:a16="http://schemas.microsoft.com/office/drawing/2014/main" id="{EB4BEC48-5835-0C5D-B76E-5E57F75D6D53}"/>
                    </a:ext>
                  </a:extLst>
                </p:cNvPr>
                <p:cNvPicPr/>
                <p:nvPr/>
              </p:nvPicPr>
              <p:blipFill>
                <a:blip r:embed="rId4"/>
                <a:stretch>
                  <a:fillRect/>
                </a:stretch>
              </p:blipFill>
              <p:spPr>
                <a:xfrm>
                  <a:off x="4380105" y="1024595"/>
                  <a:ext cx="8665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D94188E7-44FE-09D0-BFB7-271EB8E78999}"/>
                    </a:ext>
                  </a:extLst>
                </p14:cNvPr>
                <p14:cNvContentPartPr/>
                <p14:nvPr/>
              </p14:nvContentPartPr>
              <p14:xfrm>
                <a:off x="4399905" y="1271555"/>
                <a:ext cx="237960" cy="92880"/>
              </p14:xfrm>
            </p:contentPart>
          </mc:Choice>
          <mc:Fallback xmlns="">
            <p:pic>
              <p:nvPicPr>
                <p:cNvPr id="6" name="Ink 5">
                  <a:extLst>
                    <a:ext uri="{FF2B5EF4-FFF2-40B4-BE49-F238E27FC236}">
                      <a16:creationId xmlns:a16="http://schemas.microsoft.com/office/drawing/2014/main" id="{D94188E7-44FE-09D0-BFB7-271EB8E78999}"/>
                    </a:ext>
                  </a:extLst>
                </p:cNvPr>
                <p:cNvPicPr/>
                <p:nvPr/>
              </p:nvPicPr>
              <p:blipFill>
                <a:blip r:embed="rId6"/>
                <a:stretch>
                  <a:fillRect/>
                </a:stretch>
              </p:blipFill>
              <p:spPr>
                <a:xfrm>
                  <a:off x="4381905" y="1253555"/>
                  <a:ext cx="273600" cy="128520"/>
                </a:xfrm>
                <a:prstGeom prst="rect">
                  <a:avLst/>
                </a:prstGeom>
              </p:spPr>
            </p:pic>
          </mc:Fallback>
        </mc:AlternateContent>
      </p:grpSp>
      <p:sp>
        <p:nvSpPr>
          <p:cNvPr id="8" name="TextBox 7">
            <a:extLst>
              <a:ext uri="{FF2B5EF4-FFF2-40B4-BE49-F238E27FC236}">
                <a16:creationId xmlns:a16="http://schemas.microsoft.com/office/drawing/2014/main" id="{6DC3189D-21D3-AAA1-CF0C-2C00CE4A8E2A}"/>
              </a:ext>
            </a:extLst>
          </p:cNvPr>
          <p:cNvSpPr txBox="1"/>
          <p:nvPr/>
        </p:nvSpPr>
        <p:spPr>
          <a:xfrm>
            <a:off x="6643352" y="3010211"/>
            <a:ext cx="4481848" cy="1200329"/>
          </a:xfrm>
          <a:prstGeom prst="rect">
            <a:avLst/>
          </a:prstGeom>
          <a:noFill/>
        </p:spPr>
        <p:txBody>
          <a:bodyPr wrap="square" rtlCol="0">
            <a:spAutoFit/>
          </a:bodyPr>
          <a:lstStyle/>
          <a:p>
            <a:r>
              <a:rPr lang="en-US" dirty="0"/>
              <a:t>For example, if the block contains one Asian American single mother, summary statistics on Asian Americans and single parents in that block would reveal her status</a:t>
            </a:r>
          </a:p>
        </p:txBody>
      </p:sp>
      <p:sp>
        <p:nvSpPr>
          <p:cNvPr id="9" name="TextBox 8">
            <a:extLst>
              <a:ext uri="{FF2B5EF4-FFF2-40B4-BE49-F238E27FC236}">
                <a16:creationId xmlns:a16="http://schemas.microsoft.com/office/drawing/2014/main" id="{3629CEEB-144B-A97E-DF4D-CC12D3DD1671}"/>
              </a:ext>
            </a:extLst>
          </p:cNvPr>
          <p:cNvSpPr txBox="1"/>
          <p:nvPr/>
        </p:nvSpPr>
        <p:spPr>
          <a:xfrm>
            <a:off x="5447764" y="4442475"/>
            <a:ext cx="5750416" cy="707886"/>
          </a:xfrm>
          <a:prstGeom prst="rect">
            <a:avLst/>
          </a:prstGeom>
          <a:noFill/>
        </p:spPr>
        <p:txBody>
          <a:bodyPr wrap="square" rtlCol="0">
            <a:spAutoFit/>
          </a:bodyPr>
          <a:lstStyle/>
          <a:p>
            <a:r>
              <a:rPr lang="en-US" sz="2000" dirty="0"/>
              <a:t>Before 2020, Census Bureau would </a:t>
            </a:r>
            <a:r>
              <a:rPr lang="en-US" sz="2000" dirty="0">
                <a:solidFill>
                  <a:srgbClr val="C00000"/>
                </a:solidFill>
              </a:rPr>
              <a:t>swap</a:t>
            </a:r>
            <a:r>
              <a:rPr lang="en-US" sz="2000" dirty="0"/>
              <a:t> easily identifiable respondents between blocks</a:t>
            </a:r>
          </a:p>
        </p:txBody>
      </p:sp>
    </p:spTree>
    <p:extLst>
      <p:ext uri="{BB962C8B-B14F-4D97-AF65-F5344CB8AC3E}">
        <p14:creationId xmlns:p14="http://schemas.microsoft.com/office/powerpoint/2010/main" val="89664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ensus.gov">
            <a:extLst>
              <a:ext uri="{FF2B5EF4-FFF2-40B4-BE49-F238E27FC236}">
                <a16:creationId xmlns:a16="http://schemas.microsoft.com/office/drawing/2014/main" id="{6EBF4F26-BFAC-4543-8B47-06881F34A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59" y="482184"/>
            <a:ext cx="3509836" cy="18408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w Headquarters - History - U.S. Census Bureau">
            <a:extLst>
              <a:ext uri="{FF2B5EF4-FFF2-40B4-BE49-F238E27FC236}">
                <a16:creationId xmlns:a16="http://schemas.microsoft.com/office/drawing/2014/main" id="{D0301474-D009-2F4F-91AB-584B25D72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375" y="925871"/>
            <a:ext cx="4186381" cy="2308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BD7F1C-B4CA-9547-9799-E73D411EBC84}"/>
              </a:ext>
            </a:extLst>
          </p:cNvPr>
          <p:cNvSpPr txBox="1"/>
          <p:nvPr/>
        </p:nvSpPr>
        <p:spPr>
          <a:xfrm>
            <a:off x="771659" y="3429000"/>
            <a:ext cx="3509836" cy="954107"/>
          </a:xfrm>
          <a:prstGeom prst="rect">
            <a:avLst/>
          </a:prstGeom>
          <a:noFill/>
        </p:spPr>
        <p:txBody>
          <a:bodyPr wrap="square" rtlCol="0">
            <a:spAutoFit/>
          </a:bodyPr>
          <a:lstStyle/>
          <a:p>
            <a:pPr>
              <a:buNone/>
            </a:pPr>
            <a:r>
              <a:rPr lang="en-US" sz="2800" dirty="0">
                <a:solidFill>
                  <a:srgbClr val="C00000"/>
                </a:solidFill>
              </a:rPr>
              <a:t>Must collect data and release statistics</a:t>
            </a:r>
          </a:p>
        </p:txBody>
      </p:sp>
      <p:pic>
        <p:nvPicPr>
          <p:cNvPr id="3078" name="Picture 6">
            <a:extLst>
              <a:ext uri="{FF2B5EF4-FFF2-40B4-BE49-F238E27FC236}">
                <a16:creationId xmlns:a16="http://schemas.microsoft.com/office/drawing/2014/main" id="{1F73E286-8335-E44A-A836-62DB2D7C3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5115" y="2530936"/>
            <a:ext cx="3063741" cy="37043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CDE5ED7-1817-B34D-A7FF-82E20E4541A1}"/>
              </a:ext>
            </a:extLst>
          </p:cNvPr>
          <p:cNvSpPr/>
          <p:nvPr/>
        </p:nvSpPr>
        <p:spPr>
          <a:xfrm>
            <a:off x="4536583" y="3516069"/>
            <a:ext cx="5530403" cy="2308324"/>
          </a:xfrm>
          <a:prstGeom prst="rect">
            <a:avLst/>
          </a:prstGeom>
          <a:solidFill>
            <a:schemeClr val="accent3"/>
          </a:solidFill>
          <a:ln w="25400">
            <a:solidFill>
              <a:schemeClr val="tx1"/>
            </a:solidFill>
          </a:ln>
          <a:effectLst>
            <a:outerShdw blurRad="50800" dist="38100" dir="2700000" algn="tl" rotWithShape="0">
              <a:prstClr val="black">
                <a:alpha val="40000"/>
              </a:prstClr>
            </a:outerShdw>
          </a:effectLst>
        </p:spPr>
        <p:txBody>
          <a:bodyPr wrap="square">
            <a:spAutoFit/>
          </a:bodyPr>
          <a:lstStyle/>
          <a:p>
            <a:pPr>
              <a:buNone/>
            </a:pPr>
            <a:r>
              <a:rPr lang="en-US" dirty="0"/>
              <a:t>From </a:t>
            </a:r>
            <a:r>
              <a:rPr lang="en-US" b="1" dirty="0"/>
              <a:t>Article I, Section 2</a:t>
            </a:r>
          </a:p>
          <a:p>
            <a:pPr>
              <a:buNone/>
            </a:pPr>
            <a:r>
              <a:rPr lang="en-US" dirty="0"/>
              <a:t>Representatives and direct Taxes shall be apportioned among the several States which may be included within this Union, according to their respective Numbers, … The actual Enumeration shall be made within three Years after the first Meeting of the Congress of the United States, and within every subsequent Term of ten Years, in such Manner as they shall by Law direct</a:t>
            </a:r>
          </a:p>
        </p:txBody>
      </p:sp>
    </p:spTree>
    <p:extLst>
      <p:ext uri="{BB962C8B-B14F-4D97-AF65-F5344CB8AC3E}">
        <p14:creationId xmlns:p14="http://schemas.microsoft.com/office/powerpoint/2010/main" val="3547994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4E61-97DB-89EC-8289-91C700333E52}"/>
              </a:ext>
            </a:extLst>
          </p:cNvPr>
          <p:cNvSpPr>
            <a:spLocks noGrp="1"/>
          </p:cNvSpPr>
          <p:nvPr>
            <p:ph type="title"/>
          </p:nvPr>
        </p:nvSpPr>
        <p:spPr/>
        <p:txBody>
          <a:bodyPr/>
          <a:lstStyle/>
          <a:p>
            <a:r>
              <a:rPr lang="en-US" dirty="0"/>
              <a:t>Differentially Private Census Block Statistics</a:t>
            </a:r>
          </a:p>
        </p:txBody>
      </p:sp>
      <p:sp>
        <p:nvSpPr>
          <p:cNvPr id="4" name="TextBox 3">
            <a:extLst>
              <a:ext uri="{FF2B5EF4-FFF2-40B4-BE49-F238E27FC236}">
                <a16:creationId xmlns:a16="http://schemas.microsoft.com/office/drawing/2014/main" id="{99DC59B2-6A2A-FCFD-6597-7F8B8487CD1A}"/>
              </a:ext>
            </a:extLst>
          </p:cNvPr>
          <p:cNvSpPr txBox="1"/>
          <p:nvPr/>
        </p:nvSpPr>
        <p:spPr>
          <a:xfrm>
            <a:off x="5125793" y="6151011"/>
            <a:ext cx="6812924" cy="338554"/>
          </a:xfrm>
          <a:prstGeom prst="rect">
            <a:avLst/>
          </a:prstGeom>
          <a:noFill/>
        </p:spPr>
        <p:txBody>
          <a:bodyPr wrap="square">
            <a:spAutoFit/>
          </a:bodyPr>
          <a:lstStyle/>
          <a:p>
            <a:r>
              <a:rPr lang="en-US" sz="1600" i="1" dirty="0"/>
              <a:t>https://</a:t>
            </a:r>
            <a:r>
              <a:rPr lang="en-US" sz="1600" i="1" dirty="0" err="1"/>
              <a:t>www.nytimes.com</a:t>
            </a:r>
            <a:r>
              <a:rPr lang="en-US" sz="1600" i="1" dirty="0"/>
              <a:t>/2022/04/21/us/census-data-privacy-</a:t>
            </a:r>
            <a:r>
              <a:rPr lang="en-US" sz="1600" i="1" dirty="0" err="1"/>
              <a:t>concerns.html</a:t>
            </a:r>
            <a:endParaRPr lang="en-US" sz="1600" i="1" dirty="0"/>
          </a:p>
        </p:txBody>
      </p:sp>
      <p:pic>
        <p:nvPicPr>
          <p:cNvPr id="3074" name="Picture 2" descr="The Census Bureau says that 14 people live in this bend in the Chicago River. It’s one of thousands of bits of incorrect data in the 2020 census meant to protect the privacy of census respondents.">
            <a:extLst>
              <a:ext uri="{FF2B5EF4-FFF2-40B4-BE49-F238E27FC236}">
                <a16:creationId xmlns:a16="http://schemas.microsoft.com/office/drawing/2014/main" id="{FB059EB4-1F64-D47D-869B-16CBCA2BB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66" y="2014194"/>
            <a:ext cx="2829596" cy="18863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184864-C531-4019-D4A3-0F058C0B1BBE}"/>
              </a:ext>
            </a:extLst>
          </p:cNvPr>
          <p:cNvSpPr txBox="1"/>
          <p:nvPr/>
        </p:nvSpPr>
        <p:spPr>
          <a:xfrm>
            <a:off x="3690065" y="2014194"/>
            <a:ext cx="2472744" cy="646331"/>
          </a:xfrm>
          <a:prstGeom prst="rect">
            <a:avLst/>
          </a:prstGeom>
          <a:noFill/>
        </p:spPr>
        <p:txBody>
          <a:bodyPr wrap="square" rtlCol="0">
            <a:spAutoFit/>
          </a:bodyPr>
          <a:lstStyle/>
          <a:p>
            <a:r>
              <a:rPr lang="en-US" dirty="0"/>
              <a:t>13 adults and 1 child live under this river bend</a:t>
            </a:r>
          </a:p>
        </p:txBody>
      </p:sp>
      <p:pic>
        <p:nvPicPr>
          <p:cNvPr id="3076" name="Picture 4" descr="The area within Block 1012 on the southeast side of Chicago is said to have one home with 86 people living in it.">
            <a:extLst>
              <a:ext uri="{FF2B5EF4-FFF2-40B4-BE49-F238E27FC236}">
                <a16:creationId xmlns:a16="http://schemas.microsoft.com/office/drawing/2014/main" id="{310AEDDD-7C43-CCD5-7577-DC22A586C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364" y="3818602"/>
            <a:ext cx="3137373" cy="20915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EC8C25D-3BB1-546B-DD02-E1EA91F6CBF3}"/>
              </a:ext>
            </a:extLst>
          </p:cNvPr>
          <p:cNvSpPr txBox="1"/>
          <p:nvPr/>
        </p:nvSpPr>
        <p:spPr>
          <a:xfrm>
            <a:off x="535722" y="4864393"/>
            <a:ext cx="1835668" cy="923330"/>
          </a:xfrm>
          <a:prstGeom prst="rect">
            <a:avLst/>
          </a:prstGeom>
          <a:noFill/>
        </p:spPr>
        <p:txBody>
          <a:bodyPr wrap="square" rtlCol="0">
            <a:spAutoFit/>
          </a:bodyPr>
          <a:lstStyle/>
          <a:p>
            <a:r>
              <a:rPr lang="en-US" dirty="0"/>
              <a:t>This underpass has one home with 86 people</a:t>
            </a:r>
          </a:p>
        </p:txBody>
      </p:sp>
      <p:pic>
        <p:nvPicPr>
          <p:cNvPr id="3078" name="Picture 6" descr="According to the 2020 census, there are three houses in Block 3002 with 13 people total, all 18 or younger. The area consists of: an empty lot, an auto repair shop and carwash, a law office and an empty storefront.">
            <a:extLst>
              <a:ext uri="{FF2B5EF4-FFF2-40B4-BE49-F238E27FC236}">
                <a16:creationId xmlns:a16="http://schemas.microsoft.com/office/drawing/2014/main" id="{4DF7BFF7-8119-B900-78D7-C3C064B09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412" y="1751603"/>
            <a:ext cx="2829596" cy="18863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6550A62-652C-DBDF-CAA6-A58ED6CC8818}"/>
              </a:ext>
            </a:extLst>
          </p:cNvPr>
          <p:cNvSpPr txBox="1"/>
          <p:nvPr/>
        </p:nvSpPr>
        <p:spPr>
          <a:xfrm>
            <a:off x="9319094" y="1875695"/>
            <a:ext cx="2067085" cy="923330"/>
          </a:xfrm>
          <a:prstGeom prst="rect">
            <a:avLst/>
          </a:prstGeom>
          <a:noFill/>
        </p:spPr>
        <p:txBody>
          <a:bodyPr wrap="square" rtlCol="0">
            <a:spAutoFit/>
          </a:bodyPr>
          <a:lstStyle/>
          <a:p>
            <a:r>
              <a:rPr lang="en-US" dirty="0"/>
              <a:t>3 houses here with 13 people total, all 18 or younger</a:t>
            </a:r>
          </a:p>
        </p:txBody>
      </p:sp>
      <p:sp>
        <p:nvSpPr>
          <p:cNvPr id="8" name="TextBox 7">
            <a:extLst>
              <a:ext uri="{FF2B5EF4-FFF2-40B4-BE49-F238E27FC236}">
                <a16:creationId xmlns:a16="http://schemas.microsoft.com/office/drawing/2014/main" id="{6B94FE87-2494-F449-7FBD-A182AC084C4D}"/>
              </a:ext>
            </a:extLst>
          </p:cNvPr>
          <p:cNvSpPr txBox="1"/>
          <p:nvPr/>
        </p:nvSpPr>
        <p:spPr>
          <a:xfrm>
            <a:off x="5789898" y="4032125"/>
            <a:ext cx="5059398" cy="461665"/>
          </a:xfrm>
          <a:prstGeom prst="rect">
            <a:avLst/>
          </a:prstGeom>
          <a:solidFill>
            <a:schemeClr val="accent2">
              <a:lumMod val="20000"/>
              <a:lumOff val="80000"/>
            </a:schemeClr>
          </a:solidFill>
          <a:ln w="38100">
            <a:solidFill>
              <a:schemeClr val="tx1"/>
            </a:solidFill>
          </a:ln>
          <a:effectLst>
            <a:outerShdw blurRad="50800" dist="38100" dir="2700000" algn="tl" rotWithShape="0">
              <a:prstClr val="black">
                <a:alpha val="40000"/>
              </a:prstClr>
            </a:outerShdw>
          </a:effectLst>
        </p:spPr>
        <p:txBody>
          <a:bodyPr wrap="none" rtlCol="0">
            <a:spAutoFit/>
          </a:bodyPr>
          <a:lstStyle/>
          <a:p>
            <a:r>
              <a:rPr lang="en-US" sz="2400" dirty="0"/>
              <a:t>Is this better or worse than swapping?</a:t>
            </a:r>
          </a:p>
        </p:txBody>
      </p:sp>
      <p:sp>
        <p:nvSpPr>
          <p:cNvPr id="9" name="TextBox 8">
            <a:extLst>
              <a:ext uri="{FF2B5EF4-FFF2-40B4-BE49-F238E27FC236}">
                <a16:creationId xmlns:a16="http://schemas.microsoft.com/office/drawing/2014/main" id="{1BFBE4E0-A6D4-64CE-4A19-D7280C8462E1}"/>
              </a:ext>
            </a:extLst>
          </p:cNvPr>
          <p:cNvSpPr txBox="1"/>
          <p:nvPr/>
        </p:nvSpPr>
        <p:spPr>
          <a:xfrm>
            <a:off x="5789899" y="4697826"/>
            <a:ext cx="5182902"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C00000"/>
                </a:solidFill>
              </a:rPr>
              <a:t>More secure against reconstruction</a:t>
            </a:r>
          </a:p>
          <a:p>
            <a:pPr marL="285750" indent="-285750">
              <a:buFont typeface="Arial" panose="020B0604020202020204" pitchFamily="34" charset="0"/>
              <a:buChar char="•"/>
            </a:pPr>
            <a:r>
              <a:rPr lang="en-US" sz="2000" dirty="0">
                <a:solidFill>
                  <a:srgbClr val="C00000"/>
                </a:solidFill>
              </a:rPr>
              <a:t>Only affects statistical outliers</a:t>
            </a:r>
          </a:p>
          <a:p>
            <a:pPr marL="285750" indent="-285750">
              <a:buFont typeface="Arial" panose="020B0604020202020204" pitchFamily="34" charset="0"/>
              <a:buChar char="•"/>
            </a:pPr>
            <a:r>
              <a:rPr lang="en-US" sz="2000" dirty="0">
                <a:solidFill>
                  <a:srgbClr val="C00000"/>
                </a:solidFill>
              </a:rPr>
              <a:t>Problem for redistricting and drawing political boundaries, e.g., city-council wards</a:t>
            </a:r>
          </a:p>
        </p:txBody>
      </p:sp>
      <p:sp>
        <p:nvSpPr>
          <p:cNvPr id="10" name="TextBox 9">
            <a:extLst>
              <a:ext uri="{FF2B5EF4-FFF2-40B4-BE49-F238E27FC236}">
                <a16:creationId xmlns:a16="http://schemas.microsoft.com/office/drawing/2014/main" id="{CB12C4DC-609A-AA45-436F-D3AAEB1595D4}"/>
              </a:ext>
            </a:extLst>
          </p:cNvPr>
          <p:cNvSpPr txBox="1"/>
          <p:nvPr/>
        </p:nvSpPr>
        <p:spPr>
          <a:xfrm>
            <a:off x="10165815" y="4734617"/>
            <a:ext cx="1722642" cy="523220"/>
          </a:xfrm>
          <a:prstGeom prst="rect">
            <a:avLst/>
          </a:prstGeom>
          <a:noFill/>
        </p:spPr>
        <p:txBody>
          <a:bodyPr wrap="square" rtlCol="0">
            <a:spAutoFit/>
          </a:bodyPr>
          <a:lstStyle/>
          <a:p>
            <a:r>
              <a:rPr lang="en-US" sz="1400" dirty="0"/>
              <a:t>1 in 8 Census blocks in NY state</a:t>
            </a:r>
          </a:p>
        </p:txBody>
      </p:sp>
      <p:grpSp>
        <p:nvGrpSpPr>
          <p:cNvPr id="16" name="Group 15">
            <a:extLst>
              <a:ext uri="{FF2B5EF4-FFF2-40B4-BE49-F238E27FC236}">
                <a16:creationId xmlns:a16="http://schemas.microsoft.com/office/drawing/2014/main" id="{91637DEC-5907-7B61-BDA2-60AF463A8B2D}"/>
              </a:ext>
            </a:extLst>
          </p:cNvPr>
          <p:cNvGrpSpPr/>
          <p:nvPr/>
        </p:nvGrpSpPr>
        <p:grpSpPr>
          <a:xfrm rot="19541437">
            <a:off x="9615447" y="5078216"/>
            <a:ext cx="462240" cy="195480"/>
            <a:chOff x="9435225" y="5313635"/>
            <a:chExt cx="462240" cy="195480"/>
          </a:xfrm>
        </p:grpSpPr>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70052EA3-F2E0-5065-30FE-C65E594146E5}"/>
                    </a:ext>
                  </a:extLst>
                </p14:cNvPr>
                <p14:cNvContentPartPr/>
                <p14:nvPr/>
              </p14:nvContentPartPr>
              <p14:xfrm>
                <a:off x="9435225" y="5332715"/>
                <a:ext cx="462240" cy="176400"/>
              </p14:xfrm>
            </p:contentPart>
          </mc:Choice>
          <mc:Fallback xmlns="">
            <p:pic>
              <p:nvPicPr>
                <p:cNvPr id="14" name="Ink 13">
                  <a:extLst>
                    <a:ext uri="{FF2B5EF4-FFF2-40B4-BE49-F238E27FC236}">
                      <a16:creationId xmlns:a16="http://schemas.microsoft.com/office/drawing/2014/main" id="{70052EA3-F2E0-5065-30FE-C65E594146E5}"/>
                    </a:ext>
                  </a:extLst>
                </p:cNvPr>
                <p:cNvPicPr/>
                <p:nvPr/>
              </p:nvPicPr>
              <p:blipFill>
                <a:blip r:embed="rId6"/>
                <a:stretch>
                  <a:fillRect/>
                </a:stretch>
              </p:blipFill>
              <p:spPr>
                <a:xfrm>
                  <a:off x="9426225" y="5324075"/>
                  <a:ext cx="4798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C40BCFA8-0212-46D0-AB54-664C13242893}"/>
                    </a:ext>
                  </a:extLst>
                </p14:cNvPr>
                <p14:cNvContentPartPr/>
                <p14:nvPr/>
              </p14:nvContentPartPr>
              <p14:xfrm>
                <a:off x="9437745" y="5313635"/>
                <a:ext cx="120240" cy="35280"/>
              </p14:xfrm>
            </p:contentPart>
          </mc:Choice>
          <mc:Fallback xmlns="">
            <p:pic>
              <p:nvPicPr>
                <p:cNvPr id="15" name="Ink 14">
                  <a:extLst>
                    <a:ext uri="{FF2B5EF4-FFF2-40B4-BE49-F238E27FC236}">
                      <a16:creationId xmlns:a16="http://schemas.microsoft.com/office/drawing/2014/main" id="{C40BCFA8-0212-46D0-AB54-664C13242893}"/>
                    </a:ext>
                  </a:extLst>
                </p:cNvPr>
                <p:cNvPicPr/>
                <p:nvPr/>
              </p:nvPicPr>
              <p:blipFill>
                <a:blip r:embed="rId8"/>
                <a:stretch>
                  <a:fillRect/>
                </a:stretch>
              </p:blipFill>
              <p:spPr>
                <a:xfrm>
                  <a:off x="9428745" y="5304995"/>
                  <a:ext cx="137880" cy="52920"/>
                </a:xfrm>
                <a:prstGeom prst="rect">
                  <a:avLst/>
                </a:prstGeom>
              </p:spPr>
            </p:pic>
          </mc:Fallback>
        </mc:AlternateContent>
      </p:grpSp>
    </p:spTree>
    <p:extLst>
      <p:ext uri="{BB962C8B-B14F-4D97-AF65-F5344CB8AC3E}">
        <p14:creationId xmlns:p14="http://schemas.microsoft.com/office/powerpoint/2010/main" val="241195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13D5-3BFD-6441-BA58-5CD4F8F10FDF}"/>
              </a:ext>
            </a:extLst>
          </p:cNvPr>
          <p:cNvSpPr>
            <a:spLocks noGrp="1"/>
          </p:cNvSpPr>
          <p:nvPr>
            <p:ph type="title"/>
          </p:nvPr>
        </p:nvSpPr>
        <p:spPr/>
        <p:txBody>
          <a:bodyPr/>
          <a:lstStyle/>
          <a:p>
            <a:r>
              <a:rPr lang="en-US"/>
              <a:t>Zero-Concentrated Differential Privacy</a:t>
            </a:r>
            <a:endParaRPr lang="en-US" dirty="0"/>
          </a:p>
        </p:txBody>
      </p:sp>
      <p:pic>
        <p:nvPicPr>
          <p:cNvPr id="3074" name="Picture 2">
            <a:extLst>
              <a:ext uri="{FF2B5EF4-FFF2-40B4-BE49-F238E27FC236}">
                <a16:creationId xmlns:a16="http://schemas.microsoft.com/office/drawing/2014/main" id="{517920C3-8957-E54C-87CF-913C4AC939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061"/>
          <a:stretch/>
        </p:blipFill>
        <p:spPr bwMode="auto">
          <a:xfrm>
            <a:off x="1066800" y="1872527"/>
            <a:ext cx="8819185" cy="391008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60255F5-41E2-5745-B116-35B96228FFDF}"/>
              </a:ext>
            </a:extLst>
          </p:cNvPr>
          <p:cNvSpPr txBox="1"/>
          <p:nvPr/>
        </p:nvSpPr>
        <p:spPr>
          <a:xfrm>
            <a:off x="9387919" y="6095237"/>
            <a:ext cx="2388795" cy="338554"/>
          </a:xfrm>
          <a:prstGeom prst="rect">
            <a:avLst/>
          </a:prstGeom>
          <a:noFill/>
        </p:spPr>
        <p:txBody>
          <a:bodyPr wrap="none" rtlCol="0">
            <a:spAutoFit/>
          </a:bodyPr>
          <a:lstStyle/>
          <a:p>
            <a:r>
              <a:rPr lang="en-US" sz="1600" i="1" dirty="0"/>
              <a:t>Image: US Census Bureau</a:t>
            </a:r>
          </a:p>
        </p:txBody>
      </p:sp>
    </p:spTree>
    <p:extLst>
      <p:ext uri="{BB962C8B-B14F-4D97-AF65-F5344CB8AC3E}">
        <p14:creationId xmlns:p14="http://schemas.microsoft.com/office/powerpoint/2010/main" val="2652215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0B8A49-5912-D745-A158-44F78CE32258}"/>
              </a:ext>
            </a:extLst>
          </p:cNvPr>
          <p:cNvSpPr>
            <a:spLocks noGrp="1"/>
          </p:cNvSpPr>
          <p:nvPr>
            <p:ph idx="1"/>
          </p:nvPr>
        </p:nvSpPr>
        <p:spPr>
          <a:xfrm>
            <a:off x="783465" y="4701862"/>
            <a:ext cx="7467600" cy="1447800"/>
          </a:xfrm>
        </p:spPr>
        <p:txBody>
          <a:bodyPr>
            <a:noAutofit/>
          </a:bodyPr>
          <a:lstStyle/>
          <a:p>
            <a:pPr marL="0" indent="0">
              <a:buNone/>
            </a:pPr>
            <a:r>
              <a:rPr lang="en-US" sz="2000" dirty="0"/>
              <a:t>A detailed look at the history of confidentiality protections for the US Census data and the current controversy over differential privacy</a:t>
            </a:r>
          </a:p>
        </p:txBody>
      </p:sp>
      <p:pic>
        <p:nvPicPr>
          <p:cNvPr id="6" name="Picture 5" descr="Text&#10;&#10;Description automatically generated">
            <a:extLst>
              <a:ext uri="{FF2B5EF4-FFF2-40B4-BE49-F238E27FC236}">
                <a16:creationId xmlns:a16="http://schemas.microsoft.com/office/drawing/2014/main" id="{7C6347AC-B988-934F-877F-BB20A76E7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465" y="894994"/>
            <a:ext cx="7772400" cy="3501081"/>
          </a:xfrm>
          <a:prstGeom prst="rect">
            <a:avLst/>
          </a:prstGeom>
          <a:solidFill>
            <a:schemeClr val="tx1"/>
          </a:solidFill>
          <a:ln w="508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94121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B0D38CD4-18BE-EA45-8D32-C6A8406A2930}"/>
              </a:ext>
            </a:extLst>
          </p:cNvPr>
          <p:cNvSpPr>
            <a:spLocks noGrp="1" noChangeArrowheads="1"/>
          </p:cNvSpPr>
          <p:nvPr>
            <p:ph type="title"/>
          </p:nvPr>
        </p:nvSpPr>
        <p:spPr/>
        <p:txBody>
          <a:bodyPr/>
          <a:lstStyle/>
          <a:p>
            <a:r>
              <a:rPr lang="en-US" altLang="en-US" dirty="0">
                <a:ea typeface="ＭＳ Ｐゴシック" panose="020B0600070205080204" pitchFamily="34" charset="-128"/>
              </a:rPr>
              <a:t>Not Just Government Statistics</a:t>
            </a:r>
          </a:p>
        </p:txBody>
      </p:sp>
      <p:sp>
        <p:nvSpPr>
          <p:cNvPr id="17410" name="Rectangle 3">
            <a:extLst>
              <a:ext uri="{FF2B5EF4-FFF2-40B4-BE49-F238E27FC236}">
                <a16:creationId xmlns:a16="http://schemas.microsoft.com/office/drawing/2014/main" id="{699D929C-6E76-A246-BF51-2821991CF60A}"/>
              </a:ext>
            </a:extLst>
          </p:cNvPr>
          <p:cNvSpPr>
            <a:spLocks noGrp="1" noChangeArrowheads="1"/>
          </p:cNvSpPr>
          <p:nvPr>
            <p:ph idx="1"/>
          </p:nvPr>
        </p:nvSpPr>
        <p:spPr/>
        <p:txBody>
          <a:bodyPr>
            <a:normAutofit/>
          </a:bodyPr>
          <a:lstStyle/>
          <a:p>
            <a:pPr marL="0" indent="0">
              <a:buNone/>
            </a:pPr>
            <a:r>
              <a:rPr lang="en-US" altLang="en-US" sz="2400" b="1" dirty="0">
                <a:ea typeface="ＭＳ Ｐゴシック" panose="020B0600070205080204" pitchFamily="34" charset="-128"/>
              </a:rPr>
              <a:t>Chrome: </a:t>
            </a:r>
            <a:r>
              <a:rPr lang="en-US" altLang="en-US" sz="2400" dirty="0">
                <a:ea typeface="ＭＳ Ｐゴシック" panose="020B0600070205080204" pitchFamily="34" charset="-128"/>
              </a:rPr>
              <a:t>which plugins are most likely to cause browser to crash?</a:t>
            </a:r>
          </a:p>
          <a:p>
            <a:pPr marL="0" indent="0">
              <a:buNone/>
            </a:pPr>
            <a:r>
              <a:rPr lang="en-US" altLang="en-US" sz="2400" b="1" dirty="0">
                <a:ea typeface="ＭＳ Ｐゴシック" panose="020B0600070205080204" pitchFamily="34" charset="-128"/>
              </a:rPr>
              <a:t>iOS: </a:t>
            </a:r>
            <a:r>
              <a:rPr lang="en-US" altLang="en-US" sz="2400" dirty="0">
                <a:ea typeface="ＭＳ Ｐゴシック" panose="020B0600070205080204" pitchFamily="34" charset="-128"/>
              </a:rPr>
              <a:t>how often are different emojis used?</a:t>
            </a:r>
          </a:p>
          <a:p>
            <a:pPr marL="0" indent="0">
              <a:buNone/>
            </a:pPr>
            <a:r>
              <a:rPr lang="en-US" altLang="en-US" sz="2400" b="1" dirty="0">
                <a:ea typeface="ＭＳ Ｐゴシック" panose="020B0600070205080204" pitchFamily="34" charset="-128"/>
              </a:rPr>
              <a:t>Microsoft: </a:t>
            </a:r>
            <a:r>
              <a:rPr lang="en-US" altLang="en-US" sz="2400" dirty="0">
                <a:ea typeface="ＭＳ Ｐゴシック" panose="020B0600070205080204" pitchFamily="34" charset="-128"/>
              </a:rPr>
              <a:t>how much time do users spend in a particular application?</a:t>
            </a:r>
          </a:p>
          <a:p>
            <a:pPr marL="0" indent="0">
              <a:buNone/>
            </a:pPr>
            <a:r>
              <a:rPr lang="en-US" altLang="en-US" sz="2400" b="1" dirty="0">
                <a:ea typeface="ＭＳ Ｐゴシック" panose="020B0600070205080204" pitchFamily="34" charset="-128"/>
              </a:rPr>
              <a:t>Uber: </a:t>
            </a:r>
            <a:r>
              <a:rPr lang="en-US" altLang="en-US" sz="2400" dirty="0">
                <a:ea typeface="ＭＳ Ｐゴシック" panose="020B0600070205080204" pitchFamily="34" charset="-128"/>
              </a:rPr>
              <a:t>what is the average trip length in a city?</a:t>
            </a:r>
          </a:p>
        </p:txBody>
      </p:sp>
      <p:sp>
        <p:nvSpPr>
          <p:cNvPr id="2" name="TextBox 1">
            <a:extLst>
              <a:ext uri="{FF2B5EF4-FFF2-40B4-BE49-F238E27FC236}">
                <a16:creationId xmlns:a16="http://schemas.microsoft.com/office/drawing/2014/main" id="{1DCD5FBF-26EA-1D4F-93E0-6F8850D6F744}"/>
              </a:ext>
            </a:extLst>
          </p:cNvPr>
          <p:cNvSpPr txBox="1"/>
          <p:nvPr/>
        </p:nvSpPr>
        <p:spPr>
          <a:xfrm>
            <a:off x="6400801" y="4572000"/>
            <a:ext cx="3357009" cy="523220"/>
          </a:xfrm>
          <a:prstGeom prst="rect">
            <a:avLst/>
          </a:prstGeom>
          <a:solidFill>
            <a:srgbClr val="C00000"/>
          </a:solidFill>
          <a:ln w="25400">
            <a:solidFill>
              <a:schemeClr val="tx1"/>
            </a:solidFill>
          </a:ln>
        </p:spPr>
        <p:txBody>
          <a:bodyPr wrap="none" rtlCol="0">
            <a:spAutoFit/>
          </a:bodyPr>
          <a:lstStyle/>
          <a:p>
            <a:pPr>
              <a:buNone/>
            </a:pPr>
            <a:r>
              <a:rPr lang="en-US" sz="2800" dirty="0">
                <a:solidFill>
                  <a:schemeClr val="bg1"/>
                </a:solidFill>
              </a:rPr>
              <a:t>Who is the “curator”?</a:t>
            </a:r>
          </a:p>
        </p:txBody>
      </p:sp>
    </p:spTree>
    <p:extLst>
      <p:ext uri="{BB962C8B-B14F-4D97-AF65-F5344CB8AC3E}">
        <p14:creationId xmlns:p14="http://schemas.microsoft.com/office/powerpoint/2010/main" val="171073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73879CC-DC21-E64B-9B04-17E24173A021}"/>
              </a:ext>
            </a:extLst>
          </p:cNvPr>
          <p:cNvSpPr>
            <a:spLocks noGrp="1" noChangeArrowheads="1"/>
          </p:cNvSpPr>
          <p:nvPr>
            <p:ph type="title"/>
          </p:nvPr>
        </p:nvSpPr>
        <p:spPr/>
        <p:txBody>
          <a:bodyPr/>
          <a:lstStyle/>
          <a:p>
            <a:r>
              <a:rPr lang="en-US" altLang="en-US" dirty="0">
                <a:ea typeface="ＭＳ Ｐゴシック" panose="020B0600070205080204" pitchFamily="34" charset="-128"/>
              </a:rPr>
              <a:t>Randomized Response</a:t>
            </a:r>
          </a:p>
        </p:txBody>
      </p:sp>
      <p:sp>
        <p:nvSpPr>
          <p:cNvPr id="19460" name="Rectangle 3">
            <a:extLst>
              <a:ext uri="{FF2B5EF4-FFF2-40B4-BE49-F238E27FC236}">
                <a16:creationId xmlns:a16="http://schemas.microsoft.com/office/drawing/2014/main" id="{70ABB468-27A1-224E-8981-537E0034B7B4}"/>
              </a:ext>
            </a:extLst>
          </p:cNvPr>
          <p:cNvSpPr>
            <a:spLocks noGrp="1" noChangeArrowheads="1"/>
          </p:cNvSpPr>
          <p:nvPr>
            <p:ph idx="1"/>
          </p:nvPr>
        </p:nvSpPr>
        <p:spPr>
          <a:xfrm>
            <a:off x="1066800" y="2103120"/>
            <a:ext cx="10058400" cy="4112286"/>
          </a:xfrm>
        </p:spPr>
        <p:txBody>
          <a:bodyPr>
            <a:noAutofit/>
          </a:bodyPr>
          <a:lstStyle/>
          <a:p>
            <a:pPr marL="0" indent="0">
              <a:buNone/>
            </a:pPr>
            <a:r>
              <a:rPr lang="en-US" altLang="en-US" sz="2000" dirty="0">
                <a:ea typeface="ＭＳ Ｐゴシック" panose="020B0600070205080204" pitchFamily="34" charset="-128"/>
              </a:rPr>
              <a:t>Method for polling stigmatizing questions</a:t>
            </a:r>
          </a:p>
          <a:p>
            <a:pPr marL="0" indent="0">
              <a:buNone/>
            </a:pPr>
            <a:endParaRPr lang="en-US" altLang="en-US" sz="2000" dirty="0">
              <a:ea typeface="ＭＳ Ｐゴシック" panose="020B0600070205080204" pitchFamily="34" charset="-128"/>
            </a:endParaRPr>
          </a:p>
          <a:p>
            <a:pPr marL="0" indent="0">
              <a:buNone/>
            </a:pPr>
            <a:r>
              <a:rPr lang="en-US" altLang="en-US" sz="2000" dirty="0">
                <a:ea typeface="ＭＳ Ｐゴシック" panose="020B0600070205080204" pitchFamily="34" charset="-128"/>
              </a:rPr>
              <a:t>Each participant privately flips a coin </a:t>
            </a:r>
          </a:p>
          <a:p>
            <a:pPr marL="0" indent="0">
              <a:buNone/>
            </a:pPr>
            <a:r>
              <a:rPr lang="en-US" altLang="en-US" sz="2000" dirty="0">
                <a:ea typeface="ＭＳ Ｐゴシック" panose="020B0600070205080204" pitchFamily="34" charset="-128"/>
              </a:rPr>
              <a:t>Heads: tell the truth</a:t>
            </a:r>
          </a:p>
          <a:p>
            <a:pPr marL="0" indent="0">
              <a:buNone/>
            </a:pPr>
            <a:r>
              <a:rPr lang="en-US" altLang="en-US" sz="2000" dirty="0">
                <a:ea typeface="ＭＳ Ｐゴシック" panose="020B0600070205080204" pitchFamily="34" charset="-128"/>
              </a:rPr>
              <a:t>Tails: flip another coin,</a:t>
            </a:r>
          </a:p>
          <a:p>
            <a:pPr marL="0" indent="0">
              <a:buNone/>
            </a:pPr>
            <a:r>
              <a:rPr lang="en-US" altLang="en-US" sz="2000" dirty="0">
                <a:ea typeface="ＭＳ Ｐゴシック" panose="020B0600070205080204" pitchFamily="34" charset="-128"/>
              </a:rPr>
              <a:t>        if Heads, say “yes”</a:t>
            </a:r>
          </a:p>
          <a:p>
            <a:pPr marL="0" indent="0">
              <a:buNone/>
            </a:pPr>
            <a:r>
              <a:rPr lang="en-US" altLang="en-US" sz="2000" dirty="0">
                <a:ea typeface="ＭＳ Ｐゴシック" panose="020B0600070205080204" pitchFamily="34" charset="-128"/>
              </a:rPr>
              <a:t>        if Tails, say “no” </a:t>
            </a:r>
            <a:endParaRPr lang="en-US" altLang="en-US" sz="1800" dirty="0">
              <a:latin typeface="Segoe Print" panose="02000800000000000000" pitchFamily="2" charset="0"/>
              <a:ea typeface="ＭＳ Ｐゴシック" panose="020B0600070205080204" pitchFamily="34" charset="-128"/>
            </a:endParaRPr>
          </a:p>
          <a:p>
            <a:pPr marL="0" indent="0">
              <a:buNone/>
            </a:pPr>
            <a:endParaRPr lang="en-US" altLang="en-US" sz="1800" dirty="0">
              <a:latin typeface="Segoe Print" panose="02000800000000000000" pitchFamily="2" charset="0"/>
              <a:ea typeface="ＭＳ Ｐゴシック" panose="020B0600070205080204" pitchFamily="34" charset="-128"/>
            </a:endParaRPr>
          </a:p>
          <a:p>
            <a:pPr marL="0" indent="0">
              <a:buNone/>
            </a:pPr>
            <a:r>
              <a:rPr lang="en-US" altLang="en-US" sz="1800" dirty="0">
                <a:solidFill>
                  <a:srgbClr val="C00000"/>
                </a:solidFill>
                <a:latin typeface="Segoe Print" panose="02000800000000000000" pitchFamily="2" charset="0"/>
                <a:ea typeface="ＭＳ Ｐゴシック" panose="020B0600070205080204" pitchFamily="34" charset="-128"/>
              </a:rPr>
              <a:t>Specific answers are deniable (“plausible deniability”), aggregate results valid</a:t>
            </a:r>
          </a:p>
        </p:txBody>
      </p:sp>
      <p:sp>
        <p:nvSpPr>
          <p:cNvPr id="2" name="TextBox 1">
            <a:extLst>
              <a:ext uri="{FF2B5EF4-FFF2-40B4-BE49-F238E27FC236}">
                <a16:creationId xmlns:a16="http://schemas.microsoft.com/office/drawing/2014/main" id="{66BFC9B0-DA87-5F4D-8EFB-43D33237EFEF}"/>
              </a:ext>
            </a:extLst>
          </p:cNvPr>
          <p:cNvSpPr txBox="1"/>
          <p:nvPr/>
        </p:nvSpPr>
        <p:spPr>
          <a:xfrm>
            <a:off x="10290220" y="473317"/>
            <a:ext cx="1266693" cy="338554"/>
          </a:xfrm>
          <a:prstGeom prst="rect">
            <a:avLst/>
          </a:prstGeom>
          <a:noFill/>
        </p:spPr>
        <p:txBody>
          <a:bodyPr wrap="none" rtlCol="0">
            <a:spAutoFit/>
          </a:bodyPr>
          <a:lstStyle/>
          <a:p>
            <a:r>
              <a:rPr lang="en-US" sz="1600" dirty="0"/>
              <a:t>Warner 1965</a:t>
            </a:r>
          </a:p>
        </p:txBody>
      </p:sp>
      <p:pic>
        <p:nvPicPr>
          <p:cNvPr id="4" name="Picture 3" descr="Shape&#10;&#10;Description automatically generated with low confidence">
            <a:extLst>
              <a:ext uri="{FF2B5EF4-FFF2-40B4-BE49-F238E27FC236}">
                <a16:creationId xmlns:a16="http://schemas.microsoft.com/office/drawing/2014/main" id="{0FE5D44F-32F1-B84C-A64A-9699F2C99A70}"/>
              </a:ext>
            </a:extLst>
          </p:cNvPr>
          <p:cNvPicPr>
            <a:picLocks noChangeAspect="1"/>
          </p:cNvPicPr>
          <p:nvPr/>
        </p:nvPicPr>
        <p:blipFill>
          <a:blip r:embed="rId2"/>
          <a:stretch>
            <a:fillRect/>
          </a:stretch>
        </p:blipFill>
        <p:spPr>
          <a:xfrm>
            <a:off x="5169334" y="2927982"/>
            <a:ext cx="926666" cy="926666"/>
          </a:xfrm>
          <a:prstGeom prst="rect">
            <a:avLst/>
          </a:prstGeom>
        </p:spPr>
      </p:pic>
      <p:sp>
        <p:nvSpPr>
          <p:cNvPr id="5" name="TextBox 4">
            <a:extLst>
              <a:ext uri="{FF2B5EF4-FFF2-40B4-BE49-F238E27FC236}">
                <a16:creationId xmlns:a16="http://schemas.microsoft.com/office/drawing/2014/main" id="{5458793E-8605-964B-8351-F7182ADC56AD}"/>
              </a:ext>
            </a:extLst>
          </p:cNvPr>
          <p:cNvSpPr txBox="1"/>
          <p:nvPr/>
        </p:nvSpPr>
        <p:spPr>
          <a:xfrm>
            <a:off x="6351746" y="1838317"/>
            <a:ext cx="3799438" cy="338554"/>
          </a:xfrm>
          <a:prstGeom prst="rect">
            <a:avLst/>
          </a:prstGeom>
          <a:noFill/>
          <a:ln>
            <a:solidFill>
              <a:schemeClr val="tx1"/>
            </a:solidFill>
          </a:ln>
        </p:spPr>
        <p:txBody>
          <a:bodyPr wrap="none" rtlCol="0">
            <a:spAutoFit/>
          </a:bodyPr>
          <a:lstStyle/>
          <a:p>
            <a:r>
              <a:rPr lang="en-US" sz="1600" i="1" dirty="0"/>
              <a:t>”Have you ever cheated on your partner?”</a:t>
            </a:r>
          </a:p>
        </p:txBody>
      </p:sp>
      <p:sp>
        <p:nvSpPr>
          <p:cNvPr id="10" name="TextBox 9">
            <a:extLst>
              <a:ext uri="{FF2B5EF4-FFF2-40B4-BE49-F238E27FC236}">
                <a16:creationId xmlns:a16="http://schemas.microsoft.com/office/drawing/2014/main" id="{F055BEB5-854C-B14B-9BF0-7A276F6AC777}"/>
              </a:ext>
            </a:extLst>
          </p:cNvPr>
          <p:cNvSpPr txBox="1"/>
          <p:nvPr/>
        </p:nvSpPr>
        <p:spPr>
          <a:xfrm>
            <a:off x="6351746" y="2265797"/>
            <a:ext cx="2101857" cy="338554"/>
          </a:xfrm>
          <a:prstGeom prst="rect">
            <a:avLst/>
          </a:prstGeom>
          <a:noFill/>
          <a:ln>
            <a:solidFill>
              <a:schemeClr val="tx1"/>
            </a:solidFill>
          </a:ln>
        </p:spPr>
        <p:txBody>
          <a:bodyPr wrap="none" rtlCol="0">
            <a:spAutoFit/>
          </a:bodyPr>
          <a:lstStyle/>
          <a:p>
            <a:r>
              <a:rPr lang="en-US" sz="1600" i="1" dirty="0"/>
              <a:t>“Do you use cocaine?”</a:t>
            </a:r>
          </a:p>
        </p:txBody>
      </p:sp>
      <p:sp>
        <p:nvSpPr>
          <p:cNvPr id="11" name="TextBox 10">
            <a:extLst>
              <a:ext uri="{FF2B5EF4-FFF2-40B4-BE49-F238E27FC236}">
                <a16:creationId xmlns:a16="http://schemas.microsoft.com/office/drawing/2014/main" id="{FA377C27-2041-864A-8A87-CA716B802F64}"/>
              </a:ext>
            </a:extLst>
          </p:cNvPr>
          <p:cNvSpPr txBox="1"/>
          <p:nvPr/>
        </p:nvSpPr>
        <p:spPr>
          <a:xfrm>
            <a:off x="6351745" y="2702086"/>
            <a:ext cx="5083443" cy="338554"/>
          </a:xfrm>
          <a:prstGeom prst="rect">
            <a:avLst/>
          </a:prstGeom>
          <a:noFill/>
          <a:ln>
            <a:solidFill>
              <a:schemeClr val="tx1"/>
            </a:solidFill>
          </a:ln>
        </p:spPr>
        <p:txBody>
          <a:bodyPr wrap="none" rtlCol="0">
            <a:spAutoFit/>
          </a:bodyPr>
          <a:lstStyle/>
          <a:p>
            <a:r>
              <a:rPr lang="en-US" sz="1600" i="1" dirty="0"/>
              <a:t>“Did you ever violate Cornell’s Academic Integrity Code?”</a:t>
            </a:r>
          </a:p>
        </p:txBody>
      </p:sp>
      <p:pic>
        <p:nvPicPr>
          <p:cNvPr id="9" name="Picture 8" descr="Shape&#10;&#10;Description automatically generated with low confidence">
            <a:extLst>
              <a:ext uri="{FF2B5EF4-FFF2-40B4-BE49-F238E27FC236}">
                <a16:creationId xmlns:a16="http://schemas.microsoft.com/office/drawing/2014/main" id="{DB55EDB9-125E-524D-83A3-0A8EC44ED285}"/>
              </a:ext>
            </a:extLst>
          </p:cNvPr>
          <p:cNvPicPr>
            <a:picLocks noChangeAspect="1"/>
          </p:cNvPicPr>
          <p:nvPr/>
        </p:nvPicPr>
        <p:blipFill>
          <a:blip r:embed="rId2"/>
          <a:stretch>
            <a:fillRect/>
          </a:stretch>
        </p:blipFill>
        <p:spPr>
          <a:xfrm>
            <a:off x="5169334" y="4108361"/>
            <a:ext cx="926666" cy="926666"/>
          </a:xfrm>
          <a:prstGeom prst="rect">
            <a:avLst/>
          </a:prstGeom>
        </p:spPr>
      </p:pic>
      <p:sp>
        <p:nvSpPr>
          <p:cNvPr id="12" name="TextBox 11">
            <a:extLst>
              <a:ext uri="{FF2B5EF4-FFF2-40B4-BE49-F238E27FC236}">
                <a16:creationId xmlns:a16="http://schemas.microsoft.com/office/drawing/2014/main" id="{089E5AB7-B323-F74D-A5B7-D2A5AAF0C8AE}"/>
              </a:ext>
            </a:extLst>
          </p:cNvPr>
          <p:cNvSpPr txBox="1"/>
          <p:nvPr/>
        </p:nvSpPr>
        <p:spPr>
          <a:xfrm>
            <a:off x="6351745" y="3904409"/>
            <a:ext cx="3049832" cy="646331"/>
          </a:xfrm>
          <a:prstGeom prst="rect">
            <a:avLst/>
          </a:prstGeom>
          <a:noFill/>
        </p:spPr>
        <p:txBody>
          <a:bodyPr wrap="square">
            <a:spAutoFit/>
          </a:bodyPr>
          <a:lstStyle/>
          <a:p>
            <a:pPr marL="0" indent="0">
              <a:buNone/>
            </a:pPr>
            <a:r>
              <a:rPr lang="en-US" altLang="en-US" sz="1800" dirty="0">
                <a:latin typeface="Segoe Print" panose="02000800000000000000" pitchFamily="2" charset="0"/>
                <a:ea typeface="ＭＳ Ｐゴシック" panose="020B0600070205080204" pitchFamily="34" charset="-128"/>
              </a:rPr>
              <a:t>Each participant lies with known probability</a:t>
            </a:r>
          </a:p>
        </p:txBody>
      </p:sp>
    </p:spTree>
    <p:extLst>
      <p:ext uri="{BB962C8B-B14F-4D97-AF65-F5344CB8AC3E}">
        <p14:creationId xmlns:p14="http://schemas.microsoft.com/office/powerpoint/2010/main" val="136912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6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6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6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73879CC-DC21-E64B-9B04-17E24173A021}"/>
              </a:ext>
            </a:extLst>
          </p:cNvPr>
          <p:cNvSpPr>
            <a:spLocks noGrp="1" noChangeArrowheads="1"/>
          </p:cNvSpPr>
          <p:nvPr>
            <p:ph type="title"/>
          </p:nvPr>
        </p:nvSpPr>
        <p:spPr/>
        <p:txBody>
          <a:bodyPr/>
          <a:lstStyle/>
          <a:p>
            <a:r>
              <a:rPr lang="en-US" altLang="en-US" dirty="0">
                <a:ea typeface="ＭＳ Ｐゴシック" panose="020B0600070205080204" pitchFamily="34" charset="-128"/>
              </a:rPr>
              <a:t>Randomized Response: Example</a:t>
            </a:r>
          </a:p>
        </p:txBody>
      </p:sp>
      <p:sp>
        <p:nvSpPr>
          <p:cNvPr id="19460" name="Rectangle 3">
            <a:extLst>
              <a:ext uri="{FF2B5EF4-FFF2-40B4-BE49-F238E27FC236}">
                <a16:creationId xmlns:a16="http://schemas.microsoft.com/office/drawing/2014/main" id="{70ABB468-27A1-224E-8981-537E0034B7B4}"/>
              </a:ext>
            </a:extLst>
          </p:cNvPr>
          <p:cNvSpPr>
            <a:spLocks noGrp="1" noChangeArrowheads="1"/>
          </p:cNvSpPr>
          <p:nvPr>
            <p:ph idx="1"/>
          </p:nvPr>
        </p:nvSpPr>
        <p:spPr>
          <a:xfrm>
            <a:off x="1066800" y="2103120"/>
            <a:ext cx="10058400" cy="4112286"/>
          </a:xfrm>
        </p:spPr>
        <p:txBody>
          <a:bodyPr>
            <a:noAutofit/>
          </a:bodyPr>
          <a:lstStyle/>
          <a:p>
            <a:pPr marL="0" indent="0">
              <a:buNone/>
            </a:pPr>
            <a:endParaRPr lang="en-US" altLang="en-US" sz="2000" dirty="0">
              <a:ea typeface="ＭＳ Ｐゴシック" panose="020B0600070205080204" pitchFamily="34" charset="-128"/>
            </a:endParaRPr>
          </a:p>
          <a:p>
            <a:pPr marL="0" indent="0">
              <a:buNone/>
            </a:pPr>
            <a:r>
              <a:rPr lang="en-US" altLang="en-US" sz="2000" dirty="0">
                <a:ea typeface="ＭＳ Ｐゴシック" panose="020B0600070205080204" pitchFamily="34" charset="-128"/>
              </a:rPr>
              <a:t>Each participant privately flips a coin </a:t>
            </a:r>
          </a:p>
          <a:p>
            <a:pPr marL="0" indent="0">
              <a:buNone/>
            </a:pPr>
            <a:r>
              <a:rPr lang="en-US" altLang="en-US" sz="2000" dirty="0">
                <a:ea typeface="ＭＳ Ｐゴシック" panose="020B0600070205080204" pitchFamily="34" charset="-128"/>
              </a:rPr>
              <a:t>Heads: tell the truth</a:t>
            </a:r>
          </a:p>
          <a:p>
            <a:pPr marL="0" indent="0">
              <a:buNone/>
            </a:pPr>
            <a:r>
              <a:rPr lang="en-US" altLang="en-US" sz="2000" dirty="0">
                <a:ea typeface="ＭＳ Ｐゴシック" panose="020B0600070205080204" pitchFamily="34" charset="-128"/>
              </a:rPr>
              <a:t>Tails: flip another coin,</a:t>
            </a:r>
          </a:p>
          <a:p>
            <a:pPr marL="0" indent="0">
              <a:buNone/>
            </a:pPr>
            <a:r>
              <a:rPr lang="en-US" altLang="en-US" sz="2000" dirty="0">
                <a:ea typeface="ＭＳ Ｐゴシック" panose="020B0600070205080204" pitchFamily="34" charset="-128"/>
              </a:rPr>
              <a:t>        if Heads, say “yes”</a:t>
            </a:r>
          </a:p>
          <a:p>
            <a:pPr marL="0" indent="0">
              <a:buNone/>
            </a:pPr>
            <a:r>
              <a:rPr lang="en-US" altLang="en-US" sz="2000" dirty="0">
                <a:ea typeface="ＭＳ Ｐゴシック" panose="020B0600070205080204" pitchFamily="34" charset="-128"/>
              </a:rPr>
              <a:t>        if Tails, say “no” </a:t>
            </a:r>
            <a:endParaRPr lang="en-US" altLang="en-US" sz="1800" dirty="0">
              <a:latin typeface="Segoe Print" panose="02000800000000000000" pitchFamily="2" charset="0"/>
              <a:ea typeface="ＭＳ Ｐゴシック" panose="020B0600070205080204" pitchFamily="34" charset="-128"/>
            </a:endParaRPr>
          </a:p>
        </p:txBody>
      </p:sp>
      <p:pic>
        <p:nvPicPr>
          <p:cNvPr id="4" name="Picture 3" descr="Shape&#10;&#10;Description automatically generated with low confidence">
            <a:extLst>
              <a:ext uri="{FF2B5EF4-FFF2-40B4-BE49-F238E27FC236}">
                <a16:creationId xmlns:a16="http://schemas.microsoft.com/office/drawing/2014/main" id="{0FE5D44F-32F1-B84C-A64A-9699F2C99A70}"/>
              </a:ext>
            </a:extLst>
          </p:cNvPr>
          <p:cNvPicPr>
            <a:picLocks noChangeAspect="1"/>
          </p:cNvPicPr>
          <p:nvPr/>
        </p:nvPicPr>
        <p:blipFill>
          <a:blip r:embed="rId2"/>
          <a:stretch>
            <a:fillRect/>
          </a:stretch>
        </p:blipFill>
        <p:spPr>
          <a:xfrm>
            <a:off x="5272365" y="2657516"/>
            <a:ext cx="926666" cy="926666"/>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DB55EDB9-125E-524D-83A3-0A8EC44ED285}"/>
              </a:ext>
            </a:extLst>
          </p:cNvPr>
          <p:cNvPicPr>
            <a:picLocks noChangeAspect="1"/>
          </p:cNvPicPr>
          <p:nvPr/>
        </p:nvPicPr>
        <p:blipFill>
          <a:blip r:embed="rId2"/>
          <a:stretch>
            <a:fillRect/>
          </a:stretch>
        </p:blipFill>
        <p:spPr>
          <a:xfrm>
            <a:off x="5272365" y="3837895"/>
            <a:ext cx="926666" cy="926666"/>
          </a:xfrm>
          <a:prstGeom prst="rect">
            <a:avLst/>
          </a:prstGeom>
        </p:spPr>
      </p:pic>
      <p:pic>
        <p:nvPicPr>
          <p:cNvPr id="13" name="Picture 2" descr="Disco Dance Party with Tight Hair Disco Band - Frances Litman Multimedia  Productions">
            <a:extLst>
              <a:ext uri="{FF2B5EF4-FFF2-40B4-BE49-F238E27FC236}">
                <a16:creationId xmlns:a16="http://schemas.microsoft.com/office/drawing/2014/main" id="{133355DB-421F-584A-BB71-9000870C8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7634" y="491669"/>
            <a:ext cx="2975020" cy="167344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266045A-FBA9-7B4D-9648-6F990F846D18}"/>
              </a:ext>
            </a:extLst>
          </p:cNvPr>
          <p:cNvSpPr txBox="1"/>
          <p:nvPr/>
        </p:nvSpPr>
        <p:spPr>
          <a:xfrm>
            <a:off x="1066800" y="1936716"/>
            <a:ext cx="2985113" cy="400110"/>
          </a:xfrm>
          <a:prstGeom prst="rect">
            <a:avLst/>
          </a:prstGeom>
          <a:solidFill>
            <a:srgbClr val="B46DFF"/>
          </a:solidFill>
          <a:ln>
            <a:solidFill>
              <a:schemeClr val="tx1"/>
            </a:solidFill>
          </a:ln>
        </p:spPr>
        <p:txBody>
          <a:bodyPr wrap="none" rtlCol="0">
            <a:spAutoFit/>
          </a:bodyPr>
          <a:lstStyle/>
          <a:p>
            <a:r>
              <a:rPr lang="en-US" sz="2000" dirty="0">
                <a:solidFill>
                  <a:schemeClr val="bg1"/>
                </a:solidFill>
              </a:rPr>
              <a:t>”Do you like disco music?”</a:t>
            </a:r>
          </a:p>
        </p:txBody>
      </p:sp>
      <p:sp>
        <p:nvSpPr>
          <p:cNvPr id="15" name="TextBox 14">
            <a:extLst>
              <a:ext uri="{FF2B5EF4-FFF2-40B4-BE49-F238E27FC236}">
                <a16:creationId xmlns:a16="http://schemas.microsoft.com/office/drawing/2014/main" id="{F98AC00B-F869-F74C-94D4-7F5E8338D1BD}"/>
              </a:ext>
            </a:extLst>
          </p:cNvPr>
          <p:cNvSpPr txBox="1"/>
          <p:nvPr/>
        </p:nvSpPr>
        <p:spPr>
          <a:xfrm>
            <a:off x="8364121" y="2370191"/>
            <a:ext cx="3368533" cy="646331"/>
          </a:xfrm>
          <a:prstGeom prst="rect">
            <a:avLst/>
          </a:prstGeom>
          <a:noFill/>
        </p:spPr>
        <p:txBody>
          <a:bodyPr wrap="square" rtlCol="0">
            <a:spAutoFit/>
          </a:bodyPr>
          <a:lstStyle/>
          <a:p>
            <a:r>
              <a:rPr lang="en-US" b="1" dirty="0">
                <a:solidFill>
                  <a:srgbClr val="7030A0"/>
                </a:solidFill>
                <a:latin typeface="Segoe Print" panose="02000800000000000000" pitchFamily="2" charset="0"/>
              </a:rPr>
              <a:t>Goal: estimate p, % of users who like disco music</a:t>
            </a:r>
          </a:p>
        </p:txBody>
      </p:sp>
      <p:sp>
        <p:nvSpPr>
          <p:cNvPr id="16" name="TextBox 15">
            <a:extLst>
              <a:ext uri="{FF2B5EF4-FFF2-40B4-BE49-F238E27FC236}">
                <a16:creationId xmlns:a16="http://schemas.microsoft.com/office/drawing/2014/main" id="{C2A88FDD-E608-5A45-B368-4BFD71C36923}"/>
              </a:ext>
            </a:extLst>
          </p:cNvPr>
          <p:cNvSpPr txBox="1"/>
          <p:nvPr/>
        </p:nvSpPr>
        <p:spPr>
          <a:xfrm>
            <a:off x="974323" y="5123938"/>
            <a:ext cx="3239990" cy="400110"/>
          </a:xfrm>
          <a:prstGeom prst="rect">
            <a:avLst/>
          </a:prstGeom>
          <a:noFill/>
        </p:spPr>
        <p:txBody>
          <a:bodyPr wrap="none" rtlCol="0">
            <a:spAutoFit/>
          </a:bodyPr>
          <a:lstStyle/>
          <a:p>
            <a:r>
              <a:rPr lang="en-US" sz="2000" dirty="0"/>
              <a:t>Expected # of “yes” answers:</a:t>
            </a:r>
          </a:p>
        </p:txBody>
      </p:sp>
      <p:sp>
        <p:nvSpPr>
          <p:cNvPr id="8" name="TextBox 7">
            <a:extLst>
              <a:ext uri="{FF2B5EF4-FFF2-40B4-BE49-F238E27FC236}">
                <a16:creationId xmlns:a16="http://schemas.microsoft.com/office/drawing/2014/main" id="{60B5C353-B9C3-F840-B6CE-F871684586FD}"/>
              </a:ext>
            </a:extLst>
          </p:cNvPr>
          <p:cNvSpPr txBox="1"/>
          <p:nvPr/>
        </p:nvSpPr>
        <p:spPr>
          <a:xfrm>
            <a:off x="4306790" y="5212864"/>
            <a:ext cx="7151317" cy="369332"/>
          </a:xfrm>
          <a:prstGeom prst="rect">
            <a:avLst/>
          </a:prstGeom>
          <a:noFill/>
        </p:spPr>
        <p:txBody>
          <a:bodyPr wrap="none" rtlCol="0">
            <a:spAutoFit/>
          </a:bodyPr>
          <a:lstStyle/>
          <a:p>
            <a:r>
              <a:rPr lang="en-US" dirty="0">
                <a:latin typeface="Segoe Print" panose="02000800000000000000" pitchFamily="2" charset="0"/>
              </a:rPr>
              <a:t>Y = p (½ * 1 + ½ * ½) + (1-p) (½ * 0 + ½ * ½) = ½ p + ¼  </a:t>
            </a:r>
          </a:p>
        </p:txBody>
      </p:sp>
      <p:sp>
        <p:nvSpPr>
          <p:cNvPr id="19" name="TextBox 18">
            <a:extLst>
              <a:ext uri="{FF2B5EF4-FFF2-40B4-BE49-F238E27FC236}">
                <a16:creationId xmlns:a16="http://schemas.microsoft.com/office/drawing/2014/main" id="{602FDA55-D13C-D049-9454-E02F22E7C96F}"/>
              </a:ext>
            </a:extLst>
          </p:cNvPr>
          <p:cNvSpPr txBox="1"/>
          <p:nvPr/>
        </p:nvSpPr>
        <p:spPr>
          <a:xfrm>
            <a:off x="974323" y="5582196"/>
            <a:ext cx="1358064" cy="400110"/>
          </a:xfrm>
          <a:prstGeom prst="rect">
            <a:avLst/>
          </a:prstGeom>
          <a:noFill/>
        </p:spPr>
        <p:txBody>
          <a:bodyPr wrap="none" rtlCol="0">
            <a:spAutoFit/>
          </a:bodyPr>
          <a:lstStyle/>
          <a:p>
            <a:r>
              <a:rPr lang="en-US" sz="2000" dirty="0"/>
              <a:t>Estimate p:</a:t>
            </a:r>
          </a:p>
        </p:txBody>
      </p:sp>
      <p:sp>
        <p:nvSpPr>
          <p:cNvPr id="20" name="TextBox 19">
            <a:extLst>
              <a:ext uri="{FF2B5EF4-FFF2-40B4-BE49-F238E27FC236}">
                <a16:creationId xmlns:a16="http://schemas.microsoft.com/office/drawing/2014/main" id="{EE06C43E-8FB6-0646-B6B1-DB2133EE9132}"/>
              </a:ext>
            </a:extLst>
          </p:cNvPr>
          <p:cNvSpPr txBox="1"/>
          <p:nvPr/>
        </p:nvSpPr>
        <p:spPr>
          <a:xfrm>
            <a:off x="4306790" y="5686042"/>
            <a:ext cx="1618181" cy="369332"/>
          </a:xfrm>
          <a:prstGeom prst="rect">
            <a:avLst/>
          </a:prstGeom>
          <a:noFill/>
        </p:spPr>
        <p:txBody>
          <a:bodyPr wrap="square" rtlCol="0">
            <a:spAutoFit/>
          </a:bodyPr>
          <a:lstStyle/>
          <a:p>
            <a:r>
              <a:rPr lang="en-US" dirty="0">
                <a:solidFill>
                  <a:srgbClr val="C00000"/>
                </a:solidFill>
                <a:latin typeface="Segoe Print" panose="02000800000000000000" pitchFamily="2" charset="0"/>
              </a:rPr>
              <a:t>p ~ 2Y – ½   </a:t>
            </a:r>
          </a:p>
        </p:txBody>
      </p:sp>
    </p:spTree>
    <p:extLst>
      <p:ext uri="{BB962C8B-B14F-4D97-AF65-F5344CB8AC3E}">
        <p14:creationId xmlns:p14="http://schemas.microsoft.com/office/powerpoint/2010/main" val="218375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9"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D1F4-2854-7849-8C28-CC685ACEC148}"/>
              </a:ext>
            </a:extLst>
          </p:cNvPr>
          <p:cNvSpPr>
            <a:spLocks noGrp="1"/>
          </p:cNvSpPr>
          <p:nvPr>
            <p:ph type="title"/>
          </p:nvPr>
        </p:nvSpPr>
        <p:spPr/>
        <p:txBody>
          <a:bodyPr/>
          <a:lstStyle/>
          <a:p>
            <a:r>
              <a:rPr lang="en-US" dirty="0"/>
              <a:t>Local Differential Privacy</a:t>
            </a:r>
          </a:p>
        </p:txBody>
      </p:sp>
      <p:sp>
        <p:nvSpPr>
          <p:cNvPr id="3" name="Content Placeholder 2">
            <a:extLst>
              <a:ext uri="{FF2B5EF4-FFF2-40B4-BE49-F238E27FC236}">
                <a16:creationId xmlns:a16="http://schemas.microsoft.com/office/drawing/2014/main" id="{31137F63-0995-AB4F-A298-353E53D99D07}"/>
              </a:ext>
            </a:extLst>
          </p:cNvPr>
          <p:cNvSpPr>
            <a:spLocks noGrp="1"/>
          </p:cNvSpPr>
          <p:nvPr>
            <p:ph idx="1"/>
          </p:nvPr>
        </p:nvSpPr>
        <p:spPr/>
        <p:txBody>
          <a:bodyPr>
            <a:normAutofit/>
          </a:bodyPr>
          <a:lstStyle/>
          <a:p>
            <a:pPr marL="0" indent="0">
              <a:buNone/>
            </a:pPr>
            <a:r>
              <a:rPr lang="en-US" sz="2000" dirty="0"/>
              <a:t>Rough idea: each user runs a DP algorithm on their own data, then combine results</a:t>
            </a:r>
          </a:p>
          <a:p>
            <a:pPr marL="0" indent="0">
              <a:buNone/>
            </a:pPr>
            <a:r>
              <a:rPr lang="en-US" sz="2000" dirty="0"/>
              <a:t>Example: N users, each has 0 or 1, estimate sum</a:t>
            </a:r>
          </a:p>
          <a:p>
            <a:pPr lvl="1"/>
            <a:r>
              <a:rPr lang="en-US" sz="1800" dirty="0"/>
              <a:t>Each user adds independent Laplace noise with mean 0, variance 2/</a:t>
            </a:r>
            <a:r>
              <a:rPr lang="el-GR" sz="1800" dirty="0"/>
              <a:t>ε</a:t>
            </a:r>
            <a:r>
              <a:rPr lang="en-GB" sz="1800" baseline="30000" dirty="0"/>
              <a:t>2</a:t>
            </a:r>
            <a:endParaRPr lang="en-US" sz="1800" baseline="30000" dirty="0"/>
          </a:p>
          <a:p>
            <a:pPr lvl="1"/>
            <a:r>
              <a:rPr lang="en-US" sz="1800" dirty="0"/>
              <a:t>Sum = true answer + sum of N Laplace distributions</a:t>
            </a:r>
            <a:endParaRPr lang="en-GB" sz="1800" dirty="0"/>
          </a:p>
          <a:p>
            <a:pPr lvl="1"/>
            <a:r>
              <a:rPr lang="en-GB" sz="1800" dirty="0"/>
              <a:t>Error is a random variable with mean 0, variance 2N/</a:t>
            </a:r>
            <a:r>
              <a:rPr lang="el-GR" sz="1800" dirty="0"/>
              <a:t>ε</a:t>
            </a:r>
            <a:r>
              <a:rPr lang="en-GB" sz="1800" baseline="30000" dirty="0"/>
              <a:t>2</a:t>
            </a:r>
            <a:r>
              <a:rPr lang="en-GB" sz="1800" dirty="0">
                <a:solidFill>
                  <a:srgbClr val="002060"/>
                </a:solidFill>
              </a:rPr>
              <a:t> </a:t>
            </a:r>
          </a:p>
        </p:txBody>
      </p:sp>
      <p:sp>
        <p:nvSpPr>
          <p:cNvPr id="9" name="TextBox 8">
            <a:extLst>
              <a:ext uri="{FF2B5EF4-FFF2-40B4-BE49-F238E27FC236}">
                <a16:creationId xmlns:a16="http://schemas.microsoft.com/office/drawing/2014/main" id="{B28D55C3-2D4A-874A-9CB2-BD2C2C47DADB}"/>
              </a:ext>
            </a:extLst>
          </p:cNvPr>
          <p:cNvSpPr txBox="1"/>
          <p:nvPr/>
        </p:nvSpPr>
        <p:spPr>
          <a:xfrm>
            <a:off x="1735427" y="5439336"/>
            <a:ext cx="7511604" cy="369332"/>
          </a:xfrm>
          <a:prstGeom prst="rect">
            <a:avLst/>
          </a:prstGeom>
          <a:solidFill>
            <a:srgbClr val="C00000"/>
          </a:solidFill>
          <a:ln w="25400">
            <a:solidFill>
              <a:schemeClr val="tx1"/>
            </a:solidFill>
          </a:ln>
        </p:spPr>
        <p:txBody>
          <a:bodyPr wrap="square" rtlCol="0">
            <a:spAutoFit/>
          </a:bodyPr>
          <a:lstStyle/>
          <a:p>
            <a:pPr>
              <a:buNone/>
            </a:pPr>
            <a:r>
              <a:rPr lang="en-US" dirty="0">
                <a:solidFill>
                  <a:schemeClr val="bg1"/>
                </a:solidFill>
              </a:rPr>
              <a:t>Due to huge amounts of noise, need very large N for answers to be accurate</a:t>
            </a:r>
          </a:p>
        </p:txBody>
      </p:sp>
      <p:sp>
        <p:nvSpPr>
          <p:cNvPr id="6" name="TextBox 5">
            <a:extLst>
              <a:ext uri="{FF2B5EF4-FFF2-40B4-BE49-F238E27FC236}">
                <a16:creationId xmlns:a16="http://schemas.microsoft.com/office/drawing/2014/main" id="{BF5B16BF-1DAE-D249-8093-CE5752FCADBF}"/>
              </a:ext>
            </a:extLst>
          </p:cNvPr>
          <p:cNvSpPr txBox="1"/>
          <p:nvPr/>
        </p:nvSpPr>
        <p:spPr>
          <a:xfrm>
            <a:off x="1735427" y="4510109"/>
            <a:ext cx="9008773" cy="785151"/>
          </a:xfrm>
          <a:prstGeom prst="rect">
            <a:avLst/>
          </a:prstGeom>
          <a:noFill/>
          <a:ln>
            <a:solidFill>
              <a:schemeClr val="tx1"/>
            </a:solidFill>
          </a:ln>
        </p:spPr>
        <p:txBody>
          <a:bodyPr wrap="square">
            <a:spAutoFit/>
          </a:bodyPr>
          <a:lstStyle/>
          <a:p>
            <a:pPr marL="0" lvl="2">
              <a:lnSpc>
                <a:spcPct val="150000"/>
              </a:lnSpc>
            </a:pPr>
            <a:r>
              <a:rPr lang="en-GB" sz="1600" i="1" dirty="0"/>
              <a:t>if N=1M, true answer=N/2, </a:t>
            </a:r>
            <a:r>
              <a:rPr lang="el-GR" sz="1600" i="1" dirty="0"/>
              <a:t>ε</a:t>
            </a:r>
            <a:r>
              <a:rPr lang="en-GB" sz="1600" i="1" dirty="0"/>
              <a:t> = 1, the sum of noisy answers will be 500K ± 2800 (about 1% uncertainty)</a:t>
            </a:r>
          </a:p>
          <a:p>
            <a:pPr marL="0" lvl="2">
              <a:lnSpc>
                <a:spcPct val="150000"/>
              </a:lnSpc>
            </a:pPr>
            <a:r>
              <a:rPr lang="en-GB" sz="1600" i="1" dirty="0"/>
              <a:t>Error in the centralized (trusted curator) case would be close to 1 (0.001%)</a:t>
            </a:r>
          </a:p>
        </p:txBody>
      </p:sp>
      <p:sp>
        <p:nvSpPr>
          <p:cNvPr id="8" name="TextBox 7">
            <a:extLst>
              <a:ext uri="{FF2B5EF4-FFF2-40B4-BE49-F238E27FC236}">
                <a16:creationId xmlns:a16="http://schemas.microsoft.com/office/drawing/2014/main" id="{B0AD4DEA-490F-AD47-A65F-001930FA4665}"/>
              </a:ext>
            </a:extLst>
          </p:cNvPr>
          <p:cNvSpPr txBox="1"/>
          <p:nvPr/>
        </p:nvSpPr>
        <p:spPr>
          <a:xfrm>
            <a:off x="1735427" y="4198417"/>
            <a:ext cx="6098146" cy="338554"/>
          </a:xfrm>
          <a:prstGeom prst="rect">
            <a:avLst/>
          </a:prstGeom>
          <a:noFill/>
        </p:spPr>
        <p:txBody>
          <a:bodyPr wrap="square">
            <a:spAutoFit/>
          </a:bodyPr>
          <a:lstStyle/>
          <a:p>
            <a:r>
              <a:rPr lang="en-GB" sz="1600" i="1" dirty="0"/>
              <a:t>Numeric example: </a:t>
            </a:r>
            <a:endParaRPr lang="en-US" sz="1600" i="1" dirty="0"/>
          </a:p>
        </p:txBody>
      </p:sp>
    </p:spTree>
    <p:extLst>
      <p:ext uri="{BB962C8B-B14F-4D97-AF65-F5344CB8AC3E}">
        <p14:creationId xmlns:p14="http://schemas.microsoft.com/office/powerpoint/2010/main" val="127762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73879CC-DC21-E64B-9B04-17E24173A021}"/>
              </a:ext>
            </a:extLst>
          </p:cNvPr>
          <p:cNvSpPr>
            <a:spLocks noGrp="1" noChangeArrowheads="1"/>
          </p:cNvSpPr>
          <p:nvPr>
            <p:ph type="title"/>
          </p:nvPr>
        </p:nvSpPr>
        <p:spPr/>
        <p:txBody>
          <a:bodyPr/>
          <a:lstStyle/>
          <a:p>
            <a:r>
              <a:rPr lang="en-US" altLang="en-US" dirty="0">
                <a:ea typeface="ＭＳ Ｐゴシック" panose="020B0600070205080204" pitchFamily="34" charset="-128"/>
              </a:rPr>
              <a:t>Randomized Response and LDP</a:t>
            </a:r>
          </a:p>
        </p:txBody>
      </p:sp>
      <p:sp>
        <p:nvSpPr>
          <p:cNvPr id="19460" name="Rectangle 3">
            <a:extLst>
              <a:ext uri="{FF2B5EF4-FFF2-40B4-BE49-F238E27FC236}">
                <a16:creationId xmlns:a16="http://schemas.microsoft.com/office/drawing/2014/main" id="{70ABB468-27A1-224E-8981-537E0034B7B4}"/>
              </a:ext>
            </a:extLst>
          </p:cNvPr>
          <p:cNvSpPr>
            <a:spLocks noGrp="1" noChangeArrowheads="1"/>
          </p:cNvSpPr>
          <p:nvPr>
            <p:ph idx="1"/>
          </p:nvPr>
        </p:nvSpPr>
        <p:spPr>
          <a:xfrm>
            <a:off x="1066800" y="1417987"/>
            <a:ext cx="10058400" cy="4112286"/>
          </a:xfrm>
        </p:spPr>
        <p:txBody>
          <a:bodyPr>
            <a:noAutofit/>
          </a:bodyPr>
          <a:lstStyle/>
          <a:p>
            <a:pPr marL="0" indent="0">
              <a:buNone/>
            </a:pPr>
            <a:endParaRPr lang="en-US" altLang="en-US" sz="2000" dirty="0">
              <a:ea typeface="ＭＳ Ｐゴシック" panose="020B0600070205080204" pitchFamily="34" charset="-128"/>
            </a:endParaRPr>
          </a:p>
          <a:p>
            <a:pPr marL="0" indent="0">
              <a:buNone/>
            </a:pPr>
            <a:r>
              <a:rPr lang="en-US" altLang="en-US" sz="2000" dirty="0">
                <a:ea typeface="ＭＳ Ｐゴシック" panose="020B0600070205080204" pitchFamily="34" charset="-128"/>
              </a:rPr>
              <a:t>Each participant privately flips a coin </a:t>
            </a:r>
          </a:p>
          <a:p>
            <a:pPr marL="0" indent="0">
              <a:buNone/>
            </a:pPr>
            <a:r>
              <a:rPr lang="en-US" altLang="en-US" sz="2000" dirty="0">
                <a:ea typeface="ＭＳ Ｐゴシック" panose="020B0600070205080204" pitchFamily="34" charset="-128"/>
              </a:rPr>
              <a:t>Heads: tell the truth</a:t>
            </a:r>
          </a:p>
          <a:p>
            <a:pPr marL="0" indent="0">
              <a:buNone/>
            </a:pPr>
            <a:r>
              <a:rPr lang="en-US" altLang="en-US" sz="2000" dirty="0">
                <a:ea typeface="ＭＳ Ｐゴシック" panose="020B0600070205080204" pitchFamily="34" charset="-128"/>
              </a:rPr>
              <a:t>Tails: flip another coin,</a:t>
            </a:r>
          </a:p>
          <a:p>
            <a:pPr marL="0" indent="0">
              <a:buNone/>
            </a:pPr>
            <a:r>
              <a:rPr lang="en-US" altLang="en-US" sz="2000" dirty="0">
                <a:ea typeface="ＭＳ Ｐゴシック" panose="020B0600070205080204" pitchFamily="34" charset="-128"/>
              </a:rPr>
              <a:t>        if Heads, say “yes”</a:t>
            </a:r>
          </a:p>
          <a:p>
            <a:pPr marL="0" indent="0">
              <a:buNone/>
            </a:pPr>
            <a:r>
              <a:rPr lang="en-US" altLang="en-US" sz="2000" dirty="0">
                <a:ea typeface="ＭＳ Ｐゴシック" panose="020B0600070205080204" pitchFamily="34" charset="-128"/>
              </a:rPr>
              <a:t>        if Tails, say “no” </a:t>
            </a:r>
            <a:endParaRPr lang="en-US" altLang="en-US" sz="1800" dirty="0">
              <a:latin typeface="Segoe Print" panose="02000800000000000000" pitchFamily="2" charset="0"/>
              <a:ea typeface="ＭＳ Ｐゴシック" panose="020B0600070205080204" pitchFamily="34" charset="-128"/>
            </a:endParaRPr>
          </a:p>
        </p:txBody>
      </p:sp>
      <p:pic>
        <p:nvPicPr>
          <p:cNvPr id="4" name="Picture 3" descr="Shape&#10;&#10;Description automatically generated with low confidence">
            <a:extLst>
              <a:ext uri="{FF2B5EF4-FFF2-40B4-BE49-F238E27FC236}">
                <a16:creationId xmlns:a16="http://schemas.microsoft.com/office/drawing/2014/main" id="{0FE5D44F-32F1-B84C-A64A-9699F2C99A70}"/>
              </a:ext>
            </a:extLst>
          </p:cNvPr>
          <p:cNvPicPr>
            <a:picLocks noChangeAspect="1"/>
          </p:cNvPicPr>
          <p:nvPr/>
        </p:nvPicPr>
        <p:blipFill>
          <a:blip r:embed="rId2"/>
          <a:stretch>
            <a:fillRect/>
          </a:stretch>
        </p:blipFill>
        <p:spPr>
          <a:xfrm>
            <a:off x="5272365" y="1972383"/>
            <a:ext cx="926666" cy="926666"/>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DB55EDB9-125E-524D-83A3-0A8EC44ED285}"/>
              </a:ext>
            </a:extLst>
          </p:cNvPr>
          <p:cNvPicPr>
            <a:picLocks noChangeAspect="1"/>
          </p:cNvPicPr>
          <p:nvPr/>
        </p:nvPicPr>
        <p:blipFill>
          <a:blip r:embed="rId2"/>
          <a:stretch>
            <a:fillRect/>
          </a:stretch>
        </p:blipFill>
        <p:spPr>
          <a:xfrm>
            <a:off x="5272365" y="3152762"/>
            <a:ext cx="926666" cy="926666"/>
          </a:xfrm>
          <a:prstGeom prst="rect">
            <a:avLst/>
          </a:prstGeom>
        </p:spPr>
      </p:pic>
      <p:pic>
        <p:nvPicPr>
          <p:cNvPr id="13" name="Picture 2" descr="Disco Dance Party with Tight Hair Disco Band - Frances Litman Multimedia  Productions">
            <a:extLst>
              <a:ext uri="{FF2B5EF4-FFF2-40B4-BE49-F238E27FC236}">
                <a16:creationId xmlns:a16="http://schemas.microsoft.com/office/drawing/2014/main" id="{133355DB-421F-584A-BB71-9000870C8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7634" y="491669"/>
            <a:ext cx="2975020" cy="16734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98AC00B-F869-F74C-94D4-7F5E8338D1BD}"/>
              </a:ext>
            </a:extLst>
          </p:cNvPr>
          <p:cNvSpPr txBox="1"/>
          <p:nvPr/>
        </p:nvSpPr>
        <p:spPr>
          <a:xfrm>
            <a:off x="8364121" y="2370191"/>
            <a:ext cx="3368533" cy="646331"/>
          </a:xfrm>
          <a:prstGeom prst="rect">
            <a:avLst/>
          </a:prstGeom>
          <a:noFill/>
        </p:spPr>
        <p:txBody>
          <a:bodyPr wrap="square" rtlCol="0">
            <a:spAutoFit/>
          </a:bodyPr>
          <a:lstStyle/>
          <a:p>
            <a:r>
              <a:rPr lang="en-US" b="1" dirty="0">
                <a:solidFill>
                  <a:srgbClr val="7030A0"/>
                </a:solidFill>
                <a:latin typeface="Segoe Print" panose="02000800000000000000" pitchFamily="2" charset="0"/>
              </a:rPr>
              <a:t>Goal: estimate p, % of users who like disco music</a:t>
            </a:r>
          </a:p>
        </p:txBody>
      </p:sp>
      <p:sp>
        <p:nvSpPr>
          <p:cNvPr id="8" name="TextBox 7">
            <a:extLst>
              <a:ext uri="{FF2B5EF4-FFF2-40B4-BE49-F238E27FC236}">
                <a16:creationId xmlns:a16="http://schemas.microsoft.com/office/drawing/2014/main" id="{60B5C353-B9C3-F840-B6CE-F871684586FD}"/>
              </a:ext>
            </a:extLst>
          </p:cNvPr>
          <p:cNvSpPr txBox="1"/>
          <p:nvPr/>
        </p:nvSpPr>
        <p:spPr>
          <a:xfrm>
            <a:off x="1103595" y="4485489"/>
            <a:ext cx="9629559" cy="369332"/>
          </a:xfrm>
          <a:prstGeom prst="rect">
            <a:avLst/>
          </a:prstGeom>
          <a:noFill/>
        </p:spPr>
        <p:txBody>
          <a:bodyPr wrap="none" rtlCol="0">
            <a:spAutoFit/>
          </a:bodyPr>
          <a:lstStyle/>
          <a:p>
            <a:r>
              <a:rPr lang="en-US" dirty="0">
                <a:latin typeface="Segoe Print" panose="02000800000000000000" pitchFamily="2" charset="0"/>
              </a:rPr>
              <a:t>P1 = </a:t>
            </a:r>
            <a:r>
              <a:rPr lang="en-US" dirty="0" err="1">
                <a:latin typeface="Segoe Print" panose="02000800000000000000" pitchFamily="2" charset="0"/>
              </a:rPr>
              <a:t>Pr</a:t>
            </a:r>
            <a:r>
              <a:rPr lang="en-US" dirty="0">
                <a:latin typeface="Segoe Print" panose="02000800000000000000" pitchFamily="2" charset="0"/>
              </a:rPr>
              <a:t> (“Yes” | likes disco) = </a:t>
            </a:r>
            <a:r>
              <a:rPr lang="en-US" dirty="0" err="1">
                <a:latin typeface="Segoe Print" panose="02000800000000000000" pitchFamily="2" charset="0"/>
              </a:rPr>
              <a:t>Pr</a:t>
            </a:r>
            <a:r>
              <a:rPr lang="en-US" dirty="0">
                <a:latin typeface="Segoe Print" panose="02000800000000000000" pitchFamily="2" charset="0"/>
              </a:rPr>
              <a:t> (Heads on 1</a:t>
            </a:r>
            <a:r>
              <a:rPr lang="en-US" baseline="30000" dirty="0">
                <a:latin typeface="Segoe Print" panose="02000800000000000000" pitchFamily="2" charset="0"/>
              </a:rPr>
              <a:t>st</a:t>
            </a:r>
            <a:r>
              <a:rPr lang="en-US" dirty="0">
                <a:latin typeface="Segoe Print" panose="02000800000000000000" pitchFamily="2" charset="0"/>
              </a:rPr>
              <a:t> flip) + </a:t>
            </a:r>
            <a:r>
              <a:rPr lang="en-US" dirty="0" err="1">
                <a:latin typeface="Segoe Print" panose="02000800000000000000" pitchFamily="2" charset="0"/>
              </a:rPr>
              <a:t>Pr</a:t>
            </a:r>
            <a:r>
              <a:rPr lang="en-US" dirty="0">
                <a:latin typeface="Segoe Print" panose="02000800000000000000" pitchFamily="2" charset="0"/>
              </a:rPr>
              <a:t> (Tails, then Heads) = ¾ </a:t>
            </a:r>
          </a:p>
        </p:txBody>
      </p:sp>
      <p:sp>
        <p:nvSpPr>
          <p:cNvPr id="22" name="TextBox 21">
            <a:extLst>
              <a:ext uri="{FF2B5EF4-FFF2-40B4-BE49-F238E27FC236}">
                <a16:creationId xmlns:a16="http://schemas.microsoft.com/office/drawing/2014/main" id="{51C48B2E-F836-C544-8326-276FA6D390E1}"/>
              </a:ext>
            </a:extLst>
          </p:cNvPr>
          <p:cNvSpPr txBox="1"/>
          <p:nvPr/>
        </p:nvSpPr>
        <p:spPr>
          <a:xfrm>
            <a:off x="1073375" y="5011890"/>
            <a:ext cx="7960834" cy="369332"/>
          </a:xfrm>
          <a:prstGeom prst="rect">
            <a:avLst/>
          </a:prstGeom>
          <a:noFill/>
        </p:spPr>
        <p:txBody>
          <a:bodyPr wrap="none" rtlCol="0">
            <a:spAutoFit/>
          </a:bodyPr>
          <a:lstStyle/>
          <a:p>
            <a:r>
              <a:rPr lang="en-US" dirty="0">
                <a:latin typeface="Segoe Print" panose="02000800000000000000" pitchFamily="2" charset="0"/>
              </a:rPr>
              <a:t>P2 = </a:t>
            </a:r>
            <a:r>
              <a:rPr lang="en-US" dirty="0" err="1">
                <a:latin typeface="Segoe Print" panose="02000800000000000000" pitchFamily="2" charset="0"/>
              </a:rPr>
              <a:t>Pr</a:t>
            </a:r>
            <a:r>
              <a:rPr lang="en-US" dirty="0">
                <a:latin typeface="Segoe Print" panose="02000800000000000000" pitchFamily="2" charset="0"/>
              </a:rPr>
              <a:t> (“Yes” | does not like disco) = </a:t>
            </a:r>
            <a:r>
              <a:rPr lang="en-US" dirty="0" err="1">
                <a:latin typeface="Segoe Print" panose="02000800000000000000" pitchFamily="2" charset="0"/>
              </a:rPr>
              <a:t>Pr</a:t>
            </a:r>
            <a:r>
              <a:rPr lang="en-US" dirty="0">
                <a:latin typeface="Segoe Print" panose="02000800000000000000" pitchFamily="2" charset="0"/>
              </a:rPr>
              <a:t> (Tails on both flips) = ¼ </a:t>
            </a:r>
          </a:p>
        </p:txBody>
      </p:sp>
      <p:sp>
        <p:nvSpPr>
          <p:cNvPr id="23" name="TextBox 22">
            <a:extLst>
              <a:ext uri="{FF2B5EF4-FFF2-40B4-BE49-F238E27FC236}">
                <a16:creationId xmlns:a16="http://schemas.microsoft.com/office/drawing/2014/main" id="{80A0D33E-81E9-FB4A-A192-6119CAEFEE09}"/>
              </a:ext>
            </a:extLst>
          </p:cNvPr>
          <p:cNvSpPr txBox="1"/>
          <p:nvPr/>
        </p:nvSpPr>
        <p:spPr>
          <a:xfrm>
            <a:off x="1073375" y="5538291"/>
            <a:ext cx="2991525" cy="369332"/>
          </a:xfrm>
          <a:prstGeom prst="rect">
            <a:avLst/>
          </a:prstGeom>
          <a:noFill/>
        </p:spPr>
        <p:txBody>
          <a:bodyPr wrap="none" rtlCol="0">
            <a:spAutoFit/>
          </a:bodyPr>
          <a:lstStyle/>
          <a:p>
            <a:r>
              <a:rPr lang="en-US" dirty="0">
                <a:latin typeface="Segoe Print" panose="02000800000000000000" pitchFamily="2" charset="0"/>
              </a:rPr>
              <a:t>P1/P2 = 3, so </a:t>
            </a:r>
            <a:r>
              <a:rPr lang="el-GR" i="1" dirty="0">
                <a:solidFill>
                  <a:srgbClr val="C00000"/>
                </a:solidFill>
                <a:latin typeface="Segoe Print" panose="02000800000000000000" pitchFamily="2" charset="0"/>
              </a:rPr>
              <a:t>ε</a:t>
            </a:r>
            <a:r>
              <a:rPr lang="en-US" i="1" dirty="0">
                <a:solidFill>
                  <a:srgbClr val="C00000"/>
                </a:solidFill>
                <a:latin typeface="Segoe Print" panose="02000800000000000000" pitchFamily="2" charset="0"/>
              </a:rPr>
              <a:t> = ln 3</a:t>
            </a:r>
            <a:r>
              <a:rPr lang="en-US" dirty="0">
                <a:solidFill>
                  <a:srgbClr val="C00000"/>
                </a:solidFill>
                <a:latin typeface="Segoe Print" panose="02000800000000000000" pitchFamily="2" charset="0"/>
              </a:rPr>
              <a:t> </a:t>
            </a:r>
          </a:p>
        </p:txBody>
      </p:sp>
    </p:spTree>
    <p:extLst>
      <p:ext uri="{BB962C8B-B14F-4D97-AF65-F5344CB8AC3E}">
        <p14:creationId xmlns:p14="http://schemas.microsoft.com/office/powerpoint/2010/main" val="2861933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6C4D022-E2BC-435F-9CDB-44DC57C07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926CAD6-45B1-4A85-A196-E722067B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80" y="0"/>
            <a:ext cx="6525472" cy="6858000"/>
          </a:xfrm>
          <a:prstGeom prst="rect">
            <a:avLst/>
          </a:prstGeom>
          <a:solidFill>
            <a:schemeClr val="tx1">
              <a:lumMod val="85000"/>
              <a:lumOff val="15000"/>
            </a:schemeClr>
          </a:solidFill>
          <a:ln w="6350" cap="sq" cmpd="sng" algn="ctr">
            <a:noFill/>
            <a:prstDash val="solid"/>
            <a:miter lim="800000"/>
          </a:ln>
          <a:effectLst/>
        </p:spPr>
      </p:sp>
      <p:sp>
        <p:nvSpPr>
          <p:cNvPr id="75" name="Rectangle 74">
            <a:extLst>
              <a:ext uri="{FF2B5EF4-FFF2-40B4-BE49-F238E27FC236}">
                <a16:creationId xmlns:a16="http://schemas.microsoft.com/office/drawing/2014/main" id="{0E0936D5-2DCE-48A4-93BC-BA7861B4E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1848" y="320040"/>
            <a:ext cx="5888736" cy="6217920"/>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893D1F4-2854-7849-8C28-CC685ACEC148}"/>
              </a:ext>
            </a:extLst>
          </p:cNvPr>
          <p:cNvSpPr>
            <a:spLocks noGrp="1"/>
          </p:cNvSpPr>
          <p:nvPr>
            <p:ph type="title"/>
          </p:nvPr>
        </p:nvSpPr>
        <p:spPr>
          <a:xfrm>
            <a:off x="6094476" y="642594"/>
            <a:ext cx="5245269" cy="1371600"/>
          </a:xfrm>
        </p:spPr>
        <p:txBody>
          <a:bodyPr>
            <a:normAutofit/>
          </a:bodyPr>
          <a:lstStyle/>
          <a:p>
            <a:r>
              <a:rPr lang="en-US" dirty="0">
                <a:solidFill>
                  <a:schemeClr val="bg1"/>
                </a:solidFill>
              </a:rPr>
              <a:t>Google’s RAPPOR</a:t>
            </a:r>
          </a:p>
        </p:txBody>
      </p:sp>
      <p:pic>
        <p:nvPicPr>
          <p:cNvPr id="6" name="Picture 5" descr="Graphical user interface, text, application, email&#10;&#10;Description automatically generated">
            <a:extLst>
              <a:ext uri="{FF2B5EF4-FFF2-40B4-BE49-F238E27FC236}">
                <a16:creationId xmlns:a16="http://schemas.microsoft.com/office/drawing/2014/main" id="{52876CF2-6EB1-E94B-9BE3-E718BBCA0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063459"/>
            <a:ext cx="4379592" cy="1784684"/>
          </a:xfrm>
          <a:prstGeom prst="rect">
            <a:avLst/>
          </a:prstGeom>
        </p:spPr>
      </p:pic>
      <p:pic>
        <p:nvPicPr>
          <p:cNvPr id="10242" name="Picture 2" descr="KEYNOTE SPEAKERS – ASHES Workshop">
            <a:extLst>
              <a:ext uri="{FF2B5EF4-FFF2-40B4-BE49-F238E27FC236}">
                <a16:creationId xmlns:a16="http://schemas.microsoft.com/office/drawing/2014/main" id="{7EDCDC55-DA82-0340-B5F8-63BB89C2AA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151" y="3074709"/>
            <a:ext cx="1876637" cy="26246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1137F63-0995-AB4F-A298-353E53D99D07}"/>
              </a:ext>
            </a:extLst>
          </p:cNvPr>
          <p:cNvSpPr>
            <a:spLocks noGrp="1"/>
          </p:cNvSpPr>
          <p:nvPr>
            <p:ph idx="1"/>
          </p:nvPr>
        </p:nvSpPr>
        <p:spPr>
          <a:xfrm>
            <a:off x="5888420" y="2014194"/>
            <a:ext cx="5888735" cy="3931920"/>
          </a:xfrm>
        </p:spPr>
        <p:txBody>
          <a:bodyPr>
            <a:noAutofit/>
          </a:bodyPr>
          <a:lstStyle/>
          <a:p>
            <a:r>
              <a:rPr lang="en-US" sz="2000" dirty="0">
                <a:solidFill>
                  <a:schemeClr val="bg1"/>
                </a:solidFill>
              </a:rPr>
              <a:t>Goal: </a:t>
            </a:r>
            <a:r>
              <a:rPr lang="en-US" sz="2000" b="1" dirty="0">
                <a:solidFill>
                  <a:srgbClr val="FF7E79"/>
                </a:solidFill>
              </a:rPr>
              <a:t>gather statistics about users’ browsers</a:t>
            </a:r>
          </a:p>
          <a:p>
            <a:r>
              <a:rPr lang="en-US" sz="2000" dirty="0">
                <a:solidFill>
                  <a:schemeClr val="bg1"/>
                </a:solidFill>
              </a:rPr>
              <a:t>Each user has one value out of many possibilities</a:t>
            </a:r>
          </a:p>
          <a:p>
            <a:pPr lvl="1">
              <a:buClr>
                <a:schemeClr val="bg1"/>
              </a:buClr>
            </a:pPr>
            <a:r>
              <a:rPr lang="en-US" sz="1800" dirty="0">
                <a:solidFill>
                  <a:schemeClr val="bg1"/>
                </a:solidFill>
              </a:rPr>
              <a:t>Example: home-page URL …</a:t>
            </a:r>
          </a:p>
          <a:p>
            <a:pPr lvl="1">
              <a:buClr>
                <a:schemeClr val="bg1"/>
              </a:buClr>
            </a:pPr>
            <a:r>
              <a:rPr lang="en-US" sz="1800" dirty="0">
                <a:solidFill>
                  <a:schemeClr val="bg1"/>
                </a:solidFill>
              </a:rPr>
              <a:t>Think of this as a binary vector with a single 1 </a:t>
            </a:r>
          </a:p>
          <a:p>
            <a:r>
              <a:rPr lang="en-US" sz="2000" dirty="0">
                <a:solidFill>
                  <a:schemeClr val="bg1"/>
                </a:solidFill>
              </a:rPr>
              <a:t>Naïve approach: run randomized response for all possible values</a:t>
            </a:r>
          </a:p>
          <a:p>
            <a:pPr lvl="1">
              <a:buClr>
                <a:schemeClr val="bg1"/>
              </a:buClr>
            </a:pPr>
            <a:r>
              <a:rPr lang="en-US" sz="1800" dirty="0">
                <a:solidFill>
                  <a:schemeClr val="bg1"/>
                </a:solidFill>
              </a:rPr>
              <a:t>Satisfies </a:t>
            </a:r>
            <a:r>
              <a:rPr lang="el-GR" sz="1800" dirty="0">
                <a:solidFill>
                  <a:schemeClr val="bg1"/>
                </a:solidFill>
              </a:rPr>
              <a:t>2ε-</a:t>
            </a:r>
            <a:r>
              <a:rPr lang="en-US" sz="1800" dirty="0">
                <a:solidFill>
                  <a:schemeClr val="bg1"/>
                </a:solidFill>
              </a:rPr>
              <a:t>LDP (if user’s choice were different, 2 bits would in her vector would change: 1 → 0, 0 → 1)</a:t>
            </a:r>
          </a:p>
          <a:p>
            <a:pPr lvl="1">
              <a:buClr>
                <a:schemeClr val="bg1"/>
              </a:buClr>
            </a:pPr>
            <a:r>
              <a:rPr lang="en-GB" sz="1800" dirty="0">
                <a:solidFill>
                  <a:schemeClr val="bg1"/>
                </a:solidFill>
              </a:rPr>
              <a:t>Slow: sends 1 bit for every possible index in the vector</a:t>
            </a:r>
          </a:p>
          <a:p>
            <a:pPr lvl="1">
              <a:buClr>
                <a:schemeClr val="bg1"/>
              </a:buClr>
            </a:pPr>
            <a:r>
              <a:rPr lang="en-GB" sz="1800" dirty="0">
                <a:solidFill>
                  <a:schemeClr val="bg1"/>
                </a:solidFill>
              </a:rPr>
              <a:t>Limited: can’t handle new possibilities being added</a:t>
            </a:r>
          </a:p>
        </p:txBody>
      </p:sp>
    </p:spTree>
    <p:extLst>
      <p:ext uri="{BB962C8B-B14F-4D97-AF65-F5344CB8AC3E}">
        <p14:creationId xmlns:p14="http://schemas.microsoft.com/office/powerpoint/2010/main" val="3763637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D1F4-2854-7849-8C28-CC685ACEC148}"/>
              </a:ext>
            </a:extLst>
          </p:cNvPr>
          <p:cNvSpPr>
            <a:spLocks noGrp="1"/>
          </p:cNvSpPr>
          <p:nvPr>
            <p:ph type="title"/>
          </p:nvPr>
        </p:nvSpPr>
        <p:spPr/>
        <p:txBody>
          <a:bodyPr/>
          <a:lstStyle/>
          <a:p>
            <a:r>
              <a:rPr lang="en-US" dirty="0"/>
              <a:t>Bloom Filters</a:t>
            </a:r>
          </a:p>
        </p:txBody>
      </p:sp>
      <p:sp>
        <p:nvSpPr>
          <p:cNvPr id="3" name="Content Placeholder 2">
            <a:extLst>
              <a:ext uri="{FF2B5EF4-FFF2-40B4-BE49-F238E27FC236}">
                <a16:creationId xmlns:a16="http://schemas.microsoft.com/office/drawing/2014/main" id="{31137F63-0995-AB4F-A298-353E53D99D07}"/>
              </a:ext>
            </a:extLst>
          </p:cNvPr>
          <p:cNvSpPr>
            <a:spLocks noGrp="1"/>
          </p:cNvSpPr>
          <p:nvPr>
            <p:ph idx="1"/>
          </p:nvPr>
        </p:nvSpPr>
        <p:spPr/>
        <p:txBody>
          <a:bodyPr>
            <a:normAutofit/>
          </a:bodyPr>
          <a:lstStyle/>
          <a:p>
            <a:pPr marL="0" indent="0">
              <a:buNone/>
            </a:pPr>
            <a:r>
              <a:rPr lang="en-US" sz="2400" dirty="0"/>
              <a:t>Compactly encode set membership </a:t>
            </a:r>
          </a:p>
          <a:p>
            <a:pPr lvl="1"/>
            <a:r>
              <a:rPr lang="en-US" sz="2000" dirty="0"/>
              <a:t>k hash functions map items to m-bit vector k times</a:t>
            </a:r>
          </a:p>
          <a:p>
            <a:pPr lvl="1"/>
            <a:r>
              <a:rPr lang="en-US" sz="2000" dirty="0"/>
              <a:t>Update: Set all k entries to 1 to indicate item is present</a:t>
            </a:r>
          </a:p>
          <a:p>
            <a:pPr lvl="1"/>
            <a:r>
              <a:rPr lang="en-US" sz="2000" dirty="0"/>
              <a:t>Query: Can lookup items, store set of size n in O(n) bits</a:t>
            </a:r>
          </a:p>
          <a:p>
            <a:pPr lvl="1"/>
            <a:r>
              <a:rPr lang="en-US" sz="2000" dirty="0"/>
              <a:t>Choose k and m to obtain small false positive probability</a:t>
            </a:r>
          </a:p>
          <a:p>
            <a:pPr marL="0" indent="0">
              <a:buNone/>
            </a:pPr>
            <a:r>
              <a:rPr lang="en-US" sz="2400" dirty="0"/>
              <a:t>Can be merged by OR-</a:t>
            </a:r>
            <a:r>
              <a:rPr lang="en-US" sz="2400" dirty="0" err="1"/>
              <a:t>ing</a:t>
            </a:r>
            <a:r>
              <a:rPr lang="en-US" sz="2400" dirty="0"/>
              <a:t> vectors (of same size)</a:t>
            </a:r>
          </a:p>
          <a:p>
            <a:pPr lvl="1"/>
            <a:r>
              <a:rPr lang="en-US" sz="2000" dirty="0"/>
              <a:t>Duplicate insertions do not change Bloom filters</a:t>
            </a:r>
          </a:p>
        </p:txBody>
      </p:sp>
      <p:grpSp>
        <p:nvGrpSpPr>
          <p:cNvPr id="7" name="Group 6">
            <a:extLst>
              <a:ext uri="{FF2B5EF4-FFF2-40B4-BE49-F238E27FC236}">
                <a16:creationId xmlns:a16="http://schemas.microsoft.com/office/drawing/2014/main" id="{5BEDB5DA-F870-AA42-900F-0AC26584E024}"/>
              </a:ext>
            </a:extLst>
          </p:cNvPr>
          <p:cNvGrpSpPr/>
          <p:nvPr/>
        </p:nvGrpSpPr>
        <p:grpSpPr>
          <a:xfrm>
            <a:off x="6846911" y="810130"/>
            <a:ext cx="4646629" cy="1036528"/>
            <a:chOff x="1143000" y="4038600"/>
            <a:chExt cx="6096000" cy="1607634"/>
          </a:xfrm>
          <a:solidFill>
            <a:schemeClr val="bg1"/>
          </a:solidFill>
        </p:grpSpPr>
        <p:sp>
          <p:nvSpPr>
            <p:cNvPr id="8" name="Oval 4">
              <a:extLst>
                <a:ext uri="{FF2B5EF4-FFF2-40B4-BE49-F238E27FC236}">
                  <a16:creationId xmlns:a16="http://schemas.microsoft.com/office/drawing/2014/main" id="{94C90814-F6C6-5C4A-85F7-1901EF580126}"/>
                </a:ext>
              </a:extLst>
            </p:cNvPr>
            <p:cNvSpPr>
              <a:spLocks noChangeArrowheads="1"/>
            </p:cNvSpPr>
            <p:nvPr/>
          </p:nvSpPr>
          <p:spPr bwMode="auto">
            <a:xfrm>
              <a:off x="2507171" y="4038600"/>
              <a:ext cx="1199619" cy="533401"/>
            </a:xfrm>
            <a:prstGeom prst="ellipse">
              <a:avLst/>
            </a:prstGeom>
            <a:grpFill/>
            <a:ln w="9525">
              <a:solidFill>
                <a:schemeClr val="tx1"/>
              </a:solidFill>
              <a:round/>
              <a:headEnd/>
              <a:tailEnd/>
            </a:ln>
            <a:effectLst/>
          </p:spPr>
          <p:txBody>
            <a:bodyPr wrap="none" anchor="ctr"/>
            <a:lstStyle/>
            <a:p>
              <a:pPr algn="ctr">
                <a:buNone/>
              </a:pPr>
              <a:r>
                <a:rPr lang="en-US" dirty="0">
                  <a:latin typeface="Calibri" pitchFamily="34" charset="0"/>
                  <a:cs typeface="Calibri" pitchFamily="34" charset="0"/>
                </a:rPr>
                <a:t>item</a:t>
              </a:r>
            </a:p>
          </p:txBody>
        </p:sp>
        <p:sp>
          <p:nvSpPr>
            <p:cNvPr id="9" name="Rectangle 5">
              <a:extLst>
                <a:ext uri="{FF2B5EF4-FFF2-40B4-BE49-F238E27FC236}">
                  <a16:creationId xmlns:a16="http://schemas.microsoft.com/office/drawing/2014/main" id="{50E70D6C-6CE9-0341-B063-4A34E178D2F4}"/>
                </a:ext>
              </a:extLst>
            </p:cNvPr>
            <p:cNvSpPr>
              <a:spLocks noChangeArrowheads="1"/>
            </p:cNvSpPr>
            <p:nvPr/>
          </p:nvSpPr>
          <p:spPr bwMode="auto">
            <a:xfrm>
              <a:off x="1143000" y="5029200"/>
              <a:ext cx="6096000" cy="609600"/>
            </a:xfrm>
            <a:prstGeom prst="rect">
              <a:avLst/>
            </a:prstGeom>
            <a:grpFill/>
            <a:ln w="9525">
              <a:solidFill>
                <a:schemeClr val="tx1"/>
              </a:solidFill>
              <a:miter lim="800000"/>
              <a:headEnd/>
              <a:tailEnd/>
            </a:ln>
            <a:effectLst/>
          </p:spPr>
          <p:txBody>
            <a:bodyPr wrap="none" anchor="ctr"/>
            <a:lstStyle/>
            <a:p>
              <a:pPr>
                <a:buNone/>
              </a:pPr>
              <a:endParaRPr lang="en-US"/>
            </a:p>
          </p:txBody>
        </p:sp>
        <p:sp>
          <p:nvSpPr>
            <p:cNvPr id="10" name="Rectangle 7">
              <a:extLst>
                <a:ext uri="{FF2B5EF4-FFF2-40B4-BE49-F238E27FC236}">
                  <a16:creationId xmlns:a16="http://schemas.microsoft.com/office/drawing/2014/main" id="{B413CC60-6B44-1948-AEA9-065F3170BCEC}"/>
                </a:ext>
              </a:extLst>
            </p:cNvPr>
            <p:cNvSpPr>
              <a:spLocks noChangeArrowheads="1"/>
            </p:cNvSpPr>
            <p:nvPr/>
          </p:nvSpPr>
          <p:spPr bwMode="auto">
            <a:xfrm>
              <a:off x="17526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b="1" dirty="0">
                  <a:latin typeface="Calibri" pitchFamily="34" charset="0"/>
                  <a:cs typeface="Calibri" pitchFamily="34" charset="0"/>
                </a:rPr>
                <a:t>1</a:t>
              </a:r>
            </a:p>
          </p:txBody>
        </p:sp>
        <p:sp>
          <p:nvSpPr>
            <p:cNvPr id="11" name="Rectangle 8">
              <a:extLst>
                <a:ext uri="{FF2B5EF4-FFF2-40B4-BE49-F238E27FC236}">
                  <a16:creationId xmlns:a16="http://schemas.microsoft.com/office/drawing/2014/main" id="{FDE71F64-0CC8-174B-972D-9D071114A309}"/>
                </a:ext>
              </a:extLst>
            </p:cNvPr>
            <p:cNvSpPr>
              <a:spLocks noChangeArrowheads="1"/>
            </p:cNvSpPr>
            <p:nvPr/>
          </p:nvSpPr>
          <p:spPr bwMode="auto">
            <a:xfrm>
              <a:off x="2362200" y="5029200"/>
              <a:ext cx="609600" cy="609600"/>
            </a:xfrm>
            <a:prstGeom prst="rect">
              <a:avLst/>
            </a:prstGeom>
            <a:grpFill/>
            <a:ln w="9525">
              <a:solidFill>
                <a:schemeClr val="tx1"/>
              </a:solidFill>
              <a:miter lim="800000"/>
              <a:headEnd/>
              <a:tailEnd/>
            </a:ln>
            <a:effectLst/>
          </p:spPr>
          <p:txBody>
            <a:bodyPr wrap="none" anchor="ctr"/>
            <a:lstStyle/>
            <a:p>
              <a:pPr algn="ctr">
                <a:buNone/>
              </a:pPr>
              <a:endParaRPr lang="en-GB"/>
            </a:p>
          </p:txBody>
        </p:sp>
        <p:sp>
          <p:nvSpPr>
            <p:cNvPr id="12" name="Rectangle 9">
              <a:extLst>
                <a:ext uri="{FF2B5EF4-FFF2-40B4-BE49-F238E27FC236}">
                  <a16:creationId xmlns:a16="http://schemas.microsoft.com/office/drawing/2014/main" id="{11F9A56A-7A6E-8447-881E-604C57A82BEA}"/>
                </a:ext>
              </a:extLst>
            </p:cNvPr>
            <p:cNvSpPr>
              <a:spLocks noChangeArrowheads="1"/>
            </p:cNvSpPr>
            <p:nvPr/>
          </p:nvSpPr>
          <p:spPr bwMode="auto">
            <a:xfrm>
              <a:off x="2971800" y="5029200"/>
              <a:ext cx="609600" cy="609600"/>
            </a:xfrm>
            <a:prstGeom prst="rect">
              <a:avLst/>
            </a:prstGeom>
            <a:grpFill/>
            <a:ln w="9525">
              <a:solidFill>
                <a:schemeClr val="tx1"/>
              </a:solidFill>
              <a:miter lim="800000"/>
              <a:headEnd/>
              <a:tailEnd/>
            </a:ln>
            <a:effectLst/>
          </p:spPr>
          <p:txBody>
            <a:bodyPr wrap="none" anchor="ctr"/>
            <a:lstStyle/>
            <a:p>
              <a:pPr>
                <a:buNone/>
              </a:pPr>
              <a:endParaRPr lang="en-US"/>
            </a:p>
          </p:txBody>
        </p:sp>
        <p:sp>
          <p:nvSpPr>
            <p:cNvPr id="13" name="Rectangle 10">
              <a:extLst>
                <a:ext uri="{FF2B5EF4-FFF2-40B4-BE49-F238E27FC236}">
                  <a16:creationId xmlns:a16="http://schemas.microsoft.com/office/drawing/2014/main" id="{4ED8AE14-7C5F-0044-8D5A-755C1AED6442}"/>
                </a:ext>
              </a:extLst>
            </p:cNvPr>
            <p:cNvSpPr>
              <a:spLocks noChangeArrowheads="1"/>
            </p:cNvSpPr>
            <p:nvPr/>
          </p:nvSpPr>
          <p:spPr bwMode="auto">
            <a:xfrm>
              <a:off x="3581400" y="5029200"/>
              <a:ext cx="609600" cy="609600"/>
            </a:xfrm>
            <a:prstGeom prst="rect">
              <a:avLst/>
            </a:prstGeom>
            <a:grpFill/>
            <a:ln w="9525">
              <a:solidFill>
                <a:schemeClr val="tx1"/>
              </a:solidFill>
              <a:miter lim="800000"/>
              <a:headEnd/>
              <a:tailEnd/>
            </a:ln>
            <a:effectLst/>
          </p:spPr>
          <p:txBody>
            <a:bodyPr wrap="none" anchor="ctr"/>
            <a:lstStyle/>
            <a:p>
              <a:pPr>
                <a:buNone/>
              </a:pPr>
              <a:endParaRPr lang="en-US"/>
            </a:p>
          </p:txBody>
        </p:sp>
        <p:sp>
          <p:nvSpPr>
            <p:cNvPr id="14" name="Rectangle 11">
              <a:extLst>
                <a:ext uri="{FF2B5EF4-FFF2-40B4-BE49-F238E27FC236}">
                  <a16:creationId xmlns:a16="http://schemas.microsoft.com/office/drawing/2014/main" id="{F3EE72D8-A636-E147-83C2-06613E08C480}"/>
                </a:ext>
              </a:extLst>
            </p:cNvPr>
            <p:cNvSpPr>
              <a:spLocks noChangeArrowheads="1"/>
            </p:cNvSpPr>
            <p:nvPr/>
          </p:nvSpPr>
          <p:spPr bwMode="auto">
            <a:xfrm>
              <a:off x="4191000" y="5029200"/>
              <a:ext cx="609600" cy="609600"/>
            </a:xfrm>
            <a:prstGeom prst="rect">
              <a:avLst/>
            </a:prstGeom>
            <a:grpFill/>
            <a:ln w="9525">
              <a:solidFill>
                <a:schemeClr val="tx1"/>
              </a:solidFill>
              <a:miter lim="800000"/>
              <a:headEnd/>
              <a:tailEnd/>
            </a:ln>
            <a:effectLst/>
          </p:spPr>
          <p:txBody>
            <a:bodyPr wrap="none" anchor="ctr"/>
            <a:lstStyle/>
            <a:p>
              <a:pPr algn="ctr">
                <a:buNone/>
              </a:pPr>
              <a:endParaRPr lang="en-GB"/>
            </a:p>
          </p:txBody>
        </p:sp>
        <p:sp>
          <p:nvSpPr>
            <p:cNvPr id="15" name="Rectangle 12">
              <a:extLst>
                <a:ext uri="{FF2B5EF4-FFF2-40B4-BE49-F238E27FC236}">
                  <a16:creationId xmlns:a16="http://schemas.microsoft.com/office/drawing/2014/main" id="{C07FBCB6-BCFC-2D4B-9398-630ACDE75EB3}"/>
                </a:ext>
              </a:extLst>
            </p:cNvPr>
            <p:cNvSpPr>
              <a:spLocks noChangeArrowheads="1"/>
            </p:cNvSpPr>
            <p:nvPr/>
          </p:nvSpPr>
          <p:spPr bwMode="auto">
            <a:xfrm>
              <a:off x="4800600" y="5029200"/>
              <a:ext cx="609600" cy="609600"/>
            </a:xfrm>
            <a:prstGeom prst="rect">
              <a:avLst/>
            </a:prstGeom>
            <a:grpFill/>
            <a:ln w="9525">
              <a:solidFill>
                <a:schemeClr val="tx1"/>
              </a:solidFill>
              <a:miter lim="800000"/>
              <a:headEnd/>
              <a:tailEnd/>
            </a:ln>
            <a:effectLst/>
          </p:spPr>
          <p:txBody>
            <a:bodyPr wrap="none" anchor="ctr"/>
            <a:lstStyle/>
            <a:p>
              <a:pPr>
                <a:buNone/>
              </a:pPr>
              <a:endParaRPr lang="en-US"/>
            </a:p>
          </p:txBody>
        </p:sp>
        <p:sp>
          <p:nvSpPr>
            <p:cNvPr id="16" name="Rectangle 13">
              <a:extLst>
                <a:ext uri="{FF2B5EF4-FFF2-40B4-BE49-F238E27FC236}">
                  <a16:creationId xmlns:a16="http://schemas.microsoft.com/office/drawing/2014/main" id="{646403C6-1DDC-5241-868B-6F961BC14038}"/>
                </a:ext>
              </a:extLst>
            </p:cNvPr>
            <p:cNvSpPr>
              <a:spLocks noChangeArrowheads="1"/>
            </p:cNvSpPr>
            <p:nvPr/>
          </p:nvSpPr>
          <p:spPr bwMode="auto">
            <a:xfrm>
              <a:off x="5410200" y="5029200"/>
              <a:ext cx="609600" cy="609600"/>
            </a:xfrm>
            <a:prstGeom prst="rect">
              <a:avLst/>
            </a:prstGeom>
            <a:grpFill/>
            <a:ln w="9525">
              <a:solidFill>
                <a:schemeClr val="tx1"/>
              </a:solidFill>
              <a:miter lim="800000"/>
              <a:headEnd/>
              <a:tailEnd/>
            </a:ln>
            <a:effectLst/>
          </p:spPr>
          <p:txBody>
            <a:bodyPr wrap="none" anchor="ctr"/>
            <a:lstStyle/>
            <a:p>
              <a:pPr>
                <a:buNone/>
              </a:pPr>
              <a:endParaRPr lang="en-US"/>
            </a:p>
          </p:txBody>
        </p:sp>
        <p:sp>
          <p:nvSpPr>
            <p:cNvPr id="17" name="Rectangle 14">
              <a:extLst>
                <a:ext uri="{FF2B5EF4-FFF2-40B4-BE49-F238E27FC236}">
                  <a16:creationId xmlns:a16="http://schemas.microsoft.com/office/drawing/2014/main" id="{2CEE05DC-DB2E-094E-94F4-DCFDF43B298C}"/>
                </a:ext>
              </a:extLst>
            </p:cNvPr>
            <p:cNvSpPr>
              <a:spLocks noChangeArrowheads="1"/>
            </p:cNvSpPr>
            <p:nvPr/>
          </p:nvSpPr>
          <p:spPr bwMode="auto">
            <a:xfrm>
              <a:off x="6019800" y="5029200"/>
              <a:ext cx="609600" cy="609600"/>
            </a:xfrm>
            <a:prstGeom prst="rect">
              <a:avLst/>
            </a:prstGeom>
            <a:grpFill/>
            <a:ln w="9525">
              <a:solidFill>
                <a:schemeClr val="tx1"/>
              </a:solidFill>
              <a:miter lim="800000"/>
              <a:headEnd/>
              <a:tailEnd/>
            </a:ln>
            <a:effectLst/>
          </p:spPr>
          <p:txBody>
            <a:bodyPr wrap="none" anchor="ctr"/>
            <a:lstStyle/>
            <a:p>
              <a:pPr>
                <a:buNone/>
              </a:pPr>
              <a:endParaRPr lang="en-US"/>
            </a:p>
          </p:txBody>
        </p:sp>
        <p:sp>
          <p:nvSpPr>
            <p:cNvPr id="18" name="Rectangle 15">
              <a:extLst>
                <a:ext uri="{FF2B5EF4-FFF2-40B4-BE49-F238E27FC236}">
                  <a16:creationId xmlns:a16="http://schemas.microsoft.com/office/drawing/2014/main" id="{0F6EDDAE-B873-4B46-AE0E-E7CDD9AA4217}"/>
                </a:ext>
              </a:extLst>
            </p:cNvPr>
            <p:cNvSpPr>
              <a:spLocks noChangeArrowheads="1"/>
            </p:cNvSpPr>
            <p:nvPr/>
          </p:nvSpPr>
          <p:spPr bwMode="auto">
            <a:xfrm>
              <a:off x="6629400" y="5029200"/>
              <a:ext cx="609600" cy="609600"/>
            </a:xfrm>
            <a:prstGeom prst="rect">
              <a:avLst/>
            </a:prstGeom>
            <a:grpFill/>
            <a:ln w="9525">
              <a:solidFill>
                <a:schemeClr val="tx1"/>
              </a:solidFill>
              <a:miter lim="800000"/>
              <a:headEnd/>
              <a:tailEnd/>
            </a:ln>
            <a:effectLst/>
          </p:spPr>
          <p:txBody>
            <a:bodyPr wrap="none" anchor="ctr"/>
            <a:lstStyle/>
            <a:p>
              <a:pPr>
                <a:buNone/>
              </a:pPr>
              <a:endParaRPr lang="en-US"/>
            </a:p>
          </p:txBody>
        </p:sp>
        <p:cxnSp>
          <p:nvCxnSpPr>
            <p:cNvPr id="19" name="AutoShape 16">
              <a:extLst>
                <a:ext uri="{FF2B5EF4-FFF2-40B4-BE49-F238E27FC236}">
                  <a16:creationId xmlns:a16="http://schemas.microsoft.com/office/drawing/2014/main" id="{32356F36-A3C7-A249-939B-FEC4089F3690}"/>
                </a:ext>
              </a:extLst>
            </p:cNvPr>
            <p:cNvCxnSpPr>
              <a:cxnSpLocks noChangeShapeType="1"/>
              <a:stCxn id="8" idx="4"/>
              <a:endCxn id="10" idx="0"/>
            </p:cNvCxnSpPr>
            <p:nvPr/>
          </p:nvCxnSpPr>
          <p:spPr bwMode="auto">
            <a:xfrm flipH="1">
              <a:off x="2057401" y="4572001"/>
              <a:ext cx="1049580" cy="457199"/>
            </a:xfrm>
            <a:prstGeom prst="straightConnector1">
              <a:avLst/>
            </a:prstGeom>
            <a:grpFill/>
            <a:ln w="19050">
              <a:solidFill>
                <a:schemeClr val="tx1"/>
              </a:solidFill>
              <a:round/>
              <a:headEnd/>
              <a:tailEnd type="triangle" w="lg" len="lg"/>
            </a:ln>
            <a:effectLst/>
          </p:spPr>
        </p:cxnSp>
        <p:cxnSp>
          <p:nvCxnSpPr>
            <p:cNvPr id="20" name="AutoShape 17">
              <a:extLst>
                <a:ext uri="{FF2B5EF4-FFF2-40B4-BE49-F238E27FC236}">
                  <a16:creationId xmlns:a16="http://schemas.microsoft.com/office/drawing/2014/main" id="{EEBCCCEE-AEB0-CD46-9410-85641F514758}"/>
                </a:ext>
              </a:extLst>
            </p:cNvPr>
            <p:cNvCxnSpPr>
              <a:cxnSpLocks noChangeShapeType="1"/>
              <a:stCxn id="8" idx="4"/>
              <a:endCxn id="14" idx="0"/>
            </p:cNvCxnSpPr>
            <p:nvPr/>
          </p:nvCxnSpPr>
          <p:spPr bwMode="auto">
            <a:xfrm>
              <a:off x="3106981" y="4572001"/>
              <a:ext cx="1388821" cy="457199"/>
            </a:xfrm>
            <a:prstGeom prst="straightConnector1">
              <a:avLst/>
            </a:prstGeom>
            <a:grpFill/>
            <a:ln w="19050">
              <a:solidFill>
                <a:schemeClr val="tx1"/>
              </a:solidFill>
              <a:round/>
              <a:headEnd/>
              <a:tailEnd type="triangle" w="lg" len="lg"/>
            </a:ln>
            <a:effectLst/>
          </p:spPr>
        </p:cxnSp>
        <p:cxnSp>
          <p:nvCxnSpPr>
            <p:cNvPr id="21" name="AutoShape 18">
              <a:extLst>
                <a:ext uri="{FF2B5EF4-FFF2-40B4-BE49-F238E27FC236}">
                  <a16:creationId xmlns:a16="http://schemas.microsoft.com/office/drawing/2014/main" id="{909F2944-0C5D-A146-A2D2-EA021B0B044D}"/>
                </a:ext>
              </a:extLst>
            </p:cNvPr>
            <p:cNvCxnSpPr>
              <a:cxnSpLocks noChangeShapeType="1"/>
              <a:stCxn id="8" idx="4"/>
              <a:endCxn id="17" idx="0"/>
            </p:cNvCxnSpPr>
            <p:nvPr/>
          </p:nvCxnSpPr>
          <p:spPr bwMode="auto">
            <a:xfrm>
              <a:off x="3106981" y="4572001"/>
              <a:ext cx="3217620" cy="457199"/>
            </a:xfrm>
            <a:prstGeom prst="straightConnector1">
              <a:avLst/>
            </a:prstGeom>
            <a:grpFill/>
            <a:ln w="19050">
              <a:solidFill>
                <a:schemeClr val="tx1"/>
              </a:solidFill>
              <a:round/>
              <a:headEnd/>
              <a:tailEnd type="triangle" w="lg" len="lg"/>
            </a:ln>
            <a:effectLst/>
          </p:spPr>
        </p:cxnSp>
        <p:sp>
          <p:nvSpPr>
            <p:cNvPr id="22" name="Rectangle 19">
              <a:extLst>
                <a:ext uri="{FF2B5EF4-FFF2-40B4-BE49-F238E27FC236}">
                  <a16:creationId xmlns:a16="http://schemas.microsoft.com/office/drawing/2014/main" id="{71B6196E-6E3E-F643-B5E5-46B36FBCED1B}"/>
                </a:ext>
              </a:extLst>
            </p:cNvPr>
            <p:cNvSpPr>
              <a:spLocks noChangeArrowheads="1"/>
            </p:cNvSpPr>
            <p:nvPr/>
          </p:nvSpPr>
          <p:spPr bwMode="auto">
            <a:xfrm>
              <a:off x="41910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b="1" dirty="0">
                  <a:latin typeface="Calibri" pitchFamily="34" charset="0"/>
                  <a:cs typeface="Calibri" pitchFamily="34" charset="0"/>
                </a:rPr>
                <a:t>1</a:t>
              </a:r>
            </a:p>
          </p:txBody>
        </p:sp>
        <p:sp>
          <p:nvSpPr>
            <p:cNvPr id="23" name="Rectangle 20">
              <a:extLst>
                <a:ext uri="{FF2B5EF4-FFF2-40B4-BE49-F238E27FC236}">
                  <a16:creationId xmlns:a16="http://schemas.microsoft.com/office/drawing/2014/main" id="{56877376-57B2-5145-B678-74836E92FA3A}"/>
                </a:ext>
              </a:extLst>
            </p:cNvPr>
            <p:cNvSpPr>
              <a:spLocks noChangeArrowheads="1"/>
            </p:cNvSpPr>
            <p:nvPr/>
          </p:nvSpPr>
          <p:spPr bwMode="auto">
            <a:xfrm>
              <a:off x="60198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b="1" dirty="0">
                  <a:latin typeface="Calibri" pitchFamily="34" charset="0"/>
                  <a:cs typeface="Calibri" pitchFamily="34" charset="0"/>
                </a:rPr>
                <a:t>1</a:t>
              </a:r>
            </a:p>
          </p:txBody>
        </p:sp>
        <p:sp>
          <p:nvSpPr>
            <p:cNvPr id="24" name="Rectangle 19">
              <a:extLst>
                <a:ext uri="{FF2B5EF4-FFF2-40B4-BE49-F238E27FC236}">
                  <a16:creationId xmlns:a16="http://schemas.microsoft.com/office/drawing/2014/main" id="{F055D7D4-7DD3-2C4C-93DD-ABF1499A05C6}"/>
                </a:ext>
              </a:extLst>
            </p:cNvPr>
            <p:cNvSpPr>
              <a:spLocks noChangeArrowheads="1"/>
            </p:cNvSpPr>
            <p:nvPr/>
          </p:nvSpPr>
          <p:spPr bwMode="auto">
            <a:xfrm>
              <a:off x="4800600" y="5029200"/>
              <a:ext cx="609600" cy="609600"/>
            </a:xfrm>
            <a:prstGeom prst="rect">
              <a:avLst/>
            </a:prstGeom>
            <a:grpFill/>
            <a:ln w="9525">
              <a:solidFill>
                <a:schemeClr val="tx1"/>
              </a:solidFill>
              <a:miter lim="800000"/>
              <a:headEnd/>
              <a:tailEnd/>
            </a:ln>
            <a:effectLst/>
          </p:spPr>
          <p:txBody>
            <a:bodyPr wrap="none" anchor="ctr"/>
            <a:lstStyle/>
            <a:p>
              <a:pPr algn="ctr">
                <a:buNone/>
              </a:pPr>
              <a:endParaRPr lang="en-US" b="1" dirty="0">
                <a:latin typeface="Calibri" pitchFamily="34" charset="0"/>
                <a:cs typeface="Calibri" pitchFamily="34" charset="0"/>
              </a:endParaRPr>
            </a:p>
          </p:txBody>
        </p:sp>
        <p:sp>
          <p:nvSpPr>
            <p:cNvPr id="25" name="Rectangle 19">
              <a:extLst>
                <a:ext uri="{FF2B5EF4-FFF2-40B4-BE49-F238E27FC236}">
                  <a16:creationId xmlns:a16="http://schemas.microsoft.com/office/drawing/2014/main" id="{30F8D71C-D241-7A4B-85E2-6F595FFA9A9B}"/>
                </a:ext>
              </a:extLst>
            </p:cNvPr>
            <p:cNvSpPr>
              <a:spLocks noChangeArrowheads="1"/>
            </p:cNvSpPr>
            <p:nvPr/>
          </p:nvSpPr>
          <p:spPr bwMode="auto">
            <a:xfrm>
              <a:off x="4800600" y="5036634"/>
              <a:ext cx="609600" cy="609600"/>
            </a:xfrm>
            <a:prstGeom prst="rect">
              <a:avLst/>
            </a:prstGeom>
            <a:grpFill/>
            <a:ln w="9525">
              <a:solidFill>
                <a:schemeClr val="tx1"/>
              </a:solidFill>
              <a:miter lim="800000"/>
              <a:headEnd/>
              <a:tailEnd/>
            </a:ln>
            <a:effectLst/>
          </p:spPr>
          <p:txBody>
            <a:bodyPr wrap="none" anchor="ctr"/>
            <a:lstStyle/>
            <a:p>
              <a:pPr algn="ctr">
                <a:buNone/>
              </a:pPr>
              <a:r>
                <a:rPr lang="en-US" b="1" dirty="0">
                  <a:latin typeface="Calibri" pitchFamily="34" charset="0"/>
                  <a:cs typeface="Calibri" pitchFamily="34" charset="0"/>
                </a:rPr>
                <a:t>0</a:t>
              </a:r>
            </a:p>
          </p:txBody>
        </p:sp>
        <p:sp>
          <p:nvSpPr>
            <p:cNvPr id="26" name="Rectangle 19">
              <a:extLst>
                <a:ext uri="{FF2B5EF4-FFF2-40B4-BE49-F238E27FC236}">
                  <a16:creationId xmlns:a16="http://schemas.microsoft.com/office/drawing/2014/main" id="{621F30DA-9270-4B43-8BEE-A8FA64943708}"/>
                </a:ext>
              </a:extLst>
            </p:cNvPr>
            <p:cNvSpPr>
              <a:spLocks noChangeArrowheads="1"/>
            </p:cNvSpPr>
            <p:nvPr/>
          </p:nvSpPr>
          <p:spPr bwMode="auto">
            <a:xfrm>
              <a:off x="54102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b="1" dirty="0">
                  <a:latin typeface="Calibri" pitchFamily="34" charset="0"/>
                  <a:cs typeface="Calibri" pitchFamily="34" charset="0"/>
                </a:rPr>
                <a:t>0</a:t>
              </a:r>
            </a:p>
          </p:txBody>
        </p:sp>
        <p:sp>
          <p:nvSpPr>
            <p:cNvPr id="27" name="Rectangle 19">
              <a:extLst>
                <a:ext uri="{FF2B5EF4-FFF2-40B4-BE49-F238E27FC236}">
                  <a16:creationId xmlns:a16="http://schemas.microsoft.com/office/drawing/2014/main" id="{C30C1396-342E-074B-9FCB-88B712CE584A}"/>
                </a:ext>
              </a:extLst>
            </p:cNvPr>
            <p:cNvSpPr>
              <a:spLocks noChangeArrowheads="1"/>
            </p:cNvSpPr>
            <p:nvPr/>
          </p:nvSpPr>
          <p:spPr bwMode="auto">
            <a:xfrm>
              <a:off x="66294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b="1" dirty="0">
                  <a:latin typeface="Calibri" pitchFamily="34" charset="0"/>
                  <a:cs typeface="Calibri" pitchFamily="34" charset="0"/>
                </a:rPr>
                <a:t>0</a:t>
              </a:r>
            </a:p>
          </p:txBody>
        </p:sp>
        <p:sp>
          <p:nvSpPr>
            <p:cNvPr id="28" name="Rectangle 19">
              <a:extLst>
                <a:ext uri="{FF2B5EF4-FFF2-40B4-BE49-F238E27FC236}">
                  <a16:creationId xmlns:a16="http://schemas.microsoft.com/office/drawing/2014/main" id="{4B8F4C84-E6C7-1A46-B503-DE2E6545C011}"/>
                </a:ext>
              </a:extLst>
            </p:cNvPr>
            <p:cNvSpPr>
              <a:spLocks noChangeArrowheads="1"/>
            </p:cNvSpPr>
            <p:nvPr/>
          </p:nvSpPr>
          <p:spPr bwMode="auto">
            <a:xfrm>
              <a:off x="35814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b="1" dirty="0">
                  <a:latin typeface="Calibri" pitchFamily="34" charset="0"/>
                  <a:cs typeface="Calibri" pitchFamily="34" charset="0"/>
                </a:rPr>
                <a:t>0</a:t>
              </a:r>
            </a:p>
          </p:txBody>
        </p:sp>
        <p:sp>
          <p:nvSpPr>
            <p:cNvPr id="29" name="Rectangle 19">
              <a:extLst>
                <a:ext uri="{FF2B5EF4-FFF2-40B4-BE49-F238E27FC236}">
                  <a16:creationId xmlns:a16="http://schemas.microsoft.com/office/drawing/2014/main" id="{AE0C8CF2-AE49-4247-8F05-E9C5A2ACDC18}"/>
                </a:ext>
              </a:extLst>
            </p:cNvPr>
            <p:cNvSpPr>
              <a:spLocks noChangeArrowheads="1"/>
            </p:cNvSpPr>
            <p:nvPr/>
          </p:nvSpPr>
          <p:spPr bwMode="auto">
            <a:xfrm>
              <a:off x="11430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b="1" dirty="0">
                  <a:latin typeface="Calibri" pitchFamily="34" charset="0"/>
                  <a:cs typeface="Calibri" pitchFamily="34" charset="0"/>
                </a:rPr>
                <a:t>0</a:t>
              </a:r>
            </a:p>
          </p:txBody>
        </p:sp>
        <p:sp>
          <p:nvSpPr>
            <p:cNvPr id="30" name="Rectangle 19">
              <a:extLst>
                <a:ext uri="{FF2B5EF4-FFF2-40B4-BE49-F238E27FC236}">
                  <a16:creationId xmlns:a16="http://schemas.microsoft.com/office/drawing/2014/main" id="{657C5A04-EE5F-1943-BA00-9723CBD09F4B}"/>
                </a:ext>
              </a:extLst>
            </p:cNvPr>
            <p:cNvSpPr>
              <a:spLocks noChangeArrowheads="1"/>
            </p:cNvSpPr>
            <p:nvPr/>
          </p:nvSpPr>
          <p:spPr bwMode="auto">
            <a:xfrm>
              <a:off x="23622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b="1" dirty="0">
                  <a:latin typeface="Calibri" pitchFamily="34" charset="0"/>
                  <a:cs typeface="Calibri" pitchFamily="34" charset="0"/>
                </a:rPr>
                <a:t>0</a:t>
              </a:r>
            </a:p>
          </p:txBody>
        </p:sp>
        <p:sp>
          <p:nvSpPr>
            <p:cNvPr id="31" name="Rectangle 19">
              <a:extLst>
                <a:ext uri="{FF2B5EF4-FFF2-40B4-BE49-F238E27FC236}">
                  <a16:creationId xmlns:a16="http://schemas.microsoft.com/office/drawing/2014/main" id="{958E0A0F-A90D-9B48-8C56-D211A5ECF788}"/>
                </a:ext>
              </a:extLst>
            </p:cNvPr>
            <p:cNvSpPr>
              <a:spLocks noChangeArrowheads="1"/>
            </p:cNvSpPr>
            <p:nvPr/>
          </p:nvSpPr>
          <p:spPr bwMode="auto">
            <a:xfrm>
              <a:off x="29718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b="1" dirty="0">
                  <a:latin typeface="Calibri" pitchFamily="34" charset="0"/>
                  <a:cs typeface="Calibri" pitchFamily="34" charset="0"/>
                </a:rPr>
                <a:t>0</a:t>
              </a:r>
            </a:p>
          </p:txBody>
        </p:sp>
      </p:grpSp>
    </p:spTree>
    <p:extLst>
      <p:ext uri="{BB962C8B-B14F-4D97-AF65-F5344CB8AC3E}">
        <p14:creationId xmlns:p14="http://schemas.microsoft.com/office/powerpoint/2010/main" val="25347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ensus.gov">
            <a:extLst>
              <a:ext uri="{FF2B5EF4-FFF2-40B4-BE49-F238E27FC236}">
                <a16:creationId xmlns:a16="http://schemas.microsoft.com/office/drawing/2014/main" id="{6EBF4F26-BFAC-4543-8B47-06881F34A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59" y="482184"/>
            <a:ext cx="3509836" cy="18408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w Headquarters - History - U.S. Census Bureau">
            <a:extLst>
              <a:ext uri="{FF2B5EF4-FFF2-40B4-BE49-F238E27FC236}">
                <a16:creationId xmlns:a16="http://schemas.microsoft.com/office/drawing/2014/main" id="{D0301474-D009-2F4F-91AB-584B25D72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375" y="925871"/>
            <a:ext cx="4186381" cy="2308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BD7F1C-B4CA-9547-9799-E73D411EBC84}"/>
              </a:ext>
            </a:extLst>
          </p:cNvPr>
          <p:cNvSpPr txBox="1"/>
          <p:nvPr/>
        </p:nvSpPr>
        <p:spPr>
          <a:xfrm>
            <a:off x="771659" y="3429000"/>
            <a:ext cx="3509836" cy="954107"/>
          </a:xfrm>
          <a:prstGeom prst="rect">
            <a:avLst/>
          </a:prstGeom>
          <a:noFill/>
        </p:spPr>
        <p:txBody>
          <a:bodyPr wrap="square" rtlCol="0">
            <a:spAutoFit/>
          </a:bodyPr>
          <a:lstStyle/>
          <a:p>
            <a:pPr>
              <a:buNone/>
            </a:pPr>
            <a:r>
              <a:rPr lang="en-US" sz="2800" dirty="0">
                <a:solidFill>
                  <a:srgbClr val="C00000"/>
                </a:solidFill>
              </a:rPr>
              <a:t>Must keep collected data confidential</a:t>
            </a:r>
          </a:p>
        </p:txBody>
      </p:sp>
      <p:sp>
        <p:nvSpPr>
          <p:cNvPr id="7" name="Content Placeholder 5">
            <a:extLst>
              <a:ext uri="{FF2B5EF4-FFF2-40B4-BE49-F238E27FC236}">
                <a16:creationId xmlns:a16="http://schemas.microsoft.com/office/drawing/2014/main" id="{CB44927A-1C6E-4742-9B01-6D5CF668F425}"/>
              </a:ext>
            </a:extLst>
          </p:cNvPr>
          <p:cNvSpPr>
            <a:spLocks noGrp="1"/>
          </p:cNvSpPr>
          <p:nvPr>
            <p:ph idx="1"/>
          </p:nvPr>
        </p:nvSpPr>
        <p:spPr>
          <a:xfrm>
            <a:off x="4465748" y="3429000"/>
            <a:ext cx="6120685" cy="2819400"/>
          </a:xfrm>
          <a:solidFill>
            <a:srgbClr val="C00000"/>
          </a:solidFill>
          <a:ln w="25400">
            <a:solidFill>
              <a:schemeClr val="tx1"/>
            </a:solidFill>
          </a:ln>
        </p:spPr>
        <p:txBody>
          <a:bodyPr>
            <a:noAutofit/>
          </a:bodyPr>
          <a:lstStyle/>
          <a:p>
            <a:pPr marL="0" indent="0">
              <a:buClr>
                <a:schemeClr val="bg1"/>
              </a:buClr>
              <a:buNone/>
            </a:pPr>
            <a:r>
              <a:rPr lang="en-US" sz="1800" dirty="0">
                <a:solidFill>
                  <a:schemeClr val="bg1"/>
                </a:solidFill>
              </a:rPr>
              <a:t>We pledge:</a:t>
            </a:r>
          </a:p>
          <a:p>
            <a:pPr lvl="1">
              <a:buClr>
                <a:schemeClr val="bg1"/>
              </a:buClr>
            </a:pPr>
            <a:r>
              <a:rPr lang="en-US" sz="1800" dirty="0">
                <a:solidFill>
                  <a:schemeClr val="bg1"/>
                </a:solidFill>
              </a:rPr>
              <a:t>Collected data will be used </a:t>
            </a:r>
            <a:r>
              <a:rPr lang="en-US" sz="1800" b="1" dirty="0">
                <a:solidFill>
                  <a:schemeClr val="bg1"/>
                </a:solidFill>
              </a:rPr>
              <a:t>only for statistical purposes</a:t>
            </a:r>
            <a:r>
              <a:rPr lang="en-US" sz="1800" dirty="0">
                <a:solidFill>
                  <a:schemeClr val="bg1"/>
                </a:solidFill>
              </a:rPr>
              <a:t>. </a:t>
            </a:r>
          </a:p>
          <a:p>
            <a:pPr lvl="1">
              <a:buClr>
                <a:schemeClr val="bg1"/>
              </a:buClr>
            </a:pPr>
            <a:r>
              <a:rPr lang="en-US" sz="1800" dirty="0">
                <a:solidFill>
                  <a:schemeClr val="bg1"/>
                </a:solidFill>
              </a:rPr>
              <a:t>Collected data will be kept </a:t>
            </a:r>
            <a:r>
              <a:rPr lang="en-US" sz="1800" b="1" dirty="0">
                <a:solidFill>
                  <a:schemeClr val="bg1"/>
                </a:solidFill>
              </a:rPr>
              <a:t>confidential</a:t>
            </a:r>
            <a:r>
              <a:rPr lang="en-US" sz="1800" dirty="0">
                <a:solidFill>
                  <a:schemeClr val="bg1"/>
                </a:solidFill>
              </a:rPr>
              <a:t>.</a:t>
            </a:r>
          </a:p>
          <a:p>
            <a:pPr lvl="1">
              <a:buClr>
                <a:schemeClr val="bg1"/>
              </a:buClr>
            </a:pPr>
            <a:r>
              <a:rPr lang="en-US" sz="1800" dirty="0">
                <a:solidFill>
                  <a:schemeClr val="bg1"/>
                </a:solidFill>
              </a:rPr>
              <a:t>Data from individuals or establishments</a:t>
            </a:r>
            <a:br>
              <a:rPr lang="en-US" sz="1800" dirty="0">
                <a:solidFill>
                  <a:schemeClr val="bg1"/>
                </a:solidFill>
              </a:rPr>
            </a:br>
            <a:r>
              <a:rPr lang="en-US" sz="1800" b="1" dirty="0">
                <a:solidFill>
                  <a:schemeClr val="bg1"/>
                </a:solidFill>
              </a:rPr>
              <a:t>won’t be identifiable </a:t>
            </a:r>
            <a:r>
              <a:rPr lang="en-US" sz="1800" dirty="0">
                <a:solidFill>
                  <a:schemeClr val="bg1"/>
                </a:solidFill>
              </a:rPr>
              <a:t>in any publication.</a:t>
            </a:r>
            <a:endParaRPr lang="en-US" sz="1800" i="1" dirty="0">
              <a:solidFill>
                <a:schemeClr val="bg1"/>
              </a:solidFill>
            </a:endParaRPr>
          </a:p>
          <a:p>
            <a:pPr marL="0" indent="0">
              <a:buClr>
                <a:schemeClr val="bg1"/>
              </a:buClr>
              <a:buNone/>
            </a:pPr>
            <a:r>
              <a:rPr lang="en-US" sz="1800" dirty="0">
                <a:solidFill>
                  <a:schemeClr val="bg1"/>
                </a:solidFill>
              </a:rPr>
              <a:t>Fines and prison await any Census Bureau employee who violates this pledge</a:t>
            </a:r>
          </a:p>
        </p:txBody>
      </p:sp>
    </p:spTree>
    <p:extLst>
      <p:ext uri="{BB962C8B-B14F-4D97-AF65-F5344CB8AC3E}">
        <p14:creationId xmlns:p14="http://schemas.microsoft.com/office/powerpoint/2010/main" val="335410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D1F4-2854-7849-8C28-CC685ACEC148}"/>
              </a:ext>
            </a:extLst>
          </p:cNvPr>
          <p:cNvSpPr>
            <a:spLocks noGrp="1"/>
          </p:cNvSpPr>
          <p:nvPr>
            <p:ph type="title"/>
          </p:nvPr>
        </p:nvSpPr>
        <p:spPr>
          <a:xfrm>
            <a:off x="1066800" y="642594"/>
            <a:ext cx="10549944" cy="1371600"/>
          </a:xfrm>
        </p:spPr>
        <p:txBody>
          <a:bodyPr/>
          <a:lstStyle/>
          <a:p>
            <a:r>
              <a:rPr lang="en-US" dirty="0"/>
              <a:t>Counting Bloom Filters + Randomized Response</a:t>
            </a:r>
          </a:p>
        </p:txBody>
      </p:sp>
      <p:sp>
        <p:nvSpPr>
          <p:cNvPr id="3" name="Content Placeholder 2">
            <a:extLst>
              <a:ext uri="{FF2B5EF4-FFF2-40B4-BE49-F238E27FC236}">
                <a16:creationId xmlns:a16="http://schemas.microsoft.com/office/drawing/2014/main" id="{31137F63-0995-AB4F-A298-353E53D99D07}"/>
              </a:ext>
            </a:extLst>
          </p:cNvPr>
          <p:cNvSpPr>
            <a:spLocks noGrp="1"/>
          </p:cNvSpPr>
          <p:nvPr>
            <p:ph idx="1"/>
          </p:nvPr>
        </p:nvSpPr>
        <p:spPr/>
        <p:txBody>
          <a:bodyPr>
            <a:normAutofit/>
          </a:bodyPr>
          <a:lstStyle/>
          <a:p>
            <a:pPr marL="0" indent="0">
              <a:buNone/>
            </a:pPr>
            <a:r>
              <a:rPr lang="en-US" sz="2400" dirty="0"/>
              <a:t>Idea: apply Randomized Response to the bits in a Bloom filter</a:t>
            </a:r>
          </a:p>
          <a:p>
            <a:pPr lvl="1"/>
            <a:r>
              <a:rPr lang="en-US" sz="2000" dirty="0"/>
              <a:t>Many fewer bits in the filter than all possibilities</a:t>
            </a:r>
          </a:p>
          <a:p>
            <a:pPr marL="0" indent="0">
              <a:buNone/>
            </a:pPr>
            <a:r>
              <a:rPr lang="en-US" sz="2400" dirty="0"/>
              <a:t>Each user maps their input to at most k bits in the filter</a:t>
            </a:r>
          </a:p>
          <a:p>
            <a:pPr lvl="1"/>
            <a:r>
              <a:rPr lang="en-US" sz="2000" dirty="0"/>
              <a:t>Privacy guarantee with parameter 2k</a:t>
            </a:r>
            <a:r>
              <a:rPr lang="el-GR" sz="2000" dirty="0"/>
              <a:t>ε</a:t>
            </a:r>
          </a:p>
          <a:p>
            <a:pPr marL="0" indent="0">
              <a:buNone/>
            </a:pPr>
            <a:r>
              <a:rPr lang="en-US" sz="2400" dirty="0"/>
              <a:t>Combine all user reports and observe how often each bit is set</a:t>
            </a:r>
          </a:p>
        </p:txBody>
      </p:sp>
      <p:grpSp>
        <p:nvGrpSpPr>
          <p:cNvPr id="7" name="Group 6">
            <a:extLst>
              <a:ext uri="{FF2B5EF4-FFF2-40B4-BE49-F238E27FC236}">
                <a16:creationId xmlns:a16="http://schemas.microsoft.com/office/drawing/2014/main" id="{5BEDB5DA-F870-AA42-900F-0AC26584E024}"/>
              </a:ext>
            </a:extLst>
          </p:cNvPr>
          <p:cNvGrpSpPr/>
          <p:nvPr/>
        </p:nvGrpSpPr>
        <p:grpSpPr>
          <a:xfrm>
            <a:off x="6096000" y="4824432"/>
            <a:ext cx="4646629" cy="1036528"/>
            <a:chOff x="1143000" y="4038600"/>
            <a:chExt cx="6096000" cy="1607634"/>
          </a:xfrm>
          <a:solidFill>
            <a:schemeClr val="bg1"/>
          </a:solidFill>
        </p:grpSpPr>
        <p:sp>
          <p:nvSpPr>
            <p:cNvPr id="8" name="Oval 4">
              <a:extLst>
                <a:ext uri="{FF2B5EF4-FFF2-40B4-BE49-F238E27FC236}">
                  <a16:creationId xmlns:a16="http://schemas.microsoft.com/office/drawing/2014/main" id="{94C90814-F6C6-5C4A-85F7-1901EF580126}"/>
                </a:ext>
              </a:extLst>
            </p:cNvPr>
            <p:cNvSpPr>
              <a:spLocks noChangeArrowheads="1"/>
            </p:cNvSpPr>
            <p:nvPr/>
          </p:nvSpPr>
          <p:spPr bwMode="auto">
            <a:xfrm>
              <a:off x="2507171" y="4038600"/>
              <a:ext cx="1199619" cy="533401"/>
            </a:xfrm>
            <a:prstGeom prst="ellipse">
              <a:avLst/>
            </a:prstGeom>
            <a:grpFill/>
            <a:ln w="9525">
              <a:solidFill>
                <a:schemeClr val="tx1"/>
              </a:solidFill>
              <a:round/>
              <a:headEnd/>
              <a:tailEnd/>
            </a:ln>
            <a:effectLst/>
          </p:spPr>
          <p:txBody>
            <a:bodyPr wrap="none" anchor="ctr"/>
            <a:lstStyle/>
            <a:p>
              <a:pPr algn="ctr">
                <a:buNone/>
              </a:pPr>
              <a:r>
                <a:rPr lang="en-US" dirty="0">
                  <a:latin typeface="Calibri" pitchFamily="34" charset="0"/>
                  <a:cs typeface="Calibri" pitchFamily="34" charset="0"/>
                </a:rPr>
                <a:t>item</a:t>
              </a:r>
            </a:p>
          </p:txBody>
        </p:sp>
        <p:sp>
          <p:nvSpPr>
            <p:cNvPr id="9" name="Rectangle 5">
              <a:extLst>
                <a:ext uri="{FF2B5EF4-FFF2-40B4-BE49-F238E27FC236}">
                  <a16:creationId xmlns:a16="http://schemas.microsoft.com/office/drawing/2014/main" id="{50E70D6C-6CE9-0341-B063-4A34E178D2F4}"/>
                </a:ext>
              </a:extLst>
            </p:cNvPr>
            <p:cNvSpPr>
              <a:spLocks noChangeArrowheads="1"/>
            </p:cNvSpPr>
            <p:nvPr/>
          </p:nvSpPr>
          <p:spPr bwMode="auto">
            <a:xfrm>
              <a:off x="1143000" y="5029200"/>
              <a:ext cx="6096000" cy="609600"/>
            </a:xfrm>
            <a:prstGeom prst="rect">
              <a:avLst/>
            </a:prstGeom>
            <a:grpFill/>
            <a:ln w="9525">
              <a:solidFill>
                <a:schemeClr val="tx1"/>
              </a:solidFill>
              <a:miter lim="800000"/>
              <a:headEnd/>
              <a:tailEnd/>
            </a:ln>
            <a:effectLst/>
          </p:spPr>
          <p:txBody>
            <a:bodyPr wrap="none" anchor="ctr"/>
            <a:lstStyle/>
            <a:p>
              <a:pPr>
                <a:buNone/>
              </a:pPr>
              <a:endParaRPr lang="en-US"/>
            </a:p>
          </p:txBody>
        </p:sp>
        <p:sp>
          <p:nvSpPr>
            <p:cNvPr id="10" name="Rectangle 7">
              <a:extLst>
                <a:ext uri="{FF2B5EF4-FFF2-40B4-BE49-F238E27FC236}">
                  <a16:creationId xmlns:a16="http://schemas.microsoft.com/office/drawing/2014/main" id="{B413CC60-6B44-1948-AEA9-065F3170BCEC}"/>
                </a:ext>
              </a:extLst>
            </p:cNvPr>
            <p:cNvSpPr>
              <a:spLocks noChangeArrowheads="1"/>
            </p:cNvSpPr>
            <p:nvPr/>
          </p:nvSpPr>
          <p:spPr bwMode="auto">
            <a:xfrm>
              <a:off x="17526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sz="2000" b="1" dirty="0">
                  <a:latin typeface="Calibri" pitchFamily="34" charset="0"/>
                  <a:cs typeface="Calibri" pitchFamily="34" charset="0"/>
                </a:rPr>
                <a:t>1/0</a:t>
              </a:r>
            </a:p>
          </p:txBody>
        </p:sp>
        <p:sp>
          <p:nvSpPr>
            <p:cNvPr id="11" name="Rectangle 8">
              <a:extLst>
                <a:ext uri="{FF2B5EF4-FFF2-40B4-BE49-F238E27FC236}">
                  <a16:creationId xmlns:a16="http://schemas.microsoft.com/office/drawing/2014/main" id="{FDE71F64-0CC8-174B-972D-9D071114A309}"/>
                </a:ext>
              </a:extLst>
            </p:cNvPr>
            <p:cNvSpPr>
              <a:spLocks noChangeArrowheads="1"/>
            </p:cNvSpPr>
            <p:nvPr/>
          </p:nvSpPr>
          <p:spPr bwMode="auto">
            <a:xfrm>
              <a:off x="2362200" y="5029200"/>
              <a:ext cx="609600" cy="609600"/>
            </a:xfrm>
            <a:prstGeom prst="rect">
              <a:avLst/>
            </a:prstGeom>
            <a:grpFill/>
            <a:ln w="9525">
              <a:solidFill>
                <a:schemeClr val="tx1"/>
              </a:solidFill>
              <a:miter lim="800000"/>
              <a:headEnd/>
              <a:tailEnd/>
            </a:ln>
            <a:effectLst/>
          </p:spPr>
          <p:txBody>
            <a:bodyPr wrap="none" anchor="ctr"/>
            <a:lstStyle/>
            <a:p>
              <a:pPr algn="ctr">
                <a:buNone/>
              </a:pPr>
              <a:endParaRPr lang="en-GB"/>
            </a:p>
          </p:txBody>
        </p:sp>
        <p:sp>
          <p:nvSpPr>
            <p:cNvPr id="12" name="Rectangle 9">
              <a:extLst>
                <a:ext uri="{FF2B5EF4-FFF2-40B4-BE49-F238E27FC236}">
                  <a16:creationId xmlns:a16="http://schemas.microsoft.com/office/drawing/2014/main" id="{11F9A56A-7A6E-8447-881E-604C57A82BEA}"/>
                </a:ext>
              </a:extLst>
            </p:cNvPr>
            <p:cNvSpPr>
              <a:spLocks noChangeArrowheads="1"/>
            </p:cNvSpPr>
            <p:nvPr/>
          </p:nvSpPr>
          <p:spPr bwMode="auto">
            <a:xfrm>
              <a:off x="2971800" y="5029200"/>
              <a:ext cx="609600" cy="609600"/>
            </a:xfrm>
            <a:prstGeom prst="rect">
              <a:avLst/>
            </a:prstGeom>
            <a:grpFill/>
            <a:ln w="9525">
              <a:solidFill>
                <a:schemeClr val="tx1"/>
              </a:solidFill>
              <a:miter lim="800000"/>
              <a:headEnd/>
              <a:tailEnd/>
            </a:ln>
            <a:effectLst/>
          </p:spPr>
          <p:txBody>
            <a:bodyPr wrap="none" anchor="ctr"/>
            <a:lstStyle/>
            <a:p>
              <a:pPr>
                <a:buNone/>
              </a:pPr>
              <a:endParaRPr lang="en-US"/>
            </a:p>
          </p:txBody>
        </p:sp>
        <p:sp>
          <p:nvSpPr>
            <p:cNvPr id="13" name="Rectangle 10">
              <a:extLst>
                <a:ext uri="{FF2B5EF4-FFF2-40B4-BE49-F238E27FC236}">
                  <a16:creationId xmlns:a16="http://schemas.microsoft.com/office/drawing/2014/main" id="{4ED8AE14-7C5F-0044-8D5A-755C1AED6442}"/>
                </a:ext>
              </a:extLst>
            </p:cNvPr>
            <p:cNvSpPr>
              <a:spLocks noChangeArrowheads="1"/>
            </p:cNvSpPr>
            <p:nvPr/>
          </p:nvSpPr>
          <p:spPr bwMode="auto">
            <a:xfrm>
              <a:off x="3581400" y="5029200"/>
              <a:ext cx="609600" cy="609600"/>
            </a:xfrm>
            <a:prstGeom prst="rect">
              <a:avLst/>
            </a:prstGeom>
            <a:grpFill/>
            <a:ln w="9525">
              <a:solidFill>
                <a:schemeClr val="tx1"/>
              </a:solidFill>
              <a:miter lim="800000"/>
              <a:headEnd/>
              <a:tailEnd/>
            </a:ln>
            <a:effectLst/>
          </p:spPr>
          <p:txBody>
            <a:bodyPr wrap="none" anchor="ctr"/>
            <a:lstStyle/>
            <a:p>
              <a:pPr>
                <a:buNone/>
              </a:pPr>
              <a:endParaRPr lang="en-US"/>
            </a:p>
          </p:txBody>
        </p:sp>
        <p:sp>
          <p:nvSpPr>
            <p:cNvPr id="14" name="Rectangle 11">
              <a:extLst>
                <a:ext uri="{FF2B5EF4-FFF2-40B4-BE49-F238E27FC236}">
                  <a16:creationId xmlns:a16="http://schemas.microsoft.com/office/drawing/2014/main" id="{F3EE72D8-A636-E147-83C2-06613E08C480}"/>
                </a:ext>
              </a:extLst>
            </p:cNvPr>
            <p:cNvSpPr>
              <a:spLocks noChangeArrowheads="1"/>
            </p:cNvSpPr>
            <p:nvPr/>
          </p:nvSpPr>
          <p:spPr bwMode="auto">
            <a:xfrm>
              <a:off x="4191000" y="5029200"/>
              <a:ext cx="609600" cy="609600"/>
            </a:xfrm>
            <a:prstGeom prst="rect">
              <a:avLst/>
            </a:prstGeom>
            <a:grpFill/>
            <a:ln w="9525">
              <a:solidFill>
                <a:schemeClr val="tx1"/>
              </a:solidFill>
              <a:miter lim="800000"/>
              <a:headEnd/>
              <a:tailEnd/>
            </a:ln>
            <a:effectLst/>
          </p:spPr>
          <p:txBody>
            <a:bodyPr wrap="none" anchor="ctr"/>
            <a:lstStyle/>
            <a:p>
              <a:pPr algn="ctr">
                <a:buNone/>
              </a:pPr>
              <a:endParaRPr lang="en-GB"/>
            </a:p>
          </p:txBody>
        </p:sp>
        <p:sp>
          <p:nvSpPr>
            <p:cNvPr id="15" name="Rectangle 12">
              <a:extLst>
                <a:ext uri="{FF2B5EF4-FFF2-40B4-BE49-F238E27FC236}">
                  <a16:creationId xmlns:a16="http://schemas.microsoft.com/office/drawing/2014/main" id="{C07FBCB6-BCFC-2D4B-9398-630ACDE75EB3}"/>
                </a:ext>
              </a:extLst>
            </p:cNvPr>
            <p:cNvSpPr>
              <a:spLocks noChangeArrowheads="1"/>
            </p:cNvSpPr>
            <p:nvPr/>
          </p:nvSpPr>
          <p:spPr bwMode="auto">
            <a:xfrm>
              <a:off x="4800600" y="5029200"/>
              <a:ext cx="609600" cy="609600"/>
            </a:xfrm>
            <a:prstGeom prst="rect">
              <a:avLst/>
            </a:prstGeom>
            <a:grpFill/>
            <a:ln w="9525">
              <a:solidFill>
                <a:schemeClr val="tx1"/>
              </a:solidFill>
              <a:miter lim="800000"/>
              <a:headEnd/>
              <a:tailEnd/>
            </a:ln>
            <a:effectLst/>
          </p:spPr>
          <p:txBody>
            <a:bodyPr wrap="none" anchor="ctr"/>
            <a:lstStyle/>
            <a:p>
              <a:pPr>
                <a:buNone/>
              </a:pPr>
              <a:endParaRPr lang="en-US"/>
            </a:p>
          </p:txBody>
        </p:sp>
        <p:sp>
          <p:nvSpPr>
            <p:cNvPr id="16" name="Rectangle 13">
              <a:extLst>
                <a:ext uri="{FF2B5EF4-FFF2-40B4-BE49-F238E27FC236}">
                  <a16:creationId xmlns:a16="http://schemas.microsoft.com/office/drawing/2014/main" id="{646403C6-1DDC-5241-868B-6F961BC14038}"/>
                </a:ext>
              </a:extLst>
            </p:cNvPr>
            <p:cNvSpPr>
              <a:spLocks noChangeArrowheads="1"/>
            </p:cNvSpPr>
            <p:nvPr/>
          </p:nvSpPr>
          <p:spPr bwMode="auto">
            <a:xfrm>
              <a:off x="5410200" y="5029200"/>
              <a:ext cx="609600" cy="609600"/>
            </a:xfrm>
            <a:prstGeom prst="rect">
              <a:avLst/>
            </a:prstGeom>
            <a:grpFill/>
            <a:ln w="9525">
              <a:solidFill>
                <a:schemeClr val="tx1"/>
              </a:solidFill>
              <a:miter lim="800000"/>
              <a:headEnd/>
              <a:tailEnd/>
            </a:ln>
            <a:effectLst/>
          </p:spPr>
          <p:txBody>
            <a:bodyPr wrap="none" anchor="ctr"/>
            <a:lstStyle/>
            <a:p>
              <a:pPr>
                <a:buNone/>
              </a:pPr>
              <a:endParaRPr lang="en-US"/>
            </a:p>
          </p:txBody>
        </p:sp>
        <p:sp>
          <p:nvSpPr>
            <p:cNvPr id="17" name="Rectangle 14">
              <a:extLst>
                <a:ext uri="{FF2B5EF4-FFF2-40B4-BE49-F238E27FC236}">
                  <a16:creationId xmlns:a16="http://schemas.microsoft.com/office/drawing/2014/main" id="{2CEE05DC-DB2E-094E-94F4-DCFDF43B298C}"/>
                </a:ext>
              </a:extLst>
            </p:cNvPr>
            <p:cNvSpPr>
              <a:spLocks noChangeArrowheads="1"/>
            </p:cNvSpPr>
            <p:nvPr/>
          </p:nvSpPr>
          <p:spPr bwMode="auto">
            <a:xfrm>
              <a:off x="6019800" y="5029200"/>
              <a:ext cx="609600" cy="609600"/>
            </a:xfrm>
            <a:prstGeom prst="rect">
              <a:avLst/>
            </a:prstGeom>
            <a:grpFill/>
            <a:ln w="9525">
              <a:solidFill>
                <a:schemeClr val="tx1"/>
              </a:solidFill>
              <a:miter lim="800000"/>
              <a:headEnd/>
              <a:tailEnd/>
            </a:ln>
            <a:effectLst/>
          </p:spPr>
          <p:txBody>
            <a:bodyPr wrap="none" anchor="ctr"/>
            <a:lstStyle/>
            <a:p>
              <a:pPr>
                <a:buNone/>
              </a:pPr>
              <a:endParaRPr lang="en-US"/>
            </a:p>
          </p:txBody>
        </p:sp>
        <p:sp>
          <p:nvSpPr>
            <p:cNvPr id="18" name="Rectangle 15">
              <a:extLst>
                <a:ext uri="{FF2B5EF4-FFF2-40B4-BE49-F238E27FC236}">
                  <a16:creationId xmlns:a16="http://schemas.microsoft.com/office/drawing/2014/main" id="{0F6EDDAE-B873-4B46-AE0E-E7CDD9AA4217}"/>
                </a:ext>
              </a:extLst>
            </p:cNvPr>
            <p:cNvSpPr>
              <a:spLocks noChangeArrowheads="1"/>
            </p:cNvSpPr>
            <p:nvPr/>
          </p:nvSpPr>
          <p:spPr bwMode="auto">
            <a:xfrm>
              <a:off x="6629400" y="5029200"/>
              <a:ext cx="609600" cy="609600"/>
            </a:xfrm>
            <a:prstGeom prst="rect">
              <a:avLst/>
            </a:prstGeom>
            <a:grpFill/>
            <a:ln w="9525">
              <a:solidFill>
                <a:schemeClr val="tx1"/>
              </a:solidFill>
              <a:miter lim="800000"/>
              <a:headEnd/>
              <a:tailEnd/>
            </a:ln>
            <a:effectLst/>
          </p:spPr>
          <p:txBody>
            <a:bodyPr wrap="none" anchor="ctr"/>
            <a:lstStyle/>
            <a:p>
              <a:pPr>
                <a:buNone/>
              </a:pPr>
              <a:endParaRPr lang="en-US"/>
            </a:p>
          </p:txBody>
        </p:sp>
        <p:cxnSp>
          <p:nvCxnSpPr>
            <p:cNvPr id="19" name="AutoShape 16">
              <a:extLst>
                <a:ext uri="{FF2B5EF4-FFF2-40B4-BE49-F238E27FC236}">
                  <a16:creationId xmlns:a16="http://schemas.microsoft.com/office/drawing/2014/main" id="{32356F36-A3C7-A249-939B-FEC4089F3690}"/>
                </a:ext>
              </a:extLst>
            </p:cNvPr>
            <p:cNvCxnSpPr>
              <a:cxnSpLocks noChangeShapeType="1"/>
              <a:stCxn id="8" idx="4"/>
              <a:endCxn id="10" idx="0"/>
            </p:cNvCxnSpPr>
            <p:nvPr/>
          </p:nvCxnSpPr>
          <p:spPr bwMode="auto">
            <a:xfrm flipH="1">
              <a:off x="2057401" y="4572001"/>
              <a:ext cx="1049580" cy="457199"/>
            </a:xfrm>
            <a:prstGeom prst="straightConnector1">
              <a:avLst/>
            </a:prstGeom>
            <a:grpFill/>
            <a:ln w="19050">
              <a:solidFill>
                <a:schemeClr val="tx1"/>
              </a:solidFill>
              <a:round/>
              <a:headEnd/>
              <a:tailEnd type="triangle" w="lg" len="lg"/>
            </a:ln>
            <a:effectLst/>
          </p:spPr>
        </p:cxnSp>
        <p:cxnSp>
          <p:nvCxnSpPr>
            <p:cNvPr id="20" name="AutoShape 17">
              <a:extLst>
                <a:ext uri="{FF2B5EF4-FFF2-40B4-BE49-F238E27FC236}">
                  <a16:creationId xmlns:a16="http://schemas.microsoft.com/office/drawing/2014/main" id="{EEBCCCEE-AEB0-CD46-9410-85641F514758}"/>
                </a:ext>
              </a:extLst>
            </p:cNvPr>
            <p:cNvCxnSpPr>
              <a:cxnSpLocks noChangeShapeType="1"/>
              <a:stCxn id="8" idx="4"/>
              <a:endCxn id="14" idx="0"/>
            </p:cNvCxnSpPr>
            <p:nvPr/>
          </p:nvCxnSpPr>
          <p:spPr bwMode="auto">
            <a:xfrm>
              <a:off x="3106981" y="4572001"/>
              <a:ext cx="1388821" cy="457199"/>
            </a:xfrm>
            <a:prstGeom prst="straightConnector1">
              <a:avLst/>
            </a:prstGeom>
            <a:grpFill/>
            <a:ln w="19050">
              <a:solidFill>
                <a:schemeClr val="tx1"/>
              </a:solidFill>
              <a:round/>
              <a:headEnd/>
              <a:tailEnd type="triangle" w="lg" len="lg"/>
            </a:ln>
            <a:effectLst/>
          </p:spPr>
        </p:cxnSp>
        <p:cxnSp>
          <p:nvCxnSpPr>
            <p:cNvPr id="21" name="AutoShape 18">
              <a:extLst>
                <a:ext uri="{FF2B5EF4-FFF2-40B4-BE49-F238E27FC236}">
                  <a16:creationId xmlns:a16="http://schemas.microsoft.com/office/drawing/2014/main" id="{909F2944-0C5D-A146-A2D2-EA021B0B044D}"/>
                </a:ext>
              </a:extLst>
            </p:cNvPr>
            <p:cNvCxnSpPr>
              <a:cxnSpLocks noChangeShapeType="1"/>
              <a:stCxn id="8" idx="4"/>
              <a:endCxn id="17" idx="0"/>
            </p:cNvCxnSpPr>
            <p:nvPr/>
          </p:nvCxnSpPr>
          <p:spPr bwMode="auto">
            <a:xfrm>
              <a:off x="3106981" y="4572001"/>
              <a:ext cx="3217620" cy="457199"/>
            </a:xfrm>
            <a:prstGeom prst="straightConnector1">
              <a:avLst/>
            </a:prstGeom>
            <a:grpFill/>
            <a:ln w="19050">
              <a:solidFill>
                <a:schemeClr val="tx1"/>
              </a:solidFill>
              <a:round/>
              <a:headEnd/>
              <a:tailEnd type="triangle" w="lg" len="lg"/>
            </a:ln>
            <a:effectLst/>
          </p:spPr>
        </p:cxnSp>
        <p:sp>
          <p:nvSpPr>
            <p:cNvPr id="22" name="Rectangle 19">
              <a:extLst>
                <a:ext uri="{FF2B5EF4-FFF2-40B4-BE49-F238E27FC236}">
                  <a16:creationId xmlns:a16="http://schemas.microsoft.com/office/drawing/2014/main" id="{71B6196E-6E3E-F643-B5E5-46B36FBCED1B}"/>
                </a:ext>
              </a:extLst>
            </p:cNvPr>
            <p:cNvSpPr>
              <a:spLocks noChangeArrowheads="1"/>
            </p:cNvSpPr>
            <p:nvPr/>
          </p:nvSpPr>
          <p:spPr bwMode="auto">
            <a:xfrm>
              <a:off x="41910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sz="2000" b="1" dirty="0">
                  <a:latin typeface="Calibri" pitchFamily="34" charset="0"/>
                  <a:cs typeface="Calibri" pitchFamily="34" charset="0"/>
                </a:rPr>
                <a:t>…</a:t>
              </a:r>
            </a:p>
          </p:txBody>
        </p:sp>
        <p:sp>
          <p:nvSpPr>
            <p:cNvPr id="23" name="Rectangle 20">
              <a:extLst>
                <a:ext uri="{FF2B5EF4-FFF2-40B4-BE49-F238E27FC236}">
                  <a16:creationId xmlns:a16="http://schemas.microsoft.com/office/drawing/2014/main" id="{56877376-57B2-5145-B678-74836E92FA3A}"/>
                </a:ext>
              </a:extLst>
            </p:cNvPr>
            <p:cNvSpPr>
              <a:spLocks noChangeArrowheads="1"/>
            </p:cNvSpPr>
            <p:nvPr/>
          </p:nvSpPr>
          <p:spPr bwMode="auto">
            <a:xfrm>
              <a:off x="60198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sz="2000" b="1" dirty="0">
                  <a:latin typeface="Calibri" pitchFamily="34" charset="0"/>
                  <a:cs typeface="Calibri" pitchFamily="34" charset="0"/>
                </a:rPr>
                <a:t>…</a:t>
              </a:r>
            </a:p>
          </p:txBody>
        </p:sp>
        <p:sp>
          <p:nvSpPr>
            <p:cNvPr id="24" name="Rectangle 19">
              <a:extLst>
                <a:ext uri="{FF2B5EF4-FFF2-40B4-BE49-F238E27FC236}">
                  <a16:creationId xmlns:a16="http://schemas.microsoft.com/office/drawing/2014/main" id="{F055D7D4-7DD3-2C4C-93DD-ABF1499A05C6}"/>
                </a:ext>
              </a:extLst>
            </p:cNvPr>
            <p:cNvSpPr>
              <a:spLocks noChangeArrowheads="1"/>
            </p:cNvSpPr>
            <p:nvPr/>
          </p:nvSpPr>
          <p:spPr bwMode="auto">
            <a:xfrm>
              <a:off x="4800600" y="5029200"/>
              <a:ext cx="609600" cy="609600"/>
            </a:xfrm>
            <a:prstGeom prst="rect">
              <a:avLst/>
            </a:prstGeom>
            <a:grpFill/>
            <a:ln w="9525">
              <a:solidFill>
                <a:schemeClr val="tx1"/>
              </a:solidFill>
              <a:miter lim="800000"/>
              <a:headEnd/>
              <a:tailEnd/>
            </a:ln>
            <a:effectLst/>
          </p:spPr>
          <p:txBody>
            <a:bodyPr wrap="none" anchor="ctr"/>
            <a:lstStyle/>
            <a:p>
              <a:pPr algn="ctr">
                <a:buNone/>
              </a:pPr>
              <a:endParaRPr lang="en-US" b="1" dirty="0">
                <a:latin typeface="Calibri" pitchFamily="34" charset="0"/>
                <a:cs typeface="Calibri" pitchFamily="34" charset="0"/>
              </a:endParaRPr>
            </a:p>
          </p:txBody>
        </p:sp>
        <p:sp>
          <p:nvSpPr>
            <p:cNvPr id="25" name="Rectangle 19">
              <a:extLst>
                <a:ext uri="{FF2B5EF4-FFF2-40B4-BE49-F238E27FC236}">
                  <a16:creationId xmlns:a16="http://schemas.microsoft.com/office/drawing/2014/main" id="{30F8D71C-D241-7A4B-85E2-6F595FFA9A9B}"/>
                </a:ext>
              </a:extLst>
            </p:cNvPr>
            <p:cNvSpPr>
              <a:spLocks noChangeArrowheads="1"/>
            </p:cNvSpPr>
            <p:nvPr/>
          </p:nvSpPr>
          <p:spPr bwMode="auto">
            <a:xfrm>
              <a:off x="4800600" y="5036634"/>
              <a:ext cx="609600" cy="609600"/>
            </a:xfrm>
            <a:prstGeom prst="rect">
              <a:avLst/>
            </a:prstGeom>
            <a:grpFill/>
            <a:ln w="9525">
              <a:solidFill>
                <a:schemeClr val="tx1"/>
              </a:solidFill>
              <a:miter lim="800000"/>
              <a:headEnd/>
              <a:tailEnd/>
            </a:ln>
            <a:effectLst/>
          </p:spPr>
          <p:txBody>
            <a:bodyPr wrap="none" anchor="ctr"/>
            <a:lstStyle/>
            <a:p>
              <a:pPr algn="ctr">
                <a:buNone/>
              </a:pPr>
              <a:r>
                <a:rPr lang="en-US" sz="2000" b="1" dirty="0">
                  <a:latin typeface="Calibri" pitchFamily="34" charset="0"/>
                  <a:cs typeface="Calibri" pitchFamily="34" charset="0"/>
                </a:rPr>
                <a:t>…</a:t>
              </a:r>
            </a:p>
          </p:txBody>
        </p:sp>
        <p:sp>
          <p:nvSpPr>
            <p:cNvPr id="26" name="Rectangle 19">
              <a:extLst>
                <a:ext uri="{FF2B5EF4-FFF2-40B4-BE49-F238E27FC236}">
                  <a16:creationId xmlns:a16="http://schemas.microsoft.com/office/drawing/2014/main" id="{621F30DA-9270-4B43-8BEE-A8FA64943708}"/>
                </a:ext>
              </a:extLst>
            </p:cNvPr>
            <p:cNvSpPr>
              <a:spLocks noChangeArrowheads="1"/>
            </p:cNvSpPr>
            <p:nvPr/>
          </p:nvSpPr>
          <p:spPr bwMode="auto">
            <a:xfrm>
              <a:off x="54102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sz="2000" b="1" dirty="0">
                  <a:latin typeface="Calibri" pitchFamily="34" charset="0"/>
                  <a:cs typeface="Calibri" pitchFamily="34" charset="0"/>
                </a:rPr>
                <a:t>…</a:t>
              </a:r>
            </a:p>
          </p:txBody>
        </p:sp>
        <p:sp>
          <p:nvSpPr>
            <p:cNvPr id="27" name="Rectangle 19">
              <a:extLst>
                <a:ext uri="{FF2B5EF4-FFF2-40B4-BE49-F238E27FC236}">
                  <a16:creationId xmlns:a16="http://schemas.microsoft.com/office/drawing/2014/main" id="{C30C1396-342E-074B-9FCB-88B712CE584A}"/>
                </a:ext>
              </a:extLst>
            </p:cNvPr>
            <p:cNvSpPr>
              <a:spLocks noChangeArrowheads="1"/>
            </p:cNvSpPr>
            <p:nvPr/>
          </p:nvSpPr>
          <p:spPr bwMode="auto">
            <a:xfrm>
              <a:off x="66294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sz="2000" b="1" dirty="0">
                  <a:latin typeface="Calibri" pitchFamily="34" charset="0"/>
                  <a:cs typeface="Calibri" pitchFamily="34" charset="0"/>
                </a:rPr>
                <a:t>…</a:t>
              </a:r>
            </a:p>
          </p:txBody>
        </p:sp>
        <p:sp>
          <p:nvSpPr>
            <p:cNvPr id="28" name="Rectangle 19">
              <a:extLst>
                <a:ext uri="{FF2B5EF4-FFF2-40B4-BE49-F238E27FC236}">
                  <a16:creationId xmlns:a16="http://schemas.microsoft.com/office/drawing/2014/main" id="{4B8F4C84-E6C7-1A46-B503-DE2E6545C011}"/>
                </a:ext>
              </a:extLst>
            </p:cNvPr>
            <p:cNvSpPr>
              <a:spLocks noChangeArrowheads="1"/>
            </p:cNvSpPr>
            <p:nvPr/>
          </p:nvSpPr>
          <p:spPr bwMode="auto">
            <a:xfrm>
              <a:off x="35814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sz="2000" b="1" dirty="0">
                  <a:latin typeface="Calibri" pitchFamily="34" charset="0"/>
                  <a:cs typeface="Calibri" pitchFamily="34" charset="0"/>
                </a:rPr>
                <a:t>…</a:t>
              </a:r>
            </a:p>
          </p:txBody>
        </p:sp>
        <p:sp>
          <p:nvSpPr>
            <p:cNvPr id="29" name="Rectangle 19">
              <a:extLst>
                <a:ext uri="{FF2B5EF4-FFF2-40B4-BE49-F238E27FC236}">
                  <a16:creationId xmlns:a16="http://schemas.microsoft.com/office/drawing/2014/main" id="{AE0C8CF2-AE49-4247-8F05-E9C5A2ACDC18}"/>
                </a:ext>
              </a:extLst>
            </p:cNvPr>
            <p:cNvSpPr>
              <a:spLocks noChangeArrowheads="1"/>
            </p:cNvSpPr>
            <p:nvPr/>
          </p:nvSpPr>
          <p:spPr bwMode="auto">
            <a:xfrm>
              <a:off x="11430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sz="2000" b="1" dirty="0">
                  <a:latin typeface="Calibri" pitchFamily="34" charset="0"/>
                  <a:cs typeface="Calibri" pitchFamily="34" charset="0"/>
                </a:rPr>
                <a:t>0/1</a:t>
              </a:r>
            </a:p>
          </p:txBody>
        </p:sp>
        <p:sp>
          <p:nvSpPr>
            <p:cNvPr id="30" name="Rectangle 19">
              <a:extLst>
                <a:ext uri="{FF2B5EF4-FFF2-40B4-BE49-F238E27FC236}">
                  <a16:creationId xmlns:a16="http://schemas.microsoft.com/office/drawing/2014/main" id="{657C5A04-EE5F-1943-BA00-9723CBD09F4B}"/>
                </a:ext>
              </a:extLst>
            </p:cNvPr>
            <p:cNvSpPr>
              <a:spLocks noChangeArrowheads="1"/>
            </p:cNvSpPr>
            <p:nvPr/>
          </p:nvSpPr>
          <p:spPr bwMode="auto">
            <a:xfrm>
              <a:off x="23622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sz="2000" b="1" dirty="0">
                  <a:latin typeface="Calibri" pitchFamily="34" charset="0"/>
                  <a:cs typeface="Calibri" pitchFamily="34" charset="0"/>
                </a:rPr>
                <a:t>0/1</a:t>
              </a:r>
            </a:p>
          </p:txBody>
        </p:sp>
        <p:sp>
          <p:nvSpPr>
            <p:cNvPr id="31" name="Rectangle 19">
              <a:extLst>
                <a:ext uri="{FF2B5EF4-FFF2-40B4-BE49-F238E27FC236}">
                  <a16:creationId xmlns:a16="http://schemas.microsoft.com/office/drawing/2014/main" id="{958E0A0F-A90D-9B48-8C56-D211A5ECF788}"/>
                </a:ext>
              </a:extLst>
            </p:cNvPr>
            <p:cNvSpPr>
              <a:spLocks noChangeArrowheads="1"/>
            </p:cNvSpPr>
            <p:nvPr/>
          </p:nvSpPr>
          <p:spPr bwMode="auto">
            <a:xfrm>
              <a:off x="2971800" y="5029200"/>
              <a:ext cx="609600" cy="609600"/>
            </a:xfrm>
            <a:prstGeom prst="rect">
              <a:avLst/>
            </a:prstGeom>
            <a:grpFill/>
            <a:ln w="9525">
              <a:solidFill>
                <a:schemeClr val="tx1"/>
              </a:solidFill>
              <a:miter lim="800000"/>
              <a:headEnd/>
              <a:tailEnd/>
            </a:ln>
            <a:effectLst/>
          </p:spPr>
          <p:txBody>
            <a:bodyPr wrap="none" anchor="ctr"/>
            <a:lstStyle/>
            <a:p>
              <a:pPr algn="ctr">
                <a:buNone/>
              </a:pPr>
              <a:r>
                <a:rPr lang="en-US" sz="2000" b="1" dirty="0">
                  <a:latin typeface="Calibri" pitchFamily="34" charset="0"/>
                  <a:cs typeface="Calibri" pitchFamily="34" charset="0"/>
                </a:rPr>
                <a:t>0/1</a:t>
              </a:r>
            </a:p>
          </p:txBody>
        </p:sp>
      </p:grpSp>
    </p:spTree>
    <p:extLst>
      <p:ext uri="{BB962C8B-B14F-4D97-AF65-F5344CB8AC3E}">
        <p14:creationId xmlns:p14="http://schemas.microsoft.com/office/powerpoint/2010/main" val="611350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D1F4-2854-7849-8C28-CC685ACEC148}"/>
              </a:ext>
            </a:extLst>
          </p:cNvPr>
          <p:cNvSpPr>
            <a:spLocks noGrp="1"/>
          </p:cNvSpPr>
          <p:nvPr>
            <p:ph type="title"/>
          </p:nvPr>
        </p:nvSpPr>
        <p:spPr/>
        <p:txBody>
          <a:bodyPr/>
          <a:lstStyle/>
          <a:p>
            <a:r>
              <a:rPr lang="en-US" dirty="0"/>
              <a:t>Decoding Noisy Bloom Filters</a:t>
            </a:r>
          </a:p>
        </p:txBody>
      </p:sp>
      <p:sp>
        <p:nvSpPr>
          <p:cNvPr id="3" name="Content Placeholder 2">
            <a:extLst>
              <a:ext uri="{FF2B5EF4-FFF2-40B4-BE49-F238E27FC236}">
                <a16:creationId xmlns:a16="http://schemas.microsoft.com/office/drawing/2014/main" id="{31137F63-0995-AB4F-A298-353E53D99D07}"/>
              </a:ext>
            </a:extLst>
          </p:cNvPr>
          <p:cNvSpPr>
            <a:spLocks noGrp="1"/>
          </p:cNvSpPr>
          <p:nvPr>
            <p:ph idx="1"/>
          </p:nvPr>
        </p:nvSpPr>
        <p:spPr/>
        <p:txBody>
          <a:bodyPr>
            <a:normAutofit/>
          </a:bodyPr>
          <a:lstStyle/>
          <a:p>
            <a:pPr marL="0" indent="0">
              <a:buNone/>
            </a:pPr>
            <a:r>
              <a:rPr lang="en-US" sz="2400" dirty="0"/>
              <a:t>Given a noisy Bloom filter, where each bit has a probability, estimate the frequency of a particular value</a:t>
            </a:r>
          </a:p>
          <a:p>
            <a:pPr lvl="1"/>
            <a:r>
              <a:rPr lang="en-US" sz="2000" dirty="0"/>
              <a:t>Look up its bit locations in the Bloom filter</a:t>
            </a:r>
          </a:p>
          <a:p>
            <a:pPr lvl="1"/>
            <a:r>
              <a:rPr lang="en-US" sz="2000" dirty="0"/>
              <a:t>Compute the unbiased estimate of the probability that each location is 1</a:t>
            </a:r>
          </a:p>
          <a:p>
            <a:pPr lvl="1"/>
            <a:r>
              <a:rPr lang="en-US" sz="2000" dirty="0"/>
              <a:t>Take the minimum of these estimates as the frequency</a:t>
            </a:r>
          </a:p>
          <a:p>
            <a:pPr lvl="1"/>
            <a:r>
              <a:rPr lang="en-US" sz="2000" dirty="0"/>
              <a:t>More advanced decoding heuristics to decode all at once</a:t>
            </a:r>
          </a:p>
          <a:p>
            <a:pPr marL="0" indent="0">
              <a:buNone/>
            </a:pPr>
            <a:r>
              <a:rPr lang="en-US" sz="2400" dirty="0"/>
              <a:t>Subsequent work: to find frequent strings (without knowing them in advance), build them up character by character</a:t>
            </a:r>
          </a:p>
        </p:txBody>
      </p:sp>
    </p:spTree>
    <p:extLst>
      <p:ext uri="{BB962C8B-B14F-4D97-AF65-F5344CB8AC3E}">
        <p14:creationId xmlns:p14="http://schemas.microsoft.com/office/powerpoint/2010/main" val="186396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3D1F4-2854-7849-8C28-CC685ACEC148}"/>
              </a:ext>
            </a:extLst>
          </p:cNvPr>
          <p:cNvSpPr>
            <a:spLocks noGrp="1"/>
          </p:cNvSpPr>
          <p:nvPr>
            <p:ph type="title"/>
          </p:nvPr>
        </p:nvSpPr>
        <p:spPr>
          <a:xfrm>
            <a:off x="601991" y="642593"/>
            <a:ext cx="6281928" cy="1744183"/>
          </a:xfrm>
        </p:spPr>
        <p:txBody>
          <a:bodyPr>
            <a:normAutofit/>
          </a:bodyPr>
          <a:lstStyle/>
          <a:p>
            <a:r>
              <a:rPr lang="en-US" dirty="0"/>
              <a:t>RAPPOR in Practice</a:t>
            </a:r>
          </a:p>
        </p:txBody>
      </p:sp>
      <p:sp>
        <p:nvSpPr>
          <p:cNvPr id="3" name="Content Placeholder 2">
            <a:extLst>
              <a:ext uri="{FF2B5EF4-FFF2-40B4-BE49-F238E27FC236}">
                <a16:creationId xmlns:a16="http://schemas.microsoft.com/office/drawing/2014/main" id="{31137F63-0995-AB4F-A298-353E53D99D07}"/>
              </a:ext>
            </a:extLst>
          </p:cNvPr>
          <p:cNvSpPr>
            <a:spLocks noGrp="1"/>
          </p:cNvSpPr>
          <p:nvPr>
            <p:ph idx="1"/>
          </p:nvPr>
        </p:nvSpPr>
        <p:spPr>
          <a:xfrm>
            <a:off x="537596" y="2026165"/>
            <a:ext cx="7070787" cy="3648456"/>
          </a:xfrm>
        </p:spPr>
        <p:txBody>
          <a:bodyPr>
            <a:noAutofit/>
          </a:bodyPr>
          <a:lstStyle/>
          <a:p>
            <a:pPr marL="0" indent="0">
              <a:buNone/>
            </a:pPr>
            <a:r>
              <a:rPr lang="en-GB" sz="2000" dirty="0"/>
              <a:t>Implemented in the Chrome browser (no longer deployed?)</a:t>
            </a:r>
          </a:p>
          <a:p>
            <a:pPr lvl="1"/>
            <a:r>
              <a:rPr lang="en-GB" sz="1800" dirty="0"/>
              <a:t>Collects data from opt-in users, tens of millions per day</a:t>
            </a:r>
          </a:p>
          <a:p>
            <a:pPr lvl="1"/>
            <a:r>
              <a:rPr lang="en-GB" sz="1800" dirty="0"/>
              <a:t>Open source implementation available</a:t>
            </a:r>
          </a:p>
          <a:p>
            <a:pPr marL="0" indent="0">
              <a:buNone/>
            </a:pPr>
            <a:r>
              <a:rPr lang="en-GB" sz="2000" dirty="0"/>
              <a:t>Tracks settings in the browser (e.g. home page, search engine)</a:t>
            </a:r>
          </a:p>
          <a:p>
            <a:pPr lvl="1"/>
            <a:r>
              <a:rPr lang="en-GB" sz="1800" dirty="0"/>
              <a:t>Sample use: if many users unexpectedly change home page </a:t>
            </a:r>
            <a:r>
              <a:rPr lang="en-GB" sz="1800" dirty="0">
                <a:cs typeface="Calibri" panose="020F0502020204030204" pitchFamily="34" charset="0"/>
              </a:rPr>
              <a:t>→ </a:t>
            </a:r>
            <a:r>
              <a:rPr lang="en-GB" sz="1800" dirty="0"/>
              <a:t>possible malware</a:t>
            </a:r>
          </a:p>
          <a:p>
            <a:pPr marL="0" indent="0">
              <a:buNone/>
            </a:pPr>
            <a:r>
              <a:rPr lang="en-GB" sz="2000" dirty="0"/>
              <a:t>Typical configuration: 128 bit Bloom filter, 2 hash functions, </a:t>
            </a:r>
            <a:r>
              <a:rPr lang="el-GR" sz="2000" dirty="0"/>
              <a:t>ε</a:t>
            </a:r>
            <a:r>
              <a:rPr lang="en-GB" sz="2000" dirty="0"/>
              <a:t>~0.5</a:t>
            </a:r>
          </a:p>
          <a:p>
            <a:pPr lvl="1"/>
            <a:r>
              <a:rPr lang="en-GB" sz="1800" dirty="0"/>
              <a:t>Needs about 10K reports to identify a value with confidence</a:t>
            </a:r>
          </a:p>
        </p:txBody>
      </p:sp>
      <p:pic>
        <p:nvPicPr>
          <p:cNvPr id="4" name="Picture 2" descr="http://atechjourney.com/wp-content/uploads/google-chrome-logo.jpg">
            <a:extLst>
              <a:ext uri="{FF2B5EF4-FFF2-40B4-BE49-F238E27FC236}">
                <a16:creationId xmlns:a16="http://schemas.microsoft.com/office/drawing/2014/main" id="{817918B6-A646-A742-90D0-63C7ECB5C4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16242" y="2493265"/>
            <a:ext cx="3322121" cy="187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75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3D1F4-2854-7849-8C28-CC685ACEC148}"/>
              </a:ext>
            </a:extLst>
          </p:cNvPr>
          <p:cNvSpPr>
            <a:spLocks noGrp="1"/>
          </p:cNvSpPr>
          <p:nvPr>
            <p:ph type="title"/>
          </p:nvPr>
        </p:nvSpPr>
        <p:spPr>
          <a:xfrm>
            <a:off x="868680" y="642593"/>
            <a:ext cx="5532120" cy="1744183"/>
          </a:xfrm>
        </p:spPr>
        <p:txBody>
          <a:bodyPr>
            <a:normAutofit/>
          </a:bodyPr>
          <a:lstStyle/>
          <a:p>
            <a:r>
              <a:rPr lang="en-US" dirty="0"/>
              <a:t>Local DP at Apple</a:t>
            </a:r>
          </a:p>
        </p:txBody>
      </p:sp>
      <p:sp>
        <p:nvSpPr>
          <p:cNvPr id="3" name="Content Placeholder 2">
            <a:extLst>
              <a:ext uri="{FF2B5EF4-FFF2-40B4-BE49-F238E27FC236}">
                <a16:creationId xmlns:a16="http://schemas.microsoft.com/office/drawing/2014/main" id="{31137F63-0995-AB4F-A298-353E53D99D07}"/>
              </a:ext>
            </a:extLst>
          </p:cNvPr>
          <p:cNvSpPr>
            <a:spLocks noGrp="1"/>
          </p:cNvSpPr>
          <p:nvPr>
            <p:ph idx="1"/>
          </p:nvPr>
        </p:nvSpPr>
        <p:spPr>
          <a:xfrm>
            <a:off x="868680" y="2386584"/>
            <a:ext cx="5866971" cy="3648456"/>
          </a:xfrm>
        </p:spPr>
        <p:txBody>
          <a:bodyPr>
            <a:normAutofit/>
          </a:bodyPr>
          <a:lstStyle/>
          <a:p>
            <a:pPr marL="0" indent="0">
              <a:buNone/>
            </a:pPr>
            <a:r>
              <a:rPr lang="en-GB" sz="2000" dirty="0"/>
              <a:t>Similar problem to RAPPOR: count frequencies of many items</a:t>
            </a:r>
          </a:p>
          <a:p>
            <a:pPr marL="0" indent="0">
              <a:buNone/>
            </a:pPr>
            <a:r>
              <a:rPr lang="en-GB" sz="2000" dirty="0"/>
              <a:t>Instead of Bloom filters, use </a:t>
            </a:r>
            <a:r>
              <a:rPr lang="en-GB" sz="2000" dirty="0">
                <a:solidFill>
                  <a:srgbClr val="C00000"/>
                </a:solidFill>
              </a:rPr>
              <a:t>sketches</a:t>
            </a:r>
          </a:p>
          <a:p>
            <a:pPr lvl="1"/>
            <a:r>
              <a:rPr lang="en-GB" sz="1800" dirty="0"/>
              <a:t>Similar idea, but better suited to capturing frequencies</a:t>
            </a:r>
          </a:p>
          <a:p>
            <a:pPr lvl="1"/>
            <a:r>
              <a:rPr lang="en-GB" sz="1800" dirty="0"/>
              <a:t>Discrete Fourier transforms to reduce the size of sketches for communication, while preserving characteristics of the distribution</a:t>
            </a:r>
          </a:p>
        </p:txBody>
      </p:sp>
      <p:pic>
        <p:nvPicPr>
          <p:cNvPr id="5" name="Picture 4" descr="Graphical user interface, application&#10;&#10;Description automatically generated">
            <a:extLst>
              <a:ext uri="{FF2B5EF4-FFF2-40B4-BE49-F238E27FC236}">
                <a16:creationId xmlns:a16="http://schemas.microsoft.com/office/drawing/2014/main" id="{5537AE0A-1871-6643-BCB1-ECA3BF38A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7649" y="2386584"/>
            <a:ext cx="3621474" cy="1477078"/>
          </a:xfrm>
          <a:prstGeom prst="rect">
            <a:avLst/>
          </a:prstGeom>
        </p:spPr>
      </p:pic>
    </p:spTree>
    <p:extLst>
      <p:ext uri="{BB962C8B-B14F-4D97-AF65-F5344CB8AC3E}">
        <p14:creationId xmlns:p14="http://schemas.microsoft.com/office/powerpoint/2010/main" val="559642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3D1F4-2854-7849-8C28-CC685ACEC148}"/>
              </a:ext>
            </a:extLst>
          </p:cNvPr>
          <p:cNvSpPr>
            <a:spLocks noGrp="1"/>
          </p:cNvSpPr>
          <p:nvPr>
            <p:ph type="title"/>
          </p:nvPr>
        </p:nvSpPr>
        <p:spPr>
          <a:xfrm>
            <a:off x="561330" y="642593"/>
            <a:ext cx="6281928" cy="1744183"/>
          </a:xfrm>
        </p:spPr>
        <p:txBody>
          <a:bodyPr>
            <a:normAutofit/>
          </a:bodyPr>
          <a:lstStyle/>
          <a:p>
            <a:r>
              <a:rPr lang="en-US" dirty="0"/>
              <a:t>Local DP at Apple in Practice</a:t>
            </a:r>
          </a:p>
        </p:txBody>
      </p:sp>
      <p:sp>
        <p:nvSpPr>
          <p:cNvPr id="3" name="Content Placeholder 2">
            <a:extLst>
              <a:ext uri="{FF2B5EF4-FFF2-40B4-BE49-F238E27FC236}">
                <a16:creationId xmlns:a16="http://schemas.microsoft.com/office/drawing/2014/main" id="{31137F63-0995-AB4F-A298-353E53D99D07}"/>
              </a:ext>
            </a:extLst>
          </p:cNvPr>
          <p:cNvSpPr>
            <a:spLocks noGrp="1"/>
          </p:cNvSpPr>
          <p:nvPr>
            <p:ph idx="1"/>
          </p:nvPr>
        </p:nvSpPr>
        <p:spPr>
          <a:xfrm>
            <a:off x="561330" y="2386776"/>
            <a:ext cx="6893926" cy="3648456"/>
          </a:xfrm>
        </p:spPr>
        <p:txBody>
          <a:bodyPr>
            <a:normAutofit/>
          </a:bodyPr>
          <a:lstStyle/>
          <a:p>
            <a:pPr marL="0" indent="0">
              <a:buNone/>
            </a:pPr>
            <a:r>
              <a:rPr lang="en-GB" sz="2000" dirty="0"/>
              <a:t>Used to collect local data from iOS and MacOS users</a:t>
            </a:r>
          </a:p>
          <a:p>
            <a:pPr lvl="1"/>
            <a:r>
              <a:rPr lang="en-GB" sz="1800" dirty="0"/>
              <a:t>Popular emojis: (heart) (laugh) (smile) (crying) (</a:t>
            </a:r>
            <a:r>
              <a:rPr lang="en-GB" sz="1800" dirty="0" err="1"/>
              <a:t>sadface</a:t>
            </a:r>
            <a:r>
              <a:rPr lang="en-GB" sz="1800" dirty="0"/>
              <a:t>)</a:t>
            </a:r>
          </a:p>
          <a:p>
            <a:pPr lvl="1"/>
            <a:r>
              <a:rPr lang="en-GB" sz="1800" dirty="0"/>
              <a:t>“New” words: </a:t>
            </a:r>
            <a:r>
              <a:rPr lang="en-GB" sz="1800" dirty="0" err="1"/>
              <a:t>bruh</a:t>
            </a:r>
            <a:r>
              <a:rPr lang="en-GB" sz="1800" dirty="0"/>
              <a:t>, </a:t>
            </a:r>
            <a:r>
              <a:rPr lang="en-GB" sz="1800" dirty="0" err="1"/>
              <a:t>hun</a:t>
            </a:r>
            <a:r>
              <a:rPr lang="en-GB" sz="1800" dirty="0"/>
              <a:t>, bae, </a:t>
            </a:r>
            <a:r>
              <a:rPr lang="en-GB" sz="1800" dirty="0" err="1"/>
              <a:t>tryna</a:t>
            </a:r>
            <a:r>
              <a:rPr lang="en-GB" sz="1800" dirty="0"/>
              <a:t>, </a:t>
            </a:r>
            <a:r>
              <a:rPr lang="en-GB" sz="1800" dirty="0" err="1"/>
              <a:t>despacito</a:t>
            </a:r>
            <a:r>
              <a:rPr lang="en-GB" sz="1800" dirty="0"/>
              <a:t>, </a:t>
            </a:r>
            <a:r>
              <a:rPr lang="en-GB" sz="1800" dirty="0" err="1"/>
              <a:t>mayweather</a:t>
            </a:r>
            <a:endParaRPr lang="en-GB" sz="1800" dirty="0"/>
          </a:p>
          <a:p>
            <a:pPr lvl="1"/>
            <a:r>
              <a:rPr lang="en-GB" sz="1800" dirty="0"/>
              <a:t>Which websites to mute, which to </a:t>
            </a:r>
            <a:r>
              <a:rPr lang="en-GB" sz="1800" dirty="0" err="1"/>
              <a:t>autoplay</a:t>
            </a:r>
            <a:r>
              <a:rPr lang="en-GB" sz="1800" dirty="0"/>
              <a:t> audio on</a:t>
            </a:r>
          </a:p>
          <a:p>
            <a:pPr lvl="1"/>
            <a:r>
              <a:rPr lang="en-GB" sz="1800" dirty="0"/>
              <a:t>Which websites drain energy, are prone to crashes, etc.</a:t>
            </a:r>
          </a:p>
          <a:p>
            <a:pPr marL="0" indent="0">
              <a:buNone/>
            </a:pPr>
            <a:r>
              <a:rPr lang="en-GB" sz="2000" dirty="0"/>
              <a:t>Deployment settings: w=1000, d=1000, </a:t>
            </a:r>
            <a:r>
              <a:rPr lang="el-GR" sz="2000" dirty="0"/>
              <a:t>ε</a:t>
            </a:r>
            <a:r>
              <a:rPr lang="en-GB" sz="2000" dirty="0"/>
              <a:t>=2-8 (some criticism)</a:t>
            </a:r>
          </a:p>
          <a:p>
            <a:pPr lvl="1"/>
            <a:r>
              <a:rPr lang="en-GB" sz="1800" dirty="0"/>
              <a:t>Privacy budget “replenished” daily (apparently)</a:t>
            </a:r>
          </a:p>
        </p:txBody>
      </p:sp>
      <p:pic>
        <p:nvPicPr>
          <p:cNvPr id="6" name="Picture 4" descr="https://amp.thisisinsider.com/images/59fc880f3dd1fe057608daf8-750-393.png">
            <a:extLst>
              <a:ext uri="{FF2B5EF4-FFF2-40B4-BE49-F238E27FC236}">
                <a16:creationId xmlns:a16="http://schemas.microsoft.com/office/drawing/2014/main" id="{8B57417B-6D24-3541-AFF3-2E9CED9329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16242" y="2557538"/>
            <a:ext cx="3322121" cy="174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541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D1F4-2854-7849-8C28-CC685ACEC148}"/>
              </a:ext>
            </a:extLst>
          </p:cNvPr>
          <p:cNvSpPr>
            <a:spLocks noGrp="1"/>
          </p:cNvSpPr>
          <p:nvPr>
            <p:ph type="title"/>
          </p:nvPr>
        </p:nvSpPr>
        <p:spPr/>
        <p:txBody>
          <a:bodyPr/>
          <a:lstStyle/>
          <a:p>
            <a:r>
              <a:rPr lang="en-US" dirty="0"/>
              <a:t>Microsoft Telemetry</a:t>
            </a:r>
          </a:p>
        </p:txBody>
      </p:sp>
      <p:sp>
        <p:nvSpPr>
          <p:cNvPr id="3" name="Content Placeholder 2">
            <a:extLst>
              <a:ext uri="{FF2B5EF4-FFF2-40B4-BE49-F238E27FC236}">
                <a16:creationId xmlns:a16="http://schemas.microsoft.com/office/drawing/2014/main" id="{31137F63-0995-AB4F-A298-353E53D99D07}"/>
              </a:ext>
            </a:extLst>
          </p:cNvPr>
          <p:cNvSpPr>
            <a:spLocks noGrp="1"/>
          </p:cNvSpPr>
          <p:nvPr>
            <p:ph idx="1"/>
          </p:nvPr>
        </p:nvSpPr>
        <p:spPr/>
        <p:txBody>
          <a:bodyPr>
            <a:normAutofit/>
          </a:bodyPr>
          <a:lstStyle/>
          <a:p>
            <a:pPr marL="0" indent="0">
              <a:buNone/>
            </a:pPr>
            <a:r>
              <a:rPr lang="en-GB" sz="2400" dirty="0"/>
              <a:t>Microsoft collects data on application usage</a:t>
            </a:r>
          </a:p>
          <a:p>
            <a:pPr lvl="1"/>
            <a:r>
              <a:rPr lang="en-GB" sz="2000" dirty="0"/>
              <a:t>How much time was spent on a particular app today?</a:t>
            </a:r>
          </a:p>
          <a:p>
            <a:pPr lvl="1"/>
            <a:r>
              <a:rPr lang="en-GB" sz="2000" dirty="0"/>
              <a:t>Patterns over time</a:t>
            </a:r>
          </a:p>
          <a:p>
            <a:pPr marL="0" indent="0">
              <a:buNone/>
            </a:pPr>
            <a:r>
              <a:rPr lang="en-GB" sz="2400" dirty="0"/>
              <a:t>Multiple subroutines:</a:t>
            </a:r>
          </a:p>
          <a:p>
            <a:pPr lvl="1"/>
            <a:r>
              <a:rPr lang="en-GB" sz="2000" dirty="0"/>
              <a:t>1BitMean to collect numeric data</a:t>
            </a:r>
          </a:p>
          <a:p>
            <a:pPr lvl="1"/>
            <a:r>
              <a:rPr lang="en-GB" sz="2000" dirty="0" err="1"/>
              <a:t>dBitFlip</a:t>
            </a:r>
            <a:r>
              <a:rPr lang="en-GB" sz="2000" dirty="0"/>
              <a:t> to collect (sparse) histogram data</a:t>
            </a:r>
          </a:p>
          <a:p>
            <a:pPr lvl="1"/>
            <a:r>
              <a:rPr lang="en-GB" sz="2000" dirty="0" err="1"/>
              <a:t>Memoization</a:t>
            </a:r>
            <a:r>
              <a:rPr lang="en-GB" sz="2000" dirty="0"/>
              <a:t> and output perturbation to allow repeated probing</a:t>
            </a:r>
          </a:p>
          <a:p>
            <a:pPr marL="0" indent="0">
              <a:buNone/>
            </a:pPr>
            <a:r>
              <a:rPr lang="en-GB" sz="2400" dirty="0"/>
              <a:t>Has been implemented in Windows since 2017</a:t>
            </a:r>
          </a:p>
        </p:txBody>
      </p:sp>
      <p:pic>
        <p:nvPicPr>
          <p:cNvPr id="5" name="Picture 4" descr="Image result for windows logo">
            <a:extLst>
              <a:ext uri="{FF2B5EF4-FFF2-40B4-BE49-F238E27FC236}">
                <a16:creationId xmlns:a16="http://schemas.microsoft.com/office/drawing/2014/main" id="{613C162F-ECF2-1944-83BD-9BD68C5821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2195" y="642594"/>
            <a:ext cx="1733005" cy="129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64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C069A-9108-4F89-AC51-9F66E1F1586A}"/>
              </a:ext>
            </a:extLst>
          </p:cNvPr>
          <p:cNvSpPr>
            <a:spLocks noGrp="1"/>
          </p:cNvSpPr>
          <p:nvPr>
            <p:ph type="title"/>
          </p:nvPr>
        </p:nvSpPr>
        <p:spPr/>
        <p:txBody>
          <a:bodyPr>
            <a:noAutofit/>
          </a:bodyPr>
          <a:lstStyle/>
          <a:p>
            <a:r>
              <a:rPr lang="en-US" dirty="0"/>
              <a:t>Centralized DP vs. </a:t>
            </a:r>
            <a:r>
              <a:rPr lang="en-US"/>
              <a:t>Local DP</a:t>
            </a:r>
            <a:endParaRPr 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AD418743-FC67-4BD8-9BAB-EF1A8A503B66}"/>
                  </a:ext>
                </a:extLst>
              </p:cNvPr>
              <p:cNvSpPr>
                <a:spLocks noGrp="1"/>
              </p:cNvSpPr>
              <p:nvPr>
                <p:ph idx="1"/>
              </p:nvPr>
            </p:nvSpPr>
            <p:spPr>
              <a:xfrm>
                <a:off x="1066800" y="2103120"/>
                <a:ext cx="9715500" cy="3849624"/>
              </a:xfrm>
            </p:spPr>
            <p:txBody>
              <a:bodyPr>
                <a:normAutofit/>
              </a:bodyPr>
              <a:lstStyle/>
              <a:p>
                <a:pPr marL="0" indent="0">
                  <a:buNone/>
                </a:pPr>
                <a:r>
                  <a:rPr lang="en-US" sz="2400" dirty="0"/>
                  <a:t>DP concerns two neighboring datasets</a:t>
                </a:r>
              </a:p>
              <a:p>
                <a:pPr marL="0" indent="0">
                  <a:buNone/>
                </a:pPr>
                <a:r>
                  <a:rPr lang="en-US" sz="2400" dirty="0"/>
                  <a:t>LDP concerns any two values</a:t>
                </a:r>
              </a:p>
              <a:p>
                <a:pPr marL="0" indent="0">
                  <a:buNone/>
                </a:pPr>
                <a:r>
                  <a:rPr lang="en-US" sz="2400" dirty="0"/>
                  <a:t>As a result, the amount of noise is different (much bigger for LDP)   Consider aggregated result for </a:t>
                </a:r>
                <a:r>
                  <a:rPr lang="en-US" sz="2400" dirty="0">
                    <a:solidFill>
                      <a:schemeClr val="accent2"/>
                    </a:solidFill>
                  </a:rPr>
                  <a:t>counting queries:</a:t>
                </a:r>
              </a:p>
              <a:p>
                <a:pPr lvl="1"/>
                <a:r>
                  <a:rPr lang="en-US" sz="2000" dirty="0"/>
                  <a:t>Noise in DP is </a:t>
                </a:r>
                <a14:m>
                  <m:oMath xmlns:m="http://schemas.openxmlformats.org/officeDocument/2006/math">
                    <m:r>
                      <m:rPr>
                        <m:sty m:val="p"/>
                      </m:rPr>
                      <a:rPr lang="en-US" sz="2000" i="1" smtClean="0">
                        <a:solidFill>
                          <a:srgbClr val="00B050"/>
                        </a:solidFill>
                        <a:latin typeface="Cambria Math" panose="02040503050406030204" pitchFamily="18" charset="0"/>
                      </a:rPr>
                      <m:t>Ω</m:t>
                    </m:r>
                    <m:d>
                      <m:dPr>
                        <m:ctrlPr>
                          <a:rPr lang="en-US" sz="2000" i="1">
                            <a:solidFill>
                              <a:srgbClr val="00B050"/>
                            </a:solidFill>
                            <a:latin typeface="Cambria Math" panose="02040503050406030204" pitchFamily="18" charset="0"/>
                          </a:rPr>
                        </m:ctrlPr>
                      </m:dPr>
                      <m:e>
                        <m:r>
                          <a:rPr lang="en-US" altLang="zh-Hans" sz="2000" b="0" i="1" smtClean="0">
                            <a:solidFill>
                              <a:srgbClr val="00B050"/>
                            </a:solidFill>
                            <a:latin typeface="Cambria Math" panose="02040503050406030204" pitchFamily="18" charset="0"/>
                          </a:rPr>
                          <m:t>1</m:t>
                        </m:r>
                      </m:e>
                    </m:d>
                  </m:oMath>
                </a14:m>
                <a:r>
                  <a:rPr lang="en-US" sz="2000" dirty="0">
                    <a:solidFill>
                      <a:srgbClr val="00B050"/>
                    </a:solidFill>
                  </a:rPr>
                  <a:t> </a:t>
                </a:r>
                <a:r>
                  <a:rPr lang="en-US" sz="2000" dirty="0"/>
                  <a:t>(sensitivity is constant)</a:t>
                </a:r>
              </a:p>
              <a:p>
                <a:pPr lvl="1"/>
                <a:r>
                  <a:rPr lang="en-US" sz="2000" dirty="0"/>
                  <a:t>In LDP, even if noise for each user is constant, the aggregated result is </a:t>
                </a:r>
                <a14:m>
                  <m:oMath xmlns:m="http://schemas.openxmlformats.org/officeDocument/2006/math">
                    <m:r>
                      <m:rPr>
                        <m:sty m:val="p"/>
                      </m:rPr>
                      <a:rPr lang="en-US" sz="2000" b="0" i="1" smtClean="0">
                        <a:solidFill>
                          <a:srgbClr val="CC0000"/>
                        </a:solidFill>
                        <a:latin typeface="Cambria Math" panose="02040503050406030204" pitchFamily="18" charset="0"/>
                      </a:rPr>
                      <m:t>Ω</m:t>
                    </m:r>
                    <m:d>
                      <m:dPr>
                        <m:ctrlPr>
                          <a:rPr lang="en-US" sz="2000" i="1">
                            <a:solidFill>
                              <a:srgbClr val="CC0000"/>
                            </a:solidFill>
                            <a:latin typeface="Cambria Math" panose="02040503050406030204" pitchFamily="18" charset="0"/>
                          </a:rPr>
                        </m:ctrlPr>
                      </m:dPr>
                      <m:e>
                        <m:rad>
                          <m:radPr>
                            <m:degHide m:val="on"/>
                            <m:ctrlPr>
                              <a:rPr lang="en-US" sz="2000" i="1">
                                <a:solidFill>
                                  <a:srgbClr val="CC0000"/>
                                </a:solidFill>
                                <a:latin typeface="Cambria Math" panose="02040503050406030204" pitchFamily="18" charset="0"/>
                              </a:rPr>
                            </m:ctrlPr>
                          </m:radPr>
                          <m:deg/>
                          <m:e>
                            <m:r>
                              <a:rPr lang="en-US" sz="2000">
                                <a:solidFill>
                                  <a:srgbClr val="CC0000"/>
                                </a:solidFill>
                                <a:latin typeface="Cambria Math" panose="02040503050406030204" pitchFamily="18" charset="0"/>
                              </a:rPr>
                              <m:t>𝑛</m:t>
                            </m:r>
                          </m:e>
                        </m:rad>
                      </m:e>
                    </m:d>
                  </m:oMath>
                </a14:m>
                <a:r>
                  <a:rPr lang="en-US" sz="2000" b="0" dirty="0">
                    <a:solidFill>
                      <a:srgbClr val="CC0000"/>
                    </a:solidFill>
                  </a:rPr>
                  <a:t> </a:t>
                </a:r>
                <a:endParaRPr lang="en-US" sz="2000" b="0" dirty="0"/>
              </a:p>
              <a:p>
                <a:pPr lvl="1"/>
                <a:r>
                  <a:rPr lang="en-US" sz="2000" dirty="0"/>
                  <a:t>If the result is normalized (divided by </a:t>
                </a:r>
                <a14:m>
                  <m:oMath xmlns:m="http://schemas.openxmlformats.org/officeDocument/2006/math">
                    <m:r>
                      <a:rPr lang="en-US" sz="2000" smtClean="0">
                        <a:solidFill>
                          <a:schemeClr val="tx1"/>
                        </a:solidFill>
                        <a:latin typeface="Cambria Math" panose="02040503050406030204" pitchFamily="18" charset="0"/>
                      </a:rPr>
                      <m:t>𝑛</m:t>
                    </m:r>
                  </m:oMath>
                </a14:m>
                <a:r>
                  <a:rPr lang="en-US" sz="2000" dirty="0"/>
                  <a:t>), noise is</a:t>
                </a:r>
                <a:r>
                  <a:rPr lang="en-US" sz="2000" dirty="0">
                    <a:solidFill>
                      <a:schemeClr val="accent2">
                        <a:lumMod val="75000"/>
                      </a:schemeClr>
                    </a:solidFill>
                  </a:rPr>
                  <a:t> </a:t>
                </a:r>
                <a14:m>
                  <m:oMath xmlns:m="http://schemas.openxmlformats.org/officeDocument/2006/math">
                    <m:r>
                      <m:rPr>
                        <m:sty m:val="p"/>
                      </m:rPr>
                      <a:rPr lang="en-US" sz="2000" i="1" smtClean="0">
                        <a:solidFill>
                          <a:srgbClr val="00B050"/>
                        </a:solidFill>
                        <a:latin typeface="Cambria Math" panose="02040503050406030204" pitchFamily="18" charset="0"/>
                      </a:rPr>
                      <m:t>Ω</m:t>
                    </m:r>
                    <m:d>
                      <m:dPr>
                        <m:ctrlPr>
                          <a:rPr lang="en-US" sz="2000" i="1">
                            <a:solidFill>
                              <a:srgbClr val="00B050"/>
                            </a:solidFill>
                            <a:latin typeface="Cambria Math" panose="02040503050406030204" pitchFamily="18" charset="0"/>
                          </a:rPr>
                        </m:ctrlPr>
                      </m:dPr>
                      <m:e>
                        <m:f>
                          <m:fPr>
                            <m:ctrlPr>
                              <a:rPr lang="en-US" sz="2000" i="1">
                                <a:solidFill>
                                  <a:srgbClr val="00B050"/>
                                </a:solidFill>
                                <a:latin typeface="Cambria Math" panose="02040503050406030204" pitchFamily="18" charset="0"/>
                              </a:rPr>
                            </m:ctrlPr>
                          </m:fPr>
                          <m:num>
                            <m:r>
                              <a:rPr lang="en-US" sz="2000" i="1">
                                <a:solidFill>
                                  <a:srgbClr val="00B050"/>
                                </a:solidFill>
                                <a:latin typeface="Cambria Math" panose="02040503050406030204" pitchFamily="18" charset="0"/>
                              </a:rPr>
                              <m:t>1</m:t>
                            </m:r>
                          </m:num>
                          <m:den>
                            <m:r>
                              <a:rPr lang="en-US" sz="2000" i="1">
                                <a:solidFill>
                                  <a:srgbClr val="00B050"/>
                                </a:solidFill>
                                <a:latin typeface="Cambria Math" panose="02040503050406030204" pitchFamily="18" charset="0"/>
                              </a:rPr>
                              <m:t>𝑛</m:t>
                            </m:r>
                          </m:den>
                        </m:f>
                      </m:e>
                    </m:d>
                  </m:oMath>
                </a14:m>
                <a:r>
                  <a:rPr lang="en-US" sz="2000" dirty="0">
                    <a:solidFill>
                      <a:schemeClr val="accent5"/>
                    </a:solidFill>
                  </a:rPr>
                  <a:t> </a:t>
                </a:r>
                <a:r>
                  <a:rPr lang="en-US" sz="2000" dirty="0"/>
                  <a:t>versus </a:t>
                </a:r>
                <a14:m>
                  <m:oMath xmlns:m="http://schemas.openxmlformats.org/officeDocument/2006/math">
                    <m:r>
                      <m:rPr>
                        <m:sty m:val="p"/>
                      </m:rPr>
                      <a:rPr lang="en-US" sz="2000" i="1" smtClean="0">
                        <a:solidFill>
                          <a:srgbClr val="CC0000"/>
                        </a:solidFill>
                        <a:latin typeface="Cambria Math" panose="02040503050406030204" pitchFamily="18" charset="0"/>
                      </a:rPr>
                      <m:t>Ω</m:t>
                    </m:r>
                    <m:d>
                      <m:dPr>
                        <m:ctrlPr>
                          <a:rPr lang="en-US" sz="2000" i="1">
                            <a:solidFill>
                              <a:srgbClr val="CC0000"/>
                            </a:solidFill>
                            <a:latin typeface="Cambria Math" panose="02040503050406030204" pitchFamily="18" charset="0"/>
                          </a:rPr>
                        </m:ctrlPr>
                      </m:dPr>
                      <m:e>
                        <m:f>
                          <m:fPr>
                            <m:ctrlPr>
                              <a:rPr lang="en-US" sz="2000" i="1">
                                <a:solidFill>
                                  <a:srgbClr val="CC0000"/>
                                </a:solidFill>
                                <a:latin typeface="Cambria Math" panose="02040503050406030204" pitchFamily="18" charset="0"/>
                              </a:rPr>
                            </m:ctrlPr>
                          </m:fPr>
                          <m:num>
                            <m:r>
                              <a:rPr lang="en-US" sz="2000" i="1">
                                <a:solidFill>
                                  <a:srgbClr val="CC0000"/>
                                </a:solidFill>
                                <a:latin typeface="Cambria Math" panose="02040503050406030204" pitchFamily="18" charset="0"/>
                              </a:rPr>
                              <m:t>1</m:t>
                            </m:r>
                          </m:num>
                          <m:den>
                            <m:rad>
                              <m:radPr>
                                <m:degHide m:val="on"/>
                                <m:ctrlPr>
                                  <a:rPr lang="en-US" sz="2000" i="1">
                                    <a:solidFill>
                                      <a:srgbClr val="CC0000"/>
                                    </a:solidFill>
                                    <a:latin typeface="Cambria Math" panose="02040503050406030204" pitchFamily="18" charset="0"/>
                                  </a:rPr>
                                </m:ctrlPr>
                              </m:radPr>
                              <m:deg/>
                              <m:e>
                                <m:r>
                                  <a:rPr lang="en-US" sz="2000">
                                    <a:solidFill>
                                      <a:srgbClr val="CC0000"/>
                                    </a:solidFill>
                                    <a:latin typeface="Cambria Math" panose="02040503050406030204" pitchFamily="18" charset="0"/>
                                  </a:rPr>
                                  <m:t>𝑛</m:t>
                                </m:r>
                              </m:e>
                            </m:rad>
                          </m:den>
                        </m:f>
                      </m:e>
                    </m:d>
                  </m:oMath>
                </a14:m>
                <a:endParaRPr lang="en-US" sz="2000" dirty="0"/>
              </a:p>
            </p:txBody>
          </p:sp>
        </mc:Choice>
        <mc:Fallback xmlns="">
          <p:sp>
            <p:nvSpPr>
              <p:cNvPr id="6" name="Content Placeholder 5">
                <a:extLst>
                  <a:ext uri="{FF2B5EF4-FFF2-40B4-BE49-F238E27FC236}">
                    <a16:creationId xmlns:a16="http://schemas.microsoft.com/office/drawing/2014/main" id="{AD418743-FC67-4BD8-9BAB-EF1A8A503B66}"/>
                  </a:ext>
                </a:extLst>
              </p:cNvPr>
              <p:cNvSpPr>
                <a:spLocks noGrp="1" noRot="1" noChangeAspect="1" noMove="1" noResize="1" noEditPoints="1" noAdjustHandles="1" noChangeArrowheads="1" noChangeShapeType="1" noTextEdit="1"/>
              </p:cNvSpPr>
              <p:nvPr>
                <p:ph idx="1"/>
              </p:nvPr>
            </p:nvSpPr>
            <p:spPr>
              <a:xfrm>
                <a:off x="1066800" y="2103120"/>
                <a:ext cx="9715500" cy="3849624"/>
              </a:xfrm>
              <a:blipFill>
                <a:blip r:embed="rId3"/>
                <a:stretch>
                  <a:fillRect l="-1044" t="-987"/>
                </a:stretch>
              </a:blipFill>
            </p:spPr>
            <p:txBody>
              <a:bodyPr/>
              <a:lstStyle/>
              <a:p>
                <a:r>
                  <a:rPr lang="en-US">
                    <a:noFill/>
                  </a:rPr>
                  <a:t> </a:t>
                </a:r>
              </a:p>
            </p:txBody>
          </p:sp>
        </mc:Fallback>
      </mc:AlternateContent>
      <p:graphicFrame>
        <p:nvGraphicFramePr>
          <p:cNvPr id="2" name="Object 1">
            <a:extLst>
              <a:ext uri="{FF2B5EF4-FFF2-40B4-BE49-F238E27FC236}">
                <a16:creationId xmlns:a16="http://schemas.microsoft.com/office/drawing/2014/main" id="{EAF917AA-3AD7-46F6-9F88-5DE66BF54BDD}"/>
              </a:ext>
            </a:extLst>
          </p:cNvPr>
          <p:cNvGraphicFramePr>
            <a:graphicFrameLocks noChangeAspect="1"/>
          </p:cNvGraphicFramePr>
          <p:nvPr/>
        </p:nvGraphicFramePr>
        <p:xfrm>
          <a:off x="8070850" y="3362325"/>
          <a:ext cx="114300" cy="177800"/>
        </p:xfrm>
        <a:graphic>
          <a:graphicData uri="http://schemas.openxmlformats.org/presentationml/2006/ole">
            <mc:AlternateContent xmlns:mc="http://schemas.openxmlformats.org/markup-compatibility/2006">
              <mc:Choice xmlns:v="urn:schemas-microsoft-com:vml" Requires="v">
                <p:oleObj name="Equation" r:id="rId4" imgW="114120" imgH="177480" progId="Equation.DSMT4">
                  <p:embed/>
                </p:oleObj>
              </mc:Choice>
              <mc:Fallback>
                <p:oleObj name="Equation" r:id="rId4" imgW="114120" imgH="177480" progId="Equation.DSMT4">
                  <p:embed/>
                  <p:pic>
                    <p:nvPicPr>
                      <p:cNvPr id="2" name="Object 1">
                        <a:extLst>
                          <a:ext uri="{FF2B5EF4-FFF2-40B4-BE49-F238E27FC236}">
                            <a16:creationId xmlns:a16="http://schemas.microsoft.com/office/drawing/2014/main" id="{EAF917AA-3AD7-46F6-9F88-5DE66BF54BDD}"/>
                          </a:ext>
                        </a:extLst>
                      </p:cNvPr>
                      <p:cNvPicPr/>
                      <p:nvPr/>
                    </p:nvPicPr>
                    <p:blipFill>
                      <a:blip r:embed="rId5"/>
                      <a:stretch>
                        <a:fillRect/>
                      </a:stretch>
                    </p:blipFill>
                    <p:spPr>
                      <a:xfrm>
                        <a:off x="8070850" y="3362325"/>
                        <a:ext cx="114300" cy="177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BB312CB-FA7B-4376-A1D5-C808BC9F87DB}"/>
              </a:ext>
            </a:extLst>
          </p:cNvPr>
          <p:cNvGraphicFramePr>
            <a:graphicFrameLocks noChangeAspect="1"/>
          </p:cNvGraphicFramePr>
          <p:nvPr/>
        </p:nvGraphicFramePr>
        <p:xfrm>
          <a:off x="8070850" y="3362325"/>
          <a:ext cx="114300" cy="177800"/>
        </p:xfrm>
        <a:graphic>
          <a:graphicData uri="http://schemas.openxmlformats.org/presentationml/2006/ole">
            <mc:AlternateContent xmlns:mc="http://schemas.openxmlformats.org/markup-compatibility/2006">
              <mc:Choice xmlns:v="urn:schemas-microsoft-com:vml" Requires="v">
                <p:oleObj name="Equation" r:id="rId6" imgW="114120" imgH="177480" progId="Equation.DSMT4">
                  <p:embed/>
                </p:oleObj>
              </mc:Choice>
              <mc:Fallback>
                <p:oleObj name="Equation" r:id="rId6" imgW="114120" imgH="177480" progId="Equation.DSMT4">
                  <p:embed/>
                  <p:pic>
                    <p:nvPicPr>
                      <p:cNvPr id="8" name="Object 7">
                        <a:extLst>
                          <a:ext uri="{FF2B5EF4-FFF2-40B4-BE49-F238E27FC236}">
                            <a16:creationId xmlns:a16="http://schemas.microsoft.com/office/drawing/2014/main" id="{FBB312CB-FA7B-4376-A1D5-C808BC9F87DB}"/>
                          </a:ext>
                        </a:extLst>
                      </p:cNvPr>
                      <p:cNvPicPr/>
                      <p:nvPr/>
                    </p:nvPicPr>
                    <p:blipFill>
                      <a:blip r:embed="rId5"/>
                      <a:stretch>
                        <a:fillRect/>
                      </a:stretch>
                    </p:blipFill>
                    <p:spPr>
                      <a:xfrm>
                        <a:off x="8070850" y="3362325"/>
                        <a:ext cx="114300" cy="177800"/>
                      </a:xfrm>
                      <a:prstGeom prst="rect">
                        <a:avLst/>
                      </a:prstGeom>
                    </p:spPr>
                  </p:pic>
                </p:oleObj>
              </mc:Fallback>
            </mc:AlternateContent>
          </a:graphicData>
        </a:graphic>
      </p:graphicFrame>
    </p:spTree>
    <p:extLst>
      <p:ext uri="{BB962C8B-B14F-4D97-AF65-F5344CB8AC3E}">
        <p14:creationId xmlns:p14="http://schemas.microsoft.com/office/powerpoint/2010/main" val="1278584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9">
            <a:extLst>
              <a:ext uri="{FF2B5EF4-FFF2-40B4-BE49-F238E27FC236}">
                <a16:creationId xmlns:a16="http://schemas.microsoft.com/office/drawing/2014/main" id="{692E2496-1173-4241-BA02-E56BC24C29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26983" y="2999223"/>
            <a:ext cx="1763947" cy="1096813"/>
          </a:xfrm>
          <a:prstGeom prst="rect">
            <a:avLst/>
          </a:prstGeom>
        </p:spPr>
      </p:pic>
      <p:grpSp>
        <p:nvGrpSpPr>
          <p:cNvPr id="6" name="Group 5">
            <a:extLst>
              <a:ext uri="{FF2B5EF4-FFF2-40B4-BE49-F238E27FC236}">
                <a16:creationId xmlns:a16="http://schemas.microsoft.com/office/drawing/2014/main" id="{E7D5E4E0-2CDB-B749-87AE-0E80B6FDAFD1}"/>
              </a:ext>
            </a:extLst>
          </p:cNvPr>
          <p:cNvGrpSpPr/>
          <p:nvPr/>
        </p:nvGrpSpPr>
        <p:grpSpPr>
          <a:xfrm>
            <a:off x="1410231" y="4246647"/>
            <a:ext cx="1452098" cy="597339"/>
            <a:chOff x="393091" y="3295805"/>
            <a:chExt cx="3026374" cy="1244937"/>
          </a:xfrm>
        </p:grpSpPr>
        <p:pic>
          <p:nvPicPr>
            <p:cNvPr id="7" name="Picture 6">
              <a:extLst>
                <a:ext uri="{FF2B5EF4-FFF2-40B4-BE49-F238E27FC236}">
                  <a16:creationId xmlns:a16="http://schemas.microsoft.com/office/drawing/2014/main" id="{3A9476DA-088A-BE4A-880F-BB6FF88008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091" y="3295805"/>
              <a:ext cx="731552" cy="1213635"/>
            </a:xfrm>
            <a:prstGeom prst="rect">
              <a:avLst/>
            </a:prstGeom>
          </p:spPr>
        </p:pic>
        <p:pic>
          <p:nvPicPr>
            <p:cNvPr id="8" name="Picture 7">
              <a:extLst>
                <a:ext uri="{FF2B5EF4-FFF2-40B4-BE49-F238E27FC236}">
                  <a16:creationId xmlns:a16="http://schemas.microsoft.com/office/drawing/2014/main" id="{2D542918-8B7B-C94D-96FA-9C73FFB62E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6609" y="3821582"/>
              <a:ext cx="298032" cy="687858"/>
            </a:xfrm>
            <a:prstGeom prst="rect">
              <a:avLst/>
            </a:prstGeom>
          </p:spPr>
        </p:pic>
        <p:pic>
          <p:nvPicPr>
            <p:cNvPr id="9" name="Picture 8">
              <a:extLst>
                <a:ext uri="{FF2B5EF4-FFF2-40B4-BE49-F238E27FC236}">
                  <a16:creationId xmlns:a16="http://schemas.microsoft.com/office/drawing/2014/main" id="{B351B3ED-C803-554C-99CC-027D9D01831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83979" y="3491389"/>
              <a:ext cx="325281" cy="1049353"/>
            </a:xfrm>
            <a:prstGeom prst="rect">
              <a:avLst/>
            </a:prstGeom>
          </p:spPr>
        </p:pic>
        <p:pic>
          <p:nvPicPr>
            <p:cNvPr id="10" name="Picture 9">
              <a:extLst>
                <a:ext uri="{FF2B5EF4-FFF2-40B4-BE49-F238E27FC236}">
                  <a16:creationId xmlns:a16="http://schemas.microsoft.com/office/drawing/2014/main" id="{9DF07305-3E85-E143-883C-B181DF09F2C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04479" y="3606920"/>
              <a:ext cx="1028060" cy="933822"/>
            </a:xfrm>
            <a:prstGeom prst="rect">
              <a:avLst/>
            </a:prstGeom>
          </p:spPr>
        </p:pic>
        <p:pic>
          <p:nvPicPr>
            <p:cNvPr id="11" name="Picture 10">
              <a:extLst>
                <a:ext uri="{FF2B5EF4-FFF2-40B4-BE49-F238E27FC236}">
                  <a16:creationId xmlns:a16="http://schemas.microsoft.com/office/drawing/2014/main" id="{4C5993A8-CB2E-B24B-9008-D7A3E79FB5E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21119" y="3632811"/>
              <a:ext cx="298346" cy="876629"/>
            </a:xfrm>
            <a:prstGeom prst="rect">
              <a:avLst/>
            </a:prstGeom>
          </p:spPr>
        </p:pic>
      </p:grpSp>
      <p:sp>
        <p:nvSpPr>
          <p:cNvPr id="13" name="TextBox 12">
            <a:extLst>
              <a:ext uri="{FF2B5EF4-FFF2-40B4-BE49-F238E27FC236}">
                <a16:creationId xmlns:a16="http://schemas.microsoft.com/office/drawing/2014/main" id="{523AB0B9-76D3-7340-A950-5166B9C1DD82}"/>
              </a:ext>
            </a:extLst>
          </p:cNvPr>
          <p:cNvSpPr txBox="1"/>
          <p:nvPr/>
        </p:nvSpPr>
        <p:spPr>
          <a:xfrm>
            <a:off x="1461765" y="2200928"/>
            <a:ext cx="1629164" cy="400110"/>
          </a:xfrm>
          <a:prstGeom prst="rect">
            <a:avLst/>
          </a:prstGeom>
          <a:noFill/>
        </p:spPr>
        <p:txBody>
          <a:bodyPr wrap="none" rtlCol="0">
            <a:spAutoFit/>
          </a:bodyPr>
          <a:lstStyle/>
          <a:p>
            <a:pPr>
              <a:buNone/>
            </a:pPr>
            <a:r>
              <a:rPr lang="en-US" sz="2000" dirty="0"/>
              <a:t>Respondents</a:t>
            </a:r>
          </a:p>
        </p:txBody>
      </p:sp>
      <p:graphicFrame>
        <p:nvGraphicFramePr>
          <p:cNvPr id="14" name="Table 13">
            <a:extLst>
              <a:ext uri="{FF2B5EF4-FFF2-40B4-BE49-F238E27FC236}">
                <a16:creationId xmlns:a16="http://schemas.microsoft.com/office/drawing/2014/main" id="{BDB1F181-DFB5-1143-9664-D6952D69F5FE}"/>
              </a:ext>
            </a:extLst>
          </p:cNvPr>
          <p:cNvGraphicFramePr>
            <a:graphicFrameLocks noGrp="1"/>
          </p:cNvGraphicFramePr>
          <p:nvPr>
            <p:extLst>
              <p:ext uri="{D42A27DB-BD31-4B8C-83A1-F6EECF244321}">
                <p14:modId xmlns:p14="http://schemas.microsoft.com/office/powerpoint/2010/main" val="3436554979"/>
              </p:ext>
            </p:extLst>
          </p:nvPr>
        </p:nvGraphicFramePr>
        <p:xfrm>
          <a:off x="4309737" y="2880409"/>
          <a:ext cx="1638911" cy="2634926"/>
        </p:xfrm>
        <a:graphic>
          <a:graphicData uri="http://schemas.openxmlformats.org/drawingml/2006/table">
            <a:tbl>
              <a:tblPr firstRow="1" bandRow="1">
                <a:tableStyleId>{21E4AEA4-8DFA-4A89-87EB-49C32662AFE0}</a:tableStyleId>
              </a:tblPr>
              <a:tblGrid>
                <a:gridCol w="1638911">
                  <a:extLst>
                    <a:ext uri="{9D8B030D-6E8A-4147-A177-3AD203B41FA5}">
                      <a16:colId xmlns:a16="http://schemas.microsoft.com/office/drawing/2014/main" val="3662408154"/>
                    </a:ext>
                  </a:extLst>
                </a:gridCol>
              </a:tblGrid>
              <a:tr h="480060">
                <a:tc>
                  <a:txBody>
                    <a:bodyPr/>
                    <a:lstStyle/>
                    <a:p>
                      <a:pPr algn="ctr"/>
                      <a:r>
                        <a:rPr lang="en-US" sz="1400" dirty="0"/>
                        <a:t>Age Sex Race/MS</a:t>
                      </a:r>
                    </a:p>
                  </a:txBody>
                  <a:tcPr marL="68580" marR="68580" marT="34290" marB="34290" anchor="ctr"/>
                </a:tc>
                <a:extLst>
                  <a:ext uri="{0D108BD9-81ED-4DB2-BD59-A6C34878D82A}">
                    <a16:rowId xmlns:a16="http://schemas.microsoft.com/office/drawing/2014/main" val="4246408707"/>
                  </a:ext>
                </a:extLst>
              </a:tr>
              <a:tr h="298497">
                <a:tc>
                  <a:txBody>
                    <a:bodyPr/>
                    <a:lstStyle/>
                    <a:p>
                      <a:pPr algn="ctr"/>
                      <a:r>
                        <a:rPr lang="en-US" sz="1400" dirty="0"/>
                        <a:t>8 FBS</a:t>
                      </a:r>
                    </a:p>
                  </a:txBody>
                  <a:tcPr marL="68580" marR="68580" marT="34290" marB="34290" anchor="ctr"/>
                </a:tc>
                <a:extLst>
                  <a:ext uri="{0D108BD9-81ED-4DB2-BD59-A6C34878D82A}">
                    <a16:rowId xmlns:a16="http://schemas.microsoft.com/office/drawing/2014/main" val="2609657070"/>
                  </a:ext>
                </a:extLst>
              </a:tr>
              <a:tr h="363884">
                <a:tc>
                  <a:txBody>
                    <a:bodyPr/>
                    <a:lstStyle/>
                    <a:p>
                      <a:pPr algn="ctr"/>
                      <a:r>
                        <a:rPr lang="en-US" sz="1400" dirty="0"/>
                        <a:t>18 MWS</a:t>
                      </a:r>
                    </a:p>
                  </a:txBody>
                  <a:tcPr marL="68580" marR="68580" marT="34290" marB="34290" anchor="ctr"/>
                </a:tc>
                <a:extLst>
                  <a:ext uri="{0D108BD9-81ED-4DB2-BD59-A6C34878D82A}">
                    <a16:rowId xmlns:a16="http://schemas.microsoft.com/office/drawing/2014/main" val="2477756356"/>
                  </a:ext>
                </a:extLst>
              </a:tr>
              <a:tr h="298497">
                <a:tc>
                  <a:txBody>
                    <a:bodyPr/>
                    <a:lstStyle/>
                    <a:p>
                      <a:pPr algn="ctr"/>
                      <a:r>
                        <a:rPr lang="en-US" sz="1400" dirty="0"/>
                        <a:t>24 FWS</a:t>
                      </a:r>
                    </a:p>
                  </a:txBody>
                  <a:tcPr marL="68580" marR="68580" marT="34290" marB="34290" anchor="ctr"/>
                </a:tc>
                <a:extLst>
                  <a:ext uri="{0D108BD9-81ED-4DB2-BD59-A6C34878D82A}">
                    <a16:rowId xmlns:a16="http://schemas.microsoft.com/office/drawing/2014/main" val="3669509381"/>
                  </a:ext>
                </a:extLst>
              </a:tr>
              <a:tr h="298497">
                <a:tc>
                  <a:txBody>
                    <a:bodyPr/>
                    <a:lstStyle/>
                    <a:p>
                      <a:pPr algn="ctr"/>
                      <a:r>
                        <a:rPr lang="en-US" sz="1400" dirty="0"/>
                        <a:t>30 MWM</a:t>
                      </a:r>
                    </a:p>
                  </a:txBody>
                  <a:tcPr marL="68580" marR="68580" marT="34290" marB="34290" anchor="ctr"/>
                </a:tc>
                <a:extLst>
                  <a:ext uri="{0D108BD9-81ED-4DB2-BD59-A6C34878D82A}">
                    <a16:rowId xmlns:a16="http://schemas.microsoft.com/office/drawing/2014/main" val="1383342492"/>
                  </a:ext>
                </a:extLst>
              </a:tr>
              <a:tr h="298497">
                <a:tc>
                  <a:txBody>
                    <a:bodyPr/>
                    <a:lstStyle/>
                    <a:p>
                      <a:pPr algn="ctr"/>
                      <a:r>
                        <a:rPr lang="en-US" sz="1400" dirty="0"/>
                        <a:t>36 FBM</a:t>
                      </a:r>
                    </a:p>
                  </a:txBody>
                  <a:tcPr marL="68580" marR="68580" marT="34290" marB="34290" anchor="ctr"/>
                </a:tc>
                <a:extLst>
                  <a:ext uri="{0D108BD9-81ED-4DB2-BD59-A6C34878D82A}">
                    <a16:rowId xmlns:a16="http://schemas.microsoft.com/office/drawing/2014/main" val="3296498836"/>
                  </a:ext>
                </a:extLst>
              </a:tr>
              <a:tr h="298497">
                <a:tc>
                  <a:txBody>
                    <a:bodyPr/>
                    <a:lstStyle/>
                    <a:p>
                      <a:pPr algn="ctr"/>
                      <a:r>
                        <a:rPr lang="en-US" sz="1400" dirty="0"/>
                        <a:t>66 FBM</a:t>
                      </a:r>
                    </a:p>
                  </a:txBody>
                  <a:tcPr marL="68580" marR="68580" marT="34290" marB="34290" anchor="ctr"/>
                </a:tc>
                <a:extLst>
                  <a:ext uri="{0D108BD9-81ED-4DB2-BD59-A6C34878D82A}">
                    <a16:rowId xmlns:a16="http://schemas.microsoft.com/office/drawing/2014/main" val="660680378"/>
                  </a:ext>
                </a:extLst>
              </a:tr>
              <a:tr h="298497">
                <a:tc>
                  <a:txBody>
                    <a:bodyPr/>
                    <a:lstStyle/>
                    <a:p>
                      <a:pPr algn="ctr"/>
                      <a:r>
                        <a:rPr lang="en-US" sz="1400" dirty="0"/>
                        <a:t>84 MBM</a:t>
                      </a:r>
                    </a:p>
                  </a:txBody>
                  <a:tcPr marL="68580" marR="68580" marT="34290" marB="34290" anchor="ctr"/>
                </a:tc>
                <a:extLst>
                  <a:ext uri="{0D108BD9-81ED-4DB2-BD59-A6C34878D82A}">
                    <a16:rowId xmlns:a16="http://schemas.microsoft.com/office/drawing/2014/main" val="1388319119"/>
                  </a:ext>
                </a:extLst>
              </a:tr>
            </a:tbl>
          </a:graphicData>
        </a:graphic>
      </p:graphicFrame>
      <p:sp>
        <p:nvSpPr>
          <p:cNvPr id="15" name="Right Arrow 14">
            <a:extLst>
              <a:ext uri="{FF2B5EF4-FFF2-40B4-BE49-F238E27FC236}">
                <a16:creationId xmlns:a16="http://schemas.microsoft.com/office/drawing/2014/main" id="{2F9C103D-5BDE-3545-96F2-933A9A0D099B}"/>
              </a:ext>
            </a:extLst>
          </p:cNvPr>
          <p:cNvSpPr/>
          <p:nvPr/>
        </p:nvSpPr>
        <p:spPr>
          <a:xfrm>
            <a:off x="3299818" y="3266754"/>
            <a:ext cx="857250" cy="7056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C9D619A-4768-3246-8DAC-80ED7870E6DA}"/>
              </a:ext>
            </a:extLst>
          </p:cNvPr>
          <p:cNvSpPr txBox="1"/>
          <p:nvPr/>
        </p:nvSpPr>
        <p:spPr>
          <a:xfrm>
            <a:off x="3996539" y="2189246"/>
            <a:ext cx="2544286" cy="400110"/>
          </a:xfrm>
          <a:prstGeom prst="rect">
            <a:avLst/>
          </a:prstGeom>
          <a:noFill/>
        </p:spPr>
        <p:txBody>
          <a:bodyPr wrap="none" rtlCol="0">
            <a:spAutoFit/>
          </a:bodyPr>
          <a:lstStyle/>
          <a:p>
            <a:pPr algn="ctr">
              <a:buNone/>
            </a:pPr>
            <a:r>
              <a:rPr lang="en-US" sz="2000" dirty="0"/>
              <a:t>Confidential Database</a:t>
            </a:r>
          </a:p>
        </p:txBody>
      </p:sp>
      <p:sp>
        <p:nvSpPr>
          <p:cNvPr id="18" name="TextBox 17">
            <a:extLst>
              <a:ext uri="{FF2B5EF4-FFF2-40B4-BE49-F238E27FC236}">
                <a16:creationId xmlns:a16="http://schemas.microsoft.com/office/drawing/2014/main" id="{1510A5C8-F969-284F-9FD1-9D32D70B6090}"/>
              </a:ext>
            </a:extLst>
          </p:cNvPr>
          <p:cNvSpPr txBox="1"/>
          <p:nvPr/>
        </p:nvSpPr>
        <p:spPr>
          <a:xfrm>
            <a:off x="7200382" y="2192902"/>
            <a:ext cx="2716890" cy="415498"/>
          </a:xfrm>
          <a:prstGeom prst="rect">
            <a:avLst/>
          </a:prstGeom>
          <a:noFill/>
        </p:spPr>
        <p:txBody>
          <a:bodyPr wrap="square" rtlCol="0">
            <a:spAutoFit/>
          </a:bodyPr>
          <a:lstStyle/>
          <a:p>
            <a:pPr algn="ctr">
              <a:buNone/>
            </a:pPr>
            <a:r>
              <a:rPr lang="en-US" sz="2000" dirty="0"/>
              <a:t>Published Statistics</a:t>
            </a:r>
          </a:p>
        </p:txBody>
      </p:sp>
      <p:graphicFrame>
        <p:nvGraphicFramePr>
          <p:cNvPr id="20" name="Content Placeholder 17">
            <a:extLst>
              <a:ext uri="{FF2B5EF4-FFF2-40B4-BE49-F238E27FC236}">
                <a16:creationId xmlns:a16="http://schemas.microsoft.com/office/drawing/2014/main" id="{CAB7C80A-D0D3-CB4B-B412-EDE927FC8601}"/>
              </a:ext>
            </a:extLst>
          </p:cNvPr>
          <p:cNvGraphicFramePr>
            <a:graphicFrameLocks/>
          </p:cNvGraphicFramePr>
          <p:nvPr>
            <p:extLst>
              <p:ext uri="{D42A27DB-BD31-4B8C-83A1-F6EECF244321}">
                <p14:modId xmlns:p14="http://schemas.microsoft.com/office/powerpoint/2010/main" val="2342173121"/>
              </p:ext>
            </p:extLst>
          </p:nvPr>
        </p:nvGraphicFramePr>
        <p:xfrm>
          <a:off x="7225231" y="2731539"/>
          <a:ext cx="2769669" cy="2650166"/>
        </p:xfrm>
        <a:graphic>
          <a:graphicData uri="http://schemas.openxmlformats.org/drawingml/2006/table">
            <a:tbl>
              <a:tblPr firstRow="1" bandRow="1">
                <a:tableStyleId>{5C22544A-7EE6-4342-B048-85BDC9FD1C3A}</a:tableStyleId>
              </a:tblPr>
              <a:tblGrid>
                <a:gridCol w="751438">
                  <a:extLst>
                    <a:ext uri="{9D8B030D-6E8A-4147-A177-3AD203B41FA5}">
                      <a16:colId xmlns:a16="http://schemas.microsoft.com/office/drawing/2014/main" val="3662408154"/>
                    </a:ext>
                  </a:extLst>
                </a:gridCol>
                <a:gridCol w="380174">
                  <a:extLst>
                    <a:ext uri="{9D8B030D-6E8A-4147-A177-3AD203B41FA5}">
                      <a16:colId xmlns:a16="http://schemas.microsoft.com/office/drawing/2014/main" val="877492453"/>
                    </a:ext>
                  </a:extLst>
                </a:gridCol>
                <a:gridCol w="780807">
                  <a:extLst>
                    <a:ext uri="{9D8B030D-6E8A-4147-A177-3AD203B41FA5}">
                      <a16:colId xmlns:a16="http://schemas.microsoft.com/office/drawing/2014/main" val="1647220373"/>
                    </a:ext>
                  </a:extLst>
                </a:gridCol>
                <a:gridCol w="857250">
                  <a:extLst>
                    <a:ext uri="{9D8B030D-6E8A-4147-A177-3AD203B41FA5}">
                      <a16:colId xmlns:a16="http://schemas.microsoft.com/office/drawing/2014/main" val="527291812"/>
                    </a:ext>
                  </a:extLst>
                </a:gridCol>
              </a:tblGrid>
              <a:tr h="480060">
                <a:tc>
                  <a:txBody>
                    <a:bodyPr/>
                    <a:lstStyle/>
                    <a:p>
                      <a:pPr algn="ctr"/>
                      <a:endParaRPr lang="en-US" sz="1400" dirty="0"/>
                    </a:p>
                  </a:txBody>
                  <a:tcPr marL="68580" marR="68580" marT="34290" marB="34290" anchor="ctr"/>
                </a:tc>
                <a:tc>
                  <a:txBody>
                    <a:bodyPr/>
                    <a:lstStyle/>
                    <a:p>
                      <a:pPr algn="ctr"/>
                      <a:r>
                        <a:rPr lang="en-US" sz="1400" dirty="0"/>
                        <a:t>#</a:t>
                      </a:r>
                    </a:p>
                  </a:txBody>
                  <a:tcPr marL="68580" marR="68580" marT="34290" marB="34290" anchor="ctr"/>
                </a:tc>
                <a:tc>
                  <a:txBody>
                    <a:bodyPr/>
                    <a:lstStyle/>
                    <a:p>
                      <a:pPr algn="ctr"/>
                      <a:r>
                        <a:rPr lang="en-US" sz="1400" dirty="0"/>
                        <a:t>Median</a:t>
                      </a:r>
                    </a:p>
                    <a:p>
                      <a:pPr algn="ctr"/>
                      <a:r>
                        <a:rPr lang="en-US" sz="1400" dirty="0"/>
                        <a:t>Age</a:t>
                      </a:r>
                    </a:p>
                  </a:txBody>
                  <a:tcPr marL="68580" marR="68580" marT="34290" marB="34290" anchor="ctr"/>
                </a:tc>
                <a:tc>
                  <a:txBody>
                    <a:bodyPr/>
                    <a:lstStyle/>
                    <a:p>
                      <a:pPr algn="ctr"/>
                      <a:r>
                        <a:rPr lang="en-US" sz="1400" dirty="0"/>
                        <a:t>Mean</a:t>
                      </a:r>
                    </a:p>
                    <a:p>
                      <a:pPr algn="ctr"/>
                      <a:r>
                        <a:rPr lang="en-US" sz="1400" dirty="0"/>
                        <a:t>Age</a:t>
                      </a:r>
                    </a:p>
                  </a:txBody>
                  <a:tcPr marL="68580" marR="68580" marT="34290" marB="34290" anchor="ctr"/>
                </a:tc>
                <a:extLst>
                  <a:ext uri="{0D108BD9-81ED-4DB2-BD59-A6C34878D82A}">
                    <a16:rowId xmlns:a16="http://schemas.microsoft.com/office/drawing/2014/main" val="4246408707"/>
                  </a:ext>
                </a:extLst>
              </a:tr>
              <a:tr h="298497">
                <a:tc>
                  <a:txBody>
                    <a:bodyPr/>
                    <a:lstStyle/>
                    <a:p>
                      <a:pPr algn="l"/>
                      <a:r>
                        <a:rPr lang="en-US" sz="1400" dirty="0"/>
                        <a:t>Total</a:t>
                      </a:r>
                    </a:p>
                  </a:txBody>
                  <a:tcPr marL="68580" marR="68580" marT="34290" marB="34290" anchor="ctr"/>
                </a:tc>
                <a:tc>
                  <a:txBody>
                    <a:bodyPr/>
                    <a:lstStyle/>
                    <a:p>
                      <a:pPr algn="ctr"/>
                      <a:r>
                        <a:rPr lang="en-US" sz="1400" dirty="0"/>
                        <a:t>7</a:t>
                      </a:r>
                    </a:p>
                  </a:txBody>
                  <a:tcPr marL="68580" marR="68580" marT="34290" marB="34290" anchor="ctr"/>
                </a:tc>
                <a:tc>
                  <a:txBody>
                    <a:bodyPr/>
                    <a:lstStyle/>
                    <a:p>
                      <a:pPr algn="ctr"/>
                      <a:r>
                        <a:rPr lang="en-US" sz="1400" dirty="0"/>
                        <a:t>30</a:t>
                      </a:r>
                    </a:p>
                  </a:txBody>
                  <a:tcPr marL="68580" marR="68580" marT="34290" marB="34290" anchor="ctr"/>
                </a:tc>
                <a:tc>
                  <a:txBody>
                    <a:bodyPr/>
                    <a:lstStyle/>
                    <a:p>
                      <a:pPr algn="r"/>
                      <a:r>
                        <a:rPr lang="en-US" sz="1400" dirty="0"/>
                        <a:t>38</a:t>
                      </a:r>
                    </a:p>
                  </a:txBody>
                  <a:tcPr marL="68580" marR="68580" marT="34290" marB="34290" anchor="ctr"/>
                </a:tc>
                <a:extLst>
                  <a:ext uri="{0D108BD9-81ED-4DB2-BD59-A6C34878D82A}">
                    <a16:rowId xmlns:a16="http://schemas.microsoft.com/office/drawing/2014/main" val="2609657070"/>
                  </a:ext>
                </a:extLst>
              </a:tr>
              <a:tr h="363884">
                <a:tc>
                  <a:txBody>
                    <a:bodyPr/>
                    <a:lstStyle/>
                    <a:p>
                      <a:pPr algn="l"/>
                      <a:r>
                        <a:rPr lang="en-US" sz="1400" dirty="0"/>
                        <a:t>Women</a:t>
                      </a:r>
                      <a:r>
                        <a:rPr lang="en-US" sz="1100" dirty="0"/>
                        <a:t>             </a:t>
                      </a:r>
                    </a:p>
                  </a:txBody>
                  <a:tcPr marL="68580" marR="68580" marT="34290" marB="34290" anchor="ctr"/>
                </a:tc>
                <a:tc>
                  <a:txBody>
                    <a:bodyPr/>
                    <a:lstStyle/>
                    <a:p>
                      <a:pPr algn="ctr"/>
                      <a:r>
                        <a:rPr lang="en-US" sz="1400" dirty="0"/>
                        <a:t>4</a:t>
                      </a:r>
                    </a:p>
                  </a:txBody>
                  <a:tcPr marL="68580" marR="68580" marT="34290" marB="34290" anchor="ctr"/>
                </a:tc>
                <a:tc>
                  <a:txBody>
                    <a:bodyPr/>
                    <a:lstStyle/>
                    <a:p>
                      <a:pPr algn="ctr"/>
                      <a:r>
                        <a:rPr lang="en-US" sz="1400" dirty="0"/>
                        <a:t>30</a:t>
                      </a:r>
                    </a:p>
                  </a:txBody>
                  <a:tcPr marL="68580" marR="68580" marT="34290" marB="34290" anchor="ctr"/>
                </a:tc>
                <a:tc>
                  <a:txBody>
                    <a:bodyPr/>
                    <a:lstStyle/>
                    <a:p>
                      <a:pPr algn="r"/>
                      <a:r>
                        <a:rPr lang="en-US" sz="1400" dirty="0"/>
                        <a:t>33.5</a:t>
                      </a:r>
                    </a:p>
                  </a:txBody>
                  <a:tcPr marL="68580" marR="68580" marT="34290" marB="34290" anchor="ctr"/>
                </a:tc>
                <a:extLst>
                  <a:ext uri="{0D108BD9-81ED-4DB2-BD59-A6C34878D82A}">
                    <a16:rowId xmlns:a16="http://schemas.microsoft.com/office/drawing/2014/main" val="2477756356"/>
                  </a:ext>
                </a:extLst>
              </a:tr>
              <a:tr h="298497">
                <a:tc>
                  <a:txBody>
                    <a:bodyPr/>
                    <a:lstStyle/>
                    <a:p>
                      <a:pPr algn="l"/>
                      <a:r>
                        <a:rPr lang="en-US" sz="1400" dirty="0"/>
                        <a:t>Male</a:t>
                      </a:r>
                    </a:p>
                  </a:txBody>
                  <a:tcPr marL="68580" marR="68580" marT="34290" marB="34290" anchor="ctr"/>
                </a:tc>
                <a:tc>
                  <a:txBody>
                    <a:bodyPr/>
                    <a:lstStyle/>
                    <a:p>
                      <a:pPr algn="ctr"/>
                      <a:r>
                        <a:rPr lang="en-US" sz="1400" dirty="0"/>
                        <a:t>3</a:t>
                      </a:r>
                    </a:p>
                  </a:txBody>
                  <a:tcPr marL="68580" marR="68580" marT="34290" marB="34290" anchor="ctr"/>
                </a:tc>
                <a:tc>
                  <a:txBody>
                    <a:bodyPr/>
                    <a:lstStyle/>
                    <a:p>
                      <a:pPr algn="ctr"/>
                      <a:r>
                        <a:rPr lang="en-US" sz="1400" dirty="0"/>
                        <a:t>30</a:t>
                      </a:r>
                    </a:p>
                  </a:txBody>
                  <a:tcPr marL="68580" marR="68580" marT="34290" marB="34290" anchor="ctr"/>
                </a:tc>
                <a:tc>
                  <a:txBody>
                    <a:bodyPr/>
                    <a:lstStyle/>
                    <a:p>
                      <a:pPr algn="r"/>
                      <a:r>
                        <a:rPr lang="en-US" sz="1400" dirty="0"/>
                        <a:t>44</a:t>
                      </a:r>
                    </a:p>
                  </a:txBody>
                  <a:tcPr marL="68580" marR="68580" marT="34290" marB="34290" anchor="ctr"/>
                </a:tc>
                <a:extLst>
                  <a:ext uri="{0D108BD9-81ED-4DB2-BD59-A6C34878D82A}">
                    <a16:rowId xmlns:a16="http://schemas.microsoft.com/office/drawing/2014/main" val="3669509381"/>
                  </a:ext>
                </a:extLst>
              </a:tr>
              <a:tr h="298497">
                <a:tc>
                  <a:txBody>
                    <a:bodyPr/>
                    <a:lstStyle/>
                    <a:p>
                      <a:pPr algn="l"/>
                      <a:r>
                        <a:rPr lang="en-US" sz="1400" dirty="0"/>
                        <a:t>Black</a:t>
                      </a:r>
                    </a:p>
                  </a:txBody>
                  <a:tcPr marL="68580" marR="68580" marT="34290" marB="34290" anchor="ctr"/>
                </a:tc>
                <a:tc>
                  <a:txBody>
                    <a:bodyPr/>
                    <a:lstStyle/>
                    <a:p>
                      <a:pPr algn="ctr"/>
                      <a:r>
                        <a:rPr lang="en-US" sz="1400" dirty="0"/>
                        <a:t>4</a:t>
                      </a:r>
                    </a:p>
                  </a:txBody>
                  <a:tcPr marL="68580" marR="68580" marT="34290" marB="34290" anchor="ctr"/>
                </a:tc>
                <a:tc>
                  <a:txBody>
                    <a:bodyPr/>
                    <a:lstStyle/>
                    <a:p>
                      <a:pPr algn="ctr"/>
                      <a:r>
                        <a:rPr lang="en-US" sz="1400" dirty="0"/>
                        <a:t>51</a:t>
                      </a:r>
                    </a:p>
                  </a:txBody>
                  <a:tcPr marL="68580" marR="68580" marT="34290" marB="34290" anchor="ctr"/>
                </a:tc>
                <a:tc>
                  <a:txBody>
                    <a:bodyPr/>
                    <a:lstStyle/>
                    <a:p>
                      <a:pPr algn="r"/>
                      <a:r>
                        <a:rPr lang="en-US" sz="1400" dirty="0"/>
                        <a:t>48.5</a:t>
                      </a:r>
                    </a:p>
                  </a:txBody>
                  <a:tcPr marL="68580" marR="68580" marT="34290" marB="34290" anchor="ctr"/>
                </a:tc>
                <a:extLst>
                  <a:ext uri="{0D108BD9-81ED-4DB2-BD59-A6C34878D82A}">
                    <a16:rowId xmlns:a16="http://schemas.microsoft.com/office/drawing/2014/main" val="1383342492"/>
                  </a:ext>
                </a:extLst>
              </a:tr>
              <a:tr h="298497">
                <a:tc>
                  <a:txBody>
                    <a:bodyPr/>
                    <a:lstStyle/>
                    <a:p>
                      <a:pPr algn="l"/>
                      <a:r>
                        <a:rPr lang="en-US" sz="1400" dirty="0"/>
                        <a:t>White</a:t>
                      </a:r>
                    </a:p>
                  </a:txBody>
                  <a:tcPr marL="68580" marR="68580" marT="34290" marB="34290" anchor="ctr"/>
                </a:tc>
                <a:tc>
                  <a:txBody>
                    <a:bodyPr/>
                    <a:lstStyle/>
                    <a:p>
                      <a:pPr algn="ctr"/>
                      <a:r>
                        <a:rPr lang="en-US" sz="1400" dirty="0"/>
                        <a:t>3</a:t>
                      </a:r>
                    </a:p>
                  </a:txBody>
                  <a:tcPr marL="68580" marR="68580" marT="34290" marB="34290" anchor="ctr"/>
                </a:tc>
                <a:tc>
                  <a:txBody>
                    <a:bodyPr/>
                    <a:lstStyle/>
                    <a:p>
                      <a:pPr algn="ctr"/>
                      <a:r>
                        <a:rPr lang="en-US" sz="1400" dirty="0"/>
                        <a:t>24</a:t>
                      </a:r>
                    </a:p>
                  </a:txBody>
                  <a:tcPr marL="68580" marR="68580" marT="34290" marB="34290" anchor="ctr"/>
                </a:tc>
                <a:tc>
                  <a:txBody>
                    <a:bodyPr/>
                    <a:lstStyle/>
                    <a:p>
                      <a:pPr algn="r"/>
                      <a:r>
                        <a:rPr lang="en-US" sz="1400" dirty="0"/>
                        <a:t>24</a:t>
                      </a:r>
                    </a:p>
                  </a:txBody>
                  <a:tcPr marL="68580" marR="68580" marT="34290" marB="34290" anchor="ctr"/>
                </a:tc>
                <a:extLst>
                  <a:ext uri="{0D108BD9-81ED-4DB2-BD59-A6C34878D82A}">
                    <a16:rowId xmlns:a16="http://schemas.microsoft.com/office/drawing/2014/main" val="3296498836"/>
                  </a:ext>
                </a:extLst>
              </a:tr>
              <a:tr h="298497">
                <a:tc>
                  <a:txBody>
                    <a:bodyPr/>
                    <a:lstStyle/>
                    <a:p>
                      <a:pPr algn="l"/>
                      <a:r>
                        <a:rPr lang="en-US" sz="1400" dirty="0"/>
                        <a:t>Married</a:t>
                      </a:r>
                    </a:p>
                  </a:txBody>
                  <a:tcPr marL="68580" marR="68580" marT="34290" marB="34290" anchor="ctr"/>
                </a:tc>
                <a:tc>
                  <a:txBody>
                    <a:bodyPr/>
                    <a:lstStyle/>
                    <a:p>
                      <a:pPr algn="ctr"/>
                      <a:r>
                        <a:rPr lang="en-US" sz="1400" dirty="0"/>
                        <a:t>4</a:t>
                      </a:r>
                    </a:p>
                  </a:txBody>
                  <a:tcPr marL="68580" marR="68580" marT="34290" marB="34290" anchor="ctr"/>
                </a:tc>
                <a:tc>
                  <a:txBody>
                    <a:bodyPr/>
                    <a:lstStyle/>
                    <a:p>
                      <a:pPr algn="ctr"/>
                      <a:r>
                        <a:rPr lang="en-US" sz="1400" dirty="0"/>
                        <a:t>51</a:t>
                      </a:r>
                    </a:p>
                  </a:txBody>
                  <a:tcPr marL="68580" marR="68580" marT="34290" marB="34290" anchor="ctr"/>
                </a:tc>
                <a:tc>
                  <a:txBody>
                    <a:bodyPr/>
                    <a:lstStyle/>
                    <a:p>
                      <a:pPr algn="r"/>
                      <a:r>
                        <a:rPr lang="en-US" sz="1400" dirty="0"/>
                        <a:t>54</a:t>
                      </a:r>
                    </a:p>
                  </a:txBody>
                  <a:tcPr marL="68580" marR="68580" marT="34290" marB="34290" anchor="ctr"/>
                </a:tc>
                <a:extLst>
                  <a:ext uri="{0D108BD9-81ED-4DB2-BD59-A6C34878D82A}">
                    <a16:rowId xmlns:a16="http://schemas.microsoft.com/office/drawing/2014/main" val="1388319119"/>
                  </a:ext>
                </a:extLst>
              </a:tr>
              <a:tr h="298497">
                <a:tc>
                  <a:txBody>
                    <a:bodyPr/>
                    <a:lstStyle/>
                    <a:p>
                      <a:pPr algn="l"/>
                      <a:r>
                        <a:rPr lang="en-US" sz="1400" dirty="0"/>
                        <a:t>Black F</a:t>
                      </a:r>
                    </a:p>
                  </a:txBody>
                  <a:tcPr marL="68580" marR="68580" marT="34290" marB="34290" anchor="ctr"/>
                </a:tc>
                <a:tc>
                  <a:txBody>
                    <a:bodyPr/>
                    <a:lstStyle/>
                    <a:p>
                      <a:pPr algn="ctr"/>
                      <a:r>
                        <a:rPr lang="en-US" sz="1400" dirty="0"/>
                        <a:t>3</a:t>
                      </a:r>
                    </a:p>
                  </a:txBody>
                  <a:tcPr marL="68580" marR="68580" marT="34290" marB="34290" anchor="ctr"/>
                </a:tc>
                <a:tc>
                  <a:txBody>
                    <a:bodyPr/>
                    <a:lstStyle/>
                    <a:p>
                      <a:pPr algn="ctr"/>
                      <a:r>
                        <a:rPr lang="en-US" sz="1400" dirty="0"/>
                        <a:t>36</a:t>
                      </a:r>
                    </a:p>
                  </a:txBody>
                  <a:tcPr marL="68580" marR="68580" marT="34290" marB="34290" anchor="ctr"/>
                </a:tc>
                <a:tc>
                  <a:txBody>
                    <a:bodyPr/>
                    <a:lstStyle/>
                    <a:p>
                      <a:pPr algn="r"/>
                      <a:r>
                        <a:rPr lang="en-US" sz="1400" dirty="0"/>
                        <a:t>36.7</a:t>
                      </a:r>
                    </a:p>
                  </a:txBody>
                  <a:tcPr marL="68580" marR="68580" marT="34290" marB="34290" anchor="ctr"/>
                </a:tc>
                <a:extLst>
                  <a:ext uri="{0D108BD9-81ED-4DB2-BD59-A6C34878D82A}">
                    <a16:rowId xmlns:a16="http://schemas.microsoft.com/office/drawing/2014/main" val="1740799039"/>
                  </a:ext>
                </a:extLst>
              </a:tr>
            </a:tbl>
          </a:graphicData>
        </a:graphic>
      </p:graphicFrame>
      <p:sp>
        <p:nvSpPr>
          <p:cNvPr id="19" name="Right Arrow 18">
            <a:extLst>
              <a:ext uri="{FF2B5EF4-FFF2-40B4-BE49-F238E27FC236}">
                <a16:creationId xmlns:a16="http://schemas.microsoft.com/office/drawing/2014/main" id="{F72DE6CC-35DE-E548-81DF-B572E6CC9B0E}"/>
              </a:ext>
            </a:extLst>
          </p:cNvPr>
          <p:cNvSpPr/>
          <p:nvPr/>
        </p:nvSpPr>
        <p:spPr>
          <a:xfrm>
            <a:off x="6215129" y="3201310"/>
            <a:ext cx="857250" cy="7056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381A0EB-152E-4449-A0C5-1478BFC53F9A}"/>
              </a:ext>
            </a:extLst>
          </p:cNvPr>
          <p:cNvSpPr txBox="1"/>
          <p:nvPr/>
        </p:nvSpPr>
        <p:spPr>
          <a:xfrm>
            <a:off x="9332025" y="6090497"/>
            <a:ext cx="2303836" cy="338554"/>
          </a:xfrm>
          <a:prstGeom prst="rect">
            <a:avLst/>
          </a:prstGeom>
          <a:noFill/>
        </p:spPr>
        <p:txBody>
          <a:bodyPr wrap="none" rtlCol="0">
            <a:spAutoFit/>
          </a:bodyPr>
          <a:lstStyle/>
          <a:p>
            <a:pPr>
              <a:buNone/>
            </a:pPr>
            <a:r>
              <a:rPr lang="en-US" sz="1600" i="1" dirty="0"/>
              <a:t>Source: Simson Garfinkel</a:t>
            </a:r>
          </a:p>
        </p:txBody>
      </p:sp>
      <p:sp>
        <p:nvSpPr>
          <p:cNvPr id="4" name="Title 3">
            <a:extLst>
              <a:ext uri="{FF2B5EF4-FFF2-40B4-BE49-F238E27FC236}">
                <a16:creationId xmlns:a16="http://schemas.microsoft.com/office/drawing/2014/main" id="{264500BE-AB80-FC49-AAC4-39CF541BC964}"/>
              </a:ext>
            </a:extLst>
          </p:cNvPr>
          <p:cNvSpPr>
            <a:spLocks noGrp="1"/>
          </p:cNvSpPr>
          <p:nvPr>
            <p:ph type="title"/>
          </p:nvPr>
        </p:nvSpPr>
        <p:spPr/>
        <p:txBody>
          <a:bodyPr/>
          <a:lstStyle/>
          <a:p>
            <a:r>
              <a:rPr lang="en-US" dirty="0"/>
              <a:t>Statistical Agencies Are Trusted Curators</a:t>
            </a:r>
          </a:p>
        </p:txBody>
      </p:sp>
    </p:spTree>
    <p:extLst>
      <p:ext uri="{BB962C8B-B14F-4D97-AF65-F5344CB8AC3E}">
        <p14:creationId xmlns:p14="http://schemas.microsoft.com/office/powerpoint/2010/main" val="208805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extLst>
              <p:ext uri="{D42A27DB-BD31-4B8C-83A1-F6EECF244321}">
                <p14:modId xmlns:p14="http://schemas.microsoft.com/office/powerpoint/2010/main" val="1542180630"/>
              </p:ext>
            </p:extLst>
          </p:nvPr>
        </p:nvGraphicFramePr>
        <p:xfrm>
          <a:off x="6765237" y="2067445"/>
          <a:ext cx="3313807" cy="1959766"/>
        </p:xfrm>
        <a:graphic>
          <a:graphicData uri="http://schemas.openxmlformats.org/drawingml/2006/table">
            <a:tbl>
              <a:tblPr firstRow="1" bandRow="1">
                <a:tableStyleId>{5C22544A-7EE6-4342-B048-85BDC9FD1C3A}</a:tableStyleId>
              </a:tblPr>
              <a:tblGrid>
                <a:gridCol w="899068">
                  <a:extLst>
                    <a:ext uri="{9D8B030D-6E8A-4147-A177-3AD203B41FA5}">
                      <a16:colId xmlns:a16="http://schemas.microsoft.com/office/drawing/2014/main" val="3662408154"/>
                    </a:ext>
                  </a:extLst>
                </a:gridCol>
                <a:gridCol w="757836">
                  <a:extLst>
                    <a:ext uri="{9D8B030D-6E8A-4147-A177-3AD203B41FA5}">
                      <a16:colId xmlns:a16="http://schemas.microsoft.com/office/drawing/2014/main" val="877492453"/>
                    </a:ext>
                  </a:extLst>
                </a:gridCol>
                <a:gridCol w="924914">
                  <a:extLst>
                    <a:ext uri="{9D8B030D-6E8A-4147-A177-3AD203B41FA5}">
                      <a16:colId xmlns:a16="http://schemas.microsoft.com/office/drawing/2014/main" val="1647220373"/>
                    </a:ext>
                  </a:extLst>
                </a:gridCol>
                <a:gridCol w="731989">
                  <a:extLst>
                    <a:ext uri="{9D8B030D-6E8A-4147-A177-3AD203B41FA5}">
                      <a16:colId xmlns:a16="http://schemas.microsoft.com/office/drawing/2014/main" val="527291812"/>
                    </a:ext>
                  </a:extLst>
                </a:gridCol>
              </a:tblGrid>
              <a:tr h="0">
                <a:tc>
                  <a:txBody>
                    <a:bodyPr/>
                    <a:lstStyle/>
                    <a:p>
                      <a:pPr algn="ctr"/>
                      <a:endParaRPr lang="en-US" sz="1400" dirty="0"/>
                    </a:p>
                  </a:txBody>
                  <a:tcPr marL="68580" marR="68580" marT="34290" marB="34290" anchor="ctr"/>
                </a:tc>
                <a:tc>
                  <a:txBody>
                    <a:bodyPr/>
                    <a:lstStyle/>
                    <a:p>
                      <a:pPr algn="ctr"/>
                      <a:r>
                        <a:rPr lang="en-US" sz="1400" dirty="0"/>
                        <a:t>Count</a:t>
                      </a:r>
                    </a:p>
                  </a:txBody>
                  <a:tcPr marL="68580" marR="68580" marT="34290" marB="34290" anchor="ctr"/>
                </a:tc>
                <a:tc>
                  <a:txBody>
                    <a:bodyPr/>
                    <a:lstStyle/>
                    <a:p>
                      <a:pPr algn="ctr"/>
                      <a:r>
                        <a:rPr lang="en-US" sz="1400" dirty="0"/>
                        <a:t>Median</a:t>
                      </a:r>
                    </a:p>
                  </a:txBody>
                  <a:tcPr marL="68580" marR="68580" marT="34290" marB="34290" anchor="ctr"/>
                </a:tc>
                <a:tc>
                  <a:txBody>
                    <a:bodyPr/>
                    <a:lstStyle/>
                    <a:p>
                      <a:pPr algn="ctr"/>
                      <a:r>
                        <a:rPr lang="en-US" sz="1400" dirty="0"/>
                        <a:t>Mean</a:t>
                      </a:r>
                    </a:p>
                  </a:txBody>
                  <a:tcPr marL="68580" marR="68580" marT="34290" marB="34290" anchor="ctr"/>
                </a:tc>
                <a:extLst>
                  <a:ext uri="{0D108BD9-81ED-4DB2-BD59-A6C34878D82A}">
                    <a16:rowId xmlns:a16="http://schemas.microsoft.com/office/drawing/2014/main" val="4246408707"/>
                  </a:ext>
                </a:extLst>
              </a:tr>
              <a:tr h="439435">
                <a:tc>
                  <a:txBody>
                    <a:bodyPr/>
                    <a:lstStyle/>
                    <a:p>
                      <a:pPr algn="l"/>
                      <a:r>
                        <a:rPr lang="en-US" sz="1400" dirty="0"/>
                        <a:t>Total</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24</a:t>
                      </a:r>
                    </a:p>
                  </a:txBody>
                  <a:tcPr marL="68580" marR="68580" marT="34290" marB="34290" anchor="ctr"/>
                </a:tc>
                <a:tc>
                  <a:txBody>
                    <a:bodyPr/>
                    <a:lstStyle/>
                    <a:p>
                      <a:pPr algn="ctr"/>
                      <a:r>
                        <a:rPr lang="en-US" sz="1400" dirty="0"/>
                        <a:t>24</a:t>
                      </a:r>
                    </a:p>
                  </a:txBody>
                  <a:tcPr marL="68580" marR="68580" marT="34290" marB="34290" anchor="ctr"/>
                </a:tc>
                <a:extLst>
                  <a:ext uri="{0D108BD9-81ED-4DB2-BD59-A6C34878D82A}">
                    <a16:rowId xmlns:a16="http://schemas.microsoft.com/office/drawing/2014/main" val="2609657070"/>
                  </a:ext>
                </a:extLst>
              </a:tr>
              <a:tr h="342900">
                <a:tc>
                  <a:txBody>
                    <a:bodyPr/>
                    <a:lstStyle/>
                    <a:p>
                      <a:pPr algn="l"/>
                      <a:r>
                        <a:rPr lang="en-US" sz="1400" dirty="0"/>
                        <a:t>Female</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24</a:t>
                      </a:r>
                    </a:p>
                  </a:txBody>
                  <a:tcPr marL="68580" marR="68580" marT="34290" marB="34290" anchor="ctr"/>
                </a:tc>
                <a:tc>
                  <a:txBody>
                    <a:bodyPr/>
                    <a:lstStyle/>
                    <a:p>
                      <a:pPr algn="ctr"/>
                      <a:r>
                        <a:rPr lang="en-US" sz="1400" dirty="0"/>
                        <a:t>24</a:t>
                      </a:r>
                    </a:p>
                  </a:txBody>
                  <a:tcPr marL="68580" marR="68580" marT="34290" marB="34290" anchor="ctr"/>
                </a:tc>
                <a:extLst>
                  <a:ext uri="{0D108BD9-81ED-4DB2-BD59-A6C34878D82A}">
                    <a16:rowId xmlns:a16="http://schemas.microsoft.com/office/drawing/2014/main" val="2477756356"/>
                  </a:ext>
                </a:extLst>
              </a:tr>
              <a:tr h="298497">
                <a:tc>
                  <a:txBody>
                    <a:bodyPr/>
                    <a:lstStyle/>
                    <a:p>
                      <a:pPr algn="l"/>
                      <a:r>
                        <a:rPr lang="en-US" sz="1400" dirty="0"/>
                        <a:t>White</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24</a:t>
                      </a:r>
                    </a:p>
                  </a:txBody>
                  <a:tcPr marL="68580" marR="68580" marT="34290" marB="34290" anchor="ctr"/>
                </a:tc>
                <a:tc>
                  <a:txBody>
                    <a:bodyPr/>
                    <a:lstStyle/>
                    <a:p>
                      <a:pPr algn="ctr"/>
                      <a:r>
                        <a:rPr lang="en-US" sz="1400" dirty="0"/>
                        <a:t>24</a:t>
                      </a:r>
                    </a:p>
                  </a:txBody>
                  <a:tcPr marL="68580" marR="68580" marT="34290" marB="34290" anchor="ctr"/>
                </a:tc>
                <a:extLst>
                  <a:ext uri="{0D108BD9-81ED-4DB2-BD59-A6C34878D82A}">
                    <a16:rowId xmlns:a16="http://schemas.microsoft.com/office/drawing/2014/main" val="3296498836"/>
                  </a:ext>
                </a:extLst>
              </a:tr>
              <a:tr h="298497">
                <a:tc>
                  <a:txBody>
                    <a:bodyPr/>
                    <a:lstStyle/>
                    <a:p>
                      <a:pPr algn="l"/>
                      <a:r>
                        <a:rPr lang="en-US" sz="1400" dirty="0"/>
                        <a:t>Single</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24</a:t>
                      </a:r>
                    </a:p>
                  </a:txBody>
                  <a:tcPr marL="68580" marR="68580" marT="34290" marB="34290" anchor="ctr"/>
                </a:tc>
                <a:tc>
                  <a:txBody>
                    <a:bodyPr/>
                    <a:lstStyle/>
                    <a:p>
                      <a:pPr algn="ctr"/>
                      <a:r>
                        <a:rPr lang="en-US" sz="1400" dirty="0"/>
                        <a:t>24</a:t>
                      </a:r>
                    </a:p>
                  </a:txBody>
                  <a:tcPr marL="68580" marR="68580" marT="34290" marB="34290" anchor="ctr"/>
                </a:tc>
                <a:extLst>
                  <a:ext uri="{0D108BD9-81ED-4DB2-BD59-A6C34878D82A}">
                    <a16:rowId xmlns:a16="http://schemas.microsoft.com/office/drawing/2014/main" val="660680378"/>
                  </a:ext>
                </a:extLst>
              </a:tr>
              <a:tr h="298497">
                <a:tc>
                  <a:txBody>
                    <a:bodyPr/>
                    <a:lstStyle/>
                    <a:p>
                      <a:pPr algn="l"/>
                      <a:r>
                        <a:rPr lang="en-US" sz="1400" dirty="0"/>
                        <a:t>White F</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24</a:t>
                      </a:r>
                    </a:p>
                  </a:txBody>
                  <a:tcPr marL="68580" marR="68580" marT="34290" marB="34290" anchor="ctr"/>
                </a:tc>
                <a:tc>
                  <a:txBody>
                    <a:bodyPr/>
                    <a:lstStyle/>
                    <a:p>
                      <a:pPr algn="ctr"/>
                      <a:r>
                        <a:rPr lang="en-US" sz="1400" dirty="0"/>
                        <a:t>24</a:t>
                      </a:r>
                    </a:p>
                  </a:txBody>
                  <a:tcPr marL="68580" marR="68580" marT="34290" marB="34290" anchor="ctr"/>
                </a:tc>
                <a:extLst>
                  <a:ext uri="{0D108BD9-81ED-4DB2-BD59-A6C34878D82A}">
                    <a16:rowId xmlns:a16="http://schemas.microsoft.com/office/drawing/2014/main" val="4089362542"/>
                  </a:ext>
                </a:extLst>
              </a:tr>
            </a:tbl>
          </a:graphicData>
        </a:graphic>
      </p:graphicFrame>
      <p:sp>
        <p:nvSpPr>
          <p:cNvPr id="24" name="TextBox 23">
            <a:extLst>
              <a:ext uri="{FF2B5EF4-FFF2-40B4-BE49-F238E27FC236}">
                <a16:creationId xmlns:a16="http://schemas.microsoft.com/office/drawing/2014/main" id="{E80E3C4A-EDD3-1D4B-AC77-175B163FC9E6}"/>
              </a:ext>
            </a:extLst>
          </p:cNvPr>
          <p:cNvSpPr txBox="1"/>
          <p:nvPr/>
        </p:nvSpPr>
        <p:spPr>
          <a:xfrm>
            <a:off x="948268" y="4729106"/>
            <a:ext cx="2979788" cy="646331"/>
          </a:xfrm>
          <a:prstGeom prst="rect">
            <a:avLst/>
          </a:prstGeom>
          <a:noFill/>
        </p:spPr>
        <p:txBody>
          <a:bodyPr wrap="square" rtlCol="0">
            <a:spAutoFit/>
          </a:bodyPr>
          <a:lstStyle/>
          <a:p>
            <a:pPr>
              <a:buNone/>
            </a:pPr>
            <a:r>
              <a:rPr lang="en-US" dirty="0"/>
              <a:t>24 </a:t>
            </a:r>
            <a:r>
              <a:rPr lang="en-US" dirty="0" err="1"/>
              <a:t>yrs</a:t>
            </a:r>
            <a:r>
              <a:rPr lang="en-US" dirty="0"/>
              <a:t> Female White Single (24 FWS)</a:t>
            </a:r>
          </a:p>
        </p:txBody>
      </p:sp>
      <p:pic>
        <p:nvPicPr>
          <p:cNvPr id="11" name="Content Placeholder 9">
            <a:extLst>
              <a:ext uri="{FF2B5EF4-FFF2-40B4-BE49-F238E27FC236}">
                <a16:creationId xmlns:a16="http://schemas.microsoft.com/office/drawing/2014/main" id="{9A086C47-32D2-6B47-A3DE-D0D0B9D032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28573" y="2131793"/>
            <a:ext cx="1750663" cy="1615754"/>
          </a:xfrm>
          <a:prstGeom prst="rect">
            <a:avLst/>
          </a:prstGeom>
        </p:spPr>
      </p:pic>
      <p:pic>
        <p:nvPicPr>
          <p:cNvPr id="12" name="Picture 11">
            <a:extLst>
              <a:ext uri="{FF2B5EF4-FFF2-40B4-BE49-F238E27FC236}">
                <a16:creationId xmlns:a16="http://schemas.microsoft.com/office/drawing/2014/main" id="{7C573A7F-9255-7F4B-90F9-FB134236EF0C}"/>
              </a:ext>
            </a:extLst>
          </p:cNvPr>
          <p:cNvPicPr>
            <a:picLocks noChangeAspect="1"/>
          </p:cNvPicPr>
          <p:nvPr/>
        </p:nvPicPr>
        <p:blipFill>
          <a:blip r:embed="rId4"/>
          <a:stretch>
            <a:fillRect/>
          </a:stretch>
        </p:blipFill>
        <p:spPr>
          <a:xfrm>
            <a:off x="4865689" y="2649891"/>
            <a:ext cx="1070634" cy="1023391"/>
          </a:xfrm>
          <a:prstGeom prst="rect">
            <a:avLst/>
          </a:prstGeom>
        </p:spPr>
      </p:pic>
      <p:pic>
        <p:nvPicPr>
          <p:cNvPr id="13" name="Picture 12">
            <a:extLst>
              <a:ext uri="{FF2B5EF4-FFF2-40B4-BE49-F238E27FC236}">
                <a16:creationId xmlns:a16="http://schemas.microsoft.com/office/drawing/2014/main" id="{1071945D-5A2D-C64D-950D-0429109D618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08120" y="3444861"/>
            <a:ext cx="396386" cy="1164701"/>
          </a:xfrm>
          <a:prstGeom prst="rect">
            <a:avLst/>
          </a:prstGeom>
          <a:ln w="38100">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1BBA691-DCB3-A04F-84F7-8642380EA9EB}"/>
              </a:ext>
            </a:extLst>
          </p:cNvPr>
          <p:cNvSpPr>
            <a:spLocks noGrp="1"/>
          </p:cNvSpPr>
          <p:nvPr>
            <p:ph type="title"/>
          </p:nvPr>
        </p:nvSpPr>
        <p:spPr/>
        <p:txBody>
          <a:bodyPr/>
          <a:lstStyle/>
          <a:p>
            <a:r>
              <a:rPr lang="en-US" dirty="0"/>
              <a:t>Statistics for a Single Household</a:t>
            </a:r>
          </a:p>
        </p:txBody>
      </p:sp>
      <p:sp>
        <p:nvSpPr>
          <p:cNvPr id="5" name="TextBox 4">
            <a:extLst>
              <a:ext uri="{FF2B5EF4-FFF2-40B4-BE49-F238E27FC236}">
                <a16:creationId xmlns:a16="http://schemas.microsoft.com/office/drawing/2014/main" id="{7907499C-CDA9-A64A-9985-4F7D043E3D46}"/>
              </a:ext>
            </a:extLst>
          </p:cNvPr>
          <p:cNvSpPr txBox="1"/>
          <p:nvPr/>
        </p:nvSpPr>
        <p:spPr>
          <a:xfrm>
            <a:off x="4098320" y="3747547"/>
            <a:ext cx="6165107" cy="2282785"/>
          </a:xfrm>
          <a:prstGeom prst="irregularSeal2">
            <a:avLst/>
          </a:prstGeom>
          <a:solidFill>
            <a:srgbClr val="FF0000"/>
          </a:solidFill>
        </p:spPr>
        <p:txBody>
          <a:bodyPr wrap="square" rtlCol="0">
            <a:spAutoFit/>
          </a:bodyPr>
          <a:lstStyle/>
          <a:p>
            <a:pPr>
              <a:buNone/>
            </a:pPr>
            <a:r>
              <a:rPr lang="en-US" sz="2000" dirty="0">
                <a:solidFill>
                  <a:schemeClr val="bg1"/>
                </a:solidFill>
              </a:rPr>
              <a:t>This would immediately result in improper disclosure</a:t>
            </a:r>
          </a:p>
        </p:txBody>
      </p:sp>
      <p:sp>
        <p:nvSpPr>
          <p:cNvPr id="10" name="TextBox 9">
            <a:extLst>
              <a:ext uri="{FF2B5EF4-FFF2-40B4-BE49-F238E27FC236}">
                <a16:creationId xmlns:a16="http://schemas.microsoft.com/office/drawing/2014/main" id="{DADAD166-509F-F14E-B995-5DFF9E622EB0}"/>
              </a:ext>
            </a:extLst>
          </p:cNvPr>
          <p:cNvSpPr txBox="1"/>
          <p:nvPr/>
        </p:nvSpPr>
        <p:spPr>
          <a:xfrm>
            <a:off x="9332025" y="6090497"/>
            <a:ext cx="2303836" cy="338554"/>
          </a:xfrm>
          <a:prstGeom prst="rect">
            <a:avLst/>
          </a:prstGeom>
          <a:noFill/>
        </p:spPr>
        <p:txBody>
          <a:bodyPr wrap="none" rtlCol="0">
            <a:spAutoFit/>
          </a:bodyPr>
          <a:lstStyle/>
          <a:p>
            <a:pPr>
              <a:buNone/>
            </a:pPr>
            <a:r>
              <a:rPr lang="en-US" sz="1600" i="1" dirty="0"/>
              <a:t>Source: Simson Garfinkel</a:t>
            </a:r>
          </a:p>
        </p:txBody>
      </p:sp>
    </p:spTree>
    <p:extLst>
      <p:ext uri="{BB962C8B-B14F-4D97-AF65-F5344CB8AC3E}">
        <p14:creationId xmlns:p14="http://schemas.microsoft.com/office/powerpoint/2010/main" val="151856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extLst>
              <p:ext uri="{D42A27DB-BD31-4B8C-83A1-F6EECF244321}">
                <p14:modId xmlns:p14="http://schemas.microsoft.com/office/powerpoint/2010/main" val="2524249146"/>
              </p:ext>
            </p:extLst>
          </p:nvPr>
        </p:nvGraphicFramePr>
        <p:xfrm>
          <a:off x="6765237" y="2067445"/>
          <a:ext cx="3313807" cy="1959766"/>
        </p:xfrm>
        <a:graphic>
          <a:graphicData uri="http://schemas.openxmlformats.org/drawingml/2006/table">
            <a:tbl>
              <a:tblPr firstRow="1" bandRow="1">
                <a:tableStyleId>{5C22544A-7EE6-4342-B048-85BDC9FD1C3A}</a:tableStyleId>
              </a:tblPr>
              <a:tblGrid>
                <a:gridCol w="899068">
                  <a:extLst>
                    <a:ext uri="{9D8B030D-6E8A-4147-A177-3AD203B41FA5}">
                      <a16:colId xmlns:a16="http://schemas.microsoft.com/office/drawing/2014/main" val="3662408154"/>
                    </a:ext>
                  </a:extLst>
                </a:gridCol>
                <a:gridCol w="757836">
                  <a:extLst>
                    <a:ext uri="{9D8B030D-6E8A-4147-A177-3AD203B41FA5}">
                      <a16:colId xmlns:a16="http://schemas.microsoft.com/office/drawing/2014/main" val="877492453"/>
                    </a:ext>
                  </a:extLst>
                </a:gridCol>
                <a:gridCol w="924914">
                  <a:extLst>
                    <a:ext uri="{9D8B030D-6E8A-4147-A177-3AD203B41FA5}">
                      <a16:colId xmlns:a16="http://schemas.microsoft.com/office/drawing/2014/main" val="1647220373"/>
                    </a:ext>
                  </a:extLst>
                </a:gridCol>
                <a:gridCol w="731989">
                  <a:extLst>
                    <a:ext uri="{9D8B030D-6E8A-4147-A177-3AD203B41FA5}">
                      <a16:colId xmlns:a16="http://schemas.microsoft.com/office/drawing/2014/main" val="527291812"/>
                    </a:ext>
                  </a:extLst>
                </a:gridCol>
              </a:tblGrid>
              <a:tr h="0">
                <a:tc>
                  <a:txBody>
                    <a:bodyPr/>
                    <a:lstStyle/>
                    <a:p>
                      <a:pPr algn="ctr"/>
                      <a:endParaRPr lang="en-US" sz="1400" dirty="0"/>
                    </a:p>
                  </a:txBody>
                  <a:tcPr marL="68580" marR="68580" marT="34290" marB="34290" anchor="ctr"/>
                </a:tc>
                <a:tc>
                  <a:txBody>
                    <a:bodyPr/>
                    <a:lstStyle/>
                    <a:p>
                      <a:pPr algn="ctr"/>
                      <a:r>
                        <a:rPr lang="en-US" sz="1400" dirty="0"/>
                        <a:t>Count</a:t>
                      </a:r>
                    </a:p>
                  </a:txBody>
                  <a:tcPr marL="68580" marR="68580" marT="34290" marB="34290" anchor="ctr"/>
                </a:tc>
                <a:tc>
                  <a:txBody>
                    <a:bodyPr/>
                    <a:lstStyle/>
                    <a:p>
                      <a:pPr algn="ctr"/>
                      <a:r>
                        <a:rPr lang="en-US" sz="1400" dirty="0"/>
                        <a:t>Median</a:t>
                      </a:r>
                    </a:p>
                  </a:txBody>
                  <a:tcPr marL="68580" marR="68580" marT="34290" marB="34290" anchor="ctr"/>
                </a:tc>
                <a:tc>
                  <a:txBody>
                    <a:bodyPr/>
                    <a:lstStyle/>
                    <a:p>
                      <a:pPr algn="ctr"/>
                      <a:r>
                        <a:rPr lang="en-US" sz="1400" dirty="0"/>
                        <a:t>Mean</a:t>
                      </a:r>
                    </a:p>
                  </a:txBody>
                  <a:tcPr marL="68580" marR="68580" marT="34290" marB="34290" anchor="ctr"/>
                </a:tc>
                <a:extLst>
                  <a:ext uri="{0D108BD9-81ED-4DB2-BD59-A6C34878D82A}">
                    <a16:rowId xmlns:a16="http://schemas.microsoft.com/office/drawing/2014/main" val="4246408707"/>
                  </a:ext>
                </a:extLst>
              </a:tr>
              <a:tr h="439435">
                <a:tc>
                  <a:txBody>
                    <a:bodyPr/>
                    <a:lstStyle/>
                    <a:p>
                      <a:pPr algn="l"/>
                      <a:r>
                        <a:rPr lang="en-US" sz="1400" dirty="0"/>
                        <a:t>Total</a:t>
                      </a:r>
                    </a:p>
                  </a:txBody>
                  <a:tcPr marL="68580" marR="68580" marT="34290" marB="34290" anchor="ctr"/>
                </a:tc>
                <a:tc>
                  <a:txBody>
                    <a:bodyPr/>
                    <a:lstStyle/>
                    <a:p>
                      <a:pPr algn="ctr"/>
                      <a:r>
                        <a:rPr lang="en-US" sz="1400" dirty="0"/>
                        <a:t>7</a:t>
                      </a:r>
                    </a:p>
                  </a:txBody>
                  <a:tcPr marL="68580" marR="68580" marT="34290" marB="34290" anchor="ctr"/>
                </a:tc>
                <a:tc>
                  <a:txBody>
                    <a:bodyPr/>
                    <a:lstStyle/>
                    <a:p>
                      <a:pPr algn="ctr"/>
                      <a:r>
                        <a:rPr lang="en-US" sz="1400" dirty="0"/>
                        <a:t>30</a:t>
                      </a:r>
                    </a:p>
                  </a:txBody>
                  <a:tcPr marL="68580" marR="68580" marT="34290" marB="34290" anchor="ctr"/>
                </a:tc>
                <a:tc>
                  <a:txBody>
                    <a:bodyPr/>
                    <a:lstStyle/>
                    <a:p>
                      <a:pPr algn="ctr"/>
                      <a:r>
                        <a:rPr lang="en-US" sz="1400" dirty="0"/>
                        <a:t>38</a:t>
                      </a:r>
                    </a:p>
                  </a:txBody>
                  <a:tcPr marL="68580" marR="68580" marT="34290" marB="34290" anchor="ctr"/>
                </a:tc>
                <a:extLst>
                  <a:ext uri="{0D108BD9-81ED-4DB2-BD59-A6C34878D82A}">
                    <a16:rowId xmlns:a16="http://schemas.microsoft.com/office/drawing/2014/main" val="2609657070"/>
                  </a:ext>
                </a:extLst>
              </a:tr>
              <a:tr h="342900">
                <a:tc>
                  <a:txBody>
                    <a:bodyPr/>
                    <a:lstStyle/>
                    <a:p>
                      <a:pPr algn="l"/>
                      <a:r>
                        <a:rPr lang="en-US" sz="1400" dirty="0"/>
                        <a:t>Female</a:t>
                      </a:r>
                    </a:p>
                  </a:txBody>
                  <a:tcPr marL="68580" marR="68580" marT="34290" marB="34290" anchor="ctr"/>
                </a:tc>
                <a:tc>
                  <a:txBody>
                    <a:bodyPr/>
                    <a:lstStyle/>
                    <a:p>
                      <a:pPr algn="ctr"/>
                      <a:r>
                        <a:rPr lang="en-US" sz="1400" dirty="0"/>
                        <a:t>4</a:t>
                      </a:r>
                    </a:p>
                  </a:txBody>
                  <a:tcPr marL="68580" marR="68580" marT="34290" marB="34290" anchor="ctr"/>
                </a:tc>
                <a:tc>
                  <a:txBody>
                    <a:bodyPr/>
                    <a:lstStyle/>
                    <a:p>
                      <a:pPr algn="ctr"/>
                      <a:r>
                        <a:rPr lang="en-US" sz="1400" dirty="0"/>
                        <a:t>30</a:t>
                      </a:r>
                    </a:p>
                  </a:txBody>
                  <a:tcPr marL="68580" marR="68580" marT="34290" marB="34290" anchor="ctr"/>
                </a:tc>
                <a:tc>
                  <a:txBody>
                    <a:bodyPr/>
                    <a:lstStyle/>
                    <a:p>
                      <a:pPr algn="ctr"/>
                      <a:r>
                        <a:rPr lang="en-US" sz="1400" dirty="0"/>
                        <a:t>33.5</a:t>
                      </a:r>
                    </a:p>
                  </a:txBody>
                  <a:tcPr marL="68580" marR="68580" marT="34290" marB="34290" anchor="ctr"/>
                </a:tc>
                <a:extLst>
                  <a:ext uri="{0D108BD9-81ED-4DB2-BD59-A6C34878D82A}">
                    <a16:rowId xmlns:a16="http://schemas.microsoft.com/office/drawing/2014/main" val="2477756356"/>
                  </a:ext>
                </a:extLst>
              </a:tr>
              <a:tr h="298497">
                <a:tc>
                  <a:txBody>
                    <a:bodyPr/>
                    <a:lstStyle/>
                    <a:p>
                      <a:pPr algn="l"/>
                      <a:r>
                        <a:rPr lang="en-US" sz="1400" dirty="0"/>
                        <a:t>Male</a:t>
                      </a:r>
                    </a:p>
                  </a:txBody>
                  <a:tcPr marL="68580" marR="68580" marT="34290" marB="34290" anchor="ctr"/>
                </a:tc>
                <a:tc>
                  <a:txBody>
                    <a:bodyPr/>
                    <a:lstStyle/>
                    <a:p>
                      <a:pPr algn="ctr"/>
                      <a:r>
                        <a:rPr lang="en-US" sz="1400" dirty="0"/>
                        <a:t>3</a:t>
                      </a:r>
                    </a:p>
                  </a:txBody>
                  <a:tcPr marL="68580" marR="68580" marT="34290" marB="34290" anchor="ctr"/>
                </a:tc>
                <a:tc>
                  <a:txBody>
                    <a:bodyPr/>
                    <a:lstStyle/>
                    <a:p>
                      <a:pPr algn="ctr"/>
                      <a:r>
                        <a:rPr lang="en-US" sz="1400" dirty="0"/>
                        <a:t>30</a:t>
                      </a:r>
                    </a:p>
                  </a:txBody>
                  <a:tcPr marL="68580" marR="68580" marT="34290" marB="34290" anchor="ctr"/>
                </a:tc>
                <a:tc>
                  <a:txBody>
                    <a:bodyPr/>
                    <a:lstStyle/>
                    <a:p>
                      <a:pPr algn="ctr"/>
                      <a:r>
                        <a:rPr lang="en-US" sz="1400" dirty="0"/>
                        <a:t>44</a:t>
                      </a:r>
                    </a:p>
                  </a:txBody>
                  <a:tcPr marL="68580" marR="68580" marT="34290" marB="34290" anchor="ctr"/>
                </a:tc>
                <a:extLst>
                  <a:ext uri="{0D108BD9-81ED-4DB2-BD59-A6C34878D82A}">
                    <a16:rowId xmlns:a16="http://schemas.microsoft.com/office/drawing/2014/main" val="3296498836"/>
                  </a:ext>
                </a:extLst>
              </a:tr>
              <a:tr h="298497">
                <a:tc>
                  <a:txBody>
                    <a:bodyPr/>
                    <a:lstStyle/>
                    <a:p>
                      <a:pPr algn="l"/>
                      <a:r>
                        <a:rPr lang="en-US" sz="1400" dirty="0"/>
                        <a:t>Black</a:t>
                      </a:r>
                    </a:p>
                  </a:txBody>
                  <a:tcPr marL="68580" marR="68580" marT="34290" marB="34290" anchor="ctr"/>
                </a:tc>
                <a:tc>
                  <a:txBody>
                    <a:bodyPr/>
                    <a:lstStyle/>
                    <a:p>
                      <a:pPr algn="ctr"/>
                      <a:r>
                        <a:rPr lang="en-US" sz="1400" dirty="0"/>
                        <a:t>4</a:t>
                      </a:r>
                    </a:p>
                  </a:txBody>
                  <a:tcPr marL="68580" marR="68580" marT="34290" marB="34290" anchor="ctr"/>
                </a:tc>
                <a:tc>
                  <a:txBody>
                    <a:bodyPr/>
                    <a:lstStyle/>
                    <a:p>
                      <a:pPr algn="ctr"/>
                      <a:r>
                        <a:rPr lang="en-US" sz="1400" dirty="0"/>
                        <a:t>51</a:t>
                      </a:r>
                    </a:p>
                  </a:txBody>
                  <a:tcPr marL="68580" marR="68580" marT="34290" marB="34290" anchor="ctr"/>
                </a:tc>
                <a:tc>
                  <a:txBody>
                    <a:bodyPr/>
                    <a:lstStyle/>
                    <a:p>
                      <a:pPr algn="ctr"/>
                      <a:r>
                        <a:rPr lang="en-US" sz="1400" dirty="0"/>
                        <a:t>48.5</a:t>
                      </a:r>
                    </a:p>
                  </a:txBody>
                  <a:tcPr marL="68580" marR="68580" marT="34290" marB="34290" anchor="ctr"/>
                </a:tc>
                <a:extLst>
                  <a:ext uri="{0D108BD9-81ED-4DB2-BD59-A6C34878D82A}">
                    <a16:rowId xmlns:a16="http://schemas.microsoft.com/office/drawing/2014/main" val="660680378"/>
                  </a:ext>
                </a:extLst>
              </a:tr>
              <a:tr h="298497">
                <a:tc>
                  <a:txBody>
                    <a:bodyPr/>
                    <a:lstStyle/>
                    <a:p>
                      <a:pPr algn="l"/>
                      <a:r>
                        <a:rPr lang="en-US" sz="1400" dirty="0"/>
                        <a:t>White</a:t>
                      </a:r>
                    </a:p>
                  </a:txBody>
                  <a:tcPr marL="68580" marR="68580" marT="34290" marB="34290" anchor="ctr"/>
                </a:tc>
                <a:tc>
                  <a:txBody>
                    <a:bodyPr/>
                    <a:lstStyle/>
                    <a:p>
                      <a:pPr algn="ctr"/>
                      <a:r>
                        <a:rPr lang="en-US" sz="1400" dirty="0"/>
                        <a:t>3</a:t>
                      </a:r>
                    </a:p>
                  </a:txBody>
                  <a:tcPr marL="68580" marR="68580" marT="34290" marB="34290" anchor="ctr"/>
                </a:tc>
                <a:tc>
                  <a:txBody>
                    <a:bodyPr/>
                    <a:lstStyle/>
                    <a:p>
                      <a:pPr algn="ctr"/>
                      <a:r>
                        <a:rPr lang="en-US" sz="1400" dirty="0"/>
                        <a:t>24</a:t>
                      </a:r>
                    </a:p>
                  </a:txBody>
                  <a:tcPr marL="68580" marR="68580" marT="34290" marB="34290" anchor="ctr"/>
                </a:tc>
                <a:tc>
                  <a:txBody>
                    <a:bodyPr/>
                    <a:lstStyle/>
                    <a:p>
                      <a:pPr algn="ctr"/>
                      <a:r>
                        <a:rPr lang="en-US" sz="1400" dirty="0"/>
                        <a:t>24</a:t>
                      </a:r>
                    </a:p>
                  </a:txBody>
                  <a:tcPr marL="68580" marR="68580" marT="34290" marB="34290" anchor="ctr"/>
                </a:tc>
                <a:extLst>
                  <a:ext uri="{0D108BD9-81ED-4DB2-BD59-A6C34878D82A}">
                    <a16:rowId xmlns:a16="http://schemas.microsoft.com/office/drawing/2014/main" val="4089362542"/>
                  </a:ext>
                </a:extLst>
              </a:tr>
            </a:tbl>
          </a:graphicData>
        </a:graphic>
      </p:graphicFrame>
      <p:pic>
        <p:nvPicPr>
          <p:cNvPr id="11" name="Content Placeholder 9">
            <a:extLst>
              <a:ext uri="{FF2B5EF4-FFF2-40B4-BE49-F238E27FC236}">
                <a16:creationId xmlns:a16="http://schemas.microsoft.com/office/drawing/2014/main" id="{9A086C47-32D2-6B47-A3DE-D0D0B9D03253}"/>
              </a:ext>
            </a:extLst>
          </p:cNvPr>
          <p:cNvPicPr>
            <a:picLocks noChangeAspect="1"/>
          </p:cNvPicPr>
          <p:nvPr/>
        </p:nvPicPr>
        <p:blipFill rotWithShape="1">
          <a:blip r:embed="rId3"/>
          <a:srcRect/>
          <a:stretch/>
        </p:blipFill>
        <p:spPr>
          <a:xfrm>
            <a:off x="1928573" y="2393961"/>
            <a:ext cx="2619778" cy="1633250"/>
          </a:xfrm>
          <a:prstGeom prst="rect">
            <a:avLst/>
          </a:prstGeom>
        </p:spPr>
      </p:pic>
      <p:pic>
        <p:nvPicPr>
          <p:cNvPr id="12" name="Picture 11">
            <a:extLst>
              <a:ext uri="{FF2B5EF4-FFF2-40B4-BE49-F238E27FC236}">
                <a16:creationId xmlns:a16="http://schemas.microsoft.com/office/drawing/2014/main" id="{7C573A7F-9255-7F4B-90F9-FB134236EF0C}"/>
              </a:ext>
            </a:extLst>
          </p:cNvPr>
          <p:cNvPicPr>
            <a:picLocks noChangeAspect="1"/>
          </p:cNvPicPr>
          <p:nvPr/>
        </p:nvPicPr>
        <p:blipFill>
          <a:blip r:embed="rId4"/>
          <a:stretch>
            <a:fillRect/>
          </a:stretch>
        </p:blipFill>
        <p:spPr>
          <a:xfrm>
            <a:off x="4865689" y="2649891"/>
            <a:ext cx="1070634" cy="1023391"/>
          </a:xfrm>
          <a:prstGeom prst="rect">
            <a:avLst/>
          </a:prstGeom>
        </p:spPr>
      </p:pic>
      <p:sp>
        <p:nvSpPr>
          <p:cNvPr id="2" name="Title 1">
            <a:extLst>
              <a:ext uri="{FF2B5EF4-FFF2-40B4-BE49-F238E27FC236}">
                <a16:creationId xmlns:a16="http://schemas.microsoft.com/office/drawing/2014/main" id="{41BBA691-DCB3-A04F-84F7-8642380EA9EB}"/>
              </a:ext>
            </a:extLst>
          </p:cNvPr>
          <p:cNvSpPr>
            <a:spLocks noGrp="1"/>
          </p:cNvSpPr>
          <p:nvPr>
            <p:ph type="title"/>
          </p:nvPr>
        </p:nvSpPr>
        <p:spPr/>
        <p:txBody>
          <a:bodyPr/>
          <a:lstStyle/>
          <a:p>
            <a:r>
              <a:rPr lang="en-US" dirty="0"/>
              <a:t>Solution: Aggregate Households</a:t>
            </a:r>
          </a:p>
        </p:txBody>
      </p:sp>
      <p:sp>
        <p:nvSpPr>
          <p:cNvPr id="10" name="TextBox 9">
            <a:extLst>
              <a:ext uri="{FF2B5EF4-FFF2-40B4-BE49-F238E27FC236}">
                <a16:creationId xmlns:a16="http://schemas.microsoft.com/office/drawing/2014/main" id="{DADAD166-509F-F14E-B995-5DFF9E622EB0}"/>
              </a:ext>
            </a:extLst>
          </p:cNvPr>
          <p:cNvSpPr txBox="1"/>
          <p:nvPr/>
        </p:nvSpPr>
        <p:spPr>
          <a:xfrm>
            <a:off x="9332025" y="6090497"/>
            <a:ext cx="2303836" cy="338554"/>
          </a:xfrm>
          <a:prstGeom prst="rect">
            <a:avLst/>
          </a:prstGeom>
          <a:noFill/>
        </p:spPr>
        <p:txBody>
          <a:bodyPr wrap="none" rtlCol="0">
            <a:spAutoFit/>
          </a:bodyPr>
          <a:lstStyle/>
          <a:p>
            <a:pPr>
              <a:buNone/>
            </a:pPr>
            <a:r>
              <a:rPr lang="en-US" sz="1600" i="1" dirty="0"/>
              <a:t>Source: Simson Garfinkel</a:t>
            </a:r>
          </a:p>
        </p:txBody>
      </p:sp>
      <p:grpSp>
        <p:nvGrpSpPr>
          <p:cNvPr id="14" name="Group 13">
            <a:extLst>
              <a:ext uri="{FF2B5EF4-FFF2-40B4-BE49-F238E27FC236}">
                <a16:creationId xmlns:a16="http://schemas.microsoft.com/office/drawing/2014/main" id="{4569CDE7-5B55-154D-91F8-B338F57E3C96}"/>
              </a:ext>
            </a:extLst>
          </p:cNvPr>
          <p:cNvGrpSpPr/>
          <p:nvPr/>
        </p:nvGrpSpPr>
        <p:grpSpPr>
          <a:xfrm>
            <a:off x="2041358" y="4229101"/>
            <a:ext cx="2269781" cy="933703"/>
            <a:chOff x="393091" y="3295805"/>
            <a:chExt cx="3026374" cy="1244937"/>
          </a:xfrm>
        </p:grpSpPr>
        <p:pic>
          <p:nvPicPr>
            <p:cNvPr id="15" name="Picture 14">
              <a:extLst>
                <a:ext uri="{FF2B5EF4-FFF2-40B4-BE49-F238E27FC236}">
                  <a16:creationId xmlns:a16="http://schemas.microsoft.com/office/drawing/2014/main" id="{8AAD335A-0866-A948-ACE3-103E0884E03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3091" y="3295805"/>
              <a:ext cx="731552" cy="1213635"/>
            </a:xfrm>
            <a:prstGeom prst="rect">
              <a:avLst/>
            </a:prstGeom>
          </p:spPr>
        </p:pic>
        <p:pic>
          <p:nvPicPr>
            <p:cNvPr id="16" name="Picture 15">
              <a:extLst>
                <a:ext uri="{FF2B5EF4-FFF2-40B4-BE49-F238E27FC236}">
                  <a16:creationId xmlns:a16="http://schemas.microsoft.com/office/drawing/2014/main" id="{98D2D7F8-AE3D-4D4D-B513-D175550501E2}"/>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96609" y="3821582"/>
              <a:ext cx="298032" cy="687858"/>
            </a:xfrm>
            <a:prstGeom prst="rect">
              <a:avLst/>
            </a:prstGeom>
          </p:spPr>
        </p:pic>
        <p:pic>
          <p:nvPicPr>
            <p:cNvPr id="17" name="Picture 16">
              <a:extLst>
                <a:ext uri="{FF2B5EF4-FFF2-40B4-BE49-F238E27FC236}">
                  <a16:creationId xmlns:a16="http://schemas.microsoft.com/office/drawing/2014/main" id="{0D31137F-89C5-954F-BB5C-F048556DE49F}"/>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683979" y="3491389"/>
              <a:ext cx="325281" cy="1049353"/>
            </a:xfrm>
            <a:prstGeom prst="rect">
              <a:avLst/>
            </a:prstGeom>
          </p:spPr>
        </p:pic>
        <p:pic>
          <p:nvPicPr>
            <p:cNvPr id="19" name="Picture 18">
              <a:extLst>
                <a:ext uri="{FF2B5EF4-FFF2-40B4-BE49-F238E27FC236}">
                  <a16:creationId xmlns:a16="http://schemas.microsoft.com/office/drawing/2014/main" id="{6B39724B-D160-2742-960D-F2791C90F457}"/>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04479" y="3606920"/>
              <a:ext cx="1028060" cy="933822"/>
            </a:xfrm>
            <a:prstGeom prst="rect">
              <a:avLst/>
            </a:prstGeom>
          </p:spPr>
        </p:pic>
        <p:pic>
          <p:nvPicPr>
            <p:cNvPr id="20" name="Picture 19">
              <a:extLst>
                <a:ext uri="{FF2B5EF4-FFF2-40B4-BE49-F238E27FC236}">
                  <a16:creationId xmlns:a16="http://schemas.microsoft.com/office/drawing/2014/main" id="{D1CF7B1D-3B54-4B43-82BA-3C64476F2642}"/>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21119" y="3632811"/>
              <a:ext cx="298346" cy="876629"/>
            </a:xfrm>
            <a:prstGeom prst="rect">
              <a:avLst/>
            </a:prstGeom>
          </p:spPr>
        </p:pic>
      </p:grpSp>
    </p:spTree>
    <p:extLst>
      <p:ext uri="{BB962C8B-B14F-4D97-AF65-F5344CB8AC3E}">
        <p14:creationId xmlns:p14="http://schemas.microsoft.com/office/powerpoint/2010/main" val="267685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nvPr>
        </p:nvGraphicFramePr>
        <p:xfrm>
          <a:off x="6765237" y="2067445"/>
          <a:ext cx="3313807" cy="1959766"/>
        </p:xfrm>
        <a:graphic>
          <a:graphicData uri="http://schemas.openxmlformats.org/drawingml/2006/table">
            <a:tbl>
              <a:tblPr firstRow="1" bandRow="1">
                <a:tableStyleId>{5C22544A-7EE6-4342-B048-85BDC9FD1C3A}</a:tableStyleId>
              </a:tblPr>
              <a:tblGrid>
                <a:gridCol w="899068">
                  <a:extLst>
                    <a:ext uri="{9D8B030D-6E8A-4147-A177-3AD203B41FA5}">
                      <a16:colId xmlns:a16="http://schemas.microsoft.com/office/drawing/2014/main" val="3662408154"/>
                    </a:ext>
                  </a:extLst>
                </a:gridCol>
                <a:gridCol w="757836">
                  <a:extLst>
                    <a:ext uri="{9D8B030D-6E8A-4147-A177-3AD203B41FA5}">
                      <a16:colId xmlns:a16="http://schemas.microsoft.com/office/drawing/2014/main" val="877492453"/>
                    </a:ext>
                  </a:extLst>
                </a:gridCol>
                <a:gridCol w="924914">
                  <a:extLst>
                    <a:ext uri="{9D8B030D-6E8A-4147-A177-3AD203B41FA5}">
                      <a16:colId xmlns:a16="http://schemas.microsoft.com/office/drawing/2014/main" val="1647220373"/>
                    </a:ext>
                  </a:extLst>
                </a:gridCol>
                <a:gridCol w="731989">
                  <a:extLst>
                    <a:ext uri="{9D8B030D-6E8A-4147-A177-3AD203B41FA5}">
                      <a16:colId xmlns:a16="http://schemas.microsoft.com/office/drawing/2014/main" val="527291812"/>
                    </a:ext>
                  </a:extLst>
                </a:gridCol>
              </a:tblGrid>
              <a:tr h="0">
                <a:tc>
                  <a:txBody>
                    <a:bodyPr/>
                    <a:lstStyle/>
                    <a:p>
                      <a:pPr algn="ctr"/>
                      <a:endParaRPr lang="en-US" sz="1400" dirty="0"/>
                    </a:p>
                  </a:txBody>
                  <a:tcPr marL="68580" marR="68580" marT="34290" marB="34290" anchor="ctr"/>
                </a:tc>
                <a:tc>
                  <a:txBody>
                    <a:bodyPr/>
                    <a:lstStyle/>
                    <a:p>
                      <a:pPr algn="ctr"/>
                      <a:r>
                        <a:rPr lang="en-US" sz="1400" dirty="0"/>
                        <a:t>Count</a:t>
                      </a:r>
                    </a:p>
                  </a:txBody>
                  <a:tcPr marL="68580" marR="68580" marT="34290" marB="34290" anchor="ctr"/>
                </a:tc>
                <a:tc>
                  <a:txBody>
                    <a:bodyPr/>
                    <a:lstStyle/>
                    <a:p>
                      <a:pPr algn="ctr"/>
                      <a:r>
                        <a:rPr lang="en-US" sz="1400" dirty="0"/>
                        <a:t>Median</a:t>
                      </a:r>
                    </a:p>
                  </a:txBody>
                  <a:tcPr marL="68580" marR="68580" marT="34290" marB="34290" anchor="ctr"/>
                </a:tc>
                <a:tc>
                  <a:txBody>
                    <a:bodyPr/>
                    <a:lstStyle/>
                    <a:p>
                      <a:pPr algn="ctr"/>
                      <a:r>
                        <a:rPr lang="en-US" sz="1400" dirty="0"/>
                        <a:t>Mean</a:t>
                      </a:r>
                    </a:p>
                  </a:txBody>
                  <a:tcPr marL="68580" marR="68580" marT="34290" marB="34290" anchor="ctr"/>
                </a:tc>
                <a:extLst>
                  <a:ext uri="{0D108BD9-81ED-4DB2-BD59-A6C34878D82A}">
                    <a16:rowId xmlns:a16="http://schemas.microsoft.com/office/drawing/2014/main" val="4246408707"/>
                  </a:ext>
                </a:extLst>
              </a:tr>
              <a:tr h="439435">
                <a:tc>
                  <a:txBody>
                    <a:bodyPr/>
                    <a:lstStyle/>
                    <a:p>
                      <a:pPr algn="l"/>
                      <a:r>
                        <a:rPr lang="en-US" sz="1400" dirty="0"/>
                        <a:t>Total</a:t>
                      </a:r>
                    </a:p>
                  </a:txBody>
                  <a:tcPr marL="68580" marR="68580" marT="34290" marB="34290" anchor="ctr"/>
                </a:tc>
                <a:tc>
                  <a:txBody>
                    <a:bodyPr/>
                    <a:lstStyle/>
                    <a:p>
                      <a:pPr algn="ctr"/>
                      <a:r>
                        <a:rPr lang="en-US" sz="1400" dirty="0"/>
                        <a:t>7</a:t>
                      </a:r>
                    </a:p>
                  </a:txBody>
                  <a:tcPr marL="68580" marR="68580" marT="34290" marB="34290" anchor="ctr"/>
                </a:tc>
                <a:tc>
                  <a:txBody>
                    <a:bodyPr/>
                    <a:lstStyle/>
                    <a:p>
                      <a:pPr algn="ctr"/>
                      <a:r>
                        <a:rPr lang="en-US" sz="1400" dirty="0"/>
                        <a:t>30</a:t>
                      </a:r>
                    </a:p>
                  </a:txBody>
                  <a:tcPr marL="68580" marR="68580" marT="34290" marB="34290" anchor="ctr"/>
                </a:tc>
                <a:tc>
                  <a:txBody>
                    <a:bodyPr/>
                    <a:lstStyle/>
                    <a:p>
                      <a:pPr algn="ctr"/>
                      <a:r>
                        <a:rPr lang="en-US" sz="1400" dirty="0"/>
                        <a:t>38</a:t>
                      </a:r>
                    </a:p>
                  </a:txBody>
                  <a:tcPr marL="68580" marR="68580" marT="34290" marB="34290" anchor="ctr"/>
                </a:tc>
                <a:extLst>
                  <a:ext uri="{0D108BD9-81ED-4DB2-BD59-A6C34878D82A}">
                    <a16:rowId xmlns:a16="http://schemas.microsoft.com/office/drawing/2014/main" val="2609657070"/>
                  </a:ext>
                </a:extLst>
              </a:tr>
              <a:tr h="342900">
                <a:tc>
                  <a:txBody>
                    <a:bodyPr/>
                    <a:lstStyle/>
                    <a:p>
                      <a:pPr algn="l"/>
                      <a:r>
                        <a:rPr lang="en-US" sz="1400" dirty="0"/>
                        <a:t>Female</a:t>
                      </a:r>
                    </a:p>
                  </a:txBody>
                  <a:tcPr marL="68580" marR="68580" marT="34290" marB="34290" anchor="ctr"/>
                </a:tc>
                <a:tc>
                  <a:txBody>
                    <a:bodyPr/>
                    <a:lstStyle/>
                    <a:p>
                      <a:pPr algn="ctr"/>
                      <a:r>
                        <a:rPr lang="en-US" sz="1400" dirty="0"/>
                        <a:t>4</a:t>
                      </a:r>
                    </a:p>
                  </a:txBody>
                  <a:tcPr marL="68580" marR="68580" marT="34290" marB="34290" anchor="ctr"/>
                </a:tc>
                <a:tc>
                  <a:txBody>
                    <a:bodyPr/>
                    <a:lstStyle/>
                    <a:p>
                      <a:pPr algn="ctr"/>
                      <a:r>
                        <a:rPr lang="en-US" sz="1400" dirty="0"/>
                        <a:t>30</a:t>
                      </a:r>
                    </a:p>
                  </a:txBody>
                  <a:tcPr marL="68580" marR="68580" marT="34290" marB="34290" anchor="ctr"/>
                </a:tc>
                <a:tc>
                  <a:txBody>
                    <a:bodyPr/>
                    <a:lstStyle/>
                    <a:p>
                      <a:pPr algn="ctr"/>
                      <a:r>
                        <a:rPr lang="en-US" sz="1400" dirty="0"/>
                        <a:t>33.5</a:t>
                      </a:r>
                    </a:p>
                  </a:txBody>
                  <a:tcPr marL="68580" marR="68580" marT="34290" marB="34290" anchor="ctr"/>
                </a:tc>
                <a:extLst>
                  <a:ext uri="{0D108BD9-81ED-4DB2-BD59-A6C34878D82A}">
                    <a16:rowId xmlns:a16="http://schemas.microsoft.com/office/drawing/2014/main" val="2477756356"/>
                  </a:ext>
                </a:extLst>
              </a:tr>
              <a:tr h="298497">
                <a:tc>
                  <a:txBody>
                    <a:bodyPr/>
                    <a:lstStyle/>
                    <a:p>
                      <a:pPr algn="l"/>
                      <a:r>
                        <a:rPr lang="en-US" sz="1400" dirty="0"/>
                        <a:t>Male</a:t>
                      </a:r>
                    </a:p>
                  </a:txBody>
                  <a:tcPr marL="68580" marR="68580" marT="34290" marB="34290" anchor="ctr"/>
                </a:tc>
                <a:tc>
                  <a:txBody>
                    <a:bodyPr/>
                    <a:lstStyle/>
                    <a:p>
                      <a:pPr algn="ctr"/>
                      <a:r>
                        <a:rPr lang="en-US" sz="1400" dirty="0"/>
                        <a:t>3</a:t>
                      </a:r>
                    </a:p>
                  </a:txBody>
                  <a:tcPr marL="68580" marR="68580" marT="34290" marB="34290" anchor="ctr"/>
                </a:tc>
                <a:tc>
                  <a:txBody>
                    <a:bodyPr/>
                    <a:lstStyle/>
                    <a:p>
                      <a:pPr algn="ctr"/>
                      <a:r>
                        <a:rPr lang="en-US" sz="1400" dirty="0"/>
                        <a:t>30</a:t>
                      </a:r>
                    </a:p>
                  </a:txBody>
                  <a:tcPr marL="68580" marR="68580" marT="34290" marB="34290" anchor="ctr"/>
                </a:tc>
                <a:tc>
                  <a:txBody>
                    <a:bodyPr/>
                    <a:lstStyle/>
                    <a:p>
                      <a:pPr algn="ctr"/>
                      <a:r>
                        <a:rPr lang="en-US" sz="1400" dirty="0"/>
                        <a:t>44</a:t>
                      </a:r>
                    </a:p>
                  </a:txBody>
                  <a:tcPr marL="68580" marR="68580" marT="34290" marB="34290" anchor="ctr"/>
                </a:tc>
                <a:extLst>
                  <a:ext uri="{0D108BD9-81ED-4DB2-BD59-A6C34878D82A}">
                    <a16:rowId xmlns:a16="http://schemas.microsoft.com/office/drawing/2014/main" val="3296498836"/>
                  </a:ext>
                </a:extLst>
              </a:tr>
              <a:tr h="298497">
                <a:tc>
                  <a:txBody>
                    <a:bodyPr/>
                    <a:lstStyle/>
                    <a:p>
                      <a:pPr algn="l"/>
                      <a:r>
                        <a:rPr lang="en-US" sz="1400" dirty="0"/>
                        <a:t>Black</a:t>
                      </a:r>
                    </a:p>
                  </a:txBody>
                  <a:tcPr marL="68580" marR="68580" marT="34290" marB="34290" anchor="ctr"/>
                </a:tc>
                <a:tc>
                  <a:txBody>
                    <a:bodyPr/>
                    <a:lstStyle/>
                    <a:p>
                      <a:pPr algn="ctr"/>
                      <a:r>
                        <a:rPr lang="en-US" sz="1400" dirty="0"/>
                        <a:t>4</a:t>
                      </a:r>
                    </a:p>
                  </a:txBody>
                  <a:tcPr marL="68580" marR="68580" marT="34290" marB="34290" anchor="ctr"/>
                </a:tc>
                <a:tc>
                  <a:txBody>
                    <a:bodyPr/>
                    <a:lstStyle/>
                    <a:p>
                      <a:pPr algn="ctr"/>
                      <a:r>
                        <a:rPr lang="en-US" sz="1400" dirty="0"/>
                        <a:t>51</a:t>
                      </a:r>
                    </a:p>
                  </a:txBody>
                  <a:tcPr marL="68580" marR="68580" marT="34290" marB="34290" anchor="ctr"/>
                </a:tc>
                <a:tc>
                  <a:txBody>
                    <a:bodyPr/>
                    <a:lstStyle/>
                    <a:p>
                      <a:pPr algn="ctr"/>
                      <a:r>
                        <a:rPr lang="en-US" sz="1400" dirty="0"/>
                        <a:t>48.5</a:t>
                      </a:r>
                    </a:p>
                  </a:txBody>
                  <a:tcPr marL="68580" marR="68580" marT="34290" marB="34290" anchor="ctr"/>
                </a:tc>
                <a:extLst>
                  <a:ext uri="{0D108BD9-81ED-4DB2-BD59-A6C34878D82A}">
                    <a16:rowId xmlns:a16="http://schemas.microsoft.com/office/drawing/2014/main" val="660680378"/>
                  </a:ext>
                </a:extLst>
              </a:tr>
              <a:tr h="298497">
                <a:tc>
                  <a:txBody>
                    <a:bodyPr/>
                    <a:lstStyle/>
                    <a:p>
                      <a:pPr algn="l"/>
                      <a:r>
                        <a:rPr lang="en-US" sz="1400" dirty="0"/>
                        <a:t>White</a:t>
                      </a:r>
                    </a:p>
                  </a:txBody>
                  <a:tcPr marL="68580" marR="68580" marT="34290" marB="34290" anchor="ctr"/>
                </a:tc>
                <a:tc>
                  <a:txBody>
                    <a:bodyPr/>
                    <a:lstStyle/>
                    <a:p>
                      <a:pPr algn="ctr"/>
                      <a:r>
                        <a:rPr lang="en-US" sz="1400" dirty="0"/>
                        <a:t>3</a:t>
                      </a:r>
                    </a:p>
                  </a:txBody>
                  <a:tcPr marL="68580" marR="68580" marT="34290" marB="34290" anchor="ctr"/>
                </a:tc>
                <a:tc>
                  <a:txBody>
                    <a:bodyPr/>
                    <a:lstStyle/>
                    <a:p>
                      <a:pPr algn="ctr"/>
                      <a:r>
                        <a:rPr lang="en-US" sz="1400" dirty="0"/>
                        <a:t>24</a:t>
                      </a:r>
                    </a:p>
                  </a:txBody>
                  <a:tcPr marL="68580" marR="68580" marT="34290" marB="34290" anchor="ctr"/>
                </a:tc>
                <a:tc>
                  <a:txBody>
                    <a:bodyPr/>
                    <a:lstStyle/>
                    <a:p>
                      <a:pPr algn="ctr"/>
                      <a:r>
                        <a:rPr lang="en-US" sz="1400" dirty="0"/>
                        <a:t>24</a:t>
                      </a:r>
                    </a:p>
                  </a:txBody>
                  <a:tcPr marL="68580" marR="68580" marT="34290" marB="34290" anchor="ctr"/>
                </a:tc>
                <a:extLst>
                  <a:ext uri="{0D108BD9-81ED-4DB2-BD59-A6C34878D82A}">
                    <a16:rowId xmlns:a16="http://schemas.microsoft.com/office/drawing/2014/main" val="4089362542"/>
                  </a:ext>
                </a:extLst>
              </a:tr>
            </a:tbl>
          </a:graphicData>
        </a:graphic>
      </p:graphicFrame>
      <p:pic>
        <p:nvPicPr>
          <p:cNvPr id="12" name="Picture 11">
            <a:extLst>
              <a:ext uri="{FF2B5EF4-FFF2-40B4-BE49-F238E27FC236}">
                <a16:creationId xmlns:a16="http://schemas.microsoft.com/office/drawing/2014/main" id="{7C573A7F-9255-7F4B-90F9-FB134236EF0C}"/>
              </a:ext>
            </a:extLst>
          </p:cNvPr>
          <p:cNvPicPr>
            <a:picLocks noChangeAspect="1"/>
          </p:cNvPicPr>
          <p:nvPr/>
        </p:nvPicPr>
        <p:blipFill>
          <a:blip r:embed="rId3"/>
          <a:stretch>
            <a:fillRect/>
          </a:stretch>
        </p:blipFill>
        <p:spPr>
          <a:xfrm flipH="1">
            <a:off x="4865689" y="2649891"/>
            <a:ext cx="1070634" cy="1023391"/>
          </a:xfrm>
          <a:prstGeom prst="rect">
            <a:avLst/>
          </a:prstGeom>
        </p:spPr>
      </p:pic>
      <p:sp>
        <p:nvSpPr>
          <p:cNvPr id="2" name="Title 1">
            <a:extLst>
              <a:ext uri="{FF2B5EF4-FFF2-40B4-BE49-F238E27FC236}">
                <a16:creationId xmlns:a16="http://schemas.microsoft.com/office/drawing/2014/main" id="{41BBA691-DCB3-A04F-84F7-8642380EA9EB}"/>
              </a:ext>
            </a:extLst>
          </p:cNvPr>
          <p:cNvSpPr>
            <a:spLocks noGrp="1"/>
          </p:cNvSpPr>
          <p:nvPr>
            <p:ph type="title"/>
          </p:nvPr>
        </p:nvSpPr>
        <p:spPr/>
        <p:txBody>
          <a:bodyPr/>
          <a:lstStyle/>
          <a:p>
            <a:r>
              <a:rPr lang="en-US" dirty="0"/>
              <a:t>Risk: Reverse-Engineering of Stats</a:t>
            </a:r>
          </a:p>
        </p:txBody>
      </p:sp>
      <p:sp>
        <p:nvSpPr>
          <p:cNvPr id="10" name="TextBox 9">
            <a:extLst>
              <a:ext uri="{FF2B5EF4-FFF2-40B4-BE49-F238E27FC236}">
                <a16:creationId xmlns:a16="http://schemas.microsoft.com/office/drawing/2014/main" id="{DADAD166-509F-F14E-B995-5DFF9E622EB0}"/>
              </a:ext>
            </a:extLst>
          </p:cNvPr>
          <p:cNvSpPr txBox="1"/>
          <p:nvPr/>
        </p:nvSpPr>
        <p:spPr>
          <a:xfrm>
            <a:off x="9332025" y="6090497"/>
            <a:ext cx="2303836" cy="338554"/>
          </a:xfrm>
          <a:prstGeom prst="rect">
            <a:avLst/>
          </a:prstGeom>
          <a:noFill/>
        </p:spPr>
        <p:txBody>
          <a:bodyPr wrap="none" rtlCol="0">
            <a:spAutoFit/>
          </a:bodyPr>
          <a:lstStyle/>
          <a:p>
            <a:pPr>
              <a:buNone/>
            </a:pPr>
            <a:r>
              <a:rPr lang="en-US" sz="1600" i="1" dirty="0"/>
              <a:t>Source: Simson Garfinkel</a:t>
            </a:r>
          </a:p>
        </p:txBody>
      </p:sp>
      <p:grpSp>
        <p:nvGrpSpPr>
          <p:cNvPr id="13" name="Group 12">
            <a:extLst>
              <a:ext uri="{FF2B5EF4-FFF2-40B4-BE49-F238E27FC236}">
                <a16:creationId xmlns:a16="http://schemas.microsoft.com/office/drawing/2014/main" id="{1F96991B-4272-8241-8406-1DE1A40BB49B}"/>
              </a:ext>
            </a:extLst>
          </p:cNvPr>
          <p:cNvGrpSpPr/>
          <p:nvPr/>
        </p:nvGrpSpPr>
        <p:grpSpPr>
          <a:xfrm>
            <a:off x="2045162" y="2081133"/>
            <a:ext cx="2979623" cy="3400841"/>
            <a:chOff x="54063" y="1516781"/>
            <a:chExt cx="3972830" cy="4534455"/>
          </a:xfrm>
        </p:grpSpPr>
        <p:pic>
          <p:nvPicPr>
            <p:cNvPr id="21" name="Picture 20">
              <a:extLst>
                <a:ext uri="{FF2B5EF4-FFF2-40B4-BE49-F238E27FC236}">
                  <a16:creationId xmlns:a16="http://schemas.microsoft.com/office/drawing/2014/main" id="{154D1A08-E754-CB41-8411-42829A2F9FCF}"/>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92173" y="1516781"/>
              <a:ext cx="731552" cy="1213635"/>
            </a:xfrm>
            <a:prstGeom prst="rect">
              <a:avLst/>
            </a:prstGeom>
          </p:spPr>
        </p:pic>
        <p:pic>
          <p:nvPicPr>
            <p:cNvPr id="22" name="Picture 21">
              <a:extLst>
                <a:ext uri="{FF2B5EF4-FFF2-40B4-BE49-F238E27FC236}">
                  <a16:creationId xmlns:a16="http://schemas.microsoft.com/office/drawing/2014/main" id="{D1B1FBDD-C4D8-D540-A70E-1ADB1122718B}"/>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5924" y="4870935"/>
              <a:ext cx="298032" cy="687858"/>
            </a:xfrm>
            <a:prstGeom prst="rect">
              <a:avLst/>
            </a:prstGeom>
          </p:spPr>
        </p:pic>
        <p:pic>
          <p:nvPicPr>
            <p:cNvPr id="23" name="Picture 22">
              <a:extLst>
                <a:ext uri="{FF2B5EF4-FFF2-40B4-BE49-F238E27FC236}">
                  <a16:creationId xmlns:a16="http://schemas.microsoft.com/office/drawing/2014/main" id="{0AF93406-DC3B-E846-92A9-46D41394CF17}"/>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95309" y="4540744"/>
              <a:ext cx="325281" cy="1049353"/>
            </a:xfrm>
            <a:prstGeom prst="rect">
              <a:avLst/>
            </a:prstGeom>
          </p:spPr>
        </p:pic>
        <p:sp>
          <p:nvSpPr>
            <p:cNvPr id="24" name="TextBox 23">
              <a:extLst>
                <a:ext uri="{FF2B5EF4-FFF2-40B4-BE49-F238E27FC236}">
                  <a16:creationId xmlns:a16="http://schemas.microsoft.com/office/drawing/2014/main" id="{FEFFB129-9A95-824D-88CB-45855DD25B3D}"/>
                </a:ext>
              </a:extLst>
            </p:cNvPr>
            <p:cNvSpPr txBox="1"/>
            <p:nvPr/>
          </p:nvSpPr>
          <p:spPr>
            <a:xfrm>
              <a:off x="54063" y="5558793"/>
              <a:ext cx="951543" cy="492443"/>
            </a:xfrm>
            <a:prstGeom prst="rect">
              <a:avLst/>
            </a:prstGeom>
            <a:noFill/>
          </p:spPr>
          <p:txBody>
            <a:bodyPr wrap="none" rtlCol="0">
              <a:spAutoFit/>
            </a:bodyPr>
            <a:lstStyle/>
            <a:p>
              <a:pPr>
                <a:buNone/>
              </a:pPr>
              <a:r>
                <a:rPr lang="en-US" dirty="0"/>
                <a:t>8 FBS</a:t>
              </a:r>
            </a:p>
          </p:txBody>
        </p:sp>
        <p:sp>
          <p:nvSpPr>
            <p:cNvPr id="25" name="TextBox 24">
              <a:extLst>
                <a:ext uri="{FF2B5EF4-FFF2-40B4-BE49-F238E27FC236}">
                  <a16:creationId xmlns:a16="http://schemas.microsoft.com/office/drawing/2014/main" id="{6804DED0-EAF2-7D43-B74C-39C4999D2FA2}"/>
                </a:ext>
              </a:extLst>
            </p:cNvPr>
            <p:cNvSpPr txBox="1"/>
            <p:nvPr/>
          </p:nvSpPr>
          <p:spPr>
            <a:xfrm>
              <a:off x="1237361" y="5558793"/>
              <a:ext cx="1282830" cy="492443"/>
            </a:xfrm>
            <a:prstGeom prst="rect">
              <a:avLst/>
            </a:prstGeom>
            <a:noFill/>
          </p:spPr>
          <p:txBody>
            <a:bodyPr wrap="none" rtlCol="0">
              <a:spAutoFit/>
            </a:bodyPr>
            <a:lstStyle/>
            <a:p>
              <a:pPr>
                <a:buNone/>
              </a:pPr>
              <a:r>
                <a:rPr lang="en-US" dirty="0"/>
                <a:t>18 MWS</a:t>
              </a:r>
            </a:p>
          </p:txBody>
        </p:sp>
        <p:sp>
          <p:nvSpPr>
            <p:cNvPr id="26" name="TextBox 25">
              <a:extLst>
                <a:ext uri="{FF2B5EF4-FFF2-40B4-BE49-F238E27FC236}">
                  <a16:creationId xmlns:a16="http://schemas.microsoft.com/office/drawing/2014/main" id="{A6F89EC7-4EAE-1E4E-BFB1-41C7E279D870}"/>
                </a:ext>
              </a:extLst>
            </p:cNvPr>
            <p:cNvSpPr txBox="1"/>
            <p:nvPr/>
          </p:nvSpPr>
          <p:spPr>
            <a:xfrm>
              <a:off x="526495" y="3994827"/>
              <a:ext cx="2845224" cy="492443"/>
            </a:xfrm>
            <a:prstGeom prst="rect">
              <a:avLst/>
            </a:prstGeom>
            <a:noFill/>
          </p:spPr>
          <p:txBody>
            <a:bodyPr wrap="none" rtlCol="0">
              <a:spAutoFit/>
            </a:bodyPr>
            <a:lstStyle/>
            <a:p>
              <a:pPr>
                <a:buNone/>
              </a:pPr>
              <a:r>
                <a:rPr lang="en-US" dirty="0"/>
                <a:t>30 MWM &amp; 36 FBM</a:t>
              </a:r>
            </a:p>
          </p:txBody>
        </p:sp>
        <p:pic>
          <p:nvPicPr>
            <p:cNvPr id="27" name="Picture 26">
              <a:extLst>
                <a:ext uri="{FF2B5EF4-FFF2-40B4-BE49-F238E27FC236}">
                  <a16:creationId xmlns:a16="http://schemas.microsoft.com/office/drawing/2014/main" id="{8FC4FDD0-0ADB-1E49-AADF-289FD0E751F8}"/>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10341" y="3230101"/>
              <a:ext cx="895216" cy="813155"/>
            </a:xfrm>
            <a:prstGeom prst="rect">
              <a:avLst/>
            </a:prstGeom>
          </p:spPr>
        </p:pic>
        <p:pic>
          <p:nvPicPr>
            <p:cNvPr id="28" name="Picture 27">
              <a:extLst>
                <a:ext uri="{FF2B5EF4-FFF2-40B4-BE49-F238E27FC236}">
                  <a16:creationId xmlns:a16="http://schemas.microsoft.com/office/drawing/2014/main" id="{D76FFDE9-B79D-AC46-8513-58578ABC6CCE}"/>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89403" y="4627105"/>
              <a:ext cx="298346" cy="876629"/>
            </a:xfrm>
            <a:prstGeom prst="rect">
              <a:avLst/>
            </a:prstGeom>
          </p:spPr>
        </p:pic>
        <p:sp>
          <p:nvSpPr>
            <p:cNvPr id="29" name="TextBox 28">
              <a:extLst>
                <a:ext uri="{FF2B5EF4-FFF2-40B4-BE49-F238E27FC236}">
                  <a16:creationId xmlns:a16="http://schemas.microsoft.com/office/drawing/2014/main" id="{6C048B47-29D6-7841-A092-89A491C5986A}"/>
                </a:ext>
              </a:extLst>
            </p:cNvPr>
            <p:cNvSpPr txBox="1"/>
            <p:nvPr/>
          </p:nvSpPr>
          <p:spPr>
            <a:xfrm>
              <a:off x="2803908" y="5558793"/>
              <a:ext cx="1222985" cy="492443"/>
            </a:xfrm>
            <a:prstGeom prst="rect">
              <a:avLst/>
            </a:prstGeom>
            <a:noFill/>
          </p:spPr>
          <p:txBody>
            <a:bodyPr wrap="none" rtlCol="0">
              <a:spAutoFit/>
            </a:bodyPr>
            <a:lstStyle/>
            <a:p>
              <a:pPr>
                <a:buNone/>
              </a:pPr>
              <a:r>
                <a:rPr lang="en-US" dirty="0"/>
                <a:t>24 FWS</a:t>
              </a:r>
            </a:p>
          </p:txBody>
        </p:sp>
        <p:sp>
          <p:nvSpPr>
            <p:cNvPr id="30" name="TextBox 29">
              <a:extLst>
                <a:ext uri="{FF2B5EF4-FFF2-40B4-BE49-F238E27FC236}">
                  <a16:creationId xmlns:a16="http://schemas.microsoft.com/office/drawing/2014/main" id="{6C569BB5-5707-A142-838B-3A98E5A423EB}"/>
                </a:ext>
              </a:extLst>
            </p:cNvPr>
            <p:cNvSpPr txBox="1"/>
            <p:nvPr/>
          </p:nvSpPr>
          <p:spPr>
            <a:xfrm>
              <a:off x="580195" y="2690404"/>
              <a:ext cx="2749044" cy="492443"/>
            </a:xfrm>
            <a:prstGeom prst="rect">
              <a:avLst/>
            </a:prstGeom>
            <a:noFill/>
          </p:spPr>
          <p:txBody>
            <a:bodyPr wrap="none" rtlCol="0">
              <a:spAutoFit/>
            </a:bodyPr>
            <a:lstStyle/>
            <a:p>
              <a:pPr>
                <a:buNone/>
              </a:pPr>
              <a:r>
                <a:rPr lang="en-US" dirty="0"/>
                <a:t>66 FBM &amp; 84 MBM</a:t>
              </a:r>
            </a:p>
          </p:txBody>
        </p:sp>
      </p:grpSp>
      <p:sp>
        <p:nvSpPr>
          <p:cNvPr id="31" name="TextBox 30">
            <a:extLst>
              <a:ext uri="{FF2B5EF4-FFF2-40B4-BE49-F238E27FC236}">
                <a16:creationId xmlns:a16="http://schemas.microsoft.com/office/drawing/2014/main" id="{1D20B6EB-121E-6944-AFA5-65123667DF68}"/>
              </a:ext>
            </a:extLst>
          </p:cNvPr>
          <p:cNvSpPr txBox="1"/>
          <p:nvPr/>
        </p:nvSpPr>
        <p:spPr>
          <a:xfrm>
            <a:off x="5690220" y="4620110"/>
            <a:ext cx="5604552" cy="646331"/>
          </a:xfrm>
          <a:prstGeom prst="rect">
            <a:avLst/>
          </a:prstGeom>
          <a:solidFill>
            <a:schemeClr val="bg1"/>
          </a:solidFill>
          <a:ln w="50800">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a:t>This table can be expressed by 164 equations.</a:t>
            </a:r>
          </a:p>
          <a:p>
            <a:r>
              <a:rPr lang="en-US" dirty="0"/>
              <a:t>Solving them takes 0.2 seconds on a 2013 MacBook Pro.</a:t>
            </a:r>
          </a:p>
        </p:txBody>
      </p:sp>
    </p:spTree>
    <p:extLst>
      <p:ext uri="{BB962C8B-B14F-4D97-AF65-F5344CB8AC3E}">
        <p14:creationId xmlns:p14="http://schemas.microsoft.com/office/powerpoint/2010/main" val="70189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2010 U.S. Census</a:t>
            </a:r>
          </a:p>
        </p:txBody>
      </p:sp>
      <p:sp>
        <p:nvSpPr>
          <p:cNvPr id="10" name="Rectangle 9"/>
          <p:cNvSpPr/>
          <p:nvPr/>
        </p:nvSpPr>
        <p:spPr>
          <a:xfrm>
            <a:off x="6477000" y="2988136"/>
            <a:ext cx="1428750" cy="11012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b="1" dirty="0"/>
              <a:t>Hundred percent Detail File</a:t>
            </a:r>
          </a:p>
        </p:txBody>
      </p:sp>
      <p:sp>
        <p:nvSpPr>
          <p:cNvPr id="11" name="Rectangle 10"/>
          <p:cNvSpPr/>
          <p:nvPr/>
        </p:nvSpPr>
        <p:spPr>
          <a:xfrm>
            <a:off x="8589764" y="2117320"/>
            <a:ext cx="1925836" cy="11012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600" dirty="0"/>
              <a:t>Pre-specified tabular summaries: </a:t>
            </a:r>
            <a:br>
              <a:rPr lang="en-US" sz="1600" dirty="0"/>
            </a:br>
            <a:r>
              <a:rPr lang="en-US" sz="1600" dirty="0"/>
              <a:t>PL94-171, SF1, SF2 (SF3, SF4, … in 2000)</a:t>
            </a:r>
          </a:p>
        </p:txBody>
      </p:sp>
      <p:sp>
        <p:nvSpPr>
          <p:cNvPr id="12" name="Rectangle 11"/>
          <p:cNvSpPr/>
          <p:nvPr/>
        </p:nvSpPr>
        <p:spPr>
          <a:xfrm>
            <a:off x="8587738" y="3870917"/>
            <a:ext cx="1925836" cy="11012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600" dirty="0"/>
              <a:t>Special tabulations and post-census research</a:t>
            </a:r>
          </a:p>
        </p:txBody>
      </p:sp>
      <p:cxnSp>
        <p:nvCxnSpPr>
          <p:cNvPr id="30" name="Straight Arrow Connector 29"/>
          <p:cNvCxnSpPr>
            <a:cxnSpLocks/>
            <a:stCxn id="10" idx="3"/>
            <a:endCxn id="11" idx="1"/>
          </p:cNvCxnSpPr>
          <p:nvPr/>
        </p:nvCxnSpPr>
        <p:spPr>
          <a:xfrm flipV="1">
            <a:off x="7905750" y="2667957"/>
            <a:ext cx="684014" cy="8708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a:stCxn id="10" idx="3"/>
            <a:endCxn id="12" idx="1"/>
          </p:cNvCxnSpPr>
          <p:nvPr/>
        </p:nvCxnSpPr>
        <p:spPr>
          <a:xfrm>
            <a:off x="7905750" y="3538774"/>
            <a:ext cx="681988" cy="8827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36800" y="2988135"/>
            <a:ext cx="1496283" cy="11012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Raw data from respondents</a:t>
            </a:r>
            <a:endParaRPr lang="en-US" b="1" dirty="0"/>
          </a:p>
        </p:txBody>
      </p:sp>
      <p:cxnSp>
        <p:nvCxnSpPr>
          <p:cNvPr id="35" name="Straight Arrow Connector 34"/>
          <p:cNvCxnSpPr>
            <a:stCxn id="22" idx="3"/>
            <a:endCxn id="10" idx="1"/>
          </p:cNvCxnSpPr>
          <p:nvPr/>
        </p:nvCxnSpPr>
        <p:spPr>
          <a:xfrm>
            <a:off x="3733082" y="3538773"/>
            <a:ext cx="2743918"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36800" y="2202359"/>
            <a:ext cx="1636987" cy="707886"/>
          </a:xfrm>
          <a:prstGeom prst="rect">
            <a:avLst/>
          </a:prstGeom>
          <a:noFill/>
        </p:spPr>
        <p:txBody>
          <a:bodyPr wrap="none" rtlCol="0">
            <a:spAutoFit/>
          </a:bodyPr>
          <a:lstStyle/>
          <a:p>
            <a:pPr>
              <a:buNone/>
            </a:pPr>
            <a:r>
              <a:rPr lang="en-US" sz="2000" dirty="0"/>
              <a:t>Decennial</a:t>
            </a:r>
          </a:p>
          <a:p>
            <a:pPr>
              <a:buNone/>
            </a:pPr>
            <a:r>
              <a:rPr lang="en-US" sz="2000" dirty="0"/>
              <a:t>Response File</a:t>
            </a:r>
          </a:p>
        </p:txBody>
      </p:sp>
      <p:sp>
        <p:nvSpPr>
          <p:cNvPr id="21" name="Rectangle 20"/>
          <p:cNvSpPr/>
          <p:nvPr/>
        </p:nvSpPr>
        <p:spPr>
          <a:xfrm>
            <a:off x="9405626" y="495572"/>
            <a:ext cx="2215895" cy="3931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200" b="1" dirty="0"/>
              <a:t>Confidential data in red</a:t>
            </a:r>
          </a:p>
        </p:txBody>
      </p:sp>
      <p:sp>
        <p:nvSpPr>
          <p:cNvPr id="23" name="Rectangle 22"/>
          <p:cNvSpPr/>
          <p:nvPr/>
        </p:nvSpPr>
        <p:spPr>
          <a:xfrm>
            <a:off x="9433530" y="1022885"/>
            <a:ext cx="2187991" cy="3931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200" b="1" dirty="0"/>
              <a:t>Public data in blue</a:t>
            </a:r>
            <a:endParaRPr lang="en-US" sz="1200" dirty="0"/>
          </a:p>
        </p:txBody>
      </p:sp>
      <p:sp>
        <p:nvSpPr>
          <p:cNvPr id="6" name="TextBox 5"/>
          <p:cNvSpPr txBox="1"/>
          <p:nvPr/>
        </p:nvSpPr>
        <p:spPr>
          <a:xfrm>
            <a:off x="4362623" y="3147549"/>
            <a:ext cx="1229825" cy="707886"/>
          </a:xfrm>
          <a:prstGeom prst="rect">
            <a:avLst/>
          </a:prstGeom>
          <a:noFill/>
        </p:spPr>
        <p:txBody>
          <a:bodyPr wrap="none" rtlCol="0">
            <a:spAutoFit/>
          </a:bodyPr>
          <a:lstStyle/>
          <a:p>
            <a:pPr algn="ctr">
              <a:buNone/>
            </a:pPr>
            <a:r>
              <a:rPr lang="en-US" sz="2000" dirty="0"/>
              <a:t>Statistical</a:t>
            </a:r>
          </a:p>
          <a:p>
            <a:pPr algn="ctr">
              <a:buNone/>
            </a:pPr>
            <a:r>
              <a:rPr lang="en-US" sz="2000" dirty="0"/>
              <a:t>processes</a:t>
            </a:r>
          </a:p>
        </p:txBody>
      </p:sp>
      <p:pic>
        <p:nvPicPr>
          <p:cNvPr id="25" name="Picture 24"/>
          <p:cNvPicPr>
            <a:picLocks noChangeAspect="1"/>
          </p:cNvPicPr>
          <p:nvPr/>
        </p:nvPicPr>
        <p:blipFill>
          <a:blip r:embed="rId3"/>
          <a:stretch>
            <a:fillRect/>
          </a:stretch>
        </p:blipFill>
        <p:spPr>
          <a:xfrm>
            <a:off x="2251637" y="4134160"/>
            <a:ext cx="1515333" cy="1137175"/>
          </a:xfrm>
          <a:prstGeom prst="rect">
            <a:avLst/>
          </a:prstGeom>
        </p:spPr>
      </p:pic>
      <p:sp>
        <p:nvSpPr>
          <p:cNvPr id="17" name="Rectangle 16">
            <a:extLst>
              <a:ext uri="{FF2B5EF4-FFF2-40B4-BE49-F238E27FC236}">
                <a16:creationId xmlns:a16="http://schemas.microsoft.com/office/drawing/2014/main" id="{E85EF507-3B3C-8743-8A1D-E2080E3DCCAA}"/>
              </a:ext>
            </a:extLst>
          </p:cNvPr>
          <p:cNvSpPr/>
          <p:nvPr/>
        </p:nvSpPr>
        <p:spPr>
          <a:xfrm>
            <a:off x="2127919" y="5699070"/>
            <a:ext cx="4572000" cy="646331"/>
          </a:xfrm>
          <a:prstGeom prst="rect">
            <a:avLst/>
          </a:prstGeom>
        </p:spPr>
        <p:txBody>
          <a:bodyPr wrap="square">
            <a:spAutoFit/>
          </a:bodyPr>
          <a:lstStyle/>
          <a:p>
            <a:pPr>
              <a:buNone/>
            </a:pPr>
            <a:r>
              <a:rPr lang="en-US" dirty="0"/>
              <a:t>1,852,473,228 collected values</a:t>
            </a:r>
          </a:p>
          <a:p>
            <a:pPr>
              <a:buNone/>
            </a:pPr>
            <a:r>
              <a:rPr lang="en-US" dirty="0"/>
              <a:t>(</a:t>
            </a:r>
            <a:r>
              <a:rPr lang="en-US" b="1" dirty="0">
                <a:solidFill>
                  <a:srgbClr val="C00000"/>
                </a:solidFill>
              </a:rPr>
              <a:t>308,745,538 people </a:t>
            </a:r>
            <a:r>
              <a:rPr lang="en-US" dirty="0"/>
              <a:t>x 6 variables/person) </a:t>
            </a:r>
          </a:p>
        </p:txBody>
      </p:sp>
      <p:sp>
        <p:nvSpPr>
          <p:cNvPr id="18" name="Right Arrow 17">
            <a:extLst>
              <a:ext uri="{FF2B5EF4-FFF2-40B4-BE49-F238E27FC236}">
                <a16:creationId xmlns:a16="http://schemas.microsoft.com/office/drawing/2014/main" id="{B88570CA-4A21-8C48-B2EE-D0115D35E7D0}"/>
              </a:ext>
            </a:extLst>
          </p:cNvPr>
          <p:cNvSpPr/>
          <p:nvPr/>
        </p:nvSpPr>
        <p:spPr bwMode="auto">
          <a:xfrm rot="16200000">
            <a:off x="2699578" y="5408033"/>
            <a:ext cx="304800" cy="226067"/>
          </a:xfrm>
          <a:prstGeom prst="rightArrow">
            <a:avLst/>
          </a:prstGeom>
          <a:solidFill>
            <a:schemeClr val="tx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20000"/>
              </a:spcBef>
              <a:spcAft>
                <a:spcPct val="0"/>
              </a:spcAft>
              <a:buClr>
                <a:schemeClr val="accent2"/>
              </a:buClr>
              <a:buFontTx/>
              <a:buChar char="•"/>
            </a:pPr>
            <a:endParaRPr lang="en-US" sz="2400">
              <a:solidFill>
                <a:schemeClr val="bg2"/>
              </a:solidFill>
              <a:latin typeface="Tahoma" pitchFamily="34" charset="0"/>
            </a:endParaRPr>
          </a:p>
        </p:txBody>
      </p:sp>
      <p:sp>
        <p:nvSpPr>
          <p:cNvPr id="19" name="TextBox 18">
            <a:extLst>
              <a:ext uri="{FF2B5EF4-FFF2-40B4-BE49-F238E27FC236}">
                <a16:creationId xmlns:a16="http://schemas.microsoft.com/office/drawing/2014/main" id="{9C5BB4A0-7FE3-EC42-A0B6-63586D89C2EF}"/>
              </a:ext>
            </a:extLst>
          </p:cNvPr>
          <p:cNvSpPr txBox="1"/>
          <p:nvPr/>
        </p:nvSpPr>
        <p:spPr>
          <a:xfrm>
            <a:off x="9332025" y="6090497"/>
            <a:ext cx="2303836" cy="338554"/>
          </a:xfrm>
          <a:prstGeom prst="rect">
            <a:avLst/>
          </a:prstGeom>
          <a:noFill/>
        </p:spPr>
        <p:txBody>
          <a:bodyPr wrap="none" rtlCol="0">
            <a:spAutoFit/>
          </a:bodyPr>
          <a:lstStyle/>
          <a:p>
            <a:pPr>
              <a:buNone/>
            </a:pPr>
            <a:r>
              <a:rPr lang="en-US" sz="1600" i="1" dirty="0"/>
              <a:t>Source: Simson Garfinkel</a:t>
            </a:r>
          </a:p>
        </p:txBody>
      </p:sp>
    </p:spTree>
    <p:extLst>
      <p:ext uri="{BB962C8B-B14F-4D97-AF65-F5344CB8AC3E}">
        <p14:creationId xmlns:p14="http://schemas.microsoft.com/office/powerpoint/2010/main" val="2515646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6759</TotalTime>
  <Words>2972</Words>
  <Application>Microsoft Macintosh PowerPoint</Application>
  <PresentationFormat>Widescreen</PresentationFormat>
  <Paragraphs>476</Paragraphs>
  <Slides>46</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7" baseType="lpstr">
      <vt:lpstr>Arial</vt:lpstr>
      <vt:lpstr>Calibri</vt:lpstr>
      <vt:lpstr>Cambria Math</vt:lpstr>
      <vt:lpstr>Garamond</vt:lpstr>
      <vt:lpstr>Segoe Print</vt:lpstr>
      <vt:lpstr>Selawik Light</vt:lpstr>
      <vt:lpstr>Speak Pro</vt:lpstr>
      <vt:lpstr>Tahoma</vt:lpstr>
      <vt:lpstr>Times New Roman</vt:lpstr>
      <vt:lpstr>SavonVTI</vt:lpstr>
      <vt:lpstr>Equation</vt:lpstr>
      <vt:lpstr>DIFFERENTIAL PRIVACY  Vitaly Shmatikov</vt:lpstr>
      <vt:lpstr>PowerPoint Presentation</vt:lpstr>
      <vt:lpstr>PowerPoint Presentation</vt:lpstr>
      <vt:lpstr>PowerPoint Presentation</vt:lpstr>
      <vt:lpstr>Statistical Agencies Are Trusted Curators</vt:lpstr>
      <vt:lpstr>Statistics for a Single Household</vt:lpstr>
      <vt:lpstr>Solution: Aggregate Households</vt:lpstr>
      <vt:lpstr>Risk: Reverse-Engineering of Stats</vt:lpstr>
      <vt:lpstr>2010 U.S. Census</vt:lpstr>
      <vt:lpstr>Summary of Census Publications</vt:lpstr>
      <vt:lpstr>Re-identification Experiment</vt:lpstr>
      <vt:lpstr>Not Just Government Statistics</vt:lpstr>
      <vt:lpstr>Classical Intution for Privacy</vt:lpstr>
      <vt:lpstr>Lithuanian Women</vt:lpstr>
      <vt:lpstr>Smoking Causes Cancer</vt:lpstr>
      <vt:lpstr>Differencing Attacks</vt:lpstr>
      <vt:lpstr>Database ”Privacy” Is Impossible!</vt:lpstr>
      <vt:lpstr>PowerPoint Presentation</vt:lpstr>
      <vt:lpstr>Differential Privacy: Rough Idea</vt:lpstr>
      <vt:lpstr>What Is Differential Privacy?</vt:lpstr>
      <vt:lpstr>Statistics Must Reveal Information</vt:lpstr>
      <vt:lpstr>Differential Privacy</vt:lpstr>
      <vt:lpstr>Differential Privacy: Definition</vt:lpstr>
      <vt:lpstr>Output Perturbation</vt:lpstr>
      <vt:lpstr>Laplace Mechanism</vt:lpstr>
      <vt:lpstr>Intuition</vt:lpstr>
      <vt:lpstr>Privacy / Accuracy Tradeoff</vt:lpstr>
      <vt:lpstr>Controversy about Accuracy of DP Statistics</vt:lpstr>
      <vt:lpstr>Census Blocks</vt:lpstr>
      <vt:lpstr>Differentially Private Census Block Statistics</vt:lpstr>
      <vt:lpstr>Zero-Concentrated Differential Privacy</vt:lpstr>
      <vt:lpstr>PowerPoint Presentation</vt:lpstr>
      <vt:lpstr>Not Just Government Statistics</vt:lpstr>
      <vt:lpstr>Randomized Response</vt:lpstr>
      <vt:lpstr>Randomized Response: Example</vt:lpstr>
      <vt:lpstr>Local Differential Privacy</vt:lpstr>
      <vt:lpstr>Randomized Response and LDP</vt:lpstr>
      <vt:lpstr>Google’s RAPPOR</vt:lpstr>
      <vt:lpstr>Bloom Filters</vt:lpstr>
      <vt:lpstr>Counting Bloom Filters + Randomized Response</vt:lpstr>
      <vt:lpstr>Decoding Noisy Bloom Filters</vt:lpstr>
      <vt:lpstr>RAPPOR in Practice</vt:lpstr>
      <vt:lpstr>Local DP at Apple</vt:lpstr>
      <vt:lpstr>Local DP at Apple in Practice</vt:lpstr>
      <vt:lpstr>Microsoft Telemetry</vt:lpstr>
      <vt:lpstr>Centralized DP vs. Local DP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privacy</dc:title>
  <dc:subject/>
  <dc:creator>Vitaly Shmatikov</dc:creator>
  <cp:keywords/>
  <dc:description/>
  <cp:lastModifiedBy>Vitaly Shmatikov</cp:lastModifiedBy>
  <cp:revision>716</cp:revision>
  <dcterms:created xsi:type="dcterms:W3CDTF">2020-11-13T21:02:23Z</dcterms:created>
  <dcterms:modified xsi:type="dcterms:W3CDTF">2023-03-30T18:47:57Z</dcterms:modified>
  <cp:category/>
</cp:coreProperties>
</file>