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31.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35.xml" ContentType="application/vnd.openxmlformats-officedocument.presentationml.notesSlide+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624" r:id="rId2"/>
    <p:sldId id="1557" r:id="rId3"/>
    <p:sldId id="1558" r:id="rId4"/>
    <p:sldId id="1559" r:id="rId5"/>
    <p:sldId id="1454" r:id="rId6"/>
    <p:sldId id="1518" r:id="rId7"/>
    <p:sldId id="1456" r:id="rId8"/>
    <p:sldId id="1563" r:id="rId9"/>
    <p:sldId id="1661" r:id="rId10"/>
    <p:sldId id="1564" r:id="rId11"/>
    <p:sldId id="1614" r:id="rId12"/>
    <p:sldId id="1565" r:id="rId13"/>
    <p:sldId id="1538" r:id="rId14"/>
    <p:sldId id="1583" r:id="rId15"/>
    <p:sldId id="1582" r:id="rId16"/>
    <p:sldId id="1584" r:id="rId17"/>
    <p:sldId id="1618" r:id="rId18"/>
    <p:sldId id="1668" r:id="rId19"/>
    <p:sldId id="1611" r:id="rId20"/>
    <p:sldId id="1612" r:id="rId21"/>
    <p:sldId id="1659" r:id="rId22"/>
    <p:sldId id="1660" r:id="rId23"/>
    <p:sldId id="1613" r:id="rId24"/>
    <p:sldId id="1621" r:id="rId25"/>
    <p:sldId id="1622" r:id="rId26"/>
    <p:sldId id="1623" r:id="rId27"/>
    <p:sldId id="1624" r:id="rId28"/>
    <p:sldId id="1625" r:id="rId29"/>
    <p:sldId id="1626" r:id="rId30"/>
    <p:sldId id="1627" r:id="rId31"/>
    <p:sldId id="1628" r:id="rId32"/>
    <p:sldId id="1629" r:id="rId33"/>
    <p:sldId id="1630" r:id="rId34"/>
    <p:sldId id="1631" r:id="rId35"/>
    <p:sldId id="1632" r:id="rId36"/>
    <p:sldId id="1633" r:id="rId37"/>
    <p:sldId id="1634" r:id="rId38"/>
    <p:sldId id="1635" r:id="rId39"/>
    <p:sldId id="1636" r:id="rId40"/>
    <p:sldId id="1637" r:id="rId41"/>
    <p:sldId id="1638" r:id="rId42"/>
    <p:sldId id="1655" r:id="rId43"/>
    <p:sldId id="1657" r:id="rId44"/>
    <p:sldId id="1667" r:id="rId45"/>
    <p:sldId id="1669" r:id="rId46"/>
    <p:sldId id="1670" r:id="rId47"/>
    <p:sldId id="1671" r:id="rId48"/>
    <p:sldId id="1672" r:id="rId49"/>
    <p:sldId id="1664" r:id="rId50"/>
    <p:sldId id="1666" r:id="rId51"/>
    <p:sldId id="1662" r:id="rId52"/>
    <p:sldId id="1665" r:id="rId53"/>
    <p:sldId id="1656" r:id="rId54"/>
    <p:sldId id="1536" r:id="rId55"/>
    <p:sldId id="16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99FF33"/>
    <a:srgbClr val="D07676"/>
    <a:srgbClr val="99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9" autoAdjust="0"/>
    <p:restoredTop sz="87295" autoAdjust="0"/>
  </p:normalViewPr>
  <p:slideViewPr>
    <p:cSldViewPr>
      <p:cViewPr varScale="1">
        <p:scale>
          <a:sx n="91" d="100"/>
          <a:sy n="91" d="100"/>
        </p:scale>
        <p:origin x="11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4T19:26:01.45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1 177 16383,'86'-11'0,"8"1"0,-14 10 0,13 0 0,-40-3 0,0-3 0,44-4 0,-44 5 0,0-1 0,40-11 0,-34 15 0,13-6 0,-42 8 0,10-4 0,-15 3 0,-7-3 0,12 0 0,-6-1 0,3-4 0,-2 0 0,-6 0 0,8 0 0,-1 0 0,1 0 0,-4 1 0,7-1 0,-6 4 0,6 1 0,-3 4 0,-4 0 0,7 0 0,5 4 0,2 2 0,5-1 0,-8 0 0,-11-1 0,8-3 0,18 3 0,-15-4 0,24 5 0,-5-4 0,-23 4 0,27-5 0,-34 0 0,4-4 0,6 3 0,-13-3 0,14 4 0,-6 0 0,-1 0 0,27 4 0,5 14 0,2-5 0,0 5 0,12-4 0,-16-12 0,12 7 0,-23-9 0,-19 0 0,0-4 0,6-1 0,-13 0 0,9 1 0,-2 4 0,4 0 0,4 0 0,-12 0 0,21 0 0,-17 0 0,20 0 0,15 0 0,-7 0 0,10 0 0,-18 0 0,-12 0 0,-12 0 0,16 5 0,-21-3 0,22 8 0,-13-9 0,7 4 0,13-5 0,4 0 0,-1 0 0,10 0 0,-22 0 0,22 0 0,-22 0 0,9 0 0,-13 5 0,0-4 0,0 5 0,-7-6 0,-2 0 0,1 0 0,-2-4 0,7-1 0,-9 0 0,4 1 0,5 4 0,1 0 0,-4 0 0,0 0 0,-9-4 0,7-1 0,1 0 0,3 1 0,1 4 0,16 0 0,4 0 0,12 0 0,1-7 0,-21 5 0,-5-5 0,-20 7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1:32:18.853"/>
    </inkml:context>
    <inkml:brush xml:id="br0">
      <inkml:brushProperty name="width" value="0.1" units="cm"/>
      <inkml:brushProperty name="height" value="0.1" units="cm"/>
    </inkml:brush>
  </inkml:definitions>
  <inkml:trace contextRef="#ctx0" brushRef="#br0">1 0 24575,'26'16'0,"5"5"0,-9-10 0,4 10 0,1-10 0,-10 4 0,8 0 0,-9-3 0,0 2 0,-2-4 0,-5-5 0,-3 4 0,2-8 0,-7 7 0,8-7 0,-8 8 0,7-4 0,-3 0 0,1 3 0,2-6 0,-7 6 0,7-7 0,-6 7 0,2-7 0,-4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3:36:39.171"/>
    </inkml:context>
    <inkml:brush xml:id="br0">
      <inkml:brushProperty name="width" value="0.2" units="cm"/>
      <inkml:brushProperty name="height" value="0.2" units="cm"/>
      <inkml:brushProperty name="color" value="#DA0C07"/>
      <inkml:brushProperty name="inkEffects" value="lava"/>
      <inkml:brushProperty name="anchorX" value="-10100.27539"/>
      <inkml:brushProperty name="anchorY" value="-8183.91797"/>
      <inkml:brushProperty name="scaleFactor" value="0.5"/>
    </inkml:brush>
  </inkml:definitions>
  <inkml:trace contextRef="#ctx0" brushRef="#br0">296 217 24575,'-13'14'0,"-4"-1"0,11-4 0,-10-4 0,10 3 0,-7 1 0,4 0 0,0 4 0,0-4 0,0 0 0,0 4 0,-4 1 0,4 4 0,-11 7 0,10-9 0,-5 8 0,6-10 0,-4 4 0,2 7 0,-2-10 0,3 9 0,5-2 0,-3-3 0,3 2 0,-4-4 0,-1 4 0,5-1 0,-4 9 0,8-14 0,-3 2 0,4-4 0,0 1 0,0 4 0,0-1 0,4 1 0,2 7 0,4 2 0,7 8 0,-6-9 0,4 0 0,-6-13 0,0 4 0,0-7 0,0 3 0,0-4 0,0 0 0,0 4 0,0-3 0,0 3 0,0 0 0,-5-3 0,4 2 0,-3-3 0,0 4 0,3-3 0,-3 7 0,8-3 0,-7 4 0,6-4 0,-7-1 0,0 3 0,3-5 0,-3 6 0,4-4 0,0 1 0,0 0 0,0 3 0,0-7 0,3 3 0,-6-4 0,10 4 0,-10-4 0,11 8 0,-7-3 0,7 0 0,-3 3 0,0-7 0,3 3 0,-8 0 0,8-3 0,4 9 0,-5-9 0,4 5 0,-11-6 0,0 0 0,0 0 0,0-4 0,0 3 0,4-3 0,1 4 0,37 12 0,-18-8 0,54 22 0,-46-21 0,45 20 0,-32-17 0,35 17 0,-9-14-886,13 15 886,-39-24 0,-2-1 0,18 14 0,-18-14 0,-4-1 0,-7 3 0,19 3 0,-13-2 0,17 2 0,3 1 0,22 3-692,-9-2 692,-27-11 0,0-2 0,30 5 0,-25-9 0,0 0 0,25 0 0,-30 0 0,0 0 0,40-9 0,0 7 0,-41-6 0,2-1 0,10 7 0,-3 2 0,19-9 854,6 9-854,-66 0 0,5 0 0,0 0 0,-5 0 0,12 0 724,8 0-724,-2 0 0,9 0 0,0-7 0,3-2 0,14 0 0,15-10 0,-25 16 0,1-13 0,-30 15 0,-11-3 0,-1 4 0,-4 0 0,4 0 0,-3 0 0,7 0 0,-3-4 0,11-7 0,17-6 0,-4-1 0,11 7 0,-15 1 0,13 8 0,-16-3 0,14 5 0,-25 0 0,1 0 0,-4 0 0,-7 0 0,3 0 0,-1 0 0,2 0 0,0-4 0,-5-1 0,-1-3 0,-3 3 0,8 1 0,-3 0 0,7-1 0,-3-4 0,4 4 0,-5-3 0,0 7 0,-4-3 0,0 4 0,0 0 0,0 0 0,0 0 0,0 0 0,4 0 0,1 0 0,11 0 0,2 0 0,7-5 0,-11 4 0,8-10 0,-15 6 0,16-6 0,-12 2 0,5-5 0,0 3 0,6-12 0,-3 10 0,8-12 0,-16 14 0,12-10 0,-12 7 0,18-20 0,-20 13 0,14-17 0,-16 11 0,11-20 0,-5-17 0,1-3 0,-6-9 0,-8 32 0,5-14 0,-11 4 0,-4-3 0,1-23 0,-2 19 0,-3 4 0,-8 10 0,2 13 0,0 7 0,1 5 0,1 6 0,4 2 0,-3 0 0,7-3 0,-7 11 0,0-18 0,-2 12 0,-7-14 0,7 13 0,-7-4 0,-30-14 0,0 3 0,-16-6 0,-11 11 0,-6-3-328,33 8 1,-2-1 327,-44-13 0,3-2 0,24 17 0,-24 7 0,10 3 0,-15-5 0,36 7 0,-2-2 0,3-5 0,1 0 0,3 3 0,-1-1-591,-17-5 0,2-1 591,18 5 0,1 1 0,-22-7 0,-3 2 0,7 8 0,2 3 0,4-1 0,1 1 0,-6 3 0,0 2 0,-7-1 0,1 0 0,9 0 0,1 0 0,-10 0 0,-1 0 0,8 0 0,-2 0 0,-20 0 0,-2 0 0,17 0 0,-1 0-1149,-22 0 0,4 0 1149,34 0 0,5 0 0,1 0 0,0 0-97,0 0 1,3 0 96,-20 0 533,-7 0-533,17 0 1059,23 0-1059,-24 0 2494,24 0-2494,-7 0 242,18 0-242,8 0 0,1 0 0,7 0 0,-7 0 0,7 4 0,-2-3 0,-1 7 0,3-3 0,-3 0 0,8 3 0,-3-8 0,3 8 0,-4-3 0,-4 4 0,7 0 0,-6 0 0,3 0 0,-1-4 0,-3 3 0,5-7 0,-1 3 0,-4 0 0,3-3 0,-7 7 0,-4-2 0,1 3 0,-12-3 0,12 2 0,-12-7 0,12 7 0,-1-3 0,8 4 0,4 0 0,0-4 0,4 3 0,-3-7 0,7 7 0,-7-7 0,3 3 0,-4-4 0,1 0 0,-1 0 0,0 0 0,-4 0 0,3 4 0,-3-3 0,4 7 0,0-7 0,4 7 0,-3-7 0,3 2 0,-4 1 0,0-3 0,4 7 0,1-7 0,4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42:59.994"/>
    </inkml:context>
    <inkml:brush xml:id="br0">
      <inkml:brushProperty name="width" value="0.1" units="cm"/>
      <inkml:brushProperty name="height" value="0.1" units="cm"/>
      <inkml:brushProperty name="color" value="#E71224"/>
    </inkml:brush>
  </inkml:definitions>
  <inkml:trace contextRef="#ctx0" brushRef="#br0">741 221 24575,'-20'10'0,"4"3"0,-16 5 0,5 2 0,-37 29 0,29-22 0,-3 3 0,-4 3 0,-19 18 0,-5 4 0,26-18 0,5 0 0,3 1 0,-18 30 0,15-11-1474,-5 28 1474,-1-5 0,30-17 358,-14 0-358,23-12 0,-12-6 0,13 27 0,-7-46 0,7 45 0,-3-48 0,4 16 1116,0-14-1116,0 15 0,0-3 0,0 3 0,5-8 0,-4-12 0,8 5 0,-3 0 0,4-5 0,0 5 0,0 0 0,0 2 0,0 0 0,3 18 0,3-14 0,-6 29 0,4-30 0,-8 15 0,4-18 0,0 0 0,-3 6 0,2-6 0,-3 7 0,0-7 0,13 18 0,-8-2 0,12 21 0,-9-14 0,4-2 0,-6-22 0,3 0 0,-2-9 0,-2 9 0,2-7 0,1 6 0,-3 0 0,8 2 0,-11-4 0,11 13 0,-13-20 0,8 13 0,-4-4 0,-1-5 0,3 13 0,3-7 0,-3 1 0,3-6 0,-6-4 0,3-3 0,-2 4 0,-1 0 0,3 0 0,-6-4 0,7 3 0,-8-4 0,3 1 0,1 3 0,1-3 0,3 0 0,-4-1 0,0 0 0,-4-3 0,2 7 0,-2-7 0,4 6 0,0-2 0,17 17 0,-6-2 0,28 29 0,-23-31 0,23 29 0,-25-32 0,9 5 0,-20-9 0,0-15 0,-11 3 0,7 1 0,0 5 0,2 0 0,3 3 0,27 37 0,-6-13 0,27 34 0,-19-39 0,-2-2 0,-17-17 0,15 15 0,-21-15 0,21 17 0,2-10 0,37 8 0,-19-12 0,6-1-1198,19-2 0,3-1 1198,7 7 0,0-3 0,-10-11 0,2-2 0,-15 3 0,3 1 0,0-1 0,-4-2 0,1-1 0,-3 0 0,25 4 0,-4 0 0,-13 0 0,-13-1 0,-24 1 0,-28-6 0,2 4 0,-3 0 0,51 5 0,-10-8 0,5 3 0,6 0 1513,35-7-1513,-36 7 0,2 1 0,-1-5 0,1 1 0,5 4 0,1 1 0,-5-1 0,0 0 0,5 1 0,-1-1 0,-5 1 0,-1-1 0,7 1 0,0-1 0,-11-4 0,-2-1 0,0 1 0,-4-2 0,13-4 0,-4 0 0,4-8 0,29 6 0,-10-7-446,-26 9 1,2 0 445,37 0-658,-29 0 1,2 0 657,-8 4 0,3 1-589,30 5 1,1 4 588,-21 3 0,1 0 0,-8-8 0,4-1 0,-4 1 0,4 7 0,0-3 0,-1-10 0,6-4 0,-6 1 0,-2 4 0,2 1-1319,11-4 1,8-2 0,-4 1 1318,-14 0 0,-3-1 0,-1 2 0,21 2 0,3 1 21,-14-4 1,3 0 0,-2 2-22,15 6 0,4 1 0,-22-5 0,6-1 0,2 0 0,-5 0-810,1 2 1,-4-1-1,4 0 810,-3 0 0,5 0 0,-2-1 0,-6-3 0,24-3 0,-2-4-427,-5 0 1,6-2-1,0 0 427,1-3 0,0-2 0,-3 1 201,-14 0 0,-2 1 0,2-1-201,-7 1 0,4 0 0,-1 0 0,-4 1 0,4-2 0,-4 0 0,2 1 0,11-1 0,3 1 0,-3-1-251,-7 1 0,-3 0 1,-2 1 250,11-1 0,0 2 596,-16 5 1,3 2 0,-6-1-597,-3-2 0,-2 3 1253,16 5 1,-4 3-1254,18 5 2932,-24 6-2932,11-6 0,13 6 253,-18-9 0,5-1-253,-11 5 0,4-1-459,5-4 0,9-2 0,-2-1 459,-9 1 0,-2-1 0,4-1-922,18-1 1,4-1 0,1-1 921,-23 1 0,0 0 0,1 0 0,-1 0 0,1 0 0,-1 0 0,1 0 0,-1 0 0,21 1 0,-1-1 0,2-1 0,4-2 0,0-1 0,-5 0 0,-24 1 0,-4-1 0,0-1-413,5-2 1,0-2-1,-4 2 413,9 1 0,-3 1 0,10-6 0,-2 2 0,-24 7 0,-1 1 171,26-4 1,-3 0-172,9 5 0,-23-4 0,2 0 0,-9 4 0,-1-2 0,-5-7 0,1 1 0,13 6 0,0 1 0,-6-7 0,2-2 0,8 0 0,5-1 598,13-2 1,-2 1-599,-27 0 0,1 2 0,6 4 0,5 3 0,-5 1 0,-8 2 0,-1 0 0,23 0 0,2 0 0,-16 0 0,-1 0 0,3 5 0,-4 0 2990,13-3-2990,-17 7 0,0 1 0,14 1 338,3-5 0,4 0-338,-31-1 0,2-1-363,16-3 0,8-2 1,-4 1 362,2 0 0,1 0 0,-3-2 0,7-2 0,2-1-756,13-2 1,2-2 0,0-1 755,-9 2 0,-1-1 0,6-1 0,-17 1 0,5-1 0,2 0 0,0 0 0,-2 2-784,9 0 1,-2 1 0,0 1 0,0-1 783,3-2 0,0 0 0,0 0 0,-2 1 0,-10 1 0,0 1 0,-2 0 0,-5 0-271,1-2 0,-4 0 0,1 0 271,7 1 0,1-1 0,-4 0 0,12-4 0,1 1 0,-3 5 0,5 2 0,-3 1-330,-16-1 0,-3 0 1,1 2 329,11 1 0,2 2 0,-5-1 0,10-4 0,-6-1 1051,-7 0 1,1-2-1052,21-2 0,-2-3 0,-24-2 0,0-1 0,-5 7 0,6 2 0,-4-4 0,19-17 0,-5-1 1319,-21 12 1,0-1-1320,18-10 0,1-2 0,-17 4 0,-1 1 0,3 2 0,1 0 0,-4-3 0,0 1 0,13 3 0,-5 0 0,8-12 0,-4 3 0,-1-3 0,4-15 806,-25 10 1,-2-2-807,13-14 0,-26 19 0,-1-2 0,20-25 4017,-8 17-4017,4-23 0,-12 15 213,-4 2-213,5-21 0,-5 3 0,-14 12 0,13-30 0,-32 37 1328,5-14-1328,-20 0 0,-5-1 0,-4-15 0,-2 12 0,-1 6 0,3 23 759,3 2-759,14 27 69,1-3-69,4 4 0,-4 4 0,-1-3 0,-15-3 0,-19-20 0,-8-6 0,4 11 0,-3 0-718,-26-22 0,-3 1 718,14 19 0,0 4 0,1-5 0,-3-1-878,-19-10 0,0 1 878,21 10 0,2 1 0,-11-9 0,5 2 0,1 5 0,4-1 0,30 13 0,-16-7 0,19 8 1304,-7 0-1304,11 5 1888,-1 3-1888,10 4 0,-4 0 0,4 1 0,2 0 0,-9-2 0,-2-4 0,-11-6 0,-26-17 0,16 11 0,-5-1-1026,-11-7 1,-6-1 1025,-21-4 0,-5 2 0,-1 3 0,1 3 0,13 3 0,-1 3-1099,10 7 0,-4 3 0,6 2 1099,0 3 0,0 1 0,-28-6 0,0 2-73,33 8 1,0-1 72,-2-5 0,-5-4 0,5 0 0,2 0 0,0-1-501,-33-4 0,2-1 501,38 7 0,3 0 0,-12-5 0,-3 2 0,1 5 0,-5 1-499,-22-9 0,-7-1 499,23 5 0,-4 1 0,0-1 0,-5-1 0,-2 1 0,4-1 0,12 1 0,3 0 0,-6-1 0,-9-2 0,-9 0 0,0-1 0,6 2-348,5 0 0,6 1 0,-8-1 348,10 3 0,-7-2 0,-3 0 0,1 0 0,3-1 0,-8-1 0,2-2 0,2 1 0,1 2 0,-11-1 0,3 3 0,-5-3 0,2-3 0,-5-2 0,0 0 0,10 5 0,14 7 0,6 4 0,-5-3-437,-12-4 0,-8-3 0,2 1 1,13 5 436,5 5 0,4 3-169,-6-5 1,-6 0-1,8 4 169,9 10 0,3 2 716,-16-9 1,2 1-717,21 10 0,2-1 0,-45-10 0,45 10 3608,-22-11-3608,25 6 2691,-9-7-2691,22 0 2222,-9 0-2222,-13 0 0,19 0 0,-58 0-234,29 0 234,4 0 0,-1 0 0,-19 0 0,14 1 0,1-2 0,-2-6 0,4 7 0,-4-1 0,10-8 0,0 0 0,-8 8 0,-1 0 0,6-5 0,-3 2 0,-26 7 0,3 4 0,34-2 0,2 1 0,-26 3 0,4 1 0,1 7 0,13-8 0,25 2 0,-18-10 0,4 3 0,-14-4 0,11 4 0,-4 2-469,4-5 1,0 0 468,-5 4 0,-4 0-748,-33-4 0,-3-2 748,19-4 0,-2-1 0,9 2 0,-5 0 0,-3-1-1050,-13-3 0,-4-1 0,5 1 1050,21 3 0,3 1 0,-3 0 0,3 1 0,-4-1 0,-3 2 0,1 0 0,-7 1 0,-2 1 0,1 0 0,4 1 0,-5-1 0,3 0 0,-7 0-755,11-2 0,-8-1 0,-3 1 0,2-1 0,7 1 755,-18 1 0,7 0 0,-2 0 0,18-2 0,-1 0 0,1 0 0,1 0-386,-16 3 1,2 0 0,4 0 385,13 0 0,4 0 0,-4 0 0,-19 0 0,-4 0 0,3 0-280,11 0 1,3 0 0,-5 0 279,2 0 0,-5 0 0,-1 0 0,7 0 0,-2 0 0,5 0 0,-3 0 0,-15 0 0,-4 0 0,2 0 0,10 1 0,2-1 0,-2-1 0,15 0 0,-1-1 0,-3-2 0,-4 0 0,-5-2 0,-6-1 0,-2-2 0,0 1 0,3 1 0,-6 2 0,4 0 0,-1 1 0,-4-1-289,5-2 1,-5-1 0,0 0-1,2 1 1,8 3 288,-16 2 0,8 3 0,2 0 0,2-1 0,2 0 0,4 0 420,12 0 1,3 0 0,1 0-421,-30 0 0,-1 0 0,26 0 0,-1 0 0,2 0 0,-14 0 0,-1 0 0,15-3 0,-2-1 0,4 0 473,-3 3 1,3 0-474,2-5 0,2 1 1059,6 5 0,4 0-1059,-14 0 5420,-7 0-5420,42 0 2540,4 0-2540,17 0 1132,-11 0-1132,-3 0 445,9 0-445,-17 0 0,10 0 0,-7 0 0,-13 0 0,10 0 0,-24 0 0,24 0 0,-23 0 0,22 0 0,-9 0 0,13 5 0,7-3 0,2 3 0,0-5 0,-2 0 0,0 4 0,2-3 0,11 7 0,-3-7 0,7 7 0,-7-7 0,3 3 0,-11-4 0,-2 0 0,-7 0 0,0 0 0,-26 0 0,26 0 0,-37 0 0,1 0 0,0 7 0,1-6 0,10 14 0,29-14 0,-17 11 0,24-10 0,3 3 0,11-5 0,0 0 0,0 0 0,0 0 0,0 0 0,-4 4 0,-1-3 0,-3 7 0,-9-7 0,7 3 0,-14-4 0,7 0 0,3 0 0,-2 0 0,16 0 0,-8 4 0,7 1 0,-7-1 0,7 4 0,-3-7 0,0 7 0,3-7 0,-3 3 0,4 0 0,-4-3 0,4 3 0,-4-4 0,4 0 0,0 0 0,0 0 0,0 0 0,0 0 0,-4 0 0,-1 0 0,0 0 0,-3 0 0,8 0 0,-8 0 0,-4 0 0,1 0 0,-5 0 0,0 0 0,-2-5 0,0 4 0,2-4 0,11 5 0,1 0 0,4 4 0,-4-3 0,3 3 0,-3-4 0,4 4 0,0-3 0,0 7 0,1-7 0,-5 7 0,3-7 0,-3 7 0,4-7 0,0 3 0,4-1 0,-3-2 0,-1 3 0,-1-4 0,-7 0 0,-1 0 0,0 0 0,-4 4 0,8-3 0,1 3 0,4-4 0,0 0 0,0 0 0,0 4 0,0-3 0,0 7 0,0-3 0,0 4 0,1-4 0,3 3 0,-3-7 0,3 3 0,0 0 0,-3-3 0,3 7 0,-4-7 0,0 3 0,4 0 0,-3-3 0,3 3 0,4-4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4:45:27.709"/>
    </inkml:context>
    <inkml:brush xml:id="br0">
      <inkml:brushProperty name="width" value="0.2" units="cm"/>
      <inkml:brushProperty name="height" value="0.2" units="cm"/>
      <inkml:brushProperty name="color" value="#E71224"/>
    </inkml:brush>
  </inkml:definitions>
  <inkml:trace contextRef="#ctx0" brushRef="#br0">1 1 24575,'10'22'0,"-2"0"0,8 7 0,2 2 0,-5-1 0,11 13 0,-4-4 0,0 7 0,12 7 0,-1 19 0,5-12 0,7 21 0,-21-28 0,9-6 0,-17-9 0,9-3 0,-16-16 0,10 15 0,-6-15 0,2 10 0,4-6 0,-6 0 0,-4-6 0,2-1 0,-3-1 0,10 2 0,2 5 0,-1 1 0,-1-5 0,-5-7 0,0-6 0,-6-1 0,5-3 0,-4 9 0,-1-9 0,0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4:45:34.029"/>
    </inkml:context>
    <inkml:brush xml:id="br0">
      <inkml:brushProperty name="width" value="0.2" units="cm"/>
      <inkml:brushProperty name="height" value="0.2" units="cm"/>
      <inkml:brushProperty name="color" value="#E71224"/>
    </inkml:brush>
  </inkml:definitions>
  <inkml:trace contextRef="#ctx0" brushRef="#br0">439 2 24575,'-11'-2'0,"-3"4"0,7 13 0,-14 8 0,-5 2 0,-3 3 0,-1-4 0,1-1 0,-3 8 0,1-11 0,0 9 0,8-16 0,0 8 0,6-8 0,1 3 0,10-6 0,-4-4 0,9 3 0,-8-3 0,7 4 0,-7 1 0,3-1 0,-5 6 0,-5-4 0,8 4 0,-7-5 0,14-10 0,-4-2 0,5-10 0,5 1 0,-4 4 0,4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4:45:35.557"/>
    </inkml:context>
    <inkml:brush xml:id="br0">
      <inkml:brushProperty name="width" value="0.2" units="cm"/>
      <inkml:brushProperty name="height" value="0.2" units="cm"/>
      <inkml:brushProperty name="color" value="#E71224"/>
    </inkml:brush>
  </inkml:definitions>
  <inkml:trace contextRef="#ctx0" brushRef="#br0">1 25 24575,'22'0'0,"0"-5"0,1 4 0,-1-4 0,8 5 0,0 0 0,14-6 0,-5 4 0,12-4 0,-12 6 0,-1 0 0,-3 0 0,-16 0 0,9 0 0,-17 0 0,5 0 0,-5 5 0,5-4 0,-4 4 0,4-5 0,-6 0 0,0 0 0,1 0 0,-1 0 0,6 0 0,2 5 0,-1 1 0,-1 0 0,-6-1 0,1-5 0,-5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4:29.97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1 100 16383,'74'5'0,"-8"-1"0,-32-4 0,13 0 0,-17 0 0,16 5 0,7-3 0,0 10 0,11-11 0,-24 7 0,-8-8 0,-12 0 0,12 5 0,-8-4 0,9 4 0,-9-5 0,1 0 0,8 0 0,-11 0 0,18 0 0,0 7 0,-3-5 0,11 10 0,-14-11 0,-7 4 0,-2-5 0,1 0 0,1 0 0,8 0 0,-13 0 0,10 0 0,-9 0 0,4-4 0,6 3 0,-9-3 0,2 4 0,4 4 0,-10-3 0,14 3 0,-6-8 0,-1 3 0,6-3 0,-13 4 0,20 0 0,-18 0 0,11 4 0,-8-3 0,15 3 0,-10-4 0,42 0 0,-13 0 0,21 0 0,-3 0 0,-14 0 0,1 0 0,-13 0 0,9 0 0,-30 0 0,15 0 0,-18 0 0,0 0 0,6 0 0,-6 0 0,-3 0 0,8 0 0,-8 4 0,11-3 0,0 8 0,-8-8 0,-2 5 0,13-6 0,-19 3 0,38-2 0,-4 12 0,1-11 0,19 6 0,-43-8 0,15 0 0,-18 0 0,8 0 0,-1 0 0,0 0 0,0 0 0,0 0 0,0 0 0,14 7 0,-11 0 0,23 8 0,-30-4 0,31 2 0,-17-8 0,8 1 0,9-6 0,-24 0 0,23 0 0,-22 0 0,9 0 0,-13 0 0,29 7 0,4-6 0,28 15 0,-2-6 0,-13 0 0,10-1 0,-37-9 0,21 0 0,-44 0 0,15 0 0,-25-4 0,5 3 0,9 1 0,-12 5 0,19 0 0,-14 4 0,20-8 0,3 4 0,14-12 0,-1-2 0,1-14 0,-1 5 0,-12 3 0,-4 2 0,-20 12 0,-2-4 0,1 5 0,-2 0 0,7-4 0,-5-1 0,4 0 0,-6 1 0,16 4 0,-18 0 0,31 0 0,-34 0 0,26 0 0,-29 0 0,16 0 0,3 0 0,1 0 0,-1 0 0,-10 0 0,0 0 0,15 0 0,-3 0 0,24 0 0,-24 0 0,10 0 0,0 0 0,4 0 0,26 0 0,-11 0 0,24 0 0,-10 8 0,-13 0 0,-7 1 0,-13 3 0,4-3 0,-8 4 0,16-5 0,-16 3 0,20-9 0,1 5 0,-1-7 0,14 0 0,-4-9 0,1 0 0,23 4 0,-11-4 0,-2 0 0,0 1 0,-26 7 0,3 0 0,1-4 0,-2 1 0,40 4 0,-18 0 0,-23 0 0,-36 0 0,22 0 0,-18-5 0,7 4 0,-7-4 0,34 5 0,-27-5 0,28 4 0,-15-11 0,4 10 0,13-5 0,12 7 0,-9 0 0,12 0 0,-36 0 0,-2 0 0,-27 0 0,18 0 0,-7 5 0,17-4 0,5 11 0,17-10 0,28 14 0,-8-14 0,-27 3 0,1-1 0,39-4 0,-14-5 0,-10-1 0,-26-7 0,-9 1 0,9 3 0,-20 4 0,5 5 0,-12 0 0,13-4 0,-6-2 0,21 1 0,-10-5 0,22 2 0,-10-6 0,1 5 0,22-6 0,-6 13 0,13-7 0,-3 9 0,-14 7 0,-12-5 0,-4 5 0,0-7 0,-17 0 0,29 0 0,-29 0 0,17-5 0,0-3 0,-9-4 0,22 4 0,-10 3 0,14-3 0,-13 7 0,24-6 0,-21 7 0,12 0 0,-19 0 0,-13 5 0,0-4 0,-11 8 0,6-8 0,1 3 0,-5-4 0,15 0 0,0 0 0,24 0 0,3 0 0,23 0 0,-11 0 0,14 0 0,-13 0 0,10 0 0,-36 0 0,19 0 0,-35 0 0,9 5 0,-20-4 0,5 4 0,-12-5 0,20-5 0,-18 0 0,18-6 0,-13 1 0,20-4 0,4 7 0,12 0 0,14 7 0,-10 0 0,22 0 0,4 0 0,-33 0 0,3 0 0,-1 0 0,1 0 0,12 0 0,-1 0 0,-17 1 0,-1-2 0,11-3 0,-2-1 0,32 3 0,-38-7 0,1 0 0,36 7 0,-24-8 0,2 0 0,-16 9 0,-1 0 0,13-8 0,-4 0 0,14 6 0,7-5 0,6 8 0,-7 0 0,4 0 0,-17 0 0,-32 0 0,33 0 0,-24 0 0,-7 4 0,55 7 0,-45-5 0,10 0 0,3-2 0,18-4 0,-32 0 0,2 0 0,39 0 0,-1 0 0,-25 0 0,7 0 0,-11 0 0,17-8 0,13-3 0,-13 1 0,-3 2 0,-1 8 0,4 0 0,-20 0 0,11 0 0,-28 0 0,21 0 0,0 0 0,-1 7 0,1-5 0,-14 5 0,-3-7 0,1 0 0,2 0 0,1 0 0,-11 0 0,5 0 0,-15 0 0,44 0 0,-5 5 0,-2-4 0,8 11 0,-24-3 0,39 9 0,-20-2 0,-12-10 0,-1-1 0,0 7 0,30-11 0,-10 4 0,-20-5 0,9 0 0,-26-4 0,-18 3 0,11-6 0,-4 6 0,-9-3 0,17 4 0,-10 0 0,7 5 0,-7-4 0,5 4 0,-5-5 0,0 0 0,6 0 0,-6 0 0,1 0 0,5 0 0,-13 0 0,9 0 0,-2 0 0,-3 4 0,17 1 0,-23 0 0,21 4 0,-15-8 0,-1 4 0,9-5 0,-12 8 0,7-6 0,10 10 0,-8-11 0,6 3 0,-3-4 0,-12 0 0,9 0 0,-2 4 0,-3 1 0,9 4 0,-13-4 0,13 4 0,-6-3 0,7 1 0,-7 2 0,5-3 0,-5 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4:34.11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0 114 16383,'87'10'0,"-18"-2"0,-8-8 0,-11 0 0,14 0 0,-21 0 0,2 0 0,-18 0 0,0 0 0,6-4 0,-13 3 0,13-3 0,2 4 0,1 0 0,6 0 0,-8 0 0,13 0 0,-9-5 0,2 4 0,-8-9 0,-12 8 0,13-3 0,-5 5 0,-4 0 0,12 0 0,-12-5 0,8 4 0,0-4 0,-5 5 0,7 0 0,14 0 0,2 0 0,14 0 0,-14 0 0,-3 0 0,1 0 0,-11 0 0,10 0 0,-20 0 0,-2-4 0,0 3 0,3-3 0,19 4 0,5 0 0,-2 0 0,-3 0 0,-13 0 0,-11 0 0,22 0 0,-19 0 0,34 0 0,30 0 0,-16 0 0,-16 1 0,0-2 0,8-6 0,24 5 0,-36-5 0,19 7 0,-22 0 0,3-5 0,-6 4 0,-10-4 0,-3 5 0,-8-4 0,5 3 0,-5-3 0,7-1 0,-11 3 0,21-3 0,-17 0 0,33 4 0,-23-9 0,24 9 0,-35-8 0,11 8 0,-15-3 0,5 4 0,0 0 0,10 0 0,17 0 0,-10 0 0,17 0 0,12 0 0,-29 0 0,56 0 0,-34 0 0,14 0 0,10 0 0,-36 0 0,19 0 0,-22 7 0,-1-6 0,10 6 0,-9-7 0,-1 0 0,11 0 0,2 0 0,4 0 0,-3 0 0,-24-4 0,-8 4 0,-12-4 0,20 4 0,-18 0 0,18 0 0,-13 0 0,20 0 0,3 7 0,14 1 0,0 1 0,-21 2 0,15-10 0,-14 3 0,19 3 0,1-5 0,-14 5 0,10-7 0,-29 4 0,27-3 0,-20-1 0,4-5 0,-13 0 0,-12 1 0,13 4 0,-1 0 0,14 0 0,4 0 0,3 0 0,1 0 0,22 0 0,-32 0 0,19 0 0,-26 0 0,1 0 0,-8 0 0,-2 0 0,0 4 0,3 2 0,-1 3 0,-2-3 0,27-2 0,-19-4 0,40 0 0,-22 0 0,38 0 0,-39 0 0,22-5 0,-45 4 0,0-4 0,2 5 0,-6 4 0,11 2 0,-3-1 0,8 5 0,8-8 0,-10 3 0,24-5 0,-11 0 0,27 0 0,-31 0 0,26 0 0,-42 0 0,17 0 0,-20 0 0,-2 4 0,1-3 0,1 8 0,8-8 0,-12 8 0,8-8 0,-8 8 0,11-8 0,14 4 0,-11 0 0,10 2 0,-13-1 0,0 4 0,1-9 0,-1 5 0,0-6 0,0 0 0,0 0 0,-7 0 0,-2 0 0,1 0 0,-2-4 0,11 3 0,-12-3 0,14 4 0,-9 0 0,24 7 0,-15-6 0,23 14 0,-22-14 0,9 6 0,-13-7 0,-7 0 0,-2-4 0,5 3 0,-9 1 0,12 1 0,-10 3 0,0-4 0,7 0 0,-6 4 0,6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4:51.875"/>
    </inkml:context>
    <inkml:brush xml:id="br0">
      <inkml:brushProperty name="width" value="0.05" units="cm"/>
      <inkml:brushProperty name="height" value="0.05" units="cm"/>
      <inkml:brushProperty name="color" value="#E71224"/>
    </inkml:brush>
  </inkml:definitions>
  <inkml:trace contextRef="#ctx0" brushRef="#br0">1 757 24575,'4'-5'0,"-3"-3"0,7 7 0,-3-3 0,0 0 0,2 3 0,-2-3 0,4 4 0,0 0 0,0 0 0,0 0 0,0 0 0,0 0 0,0-4 0,0 3 0,0-3 0,0 4 0,4 0 0,1 0 0,-1 0 0,0 4 0,7-3 0,-4 3 0,9 0 0,-11-3 0,-1 7 0,-4-7 0,-4 7 0,3-7 0,-3 3 0,4-4 0,4 0 0,-3 0 0,3 0 0,-5 0 0,1 0 0,0 0 0,0 0 0,0 0 0,0 0 0,0 0 0,0 0 0,4 0 0,-3 0 0,3 0 0,-4 0 0,4 4 0,0-3 0,5 3 0,7-4 0,-5 0 0,5 0 0,-7 0 0,-4 0 0,3 0 0,-3-4 0,0 3 0,-1-3 0,-5 4 0,1 0 0,0 0 0,4 0 0,-3 0 0,3 0 0,-4 0 0,4 0 0,1 0 0,0 0 0,-1 0 0,-4 0 0,-1 0 0,1 0 0,0 0 0,0 0 0,0 0 0,0 0 0,0 0 0,0-4 0,-4-1 0,-1-4 0,1-11 0,-4 8 0,8-12 0,-8 14 0,3-3 0,-4 0 0,0 3 0,0-3 0,0 4 0,0 1 0,4 3 0,-3-7 0,7 2 0,-7-8 0,3 4 0,0-3 0,-3 7 0,3-3 0,0 4 0,-3 0 0,3 0 0,-4 1 0,0-1 0,0 0 0,0 0 0,0 0 0,0 0 0,0 0 0,0 0 0,0-4 0,0-1 0,0 0 0,0 1 0,-4 1 0,3-2 0,-7 0 0,7-3 0,-7 7 0,3-7 0,-4 7 0,0-7 0,0 7 0,0-3 0,0 5 0,1-1 0,3 0 0,-3 0 0,3 4 0,-4 1 0,4 0 0,1-1 0,0 0 0,-1-3 0,-4 3 0,-4-4 0,3-4 0,-7 7 0,7-6 0,-7 7 0,4-4 0,-1 0 0,-3 1 0,3-1 0,-4 0 0,0 0 0,-7-1 0,-2-1 0,0 5 0,2-3 0,7 8 0,-7-8 0,6 8 0,-7-4 0,1 5 0,6 0 0,-14 0 0,6 0 0,0 4 0,2-3 0,7 7 0,5-7 0,0 3 0,8 0 0,-3-3 0,7 6 0,-7-6 0,7 7 0,-7-7 0,7 7 0,-7-3 0,3 4 0,-4-4 0,0 3 0,-6 8 0,-3 4 0,5 2 0,-7-1 0,14-11 0,-3 3 0,5-4 0,0 0 0,-1 0 0,0 0 0,1-1 0,4 1 0,-4 0 0,3 0 0,-7-4 0,7 3 0,-3-3 0,0 0 0,3 3 0,-7-3 0,7 4 0,-7 0 0,7 4 0,-3 1 0,0-4 0,3 5 0,-3-9 0,0 11 0,3-7 0,-3 3 0,4-4 0,0 0 0,0 0 0,-3 0 0,2 0 0,-3 0 0,4 0 0,0 4 0,0-4 0,0 8 0,0-7 0,0 3 0,0-4 0,0 0 0,0 0 0,0 0 0,0 4 0,0-3 0,0 3 0,0-4 0,0-1 0,0 1 0,0 0 0,4 0 0,-3 0 0,2 0 0,-3 0 0,0 4 0,0-3 0,0 3 0,0-4 0,0 0 0,-3-4 0,2 7 0,-3-7 0,4 8 0,0-4 0,0 0 0,4-4 0,-3-1 0,2-4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2:06:14.704"/>
    </inkml:context>
    <inkml:brush xml:id="br0">
      <inkml:brushProperty name="width" value="0.1" units="cm"/>
      <inkml:brushProperty name="height" value="0.1" units="cm"/>
    </inkml:brush>
  </inkml:definitions>
  <inkml:trace contextRef="#ctx0" brushRef="#br0">0 1101 24575,'10'-9'0,"-1"-6"0,1-1 0,11-25 0,-7 3 0,13-19 0,-14 9 0,17-15 0,-8-4 0,17-14 0,-6 13 0,0 4 0,-2 8 0,-12 12 0,3-3 0,-10 13 0,4 6 0,-10 2 0,4 5 0,-9 0 0,8 5 0,-8-4 0,3 9 0,0-8 0,-2 8 0,2-9 0,0 9 0,-3-8 0,8 3 0,-3-4 0,-1-1 0,4 6 0,-8 0 0,3 6 0,-4-1 0,4 0 0,-3 1 0,3 8 0,-8-3 0,-1 13 0,-5-4 0,-4 5 0,-2 0 0,-5 0 0,0 5 0,5-8 0,-4 7 0,9-13 0,-3 8 0,4-8 0,5 7 0,-4-7 0,4 8 0,-5-8 0,1 7 0,-6-7 0,4 8 0,-3-4 0,4 0 0,0 4 0,5-4 0,-4 0 0,-1 9 0,-1-12 0,-8 12 0,7-4 0,-2-3 0,4 7 0,0-13 0,5 7 0,0-7 0,5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4:58.65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1 138 16383,'73'11'0,"1"0"0,7 3 0,0-1 0,-19-6 0,2-2 0,28 1 0,8 0 0,-26 0 0,3 2 0,2-3 0,3-4 0,2-1 0,-2 1 0,-8 4 0,-1 2 0,-3-1 0,22-1 0,-9 1 0,13 13 0,-44-14 0,-1 1 0,29 9 0,-20-14 0,1 0 0,26 14 0,5-13 0,-45 5 0,-13-7 0,1 0 0,12 7 0,29-5 0,-6 5 0,-11-6 0,-2-2 0,0 1 0,43 0 0,-20 0 0,3 0 0,7 0 0,-40 0 0,-10 0 0,-15 0 0,-7 0 0,12 0 0,-5 0 0,13 0 0,-19 4 0,21-3 0,-15 3 0,30-11 0,-5 5 0,1-15 0,9 7 0,-23-12 0,11 8 0,-21-2 0,-2 6 0,-4 2 0,6 3 0,5 1 0,-8 4 0,8 0 0,-9 0 0,4 0 0,5 0 0,-5 0 0,0 0 0,18-7 0,-1 5 0,4-1 0,7-1 0,44-5 0,-37 4 0,-1-1 0,19-5 0,-24 2 0,0 0 0,18-2 0,19 0 0,-20-5 0,-22 15 0,12-14 0,1 14 0,-1-6 0,14 7 0,3 0 0,13 0 0,0 0 0,0 0 0,-13 0 0,9 0 0,-22 0 0,-10 0 0,6 0 0,-1 0 0,-14 0 0,31 0 0,9 0 0,-38-5 0,-1 0 0,13 4 0,2 0 0,10-8 0,-2-2 0,-16 6 0,1-1 0,10-5 0,1 1 0,-6 4 0,-1 0 0,-5-2 0,-3-1 0,27 2 0,-20-3 0,-26 5 0,-7 5 0,-2 0 0,1 4 0,2 1 0,7 0 0,-8-1 0,6-4 0,7 0 0,-3 0 0,10 0 0,-20 4 0,6-3 0,-14 7 0,10-3 0,-6 0 0,4-1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2:06:15.888"/>
    </inkml:context>
    <inkml:brush xml:id="br0">
      <inkml:brushProperty name="width" value="0.1" units="cm"/>
      <inkml:brushProperty name="height" value="0.1" units="cm"/>
    </inkml:brush>
  </inkml:definitions>
  <inkml:trace contextRef="#ctx0" brushRef="#br0">0 0 24575,'27'15'0,"-2"7"0,-9-5 0,10 9 0,-9-10 0,15 6 0,-10-1 0,5-4 0,-11 2 0,4-7 0,-4 3 0,5 0 0,-5 1 0,3 0 0,-8-1 0,4-5 0,-6-5 0,-3 3 0,2-7 0,-7 4 0,3-5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2:06:28.513"/>
    </inkml:context>
    <inkml:brush xml:id="br0">
      <inkml:brushProperty name="width" value="0.2" units="cm"/>
      <inkml:brushProperty name="height" value="0.2" units="cm"/>
      <inkml:brushProperty name="color" value="#E71224"/>
    </inkml:brush>
  </inkml:definitions>
  <inkml:trace contextRef="#ctx0" brushRef="#br0">445 1 24575,'-20'9'0,"5"1"0,-11 1 0,9 3 0,-5-2 0,-3 8 0,1 3 0,-11 6 0,-2 14 0,1-5 0,10-2 0,-2 3 0,10-3 0,-1 12 0,-4 7 0,2 9 0,1 10 0,1 0 0,11 5 0,2-5 0,6 7 0,6-8 0,1-1 0,5-15 0,1-2 0,15 14 0,-8-22 0,13 8 0,-10-16 0,19 0 0,-15-3 0,44 23 0,-29-25 0,11 7 0,0-6 0,-15-21 0,32 22 0,-19-21 0,0 9 0,24 0 0,-25-10 0,23 5 0,-12-8 0,5-3 0,10-1 0,14-1-664,0 1 664,2 1 0,-8 0 0,4 4 0,4-10 0,-14 3 0,19-5 0,-32 0 0,0 6 0,-10-5 0,0 4 0,-22-5 0,5 0 0,-16 0 664,-5-4-664,8-2 0,-9-8 0,5-3 0,-1-4 0,7 0 0,1-1 0,5 0 0,1-1 0,-1 1 0,16-11 0,-12 8 0,12-7 0,-21 10 0,-7 1 0,-6 0 0,-4 0 0,0-12 0,-5 3 0,-1-10 0,0 0 0,-3 5 0,3-12 0,-10 5 0,3-6 0,-9-7 0,-12-23 0,6 9 0,-17-3 0,16 25 0,-11-1 0,9 11 0,-14-11 0,9 13 0,-18-8 0,12 17 0,-10-14 0,12 15 0,-24-17 0,14 11 0,-11-3 0,10 11 0,-2-1 0,-6 6 0,-7-6 0,5 10 0,-5-9 0,-1 9 0,7-3 0,-14 4 0,-1 6 0,5-4 0,-11 10 0,32-9 0,-29 4 0,34 0 0,-17 1 0,18 0 0,10 3 0,-5-3 0,0 0 0,5 4 0,-10-9 0,14 9 0,-28-4 0,20 5 0,-30-6 0,8 5 0,15-4 0,-18-1 0,20 5 0,-11-9 0,2 8 0,0-8 0,5 9 0,-5-10 0,6 5 0,11-5 0,3 5 0,14 2 0,2 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2:53:39.273"/>
    </inkml:context>
    <inkml:brush xml:id="br0">
      <inkml:brushProperty name="width" value="0.1" units="cm"/>
      <inkml:brushProperty name="height" value="0.1" units="cm"/>
    </inkml:brush>
  </inkml:definitions>
  <inkml:trace contextRef="#ctx0" brushRef="#br0">1364 2341 24575,'9'-10'0,"-4"0"0,4-4 0,-3-2 0,0-5 0,3-6 0,-7-7 0,3-15 0,-5-15 0,0-10 0,-7-16 0,1 39 0,-3 0 0,-19-43-225,1 17 1,-5 1 224,6 27 0,-2 1-541,-8-27 0,-2 3 541,-19-8 0,20 23 0,-3-1 0,0 10 0,2 1 0,5 4 0,0-1 0,-5-2 0,-1 0 0,3-1 0,-1-1 0,-6-6 0,-1-1 0,6 8 0,2 1-36,-24-25 36,30 35 0,-6-2 0,0 2 0,7 8 0,2 11 424,11-3-424,5 9 1104,2-4-1104,4 10 39,-5-4-39,5 4 0,-4-5 0,4 1 0,-5-1 0,5 0 0,-3 1 0,6-1 0,-6 1 0,3-1 0,-5 0 0,0 1 0,-4-6 0,-2 4 0,0-4 0,-4 5 0,4-1 0,-5-4 0,1 4 0,-1-5 0,5 6 0,1 0 0,5 5 0,5-4 0,-3 4 0,2-4 0,-3-1 0,-1 0 0,0 5 0,5-4 0,1 13 0,4 7 0,0 12 0,0 5 0,0 10 0,0-2 0,0 12 0,0-6 0,0-8 0,0-7 0,0-12 0,0 5 0,0-4 0,0-1 0,4 0 0,-3-6 0,3 1 0,-4-1 0,0 1 0,0-1 0,0 1 0,0-1 0,4-4 0,-3-5 0,8-10 0,-8 3 0,4-2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2:53:40.231"/>
    </inkml:context>
    <inkml:brush xml:id="br0">
      <inkml:brushProperty name="width" value="0.1" units="cm"/>
      <inkml:brushProperty name="height" value="0.1" units="cm"/>
    </inkml:brush>
  </inkml:definitions>
  <inkml:trace contextRef="#ctx0" brushRef="#br0">0 154 24575,'10'-9'0,"4"-1"0,8-1 0,6 0 0,5 0 0,-5 0 0,18-7 0,-21 11 0,27-10 0,-9 16 0,0-10 0,-1 10 0,-10-9 0,-4 9 0,5-4 0,-5 5 0,-6 0 0,-8 0 0,-4 0 0,-5-4 0,3 2 0,-7-6 0,4 7 0,-5-3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6.868"/>
    </inkml:context>
    <inkml:brush xml:id="br0">
      <inkml:brushProperty name="width" value="0.05" units="cm"/>
      <inkml:brushProperty name="height" value="0.05" units="cm"/>
      <inkml:brushProperty name="color" value="#E71224"/>
    </inkml:brush>
  </inkml:definitions>
  <inkml:trace contextRef="#ctx0" brushRef="#br0">0 10 24575,'5'-5'0,"-1"1"0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7.647"/>
    </inkml:context>
    <inkml:brush xml:id="br0">
      <inkml:brushProperty name="width" value="0.05" units="cm"/>
      <inkml:brushProperty name="height" value="0.05" units="cm"/>
      <inkml:brushProperty name="color" value="#E71224"/>
    </inkml:brush>
  </inkml:definitions>
  <inkml:trace contextRef="#ctx0" brushRef="#br0">0 1 24575,'5'0'0,"-1"0"0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3:56:01.083"/>
    </inkml:context>
    <inkml:brush xml:id="br0">
      <inkml:brushProperty name="width" value="0.2" units="cm"/>
      <inkml:brushProperty name="height" value="0.2" units="cm"/>
      <inkml:brushProperty name="color" value="#E71224"/>
    </inkml:brush>
  </inkml:definitions>
  <inkml:trace contextRef="#ctx0" brushRef="#br0">450 469 24575,'-4'23'0,"-1"-1"0,-8-4 0,-1 0 0,-21 17 0,-10 16 0,-9 4 0,9-5 0,14-19 0,0 0 0,8-3 0,-11 12 0,17-13 0,-12 45 0,20-43 0,-9 56 0,18-66 0,-5 25 0,-1-21 0,0 25 0,0-18 0,6 8 0,-5-13 0,4-5 0,-4 5 0,1-7 0,3 7 0,-3-6 0,4 14 0,0-6 0,0 0 0,5 5 0,4 8 0,4 10 0,6 1 0,5 9 0,0-22 0,3 9 0,10 5 0,12 4-1028,18 19 1028,-23-30 0,1-1 0,-5-4 0,-2-1 0,29 32-273,2-9 273,-30-20 0,24 22-854,10 1 854,-39-28 0,1 1 0,20 18 0,1 0 0,-15-19 0,-1 0 0,3 12 0,1-4 0,22-1 0,-22-9 0,29 6 0,-32-14 0,45 17 0,-19-5-45,-9-14 0,3 1 45,-12-1 0,2-1 0,19 2 0,6 0-1036,12 8 1,2-2 1035,-9-12 0,4 0 0,1 3 0,8 2 0,-3-5 0,-17-9 0,-3-3 0,6-1 0,9 3 0,8 0 0,1 0 0,-5-3 0,5 0 0,-4-3 0,1-1 0,8 0 0,1-3 0,-8-1 0,1-4 0,-9-1 0,-13 0 0,-8 0 119,12-3-119,21 9 0,-63 0 0,39 0 945,-9 0-945,-18 0 0,39-8 0,1-14 683,-31 7 1,2-1-684,4-4 0,1 0 0,12-2 0,-2 1 0,17-15 0,-18 11 0,1-1 0,-24 7 0,0-1 0,19-10 0,2 0 0,-13 8 0,0 2 0,3-6 0,1 2 36,8 12 1,-3 3-37,12-7 0,-19 13 0,-3 6 0,-5 11 0,1-10 0,-4 15 0,-13-18 0,0 4 1121,0-5-1121,1 0 691,-1-5-691,0-1 0,0-6 0,13-1 0,4-1 0,25 5 0,4 2 0,0 7 0,10 0-922,3 0 922,-40-1 0,3 2 0,18 7 0,3 0 0,0-6 0,2 0-675,7 7 0,-2-2 675,-20-6 0,-2-2 0,16 2 0,0-2 0,-21-3 0,2-1 0,30-1 0,1-1 0,-26-2 0,1-2 0,22 0 0,-2 0 0,-26-4 0,-2 1 0,17 2 0,1 0 0,-13-7 0,-2-1 0,2 9 0,-1 0 0,-7-8 0,1 1 0,6 11 0,-1 1 0,24-18 0,-13 22 0,-25-5 858,-19 12-858,0-4 1414,-2 5-1414,-7-6 0,7 0 0,-10 0 0,9 0 0,-2 0 0,31-9 0,27 7 0,3-6-668,-27 7 0,4 2 668,1-1 0,0 0 0,-11-1 0,3 2 0,38 9 0,0 1 0,-36-9 0,-4 1 0,10 8 0,1-1 0,3-9 0,-4-2 0,26 1 0,-21 0 0,3 0 0,-1 0 0,0 0 0,-5 1 0,0-2 0,4-3 0,1-1 0,0 4 0,0 0 0,-7-3 0,4-1 0,29-1 0,0 1-1460,-26-1 0,0 0 1460,27 0 0,-1-1 0,-31-2 0,-1 0-779,11 4 0,3-2 779,6-9 0,2 0 0,8 7 0,1 3-1038,-1-6 0,1 3 1038,-20 8 0,2 2 0,-4-1 0,10-5 0,0 0 0,-6 4 0,5 2 0,-3-3 0,11-8 0,-1 0 46,-20 6 1,2 2 0,4-5-47,17-8 0,4-5 0,-2 1 0,-10 4 0,-2 2 0,3-2-83,-6 1 0,4-1 0,-1-1 1,-5 3 82,0 0 0,-4 2 0,-2 1 0,28-2 0,-2 1 0,0-1 0,2 1 0,-22 6 0,3 1 0,-3 1 0,22-3 0,2 1-198,-10 4 1,5 1-1,-9 1 198,-15-1 0,-1 0 0,14 3 0,9 1 0,-12 0 257,-23-3 1,-1 1-258,19 6 0,10 5 0,-10-2 0,-21-4 0,1 1 0,24 2 0,11 3 0,-4-2-498,6 2 0,-2-3 498,-17-5 0,2 0 0,2-1-18,9 0 1,2 0 0,-3-2 17,-14-1 0,-2-2 0,2 1 0,13 0 0,3 1 0,-3-2 19,-8-2 0,-2-1 0,-2 1-19,21 2 0,0-1 0,-22-4 0,4-3 0,0 3-442,9 4 0,1 2 1,1-1 441,6-2 0,0-2 0,2 2 0,-18 3 0,0 0 0,0 0 0,-2 0 0,9 0 0,-2 0 0,0 0-95,7 0 1,1 0 0,-5 0 94,13 0 0,-2 0 0,-13 0 0,4 0 0,-5 0 0,9 1 0,-5-2 676,0-1 1,-4-4-677,-20-2 0,-3-3 0,2-4 0,-1-1 0,-8 1 0,-2 0 1719,37-10-1719,-2 7 0,-37 5 3276,30 3-3174,-27-2 2884,-14 11-2986,-5-9 1308,-15 8-1308,43-19 14,-37 17-14,48-20 0,-30 15 0,10-5 0,10 6 0,-9-11 0,13 15 0,-21-14 0,15 10 0,-35-2 0,36-5 0,-29 10 0,30-17 0,-22 9 0,9-14 0,-13 4 0,-10-5 0,4-1 0,-3-32 0,-5 31 0,2-28 0,-12 28 0,0 1 0,-5 0 0,3 12 0,-7 7 0,7-7 0,-4 7 0,1-7 0,-1 3 0,-4-11 0,0 5 0,0-25 0,0 2 0,-8-34 0,-1 10 0,-8-9 0,-1 17 0,-1 10 0,3 14 0,-3 10 0,5 7 0,-4 0 0,-7-2 0,-20-15 0,-6 5 0,-31-23-481,30 27 0,-2 2 481,-32-15 0,15 14 0,-1 0-692,23 6 0,-1-1 692,-24-7 0,-1-1 0,19 3 0,-1-1 0,-21-6 0,-3 0-931,10 5 0,0 0 931,-14-2 0,1 1 0,15 5 0,-1 2 0,4 6 0,-4 0 0,7 2 0,14 2 0,-1 1 0,-24 1 0,-11 1 0,8 1 0,18 3 0,-4 1 0,-17 4 0,-16 1 0,-4 1 0,10 2 0,9 3 0,6 1 0,-4-1-804,-2-4 1,-6-1-1,0 0 1,6 3 803,-4 5 0,5 1 0,0-3 0,-1-6 0,0-3 0,-2 0 0,-12 4 0,-2 0 0,-3-1-820,19-2 1,-1-1 0,-1-1 0,1 1 674,6 0 1,0 0-1,0 0 1,0 0 144,-5 0 0,-2-1 0,1 1 0,0 1-156,4 1 1,0 2 0,0-1-1,-6-1 156,-5 0 0,-5-2 0,-3 0 0,2 0 0,5 1 0,3 2 0,4 0 0,1 0 0,-4 0-313,2-2 0,-5-1 0,0 0 0,1 0 0,6-1 313,0-2 0,3 1 0,3-2 0,1 1 0,-10-1 0,2-1 0,-3 1-293,2 0 1,-4 1 0,0 0 0,3-1 292,-9-3 0,3-1 0,-5 1 0,0 2 0,-5 2 0,-1 0 0,3-1 141,12 1 0,1-1 0,1 0 0,-1 1-141,-6 0 0,0-1 0,-1 1 0,-1 1 0,13 1 0,-2 1 0,0 1 0,1-1 0,3 0 0,-3 0 0,3 0 0,-1 0 0,-3 0 0,-1 0 0,-5 0 0,-1 0 0,2 0 0,5 0 0,2 0 0,6 1 0,-1-1 0,-3-1 0,0 0 0,-4-2 0,0 1 0,-1 0 0,4 0 0,-9 1 0,3 1 0,1-1 0,0 0 0,3-1 0,1-1 0,0 1 0,3-1-44,-18-1 0,3 1 0,7-1 44,-8-2 0,2-1 0,19 3 0,-3 1 0,4-2 0,-15-5 0,-2 0 0,1 4 0,-6 2 0,5 0 0,-11-2 0,1-1 0,16 3 0,-2 0 0,1 1 0,13 2 0,2 2 0,1-1 0,-25 0 0,0 0 0,24 0 0,-1 0 0,1 0 0,-23 0 0,-1 0 0,21 0 0,-2 0 0,-2 0 0,-8 0 0,-2 0 0,1 0 0,5 0 0,1 0 0,-1 0 0,-2 1 0,-2 0 0,-1-3 0,-11-3 0,-2-2 0,2-2 0,13 1 0,3-2 0,-2 1 0,-4 1 0,-1 0 0,0-2 0,1-5 0,-1-1 0,5 3 0,-8 4 0,2 2 0,23-1 0,-1-1 0,-2 1 0,-9 0 0,-2 1 0,7 1 0,3 0 0,-1 0 0,-12 1 0,-7 1 0,5 0 0,1-1 0,0 1 0,-6 3 0,-7 1 0,5 1 0,-2-1 0,4 0 0,-9 0 0,2 0 798,14 0 0,5 0-798,19 0 0,0 0 1638,-9 0 0,-1 0-1610,6 0 0,4 0-28,-25 0 0,26 0 0,-2 0 0,-37 0 0,36 0 0,-2 0 0,1 0 0,0 0 0,-1 0 0,1 0 0,0 0 0,0 0 0,5 0 0,2 0 3276,-39 0-3032,16 2 1,-13 2-1,8-1-244,15-2 0,0 0 471,-17 4 1,-9 1-1,14 0-471,-14 4 0,3 8 1278,-3 0-1278,31-3 0,-23-5 0,29 2 909,2-5-909,-33 2 0,47 2 0,-21-5 1476,27 5-1476,0 1 187,0-1-187,7-1 0,6 0 0,4-1 0,3 0 0,0 0 0,-3-4 0,7 3 0,-6-3 0,6 4 0,-3 0 0,-8 4 0,5-3 0,-10 3 0,1-3 0,9-1 0,-28 4 0,25-7 0,-19 5 0,20-10 0,8 7 0,-6-7 0,6 3 0,-4-4 0,-3 0 0,8 0 0,-16 0 0,10 0 0,-18 0 0,18 0 0,-17 0 0,17 0 0,-10 0 0,7 4 0,0-3 0,4 7 0,-3-4 0,7 1 0,-7 3 0,3-3 0,-4 0 0,5-1 0,0-4 0,4 0 0,-4 0 0,-1 0 0,-11 0 0,-2 0 0,-7 0 0,-13 0 0,9 0 0,-22 7 0,22-5 0,-9 5 0,20-3 0,6-3 0,8 3 0,4-4 0,4 4 0,-3-3 0,3 7 0,-3-7 0,-1 3 0,-4 0 0,-1-3 0,-4 3 0,0-4 0,0 4 0,0-3 0,4 3 0,6 0 0,4-7 0,4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6.868"/>
    </inkml:context>
    <inkml:brush xml:id="br0">
      <inkml:brushProperty name="width" value="0.05" units="cm"/>
      <inkml:brushProperty name="height" value="0.05" units="cm"/>
      <inkml:brushProperty name="color" value="#E71224"/>
    </inkml:brush>
  </inkml:definitions>
  <inkml:trace contextRef="#ctx0" brushRef="#br0">0 10 24575,'5'-5'0,"-1"1"0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7.647"/>
    </inkml:context>
    <inkml:brush xml:id="br0">
      <inkml:brushProperty name="width" value="0.05" units="cm"/>
      <inkml:brushProperty name="height" value="0.05" units="cm"/>
      <inkml:brushProperty name="color" value="#E71224"/>
    </inkml:brush>
  </inkml:definitions>
  <inkml:trace contextRef="#ctx0" brushRef="#br0">0 1 24575,'5'0'0,"-1"0"0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6.868"/>
    </inkml:context>
    <inkml:brush xml:id="br0">
      <inkml:brushProperty name="width" value="0.05" units="cm"/>
      <inkml:brushProperty name="height" value="0.05" units="cm"/>
      <inkml:brushProperty name="color" value="#E71224"/>
    </inkml:brush>
  </inkml:definitions>
  <inkml:trace contextRef="#ctx0" brushRef="#br0">0 10 24575,'5'-5'0,"-1"1"0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03.62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0 152 16383,'67'0'0,"-14"0"0,-40 0 0,4 0 0,17 0 0,13-7 0,17 5 0,-21-5 0,36 6 0,7 2 0,-3-1 0,-18 0 0,11 0 0,-3 0 0,11 0 0,-3 0 0,6 0 0,2 0 0,-21 0 0,3 0 0,-2 0 0,30 0 0,-2 0 0,-11-1 0,0 2 0,5 4 0,-4 0 0,-22-4 0,-4 0 0,1 4 0,-4 0 0,8 0 0,-5-4 0,-27 4 0,-7-9 0,5-7 0,-12 1 0,12-12 0,-5 11 0,7-6 0,0 11 0,14 1 0,-11 5 0,23 0 0,-22 0 0,37 12 0,-34-9 0,35 16 0,-26-17 0,1 5 0,-4-7 0,0 0 0,4 0 0,12 0 0,-19 0 0,55 0 0,-32 0 0,28-5 0,5 4 0,-17-13 0,-24 12 0,4 1 0,0-3 0,-4-1 0,25 5 0,-15 0 0,1 0 0,20 0 0,-17-3 0,2-3 0,-12 1 0,-3-1 0,36-12 0,-38 12 0,0 1 0,25-11 0,-30 11 0,0 0 0,27-5 0,10 1 0,-23 9 0,-4 0 0,-16 0 0,-20 4 0,6-3 0,-14 7 0,14-7 0,-7 8 0,61-7 0,-40 8 0,20-5 0,5 1 0,-22 2 0,0 1 0,25 2 0,2 0 0,-7-5 0,-1 0 0,12 4 0,0-1 0,-10-2 0,1-1 0,-6-2 0,5 0 0,-3 0 0,14 2 0,-2-2 0,9-4 0,1 0 0,7 0 0,-4 0 0,-30 0 0,-3 0 0,17 0 0,-6 0 0,-8 0 0,-16 0 0,-20 0 0,6 0 0,-6 0 0,20 7 0,-10-5 0,23 12 0,-22-12 0,22 5 0,4 1 0,-11-7 0,0 0 0,13 7 0,3-2 0,-1-2 0,-1-2 0,-2 3 0,4 0 0,28-5 0,-2 0 0,-32 0 0,-2 0 0,-11 0 0,1 0 0,9 0 0,6 0 0,1-7 0,12-2 0,-29 0 0,11-5 0,-11 12 0,0-5 0,11 0 0,4 5 0,3-5 0,11 7 0,-16 0 0,1 0 0,-1 0 0,14 0 0,3 0 0,0-7 0,9 6 0,-22-3 0,1 1 0,25-5 0,-27 5 0,-1-2 0,14-9 0,-25 5 0,9-1 0,-37 5 0,7-1 0,-6 2 0,7-1 0,13 4 0,-10-4 0,37 5 0,-20 0 0,-4 3 0,2 3 0,32 4 0,-26-5 0,3 1 0,0 4 0,0-2 0,-5-6 0,1-1 0,9 4 0,0-1 0,-4-3 0,-1-2 0,1 1 0,1 0 0,12 0 0,-1 0 0,-17 0 0,-1 0 0,5 0 0,-3 0 0,22 0 0,-16 0 0,11 0 0,-34 0 0,22 0 0,-29 0 0,0 0 0,13 0 0,-9 0 0,9 0 0,0-7 0,-9 0 0,22-8 0,-10 1 0,14-2 0,-1 7 0,1 2 0,-25 7 0,40 0 0,-55 4 0,31-3 0,-38 3 0,4-4 0,6 5 0,7-3 0,27 11 0,-8-11 0,24 6 0,-5-3 0,0-1 0,12-1 0,-7 5 0,3 1 0,-25-3 0,-4 0 0,-1-1 0,0 0 0,10 4 0,-1 0 0,21 0 0,-17 1 0,-2-2 0,2 0 0,17 2 0,13 0 0,-13-1 0,-16-9 0,-24 0 0,-8 0 0,10 0 0,-11 0 0,16 0 0,-20 0 0,20 7 0,17-5 0,-18 5 0,9-2 0,1-1 0,-2-1 0,8 1 0,5 1 0,16 4 0,-24-9 0,1 2 0,23 13 0,-33-13 0,3-2 0,9 3 0,-3 1 0,18-4 0,-18 0 0,-3 0 0,-6 0 0,14 0 0,-1 0 0,14 0 0,-10 0 0,23 0 0,-24 0 0,-15 0 0,1 0 0,31 0 0,10 0 0,-3 0 0,-23 0 0,9-7 0,1-12 0,-23 3 0,19-9 0,-35 14 0,37-17 0,-45 18 0,30-9 0,-45 15 0,11 3 0,7-3 0,-12 4 0,24 0 0,-25 0 0,9 0 0,-4 0 0,2 0 0,0 0 0,19-7 0,-16 0 0,10-1 0,18-6 0,-24 7 0,19-2 0,-8 4 0,-15 5 0,25 0 0,-26 0 0,12 5 0,-14-4 0,-4 4 0,8-5 0,-8 5 0,24-4 0,4 5 0,25-15 0,-29 3 0,24-10 0,-14-6 0,38 3 0,-25 1 0,19 11 0,-39 14 0,1 0 0,-11 1 0,-8 2 0,-12-4 0,13 0 0,7-2 0,-2-4 0,9 0 0,14 0 0,-21 0 0,21-5 0,-14 3 0,3-3 0,14-2 0,-14 5 0,11-5 0,-11 7 0,14 7 0,-14 0 0,10 9 0,-9-10 0,12 2 0,14-8 0,-10 0 0,-4 0 0,-2 0 0,-11 0 0,1 5 0,9 3 0,-9 6 0,12 2 0,-20-4 0,-4 1 0,-22-5 0,9 1 0,-2 0 0,3-4 0,3-1 0,-11-8 0,15 3 0,-10-3 0,3 4 0,7 4 0,-18-3 0,21 3 0,-13-4 0,4 0 0,2 0 0,-8 4 0,9 5 0,-7-3 0,2 6 0,0-11 0,9 8 0,-6-8 0,4 4 0,-11-1 0,1-3 0,12 3 0,-11-4 0,6 0 0,-4 0 0,-6 0 0,6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7.647"/>
    </inkml:context>
    <inkml:brush xml:id="br0">
      <inkml:brushProperty name="width" value="0.05" units="cm"/>
      <inkml:brushProperty name="height" value="0.05" units="cm"/>
      <inkml:brushProperty name="color" value="#E71224"/>
    </inkml:brush>
  </inkml:definitions>
  <inkml:trace contextRef="#ctx0" brushRef="#br0">0 1 24575,'5'0'0,"-1"0"0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4T00:37:02.92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0 249 16383,'63'-30'0,"-2"1"0,-46 28 0,30-11 0,-19 10 0,14-9 0,-19 10 0,0-7 0,10 7 0,2-3 0,2 4 0,-2 0 0,6 0 0,12-7 0,26 5 0,-24-5 0,21 0 0,-37 6 0,3-11 0,-15 11 0,-7-6 0,11 6 0,-1-8 0,3 7 0,-2-7 0,-10 4 0,11 0 0,-7-3 0,4 7 0,-1-11 0,1 10 0,-3-9 0,9 10 0,-14-7 0,14 7 0,-6-7 0,0 3 0,7 0 0,-15 1 0,21 4 0,2 0 0,4 0 0,1 0 0,-20 0 0,5 0 0,-5 0 0,20 7 0,-9-5 0,22 5 0,4 1 0,3-6 0,22 6 0,-35-8 0,19 0 0,-22 0 0,12 0 0,-19 0 0,-6 0 0,-20 0 0,7 0 0,15 0 0,-3 0 0,23 0 0,-22 0 0,2 0 0,-8 0 0,-5 0 0,7 0 0,0 0 0,1 0 0,-1 0 0,-7 0 0,13 0 0,-18 0 0,18 0 0,-9-5 0,-7 4 0,11-4 0,-15 5 0,6-4 0,4 3 0,-7-3 0,11 4 0,-10 0 0,8-5 0,-12 4 0,12-4 0,-5 0 0,7 3 0,1-3 0,12 5 0,-21 0 0,32 0 0,-19 7 0,24 2 0,1 0 0,0 5 0,-1-5 0,14 0 0,-10 5 0,22-4 0,-35 4 0,32 4 0,-32-4 0,23-4 0,-14 4 0,1-12 0,-1 5 0,-12-7 0,-4 0 0,-13 0 0,0 0 0,16 0 0,-23 0 0,19 0 0,-23 0 0,11 0 0,0 0 0,0-5 0,-7 4 0,-2-4 0,1 5 0,-2 0 0,7-4 0,-8-1 0,6 0 0,-1 1 0,0 8 0,5 2 0,-13-1 0,33 4 0,-21-8 0,23 3 0,-28-4 0,6 0 0,-6 0 0,7 0 0,-11 0 0,21 0 0,-5 0 0,25 0 0,0 7 0,-1-5 0,-12 10 0,9-11 0,-23 4 0,24-5 0,-31 0 0,15 0 0,-25-4 0,5 3 0,16-3 0,-10 4 0,32 7 0,0-5 0,30 14 0,-38-10 0,0 0 0,-1 3 0,1 1 0,6-4 0,-3-1 0,25 4 0,-30-9 0,-3 0 0,4 0 0,6 0 0,-26 0 0,14 7 0,2 2 0,14 6 0,25 3 0,-19-8 0,20-1 0,-26-9 0,-14 0 0,-14-4 0,-5 3 0,-15-7 0,17 7 0,-5-3 0,0 4 0,2 0 0,-8-4 0,5-1 0,7-5 0,-9 5 0,4 0 0,-4 5 0,2 0 0,20 0 0,-9 0 0,9 0 0,-13 0 0,13-7 0,4 5 0,-1-10 0,-3 10 0,-20-3 0,-2 5 0,1-5 0,14 4 0,-3-9 0,10 9 0,-13-10 0,-7 10 0,-2-8 0,1 8 0,-2 12 0,3-7 0,2 16 0,24-10 0,-24-3 0,6 1 0,-13-16 0,-14 6 0,31-2 0,-7 5 0,-4 3 0,-2-4 0,7 0 0,-5 11 0,15-9 0,-16 12 0,-6-13 0,-8 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6.868"/>
    </inkml:context>
    <inkml:brush xml:id="br0">
      <inkml:brushProperty name="width" value="0.05" units="cm"/>
      <inkml:brushProperty name="height" value="0.05" units="cm"/>
      <inkml:brushProperty name="color" value="#E71224"/>
    </inkml:brush>
  </inkml:definitions>
  <inkml:trace contextRef="#ctx0" brushRef="#br0">0 10 24575,'5'-5'0,"-1"1"0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3T22:35:27.647"/>
    </inkml:context>
    <inkml:brush xml:id="br0">
      <inkml:brushProperty name="width" value="0.05" units="cm"/>
      <inkml:brushProperty name="height" value="0.05" units="cm"/>
      <inkml:brushProperty name="color" value="#E71224"/>
    </inkml:brush>
  </inkml:definitions>
  <inkml:trace contextRef="#ctx0" brushRef="#br0">0 1 24575,'5'0'0,"-1"0"0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08.54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1 141 16383,'66'-25'0,"-2"0"0,-37 24 0,0-4 0,5 0 0,-12 3 0,9-7 0,-6 4 0,4-3 0,24 3 0,-22 1 0,17 4 0,-28 0 0,7 0 0,2 0 0,0 0 0,5 0 0,-5 0 0,7 0 0,0 0 0,13 0 0,4 0 0,26 0 0,2 0 0,14 0 0,0 0 0,-40 0 0,0 0 0,44 0 0,-44 0 0,0 0 0,40 0 0,0 0 0,0 0 0,0 0 0,-27 0 0,8 0 0,-29 0 0,-3 0 0,-9 0 0,-15 4 0,11-3 0,7 3 0,17-4 0,5 0 0,19 0 0,-23 0 0,32 0 0,-19-9 0,13 7 0,-16-6 0,-4 8 0,-23 0 0,3-4 0,-15 3 0,-3-3 0,16 4 0,-11 0 0,30 0 0,15 0 0,24 0 0,-40 0 0,0 0 0,-1 0 0,-4 0 0,8 0 0,13 0 0,-42-5 0,17 4 0,-20-4 0,-2 5 0,1 0 0,9 0 0,-5 0 0,23 0 0,-10-7 0,21 5 0,13-5 0,3 7 0,12 0 0,-38-1 0,-1 2 0,30 6 0,-26-6 0,2 0 0,37 6 0,-41-7 0,-1 0 0,39 0 0,-16 0 0,-14 0 0,-12-5 0,-11 3 0,-19-3 0,0 5 0,9 9 0,-5-3 0,29 5 0,-24-2 0,30-8 0,-22 9 0,22-9 0,-23 4 0,11 0 0,-22-3 0,0 3 0,3-1 0,-8 1 0,17 0 0,2 6 0,26-10 0,2 6 0,11-7 0,-29 0 0,-3 0 0,-13 0 0,1 0 0,-13 4 0,18 1 0,-27 4 0,27 1 0,-17-4 0,11 4 0,-7-9 0,5 4 0,8-5 0,-2 0 0,22 0 0,-10 0 0,27 0 0,-10 0 0,-9-1 0,0 2 0,2 4 0,14 1 0,4-1 0,-26-1 0,0 0 0,29 6 0,3 0 0,-14-8 0,-1-2 0,10 5 0,4 0 0,-10-4 0,3-2 0,-2 1 0,19-1 0,0 2 0,-15 2 0,3 0 0,-7 1 0,-2-4 0,-5 2 0,1 7 0,0 1 0,0-5 0,-1 2 0,-4 2 0,0 2 0,11 5 0,1-1 0,-5-3 0,-1 0 0,-1 4 0,3-1 0,21-3 0,4-2 0,-28-2 0,0 0 0,-2-1 0,23 1 0,1-2 0,-8-2 0,5 0 0,-4-1 0,14-3 0,-2 0 0,-28 0 0,1 0 0,2 0 0,14 0 0,2 0 0,-1 0 0,-6-3 0,-1-2 0,-2 2 0,-5 2 0,-2 1 0,4-1 0,17-6 0,5-1 0,-11 1 0,-14 6 0,-4 0 0,10-5 0,-3 1 0,-20 4 0,-3 2 0,30-1 0,-13 0 0,-7 0 0,-26-5 0,0 4 0,0-10 0,0 10 0,-7-8 0,-2 4 0,1-5 0,8 0 0,3 4 0,5-5 0,5 10 0,-10-4 0,10 5 0,-12 0 0,-1 0 0,28 0 0,-8 0 0,38 0 0,-25 0 0,23 0 0,3-9 0,-38 4 0,-1-1 0,29-6 0,-26 8 0,-1-1 0,27-4 0,-7 7 0,9-7 0,-42 2 0,0 5 0,-5-5 0,-12 11 0,1-3 0,21 17 0,29-5 0,-7 10 0,-18-16 0,-1-3 0,-5 3 0,52-7 0,-22 0 0,-17 0 0,4 0 0,-1 1 0,-2-2 0,-4-3 0,-2 0 0,39-5 0,-4-10 0,4 10 0,-9-6 0,-8 13 0,-29-5 0,-12 7 0,12 0 0,-17 0 0,15 0 0,-5 0 0,26 0 0,-19 0 0,27 0 0,-18 0 0,11 0 0,23 0 0,3 0 0,3 0 0,-3 0 0,-4 0 0,-35 0 0,1 0 0,-5 0 0,0 0 0,45 5 0,-22-4 0,-9 13 0,15-12 0,1 6 0,10-8 0,-10 0 0,0 0 0,-21 0 0,0 0 0,15 0 0,-22-1 0,1 2 0,23 7 0,-22-1 0,32 3 0,-32 2 0,-4-7 0,3 1 0,43 12 0,-36-7 0,2-1 0,0-4 0,-1-1 0,-6 0 0,-1-1 0,39-4 0,-29 0 0,-24-4 0,-19 3 0,0-7 0,13 12 0,-8-2 0,11 4 0,-19-2 0,4-4 0,13 0 0,-2 0 0,-2 0 0,-7-4 0,-6-5 0,9 7 0,1-1 0,-1 8 0,-1-1 0,0 1 0,-3 0 0,23 8 0,-16-2 0,17-3 0,-13 2 0,0-8 0,-7 3 0,-2-5 0,5-8 0,-9 6 0,13-6 0,-7 12 0,4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12.73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0 117 16383,'86'0'0,"-32"0"0,0 0 0,42 0 0,-30 0 0,4 0 0,9 0 0,7 0 0,-4 0 0,7 0 0,6 0 0,-14 0 0,7 0 0,3 0 0,-2 0 0,-4 0 0,0 0 0,-5 0 0,1 0 0,3 0 0,0 0 0,7 0 0,0 0 0,-6 0 0,-13 0 0,12 0 0,-5 0 0,-4 0 0,5 0 0,-7 0 0,-3 1 0,-4-2 0,10-6 0,-3 0 0,17 3 0,-40-15 0,-10 18 0,-8-4 0,-12 5 0,20-5 0,-18 4 0,11-8 0,0 8 0,4-3 0,7 4 0,-2 0 0,-8 0 0,-7 0 0,21 5 0,-18-4 0,12 8 0,4-8 0,-3 3 0,21-4 0,-1 0 0,14 0 0,-10-7 0,22-3 0,4-8 0,-9 7 0,-31 2 0,-4 1 0,-2 6 0,37-7 0,-24 9 0,33 0 0,0 9 0,0-7 0,-28 7 0,2 0 0,-9-7 0,0-1 0,10 4 0,0 0 0,-7-5 0,-3 0 0,39 0 0,-6-1 0,4 2 0,-32 3 0,1 1 0,2-4 0,5-2 0,-5 3 0,-2 7 0,-3 0 0,9-7 0,-4-1 0,17 8 0,17-9 0,-25 0 0,-7-5 0,14-11 0,-45 2 0,14-5 0,-23 13 0,9 2 0,5 9 0,9 4 0,1-3 0,-12 1 0,-7-7 0,-7 0 0,9-5 0,-1-1 0,0 0 0,0-4 0,0 8 0,0-3 0,14 5 0,-11 0 0,10 0 0,0 7 0,-16-5 0,40 13 0,-37-13 0,15 7 0,-18-9 0,-15 0 0,16 0 0,-4 0 0,-1 0 0,14 0 0,-20 0 0,33 0 0,-24 0 0,56 0 0,-49 0 0,48 0 0,-29 8 0,-9-6 0,0 6 0,-34-8 0,12 8 0,7-1 0,22 17 0,17-8 0,-18-2 0,0-2 0,21-1 0,-6-1 0,3-1 0,15-6 0,-19 2 0,2-1 0,-13-3 0,-3-2 0,40-6 0,-37 6 0,-10-12 0,-30 12 0,8-8 0,13 12 0,-6-6 0,11 7 0,-9-4 0,-6 0 0,-4 0 0,8 0 0,-8-5 0,24 4 0,-9-4 0,9 5 0,-13 0 0,15 0 0,-22 0 0,12 0 0,-17-4 0,-2-1 0,18-4 0,-18 4 0,10 1 0,-5 4 0,2 0 0,0 0 0,19 0 0,-16 0 0,17 5 0,0-4 0,-9 4 0,9-5 0,0 0 0,-9 0 0,1-4 0,-6 3 0,-13-3 0,12 4 0,3 5 0,-6 1 0,4 0 0,-8-2 0,-5-8 0,14 3 0,-10-3 0,3 4 0,10 4 0,-8-3 0,13 3 0,-8-4 0,-7 0 0,-2-4 0,1 3 0,-3 1 0,12 1 0,-11 3 0,2-8 0,0-1 0,-7-8 0,7-1 0,-4 0 0,-3 1 0,10 3 0,-9-3 0,20 11 0,-11 0 0,14 9 0,-16 2 0,-5-4 0,2 8 0,0 4 0,24 9 0,-10-6 0,10-11 0,4-3 0,35 9 0,2 1 0,10 2 0,-32-9 0,1-1 0,-1 3 0,31 15 0,-4 1 0,-8-11 0,-9-2 0,-1 13 0,-28-7 0,-25-14 0,-7 7 0,4 5 0,-9 2 0,19-2 0,-7-10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19.77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0 434 16383,'56'-6'0,"0"1"0,32-9 0,-27 12 0,15-3 0,-6 5 0,-12 0 0,0 0 0,25 0 0,-30 0 0,0 0 0,40 0 0,0 0 0,0 9 0,0-7 0,0 6 0,-33-7 0,-1-2 0,41 1 0,-34 1 0,0-2 0,31-7 0,-45 7 0,2 0 0,-1-8 0,0 0 0,43 7 0,-36-3 0,-1 1 0,24 4 0,-26 0 0,2 0 0,-3 0 0,-1 0 0,2 0 0,0 0 0,-1 0 0,-4 0 0,11 0 0,-16 0 0,1 0 0,-22 0 0,18 5 0,-21-4 0,11 4 0,14-5 0,-11 0 0,31 0 0,-15 0 0,18 0 0,-28 0 0,-4-4 0,-14 3 0,2-3 0,20 4 0,-9 0 0,9 6 0,-12 0 0,12 0 0,-9 4 0,22-8 0,-22 3 0,9 0 0,0-4 0,4 4 0,-1-5 0,10 7 0,-22 0 0,9 1 0,-13 2 0,0-8 0,14 10 0,2-3 0,14-1 0,12-1 0,-29-7 0,24 0 0,-25-5 0,5 4 0,-9-4 0,-10 0 0,8 4 0,24-4 0,15 5 0,-19 0 0,0 0 0,13 0 0,-13 1 0,6-2 0,9-12 0,1-3 0,-13 5 0,0-1 0,20-6 0,-5-4 0,3-21 0,-16 23 0,3-21 0,-4 23 0,-21 2 0,16 2 0,-16 13 0,20-14 0,1 7 0,-13 3 0,3 1 0,-4 0 0,0 1 0,41 3 0,-28 0 0,-2 0 0,5 0 0,0 0 0,0 0 0,5 0 0,-15 0 0,0 0 0,14 0 0,-17 0 0,0 0 0,27 0 0,10 0 0,-10 0 0,0 0 0,-30 0 0,2 0 0,45 0 0,-10-5 0,2 1 0,-26 3 0,-3-1 0,15-6 0,-2 0 0,-21 8 0,-2-1 0,47-16 0,-43 16 0,1 0 0,6-4 0,-3 1 0,25 4 0,-25 0 0,0 0 0,38 0 0,-41 0 0,0 0 0,38 0 0,-42 0 0,0 0 0,32 0 0,-17 4 0,1 2 0,-16-1 0,-3 0 0,38 7 0,12 5 0,-48-14 0,4 1 0,8 1 0,0-1 0,0-1 0,-4-2 0,0 0 0,18 2 0,-4 1 0,-2-4 0,16-7 0,-48 5 0,9-10 0,-20 10 0,-6-3 0,7 5 0,17 0 0,12 0 0,27 0 0,-17 0 0,23 0 0,3 0 0,-33 0 0,2 0 0,1 0 0,0 0 0,0 0 0,-4 0 0,21 0 0,-19 0 0,-27-5 0,0-1 0,-7-4 0,5 4 0,-5 2 0,7 4 0,13 0 0,4 0 0,-1 0 0,11 0 0,2 0 0,4 0 0,23 0 0,-23-7 0,-4 5 0,-3-12 0,-22 12 0,37-10 0,-20 11 0,23-4 0,-1 5 0,-10 0 0,-10 0 0,2 0 0,27 0 0,-26-4 0,0-1 0,33 3 0,0-6 0,-14 8 0,-15 0 0,-4 0 0,-9 0 0,28 0 0,-12-7 0,12 5 0,-16-12 0,27-6 0,-40 8 0,-3-2 0,3 2 0,36 10 0,14-6 0,-35 7 0,2 2 0,-4 3 0,-3 1 0,26-2 0,-23 2 0,0 0 0,20-5 0,-17 0 0,4 0 0,-9 0 0,4 0 0,30 0 0,0 0 0,-34 0 0,0 0 0,34 0 0,-3 0 0,8 0 0,-7 0 0,6 0 0,-15 0 0,12 0 0,-33 0 0,3 0 0,-4 0 0,2 0 0,14 0 0,0 0 0,-16 0 0,2 0 0,19 0 0,2 0 0,-4 0 0,-1 0 0,8-1 0,0 2 0,-2 3 0,-8 0 0,2-2 0,-6 6 0,-37-3 0,23-4 0,-30 4 0,16-5 0,-19 6 0,20-5 0,3 4 0,1-5 0,-4 0 0,0 0 0,32-7 0,-21 5 0,-8-2 0,1 1 0,16 11 0,26 3 0,0 7 0,0 1 0,-13-9 0,10-2 0,-24-1 0,11-5 0,0 14 0,-24-15 0,2 0 0,-6 7 0,2 0 0,17-7 0,-2 0 0,17 14 0,-31-14 0,-1 0 0,16 13 0,-4-12 0,11 13 0,-20-12 0,9 5 0,-16-8 0,-13 0 0,9-5 0,-18 3 0,14-3 0,-24 5 0,31 0 0,-3 0 0,34 0 0,3 0 0,-13 0 0,-11 1 0,0-2 0,18-7 0,-10 7 0,4 0 0,-12-6 0,-1 1 0,13 4 0,1 3 0,-11 0 0,-2 1 0,37 0 0,-19 6 0,-11 0 0,17-6 0,13 7 0,-13-16 0,10-12 0,-36 3 0,19-16 0,-36 13 0,24-4 0,2-6 0,-16 14 0,11-2 0,-31 13 0,0 4 0,18 0 0,12 0 0,-3 0 0,19 0 0,19 0 0,-18 0 0,17 0 0,-17-9 0,-20 7 0,22-6 0,-12 1 0,-14 5 0,-6-5 0,-22 7 0,-1 0 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26.88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0 289 16383,'70'0'0,"-1"0"0,0 0 0,3 0 0,16 0 0,2 0 0,-2 0 0,-3 0 0,-15 0 0,2 0 0,-1 0 0,4 0 0,-12 0 0,10 0 0,15 0 0,3 0 0,6 0 0,-35 0 0,1 0 0,0 0 0,-3 0 0,33 0 0,-40 0 0,-1 0 0,18 0 0,9 0 0,-32 0 0,1 0 0,-11 0 0,10 0 0,-13 0 0,27 0 0,-21 0 0,34 0 0,-44 0 0,41 0 0,-44 0 0,31 0 0,-31-5 0,7 4 0,-7-4 0,-2 5 0,1 0 0,2 0 0,0 4 0,5-3 0,-6 3 0,-4-4 0,21 0 0,21 0 0,5 0 0,-13-4 0,-3-1 0,2-2 0,5-6 0,-40 3 0,3 5 0,7 1 0,-2 4 0,4 0 0,0 0 0,-4 0 0,26 0 0,9 0 0,16 0 0,-21 0 0,-4 0 0,1 0 0,23-9 0,-13 8 0,4-1 0,-8-6 0,-2-2 0,-5 5 0,0 0 0,-2 0 0,0-1 0,40-11 0,-14 15 0,11-6 0,-36 8 0,19 0 0,-22 0 0,12 0 0,1-7 0,26 5 0,-20-5 0,-19 6 0,0 2 0,16-1 0,10 0 0,-26 0 0,1 0 0,47 0 0,-38 0 0,1 0 0,4 0 0,0 0 0,-2 0 0,-2 0 0,0-4 0,2 0 0,15-2 0,1-1 0,-16-2 0,1-2 0,29-1 0,4 1 0,-12-1 0,0 2 0,5 3 0,0 1 0,1-4 0,-3 2 0,-17 7 0,-2 1 0,0-5 0,-2 3 0,-7 5 0,-3 3 0,25 3 0,7 9 0,-13-1 0,-11-1 0,11-6 0,-13-3 0,12-7 0,-9 0 0,23 0 0,3 0 0,3 0 0,-3 0 0,-27 0 0,-1 0 0,12 0 0,-11 0 0,-1 0 0,2 0 0,10 0 0,-14 0 0,27 0 0,6 0 0,0 0 0,-39 0 0,2 0 0,14 0 0,5 0 0,9 0 0,1 0 0,-1 0 0,0 0 0,0 0 0,-2 0 0,-8 0 0,-1 0 0,2 1 0,2-2 0,11-3 0,-3-1 0,-17 3 0,-3 1 0,0-4 0,0 1 0,0 3 0,-1 2 0,-4-1 0,0 0 0,6-5 0,-2 0 0,29 3 0,-39-2 0,2-1 0,3 5 0,0 0 0,-4 0 0,1 0 0,16 0 0,-3 0 0,11 0 0,-16 5 0,9 0 0,-5-4 0,6-1 0,-3 2 0,13 7 0,4 1 0,-17-8 0,8-2 0,-1-1 0,-10 2 0,8 4 0,-5-1 0,16-3 0,-2-2 0,-19 1 0,-5 0 0,32 0 0,-44 0 0,2 0 0,20 0 0,-1 0 0,21 0 0,-26 0 0,-5 0 0,-13 0 0,-10 0 0,-14 0 0,-1-5 0,-2-4 0,3-2 0,0 2 0,4 5 0,-5 4 0,4 0 0,-4 0 0,2 0 0,7 0 0,0-5 0,14 4 0,2-4 0,1 0 0,9 3 0,-10-3 0,-10 5 0,17 0 0,-5 0 0,15 0 0,10 0 0,-27-5 0,24 4 0,-21-4 0,39 0 0,-24 4 0,-3-10 0,-17 10 0,-1-4 0,-10 0 0,10 4 0,14-4 0,-8 5 0,-4-1 0,5 2 0,8 2 0,1 1 0,-4 1 0,-2 0 0,-5-1 0,-3 1 0,23 3 0,-42-8 0,17 0 0,-13 0 0,-7 0 0,5 0 0,-8 0 0,2 0 0,3 0 0,-2 0 0,0 4 0,2-3 0,-6 11 0,4 2 0,3-3 0,1 1 0,16-12 0,-17 0 0,8-4 0,-20 3 0,22-3 0,-9 4 0,31 7 0,-31-5 0,14 5 0,-25-7 0,5 0 0,5 0 0,-10 0 0,18 0 0,-7 0 0,18 0 0,6 7 0,-5-5 0,-3 5 0,-13-7 0,14 7 0,-11 0 0,3 1 0,-8-3 0,-16-5 0,15 0 0,5 0 0,15-7 0,-12 1 0,-6-2 0,-20 0 0,13 11 0,6-2 0,8 4 0,11-1 0,0 3 0,12 2 0,1 7 0,-6-3 0,-16-1 0,-13-7 0,-12 7 0,5-3 0,2 9 0,-1-4 0,5-5 0,-8-5 0,15-4 0,-11 0 0,2 0 0,-1 0 0,-1 0 0,7 0 0,7 14 0,-16-10 0,10 10 0,-10-22 0,1 6 0,8-6 0,-4 4 0,-4-1 0,3-12 0,-8 6 0,12-6 0,5 27 0,-9-11 0,2 19 0,-7-5 0,-5-6 0,17 5 0,-9-24 0,-1 5 0,10 18 0,-16-32 0,5 15 0,-15-27 0,-7-8 0,4 29 0,1-16 0,32 25 0,-17 8 0,14 7 0,-6 8 0,-16-19 0,26-6 0,-14-5 0,-1 2 0,2 53 0,-2 50 0,-9-46 0,2 0 0,-3 3 0,1-6 0,6-8 0,-7-20 0,-8-1 0,30-12 0,-11-6 0,15-10 0,-14 2 0,-3 1 0,5 2 0,21-6 0,15-3 0,30-13 0,-39 18 0,1-1 0,0-8 0,0 1 0,-1 7 0,-2 0 0,28-21 0,-17 20 0,-23-6 0,6 10 0,-27-2 0,18-2 0,-19 3 0,0 4 0,27-8 0,-14 6 0,12-8 0,-11 9 0,-12 2 0,12 4 0,-4-4 0,-5 3 0,21-3 0,-25 4 0,25 0 0,-24 0 0,12 0 0,-4-4 0,-1 3 0,7-6 0,-7 6 0,21-3 0,4 4 0,25 0 0,-21 0 0,-7 0 0,-25 0 0,-10 0 0,20-8 0,8 6 0,4-11 0,1 11 0,-12-3 0,-8 5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5T15:25:29.77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78 16383,'91'13'0,"8"-3"0,-26-8 0,1-4 0,-13-2 0,1-1 0,27 5 0,-1-2 0,-24-7 0,-5 0 0,37 6 0,-43-1 0,-3-1 0,17 5 0,9 0 0,1 0 0,16 9 0,-10-6 0,7 6 0,-51-9 0,-2 0 0,-19 0 0,8-5 0,5 3 0,-4-3 0,5 0 0,8-3 0,-2 1 0,9 0 0,-20 3 0,-2 3 0,1-3 0,-3 4 0,12 0 0,-5 0 0,5 0 0,12 0 0,3 0 0,-6 0 0,14-7 0,-28 5 0,17-10 0,-20 11 0,-6-8 0,8 8 0,3 1 0,-2 1 0,2 3 0,-3-4 0,-7 0 0,11 0 0,-8-4 0,-5 3 0,14 1 0,-14 5 0,34 0 0,-22-1 0,36-4 0,-37 0 0,14 0 0,-25 4 0,5-3 0,9 7 0,-17-7 0,24 7 0,-25-7 0,14 6 0,0-2 0,3 0 0,13 4 0,-17-7 0,0 3 0,-4 3 0,-9-2 0,17 8 0,7-2 0,-3-5 0,32 7 0,-37-12 0,10 5 0,-25-3 0,1 1 0,12 15 0,3-7 0,5 10 0,4-13 0,-5-4 0,-3-2 0,-12-4 0,2 4 0,0 1 0,12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01:32:17.405"/>
    </inkml:context>
    <inkml:brush xml:id="br0">
      <inkml:brushProperty name="width" value="0.1" units="cm"/>
      <inkml:brushProperty name="height" value="0.1" units="cm"/>
    </inkml:brush>
  </inkml:definitions>
  <inkml:trace contextRef="#ctx0" brushRef="#br0">1 1580 24575,'14'-10'0,"2"-1"0,10-4 0,10-10 0,-6 2 0,23-14 0,-6 0 0,21-19 0,2-8-717,-34 27 0,0-4 717,6-13 0,0-1 0,-7 9 0,-1-2 0,10-15 0,-3 2-474,3-10 474,-12 24 0,-2 3 0,-2-9 0,17-19 0,-24 15 0,8-7 0,-15 7 0,4 9 0,-7 8 0,0 12 0,0 1 1398,-6 6-1398,5 0 510,-9 5-510,8-3 0,-4 8 0,1-9 0,2 9 0,-2-9 0,4 5 0,-4-1 0,3-4 0,-4 9 0,1-8 0,3 3 0,-8 0 0,8-4 0,-8 9 0,4 5 0,-18 7 0,0 4 0,-18-1 0,-3 2 0,4-5 0,-15 10 0,9 1 0,-6 1 0,-11 10 0,15-10 0,-9 4 0,19-6 0,7-5 0,6-1 0,5-5 0,1 4 0,-1-3 0,1 3 0,3 0 0,2-7 0,4 2 0,0-4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897C3-8D42-4F0B-9B49-F8A979DBD611}" type="datetimeFigureOut">
              <a:rPr lang="en-US" smtClean="0"/>
              <a:pPr/>
              <a:t>3/29/22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BB08F-81C9-4996-A891-87F11E3F7E62}" type="slidenum">
              <a:rPr lang="en-US" smtClean="0"/>
              <a:pPr/>
              <a:t>‹#›</a:t>
            </a:fld>
            <a:endParaRPr lang="en-US"/>
          </a:p>
        </p:txBody>
      </p:sp>
    </p:spTree>
    <p:extLst>
      <p:ext uri="{BB962C8B-B14F-4D97-AF65-F5344CB8AC3E}">
        <p14:creationId xmlns:p14="http://schemas.microsoft.com/office/powerpoint/2010/main" val="313908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90D0070-ECC5-4DA9-AE66-3D531E574143}" type="slidenum">
              <a:rPr lang="en-US" smtClean="0">
                <a:latin typeface="Times New Roman" pitchFamily="18" charset="0"/>
              </a:rPr>
              <a:pPr/>
              <a:t>12</a:t>
            </a:fld>
            <a:endParaRPr lang="en-US">
              <a:latin typeface="Times New Roman" pitchFamily="18" charset="0"/>
            </a:endParaRPr>
          </a:p>
        </p:txBody>
      </p:sp>
      <p:sp>
        <p:nvSpPr>
          <p:cNvPr id="24579" name="Rectangle 2"/>
          <p:cNvSpPr>
            <a:spLocks noGrp="1" noRot="1" noChangeAspect="1" noChangeArrowheads="1" noTextEdit="1"/>
          </p:cNvSpPr>
          <p:nvPr>
            <p:ph type="sldImg"/>
          </p:nvPr>
        </p:nvSpPr>
        <p:spPr>
          <a:xfrm>
            <a:off x="1146175" y="685800"/>
            <a:ext cx="4568825" cy="3427413"/>
          </a:xfrm>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13</a:t>
            </a:fld>
            <a:endParaRPr lang="en-US"/>
          </a:p>
        </p:txBody>
      </p:sp>
    </p:spTree>
    <p:extLst>
      <p:ext uri="{BB962C8B-B14F-4D97-AF65-F5344CB8AC3E}">
        <p14:creationId xmlns:p14="http://schemas.microsoft.com/office/powerpoint/2010/main" val="344658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3458">
              <a:defRPr sz="2400">
                <a:solidFill>
                  <a:schemeClr val="bg2"/>
                </a:solidFill>
                <a:latin typeface="Tahoma" charset="0"/>
                <a:ea typeface="ＭＳ Ｐゴシック" charset="0"/>
              </a:defRPr>
            </a:lvl1pPr>
            <a:lvl2pPr marL="730766" indent="-281064" defTabSz="913458">
              <a:defRPr sz="2400">
                <a:solidFill>
                  <a:schemeClr val="bg2"/>
                </a:solidFill>
                <a:latin typeface="Tahoma" charset="0"/>
                <a:ea typeface="ＭＳ Ｐゴシック" charset="0"/>
              </a:defRPr>
            </a:lvl2pPr>
            <a:lvl3pPr marL="1124255" indent="-224851" defTabSz="913458">
              <a:defRPr sz="2400">
                <a:solidFill>
                  <a:schemeClr val="bg2"/>
                </a:solidFill>
                <a:latin typeface="Tahoma" charset="0"/>
                <a:ea typeface="ＭＳ Ｐゴシック" charset="0"/>
              </a:defRPr>
            </a:lvl3pPr>
            <a:lvl4pPr marL="1573957" indent="-224851" defTabSz="913458">
              <a:defRPr sz="2400">
                <a:solidFill>
                  <a:schemeClr val="bg2"/>
                </a:solidFill>
                <a:latin typeface="Tahoma" charset="0"/>
                <a:ea typeface="ＭＳ Ｐゴシック" charset="0"/>
              </a:defRPr>
            </a:lvl4pPr>
            <a:lvl5pPr marL="2023659" indent="-224851" defTabSz="913458">
              <a:defRPr sz="2400">
                <a:solidFill>
                  <a:schemeClr val="bg2"/>
                </a:solidFill>
                <a:latin typeface="Tahoma" charset="0"/>
                <a:ea typeface="ＭＳ Ｐゴシック" charset="0"/>
              </a:defRPr>
            </a:lvl5pPr>
            <a:lvl6pPr marL="2473361"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23062"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372764"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22466"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fld id="{2C021CE0-D192-4D49-BECB-FC25F87533A8}" type="slidenum">
              <a:rPr lang="zh-CN" altLang="en-US" sz="1200">
                <a:solidFill>
                  <a:schemeClr val="tx1"/>
                </a:solidFill>
                <a:latin typeface="Times New Roman" charset="0"/>
                <a:ea typeface="SimSun" charset="0"/>
                <a:cs typeface="SimSun" charset="0"/>
              </a:rPr>
              <a:pPr/>
              <a:t>15</a:t>
            </a:fld>
            <a:endParaRPr lang="en-US" altLang="zh-CN" sz="1200">
              <a:solidFill>
                <a:schemeClr val="tx1"/>
              </a:solidFill>
              <a:latin typeface="Times New Roman" charset="0"/>
              <a:ea typeface="SimSun" charset="0"/>
              <a:cs typeface="SimSun" charset="0"/>
            </a:endParaRPr>
          </a:p>
        </p:txBody>
      </p:sp>
      <p:sp>
        <p:nvSpPr>
          <p:cNvPr id="46083" name="Rectangle 2"/>
          <p:cNvSpPr>
            <a:spLocks noGrp="1" noRot="1" noChangeAspect="1" noChangeArrowheads="1" noTextEdit="1"/>
          </p:cNvSpPr>
          <p:nvPr>
            <p:ph type="sldImg"/>
          </p:nvPr>
        </p:nvSpPr>
        <p:spPr>
          <a:xfrm>
            <a:off x="1146175" y="685800"/>
            <a:ext cx="4568825" cy="3427413"/>
          </a:xfrm>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zh-CN">
              <a:latin typeface="Arial" charset="0"/>
              <a:ea typeface="SimSun" charset="0"/>
              <a:cs typeface="SimSu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3458">
              <a:defRPr sz="2400">
                <a:solidFill>
                  <a:schemeClr val="bg2"/>
                </a:solidFill>
                <a:latin typeface="Tahoma" charset="0"/>
                <a:ea typeface="ＭＳ Ｐゴシック" charset="0"/>
              </a:defRPr>
            </a:lvl1pPr>
            <a:lvl2pPr marL="730766" indent="-281064" defTabSz="913458">
              <a:defRPr sz="2400">
                <a:solidFill>
                  <a:schemeClr val="bg2"/>
                </a:solidFill>
                <a:latin typeface="Tahoma" charset="0"/>
                <a:ea typeface="ＭＳ Ｐゴシック" charset="0"/>
              </a:defRPr>
            </a:lvl2pPr>
            <a:lvl3pPr marL="1124255" indent="-224851" defTabSz="913458">
              <a:defRPr sz="2400">
                <a:solidFill>
                  <a:schemeClr val="bg2"/>
                </a:solidFill>
                <a:latin typeface="Tahoma" charset="0"/>
                <a:ea typeface="ＭＳ Ｐゴシック" charset="0"/>
              </a:defRPr>
            </a:lvl3pPr>
            <a:lvl4pPr marL="1573957" indent="-224851" defTabSz="913458">
              <a:defRPr sz="2400">
                <a:solidFill>
                  <a:schemeClr val="bg2"/>
                </a:solidFill>
                <a:latin typeface="Tahoma" charset="0"/>
                <a:ea typeface="ＭＳ Ｐゴシック" charset="0"/>
              </a:defRPr>
            </a:lvl4pPr>
            <a:lvl5pPr marL="2023659" indent="-224851" defTabSz="913458">
              <a:defRPr sz="2400">
                <a:solidFill>
                  <a:schemeClr val="bg2"/>
                </a:solidFill>
                <a:latin typeface="Tahoma" charset="0"/>
                <a:ea typeface="ＭＳ Ｐゴシック" charset="0"/>
              </a:defRPr>
            </a:lvl5pPr>
            <a:lvl6pPr marL="2473361"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23062"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372764"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22466" indent="-224851" defTabSz="913458"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fld id="{2B4E9E80-F249-4C43-9738-4632258A37FA}" type="slidenum">
              <a:rPr lang="zh-CN" altLang="en-US" sz="1200">
                <a:solidFill>
                  <a:schemeClr val="tx1"/>
                </a:solidFill>
                <a:latin typeface="Times New Roman" charset="0"/>
                <a:ea typeface="SimSun" charset="0"/>
                <a:cs typeface="SimSun" charset="0"/>
              </a:rPr>
              <a:pPr/>
              <a:t>16</a:t>
            </a:fld>
            <a:endParaRPr lang="en-US" altLang="zh-CN" sz="1200">
              <a:solidFill>
                <a:schemeClr val="tx1"/>
              </a:solidFill>
              <a:latin typeface="Times New Roman" charset="0"/>
              <a:ea typeface="SimSun" charset="0"/>
              <a:cs typeface="SimSun" charset="0"/>
            </a:endParaRPr>
          </a:p>
        </p:txBody>
      </p:sp>
      <p:sp>
        <p:nvSpPr>
          <p:cNvPr id="47107" name="Rectangle 2"/>
          <p:cNvSpPr>
            <a:spLocks noGrp="1" noRot="1" noChangeAspect="1" noChangeArrowheads="1" noTextEdit="1"/>
          </p:cNvSpPr>
          <p:nvPr>
            <p:ph type="sldImg"/>
          </p:nvPr>
        </p:nvSpPr>
        <p:spPr>
          <a:xfrm>
            <a:off x="1146175" y="685800"/>
            <a:ext cx="4568825" cy="3427413"/>
          </a:xfrm>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zh-CN">
              <a:latin typeface="Times New Roman" charset="0"/>
              <a:ea typeface="SimSun" charset="0"/>
              <a:cs typeface="SimSu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C8A0941-23CE-4C5E-AFCE-93E2835BDD3E}"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66334-40D3-444A-87CD-672C33ED3DCC}" type="slidenum">
              <a:rPr lang="en-US" smtClean="0"/>
              <a:pPr/>
              <a:t>29</a:t>
            </a:fld>
            <a:endParaRPr lang="en-US"/>
          </a:p>
        </p:txBody>
      </p:sp>
    </p:spTree>
    <p:extLst>
      <p:ext uri="{BB962C8B-B14F-4D97-AF65-F5344CB8AC3E}">
        <p14:creationId xmlns:p14="http://schemas.microsoft.com/office/powerpoint/2010/main" val="65821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C853818-44B1-4CEF-A398-D0D86690DDFF}" type="slidenum">
              <a:rPr lang="en-US" sz="1200"/>
              <a:pPr algn="r"/>
              <a:t>30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33</a:t>
            </a:fld>
            <a:endParaRPr lang="en-US"/>
          </a:p>
        </p:txBody>
      </p:sp>
    </p:spTree>
    <p:extLst>
      <p:ext uri="{BB962C8B-B14F-4D97-AF65-F5344CB8AC3E}">
        <p14:creationId xmlns:p14="http://schemas.microsoft.com/office/powerpoint/2010/main" val="287895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4A21CC0-6C91-44FF-82AB-DAF0F006BECD}" type="slidenum">
              <a:rPr lang="en-US" sz="1200"/>
              <a:pPr algn="r"/>
              <a:t>34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135E27-A191-4230-A4CA-5AEAEA0BFD74}" type="slidenum">
              <a:rPr lang="en-US"/>
              <a:pPr fontAlgn="base">
                <a:spcBef>
                  <a:spcPct val="0"/>
                </a:spcBef>
                <a:spcAft>
                  <a:spcPct val="0"/>
                </a:spcAft>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703BB7CC-08FB-471C-87D3-BEF7E58B1755}"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9EA0C-AD0C-40F5-87B6-8A1BC66C605C}" type="slidenum">
              <a:rPr lang="en-US"/>
              <a:pPr fontAlgn="base">
                <a:spcBef>
                  <a:spcPct val="0"/>
                </a:spcBef>
                <a:spcAft>
                  <a:spcPct val="0"/>
                </a:spcAft>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3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A8FB8D7-2809-41EA-9D34-281A1F452028}" type="slidenum">
              <a:rPr lang="en-US" sz="1200">
                <a:latin typeface="+mn-lt"/>
              </a:rPr>
              <a:pPr algn="r">
                <a:defRPr/>
              </a:pPr>
              <a:t>39</a:t>
            </a:fld>
            <a:endParaRPr lang="en-US" sz="120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2C0178D-975F-45B5-9D31-DF48624AE449}" type="slidenum">
              <a:rPr lang="en-US" sz="1200"/>
              <a:pPr algn="r"/>
              <a:t>40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2EAC405-2F66-4CAE-9666-6C3CEA0F0DF1}" type="slidenum">
              <a:rPr lang="en-US" smtClean="0"/>
              <a:pPr>
                <a:defRPr/>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42</a:t>
            </a:fld>
            <a:endParaRPr lang="en-US"/>
          </a:p>
        </p:txBody>
      </p:sp>
    </p:spTree>
    <p:extLst>
      <p:ext uri="{BB962C8B-B14F-4D97-AF65-F5344CB8AC3E}">
        <p14:creationId xmlns:p14="http://schemas.microsoft.com/office/powerpoint/2010/main" val="418125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43</a:t>
            </a:fld>
            <a:endParaRPr lang="en-US"/>
          </a:p>
        </p:txBody>
      </p:sp>
    </p:spTree>
    <p:extLst>
      <p:ext uri="{BB962C8B-B14F-4D97-AF65-F5344CB8AC3E}">
        <p14:creationId xmlns:p14="http://schemas.microsoft.com/office/powerpoint/2010/main" val="4266423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45</a:t>
            </a:fld>
            <a:endParaRPr lang="en-US"/>
          </a:p>
        </p:txBody>
      </p:sp>
    </p:spTree>
    <p:extLst>
      <p:ext uri="{BB962C8B-B14F-4D97-AF65-F5344CB8AC3E}">
        <p14:creationId xmlns:p14="http://schemas.microsoft.com/office/powerpoint/2010/main" val="76518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46</a:t>
            </a:fld>
            <a:endParaRPr lang="en-US"/>
          </a:p>
        </p:txBody>
      </p:sp>
    </p:spTree>
    <p:extLst>
      <p:ext uri="{BB962C8B-B14F-4D97-AF65-F5344CB8AC3E}">
        <p14:creationId xmlns:p14="http://schemas.microsoft.com/office/powerpoint/2010/main" val="223675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47</a:t>
            </a:fld>
            <a:endParaRPr lang="en-US"/>
          </a:p>
        </p:txBody>
      </p:sp>
    </p:spTree>
    <p:extLst>
      <p:ext uri="{BB962C8B-B14F-4D97-AF65-F5344CB8AC3E}">
        <p14:creationId xmlns:p14="http://schemas.microsoft.com/office/powerpoint/2010/main" val="2962272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48</a:t>
            </a:fld>
            <a:endParaRPr lang="en-US"/>
          </a:p>
        </p:txBody>
      </p:sp>
    </p:spTree>
    <p:extLst>
      <p:ext uri="{BB962C8B-B14F-4D97-AF65-F5344CB8AC3E}">
        <p14:creationId xmlns:p14="http://schemas.microsoft.com/office/powerpoint/2010/main" val="1100340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566334-40D3-444A-87CD-672C33ED3DCC}" type="slidenum">
              <a:rPr lang="en-US" smtClean="0"/>
              <a:pPr/>
              <a:t>53</a:t>
            </a:fld>
            <a:endParaRPr lang="en-US"/>
          </a:p>
        </p:txBody>
      </p:sp>
    </p:spTree>
    <p:extLst>
      <p:ext uri="{BB962C8B-B14F-4D97-AF65-F5344CB8AC3E}">
        <p14:creationId xmlns:p14="http://schemas.microsoft.com/office/powerpoint/2010/main" val="130093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BB08F-81C9-4996-A891-87F11E3F7E6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62000"/>
          </a:xfrm>
        </p:spPr>
        <p:txBody>
          <a:bodyPr/>
          <a:lstStyle/>
          <a:p>
            <a:r>
              <a:rPr lang="en-US"/>
              <a:t>Click to edit Master title style</a:t>
            </a:r>
          </a:p>
        </p:txBody>
      </p:sp>
      <p:sp>
        <p:nvSpPr>
          <p:cNvPr id="3" name="Content Placeholder 2"/>
          <p:cNvSpPr>
            <a:spLocks noGrp="1"/>
          </p:cNvSpPr>
          <p:nvPr>
            <p:ph sz="quarter" idx="1"/>
          </p:nvPr>
        </p:nvSpPr>
        <p:spPr>
          <a:xfrm>
            <a:off x="228600" y="990600"/>
            <a:ext cx="42672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90600"/>
            <a:ext cx="42672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228600" y="3733800"/>
            <a:ext cx="8686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28600" y="65532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5532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620000" y="6553200"/>
            <a:ext cx="1524000" cy="457200"/>
          </a:xfrm>
        </p:spPr>
        <p:txBody>
          <a:bodyPr/>
          <a:lstStyle>
            <a:lvl1pPr>
              <a:defRPr/>
            </a:lvl1pPr>
          </a:lstStyle>
          <a:p>
            <a:pPr>
              <a:defRPr/>
            </a:pPr>
            <a:fld id="{A8AE72A9-BEE8-43D9-AACF-0D208FB12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lvl1pPr>
              <a:defRPr>
                <a:solidFill>
                  <a:schemeClr val="accent6">
                    <a:lumMod val="75000"/>
                  </a:schemeClr>
                </a:solidFill>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accent6">
              <a:lumMod val="75000"/>
            </a:schemeClr>
          </a:solidFill>
          <a:effectLst>
            <a:outerShdw blurRad="50800" dist="25400" dir="2700000" algn="t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customXml" Target="../ink/ink7.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60.png"/><Relationship Id="rId5" Type="http://schemas.openxmlformats.org/officeDocument/2006/relationships/image" Target="../media/image57.png"/><Relationship Id="rId15" Type="http://schemas.openxmlformats.org/officeDocument/2006/relationships/image" Target="../media/image62.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9.png"/><Relationship Id="rId14" Type="http://schemas.openxmlformats.org/officeDocument/2006/relationships/customXml" Target="../ink/ink8.xml"/></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customXml" Target="../ink/ink10.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customXml" Target="../ink/ink13.xml"/><Relationship Id="rId10" Type="http://schemas.openxmlformats.org/officeDocument/2006/relationships/image" Target="../media/image71.png"/><Relationship Id="rId4" Type="http://schemas.openxmlformats.org/officeDocument/2006/relationships/image" Target="../media/image640.png"/><Relationship Id="rId9" Type="http://schemas.openxmlformats.org/officeDocument/2006/relationships/customXml" Target="../ink/ink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png"/><Relationship Id="rId7" Type="http://schemas.openxmlformats.org/officeDocument/2006/relationships/customXml" Target="../ink/ink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customXml" Target="../ink/ink16.xml"/><Relationship Id="rId10" Type="http://schemas.openxmlformats.org/officeDocument/2006/relationships/image" Target="../media/image93.png"/><Relationship Id="rId4" Type="http://schemas.openxmlformats.org/officeDocument/2006/relationships/image" Target="../media/image95.png"/><Relationship Id="rId9" Type="http://schemas.openxmlformats.org/officeDocument/2006/relationships/customXml" Target="../ink/ink18.xml"/></Relationships>
</file>

<file path=ppt/slides/_rels/slide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97.jpeg"/><Relationship Id="rId7"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20.xml"/><Relationship Id="rId5" Type="http://schemas.openxmlformats.org/officeDocument/2006/relationships/image" Target="../media/image960.png"/><Relationship Id="rId10" Type="http://schemas.openxmlformats.org/officeDocument/2006/relationships/image" Target="../media/image98.jpeg"/><Relationship Id="rId4" Type="http://schemas.openxmlformats.org/officeDocument/2006/relationships/customXml" Target="../ink/ink19.xml"/><Relationship Id="rId9"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3" Type="http://schemas.openxmlformats.org/officeDocument/2006/relationships/customXml" Target="../ink/ink22.xml"/><Relationship Id="rId7"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customXml" Target="../ink/ink23.xml"/><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940.png"/><Relationship Id="rId7" Type="http://schemas.openxmlformats.org/officeDocument/2006/relationships/image" Target="../media/image105.png"/><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jpeg"/><Relationship Id="rId10" Type="http://schemas.openxmlformats.org/officeDocument/2006/relationships/image" Target="../media/image106.jpeg"/><Relationship Id="rId4" Type="http://schemas.openxmlformats.org/officeDocument/2006/relationships/customXml" Target="../ink/ink25.xml"/><Relationship Id="rId9" Type="http://schemas.openxmlformats.org/officeDocument/2006/relationships/image" Target="../media/image980.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3.jpeg"/><Relationship Id="rId4" Type="http://schemas.openxmlformats.org/officeDocument/2006/relationships/customXml" Target="../ink/ink28.xml"/></Relationships>
</file>

<file path=ppt/slides/_rels/slide51.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940.png"/><Relationship Id="rId7" Type="http://schemas.openxmlformats.org/officeDocument/2006/relationships/image" Target="../media/image110.jpeg"/><Relationship Id="rId2"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customXml" Target="../ink/ink30.xml"/></Relationships>
</file>

<file path=ppt/slides/_rels/slide5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70.png"/><Relationship Id="rId5" Type="http://schemas.openxmlformats.org/officeDocument/2006/relationships/customXml" Target="../ink/ink31.xml"/><Relationship Id="rId4" Type="http://schemas.openxmlformats.org/officeDocument/2006/relationships/image" Target="../media/image114.png"/></Relationships>
</file>

<file path=ppt/slides/_rels/slide5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54.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customXml" Target="../ink/ink32.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customXml" Target="../ink/ink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1.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Grp="1" noChangeArrowheads="1"/>
          </p:cNvSpPr>
          <p:nvPr>
            <p:ph type="ctrTitle"/>
          </p:nvPr>
        </p:nvSpPr>
        <p:spPr>
          <a:xfrm>
            <a:off x="685800" y="1524000"/>
            <a:ext cx="7772400" cy="2133600"/>
          </a:xfrm>
        </p:spPr>
        <p:txBody>
          <a:bodyPr>
            <a:noAutofit/>
          </a:bodyPr>
          <a:lstStyle/>
          <a:p>
            <a:pPr algn="ctr"/>
            <a:r>
              <a:rPr lang="en-US" sz="5400" dirty="0">
                <a:effectLst/>
                <a:latin typeface="Gill Sans MT" pitchFamily="34" charset="0"/>
              </a:rPr>
              <a:t>Anonymization and</a:t>
            </a:r>
            <a:br>
              <a:rPr lang="en-US" sz="5400" dirty="0">
                <a:effectLst/>
                <a:latin typeface="Gill Sans MT" pitchFamily="34" charset="0"/>
              </a:rPr>
            </a:br>
            <a:r>
              <a:rPr lang="en-US" sz="5400" dirty="0">
                <a:effectLst/>
                <a:latin typeface="Gill Sans MT" pitchFamily="34" charset="0"/>
              </a:rPr>
              <a:t>Re-Identification</a:t>
            </a:r>
          </a:p>
        </p:txBody>
      </p:sp>
      <p:sp>
        <p:nvSpPr>
          <p:cNvPr id="5" name="Rectangle 5"/>
          <p:cNvSpPr txBox="1">
            <a:spLocks noChangeArrowheads="1"/>
          </p:cNvSpPr>
          <p:nvPr/>
        </p:nvSpPr>
        <p:spPr bwMode="auto">
          <a:xfrm>
            <a:off x="647700" y="4114800"/>
            <a:ext cx="7924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4000" kern="0" dirty="0">
                <a:latin typeface="Gill Sans MT" pitchFamily="34" charset="0"/>
              </a:rPr>
              <a:t>Vitaly Shmatikov</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Phew…</a:t>
            </a:r>
          </a:p>
        </p:txBody>
      </p:sp>
      <p:pic>
        <p:nvPicPr>
          <p:cNvPr id="3" name="Picture 2" descr="Screen Shot 2017-01-12 at 5.53.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600"/>
            <a:ext cx="7924800" cy="2242868"/>
          </a:xfrm>
          <a:prstGeom prst="rect">
            <a:avLst/>
          </a:prstGeom>
        </p:spPr>
      </p:pic>
      <p:sp>
        <p:nvSpPr>
          <p:cNvPr id="7" name="Down Arrow 6"/>
          <p:cNvSpPr/>
          <p:nvPr/>
        </p:nvSpPr>
        <p:spPr>
          <a:xfrm rot="10800000">
            <a:off x="3505200" y="4267200"/>
            <a:ext cx="381000" cy="457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1-12 at 6.0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28600"/>
            <a:ext cx="6370808" cy="6019800"/>
          </a:xfrm>
          <a:prstGeom prst="rect">
            <a:avLst/>
          </a:prstGeom>
        </p:spPr>
      </p:pic>
    </p:spTree>
    <p:extLst>
      <p:ext uri="{BB962C8B-B14F-4D97-AF65-F5344CB8AC3E}">
        <p14:creationId xmlns:p14="http://schemas.microsoft.com/office/powerpoint/2010/main" val="33573202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reeform 2"/>
          <p:cNvSpPr>
            <a:spLocks noChangeAspect="1"/>
          </p:cNvSpPr>
          <p:nvPr/>
        </p:nvSpPr>
        <p:spPr bwMode="auto">
          <a:xfrm>
            <a:off x="1066800" y="1828800"/>
            <a:ext cx="7827963" cy="4191000"/>
          </a:xfrm>
          <a:custGeom>
            <a:avLst/>
            <a:gdLst>
              <a:gd name="T0" fmla="*/ 449 w 3616"/>
              <a:gd name="T1" fmla="*/ 10 h 1445"/>
              <a:gd name="T2" fmla="*/ 303 w 3616"/>
              <a:gd name="T3" fmla="*/ 58 h 1445"/>
              <a:gd name="T4" fmla="*/ 244 w 3616"/>
              <a:gd name="T5" fmla="*/ 78 h 1445"/>
              <a:gd name="T6" fmla="*/ 215 w 3616"/>
              <a:gd name="T7" fmla="*/ 88 h 1445"/>
              <a:gd name="T8" fmla="*/ 205 w 3616"/>
              <a:gd name="T9" fmla="*/ 283 h 1445"/>
              <a:gd name="T10" fmla="*/ 225 w 3616"/>
              <a:gd name="T11" fmla="*/ 361 h 1445"/>
              <a:gd name="T12" fmla="*/ 127 w 3616"/>
              <a:gd name="T13" fmla="*/ 478 h 1445"/>
              <a:gd name="T14" fmla="*/ 68 w 3616"/>
              <a:gd name="T15" fmla="*/ 527 h 1445"/>
              <a:gd name="T16" fmla="*/ 29 w 3616"/>
              <a:gd name="T17" fmla="*/ 586 h 1445"/>
              <a:gd name="T18" fmla="*/ 0 w 3616"/>
              <a:gd name="T19" fmla="*/ 615 h 1445"/>
              <a:gd name="T20" fmla="*/ 107 w 3616"/>
              <a:gd name="T21" fmla="*/ 761 h 1445"/>
              <a:gd name="T22" fmla="*/ 234 w 3616"/>
              <a:gd name="T23" fmla="*/ 810 h 1445"/>
              <a:gd name="T24" fmla="*/ 293 w 3616"/>
              <a:gd name="T25" fmla="*/ 839 h 1445"/>
              <a:gd name="T26" fmla="*/ 351 w 3616"/>
              <a:gd name="T27" fmla="*/ 927 h 1445"/>
              <a:gd name="T28" fmla="*/ 351 w 3616"/>
              <a:gd name="T29" fmla="*/ 1142 h 1445"/>
              <a:gd name="T30" fmla="*/ 400 w 3616"/>
              <a:gd name="T31" fmla="*/ 1230 h 1445"/>
              <a:gd name="T32" fmla="*/ 449 w 3616"/>
              <a:gd name="T33" fmla="*/ 1240 h 1445"/>
              <a:gd name="T34" fmla="*/ 713 w 3616"/>
              <a:gd name="T35" fmla="*/ 1171 h 1445"/>
              <a:gd name="T36" fmla="*/ 918 w 3616"/>
              <a:gd name="T37" fmla="*/ 1142 h 1445"/>
              <a:gd name="T38" fmla="*/ 1015 w 3616"/>
              <a:gd name="T39" fmla="*/ 1181 h 1445"/>
              <a:gd name="T40" fmla="*/ 1103 w 3616"/>
              <a:gd name="T41" fmla="*/ 1230 h 1445"/>
              <a:gd name="T42" fmla="*/ 1308 w 3616"/>
              <a:gd name="T43" fmla="*/ 1386 h 1445"/>
              <a:gd name="T44" fmla="*/ 1425 w 3616"/>
              <a:gd name="T45" fmla="*/ 1376 h 1445"/>
              <a:gd name="T46" fmla="*/ 1513 w 3616"/>
              <a:gd name="T47" fmla="*/ 1347 h 1445"/>
              <a:gd name="T48" fmla="*/ 1669 w 3616"/>
              <a:gd name="T49" fmla="*/ 1308 h 1445"/>
              <a:gd name="T50" fmla="*/ 1796 w 3616"/>
              <a:gd name="T51" fmla="*/ 1269 h 1445"/>
              <a:gd name="T52" fmla="*/ 2187 w 3616"/>
              <a:gd name="T53" fmla="*/ 1298 h 1445"/>
              <a:gd name="T54" fmla="*/ 2480 w 3616"/>
              <a:gd name="T55" fmla="*/ 1406 h 1445"/>
              <a:gd name="T56" fmla="*/ 2646 w 3616"/>
              <a:gd name="T57" fmla="*/ 1445 h 1445"/>
              <a:gd name="T58" fmla="*/ 2997 w 3616"/>
              <a:gd name="T59" fmla="*/ 1415 h 1445"/>
              <a:gd name="T60" fmla="*/ 3231 w 3616"/>
              <a:gd name="T61" fmla="*/ 1357 h 1445"/>
              <a:gd name="T62" fmla="*/ 3319 w 3616"/>
              <a:gd name="T63" fmla="*/ 1318 h 1445"/>
              <a:gd name="T64" fmla="*/ 3573 w 3616"/>
              <a:gd name="T65" fmla="*/ 1210 h 1445"/>
              <a:gd name="T66" fmla="*/ 3583 w 3616"/>
              <a:gd name="T67" fmla="*/ 1054 h 1445"/>
              <a:gd name="T68" fmla="*/ 3563 w 3616"/>
              <a:gd name="T69" fmla="*/ 976 h 1445"/>
              <a:gd name="T70" fmla="*/ 3602 w 3616"/>
              <a:gd name="T71" fmla="*/ 752 h 1445"/>
              <a:gd name="T72" fmla="*/ 3524 w 3616"/>
              <a:gd name="T73" fmla="*/ 371 h 1445"/>
              <a:gd name="T74" fmla="*/ 3437 w 3616"/>
              <a:gd name="T75" fmla="*/ 166 h 1445"/>
              <a:gd name="T76" fmla="*/ 3319 w 3616"/>
              <a:gd name="T77" fmla="*/ 117 h 1445"/>
              <a:gd name="T78" fmla="*/ 3261 w 3616"/>
              <a:gd name="T79" fmla="*/ 97 h 1445"/>
              <a:gd name="T80" fmla="*/ 2997 w 3616"/>
              <a:gd name="T81" fmla="*/ 146 h 1445"/>
              <a:gd name="T82" fmla="*/ 2714 w 3616"/>
              <a:gd name="T83" fmla="*/ 127 h 1445"/>
              <a:gd name="T84" fmla="*/ 2392 w 3616"/>
              <a:gd name="T85" fmla="*/ 78 h 1445"/>
              <a:gd name="T86" fmla="*/ 2011 w 3616"/>
              <a:gd name="T87" fmla="*/ 10 h 1445"/>
              <a:gd name="T88" fmla="*/ 1503 w 3616"/>
              <a:gd name="T89" fmla="*/ 29 h 1445"/>
              <a:gd name="T90" fmla="*/ 1259 w 3616"/>
              <a:gd name="T91" fmla="*/ 88 h 1445"/>
              <a:gd name="T92" fmla="*/ 967 w 3616"/>
              <a:gd name="T93" fmla="*/ 78 h 1445"/>
              <a:gd name="T94" fmla="*/ 869 w 3616"/>
              <a:gd name="T95" fmla="*/ 49 h 1445"/>
              <a:gd name="T96" fmla="*/ 693 w 3616"/>
              <a:gd name="T97" fmla="*/ 0 h 1445"/>
              <a:gd name="T98" fmla="*/ 625 w 3616"/>
              <a:gd name="T99" fmla="*/ 0 h 1445"/>
              <a:gd name="T100" fmla="*/ 400 w 3616"/>
              <a:gd name="T101" fmla="*/ 19 h 1445"/>
              <a:gd name="T102" fmla="*/ 391 w 3616"/>
              <a:gd name="T103" fmla="*/ 58 h 1445"/>
              <a:gd name="T104" fmla="*/ 358 w 3616"/>
              <a:gd name="T105" fmla="*/ 8 h 1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6"/>
              <a:gd name="T160" fmla="*/ 0 h 1445"/>
              <a:gd name="T161" fmla="*/ 3616 w 3616"/>
              <a:gd name="T162" fmla="*/ 1445 h 14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6" h="1445">
                <a:moveTo>
                  <a:pt x="449" y="10"/>
                </a:moveTo>
                <a:cubicBezTo>
                  <a:pt x="400" y="26"/>
                  <a:pt x="352" y="42"/>
                  <a:pt x="303" y="58"/>
                </a:cubicBezTo>
                <a:cubicBezTo>
                  <a:pt x="283" y="64"/>
                  <a:pt x="264" y="71"/>
                  <a:pt x="244" y="78"/>
                </a:cubicBezTo>
                <a:cubicBezTo>
                  <a:pt x="234" y="81"/>
                  <a:pt x="215" y="88"/>
                  <a:pt x="215" y="88"/>
                </a:cubicBezTo>
                <a:cubicBezTo>
                  <a:pt x="172" y="150"/>
                  <a:pt x="185" y="210"/>
                  <a:pt x="205" y="283"/>
                </a:cubicBezTo>
                <a:cubicBezTo>
                  <a:pt x="212" y="309"/>
                  <a:pt x="225" y="361"/>
                  <a:pt x="225" y="361"/>
                </a:cubicBezTo>
                <a:cubicBezTo>
                  <a:pt x="211" y="446"/>
                  <a:pt x="207" y="450"/>
                  <a:pt x="127" y="478"/>
                </a:cubicBezTo>
                <a:cubicBezTo>
                  <a:pt x="109" y="496"/>
                  <a:pt x="85" y="508"/>
                  <a:pt x="68" y="527"/>
                </a:cubicBezTo>
                <a:cubicBezTo>
                  <a:pt x="52" y="545"/>
                  <a:pt x="46" y="569"/>
                  <a:pt x="29" y="586"/>
                </a:cubicBezTo>
                <a:cubicBezTo>
                  <a:pt x="19" y="596"/>
                  <a:pt x="10" y="605"/>
                  <a:pt x="0" y="615"/>
                </a:cubicBezTo>
                <a:cubicBezTo>
                  <a:pt x="14" y="683"/>
                  <a:pt x="35" y="739"/>
                  <a:pt x="107" y="761"/>
                </a:cubicBezTo>
                <a:cubicBezTo>
                  <a:pt x="148" y="788"/>
                  <a:pt x="191" y="788"/>
                  <a:pt x="234" y="810"/>
                </a:cubicBezTo>
                <a:cubicBezTo>
                  <a:pt x="303" y="845"/>
                  <a:pt x="227" y="818"/>
                  <a:pt x="293" y="839"/>
                </a:cubicBezTo>
                <a:cubicBezTo>
                  <a:pt x="321" y="868"/>
                  <a:pt x="339" y="888"/>
                  <a:pt x="351" y="927"/>
                </a:cubicBezTo>
                <a:cubicBezTo>
                  <a:pt x="340" y="1021"/>
                  <a:pt x="334" y="1030"/>
                  <a:pt x="351" y="1142"/>
                </a:cubicBezTo>
                <a:cubicBezTo>
                  <a:pt x="355" y="1171"/>
                  <a:pt x="370" y="1215"/>
                  <a:pt x="400" y="1230"/>
                </a:cubicBezTo>
                <a:cubicBezTo>
                  <a:pt x="415" y="1237"/>
                  <a:pt x="433" y="1237"/>
                  <a:pt x="449" y="1240"/>
                </a:cubicBezTo>
                <a:cubicBezTo>
                  <a:pt x="544" y="1230"/>
                  <a:pt x="628" y="1214"/>
                  <a:pt x="713" y="1171"/>
                </a:cubicBezTo>
                <a:cubicBezTo>
                  <a:pt x="761" y="1098"/>
                  <a:pt x="825" y="1136"/>
                  <a:pt x="918" y="1142"/>
                </a:cubicBezTo>
                <a:cubicBezTo>
                  <a:pt x="955" y="1155"/>
                  <a:pt x="982" y="1161"/>
                  <a:pt x="1015" y="1181"/>
                </a:cubicBezTo>
                <a:cubicBezTo>
                  <a:pt x="1101" y="1232"/>
                  <a:pt x="1044" y="1209"/>
                  <a:pt x="1103" y="1230"/>
                </a:cubicBezTo>
                <a:cubicBezTo>
                  <a:pt x="1160" y="1313"/>
                  <a:pt x="1208" y="1366"/>
                  <a:pt x="1308" y="1386"/>
                </a:cubicBezTo>
                <a:cubicBezTo>
                  <a:pt x="1347" y="1383"/>
                  <a:pt x="1386" y="1381"/>
                  <a:pt x="1425" y="1376"/>
                </a:cubicBezTo>
                <a:cubicBezTo>
                  <a:pt x="1456" y="1372"/>
                  <a:pt x="1484" y="1357"/>
                  <a:pt x="1513" y="1347"/>
                </a:cubicBezTo>
                <a:cubicBezTo>
                  <a:pt x="1564" y="1330"/>
                  <a:pt x="1617" y="1321"/>
                  <a:pt x="1669" y="1308"/>
                </a:cubicBezTo>
                <a:cubicBezTo>
                  <a:pt x="1712" y="1297"/>
                  <a:pt x="1753" y="1280"/>
                  <a:pt x="1796" y="1269"/>
                </a:cubicBezTo>
                <a:cubicBezTo>
                  <a:pt x="1986" y="1275"/>
                  <a:pt x="2050" y="1256"/>
                  <a:pt x="2187" y="1298"/>
                </a:cubicBezTo>
                <a:cubicBezTo>
                  <a:pt x="2281" y="1363"/>
                  <a:pt x="2368" y="1392"/>
                  <a:pt x="2480" y="1406"/>
                </a:cubicBezTo>
                <a:cubicBezTo>
                  <a:pt x="2535" y="1423"/>
                  <a:pt x="2589" y="1433"/>
                  <a:pt x="2646" y="1445"/>
                </a:cubicBezTo>
                <a:cubicBezTo>
                  <a:pt x="2952" y="1423"/>
                  <a:pt x="2835" y="1439"/>
                  <a:pt x="2997" y="1415"/>
                </a:cubicBezTo>
                <a:cubicBezTo>
                  <a:pt x="3076" y="1390"/>
                  <a:pt x="3150" y="1375"/>
                  <a:pt x="3231" y="1357"/>
                </a:cubicBezTo>
                <a:cubicBezTo>
                  <a:pt x="3264" y="1350"/>
                  <a:pt x="3288" y="1329"/>
                  <a:pt x="3319" y="1318"/>
                </a:cubicBezTo>
                <a:cubicBezTo>
                  <a:pt x="3391" y="1248"/>
                  <a:pt x="3475" y="1224"/>
                  <a:pt x="3573" y="1210"/>
                </a:cubicBezTo>
                <a:cubicBezTo>
                  <a:pt x="3603" y="1124"/>
                  <a:pt x="3616" y="1184"/>
                  <a:pt x="3583" y="1054"/>
                </a:cubicBezTo>
                <a:cubicBezTo>
                  <a:pt x="3576" y="1028"/>
                  <a:pt x="3563" y="976"/>
                  <a:pt x="3563" y="976"/>
                </a:cubicBezTo>
                <a:cubicBezTo>
                  <a:pt x="3571" y="899"/>
                  <a:pt x="3588" y="828"/>
                  <a:pt x="3602" y="752"/>
                </a:cubicBezTo>
                <a:cubicBezTo>
                  <a:pt x="3592" y="635"/>
                  <a:pt x="3594" y="472"/>
                  <a:pt x="3524" y="371"/>
                </a:cubicBezTo>
                <a:cubicBezTo>
                  <a:pt x="3501" y="296"/>
                  <a:pt x="3501" y="220"/>
                  <a:pt x="3437" y="166"/>
                </a:cubicBezTo>
                <a:cubicBezTo>
                  <a:pt x="3404" y="139"/>
                  <a:pt x="3358" y="130"/>
                  <a:pt x="3319" y="117"/>
                </a:cubicBezTo>
                <a:cubicBezTo>
                  <a:pt x="3300" y="110"/>
                  <a:pt x="3261" y="97"/>
                  <a:pt x="3261" y="97"/>
                </a:cubicBezTo>
                <a:cubicBezTo>
                  <a:pt x="3177" y="125"/>
                  <a:pt x="3085" y="136"/>
                  <a:pt x="2997" y="146"/>
                </a:cubicBezTo>
                <a:cubicBezTo>
                  <a:pt x="2832" y="139"/>
                  <a:pt x="2834" y="145"/>
                  <a:pt x="2714" y="127"/>
                </a:cubicBezTo>
                <a:cubicBezTo>
                  <a:pt x="2603" y="111"/>
                  <a:pt x="2505" y="86"/>
                  <a:pt x="2392" y="78"/>
                </a:cubicBezTo>
                <a:cubicBezTo>
                  <a:pt x="2263" y="56"/>
                  <a:pt x="2142" y="22"/>
                  <a:pt x="2011" y="10"/>
                </a:cubicBezTo>
                <a:cubicBezTo>
                  <a:pt x="1842" y="14"/>
                  <a:pt x="1672" y="10"/>
                  <a:pt x="1503" y="29"/>
                </a:cubicBezTo>
                <a:cubicBezTo>
                  <a:pt x="1420" y="38"/>
                  <a:pt x="1341" y="71"/>
                  <a:pt x="1259" y="88"/>
                </a:cubicBezTo>
                <a:cubicBezTo>
                  <a:pt x="1162" y="85"/>
                  <a:pt x="1064" y="84"/>
                  <a:pt x="967" y="78"/>
                </a:cubicBezTo>
                <a:cubicBezTo>
                  <a:pt x="933" y="76"/>
                  <a:pt x="869" y="49"/>
                  <a:pt x="869" y="49"/>
                </a:cubicBezTo>
                <a:cubicBezTo>
                  <a:pt x="815" y="11"/>
                  <a:pt x="758" y="8"/>
                  <a:pt x="693" y="0"/>
                </a:cubicBezTo>
                <a:cubicBezTo>
                  <a:pt x="624" y="24"/>
                  <a:pt x="710" y="0"/>
                  <a:pt x="625" y="0"/>
                </a:cubicBezTo>
                <a:cubicBezTo>
                  <a:pt x="554" y="0"/>
                  <a:pt x="472" y="11"/>
                  <a:pt x="400" y="19"/>
                </a:cubicBezTo>
                <a:cubicBezTo>
                  <a:pt x="390" y="52"/>
                  <a:pt x="391" y="39"/>
                  <a:pt x="391" y="58"/>
                </a:cubicBezTo>
                <a:lnTo>
                  <a:pt x="358" y="8"/>
                </a:lnTo>
              </a:path>
            </a:pathLst>
          </a:custGeom>
          <a:solidFill>
            <a:srgbClr val="CCFFCC"/>
          </a:solidFill>
          <a:ln w="9525">
            <a:noFill/>
            <a:round/>
            <a:headEnd/>
            <a:tailEnd/>
          </a:ln>
        </p:spPr>
        <p:txBody>
          <a:bodyPr/>
          <a:lstStyle/>
          <a:p>
            <a:pPr>
              <a:defRPr/>
            </a:pPr>
            <a:endParaRPr lang="en-US" dirty="0">
              <a:solidFill>
                <a:schemeClr val="tx1"/>
              </a:solidFill>
              <a:latin typeface="+mn-lt"/>
            </a:endParaRPr>
          </a:p>
        </p:txBody>
      </p:sp>
      <p:sp>
        <p:nvSpPr>
          <p:cNvPr id="7171" name="Rectangle 3"/>
          <p:cNvSpPr>
            <a:spLocks noGrp="1" noChangeArrowheads="1"/>
          </p:cNvSpPr>
          <p:nvPr>
            <p:ph type="title"/>
          </p:nvPr>
        </p:nvSpPr>
        <p:spPr/>
        <p:txBody>
          <a:bodyPr/>
          <a:lstStyle/>
          <a:p>
            <a:r>
              <a:rPr lang="en-US" dirty="0"/>
              <a:t>“Release and Forget”</a:t>
            </a:r>
          </a:p>
        </p:txBody>
      </p:sp>
      <p:grpSp>
        <p:nvGrpSpPr>
          <p:cNvPr id="2" name="Group 5"/>
          <p:cNvGrpSpPr>
            <a:grpSpLocks/>
          </p:cNvGrpSpPr>
          <p:nvPr/>
        </p:nvGrpSpPr>
        <p:grpSpPr bwMode="auto">
          <a:xfrm>
            <a:off x="1676400" y="2057400"/>
            <a:ext cx="1752600" cy="2362200"/>
            <a:chOff x="384" y="912"/>
            <a:chExt cx="1104" cy="1488"/>
          </a:xfrm>
          <a:solidFill>
            <a:schemeClr val="accent1">
              <a:lumMod val="40000"/>
              <a:lumOff val="60000"/>
            </a:schemeClr>
          </a:solidFill>
        </p:grpSpPr>
        <p:sp>
          <p:nvSpPr>
            <p:cNvPr id="1010694" name="Oval 6"/>
            <p:cNvSpPr>
              <a:spLocks noChangeArrowheads="1"/>
            </p:cNvSpPr>
            <p:nvPr/>
          </p:nvSpPr>
          <p:spPr bwMode="auto">
            <a:xfrm>
              <a:off x="384" y="2112"/>
              <a:ext cx="1104" cy="288"/>
            </a:xfrm>
            <a:prstGeom prst="ellipse">
              <a:avLst/>
            </a:prstGeom>
            <a:grpFill/>
            <a:ln w="9525">
              <a:solidFill>
                <a:schemeClr val="tx1"/>
              </a:solidFill>
              <a:round/>
              <a:headEnd/>
              <a:tailEnd/>
            </a:ln>
            <a:effectLst/>
          </p:spPr>
          <p:txBody>
            <a:bodyPr wrap="none" anchor="ctr"/>
            <a:lstStyle/>
            <a:p>
              <a:pPr>
                <a:lnSpc>
                  <a:spcPct val="60000"/>
                </a:lnSpc>
                <a:buFontTx/>
                <a:buNone/>
                <a:defRPr/>
              </a:pPr>
              <a:r>
                <a:rPr lang="en-US" b="1">
                  <a:solidFill>
                    <a:schemeClr val="tx1"/>
                  </a:solidFill>
                  <a:latin typeface="+mn-lt"/>
                </a:rPr>
                <a:t>x</a:t>
              </a:r>
              <a:r>
                <a:rPr lang="en-US" b="1" baseline="-25000">
                  <a:solidFill>
                    <a:schemeClr val="tx1"/>
                  </a:solidFill>
                  <a:latin typeface="+mn-lt"/>
                </a:rPr>
                <a:t>n</a:t>
              </a:r>
            </a:p>
          </p:txBody>
        </p:sp>
        <p:sp>
          <p:nvSpPr>
            <p:cNvPr id="1010695" name="Oval 7"/>
            <p:cNvSpPr>
              <a:spLocks noChangeArrowheads="1"/>
            </p:cNvSpPr>
            <p:nvPr/>
          </p:nvSpPr>
          <p:spPr bwMode="auto">
            <a:xfrm>
              <a:off x="384" y="1872"/>
              <a:ext cx="1104" cy="288"/>
            </a:xfrm>
            <a:prstGeom prst="ellipse">
              <a:avLst/>
            </a:prstGeom>
            <a:grpFill/>
            <a:ln w="9525">
              <a:solidFill>
                <a:schemeClr val="tx1"/>
              </a:solidFill>
              <a:round/>
              <a:headEnd/>
              <a:tailEnd/>
            </a:ln>
            <a:effectLst/>
          </p:spPr>
          <p:txBody>
            <a:bodyPr wrap="none" anchor="ctr"/>
            <a:lstStyle/>
            <a:p>
              <a:pPr>
                <a:lnSpc>
                  <a:spcPct val="60000"/>
                </a:lnSpc>
                <a:buFontTx/>
                <a:buNone/>
                <a:defRPr/>
              </a:pPr>
              <a:r>
                <a:rPr lang="en-US" b="1">
                  <a:solidFill>
                    <a:schemeClr val="tx1"/>
                  </a:solidFill>
                  <a:latin typeface="+mn-lt"/>
                </a:rPr>
                <a:t>x</a:t>
              </a:r>
              <a:r>
                <a:rPr lang="en-US" b="1" baseline="-25000">
                  <a:solidFill>
                    <a:schemeClr val="tx1"/>
                  </a:solidFill>
                  <a:latin typeface="+mn-lt"/>
                </a:rPr>
                <a:t>n-1</a:t>
              </a:r>
            </a:p>
          </p:txBody>
        </p:sp>
        <p:sp>
          <p:nvSpPr>
            <p:cNvPr id="1010696" name="Oval 8"/>
            <p:cNvSpPr>
              <a:spLocks noChangeArrowheads="1"/>
            </p:cNvSpPr>
            <p:nvPr/>
          </p:nvSpPr>
          <p:spPr bwMode="auto">
            <a:xfrm>
              <a:off x="384" y="1632"/>
              <a:ext cx="1104" cy="288"/>
            </a:xfrm>
            <a:prstGeom prst="ellipse">
              <a:avLst/>
            </a:prstGeom>
            <a:grpFill/>
            <a:ln w="9525">
              <a:solidFill>
                <a:schemeClr val="tx1"/>
              </a:solidFill>
              <a:round/>
              <a:headEnd/>
              <a:tailEnd/>
            </a:ln>
            <a:effectLst/>
          </p:spPr>
          <p:txBody>
            <a:bodyPr wrap="none" anchor="ctr"/>
            <a:lstStyle/>
            <a:p>
              <a:pPr>
                <a:lnSpc>
                  <a:spcPct val="130000"/>
                </a:lnSpc>
                <a:buFontTx/>
                <a:buNone/>
                <a:defRPr/>
              </a:pPr>
              <a:r>
                <a:rPr lang="en-US" b="1">
                  <a:solidFill>
                    <a:schemeClr val="tx1"/>
                  </a:solidFill>
                  <a:sym typeface="MT Extra" pitchFamily="18" charset="2"/>
                </a:rPr>
                <a:t></a:t>
              </a:r>
            </a:p>
          </p:txBody>
        </p:sp>
        <p:sp>
          <p:nvSpPr>
            <p:cNvPr id="1010697" name="Oval 9"/>
            <p:cNvSpPr>
              <a:spLocks noChangeArrowheads="1"/>
            </p:cNvSpPr>
            <p:nvPr/>
          </p:nvSpPr>
          <p:spPr bwMode="auto">
            <a:xfrm>
              <a:off x="384" y="1392"/>
              <a:ext cx="1104" cy="288"/>
            </a:xfrm>
            <a:prstGeom prst="ellipse">
              <a:avLst/>
            </a:prstGeom>
            <a:grpFill/>
            <a:ln w="9525">
              <a:solidFill>
                <a:schemeClr val="tx1"/>
              </a:solidFill>
              <a:round/>
              <a:headEnd/>
              <a:tailEnd/>
            </a:ln>
            <a:effectLst/>
          </p:spPr>
          <p:txBody>
            <a:bodyPr wrap="none" anchor="ctr"/>
            <a:lstStyle/>
            <a:p>
              <a:pPr>
                <a:lnSpc>
                  <a:spcPct val="60000"/>
                </a:lnSpc>
                <a:buFontTx/>
                <a:buNone/>
                <a:defRPr/>
              </a:pPr>
              <a:r>
                <a:rPr lang="en-US" b="1">
                  <a:solidFill>
                    <a:schemeClr val="tx1"/>
                  </a:solidFill>
                  <a:latin typeface="+mn-lt"/>
                </a:rPr>
                <a:t>x</a:t>
              </a:r>
              <a:r>
                <a:rPr lang="en-US" b="1" baseline="-25000">
                  <a:solidFill>
                    <a:schemeClr val="tx1"/>
                  </a:solidFill>
                  <a:latin typeface="+mn-lt"/>
                </a:rPr>
                <a:t>3</a:t>
              </a:r>
            </a:p>
          </p:txBody>
        </p:sp>
        <p:sp>
          <p:nvSpPr>
            <p:cNvPr id="1010698" name="Oval 10"/>
            <p:cNvSpPr>
              <a:spLocks noChangeArrowheads="1"/>
            </p:cNvSpPr>
            <p:nvPr/>
          </p:nvSpPr>
          <p:spPr bwMode="auto">
            <a:xfrm>
              <a:off x="384" y="1152"/>
              <a:ext cx="1104" cy="288"/>
            </a:xfrm>
            <a:prstGeom prst="ellipse">
              <a:avLst/>
            </a:prstGeom>
            <a:grpFill/>
            <a:ln w="9525">
              <a:solidFill>
                <a:schemeClr val="tx1"/>
              </a:solidFill>
              <a:round/>
              <a:headEnd/>
              <a:tailEnd/>
            </a:ln>
            <a:effectLst/>
          </p:spPr>
          <p:txBody>
            <a:bodyPr wrap="none" anchor="ctr"/>
            <a:lstStyle/>
            <a:p>
              <a:pPr>
                <a:lnSpc>
                  <a:spcPct val="60000"/>
                </a:lnSpc>
                <a:buFontTx/>
                <a:buNone/>
                <a:defRPr/>
              </a:pPr>
              <a:r>
                <a:rPr lang="en-US" b="1">
                  <a:solidFill>
                    <a:schemeClr val="tx1"/>
                  </a:solidFill>
                  <a:latin typeface="+mn-lt"/>
                </a:rPr>
                <a:t>x</a:t>
              </a:r>
              <a:r>
                <a:rPr lang="en-US" b="1" baseline="-25000">
                  <a:solidFill>
                    <a:schemeClr val="tx1"/>
                  </a:solidFill>
                  <a:latin typeface="+mn-lt"/>
                </a:rPr>
                <a:t>2</a:t>
              </a:r>
            </a:p>
          </p:txBody>
        </p:sp>
        <p:sp>
          <p:nvSpPr>
            <p:cNvPr id="1010699" name="Oval 11"/>
            <p:cNvSpPr>
              <a:spLocks noChangeArrowheads="1"/>
            </p:cNvSpPr>
            <p:nvPr/>
          </p:nvSpPr>
          <p:spPr bwMode="auto">
            <a:xfrm>
              <a:off x="384" y="912"/>
              <a:ext cx="1104" cy="288"/>
            </a:xfrm>
            <a:prstGeom prst="ellipse">
              <a:avLst/>
            </a:prstGeom>
            <a:grpFill/>
            <a:ln w="9525">
              <a:solidFill>
                <a:schemeClr val="tx1"/>
              </a:solidFill>
              <a:round/>
              <a:headEnd/>
              <a:tailEnd/>
            </a:ln>
            <a:effectLst/>
          </p:spPr>
          <p:txBody>
            <a:bodyPr wrap="none" anchor="ctr"/>
            <a:lstStyle/>
            <a:p>
              <a:pPr>
                <a:lnSpc>
                  <a:spcPct val="60000"/>
                </a:lnSpc>
                <a:buFontTx/>
                <a:buNone/>
                <a:defRPr/>
              </a:pPr>
              <a:r>
                <a:rPr lang="en-US" b="1">
                  <a:solidFill>
                    <a:schemeClr val="tx1"/>
                  </a:solidFill>
                  <a:latin typeface="+mn-lt"/>
                </a:rPr>
                <a:t>x</a:t>
              </a:r>
              <a:r>
                <a:rPr lang="en-US" b="1" baseline="-25000">
                  <a:solidFill>
                    <a:schemeClr val="tx1"/>
                  </a:solidFill>
                  <a:latin typeface="+mn-lt"/>
                </a:rPr>
                <a:t>1</a:t>
              </a:r>
            </a:p>
          </p:txBody>
        </p:sp>
      </p:grpSp>
      <p:sp>
        <p:nvSpPr>
          <p:cNvPr id="17415" name="AutoShape 12"/>
          <p:cNvSpPr>
            <a:spLocks noChangeArrowheads="1"/>
          </p:cNvSpPr>
          <p:nvPr/>
        </p:nvSpPr>
        <p:spPr bwMode="auto">
          <a:xfrm>
            <a:off x="4059015" y="2438400"/>
            <a:ext cx="1066800" cy="1219200"/>
          </a:xfrm>
          <a:prstGeom prst="flowChartProcess">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sp3d>
        </p:spPr>
        <p:txBody>
          <a:bodyPr wrap="none" anchor="ctr">
            <a:flatTx/>
          </a:bodyPr>
          <a:lstStyle/>
          <a:p>
            <a:pPr>
              <a:buFontTx/>
              <a:buNone/>
              <a:defRPr/>
            </a:pPr>
            <a:endParaRPr lang="en-US" sz="2800" dirty="0">
              <a:solidFill>
                <a:schemeClr val="tx1"/>
              </a:solidFill>
              <a:latin typeface="+mn-lt"/>
            </a:endParaRPr>
          </a:p>
        </p:txBody>
      </p:sp>
      <p:sp>
        <p:nvSpPr>
          <p:cNvPr id="17422" name="Text Box 29"/>
          <p:cNvSpPr txBox="1">
            <a:spLocks noChangeArrowheads="1"/>
          </p:cNvSpPr>
          <p:nvPr/>
        </p:nvSpPr>
        <p:spPr bwMode="auto">
          <a:xfrm>
            <a:off x="2057400" y="4419600"/>
            <a:ext cx="881973" cy="523220"/>
          </a:xfrm>
          <a:prstGeom prst="rect">
            <a:avLst/>
          </a:prstGeom>
          <a:noFill/>
          <a:ln w="9525">
            <a:noFill/>
            <a:miter lim="800000"/>
            <a:headEnd/>
            <a:tailEnd/>
          </a:ln>
        </p:spPr>
        <p:txBody>
          <a:bodyPr wrap="none">
            <a:spAutoFit/>
          </a:bodyPr>
          <a:lstStyle/>
          <a:p>
            <a:pPr>
              <a:buFontTx/>
              <a:buNone/>
              <a:defRPr/>
            </a:pPr>
            <a:r>
              <a:rPr lang="en-US" sz="2800" dirty="0">
                <a:solidFill>
                  <a:schemeClr val="tx1"/>
                </a:solidFill>
                <a:latin typeface="+mn-lt"/>
              </a:rPr>
              <a:t>Data</a:t>
            </a:r>
          </a:p>
        </p:txBody>
      </p:sp>
      <p:sp>
        <p:nvSpPr>
          <p:cNvPr id="36" name="TextBox 35"/>
          <p:cNvSpPr txBox="1"/>
          <p:nvPr/>
        </p:nvSpPr>
        <p:spPr>
          <a:xfrm>
            <a:off x="3682672" y="3657600"/>
            <a:ext cx="2451312" cy="1200329"/>
          </a:xfrm>
          <a:prstGeom prst="rect">
            <a:avLst/>
          </a:prstGeom>
          <a:noFill/>
        </p:spPr>
        <p:txBody>
          <a:bodyPr wrap="none" rtlCol="0">
            <a:spAutoFit/>
          </a:bodyPr>
          <a:lstStyle/>
          <a:p>
            <a:r>
              <a:rPr lang="en-US" sz="2400" dirty="0"/>
              <a:t>“</a:t>
            </a:r>
            <a:r>
              <a:rPr lang="en-US" sz="2400" dirty="0" err="1"/>
              <a:t>anonymization</a:t>
            </a:r>
            <a:r>
              <a:rPr lang="en-US" sz="2400" dirty="0"/>
              <a:t>”</a:t>
            </a:r>
          </a:p>
          <a:p>
            <a:r>
              <a:rPr lang="en-US" sz="2400" dirty="0"/>
              <a:t>“de-identification”</a:t>
            </a:r>
          </a:p>
          <a:p>
            <a:r>
              <a:rPr lang="en-US" sz="2400" dirty="0"/>
              <a:t>“sanitization”</a:t>
            </a:r>
          </a:p>
        </p:txBody>
      </p:sp>
      <p:pic>
        <p:nvPicPr>
          <p:cNvPr id="1026" name="Picture 2" descr="C:\Users\Dynamism\AppData\Local\Temp\Temporary Internet Files\Content.IE5\4UMG17RM\MC900012906[1].wmf"/>
          <p:cNvPicPr>
            <a:picLocks noChangeAspect="1" noChangeArrowheads="1"/>
          </p:cNvPicPr>
          <p:nvPr/>
        </p:nvPicPr>
        <p:blipFill>
          <a:blip r:embed="rId3" cstate="print"/>
          <a:srcRect/>
          <a:stretch>
            <a:fillRect/>
          </a:stretch>
        </p:blipFill>
        <p:spPr bwMode="auto">
          <a:xfrm>
            <a:off x="3982815" y="2517343"/>
            <a:ext cx="1503585" cy="1140257"/>
          </a:xfrm>
          <a:prstGeom prst="rect">
            <a:avLst/>
          </a:prstGeom>
          <a:noFill/>
        </p:spPr>
      </p:pic>
      <p:cxnSp>
        <p:nvCxnSpPr>
          <p:cNvPr id="38" name="AutoShape 30"/>
          <p:cNvCxnSpPr>
            <a:cxnSpLocks noChangeShapeType="1"/>
            <a:endCxn id="39" idx="1"/>
          </p:cNvCxnSpPr>
          <p:nvPr/>
        </p:nvCxnSpPr>
        <p:spPr bwMode="auto">
          <a:xfrm>
            <a:off x="5181600" y="3048000"/>
            <a:ext cx="762000" cy="0"/>
          </a:xfrm>
          <a:prstGeom prst="straightConnector1">
            <a:avLst/>
          </a:prstGeom>
          <a:noFill/>
          <a:ln w="38100">
            <a:solidFill>
              <a:schemeClr val="tx1"/>
            </a:solidFill>
            <a:round/>
            <a:headEnd/>
            <a:tailEnd type="stealth" w="lg" len="lg"/>
          </a:ln>
        </p:spPr>
      </p:cxnSp>
      <p:sp>
        <p:nvSpPr>
          <p:cNvPr id="39" name="AutoShape 12"/>
          <p:cNvSpPr>
            <a:spLocks noChangeArrowheads="1"/>
          </p:cNvSpPr>
          <p:nvPr/>
        </p:nvSpPr>
        <p:spPr bwMode="auto">
          <a:xfrm>
            <a:off x="5943600" y="2438400"/>
            <a:ext cx="1066800" cy="1219200"/>
          </a:xfrm>
          <a:prstGeom prst="flowChartProcess">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sp3d>
        </p:spPr>
        <p:txBody>
          <a:bodyPr wrap="none" anchor="ctr">
            <a:flatTx/>
          </a:bodyPr>
          <a:lstStyle/>
          <a:p>
            <a:pPr>
              <a:buFontTx/>
              <a:buNone/>
              <a:defRPr/>
            </a:pPr>
            <a:endParaRPr lang="en-US" sz="2800" dirty="0">
              <a:solidFill>
                <a:schemeClr val="tx1"/>
              </a:solidFill>
              <a:latin typeface="+mn-lt"/>
            </a:endParaRPr>
          </a:p>
        </p:txBody>
      </p:sp>
      <p:sp>
        <p:nvSpPr>
          <p:cNvPr id="46" name="Oval 45"/>
          <p:cNvSpPr/>
          <p:nvPr/>
        </p:nvSpPr>
        <p:spPr>
          <a:xfrm>
            <a:off x="5638800" y="2209800"/>
            <a:ext cx="1752600" cy="304800"/>
          </a:xfrm>
          <a:prstGeom prst="ellipse">
            <a:avLst/>
          </a:prstGeom>
          <a:noFill/>
          <a:ln>
            <a:solidFill>
              <a:srgbClr val="FFFF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AutoShape 30"/>
          <p:cNvCxnSpPr>
            <a:cxnSpLocks noChangeShapeType="1"/>
          </p:cNvCxnSpPr>
          <p:nvPr/>
        </p:nvCxnSpPr>
        <p:spPr bwMode="auto">
          <a:xfrm>
            <a:off x="7086600" y="3048000"/>
            <a:ext cx="609600" cy="0"/>
          </a:xfrm>
          <a:prstGeom prst="straightConnector1">
            <a:avLst/>
          </a:prstGeom>
          <a:noFill/>
          <a:ln w="38100">
            <a:solidFill>
              <a:schemeClr val="tx1"/>
            </a:solidFill>
            <a:round/>
            <a:headEnd/>
            <a:tailEnd type="stealth" w="lg" len="lg"/>
          </a:ln>
        </p:spPr>
      </p:cxnSp>
      <p:cxnSp>
        <p:nvCxnSpPr>
          <p:cNvPr id="50" name="AutoShape 30"/>
          <p:cNvCxnSpPr>
            <a:cxnSpLocks noChangeShapeType="1"/>
          </p:cNvCxnSpPr>
          <p:nvPr/>
        </p:nvCxnSpPr>
        <p:spPr bwMode="auto">
          <a:xfrm>
            <a:off x="3276600" y="3048000"/>
            <a:ext cx="762000" cy="0"/>
          </a:xfrm>
          <a:prstGeom prst="straightConnector1">
            <a:avLst/>
          </a:prstGeom>
          <a:noFill/>
          <a:ln w="38100">
            <a:solidFill>
              <a:schemeClr val="tx1"/>
            </a:solidFill>
            <a:round/>
            <a:headEnd/>
            <a:tailEnd type="stealth" w="lg" len="lg"/>
          </a:ln>
        </p:spPr>
      </p:cxnSp>
      <p:pic>
        <p:nvPicPr>
          <p:cNvPr id="1032" name="Picture 8" descr="http://upload.wikimedia.org/wikipedia/commons/thumb/6/6b/Census_Bureau_seal.svg/220px-Census_Bureau_seal.svg.png"/>
          <p:cNvPicPr>
            <a:picLocks noChangeAspect="1" noChangeArrowheads="1"/>
          </p:cNvPicPr>
          <p:nvPr/>
        </p:nvPicPr>
        <p:blipFill>
          <a:blip r:embed="rId4" cstate="print"/>
          <a:srcRect/>
          <a:stretch>
            <a:fillRect/>
          </a:stretch>
        </p:blipFill>
        <p:spPr bwMode="auto">
          <a:xfrm>
            <a:off x="190499" y="1905000"/>
            <a:ext cx="1028701" cy="1028701"/>
          </a:xfrm>
          <a:prstGeom prst="rect">
            <a:avLst/>
          </a:prstGeom>
          <a:noFill/>
        </p:spPr>
      </p:pic>
      <p:pic>
        <p:nvPicPr>
          <p:cNvPr id="1034" name="Picture 10" descr="https://encrypted-tbn3.gstatic.com/images?q=tbn:ANd9GcRW2hkJzm8f6Z4ffbyHT5SWR4s9BR7XJU2n_RFaOZM3d5SMnrT3yg"/>
          <p:cNvPicPr>
            <a:picLocks noChangeAspect="1" noChangeArrowheads="1"/>
          </p:cNvPicPr>
          <p:nvPr/>
        </p:nvPicPr>
        <p:blipFill>
          <a:blip r:embed="rId5" cstate="print"/>
          <a:srcRect/>
          <a:stretch>
            <a:fillRect/>
          </a:stretch>
        </p:blipFill>
        <p:spPr bwMode="auto">
          <a:xfrm>
            <a:off x="152400" y="3056513"/>
            <a:ext cx="995299" cy="982087"/>
          </a:xfrm>
          <a:prstGeom prst="rect">
            <a:avLst/>
          </a:prstGeom>
          <a:noFill/>
        </p:spPr>
      </p:pic>
      <p:pic>
        <p:nvPicPr>
          <p:cNvPr id="1036" name="Picture 12" descr="https://encrypted-tbn1.gstatic.com/images?q=tbn:ANd9GcSawsWKBtwyMeWxvuM8fa6G9dtcE2GAQ1W9p4o2ie4VqKrfLDkLBA"/>
          <p:cNvPicPr>
            <a:picLocks noChangeAspect="1" noChangeArrowheads="1"/>
          </p:cNvPicPr>
          <p:nvPr/>
        </p:nvPicPr>
        <p:blipFill>
          <a:blip r:embed="rId6" cstate="print"/>
          <a:srcRect/>
          <a:stretch>
            <a:fillRect/>
          </a:stretch>
        </p:blipFill>
        <p:spPr bwMode="auto">
          <a:xfrm>
            <a:off x="76200" y="4114800"/>
            <a:ext cx="1069686" cy="1133475"/>
          </a:xfrm>
          <a:prstGeom prst="rect">
            <a:avLst/>
          </a:prstGeom>
          <a:noFill/>
        </p:spPr>
      </p:pic>
      <p:cxnSp>
        <p:nvCxnSpPr>
          <p:cNvPr id="54" name="AutoShape 30"/>
          <p:cNvCxnSpPr>
            <a:cxnSpLocks noChangeShapeType="1"/>
          </p:cNvCxnSpPr>
          <p:nvPr/>
        </p:nvCxnSpPr>
        <p:spPr bwMode="auto">
          <a:xfrm>
            <a:off x="1143000" y="2438400"/>
            <a:ext cx="457200" cy="0"/>
          </a:xfrm>
          <a:prstGeom prst="straightConnector1">
            <a:avLst/>
          </a:prstGeom>
          <a:noFill/>
          <a:ln w="38100">
            <a:solidFill>
              <a:schemeClr val="tx1"/>
            </a:solidFill>
            <a:round/>
            <a:headEnd/>
            <a:tailEnd type="stealth" w="lg" len="lg"/>
          </a:ln>
        </p:spPr>
      </p:cxnSp>
      <p:cxnSp>
        <p:nvCxnSpPr>
          <p:cNvPr id="56" name="AutoShape 30"/>
          <p:cNvCxnSpPr>
            <a:cxnSpLocks noChangeShapeType="1"/>
          </p:cNvCxnSpPr>
          <p:nvPr/>
        </p:nvCxnSpPr>
        <p:spPr bwMode="auto">
          <a:xfrm>
            <a:off x="1143000" y="3429000"/>
            <a:ext cx="457200" cy="0"/>
          </a:xfrm>
          <a:prstGeom prst="straightConnector1">
            <a:avLst/>
          </a:prstGeom>
          <a:noFill/>
          <a:ln w="38100">
            <a:solidFill>
              <a:schemeClr val="tx1"/>
            </a:solidFill>
            <a:round/>
            <a:headEnd/>
            <a:tailEnd type="stealth" w="lg" len="lg"/>
          </a:ln>
        </p:spPr>
      </p:cxnSp>
      <p:cxnSp>
        <p:nvCxnSpPr>
          <p:cNvPr id="57" name="AutoShape 30"/>
          <p:cNvCxnSpPr>
            <a:cxnSpLocks noChangeShapeType="1"/>
          </p:cNvCxnSpPr>
          <p:nvPr/>
        </p:nvCxnSpPr>
        <p:spPr bwMode="auto">
          <a:xfrm flipV="1">
            <a:off x="1066800" y="4267200"/>
            <a:ext cx="533400" cy="152400"/>
          </a:xfrm>
          <a:prstGeom prst="straightConnector1">
            <a:avLst/>
          </a:prstGeom>
          <a:noFill/>
          <a:ln w="38100">
            <a:solidFill>
              <a:schemeClr val="tx1"/>
            </a:solidFill>
            <a:round/>
            <a:headEnd/>
            <a:tailEnd type="stealth" w="lg" len="lg"/>
          </a:ln>
        </p:spPr>
      </p:cxnSp>
      <p:grpSp>
        <p:nvGrpSpPr>
          <p:cNvPr id="3" name="Group 38"/>
          <p:cNvGrpSpPr/>
          <p:nvPr/>
        </p:nvGrpSpPr>
        <p:grpSpPr>
          <a:xfrm flipH="1">
            <a:off x="7594600" y="2286000"/>
            <a:ext cx="1473200" cy="1325563"/>
            <a:chOff x="6527800" y="2667000"/>
            <a:chExt cx="1930400" cy="1858963"/>
          </a:xfrm>
        </p:grpSpPr>
        <p:sp>
          <p:nvSpPr>
            <p:cNvPr id="60" name="AutoShape 2"/>
            <p:cNvSpPr>
              <a:spLocks noChangeAspect="1" noChangeArrowheads="1" noTextEdit="1"/>
            </p:cNvSpPr>
            <p:nvPr/>
          </p:nvSpPr>
          <p:spPr bwMode="auto">
            <a:xfrm>
              <a:off x="6527800" y="2667000"/>
              <a:ext cx="1930400" cy="185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1" name="Freeform 5"/>
            <p:cNvSpPr>
              <a:spLocks/>
            </p:cNvSpPr>
            <p:nvPr/>
          </p:nvSpPr>
          <p:spPr bwMode="auto">
            <a:xfrm>
              <a:off x="6721475" y="3692525"/>
              <a:ext cx="638175" cy="712788"/>
            </a:xfrm>
            <a:custGeom>
              <a:avLst/>
              <a:gdLst/>
              <a:ahLst/>
              <a:cxnLst>
                <a:cxn ang="0">
                  <a:pos x="248" y="259"/>
                </a:cxn>
                <a:cxn ang="0">
                  <a:pos x="322" y="0"/>
                </a:cxn>
                <a:cxn ang="0">
                  <a:pos x="510" y="277"/>
                </a:cxn>
                <a:cxn ang="0">
                  <a:pos x="805" y="252"/>
                </a:cxn>
                <a:cxn ang="0">
                  <a:pos x="643" y="483"/>
                </a:cxn>
                <a:cxn ang="0">
                  <a:pos x="725" y="702"/>
                </a:cxn>
                <a:cxn ang="0">
                  <a:pos x="463" y="606"/>
                </a:cxn>
                <a:cxn ang="0">
                  <a:pos x="365" y="896"/>
                </a:cxn>
                <a:cxn ang="0">
                  <a:pos x="245" y="572"/>
                </a:cxn>
                <a:cxn ang="0">
                  <a:pos x="0" y="436"/>
                </a:cxn>
                <a:cxn ang="0">
                  <a:pos x="248" y="259"/>
                </a:cxn>
                <a:cxn ang="0">
                  <a:pos x="248" y="259"/>
                </a:cxn>
              </a:cxnLst>
              <a:rect l="0" t="0" r="r" b="b"/>
              <a:pathLst>
                <a:path w="805" h="896">
                  <a:moveTo>
                    <a:pt x="248" y="259"/>
                  </a:moveTo>
                  <a:lnTo>
                    <a:pt x="322" y="0"/>
                  </a:lnTo>
                  <a:lnTo>
                    <a:pt x="510" y="277"/>
                  </a:lnTo>
                  <a:lnTo>
                    <a:pt x="805" y="252"/>
                  </a:lnTo>
                  <a:lnTo>
                    <a:pt x="643" y="483"/>
                  </a:lnTo>
                  <a:lnTo>
                    <a:pt x="725" y="702"/>
                  </a:lnTo>
                  <a:lnTo>
                    <a:pt x="463" y="606"/>
                  </a:lnTo>
                  <a:lnTo>
                    <a:pt x="365" y="896"/>
                  </a:lnTo>
                  <a:lnTo>
                    <a:pt x="245" y="572"/>
                  </a:lnTo>
                  <a:lnTo>
                    <a:pt x="0" y="436"/>
                  </a:lnTo>
                  <a:lnTo>
                    <a:pt x="248" y="259"/>
                  </a:lnTo>
                  <a:lnTo>
                    <a:pt x="248" y="259"/>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2" name="Freeform 6"/>
            <p:cNvSpPr>
              <a:spLocks/>
            </p:cNvSpPr>
            <p:nvPr/>
          </p:nvSpPr>
          <p:spPr bwMode="auto">
            <a:xfrm>
              <a:off x="6848475" y="3824288"/>
              <a:ext cx="366713" cy="392113"/>
            </a:xfrm>
            <a:custGeom>
              <a:avLst/>
              <a:gdLst/>
              <a:ahLst/>
              <a:cxnLst>
                <a:cxn ang="0">
                  <a:pos x="0" y="258"/>
                </a:cxn>
                <a:cxn ang="0">
                  <a:pos x="157" y="153"/>
                </a:cxn>
                <a:cxn ang="0">
                  <a:pos x="192" y="0"/>
                </a:cxn>
                <a:cxn ang="0">
                  <a:pos x="287" y="173"/>
                </a:cxn>
                <a:cxn ang="0">
                  <a:pos x="463" y="178"/>
                </a:cxn>
                <a:cxn ang="0">
                  <a:pos x="370" y="281"/>
                </a:cxn>
                <a:cxn ang="0">
                  <a:pos x="456" y="409"/>
                </a:cxn>
                <a:cxn ang="0">
                  <a:pos x="275" y="355"/>
                </a:cxn>
                <a:cxn ang="0">
                  <a:pos x="221" y="493"/>
                </a:cxn>
                <a:cxn ang="0">
                  <a:pos x="148" y="322"/>
                </a:cxn>
                <a:cxn ang="0">
                  <a:pos x="0" y="258"/>
                </a:cxn>
                <a:cxn ang="0">
                  <a:pos x="0" y="258"/>
                </a:cxn>
              </a:cxnLst>
              <a:rect l="0" t="0" r="r" b="b"/>
              <a:pathLst>
                <a:path w="463" h="493">
                  <a:moveTo>
                    <a:pt x="0" y="258"/>
                  </a:moveTo>
                  <a:lnTo>
                    <a:pt x="157" y="153"/>
                  </a:lnTo>
                  <a:lnTo>
                    <a:pt x="192" y="0"/>
                  </a:lnTo>
                  <a:lnTo>
                    <a:pt x="287" y="173"/>
                  </a:lnTo>
                  <a:lnTo>
                    <a:pt x="463" y="178"/>
                  </a:lnTo>
                  <a:lnTo>
                    <a:pt x="370" y="281"/>
                  </a:lnTo>
                  <a:lnTo>
                    <a:pt x="456" y="409"/>
                  </a:lnTo>
                  <a:lnTo>
                    <a:pt x="275" y="355"/>
                  </a:lnTo>
                  <a:lnTo>
                    <a:pt x="221" y="493"/>
                  </a:lnTo>
                  <a:lnTo>
                    <a:pt x="148" y="322"/>
                  </a:lnTo>
                  <a:lnTo>
                    <a:pt x="0" y="258"/>
                  </a:lnTo>
                  <a:lnTo>
                    <a:pt x="0" y="258"/>
                  </a:lnTo>
                  <a:close/>
                </a:path>
              </a:pathLst>
            </a:custGeom>
            <a:solidFill>
              <a:srgbClr val="B3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3" name="Freeform 7"/>
            <p:cNvSpPr>
              <a:spLocks/>
            </p:cNvSpPr>
            <p:nvPr/>
          </p:nvSpPr>
          <p:spPr bwMode="auto">
            <a:xfrm>
              <a:off x="6640513" y="2976563"/>
              <a:ext cx="681038" cy="620713"/>
            </a:xfrm>
            <a:custGeom>
              <a:avLst/>
              <a:gdLst/>
              <a:ahLst/>
              <a:cxnLst>
                <a:cxn ang="0">
                  <a:pos x="232" y="757"/>
                </a:cxn>
                <a:cxn ang="0">
                  <a:pos x="506" y="582"/>
                </a:cxn>
                <a:cxn ang="0">
                  <a:pos x="635" y="780"/>
                </a:cxn>
                <a:cxn ang="0">
                  <a:pos x="706" y="506"/>
                </a:cxn>
                <a:cxn ang="0">
                  <a:pos x="859" y="359"/>
                </a:cxn>
                <a:cxn ang="0">
                  <a:pos x="597" y="275"/>
                </a:cxn>
                <a:cxn ang="0">
                  <a:pos x="427" y="0"/>
                </a:cxn>
                <a:cxn ang="0">
                  <a:pos x="289" y="278"/>
                </a:cxn>
                <a:cxn ang="0">
                  <a:pos x="0" y="302"/>
                </a:cxn>
                <a:cxn ang="0">
                  <a:pos x="187" y="492"/>
                </a:cxn>
                <a:cxn ang="0">
                  <a:pos x="232" y="757"/>
                </a:cxn>
                <a:cxn ang="0">
                  <a:pos x="232" y="757"/>
                </a:cxn>
              </a:cxnLst>
              <a:rect l="0" t="0" r="r" b="b"/>
              <a:pathLst>
                <a:path w="859" h="780">
                  <a:moveTo>
                    <a:pt x="232" y="757"/>
                  </a:moveTo>
                  <a:lnTo>
                    <a:pt x="506" y="582"/>
                  </a:lnTo>
                  <a:lnTo>
                    <a:pt x="635" y="780"/>
                  </a:lnTo>
                  <a:lnTo>
                    <a:pt x="706" y="506"/>
                  </a:lnTo>
                  <a:lnTo>
                    <a:pt x="859" y="359"/>
                  </a:lnTo>
                  <a:lnTo>
                    <a:pt x="597" y="275"/>
                  </a:lnTo>
                  <a:lnTo>
                    <a:pt x="427" y="0"/>
                  </a:lnTo>
                  <a:lnTo>
                    <a:pt x="289" y="278"/>
                  </a:lnTo>
                  <a:lnTo>
                    <a:pt x="0" y="302"/>
                  </a:lnTo>
                  <a:lnTo>
                    <a:pt x="187" y="492"/>
                  </a:lnTo>
                  <a:lnTo>
                    <a:pt x="232" y="757"/>
                  </a:lnTo>
                  <a:lnTo>
                    <a:pt x="232" y="757"/>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4" name="Freeform 8"/>
            <p:cNvSpPr>
              <a:spLocks/>
            </p:cNvSpPr>
            <p:nvPr/>
          </p:nvSpPr>
          <p:spPr bwMode="auto">
            <a:xfrm>
              <a:off x="7735888" y="3392488"/>
              <a:ext cx="484188" cy="473075"/>
            </a:xfrm>
            <a:custGeom>
              <a:avLst/>
              <a:gdLst/>
              <a:ahLst/>
              <a:cxnLst>
                <a:cxn ang="0">
                  <a:pos x="155" y="596"/>
                </a:cxn>
                <a:cxn ang="0">
                  <a:pos x="146" y="399"/>
                </a:cxn>
                <a:cxn ang="0">
                  <a:pos x="0" y="260"/>
                </a:cxn>
                <a:cxn ang="0">
                  <a:pos x="199" y="181"/>
                </a:cxn>
                <a:cxn ang="0">
                  <a:pos x="290" y="0"/>
                </a:cxn>
                <a:cxn ang="0">
                  <a:pos x="424" y="186"/>
                </a:cxn>
                <a:cxn ang="0">
                  <a:pos x="602" y="176"/>
                </a:cxn>
                <a:cxn ang="0">
                  <a:pos x="548" y="356"/>
                </a:cxn>
                <a:cxn ang="0">
                  <a:pos x="609" y="588"/>
                </a:cxn>
                <a:cxn ang="0">
                  <a:pos x="316" y="489"/>
                </a:cxn>
                <a:cxn ang="0">
                  <a:pos x="155" y="596"/>
                </a:cxn>
                <a:cxn ang="0">
                  <a:pos x="155" y="596"/>
                </a:cxn>
              </a:cxnLst>
              <a:rect l="0" t="0" r="r" b="b"/>
              <a:pathLst>
                <a:path w="609" h="596">
                  <a:moveTo>
                    <a:pt x="155" y="596"/>
                  </a:moveTo>
                  <a:lnTo>
                    <a:pt x="146" y="399"/>
                  </a:lnTo>
                  <a:lnTo>
                    <a:pt x="0" y="260"/>
                  </a:lnTo>
                  <a:lnTo>
                    <a:pt x="199" y="181"/>
                  </a:lnTo>
                  <a:lnTo>
                    <a:pt x="290" y="0"/>
                  </a:lnTo>
                  <a:lnTo>
                    <a:pt x="424" y="186"/>
                  </a:lnTo>
                  <a:lnTo>
                    <a:pt x="602" y="176"/>
                  </a:lnTo>
                  <a:lnTo>
                    <a:pt x="548" y="356"/>
                  </a:lnTo>
                  <a:lnTo>
                    <a:pt x="609" y="588"/>
                  </a:lnTo>
                  <a:lnTo>
                    <a:pt x="316" y="489"/>
                  </a:lnTo>
                  <a:lnTo>
                    <a:pt x="155" y="596"/>
                  </a:lnTo>
                  <a:lnTo>
                    <a:pt x="155" y="596"/>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5" name="Freeform 9"/>
            <p:cNvSpPr>
              <a:spLocks/>
            </p:cNvSpPr>
            <p:nvPr/>
          </p:nvSpPr>
          <p:spPr bwMode="auto">
            <a:xfrm>
              <a:off x="7261225" y="2905125"/>
              <a:ext cx="666750" cy="557213"/>
            </a:xfrm>
            <a:custGeom>
              <a:avLst/>
              <a:gdLst/>
              <a:ahLst/>
              <a:cxnLst>
                <a:cxn ang="0">
                  <a:pos x="243" y="237"/>
                </a:cxn>
                <a:cxn ang="0">
                  <a:pos x="208" y="44"/>
                </a:cxn>
                <a:cxn ang="0">
                  <a:pos x="441" y="137"/>
                </a:cxn>
                <a:cxn ang="0">
                  <a:pos x="655" y="0"/>
                </a:cxn>
                <a:cxn ang="0">
                  <a:pos x="635" y="218"/>
                </a:cxn>
                <a:cxn ang="0">
                  <a:pos x="840" y="354"/>
                </a:cxn>
                <a:cxn ang="0">
                  <a:pos x="606" y="458"/>
                </a:cxn>
                <a:cxn ang="0">
                  <a:pos x="602" y="703"/>
                </a:cxn>
                <a:cxn ang="0">
                  <a:pos x="407" y="543"/>
                </a:cxn>
                <a:cxn ang="0">
                  <a:pos x="209" y="616"/>
                </a:cxn>
                <a:cxn ang="0">
                  <a:pos x="212" y="421"/>
                </a:cxn>
                <a:cxn ang="0">
                  <a:pos x="0" y="296"/>
                </a:cxn>
                <a:cxn ang="0">
                  <a:pos x="243" y="237"/>
                </a:cxn>
                <a:cxn ang="0">
                  <a:pos x="243" y="237"/>
                </a:cxn>
              </a:cxnLst>
              <a:rect l="0" t="0" r="r" b="b"/>
              <a:pathLst>
                <a:path w="840" h="703">
                  <a:moveTo>
                    <a:pt x="243" y="237"/>
                  </a:moveTo>
                  <a:lnTo>
                    <a:pt x="208" y="44"/>
                  </a:lnTo>
                  <a:lnTo>
                    <a:pt x="441" y="137"/>
                  </a:lnTo>
                  <a:lnTo>
                    <a:pt x="655" y="0"/>
                  </a:lnTo>
                  <a:lnTo>
                    <a:pt x="635" y="218"/>
                  </a:lnTo>
                  <a:lnTo>
                    <a:pt x="840" y="354"/>
                  </a:lnTo>
                  <a:lnTo>
                    <a:pt x="606" y="458"/>
                  </a:lnTo>
                  <a:lnTo>
                    <a:pt x="602" y="703"/>
                  </a:lnTo>
                  <a:lnTo>
                    <a:pt x="407" y="543"/>
                  </a:lnTo>
                  <a:lnTo>
                    <a:pt x="209" y="616"/>
                  </a:lnTo>
                  <a:lnTo>
                    <a:pt x="212" y="421"/>
                  </a:lnTo>
                  <a:lnTo>
                    <a:pt x="0" y="296"/>
                  </a:lnTo>
                  <a:lnTo>
                    <a:pt x="243" y="237"/>
                  </a:lnTo>
                  <a:lnTo>
                    <a:pt x="243" y="237"/>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6" name="Freeform 10"/>
            <p:cNvSpPr>
              <a:spLocks/>
            </p:cNvSpPr>
            <p:nvPr/>
          </p:nvSpPr>
          <p:spPr bwMode="auto">
            <a:xfrm>
              <a:off x="6769100" y="3108325"/>
              <a:ext cx="454025" cy="366713"/>
            </a:xfrm>
            <a:custGeom>
              <a:avLst/>
              <a:gdLst/>
              <a:ahLst/>
              <a:cxnLst>
                <a:cxn ang="0">
                  <a:pos x="133" y="461"/>
                </a:cxn>
                <a:cxn ang="0">
                  <a:pos x="117" y="312"/>
                </a:cxn>
                <a:cxn ang="0">
                  <a:pos x="0" y="199"/>
                </a:cxn>
                <a:cxn ang="0">
                  <a:pos x="195" y="193"/>
                </a:cxn>
                <a:cxn ang="0">
                  <a:pos x="271" y="0"/>
                </a:cxn>
                <a:cxn ang="0">
                  <a:pos x="369" y="166"/>
                </a:cxn>
                <a:cxn ang="0">
                  <a:pos x="572" y="229"/>
                </a:cxn>
                <a:cxn ang="0">
                  <a:pos x="445" y="323"/>
                </a:cxn>
                <a:cxn ang="0">
                  <a:pos x="441" y="460"/>
                </a:cxn>
                <a:cxn ang="0">
                  <a:pos x="325" y="320"/>
                </a:cxn>
                <a:cxn ang="0">
                  <a:pos x="133" y="461"/>
                </a:cxn>
                <a:cxn ang="0">
                  <a:pos x="133" y="461"/>
                </a:cxn>
              </a:cxnLst>
              <a:rect l="0" t="0" r="r" b="b"/>
              <a:pathLst>
                <a:path w="572" h="461">
                  <a:moveTo>
                    <a:pt x="133" y="461"/>
                  </a:moveTo>
                  <a:lnTo>
                    <a:pt x="117" y="312"/>
                  </a:lnTo>
                  <a:lnTo>
                    <a:pt x="0" y="199"/>
                  </a:lnTo>
                  <a:lnTo>
                    <a:pt x="195" y="193"/>
                  </a:lnTo>
                  <a:lnTo>
                    <a:pt x="271" y="0"/>
                  </a:lnTo>
                  <a:lnTo>
                    <a:pt x="369" y="166"/>
                  </a:lnTo>
                  <a:lnTo>
                    <a:pt x="572" y="229"/>
                  </a:lnTo>
                  <a:lnTo>
                    <a:pt x="445" y="323"/>
                  </a:lnTo>
                  <a:lnTo>
                    <a:pt x="441" y="460"/>
                  </a:lnTo>
                  <a:lnTo>
                    <a:pt x="325" y="320"/>
                  </a:lnTo>
                  <a:lnTo>
                    <a:pt x="133" y="461"/>
                  </a:lnTo>
                  <a:lnTo>
                    <a:pt x="133" y="46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7" name="Freeform 11"/>
            <p:cNvSpPr>
              <a:spLocks/>
            </p:cNvSpPr>
            <p:nvPr/>
          </p:nvSpPr>
          <p:spPr bwMode="auto">
            <a:xfrm>
              <a:off x="7431088" y="3036888"/>
              <a:ext cx="368300" cy="309563"/>
            </a:xfrm>
            <a:custGeom>
              <a:avLst/>
              <a:gdLst/>
              <a:ahLst/>
              <a:cxnLst>
                <a:cxn ang="0">
                  <a:pos x="135" y="138"/>
                </a:cxn>
                <a:cxn ang="0">
                  <a:pos x="114" y="14"/>
                </a:cxn>
                <a:cxn ang="0">
                  <a:pos x="239" y="64"/>
                </a:cxn>
                <a:cxn ang="0">
                  <a:pos x="336" y="0"/>
                </a:cxn>
                <a:cxn ang="0">
                  <a:pos x="339" y="108"/>
                </a:cxn>
                <a:cxn ang="0">
                  <a:pos x="464" y="174"/>
                </a:cxn>
                <a:cxn ang="0">
                  <a:pos x="307" y="226"/>
                </a:cxn>
                <a:cxn ang="0">
                  <a:pos x="317" y="390"/>
                </a:cxn>
                <a:cxn ang="0">
                  <a:pos x="207" y="302"/>
                </a:cxn>
                <a:cxn ang="0">
                  <a:pos x="95" y="337"/>
                </a:cxn>
                <a:cxn ang="0">
                  <a:pos x="99" y="238"/>
                </a:cxn>
                <a:cxn ang="0">
                  <a:pos x="0" y="170"/>
                </a:cxn>
                <a:cxn ang="0">
                  <a:pos x="135" y="138"/>
                </a:cxn>
                <a:cxn ang="0">
                  <a:pos x="135" y="138"/>
                </a:cxn>
              </a:cxnLst>
              <a:rect l="0" t="0" r="r" b="b"/>
              <a:pathLst>
                <a:path w="464" h="390">
                  <a:moveTo>
                    <a:pt x="135" y="138"/>
                  </a:moveTo>
                  <a:lnTo>
                    <a:pt x="114" y="14"/>
                  </a:lnTo>
                  <a:lnTo>
                    <a:pt x="239" y="64"/>
                  </a:lnTo>
                  <a:lnTo>
                    <a:pt x="336" y="0"/>
                  </a:lnTo>
                  <a:lnTo>
                    <a:pt x="339" y="108"/>
                  </a:lnTo>
                  <a:lnTo>
                    <a:pt x="464" y="174"/>
                  </a:lnTo>
                  <a:lnTo>
                    <a:pt x="307" y="226"/>
                  </a:lnTo>
                  <a:lnTo>
                    <a:pt x="317" y="390"/>
                  </a:lnTo>
                  <a:lnTo>
                    <a:pt x="207" y="302"/>
                  </a:lnTo>
                  <a:lnTo>
                    <a:pt x="95" y="337"/>
                  </a:lnTo>
                  <a:lnTo>
                    <a:pt x="99" y="238"/>
                  </a:lnTo>
                  <a:lnTo>
                    <a:pt x="0" y="170"/>
                  </a:lnTo>
                  <a:lnTo>
                    <a:pt x="135" y="138"/>
                  </a:lnTo>
                  <a:lnTo>
                    <a:pt x="135" y="138"/>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8" name="Freeform 12"/>
            <p:cNvSpPr>
              <a:spLocks/>
            </p:cNvSpPr>
            <p:nvPr/>
          </p:nvSpPr>
          <p:spPr bwMode="auto">
            <a:xfrm>
              <a:off x="7839075" y="3498850"/>
              <a:ext cx="303213" cy="274638"/>
            </a:xfrm>
            <a:custGeom>
              <a:avLst/>
              <a:gdLst/>
              <a:ahLst/>
              <a:cxnLst>
                <a:cxn ang="0">
                  <a:pos x="0" y="151"/>
                </a:cxn>
                <a:cxn ang="0">
                  <a:pos x="126" y="115"/>
                </a:cxn>
                <a:cxn ang="0">
                  <a:pos x="169" y="0"/>
                </a:cxn>
                <a:cxn ang="0">
                  <a:pos x="246" y="131"/>
                </a:cxn>
                <a:cxn ang="0">
                  <a:pos x="349" y="122"/>
                </a:cxn>
                <a:cxn ang="0">
                  <a:pos x="326" y="206"/>
                </a:cxn>
                <a:cxn ang="0">
                  <a:pos x="381" y="346"/>
                </a:cxn>
                <a:cxn ang="0">
                  <a:pos x="194" y="266"/>
                </a:cxn>
                <a:cxn ang="0">
                  <a:pos x="90" y="328"/>
                </a:cxn>
                <a:cxn ang="0">
                  <a:pos x="95" y="223"/>
                </a:cxn>
                <a:cxn ang="0">
                  <a:pos x="0" y="151"/>
                </a:cxn>
                <a:cxn ang="0">
                  <a:pos x="0" y="151"/>
                </a:cxn>
              </a:cxnLst>
              <a:rect l="0" t="0" r="r" b="b"/>
              <a:pathLst>
                <a:path w="381" h="346">
                  <a:moveTo>
                    <a:pt x="0" y="151"/>
                  </a:moveTo>
                  <a:lnTo>
                    <a:pt x="126" y="115"/>
                  </a:lnTo>
                  <a:lnTo>
                    <a:pt x="169" y="0"/>
                  </a:lnTo>
                  <a:lnTo>
                    <a:pt x="246" y="131"/>
                  </a:lnTo>
                  <a:lnTo>
                    <a:pt x="349" y="122"/>
                  </a:lnTo>
                  <a:lnTo>
                    <a:pt x="326" y="206"/>
                  </a:lnTo>
                  <a:lnTo>
                    <a:pt x="381" y="346"/>
                  </a:lnTo>
                  <a:lnTo>
                    <a:pt x="194" y="266"/>
                  </a:lnTo>
                  <a:lnTo>
                    <a:pt x="90" y="328"/>
                  </a:lnTo>
                  <a:lnTo>
                    <a:pt x="95" y="223"/>
                  </a:lnTo>
                  <a:lnTo>
                    <a:pt x="0" y="151"/>
                  </a:lnTo>
                  <a:lnTo>
                    <a:pt x="0" y="151"/>
                  </a:lnTo>
                  <a:close/>
                </a:path>
              </a:pathLst>
            </a:custGeom>
            <a:solidFill>
              <a:srgbClr val="FFFF80"/>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69" name="Freeform 13"/>
            <p:cNvSpPr>
              <a:spLocks/>
            </p:cNvSpPr>
            <p:nvPr/>
          </p:nvSpPr>
          <p:spPr bwMode="auto">
            <a:xfrm>
              <a:off x="7942263" y="3751263"/>
              <a:ext cx="119063" cy="520700"/>
            </a:xfrm>
            <a:custGeom>
              <a:avLst/>
              <a:gdLst/>
              <a:ahLst/>
              <a:cxnLst>
                <a:cxn ang="0">
                  <a:pos x="32" y="34"/>
                </a:cxn>
                <a:cxn ang="0">
                  <a:pos x="36" y="47"/>
                </a:cxn>
                <a:cxn ang="0">
                  <a:pos x="40" y="62"/>
                </a:cxn>
                <a:cxn ang="0">
                  <a:pos x="44" y="81"/>
                </a:cxn>
                <a:cxn ang="0">
                  <a:pos x="47" y="101"/>
                </a:cxn>
                <a:cxn ang="0">
                  <a:pos x="51" y="125"/>
                </a:cxn>
                <a:cxn ang="0">
                  <a:pos x="55" y="151"/>
                </a:cxn>
                <a:cxn ang="0">
                  <a:pos x="58" y="181"/>
                </a:cxn>
                <a:cxn ang="0">
                  <a:pos x="61" y="212"/>
                </a:cxn>
                <a:cxn ang="0">
                  <a:pos x="64" y="245"/>
                </a:cxn>
                <a:cxn ang="0">
                  <a:pos x="64" y="280"/>
                </a:cxn>
                <a:cxn ang="0">
                  <a:pos x="65" y="318"/>
                </a:cxn>
                <a:cxn ang="0">
                  <a:pos x="63" y="355"/>
                </a:cxn>
                <a:cxn ang="0">
                  <a:pos x="60" y="396"/>
                </a:cxn>
                <a:cxn ang="0">
                  <a:pos x="56" y="436"/>
                </a:cxn>
                <a:cxn ang="0">
                  <a:pos x="50" y="477"/>
                </a:cxn>
                <a:cxn ang="0">
                  <a:pos x="41" y="519"/>
                </a:cxn>
                <a:cxn ang="0">
                  <a:pos x="29" y="562"/>
                </a:cxn>
                <a:cxn ang="0">
                  <a:pos x="16" y="605"/>
                </a:cxn>
                <a:cxn ang="0">
                  <a:pos x="0" y="648"/>
                </a:cxn>
                <a:cxn ang="0">
                  <a:pos x="93" y="650"/>
                </a:cxn>
                <a:cxn ang="0">
                  <a:pos x="98" y="633"/>
                </a:cxn>
                <a:cxn ang="0">
                  <a:pos x="103" y="618"/>
                </a:cxn>
                <a:cxn ang="0">
                  <a:pos x="108" y="599"/>
                </a:cxn>
                <a:cxn ang="0">
                  <a:pos x="114" y="576"/>
                </a:cxn>
                <a:cxn ang="0">
                  <a:pos x="119" y="550"/>
                </a:cxn>
                <a:cxn ang="0">
                  <a:pos x="125" y="522"/>
                </a:cxn>
                <a:cxn ang="0">
                  <a:pos x="130" y="490"/>
                </a:cxn>
                <a:cxn ang="0">
                  <a:pos x="137" y="458"/>
                </a:cxn>
                <a:cxn ang="0">
                  <a:pos x="142" y="422"/>
                </a:cxn>
                <a:cxn ang="0">
                  <a:pos x="146" y="385"/>
                </a:cxn>
                <a:cxn ang="0">
                  <a:pos x="148" y="346"/>
                </a:cxn>
                <a:cxn ang="0">
                  <a:pos x="150" y="306"/>
                </a:cxn>
                <a:cxn ang="0">
                  <a:pos x="150" y="265"/>
                </a:cxn>
                <a:cxn ang="0">
                  <a:pos x="149" y="225"/>
                </a:cxn>
                <a:cxn ang="0">
                  <a:pos x="145" y="182"/>
                </a:cxn>
                <a:cxn ang="0">
                  <a:pos x="139" y="141"/>
                </a:cxn>
                <a:cxn ang="0">
                  <a:pos x="131" y="100"/>
                </a:cxn>
                <a:cxn ang="0">
                  <a:pos x="120" y="60"/>
                </a:cxn>
                <a:cxn ang="0">
                  <a:pos x="107" y="20"/>
                </a:cxn>
                <a:cxn ang="0">
                  <a:pos x="95" y="1"/>
                </a:cxn>
                <a:cxn ang="0">
                  <a:pos x="79" y="0"/>
                </a:cxn>
                <a:cxn ang="0">
                  <a:pos x="62" y="7"/>
                </a:cxn>
                <a:cxn ang="0">
                  <a:pos x="44" y="16"/>
                </a:cxn>
                <a:cxn ang="0">
                  <a:pos x="32" y="25"/>
                </a:cxn>
                <a:cxn ang="0">
                  <a:pos x="31" y="27"/>
                </a:cxn>
              </a:cxnLst>
              <a:rect l="0" t="0" r="r" b="b"/>
              <a:pathLst>
                <a:path w="151" h="655">
                  <a:moveTo>
                    <a:pt x="31" y="27"/>
                  </a:moveTo>
                  <a:lnTo>
                    <a:pt x="31" y="30"/>
                  </a:lnTo>
                  <a:lnTo>
                    <a:pt x="32" y="34"/>
                  </a:lnTo>
                  <a:lnTo>
                    <a:pt x="34" y="40"/>
                  </a:lnTo>
                  <a:lnTo>
                    <a:pt x="34" y="43"/>
                  </a:lnTo>
                  <a:lnTo>
                    <a:pt x="36" y="47"/>
                  </a:lnTo>
                  <a:lnTo>
                    <a:pt x="37" y="52"/>
                  </a:lnTo>
                  <a:lnTo>
                    <a:pt x="39" y="57"/>
                  </a:lnTo>
                  <a:lnTo>
                    <a:pt x="40" y="62"/>
                  </a:lnTo>
                  <a:lnTo>
                    <a:pt x="41" y="68"/>
                  </a:lnTo>
                  <a:lnTo>
                    <a:pt x="42" y="74"/>
                  </a:lnTo>
                  <a:lnTo>
                    <a:pt x="44" y="81"/>
                  </a:lnTo>
                  <a:lnTo>
                    <a:pt x="45" y="86"/>
                  </a:lnTo>
                  <a:lnTo>
                    <a:pt x="47" y="94"/>
                  </a:lnTo>
                  <a:lnTo>
                    <a:pt x="47" y="101"/>
                  </a:lnTo>
                  <a:lnTo>
                    <a:pt x="49" y="109"/>
                  </a:lnTo>
                  <a:lnTo>
                    <a:pt x="50" y="116"/>
                  </a:lnTo>
                  <a:lnTo>
                    <a:pt x="51" y="125"/>
                  </a:lnTo>
                  <a:lnTo>
                    <a:pt x="53" y="133"/>
                  </a:lnTo>
                  <a:lnTo>
                    <a:pt x="54" y="142"/>
                  </a:lnTo>
                  <a:lnTo>
                    <a:pt x="55" y="151"/>
                  </a:lnTo>
                  <a:lnTo>
                    <a:pt x="56" y="161"/>
                  </a:lnTo>
                  <a:lnTo>
                    <a:pt x="57" y="170"/>
                  </a:lnTo>
                  <a:lnTo>
                    <a:pt x="58" y="181"/>
                  </a:lnTo>
                  <a:lnTo>
                    <a:pt x="59" y="191"/>
                  </a:lnTo>
                  <a:lnTo>
                    <a:pt x="60" y="202"/>
                  </a:lnTo>
                  <a:lnTo>
                    <a:pt x="61" y="212"/>
                  </a:lnTo>
                  <a:lnTo>
                    <a:pt x="63" y="224"/>
                  </a:lnTo>
                  <a:lnTo>
                    <a:pt x="63" y="234"/>
                  </a:lnTo>
                  <a:lnTo>
                    <a:pt x="64" y="245"/>
                  </a:lnTo>
                  <a:lnTo>
                    <a:pt x="64" y="256"/>
                  </a:lnTo>
                  <a:lnTo>
                    <a:pt x="64" y="269"/>
                  </a:lnTo>
                  <a:lnTo>
                    <a:pt x="64" y="280"/>
                  </a:lnTo>
                  <a:lnTo>
                    <a:pt x="64" y="293"/>
                  </a:lnTo>
                  <a:lnTo>
                    <a:pt x="64" y="305"/>
                  </a:lnTo>
                  <a:lnTo>
                    <a:pt x="65" y="318"/>
                  </a:lnTo>
                  <a:lnTo>
                    <a:pt x="64" y="330"/>
                  </a:lnTo>
                  <a:lnTo>
                    <a:pt x="64" y="343"/>
                  </a:lnTo>
                  <a:lnTo>
                    <a:pt x="63" y="355"/>
                  </a:lnTo>
                  <a:lnTo>
                    <a:pt x="63" y="370"/>
                  </a:lnTo>
                  <a:lnTo>
                    <a:pt x="61" y="382"/>
                  </a:lnTo>
                  <a:lnTo>
                    <a:pt x="60" y="396"/>
                  </a:lnTo>
                  <a:lnTo>
                    <a:pt x="59" y="408"/>
                  </a:lnTo>
                  <a:lnTo>
                    <a:pt x="58" y="422"/>
                  </a:lnTo>
                  <a:lnTo>
                    <a:pt x="56" y="436"/>
                  </a:lnTo>
                  <a:lnTo>
                    <a:pt x="53" y="449"/>
                  </a:lnTo>
                  <a:lnTo>
                    <a:pt x="51" y="463"/>
                  </a:lnTo>
                  <a:lnTo>
                    <a:pt x="50" y="477"/>
                  </a:lnTo>
                  <a:lnTo>
                    <a:pt x="47" y="490"/>
                  </a:lnTo>
                  <a:lnTo>
                    <a:pt x="44" y="505"/>
                  </a:lnTo>
                  <a:lnTo>
                    <a:pt x="41" y="519"/>
                  </a:lnTo>
                  <a:lnTo>
                    <a:pt x="38" y="534"/>
                  </a:lnTo>
                  <a:lnTo>
                    <a:pt x="33" y="547"/>
                  </a:lnTo>
                  <a:lnTo>
                    <a:pt x="29" y="562"/>
                  </a:lnTo>
                  <a:lnTo>
                    <a:pt x="25" y="576"/>
                  </a:lnTo>
                  <a:lnTo>
                    <a:pt x="21" y="590"/>
                  </a:lnTo>
                  <a:lnTo>
                    <a:pt x="16" y="605"/>
                  </a:lnTo>
                  <a:lnTo>
                    <a:pt x="11" y="619"/>
                  </a:lnTo>
                  <a:lnTo>
                    <a:pt x="6" y="634"/>
                  </a:lnTo>
                  <a:lnTo>
                    <a:pt x="0" y="648"/>
                  </a:lnTo>
                  <a:lnTo>
                    <a:pt x="92" y="655"/>
                  </a:lnTo>
                  <a:lnTo>
                    <a:pt x="92" y="653"/>
                  </a:lnTo>
                  <a:lnTo>
                    <a:pt x="93" y="650"/>
                  </a:lnTo>
                  <a:lnTo>
                    <a:pt x="95" y="645"/>
                  </a:lnTo>
                  <a:lnTo>
                    <a:pt x="97" y="638"/>
                  </a:lnTo>
                  <a:lnTo>
                    <a:pt x="98" y="633"/>
                  </a:lnTo>
                  <a:lnTo>
                    <a:pt x="99" y="629"/>
                  </a:lnTo>
                  <a:lnTo>
                    <a:pt x="100" y="622"/>
                  </a:lnTo>
                  <a:lnTo>
                    <a:pt x="103" y="618"/>
                  </a:lnTo>
                  <a:lnTo>
                    <a:pt x="104" y="611"/>
                  </a:lnTo>
                  <a:lnTo>
                    <a:pt x="106" y="606"/>
                  </a:lnTo>
                  <a:lnTo>
                    <a:pt x="108" y="599"/>
                  </a:lnTo>
                  <a:lnTo>
                    <a:pt x="110" y="593"/>
                  </a:lnTo>
                  <a:lnTo>
                    <a:pt x="112" y="584"/>
                  </a:lnTo>
                  <a:lnTo>
                    <a:pt x="114" y="576"/>
                  </a:lnTo>
                  <a:lnTo>
                    <a:pt x="115" y="568"/>
                  </a:lnTo>
                  <a:lnTo>
                    <a:pt x="117" y="560"/>
                  </a:lnTo>
                  <a:lnTo>
                    <a:pt x="119" y="550"/>
                  </a:lnTo>
                  <a:lnTo>
                    <a:pt x="120" y="541"/>
                  </a:lnTo>
                  <a:lnTo>
                    <a:pt x="123" y="532"/>
                  </a:lnTo>
                  <a:lnTo>
                    <a:pt x="125" y="522"/>
                  </a:lnTo>
                  <a:lnTo>
                    <a:pt x="127" y="511"/>
                  </a:lnTo>
                  <a:lnTo>
                    <a:pt x="128" y="501"/>
                  </a:lnTo>
                  <a:lnTo>
                    <a:pt x="130" y="490"/>
                  </a:lnTo>
                  <a:lnTo>
                    <a:pt x="132" y="479"/>
                  </a:lnTo>
                  <a:lnTo>
                    <a:pt x="134" y="469"/>
                  </a:lnTo>
                  <a:lnTo>
                    <a:pt x="137" y="458"/>
                  </a:lnTo>
                  <a:lnTo>
                    <a:pt x="139" y="446"/>
                  </a:lnTo>
                  <a:lnTo>
                    <a:pt x="141" y="435"/>
                  </a:lnTo>
                  <a:lnTo>
                    <a:pt x="142" y="422"/>
                  </a:lnTo>
                  <a:lnTo>
                    <a:pt x="143" y="410"/>
                  </a:lnTo>
                  <a:lnTo>
                    <a:pt x="144" y="398"/>
                  </a:lnTo>
                  <a:lnTo>
                    <a:pt x="146" y="385"/>
                  </a:lnTo>
                  <a:lnTo>
                    <a:pt x="146" y="372"/>
                  </a:lnTo>
                  <a:lnTo>
                    <a:pt x="147" y="359"/>
                  </a:lnTo>
                  <a:lnTo>
                    <a:pt x="148" y="346"/>
                  </a:lnTo>
                  <a:lnTo>
                    <a:pt x="149" y="334"/>
                  </a:lnTo>
                  <a:lnTo>
                    <a:pt x="149" y="319"/>
                  </a:lnTo>
                  <a:lnTo>
                    <a:pt x="150" y="306"/>
                  </a:lnTo>
                  <a:lnTo>
                    <a:pt x="150" y="292"/>
                  </a:lnTo>
                  <a:lnTo>
                    <a:pt x="151" y="279"/>
                  </a:lnTo>
                  <a:lnTo>
                    <a:pt x="150" y="265"/>
                  </a:lnTo>
                  <a:lnTo>
                    <a:pt x="150" y="252"/>
                  </a:lnTo>
                  <a:lnTo>
                    <a:pt x="149" y="238"/>
                  </a:lnTo>
                  <a:lnTo>
                    <a:pt x="149" y="225"/>
                  </a:lnTo>
                  <a:lnTo>
                    <a:pt x="148" y="210"/>
                  </a:lnTo>
                  <a:lnTo>
                    <a:pt x="146" y="197"/>
                  </a:lnTo>
                  <a:lnTo>
                    <a:pt x="145" y="182"/>
                  </a:lnTo>
                  <a:lnTo>
                    <a:pt x="144" y="169"/>
                  </a:lnTo>
                  <a:lnTo>
                    <a:pt x="142" y="154"/>
                  </a:lnTo>
                  <a:lnTo>
                    <a:pt x="139" y="141"/>
                  </a:lnTo>
                  <a:lnTo>
                    <a:pt x="137" y="128"/>
                  </a:lnTo>
                  <a:lnTo>
                    <a:pt x="134" y="114"/>
                  </a:lnTo>
                  <a:lnTo>
                    <a:pt x="131" y="100"/>
                  </a:lnTo>
                  <a:lnTo>
                    <a:pt x="128" y="87"/>
                  </a:lnTo>
                  <a:lnTo>
                    <a:pt x="124" y="73"/>
                  </a:lnTo>
                  <a:lnTo>
                    <a:pt x="120" y="60"/>
                  </a:lnTo>
                  <a:lnTo>
                    <a:pt x="116" y="46"/>
                  </a:lnTo>
                  <a:lnTo>
                    <a:pt x="112" y="34"/>
                  </a:lnTo>
                  <a:lnTo>
                    <a:pt x="107" y="20"/>
                  </a:lnTo>
                  <a:lnTo>
                    <a:pt x="103" y="9"/>
                  </a:lnTo>
                  <a:lnTo>
                    <a:pt x="99" y="3"/>
                  </a:lnTo>
                  <a:lnTo>
                    <a:pt x="95" y="1"/>
                  </a:lnTo>
                  <a:lnTo>
                    <a:pt x="90" y="0"/>
                  </a:lnTo>
                  <a:lnTo>
                    <a:pt x="85" y="0"/>
                  </a:lnTo>
                  <a:lnTo>
                    <a:pt x="79" y="0"/>
                  </a:lnTo>
                  <a:lnTo>
                    <a:pt x="74" y="2"/>
                  </a:lnTo>
                  <a:lnTo>
                    <a:pt x="67" y="4"/>
                  </a:lnTo>
                  <a:lnTo>
                    <a:pt x="62" y="7"/>
                  </a:lnTo>
                  <a:lnTo>
                    <a:pt x="55" y="10"/>
                  </a:lnTo>
                  <a:lnTo>
                    <a:pt x="50" y="13"/>
                  </a:lnTo>
                  <a:lnTo>
                    <a:pt x="44" y="16"/>
                  </a:lnTo>
                  <a:lnTo>
                    <a:pt x="40" y="19"/>
                  </a:lnTo>
                  <a:lnTo>
                    <a:pt x="36" y="21"/>
                  </a:lnTo>
                  <a:lnTo>
                    <a:pt x="32" y="25"/>
                  </a:lnTo>
                  <a:lnTo>
                    <a:pt x="31" y="26"/>
                  </a:lnTo>
                  <a:lnTo>
                    <a:pt x="31" y="27"/>
                  </a:lnTo>
                  <a:lnTo>
                    <a:pt x="31" y="27"/>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70" name="Freeform 14"/>
            <p:cNvSpPr>
              <a:spLocks/>
            </p:cNvSpPr>
            <p:nvPr/>
          </p:nvSpPr>
          <p:spPr bwMode="auto">
            <a:xfrm>
              <a:off x="7054850" y="3752850"/>
              <a:ext cx="665163" cy="530225"/>
            </a:xfrm>
            <a:custGeom>
              <a:avLst/>
              <a:gdLst/>
              <a:ahLst/>
              <a:cxnLst>
                <a:cxn ang="0">
                  <a:pos x="11" y="101"/>
                </a:cxn>
                <a:cxn ang="0">
                  <a:pos x="32" y="89"/>
                </a:cxn>
                <a:cxn ang="0">
                  <a:pos x="60" y="75"/>
                </a:cxn>
                <a:cxn ang="0">
                  <a:pos x="96" y="59"/>
                </a:cxn>
                <a:cxn ang="0">
                  <a:pos x="138" y="42"/>
                </a:cxn>
                <a:cxn ang="0">
                  <a:pos x="187" y="29"/>
                </a:cxn>
                <a:cxn ang="0">
                  <a:pos x="239" y="14"/>
                </a:cxn>
                <a:cxn ang="0">
                  <a:pos x="297" y="4"/>
                </a:cxn>
                <a:cxn ang="0">
                  <a:pos x="357" y="1"/>
                </a:cxn>
                <a:cxn ang="0">
                  <a:pos x="420" y="3"/>
                </a:cxn>
                <a:cxn ang="0">
                  <a:pos x="484" y="13"/>
                </a:cxn>
                <a:cxn ang="0">
                  <a:pos x="550" y="33"/>
                </a:cxn>
                <a:cxn ang="0">
                  <a:pos x="612" y="62"/>
                </a:cxn>
                <a:cxn ang="0">
                  <a:pos x="665" y="98"/>
                </a:cxn>
                <a:cxn ang="0">
                  <a:pos x="709" y="142"/>
                </a:cxn>
                <a:cxn ang="0">
                  <a:pos x="745" y="190"/>
                </a:cxn>
                <a:cxn ang="0">
                  <a:pos x="774" y="243"/>
                </a:cxn>
                <a:cxn ang="0">
                  <a:pos x="796" y="299"/>
                </a:cxn>
                <a:cxn ang="0">
                  <a:pos x="813" y="356"/>
                </a:cxn>
                <a:cxn ang="0">
                  <a:pos x="824" y="411"/>
                </a:cxn>
                <a:cxn ang="0">
                  <a:pos x="832" y="468"/>
                </a:cxn>
                <a:cxn ang="0">
                  <a:pos x="836" y="520"/>
                </a:cxn>
                <a:cxn ang="0">
                  <a:pos x="836" y="570"/>
                </a:cxn>
                <a:cxn ang="0">
                  <a:pos x="835" y="615"/>
                </a:cxn>
                <a:cxn ang="0">
                  <a:pos x="834" y="654"/>
                </a:cxn>
                <a:cxn ang="0">
                  <a:pos x="804" y="656"/>
                </a:cxn>
                <a:cxn ang="0">
                  <a:pos x="771" y="662"/>
                </a:cxn>
                <a:cxn ang="0">
                  <a:pos x="753" y="666"/>
                </a:cxn>
                <a:cxn ang="0">
                  <a:pos x="754" y="645"/>
                </a:cxn>
                <a:cxn ang="0">
                  <a:pos x="757" y="620"/>
                </a:cxn>
                <a:cxn ang="0">
                  <a:pos x="759" y="587"/>
                </a:cxn>
                <a:cxn ang="0">
                  <a:pos x="759" y="547"/>
                </a:cxn>
                <a:cxn ang="0">
                  <a:pos x="758" y="504"/>
                </a:cxn>
                <a:cxn ang="0">
                  <a:pos x="753" y="456"/>
                </a:cxn>
                <a:cxn ang="0">
                  <a:pos x="745" y="405"/>
                </a:cxn>
                <a:cxn ang="0">
                  <a:pos x="731" y="351"/>
                </a:cxn>
                <a:cxn ang="0">
                  <a:pos x="712" y="300"/>
                </a:cxn>
                <a:cxn ang="0">
                  <a:pos x="687" y="249"/>
                </a:cxn>
                <a:cxn ang="0">
                  <a:pos x="655" y="202"/>
                </a:cxn>
                <a:cxn ang="0">
                  <a:pos x="613" y="157"/>
                </a:cxn>
                <a:cxn ang="0">
                  <a:pos x="566" y="123"/>
                </a:cxn>
                <a:cxn ang="0">
                  <a:pos x="513" y="98"/>
                </a:cxn>
                <a:cxn ang="0">
                  <a:pos x="460" y="85"/>
                </a:cxn>
                <a:cxn ang="0">
                  <a:pos x="403" y="78"/>
                </a:cxn>
                <a:cxn ang="0">
                  <a:pos x="347" y="79"/>
                </a:cxn>
                <a:cxn ang="0">
                  <a:pos x="293" y="87"/>
                </a:cxn>
                <a:cxn ang="0">
                  <a:pos x="240" y="98"/>
                </a:cxn>
                <a:cxn ang="0">
                  <a:pos x="192" y="112"/>
                </a:cxn>
                <a:cxn ang="0">
                  <a:pos x="148" y="129"/>
                </a:cxn>
                <a:cxn ang="0">
                  <a:pos x="111" y="145"/>
                </a:cxn>
                <a:cxn ang="0">
                  <a:pos x="83" y="163"/>
                </a:cxn>
                <a:cxn ang="0">
                  <a:pos x="61" y="178"/>
                </a:cxn>
                <a:cxn ang="0">
                  <a:pos x="39" y="184"/>
                </a:cxn>
                <a:cxn ang="0">
                  <a:pos x="17" y="152"/>
                </a:cxn>
                <a:cxn ang="0">
                  <a:pos x="5" y="125"/>
                </a:cxn>
                <a:cxn ang="0">
                  <a:pos x="0" y="109"/>
                </a:cxn>
              </a:cxnLst>
              <a:rect l="0" t="0" r="r" b="b"/>
              <a:pathLst>
                <a:path w="837" h="668">
                  <a:moveTo>
                    <a:pt x="0" y="109"/>
                  </a:moveTo>
                  <a:lnTo>
                    <a:pt x="0" y="108"/>
                  </a:lnTo>
                  <a:lnTo>
                    <a:pt x="2" y="107"/>
                  </a:lnTo>
                  <a:lnTo>
                    <a:pt x="6" y="103"/>
                  </a:lnTo>
                  <a:lnTo>
                    <a:pt x="11" y="101"/>
                  </a:lnTo>
                  <a:lnTo>
                    <a:pt x="14" y="99"/>
                  </a:lnTo>
                  <a:lnTo>
                    <a:pt x="17" y="96"/>
                  </a:lnTo>
                  <a:lnTo>
                    <a:pt x="22" y="94"/>
                  </a:lnTo>
                  <a:lnTo>
                    <a:pt x="27" y="93"/>
                  </a:lnTo>
                  <a:lnTo>
                    <a:pt x="32" y="89"/>
                  </a:lnTo>
                  <a:lnTo>
                    <a:pt x="36" y="87"/>
                  </a:lnTo>
                  <a:lnTo>
                    <a:pt x="42" y="84"/>
                  </a:lnTo>
                  <a:lnTo>
                    <a:pt x="48" y="82"/>
                  </a:lnTo>
                  <a:lnTo>
                    <a:pt x="53" y="78"/>
                  </a:lnTo>
                  <a:lnTo>
                    <a:pt x="60" y="75"/>
                  </a:lnTo>
                  <a:lnTo>
                    <a:pt x="67" y="71"/>
                  </a:lnTo>
                  <a:lnTo>
                    <a:pt x="74" y="69"/>
                  </a:lnTo>
                  <a:lnTo>
                    <a:pt x="80" y="65"/>
                  </a:lnTo>
                  <a:lnTo>
                    <a:pt x="88" y="63"/>
                  </a:lnTo>
                  <a:lnTo>
                    <a:pt x="96" y="59"/>
                  </a:lnTo>
                  <a:lnTo>
                    <a:pt x="104" y="57"/>
                  </a:lnTo>
                  <a:lnTo>
                    <a:pt x="111" y="52"/>
                  </a:lnTo>
                  <a:lnTo>
                    <a:pt x="120" y="49"/>
                  </a:lnTo>
                  <a:lnTo>
                    <a:pt x="128" y="46"/>
                  </a:lnTo>
                  <a:lnTo>
                    <a:pt x="138" y="42"/>
                  </a:lnTo>
                  <a:lnTo>
                    <a:pt x="147" y="39"/>
                  </a:lnTo>
                  <a:lnTo>
                    <a:pt x="157" y="36"/>
                  </a:lnTo>
                  <a:lnTo>
                    <a:pt x="166" y="34"/>
                  </a:lnTo>
                  <a:lnTo>
                    <a:pt x="177" y="32"/>
                  </a:lnTo>
                  <a:lnTo>
                    <a:pt x="187" y="29"/>
                  </a:lnTo>
                  <a:lnTo>
                    <a:pt x="196" y="25"/>
                  </a:lnTo>
                  <a:lnTo>
                    <a:pt x="206" y="22"/>
                  </a:lnTo>
                  <a:lnTo>
                    <a:pt x="217" y="20"/>
                  </a:lnTo>
                  <a:lnTo>
                    <a:pt x="228" y="17"/>
                  </a:lnTo>
                  <a:lnTo>
                    <a:pt x="239" y="14"/>
                  </a:lnTo>
                  <a:lnTo>
                    <a:pt x="250" y="12"/>
                  </a:lnTo>
                  <a:lnTo>
                    <a:pt x="262" y="11"/>
                  </a:lnTo>
                  <a:lnTo>
                    <a:pt x="273" y="8"/>
                  </a:lnTo>
                  <a:lnTo>
                    <a:pt x="284" y="6"/>
                  </a:lnTo>
                  <a:lnTo>
                    <a:pt x="297" y="4"/>
                  </a:lnTo>
                  <a:lnTo>
                    <a:pt x="308" y="4"/>
                  </a:lnTo>
                  <a:lnTo>
                    <a:pt x="321" y="2"/>
                  </a:lnTo>
                  <a:lnTo>
                    <a:pt x="332" y="1"/>
                  </a:lnTo>
                  <a:lnTo>
                    <a:pt x="344" y="1"/>
                  </a:lnTo>
                  <a:lnTo>
                    <a:pt x="357" y="1"/>
                  </a:lnTo>
                  <a:lnTo>
                    <a:pt x="369" y="0"/>
                  </a:lnTo>
                  <a:lnTo>
                    <a:pt x="381" y="0"/>
                  </a:lnTo>
                  <a:lnTo>
                    <a:pt x="394" y="1"/>
                  </a:lnTo>
                  <a:lnTo>
                    <a:pt x="406" y="2"/>
                  </a:lnTo>
                  <a:lnTo>
                    <a:pt x="420" y="3"/>
                  </a:lnTo>
                  <a:lnTo>
                    <a:pt x="432" y="4"/>
                  </a:lnTo>
                  <a:lnTo>
                    <a:pt x="445" y="6"/>
                  </a:lnTo>
                  <a:lnTo>
                    <a:pt x="459" y="8"/>
                  </a:lnTo>
                  <a:lnTo>
                    <a:pt x="471" y="11"/>
                  </a:lnTo>
                  <a:lnTo>
                    <a:pt x="484" y="13"/>
                  </a:lnTo>
                  <a:lnTo>
                    <a:pt x="498" y="16"/>
                  </a:lnTo>
                  <a:lnTo>
                    <a:pt x="511" y="21"/>
                  </a:lnTo>
                  <a:lnTo>
                    <a:pt x="524" y="24"/>
                  </a:lnTo>
                  <a:lnTo>
                    <a:pt x="537" y="29"/>
                  </a:lnTo>
                  <a:lnTo>
                    <a:pt x="550" y="33"/>
                  </a:lnTo>
                  <a:lnTo>
                    <a:pt x="564" y="39"/>
                  </a:lnTo>
                  <a:lnTo>
                    <a:pt x="576" y="43"/>
                  </a:lnTo>
                  <a:lnTo>
                    <a:pt x="588" y="49"/>
                  </a:lnTo>
                  <a:lnTo>
                    <a:pt x="600" y="55"/>
                  </a:lnTo>
                  <a:lnTo>
                    <a:pt x="612" y="62"/>
                  </a:lnTo>
                  <a:lnTo>
                    <a:pt x="623" y="68"/>
                  </a:lnTo>
                  <a:lnTo>
                    <a:pt x="634" y="75"/>
                  </a:lnTo>
                  <a:lnTo>
                    <a:pt x="644" y="82"/>
                  </a:lnTo>
                  <a:lnTo>
                    <a:pt x="656" y="91"/>
                  </a:lnTo>
                  <a:lnTo>
                    <a:pt x="665" y="98"/>
                  </a:lnTo>
                  <a:lnTo>
                    <a:pt x="674" y="107"/>
                  </a:lnTo>
                  <a:lnTo>
                    <a:pt x="682" y="114"/>
                  </a:lnTo>
                  <a:lnTo>
                    <a:pt x="693" y="124"/>
                  </a:lnTo>
                  <a:lnTo>
                    <a:pt x="700" y="132"/>
                  </a:lnTo>
                  <a:lnTo>
                    <a:pt x="709" y="142"/>
                  </a:lnTo>
                  <a:lnTo>
                    <a:pt x="717" y="151"/>
                  </a:lnTo>
                  <a:lnTo>
                    <a:pt x="725" y="161"/>
                  </a:lnTo>
                  <a:lnTo>
                    <a:pt x="732" y="171"/>
                  </a:lnTo>
                  <a:lnTo>
                    <a:pt x="739" y="180"/>
                  </a:lnTo>
                  <a:lnTo>
                    <a:pt x="745" y="190"/>
                  </a:lnTo>
                  <a:lnTo>
                    <a:pt x="751" y="200"/>
                  </a:lnTo>
                  <a:lnTo>
                    <a:pt x="757" y="210"/>
                  </a:lnTo>
                  <a:lnTo>
                    <a:pt x="764" y="221"/>
                  </a:lnTo>
                  <a:lnTo>
                    <a:pt x="769" y="231"/>
                  </a:lnTo>
                  <a:lnTo>
                    <a:pt x="774" y="243"/>
                  </a:lnTo>
                  <a:lnTo>
                    <a:pt x="778" y="253"/>
                  </a:lnTo>
                  <a:lnTo>
                    <a:pt x="783" y="265"/>
                  </a:lnTo>
                  <a:lnTo>
                    <a:pt x="789" y="275"/>
                  </a:lnTo>
                  <a:lnTo>
                    <a:pt x="793" y="288"/>
                  </a:lnTo>
                  <a:lnTo>
                    <a:pt x="796" y="299"/>
                  </a:lnTo>
                  <a:lnTo>
                    <a:pt x="800" y="309"/>
                  </a:lnTo>
                  <a:lnTo>
                    <a:pt x="804" y="320"/>
                  </a:lnTo>
                  <a:lnTo>
                    <a:pt x="808" y="333"/>
                  </a:lnTo>
                  <a:lnTo>
                    <a:pt x="810" y="344"/>
                  </a:lnTo>
                  <a:lnTo>
                    <a:pt x="813" y="356"/>
                  </a:lnTo>
                  <a:lnTo>
                    <a:pt x="815" y="367"/>
                  </a:lnTo>
                  <a:lnTo>
                    <a:pt x="818" y="377"/>
                  </a:lnTo>
                  <a:lnTo>
                    <a:pt x="821" y="389"/>
                  </a:lnTo>
                  <a:lnTo>
                    <a:pt x="823" y="400"/>
                  </a:lnTo>
                  <a:lnTo>
                    <a:pt x="824" y="411"/>
                  </a:lnTo>
                  <a:lnTo>
                    <a:pt x="827" y="423"/>
                  </a:lnTo>
                  <a:lnTo>
                    <a:pt x="828" y="434"/>
                  </a:lnTo>
                  <a:lnTo>
                    <a:pt x="829" y="445"/>
                  </a:lnTo>
                  <a:lnTo>
                    <a:pt x="831" y="456"/>
                  </a:lnTo>
                  <a:lnTo>
                    <a:pt x="832" y="468"/>
                  </a:lnTo>
                  <a:lnTo>
                    <a:pt x="833" y="478"/>
                  </a:lnTo>
                  <a:lnTo>
                    <a:pt x="834" y="490"/>
                  </a:lnTo>
                  <a:lnTo>
                    <a:pt x="835" y="500"/>
                  </a:lnTo>
                  <a:lnTo>
                    <a:pt x="836" y="511"/>
                  </a:lnTo>
                  <a:lnTo>
                    <a:pt x="836" y="520"/>
                  </a:lnTo>
                  <a:lnTo>
                    <a:pt x="836" y="531"/>
                  </a:lnTo>
                  <a:lnTo>
                    <a:pt x="836" y="540"/>
                  </a:lnTo>
                  <a:lnTo>
                    <a:pt x="836" y="551"/>
                  </a:lnTo>
                  <a:lnTo>
                    <a:pt x="836" y="561"/>
                  </a:lnTo>
                  <a:lnTo>
                    <a:pt x="836" y="570"/>
                  </a:lnTo>
                  <a:lnTo>
                    <a:pt x="836" y="579"/>
                  </a:lnTo>
                  <a:lnTo>
                    <a:pt x="837" y="590"/>
                  </a:lnTo>
                  <a:lnTo>
                    <a:pt x="836" y="598"/>
                  </a:lnTo>
                  <a:lnTo>
                    <a:pt x="836" y="607"/>
                  </a:lnTo>
                  <a:lnTo>
                    <a:pt x="835" y="615"/>
                  </a:lnTo>
                  <a:lnTo>
                    <a:pt x="835" y="624"/>
                  </a:lnTo>
                  <a:lnTo>
                    <a:pt x="835" y="632"/>
                  </a:lnTo>
                  <a:lnTo>
                    <a:pt x="835" y="640"/>
                  </a:lnTo>
                  <a:lnTo>
                    <a:pt x="834" y="647"/>
                  </a:lnTo>
                  <a:lnTo>
                    <a:pt x="834" y="654"/>
                  </a:lnTo>
                  <a:lnTo>
                    <a:pt x="828" y="654"/>
                  </a:lnTo>
                  <a:lnTo>
                    <a:pt x="824" y="654"/>
                  </a:lnTo>
                  <a:lnTo>
                    <a:pt x="816" y="654"/>
                  </a:lnTo>
                  <a:lnTo>
                    <a:pt x="811" y="654"/>
                  </a:lnTo>
                  <a:lnTo>
                    <a:pt x="804" y="656"/>
                  </a:lnTo>
                  <a:lnTo>
                    <a:pt x="798" y="658"/>
                  </a:lnTo>
                  <a:lnTo>
                    <a:pt x="791" y="658"/>
                  </a:lnTo>
                  <a:lnTo>
                    <a:pt x="784" y="660"/>
                  </a:lnTo>
                  <a:lnTo>
                    <a:pt x="777" y="661"/>
                  </a:lnTo>
                  <a:lnTo>
                    <a:pt x="771" y="662"/>
                  </a:lnTo>
                  <a:lnTo>
                    <a:pt x="766" y="663"/>
                  </a:lnTo>
                  <a:lnTo>
                    <a:pt x="761" y="665"/>
                  </a:lnTo>
                  <a:lnTo>
                    <a:pt x="754" y="666"/>
                  </a:lnTo>
                  <a:lnTo>
                    <a:pt x="753" y="668"/>
                  </a:lnTo>
                  <a:lnTo>
                    <a:pt x="753" y="666"/>
                  </a:lnTo>
                  <a:lnTo>
                    <a:pt x="753" y="664"/>
                  </a:lnTo>
                  <a:lnTo>
                    <a:pt x="753" y="659"/>
                  </a:lnTo>
                  <a:lnTo>
                    <a:pt x="754" y="653"/>
                  </a:lnTo>
                  <a:lnTo>
                    <a:pt x="754" y="649"/>
                  </a:lnTo>
                  <a:lnTo>
                    <a:pt x="754" y="645"/>
                  </a:lnTo>
                  <a:lnTo>
                    <a:pt x="755" y="640"/>
                  </a:lnTo>
                  <a:lnTo>
                    <a:pt x="756" y="636"/>
                  </a:lnTo>
                  <a:lnTo>
                    <a:pt x="756" y="631"/>
                  </a:lnTo>
                  <a:lnTo>
                    <a:pt x="757" y="626"/>
                  </a:lnTo>
                  <a:lnTo>
                    <a:pt x="757" y="620"/>
                  </a:lnTo>
                  <a:lnTo>
                    <a:pt x="758" y="615"/>
                  </a:lnTo>
                  <a:lnTo>
                    <a:pt x="758" y="608"/>
                  </a:lnTo>
                  <a:lnTo>
                    <a:pt x="758" y="601"/>
                  </a:lnTo>
                  <a:lnTo>
                    <a:pt x="758" y="594"/>
                  </a:lnTo>
                  <a:lnTo>
                    <a:pt x="759" y="587"/>
                  </a:lnTo>
                  <a:lnTo>
                    <a:pt x="759" y="579"/>
                  </a:lnTo>
                  <a:lnTo>
                    <a:pt x="759" y="572"/>
                  </a:lnTo>
                  <a:lnTo>
                    <a:pt x="759" y="565"/>
                  </a:lnTo>
                  <a:lnTo>
                    <a:pt x="760" y="557"/>
                  </a:lnTo>
                  <a:lnTo>
                    <a:pt x="759" y="547"/>
                  </a:lnTo>
                  <a:lnTo>
                    <a:pt x="759" y="539"/>
                  </a:lnTo>
                  <a:lnTo>
                    <a:pt x="759" y="530"/>
                  </a:lnTo>
                  <a:lnTo>
                    <a:pt x="759" y="523"/>
                  </a:lnTo>
                  <a:lnTo>
                    <a:pt x="758" y="512"/>
                  </a:lnTo>
                  <a:lnTo>
                    <a:pt x="758" y="504"/>
                  </a:lnTo>
                  <a:lnTo>
                    <a:pt x="757" y="494"/>
                  </a:lnTo>
                  <a:lnTo>
                    <a:pt x="757" y="485"/>
                  </a:lnTo>
                  <a:lnTo>
                    <a:pt x="756" y="475"/>
                  </a:lnTo>
                  <a:lnTo>
                    <a:pt x="755" y="466"/>
                  </a:lnTo>
                  <a:lnTo>
                    <a:pt x="753" y="456"/>
                  </a:lnTo>
                  <a:lnTo>
                    <a:pt x="753" y="445"/>
                  </a:lnTo>
                  <a:lnTo>
                    <a:pt x="749" y="435"/>
                  </a:lnTo>
                  <a:lnTo>
                    <a:pt x="748" y="425"/>
                  </a:lnTo>
                  <a:lnTo>
                    <a:pt x="746" y="414"/>
                  </a:lnTo>
                  <a:lnTo>
                    <a:pt x="745" y="405"/>
                  </a:lnTo>
                  <a:lnTo>
                    <a:pt x="742" y="394"/>
                  </a:lnTo>
                  <a:lnTo>
                    <a:pt x="739" y="384"/>
                  </a:lnTo>
                  <a:lnTo>
                    <a:pt x="736" y="373"/>
                  </a:lnTo>
                  <a:lnTo>
                    <a:pt x="734" y="363"/>
                  </a:lnTo>
                  <a:lnTo>
                    <a:pt x="731" y="351"/>
                  </a:lnTo>
                  <a:lnTo>
                    <a:pt x="728" y="342"/>
                  </a:lnTo>
                  <a:lnTo>
                    <a:pt x="725" y="331"/>
                  </a:lnTo>
                  <a:lnTo>
                    <a:pt x="722" y="322"/>
                  </a:lnTo>
                  <a:lnTo>
                    <a:pt x="716" y="310"/>
                  </a:lnTo>
                  <a:lnTo>
                    <a:pt x="712" y="300"/>
                  </a:lnTo>
                  <a:lnTo>
                    <a:pt x="707" y="290"/>
                  </a:lnTo>
                  <a:lnTo>
                    <a:pt x="703" y="280"/>
                  </a:lnTo>
                  <a:lnTo>
                    <a:pt x="697" y="270"/>
                  </a:lnTo>
                  <a:lnTo>
                    <a:pt x="693" y="260"/>
                  </a:lnTo>
                  <a:lnTo>
                    <a:pt x="687" y="249"/>
                  </a:lnTo>
                  <a:lnTo>
                    <a:pt x="681" y="240"/>
                  </a:lnTo>
                  <a:lnTo>
                    <a:pt x="675" y="230"/>
                  </a:lnTo>
                  <a:lnTo>
                    <a:pt x="668" y="221"/>
                  </a:lnTo>
                  <a:lnTo>
                    <a:pt x="661" y="210"/>
                  </a:lnTo>
                  <a:lnTo>
                    <a:pt x="655" y="202"/>
                  </a:lnTo>
                  <a:lnTo>
                    <a:pt x="646" y="192"/>
                  </a:lnTo>
                  <a:lnTo>
                    <a:pt x="639" y="183"/>
                  </a:lnTo>
                  <a:lnTo>
                    <a:pt x="631" y="174"/>
                  </a:lnTo>
                  <a:lnTo>
                    <a:pt x="623" y="167"/>
                  </a:lnTo>
                  <a:lnTo>
                    <a:pt x="613" y="157"/>
                  </a:lnTo>
                  <a:lnTo>
                    <a:pt x="604" y="149"/>
                  </a:lnTo>
                  <a:lnTo>
                    <a:pt x="594" y="142"/>
                  </a:lnTo>
                  <a:lnTo>
                    <a:pt x="586" y="135"/>
                  </a:lnTo>
                  <a:lnTo>
                    <a:pt x="575" y="128"/>
                  </a:lnTo>
                  <a:lnTo>
                    <a:pt x="566" y="123"/>
                  </a:lnTo>
                  <a:lnTo>
                    <a:pt x="555" y="117"/>
                  </a:lnTo>
                  <a:lnTo>
                    <a:pt x="545" y="112"/>
                  </a:lnTo>
                  <a:lnTo>
                    <a:pt x="534" y="107"/>
                  </a:lnTo>
                  <a:lnTo>
                    <a:pt x="524" y="102"/>
                  </a:lnTo>
                  <a:lnTo>
                    <a:pt x="513" y="98"/>
                  </a:lnTo>
                  <a:lnTo>
                    <a:pt x="503" y="95"/>
                  </a:lnTo>
                  <a:lnTo>
                    <a:pt x="492" y="92"/>
                  </a:lnTo>
                  <a:lnTo>
                    <a:pt x="481" y="89"/>
                  </a:lnTo>
                  <a:lnTo>
                    <a:pt x="470" y="87"/>
                  </a:lnTo>
                  <a:lnTo>
                    <a:pt x="460" y="85"/>
                  </a:lnTo>
                  <a:lnTo>
                    <a:pt x="448" y="82"/>
                  </a:lnTo>
                  <a:lnTo>
                    <a:pt x="437" y="81"/>
                  </a:lnTo>
                  <a:lnTo>
                    <a:pt x="426" y="79"/>
                  </a:lnTo>
                  <a:lnTo>
                    <a:pt x="414" y="79"/>
                  </a:lnTo>
                  <a:lnTo>
                    <a:pt x="403" y="78"/>
                  </a:lnTo>
                  <a:lnTo>
                    <a:pt x="393" y="78"/>
                  </a:lnTo>
                  <a:lnTo>
                    <a:pt x="381" y="78"/>
                  </a:lnTo>
                  <a:lnTo>
                    <a:pt x="370" y="78"/>
                  </a:lnTo>
                  <a:lnTo>
                    <a:pt x="358" y="78"/>
                  </a:lnTo>
                  <a:lnTo>
                    <a:pt x="347" y="79"/>
                  </a:lnTo>
                  <a:lnTo>
                    <a:pt x="336" y="80"/>
                  </a:lnTo>
                  <a:lnTo>
                    <a:pt x="326" y="82"/>
                  </a:lnTo>
                  <a:lnTo>
                    <a:pt x="314" y="82"/>
                  </a:lnTo>
                  <a:lnTo>
                    <a:pt x="304" y="84"/>
                  </a:lnTo>
                  <a:lnTo>
                    <a:pt x="293" y="87"/>
                  </a:lnTo>
                  <a:lnTo>
                    <a:pt x="283" y="89"/>
                  </a:lnTo>
                  <a:lnTo>
                    <a:pt x="272" y="91"/>
                  </a:lnTo>
                  <a:lnTo>
                    <a:pt x="262" y="93"/>
                  </a:lnTo>
                  <a:lnTo>
                    <a:pt x="250" y="96"/>
                  </a:lnTo>
                  <a:lnTo>
                    <a:pt x="240" y="98"/>
                  </a:lnTo>
                  <a:lnTo>
                    <a:pt x="230" y="100"/>
                  </a:lnTo>
                  <a:lnTo>
                    <a:pt x="220" y="103"/>
                  </a:lnTo>
                  <a:lnTo>
                    <a:pt x="210" y="107"/>
                  </a:lnTo>
                  <a:lnTo>
                    <a:pt x="202" y="110"/>
                  </a:lnTo>
                  <a:lnTo>
                    <a:pt x="192" y="112"/>
                  </a:lnTo>
                  <a:lnTo>
                    <a:pt x="182" y="115"/>
                  </a:lnTo>
                  <a:lnTo>
                    <a:pt x="173" y="118"/>
                  </a:lnTo>
                  <a:lnTo>
                    <a:pt x="165" y="122"/>
                  </a:lnTo>
                  <a:lnTo>
                    <a:pt x="156" y="125"/>
                  </a:lnTo>
                  <a:lnTo>
                    <a:pt x="148" y="129"/>
                  </a:lnTo>
                  <a:lnTo>
                    <a:pt x="141" y="132"/>
                  </a:lnTo>
                  <a:lnTo>
                    <a:pt x="134" y="136"/>
                  </a:lnTo>
                  <a:lnTo>
                    <a:pt x="126" y="139"/>
                  </a:lnTo>
                  <a:lnTo>
                    <a:pt x="118" y="142"/>
                  </a:lnTo>
                  <a:lnTo>
                    <a:pt x="111" y="145"/>
                  </a:lnTo>
                  <a:lnTo>
                    <a:pt x="106" y="149"/>
                  </a:lnTo>
                  <a:lnTo>
                    <a:pt x="99" y="152"/>
                  </a:lnTo>
                  <a:lnTo>
                    <a:pt x="93" y="156"/>
                  </a:lnTo>
                  <a:lnTo>
                    <a:pt x="89" y="159"/>
                  </a:lnTo>
                  <a:lnTo>
                    <a:pt x="83" y="163"/>
                  </a:lnTo>
                  <a:lnTo>
                    <a:pt x="78" y="165"/>
                  </a:lnTo>
                  <a:lnTo>
                    <a:pt x="74" y="168"/>
                  </a:lnTo>
                  <a:lnTo>
                    <a:pt x="70" y="171"/>
                  </a:lnTo>
                  <a:lnTo>
                    <a:pt x="67" y="174"/>
                  </a:lnTo>
                  <a:lnTo>
                    <a:pt x="61" y="178"/>
                  </a:lnTo>
                  <a:lnTo>
                    <a:pt x="58" y="184"/>
                  </a:lnTo>
                  <a:lnTo>
                    <a:pt x="53" y="188"/>
                  </a:lnTo>
                  <a:lnTo>
                    <a:pt x="48" y="189"/>
                  </a:lnTo>
                  <a:lnTo>
                    <a:pt x="43" y="186"/>
                  </a:lnTo>
                  <a:lnTo>
                    <a:pt x="39" y="184"/>
                  </a:lnTo>
                  <a:lnTo>
                    <a:pt x="34" y="178"/>
                  </a:lnTo>
                  <a:lnTo>
                    <a:pt x="29" y="172"/>
                  </a:lnTo>
                  <a:lnTo>
                    <a:pt x="25" y="164"/>
                  </a:lnTo>
                  <a:lnTo>
                    <a:pt x="21" y="157"/>
                  </a:lnTo>
                  <a:lnTo>
                    <a:pt x="17" y="152"/>
                  </a:lnTo>
                  <a:lnTo>
                    <a:pt x="15" y="148"/>
                  </a:lnTo>
                  <a:lnTo>
                    <a:pt x="13" y="143"/>
                  </a:lnTo>
                  <a:lnTo>
                    <a:pt x="11" y="139"/>
                  </a:lnTo>
                  <a:lnTo>
                    <a:pt x="7" y="132"/>
                  </a:lnTo>
                  <a:lnTo>
                    <a:pt x="5" y="125"/>
                  </a:lnTo>
                  <a:lnTo>
                    <a:pt x="2" y="117"/>
                  </a:lnTo>
                  <a:lnTo>
                    <a:pt x="0" y="113"/>
                  </a:lnTo>
                  <a:lnTo>
                    <a:pt x="0" y="110"/>
                  </a:lnTo>
                  <a:lnTo>
                    <a:pt x="0" y="109"/>
                  </a:lnTo>
                  <a:lnTo>
                    <a:pt x="0" y="109"/>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71" name="Freeform 15"/>
            <p:cNvSpPr>
              <a:spLocks/>
            </p:cNvSpPr>
            <p:nvPr/>
          </p:nvSpPr>
          <p:spPr bwMode="auto">
            <a:xfrm>
              <a:off x="7165975" y="3357563"/>
              <a:ext cx="696913" cy="906463"/>
            </a:xfrm>
            <a:custGeom>
              <a:avLst/>
              <a:gdLst/>
              <a:ahLst/>
              <a:cxnLst>
                <a:cxn ang="0">
                  <a:pos x="9" y="87"/>
                </a:cxn>
                <a:cxn ang="0">
                  <a:pos x="27" y="91"/>
                </a:cxn>
                <a:cxn ang="0">
                  <a:pos x="52" y="99"/>
                </a:cxn>
                <a:cxn ang="0">
                  <a:pos x="87" y="111"/>
                </a:cxn>
                <a:cxn ang="0">
                  <a:pos x="129" y="126"/>
                </a:cxn>
                <a:cxn ang="0">
                  <a:pos x="177" y="145"/>
                </a:cxn>
                <a:cxn ang="0">
                  <a:pos x="229" y="168"/>
                </a:cxn>
                <a:cxn ang="0">
                  <a:pos x="287" y="197"/>
                </a:cxn>
                <a:cxn ang="0">
                  <a:pos x="345" y="230"/>
                </a:cxn>
                <a:cxn ang="0">
                  <a:pos x="405" y="269"/>
                </a:cxn>
                <a:cxn ang="0">
                  <a:pos x="465" y="312"/>
                </a:cxn>
                <a:cxn ang="0">
                  <a:pos x="523" y="362"/>
                </a:cxn>
                <a:cxn ang="0">
                  <a:pos x="579" y="416"/>
                </a:cxn>
                <a:cxn ang="0">
                  <a:pos x="631" y="478"/>
                </a:cxn>
                <a:cxn ang="0">
                  <a:pos x="677" y="545"/>
                </a:cxn>
                <a:cxn ang="0">
                  <a:pos x="720" y="622"/>
                </a:cxn>
                <a:cxn ang="0">
                  <a:pos x="752" y="702"/>
                </a:cxn>
                <a:cxn ang="0">
                  <a:pos x="777" y="791"/>
                </a:cxn>
                <a:cxn ang="0">
                  <a:pos x="791" y="887"/>
                </a:cxn>
                <a:cxn ang="0">
                  <a:pos x="795" y="992"/>
                </a:cxn>
                <a:cxn ang="0">
                  <a:pos x="787" y="1103"/>
                </a:cxn>
                <a:cxn ang="0">
                  <a:pos x="862" y="1135"/>
                </a:cxn>
                <a:cxn ang="0">
                  <a:pos x="863" y="1127"/>
                </a:cxn>
                <a:cxn ang="0">
                  <a:pos x="866" y="1108"/>
                </a:cxn>
                <a:cxn ang="0">
                  <a:pos x="870" y="1082"/>
                </a:cxn>
                <a:cxn ang="0">
                  <a:pos x="874" y="1047"/>
                </a:cxn>
                <a:cxn ang="0">
                  <a:pos x="878" y="1007"/>
                </a:cxn>
                <a:cxn ang="0">
                  <a:pos x="878" y="959"/>
                </a:cxn>
                <a:cxn ang="0">
                  <a:pos x="875" y="906"/>
                </a:cxn>
                <a:cxn ang="0">
                  <a:pos x="870" y="847"/>
                </a:cxn>
                <a:cxn ang="0">
                  <a:pos x="861" y="787"/>
                </a:cxn>
                <a:cxn ang="0">
                  <a:pos x="844" y="721"/>
                </a:cxn>
                <a:cxn ang="0">
                  <a:pos x="822" y="653"/>
                </a:cxn>
                <a:cxn ang="0">
                  <a:pos x="791" y="583"/>
                </a:cxn>
                <a:cxn ang="0">
                  <a:pos x="754" y="513"/>
                </a:cxn>
                <a:cxn ang="0">
                  <a:pos x="705" y="441"/>
                </a:cxn>
                <a:cxn ang="0">
                  <a:pos x="649" y="371"/>
                </a:cxn>
                <a:cxn ang="0">
                  <a:pos x="579" y="302"/>
                </a:cxn>
                <a:cxn ang="0">
                  <a:pos x="499" y="236"/>
                </a:cxn>
                <a:cxn ang="0">
                  <a:pos x="405" y="171"/>
                </a:cxn>
                <a:cxn ang="0">
                  <a:pos x="299" y="110"/>
                </a:cxn>
                <a:cxn ang="0">
                  <a:pos x="177" y="55"/>
                </a:cxn>
                <a:cxn ang="0">
                  <a:pos x="41" y="4"/>
                </a:cxn>
                <a:cxn ang="0">
                  <a:pos x="26" y="0"/>
                </a:cxn>
                <a:cxn ang="0">
                  <a:pos x="10" y="8"/>
                </a:cxn>
                <a:cxn ang="0">
                  <a:pos x="2" y="24"/>
                </a:cxn>
                <a:cxn ang="0">
                  <a:pos x="1" y="37"/>
                </a:cxn>
                <a:cxn ang="0">
                  <a:pos x="1" y="62"/>
                </a:cxn>
                <a:cxn ang="0">
                  <a:pos x="3" y="81"/>
                </a:cxn>
                <a:cxn ang="0">
                  <a:pos x="5" y="87"/>
                </a:cxn>
              </a:cxnLst>
              <a:rect l="0" t="0" r="r" b="b"/>
              <a:pathLst>
                <a:path w="878" h="1142">
                  <a:moveTo>
                    <a:pt x="5" y="87"/>
                  </a:moveTo>
                  <a:lnTo>
                    <a:pt x="7" y="87"/>
                  </a:lnTo>
                  <a:lnTo>
                    <a:pt x="9" y="87"/>
                  </a:lnTo>
                  <a:lnTo>
                    <a:pt x="15" y="89"/>
                  </a:lnTo>
                  <a:lnTo>
                    <a:pt x="20" y="90"/>
                  </a:lnTo>
                  <a:lnTo>
                    <a:pt x="27" y="91"/>
                  </a:lnTo>
                  <a:lnTo>
                    <a:pt x="34" y="94"/>
                  </a:lnTo>
                  <a:lnTo>
                    <a:pt x="43" y="97"/>
                  </a:lnTo>
                  <a:lnTo>
                    <a:pt x="52" y="99"/>
                  </a:lnTo>
                  <a:lnTo>
                    <a:pt x="63" y="102"/>
                  </a:lnTo>
                  <a:lnTo>
                    <a:pt x="74" y="106"/>
                  </a:lnTo>
                  <a:lnTo>
                    <a:pt x="87" y="111"/>
                  </a:lnTo>
                  <a:lnTo>
                    <a:pt x="100" y="115"/>
                  </a:lnTo>
                  <a:lnTo>
                    <a:pt x="115" y="121"/>
                  </a:lnTo>
                  <a:lnTo>
                    <a:pt x="129" y="126"/>
                  </a:lnTo>
                  <a:lnTo>
                    <a:pt x="145" y="133"/>
                  </a:lnTo>
                  <a:lnTo>
                    <a:pt x="161" y="138"/>
                  </a:lnTo>
                  <a:lnTo>
                    <a:pt x="177" y="145"/>
                  </a:lnTo>
                  <a:lnTo>
                    <a:pt x="194" y="152"/>
                  </a:lnTo>
                  <a:lnTo>
                    <a:pt x="212" y="161"/>
                  </a:lnTo>
                  <a:lnTo>
                    <a:pt x="229" y="168"/>
                  </a:lnTo>
                  <a:lnTo>
                    <a:pt x="249" y="177"/>
                  </a:lnTo>
                  <a:lnTo>
                    <a:pt x="267" y="187"/>
                  </a:lnTo>
                  <a:lnTo>
                    <a:pt x="287" y="197"/>
                  </a:lnTo>
                  <a:lnTo>
                    <a:pt x="306" y="207"/>
                  </a:lnTo>
                  <a:lnTo>
                    <a:pt x="325" y="219"/>
                  </a:lnTo>
                  <a:lnTo>
                    <a:pt x="345" y="230"/>
                  </a:lnTo>
                  <a:lnTo>
                    <a:pt x="365" y="243"/>
                  </a:lnTo>
                  <a:lnTo>
                    <a:pt x="385" y="255"/>
                  </a:lnTo>
                  <a:lnTo>
                    <a:pt x="405" y="269"/>
                  </a:lnTo>
                  <a:lnTo>
                    <a:pt x="425" y="282"/>
                  </a:lnTo>
                  <a:lnTo>
                    <a:pt x="445" y="298"/>
                  </a:lnTo>
                  <a:lnTo>
                    <a:pt x="465" y="312"/>
                  </a:lnTo>
                  <a:lnTo>
                    <a:pt x="484" y="329"/>
                  </a:lnTo>
                  <a:lnTo>
                    <a:pt x="503" y="344"/>
                  </a:lnTo>
                  <a:lnTo>
                    <a:pt x="523" y="362"/>
                  </a:lnTo>
                  <a:lnTo>
                    <a:pt x="541" y="378"/>
                  </a:lnTo>
                  <a:lnTo>
                    <a:pt x="561" y="398"/>
                  </a:lnTo>
                  <a:lnTo>
                    <a:pt x="579" y="416"/>
                  </a:lnTo>
                  <a:lnTo>
                    <a:pt x="597" y="437"/>
                  </a:lnTo>
                  <a:lnTo>
                    <a:pt x="614" y="457"/>
                  </a:lnTo>
                  <a:lnTo>
                    <a:pt x="631" y="478"/>
                  </a:lnTo>
                  <a:lnTo>
                    <a:pt x="647" y="500"/>
                  </a:lnTo>
                  <a:lnTo>
                    <a:pt x="663" y="524"/>
                  </a:lnTo>
                  <a:lnTo>
                    <a:pt x="677" y="545"/>
                  </a:lnTo>
                  <a:lnTo>
                    <a:pt x="692" y="570"/>
                  </a:lnTo>
                  <a:lnTo>
                    <a:pt x="706" y="595"/>
                  </a:lnTo>
                  <a:lnTo>
                    <a:pt x="720" y="622"/>
                  </a:lnTo>
                  <a:lnTo>
                    <a:pt x="731" y="647"/>
                  </a:lnTo>
                  <a:lnTo>
                    <a:pt x="741" y="674"/>
                  </a:lnTo>
                  <a:lnTo>
                    <a:pt x="752" y="702"/>
                  </a:lnTo>
                  <a:lnTo>
                    <a:pt x="762" y="732"/>
                  </a:lnTo>
                  <a:lnTo>
                    <a:pt x="769" y="761"/>
                  </a:lnTo>
                  <a:lnTo>
                    <a:pt x="777" y="791"/>
                  </a:lnTo>
                  <a:lnTo>
                    <a:pt x="783" y="823"/>
                  </a:lnTo>
                  <a:lnTo>
                    <a:pt x="788" y="855"/>
                  </a:lnTo>
                  <a:lnTo>
                    <a:pt x="791" y="887"/>
                  </a:lnTo>
                  <a:lnTo>
                    <a:pt x="794" y="922"/>
                  </a:lnTo>
                  <a:lnTo>
                    <a:pt x="795" y="956"/>
                  </a:lnTo>
                  <a:lnTo>
                    <a:pt x="795" y="992"/>
                  </a:lnTo>
                  <a:lnTo>
                    <a:pt x="794" y="1028"/>
                  </a:lnTo>
                  <a:lnTo>
                    <a:pt x="791" y="1065"/>
                  </a:lnTo>
                  <a:lnTo>
                    <a:pt x="787" y="1103"/>
                  </a:lnTo>
                  <a:lnTo>
                    <a:pt x="782" y="1142"/>
                  </a:lnTo>
                  <a:lnTo>
                    <a:pt x="862" y="1136"/>
                  </a:lnTo>
                  <a:lnTo>
                    <a:pt x="862" y="1135"/>
                  </a:lnTo>
                  <a:lnTo>
                    <a:pt x="862" y="1134"/>
                  </a:lnTo>
                  <a:lnTo>
                    <a:pt x="862" y="1131"/>
                  </a:lnTo>
                  <a:lnTo>
                    <a:pt x="863" y="1127"/>
                  </a:lnTo>
                  <a:lnTo>
                    <a:pt x="864" y="1122"/>
                  </a:lnTo>
                  <a:lnTo>
                    <a:pt x="865" y="1115"/>
                  </a:lnTo>
                  <a:lnTo>
                    <a:pt x="866" y="1108"/>
                  </a:lnTo>
                  <a:lnTo>
                    <a:pt x="868" y="1101"/>
                  </a:lnTo>
                  <a:lnTo>
                    <a:pt x="869" y="1092"/>
                  </a:lnTo>
                  <a:lnTo>
                    <a:pt x="870" y="1082"/>
                  </a:lnTo>
                  <a:lnTo>
                    <a:pt x="872" y="1071"/>
                  </a:lnTo>
                  <a:lnTo>
                    <a:pt x="873" y="1061"/>
                  </a:lnTo>
                  <a:lnTo>
                    <a:pt x="874" y="1047"/>
                  </a:lnTo>
                  <a:lnTo>
                    <a:pt x="875" y="1035"/>
                  </a:lnTo>
                  <a:lnTo>
                    <a:pt x="876" y="1022"/>
                  </a:lnTo>
                  <a:lnTo>
                    <a:pt x="878" y="1007"/>
                  </a:lnTo>
                  <a:lnTo>
                    <a:pt x="878" y="992"/>
                  </a:lnTo>
                  <a:lnTo>
                    <a:pt x="878" y="975"/>
                  </a:lnTo>
                  <a:lnTo>
                    <a:pt x="878" y="959"/>
                  </a:lnTo>
                  <a:lnTo>
                    <a:pt x="878" y="942"/>
                  </a:lnTo>
                  <a:lnTo>
                    <a:pt x="876" y="924"/>
                  </a:lnTo>
                  <a:lnTo>
                    <a:pt x="875" y="906"/>
                  </a:lnTo>
                  <a:lnTo>
                    <a:pt x="874" y="887"/>
                  </a:lnTo>
                  <a:lnTo>
                    <a:pt x="873" y="868"/>
                  </a:lnTo>
                  <a:lnTo>
                    <a:pt x="870" y="847"/>
                  </a:lnTo>
                  <a:lnTo>
                    <a:pt x="868" y="827"/>
                  </a:lnTo>
                  <a:lnTo>
                    <a:pt x="864" y="806"/>
                  </a:lnTo>
                  <a:lnTo>
                    <a:pt x="861" y="787"/>
                  </a:lnTo>
                  <a:lnTo>
                    <a:pt x="855" y="765"/>
                  </a:lnTo>
                  <a:lnTo>
                    <a:pt x="851" y="743"/>
                  </a:lnTo>
                  <a:lnTo>
                    <a:pt x="844" y="721"/>
                  </a:lnTo>
                  <a:lnTo>
                    <a:pt x="838" y="699"/>
                  </a:lnTo>
                  <a:lnTo>
                    <a:pt x="830" y="676"/>
                  </a:lnTo>
                  <a:lnTo>
                    <a:pt x="822" y="653"/>
                  </a:lnTo>
                  <a:lnTo>
                    <a:pt x="812" y="630"/>
                  </a:lnTo>
                  <a:lnTo>
                    <a:pt x="803" y="607"/>
                  </a:lnTo>
                  <a:lnTo>
                    <a:pt x="791" y="583"/>
                  </a:lnTo>
                  <a:lnTo>
                    <a:pt x="781" y="560"/>
                  </a:lnTo>
                  <a:lnTo>
                    <a:pt x="767" y="536"/>
                  </a:lnTo>
                  <a:lnTo>
                    <a:pt x="754" y="513"/>
                  </a:lnTo>
                  <a:lnTo>
                    <a:pt x="738" y="489"/>
                  </a:lnTo>
                  <a:lnTo>
                    <a:pt x="723" y="465"/>
                  </a:lnTo>
                  <a:lnTo>
                    <a:pt x="705" y="441"/>
                  </a:lnTo>
                  <a:lnTo>
                    <a:pt x="688" y="417"/>
                  </a:lnTo>
                  <a:lnTo>
                    <a:pt x="667" y="394"/>
                  </a:lnTo>
                  <a:lnTo>
                    <a:pt x="649" y="371"/>
                  </a:lnTo>
                  <a:lnTo>
                    <a:pt x="626" y="348"/>
                  </a:lnTo>
                  <a:lnTo>
                    <a:pt x="604" y="326"/>
                  </a:lnTo>
                  <a:lnTo>
                    <a:pt x="579" y="302"/>
                  </a:lnTo>
                  <a:lnTo>
                    <a:pt x="554" y="279"/>
                  </a:lnTo>
                  <a:lnTo>
                    <a:pt x="527" y="258"/>
                  </a:lnTo>
                  <a:lnTo>
                    <a:pt x="499" y="236"/>
                  </a:lnTo>
                  <a:lnTo>
                    <a:pt x="469" y="213"/>
                  </a:lnTo>
                  <a:lnTo>
                    <a:pt x="438" y="192"/>
                  </a:lnTo>
                  <a:lnTo>
                    <a:pt x="405" y="171"/>
                  </a:lnTo>
                  <a:lnTo>
                    <a:pt x="372" y="151"/>
                  </a:lnTo>
                  <a:lnTo>
                    <a:pt x="336" y="130"/>
                  </a:lnTo>
                  <a:lnTo>
                    <a:pt x="299" y="110"/>
                  </a:lnTo>
                  <a:lnTo>
                    <a:pt x="260" y="91"/>
                  </a:lnTo>
                  <a:lnTo>
                    <a:pt x="220" y="72"/>
                  </a:lnTo>
                  <a:lnTo>
                    <a:pt x="177" y="55"/>
                  </a:lnTo>
                  <a:lnTo>
                    <a:pt x="134" y="37"/>
                  </a:lnTo>
                  <a:lnTo>
                    <a:pt x="88" y="20"/>
                  </a:lnTo>
                  <a:lnTo>
                    <a:pt x="41" y="4"/>
                  </a:lnTo>
                  <a:lnTo>
                    <a:pt x="35" y="1"/>
                  </a:lnTo>
                  <a:lnTo>
                    <a:pt x="31" y="1"/>
                  </a:lnTo>
                  <a:lnTo>
                    <a:pt x="26" y="0"/>
                  </a:lnTo>
                  <a:lnTo>
                    <a:pt x="23" y="1"/>
                  </a:lnTo>
                  <a:lnTo>
                    <a:pt x="16" y="3"/>
                  </a:lnTo>
                  <a:lnTo>
                    <a:pt x="10" y="8"/>
                  </a:lnTo>
                  <a:lnTo>
                    <a:pt x="5" y="12"/>
                  </a:lnTo>
                  <a:lnTo>
                    <a:pt x="3" y="20"/>
                  </a:lnTo>
                  <a:lnTo>
                    <a:pt x="2" y="24"/>
                  </a:lnTo>
                  <a:lnTo>
                    <a:pt x="1" y="28"/>
                  </a:lnTo>
                  <a:lnTo>
                    <a:pt x="1" y="33"/>
                  </a:lnTo>
                  <a:lnTo>
                    <a:pt x="1" y="37"/>
                  </a:lnTo>
                  <a:lnTo>
                    <a:pt x="0" y="45"/>
                  </a:lnTo>
                  <a:lnTo>
                    <a:pt x="0" y="55"/>
                  </a:lnTo>
                  <a:lnTo>
                    <a:pt x="1" y="62"/>
                  </a:lnTo>
                  <a:lnTo>
                    <a:pt x="2" y="70"/>
                  </a:lnTo>
                  <a:lnTo>
                    <a:pt x="2" y="76"/>
                  </a:lnTo>
                  <a:lnTo>
                    <a:pt x="3" y="81"/>
                  </a:lnTo>
                  <a:lnTo>
                    <a:pt x="4" y="85"/>
                  </a:lnTo>
                  <a:lnTo>
                    <a:pt x="5" y="87"/>
                  </a:lnTo>
                  <a:lnTo>
                    <a:pt x="5" y="87"/>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sp>
          <p:nvSpPr>
            <p:cNvPr id="72" name="Freeform 16"/>
            <p:cNvSpPr>
              <a:spLocks/>
            </p:cNvSpPr>
            <p:nvPr/>
          </p:nvSpPr>
          <p:spPr bwMode="auto">
            <a:xfrm>
              <a:off x="7704138" y="3233738"/>
              <a:ext cx="239713" cy="336550"/>
            </a:xfrm>
            <a:custGeom>
              <a:avLst/>
              <a:gdLst/>
              <a:ahLst/>
              <a:cxnLst>
                <a:cxn ang="0">
                  <a:pos x="3" y="52"/>
                </a:cxn>
                <a:cxn ang="0">
                  <a:pos x="9" y="58"/>
                </a:cxn>
                <a:cxn ang="0">
                  <a:pos x="17" y="66"/>
                </a:cxn>
                <a:cxn ang="0">
                  <a:pos x="23" y="73"/>
                </a:cxn>
                <a:cxn ang="0">
                  <a:pos x="30" y="79"/>
                </a:cxn>
                <a:cxn ang="0">
                  <a:pos x="38" y="86"/>
                </a:cxn>
                <a:cxn ang="0">
                  <a:pos x="45" y="93"/>
                </a:cxn>
                <a:cxn ang="0">
                  <a:pos x="53" y="102"/>
                </a:cxn>
                <a:cxn ang="0">
                  <a:pos x="62" y="113"/>
                </a:cxn>
                <a:cxn ang="0">
                  <a:pos x="72" y="122"/>
                </a:cxn>
                <a:cxn ang="0">
                  <a:pos x="81" y="134"/>
                </a:cxn>
                <a:cxn ang="0">
                  <a:pos x="91" y="146"/>
                </a:cxn>
                <a:cxn ang="0">
                  <a:pos x="102" y="158"/>
                </a:cxn>
                <a:cxn ang="0">
                  <a:pos x="112" y="170"/>
                </a:cxn>
                <a:cxn ang="0">
                  <a:pos x="122" y="184"/>
                </a:cxn>
                <a:cxn ang="0">
                  <a:pos x="132" y="198"/>
                </a:cxn>
                <a:cxn ang="0">
                  <a:pos x="144" y="213"/>
                </a:cxn>
                <a:cxn ang="0">
                  <a:pos x="154" y="227"/>
                </a:cxn>
                <a:cxn ang="0">
                  <a:pos x="164" y="243"/>
                </a:cxn>
                <a:cxn ang="0">
                  <a:pos x="175" y="260"/>
                </a:cxn>
                <a:cxn ang="0">
                  <a:pos x="185" y="277"/>
                </a:cxn>
                <a:cxn ang="0">
                  <a:pos x="193" y="293"/>
                </a:cxn>
                <a:cxn ang="0">
                  <a:pos x="204" y="311"/>
                </a:cxn>
                <a:cxn ang="0">
                  <a:pos x="212" y="328"/>
                </a:cxn>
                <a:cxn ang="0">
                  <a:pos x="221" y="347"/>
                </a:cxn>
                <a:cxn ang="0">
                  <a:pos x="228" y="365"/>
                </a:cxn>
                <a:cxn ang="0">
                  <a:pos x="236" y="385"/>
                </a:cxn>
                <a:cxn ang="0">
                  <a:pos x="243" y="403"/>
                </a:cxn>
                <a:cxn ang="0">
                  <a:pos x="250" y="424"/>
                </a:cxn>
                <a:cxn ang="0">
                  <a:pos x="303" y="358"/>
                </a:cxn>
                <a:cxn ang="0">
                  <a:pos x="299" y="353"/>
                </a:cxn>
                <a:cxn ang="0">
                  <a:pos x="295" y="343"/>
                </a:cxn>
                <a:cxn ang="0">
                  <a:pos x="289" y="332"/>
                </a:cxn>
                <a:cxn ang="0">
                  <a:pos x="285" y="324"/>
                </a:cxn>
                <a:cxn ang="0">
                  <a:pos x="281" y="316"/>
                </a:cxn>
                <a:cxn ang="0">
                  <a:pos x="276" y="307"/>
                </a:cxn>
                <a:cxn ang="0">
                  <a:pos x="271" y="296"/>
                </a:cxn>
                <a:cxn ang="0">
                  <a:pos x="263" y="285"/>
                </a:cxn>
                <a:cxn ang="0">
                  <a:pos x="257" y="272"/>
                </a:cxn>
                <a:cxn ang="0">
                  <a:pos x="250" y="260"/>
                </a:cxn>
                <a:cxn ang="0">
                  <a:pos x="243" y="247"/>
                </a:cxn>
                <a:cxn ang="0">
                  <a:pos x="236" y="234"/>
                </a:cxn>
                <a:cxn ang="0">
                  <a:pos x="227" y="220"/>
                </a:cxn>
                <a:cxn ang="0">
                  <a:pos x="218" y="205"/>
                </a:cxn>
                <a:cxn ang="0">
                  <a:pos x="209" y="191"/>
                </a:cxn>
                <a:cxn ang="0">
                  <a:pos x="199" y="177"/>
                </a:cxn>
                <a:cxn ang="0">
                  <a:pos x="189" y="161"/>
                </a:cxn>
                <a:cxn ang="0">
                  <a:pos x="178" y="147"/>
                </a:cxn>
                <a:cxn ang="0">
                  <a:pos x="166" y="131"/>
                </a:cxn>
                <a:cxn ang="0">
                  <a:pos x="155" y="117"/>
                </a:cxn>
                <a:cxn ang="0">
                  <a:pos x="144" y="101"/>
                </a:cxn>
                <a:cxn ang="0">
                  <a:pos x="130" y="87"/>
                </a:cxn>
                <a:cxn ang="0">
                  <a:pos x="117" y="73"/>
                </a:cxn>
                <a:cxn ang="0">
                  <a:pos x="105" y="58"/>
                </a:cxn>
                <a:cxn ang="0">
                  <a:pos x="90" y="45"/>
                </a:cxn>
                <a:cxn ang="0">
                  <a:pos x="77" y="31"/>
                </a:cxn>
                <a:cxn ang="0">
                  <a:pos x="62" y="18"/>
                </a:cxn>
                <a:cxn ang="0">
                  <a:pos x="48" y="6"/>
                </a:cxn>
                <a:cxn ang="0">
                  <a:pos x="0" y="51"/>
                </a:cxn>
              </a:cxnLst>
              <a:rect l="0" t="0" r="r" b="b"/>
              <a:pathLst>
                <a:path w="303" h="424">
                  <a:moveTo>
                    <a:pt x="0" y="51"/>
                  </a:moveTo>
                  <a:lnTo>
                    <a:pt x="3" y="52"/>
                  </a:lnTo>
                  <a:lnTo>
                    <a:pt x="5" y="54"/>
                  </a:lnTo>
                  <a:lnTo>
                    <a:pt x="9" y="58"/>
                  </a:lnTo>
                  <a:lnTo>
                    <a:pt x="13" y="61"/>
                  </a:lnTo>
                  <a:lnTo>
                    <a:pt x="17" y="66"/>
                  </a:lnTo>
                  <a:lnTo>
                    <a:pt x="20" y="68"/>
                  </a:lnTo>
                  <a:lnTo>
                    <a:pt x="23" y="73"/>
                  </a:lnTo>
                  <a:lnTo>
                    <a:pt x="27" y="76"/>
                  </a:lnTo>
                  <a:lnTo>
                    <a:pt x="30" y="79"/>
                  </a:lnTo>
                  <a:lnTo>
                    <a:pt x="33" y="82"/>
                  </a:lnTo>
                  <a:lnTo>
                    <a:pt x="38" y="86"/>
                  </a:lnTo>
                  <a:lnTo>
                    <a:pt x="41" y="89"/>
                  </a:lnTo>
                  <a:lnTo>
                    <a:pt x="45" y="93"/>
                  </a:lnTo>
                  <a:lnTo>
                    <a:pt x="49" y="97"/>
                  </a:lnTo>
                  <a:lnTo>
                    <a:pt x="53" y="102"/>
                  </a:lnTo>
                  <a:lnTo>
                    <a:pt x="58" y="108"/>
                  </a:lnTo>
                  <a:lnTo>
                    <a:pt x="62" y="113"/>
                  </a:lnTo>
                  <a:lnTo>
                    <a:pt x="66" y="118"/>
                  </a:lnTo>
                  <a:lnTo>
                    <a:pt x="72" y="122"/>
                  </a:lnTo>
                  <a:lnTo>
                    <a:pt x="77" y="128"/>
                  </a:lnTo>
                  <a:lnTo>
                    <a:pt x="81" y="134"/>
                  </a:lnTo>
                  <a:lnTo>
                    <a:pt x="86" y="140"/>
                  </a:lnTo>
                  <a:lnTo>
                    <a:pt x="91" y="146"/>
                  </a:lnTo>
                  <a:lnTo>
                    <a:pt x="96" y="151"/>
                  </a:lnTo>
                  <a:lnTo>
                    <a:pt x="102" y="158"/>
                  </a:lnTo>
                  <a:lnTo>
                    <a:pt x="107" y="164"/>
                  </a:lnTo>
                  <a:lnTo>
                    <a:pt x="112" y="170"/>
                  </a:lnTo>
                  <a:lnTo>
                    <a:pt x="116" y="177"/>
                  </a:lnTo>
                  <a:lnTo>
                    <a:pt x="122" y="184"/>
                  </a:lnTo>
                  <a:lnTo>
                    <a:pt x="126" y="191"/>
                  </a:lnTo>
                  <a:lnTo>
                    <a:pt x="132" y="198"/>
                  </a:lnTo>
                  <a:lnTo>
                    <a:pt x="138" y="205"/>
                  </a:lnTo>
                  <a:lnTo>
                    <a:pt x="144" y="213"/>
                  </a:lnTo>
                  <a:lnTo>
                    <a:pt x="148" y="220"/>
                  </a:lnTo>
                  <a:lnTo>
                    <a:pt x="154" y="227"/>
                  </a:lnTo>
                  <a:lnTo>
                    <a:pt x="158" y="235"/>
                  </a:lnTo>
                  <a:lnTo>
                    <a:pt x="164" y="243"/>
                  </a:lnTo>
                  <a:lnTo>
                    <a:pt x="169" y="251"/>
                  </a:lnTo>
                  <a:lnTo>
                    <a:pt x="175" y="260"/>
                  </a:lnTo>
                  <a:lnTo>
                    <a:pt x="179" y="267"/>
                  </a:lnTo>
                  <a:lnTo>
                    <a:pt x="185" y="277"/>
                  </a:lnTo>
                  <a:lnTo>
                    <a:pt x="189" y="285"/>
                  </a:lnTo>
                  <a:lnTo>
                    <a:pt x="193" y="293"/>
                  </a:lnTo>
                  <a:lnTo>
                    <a:pt x="198" y="301"/>
                  </a:lnTo>
                  <a:lnTo>
                    <a:pt x="204" y="311"/>
                  </a:lnTo>
                  <a:lnTo>
                    <a:pt x="208" y="319"/>
                  </a:lnTo>
                  <a:lnTo>
                    <a:pt x="212" y="328"/>
                  </a:lnTo>
                  <a:lnTo>
                    <a:pt x="216" y="337"/>
                  </a:lnTo>
                  <a:lnTo>
                    <a:pt x="221" y="347"/>
                  </a:lnTo>
                  <a:lnTo>
                    <a:pt x="224" y="356"/>
                  </a:lnTo>
                  <a:lnTo>
                    <a:pt x="228" y="365"/>
                  </a:lnTo>
                  <a:lnTo>
                    <a:pt x="232" y="375"/>
                  </a:lnTo>
                  <a:lnTo>
                    <a:pt x="236" y="385"/>
                  </a:lnTo>
                  <a:lnTo>
                    <a:pt x="240" y="394"/>
                  </a:lnTo>
                  <a:lnTo>
                    <a:pt x="243" y="403"/>
                  </a:lnTo>
                  <a:lnTo>
                    <a:pt x="246" y="414"/>
                  </a:lnTo>
                  <a:lnTo>
                    <a:pt x="250" y="424"/>
                  </a:lnTo>
                  <a:lnTo>
                    <a:pt x="303" y="360"/>
                  </a:lnTo>
                  <a:lnTo>
                    <a:pt x="303" y="358"/>
                  </a:lnTo>
                  <a:lnTo>
                    <a:pt x="302" y="357"/>
                  </a:lnTo>
                  <a:lnTo>
                    <a:pt x="299" y="353"/>
                  </a:lnTo>
                  <a:lnTo>
                    <a:pt x="298" y="349"/>
                  </a:lnTo>
                  <a:lnTo>
                    <a:pt x="295" y="343"/>
                  </a:lnTo>
                  <a:lnTo>
                    <a:pt x="292" y="336"/>
                  </a:lnTo>
                  <a:lnTo>
                    <a:pt x="289" y="332"/>
                  </a:lnTo>
                  <a:lnTo>
                    <a:pt x="288" y="328"/>
                  </a:lnTo>
                  <a:lnTo>
                    <a:pt x="285" y="324"/>
                  </a:lnTo>
                  <a:lnTo>
                    <a:pt x="284" y="321"/>
                  </a:lnTo>
                  <a:lnTo>
                    <a:pt x="281" y="316"/>
                  </a:lnTo>
                  <a:lnTo>
                    <a:pt x="278" y="311"/>
                  </a:lnTo>
                  <a:lnTo>
                    <a:pt x="276" y="307"/>
                  </a:lnTo>
                  <a:lnTo>
                    <a:pt x="274" y="301"/>
                  </a:lnTo>
                  <a:lnTo>
                    <a:pt x="271" y="296"/>
                  </a:lnTo>
                  <a:lnTo>
                    <a:pt x="268" y="290"/>
                  </a:lnTo>
                  <a:lnTo>
                    <a:pt x="263" y="285"/>
                  </a:lnTo>
                  <a:lnTo>
                    <a:pt x="261" y="279"/>
                  </a:lnTo>
                  <a:lnTo>
                    <a:pt x="257" y="272"/>
                  </a:lnTo>
                  <a:lnTo>
                    <a:pt x="254" y="266"/>
                  </a:lnTo>
                  <a:lnTo>
                    <a:pt x="250" y="260"/>
                  </a:lnTo>
                  <a:lnTo>
                    <a:pt x="247" y="254"/>
                  </a:lnTo>
                  <a:lnTo>
                    <a:pt x="243" y="247"/>
                  </a:lnTo>
                  <a:lnTo>
                    <a:pt x="240" y="241"/>
                  </a:lnTo>
                  <a:lnTo>
                    <a:pt x="236" y="234"/>
                  </a:lnTo>
                  <a:lnTo>
                    <a:pt x="232" y="228"/>
                  </a:lnTo>
                  <a:lnTo>
                    <a:pt x="227" y="220"/>
                  </a:lnTo>
                  <a:lnTo>
                    <a:pt x="222" y="213"/>
                  </a:lnTo>
                  <a:lnTo>
                    <a:pt x="218" y="205"/>
                  </a:lnTo>
                  <a:lnTo>
                    <a:pt x="214" y="198"/>
                  </a:lnTo>
                  <a:lnTo>
                    <a:pt x="209" y="191"/>
                  </a:lnTo>
                  <a:lnTo>
                    <a:pt x="204" y="184"/>
                  </a:lnTo>
                  <a:lnTo>
                    <a:pt x="199" y="177"/>
                  </a:lnTo>
                  <a:lnTo>
                    <a:pt x="194" y="169"/>
                  </a:lnTo>
                  <a:lnTo>
                    <a:pt x="189" y="161"/>
                  </a:lnTo>
                  <a:lnTo>
                    <a:pt x="183" y="154"/>
                  </a:lnTo>
                  <a:lnTo>
                    <a:pt x="178" y="147"/>
                  </a:lnTo>
                  <a:lnTo>
                    <a:pt x="172" y="140"/>
                  </a:lnTo>
                  <a:lnTo>
                    <a:pt x="166" y="131"/>
                  </a:lnTo>
                  <a:lnTo>
                    <a:pt x="161" y="124"/>
                  </a:lnTo>
                  <a:lnTo>
                    <a:pt x="155" y="117"/>
                  </a:lnTo>
                  <a:lnTo>
                    <a:pt x="150" y="110"/>
                  </a:lnTo>
                  <a:lnTo>
                    <a:pt x="144" y="101"/>
                  </a:lnTo>
                  <a:lnTo>
                    <a:pt x="137" y="94"/>
                  </a:lnTo>
                  <a:lnTo>
                    <a:pt x="130" y="87"/>
                  </a:lnTo>
                  <a:lnTo>
                    <a:pt x="124" y="80"/>
                  </a:lnTo>
                  <a:lnTo>
                    <a:pt x="117" y="73"/>
                  </a:lnTo>
                  <a:lnTo>
                    <a:pt x="111" y="65"/>
                  </a:lnTo>
                  <a:lnTo>
                    <a:pt x="105" y="58"/>
                  </a:lnTo>
                  <a:lnTo>
                    <a:pt x="98" y="52"/>
                  </a:lnTo>
                  <a:lnTo>
                    <a:pt x="90" y="45"/>
                  </a:lnTo>
                  <a:lnTo>
                    <a:pt x="84" y="37"/>
                  </a:lnTo>
                  <a:lnTo>
                    <a:pt x="77" y="31"/>
                  </a:lnTo>
                  <a:lnTo>
                    <a:pt x="70" y="25"/>
                  </a:lnTo>
                  <a:lnTo>
                    <a:pt x="62" y="18"/>
                  </a:lnTo>
                  <a:lnTo>
                    <a:pt x="55" y="12"/>
                  </a:lnTo>
                  <a:lnTo>
                    <a:pt x="48" y="6"/>
                  </a:lnTo>
                  <a:lnTo>
                    <a:pt x="41" y="0"/>
                  </a:lnTo>
                  <a:lnTo>
                    <a:pt x="0" y="51"/>
                  </a:lnTo>
                  <a:lnTo>
                    <a:pt x="0" y="51"/>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Gill Sans MT" pitchFamily="34" charset="0"/>
              </a:endParaRPr>
            </a:p>
          </p:txBody>
        </p:sp>
      </p:grpSp>
      <p:sp>
        <p:nvSpPr>
          <p:cNvPr id="73" name="TextBox 72"/>
          <p:cNvSpPr txBox="1"/>
          <p:nvPr/>
        </p:nvSpPr>
        <p:spPr>
          <a:xfrm>
            <a:off x="7283222" y="3468469"/>
            <a:ext cx="1632178" cy="646331"/>
          </a:xfrm>
          <a:prstGeom prst="rect">
            <a:avLst/>
          </a:prstGeom>
          <a:noFill/>
        </p:spPr>
        <p:txBody>
          <a:bodyPr wrap="none" rtlCol="0">
            <a:spAutoFit/>
          </a:bodyPr>
          <a:lstStyle/>
          <a:p>
            <a:r>
              <a:rPr lang="en-US" sz="3600" dirty="0"/>
              <a:t>Privacy!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36" grpId="0"/>
      <p:bldP spid="39" grpId="0" animBg="1"/>
      <p:bldP spid="46" grpId="0" animBg="1"/>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75" y="2667000"/>
            <a:ext cx="4352925"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Anonymized Data</a:t>
            </a:r>
            <a:r>
              <a:rPr lang="en-US"/>
              <a:t>… Isn’t</a:t>
            </a:r>
            <a:endParaRPr lang="en-US"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615066"/>
            <a:ext cx="3095625" cy="1294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287" y="1615066"/>
            <a:ext cx="4495801" cy="615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958379"/>
            <a:ext cx="4457700" cy="918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5375951"/>
            <a:ext cx="5181599" cy="1099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209800" y="3314700"/>
            <a:ext cx="45720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What went wrong?</a:t>
            </a:r>
          </a:p>
        </p:txBody>
      </p:sp>
    </p:spTree>
    <p:extLst>
      <p:ext uri="{BB962C8B-B14F-4D97-AF65-F5344CB8AC3E}">
        <p14:creationId xmlns:p14="http://schemas.microsoft.com/office/powerpoint/2010/main" val="281974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290"/>
                                        </p:tgtEl>
                                        <p:attrNameLst>
                                          <p:attrName>style.opacity</p:attrName>
                                        </p:attrNameLst>
                                      </p:cBhvr>
                                      <p:to>
                                        <p:strVal val="0.5"/>
                                      </p:to>
                                    </p:set>
                                    <p:animEffect filter="image" prLst="opacity: 0.5">
                                      <p:cBhvr rctx="IE">
                                        <p:cTn id="7" dur="indefinite"/>
                                        <p:tgtEl>
                                          <p:spTgt spid="12290"/>
                                        </p:tgtEl>
                                      </p:cBhvr>
                                    </p:animEffect>
                                  </p:childTnLst>
                                </p:cTn>
                              </p:par>
                              <p:par>
                                <p:cTn id="8" presetID="9" presetClass="emph" presetSubtype="0" nodeType="withEffect">
                                  <p:stCondLst>
                                    <p:cond delay="0"/>
                                  </p:stCondLst>
                                  <p:childTnLst>
                                    <p:set>
                                      <p:cBhvr rctx="PPT">
                                        <p:cTn id="9" dur="indefinite"/>
                                        <p:tgtEl>
                                          <p:spTgt spid="12291"/>
                                        </p:tgtEl>
                                        <p:attrNameLst>
                                          <p:attrName>style.opacity</p:attrName>
                                        </p:attrNameLst>
                                      </p:cBhvr>
                                      <p:to>
                                        <p:strVal val="0.5"/>
                                      </p:to>
                                    </p:set>
                                    <p:animEffect filter="image" prLst="opacity: 0.5">
                                      <p:cBhvr rctx="IE">
                                        <p:cTn id="10" dur="indefinite"/>
                                        <p:tgtEl>
                                          <p:spTgt spid="12291"/>
                                        </p:tgtEl>
                                      </p:cBhvr>
                                    </p:animEffect>
                                  </p:childTnLst>
                                </p:cTn>
                              </p:par>
                              <p:par>
                                <p:cTn id="11" presetID="9" presetClass="emph" presetSubtype="0" nodeType="withEffect">
                                  <p:stCondLst>
                                    <p:cond delay="0"/>
                                  </p:stCondLst>
                                  <p:childTnLst>
                                    <p:set>
                                      <p:cBhvr rctx="PPT">
                                        <p:cTn id="12" dur="indefinite"/>
                                        <p:tgtEl>
                                          <p:spTgt spid="12292"/>
                                        </p:tgtEl>
                                        <p:attrNameLst>
                                          <p:attrName>style.opacity</p:attrName>
                                        </p:attrNameLst>
                                      </p:cBhvr>
                                      <p:to>
                                        <p:strVal val="0.5"/>
                                      </p:to>
                                    </p:set>
                                    <p:animEffect filter="image" prLst="opacity: 0.5">
                                      <p:cBhvr rctx="IE">
                                        <p:cTn id="13" dur="indefinite"/>
                                        <p:tgtEl>
                                          <p:spTgt spid="12292"/>
                                        </p:tgtEl>
                                      </p:cBhvr>
                                    </p:animEffect>
                                  </p:childTnLst>
                                </p:cTn>
                              </p:par>
                              <p:par>
                                <p:cTn id="14" presetID="9" presetClass="emph" presetSubtype="0" nodeType="withEffect">
                                  <p:stCondLst>
                                    <p:cond delay="0"/>
                                  </p:stCondLst>
                                  <p:childTnLst>
                                    <p:set>
                                      <p:cBhvr rctx="PPT">
                                        <p:cTn id="15" dur="indefinite"/>
                                        <p:tgtEl>
                                          <p:spTgt spid="12293"/>
                                        </p:tgtEl>
                                        <p:attrNameLst>
                                          <p:attrName>style.opacity</p:attrName>
                                        </p:attrNameLst>
                                      </p:cBhvr>
                                      <p:to>
                                        <p:strVal val="0.5"/>
                                      </p:to>
                                    </p:set>
                                    <p:animEffect filter="image" prLst="opacity: 0.5">
                                      <p:cBhvr rctx="IE">
                                        <p:cTn id="16" dur="indefinite"/>
                                        <p:tgtEl>
                                          <p:spTgt spid="12293"/>
                                        </p:tgtEl>
                                      </p:cBhvr>
                                    </p:animEffect>
                                  </p:childTnLst>
                                </p:cTn>
                              </p:par>
                              <p:par>
                                <p:cTn id="17" presetID="9" presetClass="emph" presetSubtype="0" nodeType="withEffect">
                                  <p:stCondLst>
                                    <p:cond delay="0"/>
                                  </p:stCondLst>
                                  <p:childTnLst>
                                    <p:set>
                                      <p:cBhvr rctx="PPT">
                                        <p:cTn id="18" dur="indefinite"/>
                                        <p:tgtEl>
                                          <p:spTgt spid="2050"/>
                                        </p:tgtEl>
                                        <p:attrNameLst>
                                          <p:attrName>style.opacity</p:attrName>
                                        </p:attrNameLst>
                                      </p:cBhvr>
                                      <p:to>
                                        <p:strVal val="0.5"/>
                                      </p:to>
                                    </p:set>
                                    <p:animEffect filter="image" prLst="opacity: 0.5">
                                      <p:cBhvr rctx="IE">
                                        <p:cTn id="19" dur="indefinite"/>
                                        <p:tgtEl>
                                          <p:spTgt spid="20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normAutofit/>
          </a:bodyPr>
          <a:lstStyle/>
          <a:p>
            <a:r>
              <a:rPr lang="en-US" dirty="0"/>
              <a:t>Latanya Sweeney’s Attack (1997)</a:t>
            </a:r>
          </a:p>
        </p:txBody>
      </p:sp>
      <p:pic>
        <p:nvPicPr>
          <p:cNvPr id="1229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 y="1824335"/>
            <a:ext cx="7859713" cy="3740150"/>
          </a:xfrm>
        </p:spPr>
      </p:pic>
      <p:sp>
        <p:nvSpPr>
          <p:cNvPr id="12293" name="Text Box 6"/>
          <p:cNvSpPr txBox="1">
            <a:spLocks noChangeArrowheads="1"/>
          </p:cNvSpPr>
          <p:nvPr/>
        </p:nvSpPr>
        <p:spPr bwMode="auto">
          <a:xfrm>
            <a:off x="152400" y="1476673"/>
            <a:ext cx="52373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dirty="0">
                <a:solidFill>
                  <a:schemeClr val="hlink"/>
                </a:solidFill>
                <a:latin typeface="+mn-lt"/>
              </a:rPr>
              <a:t>Massachusetts hospital discharge dataset</a:t>
            </a:r>
          </a:p>
        </p:txBody>
      </p:sp>
      <p:sp>
        <p:nvSpPr>
          <p:cNvPr id="12294" name="AutoShape 7"/>
          <p:cNvSpPr>
            <a:spLocks noChangeArrowheads="1"/>
          </p:cNvSpPr>
          <p:nvPr/>
        </p:nvSpPr>
        <p:spPr bwMode="auto">
          <a:xfrm rot="3072938">
            <a:off x="1616075" y="2052935"/>
            <a:ext cx="762000" cy="457200"/>
          </a:xfrm>
          <a:prstGeom prst="rightArrow">
            <a:avLst>
              <a:gd name="adj1" fmla="val 50000"/>
              <a:gd name="adj2" fmla="val 41667"/>
            </a:avLst>
          </a:prstGeom>
          <a:solidFill>
            <a:schemeClr val="hlink"/>
          </a:solidFill>
          <a:ln w="28575">
            <a:solidFill>
              <a:schemeClr val="tx1"/>
            </a:solidFill>
            <a:miter lim="800000"/>
            <a:headEnd/>
            <a:tailEnd/>
          </a:ln>
        </p:spPr>
        <p:txBody>
          <a:bodyPr wrap="none" anchor="ctr"/>
          <a:lstStyle/>
          <a:p>
            <a:endParaRPr lang="en-US"/>
          </a:p>
        </p:txBody>
      </p:sp>
      <p:sp>
        <p:nvSpPr>
          <p:cNvPr id="12295" name="AutoShape 8"/>
          <p:cNvSpPr>
            <a:spLocks noChangeArrowheads="1"/>
          </p:cNvSpPr>
          <p:nvPr/>
        </p:nvSpPr>
        <p:spPr bwMode="auto">
          <a:xfrm rot="-2422530">
            <a:off x="1539875" y="4948535"/>
            <a:ext cx="762000" cy="457200"/>
          </a:xfrm>
          <a:prstGeom prst="rightArrow">
            <a:avLst>
              <a:gd name="adj1" fmla="val 50000"/>
              <a:gd name="adj2" fmla="val 41667"/>
            </a:avLst>
          </a:prstGeom>
          <a:solidFill>
            <a:schemeClr val="hlink"/>
          </a:solidFill>
          <a:ln w="28575">
            <a:solidFill>
              <a:schemeClr val="tx1"/>
            </a:solidFill>
            <a:miter lim="800000"/>
            <a:headEnd/>
            <a:tailEnd/>
          </a:ln>
        </p:spPr>
        <p:txBody>
          <a:bodyPr wrap="none" anchor="ctr"/>
          <a:lstStyle/>
          <a:p>
            <a:endParaRPr lang="en-US"/>
          </a:p>
        </p:txBody>
      </p:sp>
      <p:sp>
        <p:nvSpPr>
          <p:cNvPr id="12296" name="Text Box 9"/>
          <p:cNvSpPr txBox="1">
            <a:spLocks noChangeArrowheads="1"/>
          </p:cNvSpPr>
          <p:nvPr/>
        </p:nvSpPr>
        <p:spPr bwMode="auto">
          <a:xfrm>
            <a:off x="304800" y="5558135"/>
            <a:ext cx="26507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a:solidFill>
                  <a:schemeClr val="hlink"/>
                </a:solidFill>
                <a:latin typeface="+mn-lt"/>
              </a:rPr>
              <a:t>Public voter dataset</a:t>
            </a:r>
          </a:p>
        </p:txBody>
      </p:sp>
      <p:sp>
        <p:nvSpPr>
          <p:cNvPr id="12297" name="Oval 10"/>
          <p:cNvSpPr>
            <a:spLocks noChangeArrowheads="1"/>
          </p:cNvSpPr>
          <p:nvPr/>
        </p:nvSpPr>
        <p:spPr bwMode="auto">
          <a:xfrm>
            <a:off x="4664075" y="1933873"/>
            <a:ext cx="1370013" cy="423862"/>
          </a:xfrm>
          <a:prstGeom prst="ellipse">
            <a:avLst/>
          </a:prstGeom>
          <a:noFill/>
          <a:ln w="2857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44034" name="Picture 2" descr="Dr. Latanya Sweeney's Home Page">
            <a:extLst>
              <a:ext uri="{FF2B5EF4-FFF2-40B4-BE49-F238E27FC236}">
                <a16:creationId xmlns:a16="http://schemas.microsoft.com/office/drawing/2014/main" id="{50312926-12FC-1847-8883-14600C71F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57696"/>
            <a:ext cx="2072212" cy="1378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3359E3-3AF4-2B49-9884-A31E110CC781}"/>
              </a:ext>
            </a:extLst>
          </p:cNvPr>
          <p:cNvSpPr txBox="1"/>
          <p:nvPr/>
        </p:nvSpPr>
        <p:spPr>
          <a:xfrm>
            <a:off x="328776" y="6214030"/>
            <a:ext cx="6891695" cy="400110"/>
          </a:xfrm>
          <a:prstGeom prst="rect">
            <a:avLst/>
          </a:prstGeom>
          <a:solidFill>
            <a:schemeClr val="bg1"/>
          </a:solidFill>
          <a:ln w="50800">
            <a:solidFill>
              <a:schemeClr val="tx1"/>
            </a:solidFill>
          </a:ln>
          <a:effectLst>
            <a:outerShdw blurRad="50800" dist="38100" dir="2700000" algn="tl" rotWithShape="0">
              <a:prstClr val="black">
                <a:alpha val="40000"/>
              </a:prstClr>
            </a:outerShdw>
          </a:effectLst>
        </p:spPr>
        <p:txBody>
          <a:bodyPr wrap="none" rtlCol="0">
            <a:spAutoFit/>
          </a:bodyPr>
          <a:lstStyle/>
          <a:p>
            <a:r>
              <a:rPr lang="en-US" sz="2000" dirty="0"/>
              <a:t>Identified the discharge record of the governor of Massachusetts</a:t>
            </a:r>
          </a:p>
        </p:txBody>
      </p:sp>
    </p:spTree>
    <p:extLst>
      <p:ext uri="{BB962C8B-B14F-4D97-AF65-F5344CB8AC3E}">
        <p14:creationId xmlns:p14="http://schemas.microsoft.com/office/powerpoint/2010/main" val="1003629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animBg="1"/>
      <p:bldP spid="12295" grpId="0" animBg="1"/>
      <p:bldP spid="12296" grpId="0"/>
      <p:bldP spid="1229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p:txBody>
          <a:bodyPr>
            <a:normAutofit/>
          </a:bodyPr>
          <a:lstStyle/>
          <a:p>
            <a:r>
              <a:rPr lang="en-US" dirty="0">
                <a:effectLst/>
              </a:rPr>
              <a:t>Record Linkage</a:t>
            </a:r>
          </a:p>
        </p:txBody>
      </p:sp>
      <p:graphicFrame>
        <p:nvGraphicFramePr>
          <p:cNvPr id="370691" name="Group 3"/>
          <p:cNvGraphicFramePr>
            <a:graphicFrameLocks noGrp="1"/>
          </p:cNvGraphicFramePr>
          <p:nvPr>
            <p:ph sz="half" idx="1"/>
          </p:nvPr>
        </p:nvGraphicFramePr>
        <p:xfrm>
          <a:off x="5219700" y="2743200"/>
          <a:ext cx="3352800" cy="2133600"/>
        </p:xfrm>
        <a:graphic>
          <a:graphicData uri="http://schemas.openxmlformats.org/drawingml/2006/table">
            <a:tbl>
              <a:tblPr/>
              <a:tblGrid>
                <a:gridCol w="705597">
                  <a:extLst>
                    <a:ext uri="{9D8B030D-6E8A-4147-A177-3AD203B41FA5}">
                      <a16:colId xmlns:a16="http://schemas.microsoft.com/office/drawing/2014/main" val="20000"/>
                    </a:ext>
                  </a:extLst>
                </a:gridCol>
                <a:gridCol w="934307">
                  <a:extLst>
                    <a:ext uri="{9D8B030D-6E8A-4147-A177-3AD203B41FA5}">
                      <a16:colId xmlns:a16="http://schemas.microsoft.com/office/drawing/2014/main" val="20001"/>
                    </a:ext>
                  </a:extLst>
                </a:gridCol>
                <a:gridCol w="856448">
                  <a:extLst>
                    <a:ext uri="{9D8B030D-6E8A-4147-A177-3AD203B41FA5}">
                      <a16:colId xmlns:a16="http://schemas.microsoft.com/office/drawing/2014/main" val="20002"/>
                    </a:ext>
                  </a:extLst>
                </a:gridCol>
                <a:gridCol w="856448">
                  <a:extLst>
                    <a:ext uri="{9D8B030D-6E8A-4147-A177-3AD203B41FA5}">
                      <a16:colId xmlns:a16="http://schemas.microsoft.com/office/drawing/2014/main" val="20003"/>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Zipcode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Sex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Alice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Bob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Carol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Ellen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46789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Verdana" pitchFamily="34" charset="0"/>
                          <a:ea typeface="宋体" pitchFamily="2" charset="-122"/>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70728" name="Rectangle 40"/>
          <p:cNvSpPr>
            <a:spLocks noChangeArrowheads="1"/>
          </p:cNvSpPr>
          <p:nvPr/>
        </p:nvSpPr>
        <p:spPr bwMode="auto">
          <a:xfrm>
            <a:off x="5448300" y="2209800"/>
            <a:ext cx="3124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lgn="ctr" eaLnBrk="1" hangingPunct="1">
              <a:buFont typeface="Wingdings" charset="0"/>
              <a:buNone/>
            </a:pPr>
            <a:r>
              <a:rPr lang="en-US" altLang="zh-CN" sz="2000">
                <a:ea typeface="SimSun" charset="0"/>
                <a:cs typeface="SimSun" charset="0"/>
              </a:rPr>
              <a:t>Voter registration data</a:t>
            </a:r>
          </a:p>
        </p:txBody>
      </p:sp>
      <p:sp>
        <p:nvSpPr>
          <p:cNvPr id="370729" name="Oval 41"/>
          <p:cNvSpPr>
            <a:spLocks noChangeArrowheads="1"/>
          </p:cNvSpPr>
          <p:nvPr/>
        </p:nvSpPr>
        <p:spPr bwMode="auto">
          <a:xfrm>
            <a:off x="5829300" y="3048000"/>
            <a:ext cx="2667000" cy="381000"/>
          </a:xfrm>
          <a:prstGeom prst="ellipse">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0730" name="Oval 42"/>
          <p:cNvSpPr>
            <a:spLocks noChangeArrowheads="1"/>
          </p:cNvSpPr>
          <p:nvPr/>
        </p:nvSpPr>
        <p:spPr bwMode="auto">
          <a:xfrm>
            <a:off x="1181100" y="3200400"/>
            <a:ext cx="1925638" cy="381000"/>
          </a:xfrm>
          <a:prstGeom prst="ellipse">
            <a:avLst/>
          </a:prstGeom>
          <a:noFill/>
          <a:ln w="349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aphicFrame>
        <p:nvGraphicFramePr>
          <p:cNvPr id="370802" name="Group 114"/>
          <p:cNvGraphicFramePr>
            <a:graphicFrameLocks noGrp="1"/>
          </p:cNvGraphicFramePr>
          <p:nvPr/>
        </p:nvGraphicFramePr>
        <p:xfrm>
          <a:off x="1257300" y="2743200"/>
          <a:ext cx="3429000" cy="2073272"/>
        </p:xfrm>
        <a:graphic>
          <a:graphicData uri="http://schemas.openxmlformats.org/drawingml/2006/table">
            <a:tbl>
              <a:tblPr/>
              <a:tblGrid>
                <a:gridCol w="895350">
                  <a:extLst>
                    <a:ext uri="{9D8B030D-6E8A-4147-A177-3AD203B41FA5}">
                      <a16:colId xmlns:a16="http://schemas.microsoft.com/office/drawing/2014/main" val="20000"/>
                    </a:ext>
                  </a:extLst>
                </a:gridCol>
                <a:gridCol w="506413">
                  <a:extLst>
                    <a:ext uri="{9D8B030D-6E8A-4147-A177-3AD203B41FA5}">
                      <a16:colId xmlns:a16="http://schemas.microsoft.com/office/drawing/2014/main" val="20001"/>
                    </a:ext>
                  </a:extLst>
                </a:gridCol>
                <a:gridCol w="506412">
                  <a:extLst>
                    <a:ext uri="{9D8B030D-6E8A-4147-A177-3AD203B41FA5}">
                      <a16:colId xmlns:a16="http://schemas.microsoft.com/office/drawing/2014/main" val="20002"/>
                    </a:ext>
                  </a:extLst>
                </a:gridCol>
                <a:gridCol w="1520825">
                  <a:extLst>
                    <a:ext uri="{9D8B030D-6E8A-4147-A177-3AD203B41FA5}">
                      <a16:colId xmlns:a16="http://schemas.microsoft.com/office/drawing/2014/main" val="20003"/>
                    </a:ext>
                  </a:extLst>
                </a:gridCol>
              </a:tblGrid>
              <a:tr h="259159">
                <a:tc gridSpan="3">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QID</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SA</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Zipcode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Sex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Disease</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47677</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29</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Ovarian Cancer</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47602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Ovarian Cancer</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47678</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27</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M</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Prostate Cancer</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47905</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43</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M</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Flu</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47909</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52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Heart Disease</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47906</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47</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M</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Heart Disease</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0777" name="AutoShape 89"/>
          <p:cNvSpPr>
            <a:spLocks noChangeArrowheads="1"/>
          </p:cNvSpPr>
          <p:nvPr/>
        </p:nvSpPr>
        <p:spPr bwMode="auto">
          <a:xfrm>
            <a:off x="381000" y="2667000"/>
            <a:ext cx="914400" cy="2209800"/>
          </a:xfrm>
          <a:prstGeom prst="roundRect">
            <a:avLst>
              <a:gd name="adj" fmla="val 16667"/>
            </a:avLst>
          </a:prstGeom>
          <a:noFill/>
          <a:ln w="254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aphicFrame>
        <p:nvGraphicFramePr>
          <p:cNvPr id="370801" name="Group 113"/>
          <p:cNvGraphicFramePr>
            <a:graphicFrameLocks noGrp="1"/>
          </p:cNvGraphicFramePr>
          <p:nvPr/>
        </p:nvGraphicFramePr>
        <p:xfrm>
          <a:off x="419100" y="2743200"/>
          <a:ext cx="838200" cy="2073272"/>
        </p:xfrm>
        <a:graphic>
          <a:graphicData uri="http://schemas.openxmlformats.org/drawingml/2006/table">
            <a:tbl>
              <a:tblPr/>
              <a:tblGrid>
                <a:gridCol w="838200">
                  <a:extLst>
                    <a:ext uri="{9D8B030D-6E8A-4147-A177-3AD203B41FA5}">
                      <a16:colId xmlns:a16="http://schemas.microsoft.com/office/drawing/2014/main" val="20000"/>
                    </a:ext>
                  </a:extLst>
                </a:gridCol>
              </a:tblGrid>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ID</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Name</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Alice</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Betty</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Charles</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David</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Emily</a:t>
                      </a:r>
                    </a:p>
                  </a:txBody>
                  <a:tcPr marT="45734" marB="4573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9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Verdana" pitchFamily="34" charset="0"/>
                          <a:ea typeface="宋体" pitchFamily="2" charset="-122"/>
                        </a:rPr>
                        <a:t>Fred</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375" name="Rectangle 112"/>
          <p:cNvSpPr>
            <a:spLocks noChangeArrowheads="1"/>
          </p:cNvSpPr>
          <p:nvPr/>
        </p:nvSpPr>
        <p:spPr bwMode="auto">
          <a:xfrm>
            <a:off x="952500" y="2209800"/>
            <a:ext cx="3200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lgn="ctr" eaLnBrk="1" hangingPunct="1">
              <a:buFont typeface="Wingdings" charset="0"/>
              <a:buNone/>
            </a:pPr>
            <a:r>
              <a:rPr lang="en-US" altLang="zh-CN" sz="2000" dirty="0" err="1">
                <a:ea typeface="SimSun" charset="0"/>
                <a:cs typeface="SimSun" charset="0"/>
              </a:rPr>
              <a:t>Microdata</a:t>
            </a:r>
            <a:endParaRPr lang="en-US" altLang="zh-CN" sz="2000" dirty="0">
              <a:ea typeface="SimSun" charset="0"/>
              <a:cs typeface="SimSun" charset="0"/>
            </a:endParaRPr>
          </a:p>
        </p:txBody>
      </p:sp>
    </p:spTree>
    <p:extLst>
      <p:ext uri="{BB962C8B-B14F-4D97-AF65-F5344CB8AC3E}">
        <p14:creationId xmlns:p14="http://schemas.microsoft.com/office/powerpoint/2010/main" val="261509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0777"/>
                                        </p:tgtEl>
                                        <p:attrNameLst>
                                          <p:attrName>style.visibility</p:attrName>
                                        </p:attrNameLst>
                                      </p:cBhvr>
                                      <p:to>
                                        <p:strVal val="visible"/>
                                      </p:to>
                                    </p:set>
                                    <p:animEffect transition="in" filter="blinds(horizontal)">
                                      <p:cBhvr>
                                        <p:cTn id="7" dur="500"/>
                                        <p:tgtEl>
                                          <p:spTgt spid="37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5" fill="hold" nodeType="clickEffect">
                                  <p:stCondLst>
                                    <p:cond delay="0"/>
                                  </p:stCondLst>
                                  <p:childTnLst>
                                    <p:animEffect transition="out" filter="blinds(vertical)">
                                      <p:cBhvr>
                                        <p:cTn id="11" dur="500"/>
                                        <p:tgtEl>
                                          <p:spTgt spid="370801"/>
                                        </p:tgtEl>
                                      </p:cBhvr>
                                    </p:animEffect>
                                    <p:set>
                                      <p:cBhvr>
                                        <p:cTn id="12" dur="1" fill="hold">
                                          <p:stCondLst>
                                            <p:cond delay="499"/>
                                          </p:stCondLst>
                                        </p:cTn>
                                        <p:tgtEl>
                                          <p:spTgt spid="370801"/>
                                        </p:tgtEl>
                                        <p:attrNameLst>
                                          <p:attrName>style.visibility</p:attrName>
                                        </p:attrNameLst>
                                      </p:cBhvr>
                                      <p:to>
                                        <p:strVal val="hidden"/>
                                      </p:to>
                                    </p:set>
                                  </p:childTnLst>
                                </p:cTn>
                              </p:par>
                              <p:par>
                                <p:cTn id="13" presetID="3" presetClass="exit" presetSubtype="5" fill="hold" grpId="1" nodeType="withEffect">
                                  <p:stCondLst>
                                    <p:cond delay="0"/>
                                  </p:stCondLst>
                                  <p:childTnLst>
                                    <p:animEffect transition="out" filter="blinds(vertical)">
                                      <p:cBhvr>
                                        <p:cTn id="14" dur="500"/>
                                        <p:tgtEl>
                                          <p:spTgt spid="370777"/>
                                        </p:tgtEl>
                                      </p:cBhvr>
                                    </p:animEffect>
                                    <p:set>
                                      <p:cBhvr>
                                        <p:cTn id="15" dur="1" fill="hold">
                                          <p:stCondLst>
                                            <p:cond delay="499"/>
                                          </p:stCondLst>
                                        </p:cTn>
                                        <p:tgtEl>
                                          <p:spTgt spid="37077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70728"/>
                                        </p:tgtEl>
                                        <p:attrNameLst>
                                          <p:attrName>style.visibility</p:attrName>
                                        </p:attrNameLst>
                                      </p:cBhvr>
                                      <p:to>
                                        <p:strVal val="visible"/>
                                      </p:to>
                                    </p:set>
                                    <p:animEffect transition="in" filter="blinds(horizontal)">
                                      <p:cBhvr>
                                        <p:cTn id="20" dur="500"/>
                                        <p:tgtEl>
                                          <p:spTgt spid="370728"/>
                                        </p:tgtEl>
                                      </p:cBhvr>
                                    </p:animEffect>
                                  </p:childTnLst>
                                </p:cTn>
                              </p:par>
                              <p:par>
                                <p:cTn id="21" presetID="3" presetClass="entr" presetSubtype="10" fill="hold" nodeType="withEffect">
                                  <p:stCondLst>
                                    <p:cond delay="0"/>
                                  </p:stCondLst>
                                  <p:childTnLst>
                                    <p:set>
                                      <p:cBhvr>
                                        <p:cTn id="22" dur="1" fill="hold">
                                          <p:stCondLst>
                                            <p:cond delay="0"/>
                                          </p:stCondLst>
                                        </p:cTn>
                                        <p:tgtEl>
                                          <p:spTgt spid="370691"/>
                                        </p:tgtEl>
                                        <p:attrNameLst>
                                          <p:attrName>style.visibility</p:attrName>
                                        </p:attrNameLst>
                                      </p:cBhvr>
                                      <p:to>
                                        <p:strVal val="visible"/>
                                      </p:to>
                                    </p:set>
                                    <p:animEffect transition="in" filter="blinds(horizontal)">
                                      <p:cBhvr>
                                        <p:cTn id="23" dur="500"/>
                                        <p:tgtEl>
                                          <p:spTgt spid="3706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0729"/>
                                        </p:tgtEl>
                                        <p:attrNameLst>
                                          <p:attrName>style.visibility</p:attrName>
                                        </p:attrNameLst>
                                      </p:cBhvr>
                                      <p:to>
                                        <p:strVal val="visible"/>
                                      </p:to>
                                    </p:set>
                                    <p:animEffect transition="in" filter="dissolve">
                                      <p:cBhvr>
                                        <p:cTn id="28" dur="500"/>
                                        <p:tgtEl>
                                          <p:spTgt spid="3707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0730"/>
                                        </p:tgtEl>
                                        <p:attrNameLst>
                                          <p:attrName>style.visibility</p:attrName>
                                        </p:attrNameLst>
                                      </p:cBhvr>
                                      <p:to>
                                        <p:strVal val="visible"/>
                                      </p:to>
                                    </p:set>
                                    <p:animEffect transition="in" filter="dissolve">
                                      <p:cBhvr>
                                        <p:cTn id="33" dur="500"/>
                                        <p:tgtEl>
                                          <p:spTgt spid="37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28" grpId="0"/>
      <p:bldP spid="370729" grpId="0" animBg="1"/>
      <p:bldP spid="370730" grpId="0" animBg="1"/>
      <p:bldP spid="370777" grpId="0" animBg="1"/>
      <p:bldP spid="37077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dirty="0">
                <a:ea typeface="SimSun" charset="0"/>
                <a:cs typeface="SimSun" charset="0"/>
              </a:rPr>
              <a:t>Quasi-Identifiers</a:t>
            </a:r>
            <a:endParaRPr lang="zh-CN" altLang="en-US" dirty="0">
              <a:ea typeface="SimSun" charset="0"/>
              <a:cs typeface="SimSun" charset="0"/>
            </a:endParaRPr>
          </a:p>
        </p:txBody>
      </p:sp>
      <p:sp>
        <p:nvSpPr>
          <p:cNvPr id="13315" name="Rectangle 3"/>
          <p:cNvSpPr>
            <a:spLocks noGrp="1" noChangeArrowheads="1"/>
          </p:cNvSpPr>
          <p:nvPr>
            <p:ph idx="1"/>
          </p:nvPr>
        </p:nvSpPr>
        <p:spPr>
          <a:xfrm>
            <a:off x="457200" y="1600200"/>
            <a:ext cx="8534400" cy="4953000"/>
          </a:xfrm>
        </p:spPr>
        <p:txBody>
          <a:bodyPr/>
          <a:lstStyle/>
          <a:p>
            <a:r>
              <a:rPr lang="en-US" altLang="zh-CN" dirty="0">
                <a:ea typeface="SimSun" charset="0"/>
                <a:cs typeface="SimSun" charset="0"/>
              </a:rPr>
              <a:t>Key attributes</a:t>
            </a:r>
          </a:p>
          <a:p>
            <a:pPr lvl="1"/>
            <a:r>
              <a:rPr lang="en-US" altLang="zh-CN" dirty="0">
                <a:ea typeface="SimSun" charset="0"/>
                <a:cs typeface="SimSun" charset="0"/>
              </a:rPr>
              <a:t>Name, address, phone number - uniquely identifying!</a:t>
            </a:r>
          </a:p>
          <a:p>
            <a:pPr lvl="1"/>
            <a:r>
              <a:rPr lang="en-US" altLang="zh-CN" dirty="0">
                <a:ea typeface="SimSun" charset="0"/>
                <a:cs typeface="SimSun" charset="0"/>
              </a:rPr>
              <a:t>Always remove before release</a:t>
            </a:r>
          </a:p>
          <a:p>
            <a:r>
              <a:rPr lang="en-US" altLang="zh-CN" dirty="0">
                <a:solidFill>
                  <a:srgbClr val="CC3300"/>
                </a:solidFill>
                <a:ea typeface="SimSun" charset="0"/>
                <a:cs typeface="SimSun" charset="0"/>
              </a:rPr>
              <a:t>Quasi-identifiers</a:t>
            </a:r>
          </a:p>
          <a:p>
            <a:pPr lvl="1"/>
            <a:r>
              <a:rPr lang="en-US" altLang="zh-CN" dirty="0">
                <a:ea typeface="SimSun" charset="0"/>
                <a:cs typeface="SimSun" charset="0"/>
              </a:rPr>
              <a:t>(5-digit ZIP code, birth date, gender) uniquely identify 87% of the population in the U.S.</a:t>
            </a:r>
          </a:p>
          <a:p>
            <a:pPr lvl="1"/>
            <a:r>
              <a:rPr lang="en-US" altLang="zh-CN" dirty="0">
                <a:ea typeface="SimSun" charset="0"/>
                <a:cs typeface="SimSun" charset="0"/>
              </a:rPr>
              <a:t>Can be used for linking anonymized datasets with other datasets</a:t>
            </a:r>
          </a:p>
        </p:txBody>
      </p:sp>
    </p:spTree>
    <p:extLst>
      <p:ext uri="{BB962C8B-B14F-4D97-AF65-F5344CB8AC3E}">
        <p14:creationId xmlns:p14="http://schemas.microsoft.com/office/powerpoint/2010/main" val="35072137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latin typeface="Gill Sans MT"/>
              </a:rPr>
              <a:t>HIPAA Privacy Rule</a:t>
            </a:r>
          </a:p>
        </p:txBody>
      </p:sp>
      <p:sp>
        <p:nvSpPr>
          <p:cNvPr id="24579" name="Rectangle 4"/>
          <p:cNvSpPr>
            <a:spLocks noChangeArrowheads="1"/>
          </p:cNvSpPr>
          <p:nvPr/>
        </p:nvSpPr>
        <p:spPr bwMode="auto">
          <a:xfrm>
            <a:off x="457200" y="2770188"/>
            <a:ext cx="8229600" cy="393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None/>
            </a:pPr>
            <a:r>
              <a:rPr lang="ja-JP" altLang="en-US" sz="2000">
                <a:solidFill>
                  <a:schemeClr val="tx1"/>
                </a:solidFill>
              </a:rPr>
              <a:t>“</a:t>
            </a:r>
            <a:r>
              <a:rPr lang="en-US" sz="2000" dirty="0">
                <a:solidFill>
                  <a:schemeClr val="tx1"/>
                </a:solidFill>
              </a:rPr>
              <a:t>The identifiers that must be removed include direct identifiers, such as name, street address, social security number, as well as other identifiers, such as birth date, admission and discharge dates, and five-digit zip code. The safe harbor requires removal of geographic subdivisions smaller than a State, except for the initial three digits of a zip code if the geographic unit formed by combining all zip codes with the same initial three digits contains more than 20,000 people. In addition, age, if less than 90, gender, ethnicity, and other demographic information not listed may remain in the information. The safe harbor is intended to provide covered entities with a simple, definitive method that does not require much judgment by the covered entity to determine if the information is adequately de-identified."</a:t>
            </a:r>
          </a:p>
        </p:txBody>
      </p:sp>
      <p:sp>
        <p:nvSpPr>
          <p:cNvPr id="6" name="Rectangle 5"/>
          <p:cNvSpPr>
            <a:spLocks noChangeArrowheads="1"/>
          </p:cNvSpPr>
          <p:nvPr/>
        </p:nvSpPr>
        <p:spPr bwMode="auto">
          <a:xfrm>
            <a:off x="457200" y="1419225"/>
            <a:ext cx="8229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None/>
            </a:pPr>
            <a:r>
              <a:rPr lang="en-US" sz="2000" dirty="0"/>
              <a:t>"Under the safe harbor method, covered entities must remove all of a list of 18 enumerated identifiers and have no actual knowledge that the information remaining could be used, alone or in combination, to identify a subject of the information."</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DD235223-08A9-574F-A4ED-B3DB01980457}"/>
                  </a:ext>
                </a:extLst>
              </p14:cNvPr>
              <p14:cNvContentPartPr/>
              <p14:nvPr/>
            </p14:nvContentPartPr>
            <p14:xfrm>
              <a:off x="5564132" y="2924031"/>
              <a:ext cx="2703960" cy="128880"/>
            </p14:xfrm>
          </p:contentPart>
        </mc:Choice>
        <mc:Fallback xmlns="">
          <p:pic>
            <p:nvPicPr>
              <p:cNvPr id="15" name="Ink 14">
                <a:extLst>
                  <a:ext uri="{FF2B5EF4-FFF2-40B4-BE49-F238E27FC236}">
                    <a16:creationId xmlns:a16="http://schemas.microsoft.com/office/drawing/2014/main" id="{DD235223-08A9-574F-A4ED-B3DB01980457}"/>
                  </a:ext>
                </a:extLst>
              </p:cNvPr>
              <p:cNvPicPr/>
              <p:nvPr/>
            </p:nvPicPr>
            <p:blipFill>
              <a:blip r:embed="rId3"/>
              <a:stretch>
                <a:fillRect/>
              </a:stretch>
            </p:blipFill>
            <p:spPr>
              <a:xfrm>
                <a:off x="5474492" y="2744031"/>
                <a:ext cx="28836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2AECCB66-9FDD-4343-A407-A7B6390EAC49}"/>
                  </a:ext>
                </a:extLst>
              </p14:cNvPr>
              <p14:cNvContentPartPr/>
              <p14:nvPr/>
            </p14:nvContentPartPr>
            <p14:xfrm>
              <a:off x="628532" y="3237951"/>
              <a:ext cx="7822800" cy="107280"/>
            </p14:xfrm>
          </p:contentPart>
        </mc:Choice>
        <mc:Fallback xmlns="">
          <p:pic>
            <p:nvPicPr>
              <p:cNvPr id="16" name="Ink 15">
                <a:extLst>
                  <a:ext uri="{FF2B5EF4-FFF2-40B4-BE49-F238E27FC236}">
                    <a16:creationId xmlns:a16="http://schemas.microsoft.com/office/drawing/2014/main" id="{2AECCB66-9FDD-4343-A407-A7B6390EAC49}"/>
                  </a:ext>
                </a:extLst>
              </p:cNvPr>
              <p:cNvPicPr/>
              <p:nvPr/>
            </p:nvPicPr>
            <p:blipFill>
              <a:blip r:embed="rId5"/>
              <a:stretch>
                <a:fillRect/>
              </a:stretch>
            </p:blipFill>
            <p:spPr>
              <a:xfrm>
                <a:off x="538532" y="3057951"/>
                <a:ext cx="80024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45499F33-FDC3-F143-8BAA-42FED706CBCE}"/>
                  </a:ext>
                </a:extLst>
              </p14:cNvPr>
              <p14:cNvContentPartPr/>
              <p14:nvPr/>
            </p14:nvContentPartPr>
            <p14:xfrm>
              <a:off x="618452" y="3520191"/>
              <a:ext cx="6786720" cy="154080"/>
            </p14:xfrm>
          </p:contentPart>
        </mc:Choice>
        <mc:Fallback xmlns="">
          <p:pic>
            <p:nvPicPr>
              <p:cNvPr id="17" name="Ink 16">
                <a:extLst>
                  <a:ext uri="{FF2B5EF4-FFF2-40B4-BE49-F238E27FC236}">
                    <a16:creationId xmlns:a16="http://schemas.microsoft.com/office/drawing/2014/main" id="{45499F33-FDC3-F143-8BAA-42FED706CBCE}"/>
                  </a:ext>
                </a:extLst>
              </p:cNvPr>
              <p:cNvPicPr/>
              <p:nvPr/>
            </p:nvPicPr>
            <p:blipFill>
              <a:blip r:embed="rId7"/>
              <a:stretch>
                <a:fillRect/>
              </a:stretch>
            </p:blipFill>
            <p:spPr>
              <a:xfrm>
                <a:off x="528812" y="3340191"/>
                <a:ext cx="69663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0B1170F1-7B32-C343-968D-BE3775BA01EF}"/>
                  </a:ext>
                </a:extLst>
              </p14:cNvPr>
              <p14:cNvContentPartPr/>
              <p14:nvPr/>
            </p14:nvContentPartPr>
            <p14:xfrm>
              <a:off x="3488732" y="3859311"/>
              <a:ext cx="4479480" cy="164880"/>
            </p14:xfrm>
          </p:contentPart>
        </mc:Choice>
        <mc:Fallback xmlns="">
          <p:pic>
            <p:nvPicPr>
              <p:cNvPr id="18" name="Ink 17">
                <a:extLst>
                  <a:ext uri="{FF2B5EF4-FFF2-40B4-BE49-F238E27FC236}">
                    <a16:creationId xmlns:a16="http://schemas.microsoft.com/office/drawing/2014/main" id="{0B1170F1-7B32-C343-968D-BE3775BA01EF}"/>
                  </a:ext>
                </a:extLst>
              </p:cNvPr>
              <p:cNvPicPr/>
              <p:nvPr/>
            </p:nvPicPr>
            <p:blipFill>
              <a:blip r:embed="rId9"/>
              <a:stretch>
                <a:fillRect/>
              </a:stretch>
            </p:blipFill>
            <p:spPr>
              <a:xfrm>
                <a:off x="3398732" y="3679311"/>
                <a:ext cx="46591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AA662068-E383-C444-8522-287A79536499}"/>
                  </a:ext>
                </a:extLst>
              </p14:cNvPr>
              <p14:cNvContentPartPr/>
              <p14:nvPr/>
            </p14:nvContentPartPr>
            <p14:xfrm>
              <a:off x="604772" y="4107711"/>
              <a:ext cx="8118720" cy="180360"/>
            </p14:xfrm>
          </p:contentPart>
        </mc:Choice>
        <mc:Fallback xmlns="">
          <p:pic>
            <p:nvPicPr>
              <p:cNvPr id="19" name="Ink 18">
                <a:extLst>
                  <a:ext uri="{FF2B5EF4-FFF2-40B4-BE49-F238E27FC236}">
                    <a16:creationId xmlns:a16="http://schemas.microsoft.com/office/drawing/2014/main" id="{AA662068-E383-C444-8522-287A79536499}"/>
                  </a:ext>
                </a:extLst>
              </p:cNvPr>
              <p:cNvPicPr/>
              <p:nvPr/>
            </p:nvPicPr>
            <p:blipFill>
              <a:blip r:embed="rId11"/>
              <a:stretch>
                <a:fillRect/>
              </a:stretch>
            </p:blipFill>
            <p:spPr>
              <a:xfrm>
                <a:off x="514772" y="3928071"/>
                <a:ext cx="829836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D659872C-D5AB-7B40-9801-4DF29D5620A4}"/>
                  </a:ext>
                </a:extLst>
              </p14:cNvPr>
              <p14:cNvContentPartPr/>
              <p14:nvPr/>
            </p14:nvContentPartPr>
            <p14:xfrm>
              <a:off x="682172" y="4427391"/>
              <a:ext cx="7666560" cy="197280"/>
            </p14:xfrm>
          </p:contentPart>
        </mc:Choice>
        <mc:Fallback xmlns="">
          <p:pic>
            <p:nvPicPr>
              <p:cNvPr id="20" name="Ink 19">
                <a:extLst>
                  <a:ext uri="{FF2B5EF4-FFF2-40B4-BE49-F238E27FC236}">
                    <a16:creationId xmlns:a16="http://schemas.microsoft.com/office/drawing/2014/main" id="{D659872C-D5AB-7B40-9801-4DF29D5620A4}"/>
                  </a:ext>
                </a:extLst>
              </p:cNvPr>
              <p:cNvPicPr/>
              <p:nvPr/>
            </p:nvPicPr>
            <p:blipFill>
              <a:blip r:embed="rId13"/>
              <a:stretch>
                <a:fillRect/>
              </a:stretch>
            </p:blipFill>
            <p:spPr>
              <a:xfrm>
                <a:off x="592172" y="4247391"/>
                <a:ext cx="784620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23D9ED28-D02B-2744-B868-858AD317A772}"/>
                  </a:ext>
                </a:extLst>
              </p14:cNvPr>
              <p14:cNvContentPartPr/>
              <p14:nvPr/>
            </p14:nvContentPartPr>
            <p14:xfrm>
              <a:off x="556172" y="4691991"/>
              <a:ext cx="1382760" cy="87840"/>
            </p14:xfrm>
          </p:contentPart>
        </mc:Choice>
        <mc:Fallback xmlns="">
          <p:pic>
            <p:nvPicPr>
              <p:cNvPr id="21" name="Ink 20">
                <a:extLst>
                  <a:ext uri="{FF2B5EF4-FFF2-40B4-BE49-F238E27FC236}">
                    <a16:creationId xmlns:a16="http://schemas.microsoft.com/office/drawing/2014/main" id="{23D9ED28-D02B-2744-B868-858AD317A772}"/>
                  </a:ext>
                </a:extLst>
              </p:cNvPr>
              <p:cNvPicPr/>
              <p:nvPr/>
            </p:nvPicPr>
            <p:blipFill>
              <a:blip r:embed="rId15"/>
              <a:stretch>
                <a:fillRect/>
              </a:stretch>
            </p:blipFill>
            <p:spPr>
              <a:xfrm>
                <a:off x="466172" y="4512351"/>
                <a:ext cx="1562400" cy="447480"/>
              </a:xfrm>
              <a:prstGeom prst="rect">
                <a:avLst/>
              </a:prstGeom>
            </p:spPr>
          </p:pic>
        </mc:Fallback>
      </mc:AlternateContent>
    </p:spTree>
    <p:extLst>
      <p:ext uri="{BB962C8B-B14F-4D97-AF65-F5344CB8AC3E}">
        <p14:creationId xmlns:p14="http://schemas.microsoft.com/office/powerpoint/2010/main" val="4189619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email&#10;&#10;Description automatically generated">
            <a:extLst>
              <a:ext uri="{FF2B5EF4-FFF2-40B4-BE49-F238E27FC236}">
                <a16:creationId xmlns:a16="http://schemas.microsoft.com/office/drawing/2014/main" id="{1975F5C9-385E-8F46-A40D-B43174189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400"/>
            <a:ext cx="8178799" cy="3925823"/>
          </a:xfrm>
          <a:prstGeom prst="rect">
            <a:avLst/>
          </a:prstGeom>
        </p:spPr>
      </p:pic>
      <p:sp>
        <p:nvSpPr>
          <p:cNvPr id="4" name="TextBox 3">
            <a:extLst>
              <a:ext uri="{FF2B5EF4-FFF2-40B4-BE49-F238E27FC236}">
                <a16:creationId xmlns:a16="http://schemas.microsoft.com/office/drawing/2014/main" id="{B8A9891A-4E08-FC44-961B-0829F13866EA}"/>
              </a:ext>
            </a:extLst>
          </p:cNvPr>
          <p:cNvSpPr txBox="1"/>
          <p:nvPr/>
        </p:nvSpPr>
        <p:spPr>
          <a:xfrm>
            <a:off x="2551332" y="5614477"/>
            <a:ext cx="6095999" cy="646331"/>
          </a:xfrm>
          <a:prstGeom prst="rect">
            <a:avLst/>
          </a:prstGeom>
          <a:noFill/>
        </p:spPr>
        <p:txBody>
          <a:bodyPr wrap="square" rtlCol="0">
            <a:spAutoFit/>
          </a:bodyPr>
          <a:lstStyle/>
          <a:p>
            <a:r>
              <a:rPr lang="en-US" dirty="0"/>
              <a:t>Soo et al. “Risks to Patient Privacy: A Re-identification of Patients in Maine and Vermont Statewide Hospital Data” (2018)</a:t>
            </a:r>
          </a:p>
        </p:txBody>
      </p:sp>
      <p:sp>
        <p:nvSpPr>
          <p:cNvPr id="6" name="TextBox 5">
            <a:extLst>
              <a:ext uri="{FF2B5EF4-FFF2-40B4-BE49-F238E27FC236}">
                <a16:creationId xmlns:a16="http://schemas.microsoft.com/office/drawing/2014/main" id="{7F60866D-EF85-F84D-B9F6-CA2A44C7DB9B}"/>
              </a:ext>
            </a:extLst>
          </p:cNvPr>
          <p:cNvSpPr txBox="1"/>
          <p:nvPr/>
        </p:nvSpPr>
        <p:spPr>
          <a:xfrm>
            <a:off x="609600" y="4191000"/>
            <a:ext cx="3259931" cy="369332"/>
          </a:xfrm>
          <a:prstGeom prst="rect">
            <a:avLst/>
          </a:prstGeom>
          <a:noFill/>
        </p:spPr>
        <p:txBody>
          <a:bodyPr wrap="none" rtlCol="0">
            <a:spAutoFit/>
          </a:bodyPr>
          <a:lstStyle/>
          <a:p>
            <a:r>
              <a:rPr lang="en-US" dirty="0"/>
              <a:t>Anonymized to HIPAA standards</a:t>
            </a:r>
          </a:p>
        </p:txBody>
      </p:sp>
      <p:grpSp>
        <p:nvGrpSpPr>
          <p:cNvPr id="11" name="Group 10">
            <a:extLst>
              <a:ext uri="{FF2B5EF4-FFF2-40B4-BE49-F238E27FC236}">
                <a16:creationId xmlns:a16="http://schemas.microsoft.com/office/drawing/2014/main" id="{CD9098ED-03F8-074F-84BF-0EFFF80EB0B2}"/>
              </a:ext>
            </a:extLst>
          </p:cNvPr>
          <p:cNvGrpSpPr/>
          <p:nvPr/>
        </p:nvGrpSpPr>
        <p:grpSpPr>
          <a:xfrm>
            <a:off x="2630520" y="3473031"/>
            <a:ext cx="490680" cy="568800"/>
            <a:chOff x="2630520" y="3473031"/>
            <a:chExt cx="490680" cy="5688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3BADE12-A34A-EE4A-95F9-BFAEC0BE6372}"/>
                    </a:ext>
                  </a:extLst>
                </p14:cNvPr>
                <p14:cNvContentPartPr/>
                <p14:nvPr/>
              </p14:nvContentPartPr>
              <p14:xfrm>
                <a:off x="2630520" y="3473031"/>
                <a:ext cx="387360" cy="568800"/>
              </p14:xfrm>
            </p:contentPart>
          </mc:Choice>
          <mc:Fallback xmlns="">
            <p:pic>
              <p:nvPicPr>
                <p:cNvPr id="7" name="Ink 6">
                  <a:extLst>
                    <a:ext uri="{FF2B5EF4-FFF2-40B4-BE49-F238E27FC236}">
                      <a16:creationId xmlns:a16="http://schemas.microsoft.com/office/drawing/2014/main" id="{33BADE12-A34A-EE4A-95F9-BFAEC0BE6372}"/>
                    </a:ext>
                  </a:extLst>
                </p:cNvPr>
                <p:cNvPicPr/>
                <p:nvPr/>
              </p:nvPicPr>
              <p:blipFill>
                <a:blip r:embed="rId4"/>
                <a:stretch>
                  <a:fillRect/>
                </a:stretch>
              </p:blipFill>
              <p:spPr>
                <a:xfrm>
                  <a:off x="2612880" y="3455031"/>
                  <a:ext cx="42300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B7B7711-1A53-2F4D-A07B-E527127C73D0}"/>
                    </a:ext>
                  </a:extLst>
                </p14:cNvPr>
                <p14:cNvContentPartPr/>
                <p14:nvPr/>
              </p14:nvContentPartPr>
              <p14:xfrm>
                <a:off x="3014280" y="3487071"/>
                <a:ext cx="106920" cy="79920"/>
              </p14:xfrm>
            </p:contentPart>
          </mc:Choice>
          <mc:Fallback xmlns="">
            <p:pic>
              <p:nvPicPr>
                <p:cNvPr id="9" name="Ink 8">
                  <a:extLst>
                    <a:ext uri="{FF2B5EF4-FFF2-40B4-BE49-F238E27FC236}">
                      <a16:creationId xmlns:a16="http://schemas.microsoft.com/office/drawing/2014/main" id="{CB7B7711-1A53-2F4D-A07B-E527127C73D0}"/>
                    </a:ext>
                  </a:extLst>
                </p:cNvPr>
                <p:cNvPicPr/>
                <p:nvPr/>
              </p:nvPicPr>
              <p:blipFill>
                <a:blip r:embed="rId6"/>
                <a:stretch>
                  <a:fillRect/>
                </a:stretch>
              </p:blipFill>
              <p:spPr>
                <a:xfrm>
                  <a:off x="2996640" y="3469071"/>
                  <a:ext cx="142560" cy="115560"/>
                </a:xfrm>
                <a:prstGeom prst="rect">
                  <a:avLst/>
                </a:prstGeom>
              </p:spPr>
            </p:pic>
          </mc:Fallback>
        </mc:AlternateContent>
      </p:grpSp>
      <p:sp>
        <p:nvSpPr>
          <p:cNvPr id="2" name="Rounded Rectangle 1">
            <a:extLst>
              <a:ext uri="{FF2B5EF4-FFF2-40B4-BE49-F238E27FC236}">
                <a16:creationId xmlns:a16="http://schemas.microsoft.com/office/drawing/2014/main" id="{4D4800FE-1096-654C-A4AB-FE1948237A4B}"/>
              </a:ext>
            </a:extLst>
          </p:cNvPr>
          <p:cNvSpPr/>
          <p:nvPr/>
        </p:nvSpPr>
        <p:spPr>
          <a:xfrm>
            <a:off x="4724400" y="1066800"/>
            <a:ext cx="3936999" cy="8382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68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dirty="0">
                <a:latin typeface="Gill Sans MT"/>
                <a:ea typeface="SimSun" charset="0"/>
                <a:cs typeface="SimSun" charset="0"/>
              </a:rPr>
              <a:t>AOL Search Logs</a:t>
            </a:r>
          </a:p>
        </p:txBody>
      </p:sp>
      <p:sp>
        <p:nvSpPr>
          <p:cNvPr id="39939" name="Rectangle 3"/>
          <p:cNvSpPr>
            <a:spLocks noGrp="1" noChangeArrowheads="1"/>
          </p:cNvSpPr>
          <p:nvPr>
            <p:ph idx="1"/>
          </p:nvPr>
        </p:nvSpPr>
        <p:spPr>
          <a:xfrm>
            <a:off x="457200" y="1600200"/>
            <a:ext cx="8229600" cy="5105400"/>
          </a:xfrm>
        </p:spPr>
        <p:txBody>
          <a:bodyPr>
            <a:noAutofit/>
          </a:bodyPr>
          <a:lstStyle/>
          <a:p>
            <a:r>
              <a:rPr lang="en-US" altLang="zh-CN" dirty="0">
                <a:latin typeface="Gill Sans MT"/>
                <a:ea typeface="SimSun" charset="0"/>
                <a:cs typeface="SimSun" charset="0"/>
              </a:rPr>
              <a:t>In August 2006,  AOL released anonymized search query logs</a:t>
            </a:r>
          </a:p>
          <a:p>
            <a:pPr lvl="1"/>
            <a:r>
              <a:rPr lang="en-US" altLang="zh-CN" dirty="0">
                <a:latin typeface="Gill Sans MT"/>
                <a:ea typeface="SimSun" charset="0"/>
                <a:cs typeface="SimSun" charset="0"/>
              </a:rPr>
              <a:t>657K users, 20M queries over 3 months</a:t>
            </a:r>
          </a:p>
          <a:p>
            <a:r>
              <a:rPr lang="en-US" altLang="zh-CN" dirty="0">
                <a:latin typeface="Gill Sans MT"/>
                <a:ea typeface="SimSun" charset="0"/>
                <a:cs typeface="SimSun" charset="0"/>
              </a:rPr>
              <a:t>Opposing goals</a:t>
            </a:r>
          </a:p>
          <a:p>
            <a:pPr lvl="1"/>
            <a:r>
              <a:rPr lang="en-US" altLang="zh-CN" dirty="0">
                <a:latin typeface="Gill Sans MT"/>
                <a:ea typeface="SimSun" charset="0"/>
                <a:cs typeface="SimSun" charset="0"/>
              </a:rPr>
              <a:t>Analyze data for research purposes, provide better services for users and advertisers</a:t>
            </a:r>
          </a:p>
          <a:p>
            <a:pPr lvl="1"/>
            <a:r>
              <a:rPr lang="en-US" altLang="zh-CN" dirty="0">
                <a:latin typeface="Gill Sans MT"/>
                <a:ea typeface="SimSun" charset="0"/>
                <a:cs typeface="SimSun" charset="0"/>
              </a:rPr>
              <a:t>Protect privacy of AOL users</a:t>
            </a:r>
          </a:p>
          <a:p>
            <a:pPr lvl="2"/>
            <a:r>
              <a:rPr lang="en-US" altLang="zh-CN" dirty="0">
                <a:latin typeface="Gill Sans MT"/>
                <a:ea typeface="SimSun" charset="0"/>
                <a:cs typeface="SimSun" charset="0"/>
              </a:rPr>
              <a:t>Government laws and regulations</a:t>
            </a:r>
          </a:p>
          <a:p>
            <a:pPr lvl="2"/>
            <a:r>
              <a:rPr lang="en-US" altLang="zh-CN" dirty="0">
                <a:latin typeface="Gill Sans MT"/>
                <a:ea typeface="SimSun" charset="0"/>
                <a:cs typeface="SimSun" charset="0"/>
              </a:rPr>
              <a:t>Search queries may reveal income, evaluations, intentions to acquire goods and services, etc.</a:t>
            </a:r>
          </a:p>
        </p:txBody>
      </p:sp>
    </p:spTree>
    <p:extLst>
      <p:ext uri="{BB962C8B-B14F-4D97-AF65-F5344CB8AC3E}">
        <p14:creationId xmlns:p14="http://schemas.microsoft.com/office/powerpoint/2010/main" val="39833339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keepcalm-o-matic.co.uk/i/keep-calm-you-re-being-watched.png"/>
          <p:cNvPicPr>
            <a:picLocks noChangeAspect="1" noChangeArrowheads="1"/>
          </p:cNvPicPr>
          <p:nvPr/>
        </p:nvPicPr>
        <p:blipFill>
          <a:blip r:embed="rId3" cstate="print"/>
          <a:srcRect/>
          <a:stretch>
            <a:fillRect/>
          </a:stretch>
        </p:blipFill>
        <p:spPr bwMode="auto">
          <a:xfrm>
            <a:off x="1905000" y="533400"/>
            <a:ext cx="5105400" cy="59563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CN" dirty="0">
                <a:latin typeface="Gill Sans MT"/>
                <a:ea typeface="SimSun" charset="0"/>
                <a:cs typeface="SimSun" charset="0"/>
              </a:rPr>
              <a:t>AOL User 4417749</a:t>
            </a:r>
          </a:p>
        </p:txBody>
      </p:sp>
      <p:sp>
        <p:nvSpPr>
          <p:cNvPr id="40963" name="Rectangle 3"/>
          <p:cNvSpPr>
            <a:spLocks noGrp="1" noChangeArrowheads="1"/>
          </p:cNvSpPr>
          <p:nvPr>
            <p:ph idx="1"/>
          </p:nvPr>
        </p:nvSpPr>
        <p:spPr>
          <a:xfrm>
            <a:off x="457200" y="1600200"/>
            <a:ext cx="8534400" cy="5029200"/>
          </a:xfrm>
        </p:spPr>
        <p:txBody>
          <a:bodyPr>
            <a:noAutofit/>
          </a:bodyPr>
          <a:lstStyle/>
          <a:p>
            <a:r>
              <a:rPr lang="en-US" altLang="zh-CN" dirty="0">
                <a:latin typeface="Gill Sans MT"/>
                <a:ea typeface="SimSun" charset="0"/>
                <a:cs typeface="SimSun" charset="0"/>
              </a:rPr>
              <a:t>AOL query logs have the form</a:t>
            </a:r>
          </a:p>
          <a:p>
            <a:pPr>
              <a:buFont typeface="Monotype Sorts" charset="0"/>
              <a:buNone/>
            </a:pPr>
            <a:r>
              <a:rPr lang="en-US" altLang="zh-CN" dirty="0">
                <a:latin typeface="Gill Sans MT"/>
                <a:ea typeface="SimSun" charset="0"/>
                <a:cs typeface="SimSun" charset="0"/>
              </a:rPr>
              <a:t>  &lt;</a:t>
            </a:r>
            <a:r>
              <a:rPr lang="en-US" altLang="zh-CN" dirty="0" err="1">
                <a:latin typeface="Gill Sans MT"/>
                <a:ea typeface="SimSun" charset="0"/>
                <a:cs typeface="SimSun" charset="0"/>
              </a:rPr>
              <a:t>AnonID</a:t>
            </a:r>
            <a:r>
              <a:rPr lang="en-US" altLang="zh-CN" dirty="0">
                <a:latin typeface="Gill Sans MT"/>
                <a:ea typeface="SimSun" charset="0"/>
                <a:cs typeface="SimSun" charset="0"/>
              </a:rPr>
              <a:t>, Query, </a:t>
            </a:r>
            <a:r>
              <a:rPr lang="en-US" altLang="zh-CN" dirty="0" err="1">
                <a:latin typeface="Gill Sans MT"/>
                <a:ea typeface="SimSun" charset="0"/>
                <a:cs typeface="SimSun" charset="0"/>
              </a:rPr>
              <a:t>QueryTime</a:t>
            </a:r>
            <a:r>
              <a:rPr lang="en-US" altLang="zh-CN" dirty="0">
                <a:latin typeface="Gill Sans MT"/>
                <a:ea typeface="SimSun" charset="0"/>
                <a:cs typeface="SimSun" charset="0"/>
              </a:rPr>
              <a:t>, </a:t>
            </a:r>
            <a:r>
              <a:rPr lang="en-US" altLang="zh-CN" dirty="0" err="1">
                <a:latin typeface="Gill Sans MT"/>
                <a:ea typeface="SimSun" charset="0"/>
                <a:cs typeface="SimSun" charset="0"/>
              </a:rPr>
              <a:t>ItemRank</a:t>
            </a:r>
            <a:r>
              <a:rPr lang="en-US" altLang="zh-CN" dirty="0">
                <a:latin typeface="Gill Sans MT"/>
                <a:ea typeface="SimSun" charset="0"/>
                <a:cs typeface="SimSun" charset="0"/>
              </a:rPr>
              <a:t>, </a:t>
            </a:r>
            <a:r>
              <a:rPr lang="en-US" altLang="zh-CN" dirty="0" err="1">
                <a:latin typeface="Gill Sans MT"/>
                <a:ea typeface="SimSun" charset="0"/>
                <a:cs typeface="SimSun" charset="0"/>
              </a:rPr>
              <a:t>ClickURL</a:t>
            </a:r>
            <a:r>
              <a:rPr lang="en-US" altLang="zh-CN" dirty="0">
                <a:latin typeface="Gill Sans MT"/>
                <a:ea typeface="SimSun" charset="0"/>
                <a:cs typeface="SimSun" charset="0"/>
              </a:rPr>
              <a:t> (truncated URL)&gt;</a:t>
            </a:r>
          </a:p>
          <a:p>
            <a:r>
              <a:rPr lang="en-US" altLang="zh-CN" dirty="0">
                <a:latin typeface="Gill Sans MT"/>
                <a:ea typeface="SimSun" charset="0"/>
                <a:cs typeface="SimSun" charset="0"/>
              </a:rPr>
              <a:t>Sample queries of user with </a:t>
            </a:r>
            <a:r>
              <a:rPr lang="en-US" altLang="zh-CN" dirty="0" err="1">
                <a:latin typeface="Gill Sans MT"/>
                <a:ea typeface="SimSun" charset="0"/>
                <a:cs typeface="SimSun" charset="0"/>
              </a:rPr>
              <a:t>AnonID</a:t>
            </a:r>
            <a:r>
              <a:rPr lang="en-US" altLang="zh-CN" dirty="0">
                <a:latin typeface="Gill Sans MT"/>
                <a:ea typeface="SimSun" charset="0"/>
                <a:cs typeface="SimSun" charset="0"/>
              </a:rPr>
              <a:t> 4417749:</a:t>
            </a:r>
          </a:p>
          <a:p>
            <a:pPr lvl="1"/>
            <a:r>
              <a:rPr lang="en-US" altLang="zh-CN" dirty="0">
                <a:latin typeface="Gill Sans MT"/>
                <a:ea typeface="SimSun" charset="0"/>
                <a:cs typeface="SimSun" charset="0"/>
              </a:rPr>
              <a:t>“numb fingers”, “60 single men”, “dog that urinates on everything”, “landscapers in Lilburn, GA”, several people with the last name Arnold</a:t>
            </a:r>
          </a:p>
          <a:p>
            <a:pPr lvl="2"/>
            <a:r>
              <a:rPr lang="en-US" altLang="zh-CN" dirty="0">
                <a:solidFill>
                  <a:schemeClr val="bg1">
                    <a:lumMod val="65000"/>
                  </a:schemeClr>
                </a:solidFill>
                <a:latin typeface="Gill Sans MT"/>
                <a:ea typeface="SimSun" charset="0"/>
                <a:cs typeface="SimSun" charset="0"/>
              </a:rPr>
              <a:t>Only 14 citizens with the last name Arnold near Lilburn</a:t>
            </a:r>
          </a:p>
          <a:p>
            <a:pPr lvl="1"/>
            <a:r>
              <a:rPr lang="en-US" altLang="zh-CN" dirty="0">
                <a:latin typeface="Gill Sans MT"/>
                <a:ea typeface="SimSun" charset="0"/>
                <a:cs typeface="SimSun" charset="0"/>
              </a:rPr>
              <a:t>NYT reporter contacted the 14 citizens, found out AOL User 4417749 is 62-year-old Thelma Arnold</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200" y="152400"/>
            <a:ext cx="1346200" cy="193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k 2">
                <a:extLst>
                  <a:ext uri="{FF2B5EF4-FFF2-40B4-BE49-F238E27FC236}">
                    <a16:creationId xmlns:a16="http://schemas.microsoft.com/office/drawing/2014/main" id="{3DD7BDF6-D1C8-F642-9169-A6D87BF6BF4B}"/>
                  </a:ext>
                </a:extLst>
              </p14:cNvPr>
              <p14:cNvContentPartPr/>
              <p14:nvPr/>
            </p14:nvContentPartPr>
            <p14:xfrm>
              <a:off x="669046" y="2099991"/>
              <a:ext cx="1791000" cy="700920"/>
            </p14:xfrm>
          </p:contentPart>
        </mc:Choice>
        <mc:Fallback xmlns="">
          <p:pic>
            <p:nvPicPr>
              <p:cNvPr id="3" name="Ink 2">
                <a:extLst>
                  <a:ext uri="{FF2B5EF4-FFF2-40B4-BE49-F238E27FC236}">
                    <a16:creationId xmlns:a16="http://schemas.microsoft.com/office/drawing/2014/main" id="{3DD7BDF6-D1C8-F642-9169-A6D87BF6BF4B}"/>
                  </a:ext>
                </a:extLst>
              </p:cNvPr>
              <p:cNvPicPr/>
              <p:nvPr/>
            </p:nvPicPr>
            <p:blipFill>
              <a:blip r:embed="rId4"/>
              <a:stretch>
                <a:fillRect/>
              </a:stretch>
            </p:blipFill>
            <p:spPr>
              <a:xfrm>
                <a:off x="633406" y="2063991"/>
                <a:ext cx="1862640" cy="772560"/>
              </a:xfrm>
              <a:prstGeom prst="rect">
                <a:avLst/>
              </a:prstGeom>
            </p:spPr>
          </p:pic>
        </mc:Fallback>
      </mc:AlternateContent>
    </p:spTree>
    <p:extLst>
      <p:ext uri="{BB962C8B-B14F-4D97-AF65-F5344CB8AC3E}">
        <p14:creationId xmlns:p14="http://schemas.microsoft.com/office/powerpoint/2010/main" val="21181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54874" y="2983468"/>
            <a:ext cx="7543800" cy="3429000"/>
          </a:xfrm>
        </p:spPr>
        <p:txBody>
          <a:bodyPr>
            <a:noAutofit/>
          </a:bodyPr>
          <a:lstStyle/>
          <a:p>
            <a:pPr marL="0" indent="0">
              <a:buNone/>
            </a:pPr>
            <a:r>
              <a:rPr lang="en-US" altLang="zh-CN" sz="2800" dirty="0">
                <a:latin typeface="Gill Sans MT"/>
                <a:ea typeface="SimSun" charset="0"/>
                <a:cs typeface="SimSun" charset="0"/>
              </a:rPr>
              <a:t>“Anonymized” dataset of 3 billion URLs visited by 3 million German users (source: browser plugins)</a:t>
            </a:r>
          </a:p>
          <a:p>
            <a:r>
              <a:rPr lang="en-US" altLang="zh-CN" sz="2400" dirty="0">
                <a:solidFill>
                  <a:schemeClr val="accent1"/>
                </a:solidFill>
                <a:latin typeface="Gill Sans MT"/>
                <a:ea typeface="SimSun" charset="0"/>
                <a:cs typeface="SimSun" charset="0"/>
              </a:rPr>
              <a:t>Private Twitter analytics URLs contain username</a:t>
            </a:r>
          </a:p>
          <a:p>
            <a:r>
              <a:rPr lang="en-US" altLang="zh-CN" sz="2400" dirty="0">
                <a:solidFill>
                  <a:schemeClr val="accent1"/>
                </a:solidFill>
                <a:latin typeface="Gill Sans MT"/>
                <a:ea typeface="SimSun" charset="0"/>
                <a:cs typeface="SimSun" charset="0"/>
              </a:rPr>
              <a:t>Google Translate URLs contain full queries</a:t>
            </a:r>
          </a:p>
          <a:p>
            <a:r>
              <a:rPr lang="en-US" altLang="zh-CN" sz="2400" dirty="0">
                <a:solidFill>
                  <a:schemeClr val="accent1"/>
                </a:solidFill>
                <a:latin typeface="Gill Sans MT"/>
                <a:ea typeface="SimSun" charset="0"/>
                <a:cs typeface="SimSun" charset="0"/>
              </a:rPr>
              <a:t>Probabilistic “fingerprints”</a:t>
            </a:r>
          </a:p>
          <a:p>
            <a:pPr lvl="1"/>
            <a:r>
              <a:rPr lang="en-US" altLang="zh-CN" sz="2000" dirty="0">
                <a:solidFill>
                  <a:schemeClr val="accent1"/>
                </a:solidFill>
                <a:latin typeface="Gill Sans MT"/>
                <a:ea typeface="SimSun" charset="0"/>
                <a:cs typeface="SimSun" charset="0"/>
              </a:rPr>
              <a:t>10 URLs enough to identify someone (</a:t>
            </a:r>
            <a:r>
              <a:rPr lang="en-US" altLang="zh-CN" sz="2000" dirty="0" err="1">
                <a:solidFill>
                  <a:schemeClr val="accent1"/>
                </a:solidFill>
                <a:latin typeface="Gill Sans MT"/>
                <a:ea typeface="SimSun" charset="0"/>
                <a:cs typeface="SimSun" charset="0"/>
              </a:rPr>
              <a:t>eg</a:t>
            </a:r>
            <a:r>
              <a:rPr lang="en-US" altLang="zh-CN" sz="2000" dirty="0">
                <a:solidFill>
                  <a:schemeClr val="accent1"/>
                </a:solidFill>
                <a:latin typeface="Gill Sans MT"/>
                <a:ea typeface="SimSun" charset="0"/>
                <a:cs typeface="SimSun" charset="0"/>
              </a:rPr>
              <a:t>, employer + bank + hobby + mobile provider + …)</a:t>
            </a:r>
          </a:p>
        </p:txBody>
      </p:sp>
      <p:pic>
        <p:nvPicPr>
          <p:cNvPr id="7" name="Picture 6" descr="Text&#10;&#10;Description automatically generated">
            <a:extLst>
              <a:ext uri="{FF2B5EF4-FFF2-40B4-BE49-F238E27FC236}">
                <a16:creationId xmlns:a16="http://schemas.microsoft.com/office/drawing/2014/main" id="{F885F217-9C96-8D45-9762-6A6AE1850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32" y="1447800"/>
            <a:ext cx="8015868" cy="1447800"/>
          </a:xfrm>
          <a:prstGeom prst="rect">
            <a:avLst/>
          </a:prstGeom>
          <a:ln w="50800">
            <a:solidFill>
              <a:schemeClr val="tx1"/>
            </a:solidFill>
          </a:ln>
          <a:effectLst>
            <a:outerShdw blurRad="50800" dist="38100" dir="2700000" algn="tl" rotWithShape="0">
              <a:schemeClr val="accent2">
                <a:alpha val="40000"/>
              </a:schemeClr>
            </a:outerShdw>
          </a:effectLst>
        </p:spPr>
      </p:pic>
      <p:sp>
        <p:nvSpPr>
          <p:cNvPr id="10" name="Rectangle 9">
            <a:extLst>
              <a:ext uri="{FF2B5EF4-FFF2-40B4-BE49-F238E27FC236}">
                <a16:creationId xmlns:a16="http://schemas.microsoft.com/office/drawing/2014/main" id="{4D9742F8-3439-9A4F-8971-95939FDE4C11}"/>
              </a:ext>
            </a:extLst>
          </p:cNvPr>
          <p:cNvSpPr/>
          <p:nvPr/>
        </p:nvSpPr>
        <p:spPr>
          <a:xfrm>
            <a:off x="1143000" y="6412468"/>
            <a:ext cx="7924800" cy="369332"/>
          </a:xfrm>
          <a:prstGeom prst="rect">
            <a:avLst/>
          </a:prstGeom>
        </p:spPr>
        <p:txBody>
          <a:bodyPr wrap="square">
            <a:spAutoFit/>
          </a:bodyPr>
          <a:lstStyle/>
          <a:p>
            <a:r>
              <a:rPr lang="en-US" dirty="0">
                <a:solidFill>
                  <a:schemeClr val="bg1">
                    <a:lumMod val="65000"/>
                  </a:schemeClr>
                </a:solidFill>
              </a:rPr>
              <a:t>https://</a:t>
            </a:r>
            <a:r>
              <a:rPr lang="en-US" dirty="0" err="1">
                <a:solidFill>
                  <a:schemeClr val="bg1">
                    <a:lumMod val="65000"/>
                  </a:schemeClr>
                </a:solidFill>
              </a:rPr>
              <a:t>www.theguardian.com</a:t>
            </a:r>
            <a:r>
              <a:rPr lang="en-US" dirty="0">
                <a:solidFill>
                  <a:schemeClr val="bg1">
                    <a:lumMod val="65000"/>
                  </a:schemeClr>
                </a:solidFill>
              </a:rPr>
              <a:t>/technology/2017/</a:t>
            </a:r>
            <a:r>
              <a:rPr lang="en-US" dirty="0" err="1">
                <a:solidFill>
                  <a:schemeClr val="bg1">
                    <a:lumMod val="65000"/>
                  </a:schemeClr>
                </a:solidFill>
              </a:rPr>
              <a:t>aug</a:t>
            </a:r>
            <a:r>
              <a:rPr lang="en-US" dirty="0">
                <a:solidFill>
                  <a:schemeClr val="bg1">
                    <a:lumMod val="65000"/>
                  </a:schemeClr>
                </a:solidFill>
              </a:rPr>
              <a:t>/01/data-browsing-habits-brokers</a:t>
            </a:r>
          </a:p>
        </p:txBody>
      </p:sp>
      <p:sp>
        <p:nvSpPr>
          <p:cNvPr id="11" name="Rectangle 2">
            <a:extLst>
              <a:ext uri="{FF2B5EF4-FFF2-40B4-BE49-F238E27FC236}">
                <a16:creationId xmlns:a16="http://schemas.microsoft.com/office/drawing/2014/main" id="{5ABD32C0-364D-9945-851D-ACE8247C522F}"/>
              </a:ext>
            </a:extLst>
          </p:cNvPr>
          <p:cNvSpPr>
            <a:spLocks noGrp="1" noChangeArrowheads="1"/>
          </p:cNvSpPr>
          <p:nvPr>
            <p:ph type="title"/>
          </p:nvPr>
        </p:nvSpPr>
        <p:spPr>
          <a:xfrm>
            <a:off x="457200" y="274638"/>
            <a:ext cx="8229600" cy="1143000"/>
          </a:xfrm>
        </p:spPr>
        <p:txBody>
          <a:bodyPr/>
          <a:lstStyle/>
          <a:p>
            <a:r>
              <a:rPr lang="en-US" altLang="zh-CN" dirty="0">
                <a:latin typeface="Gill Sans MT"/>
                <a:ea typeface="SimSun" charset="0"/>
                <a:cs typeface="SimSun" charset="0"/>
              </a:rPr>
              <a:t>Fast Forward to 2017</a:t>
            </a:r>
          </a:p>
        </p:txBody>
      </p:sp>
    </p:spTree>
    <p:extLst>
      <p:ext uri="{BB962C8B-B14F-4D97-AF65-F5344CB8AC3E}">
        <p14:creationId xmlns:p14="http://schemas.microsoft.com/office/powerpoint/2010/main" val="4163218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877D5B0-7F29-0A4A-B630-B998CE168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533400"/>
            <a:ext cx="7606345" cy="5579068"/>
          </a:xfrm>
          <a:prstGeom prst="rect">
            <a:avLst/>
          </a:prstGeom>
        </p:spPr>
      </p:pic>
      <p:sp>
        <p:nvSpPr>
          <p:cNvPr id="6" name="Rectangle 5">
            <a:extLst>
              <a:ext uri="{FF2B5EF4-FFF2-40B4-BE49-F238E27FC236}">
                <a16:creationId xmlns:a16="http://schemas.microsoft.com/office/drawing/2014/main" id="{D3BC56A7-E9C1-B441-B455-92AC9D4EADE9}"/>
              </a:ext>
            </a:extLst>
          </p:cNvPr>
          <p:cNvSpPr/>
          <p:nvPr/>
        </p:nvSpPr>
        <p:spPr>
          <a:xfrm>
            <a:off x="1143000" y="6412468"/>
            <a:ext cx="7924800" cy="369332"/>
          </a:xfrm>
          <a:prstGeom prst="rect">
            <a:avLst/>
          </a:prstGeom>
        </p:spPr>
        <p:txBody>
          <a:bodyPr wrap="square">
            <a:spAutoFit/>
          </a:bodyPr>
          <a:lstStyle/>
          <a:p>
            <a:r>
              <a:rPr lang="en-US" dirty="0">
                <a:solidFill>
                  <a:schemeClr val="bg1">
                    <a:lumMod val="65000"/>
                  </a:schemeClr>
                </a:solidFill>
              </a:rPr>
              <a:t>https://</a:t>
            </a:r>
            <a:r>
              <a:rPr lang="en-US" dirty="0" err="1">
                <a:solidFill>
                  <a:schemeClr val="bg1">
                    <a:lumMod val="65000"/>
                  </a:schemeClr>
                </a:solidFill>
              </a:rPr>
              <a:t>www.theguardian.com</a:t>
            </a:r>
            <a:r>
              <a:rPr lang="en-US" dirty="0">
                <a:solidFill>
                  <a:schemeClr val="bg1">
                    <a:lumMod val="65000"/>
                  </a:schemeClr>
                </a:solidFill>
              </a:rPr>
              <a:t>/technology/2017/</a:t>
            </a:r>
            <a:r>
              <a:rPr lang="en-US" dirty="0" err="1">
                <a:solidFill>
                  <a:schemeClr val="bg1">
                    <a:lumMod val="65000"/>
                  </a:schemeClr>
                </a:solidFill>
              </a:rPr>
              <a:t>aug</a:t>
            </a:r>
            <a:r>
              <a:rPr lang="en-US" dirty="0">
                <a:solidFill>
                  <a:schemeClr val="bg1">
                    <a:lumMod val="65000"/>
                  </a:schemeClr>
                </a:solidFill>
              </a:rPr>
              <a:t>/01/data-browsing-habits-brokers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140BF323-289F-D442-837C-52AF8D3DDCC2}"/>
                  </a:ext>
                </a:extLst>
              </p14:cNvPr>
              <p14:cNvContentPartPr/>
              <p14:nvPr/>
            </p14:nvContentPartPr>
            <p14:xfrm>
              <a:off x="577828" y="1836111"/>
              <a:ext cx="8439840" cy="1614240"/>
            </p14:xfrm>
          </p:contentPart>
        </mc:Choice>
        <mc:Fallback xmlns="">
          <p:pic>
            <p:nvPicPr>
              <p:cNvPr id="9" name="Ink 8">
                <a:extLst>
                  <a:ext uri="{FF2B5EF4-FFF2-40B4-BE49-F238E27FC236}">
                    <a16:creationId xmlns:a16="http://schemas.microsoft.com/office/drawing/2014/main" id="{140BF323-289F-D442-837C-52AF8D3DDCC2}"/>
                  </a:ext>
                </a:extLst>
              </p:cNvPr>
              <p:cNvPicPr/>
              <p:nvPr/>
            </p:nvPicPr>
            <p:blipFill>
              <a:blip r:embed="rId4"/>
              <a:stretch>
                <a:fillRect/>
              </a:stretch>
            </p:blipFill>
            <p:spPr>
              <a:xfrm>
                <a:off x="560188" y="1818471"/>
                <a:ext cx="8475480" cy="164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49B23F6F-2BCF-7146-AA5D-00C71E6D9064}"/>
                  </a:ext>
                </a:extLst>
              </p14:cNvPr>
              <p14:cNvContentPartPr/>
              <p14:nvPr/>
            </p14:nvContentPartPr>
            <p14:xfrm>
              <a:off x="8056776" y="5021176"/>
              <a:ext cx="208800" cy="365040"/>
            </p14:xfrm>
          </p:contentPart>
        </mc:Choice>
        <mc:Fallback xmlns="">
          <p:pic>
            <p:nvPicPr>
              <p:cNvPr id="2" name="Ink 1">
                <a:extLst>
                  <a:ext uri="{FF2B5EF4-FFF2-40B4-BE49-F238E27FC236}">
                    <a16:creationId xmlns:a16="http://schemas.microsoft.com/office/drawing/2014/main" id="{49B23F6F-2BCF-7146-AA5D-00C71E6D9064}"/>
                  </a:ext>
                </a:extLst>
              </p:cNvPr>
              <p:cNvPicPr/>
              <p:nvPr/>
            </p:nvPicPr>
            <p:blipFill>
              <a:blip r:embed="rId6"/>
              <a:stretch>
                <a:fillRect/>
              </a:stretch>
            </p:blipFill>
            <p:spPr>
              <a:xfrm>
                <a:off x="8021136" y="4985536"/>
                <a:ext cx="280440" cy="436680"/>
              </a:xfrm>
              <a:prstGeom prst="rect">
                <a:avLst/>
              </a:prstGeom>
            </p:spPr>
          </p:pic>
        </mc:Fallback>
      </mc:AlternateContent>
      <p:grpSp>
        <p:nvGrpSpPr>
          <p:cNvPr id="11" name="Group 10">
            <a:extLst>
              <a:ext uri="{FF2B5EF4-FFF2-40B4-BE49-F238E27FC236}">
                <a16:creationId xmlns:a16="http://schemas.microsoft.com/office/drawing/2014/main" id="{EF308FB0-8C05-414A-844E-10F2BB39FDCB}"/>
              </a:ext>
            </a:extLst>
          </p:cNvPr>
          <p:cNvGrpSpPr/>
          <p:nvPr/>
        </p:nvGrpSpPr>
        <p:grpSpPr>
          <a:xfrm>
            <a:off x="7891176" y="5009656"/>
            <a:ext cx="409320" cy="166680"/>
            <a:chOff x="7891176" y="5009656"/>
            <a:chExt cx="409320" cy="16668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D809B30-5FE5-6F4F-87AB-0627B419318F}"/>
                    </a:ext>
                  </a:extLst>
                </p14:cNvPr>
                <p14:cNvContentPartPr/>
                <p14:nvPr/>
              </p14:nvContentPartPr>
              <p14:xfrm>
                <a:off x="7891176" y="5031616"/>
                <a:ext cx="158400" cy="144720"/>
              </p14:xfrm>
            </p:contentPart>
          </mc:Choice>
          <mc:Fallback xmlns="">
            <p:pic>
              <p:nvPicPr>
                <p:cNvPr id="8" name="Ink 7">
                  <a:extLst>
                    <a:ext uri="{FF2B5EF4-FFF2-40B4-BE49-F238E27FC236}">
                      <a16:creationId xmlns:a16="http://schemas.microsoft.com/office/drawing/2014/main" id="{4D809B30-5FE5-6F4F-87AB-0627B419318F}"/>
                    </a:ext>
                  </a:extLst>
                </p:cNvPr>
                <p:cNvPicPr/>
                <p:nvPr/>
              </p:nvPicPr>
              <p:blipFill>
                <a:blip r:embed="rId8"/>
                <a:stretch>
                  <a:fillRect/>
                </a:stretch>
              </p:blipFill>
              <p:spPr>
                <a:xfrm>
                  <a:off x="7855176" y="4995616"/>
                  <a:ext cx="230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A9774B5B-3670-FC47-BDE7-5052FD066F84}"/>
                    </a:ext>
                  </a:extLst>
                </p14:cNvPr>
                <p14:cNvContentPartPr/>
                <p14:nvPr/>
              </p14:nvContentPartPr>
              <p14:xfrm>
                <a:off x="8061456" y="5009656"/>
                <a:ext cx="239040" cy="11880"/>
              </p14:xfrm>
            </p:contentPart>
          </mc:Choice>
          <mc:Fallback xmlns="">
            <p:pic>
              <p:nvPicPr>
                <p:cNvPr id="10" name="Ink 9">
                  <a:extLst>
                    <a:ext uri="{FF2B5EF4-FFF2-40B4-BE49-F238E27FC236}">
                      <a16:creationId xmlns:a16="http://schemas.microsoft.com/office/drawing/2014/main" id="{A9774B5B-3670-FC47-BDE7-5052FD066F84}"/>
                    </a:ext>
                  </a:extLst>
                </p:cNvPr>
                <p:cNvPicPr/>
                <p:nvPr/>
              </p:nvPicPr>
              <p:blipFill>
                <a:blip r:embed="rId10"/>
                <a:stretch>
                  <a:fillRect/>
                </a:stretch>
              </p:blipFill>
              <p:spPr>
                <a:xfrm>
                  <a:off x="8025816" y="4973656"/>
                  <a:ext cx="310680" cy="83520"/>
                </a:xfrm>
                <a:prstGeom prst="rect">
                  <a:avLst/>
                </a:prstGeom>
              </p:spPr>
            </p:pic>
          </mc:Fallback>
        </mc:AlternateContent>
      </p:grpSp>
    </p:spTree>
    <p:extLst>
      <p:ext uri="{BB962C8B-B14F-4D97-AF65-F5344CB8AC3E}">
        <p14:creationId xmlns:p14="http://schemas.microsoft.com/office/powerpoint/2010/main" val="3756792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274638"/>
            <a:ext cx="8686800" cy="1143000"/>
          </a:xfrm>
        </p:spPr>
        <p:txBody>
          <a:bodyPr>
            <a:noAutofit/>
          </a:bodyPr>
          <a:lstStyle/>
          <a:p>
            <a:r>
              <a:rPr lang="en-US" dirty="0">
                <a:latin typeface="Gill Sans MT"/>
              </a:rPr>
              <a:t>Anonymization Considered Harmful</a:t>
            </a:r>
          </a:p>
        </p:txBody>
      </p:sp>
      <p:sp>
        <p:nvSpPr>
          <p:cNvPr id="41987" name="Rectangle 3"/>
          <p:cNvSpPr>
            <a:spLocks noGrp="1" noChangeArrowheads="1"/>
          </p:cNvSpPr>
          <p:nvPr>
            <p:ph idx="1"/>
          </p:nvPr>
        </p:nvSpPr>
        <p:spPr>
          <a:xfrm>
            <a:off x="457200" y="1600200"/>
            <a:ext cx="8153400" cy="4953000"/>
          </a:xfrm>
        </p:spPr>
        <p:txBody>
          <a:bodyPr>
            <a:noAutofit/>
          </a:bodyPr>
          <a:lstStyle/>
          <a:p>
            <a:r>
              <a:rPr lang="en-US" dirty="0">
                <a:latin typeface="Gill Sans MT"/>
              </a:rPr>
              <a:t>Syntactic</a:t>
            </a:r>
          </a:p>
          <a:p>
            <a:pPr lvl="1"/>
            <a:r>
              <a:rPr lang="en-US" dirty="0">
                <a:latin typeface="Gill Sans MT"/>
              </a:rPr>
              <a:t>Focuses on data transformation, not on what can be learned from the anonymized dataset</a:t>
            </a:r>
          </a:p>
          <a:p>
            <a:pPr lvl="1"/>
            <a:r>
              <a:rPr lang="en-US" altLang="ja-JP" dirty="0">
                <a:solidFill>
                  <a:schemeClr val="accent6">
                    <a:lumMod val="75000"/>
                  </a:schemeClr>
                </a:solidFill>
                <a:latin typeface="Gill Sans MT"/>
              </a:rPr>
              <a:t>Anonymized</a:t>
            </a:r>
            <a:r>
              <a:rPr lang="en-US" dirty="0">
                <a:solidFill>
                  <a:schemeClr val="accent6">
                    <a:lumMod val="75000"/>
                  </a:schemeClr>
                </a:solidFill>
                <a:latin typeface="Gill Sans MT"/>
              </a:rPr>
              <a:t> dataset can leak sensitive info</a:t>
            </a:r>
          </a:p>
          <a:p>
            <a:r>
              <a:rPr lang="en-US" altLang="ja-JP" dirty="0">
                <a:latin typeface="Gill Sans MT"/>
              </a:rPr>
              <a:t>The “</a:t>
            </a:r>
            <a:r>
              <a:rPr lang="en-US" dirty="0">
                <a:latin typeface="Gill Sans MT"/>
              </a:rPr>
              <a:t>Quasi-identifier” fallacy</a:t>
            </a:r>
          </a:p>
          <a:p>
            <a:pPr lvl="1"/>
            <a:r>
              <a:rPr lang="en-US" dirty="0">
                <a:solidFill>
                  <a:srgbClr val="E46C0A"/>
                </a:solidFill>
                <a:latin typeface="Gill Sans MT"/>
              </a:rPr>
              <a:t>Assumes a priori that attacker will not know certain information about his target</a:t>
            </a:r>
          </a:p>
          <a:p>
            <a:r>
              <a:rPr lang="en-US" dirty="0">
                <a:latin typeface="Gill Sans MT"/>
              </a:rPr>
              <a:t>Relies on locality</a:t>
            </a:r>
          </a:p>
          <a:p>
            <a:pPr lvl="1"/>
            <a:r>
              <a:rPr lang="en-US" dirty="0">
                <a:solidFill>
                  <a:srgbClr val="E46C0A"/>
                </a:solidFill>
                <a:latin typeface="Gill Sans MT"/>
              </a:rPr>
              <a:t>Destroys utility of many real-world datasets</a:t>
            </a:r>
          </a:p>
        </p:txBody>
      </p:sp>
    </p:spTree>
    <p:extLst>
      <p:ext uri="{BB962C8B-B14F-4D97-AF65-F5344CB8AC3E}">
        <p14:creationId xmlns:p14="http://schemas.microsoft.com/office/powerpoint/2010/main" val="22211371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title"/>
          </p:nvPr>
        </p:nvSpPr>
        <p:spPr/>
        <p:txBody>
          <a:bodyPr/>
          <a:lstStyle/>
          <a:p>
            <a:r>
              <a:rPr lang="en-US" dirty="0"/>
              <a:t>The Myth of the PII</a:t>
            </a:r>
          </a:p>
        </p:txBody>
      </p:sp>
      <p:sp>
        <p:nvSpPr>
          <p:cNvPr id="6147" name="Rectangle 2"/>
          <p:cNvSpPr>
            <a:spLocks noGrp="1" noChangeArrowheads="1"/>
          </p:cNvSpPr>
          <p:nvPr>
            <p:ph idx="1"/>
          </p:nvPr>
        </p:nvSpPr>
        <p:spPr>
          <a:xfrm>
            <a:off x="457200" y="1600200"/>
            <a:ext cx="8382000" cy="4876800"/>
          </a:xfrm>
        </p:spPr>
        <p:txBody>
          <a:bodyPr>
            <a:normAutofit/>
          </a:bodyPr>
          <a:lstStyle/>
          <a:p>
            <a:r>
              <a:rPr lang="en-US" dirty="0"/>
              <a:t>Data are “anonymized” by removing</a:t>
            </a:r>
            <a:r>
              <a:rPr lang="en-US" dirty="0">
                <a:solidFill>
                  <a:schemeClr val="hlink"/>
                </a:solidFill>
              </a:rPr>
              <a:t> </a:t>
            </a:r>
            <a:r>
              <a:rPr lang="en-US" dirty="0"/>
              <a:t>personally identifying information (PII)</a:t>
            </a:r>
          </a:p>
          <a:p>
            <a:pPr lvl="1"/>
            <a:r>
              <a:rPr lang="en-US" dirty="0"/>
              <a:t>Name, Social Security number, phone number, email, address… what else?</a:t>
            </a:r>
          </a:p>
          <a:p>
            <a:r>
              <a:rPr lang="en-US" dirty="0"/>
              <a:t>Problem: </a:t>
            </a:r>
            <a:r>
              <a:rPr lang="en-US" dirty="0">
                <a:solidFill>
                  <a:schemeClr val="accent6">
                    <a:lumMod val="75000"/>
                  </a:schemeClr>
                </a:solidFill>
              </a:rPr>
              <a:t>PII has no technical meaning</a:t>
            </a:r>
          </a:p>
          <a:p>
            <a:pPr lvl="1"/>
            <a:r>
              <a:rPr lang="en-US" dirty="0"/>
              <a:t>Defined in disclosure notification laws (if certain information is lost, consumer must be notified)</a:t>
            </a:r>
          </a:p>
          <a:p>
            <a:pPr lvl="1"/>
            <a:r>
              <a:rPr lang="en-US" dirty="0"/>
              <a:t>In privacy breaches,  </a:t>
            </a:r>
            <a:r>
              <a:rPr lang="en-US" dirty="0">
                <a:solidFill>
                  <a:schemeClr val="accent6">
                    <a:lumMod val="75000"/>
                  </a:schemeClr>
                </a:solidFill>
              </a:rPr>
              <a:t>any information can be personally identifying</a:t>
            </a:r>
            <a:endParaRPr lang="en-US" dirty="0"/>
          </a:p>
        </p:txBody>
      </p:sp>
    </p:spTree>
    <p:extLst>
      <p:ext uri="{BB962C8B-B14F-4D97-AF65-F5344CB8AC3E}">
        <p14:creationId xmlns:p14="http://schemas.microsoft.com/office/powerpoint/2010/main" val="8631806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981200"/>
          <a:ext cx="3200400" cy="2971800"/>
        </p:xfrm>
        <a:graphic>
          <a:graphicData uri="http://schemas.openxmlformats.org/drawingml/2006/table">
            <a:tbl>
              <a:tblPr>
                <a:tableStyleId>{BC89EF96-8CEA-46FF-86C4-4CE0E7609802}</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4953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7" name="Picture 2"/>
          <p:cNvPicPr>
            <a:picLocks noChangeAspect="1" noChangeArrowheads="1"/>
          </p:cNvPicPr>
          <p:nvPr/>
        </p:nvPicPr>
        <p:blipFill>
          <a:blip r:embed="rId3" cstate="print"/>
          <a:srcRect/>
          <a:stretch>
            <a:fillRect/>
          </a:stretch>
        </p:blipFill>
        <p:spPr bwMode="auto">
          <a:xfrm>
            <a:off x="1837559" y="4022581"/>
            <a:ext cx="329846" cy="41719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440862" y="2997157"/>
            <a:ext cx="329846" cy="41719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3975296" y="2997157"/>
            <a:ext cx="329846" cy="417190"/>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2906428" y="4479753"/>
            <a:ext cx="329846" cy="41719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1303125" y="3505200"/>
            <a:ext cx="329846" cy="417190"/>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1303125" y="2981129"/>
            <a:ext cx="329846" cy="41719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1803754" y="2514600"/>
            <a:ext cx="329846" cy="417190"/>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2930285" y="2021210"/>
            <a:ext cx="329846" cy="41719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1303125" y="2021210"/>
            <a:ext cx="329846" cy="417190"/>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flipV="1">
            <a:off x="3440862" y="4022581"/>
            <a:ext cx="341430" cy="431843"/>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flipV="1">
            <a:off x="3468570" y="3505200"/>
            <a:ext cx="341430" cy="431843"/>
          </a:xfrm>
          <a:prstGeom prst="rect">
            <a:avLst/>
          </a:prstGeom>
          <a:noFill/>
          <a:ln w="9525">
            <a:noFill/>
            <a:miter lim="800000"/>
            <a:headEnd/>
            <a:tailEnd/>
          </a:ln>
          <a:effectLst/>
        </p:spPr>
      </p:pic>
      <p:pic>
        <p:nvPicPr>
          <p:cNvPr id="21" name="Picture 2"/>
          <p:cNvPicPr>
            <a:picLocks noChangeAspect="1" noChangeArrowheads="1"/>
          </p:cNvPicPr>
          <p:nvPr/>
        </p:nvPicPr>
        <p:blipFill>
          <a:blip r:embed="rId4" cstate="print"/>
          <a:srcRect/>
          <a:stretch>
            <a:fillRect/>
          </a:stretch>
        </p:blipFill>
        <p:spPr bwMode="auto">
          <a:xfrm flipV="1">
            <a:off x="2371994" y="4479753"/>
            <a:ext cx="341430" cy="431843"/>
          </a:xfrm>
          <a:prstGeom prst="rect">
            <a:avLst/>
          </a:prstGeom>
          <a:noFill/>
          <a:ln w="9525">
            <a:noFill/>
            <a:miter lim="800000"/>
            <a:headEnd/>
            <a:tailEnd/>
          </a:ln>
          <a:effectLst/>
        </p:spPr>
      </p:pic>
      <p:pic>
        <p:nvPicPr>
          <p:cNvPr id="22" name="Picture 2"/>
          <p:cNvPicPr>
            <a:picLocks noChangeAspect="1" noChangeArrowheads="1"/>
          </p:cNvPicPr>
          <p:nvPr/>
        </p:nvPicPr>
        <p:blipFill>
          <a:blip r:embed="rId4" cstate="print"/>
          <a:srcRect/>
          <a:stretch>
            <a:fillRect/>
          </a:stretch>
        </p:blipFill>
        <p:spPr bwMode="auto">
          <a:xfrm flipV="1">
            <a:off x="2371994" y="2997157"/>
            <a:ext cx="341430" cy="431843"/>
          </a:xfrm>
          <a:prstGeom prst="rect">
            <a:avLst/>
          </a:prstGeom>
          <a:noFill/>
          <a:ln w="9525">
            <a:noFill/>
            <a:miter lim="800000"/>
            <a:headEnd/>
            <a:tailEnd/>
          </a:ln>
          <a:effectLst/>
        </p:spPr>
      </p:pic>
      <p:pic>
        <p:nvPicPr>
          <p:cNvPr id="23" name="Picture 2"/>
          <p:cNvPicPr>
            <a:picLocks noChangeAspect="1" noChangeArrowheads="1"/>
          </p:cNvPicPr>
          <p:nvPr/>
        </p:nvPicPr>
        <p:blipFill>
          <a:blip r:embed="rId4" cstate="print"/>
          <a:srcRect/>
          <a:stretch>
            <a:fillRect/>
          </a:stretch>
        </p:blipFill>
        <p:spPr bwMode="auto">
          <a:xfrm flipV="1">
            <a:off x="2367220" y="2006557"/>
            <a:ext cx="341430" cy="431843"/>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a:stretch>
            <a:fillRect/>
          </a:stretch>
        </p:blipFill>
        <p:spPr bwMode="auto">
          <a:xfrm flipV="1">
            <a:off x="2906428" y="2997157"/>
            <a:ext cx="341430" cy="431843"/>
          </a:xfrm>
          <a:prstGeom prst="rect">
            <a:avLst/>
          </a:prstGeom>
          <a:noFill/>
          <a:ln w="9525">
            <a:noFill/>
            <a:miter lim="800000"/>
            <a:headEnd/>
            <a:tailEnd/>
          </a:ln>
          <a:effectLst/>
        </p:spPr>
      </p:pic>
      <p:sp>
        <p:nvSpPr>
          <p:cNvPr id="27" name="TextBox 26"/>
          <p:cNvSpPr txBox="1"/>
          <p:nvPr/>
        </p:nvSpPr>
        <p:spPr>
          <a:xfrm rot="20249391">
            <a:off x="364266" y="2136016"/>
            <a:ext cx="888385" cy="400110"/>
          </a:xfrm>
          <a:prstGeom prst="rect">
            <a:avLst/>
          </a:prstGeom>
          <a:noFill/>
        </p:spPr>
        <p:txBody>
          <a:bodyPr wrap="none" rtlCol="0">
            <a:spAutoFit/>
          </a:bodyPr>
          <a:lstStyle/>
          <a:p>
            <a:r>
              <a:rPr lang="en-US" sz="2000" dirty="0"/>
              <a:t>User 1</a:t>
            </a:r>
          </a:p>
        </p:txBody>
      </p:sp>
      <p:sp>
        <p:nvSpPr>
          <p:cNvPr id="29" name="TextBox 28"/>
          <p:cNvSpPr txBox="1"/>
          <p:nvPr/>
        </p:nvSpPr>
        <p:spPr>
          <a:xfrm rot="20249391">
            <a:off x="288066" y="2720349"/>
            <a:ext cx="888385" cy="400110"/>
          </a:xfrm>
          <a:prstGeom prst="rect">
            <a:avLst/>
          </a:prstGeom>
          <a:noFill/>
        </p:spPr>
        <p:txBody>
          <a:bodyPr wrap="none" rtlCol="0">
            <a:spAutoFit/>
          </a:bodyPr>
          <a:lstStyle/>
          <a:p>
            <a:r>
              <a:rPr lang="en-US" sz="2000" dirty="0"/>
              <a:t>User 2</a:t>
            </a:r>
          </a:p>
        </p:txBody>
      </p:sp>
      <p:sp>
        <p:nvSpPr>
          <p:cNvPr id="30" name="TextBox 29"/>
          <p:cNvSpPr txBox="1"/>
          <p:nvPr/>
        </p:nvSpPr>
        <p:spPr>
          <a:xfrm rot="20249391">
            <a:off x="287053" y="4610822"/>
            <a:ext cx="960519" cy="400110"/>
          </a:xfrm>
          <a:prstGeom prst="rect">
            <a:avLst/>
          </a:prstGeom>
          <a:noFill/>
        </p:spPr>
        <p:txBody>
          <a:bodyPr wrap="none" rtlCol="0">
            <a:spAutoFit/>
          </a:bodyPr>
          <a:lstStyle/>
          <a:p>
            <a:r>
              <a:rPr lang="en-US" sz="2000" dirty="0"/>
              <a:t>User N</a:t>
            </a:r>
          </a:p>
        </p:txBody>
      </p:sp>
      <p:sp>
        <p:nvSpPr>
          <p:cNvPr id="31" name="TextBox 30"/>
          <p:cNvSpPr txBox="1"/>
          <p:nvPr/>
        </p:nvSpPr>
        <p:spPr>
          <a:xfrm rot="20249391">
            <a:off x="1190234" y="1443885"/>
            <a:ext cx="853119" cy="400110"/>
          </a:xfrm>
          <a:prstGeom prst="rect">
            <a:avLst/>
          </a:prstGeom>
          <a:noFill/>
        </p:spPr>
        <p:txBody>
          <a:bodyPr wrap="none" rtlCol="0">
            <a:spAutoFit/>
          </a:bodyPr>
          <a:lstStyle/>
          <a:p>
            <a:r>
              <a:rPr lang="en-US" sz="2000" dirty="0"/>
              <a:t>Item 1</a:t>
            </a:r>
          </a:p>
        </p:txBody>
      </p:sp>
      <p:sp>
        <p:nvSpPr>
          <p:cNvPr id="34" name="TextBox 33"/>
          <p:cNvSpPr txBox="1"/>
          <p:nvPr/>
        </p:nvSpPr>
        <p:spPr>
          <a:xfrm rot="20249391">
            <a:off x="1764697" y="1443885"/>
            <a:ext cx="853119" cy="400110"/>
          </a:xfrm>
          <a:prstGeom prst="rect">
            <a:avLst/>
          </a:prstGeom>
          <a:noFill/>
        </p:spPr>
        <p:txBody>
          <a:bodyPr wrap="none" rtlCol="0">
            <a:spAutoFit/>
          </a:bodyPr>
          <a:lstStyle/>
          <a:p>
            <a:r>
              <a:rPr lang="en-US" sz="2000" dirty="0"/>
              <a:t>Item 2</a:t>
            </a:r>
          </a:p>
        </p:txBody>
      </p:sp>
      <p:sp>
        <p:nvSpPr>
          <p:cNvPr id="35" name="TextBox 34"/>
          <p:cNvSpPr txBox="1"/>
          <p:nvPr/>
        </p:nvSpPr>
        <p:spPr>
          <a:xfrm rot="20249391">
            <a:off x="3867041" y="1458412"/>
            <a:ext cx="925253" cy="400110"/>
          </a:xfrm>
          <a:prstGeom prst="rect">
            <a:avLst/>
          </a:prstGeom>
          <a:noFill/>
        </p:spPr>
        <p:txBody>
          <a:bodyPr wrap="none" rtlCol="0">
            <a:spAutoFit/>
          </a:bodyPr>
          <a:lstStyle/>
          <a:p>
            <a:r>
              <a:rPr lang="en-US" sz="2000" dirty="0"/>
              <a:t>Item M</a:t>
            </a:r>
          </a:p>
        </p:txBody>
      </p:sp>
      <p:sp>
        <p:nvSpPr>
          <p:cNvPr id="32" name="Title 31"/>
          <p:cNvSpPr>
            <a:spLocks noGrp="1"/>
          </p:cNvSpPr>
          <p:nvPr>
            <p:ph type="title"/>
          </p:nvPr>
        </p:nvSpPr>
        <p:spPr/>
        <p:txBody>
          <a:bodyPr/>
          <a:lstStyle/>
          <a:p>
            <a:r>
              <a:rPr lang="en-US" dirty="0"/>
              <a:t>The Curse of Dimensionality</a:t>
            </a:r>
          </a:p>
        </p:txBody>
      </p:sp>
      <p:sp>
        <p:nvSpPr>
          <p:cNvPr id="38" name="Rectangle 3"/>
          <p:cNvSpPr txBox="1">
            <a:spLocks noChangeArrowheads="1"/>
          </p:cNvSpPr>
          <p:nvPr/>
        </p:nvSpPr>
        <p:spPr>
          <a:xfrm>
            <a:off x="4724400" y="1981200"/>
            <a:ext cx="39624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Row = user record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Column = dimension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Thousands or millions of dimensions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M</a:t>
            </a:r>
            <a:r>
              <a:rPr kumimoji="0" lang="en-US" sz="2400" b="0" i="0" u="none" strike="noStrike" kern="1200" cap="none" spc="0" normalizeH="0" baseline="0" noProof="0" dirty="0" err="1">
                <a:ln>
                  <a:noFill/>
                </a:ln>
                <a:solidFill>
                  <a:schemeClr val="tx1"/>
                </a:solidFill>
                <a:effectLst/>
                <a:uLnTx/>
                <a:uFillTx/>
                <a:latin typeface="+mn-lt"/>
                <a:ea typeface="+mn-ea"/>
                <a:cs typeface="+mn-cs"/>
              </a:rPr>
              <a:t>ovie</a:t>
            </a:r>
            <a:r>
              <a:rPr kumimoji="0" lang="en-US" sz="2400" b="0" i="0" u="none" strike="noStrike" kern="1200" cap="none" spc="0" normalizeH="0" baseline="0" noProof="0" dirty="0">
                <a:ln>
                  <a:noFill/>
                </a:ln>
                <a:solidFill>
                  <a:schemeClr val="tx1"/>
                </a:solidFill>
                <a:effectLst/>
                <a:uLnTx/>
                <a:uFillTx/>
                <a:latin typeface="+mn-lt"/>
                <a:ea typeface="+mn-ea"/>
                <a:cs typeface="+mn-cs"/>
              </a:rPr>
              <a:t> ratings in the Netflix Prize dataset: 35,000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Amazon purchases: 10</a:t>
            </a:r>
            <a:r>
              <a:rPr kumimoji="0" lang="en-US" sz="2400" b="0" i="0" u="none" strike="noStrike" kern="1200" cap="none" spc="0" normalizeH="0" baseline="30000" noProof="0" dirty="0">
                <a:ln>
                  <a:noFill/>
                </a:ln>
                <a:solidFill>
                  <a:schemeClr val="tx1"/>
                </a:solidFill>
                <a:effectLst/>
                <a:uLnTx/>
                <a:uFillTx/>
                <a:latin typeface="+mn-lt"/>
                <a:ea typeface="+mn-ea"/>
                <a:cs typeface="+mn-cs"/>
              </a:rPr>
              <a:t>7</a:t>
            </a:r>
          </a:p>
        </p:txBody>
      </p:sp>
      <p:pic>
        <p:nvPicPr>
          <p:cNvPr id="39" name="Picture 4" descr="hypercube"/>
          <p:cNvPicPr>
            <a:picLocks noChangeAspect="1" noChangeArrowheads="1"/>
          </p:cNvPicPr>
          <p:nvPr/>
        </p:nvPicPr>
        <p:blipFill>
          <a:blip r:embed="rId5" cstate="print"/>
          <a:srcRect/>
          <a:stretch>
            <a:fillRect/>
          </a:stretch>
        </p:blipFill>
        <p:spPr bwMode="auto">
          <a:xfrm>
            <a:off x="2743200" y="4343400"/>
            <a:ext cx="2286000" cy="2286000"/>
          </a:xfrm>
          <a:prstGeom prst="rect">
            <a:avLst/>
          </a:prstGeom>
          <a:noFill/>
        </p:spPr>
      </p:pic>
      <p:sp>
        <p:nvSpPr>
          <p:cNvPr id="40" name="Down Arrow 39"/>
          <p:cNvSpPr/>
          <p:nvPr/>
        </p:nvSpPr>
        <p:spPr>
          <a:xfrm rot="19883615">
            <a:off x="2974372" y="3785248"/>
            <a:ext cx="599612" cy="820457"/>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67795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1676400" y="6243935"/>
            <a:ext cx="1322798" cy="461665"/>
          </a:xfrm>
          <a:prstGeom prst="rect">
            <a:avLst/>
          </a:prstGeom>
          <a:solidFill>
            <a:schemeClr val="bg1"/>
          </a:solidFill>
          <a:ln w="9525">
            <a:noFill/>
            <a:miter lim="800000"/>
            <a:headEnd/>
            <a:tailEnd/>
          </a:ln>
        </p:spPr>
        <p:txBody>
          <a:bodyPr wrap="none">
            <a:spAutoFit/>
          </a:bodyPr>
          <a:lstStyle/>
          <a:p>
            <a:r>
              <a:rPr lang="en-US" sz="2400" dirty="0"/>
              <a:t>Similarity</a:t>
            </a:r>
          </a:p>
        </p:txBody>
      </p:sp>
      <p:pic>
        <p:nvPicPr>
          <p:cNvPr id="20481" name="Picture 2"/>
          <p:cNvPicPr>
            <a:picLocks noChangeAspect="1" noChangeArrowheads="1"/>
          </p:cNvPicPr>
          <p:nvPr/>
        </p:nvPicPr>
        <p:blipFill>
          <a:blip r:embed="rId3" cstate="print"/>
          <a:srcRect l="6397" b="2985"/>
          <a:stretch>
            <a:fillRect/>
          </a:stretch>
        </p:blipFill>
        <p:spPr bwMode="auto">
          <a:xfrm>
            <a:off x="762000" y="1371600"/>
            <a:ext cx="3344863" cy="4953000"/>
          </a:xfrm>
          <a:prstGeom prst="rect">
            <a:avLst/>
          </a:prstGeom>
          <a:noFill/>
          <a:ln w="9525">
            <a:noFill/>
            <a:miter lim="800000"/>
            <a:headEnd/>
            <a:tailEnd/>
          </a:ln>
        </p:spPr>
      </p:pic>
      <p:sp>
        <p:nvSpPr>
          <p:cNvPr id="24581" name="Oval 5"/>
          <p:cNvSpPr>
            <a:spLocks noChangeArrowheads="1"/>
          </p:cNvSpPr>
          <p:nvPr/>
        </p:nvSpPr>
        <p:spPr bwMode="auto">
          <a:xfrm>
            <a:off x="2057400" y="5638800"/>
            <a:ext cx="228600" cy="228600"/>
          </a:xfrm>
          <a:prstGeom prst="ellipse">
            <a:avLst/>
          </a:prstGeom>
          <a:noFill/>
          <a:ln w="28575">
            <a:solidFill>
              <a:schemeClr val="tx1"/>
            </a:solidFill>
            <a:round/>
            <a:headEnd/>
            <a:tailEnd/>
          </a:ln>
        </p:spPr>
        <p:txBody>
          <a:bodyPr wrap="none" anchor="ctr"/>
          <a:lstStyle/>
          <a:p>
            <a:endParaRPr lang="en-US"/>
          </a:p>
        </p:txBody>
      </p:sp>
      <p:sp>
        <p:nvSpPr>
          <p:cNvPr id="8" name="Rounded Rectangular Callout 7"/>
          <p:cNvSpPr/>
          <p:nvPr/>
        </p:nvSpPr>
        <p:spPr>
          <a:xfrm>
            <a:off x="4343400" y="3429000"/>
            <a:ext cx="4267200" cy="2057400"/>
          </a:xfrm>
          <a:prstGeom prst="wedgeRoundRectCallout">
            <a:avLst>
              <a:gd name="adj1" fmla="val -98967"/>
              <a:gd name="adj2" fmla="val 5995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hangingPunct="0">
              <a:spcBef>
                <a:spcPct val="20000"/>
              </a:spcBef>
              <a:buClr>
                <a:srgbClr val="C0504D"/>
              </a:buClr>
              <a:defRPr/>
            </a:pPr>
            <a:r>
              <a:rPr lang="en-US" sz="2400" dirty="0"/>
              <a:t>Netflix Prize dataset:</a:t>
            </a:r>
          </a:p>
          <a:p>
            <a:pPr eaLnBrk="0" hangingPunct="0">
              <a:spcBef>
                <a:spcPct val="20000"/>
              </a:spcBef>
              <a:buClr>
                <a:srgbClr val="C0504D"/>
              </a:buClr>
              <a:defRPr/>
            </a:pPr>
            <a:r>
              <a:rPr lang="en-US" sz="2400" dirty="0"/>
              <a:t>Considering just movie names, for 90% of records there isn’t a </a:t>
            </a:r>
            <a:r>
              <a:rPr lang="en-US" sz="2400" u="sng" dirty="0"/>
              <a:t>single</a:t>
            </a:r>
            <a:r>
              <a:rPr lang="en-US" sz="2400" dirty="0"/>
              <a:t> other record which is more than 30% similar</a:t>
            </a:r>
            <a:endParaRPr lang="en-US" sz="2400" dirty="0">
              <a:solidFill>
                <a:prstClr val="black"/>
              </a:solidFill>
            </a:endParaRPr>
          </a:p>
        </p:txBody>
      </p:sp>
      <p:sp>
        <p:nvSpPr>
          <p:cNvPr id="7" name="Rectangle 3"/>
          <p:cNvSpPr txBox="1">
            <a:spLocks noChangeArrowheads="1"/>
          </p:cNvSpPr>
          <p:nvPr/>
        </p:nvSpPr>
        <p:spPr>
          <a:xfrm>
            <a:off x="2362200" y="2438400"/>
            <a:ext cx="6096000" cy="53340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t>A</a:t>
            </a:r>
            <a:r>
              <a:rPr kumimoji="0" lang="en-US" sz="2800" b="0" i="0" u="none" strike="noStrike" kern="1200" cap="none" spc="0" normalizeH="0" baseline="0" noProof="0" dirty="0" err="1">
                <a:ln>
                  <a:noFill/>
                </a:ln>
                <a:solidFill>
                  <a:schemeClr val="dk1"/>
                </a:solidFill>
                <a:effectLst/>
                <a:uLnTx/>
                <a:uFillTx/>
                <a:latin typeface="+mn-lt"/>
                <a:ea typeface="+mn-ea"/>
                <a:cs typeface="+mn-cs"/>
              </a:rPr>
              <a:t>verage</a:t>
            </a:r>
            <a:r>
              <a:rPr kumimoji="0" lang="en-US" sz="2800" b="0" i="0" u="none" strike="noStrike" kern="1200" cap="none" spc="0" normalizeH="0" baseline="0" noProof="0" dirty="0">
                <a:ln>
                  <a:noFill/>
                </a:ln>
                <a:solidFill>
                  <a:schemeClr val="dk1"/>
                </a:solidFill>
                <a:effectLst/>
                <a:uLnTx/>
                <a:uFillTx/>
                <a:latin typeface="+mn-lt"/>
                <a:ea typeface="+mn-ea"/>
                <a:cs typeface="+mn-cs"/>
              </a:rPr>
              <a:t> record has no “similar” records</a:t>
            </a:r>
          </a:p>
        </p:txBody>
      </p:sp>
      <p:sp>
        <p:nvSpPr>
          <p:cNvPr id="9" name="Title 8"/>
          <p:cNvSpPr>
            <a:spLocks noGrp="1"/>
          </p:cNvSpPr>
          <p:nvPr>
            <p:ph type="title"/>
          </p:nvPr>
        </p:nvSpPr>
        <p:spPr/>
        <p:txBody>
          <a:bodyPr/>
          <a:lstStyle/>
          <a:p>
            <a:r>
              <a:rPr lang="en-US" dirty="0"/>
              <a:t>Sparsity and the “Long Tail”</a:t>
            </a:r>
          </a:p>
        </p:txBody>
      </p:sp>
      <p:sp>
        <p:nvSpPr>
          <p:cNvPr id="11" name="Text Box 6"/>
          <p:cNvSpPr txBox="1">
            <a:spLocks noChangeArrowheads="1"/>
          </p:cNvSpPr>
          <p:nvPr/>
        </p:nvSpPr>
        <p:spPr bwMode="auto">
          <a:xfrm rot="16200000">
            <a:off x="-1238612" y="3447688"/>
            <a:ext cx="3478003" cy="523220"/>
          </a:xfrm>
          <a:prstGeom prst="rect">
            <a:avLst/>
          </a:prstGeom>
          <a:solidFill>
            <a:schemeClr val="bg1"/>
          </a:solidFill>
          <a:ln w="9525">
            <a:noFill/>
            <a:miter lim="800000"/>
            <a:headEnd/>
            <a:tailEnd/>
          </a:ln>
        </p:spPr>
        <p:txBody>
          <a:bodyPr wrap="none">
            <a:spAutoFit/>
          </a:bodyPr>
          <a:lstStyle/>
          <a:p>
            <a:r>
              <a:rPr lang="en-US" sz="2800" dirty="0"/>
              <a:t>Fraction of subscribers</a:t>
            </a:r>
          </a:p>
        </p:txBody>
      </p:sp>
    </p:spTree>
    <p:extLst>
      <p:ext uri="{BB962C8B-B14F-4D97-AF65-F5344CB8AC3E}">
        <p14:creationId xmlns:p14="http://schemas.microsoft.com/office/powerpoint/2010/main" val="425660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3276600"/>
            <a:ext cx="2929328" cy="523220"/>
          </a:xfrm>
          <a:prstGeom prst="rect">
            <a:avLst/>
          </a:prstGeom>
          <a:noFill/>
        </p:spPr>
        <p:txBody>
          <a:bodyPr wrap="none" rtlCol="0">
            <a:spAutoFit/>
          </a:bodyPr>
          <a:lstStyle/>
          <a:p>
            <a:r>
              <a:rPr lang="en-US" sz="2800" dirty="0"/>
              <a:t>Global surveillance</a:t>
            </a:r>
          </a:p>
        </p:txBody>
      </p:sp>
      <p:pic>
        <p:nvPicPr>
          <p:cNvPr id="1028" name="Picture 4"/>
          <p:cNvPicPr>
            <a:picLocks noChangeAspect="1" noChangeArrowheads="1"/>
          </p:cNvPicPr>
          <p:nvPr/>
        </p:nvPicPr>
        <p:blipFill>
          <a:blip r:embed="rId3" cstate="print"/>
          <a:srcRect/>
          <a:stretch>
            <a:fillRect/>
          </a:stretch>
        </p:blipFill>
        <p:spPr bwMode="auto">
          <a:xfrm>
            <a:off x="1676400" y="4191000"/>
            <a:ext cx="1143000" cy="1524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598335" y="5791200"/>
            <a:ext cx="1354858" cy="523220"/>
          </a:xfrm>
          <a:prstGeom prst="rect">
            <a:avLst/>
          </a:prstGeom>
          <a:noFill/>
        </p:spPr>
        <p:txBody>
          <a:bodyPr wrap="none" rtlCol="0">
            <a:spAutoFit/>
          </a:bodyPr>
          <a:lstStyle/>
          <a:p>
            <a:r>
              <a:rPr lang="en-US" sz="2800" dirty="0"/>
              <a:t>Phishing</a:t>
            </a:r>
          </a:p>
        </p:txBody>
      </p:sp>
      <p:sp>
        <p:nvSpPr>
          <p:cNvPr id="11" name="TextBox 10"/>
          <p:cNvSpPr txBox="1"/>
          <p:nvPr/>
        </p:nvSpPr>
        <p:spPr>
          <a:xfrm>
            <a:off x="4785516" y="5715000"/>
            <a:ext cx="3185296" cy="954107"/>
          </a:xfrm>
          <a:prstGeom prst="rect">
            <a:avLst/>
          </a:prstGeom>
          <a:noFill/>
        </p:spPr>
        <p:txBody>
          <a:bodyPr wrap="none" rtlCol="0">
            <a:spAutoFit/>
          </a:bodyPr>
          <a:lstStyle/>
          <a:p>
            <a:r>
              <a:rPr lang="en-US" sz="2800" dirty="0"/>
              <a:t>Employers, insurers,</a:t>
            </a:r>
          </a:p>
          <a:p>
            <a:r>
              <a:rPr lang="en-US" sz="2800" dirty="0"/>
              <a:t>stalkers, nosy friends</a:t>
            </a:r>
          </a:p>
        </p:txBody>
      </p:sp>
      <p:pic>
        <p:nvPicPr>
          <p:cNvPr id="1029" name="Picture 5"/>
          <p:cNvPicPr>
            <a:picLocks noChangeAspect="1" noChangeArrowheads="1"/>
          </p:cNvPicPr>
          <p:nvPr/>
        </p:nvPicPr>
        <p:blipFill>
          <a:blip r:embed="rId4" cstate="print"/>
          <a:srcRect/>
          <a:stretch>
            <a:fillRect/>
          </a:stretch>
        </p:blipFill>
        <p:spPr bwMode="auto">
          <a:xfrm>
            <a:off x="5360277" y="1633539"/>
            <a:ext cx="2307348" cy="1338262"/>
          </a:xfrm>
          <a:prstGeom prst="rect">
            <a:avLst/>
          </a:prstGeom>
          <a:noFill/>
          <a:ln w="9525">
            <a:noFill/>
            <a:miter lim="800000"/>
            <a:headEnd/>
            <a:tailEnd/>
          </a:ln>
          <a:effectLst/>
          <a:scene3d>
            <a:camera prst="orthographicFront"/>
            <a:lightRig rig="threePt" dir="t"/>
          </a:scene3d>
          <a:sp3d>
            <a:bevelT w="165100" prst="coolSlant"/>
          </a:sp3d>
        </p:spPr>
      </p:pic>
      <p:pic>
        <p:nvPicPr>
          <p:cNvPr id="1030" name="Picture 6" descr="C:\Users\me\Documents\Downloads\art_nosy_rs (1).jpg"/>
          <p:cNvPicPr>
            <a:picLocks noChangeAspect="1" noChangeArrowheads="1"/>
          </p:cNvPicPr>
          <p:nvPr/>
        </p:nvPicPr>
        <p:blipFill>
          <a:blip r:embed="rId5" cstate="print"/>
          <a:srcRect/>
          <a:stretch>
            <a:fillRect/>
          </a:stretch>
        </p:blipFill>
        <p:spPr bwMode="auto">
          <a:xfrm>
            <a:off x="5410200" y="4114800"/>
            <a:ext cx="2133600" cy="1600200"/>
          </a:xfrm>
          <a:prstGeom prst="rect">
            <a:avLst/>
          </a:prstGeom>
          <a:noFill/>
          <a:scene3d>
            <a:camera prst="orthographicFront"/>
            <a:lightRig rig="threePt" dir="t"/>
          </a:scene3d>
          <a:sp3d>
            <a:bevelT w="165100" prst="coolSlant"/>
          </a:sp3d>
        </p:spPr>
      </p:pic>
      <p:pic>
        <p:nvPicPr>
          <p:cNvPr id="1031" name="Picture 7"/>
          <p:cNvPicPr>
            <a:picLocks noChangeAspect="1" noChangeArrowheads="1"/>
          </p:cNvPicPr>
          <p:nvPr/>
        </p:nvPicPr>
        <p:blipFill>
          <a:blip r:embed="rId6" cstate="print"/>
          <a:srcRect/>
          <a:stretch>
            <a:fillRect/>
          </a:stretch>
        </p:blipFill>
        <p:spPr bwMode="auto">
          <a:xfrm>
            <a:off x="1295400" y="1447800"/>
            <a:ext cx="1828800" cy="1603248"/>
          </a:xfrm>
          <a:prstGeom prst="rect">
            <a:avLst/>
          </a:prstGeom>
          <a:noFill/>
          <a:ln w="9525">
            <a:noFill/>
            <a:miter lim="800000"/>
            <a:headEnd/>
            <a:tailEnd/>
          </a:ln>
          <a:effectLst/>
          <a:scene3d>
            <a:camera prst="orthographicFront"/>
            <a:lightRig rig="threePt" dir="t"/>
          </a:scene3d>
          <a:sp3d>
            <a:bevelT w="165100" prst="coolSlant"/>
          </a:sp3d>
        </p:spPr>
      </p:pic>
      <p:sp>
        <p:nvSpPr>
          <p:cNvPr id="15" name="TextBox 14"/>
          <p:cNvSpPr txBox="1"/>
          <p:nvPr/>
        </p:nvSpPr>
        <p:spPr>
          <a:xfrm>
            <a:off x="3960057" y="2971800"/>
            <a:ext cx="5209824" cy="954107"/>
          </a:xfrm>
          <a:prstGeom prst="rect">
            <a:avLst/>
          </a:prstGeom>
          <a:noFill/>
        </p:spPr>
        <p:txBody>
          <a:bodyPr wrap="none" rtlCol="0">
            <a:spAutoFit/>
          </a:bodyPr>
          <a:lstStyle/>
          <a:p>
            <a:pPr algn="ctr"/>
            <a:r>
              <a:rPr lang="en-US" sz="2800" dirty="0"/>
              <a:t>Spammers</a:t>
            </a:r>
          </a:p>
          <a:p>
            <a:pPr algn="ctr"/>
            <a:r>
              <a:rPr lang="en-US" sz="2800" dirty="0"/>
              <a:t>Abusive advertisers and marketers</a:t>
            </a:r>
          </a:p>
        </p:txBody>
      </p:sp>
      <p:pic>
        <p:nvPicPr>
          <p:cNvPr id="12" name="Picture 2"/>
          <p:cNvPicPr>
            <a:picLocks noChangeAspect="1" noChangeArrowheads="1"/>
          </p:cNvPicPr>
          <p:nvPr/>
        </p:nvPicPr>
        <p:blipFill>
          <a:blip r:embed="rId7" cstate="print"/>
          <a:srcRect/>
          <a:stretch>
            <a:fillRect/>
          </a:stretch>
        </p:blipFill>
        <p:spPr bwMode="auto">
          <a:xfrm>
            <a:off x="2895600" y="1828800"/>
            <a:ext cx="914400" cy="1344215"/>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dirty="0"/>
              <a:t>Privacy Threats</a:t>
            </a:r>
          </a:p>
        </p:txBody>
      </p:sp>
      <p:sp>
        <p:nvSpPr>
          <p:cNvPr id="14" name="Rectangle 13">
            <a:extLst>
              <a:ext uri="{FF2B5EF4-FFF2-40B4-BE49-F238E27FC236}">
                <a16:creationId xmlns:a16="http://schemas.microsoft.com/office/drawing/2014/main" id="{6BBCC2E4-976A-444C-B89C-B6D3FA2D5DB6}"/>
              </a:ext>
            </a:extLst>
          </p:cNvPr>
          <p:cNvSpPr/>
          <p:nvPr/>
        </p:nvSpPr>
        <p:spPr>
          <a:xfrm>
            <a:off x="1447003" y="3684986"/>
            <a:ext cx="6677025" cy="1323439"/>
          </a:xfrm>
          <a:prstGeom prst="rect">
            <a:avLst/>
          </a:prstGeom>
          <a:solidFill>
            <a:schemeClr val="accent6"/>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buNone/>
            </a:pPr>
            <a:r>
              <a:rPr lang="en-US" sz="4000" dirty="0"/>
              <a:t>All of these know “something” (a few attributes) about you </a:t>
            </a:r>
          </a:p>
        </p:txBody>
      </p:sp>
    </p:spTree>
    <p:extLst>
      <p:ext uri="{BB962C8B-B14F-4D97-AF65-F5344CB8AC3E}">
        <p14:creationId xmlns:p14="http://schemas.microsoft.com/office/powerpoint/2010/main" val="2698616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981200"/>
          <a:ext cx="3200400" cy="2971800"/>
        </p:xfrm>
        <a:graphic>
          <a:graphicData uri="http://schemas.openxmlformats.org/drawingml/2006/table">
            <a:tbl>
              <a:tblPr>
                <a:tableStyleId>{BC89EF96-8CEA-46FF-86C4-4CE0E7609802}</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4953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95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7" name="Picture 2"/>
          <p:cNvPicPr>
            <a:picLocks noChangeAspect="1" noChangeArrowheads="1"/>
          </p:cNvPicPr>
          <p:nvPr/>
        </p:nvPicPr>
        <p:blipFill>
          <a:blip r:embed="rId3" cstate="print"/>
          <a:srcRect/>
          <a:stretch>
            <a:fillRect/>
          </a:stretch>
        </p:blipFill>
        <p:spPr bwMode="auto">
          <a:xfrm>
            <a:off x="1837559" y="4022581"/>
            <a:ext cx="329846" cy="41719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440862" y="2997157"/>
            <a:ext cx="329846" cy="41719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3975296" y="2997157"/>
            <a:ext cx="329846" cy="417190"/>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2906428" y="4479753"/>
            <a:ext cx="329846" cy="41719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1303125" y="3505200"/>
            <a:ext cx="329846" cy="417190"/>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1303125" y="2981129"/>
            <a:ext cx="329846" cy="41719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1803754" y="2514600"/>
            <a:ext cx="329846" cy="417190"/>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2930285" y="2021210"/>
            <a:ext cx="329846" cy="41719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1303125" y="2021210"/>
            <a:ext cx="329846" cy="417190"/>
          </a:xfrm>
          <a:prstGeom prst="rect">
            <a:avLst/>
          </a:prstGeom>
          <a:noFill/>
          <a:ln w="9525">
            <a:noFill/>
            <a:miter lim="800000"/>
            <a:headEnd/>
            <a:tailEnd/>
          </a:ln>
          <a:effectLst/>
        </p:spPr>
      </p:pic>
      <p:pic>
        <p:nvPicPr>
          <p:cNvPr id="19" name="Picture 2"/>
          <p:cNvPicPr>
            <a:picLocks noChangeAspect="1" noChangeArrowheads="1"/>
          </p:cNvPicPr>
          <p:nvPr/>
        </p:nvPicPr>
        <p:blipFill>
          <a:blip r:embed="rId4" cstate="print"/>
          <a:srcRect/>
          <a:stretch>
            <a:fillRect/>
          </a:stretch>
        </p:blipFill>
        <p:spPr bwMode="auto">
          <a:xfrm flipV="1">
            <a:off x="3440862" y="4022581"/>
            <a:ext cx="341430" cy="431843"/>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flipV="1">
            <a:off x="3468570" y="3505200"/>
            <a:ext cx="341430" cy="431843"/>
          </a:xfrm>
          <a:prstGeom prst="rect">
            <a:avLst/>
          </a:prstGeom>
          <a:noFill/>
          <a:ln w="9525">
            <a:noFill/>
            <a:miter lim="800000"/>
            <a:headEnd/>
            <a:tailEnd/>
          </a:ln>
          <a:effectLst/>
        </p:spPr>
      </p:pic>
      <p:pic>
        <p:nvPicPr>
          <p:cNvPr id="21" name="Picture 2"/>
          <p:cNvPicPr>
            <a:picLocks noChangeAspect="1" noChangeArrowheads="1"/>
          </p:cNvPicPr>
          <p:nvPr/>
        </p:nvPicPr>
        <p:blipFill>
          <a:blip r:embed="rId4" cstate="print"/>
          <a:srcRect/>
          <a:stretch>
            <a:fillRect/>
          </a:stretch>
        </p:blipFill>
        <p:spPr bwMode="auto">
          <a:xfrm flipV="1">
            <a:off x="2371994" y="4479753"/>
            <a:ext cx="341430" cy="431843"/>
          </a:xfrm>
          <a:prstGeom prst="rect">
            <a:avLst/>
          </a:prstGeom>
          <a:noFill/>
          <a:ln w="9525">
            <a:noFill/>
            <a:miter lim="800000"/>
            <a:headEnd/>
            <a:tailEnd/>
          </a:ln>
          <a:effectLst/>
        </p:spPr>
      </p:pic>
      <p:pic>
        <p:nvPicPr>
          <p:cNvPr id="22" name="Picture 2"/>
          <p:cNvPicPr>
            <a:picLocks noChangeAspect="1" noChangeArrowheads="1"/>
          </p:cNvPicPr>
          <p:nvPr/>
        </p:nvPicPr>
        <p:blipFill>
          <a:blip r:embed="rId4" cstate="print"/>
          <a:srcRect/>
          <a:stretch>
            <a:fillRect/>
          </a:stretch>
        </p:blipFill>
        <p:spPr bwMode="auto">
          <a:xfrm flipV="1">
            <a:off x="2371994" y="2997157"/>
            <a:ext cx="341430" cy="431843"/>
          </a:xfrm>
          <a:prstGeom prst="rect">
            <a:avLst/>
          </a:prstGeom>
          <a:noFill/>
          <a:ln w="9525">
            <a:noFill/>
            <a:miter lim="800000"/>
            <a:headEnd/>
            <a:tailEnd/>
          </a:ln>
          <a:effectLst/>
        </p:spPr>
      </p:pic>
      <p:pic>
        <p:nvPicPr>
          <p:cNvPr id="23" name="Picture 2"/>
          <p:cNvPicPr>
            <a:picLocks noChangeAspect="1" noChangeArrowheads="1"/>
          </p:cNvPicPr>
          <p:nvPr/>
        </p:nvPicPr>
        <p:blipFill>
          <a:blip r:embed="rId4" cstate="print"/>
          <a:srcRect/>
          <a:stretch>
            <a:fillRect/>
          </a:stretch>
        </p:blipFill>
        <p:spPr bwMode="auto">
          <a:xfrm flipV="1">
            <a:off x="2367220" y="2006557"/>
            <a:ext cx="341430" cy="431843"/>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a:stretch>
            <a:fillRect/>
          </a:stretch>
        </p:blipFill>
        <p:spPr bwMode="auto">
          <a:xfrm flipV="1">
            <a:off x="2906428" y="2997157"/>
            <a:ext cx="341430" cy="431843"/>
          </a:xfrm>
          <a:prstGeom prst="rect">
            <a:avLst/>
          </a:prstGeom>
          <a:noFill/>
          <a:ln w="9525">
            <a:noFill/>
            <a:miter lim="800000"/>
            <a:headEnd/>
            <a:tailEnd/>
          </a:ln>
          <a:effectLst/>
        </p:spPr>
      </p:pic>
      <p:sp>
        <p:nvSpPr>
          <p:cNvPr id="27" name="TextBox 26"/>
          <p:cNvSpPr txBox="1"/>
          <p:nvPr/>
        </p:nvSpPr>
        <p:spPr>
          <a:xfrm rot="20249391">
            <a:off x="364266" y="2136016"/>
            <a:ext cx="888385" cy="400110"/>
          </a:xfrm>
          <a:prstGeom prst="rect">
            <a:avLst/>
          </a:prstGeom>
          <a:noFill/>
        </p:spPr>
        <p:txBody>
          <a:bodyPr wrap="none" rtlCol="0">
            <a:spAutoFit/>
          </a:bodyPr>
          <a:lstStyle/>
          <a:p>
            <a:r>
              <a:rPr lang="en-US" sz="2000" dirty="0"/>
              <a:t>User 1</a:t>
            </a:r>
          </a:p>
        </p:txBody>
      </p:sp>
      <p:sp>
        <p:nvSpPr>
          <p:cNvPr id="29" name="TextBox 28"/>
          <p:cNvSpPr txBox="1"/>
          <p:nvPr/>
        </p:nvSpPr>
        <p:spPr>
          <a:xfrm rot="20249391">
            <a:off x="288066" y="2720349"/>
            <a:ext cx="888385" cy="400110"/>
          </a:xfrm>
          <a:prstGeom prst="rect">
            <a:avLst/>
          </a:prstGeom>
          <a:noFill/>
        </p:spPr>
        <p:txBody>
          <a:bodyPr wrap="none" rtlCol="0">
            <a:spAutoFit/>
          </a:bodyPr>
          <a:lstStyle/>
          <a:p>
            <a:r>
              <a:rPr lang="en-US" sz="2000" dirty="0"/>
              <a:t>User 2</a:t>
            </a:r>
          </a:p>
        </p:txBody>
      </p:sp>
      <p:sp>
        <p:nvSpPr>
          <p:cNvPr id="30" name="TextBox 29"/>
          <p:cNvSpPr txBox="1"/>
          <p:nvPr/>
        </p:nvSpPr>
        <p:spPr>
          <a:xfrm rot="20249391">
            <a:off x="287053" y="4610822"/>
            <a:ext cx="960519" cy="400110"/>
          </a:xfrm>
          <a:prstGeom prst="rect">
            <a:avLst/>
          </a:prstGeom>
          <a:noFill/>
        </p:spPr>
        <p:txBody>
          <a:bodyPr wrap="none" rtlCol="0">
            <a:spAutoFit/>
          </a:bodyPr>
          <a:lstStyle/>
          <a:p>
            <a:r>
              <a:rPr lang="en-US" sz="2000" dirty="0"/>
              <a:t>User N</a:t>
            </a:r>
          </a:p>
        </p:txBody>
      </p:sp>
      <p:sp>
        <p:nvSpPr>
          <p:cNvPr id="31" name="TextBox 30"/>
          <p:cNvSpPr txBox="1"/>
          <p:nvPr/>
        </p:nvSpPr>
        <p:spPr>
          <a:xfrm rot="20249391">
            <a:off x="1190234" y="1443885"/>
            <a:ext cx="853119" cy="400110"/>
          </a:xfrm>
          <a:prstGeom prst="rect">
            <a:avLst/>
          </a:prstGeom>
          <a:noFill/>
        </p:spPr>
        <p:txBody>
          <a:bodyPr wrap="none" rtlCol="0">
            <a:spAutoFit/>
          </a:bodyPr>
          <a:lstStyle/>
          <a:p>
            <a:r>
              <a:rPr lang="en-US" sz="2000" dirty="0"/>
              <a:t>Item 1</a:t>
            </a:r>
          </a:p>
        </p:txBody>
      </p:sp>
      <p:sp>
        <p:nvSpPr>
          <p:cNvPr id="34" name="TextBox 33"/>
          <p:cNvSpPr txBox="1"/>
          <p:nvPr/>
        </p:nvSpPr>
        <p:spPr>
          <a:xfrm rot="20249391">
            <a:off x="1764697" y="1443885"/>
            <a:ext cx="853119" cy="400110"/>
          </a:xfrm>
          <a:prstGeom prst="rect">
            <a:avLst/>
          </a:prstGeom>
          <a:noFill/>
        </p:spPr>
        <p:txBody>
          <a:bodyPr wrap="none" rtlCol="0">
            <a:spAutoFit/>
          </a:bodyPr>
          <a:lstStyle/>
          <a:p>
            <a:r>
              <a:rPr lang="en-US" sz="2000" dirty="0"/>
              <a:t>Item 2</a:t>
            </a:r>
          </a:p>
        </p:txBody>
      </p:sp>
      <p:sp>
        <p:nvSpPr>
          <p:cNvPr id="35" name="TextBox 34"/>
          <p:cNvSpPr txBox="1"/>
          <p:nvPr/>
        </p:nvSpPr>
        <p:spPr>
          <a:xfrm rot="20249391">
            <a:off x="3867041" y="1458412"/>
            <a:ext cx="925253" cy="400110"/>
          </a:xfrm>
          <a:prstGeom prst="rect">
            <a:avLst/>
          </a:prstGeom>
          <a:noFill/>
        </p:spPr>
        <p:txBody>
          <a:bodyPr wrap="none" rtlCol="0">
            <a:spAutoFit/>
          </a:bodyPr>
          <a:lstStyle/>
          <a:p>
            <a:r>
              <a:rPr lang="en-US" sz="2000" dirty="0"/>
              <a:t>Item M</a:t>
            </a:r>
          </a:p>
        </p:txBody>
      </p:sp>
      <p:sp>
        <p:nvSpPr>
          <p:cNvPr id="32" name="Title 31"/>
          <p:cNvSpPr>
            <a:spLocks noGrp="1"/>
          </p:cNvSpPr>
          <p:nvPr>
            <p:ph type="title"/>
          </p:nvPr>
        </p:nvSpPr>
        <p:spPr/>
        <p:txBody>
          <a:bodyPr/>
          <a:lstStyle/>
          <a:p>
            <a:r>
              <a:rPr lang="en-US" dirty="0"/>
              <a:t>It’s All About the Aux</a:t>
            </a:r>
          </a:p>
        </p:txBody>
      </p:sp>
      <p:sp>
        <p:nvSpPr>
          <p:cNvPr id="36" name="Rectangle 35"/>
          <p:cNvSpPr/>
          <p:nvPr/>
        </p:nvSpPr>
        <p:spPr>
          <a:xfrm>
            <a:off x="1219200" y="5257800"/>
            <a:ext cx="326993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en-US" sz="2800" dirty="0">
                <a:solidFill>
                  <a:prstClr val="black"/>
                </a:solidFill>
              </a:rPr>
              <a:t>No explicit identifiers</a:t>
            </a:r>
          </a:p>
        </p:txBody>
      </p:sp>
      <p:sp>
        <p:nvSpPr>
          <p:cNvPr id="37" name="TextBox 36"/>
          <p:cNvSpPr txBox="1"/>
          <p:nvPr/>
        </p:nvSpPr>
        <p:spPr>
          <a:xfrm>
            <a:off x="4800600" y="2527518"/>
            <a:ext cx="4114800" cy="1815882"/>
          </a:xfrm>
          <a:prstGeom prst="rect">
            <a:avLst/>
          </a:prstGeom>
          <a:noFill/>
        </p:spPr>
        <p:txBody>
          <a:bodyPr wrap="square" rtlCol="0">
            <a:spAutoFit/>
          </a:bodyPr>
          <a:lstStyle/>
          <a:p>
            <a:pPr lvl="0"/>
            <a:r>
              <a:rPr lang="en-US" sz="2800" dirty="0"/>
              <a:t>What can the adversary learn by combining this with </a:t>
            </a:r>
            <a:r>
              <a:rPr lang="en-US" sz="2800" dirty="0">
                <a:solidFill>
                  <a:schemeClr val="accent6">
                    <a:lumMod val="75000"/>
                  </a:schemeClr>
                </a:solidFill>
              </a:rPr>
              <a:t>auxiliary information</a:t>
            </a:r>
            <a:r>
              <a:rPr lang="en-US" sz="2800" dirty="0"/>
              <a:t>?</a:t>
            </a:r>
          </a:p>
          <a:p>
            <a:endParaRPr lang="en-US" sz="2800" dirty="0"/>
          </a:p>
        </p:txBody>
      </p:sp>
      <p:sp>
        <p:nvSpPr>
          <p:cNvPr id="42" name="Rectangle 41"/>
          <p:cNvSpPr/>
          <p:nvPr/>
        </p:nvSpPr>
        <p:spPr>
          <a:xfrm>
            <a:off x="5181600" y="4191000"/>
            <a:ext cx="3771995" cy="1200329"/>
          </a:xfrm>
          <a:prstGeom prst="rect">
            <a:avLst/>
          </a:prstGeom>
          <a:solidFill>
            <a:schemeClr val="accent6"/>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none">
            <a:spAutoFit/>
          </a:bodyPr>
          <a:lstStyle/>
          <a:p>
            <a:pPr>
              <a:buNone/>
            </a:pPr>
            <a:r>
              <a:rPr lang="en-US" sz="2400" dirty="0"/>
              <a:t>Information available to the</a:t>
            </a:r>
          </a:p>
          <a:p>
            <a:pPr>
              <a:buNone/>
            </a:pPr>
            <a:r>
              <a:rPr lang="en-US" sz="2400" dirty="0"/>
              <a:t>adversary outside of the</a:t>
            </a:r>
          </a:p>
          <a:p>
            <a:pPr>
              <a:buNone/>
            </a:pPr>
            <a:r>
              <a:rPr lang="en-US" sz="2400" dirty="0"/>
              <a:t>normal data release process</a:t>
            </a:r>
          </a:p>
        </p:txBody>
      </p:sp>
      <p:sp>
        <p:nvSpPr>
          <p:cNvPr id="44" name="Down Arrow 43"/>
          <p:cNvSpPr/>
          <p:nvPr/>
        </p:nvSpPr>
        <p:spPr>
          <a:xfrm rot="9439084">
            <a:off x="6324601" y="3810000"/>
            <a:ext cx="381000" cy="4572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83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me\Dropbox\fac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004" y="3698856"/>
            <a:ext cx="653396" cy="796944"/>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Users\me\Dropbox\fac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0011" y="2611817"/>
            <a:ext cx="699189" cy="825812"/>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C:\Users\me\Dropbox\fac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842" y="1549842"/>
            <a:ext cx="635558" cy="772842"/>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Cloud"/>
          <p:cNvSpPr>
            <a:spLocks noChangeAspect="1" noEditPoints="1" noChangeArrowheads="1"/>
          </p:cNvSpPr>
          <p:nvPr/>
        </p:nvSpPr>
        <p:spPr bwMode="auto">
          <a:xfrm>
            <a:off x="537296" y="1981200"/>
            <a:ext cx="3866064" cy="2590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a:effectLst>
            <a:outerShdw blurRad="50800" dist="50800" dir="5400000" sx="1000" sy="1000" algn="ctr" rotWithShape="0">
              <a:srgbClr val="000000">
                <a:alpha val="43137"/>
              </a:srgb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a:t>De-</a:t>
            </a:r>
            <a:r>
              <a:rPr lang="en-US" dirty="0" err="1"/>
              <a:t>anonymizing</a:t>
            </a:r>
            <a:r>
              <a:rPr lang="en-US" dirty="0"/>
              <a:t> Sparse Datasets</a:t>
            </a:r>
          </a:p>
        </p:txBody>
      </p:sp>
      <p:sp>
        <p:nvSpPr>
          <p:cNvPr id="3" name="Oval 2"/>
          <p:cNvSpPr/>
          <p:nvPr/>
        </p:nvSpPr>
        <p:spPr>
          <a:xfrm>
            <a:off x="1284157" y="2533587"/>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p:cNvSpPr/>
          <p:nvPr/>
        </p:nvSpPr>
        <p:spPr>
          <a:xfrm>
            <a:off x="1782580" y="2721689"/>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Oval 7"/>
          <p:cNvSpPr/>
          <p:nvPr/>
        </p:nvSpPr>
        <p:spPr>
          <a:xfrm>
            <a:off x="2163580" y="2378139"/>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Oval 8"/>
          <p:cNvSpPr/>
          <p:nvPr/>
        </p:nvSpPr>
        <p:spPr>
          <a:xfrm>
            <a:off x="1436557" y="2988039"/>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2849380" y="2287524"/>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Oval 10"/>
          <p:cNvSpPr/>
          <p:nvPr/>
        </p:nvSpPr>
        <p:spPr>
          <a:xfrm>
            <a:off x="2390232" y="3143487"/>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Oval 11"/>
          <p:cNvSpPr/>
          <p:nvPr/>
        </p:nvSpPr>
        <p:spPr>
          <a:xfrm>
            <a:off x="2966803" y="2799413"/>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Oval 12"/>
          <p:cNvSpPr/>
          <p:nvPr/>
        </p:nvSpPr>
        <p:spPr>
          <a:xfrm>
            <a:off x="2087380" y="3584448"/>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Oval 13"/>
          <p:cNvSpPr/>
          <p:nvPr/>
        </p:nvSpPr>
        <p:spPr>
          <a:xfrm>
            <a:off x="3119203" y="3584448"/>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Oval 14"/>
          <p:cNvSpPr/>
          <p:nvPr/>
        </p:nvSpPr>
        <p:spPr>
          <a:xfrm>
            <a:off x="2466432" y="4038600"/>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a:off x="2773180" y="3221211"/>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a:off x="3610131" y="2359126"/>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a:off x="1372849" y="3962400"/>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Oval 18"/>
          <p:cNvSpPr/>
          <p:nvPr/>
        </p:nvSpPr>
        <p:spPr>
          <a:xfrm>
            <a:off x="1553980" y="3506724"/>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Oval 19"/>
          <p:cNvSpPr/>
          <p:nvPr/>
        </p:nvSpPr>
        <p:spPr>
          <a:xfrm>
            <a:off x="3763780" y="2988039"/>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Oval 22"/>
          <p:cNvSpPr/>
          <p:nvPr/>
        </p:nvSpPr>
        <p:spPr>
          <a:xfrm>
            <a:off x="791980" y="3662172"/>
            <a:ext cx="152400" cy="155448"/>
          </a:xfrm>
          <a:prstGeom prst="ellipse">
            <a:avLst/>
          </a:prstGeom>
          <a:solidFill>
            <a:schemeClr val="bg1">
              <a:lumMod val="65000"/>
            </a:scheme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Oval 3"/>
          <p:cNvSpPr/>
          <p:nvPr/>
        </p:nvSpPr>
        <p:spPr>
          <a:xfrm>
            <a:off x="5638800" y="1294975"/>
            <a:ext cx="3048000" cy="510582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27" name="Picture 3"/>
          <p:cNvPicPr>
            <a:picLocks noChangeAspect="1" noChangeArrowheads="1"/>
          </p:cNvPicPr>
          <p:nvPr/>
        </p:nvPicPr>
        <p:blipFill>
          <a:blip r:embed="rId6" cstate="print"/>
          <a:srcRect/>
          <a:stretch>
            <a:fillRect/>
          </a:stretch>
        </p:blipFill>
        <p:spPr bwMode="auto">
          <a:xfrm>
            <a:off x="6753225" y="4815165"/>
            <a:ext cx="819150" cy="1219200"/>
          </a:xfrm>
          <a:prstGeom prst="rect">
            <a:avLst/>
          </a:prstGeom>
          <a:noFill/>
          <a:ln w="9525">
            <a:noFill/>
            <a:miter lim="800000"/>
            <a:headEnd/>
            <a:tailEnd/>
          </a:ln>
          <a:effectLst/>
        </p:spPr>
      </p:pic>
      <p:pic>
        <p:nvPicPr>
          <p:cNvPr id="1029" name="Picture 5" descr="https://encrypted-tbn1.google.com/images?q=tbn:ANd9GcQsAMq6o4XAvyLOkC1ss4UC_nkSYB-R9pWpblbm1MItUWhEg3z85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4556" y="3302475"/>
            <a:ext cx="2376488" cy="126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ttps://encrypted-tbn3.google.com/images?q=tbn:ANd9GcRCW7i-VcEetjQb0WUKGpcQnQniGUscO3owIyZKnCyLqb4vawk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1263" y="2206689"/>
            <a:ext cx="1557338" cy="587194"/>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Oval 29"/>
          <p:cNvSpPr/>
          <p:nvPr/>
        </p:nvSpPr>
        <p:spPr>
          <a:xfrm>
            <a:off x="2849380" y="2286000"/>
            <a:ext cx="152400" cy="155448"/>
          </a:xfrm>
          <a:prstGeom prst="ellipse">
            <a:avLst/>
          </a:prstGeom>
          <a:solidFill>
            <a:srgbClr val="FF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Oval 30"/>
          <p:cNvSpPr/>
          <p:nvPr/>
        </p:nvSpPr>
        <p:spPr>
          <a:xfrm>
            <a:off x="2392180" y="3136142"/>
            <a:ext cx="152400" cy="155448"/>
          </a:xfrm>
          <a:prstGeom prst="ellipse">
            <a:avLst/>
          </a:prstGeom>
          <a:solidFill>
            <a:srgbClr val="FF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a:off x="2469630" y="4035552"/>
            <a:ext cx="152400" cy="155448"/>
          </a:xfrm>
          <a:prstGeom prst="ellipse">
            <a:avLst/>
          </a:prstGeom>
          <a:solidFill>
            <a:srgbClr val="FF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8" name="Straight Connector 27"/>
          <p:cNvCxnSpPr>
            <a:stCxn id="30" idx="6"/>
          </p:cNvCxnSpPr>
          <p:nvPr/>
        </p:nvCxnSpPr>
        <p:spPr>
          <a:xfrm>
            <a:off x="3001780" y="2363724"/>
            <a:ext cx="2850630" cy="14415"/>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538884" y="3224709"/>
            <a:ext cx="3099916" cy="37058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2622030" y="4117848"/>
            <a:ext cx="3084516" cy="697317"/>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391" name="TextBox 16390"/>
          <p:cNvSpPr txBox="1"/>
          <p:nvPr/>
        </p:nvSpPr>
        <p:spPr>
          <a:xfrm>
            <a:off x="4042141" y="5257800"/>
            <a:ext cx="2358659" cy="1200329"/>
          </a:xfrm>
          <a:prstGeom prst="rect">
            <a:avLst/>
          </a:prstGeom>
          <a:noFill/>
        </p:spPr>
        <p:txBody>
          <a:bodyPr wrap="none" rtlCol="0">
            <a:spAutoFit/>
          </a:bodyPr>
          <a:lstStyle/>
          <a:p>
            <a:r>
              <a:rPr lang="en-US" sz="3600" dirty="0"/>
              <a:t>Auxiliary</a:t>
            </a:r>
          </a:p>
          <a:p>
            <a:r>
              <a:rPr lang="en-US" sz="3600" dirty="0"/>
              <a:t>information</a:t>
            </a:r>
          </a:p>
        </p:txBody>
      </p:sp>
    </p:spTree>
    <p:extLst>
      <p:ext uri="{BB962C8B-B14F-4D97-AF65-F5344CB8AC3E}">
        <p14:creationId xmlns:p14="http://schemas.microsoft.com/office/powerpoint/2010/main" val="1396826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2" grpId="0" animBg="1"/>
      <p:bldP spid="163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a:t>Tastes and Purchases</a:t>
            </a:r>
          </a:p>
        </p:txBody>
      </p:sp>
      <p:sp>
        <p:nvSpPr>
          <p:cNvPr id="145412" name="AutoShape 4" descr="data:image/jpeg;base64,/9j/4AAQSkZJRgABAQAAAQABAAD/2wCEAAkGBxQQEhAREhQVFRQUEBUVGBUVFBQUFBYSFRQWFhQXFRgYHDQgGRolHBQXITEhJSkrLy4uGCAzODMsNyouLiwBCgoKDQ0NGg8QGzclHSUsLCwrLC43NzgsLSw3Ny4sLDQsLjcyKzAsLDgsNzcyLCwyNCw0Nyw1NywsNDQsLDYsLP/AABEIALUBFgMBIgACEQEDEQH/xAAcAAEAAgIDAQAAAAAAAAAAAAAABgcBAwIEBQj/xABQEAABAwIDAwYIBwsKBwAAAAABAAIDBBEFBxIGITETQVFxgbEIIjI1YXSRoVNyorLBwtEUFyNCUmJzgpKz0hUkMzRDVIOjtOIlNmN1hIXh/8QAGQEBAAMBAQAAAAAAAAAAAAAAAAECAwQF/8QALxEBAAECAgYJBAMAAAAAAAAAAAECAwQFERMxMkHwEhRCUXGBkaGxFVLR8SGS4f/aAAwDAQACEQMRAD8ArbNHztiPrLu4KLKU5o+dsR9Zd3BRZAREQEREBERAREQEREBERAREQEREBERAREQEREBERAREQEREBERAREQbIOPYsrEHHsWUEkzR87Yj6y7uCiylOaPnbEfWXdwUWQEREBERAREQEREBERAREQEREBERAREQEREBERAREQEREBERAREQEREGyDj2LKxBx7FlBJM0fO2I+su7gospTmj52xH1l3cFFkBERAREQEREBERAREQEREBERAREQEREBERAREQEREBERAREQEREBERBsg49iysQcexZQSTNHztiPrLu4KLKU5o+dsR9Zd3BRZAREQEREBERAREQEREBERAREQEREBERAREQEREBERAREQEREBERAREQbIOPYsrEHHsWUEkzR87Yj6y7uCiylOaPnbEfWXdwUWQEWQOZbZKV7RdzHAdJaQPaUGlERARbIoXPNmtLj0NBJ9y4FqDCLYYHadWl2n8qx0+3guFkGEXJjCTYAk9AFyuc1O9nlNc34zSO9BqREQEREBFyYwk2AJJ5hvK5SwOZuc1zT+cCO9BrREQEWyOnc4Eta4gcSASB12WtARFmyDCLa6neBqLXBp5y0ge1akBFzZGXGzQSegC59ySROabOBaeggg+9BwRFlrSSABcnmHFBhFzlicw2c0tPQQQfesxQOdfS1zrcbAm3XZBrREQbIOPYsrEHHsWUEkzR87Yj6y7uCiylOaPnbEfWXdwUWQfSGUeyVNQYezEKgM5WWLlnSyAERQW1NDSfJ8XeT6fQpNs/t3h2KSOp4JBI/STokjc3U0cdIeLHqVI7BbA4liMBLJ309JINN3SSaZGg7wImnxm3HPYK1Nh8q6XCp4qgzvlqAHBly2NhJY5r9MY3nxSeJNuKCqM79losPrWGnaGRVEXKaALNY8OLXhg5m8DbmuVaGR1DHJhDNTGEmWYXLGk+VbnCifhLf02H9PJTfOZ/9U1yE80Rfp5vnIN2B4rhODyxYVHI1s5LWudoJc6V3DlZALBx6L7rgbl2tqtgsPnqI8QqWsY2BrnyizWxytDfFM3SG27eBuF82YpVOdiM0pPjGue6/p5YlfReeFQWYPVaSRrdEw2/JMrbjtAt2oPW2b2kw/FWTQ0xZIyMaXxOj0jQ64HiOG9p3hfOmZ+zLaDEpaeEHQ/TJE3oEvBg9AdcD0AKTeDg8/yjUtvuNA8kekTQAfOPtWjwh92KR+pRfvJUFt4Fg1Ds7QiWbQ0ta3lZy3VJJI7mbYaiLkgNHN2lehgu0GH43HMyPRO1tmyRyRkEB17HS8cDY7x0Kn9mMqsRr6eM1VU+CndZ7YnukldwNnclqDWmx5zffwVq7A7B02EOlEMj5JpGN163NvoB3WY3gLnig+c8xMAbh+IVNMy/JtcHMvvIjeA5oJ57Xtf0L6Obtdg4A/nFFwHPH9ipDPg/8Xm/Qw/MXl5ZbHOxarbGbiCOz5nDdZnM0H8pxFvaeZB9Q4cylqI2zQshfG6+l7WN0uANrg23i4XzhmzE2pxp8FLpcS6GABgs3ljZpbuHEONirmzR2uZg9EGQ6WzSN5KBgsAxoABfboaCLekhUrktAJsYpnPOot5WW53kvDHbyTxNze/Sgu/ZnZahwGk5SUxtc1oM1TIBcvNhZpO8NubBo9HEru01fhuOwyRtMVS0bnNLbPZe+lwDhqbwNnBV54SmIODKCnBIY50sjhzEs0tbfq1n2qB5KVz4cXpA07peUjeOYtMbiL9TmtPYg83MXZN2FVj6e5dGQJInni6JxIF91tQIINuj0r6Hw3ZyGtwejge1rRLQ0ut7WtD9IZG51nW3EgEX9Kg/hK0reToJfxg+Vn6pDXd7feppUVBj2cD2khwwVliOIP3KACPag2bM7XYUZRhtE+MOaC1rGRlsbtIu4NfbS88Tx37+KrLwgtlIqZ9PWwMbHyznRytaA1pkA1NeANwJGq/UPSoBl3IW4nh5HH7qjHtdY96ubwjx/MKb1wfupEHzurjyh2WpYaObGsQa10cZdyQeNTQIzYv0nynl/itHSOkhU2ry24fyOy2HRt3CUU1+1rpT7wg7uFZ00tXO2lnpNFNK4Rh73MeBq3DlI9Ng3fvsTZQbNPYP7kxKGClbaOsLeRbvs2RzwxzAegEtPoDgq6BVi5ZYpPX4zQOqppJuTMjm8o4uDbRu8kHc3eAd3QEFiYhiFBsnTwwshE1XIzUSLB77bi97yLsZquGtHp9JTBdoKDaqKWkqIORqGs1NN2ueN/lwyWvcG1wRYgjiL2rPPGqMmL1IP9myJg6tAd3uK6GUtQY8Xw8jnmLD1PY5p9xQbNmcGdSY5S0kwBdFXMY7ddrhqFjY8xFj2q5dtsWoMCndWOgEtXUgCNjQ1uiKNoBsfxAXcSBck9AUQ2zpwzauiI4ySUrz1+R3MC8TwhZS7FGg/i0cQHVrkd9ZBZdM+k2soJCYzDKyQN1ENdJE8Wddjudrgbe3ouvDjzVw7C5BQ0tK400TuTfKwtGog2c4DjJvvvJF10/B6kLaXFiDvGgj0ERyb1RyC3s/9nIYn0tdTta1tQC14aAGueAHMeABxLSb9QVQq8c7/NOD/qf6dUcg2QcexZWIOPYsoJJmj52xH1l3cFFlKc0fO2I+su7gosg+tsbbLTYM4UAPKR0LBFpGp2lrW3LRzu03I9KqHJPCaqqxRtdMJXNgZJqll1G73xujawOdvJ8cn0AdS9LL3OeOmpoqWujkPJNDGSxBrrxtFmh4c4G4G64vzLt43nvHysDaWB4hEoMrpAwSOjB3tjaHEC/ST7EHS8JYfhsPP/Sm9zmfaptkJ5oi/TzfPVU5sbf02MMpuShljkhe/fJo0ljwLjxSd92t969XLfNenwuiZSywzPc2R7tTNGmz3XHlOugrav8A67L62796V9GZ8+aJ/wBND+8C+a6mrDqh8wBs6cyW57F+q3WrTzHzYpsToZKSKGZjnPjcHP5PTZjg43s6/Mg6vg4+cqj/ALfJ+/p16ma1OyTaPDmSW0OZShwPAgzybj18FCMq9r48Iq5aiZj5GvpnRAR6b6nSRPudRG60Z9qZl7YMxOtjq4GyRaIY2DVYPD2Pe4OBafzh7EF5Z11dXDhxdRl7TyrRK6O+tsJB3gjePG0gkKLeDzg07Puysma8NmDGMc/VqkILnPcL7yN439fQt2z2e1MYWitilbMG2cYmtfG8jnF3Atv0e9dF+fLfutpEDxRtjcNPics+Q20uO/S0CxFgTxQRTO6mdJjT42C75GQNaN29zmhrRv8ASrz2D2WZhFE2Fo1yWMkrmgXklI3hvoHkjqVBbbba09didJiEUUrBEYeUa/RqdyUuq7bHnbu39Csj7/tH/dqn/K/iQQ/bTYzGsUqpKqSlLQfFYzlYSI4h5LfK485PSSvI2OpJsExmhbWM5IuIBGprvwc2qJriWm1tW/sVj/f9o/7tU/5X8SqnNDa2PFqxlTEx7GinZHZ+nVdr3uJ8U2t44QXPnjshLiFNDLTNL5ad7joHlPjeBq09JBaDbrUKyT2CqW1ra2phkhjga7QJWljnyuaWCzXb7AEm/TZbdhs7uQiZBiEb5AwBrZorGQtAsOUa5w1EflA7+i+8+3j+fFM2Nwo4ZXykeKZWtZG09Js4udbo3daDw/CPxhr56SkabmJjpX+h0lgwddmk/rBT/Ev+Wv8A0rP9M1fMmJ4hJUyyTzOL5JHFznHiSe4c1uaytirzapn4T/JwgmEn8ntptf4PRrbEGX8q+m46EFe7AecsP9bi+eFdPhH/ANQpvXB+7kVE7NYi2lq6aoeC5sUzJCG2uQ03IF911Ps1My4MXpooIopY3MnEhMmixGhzbeKTv8ZB5mK5TVtNSPrXvpzEyISENkkL9JtawMdr7+lTmtgOJbKwciC99M1l2je68Dix+7p0HVboXm7R5vU1ThstC2CcPfTNiDncnp1NDd5s69tyiOWmYUmDve0t5WnlIL472cHAW1sPDVbcQeNggiGH0b55Y4Ymlz5HhjWjiXE2CunFcEosBxXBeR1B8jyJrvLmhjwIg7fvA1Ocf1Suw3NTBacuqaagcKhwO8U8ETrnjqeHG1+ci91T21W0cuI1MlVORqdYBovpYweS1t+Yd9ygnXhBYI+HEBVaTyVRE2z7buVYNLmk9Ng09voXnZHYI+pxSGUD8HTapJHcwJY5sY6y4jd0AqSbMZvwPpm0mL05na0BoeGMlDw0WaZGPPlD8oexbcbzgpaendT4PS8iXfjujjjY2/FzWMJ1O9LrdqDpbQYiKjauAtILY6uniBHSwN1/KLh2LzfCC86/+LF3vUM2YxcUtbTVcgc8RTtldY3e6xud5PE+lepmZtTHitb91RMexvIsZpfp1XbqufFNrb0Fh+D9/VMX+K393IqQVhZZ7ew4VBWxSxyPNQAGlmmwsx7fG1H85V6gvHO7zTg/+H/p1RysPMHb6HEqKhpY45GOp9Opz9Gl1otHi2N+KrxBsg49iysQcexZQSTNHztiPrLu4KLKU5o+dsR9Zd3BRiNhcQALkkADpJ4IOKKaUmW1U6xe6Jlxw1Fzh6CALe9erT5X/CVB6mxfSXfQuGvM8JTtr9P5dNODv1dlWyK2IsvaOPfJI93xpGMHuC2NwLCYt7jCT+fUF3u129ywnN7HZpqnwhr1C5xmI81RoriZXYTF5Jph8VgcfcCuY22w9nkyfsQvH1Qq/U7s7lmqefCU9TojeuRz5qlhwyZ/kwyO6o3HuC70WytY7hTy9rbd6seTMajHAyu6mW7yurJmXTDhHMexg+sq9dx07tn15hbq+Gjbc590Mj2Hrj/YW65Ih3uXcZl1WHiIm9cn2BSB+Z8XNBIet7R9C67s0uil9s3+xV1+aVbLcRz4mrwUbap58nQjyzqDxkhHa8/VXYZlfJz1EY6mOK5uzRdzUze2Qn6q1nM+Xmp4/wBpyrpzaeER6LaMDHMtzcrjz1I7IT/Gt7cr2c9Q7sjA+svPOZ03wMXtf9q4HM2f4KL5f2qvQzaePx+E9LAxw+XsNyxh555f2WBchllT/DTfI+xeL98yo+Ci+X9qffMqPgovl/aq6nNfu+E6zA93y9z72VP8LN8j+FPvZU/ws3+X/CvFGZ0/wMXy/tXMZny88Ef7T1GpzX7veE6zA93y9Y5ZU/ws3yP4Vg5YwfDS+xn2Lzm5oP56dnZI4fQtjc0emlHZN/sUavNo4+8J6eB50uy7LCLmnk7WtP0rRJlcPxak9sV+563R5nxfjU7x1PafoC7MeZdMeMcw7GH6yr0s2p7/AGTowM8y8p+V7+apaeuNw7nFdaTLKoHkyxH9sfQpRHmFRHi6RvXHfuK7cO21C/hOB8Zkje9qjrWZ07aZ/r/idRg52THqgMmXVYOAid1SW+cAulLsVXN407j8V0bu5ytmHaGlf5NRCf8AEaO9d6KoY/yXtd8VzXdxUfV8XRvUx5xP5T1CxVuz7qJqMBqY/Kp5R/huI9wXnvYQbEEEcx3FfRa4Sxh25wDusA960pz2rtUek/tSrLI4VPnVFfFTs5SS3108Rvzhuk+1tivIqsvaN/ktfH8WQn5911UZ3YneiYY1ZbdjZMSp5FYmJZZENc6CbUQCQx7QCfRqBtfsVevaQSDuINiPSF6OHxVm/Gm3OnQ47ti5anRXDlBx7FlYg49iyuhkkmaPnbEfWXdwUYY4ggg2INwRxBHAhSfNHztiPrLu4KLIPZm2qrH7jUy9ji3uXRlxOZ3lTSu65HnvK6iLOmzbp2UxHkvNyudssk33lYRFooIiICysIgIiICIiAiIgIiICIiAiIgLKwiAs3WEQFkG28LCIO7Bi87PImlb1SPH0r1KbbWtZb8OXDoeGu95F/eo8iyqsWq96mJ8l6btdOyZTamzKqW+WyF4+K5p9odb3L16XM+M/0sDx8R7Xd9lWSLlryzCV9jR4N6cbfp7S3JcxqQRlzRIX23RlgBvzXN7AdqqeolL3OeeLnFxt0k3K1otMLgrWG09Dj3qXsRXe0dLg2QcexZWIOPYsrrYJJmj52xH1l3cFFlKc0fO2I+su7gosgIiICIiAiIgIiICIiAiIgIiICIiAiIgIiICIiAiIgIiICIiAiIgIiINkHHsWViDj2LKCSZo+dsR9Zd3BRZSnNHztiPrLu4KLICIiAiIgIiICIiAiIgIiICIiAiIgIiICIiAiIgIiICIiAiIgIiICIiDZBx7FlYg49iygkmaPnbEfWXdwUWREBERAREQEREBERAREQEREBERAREQEREBERAREQEREBERAREQEREBERBsg49iy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5414" name="AutoShape 6" descr="data:image/jpeg;base64,/9j/4AAQSkZJRgABAQAAAQABAAD/2wCEAAkGBxQQEhAREhQVFRQUEBUVGBUVFBQUFBYSFRQWFhQXFRgYHDQgGRolHBQXITEhJSkrLy4uGCAzODMsNyouLiwBCgoKDQ0NGg8QGzclHSUsLCwrLC43NzgsLSw3Ny4sLDQsLjcyKzAsLDgsNzcyLCwyNCw0Nyw1NywsNDQsLDYsLP/AABEIALUBFgMBIgACEQEDEQH/xAAcAAEAAgIDAQAAAAAAAAAAAAAABgcBAwIEBQj/xABQEAABAwIDAwYIBwsKBwAAAAABAAIDBBEFBxIGITETQVFxgbEIIjI1YXSRoVNyorLBwtEUFyNCUmJzgpKz0hUkMzRDVIOjtOIlNmN1hIXh/8QAGQEBAAMBAQAAAAAAAAAAAAAAAAECAwQF/8QALxEBAAECAgYJBAMAAAAAAAAAAAECAwQFERMxMkHwEhRCUXGBkaGxFVLR8SGS4f/aAAwDAQACEQMRAD8ArbNHztiPrLu4KLKU5o+dsR9Zd3BRZAREQEREBERAREQEREBERAREQEREBERAREQEREBERAREQEREBERAREQbIOPYsrEHHsWUEkzR87Yj6y7uCiylOaPnbEfWXdwUWQEREBERAREQEREBERAREQEREBERAREQEREBERAREQEREBERAREQEREGyDj2LKxBx7FlBJM0fO2I+su7gospTmj52xH1l3cFFkBERAREQEREBERAREQEREBERAREQEREBERAREQEREBERAREQEREBERBsg49iysQcexZQSTNHztiPrLu4KLKU5o+dsR9Zd3BRZAREQEREBERAREQEREBERAREQEREBERAREQEREBERAREQEREBERAREQbIOPYsrEHHsWUEkzR87Yj6y7uCiylOaPnbEfWXdwUWQEWQOZbZKV7RdzHAdJaQPaUGlERARbIoXPNmtLj0NBJ9y4FqDCLYYHadWl2n8qx0+3guFkGEXJjCTYAk9AFyuc1O9nlNc34zSO9BqREQEREBFyYwk2AJJ5hvK5SwOZuc1zT+cCO9BrREQEWyOnc4Eta4gcSASB12WtARFmyDCLa6neBqLXBp5y0ge1akBFzZGXGzQSegC59ySROabOBaeggg+9BwRFlrSSABcnmHFBhFzlicw2c0tPQQQfesxQOdfS1zrcbAm3XZBrREQbIOPYsrEHHsWUEkzR87Yj6y7uCiylOaPnbEfWXdwUWQfSGUeyVNQYezEKgM5WWLlnSyAERQW1NDSfJ8XeT6fQpNs/t3h2KSOp4JBI/STokjc3U0cdIeLHqVI7BbA4liMBLJ309JINN3SSaZGg7wImnxm3HPYK1Nh8q6XCp4qgzvlqAHBly2NhJY5r9MY3nxSeJNuKCqM79losPrWGnaGRVEXKaALNY8OLXhg5m8DbmuVaGR1DHJhDNTGEmWYXLGk+VbnCifhLf02H9PJTfOZ/9U1yE80Rfp5vnIN2B4rhODyxYVHI1s5LWudoJc6V3DlZALBx6L7rgbl2tqtgsPnqI8QqWsY2BrnyizWxytDfFM3SG27eBuF82YpVOdiM0pPjGue6/p5YlfReeFQWYPVaSRrdEw2/JMrbjtAt2oPW2b2kw/FWTQ0xZIyMaXxOj0jQ64HiOG9p3hfOmZ+zLaDEpaeEHQ/TJE3oEvBg9AdcD0AKTeDg8/yjUtvuNA8kekTQAfOPtWjwh92KR+pRfvJUFt4Fg1Ds7QiWbQ0ta3lZy3VJJI7mbYaiLkgNHN2lehgu0GH43HMyPRO1tmyRyRkEB17HS8cDY7x0Kn9mMqsRr6eM1VU+CndZ7YnukldwNnclqDWmx5zffwVq7A7B02EOlEMj5JpGN163NvoB3WY3gLnig+c8xMAbh+IVNMy/JtcHMvvIjeA5oJ57Xtf0L6Obtdg4A/nFFwHPH9ipDPg/8Xm/Qw/MXl5ZbHOxarbGbiCOz5nDdZnM0H8pxFvaeZB9Q4cylqI2zQshfG6+l7WN0uANrg23i4XzhmzE2pxp8FLpcS6GABgs3ljZpbuHEONirmzR2uZg9EGQ6WzSN5KBgsAxoABfboaCLekhUrktAJsYpnPOot5WW53kvDHbyTxNze/Sgu/ZnZahwGk5SUxtc1oM1TIBcvNhZpO8NubBo9HEru01fhuOwyRtMVS0bnNLbPZe+lwDhqbwNnBV54SmIODKCnBIY50sjhzEs0tbfq1n2qB5KVz4cXpA07peUjeOYtMbiL9TmtPYg83MXZN2FVj6e5dGQJInni6JxIF91tQIINuj0r6Hw3ZyGtwejge1rRLQ0ut7WtD9IZG51nW3EgEX9Kg/hK0reToJfxg+Vn6pDXd7feppUVBj2cD2khwwVliOIP3KACPag2bM7XYUZRhtE+MOaC1rGRlsbtIu4NfbS88Tx37+KrLwgtlIqZ9PWwMbHyznRytaA1pkA1NeANwJGq/UPSoBl3IW4nh5HH7qjHtdY96ubwjx/MKb1wfupEHzurjyh2WpYaObGsQa10cZdyQeNTQIzYv0nynl/itHSOkhU2ry24fyOy2HRt3CUU1+1rpT7wg7uFZ00tXO2lnpNFNK4Rh73MeBq3DlI9Ng3fvsTZQbNPYP7kxKGClbaOsLeRbvs2RzwxzAegEtPoDgq6BVi5ZYpPX4zQOqppJuTMjm8o4uDbRu8kHc3eAd3QEFiYhiFBsnTwwshE1XIzUSLB77bi97yLsZquGtHp9JTBdoKDaqKWkqIORqGs1NN2ueN/lwyWvcG1wRYgjiL2rPPGqMmL1IP9myJg6tAd3uK6GUtQY8Xw8jnmLD1PY5p9xQbNmcGdSY5S0kwBdFXMY7ddrhqFjY8xFj2q5dtsWoMCndWOgEtXUgCNjQ1uiKNoBsfxAXcSBck9AUQ2zpwzauiI4ySUrz1+R3MC8TwhZS7FGg/i0cQHVrkd9ZBZdM+k2soJCYzDKyQN1ENdJE8Wddjudrgbe3ouvDjzVw7C5BQ0tK400TuTfKwtGog2c4DjJvvvJF10/B6kLaXFiDvGgj0ERyb1RyC3s/9nIYn0tdTta1tQC14aAGueAHMeABxLSb9QVQq8c7/NOD/qf6dUcg2QcexZWIOPYsoJJmj52xH1l3cFFlKc0fO2I+su7gosg+tsbbLTYM4UAPKR0LBFpGp2lrW3LRzu03I9KqHJPCaqqxRtdMJXNgZJqll1G73xujawOdvJ8cn0AdS9LL3OeOmpoqWujkPJNDGSxBrrxtFmh4c4G4G64vzLt43nvHysDaWB4hEoMrpAwSOjB3tjaHEC/ST7EHS8JYfhsPP/Sm9zmfaptkJ5oi/TzfPVU5sbf02MMpuShljkhe/fJo0ljwLjxSd92t969XLfNenwuiZSywzPc2R7tTNGmz3XHlOugrav8A67L62796V9GZ8+aJ/wBND+8C+a6mrDqh8wBs6cyW57F+q3WrTzHzYpsToZKSKGZjnPjcHP5PTZjg43s6/Mg6vg4+cqj/ALfJ+/p16ma1OyTaPDmSW0OZShwPAgzybj18FCMq9r48Iq5aiZj5GvpnRAR6b6nSRPudRG60Z9qZl7YMxOtjq4GyRaIY2DVYPD2Pe4OBafzh7EF5Z11dXDhxdRl7TyrRK6O+tsJB3gjePG0gkKLeDzg07Puysma8NmDGMc/VqkILnPcL7yN439fQt2z2e1MYWitilbMG2cYmtfG8jnF3Atv0e9dF+fLfutpEDxRtjcNPics+Q20uO/S0CxFgTxQRTO6mdJjT42C75GQNaN29zmhrRv8ASrz2D2WZhFE2Fo1yWMkrmgXklI3hvoHkjqVBbbba09didJiEUUrBEYeUa/RqdyUuq7bHnbu39Csj7/tH/dqn/K/iQQ/bTYzGsUqpKqSlLQfFYzlYSI4h5LfK485PSSvI2OpJsExmhbWM5IuIBGprvwc2qJriWm1tW/sVj/f9o/7tU/5X8SqnNDa2PFqxlTEx7GinZHZ+nVdr3uJ8U2t44QXPnjshLiFNDLTNL5ad7joHlPjeBq09JBaDbrUKyT2CqW1ra2phkhjga7QJWljnyuaWCzXb7AEm/TZbdhs7uQiZBiEb5AwBrZorGQtAsOUa5w1EflA7+i+8+3j+fFM2Nwo4ZXykeKZWtZG09Js4udbo3daDw/CPxhr56SkabmJjpX+h0lgwddmk/rBT/Ev+Wv8A0rP9M1fMmJ4hJUyyTzOL5JHFznHiSe4c1uaytirzapn4T/JwgmEn8ntptf4PRrbEGX8q+m46EFe7AecsP9bi+eFdPhH/ANQpvXB+7kVE7NYi2lq6aoeC5sUzJCG2uQ03IF911Ps1My4MXpooIopY3MnEhMmixGhzbeKTv8ZB5mK5TVtNSPrXvpzEyISENkkL9JtawMdr7+lTmtgOJbKwciC99M1l2je68Dix+7p0HVboXm7R5vU1ThstC2CcPfTNiDncnp1NDd5s69tyiOWmYUmDve0t5WnlIL472cHAW1sPDVbcQeNggiGH0b55Y4Ymlz5HhjWjiXE2CunFcEosBxXBeR1B8jyJrvLmhjwIg7fvA1Ocf1Suw3NTBacuqaagcKhwO8U8ETrnjqeHG1+ci91T21W0cuI1MlVORqdYBovpYweS1t+Yd9ygnXhBYI+HEBVaTyVRE2z7buVYNLmk9Ng09voXnZHYI+pxSGUD8HTapJHcwJY5sY6y4jd0AqSbMZvwPpm0mL05na0BoeGMlDw0WaZGPPlD8oexbcbzgpaendT4PS8iXfjujjjY2/FzWMJ1O9LrdqDpbQYiKjauAtILY6uniBHSwN1/KLh2LzfCC86/+LF3vUM2YxcUtbTVcgc8RTtldY3e6xud5PE+lepmZtTHitb91RMexvIsZpfp1XbqufFNrb0Fh+D9/VMX+K393IqQVhZZ7ew4VBWxSxyPNQAGlmmwsx7fG1H85V6gvHO7zTg/+H/p1RysPMHb6HEqKhpY45GOp9Opz9Gl1otHi2N+KrxBsg49iysQcexZQSTNHztiPrLu4KLKU5o+dsR9Zd3BRiNhcQALkkADpJ4IOKKaUmW1U6xe6Jlxw1Fzh6CALe9erT5X/CVB6mxfSXfQuGvM8JTtr9P5dNODv1dlWyK2IsvaOPfJI93xpGMHuC2NwLCYt7jCT+fUF3u129ywnN7HZpqnwhr1C5xmI81RoriZXYTF5Jph8VgcfcCuY22w9nkyfsQvH1Qq/U7s7lmqefCU9TojeuRz5qlhwyZ/kwyO6o3HuC70WytY7hTy9rbd6seTMajHAyu6mW7yurJmXTDhHMexg+sq9dx07tn15hbq+Gjbc590Mj2Hrj/YW65Ih3uXcZl1WHiIm9cn2BSB+Z8XNBIet7R9C67s0uil9s3+xV1+aVbLcRz4mrwUbap58nQjyzqDxkhHa8/VXYZlfJz1EY6mOK5uzRdzUze2Qn6q1nM+Xmp4/wBpyrpzaeER6LaMDHMtzcrjz1I7IT/Gt7cr2c9Q7sjA+svPOZ03wMXtf9q4HM2f4KL5f2qvQzaePx+E9LAxw+XsNyxh555f2WBchllT/DTfI+xeL98yo+Ci+X9qffMqPgovl/aq6nNfu+E6zA93y9z72VP8LN8j+FPvZU/ws3+X/CvFGZ0/wMXy/tXMZny88Ef7T1GpzX7veE6zA93y9Y5ZU/ws3yP4Vg5YwfDS+xn2Lzm5oP56dnZI4fQtjc0emlHZN/sUavNo4+8J6eB50uy7LCLmnk7WtP0rRJlcPxak9sV+563R5nxfjU7x1PafoC7MeZdMeMcw7GH6yr0s2p7/AGTowM8y8p+V7+apaeuNw7nFdaTLKoHkyxH9sfQpRHmFRHi6RvXHfuK7cO21C/hOB8Zkje9qjrWZ07aZ/r/idRg52THqgMmXVYOAid1SW+cAulLsVXN407j8V0bu5ytmHaGlf5NRCf8AEaO9d6KoY/yXtd8VzXdxUfV8XRvUx5xP5T1CxVuz7qJqMBqY/Kp5R/huI9wXnvYQbEEEcx3FfRa4Sxh25wDusA960pz2rtUek/tSrLI4VPnVFfFTs5SS3108Rvzhuk+1tivIqsvaN/ktfH8WQn5911UZ3YneiYY1ZbdjZMSp5FYmJZZENc6CbUQCQx7QCfRqBtfsVevaQSDuINiPSF6OHxVm/Gm3OnQ47ti5anRXDlBx7FlYg49iyuhkkmaPnbEfWXdwUYY4ggg2INwRxBHAhSfNHztiPrLu4KLIPZm2qrH7jUy9ji3uXRlxOZ3lTSu65HnvK6iLOmzbp2UxHkvNyudssk33lYRFooIiICysIgIiICIiAiIgIiICIiAiIgLKwiAs3WEQFkG28LCIO7Bi87PImlb1SPH0r1KbbWtZb8OXDoeGu95F/eo8iyqsWq96mJ8l6btdOyZTamzKqW+WyF4+K5p9odb3L16XM+M/0sDx8R7Xd9lWSLlryzCV9jR4N6cbfp7S3JcxqQRlzRIX23RlgBvzXN7AdqqeolL3OeeLnFxt0k3K1otMLgrWG09Dj3qXsRXe0dLg2QcexZWIOPYsrrYJJmj52xH1l3cFFlKc0fO2I+su7gosgIiICIiAiIgIiICIiAiIgIiICIiAiIgIiICIiAiIgIiICIiAiIgIiINkHHsWViDj2LKCSZo+dsR9Zd3BRZSnNHztiPrLu4KLICIiAiIgIiICIiAiIgIiICIiAiIgIiICIiAiIgIiICIiAiIgIiICIiDZBx7FlYg49iygkmaPnbEfWXdwUWREBERAREQEREBERAREQEREBERAREQEREBERAREQEREBERAREQEREBERBsg49iy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6" name="Picture 8" descr="http://cdn2.insidermonkey.com/blog/wp-content/uploads/2013/06/Amazon.com-Inc..jpg"/>
          <p:cNvPicPr>
            <a:picLocks noChangeAspect="1" noChangeArrowheads="1"/>
          </p:cNvPicPr>
          <p:nvPr/>
        </p:nvPicPr>
        <p:blipFill>
          <a:blip r:embed="rId3" cstate="print"/>
          <a:srcRect/>
          <a:stretch>
            <a:fillRect/>
          </a:stretch>
        </p:blipFill>
        <p:spPr bwMode="auto">
          <a:xfrm>
            <a:off x="1295399" y="2133600"/>
            <a:ext cx="2682293" cy="1752600"/>
          </a:xfrm>
          <a:prstGeom prst="rect">
            <a:avLst/>
          </a:prstGeom>
          <a:noFill/>
        </p:spPr>
      </p:pic>
      <p:pic>
        <p:nvPicPr>
          <p:cNvPr id="145418" name="Picture 10" descr="http://embed.ly/static/providers/logos/lastfm.png?v=84409"/>
          <p:cNvPicPr>
            <a:picLocks noChangeAspect="1" noChangeArrowheads="1"/>
          </p:cNvPicPr>
          <p:nvPr/>
        </p:nvPicPr>
        <p:blipFill>
          <a:blip r:embed="rId4" cstate="print"/>
          <a:srcRect/>
          <a:stretch>
            <a:fillRect/>
          </a:stretch>
        </p:blipFill>
        <p:spPr bwMode="auto">
          <a:xfrm>
            <a:off x="4648200" y="1752600"/>
            <a:ext cx="2895600" cy="1560250"/>
          </a:xfrm>
          <a:prstGeom prst="rect">
            <a:avLst/>
          </a:prstGeom>
          <a:noFill/>
        </p:spPr>
      </p:pic>
      <p:pic>
        <p:nvPicPr>
          <p:cNvPr id="145420" name="Picture 12" descr="https://lh3.ggpht.com/cjOAJOM5hfTKeTIqtpon6hv8jgN2B1BWsZFa5gC800_ihUcoY_fGtg7S64tV-SER0vA=w705"/>
          <p:cNvPicPr>
            <a:picLocks noChangeAspect="1" noChangeArrowheads="1"/>
          </p:cNvPicPr>
          <p:nvPr/>
        </p:nvPicPr>
        <p:blipFill>
          <a:blip r:embed="rId5" cstate="print"/>
          <a:srcRect/>
          <a:stretch>
            <a:fillRect/>
          </a:stretch>
        </p:blipFill>
        <p:spPr bwMode="auto">
          <a:xfrm>
            <a:off x="4648200" y="4267200"/>
            <a:ext cx="2810983" cy="1371600"/>
          </a:xfrm>
          <a:prstGeom prst="rect">
            <a:avLst/>
          </a:prstGeom>
          <a:noFill/>
        </p:spPr>
      </p:pic>
      <p:pic>
        <p:nvPicPr>
          <p:cNvPr id="145422" name="Picture 14" descr="http://www.deaftechnews.com/wp-content/uploads/2011/05/Hulu1.png"/>
          <p:cNvPicPr>
            <a:picLocks noChangeAspect="1" noChangeArrowheads="1"/>
          </p:cNvPicPr>
          <p:nvPr/>
        </p:nvPicPr>
        <p:blipFill>
          <a:blip r:embed="rId6" cstate="print"/>
          <a:srcRect/>
          <a:stretch>
            <a:fillRect/>
          </a:stretch>
        </p:blipFill>
        <p:spPr bwMode="auto">
          <a:xfrm>
            <a:off x="762000" y="4572000"/>
            <a:ext cx="2438400" cy="813206"/>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a:t>The Adversary’s Objectives</a:t>
            </a:r>
          </a:p>
        </p:txBody>
      </p:sp>
      <p:sp>
        <p:nvSpPr>
          <p:cNvPr id="30722" name="Content Placeholder 2"/>
          <p:cNvSpPr>
            <a:spLocks noGrp="1"/>
          </p:cNvSpPr>
          <p:nvPr>
            <p:ph idx="1"/>
          </p:nvPr>
        </p:nvSpPr>
        <p:spPr>
          <a:xfrm>
            <a:off x="457200" y="1600200"/>
            <a:ext cx="8458200" cy="5029200"/>
          </a:xfrm>
        </p:spPr>
        <p:txBody>
          <a:bodyPr>
            <a:noAutofit/>
          </a:bodyPr>
          <a:lstStyle/>
          <a:p>
            <a:pPr eaLnBrk="1" hangingPunct="1"/>
            <a:r>
              <a:rPr lang="en-US" dirty="0"/>
              <a:t>Fix some </a:t>
            </a:r>
            <a:r>
              <a:rPr lang="en-US" dirty="0">
                <a:solidFill>
                  <a:schemeClr val="accent6">
                    <a:lumMod val="75000"/>
                  </a:schemeClr>
                </a:solidFill>
              </a:rPr>
              <a:t>target record r </a:t>
            </a:r>
            <a:r>
              <a:rPr lang="en-US" dirty="0"/>
              <a:t>in the original dataset</a:t>
            </a:r>
          </a:p>
          <a:p>
            <a:pPr eaLnBrk="1" hangingPunct="1"/>
            <a:r>
              <a:rPr lang="en-US" dirty="0"/>
              <a:t>Goal:  </a:t>
            </a:r>
            <a:r>
              <a:rPr lang="en-US" dirty="0">
                <a:solidFill>
                  <a:schemeClr val="accent6">
                    <a:lumMod val="75000"/>
                  </a:schemeClr>
                </a:solidFill>
              </a:rPr>
              <a:t>learn as much about r as possible</a:t>
            </a:r>
          </a:p>
          <a:p>
            <a:pPr eaLnBrk="1" hangingPunct="1"/>
            <a:r>
              <a:rPr lang="en-US" dirty="0"/>
              <a:t>Subtler than “identify r in the released dataset”</a:t>
            </a:r>
          </a:p>
          <a:p>
            <a:pPr lvl="1" eaLnBrk="1" hangingPunct="1"/>
            <a:r>
              <a:rPr lang="en-US" dirty="0"/>
              <a:t>Even if can’t identify the “right” record, the released dataset can leak information about r</a:t>
            </a:r>
          </a:p>
          <a:p>
            <a:pPr lvl="2"/>
            <a:r>
              <a:rPr lang="en-US" dirty="0"/>
              <a:t>For example, find a cluster with common attributes</a:t>
            </a:r>
          </a:p>
          <a:p>
            <a:pPr lvl="1"/>
            <a:r>
              <a:rPr lang="en-US" dirty="0"/>
              <a:t>Don’t fall for the k-anonymity fallacy!</a:t>
            </a:r>
          </a:p>
          <a:p>
            <a:pPr lvl="2"/>
            <a:r>
              <a:rPr lang="en-US" dirty="0"/>
              <a:t>Silly example: released dataset contains k copies of each original record – this is k-anonymous yet leaks everything</a:t>
            </a:r>
          </a:p>
        </p:txBody>
      </p:sp>
    </p:spTree>
    <p:extLst>
      <p:ext uri="{BB962C8B-B14F-4D97-AF65-F5344CB8AC3E}">
        <p14:creationId xmlns:p14="http://schemas.microsoft.com/office/powerpoint/2010/main" val="217533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
            </a:r>
            <a:r>
              <a:rPr lang="en-US" dirty="0" err="1"/>
              <a:t>anonymization</a:t>
            </a:r>
            <a:r>
              <a:rPr lang="en-US" dirty="0"/>
              <a:t> Challenges</a:t>
            </a:r>
          </a:p>
        </p:txBody>
      </p:sp>
      <p:sp>
        <p:nvSpPr>
          <p:cNvPr id="4" name="Content Placeholder 3"/>
          <p:cNvSpPr>
            <a:spLocks noGrp="1"/>
          </p:cNvSpPr>
          <p:nvPr>
            <p:ph idx="1"/>
          </p:nvPr>
        </p:nvSpPr>
        <p:spPr>
          <a:xfrm>
            <a:off x="457200" y="1600200"/>
            <a:ext cx="8458200" cy="4525963"/>
          </a:xfrm>
        </p:spPr>
        <p:txBody>
          <a:bodyPr>
            <a:noAutofit/>
          </a:bodyPr>
          <a:lstStyle/>
          <a:p>
            <a:r>
              <a:rPr lang="en-US" dirty="0"/>
              <a:t>Auxiliary information is noisy</a:t>
            </a:r>
          </a:p>
          <a:p>
            <a:pPr lvl="1"/>
            <a:r>
              <a:rPr lang="en-US" dirty="0"/>
              <a:t>Can’t use standard information retrieval techniques</a:t>
            </a:r>
          </a:p>
          <a:p>
            <a:r>
              <a:rPr lang="en-US" dirty="0"/>
              <a:t>Released records may be perturbed</a:t>
            </a:r>
          </a:p>
          <a:p>
            <a:r>
              <a:rPr lang="en-US" dirty="0"/>
              <a:t>Only a sample of records has been released</a:t>
            </a:r>
          </a:p>
          <a:p>
            <a:r>
              <a:rPr lang="en-US" dirty="0"/>
              <a:t>False matches</a:t>
            </a:r>
          </a:p>
          <a:p>
            <a:pPr lvl="1"/>
            <a:r>
              <a:rPr lang="en-US" dirty="0"/>
              <a:t>No oracle to confirm success!</a:t>
            </a:r>
          </a:p>
        </p:txBody>
      </p:sp>
    </p:spTree>
    <p:extLst>
      <p:ext uri="{BB962C8B-B14F-4D97-AF65-F5344CB8AC3E}">
        <p14:creationId xmlns:p14="http://schemas.microsoft.com/office/powerpoint/2010/main" val="34154920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nvGraphicFramePr>
        <p:xfrm>
          <a:off x="1524000" y="5029200"/>
          <a:ext cx="2590800" cy="431800"/>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431800">
                <a:tc>
                  <a:txBody>
                    <a:bodyPr/>
                    <a:lstStyle/>
                    <a:p>
                      <a:endParaRPr lang="en-US" dirty="0"/>
                    </a:p>
                  </a:txBody>
                  <a:tcPr>
                    <a:blipFill>
                      <a:blip r:embed="rId3"/>
                      <a:tile tx="0" ty="0" sx="100000" sy="100000" flip="none" algn="tl"/>
                    </a:blipFill>
                  </a:tcPr>
                </a:tc>
                <a:tc>
                  <a:txBody>
                    <a:bodyPr/>
                    <a:lstStyle/>
                    <a:p>
                      <a:endParaRPr lang="en-US" dirty="0"/>
                    </a:p>
                  </a:txBody>
                  <a:tcPr>
                    <a:blipFill>
                      <a:blip r:embed="rId3"/>
                      <a:tile tx="0" ty="0" sx="100000" sy="100000" flip="none" algn="tl"/>
                    </a:blipFill>
                  </a:tcPr>
                </a:tc>
                <a:tc>
                  <a:txBody>
                    <a:bodyPr/>
                    <a:lstStyle/>
                    <a:p>
                      <a:endParaRPr lang="en-US" dirty="0"/>
                    </a:p>
                  </a:txBody>
                  <a:tcPr>
                    <a:blipFill>
                      <a:blip r:embed="rId3"/>
                      <a:tile tx="0" ty="0" sx="100000" sy="100000" flip="none" algn="tl"/>
                    </a:blip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normAutofit/>
          </a:bodyPr>
          <a:lstStyle/>
          <a:p>
            <a:r>
              <a:rPr lang="en-US" dirty="0"/>
              <a:t>Aux as Noisy Projection</a:t>
            </a:r>
          </a:p>
        </p:txBody>
      </p:sp>
      <p:graphicFrame>
        <p:nvGraphicFramePr>
          <p:cNvPr id="5" name="Table 4"/>
          <p:cNvGraphicFramePr>
            <a:graphicFrameLocks noGrp="1"/>
          </p:cNvGraphicFramePr>
          <p:nvPr/>
        </p:nvGraphicFramePr>
        <p:xfrm>
          <a:off x="1524000" y="1752600"/>
          <a:ext cx="6095999" cy="2609850"/>
        </p:xfrm>
        <a:graphic>
          <a:graphicData uri="http://schemas.openxmlformats.org/drawingml/2006/table">
            <a:tbl>
              <a:tblPr>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43497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43497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34975">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3497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3497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43497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nvGraphicFramePr>
        <p:xfrm>
          <a:off x="1524001" y="3048000"/>
          <a:ext cx="6095999" cy="45720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4572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cxnSp>
        <p:nvCxnSpPr>
          <p:cNvPr id="12" name="Straight Arrow Connector 11"/>
          <p:cNvCxnSpPr/>
          <p:nvPr/>
        </p:nvCxnSpPr>
        <p:spPr>
          <a:xfrm rot="5400000">
            <a:off x="1219994" y="4267200"/>
            <a:ext cx="1523209" cy="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514600" y="3886200"/>
            <a:ext cx="1524003" cy="76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3810000" y="3428998"/>
            <a:ext cx="2590800" cy="1600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4" cstate="print"/>
          <a:srcRect/>
          <a:stretch>
            <a:fillRect/>
          </a:stretch>
        </p:blipFill>
        <p:spPr bwMode="auto">
          <a:xfrm>
            <a:off x="457200" y="2895600"/>
            <a:ext cx="838200" cy="8382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cstate="print"/>
          <a:srcRect/>
          <a:stretch>
            <a:fillRect/>
          </a:stretch>
        </p:blipFill>
        <p:spPr bwMode="auto">
          <a:xfrm>
            <a:off x="457200" y="4800600"/>
            <a:ext cx="800100" cy="800100"/>
          </a:xfrm>
          <a:prstGeom prst="rect">
            <a:avLst/>
          </a:prstGeom>
          <a:noFill/>
          <a:ln w="9525">
            <a:noFill/>
            <a:miter lim="800000"/>
            <a:headEnd/>
            <a:tailEnd/>
          </a:ln>
          <a:effectLst/>
        </p:spPr>
      </p:pic>
    </p:spTree>
    <p:extLst>
      <p:ext uri="{BB962C8B-B14F-4D97-AF65-F5344CB8AC3E}">
        <p14:creationId xmlns:p14="http://schemas.microsoft.com/office/powerpoint/2010/main" val="38779564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a:t>
            </a:r>
            <a:r>
              <a:rPr lang="en-US" dirty="0" err="1"/>
              <a:t>anonymization</a:t>
            </a:r>
            <a:r>
              <a:rPr lang="en-US" dirty="0"/>
              <a:t> Is Not</a:t>
            </a:r>
          </a:p>
        </p:txBody>
      </p:sp>
      <p:sp>
        <p:nvSpPr>
          <p:cNvPr id="3" name="Content Placeholder 2"/>
          <p:cNvSpPr>
            <a:spLocks noGrp="1"/>
          </p:cNvSpPr>
          <p:nvPr>
            <p:ph idx="1"/>
          </p:nvPr>
        </p:nvSpPr>
        <p:spPr/>
        <p:txBody>
          <a:bodyPr/>
          <a:lstStyle/>
          <a:p>
            <a:r>
              <a:rPr lang="en-US" dirty="0"/>
              <a:t>Not linkage (statistics, Census studies)</a:t>
            </a:r>
          </a:p>
          <a:p>
            <a:r>
              <a:rPr lang="en-US" dirty="0"/>
              <a:t>Not search (information retrieval)</a:t>
            </a:r>
          </a:p>
          <a:p>
            <a:r>
              <a:rPr lang="en-US" dirty="0"/>
              <a:t>Not classification (machine learning)</a:t>
            </a:r>
          </a:p>
          <a:p>
            <a:r>
              <a:rPr lang="en-US" dirty="0"/>
              <a:t>Not fingerprinting (forensics)</a:t>
            </a:r>
          </a:p>
        </p:txBody>
      </p:sp>
    </p:spTree>
    <p:extLst>
      <p:ext uri="{BB962C8B-B14F-4D97-AF65-F5344CB8AC3E}">
        <p14:creationId xmlns:p14="http://schemas.microsoft.com/office/powerpoint/2010/main" val="18735708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t>“Scoreboard” Algorithm</a:t>
            </a:r>
            <a:endParaRPr lang="en-US" dirty="0"/>
          </a:p>
        </p:txBody>
      </p:sp>
      <p:sp>
        <p:nvSpPr>
          <p:cNvPr id="38914" name="Content Placeholder 2"/>
          <p:cNvSpPr>
            <a:spLocks noGrp="1"/>
          </p:cNvSpPr>
          <p:nvPr>
            <p:ph idx="1"/>
          </p:nvPr>
        </p:nvSpPr>
        <p:spPr>
          <a:xfrm>
            <a:off x="457200" y="1600200"/>
            <a:ext cx="8229600" cy="4953000"/>
          </a:xfrm>
        </p:spPr>
        <p:txBody>
          <a:bodyPr>
            <a:noAutofit/>
          </a:bodyPr>
          <a:lstStyle/>
          <a:p>
            <a:r>
              <a:rPr lang="en-US" dirty="0">
                <a:solidFill>
                  <a:schemeClr val="accent6">
                    <a:lumMod val="75000"/>
                  </a:schemeClr>
                </a:solidFill>
              </a:rPr>
              <a:t>Scoring function</a:t>
            </a:r>
          </a:p>
          <a:p>
            <a:pPr lvl="1"/>
            <a:r>
              <a:rPr lang="en-US" dirty="0"/>
              <a:t>Assigns a score to each record in the released sample based on how well it matches Aux</a:t>
            </a:r>
          </a:p>
          <a:p>
            <a:pPr lvl="2"/>
            <a:r>
              <a:rPr lang="en-US" dirty="0">
                <a:sym typeface="Symbol" pitchFamily="18" charset="2"/>
              </a:rPr>
              <a:t></a:t>
            </a:r>
            <a:r>
              <a:rPr lang="en-US" baseline="-25000" dirty="0" err="1"/>
              <a:t>i</a:t>
            </a:r>
            <a:r>
              <a:rPr lang="en-US" baseline="-25000" dirty="0" err="1">
                <a:sym typeface="Symbol" pitchFamily="18" charset="2"/>
              </a:rPr>
              <a:t></a:t>
            </a:r>
            <a:r>
              <a:rPr lang="en-US" baseline="-25000" dirty="0" err="1"/>
              <a:t>supp</a:t>
            </a:r>
            <a:r>
              <a:rPr lang="en-US" baseline="-25000" dirty="0"/>
              <a:t>(aux) </a:t>
            </a:r>
            <a:r>
              <a:rPr lang="en-US" dirty="0"/>
              <a:t>Similarity(</a:t>
            </a:r>
            <a:r>
              <a:rPr lang="en-US" dirty="0" err="1"/>
              <a:t>aux</a:t>
            </a:r>
            <a:r>
              <a:rPr lang="en-US" baseline="-25000" dirty="0" err="1"/>
              <a:t>i</a:t>
            </a:r>
            <a:r>
              <a:rPr lang="en-US" dirty="0"/>
              <a:t>, </a:t>
            </a:r>
            <a:r>
              <a:rPr lang="en-US" dirty="0" err="1"/>
              <a:t>r</a:t>
            </a:r>
            <a:r>
              <a:rPr lang="en-US" baseline="-25000" dirty="0" err="1"/>
              <a:t>i</a:t>
            </a:r>
            <a:r>
              <a:rPr lang="en-US" dirty="0"/>
              <a:t>) / log(|support(</a:t>
            </a:r>
            <a:r>
              <a:rPr lang="en-US" dirty="0" err="1"/>
              <a:t>i</a:t>
            </a:r>
            <a:r>
              <a:rPr lang="en-US" dirty="0"/>
              <a:t>)|)</a:t>
            </a:r>
          </a:p>
          <a:p>
            <a:pPr lvl="2">
              <a:buNone/>
            </a:pPr>
            <a:r>
              <a:rPr lang="en-US" dirty="0"/>
              <a:t>   gives higher weight to rarer attributes</a:t>
            </a:r>
          </a:p>
          <a:p>
            <a:r>
              <a:rPr lang="en-US" dirty="0">
                <a:solidFill>
                  <a:schemeClr val="accent6">
                    <a:lumMod val="75000"/>
                  </a:schemeClr>
                </a:solidFill>
              </a:rPr>
              <a:t>Record selection</a:t>
            </a:r>
          </a:p>
          <a:p>
            <a:pPr lvl="1"/>
            <a:r>
              <a:rPr lang="en-US" dirty="0"/>
              <a:t>Use “eccentricity” of the match</a:t>
            </a:r>
          </a:p>
          <a:p>
            <a:pPr lvl="1">
              <a:lnSpc>
                <a:spcPct val="80000"/>
              </a:lnSpc>
              <a:buNone/>
            </a:pPr>
            <a:r>
              <a:rPr lang="en-US" dirty="0"/>
              <a:t>   to separate true and spurious matches</a:t>
            </a:r>
          </a:p>
        </p:txBody>
      </p:sp>
      <p:sp>
        <p:nvSpPr>
          <p:cNvPr id="4" name="TextBox 3"/>
          <p:cNvSpPr txBox="1"/>
          <p:nvPr/>
        </p:nvSpPr>
        <p:spPr>
          <a:xfrm>
            <a:off x="2383067" y="5791200"/>
            <a:ext cx="489563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t>An extremely versatile paradigm</a:t>
            </a:r>
          </a:p>
        </p:txBody>
      </p:sp>
      <p:sp>
        <p:nvSpPr>
          <p:cNvPr id="9" name="Rectangle 8"/>
          <p:cNvSpPr/>
          <p:nvPr/>
        </p:nvSpPr>
        <p:spPr>
          <a:xfrm>
            <a:off x="5943600" y="3967320"/>
            <a:ext cx="2962671" cy="707886"/>
          </a:xfrm>
          <a:prstGeom prst="rect">
            <a:avLst/>
          </a:prstGeom>
        </p:spPr>
        <p:txBody>
          <a:bodyPr wrap="none">
            <a:spAutoFit/>
          </a:bodyPr>
          <a:lstStyle/>
          <a:p>
            <a:pPr>
              <a:buNone/>
            </a:pPr>
            <a:r>
              <a:rPr lang="en-US" sz="2000" b="1" dirty="0">
                <a:solidFill>
                  <a:schemeClr val="accent6">
                    <a:lumMod val="75000"/>
                  </a:schemeClr>
                </a:solidFill>
                <a:latin typeface="Segoe Print" pitchFamily="2" charset="0"/>
              </a:rPr>
              <a:t>Intuition: weight is</a:t>
            </a:r>
          </a:p>
          <a:p>
            <a:pPr>
              <a:buNone/>
            </a:pPr>
            <a:r>
              <a:rPr lang="en-US" sz="2000" b="1" dirty="0">
                <a:solidFill>
                  <a:schemeClr val="accent6">
                    <a:lumMod val="75000"/>
                  </a:schemeClr>
                </a:solidFill>
                <a:latin typeface="Segoe Print" pitchFamily="2" charset="0"/>
              </a:rPr>
              <a:t>a measure of entropy</a:t>
            </a:r>
          </a:p>
        </p:txBody>
      </p:sp>
      <p:sp>
        <p:nvSpPr>
          <p:cNvPr id="10" name="Freeform 9"/>
          <p:cNvSpPr/>
          <p:nvPr/>
        </p:nvSpPr>
        <p:spPr>
          <a:xfrm>
            <a:off x="5288280" y="3947160"/>
            <a:ext cx="655320" cy="320040"/>
          </a:xfrm>
          <a:custGeom>
            <a:avLst/>
            <a:gdLst>
              <a:gd name="connsiteX0" fmla="*/ 655320 w 655320"/>
              <a:gd name="connsiteY0" fmla="*/ 320040 h 320040"/>
              <a:gd name="connsiteX1" fmla="*/ 243840 w 655320"/>
              <a:gd name="connsiteY1" fmla="*/ 289560 h 320040"/>
              <a:gd name="connsiteX2" fmla="*/ 0 w 655320"/>
              <a:gd name="connsiteY2" fmla="*/ 0 h 320040"/>
            </a:gdLst>
            <a:ahLst/>
            <a:cxnLst>
              <a:cxn ang="0">
                <a:pos x="connsiteX0" y="connsiteY0"/>
              </a:cxn>
              <a:cxn ang="0">
                <a:pos x="connsiteX1" y="connsiteY1"/>
              </a:cxn>
              <a:cxn ang="0">
                <a:pos x="connsiteX2" y="connsiteY2"/>
              </a:cxn>
            </a:cxnLst>
            <a:rect l="l" t="t" r="r" b="b"/>
            <a:pathLst>
              <a:path w="655320" h="320040">
                <a:moveTo>
                  <a:pt x="655320" y="320040"/>
                </a:moveTo>
                <a:lnTo>
                  <a:pt x="243840" y="289560"/>
                </a:lnTo>
                <a:cubicBezTo>
                  <a:pt x="134620" y="236220"/>
                  <a:pt x="67310" y="118110"/>
                  <a:pt x="0" y="0"/>
                </a:cubicBezTo>
              </a:path>
            </a:pathLst>
          </a:cu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56614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a:t>How Much Aux Is Needed?</a:t>
            </a:r>
          </a:p>
        </p:txBody>
      </p:sp>
      <p:sp>
        <p:nvSpPr>
          <p:cNvPr id="49154" name="Content Placeholder 2"/>
          <p:cNvSpPr>
            <a:spLocks noGrp="1"/>
          </p:cNvSpPr>
          <p:nvPr>
            <p:ph idx="1"/>
          </p:nvPr>
        </p:nvSpPr>
        <p:spPr>
          <a:xfrm>
            <a:off x="457200" y="1600200"/>
            <a:ext cx="8458200" cy="4953000"/>
          </a:xfrm>
        </p:spPr>
        <p:txBody>
          <a:bodyPr>
            <a:noAutofit/>
          </a:bodyPr>
          <a:lstStyle/>
          <a:p>
            <a:pPr eaLnBrk="1" hangingPunct="1"/>
            <a:r>
              <a:rPr lang="en-US" dirty="0"/>
              <a:t>How much does the adversary need to know about a record to find a very similar record in the released dataset?</a:t>
            </a:r>
          </a:p>
          <a:p>
            <a:pPr lvl="1"/>
            <a:r>
              <a:rPr lang="en-US" dirty="0"/>
              <a:t>Under very mild </a:t>
            </a:r>
            <a:r>
              <a:rPr lang="en-US" dirty="0" err="1"/>
              <a:t>sparsity</a:t>
            </a:r>
            <a:r>
              <a:rPr lang="en-US" dirty="0"/>
              <a:t> assumption, </a:t>
            </a:r>
            <a:r>
              <a:rPr lang="en-US" dirty="0">
                <a:solidFill>
                  <a:schemeClr val="accent6">
                    <a:lumMod val="75000"/>
                  </a:schemeClr>
                </a:solidFill>
              </a:rPr>
              <a:t>O(log N)</a:t>
            </a:r>
            <a:r>
              <a:rPr lang="en-US" dirty="0"/>
              <a:t>, where N is the number of records</a:t>
            </a:r>
          </a:p>
          <a:p>
            <a:r>
              <a:rPr lang="en-US" dirty="0"/>
              <a:t>What if not enough Aux is available?</a:t>
            </a:r>
          </a:p>
          <a:p>
            <a:pPr lvl="1"/>
            <a:r>
              <a:rPr lang="en-US" dirty="0"/>
              <a:t>Identifying a small number of candidate records similar to the target still reveals a lot of information</a:t>
            </a:r>
          </a:p>
        </p:txBody>
      </p:sp>
    </p:spTree>
    <p:extLst>
      <p:ext uri="{BB962C8B-B14F-4D97-AF65-F5344CB8AC3E}">
        <p14:creationId xmlns:p14="http://schemas.microsoft.com/office/powerpoint/2010/main" val="381128897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normAutofit/>
          </a:bodyPr>
          <a:lstStyle/>
          <a:p>
            <a:pPr fontAlgn="auto">
              <a:spcAft>
                <a:spcPts val="0"/>
              </a:spcAft>
              <a:buFont typeface="Wingdings 3"/>
              <a:buNone/>
              <a:defRPr/>
            </a:pPr>
            <a:endParaRPr lang="en-US"/>
          </a:p>
        </p:txBody>
      </p:sp>
      <p:pic>
        <p:nvPicPr>
          <p:cNvPr id="18435" name="Picture 4"/>
          <p:cNvPicPr>
            <a:picLocks noChangeAspect="1" noChangeArrowheads="1"/>
          </p:cNvPicPr>
          <p:nvPr/>
        </p:nvPicPr>
        <p:blipFill>
          <a:blip r:embed="rId2" cstate="print"/>
          <a:srcRect/>
          <a:stretch>
            <a:fillRect/>
          </a:stretch>
        </p:blipFill>
        <p:spPr bwMode="auto">
          <a:xfrm>
            <a:off x="-76200" y="0"/>
            <a:ext cx="9220200" cy="6888480"/>
          </a:xfrm>
          <a:prstGeom prst="rect">
            <a:avLst/>
          </a:prstGeom>
          <a:noFill/>
          <a:ln w="9525">
            <a:noFill/>
            <a:miter lim="800000"/>
            <a:headEnd/>
            <a:tailEnd/>
          </a:ln>
        </p:spPr>
      </p:pic>
    </p:spTree>
    <p:extLst>
      <p:ext uri="{BB962C8B-B14F-4D97-AF65-F5344CB8AC3E}">
        <p14:creationId xmlns:p14="http://schemas.microsoft.com/office/powerpoint/2010/main" val="312322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normAutofit fontScale="90000"/>
          </a:bodyPr>
          <a:lstStyle/>
          <a:p>
            <a:r>
              <a:rPr lang="en-US"/>
              <a:t>De-anonymizing the Netflix Dataset</a:t>
            </a:r>
            <a:endParaRPr lang="en-US" dirty="0"/>
          </a:p>
        </p:txBody>
      </p:sp>
      <p:sp>
        <p:nvSpPr>
          <p:cNvPr id="110595" name="Rectangle 3"/>
          <p:cNvSpPr>
            <a:spLocks noGrp="1"/>
          </p:cNvSpPr>
          <p:nvPr>
            <p:ph idx="1"/>
          </p:nvPr>
        </p:nvSpPr>
        <p:spPr>
          <a:xfrm>
            <a:off x="457200" y="1600200"/>
            <a:ext cx="8458200" cy="4525963"/>
          </a:xfrm>
        </p:spPr>
        <p:txBody>
          <a:bodyPr>
            <a:normAutofit/>
          </a:bodyPr>
          <a:lstStyle/>
          <a:p>
            <a:r>
              <a:rPr lang="en-US" dirty="0"/>
              <a:t>500K users, 18,000 movies</a:t>
            </a:r>
          </a:p>
          <a:p>
            <a:r>
              <a:rPr lang="en-US" dirty="0"/>
              <a:t>213 dated ratings per user, on average</a:t>
            </a:r>
          </a:p>
          <a:p>
            <a:r>
              <a:rPr lang="en-US" dirty="0">
                <a:solidFill>
                  <a:schemeClr val="accent6">
                    <a:lumMod val="75000"/>
                  </a:schemeClr>
                </a:solidFill>
              </a:rPr>
              <a:t>Two</a:t>
            </a:r>
            <a:r>
              <a:rPr lang="en-US" dirty="0"/>
              <a:t> is enough to reduce to 8 candidate records</a:t>
            </a:r>
          </a:p>
          <a:p>
            <a:r>
              <a:rPr lang="en-US" dirty="0">
                <a:solidFill>
                  <a:schemeClr val="accent6">
                    <a:lumMod val="75000"/>
                  </a:schemeClr>
                </a:solidFill>
              </a:rPr>
              <a:t>Four</a:t>
            </a:r>
            <a:r>
              <a:rPr lang="en-US" dirty="0"/>
              <a:t> is enough to identify uniquely (on average)</a:t>
            </a:r>
          </a:p>
          <a:p>
            <a:r>
              <a:rPr lang="en-US" dirty="0"/>
              <a:t>Works even better with relatively rare ratings</a:t>
            </a:r>
          </a:p>
          <a:p>
            <a:pPr lvl="2"/>
            <a:r>
              <a:rPr lang="en-US" dirty="0"/>
              <a:t>“The Astro-Zombies” rather than “Star Wars”</a:t>
            </a:r>
          </a:p>
        </p:txBody>
      </p:sp>
      <p:sp>
        <p:nvSpPr>
          <p:cNvPr id="5" name="Rectangle 4"/>
          <p:cNvSpPr/>
          <p:nvPr/>
        </p:nvSpPr>
        <p:spPr>
          <a:xfrm>
            <a:off x="3169920" y="5125560"/>
            <a:ext cx="5187639" cy="830997"/>
          </a:xfrm>
          <a:prstGeom prst="rect">
            <a:avLst/>
          </a:prstGeom>
        </p:spPr>
        <p:txBody>
          <a:bodyPr wrap="none">
            <a:spAutoFit/>
          </a:bodyPr>
          <a:lstStyle/>
          <a:p>
            <a:pPr>
              <a:buNone/>
            </a:pPr>
            <a:r>
              <a:rPr lang="en-US" sz="2400" b="1" dirty="0">
                <a:solidFill>
                  <a:schemeClr val="accent6">
                    <a:lumMod val="75000"/>
                  </a:schemeClr>
                </a:solidFill>
                <a:latin typeface="Segoe Print" panose="02000800000000000000" pitchFamily="2" charset="0"/>
              </a:rPr>
              <a:t>The “long tail” effect:</a:t>
            </a:r>
          </a:p>
          <a:p>
            <a:pPr>
              <a:buNone/>
            </a:pPr>
            <a:r>
              <a:rPr lang="en-US" sz="2400" b="1" dirty="0">
                <a:solidFill>
                  <a:schemeClr val="accent6">
                    <a:lumMod val="75000"/>
                  </a:schemeClr>
                </a:solidFill>
                <a:latin typeface="Segoe Print" panose="02000800000000000000" pitchFamily="2" charset="0"/>
              </a:rPr>
              <a:t>most people watch obscure crap</a:t>
            </a:r>
          </a:p>
        </p:txBody>
      </p:sp>
      <p:sp>
        <p:nvSpPr>
          <p:cNvPr id="7" name="Freeform 6"/>
          <p:cNvSpPr/>
          <p:nvPr/>
        </p:nvSpPr>
        <p:spPr>
          <a:xfrm>
            <a:off x="2514600" y="4953000"/>
            <a:ext cx="655320" cy="320040"/>
          </a:xfrm>
          <a:custGeom>
            <a:avLst/>
            <a:gdLst>
              <a:gd name="connsiteX0" fmla="*/ 655320 w 655320"/>
              <a:gd name="connsiteY0" fmla="*/ 320040 h 320040"/>
              <a:gd name="connsiteX1" fmla="*/ 243840 w 655320"/>
              <a:gd name="connsiteY1" fmla="*/ 289560 h 320040"/>
              <a:gd name="connsiteX2" fmla="*/ 0 w 655320"/>
              <a:gd name="connsiteY2" fmla="*/ 0 h 320040"/>
            </a:gdLst>
            <a:ahLst/>
            <a:cxnLst>
              <a:cxn ang="0">
                <a:pos x="connsiteX0" y="connsiteY0"/>
              </a:cxn>
              <a:cxn ang="0">
                <a:pos x="connsiteX1" y="connsiteY1"/>
              </a:cxn>
              <a:cxn ang="0">
                <a:pos x="connsiteX2" y="connsiteY2"/>
              </a:cxn>
            </a:cxnLst>
            <a:rect l="l" t="t" r="r" b="b"/>
            <a:pathLst>
              <a:path w="655320" h="320040">
                <a:moveTo>
                  <a:pt x="655320" y="320040"/>
                </a:moveTo>
                <a:lnTo>
                  <a:pt x="243840" y="289560"/>
                </a:lnTo>
                <a:cubicBezTo>
                  <a:pt x="134620" y="236220"/>
                  <a:pt x="67310" y="118110"/>
                  <a:pt x="0" y="0"/>
                </a:cubicBezTo>
              </a:path>
            </a:pathLst>
          </a:cu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4402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t>Self-testing</a:t>
            </a:r>
            <a:endParaRPr lang="en-US" dirty="0"/>
          </a:p>
        </p:txBody>
      </p:sp>
      <p:sp>
        <p:nvSpPr>
          <p:cNvPr id="43010" name="Content Placeholder 2"/>
          <p:cNvSpPr>
            <a:spLocks noGrp="1"/>
          </p:cNvSpPr>
          <p:nvPr>
            <p:ph idx="1"/>
          </p:nvPr>
        </p:nvSpPr>
        <p:spPr>
          <a:xfrm>
            <a:off x="457200" y="2362201"/>
            <a:ext cx="8458200" cy="3124199"/>
          </a:xfrm>
        </p:spPr>
        <p:txBody>
          <a:bodyPr/>
          <a:lstStyle/>
          <a:p>
            <a:r>
              <a:rPr lang="en-US" dirty="0"/>
              <a:t>No de-</a:t>
            </a:r>
            <a:r>
              <a:rPr lang="en-US" dirty="0" err="1"/>
              <a:t>anonymization</a:t>
            </a:r>
            <a:r>
              <a:rPr lang="en-US" dirty="0"/>
              <a:t> oracle or “ground truth”</a:t>
            </a:r>
          </a:p>
          <a:p>
            <a:r>
              <a:rPr lang="en-US" dirty="0"/>
              <a:t>Compute a score for each record:  how well does it match the auxiliary information?</a:t>
            </a:r>
          </a:p>
          <a:p>
            <a:pPr eaLnBrk="1" hangingPunct="1"/>
            <a:r>
              <a:rPr lang="en-US" dirty="0"/>
              <a:t>Heuristic: </a:t>
            </a:r>
            <a:r>
              <a:rPr lang="en-US" dirty="0">
                <a:solidFill>
                  <a:schemeClr val="accent6">
                    <a:lumMod val="75000"/>
                  </a:schemeClr>
                </a:solidFill>
              </a:rPr>
              <a:t>(max-max</a:t>
            </a:r>
            <a:r>
              <a:rPr lang="en-US" baseline="-25000" dirty="0">
                <a:solidFill>
                  <a:schemeClr val="accent6">
                    <a:lumMod val="75000"/>
                  </a:schemeClr>
                </a:solidFill>
              </a:rPr>
              <a:t>2</a:t>
            </a:r>
            <a:r>
              <a:rPr lang="en-US" dirty="0">
                <a:solidFill>
                  <a:schemeClr val="accent6">
                    <a:lumMod val="75000"/>
                  </a:schemeClr>
                </a:solidFill>
              </a:rPr>
              <a:t>) / </a:t>
            </a:r>
            <a:r>
              <a:rPr lang="en-US" dirty="0">
                <a:solidFill>
                  <a:schemeClr val="accent6">
                    <a:lumMod val="75000"/>
                  </a:schemeClr>
                </a:solidFill>
                <a:sym typeface="Symbol" pitchFamily="18" charset="2"/>
              </a:rPr>
              <a:t>  </a:t>
            </a:r>
          </a:p>
        </p:txBody>
      </p:sp>
      <p:sp>
        <p:nvSpPr>
          <p:cNvPr id="9" name="Rounded Rectangle 8"/>
          <p:cNvSpPr/>
          <p:nvPr/>
        </p:nvSpPr>
        <p:spPr>
          <a:xfrm>
            <a:off x="609600" y="1371600"/>
            <a:ext cx="7848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Methodological question: how does the attacker know the matches aren’t spurious?</a:t>
            </a:r>
          </a:p>
        </p:txBody>
      </p:sp>
      <p:sp>
        <p:nvSpPr>
          <p:cNvPr id="10" name="Rectangle 9"/>
          <p:cNvSpPr/>
          <p:nvPr/>
        </p:nvSpPr>
        <p:spPr>
          <a:xfrm>
            <a:off x="1308421" y="5173980"/>
            <a:ext cx="1739579" cy="461665"/>
          </a:xfrm>
          <a:prstGeom prst="rect">
            <a:avLst/>
          </a:prstGeom>
        </p:spPr>
        <p:txBody>
          <a:bodyPr wrap="none">
            <a:spAutoFit/>
          </a:bodyPr>
          <a:lstStyle/>
          <a:p>
            <a:pPr>
              <a:buNone/>
            </a:pPr>
            <a:r>
              <a:rPr lang="en-US" sz="2400" b="1" dirty="0">
                <a:solidFill>
                  <a:schemeClr val="accent6">
                    <a:lumMod val="75000"/>
                  </a:schemeClr>
                </a:solidFill>
                <a:latin typeface="Segoe Print" panose="02000800000000000000" pitchFamily="2" charset="0"/>
              </a:rPr>
              <a:t>Best score</a:t>
            </a:r>
          </a:p>
        </p:txBody>
      </p:sp>
      <p:sp>
        <p:nvSpPr>
          <p:cNvPr id="11" name="Freeform 10"/>
          <p:cNvSpPr/>
          <p:nvPr/>
        </p:nvSpPr>
        <p:spPr>
          <a:xfrm>
            <a:off x="2743200" y="4572000"/>
            <a:ext cx="135890" cy="525780"/>
          </a:xfrm>
          <a:custGeom>
            <a:avLst/>
            <a:gdLst>
              <a:gd name="connsiteX0" fmla="*/ 655320 w 655320"/>
              <a:gd name="connsiteY0" fmla="*/ 320040 h 320040"/>
              <a:gd name="connsiteX1" fmla="*/ 243840 w 655320"/>
              <a:gd name="connsiteY1" fmla="*/ 289560 h 320040"/>
              <a:gd name="connsiteX2" fmla="*/ 0 w 655320"/>
              <a:gd name="connsiteY2" fmla="*/ 0 h 320040"/>
              <a:gd name="connsiteX0" fmla="*/ 520700 w 1380490"/>
              <a:gd name="connsiteY0" fmla="*/ 270150 h 270150"/>
              <a:gd name="connsiteX1" fmla="*/ 109220 w 1380490"/>
              <a:gd name="connsiteY1" fmla="*/ 239670 h 270150"/>
              <a:gd name="connsiteX2" fmla="*/ 1313180 w 1380490"/>
              <a:gd name="connsiteY2" fmla="*/ 0 h 270150"/>
              <a:gd name="connsiteX0" fmla="*/ 520700 w 1380490"/>
              <a:gd name="connsiteY0" fmla="*/ 270150 h 533400"/>
              <a:gd name="connsiteX1" fmla="*/ 246380 w 1380490"/>
              <a:gd name="connsiteY1" fmla="*/ 533400 h 533400"/>
              <a:gd name="connsiteX2" fmla="*/ 109220 w 1380490"/>
              <a:gd name="connsiteY2" fmla="*/ 239670 h 533400"/>
              <a:gd name="connsiteX3" fmla="*/ 1313180 w 1380490"/>
              <a:gd name="connsiteY3" fmla="*/ 0 h 533400"/>
              <a:gd name="connsiteX0" fmla="*/ 246380 w 1380490"/>
              <a:gd name="connsiteY0" fmla="*/ 533400 h 533400"/>
              <a:gd name="connsiteX1" fmla="*/ 109220 w 1380490"/>
              <a:gd name="connsiteY1" fmla="*/ 239670 h 533400"/>
              <a:gd name="connsiteX2" fmla="*/ 1313180 w 1380490"/>
              <a:gd name="connsiteY2" fmla="*/ 0 h 533400"/>
              <a:gd name="connsiteX0" fmla="*/ 0 w 1134110"/>
              <a:gd name="connsiteY0" fmla="*/ 533400 h 533400"/>
              <a:gd name="connsiteX1" fmla="*/ 609600 w 1134110"/>
              <a:gd name="connsiteY1" fmla="*/ 381000 h 533400"/>
              <a:gd name="connsiteX2" fmla="*/ 1066800 w 1134110"/>
              <a:gd name="connsiteY2" fmla="*/ 0 h 533400"/>
              <a:gd name="connsiteX0" fmla="*/ 0 w 1134110"/>
              <a:gd name="connsiteY0" fmla="*/ 533400 h 533400"/>
              <a:gd name="connsiteX1" fmla="*/ 762000 w 1134110"/>
              <a:gd name="connsiteY1" fmla="*/ 228600 h 533400"/>
              <a:gd name="connsiteX2" fmla="*/ 1066800 w 1134110"/>
              <a:gd name="connsiteY2" fmla="*/ 0 h 533400"/>
              <a:gd name="connsiteX0" fmla="*/ 0 w 1134110"/>
              <a:gd name="connsiteY0" fmla="*/ 533400 h 533400"/>
              <a:gd name="connsiteX1" fmla="*/ 609600 w 1134110"/>
              <a:gd name="connsiteY1" fmla="*/ 533400 h 533400"/>
              <a:gd name="connsiteX2" fmla="*/ 762000 w 1134110"/>
              <a:gd name="connsiteY2" fmla="*/ 228600 h 533400"/>
              <a:gd name="connsiteX3" fmla="*/ 1066800 w 1134110"/>
              <a:gd name="connsiteY3" fmla="*/ 0 h 533400"/>
              <a:gd name="connsiteX0" fmla="*/ 0 w 524510"/>
              <a:gd name="connsiteY0" fmla="*/ 533400 h 533400"/>
              <a:gd name="connsiteX1" fmla="*/ 152400 w 524510"/>
              <a:gd name="connsiteY1" fmla="*/ 228600 h 533400"/>
              <a:gd name="connsiteX2" fmla="*/ 457200 w 524510"/>
              <a:gd name="connsiteY2" fmla="*/ 0 h 533400"/>
              <a:gd name="connsiteX0" fmla="*/ 0 w 524510"/>
              <a:gd name="connsiteY0" fmla="*/ 533400 h 533400"/>
              <a:gd name="connsiteX1" fmla="*/ 304800 w 524510"/>
              <a:gd name="connsiteY1" fmla="*/ 304800 h 533400"/>
              <a:gd name="connsiteX2" fmla="*/ 457200 w 524510"/>
              <a:gd name="connsiteY2" fmla="*/ 0 h 533400"/>
              <a:gd name="connsiteX0" fmla="*/ 0 w 524510"/>
              <a:gd name="connsiteY0" fmla="*/ 533400 h 533400"/>
              <a:gd name="connsiteX1" fmla="*/ 457200 w 524510"/>
              <a:gd name="connsiteY1" fmla="*/ 381000 h 533400"/>
              <a:gd name="connsiteX2" fmla="*/ 457200 w 524510"/>
              <a:gd name="connsiteY2" fmla="*/ 0 h 533400"/>
              <a:gd name="connsiteX0" fmla="*/ 0 w 546100"/>
              <a:gd name="connsiteY0" fmla="*/ 533400 h 533400"/>
              <a:gd name="connsiteX1" fmla="*/ 457200 w 546100"/>
              <a:gd name="connsiteY1" fmla="*/ 381000 h 533400"/>
              <a:gd name="connsiteX2" fmla="*/ 457200 w 546100"/>
              <a:gd name="connsiteY2" fmla="*/ 0 h 533400"/>
              <a:gd name="connsiteX0" fmla="*/ 0 w 524510"/>
              <a:gd name="connsiteY0" fmla="*/ 533400 h 533400"/>
              <a:gd name="connsiteX1" fmla="*/ 304800 w 524510"/>
              <a:gd name="connsiteY1" fmla="*/ 381000 h 533400"/>
              <a:gd name="connsiteX2" fmla="*/ 457200 w 524510"/>
              <a:gd name="connsiteY2" fmla="*/ 0 h 533400"/>
              <a:gd name="connsiteX0" fmla="*/ 0 w 600710"/>
              <a:gd name="connsiteY0" fmla="*/ 533400 h 533400"/>
              <a:gd name="connsiteX1" fmla="*/ 304800 w 600710"/>
              <a:gd name="connsiteY1" fmla="*/ 381000 h 533400"/>
              <a:gd name="connsiteX2" fmla="*/ 533400 w 600710"/>
              <a:gd name="connsiteY2" fmla="*/ 0 h 533400"/>
              <a:gd name="connsiteX0" fmla="*/ 0 w 676910"/>
              <a:gd name="connsiteY0" fmla="*/ 533400 h 533400"/>
              <a:gd name="connsiteX1" fmla="*/ 304800 w 676910"/>
              <a:gd name="connsiteY1" fmla="*/ 381000 h 533400"/>
              <a:gd name="connsiteX2" fmla="*/ 609600 w 676910"/>
              <a:gd name="connsiteY2" fmla="*/ 0 h 533400"/>
              <a:gd name="connsiteX0" fmla="*/ 0 w 676910"/>
              <a:gd name="connsiteY0" fmla="*/ 533400 h 533400"/>
              <a:gd name="connsiteX1" fmla="*/ 457200 w 676910"/>
              <a:gd name="connsiteY1" fmla="*/ 457200 h 533400"/>
              <a:gd name="connsiteX2" fmla="*/ 609600 w 676910"/>
              <a:gd name="connsiteY2" fmla="*/ 0 h 533400"/>
              <a:gd name="connsiteX0" fmla="*/ 0 w 676910"/>
              <a:gd name="connsiteY0" fmla="*/ 533400 h 533400"/>
              <a:gd name="connsiteX1" fmla="*/ 457200 w 676910"/>
              <a:gd name="connsiteY1" fmla="*/ 457200 h 533400"/>
              <a:gd name="connsiteX2" fmla="*/ 609600 w 676910"/>
              <a:gd name="connsiteY2" fmla="*/ 0 h 533400"/>
              <a:gd name="connsiteX0" fmla="*/ 0 w 676910"/>
              <a:gd name="connsiteY0" fmla="*/ 533400 h 533400"/>
              <a:gd name="connsiteX1" fmla="*/ 457200 w 676910"/>
              <a:gd name="connsiteY1" fmla="*/ 457200 h 533400"/>
              <a:gd name="connsiteX2" fmla="*/ 609600 w 676910"/>
              <a:gd name="connsiteY2" fmla="*/ 0 h 533400"/>
              <a:gd name="connsiteX0" fmla="*/ 137160 w 814070"/>
              <a:gd name="connsiteY0" fmla="*/ 533400 h 533400"/>
              <a:gd name="connsiteX1" fmla="*/ 441960 w 814070"/>
              <a:gd name="connsiteY1" fmla="*/ 381000 h 533400"/>
              <a:gd name="connsiteX2" fmla="*/ 746760 w 814070"/>
              <a:gd name="connsiteY2" fmla="*/ 0 h 533400"/>
              <a:gd name="connsiteX0" fmla="*/ 137160 w 814070"/>
              <a:gd name="connsiteY0" fmla="*/ 533400 h 533400"/>
              <a:gd name="connsiteX1" fmla="*/ 441960 w 814070"/>
              <a:gd name="connsiteY1" fmla="*/ 381000 h 533400"/>
              <a:gd name="connsiteX2" fmla="*/ 746760 w 814070"/>
              <a:gd name="connsiteY2" fmla="*/ 0 h 533400"/>
              <a:gd name="connsiteX0" fmla="*/ 0 w 676910"/>
              <a:gd name="connsiteY0" fmla="*/ 533400 h 533400"/>
              <a:gd name="connsiteX1" fmla="*/ 304800 w 676910"/>
              <a:gd name="connsiteY1" fmla="*/ 381000 h 533400"/>
              <a:gd name="connsiteX2" fmla="*/ 609600 w 676910"/>
              <a:gd name="connsiteY2" fmla="*/ 0 h 533400"/>
              <a:gd name="connsiteX0" fmla="*/ 0 w 448310"/>
              <a:gd name="connsiteY0" fmla="*/ 533400 h 533400"/>
              <a:gd name="connsiteX1" fmla="*/ 304800 w 448310"/>
              <a:gd name="connsiteY1" fmla="*/ 381000 h 533400"/>
              <a:gd name="connsiteX2" fmla="*/ 381000 w 448310"/>
              <a:gd name="connsiteY2" fmla="*/ 0 h 533400"/>
              <a:gd name="connsiteX0" fmla="*/ 0 w 295910"/>
              <a:gd name="connsiteY0" fmla="*/ 533400 h 533400"/>
              <a:gd name="connsiteX1" fmla="*/ 152400 w 295910"/>
              <a:gd name="connsiteY1" fmla="*/ 381000 h 533400"/>
              <a:gd name="connsiteX2" fmla="*/ 228600 w 295910"/>
              <a:gd name="connsiteY2" fmla="*/ 0 h 533400"/>
              <a:gd name="connsiteX0" fmla="*/ 0 w 295910"/>
              <a:gd name="connsiteY0" fmla="*/ 533400 h 533400"/>
              <a:gd name="connsiteX1" fmla="*/ 152400 w 295910"/>
              <a:gd name="connsiteY1" fmla="*/ 381000 h 533400"/>
              <a:gd name="connsiteX2" fmla="*/ 228600 w 295910"/>
              <a:gd name="connsiteY2" fmla="*/ 0 h 533400"/>
              <a:gd name="connsiteX0" fmla="*/ 0 w 295910"/>
              <a:gd name="connsiteY0" fmla="*/ 533400 h 533400"/>
              <a:gd name="connsiteX1" fmla="*/ 228600 w 295910"/>
              <a:gd name="connsiteY1" fmla="*/ 304800 h 533400"/>
              <a:gd name="connsiteX2" fmla="*/ 228600 w 295910"/>
              <a:gd name="connsiteY2" fmla="*/ 0 h 533400"/>
              <a:gd name="connsiteX0" fmla="*/ 0 w 372110"/>
              <a:gd name="connsiteY0" fmla="*/ 533400 h 533400"/>
              <a:gd name="connsiteX1" fmla="*/ 228600 w 372110"/>
              <a:gd name="connsiteY1" fmla="*/ 304800 h 533400"/>
              <a:gd name="connsiteX2" fmla="*/ 304800 w 372110"/>
              <a:gd name="connsiteY2" fmla="*/ 0 h 533400"/>
              <a:gd name="connsiteX0" fmla="*/ 0 w 372110"/>
              <a:gd name="connsiteY0" fmla="*/ 533400 h 533400"/>
              <a:gd name="connsiteX1" fmla="*/ 228600 w 372110"/>
              <a:gd name="connsiteY1" fmla="*/ 304800 h 533400"/>
              <a:gd name="connsiteX2" fmla="*/ 304800 w 372110"/>
              <a:gd name="connsiteY2" fmla="*/ 0 h 533400"/>
              <a:gd name="connsiteX0" fmla="*/ 0 w 524510"/>
              <a:gd name="connsiteY0" fmla="*/ 457200 h 457200"/>
              <a:gd name="connsiteX1" fmla="*/ 228600 w 524510"/>
              <a:gd name="connsiteY1" fmla="*/ 228600 h 457200"/>
              <a:gd name="connsiteX2" fmla="*/ 457200 w 524510"/>
              <a:gd name="connsiteY2" fmla="*/ 0 h 457200"/>
              <a:gd name="connsiteX0" fmla="*/ 0 w 524510"/>
              <a:gd name="connsiteY0" fmla="*/ 457200 h 457200"/>
              <a:gd name="connsiteX1" fmla="*/ 228600 w 524510"/>
              <a:gd name="connsiteY1" fmla="*/ 228600 h 457200"/>
              <a:gd name="connsiteX2" fmla="*/ 457200 w 524510"/>
              <a:gd name="connsiteY2" fmla="*/ 0 h 457200"/>
              <a:gd name="connsiteX0" fmla="*/ 0 w 524510"/>
              <a:gd name="connsiteY0" fmla="*/ 457200 h 457200"/>
              <a:gd name="connsiteX1" fmla="*/ 228600 w 524510"/>
              <a:gd name="connsiteY1" fmla="*/ 228600 h 457200"/>
              <a:gd name="connsiteX2" fmla="*/ 457200 w 524510"/>
              <a:gd name="connsiteY2" fmla="*/ 0 h 457200"/>
              <a:gd name="connsiteX0" fmla="*/ 0 w 524510"/>
              <a:gd name="connsiteY0" fmla="*/ 457200 h 457200"/>
              <a:gd name="connsiteX1" fmla="*/ 228600 w 524510"/>
              <a:gd name="connsiteY1" fmla="*/ 228600 h 457200"/>
              <a:gd name="connsiteX2" fmla="*/ 457200 w 524510"/>
              <a:gd name="connsiteY2" fmla="*/ 0 h 457200"/>
              <a:gd name="connsiteX0" fmla="*/ 0 w 524510"/>
              <a:gd name="connsiteY0" fmla="*/ 457200 h 457200"/>
              <a:gd name="connsiteX1" fmla="*/ 228600 w 524510"/>
              <a:gd name="connsiteY1" fmla="*/ 228600 h 457200"/>
              <a:gd name="connsiteX2" fmla="*/ 457200 w 524510"/>
              <a:gd name="connsiteY2" fmla="*/ 0 h 457200"/>
              <a:gd name="connsiteX0" fmla="*/ 0 w 593090"/>
              <a:gd name="connsiteY0" fmla="*/ 525780 h 525780"/>
              <a:gd name="connsiteX1" fmla="*/ 228600 w 593090"/>
              <a:gd name="connsiteY1" fmla="*/ 297180 h 525780"/>
              <a:gd name="connsiteX2" fmla="*/ 457200 w 593090"/>
              <a:gd name="connsiteY2" fmla="*/ 68580 h 525780"/>
            </a:gdLst>
            <a:ahLst/>
            <a:cxnLst>
              <a:cxn ang="0">
                <a:pos x="connsiteX0" y="connsiteY0"/>
              </a:cxn>
              <a:cxn ang="0">
                <a:pos x="connsiteX1" y="connsiteY1"/>
              </a:cxn>
              <a:cxn ang="0">
                <a:pos x="connsiteX2" y="connsiteY2"/>
              </a:cxn>
            </a:cxnLst>
            <a:rect l="l" t="t" r="r" b="b"/>
            <a:pathLst>
              <a:path w="593090" h="525780">
                <a:moveTo>
                  <a:pt x="0" y="525780"/>
                </a:moveTo>
                <a:cubicBezTo>
                  <a:pt x="152400" y="500380"/>
                  <a:pt x="152400" y="373380"/>
                  <a:pt x="228600" y="297180"/>
                </a:cubicBezTo>
                <a:cubicBezTo>
                  <a:pt x="304800" y="220980"/>
                  <a:pt x="593090" y="0"/>
                  <a:pt x="457200" y="68580"/>
                </a:cubicBezTo>
              </a:path>
            </a:pathLst>
          </a:cu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212677" y="5173980"/>
            <a:ext cx="2209259" cy="830997"/>
          </a:xfrm>
          <a:prstGeom prst="rect">
            <a:avLst/>
          </a:prstGeom>
        </p:spPr>
        <p:txBody>
          <a:bodyPr wrap="none">
            <a:spAutoFit/>
          </a:bodyPr>
          <a:lstStyle/>
          <a:p>
            <a:pPr algn="ctr">
              <a:buNone/>
            </a:pPr>
            <a:r>
              <a:rPr lang="en-US" sz="2400" b="1" dirty="0">
                <a:solidFill>
                  <a:schemeClr val="accent6">
                    <a:lumMod val="75000"/>
                  </a:schemeClr>
                </a:solidFill>
                <a:latin typeface="Segoe Print" panose="02000800000000000000" pitchFamily="2" charset="0"/>
              </a:rPr>
              <a:t>Second-best </a:t>
            </a:r>
          </a:p>
          <a:p>
            <a:pPr algn="ctr">
              <a:buNone/>
            </a:pPr>
            <a:r>
              <a:rPr lang="en-US" sz="2400" b="1" dirty="0">
                <a:solidFill>
                  <a:schemeClr val="accent6">
                    <a:lumMod val="75000"/>
                  </a:schemeClr>
                </a:solidFill>
                <a:latin typeface="Segoe Print" panose="02000800000000000000" pitchFamily="2" charset="0"/>
              </a:rPr>
              <a:t>score</a:t>
            </a:r>
          </a:p>
        </p:txBody>
      </p:sp>
      <p:sp>
        <p:nvSpPr>
          <p:cNvPr id="13" name="Rectangle 12"/>
          <p:cNvSpPr/>
          <p:nvPr/>
        </p:nvSpPr>
        <p:spPr>
          <a:xfrm>
            <a:off x="5931144" y="5164306"/>
            <a:ext cx="2028120" cy="830997"/>
          </a:xfrm>
          <a:prstGeom prst="rect">
            <a:avLst/>
          </a:prstGeom>
        </p:spPr>
        <p:txBody>
          <a:bodyPr wrap="none">
            <a:spAutoFit/>
          </a:bodyPr>
          <a:lstStyle/>
          <a:p>
            <a:pPr algn="ctr">
              <a:buNone/>
            </a:pPr>
            <a:r>
              <a:rPr lang="en-US" sz="2400" b="1" dirty="0">
                <a:solidFill>
                  <a:schemeClr val="accent6">
                    <a:lumMod val="75000"/>
                  </a:schemeClr>
                </a:solidFill>
                <a:latin typeface="Segoe Print" panose="02000800000000000000" pitchFamily="2" charset="0"/>
              </a:rPr>
              <a:t>Eccentricity</a:t>
            </a:r>
          </a:p>
          <a:p>
            <a:pPr algn="ctr">
              <a:buNone/>
            </a:pPr>
            <a:r>
              <a:rPr lang="en-US" sz="2400" b="1" dirty="0">
                <a:solidFill>
                  <a:schemeClr val="accent6">
                    <a:lumMod val="75000"/>
                  </a:schemeClr>
                </a:solidFill>
                <a:latin typeface="Segoe Print" panose="02000800000000000000" pitchFamily="2" charset="0"/>
              </a:rPr>
              <a:t>threshold</a:t>
            </a:r>
          </a:p>
        </p:txBody>
      </p:sp>
      <p:sp>
        <p:nvSpPr>
          <p:cNvPr id="14" name="Freeform 13"/>
          <p:cNvSpPr/>
          <p:nvPr/>
        </p:nvSpPr>
        <p:spPr>
          <a:xfrm>
            <a:off x="3733800" y="4716780"/>
            <a:ext cx="237490" cy="533400"/>
          </a:xfrm>
          <a:custGeom>
            <a:avLst/>
            <a:gdLst>
              <a:gd name="connsiteX0" fmla="*/ 655320 w 655320"/>
              <a:gd name="connsiteY0" fmla="*/ 320040 h 320040"/>
              <a:gd name="connsiteX1" fmla="*/ 243840 w 655320"/>
              <a:gd name="connsiteY1" fmla="*/ 289560 h 320040"/>
              <a:gd name="connsiteX2" fmla="*/ 0 w 655320"/>
              <a:gd name="connsiteY2" fmla="*/ 0 h 320040"/>
              <a:gd name="connsiteX0" fmla="*/ 520700 w 1380490"/>
              <a:gd name="connsiteY0" fmla="*/ 270150 h 270150"/>
              <a:gd name="connsiteX1" fmla="*/ 109220 w 1380490"/>
              <a:gd name="connsiteY1" fmla="*/ 239670 h 270150"/>
              <a:gd name="connsiteX2" fmla="*/ 1313180 w 1380490"/>
              <a:gd name="connsiteY2" fmla="*/ 0 h 270150"/>
              <a:gd name="connsiteX0" fmla="*/ 520700 w 1380490"/>
              <a:gd name="connsiteY0" fmla="*/ 270150 h 533400"/>
              <a:gd name="connsiteX1" fmla="*/ 246380 w 1380490"/>
              <a:gd name="connsiteY1" fmla="*/ 533400 h 533400"/>
              <a:gd name="connsiteX2" fmla="*/ 109220 w 1380490"/>
              <a:gd name="connsiteY2" fmla="*/ 239670 h 533400"/>
              <a:gd name="connsiteX3" fmla="*/ 1313180 w 1380490"/>
              <a:gd name="connsiteY3" fmla="*/ 0 h 533400"/>
              <a:gd name="connsiteX0" fmla="*/ 246380 w 1380490"/>
              <a:gd name="connsiteY0" fmla="*/ 533400 h 533400"/>
              <a:gd name="connsiteX1" fmla="*/ 109220 w 1380490"/>
              <a:gd name="connsiteY1" fmla="*/ 239670 h 533400"/>
              <a:gd name="connsiteX2" fmla="*/ 1313180 w 1380490"/>
              <a:gd name="connsiteY2" fmla="*/ 0 h 533400"/>
              <a:gd name="connsiteX0" fmla="*/ 0 w 1134110"/>
              <a:gd name="connsiteY0" fmla="*/ 533400 h 533400"/>
              <a:gd name="connsiteX1" fmla="*/ 609600 w 1134110"/>
              <a:gd name="connsiteY1" fmla="*/ 381000 h 533400"/>
              <a:gd name="connsiteX2" fmla="*/ 1066800 w 1134110"/>
              <a:gd name="connsiteY2" fmla="*/ 0 h 533400"/>
              <a:gd name="connsiteX0" fmla="*/ 0 w 1134110"/>
              <a:gd name="connsiteY0" fmla="*/ 533400 h 533400"/>
              <a:gd name="connsiteX1" fmla="*/ 762000 w 1134110"/>
              <a:gd name="connsiteY1" fmla="*/ 228600 h 533400"/>
              <a:gd name="connsiteX2" fmla="*/ 1066800 w 1134110"/>
              <a:gd name="connsiteY2" fmla="*/ 0 h 533400"/>
              <a:gd name="connsiteX0" fmla="*/ 0 w 1134110"/>
              <a:gd name="connsiteY0" fmla="*/ 533400 h 533400"/>
              <a:gd name="connsiteX1" fmla="*/ 609600 w 1134110"/>
              <a:gd name="connsiteY1" fmla="*/ 533400 h 533400"/>
              <a:gd name="connsiteX2" fmla="*/ 762000 w 1134110"/>
              <a:gd name="connsiteY2" fmla="*/ 228600 h 533400"/>
              <a:gd name="connsiteX3" fmla="*/ 1066800 w 1134110"/>
              <a:gd name="connsiteY3" fmla="*/ 0 h 533400"/>
              <a:gd name="connsiteX0" fmla="*/ 0 w 524510"/>
              <a:gd name="connsiteY0" fmla="*/ 533400 h 533400"/>
              <a:gd name="connsiteX1" fmla="*/ 152400 w 524510"/>
              <a:gd name="connsiteY1" fmla="*/ 228600 h 533400"/>
              <a:gd name="connsiteX2" fmla="*/ 457200 w 524510"/>
              <a:gd name="connsiteY2" fmla="*/ 0 h 533400"/>
              <a:gd name="connsiteX0" fmla="*/ 0 w 524510"/>
              <a:gd name="connsiteY0" fmla="*/ 533400 h 533400"/>
              <a:gd name="connsiteX1" fmla="*/ 304800 w 524510"/>
              <a:gd name="connsiteY1" fmla="*/ 304800 h 533400"/>
              <a:gd name="connsiteX2" fmla="*/ 457200 w 524510"/>
              <a:gd name="connsiteY2" fmla="*/ 0 h 533400"/>
              <a:gd name="connsiteX0" fmla="*/ 0 w 524510"/>
              <a:gd name="connsiteY0" fmla="*/ 533400 h 533400"/>
              <a:gd name="connsiteX1" fmla="*/ 457200 w 524510"/>
              <a:gd name="connsiteY1" fmla="*/ 381000 h 533400"/>
              <a:gd name="connsiteX2" fmla="*/ 457200 w 524510"/>
              <a:gd name="connsiteY2" fmla="*/ 0 h 533400"/>
              <a:gd name="connsiteX0" fmla="*/ 0 w 546100"/>
              <a:gd name="connsiteY0" fmla="*/ 533400 h 533400"/>
              <a:gd name="connsiteX1" fmla="*/ 457200 w 546100"/>
              <a:gd name="connsiteY1" fmla="*/ 381000 h 533400"/>
              <a:gd name="connsiteX2" fmla="*/ 457200 w 546100"/>
              <a:gd name="connsiteY2" fmla="*/ 0 h 533400"/>
              <a:gd name="connsiteX0" fmla="*/ 0 w 524510"/>
              <a:gd name="connsiteY0" fmla="*/ 533400 h 533400"/>
              <a:gd name="connsiteX1" fmla="*/ 304800 w 524510"/>
              <a:gd name="connsiteY1" fmla="*/ 381000 h 533400"/>
              <a:gd name="connsiteX2" fmla="*/ 457200 w 524510"/>
              <a:gd name="connsiteY2" fmla="*/ 0 h 533400"/>
              <a:gd name="connsiteX0" fmla="*/ 0 w 600710"/>
              <a:gd name="connsiteY0" fmla="*/ 533400 h 533400"/>
              <a:gd name="connsiteX1" fmla="*/ 304800 w 600710"/>
              <a:gd name="connsiteY1" fmla="*/ 381000 h 533400"/>
              <a:gd name="connsiteX2" fmla="*/ 533400 w 600710"/>
              <a:gd name="connsiteY2" fmla="*/ 0 h 533400"/>
              <a:gd name="connsiteX0" fmla="*/ 237490 w 631190"/>
              <a:gd name="connsiteY0" fmla="*/ 533400 h 533400"/>
              <a:gd name="connsiteX1" fmla="*/ 542290 w 631190"/>
              <a:gd name="connsiteY1" fmla="*/ 381000 h 533400"/>
              <a:gd name="connsiteX2" fmla="*/ 0 w 631190"/>
              <a:gd name="connsiteY2" fmla="*/ 0 h 533400"/>
              <a:gd name="connsiteX0" fmla="*/ 237490 w 237490"/>
              <a:gd name="connsiteY0" fmla="*/ 533400 h 533400"/>
              <a:gd name="connsiteX1" fmla="*/ 0 w 237490"/>
              <a:gd name="connsiteY1" fmla="*/ 381000 h 533400"/>
              <a:gd name="connsiteX2" fmla="*/ 0 w 23749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277072 w 277072"/>
              <a:gd name="connsiteY0" fmla="*/ 533400 h 533400"/>
              <a:gd name="connsiteX1" fmla="*/ 39582 w 277072"/>
              <a:gd name="connsiteY1" fmla="*/ 381000 h 533400"/>
              <a:gd name="connsiteX2" fmla="*/ 39582 w 277072"/>
              <a:gd name="connsiteY2" fmla="*/ 0 h 533400"/>
              <a:gd name="connsiteX0" fmla="*/ 237490 w 237490"/>
              <a:gd name="connsiteY0" fmla="*/ 533400 h 533400"/>
              <a:gd name="connsiteX1" fmla="*/ 76200 w 237490"/>
              <a:gd name="connsiteY1" fmla="*/ 381000 h 533400"/>
              <a:gd name="connsiteX2" fmla="*/ 0 w 237490"/>
              <a:gd name="connsiteY2" fmla="*/ 0 h 533400"/>
            </a:gdLst>
            <a:ahLst/>
            <a:cxnLst>
              <a:cxn ang="0">
                <a:pos x="connsiteX0" y="connsiteY0"/>
              </a:cxn>
              <a:cxn ang="0">
                <a:pos x="connsiteX1" y="connsiteY1"/>
              </a:cxn>
              <a:cxn ang="0">
                <a:pos x="connsiteX2" y="connsiteY2"/>
              </a:cxn>
            </a:cxnLst>
            <a:rect l="l" t="t" r="r" b="b"/>
            <a:pathLst>
              <a:path w="237490" h="533400">
                <a:moveTo>
                  <a:pt x="237490" y="533400"/>
                </a:moveTo>
                <a:cubicBezTo>
                  <a:pt x="158327" y="482600"/>
                  <a:pt x="115782" y="469900"/>
                  <a:pt x="76200" y="381000"/>
                </a:cubicBezTo>
                <a:cubicBezTo>
                  <a:pt x="36618" y="292100"/>
                  <a:pt x="67310" y="118110"/>
                  <a:pt x="0" y="0"/>
                </a:cubicBezTo>
              </a:path>
            </a:pathLst>
          </a:cu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553710" y="4716780"/>
            <a:ext cx="389890" cy="685800"/>
          </a:xfrm>
          <a:custGeom>
            <a:avLst/>
            <a:gdLst>
              <a:gd name="connsiteX0" fmla="*/ 655320 w 655320"/>
              <a:gd name="connsiteY0" fmla="*/ 320040 h 320040"/>
              <a:gd name="connsiteX1" fmla="*/ 243840 w 655320"/>
              <a:gd name="connsiteY1" fmla="*/ 289560 h 320040"/>
              <a:gd name="connsiteX2" fmla="*/ 0 w 655320"/>
              <a:gd name="connsiteY2" fmla="*/ 0 h 320040"/>
              <a:gd name="connsiteX0" fmla="*/ 520700 w 1380490"/>
              <a:gd name="connsiteY0" fmla="*/ 270150 h 270150"/>
              <a:gd name="connsiteX1" fmla="*/ 109220 w 1380490"/>
              <a:gd name="connsiteY1" fmla="*/ 239670 h 270150"/>
              <a:gd name="connsiteX2" fmla="*/ 1313180 w 1380490"/>
              <a:gd name="connsiteY2" fmla="*/ 0 h 270150"/>
              <a:gd name="connsiteX0" fmla="*/ 520700 w 1380490"/>
              <a:gd name="connsiteY0" fmla="*/ 270150 h 533400"/>
              <a:gd name="connsiteX1" fmla="*/ 246380 w 1380490"/>
              <a:gd name="connsiteY1" fmla="*/ 533400 h 533400"/>
              <a:gd name="connsiteX2" fmla="*/ 109220 w 1380490"/>
              <a:gd name="connsiteY2" fmla="*/ 239670 h 533400"/>
              <a:gd name="connsiteX3" fmla="*/ 1313180 w 1380490"/>
              <a:gd name="connsiteY3" fmla="*/ 0 h 533400"/>
              <a:gd name="connsiteX0" fmla="*/ 246380 w 1380490"/>
              <a:gd name="connsiteY0" fmla="*/ 533400 h 533400"/>
              <a:gd name="connsiteX1" fmla="*/ 109220 w 1380490"/>
              <a:gd name="connsiteY1" fmla="*/ 239670 h 533400"/>
              <a:gd name="connsiteX2" fmla="*/ 1313180 w 1380490"/>
              <a:gd name="connsiteY2" fmla="*/ 0 h 533400"/>
              <a:gd name="connsiteX0" fmla="*/ 0 w 1134110"/>
              <a:gd name="connsiteY0" fmla="*/ 533400 h 533400"/>
              <a:gd name="connsiteX1" fmla="*/ 609600 w 1134110"/>
              <a:gd name="connsiteY1" fmla="*/ 381000 h 533400"/>
              <a:gd name="connsiteX2" fmla="*/ 1066800 w 1134110"/>
              <a:gd name="connsiteY2" fmla="*/ 0 h 533400"/>
              <a:gd name="connsiteX0" fmla="*/ 0 w 1134110"/>
              <a:gd name="connsiteY0" fmla="*/ 533400 h 533400"/>
              <a:gd name="connsiteX1" fmla="*/ 762000 w 1134110"/>
              <a:gd name="connsiteY1" fmla="*/ 228600 h 533400"/>
              <a:gd name="connsiteX2" fmla="*/ 1066800 w 1134110"/>
              <a:gd name="connsiteY2" fmla="*/ 0 h 533400"/>
              <a:gd name="connsiteX0" fmla="*/ 0 w 1134110"/>
              <a:gd name="connsiteY0" fmla="*/ 533400 h 533400"/>
              <a:gd name="connsiteX1" fmla="*/ 609600 w 1134110"/>
              <a:gd name="connsiteY1" fmla="*/ 533400 h 533400"/>
              <a:gd name="connsiteX2" fmla="*/ 762000 w 1134110"/>
              <a:gd name="connsiteY2" fmla="*/ 228600 h 533400"/>
              <a:gd name="connsiteX3" fmla="*/ 1066800 w 1134110"/>
              <a:gd name="connsiteY3" fmla="*/ 0 h 533400"/>
              <a:gd name="connsiteX0" fmla="*/ 0 w 524510"/>
              <a:gd name="connsiteY0" fmla="*/ 533400 h 533400"/>
              <a:gd name="connsiteX1" fmla="*/ 152400 w 524510"/>
              <a:gd name="connsiteY1" fmla="*/ 228600 h 533400"/>
              <a:gd name="connsiteX2" fmla="*/ 457200 w 524510"/>
              <a:gd name="connsiteY2" fmla="*/ 0 h 533400"/>
              <a:gd name="connsiteX0" fmla="*/ 0 w 524510"/>
              <a:gd name="connsiteY0" fmla="*/ 533400 h 533400"/>
              <a:gd name="connsiteX1" fmla="*/ 304800 w 524510"/>
              <a:gd name="connsiteY1" fmla="*/ 304800 h 533400"/>
              <a:gd name="connsiteX2" fmla="*/ 457200 w 524510"/>
              <a:gd name="connsiteY2" fmla="*/ 0 h 533400"/>
              <a:gd name="connsiteX0" fmla="*/ 0 w 524510"/>
              <a:gd name="connsiteY0" fmla="*/ 533400 h 533400"/>
              <a:gd name="connsiteX1" fmla="*/ 457200 w 524510"/>
              <a:gd name="connsiteY1" fmla="*/ 381000 h 533400"/>
              <a:gd name="connsiteX2" fmla="*/ 457200 w 524510"/>
              <a:gd name="connsiteY2" fmla="*/ 0 h 533400"/>
              <a:gd name="connsiteX0" fmla="*/ 0 w 546100"/>
              <a:gd name="connsiteY0" fmla="*/ 533400 h 533400"/>
              <a:gd name="connsiteX1" fmla="*/ 457200 w 546100"/>
              <a:gd name="connsiteY1" fmla="*/ 381000 h 533400"/>
              <a:gd name="connsiteX2" fmla="*/ 457200 w 546100"/>
              <a:gd name="connsiteY2" fmla="*/ 0 h 533400"/>
              <a:gd name="connsiteX0" fmla="*/ 0 w 524510"/>
              <a:gd name="connsiteY0" fmla="*/ 533400 h 533400"/>
              <a:gd name="connsiteX1" fmla="*/ 304800 w 524510"/>
              <a:gd name="connsiteY1" fmla="*/ 381000 h 533400"/>
              <a:gd name="connsiteX2" fmla="*/ 457200 w 524510"/>
              <a:gd name="connsiteY2" fmla="*/ 0 h 533400"/>
              <a:gd name="connsiteX0" fmla="*/ 0 w 600710"/>
              <a:gd name="connsiteY0" fmla="*/ 533400 h 533400"/>
              <a:gd name="connsiteX1" fmla="*/ 304800 w 600710"/>
              <a:gd name="connsiteY1" fmla="*/ 381000 h 533400"/>
              <a:gd name="connsiteX2" fmla="*/ 533400 w 600710"/>
              <a:gd name="connsiteY2" fmla="*/ 0 h 533400"/>
              <a:gd name="connsiteX0" fmla="*/ 237490 w 631190"/>
              <a:gd name="connsiteY0" fmla="*/ 533400 h 533400"/>
              <a:gd name="connsiteX1" fmla="*/ 542290 w 631190"/>
              <a:gd name="connsiteY1" fmla="*/ 381000 h 533400"/>
              <a:gd name="connsiteX2" fmla="*/ 0 w 631190"/>
              <a:gd name="connsiteY2" fmla="*/ 0 h 533400"/>
              <a:gd name="connsiteX0" fmla="*/ 237490 w 237490"/>
              <a:gd name="connsiteY0" fmla="*/ 533400 h 533400"/>
              <a:gd name="connsiteX1" fmla="*/ 0 w 237490"/>
              <a:gd name="connsiteY1" fmla="*/ 381000 h 533400"/>
              <a:gd name="connsiteX2" fmla="*/ 0 w 23749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308610 w 308610"/>
              <a:gd name="connsiteY0" fmla="*/ 533400 h 533400"/>
              <a:gd name="connsiteX1" fmla="*/ 71120 w 308610"/>
              <a:gd name="connsiteY1" fmla="*/ 381000 h 533400"/>
              <a:gd name="connsiteX2" fmla="*/ 71120 w 308610"/>
              <a:gd name="connsiteY2" fmla="*/ 0 h 533400"/>
              <a:gd name="connsiteX0" fmla="*/ 277072 w 277072"/>
              <a:gd name="connsiteY0" fmla="*/ 533400 h 533400"/>
              <a:gd name="connsiteX1" fmla="*/ 39582 w 277072"/>
              <a:gd name="connsiteY1" fmla="*/ 381000 h 533400"/>
              <a:gd name="connsiteX2" fmla="*/ 39582 w 277072"/>
              <a:gd name="connsiteY2" fmla="*/ 0 h 533400"/>
              <a:gd name="connsiteX0" fmla="*/ 454872 w 454872"/>
              <a:gd name="connsiteY0" fmla="*/ 685800 h 685800"/>
              <a:gd name="connsiteX1" fmla="*/ 64982 w 454872"/>
              <a:gd name="connsiteY1" fmla="*/ 381000 h 685800"/>
              <a:gd name="connsiteX2" fmla="*/ 64982 w 454872"/>
              <a:gd name="connsiteY2" fmla="*/ 0 h 685800"/>
              <a:gd name="connsiteX0" fmla="*/ 389890 w 389890"/>
              <a:gd name="connsiteY0" fmla="*/ 685800 h 685800"/>
              <a:gd name="connsiteX1" fmla="*/ 85090 w 389890"/>
              <a:gd name="connsiteY1" fmla="*/ 457200 h 685800"/>
              <a:gd name="connsiteX2" fmla="*/ 0 w 389890"/>
              <a:gd name="connsiteY2" fmla="*/ 0 h 685800"/>
            </a:gdLst>
            <a:ahLst/>
            <a:cxnLst>
              <a:cxn ang="0">
                <a:pos x="connsiteX0" y="connsiteY0"/>
              </a:cxn>
              <a:cxn ang="0">
                <a:pos x="connsiteX1" y="connsiteY1"/>
              </a:cxn>
              <a:cxn ang="0">
                <a:pos x="connsiteX2" y="connsiteY2"/>
              </a:cxn>
            </a:cxnLst>
            <a:rect l="l" t="t" r="r" b="b"/>
            <a:pathLst>
              <a:path w="389890" h="685800">
                <a:moveTo>
                  <a:pt x="389890" y="685800"/>
                </a:moveTo>
                <a:cubicBezTo>
                  <a:pt x="310727" y="635000"/>
                  <a:pt x="150072" y="571500"/>
                  <a:pt x="85090" y="457200"/>
                </a:cubicBezTo>
                <a:cubicBezTo>
                  <a:pt x="20108" y="342900"/>
                  <a:pt x="67310" y="118110"/>
                  <a:pt x="0" y="0"/>
                </a:cubicBezTo>
              </a:path>
            </a:pathLst>
          </a:cu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96661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3" descr="ecc"/>
          <p:cNvPicPr>
            <a:picLocks noChangeAspect="1" noChangeArrowheads="1"/>
          </p:cNvPicPr>
          <p:nvPr/>
        </p:nvPicPr>
        <p:blipFill>
          <a:blip r:embed="rId3" cstate="print"/>
          <a:srcRect/>
          <a:stretch>
            <a:fillRect/>
          </a:stretch>
        </p:blipFill>
        <p:spPr bwMode="auto">
          <a:xfrm>
            <a:off x="914400" y="1577975"/>
            <a:ext cx="7086600" cy="4959350"/>
          </a:xfrm>
          <a:prstGeom prst="rect">
            <a:avLst/>
          </a:prstGeom>
          <a:noFill/>
          <a:ln w="9525">
            <a:noFill/>
            <a:miter lim="800000"/>
            <a:headEnd/>
            <a:tailEnd/>
          </a:ln>
        </p:spPr>
      </p:pic>
      <p:sp>
        <p:nvSpPr>
          <p:cNvPr id="47105" name="Title 1"/>
          <p:cNvSpPr>
            <a:spLocks noGrp="1"/>
          </p:cNvSpPr>
          <p:nvPr>
            <p:ph type="title"/>
          </p:nvPr>
        </p:nvSpPr>
        <p:spPr/>
        <p:txBody>
          <a:bodyPr/>
          <a:lstStyle/>
          <a:p>
            <a:pPr eaLnBrk="1" hangingPunct="1"/>
            <a:r>
              <a:rPr lang="en-US"/>
              <a:t>Eccentricity in the Netflix Dataset</a:t>
            </a:r>
          </a:p>
        </p:txBody>
      </p:sp>
      <p:sp>
        <p:nvSpPr>
          <p:cNvPr id="88068" name="Line 4"/>
          <p:cNvSpPr>
            <a:spLocks noChangeShapeType="1"/>
          </p:cNvSpPr>
          <p:nvPr/>
        </p:nvSpPr>
        <p:spPr bwMode="auto">
          <a:xfrm>
            <a:off x="2057400" y="2895600"/>
            <a:ext cx="0" cy="1828800"/>
          </a:xfrm>
          <a:prstGeom prst="line">
            <a:avLst/>
          </a:prstGeom>
          <a:noFill/>
          <a:ln w="28575">
            <a:solidFill>
              <a:schemeClr val="accent6">
                <a:lumMod val="75000"/>
              </a:schemeClr>
            </a:solidFill>
            <a:round/>
            <a:headEnd type="stealth" w="lg" len="lg"/>
            <a:tailEnd type="stealth" w="lg" len="lg"/>
          </a:ln>
        </p:spPr>
        <p:txBody>
          <a:bodyPr/>
          <a:lstStyle/>
          <a:p>
            <a:endParaRPr lang="en-US" sz="2800"/>
          </a:p>
        </p:txBody>
      </p:sp>
      <p:sp>
        <p:nvSpPr>
          <p:cNvPr id="88069" name="Line 5"/>
          <p:cNvSpPr>
            <a:spLocks noChangeShapeType="1"/>
          </p:cNvSpPr>
          <p:nvPr/>
        </p:nvSpPr>
        <p:spPr bwMode="auto">
          <a:xfrm>
            <a:off x="2667000" y="2743200"/>
            <a:ext cx="0" cy="990600"/>
          </a:xfrm>
          <a:prstGeom prst="line">
            <a:avLst/>
          </a:prstGeom>
          <a:noFill/>
          <a:ln w="28575">
            <a:solidFill>
              <a:schemeClr val="accent6">
                <a:lumMod val="75000"/>
              </a:schemeClr>
            </a:solidFill>
            <a:round/>
            <a:headEnd type="stealth" w="lg" len="lg"/>
            <a:tailEnd type="stealth" w="lg" len="lg"/>
          </a:ln>
        </p:spPr>
        <p:txBody>
          <a:bodyPr/>
          <a:lstStyle/>
          <a:p>
            <a:endParaRPr lang="en-US" sz="2800"/>
          </a:p>
        </p:txBody>
      </p:sp>
      <p:sp>
        <p:nvSpPr>
          <p:cNvPr id="88070" name="Line 6"/>
          <p:cNvSpPr>
            <a:spLocks noChangeShapeType="1"/>
          </p:cNvSpPr>
          <p:nvPr/>
        </p:nvSpPr>
        <p:spPr bwMode="auto">
          <a:xfrm>
            <a:off x="3200400" y="3200400"/>
            <a:ext cx="0" cy="1905000"/>
          </a:xfrm>
          <a:prstGeom prst="line">
            <a:avLst/>
          </a:prstGeom>
          <a:noFill/>
          <a:ln w="28575">
            <a:solidFill>
              <a:schemeClr val="accent6">
                <a:lumMod val="75000"/>
              </a:schemeClr>
            </a:solidFill>
            <a:round/>
            <a:headEnd type="stealth" w="lg" len="lg"/>
            <a:tailEnd type="stealth" w="lg" len="lg"/>
          </a:ln>
        </p:spPr>
        <p:txBody>
          <a:bodyPr/>
          <a:lstStyle/>
          <a:p>
            <a:endParaRPr lang="en-US" sz="2800"/>
          </a:p>
        </p:txBody>
      </p:sp>
      <p:sp>
        <p:nvSpPr>
          <p:cNvPr id="88071" name="Line 7"/>
          <p:cNvSpPr>
            <a:spLocks noChangeShapeType="1"/>
          </p:cNvSpPr>
          <p:nvPr/>
        </p:nvSpPr>
        <p:spPr bwMode="auto">
          <a:xfrm>
            <a:off x="3733800" y="3200400"/>
            <a:ext cx="0" cy="2362200"/>
          </a:xfrm>
          <a:prstGeom prst="line">
            <a:avLst/>
          </a:prstGeom>
          <a:noFill/>
          <a:ln w="28575">
            <a:solidFill>
              <a:schemeClr val="accent6">
                <a:lumMod val="75000"/>
              </a:schemeClr>
            </a:solidFill>
            <a:round/>
            <a:headEnd type="stealth" w="lg" len="lg"/>
            <a:tailEnd type="stealth" w="lg" len="lg"/>
          </a:ln>
        </p:spPr>
        <p:txBody>
          <a:bodyPr/>
          <a:lstStyle/>
          <a:p>
            <a:endParaRPr lang="en-US" sz="2800"/>
          </a:p>
        </p:txBody>
      </p:sp>
      <p:sp>
        <p:nvSpPr>
          <p:cNvPr id="88072" name="Line 8"/>
          <p:cNvSpPr>
            <a:spLocks noChangeShapeType="1"/>
          </p:cNvSpPr>
          <p:nvPr/>
        </p:nvSpPr>
        <p:spPr bwMode="auto">
          <a:xfrm>
            <a:off x="4343400" y="2362200"/>
            <a:ext cx="0" cy="1371600"/>
          </a:xfrm>
          <a:prstGeom prst="line">
            <a:avLst/>
          </a:prstGeom>
          <a:noFill/>
          <a:ln w="28575">
            <a:solidFill>
              <a:schemeClr val="accent6">
                <a:lumMod val="75000"/>
              </a:schemeClr>
            </a:solidFill>
            <a:round/>
            <a:headEnd type="stealth" w="lg" len="lg"/>
            <a:tailEnd type="stealth" w="lg" len="lg"/>
          </a:ln>
        </p:spPr>
        <p:txBody>
          <a:bodyPr/>
          <a:lstStyle/>
          <a:p>
            <a:endParaRPr lang="en-US" sz="2800"/>
          </a:p>
        </p:txBody>
      </p:sp>
      <p:sp>
        <p:nvSpPr>
          <p:cNvPr id="47112" name="Oval 13"/>
          <p:cNvSpPr>
            <a:spLocks noChangeArrowheads="1"/>
          </p:cNvSpPr>
          <p:nvPr/>
        </p:nvSpPr>
        <p:spPr bwMode="auto">
          <a:xfrm>
            <a:off x="1752600" y="1524000"/>
            <a:ext cx="3048000" cy="4876800"/>
          </a:xfrm>
          <a:prstGeom prst="ellipse">
            <a:avLst/>
          </a:prstGeom>
          <a:noFill/>
          <a:ln w="28575">
            <a:solidFill>
              <a:schemeClr val="tx2"/>
            </a:solidFill>
            <a:prstDash val="dash"/>
            <a:round/>
            <a:headEnd/>
            <a:tailEnd/>
          </a:ln>
        </p:spPr>
        <p:txBody>
          <a:bodyPr wrap="none" anchor="ctr"/>
          <a:lstStyle/>
          <a:p>
            <a:endParaRPr lang="en-US" sz="2800"/>
          </a:p>
        </p:txBody>
      </p:sp>
      <p:sp>
        <p:nvSpPr>
          <p:cNvPr id="47113" name="Oval 14"/>
          <p:cNvSpPr>
            <a:spLocks noChangeArrowheads="1"/>
          </p:cNvSpPr>
          <p:nvPr/>
        </p:nvSpPr>
        <p:spPr bwMode="auto">
          <a:xfrm>
            <a:off x="4724400" y="3886200"/>
            <a:ext cx="3048000" cy="2743200"/>
          </a:xfrm>
          <a:prstGeom prst="ellipse">
            <a:avLst/>
          </a:prstGeom>
          <a:noFill/>
          <a:ln w="28575">
            <a:solidFill>
              <a:schemeClr val="tx2"/>
            </a:solidFill>
            <a:prstDash val="dash"/>
            <a:round/>
            <a:headEnd/>
            <a:tailEnd/>
          </a:ln>
        </p:spPr>
        <p:txBody>
          <a:bodyPr wrap="none" anchor="ctr"/>
          <a:lstStyle/>
          <a:p>
            <a:endParaRPr lang="en-US" sz="2800"/>
          </a:p>
        </p:txBody>
      </p:sp>
      <p:sp>
        <p:nvSpPr>
          <p:cNvPr id="47114" name="Text Box 15"/>
          <p:cNvSpPr txBox="1">
            <a:spLocks noChangeArrowheads="1"/>
          </p:cNvSpPr>
          <p:nvPr/>
        </p:nvSpPr>
        <p:spPr bwMode="auto">
          <a:xfrm>
            <a:off x="762000" y="1392238"/>
            <a:ext cx="4249881" cy="954107"/>
          </a:xfrm>
          <a:prstGeom prst="rect">
            <a:avLst/>
          </a:prstGeom>
          <a:solidFill>
            <a:schemeClr val="bg1"/>
          </a:solidFill>
          <a:ln w="9525">
            <a:noFill/>
            <a:miter lim="800000"/>
            <a:headEnd/>
            <a:tailEnd/>
          </a:ln>
        </p:spPr>
        <p:txBody>
          <a:bodyPr wrap="none">
            <a:spAutoFit/>
          </a:bodyPr>
          <a:lstStyle/>
          <a:p>
            <a:r>
              <a:rPr lang="en-US" sz="2800" dirty="0">
                <a:solidFill>
                  <a:schemeClr val="accent6">
                    <a:lumMod val="75000"/>
                  </a:schemeClr>
                </a:solidFill>
              </a:rPr>
              <a:t>Algorithm applied to Aux of</a:t>
            </a:r>
          </a:p>
          <a:p>
            <a:r>
              <a:rPr lang="en-US" sz="2800" dirty="0">
                <a:solidFill>
                  <a:schemeClr val="accent6">
                    <a:lumMod val="75000"/>
                  </a:schemeClr>
                </a:solidFill>
              </a:rPr>
              <a:t>a record in the dataset</a:t>
            </a:r>
          </a:p>
        </p:txBody>
      </p:sp>
      <p:sp>
        <p:nvSpPr>
          <p:cNvPr id="47115" name="Text Box 16"/>
          <p:cNvSpPr txBox="1">
            <a:spLocks noChangeArrowheads="1"/>
          </p:cNvSpPr>
          <p:nvPr/>
        </p:nvSpPr>
        <p:spPr bwMode="auto">
          <a:xfrm>
            <a:off x="5638800" y="3983038"/>
            <a:ext cx="3346189" cy="954107"/>
          </a:xfrm>
          <a:prstGeom prst="rect">
            <a:avLst/>
          </a:prstGeom>
          <a:solidFill>
            <a:schemeClr val="bg1"/>
          </a:solidFill>
          <a:ln w="9525">
            <a:noFill/>
            <a:miter lim="800000"/>
            <a:headEnd/>
            <a:tailEnd/>
          </a:ln>
        </p:spPr>
        <p:txBody>
          <a:bodyPr wrap="none">
            <a:spAutoFit/>
          </a:bodyPr>
          <a:lstStyle/>
          <a:p>
            <a:r>
              <a:rPr lang="en-US" sz="2800" dirty="0">
                <a:solidFill>
                  <a:schemeClr val="accent6">
                    <a:lumMod val="75000"/>
                  </a:schemeClr>
                </a:solidFill>
              </a:rPr>
              <a:t>… to Aux of a record</a:t>
            </a:r>
          </a:p>
          <a:p>
            <a:r>
              <a:rPr lang="en-US" sz="2800" u="sng" dirty="0">
                <a:solidFill>
                  <a:schemeClr val="accent6">
                    <a:lumMod val="75000"/>
                  </a:schemeClr>
                </a:solidFill>
              </a:rPr>
              <a:t>not</a:t>
            </a:r>
            <a:r>
              <a:rPr lang="en-US" sz="2800" dirty="0">
                <a:solidFill>
                  <a:schemeClr val="accent6">
                    <a:lumMod val="75000"/>
                  </a:schemeClr>
                </a:solidFill>
              </a:rPr>
              <a:t> in the dataset</a:t>
            </a:r>
          </a:p>
        </p:txBody>
      </p:sp>
      <p:sp>
        <p:nvSpPr>
          <p:cNvPr id="47117" name="Text Box 19"/>
          <p:cNvSpPr txBox="1">
            <a:spLocks noChangeArrowheads="1"/>
          </p:cNvSpPr>
          <p:nvPr/>
        </p:nvSpPr>
        <p:spPr bwMode="auto">
          <a:xfrm>
            <a:off x="4098925" y="6172200"/>
            <a:ext cx="697627" cy="523220"/>
          </a:xfrm>
          <a:prstGeom prst="rect">
            <a:avLst/>
          </a:prstGeom>
          <a:noFill/>
          <a:ln w="9525">
            <a:noFill/>
            <a:miter lim="800000"/>
            <a:headEnd/>
            <a:tailEnd/>
          </a:ln>
        </p:spPr>
        <p:txBody>
          <a:bodyPr wrap="none">
            <a:spAutoFit/>
          </a:bodyPr>
          <a:lstStyle/>
          <a:p>
            <a:r>
              <a:rPr lang="en-US" sz="2800" dirty="0"/>
              <a:t>aux</a:t>
            </a:r>
          </a:p>
        </p:txBody>
      </p:sp>
      <p:sp>
        <p:nvSpPr>
          <p:cNvPr id="47118" name="Text Box 20"/>
          <p:cNvSpPr txBox="1">
            <a:spLocks noChangeArrowheads="1"/>
          </p:cNvSpPr>
          <p:nvPr/>
        </p:nvSpPr>
        <p:spPr bwMode="auto">
          <a:xfrm>
            <a:off x="7696200" y="1686580"/>
            <a:ext cx="985398" cy="523220"/>
          </a:xfrm>
          <a:prstGeom prst="rect">
            <a:avLst/>
          </a:prstGeom>
          <a:noFill/>
          <a:ln w="9525">
            <a:noFill/>
            <a:miter lim="800000"/>
            <a:headEnd/>
            <a:tailEnd/>
          </a:ln>
        </p:spPr>
        <p:txBody>
          <a:bodyPr wrap="none">
            <a:spAutoFit/>
          </a:bodyPr>
          <a:lstStyle/>
          <a:p>
            <a:r>
              <a:rPr lang="en-US" sz="2800" dirty="0"/>
              <a:t>score</a:t>
            </a:r>
          </a:p>
        </p:txBody>
      </p:sp>
      <p:sp>
        <p:nvSpPr>
          <p:cNvPr id="20" name="TextBox 30"/>
          <p:cNvSpPr txBox="1">
            <a:spLocks noChangeArrowheads="1"/>
          </p:cNvSpPr>
          <p:nvPr/>
        </p:nvSpPr>
        <p:spPr bwMode="auto">
          <a:xfrm>
            <a:off x="76511" y="3360737"/>
            <a:ext cx="1904689" cy="954107"/>
          </a:xfrm>
          <a:prstGeom prst="rect">
            <a:avLst/>
          </a:prstGeom>
          <a:solidFill>
            <a:schemeClr val="bg1"/>
          </a:solidFill>
          <a:ln w="9525">
            <a:noFill/>
            <a:miter lim="800000"/>
            <a:headEnd/>
            <a:tailEnd/>
          </a:ln>
        </p:spPr>
        <p:txBody>
          <a:bodyPr wrap="none">
            <a:spAutoFit/>
          </a:bodyPr>
          <a:lstStyle/>
          <a:p>
            <a:r>
              <a:rPr lang="en-US" sz="2800" dirty="0"/>
              <a:t>max – max</a:t>
            </a:r>
            <a:r>
              <a:rPr lang="en-US" sz="2800" baseline="-25000" dirty="0"/>
              <a:t>2</a:t>
            </a:r>
          </a:p>
          <a:p>
            <a:endParaRPr lang="en-US" sz="2800" dirty="0"/>
          </a:p>
        </p:txBody>
      </p:sp>
      <p:cxnSp>
        <p:nvCxnSpPr>
          <p:cNvPr id="21" name="Straight Connector 20"/>
          <p:cNvCxnSpPr/>
          <p:nvPr/>
        </p:nvCxnSpPr>
        <p:spPr>
          <a:xfrm>
            <a:off x="228911" y="3817937"/>
            <a:ext cx="144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99613" y="2133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34"/>
          <p:cNvSpPr txBox="1">
            <a:spLocks noChangeArrowheads="1"/>
          </p:cNvSpPr>
          <p:nvPr/>
        </p:nvSpPr>
        <p:spPr bwMode="auto">
          <a:xfrm>
            <a:off x="7984671" y="2034267"/>
            <a:ext cx="990600" cy="523875"/>
          </a:xfrm>
          <a:prstGeom prst="rect">
            <a:avLst/>
          </a:prstGeom>
          <a:noFill/>
          <a:ln w="9525">
            <a:noFill/>
            <a:miter lim="800000"/>
            <a:headEnd/>
            <a:tailEnd/>
          </a:ln>
        </p:spPr>
        <p:txBody>
          <a:bodyPr>
            <a:spAutoFit/>
          </a:bodyPr>
          <a:lstStyle/>
          <a:p>
            <a:r>
              <a:rPr lang="el-GR" sz="2800" dirty="0"/>
              <a:t>σ</a:t>
            </a:r>
            <a:endParaRPr lang="en-US" sz="2800" dirty="0"/>
          </a:p>
        </p:txBody>
      </p:sp>
      <p:sp>
        <p:nvSpPr>
          <p:cNvPr id="18" name="TextBox 34"/>
          <p:cNvSpPr txBox="1">
            <a:spLocks noChangeArrowheads="1"/>
          </p:cNvSpPr>
          <p:nvPr/>
        </p:nvSpPr>
        <p:spPr bwMode="auto">
          <a:xfrm>
            <a:off x="762311" y="3733800"/>
            <a:ext cx="381000" cy="523875"/>
          </a:xfrm>
          <a:prstGeom prst="rect">
            <a:avLst/>
          </a:prstGeom>
          <a:noFill/>
          <a:ln w="9525">
            <a:noFill/>
            <a:miter lim="800000"/>
            <a:headEnd/>
            <a:tailEnd/>
          </a:ln>
        </p:spPr>
        <p:txBody>
          <a:bodyPr wrap="square">
            <a:spAutoFit/>
          </a:bodyPr>
          <a:lstStyle/>
          <a:p>
            <a:r>
              <a:rPr lang="el-GR" sz="2800" dirty="0"/>
              <a:t>σ</a:t>
            </a:r>
            <a:endParaRPr lang="en-US" sz="2800" dirty="0"/>
          </a:p>
        </p:txBody>
      </p:sp>
    </p:spTree>
    <p:extLst>
      <p:ext uri="{BB962C8B-B14F-4D97-AF65-F5344CB8AC3E}">
        <p14:creationId xmlns:p14="http://schemas.microsoft.com/office/powerpoint/2010/main" val="1195912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animBg="1"/>
      <p:bldP spid="88070" grpId="0" animBg="1"/>
      <p:bldP spid="88071" grpId="0" animBg="1"/>
      <p:bldP spid="880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009900" y="2667000"/>
            <a:ext cx="3314700" cy="1251705"/>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1485900" y="2667000"/>
            <a:ext cx="1238250" cy="485775"/>
          </a:xfrm>
          <a:prstGeom prst="rect">
            <a:avLst/>
          </a:prstGeom>
          <a:noFill/>
          <a:ln w="9525">
            <a:noFill/>
            <a:miter lim="800000"/>
            <a:headEnd/>
            <a:tailEnd/>
          </a:ln>
          <a:effectLst/>
        </p:spPr>
      </p:pic>
      <p:pic>
        <p:nvPicPr>
          <p:cNvPr id="4104" name="Picture 8"/>
          <p:cNvPicPr>
            <a:picLocks noChangeAspect="1" noChangeArrowheads="1"/>
          </p:cNvPicPr>
          <p:nvPr/>
        </p:nvPicPr>
        <p:blipFill>
          <a:blip r:embed="rId5" cstate="print"/>
          <a:srcRect/>
          <a:stretch>
            <a:fillRect/>
          </a:stretch>
        </p:blipFill>
        <p:spPr bwMode="auto">
          <a:xfrm>
            <a:off x="1485900" y="4114800"/>
            <a:ext cx="2467155" cy="914400"/>
          </a:xfrm>
          <a:prstGeom prst="rect">
            <a:avLst/>
          </a:prstGeom>
          <a:noFill/>
          <a:ln w="9525">
            <a:noFill/>
            <a:miter lim="800000"/>
            <a:headEnd/>
            <a:tailEnd/>
          </a:ln>
          <a:effectLst/>
        </p:spPr>
      </p:pic>
      <p:pic>
        <p:nvPicPr>
          <p:cNvPr id="4105" name="Picture 9"/>
          <p:cNvPicPr>
            <a:picLocks noChangeAspect="1" noChangeArrowheads="1"/>
          </p:cNvPicPr>
          <p:nvPr/>
        </p:nvPicPr>
        <p:blipFill>
          <a:blip r:embed="rId6" cstate="print"/>
          <a:srcRect/>
          <a:stretch>
            <a:fillRect/>
          </a:stretch>
        </p:blipFill>
        <p:spPr bwMode="auto">
          <a:xfrm>
            <a:off x="2019300" y="3429000"/>
            <a:ext cx="962025" cy="685800"/>
          </a:xfrm>
          <a:prstGeom prst="rect">
            <a:avLst/>
          </a:prstGeom>
          <a:noFill/>
          <a:ln w="9525">
            <a:noFill/>
            <a:miter lim="800000"/>
            <a:headEnd/>
            <a:tailEnd/>
          </a:ln>
          <a:effectLst/>
        </p:spPr>
      </p:pic>
      <p:pic>
        <p:nvPicPr>
          <p:cNvPr id="4106" name="Picture 10"/>
          <p:cNvPicPr>
            <a:picLocks noChangeAspect="1" noChangeArrowheads="1"/>
          </p:cNvPicPr>
          <p:nvPr/>
        </p:nvPicPr>
        <p:blipFill>
          <a:blip r:embed="rId7" cstate="print"/>
          <a:srcRect/>
          <a:stretch>
            <a:fillRect/>
          </a:stretch>
        </p:blipFill>
        <p:spPr bwMode="auto">
          <a:xfrm>
            <a:off x="6515100" y="2286000"/>
            <a:ext cx="1038225" cy="314325"/>
          </a:xfrm>
          <a:prstGeom prst="rect">
            <a:avLst/>
          </a:prstGeom>
          <a:noFill/>
          <a:ln w="9525">
            <a:noFill/>
            <a:miter lim="800000"/>
            <a:headEnd/>
            <a:tailEnd/>
          </a:ln>
          <a:effectLst/>
        </p:spPr>
      </p:pic>
      <p:pic>
        <p:nvPicPr>
          <p:cNvPr id="4110" name="Picture 14"/>
          <p:cNvPicPr>
            <a:picLocks noChangeAspect="1" noChangeArrowheads="1"/>
          </p:cNvPicPr>
          <p:nvPr/>
        </p:nvPicPr>
        <p:blipFill>
          <a:blip r:embed="rId8" cstate="print"/>
          <a:srcRect/>
          <a:stretch>
            <a:fillRect/>
          </a:stretch>
        </p:blipFill>
        <p:spPr bwMode="auto">
          <a:xfrm>
            <a:off x="7010400" y="3276600"/>
            <a:ext cx="1104900" cy="400050"/>
          </a:xfrm>
          <a:prstGeom prst="rect">
            <a:avLst/>
          </a:prstGeom>
          <a:noFill/>
          <a:ln w="9525">
            <a:noFill/>
            <a:miter lim="800000"/>
            <a:headEnd/>
            <a:tailEnd/>
          </a:ln>
          <a:effectLst/>
        </p:spPr>
      </p:pic>
      <p:pic>
        <p:nvPicPr>
          <p:cNvPr id="4111" name="Picture 15"/>
          <p:cNvPicPr>
            <a:picLocks noChangeAspect="1" noChangeArrowheads="1"/>
          </p:cNvPicPr>
          <p:nvPr/>
        </p:nvPicPr>
        <p:blipFill>
          <a:blip r:embed="rId9" cstate="print"/>
          <a:srcRect/>
          <a:stretch>
            <a:fillRect/>
          </a:stretch>
        </p:blipFill>
        <p:spPr bwMode="auto">
          <a:xfrm>
            <a:off x="6591300" y="4038600"/>
            <a:ext cx="866775" cy="314325"/>
          </a:xfrm>
          <a:prstGeom prst="rect">
            <a:avLst/>
          </a:prstGeom>
          <a:noFill/>
          <a:ln w="9525">
            <a:noFill/>
            <a:miter lim="800000"/>
            <a:headEnd/>
            <a:tailEnd/>
          </a:ln>
          <a:effectLst/>
        </p:spPr>
      </p:pic>
      <p:pic>
        <p:nvPicPr>
          <p:cNvPr id="4114" name="Picture 18"/>
          <p:cNvPicPr>
            <a:picLocks noChangeAspect="1" noChangeArrowheads="1"/>
          </p:cNvPicPr>
          <p:nvPr/>
        </p:nvPicPr>
        <p:blipFill>
          <a:blip r:embed="rId10" cstate="print"/>
          <a:srcRect/>
          <a:stretch>
            <a:fillRect/>
          </a:stretch>
        </p:blipFill>
        <p:spPr bwMode="auto">
          <a:xfrm>
            <a:off x="5905500" y="4876800"/>
            <a:ext cx="1000125" cy="304800"/>
          </a:xfrm>
          <a:prstGeom prst="rect">
            <a:avLst/>
          </a:prstGeom>
          <a:noFill/>
          <a:ln w="9525">
            <a:noFill/>
            <a:miter lim="800000"/>
            <a:headEnd/>
            <a:tailEnd/>
          </a:ln>
          <a:effectLst/>
        </p:spPr>
      </p:pic>
      <p:pic>
        <p:nvPicPr>
          <p:cNvPr id="4119" name="Picture 23"/>
          <p:cNvPicPr>
            <a:picLocks noChangeAspect="1" noChangeArrowheads="1"/>
          </p:cNvPicPr>
          <p:nvPr/>
        </p:nvPicPr>
        <p:blipFill>
          <a:blip r:embed="rId11" cstate="print"/>
          <a:srcRect/>
          <a:stretch>
            <a:fillRect/>
          </a:stretch>
        </p:blipFill>
        <p:spPr bwMode="auto">
          <a:xfrm>
            <a:off x="2590800" y="1676400"/>
            <a:ext cx="2403809" cy="666750"/>
          </a:xfrm>
          <a:prstGeom prst="rect">
            <a:avLst/>
          </a:prstGeom>
          <a:noFill/>
          <a:ln w="9525">
            <a:noFill/>
            <a:miter lim="800000"/>
            <a:headEnd/>
            <a:tailEnd/>
          </a:ln>
          <a:effectLst/>
        </p:spPr>
      </p:pic>
      <p:pic>
        <p:nvPicPr>
          <p:cNvPr id="4121" name="Picture 25"/>
          <p:cNvPicPr>
            <a:picLocks noChangeAspect="1" noChangeArrowheads="1"/>
          </p:cNvPicPr>
          <p:nvPr/>
        </p:nvPicPr>
        <p:blipFill>
          <a:blip r:embed="rId12" cstate="print"/>
          <a:srcRect/>
          <a:stretch>
            <a:fillRect/>
          </a:stretch>
        </p:blipFill>
        <p:spPr bwMode="auto">
          <a:xfrm>
            <a:off x="2667000" y="5257800"/>
            <a:ext cx="1152525" cy="647700"/>
          </a:xfrm>
          <a:prstGeom prst="rect">
            <a:avLst/>
          </a:prstGeom>
          <a:noFill/>
          <a:ln w="9525">
            <a:noFill/>
            <a:miter lim="800000"/>
            <a:headEnd/>
            <a:tailEnd/>
          </a:ln>
          <a:effectLst/>
        </p:spPr>
      </p:pic>
      <p:pic>
        <p:nvPicPr>
          <p:cNvPr id="4122" name="Picture 26"/>
          <p:cNvPicPr>
            <a:picLocks noChangeAspect="1" noChangeArrowheads="1"/>
          </p:cNvPicPr>
          <p:nvPr/>
        </p:nvPicPr>
        <p:blipFill>
          <a:blip r:embed="rId13" cstate="print"/>
          <a:srcRect/>
          <a:stretch>
            <a:fillRect/>
          </a:stretch>
        </p:blipFill>
        <p:spPr bwMode="auto">
          <a:xfrm>
            <a:off x="4381500" y="5181600"/>
            <a:ext cx="1019175" cy="266700"/>
          </a:xfrm>
          <a:prstGeom prst="rect">
            <a:avLst/>
          </a:prstGeom>
          <a:noFill/>
          <a:ln w="9525">
            <a:noFill/>
            <a:miter lim="800000"/>
            <a:headEnd/>
            <a:tailEnd/>
          </a:ln>
          <a:effectLst/>
        </p:spPr>
      </p:pic>
      <p:sp>
        <p:nvSpPr>
          <p:cNvPr id="39" name="Title 38"/>
          <p:cNvSpPr>
            <a:spLocks noGrp="1"/>
          </p:cNvSpPr>
          <p:nvPr>
            <p:ph type="title"/>
          </p:nvPr>
        </p:nvSpPr>
        <p:spPr/>
        <p:txBody>
          <a:bodyPr/>
          <a:lstStyle/>
          <a:p>
            <a:r>
              <a:rPr lang="en-US" dirty="0"/>
              <a:t>Social Networks</a:t>
            </a:r>
          </a:p>
        </p:txBody>
      </p:sp>
      <p:sp>
        <p:nvSpPr>
          <p:cNvPr id="143362" name="AutoShape 2" descr="data:image/jpeg;base64,/9j/4AAQSkZJRgABAQAAAQABAAD/2wCEAAkGBhQSEBQUEhQVFRUUFhcZFRUXFxYXGBYeFxQWGRgVGxYYHCYeGhkkGRcWHy8gIycqLC0sFh4xNTAqNScrLCkBCQoKDgwOGg8PGiwiHyUsLCwyLCwyLS0sLCwvLDQsLCosNCksLC4sKiwsLC0sLC8sLywsLCwsLCwsLCwsLCwsLP/AABEIAHEBvwMBIgACEQEDEQH/xAAcAAEAAgMBAQEAAAAAAAAAAAAABgcEBQgDAgH/xABMEAACAQICBgcFBQQFCwQDAAABAgMAEQQSBQYHITFBEyJRYXGBkTKCoaKxFEJScpIXI2LBU4OTstIzQ1Sjs8LR0+Hj8BVzdPElNDX/xAAbAQACAwEBAQAAAAAAAAAAAAAABAMFBgIBB//EADMRAAEDAgQCCQMFAQEBAAAAAAEAAgMEEQUSITFBURMiYXGRobHB0RSB8DIzUuHxFWJC/9oADAMBAAIRAxEAPwC8aUqFa96/jC3hgs05G88REDwJHN7bwPM8geXODRcqeCB87wxg1W+0/rVh8Gt5n6xF1jXrO3gvZ3mw76rrS+1ydyRh0WJeTN13+PVHhY+NQfEYlpHLuxZmN2Zjck95NZeiNAz4pssEbORxPBV/Mx3CknTOcbBaqDCqenbml1PM7fnevTGaz4qX/KYiY35B2UfpWw+Fa5pWPEk+JJqxNH7HHIvPOq/wxqW+ZiPpW0XY7hrb5p7/ANX9MledFId1J/06OLRp8Aqsgx8iG6SSIf4XZfoa3+jNo2NhI/e9Kv4ZRm+bc3xqTY3Y3uPQ4g35CRB/eU7vSoXp7VLE4M/vo+rewkXrIfe5HuIBrwtezVSMno6vq6E8iNfP2Vnat7TcPiCEl/cSHcMxujHufdY9zAedTKuZ6nuoW0FoWWDEteI2CSE74uwE84/7vhwmjn4OVVXYOGgyQeHx8K26UpTazaUpShCUpShCUpShCUpShCUpShCUpShCUpShCUpShCUpShCUpShCUpShCUpShCUpShCUpShCUpShCUpShCUpShCUpShC+JZQqlmIVVBJJNgAOJJPAVW2sm1qxKYNQQN3TOOP5U/m3pWDtQ1tMkpwsZtHGf3tvvuPu/lXs/FfsFajUvUl8c5ZiUhQ2ZxxY8ci33XtxPK440rJK4uysWjo6CKKL6ip77fm5PJavH6z4qYkyYiU35Zyq/pWy/CteuLa9w7X7mN/rV+6M1QwmHAEcCXH3mAdz7zXNZ8+jInFnijYdjIpHoRXP07juVJ/2oWaMj0+w8lRmjNdsZARkndgPuyEyL4Wa5HkRVlao7SI8URFKBFMdw39Rz2KTwb+E+RNaTXrZwiRNiMIMuQXki3kZRxZL8COJXhbha1jWgNcZnxGxTfQUuIx52Cx57EHt5rpilRLZzrScXhyshvNDYMebqfZfx3EHvF+dS2nWuDhcLJzwuhkMbtwtDrprKMFhWcWMjdWIH8RHtEdii59BzqiJpmdizEszElmO8kk3JJ7b1LdqGmDNjjGD1IAEHZmNmc/RfcqLYHBtNKkae1IwVfFjbf3c6RmfmdZa/C6ZtPBndudT3cFIdR9SmxshZ7rAh67Dix45FPha55XHbV0YHARwxiOJAiLwVRYf9T3nea89D6LTDQJDGOqi27yebHvJuT41rtbtakwMGcjM7XEaXtmPMnsUbrnvA500xgjbcrPVVTLXTZGbX0Hv+bLe0qhsdr5jZXzHEOnYsfUUd1hvPmTUy2ea/SzSjDYk5ywPRyWAJKi5RrbjuBIPdzvXjZ2uNlJPhE0UZkuDbcBWPXnPArqVdQysLFSAQQeRB4ivSlTqnBsqS1/1P8AsUoeO/QSk5eeRuJjJ5i28Hsv2XMUq+9d9FifATrbeqF0/MnWHrYjzNUJVfMzK7RbfCqo1EPW3GnwVb+y3WUzwGCQ3eADKTxZDuH6T1fArU5qh9QtJGHSEB5O3Rt3iTqj5sp8qvWWUKpY7goJJ7ABc0zC7M3Xgs9i1OIqi7dna/fisfSWlosOmeaRY17WNr9wHEnuFYGjdc8HiHyRTqXPBSGQnuGcC58KpPWHT0mMnaWQnf7C8kXko/n2m5rXKxBBBsRvBHEW4EHtqI1BvoNFZR4E0x9dxzdmw+V0vSsDQGKaTCQSP7TxRs3iyAk+tZ9Ng3WZc3K4tPBKUpXq5SlKUISlKUISlKqXavp5zihh0dgkaKWUEgFmud9uNly2v2muHvyC6bo6U1UnRg243VmY3TuHh/ys0SdzOoPoTesrD4hZEDowZWF1ZSCCO0EVzVXQuq+jugwcEZ4rGub8xGZvmJqOKUvOydxDD2UjGkOuSVtKUpU6p0pSlCEpSlCEpSlCEpSlCEpSlCEpSlCEpSlCEpSlCEpSlCErE0tjuhw8sv8ARxu/jlUm3wrLqP6+k/8ApuJt/R/DML/C9cuNgSpYWh8jWniQPNUSzM7EnrMxue0knf6k10NoHRK4bDRQr9xQCe1uLN5sSfOqC0Rb7TDfh0sd/wC0WujaWphuVoceeRkYNtSlKUptZlfjLcWO8HjXOGksMI5pYxwSR1HgrlR9K6PZrAk8Bxrm3F4jpJHf8bs36mJ/nSlTwWkwG95OWnupTstxhTSKKOEqOp8lzj4p8auqqR2YwFtJRn8CyMf0Ffq4q7q7p/0pbG7fUC38R6lc4aTxJknlc8Xkdv1OT/OpNsswQfSCsf8ANRu/nuQf3zUVxkRSR1PFXZT5MR/KppshkAxsgPFoGt5SRmlY9Xi60VactI/LyVv1Se03SRl0g636sIVFHuhmPjdre6KuyqE16iK6RxIP9Jf9Sqw+BpqoPVWfwNoM5J4D3C0VbzUiMnSOGC8ekB8gpJ+ANaOpzsk0bnxjykboYzb80nVHyh6UjF3ALSVsgjp3uPI+eit+lKVZr58vLFD929+GVvoa5rXgPAV0TrBiejwk7/hikPoht8a53ApOp3C1GAjqvPaPdZGj3ImjI4iRCPJxXReIgDoyHgylT4EEGuetBwZ8VAn4poh6yLV76x6dXB4dpnBbLYBQbFixsBfl2+ANe0+gJK5xsF8kbWb6+yo3Terc+EkMcqNYGyuAcrjkwbh5cRW11T1DmxcimRGjgBuzsCpYfhQHeSeF+A+Bkv7Zh/op/tv+3Uo1N1wGPWQ9EY+jKj2swOYHnYbxbhbmK5bHGXaFTVFZWxwkujA/9XB8lIY4woAAsAAABwAHAV9UqLa469LgGjTozI7gtbNlCgGwJNjxN+XI025waLlZiKF8z8jBcqU0qtP2zD/Rf9d/26k0uv2HjwkU8t0MqZlhFmkPgN3V/iNh9K5ErDsUzJh9THbMzfTgfRSWlVRjtsUxb9zDGi8s5Zz8pUD40wW2GYMOmhjZeeQsh+YsD8K56diY/wCPVWvlHdcK16VrtA6fixkQkhNxezKdzKfwsO34VrNddcPsEaEJ0jyMQqlsoAUAsxNj2qLd9SFwAzcEgynkfJ0QHW5KSVzxrHpDp8XPLxDyNl/KDlX5QKl+J2wSsjKIEUspAYOxy3Fr2y8uNV+KTmkDrALUYTQyU5c6UWJsB7+y2Wrej+nxcEVrh5FzflBzN8oNdDVz3q1p37HiBMIxIVVgASVALC17gHlcedTD9ssn+jJ/aN/hr2F7WDVR4rR1FTI3oxcAcxv+WVqUrywkxeNGKlSyqSp4rcA28uFYOm9Y4MIuaeQLf2VG928FG8+PCnCQBdZdsbnOytFz2LZ0qsdI7YzciCDdyaVt/wChP8Va39r2Lv7GH8Mkn/MqIzsCs24RVOF7Ad5VwUqttE7YQSBiYco/HGSwHih328CT3VYWBxyTRrJEwdGFww4H/r3cq7a9rtknUUk1P+423ovelKrzSG15I5XRMOXVGKh+kC5spte2Q7t27fXrnhu65gpZagkRC9vzirDpUA0NtWE+Iih+zFekcLmEga1+dsguO3fwreaz68wYLqtd5bXES2uL8Cx4KPj2A1yJGkXupHUNQx4jLdTw0PopHSqixG2DElupFCo7CHY+uZfpW41f2tq7hMVGI7m3SoTlH5lO9R33P865EzCbJh+E1TG5st+46qxaV+A1+1MqtKVGNYNoeFwpKZjLIOKR2Nj2Mx3Dw3nuqHYvbFOT+7giUfxl3PwK1E6VjeKsIcNqZhma3Tt0VsUqoI9r+KB60cBHYFcfHOfpUp1e2pwTsEmUwOdwJOaMnsz2GXzFu+gTMPFdS4XUxDMW3HZqptSlfjMALk2A4k8qlVav2sTS+A6fDyxH/ORst+zMpAPkah+ntrEERK4dTOw+9fLH5GxLeQt31F59reMJ6qwqPyMfiXqF0zBorWDC6p1ngW71DWVkYg9V1NiOxlP8iK6I0LpNcRh45l4SKD4H7y+Ia48q5+0npBp5XlcKGc3bKMoJtvNrneeJ7yak+z/Xf7G/RTXMDm9+JjY/etzU8x5jndaF4a63BX2KUj6iEOaOs3h6hXPSvmKUMoZSCpAIINwQeBBHEVAtZtqBw2JeGOFXEdgzFyLmwJAAU8L28Qadc8NFyspBTSVDskYufzmpFrvpHoMBO/MoUXxk6g9M1/KqEqU616/SY6JY2jWNVfMbMWzEAgDeBu3motSMzw86LX4XSOpoiHjUlWPscwF5MRMfuqsY945m/up61aNUnqttAbAwGJIFe7lixcgkkAcAp4AAVIdHbW5JJVT7KDmvuWQ5tyk7rr3VNFIxrQFU4hQVM0zpA3TvGwHeottD0SYNIS7urKelX3/a+fN8K1urmmThcVFMBcIesO1SLMPGxNu8Cri141TGOgsthNHcxseBvxQ9xsPAgGqRxmDeJ2jkUo6mzKwsR/07+BqGVpY64Vrh9Qyqp+jduBYjs2uujMHjEljWSNgyOAVYcCDVRbWoUXHKV9polLjvDMoPjlA9BViaiYExaOw6niUzn+sJe3o1VJr3j+m0jiG5K+Qf1YCn5gx86nmd1BdVOExZat4adG3++th8rQ1c2yrRnR4HpCOtM7N5DqKPlJ96qZrobVtVGDw4X2ehit/ZrUVOOtdPY5IWwho4n0WypShNPLIqHbU9JiLAFL9aZlQeAOZj4WW3vVTFSfaDrKMXiuobxRApGeTb+s/mQAO5RUYqumdmct1hlOYKcB251P53KUbNdH9LpGI23RBpD5Cy/My1KNsekbJBAD7TNIw/KMq/3m9Ky9k2g+jw74hh1pzZfyJex82ufALUN2l6R6XSMgBuIgsY8hmb5mYeVSfpi70iHCoxK42YPzzPkotV07LtHdHo9WPGZ2c+F8q/BQfOqYjjLEKu8kgAdpJsB610bo3BCGGOJeEaKg91QP5UU41JRjkuWJsfM+n+rJqjdo2kel0jLvuI8sY90db5y1XbisSI43dvZRSx8FBJ+ArnDE4gyOzt7TsWbxYkn4mu6k6AJTAoryOk5C3j/i86zsLgZ8U9o0klYBR1QTlCgKoJ4KAAAOHCvvV7QrYvExwruznrN+FRvZvIfEgVfeitEx4aJYoVCqvqTzYnmx7ahiiz9ytcQxFtLYAXcfIKh9KasYnDKGmhdFO7NuK7+AJUkA+NauuhdZ1U4LE5wCvQyXv3IT63tXPVeSxhh0XeHVrqthLhYg8FMtlWkmjx3R36syMCO9AXU+IAYe8akG0zVzF4rERGGIyRpHYEMgsxY5rhmHIJUZ2X4UvpKMj/ADaSMf05Pq4q7KnibnjsVU4jUfTVokYATl4/cei540tq7iMLl6eMx575blDe1r+yT2j1rXVNtrWkc+NWMcIYwPefrH5clQm9KvADiAtBSSPlha941Ounl5LcaO1Qxc8YkhhZ0NwGBQXsbH2mB4gitporZzjGnjEsBSPOudi0dgoIzbgxJNr1bGrGjugwcEVrFY1zfmIzN8xNbDE4hY0Z2NlRSzHsAFyfQU02nba5WclxqbM5rALXIG9+zio7rvriuBiAWzTOD0angBzdv4R2cz5kUpjsc80jSSsXduLHif8AgO4bhWTp/TLYrESTP949UfhUeyvkPjc86+tXdDNi8THCu7Oes34VG9m9Bu7yKgkeZHWCuKKkZRw5nb2uT7dwXzojV/EYokQRM9uJFgo7izEKD3XrM0rqTi8NGZJYSEHFlZXC+OUkgd/Crz0fo9II1jiUKiCwA+p7SeJPOvvGhTG/SWyZWzX4WynNfutep/pxbU6qpdjkhk6rRl81zbU02XawNDixAT+7nuLcg4F1YeNsp7bjsqFCt7qRAX0jhgOUgbyQFj8FpZhIcLLQVjGvgeHbWKuzT+kegws0vNI2I8bdUfqtXO9XDtZ0jkwSxg75pFB/KnXPxCetU9UtQbusqvA4ssJfzPkPwrP0JpU4aXpVF3VW6O+8KzDLmIPGwLG3basnReruKxrM8aNJckvIxABJ43djvbuFzX1qjq4cbiVi3hB1pGHJQeXeTYDxvyq68Vi8PgcMC2WKKMBVAB8lAG8k7/iTzNeRx5hc7KWvrhTvDYm3efTh/io3Tmrc+EZROmXNfKQQym3GxHPeNxrWVONf9d4cbDHHCrgpJmJcAbsjLYWY/i+FQeo3gA9VP0skr4g6VtnK8Nm+kDLo6LMbmMtHfuQ9X0XKPKo1tE19YM2FwzWtumkB335xqeVuZ8uRr20fpM4DQKON0s2bo+4yMxDeUYzeVVcTU75CGhvYqejoWSVEkzhoHGw7b7/CVu9F6lYzEIHihbIeDMVQHvGYgkd43VuNmmqq4qZpZReKG3VPB3O8A9oA3kd68r1coFcxQ5hcqXEMVNO/o4wCeN1ztpjQM+FYLPGUJ9k7iGtxsykg8vWsCrk2sqv2C7e0JUyeO+/y5qpuo5GZHWT1BVGphzuFjeyuDZXrA0+HaGQ3aAqFJ4lGByjyKsPC1araxrMwIwkZsCoaYjnf2Y/DdmPbde+vjY1Ac+JflaNfO7n/AIetRjaCT/6nib/iW3h0SW+FTOceiCq4aaM4k/TQC/30+bqPVNtG7JsVIgaR44ri+VszMPEDcD3XqHYSfJIj2vkdWt25WBt8K6C0JrBDi4w8Lht3WXgydzLxB+HZeuIWNcdU1ilVPTtaYhpxO6qvS2yzEwxvIHjkVFLELmDWAubKRY7uV6hldMVX2n9kqSyF8PIIsxuYyuZQTxykEFR3b+6w3V3JB/FKUWMXu2oPcbetlibIdNOTLhmJKKudL/d6wDKO4lgbdt+2o9pTUfSEk8rnDkl5HYkPHY5mJ3dbhvqyNTdSkwCsc/SSSWzPbKABwVRc2Fzfjv8AKpBicQI0Z23Kilj4KLn4CpBFdgDkm/ERFUvfTgEOtvf+t1zji8I0TtHIMrobMLg2I4i4JFfEUZZgqi5YgAdpJsB6194rEmSR5G9p2Zj4sST8TW81A0f02kYByRjIf6sXHzZfWkgLmwWqkk6OIvdwF0/Z9j/9Gb9UX+OpPs91IxEOME2Ii6NY1bLdkJLMMvBSd2Ut8KtClPNgaDdZKbGJpWFhAF9OPylYOktBwYi3TxJJl4ZlBI7r8bd1Z1KmIuqhri03abFY+NxIhheQ+zGjMR3KpNvhXOMkhYlm4sST4k3Pxq7NpeP6LR0g5ylYx7xu3yK1UjSdQdQFqsCjtG6TmbeH+pU+1F2irh4xBiQxjX/JyKLlATfKy8SvGxG8cLdmu1M1L+3QYlr5WXIImN8ubezA9xGUd179xj2ldDzYZ8k6Mjcr8G71bgw8KibmZZwVjN9PVl1O/ceO24V0vtDwAW/2hT3BXJ/TlvUE1x2ltiFaHDBo4m3O53O45rYeyp58z3bwYLQCunTucLKCDCaeF2fUntSt9qdqs2NnC7xEljK/YPwg/ibgOzeeVbDVrZviMSQ0oMEXNmFnYfwod/m1h41buiNERYaJYoVyqvqTzYnmT211FCXanZRYhijIWlkRu70/v8K9jkhi4BUjTgOCqq8PAAVzpjMUZZHkbjIzOfFmLH61d20TSHRaOmsbGQCMe+bH5c3pVF11UHUBQYFH1HyHibeH+qQahaP6bSMA5K3SH+rGYfMFHnV8VVmxzAXlnmP3VVB7xLN/cX1q06lpxZt1XY1LnqMvIAe6i+0nSHRaOl375csY949b5A1UfVi7YNLhpIcOp9gGR/FtyDxy5j7wquqWndd6vMHh6OmBP/0bqydjmjutPORwCxqfHrP9I6s+ovs20f0Wjot2+XNIfePV+QLUopyIWYFmcRl6Wpee23hooltQ0h0ej3XnMyxjwvmb5VI86pSrE2x4+8sEI+6jOfFzlX4I3rVd0nObvWnwiLJTA87n29lZ2xzRu6ecjiVjU+AzN9U9Ksqo7s/0f0OjoBbe69If6w5h8pUeVZetmk/s+CnkvYhCF/M3VX5iKbjGVizNY41FW63E2HoqO1h0h0+Lnl5PIxH5QbL8oFferWjunxkEVrhpFzflU5m+UGtYBU52R6Pz4x5SN0Ue780hsPlD0iwZnBbCpeKencRwGnoFb9RLahpAxaPcDjKyx+RuzeqqR51LarHbHpIEwQA7xmkYdl+qn+/T0pswrHYbH0lSwdt/DVVrUi1H1mjwM7SSRs+ZMgykXW7Ak2PG9hzHCo7Um1S1KOPjlKShGjZRlZSQQwJvcG44HkaQZfN1d1tKoxdEem/Tx/Ap4NreDt7M/hkX/Hb41FdbdpjYmNoYEMUbbnZiM7j8NhuUHnvN+7ff8k2R4wcHgPvuPqlemH2P4knrywqO4u59MoHxqcmV2llTRR4bC7OHXtzN/JQSrP2Vaqst8XKtsy5YQeNj7UngeA7rngRW20Fsuw0BDykzuOGYAIO/oxx94mpXj8ckETSSEKiC7Hw+p5AcyRXccOU5nKCvxQTN6GDW/H2Cqra7pHPi44gd0Udz+aQ3PyqnrUErO05pVsTiJZm3GRrgdg4KvkoA8q89FaPM88UQ4yOq+AJ3nyFz5Us85nEq+poxTwNaeA19Sre2YaD6DBCQjr4jrn8vCMeFrt79YO13R8j4eJ0BKROxkA5ZlADkdg3i/LNU7hiCqFUWCgADsAFgPSvun+jGTKsYKxwqfqLXN728reC5nrJg0ZK6F0ikZAbF1RmUe8Bar9OrWFzZvs0Gbt6KO/0rYIgAsAABwA3AUuKbmVcvx4W6jPErmok8N/Hh3+HbX5Un2lPfSc3cIx/qkP1JqMUs4WJCv4ZOkja+1rgHxU+1J2gQYPDiGSKS+ZmLplYMWPYSCLKFHPhUin2u4QDqpMx5DKo9SW/41FMBsulnw8U0U0dpEVsrBly3G8XGa9jzsKfskxl/ag8c7/4KYDpQLAKkliw6SQuc7W+up3+61GtmuEuOcFgEjS+SMG9r8WJ+83fYd3O+lw+HZ3VEUszGyqBcknkBVgYHY5KT++nRR2Rqzn1bLb0NTjV7U7D4PfEt3IsZH6znuB4KO4AV4IXvN3KR+J0tNHkh1tsBt4/6vnUvVz7FhFjNjIxzyEcMxA3A9gAA8r86h+1XVZiwxcYuMoWYDiuX2ZPC249lh32mWtWtkWBjDOCzvcJGNxa3E35KLi57xxqK6M2vq8gWeDo0Y2zq+bLfmylRu7SPSpn5LZCVU0gqzIatjb737edlVtfcM7IwZGKsODKSCPAjeKuHT+y7DzkvCTA539UXjPubre6QO6oJpbZrjIbkIJlHOI3P6DZvQGlnROatDBiVPOLXseR0/peuh9p+LhsJCJ17H3N5ON/6gasfVnXvD4zqqTHLb/JPa57cp4N9e4VRboQSCCCNxBFiO4g8DX7HIVIZSQQQQQbEEcCCOBr1kzmripwuCcXaMp5j4XS1RjaPpDotHS2NjJaMe+et8gasnUnTxxeDSRvbF0k72Xn5ghvOojtkx+7Dwg/ikYeFlX6vTcj+pcLNUdMfrGxO4HX7aqs6sjY5o67zzHkFjXzOZvonrVb1d+zTR/RaOjPOUtIfeNl+RVpSAXetHjEuSmI5kD39lKaV8SyhVLMQqgXJJAAHaSeFY+G0tDI2WOWN2teyurG3bYGrC6xgaSLgLLpSlC5VZbZMfvw8IP4pGHoq/wC/VaVLdqOILaScfgSNR+nP/v1GMHhGlkSNPakZVXxYgD61Wym7yt5h7BHSs7r+OqunZro/otHRE8ZS0h942X5AtSTE4VJFyyIrqeKsAwPkd1fmEwwjjRF9lFVR4KAB8BXtVg0WFliZpTJK6TmbrQvqJgSb/Zo/IED0BtWwwGgsPDvhhijPaqKD6gXrOpQGgcF46eVws5xI7ylKUrpRKutsmLIiw8fJndz7igD/AGlVZVq7YsAzQwSgbo3ZW7ukC2PhdLe8Kqqq+f8AWVt8It9K23b6q3Nj7L9jlAIzdMSw52MaZT4bj6GpLrLrNFgoS8huxv0cYPWc9g7B2nl6A0NgtISQtmikeMkWJRmUkdhsd4r3gw02Kd2u0hVS8kjktlVQSWZjfduNu3gK7bNZuUDVKz4S2SczSO6u9vZeGkce88ryyG7yMWY/yHcBYDuArzw+HMjqi+07BV8WIA+JrzqS7OdH9LpGLdcR5pD7g6vzlKgAzGyuJXiGIu4Aeiu7CYYRxoi+yihR4KAB8BXrSlWi+dk3NyqM2j4nPpKfsTIg8o1J+JNRluFSraVo8xaRlJG6UK6nt6oU/Mp+FRaqx/6ivoNGR9OzL/Eei6M0PKrYeEoQVMaZbdmUWqstqmtKyuuGia6xnNIRwL2sFv8Awgm/ee6oVBpaZEKJNKqHiiu6qb8eqDavbDaAmfDyYhUPRRWDN23Njl7bX39lSvmL25QFWU2GMppelkdfXTvPutfVobGnXJiRfr5kJHPLlIB9c3rVX164XFvGwaN2RhwZWKn1G+omOyuurKsp/qITHe110Dp7T8WEhMkrW/Cv3nP4VHM/TiaobTGlXxM8k0ntOb2HBQNwUdwFhXlNiJZ3BdpJXawGYs7G/BRe5PgKtfUrZ8sMDnEqDJOhRl/o0bilx947iSOFgBwuZiXTGw2VVHHDhTM7zdx/NPdVBUt2bayLhcSVlOWOYBSx4KwJKMewb2BP8QPAVrNadV5MFMUcEoSejktucfyYcx/K1aWoASxyt3tjqoSL3a4LpcG/Cv2ufNG604rDgLDPIqjgtwyjwVgQPKsjE6845xZsTJb+HKnxQA039SOSzhwKW+jhb7/nmrp01rFBhEzTyBexeLt+VRvPjwqntcddpMc2UApCpusd95P4nI4nu4Dv41osPhpZ5cqB5ZH5C7Me8n+ZqRaw6ojA4SMzEHETPuUezGqi7AH7zXKAnhvsO0xPkc8abKwpqKCje3Mczzt8ge6itTPZRo7pMdnPCGNm95uoPgX9KhlW3sg0dlwssp4yyWH5Yxb+8z+lcQi7wmsUl6Omd26eP9XU9pSlWKwqUpShCprato8pj+k5TRqQe9BkI8gFPvVDKvjXXVcY3D5RYSoc0THhe29T/Cw3eh5VRuMwbxO0cilHU2ZTuI/87edV8zC11+a22FVTZoAzi3T7cCrV2V6yI+HGFYgSRFsgP30JLbu0qSRbstU9rmhHIIIJBG8EbiO8Hka3uH17xyCwxL2/iCOfV1JqRk9hYpKswYyyGSJwF9bFX1Wk1g1ww2DB6RwX5RLYufL7o7zYVTWL1wxkos+JlseIDZB8lqwtG6KlxMmSFGkY8bcr82Y7gO8mvTUX0aFHFggb1p36Dl8lZmtGsr42fpXAUAZUQb8q3J48zcm53VrMNCHdVZggYgF24KCbFjbkONT/ABOyN1wmZXz4kG5QbkItvRSd+bnmNhutYcar+aFkYqwKspsVIIIPYQd4NLva4G7ldUs0EjMkB0Gi6Rw1si5Tdcosb3uLbjfnur0rnzRGtOJwotDMyr+A2ZP0sCB5WrdHapjrWzRePR7/AK2+FNCobxWekwOcO6rgR4KUbXdGxfZ0msBKJAgbmwKsSp7bWuOzf21VFZ2ltOT4pw08jORwvYBfBRYDyHKvTQGr8uMmEcQ7Mz/dQfiY/Qc6We7O7QK/pIjSU+WV23HgFaGySArgGJ4PM5XwCov1U+lQraji8+kXHKNI0H6c5+L1cGitGph4Y4Y/ZjUKO09pPeTcnvNVDtS0a0ePZyOrMqsp5XVQjDxGUH3hTErS2MBUmHTNlrnv5g28R7KIV0Nq1IpweHKEFehjAt3IBbxBFvKueay8LpeeJSsc0qKeKpI6g+QNqgikyFXGIURq2gA2sVZW1fWVRF9kRgXcgy2+6qnMFPeWANuwd4rWbIdDFpZMSRuQdGh7WaxYjwWw9+odoPQcuMmEcQuTvZjeyi+92P8A4SavnQmh0wsCQx+yg482J3sx7ybmpo7yPzlVdYWUNN9Mw3cd/c/fbuWdSlKbWZVGbRx/+TxH9X/sY63WyfV7pJmxTjqxXWPvcjefdU+rd1fGu2r8mI0z0UY3ypG1+SqFys57hl+g51aOidFph4UhjFlQWHaeZY95NyfGlGR3kJPNaarrRHRsibu5o+wtr47eKy6UpTazKUpShCUpShC8cZg0ljaORQyOLMp4EVX2kNjiFiYcQUXkrpnt3Zgw+I86selcOY126agq5qf9t1vztVc4DY4gIM2IZx+FECX94lvpUwXVfDrhXwyJ0ccilWy7mNxbMWNyW7zettShsbW7BezVs8xBe46fb0UE/Y/hf6XEfqj/AOXW61Z1IgwLO8RdmcBSXKmwvewyqOJt6CpDSgRtBuAiStqJGlrnkhKUpXaUWq1h1ahxseSYHdvR13MhPGx7+YNwbDsFQabYyb9TFC38UW/4PvqzqVG6NrtSE5BXTwDLG6w+x9VA9E7I4I2DTyNNb7tujTzAJY+tTdcIgTowihLZclhlta2XLwtblXrSumsa3YKOaqlnN5HXVfaW2QROxaCUxA/cZc6juBuCB43rDw+xnf8AvMTu7FjsfUufpVm0rjoWck03FKoNy5/IfC0Wr+pmGwe+JLv/AEjnM/keC+QFb2lKkAA0CRkkfI7M83K8MbgY5kKSoroeKsLj/wC++oTpLZDh3JMMrxX+6bSKPC5DerGp7SuXMa7cKWGqmg/bcQqu/Yy9/wD9pbf+0f8AHWxwGx6BTeaaSTuUCMHx9o+hFWBSuRCwcEy7Fatwtn8gPZYOitBwYZcsEaoDxsN58WO8+ZrX6z6mw47ozK0imPNbIVHtWvcMp/CK31K7LQRZJNnka/pA45ufFQT9j+F/pcR+qP8A5dS/ROi0w0KQxA5EFhc3JuSSSe0kk+dZlK8axrdgpJqqaYWkcSEpSldpZKUpQhK1WnNWMPi1tPGGI9lx1XXwYb7d3Dura0rwgHQrtj3MOZpsVW+L2NoT+6xLKOQdA3xUr9Kx49jLfexS27oj/N6tClRdCzkrAYrVgWz+Q+FB9HbJMKhBlaSU9hIRfRet81S/A6OjhQJEixqOSgAeO7ie+smlSNY1uwSk1VNN+44lK1Om9VcNix++jBa1g46rj3hvt3G4rbUr0gHQqJj3MOZpsexVzjNjaE/usQ6jsdA/xUr9KwhsakvvxKW/9tv8dWnSouhZyVg3FqsC2fyHwoBo7Y/ApvNLJL/CoEanx4t6EVNdHaLiw6BIUVFHJRx7yeJPed9ZVK7axrdglZquaf8AccT6JWu05oGHFxdHMtxxBG5lP4lPI/8AhrY0roi+hUDXOYQ5psVWeJ2Nb/3eJsOx47n1VgD6CsjAbHIwbzTu4/CihPiSx9LVYlKj6FnJWBxWrItn8h8LC0VoeHDR5II1Re7iT2knex7zWbSlSgWVe5xcbuNylKUoXK0if/03/wDip/tpK3dKVy1Tzbt7h6JSlK6UCUpShCUpShCUpShCUpShCUpShCUpShCUpShC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4" name="AutoShape 4" descr="data:image/jpeg;base64,/9j/4AAQSkZJRgABAQAAAQABAAD/2wCEAAkGBhQSEBQUEhQVFRUUFhcZFRUXFxYXGBYeFxQWGRgVGxYYHCYeGhkkGRcWHy8gIycqLC0sFh4xNTAqNScrLCkBCQoKDgwOGg8PGiwiHyUsLCwyLCwyLS0sLCwvLDQsLCosNCksLC4sKiwsLC0sLC8sLywsLCwsLCwsLCwsLCwsLP/AABEIAHEBvwMBIgACEQEDEQH/xAAcAAEAAgMBAQEAAAAAAAAAAAAABgcEBQgDAgH/xABMEAACAQICBgcFBQQFCwQDAAABAgMAEQQSBQYHITFBEyJRYXGBkTKCoaKxFEJScpIXI2LBU4OTstIzQ1Sjs8LR0+Hj8BVzdPElNDX/xAAbAQACAwEBAQAAAAAAAAAAAAAABAMFBgIBB//EADMRAAEDAgQCCQMFAQEBAAAAAAEAAgMEEQUSITFBURMiYXGRobHB0RSB8DIzUuHxFWJC/9oADAMBAAIRAxEAPwC8aUqFa96/jC3hgs05G88REDwJHN7bwPM8geXODRcqeCB87wxg1W+0/rVh8Gt5n6xF1jXrO3gvZ3mw76rrS+1ydyRh0WJeTN13+PVHhY+NQfEYlpHLuxZmN2Zjck95NZeiNAz4pssEbORxPBV/Mx3CknTOcbBaqDCqenbml1PM7fnevTGaz4qX/KYiY35B2UfpWw+Fa5pWPEk+JJqxNH7HHIvPOq/wxqW+ZiPpW0XY7hrb5p7/ANX9MledFId1J/06OLRp8Aqsgx8iG6SSIf4XZfoa3+jNo2NhI/e9Kv4ZRm+bc3xqTY3Y3uPQ4g35CRB/eU7vSoXp7VLE4M/vo+rewkXrIfe5HuIBrwtezVSMno6vq6E8iNfP2Vnat7TcPiCEl/cSHcMxujHufdY9zAedTKuZ6nuoW0FoWWDEteI2CSE74uwE84/7vhwmjn4OVVXYOGgyQeHx8K26UpTazaUpShCUpShCUpShCUpShCUpShCUpShCUpShCUpShCUpShCUpShCUpShCUpShCUpShCUpShCUpShCUpShCUpShCUpShC+JZQqlmIVVBJJNgAOJJPAVW2sm1qxKYNQQN3TOOP5U/m3pWDtQ1tMkpwsZtHGf3tvvuPu/lXs/FfsFajUvUl8c5ZiUhQ2ZxxY8ci33XtxPK440rJK4uysWjo6CKKL6ip77fm5PJavH6z4qYkyYiU35Zyq/pWy/CteuLa9w7X7mN/rV+6M1QwmHAEcCXH3mAdz7zXNZ8+jInFnijYdjIpHoRXP07juVJ/2oWaMj0+w8lRmjNdsZARkndgPuyEyL4Wa5HkRVlao7SI8URFKBFMdw39Rz2KTwb+E+RNaTXrZwiRNiMIMuQXki3kZRxZL8COJXhbha1jWgNcZnxGxTfQUuIx52Cx57EHt5rpilRLZzrScXhyshvNDYMebqfZfx3EHvF+dS2nWuDhcLJzwuhkMbtwtDrprKMFhWcWMjdWIH8RHtEdii59BzqiJpmdizEszElmO8kk3JJ7b1LdqGmDNjjGD1IAEHZmNmc/RfcqLYHBtNKkae1IwVfFjbf3c6RmfmdZa/C6ZtPBndudT3cFIdR9SmxshZ7rAh67Dix45FPha55XHbV0YHARwxiOJAiLwVRYf9T3nea89D6LTDQJDGOqi27yebHvJuT41rtbtakwMGcjM7XEaXtmPMnsUbrnvA500xgjbcrPVVTLXTZGbX0Hv+bLe0qhsdr5jZXzHEOnYsfUUd1hvPmTUy2ea/SzSjDYk5ywPRyWAJKi5RrbjuBIPdzvXjZ2uNlJPhE0UZkuDbcBWPXnPArqVdQysLFSAQQeRB4ivSlTqnBsqS1/1P8AsUoeO/QSk5eeRuJjJ5i28Hsv2XMUq+9d9FifATrbeqF0/MnWHrYjzNUJVfMzK7RbfCqo1EPW3GnwVb+y3WUzwGCQ3eADKTxZDuH6T1fArU5qh9QtJGHSEB5O3Rt3iTqj5sp8qvWWUKpY7goJJ7ABc0zC7M3Xgs9i1OIqi7dna/fisfSWlosOmeaRY17WNr9wHEnuFYGjdc8HiHyRTqXPBSGQnuGcC58KpPWHT0mMnaWQnf7C8kXko/n2m5rXKxBBBsRvBHEW4EHtqI1BvoNFZR4E0x9dxzdmw+V0vSsDQGKaTCQSP7TxRs3iyAk+tZ9Ng3WZc3K4tPBKUpXq5SlKUISlKUISlKqXavp5zihh0dgkaKWUEgFmud9uNly2v2muHvyC6bo6U1UnRg243VmY3TuHh/ys0SdzOoPoTesrD4hZEDowZWF1ZSCCO0EVzVXQuq+jugwcEZ4rGub8xGZvmJqOKUvOydxDD2UjGkOuSVtKUpU6p0pSlCEpSlCEpSlCEpSlCEpSlCEpSlCEpSlCEpSlCEpSlCErE0tjuhw8sv8ARxu/jlUm3wrLqP6+k/8ApuJt/R/DML/C9cuNgSpYWh8jWniQPNUSzM7EnrMxue0knf6k10NoHRK4bDRQr9xQCe1uLN5sSfOqC0Rb7TDfh0sd/wC0WujaWphuVoceeRkYNtSlKUptZlfjLcWO8HjXOGksMI5pYxwSR1HgrlR9K6PZrAk8Bxrm3F4jpJHf8bs36mJ/nSlTwWkwG95OWnupTstxhTSKKOEqOp8lzj4p8auqqR2YwFtJRn8CyMf0Ffq4q7q7p/0pbG7fUC38R6lc4aTxJknlc8Xkdv1OT/OpNsswQfSCsf8ANRu/nuQf3zUVxkRSR1PFXZT5MR/KppshkAxsgPFoGt5SRmlY9Xi60VactI/LyVv1Se03SRl0g636sIVFHuhmPjdre6KuyqE16iK6RxIP9Jf9Sqw+BpqoPVWfwNoM5J4D3C0VbzUiMnSOGC8ekB8gpJ+ANaOpzsk0bnxjykboYzb80nVHyh6UjF3ALSVsgjp3uPI+eit+lKVZr58vLFD929+GVvoa5rXgPAV0TrBiejwk7/hikPoht8a53ApOp3C1GAjqvPaPdZGj3ImjI4iRCPJxXReIgDoyHgylT4EEGuetBwZ8VAn4poh6yLV76x6dXB4dpnBbLYBQbFixsBfl2+ANe0+gJK5xsF8kbWb6+yo3Terc+EkMcqNYGyuAcrjkwbh5cRW11T1DmxcimRGjgBuzsCpYfhQHeSeF+A+Bkv7Zh/op/tv+3Uo1N1wGPWQ9EY+jKj2swOYHnYbxbhbmK5bHGXaFTVFZWxwkujA/9XB8lIY4woAAsAAABwAHAV9UqLa469LgGjTozI7gtbNlCgGwJNjxN+XI025waLlZiKF8z8jBcqU0qtP2zD/Rf9d/26k0uv2HjwkU8t0MqZlhFmkPgN3V/iNh9K5ErDsUzJh9THbMzfTgfRSWlVRjtsUxb9zDGi8s5Zz8pUD40wW2GYMOmhjZeeQsh+YsD8K56diY/wCPVWvlHdcK16VrtA6fixkQkhNxezKdzKfwsO34VrNddcPsEaEJ0jyMQqlsoAUAsxNj2qLd9SFwAzcEgynkfJ0QHW5KSVzxrHpDp8XPLxDyNl/KDlX5QKl+J2wSsjKIEUspAYOxy3Fr2y8uNV+KTmkDrALUYTQyU5c6UWJsB7+y2Wrej+nxcEVrh5FzflBzN8oNdDVz3q1p37HiBMIxIVVgASVALC17gHlcedTD9ssn+jJ/aN/hr2F7WDVR4rR1FTI3oxcAcxv+WVqUrywkxeNGKlSyqSp4rcA28uFYOm9Y4MIuaeQLf2VG928FG8+PCnCQBdZdsbnOytFz2LZ0qsdI7YzciCDdyaVt/wChP8Va39r2Lv7GH8Mkn/MqIzsCs24RVOF7Ad5VwUqttE7YQSBiYco/HGSwHih328CT3VYWBxyTRrJEwdGFww4H/r3cq7a9rtknUUk1P+423ovelKrzSG15I5XRMOXVGKh+kC5spte2Q7t27fXrnhu65gpZagkRC9vzirDpUA0NtWE+Iih+zFekcLmEga1+dsguO3fwreaz68wYLqtd5bXES2uL8Cx4KPj2A1yJGkXupHUNQx4jLdTw0PopHSqixG2DElupFCo7CHY+uZfpW41f2tq7hMVGI7m3SoTlH5lO9R33P865EzCbJh+E1TG5st+46qxaV+A1+1MqtKVGNYNoeFwpKZjLIOKR2Nj2Mx3Dw3nuqHYvbFOT+7giUfxl3PwK1E6VjeKsIcNqZhma3Tt0VsUqoI9r+KB60cBHYFcfHOfpUp1e2pwTsEmUwOdwJOaMnsz2GXzFu+gTMPFdS4XUxDMW3HZqptSlfjMALk2A4k8qlVav2sTS+A6fDyxH/ORst+zMpAPkah+ntrEERK4dTOw+9fLH5GxLeQt31F59reMJ6qwqPyMfiXqF0zBorWDC6p1ngW71DWVkYg9V1NiOxlP8iK6I0LpNcRh45l4SKD4H7y+Ia48q5+0npBp5XlcKGc3bKMoJtvNrneeJ7yak+z/Xf7G/RTXMDm9+JjY/etzU8x5jndaF4a63BX2KUj6iEOaOs3h6hXPSvmKUMoZSCpAIINwQeBBHEVAtZtqBw2JeGOFXEdgzFyLmwJAAU8L28Qadc8NFyspBTSVDskYufzmpFrvpHoMBO/MoUXxk6g9M1/KqEqU616/SY6JY2jWNVfMbMWzEAgDeBu3motSMzw86LX4XSOpoiHjUlWPscwF5MRMfuqsY945m/up61aNUnqttAbAwGJIFe7lixcgkkAcAp4AAVIdHbW5JJVT7KDmvuWQ5tyk7rr3VNFIxrQFU4hQVM0zpA3TvGwHeottD0SYNIS7urKelX3/a+fN8K1urmmThcVFMBcIesO1SLMPGxNu8Cri141TGOgsthNHcxseBvxQ9xsPAgGqRxmDeJ2jkUo6mzKwsR/07+BqGVpY64Vrh9Qyqp+jduBYjs2uujMHjEljWSNgyOAVYcCDVRbWoUXHKV9polLjvDMoPjlA9BViaiYExaOw6niUzn+sJe3o1VJr3j+m0jiG5K+Qf1YCn5gx86nmd1BdVOExZat4adG3++th8rQ1c2yrRnR4HpCOtM7N5DqKPlJ96qZrobVtVGDw4X2ehit/ZrUVOOtdPY5IWwho4n0WypShNPLIqHbU9JiLAFL9aZlQeAOZj4WW3vVTFSfaDrKMXiuobxRApGeTb+s/mQAO5RUYqumdmct1hlOYKcB251P53KUbNdH9LpGI23RBpD5Cy/My1KNsekbJBAD7TNIw/KMq/3m9Ky9k2g+jw74hh1pzZfyJex82ufALUN2l6R6XSMgBuIgsY8hmb5mYeVSfpi70iHCoxK42YPzzPkotV07LtHdHo9WPGZ2c+F8q/BQfOqYjjLEKu8kgAdpJsB610bo3BCGGOJeEaKg91QP5UU41JRjkuWJsfM+n+rJqjdo2kel0jLvuI8sY90db5y1XbisSI43dvZRSx8FBJ+ArnDE4gyOzt7TsWbxYkn4mu6k6AJTAoryOk5C3j/i86zsLgZ8U9o0klYBR1QTlCgKoJ4KAAAOHCvvV7QrYvExwruznrN+FRvZvIfEgVfeitEx4aJYoVCqvqTzYnmx7ahiiz9ytcQxFtLYAXcfIKh9KasYnDKGmhdFO7NuK7+AJUkA+NauuhdZ1U4LE5wCvQyXv3IT63tXPVeSxhh0XeHVrqthLhYg8FMtlWkmjx3R36syMCO9AXU+IAYe8akG0zVzF4rERGGIyRpHYEMgsxY5rhmHIJUZ2X4UvpKMj/ADaSMf05Pq4q7KnibnjsVU4jUfTVokYATl4/cei540tq7iMLl6eMx575blDe1r+yT2j1rXVNtrWkc+NWMcIYwPefrH5clQm9KvADiAtBSSPlha941Ounl5LcaO1Qxc8YkhhZ0NwGBQXsbH2mB4gitporZzjGnjEsBSPOudi0dgoIzbgxJNr1bGrGjugwcEVrFY1zfmIzN8xNbDE4hY0Z2NlRSzHsAFyfQU02nba5WclxqbM5rALXIG9+zio7rvriuBiAWzTOD0angBzdv4R2cz5kUpjsc80jSSsXduLHif8AgO4bhWTp/TLYrESTP949UfhUeyvkPjc86+tXdDNi8THCu7Oes34VG9m9Bu7yKgkeZHWCuKKkZRw5nb2uT7dwXzojV/EYokQRM9uJFgo7izEKD3XrM0rqTi8NGZJYSEHFlZXC+OUkgd/Crz0fo9II1jiUKiCwA+p7SeJPOvvGhTG/SWyZWzX4WynNfutep/pxbU6qpdjkhk6rRl81zbU02XawNDixAT+7nuLcg4F1YeNsp7bjsqFCt7qRAX0jhgOUgbyQFj8FpZhIcLLQVjGvgeHbWKuzT+kegws0vNI2I8bdUfqtXO9XDtZ0jkwSxg75pFB/KnXPxCetU9UtQbusqvA4ssJfzPkPwrP0JpU4aXpVF3VW6O+8KzDLmIPGwLG3basnReruKxrM8aNJckvIxABJ43djvbuFzX1qjq4cbiVi3hB1pGHJQeXeTYDxvyq68Vi8PgcMC2WKKMBVAB8lAG8k7/iTzNeRx5hc7KWvrhTvDYm3efTh/io3Tmrc+EZROmXNfKQQym3GxHPeNxrWVONf9d4cbDHHCrgpJmJcAbsjLYWY/i+FQeo3gA9VP0skr4g6VtnK8Nm+kDLo6LMbmMtHfuQ9X0XKPKo1tE19YM2FwzWtumkB335xqeVuZ8uRr20fpM4DQKON0s2bo+4yMxDeUYzeVVcTU75CGhvYqejoWSVEkzhoHGw7b7/CVu9F6lYzEIHihbIeDMVQHvGYgkd43VuNmmqq4qZpZReKG3VPB3O8A9oA3kd68r1coFcxQ5hcqXEMVNO/o4wCeN1ztpjQM+FYLPGUJ9k7iGtxsykg8vWsCrk2sqv2C7e0JUyeO+/y5qpuo5GZHWT1BVGphzuFjeyuDZXrA0+HaGQ3aAqFJ4lGByjyKsPC1araxrMwIwkZsCoaYjnf2Y/DdmPbde+vjY1Ac+JflaNfO7n/AIetRjaCT/6nib/iW3h0SW+FTOceiCq4aaM4k/TQC/30+bqPVNtG7JsVIgaR44ri+VszMPEDcD3XqHYSfJIj2vkdWt25WBt8K6C0JrBDi4w8Lht3WXgydzLxB+HZeuIWNcdU1ilVPTtaYhpxO6qvS2yzEwxvIHjkVFLELmDWAubKRY7uV6hldMVX2n9kqSyF8PIIsxuYyuZQTxykEFR3b+6w3V3JB/FKUWMXu2oPcbetlibIdNOTLhmJKKudL/d6wDKO4lgbdt+2o9pTUfSEk8rnDkl5HYkPHY5mJ3dbhvqyNTdSkwCsc/SSSWzPbKABwVRc2Fzfjv8AKpBicQI0Z23Kilj4KLn4CpBFdgDkm/ERFUvfTgEOtvf+t1zji8I0TtHIMrobMLg2I4i4JFfEUZZgqi5YgAdpJsB6194rEmSR5G9p2Zj4sST8TW81A0f02kYByRjIf6sXHzZfWkgLmwWqkk6OIvdwF0/Z9j/9Gb9UX+OpPs91IxEOME2Ii6NY1bLdkJLMMvBSd2Ut8KtClPNgaDdZKbGJpWFhAF9OPylYOktBwYi3TxJJl4ZlBI7r8bd1Z1KmIuqhri03abFY+NxIhheQ+zGjMR3KpNvhXOMkhYlm4sST4k3Pxq7NpeP6LR0g5ylYx7xu3yK1UjSdQdQFqsCjtG6TmbeH+pU+1F2irh4xBiQxjX/JyKLlATfKy8SvGxG8cLdmu1M1L+3QYlr5WXIImN8ubezA9xGUd179xj2ldDzYZ8k6Mjcr8G71bgw8KibmZZwVjN9PVl1O/ceO24V0vtDwAW/2hT3BXJ/TlvUE1x2ltiFaHDBo4m3O53O45rYeyp58z3bwYLQCunTucLKCDCaeF2fUntSt9qdqs2NnC7xEljK/YPwg/ibgOzeeVbDVrZviMSQ0oMEXNmFnYfwod/m1h41buiNERYaJYoVyqvqTzYnmT211FCXanZRYhijIWlkRu70/v8K9jkhi4BUjTgOCqq8PAAVzpjMUZZHkbjIzOfFmLH61d20TSHRaOmsbGQCMe+bH5c3pVF11UHUBQYFH1HyHibeH+qQahaP6bSMA5K3SH+rGYfMFHnV8VVmxzAXlnmP3VVB7xLN/cX1q06lpxZt1XY1LnqMvIAe6i+0nSHRaOl375csY949b5A1UfVi7YNLhpIcOp9gGR/FtyDxy5j7wquqWndd6vMHh6OmBP/0bqydjmjutPORwCxqfHrP9I6s+ovs20f0Wjot2+XNIfePV+QLUopyIWYFmcRl6Wpee23hooltQ0h0ej3XnMyxjwvmb5VI86pSrE2x4+8sEI+6jOfFzlX4I3rVd0nObvWnwiLJTA87n29lZ2xzRu6ecjiVjU+AzN9U9Ksqo7s/0f0OjoBbe69If6w5h8pUeVZetmk/s+CnkvYhCF/M3VX5iKbjGVizNY41FW63E2HoqO1h0h0+Lnl5PIxH5QbL8oFferWjunxkEVrhpFzflU5m+UGtYBU52R6Pz4x5SN0Ue780hsPlD0iwZnBbCpeKencRwGnoFb9RLahpAxaPcDjKyx+RuzeqqR51LarHbHpIEwQA7xmkYdl+qn+/T0pswrHYbH0lSwdt/DVVrUi1H1mjwM7SSRs+ZMgykXW7Ak2PG9hzHCo7Um1S1KOPjlKShGjZRlZSQQwJvcG44HkaQZfN1d1tKoxdEem/Tx/Ap4NreDt7M/hkX/Hb41FdbdpjYmNoYEMUbbnZiM7j8NhuUHnvN+7ff8k2R4wcHgPvuPqlemH2P4knrywqO4u59MoHxqcmV2llTRR4bC7OHXtzN/JQSrP2Vaqst8XKtsy5YQeNj7UngeA7rngRW20Fsuw0BDykzuOGYAIO/oxx94mpXj8ckETSSEKiC7Hw+p5AcyRXccOU5nKCvxQTN6GDW/H2Cqra7pHPi44gd0Udz+aQ3PyqnrUErO05pVsTiJZm3GRrgdg4KvkoA8q89FaPM88UQ4yOq+AJ3nyFz5Us85nEq+poxTwNaeA19Sre2YaD6DBCQjr4jrn8vCMeFrt79YO13R8j4eJ0BKROxkA5ZlADkdg3i/LNU7hiCqFUWCgADsAFgPSvun+jGTKsYKxwqfqLXN728reC5nrJg0ZK6F0ikZAbF1RmUe8Bar9OrWFzZvs0Gbt6KO/0rYIgAsAABwA3AUuKbmVcvx4W6jPErmok8N/Hh3+HbX5Un2lPfSc3cIx/qkP1JqMUs4WJCv4ZOkja+1rgHxU+1J2gQYPDiGSKS+ZmLplYMWPYSCLKFHPhUin2u4QDqpMx5DKo9SW/41FMBsulnw8U0U0dpEVsrBly3G8XGa9jzsKfskxl/ag8c7/4KYDpQLAKkliw6SQuc7W+up3+61GtmuEuOcFgEjS+SMG9r8WJ+83fYd3O+lw+HZ3VEUszGyqBcknkBVgYHY5KT++nRR2Rqzn1bLb0NTjV7U7D4PfEt3IsZH6znuB4KO4AV4IXvN3KR+J0tNHkh1tsBt4/6vnUvVz7FhFjNjIxzyEcMxA3A9gAA8r86h+1XVZiwxcYuMoWYDiuX2ZPC249lh32mWtWtkWBjDOCzvcJGNxa3E35KLi57xxqK6M2vq8gWeDo0Y2zq+bLfmylRu7SPSpn5LZCVU0gqzIatjb737edlVtfcM7IwZGKsODKSCPAjeKuHT+y7DzkvCTA539UXjPubre6QO6oJpbZrjIbkIJlHOI3P6DZvQGlnROatDBiVPOLXseR0/peuh9p+LhsJCJ17H3N5ON/6gasfVnXvD4zqqTHLb/JPa57cp4N9e4VRboQSCCCNxBFiO4g8DX7HIVIZSQQQQQbEEcCCOBr1kzmripwuCcXaMp5j4XS1RjaPpDotHS2NjJaMe+et8gasnUnTxxeDSRvbF0k72Xn5ghvOojtkx+7Dwg/ikYeFlX6vTcj+pcLNUdMfrGxO4HX7aqs6sjY5o67zzHkFjXzOZvonrVb1d+zTR/RaOjPOUtIfeNl+RVpSAXetHjEuSmI5kD39lKaV8SyhVLMQqgXJJAAHaSeFY+G0tDI2WOWN2teyurG3bYGrC6xgaSLgLLpSlC5VZbZMfvw8IP4pGHoq/wC/VaVLdqOILaScfgSNR+nP/v1GMHhGlkSNPakZVXxYgD61Wym7yt5h7BHSs7r+OqunZro/otHRE8ZS0h942X5AtSTE4VJFyyIrqeKsAwPkd1fmEwwjjRF9lFVR4KAB8BXtVg0WFliZpTJK6TmbrQvqJgSb/Zo/IED0BtWwwGgsPDvhhijPaqKD6gXrOpQGgcF46eVws5xI7ylKUrpRKutsmLIiw8fJndz7igD/AGlVZVq7YsAzQwSgbo3ZW7ukC2PhdLe8Kqqq+f8AWVt8It9K23b6q3Nj7L9jlAIzdMSw52MaZT4bj6GpLrLrNFgoS8huxv0cYPWc9g7B2nl6A0NgtISQtmikeMkWJRmUkdhsd4r3gw02Kd2u0hVS8kjktlVQSWZjfduNu3gK7bNZuUDVKz4S2SczSO6u9vZeGkce88ryyG7yMWY/yHcBYDuArzw+HMjqi+07BV8WIA+JrzqS7OdH9LpGLdcR5pD7g6vzlKgAzGyuJXiGIu4Aeiu7CYYRxoi+yihR4KAB8BXrSlWi+dk3NyqM2j4nPpKfsTIg8o1J+JNRluFSraVo8xaRlJG6UK6nt6oU/Mp+FRaqx/6ivoNGR9OzL/Eei6M0PKrYeEoQVMaZbdmUWqstqmtKyuuGia6xnNIRwL2sFv8Awgm/ee6oVBpaZEKJNKqHiiu6qb8eqDavbDaAmfDyYhUPRRWDN23Njl7bX39lSvmL25QFWU2GMppelkdfXTvPutfVobGnXJiRfr5kJHPLlIB9c3rVX164XFvGwaN2RhwZWKn1G+omOyuurKsp/qITHe110Dp7T8WEhMkrW/Cv3nP4VHM/TiaobTGlXxM8k0ntOb2HBQNwUdwFhXlNiJZ3BdpJXawGYs7G/BRe5PgKtfUrZ8sMDnEqDJOhRl/o0bilx947iSOFgBwuZiXTGw2VVHHDhTM7zdx/NPdVBUt2bayLhcSVlOWOYBSx4KwJKMewb2BP8QPAVrNadV5MFMUcEoSejktucfyYcx/K1aWoASxyt3tjqoSL3a4LpcG/Cv2ufNG604rDgLDPIqjgtwyjwVgQPKsjE6845xZsTJb+HKnxQA039SOSzhwKW+jhb7/nmrp01rFBhEzTyBexeLt+VRvPjwqntcddpMc2UApCpusd95P4nI4nu4Dv41osPhpZ5cqB5ZH5C7Me8n+ZqRaw6ojA4SMzEHETPuUezGqi7AH7zXKAnhvsO0xPkc8abKwpqKCje3Mczzt8ge6itTPZRo7pMdnPCGNm95uoPgX9KhlW3sg0dlwssp4yyWH5Yxb+8z+lcQi7wmsUl6Omd26eP9XU9pSlWKwqUpShCprato8pj+k5TRqQe9BkI8gFPvVDKvjXXVcY3D5RYSoc0THhe29T/Cw3eh5VRuMwbxO0cilHU2ZTuI/87edV8zC11+a22FVTZoAzi3T7cCrV2V6yI+HGFYgSRFsgP30JLbu0qSRbstU9rmhHIIIJBG8EbiO8Hka3uH17xyCwxL2/iCOfV1JqRk9hYpKswYyyGSJwF9bFX1Wk1g1ww2DB6RwX5RLYufL7o7zYVTWL1wxkos+JlseIDZB8lqwtG6KlxMmSFGkY8bcr82Y7gO8mvTUX0aFHFggb1p36Dl8lZmtGsr42fpXAUAZUQb8q3J48zcm53VrMNCHdVZggYgF24KCbFjbkONT/ABOyN1wmZXz4kG5QbkItvRSd+bnmNhutYcar+aFkYqwKspsVIIIPYQd4NLva4G7ldUs0EjMkB0Gi6Rw1si5Tdcosb3uLbjfnur0rnzRGtOJwotDMyr+A2ZP0sCB5WrdHapjrWzRePR7/AK2+FNCobxWekwOcO6rgR4KUbXdGxfZ0msBKJAgbmwKsSp7bWuOzf21VFZ2ltOT4pw08jORwvYBfBRYDyHKvTQGr8uMmEcQ7Mz/dQfiY/Qc6We7O7QK/pIjSU+WV23HgFaGySArgGJ4PM5XwCov1U+lQraji8+kXHKNI0H6c5+L1cGitGph4Y4Y/ZjUKO09pPeTcnvNVDtS0a0ePZyOrMqsp5XVQjDxGUH3hTErS2MBUmHTNlrnv5g28R7KIV0Nq1IpweHKEFehjAt3IBbxBFvKueay8LpeeJSsc0qKeKpI6g+QNqgikyFXGIURq2gA2sVZW1fWVRF9kRgXcgy2+6qnMFPeWANuwd4rWbIdDFpZMSRuQdGh7WaxYjwWw9+odoPQcuMmEcQuTvZjeyi+92P8A4SavnQmh0wsCQx+yg482J3sx7ybmpo7yPzlVdYWUNN9Mw3cd/c/fbuWdSlKbWZVGbRx/+TxH9X/sY63WyfV7pJmxTjqxXWPvcjefdU+rd1fGu2r8mI0z0UY3ypG1+SqFys57hl+g51aOidFph4UhjFlQWHaeZY95NyfGlGR3kJPNaarrRHRsibu5o+wtr47eKy6UpTazKUpShCUpShC8cZg0ljaORQyOLMp4EVX2kNjiFiYcQUXkrpnt3Zgw+I86selcOY126agq5qf9t1vztVc4DY4gIM2IZx+FECX94lvpUwXVfDrhXwyJ0ccilWy7mNxbMWNyW7zettShsbW7BezVs8xBe46fb0UE/Y/hf6XEfqj/AOXW61Z1IgwLO8RdmcBSXKmwvewyqOJt6CpDSgRtBuAiStqJGlrnkhKUpXaUWq1h1ahxseSYHdvR13MhPGx7+YNwbDsFQabYyb9TFC38UW/4PvqzqVG6NrtSE5BXTwDLG6w+x9VA9E7I4I2DTyNNb7tujTzAJY+tTdcIgTowihLZclhlta2XLwtblXrSumsa3YKOaqlnN5HXVfaW2QROxaCUxA/cZc6juBuCB43rDw+xnf8AvMTu7FjsfUufpVm0rjoWck03FKoNy5/IfC0Wr+pmGwe+JLv/AEjnM/keC+QFb2lKkAA0CRkkfI7M83K8MbgY5kKSoroeKsLj/wC++oTpLZDh3JMMrxX+6bSKPC5DerGp7SuXMa7cKWGqmg/bcQqu/Yy9/wD9pbf+0f8AHWxwGx6BTeaaSTuUCMHx9o+hFWBSuRCwcEy7Fatwtn8gPZYOitBwYZcsEaoDxsN58WO8+ZrX6z6mw47ozK0imPNbIVHtWvcMp/CK31K7LQRZJNnka/pA45ufFQT9j+F/pcR+qP8A5dS/ROi0w0KQxA5EFhc3JuSSSe0kk+dZlK8axrdgpJqqaYWkcSEpSldpZKUpQhK1WnNWMPi1tPGGI9lx1XXwYb7d3Dura0rwgHQrtj3MOZpsVW+L2NoT+6xLKOQdA3xUr9Kx49jLfexS27oj/N6tClRdCzkrAYrVgWz+Q+FB9HbJMKhBlaSU9hIRfRet81S/A6OjhQJEixqOSgAeO7ie+smlSNY1uwSk1VNN+44lK1Om9VcNix++jBa1g46rj3hvt3G4rbUr0gHQqJj3MOZpsexVzjNjaE/usQ6jsdA/xUr9KwhsakvvxKW/9tv8dWnSouhZyVg3FqsC2fyHwoBo7Y/ApvNLJL/CoEanx4t6EVNdHaLiw6BIUVFHJRx7yeJPed9ZVK7axrdglZquaf8AccT6JWu05oGHFxdHMtxxBG5lP4lPI/8AhrY0roi+hUDXOYQ5psVWeJ2Nb/3eJsOx47n1VgD6CsjAbHIwbzTu4/CihPiSx9LVYlKj6FnJWBxWrItn8h8LC0VoeHDR5II1Re7iT2knex7zWbSlSgWVe5xcbuNylKUoXK0if/03/wDip/tpK3dKVy1Tzbt7h6JSlK6UCUpShCUpShCUpShCUpShCUpShCUpShCUpShC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6" name="AutoShape 6" descr="data:image/jpeg;base64,/9j/4AAQSkZJRgABAQAAAQABAAD/2wCEAAkGBhQSEBQUEhQVFRUUFhcZFRUXFxYXGBYeFxQWGRgVGxYYHCYeGhkkGRcWHy8gIycqLC0sFh4xNTAqNScrLCkBCQoKDgwOGg8PGiwiHyUsLCwyLCwyLS0sLCwvLDQsLCosNCksLC4sKiwsLC0sLC8sLywsLCwsLCwsLCwsLCwsLP/AABEIAHEBvwMBIgACEQEDEQH/xAAcAAEAAgMBAQEAAAAAAAAAAAAABgcEBQgDAgH/xABMEAACAQICBgcFBQQFCwQDAAABAgMAEQQSBQYHITFBEyJRYXGBkTKCoaKxFEJScpIXI2LBU4OTstIzQ1Sjs8LR0+Hj8BVzdPElNDX/xAAbAQACAwEBAQAAAAAAAAAAAAAABAMFBgIBB//EADMRAAEDAgQCCQMFAQEBAAAAAAEAAgMEEQUSITFBURMiYXGRobHB0RSB8DIzUuHxFWJC/9oADAMBAAIRAxEAPwC8aUqFa96/jC3hgs05G88REDwJHN7bwPM8geXODRcqeCB87wxg1W+0/rVh8Gt5n6xF1jXrO3gvZ3mw76rrS+1ydyRh0WJeTN13+PVHhY+NQfEYlpHLuxZmN2Zjck95NZeiNAz4pssEbORxPBV/Mx3CknTOcbBaqDCqenbml1PM7fnevTGaz4qX/KYiY35B2UfpWw+Fa5pWPEk+JJqxNH7HHIvPOq/wxqW+ZiPpW0XY7hrb5p7/ANX9MledFId1J/06OLRp8Aqsgx8iG6SSIf4XZfoa3+jNo2NhI/e9Kv4ZRm+bc3xqTY3Y3uPQ4g35CRB/eU7vSoXp7VLE4M/vo+rewkXrIfe5HuIBrwtezVSMno6vq6E8iNfP2Vnat7TcPiCEl/cSHcMxujHufdY9zAedTKuZ6nuoW0FoWWDEteI2CSE74uwE84/7vhwmjn4OVVXYOGgyQeHx8K26UpTazaUpShCUpShCUpShCUpShCUpShCUpShCUpShCUpShCUpShCUpShCUpShCUpShCUpShCUpShCUpShCUpShCUpShCUpShC+JZQqlmIVVBJJNgAOJJPAVW2sm1qxKYNQQN3TOOP5U/m3pWDtQ1tMkpwsZtHGf3tvvuPu/lXs/FfsFajUvUl8c5ZiUhQ2ZxxY8ci33XtxPK440rJK4uysWjo6CKKL6ip77fm5PJavH6z4qYkyYiU35Zyq/pWy/CteuLa9w7X7mN/rV+6M1QwmHAEcCXH3mAdz7zXNZ8+jInFnijYdjIpHoRXP07juVJ/2oWaMj0+w8lRmjNdsZARkndgPuyEyL4Wa5HkRVlao7SI8URFKBFMdw39Rz2KTwb+E+RNaTXrZwiRNiMIMuQXki3kZRxZL8COJXhbha1jWgNcZnxGxTfQUuIx52Cx57EHt5rpilRLZzrScXhyshvNDYMebqfZfx3EHvF+dS2nWuDhcLJzwuhkMbtwtDrprKMFhWcWMjdWIH8RHtEdii59BzqiJpmdizEszElmO8kk3JJ7b1LdqGmDNjjGD1IAEHZmNmc/RfcqLYHBtNKkae1IwVfFjbf3c6RmfmdZa/C6ZtPBndudT3cFIdR9SmxshZ7rAh67Dix45FPha55XHbV0YHARwxiOJAiLwVRYf9T3nea89D6LTDQJDGOqi27yebHvJuT41rtbtakwMGcjM7XEaXtmPMnsUbrnvA500xgjbcrPVVTLXTZGbX0Hv+bLe0qhsdr5jZXzHEOnYsfUUd1hvPmTUy2ea/SzSjDYk5ywPRyWAJKi5RrbjuBIPdzvXjZ2uNlJPhE0UZkuDbcBWPXnPArqVdQysLFSAQQeRB4ivSlTqnBsqS1/1P8AsUoeO/QSk5eeRuJjJ5i28Hsv2XMUq+9d9FifATrbeqF0/MnWHrYjzNUJVfMzK7RbfCqo1EPW3GnwVb+y3WUzwGCQ3eADKTxZDuH6T1fArU5qh9QtJGHSEB5O3Rt3iTqj5sp8qvWWUKpY7goJJ7ABc0zC7M3Xgs9i1OIqi7dna/fisfSWlosOmeaRY17WNr9wHEnuFYGjdc8HiHyRTqXPBSGQnuGcC58KpPWHT0mMnaWQnf7C8kXko/n2m5rXKxBBBsRvBHEW4EHtqI1BvoNFZR4E0x9dxzdmw+V0vSsDQGKaTCQSP7TxRs3iyAk+tZ9Ng3WZc3K4tPBKUpXq5SlKUISlKUISlKqXavp5zihh0dgkaKWUEgFmud9uNly2v2muHvyC6bo6U1UnRg243VmY3TuHh/ys0SdzOoPoTesrD4hZEDowZWF1ZSCCO0EVzVXQuq+jugwcEZ4rGub8xGZvmJqOKUvOydxDD2UjGkOuSVtKUpU6p0pSlCEpSlCEpSlCEpSlCEpSlCEpSlCEpSlCEpSlCEpSlCErE0tjuhw8sv8ARxu/jlUm3wrLqP6+k/8ApuJt/R/DML/C9cuNgSpYWh8jWniQPNUSzM7EnrMxue0knf6k10NoHRK4bDRQr9xQCe1uLN5sSfOqC0Rb7TDfh0sd/wC0WujaWphuVoceeRkYNtSlKUptZlfjLcWO8HjXOGksMI5pYxwSR1HgrlR9K6PZrAk8Bxrm3F4jpJHf8bs36mJ/nSlTwWkwG95OWnupTstxhTSKKOEqOp8lzj4p8auqqR2YwFtJRn8CyMf0Ffq4q7q7p/0pbG7fUC38R6lc4aTxJknlc8Xkdv1OT/OpNsswQfSCsf8ANRu/nuQf3zUVxkRSR1PFXZT5MR/KppshkAxsgPFoGt5SRmlY9Xi60VactI/LyVv1Se03SRl0g636sIVFHuhmPjdre6KuyqE16iK6RxIP9Jf9Sqw+BpqoPVWfwNoM5J4D3C0VbzUiMnSOGC8ekB8gpJ+ANaOpzsk0bnxjykboYzb80nVHyh6UjF3ALSVsgjp3uPI+eit+lKVZr58vLFD929+GVvoa5rXgPAV0TrBiejwk7/hikPoht8a53ApOp3C1GAjqvPaPdZGj3ImjI4iRCPJxXReIgDoyHgylT4EEGuetBwZ8VAn4poh6yLV76x6dXB4dpnBbLYBQbFixsBfl2+ANe0+gJK5xsF8kbWb6+yo3Terc+EkMcqNYGyuAcrjkwbh5cRW11T1DmxcimRGjgBuzsCpYfhQHeSeF+A+Bkv7Zh/op/tv+3Uo1N1wGPWQ9EY+jKj2swOYHnYbxbhbmK5bHGXaFTVFZWxwkujA/9XB8lIY4woAAsAAABwAHAV9UqLa469LgGjTozI7gtbNlCgGwJNjxN+XI025waLlZiKF8z8jBcqU0qtP2zD/Rf9d/26k0uv2HjwkU8t0MqZlhFmkPgN3V/iNh9K5ErDsUzJh9THbMzfTgfRSWlVRjtsUxb9zDGi8s5Zz8pUD40wW2GYMOmhjZeeQsh+YsD8K56diY/wCPVWvlHdcK16VrtA6fixkQkhNxezKdzKfwsO34VrNddcPsEaEJ0jyMQqlsoAUAsxNj2qLd9SFwAzcEgynkfJ0QHW5KSVzxrHpDp8XPLxDyNl/KDlX5QKl+J2wSsjKIEUspAYOxy3Fr2y8uNV+KTmkDrALUYTQyU5c6UWJsB7+y2Wrej+nxcEVrh5FzflBzN8oNdDVz3q1p37HiBMIxIVVgASVALC17gHlcedTD9ssn+jJ/aN/hr2F7WDVR4rR1FTI3oxcAcxv+WVqUrywkxeNGKlSyqSp4rcA28uFYOm9Y4MIuaeQLf2VG928FG8+PCnCQBdZdsbnOytFz2LZ0qsdI7YzciCDdyaVt/wChP8Va39r2Lv7GH8Mkn/MqIzsCs24RVOF7Ad5VwUqttE7YQSBiYco/HGSwHih328CT3VYWBxyTRrJEwdGFww4H/r3cq7a9rtknUUk1P+423ovelKrzSG15I5XRMOXVGKh+kC5spte2Q7t27fXrnhu65gpZagkRC9vzirDpUA0NtWE+Iih+zFekcLmEga1+dsguO3fwreaz68wYLqtd5bXES2uL8Cx4KPj2A1yJGkXupHUNQx4jLdTw0PopHSqixG2DElupFCo7CHY+uZfpW41f2tq7hMVGI7m3SoTlH5lO9R33P865EzCbJh+E1TG5st+46qxaV+A1+1MqtKVGNYNoeFwpKZjLIOKR2Nj2Mx3Dw3nuqHYvbFOT+7giUfxl3PwK1E6VjeKsIcNqZhma3Tt0VsUqoI9r+KB60cBHYFcfHOfpUp1e2pwTsEmUwOdwJOaMnsz2GXzFu+gTMPFdS4XUxDMW3HZqptSlfjMALk2A4k8qlVav2sTS+A6fDyxH/ORst+zMpAPkah+ntrEERK4dTOw+9fLH5GxLeQt31F59reMJ6qwqPyMfiXqF0zBorWDC6p1ngW71DWVkYg9V1NiOxlP8iK6I0LpNcRh45l4SKD4H7y+Ia48q5+0npBp5XlcKGc3bKMoJtvNrneeJ7yak+z/Xf7G/RTXMDm9+JjY/etzU8x5jndaF4a63BX2KUj6iEOaOs3h6hXPSvmKUMoZSCpAIINwQeBBHEVAtZtqBw2JeGOFXEdgzFyLmwJAAU8L28Qadc8NFyspBTSVDskYufzmpFrvpHoMBO/MoUXxk6g9M1/KqEqU616/SY6JY2jWNVfMbMWzEAgDeBu3motSMzw86LX4XSOpoiHjUlWPscwF5MRMfuqsY945m/up61aNUnqttAbAwGJIFe7lixcgkkAcAp4AAVIdHbW5JJVT7KDmvuWQ5tyk7rr3VNFIxrQFU4hQVM0zpA3TvGwHeottD0SYNIS7urKelX3/a+fN8K1urmmThcVFMBcIesO1SLMPGxNu8Cri141TGOgsthNHcxseBvxQ9xsPAgGqRxmDeJ2jkUo6mzKwsR/07+BqGVpY64Vrh9Qyqp+jduBYjs2uujMHjEljWSNgyOAVYcCDVRbWoUXHKV9polLjvDMoPjlA9BViaiYExaOw6niUzn+sJe3o1VJr3j+m0jiG5K+Qf1YCn5gx86nmd1BdVOExZat4adG3++th8rQ1c2yrRnR4HpCOtM7N5DqKPlJ96qZrobVtVGDw4X2ehit/ZrUVOOtdPY5IWwho4n0WypShNPLIqHbU9JiLAFL9aZlQeAOZj4WW3vVTFSfaDrKMXiuobxRApGeTb+s/mQAO5RUYqumdmct1hlOYKcB251P53KUbNdH9LpGI23RBpD5Cy/My1KNsekbJBAD7TNIw/KMq/3m9Ky9k2g+jw74hh1pzZfyJex82ufALUN2l6R6XSMgBuIgsY8hmb5mYeVSfpi70iHCoxK42YPzzPkotV07LtHdHo9WPGZ2c+F8q/BQfOqYjjLEKu8kgAdpJsB610bo3BCGGOJeEaKg91QP5UU41JRjkuWJsfM+n+rJqjdo2kel0jLvuI8sY90db5y1XbisSI43dvZRSx8FBJ+ArnDE4gyOzt7TsWbxYkn4mu6k6AJTAoryOk5C3j/i86zsLgZ8U9o0klYBR1QTlCgKoJ4KAAAOHCvvV7QrYvExwruznrN+FRvZvIfEgVfeitEx4aJYoVCqvqTzYnmx7ahiiz9ytcQxFtLYAXcfIKh9KasYnDKGmhdFO7NuK7+AJUkA+NauuhdZ1U4LE5wCvQyXv3IT63tXPVeSxhh0XeHVrqthLhYg8FMtlWkmjx3R36syMCO9AXU+IAYe8akG0zVzF4rERGGIyRpHYEMgsxY5rhmHIJUZ2X4UvpKMj/ADaSMf05Pq4q7KnibnjsVU4jUfTVokYATl4/cei540tq7iMLl6eMx575blDe1r+yT2j1rXVNtrWkc+NWMcIYwPefrH5clQm9KvADiAtBSSPlha941Ounl5LcaO1Qxc8YkhhZ0NwGBQXsbH2mB4gitporZzjGnjEsBSPOudi0dgoIzbgxJNr1bGrGjugwcEVrFY1zfmIzN8xNbDE4hY0Z2NlRSzHsAFyfQU02nba5WclxqbM5rALXIG9+zio7rvriuBiAWzTOD0angBzdv4R2cz5kUpjsc80jSSsXduLHif8AgO4bhWTp/TLYrESTP949UfhUeyvkPjc86+tXdDNi8THCu7Oes34VG9m9Bu7yKgkeZHWCuKKkZRw5nb2uT7dwXzojV/EYokQRM9uJFgo7izEKD3XrM0rqTi8NGZJYSEHFlZXC+OUkgd/Crz0fo9II1jiUKiCwA+p7SeJPOvvGhTG/SWyZWzX4WynNfutep/pxbU6qpdjkhk6rRl81zbU02XawNDixAT+7nuLcg4F1YeNsp7bjsqFCt7qRAX0jhgOUgbyQFj8FpZhIcLLQVjGvgeHbWKuzT+kegws0vNI2I8bdUfqtXO9XDtZ0jkwSxg75pFB/KnXPxCetU9UtQbusqvA4ssJfzPkPwrP0JpU4aXpVF3VW6O+8KzDLmIPGwLG3basnReruKxrM8aNJckvIxABJ43djvbuFzX1qjq4cbiVi3hB1pGHJQeXeTYDxvyq68Vi8PgcMC2WKKMBVAB8lAG8k7/iTzNeRx5hc7KWvrhTvDYm3efTh/io3Tmrc+EZROmXNfKQQym3GxHPeNxrWVONf9d4cbDHHCrgpJmJcAbsjLYWY/i+FQeo3gA9VP0skr4g6VtnK8Nm+kDLo6LMbmMtHfuQ9X0XKPKo1tE19YM2FwzWtumkB335xqeVuZ8uRr20fpM4DQKON0s2bo+4yMxDeUYzeVVcTU75CGhvYqejoWSVEkzhoHGw7b7/CVu9F6lYzEIHihbIeDMVQHvGYgkd43VuNmmqq4qZpZReKG3VPB3O8A9oA3kd68r1coFcxQ5hcqXEMVNO/o4wCeN1ztpjQM+FYLPGUJ9k7iGtxsykg8vWsCrk2sqv2C7e0JUyeO+/y5qpuo5GZHWT1BVGphzuFjeyuDZXrA0+HaGQ3aAqFJ4lGByjyKsPC1araxrMwIwkZsCoaYjnf2Y/DdmPbde+vjY1Ac+JflaNfO7n/AIetRjaCT/6nib/iW3h0SW+FTOceiCq4aaM4k/TQC/30+bqPVNtG7JsVIgaR44ri+VszMPEDcD3XqHYSfJIj2vkdWt25WBt8K6C0JrBDi4w8Lht3WXgydzLxB+HZeuIWNcdU1ilVPTtaYhpxO6qvS2yzEwxvIHjkVFLELmDWAubKRY7uV6hldMVX2n9kqSyF8PIIsxuYyuZQTxykEFR3b+6w3V3JB/FKUWMXu2oPcbetlibIdNOTLhmJKKudL/d6wDKO4lgbdt+2o9pTUfSEk8rnDkl5HYkPHY5mJ3dbhvqyNTdSkwCsc/SSSWzPbKABwVRc2Fzfjv8AKpBicQI0Z23Kilj4KLn4CpBFdgDkm/ERFUvfTgEOtvf+t1zji8I0TtHIMrobMLg2I4i4JFfEUZZgqi5YgAdpJsB6194rEmSR5G9p2Zj4sST8TW81A0f02kYByRjIf6sXHzZfWkgLmwWqkk6OIvdwF0/Z9j/9Gb9UX+OpPs91IxEOME2Ii6NY1bLdkJLMMvBSd2Ut8KtClPNgaDdZKbGJpWFhAF9OPylYOktBwYi3TxJJl4ZlBI7r8bd1Z1KmIuqhri03abFY+NxIhheQ+zGjMR3KpNvhXOMkhYlm4sST4k3Pxq7NpeP6LR0g5ylYx7xu3yK1UjSdQdQFqsCjtG6TmbeH+pU+1F2irh4xBiQxjX/JyKLlATfKy8SvGxG8cLdmu1M1L+3QYlr5WXIImN8ubezA9xGUd179xj2ldDzYZ8k6Mjcr8G71bgw8KibmZZwVjN9PVl1O/ceO24V0vtDwAW/2hT3BXJ/TlvUE1x2ltiFaHDBo4m3O53O45rYeyp58z3bwYLQCunTucLKCDCaeF2fUntSt9qdqs2NnC7xEljK/YPwg/ibgOzeeVbDVrZviMSQ0oMEXNmFnYfwod/m1h41buiNERYaJYoVyqvqTzYnmT211FCXanZRYhijIWlkRu70/v8K9jkhi4BUjTgOCqq8PAAVzpjMUZZHkbjIzOfFmLH61d20TSHRaOmsbGQCMe+bH5c3pVF11UHUBQYFH1HyHibeH+qQahaP6bSMA5K3SH+rGYfMFHnV8VVmxzAXlnmP3VVB7xLN/cX1q06lpxZt1XY1LnqMvIAe6i+0nSHRaOl375csY949b5A1UfVi7YNLhpIcOp9gGR/FtyDxy5j7wquqWndd6vMHh6OmBP/0bqydjmjutPORwCxqfHrP9I6s+ovs20f0Wjot2+XNIfePV+QLUopyIWYFmcRl6Wpee23hooltQ0h0ej3XnMyxjwvmb5VI86pSrE2x4+8sEI+6jOfFzlX4I3rVd0nObvWnwiLJTA87n29lZ2xzRu6ecjiVjU+AzN9U9Ksqo7s/0f0OjoBbe69If6w5h8pUeVZetmk/s+CnkvYhCF/M3VX5iKbjGVizNY41FW63E2HoqO1h0h0+Lnl5PIxH5QbL8oFferWjunxkEVrhpFzflU5m+UGtYBU52R6Pz4x5SN0Ue780hsPlD0iwZnBbCpeKencRwGnoFb9RLahpAxaPcDjKyx+RuzeqqR51LarHbHpIEwQA7xmkYdl+qn+/T0pswrHYbH0lSwdt/DVVrUi1H1mjwM7SSRs+ZMgykXW7Ak2PG9hzHCo7Um1S1KOPjlKShGjZRlZSQQwJvcG44HkaQZfN1d1tKoxdEem/Tx/Ap4NreDt7M/hkX/Hb41FdbdpjYmNoYEMUbbnZiM7j8NhuUHnvN+7ff8k2R4wcHgPvuPqlemH2P4knrywqO4u59MoHxqcmV2llTRR4bC7OHXtzN/JQSrP2Vaqst8XKtsy5YQeNj7UngeA7rngRW20Fsuw0BDykzuOGYAIO/oxx94mpXj8ckETSSEKiC7Hw+p5AcyRXccOU5nKCvxQTN6GDW/H2Cqra7pHPi44gd0Udz+aQ3PyqnrUErO05pVsTiJZm3GRrgdg4KvkoA8q89FaPM88UQ4yOq+AJ3nyFz5Us85nEq+poxTwNaeA19Sre2YaD6DBCQjr4jrn8vCMeFrt79YO13R8j4eJ0BKROxkA5ZlADkdg3i/LNU7hiCqFUWCgADsAFgPSvun+jGTKsYKxwqfqLXN728reC5nrJg0ZK6F0ikZAbF1RmUe8Bar9OrWFzZvs0Gbt6KO/0rYIgAsAABwA3AUuKbmVcvx4W6jPErmok8N/Hh3+HbX5Un2lPfSc3cIx/qkP1JqMUs4WJCv4ZOkja+1rgHxU+1J2gQYPDiGSKS+ZmLplYMWPYSCLKFHPhUin2u4QDqpMx5DKo9SW/41FMBsulnw8U0U0dpEVsrBly3G8XGa9jzsKfskxl/ag8c7/4KYDpQLAKkliw6SQuc7W+up3+61GtmuEuOcFgEjS+SMG9r8WJ+83fYd3O+lw+HZ3VEUszGyqBcknkBVgYHY5KT++nRR2Rqzn1bLb0NTjV7U7D4PfEt3IsZH6znuB4KO4AV4IXvN3KR+J0tNHkh1tsBt4/6vnUvVz7FhFjNjIxzyEcMxA3A9gAA8r86h+1XVZiwxcYuMoWYDiuX2ZPC249lh32mWtWtkWBjDOCzvcJGNxa3E35KLi57xxqK6M2vq8gWeDo0Y2zq+bLfmylRu7SPSpn5LZCVU0gqzIatjb737edlVtfcM7IwZGKsODKSCPAjeKuHT+y7DzkvCTA539UXjPubre6QO6oJpbZrjIbkIJlHOI3P6DZvQGlnROatDBiVPOLXseR0/peuh9p+LhsJCJ17H3N5ON/6gasfVnXvD4zqqTHLb/JPa57cp4N9e4VRboQSCCCNxBFiO4g8DX7HIVIZSQQQQQbEEcCCOBr1kzmripwuCcXaMp5j4XS1RjaPpDotHS2NjJaMe+et8gasnUnTxxeDSRvbF0k72Xn5ghvOojtkx+7Dwg/ikYeFlX6vTcj+pcLNUdMfrGxO4HX7aqs6sjY5o67zzHkFjXzOZvonrVb1d+zTR/RaOjPOUtIfeNl+RVpSAXetHjEuSmI5kD39lKaV8SyhVLMQqgXJJAAHaSeFY+G0tDI2WOWN2teyurG3bYGrC6xgaSLgLLpSlC5VZbZMfvw8IP4pGHoq/wC/VaVLdqOILaScfgSNR+nP/v1GMHhGlkSNPakZVXxYgD61Wym7yt5h7BHSs7r+OqunZro/otHRE8ZS0h942X5AtSTE4VJFyyIrqeKsAwPkd1fmEwwjjRF9lFVR4KAB8BXtVg0WFliZpTJK6TmbrQvqJgSb/Zo/IED0BtWwwGgsPDvhhijPaqKD6gXrOpQGgcF46eVws5xI7ylKUrpRKutsmLIiw8fJndz7igD/AGlVZVq7YsAzQwSgbo3ZW7ukC2PhdLe8Kqqq+f8AWVt8It9K23b6q3Nj7L9jlAIzdMSw52MaZT4bj6GpLrLrNFgoS8huxv0cYPWc9g7B2nl6A0NgtISQtmikeMkWJRmUkdhsd4r3gw02Kd2u0hVS8kjktlVQSWZjfduNu3gK7bNZuUDVKz4S2SczSO6u9vZeGkce88ryyG7yMWY/yHcBYDuArzw+HMjqi+07BV8WIA+JrzqS7OdH9LpGLdcR5pD7g6vzlKgAzGyuJXiGIu4Aeiu7CYYRxoi+yihR4KAB8BXrSlWi+dk3NyqM2j4nPpKfsTIg8o1J+JNRluFSraVo8xaRlJG6UK6nt6oU/Mp+FRaqx/6ivoNGR9OzL/Eei6M0PKrYeEoQVMaZbdmUWqstqmtKyuuGia6xnNIRwL2sFv8Awgm/ee6oVBpaZEKJNKqHiiu6qb8eqDavbDaAmfDyYhUPRRWDN23Njl7bX39lSvmL25QFWU2GMppelkdfXTvPutfVobGnXJiRfr5kJHPLlIB9c3rVX164XFvGwaN2RhwZWKn1G+omOyuurKsp/qITHe110Dp7T8WEhMkrW/Cv3nP4VHM/TiaobTGlXxM8k0ntOb2HBQNwUdwFhXlNiJZ3BdpJXawGYs7G/BRe5PgKtfUrZ8sMDnEqDJOhRl/o0bilx947iSOFgBwuZiXTGw2VVHHDhTM7zdx/NPdVBUt2bayLhcSVlOWOYBSx4KwJKMewb2BP8QPAVrNadV5MFMUcEoSejktucfyYcx/K1aWoASxyt3tjqoSL3a4LpcG/Cv2ufNG604rDgLDPIqjgtwyjwVgQPKsjE6845xZsTJb+HKnxQA039SOSzhwKW+jhb7/nmrp01rFBhEzTyBexeLt+VRvPjwqntcddpMc2UApCpusd95P4nI4nu4Dv41osPhpZ5cqB5ZH5C7Me8n+ZqRaw6ojA4SMzEHETPuUezGqi7AH7zXKAnhvsO0xPkc8abKwpqKCje3Mczzt8ge6itTPZRo7pMdnPCGNm95uoPgX9KhlW3sg0dlwssp4yyWH5Yxb+8z+lcQi7wmsUl6Omd26eP9XU9pSlWKwqUpShCprato8pj+k5TRqQe9BkI8gFPvVDKvjXXVcY3D5RYSoc0THhe29T/Cw3eh5VRuMwbxO0cilHU2ZTuI/87edV8zC11+a22FVTZoAzi3T7cCrV2V6yI+HGFYgSRFsgP30JLbu0qSRbstU9rmhHIIIJBG8EbiO8Hka3uH17xyCwxL2/iCOfV1JqRk9hYpKswYyyGSJwF9bFX1Wk1g1ww2DB6RwX5RLYufL7o7zYVTWL1wxkos+JlseIDZB8lqwtG6KlxMmSFGkY8bcr82Y7gO8mvTUX0aFHFggb1p36Dl8lZmtGsr42fpXAUAZUQb8q3J48zcm53VrMNCHdVZggYgF24KCbFjbkONT/ABOyN1wmZXz4kG5QbkItvRSd+bnmNhutYcar+aFkYqwKspsVIIIPYQd4NLva4G7ldUs0EjMkB0Gi6Rw1si5Tdcosb3uLbjfnur0rnzRGtOJwotDMyr+A2ZP0sCB5WrdHapjrWzRePR7/AK2+FNCobxWekwOcO6rgR4KUbXdGxfZ0msBKJAgbmwKsSp7bWuOzf21VFZ2ltOT4pw08jORwvYBfBRYDyHKvTQGr8uMmEcQ7Mz/dQfiY/Qc6We7O7QK/pIjSU+WV23HgFaGySArgGJ4PM5XwCov1U+lQraji8+kXHKNI0H6c5+L1cGitGph4Y4Y/ZjUKO09pPeTcnvNVDtS0a0ePZyOrMqsp5XVQjDxGUH3hTErS2MBUmHTNlrnv5g28R7KIV0Nq1IpweHKEFehjAt3IBbxBFvKueay8LpeeJSsc0qKeKpI6g+QNqgikyFXGIURq2gA2sVZW1fWVRF9kRgXcgy2+6qnMFPeWANuwd4rWbIdDFpZMSRuQdGh7WaxYjwWw9+odoPQcuMmEcQuTvZjeyi+92P8A4SavnQmh0wsCQx+yg482J3sx7ybmpo7yPzlVdYWUNN9Mw3cd/c/fbuWdSlKbWZVGbRx/+TxH9X/sY63WyfV7pJmxTjqxXWPvcjefdU+rd1fGu2r8mI0z0UY3ypG1+SqFys57hl+g51aOidFph4UhjFlQWHaeZY95NyfGlGR3kJPNaarrRHRsibu5o+wtr47eKy6UpTazKUpShCUpShC8cZg0ljaORQyOLMp4EVX2kNjiFiYcQUXkrpnt3Zgw+I86selcOY126agq5qf9t1vztVc4DY4gIM2IZx+FECX94lvpUwXVfDrhXwyJ0ccilWy7mNxbMWNyW7zettShsbW7BezVs8xBe46fb0UE/Y/hf6XEfqj/AOXW61Z1IgwLO8RdmcBSXKmwvewyqOJt6CpDSgRtBuAiStqJGlrnkhKUpXaUWq1h1ahxseSYHdvR13MhPGx7+YNwbDsFQabYyb9TFC38UW/4PvqzqVG6NrtSE5BXTwDLG6w+x9VA9E7I4I2DTyNNb7tujTzAJY+tTdcIgTowihLZclhlta2XLwtblXrSumsa3YKOaqlnN5HXVfaW2QROxaCUxA/cZc6juBuCB43rDw+xnf8AvMTu7FjsfUufpVm0rjoWck03FKoNy5/IfC0Wr+pmGwe+JLv/AEjnM/keC+QFb2lKkAA0CRkkfI7M83K8MbgY5kKSoroeKsLj/wC++oTpLZDh3JMMrxX+6bSKPC5DerGp7SuXMa7cKWGqmg/bcQqu/Yy9/wD9pbf+0f8AHWxwGx6BTeaaSTuUCMHx9o+hFWBSuRCwcEy7Fatwtn8gPZYOitBwYZcsEaoDxsN58WO8+ZrX6z6mw47ozK0imPNbIVHtWvcMp/CK31K7LQRZJNnka/pA45ufFQT9j+F/pcR+qP8A5dS/ROi0w0KQxA5EFhc3JuSSSe0kk+dZlK8axrdgpJqqaYWkcSEpSldpZKUpQhK1WnNWMPi1tPGGI9lx1XXwYb7d3Dura0rwgHQrtj3MOZpsVW+L2NoT+6xLKOQdA3xUr9Kx49jLfexS27oj/N6tClRdCzkrAYrVgWz+Q+FB9HbJMKhBlaSU9hIRfRet81S/A6OjhQJEixqOSgAeO7ie+smlSNY1uwSk1VNN+44lK1Om9VcNix++jBa1g46rj3hvt3G4rbUr0gHQqJj3MOZpsexVzjNjaE/usQ6jsdA/xUr9KwhsakvvxKW/9tv8dWnSouhZyVg3FqsC2fyHwoBo7Y/ApvNLJL/CoEanx4t6EVNdHaLiw6BIUVFHJRx7yeJPed9ZVK7axrdglZquaf8AccT6JWu05oGHFxdHMtxxBG5lP4lPI/8AhrY0roi+hUDXOYQ5psVWeJ2Nb/3eJsOx47n1VgD6CsjAbHIwbzTu4/CihPiSx9LVYlKj6FnJWBxWrItn8h8LC0VoeHDR5II1Re7iT2knex7zWbSlSgWVe5xcbuNylKUoXK0if/03/wDip/tpK3dKVy1Tzbt7h6JSlK6UCUpShCUpShCUpShCUpShCUpShCUpShCUpShCUpShCUpShCUpShCUpShCUpShCUpShCUpShCUpShCUpShCUpShCUpShCUpShCUpShCUpShCUpShCUpShCUpShCUpShC//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68" name="Picture 8" descr="https://encrypted-tbn1.gstatic.com/images?q=tbn:ANd9GcQRYMkg1ecN2qEROUAY2i_nNalU9txaijKFL6V27LrlIy-e0yV3sA"/>
          <p:cNvPicPr>
            <a:picLocks noChangeAspect="1" noChangeArrowheads="1"/>
          </p:cNvPicPr>
          <p:nvPr/>
        </p:nvPicPr>
        <p:blipFill>
          <a:blip r:embed="rId14" cstate="print"/>
          <a:srcRect/>
          <a:stretch>
            <a:fillRect/>
          </a:stretch>
        </p:blipFill>
        <p:spPr bwMode="auto">
          <a:xfrm>
            <a:off x="4381500" y="4114800"/>
            <a:ext cx="1981200" cy="500841"/>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5"/>
          <p:cNvSpPr>
            <a:spLocks noGrp="1"/>
          </p:cNvSpPr>
          <p:nvPr>
            <p:ph type="title"/>
          </p:nvPr>
        </p:nvSpPr>
        <p:spPr/>
        <p:txBody>
          <a:bodyPr/>
          <a:lstStyle/>
          <a:p>
            <a:r>
              <a:rPr lang="en-US" dirty="0"/>
              <a:t>Self-testing: Experimental Results</a:t>
            </a:r>
          </a:p>
        </p:txBody>
      </p:sp>
      <p:sp>
        <p:nvSpPr>
          <p:cNvPr id="69634" name="Rectangle 6"/>
          <p:cNvSpPr>
            <a:spLocks noGrp="1"/>
          </p:cNvSpPr>
          <p:nvPr>
            <p:ph idx="1"/>
          </p:nvPr>
        </p:nvSpPr>
        <p:spPr>
          <a:xfrm>
            <a:off x="457200" y="1798637"/>
            <a:ext cx="5181600" cy="4525963"/>
          </a:xfrm>
        </p:spPr>
        <p:txBody>
          <a:bodyPr/>
          <a:lstStyle/>
          <a:p>
            <a:r>
              <a:rPr lang="en-US" dirty="0"/>
              <a:t>After algorithm finds a match, remove the found record and re-run</a:t>
            </a:r>
          </a:p>
          <a:p>
            <a:r>
              <a:rPr lang="en-US" dirty="0"/>
              <a:t>With very high probability, the algorithm now declares that there is no match</a:t>
            </a:r>
          </a:p>
        </p:txBody>
      </p:sp>
      <p:pic>
        <p:nvPicPr>
          <p:cNvPr id="69635" name="Picture 7" descr="p"/>
          <p:cNvPicPr>
            <a:picLocks noChangeAspect="1" noChangeArrowheads="1"/>
          </p:cNvPicPr>
          <p:nvPr/>
        </p:nvPicPr>
        <p:blipFill>
          <a:blip r:embed="rId3" cstate="print"/>
          <a:srcRect l="51180" t="8369" r="15358" b="62720"/>
          <a:stretch>
            <a:fillRect/>
          </a:stretch>
        </p:blipFill>
        <p:spPr bwMode="auto">
          <a:xfrm>
            <a:off x="5514975" y="1676400"/>
            <a:ext cx="3476625" cy="3886200"/>
          </a:xfrm>
          <a:prstGeom prst="rect">
            <a:avLst/>
          </a:prstGeom>
          <a:noFill/>
          <a:ln w="9525">
            <a:noFill/>
            <a:miter lim="800000"/>
            <a:headEnd/>
            <a:tailEnd/>
          </a:ln>
        </p:spPr>
      </p:pic>
    </p:spTree>
    <p:extLst>
      <p:ext uri="{BB962C8B-B14F-4D97-AF65-F5344CB8AC3E}">
        <p14:creationId xmlns:p14="http://schemas.microsoft.com/office/powerpoint/2010/main" val="39327543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dirty="0"/>
              <a:t>Robustness</a:t>
            </a:r>
          </a:p>
        </p:txBody>
      </p:sp>
      <p:sp>
        <p:nvSpPr>
          <p:cNvPr id="67586" name="Rectangle 3"/>
          <p:cNvSpPr>
            <a:spLocks noGrp="1"/>
          </p:cNvSpPr>
          <p:nvPr>
            <p:ph idx="1"/>
          </p:nvPr>
        </p:nvSpPr>
        <p:spPr>
          <a:xfrm>
            <a:off x="457200" y="1600200"/>
            <a:ext cx="4876800" cy="4953000"/>
          </a:xfrm>
        </p:spPr>
        <p:txBody>
          <a:bodyPr>
            <a:normAutofit/>
          </a:bodyPr>
          <a:lstStyle/>
          <a:p>
            <a:pPr eaLnBrk="1" hangingPunct="1"/>
            <a:r>
              <a:rPr lang="en-US" dirty="0"/>
              <a:t>Algorithm is robust to errors in attacker’s Aux</a:t>
            </a:r>
          </a:p>
          <a:p>
            <a:pPr lvl="1" eaLnBrk="1" hangingPunct="1"/>
            <a:r>
              <a:rPr lang="en-US" dirty="0"/>
              <a:t>Dates and ratings may be known imprecisely, some may be completely wrong</a:t>
            </a:r>
          </a:p>
          <a:p>
            <a:pPr lvl="1" eaLnBrk="1" hangingPunct="1"/>
            <a:r>
              <a:rPr lang="en-US" dirty="0"/>
              <a:t>Perturbation = noise in the data = doesn’t matter!</a:t>
            </a:r>
          </a:p>
          <a:p>
            <a:pPr lvl="1" eaLnBrk="1" hangingPunct="1"/>
            <a:r>
              <a:rPr lang="en-US" dirty="0"/>
              <a:t>Nearest neighbor is so far, can tolerate </a:t>
            </a:r>
            <a:r>
              <a:rPr lang="en-US" u="sng" dirty="0"/>
              <a:t>huge</a:t>
            </a:r>
            <a:r>
              <a:rPr lang="en-US" dirty="0"/>
              <a:t> amount of noise and perturbation</a:t>
            </a:r>
          </a:p>
        </p:txBody>
      </p:sp>
      <p:pic>
        <p:nvPicPr>
          <p:cNvPr id="67587" name="Picture 4" descr="p"/>
          <p:cNvPicPr>
            <a:picLocks noChangeAspect="1" noChangeArrowheads="1"/>
          </p:cNvPicPr>
          <p:nvPr/>
        </p:nvPicPr>
        <p:blipFill>
          <a:blip r:embed="rId3" cstate="print"/>
          <a:srcRect l="12798" t="10654" r="54716" b="63475"/>
          <a:stretch>
            <a:fillRect/>
          </a:stretch>
        </p:blipFill>
        <p:spPr bwMode="auto">
          <a:xfrm>
            <a:off x="5257800" y="2514600"/>
            <a:ext cx="3697288" cy="3810000"/>
          </a:xfrm>
          <a:prstGeom prst="rect">
            <a:avLst/>
          </a:prstGeom>
          <a:noFill/>
          <a:ln w="9525">
            <a:noFill/>
            <a:miter lim="800000"/>
            <a:headEnd/>
            <a:tailEnd/>
          </a:ln>
        </p:spPr>
      </p:pic>
      <p:sp>
        <p:nvSpPr>
          <p:cNvPr id="8" name="TextBox 7"/>
          <p:cNvSpPr txBox="1"/>
          <p:nvPr/>
        </p:nvSpPr>
        <p:spPr>
          <a:xfrm>
            <a:off x="4724400" y="1346537"/>
            <a:ext cx="4389343" cy="1015663"/>
          </a:xfrm>
          <a:prstGeom prst="rect">
            <a:avLst/>
          </a:prstGeom>
          <a:noFill/>
        </p:spPr>
        <p:txBody>
          <a:bodyPr wrap="none" rtlCol="0">
            <a:spAutoFit/>
          </a:bodyPr>
          <a:lstStyle/>
          <a:p>
            <a:pPr>
              <a:buNone/>
            </a:pPr>
            <a:r>
              <a:rPr lang="en-US" sz="2000" b="1" dirty="0">
                <a:solidFill>
                  <a:schemeClr val="accent6">
                    <a:lumMod val="75000"/>
                  </a:schemeClr>
                </a:solidFill>
                <a:latin typeface="Segoe Print" panose="02000800000000000000" pitchFamily="2" charset="0"/>
              </a:rPr>
              <a:t>With 6 approximately correct &amp;</a:t>
            </a:r>
          </a:p>
          <a:p>
            <a:pPr>
              <a:buNone/>
            </a:pPr>
            <a:r>
              <a:rPr lang="en-US" sz="2000" b="1" dirty="0">
                <a:solidFill>
                  <a:schemeClr val="accent6">
                    <a:lumMod val="75000"/>
                  </a:schemeClr>
                </a:solidFill>
                <a:latin typeface="Segoe Print" panose="02000800000000000000" pitchFamily="2" charset="0"/>
              </a:rPr>
              <a:t>2 completely wrong ratings,</a:t>
            </a:r>
          </a:p>
          <a:p>
            <a:pPr>
              <a:buNone/>
            </a:pPr>
            <a:r>
              <a:rPr lang="en-US" sz="2000" b="1" dirty="0">
                <a:solidFill>
                  <a:schemeClr val="accent6">
                    <a:lumMod val="75000"/>
                  </a:schemeClr>
                </a:solidFill>
                <a:latin typeface="Segoe Print" panose="02000800000000000000" pitchFamily="2" charset="0"/>
              </a:rPr>
              <a:t>recover all entropy</a:t>
            </a:r>
          </a:p>
        </p:txBody>
      </p:sp>
      <p:cxnSp>
        <p:nvCxnSpPr>
          <p:cNvPr id="9" name="Curved Connector 8"/>
          <p:cNvCxnSpPr/>
          <p:nvPr/>
        </p:nvCxnSpPr>
        <p:spPr bwMode="auto">
          <a:xfrm rot="16200000" flipH="1">
            <a:off x="7429499" y="2476500"/>
            <a:ext cx="838200" cy="762000"/>
          </a:xfrm>
          <a:prstGeom prst="curvedConnector3">
            <a:avLst>
              <a:gd name="adj1" fmla="val 50000"/>
            </a:avLst>
          </a:prstGeom>
          <a:solidFill>
            <a:schemeClr val="accent1"/>
          </a:solidFill>
          <a:ln w="28575" cap="flat" cmpd="sng" algn="ctr">
            <a:solidFill>
              <a:schemeClr val="accent6">
                <a:lumMod val="75000"/>
              </a:schemeClr>
            </a:solidFill>
            <a:prstDash val="solid"/>
            <a:round/>
            <a:headEnd type="none" w="med" len="med"/>
            <a:tailEnd type="arrow"/>
          </a:ln>
          <a:effectLst/>
        </p:spPr>
      </p:cxnSp>
    </p:spTree>
    <p:extLst>
      <p:ext uri="{BB962C8B-B14F-4D97-AF65-F5344CB8AC3E}">
        <p14:creationId xmlns:p14="http://schemas.microsoft.com/office/powerpoint/2010/main" val="932201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Lesson #1:</a:t>
            </a:r>
            <a:br>
              <a:rPr lang="en-US" dirty="0"/>
            </a:br>
            <a:r>
              <a:rPr lang="en-US" dirty="0"/>
              <a:t>De-</a:t>
            </a:r>
            <a:r>
              <a:rPr lang="en-US" dirty="0" err="1"/>
              <a:t>anonymization</a:t>
            </a:r>
            <a:r>
              <a:rPr lang="en-US" dirty="0"/>
              <a:t> Is Robust</a:t>
            </a:r>
          </a:p>
        </p:txBody>
      </p:sp>
      <p:sp>
        <p:nvSpPr>
          <p:cNvPr id="4" name="Content Placeholder 3"/>
          <p:cNvSpPr>
            <a:spLocks noGrp="1"/>
          </p:cNvSpPr>
          <p:nvPr>
            <p:ph idx="1"/>
          </p:nvPr>
        </p:nvSpPr>
        <p:spPr>
          <a:xfrm>
            <a:off x="457200" y="1600200"/>
            <a:ext cx="7772400" cy="5029200"/>
          </a:xfrm>
        </p:spPr>
        <p:txBody>
          <a:bodyPr>
            <a:noAutofit/>
          </a:bodyPr>
          <a:lstStyle/>
          <a:p>
            <a:r>
              <a:rPr lang="en-US" dirty="0"/>
              <a:t>33 bits of entropy identifies anyone</a:t>
            </a:r>
          </a:p>
          <a:p>
            <a:pPr lvl="1"/>
            <a:r>
              <a:rPr lang="en-US" dirty="0"/>
              <a:t>6-8 movies, 4-7 friends, etc.</a:t>
            </a:r>
          </a:p>
          <a:p>
            <a:r>
              <a:rPr lang="en-US" dirty="0"/>
              <a:t>Perturbing data to foil de-</a:t>
            </a:r>
            <a:r>
              <a:rPr lang="en-US" dirty="0" err="1"/>
              <a:t>anonymization</a:t>
            </a:r>
            <a:r>
              <a:rPr lang="en-US" dirty="0"/>
              <a:t> often destroys utility</a:t>
            </a:r>
          </a:p>
          <a:p>
            <a:r>
              <a:rPr lang="en-US" dirty="0"/>
              <a:t>Can estimate confidence in re-identification even without the ground truth</a:t>
            </a:r>
          </a:p>
          <a:p>
            <a:r>
              <a:rPr lang="en-US" dirty="0"/>
              <a:t>Accretive and iterative: </a:t>
            </a:r>
          </a:p>
          <a:p>
            <a:pPr>
              <a:lnSpc>
                <a:spcPct val="80000"/>
              </a:lnSpc>
              <a:buNone/>
            </a:pPr>
            <a:r>
              <a:rPr lang="en-US" dirty="0"/>
              <a:t>	more de-</a:t>
            </a:r>
            <a:r>
              <a:rPr lang="en-US" dirty="0" err="1"/>
              <a:t>anonymization</a:t>
            </a:r>
            <a:r>
              <a:rPr lang="en-US" dirty="0"/>
              <a:t> </a:t>
            </a:r>
            <a:r>
              <a:rPr lang="en-US" dirty="0">
                <a:sym typeface="Wingdings" pitchFamily="2" charset="2"/>
              </a:rPr>
              <a:t> </a:t>
            </a:r>
          </a:p>
          <a:p>
            <a:pPr>
              <a:lnSpc>
                <a:spcPct val="80000"/>
              </a:lnSpc>
              <a:buNone/>
            </a:pPr>
            <a:r>
              <a:rPr lang="en-US" dirty="0"/>
              <a:t>	better de-</a:t>
            </a:r>
            <a:r>
              <a:rPr lang="en-US" dirty="0" err="1"/>
              <a:t>anonymization</a:t>
            </a:r>
            <a:endParaRPr lang="en-US" dirty="0"/>
          </a:p>
        </p:txBody>
      </p:sp>
    </p:spTree>
    <p:extLst>
      <p:ext uri="{BB962C8B-B14F-4D97-AF65-F5344CB8AC3E}">
        <p14:creationId xmlns:p14="http://schemas.microsoft.com/office/powerpoint/2010/main" val="6681417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9A4D154-839A-B048-AC94-98306719F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46050"/>
            <a:ext cx="7645400" cy="6565900"/>
          </a:xfrm>
          <a:prstGeom prst="rect">
            <a:avLst/>
          </a:prstGeom>
        </p:spPr>
      </p:pic>
      <p:pic>
        <p:nvPicPr>
          <p:cNvPr id="32770" name="Picture 2" descr="Yves-Alexandre de Montjoye - Associate Professor Imperial College London">
            <a:extLst>
              <a:ext uri="{FF2B5EF4-FFF2-40B4-BE49-F238E27FC236}">
                <a16:creationId xmlns:a16="http://schemas.microsoft.com/office/drawing/2014/main" id="{5709E4F3-35DC-A14D-A7A6-C23E3F9A3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295400"/>
            <a:ext cx="1772529" cy="17725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D6F19B7-2A12-834A-AC37-4C24BF7D9FF3}"/>
                  </a:ext>
                </a:extLst>
              </p14:cNvPr>
              <p14:cNvContentPartPr/>
              <p14:nvPr/>
            </p14:nvContentPartPr>
            <p14:xfrm>
              <a:off x="878788" y="5311911"/>
              <a:ext cx="6977520" cy="129600"/>
            </p14:xfrm>
          </p:contentPart>
        </mc:Choice>
        <mc:Fallback xmlns="">
          <p:pic>
            <p:nvPicPr>
              <p:cNvPr id="4" name="Ink 3">
                <a:extLst>
                  <a:ext uri="{FF2B5EF4-FFF2-40B4-BE49-F238E27FC236}">
                    <a16:creationId xmlns:a16="http://schemas.microsoft.com/office/drawing/2014/main" id="{CD6F19B7-2A12-834A-AC37-4C24BF7D9FF3}"/>
                  </a:ext>
                </a:extLst>
              </p:cNvPr>
              <p:cNvPicPr/>
              <p:nvPr/>
            </p:nvPicPr>
            <p:blipFill>
              <a:blip r:embed="rId6"/>
              <a:stretch>
                <a:fillRect/>
              </a:stretch>
            </p:blipFill>
            <p:spPr>
              <a:xfrm>
                <a:off x="789148" y="5132271"/>
                <a:ext cx="71571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BAE0629-C146-3244-A153-F33D5448EBAC}"/>
                  </a:ext>
                </a:extLst>
              </p14:cNvPr>
              <p14:cNvContentPartPr/>
              <p14:nvPr/>
            </p14:nvContentPartPr>
            <p14:xfrm>
              <a:off x="883468" y="5583711"/>
              <a:ext cx="3167280" cy="76320"/>
            </p14:xfrm>
          </p:contentPart>
        </mc:Choice>
        <mc:Fallback xmlns="">
          <p:pic>
            <p:nvPicPr>
              <p:cNvPr id="6" name="Ink 5">
                <a:extLst>
                  <a:ext uri="{FF2B5EF4-FFF2-40B4-BE49-F238E27FC236}">
                    <a16:creationId xmlns:a16="http://schemas.microsoft.com/office/drawing/2014/main" id="{3BAE0629-C146-3244-A153-F33D5448EBAC}"/>
                  </a:ext>
                </a:extLst>
              </p:cNvPr>
              <p:cNvPicPr/>
              <p:nvPr/>
            </p:nvPicPr>
            <p:blipFill>
              <a:blip r:embed="rId8"/>
              <a:stretch>
                <a:fillRect/>
              </a:stretch>
            </p:blipFill>
            <p:spPr>
              <a:xfrm>
                <a:off x="793468" y="5404071"/>
                <a:ext cx="33469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5BAA751-23C6-DE4C-9FBB-54A88C6FF1D8}"/>
                  </a:ext>
                </a:extLst>
              </p14:cNvPr>
              <p14:cNvContentPartPr/>
              <p14:nvPr/>
            </p14:nvContentPartPr>
            <p14:xfrm>
              <a:off x="7554268" y="5213271"/>
              <a:ext cx="334440" cy="282600"/>
            </p14:xfrm>
          </p:contentPart>
        </mc:Choice>
        <mc:Fallback xmlns="">
          <p:pic>
            <p:nvPicPr>
              <p:cNvPr id="7" name="Ink 6">
                <a:extLst>
                  <a:ext uri="{FF2B5EF4-FFF2-40B4-BE49-F238E27FC236}">
                    <a16:creationId xmlns:a16="http://schemas.microsoft.com/office/drawing/2014/main" id="{25BAA751-23C6-DE4C-9FBB-54A88C6FF1D8}"/>
                  </a:ext>
                </a:extLst>
              </p:cNvPr>
              <p:cNvPicPr/>
              <p:nvPr/>
            </p:nvPicPr>
            <p:blipFill>
              <a:blip r:embed="rId10"/>
              <a:stretch>
                <a:fillRect/>
              </a:stretch>
            </p:blipFill>
            <p:spPr>
              <a:xfrm>
                <a:off x="7545628" y="5204631"/>
                <a:ext cx="352080" cy="300240"/>
              </a:xfrm>
              <a:prstGeom prst="rect">
                <a:avLst/>
              </a:prstGeom>
            </p:spPr>
          </p:pic>
        </mc:Fallback>
      </mc:AlternateContent>
    </p:spTree>
    <p:extLst>
      <p:ext uri="{BB962C8B-B14F-4D97-AF65-F5344CB8AC3E}">
        <p14:creationId xmlns:p14="http://schemas.microsoft.com/office/powerpoint/2010/main" val="1892875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A8A2C2-BB8F-4842-B191-41F4FC5B4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322960"/>
            <a:ext cx="8178799" cy="4212079"/>
          </a:xfrm>
          <a:prstGeom prst="rect">
            <a:avLst/>
          </a:prstGeom>
        </p:spPr>
      </p:pic>
      <p:sp>
        <p:nvSpPr>
          <p:cNvPr id="7" name="TextBox 6">
            <a:extLst>
              <a:ext uri="{FF2B5EF4-FFF2-40B4-BE49-F238E27FC236}">
                <a16:creationId xmlns:a16="http://schemas.microsoft.com/office/drawing/2014/main" id="{79FE978D-CF63-1F41-B145-344504DD44A9}"/>
              </a:ext>
            </a:extLst>
          </p:cNvPr>
          <p:cNvSpPr txBox="1"/>
          <p:nvPr/>
        </p:nvSpPr>
        <p:spPr>
          <a:xfrm>
            <a:off x="4164521" y="249226"/>
            <a:ext cx="4750879" cy="461665"/>
          </a:xfrm>
          <a:prstGeom prst="rect">
            <a:avLst/>
          </a:prstGeom>
          <a:solidFill>
            <a:schemeClr val="bg1"/>
          </a:solidFill>
          <a:ln w="38100">
            <a:solidFill>
              <a:srgbClr val="941100"/>
            </a:solidFill>
          </a:ln>
        </p:spPr>
        <p:txBody>
          <a:bodyPr wrap="square">
            <a:spAutoFit/>
          </a:bodyPr>
          <a:lstStyle/>
          <a:p>
            <a:r>
              <a:rPr lang="en-US" sz="2400" dirty="0"/>
              <a:t>https://</a:t>
            </a:r>
            <a:r>
              <a:rPr lang="en-US" sz="2400" dirty="0" err="1"/>
              <a:t>cpg.doc.ic.ac.uk</a:t>
            </a:r>
            <a:r>
              <a:rPr lang="en-US" sz="2400" dirty="0"/>
              <a:t>/observatory/</a:t>
            </a:r>
          </a:p>
        </p:txBody>
      </p:sp>
    </p:spTree>
    <p:extLst>
      <p:ext uri="{BB962C8B-B14F-4D97-AF65-F5344CB8AC3E}">
        <p14:creationId xmlns:p14="http://schemas.microsoft.com/office/powerpoint/2010/main" val="4210792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9C62D466-EE6B-DE4E-9946-C13189E2A403}"/>
              </a:ext>
            </a:extLst>
          </p:cNvPr>
          <p:cNvPicPr>
            <a:picLocks noChangeAspect="1"/>
          </p:cNvPicPr>
          <p:nvPr/>
        </p:nvPicPr>
        <p:blipFill rotWithShape="1">
          <a:blip r:embed="rId3">
            <a:extLst>
              <a:ext uri="{28A0092B-C50C-407E-A947-70E740481C1C}">
                <a14:useLocalDpi xmlns:a14="http://schemas.microsoft.com/office/drawing/2010/main" val="0"/>
              </a:ext>
            </a:extLst>
          </a:blip>
          <a:srcRect b="11806"/>
          <a:stretch/>
        </p:blipFill>
        <p:spPr>
          <a:xfrm>
            <a:off x="1079500" y="2354262"/>
            <a:ext cx="6985000" cy="2217738"/>
          </a:xfrm>
          <a:prstGeom prst="rect">
            <a:avLst/>
          </a:prstGeom>
        </p:spPr>
      </p:pic>
      <p:sp>
        <p:nvSpPr>
          <p:cNvPr id="9" name="TextBox 8">
            <a:extLst>
              <a:ext uri="{FF2B5EF4-FFF2-40B4-BE49-F238E27FC236}">
                <a16:creationId xmlns:a16="http://schemas.microsoft.com/office/drawing/2014/main" id="{F2B518BD-0B1B-C241-8B7B-4CFD930FE732}"/>
              </a:ext>
            </a:extLst>
          </p:cNvPr>
          <p:cNvSpPr txBox="1"/>
          <p:nvPr/>
        </p:nvSpPr>
        <p:spPr>
          <a:xfrm>
            <a:off x="762000" y="4910563"/>
            <a:ext cx="3065626" cy="1200329"/>
          </a:xfrm>
          <a:prstGeom prst="rect">
            <a:avLst/>
          </a:prstGeom>
          <a:noFill/>
        </p:spPr>
        <p:txBody>
          <a:bodyPr wrap="square" rtlCol="0">
            <a:spAutoFit/>
          </a:bodyPr>
          <a:lstStyle/>
          <a:p>
            <a:r>
              <a:rPr lang="en-US" sz="2400" dirty="0"/>
              <a:t>Anonymized survey data from known California locations</a:t>
            </a:r>
          </a:p>
        </p:txBody>
      </p:sp>
      <p:grpSp>
        <p:nvGrpSpPr>
          <p:cNvPr id="12" name="Group 11">
            <a:extLst>
              <a:ext uri="{FF2B5EF4-FFF2-40B4-BE49-F238E27FC236}">
                <a16:creationId xmlns:a16="http://schemas.microsoft.com/office/drawing/2014/main" id="{F3EAE61B-A839-714B-A0D9-2C776AC4C661}"/>
              </a:ext>
            </a:extLst>
          </p:cNvPr>
          <p:cNvGrpSpPr/>
          <p:nvPr/>
        </p:nvGrpSpPr>
        <p:grpSpPr>
          <a:xfrm>
            <a:off x="1745280" y="4519911"/>
            <a:ext cx="266040" cy="396720"/>
            <a:chOff x="1745280" y="4519911"/>
            <a:chExt cx="266040" cy="39672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E8A79F27-EC6C-5148-82DC-4183D11658A2}"/>
                    </a:ext>
                  </a:extLst>
                </p14:cNvPr>
                <p14:cNvContentPartPr/>
                <p14:nvPr/>
              </p14:nvContentPartPr>
              <p14:xfrm>
                <a:off x="1745280" y="4519911"/>
                <a:ext cx="162360" cy="396720"/>
              </p14:xfrm>
            </p:contentPart>
          </mc:Choice>
          <mc:Fallback xmlns="">
            <p:pic>
              <p:nvPicPr>
                <p:cNvPr id="10" name="Ink 9">
                  <a:extLst>
                    <a:ext uri="{FF2B5EF4-FFF2-40B4-BE49-F238E27FC236}">
                      <a16:creationId xmlns:a16="http://schemas.microsoft.com/office/drawing/2014/main" id="{E8A79F27-EC6C-5148-82DC-4183D11658A2}"/>
                    </a:ext>
                  </a:extLst>
                </p:cNvPr>
                <p:cNvPicPr/>
                <p:nvPr/>
              </p:nvPicPr>
              <p:blipFill>
                <a:blip r:embed="rId5"/>
                <a:stretch>
                  <a:fillRect/>
                </a:stretch>
              </p:blipFill>
              <p:spPr>
                <a:xfrm>
                  <a:off x="1727280" y="4501911"/>
                  <a:ext cx="1980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7E62EC5-BA77-6B4D-A7CC-53BE6EFDAD97}"/>
                    </a:ext>
                  </a:extLst>
                </p14:cNvPr>
                <p14:cNvContentPartPr/>
                <p14:nvPr/>
              </p14:nvContentPartPr>
              <p14:xfrm>
                <a:off x="1883520" y="4539711"/>
                <a:ext cx="127800" cy="105480"/>
              </p14:xfrm>
            </p:contentPart>
          </mc:Choice>
          <mc:Fallback xmlns="">
            <p:pic>
              <p:nvPicPr>
                <p:cNvPr id="11" name="Ink 10">
                  <a:extLst>
                    <a:ext uri="{FF2B5EF4-FFF2-40B4-BE49-F238E27FC236}">
                      <a16:creationId xmlns:a16="http://schemas.microsoft.com/office/drawing/2014/main" id="{27E62EC5-BA77-6B4D-A7CC-53BE6EFDAD97}"/>
                    </a:ext>
                  </a:extLst>
                </p:cNvPr>
                <p:cNvPicPr/>
                <p:nvPr/>
              </p:nvPicPr>
              <p:blipFill>
                <a:blip r:embed="rId7"/>
                <a:stretch>
                  <a:fillRect/>
                </a:stretch>
              </p:blipFill>
              <p:spPr>
                <a:xfrm>
                  <a:off x="1865520" y="4521711"/>
                  <a:ext cx="16344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F413C313-5B26-E84A-B965-B371AF0F3506}"/>
                  </a:ext>
                </a:extLst>
              </p14:cNvPr>
              <p14:cNvContentPartPr/>
              <p14:nvPr/>
            </p14:nvContentPartPr>
            <p14:xfrm>
              <a:off x="6900120" y="2494551"/>
              <a:ext cx="930240" cy="653040"/>
            </p14:xfrm>
          </p:contentPart>
        </mc:Choice>
        <mc:Fallback xmlns="">
          <p:pic>
            <p:nvPicPr>
              <p:cNvPr id="20" name="Ink 19">
                <a:extLst>
                  <a:ext uri="{FF2B5EF4-FFF2-40B4-BE49-F238E27FC236}">
                    <a16:creationId xmlns:a16="http://schemas.microsoft.com/office/drawing/2014/main" id="{F413C313-5B26-E84A-B965-B371AF0F3506}"/>
                  </a:ext>
                </a:extLst>
              </p:cNvPr>
              <p:cNvPicPr/>
              <p:nvPr/>
            </p:nvPicPr>
            <p:blipFill>
              <a:blip r:embed="rId9"/>
              <a:stretch>
                <a:fillRect/>
              </a:stretch>
            </p:blipFill>
            <p:spPr>
              <a:xfrm>
                <a:off x="6864120" y="2458911"/>
                <a:ext cx="1001880" cy="724680"/>
              </a:xfrm>
              <a:prstGeom prst="rect">
                <a:avLst/>
              </a:prstGeom>
            </p:spPr>
          </p:pic>
        </mc:Fallback>
      </mc:AlternateContent>
      <p:pic>
        <p:nvPicPr>
          <p:cNvPr id="1026" name="Picture 2" descr="Latanya Sweeney | Institute for Quantitative Social Science">
            <a:extLst>
              <a:ext uri="{FF2B5EF4-FFF2-40B4-BE49-F238E27FC236}">
                <a16:creationId xmlns:a16="http://schemas.microsoft.com/office/drawing/2014/main" id="{BC4F26EF-45F2-A443-A9CD-55907F9462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8615" y="4910562"/>
            <a:ext cx="1294279" cy="12942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617885D-AFF6-2448-90C2-43960C6784BB}"/>
              </a:ext>
            </a:extLst>
          </p:cNvPr>
          <p:cNvSpPr txBox="1"/>
          <p:nvPr/>
        </p:nvSpPr>
        <p:spPr>
          <a:xfrm>
            <a:off x="2389131" y="6477000"/>
            <a:ext cx="6711004" cy="338554"/>
          </a:xfrm>
          <a:prstGeom prst="rect">
            <a:avLst/>
          </a:prstGeom>
          <a:noFill/>
        </p:spPr>
        <p:txBody>
          <a:bodyPr wrap="none" rtlCol="0">
            <a:spAutoFit/>
          </a:bodyPr>
          <a:lstStyle/>
          <a:p>
            <a:r>
              <a:rPr lang="en-US" sz="1600" dirty="0"/>
              <a:t>Sweeney et al. (2018): https://</a:t>
            </a:r>
            <a:r>
              <a:rPr lang="en-US" sz="1600" dirty="0" err="1"/>
              <a:t>www.ncbi.nlm.nih.gov</a:t>
            </a:r>
            <a:r>
              <a:rPr lang="en-US" sz="1600" dirty="0"/>
              <a:t>/</a:t>
            </a:r>
            <a:r>
              <a:rPr lang="en-US" sz="1600" dirty="0" err="1"/>
              <a:t>pmc</a:t>
            </a:r>
            <a:r>
              <a:rPr lang="en-US" sz="1600" dirty="0"/>
              <a:t>/articles/PMC6344041/</a:t>
            </a:r>
          </a:p>
        </p:txBody>
      </p:sp>
      <p:sp>
        <p:nvSpPr>
          <p:cNvPr id="13" name="Title 1">
            <a:extLst>
              <a:ext uri="{FF2B5EF4-FFF2-40B4-BE49-F238E27FC236}">
                <a16:creationId xmlns:a16="http://schemas.microsoft.com/office/drawing/2014/main" id="{6B0A8F6B-1DC4-5740-9FFF-8F3B0BD8AECB}"/>
              </a:ext>
            </a:extLst>
          </p:cNvPr>
          <p:cNvSpPr>
            <a:spLocks noGrp="1"/>
          </p:cNvSpPr>
          <p:nvPr>
            <p:ph type="title"/>
          </p:nvPr>
        </p:nvSpPr>
        <p:spPr>
          <a:xfrm>
            <a:off x="457200" y="274637"/>
            <a:ext cx="8229600" cy="1672799"/>
          </a:xfrm>
        </p:spPr>
        <p:txBody>
          <a:bodyPr>
            <a:noAutofit/>
          </a:bodyPr>
          <a:lstStyle/>
          <a:p>
            <a:r>
              <a:rPr lang="en-US" dirty="0"/>
              <a:t>Re-Identifying Data from an Environmental Health Study</a:t>
            </a:r>
          </a:p>
        </p:txBody>
      </p:sp>
    </p:spTree>
    <p:extLst>
      <p:ext uri="{BB962C8B-B14F-4D97-AF65-F5344CB8AC3E}">
        <p14:creationId xmlns:p14="http://schemas.microsoft.com/office/powerpoint/2010/main" val="15097958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051"/>
            <a:ext cx="7387883" cy="2011362"/>
          </a:xfrm>
        </p:spPr>
        <p:txBody>
          <a:bodyPr>
            <a:noAutofit/>
          </a:bodyPr>
          <a:lstStyle/>
          <a:p>
            <a:pPr algn="l"/>
            <a:r>
              <a:rPr lang="en-US" dirty="0"/>
              <a:t>Anonymous Housing Data →</a:t>
            </a:r>
            <a:br>
              <a:rPr lang="en-US" dirty="0"/>
            </a:br>
            <a:r>
              <a:rPr lang="en-US" dirty="0"/>
              <a:t>Owner Names</a:t>
            </a:r>
          </a:p>
        </p:txBody>
      </p:sp>
      <p:pic>
        <p:nvPicPr>
          <p:cNvPr id="8" name="Picture 7" descr="Diagram&#10;&#10;Description automatically generated">
            <a:extLst>
              <a:ext uri="{FF2B5EF4-FFF2-40B4-BE49-F238E27FC236}">
                <a16:creationId xmlns:a16="http://schemas.microsoft.com/office/drawing/2014/main" id="{9C62D466-EE6B-DE4E-9946-C13189E2A403}"/>
              </a:ext>
            </a:extLst>
          </p:cNvPr>
          <p:cNvPicPr>
            <a:picLocks noChangeAspect="1"/>
          </p:cNvPicPr>
          <p:nvPr/>
        </p:nvPicPr>
        <p:blipFill rotWithShape="1">
          <a:blip r:embed="rId3">
            <a:extLst>
              <a:ext uri="{28A0092B-C50C-407E-A947-70E740481C1C}">
                <a14:useLocalDpi xmlns:a14="http://schemas.microsoft.com/office/drawing/2010/main" val="0"/>
              </a:ext>
            </a:extLst>
          </a:blip>
          <a:srcRect r="54364" b="11806"/>
          <a:stretch/>
        </p:blipFill>
        <p:spPr>
          <a:xfrm>
            <a:off x="5178081" y="1151307"/>
            <a:ext cx="2395541" cy="1666619"/>
          </a:xfrm>
          <a:prstGeom prst="rect">
            <a:avLst/>
          </a:prstGeom>
        </p:spPr>
      </p:pic>
      <p:pic>
        <p:nvPicPr>
          <p:cNvPr id="2050" name="Picture 2">
            <a:extLst>
              <a:ext uri="{FF2B5EF4-FFF2-40B4-BE49-F238E27FC236}">
                <a16:creationId xmlns:a16="http://schemas.microsoft.com/office/drawing/2014/main" id="{17AA9F2D-CE45-D24A-8FFC-60AD80223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1" y="2817926"/>
            <a:ext cx="4847685" cy="3266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5FCF14-4E22-1848-A831-6F73B6A404A8}"/>
              </a:ext>
            </a:extLst>
          </p:cNvPr>
          <p:cNvSpPr txBox="1"/>
          <p:nvPr/>
        </p:nvSpPr>
        <p:spPr>
          <a:xfrm>
            <a:off x="76200" y="6142909"/>
            <a:ext cx="1434816" cy="369332"/>
          </a:xfrm>
          <a:prstGeom prst="rect">
            <a:avLst/>
          </a:prstGeom>
          <a:noFill/>
        </p:spPr>
        <p:txBody>
          <a:bodyPr wrap="none" rtlCol="0">
            <a:spAutoFit/>
          </a:bodyPr>
          <a:lstStyle/>
          <a:p>
            <a:r>
              <a:rPr lang="en-US" dirty="0"/>
              <a:t>Google Earth</a:t>
            </a:r>
          </a:p>
        </p:txBody>
      </p:sp>
      <p:sp>
        <p:nvSpPr>
          <p:cNvPr id="5" name="TextBox 4">
            <a:extLst>
              <a:ext uri="{FF2B5EF4-FFF2-40B4-BE49-F238E27FC236}">
                <a16:creationId xmlns:a16="http://schemas.microsoft.com/office/drawing/2014/main" id="{9A0F0521-DDDF-3A43-BCA8-9A64B7B210DC}"/>
              </a:ext>
            </a:extLst>
          </p:cNvPr>
          <p:cNvSpPr txBox="1"/>
          <p:nvPr/>
        </p:nvSpPr>
        <p:spPr>
          <a:xfrm>
            <a:off x="5181600" y="2981569"/>
            <a:ext cx="2663483" cy="646331"/>
          </a:xfrm>
          <a:prstGeom prst="rect">
            <a:avLst/>
          </a:prstGeom>
          <a:noFill/>
        </p:spPr>
        <p:txBody>
          <a:bodyPr wrap="square" rtlCol="0">
            <a:spAutoFit/>
          </a:bodyPr>
          <a:lstStyle/>
          <a:p>
            <a:r>
              <a:rPr lang="en-US" dirty="0"/>
              <a:t>Number of pathways = number of rental units</a:t>
            </a:r>
          </a:p>
        </p:txBody>
      </p:sp>
      <p:sp>
        <p:nvSpPr>
          <p:cNvPr id="16" name="TextBox 15">
            <a:extLst>
              <a:ext uri="{FF2B5EF4-FFF2-40B4-BE49-F238E27FC236}">
                <a16:creationId xmlns:a16="http://schemas.microsoft.com/office/drawing/2014/main" id="{D752F2BD-9AFB-C34B-82C2-16CEB9031E11}"/>
              </a:ext>
            </a:extLst>
          </p:cNvPr>
          <p:cNvSpPr txBox="1"/>
          <p:nvPr/>
        </p:nvSpPr>
        <p:spPr>
          <a:xfrm>
            <a:off x="5178081" y="4507468"/>
            <a:ext cx="3525961" cy="369332"/>
          </a:xfrm>
          <a:prstGeom prst="rect">
            <a:avLst/>
          </a:prstGeom>
          <a:noFill/>
        </p:spPr>
        <p:txBody>
          <a:bodyPr wrap="square" rtlCol="0">
            <a:spAutoFit/>
          </a:bodyPr>
          <a:lstStyle/>
          <a:p>
            <a:r>
              <a:rPr lang="en-US" dirty="0"/>
              <a:t>Roof size → number of bedrooms</a:t>
            </a:r>
          </a:p>
        </p:txBody>
      </p:sp>
      <p:sp>
        <p:nvSpPr>
          <p:cNvPr id="17" name="TextBox 16">
            <a:extLst>
              <a:ext uri="{FF2B5EF4-FFF2-40B4-BE49-F238E27FC236}">
                <a16:creationId xmlns:a16="http://schemas.microsoft.com/office/drawing/2014/main" id="{9D46E235-DD1D-F944-8B2F-851C0056E474}"/>
              </a:ext>
            </a:extLst>
          </p:cNvPr>
          <p:cNvSpPr txBox="1"/>
          <p:nvPr/>
        </p:nvSpPr>
        <p:spPr>
          <a:xfrm>
            <a:off x="5178081" y="3738071"/>
            <a:ext cx="3525961" cy="646331"/>
          </a:xfrm>
          <a:prstGeom prst="rect">
            <a:avLst/>
          </a:prstGeom>
          <a:noFill/>
        </p:spPr>
        <p:txBody>
          <a:bodyPr wrap="square" rtlCol="0">
            <a:spAutoFit/>
          </a:bodyPr>
          <a:lstStyle/>
          <a:p>
            <a:r>
              <a:rPr lang="en-US" dirty="0"/>
              <a:t>Visible parking spot numbers → street addresses</a:t>
            </a:r>
          </a:p>
        </p:txBody>
      </p:sp>
      <p:sp>
        <p:nvSpPr>
          <p:cNvPr id="18" name="TextBox 17">
            <a:extLst>
              <a:ext uri="{FF2B5EF4-FFF2-40B4-BE49-F238E27FC236}">
                <a16:creationId xmlns:a16="http://schemas.microsoft.com/office/drawing/2014/main" id="{8E64F1D1-6929-6B4E-8D95-6830D930A124}"/>
              </a:ext>
            </a:extLst>
          </p:cNvPr>
          <p:cNvSpPr txBox="1"/>
          <p:nvPr/>
        </p:nvSpPr>
        <p:spPr>
          <a:xfrm>
            <a:off x="5178081" y="5063286"/>
            <a:ext cx="3525961" cy="646331"/>
          </a:xfrm>
          <a:prstGeom prst="rect">
            <a:avLst/>
          </a:prstGeom>
          <a:noFill/>
        </p:spPr>
        <p:txBody>
          <a:bodyPr wrap="square" rtlCol="0">
            <a:spAutoFit/>
          </a:bodyPr>
          <a:lstStyle/>
          <a:p>
            <a:r>
              <a:rPr lang="en-US" dirty="0"/>
              <a:t>Use a public broker website to find out who lived at each address </a:t>
            </a:r>
          </a:p>
        </p:txBody>
      </p:sp>
      <p:sp>
        <p:nvSpPr>
          <p:cNvPr id="19" name="TextBox 18">
            <a:extLst>
              <a:ext uri="{FF2B5EF4-FFF2-40B4-BE49-F238E27FC236}">
                <a16:creationId xmlns:a16="http://schemas.microsoft.com/office/drawing/2014/main" id="{C6C13EB6-6716-0A4D-B2CD-6A68C1C88003}"/>
              </a:ext>
            </a:extLst>
          </p:cNvPr>
          <p:cNvSpPr txBox="1"/>
          <p:nvPr/>
        </p:nvSpPr>
        <p:spPr>
          <a:xfrm>
            <a:off x="2389131" y="6477000"/>
            <a:ext cx="6711004" cy="338554"/>
          </a:xfrm>
          <a:prstGeom prst="rect">
            <a:avLst/>
          </a:prstGeom>
          <a:noFill/>
        </p:spPr>
        <p:txBody>
          <a:bodyPr wrap="none" rtlCol="0">
            <a:spAutoFit/>
          </a:bodyPr>
          <a:lstStyle/>
          <a:p>
            <a:r>
              <a:rPr lang="en-US" sz="1600" dirty="0"/>
              <a:t>Sweeney et al. (2018): https://</a:t>
            </a:r>
            <a:r>
              <a:rPr lang="en-US" sz="1600" dirty="0" err="1"/>
              <a:t>www.ncbi.nlm.nih.gov</a:t>
            </a:r>
            <a:r>
              <a:rPr lang="en-US" sz="1600" dirty="0"/>
              <a:t>/</a:t>
            </a:r>
            <a:r>
              <a:rPr lang="en-US" sz="1600" dirty="0" err="1"/>
              <a:t>pmc</a:t>
            </a:r>
            <a:r>
              <a:rPr lang="en-US" sz="1600" dirty="0"/>
              <a:t>/articles/PMC6344041/</a:t>
            </a:r>
          </a:p>
        </p:txBody>
      </p:sp>
    </p:spTree>
    <p:extLst>
      <p:ext uri="{BB962C8B-B14F-4D97-AF65-F5344CB8AC3E}">
        <p14:creationId xmlns:p14="http://schemas.microsoft.com/office/powerpoint/2010/main" val="3113252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051"/>
            <a:ext cx="7387883" cy="2011362"/>
          </a:xfrm>
        </p:spPr>
        <p:txBody>
          <a:bodyPr>
            <a:noAutofit/>
          </a:bodyPr>
          <a:lstStyle/>
          <a:p>
            <a:pPr algn="l"/>
            <a:r>
              <a:rPr lang="en-US" dirty="0"/>
              <a:t>Owner Names →</a:t>
            </a:r>
            <a:br>
              <a:rPr lang="en-US" dirty="0"/>
            </a:br>
            <a:r>
              <a:rPr lang="en-US" dirty="0"/>
              <a:t>Survey Participants</a:t>
            </a:r>
          </a:p>
        </p:txBody>
      </p:sp>
      <p:pic>
        <p:nvPicPr>
          <p:cNvPr id="8" name="Picture 7">
            <a:extLst>
              <a:ext uri="{FF2B5EF4-FFF2-40B4-BE49-F238E27FC236}">
                <a16:creationId xmlns:a16="http://schemas.microsoft.com/office/drawing/2014/main" id="{9C62D466-EE6B-DE4E-9946-C13189E2A403}"/>
              </a:ext>
            </a:extLst>
          </p:cNvPr>
          <p:cNvPicPr>
            <a:picLocks noChangeAspect="1"/>
          </p:cNvPicPr>
          <p:nvPr/>
        </p:nvPicPr>
        <p:blipFill rotWithShape="1">
          <a:blip r:embed="rId3">
            <a:extLst>
              <a:ext uri="{28A0092B-C50C-407E-A947-70E740481C1C}">
                <a14:useLocalDpi xmlns:a14="http://schemas.microsoft.com/office/drawing/2010/main" val="0"/>
              </a:ext>
            </a:extLst>
          </a:blip>
          <a:srcRect l="4099" r="4099"/>
          <a:stretch/>
        </p:blipFill>
        <p:spPr>
          <a:xfrm>
            <a:off x="5178081" y="1151307"/>
            <a:ext cx="2395541" cy="1666619"/>
          </a:xfrm>
          <a:prstGeom prst="rect">
            <a:avLst/>
          </a:prstGeom>
        </p:spPr>
      </p:pic>
      <p:sp>
        <p:nvSpPr>
          <p:cNvPr id="13" name="TextBox 12">
            <a:extLst>
              <a:ext uri="{FF2B5EF4-FFF2-40B4-BE49-F238E27FC236}">
                <a16:creationId xmlns:a16="http://schemas.microsoft.com/office/drawing/2014/main" id="{AC0E5D88-3D2C-9041-830B-47430B64A207}"/>
              </a:ext>
            </a:extLst>
          </p:cNvPr>
          <p:cNvSpPr txBox="1"/>
          <p:nvPr/>
        </p:nvSpPr>
        <p:spPr>
          <a:xfrm>
            <a:off x="2389131" y="6477000"/>
            <a:ext cx="6711004" cy="338554"/>
          </a:xfrm>
          <a:prstGeom prst="rect">
            <a:avLst/>
          </a:prstGeom>
          <a:noFill/>
        </p:spPr>
        <p:txBody>
          <a:bodyPr wrap="none" rtlCol="0">
            <a:spAutoFit/>
          </a:bodyPr>
          <a:lstStyle/>
          <a:p>
            <a:r>
              <a:rPr lang="en-US" sz="1600" dirty="0"/>
              <a:t>Sweeney et al. (2018): https://</a:t>
            </a:r>
            <a:r>
              <a:rPr lang="en-US" sz="1600" dirty="0" err="1"/>
              <a:t>www.ncbi.nlm.nih.gov</a:t>
            </a:r>
            <a:r>
              <a:rPr lang="en-US" sz="1600" dirty="0"/>
              <a:t>/</a:t>
            </a:r>
            <a:r>
              <a:rPr lang="en-US" sz="1600" dirty="0" err="1"/>
              <a:t>pmc</a:t>
            </a:r>
            <a:r>
              <a:rPr lang="en-US" sz="1600" dirty="0"/>
              <a:t>/articles/PMC6344041/</a:t>
            </a:r>
          </a:p>
        </p:txBody>
      </p:sp>
      <p:pic>
        <p:nvPicPr>
          <p:cNvPr id="3074" name="Picture 2">
            <a:extLst>
              <a:ext uri="{FF2B5EF4-FFF2-40B4-BE49-F238E27FC236}">
                <a16:creationId xmlns:a16="http://schemas.microsoft.com/office/drawing/2014/main" id="{438660DB-4DFF-3646-80D0-5583639F9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16152"/>
            <a:ext cx="5363633" cy="2011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BFE894-E044-1A4C-9874-EDAAF2702B2E}"/>
              </a:ext>
            </a:extLst>
          </p:cNvPr>
          <p:cNvSpPr txBox="1"/>
          <p:nvPr/>
        </p:nvSpPr>
        <p:spPr>
          <a:xfrm>
            <a:off x="5867401" y="3277259"/>
            <a:ext cx="2590800" cy="1477328"/>
          </a:xfrm>
          <a:prstGeom prst="rect">
            <a:avLst/>
          </a:prstGeom>
          <a:noFill/>
        </p:spPr>
        <p:txBody>
          <a:bodyPr wrap="square" rtlCol="0">
            <a:spAutoFit/>
          </a:bodyPr>
          <a:lstStyle/>
          <a:p>
            <a:r>
              <a:rPr lang="en-US" dirty="0"/>
              <a:t>Match residents to anonymous survey participants based on gender, race, birth decade, move-in date, address</a:t>
            </a:r>
          </a:p>
        </p:txBody>
      </p:sp>
      <p:sp>
        <p:nvSpPr>
          <p:cNvPr id="6" name="TextBox 5">
            <a:extLst>
              <a:ext uri="{FF2B5EF4-FFF2-40B4-BE49-F238E27FC236}">
                <a16:creationId xmlns:a16="http://schemas.microsoft.com/office/drawing/2014/main" id="{136A25C8-D7F6-BB40-953A-B779EE173BD8}"/>
              </a:ext>
            </a:extLst>
          </p:cNvPr>
          <p:cNvSpPr txBox="1"/>
          <p:nvPr/>
        </p:nvSpPr>
        <p:spPr>
          <a:xfrm>
            <a:off x="5867401" y="5060362"/>
            <a:ext cx="2132428" cy="646331"/>
          </a:xfrm>
          <a:prstGeom prst="rect">
            <a:avLst/>
          </a:prstGeom>
          <a:noFill/>
        </p:spPr>
        <p:txBody>
          <a:bodyPr wrap="square" rtlCol="0">
            <a:spAutoFit/>
          </a:bodyPr>
          <a:lstStyle/>
          <a:p>
            <a:r>
              <a:rPr lang="en-US" dirty="0"/>
              <a:t>If no unique match, then a small group</a:t>
            </a:r>
          </a:p>
        </p:txBody>
      </p:sp>
      <p:sp>
        <p:nvSpPr>
          <p:cNvPr id="7" name="TextBox 6">
            <a:extLst>
              <a:ext uri="{FF2B5EF4-FFF2-40B4-BE49-F238E27FC236}">
                <a16:creationId xmlns:a16="http://schemas.microsoft.com/office/drawing/2014/main" id="{ED8DAE9C-2E18-DC46-91CD-B9AE4A23F91E}"/>
              </a:ext>
            </a:extLst>
          </p:cNvPr>
          <p:cNvSpPr txBox="1"/>
          <p:nvPr/>
        </p:nvSpPr>
        <p:spPr>
          <a:xfrm>
            <a:off x="381000" y="5449670"/>
            <a:ext cx="5363633" cy="646330"/>
          </a:xfrm>
          <a:prstGeom prst="rect">
            <a:avLst/>
          </a:prstGeom>
          <a:noFill/>
        </p:spPr>
        <p:txBody>
          <a:bodyPr wrap="square" rtlCol="0">
            <a:spAutoFit/>
          </a:bodyPr>
          <a:lstStyle/>
          <a:p>
            <a:r>
              <a:rPr lang="en-US" dirty="0">
                <a:solidFill>
                  <a:srgbClr val="C00000"/>
                </a:solidFill>
              </a:rPr>
              <a:t>Success rate of unique re-identification depends on demographic makeup and quality of property data</a:t>
            </a:r>
          </a:p>
        </p:txBody>
      </p:sp>
    </p:spTree>
    <p:extLst>
      <p:ext uri="{BB962C8B-B14F-4D97-AF65-F5344CB8AC3E}">
        <p14:creationId xmlns:p14="http://schemas.microsoft.com/office/powerpoint/2010/main" val="26852008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a:t>Sander v. State Bar of California</a:t>
            </a:r>
          </a:p>
        </p:txBody>
      </p:sp>
      <p:sp>
        <p:nvSpPr>
          <p:cNvPr id="22" name="TextBox 21">
            <a:extLst>
              <a:ext uri="{FF2B5EF4-FFF2-40B4-BE49-F238E27FC236}">
                <a16:creationId xmlns:a16="http://schemas.microsoft.com/office/drawing/2014/main" id="{6617885D-AFF6-2448-90C2-43960C6784BB}"/>
              </a:ext>
            </a:extLst>
          </p:cNvPr>
          <p:cNvSpPr txBox="1"/>
          <p:nvPr/>
        </p:nvSpPr>
        <p:spPr>
          <a:xfrm>
            <a:off x="3919250" y="6400800"/>
            <a:ext cx="5188408" cy="338554"/>
          </a:xfrm>
          <a:prstGeom prst="rect">
            <a:avLst/>
          </a:prstGeom>
          <a:noFill/>
        </p:spPr>
        <p:txBody>
          <a:bodyPr wrap="none" rtlCol="0">
            <a:spAutoFit/>
          </a:bodyPr>
          <a:lstStyle/>
          <a:p>
            <a:r>
              <a:rPr lang="en-US" sz="1600" dirty="0"/>
              <a:t>Sweeney et al. (2018): https://</a:t>
            </a:r>
            <a:r>
              <a:rPr lang="en-US" sz="1600" dirty="0" err="1"/>
              <a:t>techscience.org</a:t>
            </a:r>
            <a:r>
              <a:rPr lang="en-US" sz="1600" dirty="0"/>
              <a:t>/a/2018111301/</a:t>
            </a:r>
          </a:p>
        </p:txBody>
      </p:sp>
      <p:sp>
        <p:nvSpPr>
          <p:cNvPr id="3" name="TextBox 2">
            <a:extLst>
              <a:ext uri="{FF2B5EF4-FFF2-40B4-BE49-F238E27FC236}">
                <a16:creationId xmlns:a16="http://schemas.microsoft.com/office/drawing/2014/main" id="{53164969-ECC9-844A-AA12-04DB11A9B028}"/>
              </a:ext>
            </a:extLst>
          </p:cNvPr>
          <p:cNvSpPr txBox="1"/>
          <p:nvPr/>
        </p:nvSpPr>
        <p:spPr>
          <a:xfrm>
            <a:off x="609600" y="1540766"/>
            <a:ext cx="7467600" cy="1938992"/>
          </a:xfrm>
          <a:prstGeom prst="rect">
            <a:avLst/>
          </a:prstGeom>
          <a:noFill/>
        </p:spPr>
        <p:txBody>
          <a:bodyPr wrap="square" rtlCol="0">
            <a:spAutoFit/>
          </a:bodyPr>
          <a:lstStyle/>
          <a:p>
            <a:r>
              <a:rPr lang="en-US" sz="2000" dirty="0"/>
              <a:t>Lawsuit sought information from the State Bar of California on race, undergrad GPA, LSAT, law school, law school GPA, year of graduation, bar exam score, bar exam result for every individual who attempted to pass the California bar examination between 1972 and 2007</a:t>
            </a:r>
          </a:p>
          <a:p>
            <a:endParaRPr lang="en-US" sz="2000" dirty="0"/>
          </a:p>
          <a:p>
            <a:r>
              <a:rPr lang="en-US" sz="2000" dirty="0"/>
              <a:t>Plaintiffs proposed 4 methods for anonymizing the data</a:t>
            </a:r>
          </a:p>
        </p:txBody>
      </p:sp>
      <p:sp>
        <p:nvSpPr>
          <p:cNvPr id="13" name="TextBox 12">
            <a:extLst>
              <a:ext uri="{FF2B5EF4-FFF2-40B4-BE49-F238E27FC236}">
                <a16:creationId xmlns:a16="http://schemas.microsoft.com/office/drawing/2014/main" id="{AB6970E9-D47F-D74D-9D4B-41C937BB7155}"/>
              </a:ext>
            </a:extLst>
          </p:cNvPr>
          <p:cNvSpPr txBox="1"/>
          <p:nvPr/>
        </p:nvSpPr>
        <p:spPr>
          <a:xfrm>
            <a:off x="609600" y="3736388"/>
            <a:ext cx="7467600" cy="1323439"/>
          </a:xfrm>
          <a:prstGeom prst="rect">
            <a:avLst/>
          </a:prstGeom>
          <a:noFill/>
        </p:spPr>
        <p:txBody>
          <a:bodyPr wrap="square" rtlCol="0">
            <a:spAutoFit/>
          </a:bodyPr>
          <a:lstStyle/>
          <a:p>
            <a:r>
              <a:rPr lang="en-US" sz="2000" dirty="0"/>
              <a:t>Sweeney et al. demonstrated many anonymized records could be re-identified using online commencement data, dates of graduations and bar exams, attorney licensing data, online bios, alumni lists, club memberships, online photos…</a:t>
            </a:r>
          </a:p>
        </p:txBody>
      </p:sp>
      <p:sp>
        <p:nvSpPr>
          <p:cNvPr id="4" name="TextBox 3">
            <a:extLst>
              <a:ext uri="{FF2B5EF4-FFF2-40B4-BE49-F238E27FC236}">
                <a16:creationId xmlns:a16="http://schemas.microsoft.com/office/drawing/2014/main" id="{F7190944-8755-F541-8B0D-EF2487DED713}"/>
              </a:ext>
            </a:extLst>
          </p:cNvPr>
          <p:cNvSpPr txBox="1"/>
          <p:nvPr/>
        </p:nvSpPr>
        <p:spPr>
          <a:xfrm>
            <a:off x="7399173" y="2716103"/>
            <a:ext cx="1660853" cy="646331"/>
          </a:xfrm>
          <a:prstGeom prst="rect">
            <a:avLst/>
          </a:prstGeom>
          <a:noFill/>
        </p:spPr>
        <p:txBody>
          <a:bodyPr wrap="square" rtlCol="0">
            <a:spAutoFit/>
          </a:bodyPr>
          <a:lstStyle/>
          <a:p>
            <a:r>
              <a:rPr lang="en-US" dirty="0"/>
              <a:t>Lost for another reason</a:t>
            </a:r>
          </a:p>
        </p:txBody>
      </p:sp>
      <p:grpSp>
        <p:nvGrpSpPr>
          <p:cNvPr id="7" name="Group 6">
            <a:extLst>
              <a:ext uri="{FF2B5EF4-FFF2-40B4-BE49-F238E27FC236}">
                <a16:creationId xmlns:a16="http://schemas.microsoft.com/office/drawing/2014/main" id="{9145ECB8-F29B-9344-AB68-8171BE034B80}"/>
              </a:ext>
            </a:extLst>
          </p:cNvPr>
          <p:cNvGrpSpPr/>
          <p:nvPr/>
        </p:nvGrpSpPr>
        <p:grpSpPr>
          <a:xfrm>
            <a:off x="8151895" y="2067591"/>
            <a:ext cx="509400" cy="853920"/>
            <a:chOff x="8151895" y="2067591"/>
            <a:chExt cx="509400" cy="85392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03519A4-E672-B841-92BF-344DA9FB399F}"/>
                    </a:ext>
                  </a:extLst>
                </p14:cNvPr>
                <p14:cNvContentPartPr/>
                <p14:nvPr/>
              </p14:nvContentPartPr>
              <p14:xfrm>
                <a:off x="8151895" y="2078751"/>
                <a:ext cx="509400" cy="842760"/>
              </p14:xfrm>
            </p:contentPart>
          </mc:Choice>
          <mc:Fallback xmlns="">
            <p:pic>
              <p:nvPicPr>
                <p:cNvPr id="5" name="Ink 4">
                  <a:extLst>
                    <a:ext uri="{FF2B5EF4-FFF2-40B4-BE49-F238E27FC236}">
                      <a16:creationId xmlns:a16="http://schemas.microsoft.com/office/drawing/2014/main" id="{503519A4-E672-B841-92BF-344DA9FB399F}"/>
                    </a:ext>
                  </a:extLst>
                </p:cNvPr>
                <p:cNvPicPr/>
                <p:nvPr/>
              </p:nvPicPr>
              <p:blipFill>
                <a:blip r:embed="rId4"/>
                <a:stretch>
                  <a:fillRect/>
                </a:stretch>
              </p:blipFill>
              <p:spPr>
                <a:xfrm>
                  <a:off x="8134255" y="2060751"/>
                  <a:ext cx="545040" cy="87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DC61BD8-7D63-4741-A689-3B2C05E92483}"/>
                    </a:ext>
                  </a:extLst>
                </p14:cNvPr>
                <p14:cNvContentPartPr/>
                <p14:nvPr/>
              </p14:nvContentPartPr>
              <p14:xfrm>
                <a:off x="8158375" y="2067591"/>
                <a:ext cx="205920" cy="55800"/>
              </p14:xfrm>
            </p:contentPart>
          </mc:Choice>
          <mc:Fallback xmlns="">
            <p:pic>
              <p:nvPicPr>
                <p:cNvPr id="6" name="Ink 5">
                  <a:extLst>
                    <a:ext uri="{FF2B5EF4-FFF2-40B4-BE49-F238E27FC236}">
                      <a16:creationId xmlns:a16="http://schemas.microsoft.com/office/drawing/2014/main" id="{2DC61BD8-7D63-4741-A689-3B2C05E92483}"/>
                    </a:ext>
                  </a:extLst>
                </p:cNvPr>
                <p:cNvPicPr/>
                <p:nvPr/>
              </p:nvPicPr>
              <p:blipFill>
                <a:blip r:embed="rId6"/>
                <a:stretch>
                  <a:fillRect/>
                </a:stretch>
              </p:blipFill>
              <p:spPr>
                <a:xfrm>
                  <a:off x="8140375" y="2049951"/>
                  <a:ext cx="241560" cy="91440"/>
                </a:xfrm>
                <a:prstGeom prst="rect">
                  <a:avLst/>
                </a:prstGeom>
              </p:spPr>
            </p:pic>
          </mc:Fallback>
        </mc:AlternateContent>
      </p:grpSp>
      <p:sp>
        <p:nvSpPr>
          <p:cNvPr id="14" name="TextBox 13">
            <a:extLst>
              <a:ext uri="{FF2B5EF4-FFF2-40B4-BE49-F238E27FC236}">
                <a16:creationId xmlns:a16="http://schemas.microsoft.com/office/drawing/2014/main" id="{B13203E5-6A3C-0141-AAED-913BEC4D75D4}"/>
              </a:ext>
            </a:extLst>
          </p:cNvPr>
          <p:cNvSpPr txBox="1"/>
          <p:nvPr/>
        </p:nvSpPr>
        <p:spPr>
          <a:xfrm>
            <a:off x="1371101" y="5210652"/>
            <a:ext cx="5620769" cy="646331"/>
          </a:xfrm>
          <a:prstGeom prst="rect">
            <a:avLst/>
          </a:prstGeom>
          <a:noFill/>
        </p:spPr>
        <p:txBody>
          <a:bodyPr wrap="none" rtlCol="0">
            <a:spAutoFit/>
          </a:bodyPr>
          <a:lstStyle/>
          <a:p>
            <a:r>
              <a:rPr lang="en-US" dirty="0">
                <a:solidFill>
                  <a:srgbClr val="C00000"/>
                </a:solidFill>
              </a:rPr>
              <a:t>Black, Hispanic, Asian students especially vulnerable (why?)</a:t>
            </a:r>
          </a:p>
          <a:p>
            <a:r>
              <a:rPr lang="en-US" dirty="0">
                <a:solidFill>
                  <a:srgbClr val="C00000"/>
                </a:solidFill>
              </a:rPr>
              <a:t>Even incorrect re-identifications are harmful (why?)</a:t>
            </a:r>
          </a:p>
        </p:txBody>
      </p:sp>
      <p:pic>
        <p:nvPicPr>
          <p:cNvPr id="15" name="Picture 2">
            <a:extLst>
              <a:ext uri="{FF2B5EF4-FFF2-40B4-BE49-F238E27FC236}">
                <a16:creationId xmlns:a16="http://schemas.microsoft.com/office/drawing/2014/main" id="{4D6BAC0D-3991-464D-BB14-90DC262946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3060" y="4793303"/>
            <a:ext cx="1051235" cy="152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8636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D54A1D3-0530-FA48-9C95-A2076792361B}"/>
                  </a:ext>
                </a:extLst>
              </p14:cNvPr>
              <p14:cNvContentPartPr/>
              <p14:nvPr/>
            </p14:nvContentPartPr>
            <p14:xfrm>
              <a:off x="5942686" y="1210594"/>
              <a:ext cx="3600" cy="3600"/>
            </p14:xfrm>
          </p:contentPart>
        </mc:Choice>
        <mc:Fallback xmlns="">
          <p:pic>
            <p:nvPicPr>
              <p:cNvPr id="6" name="Ink 5">
                <a:extLst>
                  <a:ext uri="{FF2B5EF4-FFF2-40B4-BE49-F238E27FC236}">
                    <a16:creationId xmlns:a16="http://schemas.microsoft.com/office/drawing/2014/main" id="{AD54A1D3-0530-FA48-9C95-A2076792361B}"/>
                  </a:ext>
                </a:extLst>
              </p:cNvPr>
              <p:cNvPicPr/>
              <p:nvPr/>
            </p:nvPicPr>
            <p:blipFill>
              <a:blip r:embed="rId3"/>
              <a:stretch>
                <a:fillRect/>
              </a:stretch>
            </p:blipFill>
            <p:spPr>
              <a:xfrm>
                <a:off x="5933686" y="1201954"/>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A4D9087-3477-0942-B453-C4365AAC0035}"/>
                  </a:ext>
                </a:extLst>
              </p14:cNvPr>
              <p14:cNvContentPartPr/>
              <p14:nvPr/>
            </p14:nvContentPartPr>
            <p14:xfrm>
              <a:off x="7468006" y="1043914"/>
              <a:ext cx="3600" cy="360"/>
            </p14:xfrm>
          </p:contentPart>
        </mc:Choice>
        <mc:Fallback xmlns="">
          <p:pic>
            <p:nvPicPr>
              <p:cNvPr id="7" name="Ink 6">
                <a:extLst>
                  <a:ext uri="{FF2B5EF4-FFF2-40B4-BE49-F238E27FC236}">
                    <a16:creationId xmlns:a16="http://schemas.microsoft.com/office/drawing/2014/main" id="{0A4D9087-3477-0942-B453-C4365AAC0035}"/>
                  </a:ext>
                </a:extLst>
              </p:cNvPr>
              <p:cNvPicPr/>
              <p:nvPr/>
            </p:nvPicPr>
            <p:blipFill>
              <a:blip r:embed="rId3"/>
              <a:stretch>
                <a:fillRect/>
              </a:stretch>
            </p:blipFill>
            <p:spPr>
              <a:xfrm>
                <a:off x="7459006" y="1035274"/>
                <a:ext cx="21240" cy="18000"/>
              </a:xfrm>
              <a:prstGeom prst="rect">
                <a:avLst/>
              </a:prstGeom>
            </p:spPr>
          </p:pic>
        </mc:Fallback>
      </mc:AlternateContent>
      <p:pic>
        <p:nvPicPr>
          <p:cNvPr id="35842" name="Picture 2" descr="Vanessa Teague's home page">
            <a:extLst>
              <a:ext uri="{FF2B5EF4-FFF2-40B4-BE49-F238E27FC236}">
                <a16:creationId xmlns:a16="http://schemas.microsoft.com/office/drawing/2014/main" id="{E962140C-C9C3-924F-9278-CBF98B288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207" y="705142"/>
            <a:ext cx="1679993" cy="1642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0E0820CE-6AD8-984A-9F05-FFF33C446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606" y="609600"/>
            <a:ext cx="6985000" cy="3302000"/>
          </a:xfrm>
          <a:prstGeom prst="rect">
            <a:avLst/>
          </a:prstGeom>
        </p:spPr>
      </p:pic>
      <p:pic>
        <p:nvPicPr>
          <p:cNvPr id="8" name="Picture 7" descr="Text&#10;&#10;Description automatically generated">
            <a:extLst>
              <a:ext uri="{FF2B5EF4-FFF2-40B4-BE49-F238E27FC236}">
                <a16:creationId xmlns:a16="http://schemas.microsoft.com/office/drawing/2014/main" id="{75D380BD-C429-1F4E-A66D-EF65275BB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 y="3923323"/>
            <a:ext cx="7985760" cy="990600"/>
          </a:xfrm>
          <a:prstGeom prst="rect">
            <a:avLst/>
          </a:prstGeom>
        </p:spPr>
      </p:pic>
      <p:sp>
        <p:nvSpPr>
          <p:cNvPr id="10" name="Rectangle 9">
            <a:extLst>
              <a:ext uri="{FF2B5EF4-FFF2-40B4-BE49-F238E27FC236}">
                <a16:creationId xmlns:a16="http://schemas.microsoft.com/office/drawing/2014/main" id="{AD9365FE-8475-FA4E-BFFC-6612DA8F8E84}"/>
              </a:ext>
            </a:extLst>
          </p:cNvPr>
          <p:cNvSpPr/>
          <p:nvPr/>
        </p:nvSpPr>
        <p:spPr>
          <a:xfrm>
            <a:off x="3581400" y="6110068"/>
            <a:ext cx="5410200" cy="646331"/>
          </a:xfrm>
          <a:prstGeom prst="rect">
            <a:avLst/>
          </a:prstGeom>
        </p:spPr>
        <p:txBody>
          <a:bodyPr wrap="square">
            <a:spAutoFit/>
          </a:bodyPr>
          <a:lstStyle/>
          <a:p>
            <a:r>
              <a:rPr lang="en-US" dirty="0">
                <a:solidFill>
                  <a:schemeClr val="bg1">
                    <a:lumMod val="50000"/>
                  </a:schemeClr>
                </a:solidFill>
              </a:rPr>
              <a:t>https://</a:t>
            </a:r>
            <a:r>
              <a:rPr lang="en-US" dirty="0" err="1">
                <a:solidFill>
                  <a:schemeClr val="bg1">
                    <a:lumMod val="50000"/>
                  </a:schemeClr>
                </a:solidFill>
              </a:rPr>
              <a:t>pursuit.unimelb.edu.au</a:t>
            </a:r>
            <a:r>
              <a:rPr lang="en-US" dirty="0">
                <a:solidFill>
                  <a:schemeClr val="bg1">
                    <a:lumMod val="50000"/>
                  </a:schemeClr>
                </a:solidFill>
              </a:rPr>
              <a:t>/articles/two-data-points-enough-to-spot-you-in-open-transport-records</a:t>
            </a: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547BF268-5ED0-2347-96A8-1E0FD0578425}"/>
                  </a:ext>
                </a:extLst>
              </p14:cNvPr>
              <p14:cNvContentPartPr/>
              <p14:nvPr/>
            </p14:nvContentPartPr>
            <p14:xfrm>
              <a:off x="578326" y="3790714"/>
              <a:ext cx="8114760" cy="1249200"/>
            </p14:xfrm>
          </p:contentPart>
        </mc:Choice>
        <mc:Fallback xmlns="">
          <p:pic>
            <p:nvPicPr>
              <p:cNvPr id="2" name="Ink 1">
                <a:extLst>
                  <a:ext uri="{FF2B5EF4-FFF2-40B4-BE49-F238E27FC236}">
                    <a16:creationId xmlns:a16="http://schemas.microsoft.com/office/drawing/2014/main" id="{547BF268-5ED0-2347-96A8-1E0FD0578425}"/>
                  </a:ext>
                </a:extLst>
              </p:cNvPr>
              <p:cNvPicPr/>
              <p:nvPr/>
            </p:nvPicPr>
            <p:blipFill>
              <a:blip r:embed="rId9"/>
              <a:stretch>
                <a:fillRect/>
              </a:stretch>
            </p:blipFill>
            <p:spPr>
              <a:xfrm>
                <a:off x="542326" y="3755074"/>
                <a:ext cx="8186400" cy="1320840"/>
              </a:xfrm>
              <a:prstGeom prst="rect">
                <a:avLst/>
              </a:prstGeom>
            </p:spPr>
          </p:pic>
        </mc:Fallback>
      </mc:AlternateContent>
      <p:pic>
        <p:nvPicPr>
          <p:cNvPr id="36866" name="Picture 2">
            <a:extLst>
              <a:ext uri="{FF2B5EF4-FFF2-40B4-BE49-F238E27FC236}">
                <a16:creationId xmlns:a16="http://schemas.microsoft.com/office/drawing/2014/main" id="{B5E1534E-8F26-EB48-B048-7C28501EC1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6416" y="4450931"/>
            <a:ext cx="2045799" cy="136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73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3810000" y="4191000"/>
            <a:ext cx="1673772" cy="933450"/>
          </a:xfrm>
          <a:prstGeom prst="rect">
            <a:avLst/>
          </a:prstGeom>
          <a:noFill/>
          <a:ln w="9525">
            <a:noFill/>
            <a:miter lim="800000"/>
            <a:headEnd/>
            <a:tailEnd/>
          </a:ln>
          <a:effectLst/>
        </p:spPr>
      </p:pic>
      <p:pic>
        <p:nvPicPr>
          <p:cNvPr id="14" name="Picture 3"/>
          <p:cNvPicPr>
            <a:picLocks noChangeAspect="1" noChangeArrowheads="1"/>
          </p:cNvPicPr>
          <p:nvPr/>
        </p:nvPicPr>
        <p:blipFill>
          <a:blip r:embed="rId4" cstate="print"/>
          <a:srcRect/>
          <a:stretch>
            <a:fillRect/>
          </a:stretch>
        </p:blipFill>
        <p:spPr bwMode="auto">
          <a:xfrm>
            <a:off x="1066800" y="1828800"/>
            <a:ext cx="3048000" cy="1024991"/>
          </a:xfrm>
          <a:prstGeom prst="rect">
            <a:avLst/>
          </a:prstGeom>
          <a:noFill/>
          <a:ln w="9525">
            <a:noFill/>
            <a:miter lim="800000"/>
            <a:headEnd/>
            <a:tailEnd/>
          </a:ln>
          <a:effectLst/>
        </p:spPr>
      </p:pic>
      <p:pic>
        <p:nvPicPr>
          <p:cNvPr id="15" name="Picture 4"/>
          <p:cNvPicPr>
            <a:picLocks noChangeAspect="1" noChangeArrowheads="1"/>
          </p:cNvPicPr>
          <p:nvPr/>
        </p:nvPicPr>
        <p:blipFill>
          <a:blip r:embed="rId5" cstate="print"/>
          <a:srcRect/>
          <a:stretch>
            <a:fillRect/>
          </a:stretch>
        </p:blipFill>
        <p:spPr bwMode="auto">
          <a:xfrm>
            <a:off x="1752600" y="4191000"/>
            <a:ext cx="1903056" cy="847725"/>
          </a:xfrm>
          <a:prstGeom prst="rect">
            <a:avLst/>
          </a:prstGeom>
          <a:noFill/>
          <a:ln w="9525">
            <a:noFill/>
            <a:miter lim="800000"/>
            <a:headEnd/>
            <a:tailEnd/>
          </a:ln>
          <a:effectLst/>
        </p:spPr>
      </p:pic>
      <p:pic>
        <p:nvPicPr>
          <p:cNvPr id="16" name="Picture 5"/>
          <p:cNvPicPr>
            <a:picLocks noChangeAspect="1" noChangeArrowheads="1"/>
          </p:cNvPicPr>
          <p:nvPr/>
        </p:nvPicPr>
        <p:blipFill>
          <a:blip r:embed="rId6" cstate="print"/>
          <a:srcRect/>
          <a:stretch>
            <a:fillRect/>
          </a:stretch>
        </p:blipFill>
        <p:spPr bwMode="auto">
          <a:xfrm>
            <a:off x="5486400" y="2286000"/>
            <a:ext cx="1095375" cy="323850"/>
          </a:xfrm>
          <a:prstGeom prst="rect">
            <a:avLst/>
          </a:prstGeom>
          <a:noFill/>
          <a:ln w="9525">
            <a:noFill/>
            <a:miter lim="800000"/>
            <a:headEnd/>
            <a:tailEnd/>
          </a:ln>
          <a:effectLst/>
        </p:spPr>
      </p:pic>
      <p:pic>
        <p:nvPicPr>
          <p:cNvPr id="109569" name="Picture 1"/>
          <p:cNvPicPr>
            <a:picLocks noChangeAspect="1" noChangeArrowheads="1"/>
          </p:cNvPicPr>
          <p:nvPr/>
        </p:nvPicPr>
        <p:blipFill>
          <a:blip r:embed="rId7" cstate="print"/>
          <a:srcRect/>
          <a:stretch>
            <a:fillRect/>
          </a:stretch>
        </p:blipFill>
        <p:spPr bwMode="auto">
          <a:xfrm>
            <a:off x="6324600" y="3733800"/>
            <a:ext cx="2080644" cy="685800"/>
          </a:xfrm>
          <a:prstGeom prst="rect">
            <a:avLst/>
          </a:prstGeom>
          <a:noFill/>
          <a:ln w="9525">
            <a:noFill/>
            <a:miter lim="800000"/>
            <a:headEnd/>
            <a:tailEnd/>
          </a:ln>
        </p:spPr>
      </p:pic>
      <p:sp>
        <p:nvSpPr>
          <p:cNvPr id="23" name="Title 22"/>
          <p:cNvSpPr>
            <a:spLocks noGrp="1"/>
          </p:cNvSpPr>
          <p:nvPr>
            <p:ph type="title"/>
          </p:nvPr>
        </p:nvSpPr>
        <p:spPr/>
        <p:txBody>
          <a:bodyPr/>
          <a:lstStyle/>
          <a:p>
            <a:r>
              <a:rPr lang="en-US" dirty="0"/>
              <a:t>Health Care and Genetics</a:t>
            </a:r>
          </a:p>
        </p:txBody>
      </p:sp>
      <p:pic>
        <p:nvPicPr>
          <p:cNvPr id="125954" name="Picture 2" descr="http://img2.findthebest.com/sites/default/files/180/media/images/PatientsLikeMe.png"/>
          <p:cNvPicPr>
            <a:picLocks noChangeAspect="1" noChangeArrowheads="1"/>
          </p:cNvPicPr>
          <p:nvPr/>
        </p:nvPicPr>
        <p:blipFill>
          <a:blip r:embed="rId8" cstate="print"/>
          <a:srcRect/>
          <a:stretch>
            <a:fillRect/>
          </a:stretch>
        </p:blipFill>
        <p:spPr bwMode="auto">
          <a:xfrm>
            <a:off x="2286000" y="2971800"/>
            <a:ext cx="3810000" cy="828676"/>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D54A1D3-0530-FA48-9C95-A2076792361B}"/>
                  </a:ext>
                </a:extLst>
              </p14:cNvPr>
              <p14:cNvContentPartPr/>
              <p14:nvPr/>
            </p14:nvContentPartPr>
            <p14:xfrm>
              <a:off x="5942686" y="1021071"/>
              <a:ext cx="3600" cy="3600"/>
            </p14:xfrm>
          </p:contentPart>
        </mc:Choice>
        <mc:Fallback xmlns="">
          <p:pic>
            <p:nvPicPr>
              <p:cNvPr id="6" name="Ink 5">
                <a:extLst>
                  <a:ext uri="{FF2B5EF4-FFF2-40B4-BE49-F238E27FC236}">
                    <a16:creationId xmlns:a16="http://schemas.microsoft.com/office/drawing/2014/main" id="{AD54A1D3-0530-FA48-9C95-A2076792361B}"/>
                  </a:ext>
                </a:extLst>
              </p:cNvPr>
              <p:cNvPicPr/>
              <p:nvPr/>
            </p:nvPicPr>
            <p:blipFill>
              <a:blip r:embed="rId3"/>
              <a:stretch>
                <a:fillRect/>
              </a:stretch>
            </p:blipFill>
            <p:spPr>
              <a:xfrm>
                <a:off x="5933686" y="1012431"/>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A4D9087-3477-0942-B453-C4365AAC0035}"/>
                  </a:ext>
                </a:extLst>
              </p14:cNvPr>
              <p14:cNvContentPartPr/>
              <p14:nvPr/>
            </p14:nvContentPartPr>
            <p14:xfrm>
              <a:off x="7468006" y="854391"/>
              <a:ext cx="3600" cy="360"/>
            </p14:xfrm>
          </p:contentPart>
        </mc:Choice>
        <mc:Fallback xmlns="">
          <p:pic>
            <p:nvPicPr>
              <p:cNvPr id="7" name="Ink 6">
                <a:extLst>
                  <a:ext uri="{FF2B5EF4-FFF2-40B4-BE49-F238E27FC236}">
                    <a16:creationId xmlns:a16="http://schemas.microsoft.com/office/drawing/2014/main" id="{0A4D9087-3477-0942-B453-C4365AAC0035}"/>
                  </a:ext>
                </a:extLst>
              </p:cNvPr>
              <p:cNvPicPr/>
              <p:nvPr/>
            </p:nvPicPr>
            <p:blipFill>
              <a:blip r:embed="rId3"/>
              <a:stretch>
                <a:fillRect/>
              </a:stretch>
            </p:blipFill>
            <p:spPr>
              <a:xfrm>
                <a:off x="7459006" y="845751"/>
                <a:ext cx="21240" cy="18000"/>
              </a:xfrm>
              <a:prstGeom prst="rect">
                <a:avLst/>
              </a:prstGeom>
            </p:spPr>
          </p:pic>
        </mc:Fallback>
      </mc:AlternateContent>
      <p:pic>
        <p:nvPicPr>
          <p:cNvPr id="35842" name="Picture 2" descr="Vanessa Teague's home page">
            <a:extLst>
              <a:ext uri="{FF2B5EF4-FFF2-40B4-BE49-F238E27FC236}">
                <a16:creationId xmlns:a16="http://schemas.microsoft.com/office/drawing/2014/main" id="{E962140C-C9C3-924F-9278-CBF98B288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207" y="705142"/>
            <a:ext cx="1679993" cy="1642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E0820CE-6AD8-984A-9F05-FFF33C446B7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3885" y="685800"/>
            <a:ext cx="6786515" cy="2163279"/>
          </a:xfrm>
          <a:prstGeom prst="rect">
            <a:avLst/>
          </a:prstGeom>
        </p:spPr>
      </p:pic>
      <p:sp>
        <p:nvSpPr>
          <p:cNvPr id="11" name="TextBox 10">
            <a:extLst>
              <a:ext uri="{FF2B5EF4-FFF2-40B4-BE49-F238E27FC236}">
                <a16:creationId xmlns:a16="http://schemas.microsoft.com/office/drawing/2014/main" id="{B8DD0C2C-4B26-6348-BE55-D2BB7318F767}"/>
              </a:ext>
            </a:extLst>
          </p:cNvPr>
          <p:cNvSpPr txBox="1"/>
          <p:nvPr/>
        </p:nvSpPr>
        <p:spPr>
          <a:xfrm>
            <a:off x="380807" y="3277612"/>
            <a:ext cx="8534593" cy="3046988"/>
          </a:xfrm>
          <a:prstGeom prst="rect">
            <a:avLst/>
          </a:prstGeom>
          <a:noFill/>
        </p:spPr>
        <p:txBody>
          <a:bodyPr wrap="square" rtlCol="0">
            <a:spAutoFit/>
          </a:bodyPr>
          <a:lstStyle/>
          <a:p>
            <a:r>
              <a:rPr lang="en-US" sz="2400" dirty="0"/>
              <a:t>Australia’s federal Department of Health published anonymized medical billing history of 2.9 million Australians, including all publicly reimbursed bills for selected patients for 30 years (1984-2014)</a:t>
            </a:r>
          </a:p>
          <a:p>
            <a:endParaRPr lang="en-US" sz="2400" dirty="0"/>
          </a:p>
          <a:p>
            <a:r>
              <a:rPr lang="en-US" sz="2400" dirty="0"/>
              <a:t>Researchers at the University of Melbourne showed how to identify records of prominent Australians by linking them to publicly available information (news stories, unusual medical procedures, birthdates of their children found in Wikipedia, etc.)</a:t>
            </a:r>
          </a:p>
        </p:txBody>
      </p:sp>
    </p:spTree>
    <p:extLst>
      <p:ext uri="{BB962C8B-B14F-4D97-AF65-F5344CB8AC3E}">
        <p14:creationId xmlns:p14="http://schemas.microsoft.com/office/powerpoint/2010/main" val="122469251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Make It Illegal?</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D54A1D3-0530-FA48-9C95-A2076792361B}"/>
                  </a:ext>
                </a:extLst>
              </p14:cNvPr>
              <p14:cNvContentPartPr/>
              <p14:nvPr/>
            </p14:nvContentPartPr>
            <p14:xfrm>
              <a:off x="5942686" y="1021071"/>
              <a:ext cx="3600" cy="3600"/>
            </p14:xfrm>
          </p:contentPart>
        </mc:Choice>
        <mc:Fallback xmlns="">
          <p:pic>
            <p:nvPicPr>
              <p:cNvPr id="6" name="Ink 5">
                <a:extLst>
                  <a:ext uri="{FF2B5EF4-FFF2-40B4-BE49-F238E27FC236}">
                    <a16:creationId xmlns:a16="http://schemas.microsoft.com/office/drawing/2014/main" id="{AD54A1D3-0530-FA48-9C95-A2076792361B}"/>
                  </a:ext>
                </a:extLst>
              </p:cNvPr>
              <p:cNvPicPr/>
              <p:nvPr/>
            </p:nvPicPr>
            <p:blipFill>
              <a:blip r:embed="rId3"/>
              <a:stretch>
                <a:fillRect/>
              </a:stretch>
            </p:blipFill>
            <p:spPr>
              <a:xfrm>
                <a:off x="5933686" y="1012431"/>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A4D9087-3477-0942-B453-C4365AAC0035}"/>
                  </a:ext>
                </a:extLst>
              </p14:cNvPr>
              <p14:cNvContentPartPr/>
              <p14:nvPr/>
            </p14:nvContentPartPr>
            <p14:xfrm>
              <a:off x="7468006" y="854391"/>
              <a:ext cx="3600" cy="360"/>
            </p14:xfrm>
          </p:contentPart>
        </mc:Choice>
        <mc:Fallback xmlns="">
          <p:pic>
            <p:nvPicPr>
              <p:cNvPr id="7" name="Ink 6">
                <a:extLst>
                  <a:ext uri="{FF2B5EF4-FFF2-40B4-BE49-F238E27FC236}">
                    <a16:creationId xmlns:a16="http://schemas.microsoft.com/office/drawing/2014/main" id="{0A4D9087-3477-0942-B453-C4365AAC0035}"/>
                  </a:ext>
                </a:extLst>
              </p:cNvPr>
              <p:cNvPicPr/>
              <p:nvPr/>
            </p:nvPicPr>
            <p:blipFill>
              <a:blip r:embed="rId3"/>
              <a:stretch>
                <a:fillRect/>
              </a:stretch>
            </p:blipFill>
            <p:spPr>
              <a:xfrm>
                <a:off x="7459006" y="845751"/>
                <a:ext cx="21240" cy="18000"/>
              </a:xfrm>
              <a:prstGeom prst="rect">
                <a:avLst/>
              </a:prstGeom>
            </p:spPr>
          </p:pic>
        </mc:Fallback>
      </mc:AlternateContent>
      <p:pic>
        <p:nvPicPr>
          <p:cNvPr id="8" name="Picture 7" descr="Text&#10;&#10;Description automatically generated">
            <a:extLst>
              <a:ext uri="{FF2B5EF4-FFF2-40B4-BE49-F238E27FC236}">
                <a16:creationId xmlns:a16="http://schemas.microsoft.com/office/drawing/2014/main" id="{877250D4-1647-9C42-BAC8-22B9FECCB4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88" y="3550533"/>
            <a:ext cx="8376423" cy="132626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24078AA-F644-964E-AE36-532626D2C3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71" y="2577597"/>
            <a:ext cx="7747000" cy="1003803"/>
          </a:xfrm>
          <a:prstGeom prst="rect">
            <a:avLst/>
          </a:prstGeom>
        </p:spPr>
      </p:pic>
      <p:pic>
        <p:nvPicPr>
          <p:cNvPr id="34818" name="Picture 2" descr="An angry kangaroo is seen knocking out a woman for trying to photograph  him, 1960s. : OldSchoolCool">
            <a:extLst>
              <a:ext uri="{FF2B5EF4-FFF2-40B4-BE49-F238E27FC236}">
                <a16:creationId xmlns:a16="http://schemas.microsoft.com/office/drawing/2014/main" id="{117A6C05-85AA-764B-9371-7C95E8700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06500"/>
            <a:ext cx="1821957" cy="2268336"/>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Parliament of Australia - Australian Automotive Aftermarket Association">
            <a:extLst>
              <a:ext uri="{FF2B5EF4-FFF2-40B4-BE49-F238E27FC236}">
                <a16:creationId xmlns:a16="http://schemas.microsoft.com/office/drawing/2014/main" id="{76AD582C-E273-AD43-9947-EAA8539204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810" b="37397"/>
          <a:stretch/>
        </p:blipFill>
        <p:spPr bwMode="auto">
          <a:xfrm>
            <a:off x="609600" y="1665712"/>
            <a:ext cx="4419600" cy="8099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ABBE79-0BDF-9C40-AA01-2EAD18167E3E}"/>
              </a:ext>
            </a:extLst>
          </p:cNvPr>
          <p:cNvSpPr txBox="1"/>
          <p:nvPr/>
        </p:nvSpPr>
        <p:spPr>
          <a:xfrm>
            <a:off x="396943" y="5029200"/>
            <a:ext cx="4937057" cy="400110"/>
          </a:xfrm>
          <a:prstGeom prst="rect">
            <a:avLst/>
          </a:prstGeom>
          <a:noFill/>
        </p:spPr>
        <p:txBody>
          <a:bodyPr wrap="none" rtlCol="0">
            <a:spAutoFit/>
          </a:bodyPr>
          <a:lstStyle/>
          <a:p>
            <a:r>
              <a:rPr lang="en-US" sz="2000" dirty="0"/>
              <a:t>Did not pass but government not giving up …</a:t>
            </a:r>
          </a:p>
        </p:txBody>
      </p:sp>
    </p:spTree>
    <p:extLst>
      <p:ext uri="{BB962C8B-B14F-4D97-AF65-F5344CB8AC3E}">
        <p14:creationId xmlns:p14="http://schemas.microsoft.com/office/powerpoint/2010/main" val="3040265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80A726-F109-8E47-A5B7-C9CB265038AC}"/>
              </a:ext>
            </a:extLst>
          </p:cNvPr>
          <p:cNvSpPr txBox="1"/>
          <p:nvPr/>
        </p:nvSpPr>
        <p:spPr>
          <a:xfrm>
            <a:off x="387853" y="283580"/>
            <a:ext cx="8146547" cy="1569660"/>
          </a:xfrm>
          <a:prstGeom prst="rect">
            <a:avLst/>
          </a:prstGeom>
          <a:noFill/>
        </p:spPr>
        <p:txBody>
          <a:bodyPr wrap="square" rtlCol="0">
            <a:spAutoFit/>
          </a:bodyPr>
          <a:lstStyle/>
          <a:p>
            <a:r>
              <a:rPr lang="en-US" sz="2400" dirty="0"/>
              <a:t>”A prominent university professor has quit after the health department pressured her university to stop her speaking about the Medicare and PBS history of over 2.5 million Australians being re-identifiable online due to a government bungle”</a:t>
            </a:r>
          </a:p>
        </p:txBody>
      </p:sp>
      <p:sp>
        <p:nvSpPr>
          <p:cNvPr id="4" name="Rectangle 3">
            <a:extLst>
              <a:ext uri="{FF2B5EF4-FFF2-40B4-BE49-F238E27FC236}">
                <a16:creationId xmlns:a16="http://schemas.microsoft.com/office/drawing/2014/main" id="{A0864396-EA5A-2840-BF39-A5A0F4D419DD}"/>
              </a:ext>
            </a:extLst>
          </p:cNvPr>
          <p:cNvSpPr/>
          <p:nvPr/>
        </p:nvSpPr>
        <p:spPr>
          <a:xfrm>
            <a:off x="2362200" y="2047202"/>
            <a:ext cx="6546000" cy="584775"/>
          </a:xfrm>
          <a:prstGeom prst="rect">
            <a:avLst/>
          </a:prstGeom>
        </p:spPr>
        <p:txBody>
          <a:bodyPr wrap="square">
            <a:spAutoFit/>
          </a:bodyPr>
          <a:lstStyle/>
          <a:p>
            <a:r>
              <a:rPr lang="en-US" sz="1600" dirty="0">
                <a:solidFill>
                  <a:schemeClr val="bg1">
                    <a:lumMod val="50000"/>
                  </a:schemeClr>
                </a:solidFill>
              </a:rPr>
              <a:t>https://</a:t>
            </a:r>
            <a:r>
              <a:rPr lang="en-US" sz="1600" dirty="0" err="1">
                <a:solidFill>
                  <a:schemeClr val="bg1">
                    <a:lumMod val="50000"/>
                  </a:schemeClr>
                </a:solidFill>
              </a:rPr>
              <a:t>www.theguardian.com</a:t>
            </a:r>
            <a:r>
              <a:rPr lang="en-US" sz="1600" dirty="0">
                <a:solidFill>
                  <a:schemeClr val="bg1">
                    <a:lumMod val="50000"/>
                  </a:schemeClr>
                </a:solidFill>
              </a:rPr>
              <a:t>/</a:t>
            </a:r>
            <a:r>
              <a:rPr lang="en-US" sz="1600" dirty="0" err="1">
                <a:solidFill>
                  <a:schemeClr val="bg1">
                    <a:lumMod val="50000"/>
                  </a:schemeClr>
                </a:solidFill>
              </a:rPr>
              <a:t>australia</a:t>
            </a:r>
            <a:r>
              <a:rPr lang="en-US" sz="1600" dirty="0">
                <a:solidFill>
                  <a:schemeClr val="bg1">
                    <a:lumMod val="50000"/>
                  </a:schemeClr>
                </a:solidFill>
              </a:rPr>
              <a:t>-news/2020/mar/08/melbourne-professor-quits-after-health-department-pressures-her-over-data-breach</a:t>
            </a:r>
          </a:p>
        </p:txBody>
      </p:sp>
      <p:pic>
        <p:nvPicPr>
          <p:cNvPr id="10" name="Picture 9" descr="Graphical user interface, text&#10;&#10;Description automatically generated">
            <a:extLst>
              <a:ext uri="{FF2B5EF4-FFF2-40B4-BE49-F238E27FC236}">
                <a16:creationId xmlns:a16="http://schemas.microsoft.com/office/drawing/2014/main" id="{8733F07D-87C7-FD47-8E65-3D740EF09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48" y="3029129"/>
            <a:ext cx="5600700" cy="1016000"/>
          </a:xfrm>
          <a:prstGeom prst="rect">
            <a:avLst/>
          </a:prstGeom>
        </p:spPr>
      </p:pic>
      <p:pic>
        <p:nvPicPr>
          <p:cNvPr id="12" name="Picture 11" descr="Text&#10;&#10;Description automatically generated">
            <a:extLst>
              <a:ext uri="{FF2B5EF4-FFF2-40B4-BE49-F238E27FC236}">
                <a16:creationId xmlns:a16="http://schemas.microsoft.com/office/drawing/2014/main" id="{90EBF165-03F4-224F-A8D5-5989CDACF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8" y="4130865"/>
            <a:ext cx="5613400" cy="1168400"/>
          </a:xfrm>
          <a:prstGeom prst="rect">
            <a:avLst/>
          </a:prstGeom>
        </p:spPr>
      </p:pic>
      <p:pic>
        <p:nvPicPr>
          <p:cNvPr id="16" name="Picture 15" descr="Text&#10;&#10;Description automatically generated">
            <a:extLst>
              <a:ext uri="{FF2B5EF4-FFF2-40B4-BE49-F238E27FC236}">
                <a16:creationId xmlns:a16="http://schemas.microsoft.com/office/drawing/2014/main" id="{62C10EBF-A479-1247-9A5A-2EDD2744F3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0" y="5384800"/>
            <a:ext cx="5588000" cy="9398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C05D5CC-83D3-7249-971A-7CCCF047A567}"/>
                  </a:ext>
                </a:extLst>
              </p14:cNvPr>
              <p14:cNvContentPartPr/>
              <p14:nvPr/>
            </p14:nvContentPartPr>
            <p14:xfrm>
              <a:off x="3057812" y="5748951"/>
              <a:ext cx="3263760" cy="115920"/>
            </p14:xfrm>
          </p:contentPart>
        </mc:Choice>
        <mc:Fallback xmlns="">
          <p:pic>
            <p:nvPicPr>
              <p:cNvPr id="2" name="Ink 1">
                <a:extLst>
                  <a:ext uri="{FF2B5EF4-FFF2-40B4-BE49-F238E27FC236}">
                    <a16:creationId xmlns:a16="http://schemas.microsoft.com/office/drawing/2014/main" id="{5C05D5CC-83D3-7249-971A-7CCCF047A567}"/>
                  </a:ext>
                </a:extLst>
              </p:cNvPr>
              <p:cNvPicPr/>
              <p:nvPr/>
            </p:nvPicPr>
            <p:blipFill>
              <a:blip r:embed="rId6"/>
              <a:stretch>
                <a:fillRect/>
              </a:stretch>
            </p:blipFill>
            <p:spPr>
              <a:xfrm>
                <a:off x="2967812" y="5568951"/>
                <a:ext cx="3443400" cy="475560"/>
              </a:xfrm>
              <a:prstGeom prst="rect">
                <a:avLst/>
              </a:prstGeom>
            </p:spPr>
          </p:pic>
        </mc:Fallback>
      </mc:AlternateContent>
    </p:spTree>
    <p:extLst>
      <p:ext uri="{BB962C8B-B14F-4D97-AF65-F5344CB8AC3E}">
        <p14:creationId xmlns:p14="http://schemas.microsoft.com/office/powerpoint/2010/main" val="3371521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mpbackup.com/images/hipa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48024"/>
            <a:ext cx="1905000" cy="8667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ular Callout 3"/>
          <p:cNvSpPr/>
          <p:nvPr/>
        </p:nvSpPr>
        <p:spPr>
          <a:xfrm>
            <a:off x="381000" y="1752600"/>
            <a:ext cx="8153400" cy="914400"/>
          </a:xfrm>
          <a:prstGeom prst="wedgeRoundRectCallout">
            <a:avLst>
              <a:gd name="adj1" fmla="val -35055"/>
              <a:gd name="adj2" fmla="val 90193"/>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a:spcBef>
                <a:spcPct val="20000"/>
              </a:spcBef>
            </a:pPr>
            <a:r>
              <a:rPr lang="en-US" sz="2400" dirty="0">
                <a:solidFill>
                  <a:schemeClr val="tx1"/>
                </a:solidFill>
              </a:rPr>
              <a:t>PII is info “with respect to which there is a reasonable basis to believe the information can be used to identify the individual.”</a:t>
            </a:r>
          </a:p>
        </p:txBody>
      </p:sp>
      <p:sp>
        <p:nvSpPr>
          <p:cNvPr id="2" name="Title 1"/>
          <p:cNvSpPr>
            <a:spLocks noGrp="1"/>
          </p:cNvSpPr>
          <p:nvPr>
            <p:ph type="title"/>
          </p:nvPr>
        </p:nvSpPr>
        <p:spPr/>
        <p:txBody>
          <a:bodyPr>
            <a:noAutofit/>
          </a:bodyPr>
          <a:lstStyle/>
          <a:p>
            <a:r>
              <a:rPr lang="en-US" dirty="0"/>
              <a:t>Lesson #2:</a:t>
            </a:r>
            <a:br>
              <a:rPr lang="en-US" dirty="0"/>
            </a:br>
            <a:r>
              <a:rPr lang="en-US" dirty="0"/>
              <a:t>“PII” Is Technically Meaningless</a:t>
            </a:r>
          </a:p>
        </p:txBody>
      </p:sp>
      <p:sp>
        <p:nvSpPr>
          <p:cNvPr id="5" name="TextBox 4"/>
          <p:cNvSpPr txBox="1"/>
          <p:nvPr/>
        </p:nvSpPr>
        <p:spPr>
          <a:xfrm>
            <a:off x="3581400" y="3248024"/>
            <a:ext cx="5257800" cy="954107"/>
          </a:xfrm>
          <a:prstGeom prst="rect">
            <a:avLst/>
          </a:prstGeom>
          <a:solidFill>
            <a:schemeClr val="accent2"/>
          </a:solidFill>
          <a:ln w="254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bg1"/>
                </a:solidFill>
              </a:rPr>
              <a:t>Problem:  </a:t>
            </a:r>
            <a:r>
              <a:rPr lang="en-US" sz="2800" u="sng" dirty="0">
                <a:solidFill>
                  <a:schemeClr val="bg1"/>
                </a:solidFill>
              </a:rPr>
              <a:t>any</a:t>
            </a:r>
            <a:r>
              <a:rPr lang="en-US" sz="2800" dirty="0">
                <a:solidFill>
                  <a:schemeClr val="bg1"/>
                </a:solidFill>
              </a:rPr>
              <a:t> piece of data can be used for re-identification!</a:t>
            </a:r>
          </a:p>
        </p:txBody>
      </p:sp>
      <p:sp>
        <p:nvSpPr>
          <p:cNvPr id="8" name="Rounded Rectangular Callout 7"/>
          <p:cNvSpPr/>
          <p:nvPr/>
        </p:nvSpPr>
        <p:spPr>
          <a:xfrm>
            <a:off x="2743200" y="5181599"/>
            <a:ext cx="6096000" cy="1115061"/>
          </a:xfrm>
          <a:prstGeom prst="wedgeRoundRectCallout">
            <a:avLst>
              <a:gd name="adj1" fmla="val -55768"/>
              <a:gd name="adj2" fmla="val -46218"/>
              <a:gd name="adj3" fmla="val 1666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lvl="0"/>
            <a:r>
              <a:rPr lang="en-US" sz="2400" dirty="0">
                <a:solidFill>
                  <a:schemeClr val="tx1"/>
                </a:solidFill>
              </a:rPr>
              <a:t>“blurring of the distinction between personally identifiable information and supposedly anonymous or de-identified information”</a:t>
            </a:r>
          </a:p>
        </p:txBody>
      </p:sp>
      <p:pic>
        <p:nvPicPr>
          <p:cNvPr id="6148" name="Picture 4" descr="http://www.edrants.com/wp-content/uploads/2009/10/ft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70" y="4572000"/>
            <a:ext cx="1724660" cy="17246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23892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Access Control?</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D54A1D3-0530-FA48-9C95-A2076792361B}"/>
                  </a:ext>
                </a:extLst>
              </p14:cNvPr>
              <p14:cNvContentPartPr/>
              <p14:nvPr/>
            </p14:nvContentPartPr>
            <p14:xfrm>
              <a:off x="5942686" y="1021071"/>
              <a:ext cx="3600" cy="3600"/>
            </p14:xfrm>
          </p:contentPart>
        </mc:Choice>
        <mc:Fallback xmlns="">
          <p:pic>
            <p:nvPicPr>
              <p:cNvPr id="6" name="Ink 5">
                <a:extLst>
                  <a:ext uri="{FF2B5EF4-FFF2-40B4-BE49-F238E27FC236}">
                    <a16:creationId xmlns:a16="http://schemas.microsoft.com/office/drawing/2014/main" id="{AD54A1D3-0530-FA48-9C95-A2076792361B}"/>
                  </a:ext>
                </a:extLst>
              </p:cNvPr>
              <p:cNvPicPr/>
              <p:nvPr/>
            </p:nvPicPr>
            <p:blipFill>
              <a:blip r:embed="rId3"/>
              <a:stretch>
                <a:fillRect/>
              </a:stretch>
            </p:blipFill>
            <p:spPr>
              <a:xfrm>
                <a:off x="5933686" y="1012431"/>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A4D9087-3477-0942-B453-C4365AAC0035}"/>
                  </a:ext>
                </a:extLst>
              </p14:cNvPr>
              <p14:cNvContentPartPr/>
              <p14:nvPr/>
            </p14:nvContentPartPr>
            <p14:xfrm>
              <a:off x="7468006" y="854391"/>
              <a:ext cx="3600" cy="360"/>
            </p14:xfrm>
          </p:contentPart>
        </mc:Choice>
        <mc:Fallback xmlns="">
          <p:pic>
            <p:nvPicPr>
              <p:cNvPr id="7" name="Ink 6">
                <a:extLst>
                  <a:ext uri="{FF2B5EF4-FFF2-40B4-BE49-F238E27FC236}">
                    <a16:creationId xmlns:a16="http://schemas.microsoft.com/office/drawing/2014/main" id="{0A4D9087-3477-0942-B453-C4365AAC0035}"/>
                  </a:ext>
                </a:extLst>
              </p:cNvPr>
              <p:cNvPicPr/>
              <p:nvPr/>
            </p:nvPicPr>
            <p:blipFill>
              <a:blip r:embed="rId3"/>
              <a:stretch>
                <a:fillRect/>
              </a:stretch>
            </p:blipFill>
            <p:spPr>
              <a:xfrm>
                <a:off x="7459006" y="845751"/>
                <a:ext cx="21240" cy="18000"/>
              </a:xfrm>
              <a:prstGeom prst="rect">
                <a:avLst/>
              </a:prstGeom>
            </p:spPr>
          </p:pic>
        </mc:Fallback>
      </mc:AlternateContent>
      <p:pic>
        <p:nvPicPr>
          <p:cNvPr id="11" name="Picture 10" descr="Text&#10;&#10;Description automatically generated with medium confidence">
            <a:extLst>
              <a:ext uri="{FF2B5EF4-FFF2-40B4-BE49-F238E27FC236}">
                <a16:creationId xmlns:a16="http://schemas.microsoft.com/office/drawing/2014/main" id="{551067AE-2EBA-D646-8D0A-D126267B4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417638"/>
            <a:ext cx="7543800" cy="4791770"/>
          </a:xfrm>
          <a:prstGeom prst="rect">
            <a:avLst/>
          </a:prstGeom>
        </p:spPr>
      </p:pic>
      <p:sp>
        <p:nvSpPr>
          <p:cNvPr id="12" name="TextBox 11">
            <a:extLst>
              <a:ext uri="{FF2B5EF4-FFF2-40B4-BE49-F238E27FC236}">
                <a16:creationId xmlns:a16="http://schemas.microsoft.com/office/drawing/2014/main" id="{C2A89039-2CAC-4748-88BC-C02F5D8E813E}"/>
              </a:ext>
            </a:extLst>
          </p:cNvPr>
          <p:cNvSpPr txBox="1"/>
          <p:nvPr/>
        </p:nvSpPr>
        <p:spPr>
          <a:xfrm>
            <a:off x="1905000" y="6398696"/>
            <a:ext cx="7018075" cy="369332"/>
          </a:xfrm>
          <a:prstGeom prst="rect">
            <a:avLst/>
          </a:prstGeom>
          <a:noFill/>
        </p:spPr>
        <p:txBody>
          <a:bodyPr wrap="none" rtlCol="0">
            <a:spAutoFit/>
          </a:bodyPr>
          <a:lstStyle/>
          <a:p>
            <a:r>
              <a:rPr lang="en-US" dirty="0">
                <a:solidFill>
                  <a:schemeClr val="bg1">
                    <a:lumMod val="50000"/>
                  </a:schemeClr>
                </a:solidFill>
              </a:rPr>
              <a:t>https://</a:t>
            </a:r>
            <a:r>
              <a:rPr lang="en-US" dirty="0" err="1">
                <a:solidFill>
                  <a:schemeClr val="bg1">
                    <a:lumMod val="50000"/>
                  </a:schemeClr>
                </a:solidFill>
              </a:rPr>
              <a:t>www.nytimes.com</a:t>
            </a:r>
            <a:r>
              <a:rPr lang="en-US" dirty="0">
                <a:solidFill>
                  <a:schemeClr val="bg1">
                    <a:lumMod val="50000"/>
                  </a:schemeClr>
                </a:solidFill>
              </a:rPr>
              <a:t>/2019/07/23/health/data-privacy-</a:t>
            </a:r>
            <a:r>
              <a:rPr lang="en-US" dirty="0" err="1">
                <a:solidFill>
                  <a:schemeClr val="bg1">
                    <a:lumMod val="50000"/>
                  </a:schemeClr>
                </a:solidFill>
              </a:rPr>
              <a:t>protection.html</a:t>
            </a:r>
            <a:endParaRPr lang="en-US" dirty="0">
              <a:solidFill>
                <a:schemeClr val="bg1">
                  <a:lumMod val="50000"/>
                </a:schemeClr>
              </a:solidFill>
            </a:endParaRPr>
          </a:p>
        </p:txBody>
      </p:sp>
    </p:spTree>
    <p:extLst>
      <p:ext uri="{BB962C8B-B14F-4D97-AF65-F5344CB8AC3E}">
        <p14:creationId xmlns:p14="http://schemas.microsoft.com/office/powerpoint/2010/main" val="18620064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Whose Data Is It, Anyway?</a:t>
            </a:r>
          </a:p>
        </p:txBody>
      </p:sp>
      <p:sp>
        <p:nvSpPr>
          <p:cNvPr id="3" name="Content Placeholder 2"/>
          <p:cNvSpPr>
            <a:spLocks noGrp="1"/>
          </p:cNvSpPr>
          <p:nvPr>
            <p:ph idx="1"/>
          </p:nvPr>
        </p:nvSpPr>
        <p:spPr>
          <a:xfrm>
            <a:off x="457200" y="2560637"/>
            <a:ext cx="8229600" cy="3763963"/>
          </a:xfrm>
        </p:spPr>
        <p:txBody>
          <a:bodyPr>
            <a:normAutofit/>
          </a:bodyPr>
          <a:lstStyle/>
          <a:p>
            <a:r>
              <a:rPr lang="en-US" dirty="0"/>
              <a:t>Social networks</a:t>
            </a:r>
          </a:p>
          <a:p>
            <a:pPr lvl="1"/>
            <a:r>
              <a:rPr lang="en-US" dirty="0"/>
              <a:t>Information about relationships is shared</a:t>
            </a:r>
          </a:p>
          <a:p>
            <a:r>
              <a:rPr lang="en-US" dirty="0"/>
              <a:t>Genome</a:t>
            </a:r>
          </a:p>
          <a:p>
            <a:pPr lvl="1"/>
            <a:r>
              <a:rPr lang="en-US" dirty="0"/>
              <a:t>Shared with all blood relatives</a:t>
            </a:r>
          </a:p>
          <a:p>
            <a:pPr lvl="0"/>
            <a:r>
              <a:rPr lang="en-US" dirty="0">
                <a:solidFill>
                  <a:prstClr val="black"/>
                </a:solidFill>
              </a:rPr>
              <a:t>Machine learning</a:t>
            </a:r>
          </a:p>
          <a:p>
            <a:pPr lvl="1"/>
            <a:r>
              <a:rPr lang="en-US" dirty="0">
                <a:solidFill>
                  <a:prstClr val="black"/>
                </a:solidFill>
              </a:rPr>
              <a:t>Complex algorithms make it impossible to trace origin of data</a:t>
            </a:r>
          </a:p>
        </p:txBody>
      </p:sp>
      <p:sp>
        <p:nvSpPr>
          <p:cNvPr id="4" name="Rounded Rectangle 3"/>
          <p:cNvSpPr/>
          <p:nvPr/>
        </p:nvSpPr>
        <p:spPr>
          <a:xfrm>
            <a:off x="1219200" y="1447800"/>
            <a:ext cx="66294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“Everyone owns and should control </a:t>
            </a:r>
          </a:p>
          <a:p>
            <a:pPr algn="ctr"/>
            <a:r>
              <a:rPr lang="en-US" sz="2800" dirty="0"/>
              <a:t>their personal data”</a:t>
            </a:r>
          </a:p>
        </p:txBody>
      </p:sp>
    </p:spTree>
    <p:extLst>
      <p:ext uri="{BB962C8B-B14F-4D97-AF65-F5344CB8AC3E}">
        <p14:creationId xmlns:p14="http://schemas.microsoft.com/office/powerpoint/2010/main" val="3232626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Web and Mobile Tracking</a:t>
            </a:r>
          </a:p>
        </p:txBody>
      </p:sp>
      <p:pic>
        <p:nvPicPr>
          <p:cNvPr id="1026" name="Picture 2"/>
          <p:cNvPicPr>
            <a:picLocks noChangeAspect="1" noChangeArrowheads="1"/>
          </p:cNvPicPr>
          <p:nvPr/>
        </p:nvPicPr>
        <p:blipFill>
          <a:blip r:embed="rId3" cstate="print"/>
          <a:srcRect/>
          <a:stretch>
            <a:fillRect/>
          </a:stretch>
        </p:blipFill>
        <p:spPr bwMode="auto">
          <a:xfrm>
            <a:off x="1200100" y="1877395"/>
            <a:ext cx="2043932" cy="7969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99448" y="2639683"/>
            <a:ext cx="2156538" cy="122152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582049" y="4510752"/>
            <a:ext cx="2550649" cy="49375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599248" y="3956362"/>
            <a:ext cx="2333722" cy="90088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199096" y="1600200"/>
            <a:ext cx="2066149" cy="939866"/>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1799949" y="3124775"/>
            <a:ext cx="1728204" cy="1139100"/>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l="71176"/>
          <a:stretch>
            <a:fillRect/>
          </a:stretch>
        </p:blipFill>
        <p:spPr bwMode="auto">
          <a:xfrm>
            <a:off x="6198846" y="2942866"/>
            <a:ext cx="2076653" cy="1013496"/>
          </a:xfrm>
          <a:prstGeom prst="rect">
            <a:avLst/>
          </a:prstGeom>
          <a:noFill/>
          <a:ln w="9525">
            <a:noFill/>
            <a:miter lim="800000"/>
            <a:headEnd/>
            <a:tailEnd/>
          </a:ln>
        </p:spPr>
      </p:pic>
      <p:pic>
        <p:nvPicPr>
          <p:cNvPr id="1035" name="Picture 11"/>
          <p:cNvPicPr>
            <a:picLocks noChangeAspect="1" noChangeArrowheads="1"/>
          </p:cNvPicPr>
          <p:nvPr/>
        </p:nvPicPr>
        <p:blipFill>
          <a:blip r:embed="rId10" cstate="print"/>
          <a:srcRect/>
          <a:stretch>
            <a:fillRect/>
          </a:stretch>
        </p:blipFill>
        <p:spPr bwMode="auto">
          <a:xfrm>
            <a:off x="3532848" y="5065143"/>
            <a:ext cx="2232773" cy="971245"/>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1066800" y="5480937"/>
            <a:ext cx="2473046" cy="710313"/>
          </a:xfrm>
          <a:prstGeom prst="rect">
            <a:avLst/>
          </a:prstGeom>
          <a:noFill/>
          <a:ln w="9525">
            <a:noFill/>
            <a:miter lim="800000"/>
            <a:headEnd/>
            <a:tailEnd/>
          </a:ln>
        </p:spPr>
      </p:pic>
      <p:pic>
        <p:nvPicPr>
          <p:cNvPr id="1041" name="Picture 17"/>
          <p:cNvPicPr>
            <a:picLocks noChangeAspect="1" noChangeArrowheads="1"/>
          </p:cNvPicPr>
          <p:nvPr/>
        </p:nvPicPr>
        <p:blipFill>
          <a:blip r:embed="rId12" cstate="print"/>
          <a:srcRect/>
          <a:stretch>
            <a:fillRect/>
          </a:stretch>
        </p:blipFill>
        <p:spPr bwMode="auto">
          <a:xfrm>
            <a:off x="6065546" y="4995845"/>
            <a:ext cx="2392654" cy="64101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Online-Offline Aggregators</a:t>
            </a:r>
          </a:p>
        </p:txBody>
      </p:sp>
      <p:pic>
        <p:nvPicPr>
          <p:cNvPr id="33" name="Picture 2"/>
          <p:cNvPicPr>
            <a:picLocks noChangeAspect="1" noChangeArrowheads="1"/>
          </p:cNvPicPr>
          <p:nvPr/>
        </p:nvPicPr>
        <p:blipFill>
          <a:blip r:embed="rId3" cstate="print"/>
          <a:srcRect/>
          <a:stretch>
            <a:fillRect/>
          </a:stretch>
        </p:blipFill>
        <p:spPr bwMode="auto">
          <a:xfrm>
            <a:off x="1676400" y="4419600"/>
            <a:ext cx="2590800" cy="524637"/>
          </a:xfrm>
          <a:prstGeom prst="rect">
            <a:avLst/>
          </a:prstGeom>
          <a:noFill/>
          <a:ln w="9525">
            <a:noFill/>
            <a:miter lim="800000"/>
            <a:headEnd/>
            <a:tailEnd/>
          </a:ln>
          <a:effectLst/>
        </p:spPr>
      </p:pic>
      <p:pic>
        <p:nvPicPr>
          <p:cNvPr id="34" name="Picture 33"/>
          <p:cNvPicPr>
            <a:picLocks noChangeAspect="1" noChangeArrowheads="1"/>
          </p:cNvPicPr>
          <p:nvPr/>
        </p:nvPicPr>
        <p:blipFill>
          <a:blip r:embed="rId4" cstate="print"/>
          <a:srcRect/>
          <a:stretch>
            <a:fillRect/>
          </a:stretch>
        </p:blipFill>
        <p:spPr bwMode="auto">
          <a:xfrm>
            <a:off x="4673602" y="4572000"/>
            <a:ext cx="3555998" cy="1524000"/>
          </a:xfrm>
          <a:prstGeom prst="rect">
            <a:avLst/>
          </a:prstGeom>
          <a:noFill/>
          <a:ln w="9525">
            <a:noFill/>
            <a:miter lim="800000"/>
            <a:headEnd/>
            <a:tailEnd/>
          </a:ln>
          <a:effectLst/>
        </p:spPr>
      </p:pic>
      <p:pic>
        <p:nvPicPr>
          <p:cNvPr id="105473" name="Picture 1"/>
          <p:cNvPicPr>
            <a:picLocks noChangeAspect="1" noChangeArrowheads="1"/>
          </p:cNvPicPr>
          <p:nvPr/>
        </p:nvPicPr>
        <p:blipFill>
          <a:blip r:embed="rId5" cstate="print"/>
          <a:srcRect/>
          <a:stretch>
            <a:fillRect/>
          </a:stretch>
        </p:blipFill>
        <p:spPr bwMode="auto">
          <a:xfrm>
            <a:off x="3276600" y="3276600"/>
            <a:ext cx="4220308" cy="914400"/>
          </a:xfrm>
          <a:prstGeom prst="rect">
            <a:avLst/>
          </a:prstGeom>
          <a:noFill/>
          <a:ln w="9525">
            <a:noFill/>
            <a:miter lim="800000"/>
            <a:headEnd/>
            <a:tailEnd/>
          </a:ln>
        </p:spPr>
      </p:pic>
      <p:pic>
        <p:nvPicPr>
          <p:cNvPr id="88065" name="Picture 1"/>
          <p:cNvPicPr>
            <a:picLocks noChangeAspect="1" noChangeArrowheads="1"/>
          </p:cNvPicPr>
          <p:nvPr/>
        </p:nvPicPr>
        <p:blipFill>
          <a:blip r:embed="rId6" cstate="print"/>
          <a:srcRect/>
          <a:stretch>
            <a:fillRect/>
          </a:stretch>
        </p:blipFill>
        <p:spPr bwMode="auto">
          <a:xfrm>
            <a:off x="6400800" y="2667000"/>
            <a:ext cx="2143125" cy="666750"/>
          </a:xfrm>
          <a:prstGeom prst="rect">
            <a:avLst/>
          </a:prstGeom>
          <a:noFill/>
          <a:ln w="9525">
            <a:noFill/>
            <a:miter lim="800000"/>
            <a:headEnd/>
            <a:tailEnd/>
          </a:ln>
        </p:spPr>
      </p:pic>
      <p:pic>
        <p:nvPicPr>
          <p:cNvPr id="119810" name="Picture 2" descr="http://www.westindenverboulder.com/assets/u/datalogix-no_tag-Full_Color.jpg"/>
          <p:cNvPicPr>
            <a:picLocks noChangeAspect="1" noChangeArrowheads="1"/>
          </p:cNvPicPr>
          <p:nvPr/>
        </p:nvPicPr>
        <p:blipFill>
          <a:blip r:embed="rId7" cstate="print"/>
          <a:srcRect/>
          <a:stretch>
            <a:fillRect/>
          </a:stretch>
        </p:blipFill>
        <p:spPr bwMode="auto">
          <a:xfrm>
            <a:off x="914400" y="1905000"/>
            <a:ext cx="4648200" cy="966323"/>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Solution:  Anonymity!</a:t>
            </a:r>
          </a:p>
        </p:txBody>
      </p:sp>
      <p:pic>
        <p:nvPicPr>
          <p:cNvPr id="25" name="Picture 2"/>
          <p:cNvPicPr>
            <a:picLocks noChangeAspect="1" noChangeArrowheads="1"/>
          </p:cNvPicPr>
          <p:nvPr/>
        </p:nvPicPr>
        <p:blipFill>
          <a:blip r:embed="rId3" cstate="print"/>
          <a:srcRect/>
          <a:stretch>
            <a:fillRect/>
          </a:stretch>
        </p:blipFill>
        <p:spPr bwMode="auto">
          <a:xfrm>
            <a:off x="6705600" y="2057400"/>
            <a:ext cx="1762125" cy="1762125"/>
          </a:xfrm>
          <a:prstGeom prst="rect">
            <a:avLst/>
          </a:prstGeom>
          <a:noFill/>
          <a:ln w="9525">
            <a:noFill/>
            <a:miter lim="800000"/>
            <a:headEnd/>
            <a:tailEnd/>
          </a:ln>
          <a:effectLst/>
        </p:spPr>
      </p:pic>
      <p:sp>
        <p:nvSpPr>
          <p:cNvPr id="26" name="Rounded Rectangular Callout 25"/>
          <p:cNvSpPr/>
          <p:nvPr/>
        </p:nvSpPr>
        <p:spPr>
          <a:xfrm>
            <a:off x="609600" y="1524000"/>
            <a:ext cx="5257800" cy="3733800"/>
          </a:xfrm>
          <a:prstGeom prst="wedgeRoundRectCallout">
            <a:avLst>
              <a:gd name="adj1" fmla="val 64154"/>
              <a:gd name="adj2" fmla="val -22742"/>
              <a:gd name="adj3" fmla="val 16667"/>
            </a:avLst>
          </a:prstGeom>
          <a:solidFill>
            <a:schemeClr val="bg1">
              <a:lumMod val="95000"/>
            </a:schemeClr>
          </a:solidFill>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r>
              <a:rPr lang="en-US" sz="2800" dirty="0">
                <a:solidFill>
                  <a:schemeClr val="tx1"/>
                </a:solidFill>
              </a:rPr>
              <a:t>“The critical distinction … between the use of personal information for advertisements in personally-identifiable form, and the use, dissemination, or </a:t>
            </a:r>
            <a:r>
              <a:rPr lang="en-US" sz="2800" dirty="0">
                <a:solidFill>
                  <a:schemeClr val="accent6">
                    <a:lumMod val="75000"/>
                  </a:schemeClr>
                </a:solidFill>
              </a:rPr>
              <a:t>sharing of information with advertisers in non-personally-identifiable form</a:t>
            </a:r>
            <a:r>
              <a:rPr lang="en-US" sz="2800" dirty="0">
                <a:solidFill>
                  <a:schemeClr val="tx1"/>
                </a:solidFill>
              </a:rPr>
              <a:t>.”</a:t>
            </a:r>
          </a:p>
        </p:txBody>
      </p:sp>
      <p:sp>
        <p:nvSpPr>
          <p:cNvPr id="11" name="Down Arrow 10"/>
          <p:cNvSpPr/>
          <p:nvPr/>
        </p:nvSpPr>
        <p:spPr>
          <a:xfrm rot="10800000">
            <a:off x="2743200" y="5105400"/>
            <a:ext cx="381000" cy="457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Bureaus</a:t>
            </a:r>
          </a:p>
        </p:txBody>
      </p:sp>
      <p:sp>
        <p:nvSpPr>
          <p:cNvPr id="3" name="Content Placeholder 2"/>
          <p:cNvSpPr>
            <a:spLocks noGrp="1"/>
          </p:cNvSpPr>
          <p:nvPr>
            <p:ph idx="1"/>
          </p:nvPr>
        </p:nvSpPr>
        <p:spPr>
          <a:xfrm>
            <a:off x="457200" y="3429000"/>
            <a:ext cx="8229600" cy="2667000"/>
          </a:xfrm>
        </p:spPr>
        <p:txBody>
          <a:bodyPr>
            <a:normAutofit/>
          </a:bodyPr>
          <a:lstStyle/>
          <a:p>
            <a:r>
              <a:rPr lang="en-US" sz="2800" dirty="0"/>
              <a:t>Routinely sell data to marketers</a:t>
            </a:r>
          </a:p>
          <a:p>
            <a:r>
              <a:rPr lang="en-US" sz="2800" dirty="0"/>
              <a:t>Example: Experian sold an anonymized dataset with info on 120 million Americans, 248 attributes per household</a:t>
            </a:r>
          </a:p>
          <a:p>
            <a:pPr lvl="1"/>
            <a:r>
              <a:rPr lang="en-US" sz="2400" dirty="0"/>
              <a:t>Demographics, life events, finances, property…</a:t>
            </a:r>
          </a:p>
        </p:txBody>
      </p:sp>
      <p:sp>
        <p:nvSpPr>
          <p:cNvPr id="6" name="Rectangle 5">
            <a:extLst>
              <a:ext uri="{FF2B5EF4-FFF2-40B4-BE49-F238E27FC236}">
                <a16:creationId xmlns:a16="http://schemas.microsoft.com/office/drawing/2014/main" id="{2EF06DCB-3E19-8140-B2FE-C90060E88C70}"/>
              </a:ext>
            </a:extLst>
          </p:cNvPr>
          <p:cNvSpPr/>
          <p:nvPr/>
        </p:nvSpPr>
        <p:spPr>
          <a:xfrm>
            <a:off x="4876800" y="5967195"/>
            <a:ext cx="4038600" cy="646331"/>
          </a:xfrm>
          <a:prstGeom prst="rect">
            <a:avLst/>
          </a:prstGeom>
          <a:solidFill>
            <a:srgbClr val="FF0000"/>
          </a:solidFill>
          <a:ln w="25400">
            <a:solidFill>
              <a:schemeClr val="tx1"/>
            </a:solidFill>
          </a:ln>
        </p:spPr>
        <p:txBody>
          <a:bodyPr wrap="square">
            <a:spAutoFit/>
          </a:bodyPr>
          <a:lstStyle/>
          <a:p>
            <a:pPr marL="0" lvl="1"/>
            <a:r>
              <a:rPr lang="en-US" dirty="0">
                <a:solidFill>
                  <a:schemeClr val="bg1"/>
                </a:solidFill>
              </a:rPr>
              <a:t>Stored in an unprotected AWS S3 bucket, exposed in a massive 2017 hack</a:t>
            </a:r>
          </a:p>
        </p:txBody>
      </p:sp>
      <p:cxnSp>
        <p:nvCxnSpPr>
          <p:cNvPr id="10" name="Straight Arrow Connector 9">
            <a:extLst>
              <a:ext uri="{FF2B5EF4-FFF2-40B4-BE49-F238E27FC236}">
                <a16:creationId xmlns:a16="http://schemas.microsoft.com/office/drawing/2014/main" id="{4312FE90-2723-8842-BAD9-0DA7B780A851}"/>
              </a:ext>
            </a:extLst>
          </p:cNvPr>
          <p:cNvCxnSpPr>
            <a:cxnSpLocks/>
          </p:cNvCxnSpPr>
          <p:nvPr/>
        </p:nvCxnSpPr>
        <p:spPr>
          <a:xfrm flipH="1" flipV="1">
            <a:off x="7239000" y="4850704"/>
            <a:ext cx="304800" cy="1116491"/>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33794" name="Picture 2" descr="Experian - Wikipedia">
            <a:extLst>
              <a:ext uri="{FF2B5EF4-FFF2-40B4-BE49-F238E27FC236}">
                <a16:creationId xmlns:a16="http://schemas.microsoft.com/office/drawing/2014/main" id="{F93D111F-BB32-5340-9F60-DF88BD797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96086"/>
            <a:ext cx="2568017" cy="849421"/>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redit Scores, Credit Reports &amp; Credit Check | TransUnion">
            <a:extLst>
              <a:ext uri="{FF2B5EF4-FFF2-40B4-BE49-F238E27FC236}">
                <a16:creationId xmlns:a16="http://schemas.microsoft.com/office/drawing/2014/main" id="{3F60CC9A-05B6-554C-B6D7-DC98AA46D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46107"/>
            <a:ext cx="3227800" cy="84942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Equifax: Credit Reports &amp; Scores Guide | Credit.com">
            <a:extLst>
              <a:ext uri="{FF2B5EF4-FFF2-40B4-BE49-F238E27FC236}">
                <a16:creationId xmlns:a16="http://schemas.microsoft.com/office/drawing/2014/main" id="{44FB3954-EA62-6C48-BA71-048CF4C2D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800" y="2418749"/>
            <a:ext cx="2753900" cy="6524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FA1A487-F22B-A744-AF03-39B35265A0A0}"/>
                  </a:ext>
                </a:extLst>
              </p14:cNvPr>
              <p14:cNvContentPartPr/>
              <p14:nvPr/>
            </p14:nvContentPartPr>
            <p14:xfrm>
              <a:off x="4727105" y="4205631"/>
              <a:ext cx="1666800" cy="63720"/>
            </p14:xfrm>
          </p:contentPart>
        </mc:Choice>
        <mc:Fallback xmlns="">
          <p:pic>
            <p:nvPicPr>
              <p:cNvPr id="4" name="Ink 3">
                <a:extLst>
                  <a:ext uri="{FF2B5EF4-FFF2-40B4-BE49-F238E27FC236}">
                    <a16:creationId xmlns:a16="http://schemas.microsoft.com/office/drawing/2014/main" id="{5FA1A487-F22B-A744-AF03-39B35265A0A0}"/>
                  </a:ext>
                </a:extLst>
              </p:cNvPr>
              <p:cNvPicPr/>
              <p:nvPr/>
            </p:nvPicPr>
            <p:blipFill>
              <a:blip r:embed="rId6"/>
              <a:stretch>
                <a:fillRect/>
              </a:stretch>
            </p:blipFill>
            <p:spPr>
              <a:xfrm>
                <a:off x="4637465" y="4025991"/>
                <a:ext cx="1846440" cy="423360"/>
              </a:xfrm>
              <a:prstGeom prst="rect">
                <a:avLst/>
              </a:prstGeom>
            </p:spPr>
          </p:pic>
        </mc:Fallback>
      </mc:AlternateContent>
    </p:spTree>
    <p:extLst>
      <p:ext uri="{BB962C8B-B14F-4D97-AF65-F5344CB8AC3E}">
        <p14:creationId xmlns:p14="http://schemas.microsoft.com/office/powerpoint/2010/main" val="3857160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20499</TotalTime>
  <Words>2280</Words>
  <Application>Microsoft Macintosh PowerPoint</Application>
  <PresentationFormat>On-screen Show (4:3)</PresentationFormat>
  <Paragraphs>356</Paragraphs>
  <Slides>55</Slides>
  <Notes>35</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Corbel</vt:lpstr>
      <vt:lpstr>Gill Sans MT</vt:lpstr>
      <vt:lpstr>Monotype Sorts</vt:lpstr>
      <vt:lpstr>Segoe Print</vt:lpstr>
      <vt:lpstr>Times New Roman</vt:lpstr>
      <vt:lpstr>Verdana</vt:lpstr>
      <vt:lpstr>Wingdings</vt:lpstr>
      <vt:lpstr>Wingdings 3</vt:lpstr>
      <vt:lpstr>Office Theme</vt:lpstr>
      <vt:lpstr>Anonymization and Re-Identification</vt:lpstr>
      <vt:lpstr>PowerPoint Presentation</vt:lpstr>
      <vt:lpstr>Tastes and Purchases</vt:lpstr>
      <vt:lpstr>Social Networks</vt:lpstr>
      <vt:lpstr>Health Care and Genetics</vt:lpstr>
      <vt:lpstr>Web and Mobile Tracking</vt:lpstr>
      <vt:lpstr>Online-Offline Aggregators</vt:lpstr>
      <vt:lpstr>Solution:  Anonymity!</vt:lpstr>
      <vt:lpstr>Credit Bureaus</vt:lpstr>
      <vt:lpstr>Phew…</vt:lpstr>
      <vt:lpstr>PowerPoint Presentation</vt:lpstr>
      <vt:lpstr>“Release and Forget”</vt:lpstr>
      <vt:lpstr>Anonymized Data… Isn’t</vt:lpstr>
      <vt:lpstr>Latanya Sweeney’s Attack (1997)</vt:lpstr>
      <vt:lpstr>Record Linkage</vt:lpstr>
      <vt:lpstr>Quasi-Identifiers</vt:lpstr>
      <vt:lpstr>HIPAA Privacy Rule</vt:lpstr>
      <vt:lpstr>PowerPoint Presentation</vt:lpstr>
      <vt:lpstr>AOL Search Logs</vt:lpstr>
      <vt:lpstr>AOL User 4417749</vt:lpstr>
      <vt:lpstr>Fast Forward to 2017</vt:lpstr>
      <vt:lpstr>PowerPoint Presentation</vt:lpstr>
      <vt:lpstr>Anonymization Considered Harmful</vt:lpstr>
      <vt:lpstr>The Myth of the PII</vt:lpstr>
      <vt:lpstr>The Curse of Dimensionality</vt:lpstr>
      <vt:lpstr>Sparsity and the “Long Tail”</vt:lpstr>
      <vt:lpstr>Privacy Threats</vt:lpstr>
      <vt:lpstr>It’s All About the Aux</vt:lpstr>
      <vt:lpstr>De-anonymizing Sparse Datasets</vt:lpstr>
      <vt:lpstr>The Adversary’s Objectives</vt:lpstr>
      <vt:lpstr>De-anonymization Challenges</vt:lpstr>
      <vt:lpstr>Aux as Noisy Projection</vt:lpstr>
      <vt:lpstr>What De-anonymization Is Not</vt:lpstr>
      <vt:lpstr>“Scoreboard” Algorithm</vt:lpstr>
      <vt:lpstr>How Much Aux Is Needed?</vt:lpstr>
      <vt:lpstr>PowerPoint Presentation</vt:lpstr>
      <vt:lpstr>De-anonymizing the Netflix Dataset</vt:lpstr>
      <vt:lpstr>Self-testing</vt:lpstr>
      <vt:lpstr>Eccentricity in the Netflix Dataset</vt:lpstr>
      <vt:lpstr>Self-testing: Experimental Results</vt:lpstr>
      <vt:lpstr>Robustness</vt:lpstr>
      <vt:lpstr>Lesson #1: De-anonymization Is Robust</vt:lpstr>
      <vt:lpstr>PowerPoint Presentation</vt:lpstr>
      <vt:lpstr>PowerPoint Presentation</vt:lpstr>
      <vt:lpstr>Re-Identifying Data from an Environmental Health Study</vt:lpstr>
      <vt:lpstr>Anonymous Housing Data → Owner Names</vt:lpstr>
      <vt:lpstr>Owner Names → Survey Participants</vt:lpstr>
      <vt:lpstr>Sander v. State Bar of California</vt:lpstr>
      <vt:lpstr>PowerPoint Presentation</vt:lpstr>
      <vt:lpstr>PowerPoint Presentation</vt:lpstr>
      <vt:lpstr>Solution: Make It Illegal?</vt:lpstr>
      <vt:lpstr>PowerPoint Presentation</vt:lpstr>
      <vt:lpstr>Lesson #2: “PII” Is Technically Meaningless</vt:lpstr>
      <vt:lpstr>Solution: Access Control?</vt:lpstr>
      <vt:lpstr>Whose Data Is It, Anyway?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Anonymization and Re-identification</dc:title>
  <dc:subject/>
  <dc:creator>Vitaly Shmatikov</dc:creator>
  <cp:keywords/>
  <dc:description/>
  <cp:lastModifiedBy>Vitaly Shmatikov</cp:lastModifiedBy>
  <cp:revision>803</cp:revision>
  <dcterms:created xsi:type="dcterms:W3CDTF">2006-08-16T00:00:00Z</dcterms:created>
  <dcterms:modified xsi:type="dcterms:W3CDTF">2022-03-29T13:25:17Z</dcterms:modified>
  <cp:category/>
</cp:coreProperties>
</file>