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259" r:id="rId2"/>
    <p:sldId id="327" r:id="rId3"/>
    <p:sldId id="336" r:id="rId4"/>
    <p:sldId id="337" r:id="rId5"/>
    <p:sldId id="328" r:id="rId6"/>
    <p:sldId id="329" r:id="rId7"/>
    <p:sldId id="331" r:id="rId8"/>
    <p:sldId id="332" r:id="rId9"/>
    <p:sldId id="330" r:id="rId10"/>
    <p:sldId id="335" r:id="rId11"/>
    <p:sldId id="358" r:id="rId12"/>
    <p:sldId id="359" r:id="rId13"/>
    <p:sldId id="333" r:id="rId14"/>
    <p:sldId id="341" r:id="rId15"/>
    <p:sldId id="334" r:id="rId16"/>
    <p:sldId id="360" r:id="rId17"/>
    <p:sldId id="339" r:id="rId18"/>
    <p:sldId id="342" r:id="rId19"/>
    <p:sldId id="361" r:id="rId20"/>
    <p:sldId id="343" r:id="rId21"/>
    <p:sldId id="340" r:id="rId22"/>
    <p:sldId id="345" r:id="rId23"/>
    <p:sldId id="362" r:id="rId24"/>
    <p:sldId id="344" r:id="rId25"/>
    <p:sldId id="347" r:id="rId26"/>
    <p:sldId id="348" r:id="rId27"/>
    <p:sldId id="346" r:id="rId28"/>
    <p:sldId id="353" r:id="rId29"/>
    <p:sldId id="349" r:id="rId30"/>
    <p:sldId id="350" r:id="rId31"/>
    <p:sldId id="351" r:id="rId32"/>
    <p:sldId id="352" r:id="rId33"/>
    <p:sldId id="354" r:id="rId34"/>
    <p:sldId id="355" r:id="rId35"/>
    <p:sldId id="356" r:id="rId36"/>
    <p:sldId id="357" r:id="rId3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F2"/>
    <a:srgbClr val="D18213"/>
    <a:srgbClr val="DADCEC"/>
    <a:srgbClr val="FFFF00"/>
    <a:srgbClr val="CCCCFF"/>
    <a:srgbClr val="F0BEFC"/>
    <a:srgbClr val="CC66FF"/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81836" autoAdjust="0"/>
  </p:normalViewPr>
  <p:slideViewPr>
    <p:cSldViewPr snapToGrid="0" snapToObjects="1">
      <p:cViewPr varScale="1">
        <p:scale>
          <a:sx n="71" d="100"/>
          <a:sy n="71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892E3EB-82F9-4DAC-939F-9886DCF0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21DEC11-3BEF-4D8B-868F-6CD6D6367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4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377768-20DF-4BA1-B4D1-5234CB97348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blackWhite">
          <a:xfrm>
            <a:off x="0" y="5164138"/>
            <a:ext cx="9144000" cy="169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blackWhite">
          <a:xfrm>
            <a:off x="-14288" y="0"/>
            <a:ext cx="9144001" cy="169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6" descr="ibm_white_logo_300dpi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/>
          <a:stretch>
            <a:fillRect/>
          </a:stretch>
        </p:blipFill>
        <p:spPr bwMode="invGray">
          <a:xfrm>
            <a:off x="7524750" y="687388"/>
            <a:ext cx="1001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black">
          <a:xfrm>
            <a:off x="2006600" y="1287463"/>
            <a:ext cx="4103688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 algn="l">
              <a:lnSpc>
                <a:spcPct val="98000"/>
              </a:lnSpc>
              <a:spcBef>
                <a:spcPct val="20000"/>
              </a:spcBef>
            </a:pPr>
            <a:r>
              <a:rPr lang="en-US" altLang="en-US" sz="1700" baseline="0" dirty="0" smtClean="0">
                <a:solidFill>
                  <a:schemeClr val="bg1"/>
                </a:solidFill>
              </a:rPr>
              <a:t>CP-2011 Conference, September 2011</a:t>
            </a:r>
            <a:endParaRPr lang="en-US" altLang="en-US" sz="1700" dirty="0">
              <a:solidFill>
                <a:schemeClr val="bg1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black">
          <a:xfrm>
            <a:off x="2024063" y="6226175"/>
            <a:ext cx="4114800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 algn="l">
              <a:lnSpc>
                <a:spcPct val="98000"/>
              </a:lnSpc>
              <a:spcBef>
                <a:spcPct val="20000"/>
              </a:spcBef>
            </a:pPr>
            <a:r>
              <a:rPr lang="en-US" altLang="en-US" sz="1300">
                <a:solidFill>
                  <a:schemeClr val="bg1"/>
                </a:solidFill>
              </a:rPr>
              <a:t>IBM Watson Research Center, 2011</a:t>
            </a: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black">
          <a:xfrm>
            <a:off x="7324725" y="6270625"/>
            <a:ext cx="154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© </a:t>
            </a:r>
            <a:r>
              <a:rPr lang="en-US" altLang="en-US" sz="1000" dirty="0" smtClean="0">
                <a:solidFill>
                  <a:schemeClr val="bg1"/>
                </a:solidFill>
              </a:rPr>
              <a:t>2011 </a:t>
            </a:r>
            <a:r>
              <a:rPr lang="en-US" altLang="en-US" sz="1000" dirty="0">
                <a:solidFill>
                  <a:schemeClr val="bg1"/>
                </a:solidFill>
              </a:rPr>
              <a:t>IBM Corporation</a:t>
            </a: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black">
          <a:xfrm flipV="1">
            <a:off x="1862138" y="1362075"/>
            <a:ext cx="0" cy="3317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0" y="4716463"/>
            <a:ext cx="471488" cy="457200"/>
          </a:xfrm>
          <a:prstGeom prst="rect">
            <a:avLst/>
          </a:prstGeom>
          <a:solidFill>
            <a:srgbClr val="855AA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37"/>
          <p:cNvSpPr>
            <a:spLocks noChangeArrowheads="1"/>
          </p:cNvSpPr>
          <p:nvPr userDrawn="1"/>
        </p:nvSpPr>
        <p:spPr bwMode="auto">
          <a:xfrm>
            <a:off x="468313" y="4716463"/>
            <a:ext cx="471487" cy="4572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38"/>
          <p:cNvSpPr>
            <a:spLocks noChangeArrowheads="1"/>
          </p:cNvSpPr>
          <p:nvPr userDrawn="1"/>
        </p:nvSpPr>
        <p:spPr bwMode="auto">
          <a:xfrm>
            <a:off x="936625" y="4716463"/>
            <a:ext cx="471488" cy="457200"/>
          </a:xfrm>
          <a:prstGeom prst="rect">
            <a:avLst/>
          </a:prstGeom>
          <a:solidFill>
            <a:srgbClr val="01A95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39"/>
          <p:cNvSpPr>
            <a:spLocks noChangeArrowheads="1"/>
          </p:cNvSpPr>
          <p:nvPr userDrawn="1"/>
        </p:nvSpPr>
        <p:spPr bwMode="auto">
          <a:xfrm>
            <a:off x="1404938" y="4716463"/>
            <a:ext cx="471487" cy="4572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0" descr="cb_title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714875"/>
            <a:ext cx="7294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2525" name="Rectangle 13"/>
          <p:cNvSpPr>
            <a:spLocks noGrp="1" noChangeArrowheads="1"/>
          </p:cNvSpPr>
          <p:nvPr>
            <p:ph type="subTitle" sz="quarter" idx="1"/>
          </p:nvPr>
        </p:nvSpPr>
        <p:spPr bwMode="hidden">
          <a:xfrm>
            <a:off x="468313" y="5405438"/>
            <a:ext cx="3714750" cy="4651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3253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1823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BEA1-296B-48E9-A67C-623925331F3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47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871538"/>
            <a:ext cx="2076450" cy="480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871538"/>
            <a:ext cx="6078537" cy="480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8890-C0F1-4F1B-9515-EA8A557E2D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89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9EB9-B213-4169-AC4E-3865AB58E4F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98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5AE9-EE05-4597-AEF7-14AC4B5728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43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7004-CBE8-4773-A472-4DA8222853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814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30E0-E721-4DF2-86DB-BC0001A30C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88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0C71-64BC-4548-8605-864919C57C9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97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F560-B693-4689-AA0A-84755E840B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40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C835-C9A7-44F7-968E-180D99DB134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74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8E1F-7943-466B-AEE5-8832741DCA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381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blackWhite">
          <a:xfrm>
            <a:off x="0" y="0"/>
            <a:ext cx="9140825" cy="38417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1491" name="Rectangle 3"/>
          <p:cNvSpPr>
            <a:spLocks noChangeArrowheads="1"/>
          </p:cNvSpPr>
          <p:nvPr/>
        </p:nvSpPr>
        <p:spPr bwMode="blackWhite">
          <a:xfrm>
            <a:off x="0" y="6470650"/>
            <a:ext cx="9140825" cy="3841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592138"/>
            <a:ext cx="88773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365250"/>
            <a:ext cx="88773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black">
          <a:xfrm>
            <a:off x="990600" y="52388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IBM Research</a:t>
            </a: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black">
          <a:xfrm>
            <a:off x="5724525" y="6499225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1000" dirty="0">
                <a:solidFill>
                  <a:srgbClr val="FFFFFF"/>
                </a:solidFill>
              </a:rPr>
              <a:t>© </a:t>
            </a:r>
            <a:r>
              <a:rPr lang="en-US" altLang="en-US" sz="1000" dirty="0" smtClean="0">
                <a:solidFill>
                  <a:srgbClr val="FFFFFF"/>
                </a:solidFill>
              </a:rPr>
              <a:t>2011 </a:t>
            </a:r>
            <a:r>
              <a:rPr lang="en-US" altLang="en-US" sz="1000" dirty="0">
                <a:solidFill>
                  <a:srgbClr val="FFFFFF"/>
                </a:solidFill>
              </a:rPr>
              <a:t>IBM Corporation</a:t>
            </a:r>
          </a:p>
        </p:txBody>
      </p:sp>
      <p:pic>
        <p:nvPicPr>
          <p:cNvPr id="1032" name="Picture 8" descr="ibm_light_gray_logo_300dp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5" y="61913"/>
            <a:ext cx="622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149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0813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231869-1BB5-4B12-90C6-49DA17D060F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31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5475" y="6500813"/>
            <a:ext cx="4681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r>
              <a:rPr lang="en-US" smtClean="0"/>
              <a:t>Sep 15, 2011        Algorithm Selection and Scheduling</a:t>
            </a:r>
            <a:endParaRPr lang="en-US" altLang="ja-JP" dirty="0"/>
          </a:p>
        </p:txBody>
      </p:sp>
      <p:sp>
        <p:nvSpPr>
          <p:cNvPr id="831499" name="Line 11"/>
          <p:cNvSpPr>
            <a:spLocks noChangeShapeType="1"/>
          </p:cNvSpPr>
          <p:nvPr/>
        </p:nvSpPr>
        <p:spPr bwMode="black">
          <a:xfrm>
            <a:off x="990600" y="147638"/>
            <a:ext cx="0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1500" name="Line 12"/>
          <p:cNvSpPr>
            <a:spLocks noChangeShapeType="1"/>
          </p:cNvSpPr>
          <p:nvPr/>
        </p:nvSpPr>
        <p:spPr bwMode="black">
          <a:xfrm>
            <a:off x="990600" y="6470650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30000"/>
        </a:spcBef>
        <a:spcAft>
          <a:spcPct val="1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15000"/>
        </a:spcBef>
        <a:spcAft>
          <a:spcPct val="10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682625" indent="-223838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0525" y="2002974"/>
            <a:ext cx="8434388" cy="239553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Algorithm Selection and Scheduling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err="1" smtClean="0"/>
              <a:t>Serdar</a:t>
            </a:r>
            <a:r>
              <a:rPr lang="en-US" sz="1800" dirty="0" smtClean="0"/>
              <a:t> </a:t>
            </a:r>
            <a:r>
              <a:rPr lang="en-US" sz="1800" dirty="0" err="1" smtClean="0"/>
              <a:t>Kadioglu</a:t>
            </a:r>
            <a:r>
              <a:rPr lang="en-US" sz="1800" dirty="0" smtClean="0"/>
              <a:t>	</a:t>
            </a:r>
            <a:r>
              <a:rPr lang="en-US" sz="1800" dirty="0" smtClean="0"/>
              <a:t>	Brown </a:t>
            </a:r>
            <a:r>
              <a:rPr lang="en-US" sz="1800" dirty="0" smtClean="0"/>
              <a:t>University</a:t>
            </a:r>
            <a:br>
              <a:rPr lang="en-US" sz="1800" dirty="0" smtClean="0"/>
            </a:br>
            <a:r>
              <a:rPr lang="en-US" sz="1800" dirty="0" smtClean="0"/>
              <a:t>Yuri </a:t>
            </a:r>
            <a:r>
              <a:rPr lang="en-US" sz="1800" dirty="0" err="1" smtClean="0"/>
              <a:t>Malitsky</a:t>
            </a:r>
            <a:r>
              <a:rPr lang="en-US" sz="1800" dirty="0" smtClean="0"/>
              <a:t>		Brown University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Ashish Sabharwal</a:t>
            </a:r>
            <a:r>
              <a:rPr lang="en-US" sz="1800" dirty="0" smtClean="0"/>
              <a:t>	IBM </a:t>
            </a:r>
            <a:r>
              <a:rPr lang="en-US" sz="1800" dirty="0" smtClean="0"/>
              <a:t>Watson</a:t>
            </a:r>
            <a:br>
              <a:rPr lang="en-US" sz="1800" dirty="0" smtClean="0"/>
            </a:br>
            <a:r>
              <a:rPr lang="en-US" sz="1800" dirty="0" smtClean="0"/>
              <a:t>Horst Samulowitz		IBM Watson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Meinolf Sellmann	</a:t>
            </a:r>
            <a:r>
              <a:rPr lang="en-US" sz="1800" dirty="0" smtClean="0"/>
              <a:t>	IBM Watson</a:t>
            </a: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55" y="2156722"/>
            <a:ext cx="865414" cy="432707"/>
          </a:xfrm>
          <a:prstGeom prst="rect">
            <a:avLst/>
          </a:prstGeom>
        </p:spPr>
      </p:pic>
    </p:spTree>
  </p:cSld>
  <p:clrMapOvr>
    <a:masterClrMapping/>
  </p:clrMapOvr>
  <p:transition advTm="19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 of the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k-NN approach for solver selection</a:t>
            </a:r>
          </a:p>
          <a:p>
            <a:pPr marL="685800" lvl="1" indent="-457200"/>
            <a:r>
              <a:rPr lang="en-US" dirty="0" smtClean="0"/>
              <a:t>made robust with random sub-sampling validation</a:t>
            </a:r>
          </a:p>
          <a:p>
            <a:pPr marL="685800" lvl="1" indent="-457200"/>
            <a:r>
              <a:rPr lang="en-US" dirty="0" smtClean="0"/>
              <a:t>enhanced with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distance-based weighting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neighbors</a:t>
            </a:r>
          </a:p>
          <a:p>
            <a:pPr marL="685800" lvl="1" indent="-457200"/>
            <a:r>
              <a:rPr lang="en-US" dirty="0" smtClean="0"/>
              <a:t>enhanced with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clustering-based adaptive neighborhood sizes</a:t>
            </a:r>
          </a:p>
          <a:p>
            <a:pPr marL="685800" lvl="1" indent="-457200"/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Computing “optimal” solver schedules</a:t>
            </a:r>
          </a:p>
          <a:p>
            <a:pPr marL="685800" lvl="1" indent="-457200"/>
            <a:r>
              <a:rPr lang="en-US" dirty="0" smtClean="0"/>
              <a:t>IP formulation with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column generation for scalability</a:t>
            </a:r>
          </a:p>
          <a:p>
            <a:pPr marL="685800" lvl="1" indent="-457200"/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C000"/>
                </a:solidFill>
              </a:rPr>
              <a:t>Semi-static and fixed-split schedules</a:t>
            </a:r>
          </a:p>
          <a:p>
            <a:pPr marL="685800" lvl="1" indent="-457200"/>
            <a:r>
              <a:rPr lang="en-US" dirty="0" smtClean="0"/>
              <a:t>some empirical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 </a:t>
            </a:r>
            <a:r>
              <a:rPr lang="en-US" sz="1800" dirty="0" smtClean="0"/>
              <a:t>(many more in the paper)</a:t>
            </a:r>
          </a:p>
          <a:p>
            <a:pPr marL="685800" lvl="1" indent="-457200"/>
            <a:r>
              <a:rPr lang="en-US" dirty="0" smtClean="0"/>
              <a:t>performance 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SAT Competition 2011 </a:t>
            </a:r>
            <a:r>
              <a:rPr lang="en-US" sz="1800" dirty="0" smtClean="0"/>
              <a:t>(sequential track)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7521261" y="1391008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[SAT 2011]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0275"/>
      </p:ext>
    </p:extLst>
  </p:cSld>
  <p:clrMapOvr>
    <a:masterClrMapping/>
  </p:clrMapOvr>
  <p:transition advTm="6056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Several ideas by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Rice</a:t>
            </a:r>
            <a:r>
              <a:rPr lang="en-US" sz="2000" dirty="0" smtClean="0"/>
              <a:t> [1976],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Gomes &amp; Selman </a:t>
            </a:r>
            <a:r>
              <a:rPr lang="en-US" sz="2000" dirty="0" smtClean="0"/>
              <a:t>[2001],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Lagoudakis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&amp; Littman</a:t>
            </a:r>
            <a:r>
              <a:rPr lang="en-US" sz="2000" dirty="0" smtClean="0"/>
              <a:t> [2001],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Huberman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et al </a:t>
            </a:r>
            <a:r>
              <a:rPr lang="en-US" sz="2000" dirty="0" smtClean="0"/>
              <a:t>[2003],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Stern et al</a:t>
            </a:r>
            <a:r>
              <a:rPr lang="en-US" sz="2000" dirty="0" smtClean="0"/>
              <a:t> [2010]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Effective portfolios for SAT and CSP:</a:t>
            </a:r>
          </a:p>
          <a:p>
            <a:pPr lvl="1"/>
            <a:r>
              <a:rPr lang="en-US" sz="2000" b="1" dirty="0" err="1" smtClean="0">
                <a:solidFill>
                  <a:srgbClr val="FFC000"/>
                </a:solidFill>
              </a:rPr>
              <a:t>SATzilla</a:t>
            </a:r>
            <a:r>
              <a:rPr lang="en-US" sz="2000" dirty="0" smtClean="0"/>
              <a:t> [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Xu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et al </a:t>
            </a:r>
            <a:r>
              <a:rPr lang="en-US" sz="2000" dirty="0" smtClean="0"/>
              <a:t>2003-2008] : uses empirical hardness models, impressive performance at past SAT Competitions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CP-Hydra</a:t>
            </a:r>
            <a:r>
              <a:rPr lang="en-US" sz="2000" dirty="0" smtClean="0"/>
              <a:t> [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O’Mahony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et al </a:t>
            </a:r>
            <a:r>
              <a:rPr lang="en-US" sz="2000" dirty="0" smtClean="0"/>
              <a:t>2008] : uses dynamic schedules, won CSP 2008 Competition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Silverthorn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Miikkulainen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[2010-2011] : solver schedule based on </a:t>
            </a:r>
            <a:r>
              <a:rPr lang="en-US" sz="2000" dirty="0" err="1" smtClean="0"/>
              <a:t>Dirichlet</a:t>
            </a:r>
            <a:r>
              <a:rPr lang="en-US" sz="2000" dirty="0" smtClean="0"/>
              <a:t> Compound Multinomial Distribution method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Streeter et al </a:t>
            </a:r>
            <a:r>
              <a:rPr lang="en-US" sz="2000" dirty="0" smtClean="0"/>
              <a:t>[2007-2008] : online methods with performance guarantees</a:t>
            </a:r>
            <a:endParaRPr lang="en-US" dirty="0" smtClean="0"/>
          </a:p>
          <a:p>
            <a:r>
              <a:rPr lang="en-US" sz="2000" dirty="0" smtClean="0"/>
              <a:t>Related work on algorithm parameterization / tuning</a:t>
            </a:r>
          </a:p>
          <a:p>
            <a:r>
              <a:rPr lang="en-US" sz="2000" dirty="0" smtClean="0"/>
              <a:t>Many others…   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[cf. tutorial by Meinolf Sellmann at CP-2011]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832370"/>
      </p:ext>
    </p:extLst>
  </p:cSld>
  <p:clrMapOvr>
    <a:masterClrMapping/>
  </p:clrMapOvr>
  <p:transition advTm="8101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182938"/>
            <a:ext cx="8877300" cy="498475"/>
          </a:xfrm>
        </p:spPr>
        <p:txBody>
          <a:bodyPr/>
          <a:lstStyle/>
          <a:p>
            <a:pPr algn="ctr"/>
            <a:r>
              <a:rPr lang="en-US" b="1" dirty="0"/>
              <a:t>A.  k-NN Based Solver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Solver Selection: </a:t>
            </a:r>
            <a:r>
              <a:rPr lang="en-US" b="1" dirty="0" err="1" smtClean="0"/>
              <a:t>SATzilla</a:t>
            </a:r>
            <a:r>
              <a:rPr lang="en-US" b="1" dirty="0" smtClean="0"/>
              <a:t>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365251"/>
            <a:ext cx="8877300" cy="9915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Brief contrast</a:t>
            </a:r>
            <a:r>
              <a:rPr lang="en-US" dirty="0" smtClean="0"/>
              <a:t>: previously dominating portfolio approach in SAT based on learning an </a:t>
            </a:r>
            <a:r>
              <a:rPr lang="en-US" b="1" i="1" dirty="0" smtClean="0"/>
              <a:t>empirical hardness model </a:t>
            </a:r>
            <a:r>
              <a:rPr lang="en-US" dirty="0" smtClean="0"/>
              <a:t>for each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895475" y="6500813"/>
            <a:ext cx="4681538" cy="320675"/>
          </a:xfrm>
        </p:spPr>
        <p:txBody>
          <a:bodyPr/>
          <a:lstStyle/>
          <a:p>
            <a:r>
              <a:rPr lang="en-US" dirty="0" smtClean="0"/>
              <a:t>Sep 15, 2011        Algorithm Selection and Scheduling</a:t>
            </a:r>
            <a:endParaRPr lang="en-US" altLang="ja-JP" dirty="0"/>
          </a:p>
        </p:txBody>
      </p:sp>
      <p:grpSp>
        <p:nvGrpSpPr>
          <p:cNvPr id="6" name="Group 5"/>
          <p:cNvGrpSpPr/>
          <p:nvPr/>
        </p:nvGrpSpPr>
        <p:grpSpPr>
          <a:xfrm>
            <a:off x="1758570" y="2555269"/>
            <a:ext cx="1063255" cy="3051544"/>
            <a:chOff x="1307805" y="1499191"/>
            <a:chExt cx="1063255" cy="30515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42550" y="2598241"/>
            <a:ext cx="243908" cy="2867217"/>
            <a:chOff x="5087251" y="2662636"/>
            <a:chExt cx="243908" cy="286721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087251" y="2662636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87251" y="3041778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87251" y="3420920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87251" y="4937488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87251" y="4558346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87251" y="4179204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87251" y="3800062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087251" y="5316630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4609107" y="2427678"/>
            <a:ext cx="1456840" cy="317913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821825" y="2704852"/>
            <a:ext cx="1787283" cy="2653994"/>
            <a:chOff x="3066526" y="2769247"/>
            <a:chExt cx="1787283" cy="2653994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3066526" y="2769247"/>
              <a:ext cx="1787283" cy="106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066526" y="2875859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066526" y="2875859"/>
              <a:ext cx="1787283" cy="2547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66526" y="2875859"/>
              <a:ext cx="513654" cy="2860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066526" y="2769247"/>
              <a:ext cx="1787283" cy="80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3066526" y="3161924"/>
              <a:ext cx="1787283" cy="415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3066526" y="3527531"/>
              <a:ext cx="1787283" cy="49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066526" y="5423241"/>
              <a:ext cx="1787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3066526" y="5044099"/>
              <a:ext cx="1787283" cy="379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3066526" y="3906673"/>
              <a:ext cx="1787283" cy="15165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066526" y="4771569"/>
              <a:ext cx="1787283" cy="651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066526" y="4771569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066526" y="4558346"/>
              <a:ext cx="622511" cy="21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079405" y="4145436"/>
              <a:ext cx="622511" cy="140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079405" y="3993036"/>
              <a:ext cx="62251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157123" y="3800062"/>
              <a:ext cx="696686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505466" y="4558346"/>
              <a:ext cx="348343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5217521" y="2598241"/>
            <a:ext cx="491916" cy="2867216"/>
            <a:chOff x="5462222" y="2662636"/>
            <a:chExt cx="491916" cy="2867216"/>
          </a:xfrm>
        </p:grpSpPr>
        <p:grpSp>
          <p:nvGrpSpPr>
            <p:cNvPr id="43" name="Group 42"/>
            <p:cNvGrpSpPr/>
            <p:nvPr/>
          </p:nvGrpSpPr>
          <p:grpSpPr>
            <a:xfrm>
              <a:off x="5466322" y="2662636"/>
              <a:ext cx="487816" cy="213223"/>
              <a:chOff x="4770856" y="2662636"/>
              <a:chExt cx="487816" cy="213223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4770856" y="2662636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014764" y="2662636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464174" y="3033979"/>
              <a:ext cx="487816" cy="213223"/>
              <a:chOff x="4768708" y="3033979"/>
              <a:chExt cx="487816" cy="213223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464174" y="3420919"/>
              <a:ext cx="487816" cy="213223"/>
              <a:chOff x="4768708" y="3033979"/>
              <a:chExt cx="487816" cy="213223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62222" y="3800061"/>
              <a:ext cx="487816" cy="213223"/>
              <a:chOff x="4768708" y="3033979"/>
              <a:chExt cx="487816" cy="213223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462222" y="4179204"/>
              <a:ext cx="487816" cy="213223"/>
              <a:chOff x="4768708" y="3033979"/>
              <a:chExt cx="487816" cy="21322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462222" y="4558345"/>
              <a:ext cx="487816" cy="213223"/>
              <a:chOff x="4768708" y="3033979"/>
              <a:chExt cx="487816" cy="213223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62222" y="4940534"/>
              <a:ext cx="487816" cy="213223"/>
              <a:chOff x="4768708" y="3033979"/>
              <a:chExt cx="487816" cy="213223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462222" y="5316629"/>
              <a:ext cx="487816" cy="213223"/>
              <a:chOff x="4768708" y="3033979"/>
              <a:chExt cx="487816" cy="21322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102" name="Group 4101"/>
          <p:cNvGrpSpPr/>
          <p:nvPr/>
        </p:nvGrpSpPr>
        <p:grpSpPr>
          <a:xfrm>
            <a:off x="1521046" y="5465457"/>
            <a:ext cx="4095993" cy="906566"/>
            <a:chOff x="1521046" y="5465457"/>
            <a:chExt cx="4095993" cy="906566"/>
          </a:xfrm>
        </p:grpSpPr>
        <p:cxnSp>
          <p:nvCxnSpPr>
            <p:cNvPr id="64" name="Straight Connector 63"/>
            <p:cNvCxnSpPr/>
            <p:nvPr/>
          </p:nvCxnSpPr>
          <p:spPr bwMode="auto">
            <a:xfrm flipH="1">
              <a:off x="4842550" y="5465457"/>
              <a:ext cx="496925" cy="291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1521046" y="5725692"/>
              <a:ext cx="4095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/>
                <a:t>static features</a:t>
              </a:r>
              <a:r>
                <a:rPr lang="en-US" dirty="0" smtClean="0"/>
                <a:t>, e.g., formula size,</a:t>
              </a:r>
              <a:br>
                <a:rPr lang="en-US" dirty="0" smtClean="0"/>
              </a:br>
              <a:r>
                <a:rPr lang="en-US" dirty="0" err="1" smtClean="0"/>
                <a:t>var</a:t>
              </a:r>
              <a:r>
                <a:rPr lang="en-US" dirty="0" smtClean="0"/>
                <a:t> occurrence, </a:t>
              </a:r>
              <a:r>
                <a:rPr lang="en-US" dirty="0" err="1" smtClean="0"/>
                <a:t>frac</a:t>
              </a:r>
              <a:r>
                <a:rPr lang="en-US" dirty="0" smtClean="0"/>
                <a:t>. of 2-clauses, etc.</a:t>
              </a:r>
              <a:endParaRPr lang="en-US" dirty="0" smtClean="0"/>
            </a:p>
          </p:txBody>
        </p:sp>
      </p:grpSp>
      <p:grpSp>
        <p:nvGrpSpPr>
          <p:cNvPr id="4103" name="Group 4102"/>
          <p:cNvGrpSpPr/>
          <p:nvPr/>
        </p:nvGrpSpPr>
        <p:grpSpPr>
          <a:xfrm>
            <a:off x="5570504" y="5465457"/>
            <a:ext cx="2887339" cy="907756"/>
            <a:chOff x="5570504" y="5465457"/>
            <a:chExt cx="2887339" cy="90775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5570504" y="5465457"/>
              <a:ext cx="353781" cy="291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5618604" y="5726882"/>
              <a:ext cx="2839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d</a:t>
              </a:r>
              <a:r>
                <a:rPr lang="en-US" b="1" dirty="0" smtClean="0"/>
                <a:t>ynamic features </a:t>
              </a:r>
              <a:r>
                <a:rPr lang="en-US" dirty="0" smtClean="0"/>
                <a:t>based</a:t>
              </a:r>
              <a:br>
                <a:rPr lang="en-US" dirty="0" smtClean="0"/>
              </a:br>
              <a:r>
                <a:rPr lang="en-US" dirty="0" smtClean="0"/>
                <a:t>on briefly running a solver</a:t>
              </a:r>
              <a:endParaRPr lang="en-US" dirty="0" smtClean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01147" y="2596093"/>
            <a:ext cx="253358" cy="2869363"/>
            <a:chOff x="5945848" y="2660488"/>
            <a:chExt cx="253358" cy="286936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5947996" y="2660488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945848" y="3044710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953163" y="3425554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951990" y="3801269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951990" y="4179204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954138" y="4562816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955298" y="4940534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955298" y="5316628"/>
              <a:ext cx="243908" cy="213223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rgbClr val="FFC000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5954505" y="5358845"/>
            <a:ext cx="2721438" cy="383131"/>
            <a:chOff x="5954505" y="5358845"/>
            <a:chExt cx="2721438" cy="383131"/>
          </a:xfrm>
        </p:grpSpPr>
        <p:cxnSp>
          <p:nvCxnSpPr>
            <p:cNvPr id="81" name="Straight Connector 80"/>
            <p:cNvCxnSpPr>
              <a:stCxn id="79" idx="3"/>
              <a:endCxn id="82" idx="1"/>
            </p:cNvCxnSpPr>
            <p:nvPr/>
          </p:nvCxnSpPr>
          <p:spPr bwMode="auto">
            <a:xfrm>
              <a:off x="5954505" y="5358845"/>
              <a:ext cx="484928" cy="1984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6439433" y="5372644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/>
                <a:t>composite</a:t>
              </a:r>
              <a:r>
                <a:rPr lang="en-US" dirty="0" smtClean="0"/>
                <a:t> features</a:t>
              </a:r>
              <a:endParaRPr lang="en-US" dirty="0" smtClean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23901" y="2748419"/>
            <a:ext cx="487816" cy="213223"/>
            <a:chOff x="4770856" y="2662636"/>
            <a:chExt cx="487816" cy="213223"/>
          </a:xfrm>
        </p:grpSpPr>
        <p:sp>
          <p:nvSpPr>
            <p:cNvPr id="86" name="Rectangle 85"/>
            <p:cNvSpPr/>
            <p:nvPr/>
          </p:nvSpPr>
          <p:spPr bwMode="auto">
            <a:xfrm>
              <a:off x="4770856" y="2662636"/>
              <a:ext cx="243908" cy="21322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14764" y="2662636"/>
              <a:ext cx="243908" cy="21322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8605575" y="2746271"/>
            <a:ext cx="243908" cy="213223"/>
          </a:xfrm>
          <a:prstGeom prst="rect">
            <a:avLst/>
          </a:prstGeom>
          <a:pattFill prst="wdDnDiag">
            <a:fgClr>
              <a:srgbClr val="92D050"/>
            </a:fgClr>
            <a:bgClr>
              <a:srgbClr val="FFC00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47319" y="2663962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4097" name="Group 4096"/>
          <p:cNvGrpSpPr/>
          <p:nvPr/>
        </p:nvGrpSpPr>
        <p:grpSpPr>
          <a:xfrm>
            <a:off x="6435344" y="3274067"/>
            <a:ext cx="2659702" cy="2118040"/>
            <a:chOff x="6525497" y="3338462"/>
            <a:chExt cx="2659702" cy="2118040"/>
          </a:xfrm>
        </p:grpSpPr>
        <p:sp>
          <p:nvSpPr>
            <p:cNvPr id="95" name="TextBox 94"/>
            <p:cNvSpPr txBox="1"/>
            <p:nvPr/>
          </p:nvSpPr>
          <p:spPr>
            <a:xfrm>
              <a:off x="6525497" y="3338462"/>
              <a:ext cx="2659702" cy="2031325"/>
            </a:xfrm>
            <a:prstGeom prst="rect">
              <a:avLst/>
            </a:prstGeom>
            <a:solidFill>
              <a:srgbClr val="E6E7F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Idea</a:t>
              </a:r>
              <a:r>
                <a:rPr lang="en-US" dirty="0" smtClean="0"/>
                <a:t>: predict runtimes</a:t>
              </a:r>
              <a:br>
                <a:rPr lang="en-US" dirty="0" smtClean="0"/>
              </a:br>
              <a:r>
                <a:rPr lang="en-US" dirty="0" smtClean="0"/>
                <a:t>of all Ai on j and choose</a:t>
              </a:r>
              <a:br>
                <a:rPr lang="en-US" dirty="0" smtClean="0"/>
              </a:br>
              <a:r>
                <a:rPr lang="en-US" dirty="0" smtClean="0"/>
                <a:t>the best one</a:t>
              </a:r>
            </a:p>
            <a:p>
              <a:pPr algn="l"/>
              <a:r>
                <a:rPr lang="en-US" b="1" dirty="0" smtClean="0">
                  <a:solidFill>
                    <a:srgbClr val="C00000"/>
                  </a:solidFill>
                </a:rPr>
                <a:t>Issue</a:t>
              </a:r>
              <a:r>
                <a:rPr lang="en-US" dirty="0" smtClean="0"/>
                <a:t>: </a:t>
              </a:r>
              <a:r>
                <a:rPr lang="en-US" i="1" dirty="0" smtClean="0"/>
                <a:t>accurate runtime</a:t>
              </a:r>
              <a:br>
                <a:rPr lang="en-US" i="1" dirty="0" smtClean="0"/>
              </a:br>
              <a:r>
                <a:rPr lang="en-US" i="1" dirty="0" smtClean="0"/>
                <a:t>prediction</a:t>
              </a:r>
              <a:r>
                <a:rPr lang="en-US" i="1" dirty="0"/>
                <a:t> </a:t>
              </a:r>
              <a:r>
                <a:rPr lang="en-US" i="1" dirty="0" smtClean="0"/>
                <a:t>is very hard,</a:t>
              </a:r>
              <a:br>
                <a:rPr lang="en-US" i="1" dirty="0" smtClean="0"/>
              </a:br>
              <a:r>
                <a:rPr lang="en-US" i="1" dirty="0" smtClean="0"/>
                <a:t>especially with a rather</a:t>
              </a:r>
              <a:br>
                <a:rPr lang="en-US" i="1" dirty="0" smtClean="0"/>
              </a:br>
              <a:r>
                <a:rPr lang="en-US" i="1" dirty="0" smtClean="0"/>
                <a:t>simplistic function</a:t>
              </a:r>
              <a:endParaRPr lang="en-US" i="1" dirty="0" smtClean="0"/>
            </a:p>
          </p:txBody>
        </p:sp>
        <p:pic>
          <p:nvPicPr>
            <p:cNvPr id="4098" name="Picture 2" descr="C:\Users\IBM_ADMIN\AppData\Local\Microsoft\Windows\Temporary Internet Files\Content.IE5\ZYA2MN3Y\MC90042316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236" y="5053539"/>
              <a:ext cx="402963" cy="40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1" name="Group 4100"/>
          <p:cNvGrpSpPr/>
          <p:nvPr/>
        </p:nvGrpSpPr>
        <p:grpSpPr>
          <a:xfrm>
            <a:off x="38633" y="2752418"/>
            <a:ext cx="1672253" cy="2696135"/>
            <a:chOff x="38633" y="2752418"/>
            <a:chExt cx="1672253" cy="2696135"/>
          </a:xfrm>
        </p:grpSpPr>
        <p:grpSp>
          <p:nvGrpSpPr>
            <p:cNvPr id="94" name="Group 93"/>
            <p:cNvGrpSpPr/>
            <p:nvPr/>
          </p:nvGrpSpPr>
          <p:grpSpPr>
            <a:xfrm>
              <a:off x="149692" y="2752418"/>
              <a:ext cx="1448922" cy="2696135"/>
              <a:chOff x="394393" y="2816813"/>
              <a:chExt cx="1448922" cy="269613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98689" y="2816813"/>
                <a:ext cx="14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 smtClean="0"/>
                  <a:t>f</a:t>
                </a:r>
                <a:r>
                  <a:rPr lang="en-US" b="1" baseline="-25000" dirty="0" smtClean="0"/>
                  <a:t>A1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feat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ures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96541" y="3368462"/>
                <a:ext cx="14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 smtClean="0"/>
                  <a:t>f</a:t>
                </a:r>
                <a:r>
                  <a:rPr lang="en-US" b="1" baseline="-25000" dirty="0" smtClean="0"/>
                  <a:t>A2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feat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ures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94393" y="5143616"/>
                <a:ext cx="14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 smtClean="0"/>
                  <a:t>f</a:t>
                </a:r>
                <a:r>
                  <a:rPr lang="en-US" b="1" baseline="-25000" dirty="0" smtClean="0"/>
                  <a:t>A5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feat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ures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p:grpSp>
        <p:sp>
          <p:nvSpPr>
            <p:cNvPr id="4100" name="TextBox 4099"/>
            <p:cNvSpPr txBox="1"/>
            <p:nvPr/>
          </p:nvSpPr>
          <p:spPr>
            <a:xfrm>
              <a:off x="38633" y="3963840"/>
              <a:ext cx="1672253" cy="646331"/>
            </a:xfrm>
            <a:prstGeom prst="rect">
              <a:avLst/>
            </a:prstGeom>
            <a:solidFill>
              <a:srgbClr val="E6E7F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linear model</a:t>
              </a:r>
              <a:br>
                <a:rPr lang="en-US" dirty="0" smtClean="0"/>
              </a:br>
              <a:r>
                <a:rPr lang="en-US" dirty="0" smtClean="0"/>
                <a:t>for log-runtime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252619117"/>
      </p:ext>
    </p:extLst>
  </p:cSld>
  <p:clrMapOvr>
    <a:masterClrMapping/>
  </p:clrMapOvr>
  <p:transition advTm="175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k-NN Based Solver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365251"/>
            <a:ext cx="8877300" cy="9915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Simpler alternative</a:t>
            </a:r>
            <a:r>
              <a:rPr lang="en-US" dirty="0" smtClean="0"/>
              <a:t>: choose </a:t>
            </a:r>
            <a:r>
              <a:rPr lang="en-US" b="1" dirty="0" smtClean="0"/>
              <a:t>k</a:t>
            </a:r>
            <a:r>
              <a:rPr lang="en-US" dirty="0" smtClean="0"/>
              <a:t> “closest” neighbors N(j) of j in the feature space, and choose Ai that is “best” on N(j)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895475" y="6500813"/>
            <a:ext cx="4681538" cy="320675"/>
          </a:xfrm>
        </p:spPr>
        <p:txBody>
          <a:bodyPr/>
          <a:lstStyle/>
          <a:p>
            <a:r>
              <a:rPr lang="en-US" dirty="0" smtClean="0"/>
              <a:t>Sep 15, 2011        Algorithm Selection and Scheduling</a:t>
            </a:r>
            <a:endParaRPr lang="en-US" altLang="ja-JP" dirty="0"/>
          </a:p>
        </p:txBody>
      </p:sp>
      <p:grpSp>
        <p:nvGrpSpPr>
          <p:cNvPr id="6" name="Group 5"/>
          <p:cNvGrpSpPr/>
          <p:nvPr/>
        </p:nvGrpSpPr>
        <p:grpSpPr>
          <a:xfrm>
            <a:off x="367638" y="2555269"/>
            <a:ext cx="1063255" cy="3051544"/>
            <a:chOff x="1307805" y="1499191"/>
            <a:chExt cx="1063255" cy="30515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51618" y="2598241"/>
            <a:ext cx="243908" cy="2867217"/>
            <a:chOff x="5087251" y="2662636"/>
            <a:chExt cx="243908" cy="286721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087251" y="2662636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87251" y="3041778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87251" y="3420920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87251" y="4937488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87251" y="4558346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87251" y="4179204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87251" y="3800062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087251" y="5316630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3218175" y="2427678"/>
            <a:ext cx="1315178" cy="317913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430893" y="2704852"/>
            <a:ext cx="1787283" cy="2653994"/>
            <a:chOff x="3066526" y="2769247"/>
            <a:chExt cx="1787283" cy="2653994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3066526" y="2769247"/>
              <a:ext cx="1787283" cy="106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066526" y="2875859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066526" y="2875859"/>
              <a:ext cx="1787283" cy="2547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66526" y="2875859"/>
              <a:ext cx="513654" cy="2860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066526" y="2769247"/>
              <a:ext cx="1787283" cy="80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3066526" y="3161924"/>
              <a:ext cx="1787283" cy="415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3066526" y="3527531"/>
              <a:ext cx="1787283" cy="49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066526" y="5423241"/>
              <a:ext cx="1787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3066526" y="5044099"/>
              <a:ext cx="1787283" cy="379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3066526" y="3906673"/>
              <a:ext cx="1787283" cy="15165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066526" y="4771569"/>
              <a:ext cx="1787283" cy="651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066526" y="4771569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066526" y="4558346"/>
              <a:ext cx="622511" cy="21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079405" y="4145436"/>
              <a:ext cx="622511" cy="140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079405" y="3993036"/>
              <a:ext cx="62251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157123" y="3800062"/>
              <a:ext cx="696686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505466" y="4558346"/>
              <a:ext cx="348343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3826589" y="2598241"/>
            <a:ext cx="491916" cy="2867216"/>
            <a:chOff x="5462222" y="2662636"/>
            <a:chExt cx="491916" cy="2867216"/>
          </a:xfrm>
        </p:grpSpPr>
        <p:grpSp>
          <p:nvGrpSpPr>
            <p:cNvPr id="43" name="Group 42"/>
            <p:cNvGrpSpPr/>
            <p:nvPr/>
          </p:nvGrpSpPr>
          <p:grpSpPr>
            <a:xfrm>
              <a:off x="5466322" y="2662636"/>
              <a:ext cx="487816" cy="213223"/>
              <a:chOff x="4770856" y="2662636"/>
              <a:chExt cx="487816" cy="213223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4770856" y="2662636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014764" y="2662636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464174" y="3033979"/>
              <a:ext cx="487816" cy="213223"/>
              <a:chOff x="4768708" y="3033979"/>
              <a:chExt cx="487816" cy="213223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464174" y="3420919"/>
              <a:ext cx="487816" cy="213223"/>
              <a:chOff x="4768708" y="3033979"/>
              <a:chExt cx="487816" cy="213223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62222" y="3800061"/>
              <a:ext cx="487816" cy="213223"/>
              <a:chOff x="4768708" y="3033979"/>
              <a:chExt cx="487816" cy="213223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462222" y="4179204"/>
              <a:ext cx="487816" cy="213223"/>
              <a:chOff x="4768708" y="3033979"/>
              <a:chExt cx="487816" cy="21322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462222" y="4558345"/>
              <a:ext cx="487816" cy="213223"/>
              <a:chOff x="4768708" y="3033979"/>
              <a:chExt cx="487816" cy="213223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62222" y="4940534"/>
              <a:ext cx="487816" cy="213223"/>
              <a:chOff x="4768708" y="3033979"/>
              <a:chExt cx="487816" cy="213223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462222" y="5316629"/>
              <a:ext cx="487816" cy="213223"/>
              <a:chOff x="4768708" y="3033979"/>
              <a:chExt cx="487816" cy="21322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768708" y="3033979"/>
                <a:ext cx="243908" cy="21322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012616" y="3033979"/>
                <a:ext cx="243908" cy="213223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89" name="Rectangle 88"/>
          <p:cNvSpPr/>
          <p:nvPr/>
        </p:nvSpPr>
        <p:spPr bwMode="auto">
          <a:xfrm>
            <a:off x="5956387" y="3462460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13643" y="4265238"/>
            <a:ext cx="2890535" cy="2031325"/>
          </a:xfrm>
          <a:prstGeom prst="rect">
            <a:avLst/>
          </a:prstGeom>
          <a:solidFill>
            <a:srgbClr val="E6E7F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Non-model based</a:t>
            </a:r>
          </a:p>
          <a:p>
            <a:pPr algn="l"/>
            <a:r>
              <a:rPr lang="en-US" dirty="0" smtClean="0"/>
              <a:t>Only thing to “learn” is </a:t>
            </a:r>
            <a:r>
              <a:rPr lang="en-US" b="1" dirty="0" smtClean="0"/>
              <a:t>k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oo small: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oo large: defeats the</a:t>
            </a:r>
            <a:br>
              <a:rPr lang="en-US" dirty="0" smtClean="0"/>
            </a:br>
            <a:r>
              <a:rPr lang="en-US" dirty="0" smtClean="0"/>
              <a:t>                purpose</a:t>
            </a:r>
          </a:p>
          <a:p>
            <a:pPr algn="l"/>
            <a:r>
              <a:rPr lang="en-US" dirty="0" smtClean="0"/>
              <a:t>For this, use sub-sampling</a:t>
            </a:r>
            <a:br>
              <a:rPr lang="en-US" dirty="0" smtClean="0"/>
            </a:br>
            <a:r>
              <a:rPr lang="en-US" dirty="0" smtClean="0"/>
              <a:t>validation (100x)</a:t>
            </a:r>
            <a:endParaRPr lang="en-US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6732969" y="3546917"/>
            <a:ext cx="487816" cy="213223"/>
            <a:chOff x="4770856" y="2662636"/>
            <a:chExt cx="487816" cy="213223"/>
          </a:xfrm>
        </p:grpSpPr>
        <p:sp>
          <p:nvSpPr>
            <p:cNvPr id="86" name="Rectangle 85"/>
            <p:cNvSpPr/>
            <p:nvPr/>
          </p:nvSpPr>
          <p:spPr bwMode="auto">
            <a:xfrm>
              <a:off x="4770856" y="2662636"/>
              <a:ext cx="243908" cy="21322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14764" y="2662636"/>
              <a:ext cx="243908" cy="21322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107" name="Group 4106"/>
          <p:cNvGrpSpPr/>
          <p:nvPr/>
        </p:nvGrpSpPr>
        <p:grpSpPr>
          <a:xfrm>
            <a:off x="3770376" y="2926961"/>
            <a:ext cx="3502398" cy="1455635"/>
            <a:chOff x="3770376" y="2926961"/>
            <a:chExt cx="3502398" cy="1455635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6681453" y="3503350"/>
              <a:ext cx="591321" cy="29846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3778936" y="2926961"/>
              <a:ext cx="591321" cy="29846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3770376" y="3326085"/>
              <a:ext cx="591321" cy="29846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3776788" y="4084129"/>
              <a:ext cx="591321" cy="29846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Straight Connector 79"/>
            <p:cNvCxnSpPr>
              <a:stCxn id="96" idx="3"/>
              <a:endCxn id="89" idx="1"/>
            </p:cNvCxnSpPr>
            <p:nvPr/>
          </p:nvCxnSpPr>
          <p:spPr bwMode="auto">
            <a:xfrm>
              <a:off x="4370257" y="3076195"/>
              <a:ext cx="1586130" cy="555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97" idx="3"/>
              <a:endCxn id="89" idx="1"/>
            </p:cNvCxnSpPr>
            <p:nvPr/>
          </p:nvCxnSpPr>
          <p:spPr bwMode="auto">
            <a:xfrm>
              <a:off x="4361697" y="3475319"/>
              <a:ext cx="1594690" cy="15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9" name="Straight Connector 4098"/>
            <p:cNvCxnSpPr>
              <a:stCxn id="98" idx="3"/>
              <a:endCxn id="89" idx="1"/>
            </p:cNvCxnSpPr>
            <p:nvPr/>
          </p:nvCxnSpPr>
          <p:spPr bwMode="auto">
            <a:xfrm flipV="1">
              <a:off x="4368109" y="3632139"/>
              <a:ext cx="1588278" cy="601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01" name="TextBox 4100"/>
          <p:cNvSpPr txBox="1"/>
          <p:nvPr/>
        </p:nvSpPr>
        <p:spPr>
          <a:xfrm>
            <a:off x="6812928" y="2413600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PAR10 score</a:t>
            </a:r>
            <a:endParaRPr lang="en-US" dirty="0" smtClean="0"/>
          </a:p>
        </p:txBody>
      </p:sp>
      <p:sp>
        <p:nvSpPr>
          <p:cNvPr id="4103" name="Freeform 4102"/>
          <p:cNvSpPr/>
          <p:nvPr/>
        </p:nvSpPr>
        <p:spPr bwMode="auto">
          <a:xfrm>
            <a:off x="6310649" y="2137893"/>
            <a:ext cx="515155" cy="450761"/>
          </a:xfrm>
          <a:custGeom>
            <a:avLst/>
            <a:gdLst>
              <a:gd name="connsiteX0" fmla="*/ 0 w 515155"/>
              <a:gd name="connsiteY0" fmla="*/ 0 h 450761"/>
              <a:gd name="connsiteX1" fmla="*/ 154547 w 515155"/>
              <a:gd name="connsiteY1" fmla="*/ 334851 h 450761"/>
              <a:gd name="connsiteX2" fmla="*/ 515155 w 515155"/>
              <a:gd name="connsiteY2" fmla="*/ 450761 h 45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155" h="450761">
                <a:moveTo>
                  <a:pt x="0" y="0"/>
                </a:moveTo>
                <a:cubicBezTo>
                  <a:pt x="34344" y="129862"/>
                  <a:pt x="68688" y="259724"/>
                  <a:pt x="154547" y="334851"/>
                </a:cubicBezTo>
                <a:cubicBezTo>
                  <a:pt x="240406" y="409978"/>
                  <a:pt x="377780" y="430369"/>
                  <a:pt x="515155" y="45076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4" name="TextBox 4103"/>
          <p:cNvSpPr txBox="1"/>
          <p:nvPr/>
        </p:nvSpPr>
        <p:spPr>
          <a:xfrm>
            <a:off x="5009882" y="296386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(k</a:t>
            </a:r>
            <a:r>
              <a:rPr lang="en-US" dirty="0" smtClean="0"/>
              <a:t>=3)</a:t>
            </a:r>
            <a:endParaRPr lang="en-US" dirty="0" smtClean="0"/>
          </a:p>
        </p:txBody>
      </p:sp>
      <p:sp>
        <p:nvSpPr>
          <p:cNvPr id="4105" name="TextBox 4104"/>
          <p:cNvSpPr txBox="1"/>
          <p:nvPr/>
        </p:nvSpPr>
        <p:spPr>
          <a:xfrm>
            <a:off x="393396" y="5850188"/>
            <a:ext cx="511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Already improves, e.g., upon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SATzilla_R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, winner</a:t>
            </a:r>
            <a:b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of 2009 Competition in random category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63936"/>
      </p:ext>
    </p:extLst>
  </p:cSld>
  <p:clrMapOvr>
    <a:masterClrMapping/>
  </p:clrMapOvr>
  <p:transition advTm="118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104" grpId="0"/>
      <p:bldP spid="4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Enhancing k-NN </a:t>
            </a:r>
            <a:r>
              <a:rPr lang="en-US" b="1" dirty="0"/>
              <a:t>Based Solver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Distance-based weighting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/>
              <a:t>of neighbors</a:t>
            </a:r>
          </a:p>
          <a:p>
            <a:pPr lvl="1"/>
            <a:r>
              <a:rPr lang="en-US" dirty="0" smtClean="0"/>
              <a:t>listen more to closer neighbors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Clustering-guided adaptive neighborhood size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</a:p>
          <a:p>
            <a:pPr lvl="1"/>
            <a:r>
              <a:rPr lang="en-US" dirty="0" smtClean="0"/>
              <a:t>cluster training instances using PCA analysis</a:t>
            </a:r>
          </a:p>
          <a:p>
            <a:pPr lvl="1"/>
            <a:r>
              <a:rPr lang="en-US" dirty="0" smtClean="0"/>
              <a:t>“learn” the best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n-US" i="1" dirty="0" smtClean="0"/>
              <a:t>for each cluster </a:t>
            </a:r>
            <a:r>
              <a:rPr lang="en-US" sz="1800" dirty="0" smtClean="0"/>
              <a:t>(sub-sampling validation per cluster)</a:t>
            </a:r>
            <a:endParaRPr lang="en-US" dirty="0" smtClean="0"/>
          </a:p>
          <a:p>
            <a:pPr lvl="1"/>
            <a:r>
              <a:rPr lang="en-US" dirty="0" smtClean="0"/>
              <a:t>at runtime, determine closest cluster and use the corresponding </a:t>
            </a:r>
            <a:r>
              <a:rPr lang="en-US" b="1" dirty="0" smtClean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10" y="1278304"/>
            <a:ext cx="4613220" cy="27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47810"/>
      </p:ext>
    </p:extLst>
  </p:cSld>
  <p:clrMapOvr>
    <a:masterClrMapping/>
  </p:clrMapOvr>
  <p:transition advTm="812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182938"/>
            <a:ext cx="8877300" cy="498475"/>
          </a:xfrm>
        </p:spPr>
        <p:txBody>
          <a:bodyPr/>
          <a:lstStyle/>
          <a:p>
            <a:pPr algn="ctr"/>
            <a:r>
              <a:rPr lang="en-US" b="1" dirty="0"/>
              <a:t>B.  Computing Optimal Solver Schedules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Solver Schedules as Set Covering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365250"/>
            <a:ext cx="8877300" cy="2330987"/>
          </a:xfrm>
        </p:spPr>
        <p:txBody>
          <a:bodyPr/>
          <a:lstStyle/>
          <a:p>
            <a:r>
              <a:rPr lang="en-US" dirty="0" smtClean="0"/>
              <a:t>Question:  </a:t>
            </a:r>
            <a:r>
              <a:rPr lang="en-US" i="1" dirty="0" smtClean="0"/>
              <a:t>given a set of training instances, what is the best solver schedule for these?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Set covering </a:t>
            </a:r>
            <a:r>
              <a:rPr lang="en-US" dirty="0" smtClean="0"/>
              <a:t>problem; can be </a:t>
            </a:r>
            <a:r>
              <a:rPr lang="en-US" dirty="0" smtClean="0">
                <a:solidFill>
                  <a:srgbClr val="FFC000"/>
                </a:solidFill>
              </a:rPr>
              <a:t>modeled as an IP</a:t>
            </a:r>
          </a:p>
          <a:p>
            <a:pPr lvl="1"/>
            <a:r>
              <a:rPr lang="en-US" sz="2000" dirty="0" smtClean="0"/>
              <a:t>binary variables </a:t>
            </a:r>
            <a:r>
              <a:rPr lang="en-US" sz="2000" dirty="0" err="1" smtClean="0"/>
              <a:t>x</a:t>
            </a:r>
            <a:r>
              <a:rPr lang="en-US" sz="2000" baseline="-25000" dirty="0" err="1"/>
              <a:t>S</a:t>
            </a:r>
            <a:r>
              <a:rPr lang="en-US" sz="2000" baseline="-25000" dirty="0" err="1" smtClean="0"/>
              <a:t>,t</a:t>
            </a:r>
            <a:r>
              <a:rPr lang="en-US" sz="2000" dirty="0" smtClean="0"/>
              <a:t> : 1 </a:t>
            </a:r>
            <a:r>
              <a:rPr lang="en-US" sz="2000" dirty="0" err="1" smtClean="0"/>
              <a:t>iff</a:t>
            </a:r>
            <a:r>
              <a:rPr lang="en-US" sz="2000" dirty="0" smtClean="0"/>
              <a:t> solver S is scheduled for time t</a:t>
            </a:r>
          </a:p>
          <a:p>
            <a:pPr lvl="1"/>
            <a:r>
              <a:rPr lang="en-US" sz="2000" dirty="0" smtClean="0"/>
              <a:t>penalty variables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 : 1 </a:t>
            </a:r>
            <a:r>
              <a:rPr lang="en-US" sz="2000" dirty="0" err="1" smtClean="0"/>
              <a:t>iff</a:t>
            </a:r>
            <a:r>
              <a:rPr lang="en-US" sz="2000" dirty="0" smtClean="0"/>
              <a:t> no selected solver solves instance </a:t>
            </a:r>
            <a:r>
              <a:rPr lang="en-US" sz="2000" dirty="0" err="1" smtClean="0"/>
              <a:t>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12" name="Group 11"/>
          <p:cNvGrpSpPr/>
          <p:nvPr/>
        </p:nvGrpSpPr>
        <p:grpSpPr>
          <a:xfrm>
            <a:off x="1650776" y="3709115"/>
            <a:ext cx="7431520" cy="2780812"/>
            <a:chOff x="1650776" y="3709115"/>
            <a:chExt cx="7431520" cy="278081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26"/>
            <a:stretch/>
          </p:blipFill>
          <p:spPr bwMode="auto">
            <a:xfrm>
              <a:off x="1650776" y="4350637"/>
              <a:ext cx="6286775" cy="203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20489" y="3709115"/>
              <a:ext cx="4224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Minimize number of unsolved instances</a:t>
              </a:r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5144" y="4037388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Minimize runtime (secondary obj.)</a:t>
              </a:r>
              <a:endParaRPr lang="en-US" dirty="0" smtClean="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54572" y="3889420"/>
              <a:ext cx="1004553" cy="386366"/>
            </a:xfrm>
            <a:custGeom>
              <a:avLst/>
              <a:gdLst>
                <a:gd name="connsiteX0" fmla="*/ 0 w 1004553"/>
                <a:gd name="connsiteY0" fmla="*/ 386366 h 386366"/>
                <a:gd name="connsiteX1" fmla="*/ 309093 w 1004553"/>
                <a:gd name="connsiteY1" fmla="*/ 77273 h 386366"/>
                <a:gd name="connsiteX2" fmla="*/ 1004553 w 1004553"/>
                <a:gd name="connsiteY2" fmla="*/ 0 h 3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553" h="386366">
                  <a:moveTo>
                    <a:pt x="0" y="386366"/>
                  </a:moveTo>
                  <a:cubicBezTo>
                    <a:pt x="70834" y="264016"/>
                    <a:pt x="141668" y="141667"/>
                    <a:pt x="309093" y="77273"/>
                  </a:cubicBezTo>
                  <a:cubicBezTo>
                    <a:pt x="476518" y="12879"/>
                    <a:pt x="740535" y="6439"/>
                    <a:pt x="100455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790946" y="4237149"/>
              <a:ext cx="656822" cy="128789"/>
            </a:xfrm>
            <a:custGeom>
              <a:avLst/>
              <a:gdLst>
                <a:gd name="connsiteX0" fmla="*/ 0 w 656822"/>
                <a:gd name="connsiteY0" fmla="*/ 128789 h 128789"/>
                <a:gd name="connsiteX1" fmla="*/ 283335 w 656822"/>
                <a:gd name="connsiteY1" fmla="*/ 51516 h 128789"/>
                <a:gd name="connsiteX2" fmla="*/ 656822 w 656822"/>
                <a:gd name="connsiteY2" fmla="*/ 0 h 1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822" h="128789">
                  <a:moveTo>
                    <a:pt x="0" y="128789"/>
                  </a:moveTo>
                  <a:cubicBezTo>
                    <a:pt x="86932" y="100885"/>
                    <a:pt x="173865" y="72981"/>
                    <a:pt x="283335" y="51516"/>
                  </a:cubicBezTo>
                  <a:cubicBezTo>
                    <a:pt x="392805" y="30051"/>
                    <a:pt x="524813" y="15025"/>
                    <a:pt x="656822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8868" y="6120595"/>
              <a:ext cx="1163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Time limit</a:t>
              </a:r>
              <a:endParaRPr lang="en-US" dirty="0" smtClean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984171" y="6074229"/>
              <a:ext cx="685800" cy="239485"/>
            </a:xfrm>
            <a:custGeom>
              <a:avLst/>
              <a:gdLst>
                <a:gd name="connsiteX0" fmla="*/ 0 w 685800"/>
                <a:gd name="connsiteY0" fmla="*/ 0 h 239485"/>
                <a:gd name="connsiteX1" fmla="*/ 272143 w 685800"/>
                <a:gd name="connsiteY1" fmla="*/ 195942 h 239485"/>
                <a:gd name="connsiteX2" fmla="*/ 685800 w 685800"/>
                <a:gd name="connsiteY2" fmla="*/ 239485 h 23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239485">
                  <a:moveTo>
                    <a:pt x="0" y="0"/>
                  </a:moveTo>
                  <a:cubicBezTo>
                    <a:pt x="78921" y="78014"/>
                    <a:pt x="157843" y="156028"/>
                    <a:pt x="272143" y="195942"/>
                  </a:cubicBezTo>
                  <a:cubicBezTo>
                    <a:pt x="386443" y="235856"/>
                    <a:pt x="536121" y="237670"/>
                    <a:pt x="685800" y="23948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610445"/>
      </p:ext>
    </p:extLst>
  </p:cSld>
  <p:clrMapOvr>
    <a:masterClrMapping/>
  </p:clrMapOvr>
  <p:transition advTm="10416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Column Generation for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Issue</a:t>
            </a:r>
            <a:r>
              <a:rPr lang="en-US" dirty="0" smtClean="0"/>
              <a:t>:  poor scaling, due to too many variables</a:t>
            </a:r>
          </a:p>
          <a:p>
            <a:pPr lvl="1"/>
            <a:r>
              <a:rPr lang="en-US" sz="2000" dirty="0" smtClean="0"/>
              <a:t>e.g., 30 solvers, C = 3000 sec timeout   </a:t>
            </a:r>
            <a:r>
              <a:rPr lang="en-US" sz="2000" dirty="0" smtClean="0">
                <a:sym typeface="Symbol"/>
              </a:rPr>
              <a:t>   30000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S,t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vars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even being smart about “interesting” values of t doesn’t help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recall: cluster-guided neighborhood size determination and 100x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random sub-sampling validation requires solving this IP a lot!</a:t>
            </a:r>
          </a:p>
          <a:p>
            <a:pPr lvl="1"/>
            <a:endParaRPr lang="en-US" sz="2000" dirty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r>
              <a:rPr lang="en-US" b="1" dirty="0" smtClean="0">
                <a:solidFill>
                  <a:srgbClr val="FFC000"/>
                </a:solidFill>
                <a:sym typeface="Symbol"/>
              </a:rPr>
              <a:t>Solution</a:t>
            </a:r>
            <a:r>
              <a:rPr lang="en-US" dirty="0" smtClean="0">
                <a:sym typeface="Symbol"/>
              </a:rPr>
              <a:t>:  use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column generation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to identify promising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S,t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dirty="0" smtClean="0">
                <a:sym typeface="Symbol"/>
              </a:rPr>
              <a:t> pairs that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are likely to appear in the optimal schedule</a:t>
            </a:r>
          </a:p>
          <a:p>
            <a:pPr lvl="1"/>
            <a:r>
              <a:rPr lang="en-US" sz="2000" dirty="0" smtClean="0">
                <a:sym typeface="Symbol"/>
              </a:rPr>
              <a:t>solve LP relaxation to optimality using column generation</a:t>
            </a:r>
          </a:p>
          <a:p>
            <a:pPr lvl="1"/>
            <a:r>
              <a:rPr lang="en-US" sz="2000" dirty="0" smtClean="0">
                <a:sym typeface="Symbol"/>
              </a:rPr>
              <a:t>use only the generated columns to construct a smaller IP,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and solve it to optimality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(no branch-and-price)</a:t>
            </a:r>
            <a:endParaRPr lang="en-US" sz="1800" dirty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Results in fast but still high quality solutions (empirically)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6146" name="Picture 2" descr="C:\Users\IBM_ADMIN\AppData\Local\Microsoft\Windows\Temporary Internet Files\Content.IE5\ZYA2MN3Y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60" y="1371995"/>
            <a:ext cx="474591" cy="4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36566"/>
      </p:ext>
    </p:extLst>
  </p:cSld>
  <p:clrMapOvr>
    <a:masterClrMapping/>
  </p:clrMapOvr>
  <p:transition advTm="119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867244"/>
            <a:ext cx="8877300" cy="1106033"/>
          </a:xfrm>
        </p:spPr>
        <p:txBody>
          <a:bodyPr/>
          <a:lstStyle/>
          <a:p>
            <a:pPr algn="ctr"/>
            <a:r>
              <a:rPr lang="en-US" b="1" dirty="0" smtClean="0"/>
              <a:t>C.  Solver Schedules that Work Well:</a:t>
            </a:r>
            <a:br>
              <a:rPr lang="en-US" b="1" dirty="0" smtClean="0"/>
            </a:br>
            <a:r>
              <a:rPr lang="en-US" b="1" dirty="0" smtClean="0"/>
              <a:t>Static, Dynamic, or In-Between?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3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Portfolios: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4167965"/>
            <a:ext cx="8877300" cy="2204558"/>
          </a:xfrm>
        </p:spPr>
        <p:txBody>
          <a:bodyPr/>
          <a:lstStyle/>
          <a:p>
            <a:r>
              <a:rPr lang="en-US" dirty="0" smtClean="0"/>
              <a:t>Combinatorial problems such as SAT, CSPs, and MIP have </a:t>
            </a:r>
            <a:r>
              <a:rPr lang="en-US" dirty="0" smtClean="0">
                <a:solidFill>
                  <a:srgbClr val="FFC000"/>
                </a:solidFill>
              </a:rPr>
              <a:t>several competing solvers with complementary strengths</a:t>
            </a:r>
          </a:p>
          <a:p>
            <a:pPr lvl="1"/>
            <a:r>
              <a:rPr lang="en-US" dirty="0" smtClean="0"/>
              <a:t>Different solvers excel on different kinds of instances</a:t>
            </a:r>
          </a:p>
          <a:p>
            <a:r>
              <a:rPr lang="en-US" dirty="0" smtClean="0"/>
              <a:t>Ideal strategy:  given an instance,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dynamically decide which solver(s) to use</a:t>
            </a:r>
            <a:r>
              <a:rPr lang="en-US" dirty="0" smtClean="0"/>
              <a:t> from a portfolio of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36" name="Group 35"/>
          <p:cNvGrpSpPr/>
          <p:nvPr/>
        </p:nvGrpSpPr>
        <p:grpSpPr>
          <a:xfrm>
            <a:off x="153988" y="1472983"/>
            <a:ext cx="3758794" cy="2471697"/>
            <a:chOff x="153988" y="1472983"/>
            <a:chExt cx="3758794" cy="2471697"/>
          </a:xfrm>
        </p:grpSpPr>
        <p:sp>
          <p:nvSpPr>
            <p:cNvPr id="9" name="Cloud 8"/>
            <p:cNvSpPr/>
            <p:nvPr/>
          </p:nvSpPr>
          <p:spPr bwMode="auto">
            <a:xfrm>
              <a:off x="153988" y="1472983"/>
              <a:ext cx="3758794" cy="2471697"/>
            </a:xfrm>
            <a:prstGeom prst="cloud">
              <a:avLst/>
            </a:prstGeom>
            <a:solidFill>
              <a:srgbClr val="E6E7F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932231" y="3188438"/>
              <a:ext cx="243812" cy="24381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877885" y="2402062"/>
              <a:ext cx="243812" cy="24381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705749" y="1957119"/>
              <a:ext cx="243812" cy="24381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1946628" y="3510295"/>
              <a:ext cx="243812" cy="24381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1700735" y="2101038"/>
              <a:ext cx="243812" cy="24381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2934631" y="2980549"/>
              <a:ext cx="243812" cy="24381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600" y="2048141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/>
                <a:t>Minisat</a:t>
              </a:r>
              <a:endParaRPr lang="en-US" sz="14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247" y="2905485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/>
                <a:t>Preco</a:t>
              </a:r>
              <a:r>
                <a:rPr lang="en-US" sz="1400" dirty="0" err="1" smtClean="0"/>
                <a:t>sat</a:t>
              </a:r>
              <a:endParaRPr lang="en-US" sz="14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5106" y="1776890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/>
                <a:t>Cryptosat</a:t>
              </a:r>
              <a:endParaRPr lang="en-US" sz="14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7134" y="3213262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/>
                <a:t>MarchEq</a:t>
              </a:r>
              <a:endParaRPr lang="en-US" sz="14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5306" y="3182748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Clasp</a:t>
              </a:r>
              <a:endParaRPr lang="en-US" sz="14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55511" y="1665687"/>
              <a:ext cx="815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/>
                <a:t>Walk</a:t>
              </a:r>
              <a:r>
                <a:rPr lang="en-US" sz="1400" dirty="0" err="1" smtClean="0"/>
                <a:t>sat</a:t>
              </a:r>
              <a:endParaRPr lang="en-US" sz="1400" dirty="0" smtClean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2837834" y="2428703"/>
              <a:ext cx="243812" cy="24381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4404" y="2285970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SAPS</a:t>
              </a:r>
              <a:endParaRPr lang="en-US" sz="1400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4376" y="2626244"/>
              <a:ext cx="629211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</a:rPr>
                <a:t>SAT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27433" y="1282007"/>
            <a:ext cx="2573097" cy="1482466"/>
            <a:chOff x="4327433" y="1282007"/>
            <a:chExt cx="2573097" cy="1482466"/>
          </a:xfrm>
        </p:grpSpPr>
        <p:sp>
          <p:nvSpPr>
            <p:cNvPr id="24" name="Cloud 23"/>
            <p:cNvSpPr/>
            <p:nvPr/>
          </p:nvSpPr>
          <p:spPr bwMode="auto">
            <a:xfrm>
              <a:off x="4327433" y="1282007"/>
              <a:ext cx="2573097" cy="1482466"/>
            </a:xfrm>
            <a:prstGeom prst="cloud">
              <a:avLst/>
            </a:prstGeom>
            <a:solidFill>
              <a:srgbClr val="E6E7F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300256" y="1472983"/>
              <a:ext cx="121906" cy="12190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4767159" y="1594889"/>
              <a:ext cx="121906" cy="12190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5747363" y="2400860"/>
              <a:ext cx="121906" cy="12190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4900303" y="2317894"/>
              <a:ext cx="121906" cy="12190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4113" y="1752840"/>
              <a:ext cx="7184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chemeClr val="bg1"/>
                  </a:solidFill>
                </a:rPr>
                <a:t>CSPs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6461590" y="1934057"/>
              <a:ext cx="121906" cy="12190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61209" y="2461813"/>
            <a:ext cx="2531154" cy="1567931"/>
            <a:chOff x="6361209" y="2461813"/>
            <a:chExt cx="2531154" cy="1567931"/>
          </a:xfrm>
        </p:grpSpPr>
        <p:sp>
          <p:nvSpPr>
            <p:cNvPr id="25" name="Cloud 24"/>
            <p:cNvSpPr/>
            <p:nvPr/>
          </p:nvSpPr>
          <p:spPr bwMode="auto">
            <a:xfrm>
              <a:off x="6361209" y="2461813"/>
              <a:ext cx="2531154" cy="1567931"/>
            </a:xfrm>
            <a:prstGeom prst="cloud">
              <a:avLst/>
            </a:prstGeom>
            <a:solidFill>
              <a:srgbClr val="E6E7F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429610" y="3142848"/>
              <a:ext cx="121906" cy="12190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9268" y="3019135"/>
              <a:ext cx="550151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chemeClr val="bg1"/>
                  </a:solidFill>
                </a:rPr>
                <a:t>MIP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7614942" y="3552946"/>
              <a:ext cx="121906" cy="12190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757456" y="3431040"/>
              <a:ext cx="121906" cy="12190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8374439" y="2812317"/>
              <a:ext cx="121906" cy="12190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7503572" y="2764473"/>
              <a:ext cx="121906" cy="12190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220934"/>
      </p:ext>
    </p:extLst>
  </p:cSld>
  <p:clrMapOvr>
    <a:masterClrMapping/>
  </p:clrMapOvr>
  <p:transition advTm="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Static and Dynamic Schedules: </a:t>
            </a:r>
            <a:r>
              <a:rPr lang="en-US" b="1" u="sng" dirty="0" smtClean="0"/>
              <a:t>Not</a:t>
            </a:r>
            <a:r>
              <a:rPr lang="en-US" b="1" dirty="0" smtClean="0"/>
              <a:t> So Great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Static schedule</a:t>
            </a:r>
            <a:r>
              <a:rPr lang="en-US" dirty="0" smtClean="0"/>
              <a:t>:  pre-compute </a:t>
            </a:r>
            <a:r>
              <a:rPr lang="en-US" dirty="0" smtClean="0">
                <a:solidFill>
                  <a:srgbClr val="00B050"/>
                </a:solidFill>
              </a:rPr>
              <a:t>based on training instances</a:t>
            </a:r>
            <a:r>
              <a:rPr lang="en-US" dirty="0" smtClean="0"/>
              <a:t> and solvers A1, A2, …, Am</a:t>
            </a:r>
          </a:p>
          <a:p>
            <a:pPr lvl="1"/>
            <a:r>
              <a:rPr lang="en-US" dirty="0" smtClean="0"/>
              <a:t>completely oblivious to the test instance j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works OK (because of solver diversity) but not too well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</a:rPr>
              <a:t>Dynamic schedule</a:t>
            </a:r>
            <a:r>
              <a:rPr lang="en-US" dirty="0" smtClean="0"/>
              <a:t>:  compute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neighbors N(j) </a:t>
            </a:r>
            <a:r>
              <a:rPr lang="en-US" dirty="0" smtClean="0"/>
              <a:t>of test instance j, create a </a:t>
            </a:r>
            <a:r>
              <a:rPr lang="en-US" dirty="0" smtClean="0">
                <a:solidFill>
                  <a:srgbClr val="00B050"/>
                </a:solidFill>
              </a:rPr>
              <a:t>schedule for N(j) at runtime</a:t>
            </a:r>
          </a:p>
          <a:p>
            <a:pPr lvl="1"/>
            <a:r>
              <a:rPr lang="en-US" dirty="0" smtClean="0"/>
              <a:t>instance-specific schedule!</a:t>
            </a:r>
          </a:p>
          <a:p>
            <a:pPr lvl="1"/>
            <a:r>
              <a:rPr lang="en-US" dirty="0" smtClean="0"/>
              <a:t>somewhat costly but manageable with </a:t>
            </a:r>
            <a:r>
              <a:rPr lang="en-US" i="1" dirty="0" smtClean="0"/>
              <a:t>column generation</a:t>
            </a:r>
          </a:p>
          <a:p>
            <a:pPr lvl="1"/>
            <a:r>
              <a:rPr lang="en-US" dirty="0" smtClean="0"/>
              <a:t>can again apply weighting and cluster-guided adaptive </a:t>
            </a:r>
            <a:r>
              <a:rPr lang="en-US" b="1" dirty="0" smtClean="0"/>
              <a:t>k</a:t>
            </a:r>
            <a:endParaRPr lang="en-US" dirty="0" smtClean="0"/>
          </a:p>
          <a:p>
            <a:pPr lvl="1"/>
            <a:r>
              <a:rPr lang="en-US" dirty="0" smtClean="0"/>
              <a:t>however,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only marginal gain </a:t>
            </a:r>
            <a:r>
              <a:rPr lang="en-US" dirty="0" smtClean="0"/>
              <a:t>over k-NN + weighting +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6105748"/>
      </p:ext>
    </p:extLst>
  </p:cSld>
  <p:clrMapOvr>
    <a:masterClrMapping/>
  </p:clrMapOvr>
  <p:transition advTm="83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92138"/>
            <a:ext cx="8990012" cy="498475"/>
          </a:xfrm>
        </p:spPr>
        <p:txBody>
          <a:bodyPr/>
          <a:lstStyle/>
          <a:p>
            <a:r>
              <a:rPr lang="en-US" b="1" dirty="0" smtClean="0"/>
              <a:t>Semi-Static Schedules: A Novel Compromise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C000"/>
                </a:solidFill>
              </a:rPr>
              <a:t>Can we have instance-specific schedules without actually solving the IP at runtime (with column generation)?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Trick</a:t>
            </a:r>
            <a:r>
              <a:rPr lang="en-US" dirty="0" smtClean="0"/>
              <a:t>:  create a “static” schedule but base it on</a:t>
            </a:r>
            <a:br>
              <a:rPr lang="en-US" dirty="0" smtClean="0"/>
            </a:br>
            <a:r>
              <a:rPr lang="en-US" dirty="0" smtClean="0"/>
              <a:t>solvers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A2</a:t>
            </a:r>
            <a:r>
              <a:rPr lang="en-US" dirty="0" smtClean="0"/>
              <a:t>, …,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kNN</a:t>
            </a:r>
            <a:r>
              <a:rPr lang="en-US" b="1" baseline="-25000" dirty="0" smtClean="0">
                <a:solidFill>
                  <a:srgbClr val="00B050"/>
                </a:solidFill>
              </a:rPr>
              <a:t>-portfolio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B050"/>
                </a:solidFill>
              </a:rPr>
              <a:t>A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kNN</a:t>
            </a:r>
            <a:r>
              <a:rPr lang="en-US" b="1" baseline="-25000" dirty="0" smtClean="0">
                <a:solidFill>
                  <a:srgbClr val="00B050"/>
                </a:solidFill>
              </a:rPr>
              <a:t>-portfolio</a:t>
            </a:r>
            <a:r>
              <a:rPr lang="en-US" dirty="0" smtClean="0"/>
              <a:t> is, of course, instance-specific!  i.e., it looks at features of test instance j to launch the most promising solver</a:t>
            </a:r>
          </a:p>
          <a:p>
            <a:pPr lvl="1"/>
            <a:r>
              <a:rPr lang="en-US" dirty="0" smtClean="0"/>
              <a:t>nonetheless, schedule can be pre-computed</a:t>
            </a:r>
          </a:p>
          <a:p>
            <a:pPr marL="230187" lvl="1" indent="0">
              <a:buNone/>
            </a:pPr>
            <a:r>
              <a:rPr lang="en-US" dirty="0" smtClean="0">
                <a:sym typeface="Symbol"/>
              </a:rPr>
              <a:t>  </a:t>
            </a:r>
            <a:r>
              <a:rPr lang="en-US" b="1" dirty="0" smtClean="0">
                <a:solidFill>
                  <a:srgbClr val="FFC000"/>
                </a:solidFill>
                <a:sym typeface="Symbol"/>
              </a:rPr>
              <a:t>Best of both worlds!</a:t>
            </a:r>
          </a:p>
          <a:p>
            <a:pPr marL="230187" lvl="1" indent="0">
              <a:buNone/>
            </a:pPr>
            <a:endParaRPr lang="en-US" dirty="0" smtClean="0"/>
          </a:p>
          <a:p>
            <a:pPr marL="1587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Substantially better performance than k-NN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0343633"/>
      </p:ext>
    </p:extLst>
  </p:cSld>
  <p:clrMapOvr>
    <a:masterClrMapping/>
  </p:clrMapOvr>
  <p:transition advTm="93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Fixed-Split Schedules: A Practical Choice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Observation #1</a:t>
            </a:r>
            <a:r>
              <a:rPr lang="en-US" dirty="0" smtClean="0"/>
              <a:t>: a schedule can be no better than VBS performance limited to the </a:t>
            </a:r>
            <a:r>
              <a:rPr lang="en-US" i="1" dirty="0" smtClean="0"/>
              <a:t>runtime of the longest running solver </a:t>
            </a:r>
            <a:r>
              <a:rPr lang="en-US" dirty="0" smtClean="0"/>
              <a:t>in the schedule!</a:t>
            </a:r>
          </a:p>
          <a:p>
            <a:pPr marL="225425" lvl="2" indent="0">
              <a:spcBef>
                <a:spcPct val="30000"/>
              </a:spcBef>
              <a:buNone/>
            </a:pPr>
            <a:r>
              <a:rPr lang="en-US" dirty="0" smtClean="0">
                <a:sym typeface="Symbol"/>
              </a:rPr>
              <a:t>  give at least one solver a relatively large fraction of the total time</a:t>
            </a:r>
            <a:endParaRPr lang="en-US" dirty="0" smtClean="0"/>
          </a:p>
          <a:p>
            <a:pPr marL="228600" lvl="1" indent="-228600"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Observation #2</a:t>
            </a:r>
            <a:r>
              <a:rPr lang="en-US" dirty="0" smtClean="0"/>
              <a:t>: </a:t>
            </a:r>
            <a:r>
              <a:rPr lang="en-US" dirty="0"/>
              <a:t>some solvers can often take just seconds on an instance that other solvers take hours </a:t>
            </a:r>
            <a:r>
              <a:rPr lang="en-US" dirty="0" smtClean="0"/>
              <a:t>on</a:t>
            </a:r>
          </a:p>
          <a:p>
            <a:pPr marL="225425" lvl="2" indent="0">
              <a:spcBef>
                <a:spcPct val="30000"/>
              </a:spcBef>
              <a:buNone/>
            </a:pPr>
            <a:r>
              <a:rPr lang="en-US" b="1" dirty="0" smtClean="0">
                <a:sym typeface="Symbol"/>
              </a:rPr>
              <a:t></a:t>
            </a:r>
            <a:r>
              <a:rPr lang="en-US" dirty="0" smtClean="0">
                <a:sym typeface="Symbol"/>
              </a:rPr>
              <a:t>  run a variety of solvers in the beginning for a very short time</a:t>
            </a:r>
          </a:p>
          <a:p>
            <a:pPr marL="685800" lvl="4" indent="0">
              <a:spcBef>
                <a:spcPct val="30000"/>
              </a:spcBef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Fixed-split schedule</a:t>
            </a:r>
            <a:r>
              <a:rPr lang="en-US" dirty="0" smtClean="0"/>
              <a:t>: </a:t>
            </a:r>
            <a:r>
              <a:rPr lang="en-US" sz="2000" dirty="0" smtClean="0"/>
              <a:t>allocate, e.g., 10% of time limit to a (static) schedule over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A1</a:t>
            </a:r>
            <a:r>
              <a:rPr lang="en-US" sz="2000" dirty="0" smtClean="0"/>
              <a:t>, …,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Am</a:t>
            </a:r>
            <a:r>
              <a:rPr lang="en-US" sz="2000" dirty="0" smtClean="0"/>
              <a:t>;  then run </a:t>
            </a:r>
            <a:r>
              <a:rPr lang="en-US" sz="2000" b="1" dirty="0" err="1" smtClean="0">
                <a:solidFill>
                  <a:srgbClr val="00B050"/>
                </a:solidFill>
              </a:rPr>
              <a:t>A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kNN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-portfolio</a:t>
            </a:r>
            <a:r>
              <a:rPr lang="en-US" sz="2000" dirty="0" smtClean="0"/>
              <a:t> for 90% of the runtime</a:t>
            </a:r>
            <a:endParaRPr lang="en-US" dirty="0" smtClean="0"/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performed the best </a:t>
            </a:r>
            <a:r>
              <a:rPr lang="en-US" dirty="0" smtClean="0"/>
              <a:t>in our extensive experiments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ur SAT Competition 2011 entry, 3S, based on this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5792146"/>
      </p:ext>
    </p:extLst>
  </p:cSld>
  <p:clrMapOvr>
    <a:masterClrMapping/>
  </p:clrMapOvr>
  <p:transition advTm="761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182938"/>
            <a:ext cx="8877300" cy="498475"/>
          </a:xfrm>
        </p:spPr>
        <p:txBody>
          <a:bodyPr/>
          <a:lstStyle/>
          <a:p>
            <a:pPr algn="ctr"/>
            <a:r>
              <a:rPr lang="en-US" b="1" dirty="0" smtClean="0"/>
              <a:t>Empirical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9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Empirical Evaluation: Highlights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365250"/>
            <a:ext cx="8877300" cy="28039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Comparison of Major Portfolios for the SAT-Rand benchmark from 2009</a:t>
            </a:r>
          </a:p>
          <a:p>
            <a:pPr lvl="1"/>
            <a:r>
              <a:rPr lang="en-US" sz="1800" dirty="0" smtClean="0"/>
              <a:t>570 test instances, 1200 sec timeout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SATzilla_R</a:t>
            </a:r>
            <a:r>
              <a:rPr lang="en-US" sz="2000" dirty="0" smtClean="0"/>
              <a:t>, winner of 2009 Competition, itself dramatically improves performance over single best solver </a:t>
            </a:r>
            <a:r>
              <a:rPr lang="en-US" sz="1800" dirty="0" smtClean="0"/>
              <a:t>(which solves 293 instances; not shown)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“SAT” version of CP-Hydra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k-NN</a:t>
            </a:r>
            <a:r>
              <a:rPr lang="en-US" sz="2000" dirty="0" smtClean="0"/>
              <a:t>, get closer to VBS performance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90-10 fixed-split schedule </a:t>
            </a:r>
            <a:r>
              <a:rPr lang="en-US" sz="2000" dirty="0" smtClean="0"/>
              <a:t>solves 435 instances, i.e., 95% of VBS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42515" r="8326"/>
          <a:stretch/>
        </p:blipFill>
        <p:spPr bwMode="auto">
          <a:xfrm>
            <a:off x="457198" y="4452264"/>
            <a:ext cx="7990115" cy="1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89856" y="4746171"/>
            <a:ext cx="7913913" cy="20682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99606"/>
      </p:ext>
    </p:extLst>
  </p:cSld>
  <p:clrMapOvr>
    <a:masterClrMapping/>
  </p:clrMapOvr>
  <p:transition advTm="125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Empirical Evaluation: Highlights </a:t>
            </a:r>
            <a:r>
              <a:rPr lang="en-US" b="1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365250"/>
            <a:ext cx="8877300" cy="2346779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 highly challenging mix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5464 application, crafted, &amp; random instances</a:t>
            </a:r>
            <a:r>
              <a:rPr lang="en-US" sz="2000" dirty="0" smtClean="0"/>
              <a:t> from SAT Competitions and Races 2002-2010</a:t>
            </a:r>
          </a:p>
          <a:p>
            <a:r>
              <a:rPr lang="en-US" sz="2000" dirty="0" smtClean="0"/>
              <a:t>10 training-test 70-30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splits created in a “realistic” / “mean” fashion</a:t>
            </a:r>
          </a:p>
          <a:p>
            <a:pPr lvl="1"/>
            <a:r>
              <a:rPr lang="en-US" sz="2000" dirty="0" smtClean="0"/>
              <a:t>entire benchmark families removed, to simulate real life situations</a:t>
            </a:r>
          </a:p>
          <a:p>
            <a:pPr lvl="1"/>
            <a:r>
              <a:rPr lang="en-US" sz="2000" dirty="0" smtClean="0"/>
              <a:t>data reported as average over the 10 splits, along with number of splits in which the approach beats the one to its left  </a:t>
            </a:r>
            <a:r>
              <a:rPr lang="en-US" sz="1600" dirty="0" smtClean="0"/>
              <a:t>(see paper for Welch’s T-test)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0632" y="4751738"/>
            <a:ext cx="8854060" cy="1184869"/>
            <a:chOff x="-918750" y="4602162"/>
            <a:chExt cx="9769843" cy="130742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8750" y="4602163"/>
              <a:ext cx="6798581" cy="130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3"/>
            <a:stretch/>
          </p:blipFill>
          <p:spPr bwMode="auto">
            <a:xfrm>
              <a:off x="5984319" y="4602163"/>
              <a:ext cx="1345929" cy="12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73"/>
            <a:stretch/>
          </p:blipFill>
          <p:spPr bwMode="auto">
            <a:xfrm>
              <a:off x="7479148" y="4602162"/>
              <a:ext cx="1371945" cy="1307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69570" y="4267194"/>
            <a:ext cx="4779407" cy="369332"/>
          </a:xfrm>
          <a:prstGeom prst="rect">
            <a:avLst/>
          </a:prstGeom>
          <a:solidFill>
            <a:srgbClr val="E6E7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 Selection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92522" y="3990580"/>
            <a:ext cx="13260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Semi-static</a:t>
            </a:r>
            <a:br>
              <a:rPr lang="en-US" dirty="0" smtClean="0"/>
            </a:br>
            <a:r>
              <a:rPr lang="en-US" dirty="0" smtClean="0"/>
              <a:t>schedule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61601" y="3707159"/>
            <a:ext cx="1159292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90-10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fixed-split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schedule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43102" y="4963886"/>
            <a:ext cx="8830704" cy="20682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724400" y="5936607"/>
            <a:ext cx="457200" cy="333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539320" y="5947489"/>
            <a:ext cx="457200" cy="333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905819" y="5947489"/>
            <a:ext cx="457200" cy="333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4988982"/>
      </p:ext>
    </p:extLst>
  </p:cSld>
  <p:clrMapOvr>
    <a:masterClrMapping/>
  </p:clrMapOvr>
  <p:transition advTm="114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SAT Competition 2011 Entry: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4933463"/>
            <a:ext cx="8877300" cy="1549437"/>
          </a:xfrm>
        </p:spPr>
        <p:txBody>
          <a:bodyPr/>
          <a:lstStyle/>
          <a:p>
            <a:r>
              <a:rPr lang="en-US" sz="2000" dirty="0" smtClean="0"/>
              <a:t>3S is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only solver</a:t>
            </a:r>
            <a:r>
              <a:rPr lang="en-US" sz="2000" dirty="0" smtClean="0"/>
              <a:t>, to our knowledge, in SAT Competitions to win in two categories and be ranked in top 10 in the third</a:t>
            </a:r>
          </a:p>
          <a:p>
            <a:r>
              <a:rPr lang="en-US" sz="2000" dirty="0"/>
              <a:t>3S winner by 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large margin </a:t>
            </a:r>
            <a:r>
              <a:rPr lang="en-US" sz="2000" dirty="0"/>
              <a:t>when all application + crafted + random instances are considered together </a:t>
            </a:r>
            <a:r>
              <a:rPr lang="en-US" sz="1600" dirty="0"/>
              <a:t>(VBS solved 982, 3S solved 771, 2</a:t>
            </a:r>
            <a:r>
              <a:rPr lang="en-US" sz="1600" baseline="30000" dirty="0"/>
              <a:t>nd</a:t>
            </a:r>
            <a:r>
              <a:rPr lang="en-US" sz="1600" dirty="0"/>
              <a:t> best 710</a:t>
            </a:r>
            <a:r>
              <a:rPr lang="en-US" sz="1600" dirty="0" smtClean="0"/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25" name="Group 24"/>
          <p:cNvGrpSpPr/>
          <p:nvPr/>
        </p:nvGrpSpPr>
        <p:grpSpPr>
          <a:xfrm>
            <a:off x="-65316" y="2528503"/>
            <a:ext cx="9298977" cy="2265071"/>
            <a:chOff x="-65316" y="2066575"/>
            <a:chExt cx="9298977" cy="2265071"/>
          </a:xfrm>
        </p:grpSpPr>
        <p:sp>
          <p:nvSpPr>
            <p:cNvPr id="11" name="TextBox 10"/>
            <p:cNvSpPr txBox="1"/>
            <p:nvPr/>
          </p:nvSpPr>
          <p:spPr>
            <a:xfrm>
              <a:off x="870860" y="3808426"/>
              <a:ext cx="824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* 3S ranked #10 in Application SAT+UNSAT category out of 60+ solver entries</a:t>
              </a:r>
            </a:p>
            <a:p>
              <a:pPr algn="l"/>
              <a:r>
                <a:rPr lang="en-US" sz="1400" dirty="0" smtClean="0"/>
                <a:t>   (note: 3S is based on solvers from 2010 and has limited training instances from application category)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5316" y="2359580"/>
              <a:ext cx="9194578" cy="1367627"/>
              <a:chOff x="-65316" y="2359580"/>
              <a:chExt cx="9194578" cy="13676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0860" y="2359580"/>
                <a:ext cx="8258402" cy="1363333"/>
                <a:chOff x="772886" y="2359580"/>
                <a:chExt cx="8258402" cy="1363333"/>
              </a:xfrm>
            </p:grpSpPr>
            <p:pic>
              <p:nvPicPr>
                <p:cNvPr id="819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886" y="2359580"/>
                  <a:ext cx="8258402" cy="1363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Oval 5"/>
                <p:cNvSpPr/>
                <p:nvPr/>
              </p:nvSpPr>
              <p:spPr bwMode="auto">
                <a:xfrm>
                  <a:off x="4114800" y="3008588"/>
                  <a:ext cx="359229" cy="2571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5682343" y="3233054"/>
                  <a:ext cx="359229" cy="2571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6522583" y="3008585"/>
                  <a:ext cx="359229" cy="2571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4869429" y="3456964"/>
                  <a:ext cx="359229" cy="2571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-65316" y="2997699"/>
                <a:ext cx="10723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smtClean="0"/>
                  <a:t>SAT+UNSAT</a:t>
                </a:r>
                <a:endParaRPr lang="en-US" sz="12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65316" y="3223954"/>
                <a:ext cx="7940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smtClean="0"/>
                  <a:t>SAT only</a:t>
                </a:r>
                <a:endParaRPr lang="en-US" sz="12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65316" y="3450208"/>
                <a:ext cx="10152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smtClean="0"/>
                  <a:t>UNSAT only</a:t>
                </a:r>
                <a:endParaRPr lang="en-US" sz="12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157708" y="2066575"/>
              <a:ext cx="2075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www.satcompetition.org</a:t>
              </a:r>
              <a:endParaRPr lang="en-US" sz="1400" dirty="0" smtClean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024255" y="2359580"/>
              <a:ext cx="0" cy="13676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379029" y="2359580"/>
              <a:ext cx="0" cy="13545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870860" y="2558143"/>
              <a:ext cx="3153395" cy="261257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024256" y="2558143"/>
              <a:ext cx="2354773" cy="261256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379029" y="2558142"/>
              <a:ext cx="2772005" cy="261257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1716" y="1282545"/>
            <a:ext cx="7703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37 constituent solvers – DPLL with clause learning and </a:t>
            </a:r>
            <a:r>
              <a:rPr lang="en-US" dirty="0" err="1" smtClean="0"/>
              <a:t>lookahead</a:t>
            </a:r>
            <a:r>
              <a:rPr lang="en-US" dirty="0" smtClean="0"/>
              <a:t> solvers</a:t>
            </a:r>
            <a:br>
              <a:rPr lang="en-US" dirty="0" smtClean="0"/>
            </a:br>
            <a:r>
              <a:rPr lang="en-US" dirty="0" smtClean="0"/>
              <a:t>      (with and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 err="1" smtClean="0"/>
              <a:t>SATElite</a:t>
            </a:r>
            <a:r>
              <a:rPr lang="en-US" dirty="0" smtClean="0"/>
              <a:t> preprocessing), local search solvers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90%-10% fixed-split schedule;  100x random sub-sampling validation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272118"/>
      </p:ext>
    </p:extLst>
  </p:cSld>
  <p:clrMapOvr>
    <a:masterClrMapping/>
  </p:clrMapOvr>
  <p:transition advTm="105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 simple, non-model-based approach</a:t>
            </a:r>
            <a:r>
              <a:rPr lang="en-US" b="1" dirty="0"/>
              <a:t> </a:t>
            </a:r>
            <a:r>
              <a:rPr lang="en-US" dirty="0"/>
              <a:t>for solver selection</a:t>
            </a:r>
          </a:p>
          <a:p>
            <a:pPr lvl="1"/>
            <a:r>
              <a:rPr lang="en-US" dirty="0"/>
              <a:t>k-NN rather than </a:t>
            </a:r>
            <a:r>
              <a:rPr lang="en-US" dirty="0" smtClean="0"/>
              <a:t>empirical </a:t>
            </a:r>
            <a:r>
              <a:rPr lang="en-US" dirty="0"/>
              <a:t>hardness models that have dominated portfolios for </a:t>
            </a:r>
            <a:r>
              <a:rPr lang="en-US" dirty="0" smtClean="0"/>
              <a:t>SAT</a:t>
            </a:r>
          </a:p>
          <a:p>
            <a:r>
              <a:rPr lang="en-US" b="1" dirty="0">
                <a:solidFill>
                  <a:srgbClr val="FFC000"/>
                </a:solidFill>
              </a:rPr>
              <a:t>Computing “optimal” solver schedules</a:t>
            </a:r>
          </a:p>
          <a:p>
            <a:pPr marL="685800" lvl="1" indent="-457200"/>
            <a:r>
              <a:rPr lang="en-US" dirty="0"/>
              <a:t>IP formulation with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column generation for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scalability</a:t>
            </a:r>
            <a:endParaRPr lang="en-US" dirty="0"/>
          </a:p>
          <a:p>
            <a:r>
              <a:rPr lang="en-US" b="1" i="1" dirty="0">
                <a:solidFill>
                  <a:srgbClr val="FFC000"/>
                </a:solidFill>
              </a:rPr>
              <a:t>Semi-static</a:t>
            </a:r>
            <a:r>
              <a:rPr lang="en-US" b="1" dirty="0">
                <a:solidFill>
                  <a:srgbClr val="FFC000"/>
                </a:solidFill>
              </a:rPr>
              <a:t>  and  </a:t>
            </a:r>
            <a:r>
              <a:rPr lang="en-US" b="1" i="1" dirty="0">
                <a:solidFill>
                  <a:srgbClr val="FFC000"/>
                </a:solidFill>
              </a:rPr>
              <a:t>fixed-split</a:t>
            </a:r>
            <a:r>
              <a:rPr lang="en-US" b="1" dirty="0">
                <a:solidFill>
                  <a:srgbClr val="FFC000"/>
                </a:solidFill>
              </a:rPr>
              <a:t>  scheduling strategies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single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portfolio </a:t>
            </a:r>
            <a:r>
              <a:rPr lang="en-US" dirty="0"/>
              <a:t>that works well across very different instances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first such solver to rank well in all categories of SAT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Competition</a:t>
            </a:r>
            <a:endParaRPr lang="en-US" dirty="0"/>
          </a:p>
          <a:p>
            <a:pPr lvl="1"/>
            <a:r>
              <a:rPr lang="en-US" dirty="0"/>
              <a:t>works even when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training set not fully representative of test set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Currently exploring these ideas for a “CPLEX portfolio”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8847053"/>
      </p:ext>
    </p:extLst>
  </p:cSld>
  <p:clrMapOvr>
    <a:masterClrMapping/>
  </p:clrMapOvr>
  <p:transition advTm="6485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EXTRA SLIDES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00813"/>
            <a:ext cx="1006475" cy="320675"/>
          </a:xfrm>
        </p:spPr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00813"/>
            <a:ext cx="4681538" cy="320675"/>
          </a:xfrm>
        </p:spPr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9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779239"/>
            <a:ext cx="8403771" cy="444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Portfolios: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0" y="1429556"/>
            <a:ext cx="5481116" cy="49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98436" y="2528471"/>
            <a:ext cx="121906" cy="12190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50643" y="2366520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214" y="835932"/>
            <a:ext cx="16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space of 5437</a:t>
            </a:r>
            <a:br>
              <a:rPr lang="en-US" dirty="0" smtClean="0"/>
            </a:br>
            <a:r>
              <a:rPr lang="en-US" dirty="0" smtClean="0"/>
              <a:t>SAT instances</a:t>
            </a:r>
            <a:endParaRPr lang="en-US" dirty="0" smtClean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 bwMode="auto">
          <a:xfrm flipV="1">
            <a:off x="6465194" y="1159098"/>
            <a:ext cx="576020" cy="341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8338" y="2373101"/>
            <a:ext cx="19928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algorithm </a:t>
            </a:r>
            <a:r>
              <a:rPr lang="en-US" dirty="0" smtClean="0"/>
              <a:t>is </a:t>
            </a:r>
            <a:r>
              <a:rPr lang="en-US" b="1" u="sng" dirty="0" smtClean="0"/>
              <a:t>good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(≤ 25% slower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than VBS)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algorithm is </a:t>
            </a:r>
            <a:r>
              <a:rPr lang="en-US" b="1" u="sng" dirty="0" smtClean="0"/>
              <a:t>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(&gt; 25% slower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than VBS)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algn="l"/>
            <a:r>
              <a:rPr lang="en-US" dirty="0" smtClean="0"/>
              <a:t>algorithm is </a:t>
            </a:r>
            <a:r>
              <a:rPr lang="en-US" b="1" u="sng" dirty="0" smtClean="0"/>
              <a:t>bad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(times out after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5000 sec)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398436" y="3854225"/>
            <a:ext cx="121906" cy="12190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398436" y="5238010"/>
            <a:ext cx="121906" cy="12190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456" y="142955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VBS</a:t>
            </a:r>
            <a:r>
              <a:rPr lang="en-US" dirty="0" smtClean="0"/>
              <a:t>: virtual best solver</a:t>
            </a:r>
          </a:p>
          <a:p>
            <a:pPr algn="l"/>
            <a:r>
              <a:rPr lang="en-US" b="1" dirty="0" smtClean="0"/>
              <a:t>A1</a:t>
            </a:r>
            <a:r>
              <a:rPr lang="en-US" dirty="0" smtClean="0"/>
              <a:t>   : one algorithm</a:t>
            </a:r>
            <a:endParaRPr lang="en-US" dirty="0" smtClean="0"/>
          </a:p>
        </p:txBody>
      </p:sp>
      <p:sp>
        <p:nvSpPr>
          <p:cNvPr id="22" name="Oval 21"/>
          <p:cNvSpPr/>
          <p:nvPr/>
        </p:nvSpPr>
        <p:spPr bwMode="auto">
          <a:xfrm>
            <a:off x="6753204" y="4687910"/>
            <a:ext cx="1373365" cy="6110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439886" y="2366520"/>
            <a:ext cx="248801" cy="8789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561266">
            <a:off x="3955260" y="3035795"/>
            <a:ext cx="453017" cy="13265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97763"/>
      </p:ext>
    </p:extLst>
  </p:cSld>
  <p:clrMapOvr>
    <a:masterClrMapping/>
  </p:clrMapOvr>
  <p:transition advTm="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723650"/>
            <a:ext cx="8615190" cy="226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7" y="2457263"/>
            <a:ext cx="8773885" cy="26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4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70277"/>
            <a:ext cx="59817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547913"/>
            <a:ext cx="8594573" cy="27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082622"/>
            <a:ext cx="8769427" cy="127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2977"/>
            <a:ext cx="8508879" cy="3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312857"/>
            <a:ext cx="8648241" cy="23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Portfolios: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4" y="1550339"/>
            <a:ext cx="2600040" cy="23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18" y="1465799"/>
            <a:ext cx="2686436" cy="24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1" y="3905625"/>
            <a:ext cx="2626174" cy="24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85" y="3905625"/>
            <a:ext cx="2657119" cy="24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17" y="3905625"/>
            <a:ext cx="2700927" cy="24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96979" y="1558930"/>
            <a:ext cx="121906" cy="12190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59342" y="2005433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14327" y="2005433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98546" y="4517185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56560" y="4517185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114326" y="4517185"/>
            <a:ext cx="680484" cy="32960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A37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380" y="693072"/>
            <a:ext cx="16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space of 5437</a:t>
            </a:r>
            <a:br>
              <a:rPr lang="en-US" dirty="0" smtClean="0"/>
            </a:br>
            <a:r>
              <a:rPr lang="en-US" dirty="0" smtClean="0"/>
              <a:t>SAT instances</a:t>
            </a:r>
            <a:endParaRPr lang="en-US" dirty="0" smtClean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 bwMode="auto">
          <a:xfrm flipV="1">
            <a:off x="7114326" y="1016238"/>
            <a:ext cx="295054" cy="484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8338" y="1423256"/>
            <a:ext cx="19928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algorithm </a:t>
            </a:r>
            <a:r>
              <a:rPr lang="en-US" dirty="0" smtClean="0"/>
              <a:t>is </a:t>
            </a:r>
            <a:r>
              <a:rPr lang="en-US" b="1" dirty="0" smtClean="0"/>
              <a:t>good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algorithm is </a:t>
            </a:r>
            <a:r>
              <a:rPr lang="en-US" b="1" dirty="0" smtClean="0"/>
              <a:t>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algorithm is </a:t>
            </a:r>
            <a:r>
              <a:rPr lang="en-US" b="1" dirty="0" smtClean="0"/>
              <a:t>bad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instance</a:t>
            </a:r>
            <a:endParaRPr lang="en-US" dirty="0" smtClean="0"/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496979" y="2355280"/>
            <a:ext cx="121906" cy="12190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496979" y="3203146"/>
            <a:ext cx="121906" cy="12190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113690" y="1916100"/>
            <a:ext cx="399245" cy="7740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9498755">
            <a:off x="7997782" y="5058120"/>
            <a:ext cx="532326" cy="348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04788" y="5791145"/>
            <a:ext cx="622161" cy="2876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19470" y="1899779"/>
            <a:ext cx="199623" cy="4410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988561" y="5527706"/>
            <a:ext cx="675998" cy="2839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75592"/>
      </p:ext>
    </p:extLst>
  </p:cSld>
  <p:clrMapOvr>
    <a:masterClrMapping/>
  </p:clrMapOvr>
  <p:transition advTm="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Portfolios: How?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5135526"/>
            <a:ext cx="8877300" cy="1173199"/>
          </a:xfrm>
        </p:spPr>
        <p:txBody>
          <a:bodyPr/>
          <a:lstStyle/>
          <a:p>
            <a:r>
              <a:rPr lang="en-US" dirty="0" smtClean="0"/>
              <a:t>Given a portfolios of algorithms A1, A2, …, A5, when an instance </a:t>
            </a:r>
            <a:r>
              <a:rPr lang="en-US" dirty="0"/>
              <a:t>j</a:t>
            </a:r>
            <a:r>
              <a:rPr lang="en-US" dirty="0" smtClean="0"/>
              <a:t> comes along, how should we decide which solver(s) to use without actually running the solvers on j?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12" name="Group 11"/>
          <p:cNvGrpSpPr/>
          <p:nvPr/>
        </p:nvGrpSpPr>
        <p:grpSpPr>
          <a:xfrm>
            <a:off x="1307805" y="1499191"/>
            <a:ext cx="1063255" cy="3051544"/>
            <a:chOff x="1307805" y="1499191"/>
            <a:chExt cx="1063255" cy="305154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577013" y="2702884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371060" y="1876646"/>
            <a:ext cx="4093535" cy="909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71060" y="2457006"/>
            <a:ext cx="4093535" cy="415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" idx="3"/>
          </p:cNvCxnSpPr>
          <p:nvPr/>
        </p:nvCxnSpPr>
        <p:spPr bwMode="auto">
          <a:xfrm flipV="1">
            <a:off x="2371060" y="2872563"/>
            <a:ext cx="4093535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371060" y="2948763"/>
            <a:ext cx="4093535" cy="668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371060" y="2948763"/>
            <a:ext cx="4093535" cy="12493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IBM_ADMIN\AppData\Local\Microsoft\Windows\Temporary Internet Files\Content.IE5\ZYA2MN3Y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61" y="1622727"/>
            <a:ext cx="999531" cy="24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63732"/>
      </p:ext>
    </p:extLst>
  </p:cSld>
  <p:clrMapOvr>
    <a:masterClrMapping/>
  </p:clrMapOvr>
  <p:transition advTm="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59480"/>
            <a:ext cx="8877300" cy="529091"/>
          </a:xfrm>
        </p:spPr>
        <p:txBody>
          <a:bodyPr/>
          <a:lstStyle/>
          <a:p>
            <a:r>
              <a:rPr lang="en-US" b="1" dirty="0" smtClean="0"/>
              <a:t>Algorithm Portfolios: Use 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5061857"/>
            <a:ext cx="8877300" cy="1246868"/>
          </a:xfrm>
        </p:spPr>
        <p:txBody>
          <a:bodyPr/>
          <a:lstStyle/>
          <a:p>
            <a:r>
              <a:rPr lang="en-US" dirty="0" smtClean="0"/>
              <a:t>Pre-compute how long each Ai takes on each training instance</a:t>
            </a:r>
          </a:p>
          <a:p>
            <a:r>
              <a:rPr lang="en-US" dirty="0" smtClean="0"/>
              <a:t>“Use this information” when selecting solver(s) for instance </a:t>
            </a:r>
            <a:r>
              <a:rPr lang="en-US" dirty="0"/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7" name="Group 6"/>
          <p:cNvGrpSpPr/>
          <p:nvPr/>
        </p:nvGrpSpPr>
        <p:grpSpPr>
          <a:xfrm>
            <a:off x="1307805" y="1499191"/>
            <a:ext cx="1063255" cy="3051544"/>
            <a:chOff x="1307805" y="1499191"/>
            <a:chExt cx="1063255" cy="305154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577013" y="2702884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158343" y="1371600"/>
            <a:ext cx="696686" cy="3179135"/>
            <a:chOff x="4158343" y="1371600"/>
            <a:chExt cx="696686" cy="317913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391785" y="154216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391785" y="192130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91785" y="230044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391785" y="381701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391785" y="343787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91785" y="3058731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391785" y="2679589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91785" y="419615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158343" y="1371600"/>
              <a:ext cx="696686" cy="3179135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018313" y="4110726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Exploit (offline)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1000s of training instances</a:t>
            </a:r>
            <a:endParaRPr lang="en-US" dirty="0" smtClean="0"/>
          </a:p>
        </p:txBody>
      </p:sp>
      <p:grpSp>
        <p:nvGrpSpPr>
          <p:cNvPr id="80" name="Group 79"/>
          <p:cNvGrpSpPr/>
          <p:nvPr/>
        </p:nvGrpSpPr>
        <p:grpSpPr>
          <a:xfrm>
            <a:off x="2371060" y="1648774"/>
            <a:ext cx="1787283" cy="2653994"/>
            <a:chOff x="2371060" y="1648774"/>
            <a:chExt cx="1787283" cy="2653994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2371060" y="1648774"/>
              <a:ext cx="1787283" cy="106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371060" y="175538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371060" y="1755386"/>
              <a:ext cx="1787283" cy="2547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2371060" y="1755386"/>
              <a:ext cx="513654" cy="2860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2371060" y="1648774"/>
              <a:ext cx="1787283" cy="80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2371060" y="2041451"/>
              <a:ext cx="1787283" cy="415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2371060" y="2407058"/>
              <a:ext cx="1787283" cy="49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371060" y="4302768"/>
              <a:ext cx="1787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2371060" y="3923626"/>
              <a:ext cx="1787283" cy="379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2371060" y="2786200"/>
              <a:ext cx="1787283" cy="15165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371060" y="3651096"/>
              <a:ext cx="1787283" cy="651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371060" y="365109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371060" y="3437873"/>
              <a:ext cx="622511" cy="21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13" idx="3"/>
            </p:cNvCxnSpPr>
            <p:nvPr/>
          </p:nvCxnSpPr>
          <p:spPr bwMode="auto">
            <a:xfrm>
              <a:off x="2371060" y="3024963"/>
              <a:ext cx="622511" cy="140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13" idx="3"/>
            </p:cNvCxnSpPr>
            <p:nvPr/>
          </p:nvCxnSpPr>
          <p:spPr bwMode="auto">
            <a:xfrm flipV="1">
              <a:off x="2371060" y="2872563"/>
              <a:ext cx="62251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461657" y="2679589"/>
              <a:ext cx="696686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810000" y="3437873"/>
              <a:ext cx="348343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 descr="C:\Users\IBM_ADMIN\AppData\Local\Microsoft\Windows\Temporary Internet Files\Content.IE5\ZYA2MN3Y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2450423"/>
            <a:ext cx="288519" cy="6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47563"/>
      </p:ext>
    </p:extLst>
  </p:cSld>
  <p:clrMapOvr>
    <a:masterClrMapping/>
  </p:clrMapOvr>
  <p:transition advTm="2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59480"/>
            <a:ext cx="8877300" cy="529091"/>
          </a:xfrm>
        </p:spPr>
        <p:txBody>
          <a:bodyPr/>
          <a:lstStyle/>
          <a:p>
            <a:r>
              <a:rPr lang="en-US" b="1" dirty="0" smtClean="0"/>
              <a:t>Flavor 1: Algorithm </a:t>
            </a:r>
            <a:r>
              <a:rPr lang="en-US" b="1" dirty="0" smtClean="0">
                <a:solidFill>
                  <a:srgbClr val="FFC000"/>
                </a:solidFill>
              </a:rPr>
              <a:t>Selection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5127173"/>
            <a:ext cx="8877300" cy="1246868"/>
          </a:xfrm>
        </p:spPr>
        <p:txBody>
          <a:bodyPr/>
          <a:lstStyle/>
          <a:p>
            <a:r>
              <a:rPr lang="en-US" dirty="0" smtClean="0"/>
              <a:t>Output:  </a:t>
            </a:r>
            <a:r>
              <a:rPr lang="en-US" b="1" dirty="0" smtClean="0"/>
              <a:t>one single solver</a:t>
            </a:r>
            <a:r>
              <a:rPr lang="en-US" dirty="0" smtClean="0"/>
              <a:t> that is expected to perform the best on instance j in the given time limit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7" name="Group 6"/>
          <p:cNvGrpSpPr/>
          <p:nvPr/>
        </p:nvGrpSpPr>
        <p:grpSpPr>
          <a:xfrm>
            <a:off x="1307805" y="1499191"/>
            <a:ext cx="1063255" cy="3051544"/>
            <a:chOff x="1307805" y="1499191"/>
            <a:chExt cx="1063255" cy="305154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577013" y="2702884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58343" y="1371600"/>
            <a:ext cx="696686" cy="3179135"/>
            <a:chOff x="4158343" y="1371600"/>
            <a:chExt cx="696686" cy="317913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391785" y="154216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391785" y="192130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91785" y="230044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391785" y="381701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391785" y="343787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91785" y="3058731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391785" y="2679589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91785" y="419615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158343" y="1371600"/>
              <a:ext cx="696686" cy="3179135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018313" y="4110726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Exploit (offline)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1000s of training instances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371060" y="1648774"/>
            <a:ext cx="1787283" cy="2653994"/>
            <a:chOff x="2371060" y="1648774"/>
            <a:chExt cx="1787283" cy="2653994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2371060" y="1648774"/>
              <a:ext cx="1787283" cy="106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371060" y="175538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371060" y="1755386"/>
              <a:ext cx="1787283" cy="2547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2371060" y="1755386"/>
              <a:ext cx="513654" cy="2860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2371060" y="1648774"/>
              <a:ext cx="1787283" cy="80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2371060" y="2041451"/>
              <a:ext cx="1787283" cy="415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2371060" y="2407058"/>
              <a:ext cx="1787283" cy="49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371060" y="4302768"/>
              <a:ext cx="1787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2371060" y="3923626"/>
              <a:ext cx="1787283" cy="379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2371060" y="2786200"/>
              <a:ext cx="1787283" cy="15165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371060" y="3651096"/>
              <a:ext cx="1787283" cy="651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371060" y="365109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371060" y="3437873"/>
              <a:ext cx="622511" cy="21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13" idx="3"/>
            </p:cNvCxnSpPr>
            <p:nvPr/>
          </p:nvCxnSpPr>
          <p:spPr bwMode="auto">
            <a:xfrm>
              <a:off x="2371060" y="3024963"/>
              <a:ext cx="622511" cy="140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13" idx="3"/>
            </p:cNvCxnSpPr>
            <p:nvPr/>
          </p:nvCxnSpPr>
          <p:spPr bwMode="auto">
            <a:xfrm flipV="1">
              <a:off x="2371060" y="2872563"/>
              <a:ext cx="62251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461657" y="2679589"/>
              <a:ext cx="696686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810000" y="3437873"/>
              <a:ext cx="348343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 descr="C:\Users\IBM_ADMIN\AppData\Local\Microsoft\Windows\Temporary Internet Files\Content.IE5\ZYA2MN3Y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2450423"/>
            <a:ext cx="288519" cy="6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880040" y="1371600"/>
            <a:ext cx="1135548" cy="48575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How?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3771"/>
      </p:ext>
    </p:extLst>
  </p:cSld>
  <p:clrMapOvr>
    <a:masterClrMapping/>
  </p:clrMapOvr>
  <p:transition advTm="4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59480"/>
            <a:ext cx="8877300" cy="529091"/>
          </a:xfrm>
        </p:spPr>
        <p:txBody>
          <a:bodyPr/>
          <a:lstStyle/>
          <a:p>
            <a:r>
              <a:rPr lang="en-US" b="1" dirty="0" smtClean="0"/>
              <a:t>Flavor 2: Algorithm </a:t>
            </a:r>
            <a:r>
              <a:rPr lang="en-US" b="1" dirty="0" smtClean="0">
                <a:solidFill>
                  <a:srgbClr val="FFC000"/>
                </a:solidFill>
              </a:rPr>
              <a:t>Scheduling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5127173"/>
            <a:ext cx="8877300" cy="1246868"/>
          </a:xfrm>
        </p:spPr>
        <p:txBody>
          <a:bodyPr/>
          <a:lstStyle/>
          <a:p>
            <a:r>
              <a:rPr lang="en-US" dirty="0" smtClean="0"/>
              <a:t>Output:  </a:t>
            </a:r>
            <a:r>
              <a:rPr lang="en-US" b="1" dirty="0" smtClean="0"/>
              <a:t>a sequence of (</a:t>
            </a:r>
            <a:r>
              <a:rPr lang="en-US" b="1" dirty="0" err="1" smtClean="0"/>
              <a:t>solver,runtime</a:t>
            </a:r>
            <a:r>
              <a:rPr lang="en-US" b="1" dirty="0" smtClean="0"/>
              <a:t>) pairs</a:t>
            </a:r>
            <a:r>
              <a:rPr lang="en-US" dirty="0" smtClean="0"/>
              <a:t> that is expected to perform the best on instance j in total time T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Should the schedule depend on j?</a:t>
            </a:r>
            <a:r>
              <a:rPr lang="en-US" i="1" dirty="0" smtClean="0">
                <a:solidFill>
                  <a:srgbClr val="FFC000"/>
                </a:solidFill>
              </a:rPr>
              <a:t>  If so, how?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  <p:grpSp>
        <p:nvGrpSpPr>
          <p:cNvPr id="7" name="Group 6"/>
          <p:cNvGrpSpPr/>
          <p:nvPr/>
        </p:nvGrpSpPr>
        <p:grpSpPr>
          <a:xfrm>
            <a:off x="1307805" y="1499191"/>
            <a:ext cx="1063255" cy="3051544"/>
            <a:chOff x="1307805" y="1499191"/>
            <a:chExt cx="1063255" cy="305154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509823" y="1711842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09823" y="2292202"/>
              <a:ext cx="680484" cy="329609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A2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509823" y="2872563"/>
              <a:ext cx="680484" cy="329609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A3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9823" y="3452923"/>
              <a:ext cx="680484" cy="32960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09823" y="4033284"/>
              <a:ext cx="680484" cy="329609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A5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307805" y="1499191"/>
              <a:ext cx="1063255" cy="30515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577013" y="2702884"/>
            <a:ext cx="606055" cy="33935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58343" y="1371600"/>
            <a:ext cx="696686" cy="3179135"/>
            <a:chOff x="4158343" y="1371600"/>
            <a:chExt cx="696686" cy="317913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391785" y="154216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391785" y="192130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91785" y="230044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391785" y="3817015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391785" y="3437873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91785" y="3058731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391785" y="2679589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91785" y="4196157"/>
              <a:ext cx="243908" cy="2132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158343" y="1371600"/>
              <a:ext cx="696686" cy="3179135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018313" y="4110726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Exploit (offline)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1000s of training instances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371060" y="1648774"/>
            <a:ext cx="1787283" cy="2653994"/>
            <a:chOff x="2371060" y="1648774"/>
            <a:chExt cx="1787283" cy="2653994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2371060" y="1648774"/>
              <a:ext cx="1787283" cy="106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371060" y="175538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371060" y="1755386"/>
              <a:ext cx="1787283" cy="2547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2371060" y="1755386"/>
              <a:ext cx="513654" cy="2860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2371060" y="1648774"/>
              <a:ext cx="1787283" cy="80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2371060" y="2041451"/>
              <a:ext cx="1787283" cy="415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2371060" y="2407058"/>
              <a:ext cx="1787283" cy="49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371060" y="4302768"/>
              <a:ext cx="1787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2371060" y="3923626"/>
              <a:ext cx="1787283" cy="379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2371060" y="2786200"/>
              <a:ext cx="1787283" cy="15165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371060" y="3651096"/>
              <a:ext cx="1787283" cy="651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371060" y="3651096"/>
              <a:ext cx="1787283" cy="2725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371060" y="3437873"/>
              <a:ext cx="622511" cy="21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13" idx="3"/>
            </p:cNvCxnSpPr>
            <p:nvPr/>
          </p:nvCxnSpPr>
          <p:spPr bwMode="auto">
            <a:xfrm>
              <a:off x="2371060" y="3024963"/>
              <a:ext cx="622511" cy="140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13" idx="3"/>
            </p:cNvCxnSpPr>
            <p:nvPr/>
          </p:nvCxnSpPr>
          <p:spPr bwMode="auto">
            <a:xfrm flipV="1">
              <a:off x="2371060" y="2872563"/>
              <a:ext cx="62251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461657" y="2679589"/>
              <a:ext cx="696686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810000" y="3437873"/>
              <a:ext cx="348343" cy="1066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 descr="C:\Users\IBM_ADMIN\AppData\Local\Microsoft\Windows\Temporary Internet Files\Content.IE5\ZYA2MN3Y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2450423"/>
            <a:ext cx="288519" cy="6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731" y="28527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2</a:t>
            </a:r>
            <a:r>
              <a:rPr lang="en-US" dirty="0" smtClean="0"/>
              <a:t>0 sec</a:t>
            </a:r>
            <a:endParaRPr lang="en-US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320491" y="22473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300 sec</a:t>
            </a:r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115306" y="401342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remaining</a:t>
            </a:r>
            <a:br>
              <a:rPr lang="en-US" dirty="0" smtClean="0"/>
            </a:br>
            <a:r>
              <a:rPr lang="en-US" dirty="0" smtClean="0"/>
              <a:t>time</a:t>
            </a:r>
          </a:p>
        </p:txBody>
      </p:sp>
      <p:sp>
        <p:nvSpPr>
          <p:cNvPr id="17" name="Down Arrow 16"/>
          <p:cNvSpPr/>
          <p:nvPr/>
        </p:nvSpPr>
        <p:spPr bwMode="auto">
          <a:xfrm>
            <a:off x="880900" y="2621811"/>
            <a:ext cx="109700" cy="23089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880900" y="3202172"/>
            <a:ext cx="109700" cy="83111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880040" y="1371600"/>
            <a:ext cx="1135548" cy="48575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How?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359744"/>
      </p:ext>
    </p:extLst>
  </p:cSld>
  <p:clrMapOvr>
    <a:masterClrMapping/>
  </p:clrMapOvr>
  <p:transition advTm="71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Focus on SAT as the test bed</a:t>
            </a:r>
          </a:p>
          <a:p>
            <a:pPr lvl="1"/>
            <a:r>
              <a:rPr lang="en-US" dirty="0" smtClean="0"/>
              <a:t>many training instances available</a:t>
            </a:r>
          </a:p>
          <a:p>
            <a:pPr lvl="1"/>
            <a:r>
              <a:rPr lang="en-US" dirty="0" smtClean="0"/>
              <a:t>impressive success stories of previous portfolios </a:t>
            </a:r>
            <a:r>
              <a:rPr lang="en-US" sz="1800" dirty="0" smtClean="0"/>
              <a:t>(e.g., </a:t>
            </a:r>
            <a:r>
              <a:rPr lang="en-US" sz="1800" dirty="0" err="1" smtClean="0"/>
              <a:t>SATzilla</a:t>
            </a:r>
            <a:r>
              <a:rPr lang="en-US" sz="1800" dirty="0" smtClean="0"/>
              <a:t>)</a:t>
            </a: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A simple, non-model-based approach</a:t>
            </a:r>
            <a:r>
              <a:rPr lang="en-US" b="1" dirty="0" smtClean="0"/>
              <a:t> </a:t>
            </a:r>
            <a:r>
              <a:rPr lang="en-US" dirty="0" smtClean="0"/>
              <a:t>for solver selection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-NN rather than inherently ML biased empirical hardness models that have dominated portfolios for SAT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Semi-static</a:t>
            </a:r>
            <a:r>
              <a:rPr lang="en-US" b="1" dirty="0" smtClean="0">
                <a:solidFill>
                  <a:srgbClr val="FFC000"/>
                </a:solidFill>
              </a:rPr>
              <a:t>  and  </a:t>
            </a:r>
            <a:r>
              <a:rPr lang="en-US" b="1" i="1" dirty="0" smtClean="0">
                <a:solidFill>
                  <a:srgbClr val="FFC000"/>
                </a:solidFill>
              </a:rPr>
              <a:t>fixed-split</a:t>
            </a:r>
            <a:r>
              <a:rPr lang="en-US" b="1" dirty="0" smtClean="0">
                <a:solidFill>
                  <a:srgbClr val="FFC000"/>
                </a:solidFill>
              </a:rPr>
              <a:t>  scheduling strategies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single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portfolio </a:t>
            </a:r>
            <a:r>
              <a:rPr lang="en-US" dirty="0" smtClean="0"/>
              <a:t>that works well across very different instances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such solver to rank well in all categories of SAT Competition </a:t>
            </a:r>
            <a:r>
              <a:rPr lang="en-US" sz="1800" dirty="0" smtClean="0"/>
              <a:t>[several medals at the 2011 SAT Competition]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orks even when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 set not fully representative of test set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9EB9-B213-4169-AC4E-3865AB58E4FD}" type="slidenum">
              <a:rPr lang="ar-SA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 15, 2011        Algorithm Selection and Scheduling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5803412"/>
      </p:ext>
    </p:extLst>
  </p:cSld>
  <p:clrMapOvr>
    <a:masterClrMapping/>
  </p:clrMapOvr>
  <p:transition advTm="9866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5.1"/>
</p:tagLst>
</file>

<file path=ppt/theme/theme1.xml><?xml version="1.0" encoding="utf-8"?>
<a:theme xmlns:a="http://schemas.openxmlformats.org/drawingml/2006/main" name="Blue Pearl Basic">
  <a:themeElements>
    <a:clrScheme name="Blue Pearl 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Blue Pearl 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Pearl Basic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1774</Words>
  <Application>Microsoft Office PowerPoint</Application>
  <PresentationFormat>On-screen Show (4:3)</PresentationFormat>
  <Paragraphs>315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Blue Pearl Basic</vt:lpstr>
      <vt:lpstr>Algorithm Selection and Scheduling   Serdar Kadioglu  Brown University Yuri Malitsky  Brown University Ashish Sabharwal IBM Watson Horst Samulowitz  IBM Watson Meinolf Sellmann  IBM Watson</vt:lpstr>
      <vt:lpstr>Algorithm Portfolios: Motivation</vt:lpstr>
      <vt:lpstr>Algorithm Portfolios: Motivation</vt:lpstr>
      <vt:lpstr>Algorithm Portfolios: Motivation</vt:lpstr>
      <vt:lpstr>Algorithm Portfolios: How?</vt:lpstr>
      <vt:lpstr>Algorithm Portfolios: Use Machine Learning</vt:lpstr>
      <vt:lpstr>Flavor 1: Algorithm Selection</vt:lpstr>
      <vt:lpstr>Flavor 2: Algorithm Scheduling</vt:lpstr>
      <vt:lpstr>Our Contributions</vt:lpstr>
      <vt:lpstr>Rest of the Talk</vt:lpstr>
      <vt:lpstr>Related Work</vt:lpstr>
      <vt:lpstr>A.  k-NN Based Solver Selection</vt:lpstr>
      <vt:lpstr>Solver Selection: SATzilla Approach</vt:lpstr>
      <vt:lpstr>k-NN Based Solver Selection</vt:lpstr>
      <vt:lpstr>Enhancing k-NN Based Solver Selection</vt:lpstr>
      <vt:lpstr>B.  Computing Optimal Solver Schedules</vt:lpstr>
      <vt:lpstr>Solver Schedules as Set Covering</vt:lpstr>
      <vt:lpstr>Column Generation for Scalability</vt:lpstr>
      <vt:lpstr>C.  Solver Schedules that Work Well: Static, Dynamic, or In-Between?</vt:lpstr>
      <vt:lpstr>Static and Dynamic Schedules: Not So Great</vt:lpstr>
      <vt:lpstr>Semi-Static Schedules: A Novel Compromise</vt:lpstr>
      <vt:lpstr>Fixed-Split Schedules: A Practical Choice</vt:lpstr>
      <vt:lpstr>Empirical Evaluation</vt:lpstr>
      <vt:lpstr>Empirical Evaluation: Highlights #1</vt:lpstr>
      <vt:lpstr>Empirical Evaluation: Highlights #2</vt:lpstr>
      <vt:lpstr>SAT Competition 2011 Entry: 3S</vt:lpstr>
      <vt:lpstr>Summary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Research Contact SWG Contacts / Catcher</dc:title>
  <dc:subject>IBM Presentation System</dc:subject>
  <dc:creator>IBM_USER</dc:creator>
  <cp:lastModifiedBy>Ashish Sabharwal</cp:lastModifiedBy>
  <cp:revision>314</cp:revision>
  <dcterms:created xsi:type="dcterms:W3CDTF">2005-10-07T02:29:27Z</dcterms:created>
  <dcterms:modified xsi:type="dcterms:W3CDTF">2011-09-15T07:41:05Z</dcterms:modified>
</cp:coreProperties>
</file>