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85" r:id="rId4"/>
  </p:sldMasterIdLst>
  <p:notesMasterIdLst>
    <p:notesMasterId r:id="rId37"/>
  </p:notesMasterIdLst>
  <p:handoutMasterIdLst>
    <p:handoutMasterId r:id="rId38"/>
  </p:handoutMasterIdLst>
  <p:sldIdLst>
    <p:sldId id="256" r:id="rId5"/>
    <p:sldId id="257" r:id="rId6"/>
    <p:sldId id="269" r:id="rId7"/>
    <p:sldId id="258" r:id="rId8"/>
    <p:sldId id="259" r:id="rId9"/>
    <p:sldId id="302" r:id="rId10"/>
    <p:sldId id="300" r:id="rId11"/>
    <p:sldId id="301" r:id="rId12"/>
    <p:sldId id="262" r:id="rId13"/>
    <p:sldId id="279" r:id="rId14"/>
    <p:sldId id="287" r:id="rId15"/>
    <p:sldId id="295" r:id="rId16"/>
    <p:sldId id="303" r:id="rId17"/>
    <p:sldId id="275" r:id="rId18"/>
    <p:sldId id="305" r:id="rId19"/>
    <p:sldId id="290" r:id="rId20"/>
    <p:sldId id="315" r:id="rId21"/>
    <p:sldId id="316" r:id="rId22"/>
    <p:sldId id="314" r:id="rId23"/>
    <p:sldId id="318" r:id="rId24"/>
    <p:sldId id="273" r:id="rId25"/>
    <p:sldId id="296" r:id="rId26"/>
    <p:sldId id="278" r:id="rId27"/>
    <p:sldId id="288" r:id="rId28"/>
    <p:sldId id="297" r:id="rId29"/>
    <p:sldId id="266" r:id="rId30"/>
    <p:sldId id="267" r:id="rId31"/>
    <p:sldId id="283" r:id="rId32"/>
    <p:sldId id="298" r:id="rId33"/>
    <p:sldId id="282" r:id="rId34"/>
    <p:sldId id="281" r:id="rId35"/>
    <p:sldId id="299"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CC210BE-B43C-4047-8070-0DCA2FB2C1DF}">
          <p14:sldIdLst>
            <p14:sldId id="256"/>
            <p14:sldId id="257"/>
            <p14:sldId id="269"/>
            <p14:sldId id="258"/>
            <p14:sldId id="259"/>
            <p14:sldId id="302"/>
            <p14:sldId id="300"/>
            <p14:sldId id="301"/>
            <p14:sldId id="262"/>
            <p14:sldId id="279"/>
            <p14:sldId id="287"/>
            <p14:sldId id="295"/>
            <p14:sldId id="303"/>
            <p14:sldId id="275"/>
            <p14:sldId id="305"/>
            <p14:sldId id="290"/>
            <p14:sldId id="315"/>
            <p14:sldId id="316"/>
            <p14:sldId id="314"/>
            <p14:sldId id="318"/>
            <p14:sldId id="273"/>
            <p14:sldId id="296"/>
            <p14:sldId id="278"/>
            <p14:sldId id="288"/>
            <p14:sldId id="297"/>
            <p14:sldId id="266"/>
            <p14:sldId id="267"/>
            <p14:sldId id="283"/>
            <p14:sldId id="298"/>
            <p14:sldId id="282"/>
            <p14:sldId id="281"/>
            <p14:sldId id="299"/>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6464"/>
    <a:srgbClr val="603900"/>
    <a:srgbClr val="6E6E6E"/>
    <a:srgbClr val="808080"/>
    <a:srgbClr val="683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8" autoAdjust="0"/>
    <p:restoredTop sz="60410" autoAdjust="0"/>
  </p:normalViewPr>
  <p:slideViewPr>
    <p:cSldViewPr snapToGrid="0" snapToObjects="1">
      <p:cViewPr varScale="1">
        <p:scale>
          <a:sx n="77" d="100"/>
          <a:sy n="77" d="100"/>
        </p:scale>
        <p:origin x="-1968" y="-104"/>
      </p:cViewPr>
      <p:guideLst>
        <p:guide orient="horz" pos="162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49" d="100"/>
        <a:sy n="149" d="100"/>
      </p:scale>
      <p:origin x="0" y="0"/>
    </p:cViewPr>
  </p:sorterViewPr>
  <p:notesViewPr>
    <p:cSldViewPr snapToGrid="0" snapToObjects="1">
      <p:cViewPr varScale="1">
        <p:scale>
          <a:sx n="69" d="100"/>
          <a:sy n="69" d="100"/>
        </p:scale>
        <p:origin x="1740" y="72"/>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EC950A-25CF-44F5-BD2D-FE1DAEDDC053}" type="datetimeFigureOut">
              <a:rPr lang="en-US" smtClean="0"/>
              <a:t>7/26/16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763246-1FF4-4A59-BC40-F1054B8794FC}" type="slidenum">
              <a:rPr lang="en-US" smtClean="0"/>
              <a:t>‹#›</a:t>
            </a:fld>
            <a:endParaRPr lang="en-US"/>
          </a:p>
        </p:txBody>
      </p:sp>
    </p:spTree>
    <p:extLst>
      <p:ext uri="{BB962C8B-B14F-4D97-AF65-F5344CB8AC3E}">
        <p14:creationId xmlns:p14="http://schemas.microsoft.com/office/powerpoint/2010/main" val="3958661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FA761A-D645-0A4A-87BE-463BCFD84FC7}" type="datetimeFigureOut">
              <a:rPr lang="en-US" smtClean="0"/>
              <a:t>7/26/16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12A026-F78D-7145-8155-C2A7518BFA0B}" type="slidenum">
              <a:rPr lang="en-US" smtClean="0"/>
              <a:t>‹#›</a:t>
            </a:fld>
            <a:endParaRPr lang="en-US"/>
          </a:p>
        </p:txBody>
      </p:sp>
    </p:spTree>
    <p:extLst>
      <p:ext uri="{BB962C8B-B14F-4D97-AF65-F5344CB8AC3E}">
        <p14:creationId xmlns:p14="http://schemas.microsoft.com/office/powerpoint/2010/main" val="20624937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Hello </a:t>
            </a:r>
            <a:r>
              <a:rPr lang="en-US" dirty="0"/>
              <a:t>everybody, </a:t>
            </a:r>
            <a:r>
              <a:rPr lang="en-US" dirty="0" smtClean="0"/>
              <a:t>today</a:t>
            </a:r>
            <a:r>
              <a:rPr lang="en-US" baseline="0" dirty="0" smtClean="0"/>
              <a:t> </a:t>
            </a:r>
            <a:r>
              <a:rPr lang="en-US" baseline="0" dirty="0"/>
              <a:t>I’ll talk about our algorithm that enables a 5DOF wireframe printer to print arbitrary input meshes. </a:t>
            </a:r>
            <a:endParaRPr lang="en-US" baseline="0" dirty="0" smtClean="0"/>
          </a:p>
        </p:txBody>
      </p:sp>
      <p:sp>
        <p:nvSpPr>
          <p:cNvPr id="4" name="Slide Number Placeholder 3"/>
          <p:cNvSpPr>
            <a:spLocks noGrp="1"/>
          </p:cNvSpPr>
          <p:nvPr>
            <p:ph type="sldNum" sz="quarter" idx="10"/>
          </p:nvPr>
        </p:nvSpPr>
        <p:spPr/>
        <p:txBody>
          <a:bodyPr/>
          <a:lstStyle/>
          <a:p>
            <a:fld id="{F012A026-F78D-7145-8155-C2A7518BFA0B}" type="slidenum">
              <a:rPr lang="en-US" smtClean="0"/>
              <a:t>1</a:t>
            </a:fld>
            <a:endParaRPr lang="en-US"/>
          </a:p>
        </p:txBody>
      </p:sp>
    </p:spTree>
    <p:extLst>
      <p:ext uri="{BB962C8B-B14F-4D97-AF65-F5344CB8AC3E}">
        <p14:creationId xmlns:p14="http://schemas.microsoft.com/office/powerpoint/2010/main" val="1989326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 </a:t>
            </a:r>
            <a:r>
              <a:rPr lang="en-US" dirty="0"/>
              <a:t>feasible schedule must satisfy</a:t>
            </a:r>
            <a:r>
              <a:rPr lang="en-US" baseline="0" dirty="0"/>
              <a:t> two types of constraints</a:t>
            </a:r>
            <a:r>
              <a:rPr lang="en-US" baseline="0" dirty="0" smtClean="0"/>
              <a:t>.</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First</a:t>
            </a:r>
            <a:r>
              <a:rPr lang="en-US" baseline="0" dirty="0"/>
              <a:t>, since an edge cannot float in the air, it must be attached to already printed </a:t>
            </a:r>
            <a:r>
              <a:rPr lang="en-US" baseline="0" dirty="0" smtClean="0"/>
              <a:t>edges or to the </a:t>
            </a:r>
            <a:r>
              <a:rPr lang="en-US" baseline="0" dirty="0"/>
              <a:t>platform.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a:t>support constraints are easy to satisfy: we just need to traverse the mesh. That means we can start from the edges on the platform, append a neighbor edge of printed ones each time and repeat until the entire mesh is printed. </a:t>
            </a:r>
            <a:endParaRPr lang="en-US" dirty="0"/>
          </a:p>
          <a:p>
            <a:endParaRPr lang="en-US" dirty="0" smtClean="0"/>
          </a:p>
          <a:p>
            <a:r>
              <a:rPr lang="en-US" dirty="0" smtClean="0"/>
              <a:t>The </a:t>
            </a:r>
            <a:r>
              <a:rPr lang="en-US" dirty="0"/>
              <a:t>other kind of constraint</a:t>
            </a:r>
            <a:r>
              <a:rPr lang="en-US" baseline="0" dirty="0"/>
              <a:t> is that</a:t>
            </a:r>
            <a:r>
              <a:rPr lang="en-US" dirty="0"/>
              <a:t>,</a:t>
            </a:r>
            <a:r>
              <a:rPr lang="en-US" baseline="0" dirty="0"/>
              <a:t> the nozzle should not collide with already printed parts when printing an edge.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a:t>collision constraints are not as trivial. A naïve ordering of the edges, such as the top right example, often paints itself into corners where an edge cannot be printed without collision. So our algorithm pays special attention to make sure that the ordering can be collision free, like the bottom right example.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F012A026-F78D-7145-8155-C2A7518BFA0B}" type="slidenum">
              <a:rPr lang="en-US" smtClean="0"/>
              <a:t>10</a:t>
            </a:fld>
            <a:endParaRPr lang="en-US"/>
          </a:p>
        </p:txBody>
      </p:sp>
    </p:spTree>
    <p:extLst>
      <p:ext uri="{BB962C8B-B14F-4D97-AF65-F5344CB8AC3E}">
        <p14:creationId xmlns:p14="http://schemas.microsoft.com/office/powerpoint/2010/main" val="15565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Our </a:t>
            </a:r>
            <a:r>
              <a:rPr lang="en-US" baseline="0" dirty="0"/>
              <a:t>strategy falls into two parts.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Since</a:t>
            </a:r>
            <a:r>
              <a:rPr lang="en-US" baseline="0" dirty="0" smtClean="0"/>
              <a:t> </a:t>
            </a:r>
            <a:r>
              <a:rPr lang="en-US" baseline="0" dirty="0"/>
              <a:t>collision is the major problem, we will first use an algorithm to put some constraints on the order of edges to avoid collision.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Then </a:t>
            </a:r>
            <a:r>
              <a:rPr lang="en-US" baseline="0" dirty="0"/>
              <a:t>we traverse the mesh while obeying those constraints, and also try to optimize the tool path.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F012A026-F78D-7145-8155-C2A7518BFA0B}" type="slidenum">
              <a:rPr lang="en-US" smtClean="0"/>
              <a:t>11</a:t>
            </a:fld>
            <a:endParaRPr lang="en-US"/>
          </a:p>
        </p:txBody>
      </p:sp>
    </p:spTree>
    <p:extLst>
      <p:ext uri="{BB962C8B-B14F-4D97-AF65-F5344CB8AC3E}">
        <p14:creationId xmlns:p14="http://schemas.microsoft.com/office/powerpoint/2010/main" val="1724345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a:t>
            </a:r>
            <a:r>
              <a:rPr lang="en-US" baseline="0" dirty="0" smtClean="0"/>
              <a:t> </a:t>
            </a:r>
            <a:r>
              <a:rPr lang="en-US" baseline="0" dirty="0"/>
              <a:t>is an overview of the rest of the talk. I will first talk about the two </a:t>
            </a:r>
            <a:r>
              <a:rPr lang="en-US" b="0" baseline="0" dirty="0"/>
              <a:t>phases</a:t>
            </a:r>
            <a:r>
              <a:rPr lang="en-US" baseline="0" dirty="0"/>
              <a:t> of our algorithm. And then show you some results before wrapping it up</a:t>
            </a:r>
            <a:r>
              <a:rPr lang="en-US" baseline="0" dirty="0" smtClean="0"/>
              <a:t>.</a:t>
            </a:r>
            <a:endParaRPr lang="en-US" baseline="0" dirty="0"/>
          </a:p>
          <a:p>
            <a:r>
              <a:rPr lang="en-US" baseline="0" dirty="0"/>
              <a:t>Let’s start with the collision avoidance algorithm. </a:t>
            </a:r>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12</a:t>
            </a:fld>
            <a:endParaRPr lang="en-US"/>
          </a:p>
        </p:txBody>
      </p:sp>
    </p:spTree>
    <p:extLst>
      <p:ext uri="{BB962C8B-B14F-4D97-AF65-F5344CB8AC3E}">
        <p14:creationId xmlns:p14="http://schemas.microsoft.com/office/powerpoint/2010/main" val="3063606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As </a:t>
            </a:r>
            <a:r>
              <a:rPr lang="en-US" dirty="0"/>
              <a:t>we mentioned, we need</a:t>
            </a:r>
            <a:r>
              <a:rPr lang="en-US" baseline="0" dirty="0"/>
              <a:t> to figure out the order to print the edges. </a:t>
            </a:r>
            <a:r>
              <a:rPr lang="en-US" altLang="zh-CN" baseline="0" dirty="0"/>
              <a:t>A simple way is to sort the edges by height. However, this naïve way does not work in many cases. </a:t>
            </a:r>
          </a:p>
          <a:p>
            <a:endParaRPr lang="en-US" altLang="zh-CN" baseline="0" dirty="0" smtClean="0"/>
          </a:p>
          <a:p>
            <a:r>
              <a:rPr lang="en-US" altLang="zh-CN" baseline="0" dirty="0" smtClean="0"/>
              <a:t>For </a:t>
            </a:r>
            <a:r>
              <a:rPr lang="en-US" altLang="zh-CN" baseline="0" dirty="0"/>
              <a:t>example, for this bunny mesh, the printing will get stuck at the red edges, because there are no collision-free printing orientations for them. </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a:t>
            </a:r>
            <a:r>
              <a:rPr lang="en-US" baseline="0" dirty="0"/>
              <a:t>we think about the ordering problem, the difficulty is that when </a:t>
            </a:r>
            <a:r>
              <a:rPr lang="en-US" altLang="zh-CN" baseline="0" dirty="0"/>
              <a:t>we</a:t>
            </a:r>
            <a:r>
              <a:rPr lang="en-US" baseline="0" dirty="0"/>
              <a:t> append a new edge in the sequence, it might make others unprintable. We can look ahead and enumerate possible orders to prevent this from happening, but this will require exponential computation. </a:t>
            </a:r>
          </a:p>
          <a:p>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13</a:t>
            </a:fld>
            <a:endParaRPr lang="en-US"/>
          </a:p>
        </p:txBody>
      </p:sp>
    </p:spTree>
    <p:extLst>
      <p:ext uri="{BB962C8B-B14F-4D97-AF65-F5344CB8AC3E}">
        <p14:creationId xmlns:p14="http://schemas.microsoft.com/office/powerpoint/2010/main" val="338300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Thinking </a:t>
            </a:r>
            <a:r>
              <a:rPr lang="en-US" baseline="0" dirty="0"/>
              <a:t>in the reverse way will help for this problem: for example, if this duck is printable, there must be some edges that can be printed after all the others are printed, such as these edges on the top. If we print them last, we don’t need to worry about them when we consider the others. Then, these edges can be printed last but before the edges on the top. We can do this repeatedly until the entire mesh is considered. </a:t>
            </a:r>
          </a:p>
          <a:p>
            <a:r>
              <a:rPr lang="en-US" baseline="0" dirty="0" smtClean="0"/>
              <a:t>This </a:t>
            </a:r>
            <a:r>
              <a:rPr lang="en-US" baseline="0" dirty="0"/>
              <a:t>is just like peeling an onion</a:t>
            </a:r>
            <a:r>
              <a:rPr lang="en-US" baseline="0" dirty="0" smtClean="0"/>
              <a:t>.</a:t>
            </a:r>
            <a:endParaRPr lang="en-US" baseline="0" dirty="0"/>
          </a:p>
          <a:p>
            <a:endParaRPr lang="en-US" baseline="0" dirty="0" smtClean="0"/>
          </a:p>
          <a:p>
            <a:r>
              <a:rPr lang="en-US" baseline="0" dirty="0" smtClean="0"/>
              <a:t>Using </a:t>
            </a:r>
            <a:r>
              <a:rPr lang="en-US" baseline="0" dirty="0"/>
              <a:t>the peeling order as a guide line, we can print the edges in roughly the reverse order. For example, these edges in the bottom should be printed first and are guaranteed to be printable, because the others have not been printed yet. Next, these edges are also guaranteed to be printable. And again, we can repeat this until the entire mesh is printed</a:t>
            </a:r>
            <a:r>
              <a:rPr lang="en-US" baseline="0" dirty="0" smtClean="0"/>
              <a:t>.</a:t>
            </a:r>
            <a:endParaRPr lang="en-US" baseline="0" dirty="0"/>
          </a:p>
          <a:p>
            <a:r>
              <a:rPr lang="en-US" baseline="0" dirty="0" smtClean="0"/>
              <a:t>Now </a:t>
            </a:r>
            <a:r>
              <a:rPr lang="en-US" baseline="0" dirty="0"/>
              <a:t>I’ll describe the algorithm in the formal way.</a:t>
            </a:r>
          </a:p>
          <a:p>
            <a:endParaRPr lang="en-US" baseline="0" dirty="0"/>
          </a:p>
        </p:txBody>
      </p:sp>
      <p:sp>
        <p:nvSpPr>
          <p:cNvPr id="4" name="Slide Number Placeholder 3"/>
          <p:cNvSpPr>
            <a:spLocks noGrp="1"/>
          </p:cNvSpPr>
          <p:nvPr>
            <p:ph type="sldNum" sz="quarter" idx="10"/>
          </p:nvPr>
        </p:nvSpPr>
        <p:spPr/>
        <p:txBody>
          <a:bodyPr/>
          <a:lstStyle/>
          <a:p>
            <a:fld id="{F012A026-F78D-7145-8155-C2A7518BFA0B}" type="slidenum">
              <a:rPr lang="en-US" smtClean="0"/>
              <a:t>14</a:t>
            </a:fld>
            <a:endParaRPr lang="en-US"/>
          </a:p>
        </p:txBody>
      </p:sp>
    </p:spTree>
    <p:extLst>
      <p:ext uri="{BB962C8B-B14F-4D97-AF65-F5344CB8AC3E}">
        <p14:creationId xmlns:p14="http://schemas.microsoft.com/office/powerpoint/2010/main" val="2434710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a:t>
            </a:r>
            <a:r>
              <a:rPr lang="en-US" sz="1200" b="0" i="0" u="none" strike="noStrike" kern="1200" baseline="0" dirty="0">
                <a:solidFill>
                  <a:schemeClr val="tx1"/>
                </a:solidFill>
                <a:latin typeface="+mn-lt"/>
                <a:ea typeface="+mn-ea"/>
                <a:cs typeface="+mn-cs"/>
              </a:rPr>
              <a:t>formalize the problem using a directed graph. In this example of a tetrahedron, we have six edges. So we build a graph that consists of 6 nodes. Each node corresponds to a mesh edge as labeled.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Suppose </a:t>
            </a:r>
            <a:r>
              <a:rPr lang="en-US" sz="1200" b="0" i="0" u="none" strike="noStrike" kern="1200" baseline="0" dirty="0">
                <a:solidFill>
                  <a:schemeClr val="tx1"/>
                </a:solidFill>
                <a:latin typeface="+mn-lt"/>
                <a:ea typeface="+mn-ea"/>
                <a:cs typeface="+mn-cs"/>
              </a:rPr>
              <a:t>we have a printer that can print edges from three different orientations. We will use the three sectors to represent the orientations. Every node in the graph has the information about whether each orientation is guaranteed to be collision free</a:t>
            </a:r>
            <a:r>
              <a:rPr lang="en-US" sz="1200" b="0" i="0" u="none" strike="noStrike" kern="1200" baseline="0" dirty="0" smtClean="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a:t>
            </a:r>
            <a:r>
              <a:rPr lang="en-US" sz="1200" b="0" i="0" u="none" strike="noStrike" kern="1200" baseline="0" dirty="0">
                <a:solidFill>
                  <a:schemeClr val="tx1"/>
                </a:solidFill>
                <a:latin typeface="+mn-lt"/>
                <a:ea typeface="+mn-ea"/>
                <a:cs typeface="+mn-cs"/>
              </a:rPr>
              <a:t>use directed edges in the graph to encode the information about collision. To distinguish from the edges of the mesh, I’ll use arcs to refer to the edges in the graph.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For </a:t>
            </a:r>
            <a:r>
              <a:rPr lang="en-US" altLang="zh-CN" sz="1200" b="0" i="0" u="none" strike="noStrike" kern="1200" baseline="0" dirty="0">
                <a:solidFill>
                  <a:schemeClr val="tx1"/>
                </a:solidFill>
                <a:latin typeface="+mn-lt"/>
                <a:ea typeface="+mn-ea"/>
                <a:cs typeface="+mn-cs"/>
              </a:rPr>
              <a:t>example, t</a:t>
            </a:r>
            <a:r>
              <a:rPr lang="en-US" sz="1200" b="0" i="0" u="none" strike="noStrike" kern="1200" baseline="0" dirty="0">
                <a:solidFill>
                  <a:schemeClr val="tx1"/>
                </a:solidFill>
                <a:latin typeface="+mn-lt"/>
                <a:ea typeface="+mn-ea"/>
                <a:cs typeface="+mn-cs"/>
              </a:rPr>
              <a:t>here is an arc from b to e and orientation 2 of the arc is colored orange. This means that if edge e is already printed, the nozzle will collide with it when we print edge b in orientation 2</a:t>
            </a:r>
            <a:r>
              <a:rPr lang="en-US" sz="1200" b="0" i="0" u="none" strike="noStrike" kern="1200" baseline="0" dirty="0" smtClean="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a:t>
            </a:r>
            <a:r>
              <a:rPr lang="en-US" sz="1200" b="0" i="0" u="none" strike="noStrike" kern="1200" baseline="0" dirty="0">
                <a:solidFill>
                  <a:schemeClr val="tx1"/>
                </a:solidFill>
                <a:latin typeface="+mn-lt"/>
                <a:ea typeface="+mn-ea"/>
                <a:cs typeface="+mn-cs"/>
              </a:rPr>
              <a:t>can check for collision for every pair of the edges, and add corresponding arcs in the graph.</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012A026-F78D-7145-8155-C2A7518BFA0B}" type="slidenum">
              <a:rPr lang="en-US" smtClean="0"/>
              <a:t>15</a:t>
            </a:fld>
            <a:endParaRPr lang="en-US"/>
          </a:p>
        </p:txBody>
      </p:sp>
    </p:spTree>
    <p:extLst>
      <p:ext uri="{BB962C8B-B14F-4D97-AF65-F5344CB8AC3E}">
        <p14:creationId xmlns:p14="http://schemas.microsoft.com/office/powerpoint/2010/main" val="3712121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a:t>
            </a:r>
            <a:r>
              <a:rPr lang="en-US" sz="1200" b="0" i="0" u="none" strike="noStrike" kern="1200" baseline="0" dirty="0">
                <a:solidFill>
                  <a:schemeClr val="tx1"/>
                </a:solidFill>
                <a:latin typeface="+mn-lt"/>
                <a:ea typeface="+mn-ea"/>
                <a:cs typeface="+mn-cs"/>
              </a:rPr>
              <a:t>we mentioned, the first phase of our scheme is to put some constraints on the order of the edges, such that any sequence that obeys these constraints is guaranteed to be collision-free. Directed arcs can represent such constraints: for example, the arc (b, e) can represent that we intend to print b before 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Therefore</a:t>
            </a:r>
            <a:r>
              <a:rPr lang="en-US" sz="1200" b="0" i="0" u="none" strike="noStrike" kern="1200" baseline="0" dirty="0">
                <a:solidFill>
                  <a:schemeClr val="tx1"/>
                </a:solidFill>
                <a:latin typeface="+mn-lt"/>
                <a:ea typeface="+mn-ea"/>
                <a:cs typeface="+mn-cs"/>
              </a:rPr>
              <a:t>, we use a subset of arcs to represent the constraints we intend to follow. These arcs, together with all the nodes, form a subgraph of the original graph.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a:t>
            </a:r>
            <a:r>
              <a:rPr lang="en-US" sz="1200" b="0" i="0" u="none" strike="noStrike" kern="1200" baseline="0" dirty="0">
                <a:solidFill>
                  <a:schemeClr val="tx1"/>
                </a:solidFill>
                <a:latin typeface="+mn-lt"/>
                <a:ea typeface="+mn-ea"/>
                <a:cs typeface="+mn-cs"/>
              </a:rPr>
              <a:t>example, this subgraph has only three arcs. Which means that we should print a before d, b before e and c before f</a:t>
            </a:r>
            <a:r>
              <a:rPr lang="en-US" sz="1200" b="0" i="0" u="none" strike="noStrike" kern="1200" baseline="0" dirty="0" smtClean="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With </a:t>
            </a:r>
            <a:r>
              <a:rPr lang="en-US" sz="1200" b="0" i="0" u="none" strike="noStrike" kern="1200" baseline="0" dirty="0">
                <a:solidFill>
                  <a:schemeClr val="tx1"/>
                </a:solidFill>
                <a:latin typeface="+mn-lt"/>
                <a:ea typeface="+mn-ea"/>
                <a:cs typeface="+mn-cs"/>
              </a:rPr>
              <a:t>these constraints, we can print the edges in alphabetical order, which is collision free</a:t>
            </a:r>
            <a:r>
              <a:rPr lang="en-US" sz="1200" b="0" i="0" u="none" strike="noStrike" kern="1200" baseline="0" dirty="0" smtClean="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Another </a:t>
            </a:r>
            <a:r>
              <a:rPr lang="en-US" sz="1200" b="0" i="0" u="none" strike="noStrike" kern="1200" baseline="0" dirty="0">
                <a:solidFill>
                  <a:schemeClr val="tx1"/>
                </a:solidFill>
                <a:latin typeface="+mn-lt"/>
                <a:ea typeface="+mn-ea"/>
                <a:cs typeface="+mn-cs"/>
              </a:rPr>
              <a:t>compatible order is a-d-b-e-c-f. However, if we print in this order, after we print a and c, we will not be able to print b because all three orientations result in collision</a:t>
            </a:r>
            <a:r>
              <a:rPr lang="en-US" sz="1200" b="0" i="0" u="none" strike="noStrike" kern="1200" baseline="0" dirty="0" smtClean="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means that this subgraph does not guarantee a collision free printing order.</a:t>
            </a:r>
          </a:p>
        </p:txBody>
      </p:sp>
      <p:sp>
        <p:nvSpPr>
          <p:cNvPr id="4" name="Slide Number Placeholder 3"/>
          <p:cNvSpPr>
            <a:spLocks noGrp="1"/>
          </p:cNvSpPr>
          <p:nvPr>
            <p:ph type="sldNum" sz="quarter" idx="10"/>
          </p:nvPr>
        </p:nvSpPr>
        <p:spPr/>
        <p:txBody>
          <a:bodyPr/>
          <a:lstStyle/>
          <a:p>
            <a:fld id="{F012A026-F78D-7145-8155-C2A7518BFA0B}" type="slidenum">
              <a:rPr lang="en-US" smtClean="0"/>
              <a:t>16</a:t>
            </a:fld>
            <a:endParaRPr lang="en-US"/>
          </a:p>
        </p:txBody>
      </p:sp>
    </p:spTree>
    <p:extLst>
      <p:ext uri="{BB962C8B-B14F-4D97-AF65-F5344CB8AC3E}">
        <p14:creationId xmlns:p14="http://schemas.microsoft.com/office/powerpoint/2010/main" val="3485096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Now </a:t>
            </a:r>
            <a:r>
              <a:rPr lang="en-US" sz="1200" b="0" i="0" u="none" strike="noStrike" kern="1200" baseline="0" dirty="0">
                <a:solidFill>
                  <a:schemeClr val="tx1"/>
                </a:solidFill>
                <a:latin typeface="+mn-lt"/>
                <a:ea typeface="+mn-ea"/>
                <a:cs typeface="+mn-cs"/>
              </a:rPr>
              <a:t>the question is, what kind of subgraph is a solution to our problem? Let’s look at the original graph, it’s not a feasible solution because it’s cyclic. We cannot obey all the constraints simultaneously.</a:t>
            </a:r>
          </a:p>
        </p:txBody>
      </p:sp>
      <p:sp>
        <p:nvSpPr>
          <p:cNvPr id="4" name="Slide Number Placeholder 3"/>
          <p:cNvSpPr>
            <a:spLocks noGrp="1"/>
          </p:cNvSpPr>
          <p:nvPr>
            <p:ph type="sldNum" sz="quarter" idx="10"/>
          </p:nvPr>
        </p:nvSpPr>
        <p:spPr/>
        <p:txBody>
          <a:bodyPr/>
          <a:lstStyle/>
          <a:p>
            <a:fld id="{F012A026-F78D-7145-8155-C2A7518BFA0B}" type="slidenum">
              <a:rPr lang="en-US" smtClean="0"/>
              <a:t>17</a:t>
            </a:fld>
            <a:endParaRPr lang="en-US"/>
          </a:p>
        </p:txBody>
      </p:sp>
    </p:spTree>
    <p:extLst>
      <p:ext uri="{BB962C8B-B14F-4D97-AF65-F5344CB8AC3E}">
        <p14:creationId xmlns:p14="http://schemas.microsoft.com/office/powerpoint/2010/main" val="3825830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a:t>
            </a:r>
            <a:r>
              <a:rPr lang="en-US" sz="1200" b="0" i="0" u="none" strike="noStrike" kern="1200" baseline="0" dirty="0">
                <a:solidFill>
                  <a:schemeClr val="tx1"/>
                </a:solidFill>
                <a:latin typeface="+mn-lt"/>
                <a:ea typeface="+mn-ea"/>
                <a:cs typeface="+mn-cs"/>
              </a:rPr>
              <a:t>subgraph is acyclic, but it’s not a solution either. Because arc (b, d) is absent so edge d might be printed before </a:t>
            </a:r>
            <a:r>
              <a:rPr lang="en-US" sz="1200" b="0" i="0" u="none" strike="noStrike" kern="1200" baseline="0" dirty="0" smtClean="0">
                <a:solidFill>
                  <a:schemeClr val="tx1"/>
                </a:solidFill>
                <a:latin typeface="+mn-lt"/>
                <a:ea typeface="+mn-ea"/>
                <a:cs typeface="+mn-cs"/>
              </a:rPr>
              <a:t>b, in which case </a:t>
            </a:r>
            <a:r>
              <a:rPr lang="en-US" sz="1200" b="0" i="0" u="none" strike="noStrike" kern="1200" baseline="0" dirty="0">
                <a:solidFill>
                  <a:schemeClr val="tx1"/>
                </a:solidFill>
                <a:latin typeface="+mn-lt"/>
                <a:ea typeface="+mn-ea"/>
                <a:cs typeface="+mn-cs"/>
              </a:rPr>
              <a:t>edge b is not printable due to collision.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012A026-F78D-7145-8155-C2A7518BFA0B}" type="slidenum">
              <a:rPr lang="en-US" smtClean="0"/>
              <a:t>18</a:t>
            </a:fld>
            <a:endParaRPr lang="en-US"/>
          </a:p>
        </p:txBody>
      </p:sp>
    </p:spTree>
    <p:extLst>
      <p:ext uri="{BB962C8B-B14F-4D97-AF65-F5344CB8AC3E}">
        <p14:creationId xmlns:p14="http://schemas.microsoft.com/office/powerpoint/2010/main" val="239120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Now let me explain how we know whether a node is guaranteed to </a:t>
            </a:r>
            <a:r>
              <a:rPr lang="en-US" sz="1200" b="0" i="0" u="none" strike="noStrike" kern="1200" baseline="0" dirty="0" smtClean="0">
                <a:solidFill>
                  <a:schemeClr val="tx1"/>
                </a:solidFill>
                <a:latin typeface="+mn-lt"/>
                <a:ea typeface="+mn-ea"/>
                <a:cs typeface="+mn-cs"/>
              </a:rPr>
              <a:t>be printable without collision.</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a </a:t>
            </a:r>
            <a:r>
              <a:rPr lang="en-US" sz="1200" b="0" i="0" u="none" strike="noStrike" kern="1200" baseline="0" dirty="0">
                <a:solidFill>
                  <a:schemeClr val="tx1"/>
                </a:solidFill>
                <a:latin typeface="+mn-lt"/>
                <a:ea typeface="+mn-ea"/>
                <a:cs typeface="+mn-cs"/>
              </a:rPr>
              <a:t>node, if an orientation is guaranteed to be collision-free given a set of constraints, we say such an orientation is open and we leave it blank in the figure, otherwise it’s closed and we color it orange. If at least one orientation of a node is open, we say that the node is open, otherwise it’s closed.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With </a:t>
            </a:r>
            <a:r>
              <a:rPr lang="en-US" sz="1200" b="0" i="0" u="none" strike="noStrike" kern="1200" baseline="0" dirty="0">
                <a:solidFill>
                  <a:schemeClr val="tx1"/>
                </a:solidFill>
                <a:latin typeface="+mn-lt"/>
                <a:ea typeface="+mn-ea"/>
                <a:cs typeface="+mn-cs"/>
              </a:rPr>
              <a:t>this definition, it follows that if an arc is absent in a subgraph, the corresponding orientations in the arc’s tail node should be closed.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a:t>
            </a:r>
            <a:r>
              <a:rPr lang="en-US" sz="1200" b="0" i="0" u="none" strike="noStrike" kern="1200" baseline="0" dirty="0">
                <a:solidFill>
                  <a:schemeClr val="tx1"/>
                </a:solidFill>
                <a:latin typeface="+mn-lt"/>
                <a:ea typeface="+mn-ea"/>
                <a:cs typeface="+mn-cs"/>
              </a:rPr>
              <a:t>example, when we remove arc (b, e), we should close orientation 2 of node </a:t>
            </a:r>
            <a:r>
              <a:rPr lang="en-US" sz="1200" b="0" i="0" u="none" strike="noStrike" kern="1200" baseline="0" dirty="0" smtClean="0">
                <a:solidFill>
                  <a:schemeClr val="tx1"/>
                </a:solidFill>
                <a:latin typeface="+mn-lt"/>
                <a:ea typeface="+mn-ea"/>
                <a:cs typeface="+mn-cs"/>
              </a:rPr>
              <a:t>b, because without arc (b, e), edge e is allowed to be printed before b, which will make edge b unprintable in orientation 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Similarly</a:t>
            </a:r>
            <a:r>
              <a:rPr lang="en-US" sz="1200" b="0" i="0" u="none" strike="noStrike" kern="1200" baseline="0" dirty="0">
                <a:solidFill>
                  <a:schemeClr val="tx1"/>
                </a:solidFill>
                <a:latin typeface="+mn-lt"/>
                <a:ea typeface="+mn-ea"/>
                <a:cs typeface="+mn-cs"/>
              </a:rPr>
              <a:t>, we have to close these orientations when we remove arc (b, f), or when we remove (f, e) and (f, d).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means that in order to get a </a:t>
            </a:r>
            <a:r>
              <a:rPr lang="en-US" sz="1200" b="0" i="0" u="none" strike="noStrike" kern="1200" baseline="0" dirty="0" smtClean="0">
                <a:solidFill>
                  <a:schemeClr val="tx1"/>
                </a:solidFill>
                <a:latin typeface="+mn-lt"/>
                <a:ea typeface="+mn-ea"/>
                <a:cs typeface="+mn-cs"/>
              </a:rPr>
              <a:t>feasible solution, </a:t>
            </a:r>
            <a:r>
              <a:rPr lang="en-US" sz="1200" b="0" i="0" u="none" strike="noStrike" kern="1200" baseline="0" dirty="0" smtClean="0">
                <a:solidFill>
                  <a:schemeClr val="tx1"/>
                </a:solidFill>
                <a:latin typeface="+mn-lt"/>
                <a:ea typeface="+mn-ea"/>
                <a:cs typeface="+mn-cs"/>
              </a:rPr>
              <a:t>some arcs must remain in the subgraph to keep every node open.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012A026-F78D-7145-8155-C2A7518BFA0B}" type="slidenum">
              <a:rPr lang="en-US" smtClean="0"/>
              <a:t>19</a:t>
            </a:fld>
            <a:endParaRPr lang="en-US"/>
          </a:p>
        </p:txBody>
      </p:sp>
    </p:spTree>
    <p:extLst>
      <p:ext uri="{BB962C8B-B14F-4D97-AF65-F5344CB8AC3E}">
        <p14:creationId xmlns:p14="http://schemas.microsoft.com/office/powerpoint/2010/main" val="199987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Traditional</a:t>
            </a:r>
            <a:r>
              <a:rPr lang="en-US" baseline="0" dirty="0" smtClean="0"/>
              <a:t> </a:t>
            </a:r>
            <a:r>
              <a:rPr lang="en-US" baseline="0" dirty="0"/>
              <a:t>3D printers fabricate objects by depositing materials layer-by-layer.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(http://www.bloomberg.com/news/articles/2013-06-19/makerbot-sells-out-to-3d-printings-old-guard-for-403-million Photograph by Victor J. Blue/Bloomberg)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(http://3dprinterplans.info/our-five-most-anticipated-upcoming-3d-printers/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2</a:t>
            </a:fld>
            <a:endParaRPr lang="en-US"/>
          </a:p>
        </p:txBody>
      </p:sp>
    </p:spTree>
    <p:extLst>
      <p:ext uri="{BB962C8B-B14F-4D97-AF65-F5344CB8AC3E}">
        <p14:creationId xmlns:p14="http://schemas.microsoft.com/office/powerpoint/2010/main" val="3324065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Now </a:t>
            </a:r>
            <a:r>
              <a:rPr lang="en-US" sz="1200" b="0" i="0" u="none" strike="noStrike" kern="1200" baseline="0" dirty="0">
                <a:solidFill>
                  <a:schemeClr val="tx1"/>
                </a:solidFill>
                <a:latin typeface="+mn-lt"/>
                <a:ea typeface="+mn-ea"/>
                <a:cs typeface="+mn-cs"/>
              </a:rPr>
              <a:t>we’ve figured out the two properties a subgraph must have in order to be a solution. First, it must be acyclic. Second, every node must be open. We call such subgraph a feasible acyclic subgraph.</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012A026-F78D-7145-8155-C2A7518BFA0B}" type="slidenum">
              <a:rPr lang="en-US" smtClean="0"/>
              <a:t>20</a:t>
            </a:fld>
            <a:endParaRPr lang="en-US"/>
          </a:p>
        </p:txBody>
      </p:sp>
    </p:spTree>
    <p:extLst>
      <p:ext uri="{BB962C8B-B14F-4D97-AF65-F5344CB8AC3E}">
        <p14:creationId xmlns:p14="http://schemas.microsoft.com/office/powerpoint/2010/main" val="3739879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Now </a:t>
            </a:r>
            <a:r>
              <a:rPr lang="en-US" dirty="0"/>
              <a:t>let me show you how our algorithm finds </a:t>
            </a:r>
            <a:r>
              <a:rPr lang="en-US" dirty="0" smtClean="0"/>
              <a:t>a feasible acyclic</a:t>
            </a:r>
            <a:r>
              <a:rPr lang="en-US" baseline="0" dirty="0" smtClean="0"/>
              <a:t> </a:t>
            </a:r>
            <a:r>
              <a:rPr lang="en-US" baseline="0" dirty="0"/>
              <a:t>subgraph.</a:t>
            </a:r>
          </a:p>
          <a:p>
            <a:endParaRPr lang="en-US" baseline="0" dirty="0"/>
          </a:p>
          <a:p>
            <a:r>
              <a:rPr lang="en-US" baseline="0" dirty="0"/>
              <a:t>We start with the full graph. Then we remove all the arcs and close the orientations.</a:t>
            </a:r>
          </a:p>
          <a:p>
            <a:endParaRPr lang="en-US" baseline="0" dirty="0"/>
          </a:p>
          <a:p>
            <a:r>
              <a:rPr lang="en-US" baseline="0" dirty="0"/>
              <a:t>The nodes that are still open are the edges that can be printed last. We can add back the arcs pointing to them. These constraints will force the others to be printed before them</a:t>
            </a:r>
            <a:r>
              <a:rPr lang="en-US" baseline="0" dirty="0" smtClean="0"/>
              <a:t>. (RXS)</a:t>
            </a:r>
            <a:endParaRPr lang="en-US" baseline="0" dirty="0"/>
          </a:p>
          <a:p>
            <a:endParaRPr lang="en-US" baseline="0" dirty="0"/>
          </a:p>
          <a:p>
            <a:r>
              <a:rPr lang="en-US" baseline="0" dirty="0"/>
              <a:t>This action will open more nodes. We can repeat this until all nodes are open or stop when we cannot open any more. In this simple example, we don’t need more iterations. But in real data it will repeat many times.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If all</a:t>
            </a:r>
            <a:r>
              <a:rPr lang="en-US" baseline="0" dirty="0"/>
              <a:t> nodes are open at the end, we’ve found a solution and we can print the edges in the reverse order. If not, it means the nodes that are still closed cannot be printed in any order, because there is a deadlock.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21</a:t>
            </a:fld>
            <a:endParaRPr lang="en-US"/>
          </a:p>
        </p:txBody>
      </p:sp>
    </p:spTree>
    <p:extLst>
      <p:ext uri="{BB962C8B-B14F-4D97-AF65-F5344CB8AC3E}">
        <p14:creationId xmlns:p14="http://schemas.microsoft.com/office/powerpoint/2010/main" val="493283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Now </a:t>
            </a:r>
            <a:r>
              <a:rPr lang="en-US" dirty="0"/>
              <a:t>we</a:t>
            </a:r>
            <a:r>
              <a:rPr lang="en-US" baseline="0" dirty="0"/>
              <a:t>’ve finished the collision avoidance algorithm. The take-home message is that we use a directed graph to encode the information about collision, and use the peeling algorithm to get a subgraph that represents the ordering constraints to avoid collision.</a:t>
            </a:r>
          </a:p>
          <a:p>
            <a:endParaRPr lang="en-US" baseline="0" dirty="0"/>
          </a:p>
          <a:p>
            <a:r>
              <a:rPr lang="en-US" baseline="0" dirty="0"/>
              <a:t>Now I’ll talk about how we actually make the printing plan.</a:t>
            </a:r>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22</a:t>
            </a:fld>
            <a:endParaRPr lang="en-US"/>
          </a:p>
        </p:txBody>
      </p:sp>
    </p:spTree>
    <p:extLst>
      <p:ext uri="{BB962C8B-B14F-4D97-AF65-F5344CB8AC3E}">
        <p14:creationId xmlns:p14="http://schemas.microsoft.com/office/powerpoint/2010/main" val="167430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Once </a:t>
            </a:r>
            <a:r>
              <a:rPr lang="en-US" dirty="0"/>
              <a:t>we have the ordering constraints,</a:t>
            </a:r>
            <a:r>
              <a:rPr lang="en-US" baseline="0" dirty="0"/>
              <a:t> </a:t>
            </a:r>
            <a:r>
              <a:rPr lang="en-US" baseline="0" dirty="0" smtClean="0"/>
              <a:t>we </a:t>
            </a:r>
            <a:r>
              <a:rPr lang="en-US" baseline="0" dirty="0"/>
              <a:t>can use any traversal order of the mesh, as long as it follows the arcs in the subgraph.  </a:t>
            </a:r>
          </a:p>
          <a:p>
            <a:endParaRPr lang="en-US" baseline="0" dirty="0" smtClean="0"/>
          </a:p>
          <a:p>
            <a:r>
              <a:rPr lang="en-US" baseline="0" dirty="0" smtClean="0"/>
              <a:t>For instance, the left figure is a feasible solution to print these triangles.</a:t>
            </a:r>
          </a:p>
          <a:p>
            <a:endParaRPr lang="en-US" baseline="0" dirty="0"/>
          </a:p>
          <a:p>
            <a:r>
              <a:rPr lang="en-US" dirty="0" smtClean="0"/>
              <a:t>But</a:t>
            </a:r>
            <a:r>
              <a:rPr lang="en-US" baseline="0" dirty="0" smtClean="0"/>
              <a:t> it’s not the ideal solution because the nozzle has to move around a lot. </a:t>
            </a:r>
            <a:r>
              <a:rPr lang="en-US" baseline="0" dirty="0"/>
              <a:t>In practice we found that some properties tend to improve the quality of the prints. </a:t>
            </a:r>
          </a:p>
          <a:p>
            <a:endParaRPr lang="en-US" baseline="0" dirty="0"/>
          </a:p>
          <a:p>
            <a:r>
              <a:rPr lang="en-US" baseline="0" dirty="0"/>
              <a:t>For instance, the </a:t>
            </a:r>
            <a:r>
              <a:rPr lang="en-US" baseline="0" dirty="0" smtClean="0"/>
              <a:t>right figure </a:t>
            </a:r>
            <a:r>
              <a:rPr lang="en-US" baseline="0" dirty="0"/>
              <a:t>shows a good example, in which the edges are printed in the </a:t>
            </a:r>
            <a:r>
              <a:rPr lang="en-US" baseline="0" dirty="0" err="1"/>
              <a:t>WirePrint</a:t>
            </a:r>
            <a:r>
              <a:rPr lang="en-US" baseline="0" dirty="0"/>
              <a:t> style, with a few continuous strokes.</a:t>
            </a:r>
          </a:p>
          <a:p>
            <a:r>
              <a:rPr lang="en-US" dirty="0" smtClean="0"/>
              <a:t> </a:t>
            </a:r>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23</a:t>
            </a:fld>
            <a:endParaRPr lang="en-US"/>
          </a:p>
        </p:txBody>
      </p:sp>
    </p:spTree>
    <p:extLst>
      <p:ext uri="{BB962C8B-B14F-4D97-AF65-F5344CB8AC3E}">
        <p14:creationId xmlns:p14="http://schemas.microsoft.com/office/powerpoint/2010/main" val="1088892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There</a:t>
            </a:r>
            <a:r>
              <a:rPr lang="en-US" baseline="0" dirty="0" smtClean="0"/>
              <a:t>fore</a:t>
            </a:r>
            <a:r>
              <a:rPr lang="en-US" baseline="0" dirty="0"/>
              <a:t>, we </a:t>
            </a:r>
            <a:r>
              <a:rPr lang="en-US" baseline="0" dirty="0" smtClean="0"/>
              <a:t>try </a:t>
            </a:r>
            <a:r>
              <a:rPr lang="en-US" baseline="0" dirty="0"/>
              <a:t>to produce long continuous strips of edges, and minimize the rotation of the platform. </a:t>
            </a:r>
          </a:p>
          <a:p>
            <a:endParaRPr lang="en-US" baseline="0" dirty="0"/>
          </a:p>
          <a:p>
            <a:r>
              <a:rPr lang="en-US" baseline="0" dirty="0"/>
              <a:t>Here is an example of the ordering result, together with a time-lapse video of the printing process. Note that the edges are grouped into continuous strips and the printing orientations change smoothly within each strip.</a:t>
            </a:r>
          </a:p>
          <a:p>
            <a:endParaRPr lang="en-US" baseline="0" dirty="0"/>
          </a:p>
          <a:p>
            <a:r>
              <a:rPr lang="en-US" baseline="0" dirty="0" smtClean="0"/>
              <a:t>Because of the time limit, I will leave out the details about how we optimize the tool path. You </a:t>
            </a:r>
            <a:r>
              <a:rPr lang="en-US" baseline="0" dirty="0"/>
              <a:t>can find the details in the paper if you’re interested.</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012A026-F78D-7145-8155-C2A7518BFA0B}" type="slidenum">
              <a:rPr lang="en-US" smtClean="0"/>
              <a:t>24</a:t>
            </a:fld>
            <a:endParaRPr lang="en-US"/>
          </a:p>
        </p:txBody>
      </p:sp>
    </p:spTree>
    <p:extLst>
      <p:ext uri="{BB962C8B-B14F-4D97-AF65-F5344CB8AC3E}">
        <p14:creationId xmlns:p14="http://schemas.microsoft.com/office/powerpoint/2010/main" val="4226911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As </a:t>
            </a:r>
            <a:r>
              <a:rPr lang="en-US" dirty="0"/>
              <a:t>we just saw, the main goal of the edge ordering phase is to optimize the</a:t>
            </a:r>
            <a:r>
              <a:rPr lang="en-US" baseline="0" dirty="0"/>
              <a:t> tool path, so as to improve the printing quality. </a:t>
            </a:r>
          </a:p>
          <a:p>
            <a:endParaRPr lang="en-US" baseline="0" dirty="0"/>
          </a:p>
          <a:p>
            <a:r>
              <a:rPr lang="en-US" baseline="0" dirty="0"/>
              <a:t>We’ve tried our method for a representative set of meshes. Now let me show you some more results.</a:t>
            </a:r>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25</a:t>
            </a:fld>
            <a:endParaRPr lang="en-US"/>
          </a:p>
        </p:txBody>
      </p:sp>
    </p:spTree>
    <p:extLst>
      <p:ext uri="{BB962C8B-B14F-4D97-AF65-F5344CB8AC3E}">
        <p14:creationId xmlns:p14="http://schemas.microsoft.com/office/powerpoint/2010/main" val="1361093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I </a:t>
            </a:r>
            <a:r>
              <a:rPr lang="en-US" baseline="0" dirty="0"/>
              <a:t>have already shown you the bunnies. </a:t>
            </a:r>
          </a:p>
          <a:p>
            <a:endParaRPr lang="en-US" baseline="0" dirty="0"/>
          </a:p>
          <a:p>
            <a:r>
              <a:rPr lang="en-US" baseline="0" dirty="0"/>
              <a:t>Here in the top row, the color indicates the order of edges, from white to black.</a:t>
            </a:r>
            <a:endParaRPr lang="en-US" b="1" baseline="0" dirty="0"/>
          </a:p>
          <a:p>
            <a:endParaRPr lang="en-US" baseline="0" dirty="0"/>
          </a:p>
          <a:p>
            <a:r>
              <a:rPr lang="en-US" baseline="0" dirty="0"/>
              <a:t>I want to emphasize again that these meshes, especially the quad mesh on the right, represent the features of the model much better than the results of previous works.</a:t>
            </a:r>
          </a:p>
        </p:txBody>
      </p:sp>
      <p:sp>
        <p:nvSpPr>
          <p:cNvPr id="4" name="Slide Number Placeholder 3"/>
          <p:cNvSpPr>
            <a:spLocks noGrp="1"/>
          </p:cNvSpPr>
          <p:nvPr>
            <p:ph type="sldNum" sz="quarter" idx="10"/>
          </p:nvPr>
        </p:nvSpPr>
        <p:spPr/>
        <p:txBody>
          <a:bodyPr/>
          <a:lstStyle/>
          <a:p>
            <a:fld id="{F012A026-F78D-7145-8155-C2A7518BFA0B}" type="slidenum">
              <a:rPr lang="en-US" smtClean="0"/>
              <a:t>26</a:t>
            </a:fld>
            <a:endParaRPr lang="en-US"/>
          </a:p>
        </p:txBody>
      </p:sp>
    </p:spTree>
    <p:extLst>
      <p:ext uri="{BB962C8B-B14F-4D97-AF65-F5344CB8AC3E}">
        <p14:creationId xmlns:p14="http://schemas.microsoft.com/office/powerpoint/2010/main" val="4048030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And </a:t>
            </a:r>
            <a:r>
              <a:rPr lang="en-US" dirty="0"/>
              <a:t>here are some more results: a </a:t>
            </a:r>
            <a:r>
              <a:rPr lang="en-US" dirty="0" err="1"/>
              <a:t>klein</a:t>
            </a:r>
            <a:r>
              <a:rPr lang="en-US" dirty="0"/>
              <a:t> bottle</a:t>
            </a:r>
            <a:r>
              <a:rPr lang="en-US" baseline="0" dirty="0"/>
              <a:t>, a trefoil knot, and the fertility model.</a:t>
            </a:r>
          </a:p>
          <a:p>
            <a:endParaRPr lang="en-US" baseline="0" dirty="0"/>
          </a:p>
          <a:p>
            <a:r>
              <a:rPr lang="en-US" baseline="0" dirty="0"/>
              <a:t>These shapes are not trivial to find a collision free order. For example, the surface of </a:t>
            </a:r>
            <a:r>
              <a:rPr lang="en-US" baseline="0" dirty="0" err="1"/>
              <a:t>klein</a:t>
            </a:r>
            <a:r>
              <a:rPr lang="en-US" baseline="0" dirty="0"/>
              <a:t> bottle is self intersecting and it’s hard to print the edges without collision. If we print the edges in height order, these red edges in the top row cannot be printed without collision. But our method found feasible solutions to print them.</a:t>
            </a:r>
          </a:p>
          <a:p>
            <a:endParaRPr lang="en-US" baseline="0" dirty="0"/>
          </a:p>
        </p:txBody>
      </p:sp>
      <p:sp>
        <p:nvSpPr>
          <p:cNvPr id="4" name="Slide Number Placeholder 3"/>
          <p:cNvSpPr>
            <a:spLocks noGrp="1"/>
          </p:cNvSpPr>
          <p:nvPr>
            <p:ph type="sldNum" sz="quarter" idx="10"/>
          </p:nvPr>
        </p:nvSpPr>
        <p:spPr/>
        <p:txBody>
          <a:bodyPr/>
          <a:lstStyle/>
          <a:p>
            <a:fld id="{F012A026-F78D-7145-8155-C2A7518BFA0B}" type="slidenum">
              <a:rPr lang="en-US" smtClean="0"/>
              <a:t>27</a:t>
            </a:fld>
            <a:endParaRPr lang="en-US"/>
          </a:p>
        </p:txBody>
      </p:sp>
    </p:spTree>
    <p:extLst>
      <p:ext uri="{BB962C8B-B14F-4D97-AF65-F5344CB8AC3E}">
        <p14:creationId xmlns:p14="http://schemas.microsoft.com/office/powerpoint/2010/main" val="1673206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Although </a:t>
            </a:r>
            <a:r>
              <a:rPr lang="en-US" baseline="0" dirty="0"/>
              <a:t>our method works for a wide range of meshes, it is not guaranteed to find a solution even if one exists. </a:t>
            </a:r>
          </a:p>
          <a:p>
            <a:endParaRPr lang="en-US" baseline="0" dirty="0"/>
          </a:p>
          <a:p>
            <a:r>
              <a:rPr lang="en-US" baseline="0" dirty="0"/>
              <a:t>When considered alone, either of the two phases is guaranteed to find a solution. However, when it comes together, the algorithm may fail because the constraints we get in the first phase are not compatible with any possible traversal order. </a:t>
            </a:r>
          </a:p>
          <a:p>
            <a:endParaRPr lang="en-US" baseline="0" dirty="0"/>
          </a:p>
          <a:p>
            <a:r>
              <a:rPr lang="en-US" baseline="0" dirty="0"/>
              <a:t>For example, the cube with a hole on the top is a typical failure case. </a:t>
            </a:r>
            <a:r>
              <a:rPr lang="en-US" baseline="0" dirty="0" smtClean="0"/>
              <a:t>As you an indicate from the color coding, these edges on the top are peeled first and should be printed last. And these edges in the hole should be printed before those on the top. But it’s impossible to do so because they are not supported.</a:t>
            </a:r>
            <a:endParaRPr lang="en-US" baseline="0" dirty="0"/>
          </a:p>
          <a:p>
            <a:endParaRPr lang="en-US" baseline="0" dirty="0"/>
          </a:p>
          <a:p>
            <a:r>
              <a:rPr lang="en-US" baseline="0" dirty="0"/>
              <a:t>But if we rotate this model by 90 degrees, we can find a feasible solution.</a:t>
            </a:r>
          </a:p>
          <a:p>
            <a:endParaRPr lang="en-US" baseline="0" dirty="0"/>
          </a:p>
          <a:p>
            <a:r>
              <a:rPr lang="en-US" baseline="0" dirty="0"/>
              <a:t>This is the major limitation of our approach. How to consider the two phases together and find traversal compatible constraints remains an open question.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28</a:t>
            </a:fld>
            <a:endParaRPr lang="en-US"/>
          </a:p>
        </p:txBody>
      </p:sp>
    </p:spTree>
    <p:extLst>
      <p:ext uri="{BB962C8B-B14F-4D97-AF65-F5344CB8AC3E}">
        <p14:creationId xmlns:p14="http://schemas.microsoft.com/office/powerpoint/2010/main" val="1779193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You’ve </a:t>
            </a:r>
            <a:r>
              <a:rPr lang="en-US" dirty="0"/>
              <a:t>seen that our approach</a:t>
            </a:r>
            <a:r>
              <a:rPr lang="en-US" baseline="0" dirty="0"/>
              <a:t> </a:t>
            </a:r>
            <a:r>
              <a:rPr lang="en-US" dirty="0"/>
              <a:t>works</a:t>
            </a:r>
            <a:r>
              <a:rPr lang="en-US" baseline="0" dirty="0"/>
              <a:t> for a set of meshes that are hard to print, as well as some failure case where the two phases are not compatible.</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Now let me wrap</a:t>
            </a:r>
            <a:r>
              <a:rPr lang="en-US" baseline="0" dirty="0"/>
              <a:t> up this talk. </a:t>
            </a:r>
          </a:p>
          <a:p>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29</a:t>
            </a:fld>
            <a:endParaRPr lang="en-US"/>
          </a:p>
        </p:txBody>
      </p:sp>
    </p:spTree>
    <p:extLst>
      <p:ext uri="{BB962C8B-B14F-4D97-AF65-F5344CB8AC3E}">
        <p14:creationId xmlns:p14="http://schemas.microsoft.com/office/powerpoint/2010/main" val="3137960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Recent</a:t>
            </a:r>
            <a:r>
              <a:rPr lang="en-US" baseline="0" dirty="0" smtClean="0"/>
              <a:t> </a:t>
            </a:r>
            <a:r>
              <a:rPr lang="en-US" baseline="0" dirty="0"/>
              <a:t>research shows interest in </a:t>
            </a:r>
            <a:r>
              <a:rPr lang="en-US" baseline="0"/>
              <a:t>printing </a:t>
            </a:r>
            <a:r>
              <a:rPr lang="en-US" baseline="0" smtClean="0"/>
              <a:t>strut (stress) </a:t>
            </a:r>
            <a:r>
              <a:rPr lang="en-US" baseline="0" dirty="0"/>
              <a:t>networks in order to save materials, or control elasticity. </a:t>
            </a:r>
          </a:p>
          <a:p>
            <a:endParaRPr lang="en-US" baseline="0" dirty="0" smtClean="0"/>
          </a:p>
          <a:p>
            <a:r>
              <a:rPr lang="en-US" baseline="0" dirty="0" smtClean="0"/>
              <a:t>But </a:t>
            </a:r>
            <a:r>
              <a:rPr lang="en-US" baseline="0" dirty="0"/>
              <a:t>these works also fabricate the wireframe structures in the traditional layer-wise way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3</a:t>
            </a:fld>
            <a:endParaRPr lang="en-US"/>
          </a:p>
        </p:txBody>
      </p:sp>
    </p:spTree>
    <p:extLst>
      <p:ext uri="{BB962C8B-B14F-4D97-AF65-F5344CB8AC3E}">
        <p14:creationId xmlns:p14="http://schemas.microsoft.com/office/powerpoint/2010/main" val="1567719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We </a:t>
            </a:r>
            <a:r>
              <a:rPr lang="en-US" baseline="0" dirty="0"/>
              <a:t>proposed an algorithm that enables a 5DOF printer to </a:t>
            </a:r>
            <a:r>
              <a:rPr lang="en-US" baseline="0" dirty="0" err="1"/>
              <a:t>wireprint</a:t>
            </a:r>
            <a:r>
              <a:rPr lang="en-US" baseline="0" dirty="0"/>
              <a:t> arbitrary input meshes. Our method consists of two parts: find a set of ordering constraints to avoid collision, then order the edges and optimize the tool path. </a:t>
            </a:r>
          </a:p>
          <a:p>
            <a:endParaRPr lang="en-US" baseline="0" dirty="0"/>
          </a:p>
          <a:p>
            <a:r>
              <a:rPr lang="en-US" baseline="0" dirty="0"/>
              <a:t>Our method can print a wide range of meshes that previous methods cannot handle. And we are excited to see that the </a:t>
            </a:r>
            <a:r>
              <a:rPr lang="en-US" baseline="0" dirty="0" err="1"/>
              <a:t>wireprint</a:t>
            </a:r>
            <a:r>
              <a:rPr lang="en-US" baseline="0" dirty="0"/>
              <a:t> technology can produce all kinds of nice meshes instead of those with fixed patterns.</a:t>
            </a:r>
          </a:p>
          <a:p>
            <a:endParaRPr lang="en-US" baseline="0" dirty="0"/>
          </a:p>
          <a:p>
            <a:r>
              <a:rPr lang="en-US" dirty="0"/>
              <a:t>But our</a:t>
            </a:r>
            <a:r>
              <a:rPr lang="en-US" baseline="0" dirty="0"/>
              <a:t> work</a:t>
            </a:r>
            <a:r>
              <a:rPr lang="en-US" dirty="0"/>
              <a:t> also</a:t>
            </a:r>
            <a:r>
              <a:rPr lang="en-US" baseline="0" dirty="0"/>
              <a:t> has some limitations. </a:t>
            </a:r>
          </a:p>
          <a:p>
            <a:endParaRPr lang="en-US" baseline="0" dirty="0"/>
          </a:p>
          <a:p>
            <a:r>
              <a:rPr lang="en-US" baseline="0" dirty="0"/>
              <a:t>As we mentioned, the major limitation is that it’s not guaranteed to find a solution in some cases.</a:t>
            </a:r>
          </a:p>
          <a:p>
            <a:endParaRPr lang="en-US" baseline="0" dirty="0"/>
          </a:p>
          <a:p>
            <a:r>
              <a:rPr lang="en-US" baseline="0" dirty="0"/>
              <a:t>Also, the computational cost is an issue if the mesh has a large number of edges, because the algorithm is quadratic. </a:t>
            </a:r>
          </a:p>
          <a:p>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30</a:t>
            </a:fld>
            <a:endParaRPr lang="en-US"/>
          </a:p>
        </p:txBody>
      </p:sp>
    </p:spTree>
    <p:extLst>
      <p:ext uri="{BB962C8B-B14F-4D97-AF65-F5344CB8AC3E}">
        <p14:creationId xmlns:p14="http://schemas.microsoft.com/office/powerpoint/2010/main" val="87228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Our </a:t>
            </a:r>
            <a:r>
              <a:rPr lang="en-US" dirty="0"/>
              <a:t>work leads</a:t>
            </a:r>
            <a:r>
              <a:rPr lang="en-US" baseline="0" dirty="0"/>
              <a:t> to a couple of possible future avenues. </a:t>
            </a:r>
            <a:endParaRPr lang="en-US" dirty="0"/>
          </a:p>
          <a:p>
            <a:endParaRPr lang="en-US" dirty="0"/>
          </a:p>
          <a:p>
            <a:r>
              <a:rPr lang="en-US" dirty="0"/>
              <a:t>The most interesting topic</a:t>
            </a:r>
            <a:r>
              <a:rPr lang="en-US" baseline="0" dirty="0"/>
              <a:t> might be trying to solve the theoretical problem. It will be interesting to find a way to solve the problems as a whole. Or maybe this will lead to an NP-hard problem. We have no answer yet.</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Another possible improvement is trying to reduce the computational cost of the algorithm. Currently the major cost lies in sampling the collision for every pair of edges. We believe this can be accelerated by using smarter structures instead of the brute-force way in our implementation.</a:t>
            </a:r>
          </a:p>
          <a:p>
            <a:endParaRPr lang="en-US" dirty="0"/>
          </a:p>
          <a:p>
            <a:r>
              <a:rPr lang="en-US" dirty="0"/>
              <a:t>Improving the hardware is another possible future direction. A</a:t>
            </a:r>
            <a:r>
              <a:rPr lang="en-US" baseline="0" dirty="0"/>
              <a:t> machine with better cooling system, more accuracy and better control will certainly improve the quality of the prints.</a:t>
            </a:r>
          </a:p>
          <a:p>
            <a:endParaRPr lang="en-US" baseline="0" dirty="0" smtClean="0"/>
          </a:p>
          <a:p>
            <a:endParaRPr lang="en-US" baseline="0" dirty="0"/>
          </a:p>
          <a:p>
            <a:r>
              <a:rPr lang="en-US" sz="1200" kern="1200" dirty="0" smtClean="0">
                <a:solidFill>
                  <a:schemeClr val="tx1"/>
                </a:solidFill>
                <a:effectLst/>
                <a:latin typeface="+mn-lt"/>
                <a:ea typeface="+mn-ea"/>
                <a:cs typeface="+mn-cs"/>
              </a:rPr>
              <a:t>(Going </a:t>
            </a:r>
            <a:r>
              <a:rPr lang="en-US" sz="1200" kern="1200" dirty="0">
                <a:solidFill>
                  <a:schemeClr val="tx1"/>
                </a:solidFill>
                <a:effectLst/>
                <a:latin typeface="+mn-lt"/>
                <a:ea typeface="+mn-ea"/>
                <a:cs typeface="+mn-cs"/>
              </a:rPr>
              <a:t>back to the original motivations of those </a:t>
            </a:r>
            <a:r>
              <a:rPr lang="en-US" sz="1200" kern="1200" dirty="0" err="1">
                <a:solidFill>
                  <a:schemeClr val="tx1"/>
                </a:solidFill>
                <a:effectLst/>
                <a:latin typeface="+mn-lt"/>
                <a:ea typeface="+mn-ea"/>
                <a:cs typeface="+mn-cs"/>
              </a:rPr>
              <a:t>WirePrint</a:t>
            </a:r>
            <a:r>
              <a:rPr lang="en-US" sz="1200" kern="1200" dirty="0">
                <a:solidFill>
                  <a:schemeClr val="tx1"/>
                </a:solidFill>
                <a:effectLst/>
                <a:latin typeface="+mn-lt"/>
                <a:ea typeface="+mn-ea"/>
                <a:cs typeface="+mn-cs"/>
              </a:rPr>
              <a:t> systems, they wanted to offer instant physical feedback in the design process. But they were limited by how they scheduled printing. Our new algorithm could enable more interactive systems, like incremental </a:t>
            </a:r>
            <a:r>
              <a:rPr lang="en-US" sz="1200" kern="1200" dirty="0" err="1">
                <a:solidFill>
                  <a:schemeClr val="tx1"/>
                </a:solidFill>
                <a:effectLst/>
                <a:latin typeface="+mn-lt"/>
                <a:ea typeface="+mn-ea"/>
                <a:cs typeface="+mn-cs"/>
              </a:rPr>
              <a:t>WirePrint</a:t>
            </a:r>
            <a:r>
              <a:rPr lang="en-US" sz="1200" kern="1200" dirty="0">
                <a:solidFill>
                  <a:schemeClr val="tx1"/>
                </a:solidFill>
                <a:effectLst/>
                <a:latin typeface="+mn-lt"/>
                <a:ea typeface="+mn-ea"/>
                <a:cs typeface="+mn-cs"/>
              </a:rPr>
              <a:t> where the user can keep editing while the model is printing, and the remaining parts are rescheduled dynamically</a:t>
            </a:r>
            <a:r>
              <a:rPr lang="en-US" sz="1200" kern="1200" dirty="0" smtClean="0">
                <a:solidFill>
                  <a:schemeClr val="tx1"/>
                </a:solidFill>
                <a:effectLst/>
                <a:latin typeface="+mn-lt"/>
                <a:ea typeface="+mn-ea"/>
                <a:cs typeface="+mn-cs"/>
              </a:rPr>
              <a:t>.)</a:t>
            </a:r>
            <a:endParaRPr lang="en-US" baseline="0" dirty="0"/>
          </a:p>
          <a:p>
            <a:endParaRPr lang="en-US" baseline="0" dirty="0"/>
          </a:p>
          <a:p>
            <a:r>
              <a:rPr lang="en-US" baseline="0" dirty="0"/>
              <a:t>(And also, if we go back to think about the original motivations of those </a:t>
            </a:r>
            <a:r>
              <a:rPr lang="en-US" baseline="0" dirty="0" err="1"/>
              <a:t>WirePrint</a:t>
            </a:r>
            <a:r>
              <a:rPr lang="en-US" baseline="0" dirty="0"/>
              <a:t> systems, they all aim to offer instant physical feedbacks and interactions in the designing process. But their ability to provide such interaction was limited by their defect in scheduling. With our improvement in the scheduling algorithm, one could imagine building a system with a stronger interaction power. For example, an variation of our algorithm might be essential if we want to build an incremental </a:t>
            </a:r>
            <a:r>
              <a:rPr lang="en-US" baseline="0" dirty="0" err="1"/>
              <a:t>WirePrint</a:t>
            </a:r>
            <a:r>
              <a:rPr lang="en-US" baseline="0" dirty="0"/>
              <a:t> system, where the user can keep editing the model while printing and get warned how the edits will affect the printability of the model.)</a:t>
            </a:r>
          </a:p>
          <a:p>
            <a:endParaRPr lang="en-US" baseline="0" dirty="0"/>
          </a:p>
        </p:txBody>
      </p:sp>
      <p:sp>
        <p:nvSpPr>
          <p:cNvPr id="4" name="Slide Number Placeholder 3"/>
          <p:cNvSpPr>
            <a:spLocks noGrp="1"/>
          </p:cNvSpPr>
          <p:nvPr>
            <p:ph type="sldNum" sz="quarter" idx="10"/>
          </p:nvPr>
        </p:nvSpPr>
        <p:spPr/>
        <p:txBody>
          <a:bodyPr/>
          <a:lstStyle/>
          <a:p>
            <a:fld id="{F012A026-F78D-7145-8155-C2A7518BFA0B}" type="slidenum">
              <a:rPr lang="en-US" smtClean="0"/>
              <a:t>31</a:t>
            </a:fld>
            <a:endParaRPr lang="en-US"/>
          </a:p>
        </p:txBody>
      </p:sp>
    </p:spTree>
    <p:extLst>
      <p:ext uri="{BB962C8B-B14F-4D97-AF65-F5344CB8AC3E}">
        <p14:creationId xmlns:p14="http://schemas.microsoft.com/office/powerpoint/2010/main" val="1818858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Finally</a:t>
            </a:r>
            <a:r>
              <a:rPr lang="en-US" baseline="0" dirty="0"/>
              <a:t>, we want to thank NSF and Autodesk for their generous support for this project.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 we also want to thank Spike Hughes for his insightful comments and suggestions</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all for my talk. Thanks for you attention.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32</a:t>
            </a:fld>
            <a:endParaRPr lang="en-US"/>
          </a:p>
        </p:txBody>
      </p:sp>
    </p:spTree>
    <p:extLst>
      <p:ext uri="{BB962C8B-B14F-4D97-AF65-F5344CB8AC3E}">
        <p14:creationId xmlns:p14="http://schemas.microsoft.com/office/powerpoint/2010/main" val="1098098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a:t>
            </a:r>
            <a:r>
              <a:rPr lang="en-US" dirty="0"/>
              <a:t>2014 Mueller</a:t>
            </a:r>
            <a:r>
              <a:rPr lang="en-US" baseline="0" dirty="0"/>
              <a:t> et al introduced a system called </a:t>
            </a:r>
            <a:r>
              <a:rPr lang="en-US" baseline="0" dirty="0" err="1"/>
              <a:t>WirePrint</a:t>
            </a:r>
            <a:r>
              <a:rPr lang="en-US" baseline="0" dirty="0"/>
              <a:t>. The idea is to only print wireframes instead of solid objects, so as to save printing time and provide a fast preview to the designer.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a:t>
            </a:r>
            <a:r>
              <a:rPr lang="en-US" baseline="0" dirty="0"/>
              <a:t>you’ve seen in the video, in this system </a:t>
            </a:r>
            <a:r>
              <a:rPr lang="en-US" altLang="zh-CN" baseline="0" dirty="0"/>
              <a:t>t</a:t>
            </a:r>
            <a:r>
              <a:rPr lang="en-US" baseline="0" dirty="0"/>
              <a:t>he printer can directly extrude filament in 3D space, to create one edge in a single stroke. </a:t>
            </a:r>
          </a:p>
          <a:p>
            <a:endParaRPr lang="en-US" baseline="0" dirty="0" smtClean="0"/>
          </a:p>
          <a:p>
            <a:r>
              <a:rPr lang="en-US" baseline="0" dirty="0" smtClean="0"/>
              <a:t>And in </a:t>
            </a:r>
            <a:r>
              <a:rPr lang="en-US" baseline="0" dirty="0"/>
              <a:t>order to easily schedule the printing and avoid collision, the model is sliced into horizontal pieces and each slice is filled with </a:t>
            </a:r>
            <a:r>
              <a:rPr lang="en-US" baseline="0" dirty="0" smtClean="0"/>
              <a:t>zigzags, which heavily constrains the meshing. </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a:t>
            </a:r>
            <a:r>
              <a:rPr lang="en-US" baseline="0" dirty="0"/>
              <a:t>example, as shown in the bottom right, the diagonals of the zigzags cannot be too steep, otherwise it will collide with the nozzle. </a:t>
            </a:r>
          </a:p>
          <a:p>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4</a:t>
            </a:fld>
            <a:endParaRPr lang="en-US"/>
          </a:p>
        </p:txBody>
      </p:sp>
    </p:spTree>
    <p:extLst>
      <p:ext uri="{BB962C8B-B14F-4D97-AF65-F5344CB8AC3E}">
        <p14:creationId xmlns:p14="http://schemas.microsoft.com/office/powerpoint/2010/main" val="1683294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 </a:t>
            </a:r>
            <a:r>
              <a:rPr lang="en-US" dirty="0"/>
              <a:t>this</a:t>
            </a:r>
            <a:r>
              <a:rPr lang="en-US" baseline="0" dirty="0"/>
              <a:t> year’s </a:t>
            </a:r>
            <a:r>
              <a:rPr lang="en-US" baseline="0" dirty="0" smtClean="0"/>
              <a:t>CHI conference, </a:t>
            </a:r>
            <a:r>
              <a:rPr lang="en-US" baseline="0" dirty="0"/>
              <a:t>we introduced a new system called On-the-Fly Print, which uses a 5DOF printer to print the wireframes</a:t>
            </a:r>
            <a:r>
              <a:rPr lang="en-US" baseline="0" dirty="0" smtClean="0"/>
              <a:t>.</a:t>
            </a:r>
            <a:endParaRPr lang="en-US" baseline="0" dirty="0"/>
          </a:p>
          <a:p>
            <a:endParaRPr lang="en-US" baseline="0" dirty="0" smtClean="0"/>
          </a:p>
          <a:p>
            <a:r>
              <a:rPr lang="en-US" baseline="0" dirty="0" smtClean="0"/>
              <a:t>As </a:t>
            </a:r>
            <a:r>
              <a:rPr lang="en-US" baseline="0" dirty="0"/>
              <a:t>you can see, a round rail is installed on the machine, so that this carriage can move along the rail and the printing platform can rotate around this axis. </a:t>
            </a:r>
          </a:p>
          <a:p>
            <a:r>
              <a:rPr lang="en-US" baseline="0" dirty="0" smtClean="0"/>
              <a:t>In </a:t>
            </a:r>
            <a:r>
              <a:rPr lang="en-US" baseline="0" dirty="0"/>
              <a:t>addition, the platform of the machine can also rotate around the other axis. </a:t>
            </a:r>
          </a:p>
          <a:p>
            <a:endParaRPr lang="en-US" baseline="0" dirty="0" smtClean="0"/>
          </a:p>
          <a:p>
            <a:r>
              <a:rPr lang="en-US" baseline="0" dirty="0" smtClean="0"/>
              <a:t>Therefore</a:t>
            </a:r>
            <a:r>
              <a:rPr lang="en-US" baseline="0" dirty="0"/>
              <a:t>, in the model’s frame of reference, the nozzle can approach from any orientation in the upper hemisphere to print the edges. </a:t>
            </a:r>
          </a:p>
          <a:p>
            <a:r>
              <a:rPr lang="en-US" baseline="0" dirty="0"/>
              <a:t>With these two extra degrees of freedom, one might imagine that the 5</a:t>
            </a:r>
            <a:r>
              <a:rPr lang="en-US" altLang="zh-CN" baseline="0" dirty="0"/>
              <a:t>DOF</a:t>
            </a:r>
            <a:r>
              <a:rPr lang="en-US" baseline="0" dirty="0"/>
              <a:t> printer ought to be able to print arbitrary input meshes</a:t>
            </a:r>
            <a:r>
              <a:rPr lang="en-US" baseline="0" dirty="0" smtClean="0"/>
              <a:t>.</a:t>
            </a:r>
            <a:endParaRPr lang="en-US" baseline="0" dirty="0"/>
          </a:p>
          <a:p>
            <a:endParaRPr lang="en-US" baseline="0" dirty="0" smtClean="0"/>
          </a:p>
          <a:p>
            <a:r>
              <a:rPr lang="en-US" baseline="0" dirty="0" smtClean="0"/>
              <a:t>However</a:t>
            </a:r>
            <a:r>
              <a:rPr lang="en-US" baseline="0" dirty="0"/>
              <a:t>, On-the-Fly print </a:t>
            </a:r>
            <a:r>
              <a:rPr lang="en-US" altLang="zh-CN" baseline="0" dirty="0" smtClean="0"/>
              <a:t>does not</a:t>
            </a:r>
            <a:r>
              <a:rPr lang="en-US" b="0" baseline="0" dirty="0" smtClean="0"/>
              <a:t> </a:t>
            </a:r>
            <a:r>
              <a:rPr lang="en-US" b="0" baseline="0" dirty="0"/>
              <a:t>achieve this </a:t>
            </a:r>
            <a:r>
              <a:rPr lang="en-US" baseline="0" dirty="0"/>
              <a:t>because it </a:t>
            </a:r>
            <a:r>
              <a:rPr lang="en-US" baseline="0" dirty="0" smtClean="0"/>
              <a:t>prints the edges in a fixed order. </a:t>
            </a:r>
            <a:r>
              <a:rPr lang="en-US" baseline="0" dirty="0"/>
              <a:t>This strategy often results in </a:t>
            </a:r>
            <a:r>
              <a:rPr lang="en-US" baseline="0" dirty="0" smtClean="0"/>
              <a:t>unprintable edges, which cannot be approached from any orientation without making the nozzle collide with the existing edges, </a:t>
            </a:r>
            <a:r>
              <a:rPr lang="en-US" baseline="0" dirty="0"/>
              <a:t>such as the top of the teapot </a:t>
            </a:r>
            <a:r>
              <a:rPr lang="en-US" baseline="0" dirty="0" smtClean="0"/>
              <a:t>handle. </a:t>
            </a:r>
            <a:endParaRPr lang="en-US" baseline="0" dirty="0"/>
          </a:p>
          <a:p>
            <a:endParaRPr lang="en-US" baseline="0" dirty="0" smtClean="0"/>
          </a:p>
          <a:p>
            <a:r>
              <a:rPr lang="en-US" baseline="0" dirty="0" smtClean="0"/>
              <a:t>So</a:t>
            </a:r>
            <a:r>
              <a:rPr lang="en-US" baseline="0" dirty="0"/>
              <a:t>, both </a:t>
            </a:r>
            <a:r>
              <a:rPr lang="en-US" baseline="0" dirty="0" err="1"/>
              <a:t>WirePrint</a:t>
            </a:r>
            <a:r>
              <a:rPr lang="en-US" baseline="0" dirty="0"/>
              <a:t> and On-the-Fly Print can only print </a:t>
            </a:r>
            <a:r>
              <a:rPr lang="en-US" b="0" baseline="0" dirty="0"/>
              <a:t>specially designed meshes</a:t>
            </a:r>
            <a:r>
              <a:rPr lang="en-US" baseline="0" dirty="0"/>
              <a:t>, which constrains their ability to render the shapes.</a:t>
            </a:r>
          </a:p>
          <a:p>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5</a:t>
            </a:fld>
            <a:endParaRPr lang="en-US"/>
          </a:p>
        </p:txBody>
      </p:sp>
    </p:spTree>
    <p:extLst>
      <p:ext uri="{BB962C8B-B14F-4D97-AF65-F5344CB8AC3E}">
        <p14:creationId xmlns:p14="http://schemas.microsoft.com/office/powerpoint/2010/main" val="183369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On </a:t>
            </a:r>
            <a:r>
              <a:rPr lang="en-US" baseline="0" dirty="0"/>
              <a:t>the other hand, a lot of methods have been proposed to generate high quality triangular or quadrangular meshes. For example, the features lines of the </a:t>
            </a:r>
            <a:r>
              <a:rPr lang="en-US" baseline="0" dirty="0" err="1"/>
              <a:t>fandisk</a:t>
            </a:r>
            <a:r>
              <a:rPr lang="en-US" baseline="0" dirty="0"/>
              <a:t> model can be </a:t>
            </a:r>
            <a:r>
              <a:rPr lang="en-US" baseline="0" dirty="0" smtClean="0"/>
              <a:t>well preserved by </a:t>
            </a:r>
            <a:r>
              <a:rPr lang="en-US" baseline="0" dirty="0"/>
              <a:t>a quad mesh on the left. If we can print such meshes, it </a:t>
            </a:r>
            <a:r>
              <a:rPr lang="is-IS" baseline="0" dirty="0"/>
              <a:t>will enable the WirePrint technology to benefit from these approaches‘ ability to better represent the shapes</a:t>
            </a:r>
            <a:r>
              <a:rPr lang="en-US" baseline="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F012A026-F78D-7145-8155-C2A7518BFA0B}" type="slidenum">
              <a:rPr lang="en-US" smtClean="0"/>
              <a:t>6</a:t>
            </a:fld>
            <a:endParaRPr lang="en-US"/>
          </a:p>
        </p:txBody>
      </p:sp>
    </p:spTree>
    <p:extLst>
      <p:ext uri="{BB962C8B-B14F-4D97-AF65-F5344CB8AC3E}">
        <p14:creationId xmlns:p14="http://schemas.microsoft.com/office/powerpoint/2010/main" val="3449624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For </a:t>
            </a:r>
            <a:r>
              <a:rPr lang="en-US" baseline="0" dirty="0"/>
              <a:t>example, here are some nice-looking meshes of the bunny model. </a:t>
            </a:r>
          </a:p>
          <a:p>
            <a:endParaRPr lang="en-US" baseline="0" dirty="0" smtClean="0"/>
          </a:p>
          <a:p>
            <a:r>
              <a:rPr lang="en-US" baseline="0" dirty="0" smtClean="0"/>
              <a:t>None </a:t>
            </a:r>
            <a:r>
              <a:rPr lang="en-US" baseline="0" dirty="0"/>
              <a:t>of the previous methods are able to </a:t>
            </a:r>
            <a:r>
              <a:rPr lang="en-US" baseline="0" dirty="0" err="1"/>
              <a:t>WirePrint</a:t>
            </a:r>
            <a:r>
              <a:rPr lang="en-US" baseline="0" dirty="0"/>
              <a:t> such meshes due to the difficulty in scheduling, but we managed to print them.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7</a:t>
            </a:fld>
            <a:endParaRPr lang="en-US"/>
          </a:p>
        </p:txBody>
      </p:sp>
    </p:spTree>
    <p:extLst>
      <p:ext uri="{BB962C8B-B14F-4D97-AF65-F5344CB8AC3E}">
        <p14:creationId xmlns:p14="http://schemas.microsoft.com/office/powerpoint/2010/main" val="1794529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a:t>
            </a:r>
            <a:r>
              <a:rPr lang="en-US" baseline="0" dirty="0"/>
              <a:t>is how we do it with the 5DOF printer. </a:t>
            </a:r>
            <a:r>
              <a:rPr lang="en-US" baseline="0" dirty="0" smtClean="0"/>
              <a:t>With a right order of edges, we </a:t>
            </a:r>
            <a:r>
              <a:rPr lang="en-US" baseline="0" dirty="0"/>
              <a:t>can keep adjusting the pose of the platform so that every edge can be printed without collision.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8</a:t>
            </a:fld>
            <a:endParaRPr lang="en-US"/>
          </a:p>
        </p:txBody>
      </p:sp>
    </p:spTree>
    <p:extLst>
      <p:ext uri="{BB962C8B-B14F-4D97-AF65-F5344CB8AC3E}">
        <p14:creationId xmlns:p14="http://schemas.microsoft.com/office/powerpoint/2010/main" val="58527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But </a:t>
            </a:r>
            <a:r>
              <a:rPr lang="en-US" baseline="0" dirty="0"/>
              <a:t>how to schedule the printing process is not trivial, and it’s the goal of our project to solve this problem for arbitrary meshes. </a:t>
            </a:r>
          </a:p>
          <a:p>
            <a:endParaRPr lang="en-US" baseline="0" dirty="0" smtClean="0"/>
          </a:p>
          <a:p>
            <a:r>
              <a:rPr lang="en-US" baseline="0" dirty="0" smtClean="0"/>
              <a:t>To </a:t>
            </a:r>
            <a:r>
              <a:rPr lang="en-US" baseline="0" dirty="0"/>
              <a:t>achieve this, </a:t>
            </a:r>
            <a:r>
              <a:rPr lang="en-US" baseline="0" dirty="0" smtClean="0"/>
              <a:t>first </a:t>
            </a:r>
            <a:r>
              <a:rPr lang="en-US" baseline="0" dirty="0"/>
              <a:t>we should figure out an order to print all the edges. And second, for each edge we need determine a feasible printing orientation, so that the nozzle will not collide with </a:t>
            </a:r>
            <a:r>
              <a:rPr lang="en-US" baseline="0" dirty="0" smtClean="0"/>
              <a:t>the parts </a:t>
            </a:r>
            <a:r>
              <a:rPr lang="en-US" baseline="0" dirty="0"/>
              <a:t>we already printed. </a:t>
            </a:r>
            <a:endParaRPr lang="en-US" baseline="0" dirty="0" smtClean="0"/>
          </a:p>
          <a:p>
            <a:endParaRPr lang="en-US" baseline="0" dirty="0" smtClean="0"/>
          </a:p>
          <a:p>
            <a:r>
              <a:rPr lang="en-US" baseline="0" dirty="0" smtClean="0"/>
              <a:t>For example, we can print these triangles in the </a:t>
            </a:r>
            <a:r>
              <a:rPr lang="en-US" baseline="0" dirty="0" err="1" smtClean="0"/>
              <a:t>WirePrint</a:t>
            </a:r>
            <a:r>
              <a:rPr lang="en-US" baseline="0" dirty="0" smtClean="0"/>
              <a:t> convention, but we should carefully adjust the orientations to avoid collision.</a:t>
            </a:r>
            <a:endParaRPr lang="en-US" dirty="0"/>
          </a:p>
        </p:txBody>
      </p:sp>
      <p:sp>
        <p:nvSpPr>
          <p:cNvPr id="4" name="Slide Number Placeholder 3"/>
          <p:cNvSpPr>
            <a:spLocks noGrp="1"/>
          </p:cNvSpPr>
          <p:nvPr>
            <p:ph type="sldNum" sz="quarter" idx="10"/>
          </p:nvPr>
        </p:nvSpPr>
        <p:spPr/>
        <p:txBody>
          <a:bodyPr/>
          <a:lstStyle/>
          <a:p>
            <a:fld id="{F012A026-F78D-7145-8155-C2A7518BFA0B}" type="slidenum">
              <a:rPr lang="en-US" smtClean="0"/>
              <a:t>9</a:t>
            </a:fld>
            <a:endParaRPr lang="en-US"/>
          </a:p>
        </p:txBody>
      </p:sp>
    </p:spTree>
    <p:extLst>
      <p:ext uri="{BB962C8B-B14F-4D97-AF65-F5344CB8AC3E}">
        <p14:creationId xmlns:p14="http://schemas.microsoft.com/office/powerpoint/2010/main" val="66110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327155"/>
            <a:ext cx="7080026" cy="1371601"/>
          </a:xfrm>
        </p:spPr>
        <p:txBody>
          <a:bodyPr anchor="b">
            <a:normAutofit/>
          </a:bodyPr>
          <a:lstStyle>
            <a:lvl1pPr algn="ctr">
              <a:defRPr sz="4050">
                <a:effectLst>
                  <a:outerShdw blurRad="50800" dist="38100" dir="2700000" algn="tl" rotWithShape="0">
                    <a:prstClr val="black">
                      <a:alpha val="40000"/>
                    </a:prstClr>
                  </a:outerShdw>
                </a:effectLst>
              </a:defRPr>
            </a:lvl1pPr>
          </a:lstStyle>
          <a:p>
            <a:r>
              <a:rPr lang="en-US" dirty="0"/>
              <a:t>Click to edit Master title style</a:t>
            </a:r>
          </a:p>
        </p:txBody>
      </p:sp>
      <p:sp>
        <p:nvSpPr>
          <p:cNvPr id="3" name="Subtitle 2"/>
          <p:cNvSpPr>
            <a:spLocks noGrp="1"/>
          </p:cNvSpPr>
          <p:nvPr>
            <p:ph type="subTitle" idx="1"/>
          </p:nvPr>
        </p:nvSpPr>
        <p:spPr>
          <a:xfrm>
            <a:off x="1028020" y="2698755"/>
            <a:ext cx="7080026" cy="787400"/>
          </a:xfrm>
        </p:spPr>
        <p:txBody>
          <a:bodyPr anchor="t"/>
          <a:lstStyle>
            <a:lvl1pPr marL="0" indent="0" algn="ctr">
              <a:buNone/>
              <a:defRPr>
                <a:solidFill>
                  <a:schemeClr val="tx1"/>
                </a:solidFill>
                <a:effectLst>
                  <a:outerShdw blurRad="50800" dist="38100" dir="2700000" algn="tl" rotWithShape="0">
                    <a:prstClr val="black">
                      <a:alpha val="40000"/>
                    </a:prstClr>
                  </a:outerShdw>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7/26/16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3265660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3" y="410855"/>
            <a:ext cx="7606349" cy="2862605"/>
          </a:xfrm>
          <a:prstGeom prst="rect">
            <a:avLst/>
          </a:prstGeom>
        </p:spPr>
      </p:pic>
      <p:sp>
        <p:nvSpPr>
          <p:cNvPr id="2" name="Title 1"/>
          <p:cNvSpPr>
            <a:spLocks noGrp="1"/>
          </p:cNvSpPr>
          <p:nvPr>
            <p:ph type="title"/>
          </p:nvPr>
        </p:nvSpPr>
        <p:spPr>
          <a:xfrm>
            <a:off x="685354" y="3423941"/>
            <a:ext cx="7766495" cy="407604"/>
          </a:xfrm>
        </p:spPr>
        <p:txBody>
          <a:bodyPr anchor="b">
            <a:normAutofit/>
          </a:bodyPr>
          <a:lstStyle>
            <a:lvl1pPr algn="ct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77012" y="521257"/>
            <a:ext cx="7384010" cy="2644253"/>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3831546"/>
            <a:ext cx="7765322" cy="51185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7/26/16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734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456328"/>
            <a:ext cx="7765322"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6" y="3221385"/>
            <a:ext cx="7765322" cy="112637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7/26/16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532006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399562"/>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46" y="3228265"/>
            <a:ext cx="7765322" cy="1117122"/>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7/26/16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11" name="TextBox 10"/>
          <p:cNvSpPr txBox="1"/>
          <p:nvPr/>
        </p:nvSpPr>
        <p:spPr>
          <a:xfrm>
            <a:off x="742950" y="66359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878537" y="219619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95165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1595207"/>
            <a:ext cx="7765322" cy="1883876"/>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9" y="3487917"/>
            <a:ext cx="776414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7/26/16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89167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457200"/>
            <a:ext cx="7765322" cy="7278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46"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5033"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76"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4929"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4929"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68C2560D-EC28-3B41-86E8-18F1CE0113B4}" type="datetimeFigureOut">
              <a:rPr lang="en-US" smtClean="0"/>
              <a:t>7/26/16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611844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2" y="1363661"/>
            <a:ext cx="2504979" cy="1385888"/>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850" y="1363661"/>
            <a:ext cx="2504979" cy="1385888"/>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038" y="1363661"/>
            <a:ext cx="2504979" cy="1385888"/>
          </a:xfrm>
          <a:prstGeom prst="rect">
            <a:avLst/>
          </a:prstGeom>
        </p:spPr>
      </p:pic>
      <p:sp>
        <p:nvSpPr>
          <p:cNvPr id="30" name="Title 1"/>
          <p:cNvSpPr>
            <a:spLocks noGrp="1"/>
          </p:cNvSpPr>
          <p:nvPr>
            <p:ph type="title"/>
          </p:nvPr>
        </p:nvSpPr>
        <p:spPr>
          <a:xfrm>
            <a:off x="685346" y="457200"/>
            <a:ext cx="7765322" cy="7278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763577" y="1454188"/>
            <a:ext cx="2319276" cy="1202216"/>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46" y="3360276"/>
            <a:ext cx="2475738" cy="98312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91"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09307" y="1454321"/>
            <a:ext cx="2319276" cy="1206123"/>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76" y="3360276"/>
            <a:ext cx="2475738" cy="98312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5023"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56774" y="1450824"/>
            <a:ext cx="2319276" cy="1205471"/>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4929" y="3360274"/>
            <a:ext cx="2475738" cy="98312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68C2560D-EC28-3B41-86E8-18F1CE0113B4}" type="datetimeFigureOut">
              <a:rPr lang="en-US" smtClean="0"/>
              <a:t>7/26/16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430702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C2560D-EC28-3B41-86E8-18F1CE0113B4}" type="datetimeFigureOut">
              <a:rPr lang="en-US" smtClean="0"/>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652147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457200"/>
            <a:ext cx="1713365" cy="38862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457200"/>
            <a:ext cx="5937654" cy="38862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C2560D-EC28-3B41-86E8-18F1CE0113B4}" type="datetimeFigureOut">
              <a:rPr lang="en-US" smtClean="0"/>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51332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6" y="219351"/>
            <a:ext cx="7765322" cy="727838"/>
          </a:xfrm>
        </p:spPr>
        <p:txBody>
          <a:bodyPr/>
          <a:lstStyle>
            <a:lvl1pPr>
              <a:defRPr>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685346" y="1157791"/>
            <a:ext cx="7765322" cy="3044063"/>
          </a:xfrm>
          <a:effectLst/>
        </p:spPr>
        <p:txBody>
          <a:bodyPr/>
          <a:lstStyle>
            <a:lvl1pPr>
              <a:defRPr>
                <a:effectLst>
                  <a:outerShdw blurRad="50800" dist="38100" dir="2700000" algn="tl" rotWithShape="0">
                    <a:prstClr val="black">
                      <a:alpha val="40000"/>
                    </a:prstClr>
                  </a:outerShdw>
                </a:effectLst>
              </a:defRPr>
            </a:lvl1pPr>
            <a:lvl2pPr>
              <a:defRPr>
                <a:effectLst>
                  <a:outerShdw blurRad="50800" dist="38100" dir="2700000" algn="tl" rotWithShape="0">
                    <a:prstClr val="black">
                      <a:alpha val="40000"/>
                    </a:prstClr>
                  </a:outerShdw>
                </a:effectLst>
              </a:defRPr>
            </a:lvl2pPr>
            <a:lvl3pPr>
              <a:defRPr>
                <a:effectLst>
                  <a:outerShdw blurRad="50800" dist="38100" dir="2700000" algn="tl" rotWithShape="0">
                    <a:prstClr val="black">
                      <a:alpha val="40000"/>
                    </a:prstClr>
                  </a:outerShdw>
                </a:effectLst>
              </a:defRPr>
            </a:lvl3pPr>
            <a:lvl4pPr>
              <a:defRPr>
                <a:effectLst>
                  <a:outerShdw blurRad="50800" dist="38100" dir="2700000" algn="tl" rotWithShape="0">
                    <a:prstClr val="black">
                      <a:alpha val="40000"/>
                    </a:prstClr>
                  </a:outerShdw>
                </a:effectLst>
              </a:defRPr>
            </a:lvl4pPr>
            <a:lvl5pPr>
              <a:defRPr>
                <a:effectLst>
                  <a:outerShdw blurRad="50800" dist="38100" dir="2700000" algn="tl"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413155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320801"/>
            <a:ext cx="7192913" cy="1371610"/>
          </a:xfrm>
        </p:spPr>
        <p:txBody>
          <a:bodyPr anchor="b"/>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2692409"/>
            <a:ext cx="7192913" cy="1130291"/>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7/26/16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3349970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299337"/>
            <a:ext cx="3795373" cy="304406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299337"/>
            <a:ext cx="3798499" cy="304406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C2560D-EC28-3B41-86E8-18F1CE0113B4}" type="datetimeFigureOut">
              <a:rPr lang="en-US" smtClean="0"/>
              <a:t>7/26/16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17878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300880"/>
            <a:ext cx="3816804" cy="3111577"/>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864" y="1300880"/>
            <a:ext cx="3816804" cy="3111577"/>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376441"/>
            <a:ext cx="3657258" cy="408663"/>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54404" y="1785103"/>
            <a:ext cx="3657258" cy="2558297"/>
          </a:xfrm>
        </p:spPr>
        <p:txBody>
          <a:bodyPr anchor="t">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376441"/>
            <a:ext cx="3671498" cy="408662"/>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21225" y="1785103"/>
            <a:ext cx="3671498" cy="2558297"/>
          </a:xfrm>
        </p:spPr>
        <p:txBody>
          <a:bodyPr anchor="t">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C2560D-EC28-3B41-86E8-18F1CE0113B4}" type="datetimeFigureOut">
              <a:rPr lang="en-US" smtClean="0"/>
              <a:t>7/26/16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4283877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C2560D-EC28-3B41-86E8-18F1CE0113B4}" type="datetimeFigureOut">
              <a:rPr lang="en-US" smtClean="0"/>
              <a:t>7/26/16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86676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7/26/16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865761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457200"/>
            <a:ext cx="2780167" cy="1366439"/>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641725" y="457200"/>
            <a:ext cx="4808943" cy="38862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1823639"/>
            <a:ext cx="2780167" cy="251976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7/26/16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3816566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249" y="457200"/>
            <a:ext cx="2688125" cy="3903624"/>
          </a:xfrm>
          <a:prstGeom prst="rect">
            <a:avLst/>
          </a:prstGeom>
        </p:spPr>
      </p:pic>
      <p:sp>
        <p:nvSpPr>
          <p:cNvPr id="2" name="Title 1"/>
          <p:cNvSpPr>
            <a:spLocks noGrp="1"/>
          </p:cNvSpPr>
          <p:nvPr>
            <p:ph type="title"/>
          </p:nvPr>
        </p:nvSpPr>
        <p:spPr>
          <a:xfrm>
            <a:off x="685347" y="457442"/>
            <a:ext cx="4451212" cy="1372004"/>
          </a:xfrm>
        </p:spPr>
        <p:txBody>
          <a:bodyPr anchor="b">
            <a:no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81914" y="572776"/>
            <a:ext cx="2456813" cy="3684617"/>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685347" y="1829445"/>
            <a:ext cx="4451212" cy="253210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7/26/16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05891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457200"/>
            <a:ext cx="7765322" cy="727838"/>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346" y="1299337"/>
            <a:ext cx="7765322" cy="3044063"/>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59052" y="4412457"/>
            <a:ext cx="2057400"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68C2560D-EC28-3B41-86E8-18F1CE0113B4}" type="datetimeFigureOut">
              <a:rPr lang="en-US" smtClean="0"/>
              <a:t>7/26/16</a:t>
            </a:fld>
            <a:endParaRPr lang="en-US"/>
          </a:p>
        </p:txBody>
      </p:sp>
      <p:sp>
        <p:nvSpPr>
          <p:cNvPr id="5" name="Footer Placeholder 4"/>
          <p:cNvSpPr>
            <a:spLocks noGrp="1"/>
          </p:cNvSpPr>
          <p:nvPr>
            <p:ph type="ftr" sz="quarter" idx="3"/>
          </p:nvPr>
        </p:nvSpPr>
        <p:spPr>
          <a:xfrm>
            <a:off x="685347" y="4412457"/>
            <a:ext cx="5004649" cy="273844"/>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7885509" y="4412457"/>
            <a:ext cx="565159"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64062474"/>
      </p:ext>
    </p:extLst>
  </p:cSld>
  <p:clrMap bg1="dk1" tx1="lt1" bg2="dk2" tx2="lt2" accent1="accent1" accent2="accent2" accent3="accent3" accent4="accent4" accent5="accent5" accent6="accent6" hlink="hlink" folHlink="folHlink"/>
  <p:sldLayoutIdLst>
    <p:sldLayoutId id="2147493486" r:id="rId1"/>
    <p:sldLayoutId id="2147493487" r:id="rId2"/>
    <p:sldLayoutId id="2147493488" r:id="rId3"/>
    <p:sldLayoutId id="2147493489" r:id="rId4"/>
    <p:sldLayoutId id="2147493490" r:id="rId5"/>
    <p:sldLayoutId id="2147493491" r:id="rId6"/>
    <p:sldLayoutId id="2147493492" r:id="rId7"/>
    <p:sldLayoutId id="2147493493" r:id="rId8"/>
    <p:sldLayoutId id="2147493494" r:id="rId9"/>
    <p:sldLayoutId id="2147493495" r:id="rId10"/>
    <p:sldLayoutId id="2147493496" r:id="rId11"/>
    <p:sldLayoutId id="2147493497" r:id="rId12"/>
    <p:sldLayoutId id="2147493498" r:id="rId13"/>
    <p:sldLayoutId id="2147493499" r:id="rId14"/>
    <p:sldLayoutId id="2147493500" r:id="rId15"/>
    <p:sldLayoutId id="2147493501" r:id="rId16"/>
    <p:sldLayoutId id="2147493502" r:id="rId17"/>
  </p:sldLayoutIdLst>
  <p:txStyles>
    <p:title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33.png"/><Relationship Id="rId1" Type="http://schemas.microsoft.com/office/2007/relationships/media" Target="../media/media6.mp4"/><Relationship Id="rId2" Type="http://schemas.openxmlformats.org/officeDocument/2006/relationships/video" Target="../media/media6.mp4"/></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microsoft.com/office/2007/relationships/media" Target="../media/media8.mp4"/><Relationship Id="rId4" Type="http://schemas.openxmlformats.org/officeDocument/2006/relationships/video" Target="../media/media8.mp4"/><Relationship Id="rId5" Type="http://schemas.openxmlformats.org/officeDocument/2006/relationships/slideLayout" Target="../slideLayouts/slideLayout2.xml"/><Relationship Id="rId6" Type="http://schemas.openxmlformats.org/officeDocument/2006/relationships/notesSlide" Target="../notesSlides/notesSlide24.xml"/><Relationship Id="rId7" Type="http://schemas.openxmlformats.org/officeDocument/2006/relationships/image" Target="../media/image43.png"/><Relationship Id="rId8" Type="http://schemas.openxmlformats.org/officeDocument/2006/relationships/image" Target="../media/image44.png"/><Relationship Id="rId1" Type="http://schemas.microsoft.com/office/2007/relationships/media" Target="../media/media7.mp4"/><Relationship Id="rId2" Type="http://schemas.openxmlformats.org/officeDocument/2006/relationships/video" Target="../media/media7.mp4"/></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s>
</file>

<file path=ppt/slides/_rels/slide28.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emf"/><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2.png"/><Relationship Id="rId6" Type="http://schemas.openxmlformats.org/officeDocument/2006/relationships/image" Target="../media/image13.jpeg"/><Relationship Id="rId7" Type="http://schemas.openxmlformats.org/officeDocument/2006/relationships/image" Target="../media/image14.jpg"/><Relationship Id="rId1" Type="http://schemas.microsoft.com/office/2007/relationships/media" Target="../media/media2.mp4"/><Relationship Id="rId2"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microsoft.com/office/2007/relationships/media" Target="../media/media4.mp4"/><Relationship Id="rId4" Type="http://schemas.openxmlformats.org/officeDocument/2006/relationships/video" Target="../media/media4.mp4"/><Relationship Id="rId5" Type="http://schemas.openxmlformats.org/officeDocument/2006/relationships/slideLayout" Target="../slideLayouts/slideLayout2.xml"/><Relationship Id="rId6" Type="http://schemas.openxmlformats.org/officeDocument/2006/relationships/notesSlide" Target="../notesSlides/notesSlide5.xml"/><Relationship Id="rId7" Type="http://schemas.openxmlformats.org/officeDocument/2006/relationships/image" Target="../media/image15.emf"/><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 Id="rId1" Type="http://schemas.microsoft.com/office/2007/relationships/media" Target="../media/media3.mp4"/><Relationship Id="rId2" Type="http://schemas.openxmlformats.org/officeDocument/2006/relationships/video" Target="../media/media3.mp4"/></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8.png"/><Relationship Id="rId6" Type="http://schemas.openxmlformats.org/officeDocument/2006/relationships/image" Target="../media/image29.jpeg"/><Relationship Id="rId7" Type="http://schemas.openxmlformats.org/officeDocument/2006/relationships/image" Target="../media/image30.png"/><Relationship Id="rId1" Type="http://schemas.microsoft.com/office/2007/relationships/media" Target="../media/media5.mp4"/><Relationship Id="rId2" Type="http://schemas.openxmlformats.org/officeDocument/2006/relationships/video" Target="../media/media5.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00830"/>
            <a:ext cx="7772400" cy="1102519"/>
          </a:xfrm>
        </p:spPr>
        <p:txBody>
          <a:bodyPr>
            <a:normAutofit fontScale="90000"/>
          </a:bodyPr>
          <a:lstStyle/>
          <a:p>
            <a:r>
              <a:rPr lang="en-US" dirty="0"/>
              <a:t>Printing Arbitrary Meshes with </a:t>
            </a:r>
            <a:br>
              <a:rPr lang="en-US" dirty="0"/>
            </a:br>
            <a:r>
              <a:rPr lang="en-US" dirty="0"/>
              <a:t>a 5DOF Wireframe Printer</a:t>
            </a:r>
          </a:p>
        </p:txBody>
      </p:sp>
      <p:sp>
        <p:nvSpPr>
          <p:cNvPr id="3" name="Subtitle 2"/>
          <p:cNvSpPr>
            <a:spLocks noGrp="1"/>
          </p:cNvSpPr>
          <p:nvPr>
            <p:ph type="subTitle" idx="1"/>
          </p:nvPr>
        </p:nvSpPr>
        <p:spPr>
          <a:xfrm>
            <a:off x="2605568" y="2669487"/>
            <a:ext cx="3932863" cy="1769993"/>
          </a:xfrm>
        </p:spPr>
        <p:txBody>
          <a:bodyPr>
            <a:normAutofit/>
          </a:bodyPr>
          <a:lstStyle/>
          <a:p>
            <a:pPr algn="l"/>
            <a:r>
              <a:rPr lang="en-US" dirty="0"/>
              <a:t>Rundong Wu				</a:t>
            </a:r>
            <a:r>
              <a:rPr lang="en-US" dirty="0" err="1"/>
              <a:t>Huaishu</a:t>
            </a:r>
            <a:r>
              <a:rPr lang="en-US" dirty="0"/>
              <a:t> Peng</a:t>
            </a:r>
          </a:p>
          <a:p>
            <a:pPr algn="l"/>
            <a:r>
              <a:rPr lang="en-US" dirty="0"/>
              <a:t>François </a:t>
            </a:r>
            <a:r>
              <a:rPr lang="en-US" dirty="0" err="1"/>
              <a:t>Guimbretière</a:t>
            </a:r>
            <a:r>
              <a:rPr lang="en-US" dirty="0"/>
              <a:t>		Steve </a:t>
            </a:r>
            <a:r>
              <a:rPr lang="en-US" dirty="0" err="1"/>
              <a:t>Marschner</a:t>
            </a:r>
            <a:endParaRPr lang="en-US" dirty="0"/>
          </a:p>
          <a:p>
            <a:pPr algn="l"/>
            <a:endParaRPr lang="en-US" dirty="0"/>
          </a:p>
        </p:txBody>
      </p:sp>
      <p:pic>
        <p:nvPicPr>
          <p:cNvPr id="1026" name="Picture 2" descr="http://camp2016.drupal.cornell.edu/sites/all/themes/cornell_drupalcamp/images/project/cuseal_full_r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563" y="3464623"/>
            <a:ext cx="899488" cy="899488"/>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3962400" y="3723589"/>
            <a:ext cx="2296631" cy="64770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342900" rtl="0" eaLnBrk="1" latinLnBrk="0" hangingPunct="1">
              <a:spcBef>
                <a:spcPct val="20000"/>
              </a:spcBef>
              <a:spcAft>
                <a:spcPts val="450"/>
              </a:spcAft>
              <a:buClr>
                <a:schemeClr val="tx2"/>
              </a:buClr>
              <a:buSzPct val="70000"/>
              <a:buFont typeface="Wingdings 2" charset="2"/>
              <a:buNone/>
              <a:defRPr sz="1500" kern="1200">
                <a:ln>
                  <a:solidFill>
                    <a:schemeClr val="bg1">
                      <a:lumMod val="75000"/>
                      <a:lumOff val="25000"/>
                      <a:alpha val="10000"/>
                    </a:schemeClr>
                  </a:solidFill>
                </a:ln>
                <a:solidFill>
                  <a:schemeClr val="tx1"/>
                </a:solidFill>
                <a:effectLst>
                  <a:outerShdw blurRad="50800" dist="38100" dir="2700000" algn="tl" rotWithShape="0">
                    <a:prstClr val="black">
                      <a:alpha val="40000"/>
                    </a:prstClr>
                  </a:outerShdw>
                </a:effectLst>
                <a:latin typeface="+mn-lt"/>
                <a:ea typeface="+mn-ea"/>
                <a:cs typeface="+mn-cs"/>
              </a:defRPr>
            </a:lvl1pPr>
            <a:lvl2pPr marL="342900" indent="0" algn="ctr" defTabSz="342900" rtl="0" eaLnBrk="1" latinLnBrk="0" hangingPunct="1">
              <a:spcBef>
                <a:spcPct val="20000"/>
              </a:spcBef>
              <a:spcAft>
                <a:spcPts val="450"/>
              </a:spcAft>
              <a:buClr>
                <a:schemeClr val="tx2"/>
              </a:buClr>
              <a:buSzPct val="70000"/>
              <a:buFont typeface="Wingdings 2" charset="2"/>
              <a:buNone/>
              <a:defRPr sz="135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685800" indent="0" algn="ctr" defTabSz="342900" rtl="0" eaLnBrk="1" latinLnBrk="0" hangingPunct="1">
              <a:spcBef>
                <a:spcPct val="20000"/>
              </a:spcBef>
              <a:spcAft>
                <a:spcPts val="450"/>
              </a:spcAft>
              <a:buClr>
                <a:schemeClr val="tx2"/>
              </a:buClr>
              <a:buSzPct val="70000"/>
              <a:buFont typeface="Wingdings 2" charset="2"/>
              <a:buNone/>
              <a:defRPr sz="12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028700" indent="0" algn="ctr" defTabSz="342900" rtl="0" eaLnBrk="1" latinLnBrk="0" hangingPunct="1">
              <a:spcBef>
                <a:spcPct val="20000"/>
              </a:spcBef>
              <a:spcAft>
                <a:spcPts val="450"/>
              </a:spcAft>
              <a:buClr>
                <a:schemeClr val="tx2"/>
              </a:buClr>
              <a:buSzPct val="70000"/>
              <a:buFont typeface="Wingdings 2" charset="2"/>
              <a:buNone/>
              <a:defRPr sz="105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371600" indent="0" algn="ctr" defTabSz="342900" rtl="0" eaLnBrk="1" latinLnBrk="0" hangingPunct="1">
              <a:spcBef>
                <a:spcPct val="20000"/>
              </a:spcBef>
              <a:spcAft>
                <a:spcPts val="450"/>
              </a:spcAft>
              <a:buClr>
                <a:schemeClr val="tx2"/>
              </a:buClr>
              <a:buSzPct val="70000"/>
              <a:buFont typeface="Wingdings 2" charset="2"/>
              <a:buNone/>
              <a:defRPr sz="105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1714500" indent="0" algn="ctr" defTabSz="342900" rtl="0" eaLnBrk="1" latinLnBrk="0" hangingPunct="1">
              <a:spcBef>
                <a:spcPct val="20000"/>
              </a:spcBef>
              <a:spcAft>
                <a:spcPts val="450"/>
              </a:spcAft>
              <a:buClr>
                <a:schemeClr val="tx2"/>
              </a:buClr>
              <a:buSzPct val="70000"/>
              <a:buFont typeface="Wingdings 2" charset="2"/>
              <a:buNone/>
              <a:defRPr sz="105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057400" indent="0" algn="ctr" defTabSz="342900" rtl="0" eaLnBrk="1" latinLnBrk="0" hangingPunct="1">
              <a:spcBef>
                <a:spcPct val="20000"/>
              </a:spcBef>
              <a:spcAft>
                <a:spcPts val="450"/>
              </a:spcAft>
              <a:buClr>
                <a:schemeClr val="tx2"/>
              </a:buClr>
              <a:buSzPct val="70000"/>
              <a:buFont typeface="Wingdings 2" charset="2"/>
              <a:buNone/>
              <a:defRPr sz="105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2400300" indent="0" algn="ctr" defTabSz="342900" rtl="0" eaLnBrk="1" latinLnBrk="0" hangingPunct="1">
              <a:spcBef>
                <a:spcPct val="20000"/>
              </a:spcBef>
              <a:spcAft>
                <a:spcPts val="450"/>
              </a:spcAft>
              <a:buClr>
                <a:schemeClr val="tx2"/>
              </a:buClr>
              <a:buSzPct val="70000"/>
              <a:buFont typeface="Wingdings 2" charset="2"/>
              <a:buNone/>
              <a:defRPr sz="105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2743200" indent="0" algn="ctr" defTabSz="342900" rtl="0" eaLnBrk="1" latinLnBrk="0" hangingPunct="1">
              <a:spcBef>
                <a:spcPct val="20000"/>
              </a:spcBef>
              <a:spcAft>
                <a:spcPts val="450"/>
              </a:spcAft>
              <a:buClr>
                <a:schemeClr val="tx2"/>
              </a:buClr>
              <a:buSzPct val="70000"/>
              <a:buFont typeface="Wingdings 2" charset="2"/>
              <a:buNone/>
              <a:defRPr sz="105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r>
              <a:rPr lang="en-US" dirty="0" smtClean="0"/>
              <a:t>Cornell University</a:t>
            </a:r>
            <a:endParaRPr lang="en-US" dirty="0"/>
          </a:p>
        </p:txBody>
      </p:sp>
    </p:spTree>
    <p:extLst>
      <p:ext uri="{BB962C8B-B14F-4D97-AF65-F5344CB8AC3E}">
        <p14:creationId xmlns:p14="http://schemas.microsoft.com/office/powerpoint/2010/main" val="16090426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Constraints</a:t>
            </a:r>
          </a:p>
        </p:txBody>
      </p:sp>
      <p:sp>
        <p:nvSpPr>
          <p:cNvPr id="3" name="Content Placeholder 2"/>
          <p:cNvSpPr>
            <a:spLocks noGrp="1"/>
          </p:cNvSpPr>
          <p:nvPr>
            <p:ph idx="1"/>
          </p:nvPr>
        </p:nvSpPr>
        <p:spPr/>
        <p:txBody>
          <a:bodyPr>
            <a:normAutofit/>
          </a:bodyPr>
          <a:lstStyle/>
          <a:p>
            <a:r>
              <a:rPr lang="en-US" sz="2000" dirty="0"/>
              <a:t>Support: every edge must be attached to already printed edges.</a:t>
            </a:r>
          </a:p>
          <a:p>
            <a:pPr lvl="1"/>
            <a:r>
              <a:rPr lang="en-US" sz="1800" dirty="0"/>
              <a:t>Easy to satisfy.</a:t>
            </a:r>
          </a:p>
          <a:p>
            <a:pPr lvl="1"/>
            <a:r>
              <a:rPr lang="en-US" sz="1800" dirty="0"/>
              <a:t>Just need to traverse the mesh. </a:t>
            </a:r>
          </a:p>
          <a:p>
            <a:r>
              <a:rPr lang="en-US" sz="2000" dirty="0"/>
              <a:t>Collision: the planning should be collision free.</a:t>
            </a:r>
          </a:p>
          <a:p>
            <a:pPr lvl="1"/>
            <a:r>
              <a:rPr lang="en-US" sz="1800" dirty="0"/>
              <a:t>Try to satisfy these constraints first.</a:t>
            </a:r>
          </a:p>
        </p:txBody>
      </p:sp>
      <p:grpSp>
        <p:nvGrpSpPr>
          <p:cNvPr id="77" name="Group 76"/>
          <p:cNvGrpSpPr/>
          <p:nvPr/>
        </p:nvGrpSpPr>
        <p:grpSpPr>
          <a:xfrm>
            <a:off x="1312003" y="3923762"/>
            <a:ext cx="2658561" cy="1015999"/>
            <a:chOff x="1320534" y="3794808"/>
            <a:chExt cx="2658561" cy="1015999"/>
          </a:xfrm>
          <a:effectLst>
            <a:outerShdw blurRad="50800" dist="38100" dir="2700000" algn="tl" rotWithShape="0">
              <a:prstClr val="black">
                <a:alpha val="40000"/>
              </a:prstClr>
            </a:outerShdw>
          </a:effectLst>
        </p:grpSpPr>
        <p:cxnSp>
          <p:nvCxnSpPr>
            <p:cNvPr id="4" name="Straight Connector 3"/>
            <p:cNvCxnSpPr/>
            <p:nvPr/>
          </p:nvCxnSpPr>
          <p:spPr>
            <a:xfrm>
              <a:off x="1936197" y="3794809"/>
              <a:ext cx="338665" cy="507999"/>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V="1">
              <a:off x="1628366" y="3794809"/>
              <a:ext cx="307831" cy="508000"/>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2274862" y="3794809"/>
              <a:ext cx="307831" cy="517522"/>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2944034" y="3794808"/>
              <a:ext cx="307831" cy="517522"/>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582693" y="3794810"/>
              <a:ext cx="362857" cy="507999"/>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251865" y="3794809"/>
              <a:ext cx="362857" cy="507999"/>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936197" y="3794809"/>
              <a:ext cx="1315668" cy="0"/>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320534" y="4810807"/>
              <a:ext cx="2658561"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320534" y="4302808"/>
              <a:ext cx="307831" cy="5079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628365" y="4302808"/>
              <a:ext cx="362857" cy="5079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1967031" y="4302808"/>
              <a:ext cx="307831" cy="5079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274862" y="4302808"/>
              <a:ext cx="362857" cy="5079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637719" y="4302808"/>
              <a:ext cx="307831" cy="5079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945550" y="4302808"/>
              <a:ext cx="362857" cy="5079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3308407" y="4302808"/>
              <a:ext cx="307831" cy="5079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616238" y="4302808"/>
              <a:ext cx="362857" cy="5079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628366" y="4302809"/>
              <a:ext cx="1987872"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1" name="Straight Connector 20"/>
          <p:cNvCxnSpPr/>
          <p:nvPr/>
        </p:nvCxnSpPr>
        <p:spPr>
          <a:xfrm>
            <a:off x="1926101" y="3923764"/>
            <a:ext cx="338665" cy="507999"/>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618270" y="3923764"/>
            <a:ext cx="307831" cy="508000"/>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588206" y="3923764"/>
            <a:ext cx="655128" cy="0"/>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rot="1844629">
            <a:off x="1598884" y="3284911"/>
            <a:ext cx="676823" cy="1236944"/>
            <a:chOff x="2240891" y="1973847"/>
            <a:chExt cx="676823" cy="1236944"/>
          </a:xfrm>
          <a:effectLst>
            <a:outerShdw blurRad="50800" dist="38100" dir="2700000" algn="tl" rotWithShape="0">
              <a:prstClr val="black">
                <a:alpha val="40000"/>
              </a:prstClr>
            </a:outerShdw>
          </a:effectLst>
        </p:grpSpPr>
        <p:grpSp>
          <p:nvGrpSpPr>
            <p:cNvPr id="25" name="Group 24"/>
            <p:cNvGrpSpPr/>
            <p:nvPr/>
          </p:nvGrpSpPr>
          <p:grpSpPr>
            <a:xfrm>
              <a:off x="2240891" y="1973847"/>
              <a:ext cx="676010" cy="618472"/>
              <a:chOff x="1100667" y="2001118"/>
              <a:chExt cx="746389" cy="618472"/>
            </a:xfrm>
          </p:grpSpPr>
          <p:cxnSp>
            <p:nvCxnSpPr>
              <p:cNvPr id="31" name="Straight Connector 30"/>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10800000">
              <a:off x="2241704" y="2592319"/>
              <a:ext cx="676010" cy="618472"/>
              <a:chOff x="1100667" y="2001118"/>
              <a:chExt cx="746389" cy="618472"/>
            </a:xfrm>
          </p:grpSpPr>
          <p:cxnSp>
            <p:nvCxnSpPr>
              <p:cNvPr id="27" name="Straight Connector 26"/>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35" name="Group 34"/>
          <p:cNvGrpSpPr/>
          <p:nvPr/>
        </p:nvGrpSpPr>
        <p:grpSpPr>
          <a:xfrm>
            <a:off x="1283193" y="3811487"/>
            <a:ext cx="676823" cy="1259596"/>
            <a:chOff x="3432656" y="2940225"/>
            <a:chExt cx="676823" cy="1259596"/>
          </a:xfrm>
          <a:effectLst>
            <a:outerShdw blurRad="50800" dist="38100" dir="2700000" algn="tl" rotWithShape="0">
              <a:prstClr val="black">
                <a:alpha val="40000"/>
              </a:prstClr>
            </a:outerShdw>
          </a:effectLst>
        </p:grpSpPr>
        <p:grpSp>
          <p:nvGrpSpPr>
            <p:cNvPr id="36" name="Group 35"/>
            <p:cNvGrpSpPr/>
            <p:nvPr/>
          </p:nvGrpSpPr>
          <p:grpSpPr>
            <a:xfrm>
              <a:off x="3432656" y="2940225"/>
              <a:ext cx="676823" cy="1236944"/>
              <a:chOff x="2240891" y="1973847"/>
              <a:chExt cx="676823" cy="1236944"/>
            </a:xfrm>
          </p:grpSpPr>
          <p:grpSp>
            <p:nvGrpSpPr>
              <p:cNvPr id="38" name="Group 37"/>
              <p:cNvGrpSpPr/>
              <p:nvPr/>
            </p:nvGrpSpPr>
            <p:grpSpPr>
              <a:xfrm>
                <a:off x="2240891" y="1973847"/>
                <a:ext cx="676010" cy="618472"/>
                <a:chOff x="1100667" y="2001118"/>
                <a:chExt cx="746389" cy="618472"/>
              </a:xfrm>
            </p:grpSpPr>
            <p:cxnSp>
              <p:nvCxnSpPr>
                <p:cNvPr id="44" name="Straight Connector 43"/>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rot="10800000">
                <a:off x="2241704" y="2592319"/>
                <a:ext cx="676010" cy="618472"/>
                <a:chOff x="1100667" y="2001118"/>
                <a:chExt cx="746389" cy="618472"/>
              </a:xfrm>
            </p:grpSpPr>
            <p:cxnSp>
              <p:nvCxnSpPr>
                <p:cNvPr id="40" name="Straight Connector 39"/>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cxnSp>
          <p:nvCxnSpPr>
            <p:cNvPr id="37" name="Straight Connector 36"/>
            <p:cNvCxnSpPr/>
            <p:nvPr/>
          </p:nvCxnSpPr>
          <p:spPr>
            <a:xfrm flipH="1" flipV="1">
              <a:off x="3507204" y="3955345"/>
              <a:ext cx="33800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1591195" y="3295775"/>
            <a:ext cx="676823" cy="1259596"/>
            <a:chOff x="3432656" y="2940225"/>
            <a:chExt cx="676823" cy="1259596"/>
          </a:xfrm>
          <a:effectLst>
            <a:outerShdw blurRad="50800" dist="38100" dir="2700000" algn="tl" rotWithShape="0">
              <a:prstClr val="black">
                <a:alpha val="40000"/>
              </a:prstClr>
            </a:outerShdw>
          </a:effectLst>
        </p:grpSpPr>
        <p:grpSp>
          <p:nvGrpSpPr>
            <p:cNvPr id="49" name="Group 48"/>
            <p:cNvGrpSpPr/>
            <p:nvPr/>
          </p:nvGrpSpPr>
          <p:grpSpPr>
            <a:xfrm>
              <a:off x="3432656" y="2940225"/>
              <a:ext cx="676823" cy="1236944"/>
              <a:chOff x="2240891" y="1973847"/>
              <a:chExt cx="676823" cy="1236944"/>
            </a:xfrm>
          </p:grpSpPr>
          <p:grpSp>
            <p:nvGrpSpPr>
              <p:cNvPr id="51" name="Group 50"/>
              <p:cNvGrpSpPr/>
              <p:nvPr/>
            </p:nvGrpSpPr>
            <p:grpSpPr>
              <a:xfrm>
                <a:off x="2240891" y="1973847"/>
                <a:ext cx="676010" cy="618472"/>
                <a:chOff x="1100667" y="2001118"/>
                <a:chExt cx="746389" cy="618472"/>
              </a:xfrm>
            </p:grpSpPr>
            <p:cxnSp>
              <p:nvCxnSpPr>
                <p:cNvPr id="57" name="Straight Connector 56"/>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10800000">
                <a:off x="2241704" y="2592319"/>
                <a:ext cx="676010" cy="618472"/>
                <a:chOff x="1100667" y="2001118"/>
                <a:chExt cx="746389" cy="618472"/>
              </a:xfrm>
            </p:grpSpPr>
            <p:cxnSp>
              <p:nvCxnSpPr>
                <p:cNvPr id="53" name="Straight Connector 52"/>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cxnSp>
          <p:nvCxnSpPr>
            <p:cNvPr id="50" name="Straight Connector 49"/>
            <p:cNvCxnSpPr/>
            <p:nvPr/>
          </p:nvCxnSpPr>
          <p:spPr>
            <a:xfrm flipH="1" flipV="1">
              <a:off x="3507204" y="3955345"/>
              <a:ext cx="33800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pic>
        <p:nvPicPr>
          <p:cNvPr id="61" name="Picture 2" descr="Check Mark clip art - vector clip art online, royalty fre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210" y="3909206"/>
            <a:ext cx="649657" cy="549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2" name="Group 61"/>
          <p:cNvGrpSpPr/>
          <p:nvPr/>
        </p:nvGrpSpPr>
        <p:grpSpPr>
          <a:xfrm>
            <a:off x="2245540" y="3299035"/>
            <a:ext cx="676823" cy="1259596"/>
            <a:chOff x="3432656" y="2940225"/>
            <a:chExt cx="676823" cy="1259596"/>
          </a:xfrm>
          <a:effectLst>
            <a:outerShdw blurRad="50800" dist="38100" dir="2700000" algn="tl" rotWithShape="0">
              <a:prstClr val="black">
                <a:alpha val="40000"/>
              </a:prstClr>
            </a:outerShdw>
          </a:effectLst>
        </p:grpSpPr>
        <p:grpSp>
          <p:nvGrpSpPr>
            <p:cNvPr id="63" name="Group 62"/>
            <p:cNvGrpSpPr/>
            <p:nvPr/>
          </p:nvGrpSpPr>
          <p:grpSpPr>
            <a:xfrm>
              <a:off x="3432656" y="2940225"/>
              <a:ext cx="676823" cy="1236944"/>
              <a:chOff x="2240891" y="1973847"/>
              <a:chExt cx="676823" cy="1236944"/>
            </a:xfrm>
          </p:grpSpPr>
          <p:grpSp>
            <p:nvGrpSpPr>
              <p:cNvPr id="65" name="Group 64"/>
              <p:cNvGrpSpPr/>
              <p:nvPr/>
            </p:nvGrpSpPr>
            <p:grpSpPr>
              <a:xfrm>
                <a:off x="2240891" y="1973847"/>
                <a:ext cx="676010" cy="618472"/>
                <a:chOff x="1100667" y="2001118"/>
                <a:chExt cx="746389" cy="618472"/>
              </a:xfrm>
            </p:grpSpPr>
            <p:cxnSp>
              <p:nvCxnSpPr>
                <p:cNvPr id="71" name="Straight Connector 70"/>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rot="10800000">
                <a:off x="2241704" y="2592319"/>
                <a:ext cx="676010" cy="618472"/>
                <a:chOff x="1100667" y="2001118"/>
                <a:chExt cx="746389" cy="618472"/>
              </a:xfrm>
            </p:grpSpPr>
            <p:cxnSp>
              <p:nvCxnSpPr>
                <p:cNvPr id="67" name="Straight Connector 66"/>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cxnSp>
          <p:nvCxnSpPr>
            <p:cNvPr id="64" name="Straight Connector 63"/>
            <p:cNvCxnSpPr/>
            <p:nvPr/>
          </p:nvCxnSpPr>
          <p:spPr>
            <a:xfrm flipH="1" flipV="1">
              <a:off x="3507204" y="3955345"/>
              <a:ext cx="33800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pic>
        <p:nvPicPr>
          <p:cNvPr id="75" name="Picture 4" descr="Red X Cross Wrong Not clip art - vector clip art online, royalty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526" y="3726186"/>
            <a:ext cx="413631" cy="4136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4" name="Explosion 1 113"/>
          <p:cNvSpPr/>
          <p:nvPr/>
        </p:nvSpPr>
        <p:spPr>
          <a:xfrm>
            <a:off x="6449508" y="3329345"/>
            <a:ext cx="451379" cy="333375"/>
          </a:xfrm>
          <a:prstGeom prst="irregularSeal1">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p:cNvGrpSpPr/>
          <p:nvPr/>
        </p:nvGrpSpPr>
        <p:grpSpPr>
          <a:xfrm>
            <a:off x="5448214" y="3395655"/>
            <a:ext cx="1949822" cy="423189"/>
            <a:chOff x="4685857" y="3437715"/>
            <a:chExt cx="1949822" cy="423189"/>
          </a:xfrm>
          <a:effectLst>
            <a:outerShdw blurRad="50800" dist="38100" dir="2700000" algn="tl" rotWithShape="0">
              <a:prstClr val="black">
                <a:alpha val="40000"/>
              </a:prstClr>
            </a:outerShdw>
          </a:effectLst>
        </p:grpSpPr>
        <p:cxnSp>
          <p:nvCxnSpPr>
            <p:cNvPr id="116" name="Straight Connector 115"/>
            <p:cNvCxnSpPr/>
            <p:nvPr/>
          </p:nvCxnSpPr>
          <p:spPr>
            <a:xfrm flipH="1" flipV="1">
              <a:off x="5303375" y="3439556"/>
              <a:ext cx="338006" cy="421348"/>
            </a:xfrm>
            <a:prstGeom prst="line">
              <a:avLst/>
            </a:prstGeom>
            <a:ln w="22225">
              <a:solidFill>
                <a:schemeClr val="bg2">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flipV="1">
              <a:off x="5303375" y="3439558"/>
              <a:ext cx="835155" cy="420954"/>
            </a:xfrm>
            <a:prstGeom prst="line">
              <a:avLst/>
            </a:prstGeom>
            <a:ln w="22225">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flipV="1">
              <a:off x="4800040" y="3437717"/>
              <a:ext cx="338006" cy="421348"/>
            </a:xfrm>
            <a:prstGeom prst="line">
              <a:avLst/>
            </a:prstGeom>
            <a:ln w="22225">
              <a:solidFill>
                <a:schemeClr val="bg2">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flipV="1">
              <a:off x="4800040" y="3437719"/>
              <a:ext cx="835155" cy="420954"/>
            </a:xfrm>
            <a:prstGeom prst="line">
              <a:avLst/>
            </a:prstGeom>
            <a:ln w="222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flipV="1">
              <a:off x="5800524" y="3437715"/>
              <a:ext cx="338006" cy="421348"/>
            </a:xfrm>
            <a:prstGeom prst="line">
              <a:avLst/>
            </a:prstGeom>
            <a:ln w="22225">
              <a:solidFill>
                <a:schemeClr val="bg2">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5800524" y="3437717"/>
              <a:ext cx="835155" cy="420954"/>
            </a:xfrm>
            <a:prstGeom prst="line">
              <a:avLst/>
            </a:prstGeom>
            <a:ln w="222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685857" y="3860904"/>
              <a:ext cx="1949822"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23" name="Straight Connector 122"/>
          <p:cNvCxnSpPr/>
          <p:nvPr/>
        </p:nvCxnSpPr>
        <p:spPr>
          <a:xfrm flipH="1" flipV="1">
            <a:off x="6562880" y="3399195"/>
            <a:ext cx="835155" cy="420954"/>
          </a:xfrm>
          <a:prstGeom prst="line">
            <a:avLst/>
          </a:prstGeom>
          <a:ln w="22225">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7062564" y="3191951"/>
            <a:ext cx="676823" cy="1259596"/>
            <a:chOff x="3432656" y="2940225"/>
            <a:chExt cx="676823" cy="1259596"/>
          </a:xfrm>
          <a:effectLst>
            <a:outerShdw blurRad="50800" dist="38100" dir="2700000" algn="tl" rotWithShape="0">
              <a:prstClr val="black">
                <a:alpha val="40000"/>
              </a:prstClr>
            </a:outerShdw>
          </a:effectLst>
        </p:grpSpPr>
        <p:grpSp>
          <p:nvGrpSpPr>
            <p:cNvPr id="125" name="Group 124"/>
            <p:cNvGrpSpPr/>
            <p:nvPr/>
          </p:nvGrpSpPr>
          <p:grpSpPr>
            <a:xfrm>
              <a:off x="3432656" y="2940225"/>
              <a:ext cx="676823" cy="1236944"/>
              <a:chOff x="2240891" y="1973847"/>
              <a:chExt cx="676823" cy="1236944"/>
            </a:xfrm>
          </p:grpSpPr>
          <p:grpSp>
            <p:nvGrpSpPr>
              <p:cNvPr id="127" name="Group 126"/>
              <p:cNvGrpSpPr/>
              <p:nvPr/>
            </p:nvGrpSpPr>
            <p:grpSpPr>
              <a:xfrm>
                <a:off x="2240891" y="1973847"/>
                <a:ext cx="676010" cy="618472"/>
                <a:chOff x="1100667" y="2001118"/>
                <a:chExt cx="746389" cy="618472"/>
              </a:xfrm>
            </p:grpSpPr>
            <p:cxnSp>
              <p:nvCxnSpPr>
                <p:cNvPr id="133" name="Straight Connector 132"/>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p:nvGrpSpPr>
            <p:grpSpPr>
              <a:xfrm rot="10800000">
                <a:off x="2241704" y="2592319"/>
                <a:ext cx="676010" cy="618472"/>
                <a:chOff x="1100667" y="2001118"/>
                <a:chExt cx="746389" cy="618472"/>
              </a:xfrm>
            </p:grpSpPr>
            <p:cxnSp>
              <p:nvCxnSpPr>
                <p:cNvPr id="129" name="Straight Connector 128"/>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cxnSp>
          <p:nvCxnSpPr>
            <p:cNvPr id="126" name="Straight Connector 125"/>
            <p:cNvCxnSpPr/>
            <p:nvPr/>
          </p:nvCxnSpPr>
          <p:spPr>
            <a:xfrm flipH="1" flipV="1">
              <a:off x="3507204" y="3955345"/>
              <a:ext cx="33800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6338246" y="2908642"/>
            <a:ext cx="676823" cy="1259596"/>
            <a:chOff x="3432656" y="2940225"/>
            <a:chExt cx="676823" cy="1259596"/>
          </a:xfrm>
          <a:effectLst>
            <a:outerShdw blurRad="50800" dist="38100" dir="2700000" algn="tl" rotWithShape="0">
              <a:prstClr val="black">
                <a:alpha val="40000"/>
              </a:prstClr>
            </a:outerShdw>
          </a:effectLst>
        </p:grpSpPr>
        <p:grpSp>
          <p:nvGrpSpPr>
            <p:cNvPr id="138" name="Group 137"/>
            <p:cNvGrpSpPr/>
            <p:nvPr/>
          </p:nvGrpSpPr>
          <p:grpSpPr>
            <a:xfrm>
              <a:off x="3432656" y="2940225"/>
              <a:ext cx="676823" cy="1236944"/>
              <a:chOff x="2240891" y="1973847"/>
              <a:chExt cx="676823" cy="1236944"/>
            </a:xfrm>
          </p:grpSpPr>
          <p:grpSp>
            <p:nvGrpSpPr>
              <p:cNvPr id="140" name="Group 139"/>
              <p:cNvGrpSpPr/>
              <p:nvPr/>
            </p:nvGrpSpPr>
            <p:grpSpPr>
              <a:xfrm>
                <a:off x="2240891" y="1973847"/>
                <a:ext cx="676010" cy="618472"/>
                <a:chOff x="1100667" y="2001118"/>
                <a:chExt cx="746389" cy="618472"/>
              </a:xfrm>
            </p:grpSpPr>
            <p:cxnSp>
              <p:nvCxnSpPr>
                <p:cNvPr id="146" name="Straight Connector 145"/>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1" name="Group 140"/>
              <p:cNvGrpSpPr/>
              <p:nvPr/>
            </p:nvGrpSpPr>
            <p:grpSpPr>
              <a:xfrm rot="10800000">
                <a:off x="2241704" y="2592319"/>
                <a:ext cx="676010" cy="618472"/>
                <a:chOff x="1100667" y="2001118"/>
                <a:chExt cx="746389" cy="618472"/>
              </a:xfrm>
            </p:grpSpPr>
            <p:cxnSp>
              <p:nvCxnSpPr>
                <p:cNvPr id="142" name="Straight Connector 141"/>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cxnSp>
          <p:nvCxnSpPr>
            <p:cNvPr id="139" name="Straight Connector 138"/>
            <p:cNvCxnSpPr/>
            <p:nvPr/>
          </p:nvCxnSpPr>
          <p:spPr>
            <a:xfrm flipH="1" flipV="1">
              <a:off x="3507204" y="3955345"/>
              <a:ext cx="33800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nvGrpSpPr>
          <p:cNvPr id="150" name="Group 149"/>
          <p:cNvGrpSpPr/>
          <p:nvPr/>
        </p:nvGrpSpPr>
        <p:grpSpPr>
          <a:xfrm rot="2323032">
            <a:off x="6356829" y="2895506"/>
            <a:ext cx="676823" cy="1259596"/>
            <a:chOff x="3432656" y="2940225"/>
            <a:chExt cx="676823" cy="1259596"/>
          </a:xfrm>
          <a:effectLst>
            <a:outerShdw blurRad="50800" dist="38100" dir="2700000" algn="tl" rotWithShape="0">
              <a:prstClr val="black">
                <a:alpha val="40000"/>
              </a:prstClr>
            </a:outerShdw>
          </a:effectLst>
        </p:grpSpPr>
        <p:grpSp>
          <p:nvGrpSpPr>
            <p:cNvPr id="151" name="Group 150"/>
            <p:cNvGrpSpPr/>
            <p:nvPr/>
          </p:nvGrpSpPr>
          <p:grpSpPr>
            <a:xfrm>
              <a:off x="3432656" y="2940225"/>
              <a:ext cx="676823" cy="1236944"/>
              <a:chOff x="2240891" y="1973847"/>
              <a:chExt cx="676823" cy="1236944"/>
            </a:xfrm>
          </p:grpSpPr>
          <p:grpSp>
            <p:nvGrpSpPr>
              <p:cNvPr id="153" name="Group 152"/>
              <p:cNvGrpSpPr/>
              <p:nvPr/>
            </p:nvGrpSpPr>
            <p:grpSpPr>
              <a:xfrm>
                <a:off x="2240891" y="1973847"/>
                <a:ext cx="676010" cy="618472"/>
                <a:chOff x="1100667" y="2001118"/>
                <a:chExt cx="746389" cy="618472"/>
              </a:xfrm>
            </p:grpSpPr>
            <p:cxnSp>
              <p:nvCxnSpPr>
                <p:cNvPr id="159" name="Straight Connector 158"/>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rot="10800000">
                <a:off x="2241704" y="2592319"/>
                <a:ext cx="676010" cy="618472"/>
                <a:chOff x="1100667" y="2001118"/>
                <a:chExt cx="746389" cy="618472"/>
              </a:xfrm>
            </p:grpSpPr>
            <p:cxnSp>
              <p:nvCxnSpPr>
                <p:cNvPr id="155" name="Straight Connector 154"/>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cxnSp>
          <p:nvCxnSpPr>
            <p:cNvPr id="152" name="Straight Connector 151"/>
            <p:cNvCxnSpPr/>
            <p:nvPr/>
          </p:nvCxnSpPr>
          <p:spPr>
            <a:xfrm flipH="1" flipV="1">
              <a:off x="3507204" y="3955345"/>
              <a:ext cx="33800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pic>
        <p:nvPicPr>
          <p:cNvPr id="163" name="Picture 4" descr="Red X Cross Wrong Not clip art - vector clip art online, royalty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582" y="3387379"/>
            <a:ext cx="413631" cy="4136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4" name="Group 163"/>
          <p:cNvGrpSpPr/>
          <p:nvPr/>
        </p:nvGrpSpPr>
        <p:grpSpPr>
          <a:xfrm>
            <a:off x="5451560" y="4503272"/>
            <a:ext cx="1949822" cy="423189"/>
            <a:chOff x="4685857" y="3437715"/>
            <a:chExt cx="1949822" cy="423189"/>
          </a:xfrm>
          <a:effectLst>
            <a:outerShdw blurRad="50800" dist="38100" dir="2700000" algn="tl" rotWithShape="0">
              <a:prstClr val="black">
                <a:alpha val="40000"/>
              </a:prstClr>
            </a:outerShdw>
          </a:effectLst>
        </p:grpSpPr>
        <p:cxnSp>
          <p:nvCxnSpPr>
            <p:cNvPr id="165" name="Straight Connector 164"/>
            <p:cNvCxnSpPr/>
            <p:nvPr/>
          </p:nvCxnSpPr>
          <p:spPr>
            <a:xfrm flipH="1" flipV="1">
              <a:off x="5303375" y="3439556"/>
              <a:ext cx="338006" cy="421348"/>
            </a:xfrm>
            <a:prstGeom prst="line">
              <a:avLst/>
            </a:prstGeom>
            <a:ln w="22225">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flipV="1">
              <a:off x="5303375" y="3439558"/>
              <a:ext cx="835155" cy="420954"/>
            </a:xfrm>
            <a:prstGeom prst="line">
              <a:avLst/>
            </a:prstGeom>
            <a:ln w="22225">
              <a:solidFill>
                <a:schemeClr val="bg2">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4800040" y="3437717"/>
              <a:ext cx="338006" cy="421348"/>
            </a:xfrm>
            <a:prstGeom prst="line">
              <a:avLst/>
            </a:prstGeom>
            <a:ln w="22225">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flipV="1">
              <a:off x="4800040" y="3437719"/>
              <a:ext cx="835155" cy="420954"/>
            </a:xfrm>
            <a:prstGeom prst="line">
              <a:avLst/>
            </a:prstGeom>
            <a:ln w="22225">
              <a:solidFill>
                <a:schemeClr val="bg2">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flipV="1">
              <a:off x="5800524" y="3437715"/>
              <a:ext cx="338006" cy="421348"/>
            </a:xfrm>
            <a:prstGeom prst="line">
              <a:avLst/>
            </a:prstGeom>
            <a:ln w="22225">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flipV="1">
              <a:off x="5800524" y="3437717"/>
              <a:ext cx="835155" cy="420954"/>
            </a:xfrm>
            <a:prstGeom prst="line">
              <a:avLst/>
            </a:prstGeom>
            <a:ln w="22225">
              <a:solidFill>
                <a:schemeClr val="bg2">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4685857" y="3860904"/>
              <a:ext cx="1949822"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72" name="Group 171"/>
          <p:cNvGrpSpPr/>
          <p:nvPr/>
        </p:nvGrpSpPr>
        <p:grpSpPr>
          <a:xfrm>
            <a:off x="5559557" y="4294023"/>
            <a:ext cx="676823" cy="1259596"/>
            <a:chOff x="3432656" y="2940225"/>
            <a:chExt cx="676823" cy="1259596"/>
          </a:xfrm>
          <a:effectLst>
            <a:outerShdw blurRad="50800" dist="38100" dir="2700000" algn="tl" rotWithShape="0">
              <a:prstClr val="black">
                <a:alpha val="40000"/>
              </a:prstClr>
            </a:outerShdw>
          </a:effectLst>
        </p:grpSpPr>
        <p:grpSp>
          <p:nvGrpSpPr>
            <p:cNvPr id="173" name="Group 172"/>
            <p:cNvGrpSpPr/>
            <p:nvPr/>
          </p:nvGrpSpPr>
          <p:grpSpPr>
            <a:xfrm>
              <a:off x="3432656" y="2940225"/>
              <a:ext cx="676823" cy="1236944"/>
              <a:chOff x="2240891" y="1973847"/>
              <a:chExt cx="676823" cy="1236944"/>
            </a:xfrm>
          </p:grpSpPr>
          <p:grpSp>
            <p:nvGrpSpPr>
              <p:cNvPr id="175" name="Group 174"/>
              <p:cNvGrpSpPr/>
              <p:nvPr/>
            </p:nvGrpSpPr>
            <p:grpSpPr>
              <a:xfrm>
                <a:off x="2240891" y="1973847"/>
                <a:ext cx="676010" cy="618472"/>
                <a:chOff x="1100667" y="2001118"/>
                <a:chExt cx="746389" cy="618472"/>
              </a:xfrm>
            </p:grpSpPr>
            <p:cxnSp>
              <p:nvCxnSpPr>
                <p:cNvPr id="181" name="Straight Connector 180"/>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rot="10800000">
                <a:off x="2241704" y="2592319"/>
                <a:ext cx="676010" cy="618472"/>
                <a:chOff x="1100667" y="2001118"/>
                <a:chExt cx="746389" cy="618472"/>
              </a:xfrm>
            </p:grpSpPr>
            <p:cxnSp>
              <p:nvCxnSpPr>
                <p:cNvPr id="177" name="Straight Connector 176"/>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cxnSp>
          <p:nvCxnSpPr>
            <p:cNvPr id="174" name="Straight Connector 173"/>
            <p:cNvCxnSpPr/>
            <p:nvPr/>
          </p:nvCxnSpPr>
          <p:spPr>
            <a:xfrm flipH="1" flipV="1">
              <a:off x="3507204" y="3955345"/>
              <a:ext cx="33800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cxnSp>
        <p:nvCxnSpPr>
          <p:cNvPr id="185" name="Straight Connector 184"/>
          <p:cNvCxnSpPr/>
          <p:nvPr/>
        </p:nvCxnSpPr>
        <p:spPr>
          <a:xfrm flipH="1" flipV="1">
            <a:off x="6057375" y="4505115"/>
            <a:ext cx="349709" cy="421346"/>
          </a:xfrm>
          <a:prstGeom prst="line">
            <a:avLst/>
          </a:prstGeom>
          <a:ln w="22225">
            <a:solidFill>
              <a:schemeClr val="tx1"/>
            </a:solidFill>
            <a:headEnd type="non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6069078" y="4505115"/>
            <a:ext cx="835155" cy="420954"/>
          </a:xfrm>
          <a:prstGeom prst="line">
            <a:avLst/>
          </a:prstGeom>
          <a:ln w="22225">
            <a:solidFill>
              <a:schemeClr val="tx1"/>
            </a:solidFill>
            <a:headEnd type="triangle"/>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flipV="1">
            <a:off x="5554040" y="4505115"/>
            <a:ext cx="349709" cy="419507"/>
          </a:xfrm>
          <a:prstGeom prst="line">
            <a:avLst/>
          </a:prstGeom>
          <a:ln w="22225">
            <a:solidFill>
              <a:schemeClr val="tx1"/>
            </a:solidFill>
            <a:headEnd type="non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flipV="1">
            <a:off x="5565743" y="4503276"/>
            <a:ext cx="835155" cy="420954"/>
          </a:xfrm>
          <a:prstGeom prst="line">
            <a:avLst/>
          </a:prstGeom>
          <a:ln w="22225">
            <a:solidFill>
              <a:schemeClr val="tx1"/>
            </a:solidFill>
            <a:headEnd type="triangle"/>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flipV="1">
            <a:off x="6554523" y="4505115"/>
            <a:ext cx="349710" cy="419505"/>
          </a:xfrm>
          <a:prstGeom prst="line">
            <a:avLst/>
          </a:prstGeom>
          <a:ln w="22225">
            <a:solidFill>
              <a:schemeClr val="tx1"/>
            </a:solidFill>
            <a:headEnd type="non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flipV="1">
            <a:off x="6566227" y="4503274"/>
            <a:ext cx="835155" cy="420954"/>
          </a:xfrm>
          <a:prstGeom prst="line">
            <a:avLst/>
          </a:prstGeom>
          <a:ln w="22225">
            <a:solidFill>
              <a:schemeClr val="tx1"/>
            </a:solidFill>
            <a:headEnd type="triangle"/>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91" name="Picture 2" descr="Check Mark clip art - vector clip art online, royalty fre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438" y="4390060"/>
            <a:ext cx="649657" cy="549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83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50"/>
                                        <p:tgtEl>
                                          <p:spTgt spid="22"/>
                                        </p:tgtEl>
                                      </p:cBhvr>
                                    </p:animEffect>
                                  </p:childTnLst>
                                </p:cTn>
                              </p:par>
                              <p:par>
                                <p:cTn id="20" presetID="42" presetClass="path" presetSubtype="0" accel="50000" decel="50000" fill="hold" nodeType="withEffect">
                                  <p:stCondLst>
                                    <p:cond delay="0"/>
                                  </p:stCondLst>
                                  <p:childTnLst>
                                    <p:animMotion origin="layout" path="M 3.05556E-6 -1.60494E-6 L 0.03333 -0.10062 " pathEditMode="relative" rAng="0" ptsTypes="AA">
                                      <p:cBhvr>
                                        <p:cTn id="21" dur="500" fill="hold"/>
                                        <p:tgtEl>
                                          <p:spTgt spid="35"/>
                                        </p:tgtEl>
                                        <p:attrNameLst>
                                          <p:attrName>ppt_x</p:attrName>
                                          <p:attrName>ppt_y</p:attrName>
                                        </p:attrNameLst>
                                      </p:cBhvr>
                                      <p:rCtr x="1667" y="-5031"/>
                                    </p:animMotion>
                                  </p:childTnLst>
                                </p:cTn>
                              </p:par>
                            </p:childTnLst>
                          </p:cTn>
                        </p:par>
                        <p:par>
                          <p:cTn id="22" fill="hold">
                            <p:stCondLst>
                              <p:cond delay="1050"/>
                            </p:stCondLst>
                            <p:childTnLst>
                              <p:par>
                                <p:cTn id="23" presetID="1" presetClass="exit" presetSubtype="0" fill="hold" nodeType="afterEffect">
                                  <p:stCondLst>
                                    <p:cond delay="0"/>
                                  </p:stCondLst>
                                  <p:childTnLst>
                                    <p:set>
                                      <p:cBhvr>
                                        <p:cTn id="24" dur="1" fill="hold">
                                          <p:stCondLst>
                                            <p:cond delay="0"/>
                                          </p:stCondLst>
                                        </p:cTn>
                                        <p:tgtEl>
                                          <p:spTgt spid="35"/>
                                        </p:tgtEl>
                                        <p:attrNameLst>
                                          <p:attrName>style.visibility</p:attrName>
                                        </p:attrNameLst>
                                      </p:cBhvr>
                                      <p:to>
                                        <p:strVal val="hidden"/>
                                      </p:to>
                                    </p:set>
                                  </p:childTnLst>
                                </p:cTn>
                              </p:par>
                            </p:childTnLst>
                          </p:cTn>
                        </p:par>
                        <p:par>
                          <p:cTn id="25" fill="hold">
                            <p:stCondLst>
                              <p:cond delay="1050"/>
                            </p:stCondLst>
                            <p:childTnLst>
                              <p:par>
                                <p:cTn id="26" presetID="1" presetClass="entr" presetSubtype="0"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childTnLst>
                          </p:cTn>
                        </p:par>
                        <p:par>
                          <p:cTn id="28" fill="hold">
                            <p:stCondLst>
                              <p:cond delay="1050"/>
                            </p:stCondLst>
                            <p:childTnLst>
                              <p:par>
                                <p:cTn id="29" presetID="8" presetClass="emph" presetSubtype="0" fill="hold" nodeType="afterEffect">
                                  <p:stCondLst>
                                    <p:cond delay="0"/>
                                  </p:stCondLst>
                                  <p:childTnLst>
                                    <p:animRot by="1920000">
                                      <p:cBhvr>
                                        <p:cTn id="30" dur="500" fill="hold"/>
                                        <p:tgtEl>
                                          <p:spTgt spid="48"/>
                                        </p:tgtEl>
                                        <p:attrNameLst>
                                          <p:attrName>r</p:attrName>
                                        </p:attrNameLst>
                                      </p:cBhvr>
                                    </p:animRot>
                                  </p:childTnLst>
                                </p:cTn>
                              </p:par>
                            </p:childTnLst>
                          </p:cTn>
                        </p:par>
                        <p:par>
                          <p:cTn id="31" fill="hold">
                            <p:stCondLst>
                              <p:cond delay="1550"/>
                            </p:stCondLst>
                            <p:childTnLst>
                              <p:par>
                                <p:cTn id="32" presetID="1" presetClass="exit" presetSubtype="0" fill="hold" nodeType="afterEffect">
                                  <p:stCondLst>
                                    <p:cond delay="0"/>
                                  </p:stCondLst>
                                  <p:childTnLst>
                                    <p:set>
                                      <p:cBhvr>
                                        <p:cTn id="33" dur="1" fill="hold">
                                          <p:stCondLst>
                                            <p:cond delay="0"/>
                                          </p:stCondLst>
                                        </p:cTn>
                                        <p:tgtEl>
                                          <p:spTgt spid="48"/>
                                        </p:tgtEl>
                                        <p:attrNameLst>
                                          <p:attrName>style.visibility</p:attrName>
                                        </p:attrNameLst>
                                      </p:cBhvr>
                                      <p:to>
                                        <p:strVal val="hidden"/>
                                      </p:to>
                                    </p:set>
                                  </p:childTnLst>
                                </p:cTn>
                              </p:par>
                            </p:childTnLst>
                          </p:cTn>
                        </p:par>
                        <p:par>
                          <p:cTn id="34" fill="hold">
                            <p:stCondLst>
                              <p:cond delay="1550"/>
                            </p:stCondLst>
                            <p:childTnLst>
                              <p:par>
                                <p:cTn id="35" presetID="1"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1550"/>
                            </p:stCondLst>
                            <p:childTnLst>
                              <p:par>
                                <p:cTn id="38" presetID="22" presetClass="entr" presetSubtype="8"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50"/>
                                        <p:tgtEl>
                                          <p:spTgt spid="21"/>
                                        </p:tgtEl>
                                      </p:cBhvr>
                                    </p:animEffect>
                                  </p:childTnLst>
                                </p:cTn>
                              </p:par>
                              <p:par>
                                <p:cTn id="41" presetID="42" presetClass="path" presetSubtype="0" accel="50000" decel="50000" fill="hold" nodeType="withEffect">
                                  <p:stCondLst>
                                    <p:cond delay="0"/>
                                  </p:stCondLst>
                                  <p:childTnLst>
                                    <p:animMotion origin="layout" path="M 4.44444E-6 -1.97531E-6 L 0.03697 0.09969 " pathEditMode="relative" rAng="0" ptsTypes="AA">
                                      <p:cBhvr>
                                        <p:cTn id="42" dur="500" fill="hold"/>
                                        <p:tgtEl>
                                          <p:spTgt spid="24"/>
                                        </p:tgtEl>
                                        <p:attrNameLst>
                                          <p:attrName>ppt_x</p:attrName>
                                          <p:attrName>ppt_y</p:attrName>
                                        </p:attrNameLst>
                                      </p:cBhvr>
                                      <p:rCtr x="1840" y="4969"/>
                                    </p:animMotion>
                                  </p:childTnLst>
                                </p:cTn>
                              </p:par>
                            </p:childTnLst>
                          </p:cTn>
                        </p:par>
                        <p:par>
                          <p:cTn id="43" fill="hold">
                            <p:stCondLst>
                              <p:cond delay="2100"/>
                            </p:stCondLst>
                            <p:childTnLst>
                              <p:par>
                                <p:cTn id="44" presetID="10" presetClass="entr" presetSubtype="0" fill="hold"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childTnLst>
                          </p:cTn>
                        </p:par>
                        <p:par>
                          <p:cTn id="47" fill="hold">
                            <p:stCondLst>
                              <p:cond delay="2600"/>
                            </p:stCondLst>
                            <p:childTnLst>
                              <p:par>
                                <p:cTn id="48" presetID="10" presetClass="exit" presetSubtype="0" fill="hold" nodeType="afterEffect">
                                  <p:stCondLst>
                                    <p:cond delay="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childTnLst>
                          </p:cTn>
                        </p:par>
                        <p:par>
                          <p:cTn id="51" fill="hold">
                            <p:stCondLst>
                              <p:cond delay="3100"/>
                            </p:stCondLst>
                            <p:childTnLst>
                              <p:par>
                                <p:cTn id="52" presetID="1" presetClass="entr" presetSubtype="0" fill="hold" nodeType="afterEffect">
                                  <p:stCondLst>
                                    <p:cond delay="500"/>
                                  </p:stCondLst>
                                  <p:childTnLst>
                                    <p:set>
                                      <p:cBhvr>
                                        <p:cTn id="53" dur="1" fill="hold">
                                          <p:stCondLst>
                                            <p:cond delay="0"/>
                                          </p:stCondLst>
                                        </p:cTn>
                                        <p:tgtEl>
                                          <p:spTgt spid="62"/>
                                        </p:tgtEl>
                                        <p:attrNameLst>
                                          <p:attrName>style.visibility</p:attrName>
                                        </p:attrNameLst>
                                      </p:cBhvr>
                                      <p:to>
                                        <p:strVal val="visible"/>
                                      </p:to>
                                    </p:set>
                                  </p:childTnLst>
                                </p:cTn>
                              </p:par>
                              <p:par>
                                <p:cTn id="54" presetID="42" presetClass="path" presetSubtype="0" accel="50000" decel="50000" fill="hold" nodeType="withEffect">
                                  <p:stCondLst>
                                    <p:cond delay="500"/>
                                  </p:stCondLst>
                                  <p:childTnLst>
                                    <p:animMotion origin="layout" path="M 1.11111E-6 1.11111E-6 L 0.0743 -0.00031 " pathEditMode="relative" rAng="0" ptsTypes="AA">
                                      <p:cBhvr>
                                        <p:cTn id="55" dur="500" fill="hold"/>
                                        <p:tgtEl>
                                          <p:spTgt spid="62"/>
                                        </p:tgtEl>
                                        <p:attrNameLst>
                                          <p:attrName>ppt_x</p:attrName>
                                          <p:attrName>ppt_y</p:attrName>
                                        </p:attrNameLst>
                                      </p:cBhvr>
                                      <p:rCtr x="3715" y="-31"/>
                                    </p:animMotion>
                                  </p:childTnLst>
                                </p:cTn>
                              </p:par>
                              <p:par>
                                <p:cTn id="56" presetID="22" presetClass="entr" presetSubtype="8" fill="hold" nodeType="withEffect">
                                  <p:stCondLst>
                                    <p:cond delay="50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500"/>
                                        <p:tgtEl>
                                          <p:spTgt spid="23"/>
                                        </p:tgtEl>
                                      </p:cBhvr>
                                    </p:animEffect>
                                  </p:childTnLst>
                                </p:cTn>
                              </p:par>
                            </p:childTnLst>
                          </p:cTn>
                        </p:par>
                        <p:par>
                          <p:cTn id="59" fill="hold">
                            <p:stCondLst>
                              <p:cond delay="4100"/>
                            </p:stCondLst>
                            <p:childTnLst>
                              <p:par>
                                <p:cTn id="60" presetID="10" presetClass="entr" presetSubtype="0" fill="hold"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5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 end="1"/>
                                            </p:txEl>
                                          </p:spTgt>
                                        </p:tgtEl>
                                        <p:attrNameLst>
                                          <p:attrName>style.visibility</p:attrName>
                                        </p:attrNameLst>
                                      </p:cBhvr>
                                      <p:to>
                                        <p:strVal val="visible"/>
                                      </p:to>
                                    </p:set>
                                    <p:animEffect transition="in" filter="fade">
                                      <p:cBhvr>
                                        <p:cTn id="67" dur="500"/>
                                        <p:tgtEl>
                                          <p:spTgt spid="3">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fade">
                                      <p:cBhvr>
                                        <p:cTn id="72" dur="500"/>
                                        <p:tgtEl>
                                          <p:spTgt spid="3">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3" end="3"/>
                                            </p:txEl>
                                          </p:spTgt>
                                        </p:tgtEl>
                                        <p:attrNameLst>
                                          <p:attrName>style.visibility</p:attrName>
                                        </p:attrNameLst>
                                      </p:cBhvr>
                                      <p:to>
                                        <p:strVal val="visible"/>
                                      </p:to>
                                    </p:set>
                                    <p:animEffect transition="in" filter="fade">
                                      <p:cBhvr>
                                        <p:cTn id="77" dur="500"/>
                                        <p:tgtEl>
                                          <p:spTgt spid="3">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24"/>
                                        </p:tgtEl>
                                        <p:attrNameLst>
                                          <p:attrName>style.visibility</p:attrName>
                                        </p:attrNameLst>
                                      </p:cBhvr>
                                      <p:to>
                                        <p:strVal val="visible"/>
                                      </p:to>
                                    </p:set>
                                    <p:animEffect transition="in" filter="fade">
                                      <p:cBhvr>
                                        <p:cTn id="82" dur="500"/>
                                        <p:tgtEl>
                                          <p:spTgt spid="124"/>
                                        </p:tgtEl>
                                      </p:cBhvr>
                                    </p:animEffect>
                                  </p:childTnLst>
                                </p:cTn>
                              </p:par>
                              <p:par>
                                <p:cTn id="83" presetID="10" presetClass="entr" presetSubtype="0" fill="hold" nodeType="withEffect">
                                  <p:stCondLst>
                                    <p:cond delay="0"/>
                                  </p:stCondLst>
                                  <p:childTnLst>
                                    <p:set>
                                      <p:cBhvr>
                                        <p:cTn id="84" dur="1" fill="hold">
                                          <p:stCondLst>
                                            <p:cond delay="0"/>
                                          </p:stCondLst>
                                        </p:cTn>
                                        <p:tgtEl>
                                          <p:spTgt spid="115"/>
                                        </p:tgtEl>
                                        <p:attrNameLst>
                                          <p:attrName>style.visibility</p:attrName>
                                        </p:attrNameLst>
                                      </p:cBhvr>
                                      <p:to>
                                        <p:strVal val="visible"/>
                                      </p:to>
                                    </p:set>
                                    <p:animEffect transition="in" filter="fade">
                                      <p:cBhvr>
                                        <p:cTn id="85" dur="500"/>
                                        <p:tgtEl>
                                          <p:spTgt spid="115"/>
                                        </p:tgtEl>
                                      </p:cBhvr>
                                    </p:animEffect>
                                  </p:childTnLst>
                                </p:cTn>
                              </p:par>
                            </p:childTnLst>
                          </p:cTn>
                        </p:par>
                        <p:par>
                          <p:cTn id="86" fill="hold">
                            <p:stCondLst>
                              <p:cond delay="500"/>
                            </p:stCondLst>
                            <p:childTnLst>
                              <p:par>
                                <p:cTn id="87" presetID="22" presetClass="entr" presetSubtype="4" fill="hold" nodeType="afterEffect">
                                  <p:stCondLst>
                                    <p:cond delay="0"/>
                                  </p:stCondLst>
                                  <p:childTnLst>
                                    <p:set>
                                      <p:cBhvr>
                                        <p:cTn id="88" dur="1" fill="hold">
                                          <p:stCondLst>
                                            <p:cond delay="0"/>
                                          </p:stCondLst>
                                        </p:cTn>
                                        <p:tgtEl>
                                          <p:spTgt spid="123"/>
                                        </p:tgtEl>
                                        <p:attrNameLst>
                                          <p:attrName>style.visibility</p:attrName>
                                        </p:attrNameLst>
                                      </p:cBhvr>
                                      <p:to>
                                        <p:strVal val="visible"/>
                                      </p:to>
                                    </p:set>
                                    <p:animEffect transition="in" filter="wipe(down)">
                                      <p:cBhvr>
                                        <p:cTn id="89" dur="550"/>
                                        <p:tgtEl>
                                          <p:spTgt spid="123"/>
                                        </p:tgtEl>
                                      </p:cBhvr>
                                    </p:animEffect>
                                  </p:childTnLst>
                                </p:cTn>
                              </p:par>
                              <p:par>
                                <p:cTn id="90" presetID="42" presetClass="path" presetSubtype="0" accel="50000" decel="50000" fill="hold" nodeType="withEffect">
                                  <p:stCondLst>
                                    <p:cond delay="0"/>
                                  </p:stCondLst>
                                  <p:childTnLst>
                                    <p:animMotion origin="layout" path="M 5E-6 -1.23457E-6 L -0.09011 -0.0821 " pathEditMode="relative" rAng="0" ptsTypes="AA">
                                      <p:cBhvr>
                                        <p:cTn id="91" dur="500" fill="hold"/>
                                        <p:tgtEl>
                                          <p:spTgt spid="124"/>
                                        </p:tgtEl>
                                        <p:attrNameLst>
                                          <p:attrName>ppt_x</p:attrName>
                                          <p:attrName>ppt_y</p:attrName>
                                        </p:attrNameLst>
                                      </p:cBhvr>
                                      <p:rCtr x="-4514" y="-4105"/>
                                    </p:animMotion>
                                  </p:childTnLst>
                                </p:cTn>
                              </p:par>
                            </p:childTnLst>
                          </p:cTn>
                        </p:par>
                        <p:par>
                          <p:cTn id="92" fill="hold">
                            <p:stCondLst>
                              <p:cond delay="1050"/>
                            </p:stCondLst>
                            <p:childTnLst>
                              <p:par>
                                <p:cTn id="93" presetID="42" presetClass="path" presetSubtype="0" accel="50000" decel="50000" fill="hold" nodeType="afterEffect">
                                  <p:stCondLst>
                                    <p:cond delay="0"/>
                                  </p:stCondLst>
                                  <p:childTnLst>
                                    <p:animMotion origin="layout" path="M -0.09011 -0.0821 L -0.07848 -0.05494 " pathEditMode="relative" rAng="0" ptsTypes="AA">
                                      <p:cBhvr>
                                        <p:cTn id="94" dur="500" fill="hold"/>
                                        <p:tgtEl>
                                          <p:spTgt spid="124"/>
                                        </p:tgtEl>
                                        <p:attrNameLst>
                                          <p:attrName>ppt_x</p:attrName>
                                          <p:attrName>ppt_y</p:attrName>
                                        </p:attrNameLst>
                                      </p:cBhvr>
                                      <p:rCtr x="573" y="1358"/>
                                    </p:animMotion>
                                  </p:childTnLst>
                                </p:cTn>
                              </p:par>
                              <p:par>
                                <p:cTn id="95" presetID="53" presetClass="entr" presetSubtype="16" fill="hold" grpId="0" nodeType="withEffect">
                                  <p:stCondLst>
                                    <p:cond delay="500"/>
                                  </p:stCondLst>
                                  <p:childTnLst>
                                    <p:set>
                                      <p:cBhvr>
                                        <p:cTn id="96" dur="1" fill="hold">
                                          <p:stCondLst>
                                            <p:cond delay="0"/>
                                          </p:stCondLst>
                                        </p:cTn>
                                        <p:tgtEl>
                                          <p:spTgt spid="114"/>
                                        </p:tgtEl>
                                        <p:attrNameLst>
                                          <p:attrName>style.visibility</p:attrName>
                                        </p:attrNameLst>
                                      </p:cBhvr>
                                      <p:to>
                                        <p:strVal val="visible"/>
                                      </p:to>
                                    </p:set>
                                    <p:anim calcmode="lin" valueType="num">
                                      <p:cBhvr>
                                        <p:cTn id="97" dur="500" fill="hold"/>
                                        <p:tgtEl>
                                          <p:spTgt spid="114"/>
                                        </p:tgtEl>
                                        <p:attrNameLst>
                                          <p:attrName>ppt_w</p:attrName>
                                        </p:attrNameLst>
                                      </p:cBhvr>
                                      <p:tavLst>
                                        <p:tav tm="0">
                                          <p:val>
                                            <p:fltVal val="0"/>
                                          </p:val>
                                        </p:tav>
                                        <p:tav tm="100000">
                                          <p:val>
                                            <p:strVal val="#ppt_w"/>
                                          </p:val>
                                        </p:tav>
                                      </p:tavLst>
                                    </p:anim>
                                    <p:anim calcmode="lin" valueType="num">
                                      <p:cBhvr>
                                        <p:cTn id="98" dur="500" fill="hold"/>
                                        <p:tgtEl>
                                          <p:spTgt spid="114"/>
                                        </p:tgtEl>
                                        <p:attrNameLst>
                                          <p:attrName>ppt_h</p:attrName>
                                        </p:attrNameLst>
                                      </p:cBhvr>
                                      <p:tavLst>
                                        <p:tav tm="0">
                                          <p:val>
                                            <p:fltVal val="0"/>
                                          </p:val>
                                        </p:tav>
                                        <p:tav tm="100000">
                                          <p:val>
                                            <p:strVal val="#ppt_h"/>
                                          </p:val>
                                        </p:tav>
                                      </p:tavLst>
                                    </p:anim>
                                    <p:animEffect transition="in" filter="fade">
                                      <p:cBhvr>
                                        <p:cTn id="99" dur="500"/>
                                        <p:tgtEl>
                                          <p:spTgt spid="114"/>
                                        </p:tgtEl>
                                      </p:cBhvr>
                                    </p:animEffect>
                                  </p:childTnLst>
                                </p:cTn>
                              </p:par>
                            </p:childTnLst>
                          </p:cTn>
                        </p:par>
                        <p:par>
                          <p:cTn id="100" fill="hold">
                            <p:stCondLst>
                              <p:cond delay="2050"/>
                            </p:stCondLst>
                            <p:childTnLst>
                              <p:par>
                                <p:cTn id="101" presetID="1" presetClass="exit" presetSubtype="0" fill="hold" nodeType="afterEffect">
                                  <p:stCondLst>
                                    <p:cond delay="0"/>
                                  </p:stCondLst>
                                  <p:childTnLst>
                                    <p:set>
                                      <p:cBhvr>
                                        <p:cTn id="102" dur="1" fill="hold">
                                          <p:stCondLst>
                                            <p:cond delay="0"/>
                                          </p:stCondLst>
                                        </p:cTn>
                                        <p:tgtEl>
                                          <p:spTgt spid="124"/>
                                        </p:tgtEl>
                                        <p:attrNameLst>
                                          <p:attrName>style.visibility</p:attrName>
                                        </p:attrNameLst>
                                      </p:cBhvr>
                                      <p:to>
                                        <p:strVal val="hidden"/>
                                      </p:to>
                                    </p:set>
                                  </p:childTnLst>
                                </p:cTn>
                              </p:par>
                              <p:par>
                                <p:cTn id="103" presetID="1" presetClass="entr" presetSubtype="0" fill="hold" grpId="1" nodeType="withEffect">
                                  <p:stCondLst>
                                    <p:cond delay="0"/>
                                  </p:stCondLst>
                                  <p:childTnLst>
                                    <p:set>
                                      <p:cBhvr>
                                        <p:cTn id="104" dur="1" fill="hold">
                                          <p:stCondLst>
                                            <p:cond delay="0"/>
                                          </p:stCondLst>
                                        </p:cTn>
                                        <p:tgtEl>
                                          <p:spTgt spid="114"/>
                                        </p:tgtEl>
                                        <p:attrNameLst>
                                          <p:attrName>style.visibility</p:attrName>
                                        </p:attrNameLst>
                                      </p:cBhvr>
                                      <p:to>
                                        <p:strVal val="visible"/>
                                      </p:to>
                                    </p:set>
                                  </p:childTnLst>
                                </p:cTn>
                              </p:par>
                            </p:childTnLst>
                          </p:cTn>
                        </p:par>
                        <p:par>
                          <p:cTn id="105" fill="hold">
                            <p:stCondLst>
                              <p:cond delay="2050"/>
                            </p:stCondLst>
                            <p:childTnLst>
                              <p:par>
                                <p:cTn id="106" presetID="1" presetClass="entr" presetSubtype="0" fill="hold" nodeType="afterEffect">
                                  <p:stCondLst>
                                    <p:cond delay="0"/>
                                  </p:stCondLst>
                                  <p:childTnLst>
                                    <p:set>
                                      <p:cBhvr>
                                        <p:cTn id="107" dur="1" fill="hold">
                                          <p:stCondLst>
                                            <p:cond delay="0"/>
                                          </p:stCondLst>
                                        </p:cTn>
                                        <p:tgtEl>
                                          <p:spTgt spid="137"/>
                                        </p:tgtEl>
                                        <p:attrNameLst>
                                          <p:attrName>style.visibility</p:attrName>
                                        </p:attrNameLst>
                                      </p:cBhvr>
                                      <p:to>
                                        <p:strVal val="visible"/>
                                      </p:to>
                                    </p:set>
                                  </p:childTnLst>
                                </p:cTn>
                              </p:par>
                            </p:childTnLst>
                          </p:cTn>
                        </p:par>
                        <p:par>
                          <p:cTn id="108" fill="hold">
                            <p:stCondLst>
                              <p:cond delay="2050"/>
                            </p:stCondLst>
                            <p:childTnLst>
                              <p:par>
                                <p:cTn id="109" presetID="8" presetClass="emph" presetSubtype="0" fill="hold" nodeType="afterEffect">
                                  <p:stCondLst>
                                    <p:cond delay="0"/>
                                  </p:stCondLst>
                                  <p:childTnLst>
                                    <p:animRot by="2400000">
                                      <p:cBhvr>
                                        <p:cTn id="110" dur="1000" fill="hold"/>
                                        <p:tgtEl>
                                          <p:spTgt spid="137"/>
                                        </p:tgtEl>
                                        <p:attrNameLst>
                                          <p:attrName>r</p:attrName>
                                        </p:attrNameLst>
                                      </p:cBhvr>
                                    </p:animRot>
                                  </p:childTnLst>
                                </p:cTn>
                              </p:par>
                            </p:childTnLst>
                          </p:cTn>
                        </p:par>
                        <p:par>
                          <p:cTn id="111" fill="hold">
                            <p:stCondLst>
                              <p:cond delay="3050"/>
                            </p:stCondLst>
                            <p:childTnLst>
                              <p:par>
                                <p:cTn id="112" presetID="1" presetClass="exit" presetSubtype="0" fill="hold" nodeType="afterEffect">
                                  <p:stCondLst>
                                    <p:cond delay="0"/>
                                  </p:stCondLst>
                                  <p:childTnLst>
                                    <p:set>
                                      <p:cBhvr>
                                        <p:cTn id="113" dur="1" fill="hold">
                                          <p:stCondLst>
                                            <p:cond delay="0"/>
                                          </p:stCondLst>
                                        </p:cTn>
                                        <p:tgtEl>
                                          <p:spTgt spid="137"/>
                                        </p:tgtEl>
                                        <p:attrNameLst>
                                          <p:attrName>style.visibility</p:attrName>
                                        </p:attrNameLst>
                                      </p:cBhvr>
                                      <p:to>
                                        <p:strVal val="hidden"/>
                                      </p:to>
                                    </p:set>
                                  </p:childTnLst>
                                </p:cTn>
                              </p:par>
                            </p:childTnLst>
                          </p:cTn>
                        </p:par>
                        <p:par>
                          <p:cTn id="114" fill="hold">
                            <p:stCondLst>
                              <p:cond delay="3050"/>
                            </p:stCondLst>
                            <p:childTnLst>
                              <p:par>
                                <p:cTn id="115" presetID="1" presetClass="entr" presetSubtype="0" fill="hold" nodeType="afterEffect">
                                  <p:stCondLst>
                                    <p:cond delay="0"/>
                                  </p:stCondLst>
                                  <p:childTnLst>
                                    <p:set>
                                      <p:cBhvr>
                                        <p:cTn id="116" dur="1" fill="hold">
                                          <p:stCondLst>
                                            <p:cond delay="0"/>
                                          </p:stCondLst>
                                        </p:cTn>
                                        <p:tgtEl>
                                          <p:spTgt spid="150"/>
                                        </p:tgtEl>
                                        <p:attrNameLst>
                                          <p:attrName>style.visibility</p:attrName>
                                        </p:attrNameLst>
                                      </p:cBhvr>
                                      <p:to>
                                        <p:strVal val="visible"/>
                                      </p:to>
                                    </p:set>
                                  </p:childTnLst>
                                </p:cTn>
                              </p:par>
                            </p:childTnLst>
                          </p:cTn>
                        </p:par>
                        <p:par>
                          <p:cTn id="117" fill="hold">
                            <p:stCondLst>
                              <p:cond delay="3050"/>
                            </p:stCondLst>
                            <p:childTnLst>
                              <p:par>
                                <p:cTn id="118" presetID="8" presetClass="emph" presetSubtype="0" fill="hold" nodeType="afterEffect">
                                  <p:stCondLst>
                                    <p:cond delay="500"/>
                                  </p:stCondLst>
                                  <p:childTnLst>
                                    <p:animRot by="-4500000">
                                      <p:cBhvr>
                                        <p:cTn id="119" dur="2000" fill="hold"/>
                                        <p:tgtEl>
                                          <p:spTgt spid="150"/>
                                        </p:tgtEl>
                                        <p:attrNameLst>
                                          <p:attrName>r</p:attrName>
                                        </p:attrNameLst>
                                      </p:cBhvr>
                                    </p:animRot>
                                  </p:childTnLst>
                                </p:cTn>
                              </p:par>
                            </p:childTnLst>
                          </p:cTn>
                        </p:par>
                        <p:par>
                          <p:cTn id="120" fill="hold">
                            <p:stCondLst>
                              <p:cond delay="5550"/>
                            </p:stCondLst>
                            <p:childTnLst>
                              <p:par>
                                <p:cTn id="121" presetID="10" presetClass="entr" presetSubtype="0" fill="hold" nodeType="afterEffect">
                                  <p:stCondLst>
                                    <p:cond delay="0"/>
                                  </p:stCondLst>
                                  <p:childTnLst>
                                    <p:set>
                                      <p:cBhvr>
                                        <p:cTn id="122" dur="1" fill="hold">
                                          <p:stCondLst>
                                            <p:cond delay="0"/>
                                          </p:stCondLst>
                                        </p:cTn>
                                        <p:tgtEl>
                                          <p:spTgt spid="163"/>
                                        </p:tgtEl>
                                        <p:attrNameLst>
                                          <p:attrName>style.visibility</p:attrName>
                                        </p:attrNameLst>
                                      </p:cBhvr>
                                      <p:to>
                                        <p:strVal val="visible"/>
                                      </p:to>
                                    </p:set>
                                    <p:animEffect transition="in" filter="fade">
                                      <p:cBhvr>
                                        <p:cTn id="123" dur="500"/>
                                        <p:tgtEl>
                                          <p:spTgt spid="163"/>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3">
                                            <p:txEl>
                                              <p:pRg st="4" end="4"/>
                                            </p:txEl>
                                          </p:spTgt>
                                        </p:tgtEl>
                                        <p:attrNameLst>
                                          <p:attrName>style.visibility</p:attrName>
                                        </p:attrNameLst>
                                      </p:cBhvr>
                                      <p:to>
                                        <p:strVal val="visible"/>
                                      </p:to>
                                    </p:set>
                                    <p:animEffect transition="in" filter="fade">
                                      <p:cBhvr>
                                        <p:cTn id="128" dur="500"/>
                                        <p:tgtEl>
                                          <p:spTgt spid="3">
                                            <p:txEl>
                                              <p:pRg st="4" end="4"/>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172"/>
                                        </p:tgtEl>
                                        <p:attrNameLst>
                                          <p:attrName>style.visibility</p:attrName>
                                        </p:attrNameLst>
                                      </p:cBhvr>
                                      <p:to>
                                        <p:strVal val="visible"/>
                                      </p:to>
                                    </p:set>
                                    <p:animEffect transition="in" filter="fade">
                                      <p:cBhvr>
                                        <p:cTn id="133" dur="500"/>
                                        <p:tgtEl>
                                          <p:spTgt spid="172"/>
                                        </p:tgtEl>
                                      </p:cBhvr>
                                    </p:animEffect>
                                  </p:childTnLst>
                                </p:cTn>
                              </p:par>
                              <p:par>
                                <p:cTn id="134" presetID="10" presetClass="entr" presetSubtype="0" fill="hold" nodeType="withEffect">
                                  <p:stCondLst>
                                    <p:cond delay="0"/>
                                  </p:stCondLst>
                                  <p:childTnLst>
                                    <p:set>
                                      <p:cBhvr>
                                        <p:cTn id="135" dur="1" fill="hold">
                                          <p:stCondLst>
                                            <p:cond delay="0"/>
                                          </p:stCondLst>
                                        </p:cTn>
                                        <p:tgtEl>
                                          <p:spTgt spid="164"/>
                                        </p:tgtEl>
                                        <p:attrNameLst>
                                          <p:attrName>style.visibility</p:attrName>
                                        </p:attrNameLst>
                                      </p:cBhvr>
                                      <p:to>
                                        <p:strVal val="visible"/>
                                      </p:to>
                                    </p:set>
                                    <p:animEffect transition="in" filter="fade">
                                      <p:cBhvr>
                                        <p:cTn id="136" dur="500"/>
                                        <p:tgtEl>
                                          <p:spTgt spid="164"/>
                                        </p:tgtEl>
                                      </p:cBhvr>
                                    </p:animEffect>
                                  </p:childTnLst>
                                </p:cTn>
                              </p:par>
                            </p:childTnLst>
                          </p:cTn>
                        </p:par>
                        <p:par>
                          <p:cTn id="137" fill="hold">
                            <p:stCondLst>
                              <p:cond delay="500"/>
                            </p:stCondLst>
                            <p:childTnLst>
                              <p:par>
                                <p:cTn id="138" presetID="22" presetClass="entr" presetSubtype="4" fill="hold" nodeType="afterEffect">
                                  <p:stCondLst>
                                    <p:cond delay="0"/>
                                  </p:stCondLst>
                                  <p:childTnLst>
                                    <p:set>
                                      <p:cBhvr>
                                        <p:cTn id="139" dur="1" fill="hold">
                                          <p:stCondLst>
                                            <p:cond delay="0"/>
                                          </p:stCondLst>
                                        </p:cTn>
                                        <p:tgtEl>
                                          <p:spTgt spid="187"/>
                                        </p:tgtEl>
                                        <p:attrNameLst>
                                          <p:attrName>style.visibility</p:attrName>
                                        </p:attrNameLst>
                                      </p:cBhvr>
                                      <p:to>
                                        <p:strVal val="visible"/>
                                      </p:to>
                                    </p:set>
                                    <p:animEffect transition="in" filter="wipe(down)">
                                      <p:cBhvr>
                                        <p:cTn id="140" dur="550"/>
                                        <p:tgtEl>
                                          <p:spTgt spid="187"/>
                                        </p:tgtEl>
                                      </p:cBhvr>
                                    </p:animEffect>
                                  </p:childTnLst>
                                </p:cTn>
                              </p:par>
                              <p:par>
                                <p:cTn id="141" presetID="42" presetClass="path" presetSubtype="0" accel="50000" decel="50000" fill="hold" nodeType="withEffect">
                                  <p:stCondLst>
                                    <p:cond delay="0"/>
                                  </p:stCondLst>
                                  <p:childTnLst>
                                    <p:animMotion origin="layout" path="M 4.72222E-6 1.23457E-6 L -0.03768 -0.08117 " pathEditMode="relative" rAng="0" ptsTypes="AA">
                                      <p:cBhvr>
                                        <p:cTn id="142" dur="500" fill="hold"/>
                                        <p:tgtEl>
                                          <p:spTgt spid="172"/>
                                        </p:tgtEl>
                                        <p:attrNameLst>
                                          <p:attrName>ppt_x</p:attrName>
                                          <p:attrName>ppt_y</p:attrName>
                                        </p:attrNameLst>
                                      </p:cBhvr>
                                      <p:rCtr x="-1892" y="-4074"/>
                                    </p:animMotion>
                                  </p:childTnLst>
                                </p:cTn>
                              </p:par>
                            </p:childTnLst>
                          </p:cTn>
                        </p:par>
                        <p:par>
                          <p:cTn id="143" fill="hold">
                            <p:stCondLst>
                              <p:cond delay="1050"/>
                            </p:stCondLst>
                            <p:childTnLst>
                              <p:par>
                                <p:cTn id="144" presetID="22" presetClass="entr" presetSubtype="1" fill="hold" nodeType="afterEffect">
                                  <p:stCondLst>
                                    <p:cond delay="0"/>
                                  </p:stCondLst>
                                  <p:childTnLst>
                                    <p:set>
                                      <p:cBhvr>
                                        <p:cTn id="145" dur="1" fill="hold">
                                          <p:stCondLst>
                                            <p:cond delay="0"/>
                                          </p:stCondLst>
                                        </p:cTn>
                                        <p:tgtEl>
                                          <p:spTgt spid="188"/>
                                        </p:tgtEl>
                                        <p:attrNameLst>
                                          <p:attrName>style.visibility</p:attrName>
                                        </p:attrNameLst>
                                      </p:cBhvr>
                                      <p:to>
                                        <p:strVal val="visible"/>
                                      </p:to>
                                    </p:set>
                                    <p:animEffect transition="in" filter="wipe(up)">
                                      <p:cBhvr>
                                        <p:cTn id="146" dur="550"/>
                                        <p:tgtEl>
                                          <p:spTgt spid="188"/>
                                        </p:tgtEl>
                                      </p:cBhvr>
                                    </p:animEffect>
                                  </p:childTnLst>
                                </p:cTn>
                              </p:par>
                              <p:par>
                                <p:cTn id="147" presetID="42" presetClass="path" presetSubtype="0" accel="50000" decel="50000" fill="hold" nodeType="withEffect">
                                  <p:stCondLst>
                                    <p:cond delay="0"/>
                                  </p:stCondLst>
                                  <p:childTnLst>
                                    <p:animMotion origin="layout" path="M -0.03768 -0.08117 L 0.05572 0.00062 " pathEditMode="relative" rAng="0" ptsTypes="AA">
                                      <p:cBhvr>
                                        <p:cTn id="148" dur="500" fill="hold"/>
                                        <p:tgtEl>
                                          <p:spTgt spid="172"/>
                                        </p:tgtEl>
                                        <p:attrNameLst>
                                          <p:attrName>ppt_x</p:attrName>
                                          <p:attrName>ppt_y</p:attrName>
                                        </p:attrNameLst>
                                      </p:cBhvr>
                                      <p:rCtr x="4670" y="4074"/>
                                    </p:animMotion>
                                  </p:childTnLst>
                                </p:cTn>
                              </p:par>
                            </p:childTnLst>
                          </p:cTn>
                        </p:par>
                        <p:par>
                          <p:cTn id="149" fill="hold">
                            <p:stCondLst>
                              <p:cond delay="1600"/>
                            </p:stCondLst>
                            <p:childTnLst>
                              <p:par>
                                <p:cTn id="150" presetID="22" presetClass="entr" presetSubtype="4" fill="hold" nodeType="afterEffect">
                                  <p:stCondLst>
                                    <p:cond delay="0"/>
                                  </p:stCondLst>
                                  <p:childTnLst>
                                    <p:set>
                                      <p:cBhvr>
                                        <p:cTn id="151" dur="1" fill="hold">
                                          <p:stCondLst>
                                            <p:cond delay="0"/>
                                          </p:stCondLst>
                                        </p:cTn>
                                        <p:tgtEl>
                                          <p:spTgt spid="185"/>
                                        </p:tgtEl>
                                        <p:attrNameLst>
                                          <p:attrName>style.visibility</p:attrName>
                                        </p:attrNameLst>
                                      </p:cBhvr>
                                      <p:to>
                                        <p:strVal val="visible"/>
                                      </p:to>
                                    </p:set>
                                    <p:animEffect transition="in" filter="wipe(down)">
                                      <p:cBhvr>
                                        <p:cTn id="152" dur="550"/>
                                        <p:tgtEl>
                                          <p:spTgt spid="185"/>
                                        </p:tgtEl>
                                      </p:cBhvr>
                                    </p:animEffect>
                                  </p:childTnLst>
                                </p:cTn>
                              </p:par>
                              <p:par>
                                <p:cTn id="153" presetID="42" presetClass="path" presetSubtype="0" accel="50000" decel="50000" fill="hold" nodeType="withEffect">
                                  <p:stCondLst>
                                    <p:cond delay="0"/>
                                  </p:stCondLst>
                                  <p:childTnLst>
                                    <p:animMotion origin="layout" path="M 0.05572 0.00062 L 0.01875 -0.08117 " pathEditMode="relative" rAng="0" ptsTypes="AA">
                                      <p:cBhvr>
                                        <p:cTn id="154" dur="500" fill="hold"/>
                                        <p:tgtEl>
                                          <p:spTgt spid="172"/>
                                        </p:tgtEl>
                                        <p:attrNameLst>
                                          <p:attrName>ppt_x</p:attrName>
                                          <p:attrName>ppt_y</p:attrName>
                                        </p:attrNameLst>
                                      </p:cBhvr>
                                      <p:rCtr x="-1858" y="-4105"/>
                                    </p:animMotion>
                                  </p:childTnLst>
                                </p:cTn>
                              </p:par>
                            </p:childTnLst>
                          </p:cTn>
                        </p:par>
                        <p:par>
                          <p:cTn id="155" fill="hold">
                            <p:stCondLst>
                              <p:cond delay="2150"/>
                            </p:stCondLst>
                            <p:childTnLst>
                              <p:par>
                                <p:cTn id="156" presetID="22" presetClass="entr" presetSubtype="1" fill="hold" nodeType="afterEffect">
                                  <p:stCondLst>
                                    <p:cond delay="0"/>
                                  </p:stCondLst>
                                  <p:childTnLst>
                                    <p:set>
                                      <p:cBhvr>
                                        <p:cTn id="157" dur="1" fill="hold">
                                          <p:stCondLst>
                                            <p:cond delay="0"/>
                                          </p:stCondLst>
                                        </p:cTn>
                                        <p:tgtEl>
                                          <p:spTgt spid="186"/>
                                        </p:tgtEl>
                                        <p:attrNameLst>
                                          <p:attrName>style.visibility</p:attrName>
                                        </p:attrNameLst>
                                      </p:cBhvr>
                                      <p:to>
                                        <p:strVal val="visible"/>
                                      </p:to>
                                    </p:set>
                                    <p:animEffect transition="in" filter="wipe(up)">
                                      <p:cBhvr>
                                        <p:cTn id="158" dur="550"/>
                                        <p:tgtEl>
                                          <p:spTgt spid="186"/>
                                        </p:tgtEl>
                                      </p:cBhvr>
                                    </p:animEffect>
                                  </p:childTnLst>
                                </p:cTn>
                              </p:par>
                              <p:par>
                                <p:cTn id="159" presetID="42" presetClass="path" presetSubtype="0" accel="50000" decel="50000" fill="hold" nodeType="withEffect">
                                  <p:stCondLst>
                                    <p:cond delay="0"/>
                                  </p:stCondLst>
                                  <p:childTnLst>
                                    <p:animMotion origin="layout" path="M 0.01875 -0.08117 L 0.11006 0.00031 " pathEditMode="relative" rAng="0" ptsTypes="AA">
                                      <p:cBhvr>
                                        <p:cTn id="160" dur="500" fill="hold"/>
                                        <p:tgtEl>
                                          <p:spTgt spid="172"/>
                                        </p:tgtEl>
                                        <p:attrNameLst>
                                          <p:attrName>ppt_x</p:attrName>
                                          <p:attrName>ppt_y</p:attrName>
                                        </p:attrNameLst>
                                      </p:cBhvr>
                                      <p:rCtr x="4566" y="4074"/>
                                    </p:animMotion>
                                  </p:childTnLst>
                                </p:cTn>
                              </p:par>
                            </p:childTnLst>
                          </p:cTn>
                        </p:par>
                        <p:par>
                          <p:cTn id="161" fill="hold">
                            <p:stCondLst>
                              <p:cond delay="2700"/>
                            </p:stCondLst>
                            <p:childTnLst>
                              <p:par>
                                <p:cTn id="162" presetID="22" presetClass="entr" presetSubtype="4" fill="hold" nodeType="afterEffect">
                                  <p:stCondLst>
                                    <p:cond delay="0"/>
                                  </p:stCondLst>
                                  <p:childTnLst>
                                    <p:set>
                                      <p:cBhvr>
                                        <p:cTn id="163" dur="1" fill="hold">
                                          <p:stCondLst>
                                            <p:cond delay="0"/>
                                          </p:stCondLst>
                                        </p:cTn>
                                        <p:tgtEl>
                                          <p:spTgt spid="189"/>
                                        </p:tgtEl>
                                        <p:attrNameLst>
                                          <p:attrName>style.visibility</p:attrName>
                                        </p:attrNameLst>
                                      </p:cBhvr>
                                      <p:to>
                                        <p:strVal val="visible"/>
                                      </p:to>
                                    </p:set>
                                    <p:animEffect transition="in" filter="wipe(down)">
                                      <p:cBhvr>
                                        <p:cTn id="164" dur="550"/>
                                        <p:tgtEl>
                                          <p:spTgt spid="189"/>
                                        </p:tgtEl>
                                      </p:cBhvr>
                                    </p:animEffect>
                                  </p:childTnLst>
                                </p:cTn>
                              </p:par>
                              <p:par>
                                <p:cTn id="165" presetID="42" presetClass="path" presetSubtype="0" accel="50000" decel="50000" fill="hold" nodeType="withEffect">
                                  <p:stCondLst>
                                    <p:cond delay="0"/>
                                  </p:stCondLst>
                                  <p:childTnLst>
                                    <p:animMotion origin="layout" path="M 0.11006 0.00031 L 0.075 -0.07716 " pathEditMode="relative" rAng="0" ptsTypes="AA">
                                      <p:cBhvr>
                                        <p:cTn id="166" dur="500" fill="hold"/>
                                        <p:tgtEl>
                                          <p:spTgt spid="172"/>
                                        </p:tgtEl>
                                        <p:attrNameLst>
                                          <p:attrName>ppt_x</p:attrName>
                                          <p:attrName>ppt_y</p:attrName>
                                        </p:attrNameLst>
                                      </p:cBhvr>
                                      <p:rCtr x="-1753" y="-3889"/>
                                    </p:animMotion>
                                  </p:childTnLst>
                                </p:cTn>
                              </p:par>
                            </p:childTnLst>
                          </p:cTn>
                        </p:par>
                        <p:par>
                          <p:cTn id="167" fill="hold">
                            <p:stCondLst>
                              <p:cond delay="3250"/>
                            </p:stCondLst>
                            <p:childTnLst>
                              <p:par>
                                <p:cTn id="168" presetID="22" presetClass="entr" presetSubtype="1" fill="hold" nodeType="afterEffect">
                                  <p:stCondLst>
                                    <p:cond delay="0"/>
                                  </p:stCondLst>
                                  <p:childTnLst>
                                    <p:set>
                                      <p:cBhvr>
                                        <p:cTn id="169" dur="1" fill="hold">
                                          <p:stCondLst>
                                            <p:cond delay="0"/>
                                          </p:stCondLst>
                                        </p:cTn>
                                        <p:tgtEl>
                                          <p:spTgt spid="190"/>
                                        </p:tgtEl>
                                        <p:attrNameLst>
                                          <p:attrName>style.visibility</p:attrName>
                                        </p:attrNameLst>
                                      </p:cBhvr>
                                      <p:to>
                                        <p:strVal val="visible"/>
                                      </p:to>
                                    </p:set>
                                    <p:animEffect transition="in" filter="wipe(up)">
                                      <p:cBhvr>
                                        <p:cTn id="170" dur="550"/>
                                        <p:tgtEl>
                                          <p:spTgt spid="190"/>
                                        </p:tgtEl>
                                      </p:cBhvr>
                                    </p:animEffect>
                                  </p:childTnLst>
                                </p:cTn>
                              </p:par>
                              <p:par>
                                <p:cTn id="171" presetID="42" presetClass="path" presetSubtype="0" accel="50000" decel="50000" fill="hold" nodeType="withEffect">
                                  <p:stCondLst>
                                    <p:cond delay="0"/>
                                  </p:stCondLst>
                                  <p:childTnLst>
                                    <p:animMotion origin="layout" path="M 0.075 -0.07716 L 0.16441 0.00062 " pathEditMode="relative" rAng="0" ptsTypes="AA">
                                      <p:cBhvr>
                                        <p:cTn id="172" dur="500" fill="hold"/>
                                        <p:tgtEl>
                                          <p:spTgt spid="172"/>
                                        </p:tgtEl>
                                        <p:attrNameLst>
                                          <p:attrName>ppt_x</p:attrName>
                                          <p:attrName>ppt_y</p:attrName>
                                        </p:attrNameLst>
                                      </p:cBhvr>
                                      <p:rCtr x="4462" y="3889"/>
                                    </p:animMotion>
                                  </p:childTnLst>
                                </p:cTn>
                              </p:par>
                            </p:childTnLst>
                          </p:cTn>
                        </p:par>
                        <p:par>
                          <p:cTn id="173" fill="hold">
                            <p:stCondLst>
                              <p:cond delay="3800"/>
                            </p:stCondLst>
                            <p:childTnLst>
                              <p:par>
                                <p:cTn id="174" presetID="10" presetClass="entr" presetSubtype="0" fill="hold" nodeType="afterEffect">
                                  <p:stCondLst>
                                    <p:cond delay="0"/>
                                  </p:stCondLst>
                                  <p:childTnLst>
                                    <p:set>
                                      <p:cBhvr>
                                        <p:cTn id="175" dur="1" fill="hold">
                                          <p:stCondLst>
                                            <p:cond delay="0"/>
                                          </p:stCondLst>
                                        </p:cTn>
                                        <p:tgtEl>
                                          <p:spTgt spid="191"/>
                                        </p:tgtEl>
                                        <p:attrNameLst>
                                          <p:attrName>style.visibility</p:attrName>
                                        </p:attrNameLst>
                                      </p:cBhvr>
                                      <p:to>
                                        <p:strVal val="visible"/>
                                      </p:to>
                                    </p:set>
                                    <p:animEffect transition="in" filter="fade">
                                      <p:cBhvr>
                                        <p:cTn id="176"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a:t>
            </a:r>
          </a:p>
        </p:txBody>
      </p:sp>
      <p:sp>
        <p:nvSpPr>
          <p:cNvPr id="3" name="Content Placeholder 2"/>
          <p:cNvSpPr>
            <a:spLocks noGrp="1"/>
          </p:cNvSpPr>
          <p:nvPr>
            <p:ph idx="1"/>
          </p:nvPr>
        </p:nvSpPr>
        <p:spPr>
          <a:xfrm>
            <a:off x="544210" y="1157901"/>
            <a:ext cx="8047594" cy="3044063"/>
          </a:xfrm>
        </p:spPr>
        <p:txBody>
          <a:bodyPr>
            <a:normAutofit/>
          </a:bodyPr>
          <a:lstStyle/>
          <a:p>
            <a:r>
              <a:rPr lang="en-US" sz="2400" dirty="0"/>
              <a:t>Phase 1: put constraints on the ordering to avoid collision.</a:t>
            </a:r>
          </a:p>
          <a:p>
            <a:endParaRPr lang="en-US" sz="2400" dirty="0"/>
          </a:p>
          <a:p>
            <a:r>
              <a:rPr lang="en-US" sz="2400" dirty="0"/>
              <a:t>Phase 2: order the edges and optimize the tool path. </a:t>
            </a:r>
          </a:p>
        </p:txBody>
      </p:sp>
    </p:spTree>
    <p:extLst>
      <p:ext uri="{BB962C8B-B14F-4D97-AF65-F5344CB8AC3E}">
        <p14:creationId xmlns:p14="http://schemas.microsoft.com/office/powerpoint/2010/main" val="2950850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fontScale="92500" lnSpcReduction="20000"/>
          </a:bodyPr>
          <a:lstStyle/>
          <a:p>
            <a:r>
              <a:rPr lang="en-US" sz="2600" dirty="0"/>
              <a:t>Collision Avoidance</a:t>
            </a:r>
          </a:p>
          <a:p>
            <a:endParaRPr lang="en-US" sz="2600" dirty="0"/>
          </a:p>
          <a:p>
            <a:r>
              <a:rPr lang="en-US" sz="2600" dirty="0"/>
              <a:t>Edge Ordering</a:t>
            </a:r>
          </a:p>
          <a:p>
            <a:endParaRPr lang="en-US" sz="2600" dirty="0"/>
          </a:p>
          <a:p>
            <a:r>
              <a:rPr lang="en-US" sz="2600" dirty="0"/>
              <a:t>Results</a:t>
            </a:r>
          </a:p>
          <a:p>
            <a:endParaRPr lang="en-US" sz="2600" dirty="0"/>
          </a:p>
          <a:p>
            <a:r>
              <a:rPr lang="en-US" sz="2600" dirty="0"/>
              <a:t>Conclusion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53425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646464"/>
                                      </p:to>
                                    </p:animClr>
                                  </p:childTnLst>
                                </p:cTn>
                              </p:par>
                              <p:par>
                                <p:cTn id="7" presetID="3" presetClass="emph" presetSubtype="2" fill="hold" nodeType="withEffect">
                                  <p:stCondLst>
                                    <p:cond delay="0"/>
                                  </p:stCondLst>
                                  <p:childTnLst>
                                    <p:animClr clrSpc="rgb" dir="cw">
                                      <p:cBhvr override="childStyle">
                                        <p:cTn id="8" dur="500" fill="hold"/>
                                        <p:tgtEl>
                                          <p:spTgt spid="3">
                                            <p:txEl>
                                              <p:pRg st="4" end="4"/>
                                            </p:txEl>
                                          </p:spTgt>
                                        </p:tgtEl>
                                        <p:attrNameLst>
                                          <p:attrName>style.color</p:attrName>
                                        </p:attrNameLst>
                                      </p:cBhvr>
                                      <p:to>
                                        <a:srgbClr val="646464"/>
                                      </p:to>
                                    </p:animClr>
                                  </p:childTnLst>
                                </p:cTn>
                              </p:par>
                              <p:par>
                                <p:cTn id="9" presetID="3" presetClass="emph" presetSubtype="2" fill="hold" nodeType="withEffect">
                                  <p:stCondLst>
                                    <p:cond delay="0"/>
                                  </p:stCondLst>
                                  <p:childTnLst>
                                    <p:animClr clrSpc="rgb" dir="cw">
                                      <p:cBhvr override="childStyle">
                                        <p:cTn id="10" dur="500" fill="hold"/>
                                        <p:tgtEl>
                                          <p:spTgt spid="3">
                                            <p:txEl>
                                              <p:pRg st="6" end="6"/>
                                            </p:txEl>
                                          </p:spTgt>
                                        </p:tgtEl>
                                        <p:attrNameLst>
                                          <p:attrName>style.color</p:attrName>
                                        </p:attrNameLst>
                                      </p:cBhvr>
                                      <p:to>
                                        <a:srgbClr val="646464"/>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
            </a:r>
          </a:p>
        </p:txBody>
      </p:sp>
      <p:sp>
        <p:nvSpPr>
          <p:cNvPr id="3" name="Content Placeholder 2"/>
          <p:cNvSpPr>
            <a:spLocks noGrp="1"/>
          </p:cNvSpPr>
          <p:nvPr>
            <p:ph idx="1"/>
          </p:nvPr>
        </p:nvSpPr>
        <p:spPr>
          <a:xfrm>
            <a:off x="4707802" y="1184952"/>
            <a:ext cx="3911097" cy="3044063"/>
          </a:xfrm>
        </p:spPr>
        <p:txBody>
          <a:bodyPr/>
          <a:lstStyle/>
          <a:p>
            <a:r>
              <a:rPr lang="en-US" sz="1850" dirty="0"/>
              <a:t>Naïve ordering gets stuck when an edge does not have any collision-free printing orientations.</a:t>
            </a:r>
          </a:p>
          <a:p>
            <a:endParaRPr lang="en-US" sz="1850" dirty="0"/>
          </a:p>
          <a:p>
            <a:r>
              <a:rPr lang="en-US" sz="1850" dirty="0"/>
              <a:t>Need to look ahead to avoid making edges unprintable.</a:t>
            </a:r>
          </a:p>
          <a:p>
            <a:endParaRPr lang="en-US" dirty="0"/>
          </a:p>
          <a:p>
            <a:endParaRPr lang="en-US" dirty="0"/>
          </a:p>
        </p:txBody>
      </p:sp>
      <p:pic>
        <p:nvPicPr>
          <p:cNvPr id="6" name="bunny_clapsed_mid_height35.png.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flipV="1">
            <a:off x="576033" y="1184952"/>
            <a:ext cx="3991974" cy="3627032"/>
          </a:xfrm>
          <a:prstGeom prst="rect">
            <a:avLst/>
          </a:prstGeom>
        </p:spPr>
      </p:pic>
      <p:sp>
        <p:nvSpPr>
          <p:cNvPr id="7" name="Right Arrow 6"/>
          <p:cNvSpPr/>
          <p:nvPr/>
        </p:nvSpPr>
        <p:spPr>
          <a:xfrm rot="20365163">
            <a:off x="1939038" y="4332031"/>
            <a:ext cx="366653" cy="195828"/>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20365163">
            <a:off x="2709577" y="2294503"/>
            <a:ext cx="366653" cy="195828"/>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7730525">
            <a:off x="3077630" y="1483827"/>
            <a:ext cx="366653" cy="195828"/>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8415404">
            <a:off x="3268870" y="1835301"/>
            <a:ext cx="366653" cy="195828"/>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229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5223" fill="hold"/>
                                        <p:tgtEl>
                                          <p:spTgt spid="6"/>
                                        </p:tgtEl>
                                      </p:cBhvr>
                                    </p:cmd>
                                  </p:childTnLst>
                                </p:cTn>
                              </p:par>
                              <p:par>
                                <p:cTn id="14" presetID="53" presetClass="entr" presetSubtype="16" fill="hold" grpId="0" nodeType="withEffect">
                                  <p:stCondLst>
                                    <p:cond delay="2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0" presetClass="exit" presetSubtype="0" fill="hold" grpId="1" nodeType="withEffect">
                                  <p:stCondLst>
                                    <p:cond delay="92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53" presetClass="entr" presetSubtype="16" fill="hold" grpId="0" nodeType="withEffect">
                                  <p:stCondLst>
                                    <p:cond delay="242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10" presetClass="exit" presetSubtype="0" fill="hold" grpId="1" nodeType="withEffect">
                                  <p:stCondLst>
                                    <p:cond delay="332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53" presetClass="entr" presetSubtype="16" fill="hold" grpId="0" nodeType="withEffect">
                                  <p:stCondLst>
                                    <p:cond delay="350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10" presetClass="exit" presetSubtype="0" fill="hold" grpId="1" nodeType="withEffect">
                                  <p:stCondLst>
                                    <p:cond delay="440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53" presetClass="entr" presetSubtype="16" fill="hold" grpId="0" nodeType="withEffect">
                                  <p:stCondLst>
                                    <p:cond delay="433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par>
                                <p:cTn id="43" presetID="10" presetClass="exit" presetSubtype="0" fill="hold" grpId="1" nodeType="withEffect">
                                  <p:stCondLst>
                                    <p:cond delay="523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6"/>
                </p:tgtEl>
              </p:cMediaNode>
            </p:video>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886" y="1157791"/>
            <a:ext cx="3994782" cy="3399695"/>
          </a:xfrm>
        </p:spPr>
        <p:txBody>
          <a:bodyPr>
            <a:normAutofit/>
          </a:bodyPr>
          <a:lstStyle/>
          <a:p>
            <a:r>
              <a:rPr lang="en-US" sz="2000" dirty="0"/>
              <a:t>Idea: </a:t>
            </a:r>
          </a:p>
          <a:p>
            <a:pPr lvl="1"/>
            <a:r>
              <a:rPr lang="en-US" altLang="zh-CN" sz="1800" dirty="0"/>
              <a:t>I</a:t>
            </a:r>
            <a:r>
              <a:rPr lang="en-US" sz="1800" dirty="0"/>
              <a:t>f a mesh is printable, there must be some edges that can be printed last. </a:t>
            </a:r>
          </a:p>
          <a:p>
            <a:pPr lvl="1"/>
            <a:r>
              <a:rPr lang="en-US" sz="1800" dirty="0"/>
              <a:t>Print these edges last will open printability for other edges. </a:t>
            </a:r>
          </a:p>
          <a:p>
            <a:pPr lvl="1"/>
            <a:r>
              <a:rPr lang="en-US" sz="1800" dirty="0"/>
              <a:t>We can do this repeatedly until all edges are considered.</a:t>
            </a:r>
          </a:p>
          <a:p>
            <a:pPr lvl="1"/>
            <a:r>
              <a:rPr lang="en-US" sz="1800" dirty="0"/>
              <a:t>Then we print the edges in the reverse order of the peeling.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80160"/>
            <a:ext cx="3480951" cy="32952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280160"/>
            <a:ext cx="3480951" cy="329523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280160"/>
            <a:ext cx="3480951" cy="329523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280160"/>
            <a:ext cx="3480951" cy="329523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1280160"/>
            <a:ext cx="3480951" cy="329523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1280160"/>
            <a:ext cx="3480951" cy="3295237"/>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1280160"/>
            <a:ext cx="3480951" cy="3295237"/>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 y="1280160"/>
            <a:ext cx="3480951" cy="3295237"/>
          </a:xfrm>
          <a:prstGeom prst="rect">
            <a:avLst/>
          </a:prstGeom>
        </p:spPr>
      </p:pic>
      <p:sp>
        <p:nvSpPr>
          <p:cNvPr id="2" name="Title 1"/>
          <p:cNvSpPr>
            <a:spLocks noGrp="1"/>
          </p:cNvSpPr>
          <p:nvPr>
            <p:ph type="title"/>
          </p:nvPr>
        </p:nvSpPr>
        <p:spPr/>
        <p:txBody>
          <a:bodyPr/>
          <a:lstStyle/>
          <a:p>
            <a:r>
              <a:rPr lang="en-US" dirty="0"/>
              <a:t>Solution</a:t>
            </a:r>
          </a:p>
        </p:txBody>
      </p:sp>
    </p:spTree>
    <p:extLst>
      <p:ext uri="{BB962C8B-B14F-4D97-AF65-F5344CB8AC3E}">
        <p14:creationId xmlns:p14="http://schemas.microsoft.com/office/powerpoint/2010/main" val="4131650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
                                            <p:txEl>
                                              <p:pRg st="4" end="4"/>
                                            </p:txEl>
                                          </p:spTgt>
                                        </p:tgtEl>
                                        <p:attrNameLst>
                                          <p:attrName>style.visibility</p:attrName>
                                        </p:attrNameLst>
                                      </p:cBhvr>
                                      <p:to>
                                        <p:strVal val="visible"/>
                                      </p:to>
                                    </p:set>
                                    <p:animEffect transition="in" filter="fade">
                                      <p:cBhvr>
                                        <p:cTn id="64" dur="500"/>
                                        <p:tgtEl>
                                          <p:spTgt spid="3">
                                            <p:txEl>
                                              <p:pRg st="4" end="4"/>
                                            </p:txEl>
                                          </p:spTgt>
                                        </p:tgtEl>
                                      </p:cBhvr>
                                    </p:animEffect>
                                  </p:child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childTnLst>
                          </p:cTn>
                        </p:par>
                        <p:par>
                          <p:cTn id="73" fill="hold">
                            <p:stCondLst>
                              <p:cond delay="1500"/>
                            </p:stCondLst>
                            <p:childTnLst>
                              <p:par>
                                <p:cTn id="74" presetID="10" presetClass="exit" presetSubtype="0" fill="hold" nodeType="afterEffect">
                                  <p:stCondLst>
                                    <p:cond delay="0"/>
                                  </p:stCondLst>
                                  <p:childTnLst>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childTnLst>
                          </p:cTn>
                        </p:par>
                        <p:par>
                          <p:cTn id="77" fill="hold">
                            <p:stCondLst>
                              <p:cond delay="2000"/>
                            </p:stCondLst>
                            <p:childTnLst>
                              <p:par>
                                <p:cTn id="78" presetID="10" presetClass="exit" presetSubtype="0" fill="hold" nodeType="after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childTnLst>
                          </p:cTn>
                        </p:par>
                        <p:par>
                          <p:cTn id="81" fill="hold">
                            <p:stCondLst>
                              <p:cond delay="2500"/>
                            </p:stCondLst>
                            <p:childTnLst>
                              <p:par>
                                <p:cTn id="82" presetID="10" presetClass="exit" presetSubtype="0" fill="hold" nodeType="afterEffect">
                                  <p:stCondLst>
                                    <p:cond delay="0"/>
                                  </p:stCondLst>
                                  <p:childTnLst>
                                    <p:animEffect transition="out" filter="fade">
                                      <p:cBhvr>
                                        <p:cTn id="83" dur="500"/>
                                        <p:tgtEl>
                                          <p:spTgt spid="5"/>
                                        </p:tgtEl>
                                      </p:cBhvr>
                                    </p:animEffect>
                                    <p:set>
                                      <p:cBhvr>
                                        <p:cTn id="8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Problem Formalization</a:t>
            </a:r>
          </a:p>
        </p:txBody>
      </p:sp>
      <p:sp>
        <p:nvSpPr>
          <p:cNvPr id="4093" name="Line 3099"/>
          <p:cNvSpPr>
            <a:spLocks noChangeShapeType="1"/>
          </p:cNvSpPr>
          <p:nvPr/>
        </p:nvSpPr>
        <p:spPr bwMode="auto">
          <a:xfrm>
            <a:off x="2333072" y="2505075"/>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1866347" y="1581150"/>
            <a:ext cx="1175649" cy="504855"/>
            <a:chOff x="1866347" y="1581150"/>
            <a:chExt cx="1175649" cy="504855"/>
          </a:xfrm>
          <a:effectLst>
            <a:outerShdw blurRad="50800" dist="38100" dir="2700000" algn="tl" rotWithShape="0">
              <a:prstClr val="black">
                <a:alpha val="40000"/>
              </a:prstClr>
            </a:outerShdw>
          </a:effectLst>
        </p:grpSpPr>
        <p:sp>
          <p:nvSpPr>
            <p:cNvPr id="4099" name="Line 3105"/>
            <p:cNvSpPr>
              <a:spLocks noChangeShapeType="1"/>
            </p:cNvSpPr>
            <p:nvPr/>
          </p:nvSpPr>
          <p:spPr bwMode="auto">
            <a:xfrm>
              <a:off x="2031447" y="1701800"/>
              <a:ext cx="28575" cy="25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0" name="Line 3106"/>
            <p:cNvSpPr>
              <a:spLocks noChangeShapeType="1"/>
            </p:cNvSpPr>
            <p:nvPr/>
          </p:nvSpPr>
          <p:spPr bwMode="auto">
            <a:xfrm>
              <a:off x="2085422" y="1755775"/>
              <a:ext cx="25400" cy="28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1" name="Line 3107"/>
            <p:cNvSpPr>
              <a:spLocks noChangeShapeType="1"/>
            </p:cNvSpPr>
            <p:nvPr/>
          </p:nvSpPr>
          <p:spPr bwMode="auto">
            <a:xfrm>
              <a:off x="2139397" y="1809750"/>
              <a:ext cx="25400" cy="28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2" name="Freeform 3108"/>
            <p:cNvSpPr>
              <a:spLocks/>
            </p:cNvSpPr>
            <p:nvPr/>
          </p:nvSpPr>
          <p:spPr bwMode="auto">
            <a:xfrm>
              <a:off x="2152097" y="1825625"/>
              <a:ext cx="44450" cy="44450"/>
            </a:xfrm>
            <a:custGeom>
              <a:avLst/>
              <a:gdLst>
                <a:gd name="T0" fmla="*/ 0 w 28"/>
                <a:gd name="T1" fmla="*/ 16 h 28"/>
                <a:gd name="T2" fmla="*/ 12 w 28"/>
                <a:gd name="T3" fmla="*/ 12 h 28"/>
                <a:gd name="T4" fmla="*/ 16 w 28"/>
                <a:gd name="T5" fmla="*/ 0 h 28"/>
                <a:gd name="T6" fmla="*/ 28 w 28"/>
                <a:gd name="T7" fmla="*/ 28 h 28"/>
                <a:gd name="T8" fmla="*/ 0 w 28"/>
                <a:gd name="T9" fmla="*/ 16 h 28"/>
              </a:gdLst>
              <a:ahLst/>
              <a:cxnLst>
                <a:cxn ang="0">
                  <a:pos x="T0" y="T1"/>
                </a:cxn>
                <a:cxn ang="0">
                  <a:pos x="T2" y="T3"/>
                </a:cxn>
                <a:cxn ang="0">
                  <a:pos x="T4" y="T5"/>
                </a:cxn>
                <a:cxn ang="0">
                  <a:pos x="T6" y="T7"/>
                </a:cxn>
                <a:cxn ang="0">
                  <a:pos x="T8" y="T9"/>
                </a:cxn>
              </a:cxnLst>
              <a:rect l="0" t="0" r="r" b="b"/>
              <a:pathLst>
                <a:path w="28" h="28">
                  <a:moveTo>
                    <a:pt x="0" y="16"/>
                  </a:moveTo>
                  <a:lnTo>
                    <a:pt x="12" y="12"/>
                  </a:lnTo>
                  <a:lnTo>
                    <a:pt x="16" y="0"/>
                  </a:lnTo>
                  <a:lnTo>
                    <a:pt x="28" y="28"/>
                  </a:lnTo>
                  <a:lnTo>
                    <a:pt x="0" y="16"/>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4103" name="Line 3109"/>
            <p:cNvSpPr>
              <a:spLocks noChangeShapeType="1"/>
            </p:cNvSpPr>
            <p:nvPr/>
          </p:nvSpPr>
          <p:spPr bwMode="auto">
            <a:xfrm flipH="1">
              <a:off x="2917272" y="1701800"/>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4" name="Line 3110"/>
            <p:cNvSpPr>
              <a:spLocks noChangeShapeType="1"/>
            </p:cNvSpPr>
            <p:nvPr/>
          </p:nvSpPr>
          <p:spPr bwMode="auto">
            <a:xfrm flipH="1">
              <a:off x="2898222" y="171767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5" name="Line 3111"/>
            <p:cNvSpPr>
              <a:spLocks noChangeShapeType="1"/>
            </p:cNvSpPr>
            <p:nvPr/>
          </p:nvSpPr>
          <p:spPr bwMode="auto">
            <a:xfrm flipH="1">
              <a:off x="2879172" y="173355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6" name="Line 3112"/>
            <p:cNvSpPr>
              <a:spLocks noChangeShapeType="1"/>
            </p:cNvSpPr>
            <p:nvPr/>
          </p:nvSpPr>
          <p:spPr bwMode="auto">
            <a:xfrm flipH="1">
              <a:off x="2860122" y="174942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7" name="Line 3113"/>
            <p:cNvSpPr>
              <a:spLocks noChangeShapeType="1"/>
            </p:cNvSpPr>
            <p:nvPr/>
          </p:nvSpPr>
          <p:spPr bwMode="auto">
            <a:xfrm flipH="1">
              <a:off x="2841072" y="1768475"/>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8" name="Line 3114"/>
            <p:cNvSpPr>
              <a:spLocks noChangeShapeType="1"/>
            </p:cNvSpPr>
            <p:nvPr/>
          </p:nvSpPr>
          <p:spPr bwMode="auto">
            <a:xfrm flipH="1">
              <a:off x="2822022" y="178435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9" name="Line 3115"/>
            <p:cNvSpPr>
              <a:spLocks noChangeShapeType="1"/>
            </p:cNvSpPr>
            <p:nvPr/>
          </p:nvSpPr>
          <p:spPr bwMode="auto">
            <a:xfrm flipH="1">
              <a:off x="2802972" y="180022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0" name="Line 3116"/>
            <p:cNvSpPr>
              <a:spLocks noChangeShapeType="1"/>
            </p:cNvSpPr>
            <p:nvPr/>
          </p:nvSpPr>
          <p:spPr bwMode="auto">
            <a:xfrm flipH="1">
              <a:off x="2783922" y="181610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1" name="Line 3117"/>
            <p:cNvSpPr>
              <a:spLocks noChangeShapeType="1"/>
            </p:cNvSpPr>
            <p:nvPr/>
          </p:nvSpPr>
          <p:spPr bwMode="auto">
            <a:xfrm flipH="1">
              <a:off x="2764872" y="1835150"/>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2" name="Freeform 3118"/>
            <p:cNvSpPr>
              <a:spLocks/>
            </p:cNvSpPr>
            <p:nvPr/>
          </p:nvSpPr>
          <p:spPr bwMode="auto">
            <a:xfrm>
              <a:off x="2729947" y="1825625"/>
              <a:ext cx="47625" cy="44450"/>
            </a:xfrm>
            <a:custGeom>
              <a:avLst/>
              <a:gdLst>
                <a:gd name="T0" fmla="*/ 14 w 30"/>
                <a:gd name="T1" fmla="*/ 0 h 28"/>
                <a:gd name="T2" fmla="*/ 18 w 30"/>
                <a:gd name="T3" fmla="*/ 14 h 28"/>
                <a:gd name="T4" fmla="*/ 30 w 30"/>
                <a:gd name="T5" fmla="*/ 18 h 28"/>
                <a:gd name="T6" fmla="*/ 0 w 30"/>
                <a:gd name="T7" fmla="*/ 28 h 28"/>
                <a:gd name="T8" fmla="*/ 14 w 30"/>
                <a:gd name="T9" fmla="*/ 0 h 28"/>
              </a:gdLst>
              <a:ahLst/>
              <a:cxnLst>
                <a:cxn ang="0">
                  <a:pos x="T0" y="T1"/>
                </a:cxn>
                <a:cxn ang="0">
                  <a:pos x="T2" y="T3"/>
                </a:cxn>
                <a:cxn ang="0">
                  <a:pos x="T4" y="T5"/>
                </a:cxn>
                <a:cxn ang="0">
                  <a:pos x="T6" y="T7"/>
                </a:cxn>
                <a:cxn ang="0">
                  <a:pos x="T8" y="T9"/>
                </a:cxn>
              </a:cxnLst>
              <a:rect l="0" t="0" r="r" b="b"/>
              <a:pathLst>
                <a:path w="30" h="28">
                  <a:moveTo>
                    <a:pt x="14" y="0"/>
                  </a:moveTo>
                  <a:lnTo>
                    <a:pt x="18" y="14"/>
                  </a:lnTo>
                  <a:lnTo>
                    <a:pt x="30" y="18"/>
                  </a:lnTo>
                  <a:lnTo>
                    <a:pt x="0" y="28"/>
                  </a:lnTo>
                  <a:lnTo>
                    <a:pt x="14" y="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4113" name="Line 3119"/>
            <p:cNvSpPr>
              <a:spLocks noChangeShapeType="1"/>
            </p:cNvSpPr>
            <p:nvPr/>
          </p:nvSpPr>
          <p:spPr bwMode="auto">
            <a:xfrm>
              <a:off x="2355297" y="1841500"/>
              <a:ext cx="31750" cy="1460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4" name="Freeform 3120"/>
            <p:cNvSpPr>
              <a:spLocks/>
            </p:cNvSpPr>
            <p:nvPr/>
          </p:nvSpPr>
          <p:spPr bwMode="auto">
            <a:xfrm>
              <a:off x="2364822" y="1971675"/>
              <a:ext cx="38100" cy="47625"/>
            </a:xfrm>
            <a:custGeom>
              <a:avLst/>
              <a:gdLst>
                <a:gd name="T0" fmla="*/ 0 w 24"/>
                <a:gd name="T1" fmla="*/ 4 h 30"/>
                <a:gd name="T2" fmla="*/ 12 w 24"/>
                <a:gd name="T3" fmla="*/ 6 h 30"/>
                <a:gd name="T4" fmla="*/ 24 w 24"/>
                <a:gd name="T5" fmla="*/ 0 h 30"/>
                <a:gd name="T6" fmla="*/ 18 w 24"/>
                <a:gd name="T7" fmla="*/ 30 h 30"/>
                <a:gd name="T8" fmla="*/ 0 w 24"/>
                <a:gd name="T9" fmla="*/ 4 h 30"/>
              </a:gdLst>
              <a:ahLst/>
              <a:cxnLst>
                <a:cxn ang="0">
                  <a:pos x="T0" y="T1"/>
                </a:cxn>
                <a:cxn ang="0">
                  <a:pos x="T2" y="T3"/>
                </a:cxn>
                <a:cxn ang="0">
                  <a:pos x="T4" y="T5"/>
                </a:cxn>
                <a:cxn ang="0">
                  <a:pos x="T6" y="T7"/>
                </a:cxn>
                <a:cxn ang="0">
                  <a:pos x="T8" y="T9"/>
                </a:cxn>
              </a:cxnLst>
              <a:rect l="0" t="0" r="r" b="b"/>
              <a:pathLst>
                <a:path w="24" h="30">
                  <a:moveTo>
                    <a:pt x="0" y="4"/>
                  </a:moveTo>
                  <a:lnTo>
                    <a:pt x="12" y="6"/>
                  </a:lnTo>
                  <a:lnTo>
                    <a:pt x="24" y="0"/>
                  </a:lnTo>
                  <a:lnTo>
                    <a:pt x="18" y="30"/>
                  </a:lnTo>
                  <a:lnTo>
                    <a:pt x="0" y="4"/>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4121" name="Rectangle 3127"/>
            <p:cNvSpPr>
              <a:spLocks noChangeArrowheads="1"/>
            </p:cNvSpPr>
            <p:nvPr/>
          </p:nvSpPr>
          <p:spPr bwMode="auto">
            <a:xfrm>
              <a:off x="2253697" y="188595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1</a:t>
              </a:r>
              <a:endParaRPr kumimoji="0" lang="en-US" altLang="en-US" sz="1800" b="0" i="0" u="none" strike="noStrike" cap="none" normalizeH="0" baseline="0" dirty="0">
                <a:ln>
                  <a:noFill/>
                </a:ln>
                <a:effectLst/>
              </a:endParaRPr>
            </a:p>
          </p:txBody>
        </p:sp>
        <p:sp>
          <p:nvSpPr>
            <p:cNvPr id="4122" name="Rectangle 3128"/>
            <p:cNvSpPr>
              <a:spLocks noChangeArrowheads="1"/>
            </p:cNvSpPr>
            <p:nvPr/>
          </p:nvSpPr>
          <p:spPr bwMode="auto">
            <a:xfrm>
              <a:off x="2949022" y="158115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2</a:t>
              </a:r>
              <a:endParaRPr kumimoji="0" lang="en-US" altLang="en-US" sz="1800" b="0" i="0" u="none" strike="noStrike" cap="none" normalizeH="0" baseline="0" dirty="0">
                <a:ln>
                  <a:noFill/>
                </a:ln>
                <a:effectLst/>
              </a:endParaRPr>
            </a:p>
          </p:txBody>
        </p:sp>
        <p:sp>
          <p:nvSpPr>
            <p:cNvPr id="4123" name="Rectangle 3129"/>
            <p:cNvSpPr>
              <a:spLocks noChangeArrowheads="1"/>
            </p:cNvSpPr>
            <p:nvPr/>
          </p:nvSpPr>
          <p:spPr bwMode="auto">
            <a:xfrm>
              <a:off x="1866347" y="1603375"/>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3</a:t>
              </a:r>
              <a:endParaRPr kumimoji="0" lang="en-US" altLang="en-US" sz="1800" b="0" i="0" u="none" strike="noStrike" cap="none" normalizeH="0" baseline="0" dirty="0">
                <a:ln>
                  <a:noFill/>
                </a:ln>
                <a:effectLst/>
              </a:endParaRPr>
            </a:p>
          </p:txBody>
        </p:sp>
      </p:grpSp>
      <p:grpSp>
        <p:nvGrpSpPr>
          <p:cNvPr id="6" name="Group 5"/>
          <p:cNvGrpSpPr/>
          <p:nvPr/>
        </p:nvGrpSpPr>
        <p:grpSpPr>
          <a:xfrm>
            <a:off x="1291672" y="1546225"/>
            <a:ext cx="2311400" cy="1266825"/>
            <a:chOff x="1291672" y="1546225"/>
            <a:chExt cx="2311400" cy="1266825"/>
          </a:xfrm>
          <a:effectLst>
            <a:outerShdw blurRad="50800" dist="38100" dir="2700000" algn="tl" rotWithShape="0">
              <a:prstClr val="black">
                <a:alpha val="40000"/>
              </a:prstClr>
            </a:outerShdw>
          </a:effectLst>
        </p:grpSpPr>
        <p:sp>
          <p:nvSpPr>
            <p:cNvPr id="4094" name="Line 3100"/>
            <p:cNvSpPr>
              <a:spLocks noChangeShapeType="1"/>
            </p:cNvSpPr>
            <p:nvPr/>
          </p:nvSpPr>
          <p:spPr bwMode="auto">
            <a:xfrm flipV="1">
              <a:off x="1866347" y="1546225"/>
              <a:ext cx="590550" cy="9429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5" name="Line 3101"/>
            <p:cNvSpPr>
              <a:spLocks noChangeShapeType="1"/>
            </p:cNvSpPr>
            <p:nvPr/>
          </p:nvSpPr>
          <p:spPr bwMode="auto">
            <a:xfrm flipH="1">
              <a:off x="2364822" y="1546225"/>
              <a:ext cx="92075" cy="1171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6" name="Line 3102"/>
            <p:cNvSpPr>
              <a:spLocks noChangeShapeType="1"/>
            </p:cNvSpPr>
            <p:nvPr/>
          </p:nvSpPr>
          <p:spPr bwMode="auto">
            <a:xfrm>
              <a:off x="2456897" y="1546225"/>
              <a:ext cx="638175" cy="9779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7" name="Line 3103"/>
            <p:cNvSpPr>
              <a:spLocks noChangeShapeType="1"/>
            </p:cNvSpPr>
            <p:nvPr/>
          </p:nvSpPr>
          <p:spPr bwMode="auto">
            <a:xfrm flipH="1">
              <a:off x="2364822" y="2524125"/>
              <a:ext cx="730250" cy="1936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8" name="Line 3104"/>
            <p:cNvSpPr>
              <a:spLocks noChangeShapeType="1"/>
            </p:cNvSpPr>
            <p:nvPr/>
          </p:nvSpPr>
          <p:spPr bwMode="auto">
            <a:xfrm>
              <a:off x="1866347" y="2482850"/>
              <a:ext cx="498475" cy="2349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4" name="Line 3130"/>
            <p:cNvSpPr>
              <a:spLocks noChangeShapeType="1"/>
            </p:cNvSpPr>
            <p:nvPr/>
          </p:nvSpPr>
          <p:spPr bwMode="auto">
            <a:xfrm>
              <a:off x="1866347" y="248285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5" name="Line 3131"/>
            <p:cNvSpPr>
              <a:spLocks noChangeShapeType="1"/>
            </p:cNvSpPr>
            <p:nvPr/>
          </p:nvSpPr>
          <p:spPr bwMode="auto">
            <a:xfrm>
              <a:off x="2044147" y="248920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6" name="Line 3132"/>
            <p:cNvSpPr>
              <a:spLocks noChangeShapeType="1"/>
            </p:cNvSpPr>
            <p:nvPr/>
          </p:nvSpPr>
          <p:spPr bwMode="auto">
            <a:xfrm>
              <a:off x="2221947" y="249555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7" name="Line 3133"/>
            <p:cNvSpPr>
              <a:spLocks noChangeShapeType="1"/>
            </p:cNvSpPr>
            <p:nvPr/>
          </p:nvSpPr>
          <p:spPr bwMode="auto">
            <a:xfrm>
              <a:off x="2399747" y="250190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8" name="Line 3134"/>
            <p:cNvSpPr>
              <a:spLocks noChangeShapeType="1"/>
            </p:cNvSpPr>
            <p:nvPr/>
          </p:nvSpPr>
          <p:spPr bwMode="auto">
            <a:xfrm>
              <a:off x="2577547" y="2508250"/>
              <a:ext cx="8890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9" name="Line 3135"/>
            <p:cNvSpPr>
              <a:spLocks noChangeShapeType="1"/>
            </p:cNvSpPr>
            <p:nvPr/>
          </p:nvSpPr>
          <p:spPr bwMode="auto">
            <a:xfrm>
              <a:off x="2755347" y="2511425"/>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0" name="Line 3136"/>
            <p:cNvSpPr>
              <a:spLocks noChangeShapeType="1"/>
            </p:cNvSpPr>
            <p:nvPr/>
          </p:nvSpPr>
          <p:spPr bwMode="auto">
            <a:xfrm>
              <a:off x="2933147" y="2517775"/>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1" name="Line 3137"/>
            <p:cNvSpPr>
              <a:spLocks noChangeShapeType="1"/>
            </p:cNvSpPr>
            <p:nvPr/>
          </p:nvSpPr>
          <p:spPr bwMode="auto">
            <a:xfrm>
              <a:off x="1291672" y="2813050"/>
              <a:ext cx="177800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2" name="Line 3138"/>
            <p:cNvSpPr>
              <a:spLocks noChangeShapeType="1"/>
            </p:cNvSpPr>
            <p:nvPr/>
          </p:nvSpPr>
          <p:spPr bwMode="auto">
            <a:xfrm flipV="1">
              <a:off x="3069672" y="2279650"/>
              <a:ext cx="533400" cy="533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3" name="Line 3139"/>
            <p:cNvSpPr>
              <a:spLocks noChangeShapeType="1"/>
            </p:cNvSpPr>
            <p:nvPr/>
          </p:nvSpPr>
          <p:spPr bwMode="auto">
            <a:xfrm flipH="1">
              <a:off x="2926797" y="2279650"/>
              <a:ext cx="676275"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4" name="Line 3140"/>
            <p:cNvSpPr>
              <a:spLocks noChangeShapeType="1"/>
            </p:cNvSpPr>
            <p:nvPr/>
          </p:nvSpPr>
          <p:spPr bwMode="auto">
            <a:xfrm flipH="1">
              <a:off x="1825072" y="2279650"/>
              <a:ext cx="17145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5" name="Line 3141"/>
            <p:cNvSpPr>
              <a:spLocks noChangeShapeType="1"/>
            </p:cNvSpPr>
            <p:nvPr/>
          </p:nvSpPr>
          <p:spPr bwMode="auto">
            <a:xfrm flipV="1">
              <a:off x="1291672" y="2279650"/>
              <a:ext cx="533400" cy="533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11" name="AutoShape 3"/>
          <p:cNvSpPr>
            <a:spLocks noChangeAspect="1" noChangeArrowheads="1" noTextEdit="1"/>
          </p:cNvSpPr>
          <p:nvPr/>
        </p:nvSpPr>
        <p:spPr bwMode="auto">
          <a:xfrm>
            <a:off x="4349883" y="1214437"/>
            <a:ext cx="3803650" cy="38417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Line 5"/>
          <p:cNvSpPr>
            <a:spLocks noChangeShapeType="1"/>
          </p:cNvSpPr>
          <p:nvPr/>
        </p:nvSpPr>
        <p:spPr bwMode="auto">
          <a:xfrm>
            <a:off x="6131058" y="29225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Line 6"/>
          <p:cNvSpPr>
            <a:spLocks noChangeShapeType="1"/>
          </p:cNvSpPr>
          <p:nvPr/>
        </p:nvSpPr>
        <p:spPr bwMode="auto">
          <a:xfrm>
            <a:off x="6131058" y="276066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Line 7"/>
          <p:cNvSpPr>
            <a:spLocks noChangeShapeType="1"/>
          </p:cNvSpPr>
          <p:nvPr/>
        </p:nvSpPr>
        <p:spPr bwMode="auto">
          <a:xfrm>
            <a:off x="6832733" y="300831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Line 11"/>
          <p:cNvSpPr>
            <a:spLocks noChangeShapeType="1"/>
          </p:cNvSpPr>
          <p:nvPr/>
        </p:nvSpPr>
        <p:spPr bwMode="auto">
          <a:xfrm>
            <a:off x="6131058" y="29225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Line 15"/>
          <p:cNvSpPr>
            <a:spLocks noChangeShapeType="1"/>
          </p:cNvSpPr>
          <p:nvPr/>
        </p:nvSpPr>
        <p:spPr bwMode="auto">
          <a:xfrm>
            <a:off x="6318383" y="35194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Line 16"/>
          <p:cNvSpPr>
            <a:spLocks noChangeShapeType="1"/>
          </p:cNvSpPr>
          <p:nvPr/>
        </p:nvSpPr>
        <p:spPr bwMode="auto">
          <a:xfrm>
            <a:off x="6458083" y="359886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Line 20"/>
          <p:cNvSpPr>
            <a:spLocks noChangeShapeType="1"/>
          </p:cNvSpPr>
          <p:nvPr/>
        </p:nvSpPr>
        <p:spPr bwMode="auto">
          <a:xfrm>
            <a:off x="7261358" y="35194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Line 24"/>
          <p:cNvSpPr>
            <a:spLocks noChangeShapeType="1"/>
          </p:cNvSpPr>
          <p:nvPr/>
        </p:nvSpPr>
        <p:spPr bwMode="auto">
          <a:xfrm>
            <a:off x="6874008" y="418941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Line 28"/>
          <p:cNvSpPr>
            <a:spLocks noChangeShapeType="1"/>
          </p:cNvSpPr>
          <p:nvPr/>
        </p:nvSpPr>
        <p:spPr bwMode="auto">
          <a:xfrm>
            <a:off x="5664333" y="20970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Line 32"/>
          <p:cNvSpPr>
            <a:spLocks noChangeShapeType="1"/>
          </p:cNvSpPr>
          <p:nvPr/>
        </p:nvSpPr>
        <p:spPr bwMode="auto">
          <a:xfrm>
            <a:off x="6442208" y="20970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Line 36"/>
          <p:cNvSpPr>
            <a:spLocks noChangeShapeType="1"/>
          </p:cNvSpPr>
          <p:nvPr/>
        </p:nvSpPr>
        <p:spPr bwMode="auto">
          <a:xfrm>
            <a:off x="4842008" y="35194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Line 40"/>
          <p:cNvSpPr>
            <a:spLocks noChangeShapeType="1"/>
          </p:cNvSpPr>
          <p:nvPr/>
        </p:nvSpPr>
        <p:spPr bwMode="auto">
          <a:xfrm>
            <a:off x="5232533" y="418941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Line 44"/>
          <p:cNvSpPr>
            <a:spLocks noChangeShapeType="1"/>
          </p:cNvSpPr>
          <p:nvPr/>
        </p:nvSpPr>
        <p:spPr bwMode="auto">
          <a:xfrm>
            <a:off x="6318383" y="35194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Line 48"/>
          <p:cNvSpPr>
            <a:spLocks noChangeShapeType="1"/>
          </p:cNvSpPr>
          <p:nvPr/>
        </p:nvSpPr>
        <p:spPr bwMode="auto">
          <a:xfrm>
            <a:off x="5708783" y="338296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Line 49"/>
          <p:cNvSpPr>
            <a:spLocks noChangeShapeType="1"/>
          </p:cNvSpPr>
          <p:nvPr/>
        </p:nvSpPr>
        <p:spPr bwMode="auto">
          <a:xfrm>
            <a:off x="5569083" y="346551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Line 53"/>
          <p:cNvSpPr>
            <a:spLocks noChangeShapeType="1"/>
          </p:cNvSpPr>
          <p:nvPr/>
        </p:nvSpPr>
        <p:spPr bwMode="auto">
          <a:xfrm>
            <a:off x="5708783" y="338296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 name="Line 57"/>
          <p:cNvSpPr>
            <a:spLocks noChangeShapeType="1"/>
          </p:cNvSpPr>
          <p:nvPr/>
        </p:nvSpPr>
        <p:spPr bwMode="auto">
          <a:xfrm>
            <a:off x="6312033" y="350996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 name="Line 3100"/>
          <p:cNvSpPr>
            <a:spLocks noChangeShapeType="1"/>
          </p:cNvSpPr>
          <p:nvPr/>
        </p:nvSpPr>
        <p:spPr bwMode="auto">
          <a:xfrm flipV="1">
            <a:off x="1867381" y="1546224"/>
            <a:ext cx="590550" cy="942975"/>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 name="Line 3101"/>
          <p:cNvSpPr>
            <a:spLocks noChangeShapeType="1"/>
          </p:cNvSpPr>
          <p:nvPr/>
        </p:nvSpPr>
        <p:spPr bwMode="auto">
          <a:xfrm flipH="1">
            <a:off x="2365856" y="1546224"/>
            <a:ext cx="92075" cy="1171575"/>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 name="Line 3102"/>
          <p:cNvSpPr>
            <a:spLocks noChangeShapeType="1"/>
          </p:cNvSpPr>
          <p:nvPr/>
        </p:nvSpPr>
        <p:spPr bwMode="auto">
          <a:xfrm>
            <a:off x="2457931" y="1546224"/>
            <a:ext cx="638175" cy="977900"/>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 name="Line 3103"/>
          <p:cNvSpPr>
            <a:spLocks noChangeShapeType="1"/>
          </p:cNvSpPr>
          <p:nvPr/>
        </p:nvSpPr>
        <p:spPr bwMode="auto">
          <a:xfrm flipH="1">
            <a:off x="2365856" y="2524124"/>
            <a:ext cx="730250" cy="193675"/>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 name="Line 3104"/>
          <p:cNvSpPr>
            <a:spLocks noChangeShapeType="1"/>
          </p:cNvSpPr>
          <p:nvPr/>
        </p:nvSpPr>
        <p:spPr bwMode="auto">
          <a:xfrm>
            <a:off x="1867381" y="2482849"/>
            <a:ext cx="498475" cy="234950"/>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09" name="Group 508"/>
          <p:cNvGrpSpPr/>
          <p:nvPr/>
        </p:nvGrpSpPr>
        <p:grpSpPr>
          <a:xfrm>
            <a:off x="1867381" y="2482849"/>
            <a:ext cx="1155700" cy="38100"/>
            <a:chOff x="380405" y="1210944"/>
            <a:chExt cx="1155700" cy="38100"/>
          </a:xfrm>
          <a:effectLst>
            <a:outerShdw blurRad="50800" dist="38100" dir="2700000" algn="tl" rotWithShape="0">
              <a:prstClr val="black">
                <a:alpha val="40000"/>
              </a:prstClr>
            </a:outerShdw>
          </a:effectLst>
        </p:grpSpPr>
        <p:sp>
          <p:nvSpPr>
            <p:cNvPr id="510" name="Line 3130"/>
            <p:cNvSpPr>
              <a:spLocks noChangeShapeType="1"/>
            </p:cNvSpPr>
            <p:nvPr/>
          </p:nvSpPr>
          <p:spPr bwMode="auto">
            <a:xfrm>
              <a:off x="380405" y="1210944"/>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 name="Line 3131"/>
            <p:cNvSpPr>
              <a:spLocks noChangeShapeType="1"/>
            </p:cNvSpPr>
            <p:nvPr/>
          </p:nvSpPr>
          <p:spPr bwMode="auto">
            <a:xfrm>
              <a:off x="558205" y="1217294"/>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 name="Line 3132"/>
            <p:cNvSpPr>
              <a:spLocks noChangeShapeType="1"/>
            </p:cNvSpPr>
            <p:nvPr/>
          </p:nvSpPr>
          <p:spPr bwMode="auto">
            <a:xfrm>
              <a:off x="736005" y="1223644"/>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 name="Line 3133"/>
            <p:cNvSpPr>
              <a:spLocks noChangeShapeType="1"/>
            </p:cNvSpPr>
            <p:nvPr/>
          </p:nvSpPr>
          <p:spPr bwMode="auto">
            <a:xfrm>
              <a:off x="913805" y="1229994"/>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 name="Line 3134"/>
            <p:cNvSpPr>
              <a:spLocks noChangeShapeType="1"/>
            </p:cNvSpPr>
            <p:nvPr/>
          </p:nvSpPr>
          <p:spPr bwMode="auto">
            <a:xfrm>
              <a:off x="1091605" y="1236344"/>
              <a:ext cx="88900" cy="0"/>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 name="Line 3135"/>
            <p:cNvSpPr>
              <a:spLocks noChangeShapeType="1"/>
            </p:cNvSpPr>
            <p:nvPr/>
          </p:nvSpPr>
          <p:spPr bwMode="auto">
            <a:xfrm>
              <a:off x="1269405" y="1239519"/>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 name="Line 3136"/>
            <p:cNvSpPr>
              <a:spLocks noChangeShapeType="1"/>
            </p:cNvSpPr>
            <p:nvPr/>
          </p:nvSpPr>
          <p:spPr bwMode="auto">
            <a:xfrm>
              <a:off x="1447205" y="1245869"/>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17" name="Group 516"/>
          <p:cNvGrpSpPr/>
          <p:nvPr/>
        </p:nvGrpSpPr>
        <p:grpSpPr>
          <a:xfrm>
            <a:off x="1939372" y="2540000"/>
            <a:ext cx="2537149" cy="1942286"/>
            <a:chOff x="1939372" y="2540000"/>
            <a:chExt cx="2537149" cy="1942286"/>
          </a:xfrm>
          <a:effectLst>
            <a:outerShdw blurRad="50800" dist="38100" dir="2700000" algn="tl" rotWithShape="0">
              <a:prstClr val="black">
                <a:alpha val="40000"/>
              </a:prstClr>
            </a:outerShdw>
          </a:effectLst>
        </p:grpSpPr>
        <p:sp>
          <p:nvSpPr>
            <p:cNvPr id="518" name="Rectangle 3123"/>
            <p:cNvSpPr>
              <a:spLocks noChangeArrowheads="1"/>
            </p:cNvSpPr>
            <p:nvPr/>
          </p:nvSpPr>
          <p:spPr bwMode="auto">
            <a:xfrm>
              <a:off x="1939372" y="2540000"/>
              <a:ext cx="118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b</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19" name="Rectangle 68"/>
            <p:cNvSpPr>
              <a:spLocks noChangeArrowheads="1"/>
            </p:cNvSpPr>
            <p:nvPr/>
          </p:nvSpPr>
          <p:spPr bwMode="auto">
            <a:xfrm>
              <a:off x="4349883" y="4205287"/>
              <a:ext cx="126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b</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grpSp>
        <p:nvGrpSpPr>
          <p:cNvPr id="521" name="Group 520"/>
          <p:cNvGrpSpPr/>
          <p:nvPr/>
        </p:nvGrpSpPr>
        <p:grpSpPr>
          <a:xfrm>
            <a:off x="2453722" y="1924050"/>
            <a:ext cx="3684926" cy="2628086"/>
            <a:chOff x="2453722" y="1924050"/>
            <a:chExt cx="3684926" cy="2628086"/>
          </a:xfrm>
          <a:effectLst>
            <a:outerShdw blurRad="50800" dist="38100" dir="2700000" algn="tl" rotWithShape="0">
              <a:prstClr val="black">
                <a:alpha val="40000"/>
              </a:prstClr>
            </a:outerShdw>
          </a:effectLst>
        </p:grpSpPr>
        <p:sp>
          <p:nvSpPr>
            <p:cNvPr id="522" name="Rectangle 3126"/>
            <p:cNvSpPr>
              <a:spLocks noChangeArrowheads="1"/>
            </p:cNvSpPr>
            <p:nvPr/>
          </p:nvSpPr>
          <p:spPr bwMode="auto">
            <a:xfrm>
              <a:off x="2453722" y="1924050"/>
              <a:ext cx="1202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d</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23" name="Rectangle 70"/>
            <p:cNvSpPr>
              <a:spLocks noChangeArrowheads="1"/>
            </p:cNvSpPr>
            <p:nvPr/>
          </p:nvSpPr>
          <p:spPr bwMode="auto">
            <a:xfrm>
              <a:off x="6010408" y="4275137"/>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d</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grpSp>
        <p:nvGrpSpPr>
          <p:cNvPr id="525" name="Group 524"/>
          <p:cNvGrpSpPr/>
          <p:nvPr/>
        </p:nvGrpSpPr>
        <p:grpSpPr>
          <a:xfrm>
            <a:off x="2783922" y="2540000"/>
            <a:ext cx="5013401" cy="1866086"/>
            <a:chOff x="2783922" y="2540000"/>
            <a:chExt cx="5013401" cy="1866086"/>
          </a:xfrm>
          <a:effectLst>
            <a:outerShdw blurRad="50800" dist="38100" dir="2700000" algn="tl" rotWithShape="0">
              <a:prstClr val="black">
                <a:alpha val="40000"/>
              </a:prstClr>
            </a:outerShdw>
          </a:effectLst>
        </p:grpSpPr>
        <p:sp>
          <p:nvSpPr>
            <p:cNvPr id="526" name="Rectangle 3122"/>
            <p:cNvSpPr>
              <a:spLocks noChangeArrowheads="1"/>
            </p:cNvSpPr>
            <p:nvPr/>
          </p:nvSpPr>
          <p:spPr bwMode="auto">
            <a:xfrm>
              <a:off x="2783922" y="2540000"/>
              <a:ext cx="961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c</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27" name="Rectangle 69"/>
            <p:cNvSpPr>
              <a:spLocks noChangeArrowheads="1"/>
            </p:cNvSpPr>
            <p:nvPr/>
          </p:nvSpPr>
          <p:spPr bwMode="auto">
            <a:xfrm>
              <a:off x="7696333" y="4129087"/>
              <a:ext cx="1009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c</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grpSp>
        <p:nvGrpSpPr>
          <p:cNvPr id="529" name="Group 528"/>
          <p:cNvGrpSpPr/>
          <p:nvPr/>
        </p:nvGrpSpPr>
        <p:grpSpPr>
          <a:xfrm>
            <a:off x="2799797" y="1828800"/>
            <a:ext cx="4322946" cy="1027886"/>
            <a:chOff x="2799797" y="1828800"/>
            <a:chExt cx="4322946" cy="1027886"/>
          </a:xfrm>
          <a:effectLst>
            <a:outerShdw blurRad="50800" dist="38100" dir="2700000" algn="tl" rotWithShape="0">
              <a:prstClr val="black">
                <a:alpha val="40000"/>
              </a:prstClr>
            </a:outerShdw>
          </a:effectLst>
        </p:grpSpPr>
        <p:sp>
          <p:nvSpPr>
            <p:cNvPr id="530" name="Rectangle 3125"/>
            <p:cNvSpPr>
              <a:spLocks noChangeArrowheads="1"/>
            </p:cNvSpPr>
            <p:nvPr/>
          </p:nvSpPr>
          <p:spPr bwMode="auto">
            <a:xfrm>
              <a:off x="2799797" y="1828800"/>
              <a:ext cx="1057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e</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31" name="Rectangle 71"/>
            <p:cNvSpPr>
              <a:spLocks noChangeArrowheads="1"/>
            </p:cNvSpPr>
            <p:nvPr/>
          </p:nvSpPr>
          <p:spPr bwMode="auto">
            <a:xfrm>
              <a:off x="7010533" y="2579687"/>
              <a:ext cx="11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e</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grpSp>
        <p:nvGrpSpPr>
          <p:cNvPr id="533" name="Group 532"/>
          <p:cNvGrpSpPr/>
          <p:nvPr/>
        </p:nvGrpSpPr>
        <p:grpSpPr>
          <a:xfrm>
            <a:off x="2574372" y="1185862"/>
            <a:ext cx="3757796" cy="1320473"/>
            <a:chOff x="2574372" y="1185862"/>
            <a:chExt cx="3757796" cy="1320473"/>
          </a:xfrm>
          <a:effectLst>
            <a:outerShdw blurRad="50800" dist="38100" dir="2700000" algn="tl" rotWithShape="0">
              <a:prstClr val="black">
                <a:alpha val="40000"/>
              </a:prstClr>
            </a:outerShdw>
          </a:effectLst>
        </p:grpSpPr>
        <p:sp>
          <p:nvSpPr>
            <p:cNvPr id="534" name="Rectangle 3121"/>
            <p:cNvSpPr>
              <a:spLocks noChangeArrowheads="1"/>
            </p:cNvSpPr>
            <p:nvPr/>
          </p:nvSpPr>
          <p:spPr bwMode="auto">
            <a:xfrm>
              <a:off x="2574372" y="2244725"/>
              <a:ext cx="1057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a</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35" name="Rectangle 67"/>
            <p:cNvSpPr>
              <a:spLocks noChangeArrowheads="1"/>
            </p:cNvSpPr>
            <p:nvPr/>
          </p:nvSpPr>
          <p:spPr bwMode="auto">
            <a:xfrm>
              <a:off x="6219958" y="1185862"/>
              <a:ext cx="11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a</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grpSp>
        <p:nvGrpSpPr>
          <p:cNvPr id="537" name="Group 536"/>
          <p:cNvGrpSpPr/>
          <p:nvPr/>
        </p:nvGrpSpPr>
        <p:grpSpPr>
          <a:xfrm>
            <a:off x="1986997" y="1876425"/>
            <a:ext cx="3119218" cy="951686"/>
            <a:chOff x="1986997" y="1876425"/>
            <a:chExt cx="3119218" cy="951686"/>
          </a:xfrm>
          <a:effectLst>
            <a:outerShdw blurRad="50800" dist="38100" dir="2700000" algn="tl" rotWithShape="0">
              <a:prstClr val="black">
                <a:alpha val="40000"/>
              </a:prstClr>
            </a:outerShdw>
          </a:effectLst>
        </p:grpSpPr>
        <p:sp>
          <p:nvSpPr>
            <p:cNvPr id="538" name="Rectangle 3124"/>
            <p:cNvSpPr>
              <a:spLocks noChangeArrowheads="1"/>
            </p:cNvSpPr>
            <p:nvPr/>
          </p:nvSpPr>
          <p:spPr bwMode="auto">
            <a:xfrm>
              <a:off x="1986997" y="1876425"/>
              <a:ext cx="657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f</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39" name="Rectangle 72"/>
            <p:cNvSpPr>
              <a:spLocks noChangeArrowheads="1"/>
            </p:cNvSpPr>
            <p:nvPr/>
          </p:nvSpPr>
          <p:spPr bwMode="auto">
            <a:xfrm>
              <a:off x="5035683" y="2551112"/>
              <a:ext cx="70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f</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sp>
        <p:nvSpPr>
          <p:cNvPr id="253" name="Line 3102"/>
          <p:cNvSpPr>
            <a:spLocks noChangeShapeType="1"/>
          </p:cNvSpPr>
          <p:nvPr/>
        </p:nvSpPr>
        <p:spPr bwMode="auto">
          <a:xfrm>
            <a:off x="2458484" y="1543854"/>
            <a:ext cx="638175" cy="977900"/>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Line 3104"/>
          <p:cNvSpPr>
            <a:spLocks noChangeShapeType="1"/>
          </p:cNvSpPr>
          <p:nvPr/>
        </p:nvSpPr>
        <p:spPr bwMode="auto">
          <a:xfrm>
            <a:off x="2050347" y="2570254"/>
            <a:ext cx="316062" cy="145176"/>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57" name="Group 256"/>
          <p:cNvGrpSpPr/>
          <p:nvPr/>
        </p:nvGrpSpPr>
        <p:grpSpPr>
          <a:xfrm>
            <a:off x="2339436" y="2014145"/>
            <a:ext cx="1041655" cy="875909"/>
            <a:chOff x="1669469" y="1351353"/>
            <a:chExt cx="1041655" cy="875909"/>
          </a:xfrm>
        </p:grpSpPr>
        <p:grpSp>
          <p:nvGrpSpPr>
            <p:cNvPr id="258" name="Group 257"/>
            <p:cNvGrpSpPr/>
            <p:nvPr/>
          </p:nvGrpSpPr>
          <p:grpSpPr>
            <a:xfrm>
              <a:off x="1669469" y="1351353"/>
              <a:ext cx="1041655" cy="875909"/>
              <a:chOff x="2475881" y="1674790"/>
              <a:chExt cx="1041655" cy="875909"/>
            </a:xfrm>
            <a:effectLst>
              <a:outerShdw blurRad="50800" dist="38100" dir="2700000" algn="tl" rotWithShape="0">
                <a:prstClr val="black">
                  <a:alpha val="40000"/>
                </a:prstClr>
              </a:outerShdw>
            </a:effectLst>
          </p:grpSpPr>
          <p:sp>
            <p:nvSpPr>
              <p:cNvPr id="261" name="Can 260"/>
              <p:cNvSpPr/>
              <p:nvPr/>
            </p:nvSpPr>
            <p:spPr>
              <a:xfrm rot="2949690">
                <a:off x="2757917" y="1419997"/>
                <a:ext cx="504825" cy="1014412"/>
              </a:xfrm>
              <a:prstGeom prst="can">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Isosceles Triangle 261"/>
              <p:cNvSpPr/>
              <p:nvPr/>
            </p:nvSpPr>
            <p:spPr>
              <a:xfrm rot="13761791">
                <a:off x="2331719" y="2185415"/>
                <a:ext cx="509446" cy="221122"/>
              </a:xfrm>
              <a:prstGeom prst="triangle">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9" name="Arc 258"/>
            <p:cNvSpPr/>
            <p:nvPr/>
          </p:nvSpPr>
          <p:spPr>
            <a:xfrm rot="13780740">
              <a:off x="1618893" y="1817941"/>
              <a:ext cx="502813" cy="149965"/>
            </a:xfrm>
            <a:prstGeom prst="arc">
              <a:avLst>
                <a:gd name="adj1" fmla="val 10763649"/>
                <a:gd name="adj2" fmla="val 0"/>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3" name="Line 3104"/>
          <p:cNvSpPr>
            <a:spLocks noChangeShapeType="1"/>
          </p:cNvSpPr>
          <p:nvPr/>
        </p:nvSpPr>
        <p:spPr bwMode="auto">
          <a:xfrm>
            <a:off x="3052918" y="2452723"/>
            <a:ext cx="43741" cy="67015"/>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Line 3104"/>
          <p:cNvSpPr>
            <a:spLocks noChangeShapeType="1"/>
          </p:cNvSpPr>
          <p:nvPr/>
        </p:nvSpPr>
        <p:spPr bwMode="auto">
          <a:xfrm>
            <a:off x="2790643" y="2051049"/>
            <a:ext cx="264850" cy="405773"/>
          </a:xfrm>
          <a:prstGeom prst="line">
            <a:avLst/>
          </a:prstGeom>
          <a:noFill/>
          <a:ln w="28575">
            <a:solidFill>
              <a:schemeClr val="accent5">
                <a:lumMod val="60000"/>
                <a:lumOff val="40000"/>
              </a:schemeClr>
            </a:solidFill>
            <a:prstDash val="solid"/>
            <a:round/>
            <a:headEnd/>
            <a:tailEn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 name="Explosion 1 265"/>
          <p:cNvSpPr/>
          <p:nvPr/>
        </p:nvSpPr>
        <p:spPr>
          <a:xfrm>
            <a:off x="2563187" y="1879271"/>
            <a:ext cx="451379" cy="333375"/>
          </a:xfrm>
          <a:prstGeom prst="irregularSeal1">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5142044" y="2679697"/>
            <a:ext cx="333377" cy="333377"/>
          </a:xfrm>
          <a:prstGeom prst="ellipse">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4409414" y="3956048"/>
            <a:ext cx="333377" cy="333377"/>
          </a:xfrm>
          <a:prstGeom prst="ellipse">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5889097" y="3958431"/>
            <a:ext cx="333377" cy="333377"/>
          </a:xfrm>
          <a:prstGeom prst="ellipse">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6626356" y="2674934"/>
            <a:ext cx="333377" cy="333377"/>
          </a:xfrm>
          <a:prstGeom prst="ellipse">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7366131" y="3956047"/>
            <a:ext cx="333377" cy="333377"/>
          </a:xfrm>
          <a:prstGeom prst="ellipse">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5889097" y="1396996"/>
            <a:ext cx="333377" cy="333377"/>
          </a:xfrm>
          <a:prstGeom prst="ellipse">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p:cNvGrpSpPr/>
          <p:nvPr/>
        </p:nvGrpSpPr>
        <p:grpSpPr>
          <a:xfrm>
            <a:off x="4403858" y="1392237"/>
            <a:ext cx="3295650" cy="2899571"/>
            <a:chOff x="4403858" y="1392237"/>
            <a:chExt cx="3295650" cy="2899571"/>
          </a:xfrm>
          <a:effectLst>
            <a:outerShdw blurRad="50800" dist="38100" dir="2700000" algn="tl" rotWithShape="0">
              <a:prstClr val="black">
                <a:alpha val="40000"/>
              </a:prstClr>
            </a:outerShdw>
          </a:effectLst>
        </p:grpSpPr>
        <p:grpSp>
          <p:nvGrpSpPr>
            <p:cNvPr id="162" name="Group 161"/>
            <p:cNvGrpSpPr/>
            <p:nvPr/>
          </p:nvGrpSpPr>
          <p:grpSpPr>
            <a:xfrm>
              <a:off x="4403858" y="1392237"/>
              <a:ext cx="3295650" cy="2898775"/>
              <a:chOff x="4403858" y="1392237"/>
              <a:chExt cx="3295650" cy="2898775"/>
            </a:xfrm>
          </p:grpSpPr>
          <p:grpSp>
            <p:nvGrpSpPr>
              <p:cNvPr id="170" name="Group 169"/>
              <p:cNvGrpSpPr/>
              <p:nvPr/>
            </p:nvGrpSpPr>
            <p:grpSpPr>
              <a:xfrm>
                <a:off x="6625564" y="2674143"/>
                <a:ext cx="336550" cy="336550"/>
                <a:chOff x="6623183" y="2671762"/>
                <a:chExt cx="336550" cy="336550"/>
              </a:xfrm>
            </p:grpSpPr>
            <p:sp>
              <p:nvSpPr>
                <p:cNvPr id="191" name="Freeform 73"/>
                <p:cNvSpPr>
                  <a:spLocks/>
                </p:cNvSpPr>
                <p:nvPr/>
              </p:nvSpPr>
              <p:spPr bwMode="auto">
                <a:xfrm>
                  <a:off x="6623183" y="2671762"/>
                  <a:ext cx="168275" cy="254000"/>
                </a:xfrm>
                <a:custGeom>
                  <a:avLst/>
                  <a:gdLst>
                    <a:gd name="T0" fmla="*/ 106 w 106"/>
                    <a:gd name="T1" fmla="*/ 0 h 160"/>
                    <a:gd name="T2" fmla="*/ 106 w 106"/>
                    <a:gd name="T3" fmla="*/ 0 h 160"/>
                    <a:gd name="T4" fmla="*/ 92 w 106"/>
                    <a:gd name="T5" fmla="*/ 2 h 160"/>
                    <a:gd name="T6" fmla="*/ 80 w 106"/>
                    <a:gd name="T7" fmla="*/ 4 h 160"/>
                    <a:gd name="T8" fmla="*/ 66 w 106"/>
                    <a:gd name="T9" fmla="*/ 8 h 160"/>
                    <a:gd name="T10" fmla="*/ 54 w 106"/>
                    <a:gd name="T11" fmla="*/ 14 h 160"/>
                    <a:gd name="T12" fmla="*/ 42 w 106"/>
                    <a:gd name="T13" fmla="*/ 22 h 160"/>
                    <a:gd name="T14" fmla="*/ 32 w 106"/>
                    <a:gd name="T15" fmla="*/ 32 h 160"/>
                    <a:gd name="T16" fmla="*/ 22 w 106"/>
                    <a:gd name="T17" fmla="*/ 42 h 160"/>
                    <a:gd name="T18" fmla="*/ 14 w 106"/>
                    <a:gd name="T19" fmla="*/ 54 h 160"/>
                    <a:gd name="T20" fmla="*/ 14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8 w 106"/>
                    <a:gd name="T35" fmla="*/ 148 h 160"/>
                    <a:gd name="T36" fmla="*/ 14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2" y="2"/>
                      </a:lnTo>
                      <a:lnTo>
                        <a:pt x="80" y="4"/>
                      </a:lnTo>
                      <a:lnTo>
                        <a:pt x="66" y="8"/>
                      </a:lnTo>
                      <a:lnTo>
                        <a:pt x="54" y="14"/>
                      </a:lnTo>
                      <a:lnTo>
                        <a:pt x="42" y="22"/>
                      </a:lnTo>
                      <a:lnTo>
                        <a:pt x="32" y="32"/>
                      </a:lnTo>
                      <a:lnTo>
                        <a:pt x="22" y="42"/>
                      </a:lnTo>
                      <a:lnTo>
                        <a:pt x="14" y="54"/>
                      </a:lnTo>
                      <a:lnTo>
                        <a:pt x="14" y="54"/>
                      </a:lnTo>
                      <a:lnTo>
                        <a:pt x="8" y="66"/>
                      </a:lnTo>
                      <a:lnTo>
                        <a:pt x="4" y="80"/>
                      </a:lnTo>
                      <a:lnTo>
                        <a:pt x="2" y="94"/>
                      </a:lnTo>
                      <a:lnTo>
                        <a:pt x="0" y="108"/>
                      </a:lnTo>
                      <a:lnTo>
                        <a:pt x="2" y="122"/>
                      </a:lnTo>
                      <a:lnTo>
                        <a:pt x="4" y="134"/>
                      </a:lnTo>
                      <a:lnTo>
                        <a:pt x="8" y="148"/>
                      </a:lnTo>
                      <a:lnTo>
                        <a:pt x="14"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Freeform 74"/>
                <p:cNvSpPr>
                  <a:spLocks/>
                </p:cNvSpPr>
                <p:nvPr/>
              </p:nvSpPr>
              <p:spPr bwMode="auto">
                <a:xfrm>
                  <a:off x="6645408" y="2840037"/>
                  <a:ext cx="292100" cy="168275"/>
                </a:xfrm>
                <a:custGeom>
                  <a:avLst/>
                  <a:gdLst>
                    <a:gd name="T0" fmla="*/ 0 w 184"/>
                    <a:gd name="T1" fmla="*/ 54 h 106"/>
                    <a:gd name="T2" fmla="*/ 0 w 184"/>
                    <a:gd name="T3" fmla="*/ 54 h 106"/>
                    <a:gd name="T4" fmla="*/ 8 w 184"/>
                    <a:gd name="T5" fmla="*/ 66 h 106"/>
                    <a:gd name="T6" fmla="*/ 18 w 184"/>
                    <a:gd name="T7" fmla="*/ 76 h 106"/>
                    <a:gd name="T8" fmla="*/ 28 w 184"/>
                    <a:gd name="T9" fmla="*/ 84 h 106"/>
                    <a:gd name="T10" fmla="*/ 40 w 184"/>
                    <a:gd name="T11" fmla="*/ 92 h 106"/>
                    <a:gd name="T12" fmla="*/ 40 w 184"/>
                    <a:gd name="T13" fmla="*/ 92 h 106"/>
                    <a:gd name="T14" fmla="*/ 60 w 184"/>
                    <a:gd name="T15" fmla="*/ 102 h 106"/>
                    <a:gd name="T16" fmla="*/ 80 w 184"/>
                    <a:gd name="T17" fmla="*/ 106 h 106"/>
                    <a:gd name="T18" fmla="*/ 100 w 184"/>
                    <a:gd name="T19" fmla="*/ 106 h 106"/>
                    <a:gd name="T20" fmla="*/ 120 w 184"/>
                    <a:gd name="T21" fmla="*/ 104 h 106"/>
                    <a:gd name="T22" fmla="*/ 140 w 184"/>
                    <a:gd name="T23" fmla="*/ 96 h 106"/>
                    <a:gd name="T24" fmla="*/ 156 w 184"/>
                    <a:gd name="T25" fmla="*/ 86 h 106"/>
                    <a:gd name="T26" fmla="*/ 172 w 184"/>
                    <a:gd name="T27" fmla="*/ 72 h 106"/>
                    <a:gd name="T28" fmla="*/ 184 w 184"/>
                    <a:gd name="T29" fmla="*/ 54 h 106"/>
                    <a:gd name="T30" fmla="*/ 92 w 184"/>
                    <a:gd name="T31" fmla="*/ 0 h 106"/>
                    <a:gd name="T32" fmla="*/ 0 w 184"/>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4"/>
                      </a:moveTo>
                      <a:lnTo>
                        <a:pt x="0" y="54"/>
                      </a:lnTo>
                      <a:lnTo>
                        <a:pt x="8" y="66"/>
                      </a:lnTo>
                      <a:lnTo>
                        <a:pt x="18" y="76"/>
                      </a:lnTo>
                      <a:lnTo>
                        <a:pt x="28" y="84"/>
                      </a:lnTo>
                      <a:lnTo>
                        <a:pt x="40" y="92"/>
                      </a:lnTo>
                      <a:lnTo>
                        <a:pt x="40" y="92"/>
                      </a:lnTo>
                      <a:lnTo>
                        <a:pt x="60" y="102"/>
                      </a:lnTo>
                      <a:lnTo>
                        <a:pt x="80" y="106"/>
                      </a:lnTo>
                      <a:lnTo>
                        <a:pt x="100" y="106"/>
                      </a:lnTo>
                      <a:lnTo>
                        <a:pt x="120" y="104"/>
                      </a:lnTo>
                      <a:lnTo>
                        <a:pt x="140" y="96"/>
                      </a:lnTo>
                      <a:lnTo>
                        <a:pt x="156" y="86"/>
                      </a:lnTo>
                      <a:lnTo>
                        <a:pt x="172" y="72"/>
                      </a:lnTo>
                      <a:lnTo>
                        <a:pt x="184" y="54"/>
                      </a:lnTo>
                      <a:lnTo>
                        <a:pt x="92"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75"/>
                <p:cNvSpPr>
                  <a:spLocks/>
                </p:cNvSpPr>
                <p:nvPr/>
              </p:nvSpPr>
              <p:spPr bwMode="auto">
                <a:xfrm>
                  <a:off x="6791458" y="2671762"/>
                  <a:ext cx="168275" cy="254000"/>
                </a:xfrm>
                <a:custGeom>
                  <a:avLst/>
                  <a:gdLst>
                    <a:gd name="T0" fmla="*/ 54 w 106"/>
                    <a:gd name="T1" fmla="*/ 16 h 160"/>
                    <a:gd name="T2" fmla="*/ 54 w 106"/>
                    <a:gd name="T3" fmla="*/ 16 h 160"/>
                    <a:gd name="T4" fmla="*/ 40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2 w 106"/>
                    <a:gd name="T25" fmla="*/ 80 h 160"/>
                    <a:gd name="T26" fmla="*/ 96 w 106"/>
                    <a:gd name="T27" fmla="*/ 60 h 160"/>
                    <a:gd name="T28" fmla="*/ 86 w 106"/>
                    <a:gd name="T29" fmla="*/ 42 h 160"/>
                    <a:gd name="T30" fmla="*/ 72 w 106"/>
                    <a:gd name="T31" fmla="*/ 28 h 160"/>
                    <a:gd name="T32" fmla="*/ 54 w 106"/>
                    <a:gd name="T33" fmla="*/ 16 h 160"/>
                    <a:gd name="T34" fmla="*/ 54 w 106"/>
                    <a:gd name="T35"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6"/>
                      </a:moveTo>
                      <a:lnTo>
                        <a:pt x="54" y="16"/>
                      </a:lnTo>
                      <a:lnTo>
                        <a:pt x="40" y="8"/>
                      </a:lnTo>
                      <a:lnTo>
                        <a:pt x="28" y="4"/>
                      </a:lnTo>
                      <a:lnTo>
                        <a:pt x="14" y="2"/>
                      </a:lnTo>
                      <a:lnTo>
                        <a:pt x="0" y="0"/>
                      </a:lnTo>
                      <a:lnTo>
                        <a:pt x="0" y="106"/>
                      </a:lnTo>
                      <a:lnTo>
                        <a:pt x="92" y="160"/>
                      </a:lnTo>
                      <a:lnTo>
                        <a:pt x="92" y="160"/>
                      </a:lnTo>
                      <a:lnTo>
                        <a:pt x="102" y="140"/>
                      </a:lnTo>
                      <a:lnTo>
                        <a:pt x="106" y="120"/>
                      </a:lnTo>
                      <a:lnTo>
                        <a:pt x="106" y="100"/>
                      </a:lnTo>
                      <a:lnTo>
                        <a:pt x="102" y="80"/>
                      </a:lnTo>
                      <a:lnTo>
                        <a:pt x="96" y="60"/>
                      </a:lnTo>
                      <a:lnTo>
                        <a:pt x="86" y="42"/>
                      </a:lnTo>
                      <a:lnTo>
                        <a:pt x="72" y="28"/>
                      </a:lnTo>
                      <a:lnTo>
                        <a:pt x="54" y="16"/>
                      </a:lnTo>
                      <a:lnTo>
                        <a:pt x="54" y="1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1" name="Group 170"/>
              <p:cNvGrpSpPr/>
              <p:nvPr/>
            </p:nvGrpSpPr>
            <p:grpSpPr>
              <a:xfrm>
                <a:off x="7362958" y="3954462"/>
                <a:ext cx="336550" cy="336550"/>
                <a:chOff x="7362958" y="3954462"/>
                <a:chExt cx="336550" cy="336550"/>
              </a:xfrm>
            </p:grpSpPr>
            <p:sp>
              <p:nvSpPr>
                <p:cNvPr id="188" name="Freeform 76"/>
                <p:cNvSpPr>
                  <a:spLocks/>
                </p:cNvSpPr>
                <p:nvPr/>
              </p:nvSpPr>
              <p:spPr bwMode="auto">
                <a:xfrm>
                  <a:off x="738518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58 w 184"/>
                    <a:gd name="T15" fmla="*/ 100 h 106"/>
                    <a:gd name="T16" fmla="*/ 80 w 184"/>
                    <a:gd name="T17" fmla="*/ 106 h 106"/>
                    <a:gd name="T18" fmla="*/ 100 w 184"/>
                    <a:gd name="T19" fmla="*/ 106 h 106"/>
                    <a:gd name="T20" fmla="*/ 120 w 184"/>
                    <a:gd name="T21" fmla="*/ 102 h 106"/>
                    <a:gd name="T22" fmla="*/ 138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58" y="100"/>
                      </a:lnTo>
                      <a:lnTo>
                        <a:pt x="80" y="106"/>
                      </a:lnTo>
                      <a:lnTo>
                        <a:pt x="100" y="106"/>
                      </a:lnTo>
                      <a:lnTo>
                        <a:pt x="120" y="102"/>
                      </a:lnTo>
                      <a:lnTo>
                        <a:pt x="138"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77"/>
                <p:cNvSpPr>
                  <a:spLocks/>
                </p:cNvSpPr>
                <p:nvPr/>
              </p:nvSpPr>
              <p:spPr bwMode="auto">
                <a:xfrm>
                  <a:off x="753123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2 w 106"/>
                    <a:gd name="T25" fmla="*/ 78 h 158"/>
                    <a:gd name="T26" fmla="*/ 96 w 106"/>
                    <a:gd name="T27" fmla="*/ 60 h 158"/>
                    <a:gd name="T28" fmla="*/ 84 w 106"/>
                    <a:gd name="T29" fmla="*/ 42 h 158"/>
                    <a:gd name="T30" fmla="*/ 70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2" y="78"/>
                      </a:lnTo>
                      <a:lnTo>
                        <a:pt x="96" y="60"/>
                      </a:lnTo>
                      <a:lnTo>
                        <a:pt x="84" y="42"/>
                      </a:lnTo>
                      <a:lnTo>
                        <a:pt x="70"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Freeform 78"/>
                <p:cNvSpPr>
                  <a:spLocks/>
                </p:cNvSpPr>
                <p:nvPr/>
              </p:nvSpPr>
              <p:spPr bwMode="auto">
                <a:xfrm>
                  <a:off x="736295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2" name="Group 171"/>
              <p:cNvGrpSpPr/>
              <p:nvPr/>
            </p:nvGrpSpPr>
            <p:grpSpPr>
              <a:xfrm>
                <a:off x="4403858" y="3954462"/>
                <a:ext cx="336550" cy="336550"/>
                <a:chOff x="4403858" y="3954462"/>
                <a:chExt cx="336550" cy="336550"/>
              </a:xfrm>
            </p:grpSpPr>
            <p:sp>
              <p:nvSpPr>
                <p:cNvPr id="185" name="Freeform 79"/>
                <p:cNvSpPr>
                  <a:spLocks/>
                </p:cNvSpPr>
                <p:nvPr/>
              </p:nvSpPr>
              <p:spPr bwMode="auto">
                <a:xfrm>
                  <a:off x="4403858" y="3954462"/>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Freeform 80"/>
                <p:cNvSpPr>
                  <a:spLocks/>
                </p:cNvSpPr>
                <p:nvPr/>
              </p:nvSpPr>
              <p:spPr bwMode="auto">
                <a:xfrm>
                  <a:off x="4572133" y="3954462"/>
                  <a:ext cx="168275" cy="250825"/>
                </a:xfrm>
                <a:custGeom>
                  <a:avLst/>
                  <a:gdLst>
                    <a:gd name="T0" fmla="*/ 54 w 106"/>
                    <a:gd name="T1" fmla="*/ 14 h 158"/>
                    <a:gd name="T2" fmla="*/ 54 w 106"/>
                    <a:gd name="T3" fmla="*/ 14 h 158"/>
                    <a:gd name="T4" fmla="*/ 42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2"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81"/>
                <p:cNvSpPr>
                  <a:spLocks/>
                </p:cNvSpPr>
                <p:nvPr/>
              </p:nvSpPr>
              <p:spPr bwMode="auto">
                <a:xfrm>
                  <a:off x="4429258" y="4122737"/>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3" name="Group 172"/>
              <p:cNvGrpSpPr/>
              <p:nvPr/>
            </p:nvGrpSpPr>
            <p:grpSpPr>
              <a:xfrm>
                <a:off x="5140458" y="2671762"/>
                <a:ext cx="336550" cy="336550"/>
                <a:chOff x="5140458" y="2671762"/>
                <a:chExt cx="336550" cy="336550"/>
              </a:xfrm>
            </p:grpSpPr>
            <p:sp>
              <p:nvSpPr>
                <p:cNvPr id="182" name="Freeform 82"/>
                <p:cNvSpPr>
                  <a:spLocks/>
                </p:cNvSpPr>
                <p:nvPr/>
              </p:nvSpPr>
              <p:spPr bwMode="auto">
                <a:xfrm>
                  <a:off x="5140458" y="2671762"/>
                  <a:ext cx="168275" cy="254000"/>
                </a:xfrm>
                <a:custGeom>
                  <a:avLst/>
                  <a:gdLst>
                    <a:gd name="T0" fmla="*/ 106 w 106"/>
                    <a:gd name="T1" fmla="*/ 0 h 160"/>
                    <a:gd name="T2" fmla="*/ 106 w 106"/>
                    <a:gd name="T3" fmla="*/ 0 h 160"/>
                    <a:gd name="T4" fmla="*/ 94 w 106"/>
                    <a:gd name="T5" fmla="*/ 2 h 160"/>
                    <a:gd name="T6" fmla="*/ 80 w 106"/>
                    <a:gd name="T7" fmla="*/ 4 h 160"/>
                    <a:gd name="T8" fmla="*/ 66 w 106"/>
                    <a:gd name="T9" fmla="*/ 8 h 160"/>
                    <a:gd name="T10" fmla="*/ 54 w 106"/>
                    <a:gd name="T11" fmla="*/ 14 h 160"/>
                    <a:gd name="T12" fmla="*/ 44 w 106"/>
                    <a:gd name="T13" fmla="*/ 22 h 160"/>
                    <a:gd name="T14" fmla="*/ 32 w 106"/>
                    <a:gd name="T15" fmla="*/ 32 h 160"/>
                    <a:gd name="T16" fmla="*/ 24 w 106"/>
                    <a:gd name="T17" fmla="*/ 42 h 160"/>
                    <a:gd name="T18" fmla="*/ 16 w 106"/>
                    <a:gd name="T19" fmla="*/ 54 h 160"/>
                    <a:gd name="T20" fmla="*/ 16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10 w 106"/>
                    <a:gd name="T35" fmla="*/ 148 h 160"/>
                    <a:gd name="T36" fmla="*/ 16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4" y="2"/>
                      </a:lnTo>
                      <a:lnTo>
                        <a:pt x="80" y="4"/>
                      </a:lnTo>
                      <a:lnTo>
                        <a:pt x="66" y="8"/>
                      </a:lnTo>
                      <a:lnTo>
                        <a:pt x="54" y="14"/>
                      </a:lnTo>
                      <a:lnTo>
                        <a:pt x="44" y="22"/>
                      </a:lnTo>
                      <a:lnTo>
                        <a:pt x="32" y="32"/>
                      </a:lnTo>
                      <a:lnTo>
                        <a:pt x="24" y="42"/>
                      </a:lnTo>
                      <a:lnTo>
                        <a:pt x="16" y="54"/>
                      </a:lnTo>
                      <a:lnTo>
                        <a:pt x="16" y="54"/>
                      </a:lnTo>
                      <a:lnTo>
                        <a:pt x="8" y="66"/>
                      </a:lnTo>
                      <a:lnTo>
                        <a:pt x="4" y="80"/>
                      </a:lnTo>
                      <a:lnTo>
                        <a:pt x="2" y="94"/>
                      </a:lnTo>
                      <a:lnTo>
                        <a:pt x="0" y="108"/>
                      </a:lnTo>
                      <a:lnTo>
                        <a:pt x="2" y="122"/>
                      </a:lnTo>
                      <a:lnTo>
                        <a:pt x="4" y="134"/>
                      </a:lnTo>
                      <a:lnTo>
                        <a:pt x="10" y="148"/>
                      </a:lnTo>
                      <a:lnTo>
                        <a:pt x="16"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83"/>
                <p:cNvSpPr>
                  <a:spLocks/>
                </p:cNvSpPr>
                <p:nvPr/>
              </p:nvSpPr>
              <p:spPr bwMode="auto">
                <a:xfrm>
                  <a:off x="5308733" y="2671762"/>
                  <a:ext cx="168275" cy="254000"/>
                </a:xfrm>
                <a:custGeom>
                  <a:avLst/>
                  <a:gdLst>
                    <a:gd name="T0" fmla="*/ 54 w 106"/>
                    <a:gd name="T1" fmla="*/ 14 h 160"/>
                    <a:gd name="T2" fmla="*/ 54 w 106"/>
                    <a:gd name="T3" fmla="*/ 14 h 160"/>
                    <a:gd name="T4" fmla="*/ 42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4 w 106"/>
                    <a:gd name="T25" fmla="*/ 80 h 160"/>
                    <a:gd name="T26" fmla="*/ 96 w 106"/>
                    <a:gd name="T27" fmla="*/ 60 h 160"/>
                    <a:gd name="T28" fmla="*/ 86 w 106"/>
                    <a:gd name="T29" fmla="*/ 42 h 160"/>
                    <a:gd name="T30" fmla="*/ 72 w 106"/>
                    <a:gd name="T31" fmla="*/ 28 h 160"/>
                    <a:gd name="T32" fmla="*/ 54 w 106"/>
                    <a:gd name="T33" fmla="*/ 14 h 160"/>
                    <a:gd name="T34" fmla="*/ 54 w 106"/>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4"/>
                      </a:moveTo>
                      <a:lnTo>
                        <a:pt x="54" y="14"/>
                      </a:lnTo>
                      <a:lnTo>
                        <a:pt x="42" y="8"/>
                      </a:lnTo>
                      <a:lnTo>
                        <a:pt x="28" y="4"/>
                      </a:lnTo>
                      <a:lnTo>
                        <a:pt x="14" y="2"/>
                      </a:lnTo>
                      <a:lnTo>
                        <a:pt x="0" y="0"/>
                      </a:lnTo>
                      <a:lnTo>
                        <a:pt x="0" y="106"/>
                      </a:lnTo>
                      <a:lnTo>
                        <a:pt x="92" y="160"/>
                      </a:lnTo>
                      <a:lnTo>
                        <a:pt x="92" y="160"/>
                      </a:lnTo>
                      <a:lnTo>
                        <a:pt x="102" y="140"/>
                      </a:lnTo>
                      <a:lnTo>
                        <a:pt x="106" y="120"/>
                      </a:lnTo>
                      <a:lnTo>
                        <a:pt x="106" y="100"/>
                      </a:lnTo>
                      <a:lnTo>
                        <a:pt x="104" y="80"/>
                      </a:lnTo>
                      <a:lnTo>
                        <a:pt x="96" y="60"/>
                      </a:lnTo>
                      <a:lnTo>
                        <a:pt x="86" y="42"/>
                      </a:lnTo>
                      <a:lnTo>
                        <a:pt x="72" y="28"/>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Freeform 84"/>
                <p:cNvSpPr>
                  <a:spLocks/>
                </p:cNvSpPr>
                <p:nvPr/>
              </p:nvSpPr>
              <p:spPr bwMode="auto">
                <a:xfrm>
                  <a:off x="5165858" y="2840037"/>
                  <a:ext cx="288925" cy="168275"/>
                </a:xfrm>
                <a:custGeom>
                  <a:avLst/>
                  <a:gdLst>
                    <a:gd name="T0" fmla="*/ 0 w 182"/>
                    <a:gd name="T1" fmla="*/ 54 h 106"/>
                    <a:gd name="T2" fmla="*/ 0 w 182"/>
                    <a:gd name="T3" fmla="*/ 54 h 106"/>
                    <a:gd name="T4" fmla="*/ 6 w 182"/>
                    <a:gd name="T5" fmla="*/ 66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4 h 106"/>
                    <a:gd name="T22" fmla="*/ 138 w 182"/>
                    <a:gd name="T23" fmla="*/ 96 h 106"/>
                    <a:gd name="T24" fmla="*/ 154 w 182"/>
                    <a:gd name="T25" fmla="*/ 86 h 106"/>
                    <a:gd name="T26" fmla="*/ 170 w 182"/>
                    <a:gd name="T27" fmla="*/ 72 h 106"/>
                    <a:gd name="T28" fmla="*/ 182 w 182"/>
                    <a:gd name="T29" fmla="*/ 54 h 106"/>
                    <a:gd name="T30" fmla="*/ 90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6"/>
                      </a:lnTo>
                      <a:lnTo>
                        <a:pt x="16" y="76"/>
                      </a:lnTo>
                      <a:lnTo>
                        <a:pt x="26" y="84"/>
                      </a:lnTo>
                      <a:lnTo>
                        <a:pt x="38" y="92"/>
                      </a:lnTo>
                      <a:lnTo>
                        <a:pt x="38" y="92"/>
                      </a:lnTo>
                      <a:lnTo>
                        <a:pt x="58" y="102"/>
                      </a:lnTo>
                      <a:lnTo>
                        <a:pt x="78" y="106"/>
                      </a:lnTo>
                      <a:lnTo>
                        <a:pt x="98" y="106"/>
                      </a:lnTo>
                      <a:lnTo>
                        <a:pt x="118" y="104"/>
                      </a:lnTo>
                      <a:lnTo>
                        <a:pt x="138" y="96"/>
                      </a:lnTo>
                      <a:lnTo>
                        <a:pt x="154" y="86"/>
                      </a:lnTo>
                      <a:lnTo>
                        <a:pt x="170" y="72"/>
                      </a:lnTo>
                      <a:lnTo>
                        <a:pt x="182" y="54"/>
                      </a:lnTo>
                      <a:lnTo>
                        <a:pt x="90"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4" name="Group 173"/>
              <p:cNvGrpSpPr/>
              <p:nvPr/>
            </p:nvGrpSpPr>
            <p:grpSpPr>
              <a:xfrm>
                <a:off x="5883408" y="1392237"/>
                <a:ext cx="336550" cy="336550"/>
                <a:chOff x="5883408" y="1392237"/>
                <a:chExt cx="336550" cy="336550"/>
              </a:xfrm>
            </p:grpSpPr>
            <p:sp>
              <p:nvSpPr>
                <p:cNvPr id="179" name="Freeform 85"/>
                <p:cNvSpPr>
                  <a:spLocks/>
                </p:cNvSpPr>
                <p:nvPr/>
              </p:nvSpPr>
              <p:spPr bwMode="auto">
                <a:xfrm>
                  <a:off x="5883408" y="1392237"/>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0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0"/>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 name="Freeform 86"/>
                <p:cNvSpPr>
                  <a:spLocks/>
                </p:cNvSpPr>
                <p:nvPr/>
              </p:nvSpPr>
              <p:spPr bwMode="auto">
                <a:xfrm>
                  <a:off x="6051683" y="1392237"/>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87"/>
                <p:cNvSpPr>
                  <a:spLocks/>
                </p:cNvSpPr>
                <p:nvPr/>
              </p:nvSpPr>
              <p:spPr bwMode="auto">
                <a:xfrm>
                  <a:off x="5905633" y="1560512"/>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4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4"/>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5" name="Group 174"/>
              <p:cNvGrpSpPr/>
              <p:nvPr/>
            </p:nvGrpSpPr>
            <p:grpSpPr>
              <a:xfrm>
                <a:off x="5883408" y="3954462"/>
                <a:ext cx="336550" cy="336550"/>
                <a:chOff x="5883408" y="3954462"/>
                <a:chExt cx="336550" cy="336550"/>
              </a:xfrm>
            </p:grpSpPr>
            <p:sp>
              <p:nvSpPr>
                <p:cNvPr id="176" name="Freeform 88"/>
                <p:cNvSpPr>
                  <a:spLocks/>
                </p:cNvSpPr>
                <p:nvPr/>
              </p:nvSpPr>
              <p:spPr bwMode="auto">
                <a:xfrm>
                  <a:off x="590563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6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6"/>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89"/>
                <p:cNvSpPr>
                  <a:spLocks/>
                </p:cNvSpPr>
                <p:nvPr/>
              </p:nvSpPr>
              <p:spPr bwMode="auto">
                <a:xfrm>
                  <a:off x="605168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Freeform 90"/>
                <p:cNvSpPr>
                  <a:spLocks/>
                </p:cNvSpPr>
                <p:nvPr/>
              </p:nvSpPr>
              <p:spPr bwMode="auto">
                <a:xfrm>
                  <a:off x="588340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3" name="Group 162"/>
            <p:cNvGrpSpPr/>
            <p:nvPr/>
          </p:nvGrpSpPr>
          <p:grpSpPr>
            <a:xfrm>
              <a:off x="4409414" y="1396996"/>
              <a:ext cx="3290094" cy="2894812"/>
              <a:chOff x="4409414" y="1396996"/>
              <a:chExt cx="3290094" cy="2894812"/>
            </a:xfrm>
          </p:grpSpPr>
          <p:sp>
            <p:nvSpPr>
              <p:cNvPr id="164" name="Oval 163"/>
              <p:cNvSpPr/>
              <p:nvPr/>
            </p:nvSpPr>
            <p:spPr>
              <a:xfrm>
                <a:off x="5142044" y="267969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4409414" y="3956048"/>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5889097" y="3958431"/>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6626356" y="2674934"/>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7366131" y="395604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5889097" y="1396996"/>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p:cNvGrpSpPr/>
          <p:nvPr/>
        </p:nvGrpSpPr>
        <p:grpSpPr>
          <a:xfrm>
            <a:off x="6623975" y="2674143"/>
            <a:ext cx="335758" cy="336550"/>
            <a:chOff x="7373961" y="2855895"/>
            <a:chExt cx="335758" cy="336550"/>
          </a:xfrm>
        </p:grpSpPr>
        <p:sp>
          <p:nvSpPr>
            <p:cNvPr id="202" name="Freeform 74"/>
            <p:cNvSpPr>
              <a:spLocks/>
            </p:cNvSpPr>
            <p:nvPr/>
          </p:nvSpPr>
          <p:spPr bwMode="auto">
            <a:xfrm>
              <a:off x="7395394" y="3024170"/>
              <a:ext cx="292100" cy="168275"/>
            </a:xfrm>
            <a:custGeom>
              <a:avLst/>
              <a:gdLst>
                <a:gd name="T0" fmla="*/ 0 w 184"/>
                <a:gd name="T1" fmla="*/ 54 h 106"/>
                <a:gd name="T2" fmla="*/ 0 w 184"/>
                <a:gd name="T3" fmla="*/ 54 h 106"/>
                <a:gd name="T4" fmla="*/ 8 w 184"/>
                <a:gd name="T5" fmla="*/ 66 h 106"/>
                <a:gd name="T6" fmla="*/ 18 w 184"/>
                <a:gd name="T7" fmla="*/ 76 h 106"/>
                <a:gd name="T8" fmla="*/ 28 w 184"/>
                <a:gd name="T9" fmla="*/ 84 h 106"/>
                <a:gd name="T10" fmla="*/ 40 w 184"/>
                <a:gd name="T11" fmla="*/ 92 h 106"/>
                <a:gd name="T12" fmla="*/ 40 w 184"/>
                <a:gd name="T13" fmla="*/ 92 h 106"/>
                <a:gd name="T14" fmla="*/ 60 w 184"/>
                <a:gd name="T15" fmla="*/ 102 h 106"/>
                <a:gd name="T16" fmla="*/ 80 w 184"/>
                <a:gd name="T17" fmla="*/ 106 h 106"/>
                <a:gd name="T18" fmla="*/ 100 w 184"/>
                <a:gd name="T19" fmla="*/ 106 h 106"/>
                <a:gd name="T20" fmla="*/ 120 w 184"/>
                <a:gd name="T21" fmla="*/ 104 h 106"/>
                <a:gd name="T22" fmla="*/ 140 w 184"/>
                <a:gd name="T23" fmla="*/ 96 h 106"/>
                <a:gd name="T24" fmla="*/ 156 w 184"/>
                <a:gd name="T25" fmla="*/ 86 h 106"/>
                <a:gd name="T26" fmla="*/ 172 w 184"/>
                <a:gd name="T27" fmla="*/ 72 h 106"/>
                <a:gd name="T28" fmla="*/ 184 w 184"/>
                <a:gd name="T29" fmla="*/ 54 h 106"/>
                <a:gd name="T30" fmla="*/ 92 w 184"/>
                <a:gd name="T31" fmla="*/ 0 h 106"/>
                <a:gd name="T32" fmla="*/ 0 w 184"/>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4"/>
                  </a:moveTo>
                  <a:lnTo>
                    <a:pt x="0" y="54"/>
                  </a:lnTo>
                  <a:lnTo>
                    <a:pt x="8" y="66"/>
                  </a:lnTo>
                  <a:lnTo>
                    <a:pt x="18" y="76"/>
                  </a:lnTo>
                  <a:lnTo>
                    <a:pt x="28" y="84"/>
                  </a:lnTo>
                  <a:lnTo>
                    <a:pt x="40" y="92"/>
                  </a:lnTo>
                  <a:lnTo>
                    <a:pt x="40" y="92"/>
                  </a:lnTo>
                  <a:lnTo>
                    <a:pt x="60" y="102"/>
                  </a:lnTo>
                  <a:lnTo>
                    <a:pt x="80" y="106"/>
                  </a:lnTo>
                  <a:lnTo>
                    <a:pt x="100" y="106"/>
                  </a:lnTo>
                  <a:lnTo>
                    <a:pt x="120" y="104"/>
                  </a:lnTo>
                  <a:lnTo>
                    <a:pt x="140" y="96"/>
                  </a:lnTo>
                  <a:lnTo>
                    <a:pt x="156" y="86"/>
                  </a:lnTo>
                  <a:lnTo>
                    <a:pt x="172" y="72"/>
                  </a:lnTo>
                  <a:lnTo>
                    <a:pt x="184" y="54"/>
                  </a:lnTo>
                  <a:lnTo>
                    <a:pt x="92" y="0"/>
                  </a:lnTo>
                  <a:lnTo>
                    <a:pt x="0" y="54"/>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75"/>
            <p:cNvSpPr>
              <a:spLocks/>
            </p:cNvSpPr>
            <p:nvPr/>
          </p:nvSpPr>
          <p:spPr bwMode="auto">
            <a:xfrm>
              <a:off x="7541444" y="2855895"/>
              <a:ext cx="168275" cy="254000"/>
            </a:xfrm>
            <a:custGeom>
              <a:avLst/>
              <a:gdLst>
                <a:gd name="T0" fmla="*/ 54 w 106"/>
                <a:gd name="T1" fmla="*/ 16 h 160"/>
                <a:gd name="T2" fmla="*/ 54 w 106"/>
                <a:gd name="T3" fmla="*/ 16 h 160"/>
                <a:gd name="T4" fmla="*/ 40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2 w 106"/>
                <a:gd name="T25" fmla="*/ 80 h 160"/>
                <a:gd name="T26" fmla="*/ 96 w 106"/>
                <a:gd name="T27" fmla="*/ 60 h 160"/>
                <a:gd name="T28" fmla="*/ 86 w 106"/>
                <a:gd name="T29" fmla="*/ 42 h 160"/>
                <a:gd name="T30" fmla="*/ 72 w 106"/>
                <a:gd name="T31" fmla="*/ 28 h 160"/>
                <a:gd name="T32" fmla="*/ 54 w 106"/>
                <a:gd name="T33" fmla="*/ 16 h 160"/>
                <a:gd name="T34" fmla="*/ 54 w 106"/>
                <a:gd name="T35"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6"/>
                  </a:moveTo>
                  <a:lnTo>
                    <a:pt x="54" y="16"/>
                  </a:lnTo>
                  <a:lnTo>
                    <a:pt x="40" y="8"/>
                  </a:lnTo>
                  <a:lnTo>
                    <a:pt x="28" y="4"/>
                  </a:lnTo>
                  <a:lnTo>
                    <a:pt x="14" y="2"/>
                  </a:lnTo>
                  <a:lnTo>
                    <a:pt x="0" y="0"/>
                  </a:lnTo>
                  <a:lnTo>
                    <a:pt x="0" y="106"/>
                  </a:lnTo>
                  <a:lnTo>
                    <a:pt x="92" y="160"/>
                  </a:lnTo>
                  <a:lnTo>
                    <a:pt x="92" y="160"/>
                  </a:lnTo>
                  <a:lnTo>
                    <a:pt x="102" y="140"/>
                  </a:lnTo>
                  <a:lnTo>
                    <a:pt x="106" y="120"/>
                  </a:lnTo>
                  <a:lnTo>
                    <a:pt x="106" y="100"/>
                  </a:lnTo>
                  <a:lnTo>
                    <a:pt x="102" y="80"/>
                  </a:lnTo>
                  <a:lnTo>
                    <a:pt x="96" y="60"/>
                  </a:lnTo>
                  <a:lnTo>
                    <a:pt x="86" y="42"/>
                  </a:lnTo>
                  <a:lnTo>
                    <a:pt x="72" y="28"/>
                  </a:lnTo>
                  <a:lnTo>
                    <a:pt x="54" y="16"/>
                  </a:lnTo>
                  <a:lnTo>
                    <a:pt x="54" y="16"/>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Oval 203"/>
            <p:cNvSpPr/>
            <p:nvPr/>
          </p:nvSpPr>
          <p:spPr>
            <a:xfrm>
              <a:off x="7373961" y="2856686"/>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4403858" y="3958432"/>
            <a:ext cx="338933" cy="336550"/>
            <a:chOff x="2972076" y="4494985"/>
            <a:chExt cx="338933" cy="336550"/>
          </a:xfrm>
        </p:grpSpPr>
        <p:sp>
          <p:nvSpPr>
            <p:cNvPr id="206" name="Freeform 79"/>
            <p:cNvSpPr>
              <a:spLocks/>
            </p:cNvSpPr>
            <p:nvPr/>
          </p:nvSpPr>
          <p:spPr bwMode="auto">
            <a:xfrm>
              <a:off x="2972076" y="4494985"/>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81"/>
            <p:cNvSpPr>
              <a:spLocks/>
            </p:cNvSpPr>
            <p:nvPr/>
          </p:nvSpPr>
          <p:spPr bwMode="auto">
            <a:xfrm>
              <a:off x="2997476" y="4663260"/>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Oval 207"/>
            <p:cNvSpPr/>
            <p:nvPr/>
          </p:nvSpPr>
          <p:spPr>
            <a:xfrm>
              <a:off x="2977632" y="4496571"/>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p:cNvGrpSpPr/>
          <p:nvPr/>
        </p:nvGrpSpPr>
        <p:grpSpPr>
          <a:xfrm>
            <a:off x="4635633" y="1690687"/>
            <a:ext cx="2835275" cy="2647009"/>
            <a:chOff x="4635633" y="1690687"/>
            <a:chExt cx="2835275" cy="2647009"/>
          </a:xfrm>
          <a:effectLst>
            <a:outerShdw blurRad="50800" dist="38100" dir="2700000" algn="tl" rotWithShape="0">
              <a:prstClr val="black">
                <a:alpha val="40000"/>
              </a:prstClr>
            </a:outerShdw>
          </a:effectLst>
        </p:grpSpPr>
        <p:grpSp>
          <p:nvGrpSpPr>
            <p:cNvPr id="215" name="Group 214"/>
            <p:cNvGrpSpPr/>
            <p:nvPr/>
          </p:nvGrpSpPr>
          <p:grpSpPr>
            <a:xfrm>
              <a:off x="4635633" y="1690687"/>
              <a:ext cx="2835275" cy="2533650"/>
              <a:chOff x="4635633" y="1690687"/>
              <a:chExt cx="2835275" cy="2533650"/>
            </a:xfrm>
          </p:grpSpPr>
          <p:sp>
            <p:nvSpPr>
              <p:cNvPr id="304" name="Freeform 8"/>
              <p:cNvSpPr>
                <a:spLocks/>
              </p:cNvSpPr>
              <p:nvPr/>
            </p:nvSpPr>
            <p:spPr bwMode="auto">
              <a:xfrm>
                <a:off x="5462192" y="2725737"/>
                <a:ext cx="500592" cy="69850"/>
              </a:xfrm>
              <a:custGeom>
                <a:avLst/>
                <a:gdLst>
                  <a:gd name="T0" fmla="*/ 0 w 258"/>
                  <a:gd name="T1" fmla="*/ 36 h 36"/>
                  <a:gd name="T2" fmla="*/ 0 w 258"/>
                  <a:gd name="T3" fmla="*/ 36 h 36"/>
                  <a:gd name="T4" fmla="*/ 70 w 258"/>
                  <a:gd name="T5" fmla="*/ 22 h 36"/>
                  <a:gd name="T6" fmla="*/ 142 w 258"/>
                  <a:gd name="T7" fmla="*/ 10 h 36"/>
                  <a:gd name="T8" fmla="*/ 210 w 258"/>
                  <a:gd name="T9" fmla="*/ 2 h 36"/>
                  <a:gd name="T10" fmla="*/ 258 w 258"/>
                  <a:gd name="T11" fmla="*/ 0 h 36"/>
                </a:gdLst>
                <a:ahLst/>
                <a:cxnLst>
                  <a:cxn ang="0">
                    <a:pos x="T0" y="T1"/>
                  </a:cxn>
                  <a:cxn ang="0">
                    <a:pos x="T2" y="T3"/>
                  </a:cxn>
                  <a:cxn ang="0">
                    <a:pos x="T4" y="T5"/>
                  </a:cxn>
                  <a:cxn ang="0">
                    <a:pos x="T6" y="T7"/>
                  </a:cxn>
                  <a:cxn ang="0">
                    <a:pos x="T8" y="T9"/>
                  </a:cxn>
                  <a:cxn ang="0">
                    <a:pos x="T10" y="T11"/>
                  </a:cxn>
                </a:cxnLst>
                <a:rect l="0" t="0" r="r" b="b"/>
                <a:pathLst>
                  <a:path w="258" h="36">
                    <a:moveTo>
                      <a:pt x="0" y="36"/>
                    </a:moveTo>
                    <a:lnTo>
                      <a:pt x="0" y="36"/>
                    </a:lnTo>
                    <a:lnTo>
                      <a:pt x="70" y="22"/>
                    </a:lnTo>
                    <a:lnTo>
                      <a:pt x="142" y="10"/>
                    </a:lnTo>
                    <a:lnTo>
                      <a:pt x="210" y="2"/>
                    </a:lnTo>
                    <a:lnTo>
                      <a:pt x="25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 name="Freeform 10"/>
              <p:cNvSpPr>
                <a:spLocks/>
              </p:cNvSpPr>
              <p:nvPr/>
            </p:nvSpPr>
            <p:spPr bwMode="auto">
              <a:xfrm>
                <a:off x="6143758" y="2725737"/>
                <a:ext cx="479425" cy="76200"/>
              </a:xfrm>
              <a:custGeom>
                <a:avLst/>
                <a:gdLst>
                  <a:gd name="T0" fmla="*/ 302 w 302"/>
                  <a:gd name="T1" fmla="*/ 48 h 48"/>
                  <a:gd name="T2" fmla="*/ 302 w 302"/>
                  <a:gd name="T3" fmla="*/ 48 h 48"/>
                  <a:gd name="T4" fmla="*/ 268 w 302"/>
                  <a:gd name="T5" fmla="*/ 40 h 48"/>
                  <a:gd name="T6" fmla="*/ 230 w 302"/>
                  <a:gd name="T7" fmla="*/ 30 h 48"/>
                  <a:gd name="T8" fmla="*/ 186 w 302"/>
                  <a:gd name="T9" fmla="*/ 22 h 48"/>
                  <a:gd name="T10" fmla="*/ 142 w 302"/>
                  <a:gd name="T11" fmla="*/ 14 h 48"/>
                  <a:gd name="T12" fmla="*/ 60 w 302"/>
                  <a:gd name="T13" fmla="*/ 4 h 48"/>
                  <a:gd name="T14" fmla="*/ 26 w 302"/>
                  <a:gd name="T15" fmla="*/ 0 h 48"/>
                  <a:gd name="T16" fmla="*/ 0 w 30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8">
                    <a:moveTo>
                      <a:pt x="302" y="48"/>
                    </a:moveTo>
                    <a:lnTo>
                      <a:pt x="302" y="48"/>
                    </a:lnTo>
                    <a:lnTo>
                      <a:pt x="268" y="40"/>
                    </a:lnTo>
                    <a:lnTo>
                      <a:pt x="230" y="30"/>
                    </a:lnTo>
                    <a:lnTo>
                      <a:pt x="186" y="22"/>
                    </a:lnTo>
                    <a:lnTo>
                      <a:pt x="142" y="14"/>
                    </a:lnTo>
                    <a:lnTo>
                      <a:pt x="60" y="4"/>
                    </a:lnTo>
                    <a:lnTo>
                      <a:pt x="26" y="0"/>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 name="Freeform 12"/>
              <p:cNvSpPr>
                <a:spLocks/>
              </p:cNvSpPr>
              <p:nvPr/>
            </p:nvSpPr>
            <p:spPr bwMode="auto">
              <a:xfrm>
                <a:off x="5480183" y="2878137"/>
                <a:ext cx="482600" cy="79375"/>
              </a:xfrm>
              <a:custGeom>
                <a:avLst/>
                <a:gdLst>
                  <a:gd name="T0" fmla="*/ 0 w 304"/>
                  <a:gd name="T1" fmla="*/ 0 h 50"/>
                  <a:gd name="T2" fmla="*/ 0 w 304"/>
                  <a:gd name="T3" fmla="*/ 0 h 50"/>
                  <a:gd name="T4" fmla="*/ 34 w 304"/>
                  <a:gd name="T5" fmla="*/ 10 h 50"/>
                  <a:gd name="T6" fmla="*/ 74 w 304"/>
                  <a:gd name="T7" fmla="*/ 20 h 50"/>
                  <a:gd name="T8" fmla="*/ 116 w 304"/>
                  <a:gd name="T9" fmla="*/ 28 h 50"/>
                  <a:gd name="T10" fmla="*/ 160 w 304"/>
                  <a:gd name="T11" fmla="*/ 36 h 50"/>
                  <a:gd name="T12" fmla="*/ 244 w 304"/>
                  <a:gd name="T13" fmla="*/ 46 h 50"/>
                  <a:gd name="T14" fmla="*/ 304 w 304"/>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50">
                    <a:moveTo>
                      <a:pt x="0" y="0"/>
                    </a:moveTo>
                    <a:lnTo>
                      <a:pt x="0" y="0"/>
                    </a:lnTo>
                    <a:lnTo>
                      <a:pt x="34" y="10"/>
                    </a:lnTo>
                    <a:lnTo>
                      <a:pt x="74" y="20"/>
                    </a:lnTo>
                    <a:lnTo>
                      <a:pt x="116" y="28"/>
                    </a:lnTo>
                    <a:lnTo>
                      <a:pt x="160" y="36"/>
                    </a:lnTo>
                    <a:lnTo>
                      <a:pt x="244" y="46"/>
                    </a:lnTo>
                    <a:lnTo>
                      <a:pt x="304" y="5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 name="Freeform 13"/>
              <p:cNvSpPr>
                <a:spLocks/>
              </p:cNvSpPr>
              <p:nvPr/>
            </p:nvSpPr>
            <p:spPr bwMode="auto">
              <a:xfrm>
                <a:off x="6143758" y="2890837"/>
                <a:ext cx="477838" cy="66675"/>
              </a:xfrm>
              <a:custGeom>
                <a:avLst/>
                <a:gdLst>
                  <a:gd name="T0" fmla="*/ 258 w 258"/>
                  <a:gd name="T1" fmla="*/ 0 h 36"/>
                  <a:gd name="T2" fmla="*/ 258 w 258"/>
                  <a:gd name="T3" fmla="*/ 0 h 36"/>
                  <a:gd name="T4" fmla="*/ 188 w 258"/>
                  <a:gd name="T5" fmla="*/ 14 h 36"/>
                  <a:gd name="T6" fmla="*/ 114 w 258"/>
                  <a:gd name="T7" fmla="*/ 26 h 36"/>
                  <a:gd name="T8" fmla="*/ 48 w 258"/>
                  <a:gd name="T9" fmla="*/ 32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2"/>
                    </a:lnTo>
                    <a:lnTo>
                      <a:pt x="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 name="Freeform 17"/>
              <p:cNvSpPr>
                <a:spLocks/>
              </p:cNvSpPr>
              <p:nvPr/>
            </p:nvSpPr>
            <p:spPr bwMode="auto">
              <a:xfrm>
                <a:off x="6575558" y="3023659"/>
                <a:ext cx="177800" cy="448204"/>
              </a:xfrm>
              <a:custGeom>
                <a:avLst/>
                <a:gdLst>
                  <a:gd name="T0" fmla="*/ 96 w 96"/>
                  <a:gd name="T1" fmla="*/ 0 h 242"/>
                  <a:gd name="T2" fmla="*/ 96 w 96"/>
                  <a:gd name="T3" fmla="*/ 0 h 242"/>
                  <a:gd name="T4" fmla="*/ 74 w 96"/>
                  <a:gd name="T5" fmla="*/ 68 h 242"/>
                  <a:gd name="T6" fmla="*/ 48 w 96"/>
                  <a:gd name="T7" fmla="*/ 136 h 242"/>
                  <a:gd name="T8" fmla="*/ 20 w 96"/>
                  <a:gd name="T9" fmla="*/ 198 h 242"/>
                  <a:gd name="T10" fmla="*/ 0 w 96"/>
                  <a:gd name="T11" fmla="*/ 242 h 242"/>
                </a:gdLst>
                <a:ahLst/>
                <a:cxnLst>
                  <a:cxn ang="0">
                    <a:pos x="T0" y="T1"/>
                  </a:cxn>
                  <a:cxn ang="0">
                    <a:pos x="T2" y="T3"/>
                  </a:cxn>
                  <a:cxn ang="0">
                    <a:pos x="T4" y="T5"/>
                  </a:cxn>
                  <a:cxn ang="0">
                    <a:pos x="T6" y="T7"/>
                  </a:cxn>
                  <a:cxn ang="0">
                    <a:pos x="T8" y="T9"/>
                  </a:cxn>
                  <a:cxn ang="0">
                    <a:pos x="T10" y="T11"/>
                  </a:cxn>
                </a:cxnLst>
                <a:rect l="0" t="0" r="r" b="b"/>
                <a:pathLst>
                  <a:path w="96" h="242">
                    <a:moveTo>
                      <a:pt x="96" y="0"/>
                    </a:moveTo>
                    <a:lnTo>
                      <a:pt x="96" y="0"/>
                    </a:lnTo>
                    <a:lnTo>
                      <a:pt x="74" y="68"/>
                    </a:lnTo>
                    <a:lnTo>
                      <a:pt x="48" y="136"/>
                    </a:lnTo>
                    <a:lnTo>
                      <a:pt x="20" y="198"/>
                    </a:lnTo>
                    <a:lnTo>
                      <a:pt x="0" y="242"/>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 name="Freeform 19"/>
              <p:cNvSpPr>
                <a:spLocks/>
              </p:cNvSpPr>
              <p:nvPr/>
            </p:nvSpPr>
            <p:spPr bwMode="auto">
              <a:xfrm>
                <a:off x="6175508" y="3627437"/>
                <a:ext cx="307975" cy="377825"/>
              </a:xfrm>
              <a:custGeom>
                <a:avLst/>
                <a:gdLst>
                  <a:gd name="T0" fmla="*/ 0 w 194"/>
                  <a:gd name="T1" fmla="*/ 238 h 238"/>
                  <a:gd name="T2" fmla="*/ 0 w 194"/>
                  <a:gd name="T3" fmla="*/ 238 h 238"/>
                  <a:gd name="T4" fmla="*/ 26 w 194"/>
                  <a:gd name="T5" fmla="*/ 214 h 238"/>
                  <a:gd name="T6" fmla="*/ 52 w 194"/>
                  <a:gd name="T7" fmla="*/ 184 h 238"/>
                  <a:gd name="T8" fmla="*/ 82 w 194"/>
                  <a:gd name="T9" fmla="*/ 152 h 238"/>
                  <a:gd name="T10" fmla="*/ 110 w 194"/>
                  <a:gd name="T11" fmla="*/ 116 h 238"/>
                  <a:gd name="T12" fmla="*/ 160 w 194"/>
                  <a:gd name="T13" fmla="*/ 50 h 238"/>
                  <a:gd name="T14" fmla="*/ 180 w 194"/>
                  <a:gd name="T15" fmla="*/ 22 h 238"/>
                  <a:gd name="T16" fmla="*/ 194 w 194"/>
                  <a:gd name="T1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0" y="238"/>
                    </a:moveTo>
                    <a:lnTo>
                      <a:pt x="0" y="238"/>
                    </a:lnTo>
                    <a:lnTo>
                      <a:pt x="26" y="214"/>
                    </a:lnTo>
                    <a:lnTo>
                      <a:pt x="52" y="184"/>
                    </a:lnTo>
                    <a:lnTo>
                      <a:pt x="82" y="152"/>
                    </a:lnTo>
                    <a:lnTo>
                      <a:pt x="110" y="116"/>
                    </a:lnTo>
                    <a:lnTo>
                      <a:pt x="160" y="50"/>
                    </a:lnTo>
                    <a:lnTo>
                      <a:pt x="180" y="22"/>
                    </a:lnTo>
                    <a:lnTo>
                      <a:pt x="194"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 name="Freeform 21"/>
              <p:cNvSpPr>
                <a:spLocks/>
              </p:cNvSpPr>
              <p:nvPr/>
            </p:nvSpPr>
            <p:spPr bwMode="auto">
              <a:xfrm>
                <a:off x="6908933" y="2970134"/>
                <a:ext cx="298450" cy="384254"/>
              </a:xfrm>
              <a:custGeom>
                <a:avLst/>
                <a:gdLst>
                  <a:gd name="T0" fmla="*/ 0 w 160"/>
                  <a:gd name="T1" fmla="*/ 0 h 206"/>
                  <a:gd name="T2" fmla="*/ 0 w 160"/>
                  <a:gd name="T3" fmla="*/ 0 h 206"/>
                  <a:gd name="T4" fmla="*/ 46 w 160"/>
                  <a:gd name="T5" fmla="*/ 54 h 206"/>
                  <a:gd name="T6" fmla="*/ 94 w 160"/>
                  <a:gd name="T7" fmla="*/ 112 h 206"/>
                  <a:gd name="T8" fmla="*/ 134 w 160"/>
                  <a:gd name="T9" fmla="*/ 166 h 206"/>
                  <a:gd name="T10" fmla="*/ 160 w 160"/>
                  <a:gd name="T11" fmla="*/ 206 h 206"/>
                </a:gdLst>
                <a:ahLst/>
                <a:cxnLst>
                  <a:cxn ang="0">
                    <a:pos x="T0" y="T1"/>
                  </a:cxn>
                  <a:cxn ang="0">
                    <a:pos x="T2" y="T3"/>
                  </a:cxn>
                  <a:cxn ang="0">
                    <a:pos x="T4" y="T5"/>
                  </a:cxn>
                  <a:cxn ang="0">
                    <a:pos x="T6" y="T7"/>
                  </a:cxn>
                  <a:cxn ang="0">
                    <a:pos x="T8" y="T9"/>
                  </a:cxn>
                  <a:cxn ang="0">
                    <a:pos x="T10" y="T11"/>
                  </a:cxn>
                </a:cxnLst>
                <a:rect l="0" t="0" r="r" b="b"/>
                <a:pathLst>
                  <a:path w="160" h="206">
                    <a:moveTo>
                      <a:pt x="0" y="0"/>
                    </a:moveTo>
                    <a:lnTo>
                      <a:pt x="0" y="0"/>
                    </a:lnTo>
                    <a:lnTo>
                      <a:pt x="46" y="54"/>
                    </a:lnTo>
                    <a:lnTo>
                      <a:pt x="94" y="112"/>
                    </a:lnTo>
                    <a:lnTo>
                      <a:pt x="134" y="166"/>
                    </a:lnTo>
                    <a:lnTo>
                      <a:pt x="160" y="20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 name="Freeform 23"/>
              <p:cNvSpPr>
                <a:spLocks/>
              </p:cNvSpPr>
              <p:nvPr/>
            </p:nvSpPr>
            <p:spPr bwMode="auto">
              <a:xfrm>
                <a:off x="7299458" y="3509962"/>
                <a:ext cx="171450" cy="457200"/>
              </a:xfrm>
              <a:custGeom>
                <a:avLst/>
                <a:gdLst>
                  <a:gd name="T0" fmla="*/ 108 w 108"/>
                  <a:gd name="T1" fmla="*/ 288 h 288"/>
                  <a:gd name="T2" fmla="*/ 108 w 108"/>
                  <a:gd name="T3" fmla="*/ 288 h 288"/>
                  <a:gd name="T4" fmla="*/ 100 w 108"/>
                  <a:gd name="T5" fmla="*/ 254 h 288"/>
                  <a:gd name="T6" fmla="*/ 88 w 108"/>
                  <a:gd name="T7" fmla="*/ 214 h 288"/>
                  <a:gd name="T8" fmla="*/ 74 w 108"/>
                  <a:gd name="T9" fmla="*/ 174 h 288"/>
                  <a:gd name="T10" fmla="*/ 58 w 108"/>
                  <a:gd name="T11" fmla="*/ 132 h 288"/>
                  <a:gd name="T12" fmla="*/ 26 w 108"/>
                  <a:gd name="T13" fmla="*/ 54 h 288"/>
                  <a:gd name="T14" fmla="*/ 12 w 108"/>
                  <a:gd name="T15" fmla="*/ 24 h 288"/>
                  <a:gd name="T16" fmla="*/ 0 w 108"/>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8">
                    <a:moveTo>
                      <a:pt x="108" y="288"/>
                    </a:moveTo>
                    <a:lnTo>
                      <a:pt x="108" y="288"/>
                    </a:lnTo>
                    <a:lnTo>
                      <a:pt x="100" y="254"/>
                    </a:lnTo>
                    <a:lnTo>
                      <a:pt x="88" y="214"/>
                    </a:lnTo>
                    <a:lnTo>
                      <a:pt x="74" y="174"/>
                    </a:lnTo>
                    <a:lnTo>
                      <a:pt x="58" y="132"/>
                    </a:lnTo>
                    <a:lnTo>
                      <a:pt x="26" y="54"/>
                    </a:lnTo>
                    <a:lnTo>
                      <a:pt x="12" y="24"/>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 name="Freeform 58"/>
              <p:cNvSpPr>
                <a:spLocks/>
              </p:cNvSpPr>
              <p:nvPr/>
            </p:nvSpPr>
            <p:spPr bwMode="auto">
              <a:xfrm>
                <a:off x="7118483" y="3716337"/>
                <a:ext cx="266700" cy="320675"/>
              </a:xfrm>
              <a:custGeom>
                <a:avLst/>
                <a:gdLst>
                  <a:gd name="T0" fmla="*/ 168 w 168"/>
                  <a:gd name="T1" fmla="*/ 202 h 202"/>
                  <a:gd name="T2" fmla="*/ 168 w 168"/>
                  <a:gd name="T3" fmla="*/ 202 h 202"/>
                  <a:gd name="T4" fmla="*/ 150 w 168"/>
                  <a:gd name="T5" fmla="*/ 176 h 202"/>
                  <a:gd name="T6" fmla="*/ 130 w 168"/>
                  <a:gd name="T7" fmla="*/ 150 h 202"/>
                  <a:gd name="T8" fmla="*/ 86 w 168"/>
                  <a:gd name="T9" fmla="*/ 98 h 202"/>
                  <a:gd name="T10" fmla="*/ 40 w 168"/>
                  <a:gd name="T11" fmla="*/ 48 h 202"/>
                  <a:gd name="T12" fmla="*/ 0 w 168"/>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168" h="202">
                    <a:moveTo>
                      <a:pt x="168" y="202"/>
                    </a:moveTo>
                    <a:lnTo>
                      <a:pt x="168" y="202"/>
                    </a:lnTo>
                    <a:lnTo>
                      <a:pt x="150" y="176"/>
                    </a:lnTo>
                    <a:lnTo>
                      <a:pt x="130" y="150"/>
                    </a:lnTo>
                    <a:lnTo>
                      <a:pt x="86" y="98"/>
                    </a:lnTo>
                    <a:lnTo>
                      <a:pt x="40" y="48"/>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 name="Freeform 59"/>
              <p:cNvSpPr>
                <a:spLocks/>
              </p:cNvSpPr>
              <p:nvPr/>
            </p:nvSpPr>
            <p:spPr bwMode="auto">
              <a:xfrm>
                <a:off x="5454783" y="2935287"/>
                <a:ext cx="1514475" cy="663575"/>
              </a:xfrm>
              <a:custGeom>
                <a:avLst/>
                <a:gdLst>
                  <a:gd name="T0" fmla="*/ 906 w 906"/>
                  <a:gd name="T1" fmla="*/ 404 h 404"/>
                  <a:gd name="T2" fmla="*/ 906 w 906"/>
                  <a:gd name="T3" fmla="*/ 404 h 404"/>
                  <a:gd name="T4" fmla="*/ 850 w 906"/>
                  <a:gd name="T5" fmla="*/ 362 h 404"/>
                  <a:gd name="T6" fmla="*/ 784 w 906"/>
                  <a:gd name="T7" fmla="*/ 316 h 404"/>
                  <a:gd name="T8" fmla="*/ 746 w 906"/>
                  <a:gd name="T9" fmla="*/ 292 h 404"/>
                  <a:gd name="T10" fmla="*/ 708 w 906"/>
                  <a:gd name="T11" fmla="*/ 268 h 404"/>
                  <a:gd name="T12" fmla="*/ 666 w 906"/>
                  <a:gd name="T13" fmla="*/ 246 h 404"/>
                  <a:gd name="T14" fmla="*/ 624 w 906"/>
                  <a:gd name="T15" fmla="*/ 224 h 404"/>
                  <a:gd name="T16" fmla="*/ 624 w 906"/>
                  <a:gd name="T17" fmla="*/ 224 h 404"/>
                  <a:gd name="T18" fmla="*/ 520 w 906"/>
                  <a:gd name="T19" fmla="*/ 174 h 404"/>
                  <a:gd name="T20" fmla="*/ 390 w 906"/>
                  <a:gd name="T21" fmla="*/ 114 h 404"/>
                  <a:gd name="T22" fmla="*/ 390 w 906"/>
                  <a:gd name="T23" fmla="*/ 114 h 404"/>
                  <a:gd name="T24" fmla="*/ 340 w 906"/>
                  <a:gd name="T25" fmla="*/ 94 h 404"/>
                  <a:gd name="T26" fmla="*/ 288 w 906"/>
                  <a:gd name="T27" fmla="*/ 76 h 404"/>
                  <a:gd name="T28" fmla="*/ 236 w 906"/>
                  <a:gd name="T29" fmla="*/ 58 h 404"/>
                  <a:gd name="T30" fmla="*/ 182 w 906"/>
                  <a:gd name="T31" fmla="*/ 44 h 404"/>
                  <a:gd name="T32" fmla="*/ 130 w 906"/>
                  <a:gd name="T33" fmla="*/ 30 h 404"/>
                  <a:gd name="T34" fmla="*/ 82 w 906"/>
                  <a:gd name="T35" fmla="*/ 18 h 404"/>
                  <a:gd name="T36" fmla="*/ 0 w 906"/>
                  <a:gd name="T3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6" h="404">
                    <a:moveTo>
                      <a:pt x="906" y="404"/>
                    </a:moveTo>
                    <a:lnTo>
                      <a:pt x="906" y="404"/>
                    </a:lnTo>
                    <a:lnTo>
                      <a:pt x="850" y="362"/>
                    </a:lnTo>
                    <a:lnTo>
                      <a:pt x="784" y="316"/>
                    </a:lnTo>
                    <a:lnTo>
                      <a:pt x="746" y="292"/>
                    </a:lnTo>
                    <a:lnTo>
                      <a:pt x="708" y="268"/>
                    </a:lnTo>
                    <a:lnTo>
                      <a:pt x="666" y="246"/>
                    </a:lnTo>
                    <a:lnTo>
                      <a:pt x="624" y="224"/>
                    </a:lnTo>
                    <a:lnTo>
                      <a:pt x="624" y="224"/>
                    </a:lnTo>
                    <a:lnTo>
                      <a:pt x="520" y="174"/>
                    </a:lnTo>
                    <a:lnTo>
                      <a:pt x="390" y="114"/>
                    </a:lnTo>
                    <a:lnTo>
                      <a:pt x="390" y="114"/>
                    </a:lnTo>
                    <a:lnTo>
                      <a:pt x="340" y="94"/>
                    </a:lnTo>
                    <a:lnTo>
                      <a:pt x="288" y="76"/>
                    </a:lnTo>
                    <a:lnTo>
                      <a:pt x="236" y="58"/>
                    </a:lnTo>
                    <a:lnTo>
                      <a:pt x="182" y="44"/>
                    </a:lnTo>
                    <a:lnTo>
                      <a:pt x="130" y="30"/>
                    </a:lnTo>
                    <a:lnTo>
                      <a:pt x="82" y="18"/>
                    </a:lnTo>
                    <a:lnTo>
                      <a:pt x="0" y="0"/>
                    </a:lnTo>
                  </a:path>
                </a:pathLst>
              </a:custGeom>
              <a:noFill/>
              <a:ln w="12700">
                <a:solidFill>
                  <a:schemeClr val="tx1"/>
                </a:solidFill>
                <a:prstDash val="solid"/>
                <a:round/>
                <a:headEnd type="none"/>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 name="Freeform 25"/>
              <p:cNvSpPr>
                <a:spLocks/>
              </p:cNvSpPr>
              <p:nvPr/>
            </p:nvSpPr>
            <p:spPr bwMode="auto">
              <a:xfrm>
                <a:off x="6223133" y="4157515"/>
                <a:ext cx="482600" cy="66822"/>
              </a:xfrm>
              <a:custGeom>
                <a:avLst/>
                <a:gdLst>
                  <a:gd name="T0" fmla="*/ 0 w 260"/>
                  <a:gd name="T1" fmla="*/ 0 h 36"/>
                  <a:gd name="T2" fmla="*/ 0 w 260"/>
                  <a:gd name="T3" fmla="*/ 0 h 36"/>
                  <a:gd name="T4" fmla="*/ 70 w 260"/>
                  <a:gd name="T5" fmla="*/ 14 h 36"/>
                  <a:gd name="T6" fmla="*/ 144 w 260"/>
                  <a:gd name="T7" fmla="*/ 26 h 36"/>
                  <a:gd name="T8" fmla="*/ 210 w 260"/>
                  <a:gd name="T9" fmla="*/ 34 h 36"/>
                  <a:gd name="T10" fmla="*/ 260 w 260"/>
                  <a:gd name="T11" fmla="*/ 36 h 36"/>
                </a:gdLst>
                <a:ahLst/>
                <a:cxnLst>
                  <a:cxn ang="0">
                    <a:pos x="T0" y="T1"/>
                  </a:cxn>
                  <a:cxn ang="0">
                    <a:pos x="T2" y="T3"/>
                  </a:cxn>
                  <a:cxn ang="0">
                    <a:pos x="T4" y="T5"/>
                  </a:cxn>
                  <a:cxn ang="0">
                    <a:pos x="T6" y="T7"/>
                  </a:cxn>
                  <a:cxn ang="0">
                    <a:pos x="T8" y="T9"/>
                  </a:cxn>
                  <a:cxn ang="0">
                    <a:pos x="T10" y="T11"/>
                  </a:cxn>
                </a:cxnLst>
                <a:rect l="0" t="0" r="r" b="b"/>
                <a:pathLst>
                  <a:path w="260" h="36">
                    <a:moveTo>
                      <a:pt x="0" y="0"/>
                    </a:moveTo>
                    <a:lnTo>
                      <a:pt x="0" y="0"/>
                    </a:lnTo>
                    <a:lnTo>
                      <a:pt x="70" y="14"/>
                    </a:lnTo>
                    <a:lnTo>
                      <a:pt x="144" y="26"/>
                    </a:lnTo>
                    <a:lnTo>
                      <a:pt x="210" y="34"/>
                    </a:lnTo>
                    <a:lnTo>
                      <a:pt x="26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 name="Freeform 27"/>
              <p:cNvSpPr>
                <a:spLocks/>
              </p:cNvSpPr>
              <p:nvPr/>
            </p:nvSpPr>
            <p:spPr bwMode="auto">
              <a:xfrm>
                <a:off x="6886708" y="4148137"/>
                <a:ext cx="479425" cy="76200"/>
              </a:xfrm>
              <a:custGeom>
                <a:avLst/>
                <a:gdLst>
                  <a:gd name="T0" fmla="*/ 302 w 302"/>
                  <a:gd name="T1" fmla="*/ 0 h 48"/>
                  <a:gd name="T2" fmla="*/ 302 w 302"/>
                  <a:gd name="T3" fmla="*/ 0 h 48"/>
                  <a:gd name="T4" fmla="*/ 268 w 302"/>
                  <a:gd name="T5" fmla="*/ 10 h 48"/>
                  <a:gd name="T6" fmla="*/ 230 w 302"/>
                  <a:gd name="T7" fmla="*/ 18 h 48"/>
                  <a:gd name="T8" fmla="*/ 186 w 302"/>
                  <a:gd name="T9" fmla="*/ 26 h 48"/>
                  <a:gd name="T10" fmla="*/ 142 w 302"/>
                  <a:gd name="T11" fmla="*/ 34 h 48"/>
                  <a:gd name="T12" fmla="*/ 60 w 302"/>
                  <a:gd name="T13" fmla="*/ 44 h 48"/>
                  <a:gd name="T14" fmla="*/ 0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302" y="0"/>
                    </a:moveTo>
                    <a:lnTo>
                      <a:pt x="302" y="0"/>
                    </a:lnTo>
                    <a:lnTo>
                      <a:pt x="268" y="10"/>
                    </a:lnTo>
                    <a:lnTo>
                      <a:pt x="230" y="18"/>
                    </a:lnTo>
                    <a:lnTo>
                      <a:pt x="186" y="26"/>
                    </a:lnTo>
                    <a:lnTo>
                      <a:pt x="142" y="34"/>
                    </a:lnTo>
                    <a:lnTo>
                      <a:pt x="60" y="44"/>
                    </a:lnTo>
                    <a:lnTo>
                      <a:pt x="0" y="4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 name="Freeform 29"/>
              <p:cNvSpPr>
                <a:spLocks/>
              </p:cNvSpPr>
              <p:nvPr/>
            </p:nvSpPr>
            <p:spPr bwMode="auto">
              <a:xfrm>
                <a:off x="5372234" y="2224086"/>
                <a:ext cx="177800" cy="454025"/>
              </a:xfrm>
              <a:custGeom>
                <a:avLst/>
                <a:gdLst>
                  <a:gd name="T0" fmla="*/ 0 w 98"/>
                  <a:gd name="T1" fmla="*/ 242 h 242"/>
                  <a:gd name="T2" fmla="*/ 0 w 98"/>
                  <a:gd name="T3" fmla="*/ 242 h 242"/>
                  <a:gd name="T4" fmla="*/ 22 w 98"/>
                  <a:gd name="T5" fmla="*/ 174 h 242"/>
                  <a:gd name="T6" fmla="*/ 50 w 98"/>
                  <a:gd name="T7" fmla="*/ 106 h 242"/>
                  <a:gd name="T8" fmla="*/ 76 w 98"/>
                  <a:gd name="T9" fmla="*/ 44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6"/>
                    </a:lnTo>
                    <a:lnTo>
                      <a:pt x="76" y="44"/>
                    </a:lnTo>
                    <a:lnTo>
                      <a:pt x="9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 name="Freeform 31"/>
              <p:cNvSpPr>
                <a:spLocks/>
              </p:cNvSpPr>
              <p:nvPr/>
            </p:nvSpPr>
            <p:spPr bwMode="auto">
              <a:xfrm>
                <a:off x="5638933" y="1690687"/>
                <a:ext cx="307975" cy="377825"/>
              </a:xfrm>
              <a:custGeom>
                <a:avLst/>
                <a:gdLst>
                  <a:gd name="T0" fmla="*/ 194 w 194"/>
                  <a:gd name="T1" fmla="*/ 0 h 238"/>
                  <a:gd name="T2" fmla="*/ 194 w 194"/>
                  <a:gd name="T3" fmla="*/ 0 h 238"/>
                  <a:gd name="T4" fmla="*/ 170 w 194"/>
                  <a:gd name="T5" fmla="*/ 24 h 238"/>
                  <a:gd name="T6" fmla="*/ 142 w 194"/>
                  <a:gd name="T7" fmla="*/ 54 h 238"/>
                  <a:gd name="T8" fmla="*/ 114 w 194"/>
                  <a:gd name="T9" fmla="*/ 86 h 238"/>
                  <a:gd name="T10" fmla="*/ 84 w 194"/>
                  <a:gd name="T11" fmla="*/ 122 h 238"/>
                  <a:gd name="T12" fmla="*/ 34 w 194"/>
                  <a:gd name="T13" fmla="*/ 188 h 238"/>
                  <a:gd name="T14" fmla="*/ 14 w 194"/>
                  <a:gd name="T15" fmla="*/ 216 h 238"/>
                  <a:gd name="T16" fmla="*/ 0 w 194"/>
                  <a:gd name="T17"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194" y="0"/>
                    </a:moveTo>
                    <a:lnTo>
                      <a:pt x="194" y="0"/>
                    </a:lnTo>
                    <a:lnTo>
                      <a:pt x="170" y="24"/>
                    </a:lnTo>
                    <a:lnTo>
                      <a:pt x="142" y="54"/>
                    </a:lnTo>
                    <a:lnTo>
                      <a:pt x="114" y="86"/>
                    </a:lnTo>
                    <a:lnTo>
                      <a:pt x="84" y="122"/>
                    </a:lnTo>
                    <a:lnTo>
                      <a:pt x="34" y="188"/>
                    </a:lnTo>
                    <a:lnTo>
                      <a:pt x="14" y="216"/>
                    </a:lnTo>
                    <a:lnTo>
                      <a:pt x="0"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 name="Freeform 33"/>
              <p:cNvSpPr>
                <a:spLocks/>
              </p:cNvSpPr>
              <p:nvPr/>
            </p:nvSpPr>
            <p:spPr bwMode="auto">
              <a:xfrm>
                <a:off x="6556507" y="2224087"/>
                <a:ext cx="179279" cy="451932"/>
              </a:xfrm>
              <a:custGeom>
                <a:avLst/>
                <a:gdLst>
                  <a:gd name="T0" fmla="*/ 96 w 96"/>
                  <a:gd name="T1" fmla="*/ 242 h 242"/>
                  <a:gd name="T2" fmla="*/ 96 w 96"/>
                  <a:gd name="T3" fmla="*/ 242 h 242"/>
                  <a:gd name="T4" fmla="*/ 74 w 96"/>
                  <a:gd name="T5" fmla="*/ 176 h 242"/>
                  <a:gd name="T6" fmla="*/ 48 w 96"/>
                  <a:gd name="T7" fmla="*/ 106 h 242"/>
                  <a:gd name="T8" fmla="*/ 22 w 96"/>
                  <a:gd name="T9" fmla="*/ 44 h 242"/>
                  <a:gd name="T10" fmla="*/ 0 w 96"/>
                  <a:gd name="T11" fmla="*/ 0 h 242"/>
                </a:gdLst>
                <a:ahLst/>
                <a:cxnLst>
                  <a:cxn ang="0">
                    <a:pos x="T0" y="T1"/>
                  </a:cxn>
                  <a:cxn ang="0">
                    <a:pos x="T2" y="T3"/>
                  </a:cxn>
                  <a:cxn ang="0">
                    <a:pos x="T4" y="T5"/>
                  </a:cxn>
                  <a:cxn ang="0">
                    <a:pos x="T6" y="T7"/>
                  </a:cxn>
                  <a:cxn ang="0">
                    <a:pos x="T8" y="T9"/>
                  </a:cxn>
                  <a:cxn ang="0">
                    <a:pos x="T10" y="T11"/>
                  </a:cxn>
                </a:cxnLst>
                <a:rect l="0" t="0" r="r" b="b"/>
                <a:pathLst>
                  <a:path w="96" h="242">
                    <a:moveTo>
                      <a:pt x="96" y="242"/>
                    </a:moveTo>
                    <a:lnTo>
                      <a:pt x="96" y="242"/>
                    </a:lnTo>
                    <a:lnTo>
                      <a:pt x="74" y="176"/>
                    </a:lnTo>
                    <a:lnTo>
                      <a:pt x="48" y="106"/>
                    </a:lnTo>
                    <a:lnTo>
                      <a:pt x="22" y="44"/>
                    </a:lnTo>
                    <a:lnTo>
                      <a:pt x="0"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 name="Freeform 35"/>
              <p:cNvSpPr>
                <a:spLocks/>
              </p:cNvSpPr>
              <p:nvPr/>
            </p:nvSpPr>
            <p:spPr bwMode="auto">
              <a:xfrm>
                <a:off x="6156458" y="1690687"/>
                <a:ext cx="307975" cy="377825"/>
              </a:xfrm>
              <a:custGeom>
                <a:avLst/>
                <a:gdLst>
                  <a:gd name="T0" fmla="*/ 0 w 194"/>
                  <a:gd name="T1" fmla="*/ 0 h 238"/>
                  <a:gd name="T2" fmla="*/ 0 w 194"/>
                  <a:gd name="T3" fmla="*/ 0 h 238"/>
                  <a:gd name="T4" fmla="*/ 26 w 194"/>
                  <a:gd name="T5" fmla="*/ 24 h 238"/>
                  <a:gd name="T6" fmla="*/ 54 w 194"/>
                  <a:gd name="T7" fmla="*/ 54 h 238"/>
                  <a:gd name="T8" fmla="*/ 82 w 194"/>
                  <a:gd name="T9" fmla="*/ 86 h 238"/>
                  <a:gd name="T10" fmla="*/ 110 w 194"/>
                  <a:gd name="T11" fmla="*/ 122 h 238"/>
                  <a:gd name="T12" fmla="*/ 160 w 194"/>
                  <a:gd name="T13" fmla="*/ 188 h 238"/>
                  <a:gd name="T14" fmla="*/ 194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0" y="0"/>
                    </a:moveTo>
                    <a:lnTo>
                      <a:pt x="0" y="0"/>
                    </a:lnTo>
                    <a:lnTo>
                      <a:pt x="26" y="24"/>
                    </a:lnTo>
                    <a:lnTo>
                      <a:pt x="54" y="54"/>
                    </a:lnTo>
                    <a:lnTo>
                      <a:pt x="82" y="86"/>
                    </a:lnTo>
                    <a:lnTo>
                      <a:pt x="110" y="122"/>
                    </a:lnTo>
                    <a:lnTo>
                      <a:pt x="160" y="188"/>
                    </a:lnTo>
                    <a:lnTo>
                      <a:pt x="194"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 name="Freeform 37"/>
              <p:cNvSpPr>
                <a:spLocks/>
              </p:cNvSpPr>
              <p:nvPr/>
            </p:nvSpPr>
            <p:spPr bwMode="auto">
              <a:xfrm>
                <a:off x="4895982" y="2976562"/>
                <a:ext cx="307975" cy="377825"/>
              </a:xfrm>
              <a:custGeom>
                <a:avLst/>
                <a:gdLst>
                  <a:gd name="T0" fmla="*/ 162 w 162"/>
                  <a:gd name="T1" fmla="*/ 0 h 206"/>
                  <a:gd name="T2" fmla="*/ 162 w 162"/>
                  <a:gd name="T3" fmla="*/ 0 h 206"/>
                  <a:gd name="T4" fmla="*/ 114 w 162"/>
                  <a:gd name="T5" fmla="*/ 54 h 206"/>
                  <a:gd name="T6" fmla="*/ 68 w 162"/>
                  <a:gd name="T7" fmla="*/ 112 h 206"/>
                  <a:gd name="T8" fmla="*/ 28 w 162"/>
                  <a:gd name="T9" fmla="*/ 166 h 206"/>
                  <a:gd name="T10" fmla="*/ 0 w 162"/>
                  <a:gd name="T11" fmla="*/ 206 h 206"/>
                </a:gdLst>
                <a:ahLst/>
                <a:cxnLst>
                  <a:cxn ang="0">
                    <a:pos x="T0" y="T1"/>
                  </a:cxn>
                  <a:cxn ang="0">
                    <a:pos x="T2" y="T3"/>
                  </a:cxn>
                  <a:cxn ang="0">
                    <a:pos x="T4" y="T5"/>
                  </a:cxn>
                  <a:cxn ang="0">
                    <a:pos x="T6" y="T7"/>
                  </a:cxn>
                  <a:cxn ang="0">
                    <a:pos x="T8" y="T9"/>
                  </a:cxn>
                  <a:cxn ang="0">
                    <a:pos x="T10" y="T11"/>
                  </a:cxn>
                </a:cxnLst>
                <a:rect l="0" t="0" r="r" b="b"/>
                <a:pathLst>
                  <a:path w="162" h="206">
                    <a:moveTo>
                      <a:pt x="162" y="0"/>
                    </a:moveTo>
                    <a:lnTo>
                      <a:pt x="162" y="0"/>
                    </a:lnTo>
                    <a:lnTo>
                      <a:pt x="114" y="54"/>
                    </a:lnTo>
                    <a:lnTo>
                      <a:pt x="68" y="112"/>
                    </a:lnTo>
                    <a:lnTo>
                      <a:pt x="28" y="166"/>
                    </a:lnTo>
                    <a:lnTo>
                      <a:pt x="0" y="20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 name="Freeform 39"/>
              <p:cNvSpPr>
                <a:spLocks/>
              </p:cNvSpPr>
              <p:nvPr/>
            </p:nvSpPr>
            <p:spPr bwMode="auto">
              <a:xfrm>
                <a:off x="4635633" y="3509962"/>
                <a:ext cx="171450" cy="457200"/>
              </a:xfrm>
              <a:custGeom>
                <a:avLst/>
                <a:gdLst>
                  <a:gd name="T0" fmla="*/ 0 w 108"/>
                  <a:gd name="T1" fmla="*/ 288 h 288"/>
                  <a:gd name="T2" fmla="*/ 0 w 108"/>
                  <a:gd name="T3" fmla="*/ 288 h 288"/>
                  <a:gd name="T4" fmla="*/ 8 w 108"/>
                  <a:gd name="T5" fmla="*/ 254 h 288"/>
                  <a:gd name="T6" fmla="*/ 20 w 108"/>
                  <a:gd name="T7" fmla="*/ 214 h 288"/>
                  <a:gd name="T8" fmla="*/ 34 w 108"/>
                  <a:gd name="T9" fmla="*/ 174 h 288"/>
                  <a:gd name="T10" fmla="*/ 50 w 108"/>
                  <a:gd name="T11" fmla="*/ 132 h 288"/>
                  <a:gd name="T12" fmla="*/ 82 w 108"/>
                  <a:gd name="T13" fmla="*/ 54 h 288"/>
                  <a:gd name="T14" fmla="*/ 108 w 108"/>
                  <a:gd name="T15" fmla="*/ 0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8">
                    <a:moveTo>
                      <a:pt x="0" y="288"/>
                    </a:moveTo>
                    <a:lnTo>
                      <a:pt x="0" y="288"/>
                    </a:lnTo>
                    <a:lnTo>
                      <a:pt x="8" y="254"/>
                    </a:lnTo>
                    <a:lnTo>
                      <a:pt x="20" y="214"/>
                    </a:lnTo>
                    <a:lnTo>
                      <a:pt x="34" y="174"/>
                    </a:lnTo>
                    <a:lnTo>
                      <a:pt x="50" y="132"/>
                    </a:lnTo>
                    <a:lnTo>
                      <a:pt x="82" y="54"/>
                    </a:lnTo>
                    <a:lnTo>
                      <a:pt x="108"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 name="Freeform 41"/>
              <p:cNvSpPr>
                <a:spLocks/>
              </p:cNvSpPr>
              <p:nvPr/>
            </p:nvSpPr>
            <p:spPr bwMode="auto">
              <a:xfrm>
                <a:off x="5400808" y="4148137"/>
                <a:ext cx="476066" cy="76200"/>
              </a:xfrm>
              <a:custGeom>
                <a:avLst/>
                <a:gdLst>
                  <a:gd name="T0" fmla="*/ 258 w 258"/>
                  <a:gd name="T1" fmla="*/ 0 h 36"/>
                  <a:gd name="T2" fmla="*/ 258 w 258"/>
                  <a:gd name="T3" fmla="*/ 0 h 36"/>
                  <a:gd name="T4" fmla="*/ 188 w 258"/>
                  <a:gd name="T5" fmla="*/ 14 h 36"/>
                  <a:gd name="T6" fmla="*/ 114 w 258"/>
                  <a:gd name="T7" fmla="*/ 26 h 36"/>
                  <a:gd name="T8" fmla="*/ 48 w 258"/>
                  <a:gd name="T9" fmla="*/ 34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4"/>
                    </a:lnTo>
                    <a:lnTo>
                      <a:pt x="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Freeform 43"/>
              <p:cNvSpPr>
                <a:spLocks/>
              </p:cNvSpPr>
              <p:nvPr/>
            </p:nvSpPr>
            <p:spPr bwMode="auto">
              <a:xfrm>
                <a:off x="4740408" y="4148137"/>
                <a:ext cx="479425" cy="76200"/>
              </a:xfrm>
              <a:custGeom>
                <a:avLst/>
                <a:gdLst>
                  <a:gd name="T0" fmla="*/ 0 w 302"/>
                  <a:gd name="T1" fmla="*/ 0 h 48"/>
                  <a:gd name="T2" fmla="*/ 0 w 302"/>
                  <a:gd name="T3" fmla="*/ 0 h 48"/>
                  <a:gd name="T4" fmla="*/ 32 w 302"/>
                  <a:gd name="T5" fmla="*/ 10 h 48"/>
                  <a:gd name="T6" fmla="*/ 72 w 302"/>
                  <a:gd name="T7" fmla="*/ 18 h 48"/>
                  <a:gd name="T8" fmla="*/ 114 w 302"/>
                  <a:gd name="T9" fmla="*/ 26 h 48"/>
                  <a:gd name="T10" fmla="*/ 160 w 302"/>
                  <a:gd name="T11" fmla="*/ 34 h 48"/>
                  <a:gd name="T12" fmla="*/ 242 w 302"/>
                  <a:gd name="T13" fmla="*/ 44 h 48"/>
                  <a:gd name="T14" fmla="*/ 302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0" y="0"/>
                    </a:moveTo>
                    <a:lnTo>
                      <a:pt x="0" y="0"/>
                    </a:lnTo>
                    <a:lnTo>
                      <a:pt x="32" y="10"/>
                    </a:lnTo>
                    <a:lnTo>
                      <a:pt x="72" y="18"/>
                    </a:lnTo>
                    <a:lnTo>
                      <a:pt x="114" y="26"/>
                    </a:lnTo>
                    <a:lnTo>
                      <a:pt x="160" y="34"/>
                    </a:lnTo>
                    <a:lnTo>
                      <a:pt x="242" y="44"/>
                    </a:lnTo>
                    <a:lnTo>
                      <a:pt x="302" y="4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 name="Freeform 45"/>
              <p:cNvSpPr>
                <a:spLocks/>
              </p:cNvSpPr>
              <p:nvPr/>
            </p:nvSpPr>
            <p:spPr bwMode="auto">
              <a:xfrm>
                <a:off x="6372358" y="2976562"/>
                <a:ext cx="307975" cy="377825"/>
              </a:xfrm>
              <a:custGeom>
                <a:avLst/>
                <a:gdLst>
                  <a:gd name="T0" fmla="*/ 194 w 194"/>
                  <a:gd name="T1" fmla="*/ 0 h 238"/>
                  <a:gd name="T2" fmla="*/ 194 w 194"/>
                  <a:gd name="T3" fmla="*/ 0 h 238"/>
                  <a:gd name="T4" fmla="*/ 170 w 194"/>
                  <a:gd name="T5" fmla="*/ 26 h 238"/>
                  <a:gd name="T6" fmla="*/ 142 w 194"/>
                  <a:gd name="T7" fmla="*/ 54 h 238"/>
                  <a:gd name="T8" fmla="*/ 112 w 194"/>
                  <a:gd name="T9" fmla="*/ 88 h 238"/>
                  <a:gd name="T10" fmla="*/ 84 w 194"/>
                  <a:gd name="T11" fmla="*/ 122 h 238"/>
                  <a:gd name="T12" fmla="*/ 34 w 194"/>
                  <a:gd name="T13" fmla="*/ 188 h 238"/>
                  <a:gd name="T14" fmla="*/ 0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194" y="0"/>
                    </a:moveTo>
                    <a:lnTo>
                      <a:pt x="194" y="0"/>
                    </a:lnTo>
                    <a:lnTo>
                      <a:pt x="170" y="26"/>
                    </a:lnTo>
                    <a:lnTo>
                      <a:pt x="142" y="54"/>
                    </a:lnTo>
                    <a:lnTo>
                      <a:pt x="112" y="88"/>
                    </a:lnTo>
                    <a:lnTo>
                      <a:pt x="84" y="122"/>
                    </a:lnTo>
                    <a:lnTo>
                      <a:pt x="34" y="188"/>
                    </a:lnTo>
                    <a:lnTo>
                      <a:pt x="0"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 name="Freeform 46"/>
              <p:cNvSpPr>
                <a:spLocks/>
              </p:cNvSpPr>
              <p:nvPr/>
            </p:nvSpPr>
            <p:spPr bwMode="auto">
              <a:xfrm>
                <a:off x="6102483" y="3513137"/>
                <a:ext cx="180975" cy="446897"/>
              </a:xfrm>
              <a:custGeom>
                <a:avLst/>
                <a:gdLst>
                  <a:gd name="T0" fmla="*/ 0 w 98"/>
                  <a:gd name="T1" fmla="*/ 242 h 242"/>
                  <a:gd name="T2" fmla="*/ 0 w 98"/>
                  <a:gd name="T3" fmla="*/ 242 h 242"/>
                  <a:gd name="T4" fmla="*/ 22 w 98"/>
                  <a:gd name="T5" fmla="*/ 174 h 242"/>
                  <a:gd name="T6" fmla="*/ 50 w 98"/>
                  <a:gd name="T7" fmla="*/ 104 h 242"/>
                  <a:gd name="T8" fmla="*/ 76 w 98"/>
                  <a:gd name="T9" fmla="*/ 42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4"/>
                    </a:lnTo>
                    <a:lnTo>
                      <a:pt x="76" y="42"/>
                    </a:lnTo>
                    <a:lnTo>
                      <a:pt x="9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 name="Freeform 50"/>
              <p:cNvSpPr>
                <a:spLocks/>
              </p:cNvSpPr>
              <p:nvPr/>
            </p:nvSpPr>
            <p:spPr bwMode="auto">
              <a:xfrm>
                <a:off x="5623058" y="3627437"/>
                <a:ext cx="293504" cy="377886"/>
              </a:xfrm>
              <a:custGeom>
                <a:avLst/>
                <a:gdLst>
                  <a:gd name="T0" fmla="*/ 160 w 160"/>
                  <a:gd name="T1" fmla="*/ 206 h 206"/>
                  <a:gd name="T2" fmla="*/ 160 w 160"/>
                  <a:gd name="T3" fmla="*/ 206 h 206"/>
                  <a:gd name="T4" fmla="*/ 112 w 160"/>
                  <a:gd name="T5" fmla="*/ 152 h 206"/>
                  <a:gd name="T6" fmla="*/ 66 w 160"/>
                  <a:gd name="T7" fmla="*/ 94 h 206"/>
                  <a:gd name="T8" fmla="*/ 26 w 160"/>
                  <a:gd name="T9" fmla="*/ 40 h 206"/>
                  <a:gd name="T10" fmla="*/ 0 w 160"/>
                  <a:gd name="T11" fmla="*/ 0 h 206"/>
                </a:gdLst>
                <a:ahLst/>
                <a:cxnLst>
                  <a:cxn ang="0">
                    <a:pos x="T0" y="T1"/>
                  </a:cxn>
                  <a:cxn ang="0">
                    <a:pos x="T2" y="T3"/>
                  </a:cxn>
                  <a:cxn ang="0">
                    <a:pos x="T4" y="T5"/>
                  </a:cxn>
                  <a:cxn ang="0">
                    <a:pos x="T6" y="T7"/>
                  </a:cxn>
                  <a:cxn ang="0">
                    <a:pos x="T8" y="T9"/>
                  </a:cxn>
                  <a:cxn ang="0">
                    <a:pos x="T10" y="T11"/>
                  </a:cxn>
                </a:cxnLst>
                <a:rect l="0" t="0" r="r" b="b"/>
                <a:pathLst>
                  <a:path w="160" h="206">
                    <a:moveTo>
                      <a:pt x="160" y="206"/>
                    </a:moveTo>
                    <a:lnTo>
                      <a:pt x="160" y="206"/>
                    </a:lnTo>
                    <a:lnTo>
                      <a:pt x="112" y="152"/>
                    </a:lnTo>
                    <a:lnTo>
                      <a:pt x="66" y="94"/>
                    </a:lnTo>
                    <a:lnTo>
                      <a:pt x="26" y="40"/>
                    </a:lnTo>
                    <a:lnTo>
                      <a:pt x="0"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 name="Freeform 52"/>
              <p:cNvSpPr>
                <a:spLocks/>
              </p:cNvSpPr>
              <p:nvPr/>
            </p:nvSpPr>
            <p:spPr bwMode="auto">
              <a:xfrm>
                <a:off x="5359533" y="3017837"/>
                <a:ext cx="171450" cy="454025"/>
              </a:xfrm>
              <a:custGeom>
                <a:avLst/>
                <a:gdLst>
                  <a:gd name="T0" fmla="*/ 0 w 108"/>
                  <a:gd name="T1" fmla="*/ 0 h 286"/>
                  <a:gd name="T2" fmla="*/ 0 w 108"/>
                  <a:gd name="T3" fmla="*/ 0 h 286"/>
                  <a:gd name="T4" fmla="*/ 8 w 108"/>
                  <a:gd name="T5" fmla="*/ 34 h 286"/>
                  <a:gd name="T6" fmla="*/ 20 w 108"/>
                  <a:gd name="T7" fmla="*/ 72 h 286"/>
                  <a:gd name="T8" fmla="*/ 34 w 108"/>
                  <a:gd name="T9" fmla="*/ 112 h 286"/>
                  <a:gd name="T10" fmla="*/ 50 w 108"/>
                  <a:gd name="T11" fmla="*/ 154 h 286"/>
                  <a:gd name="T12" fmla="*/ 82 w 108"/>
                  <a:gd name="T13" fmla="*/ 232 h 286"/>
                  <a:gd name="T14" fmla="*/ 96 w 108"/>
                  <a:gd name="T15" fmla="*/ 262 h 286"/>
                  <a:gd name="T16" fmla="*/ 108 w 108"/>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6">
                    <a:moveTo>
                      <a:pt x="0" y="0"/>
                    </a:moveTo>
                    <a:lnTo>
                      <a:pt x="0" y="0"/>
                    </a:lnTo>
                    <a:lnTo>
                      <a:pt x="8" y="34"/>
                    </a:lnTo>
                    <a:lnTo>
                      <a:pt x="20" y="72"/>
                    </a:lnTo>
                    <a:lnTo>
                      <a:pt x="34" y="112"/>
                    </a:lnTo>
                    <a:lnTo>
                      <a:pt x="50" y="154"/>
                    </a:lnTo>
                    <a:lnTo>
                      <a:pt x="82" y="232"/>
                    </a:lnTo>
                    <a:lnTo>
                      <a:pt x="96" y="262"/>
                    </a:lnTo>
                    <a:lnTo>
                      <a:pt x="108" y="286"/>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 name="Freeform 54"/>
              <p:cNvSpPr>
                <a:spLocks/>
              </p:cNvSpPr>
              <p:nvPr/>
            </p:nvSpPr>
            <p:spPr bwMode="auto">
              <a:xfrm>
                <a:off x="5823083" y="3513137"/>
                <a:ext cx="171450" cy="454025"/>
              </a:xfrm>
              <a:custGeom>
                <a:avLst/>
                <a:gdLst>
                  <a:gd name="T0" fmla="*/ 108 w 108"/>
                  <a:gd name="T1" fmla="*/ 286 h 286"/>
                  <a:gd name="T2" fmla="*/ 108 w 108"/>
                  <a:gd name="T3" fmla="*/ 286 h 286"/>
                  <a:gd name="T4" fmla="*/ 100 w 108"/>
                  <a:gd name="T5" fmla="*/ 252 h 286"/>
                  <a:gd name="T6" fmla="*/ 88 w 108"/>
                  <a:gd name="T7" fmla="*/ 214 h 286"/>
                  <a:gd name="T8" fmla="*/ 74 w 108"/>
                  <a:gd name="T9" fmla="*/ 172 h 286"/>
                  <a:gd name="T10" fmla="*/ 58 w 108"/>
                  <a:gd name="T11" fmla="*/ 130 h 286"/>
                  <a:gd name="T12" fmla="*/ 26 w 108"/>
                  <a:gd name="T13" fmla="*/ 54 h 286"/>
                  <a:gd name="T14" fmla="*/ 0 w 108"/>
                  <a:gd name="T15" fmla="*/ 0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6">
                    <a:moveTo>
                      <a:pt x="108" y="286"/>
                    </a:moveTo>
                    <a:lnTo>
                      <a:pt x="108" y="286"/>
                    </a:lnTo>
                    <a:lnTo>
                      <a:pt x="100" y="252"/>
                    </a:lnTo>
                    <a:lnTo>
                      <a:pt x="88" y="214"/>
                    </a:lnTo>
                    <a:lnTo>
                      <a:pt x="74" y="172"/>
                    </a:lnTo>
                    <a:lnTo>
                      <a:pt x="58" y="130"/>
                    </a:lnTo>
                    <a:lnTo>
                      <a:pt x="26" y="54"/>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 name="Freeform 55"/>
              <p:cNvSpPr>
                <a:spLocks/>
              </p:cNvSpPr>
              <p:nvPr/>
            </p:nvSpPr>
            <p:spPr bwMode="auto">
              <a:xfrm>
                <a:off x="5410334" y="2986087"/>
                <a:ext cx="323850" cy="368300"/>
              </a:xfrm>
              <a:custGeom>
                <a:avLst/>
                <a:gdLst>
                  <a:gd name="T0" fmla="*/ 0 w 162"/>
                  <a:gd name="T1" fmla="*/ 0 h 204"/>
                  <a:gd name="T2" fmla="*/ 0 w 162"/>
                  <a:gd name="T3" fmla="*/ 0 h 204"/>
                  <a:gd name="T4" fmla="*/ 48 w 162"/>
                  <a:gd name="T5" fmla="*/ 52 h 204"/>
                  <a:gd name="T6" fmla="*/ 94 w 162"/>
                  <a:gd name="T7" fmla="*/ 110 h 204"/>
                  <a:gd name="T8" fmla="*/ 134 w 162"/>
                  <a:gd name="T9" fmla="*/ 164 h 204"/>
                  <a:gd name="T10" fmla="*/ 162 w 162"/>
                  <a:gd name="T11" fmla="*/ 204 h 204"/>
                </a:gdLst>
                <a:ahLst/>
                <a:cxnLst>
                  <a:cxn ang="0">
                    <a:pos x="T0" y="T1"/>
                  </a:cxn>
                  <a:cxn ang="0">
                    <a:pos x="T2" y="T3"/>
                  </a:cxn>
                  <a:cxn ang="0">
                    <a:pos x="T4" y="T5"/>
                  </a:cxn>
                  <a:cxn ang="0">
                    <a:pos x="T6" y="T7"/>
                  </a:cxn>
                  <a:cxn ang="0">
                    <a:pos x="T8" y="T9"/>
                  </a:cxn>
                  <a:cxn ang="0">
                    <a:pos x="T10" y="T11"/>
                  </a:cxn>
                </a:cxnLst>
                <a:rect l="0" t="0" r="r" b="b"/>
                <a:pathLst>
                  <a:path w="162" h="204">
                    <a:moveTo>
                      <a:pt x="0" y="0"/>
                    </a:moveTo>
                    <a:lnTo>
                      <a:pt x="0" y="0"/>
                    </a:lnTo>
                    <a:lnTo>
                      <a:pt x="48" y="52"/>
                    </a:lnTo>
                    <a:lnTo>
                      <a:pt x="94" y="110"/>
                    </a:lnTo>
                    <a:lnTo>
                      <a:pt x="134" y="164"/>
                    </a:lnTo>
                    <a:lnTo>
                      <a:pt x="162" y="204"/>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 name="Freeform 61"/>
              <p:cNvSpPr>
                <a:spLocks/>
              </p:cNvSpPr>
              <p:nvPr/>
            </p:nvSpPr>
            <p:spPr bwMode="auto">
              <a:xfrm>
                <a:off x="4721358" y="3973512"/>
                <a:ext cx="412750" cy="69850"/>
              </a:xfrm>
              <a:custGeom>
                <a:avLst/>
                <a:gdLst>
                  <a:gd name="T0" fmla="*/ 0 w 260"/>
                  <a:gd name="T1" fmla="*/ 44 h 44"/>
                  <a:gd name="T2" fmla="*/ 0 w 260"/>
                  <a:gd name="T3" fmla="*/ 44 h 44"/>
                  <a:gd name="T4" fmla="*/ 34 w 260"/>
                  <a:gd name="T5" fmla="*/ 42 h 44"/>
                  <a:gd name="T6" fmla="*/ 66 w 260"/>
                  <a:gd name="T7" fmla="*/ 38 h 44"/>
                  <a:gd name="T8" fmla="*/ 134 w 260"/>
                  <a:gd name="T9" fmla="*/ 26 h 44"/>
                  <a:gd name="T10" fmla="*/ 198 w 260"/>
                  <a:gd name="T11" fmla="*/ 12 h 44"/>
                  <a:gd name="T12" fmla="*/ 260 w 26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260" h="44">
                    <a:moveTo>
                      <a:pt x="0" y="44"/>
                    </a:moveTo>
                    <a:lnTo>
                      <a:pt x="0" y="44"/>
                    </a:lnTo>
                    <a:lnTo>
                      <a:pt x="34" y="42"/>
                    </a:lnTo>
                    <a:lnTo>
                      <a:pt x="66" y="38"/>
                    </a:lnTo>
                    <a:lnTo>
                      <a:pt x="134" y="26"/>
                    </a:lnTo>
                    <a:lnTo>
                      <a:pt x="198" y="12"/>
                    </a:lnTo>
                    <a:lnTo>
                      <a:pt x="26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 name="Freeform 62"/>
              <p:cNvSpPr>
                <a:spLocks/>
              </p:cNvSpPr>
              <p:nvPr/>
            </p:nvSpPr>
            <p:spPr bwMode="auto">
              <a:xfrm>
                <a:off x="5311908" y="2932112"/>
                <a:ext cx="1334218" cy="971550"/>
              </a:xfrm>
              <a:custGeom>
                <a:avLst/>
                <a:gdLst>
                  <a:gd name="T0" fmla="*/ 0 w 802"/>
                  <a:gd name="T1" fmla="*/ 584 h 584"/>
                  <a:gd name="T2" fmla="*/ 0 w 802"/>
                  <a:gd name="T3" fmla="*/ 584 h 584"/>
                  <a:gd name="T4" fmla="*/ 64 w 802"/>
                  <a:gd name="T5" fmla="*/ 556 h 584"/>
                  <a:gd name="T6" fmla="*/ 138 w 802"/>
                  <a:gd name="T7" fmla="*/ 522 h 584"/>
                  <a:gd name="T8" fmla="*/ 176 w 802"/>
                  <a:gd name="T9" fmla="*/ 502 h 584"/>
                  <a:gd name="T10" fmla="*/ 216 w 802"/>
                  <a:gd name="T11" fmla="*/ 480 h 584"/>
                  <a:gd name="T12" fmla="*/ 256 w 802"/>
                  <a:gd name="T13" fmla="*/ 456 h 584"/>
                  <a:gd name="T14" fmla="*/ 298 w 802"/>
                  <a:gd name="T15" fmla="*/ 430 h 584"/>
                  <a:gd name="T16" fmla="*/ 298 w 802"/>
                  <a:gd name="T17" fmla="*/ 430 h 584"/>
                  <a:gd name="T18" fmla="*/ 392 w 802"/>
                  <a:gd name="T19" fmla="*/ 364 h 584"/>
                  <a:gd name="T20" fmla="*/ 508 w 802"/>
                  <a:gd name="T21" fmla="*/ 282 h 584"/>
                  <a:gd name="T22" fmla="*/ 508 w 802"/>
                  <a:gd name="T23" fmla="*/ 282 h 584"/>
                  <a:gd name="T24" fmla="*/ 550 w 802"/>
                  <a:gd name="T25" fmla="*/ 250 h 584"/>
                  <a:gd name="T26" fmla="*/ 592 w 802"/>
                  <a:gd name="T27" fmla="*/ 214 h 584"/>
                  <a:gd name="T28" fmla="*/ 634 w 802"/>
                  <a:gd name="T29" fmla="*/ 176 h 584"/>
                  <a:gd name="T30" fmla="*/ 674 w 802"/>
                  <a:gd name="T31" fmla="*/ 138 h 584"/>
                  <a:gd name="T32" fmla="*/ 712 w 802"/>
                  <a:gd name="T33" fmla="*/ 100 h 584"/>
                  <a:gd name="T34" fmla="*/ 746 w 802"/>
                  <a:gd name="T35" fmla="*/ 64 h 584"/>
                  <a:gd name="T36" fmla="*/ 802 w 802"/>
                  <a:gd name="T3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2" h="584">
                    <a:moveTo>
                      <a:pt x="0" y="584"/>
                    </a:moveTo>
                    <a:lnTo>
                      <a:pt x="0" y="584"/>
                    </a:lnTo>
                    <a:lnTo>
                      <a:pt x="64" y="556"/>
                    </a:lnTo>
                    <a:lnTo>
                      <a:pt x="138" y="522"/>
                    </a:lnTo>
                    <a:lnTo>
                      <a:pt x="176" y="502"/>
                    </a:lnTo>
                    <a:lnTo>
                      <a:pt x="216" y="480"/>
                    </a:lnTo>
                    <a:lnTo>
                      <a:pt x="256" y="456"/>
                    </a:lnTo>
                    <a:lnTo>
                      <a:pt x="298" y="430"/>
                    </a:lnTo>
                    <a:lnTo>
                      <a:pt x="298" y="430"/>
                    </a:lnTo>
                    <a:lnTo>
                      <a:pt x="392" y="364"/>
                    </a:lnTo>
                    <a:lnTo>
                      <a:pt x="508" y="282"/>
                    </a:lnTo>
                    <a:lnTo>
                      <a:pt x="508" y="282"/>
                    </a:lnTo>
                    <a:lnTo>
                      <a:pt x="550" y="250"/>
                    </a:lnTo>
                    <a:lnTo>
                      <a:pt x="592" y="214"/>
                    </a:lnTo>
                    <a:lnTo>
                      <a:pt x="634" y="176"/>
                    </a:lnTo>
                    <a:lnTo>
                      <a:pt x="674" y="138"/>
                    </a:lnTo>
                    <a:lnTo>
                      <a:pt x="712" y="100"/>
                    </a:lnTo>
                    <a:lnTo>
                      <a:pt x="746" y="64"/>
                    </a:lnTo>
                    <a:lnTo>
                      <a:pt x="802" y="0"/>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 name="Freeform 64"/>
              <p:cNvSpPr>
                <a:spLocks/>
              </p:cNvSpPr>
              <p:nvPr/>
            </p:nvSpPr>
            <p:spPr bwMode="auto">
              <a:xfrm>
                <a:off x="5905633" y="1735137"/>
                <a:ext cx="142875" cy="390525"/>
              </a:xfrm>
              <a:custGeom>
                <a:avLst/>
                <a:gdLst>
                  <a:gd name="T0" fmla="*/ 90 w 90"/>
                  <a:gd name="T1" fmla="*/ 0 h 246"/>
                  <a:gd name="T2" fmla="*/ 90 w 90"/>
                  <a:gd name="T3" fmla="*/ 0 h 246"/>
                  <a:gd name="T4" fmla="*/ 76 w 90"/>
                  <a:gd name="T5" fmla="*/ 30 h 246"/>
                  <a:gd name="T6" fmla="*/ 64 w 90"/>
                  <a:gd name="T7" fmla="*/ 60 h 246"/>
                  <a:gd name="T8" fmla="*/ 40 w 90"/>
                  <a:gd name="T9" fmla="*/ 124 h 246"/>
                  <a:gd name="T10" fmla="*/ 20 w 90"/>
                  <a:gd name="T11" fmla="*/ 188 h 246"/>
                  <a:gd name="T12" fmla="*/ 0 w 90"/>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90" h="246">
                    <a:moveTo>
                      <a:pt x="90" y="0"/>
                    </a:moveTo>
                    <a:lnTo>
                      <a:pt x="90" y="0"/>
                    </a:lnTo>
                    <a:lnTo>
                      <a:pt x="76" y="30"/>
                    </a:lnTo>
                    <a:lnTo>
                      <a:pt x="64" y="60"/>
                    </a:lnTo>
                    <a:lnTo>
                      <a:pt x="40" y="124"/>
                    </a:lnTo>
                    <a:lnTo>
                      <a:pt x="20" y="188"/>
                    </a:lnTo>
                    <a:lnTo>
                      <a:pt x="0" y="246"/>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 name="Freeform 65"/>
              <p:cNvSpPr>
                <a:spLocks/>
              </p:cNvSpPr>
              <p:nvPr/>
            </p:nvSpPr>
            <p:spPr bwMode="auto">
              <a:xfrm>
                <a:off x="5848483" y="2316162"/>
                <a:ext cx="203200" cy="1642256"/>
              </a:xfrm>
              <a:custGeom>
                <a:avLst/>
                <a:gdLst>
                  <a:gd name="T0" fmla="*/ 18 w 122"/>
                  <a:gd name="T1" fmla="*/ 0 h 986"/>
                  <a:gd name="T2" fmla="*/ 18 w 122"/>
                  <a:gd name="T3" fmla="*/ 0 h 986"/>
                  <a:gd name="T4" fmla="*/ 10 w 122"/>
                  <a:gd name="T5" fmla="*/ 70 h 986"/>
                  <a:gd name="T6" fmla="*/ 2 w 122"/>
                  <a:gd name="T7" fmla="*/ 150 h 986"/>
                  <a:gd name="T8" fmla="*/ 0 w 122"/>
                  <a:gd name="T9" fmla="*/ 194 h 986"/>
                  <a:gd name="T10" fmla="*/ 0 w 122"/>
                  <a:gd name="T11" fmla="*/ 240 h 986"/>
                  <a:gd name="T12" fmla="*/ 0 w 122"/>
                  <a:gd name="T13" fmla="*/ 286 h 986"/>
                  <a:gd name="T14" fmla="*/ 2 w 122"/>
                  <a:gd name="T15" fmla="*/ 334 h 986"/>
                  <a:gd name="T16" fmla="*/ 2 w 122"/>
                  <a:gd name="T17" fmla="*/ 334 h 986"/>
                  <a:gd name="T18" fmla="*/ 12 w 122"/>
                  <a:gd name="T19" fmla="*/ 450 h 986"/>
                  <a:gd name="T20" fmla="*/ 26 w 122"/>
                  <a:gd name="T21" fmla="*/ 592 h 986"/>
                  <a:gd name="T22" fmla="*/ 26 w 122"/>
                  <a:gd name="T23" fmla="*/ 592 h 986"/>
                  <a:gd name="T24" fmla="*/ 32 w 122"/>
                  <a:gd name="T25" fmla="*/ 644 h 986"/>
                  <a:gd name="T26" fmla="*/ 42 w 122"/>
                  <a:gd name="T27" fmla="*/ 698 h 986"/>
                  <a:gd name="T28" fmla="*/ 54 w 122"/>
                  <a:gd name="T29" fmla="*/ 754 h 986"/>
                  <a:gd name="T30" fmla="*/ 68 w 122"/>
                  <a:gd name="T31" fmla="*/ 806 h 986"/>
                  <a:gd name="T32" fmla="*/ 82 w 122"/>
                  <a:gd name="T33" fmla="*/ 858 h 986"/>
                  <a:gd name="T34" fmla="*/ 96 w 122"/>
                  <a:gd name="T35" fmla="*/ 906 h 986"/>
                  <a:gd name="T36" fmla="*/ 122 w 122"/>
                  <a:gd name="T37"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986">
                    <a:moveTo>
                      <a:pt x="18" y="0"/>
                    </a:moveTo>
                    <a:lnTo>
                      <a:pt x="18" y="0"/>
                    </a:lnTo>
                    <a:lnTo>
                      <a:pt x="10" y="70"/>
                    </a:lnTo>
                    <a:lnTo>
                      <a:pt x="2" y="150"/>
                    </a:lnTo>
                    <a:lnTo>
                      <a:pt x="0" y="194"/>
                    </a:lnTo>
                    <a:lnTo>
                      <a:pt x="0" y="240"/>
                    </a:lnTo>
                    <a:lnTo>
                      <a:pt x="0" y="286"/>
                    </a:lnTo>
                    <a:lnTo>
                      <a:pt x="2" y="334"/>
                    </a:lnTo>
                    <a:lnTo>
                      <a:pt x="2" y="334"/>
                    </a:lnTo>
                    <a:lnTo>
                      <a:pt x="12" y="450"/>
                    </a:lnTo>
                    <a:lnTo>
                      <a:pt x="26" y="592"/>
                    </a:lnTo>
                    <a:lnTo>
                      <a:pt x="26" y="592"/>
                    </a:lnTo>
                    <a:lnTo>
                      <a:pt x="32" y="644"/>
                    </a:lnTo>
                    <a:lnTo>
                      <a:pt x="42" y="698"/>
                    </a:lnTo>
                    <a:lnTo>
                      <a:pt x="54" y="754"/>
                    </a:lnTo>
                    <a:lnTo>
                      <a:pt x="68" y="806"/>
                    </a:lnTo>
                    <a:lnTo>
                      <a:pt x="82" y="858"/>
                    </a:lnTo>
                    <a:lnTo>
                      <a:pt x="96" y="906"/>
                    </a:lnTo>
                    <a:lnTo>
                      <a:pt x="122" y="986"/>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6" name="Group 215"/>
            <p:cNvGrpSpPr/>
            <p:nvPr/>
          </p:nvGrpSpPr>
          <p:grpSpPr>
            <a:xfrm>
              <a:off x="4746758" y="2046287"/>
              <a:ext cx="2609850" cy="2286000"/>
              <a:chOff x="4746758" y="2046287"/>
              <a:chExt cx="2609850" cy="2286000"/>
            </a:xfrm>
          </p:grpSpPr>
          <p:grpSp>
            <p:nvGrpSpPr>
              <p:cNvPr id="240" name="Group 239"/>
              <p:cNvGrpSpPr/>
              <p:nvPr/>
            </p:nvGrpSpPr>
            <p:grpSpPr>
              <a:xfrm>
                <a:off x="5134108" y="2132012"/>
                <a:ext cx="1997075" cy="1895475"/>
                <a:chOff x="5134108" y="2132012"/>
                <a:chExt cx="1997075" cy="1895475"/>
              </a:xfrm>
            </p:grpSpPr>
            <p:sp>
              <p:nvSpPr>
                <p:cNvPr id="286" name="Freeform 285"/>
                <p:cNvSpPr>
                  <a:spLocks/>
                </p:cNvSpPr>
                <p:nvPr/>
              </p:nvSpPr>
              <p:spPr bwMode="auto">
                <a:xfrm>
                  <a:off x="6051683" y="26177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 name="Freeform 286"/>
                <p:cNvSpPr>
                  <a:spLocks/>
                </p:cNvSpPr>
                <p:nvPr/>
              </p:nvSpPr>
              <p:spPr bwMode="auto">
                <a:xfrm>
                  <a:off x="5975483" y="27066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Freeform 94"/>
                <p:cNvSpPr>
                  <a:spLocks/>
                </p:cNvSpPr>
                <p:nvPr/>
              </p:nvSpPr>
              <p:spPr bwMode="auto">
                <a:xfrm>
                  <a:off x="5962783" y="28844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 name="Freeform 95"/>
                <p:cNvSpPr>
                  <a:spLocks/>
                </p:cNvSpPr>
                <p:nvPr/>
              </p:nvSpPr>
              <p:spPr bwMode="auto">
                <a:xfrm>
                  <a:off x="5975483" y="29733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 name="Freeform 98"/>
                <p:cNvSpPr>
                  <a:spLocks/>
                </p:cNvSpPr>
                <p:nvPr/>
              </p:nvSpPr>
              <p:spPr bwMode="auto">
                <a:xfrm>
                  <a:off x="6464433" y="3557587"/>
                  <a:ext cx="158750" cy="92075"/>
                </a:xfrm>
                <a:custGeom>
                  <a:avLst/>
                  <a:gdLst>
                    <a:gd name="T0" fmla="*/ 0 w 100"/>
                    <a:gd name="T1" fmla="*/ 28 h 58"/>
                    <a:gd name="T2" fmla="*/ 0 w 100"/>
                    <a:gd name="T3" fmla="*/ 28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28 h 58"/>
                    <a:gd name="T22" fmla="*/ 50 w 100"/>
                    <a:gd name="T23" fmla="*/ 0 h 58"/>
                    <a:gd name="T24" fmla="*/ 0 w 100"/>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28"/>
                      </a:moveTo>
                      <a:lnTo>
                        <a:pt x="0" y="28"/>
                      </a:lnTo>
                      <a:lnTo>
                        <a:pt x="10" y="40"/>
                      </a:lnTo>
                      <a:lnTo>
                        <a:pt x="22" y="50"/>
                      </a:lnTo>
                      <a:lnTo>
                        <a:pt x="34" y="56"/>
                      </a:lnTo>
                      <a:lnTo>
                        <a:pt x="50" y="58"/>
                      </a:lnTo>
                      <a:lnTo>
                        <a:pt x="50" y="58"/>
                      </a:lnTo>
                      <a:lnTo>
                        <a:pt x="66" y="56"/>
                      </a:lnTo>
                      <a:lnTo>
                        <a:pt x="78" y="50"/>
                      </a:lnTo>
                      <a:lnTo>
                        <a:pt x="90" y="40"/>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 name="Freeform 99"/>
                <p:cNvSpPr>
                  <a:spLocks/>
                </p:cNvSpPr>
                <p:nvPr/>
              </p:nvSpPr>
              <p:spPr bwMode="auto">
                <a:xfrm>
                  <a:off x="6454908" y="346868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8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8" y="24"/>
                      </a:lnTo>
                      <a:lnTo>
                        <a:pt x="4" y="34"/>
                      </a:lnTo>
                      <a:lnTo>
                        <a:pt x="0" y="44"/>
                      </a:lnTo>
                      <a:lnTo>
                        <a:pt x="0" y="56"/>
                      </a:lnTo>
                      <a:lnTo>
                        <a:pt x="0" y="56"/>
                      </a:lnTo>
                      <a:lnTo>
                        <a:pt x="2" y="72"/>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 name="Freeform 103"/>
                <p:cNvSpPr>
                  <a:spLocks/>
                </p:cNvSpPr>
                <p:nvPr/>
              </p:nvSpPr>
              <p:spPr bwMode="auto">
                <a:xfrm>
                  <a:off x="7042283" y="3570287"/>
                  <a:ext cx="88900" cy="133350"/>
                </a:xfrm>
                <a:custGeom>
                  <a:avLst/>
                  <a:gdLst>
                    <a:gd name="T0" fmla="*/ 28 w 56"/>
                    <a:gd name="T1" fmla="*/ 6 h 84"/>
                    <a:gd name="T2" fmla="*/ 28 w 56"/>
                    <a:gd name="T3" fmla="*/ 6 h 84"/>
                    <a:gd name="T4" fmla="*/ 14 w 56"/>
                    <a:gd name="T5" fmla="*/ 2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4 h 84"/>
                    <a:gd name="T18" fmla="*/ 56 w 56"/>
                    <a:gd name="T19" fmla="*/ 52 h 84"/>
                    <a:gd name="T20" fmla="*/ 54 w 56"/>
                    <a:gd name="T21" fmla="*/ 42 h 84"/>
                    <a:gd name="T22" fmla="*/ 50 w 56"/>
                    <a:gd name="T23" fmla="*/ 32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2"/>
                      </a:lnTo>
                      <a:lnTo>
                        <a:pt x="0" y="0"/>
                      </a:lnTo>
                      <a:lnTo>
                        <a:pt x="0" y="56"/>
                      </a:lnTo>
                      <a:lnTo>
                        <a:pt x="50" y="84"/>
                      </a:lnTo>
                      <a:lnTo>
                        <a:pt x="50" y="84"/>
                      </a:lnTo>
                      <a:lnTo>
                        <a:pt x="54" y="74"/>
                      </a:lnTo>
                      <a:lnTo>
                        <a:pt x="56" y="64"/>
                      </a:lnTo>
                      <a:lnTo>
                        <a:pt x="56" y="52"/>
                      </a:lnTo>
                      <a:lnTo>
                        <a:pt x="54" y="42"/>
                      </a:lnTo>
                      <a:lnTo>
                        <a:pt x="50" y="32"/>
                      </a:lnTo>
                      <a:lnTo>
                        <a:pt x="46" y="22"/>
                      </a:lnTo>
                      <a:lnTo>
                        <a:pt x="38" y="14"/>
                      </a:lnTo>
                      <a:lnTo>
                        <a:pt x="28" y="6"/>
                      </a:lnTo>
                      <a:lnTo>
                        <a:pt x="28" y="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 name="Freeform 104"/>
                <p:cNvSpPr>
                  <a:spLocks/>
                </p:cNvSpPr>
                <p:nvPr/>
              </p:nvSpPr>
              <p:spPr bwMode="auto">
                <a:xfrm>
                  <a:off x="6962908" y="365918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2 w 100"/>
                    <a:gd name="T13" fmla="*/ 56 h 56"/>
                    <a:gd name="T14" fmla="*/ 54 w 100"/>
                    <a:gd name="T15" fmla="*/ 56 h 56"/>
                    <a:gd name="T16" fmla="*/ 64 w 100"/>
                    <a:gd name="T17" fmla="*/ 56 h 56"/>
                    <a:gd name="T18" fmla="*/ 74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2" y="56"/>
                      </a:lnTo>
                      <a:lnTo>
                        <a:pt x="54" y="56"/>
                      </a:lnTo>
                      <a:lnTo>
                        <a:pt x="64" y="56"/>
                      </a:lnTo>
                      <a:lnTo>
                        <a:pt x="74" y="52"/>
                      </a:lnTo>
                      <a:lnTo>
                        <a:pt x="84" y="46"/>
                      </a:lnTo>
                      <a:lnTo>
                        <a:pt x="92" y="38"/>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 name="Freeform 121"/>
                <p:cNvSpPr>
                  <a:spLocks/>
                </p:cNvSpPr>
                <p:nvPr/>
              </p:nvSpPr>
              <p:spPr bwMode="auto">
                <a:xfrm>
                  <a:off x="6312033" y="3335337"/>
                  <a:ext cx="92075" cy="133350"/>
                </a:xfrm>
                <a:custGeom>
                  <a:avLst/>
                  <a:gdLst>
                    <a:gd name="T0" fmla="*/ 0 w 58"/>
                    <a:gd name="T1" fmla="*/ 0 h 84"/>
                    <a:gd name="T2" fmla="*/ 0 w 58"/>
                    <a:gd name="T3" fmla="*/ 56 h 84"/>
                    <a:gd name="T4" fmla="*/ 50 w 58"/>
                    <a:gd name="T5" fmla="*/ 84 h 84"/>
                    <a:gd name="T6" fmla="*/ 50 w 58"/>
                    <a:gd name="T7" fmla="*/ 84 h 84"/>
                    <a:gd name="T8" fmla="*/ 56 w 58"/>
                    <a:gd name="T9" fmla="*/ 72 h 84"/>
                    <a:gd name="T10" fmla="*/ 58 w 58"/>
                    <a:gd name="T11" fmla="*/ 56 h 84"/>
                    <a:gd name="T12" fmla="*/ 58 w 58"/>
                    <a:gd name="T13" fmla="*/ 56 h 84"/>
                    <a:gd name="T14" fmla="*/ 56 w 58"/>
                    <a:gd name="T15" fmla="*/ 44 h 84"/>
                    <a:gd name="T16" fmla="*/ 52 w 58"/>
                    <a:gd name="T17" fmla="*/ 34 h 84"/>
                    <a:gd name="T18" fmla="*/ 48 w 58"/>
                    <a:gd name="T19" fmla="*/ 24 h 84"/>
                    <a:gd name="T20" fmla="*/ 40 w 58"/>
                    <a:gd name="T21" fmla="*/ 16 h 84"/>
                    <a:gd name="T22" fmla="*/ 32 w 58"/>
                    <a:gd name="T23" fmla="*/ 10 h 84"/>
                    <a:gd name="T24" fmla="*/ 22 w 58"/>
                    <a:gd name="T25" fmla="*/ 4 h 84"/>
                    <a:gd name="T26" fmla="*/ 12 w 58"/>
                    <a:gd name="T27" fmla="*/ 0 h 84"/>
                    <a:gd name="T28" fmla="*/ 0 w 58"/>
                    <a:gd name="T29" fmla="*/ 0 h 84"/>
                    <a:gd name="T30" fmla="*/ 0 w 58"/>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4">
                      <a:moveTo>
                        <a:pt x="0" y="0"/>
                      </a:moveTo>
                      <a:lnTo>
                        <a:pt x="0" y="56"/>
                      </a:lnTo>
                      <a:lnTo>
                        <a:pt x="50" y="84"/>
                      </a:lnTo>
                      <a:lnTo>
                        <a:pt x="50" y="84"/>
                      </a:lnTo>
                      <a:lnTo>
                        <a:pt x="56" y="72"/>
                      </a:lnTo>
                      <a:lnTo>
                        <a:pt x="58" y="56"/>
                      </a:lnTo>
                      <a:lnTo>
                        <a:pt x="58" y="56"/>
                      </a:lnTo>
                      <a:lnTo>
                        <a:pt x="56" y="44"/>
                      </a:lnTo>
                      <a:lnTo>
                        <a:pt x="52" y="34"/>
                      </a:lnTo>
                      <a:lnTo>
                        <a:pt x="48" y="24"/>
                      </a:lnTo>
                      <a:lnTo>
                        <a:pt x="40" y="16"/>
                      </a:lnTo>
                      <a:lnTo>
                        <a:pt x="32" y="10"/>
                      </a:lnTo>
                      <a:lnTo>
                        <a:pt x="22" y="4"/>
                      </a:lnTo>
                      <a:lnTo>
                        <a:pt x="12" y="0"/>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 name="Freeform 123"/>
                <p:cNvSpPr>
                  <a:spLocks/>
                </p:cNvSpPr>
                <p:nvPr/>
              </p:nvSpPr>
              <p:spPr bwMode="auto">
                <a:xfrm>
                  <a:off x="6223133" y="333533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10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10" y="24"/>
                      </a:lnTo>
                      <a:lnTo>
                        <a:pt x="4" y="34"/>
                      </a:lnTo>
                      <a:lnTo>
                        <a:pt x="0" y="44"/>
                      </a:lnTo>
                      <a:lnTo>
                        <a:pt x="0" y="56"/>
                      </a:lnTo>
                      <a:lnTo>
                        <a:pt x="0" y="56"/>
                      </a:lnTo>
                      <a:lnTo>
                        <a:pt x="2" y="72"/>
                      </a:lnTo>
                      <a:lnTo>
                        <a:pt x="8"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 name="Freeform 124"/>
                <p:cNvSpPr>
                  <a:spLocks/>
                </p:cNvSpPr>
                <p:nvPr/>
              </p:nvSpPr>
              <p:spPr bwMode="auto">
                <a:xfrm>
                  <a:off x="5470658" y="3468687"/>
                  <a:ext cx="92075" cy="136525"/>
                </a:xfrm>
                <a:custGeom>
                  <a:avLst/>
                  <a:gdLst>
                    <a:gd name="T0" fmla="*/ 58 w 58"/>
                    <a:gd name="T1" fmla="*/ 0 h 86"/>
                    <a:gd name="T2" fmla="*/ 58 w 58"/>
                    <a:gd name="T3" fmla="*/ 0 h 86"/>
                    <a:gd name="T4" fmla="*/ 42 w 58"/>
                    <a:gd name="T5" fmla="*/ 2 h 86"/>
                    <a:gd name="T6" fmla="*/ 28 w 58"/>
                    <a:gd name="T7" fmla="*/ 8 h 86"/>
                    <a:gd name="T8" fmla="*/ 28 w 58"/>
                    <a:gd name="T9" fmla="*/ 8 h 86"/>
                    <a:gd name="T10" fmla="*/ 20 w 58"/>
                    <a:gd name="T11" fmla="*/ 14 h 86"/>
                    <a:gd name="T12" fmla="*/ 12 w 58"/>
                    <a:gd name="T13" fmla="*/ 22 h 86"/>
                    <a:gd name="T14" fmla="*/ 6 w 58"/>
                    <a:gd name="T15" fmla="*/ 32 h 86"/>
                    <a:gd name="T16" fmla="*/ 2 w 58"/>
                    <a:gd name="T17" fmla="*/ 42 h 86"/>
                    <a:gd name="T18" fmla="*/ 0 w 58"/>
                    <a:gd name="T19" fmla="*/ 52 h 86"/>
                    <a:gd name="T20" fmla="*/ 0 w 58"/>
                    <a:gd name="T21" fmla="*/ 64 h 86"/>
                    <a:gd name="T22" fmla="*/ 4 w 58"/>
                    <a:gd name="T23" fmla="*/ 74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2" y="2"/>
                      </a:lnTo>
                      <a:lnTo>
                        <a:pt x="28" y="8"/>
                      </a:lnTo>
                      <a:lnTo>
                        <a:pt x="28" y="8"/>
                      </a:lnTo>
                      <a:lnTo>
                        <a:pt x="20" y="14"/>
                      </a:lnTo>
                      <a:lnTo>
                        <a:pt x="12" y="22"/>
                      </a:lnTo>
                      <a:lnTo>
                        <a:pt x="6" y="32"/>
                      </a:lnTo>
                      <a:lnTo>
                        <a:pt x="2" y="42"/>
                      </a:lnTo>
                      <a:lnTo>
                        <a:pt x="0" y="52"/>
                      </a:lnTo>
                      <a:lnTo>
                        <a:pt x="0" y="64"/>
                      </a:lnTo>
                      <a:lnTo>
                        <a:pt x="4" y="74"/>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 name="Freeform 125"/>
                <p:cNvSpPr>
                  <a:spLocks/>
                </p:cNvSpPr>
                <p:nvPr/>
              </p:nvSpPr>
              <p:spPr bwMode="auto">
                <a:xfrm>
                  <a:off x="5562733" y="3468687"/>
                  <a:ext cx="88900" cy="136525"/>
                </a:xfrm>
                <a:custGeom>
                  <a:avLst/>
                  <a:gdLst>
                    <a:gd name="T0" fmla="*/ 0 w 56"/>
                    <a:gd name="T1" fmla="*/ 0 h 86"/>
                    <a:gd name="T2" fmla="*/ 0 w 56"/>
                    <a:gd name="T3" fmla="*/ 56 h 86"/>
                    <a:gd name="T4" fmla="*/ 48 w 56"/>
                    <a:gd name="T5" fmla="*/ 86 h 86"/>
                    <a:gd name="T6" fmla="*/ 48 w 56"/>
                    <a:gd name="T7" fmla="*/ 86 h 86"/>
                    <a:gd name="T8" fmla="*/ 54 w 56"/>
                    <a:gd name="T9" fmla="*/ 72 h 86"/>
                    <a:gd name="T10" fmla="*/ 56 w 56"/>
                    <a:gd name="T11" fmla="*/ 58 h 86"/>
                    <a:gd name="T12" fmla="*/ 54 w 56"/>
                    <a:gd name="T13" fmla="*/ 42 h 86"/>
                    <a:gd name="T14" fmla="*/ 48 w 56"/>
                    <a:gd name="T15" fmla="*/ 28 h 86"/>
                    <a:gd name="T16" fmla="*/ 48 w 56"/>
                    <a:gd name="T17" fmla="*/ 28 h 86"/>
                    <a:gd name="T18" fmla="*/ 40 w 56"/>
                    <a:gd name="T19" fmla="*/ 16 h 86"/>
                    <a:gd name="T20" fmla="*/ 28 w 56"/>
                    <a:gd name="T21" fmla="*/ 8 h 86"/>
                    <a:gd name="T22" fmla="*/ 14 w 56"/>
                    <a:gd name="T23" fmla="*/ 2 h 86"/>
                    <a:gd name="T24" fmla="*/ 0 w 56"/>
                    <a:gd name="T25" fmla="*/ 0 h 86"/>
                    <a:gd name="T26" fmla="*/ 0 w 56"/>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6">
                      <a:moveTo>
                        <a:pt x="0" y="0"/>
                      </a:moveTo>
                      <a:lnTo>
                        <a:pt x="0" y="56"/>
                      </a:lnTo>
                      <a:lnTo>
                        <a:pt x="48" y="86"/>
                      </a:lnTo>
                      <a:lnTo>
                        <a:pt x="48" y="86"/>
                      </a:lnTo>
                      <a:lnTo>
                        <a:pt x="54" y="72"/>
                      </a:lnTo>
                      <a:lnTo>
                        <a:pt x="56" y="58"/>
                      </a:lnTo>
                      <a:lnTo>
                        <a:pt x="54" y="42"/>
                      </a:lnTo>
                      <a:lnTo>
                        <a:pt x="48" y="28"/>
                      </a:lnTo>
                      <a:lnTo>
                        <a:pt x="48" y="28"/>
                      </a:lnTo>
                      <a:lnTo>
                        <a:pt x="40" y="16"/>
                      </a:lnTo>
                      <a:lnTo>
                        <a:pt x="28" y="8"/>
                      </a:lnTo>
                      <a:lnTo>
                        <a:pt x="14" y="2"/>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 name="Freeform 127"/>
                <p:cNvSpPr>
                  <a:spLocks/>
                </p:cNvSpPr>
                <p:nvPr/>
              </p:nvSpPr>
              <p:spPr bwMode="auto">
                <a:xfrm>
                  <a:off x="5791333" y="3335337"/>
                  <a:ext cx="92075" cy="136525"/>
                </a:xfrm>
                <a:custGeom>
                  <a:avLst/>
                  <a:gdLst>
                    <a:gd name="T0" fmla="*/ 0 w 58"/>
                    <a:gd name="T1" fmla="*/ 0 h 86"/>
                    <a:gd name="T2" fmla="*/ 0 w 58"/>
                    <a:gd name="T3" fmla="*/ 56 h 86"/>
                    <a:gd name="T4" fmla="*/ 50 w 58"/>
                    <a:gd name="T5" fmla="*/ 86 h 86"/>
                    <a:gd name="T6" fmla="*/ 50 w 58"/>
                    <a:gd name="T7" fmla="*/ 86 h 86"/>
                    <a:gd name="T8" fmla="*/ 56 w 58"/>
                    <a:gd name="T9" fmla="*/ 72 h 86"/>
                    <a:gd name="T10" fmla="*/ 58 w 58"/>
                    <a:gd name="T11" fmla="*/ 56 h 86"/>
                    <a:gd name="T12" fmla="*/ 58 w 58"/>
                    <a:gd name="T13" fmla="*/ 56 h 86"/>
                    <a:gd name="T14" fmla="*/ 56 w 58"/>
                    <a:gd name="T15" fmla="*/ 46 h 86"/>
                    <a:gd name="T16" fmla="*/ 54 w 58"/>
                    <a:gd name="T17" fmla="*/ 34 h 86"/>
                    <a:gd name="T18" fmla="*/ 48 w 58"/>
                    <a:gd name="T19" fmla="*/ 24 h 86"/>
                    <a:gd name="T20" fmla="*/ 42 w 58"/>
                    <a:gd name="T21" fmla="*/ 16 h 86"/>
                    <a:gd name="T22" fmla="*/ 32 w 58"/>
                    <a:gd name="T23" fmla="*/ 10 h 86"/>
                    <a:gd name="T24" fmla="*/ 24 w 58"/>
                    <a:gd name="T25" fmla="*/ 4 h 86"/>
                    <a:gd name="T26" fmla="*/ 12 w 58"/>
                    <a:gd name="T27" fmla="*/ 0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6"/>
                      </a:lnTo>
                      <a:lnTo>
                        <a:pt x="50" y="86"/>
                      </a:lnTo>
                      <a:lnTo>
                        <a:pt x="50" y="86"/>
                      </a:lnTo>
                      <a:lnTo>
                        <a:pt x="56" y="72"/>
                      </a:lnTo>
                      <a:lnTo>
                        <a:pt x="58" y="56"/>
                      </a:lnTo>
                      <a:lnTo>
                        <a:pt x="58" y="56"/>
                      </a:lnTo>
                      <a:lnTo>
                        <a:pt x="56" y="46"/>
                      </a:lnTo>
                      <a:lnTo>
                        <a:pt x="54" y="34"/>
                      </a:lnTo>
                      <a:lnTo>
                        <a:pt x="48" y="24"/>
                      </a:lnTo>
                      <a:lnTo>
                        <a:pt x="42" y="16"/>
                      </a:lnTo>
                      <a:lnTo>
                        <a:pt x="32" y="10"/>
                      </a:lnTo>
                      <a:lnTo>
                        <a:pt x="24" y="4"/>
                      </a:lnTo>
                      <a:lnTo>
                        <a:pt x="12" y="0"/>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 name="Freeform 128"/>
                <p:cNvSpPr>
                  <a:spLocks/>
                </p:cNvSpPr>
                <p:nvPr/>
              </p:nvSpPr>
              <p:spPr bwMode="auto">
                <a:xfrm>
                  <a:off x="57151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90 w 98"/>
                    <a:gd name="T19" fmla="*/ 40 h 58"/>
                    <a:gd name="T20" fmla="*/ 98 w 98"/>
                    <a:gd name="T21" fmla="*/ 30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90" y="40"/>
                      </a:lnTo>
                      <a:lnTo>
                        <a:pt x="98" y="30"/>
                      </a:lnTo>
                      <a:lnTo>
                        <a:pt x="48"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 name="Freeform 131"/>
                <p:cNvSpPr>
                  <a:spLocks/>
                </p:cNvSpPr>
                <p:nvPr/>
              </p:nvSpPr>
              <p:spPr bwMode="auto">
                <a:xfrm>
                  <a:off x="5134108" y="3846512"/>
                  <a:ext cx="88900" cy="133350"/>
                </a:xfrm>
                <a:custGeom>
                  <a:avLst/>
                  <a:gdLst>
                    <a:gd name="T0" fmla="*/ 56 w 56"/>
                    <a:gd name="T1" fmla="*/ 0 h 84"/>
                    <a:gd name="T2" fmla="*/ 56 w 56"/>
                    <a:gd name="T3" fmla="*/ 0 h 84"/>
                    <a:gd name="T4" fmla="*/ 42 w 56"/>
                    <a:gd name="T5" fmla="*/ 2 h 84"/>
                    <a:gd name="T6" fmla="*/ 28 w 56"/>
                    <a:gd name="T7" fmla="*/ 8 h 84"/>
                    <a:gd name="T8" fmla="*/ 28 w 56"/>
                    <a:gd name="T9" fmla="*/ 8 h 84"/>
                    <a:gd name="T10" fmla="*/ 18 w 56"/>
                    <a:gd name="T11" fmla="*/ 14 h 84"/>
                    <a:gd name="T12" fmla="*/ 10 w 56"/>
                    <a:gd name="T13" fmla="*/ 22 h 84"/>
                    <a:gd name="T14" fmla="*/ 4 w 56"/>
                    <a:gd name="T15" fmla="*/ 32 h 84"/>
                    <a:gd name="T16" fmla="*/ 0 w 56"/>
                    <a:gd name="T17" fmla="*/ 42 h 84"/>
                    <a:gd name="T18" fmla="*/ 0 w 56"/>
                    <a:gd name="T19" fmla="*/ 52 h 84"/>
                    <a:gd name="T20" fmla="*/ 0 w 56"/>
                    <a:gd name="T21" fmla="*/ 64 h 84"/>
                    <a:gd name="T22" fmla="*/ 2 w 56"/>
                    <a:gd name="T23" fmla="*/ 74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2" y="2"/>
                      </a:lnTo>
                      <a:lnTo>
                        <a:pt x="28" y="8"/>
                      </a:lnTo>
                      <a:lnTo>
                        <a:pt x="28" y="8"/>
                      </a:lnTo>
                      <a:lnTo>
                        <a:pt x="18" y="14"/>
                      </a:lnTo>
                      <a:lnTo>
                        <a:pt x="10" y="22"/>
                      </a:lnTo>
                      <a:lnTo>
                        <a:pt x="4" y="32"/>
                      </a:lnTo>
                      <a:lnTo>
                        <a:pt x="0" y="42"/>
                      </a:lnTo>
                      <a:lnTo>
                        <a:pt x="0" y="52"/>
                      </a:lnTo>
                      <a:lnTo>
                        <a:pt x="0" y="64"/>
                      </a:lnTo>
                      <a:lnTo>
                        <a:pt x="2" y="74"/>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 name="Freeform 132"/>
                <p:cNvSpPr>
                  <a:spLocks/>
                </p:cNvSpPr>
                <p:nvPr/>
              </p:nvSpPr>
              <p:spPr bwMode="auto">
                <a:xfrm>
                  <a:off x="5143633" y="3935412"/>
                  <a:ext cx="158750" cy="92075"/>
                </a:xfrm>
                <a:custGeom>
                  <a:avLst/>
                  <a:gdLst>
                    <a:gd name="T0" fmla="*/ 78 w 100"/>
                    <a:gd name="T1" fmla="*/ 50 h 58"/>
                    <a:gd name="T2" fmla="*/ 78 w 100"/>
                    <a:gd name="T3" fmla="*/ 50 h 58"/>
                    <a:gd name="T4" fmla="*/ 90 w 100"/>
                    <a:gd name="T5" fmla="*/ 40 h 58"/>
                    <a:gd name="T6" fmla="*/ 100 w 100"/>
                    <a:gd name="T7" fmla="*/ 28 h 58"/>
                    <a:gd name="T8" fmla="*/ 50 w 100"/>
                    <a:gd name="T9" fmla="*/ 0 h 58"/>
                    <a:gd name="T10" fmla="*/ 0 w 100"/>
                    <a:gd name="T11" fmla="*/ 28 h 58"/>
                    <a:gd name="T12" fmla="*/ 0 w 100"/>
                    <a:gd name="T13" fmla="*/ 28 h 58"/>
                    <a:gd name="T14" fmla="*/ 8 w 100"/>
                    <a:gd name="T15" fmla="*/ 38 h 58"/>
                    <a:gd name="T16" fmla="*/ 16 w 100"/>
                    <a:gd name="T17" fmla="*/ 46 h 58"/>
                    <a:gd name="T18" fmla="*/ 24 w 100"/>
                    <a:gd name="T19" fmla="*/ 52 h 58"/>
                    <a:gd name="T20" fmla="*/ 36 w 100"/>
                    <a:gd name="T21" fmla="*/ 56 h 58"/>
                    <a:gd name="T22" fmla="*/ 46 w 100"/>
                    <a:gd name="T23" fmla="*/ 58 h 58"/>
                    <a:gd name="T24" fmla="*/ 56 w 100"/>
                    <a:gd name="T25" fmla="*/ 56 h 58"/>
                    <a:gd name="T26" fmla="*/ 68 w 100"/>
                    <a:gd name="T27" fmla="*/ 54 h 58"/>
                    <a:gd name="T28" fmla="*/ 78 w 100"/>
                    <a:gd name="T29" fmla="*/ 50 h 58"/>
                    <a:gd name="T30" fmla="*/ 78 w 100"/>
                    <a:gd name="T3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8">
                      <a:moveTo>
                        <a:pt x="78" y="50"/>
                      </a:moveTo>
                      <a:lnTo>
                        <a:pt x="78" y="50"/>
                      </a:lnTo>
                      <a:lnTo>
                        <a:pt x="90" y="40"/>
                      </a:lnTo>
                      <a:lnTo>
                        <a:pt x="100" y="28"/>
                      </a:lnTo>
                      <a:lnTo>
                        <a:pt x="50" y="0"/>
                      </a:lnTo>
                      <a:lnTo>
                        <a:pt x="0" y="28"/>
                      </a:lnTo>
                      <a:lnTo>
                        <a:pt x="0" y="28"/>
                      </a:lnTo>
                      <a:lnTo>
                        <a:pt x="8" y="38"/>
                      </a:lnTo>
                      <a:lnTo>
                        <a:pt x="16" y="46"/>
                      </a:lnTo>
                      <a:lnTo>
                        <a:pt x="24" y="52"/>
                      </a:lnTo>
                      <a:lnTo>
                        <a:pt x="36" y="56"/>
                      </a:lnTo>
                      <a:lnTo>
                        <a:pt x="46" y="58"/>
                      </a:lnTo>
                      <a:lnTo>
                        <a:pt x="56" y="56"/>
                      </a:lnTo>
                      <a:lnTo>
                        <a:pt x="68" y="54"/>
                      </a:lnTo>
                      <a:lnTo>
                        <a:pt x="78" y="50"/>
                      </a:lnTo>
                      <a:lnTo>
                        <a:pt x="78" y="5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 name="Freeform 133"/>
                <p:cNvSpPr>
                  <a:spLocks/>
                </p:cNvSpPr>
                <p:nvPr/>
              </p:nvSpPr>
              <p:spPr bwMode="auto">
                <a:xfrm>
                  <a:off x="5800858" y="2132012"/>
                  <a:ext cx="92075" cy="136525"/>
                </a:xfrm>
                <a:custGeom>
                  <a:avLst/>
                  <a:gdLst>
                    <a:gd name="T0" fmla="*/ 58 w 58"/>
                    <a:gd name="T1" fmla="*/ 0 h 86"/>
                    <a:gd name="T2" fmla="*/ 58 w 58"/>
                    <a:gd name="T3" fmla="*/ 0 h 86"/>
                    <a:gd name="T4" fmla="*/ 46 w 58"/>
                    <a:gd name="T5" fmla="*/ 2 h 86"/>
                    <a:gd name="T6" fmla="*/ 36 w 58"/>
                    <a:gd name="T7" fmla="*/ 4 h 86"/>
                    <a:gd name="T8" fmla="*/ 26 w 58"/>
                    <a:gd name="T9" fmla="*/ 10 h 86"/>
                    <a:gd name="T10" fmla="*/ 18 w 58"/>
                    <a:gd name="T11" fmla="*/ 16 h 86"/>
                    <a:gd name="T12" fmla="*/ 10 w 58"/>
                    <a:gd name="T13" fmla="*/ 26 h 86"/>
                    <a:gd name="T14" fmla="*/ 6 w 58"/>
                    <a:gd name="T15" fmla="*/ 34 h 86"/>
                    <a:gd name="T16" fmla="*/ 2 w 58"/>
                    <a:gd name="T17" fmla="*/ 46 h 86"/>
                    <a:gd name="T18" fmla="*/ 0 w 58"/>
                    <a:gd name="T19" fmla="*/ 56 h 86"/>
                    <a:gd name="T20" fmla="*/ 0 w 58"/>
                    <a:gd name="T21" fmla="*/ 56 h 86"/>
                    <a:gd name="T22" fmla="*/ 2 w 58"/>
                    <a:gd name="T23" fmla="*/ 72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6" y="2"/>
                      </a:lnTo>
                      <a:lnTo>
                        <a:pt x="36" y="4"/>
                      </a:lnTo>
                      <a:lnTo>
                        <a:pt x="26" y="10"/>
                      </a:lnTo>
                      <a:lnTo>
                        <a:pt x="18" y="16"/>
                      </a:lnTo>
                      <a:lnTo>
                        <a:pt x="10" y="26"/>
                      </a:lnTo>
                      <a:lnTo>
                        <a:pt x="6" y="34"/>
                      </a:lnTo>
                      <a:lnTo>
                        <a:pt x="2" y="46"/>
                      </a:lnTo>
                      <a:lnTo>
                        <a:pt x="0" y="56"/>
                      </a:lnTo>
                      <a:lnTo>
                        <a:pt x="0" y="56"/>
                      </a:lnTo>
                      <a:lnTo>
                        <a:pt x="2" y="72"/>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 name="Freeform 134"/>
                <p:cNvSpPr>
                  <a:spLocks/>
                </p:cNvSpPr>
                <p:nvPr/>
              </p:nvSpPr>
              <p:spPr bwMode="auto">
                <a:xfrm>
                  <a:off x="5892933" y="2132012"/>
                  <a:ext cx="88900" cy="136525"/>
                </a:xfrm>
                <a:custGeom>
                  <a:avLst/>
                  <a:gdLst>
                    <a:gd name="T0" fmla="*/ 0 w 56"/>
                    <a:gd name="T1" fmla="*/ 0 h 86"/>
                    <a:gd name="T2" fmla="*/ 0 w 56"/>
                    <a:gd name="T3" fmla="*/ 56 h 86"/>
                    <a:gd name="T4" fmla="*/ 50 w 56"/>
                    <a:gd name="T5" fmla="*/ 86 h 86"/>
                    <a:gd name="T6" fmla="*/ 50 w 56"/>
                    <a:gd name="T7" fmla="*/ 86 h 86"/>
                    <a:gd name="T8" fmla="*/ 54 w 56"/>
                    <a:gd name="T9" fmla="*/ 72 h 86"/>
                    <a:gd name="T10" fmla="*/ 56 w 56"/>
                    <a:gd name="T11" fmla="*/ 56 h 86"/>
                    <a:gd name="T12" fmla="*/ 56 w 56"/>
                    <a:gd name="T13" fmla="*/ 56 h 86"/>
                    <a:gd name="T14" fmla="*/ 56 w 56"/>
                    <a:gd name="T15" fmla="*/ 46 h 86"/>
                    <a:gd name="T16" fmla="*/ 52 w 56"/>
                    <a:gd name="T17" fmla="*/ 34 h 86"/>
                    <a:gd name="T18" fmla="*/ 48 w 56"/>
                    <a:gd name="T19" fmla="*/ 26 h 86"/>
                    <a:gd name="T20" fmla="*/ 40 w 56"/>
                    <a:gd name="T21" fmla="*/ 16 h 86"/>
                    <a:gd name="T22" fmla="*/ 32 w 56"/>
                    <a:gd name="T23" fmla="*/ 10 h 86"/>
                    <a:gd name="T24" fmla="*/ 22 w 56"/>
                    <a:gd name="T25" fmla="*/ 4 h 86"/>
                    <a:gd name="T26" fmla="*/ 12 w 56"/>
                    <a:gd name="T27" fmla="*/ 2 h 86"/>
                    <a:gd name="T28" fmla="*/ 0 w 56"/>
                    <a:gd name="T29" fmla="*/ 0 h 86"/>
                    <a:gd name="T30" fmla="*/ 0 w 56"/>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6">
                      <a:moveTo>
                        <a:pt x="0" y="0"/>
                      </a:moveTo>
                      <a:lnTo>
                        <a:pt x="0" y="56"/>
                      </a:lnTo>
                      <a:lnTo>
                        <a:pt x="50" y="86"/>
                      </a:lnTo>
                      <a:lnTo>
                        <a:pt x="50" y="86"/>
                      </a:lnTo>
                      <a:lnTo>
                        <a:pt x="54" y="72"/>
                      </a:lnTo>
                      <a:lnTo>
                        <a:pt x="56" y="56"/>
                      </a:lnTo>
                      <a:lnTo>
                        <a:pt x="56" y="56"/>
                      </a:lnTo>
                      <a:lnTo>
                        <a:pt x="56" y="46"/>
                      </a:lnTo>
                      <a:lnTo>
                        <a:pt x="52" y="34"/>
                      </a:lnTo>
                      <a:lnTo>
                        <a:pt x="48" y="26"/>
                      </a:lnTo>
                      <a:lnTo>
                        <a:pt x="40" y="16"/>
                      </a:lnTo>
                      <a:lnTo>
                        <a:pt x="32" y="10"/>
                      </a:lnTo>
                      <a:lnTo>
                        <a:pt x="22" y="4"/>
                      </a:lnTo>
                      <a:lnTo>
                        <a:pt x="12" y="2"/>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41" name="Group 240"/>
              <p:cNvGrpSpPr/>
              <p:nvPr/>
            </p:nvGrpSpPr>
            <p:grpSpPr>
              <a:xfrm>
                <a:off x="4746758" y="2046287"/>
                <a:ext cx="2609850" cy="2286000"/>
                <a:chOff x="4746758" y="2046287"/>
                <a:chExt cx="2609850" cy="2286000"/>
              </a:xfrm>
              <a:solidFill>
                <a:schemeClr val="accent3">
                  <a:lumMod val="75000"/>
                </a:schemeClr>
              </a:solidFill>
            </p:grpSpPr>
            <p:sp>
              <p:nvSpPr>
                <p:cNvPr id="242" name="Freeform 241"/>
                <p:cNvSpPr>
                  <a:spLocks/>
                </p:cNvSpPr>
                <p:nvPr/>
              </p:nvSpPr>
              <p:spPr bwMode="auto">
                <a:xfrm>
                  <a:off x="5962783" y="26177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96"/>
                <p:cNvSpPr>
                  <a:spLocks/>
                </p:cNvSpPr>
                <p:nvPr/>
              </p:nvSpPr>
              <p:spPr bwMode="auto">
                <a:xfrm>
                  <a:off x="6051683" y="28844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97"/>
                <p:cNvSpPr>
                  <a:spLocks/>
                </p:cNvSpPr>
                <p:nvPr/>
              </p:nvSpPr>
              <p:spPr bwMode="auto">
                <a:xfrm>
                  <a:off x="6543808" y="3468687"/>
                  <a:ext cx="88900" cy="133350"/>
                </a:xfrm>
                <a:custGeom>
                  <a:avLst/>
                  <a:gdLst>
                    <a:gd name="T0" fmla="*/ 0 w 56"/>
                    <a:gd name="T1" fmla="*/ 0 h 84"/>
                    <a:gd name="T2" fmla="*/ 0 w 56"/>
                    <a:gd name="T3" fmla="*/ 56 h 84"/>
                    <a:gd name="T4" fmla="*/ 50 w 56"/>
                    <a:gd name="T5" fmla="*/ 84 h 84"/>
                    <a:gd name="T6" fmla="*/ 50 w 56"/>
                    <a:gd name="T7" fmla="*/ 84 h 84"/>
                    <a:gd name="T8" fmla="*/ 54 w 56"/>
                    <a:gd name="T9" fmla="*/ 72 h 84"/>
                    <a:gd name="T10" fmla="*/ 56 w 56"/>
                    <a:gd name="T11" fmla="*/ 56 h 84"/>
                    <a:gd name="T12" fmla="*/ 56 w 56"/>
                    <a:gd name="T13" fmla="*/ 56 h 84"/>
                    <a:gd name="T14" fmla="*/ 56 w 56"/>
                    <a:gd name="T15" fmla="*/ 44 h 84"/>
                    <a:gd name="T16" fmla="*/ 52 w 56"/>
                    <a:gd name="T17" fmla="*/ 34 h 84"/>
                    <a:gd name="T18" fmla="*/ 48 w 56"/>
                    <a:gd name="T19" fmla="*/ 24 h 84"/>
                    <a:gd name="T20" fmla="*/ 40 w 56"/>
                    <a:gd name="T21" fmla="*/ 16 h 84"/>
                    <a:gd name="T22" fmla="*/ 32 w 56"/>
                    <a:gd name="T23" fmla="*/ 10 h 84"/>
                    <a:gd name="T24" fmla="*/ 22 w 56"/>
                    <a:gd name="T25" fmla="*/ 4 h 84"/>
                    <a:gd name="T26" fmla="*/ 12 w 56"/>
                    <a:gd name="T27" fmla="*/ 0 h 84"/>
                    <a:gd name="T28" fmla="*/ 0 w 56"/>
                    <a:gd name="T29" fmla="*/ 0 h 84"/>
                    <a:gd name="T30" fmla="*/ 0 w 56"/>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0" y="0"/>
                      </a:moveTo>
                      <a:lnTo>
                        <a:pt x="0" y="56"/>
                      </a:lnTo>
                      <a:lnTo>
                        <a:pt x="50" y="84"/>
                      </a:lnTo>
                      <a:lnTo>
                        <a:pt x="50" y="84"/>
                      </a:lnTo>
                      <a:lnTo>
                        <a:pt x="54" y="72"/>
                      </a:lnTo>
                      <a:lnTo>
                        <a:pt x="56" y="56"/>
                      </a:lnTo>
                      <a:lnTo>
                        <a:pt x="56" y="56"/>
                      </a:lnTo>
                      <a:lnTo>
                        <a:pt x="56" y="44"/>
                      </a:lnTo>
                      <a:lnTo>
                        <a:pt x="52" y="34"/>
                      </a:lnTo>
                      <a:lnTo>
                        <a:pt x="48" y="24"/>
                      </a:lnTo>
                      <a:lnTo>
                        <a:pt x="40" y="16"/>
                      </a:lnTo>
                      <a:lnTo>
                        <a:pt x="32" y="10"/>
                      </a:lnTo>
                      <a:lnTo>
                        <a:pt x="22" y="4"/>
                      </a:lnTo>
                      <a:lnTo>
                        <a:pt x="12" y="0"/>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100"/>
                <p:cNvSpPr>
                  <a:spLocks/>
                </p:cNvSpPr>
                <p:nvPr/>
              </p:nvSpPr>
              <p:spPr bwMode="auto">
                <a:xfrm>
                  <a:off x="7267708" y="3335337"/>
                  <a:ext cx="88900" cy="133350"/>
                </a:xfrm>
                <a:custGeom>
                  <a:avLst/>
                  <a:gdLst>
                    <a:gd name="T0" fmla="*/ 28 w 56"/>
                    <a:gd name="T1" fmla="*/ 6 h 84"/>
                    <a:gd name="T2" fmla="*/ 28 w 56"/>
                    <a:gd name="T3" fmla="*/ 6 h 84"/>
                    <a:gd name="T4" fmla="*/ 14 w 56"/>
                    <a:gd name="T5" fmla="*/ 0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2 h 84"/>
                    <a:gd name="T18" fmla="*/ 56 w 56"/>
                    <a:gd name="T19" fmla="*/ 52 h 84"/>
                    <a:gd name="T20" fmla="*/ 56 w 56"/>
                    <a:gd name="T21" fmla="*/ 42 h 84"/>
                    <a:gd name="T22" fmla="*/ 52 w 56"/>
                    <a:gd name="T23" fmla="*/ 30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0"/>
                      </a:lnTo>
                      <a:lnTo>
                        <a:pt x="0" y="0"/>
                      </a:lnTo>
                      <a:lnTo>
                        <a:pt x="0" y="56"/>
                      </a:lnTo>
                      <a:lnTo>
                        <a:pt x="50" y="84"/>
                      </a:lnTo>
                      <a:lnTo>
                        <a:pt x="50" y="84"/>
                      </a:lnTo>
                      <a:lnTo>
                        <a:pt x="54" y="74"/>
                      </a:lnTo>
                      <a:lnTo>
                        <a:pt x="56" y="62"/>
                      </a:lnTo>
                      <a:lnTo>
                        <a:pt x="56" y="52"/>
                      </a:lnTo>
                      <a:lnTo>
                        <a:pt x="56" y="42"/>
                      </a:lnTo>
                      <a:lnTo>
                        <a:pt x="52" y="30"/>
                      </a:lnTo>
                      <a:lnTo>
                        <a:pt x="46" y="22"/>
                      </a:lnTo>
                      <a:lnTo>
                        <a:pt x="38" y="14"/>
                      </a:lnTo>
                      <a:lnTo>
                        <a:pt x="28" y="6"/>
                      </a:lnTo>
                      <a:lnTo>
                        <a:pt x="28" y="6"/>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101"/>
                <p:cNvSpPr>
                  <a:spLocks/>
                </p:cNvSpPr>
                <p:nvPr/>
              </p:nvSpPr>
              <p:spPr bwMode="auto">
                <a:xfrm>
                  <a:off x="7178808" y="3335337"/>
                  <a:ext cx="88900" cy="133350"/>
                </a:xfrm>
                <a:custGeom>
                  <a:avLst/>
                  <a:gdLst>
                    <a:gd name="T0" fmla="*/ 56 w 56"/>
                    <a:gd name="T1" fmla="*/ 0 h 84"/>
                    <a:gd name="T2" fmla="*/ 56 w 56"/>
                    <a:gd name="T3" fmla="*/ 0 h 84"/>
                    <a:gd name="T4" fmla="*/ 42 w 56"/>
                    <a:gd name="T5" fmla="*/ 0 h 84"/>
                    <a:gd name="T6" fmla="*/ 28 w 56"/>
                    <a:gd name="T7" fmla="*/ 6 h 84"/>
                    <a:gd name="T8" fmla="*/ 16 w 56"/>
                    <a:gd name="T9" fmla="*/ 16 h 84"/>
                    <a:gd name="T10" fmla="*/ 6 w 56"/>
                    <a:gd name="T11" fmla="*/ 28 h 84"/>
                    <a:gd name="T12" fmla="*/ 6 w 56"/>
                    <a:gd name="T13" fmla="*/ 28 h 84"/>
                    <a:gd name="T14" fmla="*/ 2 w 56"/>
                    <a:gd name="T15" fmla="*/ 42 h 84"/>
                    <a:gd name="T16" fmla="*/ 0 w 56"/>
                    <a:gd name="T17" fmla="*/ 56 h 84"/>
                    <a:gd name="T18" fmla="*/ 2 w 56"/>
                    <a:gd name="T19" fmla="*/ 70 h 84"/>
                    <a:gd name="T20" fmla="*/ 6 w 56"/>
                    <a:gd name="T21" fmla="*/ 84 h 84"/>
                    <a:gd name="T22" fmla="*/ 56 w 56"/>
                    <a:gd name="T23" fmla="*/ 56 h 84"/>
                    <a:gd name="T24" fmla="*/ 56 w 56"/>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6" y="0"/>
                      </a:moveTo>
                      <a:lnTo>
                        <a:pt x="56" y="0"/>
                      </a:lnTo>
                      <a:lnTo>
                        <a:pt x="42" y="0"/>
                      </a:lnTo>
                      <a:lnTo>
                        <a:pt x="28" y="6"/>
                      </a:lnTo>
                      <a:lnTo>
                        <a:pt x="16" y="16"/>
                      </a:lnTo>
                      <a:lnTo>
                        <a:pt x="6" y="28"/>
                      </a:lnTo>
                      <a:lnTo>
                        <a:pt x="6" y="28"/>
                      </a:lnTo>
                      <a:lnTo>
                        <a:pt x="2" y="42"/>
                      </a:lnTo>
                      <a:lnTo>
                        <a:pt x="0" y="56"/>
                      </a:lnTo>
                      <a:lnTo>
                        <a:pt x="2" y="70"/>
                      </a:lnTo>
                      <a:lnTo>
                        <a:pt x="6" y="84"/>
                      </a:lnTo>
                      <a:lnTo>
                        <a:pt x="56" y="56"/>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102"/>
                <p:cNvSpPr>
                  <a:spLocks/>
                </p:cNvSpPr>
                <p:nvPr/>
              </p:nvSpPr>
              <p:spPr bwMode="auto">
                <a:xfrm>
                  <a:off x="7188333" y="342423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4 w 100"/>
                    <a:gd name="T13" fmla="*/ 56 h 56"/>
                    <a:gd name="T14" fmla="*/ 54 w 100"/>
                    <a:gd name="T15" fmla="*/ 56 h 56"/>
                    <a:gd name="T16" fmla="*/ 64 w 100"/>
                    <a:gd name="T17" fmla="*/ 54 h 56"/>
                    <a:gd name="T18" fmla="*/ 76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4" y="56"/>
                      </a:lnTo>
                      <a:lnTo>
                        <a:pt x="54" y="56"/>
                      </a:lnTo>
                      <a:lnTo>
                        <a:pt x="64" y="54"/>
                      </a:lnTo>
                      <a:lnTo>
                        <a:pt x="76" y="52"/>
                      </a:lnTo>
                      <a:lnTo>
                        <a:pt x="84" y="46"/>
                      </a:lnTo>
                      <a:lnTo>
                        <a:pt x="92" y="38"/>
                      </a:lnTo>
                      <a:lnTo>
                        <a:pt x="100"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105"/>
                <p:cNvSpPr>
                  <a:spLocks/>
                </p:cNvSpPr>
                <p:nvPr/>
              </p:nvSpPr>
              <p:spPr bwMode="auto">
                <a:xfrm>
                  <a:off x="6950208" y="3570287"/>
                  <a:ext cx="92075" cy="133350"/>
                </a:xfrm>
                <a:custGeom>
                  <a:avLst/>
                  <a:gdLst>
                    <a:gd name="T0" fmla="*/ 58 w 58"/>
                    <a:gd name="T1" fmla="*/ 0 h 84"/>
                    <a:gd name="T2" fmla="*/ 58 w 58"/>
                    <a:gd name="T3" fmla="*/ 0 h 84"/>
                    <a:gd name="T4" fmla="*/ 44 w 58"/>
                    <a:gd name="T5" fmla="*/ 2 h 84"/>
                    <a:gd name="T6" fmla="*/ 30 w 58"/>
                    <a:gd name="T7" fmla="*/ 6 h 84"/>
                    <a:gd name="T8" fmla="*/ 18 w 58"/>
                    <a:gd name="T9" fmla="*/ 16 h 84"/>
                    <a:gd name="T10" fmla="*/ 8 w 58"/>
                    <a:gd name="T11" fmla="*/ 28 h 84"/>
                    <a:gd name="T12" fmla="*/ 8 w 58"/>
                    <a:gd name="T13" fmla="*/ 28 h 84"/>
                    <a:gd name="T14" fmla="*/ 2 w 58"/>
                    <a:gd name="T15" fmla="*/ 42 h 84"/>
                    <a:gd name="T16" fmla="*/ 0 w 58"/>
                    <a:gd name="T17" fmla="*/ 56 h 84"/>
                    <a:gd name="T18" fmla="*/ 2 w 58"/>
                    <a:gd name="T19" fmla="*/ 72 h 84"/>
                    <a:gd name="T20" fmla="*/ 8 w 58"/>
                    <a:gd name="T21" fmla="*/ 84 h 84"/>
                    <a:gd name="T22" fmla="*/ 58 w 58"/>
                    <a:gd name="T23" fmla="*/ 56 h 84"/>
                    <a:gd name="T24" fmla="*/ 58 w 58"/>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4">
                      <a:moveTo>
                        <a:pt x="58" y="0"/>
                      </a:moveTo>
                      <a:lnTo>
                        <a:pt x="58" y="0"/>
                      </a:lnTo>
                      <a:lnTo>
                        <a:pt x="44" y="2"/>
                      </a:lnTo>
                      <a:lnTo>
                        <a:pt x="30" y="6"/>
                      </a:lnTo>
                      <a:lnTo>
                        <a:pt x="18" y="16"/>
                      </a:lnTo>
                      <a:lnTo>
                        <a:pt x="8" y="28"/>
                      </a:lnTo>
                      <a:lnTo>
                        <a:pt x="8" y="28"/>
                      </a:lnTo>
                      <a:lnTo>
                        <a:pt x="2" y="42"/>
                      </a:lnTo>
                      <a:lnTo>
                        <a:pt x="0" y="56"/>
                      </a:lnTo>
                      <a:lnTo>
                        <a:pt x="2" y="72"/>
                      </a:lnTo>
                      <a:lnTo>
                        <a:pt x="8" y="84"/>
                      </a:lnTo>
                      <a:lnTo>
                        <a:pt x="58" y="56"/>
                      </a:lnTo>
                      <a:lnTo>
                        <a:pt x="58"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106"/>
                <p:cNvSpPr>
                  <a:spLocks/>
                </p:cNvSpPr>
                <p:nvPr/>
              </p:nvSpPr>
              <p:spPr bwMode="auto">
                <a:xfrm>
                  <a:off x="6705733" y="4151312"/>
                  <a:ext cx="88900" cy="136525"/>
                </a:xfrm>
                <a:custGeom>
                  <a:avLst/>
                  <a:gdLst>
                    <a:gd name="T0" fmla="*/ 56 w 56"/>
                    <a:gd name="T1" fmla="*/ 0 h 86"/>
                    <a:gd name="T2" fmla="*/ 56 w 56"/>
                    <a:gd name="T3" fmla="*/ 0 h 86"/>
                    <a:gd name="T4" fmla="*/ 44 w 56"/>
                    <a:gd name="T5" fmla="*/ 2 h 86"/>
                    <a:gd name="T6" fmla="*/ 34 w 56"/>
                    <a:gd name="T7" fmla="*/ 6 h 86"/>
                    <a:gd name="T8" fmla="*/ 24 w 56"/>
                    <a:gd name="T9" fmla="*/ 10 h 86"/>
                    <a:gd name="T10" fmla="*/ 16 w 56"/>
                    <a:gd name="T11" fmla="*/ 18 h 86"/>
                    <a:gd name="T12" fmla="*/ 10 w 56"/>
                    <a:gd name="T13" fmla="*/ 26 h 86"/>
                    <a:gd name="T14" fmla="*/ 4 w 56"/>
                    <a:gd name="T15" fmla="*/ 36 h 86"/>
                    <a:gd name="T16" fmla="*/ 0 w 56"/>
                    <a:gd name="T17" fmla="*/ 46 h 86"/>
                    <a:gd name="T18" fmla="*/ 0 w 56"/>
                    <a:gd name="T19" fmla="*/ 58 h 86"/>
                    <a:gd name="T20" fmla="*/ 0 w 56"/>
                    <a:gd name="T21" fmla="*/ 58 h 86"/>
                    <a:gd name="T22" fmla="*/ 2 w 56"/>
                    <a:gd name="T23" fmla="*/ 72 h 86"/>
                    <a:gd name="T24" fmla="*/ 6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4" y="2"/>
                      </a:lnTo>
                      <a:lnTo>
                        <a:pt x="34" y="6"/>
                      </a:lnTo>
                      <a:lnTo>
                        <a:pt x="24" y="10"/>
                      </a:lnTo>
                      <a:lnTo>
                        <a:pt x="16" y="18"/>
                      </a:lnTo>
                      <a:lnTo>
                        <a:pt x="10" y="26"/>
                      </a:lnTo>
                      <a:lnTo>
                        <a:pt x="4" y="36"/>
                      </a:lnTo>
                      <a:lnTo>
                        <a:pt x="0" y="46"/>
                      </a:lnTo>
                      <a:lnTo>
                        <a:pt x="0" y="58"/>
                      </a:lnTo>
                      <a:lnTo>
                        <a:pt x="0" y="58"/>
                      </a:lnTo>
                      <a:lnTo>
                        <a:pt x="2" y="72"/>
                      </a:lnTo>
                      <a:lnTo>
                        <a:pt x="6"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107"/>
                <p:cNvSpPr>
                  <a:spLocks/>
                </p:cNvSpPr>
                <p:nvPr/>
              </p:nvSpPr>
              <p:spPr bwMode="auto">
                <a:xfrm>
                  <a:off x="67946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2 w 58"/>
                    <a:gd name="T17" fmla="*/ 36 h 86"/>
                    <a:gd name="T18" fmla="*/ 48 w 58"/>
                    <a:gd name="T19" fmla="*/ 26 h 86"/>
                    <a:gd name="T20" fmla="*/ 40 w 58"/>
                    <a:gd name="T21" fmla="*/ 18 h 86"/>
                    <a:gd name="T22" fmla="*/ 32 w 58"/>
                    <a:gd name="T23" fmla="*/ 10 h 86"/>
                    <a:gd name="T24" fmla="*/ 22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2" y="36"/>
                      </a:lnTo>
                      <a:lnTo>
                        <a:pt x="48" y="26"/>
                      </a:lnTo>
                      <a:lnTo>
                        <a:pt x="40" y="18"/>
                      </a:lnTo>
                      <a:lnTo>
                        <a:pt x="32" y="10"/>
                      </a:lnTo>
                      <a:lnTo>
                        <a:pt x="22" y="6"/>
                      </a:lnTo>
                      <a:lnTo>
                        <a:pt x="12"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108"/>
                <p:cNvSpPr>
                  <a:spLocks/>
                </p:cNvSpPr>
                <p:nvPr/>
              </p:nvSpPr>
              <p:spPr bwMode="auto">
                <a:xfrm>
                  <a:off x="6715258" y="4243387"/>
                  <a:ext cx="158750" cy="88900"/>
                </a:xfrm>
                <a:custGeom>
                  <a:avLst/>
                  <a:gdLst>
                    <a:gd name="T0" fmla="*/ 0 w 100"/>
                    <a:gd name="T1" fmla="*/ 28 h 56"/>
                    <a:gd name="T2" fmla="*/ 0 w 100"/>
                    <a:gd name="T3" fmla="*/ 28 h 56"/>
                    <a:gd name="T4" fmla="*/ 10 w 100"/>
                    <a:gd name="T5" fmla="*/ 40 h 56"/>
                    <a:gd name="T6" fmla="*/ 22 w 100"/>
                    <a:gd name="T7" fmla="*/ 48 h 56"/>
                    <a:gd name="T8" fmla="*/ 34 w 100"/>
                    <a:gd name="T9" fmla="*/ 54 h 56"/>
                    <a:gd name="T10" fmla="*/ 50 w 100"/>
                    <a:gd name="T11" fmla="*/ 56 h 56"/>
                    <a:gd name="T12" fmla="*/ 50 w 100"/>
                    <a:gd name="T13" fmla="*/ 56 h 56"/>
                    <a:gd name="T14" fmla="*/ 66 w 100"/>
                    <a:gd name="T15" fmla="*/ 54 h 56"/>
                    <a:gd name="T16" fmla="*/ 80 w 100"/>
                    <a:gd name="T17" fmla="*/ 48 h 56"/>
                    <a:gd name="T18" fmla="*/ 90 w 100"/>
                    <a:gd name="T19" fmla="*/ 40 h 56"/>
                    <a:gd name="T20" fmla="*/ 100 w 100"/>
                    <a:gd name="T21" fmla="*/ 28 h 56"/>
                    <a:gd name="T22" fmla="*/ 50 w 100"/>
                    <a:gd name="T23" fmla="*/ 0 h 56"/>
                    <a:gd name="T24" fmla="*/ 0 w 100"/>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6">
                      <a:moveTo>
                        <a:pt x="0" y="28"/>
                      </a:moveTo>
                      <a:lnTo>
                        <a:pt x="0" y="28"/>
                      </a:lnTo>
                      <a:lnTo>
                        <a:pt x="10" y="40"/>
                      </a:lnTo>
                      <a:lnTo>
                        <a:pt x="22" y="48"/>
                      </a:lnTo>
                      <a:lnTo>
                        <a:pt x="34" y="54"/>
                      </a:lnTo>
                      <a:lnTo>
                        <a:pt x="50" y="56"/>
                      </a:lnTo>
                      <a:lnTo>
                        <a:pt x="50" y="56"/>
                      </a:lnTo>
                      <a:lnTo>
                        <a:pt x="66" y="54"/>
                      </a:lnTo>
                      <a:lnTo>
                        <a:pt x="80" y="48"/>
                      </a:lnTo>
                      <a:lnTo>
                        <a:pt x="90" y="40"/>
                      </a:lnTo>
                      <a:lnTo>
                        <a:pt x="100"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109"/>
                <p:cNvSpPr>
                  <a:spLocks/>
                </p:cNvSpPr>
                <p:nvPr/>
              </p:nvSpPr>
              <p:spPr bwMode="auto">
                <a:xfrm>
                  <a:off x="5489708" y="2046287"/>
                  <a:ext cx="88900" cy="136525"/>
                </a:xfrm>
                <a:custGeom>
                  <a:avLst/>
                  <a:gdLst>
                    <a:gd name="T0" fmla="*/ 56 w 56"/>
                    <a:gd name="T1" fmla="*/ 0 h 86"/>
                    <a:gd name="T2" fmla="*/ 56 w 56"/>
                    <a:gd name="T3" fmla="*/ 0 h 86"/>
                    <a:gd name="T4" fmla="*/ 42 w 56"/>
                    <a:gd name="T5" fmla="*/ 2 h 86"/>
                    <a:gd name="T6" fmla="*/ 28 w 56"/>
                    <a:gd name="T7" fmla="*/ 8 h 86"/>
                    <a:gd name="T8" fmla="*/ 28 w 56"/>
                    <a:gd name="T9" fmla="*/ 8 h 86"/>
                    <a:gd name="T10" fmla="*/ 18 w 56"/>
                    <a:gd name="T11" fmla="*/ 16 h 86"/>
                    <a:gd name="T12" fmla="*/ 12 w 56"/>
                    <a:gd name="T13" fmla="*/ 24 h 86"/>
                    <a:gd name="T14" fmla="*/ 6 w 56"/>
                    <a:gd name="T15" fmla="*/ 32 h 86"/>
                    <a:gd name="T16" fmla="*/ 2 w 56"/>
                    <a:gd name="T17" fmla="*/ 44 h 86"/>
                    <a:gd name="T18" fmla="*/ 0 w 56"/>
                    <a:gd name="T19" fmla="*/ 54 h 86"/>
                    <a:gd name="T20" fmla="*/ 0 w 56"/>
                    <a:gd name="T21" fmla="*/ 64 h 86"/>
                    <a:gd name="T22" fmla="*/ 2 w 56"/>
                    <a:gd name="T23" fmla="*/ 76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2" y="2"/>
                      </a:lnTo>
                      <a:lnTo>
                        <a:pt x="28" y="8"/>
                      </a:lnTo>
                      <a:lnTo>
                        <a:pt x="28" y="8"/>
                      </a:lnTo>
                      <a:lnTo>
                        <a:pt x="18" y="16"/>
                      </a:lnTo>
                      <a:lnTo>
                        <a:pt x="12" y="24"/>
                      </a:lnTo>
                      <a:lnTo>
                        <a:pt x="6" y="32"/>
                      </a:lnTo>
                      <a:lnTo>
                        <a:pt x="2" y="44"/>
                      </a:lnTo>
                      <a:lnTo>
                        <a:pt x="0" y="54"/>
                      </a:lnTo>
                      <a:lnTo>
                        <a:pt x="0" y="64"/>
                      </a:lnTo>
                      <a:lnTo>
                        <a:pt x="2" y="76"/>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110"/>
                <p:cNvSpPr>
                  <a:spLocks/>
                </p:cNvSpPr>
                <p:nvPr/>
              </p:nvSpPr>
              <p:spPr bwMode="auto">
                <a:xfrm>
                  <a:off x="5578608" y="2046287"/>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6 w 58"/>
                    <a:gd name="T13" fmla="*/ 44 h 86"/>
                    <a:gd name="T14" fmla="*/ 50 w 58"/>
                    <a:gd name="T15" fmla="*/ 30 h 86"/>
                    <a:gd name="T16" fmla="*/ 50 w 58"/>
                    <a:gd name="T17" fmla="*/ 30 h 86"/>
                    <a:gd name="T18" fmla="*/ 40 w 58"/>
                    <a:gd name="T19" fmla="*/ 18 h 86"/>
                    <a:gd name="T20" fmla="*/ 28 w 58"/>
                    <a:gd name="T21" fmla="*/ 8 h 86"/>
                    <a:gd name="T22" fmla="*/ 16 w 58"/>
                    <a:gd name="T23" fmla="*/ 2 h 86"/>
                    <a:gd name="T24" fmla="*/ 0 w 58"/>
                    <a:gd name="T25" fmla="*/ 0 h 86"/>
                    <a:gd name="T26" fmla="*/ 0 w 5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6">
                      <a:moveTo>
                        <a:pt x="0" y="0"/>
                      </a:moveTo>
                      <a:lnTo>
                        <a:pt x="0" y="58"/>
                      </a:lnTo>
                      <a:lnTo>
                        <a:pt x="50" y="86"/>
                      </a:lnTo>
                      <a:lnTo>
                        <a:pt x="50" y="86"/>
                      </a:lnTo>
                      <a:lnTo>
                        <a:pt x="56" y="72"/>
                      </a:lnTo>
                      <a:lnTo>
                        <a:pt x="58" y="58"/>
                      </a:lnTo>
                      <a:lnTo>
                        <a:pt x="56" y="44"/>
                      </a:lnTo>
                      <a:lnTo>
                        <a:pt x="50" y="30"/>
                      </a:lnTo>
                      <a:lnTo>
                        <a:pt x="50" y="30"/>
                      </a:lnTo>
                      <a:lnTo>
                        <a:pt x="40" y="18"/>
                      </a:lnTo>
                      <a:lnTo>
                        <a:pt x="28" y="8"/>
                      </a:lnTo>
                      <a:lnTo>
                        <a:pt x="16"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111"/>
                <p:cNvSpPr>
                  <a:spLocks/>
                </p:cNvSpPr>
                <p:nvPr/>
              </p:nvSpPr>
              <p:spPr bwMode="auto">
                <a:xfrm>
                  <a:off x="5502408" y="2138362"/>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0 h 56"/>
                    <a:gd name="T10" fmla="*/ 34 w 98"/>
                    <a:gd name="T11" fmla="*/ 54 h 56"/>
                    <a:gd name="T12" fmla="*/ 44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48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0"/>
                      </a:lnTo>
                      <a:lnTo>
                        <a:pt x="34" y="54"/>
                      </a:lnTo>
                      <a:lnTo>
                        <a:pt x="44" y="56"/>
                      </a:lnTo>
                      <a:lnTo>
                        <a:pt x="56" y="56"/>
                      </a:lnTo>
                      <a:lnTo>
                        <a:pt x="66" y="54"/>
                      </a:lnTo>
                      <a:lnTo>
                        <a:pt x="78" y="50"/>
                      </a:lnTo>
                      <a:lnTo>
                        <a:pt x="78" y="50"/>
                      </a:lnTo>
                      <a:lnTo>
                        <a:pt x="90" y="40"/>
                      </a:lnTo>
                      <a:lnTo>
                        <a:pt x="98" y="28"/>
                      </a:lnTo>
                      <a:lnTo>
                        <a:pt x="48"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112"/>
                <p:cNvSpPr>
                  <a:spLocks/>
                </p:cNvSpPr>
                <p:nvPr/>
              </p:nvSpPr>
              <p:spPr bwMode="auto">
                <a:xfrm>
                  <a:off x="6435858" y="20462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8 h 86"/>
                    <a:gd name="T10" fmla="*/ 8 w 56"/>
                    <a:gd name="T11" fmla="*/ 30 h 86"/>
                    <a:gd name="T12" fmla="*/ 8 w 56"/>
                    <a:gd name="T13" fmla="*/ 30 h 86"/>
                    <a:gd name="T14" fmla="*/ 2 w 56"/>
                    <a:gd name="T15" fmla="*/ 44 h 86"/>
                    <a:gd name="T16" fmla="*/ 0 w 56"/>
                    <a:gd name="T17" fmla="*/ 58 h 86"/>
                    <a:gd name="T18" fmla="*/ 2 w 56"/>
                    <a:gd name="T19" fmla="*/ 72 h 86"/>
                    <a:gd name="T20" fmla="*/ 8 w 56"/>
                    <a:gd name="T21" fmla="*/ 86 h 86"/>
                    <a:gd name="T22" fmla="*/ 56 w 56"/>
                    <a:gd name="T23" fmla="*/ 58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8"/>
                      </a:lnTo>
                      <a:lnTo>
                        <a:pt x="8" y="30"/>
                      </a:lnTo>
                      <a:lnTo>
                        <a:pt x="8" y="30"/>
                      </a:lnTo>
                      <a:lnTo>
                        <a:pt x="2" y="44"/>
                      </a:lnTo>
                      <a:lnTo>
                        <a:pt x="0" y="58"/>
                      </a:lnTo>
                      <a:lnTo>
                        <a:pt x="2" y="72"/>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113"/>
                <p:cNvSpPr>
                  <a:spLocks/>
                </p:cNvSpPr>
                <p:nvPr/>
              </p:nvSpPr>
              <p:spPr bwMode="auto">
                <a:xfrm>
                  <a:off x="6448558" y="2138362"/>
                  <a:ext cx="155575" cy="88900"/>
                </a:xfrm>
                <a:custGeom>
                  <a:avLst/>
                  <a:gdLst>
                    <a:gd name="T0" fmla="*/ 20 w 98"/>
                    <a:gd name="T1" fmla="*/ 50 h 56"/>
                    <a:gd name="T2" fmla="*/ 20 w 98"/>
                    <a:gd name="T3" fmla="*/ 50 h 56"/>
                    <a:gd name="T4" fmla="*/ 30 w 98"/>
                    <a:gd name="T5" fmla="*/ 54 h 56"/>
                    <a:gd name="T6" fmla="*/ 42 w 98"/>
                    <a:gd name="T7" fmla="*/ 56 h 56"/>
                    <a:gd name="T8" fmla="*/ 52 w 98"/>
                    <a:gd name="T9" fmla="*/ 56 h 56"/>
                    <a:gd name="T10" fmla="*/ 64 w 98"/>
                    <a:gd name="T11" fmla="*/ 54 h 56"/>
                    <a:gd name="T12" fmla="*/ 74 w 98"/>
                    <a:gd name="T13" fmla="*/ 50 h 56"/>
                    <a:gd name="T14" fmla="*/ 82 w 98"/>
                    <a:gd name="T15" fmla="*/ 46 h 56"/>
                    <a:gd name="T16" fmla="*/ 92 w 98"/>
                    <a:gd name="T17" fmla="*/ 38 h 56"/>
                    <a:gd name="T18" fmla="*/ 98 w 98"/>
                    <a:gd name="T19" fmla="*/ 28 h 56"/>
                    <a:gd name="T20" fmla="*/ 48 w 98"/>
                    <a:gd name="T21" fmla="*/ 0 h 56"/>
                    <a:gd name="T22" fmla="*/ 0 w 98"/>
                    <a:gd name="T23" fmla="*/ 28 h 56"/>
                    <a:gd name="T24" fmla="*/ 0 w 98"/>
                    <a:gd name="T25" fmla="*/ 28 h 56"/>
                    <a:gd name="T26" fmla="*/ 8 w 98"/>
                    <a:gd name="T27" fmla="*/ 40 h 56"/>
                    <a:gd name="T28" fmla="*/ 20 w 98"/>
                    <a:gd name="T29" fmla="*/ 50 h 56"/>
                    <a:gd name="T30" fmla="*/ 20 w 98"/>
                    <a:gd name="T31"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56">
                      <a:moveTo>
                        <a:pt x="20" y="50"/>
                      </a:moveTo>
                      <a:lnTo>
                        <a:pt x="20" y="50"/>
                      </a:lnTo>
                      <a:lnTo>
                        <a:pt x="30" y="54"/>
                      </a:lnTo>
                      <a:lnTo>
                        <a:pt x="42" y="56"/>
                      </a:lnTo>
                      <a:lnTo>
                        <a:pt x="52" y="56"/>
                      </a:lnTo>
                      <a:lnTo>
                        <a:pt x="64" y="54"/>
                      </a:lnTo>
                      <a:lnTo>
                        <a:pt x="74" y="50"/>
                      </a:lnTo>
                      <a:lnTo>
                        <a:pt x="82" y="46"/>
                      </a:lnTo>
                      <a:lnTo>
                        <a:pt x="92" y="38"/>
                      </a:lnTo>
                      <a:lnTo>
                        <a:pt x="98" y="28"/>
                      </a:lnTo>
                      <a:lnTo>
                        <a:pt x="48" y="0"/>
                      </a:lnTo>
                      <a:lnTo>
                        <a:pt x="0" y="28"/>
                      </a:lnTo>
                      <a:lnTo>
                        <a:pt x="0" y="28"/>
                      </a:lnTo>
                      <a:lnTo>
                        <a:pt x="8" y="40"/>
                      </a:lnTo>
                      <a:lnTo>
                        <a:pt x="20" y="50"/>
                      </a:lnTo>
                      <a:lnTo>
                        <a:pt x="20" y="5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114"/>
                <p:cNvSpPr>
                  <a:spLocks/>
                </p:cNvSpPr>
                <p:nvPr/>
              </p:nvSpPr>
              <p:spPr bwMode="auto">
                <a:xfrm>
                  <a:off x="6524758" y="2046287"/>
                  <a:ext cx="92075" cy="136525"/>
                </a:xfrm>
                <a:custGeom>
                  <a:avLst/>
                  <a:gdLst>
                    <a:gd name="T0" fmla="*/ 50 w 58"/>
                    <a:gd name="T1" fmla="*/ 86 h 86"/>
                    <a:gd name="T2" fmla="*/ 50 w 58"/>
                    <a:gd name="T3" fmla="*/ 86 h 86"/>
                    <a:gd name="T4" fmla="*/ 54 w 58"/>
                    <a:gd name="T5" fmla="*/ 76 h 86"/>
                    <a:gd name="T6" fmla="*/ 56 w 58"/>
                    <a:gd name="T7" fmla="*/ 64 h 86"/>
                    <a:gd name="T8" fmla="*/ 58 w 58"/>
                    <a:gd name="T9" fmla="*/ 54 h 86"/>
                    <a:gd name="T10" fmla="*/ 56 w 58"/>
                    <a:gd name="T11" fmla="*/ 44 h 86"/>
                    <a:gd name="T12" fmla="*/ 52 w 58"/>
                    <a:gd name="T13" fmla="*/ 32 h 86"/>
                    <a:gd name="T14" fmla="*/ 46 w 58"/>
                    <a:gd name="T15" fmla="*/ 24 h 86"/>
                    <a:gd name="T16" fmla="*/ 38 w 58"/>
                    <a:gd name="T17" fmla="*/ 16 h 86"/>
                    <a:gd name="T18" fmla="*/ 28 w 58"/>
                    <a:gd name="T19" fmla="*/ 8 h 86"/>
                    <a:gd name="T20" fmla="*/ 28 w 58"/>
                    <a:gd name="T21" fmla="*/ 8 h 86"/>
                    <a:gd name="T22" fmla="*/ 14 w 58"/>
                    <a:gd name="T23" fmla="*/ 2 h 86"/>
                    <a:gd name="T24" fmla="*/ 0 w 58"/>
                    <a:gd name="T25" fmla="*/ 0 h 86"/>
                    <a:gd name="T26" fmla="*/ 0 w 58"/>
                    <a:gd name="T27" fmla="*/ 58 h 86"/>
                    <a:gd name="T28" fmla="*/ 50 w 58"/>
                    <a:gd name="T2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0" y="86"/>
                      </a:moveTo>
                      <a:lnTo>
                        <a:pt x="50" y="86"/>
                      </a:lnTo>
                      <a:lnTo>
                        <a:pt x="54" y="76"/>
                      </a:lnTo>
                      <a:lnTo>
                        <a:pt x="56" y="64"/>
                      </a:lnTo>
                      <a:lnTo>
                        <a:pt x="58" y="54"/>
                      </a:lnTo>
                      <a:lnTo>
                        <a:pt x="56" y="44"/>
                      </a:lnTo>
                      <a:lnTo>
                        <a:pt x="52" y="32"/>
                      </a:lnTo>
                      <a:lnTo>
                        <a:pt x="46" y="24"/>
                      </a:lnTo>
                      <a:lnTo>
                        <a:pt x="38" y="16"/>
                      </a:lnTo>
                      <a:lnTo>
                        <a:pt x="28" y="8"/>
                      </a:lnTo>
                      <a:lnTo>
                        <a:pt x="28" y="8"/>
                      </a:lnTo>
                      <a:lnTo>
                        <a:pt x="14" y="2"/>
                      </a:lnTo>
                      <a:lnTo>
                        <a:pt x="0" y="0"/>
                      </a:lnTo>
                      <a:lnTo>
                        <a:pt x="0" y="58"/>
                      </a:lnTo>
                      <a:lnTo>
                        <a:pt x="50" y="86"/>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115"/>
                <p:cNvSpPr>
                  <a:spLocks/>
                </p:cNvSpPr>
                <p:nvPr/>
              </p:nvSpPr>
              <p:spPr bwMode="auto">
                <a:xfrm>
                  <a:off x="4838833" y="3335337"/>
                  <a:ext cx="88900" cy="133350"/>
                </a:xfrm>
                <a:custGeom>
                  <a:avLst/>
                  <a:gdLst>
                    <a:gd name="T0" fmla="*/ 0 w 56"/>
                    <a:gd name="T1" fmla="*/ 0 h 84"/>
                    <a:gd name="T2" fmla="*/ 0 w 56"/>
                    <a:gd name="T3" fmla="*/ 56 h 84"/>
                    <a:gd name="T4" fmla="*/ 48 w 56"/>
                    <a:gd name="T5" fmla="*/ 84 h 84"/>
                    <a:gd name="T6" fmla="*/ 48 w 56"/>
                    <a:gd name="T7" fmla="*/ 84 h 84"/>
                    <a:gd name="T8" fmla="*/ 54 w 56"/>
                    <a:gd name="T9" fmla="*/ 70 h 84"/>
                    <a:gd name="T10" fmla="*/ 56 w 56"/>
                    <a:gd name="T11" fmla="*/ 56 h 84"/>
                    <a:gd name="T12" fmla="*/ 54 w 56"/>
                    <a:gd name="T13" fmla="*/ 42 h 84"/>
                    <a:gd name="T14" fmla="*/ 48 w 56"/>
                    <a:gd name="T15" fmla="*/ 28 h 84"/>
                    <a:gd name="T16" fmla="*/ 48 w 56"/>
                    <a:gd name="T17" fmla="*/ 28 h 84"/>
                    <a:gd name="T18" fmla="*/ 38 w 56"/>
                    <a:gd name="T19" fmla="*/ 16 h 84"/>
                    <a:gd name="T20" fmla="*/ 28 w 56"/>
                    <a:gd name="T21" fmla="*/ 6 h 84"/>
                    <a:gd name="T22" fmla="*/ 14 w 56"/>
                    <a:gd name="T23" fmla="*/ 0 h 84"/>
                    <a:gd name="T24" fmla="*/ 0 w 56"/>
                    <a:gd name="T25" fmla="*/ 0 h 84"/>
                    <a:gd name="T26" fmla="*/ 0 w 56"/>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4">
                      <a:moveTo>
                        <a:pt x="0" y="0"/>
                      </a:moveTo>
                      <a:lnTo>
                        <a:pt x="0" y="56"/>
                      </a:lnTo>
                      <a:lnTo>
                        <a:pt x="48" y="84"/>
                      </a:lnTo>
                      <a:lnTo>
                        <a:pt x="48" y="84"/>
                      </a:lnTo>
                      <a:lnTo>
                        <a:pt x="54" y="70"/>
                      </a:lnTo>
                      <a:lnTo>
                        <a:pt x="56" y="56"/>
                      </a:lnTo>
                      <a:lnTo>
                        <a:pt x="54" y="42"/>
                      </a:lnTo>
                      <a:lnTo>
                        <a:pt x="48" y="28"/>
                      </a:lnTo>
                      <a:lnTo>
                        <a:pt x="48" y="28"/>
                      </a:lnTo>
                      <a:lnTo>
                        <a:pt x="38" y="16"/>
                      </a:lnTo>
                      <a:lnTo>
                        <a:pt x="28" y="6"/>
                      </a:lnTo>
                      <a:lnTo>
                        <a:pt x="14" y="0"/>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116"/>
                <p:cNvSpPr>
                  <a:spLocks/>
                </p:cNvSpPr>
                <p:nvPr/>
              </p:nvSpPr>
              <p:spPr bwMode="auto">
                <a:xfrm>
                  <a:off x="4759458" y="3424237"/>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2 h 56"/>
                    <a:gd name="T10" fmla="*/ 34 w 98"/>
                    <a:gd name="T11" fmla="*/ 54 h 56"/>
                    <a:gd name="T12" fmla="*/ 46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50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2"/>
                      </a:lnTo>
                      <a:lnTo>
                        <a:pt x="34" y="54"/>
                      </a:lnTo>
                      <a:lnTo>
                        <a:pt x="46" y="56"/>
                      </a:lnTo>
                      <a:lnTo>
                        <a:pt x="56" y="56"/>
                      </a:lnTo>
                      <a:lnTo>
                        <a:pt x="66" y="54"/>
                      </a:lnTo>
                      <a:lnTo>
                        <a:pt x="78" y="50"/>
                      </a:lnTo>
                      <a:lnTo>
                        <a:pt x="78" y="50"/>
                      </a:lnTo>
                      <a:lnTo>
                        <a:pt x="90" y="40"/>
                      </a:lnTo>
                      <a:lnTo>
                        <a:pt x="98"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117"/>
                <p:cNvSpPr>
                  <a:spLocks/>
                </p:cNvSpPr>
                <p:nvPr/>
              </p:nvSpPr>
              <p:spPr bwMode="auto">
                <a:xfrm>
                  <a:off x="4746758" y="3335337"/>
                  <a:ext cx="92075" cy="133350"/>
                </a:xfrm>
                <a:custGeom>
                  <a:avLst/>
                  <a:gdLst>
                    <a:gd name="T0" fmla="*/ 58 w 58"/>
                    <a:gd name="T1" fmla="*/ 0 h 84"/>
                    <a:gd name="T2" fmla="*/ 58 w 58"/>
                    <a:gd name="T3" fmla="*/ 0 h 84"/>
                    <a:gd name="T4" fmla="*/ 42 w 58"/>
                    <a:gd name="T5" fmla="*/ 0 h 84"/>
                    <a:gd name="T6" fmla="*/ 28 w 58"/>
                    <a:gd name="T7" fmla="*/ 6 h 84"/>
                    <a:gd name="T8" fmla="*/ 28 w 58"/>
                    <a:gd name="T9" fmla="*/ 6 h 84"/>
                    <a:gd name="T10" fmla="*/ 20 w 58"/>
                    <a:gd name="T11" fmla="*/ 14 h 84"/>
                    <a:gd name="T12" fmla="*/ 12 w 58"/>
                    <a:gd name="T13" fmla="*/ 22 h 84"/>
                    <a:gd name="T14" fmla="*/ 6 w 58"/>
                    <a:gd name="T15" fmla="*/ 30 h 84"/>
                    <a:gd name="T16" fmla="*/ 2 w 58"/>
                    <a:gd name="T17" fmla="*/ 42 h 84"/>
                    <a:gd name="T18" fmla="*/ 0 w 58"/>
                    <a:gd name="T19" fmla="*/ 52 h 84"/>
                    <a:gd name="T20" fmla="*/ 0 w 58"/>
                    <a:gd name="T21" fmla="*/ 62 h 84"/>
                    <a:gd name="T22" fmla="*/ 2 w 58"/>
                    <a:gd name="T23" fmla="*/ 74 h 84"/>
                    <a:gd name="T24" fmla="*/ 8 w 58"/>
                    <a:gd name="T25" fmla="*/ 84 h 84"/>
                    <a:gd name="T26" fmla="*/ 58 w 58"/>
                    <a:gd name="T27" fmla="*/ 56 h 84"/>
                    <a:gd name="T28" fmla="*/ 58 w 58"/>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4">
                      <a:moveTo>
                        <a:pt x="58" y="0"/>
                      </a:moveTo>
                      <a:lnTo>
                        <a:pt x="58" y="0"/>
                      </a:lnTo>
                      <a:lnTo>
                        <a:pt x="42" y="0"/>
                      </a:lnTo>
                      <a:lnTo>
                        <a:pt x="28" y="6"/>
                      </a:lnTo>
                      <a:lnTo>
                        <a:pt x="28" y="6"/>
                      </a:lnTo>
                      <a:lnTo>
                        <a:pt x="20" y="14"/>
                      </a:lnTo>
                      <a:lnTo>
                        <a:pt x="12" y="22"/>
                      </a:lnTo>
                      <a:lnTo>
                        <a:pt x="6" y="30"/>
                      </a:lnTo>
                      <a:lnTo>
                        <a:pt x="2" y="42"/>
                      </a:lnTo>
                      <a:lnTo>
                        <a:pt x="0" y="52"/>
                      </a:lnTo>
                      <a:lnTo>
                        <a:pt x="0" y="62"/>
                      </a:lnTo>
                      <a:lnTo>
                        <a:pt x="2" y="74"/>
                      </a:lnTo>
                      <a:lnTo>
                        <a:pt x="8" y="84"/>
                      </a:lnTo>
                      <a:lnTo>
                        <a:pt x="58" y="56"/>
                      </a:lnTo>
                      <a:lnTo>
                        <a:pt x="58"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118"/>
                <p:cNvSpPr>
                  <a:spLocks/>
                </p:cNvSpPr>
                <p:nvPr/>
              </p:nvSpPr>
              <p:spPr bwMode="auto">
                <a:xfrm>
                  <a:off x="5232533" y="4243387"/>
                  <a:ext cx="155575" cy="88900"/>
                </a:xfrm>
                <a:custGeom>
                  <a:avLst/>
                  <a:gdLst>
                    <a:gd name="T0" fmla="*/ 0 w 98"/>
                    <a:gd name="T1" fmla="*/ 28 h 56"/>
                    <a:gd name="T2" fmla="*/ 0 w 98"/>
                    <a:gd name="T3" fmla="*/ 28 h 56"/>
                    <a:gd name="T4" fmla="*/ 8 w 98"/>
                    <a:gd name="T5" fmla="*/ 40 h 56"/>
                    <a:gd name="T6" fmla="*/ 20 w 98"/>
                    <a:gd name="T7" fmla="*/ 48 h 56"/>
                    <a:gd name="T8" fmla="*/ 34 w 98"/>
                    <a:gd name="T9" fmla="*/ 54 h 56"/>
                    <a:gd name="T10" fmla="*/ 48 w 98"/>
                    <a:gd name="T11" fmla="*/ 56 h 56"/>
                    <a:gd name="T12" fmla="*/ 48 w 98"/>
                    <a:gd name="T13" fmla="*/ 56 h 56"/>
                    <a:gd name="T14" fmla="*/ 64 w 98"/>
                    <a:gd name="T15" fmla="*/ 54 h 56"/>
                    <a:gd name="T16" fmla="*/ 78 w 98"/>
                    <a:gd name="T17" fmla="*/ 48 h 56"/>
                    <a:gd name="T18" fmla="*/ 90 w 98"/>
                    <a:gd name="T19" fmla="*/ 40 h 56"/>
                    <a:gd name="T20" fmla="*/ 98 w 98"/>
                    <a:gd name="T21" fmla="*/ 28 h 56"/>
                    <a:gd name="T22" fmla="*/ 48 w 98"/>
                    <a:gd name="T23" fmla="*/ 0 h 56"/>
                    <a:gd name="T24" fmla="*/ 0 w 98"/>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6">
                      <a:moveTo>
                        <a:pt x="0" y="28"/>
                      </a:moveTo>
                      <a:lnTo>
                        <a:pt x="0" y="28"/>
                      </a:lnTo>
                      <a:lnTo>
                        <a:pt x="8" y="40"/>
                      </a:lnTo>
                      <a:lnTo>
                        <a:pt x="20" y="48"/>
                      </a:lnTo>
                      <a:lnTo>
                        <a:pt x="34" y="54"/>
                      </a:lnTo>
                      <a:lnTo>
                        <a:pt x="48" y="56"/>
                      </a:lnTo>
                      <a:lnTo>
                        <a:pt x="48" y="56"/>
                      </a:lnTo>
                      <a:lnTo>
                        <a:pt x="64" y="54"/>
                      </a:lnTo>
                      <a:lnTo>
                        <a:pt x="78" y="48"/>
                      </a:lnTo>
                      <a:lnTo>
                        <a:pt x="90" y="40"/>
                      </a:lnTo>
                      <a:lnTo>
                        <a:pt x="98" y="28"/>
                      </a:lnTo>
                      <a:lnTo>
                        <a:pt x="48"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119"/>
                <p:cNvSpPr>
                  <a:spLocks/>
                </p:cNvSpPr>
                <p:nvPr/>
              </p:nvSpPr>
              <p:spPr bwMode="auto">
                <a:xfrm>
                  <a:off x="5219833" y="4151312"/>
                  <a:ext cx="88900" cy="136525"/>
                </a:xfrm>
                <a:custGeom>
                  <a:avLst/>
                  <a:gdLst>
                    <a:gd name="T0" fmla="*/ 56 w 56"/>
                    <a:gd name="T1" fmla="*/ 0 h 86"/>
                    <a:gd name="T2" fmla="*/ 56 w 56"/>
                    <a:gd name="T3" fmla="*/ 0 h 86"/>
                    <a:gd name="T4" fmla="*/ 46 w 56"/>
                    <a:gd name="T5" fmla="*/ 2 h 86"/>
                    <a:gd name="T6" fmla="*/ 34 w 56"/>
                    <a:gd name="T7" fmla="*/ 6 h 86"/>
                    <a:gd name="T8" fmla="*/ 26 w 56"/>
                    <a:gd name="T9" fmla="*/ 10 h 86"/>
                    <a:gd name="T10" fmla="*/ 16 w 56"/>
                    <a:gd name="T11" fmla="*/ 18 h 86"/>
                    <a:gd name="T12" fmla="*/ 10 w 56"/>
                    <a:gd name="T13" fmla="*/ 26 h 86"/>
                    <a:gd name="T14" fmla="*/ 4 w 56"/>
                    <a:gd name="T15" fmla="*/ 36 h 86"/>
                    <a:gd name="T16" fmla="*/ 2 w 56"/>
                    <a:gd name="T17" fmla="*/ 46 h 86"/>
                    <a:gd name="T18" fmla="*/ 0 w 56"/>
                    <a:gd name="T19" fmla="*/ 58 h 86"/>
                    <a:gd name="T20" fmla="*/ 0 w 56"/>
                    <a:gd name="T21" fmla="*/ 58 h 86"/>
                    <a:gd name="T22" fmla="*/ 2 w 56"/>
                    <a:gd name="T23" fmla="*/ 72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6" y="2"/>
                      </a:lnTo>
                      <a:lnTo>
                        <a:pt x="34" y="6"/>
                      </a:lnTo>
                      <a:lnTo>
                        <a:pt x="26" y="10"/>
                      </a:lnTo>
                      <a:lnTo>
                        <a:pt x="16" y="18"/>
                      </a:lnTo>
                      <a:lnTo>
                        <a:pt x="10" y="26"/>
                      </a:lnTo>
                      <a:lnTo>
                        <a:pt x="4" y="36"/>
                      </a:lnTo>
                      <a:lnTo>
                        <a:pt x="2" y="46"/>
                      </a:lnTo>
                      <a:lnTo>
                        <a:pt x="0" y="58"/>
                      </a:lnTo>
                      <a:lnTo>
                        <a:pt x="0" y="58"/>
                      </a:lnTo>
                      <a:lnTo>
                        <a:pt x="2" y="72"/>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120"/>
                <p:cNvSpPr>
                  <a:spLocks/>
                </p:cNvSpPr>
                <p:nvPr/>
              </p:nvSpPr>
              <p:spPr bwMode="auto">
                <a:xfrm>
                  <a:off x="53087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4 w 58"/>
                    <a:gd name="T17" fmla="*/ 36 h 86"/>
                    <a:gd name="T18" fmla="*/ 48 w 58"/>
                    <a:gd name="T19" fmla="*/ 26 h 86"/>
                    <a:gd name="T20" fmla="*/ 42 w 58"/>
                    <a:gd name="T21" fmla="*/ 18 h 86"/>
                    <a:gd name="T22" fmla="*/ 32 w 58"/>
                    <a:gd name="T23" fmla="*/ 10 h 86"/>
                    <a:gd name="T24" fmla="*/ 24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4" y="36"/>
                      </a:lnTo>
                      <a:lnTo>
                        <a:pt x="48" y="26"/>
                      </a:lnTo>
                      <a:lnTo>
                        <a:pt x="42" y="18"/>
                      </a:lnTo>
                      <a:lnTo>
                        <a:pt x="32" y="10"/>
                      </a:lnTo>
                      <a:lnTo>
                        <a:pt x="24" y="6"/>
                      </a:lnTo>
                      <a:lnTo>
                        <a:pt x="12"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122"/>
                <p:cNvSpPr>
                  <a:spLocks/>
                </p:cNvSpPr>
                <p:nvPr/>
              </p:nvSpPr>
              <p:spPr bwMode="auto">
                <a:xfrm>
                  <a:off x="62358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88 w 98"/>
                    <a:gd name="T19" fmla="*/ 40 h 58"/>
                    <a:gd name="T20" fmla="*/ 98 w 98"/>
                    <a:gd name="T21" fmla="*/ 28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88" y="40"/>
                      </a:lnTo>
                      <a:lnTo>
                        <a:pt x="98" y="28"/>
                      </a:lnTo>
                      <a:lnTo>
                        <a:pt x="48"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126"/>
                <p:cNvSpPr>
                  <a:spLocks/>
                </p:cNvSpPr>
                <p:nvPr/>
              </p:nvSpPr>
              <p:spPr bwMode="auto">
                <a:xfrm>
                  <a:off x="5483358" y="3557587"/>
                  <a:ext cx="155575" cy="92075"/>
                </a:xfrm>
                <a:custGeom>
                  <a:avLst/>
                  <a:gdLst>
                    <a:gd name="T0" fmla="*/ 0 w 98"/>
                    <a:gd name="T1" fmla="*/ 30 h 58"/>
                    <a:gd name="T2" fmla="*/ 0 w 98"/>
                    <a:gd name="T3" fmla="*/ 30 h 58"/>
                    <a:gd name="T4" fmla="*/ 6 w 98"/>
                    <a:gd name="T5" fmla="*/ 38 h 58"/>
                    <a:gd name="T6" fmla="*/ 16 w 98"/>
                    <a:gd name="T7" fmla="*/ 46 h 58"/>
                    <a:gd name="T8" fmla="*/ 24 w 98"/>
                    <a:gd name="T9" fmla="*/ 52 h 58"/>
                    <a:gd name="T10" fmla="*/ 34 w 98"/>
                    <a:gd name="T11" fmla="*/ 56 h 58"/>
                    <a:gd name="T12" fmla="*/ 46 w 98"/>
                    <a:gd name="T13" fmla="*/ 58 h 58"/>
                    <a:gd name="T14" fmla="*/ 56 w 98"/>
                    <a:gd name="T15" fmla="*/ 58 h 58"/>
                    <a:gd name="T16" fmla="*/ 68 w 98"/>
                    <a:gd name="T17" fmla="*/ 54 h 58"/>
                    <a:gd name="T18" fmla="*/ 78 w 98"/>
                    <a:gd name="T19" fmla="*/ 50 h 58"/>
                    <a:gd name="T20" fmla="*/ 78 w 98"/>
                    <a:gd name="T21" fmla="*/ 50 h 58"/>
                    <a:gd name="T22" fmla="*/ 90 w 98"/>
                    <a:gd name="T23" fmla="*/ 40 h 58"/>
                    <a:gd name="T24" fmla="*/ 98 w 98"/>
                    <a:gd name="T25" fmla="*/ 30 h 58"/>
                    <a:gd name="T26" fmla="*/ 50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6" y="38"/>
                      </a:lnTo>
                      <a:lnTo>
                        <a:pt x="16" y="46"/>
                      </a:lnTo>
                      <a:lnTo>
                        <a:pt x="24" y="52"/>
                      </a:lnTo>
                      <a:lnTo>
                        <a:pt x="34" y="56"/>
                      </a:lnTo>
                      <a:lnTo>
                        <a:pt x="46" y="58"/>
                      </a:lnTo>
                      <a:lnTo>
                        <a:pt x="56" y="58"/>
                      </a:lnTo>
                      <a:lnTo>
                        <a:pt x="68" y="54"/>
                      </a:lnTo>
                      <a:lnTo>
                        <a:pt x="78" y="50"/>
                      </a:lnTo>
                      <a:lnTo>
                        <a:pt x="78" y="50"/>
                      </a:lnTo>
                      <a:lnTo>
                        <a:pt x="90" y="40"/>
                      </a:lnTo>
                      <a:lnTo>
                        <a:pt x="98" y="30"/>
                      </a:lnTo>
                      <a:lnTo>
                        <a:pt x="50" y="0"/>
                      </a:lnTo>
                      <a:lnTo>
                        <a:pt x="0" y="3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129"/>
                <p:cNvSpPr>
                  <a:spLocks/>
                </p:cNvSpPr>
                <p:nvPr/>
              </p:nvSpPr>
              <p:spPr bwMode="auto">
                <a:xfrm>
                  <a:off x="5702433" y="3335337"/>
                  <a:ext cx="88900" cy="133350"/>
                </a:xfrm>
                <a:custGeom>
                  <a:avLst/>
                  <a:gdLst>
                    <a:gd name="T0" fmla="*/ 56 w 56"/>
                    <a:gd name="T1" fmla="*/ 0 h 84"/>
                    <a:gd name="T2" fmla="*/ 56 w 56"/>
                    <a:gd name="T3" fmla="*/ 0 h 84"/>
                    <a:gd name="T4" fmla="*/ 46 w 56"/>
                    <a:gd name="T5" fmla="*/ 0 h 84"/>
                    <a:gd name="T6" fmla="*/ 34 w 56"/>
                    <a:gd name="T7" fmla="*/ 4 h 84"/>
                    <a:gd name="T8" fmla="*/ 26 w 56"/>
                    <a:gd name="T9" fmla="*/ 10 h 84"/>
                    <a:gd name="T10" fmla="*/ 16 w 56"/>
                    <a:gd name="T11" fmla="*/ 16 h 84"/>
                    <a:gd name="T12" fmla="*/ 10 w 56"/>
                    <a:gd name="T13" fmla="*/ 24 h 84"/>
                    <a:gd name="T14" fmla="*/ 4 w 56"/>
                    <a:gd name="T15" fmla="*/ 34 h 84"/>
                    <a:gd name="T16" fmla="*/ 2 w 56"/>
                    <a:gd name="T17" fmla="*/ 46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6" y="0"/>
                      </a:lnTo>
                      <a:lnTo>
                        <a:pt x="34" y="4"/>
                      </a:lnTo>
                      <a:lnTo>
                        <a:pt x="26" y="10"/>
                      </a:lnTo>
                      <a:lnTo>
                        <a:pt x="16" y="16"/>
                      </a:lnTo>
                      <a:lnTo>
                        <a:pt x="10" y="24"/>
                      </a:lnTo>
                      <a:lnTo>
                        <a:pt x="4" y="34"/>
                      </a:lnTo>
                      <a:lnTo>
                        <a:pt x="2" y="46"/>
                      </a:lnTo>
                      <a:lnTo>
                        <a:pt x="0" y="56"/>
                      </a:lnTo>
                      <a:lnTo>
                        <a:pt x="0" y="56"/>
                      </a:lnTo>
                      <a:lnTo>
                        <a:pt x="2" y="72"/>
                      </a:lnTo>
                      <a:lnTo>
                        <a:pt x="8" y="84"/>
                      </a:lnTo>
                      <a:lnTo>
                        <a:pt x="56" y="56"/>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130"/>
                <p:cNvSpPr>
                  <a:spLocks/>
                </p:cNvSpPr>
                <p:nvPr/>
              </p:nvSpPr>
              <p:spPr bwMode="auto">
                <a:xfrm>
                  <a:off x="5223008" y="3846512"/>
                  <a:ext cx="88900" cy="133350"/>
                </a:xfrm>
                <a:custGeom>
                  <a:avLst/>
                  <a:gdLst>
                    <a:gd name="T0" fmla="*/ 50 w 56"/>
                    <a:gd name="T1" fmla="*/ 84 h 84"/>
                    <a:gd name="T2" fmla="*/ 50 w 56"/>
                    <a:gd name="T3" fmla="*/ 84 h 84"/>
                    <a:gd name="T4" fmla="*/ 54 w 56"/>
                    <a:gd name="T5" fmla="*/ 72 h 84"/>
                    <a:gd name="T6" fmla="*/ 56 w 56"/>
                    <a:gd name="T7" fmla="*/ 56 h 84"/>
                    <a:gd name="T8" fmla="*/ 56 w 56"/>
                    <a:gd name="T9" fmla="*/ 42 h 84"/>
                    <a:gd name="T10" fmla="*/ 50 w 56"/>
                    <a:gd name="T11" fmla="*/ 28 h 84"/>
                    <a:gd name="T12" fmla="*/ 50 w 56"/>
                    <a:gd name="T13" fmla="*/ 28 h 84"/>
                    <a:gd name="T14" fmla="*/ 40 w 56"/>
                    <a:gd name="T15" fmla="*/ 16 h 84"/>
                    <a:gd name="T16" fmla="*/ 28 w 56"/>
                    <a:gd name="T17" fmla="*/ 6 h 84"/>
                    <a:gd name="T18" fmla="*/ 14 w 56"/>
                    <a:gd name="T19" fmla="*/ 2 h 84"/>
                    <a:gd name="T20" fmla="*/ 0 w 56"/>
                    <a:gd name="T21" fmla="*/ 0 h 84"/>
                    <a:gd name="T22" fmla="*/ 0 w 56"/>
                    <a:gd name="T23" fmla="*/ 56 h 84"/>
                    <a:gd name="T24" fmla="*/ 50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0" y="84"/>
                      </a:moveTo>
                      <a:lnTo>
                        <a:pt x="50" y="84"/>
                      </a:lnTo>
                      <a:lnTo>
                        <a:pt x="54" y="72"/>
                      </a:lnTo>
                      <a:lnTo>
                        <a:pt x="56" y="56"/>
                      </a:lnTo>
                      <a:lnTo>
                        <a:pt x="56" y="42"/>
                      </a:lnTo>
                      <a:lnTo>
                        <a:pt x="50" y="28"/>
                      </a:lnTo>
                      <a:lnTo>
                        <a:pt x="50" y="28"/>
                      </a:lnTo>
                      <a:lnTo>
                        <a:pt x="40" y="16"/>
                      </a:lnTo>
                      <a:lnTo>
                        <a:pt x="28" y="6"/>
                      </a:lnTo>
                      <a:lnTo>
                        <a:pt x="14" y="2"/>
                      </a:lnTo>
                      <a:lnTo>
                        <a:pt x="0" y="0"/>
                      </a:lnTo>
                      <a:lnTo>
                        <a:pt x="0" y="56"/>
                      </a:lnTo>
                      <a:lnTo>
                        <a:pt x="50" y="84"/>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135"/>
                <p:cNvSpPr>
                  <a:spLocks/>
                </p:cNvSpPr>
                <p:nvPr/>
              </p:nvSpPr>
              <p:spPr bwMode="auto">
                <a:xfrm>
                  <a:off x="5813558" y="2220912"/>
                  <a:ext cx="158750" cy="92075"/>
                </a:xfrm>
                <a:custGeom>
                  <a:avLst/>
                  <a:gdLst>
                    <a:gd name="T0" fmla="*/ 0 w 100"/>
                    <a:gd name="T1" fmla="*/ 30 h 58"/>
                    <a:gd name="T2" fmla="*/ 0 w 100"/>
                    <a:gd name="T3" fmla="*/ 30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30 h 58"/>
                    <a:gd name="T22" fmla="*/ 50 w 100"/>
                    <a:gd name="T23" fmla="*/ 0 h 58"/>
                    <a:gd name="T24" fmla="*/ 0 w 100"/>
                    <a:gd name="T25"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30"/>
                      </a:moveTo>
                      <a:lnTo>
                        <a:pt x="0" y="30"/>
                      </a:lnTo>
                      <a:lnTo>
                        <a:pt x="10" y="40"/>
                      </a:lnTo>
                      <a:lnTo>
                        <a:pt x="22" y="50"/>
                      </a:lnTo>
                      <a:lnTo>
                        <a:pt x="34" y="56"/>
                      </a:lnTo>
                      <a:lnTo>
                        <a:pt x="50" y="58"/>
                      </a:lnTo>
                      <a:lnTo>
                        <a:pt x="50" y="58"/>
                      </a:lnTo>
                      <a:lnTo>
                        <a:pt x="66" y="56"/>
                      </a:lnTo>
                      <a:lnTo>
                        <a:pt x="78" y="50"/>
                      </a:lnTo>
                      <a:lnTo>
                        <a:pt x="90" y="40"/>
                      </a:lnTo>
                      <a:lnTo>
                        <a:pt x="100" y="30"/>
                      </a:lnTo>
                      <a:lnTo>
                        <a:pt x="50" y="0"/>
                      </a:lnTo>
                      <a:lnTo>
                        <a:pt x="0" y="3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217" name="Group 216"/>
            <p:cNvGrpSpPr/>
            <p:nvPr/>
          </p:nvGrpSpPr>
          <p:grpSpPr>
            <a:xfrm>
              <a:off x="4746758" y="2043905"/>
              <a:ext cx="2618715" cy="2293791"/>
              <a:chOff x="4746758" y="2043905"/>
              <a:chExt cx="2618715" cy="2293791"/>
            </a:xfrm>
          </p:grpSpPr>
          <p:sp>
            <p:nvSpPr>
              <p:cNvPr id="219" name="Oval 218"/>
              <p:cNvSpPr/>
              <p:nvPr/>
            </p:nvSpPr>
            <p:spPr>
              <a:xfrm>
                <a:off x="5489708" y="2046287"/>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5801785" y="21320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6432286" y="204390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5963025" y="26154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5964900" y="2883693"/>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4746758" y="333176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5467616" y="3470274"/>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5703624" y="3336528"/>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6221281" y="3338511"/>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6449484" y="34663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7180529" y="3329780"/>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5130139" y="38473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5220627" y="41513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6705733" y="415275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a:off x="6949243" y="3571874"/>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p:cNvGrpSpPr/>
          <p:nvPr/>
        </p:nvGrpSpPr>
        <p:grpSpPr>
          <a:xfrm>
            <a:off x="4721358" y="2932112"/>
            <a:ext cx="1924768" cy="1111250"/>
            <a:chOff x="4721358" y="2932112"/>
            <a:chExt cx="1924768" cy="1111250"/>
          </a:xfrm>
        </p:grpSpPr>
        <p:sp>
          <p:nvSpPr>
            <p:cNvPr id="194" name="Freeform 61"/>
            <p:cNvSpPr>
              <a:spLocks/>
            </p:cNvSpPr>
            <p:nvPr/>
          </p:nvSpPr>
          <p:spPr bwMode="auto">
            <a:xfrm>
              <a:off x="4721358" y="3973512"/>
              <a:ext cx="412750" cy="69850"/>
            </a:xfrm>
            <a:custGeom>
              <a:avLst/>
              <a:gdLst>
                <a:gd name="T0" fmla="*/ 0 w 260"/>
                <a:gd name="T1" fmla="*/ 44 h 44"/>
                <a:gd name="T2" fmla="*/ 0 w 260"/>
                <a:gd name="T3" fmla="*/ 44 h 44"/>
                <a:gd name="T4" fmla="*/ 34 w 260"/>
                <a:gd name="T5" fmla="*/ 42 h 44"/>
                <a:gd name="T6" fmla="*/ 66 w 260"/>
                <a:gd name="T7" fmla="*/ 38 h 44"/>
                <a:gd name="T8" fmla="*/ 134 w 260"/>
                <a:gd name="T9" fmla="*/ 26 h 44"/>
                <a:gd name="T10" fmla="*/ 198 w 260"/>
                <a:gd name="T11" fmla="*/ 12 h 44"/>
                <a:gd name="T12" fmla="*/ 260 w 26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260" h="44">
                  <a:moveTo>
                    <a:pt x="0" y="44"/>
                  </a:moveTo>
                  <a:lnTo>
                    <a:pt x="0" y="44"/>
                  </a:lnTo>
                  <a:lnTo>
                    <a:pt x="34" y="42"/>
                  </a:lnTo>
                  <a:lnTo>
                    <a:pt x="66" y="38"/>
                  </a:lnTo>
                  <a:lnTo>
                    <a:pt x="134" y="26"/>
                  </a:lnTo>
                  <a:lnTo>
                    <a:pt x="198" y="12"/>
                  </a:lnTo>
                  <a:lnTo>
                    <a:pt x="260" y="0"/>
                  </a:lnTo>
                </a:path>
              </a:pathLst>
            </a:cu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62"/>
            <p:cNvSpPr>
              <a:spLocks/>
            </p:cNvSpPr>
            <p:nvPr/>
          </p:nvSpPr>
          <p:spPr bwMode="auto">
            <a:xfrm>
              <a:off x="5311908" y="2932112"/>
              <a:ext cx="1334218" cy="971550"/>
            </a:xfrm>
            <a:custGeom>
              <a:avLst/>
              <a:gdLst>
                <a:gd name="T0" fmla="*/ 0 w 802"/>
                <a:gd name="T1" fmla="*/ 584 h 584"/>
                <a:gd name="T2" fmla="*/ 0 w 802"/>
                <a:gd name="T3" fmla="*/ 584 h 584"/>
                <a:gd name="T4" fmla="*/ 64 w 802"/>
                <a:gd name="T5" fmla="*/ 556 h 584"/>
                <a:gd name="T6" fmla="*/ 138 w 802"/>
                <a:gd name="T7" fmla="*/ 522 h 584"/>
                <a:gd name="T8" fmla="*/ 176 w 802"/>
                <a:gd name="T9" fmla="*/ 502 h 584"/>
                <a:gd name="T10" fmla="*/ 216 w 802"/>
                <a:gd name="T11" fmla="*/ 480 h 584"/>
                <a:gd name="T12" fmla="*/ 256 w 802"/>
                <a:gd name="T13" fmla="*/ 456 h 584"/>
                <a:gd name="T14" fmla="*/ 298 w 802"/>
                <a:gd name="T15" fmla="*/ 430 h 584"/>
                <a:gd name="T16" fmla="*/ 298 w 802"/>
                <a:gd name="T17" fmla="*/ 430 h 584"/>
                <a:gd name="T18" fmla="*/ 392 w 802"/>
                <a:gd name="T19" fmla="*/ 364 h 584"/>
                <a:gd name="T20" fmla="*/ 508 w 802"/>
                <a:gd name="T21" fmla="*/ 282 h 584"/>
                <a:gd name="T22" fmla="*/ 508 w 802"/>
                <a:gd name="T23" fmla="*/ 282 h 584"/>
                <a:gd name="T24" fmla="*/ 550 w 802"/>
                <a:gd name="T25" fmla="*/ 250 h 584"/>
                <a:gd name="T26" fmla="*/ 592 w 802"/>
                <a:gd name="T27" fmla="*/ 214 h 584"/>
                <a:gd name="T28" fmla="*/ 634 w 802"/>
                <a:gd name="T29" fmla="*/ 176 h 584"/>
                <a:gd name="T30" fmla="*/ 674 w 802"/>
                <a:gd name="T31" fmla="*/ 138 h 584"/>
                <a:gd name="T32" fmla="*/ 712 w 802"/>
                <a:gd name="T33" fmla="*/ 100 h 584"/>
                <a:gd name="T34" fmla="*/ 746 w 802"/>
                <a:gd name="T35" fmla="*/ 64 h 584"/>
                <a:gd name="T36" fmla="*/ 802 w 802"/>
                <a:gd name="T3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2" h="584">
                  <a:moveTo>
                    <a:pt x="0" y="584"/>
                  </a:moveTo>
                  <a:lnTo>
                    <a:pt x="0" y="584"/>
                  </a:lnTo>
                  <a:lnTo>
                    <a:pt x="64" y="556"/>
                  </a:lnTo>
                  <a:lnTo>
                    <a:pt x="138" y="522"/>
                  </a:lnTo>
                  <a:lnTo>
                    <a:pt x="176" y="502"/>
                  </a:lnTo>
                  <a:lnTo>
                    <a:pt x="216" y="480"/>
                  </a:lnTo>
                  <a:lnTo>
                    <a:pt x="256" y="456"/>
                  </a:lnTo>
                  <a:lnTo>
                    <a:pt x="298" y="430"/>
                  </a:lnTo>
                  <a:lnTo>
                    <a:pt x="298" y="430"/>
                  </a:lnTo>
                  <a:lnTo>
                    <a:pt x="392" y="364"/>
                  </a:lnTo>
                  <a:lnTo>
                    <a:pt x="508" y="282"/>
                  </a:lnTo>
                  <a:lnTo>
                    <a:pt x="508" y="282"/>
                  </a:lnTo>
                  <a:lnTo>
                    <a:pt x="550" y="250"/>
                  </a:lnTo>
                  <a:lnTo>
                    <a:pt x="592" y="214"/>
                  </a:lnTo>
                  <a:lnTo>
                    <a:pt x="634" y="176"/>
                  </a:lnTo>
                  <a:lnTo>
                    <a:pt x="674" y="138"/>
                  </a:lnTo>
                  <a:lnTo>
                    <a:pt x="712" y="100"/>
                  </a:lnTo>
                  <a:lnTo>
                    <a:pt x="746" y="64"/>
                  </a:lnTo>
                  <a:lnTo>
                    <a:pt x="802" y="0"/>
                  </a:lnTo>
                </a:path>
              </a:pathLst>
            </a:custGeom>
            <a:noFill/>
            <a:ln w="28575">
              <a:solidFill>
                <a:schemeClr val="accent5">
                  <a:lumMod val="60000"/>
                  <a:lumOff val="40000"/>
                </a:schemeClr>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Freeform 131"/>
            <p:cNvSpPr>
              <a:spLocks/>
            </p:cNvSpPr>
            <p:nvPr/>
          </p:nvSpPr>
          <p:spPr bwMode="auto">
            <a:xfrm>
              <a:off x="5134108" y="3846512"/>
              <a:ext cx="88900" cy="133350"/>
            </a:xfrm>
            <a:custGeom>
              <a:avLst/>
              <a:gdLst>
                <a:gd name="T0" fmla="*/ 56 w 56"/>
                <a:gd name="T1" fmla="*/ 0 h 84"/>
                <a:gd name="T2" fmla="*/ 56 w 56"/>
                <a:gd name="T3" fmla="*/ 0 h 84"/>
                <a:gd name="T4" fmla="*/ 42 w 56"/>
                <a:gd name="T5" fmla="*/ 2 h 84"/>
                <a:gd name="T6" fmla="*/ 28 w 56"/>
                <a:gd name="T7" fmla="*/ 8 h 84"/>
                <a:gd name="T8" fmla="*/ 28 w 56"/>
                <a:gd name="T9" fmla="*/ 8 h 84"/>
                <a:gd name="T10" fmla="*/ 18 w 56"/>
                <a:gd name="T11" fmla="*/ 14 h 84"/>
                <a:gd name="T12" fmla="*/ 10 w 56"/>
                <a:gd name="T13" fmla="*/ 22 h 84"/>
                <a:gd name="T14" fmla="*/ 4 w 56"/>
                <a:gd name="T15" fmla="*/ 32 h 84"/>
                <a:gd name="T16" fmla="*/ 0 w 56"/>
                <a:gd name="T17" fmla="*/ 42 h 84"/>
                <a:gd name="T18" fmla="*/ 0 w 56"/>
                <a:gd name="T19" fmla="*/ 52 h 84"/>
                <a:gd name="T20" fmla="*/ 0 w 56"/>
                <a:gd name="T21" fmla="*/ 64 h 84"/>
                <a:gd name="T22" fmla="*/ 2 w 56"/>
                <a:gd name="T23" fmla="*/ 74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2" y="2"/>
                  </a:lnTo>
                  <a:lnTo>
                    <a:pt x="28" y="8"/>
                  </a:lnTo>
                  <a:lnTo>
                    <a:pt x="28" y="8"/>
                  </a:lnTo>
                  <a:lnTo>
                    <a:pt x="18" y="14"/>
                  </a:lnTo>
                  <a:lnTo>
                    <a:pt x="10" y="22"/>
                  </a:lnTo>
                  <a:lnTo>
                    <a:pt x="4" y="32"/>
                  </a:lnTo>
                  <a:lnTo>
                    <a:pt x="0" y="42"/>
                  </a:lnTo>
                  <a:lnTo>
                    <a:pt x="0" y="52"/>
                  </a:lnTo>
                  <a:lnTo>
                    <a:pt x="0" y="64"/>
                  </a:lnTo>
                  <a:lnTo>
                    <a:pt x="2" y="74"/>
                  </a:lnTo>
                  <a:lnTo>
                    <a:pt x="6" y="84"/>
                  </a:lnTo>
                  <a:lnTo>
                    <a:pt x="56" y="56"/>
                  </a:lnTo>
                  <a:lnTo>
                    <a:pt x="56" y="0"/>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32"/>
            <p:cNvSpPr>
              <a:spLocks/>
            </p:cNvSpPr>
            <p:nvPr/>
          </p:nvSpPr>
          <p:spPr bwMode="auto">
            <a:xfrm>
              <a:off x="5143633" y="3935412"/>
              <a:ext cx="158750" cy="92075"/>
            </a:xfrm>
            <a:custGeom>
              <a:avLst/>
              <a:gdLst>
                <a:gd name="T0" fmla="*/ 78 w 100"/>
                <a:gd name="T1" fmla="*/ 50 h 58"/>
                <a:gd name="T2" fmla="*/ 78 w 100"/>
                <a:gd name="T3" fmla="*/ 50 h 58"/>
                <a:gd name="T4" fmla="*/ 90 w 100"/>
                <a:gd name="T5" fmla="*/ 40 h 58"/>
                <a:gd name="T6" fmla="*/ 100 w 100"/>
                <a:gd name="T7" fmla="*/ 28 h 58"/>
                <a:gd name="T8" fmla="*/ 50 w 100"/>
                <a:gd name="T9" fmla="*/ 0 h 58"/>
                <a:gd name="T10" fmla="*/ 0 w 100"/>
                <a:gd name="T11" fmla="*/ 28 h 58"/>
                <a:gd name="T12" fmla="*/ 0 w 100"/>
                <a:gd name="T13" fmla="*/ 28 h 58"/>
                <a:gd name="T14" fmla="*/ 8 w 100"/>
                <a:gd name="T15" fmla="*/ 38 h 58"/>
                <a:gd name="T16" fmla="*/ 16 w 100"/>
                <a:gd name="T17" fmla="*/ 46 h 58"/>
                <a:gd name="T18" fmla="*/ 24 w 100"/>
                <a:gd name="T19" fmla="*/ 52 h 58"/>
                <a:gd name="T20" fmla="*/ 36 w 100"/>
                <a:gd name="T21" fmla="*/ 56 h 58"/>
                <a:gd name="T22" fmla="*/ 46 w 100"/>
                <a:gd name="T23" fmla="*/ 58 h 58"/>
                <a:gd name="T24" fmla="*/ 56 w 100"/>
                <a:gd name="T25" fmla="*/ 56 h 58"/>
                <a:gd name="T26" fmla="*/ 68 w 100"/>
                <a:gd name="T27" fmla="*/ 54 h 58"/>
                <a:gd name="T28" fmla="*/ 78 w 100"/>
                <a:gd name="T29" fmla="*/ 50 h 58"/>
                <a:gd name="T30" fmla="*/ 78 w 100"/>
                <a:gd name="T3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8">
                  <a:moveTo>
                    <a:pt x="78" y="50"/>
                  </a:moveTo>
                  <a:lnTo>
                    <a:pt x="78" y="50"/>
                  </a:lnTo>
                  <a:lnTo>
                    <a:pt x="90" y="40"/>
                  </a:lnTo>
                  <a:lnTo>
                    <a:pt x="100" y="28"/>
                  </a:lnTo>
                  <a:lnTo>
                    <a:pt x="50" y="0"/>
                  </a:lnTo>
                  <a:lnTo>
                    <a:pt x="0" y="28"/>
                  </a:lnTo>
                  <a:lnTo>
                    <a:pt x="0" y="28"/>
                  </a:lnTo>
                  <a:lnTo>
                    <a:pt x="8" y="38"/>
                  </a:lnTo>
                  <a:lnTo>
                    <a:pt x="16" y="46"/>
                  </a:lnTo>
                  <a:lnTo>
                    <a:pt x="24" y="52"/>
                  </a:lnTo>
                  <a:lnTo>
                    <a:pt x="36" y="56"/>
                  </a:lnTo>
                  <a:lnTo>
                    <a:pt x="46" y="58"/>
                  </a:lnTo>
                  <a:lnTo>
                    <a:pt x="56" y="56"/>
                  </a:lnTo>
                  <a:lnTo>
                    <a:pt x="68" y="54"/>
                  </a:lnTo>
                  <a:lnTo>
                    <a:pt x="78" y="50"/>
                  </a:lnTo>
                  <a:lnTo>
                    <a:pt x="78" y="50"/>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Freeform 130"/>
            <p:cNvSpPr>
              <a:spLocks/>
            </p:cNvSpPr>
            <p:nvPr/>
          </p:nvSpPr>
          <p:spPr bwMode="auto">
            <a:xfrm>
              <a:off x="5223008" y="3846512"/>
              <a:ext cx="88900" cy="133350"/>
            </a:xfrm>
            <a:custGeom>
              <a:avLst/>
              <a:gdLst>
                <a:gd name="T0" fmla="*/ 50 w 56"/>
                <a:gd name="T1" fmla="*/ 84 h 84"/>
                <a:gd name="T2" fmla="*/ 50 w 56"/>
                <a:gd name="T3" fmla="*/ 84 h 84"/>
                <a:gd name="T4" fmla="*/ 54 w 56"/>
                <a:gd name="T5" fmla="*/ 72 h 84"/>
                <a:gd name="T6" fmla="*/ 56 w 56"/>
                <a:gd name="T7" fmla="*/ 56 h 84"/>
                <a:gd name="T8" fmla="*/ 56 w 56"/>
                <a:gd name="T9" fmla="*/ 42 h 84"/>
                <a:gd name="T10" fmla="*/ 50 w 56"/>
                <a:gd name="T11" fmla="*/ 28 h 84"/>
                <a:gd name="T12" fmla="*/ 50 w 56"/>
                <a:gd name="T13" fmla="*/ 28 h 84"/>
                <a:gd name="T14" fmla="*/ 40 w 56"/>
                <a:gd name="T15" fmla="*/ 16 h 84"/>
                <a:gd name="T16" fmla="*/ 28 w 56"/>
                <a:gd name="T17" fmla="*/ 6 h 84"/>
                <a:gd name="T18" fmla="*/ 14 w 56"/>
                <a:gd name="T19" fmla="*/ 2 h 84"/>
                <a:gd name="T20" fmla="*/ 0 w 56"/>
                <a:gd name="T21" fmla="*/ 0 h 84"/>
                <a:gd name="T22" fmla="*/ 0 w 56"/>
                <a:gd name="T23" fmla="*/ 56 h 84"/>
                <a:gd name="T24" fmla="*/ 50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0" y="84"/>
                  </a:moveTo>
                  <a:lnTo>
                    <a:pt x="50" y="84"/>
                  </a:lnTo>
                  <a:lnTo>
                    <a:pt x="54" y="72"/>
                  </a:lnTo>
                  <a:lnTo>
                    <a:pt x="56" y="56"/>
                  </a:lnTo>
                  <a:lnTo>
                    <a:pt x="56" y="42"/>
                  </a:lnTo>
                  <a:lnTo>
                    <a:pt x="50" y="28"/>
                  </a:lnTo>
                  <a:lnTo>
                    <a:pt x="50" y="28"/>
                  </a:lnTo>
                  <a:lnTo>
                    <a:pt x="40" y="16"/>
                  </a:lnTo>
                  <a:lnTo>
                    <a:pt x="28" y="6"/>
                  </a:lnTo>
                  <a:lnTo>
                    <a:pt x="14" y="2"/>
                  </a:lnTo>
                  <a:lnTo>
                    <a:pt x="0" y="0"/>
                  </a:lnTo>
                  <a:lnTo>
                    <a:pt x="0" y="56"/>
                  </a:lnTo>
                  <a:lnTo>
                    <a:pt x="50" y="84"/>
                  </a:lnTo>
                  <a:close/>
                </a:path>
              </a:pathLst>
            </a:custGeom>
            <a:solidFill>
              <a:schemeClr val="accent3">
                <a:lumMod val="75000"/>
              </a:schemeClr>
            </a:solidFill>
            <a:ln w="3175">
              <a:solidFill>
                <a:schemeClr val="accent5">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Oval 198"/>
            <p:cNvSpPr/>
            <p:nvPr/>
          </p:nvSpPr>
          <p:spPr>
            <a:xfrm>
              <a:off x="5130139" y="3847306"/>
              <a:ext cx="184944" cy="184944"/>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2098154" y="3451223"/>
            <a:ext cx="757237" cy="615775"/>
            <a:chOff x="2098154" y="3451223"/>
            <a:chExt cx="757237" cy="615775"/>
          </a:xfrm>
        </p:grpSpPr>
        <p:grpSp>
          <p:nvGrpSpPr>
            <p:cNvPr id="4386" name="Group 3393"/>
            <p:cNvGrpSpPr>
              <a:grpSpLocks noChangeAspect="1"/>
            </p:cNvGrpSpPr>
            <p:nvPr/>
          </p:nvGrpSpPr>
          <p:grpSpPr bwMode="auto">
            <a:xfrm>
              <a:off x="2098154" y="3451223"/>
              <a:ext cx="757237" cy="615775"/>
              <a:chOff x="1479" y="2462"/>
              <a:chExt cx="364" cy="296"/>
            </a:xfrm>
            <a:effectLst>
              <a:outerShdw blurRad="50800" dist="38100" dir="2700000" algn="tl" rotWithShape="0">
                <a:prstClr val="black">
                  <a:alpha val="40000"/>
                </a:prstClr>
              </a:outerShdw>
            </a:effectLst>
          </p:grpSpPr>
          <p:sp>
            <p:nvSpPr>
              <p:cNvPr id="4389" name="Freeform 3395"/>
              <p:cNvSpPr>
                <a:spLocks/>
              </p:cNvSpPr>
              <p:nvPr/>
            </p:nvSpPr>
            <p:spPr bwMode="auto">
              <a:xfrm>
                <a:off x="1545" y="2470"/>
                <a:ext cx="108" cy="160"/>
              </a:xfrm>
              <a:custGeom>
                <a:avLst/>
                <a:gdLst>
                  <a:gd name="T0" fmla="*/ 108 w 108"/>
                  <a:gd name="T1" fmla="*/ 0 h 160"/>
                  <a:gd name="T2" fmla="*/ 108 w 108"/>
                  <a:gd name="T3" fmla="*/ 0 h 160"/>
                  <a:gd name="T4" fmla="*/ 94 w 108"/>
                  <a:gd name="T5" fmla="*/ 2 h 160"/>
                  <a:gd name="T6" fmla="*/ 80 w 108"/>
                  <a:gd name="T7" fmla="*/ 4 h 160"/>
                  <a:gd name="T8" fmla="*/ 68 w 108"/>
                  <a:gd name="T9" fmla="*/ 8 h 160"/>
                  <a:gd name="T10" fmla="*/ 54 w 108"/>
                  <a:gd name="T11" fmla="*/ 14 h 160"/>
                  <a:gd name="T12" fmla="*/ 44 w 108"/>
                  <a:gd name="T13" fmla="*/ 22 h 160"/>
                  <a:gd name="T14" fmla="*/ 32 w 108"/>
                  <a:gd name="T15" fmla="*/ 30 h 160"/>
                  <a:gd name="T16" fmla="*/ 24 w 108"/>
                  <a:gd name="T17" fmla="*/ 42 h 160"/>
                  <a:gd name="T18" fmla="*/ 16 w 108"/>
                  <a:gd name="T19" fmla="*/ 54 h 160"/>
                  <a:gd name="T20" fmla="*/ 16 w 108"/>
                  <a:gd name="T21" fmla="*/ 54 h 160"/>
                  <a:gd name="T22" fmla="*/ 8 w 108"/>
                  <a:gd name="T23" fmla="*/ 66 h 160"/>
                  <a:gd name="T24" fmla="*/ 4 w 108"/>
                  <a:gd name="T25" fmla="*/ 80 h 160"/>
                  <a:gd name="T26" fmla="*/ 2 w 108"/>
                  <a:gd name="T27" fmla="*/ 94 h 160"/>
                  <a:gd name="T28" fmla="*/ 0 w 108"/>
                  <a:gd name="T29" fmla="*/ 108 h 160"/>
                  <a:gd name="T30" fmla="*/ 2 w 108"/>
                  <a:gd name="T31" fmla="*/ 120 h 160"/>
                  <a:gd name="T32" fmla="*/ 4 w 108"/>
                  <a:gd name="T33" fmla="*/ 134 h 160"/>
                  <a:gd name="T34" fmla="*/ 10 w 108"/>
                  <a:gd name="T35" fmla="*/ 148 h 160"/>
                  <a:gd name="T36" fmla="*/ 16 w 108"/>
                  <a:gd name="T37" fmla="*/ 160 h 160"/>
                  <a:gd name="T38" fmla="*/ 108 w 108"/>
                  <a:gd name="T39" fmla="*/ 106 h 160"/>
                  <a:gd name="T40" fmla="*/ 108 w 108"/>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60">
                    <a:moveTo>
                      <a:pt x="108" y="0"/>
                    </a:moveTo>
                    <a:lnTo>
                      <a:pt x="108" y="0"/>
                    </a:lnTo>
                    <a:lnTo>
                      <a:pt x="94" y="2"/>
                    </a:lnTo>
                    <a:lnTo>
                      <a:pt x="80" y="4"/>
                    </a:lnTo>
                    <a:lnTo>
                      <a:pt x="68" y="8"/>
                    </a:lnTo>
                    <a:lnTo>
                      <a:pt x="54" y="14"/>
                    </a:lnTo>
                    <a:lnTo>
                      <a:pt x="44" y="22"/>
                    </a:lnTo>
                    <a:lnTo>
                      <a:pt x="32" y="30"/>
                    </a:lnTo>
                    <a:lnTo>
                      <a:pt x="24" y="42"/>
                    </a:lnTo>
                    <a:lnTo>
                      <a:pt x="16" y="54"/>
                    </a:lnTo>
                    <a:lnTo>
                      <a:pt x="16" y="54"/>
                    </a:lnTo>
                    <a:lnTo>
                      <a:pt x="8" y="66"/>
                    </a:lnTo>
                    <a:lnTo>
                      <a:pt x="4" y="80"/>
                    </a:lnTo>
                    <a:lnTo>
                      <a:pt x="2" y="94"/>
                    </a:lnTo>
                    <a:lnTo>
                      <a:pt x="0" y="108"/>
                    </a:lnTo>
                    <a:lnTo>
                      <a:pt x="2" y="120"/>
                    </a:lnTo>
                    <a:lnTo>
                      <a:pt x="4" y="134"/>
                    </a:lnTo>
                    <a:lnTo>
                      <a:pt x="10" y="148"/>
                    </a:lnTo>
                    <a:lnTo>
                      <a:pt x="16" y="160"/>
                    </a:lnTo>
                    <a:lnTo>
                      <a:pt x="108" y="106"/>
                    </a:lnTo>
                    <a:lnTo>
                      <a:pt x="108"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0" name="Freeform 3396"/>
              <p:cNvSpPr>
                <a:spLocks/>
              </p:cNvSpPr>
              <p:nvPr/>
            </p:nvSpPr>
            <p:spPr bwMode="auto">
              <a:xfrm>
                <a:off x="1653" y="2470"/>
                <a:ext cx="104" cy="160"/>
              </a:xfrm>
              <a:custGeom>
                <a:avLst/>
                <a:gdLst>
                  <a:gd name="T0" fmla="*/ 52 w 104"/>
                  <a:gd name="T1" fmla="*/ 14 h 160"/>
                  <a:gd name="T2" fmla="*/ 52 w 104"/>
                  <a:gd name="T3" fmla="*/ 14 h 160"/>
                  <a:gd name="T4" fmla="*/ 40 w 104"/>
                  <a:gd name="T5" fmla="*/ 8 h 160"/>
                  <a:gd name="T6" fmla="*/ 26 w 104"/>
                  <a:gd name="T7" fmla="*/ 4 h 160"/>
                  <a:gd name="T8" fmla="*/ 12 w 104"/>
                  <a:gd name="T9" fmla="*/ 2 h 160"/>
                  <a:gd name="T10" fmla="*/ 0 w 104"/>
                  <a:gd name="T11" fmla="*/ 0 h 160"/>
                  <a:gd name="T12" fmla="*/ 0 w 104"/>
                  <a:gd name="T13" fmla="*/ 106 h 160"/>
                  <a:gd name="T14" fmla="*/ 90 w 104"/>
                  <a:gd name="T15" fmla="*/ 160 h 160"/>
                  <a:gd name="T16" fmla="*/ 90 w 104"/>
                  <a:gd name="T17" fmla="*/ 160 h 160"/>
                  <a:gd name="T18" fmla="*/ 100 w 104"/>
                  <a:gd name="T19" fmla="*/ 140 h 160"/>
                  <a:gd name="T20" fmla="*/ 104 w 104"/>
                  <a:gd name="T21" fmla="*/ 120 h 160"/>
                  <a:gd name="T22" fmla="*/ 104 w 104"/>
                  <a:gd name="T23" fmla="*/ 100 h 160"/>
                  <a:gd name="T24" fmla="*/ 102 w 104"/>
                  <a:gd name="T25" fmla="*/ 80 h 160"/>
                  <a:gd name="T26" fmla="*/ 94 w 104"/>
                  <a:gd name="T27" fmla="*/ 60 h 160"/>
                  <a:gd name="T28" fmla="*/ 84 w 104"/>
                  <a:gd name="T29" fmla="*/ 42 h 160"/>
                  <a:gd name="T30" fmla="*/ 70 w 104"/>
                  <a:gd name="T31" fmla="*/ 28 h 160"/>
                  <a:gd name="T32" fmla="*/ 52 w 104"/>
                  <a:gd name="T33" fmla="*/ 14 h 160"/>
                  <a:gd name="T34" fmla="*/ 52 w 104"/>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60">
                    <a:moveTo>
                      <a:pt x="52" y="14"/>
                    </a:moveTo>
                    <a:lnTo>
                      <a:pt x="52" y="14"/>
                    </a:lnTo>
                    <a:lnTo>
                      <a:pt x="40" y="8"/>
                    </a:lnTo>
                    <a:lnTo>
                      <a:pt x="26" y="4"/>
                    </a:lnTo>
                    <a:lnTo>
                      <a:pt x="12" y="2"/>
                    </a:lnTo>
                    <a:lnTo>
                      <a:pt x="0" y="0"/>
                    </a:lnTo>
                    <a:lnTo>
                      <a:pt x="0" y="106"/>
                    </a:lnTo>
                    <a:lnTo>
                      <a:pt x="90" y="160"/>
                    </a:lnTo>
                    <a:lnTo>
                      <a:pt x="90" y="160"/>
                    </a:lnTo>
                    <a:lnTo>
                      <a:pt x="100" y="140"/>
                    </a:lnTo>
                    <a:lnTo>
                      <a:pt x="104" y="120"/>
                    </a:lnTo>
                    <a:lnTo>
                      <a:pt x="104" y="100"/>
                    </a:lnTo>
                    <a:lnTo>
                      <a:pt x="102" y="80"/>
                    </a:lnTo>
                    <a:lnTo>
                      <a:pt x="94" y="60"/>
                    </a:lnTo>
                    <a:lnTo>
                      <a:pt x="84" y="42"/>
                    </a:lnTo>
                    <a:lnTo>
                      <a:pt x="70" y="28"/>
                    </a:lnTo>
                    <a:lnTo>
                      <a:pt x="52" y="14"/>
                    </a:lnTo>
                    <a:lnTo>
                      <a:pt x="52" y="1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1" name="Freeform 3397"/>
              <p:cNvSpPr>
                <a:spLocks/>
              </p:cNvSpPr>
              <p:nvPr/>
            </p:nvSpPr>
            <p:spPr bwMode="auto">
              <a:xfrm>
                <a:off x="1561" y="2576"/>
                <a:ext cx="182" cy="106"/>
              </a:xfrm>
              <a:custGeom>
                <a:avLst/>
                <a:gdLst>
                  <a:gd name="T0" fmla="*/ 0 w 182"/>
                  <a:gd name="T1" fmla="*/ 54 h 106"/>
                  <a:gd name="T2" fmla="*/ 0 w 182"/>
                  <a:gd name="T3" fmla="*/ 54 h 106"/>
                  <a:gd name="T4" fmla="*/ 6 w 182"/>
                  <a:gd name="T5" fmla="*/ 64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2 h 106"/>
                  <a:gd name="T22" fmla="*/ 138 w 182"/>
                  <a:gd name="T23" fmla="*/ 96 h 106"/>
                  <a:gd name="T24" fmla="*/ 154 w 182"/>
                  <a:gd name="T25" fmla="*/ 86 h 106"/>
                  <a:gd name="T26" fmla="*/ 170 w 182"/>
                  <a:gd name="T27" fmla="*/ 70 h 106"/>
                  <a:gd name="T28" fmla="*/ 182 w 182"/>
                  <a:gd name="T29" fmla="*/ 54 h 106"/>
                  <a:gd name="T30" fmla="*/ 92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4"/>
                    </a:lnTo>
                    <a:lnTo>
                      <a:pt x="16" y="76"/>
                    </a:lnTo>
                    <a:lnTo>
                      <a:pt x="26" y="84"/>
                    </a:lnTo>
                    <a:lnTo>
                      <a:pt x="38" y="92"/>
                    </a:lnTo>
                    <a:lnTo>
                      <a:pt x="38" y="92"/>
                    </a:lnTo>
                    <a:lnTo>
                      <a:pt x="58" y="102"/>
                    </a:lnTo>
                    <a:lnTo>
                      <a:pt x="78" y="106"/>
                    </a:lnTo>
                    <a:lnTo>
                      <a:pt x="98" y="106"/>
                    </a:lnTo>
                    <a:lnTo>
                      <a:pt x="118" y="102"/>
                    </a:lnTo>
                    <a:lnTo>
                      <a:pt x="138" y="96"/>
                    </a:lnTo>
                    <a:lnTo>
                      <a:pt x="154" y="86"/>
                    </a:lnTo>
                    <a:lnTo>
                      <a:pt x="170" y="70"/>
                    </a:lnTo>
                    <a:lnTo>
                      <a:pt x="182" y="54"/>
                    </a:lnTo>
                    <a:lnTo>
                      <a:pt x="92" y="0"/>
                    </a:lnTo>
                    <a:lnTo>
                      <a:pt x="0" y="5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2" name="Rectangle 3398"/>
              <p:cNvSpPr>
                <a:spLocks noChangeArrowheads="1"/>
              </p:cNvSpPr>
              <p:nvPr/>
            </p:nvSpPr>
            <p:spPr bwMode="auto">
              <a:xfrm>
                <a:off x="1637" y="2592"/>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1</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393" name="Rectangle 3399"/>
              <p:cNvSpPr>
                <a:spLocks noChangeArrowheads="1"/>
              </p:cNvSpPr>
              <p:nvPr/>
            </p:nvSpPr>
            <p:spPr bwMode="auto">
              <a:xfrm>
                <a:off x="1687"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2</a:t>
                </a:r>
                <a:endParaRPr kumimoji="0" lang="en-US" altLang="en-US" sz="2000" b="0" i="0" u="none" strike="noStrike" cap="none" normalizeH="0" baseline="0" dirty="0">
                  <a:ln>
                    <a:noFill/>
                  </a:ln>
                  <a:effectLst>
                    <a:outerShdw blurRad="50800" dist="38100" dir="2700000" algn="tl" rotWithShape="0">
                      <a:prstClr val="black">
                        <a:alpha val="40000"/>
                      </a:prstClr>
                    </a:outerShdw>
                  </a:effectLst>
                </a:endParaRPr>
              </a:p>
            </p:txBody>
          </p:sp>
          <p:sp>
            <p:nvSpPr>
              <p:cNvPr id="4394" name="Rectangle 3400"/>
              <p:cNvSpPr>
                <a:spLocks noChangeArrowheads="1"/>
              </p:cNvSpPr>
              <p:nvPr/>
            </p:nvSpPr>
            <p:spPr bwMode="auto">
              <a:xfrm>
                <a:off x="1581"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3</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402" name="Line 3408"/>
              <p:cNvSpPr>
                <a:spLocks noChangeShapeType="1"/>
              </p:cNvSpPr>
              <p:nvPr/>
            </p:nvSpPr>
            <p:spPr bwMode="auto">
              <a:xfrm>
                <a:off x="1479" y="2462"/>
                <a:ext cx="20" cy="1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3" name="Line 3409"/>
              <p:cNvSpPr>
                <a:spLocks noChangeShapeType="1"/>
              </p:cNvSpPr>
              <p:nvPr/>
            </p:nvSpPr>
            <p:spPr bwMode="auto">
              <a:xfrm>
                <a:off x="1519" y="2490"/>
                <a:ext cx="18" cy="1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4" name="Freeform 3410"/>
              <p:cNvSpPr>
                <a:spLocks/>
              </p:cNvSpPr>
              <p:nvPr/>
            </p:nvSpPr>
            <p:spPr bwMode="auto">
              <a:xfrm>
                <a:off x="1523" y="2488"/>
                <a:ext cx="30" cy="24"/>
              </a:xfrm>
              <a:custGeom>
                <a:avLst/>
                <a:gdLst>
                  <a:gd name="T0" fmla="*/ 0 w 30"/>
                  <a:gd name="T1" fmla="*/ 18 h 24"/>
                  <a:gd name="T2" fmla="*/ 10 w 30"/>
                  <a:gd name="T3" fmla="*/ 12 h 24"/>
                  <a:gd name="T4" fmla="*/ 12 w 30"/>
                  <a:gd name="T5" fmla="*/ 0 h 24"/>
                  <a:gd name="T6" fmla="*/ 30 w 30"/>
                  <a:gd name="T7" fmla="*/ 24 h 24"/>
                  <a:gd name="T8" fmla="*/ 0 w 30"/>
                  <a:gd name="T9" fmla="*/ 18 h 24"/>
                </a:gdLst>
                <a:ahLst/>
                <a:cxnLst>
                  <a:cxn ang="0">
                    <a:pos x="T0" y="T1"/>
                  </a:cxn>
                  <a:cxn ang="0">
                    <a:pos x="T2" y="T3"/>
                  </a:cxn>
                  <a:cxn ang="0">
                    <a:pos x="T4" y="T5"/>
                  </a:cxn>
                  <a:cxn ang="0">
                    <a:pos x="T6" y="T7"/>
                  </a:cxn>
                  <a:cxn ang="0">
                    <a:pos x="T8" y="T9"/>
                  </a:cxn>
                </a:cxnLst>
                <a:rect l="0" t="0" r="r" b="b"/>
                <a:pathLst>
                  <a:path w="30" h="24">
                    <a:moveTo>
                      <a:pt x="0" y="18"/>
                    </a:moveTo>
                    <a:lnTo>
                      <a:pt x="10" y="12"/>
                    </a:lnTo>
                    <a:lnTo>
                      <a:pt x="12" y="0"/>
                    </a:lnTo>
                    <a:lnTo>
                      <a:pt x="30" y="24"/>
                    </a:lnTo>
                    <a:lnTo>
                      <a:pt x="0" y="18"/>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4405" name="Line 3411"/>
              <p:cNvSpPr>
                <a:spLocks noChangeShapeType="1"/>
              </p:cNvSpPr>
              <p:nvPr/>
            </p:nvSpPr>
            <p:spPr bwMode="auto">
              <a:xfrm flipH="1">
                <a:off x="1835" y="2466"/>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6" name="Line 3412"/>
              <p:cNvSpPr>
                <a:spLocks noChangeShapeType="1"/>
              </p:cNvSpPr>
              <p:nvPr/>
            </p:nvSpPr>
            <p:spPr bwMode="auto">
              <a:xfrm flipH="1">
                <a:off x="1821" y="2474"/>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7" name="Line 3413"/>
              <p:cNvSpPr>
                <a:spLocks noChangeShapeType="1"/>
              </p:cNvSpPr>
              <p:nvPr/>
            </p:nvSpPr>
            <p:spPr bwMode="auto">
              <a:xfrm flipH="1">
                <a:off x="1807" y="2480"/>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8" name="Line 3414"/>
              <p:cNvSpPr>
                <a:spLocks noChangeShapeType="1"/>
              </p:cNvSpPr>
              <p:nvPr/>
            </p:nvSpPr>
            <p:spPr bwMode="auto">
              <a:xfrm flipH="1">
                <a:off x="1795" y="2488"/>
                <a:ext cx="6"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9" name="Line 3415"/>
              <p:cNvSpPr>
                <a:spLocks noChangeShapeType="1"/>
              </p:cNvSpPr>
              <p:nvPr/>
            </p:nvSpPr>
            <p:spPr bwMode="auto">
              <a:xfrm flipH="1">
                <a:off x="1781" y="2496"/>
                <a:ext cx="6"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0" name="Line 3416"/>
              <p:cNvSpPr>
                <a:spLocks noChangeShapeType="1"/>
              </p:cNvSpPr>
              <p:nvPr/>
            </p:nvSpPr>
            <p:spPr bwMode="auto">
              <a:xfrm flipH="1">
                <a:off x="1771" y="2504"/>
                <a:ext cx="2" cy="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1" name="Freeform 3417"/>
              <p:cNvSpPr>
                <a:spLocks/>
              </p:cNvSpPr>
              <p:nvPr/>
            </p:nvSpPr>
            <p:spPr bwMode="auto">
              <a:xfrm>
                <a:off x="1755" y="2490"/>
                <a:ext cx="30" cy="26"/>
              </a:xfrm>
              <a:custGeom>
                <a:avLst/>
                <a:gdLst>
                  <a:gd name="T0" fmla="*/ 18 w 30"/>
                  <a:gd name="T1" fmla="*/ 0 h 26"/>
                  <a:gd name="T2" fmla="*/ 20 w 30"/>
                  <a:gd name="T3" fmla="*/ 14 h 26"/>
                  <a:gd name="T4" fmla="*/ 30 w 30"/>
                  <a:gd name="T5" fmla="*/ 22 h 26"/>
                  <a:gd name="T6" fmla="*/ 0 w 30"/>
                  <a:gd name="T7" fmla="*/ 26 h 26"/>
                  <a:gd name="T8" fmla="*/ 18 w 30"/>
                  <a:gd name="T9" fmla="*/ 0 h 26"/>
                </a:gdLst>
                <a:ahLst/>
                <a:cxnLst>
                  <a:cxn ang="0">
                    <a:pos x="T0" y="T1"/>
                  </a:cxn>
                  <a:cxn ang="0">
                    <a:pos x="T2" y="T3"/>
                  </a:cxn>
                  <a:cxn ang="0">
                    <a:pos x="T4" y="T5"/>
                  </a:cxn>
                  <a:cxn ang="0">
                    <a:pos x="T6" y="T7"/>
                  </a:cxn>
                  <a:cxn ang="0">
                    <a:pos x="T8" y="T9"/>
                  </a:cxn>
                </a:cxnLst>
                <a:rect l="0" t="0" r="r" b="b"/>
                <a:pathLst>
                  <a:path w="30" h="26">
                    <a:moveTo>
                      <a:pt x="18" y="0"/>
                    </a:moveTo>
                    <a:lnTo>
                      <a:pt x="20" y="14"/>
                    </a:lnTo>
                    <a:lnTo>
                      <a:pt x="30" y="22"/>
                    </a:lnTo>
                    <a:lnTo>
                      <a:pt x="0" y="26"/>
                    </a:lnTo>
                    <a:lnTo>
                      <a:pt x="18" y="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4414" name="Line 3420"/>
              <p:cNvSpPr>
                <a:spLocks noChangeShapeType="1"/>
              </p:cNvSpPr>
              <p:nvPr/>
            </p:nvSpPr>
            <p:spPr bwMode="auto">
              <a:xfrm flipV="1">
                <a:off x="1653" y="2718"/>
                <a:ext cx="0" cy="4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5" name="Freeform 3421"/>
              <p:cNvSpPr>
                <a:spLocks/>
              </p:cNvSpPr>
              <p:nvPr/>
            </p:nvSpPr>
            <p:spPr bwMode="auto">
              <a:xfrm>
                <a:off x="1641" y="2700"/>
                <a:ext cx="22" cy="28"/>
              </a:xfrm>
              <a:custGeom>
                <a:avLst/>
                <a:gdLst>
                  <a:gd name="T0" fmla="*/ 22 w 22"/>
                  <a:gd name="T1" fmla="*/ 28 h 28"/>
                  <a:gd name="T2" fmla="*/ 12 w 22"/>
                  <a:gd name="T3" fmla="*/ 22 h 28"/>
                  <a:gd name="T4" fmla="*/ 0 w 22"/>
                  <a:gd name="T5" fmla="*/ 28 h 28"/>
                  <a:gd name="T6" fmla="*/ 12 w 22"/>
                  <a:gd name="T7" fmla="*/ 0 h 28"/>
                  <a:gd name="T8" fmla="*/ 22 w 22"/>
                  <a:gd name="T9" fmla="*/ 28 h 28"/>
                </a:gdLst>
                <a:ahLst/>
                <a:cxnLst>
                  <a:cxn ang="0">
                    <a:pos x="T0" y="T1"/>
                  </a:cxn>
                  <a:cxn ang="0">
                    <a:pos x="T2" y="T3"/>
                  </a:cxn>
                  <a:cxn ang="0">
                    <a:pos x="T4" y="T5"/>
                  </a:cxn>
                  <a:cxn ang="0">
                    <a:pos x="T6" y="T7"/>
                  </a:cxn>
                  <a:cxn ang="0">
                    <a:pos x="T8" y="T9"/>
                  </a:cxn>
                </a:cxnLst>
                <a:rect l="0" t="0" r="r" b="b"/>
                <a:pathLst>
                  <a:path w="22" h="28">
                    <a:moveTo>
                      <a:pt x="22" y="28"/>
                    </a:moveTo>
                    <a:lnTo>
                      <a:pt x="12" y="22"/>
                    </a:lnTo>
                    <a:lnTo>
                      <a:pt x="0" y="28"/>
                    </a:lnTo>
                    <a:lnTo>
                      <a:pt x="12" y="0"/>
                    </a:lnTo>
                    <a:lnTo>
                      <a:pt x="22" y="28"/>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grpSp>
        <p:sp>
          <p:nvSpPr>
            <p:cNvPr id="334" name="Oval 333"/>
            <p:cNvSpPr/>
            <p:nvPr/>
          </p:nvSpPr>
          <p:spPr>
            <a:xfrm>
              <a:off x="2237640" y="3465785"/>
              <a:ext cx="443425" cy="44342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5" name="Oval 334"/>
          <p:cNvSpPr/>
          <p:nvPr/>
        </p:nvSpPr>
        <p:spPr>
          <a:xfrm>
            <a:off x="4410337" y="3963988"/>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p:cNvSpPr/>
          <p:nvPr/>
        </p:nvSpPr>
        <p:spPr>
          <a:xfrm>
            <a:off x="5888097" y="1394615"/>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p:cNvSpPr/>
          <p:nvPr/>
        </p:nvSpPr>
        <p:spPr>
          <a:xfrm>
            <a:off x="7367322" y="3951891"/>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5890947" y="3957013"/>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p:cNvSpPr/>
          <p:nvPr/>
        </p:nvSpPr>
        <p:spPr>
          <a:xfrm>
            <a:off x="5354608" y="4137723"/>
            <a:ext cx="2432373" cy="956564"/>
          </a:xfrm>
          <a:prstGeom prst="wedgeRoundRectCallout">
            <a:avLst>
              <a:gd name="adj1" fmla="val -48833"/>
              <a:gd name="adj2" fmla="val -69862"/>
              <a:gd name="adj3" fmla="val 16667"/>
            </a:avLst>
          </a:prstGeom>
          <a:solidFill>
            <a:schemeClr val="bg2">
              <a:lumMod val="75000"/>
            </a:schemeClr>
          </a:solidFill>
          <a:ln w="12700">
            <a:solidFill>
              <a:schemeClr val="accent5">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accent5">
                    <a:lumMod val="60000"/>
                    <a:lumOff val="40000"/>
                  </a:schemeClr>
                </a:solidFill>
                <a:effectLst>
                  <a:outerShdw blurRad="50800" dist="38100" dir="2700000" algn="tl" rotWithShape="0">
                    <a:prstClr val="black">
                      <a:alpha val="40000"/>
                    </a:prstClr>
                  </a:outerShdw>
                </a:effectLst>
              </a:rPr>
              <a:t>The nozzle collides with edge e when printing edge b in orientation 2.</a:t>
            </a:r>
          </a:p>
        </p:txBody>
      </p:sp>
      <p:sp>
        <p:nvSpPr>
          <p:cNvPr id="339" name="Oval 338"/>
          <p:cNvSpPr/>
          <p:nvPr/>
        </p:nvSpPr>
        <p:spPr>
          <a:xfrm>
            <a:off x="6631047" y="2675729"/>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a:off x="5145351" y="2676709"/>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884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09"/>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533"/>
                                        </p:tgtEl>
                                        <p:attrNameLst>
                                          <p:attrName>style.visibility</p:attrName>
                                        </p:attrNameLst>
                                      </p:cBhvr>
                                      <p:to>
                                        <p:strVal val="visible"/>
                                      </p:to>
                                    </p:set>
                                    <p:animEffect transition="in" filter="fade">
                                      <p:cBhvr>
                                        <p:cTn id="14" dur="500"/>
                                        <p:tgtEl>
                                          <p:spTgt spid="5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6"/>
                                        </p:tgtEl>
                                        <p:attrNameLst>
                                          <p:attrName>style.visibility</p:attrName>
                                        </p:attrNameLst>
                                      </p:cBhvr>
                                      <p:to>
                                        <p:strVal val="visible"/>
                                      </p:to>
                                    </p:set>
                                    <p:animEffect transition="in" filter="fade">
                                      <p:cBhvr>
                                        <p:cTn id="17" dur="500"/>
                                        <p:tgtEl>
                                          <p:spTgt spid="336"/>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5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50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36"/>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517"/>
                                        </p:tgtEl>
                                        <p:attrNameLst>
                                          <p:attrName>style.visibility</p:attrName>
                                        </p:attrNameLst>
                                      </p:cBhvr>
                                      <p:to>
                                        <p:strVal val="visible"/>
                                      </p:to>
                                    </p:set>
                                    <p:animEffect transition="in" filter="fade">
                                      <p:cBhvr>
                                        <p:cTn id="29" dur="500"/>
                                        <p:tgtEl>
                                          <p:spTgt spid="5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5"/>
                                        </p:tgtEl>
                                        <p:attrNameLst>
                                          <p:attrName>style.visibility</p:attrName>
                                        </p:attrNameLst>
                                      </p:cBhvr>
                                      <p:to>
                                        <p:strVal val="visible"/>
                                      </p:to>
                                    </p:set>
                                    <p:animEffect transition="in" filter="fade">
                                      <p:cBhvr>
                                        <p:cTn id="32" dur="500"/>
                                        <p:tgtEl>
                                          <p:spTgt spid="335"/>
                                        </p:tgtEl>
                                      </p:cBhvr>
                                    </p:animEffect>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50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32"/>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508"/>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335"/>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525"/>
                                        </p:tgtEl>
                                        <p:attrNameLst>
                                          <p:attrName>style.visibility</p:attrName>
                                        </p:attrNameLst>
                                      </p:cBhvr>
                                      <p:to>
                                        <p:strVal val="visible"/>
                                      </p:to>
                                    </p:set>
                                    <p:animEffect transition="in" filter="fade">
                                      <p:cBhvr>
                                        <p:cTn id="44" dur="500"/>
                                        <p:tgtEl>
                                          <p:spTgt spid="5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37"/>
                                        </p:tgtEl>
                                        <p:attrNameLst>
                                          <p:attrName>style.visibility</p:attrName>
                                        </p:attrNameLst>
                                      </p:cBhvr>
                                      <p:to>
                                        <p:strVal val="visible"/>
                                      </p:to>
                                    </p:set>
                                    <p:animEffect transition="in" filter="fade">
                                      <p:cBhvr>
                                        <p:cTn id="47" dur="500"/>
                                        <p:tgtEl>
                                          <p:spTgt spid="337"/>
                                        </p:tgtEl>
                                      </p:cBhvr>
                                    </p:animEffect>
                                  </p:childTnLst>
                                </p:cTn>
                              </p:par>
                            </p:childTnLst>
                          </p:cTn>
                        </p:par>
                        <p:par>
                          <p:cTn id="48" fill="hold">
                            <p:stCondLst>
                              <p:cond delay="1500"/>
                            </p:stCondLst>
                            <p:childTnLst>
                              <p:par>
                                <p:cTn id="49" presetID="1" presetClass="entr" presetSubtype="0" fill="hold" grpId="0" nodeType="afterEffect">
                                  <p:stCondLst>
                                    <p:cond delay="0"/>
                                  </p:stCondLst>
                                  <p:childTnLst>
                                    <p:set>
                                      <p:cBhvr>
                                        <p:cTn id="50" dur="1" fill="hold">
                                          <p:stCondLst>
                                            <p:cond delay="0"/>
                                          </p:stCondLst>
                                        </p:cTn>
                                        <p:tgtEl>
                                          <p:spTgt spid="50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5"/>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50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37"/>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521"/>
                                        </p:tgtEl>
                                        <p:attrNameLst>
                                          <p:attrName>style.visibility</p:attrName>
                                        </p:attrNameLst>
                                      </p:cBhvr>
                                      <p:to>
                                        <p:strVal val="visible"/>
                                      </p:to>
                                    </p:set>
                                    <p:animEffect transition="in" filter="fade">
                                      <p:cBhvr>
                                        <p:cTn id="59" dur="500"/>
                                        <p:tgtEl>
                                          <p:spTgt spid="52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38"/>
                                        </p:tgtEl>
                                        <p:attrNameLst>
                                          <p:attrName>style.visibility</p:attrName>
                                        </p:attrNameLst>
                                      </p:cBhvr>
                                      <p:to>
                                        <p:strVal val="visible"/>
                                      </p:to>
                                    </p:set>
                                    <p:animEffect transition="in" filter="fade">
                                      <p:cBhvr>
                                        <p:cTn id="62" dur="500"/>
                                        <p:tgtEl>
                                          <p:spTgt spid="338"/>
                                        </p:tgtEl>
                                      </p:cBhvr>
                                    </p:animEffect>
                                  </p:childTnLst>
                                </p:cTn>
                              </p:par>
                            </p:childTnLst>
                          </p:cTn>
                        </p:par>
                        <p:par>
                          <p:cTn id="63" fill="hold">
                            <p:stCondLst>
                              <p:cond delay="2000"/>
                            </p:stCondLst>
                            <p:childTnLst>
                              <p:par>
                                <p:cTn id="64" presetID="1" presetClass="entr" presetSubtype="0" fill="hold" grpId="0" nodeType="afterEffect">
                                  <p:stCondLst>
                                    <p:cond delay="0"/>
                                  </p:stCondLst>
                                  <p:childTnLst>
                                    <p:set>
                                      <p:cBhvr>
                                        <p:cTn id="65" dur="1" fill="hold">
                                          <p:stCondLst>
                                            <p:cond delay="0"/>
                                          </p:stCondLst>
                                        </p:cTn>
                                        <p:tgtEl>
                                          <p:spTgt spid="506"/>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33"/>
                                        </p:tgtEl>
                                        <p:attrNameLst>
                                          <p:attrName>style.visibility</p:attrName>
                                        </p:attrNameLst>
                                      </p:cBhvr>
                                      <p:to>
                                        <p:strVal val="visible"/>
                                      </p:to>
                                    </p:set>
                                  </p:childTnLst>
                                </p:cTn>
                              </p:par>
                              <p:par>
                                <p:cTn id="68" presetID="1" presetClass="exit" presetSubtype="0" fill="hold" grpId="1" nodeType="withEffect">
                                  <p:stCondLst>
                                    <p:cond delay="0"/>
                                  </p:stCondLst>
                                  <p:childTnLst>
                                    <p:set>
                                      <p:cBhvr>
                                        <p:cTn id="69" dur="1" fill="hold">
                                          <p:stCondLst>
                                            <p:cond delay="0"/>
                                          </p:stCondLst>
                                        </p:cTn>
                                        <p:tgtEl>
                                          <p:spTgt spid="50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38"/>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529"/>
                                        </p:tgtEl>
                                        <p:attrNameLst>
                                          <p:attrName>style.visibility</p:attrName>
                                        </p:attrNameLst>
                                      </p:cBhvr>
                                      <p:to>
                                        <p:strVal val="visible"/>
                                      </p:to>
                                    </p:set>
                                    <p:animEffect transition="in" filter="fade">
                                      <p:cBhvr>
                                        <p:cTn id="74" dur="500"/>
                                        <p:tgtEl>
                                          <p:spTgt spid="52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39"/>
                                        </p:tgtEl>
                                        <p:attrNameLst>
                                          <p:attrName>style.visibility</p:attrName>
                                        </p:attrNameLst>
                                      </p:cBhvr>
                                      <p:to>
                                        <p:strVal val="visible"/>
                                      </p:to>
                                    </p:set>
                                    <p:animEffect transition="in" filter="fade">
                                      <p:cBhvr>
                                        <p:cTn id="77" dur="500"/>
                                        <p:tgtEl>
                                          <p:spTgt spid="339"/>
                                        </p:tgtEl>
                                      </p:cBhvr>
                                    </p:animEffect>
                                  </p:childTnLst>
                                </p:cTn>
                              </p:par>
                            </p:childTnLst>
                          </p:cTn>
                        </p:par>
                        <p:par>
                          <p:cTn id="78" fill="hold">
                            <p:stCondLst>
                              <p:cond delay="2500"/>
                            </p:stCondLst>
                            <p:childTnLst>
                              <p:par>
                                <p:cTn id="79" presetID="1" presetClass="entr" presetSubtype="0" fill="hold" grpId="0" nodeType="afterEffect">
                                  <p:stCondLst>
                                    <p:cond delay="0"/>
                                  </p:stCondLst>
                                  <p:childTnLst>
                                    <p:set>
                                      <p:cBhvr>
                                        <p:cTn id="80" dur="1" fill="hold">
                                          <p:stCondLst>
                                            <p:cond delay="0"/>
                                          </p:stCondLst>
                                        </p:cTn>
                                        <p:tgtEl>
                                          <p:spTgt spid="50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4"/>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50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339"/>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537"/>
                                        </p:tgtEl>
                                        <p:attrNameLst>
                                          <p:attrName>style.visibility</p:attrName>
                                        </p:attrNameLst>
                                      </p:cBhvr>
                                      <p:to>
                                        <p:strVal val="visible"/>
                                      </p:to>
                                    </p:set>
                                    <p:animEffect transition="in" filter="fade">
                                      <p:cBhvr>
                                        <p:cTn id="89" dur="500"/>
                                        <p:tgtEl>
                                          <p:spTgt spid="53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40"/>
                                        </p:tgtEl>
                                        <p:attrNameLst>
                                          <p:attrName>style.visibility</p:attrName>
                                        </p:attrNameLst>
                                      </p:cBhvr>
                                      <p:to>
                                        <p:strVal val="visible"/>
                                      </p:to>
                                    </p:set>
                                    <p:animEffect transition="in" filter="fade">
                                      <p:cBhvr>
                                        <p:cTn id="92" dur="500"/>
                                        <p:tgtEl>
                                          <p:spTgt spid="340"/>
                                        </p:tgtEl>
                                      </p:cBhvr>
                                    </p:animEffect>
                                  </p:childTnLst>
                                </p:cTn>
                              </p:par>
                            </p:childTnLst>
                          </p:cTn>
                        </p:par>
                        <p:par>
                          <p:cTn id="93" fill="hold">
                            <p:stCondLst>
                              <p:cond delay="3000"/>
                            </p:stCondLst>
                            <p:childTnLst>
                              <p:par>
                                <p:cTn id="94" presetID="1" presetClass="exit" presetSubtype="0" fill="hold" grpId="1" nodeType="afterEffect">
                                  <p:stCondLst>
                                    <p:cond delay="0"/>
                                  </p:stCondLst>
                                  <p:childTnLst>
                                    <p:set>
                                      <p:cBhvr>
                                        <p:cTn id="95" dur="1" fill="hold">
                                          <p:stCondLst>
                                            <p:cond delay="0"/>
                                          </p:stCondLst>
                                        </p:cTn>
                                        <p:tgtEl>
                                          <p:spTgt spid="504"/>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340"/>
                                        </p:tgtEl>
                                        <p:attrNameLst>
                                          <p:attrName>style.visibility</p:attrName>
                                        </p:attrNameLst>
                                      </p:cBhvr>
                                      <p:to>
                                        <p:strVal val="hidden"/>
                                      </p:to>
                                    </p:set>
                                  </p:childTnLst>
                                </p:cTn>
                              </p:par>
                              <p:par>
                                <p:cTn id="98" presetID="1" presetClass="entr" presetSubtype="0" fill="hold" grpId="0" nodeType="withEffect">
                                  <p:stCondLst>
                                    <p:cond delay="0"/>
                                  </p:stCondLst>
                                  <p:childTnLst>
                                    <p:set>
                                      <p:cBhvr>
                                        <p:cTn id="99" dur="1" fill="hold">
                                          <p:stCondLst>
                                            <p:cond delay="0"/>
                                          </p:stCondLst>
                                        </p:cTn>
                                        <p:tgtEl>
                                          <p:spTgt spid="131"/>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fade">
                                      <p:cBhvr>
                                        <p:cTn id="104" dur="500"/>
                                        <p:tgtEl>
                                          <p:spTgt spid="1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161"/>
                                        </p:tgtEl>
                                        <p:attrNameLst>
                                          <p:attrName>style.visibility</p:attrName>
                                        </p:attrNameLst>
                                      </p:cBhvr>
                                      <p:to>
                                        <p:strVal val="visible"/>
                                      </p:to>
                                    </p:set>
                                    <p:animEffect transition="in" filter="fade">
                                      <p:cBhvr>
                                        <p:cTn id="114" dur="500"/>
                                        <p:tgtEl>
                                          <p:spTgt spid="161"/>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fade">
                                      <p:cBhvr>
                                        <p:cTn id="119" dur="500"/>
                                        <p:tgtEl>
                                          <p:spTgt spid="11"/>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253"/>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8"/>
                                        </p:tgtEl>
                                        <p:attrNameLst>
                                          <p:attrName>style.visibility</p:attrName>
                                        </p:attrNameLst>
                                      </p:cBhvr>
                                      <p:to>
                                        <p:strVal val="visible"/>
                                      </p:to>
                                    </p:set>
                                  </p:childTnLst>
                                </p:cTn>
                              </p:par>
                            </p:childTnLst>
                          </p:cTn>
                        </p:par>
                        <p:par>
                          <p:cTn id="126" fill="hold">
                            <p:stCondLst>
                              <p:cond delay="0"/>
                            </p:stCondLst>
                            <p:childTnLst>
                              <p:par>
                                <p:cTn id="127" presetID="22" presetClass="entr" presetSubtype="4" fill="hold" grpId="0" nodeType="afterEffect">
                                  <p:stCondLst>
                                    <p:cond delay="0"/>
                                  </p:stCondLst>
                                  <p:childTnLst>
                                    <p:set>
                                      <p:cBhvr>
                                        <p:cTn id="128" dur="1" fill="hold">
                                          <p:stCondLst>
                                            <p:cond delay="0"/>
                                          </p:stCondLst>
                                        </p:cTn>
                                        <p:tgtEl>
                                          <p:spTgt spid="263"/>
                                        </p:tgtEl>
                                        <p:attrNameLst>
                                          <p:attrName>style.visibility</p:attrName>
                                        </p:attrNameLst>
                                      </p:cBhvr>
                                      <p:to>
                                        <p:strVal val="visible"/>
                                      </p:to>
                                    </p:set>
                                    <p:animEffect transition="in" filter="wipe(down)">
                                      <p:cBhvr>
                                        <p:cTn id="129" dur="500"/>
                                        <p:tgtEl>
                                          <p:spTgt spid="263"/>
                                        </p:tgtEl>
                                      </p:cBhvr>
                                    </p:animEffec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257"/>
                                        </p:tgtEl>
                                        <p:attrNameLst>
                                          <p:attrName>style.visibility</p:attrName>
                                        </p:attrNameLst>
                                      </p:cBhvr>
                                      <p:to>
                                        <p:strVal val="visible"/>
                                      </p:to>
                                    </p:set>
                                  </p:childTnLst>
                                </p:cTn>
                              </p:par>
                            </p:childTnLst>
                          </p:cTn>
                        </p:par>
                        <p:par>
                          <p:cTn id="134" fill="hold">
                            <p:stCondLst>
                              <p:cond delay="0"/>
                            </p:stCondLst>
                            <p:childTnLst>
                              <p:par>
                                <p:cTn id="135" presetID="22" presetClass="entr" presetSubtype="4" fill="hold" grpId="0" nodeType="afterEffect">
                                  <p:stCondLst>
                                    <p:cond delay="0"/>
                                  </p:stCondLst>
                                  <p:childTnLst>
                                    <p:set>
                                      <p:cBhvr>
                                        <p:cTn id="136" dur="1" fill="hold">
                                          <p:stCondLst>
                                            <p:cond delay="0"/>
                                          </p:stCondLst>
                                        </p:cTn>
                                        <p:tgtEl>
                                          <p:spTgt spid="254"/>
                                        </p:tgtEl>
                                        <p:attrNameLst>
                                          <p:attrName>style.visibility</p:attrName>
                                        </p:attrNameLst>
                                      </p:cBhvr>
                                      <p:to>
                                        <p:strVal val="visible"/>
                                      </p:to>
                                    </p:set>
                                    <p:animEffect transition="in" filter="wipe(down)">
                                      <p:cBhvr>
                                        <p:cTn id="137" dur="500"/>
                                        <p:tgtEl>
                                          <p:spTgt spid="254"/>
                                        </p:tgtEl>
                                      </p:cBhvr>
                                    </p:animEffect>
                                  </p:childTnLst>
                                </p:cTn>
                              </p:par>
                              <p:par>
                                <p:cTn id="138" presetID="10" presetClass="entr" presetSubtype="0" fill="hold" nodeType="withEffect">
                                  <p:stCondLst>
                                    <p:cond delay="0"/>
                                  </p:stCondLst>
                                  <p:childTnLst>
                                    <p:set>
                                      <p:cBhvr>
                                        <p:cTn id="139" dur="1" fill="hold">
                                          <p:stCondLst>
                                            <p:cond delay="0"/>
                                          </p:stCondLst>
                                        </p:cTn>
                                        <p:tgtEl>
                                          <p:spTgt spid="9"/>
                                        </p:tgtEl>
                                        <p:attrNameLst>
                                          <p:attrName>style.visibility</p:attrName>
                                        </p:attrNameLst>
                                      </p:cBhvr>
                                      <p:to>
                                        <p:strVal val="visible"/>
                                      </p:to>
                                    </p:set>
                                    <p:animEffect transition="in" filter="fade">
                                      <p:cBhvr>
                                        <p:cTn id="140" dur="500"/>
                                        <p:tgtEl>
                                          <p:spTgt spid="9"/>
                                        </p:tgtEl>
                                      </p:cBhvr>
                                    </p:animEffect>
                                  </p:childTnLst>
                                </p:cTn>
                              </p:par>
                              <p:par>
                                <p:cTn id="141" presetID="42" presetClass="path" presetSubtype="0" accel="50000" decel="50000" fill="hold" nodeType="withEffect">
                                  <p:stCondLst>
                                    <p:cond delay="0"/>
                                  </p:stCondLst>
                                  <p:childTnLst>
                                    <p:animMotion origin="layout" path="M 2.77778E-6 -1.85185E-6 L -0.03611 -0.0287 " pathEditMode="relative" rAng="0" ptsTypes="AA">
                                      <p:cBhvr>
                                        <p:cTn id="142" dur="500" fill="hold"/>
                                        <p:tgtEl>
                                          <p:spTgt spid="257"/>
                                        </p:tgtEl>
                                        <p:attrNameLst>
                                          <p:attrName>ppt_x</p:attrName>
                                          <p:attrName>ppt_y</p:attrName>
                                        </p:attrNameLst>
                                      </p:cBhvr>
                                      <p:rCtr x="-1806" y="-1451"/>
                                    </p:animMotion>
                                  </p:childTnLst>
                                </p:cTn>
                              </p:par>
                              <p:par>
                                <p:cTn id="143" presetID="22" presetClass="entr" presetSubtype="4" fill="hold" grpId="0" nodeType="withEffect">
                                  <p:stCondLst>
                                    <p:cond delay="0"/>
                                  </p:stCondLst>
                                  <p:childTnLst>
                                    <p:set>
                                      <p:cBhvr>
                                        <p:cTn id="144" dur="1" fill="hold">
                                          <p:stCondLst>
                                            <p:cond delay="0"/>
                                          </p:stCondLst>
                                        </p:cTn>
                                        <p:tgtEl>
                                          <p:spTgt spid="265"/>
                                        </p:tgtEl>
                                        <p:attrNameLst>
                                          <p:attrName>style.visibility</p:attrName>
                                        </p:attrNameLst>
                                      </p:cBhvr>
                                      <p:to>
                                        <p:strVal val="visible"/>
                                      </p:to>
                                    </p:set>
                                    <p:animEffect transition="in" filter="wipe(down)">
                                      <p:cBhvr>
                                        <p:cTn id="145" dur="500"/>
                                        <p:tgtEl>
                                          <p:spTgt spid="265"/>
                                        </p:tgtEl>
                                      </p:cBhvr>
                                    </p:animEffect>
                                  </p:childTnLst>
                                </p:cTn>
                              </p:par>
                              <p:par>
                                <p:cTn id="146" presetID="53" presetClass="entr" presetSubtype="16" fill="hold" grpId="0" nodeType="withEffect">
                                  <p:stCondLst>
                                    <p:cond delay="0"/>
                                  </p:stCondLst>
                                  <p:childTnLst>
                                    <p:set>
                                      <p:cBhvr>
                                        <p:cTn id="147" dur="1" fill="hold">
                                          <p:stCondLst>
                                            <p:cond delay="0"/>
                                          </p:stCondLst>
                                        </p:cTn>
                                        <p:tgtEl>
                                          <p:spTgt spid="266"/>
                                        </p:tgtEl>
                                        <p:attrNameLst>
                                          <p:attrName>style.visibility</p:attrName>
                                        </p:attrNameLst>
                                      </p:cBhvr>
                                      <p:to>
                                        <p:strVal val="visible"/>
                                      </p:to>
                                    </p:set>
                                    <p:anim calcmode="lin" valueType="num">
                                      <p:cBhvr>
                                        <p:cTn id="148" dur="500" fill="hold"/>
                                        <p:tgtEl>
                                          <p:spTgt spid="266"/>
                                        </p:tgtEl>
                                        <p:attrNameLst>
                                          <p:attrName>ppt_w</p:attrName>
                                        </p:attrNameLst>
                                      </p:cBhvr>
                                      <p:tavLst>
                                        <p:tav tm="0">
                                          <p:val>
                                            <p:fltVal val="0"/>
                                          </p:val>
                                        </p:tav>
                                        <p:tav tm="100000">
                                          <p:val>
                                            <p:strVal val="#ppt_w"/>
                                          </p:val>
                                        </p:tav>
                                      </p:tavLst>
                                    </p:anim>
                                    <p:anim calcmode="lin" valueType="num">
                                      <p:cBhvr>
                                        <p:cTn id="149" dur="500" fill="hold"/>
                                        <p:tgtEl>
                                          <p:spTgt spid="266"/>
                                        </p:tgtEl>
                                        <p:attrNameLst>
                                          <p:attrName>ppt_h</p:attrName>
                                        </p:attrNameLst>
                                      </p:cBhvr>
                                      <p:tavLst>
                                        <p:tav tm="0">
                                          <p:val>
                                            <p:fltVal val="0"/>
                                          </p:val>
                                        </p:tav>
                                        <p:tav tm="100000">
                                          <p:val>
                                            <p:strVal val="#ppt_h"/>
                                          </p:val>
                                        </p:tav>
                                      </p:tavLst>
                                    </p:anim>
                                    <p:animEffect transition="in" filter="fade">
                                      <p:cBhvr>
                                        <p:cTn id="150" dur="500"/>
                                        <p:tgtEl>
                                          <p:spTgt spid="266"/>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4"/>
                                        </p:tgtEl>
                                        <p:attrNameLst>
                                          <p:attrName>style.visibility</p:attrName>
                                        </p:attrNameLst>
                                      </p:cBhvr>
                                      <p:to>
                                        <p:strVal val="visible"/>
                                      </p:to>
                                    </p:set>
                                    <p:animEffect transition="in" filter="fade">
                                      <p:cBhvr>
                                        <p:cTn id="153" dur="500"/>
                                        <p:tgtEl>
                                          <p:spTgt spid="4"/>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grpId="1" nodeType="clickEffect">
                                  <p:stCondLst>
                                    <p:cond delay="0"/>
                                  </p:stCondLst>
                                  <p:childTnLst>
                                    <p:animEffect transition="out" filter="fade">
                                      <p:cBhvr>
                                        <p:cTn id="157" dur="500"/>
                                        <p:tgtEl>
                                          <p:spTgt spid="253"/>
                                        </p:tgtEl>
                                      </p:cBhvr>
                                    </p:animEffect>
                                    <p:set>
                                      <p:cBhvr>
                                        <p:cTn id="158" dur="1" fill="hold">
                                          <p:stCondLst>
                                            <p:cond delay="499"/>
                                          </p:stCondLst>
                                        </p:cTn>
                                        <p:tgtEl>
                                          <p:spTgt spid="253"/>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263"/>
                                        </p:tgtEl>
                                      </p:cBhvr>
                                    </p:animEffect>
                                    <p:set>
                                      <p:cBhvr>
                                        <p:cTn id="161" dur="1" fill="hold">
                                          <p:stCondLst>
                                            <p:cond delay="499"/>
                                          </p:stCondLst>
                                        </p:cTn>
                                        <p:tgtEl>
                                          <p:spTgt spid="263"/>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257"/>
                                        </p:tgtEl>
                                      </p:cBhvr>
                                    </p:animEffect>
                                    <p:set>
                                      <p:cBhvr>
                                        <p:cTn id="164" dur="1" fill="hold">
                                          <p:stCondLst>
                                            <p:cond delay="499"/>
                                          </p:stCondLst>
                                        </p:cTn>
                                        <p:tgtEl>
                                          <p:spTgt spid="257"/>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254"/>
                                        </p:tgtEl>
                                      </p:cBhvr>
                                    </p:animEffect>
                                    <p:set>
                                      <p:cBhvr>
                                        <p:cTn id="167" dur="1" fill="hold">
                                          <p:stCondLst>
                                            <p:cond delay="499"/>
                                          </p:stCondLst>
                                        </p:cTn>
                                        <p:tgtEl>
                                          <p:spTgt spid="254"/>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265"/>
                                        </p:tgtEl>
                                      </p:cBhvr>
                                    </p:animEffect>
                                    <p:set>
                                      <p:cBhvr>
                                        <p:cTn id="170" dur="1" fill="hold">
                                          <p:stCondLst>
                                            <p:cond delay="499"/>
                                          </p:stCondLst>
                                        </p:cTn>
                                        <p:tgtEl>
                                          <p:spTgt spid="265"/>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266"/>
                                        </p:tgtEl>
                                      </p:cBhvr>
                                    </p:animEffect>
                                    <p:set>
                                      <p:cBhvr>
                                        <p:cTn id="173" dur="1" fill="hold">
                                          <p:stCondLst>
                                            <p:cond delay="499"/>
                                          </p:stCondLst>
                                        </p:cTn>
                                        <p:tgtEl>
                                          <p:spTgt spid="266"/>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8"/>
                                        </p:tgtEl>
                                      </p:cBhvr>
                                    </p:animEffect>
                                    <p:set>
                                      <p:cBhvr>
                                        <p:cTn id="176" dur="1" fill="hold">
                                          <p:stCondLst>
                                            <p:cond delay="499"/>
                                          </p:stCondLst>
                                        </p:cTn>
                                        <p:tgtEl>
                                          <p:spTgt spid="8"/>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9"/>
                                        </p:tgtEl>
                                      </p:cBhvr>
                                    </p:animEffect>
                                    <p:set>
                                      <p:cBhvr>
                                        <p:cTn id="179" dur="1" fill="hold">
                                          <p:stCondLst>
                                            <p:cond delay="499"/>
                                          </p:stCondLst>
                                        </p:cTn>
                                        <p:tgtEl>
                                          <p:spTgt spid="9"/>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1"/>
                                        </p:tgtEl>
                                      </p:cBhvr>
                                    </p:animEffect>
                                    <p:set>
                                      <p:cBhvr>
                                        <p:cTn id="182" dur="1" fill="hold">
                                          <p:stCondLst>
                                            <p:cond delay="499"/>
                                          </p:stCondLst>
                                        </p:cTn>
                                        <p:tgtEl>
                                          <p:spTgt spid="11"/>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ntr" presetSubtype="0" fill="hold" nodeType="withEffect">
                                  <p:stCondLst>
                                    <p:cond delay="0"/>
                                  </p:stCondLst>
                                  <p:childTnLst>
                                    <p:set>
                                      <p:cBhvr>
                                        <p:cTn id="187" dur="1" fill="hold">
                                          <p:stCondLst>
                                            <p:cond delay="0"/>
                                          </p:stCondLst>
                                        </p:cTn>
                                        <p:tgtEl>
                                          <p:spTgt spid="210"/>
                                        </p:tgtEl>
                                        <p:attrNameLst>
                                          <p:attrName>style.visibility</p:attrName>
                                        </p:attrNameLst>
                                      </p:cBhvr>
                                      <p:to>
                                        <p:strVal val="visible"/>
                                      </p:to>
                                    </p:set>
                                    <p:animEffect transition="in" filter="fade">
                                      <p:cBhvr>
                                        <p:cTn id="188"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 grpId="0" animBg="1"/>
      <p:bldP spid="504" grpId="1" animBg="1"/>
      <p:bldP spid="505" grpId="0" animBg="1"/>
      <p:bldP spid="505" grpId="1" animBg="1"/>
      <p:bldP spid="506" grpId="0" animBg="1"/>
      <p:bldP spid="506" grpId="1" animBg="1"/>
      <p:bldP spid="507" grpId="0" animBg="1"/>
      <p:bldP spid="507" grpId="1" animBg="1"/>
      <p:bldP spid="508" grpId="0" animBg="1"/>
      <p:bldP spid="508" grpId="1" animBg="1"/>
      <p:bldP spid="253" grpId="0" animBg="1"/>
      <p:bldP spid="253" grpId="1" animBg="1"/>
      <p:bldP spid="254" grpId="0" animBg="1"/>
      <p:bldP spid="254" grpId="1" animBg="1"/>
      <p:bldP spid="263" grpId="0" animBg="1"/>
      <p:bldP spid="263" grpId="1" animBg="1"/>
      <p:bldP spid="265" grpId="0" animBg="1"/>
      <p:bldP spid="265" grpId="1" animBg="1"/>
      <p:bldP spid="266" grpId="0" animBg="1"/>
      <p:bldP spid="266" grpId="1" animBg="1"/>
      <p:bldP spid="131" grpId="0" animBg="1"/>
      <p:bldP spid="132" grpId="0" animBg="1"/>
      <p:bldP spid="133" grpId="0" animBg="1"/>
      <p:bldP spid="134" grpId="0" animBg="1"/>
      <p:bldP spid="135" grpId="0" animBg="1"/>
      <p:bldP spid="136" grpId="0" animBg="1"/>
      <p:bldP spid="335" grpId="0" animBg="1"/>
      <p:bldP spid="335" grpId="1" animBg="1"/>
      <p:bldP spid="336" grpId="0" animBg="1"/>
      <p:bldP spid="336" grpId="1" animBg="1"/>
      <p:bldP spid="337" grpId="0" animBg="1"/>
      <p:bldP spid="337" grpId="1" animBg="1"/>
      <p:bldP spid="338" grpId="0" animBg="1"/>
      <p:bldP spid="338" grpId="1" animBg="1"/>
      <p:bldP spid="4" grpId="0" animBg="1"/>
      <p:bldP spid="4" grpId="1" animBg="1"/>
      <p:bldP spid="339" grpId="0" animBg="1"/>
      <p:bldP spid="339" grpId="1" animBg="1"/>
      <p:bldP spid="340" grpId="0" animBg="1"/>
      <p:bldP spid="34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Line 3099"/>
          <p:cNvSpPr>
            <a:spLocks noChangeShapeType="1"/>
          </p:cNvSpPr>
          <p:nvPr/>
        </p:nvSpPr>
        <p:spPr bwMode="auto">
          <a:xfrm>
            <a:off x="2333072" y="2505075"/>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6" name="Group 295"/>
          <p:cNvGrpSpPr/>
          <p:nvPr/>
        </p:nvGrpSpPr>
        <p:grpSpPr>
          <a:xfrm>
            <a:off x="1866347" y="1581150"/>
            <a:ext cx="1175649" cy="504855"/>
            <a:chOff x="1866347" y="1581150"/>
            <a:chExt cx="1175649" cy="504855"/>
          </a:xfrm>
          <a:effectLst>
            <a:outerShdw blurRad="50800" dist="38100" dir="2700000" algn="tl" rotWithShape="0">
              <a:prstClr val="black">
                <a:alpha val="40000"/>
              </a:prstClr>
            </a:outerShdw>
          </a:effectLst>
        </p:grpSpPr>
        <p:sp>
          <p:nvSpPr>
            <p:cNvPr id="587" name="Line 3105"/>
            <p:cNvSpPr>
              <a:spLocks noChangeShapeType="1"/>
            </p:cNvSpPr>
            <p:nvPr/>
          </p:nvSpPr>
          <p:spPr bwMode="auto">
            <a:xfrm>
              <a:off x="2031447" y="1701800"/>
              <a:ext cx="28575" cy="25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 name="Line 3106"/>
            <p:cNvSpPr>
              <a:spLocks noChangeShapeType="1"/>
            </p:cNvSpPr>
            <p:nvPr/>
          </p:nvSpPr>
          <p:spPr bwMode="auto">
            <a:xfrm>
              <a:off x="2085422" y="1755775"/>
              <a:ext cx="25400" cy="28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 name="Line 3107"/>
            <p:cNvSpPr>
              <a:spLocks noChangeShapeType="1"/>
            </p:cNvSpPr>
            <p:nvPr/>
          </p:nvSpPr>
          <p:spPr bwMode="auto">
            <a:xfrm>
              <a:off x="2139397" y="1809750"/>
              <a:ext cx="25400" cy="28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 name="Freeform 3108"/>
            <p:cNvSpPr>
              <a:spLocks/>
            </p:cNvSpPr>
            <p:nvPr/>
          </p:nvSpPr>
          <p:spPr bwMode="auto">
            <a:xfrm>
              <a:off x="2152097" y="1825625"/>
              <a:ext cx="44450" cy="44450"/>
            </a:xfrm>
            <a:custGeom>
              <a:avLst/>
              <a:gdLst>
                <a:gd name="T0" fmla="*/ 0 w 28"/>
                <a:gd name="T1" fmla="*/ 16 h 28"/>
                <a:gd name="T2" fmla="*/ 12 w 28"/>
                <a:gd name="T3" fmla="*/ 12 h 28"/>
                <a:gd name="T4" fmla="*/ 16 w 28"/>
                <a:gd name="T5" fmla="*/ 0 h 28"/>
                <a:gd name="T6" fmla="*/ 28 w 28"/>
                <a:gd name="T7" fmla="*/ 28 h 28"/>
                <a:gd name="T8" fmla="*/ 0 w 28"/>
                <a:gd name="T9" fmla="*/ 16 h 28"/>
              </a:gdLst>
              <a:ahLst/>
              <a:cxnLst>
                <a:cxn ang="0">
                  <a:pos x="T0" y="T1"/>
                </a:cxn>
                <a:cxn ang="0">
                  <a:pos x="T2" y="T3"/>
                </a:cxn>
                <a:cxn ang="0">
                  <a:pos x="T4" y="T5"/>
                </a:cxn>
                <a:cxn ang="0">
                  <a:pos x="T6" y="T7"/>
                </a:cxn>
                <a:cxn ang="0">
                  <a:pos x="T8" y="T9"/>
                </a:cxn>
              </a:cxnLst>
              <a:rect l="0" t="0" r="r" b="b"/>
              <a:pathLst>
                <a:path w="28" h="28">
                  <a:moveTo>
                    <a:pt x="0" y="16"/>
                  </a:moveTo>
                  <a:lnTo>
                    <a:pt x="12" y="12"/>
                  </a:lnTo>
                  <a:lnTo>
                    <a:pt x="16" y="0"/>
                  </a:lnTo>
                  <a:lnTo>
                    <a:pt x="28" y="28"/>
                  </a:lnTo>
                  <a:lnTo>
                    <a:pt x="0" y="16"/>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591" name="Line 3109"/>
            <p:cNvSpPr>
              <a:spLocks noChangeShapeType="1"/>
            </p:cNvSpPr>
            <p:nvPr/>
          </p:nvSpPr>
          <p:spPr bwMode="auto">
            <a:xfrm flipH="1">
              <a:off x="2917272" y="1701800"/>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 name="Line 3110"/>
            <p:cNvSpPr>
              <a:spLocks noChangeShapeType="1"/>
            </p:cNvSpPr>
            <p:nvPr/>
          </p:nvSpPr>
          <p:spPr bwMode="auto">
            <a:xfrm flipH="1">
              <a:off x="2898222" y="171767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 name="Line 3111"/>
            <p:cNvSpPr>
              <a:spLocks noChangeShapeType="1"/>
            </p:cNvSpPr>
            <p:nvPr/>
          </p:nvSpPr>
          <p:spPr bwMode="auto">
            <a:xfrm flipH="1">
              <a:off x="2879172" y="173355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 name="Line 3112"/>
            <p:cNvSpPr>
              <a:spLocks noChangeShapeType="1"/>
            </p:cNvSpPr>
            <p:nvPr/>
          </p:nvSpPr>
          <p:spPr bwMode="auto">
            <a:xfrm flipH="1">
              <a:off x="2860122" y="174942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 name="Line 3113"/>
            <p:cNvSpPr>
              <a:spLocks noChangeShapeType="1"/>
            </p:cNvSpPr>
            <p:nvPr/>
          </p:nvSpPr>
          <p:spPr bwMode="auto">
            <a:xfrm flipH="1">
              <a:off x="2841072" y="1768475"/>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 name="Line 3114"/>
            <p:cNvSpPr>
              <a:spLocks noChangeShapeType="1"/>
            </p:cNvSpPr>
            <p:nvPr/>
          </p:nvSpPr>
          <p:spPr bwMode="auto">
            <a:xfrm flipH="1">
              <a:off x="2822022" y="178435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 name="Line 3115"/>
            <p:cNvSpPr>
              <a:spLocks noChangeShapeType="1"/>
            </p:cNvSpPr>
            <p:nvPr/>
          </p:nvSpPr>
          <p:spPr bwMode="auto">
            <a:xfrm flipH="1">
              <a:off x="2802972" y="180022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 name="Line 3116"/>
            <p:cNvSpPr>
              <a:spLocks noChangeShapeType="1"/>
            </p:cNvSpPr>
            <p:nvPr/>
          </p:nvSpPr>
          <p:spPr bwMode="auto">
            <a:xfrm flipH="1">
              <a:off x="2783922" y="181610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 name="Line 3117"/>
            <p:cNvSpPr>
              <a:spLocks noChangeShapeType="1"/>
            </p:cNvSpPr>
            <p:nvPr/>
          </p:nvSpPr>
          <p:spPr bwMode="auto">
            <a:xfrm flipH="1">
              <a:off x="2764872" y="1835150"/>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 name="Freeform 3118"/>
            <p:cNvSpPr>
              <a:spLocks/>
            </p:cNvSpPr>
            <p:nvPr/>
          </p:nvSpPr>
          <p:spPr bwMode="auto">
            <a:xfrm>
              <a:off x="2729947" y="1825625"/>
              <a:ext cx="47625" cy="44450"/>
            </a:xfrm>
            <a:custGeom>
              <a:avLst/>
              <a:gdLst>
                <a:gd name="T0" fmla="*/ 14 w 30"/>
                <a:gd name="T1" fmla="*/ 0 h 28"/>
                <a:gd name="T2" fmla="*/ 18 w 30"/>
                <a:gd name="T3" fmla="*/ 14 h 28"/>
                <a:gd name="T4" fmla="*/ 30 w 30"/>
                <a:gd name="T5" fmla="*/ 18 h 28"/>
                <a:gd name="T6" fmla="*/ 0 w 30"/>
                <a:gd name="T7" fmla="*/ 28 h 28"/>
                <a:gd name="T8" fmla="*/ 14 w 30"/>
                <a:gd name="T9" fmla="*/ 0 h 28"/>
              </a:gdLst>
              <a:ahLst/>
              <a:cxnLst>
                <a:cxn ang="0">
                  <a:pos x="T0" y="T1"/>
                </a:cxn>
                <a:cxn ang="0">
                  <a:pos x="T2" y="T3"/>
                </a:cxn>
                <a:cxn ang="0">
                  <a:pos x="T4" y="T5"/>
                </a:cxn>
                <a:cxn ang="0">
                  <a:pos x="T6" y="T7"/>
                </a:cxn>
                <a:cxn ang="0">
                  <a:pos x="T8" y="T9"/>
                </a:cxn>
              </a:cxnLst>
              <a:rect l="0" t="0" r="r" b="b"/>
              <a:pathLst>
                <a:path w="30" h="28">
                  <a:moveTo>
                    <a:pt x="14" y="0"/>
                  </a:moveTo>
                  <a:lnTo>
                    <a:pt x="18" y="14"/>
                  </a:lnTo>
                  <a:lnTo>
                    <a:pt x="30" y="18"/>
                  </a:lnTo>
                  <a:lnTo>
                    <a:pt x="0" y="28"/>
                  </a:lnTo>
                  <a:lnTo>
                    <a:pt x="14" y="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601" name="Line 3119"/>
            <p:cNvSpPr>
              <a:spLocks noChangeShapeType="1"/>
            </p:cNvSpPr>
            <p:nvPr/>
          </p:nvSpPr>
          <p:spPr bwMode="auto">
            <a:xfrm>
              <a:off x="2355297" y="1841500"/>
              <a:ext cx="31750" cy="1460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 name="Freeform 3120"/>
            <p:cNvSpPr>
              <a:spLocks/>
            </p:cNvSpPr>
            <p:nvPr/>
          </p:nvSpPr>
          <p:spPr bwMode="auto">
            <a:xfrm>
              <a:off x="2364822" y="1971675"/>
              <a:ext cx="38100" cy="47625"/>
            </a:xfrm>
            <a:custGeom>
              <a:avLst/>
              <a:gdLst>
                <a:gd name="T0" fmla="*/ 0 w 24"/>
                <a:gd name="T1" fmla="*/ 4 h 30"/>
                <a:gd name="T2" fmla="*/ 12 w 24"/>
                <a:gd name="T3" fmla="*/ 6 h 30"/>
                <a:gd name="T4" fmla="*/ 24 w 24"/>
                <a:gd name="T5" fmla="*/ 0 h 30"/>
                <a:gd name="T6" fmla="*/ 18 w 24"/>
                <a:gd name="T7" fmla="*/ 30 h 30"/>
                <a:gd name="T8" fmla="*/ 0 w 24"/>
                <a:gd name="T9" fmla="*/ 4 h 30"/>
              </a:gdLst>
              <a:ahLst/>
              <a:cxnLst>
                <a:cxn ang="0">
                  <a:pos x="T0" y="T1"/>
                </a:cxn>
                <a:cxn ang="0">
                  <a:pos x="T2" y="T3"/>
                </a:cxn>
                <a:cxn ang="0">
                  <a:pos x="T4" y="T5"/>
                </a:cxn>
                <a:cxn ang="0">
                  <a:pos x="T6" y="T7"/>
                </a:cxn>
                <a:cxn ang="0">
                  <a:pos x="T8" y="T9"/>
                </a:cxn>
              </a:cxnLst>
              <a:rect l="0" t="0" r="r" b="b"/>
              <a:pathLst>
                <a:path w="24" h="30">
                  <a:moveTo>
                    <a:pt x="0" y="4"/>
                  </a:moveTo>
                  <a:lnTo>
                    <a:pt x="12" y="6"/>
                  </a:lnTo>
                  <a:lnTo>
                    <a:pt x="24" y="0"/>
                  </a:lnTo>
                  <a:lnTo>
                    <a:pt x="18" y="30"/>
                  </a:lnTo>
                  <a:lnTo>
                    <a:pt x="0" y="4"/>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603" name="Rectangle 3127"/>
            <p:cNvSpPr>
              <a:spLocks noChangeArrowheads="1"/>
            </p:cNvSpPr>
            <p:nvPr/>
          </p:nvSpPr>
          <p:spPr bwMode="auto">
            <a:xfrm>
              <a:off x="2253697" y="188595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1</a:t>
              </a:r>
              <a:endParaRPr kumimoji="0" lang="en-US" altLang="en-US" sz="1800" b="0" i="0" u="none" strike="noStrike" cap="none" normalizeH="0" baseline="0" dirty="0">
                <a:ln>
                  <a:noFill/>
                </a:ln>
                <a:effectLst/>
              </a:endParaRPr>
            </a:p>
          </p:txBody>
        </p:sp>
        <p:sp>
          <p:nvSpPr>
            <p:cNvPr id="604" name="Rectangle 3128"/>
            <p:cNvSpPr>
              <a:spLocks noChangeArrowheads="1"/>
            </p:cNvSpPr>
            <p:nvPr/>
          </p:nvSpPr>
          <p:spPr bwMode="auto">
            <a:xfrm>
              <a:off x="2949022" y="158115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2</a:t>
              </a:r>
              <a:endParaRPr kumimoji="0" lang="en-US" altLang="en-US" sz="1800" b="0" i="0" u="none" strike="noStrike" cap="none" normalizeH="0" baseline="0" dirty="0">
                <a:ln>
                  <a:noFill/>
                </a:ln>
                <a:effectLst/>
              </a:endParaRPr>
            </a:p>
          </p:txBody>
        </p:sp>
        <p:sp>
          <p:nvSpPr>
            <p:cNvPr id="605" name="Rectangle 3129"/>
            <p:cNvSpPr>
              <a:spLocks noChangeArrowheads="1"/>
            </p:cNvSpPr>
            <p:nvPr/>
          </p:nvSpPr>
          <p:spPr bwMode="auto">
            <a:xfrm>
              <a:off x="1866347" y="1603375"/>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3</a:t>
              </a:r>
              <a:endParaRPr kumimoji="0" lang="en-US" altLang="en-US" sz="1800" b="0" i="0" u="none" strike="noStrike" cap="none" normalizeH="0" baseline="0" dirty="0">
                <a:ln>
                  <a:noFill/>
                </a:ln>
                <a:effectLst/>
              </a:endParaRPr>
            </a:p>
          </p:txBody>
        </p:sp>
      </p:grpSp>
      <p:grpSp>
        <p:nvGrpSpPr>
          <p:cNvPr id="297" name="Group 296"/>
          <p:cNvGrpSpPr/>
          <p:nvPr/>
        </p:nvGrpSpPr>
        <p:grpSpPr>
          <a:xfrm>
            <a:off x="1291672" y="1546225"/>
            <a:ext cx="2311400" cy="1266825"/>
            <a:chOff x="1291672" y="1546225"/>
            <a:chExt cx="2311400" cy="1266825"/>
          </a:xfrm>
          <a:effectLst>
            <a:outerShdw blurRad="50800" dist="38100" dir="2700000" algn="tl" rotWithShape="0">
              <a:prstClr val="black">
                <a:alpha val="40000"/>
              </a:prstClr>
            </a:outerShdw>
          </a:effectLst>
        </p:grpSpPr>
        <p:sp>
          <p:nvSpPr>
            <p:cNvPr id="570" name="Line 3100"/>
            <p:cNvSpPr>
              <a:spLocks noChangeShapeType="1"/>
            </p:cNvSpPr>
            <p:nvPr/>
          </p:nvSpPr>
          <p:spPr bwMode="auto">
            <a:xfrm flipV="1">
              <a:off x="1866347" y="1546225"/>
              <a:ext cx="590550" cy="9429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 name="Line 3101"/>
            <p:cNvSpPr>
              <a:spLocks noChangeShapeType="1"/>
            </p:cNvSpPr>
            <p:nvPr/>
          </p:nvSpPr>
          <p:spPr bwMode="auto">
            <a:xfrm flipH="1">
              <a:off x="2364822" y="1546225"/>
              <a:ext cx="92075" cy="1171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 name="Line 3102"/>
            <p:cNvSpPr>
              <a:spLocks noChangeShapeType="1"/>
            </p:cNvSpPr>
            <p:nvPr/>
          </p:nvSpPr>
          <p:spPr bwMode="auto">
            <a:xfrm>
              <a:off x="2456897" y="1546225"/>
              <a:ext cx="638175" cy="9779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 name="Line 3103"/>
            <p:cNvSpPr>
              <a:spLocks noChangeShapeType="1"/>
            </p:cNvSpPr>
            <p:nvPr/>
          </p:nvSpPr>
          <p:spPr bwMode="auto">
            <a:xfrm flipH="1">
              <a:off x="2364822" y="2524125"/>
              <a:ext cx="730250" cy="1936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 name="Line 3104"/>
            <p:cNvSpPr>
              <a:spLocks noChangeShapeType="1"/>
            </p:cNvSpPr>
            <p:nvPr/>
          </p:nvSpPr>
          <p:spPr bwMode="auto">
            <a:xfrm>
              <a:off x="1866347" y="2482850"/>
              <a:ext cx="498475" cy="2349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 name="Line 3130"/>
            <p:cNvSpPr>
              <a:spLocks noChangeShapeType="1"/>
            </p:cNvSpPr>
            <p:nvPr/>
          </p:nvSpPr>
          <p:spPr bwMode="auto">
            <a:xfrm>
              <a:off x="1866347" y="248285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 name="Line 3131"/>
            <p:cNvSpPr>
              <a:spLocks noChangeShapeType="1"/>
            </p:cNvSpPr>
            <p:nvPr/>
          </p:nvSpPr>
          <p:spPr bwMode="auto">
            <a:xfrm>
              <a:off x="2044147" y="248920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 name="Line 3132"/>
            <p:cNvSpPr>
              <a:spLocks noChangeShapeType="1"/>
            </p:cNvSpPr>
            <p:nvPr/>
          </p:nvSpPr>
          <p:spPr bwMode="auto">
            <a:xfrm>
              <a:off x="2221947" y="249555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 name="Line 3133"/>
            <p:cNvSpPr>
              <a:spLocks noChangeShapeType="1"/>
            </p:cNvSpPr>
            <p:nvPr/>
          </p:nvSpPr>
          <p:spPr bwMode="auto">
            <a:xfrm>
              <a:off x="2399747" y="250190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 name="Line 3134"/>
            <p:cNvSpPr>
              <a:spLocks noChangeShapeType="1"/>
            </p:cNvSpPr>
            <p:nvPr/>
          </p:nvSpPr>
          <p:spPr bwMode="auto">
            <a:xfrm>
              <a:off x="2577547" y="2508250"/>
              <a:ext cx="8890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 name="Line 3135"/>
            <p:cNvSpPr>
              <a:spLocks noChangeShapeType="1"/>
            </p:cNvSpPr>
            <p:nvPr/>
          </p:nvSpPr>
          <p:spPr bwMode="auto">
            <a:xfrm>
              <a:off x="2755347" y="2511425"/>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 name="Line 3136"/>
            <p:cNvSpPr>
              <a:spLocks noChangeShapeType="1"/>
            </p:cNvSpPr>
            <p:nvPr/>
          </p:nvSpPr>
          <p:spPr bwMode="auto">
            <a:xfrm>
              <a:off x="2933147" y="2517775"/>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 name="Line 3137"/>
            <p:cNvSpPr>
              <a:spLocks noChangeShapeType="1"/>
            </p:cNvSpPr>
            <p:nvPr/>
          </p:nvSpPr>
          <p:spPr bwMode="auto">
            <a:xfrm>
              <a:off x="1291672" y="2813050"/>
              <a:ext cx="177800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 name="Line 3138"/>
            <p:cNvSpPr>
              <a:spLocks noChangeShapeType="1"/>
            </p:cNvSpPr>
            <p:nvPr/>
          </p:nvSpPr>
          <p:spPr bwMode="auto">
            <a:xfrm flipV="1">
              <a:off x="3069672" y="2279650"/>
              <a:ext cx="533400" cy="533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 name="Line 3139"/>
            <p:cNvSpPr>
              <a:spLocks noChangeShapeType="1"/>
            </p:cNvSpPr>
            <p:nvPr/>
          </p:nvSpPr>
          <p:spPr bwMode="auto">
            <a:xfrm flipH="1">
              <a:off x="2926797" y="2279650"/>
              <a:ext cx="676275"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 name="Line 3140"/>
            <p:cNvSpPr>
              <a:spLocks noChangeShapeType="1"/>
            </p:cNvSpPr>
            <p:nvPr/>
          </p:nvSpPr>
          <p:spPr bwMode="auto">
            <a:xfrm flipH="1">
              <a:off x="1825072" y="2279650"/>
              <a:ext cx="17145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 name="Line 3141"/>
            <p:cNvSpPr>
              <a:spLocks noChangeShapeType="1"/>
            </p:cNvSpPr>
            <p:nvPr/>
          </p:nvSpPr>
          <p:spPr bwMode="auto">
            <a:xfrm flipV="1">
              <a:off x="1291672" y="2279650"/>
              <a:ext cx="533400" cy="533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98" name="AutoShape 3"/>
          <p:cNvSpPr>
            <a:spLocks noChangeAspect="1" noChangeArrowheads="1" noTextEdit="1"/>
          </p:cNvSpPr>
          <p:nvPr/>
        </p:nvSpPr>
        <p:spPr bwMode="auto">
          <a:xfrm>
            <a:off x="4349883" y="1214437"/>
            <a:ext cx="3803650" cy="38417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Line 5"/>
          <p:cNvSpPr>
            <a:spLocks noChangeShapeType="1"/>
          </p:cNvSpPr>
          <p:nvPr/>
        </p:nvSpPr>
        <p:spPr bwMode="auto">
          <a:xfrm>
            <a:off x="6131058" y="29225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 name="Line 6"/>
          <p:cNvSpPr>
            <a:spLocks noChangeShapeType="1"/>
          </p:cNvSpPr>
          <p:nvPr/>
        </p:nvSpPr>
        <p:spPr bwMode="auto">
          <a:xfrm>
            <a:off x="6131058" y="276066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 name="Line 7"/>
          <p:cNvSpPr>
            <a:spLocks noChangeShapeType="1"/>
          </p:cNvSpPr>
          <p:nvPr/>
        </p:nvSpPr>
        <p:spPr bwMode="auto">
          <a:xfrm>
            <a:off x="6832733" y="300831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 name="Line 11"/>
          <p:cNvSpPr>
            <a:spLocks noChangeShapeType="1"/>
          </p:cNvSpPr>
          <p:nvPr/>
        </p:nvSpPr>
        <p:spPr bwMode="auto">
          <a:xfrm>
            <a:off x="6131058" y="29225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 name="Line 15"/>
          <p:cNvSpPr>
            <a:spLocks noChangeShapeType="1"/>
          </p:cNvSpPr>
          <p:nvPr/>
        </p:nvSpPr>
        <p:spPr bwMode="auto">
          <a:xfrm>
            <a:off x="6318383" y="35194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 name="Line 16"/>
          <p:cNvSpPr>
            <a:spLocks noChangeShapeType="1"/>
          </p:cNvSpPr>
          <p:nvPr/>
        </p:nvSpPr>
        <p:spPr bwMode="auto">
          <a:xfrm>
            <a:off x="6458083" y="359886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 name="Line 20"/>
          <p:cNvSpPr>
            <a:spLocks noChangeShapeType="1"/>
          </p:cNvSpPr>
          <p:nvPr/>
        </p:nvSpPr>
        <p:spPr bwMode="auto">
          <a:xfrm>
            <a:off x="7261358" y="35194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 name="Line 24"/>
          <p:cNvSpPr>
            <a:spLocks noChangeShapeType="1"/>
          </p:cNvSpPr>
          <p:nvPr/>
        </p:nvSpPr>
        <p:spPr bwMode="auto">
          <a:xfrm>
            <a:off x="6874008" y="418941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 name="Line 28"/>
          <p:cNvSpPr>
            <a:spLocks noChangeShapeType="1"/>
          </p:cNvSpPr>
          <p:nvPr/>
        </p:nvSpPr>
        <p:spPr bwMode="auto">
          <a:xfrm>
            <a:off x="5664333" y="20970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 name="Line 32"/>
          <p:cNvSpPr>
            <a:spLocks noChangeShapeType="1"/>
          </p:cNvSpPr>
          <p:nvPr/>
        </p:nvSpPr>
        <p:spPr bwMode="auto">
          <a:xfrm>
            <a:off x="6442208" y="20970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 name="Line 36"/>
          <p:cNvSpPr>
            <a:spLocks noChangeShapeType="1"/>
          </p:cNvSpPr>
          <p:nvPr/>
        </p:nvSpPr>
        <p:spPr bwMode="auto">
          <a:xfrm>
            <a:off x="4842008" y="35194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 name="Line 40"/>
          <p:cNvSpPr>
            <a:spLocks noChangeShapeType="1"/>
          </p:cNvSpPr>
          <p:nvPr/>
        </p:nvSpPr>
        <p:spPr bwMode="auto">
          <a:xfrm>
            <a:off x="5232533" y="418941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 name="Line 44"/>
          <p:cNvSpPr>
            <a:spLocks noChangeShapeType="1"/>
          </p:cNvSpPr>
          <p:nvPr/>
        </p:nvSpPr>
        <p:spPr bwMode="auto">
          <a:xfrm>
            <a:off x="6318383" y="3519487"/>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 name="Line 48"/>
          <p:cNvSpPr>
            <a:spLocks noChangeShapeType="1"/>
          </p:cNvSpPr>
          <p:nvPr/>
        </p:nvSpPr>
        <p:spPr bwMode="auto">
          <a:xfrm>
            <a:off x="5708783" y="338296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 name="Line 49"/>
          <p:cNvSpPr>
            <a:spLocks noChangeShapeType="1"/>
          </p:cNvSpPr>
          <p:nvPr/>
        </p:nvSpPr>
        <p:spPr bwMode="auto">
          <a:xfrm>
            <a:off x="5569083" y="346551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 name="Line 53"/>
          <p:cNvSpPr>
            <a:spLocks noChangeShapeType="1"/>
          </p:cNvSpPr>
          <p:nvPr/>
        </p:nvSpPr>
        <p:spPr bwMode="auto">
          <a:xfrm>
            <a:off x="5708783" y="338296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 name="Line 57"/>
          <p:cNvSpPr>
            <a:spLocks noChangeShapeType="1"/>
          </p:cNvSpPr>
          <p:nvPr/>
        </p:nvSpPr>
        <p:spPr bwMode="auto">
          <a:xfrm>
            <a:off x="6312033" y="3509962"/>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96" name="Group 395"/>
          <p:cNvGrpSpPr/>
          <p:nvPr/>
        </p:nvGrpSpPr>
        <p:grpSpPr>
          <a:xfrm>
            <a:off x="1939372" y="2540000"/>
            <a:ext cx="2537149" cy="1942286"/>
            <a:chOff x="1939372" y="2540000"/>
            <a:chExt cx="2537149" cy="1942286"/>
          </a:xfrm>
          <a:effectLst>
            <a:outerShdw blurRad="50800" dist="38100" dir="2700000" algn="tl" rotWithShape="0">
              <a:prstClr val="black">
                <a:alpha val="40000"/>
              </a:prstClr>
            </a:outerShdw>
          </a:effectLst>
        </p:grpSpPr>
        <p:sp>
          <p:nvSpPr>
            <p:cNvPr id="568" name="Rectangle 3123"/>
            <p:cNvSpPr>
              <a:spLocks noChangeArrowheads="1"/>
            </p:cNvSpPr>
            <p:nvPr/>
          </p:nvSpPr>
          <p:spPr bwMode="auto">
            <a:xfrm>
              <a:off x="1939372" y="2540000"/>
              <a:ext cx="118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b</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69" name="Rectangle 68"/>
            <p:cNvSpPr>
              <a:spLocks noChangeArrowheads="1"/>
            </p:cNvSpPr>
            <p:nvPr/>
          </p:nvSpPr>
          <p:spPr bwMode="auto">
            <a:xfrm>
              <a:off x="4349883" y="4205287"/>
              <a:ext cx="126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b</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grpSp>
        <p:nvGrpSpPr>
          <p:cNvPr id="397" name="Group 396"/>
          <p:cNvGrpSpPr/>
          <p:nvPr/>
        </p:nvGrpSpPr>
        <p:grpSpPr>
          <a:xfrm>
            <a:off x="2453722" y="1924050"/>
            <a:ext cx="3684926" cy="2628086"/>
            <a:chOff x="2453722" y="1924050"/>
            <a:chExt cx="3684926" cy="2628086"/>
          </a:xfrm>
          <a:effectLst>
            <a:outerShdw blurRad="50800" dist="38100" dir="2700000" algn="tl" rotWithShape="0">
              <a:prstClr val="black">
                <a:alpha val="40000"/>
              </a:prstClr>
            </a:outerShdw>
          </a:effectLst>
        </p:grpSpPr>
        <p:sp>
          <p:nvSpPr>
            <p:cNvPr id="566" name="Rectangle 3126"/>
            <p:cNvSpPr>
              <a:spLocks noChangeArrowheads="1"/>
            </p:cNvSpPr>
            <p:nvPr/>
          </p:nvSpPr>
          <p:spPr bwMode="auto">
            <a:xfrm>
              <a:off x="2453722" y="1924050"/>
              <a:ext cx="1202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d</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67" name="Rectangle 70"/>
            <p:cNvSpPr>
              <a:spLocks noChangeArrowheads="1"/>
            </p:cNvSpPr>
            <p:nvPr/>
          </p:nvSpPr>
          <p:spPr bwMode="auto">
            <a:xfrm>
              <a:off x="6010408" y="4275137"/>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d</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grpSp>
        <p:nvGrpSpPr>
          <p:cNvPr id="398" name="Group 397"/>
          <p:cNvGrpSpPr/>
          <p:nvPr/>
        </p:nvGrpSpPr>
        <p:grpSpPr>
          <a:xfrm>
            <a:off x="2783922" y="2540000"/>
            <a:ext cx="5013401" cy="1866086"/>
            <a:chOff x="2783922" y="2540000"/>
            <a:chExt cx="5013401" cy="1866086"/>
          </a:xfrm>
          <a:effectLst>
            <a:outerShdw blurRad="50800" dist="38100" dir="2700000" algn="tl" rotWithShape="0">
              <a:prstClr val="black">
                <a:alpha val="40000"/>
              </a:prstClr>
            </a:outerShdw>
          </a:effectLst>
        </p:grpSpPr>
        <p:sp>
          <p:nvSpPr>
            <p:cNvPr id="564" name="Rectangle 3122"/>
            <p:cNvSpPr>
              <a:spLocks noChangeArrowheads="1"/>
            </p:cNvSpPr>
            <p:nvPr/>
          </p:nvSpPr>
          <p:spPr bwMode="auto">
            <a:xfrm>
              <a:off x="2783922" y="2540000"/>
              <a:ext cx="961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c</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65" name="Rectangle 69"/>
            <p:cNvSpPr>
              <a:spLocks noChangeArrowheads="1"/>
            </p:cNvSpPr>
            <p:nvPr/>
          </p:nvSpPr>
          <p:spPr bwMode="auto">
            <a:xfrm>
              <a:off x="7696333" y="4129087"/>
              <a:ext cx="1009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c</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grpSp>
        <p:nvGrpSpPr>
          <p:cNvPr id="399" name="Group 398"/>
          <p:cNvGrpSpPr/>
          <p:nvPr/>
        </p:nvGrpSpPr>
        <p:grpSpPr>
          <a:xfrm>
            <a:off x="2799797" y="1828800"/>
            <a:ext cx="4322946" cy="1027886"/>
            <a:chOff x="2799797" y="1828800"/>
            <a:chExt cx="4322946" cy="1027886"/>
          </a:xfrm>
          <a:effectLst>
            <a:outerShdw blurRad="50800" dist="38100" dir="2700000" algn="tl" rotWithShape="0">
              <a:prstClr val="black">
                <a:alpha val="40000"/>
              </a:prstClr>
            </a:outerShdw>
          </a:effectLst>
        </p:grpSpPr>
        <p:sp>
          <p:nvSpPr>
            <p:cNvPr id="562" name="Rectangle 3125"/>
            <p:cNvSpPr>
              <a:spLocks noChangeArrowheads="1"/>
            </p:cNvSpPr>
            <p:nvPr/>
          </p:nvSpPr>
          <p:spPr bwMode="auto">
            <a:xfrm>
              <a:off x="2799797" y="1828800"/>
              <a:ext cx="1057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e</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63" name="Rectangle 71"/>
            <p:cNvSpPr>
              <a:spLocks noChangeArrowheads="1"/>
            </p:cNvSpPr>
            <p:nvPr/>
          </p:nvSpPr>
          <p:spPr bwMode="auto">
            <a:xfrm>
              <a:off x="7010533" y="2579687"/>
              <a:ext cx="11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e</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grpSp>
        <p:nvGrpSpPr>
          <p:cNvPr id="400" name="Group 399"/>
          <p:cNvGrpSpPr/>
          <p:nvPr/>
        </p:nvGrpSpPr>
        <p:grpSpPr>
          <a:xfrm>
            <a:off x="2574372" y="1185862"/>
            <a:ext cx="3757796" cy="1320473"/>
            <a:chOff x="2574372" y="1185862"/>
            <a:chExt cx="3757796" cy="1320473"/>
          </a:xfrm>
          <a:effectLst>
            <a:outerShdw blurRad="50800" dist="38100" dir="2700000" algn="tl" rotWithShape="0">
              <a:prstClr val="black">
                <a:alpha val="40000"/>
              </a:prstClr>
            </a:outerShdw>
          </a:effectLst>
        </p:grpSpPr>
        <p:sp>
          <p:nvSpPr>
            <p:cNvPr id="560" name="Rectangle 3121"/>
            <p:cNvSpPr>
              <a:spLocks noChangeArrowheads="1"/>
            </p:cNvSpPr>
            <p:nvPr/>
          </p:nvSpPr>
          <p:spPr bwMode="auto">
            <a:xfrm>
              <a:off x="2574372" y="2244725"/>
              <a:ext cx="1057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a</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61" name="Rectangle 67"/>
            <p:cNvSpPr>
              <a:spLocks noChangeArrowheads="1"/>
            </p:cNvSpPr>
            <p:nvPr/>
          </p:nvSpPr>
          <p:spPr bwMode="auto">
            <a:xfrm>
              <a:off x="6219958" y="1185862"/>
              <a:ext cx="11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a</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grpSp>
        <p:nvGrpSpPr>
          <p:cNvPr id="401" name="Group 400"/>
          <p:cNvGrpSpPr/>
          <p:nvPr/>
        </p:nvGrpSpPr>
        <p:grpSpPr>
          <a:xfrm>
            <a:off x="1986997" y="1876425"/>
            <a:ext cx="3119218" cy="951686"/>
            <a:chOff x="1986997" y="1876425"/>
            <a:chExt cx="3119218" cy="951686"/>
          </a:xfrm>
          <a:effectLst>
            <a:outerShdw blurRad="50800" dist="38100" dir="2700000" algn="tl" rotWithShape="0">
              <a:prstClr val="black">
                <a:alpha val="40000"/>
              </a:prstClr>
            </a:outerShdw>
          </a:effectLst>
        </p:grpSpPr>
        <p:sp>
          <p:nvSpPr>
            <p:cNvPr id="558" name="Rectangle 3124"/>
            <p:cNvSpPr>
              <a:spLocks noChangeArrowheads="1"/>
            </p:cNvSpPr>
            <p:nvPr/>
          </p:nvSpPr>
          <p:spPr bwMode="auto">
            <a:xfrm>
              <a:off x="1986997" y="1876425"/>
              <a:ext cx="657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f</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59" name="Rectangle 72"/>
            <p:cNvSpPr>
              <a:spLocks noChangeArrowheads="1"/>
            </p:cNvSpPr>
            <p:nvPr/>
          </p:nvSpPr>
          <p:spPr bwMode="auto">
            <a:xfrm>
              <a:off x="5035683" y="2551112"/>
              <a:ext cx="70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f</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sp>
        <p:nvSpPr>
          <p:cNvPr id="402" name="Oval 401"/>
          <p:cNvSpPr/>
          <p:nvPr/>
        </p:nvSpPr>
        <p:spPr>
          <a:xfrm>
            <a:off x="5142044" y="2679697"/>
            <a:ext cx="333377" cy="333377"/>
          </a:xfrm>
          <a:prstGeom prst="ellipse">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p:cNvSpPr/>
          <p:nvPr/>
        </p:nvSpPr>
        <p:spPr>
          <a:xfrm>
            <a:off x="4409414" y="3956048"/>
            <a:ext cx="333377" cy="333377"/>
          </a:xfrm>
          <a:prstGeom prst="ellipse">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p:cNvSpPr/>
          <p:nvPr/>
        </p:nvSpPr>
        <p:spPr>
          <a:xfrm>
            <a:off x="5889097" y="3958431"/>
            <a:ext cx="333377" cy="333377"/>
          </a:xfrm>
          <a:prstGeom prst="ellipse">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p:cNvSpPr/>
          <p:nvPr/>
        </p:nvSpPr>
        <p:spPr>
          <a:xfrm>
            <a:off x="6626356" y="2674934"/>
            <a:ext cx="333377" cy="333377"/>
          </a:xfrm>
          <a:prstGeom prst="ellipse">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p:cNvSpPr/>
          <p:nvPr/>
        </p:nvSpPr>
        <p:spPr>
          <a:xfrm>
            <a:off x="7366131" y="3956047"/>
            <a:ext cx="333377" cy="333377"/>
          </a:xfrm>
          <a:prstGeom prst="ellipse">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p:cNvSpPr/>
          <p:nvPr/>
        </p:nvSpPr>
        <p:spPr>
          <a:xfrm>
            <a:off x="5889097" y="1396996"/>
            <a:ext cx="333377" cy="333377"/>
          </a:xfrm>
          <a:prstGeom prst="ellipse">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8" name="Group 407"/>
          <p:cNvGrpSpPr/>
          <p:nvPr/>
        </p:nvGrpSpPr>
        <p:grpSpPr>
          <a:xfrm>
            <a:off x="4403858" y="1392237"/>
            <a:ext cx="3295650" cy="2899571"/>
            <a:chOff x="4403858" y="1392237"/>
            <a:chExt cx="3295650" cy="2899571"/>
          </a:xfrm>
          <a:effectLst>
            <a:outerShdw blurRad="50800" dist="38100" dir="2700000" algn="tl" rotWithShape="0">
              <a:prstClr val="black">
                <a:alpha val="40000"/>
              </a:prstClr>
            </a:outerShdw>
          </a:effectLst>
        </p:grpSpPr>
        <p:grpSp>
          <p:nvGrpSpPr>
            <p:cNvPr id="526" name="Group 525"/>
            <p:cNvGrpSpPr/>
            <p:nvPr/>
          </p:nvGrpSpPr>
          <p:grpSpPr>
            <a:xfrm>
              <a:off x="4403858" y="1392237"/>
              <a:ext cx="3295650" cy="2898775"/>
              <a:chOff x="4403858" y="1392237"/>
              <a:chExt cx="3295650" cy="2898775"/>
            </a:xfrm>
          </p:grpSpPr>
          <p:grpSp>
            <p:nvGrpSpPr>
              <p:cNvPr id="534" name="Group 533"/>
              <p:cNvGrpSpPr/>
              <p:nvPr/>
            </p:nvGrpSpPr>
            <p:grpSpPr>
              <a:xfrm>
                <a:off x="6625564" y="2674143"/>
                <a:ext cx="336550" cy="336550"/>
                <a:chOff x="6623183" y="2671762"/>
                <a:chExt cx="336550" cy="336550"/>
              </a:xfrm>
            </p:grpSpPr>
            <p:sp>
              <p:nvSpPr>
                <p:cNvPr id="555" name="Freeform 73"/>
                <p:cNvSpPr>
                  <a:spLocks/>
                </p:cNvSpPr>
                <p:nvPr/>
              </p:nvSpPr>
              <p:spPr bwMode="auto">
                <a:xfrm>
                  <a:off x="6623183" y="2671762"/>
                  <a:ext cx="168275" cy="254000"/>
                </a:xfrm>
                <a:custGeom>
                  <a:avLst/>
                  <a:gdLst>
                    <a:gd name="T0" fmla="*/ 106 w 106"/>
                    <a:gd name="T1" fmla="*/ 0 h 160"/>
                    <a:gd name="T2" fmla="*/ 106 w 106"/>
                    <a:gd name="T3" fmla="*/ 0 h 160"/>
                    <a:gd name="T4" fmla="*/ 92 w 106"/>
                    <a:gd name="T5" fmla="*/ 2 h 160"/>
                    <a:gd name="T6" fmla="*/ 80 w 106"/>
                    <a:gd name="T7" fmla="*/ 4 h 160"/>
                    <a:gd name="T8" fmla="*/ 66 w 106"/>
                    <a:gd name="T9" fmla="*/ 8 h 160"/>
                    <a:gd name="T10" fmla="*/ 54 w 106"/>
                    <a:gd name="T11" fmla="*/ 14 h 160"/>
                    <a:gd name="T12" fmla="*/ 42 w 106"/>
                    <a:gd name="T13" fmla="*/ 22 h 160"/>
                    <a:gd name="T14" fmla="*/ 32 w 106"/>
                    <a:gd name="T15" fmla="*/ 32 h 160"/>
                    <a:gd name="T16" fmla="*/ 22 w 106"/>
                    <a:gd name="T17" fmla="*/ 42 h 160"/>
                    <a:gd name="T18" fmla="*/ 14 w 106"/>
                    <a:gd name="T19" fmla="*/ 54 h 160"/>
                    <a:gd name="T20" fmla="*/ 14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8 w 106"/>
                    <a:gd name="T35" fmla="*/ 148 h 160"/>
                    <a:gd name="T36" fmla="*/ 14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2" y="2"/>
                      </a:lnTo>
                      <a:lnTo>
                        <a:pt x="80" y="4"/>
                      </a:lnTo>
                      <a:lnTo>
                        <a:pt x="66" y="8"/>
                      </a:lnTo>
                      <a:lnTo>
                        <a:pt x="54" y="14"/>
                      </a:lnTo>
                      <a:lnTo>
                        <a:pt x="42" y="22"/>
                      </a:lnTo>
                      <a:lnTo>
                        <a:pt x="32" y="32"/>
                      </a:lnTo>
                      <a:lnTo>
                        <a:pt x="22" y="42"/>
                      </a:lnTo>
                      <a:lnTo>
                        <a:pt x="14" y="54"/>
                      </a:lnTo>
                      <a:lnTo>
                        <a:pt x="14" y="54"/>
                      </a:lnTo>
                      <a:lnTo>
                        <a:pt x="8" y="66"/>
                      </a:lnTo>
                      <a:lnTo>
                        <a:pt x="4" y="80"/>
                      </a:lnTo>
                      <a:lnTo>
                        <a:pt x="2" y="94"/>
                      </a:lnTo>
                      <a:lnTo>
                        <a:pt x="0" y="108"/>
                      </a:lnTo>
                      <a:lnTo>
                        <a:pt x="2" y="122"/>
                      </a:lnTo>
                      <a:lnTo>
                        <a:pt x="4" y="134"/>
                      </a:lnTo>
                      <a:lnTo>
                        <a:pt x="8" y="148"/>
                      </a:lnTo>
                      <a:lnTo>
                        <a:pt x="14"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 name="Freeform 74"/>
                <p:cNvSpPr>
                  <a:spLocks/>
                </p:cNvSpPr>
                <p:nvPr/>
              </p:nvSpPr>
              <p:spPr bwMode="auto">
                <a:xfrm>
                  <a:off x="6645408" y="2840037"/>
                  <a:ext cx="292100" cy="168275"/>
                </a:xfrm>
                <a:custGeom>
                  <a:avLst/>
                  <a:gdLst>
                    <a:gd name="T0" fmla="*/ 0 w 184"/>
                    <a:gd name="T1" fmla="*/ 54 h 106"/>
                    <a:gd name="T2" fmla="*/ 0 w 184"/>
                    <a:gd name="T3" fmla="*/ 54 h 106"/>
                    <a:gd name="T4" fmla="*/ 8 w 184"/>
                    <a:gd name="T5" fmla="*/ 66 h 106"/>
                    <a:gd name="T6" fmla="*/ 18 w 184"/>
                    <a:gd name="T7" fmla="*/ 76 h 106"/>
                    <a:gd name="T8" fmla="*/ 28 w 184"/>
                    <a:gd name="T9" fmla="*/ 84 h 106"/>
                    <a:gd name="T10" fmla="*/ 40 w 184"/>
                    <a:gd name="T11" fmla="*/ 92 h 106"/>
                    <a:gd name="T12" fmla="*/ 40 w 184"/>
                    <a:gd name="T13" fmla="*/ 92 h 106"/>
                    <a:gd name="T14" fmla="*/ 60 w 184"/>
                    <a:gd name="T15" fmla="*/ 102 h 106"/>
                    <a:gd name="T16" fmla="*/ 80 w 184"/>
                    <a:gd name="T17" fmla="*/ 106 h 106"/>
                    <a:gd name="T18" fmla="*/ 100 w 184"/>
                    <a:gd name="T19" fmla="*/ 106 h 106"/>
                    <a:gd name="T20" fmla="*/ 120 w 184"/>
                    <a:gd name="T21" fmla="*/ 104 h 106"/>
                    <a:gd name="T22" fmla="*/ 140 w 184"/>
                    <a:gd name="T23" fmla="*/ 96 h 106"/>
                    <a:gd name="T24" fmla="*/ 156 w 184"/>
                    <a:gd name="T25" fmla="*/ 86 h 106"/>
                    <a:gd name="T26" fmla="*/ 172 w 184"/>
                    <a:gd name="T27" fmla="*/ 72 h 106"/>
                    <a:gd name="T28" fmla="*/ 184 w 184"/>
                    <a:gd name="T29" fmla="*/ 54 h 106"/>
                    <a:gd name="T30" fmla="*/ 92 w 184"/>
                    <a:gd name="T31" fmla="*/ 0 h 106"/>
                    <a:gd name="T32" fmla="*/ 0 w 184"/>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4"/>
                      </a:moveTo>
                      <a:lnTo>
                        <a:pt x="0" y="54"/>
                      </a:lnTo>
                      <a:lnTo>
                        <a:pt x="8" y="66"/>
                      </a:lnTo>
                      <a:lnTo>
                        <a:pt x="18" y="76"/>
                      </a:lnTo>
                      <a:lnTo>
                        <a:pt x="28" y="84"/>
                      </a:lnTo>
                      <a:lnTo>
                        <a:pt x="40" y="92"/>
                      </a:lnTo>
                      <a:lnTo>
                        <a:pt x="40" y="92"/>
                      </a:lnTo>
                      <a:lnTo>
                        <a:pt x="60" y="102"/>
                      </a:lnTo>
                      <a:lnTo>
                        <a:pt x="80" y="106"/>
                      </a:lnTo>
                      <a:lnTo>
                        <a:pt x="100" y="106"/>
                      </a:lnTo>
                      <a:lnTo>
                        <a:pt x="120" y="104"/>
                      </a:lnTo>
                      <a:lnTo>
                        <a:pt x="140" y="96"/>
                      </a:lnTo>
                      <a:lnTo>
                        <a:pt x="156" y="86"/>
                      </a:lnTo>
                      <a:lnTo>
                        <a:pt x="172" y="72"/>
                      </a:lnTo>
                      <a:lnTo>
                        <a:pt x="184" y="54"/>
                      </a:lnTo>
                      <a:lnTo>
                        <a:pt x="92"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 name="Freeform 75"/>
                <p:cNvSpPr>
                  <a:spLocks/>
                </p:cNvSpPr>
                <p:nvPr/>
              </p:nvSpPr>
              <p:spPr bwMode="auto">
                <a:xfrm>
                  <a:off x="6791458" y="2671762"/>
                  <a:ext cx="168275" cy="254000"/>
                </a:xfrm>
                <a:custGeom>
                  <a:avLst/>
                  <a:gdLst>
                    <a:gd name="T0" fmla="*/ 54 w 106"/>
                    <a:gd name="T1" fmla="*/ 16 h 160"/>
                    <a:gd name="T2" fmla="*/ 54 w 106"/>
                    <a:gd name="T3" fmla="*/ 16 h 160"/>
                    <a:gd name="T4" fmla="*/ 40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2 w 106"/>
                    <a:gd name="T25" fmla="*/ 80 h 160"/>
                    <a:gd name="T26" fmla="*/ 96 w 106"/>
                    <a:gd name="T27" fmla="*/ 60 h 160"/>
                    <a:gd name="T28" fmla="*/ 86 w 106"/>
                    <a:gd name="T29" fmla="*/ 42 h 160"/>
                    <a:gd name="T30" fmla="*/ 72 w 106"/>
                    <a:gd name="T31" fmla="*/ 28 h 160"/>
                    <a:gd name="T32" fmla="*/ 54 w 106"/>
                    <a:gd name="T33" fmla="*/ 16 h 160"/>
                    <a:gd name="T34" fmla="*/ 54 w 106"/>
                    <a:gd name="T35"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6"/>
                      </a:moveTo>
                      <a:lnTo>
                        <a:pt x="54" y="16"/>
                      </a:lnTo>
                      <a:lnTo>
                        <a:pt x="40" y="8"/>
                      </a:lnTo>
                      <a:lnTo>
                        <a:pt x="28" y="4"/>
                      </a:lnTo>
                      <a:lnTo>
                        <a:pt x="14" y="2"/>
                      </a:lnTo>
                      <a:lnTo>
                        <a:pt x="0" y="0"/>
                      </a:lnTo>
                      <a:lnTo>
                        <a:pt x="0" y="106"/>
                      </a:lnTo>
                      <a:lnTo>
                        <a:pt x="92" y="160"/>
                      </a:lnTo>
                      <a:lnTo>
                        <a:pt x="92" y="160"/>
                      </a:lnTo>
                      <a:lnTo>
                        <a:pt x="102" y="140"/>
                      </a:lnTo>
                      <a:lnTo>
                        <a:pt x="106" y="120"/>
                      </a:lnTo>
                      <a:lnTo>
                        <a:pt x="106" y="100"/>
                      </a:lnTo>
                      <a:lnTo>
                        <a:pt x="102" y="80"/>
                      </a:lnTo>
                      <a:lnTo>
                        <a:pt x="96" y="60"/>
                      </a:lnTo>
                      <a:lnTo>
                        <a:pt x="86" y="42"/>
                      </a:lnTo>
                      <a:lnTo>
                        <a:pt x="72" y="28"/>
                      </a:lnTo>
                      <a:lnTo>
                        <a:pt x="54" y="16"/>
                      </a:lnTo>
                      <a:lnTo>
                        <a:pt x="54" y="1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35" name="Group 534"/>
              <p:cNvGrpSpPr/>
              <p:nvPr/>
            </p:nvGrpSpPr>
            <p:grpSpPr>
              <a:xfrm>
                <a:off x="7362958" y="3954462"/>
                <a:ext cx="336550" cy="336550"/>
                <a:chOff x="7362958" y="3954462"/>
                <a:chExt cx="336550" cy="336550"/>
              </a:xfrm>
            </p:grpSpPr>
            <p:sp>
              <p:nvSpPr>
                <p:cNvPr id="552" name="Freeform 76"/>
                <p:cNvSpPr>
                  <a:spLocks/>
                </p:cNvSpPr>
                <p:nvPr/>
              </p:nvSpPr>
              <p:spPr bwMode="auto">
                <a:xfrm>
                  <a:off x="738518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58 w 184"/>
                    <a:gd name="T15" fmla="*/ 100 h 106"/>
                    <a:gd name="T16" fmla="*/ 80 w 184"/>
                    <a:gd name="T17" fmla="*/ 106 h 106"/>
                    <a:gd name="T18" fmla="*/ 100 w 184"/>
                    <a:gd name="T19" fmla="*/ 106 h 106"/>
                    <a:gd name="T20" fmla="*/ 120 w 184"/>
                    <a:gd name="T21" fmla="*/ 102 h 106"/>
                    <a:gd name="T22" fmla="*/ 138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58" y="100"/>
                      </a:lnTo>
                      <a:lnTo>
                        <a:pt x="80" y="106"/>
                      </a:lnTo>
                      <a:lnTo>
                        <a:pt x="100" y="106"/>
                      </a:lnTo>
                      <a:lnTo>
                        <a:pt x="120" y="102"/>
                      </a:lnTo>
                      <a:lnTo>
                        <a:pt x="138"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 name="Freeform 77"/>
                <p:cNvSpPr>
                  <a:spLocks/>
                </p:cNvSpPr>
                <p:nvPr/>
              </p:nvSpPr>
              <p:spPr bwMode="auto">
                <a:xfrm>
                  <a:off x="753123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2 w 106"/>
                    <a:gd name="T25" fmla="*/ 78 h 158"/>
                    <a:gd name="T26" fmla="*/ 96 w 106"/>
                    <a:gd name="T27" fmla="*/ 60 h 158"/>
                    <a:gd name="T28" fmla="*/ 84 w 106"/>
                    <a:gd name="T29" fmla="*/ 42 h 158"/>
                    <a:gd name="T30" fmla="*/ 70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2" y="78"/>
                      </a:lnTo>
                      <a:lnTo>
                        <a:pt x="96" y="60"/>
                      </a:lnTo>
                      <a:lnTo>
                        <a:pt x="84" y="42"/>
                      </a:lnTo>
                      <a:lnTo>
                        <a:pt x="70"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 name="Freeform 78"/>
                <p:cNvSpPr>
                  <a:spLocks/>
                </p:cNvSpPr>
                <p:nvPr/>
              </p:nvSpPr>
              <p:spPr bwMode="auto">
                <a:xfrm>
                  <a:off x="736295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36" name="Group 535"/>
              <p:cNvGrpSpPr/>
              <p:nvPr/>
            </p:nvGrpSpPr>
            <p:grpSpPr>
              <a:xfrm>
                <a:off x="4403858" y="3954462"/>
                <a:ext cx="336550" cy="336550"/>
                <a:chOff x="4403858" y="3954462"/>
                <a:chExt cx="336550" cy="336550"/>
              </a:xfrm>
            </p:grpSpPr>
            <p:sp>
              <p:nvSpPr>
                <p:cNvPr id="549" name="Freeform 79"/>
                <p:cNvSpPr>
                  <a:spLocks/>
                </p:cNvSpPr>
                <p:nvPr/>
              </p:nvSpPr>
              <p:spPr bwMode="auto">
                <a:xfrm>
                  <a:off x="4403858" y="3954462"/>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 name="Freeform 80"/>
                <p:cNvSpPr>
                  <a:spLocks/>
                </p:cNvSpPr>
                <p:nvPr/>
              </p:nvSpPr>
              <p:spPr bwMode="auto">
                <a:xfrm>
                  <a:off x="4572133" y="3954462"/>
                  <a:ext cx="168275" cy="250825"/>
                </a:xfrm>
                <a:custGeom>
                  <a:avLst/>
                  <a:gdLst>
                    <a:gd name="T0" fmla="*/ 54 w 106"/>
                    <a:gd name="T1" fmla="*/ 14 h 158"/>
                    <a:gd name="T2" fmla="*/ 54 w 106"/>
                    <a:gd name="T3" fmla="*/ 14 h 158"/>
                    <a:gd name="T4" fmla="*/ 42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2"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 name="Freeform 81"/>
                <p:cNvSpPr>
                  <a:spLocks/>
                </p:cNvSpPr>
                <p:nvPr/>
              </p:nvSpPr>
              <p:spPr bwMode="auto">
                <a:xfrm>
                  <a:off x="4429258" y="4122737"/>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37" name="Group 536"/>
              <p:cNvGrpSpPr/>
              <p:nvPr/>
            </p:nvGrpSpPr>
            <p:grpSpPr>
              <a:xfrm>
                <a:off x="5140458" y="2671762"/>
                <a:ext cx="336550" cy="336550"/>
                <a:chOff x="5140458" y="2671762"/>
                <a:chExt cx="336550" cy="336550"/>
              </a:xfrm>
            </p:grpSpPr>
            <p:sp>
              <p:nvSpPr>
                <p:cNvPr id="546" name="Freeform 82"/>
                <p:cNvSpPr>
                  <a:spLocks/>
                </p:cNvSpPr>
                <p:nvPr/>
              </p:nvSpPr>
              <p:spPr bwMode="auto">
                <a:xfrm>
                  <a:off x="5140458" y="2671762"/>
                  <a:ext cx="168275" cy="254000"/>
                </a:xfrm>
                <a:custGeom>
                  <a:avLst/>
                  <a:gdLst>
                    <a:gd name="T0" fmla="*/ 106 w 106"/>
                    <a:gd name="T1" fmla="*/ 0 h 160"/>
                    <a:gd name="T2" fmla="*/ 106 w 106"/>
                    <a:gd name="T3" fmla="*/ 0 h 160"/>
                    <a:gd name="T4" fmla="*/ 94 w 106"/>
                    <a:gd name="T5" fmla="*/ 2 h 160"/>
                    <a:gd name="T6" fmla="*/ 80 w 106"/>
                    <a:gd name="T7" fmla="*/ 4 h 160"/>
                    <a:gd name="T8" fmla="*/ 66 w 106"/>
                    <a:gd name="T9" fmla="*/ 8 h 160"/>
                    <a:gd name="T10" fmla="*/ 54 w 106"/>
                    <a:gd name="T11" fmla="*/ 14 h 160"/>
                    <a:gd name="T12" fmla="*/ 44 w 106"/>
                    <a:gd name="T13" fmla="*/ 22 h 160"/>
                    <a:gd name="T14" fmla="*/ 32 w 106"/>
                    <a:gd name="T15" fmla="*/ 32 h 160"/>
                    <a:gd name="T16" fmla="*/ 24 w 106"/>
                    <a:gd name="T17" fmla="*/ 42 h 160"/>
                    <a:gd name="T18" fmla="*/ 16 w 106"/>
                    <a:gd name="T19" fmla="*/ 54 h 160"/>
                    <a:gd name="T20" fmla="*/ 16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10 w 106"/>
                    <a:gd name="T35" fmla="*/ 148 h 160"/>
                    <a:gd name="T36" fmla="*/ 16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4" y="2"/>
                      </a:lnTo>
                      <a:lnTo>
                        <a:pt x="80" y="4"/>
                      </a:lnTo>
                      <a:lnTo>
                        <a:pt x="66" y="8"/>
                      </a:lnTo>
                      <a:lnTo>
                        <a:pt x="54" y="14"/>
                      </a:lnTo>
                      <a:lnTo>
                        <a:pt x="44" y="22"/>
                      </a:lnTo>
                      <a:lnTo>
                        <a:pt x="32" y="32"/>
                      </a:lnTo>
                      <a:lnTo>
                        <a:pt x="24" y="42"/>
                      </a:lnTo>
                      <a:lnTo>
                        <a:pt x="16" y="54"/>
                      </a:lnTo>
                      <a:lnTo>
                        <a:pt x="16" y="54"/>
                      </a:lnTo>
                      <a:lnTo>
                        <a:pt x="8" y="66"/>
                      </a:lnTo>
                      <a:lnTo>
                        <a:pt x="4" y="80"/>
                      </a:lnTo>
                      <a:lnTo>
                        <a:pt x="2" y="94"/>
                      </a:lnTo>
                      <a:lnTo>
                        <a:pt x="0" y="108"/>
                      </a:lnTo>
                      <a:lnTo>
                        <a:pt x="2" y="122"/>
                      </a:lnTo>
                      <a:lnTo>
                        <a:pt x="4" y="134"/>
                      </a:lnTo>
                      <a:lnTo>
                        <a:pt x="10" y="148"/>
                      </a:lnTo>
                      <a:lnTo>
                        <a:pt x="16"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 name="Freeform 83"/>
                <p:cNvSpPr>
                  <a:spLocks/>
                </p:cNvSpPr>
                <p:nvPr/>
              </p:nvSpPr>
              <p:spPr bwMode="auto">
                <a:xfrm>
                  <a:off x="5308733" y="2671762"/>
                  <a:ext cx="168275" cy="254000"/>
                </a:xfrm>
                <a:custGeom>
                  <a:avLst/>
                  <a:gdLst>
                    <a:gd name="T0" fmla="*/ 54 w 106"/>
                    <a:gd name="T1" fmla="*/ 14 h 160"/>
                    <a:gd name="T2" fmla="*/ 54 w 106"/>
                    <a:gd name="T3" fmla="*/ 14 h 160"/>
                    <a:gd name="T4" fmla="*/ 42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4 w 106"/>
                    <a:gd name="T25" fmla="*/ 80 h 160"/>
                    <a:gd name="T26" fmla="*/ 96 w 106"/>
                    <a:gd name="T27" fmla="*/ 60 h 160"/>
                    <a:gd name="T28" fmla="*/ 86 w 106"/>
                    <a:gd name="T29" fmla="*/ 42 h 160"/>
                    <a:gd name="T30" fmla="*/ 72 w 106"/>
                    <a:gd name="T31" fmla="*/ 28 h 160"/>
                    <a:gd name="T32" fmla="*/ 54 w 106"/>
                    <a:gd name="T33" fmla="*/ 14 h 160"/>
                    <a:gd name="T34" fmla="*/ 54 w 106"/>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4"/>
                      </a:moveTo>
                      <a:lnTo>
                        <a:pt x="54" y="14"/>
                      </a:lnTo>
                      <a:lnTo>
                        <a:pt x="42" y="8"/>
                      </a:lnTo>
                      <a:lnTo>
                        <a:pt x="28" y="4"/>
                      </a:lnTo>
                      <a:lnTo>
                        <a:pt x="14" y="2"/>
                      </a:lnTo>
                      <a:lnTo>
                        <a:pt x="0" y="0"/>
                      </a:lnTo>
                      <a:lnTo>
                        <a:pt x="0" y="106"/>
                      </a:lnTo>
                      <a:lnTo>
                        <a:pt x="92" y="160"/>
                      </a:lnTo>
                      <a:lnTo>
                        <a:pt x="92" y="160"/>
                      </a:lnTo>
                      <a:lnTo>
                        <a:pt x="102" y="140"/>
                      </a:lnTo>
                      <a:lnTo>
                        <a:pt x="106" y="120"/>
                      </a:lnTo>
                      <a:lnTo>
                        <a:pt x="106" y="100"/>
                      </a:lnTo>
                      <a:lnTo>
                        <a:pt x="104" y="80"/>
                      </a:lnTo>
                      <a:lnTo>
                        <a:pt x="96" y="60"/>
                      </a:lnTo>
                      <a:lnTo>
                        <a:pt x="86" y="42"/>
                      </a:lnTo>
                      <a:lnTo>
                        <a:pt x="72" y="28"/>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 name="Freeform 84"/>
                <p:cNvSpPr>
                  <a:spLocks/>
                </p:cNvSpPr>
                <p:nvPr/>
              </p:nvSpPr>
              <p:spPr bwMode="auto">
                <a:xfrm>
                  <a:off x="5165858" y="2840037"/>
                  <a:ext cx="288925" cy="168275"/>
                </a:xfrm>
                <a:custGeom>
                  <a:avLst/>
                  <a:gdLst>
                    <a:gd name="T0" fmla="*/ 0 w 182"/>
                    <a:gd name="T1" fmla="*/ 54 h 106"/>
                    <a:gd name="T2" fmla="*/ 0 w 182"/>
                    <a:gd name="T3" fmla="*/ 54 h 106"/>
                    <a:gd name="T4" fmla="*/ 6 w 182"/>
                    <a:gd name="T5" fmla="*/ 66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4 h 106"/>
                    <a:gd name="T22" fmla="*/ 138 w 182"/>
                    <a:gd name="T23" fmla="*/ 96 h 106"/>
                    <a:gd name="T24" fmla="*/ 154 w 182"/>
                    <a:gd name="T25" fmla="*/ 86 h 106"/>
                    <a:gd name="T26" fmla="*/ 170 w 182"/>
                    <a:gd name="T27" fmla="*/ 72 h 106"/>
                    <a:gd name="T28" fmla="*/ 182 w 182"/>
                    <a:gd name="T29" fmla="*/ 54 h 106"/>
                    <a:gd name="T30" fmla="*/ 90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6"/>
                      </a:lnTo>
                      <a:lnTo>
                        <a:pt x="16" y="76"/>
                      </a:lnTo>
                      <a:lnTo>
                        <a:pt x="26" y="84"/>
                      </a:lnTo>
                      <a:lnTo>
                        <a:pt x="38" y="92"/>
                      </a:lnTo>
                      <a:lnTo>
                        <a:pt x="38" y="92"/>
                      </a:lnTo>
                      <a:lnTo>
                        <a:pt x="58" y="102"/>
                      </a:lnTo>
                      <a:lnTo>
                        <a:pt x="78" y="106"/>
                      </a:lnTo>
                      <a:lnTo>
                        <a:pt x="98" y="106"/>
                      </a:lnTo>
                      <a:lnTo>
                        <a:pt x="118" y="104"/>
                      </a:lnTo>
                      <a:lnTo>
                        <a:pt x="138" y="96"/>
                      </a:lnTo>
                      <a:lnTo>
                        <a:pt x="154" y="86"/>
                      </a:lnTo>
                      <a:lnTo>
                        <a:pt x="170" y="72"/>
                      </a:lnTo>
                      <a:lnTo>
                        <a:pt x="182" y="54"/>
                      </a:lnTo>
                      <a:lnTo>
                        <a:pt x="90"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38" name="Group 537"/>
              <p:cNvGrpSpPr/>
              <p:nvPr/>
            </p:nvGrpSpPr>
            <p:grpSpPr>
              <a:xfrm>
                <a:off x="5883408" y="1392237"/>
                <a:ext cx="336550" cy="336550"/>
                <a:chOff x="5883408" y="1392237"/>
                <a:chExt cx="336550" cy="336550"/>
              </a:xfrm>
            </p:grpSpPr>
            <p:sp>
              <p:nvSpPr>
                <p:cNvPr id="543" name="Freeform 85"/>
                <p:cNvSpPr>
                  <a:spLocks/>
                </p:cNvSpPr>
                <p:nvPr/>
              </p:nvSpPr>
              <p:spPr bwMode="auto">
                <a:xfrm>
                  <a:off x="5883408" y="1392237"/>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0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0"/>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 name="Freeform 86"/>
                <p:cNvSpPr>
                  <a:spLocks/>
                </p:cNvSpPr>
                <p:nvPr/>
              </p:nvSpPr>
              <p:spPr bwMode="auto">
                <a:xfrm>
                  <a:off x="6051683" y="1392237"/>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 name="Freeform 87"/>
                <p:cNvSpPr>
                  <a:spLocks/>
                </p:cNvSpPr>
                <p:nvPr/>
              </p:nvSpPr>
              <p:spPr bwMode="auto">
                <a:xfrm>
                  <a:off x="5905633" y="1560512"/>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4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4"/>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39" name="Group 538"/>
              <p:cNvGrpSpPr/>
              <p:nvPr/>
            </p:nvGrpSpPr>
            <p:grpSpPr>
              <a:xfrm>
                <a:off x="5883408" y="3954462"/>
                <a:ext cx="336550" cy="336550"/>
                <a:chOff x="5883408" y="3954462"/>
                <a:chExt cx="336550" cy="336550"/>
              </a:xfrm>
            </p:grpSpPr>
            <p:sp>
              <p:nvSpPr>
                <p:cNvPr id="540" name="Freeform 88"/>
                <p:cNvSpPr>
                  <a:spLocks/>
                </p:cNvSpPr>
                <p:nvPr/>
              </p:nvSpPr>
              <p:spPr bwMode="auto">
                <a:xfrm>
                  <a:off x="590563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6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6"/>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 name="Freeform 89"/>
                <p:cNvSpPr>
                  <a:spLocks/>
                </p:cNvSpPr>
                <p:nvPr/>
              </p:nvSpPr>
              <p:spPr bwMode="auto">
                <a:xfrm>
                  <a:off x="605168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 name="Freeform 90"/>
                <p:cNvSpPr>
                  <a:spLocks/>
                </p:cNvSpPr>
                <p:nvPr/>
              </p:nvSpPr>
              <p:spPr bwMode="auto">
                <a:xfrm>
                  <a:off x="588340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27" name="Group 526"/>
            <p:cNvGrpSpPr/>
            <p:nvPr/>
          </p:nvGrpSpPr>
          <p:grpSpPr>
            <a:xfrm>
              <a:off x="4409414" y="1396996"/>
              <a:ext cx="3290094" cy="2894812"/>
              <a:chOff x="4409414" y="1396996"/>
              <a:chExt cx="3290094" cy="2894812"/>
            </a:xfrm>
          </p:grpSpPr>
          <p:sp>
            <p:nvSpPr>
              <p:cNvPr id="528" name="Oval 527"/>
              <p:cNvSpPr/>
              <p:nvPr/>
            </p:nvSpPr>
            <p:spPr>
              <a:xfrm>
                <a:off x="5142044" y="267969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p:cNvSpPr/>
              <p:nvPr/>
            </p:nvSpPr>
            <p:spPr>
              <a:xfrm>
                <a:off x="4409414" y="3956048"/>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p:cNvSpPr/>
              <p:nvPr/>
            </p:nvSpPr>
            <p:spPr>
              <a:xfrm>
                <a:off x="5889097" y="3958431"/>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p:cNvSpPr/>
              <p:nvPr/>
            </p:nvSpPr>
            <p:spPr>
              <a:xfrm>
                <a:off x="6626356" y="2674934"/>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p:cNvSpPr/>
              <p:nvPr/>
            </p:nvSpPr>
            <p:spPr>
              <a:xfrm>
                <a:off x="7366131" y="395604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532"/>
              <p:cNvSpPr/>
              <p:nvPr/>
            </p:nvSpPr>
            <p:spPr>
              <a:xfrm>
                <a:off x="5889097" y="1396996"/>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9" name="Group 408"/>
          <p:cNvGrpSpPr/>
          <p:nvPr/>
        </p:nvGrpSpPr>
        <p:grpSpPr>
          <a:xfrm>
            <a:off x="4635633" y="1690687"/>
            <a:ext cx="2835275" cy="2647009"/>
            <a:chOff x="4635633" y="1690687"/>
            <a:chExt cx="2835275" cy="2647009"/>
          </a:xfrm>
          <a:effectLst>
            <a:outerShdw blurRad="50800" dist="38100" dir="2700000" algn="tl" rotWithShape="0">
              <a:prstClr val="black">
                <a:alpha val="40000"/>
              </a:prstClr>
            </a:outerShdw>
          </a:effectLst>
        </p:grpSpPr>
        <p:grpSp>
          <p:nvGrpSpPr>
            <p:cNvPr id="431" name="Group 430"/>
            <p:cNvGrpSpPr/>
            <p:nvPr/>
          </p:nvGrpSpPr>
          <p:grpSpPr>
            <a:xfrm>
              <a:off x="4635633" y="1690687"/>
              <a:ext cx="2835275" cy="2533650"/>
              <a:chOff x="4635633" y="1690687"/>
              <a:chExt cx="2835275" cy="2533650"/>
            </a:xfrm>
          </p:grpSpPr>
          <p:sp>
            <p:nvSpPr>
              <p:cNvPr id="496" name="Freeform 8"/>
              <p:cNvSpPr>
                <a:spLocks/>
              </p:cNvSpPr>
              <p:nvPr/>
            </p:nvSpPr>
            <p:spPr bwMode="auto">
              <a:xfrm>
                <a:off x="5462192" y="2725737"/>
                <a:ext cx="500592" cy="69850"/>
              </a:xfrm>
              <a:custGeom>
                <a:avLst/>
                <a:gdLst>
                  <a:gd name="T0" fmla="*/ 0 w 258"/>
                  <a:gd name="T1" fmla="*/ 36 h 36"/>
                  <a:gd name="T2" fmla="*/ 0 w 258"/>
                  <a:gd name="T3" fmla="*/ 36 h 36"/>
                  <a:gd name="T4" fmla="*/ 70 w 258"/>
                  <a:gd name="T5" fmla="*/ 22 h 36"/>
                  <a:gd name="T6" fmla="*/ 142 w 258"/>
                  <a:gd name="T7" fmla="*/ 10 h 36"/>
                  <a:gd name="T8" fmla="*/ 210 w 258"/>
                  <a:gd name="T9" fmla="*/ 2 h 36"/>
                  <a:gd name="T10" fmla="*/ 258 w 258"/>
                  <a:gd name="T11" fmla="*/ 0 h 36"/>
                </a:gdLst>
                <a:ahLst/>
                <a:cxnLst>
                  <a:cxn ang="0">
                    <a:pos x="T0" y="T1"/>
                  </a:cxn>
                  <a:cxn ang="0">
                    <a:pos x="T2" y="T3"/>
                  </a:cxn>
                  <a:cxn ang="0">
                    <a:pos x="T4" y="T5"/>
                  </a:cxn>
                  <a:cxn ang="0">
                    <a:pos x="T6" y="T7"/>
                  </a:cxn>
                  <a:cxn ang="0">
                    <a:pos x="T8" y="T9"/>
                  </a:cxn>
                  <a:cxn ang="0">
                    <a:pos x="T10" y="T11"/>
                  </a:cxn>
                </a:cxnLst>
                <a:rect l="0" t="0" r="r" b="b"/>
                <a:pathLst>
                  <a:path w="258" h="36">
                    <a:moveTo>
                      <a:pt x="0" y="36"/>
                    </a:moveTo>
                    <a:lnTo>
                      <a:pt x="0" y="36"/>
                    </a:lnTo>
                    <a:lnTo>
                      <a:pt x="70" y="22"/>
                    </a:lnTo>
                    <a:lnTo>
                      <a:pt x="142" y="10"/>
                    </a:lnTo>
                    <a:lnTo>
                      <a:pt x="210" y="2"/>
                    </a:lnTo>
                    <a:lnTo>
                      <a:pt x="25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 name="Freeform 10"/>
              <p:cNvSpPr>
                <a:spLocks/>
              </p:cNvSpPr>
              <p:nvPr/>
            </p:nvSpPr>
            <p:spPr bwMode="auto">
              <a:xfrm>
                <a:off x="6143758" y="2725737"/>
                <a:ext cx="479425" cy="76200"/>
              </a:xfrm>
              <a:custGeom>
                <a:avLst/>
                <a:gdLst>
                  <a:gd name="T0" fmla="*/ 302 w 302"/>
                  <a:gd name="T1" fmla="*/ 48 h 48"/>
                  <a:gd name="T2" fmla="*/ 302 w 302"/>
                  <a:gd name="T3" fmla="*/ 48 h 48"/>
                  <a:gd name="T4" fmla="*/ 268 w 302"/>
                  <a:gd name="T5" fmla="*/ 40 h 48"/>
                  <a:gd name="T6" fmla="*/ 230 w 302"/>
                  <a:gd name="T7" fmla="*/ 30 h 48"/>
                  <a:gd name="T8" fmla="*/ 186 w 302"/>
                  <a:gd name="T9" fmla="*/ 22 h 48"/>
                  <a:gd name="T10" fmla="*/ 142 w 302"/>
                  <a:gd name="T11" fmla="*/ 14 h 48"/>
                  <a:gd name="T12" fmla="*/ 60 w 302"/>
                  <a:gd name="T13" fmla="*/ 4 h 48"/>
                  <a:gd name="T14" fmla="*/ 26 w 302"/>
                  <a:gd name="T15" fmla="*/ 0 h 48"/>
                  <a:gd name="T16" fmla="*/ 0 w 30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8">
                    <a:moveTo>
                      <a:pt x="302" y="48"/>
                    </a:moveTo>
                    <a:lnTo>
                      <a:pt x="302" y="48"/>
                    </a:lnTo>
                    <a:lnTo>
                      <a:pt x="268" y="40"/>
                    </a:lnTo>
                    <a:lnTo>
                      <a:pt x="230" y="30"/>
                    </a:lnTo>
                    <a:lnTo>
                      <a:pt x="186" y="22"/>
                    </a:lnTo>
                    <a:lnTo>
                      <a:pt x="142" y="14"/>
                    </a:lnTo>
                    <a:lnTo>
                      <a:pt x="60" y="4"/>
                    </a:lnTo>
                    <a:lnTo>
                      <a:pt x="26" y="0"/>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 name="Freeform 12"/>
              <p:cNvSpPr>
                <a:spLocks/>
              </p:cNvSpPr>
              <p:nvPr/>
            </p:nvSpPr>
            <p:spPr bwMode="auto">
              <a:xfrm>
                <a:off x="5480183" y="2878137"/>
                <a:ext cx="482600" cy="79375"/>
              </a:xfrm>
              <a:custGeom>
                <a:avLst/>
                <a:gdLst>
                  <a:gd name="T0" fmla="*/ 0 w 304"/>
                  <a:gd name="T1" fmla="*/ 0 h 50"/>
                  <a:gd name="T2" fmla="*/ 0 w 304"/>
                  <a:gd name="T3" fmla="*/ 0 h 50"/>
                  <a:gd name="T4" fmla="*/ 34 w 304"/>
                  <a:gd name="T5" fmla="*/ 10 h 50"/>
                  <a:gd name="T6" fmla="*/ 74 w 304"/>
                  <a:gd name="T7" fmla="*/ 20 h 50"/>
                  <a:gd name="T8" fmla="*/ 116 w 304"/>
                  <a:gd name="T9" fmla="*/ 28 h 50"/>
                  <a:gd name="T10" fmla="*/ 160 w 304"/>
                  <a:gd name="T11" fmla="*/ 36 h 50"/>
                  <a:gd name="T12" fmla="*/ 244 w 304"/>
                  <a:gd name="T13" fmla="*/ 46 h 50"/>
                  <a:gd name="T14" fmla="*/ 304 w 304"/>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50">
                    <a:moveTo>
                      <a:pt x="0" y="0"/>
                    </a:moveTo>
                    <a:lnTo>
                      <a:pt x="0" y="0"/>
                    </a:lnTo>
                    <a:lnTo>
                      <a:pt x="34" y="10"/>
                    </a:lnTo>
                    <a:lnTo>
                      <a:pt x="74" y="20"/>
                    </a:lnTo>
                    <a:lnTo>
                      <a:pt x="116" y="28"/>
                    </a:lnTo>
                    <a:lnTo>
                      <a:pt x="160" y="36"/>
                    </a:lnTo>
                    <a:lnTo>
                      <a:pt x="244" y="46"/>
                    </a:lnTo>
                    <a:lnTo>
                      <a:pt x="304" y="5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 name="Freeform 13"/>
              <p:cNvSpPr>
                <a:spLocks/>
              </p:cNvSpPr>
              <p:nvPr/>
            </p:nvSpPr>
            <p:spPr bwMode="auto">
              <a:xfrm>
                <a:off x="6143758" y="2890837"/>
                <a:ext cx="477838" cy="66675"/>
              </a:xfrm>
              <a:custGeom>
                <a:avLst/>
                <a:gdLst>
                  <a:gd name="T0" fmla="*/ 258 w 258"/>
                  <a:gd name="T1" fmla="*/ 0 h 36"/>
                  <a:gd name="T2" fmla="*/ 258 w 258"/>
                  <a:gd name="T3" fmla="*/ 0 h 36"/>
                  <a:gd name="T4" fmla="*/ 188 w 258"/>
                  <a:gd name="T5" fmla="*/ 14 h 36"/>
                  <a:gd name="T6" fmla="*/ 114 w 258"/>
                  <a:gd name="T7" fmla="*/ 26 h 36"/>
                  <a:gd name="T8" fmla="*/ 48 w 258"/>
                  <a:gd name="T9" fmla="*/ 32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2"/>
                    </a:lnTo>
                    <a:lnTo>
                      <a:pt x="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 name="Freeform 17"/>
              <p:cNvSpPr>
                <a:spLocks/>
              </p:cNvSpPr>
              <p:nvPr/>
            </p:nvSpPr>
            <p:spPr bwMode="auto">
              <a:xfrm>
                <a:off x="6575558" y="3023659"/>
                <a:ext cx="177800" cy="448204"/>
              </a:xfrm>
              <a:custGeom>
                <a:avLst/>
                <a:gdLst>
                  <a:gd name="T0" fmla="*/ 96 w 96"/>
                  <a:gd name="T1" fmla="*/ 0 h 242"/>
                  <a:gd name="T2" fmla="*/ 96 w 96"/>
                  <a:gd name="T3" fmla="*/ 0 h 242"/>
                  <a:gd name="T4" fmla="*/ 74 w 96"/>
                  <a:gd name="T5" fmla="*/ 68 h 242"/>
                  <a:gd name="T6" fmla="*/ 48 w 96"/>
                  <a:gd name="T7" fmla="*/ 136 h 242"/>
                  <a:gd name="T8" fmla="*/ 20 w 96"/>
                  <a:gd name="T9" fmla="*/ 198 h 242"/>
                  <a:gd name="T10" fmla="*/ 0 w 96"/>
                  <a:gd name="T11" fmla="*/ 242 h 242"/>
                </a:gdLst>
                <a:ahLst/>
                <a:cxnLst>
                  <a:cxn ang="0">
                    <a:pos x="T0" y="T1"/>
                  </a:cxn>
                  <a:cxn ang="0">
                    <a:pos x="T2" y="T3"/>
                  </a:cxn>
                  <a:cxn ang="0">
                    <a:pos x="T4" y="T5"/>
                  </a:cxn>
                  <a:cxn ang="0">
                    <a:pos x="T6" y="T7"/>
                  </a:cxn>
                  <a:cxn ang="0">
                    <a:pos x="T8" y="T9"/>
                  </a:cxn>
                  <a:cxn ang="0">
                    <a:pos x="T10" y="T11"/>
                  </a:cxn>
                </a:cxnLst>
                <a:rect l="0" t="0" r="r" b="b"/>
                <a:pathLst>
                  <a:path w="96" h="242">
                    <a:moveTo>
                      <a:pt x="96" y="0"/>
                    </a:moveTo>
                    <a:lnTo>
                      <a:pt x="96" y="0"/>
                    </a:lnTo>
                    <a:lnTo>
                      <a:pt x="74" y="68"/>
                    </a:lnTo>
                    <a:lnTo>
                      <a:pt x="48" y="136"/>
                    </a:lnTo>
                    <a:lnTo>
                      <a:pt x="20" y="198"/>
                    </a:lnTo>
                    <a:lnTo>
                      <a:pt x="0" y="242"/>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 name="Freeform 19"/>
              <p:cNvSpPr>
                <a:spLocks/>
              </p:cNvSpPr>
              <p:nvPr/>
            </p:nvSpPr>
            <p:spPr bwMode="auto">
              <a:xfrm>
                <a:off x="6175508" y="3627437"/>
                <a:ext cx="307975" cy="377825"/>
              </a:xfrm>
              <a:custGeom>
                <a:avLst/>
                <a:gdLst>
                  <a:gd name="T0" fmla="*/ 0 w 194"/>
                  <a:gd name="T1" fmla="*/ 238 h 238"/>
                  <a:gd name="T2" fmla="*/ 0 w 194"/>
                  <a:gd name="T3" fmla="*/ 238 h 238"/>
                  <a:gd name="T4" fmla="*/ 26 w 194"/>
                  <a:gd name="T5" fmla="*/ 214 h 238"/>
                  <a:gd name="T6" fmla="*/ 52 w 194"/>
                  <a:gd name="T7" fmla="*/ 184 h 238"/>
                  <a:gd name="T8" fmla="*/ 82 w 194"/>
                  <a:gd name="T9" fmla="*/ 152 h 238"/>
                  <a:gd name="T10" fmla="*/ 110 w 194"/>
                  <a:gd name="T11" fmla="*/ 116 h 238"/>
                  <a:gd name="T12" fmla="*/ 160 w 194"/>
                  <a:gd name="T13" fmla="*/ 50 h 238"/>
                  <a:gd name="T14" fmla="*/ 180 w 194"/>
                  <a:gd name="T15" fmla="*/ 22 h 238"/>
                  <a:gd name="T16" fmla="*/ 194 w 194"/>
                  <a:gd name="T1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0" y="238"/>
                    </a:moveTo>
                    <a:lnTo>
                      <a:pt x="0" y="238"/>
                    </a:lnTo>
                    <a:lnTo>
                      <a:pt x="26" y="214"/>
                    </a:lnTo>
                    <a:lnTo>
                      <a:pt x="52" y="184"/>
                    </a:lnTo>
                    <a:lnTo>
                      <a:pt x="82" y="152"/>
                    </a:lnTo>
                    <a:lnTo>
                      <a:pt x="110" y="116"/>
                    </a:lnTo>
                    <a:lnTo>
                      <a:pt x="160" y="50"/>
                    </a:lnTo>
                    <a:lnTo>
                      <a:pt x="180" y="22"/>
                    </a:lnTo>
                    <a:lnTo>
                      <a:pt x="194"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 name="Freeform 21"/>
              <p:cNvSpPr>
                <a:spLocks/>
              </p:cNvSpPr>
              <p:nvPr/>
            </p:nvSpPr>
            <p:spPr bwMode="auto">
              <a:xfrm>
                <a:off x="6908933" y="2970134"/>
                <a:ext cx="298450" cy="384254"/>
              </a:xfrm>
              <a:custGeom>
                <a:avLst/>
                <a:gdLst>
                  <a:gd name="T0" fmla="*/ 0 w 160"/>
                  <a:gd name="T1" fmla="*/ 0 h 206"/>
                  <a:gd name="T2" fmla="*/ 0 w 160"/>
                  <a:gd name="T3" fmla="*/ 0 h 206"/>
                  <a:gd name="T4" fmla="*/ 46 w 160"/>
                  <a:gd name="T5" fmla="*/ 54 h 206"/>
                  <a:gd name="T6" fmla="*/ 94 w 160"/>
                  <a:gd name="T7" fmla="*/ 112 h 206"/>
                  <a:gd name="T8" fmla="*/ 134 w 160"/>
                  <a:gd name="T9" fmla="*/ 166 h 206"/>
                  <a:gd name="T10" fmla="*/ 160 w 160"/>
                  <a:gd name="T11" fmla="*/ 206 h 206"/>
                </a:gdLst>
                <a:ahLst/>
                <a:cxnLst>
                  <a:cxn ang="0">
                    <a:pos x="T0" y="T1"/>
                  </a:cxn>
                  <a:cxn ang="0">
                    <a:pos x="T2" y="T3"/>
                  </a:cxn>
                  <a:cxn ang="0">
                    <a:pos x="T4" y="T5"/>
                  </a:cxn>
                  <a:cxn ang="0">
                    <a:pos x="T6" y="T7"/>
                  </a:cxn>
                  <a:cxn ang="0">
                    <a:pos x="T8" y="T9"/>
                  </a:cxn>
                  <a:cxn ang="0">
                    <a:pos x="T10" y="T11"/>
                  </a:cxn>
                </a:cxnLst>
                <a:rect l="0" t="0" r="r" b="b"/>
                <a:pathLst>
                  <a:path w="160" h="206">
                    <a:moveTo>
                      <a:pt x="0" y="0"/>
                    </a:moveTo>
                    <a:lnTo>
                      <a:pt x="0" y="0"/>
                    </a:lnTo>
                    <a:lnTo>
                      <a:pt x="46" y="54"/>
                    </a:lnTo>
                    <a:lnTo>
                      <a:pt x="94" y="112"/>
                    </a:lnTo>
                    <a:lnTo>
                      <a:pt x="134" y="166"/>
                    </a:lnTo>
                    <a:lnTo>
                      <a:pt x="160" y="20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 name="Freeform 23"/>
              <p:cNvSpPr>
                <a:spLocks/>
              </p:cNvSpPr>
              <p:nvPr/>
            </p:nvSpPr>
            <p:spPr bwMode="auto">
              <a:xfrm>
                <a:off x="7299458" y="3509962"/>
                <a:ext cx="171450" cy="457200"/>
              </a:xfrm>
              <a:custGeom>
                <a:avLst/>
                <a:gdLst>
                  <a:gd name="T0" fmla="*/ 108 w 108"/>
                  <a:gd name="T1" fmla="*/ 288 h 288"/>
                  <a:gd name="T2" fmla="*/ 108 w 108"/>
                  <a:gd name="T3" fmla="*/ 288 h 288"/>
                  <a:gd name="T4" fmla="*/ 100 w 108"/>
                  <a:gd name="T5" fmla="*/ 254 h 288"/>
                  <a:gd name="T6" fmla="*/ 88 w 108"/>
                  <a:gd name="T7" fmla="*/ 214 h 288"/>
                  <a:gd name="T8" fmla="*/ 74 w 108"/>
                  <a:gd name="T9" fmla="*/ 174 h 288"/>
                  <a:gd name="T10" fmla="*/ 58 w 108"/>
                  <a:gd name="T11" fmla="*/ 132 h 288"/>
                  <a:gd name="T12" fmla="*/ 26 w 108"/>
                  <a:gd name="T13" fmla="*/ 54 h 288"/>
                  <a:gd name="T14" fmla="*/ 12 w 108"/>
                  <a:gd name="T15" fmla="*/ 24 h 288"/>
                  <a:gd name="T16" fmla="*/ 0 w 108"/>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8">
                    <a:moveTo>
                      <a:pt x="108" y="288"/>
                    </a:moveTo>
                    <a:lnTo>
                      <a:pt x="108" y="288"/>
                    </a:lnTo>
                    <a:lnTo>
                      <a:pt x="100" y="254"/>
                    </a:lnTo>
                    <a:lnTo>
                      <a:pt x="88" y="214"/>
                    </a:lnTo>
                    <a:lnTo>
                      <a:pt x="74" y="174"/>
                    </a:lnTo>
                    <a:lnTo>
                      <a:pt x="58" y="132"/>
                    </a:lnTo>
                    <a:lnTo>
                      <a:pt x="26" y="54"/>
                    </a:lnTo>
                    <a:lnTo>
                      <a:pt x="12" y="24"/>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 name="Freeform 58"/>
              <p:cNvSpPr>
                <a:spLocks/>
              </p:cNvSpPr>
              <p:nvPr/>
            </p:nvSpPr>
            <p:spPr bwMode="auto">
              <a:xfrm>
                <a:off x="7118483" y="3716337"/>
                <a:ext cx="266700" cy="320675"/>
              </a:xfrm>
              <a:custGeom>
                <a:avLst/>
                <a:gdLst>
                  <a:gd name="T0" fmla="*/ 168 w 168"/>
                  <a:gd name="T1" fmla="*/ 202 h 202"/>
                  <a:gd name="T2" fmla="*/ 168 w 168"/>
                  <a:gd name="T3" fmla="*/ 202 h 202"/>
                  <a:gd name="T4" fmla="*/ 150 w 168"/>
                  <a:gd name="T5" fmla="*/ 176 h 202"/>
                  <a:gd name="T6" fmla="*/ 130 w 168"/>
                  <a:gd name="T7" fmla="*/ 150 h 202"/>
                  <a:gd name="T8" fmla="*/ 86 w 168"/>
                  <a:gd name="T9" fmla="*/ 98 h 202"/>
                  <a:gd name="T10" fmla="*/ 40 w 168"/>
                  <a:gd name="T11" fmla="*/ 48 h 202"/>
                  <a:gd name="T12" fmla="*/ 0 w 168"/>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168" h="202">
                    <a:moveTo>
                      <a:pt x="168" y="202"/>
                    </a:moveTo>
                    <a:lnTo>
                      <a:pt x="168" y="202"/>
                    </a:lnTo>
                    <a:lnTo>
                      <a:pt x="150" y="176"/>
                    </a:lnTo>
                    <a:lnTo>
                      <a:pt x="130" y="150"/>
                    </a:lnTo>
                    <a:lnTo>
                      <a:pt x="86" y="98"/>
                    </a:lnTo>
                    <a:lnTo>
                      <a:pt x="40" y="48"/>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 name="Freeform 59"/>
              <p:cNvSpPr>
                <a:spLocks/>
              </p:cNvSpPr>
              <p:nvPr/>
            </p:nvSpPr>
            <p:spPr bwMode="auto">
              <a:xfrm>
                <a:off x="5454783" y="2935287"/>
                <a:ext cx="1514475" cy="663575"/>
              </a:xfrm>
              <a:custGeom>
                <a:avLst/>
                <a:gdLst>
                  <a:gd name="T0" fmla="*/ 906 w 906"/>
                  <a:gd name="T1" fmla="*/ 404 h 404"/>
                  <a:gd name="T2" fmla="*/ 906 w 906"/>
                  <a:gd name="T3" fmla="*/ 404 h 404"/>
                  <a:gd name="T4" fmla="*/ 850 w 906"/>
                  <a:gd name="T5" fmla="*/ 362 h 404"/>
                  <a:gd name="T6" fmla="*/ 784 w 906"/>
                  <a:gd name="T7" fmla="*/ 316 h 404"/>
                  <a:gd name="T8" fmla="*/ 746 w 906"/>
                  <a:gd name="T9" fmla="*/ 292 h 404"/>
                  <a:gd name="T10" fmla="*/ 708 w 906"/>
                  <a:gd name="T11" fmla="*/ 268 h 404"/>
                  <a:gd name="T12" fmla="*/ 666 w 906"/>
                  <a:gd name="T13" fmla="*/ 246 h 404"/>
                  <a:gd name="T14" fmla="*/ 624 w 906"/>
                  <a:gd name="T15" fmla="*/ 224 h 404"/>
                  <a:gd name="T16" fmla="*/ 624 w 906"/>
                  <a:gd name="T17" fmla="*/ 224 h 404"/>
                  <a:gd name="T18" fmla="*/ 520 w 906"/>
                  <a:gd name="T19" fmla="*/ 174 h 404"/>
                  <a:gd name="T20" fmla="*/ 390 w 906"/>
                  <a:gd name="T21" fmla="*/ 114 h 404"/>
                  <a:gd name="T22" fmla="*/ 390 w 906"/>
                  <a:gd name="T23" fmla="*/ 114 h 404"/>
                  <a:gd name="T24" fmla="*/ 340 w 906"/>
                  <a:gd name="T25" fmla="*/ 94 h 404"/>
                  <a:gd name="T26" fmla="*/ 288 w 906"/>
                  <a:gd name="T27" fmla="*/ 76 h 404"/>
                  <a:gd name="T28" fmla="*/ 236 w 906"/>
                  <a:gd name="T29" fmla="*/ 58 h 404"/>
                  <a:gd name="T30" fmla="*/ 182 w 906"/>
                  <a:gd name="T31" fmla="*/ 44 h 404"/>
                  <a:gd name="T32" fmla="*/ 130 w 906"/>
                  <a:gd name="T33" fmla="*/ 30 h 404"/>
                  <a:gd name="T34" fmla="*/ 82 w 906"/>
                  <a:gd name="T35" fmla="*/ 18 h 404"/>
                  <a:gd name="T36" fmla="*/ 0 w 906"/>
                  <a:gd name="T3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6" h="404">
                    <a:moveTo>
                      <a:pt x="906" y="404"/>
                    </a:moveTo>
                    <a:lnTo>
                      <a:pt x="906" y="404"/>
                    </a:lnTo>
                    <a:lnTo>
                      <a:pt x="850" y="362"/>
                    </a:lnTo>
                    <a:lnTo>
                      <a:pt x="784" y="316"/>
                    </a:lnTo>
                    <a:lnTo>
                      <a:pt x="746" y="292"/>
                    </a:lnTo>
                    <a:lnTo>
                      <a:pt x="708" y="268"/>
                    </a:lnTo>
                    <a:lnTo>
                      <a:pt x="666" y="246"/>
                    </a:lnTo>
                    <a:lnTo>
                      <a:pt x="624" y="224"/>
                    </a:lnTo>
                    <a:lnTo>
                      <a:pt x="624" y="224"/>
                    </a:lnTo>
                    <a:lnTo>
                      <a:pt x="520" y="174"/>
                    </a:lnTo>
                    <a:lnTo>
                      <a:pt x="390" y="114"/>
                    </a:lnTo>
                    <a:lnTo>
                      <a:pt x="390" y="114"/>
                    </a:lnTo>
                    <a:lnTo>
                      <a:pt x="340" y="94"/>
                    </a:lnTo>
                    <a:lnTo>
                      <a:pt x="288" y="76"/>
                    </a:lnTo>
                    <a:lnTo>
                      <a:pt x="236" y="58"/>
                    </a:lnTo>
                    <a:lnTo>
                      <a:pt x="182" y="44"/>
                    </a:lnTo>
                    <a:lnTo>
                      <a:pt x="130" y="30"/>
                    </a:lnTo>
                    <a:lnTo>
                      <a:pt x="82" y="18"/>
                    </a:lnTo>
                    <a:lnTo>
                      <a:pt x="0" y="0"/>
                    </a:lnTo>
                  </a:path>
                </a:pathLst>
              </a:custGeom>
              <a:noFill/>
              <a:ln w="12700">
                <a:solidFill>
                  <a:schemeClr val="tx1"/>
                </a:solidFill>
                <a:prstDash val="solid"/>
                <a:round/>
                <a:headEnd type="none"/>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 name="Freeform 25"/>
              <p:cNvSpPr>
                <a:spLocks/>
              </p:cNvSpPr>
              <p:nvPr/>
            </p:nvSpPr>
            <p:spPr bwMode="auto">
              <a:xfrm>
                <a:off x="6223133" y="4157515"/>
                <a:ext cx="482600" cy="66822"/>
              </a:xfrm>
              <a:custGeom>
                <a:avLst/>
                <a:gdLst>
                  <a:gd name="T0" fmla="*/ 0 w 260"/>
                  <a:gd name="T1" fmla="*/ 0 h 36"/>
                  <a:gd name="T2" fmla="*/ 0 w 260"/>
                  <a:gd name="T3" fmla="*/ 0 h 36"/>
                  <a:gd name="T4" fmla="*/ 70 w 260"/>
                  <a:gd name="T5" fmla="*/ 14 h 36"/>
                  <a:gd name="T6" fmla="*/ 144 w 260"/>
                  <a:gd name="T7" fmla="*/ 26 h 36"/>
                  <a:gd name="T8" fmla="*/ 210 w 260"/>
                  <a:gd name="T9" fmla="*/ 34 h 36"/>
                  <a:gd name="T10" fmla="*/ 260 w 260"/>
                  <a:gd name="T11" fmla="*/ 36 h 36"/>
                </a:gdLst>
                <a:ahLst/>
                <a:cxnLst>
                  <a:cxn ang="0">
                    <a:pos x="T0" y="T1"/>
                  </a:cxn>
                  <a:cxn ang="0">
                    <a:pos x="T2" y="T3"/>
                  </a:cxn>
                  <a:cxn ang="0">
                    <a:pos x="T4" y="T5"/>
                  </a:cxn>
                  <a:cxn ang="0">
                    <a:pos x="T6" y="T7"/>
                  </a:cxn>
                  <a:cxn ang="0">
                    <a:pos x="T8" y="T9"/>
                  </a:cxn>
                  <a:cxn ang="0">
                    <a:pos x="T10" y="T11"/>
                  </a:cxn>
                </a:cxnLst>
                <a:rect l="0" t="0" r="r" b="b"/>
                <a:pathLst>
                  <a:path w="260" h="36">
                    <a:moveTo>
                      <a:pt x="0" y="0"/>
                    </a:moveTo>
                    <a:lnTo>
                      <a:pt x="0" y="0"/>
                    </a:lnTo>
                    <a:lnTo>
                      <a:pt x="70" y="14"/>
                    </a:lnTo>
                    <a:lnTo>
                      <a:pt x="144" y="26"/>
                    </a:lnTo>
                    <a:lnTo>
                      <a:pt x="210" y="34"/>
                    </a:lnTo>
                    <a:lnTo>
                      <a:pt x="26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 name="Freeform 27"/>
              <p:cNvSpPr>
                <a:spLocks/>
              </p:cNvSpPr>
              <p:nvPr/>
            </p:nvSpPr>
            <p:spPr bwMode="auto">
              <a:xfrm>
                <a:off x="6886708" y="4148137"/>
                <a:ext cx="479425" cy="76200"/>
              </a:xfrm>
              <a:custGeom>
                <a:avLst/>
                <a:gdLst>
                  <a:gd name="T0" fmla="*/ 302 w 302"/>
                  <a:gd name="T1" fmla="*/ 0 h 48"/>
                  <a:gd name="T2" fmla="*/ 302 w 302"/>
                  <a:gd name="T3" fmla="*/ 0 h 48"/>
                  <a:gd name="T4" fmla="*/ 268 w 302"/>
                  <a:gd name="T5" fmla="*/ 10 h 48"/>
                  <a:gd name="T6" fmla="*/ 230 w 302"/>
                  <a:gd name="T7" fmla="*/ 18 h 48"/>
                  <a:gd name="T8" fmla="*/ 186 w 302"/>
                  <a:gd name="T9" fmla="*/ 26 h 48"/>
                  <a:gd name="T10" fmla="*/ 142 w 302"/>
                  <a:gd name="T11" fmla="*/ 34 h 48"/>
                  <a:gd name="T12" fmla="*/ 60 w 302"/>
                  <a:gd name="T13" fmla="*/ 44 h 48"/>
                  <a:gd name="T14" fmla="*/ 0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302" y="0"/>
                    </a:moveTo>
                    <a:lnTo>
                      <a:pt x="302" y="0"/>
                    </a:lnTo>
                    <a:lnTo>
                      <a:pt x="268" y="10"/>
                    </a:lnTo>
                    <a:lnTo>
                      <a:pt x="230" y="18"/>
                    </a:lnTo>
                    <a:lnTo>
                      <a:pt x="186" y="26"/>
                    </a:lnTo>
                    <a:lnTo>
                      <a:pt x="142" y="34"/>
                    </a:lnTo>
                    <a:lnTo>
                      <a:pt x="60" y="44"/>
                    </a:lnTo>
                    <a:lnTo>
                      <a:pt x="0" y="4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 name="Freeform 29"/>
              <p:cNvSpPr>
                <a:spLocks/>
              </p:cNvSpPr>
              <p:nvPr/>
            </p:nvSpPr>
            <p:spPr bwMode="auto">
              <a:xfrm>
                <a:off x="5372234" y="2224086"/>
                <a:ext cx="177800" cy="454025"/>
              </a:xfrm>
              <a:custGeom>
                <a:avLst/>
                <a:gdLst>
                  <a:gd name="T0" fmla="*/ 0 w 98"/>
                  <a:gd name="T1" fmla="*/ 242 h 242"/>
                  <a:gd name="T2" fmla="*/ 0 w 98"/>
                  <a:gd name="T3" fmla="*/ 242 h 242"/>
                  <a:gd name="T4" fmla="*/ 22 w 98"/>
                  <a:gd name="T5" fmla="*/ 174 h 242"/>
                  <a:gd name="T6" fmla="*/ 50 w 98"/>
                  <a:gd name="T7" fmla="*/ 106 h 242"/>
                  <a:gd name="T8" fmla="*/ 76 w 98"/>
                  <a:gd name="T9" fmla="*/ 44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6"/>
                    </a:lnTo>
                    <a:lnTo>
                      <a:pt x="76" y="44"/>
                    </a:lnTo>
                    <a:lnTo>
                      <a:pt x="9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 name="Freeform 31"/>
              <p:cNvSpPr>
                <a:spLocks/>
              </p:cNvSpPr>
              <p:nvPr/>
            </p:nvSpPr>
            <p:spPr bwMode="auto">
              <a:xfrm>
                <a:off x="5638933" y="1690687"/>
                <a:ext cx="307975" cy="377825"/>
              </a:xfrm>
              <a:custGeom>
                <a:avLst/>
                <a:gdLst>
                  <a:gd name="T0" fmla="*/ 194 w 194"/>
                  <a:gd name="T1" fmla="*/ 0 h 238"/>
                  <a:gd name="T2" fmla="*/ 194 w 194"/>
                  <a:gd name="T3" fmla="*/ 0 h 238"/>
                  <a:gd name="T4" fmla="*/ 170 w 194"/>
                  <a:gd name="T5" fmla="*/ 24 h 238"/>
                  <a:gd name="T6" fmla="*/ 142 w 194"/>
                  <a:gd name="T7" fmla="*/ 54 h 238"/>
                  <a:gd name="T8" fmla="*/ 114 w 194"/>
                  <a:gd name="T9" fmla="*/ 86 h 238"/>
                  <a:gd name="T10" fmla="*/ 84 w 194"/>
                  <a:gd name="T11" fmla="*/ 122 h 238"/>
                  <a:gd name="T12" fmla="*/ 34 w 194"/>
                  <a:gd name="T13" fmla="*/ 188 h 238"/>
                  <a:gd name="T14" fmla="*/ 14 w 194"/>
                  <a:gd name="T15" fmla="*/ 216 h 238"/>
                  <a:gd name="T16" fmla="*/ 0 w 194"/>
                  <a:gd name="T17"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194" y="0"/>
                    </a:moveTo>
                    <a:lnTo>
                      <a:pt x="194" y="0"/>
                    </a:lnTo>
                    <a:lnTo>
                      <a:pt x="170" y="24"/>
                    </a:lnTo>
                    <a:lnTo>
                      <a:pt x="142" y="54"/>
                    </a:lnTo>
                    <a:lnTo>
                      <a:pt x="114" y="86"/>
                    </a:lnTo>
                    <a:lnTo>
                      <a:pt x="84" y="122"/>
                    </a:lnTo>
                    <a:lnTo>
                      <a:pt x="34" y="188"/>
                    </a:lnTo>
                    <a:lnTo>
                      <a:pt x="14" y="216"/>
                    </a:lnTo>
                    <a:lnTo>
                      <a:pt x="0"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 name="Freeform 33"/>
              <p:cNvSpPr>
                <a:spLocks/>
              </p:cNvSpPr>
              <p:nvPr/>
            </p:nvSpPr>
            <p:spPr bwMode="auto">
              <a:xfrm>
                <a:off x="6556507" y="2224087"/>
                <a:ext cx="179279" cy="451932"/>
              </a:xfrm>
              <a:custGeom>
                <a:avLst/>
                <a:gdLst>
                  <a:gd name="T0" fmla="*/ 96 w 96"/>
                  <a:gd name="T1" fmla="*/ 242 h 242"/>
                  <a:gd name="T2" fmla="*/ 96 w 96"/>
                  <a:gd name="T3" fmla="*/ 242 h 242"/>
                  <a:gd name="T4" fmla="*/ 74 w 96"/>
                  <a:gd name="T5" fmla="*/ 176 h 242"/>
                  <a:gd name="T6" fmla="*/ 48 w 96"/>
                  <a:gd name="T7" fmla="*/ 106 h 242"/>
                  <a:gd name="T8" fmla="*/ 22 w 96"/>
                  <a:gd name="T9" fmla="*/ 44 h 242"/>
                  <a:gd name="T10" fmla="*/ 0 w 96"/>
                  <a:gd name="T11" fmla="*/ 0 h 242"/>
                </a:gdLst>
                <a:ahLst/>
                <a:cxnLst>
                  <a:cxn ang="0">
                    <a:pos x="T0" y="T1"/>
                  </a:cxn>
                  <a:cxn ang="0">
                    <a:pos x="T2" y="T3"/>
                  </a:cxn>
                  <a:cxn ang="0">
                    <a:pos x="T4" y="T5"/>
                  </a:cxn>
                  <a:cxn ang="0">
                    <a:pos x="T6" y="T7"/>
                  </a:cxn>
                  <a:cxn ang="0">
                    <a:pos x="T8" y="T9"/>
                  </a:cxn>
                  <a:cxn ang="0">
                    <a:pos x="T10" y="T11"/>
                  </a:cxn>
                </a:cxnLst>
                <a:rect l="0" t="0" r="r" b="b"/>
                <a:pathLst>
                  <a:path w="96" h="242">
                    <a:moveTo>
                      <a:pt x="96" y="242"/>
                    </a:moveTo>
                    <a:lnTo>
                      <a:pt x="96" y="242"/>
                    </a:lnTo>
                    <a:lnTo>
                      <a:pt x="74" y="176"/>
                    </a:lnTo>
                    <a:lnTo>
                      <a:pt x="48" y="106"/>
                    </a:lnTo>
                    <a:lnTo>
                      <a:pt x="22" y="44"/>
                    </a:lnTo>
                    <a:lnTo>
                      <a:pt x="0"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 name="Freeform 35"/>
              <p:cNvSpPr>
                <a:spLocks/>
              </p:cNvSpPr>
              <p:nvPr/>
            </p:nvSpPr>
            <p:spPr bwMode="auto">
              <a:xfrm>
                <a:off x="6156458" y="1690687"/>
                <a:ext cx="307975" cy="377825"/>
              </a:xfrm>
              <a:custGeom>
                <a:avLst/>
                <a:gdLst>
                  <a:gd name="T0" fmla="*/ 0 w 194"/>
                  <a:gd name="T1" fmla="*/ 0 h 238"/>
                  <a:gd name="T2" fmla="*/ 0 w 194"/>
                  <a:gd name="T3" fmla="*/ 0 h 238"/>
                  <a:gd name="T4" fmla="*/ 26 w 194"/>
                  <a:gd name="T5" fmla="*/ 24 h 238"/>
                  <a:gd name="T6" fmla="*/ 54 w 194"/>
                  <a:gd name="T7" fmla="*/ 54 h 238"/>
                  <a:gd name="T8" fmla="*/ 82 w 194"/>
                  <a:gd name="T9" fmla="*/ 86 h 238"/>
                  <a:gd name="T10" fmla="*/ 110 w 194"/>
                  <a:gd name="T11" fmla="*/ 122 h 238"/>
                  <a:gd name="T12" fmla="*/ 160 w 194"/>
                  <a:gd name="T13" fmla="*/ 188 h 238"/>
                  <a:gd name="T14" fmla="*/ 194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0" y="0"/>
                    </a:moveTo>
                    <a:lnTo>
                      <a:pt x="0" y="0"/>
                    </a:lnTo>
                    <a:lnTo>
                      <a:pt x="26" y="24"/>
                    </a:lnTo>
                    <a:lnTo>
                      <a:pt x="54" y="54"/>
                    </a:lnTo>
                    <a:lnTo>
                      <a:pt x="82" y="86"/>
                    </a:lnTo>
                    <a:lnTo>
                      <a:pt x="110" y="122"/>
                    </a:lnTo>
                    <a:lnTo>
                      <a:pt x="160" y="188"/>
                    </a:lnTo>
                    <a:lnTo>
                      <a:pt x="194"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 name="Freeform 37"/>
              <p:cNvSpPr>
                <a:spLocks/>
              </p:cNvSpPr>
              <p:nvPr/>
            </p:nvSpPr>
            <p:spPr bwMode="auto">
              <a:xfrm>
                <a:off x="4895982" y="2976562"/>
                <a:ext cx="307975" cy="377825"/>
              </a:xfrm>
              <a:custGeom>
                <a:avLst/>
                <a:gdLst>
                  <a:gd name="T0" fmla="*/ 162 w 162"/>
                  <a:gd name="T1" fmla="*/ 0 h 206"/>
                  <a:gd name="T2" fmla="*/ 162 w 162"/>
                  <a:gd name="T3" fmla="*/ 0 h 206"/>
                  <a:gd name="T4" fmla="*/ 114 w 162"/>
                  <a:gd name="T5" fmla="*/ 54 h 206"/>
                  <a:gd name="T6" fmla="*/ 68 w 162"/>
                  <a:gd name="T7" fmla="*/ 112 h 206"/>
                  <a:gd name="T8" fmla="*/ 28 w 162"/>
                  <a:gd name="T9" fmla="*/ 166 h 206"/>
                  <a:gd name="T10" fmla="*/ 0 w 162"/>
                  <a:gd name="T11" fmla="*/ 206 h 206"/>
                </a:gdLst>
                <a:ahLst/>
                <a:cxnLst>
                  <a:cxn ang="0">
                    <a:pos x="T0" y="T1"/>
                  </a:cxn>
                  <a:cxn ang="0">
                    <a:pos x="T2" y="T3"/>
                  </a:cxn>
                  <a:cxn ang="0">
                    <a:pos x="T4" y="T5"/>
                  </a:cxn>
                  <a:cxn ang="0">
                    <a:pos x="T6" y="T7"/>
                  </a:cxn>
                  <a:cxn ang="0">
                    <a:pos x="T8" y="T9"/>
                  </a:cxn>
                  <a:cxn ang="0">
                    <a:pos x="T10" y="T11"/>
                  </a:cxn>
                </a:cxnLst>
                <a:rect l="0" t="0" r="r" b="b"/>
                <a:pathLst>
                  <a:path w="162" h="206">
                    <a:moveTo>
                      <a:pt x="162" y="0"/>
                    </a:moveTo>
                    <a:lnTo>
                      <a:pt x="162" y="0"/>
                    </a:lnTo>
                    <a:lnTo>
                      <a:pt x="114" y="54"/>
                    </a:lnTo>
                    <a:lnTo>
                      <a:pt x="68" y="112"/>
                    </a:lnTo>
                    <a:lnTo>
                      <a:pt x="28" y="166"/>
                    </a:lnTo>
                    <a:lnTo>
                      <a:pt x="0" y="20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 name="Freeform 39"/>
              <p:cNvSpPr>
                <a:spLocks/>
              </p:cNvSpPr>
              <p:nvPr/>
            </p:nvSpPr>
            <p:spPr bwMode="auto">
              <a:xfrm>
                <a:off x="4635633" y="3509962"/>
                <a:ext cx="171450" cy="457200"/>
              </a:xfrm>
              <a:custGeom>
                <a:avLst/>
                <a:gdLst>
                  <a:gd name="T0" fmla="*/ 0 w 108"/>
                  <a:gd name="T1" fmla="*/ 288 h 288"/>
                  <a:gd name="T2" fmla="*/ 0 w 108"/>
                  <a:gd name="T3" fmla="*/ 288 h 288"/>
                  <a:gd name="T4" fmla="*/ 8 w 108"/>
                  <a:gd name="T5" fmla="*/ 254 h 288"/>
                  <a:gd name="T6" fmla="*/ 20 w 108"/>
                  <a:gd name="T7" fmla="*/ 214 h 288"/>
                  <a:gd name="T8" fmla="*/ 34 w 108"/>
                  <a:gd name="T9" fmla="*/ 174 h 288"/>
                  <a:gd name="T10" fmla="*/ 50 w 108"/>
                  <a:gd name="T11" fmla="*/ 132 h 288"/>
                  <a:gd name="T12" fmla="*/ 82 w 108"/>
                  <a:gd name="T13" fmla="*/ 54 h 288"/>
                  <a:gd name="T14" fmla="*/ 108 w 108"/>
                  <a:gd name="T15" fmla="*/ 0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8">
                    <a:moveTo>
                      <a:pt x="0" y="288"/>
                    </a:moveTo>
                    <a:lnTo>
                      <a:pt x="0" y="288"/>
                    </a:lnTo>
                    <a:lnTo>
                      <a:pt x="8" y="254"/>
                    </a:lnTo>
                    <a:lnTo>
                      <a:pt x="20" y="214"/>
                    </a:lnTo>
                    <a:lnTo>
                      <a:pt x="34" y="174"/>
                    </a:lnTo>
                    <a:lnTo>
                      <a:pt x="50" y="132"/>
                    </a:lnTo>
                    <a:lnTo>
                      <a:pt x="82" y="54"/>
                    </a:lnTo>
                    <a:lnTo>
                      <a:pt x="108"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 name="Freeform 41"/>
              <p:cNvSpPr>
                <a:spLocks/>
              </p:cNvSpPr>
              <p:nvPr/>
            </p:nvSpPr>
            <p:spPr bwMode="auto">
              <a:xfrm>
                <a:off x="5400808" y="4148137"/>
                <a:ext cx="476066" cy="76200"/>
              </a:xfrm>
              <a:custGeom>
                <a:avLst/>
                <a:gdLst>
                  <a:gd name="T0" fmla="*/ 258 w 258"/>
                  <a:gd name="T1" fmla="*/ 0 h 36"/>
                  <a:gd name="T2" fmla="*/ 258 w 258"/>
                  <a:gd name="T3" fmla="*/ 0 h 36"/>
                  <a:gd name="T4" fmla="*/ 188 w 258"/>
                  <a:gd name="T5" fmla="*/ 14 h 36"/>
                  <a:gd name="T6" fmla="*/ 114 w 258"/>
                  <a:gd name="T7" fmla="*/ 26 h 36"/>
                  <a:gd name="T8" fmla="*/ 48 w 258"/>
                  <a:gd name="T9" fmla="*/ 34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4"/>
                    </a:lnTo>
                    <a:lnTo>
                      <a:pt x="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 name="Freeform 43"/>
              <p:cNvSpPr>
                <a:spLocks/>
              </p:cNvSpPr>
              <p:nvPr/>
            </p:nvSpPr>
            <p:spPr bwMode="auto">
              <a:xfrm>
                <a:off x="4740408" y="4148137"/>
                <a:ext cx="479425" cy="76200"/>
              </a:xfrm>
              <a:custGeom>
                <a:avLst/>
                <a:gdLst>
                  <a:gd name="T0" fmla="*/ 0 w 302"/>
                  <a:gd name="T1" fmla="*/ 0 h 48"/>
                  <a:gd name="T2" fmla="*/ 0 w 302"/>
                  <a:gd name="T3" fmla="*/ 0 h 48"/>
                  <a:gd name="T4" fmla="*/ 32 w 302"/>
                  <a:gd name="T5" fmla="*/ 10 h 48"/>
                  <a:gd name="T6" fmla="*/ 72 w 302"/>
                  <a:gd name="T7" fmla="*/ 18 h 48"/>
                  <a:gd name="T8" fmla="*/ 114 w 302"/>
                  <a:gd name="T9" fmla="*/ 26 h 48"/>
                  <a:gd name="T10" fmla="*/ 160 w 302"/>
                  <a:gd name="T11" fmla="*/ 34 h 48"/>
                  <a:gd name="T12" fmla="*/ 242 w 302"/>
                  <a:gd name="T13" fmla="*/ 44 h 48"/>
                  <a:gd name="T14" fmla="*/ 302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0" y="0"/>
                    </a:moveTo>
                    <a:lnTo>
                      <a:pt x="0" y="0"/>
                    </a:lnTo>
                    <a:lnTo>
                      <a:pt x="32" y="10"/>
                    </a:lnTo>
                    <a:lnTo>
                      <a:pt x="72" y="18"/>
                    </a:lnTo>
                    <a:lnTo>
                      <a:pt x="114" y="26"/>
                    </a:lnTo>
                    <a:lnTo>
                      <a:pt x="160" y="34"/>
                    </a:lnTo>
                    <a:lnTo>
                      <a:pt x="242" y="44"/>
                    </a:lnTo>
                    <a:lnTo>
                      <a:pt x="302" y="4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 name="Freeform 45"/>
              <p:cNvSpPr>
                <a:spLocks/>
              </p:cNvSpPr>
              <p:nvPr/>
            </p:nvSpPr>
            <p:spPr bwMode="auto">
              <a:xfrm>
                <a:off x="6372358" y="2976562"/>
                <a:ext cx="307975" cy="377825"/>
              </a:xfrm>
              <a:custGeom>
                <a:avLst/>
                <a:gdLst>
                  <a:gd name="T0" fmla="*/ 194 w 194"/>
                  <a:gd name="T1" fmla="*/ 0 h 238"/>
                  <a:gd name="T2" fmla="*/ 194 w 194"/>
                  <a:gd name="T3" fmla="*/ 0 h 238"/>
                  <a:gd name="T4" fmla="*/ 170 w 194"/>
                  <a:gd name="T5" fmla="*/ 26 h 238"/>
                  <a:gd name="T6" fmla="*/ 142 w 194"/>
                  <a:gd name="T7" fmla="*/ 54 h 238"/>
                  <a:gd name="T8" fmla="*/ 112 w 194"/>
                  <a:gd name="T9" fmla="*/ 88 h 238"/>
                  <a:gd name="T10" fmla="*/ 84 w 194"/>
                  <a:gd name="T11" fmla="*/ 122 h 238"/>
                  <a:gd name="T12" fmla="*/ 34 w 194"/>
                  <a:gd name="T13" fmla="*/ 188 h 238"/>
                  <a:gd name="T14" fmla="*/ 0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194" y="0"/>
                    </a:moveTo>
                    <a:lnTo>
                      <a:pt x="194" y="0"/>
                    </a:lnTo>
                    <a:lnTo>
                      <a:pt x="170" y="26"/>
                    </a:lnTo>
                    <a:lnTo>
                      <a:pt x="142" y="54"/>
                    </a:lnTo>
                    <a:lnTo>
                      <a:pt x="112" y="88"/>
                    </a:lnTo>
                    <a:lnTo>
                      <a:pt x="84" y="122"/>
                    </a:lnTo>
                    <a:lnTo>
                      <a:pt x="34" y="188"/>
                    </a:lnTo>
                    <a:lnTo>
                      <a:pt x="0"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 name="Freeform 46"/>
              <p:cNvSpPr>
                <a:spLocks/>
              </p:cNvSpPr>
              <p:nvPr/>
            </p:nvSpPr>
            <p:spPr bwMode="auto">
              <a:xfrm>
                <a:off x="6102483" y="3513137"/>
                <a:ext cx="180975" cy="446897"/>
              </a:xfrm>
              <a:custGeom>
                <a:avLst/>
                <a:gdLst>
                  <a:gd name="T0" fmla="*/ 0 w 98"/>
                  <a:gd name="T1" fmla="*/ 242 h 242"/>
                  <a:gd name="T2" fmla="*/ 0 w 98"/>
                  <a:gd name="T3" fmla="*/ 242 h 242"/>
                  <a:gd name="T4" fmla="*/ 22 w 98"/>
                  <a:gd name="T5" fmla="*/ 174 h 242"/>
                  <a:gd name="T6" fmla="*/ 50 w 98"/>
                  <a:gd name="T7" fmla="*/ 104 h 242"/>
                  <a:gd name="T8" fmla="*/ 76 w 98"/>
                  <a:gd name="T9" fmla="*/ 42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4"/>
                    </a:lnTo>
                    <a:lnTo>
                      <a:pt x="76" y="42"/>
                    </a:lnTo>
                    <a:lnTo>
                      <a:pt x="9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 name="Freeform 50"/>
              <p:cNvSpPr>
                <a:spLocks/>
              </p:cNvSpPr>
              <p:nvPr/>
            </p:nvSpPr>
            <p:spPr bwMode="auto">
              <a:xfrm>
                <a:off x="5623058" y="3627437"/>
                <a:ext cx="293504" cy="377886"/>
              </a:xfrm>
              <a:custGeom>
                <a:avLst/>
                <a:gdLst>
                  <a:gd name="T0" fmla="*/ 160 w 160"/>
                  <a:gd name="T1" fmla="*/ 206 h 206"/>
                  <a:gd name="T2" fmla="*/ 160 w 160"/>
                  <a:gd name="T3" fmla="*/ 206 h 206"/>
                  <a:gd name="T4" fmla="*/ 112 w 160"/>
                  <a:gd name="T5" fmla="*/ 152 h 206"/>
                  <a:gd name="T6" fmla="*/ 66 w 160"/>
                  <a:gd name="T7" fmla="*/ 94 h 206"/>
                  <a:gd name="T8" fmla="*/ 26 w 160"/>
                  <a:gd name="T9" fmla="*/ 40 h 206"/>
                  <a:gd name="T10" fmla="*/ 0 w 160"/>
                  <a:gd name="T11" fmla="*/ 0 h 206"/>
                </a:gdLst>
                <a:ahLst/>
                <a:cxnLst>
                  <a:cxn ang="0">
                    <a:pos x="T0" y="T1"/>
                  </a:cxn>
                  <a:cxn ang="0">
                    <a:pos x="T2" y="T3"/>
                  </a:cxn>
                  <a:cxn ang="0">
                    <a:pos x="T4" y="T5"/>
                  </a:cxn>
                  <a:cxn ang="0">
                    <a:pos x="T6" y="T7"/>
                  </a:cxn>
                  <a:cxn ang="0">
                    <a:pos x="T8" y="T9"/>
                  </a:cxn>
                  <a:cxn ang="0">
                    <a:pos x="T10" y="T11"/>
                  </a:cxn>
                </a:cxnLst>
                <a:rect l="0" t="0" r="r" b="b"/>
                <a:pathLst>
                  <a:path w="160" h="206">
                    <a:moveTo>
                      <a:pt x="160" y="206"/>
                    </a:moveTo>
                    <a:lnTo>
                      <a:pt x="160" y="206"/>
                    </a:lnTo>
                    <a:lnTo>
                      <a:pt x="112" y="152"/>
                    </a:lnTo>
                    <a:lnTo>
                      <a:pt x="66" y="94"/>
                    </a:lnTo>
                    <a:lnTo>
                      <a:pt x="26" y="40"/>
                    </a:lnTo>
                    <a:lnTo>
                      <a:pt x="0"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 name="Freeform 52"/>
              <p:cNvSpPr>
                <a:spLocks/>
              </p:cNvSpPr>
              <p:nvPr/>
            </p:nvSpPr>
            <p:spPr bwMode="auto">
              <a:xfrm>
                <a:off x="5359533" y="3017837"/>
                <a:ext cx="171450" cy="454025"/>
              </a:xfrm>
              <a:custGeom>
                <a:avLst/>
                <a:gdLst>
                  <a:gd name="T0" fmla="*/ 0 w 108"/>
                  <a:gd name="T1" fmla="*/ 0 h 286"/>
                  <a:gd name="T2" fmla="*/ 0 w 108"/>
                  <a:gd name="T3" fmla="*/ 0 h 286"/>
                  <a:gd name="T4" fmla="*/ 8 w 108"/>
                  <a:gd name="T5" fmla="*/ 34 h 286"/>
                  <a:gd name="T6" fmla="*/ 20 w 108"/>
                  <a:gd name="T7" fmla="*/ 72 h 286"/>
                  <a:gd name="T8" fmla="*/ 34 w 108"/>
                  <a:gd name="T9" fmla="*/ 112 h 286"/>
                  <a:gd name="T10" fmla="*/ 50 w 108"/>
                  <a:gd name="T11" fmla="*/ 154 h 286"/>
                  <a:gd name="T12" fmla="*/ 82 w 108"/>
                  <a:gd name="T13" fmla="*/ 232 h 286"/>
                  <a:gd name="T14" fmla="*/ 96 w 108"/>
                  <a:gd name="T15" fmla="*/ 262 h 286"/>
                  <a:gd name="T16" fmla="*/ 108 w 108"/>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6">
                    <a:moveTo>
                      <a:pt x="0" y="0"/>
                    </a:moveTo>
                    <a:lnTo>
                      <a:pt x="0" y="0"/>
                    </a:lnTo>
                    <a:lnTo>
                      <a:pt x="8" y="34"/>
                    </a:lnTo>
                    <a:lnTo>
                      <a:pt x="20" y="72"/>
                    </a:lnTo>
                    <a:lnTo>
                      <a:pt x="34" y="112"/>
                    </a:lnTo>
                    <a:lnTo>
                      <a:pt x="50" y="154"/>
                    </a:lnTo>
                    <a:lnTo>
                      <a:pt x="82" y="232"/>
                    </a:lnTo>
                    <a:lnTo>
                      <a:pt x="96" y="262"/>
                    </a:lnTo>
                    <a:lnTo>
                      <a:pt x="108" y="286"/>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 name="Freeform 54"/>
              <p:cNvSpPr>
                <a:spLocks/>
              </p:cNvSpPr>
              <p:nvPr/>
            </p:nvSpPr>
            <p:spPr bwMode="auto">
              <a:xfrm>
                <a:off x="5823083" y="3513137"/>
                <a:ext cx="171450" cy="454025"/>
              </a:xfrm>
              <a:custGeom>
                <a:avLst/>
                <a:gdLst>
                  <a:gd name="T0" fmla="*/ 108 w 108"/>
                  <a:gd name="T1" fmla="*/ 286 h 286"/>
                  <a:gd name="T2" fmla="*/ 108 w 108"/>
                  <a:gd name="T3" fmla="*/ 286 h 286"/>
                  <a:gd name="T4" fmla="*/ 100 w 108"/>
                  <a:gd name="T5" fmla="*/ 252 h 286"/>
                  <a:gd name="T6" fmla="*/ 88 w 108"/>
                  <a:gd name="T7" fmla="*/ 214 h 286"/>
                  <a:gd name="T8" fmla="*/ 74 w 108"/>
                  <a:gd name="T9" fmla="*/ 172 h 286"/>
                  <a:gd name="T10" fmla="*/ 58 w 108"/>
                  <a:gd name="T11" fmla="*/ 130 h 286"/>
                  <a:gd name="T12" fmla="*/ 26 w 108"/>
                  <a:gd name="T13" fmla="*/ 54 h 286"/>
                  <a:gd name="T14" fmla="*/ 0 w 108"/>
                  <a:gd name="T15" fmla="*/ 0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6">
                    <a:moveTo>
                      <a:pt x="108" y="286"/>
                    </a:moveTo>
                    <a:lnTo>
                      <a:pt x="108" y="286"/>
                    </a:lnTo>
                    <a:lnTo>
                      <a:pt x="100" y="252"/>
                    </a:lnTo>
                    <a:lnTo>
                      <a:pt x="88" y="214"/>
                    </a:lnTo>
                    <a:lnTo>
                      <a:pt x="74" y="172"/>
                    </a:lnTo>
                    <a:lnTo>
                      <a:pt x="58" y="130"/>
                    </a:lnTo>
                    <a:lnTo>
                      <a:pt x="26" y="54"/>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 name="Freeform 55"/>
              <p:cNvSpPr>
                <a:spLocks/>
              </p:cNvSpPr>
              <p:nvPr/>
            </p:nvSpPr>
            <p:spPr bwMode="auto">
              <a:xfrm>
                <a:off x="5410334" y="2986087"/>
                <a:ext cx="323850" cy="368300"/>
              </a:xfrm>
              <a:custGeom>
                <a:avLst/>
                <a:gdLst>
                  <a:gd name="T0" fmla="*/ 0 w 162"/>
                  <a:gd name="T1" fmla="*/ 0 h 204"/>
                  <a:gd name="T2" fmla="*/ 0 w 162"/>
                  <a:gd name="T3" fmla="*/ 0 h 204"/>
                  <a:gd name="T4" fmla="*/ 48 w 162"/>
                  <a:gd name="T5" fmla="*/ 52 h 204"/>
                  <a:gd name="T6" fmla="*/ 94 w 162"/>
                  <a:gd name="T7" fmla="*/ 110 h 204"/>
                  <a:gd name="T8" fmla="*/ 134 w 162"/>
                  <a:gd name="T9" fmla="*/ 164 h 204"/>
                  <a:gd name="T10" fmla="*/ 162 w 162"/>
                  <a:gd name="T11" fmla="*/ 204 h 204"/>
                </a:gdLst>
                <a:ahLst/>
                <a:cxnLst>
                  <a:cxn ang="0">
                    <a:pos x="T0" y="T1"/>
                  </a:cxn>
                  <a:cxn ang="0">
                    <a:pos x="T2" y="T3"/>
                  </a:cxn>
                  <a:cxn ang="0">
                    <a:pos x="T4" y="T5"/>
                  </a:cxn>
                  <a:cxn ang="0">
                    <a:pos x="T6" y="T7"/>
                  </a:cxn>
                  <a:cxn ang="0">
                    <a:pos x="T8" y="T9"/>
                  </a:cxn>
                  <a:cxn ang="0">
                    <a:pos x="T10" y="T11"/>
                  </a:cxn>
                </a:cxnLst>
                <a:rect l="0" t="0" r="r" b="b"/>
                <a:pathLst>
                  <a:path w="162" h="204">
                    <a:moveTo>
                      <a:pt x="0" y="0"/>
                    </a:moveTo>
                    <a:lnTo>
                      <a:pt x="0" y="0"/>
                    </a:lnTo>
                    <a:lnTo>
                      <a:pt x="48" y="52"/>
                    </a:lnTo>
                    <a:lnTo>
                      <a:pt x="94" y="110"/>
                    </a:lnTo>
                    <a:lnTo>
                      <a:pt x="134" y="164"/>
                    </a:lnTo>
                    <a:lnTo>
                      <a:pt x="162" y="204"/>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 name="Freeform 61"/>
              <p:cNvSpPr>
                <a:spLocks/>
              </p:cNvSpPr>
              <p:nvPr/>
            </p:nvSpPr>
            <p:spPr bwMode="auto">
              <a:xfrm>
                <a:off x="4721358" y="3973512"/>
                <a:ext cx="412750" cy="69850"/>
              </a:xfrm>
              <a:custGeom>
                <a:avLst/>
                <a:gdLst>
                  <a:gd name="T0" fmla="*/ 0 w 260"/>
                  <a:gd name="T1" fmla="*/ 44 h 44"/>
                  <a:gd name="T2" fmla="*/ 0 w 260"/>
                  <a:gd name="T3" fmla="*/ 44 h 44"/>
                  <a:gd name="T4" fmla="*/ 34 w 260"/>
                  <a:gd name="T5" fmla="*/ 42 h 44"/>
                  <a:gd name="T6" fmla="*/ 66 w 260"/>
                  <a:gd name="T7" fmla="*/ 38 h 44"/>
                  <a:gd name="T8" fmla="*/ 134 w 260"/>
                  <a:gd name="T9" fmla="*/ 26 h 44"/>
                  <a:gd name="T10" fmla="*/ 198 w 260"/>
                  <a:gd name="T11" fmla="*/ 12 h 44"/>
                  <a:gd name="T12" fmla="*/ 260 w 26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260" h="44">
                    <a:moveTo>
                      <a:pt x="0" y="44"/>
                    </a:moveTo>
                    <a:lnTo>
                      <a:pt x="0" y="44"/>
                    </a:lnTo>
                    <a:lnTo>
                      <a:pt x="34" y="42"/>
                    </a:lnTo>
                    <a:lnTo>
                      <a:pt x="66" y="38"/>
                    </a:lnTo>
                    <a:lnTo>
                      <a:pt x="134" y="26"/>
                    </a:lnTo>
                    <a:lnTo>
                      <a:pt x="198" y="12"/>
                    </a:lnTo>
                    <a:lnTo>
                      <a:pt x="26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 name="Freeform 62"/>
              <p:cNvSpPr>
                <a:spLocks/>
              </p:cNvSpPr>
              <p:nvPr/>
            </p:nvSpPr>
            <p:spPr bwMode="auto">
              <a:xfrm>
                <a:off x="5311908" y="2932112"/>
                <a:ext cx="1334218" cy="971550"/>
              </a:xfrm>
              <a:custGeom>
                <a:avLst/>
                <a:gdLst>
                  <a:gd name="T0" fmla="*/ 0 w 802"/>
                  <a:gd name="T1" fmla="*/ 584 h 584"/>
                  <a:gd name="T2" fmla="*/ 0 w 802"/>
                  <a:gd name="T3" fmla="*/ 584 h 584"/>
                  <a:gd name="T4" fmla="*/ 64 w 802"/>
                  <a:gd name="T5" fmla="*/ 556 h 584"/>
                  <a:gd name="T6" fmla="*/ 138 w 802"/>
                  <a:gd name="T7" fmla="*/ 522 h 584"/>
                  <a:gd name="T8" fmla="*/ 176 w 802"/>
                  <a:gd name="T9" fmla="*/ 502 h 584"/>
                  <a:gd name="T10" fmla="*/ 216 w 802"/>
                  <a:gd name="T11" fmla="*/ 480 h 584"/>
                  <a:gd name="T12" fmla="*/ 256 w 802"/>
                  <a:gd name="T13" fmla="*/ 456 h 584"/>
                  <a:gd name="T14" fmla="*/ 298 w 802"/>
                  <a:gd name="T15" fmla="*/ 430 h 584"/>
                  <a:gd name="T16" fmla="*/ 298 w 802"/>
                  <a:gd name="T17" fmla="*/ 430 h 584"/>
                  <a:gd name="T18" fmla="*/ 392 w 802"/>
                  <a:gd name="T19" fmla="*/ 364 h 584"/>
                  <a:gd name="T20" fmla="*/ 508 w 802"/>
                  <a:gd name="T21" fmla="*/ 282 h 584"/>
                  <a:gd name="T22" fmla="*/ 508 w 802"/>
                  <a:gd name="T23" fmla="*/ 282 h 584"/>
                  <a:gd name="T24" fmla="*/ 550 w 802"/>
                  <a:gd name="T25" fmla="*/ 250 h 584"/>
                  <a:gd name="T26" fmla="*/ 592 w 802"/>
                  <a:gd name="T27" fmla="*/ 214 h 584"/>
                  <a:gd name="T28" fmla="*/ 634 w 802"/>
                  <a:gd name="T29" fmla="*/ 176 h 584"/>
                  <a:gd name="T30" fmla="*/ 674 w 802"/>
                  <a:gd name="T31" fmla="*/ 138 h 584"/>
                  <a:gd name="T32" fmla="*/ 712 w 802"/>
                  <a:gd name="T33" fmla="*/ 100 h 584"/>
                  <a:gd name="T34" fmla="*/ 746 w 802"/>
                  <a:gd name="T35" fmla="*/ 64 h 584"/>
                  <a:gd name="T36" fmla="*/ 802 w 802"/>
                  <a:gd name="T3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2" h="584">
                    <a:moveTo>
                      <a:pt x="0" y="584"/>
                    </a:moveTo>
                    <a:lnTo>
                      <a:pt x="0" y="584"/>
                    </a:lnTo>
                    <a:lnTo>
                      <a:pt x="64" y="556"/>
                    </a:lnTo>
                    <a:lnTo>
                      <a:pt x="138" y="522"/>
                    </a:lnTo>
                    <a:lnTo>
                      <a:pt x="176" y="502"/>
                    </a:lnTo>
                    <a:lnTo>
                      <a:pt x="216" y="480"/>
                    </a:lnTo>
                    <a:lnTo>
                      <a:pt x="256" y="456"/>
                    </a:lnTo>
                    <a:lnTo>
                      <a:pt x="298" y="430"/>
                    </a:lnTo>
                    <a:lnTo>
                      <a:pt x="298" y="430"/>
                    </a:lnTo>
                    <a:lnTo>
                      <a:pt x="392" y="364"/>
                    </a:lnTo>
                    <a:lnTo>
                      <a:pt x="508" y="282"/>
                    </a:lnTo>
                    <a:lnTo>
                      <a:pt x="508" y="282"/>
                    </a:lnTo>
                    <a:lnTo>
                      <a:pt x="550" y="250"/>
                    </a:lnTo>
                    <a:lnTo>
                      <a:pt x="592" y="214"/>
                    </a:lnTo>
                    <a:lnTo>
                      <a:pt x="634" y="176"/>
                    </a:lnTo>
                    <a:lnTo>
                      <a:pt x="674" y="138"/>
                    </a:lnTo>
                    <a:lnTo>
                      <a:pt x="712" y="100"/>
                    </a:lnTo>
                    <a:lnTo>
                      <a:pt x="746" y="64"/>
                    </a:lnTo>
                    <a:lnTo>
                      <a:pt x="802" y="0"/>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 name="Freeform 64"/>
              <p:cNvSpPr>
                <a:spLocks/>
              </p:cNvSpPr>
              <p:nvPr/>
            </p:nvSpPr>
            <p:spPr bwMode="auto">
              <a:xfrm>
                <a:off x="5905633" y="1735137"/>
                <a:ext cx="142875" cy="390525"/>
              </a:xfrm>
              <a:custGeom>
                <a:avLst/>
                <a:gdLst>
                  <a:gd name="T0" fmla="*/ 90 w 90"/>
                  <a:gd name="T1" fmla="*/ 0 h 246"/>
                  <a:gd name="T2" fmla="*/ 90 w 90"/>
                  <a:gd name="T3" fmla="*/ 0 h 246"/>
                  <a:gd name="T4" fmla="*/ 76 w 90"/>
                  <a:gd name="T5" fmla="*/ 30 h 246"/>
                  <a:gd name="T6" fmla="*/ 64 w 90"/>
                  <a:gd name="T7" fmla="*/ 60 h 246"/>
                  <a:gd name="T8" fmla="*/ 40 w 90"/>
                  <a:gd name="T9" fmla="*/ 124 h 246"/>
                  <a:gd name="T10" fmla="*/ 20 w 90"/>
                  <a:gd name="T11" fmla="*/ 188 h 246"/>
                  <a:gd name="T12" fmla="*/ 0 w 90"/>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90" h="246">
                    <a:moveTo>
                      <a:pt x="90" y="0"/>
                    </a:moveTo>
                    <a:lnTo>
                      <a:pt x="90" y="0"/>
                    </a:lnTo>
                    <a:lnTo>
                      <a:pt x="76" y="30"/>
                    </a:lnTo>
                    <a:lnTo>
                      <a:pt x="64" y="60"/>
                    </a:lnTo>
                    <a:lnTo>
                      <a:pt x="40" y="124"/>
                    </a:lnTo>
                    <a:lnTo>
                      <a:pt x="20" y="188"/>
                    </a:lnTo>
                    <a:lnTo>
                      <a:pt x="0" y="246"/>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 name="Freeform 65"/>
              <p:cNvSpPr>
                <a:spLocks/>
              </p:cNvSpPr>
              <p:nvPr/>
            </p:nvSpPr>
            <p:spPr bwMode="auto">
              <a:xfrm>
                <a:off x="5848483" y="2316162"/>
                <a:ext cx="203200" cy="1642256"/>
              </a:xfrm>
              <a:custGeom>
                <a:avLst/>
                <a:gdLst>
                  <a:gd name="T0" fmla="*/ 18 w 122"/>
                  <a:gd name="T1" fmla="*/ 0 h 986"/>
                  <a:gd name="T2" fmla="*/ 18 w 122"/>
                  <a:gd name="T3" fmla="*/ 0 h 986"/>
                  <a:gd name="T4" fmla="*/ 10 w 122"/>
                  <a:gd name="T5" fmla="*/ 70 h 986"/>
                  <a:gd name="T6" fmla="*/ 2 w 122"/>
                  <a:gd name="T7" fmla="*/ 150 h 986"/>
                  <a:gd name="T8" fmla="*/ 0 w 122"/>
                  <a:gd name="T9" fmla="*/ 194 h 986"/>
                  <a:gd name="T10" fmla="*/ 0 w 122"/>
                  <a:gd name="T11" fmla="*/ 240 h 986"/>
                  <a:gd name="T12" fmla="*/ 0 w 122"/>
                  <a:gd name="T13" fmla="*/ 286 h 986"/>
                  <a:gd name="T14" fmla="*/ 2 w 122"/>
                  <a:gd name="T15" fmla="*/ 334 h 986"/>
                  <a:gd name="T16" fmla="*/ 2 w 122"/>
                  <a:gd name="T17" fmla="*/ 334 h 986"/>
                  <a:gd name="T18" fmla="*/ 12 w 122"/>
                  <a:gd name="T19" fmla="*/ 450 h 986"/>
                  <a:gd name="T20" fmla="*/ 26 w 122"/>
                  <a:gd name="T21" fmla="*/ 592 h 986"/>
                  <a:gd name="T22" fmla="*/ 26 w 122"/>
                  <a:gd name="T23" fmla="*/ 592 h 986"/>
                  <a:gd name="T24" fmla="*/ 32 w 122"/>
                  <a:gd name="T25" fmla="*/ 644 h 986"/>
                  <a:gd name="T26" fmla="*/ 42 w 122"/>
                  <a:gd name="T27" fmla="*/ 698 h 986"/>
                  <a:gd name="T28" fmla="*/ 54 w 122"/>
                  <a:gd name="T29" fmla="*/ 754 h 986"/>
                  <a:gd name="T30" fmla="*/ 68 w 122"/>
                  <a:gd name="T31" fmla="*/ 806 h 986"/>
                  <a:gd name="T32" fmla="*/ 82 w 122"/>
                  <a:gd name="T33" fmla="*/ 858 h 986"/>
                  <a:gd name="T34" fmla="*/ 96 w 122"/>
                  <a:gd name="T35" fmla="*/ 906 h 986"/>
                  <a:gd name="T36" fmla="*/ 122 w 122"/>
                  <a:gd name="T37"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986">
                    <a:moveTo>
                      <a:pt x="18" y="0"/>
                    </a:moveTo>
                    <a:lnTo>
                      <a:pt x="18" y="0"/>
                    </a:lnTo>
                    <a:lnTo>
                      <a:pt x="10" y="70"/>
                    </a:lnTo>
                    <a:lnTo>
                      <a:pt x="2" y="150"/>
                    </a:lnTo>
                    <a:lnTo>
                      <a:pt x="0" y="194"/>
                    </a:lnTo>
                    <a:lnTo>
                      <a:pt x="0" y="240"/>
                    </a:lnTo>
                    <a:lnTo>
                      <a:pt x="0" y="286"/>
                    </a:lnTo>
                    <a:lnTo>
                      <a:pt x="2" y="334"/>
                    </a:lnTo>
                    <a:lnTo>
                      <a:pt x="2" y="334"/>
                    </a:lnTo>
                    <a:lnTo>
                      <a:pt x="12" y="450"/>
                    </a:lnTo>
                    <a:lnTo>
                      <a:pt x="26" y="592"/>
                    </a:lnTo>
                    <a:lnTo>
                      <a:pt x="26" y="592"/>
                    </a:lnTo>
                    <a:lnTo>
                      <a:pt x="32" y="644"/>
                    </a:lnTo>
                    <a:lnTo>
                      <a:pt x="42" y="698"/>
                    </a:lnTo>
                    <a:lnTo>
                      <a:pt x="54" y="754"/>
                    </a:lnTo>
                    <a:lnTo>
                      <a:pt x="68" y="806"/>
                    </a:lnTo>
                    <a:lnTo>
                      <a:pt x="82" y="858"/>
                    </a:lnTo>
                    <a:lnTo>
                      <a:pt x="96" y="906"/>
                    </a:lnTo>
                    <a:lnTo>
                      <a:pt x="122" y="986"/>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32" name="Group 431"/>
            <p:cNvGrpSpPr/>
            <p:nvPr/>
          </p:nvGrpSpPr>
          <p:grpSpPr>
            <a:xfrm>
              <a:off x="4746758" y="2046287"/>
              <a:ext cx="2609850" cy="2286000"/>
              <a:chOff x="4746758" y="2046287"/>
              <a:chExt cx="2609850" cy="2286000"/>
            </a:xfrm>
          </p:grpSpPr>
          <p:grpSp>
            <p:nvGrpSpPr>
              <p:cNvPr id="449" name="Group 448"/>
              <p:cNvGrpSpPr/>
              <p:nvPr/>
            </p:nvGrpSpPr>
            <p:grpSpPr>
              <a:xfrm>
                <a:off x="5134108" y="2132012"/>
                <a:ext cx="1997075" cy="1895475"/>
                <a:chOff x="5134108" y="2132012"/>
                <a:chExt cx="1997075" cy="1895475"/>
              </a:xfrm>
            </p:grpSpPr>
            <p:sp>
              <p:nvSpPr>
                <p:cNvPr id="478" name="Freeform 477"/>
                <p:cNvSpPr>
                  <a:spLocks/>
                </p:cNvSpPr>
                <p:nvPr/>
              </p:nvSpPr>
              <p:spPr bwMode="auto">
                <a:xfrm>
                  <a:off x="6051683" y="26177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 name="Freeform 478"/>
                <p:cNvSpPr>
                  <a:spLocks/>
                </p:cNvSpPr>
                <p:nvPr/>
              </p:nvSpPr>
              <p:spPr bwMode="auto">
                <a:xfrm>
                  <a:off x="5975483" y="27066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 name="Freeform 94"/>
                <p:cNvSpPr>
                  <a:spLocks/>
                </p:cNvSpPr>
                <p:nvPr/>
              </p:nvSpPr>
              <p:spPr bwMode="auto">
                <a:xfrm>
                  <a:off x="5962783" y="28844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 name="Freeform 95"/>
                <p:cNvSpPr>
                  <a:spLocks/>
                </p:cNvSpPr>
                <p:nvPr/>
              </p:nvSpPr>
              <p:spPr bwMode="auto">
                <a:xfrm>
                  <a:off x="5975483" y="29733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 name="Freeform 98"/>
                <p:cNvSpPr>
                  <a:spLocks/>
                </p:cNvSpPr>
                <p:nvPr/>
              </p:nvSpPr>
              <p:spPr bwMode="auto">
                <a:xfrm>
                  <a:off x="6464433" y="3557587"/>
                  <a:ext cx="158750" cy="92075"/>
                </a:xfrm>
                <a:custGeom>
                  <a:avLst/>
                  <a:gdLst>
                    <a:gd name="T0" fmla="*/ 0 w 100"/>
                    <a:gd name="T1" fmla="*/ 28 h 58"/>
                    <a:gd name="T2" fmla="*/ 0 w 100"/>
                    <a:gd name="T3" fmla="*/ 28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28 h 58"/>
                    <a:gd name="T22" fmla="*/ 50 w 100"/>
                    <a:gd name="T23" fmla="*/ 0 h 58"/>
                    <a:gd name="T24" fmla="*/ 0 w 100"/>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28"/>
                      </a:moveTo>
                      <a:lnTo>
                        <a:pt x="0" y="28"/>
                      </a:lnTo>
                      <a:lnTo>
                        <a:pt x="10" y="40"/>
                      </a:lnTo>
                      <a:lnTo>
                        <a:pt x="22" y="50"/>
                      </a:lnTo>
                      <a:lnTo>
                        <a:pt x="34" y="56"/>
                      </a:lnTo>
                      <a:lnTo>
                        <a:pt x="50" y="58"/>
                      </a:lnTo>
                      <a:lnTo>
                        <a:pt x="50" y="58"/>
                      </a:lnTo>
                      <a:lnTo>
                        <a:pt x="66" y="56"/>
                      </a:lnTo>
                      <a:lnTo>
                        <a:pt x="78" y="50"/>
                      </a:lnTo>
                      <a:lnTo>
                        <a:pt x="90" y="40"/>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 name="Freeform 99"/>
                <p:cNvSpPr>
                  <a:spLocks/>
                </p:cNvSpPr>
                <p:nvPr/>
              </p:nvSpPr>
              <p:spPr bwMode="auto">
                <a:xfrm>
                  <a:off x="6454908" y="346868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8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8" y="24"/>
                      </a:lnTo>
                      <a:lnTo>
                        <a:pt x="4" y="34"/>
                      </a:lnTo>
                      <a:lnTo>
                        <a:pt x="0" y="44"/>
                      </a:lnTo>
                      <a:lnTo>
                        <a:pt x="0" y="56"/>
                      </a:lnTo>
                      <a:lnTo>
                        <a:pt x="0" y="56"/>
                      </a:lnTo>
                      <a:lnTo>
                        <a:pt x="2" y="72"/>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 name="Freeform 103"/>
                <p:cNvSpPr>
                  <a:spLocks/>
                </p:cNvSpPr>
                <p:nvPr/>
              </p:nvSpPr>
              <p:spPr bwMode="auto">
                <a:xfrm>
                  <a:off x="7042283" y="3570287"/>
                  <a:ext cx="88900" cy="133350"/>
                </a:xfrm>
                <a:custGeom>
                  <a:avLst/>
                  <a:gdLst>
                    <a:gd name="T0" fmla="*/ 28 w 56"/>
                    <a:gd name="T1" fmla="*/ 6 h 84"/>
                    <a:gd name="T2" fmla="*/ 28 w 56"/>
                    <a:gd name="T3" fmla="*/ 6 h 84"/>
                    <a:gd name="T4" fmla="*/ 14 w 56"/>
                    <a:gd name="T5" fmla="*/ 2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4 h 84"/>
                    <a:gd name="T18" fmla="*/ 56 w 56"/>
                    <a:gd name="T19" fmla="*/ 52 h 84"/>
                    <a:gd name="T20" fmla="*/ 54 w 56"/>
                    <a:gd name="T21" fmla="*/ 42 h 84"/>
                    <a:gd name="T22" fmla="*/ 50 w 56"/>
                    <a:gd name="T23" fmla="*/ 32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2"/>
                      </a:lnTo>
                      <a:lnTo>
                        <a:pt x="0" y="0"/>
                      </a:lnTo>
                      <a:lnTo>
                        <a:pt x="0" y="56"/>
                      </a:lnTo>
                      <a:lnTo>
                        <a:pt x="50" y="84"/>
                      </a:lnTo>
                      <a:lnTo>
                        <a:pt x="50" y="84"/>
                      </a:lnTo>
                      <a:lnTo>
                        <a:pt x="54" y="74"/>
                      </a:lnTo>
                      <a:lnTo>
                        <a:pt x="56" y="64"/>
                      </a:lnTo>
                      <a:lnTo>
                        <a:pt x="56" y="52"/>
                      </a:lnTo>
                      <a:lnTo>
                        <a:pt x="54" y="42"/>
                      </a:lnTo>
                      <a:lnTo>
                        <a:pt x="50" y="32"/>
                      </a:lnTo>
                      <a:lnTo>
                        <a:pt x="46" y="22"/>
                      </a:lnTo>
                      <a:lnTo>
                        <a:pt x="38" y="14"/>
                      </a:lnTo>
                      <a:lnTo>
                        <a:pt x="28" y="6"/>
                      </a:lnTo>
                      <a:lnTo>
                        <a:pt x="28" y="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 name="Freeform 104"/>
                <p:cNvSpPr>
                  <a:spLocks/>
                </p:cNvSpPr>
                <p:nvPr/>
              </p:nvSpPr>
              <p:spPr bwMode="auto">
                <a:xfrm>
                  <a:off x="6962908" y="365918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2 w 100"/>
                    <a:gd name="T13" fmla="*/ 56 h 56"/>
                    <a:gd name="T14" fmla="*/ 54 w 100"/>
                    <a:gd name="T15" fmla="*/ 56 h 56"/>
                    <a:gd name="T16" fmla="*/ 64 w 100"/>
                    <a:gd name="T17" fmla="*/ 56 h 56"/>
                    <a:gd name="T18" fmla="*/ 74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2" y="56"/>
                      </a:lnTo>
                      <a:lnTo>
                        <a:pt x="54" y="56"/>
                      </a:lnTo>
                      <a:lnTo>
                        <a:pt x="64" y="56"/>
                      </a:lnTo>
                      <a:lnTo>
                        <a:pt x="74" y="52"/>
                      </a:lnTo>
                      <a:lnTo>
                        <a:pt x="84" y="46"/>
                      </a:lnTo>
                      <a:lnTo>
                        <a:pt x="92" y="38"/>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 name="Freeform 121"/>
                <p:cNvSpPr>
                  <a:spLocks/>
                </p:cNvSpPr>
                <p:nvPr/>
              </p:nvSpPr>
              <p:spPr bwMode="auto">
                <a:xfrm>
                  <a:off x="6312033" y="3335337"/>
                  <a:ext cx="92075" cy="133350"/>
                </a:xfrm>
                <a:custGeom>
                  <a:avLst/>
                  <a:gdLst>
                    <a:gd name="T0" fmla="*/ 0 w 58"/>
                    <a:gd name="T1" fmla="*/ 0 h 84"/>
                    <a:gd name="T2" fmla="*/ 0 w 58"/>
                    <a:gd name="T3" fmla="*/ 56 h 84"/>
                    <a:gd name="T4" fmla="*/ 50 w 58"/>
                    <a:gd name="T5" fmla="*/ 84 h 84"/>
                    <a:gd name="T6" fmla="*/ 50 w 58"/>
                    <a:gd name="T7" fmla="*/ 84 h 84"/>
                    <a:gd name="T8" fmla="*/ 56 w 58"/>
                    <a:gd name="T9" fmla="*/ 72 h 84"/>
                    <a:gd name="T10" fmla="*/ 58 w 58"/>
                    <a:gd name="T11" fmla="*/ 56 h 84"/>
                    <a:gd name="T12" fmla="*/ 58 w 58"/>
                    <a:gd name="T13" fmla="*/ 56 h 84"/>
                    <a:gd name="T14" fmla="*/ 56 w 58"/>
                    <a:gd name="T15" fmla="*/ 44 h 84"/>
                    <a:gd name="T16" fmla="*/ 52 w 58"/>
                    <a:gd name="T17" fmla="*/ 34 h 84"/>
                    <a:gd name="T18" fmla="*/ 48 w 58"/>
                    <a:gd name="T19" fmla="*/ 24 h 84"/>
                    <a:gd name="T20" fmla="*/ 40 w 58"/>
                    <a:gd name="T21" fmla="*/ 16 h 84"/>
                    <a:gd name="T22" fmla="*/ 32 w 58"/>
                    <a:gd name="T23" fmla="*/ 10 h 84"/>
                    <a:gd name="T24" fmla="*/ 22 w 58"/>
                    <a:gd name="T25" fmla="*/ 4 h 84"/>
                    <a:gd name="T26" fmla="*/ 12 w 58"/>
                    <a:gd name="T27" fmla="*/ 0 h 84"/>
                    <a:gd name="T28" fmla="*/ 0 w 58"/>
                    <a:gd name="T29" fmla="*/ 0 h 84"/>
                    <a:gd name="T30" fmla="*/ 0 w 58"/>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4">
                      <a:moveTo>
                        <a:pt x="0" y="0"/>
                      </a:moveTo>
                      <a:lnTo>
                        <a:pt x="0" y="56"/>
                      </a:lnTo>
                      <a:lnTo>
                        <a:pt x="50" y="84"/>
                      </a:lnTo>
                      <a:lnTo>
                        <a:pt x="50" y="84"/>
                      </a:lnTo>
                      <a:lnTo>
                        <a:pt x="56" y="72"/>
                      </a:lnTo>
                      <a:lnTo>
                        <a:pt x="58" y="56"/>
                      </a:lnTo>
                      <a:lnTo>
                        <a:pt x="58" y="56"/>
                      </a:lnTo>
                      <a:lnTo>
                        <a:pt x="56" y="44"/>
                      </a:lnTo>
                      <a:lnTo>
                        <a:pt x="52" y="34"/>
                      </a:lnTo>
                      <a:lnTo>
                        <a:pt x="48" y="24"/>
                      </a:lnTo>
                      <a:lnTo>
                        <a:pt x="40" y="16"/>
                      </a:lnTo>
                      <a:lnTo>
                        <a:pt x="32" y="10"/>
                      </a:lnTo>
                      <a:lnTo>
                        <a:pt x="22" y="4"/>
                      </a:lnTo>
                      <a:lnTo>
                        <a:pt x="12" y="0"/>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 name="Freeform 123"/>
                <p:cNvSpPr>
                  <a:spLocks/>
                </p:cNvSpPr>
                <p:nvPr/>
              </p:nvSpPr>
              <p:spPr bwMode="auto">
                <a:xfrm>
                  <a:off x="6223133" y="333533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10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10" y="24"/>
                      </a:lnTo>
                      <a:lnTo>
                        <a:pt x="4" y="34"/>
                      </a:lnTo>
                      <a:lnTo>
                        <a:pt x="0" y="44"/>
                      </a:lnTo>
                      <a:lnTo>
                        <a:pt x="0" y="56"/>
                      </a:lnTo>
                      <a:lnTo>
                        <a:pt x="0" y="56"/>
                      </a:lnTo>
                      <a:lnTo>
                        <a:pt x="2" y="72"/>
                      </a:lnTo>
                      <a:lnTo>
                        <a:pt x="8"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 name="Freeform 124"/>
                <p:cNvSpPr>
                  <a:spLocks/>
                </p:cNvSpPr>
                <p:nvPr/>
              </p:nvSpPr>
              <p:spPr bwMode="auto">
                <a:xfrm>
                  <a:off x="5470658" y="3468687"/>
                  <a:ext cx="92075" cy="136525"/>
                </a:xfrm>
                <a:custGeom>
                  <a:avLst/>
                  <a:gdLst>
                    <a:gd name="T0" fmla="*/ 58 w 58"/>
                    <a:gd name="T1" fmla="*/ 0 h 86"/>
                    <a:gd name="T2" fmla="*/ 58 w 58"/>
                    <a:gd name="T3" fmla="*/ 0 h 86"/>
                    <a:gd name="T4" fmla="*/ 42 w 58"/>
                    <a:gd name="T5" fmla="*/ 2 h 86"/>
                    <a:gd name="T6" fmla="*/ 28 w 58"/>
                    <a:gd name="T7" fmla="*/ 8 h 86"/>
                    <a:gd name="T8" fmla="*/ 28 w 58"/>
                    <a:gd name="T9" fmla="*/ 8 h 86"/>
                    <a:gd name="T10" fmla="*/ 20 w 58"/>
                    <a:gd name="T11" fmla="*/ 14 h 86"/>
                    <a:gd name="T12" fmla="*/ 12 w 58"/>
                    <a:gd name="T13" fmla="*/ 22 h 86"/>
                    <a:gd name="T14" fmla="*/ 6 w 58"/>
                    <a:gd name="T15" fmla="*/ 32 h 86"/>
                    <a:gd name="T16" fmla="*/ 2 w 58"/>
                    <a:gd name="T17" fmla="*/ 42 h 86"/>
                    <a:gd name="T18" fmla="*/ 0 w 58"/>
                    <a:gd name="T19" fmla="*/ 52 h 86"/>
                    <a:gd name="T20" fmla="*/ 0 w 58"/>
                    <a:gd name="T21" fmla="*/ 64 h 86"/>
                    <a:gd name="T22" fmla="*/ 4 w 58"/>
                    <a:gd name="T23" fmla="*/ 74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2" y="2"/>
                      </a:lnTo>
                      <a:lnTo>
                        <a:pt x="28" y="8"/>
                      </a:lnTo>
                      <a:lnTo>
                        <a:pt x="28" y="8"/>
                      </a:lnTo>
                      <a:lnTo>
                        <a:pt x="20" y="14"/>
                      </a:lnTo>
                      <a:lnTo>
                        <a:pt x="12" y="22"/>
                      </a:lnTo>
                      <a:lnTo>
                        <a:pt x="6" y="32"/>
                      </a:lnTo>
                      <a:lnTo>
                        <a:pt x="2" y="42"/>
                      </a:lnTo>
                      <a:lnTo>
                        <a:pt x="0" y="52"/>
                      </a:lnTo>
                      <a:lnTo>
                        <a:pt x="0" y="64"/>
                      </a:lnTo>
                      <a:lnTo>
                        <a:pt x="4" y="74"/>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 name="Freeform 125"/>
                <p:cNvSpPr>
                  <a:spLocks/>
                </p:cNvSpPr>
                <p:nvPr/>
              </p:nvSpPr>
              <p:spPr bwMode="auto">
                <a:xfrm>
                  <a:off x="5562733" y="3468687"/>
                  <a:ext cx="88900" cy="136525"/>
                </a:xfrm>
                <a:custGeom>
                  <a:avLst/>
                  <a:gdLst>
                    <a:gd name="T0" fmla="*/ 0 w 56"/>
                    <a:gd name="T1" fmla="*/ 0 h 86"/>
                    <a:gd name="T2" fmla="*/ 0 w 56"/>
                    <a:gd name="T3" fmla="*/ 56 h 86"/>
                    <a:gd name="T4" fmla="*/ 48 w 56"/>
                    <a:gd name="T5" fmla="*/ 86 h 86"/>
                    <a:gd name="T6" fmla="*/ 48 w 56"/>
                    <a:gd name="T7" fmla="*/ 86 h 86"/>
                    <a:gd name="T8" fmla="*/ 54 w 56"/>
                    <a:gd name="T9" fmla="*/ 72 h 86"/>
                    <a:gd name="T10" fmla="*/ 56 w 56"/>
                    <a:gd name="T11" fmla="*/ 58 h 86"/>
                    <a:gd name="T12" fmla="*/ 54 w 56"/>
                    <a:gd name="T13" fmla="*/ 42 h 86"/>
                    <a:gd name="T14" fmla="*/ 48 w 56"/>
                    <a:gd name="T15" fmla="*/ 28 h 86"/>
                    <a:gd name="T16" fmla="*/ 48 w 56"/>
                    <a:gd name="T17" fmla="*/ 28 h 86"/>
                    <a:gd name="T18" fmla="*/ 40 w 56"/>
                    <a:gd name="T19" fmla="*/ 16 h 86"/>
                    <a:gd name="T20" fmla="*/ 28 w 56"/>
                    <a:gd name="T21" fmla="*/ 8 h 86"/>
                    <a:gd name="T22" fmla="*/ 14 w 56"/>
                    <a:gd name="T23" fmla="*/ 2 h 86"/>
                    <a:gd name="T24" fmla="*/ 0 w 56"/>
                    <a:gd name="T25" fmla="*/ 0 h 86"/>
                    <a:gd name="T26" fmla="*/ 0 w 56"/>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6">
                      <a:moveTo>
                        <a:pt x="0" y="0"/>
                      </a:moveTo>
                      <a:lnTo>
                        <a:pt x="0" y="56"/>
                      </a:lnTo>
                      <a:lnTo>
                        <a:pt x="48" y="86"/>
                      </a:lnTo>
                      <a:lnTo>
                        <a:pt x="48" y="86"/>
                      </a:lnTo>
                      <a:lnTo>
                        <a:pt x="54" y="72"/>
                      </a:lnTo>
                      <a:lnTo>
                        <a:pt x="56" y="58"/>
                      </a:lnTo>
                      <a:lnTo>
                        <a:pt x="54" y="42"/>
                      </a:lnTo>
                      <a:lnTo>
                        <a:pt x="48" y="28"/>
                      </a:lnTo>
                      <a:lnTo>
                        <a:pt x="48" y="28"/>
                      </a:lnTo>
                      <a:lnTo>
                        <a:pt x="40" y="16"/>
                      </a:lnTo>
                      <a:lnTo>
                        <a:pt x="28" y="8"/>
                      </a:lnTo>
                      <a:lnTo>
                        <a:pt x="14" y="2"/>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 name="Freeform 127"/>
                <p:cNvSpPr>
                  <a:spLocks/>
                </p:cNvSpPr>
                <p:nvPr/>
              </p:nvSpPr>
              <p:spPr bwMode="auto">
                <a:xfrm>
                  <a:off x="5791333" y="3335337"/>
                  <a:ext cx="92075" cy="136525"/>
                </a:xfrm>
                <a:custGeom>
                  <a:avLst/>
                  <a:gdLst>
                    <a:gd name="T0" fmla="*/ 0 w 58"/>
                    <a:gd name="T1" fmla="*/ 0 h 86"/>
                    <a:gd name="T2" fmla="*/ 0 w 58"/>
                    <a:gd name="T3" fmla="*/ 56 h 86"/>
                    <a:gd name="T4" fmla="*/ 50 w 58"/>
                    <a:gd name="T5" fmla="*/ 86 h 86"/>
                    <a:gd name="T6" fmla="*/ 50 w 58"/>
                    <a:gd name="T7" fmla="*/ 86 h 86"/>
                    <a:gd name="T8" fmla="*/ 56 w 58"/>
                    <a:gd name="T9" fmla="*/ 72 h 86"/>
                    <a:gd name="T10" fmla="*/ 58 w 58"/>
                    <a:gd name="T11" fmla="*/ 56 h 86"/>
                    <a:gd name="T12" fmla="*/ 58 w 58"/>
                    <a:gd name="T13" fmla="*/ 56 h 86"/>
                    <a:gd name="T14" fmla="*/ 56 w 58"/>
                    <a:gd name="T15" fmla="*/ 46 h 86"/>
                    <a:gd name="T16" fmla="*/ 54 w 58"/>
                    <a:gd name="T17" fmla="*/ 34 h 86"/>
                    <a:gd name="T18" fmla="*/ 48 w 58"/>
                    <a:gd name="T19" fmla="*/ 24 h 86"/>
                    <a:gd name="T20" fmla="*/ 42 w 58"/>
                    <a:gd name="T21" fmla="*/ 16 h 86"/>
                    <a:gd name="T22" fmla="*/ 32 w 58"/>
                    <a:gd name="T23" fmla="*/ 10 h 86"/>
                    <a:gd name="T24" fmla="*/ 24 w 58"/>
                    <a:gd name="T25" fmla="*/ 4 h 86"/>
                    <a:gd name="T26" fmla="*/ 12 w 58"/>
                    <a:gd name="T27" fmla="*/ 0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6"/>
                      </a:lnTo>
                      <a:lnTo>
                        <a:pt x="50" y="86"/>
                      </a:lnTo>
                      <a:lnTo>
                        <a:pt x="50" y="86"/>
                      </a:lnTo>
                      <a:lnTo>
                        <a:pt x="56" y="72"/>
                      </a:lnTo>
                      <a:lnTo>
                        <a:pt x="58" y="56"/>
                      </a:lnTo>
                      <a:lnTo>
                        <a:pt x="58" y="56"/>
                      </a:lnTo>
                      <a:lnTo>
                        <a:pt x="56" y="46"/>
                      </a:lnTo>
                      <a:lnTo>
                        <a:pt x="54" y="34"/>
                      </a:lnTo>
                      <a:lnTo>
                        <a:pt x="48" y="24"/>
                      </a:lnTo>
                      <a:lnTo>
                        <a:pt x="42" y="16"/>
                      </a:lnTo>
                      <a:lnTo>
                        <a:pt x="32" y="10"/>
                      </a:lnTo>
                      <a:lnTo>
                        <a:pt x="24" y="4"/>
                      </a:lnTo>
                      <a:lnTo>
                        <a:pt x="12" y="0"/>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 name="Freeform 128"/>
                <p:cNvSpPr>
                  <a:spLocks/>
                </p:cNvSpPr>
                <p:nvPr/>
              </p:nvSpPr>
              <p:spPr bwMode="auto">
                <a:xfrm>
                  <a:off x="57151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90 w 98"/>
                    <a:gd name="T19" fmla="*/ 40 h 58"/>
                    <a:gd name="T20" fmla="*/ 98 w 98"/>
                    <a:gd name="T21" fmla="*/ 30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90" y="40"/>
                      </a:lnTo>
                      <a:lnTo>
                        <a:pt x="98" y="30"/>
                      </a:lnTo>
                      <a:lnTo>
                        <a:pt x="48"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 name="Freeform 131"/>
                <p:cNvSpPr>
                  <a:spLocks/>
                </p:cNvSpPr>
                <p:nvPr/>
              </p:nvSpPr>
              <p:spPr bwMode="auto">
                <a:xfrm>
                  <a:off x="5134108" y="3846512"/>
                  <a:ext cx="88900" cy="133350"/>
                </a:xfrm>
                <a:custGeom>
                  <a:avLst/>
                  <a:gdLst>
                    <a:gd name="T0" fmla="*/ 56 w 56"/>
                    <a:gd name="T1" fmla="*/ 0 h 84"/>
                    <a:gd name="T2" fmla="*/ 56 w 56"/>
                    <a:gd name="T3" fmla="*/ 0 h 84"/>
                    <a:gd name="T4" fmla="*/ 42 w 56"/>
                    <a:gd name="T5" fmla="*/ 2 h 84"/>
                    <a:gd name="T6" fmla="*/ 28 w 56"/>
                    <a:gd name="T7" fmla="*/ 8 h 84"/>
                    <a:gd name="T8" fmla="*/ 28 w 56"/>
                    <a:gd name="T9" fmla="*/ 8 h 84"/>
                    <a:gd name="T10" fmla="*/ 18 w 56"/>
                    <a:gd name="T11" fmla="*/ 14 h 84"/>
                    <a:gd name="T12" fmla="*/ 10 w 56"/>
                    <a:gd name="T13" fmla="*/ 22 h 84"/>
                    <a:gd name="T14" fmla="*/ 4 w 56"/>
                    <a:gd name="T15" fmla="*/ 32 h 84"/>
                    <a:gd name="T16" fmla="*/ 0 w 56"/>
                    <a:gd name="T17" fmla="*/ 42 h 84"/>
                    <a:gd name="T18" fmla="*/ 0 w 56"/>
                    <a:gd name="T19" fmla="*/ 52 h 84"/>
                    <a:gd name="T20" fmla="*/ 0 w 56"/>
                    <a:gd name="T21" fmla="*/ 64 h 84"/>
                    <a:gd name="T22" fmla="*/ 2 w 56"/>
                    <a:gd name="T23" fmla="*/ 74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2" y="2"/>
                      </a:lnTo>
                      <a:lnTo>
                        <a:pt x="28" y="8"/>
                      </a:lnTo>
                      <a:lnTo>
                        <a:pt x="28" y="8"/>
                      </a:lnTo>
                      <a:lnTo>
                        <a:pt x="18" y="14"/>
                      </a:lnTo>
                      <a:lnTo>
                        <a:pt x="10" y="22"/>
                      </a:lnTo>
                      <a:lnTo>
                        <a:pt x="4" y="32"/>
                      </a:lnTo>
                      <a:lnTo>
                        <a:pt x="0" y="42"/>
                      </a:lnTo>
                      <a:lnTo>
                        <a:pt x="0" y="52"/>
                      </a:lnTo>
                      <a:lnTo>
                        <a:pt x="0" y="64"/>
                      </a:lnTo>
                      <a:lnTo>
                        <a:pt x="2" y="74"/>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 name="Freeform 132"/>
                <p:cNvSpPr>
                  <a:spLocks/>
                </p:cNvSpPr>
                <p:nvPr/>
              </p:nvSpPr>
              <p:spPr bwMode="auto">
                <a:xfrm>
                  <a:off x="5143633" y="3935412"/>
                  <a:ext cx="158750" cy="92075"/>
                </a:xfrm>
                <a:custGeom>
                  <a:avLst/>
                  <a:gdLst>
                    <a:gd name="T0" fmla="*/ 78 w 100"/>
                    <a:gd name="T1" fmla="*/ 50 h 58"/>
                    <a:gd name="T2" fmla="*/ 78 w 100"/>
                    <a:gd name="T3" fmla="*/ 50 h 58"/>
                    <a:gd name="T4" fmla="*/ 90 w 100"/>
                    <a:gd name="T5" fmla="*/ 40 h 58"/>
                    <a:gd name="T6" fmla="*/ 100 w 100"/>
                    <a:gd name="T7" fmla="*/ 28 h 58"/>
                    <a:gd name="T8" fmla="*/ 50 w 100"/>
                    <a:gd name="T9" fmla="*/ 0 h 58"/>
                    <a:gd name="T10" fmla="*/ 0 w 100"/>
                    <a:gd name="T11" fmla="*/ 28 h 58"/>
                    <a:gd name="T12" fmla="*/ 0 w 100"/>
                    <a:gd name="T13" fmla="*/ 28 h 58"/>
                    <a:gd name="T14" fmla="*/ 8 w 100"/>
                    <a:gd name="T15" fmla="*/ 38 h 58"/>
                    <a:gd name="T16" fmla="*/ 16 w 100"/>
                    <a:gd name="T17" fmla="*/ 46 h 58"/>
                    <a:gd name="T18" fmla="*/ 24 w 100"/>
                    <a:gd name="T19" fmla="*/ 52 h 58"/>
                    <a:gd name="T20" fmla="*/ 36 w 100"/>
                    <a:gd name="T21" fmla="*/ 56 h 58"/>
                    <a:gd name="T22" fmla="*/ 46 w 100"/>
                    <a:gd name="T23" fmla="*/ 58 h 58"/>
                    <a:gd name="T24" fmla="*/ 56 w 100"/>
                    <a:gd name="T25" fmla="*/ 56 h 58"/>
                    <a:gd name="T26" fmla="*/ 68 w 100"/>
                    <a:gd name="T27" fmla="*/ 54 h 58"/>
                    <a:gd name="T28" fmla="*/ 78 w 100"/>
                    <a:gd name="T29" fmla="*/ 50 h 58"/>
                    <a:gd name="T30" fmla="*/ 78 w 100"/>
                    <a:gd name="T3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8">
                      <a:moveTo>
                        <a:pt x="78" y="50"/>
                      </a:moveTo>
                      <a:lnTo>
                        <a:pt x="78" y="50"/>
                      </a:lnTo>
                      <a:lnTo>
                        <a:pt x="90" y="40"/>
                      </a:lnTo>
                      <a:lnTo>
                        <a:pt x="100" y="28"/>
                      </a:lnTo>
                      <a:lnTo>
                        <a:pt x="50" y="0"/>
                      </a:lnTo>
                      <a:lnTo>
                        <a:pt x="0" y="28"/>
                      </a:lnTo>
                      <a:lnTo>
                        <a:pt x="0" y="28"/>
                      </a:lnTo>
                      <a:lnTo>
                        <a:pt x="8" y="38"/>
                      </a:lnTo>
                      <a:lnTo>
                        <a:pt x="16" y="46"/>
                      </a:lnTo>
                      <a:lnTo>
                        <a:pt x="24" y="52"/>
                      </a:lnTo>
                      <a:lnTo>
                        <a:pt x="36" y="56"/>
                      </a:lnTo>
                      <a:lnTo>
                        <a:pt x="46" y="58"/>
                      </a:lnTo>
                      <a:lnTo>
                        <a:pt x="56" y="56"/>
                      </a:lnTo>
                      <a:lnTo>
                        <a:pt x="68" y="54"/>
                      </a:lnTo>
                      <a:lnTo>
                        <a:pt x="78" y="50"/>
                      </a:lnTo>
                      <a:lnTo>
                        <a:pt x="78" y="5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 name="Freeform 133"/>
                <p:cNvSpPr>
                  <a:spLocks/>
                </p:cNvSpPr>
                <p:nvPr/>
              </p:nvSpPr>
              <p:spPr bwMode="auto">
                <a:xfrm>
                  <a:off x="5800858" y="2132012"/>
                  <a:ext cx="92075" cy="136525"/>
                </a:xfrm>
                <a:custGeom>
                  <a:avLst/>
                  <a:gdLst>
                    <a:gd name="T0" fmla="*/ 58 w 58"/>
                    <a:gd name="T1" fmla="*/ 0 h 86"/>
                    <a:gd name="T2" fmla="*/ 58 w 58"/>
                    <a:gd name="T3" fmla="*/ 0 h 86"/>
                    <a:gd name="T4" fmla="*/ 46 w 58"/>
                    <a:gd name="T5" fmla="*/ 2 h 86"/>
                    <a:gd name="T6" fmla="*/ 36 w 58"/>
                    <a:gd name="T7" fmla="*/ 4 h 86"/>
                    <a:gd name="T8" fmla="*/ 26 w 58"/>
                    <a:gd name="T9" fmla="*/ 10 h 86"/>
                    <a:gd name="T10" fmla="*/ 18 w 58"/>
                    <a:gd name="T11" fmla="*/ 16 h 86"/>
                    <a:gd name="T12" fmla="*/ 10 w 58"/>
                    <a:gd name="T13" fmla="*/ 26 h 86"/>
                    <a:gd name="T14" fmla="*/ 6 w 58"/>
                    <a:gd name="T15" fmla="*/ 34 h 86"/>
                    <a:gd name="T16" fmla="*/ 2 w 58"/>
                    <a:gd name="T17" fmla="*/ 46 h 86"/>
                    <a:gd name="T18" fmla="*/ 0 w 58"/>
                    <a:gd name="T19" fmla="*/ 56 h 86"/>
                    <a:gd name="T20" fmla="*/ 0 w 58"/>
                    <a:gd name="T21" fmla="*/ 56 h 86"/>
                    <a:gd name="T22" fmla="*/ 2 w 58"/>
                    <a:gd name="T23" fmla="*/ 72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6" y="2"/>
                      </a:lnTo>
                      <a:lnTo>
                        <a:pt x="36" y="4"/>
                      </a:lnTo>
                      <a:lnTo>
                        <a:pt x="26" y="10"/>
                      </a:lnTo>
                      <a:lnTo>
                        <a:pt x="18" y="16"/>
                      </a:lnTo>
                      <a:lnTo>
                        <a:pt x="10" y="26"/>
                      </a:lnTo>
                      <a:lnTo>
                        <a:pt x="6" y="34"/>
                      </a:lnTo>
                      <a:lnTo>
                        <a:pt x="2" y="46"/>
                      </a:lnTo>
                      <a:lnTo>
                        <a:pt x="0" y="56"/>
                      </a:lnTo>
                      <a:lnTo>
                        <a:pt x="0" y="56"/>
                      </a:lnTo>
                      <a:lnTo>
                        <a:pt x="2" y="72"/>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 name="Freeform 134"/>
                <p:cNvSpPr>
                  <a:spLocks/>
                </p:cNvSpPr>
                <p:nvPr/>
              </p:nvSpPr>
              <p:spPr bwMode="auto">
                <a:xfrm>
                  <a:off x="5892933" y="2132012"/>
                  <a:ext cx="88900" cy="136525"/>
                </a:xfrm>
                <a:custGeom>
                  <a:avLst/>
                  <a:gdLst>
                    <a:gd name="T0" fmla="*/ 0 w 56"/>
                    <a:gd name="T1" fmla="*/ 0 h 86"/>
                    <a:gd name="T2" fmla="*/ 0 w 56"/>
                    <a:gd name="T3" fmla="*/ 56 h 86"/>
                    <a:gd name="T4" fmla="*/ 50 w 56"/>
                    <a:gd name="T5" fmla="*/ 86 h 86"/>
                    <a:gd name="T6" fmla="*/ 50 w 56"/>
                    <a:gd name="T7" fmla="*/ 86 h 86"/>
                    <a:gd name="T8" fmla="*/ 54 w 56"/>
                    <a:gd name="T9" fmla="*/ 72 h 86"/>
                    <a:gd name="T10" fmla="*/ 56 w 56"/>
                    <a:gd name="T11" fmla="*/ 56 h 86"/>
                    <a:gd name="T12" fmla="*/ 56 w 56"/>
                    <a:gd name="T13" fmla="*/ 56 h 86"/>
                    <a:gd name="T14" fmla="*/ 56 w 56"/>
                    <a:gd name="T15" fmla="*/ 46 h 86"/>
                    <a:gd name="T16" fmla="*/ 52 w 56"/>
                    <a:gd name="T17" fmla="*/ 34 h 86"/>
                    <a:gd name="T18" fmla="*/ 48 w 56"/>
                    <a:gd name="T19" fmla="*/ 26 h 86"/>
                    <a:gd name="T20" fmla="*/ 40 w 56"/>
                    <a:gd name="T21" fmla="*/ 16 h 86"/>
                    <a:gd name="T22" fmla="*/ 32 w 56"/>
                    <a:gd name="T23" fmla="*/ 10 h 86"/>
                    <a:gd name="T24" fmla="*/ 22 w 56"/>
                    <a:gd name="T25" fmla="*/ 4 h 86"/>
                    <a:gd name="T26" fmla="*/ 12 w 56"/>
                    <a:gd name="T27" fmla="*/ 2 h 86"/>
                    <a:gd name="T28" fmla="*/ 0 w 56"/>
                    <a:gd name="T29" fmla="*/ 0 h 86"/>
                    <a:gd name="T30" fmla="*/ 0 w 56"/>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6">
                      <a:moveTo>
                        <a:pt x="0" y="0"/>
                      </a:moveTo>
                      <a:lnTo>
                        <a:pt x="0" y="56"/>
                      </a:lnTo>
                      <a:lnTo>
                        <a:pt x="50" y="86"/>
                      </a:lnTo>
                      <a:lnTo>
                        <a:pt x="50" y="86"/>
                      </a:lnTo>
                      <a:lnTo>
                        <a:pt x="54" y="72"/>
                      </a:lnTo>
                      <a:lnTo>
                        <a:pt x="56" y="56"/>
                      </a:lnTo>
                      <a:lnTo>
                        <a:pt x="56" y="56"/>
                      </a:lnTo>
                      <a:lnTo>
                        <a:pt x="56" y="46"/>
                      </a:lnTo>
                      <a:lnTo>
                        <a:pt x="52" y="34"/>
                      </a:lnTo>
                      <a:lnTo>
                        <a:pt x="48" y="26"/>
                      </a:lnTo>
                      <a:lnTo>
                        <a:pt x="40" y="16"/>
                      </a:lnTo>
                      <a:lnTo>
                        <a:pt x="32" y="10"/>
                      </a:lnTo>
                      <a:lnTo>
                        <a:pt x="22" y="4"/>
                      </a:lnTo>
                      <a:lnTo>
                        <a:pt x="12" y="2"/>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50" name="Group 449"/>
              <p:cNvGrpSpPr/>
              <p:nvPr/>
            </p:nvGrpSpPr>
            <p:grpSpPr>
              <a:xfrm>
                <a:off x="4746758" y="2046287"/>
                <a:ext cx="2609850" cy="2286000"/>
                <a:chOff x="4746758" y="2046287"/>
                <a:chExt cx="2609850" cy="2286000"/>
              </a:xfrm>
              <a:solidFill>
                <a:schemeClr val="accent3">
                  <a:lumMod val="75000"/>
                </a:schemeClr>
              </a:solidFill>
            </p:grpSpPr>
            <p:sp>
              <p:nvSpPr>
                <p:cNvPr id="451" name="Freeform 450"/>
                <p:cNvSpPr>
                  <a:spLocks/>
                </p:cNvSpPr>
                <p:nvPr/>
              </p:nvSpPr>
              <p:spPr bwMode="auto">
                <a:xfrm>
                  <a:off x="5962783" y="26177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96"/>
                <p:cNvSpPr>
                  <a:spLocks/>
                </p:cNvSpPr>
                <p:nvPr/>
              </p:nvSpPr>
              <p:spPr bwMode="auto">
                <a:xfrm>
                  <a:off x="6051683" y="28844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97"/>
                <p:cNvSpPr>
                  <a:spLocks/>
                </p:cNvSpPr>
                <p:nvPr/>
              </p:nvSpPr>
              <p:spPr bwMode="auto">
                <a:xfrm>
                  <a:off x="6543808" y="3468687"/>
                  <a:ext cx="88900" cy="133350"/>
                </a:xfrm>
                <a:custGeom>
                  <a:avLst/>
                  <a:gdLst>
                    <a:gd name="T0" fmla="*/ 0 w 56"/>
                    <a:gd name="T1" fmla="*/ 0 h 84"/>
                    <a:gd name="T2" fmla="*/ 0 w 56"/>
                    <a:gd name="T3" fmla="*/ 56 h 84"/>
                    <a:gd name="T4" fmla="*/ 50 w 56"/>
                    <a:gd name="T5" fmla="*/ 84 h 84"/>
                    <a:gd name="T6" fmla="*/ 50 w 56"/>
                    <a:gd name="T7" fmla="*/ 84 h 84"/>
                    <a:gd name="T8" fmla="*/ 54 w 56"/>
                    <a:gd name="T9" fmla="*/ 72 h 84"/>
                    <a:gd name="T10" fmla="*/ 56 w 56"/>
                    <a:gd name="T11" fmla="*/ 56 h 84"/>
                    <a:gd name="T12" fmla="*/ 56 w 56"/>
                    <a:gd name="T13" fmla="*/ 56 h 84"/>
                    <a:gd name="T14" fmla="*/ 56 w 56"/>
                    <a:gd name="T15" fmla="*/ 44 h 84"/>
                    <a:gd name="T16" fmla="*/ 52 w 56"/>
                    <a:gd name="T17" fmla="*/ 34 h 84"/>
                    <a:gd name="T18" fmla="*/ 48 w 56"/>
                    <a:gd name="T19" fmla="*/ 24 h 84"/>
                    <a:gd name="T20" fmla="*/ 40 w 56"/>
                    <a:gd name="T21" fmla="*/ 16 h 84"/>
                    <a:gd name="T22" fmla="*/ 32 w 56"/>
                    <a:gd name="T23" fmla="*/ 10 h 84"/>
                    <a:gd name="T24" fmla="*/ 22 w 56"/>
                    <a:gd name="T25" fmla="*/ 4 h 84"/>
                    <a:gd name="T26" fmla="*/ 12 w 56"/>
                    <a:gd name="T27" fmla="*/ 0 h 84"/>
                    <a:gd name="T28" fmla="*/ 0 w 56"/>
                    <a:gd name="T29" fmla="*/ 0 h 84"/>
                    <a:gd name="T30" fmla="*/ 0 w 56"/>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0" y="0"/>
                      </a:moveTo>
                      <a:lnTo>
                        <a:pt x="0" y="56"/>
                      </a:lnTo>
                      <a:lnTo>
                        <a:pt x="50" y="84"/>
                      </a:lnTo>
                      <a:lnTo>
                        <a:pt x="50" y="84"/>
                      </a:lnTo>
                      <a:lnTo>
                        <a:pt x="54" y="72"/>
                      </a:lnTo>
                      <a:lnTo>
                        <a:pt x="56" y="56"/>
                      </a:lnTo>
                      <a:lnTo>
                        <a:pt x="56" y="56"/>
                      </a:lnTo>
                      <a:lnTo>
                        <a:pt x="56" y="44"/>
                      </a:lnTo>
                      <a:lnTo>
                        <a:pt x="52" y="34"/>
                      </a:lnTo>
                      <a:lnTo>
                        <a:pt x="48" y="24"/>
                      </a:lnTo>
                      <a:lnTo>
                        <a:pt x="40" y="16"/>
                      </a:lnTo>
                      <a:lnTo>
                        <a:pt x="32" y="10"/>
                      </a:lnTo>
                      <a:lnTo>
                        <a:pt x="22" y="4"/>
                      </a:lnTo>
                      <a:lnTo>
                        <a:pt x="12" y="0"/>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100"/>
                <p:cNvSpPr>
                  <a:spLocks/>
                </p:cNvSpPr>
                <p:nvPr/>
              </p:nvSpPr>
              <p:spPr bwMode="auto">
                <a:xfrm>
                  <a:off x="7267708" y="3335337"/>
                  <a:ext cx="88900" cy="133350"/>
                </a:xfrm>
                <a:custGeom>
                  <a:avLst/>
                  <a:gdLst>
                    <a:gd name="T0" fmla="*/ 28 w 56"/>
                    <a:gd name="T1" fmla="*/ 6 h 84"/>
                    <a:gd name="T2" fmla="*/ 28 w 56"/>
                    <a:gd name="T3" fmla="*/ 6 h 84"/>
                    <a:gd name="T4" fmla="*/ 14 w 56"/>
                    <a:gd name="T5" fmla="*/ 0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2 h 84"/>
                    <a:gd name="T18" fmla="*/ 56 w 56"/>
                    <a:gd name="T19" fmla="*/ 52 h 84"/>
                    <a:gd name="T20" fmla="*/ 56 w 56"/>
                    <a:gd name="T21" fmla="*/ 42 h 84"/>
                    <a:gd name="T22" fmla="*/ 52 w 56"/>
                    <a:gd name="T23" fmla="*/ 30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0"/>
                      </a:lnTo>
                      <a:lnTo>
                        <a:pt x="0" y="0"/>
                      </a:lnTo>
                      <a:lnTo>
                        <a:pt x="0" y="56"/>
                      </a:lnTo>
                      <a:lnTo>
                        <a:pt x="50" y="84"/>
                      </a:lnTo>
                      <a:lnTo>
                        <a:pt x="50" y="84"/>
                      </a:lnTo>
                      <a:lnTo>
                        <a:pt x="54" y="74"/>
                      </a:lnTo>
                      <a:lnTo>
                        <a:pt x="56" y="62"/>
                      </a:lnTo>
                      <a:lnTo>
                        <a:pt x="56" y="52"/>
                      </a:lnTo>
                      <a:lnTo>
                        <a:pt x="56" y="42"/>
                      </a:lnTo>
                      <a:lnTo>
                        <a:pt x="52" y="30"/>
                      </a:lnTo>
                      <a:lnTo>
                        <a:pt x="46" y="22"/>
                      </a:lnTo>
                      <a:lnTo>
                        <a:pt x="38" y="14"/>
                      </a:lnTo>
                      <a:lnTo>
                        <a:pt x="28" y="6"/>
                      </a:lnTo>
                      <a:lnTo>
                        <a:pt x="28" y="6"/>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101"/>
                <p:cNvSpPr>
                  <a:spLocks/>
                </p:cNvSpPr>
                <p:nvPr/>
              </p:nvSpPr>
              <p:spPr bwMode="auto">
                <a:xfrm>
                  <a:off x="7178808" y="3335337"/>
                  <a:ext cx="88900" cy="133350"/>
                </a:xfrm>
                <a:custGeom>
                  <a:avLst/>
                  <a:gdLst>
                    <a:gd name="T0" fmla="*/ 56 w 56"/>
                    <a:gd name="T1" fmla="*/ 0 h 84"/>
                    <a:gd name="T2" fmla="*/ 56 w 56"/>
                    <a:gd name="T3" fmla="*/ 0 h 84"/>
                    <a:gd name="T4" fmla="*/ 42 w 56"/>
                    <a:gd name="T5" fmla="*/ 0 h 84"/>
                    <a:gd name="T6" fmla="*/ 28 w 56"/>
                    <a:gd name="T7" fmla="*/ 6 h 84"/>
                    <a:gd name="T8" fmla="*/ 16 w 56"/>
                    <a:gd name="T9" fmla="*/ 16 h 84"/>
                    <a:gd name="T10" fmla="*/ 6 w 56"/>
                    <a:gd name="T11" fmla="*/ 28 h 84"/>
                    <a:gd name="T12" fmla="*/ 6 w 56"/>
                    <a:gd name="T13" fmla="*/ 28 h 84"/>
                    <a:gd name="T14" fmla="*/ 2 w 56"/>
                    <a:gd name="T15" fmla="*/ 42 h 84"/>
                    <a:gd name="T16" fmla="*/ 0 w 56"/>
                    <a:gd name="T17" fmla="*/ 56 h 84"/>
                    <a:gd name="T18" fmla="*/ 2 w 56"/>
                    <a:gd name="T19" fmla="*/ 70 h 84"/>
                    <a:gd name="T20" fmla="*/ 6 w 56"/>
                    <a:gd name="T21" fmla="*/ 84 h 84"/>
                    <a:gd name="T22" fmla="*/ 56 w 56"/>
                    <a:gd name="T23" fmla="*/ 56 h 84"/>
                    <a:gd name="T24" fmla="*/ 56 w 56"/>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6" y="0"/>
                      </a:moveTo>
                      <a:lnTo>
                        <a:pt x="56" y="0"/>
                      </a:lnTo>
                      <a:lnTo>
                        <a:pt x="42" y="0"/>
                      </a:lnTo>
                      <a:lnTo>
                        <a:pt x="28" y="6"/>
                      </a:lnTo>
                      <a:lnTo>
                        <a:pt x="16" y="16"/>
                      </a:lnTo>
                      <a:lnTo>
                        <a:pt x="6" y="28"/>
                      </a:lnTo>
                      <a:lnTo>
                        <a:pt x="6" y="28"/>
                      </a:lnTo>
                      <a:lnTo>
                        <a:pt x="2" y="42"/>
                      </a:lnTo>
                      <a:lnTo>
                        <a:pt x="0" y="56"/>
                      </a:lnTo>
                      <a:lnTo>
                        <a:pt x="2" y="70"/>
                      </a:lnTo>
                      <a:lnTo>
                        <a:pt x="6" y="84"/>
                      </a:lnTo>
                      <a:lnTo>
                        <a:pt x="56" y="56"/>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102"/>
                <p:cNvSpPr>
                  <a:spLocks/>
                </p:cNvSpPr>
                <p:nvPr/>
              </p:nvSpPr>
              <p:spPr bwMode="auto">
                <a:xfrm>
                  <a:off x="7188333" y="342423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4 w 100"/>
                    <a:gd name="T13" fmla="*/ 56 h 56"/>
                    <a:gd name="T14" fmla="*/ 54 w 100"/>
                    <a:gd name="T15" fmla="*/ 56 h 56"/>
                    <a:gd name="T16" fmla="*/ 64 w 100"/>
                    <a:gd name="T17" fmla="*/ 54 h 56"/>
                    <a:gd name="T18" fmla="*/ 76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4" y="56"/>
                      </a:lnTo>
                      <a:lnTo>
                        <a:pt x="54" y="56"/>
                      </a:lnTo>
                      <a:lnTo>
                        <a:pt x="64" y="54"/>
                      </a:lnTo>
                      <a:lnTo>
                        <a:pt x="76" y="52"/>
                      </a:lnTo>
                      <a:lnTo>
                        <a:pt x="84" y="46"/>
                      </a:lnTo>
                      <a:lnTo>
                        <a:pt x="92" y="38"/>
                      </a:lnTo>
                      <a:lnTo>
                        <a:pt x="100"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105"/>
                <p:cNvSpPr>
                  <a:spLocks/>
                </p:cNvSpPr>
                <p:nvPr/>
              </p:nvSpPr>
              <p:spPr bwMode="auto">
                <a:xfrm>
                  <a:off x="6950208" y="3570287"/>
                  <a:ext cx="92075" cy="133350"/>
                </a:xfrm>
                <a:custGeom>
                  <a:avLst/>
                  <a:gdLst>
                    <a:gd name="T0" fmla="*/ 58 w 58"/>
                    <a:gd name="T1" fmla="*/ 0 h 84"/>
                    <a:gd name="T2" fmla="*/ 58 w 58"/>
                    <a:gd name="T3" fmla="*/ 0 h 84"/>
                    <a:gd name="T4" fmla="*/ 44 w 58"/>
                    <a:gd name="T5" fmla="*/ 2 h 84"/>
                    <a:gd name="T6" fmla="*/ 30 w 58"/>
                    <a:gd name="T7" fmla="*/ 6 h 84"/>
                    <a:gd name="T8" fmla="*/ 18 w 58"/>
                    <a:gd name="T9" fmla="*/ 16 h 84"/>
                    <a:gd name="T10" fmla="*/ 8 w 58"/>
                    <a:gd name="T11" fmla="*/ 28 h 84"/>
                    <a:gd name="T12" fmla="*/ 8 w 58"/>
                    <a:gd name="T13" fmla="*/ 28 h 84"/>
                    <a:gd name="T14" fmla="*/ 2 w 58"/>
                    <a:gd name="T15" fmla="*/ 42 h 84"/>
                    <a:gd name="T16" fmla="*/ 0 w 58"/>
                    <a:gd name="T17" fmla="*/ 56 h 84"/>
                    <a:gd name="T18" fmla="*/ 2 w 58"/>
                    <a:gd name="T19" fmla="*/ 72 h 84"/>
                    <a:gd name="T20" fmla="*/ 8 w 58"/>
                    <a:gd name="T21" fmla="*/ 84 h 84"/>
                    <a:gd name="T22" fmla="*/ 58 w 58"/>
                    <a:gd name="T23" fmla="*/ 56 h 84"/>
                    <a:gd name="T24" fmla="*/ 58 w 58"/>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4">
                      <a:moveTo>
                        <a:pt x="58" y="0"/>
                      </a:moveTo>
                      <a:lnTo>
                        <a:pt x="58" y="0"/>
                      </a:lnTo>
                      <a:lnTo>
                        <a:pt x="44" y="2"/>
                      </a:lnTo>
                      <a:lnTo>
                        <a:pt x="30" y="6"/>
                      </a:lnTo>
                      <a:lnTo>
                        <a:pt x="18" y="16"/>
                      </a:lnTo>
                      <a:lnTo>
                        <a:pt x="8" y="28"/>
                      </a:lnTo>
                      <a:lnTo>
                        <a:pt x="8" y="28"/>
                      </a:lnTo>
                      <a:lnTo>
                        <a:pt x="2" y="42"/>
                      </a:lnTo>
                      <a:lnTo>
                        <a:pt x="0" y="56"/>
                      </a:lnTo>
                      <a:lnTo>
                        <a:pt x="2" y="72"/>
                      </a:lnTo>
                      <a:lnTo>
                        <a:pt x="8" y="84"/>
                      </a:lnTo>
                      <a:lnTo>
                        <a:pt x="58" y="56"/>
                      </a:lnTo>
                      <a:lnTo>
                        <a:pt x="58"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106"/>
                <p:cNvSpPr>
                  <a:spLocks/>
                </p:cNvSpPr>
                <p:nvPr/>
              </p:nvSpPr>
              <p:spPr bwMode="auto">
                <a:xfrm>
                  <a:off x="6705733" y="4151312"/>
                  <a:ext cx="88900" cy="136525"/>
                </a:xfrm>
                <a:custGeom>
                  <a:avLst/>
                  <a:gdLst>
                    <a:gd name="T0" fmla="*/ 56 w 56"/>
                    <a:gd name="T1" fmla="*/ 0 h 86"/>
                    <a:gd name="T2" fmla="*/ 56 w 56"/>
                    <a:gd name="T3" fmla="*/ 0 h 86"/>
                    <a:gd name="T4" fmla="*/ 44 w 56"/>
                    <a:gd name="T5" fmla="*/ 2 h 86"/>
                    <a:gd name="T6" fmla="*/ 34 w 56"/>
                    <a:gd name="T7" fmla="*/ 6 h 86"/>
                    <a:gd name="T8" fmla="*/ 24 w 56"/>
                    <a:gd name="T9" fmla="*/ 10 h 86"/>
                    <a:gd name="T10" fmla="*/ 16 w 56"/>
                    <a:gd name="T11" fmla="*/ 18 h 86"/>
                    <a:gd name="T12" fmla="*/ 10 w 56"/>
                    <a:gd name="T13" fmla="*/ 26 h 86"/>
                    <a:gd name="T14" fmla="*/ 4 w 56"/>
                    <a:gd name="T15" fmla="*/ 36 h 86"/>
                    <a:gd name="T16" fmla="*/ 0 w 56"/>
                    <a:gd name="T17" fmla="*/ 46 h 86"/>
                    <a:gd name="T18" fmla="*/ 0 w 56"/>
                    <a:gd name="T19" fmla="*/ 58 h 86"/>
                    <a:gd name="T20" fmla="*/ 0 w 56"/>
                    <a:gd name="T21" fmla="*/ 58 h 86"/>
                    <a:gd name="T22" fmla="*/ 2 w 56"/>
                    <a:gd name="T23" fmla="*/ 72 h 86"/>
                    <a:gd name="T24" fmla="*/ 6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4" y="2"/>
                      </a:lnTo>
                      <a:lnTo>
                        <a:pt x="34" y="6"/>
                      </a:lnTo>
                      <a:lnTo>
                        <a:pt x="24" y="10"/>
                      </a:lnTo>
                      <a:lnTo>
                        <a:pt x="16" y="18"/>
                      </a:lnTo>
                      <a:lnTo>
                        <a:pt x="10" y="26"/>
                      </a:lnTo>
                      <a:lnTo>
                        <a:pt x="4" y="36"/>
                      </a:lnTo>
                      <a:lnTo>
                        <a:pt x="0" y="46"/>
                      </a:lnTo>
                      <a:lnTo>
                        <a:pt x="0" y="58"/>
                      </a:lnTo>
                      <a:lnTo>
                        <a:pt x="0" y="58"/>
                      </a:lnTo>
                      <a:lnTo>
                        <a:pt x="2" y="72"/>
                      </a:lnTo>
                      <a:lnTo>
                        <a:pt x="6"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107"/>
                <p:cNvSpPr>
                  <a:spLocks/>
                </p:cNvSpPr>
                <p:nvPr/>
              </p:nvSpPr>
              <p:spPr bwMode="auto">
                <a:xfrm>
                  <a:off x="67946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2 w 58"/>
                    <a:gd name="T17" fmla="*/ 36 h 86"/>
                    <a:gd name="T18" fmla="*/ 48 w 58"/>
                    <a:gd name="T19" fmla="*/ 26 h 86"/>
                    <a:gd name="T20" fmla="*/ 40 w 58"/>
                    <a:gd name="T21" fmla="*/ 18 h 86"/>
                    <a:gd name="T22" fmla="*/ 32 w 58"/>
                    <a:gd name="T23" fmla="*/ 10 h 86"/>
                    <a:gd name="T24" fmla="*/ 22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2" y="36"/>
                      </a:lnTo>
                      <a:lnTo>
                        <a:pt x="48" y="26"/>
                      </a:lnTo>
                      <a:lnTo>
                        <a:pt x="40" y="18"/>
                      </a:lnTo>
                      <a:lnTo>
                        <a:pt x="32" y="10"/>
                      </a:lnTo>
                      <a:lnTo>
                        <a:pt x="22" y="6"/>
                      </a:lnTo>
                      <a:lnTo>
                        <a:pt x="12"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108"/>
                <p:cNvSpPr>
                  <a:spLocks/>
                </p:cNvSpPr>
                <p:nvPr/>
              </p:nvSpPr>
              <p:spPr bwMode="auto">
                <a:xfrm>
                  <a:off x="6715258" y="4243387"/>
                  <a:ext cx="158750" cy="88900"/>
                </a:xfrm>
                <a:custGeom>
                  <a:avLst/>
                  <a:gdLst>
                    <a:gd name="T0" fmla="*/ 0 w 100"/>
                    <a:gd name="T1" fmla="*/ 28 h 56"/>
                    <a:gd name="T2" fmla="*/ 0 w 100"/>
                    <a:gd name="T3" fmla="*/ 28 h 56"/>
                    <a:gd name="T4" fmla="*/ 10 w 100"/>
                    <a:gd name="T5" fmla="*/ 40 h 56"/>
                    <a:gd name="T6" fmla="*/ 22 w 100"/>
                    <a:gd name="T7" fmla="*/ 48 h 56"/>
                    <a:gd name="T8" fmla="*/ 34 w 100"/>
                    <a:gd name="T9" fmla="*/ 54 h 56"/>
                    <a:gd name="T10" fmla="*/ 50 w 100"/>
                    <a:gd name="T11" fmla="*/ 56 h 56"/>
                    <a:gd name="T12" fmla="*/ 50 w 100"/>
                    <a:gd name="T13" fmla="*/ 56 h 56"/>
                    <a:gd name="T14" fmla="*/ 66 w 100"/>
                    <a:gd name="T15" fmla="*/ 54 h 56"/>
                    <a:gd name="T16" fmla="*/ 80 w 100"/>
                    <a:gd name="T17" fmla="*/ 48 h 56"/>
                    <a:gd name="T18" fmla="*/ 90 w 100"/>
                    <a:gd name="T19" fmla="*/ 40 h 56"/>
                    <a:gd name="T20" fmla="*/ 100 w 100"/>
                    <a:gd name="T21" fmla="*/ 28 h 56"/>
                    <a:gd name="T22" fmla="*/ 50 w 100"/>
                    <a:gd name="T23" fmla="*/ 0 h 56"/>
                    <a:gd name="T24" fmla="*/ 0 w 100"/>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6">
                      <a:moveTo>
                        <a:pt x="0" y="28"/>
                      </a:moveTo>
                      <a:lnTo>
                        <a:pt x="0" y="28"/>
                      </a:lnTo>
                      <a:lnTo>
                        <a:pt x="10" y="40"/>
                      </a:lnTo>
                      <a:lnTo>
                        <a:pt x="22" y="48"/>
                      </a:lnTo>
                      <a:lnTo>
                        <a:pt x="34" y="54"/>
                      </a:lnTo>
                      <a:lnTo>
                        <a:pt x="50" y="56"/>
                      </a:lnTo>
                      <a:lnTo>
                        <a:pt x="50" y="56"/>
                      </a:lnTo>
                      <a:lnTo>
                        <a:pt x="66" y="54"/>
                      </a:lnTo>
                      <a:lnTo>
                        <a:pt x="80" y="48"/>
                      </a:lnTo>
                      <a:lnTo>
                        <a:pt x="90" y="40"/>
                      </a:lnTo>
                      <a:lnTo>
                        <a:pt x="100"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109"/>
                <p:cNvSpPr>
                  <a:spLocks/>
                </p:cNvSpPr>
                <p:nvPr/>
              </p:nvSpPr>
              <p:spPr bwMode="auto">
                <a:xfrm>
                  <a:off x="5489708" y="2046287"/>
                  <a:ext cx="88900" cy="136525"/>
                </a:xfrm>
                <a:custGeom>
                  <a:avLst/>
                  <a:gdLst>
                    <a:gd name="T0" fmla="*/ 56 w 56"/>
                    <a:gd name="T1" fmla="*/ 0 h 86"/>
                    <a:gd name="T2" fmla="*/ 56 w 56"/>
                    <a:gd name="T3" fmla="*/ 0 h 86"/>
                    <a:gd name="T4" fmla="*/ 42 w 56"/>
                    <a:gd name="T5" fmla="*/ 2 h 86"/>
                    <a:gd name="T6" fmla="*/ 28 w 56"/>
                    <a:gd name="T7" fmla="*/ 8 h 86"/>
                    <a:gd name="T8" fmla="*/ 28 w 56"/>
                    <a:gd name="T9" fmla="*/ 8 h 86"/>
                    <a:gd name="T10" fmla="*/ 18 w 56"/>
                    <a:gd name="T11" fmla="*/ 16 h 86"/>
                    <a:gd name="T12" fmla="*/ 12 w 56"/>
                    <a:gd name="T13" fmla="*/ 24 h 86"/>
                    <a:gd name="T14" fmla="*/ 6 w 56"/>
                    <a:gd name="T15" fmla="*/ 32 h 86"/>
                    <a:gd name="T16" fmla="*/ 2 w 56"/>
                    <a:gd name="T17" fmla="*/ 44 h 86"/>
                    <a:gd name="T18" fmla="*/ 0 w 56"/>
                    <a:gd name="T19" fmla="*/ 54 h 86"/>
                    <a:gd name="T20" fmla="*/ 0 w 56"/>
                    <a:gd name="T21" fmla="*/ 64 h 86"/>
                    <a:gd name="T22" fmla="*/ 2 w 56"/>
                    <a:gd name="T23" fmla="*/ 76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2" y="2"/>
                      </a:lnTo>
                      <a:lnTo>
                        <a:pt x="28" y="8"/>
                      </a:lnTo>
                      <a:lnTo>
                        <a:pt x="28" y="8"/>
                      </a:lnTo>
                      <a:lnTo>
                        <a:pt x="18" y="16"/>
                      </a:lnTo>
                      <a:lnTo>
                        <a:pt x="12" y="24"/>
                      </a:lnTo>
                      <a:lnTo>
                        <a:pt x="6" y="32"/>
                      </a:lnTo>
                      <a:lnTo>
                        <a:pt x="2" y="44"/>
                      </a:lnTo>
                      <a:lnTo>
                        <a:pt x="0" y="54"/>
                      </a:lnTo>
                      <a:lnTo>
                        <a:pt x="0" y="64"/>
                      </a:lnTo>
                      <a:lnTo>
                        <a:pt x="2" y="76"/>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110"/>
                <p:cNvSpPr>
                  <a:spLocks/>
                </p:cNvSpPr>
                <p:nvPr/>
              </p:nvSpPr>
              <p:spPr bwMode="auto">
                <a:xfrm>
                  <a:off x="5578608" y="2046287"/>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6 w 58"/>
                    <a:gd name="T13" fmla="*/ 44 h 86"/>
                    <a:gd name="T14" fmla="*/ 50 w 58"/>
                    <a:gd name="T15" fmla="*/ 30 h 86"/>
                    <a:gd name="T16" fmla="*/ 50 w 58"/>
                    <a:gd name="T17" fmla="*/ 30 h 86"/>
                    <a:gd name="T18" fmla="*/ 40 w 58"/>
                    <a:gd name="T19" fmla="*/ 18 h 86"/>
                    <a:gd name="T20" fmla="*/ 28 w 58"/>
                    <a:gd name="T21" fmla="*/ 8 h 86"/>
                    <a:gd name="T22" fmla="*/ 16 w 58"/>
                    <a:gd name="T23" fmla="*/ 2 h 86"/>
                    <a:gd name="T24" fmla="*/ 0 w 58"/>
                    <a:gd name="T25" fmla="*/ 0 h 86"/>
                    <a:gd name="T26" fmla="*/ 0 w 5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6">
                      <a:moveTo>
                        <a:pt x="0" y="0"/>
                      </a:moveTo>
                      <a:lnTo>
                        <a:pt x="0" y="58"/>
                      </a:lnTo>
                      <a:lnTo>
                        <a:pt x="50" y="86"/>
                      </a:lnTo>
                      <a:lnTo>
                        <a:pt x="50" y="86"/>
                      </a:lnTo>
                      <a:lnTo>
                        <a:pt x="56" y="72"/>
                      </a:lnTo>
                      <a:lnTo>
                        <a:pt x="58" y="58"/>
                      </a:lnTo>
                      <a:lnTo>
                        <a:pt x="56" y="44"/>
                      </a:lnTo>
                      <a:lnTo>
                        <a:pt x="50" y="30"/>
                      </a:lnTo>
                      <a:lnTo>
                        <a:pt x="50" y="30"/>
                      </a:lnTo>
                      <a:lnTo>
                        <a:pt x="40" y="18"/>
                      </a:lnTo>
                      <a:lnTo>
                        <a:pt x="28" y="8"/>
                      </a:lnTo>
                      <a:lnTo>
                        <a:pt x="16"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111"/>
                <p:cNvSpPr>
                  <a:spLocks/>
                </p:cNvSpPr>
                <p:nvPr/>
              </p:nvSpPr>
              <p:spPr bwMode="auto">
                <a:xfrm>
                  <a:off x="5502408" y="2138362"/>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0 h 56"/>
                    <a:gd name="T10" fmla="*/ 34 w 98"/>
                    <a:gd name="T11" fmla="*/ 54 h 56"/>
                    <a:gd name="T12" fmla="*/ 44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48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0"/>
                      </a:lnTo>
                      <a:lnTo>
                        <a:pt x="34" y="54"/>
                      </a:lnTo>
                      <a:lnTo>
                        <a:pt x="44" y="56"/>
                      </a:lnTo>
                      <a:lnTo>
                        <a:pt x="56" y="56"/>
                      </a:lnTo>
                      <a:lnTo>
                        <a:pt x="66" y="54"/>
                      </a:lnTo>
                      <a:lnTo>
                        <a:pt x="78" y="50"/>
                      </a:lnTo>
                      <a:lnTo>
                        <a:pt x="78" y="50"/>
                      </a:lnTo>
                      <a:lnTo>
                        <a:pt x="90" y="40"/>
                      </a:lnTo>
                      <a:lnTo>
                        <a:pt x="98" y="28"/>
                      </a:lnTo>
                      <a:lnTo>
                        <a:pt x="48"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112"/>
                <p:cNvSpPr>
                  <a:spLocks/>
                </p:cNvSpPr>
                <p:nvPr/>
              </p:nvSpPr>
              <p:spPr bwMode="auto">
                <a:xfrm>
                  <a:off x="6435858" y="20462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8 h 86"/>
                    <a:gd name="T10" fmla="*/ 8 w 56"/>
                    <a:gd name="T11" fmla="*/ 30 h 86"/>
                    <a:gd name="T12" fmla="*/ 8 w 56"/>
                    <a:gd name="T13" fmla="*/ 30 h 86"/>
                    <a:gd name="T14" fmla="*/ 2 w 56"/>
                    <a:gd name="T15" fmla="*/ 44 h 86"/>
                    <a:gd name="T16" fmla="*/ 0 w 56"/>
                    <a:gd name="T17" fmla="*/ 58 h 86"/>
                    <a:gd name="T18" fmla="*/ 2 w 56"/>
                    <a:gd name="T19" fmla="*/ 72 h 86"/>
                    <a:gd name="T20" fmla="*/ 8 w 56"/>
                    <a:gd name="T21" fmla="*/ 86 h 86"/>
                    <a:gd name="T22" fmla="*/ 56 w 56"/>
                    <a:gd name="T23" fmla="*/ 58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8"/>
                      </a:lnTo>
                      <a:lnTo>
                        <a:pt x="8" y="30"/>
                      </a:lnTo>
                      <a:lnTo>
                        <a:pt x="8" y="30"/>
                      </a:lnTo>
                      <a:lnTo>
                        <a:pt x="2" y="44"/>
                      </a:lnTo>
                      <a:lnTo>
                        <a:pt x="0" y="58"/>
                      </a:lnTo>
                      <a:lnTo>
                        <a:pt x="2" y="72"/>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113"/>
                <p:cNvSpPr>
                  <a:spLocks/>
                </p:cNvSpPr>
                <p:nvPr/>
              </p:nvSpPr>
              <p:spPr bwMode="auto">
                <a:xfrm>
                  <a:off x="6448558" y="2138362"/>
                  <a:ext cx="155575" cy="88900"/>
                </a:xfrm>
                <a:custGeom>
                  <a:avLst/>
                  <a:gdLst>
                    <a:gd name="T0" fmla="*/ 20 w 98"/>
                    <a:gd name="T1" fmla="*/ 50 h 56"/>
                    <a:gd name="T2" fmla="*/ 20 w 98"/>
                    <a:gd name="T3" fmla="*/ 50 h 56"/>
                    <a:gd name="T4" fmla="*/ 30 w 98"/>
                    <a:gd name="T5" fmla="*/ 54 h 56"/>
                    <a:gd name="T6" fmla="*/ 42 w 98"/>
                    <a:gd name="T7" fmla="*/ 56 h 56"/>
                    <a:gd name="T8" fmla="*/ 52 w 98"/>
                    <a:gd name="T9" fmla="*/ 56 h 56"/>
                    <a:gd name="T10" fmla="*/ 64 w 98"/>
                    <a:gd name="T11" fmla="*/ 54 h 56"/>
                    <a:gd name="T12" fmla="*/ 74 w 98"/>
                    <a:gd name="T13" fmla="*/ 50 h 56"/>
                    <a:gd name="T14" fmla="*/ 82 w 98"/>
                    <a:gd name="T15" fmla="*/ 46 h 56"/>
                    <a:gd name="T16" fmla="*/ 92 w 98"/>
                    <a:gd name="T17" fmla="*/ 38 h 56"/>
                    <a:gd name="T18" fmla="*/ 98 w 98"/>
                    <a:gd name="T19" fmla="*/ 28 h 56"/>
                    <a:gd name="T20" fmla="*/ 48 w 98"/>
                    <a:gd name="T21" fmla="*/ 0 h 56"/>
                    <a:gd name="T22" fmla="*/ 0 w 98"/>
                    <a:gd name="T23" fmla="*/ 28 h 56"/>
                    <a:gd name="T24" fmla="*/ 0 w 98"/>
                    <a:gd name="T25" fmla="*/ 28 h 56"/>
                    <a:gd name="T26" fmla="*/ 8 w 98"/>
                    <a:gd name="T27" fmla="*/ 40 h 56"/>
                    <a:gd name="T28" fmla="*/ 20 w 98"/>
                    <a:gd name="T29" fmla="*/ 50 h 56"/>
                    <a:gd name="T30" fmla="*/ 20 w 98"/>
                    <a:gd name="T31"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56">
                      <a:moveTo>
                        <a:pt x="20" y="50"/>
                      </a:moveTo>
                      <a:lnTo>
                        <a:pt x="20" y="50"/>
                      </a:lnTo>
                      <a:lnTo>
                        <a:pt x="30" y="54"/>
                      </a:lnTo>
                      <a:lnTo>
                        <a:pt x="42" y="56"/>
                      </a:lnTo>
                      <a:lnTo>
                        <a:pt x="52" y="56"/>
                      </a:lnTo>
                      <a:lnTo>
                        <a:pt x="64" y="54"/>
                      </a:lnTo>
                      <a:lnTo>
                        <a:pt x="74" y="50"/>
                      </a:lnTo>
                      <a:lnTo>
                        <a:pt x="82" y="46"/>
                      </a:lnTo>
                      <a:lnTo>
                        <a:pt x="92" y="38"/>
                      </a:lnTo>
                      <a:lnTo>
                        <a:pt x="98" y="28"/>
                      </a:lnTo>
                      <a:lnTo>
                        <a:pt x="48" y="0"/>
                      </a:lnTo>
                      <a:lnTo>
                        <a:pt x="0" y="28"/>
                      </a:lnTo>
                      <a:lnTo>
                        <a:pt x="0" y="28"/>
                      </a:lnTo>
                      <a:lnTo>
                        <a:pt x="8" y="40"/>
                      </a:lnTo>
                      <a:lnTo>
                        <a:pt x="20" y="50"/>
                      </a:lnTo>
                      <a:lnTo>
                        <a:pt x="20" y="5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114"/>
                <p:cNvSpPr>
                  <a:spLocks/>
                </p:cNvSpPr>
                <p:nvPr/>
              </p:nvSpPr>
              <p:spPr bwMode="auto">
                <a:xfrm>
                  <a:off x="6524758" y="2046287"/>
                  <a:ext cx="92075" cy="136525"/>
                </a:xfrm>
                <a:custGeom>
                  <a:avLst/>
                  <a:gdLst>
                    <a:gd name="T0" fmla="*/ 50 w 58"/>
                    <a:gd name="T1" fmla="*/ 86 h 86"/>
                    <a:gd name="T2" fmla="*/ 50 w 58"/>
                    <a:gd name="T3" fmla="*/ 86 h 86"/>
                    <a:gd name="T4" fmla="*/ 54 w 58"/>
                    <a:gd name="T5" fmla="*/ 76 h 86"/>
                    <a:gd name="T6" fmla="*/ 56 w 58"/>
                    <a:gd name="T7" fmla="*/ 64 h 86"/>
                    <a:gd name="T8" fmla="*/ 58 w 58"/>
                    <a:gd name="T9" fmla="*/ 54 h 86"/>
                    <a:gd name="T10" fmla="*/ 56 w 58"/>
                    <a:gd name="T11" fmla="*/ 44 h 86"/>
                    <a:gd name="T12" fmla="*/ 52 w 58"/>
                    <a:gd name="T13" fmla="*/ 32 h 86"/>
                    <a:gd name="T14" fmla="*/ 46 w 58"/>
                    <a:gd name="T15" fmla="*/ 24 h 86"/>
                    <a:gd name="T16" fmla="*/ 38 w 58"/>
                    <a:gd name="T17" fmla="*/ 16 h 86"/>
                    <a:gd name="T18" fmla="*/ 28 w 58"/>
                    <a:gd name="T19" fmla="*/ 8 h 86"/>
                    <a:gd name="T20" fmla="*/ 28 w 58"/>
                    <a:gd name="T21" fmla="*/ 8 h 86"/>
                    <a:gd name="T22" fmla="*/ 14 w 58"/>
                    <a:gd name="T23" fmla="*/ 2 h 86"/>
                    <a:gd name="T24" fmla="*/ 0 w 58"/>
                    <a:gd name="T25" fmla="*/ 0 h 86"/>
                    <a:gd name="T26" fmla="*/ 0 w 58"/>
                    <a:gd name="T27" fmla="*/ 58 h 86"/>
                    <a:gd name="T28" fmla="*/ 50 w 58"/>
                    <a:gd name="T2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0" y="86"/>
                      </a:moveTo>
                      <a:lnTo>
                        <a:pt x="50" y="86"/>
                      </a:lnTo>
                      <a:lnTo>
                        <a:pt x="54" y="76"/>
                      </a:lnTo>
                      <a:lnTo>
                        <a:pt x="56" y="64"/>
                      </a:lnTo>
                      <a:lnTo>
                        <a:pt x="58" y="54"/>
                      </a:lnTo>
                      <a:lnTo>
                        <a:pt x="56" y="44"/>
                      </a:lnTo>
                      <a:lnTo>
                        <a:pt x="52" y="32"/>
                      </a:lnTo>
                      <a:lnTo>
                        <a:pt x="46" y="24"/>
                      </a:lnTo>
                      <a:lnTo>
                        <a:pt x="38" y="16"/>
                      </a:lnTo>
                      <a:lnTo>
                        <a:pt x="28" y="8"/>
                      </a:lnTo>
                      <a:lnTo>
                        <a:pt x="28" y="8"/>
                      </a:lnTo>
                      <a:lnTo>
                        <a:pt x="14" y="2"/>
                      </a:lnTo>
                      <a:lnTo>
                        <a:pt x="0" y="0"/>
                      </a:lnTo>
                      <a:lnTo>
                        <a:pt x="0" y="58"/>
                      </a:lnTo>
                      <a:lnTo>
                        <a:pt x="50" y="86"/>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115"/>
                <p:cNvSpPr>
                  <a:spLocks/>
                </p:cNvSpPr>
                <p:nvPr/>
              </p:nvSpPr>
              <p:spPr bwMode="auto">
                <a:xfrm>
                  <a:off x="4838833" y="3335337"/>
                  <a:ext cx="88900" cy="133350"/>
                </a:xfrm>
                <a:custGeom>
                  <a:avLst/>
                  <a:gdLst>
                    <a:gd name="T0" fmla="*/ 0 w 56"/>
                    <a:gd name="T1" fmla="*/ 0 h 84"/>
                    <a:gd name="T2" fmla="*/ 0 w 56"/>
                    <a:gd name="T3" fmla="*/ 56 h 84"/>
                    <a:gd name="T4" fmla="*/ 48 w 56"/>
                    <a:gd name="T5" fmla="*/ 84 h 84"/>
                    <a:gd name="T6" fmla="*/ 48 w 56"/>
                    <a:gd name="T7" fmla="*/ 84 h 84"/>
                    <a:gd name="T8" fmla="*/ 54 w 56"/>
                    <a:gd name="T9" fmla="*/ 70 h 84"/>
                    <a:gd name="T10" fmla="*/ 56 w 56"/>
                    <a:gd name="T11" fmla="*/ 56 h 84"/>
                    <a:gd name="T12" fmla="*/ 54 w 56"/>
                    <a:gd name="T13" fmla="*/ 42 h 84"/>
                    <a:gd name="T14" fmla="*/ 48 w 56"/>
                    <a:gd name="T15" fmla="*/ 28 h 84"/>
                    <a:gd name="T16" fmla="*/ 48 w 56"/>
                    <a:gd name="T17" fmla="*/ 28 h 84"/>
                    <a:gd name="T18" fmla="*/ 38 w 56"/>
                    <a:gd name="T19" fmla="*/ 16 h 84"/>
                    <a:gd name="T20" fmla="*/ 28 w 56"/>
                    <a:gd name="T21" fmla="*/ 6 h 84"/>
                    <a:gd name="T22" fmla="*/ 14 w 56"/>
                    <a:gd name="T23" fmla="*/ 0 h 84"/>
                    <a:gd name="T24" fmla="*/ 0 w 56"/>
                    <a:gd name="T25" fmla="*/ 0 h 84"/>
                    <a:gd name="T26" fmla="*/ 0 w 56"/>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4">
                      <a:moveTo>
                        <a:pt x="0" y="0"/>
                      </a:moveTo>
                      <a:lnTo>
                        <a:pt x="0" y="56"/>
                      </a:lnTo>
                      <a:lnTo>
                        <a:pt x="48" y="84"/>
                      </a:lnTo>
                      <a:lnTo>
                        <a:pt x="48" y="84"/>
                      </a:lnTo>
                      <a:lnTo>
                        <a:pt x="54" y="70"/>
                      </a:lnTo>
                      <a:lnTo>
                        <a:pt x="56" y="56"/>
                      </a:lnTo>
                      <a:lnTo>
                        <a:pt x="54" y="42"/>
                      </a:lnTo>
                      <a:lnTo>
                        <a:pt x="48" y="28"/>
                      </a:lnTo>
                      <a:lnTo>
                        <a:pt x="48" y="28"/>
                      </a:lnTo>
                      <a:lnTo>
                        <a:pt x="38" y="16"/>
                      </a:lnTo>
                      <a:lnTo>
                        <a:pt x="28" y="6"/>
                      </a:lnTo>
                      <a:lnTo>
                        <a:pt x="14" y="0"/>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116"/>
                <p:cNvSpPr>
                  <a:spLocks/>
                </p:cNvSpPr>
                <p:nvPr/>
              </p:nvSpPr>
              <p:spPr bwMode="auto">
                <a:xfrm>
                  <a:off x="4759458" y="3424237"/>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2 h 56"/>
                    <a:gd name="T10" fmla="*/ 34 w 98"/>
                    <a:gd name="T11" fmla="*/ 54 h 56"/>
                    <a:gd name="T12" fmla="*/ 46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50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2"/>
                      </a:lnTo>
                      <a:lnTo>
                        <a:pt x="34" y="54"/>
                      </a:lnTo>
                      <a:lnTo>
                        <a:pt x="46" y="56"/>
                      </a:lnTo>
                      <a:lnTo>
                        <a:pt x="56" y="56"/>
                      </a:lnTo>
                      <a:lnTo>
                        <a:pt x="66" y="54"/>
                      </a:lnTo>
                      <a:lnTo>
                        <a:pt x="78" y="50"/>
                      </a:lnTo>
                      <a:lnTo>
                        <a:pt x="78" y="50"/>
                      </a:lnTo>
                      <a:lnTo>
                        <a:pt x="90" y="40"/>
                      </a:lnTo>
                      <a:lnTo>
                        <a:pt x="98"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117"/>
                <p:cNvSpPr>
                  <a:spLocks/>
                </p:cNvSpPr>
                <p:nvPr/>
              </p:nvSpPr>
              <p:spPr bwMode="auto">
                <a:xfrm>
                  <a:off x="4746758" y="3335337"/>
                  <a:ext cx="92075" cy="133350"/>
                </a:xfrm>
                <a:custGeom>
                  <a:avLst/>
                  <a:gdLst>
                    <a:gd name="T0" fmla="*/ 58 w 58"/>
                    <a:gd name="T1" fmla="*/ 0 h 84"/>
                    <a:gd name="T2" fmla="*/ 58 w 58"/>
                    <a:gd name="T3" fmla="*/ 0 h 84"/>
                    <a:gd name="T4" fmla="*/ 42 w 58"/>
                    <a:gd name="T5" fmla="*/ 0 h 84"/>
                    <a:gd name="T6" fmla="*/ 28 w 58"/>
                    <a:gd name="T7" fmla="*/ 6 h 84"/>
                    <a:gd name="T8" fmla="*/ 28 w 58"/>
                    <a:gd name="T9" fmla="*/ 6 h 84"/>
                    <a:gd name="T10" fmla="*/ 20 w 58"/>
                    <a:gd name="T11" fmla="*/ 14 h 84"/>
                    <a:gd name="T12" fmla="*/ 12 w 58"/>
                    <a:gd name="T13" fmla="*/ 22 h 84"/>
                    <a:gd name="T14" fmla="*/ 6 w 58"/>
                    <a:gd name="T15" fmla="*/ 30 h 84"/>
                    <a:gd name="T16" fmla="*/ 2 w 58"/>
                    <a:gd name="T17" fmla="*/ 42 h 84"/>
                    <a:gd name="T18" fmla="*/ 0 w 58"/>
                    <a:gd name="T19" fmla="*/ 52 h 84"/>
                    <a:gd name="T20" fmla="*/ 0 w 58"/>
                    <a:gd name="T21" fmla="*/ 62 h 84"/>
                    <a:gd name="T22" fmla="*/ 2 w 58"/>
                    <a:gd name="T23" fmla="*/ 74 h 84"/>
                    <a:gd name="T24" fmla="*/ 8 w 58"/>
                    <a:gd name="T25" fmla="*/ 84 h 84"/>
                    <a:gd name="T26" fmla="*/ 58 w 58"/>
                    <a:gd name="T27" fmla="*/ 56 h 84"/>
                    <a:gd name="T28" fmla="*/ 58 w 58"/>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4">
                      <a:moveTo>
                        <a:pt x="58" y="0"/>
                      </a:moveTo>
                      <a:lnTo>
                        <a:pt x="58" y="0"/>
                      </a:lnTo>
                      <a:lnTo>
                        <a:pt x="42" y="0"/>
                      </a:lnTo>
                      <a:lnTo>
                        <a:pt x="28" y="6"/>
                      </a:lnTo>
                      <a:lnTo>
                        <a:pt x="28" y="6"/>
                      </a:lnTo>
                      <a:lnTo>
                        <a:pt x="20" y="14"/>
                      </a:lnTo>
                      <a:lnTo>
                        <a:pt x="12" y="22"/>
                      </a:lnTo>
                      <a:lnTo>
                        <a:pt x="6" y="30"/>
                      </a:lnTo>
                      <a:lnTo>
                        <a:pt x="2" y="42"/>
                      </a:lnTo>
                      <a:lnTo>
                        <a:pt x="0" y="52"/>
                      </a:lnTo>
                      <a:lnTo>
                        <a:pt x="0" y="62"/>
                      </a:lnTo>
                      <a:lnTo>
                        <a:pt x="2" y="74"/>
                      </a:lnTo>
                      <a:lnTo>
                        <a:pt x="8" y="84"/>
                      </a:lnTo>
                      <a:lnTo>
                        <a:pt x="58" y="56"/>
                      </a:lnTo>
                      <a:lnTo>
                        <a:pt x="58"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118"/>
                <p:cNvSpPr>
                  <a:spLocks/>
                </p:cNvSpPr>
                <p:nvPr/>
              </p:nvSpPr>
              <p:spPr bwMode="auto">
                <a:xfrm>
                  <a:off x="5232533" y="4243387"/>
                  <a:ext cx="155575" cy="88900"/>
                </a:xfrm>
                <a:custGeom>
                  <a:avLst/>
                  <a:gdLst>
                    <a:gd name="T0" fmla="*/ 0 w 98"/>
                    <a:gd name="T1" fmla="*/ 28 h 56"/>
                    <a:gd name="T2" fmla="*/ 0 w 98"/>
                    <a:gd name="T3" fmla="*/ 28 h 56"/>
                    <a:gd name="T4" fmla="*/ 8 w 98"/>
                    <a:gd name="T5" fmla="*/ 40 h 56"/>
                    <a:gd name="T6" fmla="*/ 20 w 98"/>
                    <a:gd name="T7" fmla="*/ 48 h 56"/>
                    <a:gd name="T8" fmla="*/ 34 w 98"/>
                    <a:gd name="T9" fmla="*/ 54 h 56"/>
                    <a:gd name="T10" fmla="*/ 48 w 98"/>
                    <a:gd name="T11" fmla="*/ 56 h 56"/>
                    <a:gd name="T12" fmla="*/ 48 w 98"/>
                    <a:gd name="T13" fmla="*/ 56 h 56"/>
                    <a:gd name="T14" fmla="*/ 64 w 98"/>
                    <a:gd name="T15" fmla="*/ 54 h 56"/>
                    <a:gd name="T16" fmla="*/ 78 w 98"/>
                    <a:gd name="T17" fmla="*/ 48 h 56"/>
                    <a:gd name="T18" fmla="*/ 90 w 98"/>
                    <a:gd name="T19" fmla="*/ 40 h 56"/>
                    <a:gd name="T20" fmla="*/ 98 w 98"/>
                    <a:gd name="T21" fmla="*/ 28 h 56"/>
                    <a:gd name="T22" fmla="*/ 48 w 98"/>
                    <a:gd name="T23" fmla="*/ 0 h 56"/>
                    <a:gd name="T24" fmla="*/ 0 w 98"/>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6">
                      <a:moveTo>
                        <a:pt x="0" y="28"/>
                      </a:moveTo>
                      <a:lnTo>
                        <a:pt x="0" y="28"/>
                      </a:lnTo>
                      <a:lnTo>
                        <a:pt x="8" y="40"/>
                      </a:lnTo>
                      <a:lnTo>
                        <a:pt x="20" y="48"/>
                      </a:lnTo>
                      <a:lnTo>
                        <a:pt x="34" y="54"/>
                      </a:lnTo>
                      <a:lnTo>
                        <a:pt x="48" y="56"/>
                      </a:lnTo>
                      <a:lnTo>
                        <a:pt x="48" y="56"/>
                      </a:lnTo>
                      <a:lnTo>
                        <a:pt x="64" y="54"/>
                      </a:lnTo>
                      <a:lnTo>
                        <a:pt x="78" y="48"/>
                      </a:lnTo>
                      <a:lnTo>
                        <a:pt x="90" y="40"/>
                      </a:lnTo>
                      <a:lnTo>
                        <a:pt x="98" y="28"/>
                      </a:lnTo>
                      <a:lnTo>
                        <a:pt x="48"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119"/>
                <p:cNvSpPr>
                  <a:spLocks/>
                </p:cNvSpPr>
                <p:nvPr/>
              </p:nvSpPr>
              <p:spPr bwMode="auto">
                <a:xfrm>
                  <a:off x="5219833" y="4151312"/>
                  <a:ext cx="88900" cy="136525"/>
                </a:xfrm>
                <a:custGeom>
                  <a:avLst/>
                  <a:gdLst>
                    <a:gd name="T0" fmla="*/ 56 w 56"/>
                    <a:gd name="T1" fmla="*/ 0 h 86"/>
                    <a:gd name="T2" fmla="*/ 56 w 56"/>
                    <a:gd name="T3" fmla="*/ 0 h 86"/>
                    <a:gd name="T4" fmla="*/ 46 w 56"/>
                    <a:gd name="T5" fmla="*/ 2 h 86"/>
                    <a:gd name="T6" fmla="*/ 34 w 56"/>
                    <a:gd name="T7" fmla="*/ 6 h 86"/>
                    <a:gd name="T8" fmla="*/ 26 w 56"/>
                    <a:gd name="T9" fmla="*/ 10 h 86"/>
                    <a:gd name="T10" fmla="*/ 16 w 56"/>
                    <a:gd name="T11" fmla="*/ 18 h 86"/>
                    <a:gd name="T12" fmla="*/ 10 w 56"/>
                    <a:gd name="T13" fmla="*/ 26 h 86"/>
                    <a:gd name="T14" fmla="*/ 4 w 56"/>
                    <a:gd name="T15" fmla="*/ 36 h 86"/>
                    <a:gd name="T16" fmla="*/ 2 w 56"/>
                    <a:gd name="T17" fmla="*/ 46 h 86"/>
                    <a:gd name="T18" fmla="*/ 0 w 56"/>
                    <a:gd name="T19" fmla="*/ 58 h 86"/>
                    <a:gd name="T20" fmla="*/ 0 w 56"/>
                    <a:gd name="T21" fmla="*/ 58 h 86"/>
                    <a:gd name="T22" fmla="*/ 2 w 56"/>
                    <a:gd name="T23" fmla="*/ 72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6" y="2"/>
                      </a:lnTo>
                      <a:lnTo>
                        <a:pt x="34" y="6"/>
                      </a:lnTo>
                      <a:lnTo>
                        <a:pt x="26" y="10"/>
                      </a:lnTo>
                      <a:lnTo>
                        <a:pt x="16" y="18"/>
                      </a:lnTo>
                      <a:lnTo>
                        <a:pt x="10" y="26"/>
                      </a:lnTo>
                      <a:lnTo>
                        <a:pt x="4" y="36"/>
                      </a:lnTo>
                      <a:lnTo>
                        <a:pt x="2" y="46"/>
                      </a:lnTo>
                      <a:lnTo>
                        <a:pt x="0" y="58"/>
                      </a:lnTo>
                      <a:lnTo>
                        <a:pt x="0" y="58"/>
                      </a:lnTo>
                      <a:lnTo>
                        <a:pt x="2" y="72"/>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120"/>
                <p:cNvSpPr>
                  <a:spLocks/>
                </p:cNvSpPr>
                <p:nvPr/>
              </p:nvSpPr>
              <p:spPr bwMode="auto">
                <a:xfrm>
                  <a:off x="53087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4 w 58"/>
                    <a:gd name="T17" fmla="*/ 36 h 86"/>
                    <a:gd name="T18" fmla="*/ 48 w 58"/>
                    <a:gd name="T19" fmla="*/ 26 h 86"/>
                    <a:gd name="T20" fmla="*/ 42 w 58"/>
                    <a:gd name="T21" fmla="*/ 18 h 86"/>
                    <a:gd name="T22" fmla="*/ 32 w 58"/>
                    <a:gd name="T23" fmla="*/ 10 h 86"/>
                    <a:gd name="T24" fmla="*/ 24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4" y="36"/>
                      </a:lnTo>
                      <a:lnTo>
                        <a:pt x="48" y="26"/>
                      </a:lnTo>
                      <a:lnTo>
                        <a:pt x="42" y="18"/>
                      </a:lnTo>
                      <a:lnTo>
                        <a:pt x="32" y="10"/>
                      </a:lnTo>
                      <a:lnTo>
                        <a:pt x="24" y="6"/>
                      </a:lnTo>
                      <a:lnTo>
                        <a:pt x="12"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122"/>
                <p:cNvSpPr>
                  <a:spLocks/>
                </p:cNvSpPr>
                <p:nvPr/>
              </p:nvSpPr>
              <p:spPr bwMode="auto">
                <a:xfrm>
                  <a:off x="62358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88 w 98"/>
                    <a:gd name="T19" fmla="*/ 40 h 58"/>
                    <a:gd name="T20" fmla="*/ 98 w 98"/>
                    <a:gd name="T21" fmla="*/ 28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88" y="40"/>
                      </a:lnTo>
                      <a:lnTo>
                        <a:pt x="98" y="28"/>
                      </a:lnTo>
                      <a:lnTo>
                        <a:pt x="48"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126"/>
                <p:cNvSpPr>
                  <a:spLocks/>
                </p:cNvSpPr>
                <p:nvPr/>
              </p:nvSpPr>
              <p:spPr bwMode="auto">
                <a:xfrm>
                  <a:off x="5483358" y="3557587"/>
                  <a:ext cx="155575" cy="92075"/>
                </a:xfrm>
                <a:custGeom>
                  <a:avLst/>
                  <a:gdLst>
                    <a:gd name="T0" fmla="*/ 0 w 98"/>
                    <a:gd name="T1" fmla="*/ 30 h 58"/>
                    <a:gd name="T2" fmla="*/ 0 w 98"/>
                    <a:gd name="T3" fmla="*/ 30 h 58"/>
                    <a:gd name="T4" fmla="*/ 6 w 98"/>
                    <a:gd name="T5" fmla="*/ 38 h 58"/>
                    <a:gd name="T6" fmla="*/ 16 w 98"/>
                    <a:gd name="T7" fmla="*/ 46 h 58"/>
                    <a:gd name="T8" fmla="*/ 24 w 98"/>
                    <a:gd name="T9" fmla="*/ 52 h 58"/>
                    <a:gd name="T10" fmla="*/ 34 w 98"/>
                    <a:gd name="T11" fmla="*/ 56 h 58"/>
                    <a:gd name="T12" fmla="*/ 46 w 98"/>
                    <a:gd name="T13" fmla="*/ 58 h 58"/>
                    <a:gd name="T14" fmla="*/ 56 w 98"/>
                    <a:gd name="T15" fmla="*/ 58 h 58"/>
                    <a:gd name="T16" fmla="*/ 68 w 98"/>
                    <a:gd name="T17" fmla="*/ 54 h 58"/>
                    <a:gd name="T18" fmla="*/ 78 w 98"/>
                    <a:gd name="T19" fmla="*/ 50 h 58"/>
                    <a:gd name="T20" fmla="*/ 78 w 98"/>
                    <a:gd name="T21" fmla="*/ 50 h 58"/>
                    <a:gd name="T22" fmla="*/ 90 w 98"/>
                    <a:gd name="T23" fmla="*/ 40 h 58"/>
                    <a:gd name="T24" fmla="*/ 98 w 98"/>
                    <a:gd name="T25" fmla="*/ 30 h 58"/>
                    <a:gd name="T26" fmla="*/ 50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6" y="38"/>
                      </a:lnTo>
                      <a:lnTo>
                        <a:pt x="16" y="46"/>
                      </a:lnTo>
                      <a:lnTo>
                        <a:pt x="24" y="52"/>
                      </a:lnTo>
                      <a:lnTo>
                        <a:pt x="34" y="56"/>
                      </a:lnTo>
                      <a:lnTo>
                        <a:pt x="46" y="58"/>
                      </a:lnTo>
                      <a:lnTo>
                        <a:pt x="56" y="58"/>
                      </a:lnTo>
                      <a:lnTo>
                        <a:pt x="68" y="54"/>
                      </a:lnTo>
                      <a:lnTo>
                        <a:pt x="78" y="50"/>
                      </a:lnTo>
                      <a:lnTo>
                        <a:pt x="78" y="50"/>
                      </a:lnTo>
                      <a:lnTo>
                        <a:pt x="90" y="40"/>
                      </a:lnTo>
                      <a:lnTo>
                        <a:pt x="98" y="30"/>
                      </a:lnTo>
                      <a:lnTo>
                        <a:pt x="50" y="0"/>
                      </a:lnTo>
                      <a:lnTo>
                        <a:pt x="0" y="3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129"/>
                <p:cNvSpPr>
                  <a:spLocks/>
                </p:cNvSpPr>
                <p:nvPr/>
              </p:nvSpPr>
              <p:spPr bwMode="auto">
                <a:xfrm>
                  <a:off x="5702433" y="3335337"/>
                  <a:ext cx="88900" cy="133350"/>
                </a:xfrm>
                <a:custGeom>
                  <a:avLst/>
                  <a:gdLst>
                    <a:gd name="T0" fmla="*/ 56 w 56"/>
                    <a:gd name="T1" fmla="*/ 0 h 84"/>
                    <a:gd name="T2" fmla="*/ 56 w 56"/>
                    <a:gd name="T3" fmla="*/ 0 h 84"/>
                    <a:gd name="T4" fmla="*/ 46 w 56"/>
                    <a:gd name="T5" fmla="*/ 0 h 84"/>
                    <a:gd name="T6" fmla="*/ 34 w 56"/>
                    <a:gd name="T7" fmla="*/ 4 h 84"/>
                    <a:gd name="T8" fmla="*/ 26 w 56"/>
                    <a:gd name="T9" fmla="*/ 10 h 84"/>
                    <a:gd name="T10" fmla="*/ 16 w 56"/>
                    <a:gd name="T11" fmla="*/ 16 h 84"/>
                    <a:gd name="T12" fmla="*/ 10 w 56"/>
                    <a:gd name="T13" fmla="*/ 24 h 84"/>
                    <a:gd name="T14" fmla="*/ 4 w 56"/>
                    <a:gd name="T15" fmla="*/ 34 h 84"/>
                    <a:gd name="T16" fmla="*/ 2 w 56"/>
                    <a:gd name="T17" fmla="*/ 46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6" y="0"/>
                      </a:lnTo>
                      <a:lnTo>
                        <a:pt x="34" y="4"/>
                      </a:lnTo>
                      <a:lnTo>
                        <a:pt x="26" y="10"/>
                      </a:lnTo>
                      <a:lnTo>
                        <a:pt x="16" y="16"/>
                      </a:lnTo>
                      <a:lnTo>
                        <a:pt x="10" y="24"/>
                      </a:lnTo>
                      <a:lnTo>
                        <a:pt x="4" y="34"/>
                      </a:lnTo>
                      <a:lnTo>
                        <a:pt x="2" y="46"/>
                      </a:lnTo>
                      <a:lnTo>
                        <a:pt x="0" y="56"/>
                      </a:lnTo>
                      <a:lnTo>
                        <a:pt x="0" y="56"/>
                      </a:lnTo>
                      <a:lnTo>
                        <a:pt x="2" y="72"/>
                      </a:lnTo>
                      <a:lnTo>
                        <a:pt x="8" y="84"/>
                      </a:lnTo>
                      <a:lnTo>
                        <a:pt x="56" y="56"/>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130"/>
                <p:cNvSpPr>
                  <a:spLocks/>
                </p:cNvSpPr>
                <p:nvPr/>
              </p:nvSpPr>
              <p:spPr bwMode="auto">
                <a:xfrm>
                  <a:off x="5223008" y="3846512"/>
                  <a:ext cx="88900" cy="133350"/>
                </a:xfrm>
                <a:custGeom>
                  <a:avLst/>
                  <a:gdLst>
                    <a:gd name="T0" fmla="*/ 50 w 56"/>
                    <a:gd name="T1" fmla="*/ 84 h 84"/>
                    <a:gd name="T2" fmla="*/ 50 w 56"/>
                    <a:gd name="T3" fmla="*/ 84 h 84"/>
                    <a:gd name="T4" fmla="*/ 54 w 56"/>
                    <a:gd name="T5" fmla="*/ 72 h 84"/>
                    <a:gd name="T6" fmla="*/ 56 w 56"/>
                    <a:gd name="T7" fmla="*/ 56 h 84"/>
                    <a:gd name="T8" fmla="*/ 56 w 56"/>
                    <a:gd name="T9" fmla="*/ 42 h 84"/>
                    <a:gd name="T10" fmla="*/ 50 w 56"/>
                    <a:gd name="T11" fmla="*/ 28 h 84"/>
                    <a:gd name="T12" fmla="*/ 50 w 56"/>
                    <a:gd name="T13" fmla="*/ 28 h 84"/>
                    <a:gd name="T14" fmla="*/ 40 w 56"/>
                    <a:gd name="T15" fmla="*/ 16 h 84"/>
                    <a:gd name="T16" fmla="*/ 28 w 56"/>
                    <a:gd name="T17" fmla="*/ 6 h 84"/>
                    <a:gd name="T18" fmla="*/ 14 w 56"/>
                    <a:gd name="T19" fmla="*/ 2 h 84"/>
                    <a:gd name="T20" fmla="*/ 0 w 56"/>
                    <a:gd name="T21" fmla="*/ 0 h 84"/>
                    <a:gd name="T22" fmla="*/ 0 w 56"/>
                    <a:gd name="T23" fmla="*/ 56 h 84"/>
                    <a:gd name="T24" fmla="*/ 50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0" y="84"/>
                      </a:moveTo>
                      <a:lnTo>
                        <a:pt x="50" y="84"/>
                      </a:lnTo>
                      <a:lnTo>
                        <a:pt x="54" y="72"/>
                      </a:lnTo>
                      <a:lnTo>
                        <a:pt x="56" y="56"/>
                      </a:lnTo>
                      <a:lnTo>
                        <a:pt x="56" y="42"/>
                      </a:lnTo>
                      <a:lnTo>
                        <a:pt x="50" y="28"/>
                      </a:lnTo>
                      <a:lnTo>
                        <a:pt x="50" y="28"/>
                      </a:lnTo>
                      <a:lnTo>
                        <a:pt x="40" y="16"/>
                      </a:lnTo>
                      <a:lnTo>
                        <a:pt x="28" y="6"/>
                      </a:lnTo>
                      <a:lnTo>
                        <a:pt x="14" y="2"/>
                      </a:lnTo>
                      <a:lnTo>
                        <a:pt x="0" y="0"/>
                      </a:lnTo>
                      <a:lnTo>
                        <a:pt x="0" y="56"/>
                      </a:lnTo>
                      <a:lnTo>
                        <a:pt x="50" y="84"/>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135"/>
                <p:cNvSpPr>
                  <a:spLocks/>
                </p:cNvSpPr>
                <p:nvPr/>
              </p:nvSpPr>
              <p:spPr bwMode="auto">
                <a:xfrm>
                  <a:off x="5813558" y="2220912"/>
                  <a:ext cx="158750" cy="92075"/>
                </a:xfrm>
                <a:custGeom>
                  <a:avLst/>
                  <a:gdLst>
                    <a:gd name="T0" fmla="*/ 0 w 100"/>
                    <a:gd name="T1" fmla="*/ 30 h 58"/>
                    <a:gd name="T2" fmla="*/ 0 w 100"/>
                    <a:gd name="T3" fmla="*/ 30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30 h 58"/>
                    <a:gd name="T22" fmla="*/ 50 w 100"/>
                    <a:gd name="T23" fmla="*/ 0 h 58"/>
                    <a:gd name="T24" fmla="*/ 0 w 100"/>
                    <a:gd name="T25"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30"/>
                      </a:moveTo>
                      <a:lnTo>
                        <a:pt x="0" y="30"/>
                      </a:lnTo>
                      <a:lnTo>
                        <a:pt x="10" y="40"/>
                      </a:lnTo>
                      <a:lnTo>
                        <a:pt x="22" y="50"/>
                      </a:lnTo>
                      <a:lnTo>
                        <a:pt x="34" y="56"/>
                      </a:lnTo>
                      <a:lnTo>
                        <a:pt x="50" y="58"/>
                      </a:lnTo>
                      <a:lnTo>
                        <a:pt x="50" y="58"/>
                      </a:lnTo>
                      <a:lnTo>
                        <a:pt x="66" y="56"/>
                      </a:lnTo>
                      <a:lnTo>
                        <a:pt x="78" y="50"/>
                      </a:lnTo>
                      <a:lnTo>
                        <a:pt x="90" y="40"/>
                      </a:lnTo>
                      <a:lnTo>
                        <a:pt x="100" y="30"/>
                      </a:lnTo>
                      <a:lnTo>
                        <a:pt x="50" y="0"/>
                      </a:lnTo>
                      <a:lnTo>
                        <a:pt x="0" y="3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433" name="Group 432"/>
            <p:cNvGrpSpPr/>
            <p:nvPr/>
          </p:nvGrpSpPr>
          <p:grpSpPr>
            <a:xfrm>
              <a:off x="4746758" y="2043905"/>
              <a:ext cx="2618715" cy="2293791"/>
              <a:chOff x="4746758" y="2043905"/>
              <a:chExt cx="2618715" cy="2293791"/>
            </a:xfrm>
          </p:grpSpPr>
          <p:sp>
            <p:nvSpPr>
              <p:cNvPr id="434" name="Oval 433"/>
              <p:cNvSpPr/>
              <p:nvPr/>
            </p:nvSpPr>
            <p:spPr>
              <a:xfrm>
                <a:off x="5489708" y="2046287"/>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p:cNvSpPr/>
              <p:nvPr/>
            </p:nvSpPr>
            <p:spPr>
              <a:xfrm>
                <a:off x="5801785" y="21320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p:cNvSpPr/>
              <p:nvPr/>
            </p:nvSpPr>
            <p:spPr>
              <a:xfrm>
                <a:off x="6432286" y="204390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p:cNvSpPr/>
              <p:nvPr/>
            </p:nvSpPr>
            <p:spPr>
              <a:xfrm>
                <a:off x="5963025" y="26154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p:cNvSpPr/>
              <p:nvPr/>
            </p:nvSpPr>
            <p:spPr>
              <a:xfrm>
                <a:off x="5964900" y="2883693"/>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p:cNvSpPr/>
              <p:nvPr/>
            </p:nvSpPr>
            <p:spPr>
              <a:xfrm>
                <a:off x="4746758" y="333176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p:cNvSpPr/>
              <p:nvPr/>
            </p:nvSpPr>
            <p:spPr>
              <a:xfrm>
                <a:off x="5467616" y="3470274"/>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p:cNvSpPr/>
              <p:nvPr/>
            </p:nvSpPr>
            <p:spPr>
              <a:xfrm>
                <a:off x="5703624" y="3336528"/>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p:cNvSpPr/>
              <p:nvPr/>
            </p:nvSpPr>
            <p:spPr>
              <a:xfrm>
                <a:off x="6221281" y="3338511"/>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p:cNvSpPr/>
              <p:nvPr/>
            </p:nvSpPr>
            <p:spPr>
              <a:xfrm>
                <a:off x="6449484" y="34663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p:cNvSpPr/>
              <p:nvPr/>
            </p:nvSpPr>
            <p:spPr>
              <a:xfrm>
                <a:off x="7180529" y="3329780"/>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p:cNvSpPr/>
              <p:nvPr/>
            </p:nvSpPr>
            <p:spPr>
              <a:xfrm>
                <a:off x="5130139" y="38473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p:cNvSpPr/>
              <p:nvPr/>
            </p:nvSpPr>
            <p:spPr>
              <a:xfrm>
                <a:off x="5220627" y="41513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p:cNvSpPr/>
              <p:nvPr/>
            </p:nvSpPr>
            <p:spPr>
              <a:xfrm>
                <a:off x="6705733" y="415275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p:cNvSpPr/>
              <p:nvPr/>
            </p:nvSpPr>
            <p:spPr>
              <a:xfrm>
                <a:off x="6949243" y="3571874"/>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0" name="Group 409"/>
          <p:cNvGrpSpPr/>
          <p:nvPr/>
        </p:nvGrpSpPr>
        <p:grpSpPr>
          <a:xfrm>
            <a:off x="2098154" y="3451223"/>
            <a:ext cx="757237" cy="615775"/>
            <a:chOff x="2098154" y="3451223"/>
            <a:chExt cx="757237" cy="615775"/>
          </a:xfrm>
        </p:grpSpPr>
        <p:grpSp>
          <p:nvGrpSpPr>
            <p:cNvPr id="411" name="Group 3393"/>
            <p:cNvGrpSpPr>
              <a:grpSpLocks noChangeAspect="1"/>
            </p:cNvGrpSpPr>
            <p:nvPr/>
          </p:nvGrpSpPr>
          <p:grpSpPr bwMode="auto">
            <a:xfrm>
              <a:off x="2098154" y="3451223"/>
              <a:ext cx="757237" cy="615775"/>
              <a:chOff x="1479" y="2462"/>
              <a:chExt cx="364" cy="296"/>
            </a:xfrm>
            <a:effectLst>
              <a:outerShdw blurRad="50800" dist="38100" dir="2700000" algn="tl" rotWithShape="0">
                <a:prstClr val="black">
                  <a:alpha val="40000"/>
                </a:prstClr>
              </a:outerShdw>
            </a:effectLst>
          </p:grpSpPr>
          <p:sp>
            <p:nvSpPr>
              <p:cNvPr id="413" name="Freeform 3395"/>
              <p:cNvSpPr>
                <a:spLocks/>
              </p:cNvSpPr>
              <p:nvPr/>
            </p:nvSpPr>
            <p:spPr bwMode="auto">
              <a:xfrm>
                <a:off x="1545" y="2470"/>
                <a:ext cx="108" cy="160"/>
              </a:xfrm>
              <a:custGeom>
                <a:avLst/>
                <a:gdLst>
                  <a:gd name="T0" fmla="*/ 108 w 108"/>
                  <a:gd name="T1" fmla="*/ 0 h 160"/>
                  <a:gd name="T2" fmla="*/ 108 w 108"/>
                  <a:gd name="T3" fmla="*/ 0 h 160"/>
                  <a:gd name="T4" fmla="*/ 94 w 108"/>
                  <a:gd name="T5" fmla="*/ 2 h 160"/>
                  <a:gd name="T6" fmla="*/ 80 w 108"/>
                  <a:gd name="T7" fmla="*/ 4 h 160"/>
                  <a:gd name="T8" fmla="*/ 68 w 108"/>
                  <a:gd name="T9" fmla="*/ 8 h 160"/>
                  <a:gd name="T10" fmla="*/ 54 w 108"/>
                  <a:gd name="T11" fmla="*/ 14 h 160"/>
                  <a:gd name="T12" fmla="*/ 44 w 108"/>
                  <a:gd name="T13" fmla="*/ 22 h 160"/>
                  <a:gd name="T14" fmla="*/ 32 w 108"/>
                  <a:gd name="T15" fmla="*/ 30 h 160"/>
                  <a:gd name="T16" fmla="*/ 24 w 108"/>
                  <a:gd name="T17" fmla="*/ 42 h 160"/>
                  <a:gd name="T18" fmla="*/ 16 w 108"/>
                  <a:gd name="T19" fmla="*/ 54 h 160"/>
                  <a:gd name="T20" fmla="*/ 16 w 108"/>
                  <a:gd name="T21" fmla="*/ 54 h 160"/>
                  <a:gd name="T22" fmla="*/ 8 w 108"/>
                  <a:gd name="T23" fmla="*/ 66 h 160"/>
                  <a:gd name="T24" fmla="*/ 4 w 108"/>
                  <a:gd name="T25" fmla="*/ 80 h 160"/>
                  <a:gd name="T26" fmla="*/ 2 w 108"/>
                  <a:gd name="T27" fmla="*/ 94 h 160"/>
                  <a:gd name="T28" fmla="*/ 0 w 108"/>
                  <a:gd name="T29" fmla="*/ 108 h 160"/>
                  <a:gd name="T30" fmla="*/ 2 w 108"/>
                  <a:gd name="T31" fmla="*/ 120 h 160"/>
                  <a:gd name="T32" fmla="*/ 4 w 108"/>
                  <a:gd name="T33" fmla="*/ 134 h 160"/>
                  <a:gd name="T34" fmla="*/ 10 w 108"/>
                  <a:gd name="T35" fmla="*/ 148 h 160"/>
                  <a:gd name="T36" fmla="*/ 16 w 108"/>
                  <a:gd name="T37" fmla="*/ 160 h 160"/>
                  <a:gd name="T38" fmla="*/ 108 w 108"/>
                  <a:gd name="T39" fmla="*/ 106 h 160"/>
                  <a:gd name="T40" fmla="*/ 108 w 108"/>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60">
                    <a:moveTo>
                      <a:pt x="108" y="0"/>
                    </a:moveTo>
                    <a:lnTo>
                      <a:pt x="108" y="0"/>
                    </a:lnTo>
                    <a:lnTo>
                      <a:pt x="94" y="2"/>
                    </a:lnTo>
                    <a:lnTo>
                      <a:pt x="80" y="4"/>
                    </a:lnTo>
                    <a:lnTo>
                      <a:pt x="68" y="8"/>
                    </a:lnTo>
                    <a:lnTo>
                      <a:pt x="54" y="14"/>
                    </a:lnTo>
                    <a:lnTo>
                      <a:pt x="44" y="22"/>
                    </a:lnTo>
                    <a:lnTo>
                      <a:pt x="32" y="30"/>
                    </a:lnTo>
                    <a:lnTo>
                      <a:pt x="24" y="42"/>
                    </a:lnTo>
                    <a:lnTo>
                      <a:pt x="16" y="54"/>
                    </a:lnTo>
                    <a:lnTo>
                      <a:pt x="16" y="54"/>
                    </a:lnTo>
                    <a:lnTo>
                      <a:pt x="8" y="66"/>
                    </a:lnTo>
                    <a:lnTo>
                      <a:pt x="4" y="80"/>
                    </a:lnTo>
                    <a:lnTo>
                      <a:pt x="2" y="94"/>
                    </a:lnTo>
                    <a:lnTo>
                      <a:pt x="0" y="108"/>
                    </a:lnTo>
                    <a:lnTo>
                      <a:pt x="2" y="120"/>
                    </a:lnTo>
                    <a:lnTo>
                      <a:pt x="4" y="134"/>
                    </a:lnTo>
                    <a:lnTo>
                      <a:pt x="10" y="148"/>
                    </a:lnTo>
                    <a:lnTo>
                      <a:pt x="16" y="160"/>
                    </a:lnTo>
                    <a:lnTo>
                      <a:pt x="108" y="106"/>
                    </a:lnTo>
                    <a:lnTo>
                      <a:pt x="108"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 name="Freeform 3396"/>
              <p:cNvSpPr>
                <a:spLocks/>
              </p:cNvSpPr>
              <p:nvPr/>
            </p:nvSpPr>
            <p:spPr bwMode="auto">
              <a:xfrm>
                <a:off x="1653" y="2470"/>
                <a:ext cx="104" cy="160"/>
              </a:xfrm>
              <a:custGeom>
                <a:avLst/>
                <a:gdLst>
                  <a:gd name="T0" fmla="*/ 52 w 104"/>
                  <a:gd name="T1" fmla="*/ 14 h 160"/>
                  <a:gd name="T2" fmla="*/ 52 w 104"/>
                  <a:gd name="T3" fmla="*/ 14 h 160"/>
                  <a:gd name="T4" fmla="*/ 40 w 104"/>
                  <a:gd name="T5" fmla="*/ 8 h 160"/>
                  <a:gd name="T6" fmla="*/ 26 w 104"/>
                  <a:gd name="T7" fmla="*/ 4 h 160"/>
                  <a:gd name="T8" fmla="*/ 12 w 104"/>
                  <a:gd name="T9" fmla="*/ 2 h 160"/>
                  <a:gd name="T10" fmla="*/ 0 w 104"/>
                  <a:gd name="T11" fmla="*/ 0 h 160"/>
                  <a:gd name="T12" fmla="*/ 0 w 104"/>
                  <a:gd name="T13" fmla="*/ 106 h 160"/>
                  <a:gd name="T14" fmla="*/ 90 w 104"/>
                  <a:gd name="T15" fmla="*/ 160 h 160"/>
                  <a:gd name="T16" fmla="*/ 90 w 104"/>
                  <a:gd name="T17" fmla="*/ 160 h 160"/>
                  <a:gd name="T18" fmla="*/ 100 w 104"/>
                  <a:gd name="T19" fmla="*/ 140 h 160"/>
                  <a:gd name="T20" fmla="*/ 104 w 104"/>
                  <a:gd name="T21" fmla="*/ 120 h 160"/>
                  <a:gd name="T22" fmla="*/ 104 w 104"/>
                  <a:gd name="T23" fmla="*/ 100 h 160"/>
                  <a:gd name="T24" fmla="*/ 102 w 104"/>
                  <a:gd name="T25" fmla="*/ 80 h 160"/>
                  <a:gd name="T26" fmla="*/ 94 w 104"/>
                  <a:gd name="T27" fmla="*/ 60 h 160"/>
                  <a:gd name="T28" fmla="*/ 84 w 104"/>
                  <a:gd name="T29" fmla="*/ 42 h 160"/>
                  <a:gd name="T30" fmla="*/ 70 w 104"/>
                  <a:gd name="T31" fmla="*/ 28 h 160"/>
                  <a:gd name="T32" fmla="*/ 52 w 104"/>
                  <a:gd name="T33" fmla="*/ 14 h 160"/>
                  <a:gd name="T34" fmla="*/ 52 w 104"/>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60">
                    <a:moveTo>
                      <a:pt x="52" y="14"/>
                    </a:moveTo>
                    <a:lnTo>
                      <a:pt x="52" y="14"/>
                    </a:lnTo>
                    <a:lnTo>
                      <a:pt x="40" y="8"/>
                    </a:lnTo>
                    <a:lnTo>
                      <a:pt x="26" y="4"/>
                    </a:lnTo>
                    <a:lnTo>
                      <a:pt x="12" y="2"/>
                    </a:lnTo>
                    <a:lnTo>
                      <a:pt x="0" y="0"/>
                    </a:lnTo>
                    <a:lnTo>
                      <a:pt x="0" y="106"/>
                    </a:lnTo>
                    <a:lnTo>
                      <a:pt x="90" y="160"/>
                    </a:lnTo>
                    <a:lnTo>
                      <a:pt x="90" y="160"/>
                    </a:lnTo>
                    <a:lnTo>
                      <a:pt x="100" y="140"/>
                    </a:lnTo>
                    <a:lnTo>
                      <a:pt x="104" y="120"/>
                    </a:lnTo>
                    <a:lnTo>
                      <a:pt x="104" y="100"/>
                    </a:lnTo>
                    <a:lnTo>
                      <a:pt x="102" y="80"/>
                    </a:lnTo>
                    <a:lnTo>
                      <a:pt x="94" y="60"/>
                    </a:lnTo>
                    <a:lnTo>
                      <a:pt x="84" y="42"/>
                    </a:lnTo>
                    <a:lnTo>
                      <a:pt x="70" y="28"/>
                    </a:lnTo>
                    <a:lnTo>
                      <a:pt x="52" y="14"/>
                    </a:lnTo>
                    <a:lnTo>
                      <a:pt x="52" y="1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 name="Freeform 3397"/>
              <p:cNvSpPr>
                <a:spLocks/>
              </p:cNvSpPr>
              <p:nvPr/>
            </p:nvSpPr>
            <p:spPr bwMode="auto">
              <a:xfrm>
                <a:off x="1561" y="2576"/>
                <a:ext cx="182" cy="106"/>
              </a:xfrm>
              <a:custGeom>
                <a:avLst/>
                <a:gdLst>
                  <a:gd name="T0" fmla="*/ 0 w 182"/>
                  <a:gd name="T1" fmla="*/ 54 h 106"/>
                  <a:gd name="T2" fmla="*/ 0 w 182"/>
                  <a:gd name="T3" fmla="*/ 54 h 106"/>
                  <a:gd name="T4" fmla="*/ 6 w 182"/>
                  <a:gd name="T5" fmla="*/ 64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2 h 106"/>
                  <a:gd name="T22" fmla="*/ 138 w 182"/>
                  <a:gd name="T23" fmla="*/ 96 h 106"/>
                  <a:gd name="T24" fmla="*/ 154 w 182"/>
                  <a:gd name="T25" fmla="*/ 86 h 106"/>
                  <a:gd name="T26" fmla="*/ 170 w 182"/>
                  <a:gd name="T27" fmla="*/ 70 h 106"/>
                  <a:gd name="T28" fmla="*/ 182 w 182"/>
                  <a:gd name="T29" fmla="*/ 54 h 106"/>
                  <a:gd name="T30" fmla="*/ 92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4"/>
                    </a:lnTo>
                    <a:lnTo>
                      <a:pt x="16" y="76"/>
                    </a:lnTo>
                    <a:lnTo>
                      <a:pt x="26" y="84"/>
                    </a:lnTo>
                    <a:lnTo>
                      <a:pt x="38" y="92"/>
                    </a:lnTo>
                    <a:lnTo>
                      <a:pt x="38" y="92"/>
                    </a:lnTo>
                    <a:lnTo>
                      <a:pt x="58" y="102"/>
                    </a:lnTo>
                    <a:lnTo>
                      <a:pt x="78" y="106"/>
                    </a:lnTo>
                    <a:lnTo>
                      <a:pt x="98" y="106"/>
                    </a:lnTo>
                    <a:lnTo>
                      <a:pt x="118" y="102"/>
                    </a:lnTo>
                    <a:lnTo>
                      <a:pt x="138" y="96"/>
                    </a:lnTo>
                    <a:lnTo>
                      <a:pt x="154" y="86"/>
                    </a:lnTo>
                    <a:lnTo>
                      <a:pt x="170" y="70"/>
                    </a:lnTo>
                    <a:lnTo>
                      <a:pt x="182" y="54"/>
                    </a:lnTo>
                    <a:lnTo>
                      <a:pt x="92" y="0"/>
                    </a:lnTo>
                    <a:lnTo>
                      <a:pt x="0" y="5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 name="Rectangle 3398"/>
              <p:cNvSpPr>
                <a:spLocks noChangeArrowheads="1"/>
              </p:cNvSpPr>
              <p:nvPr/>
            </p:nvSpPr>
            <p:spPr bwMode="auto">
              <a:xfrm>
                <a:off x="1637" y="2592"/>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1</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17" name="Rectangle 3399"/>
              <p:cNvSpPr>
                <a:spLocks noChangeArrowheads="1"/>
              </p:cNvSpPr>
              <p:nvPr/>
            </p:nvSpPr>
            <p:spPr bwMode="auto">
              <a:xfrm>
                <a:off x="1687"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2</a:t>
                </a:r>
                <a:endParaRPr kumimoji="0" lang="en-US" altLang="en-US" sz="2000" b="0" i="0" u="none" strike="noStrike" cap="none" normalizeH="0" baseline="0" dirty="0">
                  <a:ln>
                    <a:noFill/>
                  </a:ln>
                  <a:effectLst>
                    <a:outerShdw blurRad="50800" dist="38100" dir="2700000" algn="tl" rotWithShape="0">
                      <a:prstClr val="black">
                        <a:alpha val="40000"/>
                      </a:prstClr>
                    </a:outerShdw>
                  </a:effectLst>
                </a:endParaRPr>
              </a:p>
            </p:txBody>
          </p:sp>
          <p:sp>
            <p:nvSpPr>
              <p:cNvPr id="418" name="Rectangle 3400"/>
              <p:cNvSpPr>
                <a:spLocks noChangeArrowheads="1"/>
              </p:cNvSpPr>
              <p:nvPr/>
            </p:nvSpPr>
            <p:spPr bwMode="auto">
              <a:xfrm>
                <a:off x="1581"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3</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19" name="Line 3408"/>
              <p:cNvSpPr>
                <a:spLocks noChangeShapeType="1"/>
              </p:cNvSpPr>
              <p:nvPr/>
            </p:nvSpPr>
            <p:spPr bwMode="auto">
              <a:xfrm>
                <a:off x="1479" y="2462"/>
                <a:ext cx="20" cy="1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 name="Line 3409"/>
              <p:cNvSpPr>
                <a:spLocks noChangeShapeType="1"/>
              </p:cNvSpPr>
              <p:nvPr/>
            </p:nvSpPr>
            <p:spPr bwMode="auto">
              <a:xfrm>
                <a:off x="1519" y="2490"/>
                <a:ext cx="18" cy="1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 name="Freeform 3410"/>
              <p:cNvSpPr>
                <a:spLocks/>
              </p:cNvSpPr>
              <p:nvPr/>
            </p:nvSpPr>
            <p:spPr bwMode="auto">
              <a:xfrm>
                <a:off x="1523" y="2488"/>
                <a:ext cx="30" cy="24"/>
              </a:xfrm>
              <a:custGeom>
                <a:avLst/>
                <a:gdLst>
                  <a:gd name="T0" fmla="*/ 0 w 30"/>
                  <a:gd name="T1" fmla="*/ 18 h 24"/>
                  <a:gd name="T2" fmla="*/ 10 w 30"/>
                  <a:gd name="T3" fmla="*/ 12 h 24"/>
                  <a:gd name="T4" fmla="*/ 12 w 30"/>
                  <a:gd name="T5" fmla="*/ 0 h 24"/>
                  <a:gd name="T6" fmla="*/ 30 w 30"/>
                  <a:gd name="T7" fmla="*/ 24 h 24"/>
                  <a:gd name="T8" fmla="*/ 0 w 30"/>
                  <a:gd name="T9" fmla="*/ 18 h 24"/>
                </a:gdLst>
                <a:ahLst/>
                <a:cxnLst>
                  <a:cxn ang="0">
                    <a:pos x="T0" y="T1"/>
                  </a:cxn>
                  <a:cxn ang="0">
                    <a:pos x="T2" y="T3"/>
                  </a:cxn>
                  <a:cxn ang="0">
                    <a:pos x="T4" y="T5"/>
                  </a:cxn>
                  <a:cxn ang="0">
                    <a:pos x="T6" y="T7"/>
                  </a:cxn>
                  <a:cxn ang="0">
                    <a:pos x="T8" y="T9"/>
                  </a:cxn>
                </a:cxnLst>
                <a:rect l="0" t="0" r="r" b="b"/>
                <a:pathLst>
                  <a:path w="30" h="24">
                    <a:moveTo>
                      <a:pt x="0" y="18"/>
                    </a:moveTo>
                    <a:lnTo>
                      <a:pt x="10" y="12"/>
                    </a:lnTo>
                    <a:lnTo>
                      <a:pt x="12" y="0"/>
                    </a:lnTo>
                    <a:lnTo>
                      <a:pt x="30" y="24"/>
                    </a:lnTo>
                    <a:lnTo>
                      <a:pt x="0" y="18"/>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422" name="Line 3411"/>
              <p:cNvSpPr>
                <a:spLocks noChangeShapeType="1"/>
              </p:cNvSpPr>
              <p:nvPr/>
            </p:nvSpPr>
            <p:spPr bwMode="auto">
              <a:xfrm flipH="1">
                <a:off x="1835" y="2466"/>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 name="Line 3412"/>
              <p:cNvSpPr>
                <a:spLocks noChangeShapeType="1"/>
              </p:cNvSpPr>
              <p:nvPr/>
            </p:nvSpPr>
            <p:spPr bwMode="auto">
              <a:xfrm flipH="1">
                <a:off x="1821" y="2474"/>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 name="Line 3413"/>
              <p:cNvSpPr>
                <a:spLocks noChangeShapeType="1"/>
              </p:cNvSpPr>
              <p:nvPr/>
            </p:nvSpPr>
            <p:spPr bwMode="auto">
              <a:xfrm flipH="1">
                <a:off x="1807" y="2480"/>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 name="Line 3414"/>
              <p:cNvSpPr>
                <a:spLocks noChangeShapeType="1"/>
              </p:cNvSpPr>
              <p:nvPr/>
            </p:nvSpPr>
            <p:spPr bwMode="auto">
              <a:xfrm flipH="1">
                <a:off x="1795" y="2488"/>
                <a:ext cx="6"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 name="Line 3415"/>
              <p:cNvSpPr>
                <a:spLocks noChangeShapeType="1"/>
              </p:cNvSpPr>
              <p:nvPr/>
            </p:nvSpPr>
            <p:spPr bwMode="auto">
              <a:xfrm flipH="1">
                <a:off x="1781" y="2496"/>
                <a:ext cx="6"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 name="Line 3416"/>
              <p:cNvSpPr>
                <a:spLocks noChangeShapeType="1"/>
              </p:cNvSpPr>
              <p:nvPr/>
            </p:nvSpPr>
            <p:spPr bwMode="auto">
              <a:xfrm flipH="1">
                <a:off x="1771" y="2504"/>
                <a:ext cx="2" cy="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 name="Freeform 3417"/>
              <p:cNvSpPr>
                <a:spLocks/>
              </p:cNvSpPr>
              <p:nvPr/>
            </p:nvSpPr>
            <p:spPr bwMode="auto">
              <a:xfrm>
                <a:off x="1755" y="2490"/>
                <a:ext cx="30" cy="26"/>
              </a:xfrm>
              <a:custGeom>
                <a:avLst/>
                <a:gdLst>
                  <a:gd name="T0" fmla="*/ 18 w 30"/>
                  <a:gd name="T1" fmla="*/ 0 h 26"/>
                  <a:gd name="T2" fmla="*/ 20 w 30"/>
                  <a:gd name="T3" fmla="*/ 14 h 26"/>
                  <a:gd name="T4" fmla="*/ 30 w 30"/>
                  <a:gd name="T5" fmla="*/ 22 h 26"/>
                  <a:gd name="T6" fmla="*/ 0 w 30"/>
                  <a:gd name="T7" fmla="*/ 26 h 26"/>
                  <a:gd name="T8" fmla="*/ 18 w 30"/>
                  <a:gd name="T9" fmla="*/ 0 h 26"/>
                </a:gdLst>
                <a:ahLst/>
                <a:cxnLst>
                  <a:cxn ang="0">
                    <a:pos x="T0" y="T1"/>
                  </a:cxn>
                  <a:cxn ang="0">
                    <a:pos x="T2" y="T3"/>
                  </a:cxn>
                  <a:cxn ang="0">
                    <a:pos x="T4" y="T5"/>
                  </a:cxn>
                  <a:cxn ang="0">
                    <a:pos x="T6" y="T7"/>
                  </a:cxn>
                  <a:cxn ang="0">
                    <a:pos x="T8" y="T9"/>
                  </a:cxn>
                </a:cxnLst>
                <a:rect l="0" t="0" r="r" b="b"/>
                <a:pathLst>
                  <a:path w="30" h="26">
                    <a:moveTo>
                      <a:pt x="18" y="0"/>
                    </a:moveTo>
                    <a:lnTo>
                      <a:pt x="20" y="14"/>
                    </a:lnTo>
                    <a:lnTo>
                      <a:pt x="30" y="22"/>
                    </a:lnTo>
                    <a:lnTo>
                      <a:pt x="0" y="26"/>
                    </a:lnTo>
                    <a:lnTo>
                      <a:pt x="18" y="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429" name="Line 3420"/>
              <p:cNvSpPr>
                <a:spLocks noChangeShapeType="1"/>
              </p:cNvSpPr>
              <p:nvPr/>
            </p:nvSpPr>
            <p:spPr bwMode="auto">
              <a:xfrm flipV="1">
                <a:off x="1653" y="2718"/>
                <a:ext cx="0" cy="4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 name="Freeform 3421"/>
              <p:cNvSpPr>
                <a:spLocks/>
              </p:cNvSpPr>
              <p:nvPr/>
            </p:nvSpPr>
            <p:spPr bwMode="auto">
              <a:xfrm>
                <a:off x="1641" y="2700"/>
                <a:ext cx="22" cy="28"/>
              </a:xfrm>
              <a:custGeom>
                <a:avLst/>
                <a:gdLst>
                  <a:gd name="T0" fmla="*/ 22 w 22"/>
                  <a:gd name="T1" fmla="*/ 28 h 28"/>
                  <a:gd name="T2" fmla="*/ 12 w 22"/>
                  <a:gd name="T3" fmla="*/ 22 h 28"/>
                  <a:gd name="T4" fmla="*/ 0 w 22"/>
                  <a:gd name="T5" fmla="*/ 28 h 28"/>
                  <a:gd name="T6" fmla="*/ 12 w 22"/>
                  <a:gd name="T7" fmla="*/ 0 h 28"/>
                  <a:gd name="T8" fmla="*/ 22 w 22"/>
                  <a:gd name="T9" fmla="*/ 28 h 28"/>
                </a:gdLst>
                <a:ahLst/>
                <a:cxnLst>
                  <a:cxn ang="0">
                    <a:pos x="T0" y="T1"/>
                  </a:cxn>
                  <a:cxn ang="0">
                    <a:pos x="T2" y="T3"/>
                  </a:cxn>
                  <a:cxn ang="0">
                    <a:pos x="T4" y="T5"/>
                  </a:cxn>
                  <a:cxn ang="0">
                    <a:pos x="T6" y="T7"/>
                  </a:cxn>
                  <a:cxn ang="0">
                    <a:pos x="T8" y="T9"/>
                  </a:cxn>
                </a:cxnLst>
                <a:rect l="0" t="0" r="r" b="b"/>
                <a:pathLst>
                  <a:path w="22" h="28">
                    <a:moveTo>
                      <a:pt x="22" y="28"/>
                    </a:moveTo>
                    <a:lnTo>
                      <a:pt x="12" y="22"/>
                    </a:lnTo>
                    <a:lnTo>
                      <a:pt x="0" y="28"/>
                    </a:lnTo>
                    <a:lnTo>
                      <a:pt x="12" y="0"/>
                    </a:lnTo>
                    <a:lnTo>
                      <a:pt x="22" y="28"/>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grpSp>
        <p:sp>
          <p:nvSpPr>
            <p:cNvPr id="412" name="Oval 411"/>
            <p:cNvSpPr/>
            <p:nvPr/>
          </p:nvSpPr>
          <p:spPr>
            <a:xfrm>
              <a:off x="2237640" y="3465785"/>
              <a:ext cx="443425" cy="44342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dirty="0"/>
              <a:t>Problem Formalization</a:t>
            </a:r>
          </a:p>
        </p:txBody>
      </p:sp>
      <p:grpSp>
        <p:nvGrpSpPr>
          <p:cNvPr id="606" name="Group 605"/>
          <p:cNvGrpSpPr/>
          <p:nvPr/>
        </p:nvGrpSpPr>
        <p:grpSpPr>
          <a:xfrm>
            <a:off x="4721683" y="2935287"/>
            <a:ext cx="1924768" cy="1111250"/>
            <a:chOff x="5438101" y="3104007"/>
            <a:chExt cx="1924768" cy="1111250"/>
          </a:xfrm>
        </p:grpSpPr>
        <p:sp>
          <p:nvSpPr>
            <p:cNvPr id="607" name="Freeform 61"/>
            <p:cNvSpPr>
              <a:spLocks/>
            </p:cNvSpPr>
            <p:nvPr/>
          </p:nvSpPr>
          <p:spPr bwMode="auto">
            <a:xfrm>
              <a:off x="5438101" y="4145407"/>
              <a:ext cx="412750" cy="69850"/>
            </a:xfrm>
            <a:custGeom>
              <a:avLst/>
              <a:gdLst>
                <a:gd name="T0" fmla="*/ 0 w 260"/>
                <a:gd name="T1" fmla="*/ 44 h 44"/>
                <a:gd name="T2" fmla="*/ 0 w 260"/>
                <a:gd name="T3" fmla="*/ 44 h 44"/>
                <a:gd name="T4" fmla="*/ 34 w 260"/>
                <a:gd name="T5" fmla="*/ 42 h 44"/>
                <a:gd name="T6" fmla="*/ 66 w 260"/>
                <a:gd name="T7" fmla="*/ 38 h 44"/>
                <a:gd name="T8" fmla="*/ 134 w 260"/>
                <a:gd name="T9" fmla="*/ 26 h 44"/>
                <a:gd name="T10" fmla="*/ 198 w 260"/>
                <a:gd name="T11" fmla="*/ 12 h 44"/>
                <a:gd name="T12" fmla="*/ 260 w 26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260" h="44">
                  <a:moveTo>
                    <a:pt x="0" y="44"/>
                  </a:moveTo>
                  <a:lnTo>
                    <a:pt x="0" y="44"/>
                  </a:lnTo>
                  <a:lnTo>
                    <a:pt x="34" y="42"/>
                  </a:lnTo>
                  <a:lnTo>
                    <a:pt x="66" y="38"/>
                  </a:lnTo>
                  <a:lnTo>
                    <a:pt x="134" y="26"/>
                  </a:lnTo>
                  <a:lnTo>
                    <a:pt x="198" y="12"/>
                  </a:lnTo>
                  <a:lnTo>
                    <a:pt x="260" y="0"/>
                  </a:lnTo>
                </a:path>
              </a:pathLst>
            </a:cu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 name="Freeform 62"/>
            <p:cNvSpPr>
              <a:spLocks/>
            </p:cNvSpPr>
            <p:nvPr/>
          </p:nvSpPr>
          <p:spPr bwMode="auto">
            <a:xfrm>
              <a:off x="6028651" y="3104007"/>
              <a:ext cx="1334218" cy="971550"/>
            </a:xfrm>
            <a:custGeom>
              <a:avLst/>
              <a:gdLst>
                <a:gd name="T0" fmla="*/ 0 w 802"/>
                <a:gd name="T1" fmla="*/ 584 h 584"/>
                <a:gd name="T2" fmla="*/ 0 w 802"/>
                <a:gd name="T3" fmla="*/ 584 h 584"/>
                <a:gd name="T4" fmla="*/ 64 w 802"/>
                <a:gd name="T5" fmla="*/ 556 h 584"/>
                <a:gd name="T6" fmla="*/ 138 w 802"/>
                <a:gd name="T7" fmla="*/ 522 h 584"/>
                <a:gd name="T8" fmla="*/ 176 w 802"/>
                <a:gd name="T9" fmla="*/ 502 h 584"/>
                <a:gd name="T10" fmla="*/ 216 w 802"/>
                <a:gd name="T11" fmla="*/ 480 h 584"/>
                <a:gd name="T12" fmla="*/ 256 w 802"/>
                <a:gd name="T13" fmla="*/ 456 h 584"/>
                <a:gd name="T14" fmla="*/ 298 w 802"/>
                <a:gd name="T15" fmla="*/ 430 h 584"/>
                <a:gd name="T16" fmla="*/ 298 w 802"/>
                <a:gd name="T17" fmla="*/ 430 h 584"/>
                <a:gd name="T18" fmla="*/ 392 w 802"/>
                <a:gd name="T19" fmla="*/ 364 h 584"/>
                <a:gd name="T20" fmla="*/ 508 w 802"/>
                <a:gd name="T21" fmla="*/ 282 h 584"/>
                <a:gd name="T22" fmla="*/ 508 w 802"/>
                <a:gd name="T23" fmla="*/ 282 h 584"/>
                <a:gd name="T24" fmla="*/ 550 w 802"/>
                <a:gd name="T25" fmla="*/ 250 h 584"/>
                <a:gd name="T26" fmla="*/ 592 w 802"/>
                <a:gd name="T27" fmla="*/ 214 h 584"/>
                <a:gd name="T28" fmla="*/ 634 w 802"/>
                <a:gd name="T29" fmla="*/ 176 h 584"/>
                <a:gd name="T30" fmla="*/ 674 w 802"/>
                <a:gd name="T31" fmla="*/ 138 h 584"/>
                <a:gd name="T32" fmla="*/ 712 w 802"/>
                <a:gd name="T33" fmla="*/ 100 h 584"/>
                <a:gd name="T34" fmla="*/ 746 w 802"/>
                <a:gd name="T35" fmla="*/ 64 h 584"/>
                <a:gd name="T36" fmla="*/ 802 w 802"/>
                <a:gd name="T3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2" h="584">
                  <a:moveTo>
                    <a:pt x="0" y="584"/>
                  </a:moveTo>
                  <a:lnTo>
                    <a:pt x="0" y="584"/>
                  </a:lnTo>
                  <a:lnTo>
                    <a:pt x="64" y="556"/>
                  </a:lnTo>
                  <a:lnTo>
                    <a:pt x="138" y="522"/>
                  </a:lnTo>
                  <a:lnTo>
                    <a:pt x="176" y="502"/>
                  </a:lnTo>
                  <a:lnTo>
                    <a:pt x="216" y="480"/>
                  </a:lnTo>
                  <a:lnTo>
                    <a:pt x="256" y="456"/>
                  </a:lnTo>
                  <a:lnTo>
                    <a:pt x="298" y="430"/>
                  </a:lnTo>
                  <a:lnTo>
                    <a:pt x="298" y="430"/>
                  </a:lnTo>
                  <a:lnTo>
                    <a:pt x="392" y="364"/>
                  </a:lnTo>
                  <a:lnTo>
                    <a:pt x="508" y="282"/>
                  </a:lnTo>
                  <a:lnTo>
                    <a:pt x="508" y="282"/>
                  </a:lnTo>
                  <a:lnTo>
                    <a:pt x="550" y="250"/>
                  </a:lnTo>
                  <a:lnTo>
                    <a:pt x="592" y="214"/>
                  </a:lnTo>
                  <a:lnTo>
                    <a:pt x="634" y="176"/>
                  </a:lnTo>
                  <a:lnTo>
                    <a:pt x="674" y="138"/>
                  </a:lnTo>
                  <a:lnTo>
                    <a:pt x="712" y="100"/>
                  </a:lnTo>
                  <a:lnTo>
                    <a:pt x="746" y="64"/>
                  </a:lnTo>
                  <a:lnTo>
                    <a:pt x="802" y="0"/>
                  </a:lnTo>
                </a:path>
              </a:pathLst>
            </a:custGeom>
            <a:noFill/>
            <a:ln w="28575">
              <a:solidFill>
                <a:schemeClr val="accent5">
                  <a:lumMod val="60000"/>
                  <a:lumOff val="40000"/>
                </a:schemeClr>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 name="Oval 611"/>
            <p:cNvSpPr/>
            <p:nvPr/>
          </p:nvSpPr>
          <p:spPr>
            <a:xfrm>
              <a:off x="5846882" y="4019201"/>
              <a:ext cx="184944" cy="184944"/>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4" name="Line 3102"/>
          <p:cNvSpPr>
            <a:spLocks noChangeShapeType="1"/>
          </p:cNvSpPr>
          <p:nvPr/>
        </p:nvSpPr>
        <p:spPr bwMode="auto">
          <a:xfrm>
            <a:off x="2451927" y="1548061"/>
            <a:ext cx="638175" cy="977900"/>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 name="Line 3104"/>
          <p:cNvSpPr>
            <a:spLocks noChangeShapeType="1"/>
          </p:cNvSpPr>
          <p:nvPr/>
        </p:nvSpPr>
        <p:spPr bwMode="auto">
          <a:xfrm>
            <a:off x="1861377" y="2484686"/>
            <a:ext cx="498475" cy="234950"/>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16" name="Group 615"/>
          <p:cNvGrpSpPr/>
          <p:nvPr/>
        </p:nvGrpSpPr>
        <p:grpSpPr>
          <a:xfrm>
            <a:off x="2329452" y="2014786"/>
            <a:ext cx="1041655" cy="875909"/>
            <a:chOff x="1669469" y="1351353"/>
            <a:chExt cx="1041655" cy="875909"/>
          </a:xfrm>
        </p:grpSpPr>
        <p:grpSp>
          <p:nvGrpSpPr>
            <p:cNvPr id="617" name="Group 616"/>
            <p:cNvGrpSpPr/>
            <p:nvPr/>
          </p:nvGrpSpPr>
          <p:grpSpPr>
            <a:xfrm>
              <a:off x="1669469" y="1351353"/>
              <a:ext cx="1041655" cy="875909"/>
              <a:chOff x="2475881" y="1674790"/>
              <a:chExt cx="1041655" cy="875909"/>
            </a:xfrm>
            <a:effectLst>
              <a:outerShdw blurRad="50800" dist="38100" dir="2700000" algn="tl" rotWithShape="0">
                <a:prstClr val="black">
                  <a:alpha val="40000"/>
                </a:prstClr>
              </a:outerShdw>
            </a:effectLst>
          </p:grpSpPr>
          <p:sp>
            <p:nvSpPr>
              <p:cNvPr id="619" name="Can 618"/>
              <p:cNvSpPr/>
              <p:nvPr/>
            </p:nvSpPr>
            <p:spPr>
              <a:xfrm rot="2949690">
                <a:off x="2757917" y="1419997"/>
                <a:ext cx="504825" cy="1014412"/>
              </a:xfrm>
              <a:prstGeom prst="can">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Isosceles Triangle 619"/>
              <p:cNvSpPr/>
              <p:nvPr/>
            </p:nvSpPr>
            <p:spPr>
              <a:xfrm rot="13761791">
                <a:off x="2331719" y="2185415"/>
                <a:ext cx="509446" cy="221122"/>
              </a:xfrm>
              <a:prstGeom prst="triangle">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8" name="Arc 617"/>
            <p:cNvSpPr/>
            <p:nvPr/>
          </p:nvSpPr>
          <p:spPr>
            <a:xfrm rot="13780740">
              <a:off x="1618893" y="1817941"/>
              <a:ext cx="502813" cy="149965"/>
            </a:xfrm>
            <a:prstGeom prst="arc">
              <a:avLst>
                <a:gd name="adj1" fmla="val 10763649"/>
                <a:gd name="adj2" fmla="val 0"/>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92" name="Group 1191"/>
          <p:cNvGrpSpPr/>
          <p:nvPr/>
        </p:nvGrpSpPr>
        <p:grpSpPr>
          <a:xfrm>
            <a:off x="4635958" y="1689705"/>
            <a:ext cx="2835275" cy="2647009"/>
            <a:chOff x="4635633" y="1690687"/>
            <a:chExt cx="2835275" cy="2647009"/>
          </a:xfrm>
          <a:effectLst>
            <a:outerShdw blurRad="50800" dist="38100" dir="2700000" algn="tl" rotWithShape="0">
              <a:prstClr val="black">
                <a:alpha val="40000"/>
              </a:prstClr>
            </a:outerShdw>
          </a:effectLst>
        </p:grpSpPr>
        <p:grpSp>
          <p:nvGrpSpPr>
            <p:cNvPr id="1193" name="Group 1192"/>
            <p:cNvGrpSpPr/>
            <p:nvPr/>
          </p:nvGrpSpPr>
          <p:grpSpPr>
            <a:xfrm>
              <a:off x="4635633" y="1690687"/>
              <a:ext cx="2835275" cy="2533650"/>
              <a:chOff x="4635633" y="1690687"/>
              <a:chExt cx="2835275" cy="2533650"/>
            </a:xfrm>
          </p:grpSpPr>
          <p:sp>
            <p:nvSpPr>
              <p:cNvPr id="1258" name="Freeform 8"/>
              <p:cNvSpPr>
                <a:spLocks/>
              </p:cNvSpPr>
              <p:nvPr/>
            </p:nvSpPr>
            <p:spPr bwMode="auto">
              <a:xfrm>
                <a:off x="5462192" y="2725737"/>
                <a:ext cx="500592" cy="69850"/>
              </a:xfrm>
              <a:custGeom>
                <a:avLst/>
                <a:gdLst>
                  <a:gd name="T0" fmla="*/ 0 w 258"/>
                  <a:gd name="T1" fmla="*/ 36 h 36"/>
                  <a:gd name="T2" fmla="*/ 0 w 258"/>
                  <a:gd name="T3" fmla="*/ 36 h 36"/>
                  <a:gd name="T4" fmla="*/ 70 w 258"/>
                  <a:gd name="T5" fmla="*/ 22 h 36"/>
                  <a:gd name="T6" fmla="*/ 142 w 258"/>
                  <a:gd name="T7" fmla="*/ 10 h 36"/>
                  <a:gd name="T8" fmla="*/ 210 w 258"/>
                  <a:gd name="T9" fmla="*/ 2 h 36"/>
                  <a:gd name="T10" fmla="*/ 258 w 258"/>
                  <a:gd name="T11" fmla="*/ 0 h 36"/>
                </a:gdLst>
                <a:ahLst/>
                <a:cxnLst>
                  <a:cxn ang="0">
                    <a:pos x="T0" y="T1"/>
                  </a:cxn>
                  <a:cxn ang="0">
                    <a:pos x="T2" y="T3"/>
                  </a:cxn>
                  <a:cxn ang="0">
                    <a:pos x="T4" y="T5"/>
                  </a:cxn>
                  <a:cxn ang="0">
                    <a:pos x="T6" y="T7"/>
                  </a:cxn>
                  <a:cxn ang="0">
                    <a:pos x="T8" y="T9"/>
                  </a:cxn>
                  <a:cxn ang="0">
                    <a:pos x="T10" y="T11"/>
                  </a:cxn>
                </a:cxnLst>
                <a:rect l="0" t="0" r="r" b="b"/>
                <a:pathLst>
                  <a:path w="258" h="36">
                    <a:moveTo>
                      <a:pt x="0" y="36"/>
                    </a:moveTo>
                    <a:lnTo>
                      <a:pt x="0" y="36"/>
                    </a:lnTo>
                    <a:lnTo>
                      <a:pt x="70" y="22"/>
                    </a:lnTo>
                    <a:lnTo>
                      <a:pt x="142" y="10"/>
                    </a:lnTo>
                    <a:lnTo>
                      <a:pt x="210" y="2"/>
                    </a:lnTo>
                    <a:lnTo>
                      <a:pt x="258"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9" name="Freeform 10"/>
              <p:cNvSpPr>
                <a:spLocks/>
              </p:cNvSpPr>
              <p:nvPr/>
            </p:nvSpPr>
            <p:spPr bwMode="auto">
              <a:xfrm>
                <a:off x="6143758" y="2725737"/>
                <a:ext cx="479425" cy="76200"/>
              </a:xfrm>
              <a:custGeom>
                <a:avLst/>
                <a:gdLst>
                  <a:gd name="T0" fmla="*/ 302 w 302"/>
                  <a:gd name="T1" fmla="*/ 48 h 48"/>
                  <a:gd name="T2" fmla="*/ 302 w 302"/>
                  <a:gd name="T3" fmla="*/ 48 h 48"/>
                  <a:gd name="T4" fmla="*/ 268 w 302"/>
                  <a:gd name="T5" fmla="*/ 40 h 48"/>
                  <a:gd name="T6" fmla="*/ 230 w 302"/>
                  <a:gd name="T7" fmla="*/ 30 h 48"/>
                  <a:gd name="T8" fmla="*/ 186 w 302"/>
                  <a:gd name="T9" fmla="*/ 22 h 48"/>
                  <a:gd name="T10" fmla="*/ 142 w 302"/>
                  <a:gd name="T11" fmla="*/ 14 h 48"/>
                  <a:gd name="T12" fmla="*/ 60 w 302"/>
                  <a:gd name="T13" fmla="*/ 4 h 48"/>
                  <a:gd name="T14" fmla="*/ 26 w 302"/>
                  <a:gd name="T15" fmla="*/ 0 h 48"/>
                  <a:gd name="T16" fmla="*/ 0 w 30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8">
                    <a:moveTo>
                      <a:pt x="302" y="48"/>
                    </a:moveTo>
                    <a:lnTo>
                      <a:pt x="302" y="48"/>
                    </a:lnTo>
                    <a:lnTo>
                      <a:pt x="268" y="40"/>
                    </a:lnTo>
                    <a:lnTo>
                      <a:pt x="230" y="30"/>
                    </a:lnTo>
                    <a:lnTo>
                      <a:pt x="186" y="22"/>
                    </a:lnTo>
                    <a:lnTo>
                      <a:pt x="142" y="14"/>
                    </a:lnTo>
                    <a:lnTo>
                      <a:pt x="60" y="4"/>
                    </a:lnTo>
                    <a:lnTo>
                      <a:pt x="26" y="0"/>
                    </a:lnTo>
                    <a:lnTo>
                      <a:pt x="0"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0" name="Freeform 12"/>
              <p:cNvSpPr>
                <a:spLocks/>
              </p:cNvSpPr>
              <p:nvPr/>
            </p:nvSpPr>
            <p:spPr bwMode="auto">
              <a:xfrm>
                <a:off x="5480183" y="2878137"/>
                <a:ext cx="482600" cy="79375"/>
              </a:xfrm>
              <a:custGeom>
                <a:avLst/>
                <a:gdLst>
                  <a:gd name="T0" fmla="*/ 0 w 304"/>
                  <a:gd name="T1" fmla="*/ 0 h 50"/>
                  <a:gd name="T2" fmla="*/ 0 w 304"/>
                  <a:gd name="T3" fmla="*/ 0 h 50"/>
                  <a:gd name="T4" fmla="*/ 34 w 304"/>
                  <a:gd name="T5" fmla="*/ 10 h 50"/>
                  <a:gd name="T6" fmla="*/ 74 w 304"/>
                  <a:gd name="T7" fmla="*/ 20 h 50"/>
                  <a:gd name="T8" fmla="*/ 116 w 304"/>
                  <a:gd name="T9" fmla="*/ 28 h 50"/>
                  <a:gd name="T10" fmla="*/ 160 w 304"/>
                  <a:gd name="T11" fmla="*/ 36 h 50"/>
                  <a:gd name="T12" fmla="*/ 244 w 304"/>
                  <a:gd name="T13" fmla="*/ 46 h 50"/>
                  <a:gd name="T14" fmla="*/ 304 w 304"/>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50">
                    <a:moveTo>
                      <a:pt x="0" y="0"/>
                    </a:moveTo>
                    <a:lnTo>
                      <a:pt x="0" y="0"/>
                    </a:lnTo>
                    <a:lnTo>
                      <a:pt x="34" y="10"/>
                    </a:lnTo>
                    <a:lnTo>
                      <a:pt x="74" y="20"/>
                    </a:lnTo>
                    <a:lnTo>
                      <a:pt x="116" y="28"/>
                    </a:lnTo>
                    <a:lnTo>
                      <a:pt x="160" y="36"/>
                    </a:lnTo>
                    <a:lnTo>
                      <a:pt x="244" y="46"/>
                    </a:lnTo>
                    <a:lnTo>
                      <a:pt x="304" y="5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1" name="Freeform 13"/>
              <p:cNvSpPr>
                <a:spLocks/>
              </p:cNvSpPr>
              <p:nvPr/>
            </p:nvSpPr>
            <p:spPr bwMode="auto">
              <a:xfrm>
                <a:off x="6143758" y="2890837"/>
                <a:ext cx="477838" cy="66675"/>
              </a:xfrm>
              <a:custGeom>
                <a:avLst/>
                <a:gdLst>
                  <a:gd name="T0" fmla="*/ 258 w 258"/>
                  <a:gd name="T1" fmla="*/ 0 h 36"/>
                  <a:gd name="T2" fmla="*/ 258 w 258"/>
                  <a:gd name="T3" fmla="*/ 0 h 36"/>
                  <a:gd name="T4" fmla="*/ 188 w 258"/>
                  <a:gd name="T5" fmla="*/ 14 h 36"/>
                  <a:gd name="T6" fmla="*/ 114 w 258"/>
                  <a:gd name="T7" fmla="*/ 26 h 36"/>
                  <a:gd name="T8" fmla="*/ 48 w 258"/>
                  <a:gd name="T9" fmla="*/ 32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2"/>
                    </a:lnTo>
                    <a:lnTo>
                      <a:pt x="0" y="3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2" name="Freeform 17"/>
              <p:cNvSpPr>
                <a:spLocks/>
              </p:cNvSpPr>
              <p:nvPr/>
            </p:nvSpPr>
            <p:spPr bwMode="auto">
              <a:xfrm>
                <a:off x="6575558" y="3023659"/>
                <a:ext cx="177800" cy="448204"/>
              </a:xfrm>
              <a:custGeom>
                <a:avLst/>
                <a:gdLst>
                  <a:gd name="T0" fmla="*/ 96 w 96"/>
                  <a:gd name="T1" fmla="*/ 0 h 242"/>
                  <a:gd name="T2" fmla="*/ 96 w 96"/>
                  <a:gd name="T3" fmla="*/ 0 h 242"/>
                  <a:gd name="T4" fmla="*/ 74 w 96"/>
                  <a:gd name="T5" fmla="*/ 68 h 242"/>
                  <a:gd name="T6" fmla="*/ 48 w 96"/>
                  <a:gd name="T7" fmla="*/ 136 h 242"/>
                  <a:gd name="T8" fmla="*/ 20 w 96"/>
                  <a:gd name="T9" fmla="*/ 198 h 242"/>
                  <a:gd name="T10" fmla="*/ 0 w 96"/>
                  <a:gd name="T11" fmla="*/ 242 h 242"/>
                </a:gdLst>
                <a:ahLst/>
                <a:cxnLst>
                  <a:cxn ang="0">
                    <a:pos x="T0" y="T1"/>
                  </a:cxn>
                  <a:cxn ang="0">
                    <a:pos x="T2" y="T3"/>
                  </a:cxn>
                  <a:cxn ang="0">
                    <a:pos x="T4" y="T5"/>
                  </a:cxn>
                  <a:cxn ang="0">
                    <a:pos x="T6" y="T7"/>
                  </a:cxn>
                  <a:cxn ang="0">
                    <a:pos x="T8" y="T9"/>
                  </a:cxn>
                  <a:cxn ang="0">
                    <a:pos x="T10" y="T11"/>
                  </a:cxn>
                </a:cxnLst>
                <a:rect l="0" t="0" r="r" b="b"/>
                <a:pathLst>
                  <a:path w="96" h="242">
                    <a:moveTo>
                      <a:pt x="96" y="0"/>
                    </a:moveTo>
                    <a:lnTo>
                      <a:pt x="96" y="0"/>
                    </a:lnTo>
                    <a:lnTo>
                      <a:pt x="74" y="68"/>
                    </a:lnTo>
                    <a:lnTo>
                      <a:pt x="48" y="136"/>
                    </a:lnTo>
                    <a:lnTo>
                      <a:pt x="20" y="198"/>
                    </a:lnTo>
                    <a:lnTo>
                      <a:pt x="0" y="242"/>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3" name="Freeform 19"/>
              <p:cNvSpPr>
                <a:spLocks/>
              </p:cNvSpPr>
              <p:nvPr/>
            </p:nvSpPr>
            <p:spPr bwMode="auto">
              <a:xfrm>
                <a:off x="6175508" y="3627437"/>
                <a:ext cx="307975" cy="377825"/>
              </a:xfrm>
              <a:custGeom>
                <a:avLst/>
                <a:gdLst>
                  <a:gd name="T0" fmla="*/ 0 w 194"/>
                  <a:gd name="T1" fmla="*/ 238 h 238"/>
                  <a:gd name="T2" fmla="*/ 0 w 194"/>
                  <a:gd name="T3" fmla="*/ 238 h 238"/>
                  <a:gd name="T4" fmla="*/ 26 w 194"/>
                  <a:gd name="T5" fmla="*/ 214 h 238"/>
                  <a:gd name="T6" fmla="*/ 52 w 194"/>
                  <a:gd name="T7" fmla="*/ 184 h 238"/>
                  <a:gd name="T8" fmla="*/ 82 w 194"/>
                  <a:gd name="T9" fmla="*/ 152 h 238"/>
                  <a:gd name="T10" fmla="*/ 110 w 194"/>
                  <a:gd name="T11" fmla="*/ 116 h 238"/>
                  <a:gd name="T12" fmla="*/ 160 w 194"/>
                  <a:gd name="T13" fmla="*/ 50 h 238"/>
                  <a:gd name="T14" fmla="*/ 180 w 194"/>
                  <a:gd name="T15" fmla="*/ 22 h 238"/>
                  <a:gd name="T16" fmla="*/ 194 w 194"/>
                  <a:gd name="T1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0" y="238"/>
                    </a:moveTo>
                    <a:lnTo>
                      <a:pt x="0" y="238"/>
                    </a:lnTo>
                    <a:lnTo>
                      <a:pt x="26" y="214"/>
                    </a:lnTo>
                    <a:lnTo>
                      <a:pt x="52" y="184"/>
                    </a:lnTo>
                    <a:lnTo>
                      <a:pt x="82" y="152"/>
                    </a:lnTo>
                    <a:lnTo>
                      <a:pt x="110" y="116"/>
                    </a:lnTo>
                    <a:lnTo>
                      <a:pt x="160" y="50"/>
                    </a:lnTo>
                    <a:lnTo>
                      <a:pt x="180" y="22"/>
                    </a:lnTo>
                    <a:lnTo>
                      <a:pt x="194"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4" name="Freeform 21"/>
              <p:cNvSpPr>
                <a:spLocks/>
              </p:cNvSpPr>
              <p:nvPr/>
            </p:nvSpPr>
            <p:spPr bwMode="auto">
              <a:xfrm>
                <a:off x="6908933" y="2970134"/>
                <a:ext cx="298450" cy="384254"/>
              </a:xfrm>
              <a:custGeom>
                <a:avLst/>
                <a:gdLst>
                  <a:gd name="T0" fmla="*/ 0 w 160"/>
                  <a:gd name="T1" fmla="*/ 0 h 206"/>
                  <a:gd name="T2" fmla="*/ 0 w 160"/>
                  <a:gd name="T3" fmla="*/ 0 h 206"/>
                  <a:gd name="T4" fmla="*/ 46 w 160"/>
                  <a:gd name="T5" fmla="*/ 54 h 206"/>
                  <a:gd name="T6" fmla="*/ 94 w 160"/>
                  <a:gd name="T7" fmla="*/ 112 h 206"/>
                  <a:gd name="T8" fmla="*/ 134 w 160"/>
                  <a:gd name="T9" fmla="*/ 166 h 206"/>
                  <a:gd name="T10" fmla="*/ 160 w 160"/>
                  <a:gd name="T11" fmla="*/ 206 h 206"/>
                </a:gdLst>
                <a:ahLst/>
                <a:cxnLst>
                  <a:cxn ang="0">
                    <a:pos x="T0" y="T1"/>
                  </a:cxn>
                  <a:cxn ang="0">
                    <a:pos x="T2" y="T3"/>
                  </a:cxn>
                  <a:cxn ang="0">
                    <a:pos x="T4" y="T5"/>
                  </a:cxn>
                  <a:cxn ang="0">
                    <a:pos x="T6" y="T7"/>
                  </a:cxn>
                  <a:cxn ang="0">
                    <a:pos x="T8" y="T9"/>
                  </a:cxn>
                  <a:cxn ang="0">
                    <a:pos x="T10" y="T11"/>
                  </a:cxn>
                </a:cxnLst>
                <a:rect l="0" t="0" r="r" b="b"/>
                <a:pathLst>
                  <a:path w="160" h="206">
                    <a:moveTo>
                      <a:pt x="0" y="0"/>
                    </a:moveTo>
                    <a:lnTo>
                      <a:pt x="0" y="0"/>
                    </a:lnTo>
                    <a:lnTo>
                      <a:pt x="46" y="54"/>
                    </a:lnTo>
                    <a:lnTo>
                      <a:pt x="94" y="112"/>
                    </a:lnTo>
                    <a:lnTo>
                      <a:pt x="134" y="166"/>
                    </a:lnTo>
                    <a:lnTo>
                      <a:pt x="160" y="20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5" name="Freeform 23"/>
              <p:cNvSpPr>
                <a:spLocks/>
              </p:cNvSpPr>
              <p:nvPr/>
            </p:nvSpPr>
            <p:spPr bwMode="auto">
              <a:xfrm>
                <a:off x="7299458" y="3509962"/>
                <a:ext cx="171450" cy="457200"/>
              </a:xfrm>
              <a:custGeom>
                <a:avLst/>
                <a:gdLst>
                  <a:gd name="T0" fmla="*/ 108 w 108"/>
                  <a:gd name="T1" fmla="*/ 288 h 288"/>
                  <a:gd name="T2" fmla="*/ 108 w 108"/>
                  <a:gd name="T3" fmla="*/ 288 h 288"/>
                  <a:gd name="T4" fmla="*/ 100 w 108"/>
                  <a:gd name="T5" fmla="*/ 254 h 288"/>
                  <a:gd name="T6" fmla="*/ 88 w 108"/>
                  <a:gd name="T7" fmla="*/ 214 h 288"/>
                  <a:gd name="T8" fmla="*/ 74 w 108"/>
                  <a:gd name="T9" fmla="*/ 174 h 288"/>
                  <a:gd name="T10" fmla="*/ 58 w 108"/>
                  <a:gd name="T11" fmla="*/ 132 h 288"/>
                  <a:gd name="T12" fmla="*/ 26 w 108"/>
                  <a:gd name="T13" fmla="*/ 54 h 288"/>
                  <a:gd name="T14" fmla="*/ 12 w 108"/>
                  <a:gd name="T15" fmla="*/ 24 h 288"/>
                  <a:gd name="T16" fmla="*/ 0 w 108"/>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8">
                    <a:moveTo>
                      <a:pt x="108" y="288"/>
                    </a:moveTo>
                    <a:lnTo>
                      <a:pt x="108" y="288"/>
                    </a:lnTo>
                    <a:lnTo>
                      <a:pt x="100" y="254"/>
                    </a:lnTo>
                    <a:lnTo>
                      <a:pt x="88" y="214"/>
                    </a:lnTo>
                    <a:lnTo>
                      <a:pt x="74" y="174"/>
                    </a:lnTo>
                    <a:lnTo>
                      <a:pt x="58" y="132"/>
                    </a:lnTo>
                    <a:lnTo>
                      <a:pt x="26" y="54"/>
                    </a:lnTo>
                    <a:lnTo>
                      <a:pt x="12" y="24"/>
                    </a:lnTo>
                    <a:lnTo>
                      <a:pt x="0"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6" name="Freeform 58"/>
              <p:cNvSpPr>
                <a:spLocks/>
              </p:cNvSpPr>
              <p:nvPr/>
            </p:nvSpPr>
            <p:spPr bwMode="auto">
              <a:xfrm>
                <a:off x="7118483" y="3716337"/>
                <a:ext cx="266700" cy="320675"/>
              </a:xfrm>
              <a:custGeom>
                <a:avLst/>
                <a:gdLst>
                  <a:gd name="T0" fmla="*/ 168 w 168"/>
                  <a:gd name="T1" fmla="*/ 202 h 202"/>
                  <a:gd name="T2" fmla="*/ 168 w 168"/>
                  <a:gd name="T3" fmla="*/ 202 h 202"/>
                  <a:gd name="T4" fmla="*/ 150 w 168"/>
                  <a:gd name="T5" fmla="*/ 176 h 202"/>
                  <a:gd name="T6" fmla="*/ 130 w 168"/>
                  <a:gd name="T7" fmla="*/ 150 h 202"/>
                  <a:gd name="T8" fmla="*/ 86 w 168"/>
                  <a:gd name="T9" fmla="*/ 98 h 202"/>
                  <a:gd name="T10" fmla="*/ 40 w 168"/>
                  <a:gd name="T11" fmla="*/ 48 h 202"/>
                  <a:gd name="T12" fmla="*/ 0 w 168"/>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168" h="202">
                    <a:moveTo>
                      <a:pt x="168" y="202"/>
                    </a:moveTo>
                    <a:lnTo>
                      <a:pt x="168" y="202"/>
                    </a:lnTo>
                    <a:lnTo>
                      <a:pt x="150" y="176"/>
                    </a:lnTo>
                    <a:lnTo>
                      <a:pt x="130" y="150"/>
                    </a:lnTo>
                    <a:lnTo>
                      <a:pt x="86" y="98"/>
                    </a:lnTo>
                    <a:lnTo>
                      <a:pt x="40" y="48"/>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7" name="Freeform 59"/>
              <p:cNvSpPr>
                <a:spLocks/>
              </p:cNvSpPr>
              <p:nvPr/>
            </p:nvSpPr>
            <p:spPr bwMode="auto">
              <a:xfrm>
                <a:off x="5454783" y="2935287"/>
                <a:ext cx="1514475" cy="663575"/>
              </a:xfrm>
              <a:custGeom>
                <a:avLst/>
                <a:gdLst>
                  <a:gd name="T0" fmla="*/ 906 w 906"/>
                  <a:gd name="T1" fmla="*/ 404 h 404"/>
                  <a:gd name="T2" fmla="*/ 906 w 906"/>
                  <a:gd name="T3" fmla="*/ 404 h 404"/>
                  <a:gd name="T4" fmla="*/ 850 w 906"/>
                  <a:gd name="T5" fmla="*/ 362 h 404"/>
                  <a:gd name="T6" fmla="*/ 784 w 906"/>
                  <a:gd name="T7" fmla="*/ 316 h 404"/>
                  <a:gd name="T8" fmla="*/ 746 w 906"/>
                  <a:gd name="T9" fmla="*/ 292 h 404"/>
                  <a:gd name="T10" fmla="*/ 708 w 906"/>
                  <a:gd name="T11" fmla="*/ 268 h 404"/>
                  <a:gd name="T12" fmla="*/ 666 w 906"/>
                  <a:gd name="T13" fmla="*/ 246 h 404"/>
                  <a:gd name="T14" fmla="*/ 624 w 906"/>
                  <a:gd name="T15" fmla="*/ 224 h 404"/>
                  <a:gd name="T16" fmla="*/ 624 w 906"/>
                  <a:gd name="T17" fmla="*/ 224 h 404"/>
                  <a:gd name="T18" fmla="*/ 520 w 906"/>
                  <a:gd name="T19" fmla="*/ 174 h 404"/>
                  <a:gd name="T20" fmla="*/ 390 w 906"/>
                  <a:gd name="T21" fmla="*/ 114 h 404"/>
                  <a:gd name="T22" fmla="*/ 390 w 906"/>
                  <a:gd name="T23" fmla="*/ 114 h 404"/>
                  <a:gd name="T24" fmla="*/ 340 w 906"/>
                  <a:gd name="T25" fmla="*/ 94 h 404"/>
                  <a:gd name="T26" fmla="*/ 288 w 906"/>
                  <a:gd name="T27" fmla="*/ 76 h 404"/>
                  <a:gd name="T28" fmla="*/ 236 w 906"/>
                  <a:gd name="T29" fmla="*/ 58 h 404"/>
                  <a:gd name="T30" fmla="*/ 182 w 906"/>
                  <a:gd name="T31" fmla="*/ 44 h 404"/>
                  <a:gd name="T32" fmla="*/ 130 w 906"/>
                  <a:gd name="T33" fmla="*/ 30 h 404"/>
                  <a:gd name="T34" fmla="*/ 82 w 906"/>
                  <a:gd name="T35" fmla="*/ 18 h 404"/>
                  <a:gd name="T36" fmla="*/ 0 w 906"/>
                  <a:gd name="T3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6" h="404">
                    <a:moveTo>
                      <a:pt x="906" y="404"/>
                    </a:moveTo>
                    <a:lnTo>
                      <a:pt x="906" y="404"/>
                    </a:lnTo>
                    <a:lnTo>
                      <a:pt x="850" y="362"/>
                    </a:lnTo>
                    <a:lnTo>
                      <a:pt x="784" y="316"/>
                    </a:lnTo>
                    <a:lnTo>
                      <a:pt x="746" y="292"/>
                    </a:lnTo>
                    <a:lnTo>
                      <a:pt x="708" y="268"/>
                    </a:lnTo>
                    <a:lnTo>
                      <a:pt x="666" y="246"/>
                    </a:lnTo>
                    <a:lnTo>
                      <a:pt x="624" y="224"/>
                    </a:lnTo>
                    <a:lnTo>
                      <a:pt x="624" y="224"/>
                    </a:lnTo>
                    <a:lnTo>
                      <a:pt x="520" y="174"/>
                    </a:lnTo>
                    <a:lnTo>
                      <a:pt x="390" y="114"/>
                    </a:lnTo>
                    <a:lnTo>
                      <a:pt x="390" y="114"/>
                    </a:lnTo>
                    <a:lnTo>
                      <a:pt x="340" y="94"/>
                    </a:lnTo>
                    <a:lnTo>
                      <a:pt x="288" y="76"/>
                    </a:lnTo>
                    <a:lnTo>
                      <a:pt x="236" y="58"/>
                    </a:lnTo>
                    <a:lnTo>
                      <a:pt x="182" y="44"/>
                    </a:lnTo>
                    <a:lnTo>
                      <a:pt x="130" y="30"/>
                    </a:lnTo>
                    <a:lnTo>
                      <a:pt x="82" y="18"/>
                    </a:lnTo>
                    <a:lnTo>
                      <a:pt x="0" y="0"/>
                    </a:lnTo>
                  </a:path>
                </a:pathLst>
              </a:custGeom>
              <a:noFill/>
              <a:ln w="12700">
                <a:solidFill>
                  <a:schemeClr val="tx1"/>
                </a:solidFill>
                <a:prstDash val="solid"/>
                <a:round/>
                <a:headEnd type="none"/>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8" name="Freeform 25"/>
              <p:cNvSpPr>
                <a:spLocks/>
              </p:cNvSpPr>
              <p:nvPr/>
            </p:nvSpPr>
            <p:spPr bwMode="auto">
              <a:xfrm>
                <a:off x="6223133" y="4157515"/>
                <a:ext cx="482600" cy="66822"/>
              </a:xfrm>
              <a:custGeom>
                <a:avLst/>
                <a:gdLst>
                  <a:gd name="T0" fmla="*/ 0 w 260"/>
                  <a:gd name="T1" fmla="*/ 0 h 36"/>
                  <a:gd name="T2" fmla="*/ 0 w 260"/>
                  <a:gd name="T3" fmla="*/ 0 h 36"/>
                  <a:gd name="T4" fmla="*/ 70 w 260"/>
                  <a:gd name="T5" fmla="*/ 14 h 36"/>
                  <a:gd name="T6" fmla="*/ 144 w 260"/>
                  <a:gd name="T7" fmla="*/ 26 h 36"/>
                  <a:gd name="T8" fmla="*/ 210 w 260"/>
                  <a:gd name="T9" fmla="*/ 34 h 36"/>
                  <a:gd name="T10" fmla="*/ 260 w 260"/>
                  <a:gd name="T11" fmla="*/ 36 h 36"/>
                </a:gdLst>
                <a:ahLst/>
                <a:cxnLst>
                  <a:cxn ang="0">
                    <a:pos x="T0" y="T1"/>
                  </a:cxn>
                  <a:cxn ang="0">
                    <a:pos x="T2" y="T3"/>
                  </a:cxn>
                  <a:cxn ang="0">
                    <a:pos x="T4" y="T5"/>
                  </a:cxn>
                  <a:cxn ang="0">
                    <a:pos x="T6" y="T7"/>
                  </a:cxn>
                  <a:cxn ang="0">
                    <a:pos x="T8" y="T9"/>
                  </a:cxn>
                  <a:cxn ang="0">
                    <a:pos x="T10" y="T11"/>
                  </a:cxn>
                </a:cxnLst>
                <a:rect l="0" t="0" r="r" b="b"/>
                <a:pathLst>
                  <a:path w="260" h="36">
                    <a:moveTo>
                      <a:pt x="0" y="0"/>
                    </a:moveTo>
                    <a:lnTo>
                      <a:pt x="0" y="0"/>
                    </a:lnTo>
                    <a:lnTo>
                      <a:pt x="70" y="14"/>
                    </a:lnTo>
                    <a:lnTo>
                      <a:pt x="144" y="26"/>
                    </a:lnTo>
                    <a:lnTo>
                      <a:pt x="210" y="34"/>
                    </a:lnTo>
                    <a:lnTo>
                      <a:pt x="260" y="3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9" name="Freeform 27"/>
              <p:cNvSpPr>
                <a:spLocks/>
              </p:cNvSpPr>
              <p:nvPr/>
            </p:nvSpPr>
            <p:spPr bwMode="auto">
              <a:xfrm>
                <a:off x="6886708" y="4148137"/>
                <a:ext cx="479425" cy="76200"/>
              </a:xfrm>
              <a:custGeom>
                <a:avLst/>
                <a:gdLst>
                  <a:gd name="T0" fmla="*/ 302 w 302"/>
                  <a:gd name="T1" fmla="*/ 0 h 48"/>
                  <a:gd name="T2" fmla="*/ 302 w 302"/>
                  <a:gd name="T3" fmla="*/ 0 h 48"/>
                  <a:gd name="T4" fmla="*/ 268 w 302"/>
                  <a:gd name="T5" fmla="*/ 10 h 48"/>
                  <a:gd name="T6" fmla="*/ 230 w 302"/>
                  <a:gd name="T7" fmla="*/ 18 h 48"/>
                  <a:gd name="T8" fmla="*/ 186 w 302"/>
                  <a:gd name="T9" fmla="*/ 26 h 48"/>
                  <a:gd name="T10" fmla="*/ 142 w 302"/>
                  <a:gd name="T11" fmla="*/ 34 h 48"/>
                  <a:gd name="T12" fmla="*/ 60 w 302"/>
                  <a:gd name="T13" fmla="*/ 44 h 48"/>
                  <a:gd name="T14" fmla="*/ 0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302" y="0"/>
                    </a:moveTo>
                    <a:lnTo>
                      <a:pt x="302" y="0"/>
                    </a:lnTo>
                    <a:lnTo>
                      <a:pt x="268" y="10"/>
                    </a:lnTo>
                    <a:lnTo>
                      <a:pt x="230" y="18"/>
                    </a:lnTo>
                    <a:lnTo>
                      <a:pt x="186" y="26"/>
                    </a:lnTo>
                    <a:lnTo>
                      <a:pt x="142" y="34"/>
                    </a:lnTo>
                    <a:lnTo>
                      <a:pt x="60" y="44"/>
                    </a:lnTo>
                    <a:lnTo>
                      <a:pt x="0" y="48"/>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0" name="Freeform 29"/>
              <p:cNvSpPr>
                <a:spLocks/>
              </p:cNvSpPr>
              <p:nvPr/>
            </p:nvSpPr>
            <p:spPr bwMode="auto">
              <a:xfrm>
                <a:off x="5372234" y="2224086"/>
                <a:ext cx="177800" cy="454025"/>
              </a:xfrm>
              <a:custGeom>
                <a:avLst/>
                <a:gdLst>
                  <a:gd name="T0" fmla="*/ 0 w 98"/>
                  <a:gd name="T1" fmla="*/ 242 h 242"/>
                  <a:gd name="T2" fmla="*/ 0 w 98"/>
                  <a:gd name="T3" fmla="*/ 242 h 242"/>
                  <a:gd name="T4" fmla="*/ 22 w 98"/>
                  <a:gd name="T5" fmla="*/ 174 h 242"/>
                  <a:gd name="T6" fmla="*/ 50 w 98"/>
                  <a:gd name="T7" fmla="*/ 106 h 242"/>
                  <a:gd name="T8" fmla="*/ 76 w 98"/>
                  <a:gd name="T9" fmla="*/ 44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6"/>
                    </a:lnTo>
                    <a:lnTo>
                      <a:pt x="76" y="44"/>
                    </a:lnTo>
                    <a:lnTo>
                      <a:pt x="98"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1" name="Freeform 31"/>
              <p:cNvSpPr>
                <a:spLocks/>
              </p:cNvSpPr>
              <p:nvPr/>
            </p:nvSpPr>
            <p:spPr bwMode="auto">
              <a:xfrm>
                <a:off x="5638933" y="1690687"/>
                <a:ext cx="307975" cy="377825"/>
              </a:xfrm>
              <a:custGeom>
                <a:avLst/>
                <a:gdLst>
                  <a:gd name="T0" fmla="*/ 194 w 194"/>
                  <a:gd name="T1" fmla="*/ 0 h 238"/>
                  <a:gd name="T2" fmla="*/ 194 w 194"/>
                  <a:gd name="T3" fmla="*/ 0 h 238"/>
                  <a:gd name="T4" fmla="*/ 170 w 194"/>
                  <a:gd name="T5" fmla="*/ 24 h 238"/>
                  <a:gd name="T6" fmla="*/ 142 w 194"/>
                  <a:gd name="T7" fmla="*/ 54 h 238"/>
                  <a:gd name="T8" fmla="*/ 114 w 194"/>
                  <a:gd name="T9" fmla="*/ 86 h 238"/>
                  <a:gd name="T10" fmla="*/ 84 w 194"/>
                  <a:gd name="T11" fmla="*/ 122 h 238"/>
                  <a:gd name="T12" fmla="*/ 34 w 194"/>
                  <a:gd name="T13" fmla="*/ 188 h 238"/>
                  <a:gd name="T14" fmla="*/ 14 w 194"/>
                  <a:gd name="T15" fmla="*/ 216 h 238"/>
                  <a:gd name="T16" fmla="*/ 0 w 194"/>
                  <a:gd name="T17"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194" y="0"/>
                    </a:moveTo>
                    <a:lnTo>
                      <a:pt x="194" y="0"/>
                    </a:lnTo>
                    <a:lnTo>
                      <a:pt x="170" y="24"/>
                    </a:lnTo>
                    <a:lnTo>
                      <a:pt x="142" y="54"/>
                    </a:lnTo>
                    <a:lnTo>
                      <a:pt x="114" y="86"/>
                    </a:lnTo>
                    <a:lnTo>
                      <a:pt x="84" y="122"/>
                    </a:lnTo>
                    <a:lnTo>
                      <a:pt x="34" y="188"/>
                    </a:lnTo>
                    <a:lnTo>
                      <a:pt x="14" y="216"/>
                    </a:lnTo>
                    <a:lnTo>
                      <a:pt x="0" y="238"/>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2" name="Freeform 33"/>
              <p:cNvSpPr>
                <a:spLocks/>
              </p:cNvSpPr>
              <p:nvPr/>
            </p:nvSpPr>
            <p:spPr bwMode="auto">
              <a:xfrm>
                <a:off x="6556507" y="2224087"/>
                <a:ext cx="179279" cy="451932"/>
              </a:xfrm>
              <a:custGeom>
                <a:avLst/>
                <a:gdLst>
                  <a:gd name="T0" fmla="*/ 96 w 96"/>
                  <a:gd name="T1" fmla="*/ 242 h 242"/>
                  <a:gd name="T2" fmla="*/ 96 w 96"/>
                  <a:gd name="T3" fmla="*/ 242 h 242"/>
                  <a:gd name="T4" fmla="*/ 74 w 96"/>
                  <a:gd name="T5" fmla="*/ 176 h 242"/>
                  <a:gd name="T6" fmla="*/ 48 w 96"/>
                  <a:gd name="T7" fmla="*/ 106 h 242"/>
                  <a:gd name="T8" fmla="*/ 22 w 96"/>
                  <a:gd name="T9" fmla="*/ 44 h 242"/>
                  <a:gd name="T10" fmla="*/ 0 w 96"/>
                  <a:gd name="T11" fmla="*/ 0 h 242"/>
                </a:gdLst>
                <a:ahLst/>
                <a:cxnLst>
                  <a:cxn ang="0">
                    <a:pos x="T0" y="T1"/>
                  </a:cxn>
                  <a:cxn ang="0">
                    <a:pos x="T2" y="T3"/>
                  </a:cxn>
                  <a:cxn ang="0">
                    <a:pos x="T4" y="T5"/>
                  </a:cxn>
                  <a:cxn ang="0">
                    <a:pos x="T6" y="T7"/>
                  </a:cxn>
                  <a:cxn ang="0">
                    <a:pos x="T8" y="T9"/>
                  </a:cxn>
                  <a:cxn ang="0">
                    <a:pos x="T10" y="T11"/>
                  </a:cxn>
                </a:cxnLst>
                <a:rect l="0" t="0" r="r" b="b"/>
                <a:pathLst>
                  <a:path w="96" h="242">
                    <a:moveTo>
                      <a:pt x="96" y="242"/>
                    </a:moveTo>
                    <a:lnTo>
                      <a:pt x="96" y="242"/>
                    </a:lnTo>
                    <a:lnTo>
                      <a:pt x="74" y="176"/>
                    </a:lnTo>
                    <a:lnTo>
                      <a:pt x="48" y="106"/>
                    </a:lnTo>
                    <a:lnTo>
                      <a:pt x="22" y="44"/>
                    </a:lnTo>
                    <a:lnTo>
                      <a:pt x="0"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3" name="Freeform 35"/>
              <p:cNvSpPr>
                <a:spLocks/>
              </p:cNvSpPr>
              <p:nvPr/>
            </p:nvSpPr>
            <p:spPr bwMode="auto">
              <a:xfrm>
                <a:off x="6156458" y="1690687"/>
                <a:ext cx="307975" cy="377825"/>
              </a:xfrm>
              <a:custGeom>
                <a:avLst/>
                <a:gdLst>
                  <a:gd name="T0" fmla="*/ 0 w 194"/>
                  <a:gd name="T1" fmla="*/ 0 h 238"/>
                  <a:gd name="T2" fmla="*/ 0 w 194"/>
                  <a:gd name="T3" fmla="*/ 0 h 238"/>
                  <a:gd name="T4" fmla="*/ 26 w 194"/>
                  <a:gd name="T5" fmla="*/ 24 h 238"/>
                  <a:gd name="T6" fmla="*/ 54 w 194"/>
                  <a:gd name="T7" fmla="*/ 54 h 238"/>
                  <a:gd name="T8" fmla="*/ 82 w 194"/>
                  <a:gd name="T9" fmla="*/ 86 h 238"/>
                  <a:gd name="T10" fmla="*/ 110 w 194"/>
                  <a:gd name="T11" fmla="*/ 122 h 238"/>
                  <a:gd name="T12" fmla="*/ 160 w 194"/>
                  <a:gd name="T13" fmla="*/ 188 h 238"/>
                  <a:gd name="T14" fmla="*/ 194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0" y="0"/>
                    </a:moveTo>
                    <a:lnTo>
                      <a:pt x="0" y="0"/>
                    </a:lnTo>
                    <a:lnTo>
                      <a:pt x="26" y="24"/>
                    </a:lnTo>
                    <a:lnTo>
                      <a:pt x="54" y="54"/>
                    </a:lnTo>
                    <a:lnTo>
                      <a:pt x="82" y="86"/>
                    </a:lnTo>
                    <a:lnTo>
                      <a:pt x="110" y="122"/>
                    </a:lnTo>
                    <a:lnTo>
                      <a:pt x="160" y="188"/>
                    </a:lnTo>
                    <a:lnTo>
                      <a:pt x="194" y="238"/>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4" name="Freeform 37"/>
              <p:cNvSpPr>
                <a:spLocks/>
              </p:cNvSpPr>
              <p:nvPr/>
            </p:nvSpPr>
            <p:spPr bwMode="auto">
              <a:xfrm>
                <a:off x="4895982" y="2976562"/>
                <a:ext cx="307975" cy="377825"/>
              </a:xfrm>
              <a:custGeom>
                <a:avLst/>
                <a:gdLst>
                  <a:gd name="T0" fmla="*/ 162 w 162"/>
                  <a:gd name="T1" fmla="*/ 0 h 206"/>
                  <a:gd name="T2" fmla="*/ 162 w 162"/>
                  <a:gd name="T3" fmla="*/ 0 h 206"/>
                  <a:gd name="T4" fmla="*/ 114 w 162"/>
                  <a:gd name="T5" fmla="*/ 54 h 206"/>
                  <a:gd name="T6" fmla="*/ 68 w 162"/>
                  <a:gd name="T7" fmla="*/ 112 h 206"/>
                  <a:gd name="T8" fmla="*/ 28 w 162"/>
                  <a:gd name="T9" fmla="*/ 166 h 206"/>
                  <a:gd name="T10" fmla="*/ 0 w 162"/>
                  <a:gd name="T11" fmla="*/ 206 h 206"/>
                </a:gdLst>
                <a:ahLst/>
                <a:cxnLst>
                  <a:cxn ang="0">
                    <a:pos x="T0" y="T1"/>
                  </a:cxn>
                  <a:cxn ang="0">
                    <a:pos x="T2" y="T3"/>
                  </a:cxn>
                  <a:cxn ang="0">
                    <a:pos x="T4" y="T5"/>
                  </a:cxn>
                  <a:cxn ang="0">
                    <a:pos x="T6" y="T7"/>
                  </a:cxn>
                  <a:cxn ang="0">
                    <a:pos x="T8" y="T9"/>
                  </a:cxn>
                  <a:cxn ang="0">
                    <a:pos x="T10" y="T11"/>
                  </a:cxn>
                </a:cxnLst>
                <a:rect l="0" t="0" r="r" b="b"/>
                <a:pathLst>
                  <a:path w="162" h="206">
                    <a:moveTo>
                      <a:pt x="162" y="0"/>
                    </a:moveTo>
                    <a:lnTo>
                      <a:pt x="162" y="0"/>
                    </a:lnTo>
                    <a:lnTo>
                      <a:pt x="114" y="54"/>
                    </a:lnTo>
                    <a:lnTo>
                      <a:pt x="68" y="112"/>
                    </a:lnTo>
                    <a:lnTo>
                      <a:pt x="28" y="166"/>
                    </a:lnTo>
                    <a:lnTo>
                      <a:pt x="0" y="20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5" name="Freeform 39"/>
              <p:cNvSpPr>
                <a:spLocks/>
              </p:cNvSpPr>
              <p:nvPr/>
            </p:nvSpPr>
            <p:spPr bwMode="auto">
              <a:xfrm>
                <a:off x="4635633" y="3509962"/>
                <a:ext cx="171450" cy="457200"/>
              </a:xfrm>
              <a:custGeom>
                <a:avLst/>
                <a:gdLst>
                  <a:gd name="T0" fmla="*/ 0 w 108"/>
                  <a:gd name="T1" fmla="*/ 288 h 288"/>
                  <a:gd name="T2" fmla="*/ 0 w 108"/>
                  <a:gd name="T3" fmla="*/ 288 h 288"/>
                  <a:gd name="T4" fmla="*/ 8 w 108"/>
                  <a:gd name="T5" fmla="*/ 254 h 288"/>
                  <a:gd name="T6" fmla="*/ 20 w 108"/>
                  <a:gd name="T7" fmla="*/ 214 h 288"/>
                  <a:gd name="T8" fmla="*/ 34 w 108"/>
                  <a:gd name="T9" fmla="*/ 174 h 288"/>
                  <a:gd name="T10" fmla="*/ 50 w 108"/>
                  <a:gd name="T11" fmla="*/ 132 h 288"/>
                  <a:gd name="T12" fmla="*/ 82 w 108"/>
                  <a:gd name="T13" fmla="*/ 54 h 288"/>
                  <a:gd name="T14" fmla="*/ 108 w 108"/>
                  <a:gd name="T15" fmla="*/ 0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8">
                    <a:moveTo>
                      <a:pt x="0" y="288"/>
                    </a:moveTo>
                    <a:lnTo>
                      <a:pt x="0" y="288"/>
                    </a:lnTo>
                    <a:lnTo>
                      <a:pt x="8" y="254"/>
                    </a:lnTo>
                    <a:lnTo>
                      <a:pt x="20" y="214"/>
                    </a:lnTo>
                    <a:lnTo>
                      <a:pt x="34" y="174"/>
                    </a:lnTo>
                    <a:lnTo>
                      <a:pt x="50" y="132"/>
                    </a:lnTo>
                    <a:lnTo>
                      <a:pt x="82" y="54"/>
                    </a:lnTo>
                    <a:lnTo>
                      <a:pt x="108"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6" name="Freeform 41"/>
              <p:cNvSpPr>
                <a:spLocks/>
              </p:cNvSpPr>
              <p:nvPr/>
            </p:nvSpPr>
            <p:spPr bwMode="auto">
              <a:xfrm>
                <a:off x="5400808" y="4148137"/>
                <a:ext cx="476066" cy="76200"/>
              </a:xfrm>
              <a:custGeom>
                <a:avLst/>
                <a:gdLst>
                  <a:gd name="T0" fmla="*/ 258 w 258"/>
                  <a:gd name="T1" fmla="*/ 0 h 36"/>
                  <a:gd name="T2" fmla="*/ 258 w 258"/>
                  <a:gd name="T3" fmla="*/ 0 h 36"/>
                  <a:gd name="T4" fmla="*/ 188 w 258"/>
                  <a:gd name="T5" fmla="*/ 14 h 36"/>
                  <a:gd name="T6" fmla="*/ 114 w 258"/>
                  <a:gd name="T7" fmla="*/ 26 h 36"/>
                  <a:gd name="T8" fmla="*/ 48 w 258"/>
                  <a:gd name="T9" fmla="*/ 34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4"/>
                    </a:lnTo>
                    <a:lnTo>
                      <a:pt x="0" y="3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7" name="Freeform 43"/>
              <p:cNvSpPr>
                <a:spLocks/>
              </p:cNvSpPr>
              <p:nvPr/>
            </p:nvSpPr>
            <p:spPr bwMode="auto">
              <a:xfrm>
                <a:off x="4740408" y="4148137"/>
                <a:ext cx="479425" cy="76200"/>
              </a:xfrm>
              <a:custGeom>
                <a:avLst/>
                <a:gdLst>
                  <a:gd name="T0" fmla="*/ 0 w 302"/>
                  <a:gd name="T1" fmla="*/ 0 h 48"/>
                  <a:gd name="T2" fmla="*/ 0 w 302"/>
                  <a:gd name="T3" fmla="*/ 0 h 48"/>
                  <a:gd name="T4" fmla="*/ 32 w 302"/>
                  <a:gd name="T5" fmla="*/ 10 h 48"/>
                  <a:gd name="T6" fmla="*/ 72 w 302"/>
                  <a:gd name="T7" fmla="*/ 18 h 48"/>
                  <a:gd name="T8" fmla="*/ 114 w 302"/>
                  <a:gd name="T9" fmla="*/ 26 h 48"/>
                  <a:gd name="T10" fmla="*/ 160 w 302"/>
                  <a:gd name="T11" fmla="*/ 34 h 48"/>
                  <a:gd name="T12" fmla="*/ 242 w 302"/>
                  <a:gd name="T13" fmla="*/ 44 h 48"/>
                  <a:gd name="T14" fmla="*/ 302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0" y="0"/>
                    </a:moveTo>
                    <a:lnTo>
                      <a:pt x="0" y="0"/>
                    </a:lnTo>
                    <a:lnTo>
                      <a:pt x="32" y="10"/>
                    </a:lnTo>
                    <a:lnTo>
                      <a:pt x="72" y="18"/>
                    </a:lnTo>
                    <a:lnTo>
                      <a:pt x="114" y="26"/>
                    </a:lnTo>
                    <a:lnTo>
                      <a:pt x="160" y="34"/>
                    </a:lnTo>
                    <a:lnTo>
                      <a:pt x="242" y="44"/>
                    </a:lnTo>
                    <a:lnTo>
                      <a:pt x="302" y="48"/>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8" name="Freeform 45"/>
              <p:cNvSpPr>
                <a:spLocks/>
              </p:cNvSpPr>
              <p:nvPr/>
            </p:nvSpPr>
            <p:spPr bwMode="auto">
              <a:xfrm>
                <a:off x="6372358" y="2976562"/>
                <a:ext cx="307975" cy="377825"/>
              </a:xfrm>
              <a:custGeom>
                <a:avLst/>
                <a:gdLst>
                  <a:gd name="T0" fmla="*/ 194 w 194"/>
                  <a:gd name="T1" fmla="*/ 0 h 238"/>
                  <a:gd name="T2" fmla="*/ 194 w 194"/>
                  <a:gd name="T3" fmla="*/ 0 h 238"/>
                  <a:gd name="T4" fmla="*/ 170 w 194"/>
                  <a:gd name="T5" fmla="*/ 26 h 238"/>
                  <a:gd name="T6" fmla="*/ 142 w 194"/>
                  <a:gd name="T7" fmla="*/ 54 h 238"/>
                  <a:gd name="T8" fmla="*/ 112 w 194"/>
                  <a:gd name="T9" fmla="*/ 88 h 238"/>
                  <a:gd name="T10" fmla="*/ 84 w 194"/>
                  <a:gd name="T11" fmla="*/ 122 h 238"/>
                  <a:gd name="T12" fmla="*/ 34 w 194"/>
                  <a:gd name="T13" fmla="*/ 188 h 238"/>
                  <a:gd name="T14" fmla="*/ 0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194" y="0"/>
                    </a:moveTo>
                    <a:lnTo>
                      <a:pt x="194" y="0"/>
                    </a:lnTo>
                    <a:lnTo>
                      <a:pt x="170" y="26"/>
                    </a:lnTo>
                    <a:lnTo>
                      <a:pt x="142" y="54"/>
                    </a:lnTo>
                    <a:lnTo>
                      <a:pt x="112" y="88"/>
                    </a:lnTo>
                    <a:lnTo>
                      <a:pt x="84" y="122"/>
                    </a:lnTo>
                    <a:lnTo>
                      <a:pt x="34" y="188"/>
                    </a:lnTo>
                    <a:lnTo>
                      <a:pt x="0" y="238"/>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9" name="Freeform 46"/>
              <p:cNvSpPr>
                <a:spLocks/>
              </p:cNvSpPr>
              <p:nvPr/>
            </p:nvSpPr>
            <p:spPr bwMode="auto">
              <a:xfrm>
                <a:off x="6102483" y="3513137"/>
                <a:ext cx="180975" cy="446897"/>
              </a:xfrm>
              <a:custGeom>
                <a:avLst/>
                <a:gdLst>
                  <a:gd name="T0" fmla="*/ 0 w 98"/>
                  <a:gd name="T1" fmla="*/ 242 h 242"/>
                  <a:gd name="T2" fmla="*/ 0 w 98"/>
                  <a:gd name="T3" fmla="*/ 242 h 242"/>
                  <a:gd name="T4" fmla="*/ 22 w 98"/>
                  <a:gd name="T5" fmla="*/ 174 h 242"/>
                  <a:gd name="T6" fmla="*/ 50 w 98"/>
                  <a:gd name="T7" fmla="*/ 104 h 242"/>
                  <a:gd name="T8" fmla="*/ 76 w 98"/>
                  <a:gd name="T9" fmla="*/ 42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4"/>
                    </a:lnTo>
                    <a:lnTo>
                      <a:pt x="76" y="42"/>
                    </a:lnTo>
                    <a:lnTo>
                      <a:pt x="98"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0" name="Freeform 50"/>
              <p:cNvSpPr>
                <a:spLocks/>
              </p:cNvSpPr>
              <p:nvPr/>
            </p:nvSpPr>
            <p:spPr bwMode="auto">
              <a:xfrm>
                <a:off x="5623058" y="3627437"/>
                <a:ext cx="293504" cy="377886"/>
              </a:xfrm>
              <a:custGeom>
                <a:avLst/>
                <a:gdLst>
                  <a:gd name="T0" fmla="*/ 160 w 160"/>
                  <a:gd name="T1" fmla="*/ 206 h 206"/>
                  <a:gd name="T2" fmla="*/ 160 w 160"/>
                  <a:gd name="T3" fmla="*/ 206 h 206"/>
                  <a:gd name="T4" fmla="*/ 112 w 160"/>
                  <a:gd name="T5" fmla="*/ 152 h 206"/>
                  <a:gd name="T6" fmla="*/ 66 w 160"/>
                  <a:gd name="T7" fmla="*/ 94 h 206"/>
                  <a:gd name="T8" fmla="*/ 26 w 160"/>
                  <a:gd name="T9" fmla="*/ 40 h 206"/>
                  <a:gd name="T10" fmla="*/ 0 w 160"/>
                  <a:gd name="T11" fmla="*/ 0 h 206"/>
                </a:gdLst>
                <a:ahLst/>
                <a:cxnLst>
                  <a:cxn ang="0">
                    <a:pos x="T0" y="T1"/>
                  </a:cxn>
                  <a:cxn ang="0">
                    <a:pos x="T2" y="T3"/>
                  </a:cxn>
                  <a:cxn ang="0">
                    <a:pos x="T4" y="T5"/>
                  </a:cxn>
                  <a:cxn ang="0">
                    <a:pos x="T6" y="T7"/>
                  </a:cxn>
                  <a:cxn ang="0">
                    <a:pos x="T8" y="T9"/>
                  </a:cxn>
                  <a:cxn ang="0">
                    <a:pos x="T10" y="T11"/>
                  </a:cxn>
                </a:cxnLst>
                <a:rect l="0" t="0" r="r" b="b"/>
                <a:pathLst>
                  <a:path w="160" h="206">
                    <a:moveTo>
                      <a:pt x="160" y="206"/>
                    </a:moveTo>
                    <a:lnTo>
                      <a:pt x="160" y="206"/>
                    </a:lnTo>
                    <a:lnTo>
                      <a:pt x="112" y="152"/>
                    </a:lnTo>
                    <a:lnTo>
                      <a:pt x="66" y="94"/>
                    </a:lnTo>
                    <a:lnTo>
                      <a:pt x="26" y="40"/>
                    </a:lnTo>
                    <a:lnTo>
                      <a:pt x="0"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1" name="Freeform 52"/>
              <p:cNvSpPr>
                <a:spLocks/>
              </p:cNvSpPr>
              <p:nvPr/>
            </p:nvSpPr>
            <p:spPr bwMode="auto">
              <a:xfrm>
                <a:off x="5359533" y="3017837"/>
                <a:ext cx="171450" cy="454025"/>
              </a:xfrm>
              <a:custGeom>
                <a:avLst/>
                <a:gdLst>
                  <a:gd name="T0" fmla="*/ 0 w 108"/>
                  <a:gd name="T1" fmla="*/ 0 h 286"/>
                  <a:gd name="T2" fmla="*/ 0 w 108"/>
                  <a:gd name="T3" fmla="*/ 0 h 286"/>
                  <a:gd name="T4" fmla="*/ 8 w 108"/>
                  <a:gd name="T5" fmla="*/ 34 h 286"/>
                  <a:gd name="T6" fmla="*/ 20 w 108"/>
                  <a:gd name="T7" fmla="*/ 72 h 286"/>
                  <a:gd name="T8" fmla="*/ 34 w 108"/>
                  <a:gd name="T9" fmla="*/ 112 h 286"/>
                  <a:gd name="T10" fmla="*/ 50 w 108"/>
                  <a:gd name="T11" fmla="*/ 154 h 286"/>
                  <a:gd name="T12" fmla="*/ 82 w 108"/>
                  <a:gd name="T13" fmla="*/ 232 h 286"/>
                  <a:gd name="T14" fmla="*/ 96 w 108"/>
                  <a:gd name="T15" fmla="*/ 262 h 286"/>
                  <a:gd name="T16" fmla="*/ 108 w 108"/>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6">
                    <a:moveTo>
                      <a:pt x="0" y="0"/>
                    </a:moveTo>
                    <a:lnTo>
                      <a:pt x="0" y="0"/>
                    </a:lnTo>
                    <a:lnTo>
                      <a:pt x="8" y="34"/>
                    </a:lnTo>
                    <a:lnTo>
                      <a:pt x="20" y="72"/>
                    </a:lnTo>
                    <a:lnTo>
                      <a:pt x="34" y="112"/>
                    </a:lnTo>
                    <a:lnTo>
                      <a:pt x="50" y="154"/>
                    </a:lnTo>
                    <a:lnTo>
                      <a:pt x="82" y="232"/>
                    </a:lnTo>
                    <a:lnTo>
                      <a:pt x="96" y="262"/>
                    </a:lnTo>
                    <a:lnTo>
                      <a:pt x="108" y="286"/>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2" name="Freeform 54"/>
              <p:cNvSpPr>
                <a:spLocks/>
              </p:cNvSpPr>
              <p:nvPr/>
            </p:nvSpPr>
            <p:spPr bwMode="auto">
              <a:xfrm>
                <a:off x="5823083" y="3513137"/>
                <a:ext cx="171450" cy="454025"/>
              </a:xfrm>
              <a:custGeom>
                <a:avLst/>
                <a:gdLst>
                  <a:gd name="T0" fmla="*/ 108 w 108"/>
                  <a:gd name="T1" fmla="*/ 286 h 286"/>
                  <a:gd name="T2" fmla="*/ 108 w 108"/>
                  <a:gd name="T3" fmla="*/ 286 h 286"/>
                  <a:gd name="T4" fmla="*/ 100 w 108"/>
                  <a:gd name="T5" fmla="*/ 252 h 286"/>
                  <a:gd name="T6" fmla="*/ 88 w 108"/>
                  <a:gd name="T7" fmla="*/ 214 h 286"/>
                  <a:gd name="T8" fmla="*/ 74 w 108"/>
                  <a:gd name="T9" fmla="*/ 172 h 286"/>
                  <a:gd name="T10" fmla="*/ 58 w 108"/>
                  <a:gd name="T11" fmla="*/ 130 h 286"/>
                  <a:gd name="T12" fmla="*/ 26 w 108"/>
                  <a:gd name="T13" fmla="*/ 54 h 286"/>
                  <a:gd name="T14" fmla="*/ 0 w 108"/>
                  <a:gd name="T15" fmla="*/ 0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6">
                    <a:moveTo>
                      <a:pt x="108" y="286"/>
                    </a:moveTo>
                    <a:lnTo>
                      <a:pt x="108" y="286"/>
                    </a:lnTo>
                    <a:lnTo>
                      <a:pt x="100" y="252"/>
                    </a:lnTo>
                    <a:lnTo>
                      <a:pt x="88" y="214"/>
                    </a:lnTo>
                    <a:lnTo>
                      <a:pt x="74" y="172"/>
                    </a:lnTo>
                    <a:lnTo>
                      <a:pt x="58" y="130"/>
                    </a:lnTo>
                    <a:lnTo>
                      <a:pt x="26" y="54"/>
                    </a:lnTo>
                    <a:lnTo>
                      <a:pt x="0"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3" name="Freeform 55"/>
              <p:cNvSpPr>
                <a:spLocks/>
              </p:cNvSpPr>
              <p:nvPr/>
            </p:nvSpPr>
            <p:spPr bwMode="auto">
              <a:xfrm>
                <a:off x="5410334" y="2986087"/>
                <a:ext cx="323850" cy="368300"/>
              </a:xfrm>
              <a:custGeom>
                <a:avLst/>
                <a:gdLst>
                  <a:gd name="T0" fmla="*/ 0 w 162"/>
                  <a:gd name="T1" fmla="*/ 0 h 204"/>
                  <a:gd name="T2" fmla="*/ 0 w 162"/>
                  <a:gd name="T3" fmla="*/ 0 h 204"/>
                  <a:gd name="T4" fmla="*/ 48 w 162"/>
                  <a:gd name="T5" fmla="*/ 52 h 204"/>
                  <a:gd name="T6" fmla="*/ 94 w 162"/>
                  <a:gd name="T7" fmla="*/ 110 h 204"/>
                  <a:gd name="T8" fmla="*/ 134 w 162"/>
                  <a:gd name="T9" fmla="*/ 164 h 204"/>
                  <a:gd name="T10" fmla="*/ 162 w 162"/>
                  <a:gd name="T11" fmla="*/ 204 h 204"/>
                </a:gdLst>
                <a:ahLst/>
                <a:cxnLst>
                  <a:cxn ang="0">
                    <a:pos x="T0" y="T1"/>
                  </a:cxn>
                  <a:cxn ang="0">
                    <a:pos x="T2" y="T3"/>
                  </a:cxn>
                  <a:cxn ang="0">
                    <a:pos x="T4" y="T5"/>
                  </a:cxn>
                  <a:cxn ang="0">
                    <a:pos x="T6" y="T7"/>
                  </a:cxn>
                  <a:cxn ang="0">
                    <a:pos x="T8" y="T9"/>
                  </a:cxn>
                  <a:cxn ang="0">
                    <a:pos x="T10" y="T11"/>
                  </a:cxn>
                </a:cxnLst>
                <a:rect l="0" t="0" r="r" b="b"/>
                <a:pathLst>
                  <a:path w="162" h="204">
                    <a:moveTo>
                      <a:pt x="0" y="0"/>
                    </a:moveTo>
                    <a:lnTo>
                      <a:pt x="0" y="0"/>
                    </a:lnTo>
                    <a:lnTo>
                      <a:pt x="48" y="52"/>
                    </a:lnTo>
                    <a:lnTo>
                      <a:pt x="94" y="110"/>
                    </a:lnTo>
                    <a:lnTo>
                      <a:pt x="134" y="164"/>
                    </a:lnTo>
                    <a:lnTo>
                      <a:pt x="162" y="204"/>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4" name="Freeform 64"/>
              <p:cNvSpPr>
                <a:spLocks/>
              </p:cNvSpPr>
              <p:nvPr/>
            </p:nvSpPr>
            <p:spPr bwMode="auto">
              <a:xfrm>
                <a:off x="5905633" y="1735137"/>
                <a:ext cx="142875" cy="390525"/>
              </a:xfrm>
              <a:custGeom>
                <a:avLst/>
                <a:gdLst>
                  <a:gd name="T0" fmla="*/ 90 w 90"/>
                  <a:gd name="T1" fmla="*/ 0 h 246"/>
                  <a:gd name="T2" fmla="*/ 90 w 90"/>
                  <a:gd name="T3" fmla="*/ 0 h 246"/>
                  <a:gd name="T4" fmla="*/ 76 w 90"/>
                  <a:gd name="T5" fmla="*/ 30 h 246"/>
                  <a:gd name="T6" fmla="*/ 64 w 90"/>
                  <a:gd name="T7" fmla="*/ 60 h 246"/>
                  <a:gd name="T8" fmla="*/ 40 w 90"/>
                  <a:gd name="T9" fmla="*/ 124 h 246"/>
                  <a:gd name="T10" fmla="*/ 20 w 90"/>
                  <a:gd name="T11" fmla="*/ 188 h 246"/>
                  <a:gd name="T12" fmla="*/ 0 w 90"/>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90" h="246">
                    <a:moveTo>
                      <a:pt x="90" y="0"/>
                    </a:moveTo>
                    <a:lnTo>
                      <a:pt x="90" y="0"/>
                    </a:lnTo>
                    <a:lnTo>
                      <a:pt x="76" y="30"/>
                    </a:lnTo>
                    <a:lnTo>
                      <a:pt x="64" y="60"/>
                    </a:lnTo>
                    <a:lnTo>
                      <a:pt x="40" y="124"/>
                    </a:lnTo>
                    <a:lnTo>
                      <a:pt x="20" y="188"/>
                    </a:lnTo>
                    <a:lnTo>
                      <a:pt x="0" y="246"/>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5" name="Freeform 65"/>
              <p:cNvSpPr>
                <a:spLocks/>
              </p:cNvSpPr>
              <p:nvPr/>
            </p:nvSpPr>
            <p:spPr bwMode="auto">
              <a:xfrm>
                <a:off x="5848483" y="2316162"/>
                <a:ext cx="203200" cy="1642256"/>
              </a:xfrm>
              <a:custGeom>
                <a:avLst/>
                <a:gdLst>
                  <a:gd name="T0" fmla="*/ 18 w 122"/>
                  <a:gd name="T1" fmla="*/ 0 h 986"/>
                  <a:gd name="T2" fmla="*/ 18 w 122"/>
                  <a:gd name="T3" fmla="*/ 0 h 986"/>
                  <a:gd name="T4" fmla="*/ 10 w 122"/>
                  <a:gd name="T5" fmla="*/ 70 h 986"/>
                  <a:gd name="T6" fmla="*/ 2 w 122"/>
                  <a:gd name="T7" fmla="*/ 150 h 986"/>
                  <a:gd name="T8" fmla="*/ 0 w 122"/>
                  <a:gd name="T9" fmla="*/ 194 h 986"/>
                  <a:gd name="T10" fmla="*/ 0 w 122"/>
                  <a:gd name="T11" fmla="*/ 240 h 986"/>
                  <a:gd name="T12" fmla="*/ 0 w 122"/>
                  <a:gd name="T13" fmla="*/ 286 h 986"/>
                  <a:gd name="T14" fmla="*/ 2 w 122"/>
                  <a:gd name="T15" fmla="*/ 334 h 986"/>
                  <a:gd name="T16" fmla="*/ 2 w 122"/>
                  <a:gd name="T17" fmla="*/ 334 h 986"/>
                  <a:gd name="T18" fmla="*/ 12 w 122"/>
                  <a:gd name="T19" fmla="*/ 450 h 986"/>
                  <a:gd name="T20" fmla="*/ 26 w 122"/>
                  <a:gd name="T21" fmla="*/ 592 h 986"/>
                  <a:gd name="T22" fmla="*/ 26 w 122"/>
                  <a:gd name="T23" fmla="*/ 592 h 986"/>
                  <a:gd name="T24" fmla="*/ 32 w 122"/>
                  <a:gd name="T25" fmla="*/ 644 h 986"/>
                  <a:gd name="T26" fmla="*/ 42 w 122"/>
                  <a:gd name="T27" fmla="*/ 698 h 986"/>
                  <a:gd name="T28" fmla="*/ 54 w 122"/>
                  <a:gd name="T29" fmla="*/ 754 h 986"/>
                  <a:gd name="T30" fmla="*/ 68 w 122"/>
                  <a:gd name="T31" fmla="*/ 806 h 986"/>
                  <a:gd name="T32" fmla="*/ 82 w 122"/>
                  <a:gd name="T33" fmla="*/ 858 h 986"/>
                  <a:gd name="T34" fmla="*/ 96 w 122"/>
                  <a:gd name="T35" fmla="*/ 906 h 986"/>
                  <a:gd name="T36" fmla="*/ 122 w 122"/>
                  <a:gd name="T37"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986">
                    <a:moveTo>
                      <a:pt x="18" y="0"/>
                    </a:moveTo>
                    <a:lnTo>
                      <a:pt x="18" y="0"/>
                    </a:lnTo>
                    <a:lnTo>
                      <a:pt x="10" y="70"/>
                    </a:lnTo>
                    <a:lnTo>
                      <a:pt x="2" y="150"/>
                    </a:lnTo>
                    <a:lnTo>
                      <a:pt x="0" y="194"/>
                    </a:lnTo>
                    <a:lnTo>
                      <a:pt x="0" y="240"/>
                    </a:lnTo>
                    <a:lnTo>
                      <a:pt x="0" y="286"/>
                    </a:lnTo>
                    <a:lnTo>
                      <a:pt x="2" y="334"/>
                    </a:lnTo>
                    <a:lnTo>
                      <a:pt x="2" y="334"/>
                    </a:lnTo>
                    <a:lnTo>
                      <a:pt x="12" y="450"/>
                    </a:lnTo>
                    <a:lnTo>
                      <a:pt x="26" y="592"/>
                    </a:lnTo>
                    <a:lnTo>
                      <a:pt x="26" y="592"/>
                    </a:lnTo>
                    <a:lnTo>
                      <a:pt x="32" y="644"/>
                    </a:lnTo>
                    <a:lnTo>
                      <a:pt x="42" y="698"/>
                    </a:lnTo>
                    <a:lnTo>
                      <a:pt x="54" y="754"/>
                    </a:lnTo>
                    <a:lnTo>
                      <a:pt x="68" y="806"/>
                    </a:lnTo>
                    <a:lnTo>
                      <a:pt x="82" y="858"/>
                    </a:lnTo>
                    <a:lnTo>
                      <a:pt x="96" y="906"/>
                    </a:lnTo>
                    <a:lnTo>
                      <a:pt x="122" y="986"/>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6" name="Freeform 61"/>
              <p:cNvSpPr>
                <a:spLocks/>
              </p:cNvSpPr>
              <p:nvPr/>
            </p:nvSpPr>
            <p:spPr bwMode="auto">
              <a:xfrm>
                <a:off x="4721358" y="3973512"/>
                <a:ext cx="412750" cy="69850"/>
              </a:xfrm>
              <a:custGeom>
                <a:avLst/>
                <a:gdLst>
                  <a:gd name="T0" fmla="*/ 0 w 260"/>
                  <a:gd name="T1" fmla="*/ 44 h 44"/>
                  <a:gd name="T2" fmla="*/ 0 w 260"/>
                  <a:gd name="T3" fmla="*/ 44 h 44"/>
                  <a:gd name="T4" fmla="*/ 34 w 260"/>
                  <a:gd name="T5" fmla="*/ 42 h 44"/>
                  <a:gd name="T6" fmla="*/ 66 w 260"/>
                  <a:gd name="T7" fmla="*/ 38 h 44"/>
                  <a:gd name="T8" fmla="*/ 134 w 260"/>
                  <a:gd name="T9" fmla="*/ 26 h 44"/>
                  <a:gd name="T10" fmla="*/ 198 w 260"/>
                  <a:gd name="T11" fmla="*/ 12 h 44"/>
                  <a:gd name="T12" fmla="*/ 260 w 26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260" h="44">
                    <a:moveTo>
                      <a:pt x="0" y="44"/>
                    </a:moveTo>
                    <a:lnTo>
                      <a:pt x="0" y="44"/>
                    </a:lnTo>
                    <a:lnTo>
                      <a:pt x="34" y="42"/>
                    </a:lnTo>
                    <a:lnTo>
                      <a:pt x="66" y="38"/>
                    </a:lnTo>
                    <a:lnTo>
                      <a:pt x="134" y="26"/>
                    </a:lnTo>
                    <a:lnTo>
                      <a:pt x="198" y="12"/>
                    </a:lnTo>
                    <a:lnTo>
                      <a:pt x="26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7" name="Freeform 62"/>
              <p:cNvSpPr>
                <a:spLocks/>
              </p:cNvSpPr>
              <p:nvPr/>
            </p:nvSpPr>
            <p:spPr bwMode="auto">
              <a:xfrm>
                <a:off x="5311908" y="2932112"/>
                <a:ext cx="1334218" cy="971550"/>
              </a:xfrm>
              <a:custGeom>
                <a:avLst/>
                <a:gdLst>
                  <a:gd name="T0" fmla="*/ 0 w 802"/>
                  <a:gd name="T1" fmla="*/ 584 h 584"/>
                  <a:gd name="T2" fmla="*/ 0 w 802"/>
                  <a:gd name="T3" fmla="*/ 584 h 584"/>
                  <a:gd name="T4" fmla="*/ 64 w 802"/>
                  <a:gd name="T5" fmla="*/ 556 h 584"/>
                  <a:gd name="T6" fmla="*/ 138 w 802"/>
                  <a:gd name="T7" fmla="*/ 522 h 584"/>
                  <a:gd name="T8" fmla="*/ 176 w 802"/>
                  <a:gd name="T9" fmla="*/ 502 h 584"/>
                  <a:gd name="T10" fmla="*/ 216 w 802"/>
                  <a:gd name="T11" fmla="*/ 480 h 584"/>
                  <a:gd name="T12" fmla="*/ 256 w 802"/>
                  <a:gd name="T13" fmla="*/ 456 h 584"/>
                  <a:gd name="T14" fmla="*/ 298 w 802"/>
                  <a:gd name="T15" fmla="*/ 430 h 584"/>
                  <a:gd name="T16" fmla="*/ 298 w 802"/>
                  <a:gd name="T17" fmla="*/ 430 h 584"/>
                  <a:gd name="T18" fmla="*/ 392 w 802"/>
                  <a:gd name="T19" fmla="*/ 364 h 584"/>
                  <a:gd name="T20" fmla="*/ 508 w 802"/>
                  <a:gd name="T21" fmla="*/ 282 h 584"/>
                  <a:gd name="T22" fmla="*/ 508 w 802"/>
                  <a:gd name="T23" fmla="*/ 282 h 584"/>
                  <a:gd name="T24" fmla="*/ 550 w 802"/>
                  <a:gd name="T25" fmla="*/ 250 h 584"/>
                  <a:gd name="T26" fmla="*/ 592 w 802"/>
                  <a:gd name="T27" fmla="*/ 214 h 584"/>
                  <a:gd name="T28" fmla="*/ 634 w 802"/>
                  <a:gd name="T29" fmla="*/ 176 h 584"/>
                  <a:gd name="T30" fmla="*/ 674 w 802"/>
                  <a:gd name="T31" fmla="*/ 138 h 584"/>
                  <a:gd name="T32" fmla="*/ 712 w 802"/>
                  <a:gd name="T33" fmla="*/ 100 h 584"/>
                  <a:gd name="T34" fmla="*/ 746 w 802"/>
                  <a:gd name="T35" fmla="*/ 64 h 584"/>
                  <a:gd name="T36" fmla="*/ 802 w 802"/>
                  <a:gd name="T3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2" h="584">
                    <a:moveTo>
                      <a:pt x="0" y="584"/>
                    </a:moveTo>
                    <a:lnTo>
                      <a:pt x="0" y="584"/>
                    </a:lnTo>
                    <a:lnTo>
                      <a:pt x="64" y="556"/>
                    </a:lnTo>
                    <a:lnTo>
                      <a:pt x="138" y="522"/>
                    </a:lnTo>
                    <a:lnTo>
                      <a:pt x="176" y="502"/>
                    </a:lnTo>
                    <a:lnTo>
                      <a:pt x="216" y="480"/>
                    </a:lnTo>
                    <a:lnTo>
                      <a:pt x="256" y="456"/>
                    </a:lnTo>
                    <a:lnTo>
                      <a:pt x="298" y="430"/>
                    </a:lnTo>
                    <a:lnTo>
                      <a:pt x="298" y="430"/>
                    </a:lnTo>
                    <a:lnTo>
                      <a:pt x="392" y="364"/>
                    </a:lnTo>
                    <a:lnTo>
                      <a:pt x="508" y="282"/>
                    </a:lnTo>
                    <a:lnTo>
                      <a:pt x="508" y="282"/>
                    </a:lnTo>
                    <a:lnTo>
                      <a:pt x="550" y="250"/>
                    </a:lnTo>
                    <a:lnTo>
                      <a:pt x="592" y="214"/>
                    </a:lnTo>
                    <a:lnTo>
                      <a:pt x="634" y="176"/>
                    </a:lnTo>
                    <a:lnTo>
                      <a:pt x="674" y="138"/>
                    </a:lnTo>
                    <a:lnTo>
                      <a:pt x="712" y="100"/>
                    </a:lnTo>
                    <a:lnTo>
                      <a:pt x="746" y="64"/>
                    </a:lnTo>
                    <a:lnTo>
                      <a:pt x="802" y="0"/>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94" name="Group 1193"/>
            <p:cNvGrpSpPr/>
            <p:nvPr/>
          </p:nvGrpSpPr>
          <p:grpSpPr>
            <a:xfrm>
              <a:off x="4746758" y="2046287"/>
              <a:ext cx="2609850" cy="2286000"/>
              <a:chOff x="4746758" y="2046287"/>
              <a:chExt cx="2609850" cy="2286000"/>
            </a:xfrm>
          </p:grpSpPr>
          <p:grpSp>
            <p:nvGrpSpPr>
              <p:cNvPr id="1211" name="Group 1210"/>
              <p:cNvGrpSpPr/>
              <p:nvPr/>
            </p:nvGrpSpPr>
            <p:grpSpPr>
              <a:xfrm>
                <a:off x="5134108" y="2132012"/>
                <a:ext cx="1997075" cy="1895475"/>
                <a:chOff x="5134108" y="2132012"/>
                <a:chExt cx="1997075" cy="1895475"/>
              </a:xfrm>
            </p:grpSpPr>
            <p:sp>
              <p:nvSpPr>
                <p:cNvPr id="1240" name="Freeform 1239"/>
                <p:cNvSpPr>
                  <a:spLocks/>
                </p:cNvSpPr>
                <p:nvPr/>
              </p:nvSpPr>
              <p:spPr bwMode="auto">
                <a:xfrm>
                  <a:off x="6051683" y="26177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1" name="Freeform 1240"/>
                <p:cNvSpPr>
                  <a:spLocks/>
                </p:cNvSpPr>
                <p:nvPr/>
              </p:nvSpPr>
              <p:spPr bwMode="auto">
                <a:xfrm>
                  <a:off x="5975483" y="27066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2" name="Freeform 94"/>
                <p:cNvSpPr>
                  <a:spLocks/>
                </p:cNvSpPr>
                <p:nvPr/>
              </p:nvSpPr>
              <p:spPr bwMode="auto">
                <a:xfrm>
                  <a:off x="5962783" y="28844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3" name="Freeform 95"/>
                <p:cNvSpPr>
                  <a:spLocks/>
                </p:cNvSpPr>
                <p:nvPr/>
              </p:nvSpPr>
              <p:spPr bwMode="auto">
                <a:xfrm>
                  <a:off x="5975483" y="29733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4" name="Freeform 98"/>
                <p:cNvSpPr>
                  <a:spLocks/>
                </p:cNvSpPr>
                <p:nvPr/>
              </p:nvSpPr>
              <p:spPr bwMode="auto">
                <a:xfrm>
                  <a:off x="6464433" y="3557587"/>
                  <a:ext cx="158750" cy="92075"/>
                </a:xfrm>
                <a:custGeom>
                  <a:avLst/>
                  <a:gdLst>
                    <a:gd name="T0" fmla="*/ 0 w 100"/>
                    <a:gd name="T1" fmla="*/ 28 h 58"/>
                    <a:gd name="T2" fmla="*/ 0 w 100"/>
                    <a:gd name="T3" fmla="*/ 28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28 h 58"/>
                    <a:gd name="T22" fmla="*/ 50 w 100"/>
                    <a:gd name="T23" fmla="*/ 0 h 58"/>
                    <a:gd name="T24" fmla="*/ 0 w 100"/>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28"/>
                      </a:moveTo>
                      <a:lnTo>
                        <a:pt x="0" y="28"/>
                      </a:lnTo>
                      <a:lnTo>
                        <a:pt x="10" y="40"/>
                      </a:lnTo>
                      <a:lnTo>
                        <a:pt x="22" y="50"/>
                      </a:lnTo>
                      <a:lnTo>
                        <a:pt x="34" y="56"/>
                      </a:lnTo>
                      <a:lnTo>
                        <a:pt x="50" y="58"/>
                      </a:lnTo>
                      <a:lnTo>
                        <a:pt x="50" y="58"/>
                      </a:lnTo>
                      <a:lnTo>
                        <a:pt x="66" y="56"/>
                      </a:lnTo>
                      <a:lnTo>
                        <a:pt x="78" y="50"/>
                      </a:lnTo>
                      <a:lnTo>
                        <a:pt x="90" y="40"/>
                      </a:lnTo>
                      <a:lnTo>
                        <a:pt x="100" y="28"/>
                      </a:lnTo>
                      <a:lnTo>
                        <a:pt x="50" y="0"/>
                      </a:lnTo>
                      <a:lnTo>
                        <a:pt x="0" y="28"/>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5" name="Freeform 99"/>
                <p:cNvSpPr>
                  <a:spLocks/>
                </p:cNvSpPr>
                <p:nvPr/>
              </p:nvSpPr>
              <p:spPr bwMode="auto">
                <a:xfrm>
                  <a:off x="6454908" y="346868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8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8" y="24"/>
                      </a:lnTo>
                      <a:lnTo>
                        <a:pt x="4" y="34"/>
                      </a:lnTo>
                      <a:lnTo>
                        <a:pt x="0" y="44"/>
                      </a:lnTo>
                      <a:lnTo>
                        <a:pt x="0" y="56"/>
                      </a:lnTo>
                      <a:lnTo>
                        <a:pt x="0" y="56"/>
                      </a:lnTo>
                      <a:lnTo>
                        <a:pt x="2" y="72"/>
                      </a:lnTo>
                      <a:lnTo>
                        <a:pt x="6" y="84"/>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6" name="Freeform 103"/>
                <p:cNvSpPr>
                  <a:spLocks/>
                </p:cNvSpPr>
                <p:nvPr/>
              </p:nvSpPr>
              <p:spPr bwMode="auto">
                <a:xfrm>
                  <a:off x="7042283" y="3570287"/>
                  <a:ext cx="88900" cy="133350"/>
                </a:xfrm>
                <a:custGeom>
                  <a:avLst/>
                  <a:gdLst>
                    <a:gd name="T0" fmla="*/ 28 w 56"/>
                    <a:gd name="T1" fmla="*/ 6 h 84"/>
                    <a:gd name="T2" fmla="*/ 28 w 56"/>
                    <a:gd name="T3" fmla="*/ 6 h 84"/>
                    <a:gd name="T4" fmla="*/ 14 w 56"/>
                    <a:gd name="T5" fmla="*/ 2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4 h 84"/>
                    <a:gd name="T18" fmla="*/ 56 w 56"/>
                    <a:gd name="T19" fmla="*/ 52 h 84"/>
                    <a:gd name="T20" fmla="*/ 54 w 56"/>
                    <a:gd name="T21" fmla="*/ 42 h 84"/>
                    <a:gd name="T22" fmla="*/ 50 w 56"/>
                    <a:gd name="T23" fmla="*/ 32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2"/>
                      </a:lnTo>
                      <a:lnTo>
                        <a:pt x="0" y="0"/>
                      </a:lnTo>
                      <a:lnTo>
                        <a:pt x="0" y="56"/>
                      </a:lnTo>
                      <a:lnTo>
                        <a:pt x="50" y="84"/>
                      </a:lnTo>
                      <a:lnTo>
                        <a:pt x="50" y="84"/>
                      </a:lnTo>
                      <a:lnTo>
                        <a:pt x="54" y="74"/>
                      </a:lnTo>
                      <a:lnTo>
                        <a:pt x="56" y="64"/>
                      </a:lnTo>
                      <a:lnTo>
                        <a:pt x="56" y="52"/>
                      </a:lnTo>
                      <a:lnTo>
                        <a:pt x="54" y="42"/>
                      </a:lnTo>
                      <a:lnTo>
                        <a:pt x="50" y="32"/>
                      </a:lnTo>
                      <a:lnTo>
                        <a:pt x="46" y="22"/>
                      </a:lnTo>
                      <a:lnTo>
                        <a:pt x="38" y="14"/>
                      </a:lnTo>
                      <a:lnTo>
                        <a:pt x="28" y="6"/>
                      </a:lnTo>
                      <a:lnTo>
                        <a:pt x="28" y="6"/>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7" name="Freeform 104"/>
                <p:cNvSpPr>
                  <a:spLocks/>
                </p:cNvSpPr>
                <p:nvPr/>
              </p:nvSpPr>
              <p:spPr bwMode="auto">
                <a:xfrm>
                  <a:off x="6962908" y="365918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2 w 100"/>
                    <a:gd name="T13" fmla="*/ 56 h 56"/>
                    <a:gd name="T14" fmla="*/ 54 w 100"/>
                    <a:gd name="T15" fmla="*/ 56 h 56"/>
                    <a:gd name="T16" fmla="*/ 64 w 100"/>
                    <a:gd name="T17" fmla="*/ 56 h 56"/>
                    <a:gd name="T18" fmla="*/ 74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2" y="56"/>
                      </a:lnTo>
                      <a:lnTo>
                        <a:pt x="54" y="56"/>
                      </a:lnTo>
                      <a:lnTo>
                        <a:pt x="64" y="56"/>
                      </a:lnTo>
                      <a:lnTo>
                        <a:pt x="74" y="52"/>
                      </a:lnTo>
                      <a:lnTo>
                        <a:pt x="84" y="46"/>
                      </a:lnTo>
                      <a:lnTo>
                        <a:pt x="92" y="38"/>
                      </a:lnTo>
                      <a:lnTo>
                        <a:pt x="100" y="28"/>
                      </a:lnTo>
                      <a:lnTo>
                        <a:pt x="50" y="0"/>
                      </a:lnTo>
                      <a:lnTo>
                        <a:pt x="0" y="28"/>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8" name="Freeform 121"/>
                <p:cNvSpPr>
                  <a:spLocks/>
                </p:cNvSpPr>
                <p:nvPr/>
              </p:nvSpPr>
              <p:spPr bwMode="auto">
                <a:xfrm>
                  <a:off x="6312033" y="3335337"/>
                  <a:ext cx="92075" cy="133350"/>
                </a:xfrm>
                <a:custGeom>
                  <a:avLst/>
                  <a:gdLst>
                    <a:gd name="T0" fmla="*/ 0 w 58"/>
                    <a:gd name="T1" fmla="*/ 0 h 84"/>
                    <a:gd name="T2" fmla="*/ 0 w 58"/>
                    <a:gd name="T3" fmla="*/ 56 h 84"/>
                    <a:gd name="T4" fmla="*/ 50 w 58"/>
                    <a:gd name="T5" fmla="*/ 84 h 84"/>
                    <a:gd name="T6" fmla="*/ 50 w 58"/>
                    <a:gd name="T7" fmla="*/ 84 h 84"/>
                    <a:gd name="T8" fmla="*/ 56 w 58"/>
                    <a:gd name="T9" fmla="*/ 72 h 84"/>
                    <a:gd name="T10" fmla="*/ 58 w 58"/>
                    <a:gd name="T11" fmla="*/ 56 h 84"/>
                    <a:gd name="T12" fmla="*/ 58 w 58"/>
                    <a:gd name="T13" fmla="*/ 56 h 84"/>
                    <a:gd name="T14" fmla="*/ 56 w 58"/>
                    <a:gd name="T15" fmla="*/ 44 h 84"/>
                    <a:gd name="T16" fmla="*/ 52 w 58"/>
                    <a:gd name="T17" fmla="*/ 34 h 84"/>
                    <a:gd name="T18" fmla="*/ 48 w 58"/>
                    <a:gd name="T19" fmla="*/ 24 h 84"/>
                    <a:gd name="T20" fmla="*/ 40 w 58"/>
                    <a:gd name="T21" fmla="*/ 16 h 84"/>
                    <a:gd name="T22" fmla="*/ 32 w 58"/>
                    <a:gd name="T23" fmla="*/ 10 h 84"/>
                    <a:gd name="T24" fmla="*/ 22 w 58"/>
                    <a:gd name="T25" fmla="*/ 4 h 84"/>
                    <a:gd name="T26" fmla="*/ 12 w 58"/>
                    <a:gd name="T27" fmla="*/ 0 h 84"/>
                    <a:gd name="T28" fmla="*/ 0 w 58"/>
                    <a:gd name="T29" fmla="*/ 0 h 84"/>
                    <a:gd name="T30" fmla="*/ 0 w 58"/>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4">
                      <a:moveTo>
                        <a:pt x="0" y="0"/>
                      </a:moveTo>
                      <a:lnTo>
                        <a:pt x="0" y="56"/>
                      </a:lnTo>
                      <a:lnTo>
                        <a:pt x="50" y="84"/>
                      </a:lnTo>
                      <a:lnTo>
                        <a:pt x="50" y="84"/>
                      </a:lnTo>
                      <a:lnTo>
                        <a:pt x="56" y="72"/>
                      </a:lnTo>
                      <a:lnTo>
                        <a:pt x="58" y="56"/>
                      </a:lnTo>
                      <a:lnTo>
                        <a:pt x="58" y="56"/>
                      </a:lnTo>
                      <a:lnTo>
                        <a:pt x="56" y="44"/>
                      </a:lnTo>
                      <a:lnTo>
                        <a:pt x="52" y="34"/>
                      </a:lnTo>
                      <a:lnTo>
                        <a:pt x="48" y="24"/>
                      </a:lnTo>
                      <a:lnTo>
                        <a:pt x="40" y="16"/>
                      </a:lnTo>
                      <a:lnTo>
                        <a:pt x="32" y="10"/>
                      </a:lnTo>
                      <a:lnTo>
                        <a:pt x="22" y="4"/>
                      </a:lnTo>
                      <a:lnTo>
                        <a:pt x="12" y="0"/>
                      </a:lnTo>
                      <a:lnTo>
                        <a:pt x="0" y="0"/>
                      </a:lnTo>
                      <a:lnTo>
                        <a:pt x="0"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9" name="Freeform 123"/>
                <p:cNvSpPr>
                  <a:spLocks/>
                </p:cNvSpPr>
                <p:nvPr/>
              </p:nvSpPr>
              <p:spPr bwMode="auto">
                <a:xfrm>
                  <a:off x="6223133" y="333533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10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10" y="24"/>
                      </a:lnTo>
                      <a:lnTo>
                        <a:pt x="4" y="34"/>
                      </a:lnTo>
                      <a:lnTo>
                        <a:pt x="0" y="44"/>
                      </a:lnTo>
                      <a:lnTo>
                        <a:pt x="0" y="56"/>
                      </a:lnTo>
                      <a:lnTo>
                        <a:pt x="0" y="56"/>
                      </a:lnTo>
                      <a:lnTo>
                        <a:pt x="2" y="72"/>
                      </a:lnTo>
                      <a:lnTo>
                        <a:pt x="8" y="84"/>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0" name="Freeform 124"/>
                <p:cNvSpPr>
                  <a:spLocks/>
                </p:cNvSpPr>
                <p:nvPr/>
              </p:nvSpPr>
              <p:spPr bwMode="auto">
                <a:xfrm>
                  <a:off x="5470658" y="3468687"/>
                  <a:ext cx="92075" cy="136525"/>
                </a:xfrm>
                <a:custGeom>
                  <a:avLst/>
                  <a:gdLst>
                    <a:gd name="T0" fmla="*/ 58 w 58"/>
                    <a:gd name="T1" fmla="*/ 0 h 86"/>
                    <a:gd name="T2" fmla="*/ 58 w 58"/>
                    <a:gd name="T3" fmla="*/ 0 h 86"/>
                    <a:gd name="T4" fmla="*/ 42 w 58"/>
                    <a:gd name="T5" fmla="*/ 2 h 86"/>
                    <a:gd name="T6" fmla="*/ 28 w 58"/>
                    <a:gd name="T7" fmla="*/ 8 h 86"/>
                    <a:gd name="T8" fmla="*/ 28 w 58"/>
                    <a:gd name="T9" fmla="*/ 8 h 86"/>
                    <a:gd name="T10" fmla="*/ 20 w 58"/>
                    <a:gd name="T11" fmla="*/ 14 h 86"/>
                    <a:gd name="T12" fmla="*/ 12 w 58"/>
                    <a:gd name="T13" fmla="*/ 22 h 86"/>
                    <a:gd name="T14" fmla="*/ 6 w 58"/>
                    <a:gd name="T15" fmla="*/ 32 h 86"/>
                    <a:gd name="T16" fmla="*/ 2 w 58"/>
                    <a:gd name="T17" fmla="*/ 42 h 86"/>
                    <a:gd name="T18" fmla="*/ 0 w 58"/>
                    <a:gd name="T19" fmla="*/ 52 h 86"/>
                    <a:gd name="T20" fmla="*/ 0 w 58"/>
                    <a:gd name="T21" fmla="*/ 64 h 86"/>
                    <a:gd name="T22" fmla="*/ 4 w 58"/>
                    <a:gd name="T23" fmla="*/ 74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2" y="2"/>
                      </a:lnTo>
                      <a:lnTo>
                        <a:pt x="28" y="8"/>
                      </a:lnTo>
                      <a:lnTo>
                        <a:pt x="28" y="8"/>
                      </a:lnTo>
                      <a:lnTo>
                        <a:pt x="20" y="14"/>
                      </a:lnTo>
                      <a:lnTo>
                        <a:pt x="12" y="22"/>
                      </a:lnTo>
                      <a:lnTo>
                        <a:pt x="6" y="32"/>
                      </a:lnTo>
                      <a:lnTo>
                        <a:pt x="2" y="42"/>
                      </a:lnTo>
                      <a:lnTo>
                        <a:pt x="0" y="52"/>
                      </a:lnTo>
                      <a:lnTo>
                        <a:pt x="0" y="64"/>
                      </a:lnTo>
                      <a:lnTo>
                        <a:pt x="4" y="74"/>
                      </a:lnTo>
                      <a:lnTo>
                        <a:pt x="8" y="86"/>
                      </a:lnTo>
                      <a:lnTo>
                        <a:pt x="58" y="56"/>
                      </a:lnTo>
                      <a:lnTo>
                        <a:pt x="58"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1" name="Freeform 125"/>
                <p:cNvSpPr>
                  <a:spLocks/>
                </p:cNvSpPr>
                <p:nvPr/>
              </p:nvSpPr>
              <p:spPr bwMode="auto">
                <a:xfrm>
                  <a:off x="5562733" y="3468687"/>
                  <a:ext cx="88900" cy="136525"/>
                </a:xfrm>
                <a:custGeom>
                  <a:avLst/>
                  <a:gdLst>
                    <a:gd name="T0" fmla="*/ 0 w 56"/>
                    <a:gd name="T1" fmla="*/ 0 h 86"/>
                    <a:gd name="T2" fmla="*/ 0 w 56"/>
                    <a:gd name="T3" fmla="*/ 56 h 86"/>
                    <a:gd name="T4" fmla="*/ 48 w 56"/>
                    <a:gd name="T5" fmla="*/ 86 h 86"/>
                    <a:gd name="T6" fmla="*/ 48 w 56"/>
                    <a:gd name="T7" fmla="*/ 86 h 86"/>
                    <a:gd name="T8" fmla="*/ 54 w 56"/>
                    <a:gd name="T9" fmla="*/ 72 h 86"/>
                    <a:gd name="T10" fmla="*/ 56 w 56"/>
                    <a:gd name="T11" fmla="*/ 58 h 86"/>
                    <a:gd name="T12" fmla="*/ 54 w 56"/>
                    <a:gd name="T13" fmla="*/ 42 h 86"/>
                    <a:gd name="T14" fmla="*/ 48 w 56"/>
                    <a:gd name="T15" fmla="*/ 28 h 86"/>
                    <a:gd name="T16" fmla="*/ 48 w 56"/>
                    <a:gd name="T17" fmla="*/ 28 h 86"/>
                    <a:gd name="T18" fmla="*/ 40 w 56"/>
                    <a:gd name="T19" fmla="*/ 16 h 86"/>
                    <a:gd name="T20" fmla="*/ 28 w 56"/>
                    <a:gd name="T21" fmla="*/ 8 h 86"/>
                    <a:gd name="T22" fmla="*/ 14 w 56"/>
                    <a:gd name="T23" fmla="*/ 2 h 86"/>
                    <a:gd name="T24" fmla="*/ 0 w 56"/>
                    <a:gd name="T25" fmla="*/ 0 h 86"/>
                    <a:gd name="T26" fmla="*/ 0 w 56"/>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6">
                      <a:moveTo>
                        <a:pt x="0" y="0"/>
                      </a:moveTo>
                      <a:lnTo>
                        <a:pt x="0" y="56"/>
                      </a:lnTo>
                      <a:lnTo>
                        <a:pt x="48" y="86"/>
                      </a:lnTo>
                      <a:lnTo>
                        <a:pt x="48" y="86"/>
                      </a:lnTo>
                      <a:lnTo>
                        <a:pt x="54" y="72"/>
                      </a:lnTo>
                      <a:lnTo>
                        <a:pt x="56" y="58"/>
                      </a:lnTo>
                      <a:lnTo>
                        <a:pt x="54" y="42"/>
                      </a:lnTo>
                      <a:lnTo>
                        <a:pt x="48" y="28"/>
                      </a:lnTo>
                      <a:lnTo>
                        <a:pt x="48" y="28"/>
                      </a:lnTo>
                      <a:lnTo>
                        <a:pt x="40" y="16"/>
                      </a:lnTo>
                      <a:lnTo>
                        <a:pt x="28" y="8"/>
                      </a:lnTo>
                      <a:lnTo>
                        <a:pt x="14" y="2"/>
                      </a:lnTo>
                      <a:lnTo>
                        <a:pt x="0" y="0"/>
                      </a:lnTo>
                      <a:lnTo>
                        <a:pt x="0"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2" name="Freeform 127"/>
                <p:cNvSpPr>
                  <a:spLocks/>
                </p:cNvSpPr>
                <p:nvPr/>
              </p:nvSpPr>
              <p:spPr bwMode="auto">
                <a:xfrm>
                  <a:off x="5791333" y="3335337"/>
                  <a:ext cx="92075" cy="136525"/>
                </a:xfrm>
                <a:custGeom>
                  <a:avLst/>
                  <a:gdLst>
                    <a:gd name="T0" fmla="*/ 0 w 58"/>
                    <a:gd name="T1" fmla="*/ 0 h 86"/>
                    <a:gd name="T2" fmla="*/ 0 w 58"/>
                    <a:gd name="T3" fmla="*/ 56 h 86"/>
                    <a:gd name="T4" fmla="*/ 50 w 58"/>
                    <a:gd name="T5" fmla="*/ 86 h 86"/>
                    <a:gd name="T6" fmla="*/ 50 w 58"/>
                    <a:gd name="T7" fmla="*/ 86 h 86"/>
                    <a:gd name="T8" fmla="*/ 56 w 58"/>
                    <a:gd name="T9" fmla="*/ 72 h 86"/>
                    <a:gd name="T10" fmla="*/ 58 w 58"/>
                    <a:gd name="T11" fmla="*/ 56 h 86"/>
                    <a:gd name="T12" fmla="*/ 58 w 58"/>
                    <a:gd name="T13" fmla="*/ 56 h 86"/>
                    <a:gd name="T14" fmla="*/ 56 w 58"/>
                    <a:gd name="T15" fmla="*/ 46 h 86"/>
                    <a:gd name="T16" fmla="*/ 54 w 58"/>
                    <a:gd name="T17" fmla="*/ 34 h 86"/>
                    <a:gd name="T18" fmla="*/ 48 w 58"/>
                    <a:gd name="T19" fmla="*/ 24 h 86"/>
                    <a:gd name="T20" fmla="*/ 42 w 58"/>
                    <a:gd name="T21" fmla="*/ 16 h 86"/>
                    <a:gd name="T22" fmla="*/ 32 w 58"/>
                    <a:gd name="T23" fmla="*/ 10 h 86"/>
                    <a:gd name="T24" fmla="*/ 24 w 58"/>
                    <a:gd name="T25" fmla="*/ 4 h 86"/>
                    <a:gd name="T26" fmla="*/ 12 w 58"/>
                    <a:gd name="T27" fmla="*/ 0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6"/>
                      </a:lnTo>
                      <a:lnTo>
                        <a:pt x="50" y="86"/>
                      </a:lnTo>
                      <a:lnTo>
                        <a:pt x="50" y="86"/>
                      </a:lnTo>
                      <a:lnTo>
                        <a:pt x="56" y="72"/>
                      </a:lnTo>
                      <a:lnTo>
                        <a:pt x="58" y="56"/>
                      </a:lnTo>
                      <a:lnTo>
                        <a:pt x="58" y="56"/>
                      </a:lnTo>
                      <a:lnTo>
                        <a:pt x="56" y="46"/>
                      </a:lnTo>
                      <a:lnTo>
                        <a:pt x="54" y="34"/>
                      </a:lnTo>
                      <a:lnTo>
                        <a:pt x="48" y="24"/>
                      </a:lnTo>
                      <a:lnTo>
                        <a:pt x="42" y="16"/>
                      </a:lnTo>
                      <a:lnTo>
                        <a:pt x="32" y="10"/>
                      </a:lnTo>
                      <a:lnTo>
                        <a:pt x="24" y="4"/>
                      </a:lnTo>
                      <a:lnTo>
                        <a:pt x="12" y="0"/>
                      </a:lnTo>
                      <a:lnTo>
                        <a:pt x="0" y="0"/>
                      </a:lnTo>
                      <a:lnTo>
                        <a:pt x="0"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3" name="Freeform 128"/>
                <p:cNvSpPr>
                  <a:spLocks/>
                </p:cNvSpPr>
                <p:nvPr/>
              </p:nvSpPr>
              <p:spPr bwMode="auto">
                <a:xfrm>
                  <a:off x="57151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90 w 98"/>
                    <a:gd name="T19" fmla="*/ 40 h 58"/>
                    <a:gd name="T20" fmla="*/ 98 w 98"/>
                    <a:gd name="T21" fmla="*/ 30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90" y="40"/>
                      </a:lnTo>
                      <a:lnTo>
                        <a:pt x="98" y="30"/>
                      </a:lnTo>
                      <a:lnTo>
                        <a:pt x="48" y="0"/>
                      </a:lnTo>
                      <a:lnTo>
                        <a:pt x="0" y="28"/>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4" name="Freeform 133"/>
                <p:cNvSpPr>
                  <a:spLocks/>
                </p:cNvSpPr>
                <p:nvPr/>
              </p:nvSpPr>
              <p:spPr bwMode="auto">
                <a:xfrm>
                  <a:off x="5800858" y="2132012"/>
                  <a:ext cx="92075" cy="136525"/>
                </a:xfrm>
                <a:custGeom>
                  <a:avLst/>
                  <a:gdLst>
                    <a:gd name="T0" fmla="*/ 58 w 58"/>
                    <a:gd name="T1" fmla="*/ 0 h 86"/>
                    <a:gd name="T2" fmla="*/ 58 w 58"/>
                    <a:gd name="T3" fmla="*/ 0 h 86"/>
                    <a:gd name="T4" fmla="*/ 46 w 58"/>
                    <a:gd name="T5" fmla="*/ 2 h 86"/>
                    <a:gd name="T6" fmla="*/ 36 w 58"/>
                    <a:gd name="T7" fmla="*/ 4 h 86"/>
                    <a:gd name="T8" fmla="*/ 26 w 58"/>
                    <a:gd name="T9" fmla="*/ 10 h 86"/>
                    <a:gd name="T10" fmla="*/ 18 w 58"/>
                    <a:gd name="T11" fmla="*/ 16 h 86"/>
                    <a:gd name="T12" fmla="*/ 10 w 58"/>
                    <a:gd name="T13" fmla="*/ 26 h 86"/>
                    <a:gd name="T14" fmla="*/ 6 w 58"/>
                    <a:gd name="T15" fmla="*/ 34 h 86"/>
                    <a:gd name="T16" fmla="*/ 2 w 58"/>
                    <a:gd name="T17" fmla="*/ 46 h 86"/>
                    <a:gd name="T18" fmla="*/ 0 w 58"/>
                    <a:gd name="T19" fmla="*/ 56 h 86"/>
                    <a:gd name="T20" fmla="*/ 0 w 58"/>
                    <a:gd name="T21" fmla="*/ 56 h 86"/>
                    <a:gd name="T22" fmla="*/ 2 w 58"/>
                    <a:gd name="T23" fmla="*/ 72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6" y="2"/>
                      </a:lnTo>
                      <a:lnTo>
                        <a:pt x="36" y="4"/>
                      </a:lnTo>
                      <a:lnTo>
                        <a:pt x="26" y="10"/>
                      </a:lnTo>
                      <a:lnTo>
                        <a:pt x="18" y="16"/>
                      </a:lnTo>
                      <a:lnTo>
                        <a:pt x="10" y="26"/>
                      </a:lnTo>
                      <a:lnTo>
                        <a:pt x="6" y="34"/>
                      </a:lnTo>
                      <a:lnTo>
                        <a:pt x="2" y="46"/>
                      </a:lnTo>
                      <a:lnTo>
                        <a:pt x="0" y="56"/>
                      </a:lnTo>
                      <a:lnTo>
                        <a:pt x="0" y="56"/>
                      </a:lnTo>
                      <a:lnTo>
                        <a:pt x="2" y="72"/>
                      </a:lnTo>
                      <a:lnTo>
                        <a:pt x="8" y="86"/>
                      </a:lnTo>
                      <a:lnTo>
                        <a:pt x="58" y="56"/>
                      </a:lnTo>
                      <a:lnTo>
                        <a:pt x="58"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5" name="Freeform 134"/>
                <p:cNvSpPr>
                  <a:spLocks/>
                </p:cNvSpPr>
                <p:nvPr/>
              </p:nvSpPr>
              <p:spPr bwMode="auto">
                <a:xfrm>
                  <a:off x="5892933" y="2132012"/>
                  <a:ext cx="88900" cy="136525"/>
                </a:xfrm>
                <a:custGeom>
                  <a:avLst/>
                  <a:gdLst>
                    <a:gd name="T0" fmla="*/ 0 w 56"/>
                    <a:gd name="T1" fmla="*/ 0 h 86"/>
                    <a:gd name="T2" fmla="*/ 0 w 56"/>
                    <a:gd name="T3" fmla="*/ 56 h 86"/>
                    <a:gd name="T4" fmla="*/ 50 w 56"/>
                    <a:gd name="T5" fmla="*/ 86 h 86"/>
                    <a:gd name="T6" fmla="*/ 50 w 56"/>
                    <a:gd name="T7" fmla="*/ 86 h 86"/>
                    <a:gd name="T8" fmla="*/ 54 w 56"/>
                    <a:gd name="T9" fmla="*/ 72 h 86"/>
                    <a:gd name="T10" fmla="*/ 56 w 56"/>
                    <a:gd name="T11" fmla="*/ 56 h 86"/>
                    <a:gd name="T12" fmla="*/ 56 w 56"/>
                    <a:gd name="T13" fmla="*/ 56 h 86"/>
                    <a:gd name="T14" fmla="*/ 56 w 56"/>
                    <a:gd name="T15" fmla="*/ 46 h 86"/>
                    <a:gd name="T16" fmla="*/ 52 w 56"/>
                    <a:gd name="T17" fmla="*/ 34 h 86"/>
                    <a:gd name="T18" fmla="*/ 48 w 56"/>
                    <a:gd name="T19" fmla="*/ 26 h 86"/>
                    <a:gd name="T20" fmla="*/ 40 w 56"/>
                    <a:gd name="T21" fmla="*/ 16 h 86"/>
                    <a:gd name="T22" fmla="*/ 32 w 56"/>
                    <a:gd name="T23" fmla="*/ 10 h 86"/>
                    <a:gd name="T24" fmla="*/ 22 w 56"/>
                    <a:gd name="T25" fmla="*/ 4 h 86"/>
                    <a:gd name="T26" fmla="*/ 12 w 56"/>
                    <a:gd name="T27" fmla="*/ 2 h 86"/>
                    <a:gd name="T28" fmla="*/ 0 w 56"/>
                    <a:gd name="T29" fmla="*/ 0 h 86"/>
                    <a:gd name="T30" fmla="*/ 0 w 56"/>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6">
                      <a:moveTo>
                        <a:pt x="0" y="0"/>
                      </a:moveTo>
                      <a:lnTo>
                        <a:pt x="0" y="56"/>
                      </a:lnTo>
                      <a:lnTo>
                        <a:pt x="50" y="86"/>
                      </a:lnTo>
                      <a:lnTo>
                        <a:pt x="50" y="86"/>
                      </a:lnTo>
                      <a:lnTo>
                        <a:pt x="54" y="72"/>
                      </a:lnTo>
                      <a:lnTo>
                        <a:pt x="56" y="56"/>
                      </a:lnTo>
                      <a:lnTo>
                        <a:pt x="56" y="56"/>
                      </a:lnTo>
                      <a:lnTo>
                        <a:pt x="56" y="46"/>
                      </a:lnTo>
                      <a:lnTo>
                        <a:pt x="52" y="34"/>
                      </a:lnTo>
                      <a:lnTo>
                        <a:pt x="48" y="26"/>
                      </a:lnTo>
                      <a:lnTo>
                        <a:pt x="40" y="16"/>
                      </a:lnTo>
                      <a:lnTo>
                        <a:pt x="32" y="10"/>
                      </a:lnTo>
                      <a:lnTo>
                        <a:pt x="22" y="4"/>
                      </a:lnTo>
                      <a:lnTo>
                        <a:pt x="12" y="2"/>
                      </a:lnTo>
                      <a:lnTo>
                        <a:pt x="0" y="0"/>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6" name="Freeform 131"/>
                <p:cNvSpPr>
                  <a:spLocks/>
                </p:cNvSpPr>
                <p:nvPr/>
              </p:nvSpPr>
              <p:spPr bwMode="auto">
                <a:xfrm>
                  <a:off x="5134108" y="3846512"/>
                  <a:ext cx="88900" cy="133350"/>
                </a:xfrm>
                <a:custGeom>
                  <a:avLst/>
                  <a:gdLst>
                    <a:gd name="T0" fmla="*/ 56 w 56"/>
                    <a:gd name="T1" fmla="*/ 0 h 84"/>
                    <a:gd name="T2" fmla="*/ 56 w 56"/>
                    <a:gd name="T3" fmla="*/ 0 h 84"/>
                    <a:gd name="T4" fmla="*/ 42 w 56"/>
                    <a:gd name="T5" fmla="*/ 2 h 84"/>
                    <a:gd name="T6" fmla="*/ 28 w 56"/>
                    <a:gd name="T7" fmla="*/ 8 h 84"/>
                    <a:gd name="T8" fmla="*/ 28 w 56"/>
                    <a:gd name="T9" fmla="*/ 8 h 84"/>
                    <a:gd name="T10" fmla="*/ 18 w 56"/>
                    <a:gd name="T11" fmla="*/ 14 h 84"/>
                    <a:gd name="T12" fmla="*/ 10 w 56"/>
                    <a:gd name="T13" fmla="*/ 22 h 84"/>
                    <a:gd name="T14" fmla="*/ 4 w 56"/>
                    <a:gd name="T15" fmla="*/ 32 h 84"/>
                    <a:gd name="T16" fmla="*/ 0 w 56"/>
                    <a:gd name="T17" fmla="*/ 42 h 84"/>
                    <a:gd name="T18" fmla="*/ 0 w 56"/>
                    <a:gd name="T19" fmla="*/ 52 h 84"/>
                    <a:gd name="T20" fmla="*/ 0 w 56"/>
                    <a:gd name="T21" fmla="*/ 64 h 84"/>
                    <a:gd name="T22" fmla="*/ 2 w 56"/>
                    <a:gd name="T23" fmla="*/ 74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2" y="2"/>
                      </a:lnTo>
                      <a:lnTo>
                        <a:pt x="28" y="8"/>
                      </a:lnTo>
                      <a:lnTo>
                        <a:pt x="28" y="8"/>
                      </a:lnTo>
                      <a:lnTo>
                        <a:pt x="18" y="14"/>
                      </a:lnTo>
                      <a:lnTo>
                        <a:pt x="10" y="22"/>
                      </a:lnTo>
                      <a:lnTo>
                        <a:pt x="4" y="32"/>
                      </a:lnTo>
                      <a:lnTo>
                        <a:pt x="0" y="42"/>
                      </a:lnTo>
                      <a:lnTo>
                        <a:pt x="0" y="52"/>
                      </a:lnTo>
                      <a:lnTo>
                        <a:pt x="0" y="64"/>
                      </a:lnTo>
                      <a:lnTo>
                        <a:pt x="2" y="74"/>
                      </a:lnTo>
                      <a:lnTo>
                        <a:pt x="6" y="84"/>
                      </a:lnTo>
                      <a:lnTo>
                        <a:pt x="56" y="56"/>
                      </a:lnTo>
                      <a:lnTo>
                        <a:pt x="56"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7" name="Freeform 132"/>
                <p:cNvSpPr>
                  <a:spLocks/>
                </p:cNvSpPr>
                <p:nvPr/>
              </p:nvSpPr>
              <p:spPr bwMode="auto">
                <a:xfrm>
                  <a:off x="5143633" y="3935412"/>
                  <a:ext cx="158750" cy="92075"/>
                </a:xfrm>
                <a:custGeom>
                  <a:avLst/>
                  <a:gdLst>
                    <a:gd name="T0" fmla="*/ 78 w 100"/>
                    <a:gd name="T1" fmla="*/ 50 h 58"/>
                    <a:gd name="T2" fmla="*/ 78 w 100"/>
                    <a:gd name="T3" fmla="*/ 50 h 58"/>
                    <a:gd name="T4" fmla="*/ 90 w 100"/>
                    <a:gd name="T5" fmla="*/ 40 h 58"/>
                    <a:gd name="T6" fmla="*/ 100 w 100"/>
                    <a:gd name="T7" fmla="*/ 28 h 58"/>
                    <a:gd name="T8" fmla="*/ 50 w 100"/>
                    <a:gd name="T9" fmla="*/ 0 h 58"/>
                    <a:gd name="T10" fmla="*/ 0 w 100"/>
                    <a:gd name="T11" fmla="*/ 28 h 58"/>
                    <a:gd name="T12" fmla="*/ 0 w 100"/>
                    <a:gd name="T13" fmla="*/ 28 h 58"/>
                    <a:gd name="T14" fmla="*/ 8 w 100"/>
                    <a:gd name="T15" fmla="*/ 38 h 58"/>
                    <a:gd name="T16" fmla="*/ 16 w 100"/>
                    <a:gd name="T17" fmla="*/ 46 h 58"/>
                    <a:gd name="T18" fmla="*/ 24 w 100"/>
                    <a:gd name="T19" fmla="*/ 52 h 58"/>
                    <a:gd name="T20" fmla="*/ 36 w 100"/>
                    <a:gd name="T21" fmla="*/ 56 h 58"/>
                    <a:gd name="T22" fmla="*/ 46 w 100"/>
                    <a:gd name="T23" fmla="*/ 58 h 58"/>
                    <a:gd name="T24" fmla="*/ 56 w 100"/>
                    <a:gd name="T25" fmla="*/ 56 h 58"/>
                    <a:gd name="T26" fmla="*/ 68 w 100"/>
                    <a:gd name="T27" fmla="*/ 54 h 58"/>
                    <a:gd name="T28" fmla="*/ 78 w 100"/>
                    <a:gd name="T29" fmla="*/ 50 h 58"/>
                    <a:gd name="T30" fmla="*/ 78 w 100"/>
                    <a:gd name="T3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8">
                      <a:moveTo>
                        <a:pt x="78" y="50"/>
                      </a:moveTo>
                      <a:lnTo>
                        <a:pt x="78" y="50"/>
                      </a:lnTo>
                      <a:lnTo>
                        <a:pt x="90" y="40"/>
                      </a:lnTo>
                      <a:lnTo>
                        <a:pt x="100" y="28"/>
                      </a:lnTo>
                      <a:lnTo>
                        <a:pt x="50" y="0"/>
                      </a:lnTo>
                      <a:lnTo>
                        <a:pt x="0" y="28"/>
                      </a:lnTo>
                      <a:lnTo>
                        <a:pt x="0" y="28"/>
                      </a:lnTo>
                      <a:lnTo>
                        <a:pt x="8" y="38"/>
                      </a:lnTo>
                      <a:lnTo>
                        <a:pt x="16" y="46"/>
                      </a:lnTo>
                      <a:lnTo>
                        <a:pt x="24" y="52"/>
                      </a:lnTo>
                      <a:lnTo>
                        <a:pt x="36" y="56"/>
                      </a:lnTo>
                      <a:lnTo>
                        <a:pt x="46" y="58"/>
                      </a:lnTo>
                      <a:lnTo>
                        <a:pt x="56" y="56"/>
                      </a:lnTo>
                      <a:lnTo>
                        <a:pt x="68" y="54"/>
                      </a:lnTo>
                      <a:lnTo>
                        <a:pt x="78" y="50"/>
                      </a:lnTo>
                      <a:lnTo>
                        <a:pt x="78" y="5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12" name="Group 1211"/>
              <p:cNvGrpSpPr/>
              <p:nvPr/>
            </p:nvGrpSpPr>
            <p:grpSpPr>
              <a:xfrm>
                <a:off x="4746758" y="2046287"/>
                <a:ext cx="2609850" cy="2286000"/>
                <a:chOff x="4746758" y="2046287"/>
                <a:chExt cx="2609850" cy="2286000"/>
              </a:xfrm>
              <a:solidFill>
                <a:schemeClr val="accent3">
                  <a:lumMod val="75000"/>
                </a:schemeClr>
              </a:solidFill>
            </p:grpSpPr>
            <p:sp>
              <p:nvSpPr>
                <p:cNvPr id="1213" name="Freeform 1212"/>
                <p:cNvSpPr>
                  <a:spLocks/>
                </p:cNvSpPr>
                <p:nvPr/>
              </p:nvSpPr>
              <p:spPr bwMode="auto">
                <a:xfrm>
                  <a:off x="5962783" y="26177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4" name="Freeform 96"/>
                <p:cNvSpPr>
                  <a:spLocks/>
                </p:cNvSpPr>
                <p:nvPr/>
              </p:nvSpPr>
              <p:spPr bwMode="auto">
                <a:xfrm>
                  <a:off x="6051683" y="28844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5" name="Freeform 97"/>
                <p:cNvSpPr>
                  <a:spLocks/>
                </p:cNvSpPr>
                <p:nvPr/>
              </p:nvSpPr>
              <p:spPr bwMode="auto">
                <a:xfrm>
                  <a:off x="6543808" y="3468687"/>
                  <a:ext cx="88900" cy="133350"/>
                </a:xfrm>
                <a:custGeom>
                  <a:avLst/>
                  <a:gdLst>
                    <a:gd name="T0" fmla="*/ 0 w 56"/>
                    <a:gd name="T1" fmla="*/ 0 h 84"/>
                    <a:gd name="T2" fmla="*/ 0 w 56"/>
                    <a:gd name="T3" fmla="*/ 56 h 84"/>
                    <a:gd name="T4" fmla="*/ 50 w 56"/>
                    <a:gd name="T5" fmla="*/ 84 h 84"/>
                    <a:gd name="T6" fmla="*/ 50 w 56"/>
                    <a:gd name="T7" fmla="*/ 84 h 84"/>
                    <a:gd name="T8" fmla="*/ 54 w 56"/>
                    <a:gd name="T9" fmla="*/ 72 h 84"/>
                    <a:gd name="T10" fmla="*/ 56 w 56"/>
                    <a:gd name="T11" fmla="*/ 56 h 84"/>
                    <a:gd name="T12" fmla="*/ 56 w 56"/>
                    <a:gd name="T13" fmla="*/ 56 h 84"/>
                    <a:gd name="T14" fmla="*/ 56 w 56"/>
                    <a:gd name="T15" fmla="*/ 44 h 84"/>
                    <a:gd name="T16" fmla="*/ 52 w 56"/>
                    <a:gd name="T17" fmla="*/ 34 h 84"/>
                    <a:gd name="T18" fmla="*/ 48 w 56"/>
                    <a:gd name="T19" fmla="*/ 24 h 84"/>
                    <a:gd name="T20" fmla="*/ 40 w 56"/>
                    <a:gd name="T21" fmla="*/ 16 h 84"/>
                    <a:gd name="T22" fmla="*/ 32 w 56"/>
                    <a:gd name="T23" fmla="*/ 10 h 84"/>
                    <a:gd name="T24" fmla="*/ 22 w 56"/>
                    <a:gd name="T25" fmla="*/ 4 h 84"/>
                    <a:gd name="T26" fmla="*/ 12 w 56"/>
                    <a:gd name="T27" fmla="*/ 0 h 84"/>
                    <a:gd name="T28" fmla="*/ 0 w 56"/>
                    <a:gd name="T29" fmla="*/ 0 h 84"/>
                    <a:gd name="T30" fmla="*/ 0 w 56"/>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0" y="0"/>
                      </a:moveTo>
                      <a:lnTo>
                        <a:pt x="0" y="56"/>
                      </a:lnTo>
                      <a:lnTo>
                        <a:pt x="50" y="84"/>
                      </a:lnTo>
                      <a:lnTo>
                        <a:pt x="50" y="84"/>
                      </a:lnTo>
                      <a:lnTo>
                        <a:pt x="54" y="72"/>
                      </a:lnTo>
                      <a:lnTo>
                        <a:pt x="56" y="56"/>
                      </a:lnTo>
                      <a:lnTo>
                        <a:pt x="56" y="56"/>
                      </a:lnTo>
                      <a:lnTo>
                        <a:pt x="56" y="44"/>
                      </a:lnTo>
                      <a:lnTo>
                        <a:pt x="52" y="34"/>
                      </a:lnTo>
                      <a:lnTo>
                        <a:pt x="48" y="24"/>
                      </a:lnTo>
                      <a:lnTo>
                        <a:pt x="40" y="16"/>
                      </a:lnTo>
                      <a:lnTo>
                        <a:pt x="32" y="10"/>
                      </a:lnTo>
                      <a:lnTo>
                        <a:pt x="22" y="4"/>
                      </a:lnTo>
                      <a:lnTo>
                        <a:pt x="12" y="0"/>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6" name="Freeform 100"/>
                <p:cNvSpPr>
                  <a:spLocks/>
                </p:cNvSpPr>
                <p:nvPr/>
              </p:nvSpPr>
              <p:spPr bwMode="auto">
                <a:xfrm>
                  <a:off x="7267708" y="3335337"/>
                  <a:ext cx="88900" cy="133350"/>
                </a:xfrm>
                <a:custGeom>
                  <a:avLst/>
                  <a:gdLst>
                    <a:gd name="T0" fmla="*/ 28 w 56"/>
                    <a:gd name="T1" fmla="*/ 6 h 84"/>
                    <a:gd name="T2" fmla="*/ 28 w 56"/>
                    <a:gd name="T3" fmla="*/ 6 h 84"/>
                    <a:gd name="T4" fmla="*/ 14 w 56"/>
                    <a:gd name="T5" fmla="*/ 0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2 h 84"/>
                    <a:gd name="T18" fmla="*/ 56 w 56"/>
                    <a:gd name="T19" fmla="*/ 52 h 84"/>
                    <a:gd name="T20" fmla="*/ 56 w 56"/>
                    <a:gd name="T21" fmla="*/ 42 h 84"/>
                    <a:gd name="T22" fmla="*/ 52 w 56"/>
                    <a:gd name="T23" fmla="*/ 30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0"/>
                      </a:lnTo>
                      <a:lnTo>
                        <a:pt x="0" y="0"/>
                      </a:lnTo>
                      <a:lnTo>
                        <a:pt x="0" y="56"/>
                      </a:lnTo>
                      <a:lnTo>
                        <a:pt x="50" y="84"/>
                      </a:lnTo>
                      <a:lnTo>
                        <a:pt x="50" y="84"/>
                      </a:lnTo>
                      <a:lnTo>
                        <a:pt x="54" y="74"/>
                      </a:lnTo>
                      <a:lnTo>
                        <a:pt x="56" y="62"/>
                      </a:lnTo>
                      <a:lnTo>
                        <a:pt x="56" y="52"/>
                      </a:lnTo>
                      <a:lnTo>
                        <a:pt x="56" y="42"/>
                      </a:lnTo>
                      <a:lnTo>
                        <a:pt x="52" y="30"/>
                      </a:lnTo>
                      <a:lnTo>
                        <a:pt x="46" y="22"/>
                      </a:lnTo>
                      <a:lnTo>
                        <a:pt x="38" y="14"/>
                      </a:lnTo>
                      <a:lnTo>
                        <a:pt x="28" y="6"/>
                      </a:lnTo>
                      <a:lnTo>
                        <a:pt x="28" y="6"/>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7" name="Freeform 101"/>
                <p:cNvSpPr>
                  <a:spLocks/>
                </p:cNvSpPr>
                <p:nvPr/>
              </p:nvSpPr>
              <p:spPr bwMode="auto">
                <a:xfrm>
                  <a:off x="7178808" y="3335337"/>
                  <a:ext cx="88900" cy="133350"/>
                </a:xfrm>
                <a:custGeom>
                  <a:avLst/>
                  <a:gdLst>
                    <a:gd name="T0" fmla="*/ 56 w 56"/>
                    <a:gd name="T1" fmla="*/ 0 h 84"/>
                    <a:gd name="T2" fmla="*/ 56 w 56"/>
                    <a:gd name="T3" fmla="*/ 0 h 84"/>
                    <a:gd name="T4" fmla="*/ 42 w 56"/>
                    <a:gd name="T5" fmla="*/ 0 h 84"/>
                    <a:gd name="T6" fmla="*/ 28 w 56"/>
                    <a:gd name="T7" fmla="*/ 6 h 84"/>
                    <a:gd name="T8" fmla="*/ 16 w 56"/>
                    <a:gd name="T9" fmla="*/ 16 h 84"/>
                    <a:gd name="T10" fmla="*/ 6 w 56"/>
                    <a:gd name="T11" fmla="*/ 28 h 84"/>
                    <a:gd name="T12" fmla="*/ 6 w 56"/>
                    <a:gd name="T13" fmla="*/ 28 h 84"/>
                    <a:gd name="T14" fmla="*/ 2 w 56"/>
                    <a:gd name="T15" fmla="*/ 42 h 84"/>
                    <a:gd name="T16" fmla="*/ 0 w 56"/>
                    <a:gd name="T17" fmla="*/ 56 h 84"/>
                    <a:gd name="T18" fmla="*/ 2 w 56"/>
                    <a:gd name="T19" fmla="*/ 70 h 84"/>
                    <a:gd name="T20" fmla="*/ 6 w 56"/>
                    <a:gd name="T21" fmla="*/ 84 h 84"/>
                    <a:gd name="T22" fmla="*/ 56 w 56"/>
                    <a:gd name="T23" fmla="*/ 56 h 84"/>
                    <a:gd name="T24" fmla="*/ 56 w 56"/>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6" y="0"/>
                      </a:moveTo>
                      <a:lnTo>
                        <a:pt x="56" y="0"/>
                      </a:lnTo>
                      <a:lnTo>
                        <a:pt x="42" y="0"/>
                      </a:lnTo>
                      <a:lnTo>
                        <a:pt x="28" y="6"/>
                      </a:lnTo>
                      <a:lnTo>
                        <a:pt x="16" y="16"/>
                      </a:lnTo>
                      <a:lnTo>
                        <a:pt x="6" y="28"/>
                      </a:lnTo>
                      <a:lnTo>
                        <a:pt x="6" y="28"/>
                      </a:lnTo>
                      <a:lnTo>
                        <a:pt x="2" y="42"/>
                      </a:lnTo>
                      <a:lnTo>
                        <a:pt x="0" y="56"/>
                      </a:lnTo>
                      <a:lnTo>
                        <a:pt x="2" y="70"/>
                      </a:lnTo>
                      <a:lnTo>
                        <a:pt x="6" y="84"/>
                      </a:lnTo>
                      <a:lnTo>
                        <a:pt x="56" y="56"/>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8" name="Freeform 102"/>
                <p:cNvSpPr>
                  <a:spLocks/>
                </p:cNvSpPr>
                <p:nvPr/>
              </p:nvSpPr>
              <p:spPr bwMode="auto">
                <a:xfrm>
                  <a:off x="7188333" y="342423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4 w 100"/>
                    <a:gd name="T13" fmla="*/ 56 h 56"/>
                    <a:gd name="T14" fmla="*/ 54 w 100"/>
                    <a:gd name="T15" fmla="*/ 56 h 56"/>
                    <a:gd name="T16" fmla="*/ 64 w 100"/>
                    <a:gd name="T17" fmla="*/ 54 h 56"/>
                    <a:gd name="T18" fmla="*/ 76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4" y="56"/>
                      </a:lnTo>
                      <a:lnTo>
                        <a:pt x="54" y="56"/>
                      </a:lnTo>
                      <a:lnTo>
                        <a:pt x="64" y="54"/>
                      </a:lnTo>
                      <a:lnTo>
                        <a:pt x="76" y="52"/>
                      </a:lnTo>
                      <a:lnTo>
                        <a:pt x="84" y="46"/>
                      </a:lnTo>
                      <a:lnTo>
                        <a:pt x="92" y="38"/>
                      </a:lnTo>
                      <a:lnTo>
                        <a:pt x="100" y="28"/>
                      </a:lnTo>
                      <a:lnTo>
                        <a:pt x="50"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 name="Freeform 105"/>
                <p:cNvSpPr>
                  <a:spLocks/>
                </p:cNvSpPr>
                <p:nvPr/>
              </p:nvSpPr>
              <p:spPr bwMode="auto">
                <a:xfrm>
                  <a:off x="6950208" y="3570287"/>
                  <a:ext cx="92075" cy="133350"/>
                </a:xfrm>
                <a:custGeom>
                  <a:avLst/>
                  <a:gdLst>
                    <a:gd name="T0" fmla="*/ 58 w 58"/>
                    <a:gd name="T1" fmla="*/ 0 h 84"/>
                    <a:gd name="T2" fmla="*/ 58 w 58"/>
                    <a:gd name="T3" fmla="*/ 0 h 84"/>
                    <a:gd name="T4" fmla="*/ 44 w 58"/>
                    <a:gd name="T5" fmla="*/ 2 h 84"/>
                    <a:gd name="T6" fmla="*/ 30 w 58"/>
                    <a:gd name="T7" fmla="*/ 6 h 84"/>
                    <a:gd name="T8" fmla="*/ 18 w 58"/>
                    <a:gd name="T9" fmla="*/ 16 h 84"/>
                    <a:gd name="T10" fmla="*/ 8 w 58"/>
                    <a:gd name="T11" fmla="*/ 28 h 84"/>
                    <a:gd name="T12" fmla="*/ 8 w 58"/>
                    <a:gd name="T13" fmla="*/ 28 h 84"/>
                    <a:gd name="T14" fmla="*/ 2 w 58"/>
                    <a:gd name="T15" fmla="*/ 42 h 84"/>
                    <a:gd name="T16" fmla="*/ 0 w 58"/>
                    <a:gd name="T17" fmla="*/ 56 h 84"/>
                    <a:gd name="T18" fmla="*/ 2 w 58"/>
                    <a:gd name="T19" fmla="*/ 72 h 84"/>
                    <a:gd name="T20" fmla="*/ 8 w 58"/>
                    <a:gd name="T21" fmla="*/ 84 h 84"/>
                    <a:gd name="T22" fmla="*/ 58 w 58"/>
                    <a:gd name="T23" fmla="*/ 56 h 84"/>
                    <a:gd name="T24" fmla="*/ 58 w 58"/>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4">
                      <a:moveTo>
                        <a:pt x="58" y="0"/>
                      </a:moveTo>
                      <a:lnTo>
                        <a:pt x="58" y="0"/>
                      </a:lnTo>
                      <a:lnTo>
                        <a:pt x="44" y="2"/>
                      </a:lnTo>
                      <a:lnTo>
                        <a:pt x="30" y="6"/>
                      </a:lnTo>
                      <a:lnTo>
                        <a:pt x="18" y="16"/>
                      </a:lnTo>
                      <a:lnTo>
                        <a:pt x="8" y="28"/>
                      </a:lnTo>
                      <a:lnTo>
                        <a:pt x="8" y="28"/>
                      </a:lnTo>
                      <a:lnTo>
                        <a:pt x="2" y="42"/>
                      </a:lnTo>
                      <a:lnTo>
                        <a:pt x="0" y="56"/>
                      </a:lnTo>
                      <a:lnTo>
                        <a:pt x="2" y="72"/>
                      </a:lnTo>
                      <a:lnTo>
                        <a:pt x="8" y="84"/>
                      </a:lnTo>
                      <a:lnTo>
                        <a:pt x="58" y="56"/>
                      </a:lnTo>
                      <a:lnTo>
                        <a:pt x="5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0" name="Freeform 106"/>
                <p:cNvSpPr>
                  <a:spLocks/>
                </p:cNvSpPr>
                <p:nvPr/>
              </p:nvSpPr>
              <p:spPr bwMode="auto">
                <a:xfrm>
                  <a:off x="6705733" y="4151312"/>
                  <a:ext cx="88900" cy="136525"/>
                </a:xfrm>
                <a:custGeom>
                  <a:avLst/>
                  <a:gdLst>
                    <a:gd name="T0" fmla="*/ 56 w 56"/>
                    <a:gd name="T1" fmla="*/ 0 h 86"/>
                    <a:gd name="T2" fmla="*/ 56 w 56"/>
                    <a:gd name="T3" fmla="*/ 0 h 86"/>
                    <a:gd name="T4" fmla="*/ 44 w 56"/>
                    <a:gd name="T5" fmla="*/ 2 h 86"/>
                    <a:gd name="T6" fmla="*/ 34 w 56"/>
                    <a:gd name="T7" fmla="*/ 6 h 86"/>
                    <a:gd name="T8" fmla="*/ 24 w 56"/>
                    <a:gd name="T9" fmla="*/ 10 h 86"/>
                    <a:gd name="T10" fmla="*/ 16 w 56"/>
                    <a:gd name="T11" fmla="*/ 18 h 86"/>
                    <a:gd name="T12" fmla="*/ 10 w 56"/>
                    <a:gd name="T13" fmla="*/ 26 h 86"/>
                    <a:gd name="T14" fmla="*/ 4 w 56"/>
                    <a:gd name="T15" fmla="*/ 36 h 86"/>
                    <a:gd name="T16" fmla="*/ 0 w 56"/>
                    <a:gd name="T17" fmla="*/ 46 h 86"/>
                    <a:gd name="T18" fmla="*/ 0 w 56"/>
                    <a:gd name="T19" fmla="*/ 58 h 86"/>
                    <a:gd name="T20" fmla="*/ 0 w 56"/>
                    <a:gd name="T21" fmla="*/ 58 h 86"/>
                    <a:gd name="T22" fmla="*/ 2 w 56"/>
                    <a:gd name="T23" fmla="*/ 72 h 86"/>
                    <a:gd name="T24" fmla="*/ 6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4" y="2"/>
                      </a:lnTo>
                      <a:lnTo>
                        <a:pt x="34" y="6"/>
                      </a:lnTo>
                      <a:lnTo>
                        <a:pt x="24" y="10"/>
                      </a:lnTo>
                      <a:lnTo>
                        <a:pt x="16" y="18"/>
                      </a:lnTo>
                      <a:lnTo>
                        <a:pt x="10" y="26"/>
                      </a:lnTo>
                      <a:lnTo>
                        <a:pt x="4" y="36"/>
                      </a:lnTo>
                      <a:lnTo>
                        <a:pt x="0" y="46"/>
                      </a:lnTo>
                      <a:lnTo>
                        <a:pt x="0" y="58"/>
                      </a:lnTo>
                      <a:lnTo>
                        <a:pt x="0" y="58"/>
                      </a:lnTo>
                      <a:lnTo>
                        <a:pt x="2" y="72"/>
                      </a:lnTo>
                      <a:lnTo>
                        <a:pt x="6" y="86"/>
                      </a:lnTo>
                      <a:lnTo>
                        <a:pt x="56" y="58"/>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1" name="Freeform 107"/>
                <p:cNvSpPr>
                  <a:spLocks/>
                </p:cNvSpPr>
                <p:nvPr/>
              </p:nvSpPr>
              <p:spPr bwMode="auto">
                <a:xfrm>
                  <a:off x="67946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2 w 58"/>
                    <a:gd name="T17" fmla="*/ 36 h 86"/>
                    <a:gd name="T18" fmla="*/ 48 w 58"/>
                    <a:gd name="T19" fmla="*/ 26 h 86"/>
                    <a:gd name="T20" fmla="*/ 40 w 58"/>
                    <a:gd name="T21" fmla="*/ 18 h 86"/>
                    <a:gd name="T22" fmla="*/ 32 w 58"/>
                    <a:gd name="T23" fmla="*/ 10 h 86"/>
                    <a:gd name="T24" fmla="*/ 22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2" y="36"/>
                      </a:lnTo>
                      <a:lnTo>
                        <a:pt x="48" y="26"/>
                      </a:lnTo>
                      <a:lnTo>
                        <a:pt x="40" y="18"/>
                      </a:lnTo>
                      <a:lnTo>
                        <a:pt x="32" y="10"/>
                      </a:lnTo>
                      <a:lnTo>
                        <a:pt x="22" y="6"/>
                      </a:lnTo>
                      <a:lnTo>
                        <a:pt x="12" y="2"/>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2" name="Freeform 108"/>
                <p:cNvSpPr>
                  <a:spLocks/>
                </p:cNvSpPr>
                <p:nvPr/>
              </p:nvSpPr>
              <p:spPr bwMode="auto">
                <a:xfrm>
                  <a:off x="6715258" y="4243387"/>
                  <a:ext cx="158750" cy="88900"/>
                </a:xfrm>
                <a:custGeom>
                  <a:avLst/>
                  <a:gdLst>
                    <a:gd name="T0" fmla="*/ 0 w 100"/>
                    <a:gd name="T1" fmla="*/ 28 h 56"/>
                    <a:gd name="T2" fmla="*/ 0 w 100"/>
                    <a:gd name="T3" fmla="*/ 28 h 56"/>
                    <a:gd name="T4" fmla="*/ 10 w 100"/>
                    <a:gd name="T5" fmla="*/ 40 h 56"/>
                    <a:gd name="T6" fmla="*/ 22 w 100"/>
                    <a:gd name="T7" fmla="*/ 48 h 56"/>
                    <a:gd name="T8" fmla="*/ 34 w 100"/>
                    <a:gd name="T9" fmla="*/ 54 h 56"/>
                    <a:gd name="T10" fmla="*/ 50 w 100"/>
                    <a:gd name="T11" fmla="*/ 56 h 56"/>
                    <a:gd name="T12" fmla="*/ 50 w 100"/>
                    <a:gd name="T13" fmla="*/ 56 h 56"/>
                    <a:gd name="T14" fmla="*/ 66 w 100"/>
                    <a:gd name="T15" fmla="*/ 54 h 56"/>
                    <a:gd name="T16" fmla="*/ 80 w 100"/>
                    <a:gd name="T17" fmla="*/ 48 h 56"/>
                    <a:gd name="T18" fmla="*/ 90 w 100"/>
                    <a:gd name="T19" fmla="*/ 40 h 56"/>
                    <a:gd name="T20" fmla="*/ 100 w 100"/>
                    <a:gd name="T21" fmla="*/ 28 h 56"/>
                    <a:gd name="T22" fmla="*/ 50 w 100"/>
                    <a:gd name="T23" fmla="*/ 0 h 56"/>
                    <a:gd name="T24" fmla="*/ 0 w 100"/>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6">
                      <a:moveTo>
                        <a:pt x="0" y="28"/>
                      </a:moveTo>
                      <a:lnTo>
                        <a:pt x="0" y="28"/>
                      </a:lnTo>
                      <a:lnTo>
                        <a:pt x="10" y="40"/>
                      </a:lnTo>
                      <a:lnTo>
                        <a:pt x="22" y="48"/>
                      </a:lnTo>
                      <a:lnTo>
                        <a:pt x="34" y="54"/>
                      </a:lnTo>
                      <a:lnTo>
                        <a:pt x="50" y="56"/>
                      </a:lnTo>
                      <a:lnTo>
                        <a:pt x="50" y="56"/>
                      </a:lnTo>
                      <a:lnTo>
                        <a:pt x="66" y="54"/>
                      </a:lnTo>
                      <a:lnTo>
                        <a:pt x="80" y="48"/>
                      </a:lnTo>
                      <a:lnTo>
                        <a:pt x="90" y="40"/>
                      </a:lnTo>
                      <a:lnTo>
                        <a:pt x="100" y="28"/>
                      </a:lnTo>
                      <a:lnTo>
                        <a:pt x="50"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3" name="Freeform 109"/>
                <p:cNvSpPr>
                  <a:spLocks/>
                </p:cNvSpPr>
                <p:nvPr/>
              </p:nvSpPr>
              <p:spPr bwMode="auto">
                <a:xfrm>
                  <a:off x="5489708" y="2046287"/>
                  <a:ext cx="88900" cy="136525"/>
                </a:xfrm>
                <a:custGeom>
                  <a:avLst/>
                  <a:gdLst>
                    <a:gd name="T0" fmla="*/ 56 w 56"/>
                    <a:gd name="T1" fmla="*/ 0 h 86"/>
                    <a:gd name="T2" fmla="*/ 56 w 56"/>
                    <a:gd name="T3" fmla="*/ 0 h 86"/>
                    <a:gd name="T4" fmla="*/ 42 w 56"/>
                    <a:gd name="T5" fmla="*/ 2 h 86"/>
                    <a:gd name="T6" fmla="*/ 28 w 56"/>
                    <a:gd name="T7" fmla="*/ 8 h 86"/>
                    <a:gd name="T8" fmla="*/ 28 w 56"/>
                    <a:gd name="T9" fmla="*/ 8 h 86"/>
                    <a:gd name="T10" fmla="*/ 18 w 56"/>
                    <a:gd name="T11" fmla="*/ 16 h 86"/>
                    <a:gd name="T12" fmla="*/ 12 w 56"/>
                    <a:gd name="T13" fmla="*/ 24 h 86"/>
                    <a:gd name="T14" fmla="*/ 6 w 56"/>
                    <a:gd name="T15" fmla="*/ 32 h 86"/>
                    <a:gd name="T16" fmla="*/ 2 w 56"/>
                    <a:gd name="T17" fmla="*/ 44 h 86"/>
                    <a:gd name="T18" fmla="*/ 0 w 56"/>
                    <a:gd name="T19" fmla="*/ 54 h 86"/>
                    <a:gd name="T20" fmla="*/ 0 w 56"/>
                    <a:gd name="T21" fmla="*/ 64 h 86"/>
                    <a:gd name="T22" fmla="*/ 2 w 56"/>
                    <a:gd name="T23" fmla="*/ 76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2" y="2"/>
                      </a:lnTo>
                      <a:lnTo>
                        <a:pt x="28" y="8"/>
                      </a:lnTo>
                      <a:lnTo>
                        <a:pt x="28" y="8"/>
                      </a:lnTo>
                      <a:lnTo>
                        <a:pt x="18" y="16"/>
                      </a:lnTo>
                      <a:lnTo>
                        <a:pt x="12" y="24"/>
                      </a:lnTo>
                      <a:lnTo>
                        <a:pt x="6" y="32"/>
                      </a:lnTo>
                      <a:lnTo>
                        <a:pt x="2" y="44"/>
                      </a:lnTo>
                      <a:lnTo>
                        <a:pt x="0" y="54"/>
                      </a:lnTo>
                      <a:lnTo>
                        <a:pt x="0" y="64"/>
                      </a:lnTo>
                      <a:lnTo>
                        <a:pt x="2" y="76"/>
                      </a:lnTo>
                      <a:lnTo>
                        <a:pt x="8" y="86"/>
                      </a:lnTo>
                      <a:lnTo>
                        <a:pt x="56" y="58"/>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4" name="Freeform 110"/>
                <p:cNvSpPr>
                  <a:spLocks/>
                </p:cNvSpPr>
                <p:nvPr/>
              </p:nvSpPr>
              <p:spPr bwMode="auto">
                <a:xfrm>
                  <a:off x="5578608" y="2046287"/>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6 w 58"/>
                    <a:gd name="T13" fmla="*/ 44 h 86"/>
                    <a:gd name="T14" fmla="*/ 50 w 58"/>
                    <a:gd name="T15" fmla="*/ 30 h 86"/>
                    <a:gd name="T16" fmla="*/ 50 w 58"/>
                    <a:gd name="T17" fmla="*/ 30 h 86"/>
                    <a:gd name="T18" fmla="*/ 40 w 58"/>
                    <a:gd name="T19" fmla="*/ 18 h 86"/>
                    <a:gd name="T20" fmla="*/ 28 w 58"/>
                    <a:gd name="T21" fmla="*/ 8 h 86"/>
                    <a:gd name="T22" fmla="*/ 16 w 58"/>
                    <a:gd name="T23" fmla="*/ 2 h 86"/>
                    <a:gd name="T24" fmla="*/ 0 w 58"/>
                    <a:gd name="T25" fmla="*/ 0 h 86"/>
                    <a:gd name="T26" fmla="*/ 0 w 5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6">
                      <a:moveTo>
                        <a:pt x="0" y="0"/>
                      </a:moveTo>
                      <a:lnTo>
                        <a:pt x="0" y="58"/>
                      </a:lnTo>
                      <a:lnTo>
                        <a:pt x="50" y="86"/>
                      </a:lnTo>
                      <a:lnTo>
                        <a:pt x="50" y="86"/>
                      </a:lnTo>
                      <a:lnTo>
                        <a:pt x="56" y="72"/>
                      </a:lnTo>
                      <a:lnTo>
                        <a:pt x="58" y="58"/>
                      </a:lnTo>
                      <a:lnTo>
                        <a:pt x="56" y="44"/>
                      </a:lnTo>
                      <a:lnTo>
                        <a:pt x="50" y="30"/>
                      </a:lnTo>
                      <a:lnTo>
                        <a:pt x="50" y="30"/>
                      </a:lnTo>
                      <a:lnTo>
                        <a:pt x="40" y="18"/>
                      </a:lnTo>
                      <a:lnTo>
                        <a:pt x="28" y="8"/>
                      </a:lnTo>
                      <a:lnTo>
                        <a:pt x="16" y="2"/>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5" name="Freeform 111"/>
                <p:cNvSpPr>
                  <a:spLocks/>
                </p:cNvSpPr>
                <p:nvPr/>
              </p:nvSpPr>
              <p:spPr bwMode="auto">
                <a:xfrm>
                  <a:off x="5502408" y="2138362"/>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0 h 56"/>
                    <a:gd name="T10" fmla="*/ 34 w 98"/>
                    <a:gd name="T11" fmla="*/ 54 h 56"/>
                    <a:gd name="T12" fmla="*/ 44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48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0"/>
                      </a:lnTo>
                      <a:lnTo>
                        <a:pt x="34" y="54"/>
                      </a:lnTo>
                      <a:lnTo>
                        <a:pt x="44" y="56"/>
                      </a:lnTo>
                      <a:lnTo>
                        <a:pt x="56" y="56"/>
                      </a:lnTo>
                      <a:lnTo>
                        <a:pt x="66" y="54"/>
                      </a:lnTo>
                      <a:lnTo>
                        <a:pt x="78" y="50"/>
                      </a:lnTo>
                      <a:lnTo>
                        <a:pt x="78" y="50"/>
                      </a:lnTo>
                      <a:lnTo>
                        <a:pt x="90" y="40"/>
                      </a:lnTo>
                      <a:lnTo>
                        <a:pt x="98" y="28"/>
                      </a:lnTo>
                      <a:lnTo>
                        <a:pt x="48"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6" name="Freeform 112"/>
                <p:cNvSpPr>
                  <a:spLocks/>
                </p:cNvSpPr>
                <p:nvPr/>
              </p:nvSpPr>
              <p:spPr bwMode="auto">
                <a:xfrm>
                  <a:off x="6435858" y="20462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8 h 86"/>
                    <a:gd name="T10" fmla="*/ 8 w 56"/>
                    <a:gd name="T11" fmla="*/ 30 h 86"/>
                    <a:gd name="T12" fmla="*/ 8 w 56"/>
                    <a:gd name="T13" fmla="*/ 30 h 86"/>
                    <a:gd name="T14" fmla="*/ 2 w 56"/>
                    <a:gd name="T15" fmla="*/ 44 h 86"/>
                    <a:gd name="T16" fmla="*/ 0 w 56"/>
                    <a:gd name="T17" fmla="*/ 58 h 86"/>
                    <a:gd name="T18" fmla="*/ 2 w 56"/>
                    <a:gd name="T19" fmla="*/ 72 h 86"/>
                    <a:gd name="T20" fmla="*/ 8 w 56"/>
                    <a:gd name="T21" fmla="*/ 86 h 86"/>
                    <a:gd name="T22" fmla="*/ 56 w 56"/>
                    <a:gd name="T23" fmla="*/ 58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8"/>
                      </a:lnTo>
                      <a:lnTo>
                        <a:pt x="8" y="30"/>
                      </a:lnTo>
                      <a:lnTo>
                        <a:pt x="8" y="30"/>
                      </a:lnTo>
                      <a:lnTo>
                        <a:pt x="2" y="44"/>
                      </a:lnTo>
                      <a:lnTo>
                        <a:pt x="0" y="58"/>
                      </a:lnTo>
                      <a:lnTo>
                        <a:pt x="2" y="72"/>
                      </a:lnTo>
                      <a:lnTo>
                        <a:pt x="8" y="86"/>
                      </a:lnTo>
                      <a:lnTo>
                        <a:pt x="56" y="58"/>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7" name="Freeform 113"/>
                <p:cNvSpPr>
                  <a:spLocks/>
                </p:cNvSpPr>
                <p:nvPr/>
              </p:nvSpPr>
              <p:spPr bwMode="auto">
                <a:xfrm>
                  <a:off x="6448558" y="2138362"/>
                  <a:ext cx="155575" cy="88900"/>
                </a:xfrm>
                <a:custGeom>
                  <a:avLst/>
                  <a:gdLst>
                    <a:gd name="T0" fmla="*/ 20 w 98"/>
                    <a:gd name="T1" fmla="*/ 50 h 56"/>
                    <a:gd name="T2" fmla="*/ 20 w 98"/>
                    <a:gd name="T3" fmla="*/ 50 h 56"/>
                    <a:gd name="T4" fmla="*/ 30 w 98"/>
                    <a:gd name="T5" fmla="*/ 54 h 56"/>
                    <a:gd name="T6" fmla="*/ 42 w 98"/>
                    <a:gd name="T7" fmla="*/ 56 h 56"/>
                    <a:gd name="T8" fmla="*/ 52 w 98"/>
                    <a:gd name="T9" fmla="*/ 56 h 56"/>
                    <a:gd name="T10" fmla="*/ 64 w 98"/>
                    <a:gd name="T11" fmla="*/ 54 h 56"/>
                    <a:gd name="T12" fmla="*/ 74 w 98"/>
                    <a:gd name="T13" fmla="*/ 50 h 56"/>
                    <a:gd name="T14" fmla="*/ 82 w 98"/>
                    <a:gd name="T15" fmla="*/ 46 h 56"/>
                    <a:gd name="T16" fmla="*/ 92 w 98"/>
                    <a:gd name="T17" fmla="*/ 38 h 56"/>
                    <a:gd name="T18" fmla="*/ 98 w 98"/>
                    <a:gd name="T19" fmla="*/ 28 h 56"/>
                    <a:gd name="T20" fmla="*/ 48 w 98"/>
                    <a:gd name="T21" fmla="*/ 0 h 56"/>
                    <a:gd name="T22" fmla="*/ 0 w 98"/>
                    <a:gd name="T23" fmla="*/ 28 h 56"/>
                    <a:gd name="T24" fmla="*/ 0 w 98"/>
                    <a:gd name="T25" fmla="*/ 28 h 56"/>
                    <a:gd name="T26" fmla="*/ 8 w 98"/>
                    <a:gd name="T27" fmla="*/ 40 h 56"/>
                    <a:gd name="T28" fmla="*/ 20 w 98"/>
                    <a:gd name="T29" fmla="*/ 50 h 56"/>
                    <a:gd name="T30" fmla="*/ 20 w 98"/>
                    <a:gd name="T31"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56">
                      <a:moveTo>
                        <a:pt x="20" y="50"/>
                      </a:moveTo>
                      <a:lnTo>
                        <a:pt x="20" y="50"/>
                      </a:lnTo>
                      <a:lnTo>
                        <a:pt x="30" y="54"/>
                      </a:lnTo>
                      <a:lnTo>
                        <a:pt x="42" y="56"/>
                      </a:lnTo>
                      <a:lnTo>
                        <a:pt x="52" y="56"/>
                      </a:lnTo>
                      <a:lnTo>
                        <a:pt x="64" y="54"/>
                      </a:lnTo>
                      <a:lnTo>
                        <a:pt x="74" y="50"/>
                      </a:lnTo>
                      <a:lnTo>
                        <a:pt x="82" y="46"/>
                      </a:lnTo>
                      <a:lnTo>
                        <a:pt x="92" y="38"/>
                      </a:lnTo>
                      <a:lnTo>
                        <a:pt x="98" y="28"/>
                      </a:lnTo>
                      <a:lnTo>
                        <a:pt x="48" y="0"/>
                      </a:lnTo>
                      <a:lnTo>
                        <a:pt x="0" y="28"/>
                      </a:lnTo>
                      <a:lnTo>
                        <a:pt x="0" y="28"/>
                      </a:lnTo>
                      <a:lnTo>
                        <a:pt x="8" y="40"/>
                      </a:lnTo>
                      <a:lnTo>
                        <a:pt x="20" y="50"/>
                      </a:lnTo>
                      <a:lnTo>
                        <a:pt x="20" y="5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8" name="Freeform 114"/>
                <p:cNvSpPr>
                  <a:spLocks/>
                </p:cNvSpPr>
                <p:nvPr/>
              </p:nvSpPr>
              <p:spPr bwMode="auto">
                <a:xfrm>
                  <a:off x="6524758" y="2046287"/>
                  <a:ext cx="92075" cy="136525"/>
                </a:xfrm>
                <a:custGeom>
                  <a:avLst/>
                  <a:gdLst>
                    <a:gd name="T0" fmla="*/ 50 w 58"/>
                    <a:gd name="T1" fmla="*/ 86 h 86"/>
                    <a:gd name="T2" fmla="*/ 50 w 58"/>
                    <a:gd name="T3" fmla="*/ 86 h 86"/>
                    <a:gd name="T4" fmla="*/ 54 w 58"/>
                    <a:gd name="T5" fmla="*/ 76 h 86"/>
                    <a:gd name="T6" fmla="*/ 56 w 58"/>
                    <a:gd name="T7" fmla="*/ 64 h 86"/>
                    <a:gd name="T8" fmla="*/ 58 w 58"/>
                    <a:gd name="T9" fmla="*/ 54 h 86"/>
                    <a:gd name="T10" fmla="*/ 56 w 58"/>
                    <a:gd name="T11" fmla="*/ 44 h 86"/>
                    <a:gd name="T12" fmla="*/ 52 w 58"/>
                    <a:gd name="T13" fmla="*/ 32 h 86"/>
                    <a:gd name="T14" fmla="*/ 46 w 58"/>
                    <a:gd name="T15" fmla="*/ 24 h 86"/>
                    <a:gd name="T16" fmla="*/ 38 w 58"/>
                    <a:gd name="T17" fmla="*/ 16 h 86"/>
                    <a:gd name="T18" fmla="*/ 28 w 58"/>
                    <a:gd name="T19" fmla="*/ 8 h 86"/>
                    <a:gd name="T20" fmla="*/ 28 w 58"/>
                    <a:gd name="T21" fmla="*/ 8 h 86"/>
                    <a:gd name="T22" fmla="*/ 14 w 58"/>
                    <a:gd name="T23" fmla="*/ 2 h 86"/>
                    <a:gd name="T24" fmla="*/ 0 w 58"/>
                    <a:gd name="T25" fmla="*/ 0 h 86"/>
                    <a:gd name="T26" fmla="*/ 0 w 58"/>
                    <a:gd name="T27" fmla="*/ 58 h 86"/>
                    <a:gd name="T28" fmla="*/ 50 w 58"/>
                    <a:gd name="T2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0" y="86"/>
                      </a:moveTo>
                      <a:lnTo>
                        <a:pt x="50" y="86"/>
                      </a:lnTo>
                      <a:lnTo>
                        <a:pt x="54" y="76"/>
                      </a:lnTo>
                      <a:lnTo>
                        <a:pt x="56" y="64"/>
                      </a:lnTo>
                      <a:lnTo>
                        <a:pt x="58" y="54"/>
                      </a:lnTo>
                      <a:lnTo>
                        <a:pt x="56" y="44"/>
                      </a:lnTo>
                      <a:lnTo>
                        <a:pt x="52" y="32"/>
                      </a:lnTo>
                      <a:lnTo>
                        <a:pt x="46" y="24"/>
                      </a:lnTo>
                      <a:lnTo>
                        <a:pt x="38" y="16"/>
                      </a:lnTo>
                      <a:lnTo>
                        <a:pt x="28" y="8"/>
                      </a:lnTo>
                      <a:lnTo>
                        <a:pt x="28" y="8"/>
                      </a:lnTo>
                      <a:lnTo>
                        <a:pt x="14" y="2"/>
                      </a:lnTo>
                      <a:lnTo>
                        <a:pt x="0" y="0"/>
                      </a:lnTo>
                      <a:lnTo>
                        <a:pt x="0" y="58"/>
                      </a:lnTo>
                      <a:lnTo>
                        <a:pt x="50" y="86"/>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9" name="Freeform 115"/>
                <p:cNvSpPr>
                  <a:spLocks/>
                </p:cNvSpPr>
                <p:nvPr/>
              </p:nvSpPr>
              <p:spPr bwMode="auto">
                <a:xfrm>
                  <a:off x="4838833" y="3335337"/>
                  <a:ext cx="88900" cy="133350"/>
                </a:xfrm>
                <a:custGeom>
                  <a:avLst/>
                  <a:gdLst>
                    <a:gd name="T0" fmla="*/ 0 w 56"/>
                    <a:gd name="T1" fmla="*/ 0 h 84"/>
                    <a:gd name="T2" fmla="*/ 0 w 56"/>
                    <a:gd name="T3" fmla="*/ 56 h 84"/>
                    <a:gd name="T4" fmla="*/ 48 w 56"/>
                    <a:gd name="T5" fmla="*/ 84 h 84"/>
                    <a:gd name="T6" fmla="*/ 48 w 56"/>
                    <a:gd name="T7" fmla="*/ 84 h 84"/>
                    <a:gd name="T8" fmla="*/ 54 w 56"/>
                    <a:gd name="T9" fmla="*/ 70 h 84"/>
                    <a:gd name="T10" fmla="*/ 56 w 56"/>
                    <a:gd name="T11" fmla="*/ 56 h 84"/>
                    <a:gd name="T12" fmla="*/ 54 w 56"/>
                    <a:gd name="T13" fmla="*/ 42 h 84"/>
                    <a:gd name="T14" fmla="*/ 48 w 56"/>
                    <a:gd name="T15" fmla="*/ 28 h 84"/>
                    <a:gd name="T16" fmla="*/ 48 w 56"/>
                    <a:gd name="T17" fmla="*/ 28 h 84"/>
                    <a:gd name="T18" fmla="*/ 38 w 56"/>
                    <a:gd name="T19" fmla="*/ 16 h 84"/>
                    <a:gd name="T20" fmla="*/ 28 w 56"/>
                    <a:gd name="T21" fmla="*/ 6 h 84"/>
                    <a:gd name="T22" fmla="*/ 14 w 56"/>
                    <a:gd name="T23" fmla="*/ 0 h 84"/>
                    <a:gd name="T24" fmla="*/ 0 w 56"/>
                    <a:gd name="T25" fmla="*/ 0 h 84"/>
                    <a:gd name="T26" fmla="*/ 0 w 56"/>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4">
                      <a:moveTo>
                        <a:pt x="0" y="0"/>
                      </a:moveTo>
                      <a:lnTo>
                        <a:pt x="0" y="56"/>
                      </a:lnTo>
                      <a:lnTo>
                        <a:pt x="48" y="84"/>
                      </a:lnTo>
                      <a:lnTo>
                        <a:pt x="48" y="84"/>
                      </a:lnTo>
                      <a:lnTo>
                        <a:pt x="54" y="70"/>
                      </a:lnTo>
                      <a:lnTo>
                        <a:pt x="56" y="56"/>
                      </a:lnTo>
                      <a:lnTo>
                        <a:pt x="54" y="42"/>
                      </a:lnTo>
                      <a:lnTo>
                        <a:pt x="48" y="28"/>
                      </a:lnTo>
                      <a:lnTo>
                        <a:pt x="48" y="28"/>
                      </a:lnTo>
                      <a:lnTo>
                        <a:pt x="38" y="16"/>
                      </a:lnTo>
                      <a:lnTo>
                        <a:pt x="28" y="6"/>
                      </a:lnTo>
                      <a:lnTo>
                        <a:pt x="14" y="0"/>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0" name="Freeform 116"/>
                <p:cNvSpPr>
                  <a:spLocks/>
                </p:cNvSpPr>
                <p:nvPr/>
              </p:nvSpPr>
              <p:spPr bwMode="auto">
                <a:xfrm>
                  <a:off x="4759458" y="3424237"/>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2 h 56"/>
                    <a:gd name="T10" fmla="*/ 34 w 98"/>
                    <a:gd name="T11" fmla="*/ 54 h 56"/>
                    <a:gd name="T12" fmla="*/ 46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50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2"/>
                      </a:lnTo>
                      <a:lnTo>
                        <a:pt x="34" y="54"/>
                      </a:lnTo>
                      <a:lnTo>
                        <a:pt x="46" y="56"/>
                      </a:lnTo>
                      <a:lnTo>
                        <a:pt x="56" y="56"/>
                      </a:lnTo>
                      <a:lnTo>
                        <a:pt x="66" y="54"/>
                      </a:lnTo>
                      <a:lnTo>
                        <a:pt x="78" y="50"/>
                      </a:lnTo>
                      <a:lnTo>
                        <a:pt x="78" y="50"/>
                      </a:lnTo>
                      <a:lnTo>
                        <a:pt x="90" y="40"/>
                      </a:lnTo>
                      <a:lnTo>
                        <a:pt x="98" y="28"/>
                      </a:lnTo>
                      <a:lnTo>
                        <a:pt x="50"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1" name="Freeform 117"/>
                <p:cNvSpPr>
                  <a:spLocks/>
                </p:cNvSpPr>
                <p:nvPr/>
              </p:nvSpPr>
              <p:spPr bwMode="auto">
                <a:xfrm>
                  <a:off x="4746758" y="3335337"/>
                  <a:ext cx="92075" cy="133350"/>
                </a:xfrm>
                <a:custGeom>
                  <a:avLst/>
                  <a:gdLst>
                    <a:gd name="T0" fmla="*/ 58 w 58"/>
                    <a:gd name="T1" fmla="*/ 0 h 84"/>
                    <a:gd name="T2" fmla="*/ 58 w 58"/>
                    <a:gd name="T3" fmla="*/ 0 h 84"/>
                    <a:gd name="T4" fmla="*/ 42 w 58"/>
                    <a:gd name="T5" fmla="*/ 0 h 84"/>
                    <a:gd name="T6" fmla="*/ 28 w 58"/>
                    <a:gd name="T7" fmla="*/ 6 h 84"/>
                    <a:gd name="T8" fmla="*/ 28 w 58"/>
                    <a:gd name="T9" fmla="*/ 6 h 84"/>
                    <a:gd name="T10" fmla="*/ 20 w 58"/>
                    <a:gd name="T11" fmla="*/ 14 h 84"/>
                    <a:gd name="T12" fmla="*/ 12 w 58"/>
                    <a:gd name="T13" fmla="*/ 22 h 84"/>
                    <a:gd name="T14" fmla="*/ 6 w 58"/>
                    <a:gd name="T15" fmla="*/ 30 h 84"/>
                    <a:gd name="T16" fmla="*/ 2 w 58"/>
                    <a:gd name="T17" fmla="*/ 42 h 84"/>
                    <a:gd name="T18" fmla="*/ 0 w 58"/>
                    <a:gd name="T19" fmla="*/ 52 h 84"/>
                    <a:gd name="T20" fmla="*/ 0 w 58"/>
                    <a:gd name="T21" fmla="*/ 62 h 84"/>
                    <a:gd name="T22" fmla="*/ 2 w 58"/>
                    <a:gd name="T23" fmla="*/ 74 h 84"/>
                    <a:gd name="T24" fmla="*/ 8 w 58"/>
                    <a:gd name="T25" fmla="*/ 84 h 84"/>
                    <a:gd name="T26" fmla="*/ 58 w 58"/>
                    <a:gd name="T27" fmla="*/ 56 h 84"/>
                    <a:gd name="T28" fmla="*/ 58 w 58"/>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4">
                      <a:moveTo>
                        <a:pt x="58" y="0"/>
                      </a:moveTo>
                      <a:lnTo>
                        <a:pt x="58" y="0"/>
                      </a:lnTo>
                      <a:lnTo>
                        <a:pt x="42" y="0"/>
                      </a:lnTo>
                      <a:lnTo>
                        <a:pt x="28" y="6"/>
                      </a:lnTo>
                      <a:lnTo>
                        <a:pt x="28" y="6"/>
                      </a:lnTo>
                      <a:lnTo>
                        <a:pt x="20" y="14"/>
                      </a:lnTo>
                      <a:lnTo>
                        <a:pt x="12" y="22"/>
                      </a:lnTo>
                      <a:lnTo>
                        <a:pt x="6" y="30"/>
                      </a:lnTo>
                      <a:lnTo>
                        <a:pt x="2" y="42"/>
                      </a:lnTo>
                      <a:lnTo>
                        <a:pt x="0" y="52"/>
                      </a:lnTo>
                      <a:lnTo>
                        <a:pt x="0" y="62"/>
                      </a:lnTo>
                      <a:lnTo>
                        <a:pt x="2" y="74"/>
                      </a:lnTo>
                      <a:lnTo>
                        <a:pt x="8" y="84"/>
                      </a:lnTo>
                      <a:lnTo>
                        <a:pt x="58" y="56"/>
                      </a:lnTo>
                      <a:lnTo>
                        <a:pt x="58"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2" name="Freeform 118"/>
                <p:cNvSpPr>
                  <a:spLocks/>
                </p:cNvSpPr>
                <p:nvPr/>
              </p:nvSpPr>
              <p:spPr bwMode="auto">
                <a:xfrm>
                  <a:off x="5232533" y="4243387"/>
                  <a:ext cx="155575" cy="88900"/>
                </a:xfrm>
                <a:custGeom>
                  <a:avLst/>
                  <a:gdLst>
                    <a:gd name="T0" fmla="*/ 0 w 98"/>
                    <a:gd name="T1" fmla="*/ 28 h 56"/>
                    <a:gd name="T2" fmla="*/ 0 w 98"/>
                    <a:gd name="T3" fmla="*/ 28 h 56"/>
                    <a:gd name="T4" fmla="*/ 8 w 98"/>
                    <a:gd name="T5" fmla="*/ 40 h 56"/>
                    <a:gd name="T6" fmla="*/ 20 w 98"/>
                    <a:gd name="T7" fmla="*/ 48 h 56"/>
                    <a:gd name="T8" fmla="*/ 34 w 98"/>
                    <a:gd name="T9" fmla="*/ 54 h 56"/>
                    <a:gd name="T10" fmla="*/ 48 w 98"/>
                    <a:gd name="T11" fmla="*/ 56 h 56"/>
                    <a:gd name="T12" fmla="*/ 48 w 98"/>
                    <a:gd name="T13" fmla="*/ 56 h 56"/>
                    <a:gd name="T14" fmla="*/ 64 w 98"/>
                    <a:gd name="T15" fmla="*/ 54 h 56"/>
                    <a:gd name="T16" fmla="*/ 78 w 98"/>
                    <a:gd name="T17" fmla="*/ 48 h 56"/>
                    <a:gd name="T18" fmla="*/ 90 w 98"/>
                    <a:gd name="T19" fmla="*/ 40 h 56"/>
                    <a:gd name="T20" fmla="*/ 98 w 98"/>
                    <a:gd name="T21" fmla="*/ 28 h 56"/>
                    <a:gd name="T22" fmla="*/ 48 w 98"/>
                    <a:gd name="T23" fmla="*/ 0 h 56"/>
                    <a:gd name="T24" fmla="*/ 0 w 98"/>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6">
                      <a:moveTo>
                        <a:pt x="0" y="28"/>
                      </a:moveTo>
                      <a:lnTo>
                        <a:pt x="0" y="28"/>
                      </a:lnTo>
                      <a:lnTo>
                        <a:pt x="8" y="40"/>
                      </a:lnTo>
                      <a:lnTo>
                        <a:pt x="20" y="48"/>
                      </a:lnTo>
                      <a:lnTo>
                        <a:pt x="34" y="54"/>
                      </a:lnTo>
                      <a:lnTo>
                        <a:pt x="48" y="56"/>
                      </a:lnTo>
                      <a:lnTo>
                        <a:pt x="48" y="56"/>
                      </a:lnTo>
                      <a:lnTo>
                        <a:pt x="64" y="54"/>
                      </a:lnTo>
                      <a:lnTo>
                        <a:pt x="78" y="48"/>
                      </a:lnTo>
                      <a:lnTo>
                        <a:pt x="90" y="40"/>
                      </a:lnTo>
                      <a:lnTo>
                        <a:pt x="98" y="28"/>
                      </a:lnTo>
                      <a:lnTo>
                        <a:pt x="48"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3" name="Freeform 119"/>
                <p:cNvSpPr>
                  <a:spLocks/>
                </p:cNvSpPr>
                <p:nvPr/>
              </p:nvSpPr>
              <p:spPr bwMode="auto">
                <a:xfrm>
                  <a:off x="5219833" y="4151312"/>
                  <a:ext cx="88900" cy="136525"/>
                </a:xfrm>
                <a:custGeom>
                  <a:avLst/>
                  <a:gdLst>
                    <a:gd name="T0" fmla="*/ 56 w 56"/>
                    <a:gd name="T1" fmla="*/ 0 h 86"/>
                    <a:gd name="T2" fmla="*/ 56 w 56"/>
                    <a:gd name="T3" fmla="*/ 0 h 86"/>
                    <a:gd name="T4" fmla="*/ 46 w 56"/>
                    <a:gd name="T5" fmla="*/ 2 h 86"/>
                    <a:gd name="T6" fmla="*/ 34 w 56"/>
                    <a:gd name="T7" fmla="*/ 6 h 86"/>
                    <a:gd name="T8" fmla="*/ 26 w 56"/>
                    <a:gd name="T9" fmla="*/ 10 h 86"/>
                    <a:gd name="T10" fmla="*/ 16 w 56"/>
                    <a:gd name="T11" fmla="*/ 18 h 86"/>
                    <a:gd name="T12" fmla="*/ 10 w 56"/>
                    <a:gd name="T13" fmla="*/ 26 h 86"/>
                    <a:gd name="T14" fmla="*/ 4 w 56"/>
                    <a:gd name="T15" fmla="*/ 36 h 86"/>
                    <a:gd name="T16" fmla="*/ 2 w 56"/>
                    <a:gd name="T17" fmla="*/ 46 h 86"/>
                    <a:gd name="T18" fmla="*/ 0 w 56"/>
                    <a:gd name="T19" fmla="*/ 58 h 86"/>
                    <a:gd name="T20" fmla="*/ 0 w 56"/>
                    <a:gd name="T21" fmla="*/ 58 h 86"/>
                    <a:gd name="T22" fmla="*/ 2 w 56"/>
                    <a:gd name="T23" fmla="*/ 72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6" y="2"/>
                      </a:lnTo>
                      <a:lnTo>
                        <a:pt x="34" y="6"/>
                      </a:lnTo>
                      <a:lnTo>
                        <a:pt x="26" y="10"/>
                      </a:lnTo>
                      <a:lnTo>
                        <a:pt x="16" y="18"/>
                      </a:lnTo>
                      <a:lnTo>
                        <a:pt x="10" y="26"/>
                      </a:lnTo>
                      <a:lnTo>
                        <a:pt x="4" y="36"/>
                      </a:lnTo>
                      <a:lnTo>
                        <a:pt x="2" y="46"/>
                      </a:lnTo>
                      <a:lnTo>
                        <a:pt x="0" y="58"/>
                      </a:lnTo>
                      <a:lnTo>
                        <a:pt x="0" y="58"/>
                      </a:lnTo>
                      <a:lnTo>
                        <a:pt x="2" y="72"/>
                      </a:lnTo>
                      <a:lnTo>
                        <a:pt x="8" y="86"/>
                      </a:lnTo>
                      <a:lnTo>
                        <a:pt x="56" y="58"/>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4" name="Freeform 120"/>
                <p:cNvSpPr>
                  <a:spLocks/>
                </p:cNvSpPr>
                <p:nvPr/>
              </p:nvSpPr>
              <p:spPr bwMode="auto">
                <a:xfrm>
                  <a:off x="53087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4 w 58"/>
                    <a:gd name="T17" fmla="*/ 36 h 86"/>
                    <a:gd name="T18" fmla="*/ 48 w 58"/>
                    <a:gd name="T19" fmla="*/ 26 h 86"/>
                    <a:gd name="T20" fmla="*/ 42 w 58"/>
                    <a:gd name="T21" fmla="*/ 18 h 86"/>
                    <a:gd name="T22" fmla="*/ 32 w 58"/>
                    <a:gd name="T23" fmla="*/ 10 h 86"/>
                    <a:gd name="T24" fmla="*/ 24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4" y="36"/>
                      </a:lnTo>
                      <a:lnTo>
                        <a:pt x="48" y="26"/>
                      </a:lnTo>
                      <a:lnTo>
                        <a:pt x="42" y="18"/>
                      </a:lnTo>
                      <a:lnTo>
                        <a:pt x="32" y="10"/>
                      </a:lnTo>
                      <a:lnTo>
                        <a:pt x="24" y="6"/>
                      </a:lnTo>
                      <a:lnTo>
                        <a:pt x="12" y="2"/>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5" name="Freeform 122"/>
                <p:cNvSpPr>
                  <a:spLocks/>
                </p:cNvSpPr>
                <p:nvPr/>
              </p:nvSpPr>
              <p:spPr bwMode="auto">
                <a:xfrm>
                  <a:off x="62358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88 w 98"/>
                    <a:gd name="T19" fmla="*/ 40 h 58"/>
                    <a:gd name="T20" fmla="*/ 98 w 98"/>
                    <a:gd name="T21" fmla="*/ 28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88" y="40"/>
                      </a:lnTo>
                      <a:lnTo>
                        <a:pt x="98" y="28"/>
                      </a:lnTo>
                      <a:lnTo>
                        <a:pt x="48"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6" name="Freeform 126"/>
                <p:cNvSpPr>
                  <a:spLocks/>
                </p:cNvSpPr>
                <p:nvPr/>
              </p:nvSpPr>
              <p:spPr bwMode="auto">
                <a:xfrm>
                  <a:off x="5483358" y="3557587"/>
                  <a:ext cx="155575" cy="92075"/>
                </a:xfrm>
                <a:custGeom>
                  <a:avLst/>
                  <a:gdLst>
                    <a:gd name="T0" fmla="*/ 0 w 98"/>
                    <a:gd name="T1" fmla="*/ 30 h 58"/>
                    <a:gd name="T2" fmla="*/ 0 w 98"/>
                    <a:gd name="T3" fmla="*/ 30 h 58"/>
                    <a:gd name="T4" fmla="*/ 6 w 98"/>
                    <a:gd name="T5" fmla="*/ 38 h 58"/>
                    <a:gd name="T6" fmla="*/ 16 w 98"/>
                    <a:gd name="T7" fmla="*/ 46 h 58"/>
                    <a:gd name="T8" fmla="*/ 24 w 98"/>
                    <a:gd name="T9" fmla="*/ 52 h 58"/>
                    <a:gd name="T10" fmla="*/ 34 w 98"/>
                    <a:gd name="T11" fmla="*/ 56 h 58"/>
                    <a:gd name="T12" fmla="*/ 46 w 98"/>
                    <a:gd name="T13" fmla="*/ 58 h 58"/>
                    <a:gd name="T14" fmla="*/ 56 w 98"/>
                    <a:gd name="T15" fmla="*/ 58 h 58"/>
                    <a:gd name="T16" fmla="*/ 68 w 98"/>
                    <a:gd name="T17" fmla="*/ 54 h 58"/>
                    <a:gd name="T18" fmla="*/ 78 w 98"/>
                    <a:gd name="T19" fmla="*/ 50 h 58"/>
                    <a:gd name="T20" fmla="*/ 78 w 98"/>
                    <a:gd name="T21" fmla="*/ 50 h 58"/>
                    <a:gd name="T22" fmla="*/ 90 w 98"/>
                    <a:gd name="T23" fmla="*/ 40 h 58"/>
                    <a:gd name="T24" fmla="*/ 98 w 98"/>
                    <a:gd name="T25" fmla="*/ 30 h 58"/>
                    <a:gd name="T26" fmla="*/ 50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6" y="38"/>
                      </a:lnTo>
                      <a:lnTo>
                        <a:pt x="16" y="46"/>
                      </a:lnTo>
                      <a:lnTo>
                        <a:pt x="24" y="52"/>
                      </a:lnTo>
                      <a:lnTo>
                        <a:pt x="34" y="56"/>
                      </a:lnTo>
                      <a:lnTo>
                        <a:pt x="46" y="58"/>
                      </a:lnTo>
                      <a:lnTo>
                        <a:pt x="56" y="58"/>
                      </a:lnTo>
                      <a:lnTo>
                        <a:pt x="68" y="54"/>
                      </a:lnTo>
                      <a:lnTo>
                        <a:pt x="78" y="50"/>
                      </a:lnTo>
                      <a:lnTo>
                        <a:pt x="78" y="50"/>
                      </a:lnTo>
                      <a:lnTo>
                        <a:pt x="90" y="40"/>
                      </a:lnTo>
                      <a:lnTo>
                        <a:pt x="98" y="30"/>
                      </a:lnTo>
                      <a:lnTo>
                        <a:pt x="50" y="0"/>
                      </a:lnTo>
                      <a:lnTo>
                        <a:pt x="0" y="3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7" name="Freeform 129"/>
                <p:cNvSpPr>
                  <a:spLocks/>
                </p:cNvSpPr>
                <p:nvPr/>
              </p:nvSpPr>
              <p:spPr bwMode="auto">
                <a:xfrm>
                  <a:off x="5702433" y="3335337"/>
                  <a:ext cx="88900" cy="133350"/>
                </a:xfrm>
                <a:custGeom>
                  <a:avLst/>
                  <a:gdLst>
                    <a:gd name="T0" fmla="*/ 56 w 56"/>
                    <a:gd name="T1" fmla="*/ 0 h 84"/>
                    <a:gd name="T2" fmla="*/ 56 w 56"/>
                    <a:gd name="T3" fmla="*/ 0 h 84"/>
                    <a:gd name="T4" fmla="*/ 46 w 56"/>
                    <a:gd name="T5" fmla="*/ 0 h 84"/>
                    <a:gd name="T6" fmla="*/ 34 w 56"/>
                    <a:gd name="T7" fmla="*/ 4 h 84"/>
                    <a:gd name="T8" fmla="*/ 26 w 56"/>
                    <a:gd name="T9" fmla="*/ 10 h 84"/>
                    <a:gd name="T10" fmla="*/ 16 w 56"/>
                    <a:gd name="T11" fmla="*/ 16 h 84"/>
                    <a:gd name="T12" fmla="*/ 10 w 56"/>
                    <a:gd name="T13" fmla="*/ 24 h 84"/>
                    <a:gd name="T14" fmla="*/ 4 w 56"/>
                    <a:gd name="T15" fmla="*/ 34 h 84"/>
                    <a:gd name="T16" fmla="*/ 2 w 56"/>
                    <a:gd name="T17" fmla="*/ 46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6" y="0"/>
                      </a:lnTo>
                      <a:lnTo>
                        <a:pt x="34" y="4"/>
                      </a:lnTo>
                      <a:lnTo>
                        <a:pt x="26" y="10"/>
                      </a:lnTo>
                      <a:lnTo>
                        <a:pt x="16" y="16"/>
                      </a:lnTo>
                      <a:lnTo>
                        <a:pt x="10" y="24"/>
                      </a:lnTo>
                      <a:lnTo>
                        <a:pt x="4" y="34"/>
                      </a:lnTo>
                      <a:lnTo>
                        <a:pt x="2" y="46"/>
                      </a:lnTo>
                      <a:lnTo>
                        <a:pt x="0" y="56"/>
                      </a:lnTo>
                      <a:lnTo>
                        <a:pt x="0" y="56"/>
                      </a:lnTo>
                      <a:lnTo>
                        <a:pt x="2" y="72"/>
                      </a:lnTo>
                      <a:lnTo>
                        <a:pt x="8" y="84"/>
                      </a:lnTo>
                      <a:lnTo>
                        <a:pt x="56" y="56"/>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8" name="Freeform 135"/>
                <p:cNvSpPr>
                  <a:spLocks/>
                </p:cNvSpPr>
                <p:nvPr/>
              </p:nvSpPr>
              <p:spPr bwMode="auto">
                <a:xfrm>
                  <a:off x="5813558" y="2220912"/>
                  <a:ext cx="158750" cy="92075"/>
                </a:xfrm>
                <a:custGeom>
                  <a:avLst/>
                  <a:gdLst>
                    <a:gd name="T0" fmla="*/ 0 w 100"/>
                    <a:gd name="T1" fmla="*/ 30 h 58"/>
                    <a:gd name="T2" fmla="*/ 0 w 100"/>
                    <a:gd name="T3" fmla="*/ 30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30 h 58"/>
                    <a:gd name="T22" fmla="*/ 50 w 100"/>
                    <a:gd name="T23" fmla="*/ 0 h 58"/>
                    <a:gd name="T24" fmla="*/ 0 w 100"/>
                    <a:gd name="T25"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30"/>
                      </a:moveTo>
                      <a:lnTo>
                        <a:pt x="0" y="30"/>
                      </a:lnTo>
                      <a:lnTo>
                        <a:pt x="10" y="40"/>
                      </a:lnTo>
                      <a:lnTo>
                        <a:pt x="22" y="50"/>
                      </a:lnTo>
                      <a:lnTo>
                        <a:pt x="34" y="56"/>
                      </a:lnTo>
                      <a:lnTo>
                        <a:pt x="50" y="58"/>
                      </a:lnTo>
                      <a:lnTo>
                        <a:pt x="50" y="58"/>
                      </a:lnTo>
                      <a:lnTo>
                        <a:pt x="66" y="56"/>
                      </a:lnTo>
                      <a:lnTo>
                        <a:pt x="78" y="50"/>
                      </a:lnTo>
                      <a:lnTo>
                        <a:pt x="90" y="40"/>
                      </a:lnTo>
                      <a:lnTo>
                        <a:pt x="100" y="30"/>
                      </a:lnTo>
                      <a:lnTo>
                        <a:pt x="50" y="0"/>
                      </a:lnTo>
                      <a:lnTo>
                        <a:pt x="0" y="3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9" name="Freeform 130"/>
                <p:cNvSpPr>
                  <a:spLocks/>
                </p:cNvSpPr>
                <p:nvPr/>
              </p:nvSpPr>
              <p:spPr bwMode="auto">
                <a:xfrm>
                  <a:off x="5223008" y="3846512"/>
                  <a:ext cx="88900" cy="133350"/>
                </a:xfrm>
                <a:custGeom>
                  <a:avLst/>
                  <a:gdLst>
                    <a:gd name="T0" fmla="*/ 50 w 56"/>
                    <a:gd name="T1" fmla="*/ 84 h 84"/>
                    <a:gd name="T2" fmla="*/ 50 w 56"/>
                    <a:gd name="T3" fmla="*/ 84 h 84"/>
                    <a:gd name="T4" fmla="*/ 54 w 56"/>
                    <a:gd name="T5" fmla="*/ 72 h 84"/>
                    <a:gd name="T6" fmla="*/ 56 w 56"/>
                    <a:gd name="T7" fmla="*/ 56 h 84"/>
                    <a:gd name="T8" fmla="*/ 56 w 56"/>
                    <a:gd name="T9" fmla="*/ 42 h 84"/>
                    <a:gd name="T10" fmla="*/ 50 w 56"/>
                    <a:gd name="T11" fmla="*/ 28 h 84"/>
                    <a:gd name="T12" fmla="*/ 50 w 56"/>
                    <a:gd name="T13" fmla="*/ 28 h 84"/>
                    <a:gd name="T14" fmla="*/ 40 w 56"/>
                    <a:gd name="T15" fmla="*/ 16 h 84"/>
                    <a:gd name="T16" fmla="*/ 28 w 56"/>
                    <a:gd name="T17" fmla="*/ 6 h 84"/>
                    <a:gd name="T18" fmla="*/ 14 w 56"/>
                    <a:gd name="T19" fmla="*/ 2 h 84"/>
                    <a:gd name="T20" fmla="*/ 0 w 56"/>
                    <a:gd name="T21" fmla="*/ 0 h 84"/>
                    <a:gd name="T22" fmla="*/ 0 w 56"/>
                    <a:gd name="T23" fmla="*/ 56 h 84"/>
                    <a:gd name="T24" fmla="*/ 50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0" y="84"/>
                      </a:moveTo>
                      <a:lnTo>
                        <a:pt x="50" y="84"/>
                      </a:lnTo>
                      <a:lnTo>
                        <a:pt x="54" y="72"/>
                      </a:lnTo>
                      <a:lnTo>
                        <a:pt x="56" y="56"/>
                      </a:lnTo>
                      <a:lnTo>
                        <a:pt x="56" y="42"/>
                      </a:lnTo>
                      <a:lnTo>
                        <a:pt x="50" y="28"/>
                      </a:lnTo>
                      <a:lnTo>
                        <a:pt x="50" y="28"/>
                      </a:lnTo>
                      <a:lnTo>
                        <a:pt x="40" y="16"/>
                      </a:lnTo>
                      <a:lnTo>
                        <a:pt x="28" y="6"/>
                      </a:lnTo>
                      <a:lnTo>
                        <a:pt x="14" y="2"/>
                      </a:lnTo>
                      <a:lnTo>
                        <a:pt x="0" y="0"/>
                      </a:lnTo>
                      <a:lnTo>
                        <a:pt x="0" y="56"/>
                      </a:lnTo>
                      <a:lnTo>
                        <a:pt x="50" y="84"/>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195" name="Group 1194"/>
            <p:cNvGrpSpPr/>
            <p:nvPr/>
          </p:nvGrpSpPr>
          <p:grpSpPr>
            <a:xfrm>
              <a:off x="4746758" y="2043905"/>
              <a:ext cx="2618715" cy="2293791"/>
              <a:chOff x="4746758" y="2043905"/>
              <a:chExt cx="2618715" cy="2293791"/>
            </a:xfrm>
          </p:grpSpPr>
          <p:sp>
            <p:nvSpPr>
              <p:cNvPr id="1196" name="Oval 1195"/>
              <p:cNvSpPr/>
              <p:nvPr/>
            </p:nvSpPr>
            <p:spPr>
              <a:xfrm>
                <a:off x="5489708" y="2046287"/>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7" name="Oval 1196"/>
              <p:cNvSpPr/>
              <p:nvPr/>
            </p:nvSpPr>
            <p:spPr>
              <a:xfrm>
                <a:off x="5801785" y="21320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 name="Oval 1197"/>
              <p:cNvSpPr/>
              <p:nvPr/>
            </p:nvSpPr>
            <p:spPr>
              <a:xfrm>
                <a:off x="6432286" y="2043905"/>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9" name="Oval 1198"/>
              <p:cNvSpPr/>
              <p:nvPr/>
            </p:nvSpPr>
            <p:spPr>
              <a:xfrm>
                <a:off x="5963025" y="2615406"/>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0" name="Oval 1199"/>
              <p:cNvSpPr/>
              <p:nvPr/>
            </p:nvSpPr>
            <p:spPr>
              <a:xfrm>
                <a:off x="5964900" y="2883693"/>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1" name="Oval 1200"/>
              <p:cNvSpPr/>
              <p:nvPr/>
            </p:nvSpPr>
            <p:spPr>
              <a:xfrm>
                <a:off x="4746758" y="3331765"/>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2" name="Oval 1201"/>
              <p:cNvSpPr/>
              <p:nvPr/>
            </p:nvSpPr>
            <p:spPr>
              <a:xfrm>
                <a:off x="5467616" y="3470274"/>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3" name="Oval 1202"/>
              <p:cNvSpPr/>
              <p:nvPr/>
            </p:nvSpPr>
            <p:spPr>
              <a:xfrm>
                <a:off x="5703624" y="3336528"/>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4" name="Oval 1203"/>
              <p:cNvSpPr/>
              <p:nvPr/>
            </p:nvSpPr>
            <p:spPr>
              <a:xfrm>
                <a:off x="6221281" y="3338511"/>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Oval 1204"/>
              <p:cNvSpPr/>
              <p:nvPr/>
            </p:nvSpPr>
            <p:spPr>
              <a:xfrm>
                <a:off x="6449484" y="3466306"/>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6" name="Oval 1205"/>
              <p:cNvSpPr/>
              <p:nvPr/>
            </p:nvSpPr>
            <p:spPr>
              <a:xfrm>
                <a:off x="7180529" y="3329780"/>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7" name="Oval 1206"/>
              <p:cNvSpPr/>
              <p:nvPr/>
            </p:nvSpPr>
            <p:spPr>
              <a:xfrm>
                <a:off x="5220627" y="4151312"/>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 name="Oval 1207"/>
              <p:cNvSpPr/>
              <p:nvPr/>
            </p:nvSpPr>
            <p:spPr>
              <a:xfrm>
                <a:off x="6705733" y="4152752"/>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9" name="Oval 1208"/>
              <p:cNvSpPr/>
              <p:nvPr/>
            </p:nvSpPr>
            <p:spPr>
              <a:xfrm>
                <a:off x="6949243" y="3571874"/>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0" name="Oval 1209"/>
              <p:cNvSpPr/>
              <p:nvPr/>
            </p:nvSpPr>
            <p:spPr>
              <a:xfrm>
                <a:off x="5130139" y="38473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88" name="Line 3100"/>
          <p:cNvSpPr>
            <a:spLocks noChangeShapeType="1"/>
          </p:cNvSpPr>
          <p:nvPr/>
        </p:nvSpPr>
        <p:spPr bwMode="auto">
          <a:xfrm flipV="1">
            <a:off x="1863172" y="1552575"/>
            <a:ext cx="590550" cy="942975"/>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9" name="Line 3101"/>
          <p:cNvSpPr>
            <a:spLocks noChangeShapeType="1"/>
          </p:cNvSpPr>
          <p:nvPr/>
        </p:nvSpPr>
        <p:spPr bwMode="auto">
          <a:xfrm flipH="1">
            <a:off x="2361647" y="1552575"/>
            <a:ext cx="92075" cy="1171575"/>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0" name="Line 3102"/>
          <p:cNvSpPr>
            <a:spLocks noChangeShapeType="1"/>
          </p:cNvSpPr>
          <p:nvPr/>
        </p:nvSpPr>
        <p:spPr bwMode="auto">
          <a:xfrm>
            <a:off x="2453722" y="1552575"/>
            <a:ext cx="638175" cy="977900"/>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1" name="Line 3103"/>
          <p:cNvSpPr>
            <a:spLocks noChangeShapeType="1"/>
          </p:cNvSpPr>
          <p:nvPr/>
        </p:nvSpPr>
        <p:spPr bwMode="auto">
          <a:xfrm flipH="1">
            <a:off x="2361647" y="2530475"/>
            <a:ext cx="730250" cy="193675"/>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2" name="Line 3104"/>
          <p:cNvSpPr>
            <a:spLocks noChangeShapeType="1"/>
          </p:cNvSpPr>
          <p:nvPr/>
        </p:nvSpPr>
        <p:spPr bwMode="auto">
          <a:xfrm>
            <a:off x="1863172" y="2489200"/>
            <a:ext cx="498475" cy="234950"/>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93" name="Group 1292"/>
          <p:cNvGrpSpPr/>
          <p:nvPr/>
        </p:nvGrpSpPr>
        <p:grpSpPr>
          <a:xfrm>
            <a:off x="1863172" y="2489200"/>
            <a:ext cx="1155700" cy="38100"/>
            <a:chOff x="380405" y="1210944"/>
            <a:chExt cx="1155700" cy="38100"/>
          </a:xfrm>
          <a:effectLst>
            <a:outerShdw blurRad="50800" dist="38100" dir="2700000" algn="tl" rotWithShape="0">
              <a:prstClr val="black">
                <a:alpha val="40000"/>
              </a:prstClr>
            </a:outerShdw>
          </a:effectLst>
        </p:grpSpPr>
        <p:sp>
          <p:nvSpPr>
            <p:cNvPr id="1294" name="Line 3130"/>
            <p:cNvSpPr>
              <a:spLocks noChangeShapeType="1"/>
            </p:cNvSpPr>
            <p:nvPr/>
          </p:nvSpPr>
          <p:spPr bwMode="auto">
            <a:xfrm>
              <a:off x="380405" y="1210944"/>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5" name="Line 3131"/>
            <p:cNvSpPr>
              <a:spLocks noChangeShapeType="1"/>
            </p:cNvSpPr>
            <p:nvPr/>
          </p:nvSpPr>
          <p:spPr bwMode="auto">
            <a:xfrm>
              <a:off x="558205" y="1217294"/>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6" name="Line 3132"/>
            <p:cNvSpPr>
              <a:spLocks noChangeShapeType="1"/>
            </p:cNvSpPr>
            <p:nvPr/>
          </p:nvSpPr>
          <p:spPr bwMode="auto">
            <a:xfrm>
              <a:off x="736005" y="1223644"/>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7" name="Line 3133"/>
            <p:cNvSpPr>
              <a:spLocks noChangeShapeType="1"/>
            </p:cNvSpPr>
            <p:nvPr/>
          </p:nvSpPr>
          <p:spPr bwMode="auto">
            <a:xfrm>
              <a:off x="913805" y="1229994"/>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8" name="Line 3134"/>
            <p:cNvSpPr>
              <a:spLocks noChangeShapeType="1"/>
            </p:cNvSpPr>
            <p:nvPr/>
          </p:nvSpPr>
          <p:spPr bwMode="auto">
            <a:xfrm>
              <a:off x="1091605" y="1236344"/>
              <a:ext cx="88900" cy="0"/>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9" name="Line 3135"/>
            <p:cNvSpPr>
              <a:spLocks noChangeShapeType="1"/>
            </p:cNvSpPr>
            <p:nvPr/>
          </p:nvSpPr>
          <p:spPr bwMode="auto">
            <a:xfrm>
              <a:off x="1269405" y="1239519"/>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 name="Line 3136"/>
            <p:cNvSpPr>
              <a:spLocks noChangeShapeType="1"/>
            </p:cNvSpPr>
            <p:nvPr/>
          </p:nvSpPr>
          <p:spPr bwMode="auto">
            <a:xfrm>
              <a:off x="1447205" y="1245869"/>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01" name="Group 1300"/>
          <p:cNvGrpSpPr/>
          <p:nvPr/>
        </p:nvGrpSpPr>
        <p:grpSpPr>
          <a:xfrm>
            <a:off x="3051428" y="1832763"/>
            <a:ext cx="1041655" cy="875909"/>
            <a:chOff x="1669469" y="1351353"/>
            <a:chExt cx="1041655" cy="875909"/>
          </a:xfrm>
        </p:grpSpPr>
        <p:grpSp>
          <p:nvGrpSpPr>
            <p:cNvPr id="1302" name="Group 1301"/>
            <p:cNvGrpSpPr/>
            <p:nvPr/>
          </p:nvGrpSpPr>
          <p:grpSpPr>
            <a:xfrm>
              <a:off x="1669469" y="1351353"/>
              <a:ext cx="1041655" cy="875909"/>
              <a:chOff x="2475881" y="1674790"/>
              <a:chExt cx="1041655" cy="875909"/>
            </a:xfrm>
            <a:effectLst>
              <a:outerShdw blurRad="50800" dist="38100" dir="2700000" algn="tl" rotWithShape="0">
                <a:prstClr val="black">
                  <a:alpha val="40000"/>
                </a:prstClr>
              </a:outerShdw>
            </a:effectLst>
          </p:grpSpPr>
          <p:sp>
            <p:nvSpPr>
              <p:cNvPr id="1304" name="Can 1303"/>
              <p:cNvSpPr/>
              <p:nvPr/>
            </p:nvSpPr>
            <p:spPr>
              <a:xfrm rot="2949690">
                <a:off x="2757917" y="1419997"/>
                <a:ext cx="504825" cy="1014412"/>
              </a:xfrm>
              <a:prstGeom prst="can">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5" name="Isosceles Triangle 1304"/>
              <p:cNvSpPr/>
              <p:nvPr/>
            </p:nvSpPr>
            <p:spPr>
              <a:xfrm rot="13761791">
                <a:off x="2331719" y="2185415"/>
                <a:ext cx="509446" cy="221122"/>
              </a:xfrm>
              <a:prstGeom prst="triangle">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3" name="Arc 1302"/>
            <p:cNvSpPr/>
            <p:nvPr/>
          </p:nvSpPr>
          <p:spPr>
            <a:xfrm rot="13780740">
              <a:off x="1618893" y="1817941"/>
              <a:ext cx="502813" cy="149965"/>
            </a:xfrm>
            <a:prstGeom prst="arc">
              <a:avLst>
                <a:gd name="adj1" fmla="val 10763649"/>
                <a:gd name="adj2" fmla="val 0"/>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06" name="Group 1305"/>
          <p:cNvGrpSpPr/>
          <p:nvPr/>
        </p:nvGrpSpPr>
        <p:grpSpPr>
          <a:xfrm rot="16200000">
            <a:off x="1098261" y="1549833"/>
            <a:ext cx="1041655" cy="875909"/>
            <a:chOff x="1669469" y="1351353"/>
            <a:chExt cx="1041655" cy="875909"/>
          </a:xfrm>
        </p:grpSpPr>
        <p:grpSp>
          <p:nvGrpSpPr>
            <p:cNvPr id="1307" name="Group 1306"/>
            <p:cNvGrpSpPr/>
            <p:nvPr/>
          </p:nvGrpSpPr>
          <p:grpSpPr>
            <a:xfrm>
              <a:off x="1669469" y="1351353"/>
              <a:ext cx="1041655" cy="875909"/>
              <a:chOff x="2475881" y="1674790"/>
              <a:chExt cx="1041655" cy="875909"/>
            </a:xfrm>
            <a:effectLst>
              <a:outerShdw blurRad="50800" dist="38100" dir="2700000" algn="tl" rotWithShape="0">
                <a:prstClr val="black">
                  <a:alpha val="40000"/>
                </a:prstClr>
              </a:outerShdw>
            </a:effectLst>
          </p:grpSpPr>
          <p:sp>
            <p:nvSpPr>
              <p:cNvPr id="1309" name="Can 1308"/>
              <p:cNvSpPr/>
              <p:nvPr/>
            </p:nvSpPr>
            <p:spPr>
              <a:xfrm rot="2949690">
                <a:off x="2757917" y="1419997"/>
                <a:ext cx="504825" cy="1014412"/>
              </a:xfrm>
              <a:prstGeom prst="can">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 name="Isosceles Triangle 1309"/>
              <p:cNvSpPr/>
              <p:nvPr/>
            </p:nvSpPr>
            <p:spPr>
              <a:xfrm rot="13761791">
                <a:off x="2331719" y="2185415"/>
                <a:ext cx="509446" cy="221122"/>
              </a:xfrm>
              <a:prstGeom prst="triangle">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8" name="Arc 1307"/>
            <p:cNvSpPr/>
            <p:nvPr/>
          </p:nvSpPr>
          <p:spPr>
            <a:xfrm rot="13780740">
              <a:off x="1618893" y="1817941"/>
              <a:ext cx="502813" cy="149965"/>
            </a:xfrm>
            <a:prstGeom prst="arc">
              <a:avLst>
                <a:gd name="adj1" fmla="val 10763649"/>
                <a:gd name="adj2" fmla="val 0"/>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12" name="Group 1311"/>
          <p:cNvGrpSpPr/>
          <p:nvPr/>
        </p:nvGrpSpPr>
        <p:grpSpPr>
          <a:xfrm>
            <a:off x="4406240" y="3955862"/>
            <a:ext cx="338933" cy="336550"/>
            <a:chOff x="2972076" y="4494985"/>
            <a:chExt cx="338933" cy="336550"/>
          </a:xfrm>
        </p:grpSpPr>
        <p:sp>
          <p:nvSpPr>
            <p:cNvPr id="1313" name="Freeform 79"/>
            <p:cNvSpPr>
              <a:spLocks/>
            </p:cNvSpPr>
            <p:nvPr/>
          </p:nvSpPr>
          <p:spPr bwMode="auto">
            <a:xfrm>
              <a:off x="2972076" y="4494985"/>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4" name="Freeform 81"/>
            <p:cNvSpPr>
              <a:spLocks/>
            </p:cNvSpPr>
            <p:nvPr/>
          </p:nvSpPr>
          <p:spPr bwMode="auto">
            <a:xfrm>
              <a:off x="2997476" y="4663260"/>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5" name="Oval 1314"/>
            <p:cNvSpPr/>
            <p:nvPr/>
          </p:nvSpPr>
          <p:spPr>
            <a:xfrm>
              <a:off x="2977632" y="4496571"/>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6" name="Group 1315"/>
          <p:cNvGrpSpPr/>
          <p:nvPr/>
        </p:nvGrpSpPr>
        <p:grpSpPr>
          <a:xfrm>
            <a:off x="6625491" y="2674143"/>
            <a:ext cx="338933" cy="336550"/>
            <a:chOff x="2972076" y="4494985"/>
            <a:chExt cx="338933" cy="336550"/>
          </a:xfrm>
        </p:grpSpPr>
        <p:sp>
          <p:nvSpPr>
            <p:cNvPr id="1317" name="Freeform 79"/>
            <p:cNvSpPr>
              <a:spLocks/>
            </p:cNvSpPr>
            <p:nvPr/>
          </p:nvSpPr>
          <p:spPr bwMode="auto">
            <a:xfrm>
              <a:off x="2972076" y="4494985"/>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8" name="Freeform 81"/>
            <p:cNvSpPr>
              <a:spLocks/>
            </p:cNvSpPr>
            <p:nvPr/>
          </p:nvSpPr>
          <p:spPr bwMode="auto">
            <a:xfrm>
              <a:off x="2997476" y="4663260"/>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9" name="Oval 1318"/>
            <p:cNvSpPr/>
            <p:nvPr/>
          </p:nvSpPr>
          <p:spPr>
            <a:xfrm>
              <a:off x="2977632" y="4496571"/>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1" name="Group 1320"/>
          <p:cNvGrpSpPr/>
          <p:nvPr/>
        </p:nvGrpSpPr>
        <p:grpSpPr>
          <a:xfrm>
            <a:off x="5139795" y="2675123"/>
            <a:ext cx="338933" cy="336550"/>
            <a:chOff x="2972076" y="4494985"/>
            <a:chExt cx="338933" cy="336550"/>
          </a:xfrm>
        </p:grpSpPr>
        <p:sp>
          <p:nvSpPr>
            <p:cNvPr id="1322" name="Freeform 79"/>
            <p:cNvSpPr>
              <a:spLocks/>
            </p:cNvSpPr>
            <p:nvPr/>
          </p:nvSpPr>
          <p:spPr bwMode="auto">
            <a:xfrm>
              <a:off x="2972076" y="4494985"/>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3" name="Freeform 81"/>
            <p:cNvSpPr>
              <a:spLocks/>
            </p:cNvSpPr>
            <p:nvPr/>
          </p:nvSpPr>
          <p:spPr bwMode="auto">
            <a:xfrm>
              <a:off x="2997476" y="4663260"/>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4" name="Oval 1323"/>
            <p:cNvSpPr/>
            <p:nvPr/>
          </p:nvSpPr>
          <p:spPr>
            <a:xfrm>
              <a:off x="2977632" y="4496571"/>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5" name="Group 1324"/>
          <p:cNvGrpSpPr/>
          <p:nvPr/>
        </p:nvGrpSpPr>
        <p:grpSpPr>
          <a:xfrm>
            <a:off x="5882541" y="1393029"/>
            <a:ext cx="338933" cy="336550"/>
            <a:chOff x="2972076" y="4494985"/>
            <a:chExt cx="338933" cy="336550"/>
          </a:xfrm>
        </p:grpSpPr>
        <p:sp>
          <p:nvSpPr>
            <p:cNvPr id="1326" name="Freeform 79"/>
            <p:cNvSpPr>
              <a:spLocks/>
            </p:cNvSpPr>
            <p:nvPr/>
          </p:nvSpPr>
          <p:spPr bwMode="auto">
            <a:xfrm>
              <a:off x="2972076" y="4494985"/>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7" name="Freeform 81"/>
            <p:cNvSpPr>
              <a:spLocks/>
            </p:cNvSpPr>
            <p:nvPr/>
          </p:nvSpPr>
          <p:spPr bwMode="auto">
            <a:xfrm>
              <a:off x="2997476" y="4663260"/>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8" name="Oval 1327"/>
            <p:cNvSpPr/>
            <p:nvPr/>
          </p:nvSpPr>
          <p:spPr>
            <a:xfrm>
              <a:off x="2977632" y="4496571"/>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9" name="Group 1328"/>
          <p:cNvGrpSpPr/>
          <p:nvPr/>
        </p:nvGrpSpPr>
        <p:grpSpPr>
          <a:xfrm>
            <a:off x="7361766" y="3950305"/>
            <a:ext cx="338933" cy="336550"/>
            <a:chOff x="2972076" y="4494985"/>
            <a:chExt cx="338933" cy="336550"/>
          </a:xfrm>
        </p:grpSpPr>
        <p:sp>
          <p:nvSpPr>
            <p:cNvPr id="1330" name="Freeform 79"/>
            <p:cNvSpPr>
              <a:spLocks/>
            </p:cNvSpPr>
            <p:nvPr/>
          </p:nvSpPr>
          <p:spPr bwMode="auto">
            <a:xfrm>
              <a:off x="2972076" y="4494985"/>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 name="Freeform 81"/>
            <p:cNvSpPr>
              <a:spLocks/>
            </p:cNvSpPr>
            <p:nvPr/>
          </p:nvSpPr>
          <p:spPr bwMode="auto">
            <a:xfrm>
              <a:off x="2997476" y="4663260"/>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2" name="Oval 1331"/>
            <p:cNvSpPr/>
            <p:nvPr/>
          </p:nvSpPr>
          <p:spPr>
            <a:xfrm>
              <a:off x="2977632" y="4496571"/>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3" name="Group 1332"/>
          <p:cNvGrpSpPr/>
          <p:nvPr/>
        </p:nvGrpSpPr>
        <p:grpSpPr>
          <a:xfrm>
            <a:off x="5885391" y="3955427"/>
            <a:ext cx="338933" cy="336550"/>
            <a:chOff x="2972076" y="4494985"/>
            <a:chExt cx="338933" cy="336550"/>
          </a:xfrm>
        </p:grpSpPr>
        <p:sp>
          <p:nvSpPr>
            <p:cNvPr id="1334" name="Freeform 79"/>
            <p:cNvSpPr>
              <a:spLocks/>
            </p:cNvSpPr>
            <p:nvPr/>
          </p:nvSpPr>
          <p:spPr bwMode="auto">
            <a:xfrm>
              <a:off x="2972076" y="4494985"/>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 name="Freeform 81"/>
            <p:cNvSpPr>
              <a:spLocks/>
            </p:cNvSpPr>
            <p:nvPr/>
          </p:nvSpPr>
          <p:spPr bwMode="auto">
            <a:xfrm>
              <a:off x="2997476" y="4663260"/>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 name="Oval 1335"/>
            <p:cNvSpPr/>
            <p:nvPr/>
          </p:nvSpPr>
          <p:spPr>
            <a:xfrm>
              <a:off x="2977632" y="4496571"/>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1" name="Line 3101"/>
          <p:cNvSpPr>
            <a:spLocks noChangeShapeType="1"/>
          </p:cNvSpPr>
          <p:nvPr/>
        </p:nvSpPr>
        <p:spPr bwMode="auto">
          <a:xfrm flipH="1">
            <a:off x="2364269" y="1548417"/>
            <a:ext cx="92075" cy="1171575"/>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22" name="Group 621"/>
          <p:cNvGrpSpPr/>
          <p:nvPr/>
        </p:nvGrpSpPr>
        <p:grpSpPr>
          <a:xfrm>
            <a:off x="1865794" y="2485042"/>
            <a:ext cx="1155700" cy="38100"/>
            <a:chOff x="380405" y="1210944"/>
            <a:chExt cx="1155700" cy="38100"/>
          </a:xfrm>
          <a:effectLst>
            <a:outerShdw blurRad="50800" dist="38100" dir="2700000" algn="tl" rotWithShape="0">
              <a:prstClr val="black">
                <a:alpha val="40000"/>
              </a:prstClr>
            </a:outerShdw>
          </a:effectLst>
        </p:grpSpPr>
        <p:sp>
          <p:nvSpPr>
            <p:cNvPr id="623" name="Line 3130"/>
            <p:cNvSpPr>
              <a:spLocks noChangeShapeType="1"/>
            </p:cNvSpPr>
            <p:nvPr/>
          </p:nvSpPr>
          <p:spPr bwMode="auto">
            <a:xfrm>
              <a:off x="380405" y="1210944"/>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4" name="Line 3131"/>
            <p:cNvSpPr>
              <a:spLocks noChangeShapeType="1"/>
            </p:cNvSpPr>
            <p:nvPr/>
          </p:nvSpPr>
          <p:spPr bwMode="auto">
            <a:xfrm>
              <a:off x="558205" y="1217294"/>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5" name="Line 3132"/>
            <p:cNvSpPr>
              <a:spLocks noChangeShapeType="1"/>
            </p:cNvSpPr>
            <p:nvPr/>
          </p:nvSpPr>
          <p:spPr bwMode="auto">
            <a:xfrm>
              <a:off x="736005" y="1223644"/>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6" name="Line 3133"/>
            <p:cNvSpPr>
              <a:spLocks noChangeShapeType="1"/>
            </p:cNvSpPr>
            <p:nvPr/>
          </p:nvSpPr>
          <p:spPr bwMode="auto">
            <a:xfrm>
              <a:off x="913805" y="1229994"/>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7" name="Line 3134"/>
            <p:cNvSpPr>
              <a:spLocks noChangeShapeType="1"/>
            </p:cNvSpPr>
            <p:nvPr/>
          </p:nvSpPr>
          <p:spPr bwMode="auto">
            <a:xfrm>
              <a:off x="1091605" y="1236344"/>
              <a:ext cx="88900" cy="0"/>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8" name="Line 3135"/>
            <p:cNvSpPr>
              <a:spLocks noChangeShapeType="1"/>
            </p:cNvSpPr>
            <p:nvPr/>
          </p:nvSpPr>
          <p:spPr bwMode="auto">
            <a:xfrm>
              <a:off x="1269405" y="1239519"/>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9" name="Line 3136"/>
            <p:cNvSpPr>
              <a:spLocks noChangeShapeType="1"/>
            </p:cNvSpPr>
            <p:nvPr/>
          </p:nvSpPr>
          <p:spPr bwMode="auto">
            <a:xfrm>
              <a:off x="1447205" y="1245869"/>
              <a:ext cx="88900" cy="3175"/>
            </a:xfrm>
            <a:prstGeom prst="line">
              <a:avLst/>
            </a:pr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30" name="Group 629"/>
          <p:cNvGrpSpPr/>
          <p:nvPr/>
        </p:nvGrpSpPr>
        <p:grpSpPr>
          <a:xfrm>
            <a:off x="1840139" y="1776748"/>
            <a:ext cx="1041655" cy="875909"/>
            <a:chOff x="1669469" y="1351353"/>
            <a:chExt cx="1041655" cy="875909"/>
          </a:xfrm>
        </p:grpSpPr>
        <p:grpSp>
          <p:nvGrpSpPr>
            <p:cNvPr id="631" name="Group 630"/>
            <p:cNvGrpSpPr/>
            <p:nvPr/>
          </p:nvGrpSpPr>
          <p:grpSpPr>
            <a:xfrm>
              <a:off x="1669469" y="1351353"/>
              <a:ext cx="1041655" cy="875909"/>
              <a:chOff x="2475881" y="1674790"/>
              <a:chExt cx="1041655" cy="875909"/>
            </a:xfrm>
            <a:effectLst>
              <a:outerShdw blurRad="50800" dist="38100" dir="2700000" algn="tl" rotWithShape="0">
                <a:prstClr val="black">
                  <a:alpha val="40000"/>
                </a:prstClr>
              </a:outerShdw>
            </a:effectLst>
          </p:grpSpPr>
          <p:sp>
            <p:nvSpPr>
              <p:cNvPr id="633" name="Can 632"/>
              <p:cNvSpPr/>
              <p:nvPr/>
            </p:nvSpPr>
            <p:spPr>
              <a:xfrm rot="2949690">
                <a:off x="2757917" y="1419997"/>
                <a:ext cx="504825" cy="1014412"/>
              </a:xfrm>
              <a:prstGeom prst="can">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Isosceles Triangle 633"/>
              <p:cNvSpPr/>
              <p:nvPr/>
            </p:nvSpPr>
            <p:spPr>
              <a:xfrm rot="13761791">
                <a:off x="2331719" y="2185415"/>
                <a:ext cx="509446" cy="221122"/>
              </a:xfrm>
              <a:prstGeom prst="triangle">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2" name="Arc 631"/>
            <p:cNvSpPr/>
            <p:nvPr/>
          </p:nvSpPr>
          <p:spPr>
            <a:xfrm rot="13780740">
              <a:off x="1618893" y="1817941"/>
              <a:ext cx="502813" cy="149965"/>
            </a:xfrm>
            <a:prstGeom prst="arc">
              <a:avLst>
                <a:gd name="adj1" fmla="val 10763649"/>
                <a:gd name="adj2" fmla="val 0"/>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5" name="Group 634"/>
          <p:cNvGrpSpPr/>
          <p:nvPr/>
        </p:nvGrpSpPr>
        <p:grpSpPr>
          <a:xfrm rot="16382082">
            <a:off x="1615290" y="1769209"/>
            <a:ext cx="1041655" cy="875909"/>
            <a:chOff x="1669469" y="1351353"/>
            <a:chExt cx="1041655" cy="875909"/>
          </a:xfrm>
        </p:grpSpPr>
        <p:grpSp>
          <p:nvGrpSpPr>
            <p:cNvPr id="636" name="Group 635"/>
            <p:cNvGrpSpPr/>
            <p:nvPr/>
          </p:nvGrpSpPr>
          <p:grpSpPr>
            <a:xfrm>
              <a:off x="1669469" y="1351353"/>
              <a:ext cx="1041655" cy="875909"/>
              <a:chOff x="2475881" y="1674790"/>
              <a:chExt cx="1041655" cy="875909"/>
            </a:xfrm>
            <a:effectLst>
              <a:outerShdw blurRad="50800" dist="38100" dir="2700000" algn="tl" rotWithShape="0">
                <a:prstClr val="black">
                  <a:alpha val="40000"/>
                </a:prstClr>
              </a:outerShdw>
            </a:effectLst>
          </p:grpSpPr>
          <p:sp>
            <p:nvSpPr>
              <p:cNvPr id="638" name="Can 637"/>
              <p:cNvSpPr/>
              <p:nvPr/>
            </p:nvSpPr>
            <p:spPr>
              <a:xfrm rot="2949690">
                <a:off x="2757917" y="1419997"/>
                <a:ext cx="504825" cy="1014412"/>
              </a:xfrm>
              <a:prstGeom prst="can">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Isosceles Triangle 638"/>
              <p:cNvSpPr/>
              <p:nvPr/>
            </p:nvSpPr>
            <p:spPr>
              <a:xfrm rot="13761791">
                <a:off x="2331719" y="2185415"/>
                <a:ext cx="509446" cy="221122"/>
              </a:xfrm>
              <a:prstGeom prst="triangle">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7" name="Arc 636"/>
            <p:cNvSpPr/>
            <p:nvPr/>
          </p:nvSpPr>
          <p:spPr>
            <a:xfrm rot="13780740">
              <a:off x="1618893" y="1817941"/>
              <a:ext cx="502813" cy="149965"/>
            </a:xfrm>
            <a:prstGeom prst="arc">
              <a:avLst>
                <a:gd name="adj1" fmla="val 10763649"/>
                <a:gd name="adj2" fmla="val 0"/>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40" name="Group 639"/>
          <p:cNvGrpSpPr/>
          <p:nvPr/>
        </p:nvGrpSpPr>
        <p:grpSpPr>
          <a:xfrm rot="17897407">
            <a:off x="1915535" y="1971868"/>
            <a:ext cx="825685" cy="661375"/>
            <a:chOff x="1734485" y="1452816"/>
            <a:chExt cx="704092" cy="661375"/>
          </a:xfrm>
        </p:grpSpPr>
        <p:grpSp>
          <p:nvGrpSpPr>
            <p:cNvPr id="641" name="Group 640"/>
            <p:cNvGrpSpPr/>
            <p:nvPr/>
          </p:nvGrpSpPr>
          <p:grpSpPr>
            <a:xfrm>
              <a:off x="1734485" y="1452816"/>
              <a:ext cx="704092" cy="624932"/>
              <a:chOff x="2540897" y="1776253"/>
              <a:chExt cx="704092" cy="624932"/>
            </a:xfrm>
            <a:effectLst>
              <a:outerShdw blurRad="50800" dist="38100" dir="2700000" algn="tl" rotWithShape="0">
                <a:prstClr val="black">
                  <a:alpha val="40000"/>
                </a:prstClr>
              </a:outerShdw>
            </a:effectLst>
          </p:grpSpPr>
          <p:sp>
            <p:nvSpPr>
              <p:cNvPr id="643" name="Can 642"/>
              <p:cNvSpPr/>
              <p:nvPr/>
            </p:nvSpPr>
            <p:spPr>
              <a:xfrm rot="2949690">
                <a:off x="2640530" y="1676620"/>
                <a:ext cx="504825" cy="704092"/>
              </a:xfrm>
              <a:prstGeom prst="can">
                <a:avLst>
                  <a:gd name="adj" fmla="val 69736"/>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Isosceles Triangle 643"/>
              <p:cNvSpPr/>
              <p:nvPr/>
            </p:nvSpPr>
            <p:spPr>
              <a:xfrm rot="13761791">
                <a:off x="2531463" y="2291517"/>
                <a:ext cx="165721" cy="53615"/>
              </a:xfrm>
              <a:prstGeom prst="triangle">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2" name="Arc 641"/>
            <p:cNvSpPr/>
            <p:nvPr/>
          </p:nvSpPr>
          <p:spPr>
            <a:xfrm rot="13719077">
              <a:off x="1679436" y="1715728"/>
              <a:ext cx="502813" cy="294114"/>
            </a:xfrm>
            <a:prstGeom prst="arc">
              <a:avLst>
                <a:gd name="adj1" fmla="val 10763649"/>
                <a:gd name="adj2" fmla="val 0"/>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5" name="Explosion 1 644"/>
          <p:cNvSpPr/>
          <p:nvPr/>
        </p:nvSpPr>
        <p:spPr>
          <a:xfrm>
            <a:off x="2180805" y="2399317"/>
            <a:ext cx="451379" cy="333375"/>
          </a:xfrm>
          <a:prstGeom prst="irregularSeal1">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311572" y="4126958"/>
            <a:ext cx="218147" cy="163432"/>
            <a:chOff x="5311572" y="4126958"/>
            <a:chExt cx="218147" cy="163432"/>
          </a:xfrm>
        </p:grpSpPr>
        <p:sp>
          <p:nvSpPr>
            <p:cNvPr id="648" name="Freeform 110"/>
            <p:cNvSpPr>
              <a:spLocks/>
            </p:cNvSpPr>
            <p:nvPr/>
          </p:nvSpPr>
          <p:spPr bwMode="auto">
            <a:xfrm>
              <a:off x="5311572" y="4153865"/>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6 w 58"/>
                <a:gd name="T13" fmla="*/ 44 h 86"/>
                <a:gd name="T14" fmla="*/ 50 w 58"/>
                <a:gd name="T15" fmla="*/ 30 h 86"/>
                <a:gd name="T16" fmla="*/ 50 w 58"/>
                <a:gd name="T17" fmla="*/ 30 h 86"/>
                <a:gd name="T18" fmla="*/ 40 w 58"/>
                <a:gd name="T19" fmla="*/ 18 h 86"/>
                <a:gd name="T20" fmla="*/ 28 w 58"/>
                <a:gd name="T21" fmla="*/ 8 h 86"/>
                <a:gd name="T22" fmla="*/ 16 w 58"/>
                <a:gd name="T23" fmla="*/ 2 h 86"/>
                <a:gd name="T24" fmla="*/ 0 w 58"/>
                <a:gd name="T25" fmla="*/ 0 h 86"/>
                <a:gd name="T26" fmla="*/ 0 w 5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6">
                  <a:moveTo>
                    <a:pt x="0" y="0"/>
                  </a:moveTo>
                  <a:lnTo>
                    <a:pt x="0" y="58"/>
                  </a:lnTo>
                  <a:lnTo>
                    <a:pt x="50" y="86"/>
                  </a:lnTo>
                  <a:lnTo>
                    <a:pt x="50" y="86"/>
                  </a:lnTo>
                  <a:lnTo>
                    <a:pt x="56" y="72"/>
                  </a:lnTo>
                  <a:lnTo>
                    <a:pt x="58" y="58"/>
                  </a:lnTo>
                  <a:lnTo>
                    <a:pt x="56" y="44"/>
                  </a:lnTo>
                  <a:lnTo>
                    <a:pt x="50" y="30"/>
                  </a:lnTo>
                  <a:lnTo>
                    <a:pt x="50" y="30"/>
                  </a:lnTo>
                  <a:lnTo>
                    <a:pt x="40" y="18"/>
                  </a:lnTo>
                  <a:lnTo>
                    <a:pt x="28" y="8"/>
                  </a:lnTo>
                  <a:lnTo>
                    <a:pt x="16" y="2"/>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Right Arrow 3"/>
            <p:cNvSpPr/>
            <p:nvPr/>
          </p:nvSpPr>
          <p:spPr>
            <a:xfrm rot="9005806">
              <a:off x="5409158" y="4126958"/>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5102403" y="4114960"/>
            <a:ext cx="209169" cy="175430"/>
            <a:chOff x="5102403" y="4114960"/>
            <a:chExt cx="209169" cy="175430"/>
          </a:xfrm>
        </p:grpSpPr>
        <p:sp>
          <p:nvSpPr>
            <p:cNvPr id="647" name="Freeform 109"/>
            <p:cNvSpPr>
              <a:spLocks/>
            </p:cNvSpPr>
            <p:nvPr/>
          </p:nvSpPr>
          <p:spPr bwMode="auto">
            <a:xfrm>
              <a:off x="5222672" y="4153865"/>
              <a:ext cx="88900" cy="136525"/>
            </a:xfrm>
            <a:custGeom>
              <a:avLst/>
              <a:gdLst>
                <a:gd name="T0" fmla="*/ 56 w 56"/>
                <a:gd name="T1" fmla="*/ 0 h 86"/>
                <a:gd name="T2" fmla="*/ 56 w 56"/>
                <a:gd name="T3" fmla="*/ 0 h 86"/>
                <a:gd name="T4" fmla="*/ 42 w 56"/>
                <a:gd name="T5" fmla="*/ 2 h 86"/>
                <a:gd name="T6" fmla="*/ 28 w 56"/>
                <a:gd name="T7" fmla="*/ 8 h 86"/>
                <a:gd name="T8" fmla="*/ 28 w 56"/>
                <a:gd name="T9" fmla="*/ 8 h 86"/>
                <a:gd name="T10" fmla="*/ 18 w 56"/>
                <a:gd name="T11" fmla="*/ 16 h 86"/>
                <a:gd name="T12" fmla="*/ 12 w 56"/>
                <a:gd name="T13" fmla="*/ 24 h 86"/>
                <a:gd name="T14" fmla="*/ 6 w 56"/>
                <a:gd name="T15" fmla="*/ 32 h 86"/>
                <a:gd name="T16" fmla="*/ 2 w 56"/>
                <a:gd name="T17" fmla="*/ 44 h 86"/>
                <a:gd name="T18" fmla="*/ 0 w 56"/>
                <a:gd name="T19" fmla="*/ 54 h 86"/>
                <a:gd name="T20" fmla="*/ 0 w 56"/>
                <a:gd name="T21" fmla="*/ 64 h 86"/>
                <a:gd name="T22" fmla="*/ 2 w 56"/>
                <a:gd name="T23" fmla="*/ 76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2" y="2"/>
                  </a:lnTo>
                  <a:lnTo>
                    <a:pt x="28" y="8"/>
                  </a:lnTo>
                  <a:lnTo>
                    <a:pt x="28" y="8"/>
                  </a:lnTo>
                  <a:lnTo>
                    <a:pt x="18" y="16"/>
                  </a:lnTo>
                  <a:lnTo>
                    <a:pt x="12" y="24"/>
                  </a:lnTo>
                  <a:lnTo>
                    <a:pt x="6" y="32"/>
                  </a:lnTo>
                  <a:lnTo>
                    <a:pt x="2" y="44"/>
                  </a:lnTo>
                  <a:lnTo>
                    <a:pt x="0" y="54"/>
                  </a:lnTo>
                  <a:lnTo>
                    <a:pt x="0" y="64"/>
                  </a:lnTo>
                  <a:lnTo>
                    <a:pt x="2" y="76"/>
                  </a:lnTo>
                  <a:lnTo>
                    <a:pt x="8" y="86"/>
                  </a:lnTo>
                  <a:lnTo>
                    <a:pt x="56" y="58"/>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 name="Right Arrow 649"/>
            <p:cNvSpPr/>
            <p:nvPr/>
          </p:nvSpPr>
          <p:spPr>
            <a:xfrm rot="1967586">
              <a:off x="5102403" y="4114960"/>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235372" y="4245940"/>
            <a:ext cx="155575" cy="241255"/>
            <a:chOff x="5235372" y="4245940"/>
            <a:chExt cx="155575" cy="241255"/>
          </a:xfrm>
        </p:grpSpPr>
        <p:sp>
          <p:nvSpPr>
            <p:cNvPr id="649" name="Freeform 111"/>
            <p:cNvSpPr>
              <a:spLocks/>
            </p:cNvSpPr>
            <p:nvPr/>
          </p:nvSpPr>
          <p:spPr bwMode="auto">
            <a:xfrm>
              <a:off x="5235372" y="4245940"/>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0 h 56"/>
                <a:gd name="T10" fmla="*/ 34 w 98"/>
                <a:gd name="T11" fmla="*/ 54 h 56"/>
                <a:gd name="T12" fmla="*/ 44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48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0"/>
                  </a:lnTo>
                  <a:lnTo>
                    <a:pt x="34" y="54"/>
                  </a:lnTo>
                  <a:lnTo>
                    <a:pt x="44" y="56"/>
                  </a:lnTo>
                  <a:lnTo>
                    <a:pt x="56" y="56"/>
                  </a:lnTo>
                  <a:lnTo>
                    <a:pt x="66" y="54"/>
                  </a:lnTo>
                  <a:lnTo>
                    <a:pt x="78" y="50"/>
                  </a:lnTo>
                  <a:lnTo>
                    <a:pt x="78" y="50"/>
                  </a:lnTo>
                  <a:lnTo>
                    <a:pt x="90" y="40"/>
                  </a:lnTo>
                  <a:lnTo>
                    <a:pt x="98" y="28"/>
                  </a:lnTo>
                  <a:lnTo>
                    <a:pt x="48"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 name="Right Arrow 650"/>
            <p:cNvSpPr/>
            <p:nvPr/>
          </p:nvSpPr>
          <p:spPr>
            <a:xfrm rot="16200000">
              <a:off x="5256768" y="4394719"/>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3" name="Rounded Rectangular Callout 612"/>
          <p:cNvSpPr/>
          <p:nvPr/>
        </p:nvSpPr>
        <p:spPr>
          <a:xfrm>
            <a:off x="5372232" y="4084542"/>
            <a:ext cx="2135584" cy="678484"/>
          </a:xfrm>
          <a:prstGeom prst="wedgeRoundRectCallout">
            <a:avLst>
              <a:gd name="adj1" fmla="val -48833"/>
              <a:gd name="adj2" fmla="val -69862"/>
              <a:gd name="adj3" fmla="val 16667"/>
            </a:avLst>
          </a:prstGeom>
          <a:solidFill>
            <a:schemeClr val="bg2">
              <a:lumMod val="75000"/>
            </a:schemeClr>
          </a:solidFill>
          <a:ln w="12700">
            <a:solidFill>
              <a:schemeClr val="accent5">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accent5">
                    <a:lumMod val="60000"/>
                    <a:lumOff val="40000"/>
                  </a:schemeClr>
                </a:solidFill>
              </a:rPr>
              <a:t>Edge b should be printed before edge e</a:t>
            </a:r>
          </a:p>
        </p:txBody>
      </p:sp>
    </p:spTree>
    <p:extLst>
      <p:ext uri="{BB962C8B-B14F-4D97-AF65-F5344CB8AC3E}">
        <p14:creationId xmlns:p14="http://schemas.microsoft.com/office/powerpoint/2010/main" val="15594136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6"/>
                                        </p:tgtEl>
                                        <p:attrNameLst>
                                          <p:attrName>style.visibility</p:attrName>
                                        </p:attrNameLst>
                                      </p:cBhvr>
                                      <p:to>
                                        <p:strVal val="visible"/>
                                      </p:to>
                                    </p:set>
                                    <p:animEffect transition="in" filter="fade">
                                      <p:cBhvr>
                                        <p:cTn id="7" dur="500"/>
                                        <p:tgtEl>
                                          <p:spTgt spid="6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3"/>
                                        </p:tgtEl>
                                        <p:attrNameLst>
                                          <p:attrName>style.visibility</p:attrName>
                                        </p:attrNameLst>
                                      </p:cBhvr>
                                      <p:to>
                                        <p:strVal val="visible"/>
                                      </p:to>
                                    </p:set>
                                    <p:animEffect transition="in" filter="fade">
                                      <p:cBhvr>
                                        <p:cTn id="12" dur="500"/>
                                        <p:tgtEl>
                                          <p:spTgt spid="613"/>
                                        </p:tgtEl>
                                      </p:cBhvr>
                                    </p:animEffect>
                                  </p:childTnLst>
                                </p:cTn>
                              </p:par>
                              <p:par>
                                <p:cTn id="13" presetID="10" presetClass="entr" presetSubtype="0" fill="hold" nodeType="withEffect">
                                  <p:stCondLst>
                                    <p:cond delay="0"/>
                                  </p:stCondLst>
                                  <p:childTnLst>
                                    <p:set>
                                      <p:cBhvr>
                                        <p:cTn id="14" dur="1" fill="hold">
                                          <p:stCondLst>
                                            <p:cond delay="0"/>
                                          </p:stCondLst>
                                        </p:cTn>
                                        <p:tgtEl>
                                          <p:spTgt spid="616"/>
                                        </p:tgtEl>
                                        <p:attrNameLst>
                                          <p:attrName>style.visibility</p:attrName>
                                        </p:attrNameLst>
                                      </p:cBhvr>
                                      <p:to>
                                        <p:strVal val="visible"/>
                                      </p:to>
                                    </p:set>
                                    <p:animEffect transition="in" filter="fade">
                                      <p:cBhvr>
                                        <p:cTn id="15" dur="500"/>
                                        <p:tgtEl>
                                          <p:spTgt spid="616"/>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615"/>
                                        </p:tgtEl>
                                        <p:attrNameLst>
                                          <p:attrName>style.visibility</p:attrName>
                                        </p:attrNameLst>
                                      </p:cBhvr>
                                      <p:to>
                                        <p:strVal val="visible"/>
                                      </p:to>
                                    </p:set>
                                    <p:animEffect transition="in" filter="wipe(down)">
                                      <p:cBhvr>
                                        <p:cTn id="19" dur="500"/>
                                        <p:tgtEl>
                                          <p:spTgt spid="615"/>
                                        </p:tgtEl>
                                      </p:cBhvr>
                                    </p:animEffect>
                                  </p:childTnLst>
                                </p:cTn>
                              </p:par>
                              <p:par>
                                <p:cTn id="20" presetID="10" presetClass="entr" presetSubtype="0" fill="hold" nodeType="withEffect">
                                  <p:stCondLst>
                                    <p:cond delay="0"/>
                                  </p:stCondLst>
                                  <p:childTnLst>
                                    <p:set>
                                      <p:cBhvr>
                                        <p:cTn id="21" dur="1" fill="hold">
                                          <p:stCondLst>
                                            <p:cond delay="0"/>
                                          </p:stCondLst>
                                        </p:cTn>
                                        <p:tgtEl>
                                          <p:spTgt spid="1312"/>
                                        </p:tgtEl>
                                        <p:attrNameLst>
                                          <p:attrName>style.visibility</p:attrName>
                                        </p:attrNameLst>
                                      </p:cBhvr>
                                      <p:to>
                                        <p:strVal val="visible"/>
                                      </p:to>
                                    </p:set>
                                    <p:animEffect transition="in" filter="fade">
                                      <p:cBhvr>
                                        <p:cTn id="22" dur="500"/>
                                        <p:tgtEl>
                                          <p:spTgt spid="1312"/>
                                        </p:tgtEl>
                                      </p:cBhvr>
                                    </p:animEffect>
                                  </p:childTnLst>
                                </p:cTn>
                              </p:par>
                              <p:par>
                                <p:cTn id="23" presetID="42" presetClass="path" presetSubtype="0" accel="50000" decel="50000" fill="hold" nodeType="withEffect">
                                  <p:stCondLst>
                                    <p:cond delay="0"/>
                                  </p:stCondLst>
                                  <p:childTnLst>
                                    <p:animMotion origin="layout" path="M -1.94444E-6 -1.85185E-6 L -0.05712 -0.04444 " pathEditMode="relative" rAng="0" ptsTypes="AA">
                                      <p:cBhvr>
                                        <p:cTn id="24" dur="500" fill="hold"/>
                                        <p:tgtEl>
                                          <p:spTgt spid="616"/>
                                        </p:tgtEl>
                                        <p:attrNameLst>
                                          <p:attrName>ppt_x</p:attrName>
                                          <p:attrName>ppt_y</p:attrName>
                                        </p:attrNameLst>
                                      </p:cBhvr>
                                      <p:rCtr x="-2865" y="-2222"/>
                                    </p:animMotion>
                                  </p:childTnLst>
                                </p:cTn>
                              </p:par>
                            </p:childTnLst>
                          </p:cTn>
                        </p:par>
                        <p:par>
                          <p:cTn id="25" fill="hold">
                            <p:stCondLst>
                              <p:cond delay="1000"/>
                            </p:stCondLst>
                            <p:childTnLst>
                              <p:par>
                                <p:cTn id="26" presetID="42" presetClass="path" presetSubtype="0" accel="50000" decel="50000" fill="hold" nodeType="afterEffect">
                                  <p:stCondLst>
                                    <p:cond delay="0"/>
                                  </p:stCondLst>
                                  <p:childTnLst>
                                    <p:animMotion origin="layout" path="M -0.05712 -0.04444 L 0.08125 -0.04012 " pathEditMode="relative" rAng="0" ptsTypes="AA">
                                      <p:cBhvr>
                                        <p:cTn id="27" dur="500" fill="hold"/>
                                        <p:tgtEl>
                                          <p:spTgt spid="616"/>
                                        </p:tgtEl>
                                        <p:attrNameLst>
                                          <p:attrName>ppt_x</p:attrName>
                                          <p:attrName>ppt_y</p:attrName>
                                        </p:attrNameLst>
                                      </p:cBhvr>
                                      <p:rCtr x="6910" y="216"/>
                                    </p:animMotion>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614"/>
                                        </p:tgtEl>
                                        <p:attrNameLst>
                                          <p:attrName>style.visibility</p:attrName>
                                        </p:attrNameLst>
                                      </p:cBhvr>
                                      <p:to>
                                        <p:strVal val="visible"/>
                                      </p:to>
                                    </p:set>
                                    <p:animEffect transition="in" filter="wipe(down)">
                                      <p:cBhvr>
                                        <p:cTn id="31" dur="500"/>
                                        <p:tgtEl>
                                          <p:spTgt spid="614"/>
                                        </p:tgtEl>
                                      </p:cBhvr>
                                    </p:animEffect>
                                  </p:childTnLst>
                                </p:cTn>
                              </p:par>
                              <p:par>
                                <p:cTn id="32" presetID="42" presetClass="path" presetSubtype="0" accel="50000" decel="50000" fill="hold" nodeType="withEffect">
                                  <p:stCondLst>
                                    <p:cond delay="0"/>
                                  </p:stCondLst>
                                  <p:childTnLst>
                                    <p:animMotion origin="layout" path="M 0.08125 -0.04012 L 0.01111 -0.22716 " pathEditMode="relative" rAng="0" ptsTypes="AA">
                                      <p:cBhvr>
                                        <p:cTn id="33" dur="500" fill="hold"/>
                                        <p:tgtEl>
                                          <p:spTgt spid="616"/>
                                        </p:tgtEl>
                                        <p:attrNameLst>
                                          <p:attrName>ppt_x</p:attrName>
                                          <p:attrName>ppt_y</p:attrName>
                                        </p:attrNameLst>
                                      </p:cBhvr>
                                      <p:rCtr x="-3507" y="-9352"/>
                                    </p:animMotion>
                                  </p:childTnLst>
                                </p:cTn>
                              </p:par>
                              <p:par>
                                <p:cTn id="34" presetID="10" presetClass="entr" presetSubtype="0" fill="hold" nodeType="withEffect">
                                  <p:stCondLst>
                                    <p:cond delay="0"/>
                                  </p:stCondLst>
                                  <p:childTnLst>
                                    <p:set>
                                      <p:cBhvr>
                                        <p:cTn id="35" dur="1" fill="hold">
                                          <p:stCondLst>
                                            <p:cond delay="0"/>
                                          </p:stCondLst>
                                        </p:cTn>
                                        <p:tgtEl>
                                          <p:spTgt spid="1316"/>
                                        </p:tgtEl>
                                        <p:attrNameLst>
                                          <p:attrName>style.visibility</p:attrName>
                                        </p:attrNameLst>
                                      </p:cBhvr>
                                      <p:to>
                                        <p:strVal val="visible"/>
                                      </p:to>
                                    </p:set>
                                    <p:animEffect transition="in" filter="fade">
                                      <p:cBhvr>
                                        <p:cTn id="36" dur="500"/>
                                        <p:tgtEl>
                                          <p:spTgt spid="13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16"/>
                                        </p:tgtEl>
                                      </p:cBhvr>
                                    </p:animEffect>
                                    <p:set>
                                      <p:cBhvr>
                                        <p:cTn id="41" dur="1" fill="hold">
                                          <p:stCondLst>
                                            <p:cond delay="499"/>
                                          </p:stCondLst>
                                        </p:cTn>
                                        <p:tgtEl>
                                          <p:spTgt spid="61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15"/>
                                        </p:tgtEl>
                                      </p:cBhvr>
                                    </p:animEffect>
                                    <p:set>
                                      <p:cBhvr>
                                        <p:cTn id="44" dur="1" fill="hold">
                                          <p:stCondLst>
                                            <p:cond delay="499"/>
                                          </p:stCondLst>
                                        </p:cTn>
                                        <p:tgtEl>
                                          <p:spTgt spid="61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14"/>
                                        </p:tgtEl>
                                      </p:cBhvr>
                                    </p:animEffect>
                                    <p:set>
                                      <p:cBhvr>
                                        <p:cTn id="47" dur="1" fill="hold">
                                          <p:stCondLst>
                                            <p:cond delay="499"/>
                                          </p:stCondLst>
                                        </p:cTn>
                                        <p:tgtEl>
                                          <p:spTgt spid="61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606"/>
                                        </p:tgtEl>
                                      </p:cBhvr>
                                    </p:animEffect>
                                    <p:set>
                                      <p:cBhvr>
                                        <p:cTn id="50" dur="1" fill="hold">
                                          <p:stCondLst>
                                            <p:cond delay="499"/>
                                          </p:stCondLst>
                                        </p:cTn>
                                        <p:tgtEl>
                                          <p:spTgt spid="60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13"/>
                                        </p:tgtEl>
                                      </p:cBhvr>
                                    </p:animEffect>
                                    <p:set>
                                      <p:cBhvr>
                                        <p:cTn id="53" dur="1" fill="hold">
                                          <p:stCondLst>
                                            <p:cond delay="499"/>
                                          </p:stCondLst>
                                        </p:cTn>
                                        <p:tgtEl>
                                          <p:spTgt spid="613"/>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312"/>
                                        </p:tgtEl>
                                      </p:cBhvr>
                                    </p:animEffect>
                                    <p:set>
                                      <p:cBhvr>
                                        <p:cTn id="56" dur="1" fill="hold">
                                          <p:stCondLst>
                                            <p:cond delay="499"/>
                                          </p:stCondLst>
                                        </p:cTn>
                                        <p:tgtEl>
                                          <p:spTgt spid="131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316"/>
                                        </p:tgtEl>
                                      </p:cBhvr>
                                    </p:animEffect>
                                    <p:set>
                                      <p:cBhvr>
                                        <p:cTn id="59" dur="1" fill="hold">
                                          <p:stCondLst>
                                            <p:cond delay="499"/>
                                          </p:stCondLst>
                                        </p:cTn>
                                        <p:tgtEl>
                                          <p:spTgt spid="131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409"/>
                                        </p:tgtEl>
                                      </p:cBhvr>
                                    </p:animEffect>
                                    <p:set>
                                      <p:cBhvr>
                                        <p:cTn id="64" dur="1" fill="hold">
                                          <p:stCondLst>
                                            <p:cond delay="499"/>
                                          </p:stCondLst>
                                        </p:cTn>
                                        <p:tgtEl>
                                          <p:spTgt spid="409"/>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1192"/>
                                        </p:tgtEl>
                                        <p:attrNameLst>
                                          <p:attrName>style.visibility</p:attrName>
                                        </p:attrNameLst>
                                      </p:cBhvr>
                                      <p:to>
                                        <p:strVal val="visible"/>
                                      </p:to>
                                    </p:set>
                                    <p:animEffect transition="in" filter="fade">
                                      <p:cBhvr>
                                        <p:cTn id="67" dur="500"/>
                                        <p:tgtEl>
                                          <p:spTgt spid="119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01"/>
                                        </p:tgtEl>
                                        <p:attrNameLst>
                                          <p:attrName>style.visibility</p:attrName>
                                        </p:attrNameLst>
                                      </p:cBhvr>
                                      <p:to>
                                        <p:strVal val="visible"/>
                                      </p:to>
                                    </p:set>
                                    <p:animEffect transition="in" filter="fade">
                                      <p:cBhvr>
                                        <p:cTn id="72" dur="500"/>
                                        <p:tgtEl>
                                          <p:spTgt spid="1301"/>
                                        </p:tgtEl>
                                      </p:cBhvr>
                                    </p:animEffect>
                                  </p:childTnLst>
                                </p:cTn>
                              </p:par>
                            </p:childTnLst>
                          </p:cTn>
                        </p:par>
                        <p:par>
                          <p:cTn id="73" fill="hold">
                            <p:stCondLst>
                              <p:cond delay="500"/>
                            </p:stCondLst>
                            <p:childTnLst>
                              <p:par>
                                <p:cTn id="74" presetID="22" presetClass="entr" presetSubtype="2" fill="hold" nodeType="afterEffect">
                                  <p:stCondLst>
                                    <p:cond delay="0"/>
                                  </p:stCondLst>
                                  <p:childTnLst>
                                    <p:set>
                                      <p:cBhvr>
                                        <p:cTn id="75" dur="1" fill="hold">
                                          <p:stCondLst>
                                            <p:cond delay="0"/>
                                          </p:stCondLst>
                                        </p:cTn>
                                        <p:tgtEl>
                                          <p:spTgt spid="1293"/>
                                        </p:tgtEl>
                                        <p:attrNameLst>
                                          <p:attrName>style.visibility</p:attrName>
                                        </p:attrNameLst>
                                      </p:cBhvr>
                                      <p:to>
                                        <p:strVal val="visible"/>
                                      </p:to>
                                    </p:set>
                                    <p:animEffect transition="in" filter="wipe(right)">
                                      <p:cBhvr>
                                        <p:cTn id="76" dur="500"/>
                                        <p:tgtEl>
                                          <p:spTgt spid="1293"/>
                                        </p:tgtEl>
                                      </p:cBhvr>
                                    </p:animEffect>
                                  </p:childTnLst>
                                </p:cTn>
                              </p:par>
                              <p:par>
                                <p:cTn id="77" presetID="42" presetClass="path" presetSubtype="0" accel="50000" decel="50000" fill="hold" nodeType="withEffect">
                                  <p:stCondLst>
                                    <p:cond delay="0"/>
                                  </p:stCondLst>
                                  <p:childTnLst>
                                    <p:animMotion origin="layout" path="M 5E-6 1.97531E-6 L -0.13247 -0.00926 " pathEditMode="relative" rAng="0" ptsTypes="AA">
                                      <p:cBhvr>
                                        <p:cTn id="78" dur="500" fill="hold"/>
                                        <p:tgtEl>
                                          <p:spTgt spid="1301"/>
                                        </p:tgtEl>
                                        <p:attrNameLst>
                                          <p:attrName>ppt_x</p:attrName>
                                          <p:attrName>ppt_y</p:attrName>
                                        </p:attrNameLst>
                                      </p:cBhvr>
                                      <p:rCtr x="-6632" y="-463"/>
                                    </p:animMotion>
                                  </p:childTnLst>
                                </p:cTn>
                              </p:par>
                              <p:par>
                                <p:cTn id="79" presetID="10" presetClass="entr" presetSubtype="0" fill="hold" nodeType="withEffect">
                                  <p:stCondLst>
                                    <p:cond delay="0"/>
                                  </p:stCondLst>
                                  <p:childTnLst>
                                    <p:set>
                                      <p:cBhvr>
                                        <p:cTn id="80" dur="1" fill="hold">
                                          <p:stCondLst>
                                            <p:cond delay="0"/>
                                          </p:stCondLst>
                                        </p:cTn>
                                        <p:tgtEl>
                                          <p:spTgt spid="1325"/>
                                        </p:tgtEl>
                                        <p:attrNameLst>
                                          <p:attrName>style.visibility</p:attrName>
                                        </p:attrNameLst>
                                      </p:cBhvr>
                                      <p:to>
                                        <p:strVal val="visible"/>
                                      </p:to>
                                    </p:set>
                                    <p:animEffect transition="in" filter="fade">
                                      <p:cBhvr>
                                        <p:cTn id="81" dur="500"/>
                                        <p:tgtEl>
                                          <p:spTgt spid="1325"/>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292"/>
                                        </p:tgtEl>
                                        <p:attrNameLst>
                                          <p:attrName>style.visibility</p:attrName>
                                        </p:attrNameLst>
                                      </p:cBhvr>
                                      <p:to>
                                        <p:strVal val="visible"/>
                                      </p:to>
                                    </p:set>
                                    <p:animEffect transition="in" filter="wipe(left)">
                                      <p:cBhvr>
                                        <p:cTn id="85" dur="500"/>
                                        <p:tgtEl>
                                          <p:spTgt spid="1292"/>
                                        </p:tgtEl>
                                      </p:cBhvr>
                                    </p:animEffect>
                                  </p:childTnLst>
                                </p:cTn>
                              </p:par>
                              <p:par>
                                <p:cTn id="86" presetID="42" presetClass="path" presetSubtype="0" accel="50000" decel="50000" fill="hold" nodeType="withEffect">
                                  <p:stCondLst>
                                    <p:cond delay="0"/>
                                  </p:stCondLst>
                                  <p:childTnLst>
                                    <p:animMotion origin="layout" path="M -0.13247 -0.00926 L -0.07881 0.0358 " pathEditMode="relative" rAng="0" ptsTypes="AA">
                                      <p:cBhvr>
                                        <p:cTn id="87" dur="500" fill="hold"/>
                                        <p:tgtEl>
                                          <p:spTgt spid="1301"/>
                                        </p:tgtEl>
                                        <p:attrNameLst>
                                          <p:attrName>ppt_x</p:attrName>
                                          <p:attrName>ppt_y</p:attrName>
                                        </p:attrNameLst>
                                      </p:cBhvr>
                                      <p:rCtr x="2674" y="2253"/>
                                    </p:animMotion>
                                  </p:childTnLst>
                                </p:cTn>
                              </p:par>
                              <p:par>
                                <p:cTn id="88" presetID="10" presetClass="entr" presetSubtype="0" fill="hold" nodeType="withEffect">
                                  <p:stCondLst>
                                    <p:cond delay="0"/>
                                  </p:stCondLst>
                                  <p:childTnLst>
                                    <p:set>
                                      <p:cBhvr>
                                        <p:cTn id="89" dur="1" fill="hold">
                                          <p:stCondLst>
                                            <p:cond delay="0"/>
                                          </p:stCondLst>
                                        </p:cTn>
                                        <p:tgtEl>
                                          <p:spTgt spid="1312"/>
                                        </p:tgtEl>
                                        <p:attrNameLst>
                                          <p:attrName>style.visibility</p:attrName>
                                        </p:attrNameLst>
                                      </p:cBhvr>
                                      <p:to>
                                        <p:strVal val="visible"/>
                                      </p:to>
                                    </p:set>
                                    <p:animEffect transition="in" filter="fade">
                                      <p:cBhvr>
                                        <p:cTn id="90" dur="500"/>
                                        <p:tgtEl>
                                          <p:spTgt spid="1312"/>
                                        </p:tgtEl>
                                      </p:cBhvr>
                                    </p:animEffect>
                                  </p:childTnLst>
                                </p:cTn>
                              </p:par>
                            </p:childTnLst>
                          </p:cTn>
                        </p:par>
                        <p:par>
                          <p:cTn id="91" fill="hold">
                            <p:stCondLst>
                              <p:cond delay="1500"/>
                            </p:stCondLst>
                            <p:childTnLst>
                              <p:par>
                                <p:cTn id="92" presetID="22" presetClass="entr" presetSubtype="4" fill="hold" grpId="0" nodeType="afterEffect">
                                  <p:stCondLst>
                                    <p:cond delay="0"/>
                                  </p:stCondLst>
                                  <p:childTnLst>
                                    <p:set>
                                      <p:cBhvr>
                                        <p:cTn id="93" dur="1" fill="hold">
                                          <p:stCondLst>
                                            <p:cond delay="0"/>
                                          </p:stCondLst>
                                        </p:cTn>
                                        <p:tgtEl>
                                          <p:spTgt spid="1291"/>
                                        </p:tgtEl>
                                        <p:attrNameLst>
                                          <p:attrName>style.visibility</p:attrName>
                                        </p:attrNameLst>
                                      </p:cBhvr>
                                      <p:to>
                                        <p:strVal val="visible"/>
                                      </p:to>
                                    </p:set>
                                    <p:animEffect transition="in" filter="wipe(down)">
                                      <p:cBhvr>
                                        <p:cTn id="94" dur="500"/>
                                        <p:tgtEl>
                                          <p:spTgt spid="1291"/>
                                        </p:tgtEl>
                                      </p:cBhvr>
                                    </p:animEffect>
                                  </p:childTnLst>
                                </p:cTn>
                              </p:par>
                              <p:par>
                                <p:cTn id="95" presetID="42" presetClass="path" presetSubtype="0" accel="50000" decel="50000" fill="hold" nodeType="withEffect">
                                  <p:stCondLst>
                                    <p:cond delay="0"/>
                                  </p:stCondLst>
                                  <p:childTnLst>
                                    <p:animMotion origin="layout" path="M -0.07881 0.0358 L 5E-6 1.97531E-6 " pathEditMode="relative" rAng="0" ptsTypes="AA">
                                      <p:cBhvr>
                                        <p:cTn id="96" dur="500" fill="hold"/>
                                        <p:tgtEl>
                                          <p:spTgt spid="1301"/>
                                        </p:tgtEl>
                                        <p:attrNameLst>
                                          <p:attrName>ppt_x</p:attrName>
                                          <p:attrName>ppt_y</p:attrName>
                                        </p:attrNameLst>
                                      </p:cBhvr>
                                      <p:rCtr x="3941" y="-1790"/>
                                    </p:animMotion>
                                  </p:childTnLst>
                                </p:cTn>
                              </p:par>
                              <p:par>
                                <p:cTn id="97" presetID="10" presetClass="entr" presetSubtype="0" fill="hold" nodeType="withEffect">
                                  <p:stCondLst>
                                    <p:cond delay="0"/>
                                  </p:stCondLst>
                                  <p:childTnLst>
                                    <p:set>
                                      <p:cBhvr>
                                        <p:cTn id="98" dur="1" fill="hold">
                                          <p:stCondLst>
                                            <p:cond delay="0"/>
                                          </p:stCondLst>
                                        </p:cTn>
                                        <p:tgtEl>
                                          <p:spTgt spid="1329"/>
                                        </p:tgtEl>
                                        <p:attrNameLst>
                                          <p:attrName>style.visibility</p:attrName>
                                        </p:attrNameLst>
                                      </p:cBhvr>
                                      <p:to>
                                        <p:strVal val="visible"/>
                                      </p:to>
                                    </p:set>
                                    <p:animEffect transition="in" filter="fade">
                                      <p:cBhvr>
                                        <p:cTn id="99" dur="500"/>
                                        <p:tgtEl>
                                          <p:spTgt spid="1329"/>
                                        </p:tgtEl>
                                      </p:cBhvr>
                                    </p:animEffect>
                                  </p:childTnLst>
                                </p:cTn>
                              </p:par>
                            </p:childTnLst>
                          </p:cTn>
                        </p:par>
                        <p:par>
                          <p:cTn id="100" fill="hold">
                            <p:stCondLst>
                              <p:cond delay="2000"/>
                            </p:stCondLst>
                            <p:childTnLst>
                              <p:par>
                                <p:cTn id="101" presetID="37" presetClass="path" presetSubtype="0" accel="50000" decel="50000" fill="hold" nodeType="afterEffect">
                                  <p:stCondLst>
                                    <p:cond delay="0"/>
                                  </p:stCondLst>
                                  <p:childTnLst>
                                    <p:animMotion origin="layout" path="M -0.00069 1.97531E-6 L -0.02274 0.00123 C -0.0276 0.00154 -0.03403 0.00308 -0.04079 0.00586 C -0.04878 0.01049 -0.05434 0.0142 -0.0585 0.01821 L -0.07795 0.03673 " pathEditMode="relative" rAng="9900000" ptsTypes="AAAAA">
                                      <p:cBhvr>
                                        <p:cTn id="102" dur="500" fill="hold"/>
                                        <p:tgtEl>
                                          <p:spTgt spid="1301"/>
                                        </p:tgtEl>
                                        <p:attrNameLst>
                                          <p:attrName>ppt_x</p:attrName>
                                          <p:attrName>ppt_y</p:attrName>
                                        </p:attrNameLst>
                                      </p:cBhvr>
                                      <p:rCtr x="-3941" y="1235"/>
                                    </p:animMotion>
                                  </p:childTnLst>
                                </p:cTn>
                              </p:par>
                            </p:childTnLst>
                          </p:cTn>
                        </p:par>
                        <p:par>
                          <p:cTn id="103" fill="hold">
                            <p:stCondLst>
                              <p:cond delay="2500"/>
                            </p:stCondLst>
                            <p:childTnLst>
                              <p:par>
                                <p:cTn id="104" presetID="22" presetClass="entr" presetSubtype="4" fill="hold" grpId="0" nodeType="afterEffect">
                                  <p:stCondLst>
                                    <p:cond delay="0"/>
                                  </p:stCondLst>
                                  <p:childTnLst>
                                    <p:set>
                                      <p:cBhvr>
                                        <p:cTn id="105" dur="1" fill="hold">
                                          <p:stCondLst>
                                            <p:cond delay="0"/>
                                          </p:stCondLst>
                                        </p:cTn>
                                        <p:tgtEl>
                                          <p:spTgt spid="1289"/>
                                        </p:tgtEl>
                                        <p:attrNameLst>
                                          <p:attrName>style.visibility</p:attrName>
                                        </p:attrNameLst>
                                      </p:cBhvr>
                                      <p:to>
                                        <p:strVal val="visible"/>
                                      </p:to>
                                    </p:set>
                                    <p:animEffect transition="in" filter="wipe(down)">
                                      <p:cBhvr>
                                        <p:cTn id="106" dur="500"/>
                                        <p:tgtEl>
                                          <p:spTgt spid="1289"/>
                                        </p:tgtEl>
                                      </p:cBhvr>
                                    </p:animEffect>
                                  </p:childTnLst>
                                </p:cTn>
                              </p:par>
                              <p:par>
                                <p:cTn id="107" presetID="42" presetClass="path" presetSubtype="0" accel="50000" decel="50000" fill="hold" nodeType="withEffect">
                                  <p:stCondLst>
                                    <p:cond delay="0"/>
                                  </p:stCondLst>
                                  <p:childTnLst>
                                    <p:animMotion origin="layout" path="M -0.07881 0.0358 L -0.06789 -0.18488 " pathEditMode="relative" rAng="0" ptsTypes="AA">
                                      <p:cBhvr>
                                        <p:cTn id="108" dur="500" fill="hold"/>
                                        <p:tgtEl>
                                          <p:spTgt spid="1301"/>
                                        </p:tgtEl>
                                        <p:attrNameLst>
                                          <p:attrName>ppt_x</p:attrName>
                                          <p:attrName>ppt_y</p:attrName>
                                        </p:attrNameLst>
                                      </p:cBhvr>
                                      <p:rCtr x="538" y="-11049"/>
                                    </p:animMotion>
                                  </p:childTnLst>
                                </p:cTn>
                              </p:par>
                              <p:par>
                                <p:cTn id="109" presetID="10" presetClass="entr" presetSubtype="0" fill="hold" nodeType="withEffect">
                                  <p:stCondLst>
                                    <p:cond delay="0"/>
                                  </p:stCondLst>
                                  <p:childTnLst>
                                    <p:set>
                                      <p:cBhvr>
                                        <p:cTn id="110" dur="1" fill="hold">
                                          <p:stCondLst>
                                            <p:cond delay="0"/>
                                          </p:stCondLst>
                                        </p:cTn>
                                        <p:tgtEl>
                                          <p:spTgt spid="1333"/>
                                        </p:tgtEl>
                                        <p:attrNameLst>
                                          <p:attrName>style.visibility</p:attrName>
                                        </p:attrNameLst>
                                      </p:cBhvr>
                                      <p:to>
                                        <p:strVal val="visible"/>
                                      </p:to>
                                    </p:set>
                                    <p:animEffect transition="in" filter="fade">
                                      <p:cBhvr>
                                        <p:cTn id="111" dur="500"/>
                                        <p:tgtEl>
                                          <p:spTgt spid="1333"/>
                                        </p:tgtEl>
                                      </p:cBhvr>
                                    </p:animEffect>
                                  </p:childTnLst>
                                </p:cTn>
                              </p:par>
                            </p:childTnLst>
                          </p:cTn>
                        </p:par>
                        <p:par>
                          <p:cTn id="112" fill="hold">
                            <p:stCondLst>
                              <p:cond delay="3000"/>
                            </p:stCondLst>
                            <p:childTnLst>
                              <p:par>
                                <p:cTn id="113" presetID="22" presetClass="entr" presetSubtype="1" fill="hold" grpId="0" nodeType="afterEffect">
                                  <p:stCondLst>
                                    <p:cond delay="0"/>
                                  </p:stCondLst>
                                  <p:childTnLst>
                                    <p:set>
                                      <p:cBhvr>
                                        <p:cTn id="114" dur="1" fill="hold">
                                          <p:stCondLst>
                                            <p:cond delay="0"/>
                                          </p:stCondLst>
                                        </p:cTn>
                                        <p:tgtEl>
                                          <p:spTgt spid="1290"/>
                                        </p:tgtEl>
                                        <p:attrNameLst>
                                          <p:attrName>style.visibility</p:attrName>
                                        </p:attrNameLst>
                                      </p:cBhvr>
                                      <p:to>
                                        <p:strVal val="visible"/>
                                      </p:to>
                                    </p:set>
                                    <p:animEffect transition="in" filter="wipe(up)">
                                      <p:cBhvr>
                                        <p:cTn id="115" dur="500"/>
                                        <p:tgtEl>
                                          <p:spTgt spid="1290"/>
                                        </p:tgtEl>
                                      </p:cBhvr>
                                    </p:animEffect>
                                  </p:childTnLst>
                                </p:cTn>
                              </p:par>
                              <p:par>
                                <p:cTn id="116" presetID="42" presetClass="path" presetSubtype="0" accel="50000" decel="50000" fill="hold" nodeType="withEffect">
                                  <p:stCondLst>
                                    <p:cond delay="0"/>
                                  </p:stCondLst>
                                  <p:childTnLst>
                                    <p:animMotion origin="layout" path="M -0.06789 -0.18488 L 5E-6 1.97531E-6 " pathEditMode="relative" rAng="0" ptsTypes="AA">
                                      <p:cBhvr>
                                        <p:cTn id="117" dur="500" fill="hold"/>
                                        <p:tgtEl>
                                          <p:spTgt spid="1301"/>
                                        </p:tgtEl>
                                        <p:attrNameLst>
                                          <p:attrName>ppt_x</p:attrName>
                                          <p:attrName>ppt_y</p:attrName>
                                        </p:attrNameLst>
                                      </p:cBhvr>
                                      <p:rCtr x="3385" y="9228"/>
                                    </p:animMotion>
                                  </p:childTnLst>
                                </p:cTn>
                              </p:par>
                              <p:par>
                                <p:cTn id="118" presetID="10" presetClass="entr" presetSubtype="0" fill="hold" nodeType="withEffect">
                                  <p:stCondLst>
                                    <p:cond delay="0"/>
                                  </p:stCondLst>
                                  <p:childTnLst>
                                    <p:set>
                                      <p:cBhvr>
                                        <p:cTn id="119" dur="1" fill="hold">
                                          <p:stCondLst>
                                            <p:cond delay="0"/>
                                          </p:stCondLst>
                                        </p:cTn>
                                        <p:tgtEl>
                                          <p:spTgt spid="1316"/>
                                        </p:tgtEl>
                                        <p:attrNameLst>
                                          <p:attrName>style.visibility</p:attrName>
                                        </p:attrNameLst>
                                      </p:cBhvr>
                                      <p:to>
                                        <p:strVal val="visible"/>
                                      </p:to>
                                    </p:set>
                                    <p:animEffect transition="in" filter="fade">
                                      <p:cBhvr>
                                        <p:cTn id="120" dur="500"/>
                                        <p:tgtEl>
                                          <p:spTgt spid="1316"/>
                                        </p:tgtEl>
                                      </p:cBhvr>
                                    </p:animEffect>
                                  </p:childTnLst>
                                </p:cTn>
                              </p:par>
                            </p:childTnLst>
                          </p:cTn>
                        </p:par>
                        <p:par>
                          <p:cTn id="121" fill="hold">
                            <p:stCondLst>
                              <p:cond delay="3500"/>
                            </p:stCondLst>
                            <p:childTnLst>
                              <p:par>
                                <p:cTn id="122" presetID="10" presetClass="entr" presetSubtype="0" fill="hold" nodeType="afterEffect">
                                  <p:stCondLst>
                                    <p:cond delay="0"/>
                                  </p:stCondLst>
                                  <p:childTnLst>
                                    <p:set>
                                      <p:cBhvr>
                                        <p:cTn id="123" dur="1" fill="hold">
                                          <p:stCondLst>
                                            <p:cond delay="0"/>
                                          </p:stCondLst>
                                        </p:cTn>
                                        <p:tgtEl>
                                          <p:spTgt spid="1306"/>
                                        </p:tgtEl>
                                        <p:attrNameLst>
                                          <p:attrName>style.visibility</p:attrName>
                                        </p:attrNameLst>
                                      </p:cBhvr>
                                      <p:to>
                                        <p:strVal val="visible"/>
                                      </p:to>
                                    </p:set>
                                    <p:animEffect transition="in" filter="fade">
                                      <p:cBhvr>
                                        <p:cTn id="124" dur="500"/>
                                        <p:tgtEl>
                                          <p:spTgt spid="1306"/>
                                        </p:tgtEl>
                                      </p:cBhvr>
                                    </p:animEffect>
                                  </p:childTnLst>
                                </p:cTn>
                              </p:par>
                              <p:par>
                                <p:cTn id="125" presetID="10" presetClass="exit" presetSubtype="0" fill="hold" nodeType="withEffect">
                                  <p:stCondLst>
                                    <p:cond delay="0"/>
                                  </p:stCondLst>
                                  <p:childTnLst>
                                    <p:animEffect transition="out" filter="fade">
                                      <p:cBhvr>
                                        <p:cTn id="126" dur="500"/>
                                        <p:tgtEl>
                                          <p:spTgt spid="1301"/>
                                        </p:tgtEl>
                                      </p:cBhvr>
                                    </p:animEffect>
                                    <p:set>
                                      <p:cBhvr>
                                        <p:cTn id="127" dur="1" fill="hold">
                                          <p:stCondLst>
                                            <p:cond delay="499"/>
                                          </p:stCondLst>
                                        </p:cTn>
                                        <p:tgtEl>
                                          <p:spTgt spid="1301"/>
                                        </p:tgtEl>
                                        <p:attrNameLst>
                                          <p:attrName>style.visibility</p:attrName>
                                        </p:attrNameLst>
                                      </p:cBhvr>
                                      <p:to>
                                        <p:strVal val="hidden"/>
                                      </p:to>
                                    </p:set>
                                  </p:childTnLst>
                                </p:cTn>
                              </p:par>
                            </p:childTnLst>
                          </p:cTn>
                        </p:par>
                        <p:par>
                          <p:cTn id="128" fill="hold">
                            <p:stCondLst>
                              <p:cond delay="4000"/>
                            </p:stCondLst>
                            <p:childTnLst>
                              <p:par>
                                <p:cTn id="129" presetID="22" presetClass="entr" presetSubtype="4" fill="hold" grpId="0" nodeType="afterEffect">
                                  <p:stCondLst>
                                    <p:cond delay="0"/>
                                  </p:stCondLst>
                                  <p:childTnLst>
                                    <p:set>
                                      <p:cBhvr>
                                        <p:cTn id="130" dur="1" fill="hold">
                                          <p:stCondLst>
                                            <p:cond delay="0"/>
                                          </p:stCondLst>
                                        </p:cTn>
                                        <p:tgtEl>
                                          <p:spTgt spid="1288"/>
                                        </p:tgtEl>
                                        <p:attrNameLst>
                                          <p:attrName>style.visibility</p:attrName>
                                        </p:attrNameLst>
                                      </p:cBhvr>
                                      <p:to>
                                        <p:strVal val="visible"/>
                                      </p:to>
                                    </p:set>
                                    <p:animEffect transition="in" filter="wipe(down)">
                                      <p:cBhvr>
                                        <p:cTn id="131" dur="500"/>
                                        <p:tgtEl>
                                          <p:spTgt spid="1288"/>
                                        </p:tgtEl>
                                      </p:cBhvr>
                                    </p:animEffect>
                                  </p:childTnLst>
                                </p:cTn>
                              </p:par>
                              <p:par>
                                <p:cTn id="132" presetID="42" presetClass="path" presetSubtype="0" accel="50000" decel="50000" fill="hold" nodeType="withEffect">
                                  <p:stCondLst>
                                    <p:cond delay="0"/>
                                  </p:stCondLst>
                                  <p:childTnLst>
                                    <p:animMotion origin="layout" path="M -3.33333E-6 2.46914E-7 L 0.06233 -0.17716 " pathEditMode="relative" rAng="0" ptsTypes="AA">
                                      <p:cBhvr>
                                        <p:cTn id="133" dur="500" fill="hold"/>
                                        <p:tgtEl>
                                          <p:spTgt spid="1306"/>
                                        </p:tgtEl>
                                        <p:attrNameLst>
                                          <p:attrName>ppt_x</p:attrName>
                                          <p:attrName>ppt_y</p:attrName>
                                        </p:attrNameLst>
                                      </p:cBhvr>
                                      <p:rCtr x="3108" y="-8858"/>
                                    </p:animMotion>
                                  </p:childTnLst>
                                </p:cTn>
                              </p:par>
                              <p:par>
                                <p:cTn id="134" presetID="10" presetClass="entr" presetSubtype="0" fill="hold" nodeType="withEffect">
                                  <p:stCondLst>
                                    <p:cond delay="0"/>
                                  </p:stCondLst>
                                  <p:childTnLst>
                                    <p:set>
                                      <p:cBhvr>
                                        <p:cTn id="135" dur="1" fill="hold">
                                          <p:stCondLst>
                                            <p:cond delay="0"/>
                                          </p:stCondLst>
                                        </p:cTn>
                                        <p:tgtEl>
                                          <p:spTgt spid="1321"/>
                                        </p:tgtEl>
                                        <p:attrNameLst>
                                          <p:attrName>style.visibility</p:attrName>
                                        </p:attrNameLst>
                                      </p:cBhvr>
                                      <p:to>
                                        <p:strVal val="visible"/>
                                      </p:to>
                                    </p:set>
                                    <p:animEffect transition="in" filter="fade">
                                      <p:cBhvr>
                                        <p:cTn id="136" dur="500"/>
                                        <p:tgtEl>
                                          <p:spTgt spid="1321"/>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nodeType="clickEffect">
                                  <p:stCondLst>
                                    <p:cond delay="0"/>
                                  </p:stCondLst>
                                  <p:childTnLst>
                                    <p:animEffect transition="out" filter="fade">
                                      <p:cBhvr>
                                        <p:cTn id="140" dur="500"/>
                                        <p:tgtEl>
                                          <p:spTgt spid="1316"/>
                                        </p:tgtEl>
                                      </p:cBhvr>
                                    </p:animEffect>
                                    <p:set>
                                      <p:cBhvr>
                                        <p:cTn id="141" dur="1" fill="hold">
                                          <p:stCondLst>
                                            <p:cond delay="499"/>
                                          </p:stCondLst>
                                        </p:cTn>
                                        <p:tgtEl>
                                          <p:spTgt spid="1316"/>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312"/>
                                        </p:tgtEl>
                                      </p:cBhvr>
                                    </p:animEffect>
                                    <p:set>
                                      <p:cBhvr>
                                        <p:cTn id="144" dur="1" fill="hold">
                                          <p:stCondLst>
                                            <p:cond delay="499"/>
                                          </p:stCondLst>
                                        </p:cTn>
                                        <p:tgtEl>
                                          <p:spTgt spid="1312"/>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1321"/>
                                        </p:tgtEl>
                                      </p:cBhvr>
                                    </p:animEffect>
                                    <p:set>
                                      <p:cBhvr>
                                        <p:cTn id="147" dur="1" fill="hold">
                                          <p:stCondLst>
                                            <p:cond delay="499"/>
                                          </p:stCondLst>
                                        </p:cTn>
                                        <p:tgtEl>
                                          <p:spTgt spid="1321"/>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500"/>
                                        <p:tgtEl>
                                          <p:spTgt spid="1325"/>
                                        </p:tgtEl>
                                      </p:cBhvr>
                                    </p:animEffect>
                                    <p:set>
                                      <p:cBhvr>
                                        <p:cTn id="150" dur="1" fill="hold">
                                          <p:stCondLst>
                                            <p:cond delay="499"/>
                                          </p:stCondLst>
                                        </p:cTn>
                                        <p:tgtEl>
                                          <p:spTgt spid="1325"/>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1329"/>
                                        </p:tgtEl>
                                      </p:cBhvr>
                                    </p:animEffect>
                                    <p:set>
                                      <p:cBhvr>
                                        <p:cTn id="153" dur="1" fill="hold">
                                          <p:stCondLst>
                                            <p:cond delay="499"/>
                                          </p:stCondLst>
                                        </p:cTn>
                                        <p:tgtEl>
                                          <p:spTgt spid="1329"/>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1333"/>
                                        </p:tgtEl>
                                      </p:cBhvr>
                                    </p:animEffect>
                                    <p:set>
                                      <p:cBhvr>
                                        <p:cTn id="156" dur="1" fill="hold">
                                          <p:stCondLst>
                                            <p:cond delay="499"/>
                                          </p:stCondLst>
                                        </p:cTn>
                                        <p:tgtEl>
                                          <p:spTgt spid="1333"/>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1301"/>
                                        </p:tgtEl>
                                      </p:cBhvr>
                                    </p:animEffect>
                                    <p:set>
                                      <p:cBhvr>
                                        <p:cTn id="159" dur="1" fill="hold">
                                          <p:stCondLst>
                                            <p:cond delay="499"/>
                                          </p:stCondLst>
                                        </p:cTn>
                                        <p:tgtEl>
                                          <p:spTgt spid="1301"/>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1293"/>
                                        </p:tgtEl>
                                      </p:cBhvr>
                                    </p:animEffect>
                                    <p:set>
                                      <p:cBhvr>
                                        <p:cTn id="162" dur="1" fill="hold">
                                          <p:stCondLst>
                                            <p:cond delay="499"/>
                                          </p:stCondLst>
                                        </p:cTn>
                                        <p:tgtEl>
                                          <p:spTgt spid="1293"/>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292"/>
                                        </p:tgtEl>
                                      </p:cBhvr>
                                    </p:animEffect>
                                    <p:set>
                                      <p:cBhvr>
                                        <p:cTn id="165" dur="1" fill="hold">
                                          <p:stCondLst>
                                            <p:cond delay="499"/>
                                          </p:stCondLst>
                                        </p:cTn>
                                        <p:tgtEl>
                                          <p:spTgt spid="1292"/>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1291"/>
                                        </p:tgtEl>
                                      </p:cBhvr>
                                    </p:animEffect>
                                    <p:set>
                                      <p:cBhvr>
                                        <p:cTn id="168" dur="1" fill="hold">
                                          <p:stCondLst>
                                            <p:cond delay="499"/>
                                          </p:stCondLst>
                                        </p:cTn>
                                        <p:tgtEl>
                                          <p:spTgt spid="1291"/>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1289"/>
                                        </p:tgtEl>
                                      </p:cBhvr>
                                    </p:animEffect>
                                    <p:set>
                                      <p:cBhvr>
                                        <p:cTn id="171" dur="1" fill="hold">
                                          <p:stCondLst>
                                            <p:cond delay="499"/>
                                          </p:stCondLst>
                                        </p:cTn>
                                        <p:tgtEl>
                                          <p:spTgt spid="128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1290"/>
                                        </p:tgtEl>
                                      </p:cBhvr>
                                    </p:animEffect>
                                    <p:set>
                                      <p:cBhvr>
                                        <p:cTn id="174" dur="1" fill="hold">
                                          <p:stCondLst>
                                            <p:cond delay="499"/>
                                          </p:stCondLst>
                                        </p:cTn>
                                        <p:tgtEl>
                                          <p:spTgt spid="1290"/>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1306"/>
                                        </p:tgtEl>
                                      </p:cBhvr>
                                    </p:animEffect>
                                    <p:set>
                                      <p:cBhvr>
                                        <p:cTn id="177" dur="1" fill="hold">
                                          <p:stCondLst>
                                            <p:cond delay="499"/>
                                          </p:stCondLst>
                                        </p:cTn>
                                        <p:tgtEl>
                                          <p:spTgt spid="1306"/>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1288"/>
                                        </p:tgtEl>
                                      </p:cBhvr>
                                    </p:animEffect>
                                    <p:set>
                                      <p:cBhvr>
                                        <p:cTn id="180" dur="1" fill="hold">
                                          <p:stCondLst>
                                            <p:cond delay="499"/>
                                          </p:stCondLst>
                                        </p:cTn>
                                        <p:tgtEl>
                                          <p:spTgt spid="1288"/>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nodeType="clickEffect">
                                  <p:stCondLst>
                                    <p:cond delay="0"/>
                                  </p:stCondLst>
                                  <p:childTnLst>
                                    <p:set>
                                      <p:cBhvr>
                                        <p:cTn id="184" dur="1" fill="hold">
                                          <p:stCondLst>
                                            <p:cond delay="0"/>
                                          </p:stCondLst>
                                        </p:cTn>
                                        <p:tgtEl>
                                          <p:spTgt spid="630"/>
                                        </p:tgtEl>
                                        <p:attrNameLst>
                                          <p:attrName>style.visibility</p:attrName>
                                        </p:attrNameLst>
                                      </p:cBhvr>
                                      <p:to>
                                        <p:strVal val="visible"/>
                                      </p:to>
                                    </p:set>
                                    <p:animEffect transition="in" filter="fade">
                                      <p:cBhvr>
                                        <p:cTn id="185" dur="500"/>
                                        <p:tgtEl>
                                          <p:spTgt spid="630"/>
                                        </p:tgtEl>
                                      </p:cBhvr>
                                    </p:animEffect>
                                  </p:childTnLst>
                                </p:cTn>
                              </p:par>
                            </p:childTnLst>
                          </p:cTn>
                        </p:par>
                        <p:par>
                          <p:cTn id="186" fill="hold">
                            <p:stCondLst>
                              <p:cond delay="500"/>
                            </p:stCondLst>
                            <p:childTnLst>
                              <p:par>
                                <p:cTn id="187" presetID="42" presetClass="path" presetSubtype="0" accel="50000" decel="50000" fill="hold" nodeType="afterEffect">
                                  <p:stCondLst>
                                    <p:cond delay="0"/>
                                  </p:stCondLst>
                                  <p:childTnLst>
                                    <p:animMotion origin="layout" path="M 2.77778E-7 4.44444E-6 L 0.12899 0.01203 " pathEditMode="relative" rAng="0" ptsTypes="AA">
                                      <p:cBhvr>
                                        <p:cTn id="188" dur="500" fill="hold"/>
                                        <p:tgtEl>
                                          <p:spTgt spid="630"/>
                                        </p:tgtEl>
                                        <p:attrNameLst>
                                          <p:attrName>ppt_x</p:attrName>
                                          <p:attrName>ppt_y</p:attrName>
                                        </p:attrNameLst>
                                      </p:cBhvr>
                                      <p:rCtr x="6441" y="586"/>
                                    </p:animMotion>
                                  </p:childTnLst>
                                </p:cTn>
                              </p:par>
                              <p:par>
                                <p:cTn id="189" presetID="10" presetClass="entr" presetSubtype="0" fill="hold" nodeType="withEffect">
                                  <p:stCondLst>
                                    <p:cond delay="0"/>
                                  </p:stCondLst>
                                  <p:childTnLst>
                                    <p:set>
                                      <p:cBhvr>
                                        <p:cTn id="190" dur="1" fill="hold">
                                          <p:stCondLst>
                                            <p:cond delay="0"/>
                                          </p:stCondLst>
                                        </p:cTn>
                                        <p:tgtEl>
                                          <p:spTgt spid="1325"/>
                                        </p:tgtEl>
                                        <p:attrNameLst>
                                          <p:attrName>style.visibility</p:attrName>
                                        </p:attrNameLst>
                                      </p:cBhvr>
                                      <p:to>
                                        <p:strVal val="visible"/>
                                      </p:to>
                                    </p:set>
                                    <p:animEffect transition="in" filter="fade">
                                      <p:cBhvr>
                                        <p:cTn id="191" dur="500"/>
                                        <p:tgtEl>
                                          <p:spTgt spid="1325"/>
                                        </p:tgtEl>
                                      </p:cBhvr>
                                    </p:animEffect>
                                  </p:childTnLst>
                                </p:cTn>
                              </p:par>
                              <p:par>
                                <p:cTn id="192" presetID="22" presetClass="entr" presetSubtype="8" fill="hold" nodeType="withEffect">
                                  <p:stCondLst>
                                    <p:cond delay="0"/>
                                  </p:stCondLst>
                                  <p:childTnLst>
                                    <p:set>
                                      <p:cBhvr>
                                        <p:cTn id="193" dur="1" fill="hold">
                                          <p:stCondLst>
                                            <p:cond delay="0"/>
                                          </p:stCondLst>
                                        </p:cTn>
                                        <p:tgtEl>
                                          <p:spTgt spid="622"/>
                                        </p:tgtEl>
                                        <p:attrNameLst>
                                          <p:attrName>style.visibility</p:attrName>
                                        </p:attrNameLst>
                                      </p:cBhvr>
                                      <p:to>
                                        <p:strVal val="visible"/>
                                      </p:to>
                                    </p:set>
                                    <p:animEffect transition="in" filter="wipe(left)">
                                      <p:cBhvr>
                                        <p:cTn id="194" dur="500"/>
                                        <p:tgtEl>
                                          <p:spTgt spid="622"/>
                                        </p:tgtEl>
                                      </p:cBhvr>
                                    </p:animEffect>
                                  </p:childTnLst>
                                </p:cTn>
                              </p:par>
                            </p:childTnLst>
                          </p:cTn>
                        </p:par>
                        <p:par>
                          <p:cTn id="195" fill="hold">
                            <p:stCondLst>
                              <p:cond delay="1000"/>
                            </p:stCondLst>
                            <p:childTnLst>
                              <p:par>
                                <p:cTn id="196" presetID="42" presetClass="path" presetSubtype="0" accel="50000" decel="50000" fill="hold" nodeType="afterEffect">
                                  <p:stCondLst>
                                    <p:cond delay="0"/>
                                  </p:stCondLst>
                                  <p:childTnLst>
                                    <p:animMotion origin="layout" path="M 0.12899 0.01203 L 0.05399 0.05123 " pathEditMode="relative" rAng="0" ptsTypes="AA">
                                      <p:cBhvr>
                                        <p:cTn id="197" dur="500" fill="hold"/>
                                        <p:tgtEl>
                                          <p:spTgt spid="630"/>
                                        </p:tgtEl>
                                        <p:attrNameLst>
                                          <p:attrName>ppt_x</p:attrName>
                                          <p:attrName>ppt_y</p:attrName>
                                        </p:attrNameLst>
                                      </p:cBhvr>
                                      <p:rCtr x="-3750" y="1944"/>
                                    </p:animMotion>
                                  </p:childTnLst>
                                </p:cTn>
                              </p:par>
                            </p:childTnLst>
                          </p:cTn>
                        </p:par>
                        <p:par>
                          <p:cTn id="198" fill="hold">
                            <p:stCondLst>
                              <p:cond delay="1500"/>
                            </p:stCondLst>
                            <p:childTnLst>
                              <p:par>
                                <p:cTn id="199" presetID="42" presetClass="path" presetSubtype="0" accel="50000" decel="50000" fill="hold" nodeType="afterEffect">
                                  <p:stCondLst>
                                    <p:cond delay="0"/>
                                  </p:stCondLst>
                                  <p:childTnLst>
                                    <p:animMotion origin="layout" path="M 0.05399 0.05123 L 0.06493 -0.17593 " pathEditMode="relative" rAng="0" ptsTypes="AA">
                                      <p:cBhvr>
                                        <p:cTn id="200" dur="500" fill="hold"/>
                                        <p:tgtEl>
                                          <p:spTgt spid="630"/>
                                        </p:tgtEl>
                                        <p:attrNameLst>
                                          <p:attrName>ppt_x</p:attrName>
                                          <p:attrName>ppt_y</p:attrName>
                                        </p:attrNameLst>
                                      </p:cBhvr>
                                      <p:rCtr x="538" y="-11358"/>
                                    </p:animMotion>
                                  </p:childTnLst>
                                </p:cTn>
                              </p:par>
                              <p:par>
                                <p:cTn id="201" presetID="22" presetClass="entr" presetSubtype="4" fill="hold" grpId="0" nodeType="withEffect">
                                  <p:stCondLst>
                                    <p:cond delay="0"/>
                                  </p:stCondLst>
                                  <p:childTnLst>
                                    <p:set>
                                      <p:cBhvr>
                                        <p:cTn id="202" dur="1" fill="hold">
                                          <p:stCondLst>
                                            <p:cond delay="0"/>
                                          </p:stCondLst>
                                        </p:cTn>
                                        <p:tgtEl>
                                          <p:spTgt spid="621"/>
                                        </p:tgtEl>
                                        <p:attrNameLst>
                                          <p:attrName>style.visibility</p:attrName>
                                        </p:attrNameLst>
                                      </p:cBhvr>
                                      <p:to>
                                        <p:strVal val="visible"/>
                                      </p:to>
                                    </p:set>
                                    <p:animEffect transition="in" filter="wipe(down)">
                                      <p:cBhvr>
                                        <p:cTn id="203" dur="500"/>
                                        <p:tgtEl>
                                          <p:spTgt spid="621"/>
                                        </p:tgtEl>
                                      </p:cBhvr>
                                    </p:animEffect>
                                  </p:childTnLst>
                                </p:cTn>
                              </p:par>
                              <p:par>
                                <p:cTn id="204" presetID="10" presetClass="entr" presetSubtype="0" fill="hold" nodeType="withEffect">
                                  <p:stCondLst>
                                    <p:cond delay="0"/>
                                  </p:stCondLst>
                                  <p:childTnLst>
                                    <p:set>
                                      <p:cBhvr>
                                        <p:cTn id="205" dur="1" fill="hold">
                                          <p:stCondLst>
                                            <p:cond delay="0"/>
                                          </p:stCondLst>
                                        </p:cTn>
                                        <p:tgtEl>
                                          <p:spTgt spid="1333"/>
                                        </p:tgtEl>
                                        <p:attrNameLst>
                                          <p:attrName>style.visibility</p:attrName>
                                        </p:attrNameLst>
                                      </p:cBhvr>
                                      <p:to>
                                        <p:strVal val="visible"/>
                                      </p:to>
                                    </p:set>
                                    <p:animEffect transition="in" filter="fade">
                                      <p:cBhvr>
                                        <p:cTn id="206" dur="500"/>
                                        <p:tgtEl>
                                          <p:spTgt spid="1333"/>
                                        </p:tgtEl>
                                      </p:cBhvr>
                                    </p:animEffect>
                                  </p:childTnLst>
                                </p:cTn>
                              </p:par>
                            </p:childTnLst>
                          </p:cTn>
                        </p:par>
                      </p:childTnLst>
                    </p:cTn>
                  </p:par>
                  <p:par>
                    <p:cTn id="207" fill="hold">
                      <p:stCondLst>
                        <p:cond delay="indefinite"/>
                      </p:stCondLst>
                      <p:childTnLst>
                        <p:par>
                          <p:cTn id="208" fill="hold">
                            <p:stCondLst>
                              <p:cond delay="0"/>
                            </p:stCondLst>
                            <p:childTnLst>
                              <p:par>
                                <p:cTn id="209" presetID="42" presetClass="path" presetSubtype="0" accel="50000" decel="50000" fill="hold" nodeType="clickEffect">
                                  <p:stCondLst>
                                    <p:cond delay="0"/>
                                  </p:stCondLst>
                                  <p:childTnLst>
                                    <p:animMotion origin="layout" path="M 0.06493 -0.17593 L 0.05399 0.05123 " pathEditMode="relative" rAng="0" ptsTypes="AA">
                                      <p:cBhvr>
                                        <p:cTn id="210" dur="500" fill="hold"/>
                                        <p:tgtEl>
                                          <p:spTgt spid="630"/>
                                        </p:tgtEl>
                                        <p:attrNameLst>
                                          <p:attrName>ppt_x</p:attrName>
                                          <p:attrName>ppt_y</p:attrName>
                                        </p:attrNameLst>
                                      </p:cBhvr>
                                      <p:rCtr x="-556" y="11358"/>
                                    </p:animMotion>
                                  </p:childTnLst>
                                </p:cTn>
                              </p:par>
                              <p:par>
                                <p:cTn id="211" presetID="10" presetClass="entr" presetSubtype="0" fill="hold" nodeType="withEffect">
                                  <p:stCondLst>
                                    <p:cond delay="0"/>
                                  </p:stCondLst>
                                  <p:childTnLst>
                                    <p:set>
                                      <p:cBhvr>
                                        <p:cTn id="212" dur="1" fill="hold">
                                          <p:stCondLst>
                                            <p:cond delay="0"/>
                                          </p:stCondLst>
                                        </p:cTn>
                                        <p:tgtEl>
                                          <p:spTgt spid="1312"/>
                                        </p:tgtEl>
                                        <p:attrNameLst>
                                          <p:attrName>style.visibility</p:attrName>
                                        </p:attrNameLst>
                                      </p:cBhvr>
                                      <p:to>
                                        <p:strVal val="visible"/>
                                      </p:to>
                                    </p:set>
                                    <p:animEffect transition="in" filter="fade">
                                      <p:cBhvr>
                                        <p:cTn id="213" dur="500"/>
                                        <p:tgtEl>
                                          <p:spTgt spid="1312"/>
                                        </p:tgtEl>
                                      </p:cBhvr>
                                    </p:animEffect>
                                  </p:childTnLst>
                                </p:cTn>
                              </p:par>
                            </p:childTnLst>
                          </p:cTn>
                        </p:par>
                        <p:par>
                          <p:cTn id="214" fill="hold">
                            <p:stCondLst>
                              <p:cond delay="500"/>
                            </p:stCondLst>
                            <p:childTnLst>
                              <p:par>
                                <p:cTn id="215" presetID="53" presetClass="entr" presetSubtype="16" fill="hold" grpId="0" nodeType="afterEffect">
                                  <p:stCondLst>
                                    <p:cond delay="0"/>
                                  </p:stCondLst>
                                  <p:childTnLst>
                                    <p:set>
                                      <p:cBhvr>
                                        <p:cTn id="216" dur="1" fill="hold">
                                          <p:stCondLst>
                                            <p:cond delay="0"/>
                                          </p:stCondLst>
                                        </p:cTn>
                                        <p:tgtEl>
                                          <p:spTgt spid="645"/>
                                        </p:tgtEl>
                                        <p:attrNameLst>
                                          <p:attrName>style.visibility</p:attrName>
                                        </p:attrNameLst>
                                      </p:cBhvr>
                                      <p:to>
                                        <p:strVal val="visible"/>
                                      </p:to>
                                    </p:set>
                                    <p:anim calcmode="lin" valueType="num">
                                      <p:cBhvr>
                                        <p:cTn id="217" dur="500" fill="hold"/>
                                        <p:tgtEl>
                                          <p:spTgt spid="645"/>
                                        </p:tgtEl>
                                        <p:attrNameLst>
                                          <p:attrName>ppt_w</p:attrName>
                                        </p:attrNameLst>
                                      </p:cBhvr>
                                      <p:tavLst>
                                        <p:tav tm="0">
                                          <p:val>
                                            <p:fltVal val="0"/>
                                          </p:val>
                                        </p:tav>
                                        <p:tav tm="100000">
                                          <p:val>
                                            <p:strVal val="#ppt_w"/>
                                          </p:val>
                                        </p:tav>
                                      </p:tavLst>
                                    </p:anim>
                                    <p:anim calcmode="lin" valueType="num">
                                      <p:cBhvr>
                                        <p:cTn id="218" dur="500" fill="hold"/>
                                        <p:tgtEl>
                                          <p:spTgt spid="645"/>
                                        </p:tgtEl>
                                        <p:attrNameLst>
                                          <p:attrName>ppt_h</p:attrName>
                                        </p:attrNameLst>
                                      </p:cBhvr>
                                      <p:tavLst>
                                        <p:tav tm="0">
                                          <p:val>
                                            <p:fltVal val="0"/>
                                          </p:val>
                                        </p:tav>
                                        <p:tav tm="100000">
                                          <p:val>
                                            <p:strVal val="#ppt_h"/>
                                          </p:val>
                                        </p:tav>
                                      </p:tavLst>
                                    </p:anim>
                                    <p:animEffect transition="in" filter="fade">
                                      <p:cBhvr>
                                        <p:cTn id="219" dur="500"/>
                                        <p:tgtEl>
                                          <p:spTgt spid="645"/>
                                        </p:tgtEl>
                                      </p:cBhvr>
                                    </p:animEffect>
                                  </p:childTnLst>
                                </p:cTn>
                              </p:par>
                              <p:par>
                                <p:cTn id="220" presetID="10" presetClass="entr" presetSubtype="0" fill="hold" nodeType="withEffect">
                                  <p:stCondLst>
                                    <p:cond delay="0"/>
                                  </p:stCondLst>
                                  <p:childTnLst>
                                    <p:set>
                                      <p:cBhvr>
                                        <p:cTn id="221" dur="1" fill="hold">
                                          <p:stCondLst>
                                            <p:cond delay="0"/>
                                          </p:stCondLst>
                                        </p:cTn>
                                        <p:tgtEl>
                                          <p:spTgt spid="5"/>
                                        </p:tgtEl>
                                        <p:attrNameLst>
                                          <p:attrName>style.visibility</p:attrName>
                                        </p:attrNameLst>
                                      </p:cBhvr>
                                      <p:to>
                                        <p:strVal val="visible"/>
                                      </p:to>
                                    </p:set>
                                    <p:animEffect transition="in" filter="fade">
                                      <p:cBhvr>
                                        <p:cTn id="222" dur="500"/>
                                        <p:tgtEl>
                                          <p:spTgt spid="5"/>
                                        </p:tgtEl>
                                      </p:cBhvr>
                                    </p:animEffect>
                                  </p:childTnLst>
                                </p:cTn>
                              </p:par>
                            </p:childTnLst>
                          </p:cTn>
                        </p:par>
                        <p:par>
                          <p:cTn id="223" fill="hold">
                            <p:stCondLst>
                              <p:cond delay="1000"/>
                            </p:stCondLst>
                            <p:childTnLst>
                              <p:par>
                                <p:cTn id="224" presetID="10" presetClass="exit" presetSubtype="0" fill="hold" grpId="1" nodeType="afterEffect">
                                  <p:stCondLst>
                                    <p:cond delay="500"/>
                                  </p:stCondLst>
                                  <p:childTnLst>
                                    <p:animEffect transition="out" filter="fade">
                                      <p:cBhvr>
                                        <p:cTn id="225" dur="500"/>
                                        <p:tgtEl>
                                          <p:spTgt spid="645"/>
                                        </p:tgtEl>
                                      </p:cBhvr>
                                    </p:animEffect>
                                    <p:set>
                                      <p:cBhvr>
                                        <p:cTn id="226" dur="1" fill="hold">
                                          <p:stCondLst>
                                            <p:cond delay="499"/>
                                          </p:stCondLst>
                                        </p:cTn>
                                        <p:tgtEl>
                                          <p:spTgt spid="645"/>
                                        </p:tgtEl>
                                        <p:attrNameLst>
                                          <p:attrName>style.visibility</p:attrName>
                                        </p:attrNameLst>
                                      </p:cBhvr>
                                      <p:to>
                                        <p:strVal val="hidden"/>
                                      </p:to>
                                    </p:set>
                                  </p:childTnLst>
                                </p:cTn>
                              </p:par>
                              <p:par>
                                <p:cTn id="227" presetID="1" presetClass="exit" presetSubtype="0" fill="hold" nodeType="withEffect">
                                  <p:stCondLst>
                                    <p:cond delay="500"/>
                                  </p:stCondLst>
                                  <p:childTnLst>
                                    <p:set>
                                      <p:cBhvr>
                                        <p:cTn id="228" dur="1" fill="hold">
                                          <p:stCondLst>
                                            <p:cond delay="0"/>
                                          </p:stCondLst>
                                        </p:cTn>
                                        <p:tgtEl>
                                          <p:spTgt spid="5"/>
                                        </p:tgtEl>
                                        <p:attrNameLst>
                                          <p:attrName>style.visibility</p:attrName>
                                        </p:attrNameLst>
                                      </p:cBhvr>
                                      <p:to>
                                        <p:strVal val="hidden"/>
                                      </p:to>
                                    </p:set>
                                  </p:childTnLst>
                                </p:cTn>
                              </p:par>
                              <p:par>
                                <p:cTn id="229" presetID="10" presetClass="exit" presetSubtype="0" fill="hold" nodeType="withEffect">
                                  <p:stCondLst>
                                    <p:cond delay="500"/>
                                  </p:stCondLst>
                                  <p:childTnLst>
                                    <p:animEffect transition="out" filter="fade">
                                      <p:cBhvr>
                                        <p:cTn id="230" dur="500"/>
                                        <p:tgtEl>
                                          <p:spTgt spid="630"/>
                                        </p:tgtEl>
                                      </p:cBhvr>
                                    </p:animEffect>
                                    <p:set>
                                      <p:cBhvr>
                                        <p:cTn id="231" dur="1" fill="hold">
                                          <p:stCondLst>
                                            <p:cond delay="499"/>
                                          </p:stCondLst>
                                        </p:cTn>
                                        <p:tgtEl>
                                          <p:spTgt spid="630"/>
                                        </p:tgtEl>
                                        <p:attrNameLst>
                                          <p:attrName>style.visibility</p:attrName>
                                        </p:attrNameLst>
                                      </p:cBhvr>
                                      <p:to>
                                        <p:strVal val="hidden"/>
                                      </p:to>
                                    </p:set>
                                  </p:childTnLst>
                                </p:cTn>
                              </p:par>
                            </p:childTnLst>
                          </p:cTn>
                        </p:par>
                        <p:par>
                          <p:cTn id="232" fill="hold">
                            <p:stCondLst>
                              <p:cond delay="2000"/>
                            </p:stCondLst>
                            <p:childTnLst>
                              <p:par>
                                <p:cTn id="233" presetID="10" presetClass="entr" presetSubtype="0" fill="hold" nodeType="afterEffect">
                                  <p:stCondLst>
                                    <p:cond delay="0"/>
                                  </p:stCondLst>
                                  <p:childTnLst>
                                    <p:set>
                                      <p:cBhvr>
                                        <p:cTn id="234" dur="1" fill="hold">
                                          <p:stCondLst>
                                            <p:cond delay="0"/>
                                          </p:stCondLst>
                                        </p:cTn>
                                        <p:tgtEl>
                                          <p:spTgt spid="635"/>
                                        </p:tgtEl>
                                        <p:attrNameLst>
                                          <p:attrName>style.visibility</p:attrName>
                                        </p:attrNameLst>
                                      </p:cBhvr>
                                      <p:to>
                                        <p:strVal val="visible"/>
                                      </p:to>
                                    </p:set>
                                    <p:animEffect transition="in" filter="fade">
                                      <p:cBhvr>
                                        <p:cTn id="235" dur="500"/>
                                        <p:tgtEl>
                                          <p:spTgt spid="635"/>
                                        </p:tgtEl>
                                      </p:cBhvr>
                                    </p:animEffect>
                                  </p:childTnLst>
                                </p:cTn>
                              </p:par>
                            </p:childTnLst>
                          </p:cTn>
                        </p:par>
                        <p:par>
                          <p:cTn id="236" fill="hold">
                            <p:stCondLst>
                              <p:cond delay="2500"/>
                            </p:stCondLst>
                            <p:childTnLst>
                              <p:par>
                                <p:cTn id="237" presetID="10" presetClass="entr" presetSubtype="0" fill="hold" grpId="2" nodeType="afterEffect">
                                  <p:stCondLst>
                                    <p:cond delay="0"/>
                                  </p:stCondLst>
                                  <p:childTnLst>
                                    <p:set>
                                      <p:cBhvr>
                                        <p:cTn id="238" dur="1" fill="hold">
                                          <p:stCondLst>
                                            <p:cond delay="0"/>
                                          </p:stCondLst>
                                        </p:cTn>
                                        <p:tgtEl>
                                          <p:spTgt spid="645"/>
                                        </p:tgtEl>
                                        <p:attrNameLst>
                                          <p:attrName>style.visibility</p:attrName>
                                        </p:attrNameLst>
                                      </p:cBhvr>
                                      <p:to>
                                        <p:strVal val="visible"/>
                                      </p:to>
                                    </p:set>
                                    <p:animEffect transition="in" filter="fade">
                                      <p:cBhvr>
                                        <p:cTn id="239" dur="500"/>
                                        <p:tgtEl>
                                          <p:spTgt spid="645"/>
                                        </p:tgtEl>
                                      </p:cBhvr>
                                    </p:animEffect>
                                  </p:childTnLst>
                                </p:cTn>
                              </p:par>
                              <p:par>
                                <p:cTn id="240" presetID="10" presetClass="entr" presetSubtype="0" fill="hold" nodeType="withEffect">
                                  <p:stCondLst>
                                    <p:cond delay="0"/>
                                  </p:stCondLst>
                                  <p:childTnLst>
                                    <p:set>
                                      <p:cBhvr>
                                        <p:cTn id="241" dur="1" fill="hold">
                                          <p:stCondLst>
                                            <p:cond delay="0"/>
                                          </p:stCondLst>
                                        </p:cTn>
                                        <p:tgtEl>
                                          <p:spTgt spid="6"/>
                                        </p:tgtEl>
                                        <p:attrNameLst>
                                          <p:attrName>style.visibility</p:attrName>
                                        </p:attrNameLst>
                                      </p:cBhvr>
                                      <p:to>
                                        <p:strVal val="visible"/>
                                      </p:to>
                                    </p:set>
                                    <p:animEffect transition="in" filter="fade">
                                      <p:cBhvr>
                                        <p:cTn id="242" dur="500"/>
                                        <p:tgtEl>
                                          <p:spTgt spid="6"/>
                                        </p:tgtEl>
                                      </p:cBhvr>
                                    </p:animEffect>
                                  </p:childTnLst>
                                </p:cTn>
                              </p:par>
                            </p:childTnLst>
                          </p:cTn>
                        </p:par>
                        <p:par>
                          <p:cTn id="243" fill="hold">
                            <p:stCondLst>
                              <p:cond delay="3000"/>
                            </p:stCondLst>
                            <p:childTnLst>
                              <p:par>
                                <p:cTn id="244" presetID="10" presetClass="exit" presetSubtype="0" fill="hold" nodeType="afterEffect">
                                  <p:stCondLst>
                                    <p:cond delay="500"/>
                                  </p:stCondLst>
                                  <p:childTnLst>
                                    <p:animEffect transition="out" filter="fade">
                                      <p:cBhvr>
                                        <p:cTn id="245" dur="500"/>
                                        <p:tgtEl>
                                          <p:spTgt spid="635"/>
                                        </p:tgtEl>
                                      </p:cBhvr>
                                    </p:animEffect>
                                    <p:set>
                                      <p:cBhvr>
                                        <p:cTn id="246" dur="1" fill="hold">
                                          <p:stCondLst>
                                            <p:cond delay="499"/>
                                          </p:stCondLst>
                                        </p:cTn>
                                        <p:tgtEl>
                                          <p:spTgt spid="635"/>
                                        </p:tgtEl>
                                        <p:attrNameLst>
                                          <p:attrName>style.visibility</p:attrName>
                                        </p:attrNameLst>
                                      </p:cBhvr>
                                      <p:to>
                                        <p:strVal val="hidden"/>
                                      </p:to>
                                    </p:set>
                                  </p:childTnLst>
                                </p:cTn>
                              </p:par>
                              <p:par>
                                <p:cTn id="247" presetID="1" presetClass="exit" presetSubtype="0" fill="hold" nodeType="withEffect">
                                  <p:stCondLst>
                                    <p:cond delay="500"/>
                                  </p:stCondLst>
                                  <p:childTnLst>
                                    <p:set>
                                      <p:cBhvr>
                                        <p:cTn id="248" dur="1" fill="hold">
                                          <p:stCondLst>
                                            <p:cond delay="0"/>
                                          </p:stCondLst>
                                        </p:cTn>
                                        <p:tgtEl>
                                          <p:spTgt spid="6"/>
                                        </p:tgtEl>
                                        <p:attrNameLst>
                                          <p:attrName>style.visibility</p:attrName>
                                        </p:attrNameLst>
                                      </p:cBhvr>
                                      <p:to>
                                        <p:strVal val="hidden"/>
                                      </p:to>
                                    </p:set>
                                  </p:childTnLst>
                                </p:cTn>
                              </p:par>
                              <p:par>
                                <p:cTn id="249" presetID="10" presetClass="exit" presetSubtype="0" fill="hold" grpId="3" nodeType="withEffect">
                                  <p:stCondLst>
                                    <p:cond delay="500"/>
                                  </p:stCondLst>
                                  <p:childTnLst>
                                    <p:animEffect transition="out" filter="fade">
                                      <p:cBhvr>
                                        <p:cTn id="250" dur="500"/>
                                        <p:tgtEl>
                                          <p:spTgt spid="645"/>
                                        </p:tgtEl>
                                      </p:cBhvr>
                                    </p:animEffect>
                                    <p:set>
                                      <p:cBhvr>
                                        <p:cTn id="251" dur="1" fill="hold">
                                          <p:stCondLst>
                                            <p:cond delay="499"/>
                                          </p:stCondLst>
                                        </p:cTn>
                                        <p:tgtEl>
                                          <p:spTgt spid="645"/>
                                        </p:tgtEl>
                                        <p:attrNameLst>
                                          <p:attrName>style.visibility</p:attrName>
                                        </p:attrNameLst>
                                      </p:cBhvr>
                                      <p:to>
                                        <p:strVal val="hidden"/>
                                      </p:to>
                                    </p:set>
                                  </p:childTnLst>
                                </p:cTn>
                              </p:par>
                            </p:childTnLst>
                          </p:cTn>
                        </p:par>
                        <p:par>
                          <p:cTn id="252" fill="hold">
                            <p:stCondLst>
                              <p:cond delay="4000"/>
                            </p:stCondLst>
                            <p:childTnLst>
                              <p:par>
                                <p:cTn id="253" presetID="10" presetClass="entr" presetSubtype="0" fill="hold" nodeType="afterEffect">
                                  <p:stCondLst>
                                    <p:cond delay="0"/>
                                  </p:stCondLst>
                                  <p:childTnLst>
                                    <p:set>
                                      <p:cBhvr>
                                        <p:cTn id="254" dur="1" fill="hold">
                                          <p:stCondLst>
                                            <p:cond delay="0"/>
                                          </p:stCondLst>
                                        </p:cTn>
                                        <p:tgtEl>
                                          <p:spTgt spid="640"/>
                                        </p:tgtEl>
                                        <p:attrNameLst>
                                          <p:attrName>style.visibility</p:attrName>
                                        </p:attrNameLst>
                                      </p:cBhvr>
                                      <p:to>
                                        <p:strVal val="visible"/>
                                      </p:to>
                                    </p:set>
                                    <p:animEffect transition="in" filter="fade">
                                      <p:cBhvr>
                                        <p:cTn id="255" dur="500"/>
                                        <p:tgtEl>
                                          <p:spTgt spid="640"/>
                                        </p:tgtEl>
                                      </p:cBhvr>
                                    </p:animEffect>
                                  </p:childTnLst>
                                </p:cTn>
                              </p:par>
                            </p:childTnLst>
                          </p:cTn>
                        </p:par>
                        <p:par>
                          <p:cTn id="256" fill="hold">
                            <p:stCondLst>
                              <p:cond delay="4500"/>
                            </p:stCondLst>
                            <p:childTnLst>
                              <p:par>
                                <p:cTn id="257" presetID="10" presetClass="entr" presetSubtype="0" fill="hold" grpId="4" nodeType="afterEffect">
                                  <p:stCondLst>
                                    <p:cond delay="0"/>
                                  </p:stCondLst>
                                  <p:childTnLst>
                                    <p:set>
                                      <p:cBhvr>
                                        <p:cTn id="258" dur="1" fill="hold">
                                          <p:stCondLst>
                                            <p:cond delay="0"/>
                                          </p:stCondLst>
                                        </p:cTn>
                                        <p:tgtEl>
                                          <p:spTgt spid="645"/>
                                        </p:tgtEl>
                                        <p:attrNameLst>
                                          <p:attrName>style.visibility</p:attrName>
                                        </p:attrNameLst>
                                      </p:cBhvr>
                                      <p:to>
                                        <p:strVal val="visible"/>
                                      </p:to>
                                    </p:set>
                                    <p:animEffect transition="in" filter="fade">
                                      <p:cBhvr>
                                        <p:cTn id="259" dur="500"/>
                                        <p:tgtEl>
                                          <p:spTgt spid="645"/>
                                        </p:tgtEl>
                                      </p:cBhvr>
                                    </p:animEffect>
                                  </p:childTnLst>
                                </p:cTn>
                              </p:par>
                              <p:par>
                                <p:cTn id="260" presetID="10" presetClass="entr" presetSubtype="0" fill="hold" nodeType="withEffect">
                                  <p:stCondLst>
                                    <p:cond delay="0"/>
                                  </p:stCondLst>
                                  <p:childTnLst>
                                    <p:set>
                                      <p:cBhvr>
                                        <p:cTn id="261" dur="1" fill="hold">
                                          <p:stCondLst>
                                            <p:cond delay="0"/>
                                          </p:stCondLst>
                                        </p:cTn>
                                        <p:tgtEl>
                                          <p:spTgt spid="7"/>
                                        </p:tgtEl>
                                        <p:attrNameLst>
                                          <p:attrName>style.visibility</p:attrName>
                                        </p:attrNameLst>
                                      </p:cBhvr>
                                      <p:to>
                                        <p:strVal val="visible"/>
                                      </p:to>
                                    </p:set>
                                    <p:animEffect transition="in" filter="fade">
                                      <p:cBhvr>
                                        <p:cTn id="2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 grpId="0" animBg="1"/>
      <p:bldP spid="614" grpId="1" animBg="1"/>
      <p:bldP spid="615" grpId="0" animBg="1"/>
      <p:bldP spid="615" grpId="1" animBg="1"/>
      <p:bldP spid="1288" grpId="0" animBg="1"/>
      <p:bldP spid="1288" grpId="1" animBg="1"/>
      <p:bldP spid="1289" grpId="0" animBg="1"/>
      <p:bldP spid="1289" grpId="1" animBg="1"/>
      <p:bldP spid="1290" grpId="0" animBg="1"/>
      <p:bldP spid="1290" grpId="1" animBg="1"/>
      <p:bldP spid="1291" grpId="0" animBg="1"/>
      <p:bldP spid="1291" grpId="1" animBg="1"/>
      <p:bldP spid="1292" grpId="0" animBg="1"/>
      <p:bldP spid="1292" grpId="1" animBg="1"/>
      <p:bldP spid="621" grpId="0" animBg="1"/>
      <p:bldP spid="645" grpId="0" animBg="1"/>
      <p:bldP spid="645" grpId="1" animBg="1"/>
      <p:bldP spid="645" grpId="2" animBg="1"/>
      <p:bldP spid="645" grpId="3" animBg="1"/>
      <p:bldP spid="645" grpId="4" animBg="1"/>
      <p:bldP spid="613" grpId="0" animBg="1"/>
      <p:bldP spid="6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Problem Formalization</a:t>
            </a:r>
          </a:p>
        </p:txBody>
      </p:sp>
      <p:sp>
        <p:nvSpPr>
          <p:cNvPr id="4417" name="AutoShape 3"/>
          <p:cNvSpPr>
            <a:spLocks noChangeAspect="1" noChangeArrowheads="1" noTextEdit="1"/>
          </p:cNvSpPr>
          <p:nvPr/>
        </p:nvSpPr>
        <p:spPr bwMode="auto">
          <a:xfrm>
            <a:off x="4432300" y="823912"/>
            <a:ext cx="380365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AutoShape 3"/>
          <p:cNvSpPr>
            <a:spLocks noChangeAspect="1" noChangeArrowheads="1" noTextEdit="1"/>
          </p:cNvSpPr>
          <p:nvPr/>
        </p:nvSpPr>
        <p:spPr bwMode="auto">
          <a:xfrm>
            <a:off x="4349883" y="1214437"/>
            <a:ext cx="380365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Line 5"/>
          <p:cNvSpPr>
            <a:spLocks noChangeShapeType="1"/>
          </p:cNvSpPr>
          <p:nvPr/>
        </p:nvSpPr>
        <p:spPr bwMode="auto">
          <a:xfrm>
            <a:off x="6131058" y="29225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Line 6"/>
          <p:cNvSpPr>
            <a:spLocks noChangeShapeType="1"/>
          </p:cNvSpPr>
          <p:nvPr/>
        </p:nvSpPr>
        <p:spPr bwMode="auto">
          <a:xfrm>
            <a:off x="6131058" y="27606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Line 7"/>
          <p:cNvSpPr>
            <a:spLocks noChangeShapeType="1"/>
          </p:cNvSpPr>
          <p:nvPr/>
        </p:nvSpPr>
        <p:spPr bwMode="auto">
          <a:xfrm>
            <a:off x="6832733" y="30083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Line 11"/>
          <p:cNvSpPr>
            <a:spLocks noChangeShapeType="1"/>
          </p:cNvSpPr>
          <p:nvPr/>
        </p:nvSpPr>
        <p:spPr bwMode="auto">
          <a:xfrm>
            <a:off x="6131058" y="29225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Line 15"/>
          <p:cNvSpPr>
            <a:spLocks noChangeShapeType="1"/>
          </p:cNvSpPr>
          <p:nvPr/>
        </p:nvSpPr>
        <p:spPr bwMode="auto">
          <a:xfrm>
            <a:off x="6318383"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Line 16"/>
          <p:cNvSpPr>
            <a:spLocks noChangeShapeType="1"/>
          </p:cNvSpPr>
          <p:nvPr/>
        </p:nvSpPr>
        <p:spPr bwMode="auto">
          <a:xfrm>
            <a:off x="6458083" y="35988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Line 20"/>
          <p:cNvSpPr>
            <a:spLocks noChangeShapeType="1"/>
          </p:cNvSpPr>
          <p:nvPr/>
        </p:nvSpPr>
        <p:spPr bwMode="auto">
          <a:xfrm>
            <a:off x="7261358"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Line 24"/>
          <p:cNvSpPr>
            <a:spLocks noChangeShapeType="1"/>
          </p:cNvSpPr>
          <p:nvPr/>
        </p:nvSpPr>
        <p:spPr bwMode="auto">
          <a:xfrm>
            <a:off x="6874008" y="41894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Line 28"/>
          <p:cNvSpPr>
            <a:spLocks noChangeShapeType="1"/>
          </p:cNvSpPr>
          <p:nvPr/>
        </p:nvSpPr>
        <p:spPr bwMode="auto">
          <a:xfrm>
            <a:off x="5664333" y="20970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Line 32"/>
          <p:cNvSpPr>
            <a:spLocks noChangeShapeType="1"/>
          </p:cNvSpPr>
          <p:nvPr/>
        </p:nvSpPr>
        <p:spPr bwMode="auto">
          <a:xfrm>
            <a:off x="6442208" y="20970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Line 44"/>
          <p:cNvSpPr>
            <a:spLocks noChangeShapeType="1"/>
          </p:cNvSpPr>
          <p:nvPr/>
        </p:nvSpPr>
        <p:spPr bwMode="auto">
          <a:xfrm>
            <a:off x="6318383"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Line 48"/>
          <p:cNvSpPr>
            <a:spLocks noChangeShapeType="1"/>
          </p:cNvSpPr>
          <p:nvPr/>
        </p:nvSpPr>
        <p:spPr bwMode="auto">
          <a:xfrm>
            <a:off x="5708783" y="33829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Line 49"/>
          <p:cNvSpPr>
            <a:spLocks noChangeShapeType="1"/>
          </p:cNvSpPr>
          <p:nvPr/>
        </p:nvSpPr>
        <p:spPr bwMode="auto">
          <a:xfrm>
            <a:off x="5569083" y="34655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Line 53"/>
          <p:cNvSpPr>
            <a:spLocks noChangeShapeType="1"/>
          </p:cNvSpPr>
          <p:nvPr/>
        </p:nvSpPr>
        <p:spPr bwMode="auto">
          <a:xfrm>
            <a:off x="5708783" y="33829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 name="Line 57"/>
          <p:cNvSpPr>
            <a:spLocks noChangeShapeType="1"/>
          </p:cNvSpPr>
          <p:nvPr/>
        </p:nvSpPr>
        <p:spPr bwMode="auto">
          <a:xfrm>
            <a:off x="6312033" y="35099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 name="AutoShape 3"/>
          <p:cNvSpPr>
            <a:spLocks noChangeAspect="1" noChangeArrowheads="1" noTextEdit="1"/>
          </p:cNvSpPr>
          <p:nvPr/>
        </p:nvSpPr>
        <p:spPr bwMode="auto">
          <a:xfrm>
            <a:off x="4432300" y="823912"/>
            <a:ext cx="380365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5" name="AutoShape 3"/>
          <p:cNvSpPr>
            <a:spLocks noChangeAspect="1" noChangeArrowheads="1" noTextEdit="1"/>
          </p:cNvSpPr>
          <p:nvPr/>
        </p:nvSpPr>
        <p:spPr bwMode="auto">
          <a:xfrm>
            <a:off x="4349883" y="1214437"/>
            <a:ext cx="380365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6" name="Line 5"/>
          <p:cNvSpPr>
            <a:spLocks noChangeShapeType="1"/>
          </p:cNvSpPr>
          <p:nvPr/>
        </p:nvSpPr>
        <p:spPr bwMode="auto">
          <a:xfrm>
            <a:off x="6131058" y="29225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 name="Line 6"/>
          <p:cNvSpPr>
            <a:spLocks noChangeShapeType="1"/>
          </p:cNvSpPr>
          <p:nvPr/>
        </p:nvSpPr>
        <p:spPr bwMode="auto">
          <a:xfrm>
            <a:off x="6131058" y="27606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 name="Line 7"/>
          <p:cNvSpPr>
            <a:spLocks noChangeShapeType="1"/>
          </p:cNvSpPr>
          <p:nvPr/>
        </p:nvSpPr>
        <p:spPr bwMode="auto">
          <a:xfrm>
            <a:off x="6832733" y="30083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 name="Line 11"/>
          <p:cNvSpPr>
            <a:spLocks noChangeShapeType="1"/>
          </p:cNvSpPr>
          <p:nvPr/>
        </p:nvSpPr>
        <p:spPr bwMode="auto">
          <a:xfrm>
            <a:off x="6131058" y="29225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 name="Line 15"/>
          <p:cNvSpPr>
            <a:spLocks noChangeShapeType="1"/>
          </p:cNvSpPr>
          <p:nvPr/>
        </p:nvSpPr>
        <p:spPr bwMode="auto">
          <a:xfrm>
            <a:off x="6318383"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 name="Line 16"/>
          <p:cNvSpPr>
            <a:spLocks noChangeShapeType="1"/>
          </p:cNvSpPr>
          <p:nvPr/>
        </p:nvSpPr>
        <p:spPr bwMode="auto">
          <a:xfrm>
            <a:off x="6458083" y="35988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 name="Line 20"/>
          <p:cNvSpPr>
            <a:spLocks noChangeShapeType="1"/>
          </p:cNvSpPr>
          <p:nvPr/>
        </p:nvSpPr>
        <p:spPr bwMode="auto">
          <a:xfrm>
            <a:off x="7261358"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 name="Line 24"/>
          <p:cNvSpPr>
            <a:spLocks noChangeShapeType="1"/>
          </p:cNvSpPr>
          <p:nvPr/>
        </p:nvSpPr>
        <p:spPr bwMode="auto">
          <a:xfrm>
            <a:off x="6874008" y="41894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 name="Line 28"/>
          <p:cNvSpPr>
            <a:spLocks noChangeShapeType="1"/>
          </p:cNvSpPr>
          <p:nvPr/>
        </p:nvSpPr>
        <p:spPr bwMode="auto">
          <a:xfrm>
            <a:off x="5664333" y="20970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 name="Line 32"/>
          <p:cNvSpPr>
            <a:spLocks noChangeShapeType="1"/>
          </p:cNvSpPr>
          <p:nvPr/>
        </p:nvSpPr>
        <p:spPr bwMode="auto">
          <a:xfrm>
            <a:off x="6442208" y="20970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 name="Line 36"/>
          <p:cNvSpPr>
            <a:spLocks noChangeShapeType="1"/>
          </p:cNvSpPr>
          <p:nvPr/>
        </p:nvSpPr>
        <p:spPr bwMode="auto">
          <a:xfrm>
            <a:off x="4842008"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 name="Line 40"/>
          <p:cNvSpPr>
            <a:spLocks noChangeShapeType="1"/>
          </p:cNvSpPr>
          <p:nvPr/>
        </p:nvSpPr>
        <p:spPr bwMode="auto">
          <a:xfrm>
            <a:off x="5232533" y="41894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 name="Line 44"/>
          <p:cNvSpPr>
            <a:spLocks noChangeShapeType="1"/>
          </p:cNvSpPr>
          <p:nvPr/>
        </p:nvSpPr>
        <p:spPr bwMode="auto">
          <a:xfrm>
            <a:off x="6318383"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 name="Line 48"/>
          <p:cNvSpPr>
            <a:spLocks noChangeShapeType="1"/>
          </p:cNvSpPr>
          <p:nvPr/>
        </p:nvSpPr>
        <p:spPr bwMode="auto">
          <a:xfrm>
            <a:off x="5708783" y="33829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 name="Line 49"/>
          <p:cNvSpPr>
            <a:spLocks noChangeShapeType="1"/>
          </p:cNvSpPr>
          <p:nvPr/>
        </p:nvSpPr>
        <p:spPr bwMode="auto">
          <a:xfrm>
            <a:off x="5569083" y="34655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 name="Line 53"/>
          <p:cNvSpPr>
            <a:spLocks noChangeShapeType="1"/>
          </p:cNvSpPr>
          <p:nvPr/>
        </p:nvSpPr>
        <p:spPr bwMode="auto">
          <a:xfrm>
            <a:off x="5708783" y="33829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 name="Line 57"/>
          <p:cNvSpPr>
            <a:spLocks noChangeShapeType="1"/>
          </p:cNvSpPr>
          <p:nvPr/>
        </p:nvSpPr>
        <p:spPr bwMode="auto">
          <a:xfrm>
            <a:off x="6312033" y="35099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 name="Line 3099"/>
          <p:cNvSpPr>
            <a:spLocks noChangeShapeType="1"/>
          </p:cNvSpPr>
          <p:nvPr/>
        </p:nvSpPr>
        <p:spPr bwMode="auto">
          <a:xfrm>
            <a:off x="2333072" y="2505075"/>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94" name="Group 493"/>
          <p:cNvGrpSpPr/>
          <p:nvPr/>
        </p:nvGrpSpPr>
        <p:grpSpPr>
          <a:xfrm>
            <a:off x="1866347" y="1581150"/>
            <a:ext cx="1175649" cy="504855"/>
            <a:chOff x="1866347" y="1581150"/>
            <a:chExt cx="1175649" cy="504855"/>
          </a:xfrm>
          <a:effectLst>
            <a:outerShdw blurRad="50800" dist="38100" dir="2700000" algn="tl" rotWithShape="0">
              <a:prstClr val="black">
                <a:alpha val="40000"/>
              </a:prstClr>
            </a:outerShdw>
          </a:effectLst>
        </p:grpSpPr>
        <p:sp>
          <p:nvSpPr>
            <p:cNvPr id="661" name="Line 3105"/>
            <p:cNvSpPr>
              <a:spLocks noChangeShapeType="1"/>
            </p:cNvSpPr>
            <p:nvPr/>
          </p:nvSpPr>
          <p:spPr bwMode="auto">
            <a:xfrm>
              <a:off x="2031447" y="1701800"/>
              <a:ext cx="28575" cy="25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2" name="Line 3106"/>
            <p:cNvSpPr>
              <a:spLocks noChangeShapeType="1"/>
            </p:cNvSpPr>
            <p:nvPr/>
          </p:nvSpPr>
          <p:spPr bwMode="auto">
            <a:xfrm>
              <a:off x="2085422" y="1755775"/>
              <a:ext cx="25400" cy="28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3" name="Line 3107"/>
            <p:cNvSpPr>
              <a:spLocks noChangeShapeType="1"/>
            </p:cNvSpPr>
            <p:nvPr/>
          </p:nvSpPr>
          <p:spPr bwMode="auto">
            <a:xfrm>
              <a:off x="2139397" y="1809750"/>
              <a:ext cx="25400" cy="28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4" name="Freeform 3108"/>
            <p:cNvSpPr>
              <a:spLocks/>
            </p:cNvSpPr>
            <p:nvPr/>
          </p:nvSpPr>
          <p:spPr bwMode="auto">
            <a:xfrm>
              <a:off x="2152097" y="1825625"/>
              <a:ext cx="44450" cy="44450"/>
            </a:xfrm>
            <a:custGeom>
              <a:avLst/>
              <a:gdLst>
                <a:gd name="T0" fmla="*/ 0 w 28"/>
                <a:gd name="T1" fmla="*/ 16 h 28"/>
                <a:gd name="T2" fmla="*/ 12 w 28"/>
                <a:gd name="T3" fmla="*/ 12 h 28"/>
                <a:gd name="T4" fmla="*/ 16 w 28"/>
                <a:gd name="T5" fmla="*/ 0 h 28"/>
                <a:gd name="T6" fmla="*/ 28 w 28"/>
                <a:gd name="T7" fmla="*/ 28 h 28"/>
                <a:gd name="T8" fmla="*/ 0 w 28"/>
                <a:gd name="T9" fmla="*/ 16 h 28"/>
              </a:gdLst>
              <a:ahLst/>
              <a:cxnLst>
                <a:cxn ang="0">
                  <a:pos x="T0" y="T1"/>
                </a:cxn>
                <a:cxn ang="0">
                  <a:pos x="T2" y="T3"/>
                </a:cxn>
                <a:cxn ang="0">
                  <a:pos x="T4" y="T5"/>
                </a:cxn>
                <a:cxn ang="0">
                  <a:pos x="T6" y="T7"/>
                </a:cxn>
                <a:cxn ang="0">
                  <a:pos x="T8" y="T9"/>
                </a:cxn>
              </a:cxnLst>
              <a:rect l="0" t="0" r="r" b="b"/>
              <a:pathLst>
                <a:path w="28" h="28">
                  <a:moveTo>
                    <a:pt x="0" y="16"/>
                  </a:moveTo>
                  <a:lnTo>
                    <a:pt x="12" y="12"/>
                  </a:lnTo>
                  <a:lnTo>
                    <a:pt x="16" y="0"/>
                  </a:lnTo>
                  <a:lnTo>
                    <a:pt x="28" y="28"/>
                  </a:lnTo>
                  <a:lnTo>
                    <a:pt x="0" y="16"/>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665" name="Line 3109"/>
            <p:cNvSpPr>
              <a:spLocks noChangeShapeType="1"/>
            </p:cNvSpPr>
            <p:nvPr/>
          </p:nvSpPr>
          <p:spPr bwMode="auto">
            <a:xfrm flipH="1">
              <a:off x="2917272" y="1701800"/>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6" name="Line 3110"/>
            <p:cNvSpPr>
              <a:spLocks noChangeShapeType="1"/>
            </p:cNvSpPr>
            <p:nvPr/>
          </p:nvSpPr>
          <p:spPr bwMode="auto">
            <a:xfrm flipH="1">
              <a:off x="2898222" y="171767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7" name="Line 3111"/>
            <p:cNvSpPr>
              <a:spLocks noChangeShapeType="1"/>
            </p:cNvSpPr>
            <p:nvPr/>
          </p:nvSpPr>
          <p:spPr bwMode="auto">
            <a:xfrm flipH="1">
              <a:off x="2879172" y="173355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8" name="Line 3112"/>
            <p:cNvSpPr>
              <a:spLocks noChangeShapeType="1"/>
            </p:cNvSpPr>
            <p:nvPr/>
          </p:nvSpPr>
          <p:spPr bwMode="auto">
            <a:xfrm flipH="1">
              <a:off x="2860122" y="174942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9" name="Line 3113"/>
            <p:cNvSpPr>
              <a:spLocks noChangeShapeType="1"/>
            </p:cNvSpPr>
            <p:nvPr/>
          </p:nvSpPr>
          <p:spPr bwMode="auto">
            <a:xfrm flipH="1">
              <a:off x="2841072" y="1768475"/>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0" name="Line 3114"/>
            <p:cNvSpPr>
              <a:spLocks noChangeShapeType="1"/>
            </p:cNvSpPr>
            <p:nvPr/>
          </p:nvSpPr>
          <p:spPr bwMode="auto">
            <a:xfrm flipH="1">
              <a:off x="2822022" y="178435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1" name="Line 3115"/>
            <p:cNvSpPr>
              <a:spLocks noChangeShapeType="1"/>
            </p:cNvSpPr>
            <p:nvPr/>
          </p:nvSpPr>
          <p:spPr bwMode="auto">
            <a:xfrm flipH="1">
              <a:off x="2802972" y="180022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2" name="Line 3116"/>
            <p:cNvSpPr>
              <a:spLocks noChangeShapeType="1"/>
            </p:cNvSpPr>
            <p:nvPr/>
          </p:nvSpPr>
          <p:spPr bwMode="auto">
            <a:xfrm flipH="1">
              <a:off x="2783922" y="181610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3" name="Line 3117"/>
            <p:cNvSpPr>
              <a:spLocks noChangeShapeType="1"/>
            </p:cNvSpPr>
            <p:nvPr/>
          </p:nvSpPr>
          <p:spPr bwMode="auto">
            <a:xfrm flipH="1">
              <a:off x="2764872" y="1835150"/>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4" name="Freeform 3118"/>
            <p:cNvSpPr>
              <a:spLocks/>
            </p:cNvSpPr>
            <p:nvPr/>
          </p:nvSpPr>
          <p:spPr bwMode="auto">
            <a:xfrm>
              <a:off x="2729947" y="1825625"/>
              <a:ext cx="47625" cy="44450"/>
            </a:xfrm>
            <a:custGeom>
              <a:avLst/>
              <a:gdLst>
                <a:gd name="T0" fmla="*/ 14 w 30"/>
                <a:gd name="T1" fmla="*/ 0 h 28"/>
                <a:gd name="T2" fmla="*/ 18 w 30"/>
                <a:gd name="T3" fmla="*/ 14 h 28"/>
                <a:gd name="T4" fmla="*/ 30 w 30"/>
                <a:gd name="T5" fmla="*/ 18 h 28"/>
                <a:gd name="T6" fmla="*/ 0 w 30"/>
                <a:gd name="T7" fmla="*/ 28 h 28"/>
                <a:gd name="T8" fmla="*/ 14 w 30"/>
                <a:gd name="T9" fmla="*/ 0 h 28"/>
              </a:gdLst>
              <a:ahLst/>
              <a:cxnLst>
                <a:cxn ang="0">
                  <a:pos x="T0" y="T1"/>
                </a:cxn>
                <a:cxn ang="0">
                  <a:pos x="T2" y="T3"/>
                </a:cxn>
                <a:cxn ang="0">
                  <a:pos x="T4" y="T5"/>
                </a:cxn>
                <a:cxn ang="0">
                  <a:pos x="T6" y="T7"/>
                </a:cxn>
                <a:cxn ang="0">
                  <a:pos x="T8" y="T9"/>
                </a:cxn>
              </a:cxnLst>
              <a:rect l="0" t="0" r="r" b="b"/>
              <a:pathLst>
                <a:path w="30" h="28">
                  <a:moveTo>
                    <a:pt x="14" y="0"/>
                  </a:moveTo>
                  <a:lnTo>
                    <a:pt x="18" y="14"/>
                  </a:lnTo>
                  <a:lnTo>
                    <a:pt x="30" y="18"/>
                  </a:lnTo>
                  <a:lnTo>
                    <a:pt x="0" y="28"/>
                  </a:lnTo>
                  <a:lnTo>
                    <a:pt x="14" y="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675" name="Line 3119"/>
            <p:cNvSpPr>
              <a:spLocks noChangeShapeType="1"/>
            </p:cNvSpPr>
            <p:nvPr/>
          </p:nvSpPr>
          <p:spPr bwMode="auto">
            <a:xfrm>
              <a:off x="2355297" y="1841500"/>
              <a:ext cx="31750" cy="1460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6" name="Freeform 3120"/>
            <p:cNvSpPr>
              <a:spLocks/>
            </p:cNvSpPr>
            <p:nvPr/>
          </p:nvSpPr>
          <p:spPr bwMode="auto">
            <a:xfrm>
              <a:off x="2364822" y="1971675"/>
              <a:ext cx="38100" cy="47625"/>
            </a:xfrm>
            <a:custGeom>
              <a:avLst/>
              <a:gdLst>
                <a:gd name="T0" fmla="*/ 0 w 24"/>
                <a:gd name="T1" fmla="*/ 4 h 30"/>
                <a:gd name="T2" fmla="*/ 12 w 24"/>
                <a:gd name="T3" fmla="*/ 6 h 30"/>
                <a:gd name="T4" fmla="*/ 24 w 24"/>
                <a:gd name="T5" fmla="*/ 0 h 30"/>
                <a:gd name="T6" fmla="*/ 18 w 24"/>
                <a:gd name="T7" fmla="*/ 30 h 30"/>
                <a:gd name="T8" fmla="*/ 0 w 24"/>
                <a:gd name="T9" fmla="*/ 4 h 30"/>
              </a:gdLst>
              <a:ahLst/>
              <a:cxnLst>
                <a:cxn ang="0">
                  <a:pos x="T0" y="T1"/>
                </a:cxn>
                <a:cxn ang="0">
                  <a:pos x="T2" y="T3"/>
                </a:cxn>
                <a:cxn ang="0">
                  <a:pos x="T4" y="T5"/>
                </a:cxn>
                <a:cxn ang="0">
                  <a:pos x="T6" y="T7"/>
                </a:cxn>
                <a:cxn ang="0">
                  <a:pos x="T8" y="T9"/>
                </a:cxn>
              </a:cxnLst>
              <a:rect l="0" t="0" r="r" b="b"/>
              <a:pathLst>
                <a:path w="24" h="30">
                  <a:moveTo>
                    <a:pt x="0" y="4"/>
                  </a:moveTo>
                  <a:lnTo>
                    <a:pt x="12" y="6"/>
                  </a:lnTo>
                  <a:lnTo>
                    <a:pt x="24" y="0"/>
                  </a:lnTo>
                  <a:lnTo>
                    <a:pt x="18" y="30"/>
                  </a:lnTo>
                  <a:lnTo>
                    <a:pt x="0" y="4"/>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677" name="Rectangle 3127"/>
            <p:cNvSpPr>
              <a:spLocks noChangeArrowheads="1"/>
            </p:cNvSpPr>
            <p:nvPr/>
          </p:nvSpPr>
          <p:spPr bwMode="auto">
            <a:xfrm>
              <a:off x="2253697" y="188595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1</a:t>
              </a:r>
              <a:endParaRPr kumimoji="0" lang="en-US" altLang="en-US" sz="1800" b="0" i="0" u="none" strike="noStrike" cap="none" normalizeH="0" baseline="0" dirty="0">
                <a:ln>
                  <a:noFill/>
                </a:ln>
                <a:effectLst/>
              </a:endParaRPr>
            </a:p>
          </p:txBody>
        </p:sp>
        <p:sp>
          <p:nvSpPr>
            <p:cNvPr id="678" name="Rectangle 3128"/>
            <p:cNvSpPr>
              <a:spLocks noChangeArrowheads="1"/>
            </p:cNvSpPr>
            <p:nvPr/>
          </p:nvSpPr>
          <p:spPr bwMode="auto">
            <a:xfrm>
              <a:off x="2949022" y="158115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2</a:t>
              </a:r>
              <a:endParaRPr kumimoji="0" lang="en-US" altLang="en-US" sz="1800" b="0" i="0" u="none" strike="noStrike" cap="none" normalizeH="0" baseline="0" dirty="0">
                <a:ln>
                  <a:noFill/>
                </a:ln>
                <a:effectLst/>
              </a:endParaRPr>
            </a:p>
          </p:txBody>
        </p:sp>
        <p:sp>
          <p:nvSpPr>
            <p:cNvPr id="679" name="Rectangle 3129"/>
            <p:cNvSpPr>
              <a:spLocks noChangeArrowheads="1"/>
            </p:cNvSpPr>
            <p:nvPr/>
          </p:nvSpPr>
          <p:spPr bwMode="auto">
            <a:xfrm>
              <a:off x="1866347" y="1603375"/>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3</a:t>
              </a:r>
              <a:endParaRPr kumimoji="0" lang="en-US" altLang="en-US" sz="1800" b="0" i="0" u="none" strike="noStrike" cap="none" normalizeH="0" baseline="0" dirty="0">
                <a:ln>
                  <a:noFill/>
                </a:ln>
                <a:effectLst/>
              </a:endParaRPr>
            </a:p>
          </p:txBody>
        </p:sp>
      </p:grpSp>
      <p:grpSp>
        <p:nvGrpSpPr>
          <p:cNvPr id="495" name="Group 494"/>
          <p:cNvGrpSpPr/>
          <p:nvPr/>
        </p:nvGrpSpPr>
        <p:grpSpPr>
          <a:xfrm>
            <a:off x="1291672" y="1546225"/>
            <a:ext cx="2311400" cy="1266825"/>
            <a:chOff x="1291672" y="1546225"/>
            <a:chExt cx="2311400" cy="1266825"/>
          </a:xfrm>
          <a:effectLst>
            <a:outerShdw blurRad="50800" dist="38100" dir="2700000" algn="tl" rotWithShape="0">
              <a:prstClr val="black">
                <a:alpha val="40000"/>
              </a:prstClr>
            </a:outerShdw>
          </a:effectLst>
        </p:grpSpPr>
        <p:sp>
          <p:nvSpPr>
            <p:cNvPr id="644" name="Line 3100"/>
            <p:cNvSpPr>
              <a:spLocks noChangeShapeType="1"/>
            </p:cNvSpPr>
            <p:nvPr/>
          </p:nvSpPr>
          <p:spPr bwMode="auto">
            <a:xfrm flipV="1">
              <a:off x="1866347" y="1546225"/>
              <a:ext cx="590550" cy="9429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5" name="Line 3101"/>
            <p:cNvSpPr>
              <a:spLocks noChangeShapeType="1"/>
            </p:cNvSpPr>
            <p:nvPr/>
          </p:nvSpPr>
          <p:spPr bwMode="auto">
            <a:xfrm flipH="1">
              <a:off x="2364822" y="1546225"/>
              <a:ext cx="92075" cy="1171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6" name="Line 3102"/>
            <p:cNvSpPr>
              <a:spLocks noChangeShapeType="1"/>
            </p:cNvSpPr>
            <p:nvPr/>
          </p:nvSpPr>
          <p:spPr bwMode="auto">
            <a:xfrm>
              <a:off x="2456897" y="1546225"/>
              <a:ext cx="638175" cy="9779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7" name="Line 3103"/>
            <p:cNvSpPr>
              <a:spLocks noChangeShapeType="1"/>
            </p:cNvSpPr>
            <p:nvPr/>
          </p:nvSpPr>
          <p:spPr bwMode="auto">
            <a:xfrm flipH="1">
              <a:off x="2364822" y="2524125"/>
              <a:ext cx="730250" cy="1936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8" name="Line 3104"/>
            <p:cNvSpPr>
              <a:spLocks noChangeShapeType="1"/>
            </p:cNvSpPr>
            <p:nvPr/>
          </p:nvSpPr>
          <p:spPr bwMode="auto">
            <a:xfrm>
              <a:off x="1866347" y="2482850"/>
              <a:ext cx="498475" cy="2349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9" name="Line 3130"/>
            <p:cNvSpPr>
              <a:spLocks noChangeShapeType="1"/>
            </p:cNvSpPr>
            <p:nvPr/>
          </p:nvSpPr>
          <p:spPr bwMode="auto">
            <a:xfrm>
              <a:off x="1866347" y="248285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0" name="Line 3131"/>
            <p:cNvSpPr>
              <a:spLocks noChangeShapeType="1"/>
            </p:cNvSpPr>
            <p:nvPr/>
          </p:nvSpPr>
          <p:spPr bwMode="auto">
            <a:xfrm>
              <a:off x="2044147" y="248920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1" name="Line 3132"/>
            <p:cNvSpPr>
              <a:spLocks noChangeShapeType="1"/>
            </p:cNvSpPr>
            <p:nvPr/>
          </p:nvSpPr>
          <p:spPr bwMode="auto">
            <a:xfrm>
              <a:off x="2221947" y="249555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2" name="Line 3133"/>
            <p:cNvSpPr>
              <a:spLocks noChangeShapeType="1"/>
            </p:cNvSpPr>
            <p:nvPr/>
          </p:nvSpPr>
          <p:spPr bwMode="auto">
            <a:xfrm>
              <a:off x="2399747" y="250190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3" name="Line 3134"/>
            <p:cNvSpPr>
              <a:spLocks noChangeShapeType="1"/>
            </p:cNvSpPr>
            <p:nvPr/>
          </p:nvSpPr>
          <p:spPr bwMode="auto">
            <a:xfrm>
              <a:off x="2577547" y="2508250"/>
              <a:ext cx="8890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4" name="Line 3135"/>
            <p:cNvSpPr>
              <a:spLocks noChangeShapeType="1"/>
            </p:cNvSpPr>
            <p:nvPr/>
          </p:nvSpPr>
          <p:spPr bwMode="auto">
            <a:xfrm>
              <a:off x="2755347" y="2511425"/>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5" name="Line 3136"/>
            <p:cNvSpPr>
              <a:spLocks noChangeShapeType="1"/>
            </p:cNvSpPr>
            <p:nvPr/>
          </p:nvSpPr>
          <p:spPr bwMode="auto">
            <a:xfrm>
              <a:off x="2933147" y="2517775"/>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6" name="Line 3137"/>
            <p:cNvSpPr>
              <a:spLocks noChangeShapeType="1"/>
            </p:cNvSpPr>
            <p:nvPr/>
          </p:nvSpPr>
          <p:spPr bwMode="auto">
            <a:xfrm>
              <a:off x="1291672" y="2813050"/>
              <a:ext cx="177800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7" name="Line 3138"/>
            <p:cNvSpPr>
              <a:spLocks noChangeShapeType="1"/>
            </p:cNvSpPr>
            <p:nvPr/>
          </p:nvSpPr>
          <p:spPr bwMode="auto">
            <a:xfrm flipV="1">
              <a:off x="3069672" y="2279650"/>
              <a:ext cx="533400" cy="533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8" name="Line 3139"/>
            <p:cNvSpPr>
              <a:spLocks noChangeShapeType="1"/>
            </p:cNvSpPr>
            <p:nvPr/>
          </p:nvSpPr>
          <p:spPr bwMode="auto">
            <a:xfrm flipH="1">
              <a:off x="2926797" y="2279650"/>
              <a:ext cx="676275"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9" name="Line 3140"/>
            <p:cNvSpPr>
              <a:spLocks noChangeShapeType="1"/>
            </p:cNvSpPr>
            <p:nvPr/>
          </p:nvSpPr>
          <p:spPr bwMode="auto">
            <a:xfrm flipH="1">
              <a:off x="1825072" y="2279650"/>
              <a:ext cx="17145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0" name="Line 3141"/>
            <p:cNvSpPr>
              <a:spLocks noChangeShapeType="1"/>
            </p:cNvSpPr>
            <p:nvPr/>
          </p:nvSpPr>
          <p:spPr bwMode="auto">
            <a:xfrm flipV="1">
              <a:off x="1291672" y="2279650"/>
              <a:ext cx="533400" cy="533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97" name="Group 496"/>
          <p:cNvGrpSpPr/>
          <p:nvPr/>
        </p:nvGrpSpPr>
        <p:grpSpPr>
          <a:xfrm>
            <a:off x="1939372" y="1185862"/>
            <a:ext cx="5857951" cy="3366274"/>
            <a:chOff x="1939372" y="1185862"/>
            <a:chExt cx="5857951" cy="3366274"/>
          </a:xfrm>
          <a:effectLst>
            <a:outerShdw blurRad="50800" dist="38100" dir="2700000" algn="tl" rotWithShape="0">
              <a:prstClr val="black">
                <a:alpha val="40000"/>
              </a:prstClr>
            </a:outerShdw>
          </a:effectLst>
        </p:grpSpPr>
        <p:sp>
          <p:nvSpPr>
            <p:cNvPr id="614" name="Rectangle 3121"/>
            <p:cNvSpPr>
              <a:spLocks noChangeArrowheads="1"/>
            </p:cNvSpPr>
            <p:nvPr/>
          </p:nvSpPr>
          <p:spPr bwMode="auto">
            <a:xfrm>
              <a:off x="2574372" y="2244725"/>
              <a:ext cx="1057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a</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615" name="Rectangle 3122"/>
            <p:cNvSpPr>
              <a:spLocks noChangeArrowheads="1"/>
            </p:cNvSpPr>
            <p:nvPr/>
          </p:nvSpPr>
          <p:spPr bwMode="auto">
            <a:xfrm>
              <a:off x="2783922" y="2540000"/>
              <a:ext cx="961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c</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616" name="Rectangle 3123"/>
            <p:cNvSpPr>
              <a:spLocks noChangeArrowheads="1"/>
            </p:cNvSpPr>
            <p:nvPr/>
          </p:nvSpPr>
          <p:spPr bwMode="auto">
            <a:xfrm>
              <a:off x="1939372" y="2540000"/>
              <a:ext cx="118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b</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617" name="Rectangle 3124"/>
            <p:cNvSpPr>
              <a:spLocks noChangeArrowheads="1"/>
            </p:cNvSpPr>
            <p:nvPr/>
          </p:nvSpPr>
          <p:spPr bwMode="auto">
            <a:xfrm>
              <a:off x="1986997" y="1876425"/>
              <a:ext cx="657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f</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618" name="Rectangle 3125"/>
            <p:cNvSpPr>
              <a:spLocks noChangeArrowheads="1"/>
            </p:cNvSpPr>
            <p:nvPr/>
          </p:nvSpPr>
          <p:spPr bwMode="auto">
            <a:xfrm>
              <a:off x="2799797" y="1828800"/>
              <a:ext cx="1057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e</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619" name="Rectangle 3126"/>
            <p:cNvSpPr>
              <a:spLocks noChangeArrowheads="1"/>
            </p:cNvSpPr>
            <p:nvPr/>
          </p:nvSpPr>
          <p:spPr bwMode="auto">
            <a:xfrm>
              <a:off x="2453722" y="1924050"/>
              <a:ext cx="1202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d</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620" name="Rectangle 67"/>
            <p:cNvSpPr>
              <a:spLocks noChangeArrowheads="1"/>
            </p:cNvSpPr>
            <p:nvPr/>
          </p:nvSpPr>
          <p:spPr bwMode="auto">
            <a:xfrm>
              <a:off x="6219958" y="1185862"/>
              <a:ext cx="11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a</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621" name="Rectangle 68"/>
            <p:cNvSpPr>
              <a:spLocks noChangeArrowheads="1"/>
            </p:cNvSpPr>
            <p:nvPr/>
          </p:nvSpPr>
          <p:spPr bwMode="auto">
            <a:xfrm>
              <a:off x="4349883" y="4205287"/>
              <a:ext cx="126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b</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622" name="Rectangle 69"/>
            <p:cNvSpPr>
              <a:spLocks noChangeArrowheads="1"/>
            </p:cNvSpPr>
            <p:nvPr/>
          </p:nvSpPr>
          <p:spPr bwMode="auto">
            <a:xfrm>
              <a:off x="7696333" y="4129087"/>
              <a:ext cx="1009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c</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623" name="Rectangle 70"/>
            <p:cNvSpPr>
              <a:spLocks noChangeArrowheads="1"/>
            </p:cNvSpPr>
            <p:nvPr/>
          </p:nvSpPr>
          <p:spPr bwMode="auto">
            <a:xfrm>
              <a:off x="6010408" y="4275137"/>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d</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624" name="Rectangle 71"/>
            <p:cNvSpPr>
              <a:spLocks noChangeArrowheads="1"/>
            </p:cNvSpPr>
            <p:nvPr/>
          </p:nvSpPr>
          <p:spPr bwMode="auto">
            <a:xfrm>
              <a:off x="7010533" y="2579687"/>
              <a:ext cx="11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e</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625" name="Rectangle 72"/>
            <p:cNvSpPr>
              <a:spLocks noChangeArrowheads="1"/>
            </p:cNvSpPr>
            <p:nvPr/>
          </p:nvSpPr>
          <p:spPr bwMode="auto">
            <a:xfrm>
              <a:off x="5035683" y="2551112"/>
              <a:ext cx="70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f</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grpSp>
        <p:nvGrpSpPr>
          <p:cNvPr id="240" name="Group 239"/>
          <p:cNvGrpSpPr/>
          <p:nvPr/>
        </p:nvGrpSpPr>
        <p:grpSpPr>
          <a:xfrm>
            <a:off x="2098154" y="3451223"/>
            <a:ext cx="757237" cy="615775"/>
            <a:chOff x="2098154" y="3451223"/>
            <a:chExt cx="757237" cy="615775"/>
          </a:xfrm>
        </p:grpSpPr>
        <p:grpSp>
          <p:nvGrpSpPr>
            <p:cNvPr id="241" name="Group 3393"/>
            <p:cNvGrpSpPr>
              <a:grpSpLocks noChangeAspect="1"/>
            </p:cNvGrpSpPr>
            <p:nvPr/>
          </p:nvGrpSpPr>
          <p:grpSpPr bwMode="auto">
            <a:xfrm>
              <a:off x="2098154" y="3451223"/>
              <a:ext cx="757237" cy="615775"/>
              <a:chOff x="1479" y="2462"/>
              <a:chExt cx="364" cy="296"/>
            </a:xfrm>
            <a:effectLst>
              <a:outerShdw blurRad="50800" dist="38100" dir="2700000" algn="tl" rotWithShape="0">
                <a:prstClr val="black">
                  <a:alpha val="40000"/>
                </a:prstClr>
              </a:outerShdw>
            </a:effectLst>
          </p:grpSpPr>
          <p:sp>
            <p:nvSpPr>
              <p:cNvPr id="243" name="Freeform 3395"/>
              <p:cNvSpPr>
                <a:spLocks/>
              </p:cNvSpPr>
              <p:nvPr/>
            </p:nvSpPr>
            <p:spPr bwMode="auto">
              <a:xfrm>
                <a:off x="1545" y="2470"/>
                <a:ext cx="108" cy="160"/>
              </a:xfrm>
              <a:custGeom>
                <a:avLst/>
                <a:gdLst>
                  <a:gd name="T0" fmla="*/ 108 w 108"/>
                  <a:gd name="T1" fmla="*/ 0 h 160"/>
                  <a:gd name="T2" fmla="*/ 108 w 108"/>
                  <a:gd name="T3" fmla="*/ 0 h 160"/>
                  <a:gd name="T4" fmla="*/ 94 w 108"/>
                  <a:gd name="T5" fmla="*/ 2 h 160"/>
                  <a:gd name="T6" fmla="*/ 80 w 108"/>
                  <a:gd name="T7" fmla="*/ 4 h 160"/>
                  <a:gd name="T8" fmla="*/ 68 w 108"/>
                  <a:gd name="T9" fmla="*/ 8 h 160"/>
                  <a:gd name="T10" fmla="*/ 54 w 108"/>
                  <a:gd name="T11" fmla="*/ 14 h 160"/>
                  <a:gd name="T12" fmla="*/ 44 w 108"/>
                  <a:gd name="T13" fmla="*/ 22 h 160"/>
                  <a:gd name="T14" fmla="*/ 32 w 108"/>
                  <a:gd name="T15" fmla="*/ 30 h 160"/>
                  <a:gd name="T16" fmla="*/ 24 w 108"/>
                  <a:gd name="T17" fmla="*/ 42 h 160"/>
                  <a:gd name="T18" fmla="*/ 16 w 108"/>
                  <a:gd name="T19" fmla="*/ 54 h 160"/>
                  <a:gd name="T20" fmla="*/ 16 w 108"/>
                  <a:gd name="T21" fmla="*/ 54 h 160"/>
                  <a:gd name="T22" fmla="*/ 8 w 108"/>
                  <a:gd name="T23" fmla="*/ 66 h 160"/>
                  <a:gd name="T24" fmla="*/ 4 w 108"/>
                  <a:gd name="T25" fmla="*/ 80 h 160"/>
                  <a:gd name="T26" fmla="*/ 2 w 108"/>
                  <a:gd name="T27" fmla="*/ 94 h 160"/>
                  <a:gd name="T28" fmla="*/ 0 w 108"/>
                  <a:gd name="T29" fmla="*/ 108 h 160"/>
                  <a:gd name="T30" fmla="*/ 2 w 108"/>
                  <a:gd name="T31" fmla="*/ 120 h 160"/>
                  <a:gd name="T32" fmla="*/ 4 w 108"/>
                  <a:gd name="T33" fmla="*/ 134 h 160"/>
                  <a:gd name="T34" fmla="*/ 10 w 108"/>
                  <a:gd name="T35" fmla="*/ 148 h 160"/>
                  <a:gd name="T36" fmla="*/ 16 w 108"/>
                  <a:gd name="T37" fmla="*/ 160 h 160"/>
                  <a:gd name="T38" fmla="*/ 108 w 108"/>
                  <a:gd name="T39" fmla="*/ 106 h 160"/>
                  <a:gd name="T40" fmla="*/ 108 w 108"/>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60">
                    <a:moveTo>
                      <a:pt x="108" y="0"/>
                    </a:moveTo>
                    <a:lnTo>
                      <a:pt x="108" y="0"/>
                    </a:lnTo>
                    <a:lnTo>
                      <a:pt x="94" y="2"/>
                    </a:lnTo>
                    <a:lnTo>
                      <a:pt x="80" y="4"/>
                    </a:lnTo>
                    <a:lnTo>
                      <a:pt x="68" y="8"/>
                    </a:lnTo>
                    <a:lnTo>
                      <a:pt x="54" y="14"/>
                    </a:lnTo>
                    <a:lnTo>
                      <a:pt x="44" y="22"/>
                    </a:lnTo>
                    <a:lnTo>
                      <a:pt x="32" y="30"/>
                    </a:lnTo>
                    <a:lnTo>
                      <a:pt x="24" y="42"/>
                    </a:lnTo>
                    <a:lnTo>
                      <a:pt x="16" y="54"/>
                    </a:lnTo>
                    <a:lnTo>
                      <a:pt x="16" y="54"/>
                    </a:lnTo>
                    <a:lnTo>
                      <a:pt x="8" y="66"/>
                    </a:lnTo>
                    <a:lnTo>
                      <a:pt x="4" y="80"/>
                    </a:lnTo>
                    <a:lnTo>
                      <a:pt x="2" y="94"/>
                    </a:lnTo>
                    <a:lnTo>
                      <a:pt x="0" y="108"/>
                    </a:lnTo>
                    <a:lnTo>
                      <a:pt x="2" y="120"/>
                    </a:lnTo>
                    <a:lnTo>
                      <a:pt x="4" y="134"/>
                    </a:lnTo>
                    <a:lnTo>
                      <a:pt x="10" y="148"/>
                    </a:lnTo>
                    <a:lnTo>
                      <a:pt x="16" y="160"/>
                    </a:lnTo>
                    <a:lnTo>
                      <a:pt x="108" y="106"/>
                    </a:lnTo>
                    <a:lnTo>
                      <a:pt x="108"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Freeform 3396"/>
              <p:cNvSpPr>
                <a:spLocks/>
              </p:cNvSpPr>
              <p:nvPr/>
            </p:nvSpPr>
            <p:spPr bwMode="auto">
              <a:xfrm>
                <a:off x="1653" y="2470"/>
                <a:ext cx="104" cy="160"/>
              </a:xfrm>
              <a:custGeom>
                <a:avLst/>
                <a:gdLst>
                  <a:gd name="T0" fmla="*/ 52 w 104"/>
                  <a:gd name="T1" fmla="*/ 14 h 160"/>
                  <a:gd name="T2" fmla="*/ 52 w 104"/>
                  <a:gd name="T3" fmla="*/ 14 h 160"/>
                  <a:gd name="T4" fmla="*/ 40 w 104"/>
                  <a:gd name="T5" fmla="*/ 8 h 160"/>
                  <a:gd name="T6" fmla="*/ 26 w 104"/>
                  <a:gd name="T7" fmla="*/ 4 h 160"/>
                  <a:gd name="T8" fmla="*/ 12 w 104"/>
                  <a:gd name="T9" fmla="*/ 2 h 160"/>
                  <a:gd name="T10" fmla="*/ 0 w 104"/>
                  <a:gd name="T11" fmla="*/ 0 h 160"/>
                  <a:gd name="T12" fmla="*/ 0 w 104"/>
                  <a:gd name="T13" fmla="*/ 106 h 160"/>
                  <a:gd name="T14" fmla="*/ 90 w 104"/>
                  <a:gd name="T15" fmla="*/ 160 h 160"/>
                  <a:gd name="T16" fmla="*/ 90 w 104"/>
                  <a:gd name="T17" fmla="*/ 160 h 160"/>
                  <a:gd name="T18" fmla="*/ 100 w 104"/>
                  <a:gd name="T19" fmla="*/ 140 h 160"/>
                  <a:gd name="T20" fmla="*/ 104 w 104"/>
                  <a:gd name="T21" fmla="*/ 120 h 160"/>
                  <a:gd name="T22" fmla="*/ 104 w 104"/>
                  <a:gd name="T23" fmla="*/ 100 h 160"/>
                  <a:gd name="T24" fmla="*/ 102 w 104"/>
                  <a:gd name="T25" fmla="*/ 80 h 160"/>
                  <a:gd name="T26" fmla="*/ 94 w 104"/>
                  <a:gd name="T27" fmla="*/ 60 h 160"/>
                  <a:gd name="T28" fmla="*/ 84 w 104"/>
                  <a:gd name="T29" fmla="*/ 42 h 160"/>
                  <a:gd name="T30" fmla="*/ 70 w 104"/>
                  <a:gd name="T31" fmla="*/ 28 h 160"/>
                  <a:gd name="T32" fmla="*/ 52 w 104"/>
                  <a:gd name="T33" fmla="*/ 14 h 160"/>
                  <a:gd name="T34" fmla="*/ 52 w 104"/>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60">
                    <a:moveTo>
                      <a:pt x="52" y="14"/>
                    </a:moveTo>
                    <a:lnTo>
                      <a:pt x="52" y="14"/>
                    </a:lnTo>
                    <a:lnTo>
                      <a:pt x="40" y="8"/>
                    </a:lnTo>
                    <a:lnTo>
                      <a:pt x="26" y="4"/>
                    </a:lnTo>
                    <a:lnTo>
                      <a:pt x="12" y="2"/>
                    </a:lnTo>
                    <a:lnTo>
                      <a:pt x="0" y="0"/>
                    </a:lnTo>
                    <a:lnTo>
                      <a:pt x="0" y="106"/>
                    </a:lnTo>
                    <a:lnTo>
                      <a:pt x="90" y="160"/>
                    </a:lnTo>
                    <a:lnTo>
                      <a:pt x="90" y="160"/>
                    </a:lnTo>
                    <a:lnTo>
                      <a:pt x="100" y="140"/>
                    </a:lnTo>
                    <a:lnTo>
                      <a:pt x="104" y="120"/>
                    </a:lnTo>
                    <a:lnTo>
                      <a:pt x="104" y="100"/>
                    </a:lnTo>
                    <a:lnTo>
                      <a:pt x="102" y="80"/>
                    </a:lnTo>
                    <a:lnTo>
                      <a:pt x="94" y="60"/>
                    </a:lnTo>
                    <a:lnTo>
                      <a:pt x="84" y="42"/>
                    </a:lnTo>
                    <a:lnTo>
                      <a:pt x="70" y="28"/>
                    </a:lnTo>
                    <a:lnTo>
                      <a:pt x="52" y="14"/>
                    </a:lnTo>
                    <a:lnTo>
                      <a:pt x="52" y="1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Freeform 3397"/>
              <p:cNvSpPr>
                <a:spLocks/>
              </p:cNvSpPr>
              <p:nvPr/>
            </p:nvSpPr>
            <p:spPr bwMode="auto">
              <a:xfrm>
                <a:off x="1561" y="2576"/>
                <a:ext cx="182" cy="106"/>
              </a:xfrm>
              <a:custGeom>
                <a:avLst/>
                <a:gdLst>
                  <a:gd name="T0" fmla="*/ 0 w 182"/>
                  <a:gd name="T1" fmla="*/ 54 h 106"/>
                  <a:gd name="T2" fmla="*/ 0 w 182"/>
                  <a:gd name="T3" fmla="*/ 54 h 106"/>
                  <a:gd name="T4" fmla="*/ 6 w 182"/>
                  <a:gd name="T5" fmla="*/ 64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2 h 106"/>
                  <a:gd name="T22" fmla="*/ 138 w 182"/>
                  <a:gd name="T23" fmla="*/ 96 h 106"/>
                  <a:gd name="T24" fmla="*/ 154 w 182"/>
                  <a:gd name="T25" fmla="*/ 86 h 106"/>
                  <a:gd name="T26" fmla="*/ 170 w 182"/>
                  <a:gd name="T27" fmla="*/ 70 h 106"/>
                  <a:gd name="T28" fmla="*/ 182 w 182"/>
                  <a:gd name="T29" fmla="*/ 54 h 106"/>
                  <a:gd name="T30" fmla="*/ 92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4"/>
                    </a:lnTo>
                    <a:lnTo>
                      <a:pt x="16" y="76"/>
                    </a:lnTo>
                    <a:lnTo>
                      <a:pt x="26" y="84"/>
                    </a:lnTo>
                    <a:lnTo>
                      <a:pt x="38" y="92"/>
                    </a:lnTo>
                    <a:lnTo>
                      <a:pt x="38" y="92"/>
                    </a:lnTo>
                    <a:lnTo>
                      <a:pt x="58" y="102"/>
                    </a:lnTo>
                    <a:lnTo>
                      <a:pt x="78" y="106"/>
                    </a:lnTo>
                    <a:lnTo>
                      <a:pt x="98" y="106"/>
                    </a:lnTo>
                    <a:lnTo>
                      <a:pt x="118" y="102"/>
                    </a:lnTo>
                    <a:lnTo>
                      <a:pt x="138" y="96"/>
                    </a:lnTo>
                    <a:lnTo>
                      <a:pt x="154" y="86"/>
                    </a:lnTo>
                    <a:lnTo>
                      <a:pt x="170" y="70"/>
                    </a:lnTo>
                    <a:lnTo>
                      <a:pt x="182" y="54"/>
                    </a:lnTo>
                    <a:lnTo>
                      <a:pt x="92" y="0"/>
                    </a:lnTo>
                    <a:lnTo>
                      <a:pt x="0" y="5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Rectangle 3398"/>
              <p:cNvSpPr>
                <a:spLocks noChangeArrowheads="1"/>
              </p:cNvSpPr>
              <p:nvPr/>
            </p:nvSpPr>
            <p:spPr bwMode="auto">
              <a:xfrm>
                <a:off x="1637" y="2592"/>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1</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247" name="Rectangle 3399"/>
              <p:cNvSpPr>
                <a:spLocks noChangeArrowheads="1"/>
              </p:cNvSpPr>
              <p:nvPr/>
            </p:nvSpPr>
            <p:spPr bwMode="auto">
              <a:xfrm>
                <a:off x="1687"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2</a:t>
                </a:r>
                <a:endParaRPr kumimoji="0" lang="en-US" altLang="en-US" sz="2000" b="0" i="0" u="none" strike="noStrike" cap="none" normalizeH="0" baseline="0" dirty="0">
                  <a:ln>
                    <a:noFill/>
                  </a:ln>
                  <a:effectLst>
                    <a:outerShdw blurRad="50800" dist="38100" dir="2700000" algn="tl" rotWithShape="0">
                      <a:prstClr val="black">
                        <a:alpha val="40000"/>
                      </a:prstClr>
                    </a:outerShdw>
                  </a:effectLst>
                </a:endParaRPr>
              </a:p>
            </p:txBody>
          </p:sp>
          <p:sp>
            <p:nvSpPr>
              <p:cNvPr id="248" name="Rectangle 3400"/>
              <p:cNvSpPr>
                <a:spLocks noChangeArrowheads="1"/>
              </p:cNvSpPr>
              <p:nvPr/>
            </p:nvSpPr>
            <p:spPr bwMode="auto">
              <a:xfrm>
                <a:off x="1581"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3</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249" name="Line 3408"/>
              <p:cNvSpPr>
                <a:spLocks noChangeShapeType="1"/>
              </p:cNvSpPr>
              <p:nvPr/>
            </p:nvSpPr>
            <p:spPr bwMode="auto">
              <a:xfrm>
                <a:off x="1479" y="2462"/>
                <a:ext cx="20" cy="1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Line 3409"/>
              <p:cNvSpPr>
                <a:spLocks noChangeShapeType="1"/>
              </p:cNvSpPr>
              <p:nvPr/>
            </p:nvSpPr>
            <p:spPr bwMode="auto">
              <a:xfrm>
                <a:off x="1519" y="2490"/>
                <a:ext cx="18" cy="1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Freeform 3410"/>
              <p:cNvSpPr>
                <a:spLocks/>
              </p:cNvSpPr>
              <p:nvPr/>
            </p:nvSpPr>
            <p:spPr bwMode="auto">
              <a:xfrm>
                <a:off x="1523" y="2488"/>
                <a:ext cx="30" cy="24"/>
              </a:xfrm>
              <a:custGeom>
                <a:avLst/>
                <a:gdLst>
                  <a:gd name="T0" fmla="*/ 0 w 30"/>
                  <a:gd name="T1" fmla="*/ 18 h 24"/>
                  <a:gd name="T2" fmla="*/ 10 w 30"/>
                  <a:gd name="T3" fmla="*/ 12 h 24"/>
                  <a:gd name="T4" fmla="*/ 12 w 30"/>
                  <a:gd name="T5" fmla="*/ 0 h 24"/>
                  <a:gd name="T6" fmla="*/ 30 w 30"/>
                  <a:gd name="T7" fmla="*/ 24 h 24"/>
                  <a:gd name="T8" fmla="*/ 0 w 30"/>
                  <a:gd name="T9" fmla="*/ 18 h 24"/>
                </a:gdLst>
                <a:ahLst/>
                <a:cxnLst>
                  <a:cxn ang="0">
                    <a:pos x="T0" y="T1"/>
                  </a:cxn>
                  <a:cxn ang="0">
                    <a:pos x="T2" y="T3"/>
                  </a:cxn>
                  <a:cxn ang="0">
                    <a:pos x="T4" y="T5"/>
                  </a:cxn>
                  <a:cxn ang="0">
                    <a:pos x="T6" y="T7"/>
                  </a:cxn>
                  <a:cxn ang="0">
                    <a:pos x="T8" y="T9"/>
                  </a:cxn>
                </a:cxnLst>
                <a:rect l="0" t="0" r="r" b="b"/>
                <a:pathLst>
                  <a:path w="30" h="24">
                    <a:moveTo>
                      <a:pt x="0" y="18"/>
                    </a:moveTo>
                    <a:lnTo>
                      <a:pt x="10" y="12"/>
                    </a:lnTo>
                    <a:lnTo>
                      <a:pt x="12" y="0"/>
                    </a:lnTo>
                    <a:lnTo>
                      <a:pt x="30" y="24"/>
                    </a:lnTo>
                    <a:lnTo>
                      <a:pt x="0" y="18"/>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253" name="Line 3411"/>
              <p:cNvSpPr>
                <a:spLocks noChangeShapeType="1"/>
              </p:cNvSpPr>
              <p:nvPr/>
            </p:nvSpPr>
            <p:spPr bwMode="auto">
              <a:xfrm flipH="1">
                <a:off x="1835" y="2466"/>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Line 3412"/>
              <p:cNvSpPr>
                <a:spLocks noChangeShapeType="1"/>
              </p:cNvSpPr>
              <p:nvPr/>
            </p:nvSpPr>
            <p:spPr bwMode="auto">
              <a:xfrm flipH="1">
                <a:off x="1821" y="2474"/>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Line 3413"/>
              <p:cNvSpPr>
                <a:spLocks noChangeShapeType="1"/>
              </p:cNvSpPr>
              <p:nvPr/>
            </p:nvSpPr>
            <p:spPr bwMode="auto">
              <a:xfrm flipH="1">
                <a:off x="1807" y="2480"/>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 name="Line 3414"/>
              <p:cNvSpPr>
                <a:spLocks noChangeShapeType="1"/>
              </p:cNvSpPr>
              <p:nvPr/>
            </p:nvSpPr>
            <p:spPr bwMode="auto">
              <a:xfrm flipH="1">
                <a:off x="1795" y="2488"/>
                <a:ext cx="6"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Line 3415"/>
              <p:cNvSpPr>
                <a:spLocks noChangeShapeType="1"/>
              </p:cNvSpPr>
              <p:nvPr/>
            </p:nvSpPr>
            <p:spPr bwMode="auto">
              <a:xfrm flipH="1">
                <a:off x="1781" y="2496"/>
                <a:ext cx="6"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 name="Line 3416"/>
              <p:cNvSpPr>
                <a:spLocks noChangeShapeType="1"/>
              </p:cNvSpPr>
              <p:nvPr/>
            </p:nvSpPr>
            <p:spPr bwMode="auto">
              <a:xfrm flipH="1">
                <a:off x="1771" y="2504"/>
                <a:ext cx="2" cy="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 name="Freeform 3417"/>
              <p:cNvSpPr>
                <a:spLocks/>
              </p:cNvSpPr>
              <p:nvPr/>
            </p:nvSpPr>
            <p:spPr bwMode="auto">
              <a:xfrm>
                <a:off x="1755" y="2490"/>
                <a:ext cx="30" cy="26"/>
              </a:xfrm>
              <a:custGeom>
                <a:avLst/>
                <a:gdLst>
                  <a:gd name="T0" fmla="*/ 18 w 30"/>
                  <a:gd name="T1" fmla="*/ 0 h 26"/>
                  <a:gd name="T2" fmla="*/ 20 w 30"/>
                  <a:gd name="T3" fmla="*/ 14 h 26"/>
                  <a:gd name="T4" fmla="*/ 30 w 30"/>
                  <a:gd name="T5" fmla="*/ 22 h 26"/>
                  <a:gd name="T6" fmla="*/ 0 w 30"/>
                  <a:gd name="T7" fmla="*/ 26 h 26"/>
                  <a:gd name="T8" fmla="*/ 18 w 30"/>
                  <a:gd name="T9" fmla="*/ 0 h 26"/>
                </a:gdLst>
                <a:ahLst/>
                <a:cxnLst>
                  <a:cxn ang="0">
                    <a:pos x="T0" y="T1"/>
                  </a:cxn>
                  <a:cxn ang="0">
                    <a:pos x="T2" y="T3"/>
                  </a:cxn>
                  <a:cxn ang="0">
                    <a:pos x="T4" y="T5"/>
                  </a:cxn>
                  <a:cxn ang="0">
                    <a:pos x="T6" y="T7"/>
                  </a:cxn>
                  <a:cxn ang="0">
                    <a:pos x="T8" y="T9"/>
                  </a:cxn>
                </a:cxnLst>
                <a:rect l="0" t="0" r="r" b="b"/>
                <a:pathLst>
                  <a:path w="30" h="26">
                    <a:moveTo>
                      <a:pt x="18" y="0"/>
                    </a:moveTo>
                    <a:lnTo>
                      <a:pt x="20" y="14"/>
                    </a:lnTo>
                    <a:lnTo>
                      <a:pt x="30" y="22"/>
                    </a:lnTo>
                    <a:lnTo>
                      <a:pt x="0" y="26"/>
                    </a:lnTo>
                    <a:lnTo>
                      <a:pt x="18" y="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263" name="Line 3420"/>
              <p:cNvSpPr>
                <a:spLocks noChangeShapeType="1"/>
              </p:cNvSpPr>
              <p:nvPr/>
            </p:nvSpPr>
            <p:spPr bwMode="auto">
              <a:xfrm flipV="1">
                <a:off x="1653" y="2718"/>
                <a:ext cx="0" cy="4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Freeform 3421"/>
              <p:cNvSpPr>
                <a:spLocks/>
              </p:cNvSpPr>
              <p:nvPr/>
            </p:nvSpPr>
            <p:spPr bwMode="auto">
              <a:xfrm>
                <a:off x="1641" y="2700"/>
                <a:ext cx="22" cy="28"/>
              </a:xfrm>
              <a:custGeom>
                <a:avLst/>
                <a:gdLst>
                  <a:gd name="T0" fmla="*/ 22 w 22"/>
                  <a:gd name="T1" fmla="*/ 28 h 28"/>
                  <a:gd name="T2" fmla="*/ 12 w 22"/>
                  <a:gd name="T3" fmla="*/ 22 h 28"/>
                  <a:gd name="T4" fmla="*/ 0 w 22"/>
                  <a:gd name="T5" fmla="*/ 28 h 28"/>
                  <a:gd name="T6" fmla="*/ 12 w 22"/>
                  <a:gd name="T7" fmla="*/ 0 h 28"/>
                  <a:gd name="T8" fmla="*/ 22 w 22"/>
                  <a:gd name="T9" fmla="*/ 28 h 28"/>
                </a:gdLst>
                <a:ahLst/>
                <a:cxnLst>
                  <a:cxn ang="0">
                    <a:pos x="T0" y="T1"/>
                  </a:cxn>
                  <a:cxn ang="0">
                    <a:pos x="T2" y="T3"/>
                  </a:cxn>
                  <a:cxn ang="0">
                    <a:pos x="T4" y="T5"/>
                  </a:cxn>
                  <a:cxn ang="0">
                    <a:pos x="T6" y="T7"/>
                  </a:cxn>
                  <a:cxn ang="0">
                    <a:pos x="T8" y="T9"/>
                  </a:cxn>
                </a:cxnLst>
                <a:rect l="0" t="0" r="r" b="b"/>
                <a:pathLst>
                  <a:path w="22" h="28">
                    <a:moveTo>
                      <a:pt x="22" y="28"/>
                    </a:moveTo>
                    <a:lnTo>
                      <a:pt x="12" y="22"/>
                    </a:lnTo>
                    <a:lnTo>
                      <a:pt x="0" y="28"/>
                    </a:lnTo>
                    <a:lnTo>
                      <a:pt x="12" y="0"/>
                    </a:lnTo>
                    <a:lnTo>
                      <a:pt x="22" y="28"/>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grpSp>
        <p:sp>
          <p:nvSpPr>
            <p:cNvPr id="242" name="Oval 241"/>
            <p:cNvSpPr/>
            <p:nvPr/>
          </p:nvSpPr>
          <p:spPr>
            <a:xfrm>
              <a:off x="2237640" y="3465785"/>
              <a:ext cx="443425" cy="44342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6" name="Group 395"/>
          <p:cNvGrpSpPr/>
          <p:nvPr/>
        </p:nvGrpSpPr>
        <p:grpSpPr>
          <a:xfrm>
            <a:off x="4635633" y="1690687"/>
            <a:ext cx="2835275" cy="2647009"/>
            <a:chOff x="4635633" y="1690687"/>
            <a:chExt cx="2835275" cy="2647009"/>
          </a:xfrm>
          <a:effectLst>
            <a:outerShdw blurRad="50800" dist="38100" dir="2700000" algn="tl" rotWithShape="0">
              <a:prstClr val="black">
                <a:alpha val="40000"/>
              </a:prstClr>
            </a:outerShdw>
          </a:effectLst>
        </p:grpSpPr>
        <p:grpSp>
          <p:nvGrpSpPr>
            <p:cNvPr id="397" name="Group 396"/>
            <p:cNvGrpSpPr/>
            <p:nvPr/>
          </p:nvGrpSpPr>
          <p:grpSpPr>
            <a:xfrm>
              <a:off x="4635633" y="1690687"/>
              <a:ext cx="2835275" cy="2533650"/>
              <a:chOff x="4635633" y="1690687"/>
              <a:chExt cx="2835275" cy="2533650"/>
            </a:xfrm>
          </p:grpSpPr>
          <p:sp>
            <p:nvSpPr>
              <p:cNvPr id="462" name="Freeform 8"/>
              <p:cNvSpPr>
                <a:spLocks/>
              </p:cNvSpPr>
              <p:nvPr/>
            </p:nvSpPr>
            <p:spPr bwMode="auto">
              <a:xfrm>
                <a:off x="5462192" y="2725737"/>
                <a:ext cx="500592" cy="69850"/>
              </a:xfrm>
              <a:custGeom>
                <a:avLst/>
                <a:gdLst>
                  <a:gd name="T0" fmla="*/ 0 w 258"/>
                  <a:gd name="T1" fmla="*/ 36 h 36"/>
                  <a:gd name="T2" fmla="*/ 0 w 258"/>
                  <a:gd name="T3" fmla="*/ 36 h 36"/>
                  <a:gd name="T4" fmla="*/ 70 w 258"/>
                  <a:gd name="T5" fmla="*/ 22 h 36"/>
                  <a:gd name="T6" fmla="*/ 142 w 258"/>
                  <a:gd name="T7" fmla="*/ 10 h 36"/>
                  <a:gd name="T8" fmla="*/ 210 w 258"/>
                  <a:gd name="T9" fmla="*/ 2 h 36"/>
                  <a:gd name="T10" fmla="*/ 258 w 258"/>
                  <a:gd name="T11" fmla="*/ 0 h 36"/>
                </a:gdLst>
                <a:ahLst/>
                <a:cxnLst>
                  <a:cxn ang="0">
                    <a:pos x="T0" y="T1"/>
                  </a:cxn>
                  <a:cxn ang="0">
                    <a:pos x="T2" y="T3"/>
                  </a:cxn>
                  <a:cxn ang="0">
                    <a:pos x="T4" y="T5"/>
                  </a:cxn>
                  <a:cxn ang="0">
                    <a:pos x="T6" y="T7"/>
                  </a:cxn>
                  <a:cxn ang="0">
                    <a:pos x="T8" y="T9"/>
                  </a:cxn>
                  <a:cxn ang="0">
                    <a:pos x="T10" y="T11"/>
                  </a:cxn>
                </a:cxnLst>
                <a:rect l="0" t="0" r="r" b="b"/>
                <a:pathLst>
                  <a:path w="258" h="36">
                    <a:moveTo>
                      <a:pt x="0" y="36"/>
                    </a:moveTo>
                    <a:lnTo>
                      <a:pt x="0" y="36"/>
                    </a:lnTo>
                    <a:lnTo>
                      <a:pt x="70" y="22"/>
                    </a:lnTo>
                    <a:lnTo>
                      <a:pt x="142" y="10"/>
                    </a:lnTo>
                    <a:lnTo>
                      <a:pt x="210" y="2"/>
                    </a:lnTo>
                    <a:lnTo>
                      <a:pt x="25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 name="Freeform 10"/>
              <p:cNvSpPr>
                <a:spLocks/>
              </p:cNvSpPr>
              <p:nvPr/>
            </p:nvSpPr>
            <p:spPr bwMode="auto">
              <a:xfrm>
                <a:off x="6143758" y="2725737"/>
                <a:ext cx="479425" cy="76200"/>
              </a:xfrm>
              <a:custGeom>
                <a:avLst/>
                <a:gdLst>
                  <a:gd name="T0" fmla="*/ 302 w 302"/>
                  <a:gd name="T1" fmla="*/ 48 h 48"/>
                  <a:gd name="T2" fmla="*/ 302 w 302"/>
                  <a:gd name="T3" fmla="*/ 48 h 48"/>
                  <a:gd name="T4" fmla="*/ 268 w 302"/>
                  <a:gd name="T5" fmla="*/ 40 h 48"/>
                  <a:gd name="T6" fmla="*/ 230 w 302"/>
                  <a:gd name="T7" fmla="*/ 30 h 48"/>
                  <a:gd name="T8" fmla="*/ 186 w 302"/>
                  <a:gd name="T9" fmla="*/ 22 h 48"/>
                  <a:gd name="T10" fmla="*/ 142 w 302"/>
                  <a:gd name="T11" fmla="*/ 14 h 48"/>
                  <a:gd name="T12" fmla="*/ 60 w 302"/>
                  <a:gd name="T13" fmla="*/ 4 h 48"/>
                  <a:gd name="T14" fmla="*/ 26 w 302"/>
                  <a:gd name="T15" fmla="*/ 0 h 48"/>
                  <a:gd name="T16" fmla="*/ 0 w 30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8">
                    <a:moveTo>
                      <a:pt x="302" y="48"/>
                    </a:moveTo>
                    <a:lnTo>
                      <a:pt x="302" y="48"/>
                    </a:lnTo>
                    <a:lnTo>
                      <a:pt x="268" y="40"/>
                    </a:lnTo>
                    <a:lnTo>
                      <a:pt x="230" y="30"/>
                    </a:lnTo>
                    <a:lnTo>
                      <a:pt x="186" y="22"/>
                    </a:lnTo>
                    <a:lnTo>
                      <a:pt x="142" y="14"/>
                    </a:lnTo>
                    <a:lnTo>
                      <a:pt x="60" y="4"/>
                    </a:lnTo>
                    <a:lnTo>
                      <a:pt x="26" y="0"/>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 name="Freeform 12"/>
              <p:cNvSpPr>
                <a:spLocks/>
              </p:cNvSpPr>
              <p:nvPr/>
            </p:nvSpPr>
            <p:spPr bwMode="auto">
              <a:xfrm>
                <a:off x="5480183" y="2878137"/>
                <a:ext cx="482600" cy="79375"/>
              </a:xfrm>
              <a:custGeom>
                <a:avLst/>
                <a:gdLst>
                  <a:gd name="T0" fmla="*/ 0 w 304"/>
                  <a:gd name="T1" fmla="*/ 0 h 50"/>
                  <a:gd name="T2" fmla="*/ 0 w 304"/>
                  <a:gd name="T3" fmla="*/ 0 h 50"/>
                  <a:gd name="T4" fmla="*/ 34 w 304"/>
                  <a:gd name="T5" fmla="*/ 10 h 50"/>
                  <a:gd name="T6" fmla="*/ 74 w 304"/>
                  <a:gd name="T7" fmla="*/ 20 h 50"/>
                  <a:gd name="T8" fmla="*/ 116 w 304"/>
                  <a:gd name="T9" fmla="*/ 28 h 50"/>
                  <a:gd name="T10" fmla="*/ 160 w 304"/>
                  <a:gd name="T11" fmla="*/ 36 h 50"/>
                  <a:gd name="T12" fmla="*/ 244 w 304"/>
                  <a:gd name="T13" fmla="*/ 46 h 50"/>
                  <a:gd name="T14" fmla="*/ 304 w 304"/>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50">
                    <a:moveTo>
                      <a:pt x="0" y="0"/>
                    </a:moveTo>
                    <a:lnTo>
                      <a:pt x="0" y="0"/>
                    </a:lnTo>
                    <a:lnTo>
                      <a:pt x="34" y="10"/>
                    </a:lnTo>
                    <a:lnTo>
                      <a:pt x="74" y="20"/>
                    </a:lnTo>
                    <a:lnTo>
                      <a:pt x="116" y="28"/>
                    </a:lnTo>
                    <a:lnTo>
                      <a:pt x="160" y="36"/>
                    </a:lnTo>
                    <a:lnTo>
                      <a:pt x="244" y="46"/>
                    </a:lnTo>
                    <a:lnTo>
                      <a:pt x="304" y="5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 name="Freeform 13"/>
              <p:cNvSpPr>
                <a:spLocks/>
              </p:cNvSpPr>
              <p:nvPr/>
            </p:nvSpPr>
            <p:spPr bwMode="auto">
              <a:xfrm>
                <a:off x="6143758" y="2890837"/>
                <a:ext cx="477838" cy="66675"/>
              </a:xfrm>
              <a:custGeom>
                <a:avLst/>
                <a:gdLst>
                  <a:gd name="T0" fmla="*/ 258 w 258"/>
                  <a:gd name="T1" fmla="*/ 0 h 36"/>
                  <a:gd name="T2" fmla="*/ 258 w 258"/>
                  <a:gd name="T3" fmla="*/ 0 h 36"/>
                  <a:gd name="T4" fmla="*/ 188 w 258"/>
                  <a:gd name="T5" fmla="*/ 14 h 36"/>
                  <a:gd name="T6" fmla="*/ 114 w 258"/>
                  <a:gd name="T7" fmla="*/ 26 h 36"/>
                  <a:gd name="T8" fmla="*/ 48 w 258"/>
                  <a:gd name="T9" fmla="*/ 32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2"/>
                    </a:lnTo>
                    <a:lnTo>
                      <a:pt x="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 name="Freeform 17"/>
              <p:cNvSpPr>
                <a:spLocks/>
              </p:cNvSpPr>
              <p:nvPr/>
            </p:nvSpPr>
            <p:spPr bwMode="auto">
              <a:xfrm>
                <a:off x="6575558" y="3023659"/>
                <a:ext cx="177800" cy="448204"/>
              </a:xfrm>
              <a:custGeom>
                <a:avLst/>
                <a:gdLst>
                  <a:gd name="T0" fmla="*/ 96 w 96"/>
                  <a:gd name="T1" fmla="*/ 0 h 242"/>
                  <a:gd name="T2" fmla="*/ 96 w 96"/>
                  <a:gd name="T3" fmla="*/ 0 h 242"/>
                  <a:gd name="T4" fmla="*/ 74 w 96"/>
                  <a:gd name="T5" fmla="*/ 68 h 242"/>
                  <a:gd name="T6" fmla="*/ 48 w 96"/>
                  <a:gd name="T7" fmla="*/ 136 h 242"/>
                  <a:gd name="T8" fmla="*/ 20 w 96"/>
                  <a:gd name="T9" fmla="*/ 198 h 242"/>
                  <a:gd name="T10" fmla="*/ 0 w 96"/>
                  <a:gd name="T11" fmla="*/ 242 h 242"/>
                </a:gdLst>
                <a:ahLst/>
                <a:cxnLst>
                  <a:cxn ang="0">
                    <a:pos x="T0" y="T1"/>
                  </a:cxn>
                  <a:cxn ang="0">
                    <a:pos x="T2" y="T3"/>
                  </a:cxn>
                  <a:cxn ang="0">
                    <a:pos x="T4" y="T5"/>
                  </a:cxn>
                  <a:cxn ang="0">
                    <a:pos x="T6" y="T7"/>
                  </a:cxn>
                  <a:cxn ang="0">
                    <a:pos x="T8" y="T9"/>
                  </a:cxn>
                  <a:cxn ang="0">
                    <a:pos x="T10" y="T11"/>
                  </a:cxn>
                </a:cxnLst>
                <a:rect l="0" t="0" r="r" b="b"/>
                <a:pathLst>
                  <a:path w="96" h="242">
                    <a:moveTo>
                      <a:pt x="96" y="0"/>
                    </a:moveTo>
                    <a:lnTo>
                      <a:pt x="96" y="0"/>
                    </a:lnTo>
                    <a:lnTo>
                      <a:pt x="74" y="68"/>
                    </a:lnTo>
                    <a:lnTo>
                      <a:pt x="48" y="136"/>
                    </a:lnTo>
                    <a:lnTo>
                      <a:pt x="20" y="198"/>
                    </a:lnTo>
                    <a:lnTo>
                      <a:pt x="0" y="242"/>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 name="Freeform 19"/>
              <p:cNvSpPr>
                <a:spLocks/>
              </p:cNvSpPr>
              <p:nvPr/>
            </p:nvSpPr>
            <p:spPr bwMode="auto">
              <a:xfrm>
                <a:off x="6175508" y="3627437"/>
                <a:ext cx="307975" cy="377825"/>
              </a:xfrm>
              <a:custGeom>
                <a:avLst/>
                <a:gdLst>
                  <a:gd name="T0" fmla="*/ 0 w 194"/>
                  <a:gd name="T1" fmla="*/ 238 h 238"/>
                  <a:gd name="T2" fmla="*/ 0 w 194"/>
                  <a:gd name="T3" fmla="*/ 238 h 238"/>
                  <a:gd name="T4" fmla="*/ 26 w 194"/>
                  <a:gd name="T5" fmla="*/ 214 h 238"/>
                  <a:gd name="T6" fmla="*/ 52 w 194"/>
                  <a:gd name="T7" fmla="*/ 184 h 238"/>
                  <a:gd name="T8" fmla="*/ 82 w 194"/>
                  <a:gd name="T9" fmla="*/ 152 h 238"/>
                  <a:gd name="T10" fmla="*/ 110 w 194"/>
                  <a:gd name="T11" fmla="*/ 116 h 238"/>
                  <a:gd name="T12" fmla="*/ 160 w 194"/>
                  <a:gd name="T13" fmla="*/ 50 h 238"/>
                  <a:gd name="T14" fmla="*/ 180 w 194"/>
                  <a:gd name="T15" fmla="*/ 22 h 238"/>
                  <a:gd name="T16" fmla="*/ 194 w 194"/>
                  <a:gd name="T1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0" y="238"/>
                    </a:moveTo>
                    <a:lnTo>
                      <a:pt x="0" y="238"/>
                    </a:lnTo>
                    <a:lnTo>
                      <a:pt x="26" y="214"/>
                    </a:lnTo>
                    <a:lnTo>
                      <a:pt x="52" y="184"/>
                    </a:lnTo>
                    <a:lnTo>
                      <a:pt x="82" y="152"/>
                    </a:lnTo>
                    <a:lnTo>
                      <a:pt x="110" y="116"/>
                    </a:lnTo>
                    <a:lnTo>
                      <a:pt x="160" y="50"/>
                    </a:lnTo>
                    <a:lnTo>
                      <a:pt x="180" y="22"/>
                    </a:lnTo>
                    <a:lnTo>
                      <a:pt x="194"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 name="Freeform 21"/>
              <p:cNvSpPr>
                <a:spLocks/>
              </p:cNvSpPr>
              <p:nvPr/>
            </p:nvSpPr>
            <p:spPr bwMode="auto">
              <a:xfrm>
                <a:off x="6908933" y="2970134"/>
                <a:ext cx="298450" cy="384254"/>
              </a:xfrm>
              <a:custGeom>
                <a:avLst/>
                <a:gdLst>
                  <a:gd name="T0" fmla="*/ 0 w 160"/>
                  <a:gd name="T1" fmla="*/ 0 h 206"/>
                  <a:gd name="T2" fmla="*/ 0 w 160"/>
                  <a:gd name="T3" fmla="*/ 0 h 206"/>
                  <a:gd name="T4" fmla="*/ 46 w 160"/>
                  <a:gd name="T5" fmla="*/ 54 h 206"/>
                  <a:gd name="T6" fmla="*/ 94 w 160"/>
                  <a:gd name="T7" fmla="*/ 112 h 206"/>
                  <a:gd name="T8" fmla="*/ 134 w 160"/>
                  <a:gd name="T9" fmla="*/ 166 h 206"/>
                  <a:gd name="T10" fmla="*/ 160 w 160"/>
                  <a:gd name="T11" fmla="*/ 206 h 206"/>
                </a:gdLst>
                <a:ahLst/>
                <a:cxnLst>
                  <a:cxn ang="0">
                    <a:pos x="T0" y="T1"/>
                  </a:cxn>
                  <a:cxn ang="0">
                    <a:pos x="T2" y="T3"/>
                  </a:cxn>
                  <a:cxn ang="0">
                    <a:pos x="T4" y="T5"/>
                  </a:cxn>
                  <a:cxn ang="0">
                    <a:pos x="T6" y="T7"/>
                  </a:cxn>
                  <a:cxn ang="0">
                    <a:pos x="T8" y="T9"/>
                  </a:cxn>
                  <a:cxn ang="0">
                    <a:pos x="T10" y="T11"/>
                  </a:cxn>
                </a:cxnLst>
                <a:rect l="0" t="0" r="r" b="b"/>
                <a:pathLst>
                  <a:path w="160" h="206">
                    <a:moveTo>
                      <a:pt x="0" y="0"/>
                    </a:moveTo>
                    <a:lnTo>
                      <a:pt x="0" y="0"/>
                    </a:lnTo>
                    <a:lnTo>
                      <a:pt x="46" y="54"/>
                    </a:lnTo>
                    <a:lnTo>
                      <a:pt x="94" y="112"/>
                    </a:lnTo>
                    <a:lnTo>
                      <a:pt x="134" y="166"/>
                    </a:lnTo>
                    <a:lnTo>
                      <a:pt x="160" y="20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 name="Freeform 23"/>
              <p:cNvSpPr>
                <a:spLocks/>
              </p:cNvSpPr>
              <p:nvPr/>
            </p:nvSpPr>
            <p:spPr bwMode="auto">
              <a:xfrm>
                <a:off x="7299458" y="3509962"/>
                <a:ext cx="171450" cy="457200"/>
              </a:xfrm>
              <a:custGeom>
                <a:avLst/>
                <a:gdLst>
                  <a:gd name="T0" fmla="*/ 108 w 108"/>
                  <a:gd name="T1" fmla="*/ 288 h 288"/>
                  <a:gd name="T2" fmla="*/ 108 w 108"/>
                  <a:gd name="T3" fmla="*/ 288 h 288"/>
                  <a:gd name="T4" fmla="*/ 100 w 108"/>
                  <a:gd name="T5" fmla="*/ 254 h 288"/>
                  <a:gd name="T6" fmla="*/ 88 w 108"/>
                  <a:gd name="T7" fmla="*/ 214 h 288"/>
                  <a:gd name="T8" fmla="*/ 74 w 108"/>
                  <a:gd name="T9" fmla="*/ 174 h 288"/>
                  <a:gd name="T10" fmla="*/ 58 w 108"/>
                  <a:gd name="T11" fmla="*/ 132 h 288"/>
                  <a:gd name="T12" fmla="*/ 26 w 108"/>
                  <a:gd name="T13" fmla="*/ 54 h 288"/>
                  <a:gd name="T14" fmla="*/ 12 w 108"/>
                  <a:gd name="T15" fmla="*/ 24 h 288"/>
                  <a:gd name="T16" fmla="*/ 0 w 108"/>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8">
                    <a:moveTo>
                      <a:pt x="108" y="288"/>
                    </a:moveTo>
                    <a:lnTo>
                      <a:pt x="108" y="288"/>
                    </a:lnTo>
                    <a:lnTo>
                      <a:pt x="100" y="254"/>
                    </a:lnTo>
                    <a:lnTo>
                      <a:pt x="88" y="214"/>
                    </a:lnTo>
                    <a:lnTo>
                      <a:pt x="74" y="174"/>
                    </a:lnTo>
                    <a:lnTo>
                      <a:pt x="58" y="132"/>
                    </a:lnTo>
                    <a:lnTo>
                      <a:pt x="26" y="54"/>
                    </a:lnTo>
                    <a:lnTo>
                      <a:pt x="12" y="24"/>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 name="Freeform 58"/>
              <p:cNvSpPr>
                <a:spLocks/>
              </p:cNvSpPr>
              <p:nvPr/>
            </p:nvSpPr>
            <p:spPr bwMode="auto">
              <a:xfrm>
                <a:off x="7118483" y="3716337"/>
                <a:ext cx="266700" cy="320675"/>
              </a:xfrm>
              <a:custGeom>
                <a:avLst/>
                <a:gdLst>
                  <a:gd name="T0" fmla="*/ 168 w 168"/>
                  <a:gd name="T1" fmla="*/ 202 h 202"/>
                  <a:gd name="T2" fmla="*/ 168 w 168"/>
                  <a:gd name="T3" fmla="*/ 202 h 202"/>
                  <a:gd name="T4" fmla="*/ 150 w 168"/>
                  <a:gd name="T5" fmla="*/ 176 h 202"/>
                  <a:gd name="T6" fmla="*/ 130 w 168"/>
                  <a:gd name="T7" fmla="*/ 150 h 202"/>
                  <a:gd name="T8" fmla="*/ 86 w 168"/>
                  <a:gd name="T9" fmla="*/ 98 h 202"/>
                  <a:gd name="T10" fmla="*/ 40 w 168"/>
                  <a:gd name="T11" fmla="*/ 48 h 202"/>
                  <a:gd name="T12" fmla="*/ 0 w 168"/>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168" h="202">
                    <a:moveTo>
                      <a:pt x="168" y="202"/>
                    </a:moveTo>
                    <a:lnTo>
                      <a:pt x="168" y="202"/>
                    </a:lnTo>
                    <a:lnTo>
                      <a:pt x="150" y="176"/>
                    </a:lnTo>
                    <a:lnTo>
                      <a:pt x="130" y="150"/>
                    </a:lnTo>
                    <a:lnTo>
                      <a:pt x="86" y="98"/>
                    </a:lnTo>
                    <a:lnTo>
                      <a:pt x="40" y="48"/>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 name="Freeform 59"/>
              <p:cNvSpPr>
                <a:spLocks/>
              </p:cNvSpPr>
              <p:nvPr/>
            </p:nvSpPr>
            <p:spPr bwMode="auto">
              <a:xfrm>
                <a:off x="5454783" y="2935287"/>
                <a:ext cx="1514475" cy="663575"/>
              </a:xfrm>
              <a:custGeom>
                <a:avLst/>
                <a:gdLst>
                  <a:gd name="T0" fmla="*/ 906 w 906"/>
                  <a:gd name="T1" fmla="*/ 404 h 404"/>
                  <a:gd name="T2" fmla="*/ 906 w 906"/>
                  <a:gd name="T3" fmla="*/ 404 h 404"/>
                  <a:gd name="T4" fmla="*/ 850 w 906"/>
                  <a:gd name="T5" fmla="*/ 362 h 404"/>
                  <a:gd name="T6" fmla="*/ 784 w 906"/>
                  <a:gd name="T7" fmla="*/ 316 h 404"/>
                  <a:gd name="T8" fmla="*/ 746 w 906"/>
                  <a:gd name="T9" fmla="*/ 292 h 404"/>
                  <a:gd name="T10" fmla="*/ 708 w 906"/>
                  <a:gd name="T11" fmla="*/ 268 h 404"/>
                  <a:gd name="T12" fmla="*/ 666 w 906"/>
                  <a:gd name="T13" fmla="*/ 246 h 404"/>
                  <a:gd name="T14" fmla="*/ 624 w 906"/>
                  <a:gd name="T15" fmla="*/ 224 h 404"/>
                  <a:gd name="T16" fmla="*/ 624 w 906"/>
                  <a:gd name="T17" fmla="*/ 224 h 404"/>
                  <a:gd name="T18" fmla="*/ 520 w 906"/>
                  <a:gd name="T19" fmla="*/ 174 h 404"/>
                  <a:gd name="T20" fmla="*/ 390 w 906"/>
                  <a:gd name="T21" fmla="*/ 114 h 404"/>
                  <a:gd name="T22" fmla="*/ 390 w 906"/>
                  <a:gd name="T23" fmla="*/ 114 h 404"/>
                  <a:gd name="T24" fmla="*/ 340 w 906"/>
                  <a:gd name="T25" fmla="*/ 94 h 404"/>
                  <a:gd name="T26" fmla="*/ 288 w 906"/>
                  <a:gd name="T27" fmla="*/ 76 h 404"/>
                  <a:gd name="T28" fmla="*/ 236 w 906"/>
                  <a:gd name="T29" fmla="*/ 58 h 404"/>
                  <a:gd name="T30" fmla="*/ 182 w 906"/>
                  <a:gd name="T31" fmla="*/ 44 h 404"/>
                  <a:gd name="T32" fmla="*/ 130 w 906"/>
                  <a:gd name="T33" fmla="*/ 30 h 404"/>
                  <a:gd name="T34" fmla="*/ 82 w 906"/>
                  <a:gd name="T35" fmla="*/ 18 h 404"/>
                  <a:gd name="T36" fmla="*/ 0 w 906"/>
                  <a:gd name="T3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6" h="404">
                    <a:moveTo>
                      <a:pt x="906" y="404"/>
                    </a:moveTo>
                    <a:lnTo>
                      <a:pt x="906" y="404"/>
                    </a:lnTo>
                    <a:lnTo>
                      <a:pt x="850" y="362"/>
                    </a:lnTo>
                    <a:lnTo>
                      <a:pt x="784" y="316"/>
                    </a:lnTo>
                    <a:lnTo>
                      <a:pt x="746" y="292"/>
                    </a:lnTo>
                    <a:lnTo>
                      <a:pt x="708" y="268"/>
                    </a:lnTo>
                    <a:lnTo>
                      <a:pt x="666" y="246"/>
                    </a:lnTo>
                    <a:lnTo>
                      <a:pt x="624" y="224"/>
                    </a:lnTo>
                    <a:lnTo>
                      <a:pt x="624" y="224"/>
                    </a:lnTo>
                    <a:lnTo>
                      <a:pt x="520" y="174"/>
                    </a:lnTo>
                    <a:lnTo>
                      <a:pt x="390" y="114"/>
                    </a:lnTo>
                    <a:lnTo>
                      <a:pt x="390" y="114"/>
                    </a:lnTo>
                    <a:lnTo>
                      <a:pt x="340" y="94"/>
                    </a:lnTo>
                    <a:lnTo>
                      <a:pt x="288" y="76"/>
                    </a:lnTo>
                    <a:lnTo>
                      <a:pt x="236" y="58"/>
                    </a:lnTo>
                    <a:lnTo>
                      <a:pt x="182" y="44"/>
                    </a:lnTo>
                    <a:lnTo>
                      <a:pt x="130" y="30"/>
                    </a:lnTo>
                    <a:lnTo>
                      <a:pt x="82" y="18"/>
                    </a:lnTo>
                    <a:lnTo>
                      <a:pt x="0" y="0"/>
                    </a:lnTo>
                  </a:path>
                </a:pathLst>
              </a:custGeom>
              <a:noFill/>
              <a:ln w="12700">
                <a:solidFill>
                  <a:schemeClr val="tx1"/>
                </a:solidFill>
                <a:prstDash val="solid"/>
                <a:round/>
                <a:headEnd type="none"/>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 name="Freeform 25"/>
              <p:cNvSpPr>
                <a:spLocks/>
              </p:cNvSpPr>
              <p:nvPr/>
            </p:nvSpPr>
            <p:spPr bwMode="auto">
              <a:xfrm>
                <a:off x="6223133" y="4157515"/>
                <a:ext cx="482600" cy="66822"/>
              </a:xfrm>
              <a:custGeom>
                <a:avLst/>
                <a:gdLst>
                  <a:gd name="T0" fmla="*/ 0 w 260"/>
                  <a:gd name="T1" fmla="*/ 0 h 36"/>
                  <a:gd name="T2" fmla="*/ 0 w 260"/>
                  <a:gd name="T3" fmla="*/ 0 h 36"/>
                  <a:gd name="T4" fmla="*/ 70 w 260"/>
                  <a:gd name="T5" fmla="*/ 14 h 36"/>
                  <a:gd name="T6" fmla="*/ 144 w 260"/>
                  <a:gd name="T7" fmla="*/ 26 h 36"/>
                  <a:gd name="T8" fmla="*/ 210 w 260"/>
                  <a:gd name="T9" fmla="*/ 34 h 36"/>
                  <a:gd name="T10" fmla="*/ 260 w 260"/>
                  <a:gd name="T11" fmla="*/ 36 h 36"/>
                </a:gdLst>
                <a:ahLst/>
                <a:cxnLst>
                  <a:cxn ang="0">
                    <a:pos x="T0" y="T1"/>
                  </a:cxn>
                  <a:cxn ang="0">
                    <a:pos x="T2" y="T3"/>
                  </a:cxn>
                  <a:cxn ang="0">
                    <a:pos x="T4" y="T5"/>
                  </a:cxn>
                  <a:cxn ang="0">
                    <a:pos x="T6" y="T7"/>
                  </a:cxn>
                  <a:cxn ang="0">
                    <a:pos x="T8" y="T9"/>
                  </a:cxn>
                  <a:cxn ang="0">
                    <a:pos x="T10" y="T11"/>
                  </a:cxn>
                </a:cxnLst>
                <a:rect l="0" t="0" r="r" b="b"/>
                <a:pathLst>
                  <a:path w="260" h="36">
                    <a:moveTo>
                      <a:pt x="0" y="0"/>
                    </a:moveTo>
                    <a:lnTo>
                      <a:pt x="0" y="0"/>
                    </a:lnTo>
                    <a:lnTo>
                      <a:pt x="70" y="14"/>
                    </a:lnTo>
                    <a:lnTo>
                      <a:pt x="144" y="26"/>
                    </a:lnTo>
                    <a:lnTo>
                      <a:pt x="210" y="34"/>
                    </a:lnTo>
                    <a:lnTo>
                      <a:pt x="26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0" name="Freeform 27"/>
              <p:cNvSpPr>
                <a:spLocks/>
              </p:cNvSpPr>
              <p:nvPr/>
            </p:nvSpPr>
            <p:spPr bwMode="auto">
              <a:xfrm>
                <a:off x="6886708" y="4148137"/>
                <a:ext cx="479425" cy="76200"/>
              </a:xfrm>
              <a:custGeom>
                <a:avLst/>
                <a:gdLst>
                  <a:gd name="T0" fmla="*/ 302 w 302"/>
                  <a:gd name="T1" fmla="*/ 0 h 48"/>
                  <a:gd name="T2" fmla="*/ 302 w 302"/>
                  <a:gd name="T3" fmla="*/ 0 h 48"/>
                  <a:gd name="T4" fmla="*/ 268 w 302"/>
                  <a:gd name="T5" fmla="*/ 10 h 48"/>
                  <a:gd name="T6" fmla="*/ 230 w 302"/>
                  <a:gd name="T7" fmla="*/ 18 h 48"/>
                  <a:gd name="T8" fmla="*/ 186 w 302"/>
                  <a:gd name="T9" fmla="*/ 26 h 48"/>
                  <a:gd name="T10" fmla="*/ 142 w 302"/>
                  <a:gd name="T11" fmla="*/ 34 h 48"/>
                  <a:gd name="T12" fmla="*/ 60 w 302"/>
                  <a:gd name="T13" fmla="*/ 44 h 48"/>
                  <a:gd name="T14" fmla="*/ 0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302" y="0"/>
                    </a:moveTo>
                    <a:lnTo>
                      <a:pt x="302" y="0"/>
                    </a:lnTo>
                    <a:lnTo>
                      <a:pt x="268" y="10"/>
                    </a:lnTo>
                    <a:lnTo>
                      <a:pt x="230" y="18"/>
                    </a:lnTo>
                    <a:lnTo>
                      <a:pt x="186" y="26"/>
                    </a:lnTo>
                    <a:lnTo>
                      <a:pt x="142" y="34"/>
                    </a:lnTo>
                    <a:lnTo>
                      <a:pt x="60" y="44"/>
                    </a:lnTo>
                    <a:lnTo>
                      <a:pt x="0" y="4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1" name="Freeform 29"/>
              <p:cNvSpPr>
                <a:spLocks/>
              </p:cNvSpPr>
              <p:nvPr/>
            </p:nvSpPr>
            <p:spPr bwMode="auto">
              <a:xfrm>
                <a:off x="5372234" y="2224086"/>
                <a:ext cx="177800" cy="454025"/>
              </a:xfrm>
              <a:custGeom>
                <a:avLst/>
                <a:gdLst>
                  <a:gd name="T0" fmla="*/ 0 w 98"/>
                  <a:gd name="T1" fmla="*/ 242 h 242"/>
                  <a:gd name="T2" fmla="*/ 0 w 98"/>
                  <a:gd name="T3" fmla="*/ 242 h 242"/>
                  <a:gd name="T4" fmla="*/ 22 w 98"/>
                  <a:gd name="T5" fmla="*/ 174 h 242"/>
                  <a:gd name="T6" fmla="*/ 50 w 98"/>
                  <a:gd name="T7" fmla="*/ 106 h 242"/>
                  <a:gd name="T8" fmla="*/ 76 w 98"/>
                  <a:gd name="T9" fmla="*/ 44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6"/>
                    </a:lnTo>
                    <a:lnTo>
                      <a:pt x="76" y="44"/>
                    </a:lnTo>
                    <a:lnTo>
                      <a:pt x="9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2" name="Freeform 31"/>
              <p:cNvSpPr>
                <a:spLocks/>
              </p:cNvSpPr>
              <p:nvPr/>
            </p:nvSpPr>
            <p:spPr bwMode="auto">
              <a:xfrm>
                <a:off x="5638933" y="1690687"/>
                <a:ext cx="307975" cy="377825"/>
              </a:xfrm>
              <a:custGeom>
                <a:avLst/>
                <a:gdLst>
                  <a:gd name="T0" fmla="*/ 194 w 194"/>
                  <a:gd name="T1" fmla="*/ 0 h 238"/>
                  <a:gd name="T2" fmla="*/ 194 w 194"/>
                  <a:gd name="T3" fmla="*/ 0 h 238"/>
                  <a:gd name="T4" fmla="*/ 170 w 194"/>
                  <a:gd name="T5" fmla="*/ 24 h 238"/>
                  <a:gd name="T6" fmla="*/ 142 w 194"/>
                  <a:gd name="T7" fmla="*/ 54 h 238"/>
                  <a:gd name="T8" fmla="*/ 114 w 194"/>
                  <a:gd name="T9" fmla="*/ 86 h 238"/>
                  <a:gd name="T10" fmla="*/ 84 w 194"/>
                  <a:gd name="T11" fmla="*/ 122 h 238"/>
                  <a:gd name="T12" fmla="*/ 34 w 194"/>
                  <a:gd name="T13" fmla="*/ 188 h 238"/>
                  <a:gd name="T14" fmla="*/ 14 w 194"/>
                  <a:gd name="T15" fmla="*/ 216 h 238"/>
                  <a:gd name="T16" fmla="*/ 0 w 194"/>
                  <a:gd name="T17"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194" y="0"/>
                    </a:moveTo>
                    <a:lnTo>
                      <a:pt x="194" y="0"/>
                    </a:lnTo>
                    <a:lnTo>
                      <a:pt x="170" y="24"/>
                    </a:lnTo>
                    <a:lnTo>
                      <a:pt x="142" y="54"/>
                    </a:lnTo>
                    <a:lnTo>
                      <a:pt x="114" y="86"/>
                    </a:lnTo>
                    <a:lnTo>
                      <a:pt x="84" y="122"/>
                    </a:lnTo>
                    <a:lnTo>
                      <a:pt x="34" y="188"/>
                    </a:lnTo>
                    <a:lnTo>
                      <a:pt x="14" y="216"/>
                    </a:lnTo>
                    <a:lnTo>
                      <a:pt x="0"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3" name="Freeform 33"/>
              <p:cNvSpPr>
                <a:spLocks/>
              </p:cNvSpPr>
              <p:nvPr/>
            </p:nvSpPr>
            <p:spPr bwMode="auto">
              <a:xfrm>
                <a:off x="6556507" y="2224087"/>
                <a:ext cx="179279" cy="451932"/>
              </a:xfrm>
              <a:custGeom>
                <a:avLst/>
                <a:gdLst>
                  <a:gd name="T0" fmla="*/ 96 w 96"/>
                  <a:gd name="T1" fmla="*/ 242 h 242"/>
                  <a:gd name="T2" fmla="*/ 96 w 96"/>
                  <a:gd name="T3" fmla="*/ 242 h 242"/>
                  <a:gd name="T4" fmla="*/ 74 w 96"/>
                  <a:gd name="T5" fmla="*/ 176 h 242"/>
                  <a:gd name="T6" fmla="*/ 48 w 96"/>
                  <a:gd name="T7" fmla="*/ 106 h 242"/>
                  <a:gd name="T8" fmla="*/ 22 w 96"/>
                  <a:gd name="T9" fmla="*/ 44 h 242"/>
                  <a:gd name="T10" fmla="*/ 0 w 96"/>
                  <a:gd name="T11" fmla="*/ 0 h 242"/>
                </a:gdLst>
                <a:ahLst/>
                <a:cxnLst>
                  <a:cxn ang="0">
                    <a:pos x="T0" y="T1"/>
                  </a:cxn>
                  <a:cxn ang="0">
                    <a:pos x="T2" y="T3"/>
                  </a:cxn>
                  <a:cxn ang="0">
                    <a:pos x="T4" y="T5"/>
                  </a:cxn>
                  <a:cxn ang="0">
                    <a:pos x="T6" y="T7"/>
                  </a:cxn>
                  <a:cxn ang="0">
                    <a:pos x="T8" y="T9"/>
                  </a:cxn>
                  <a:cxn ang="0">
                    <a:pos x="T10" y="T11"/>
                  </a:cxn>
                </a:cxnLst>
                <a:rect l="0" t="0" r="r" b="b"/>
                <a:pathLst>
                  <a:path w="96" h="242">
                    <a:moveTo>
                      <a:pt x="96" y="242"/>
                    </a:moveTo>
                    <a:lnTo>
                      <a:pt x="96" y="242"/>
                    </a:lnTo>
                    <a:lnTo>
                      <a:pt x="74" y="176"/>
                    </a:lnTo>
                    <a:lnTo>
                      <a:pt x="48" y="106"/>
                    </a:lnTo>
                    <a:lnTo>
                      <a:pt x="22" y="44"/>
                    </a:lnTo>
                    <a:lnTo>
                      <a:pt x="0"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4" name="Freeform 35"/>
              <p:cNvSpPr>
                <a:spLocks/>
              </p:cNvSpPr>
              <p:nvPr/>
            </p:nvSpPr>
            <p:spPr bwMode="auto">
              <a:xfrm>
                <a:off x="6156458" y="1690687"/>
                <a:ext cx="307975" cy="377825"/>
              </a:xfrm>
              <a:custGeom>
                <a:avLst/>
                <a:gdLst>
                  <a:gd name="T0" fmla="*/ 0 w 194"/>
                  <a:gd name="T1" fmla="*/ 0 h 238"/>
                  <a:gd name="T2" fmla="*/ 0 w 194"/>
                  <a:gd name="T3" fmla="*/ 0 h 238"/>
                  <a:gd name="T4" fmla="*/ 26 w 194"/>
                  <a:gd name="T5" fmla="*/ 24 h 238"/>
                  <a:gd name="T6" fmla="*/ 54 w 194"/>
                  <a:gd name="T7" fmla="*/ 54 h 238"/>
                  <a:gd name="T8" fmla="*/ 82 w 194"/>
                  <a:gd name="T9" fmla="*/ 86 h 238"/>
                  <a:gd name="T10" fmla="*/ 110 w 194"/>
                  <a:gd name="T11" fmla="*/ 122 h 238"/>
                  <a:gd name="T12" fmla="*/ 160 w 194"/>
                  <a:gd name="T13" fmla="*/ 188 h 238"/>
                  <a:gd name="T14" fmla="*/ 194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0" y="0"/>
                    </a:moveTo>
                    <a:lnTo>
                      <a:pt x="0" y="0"/>
                    </a:lnTo>
                    <a:lnTo>
                      <a:pt x="26" y="24"/>
                    </a:lnTo>
                    <a:lnTo>
                      <a:pt x="54" y="54"/>
                    </a:lnTo>
                    <a:lnTo>
                      <a:pt x="82" y="86"/>
                    </a:lnTo>
                    <a:lnTo>
                      <a:pt x="110" y="122"/>
                    </a:lnTo>
                    <a:lnTo>
                      <a:pt x="160" y="188"/>
                    </a:lnTo>
                    <a:lnTo>
                      <a:pt x="194"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5" name="Freeform 37"/>
              <p:cNvSpPr>
                <a:spLocks/>
              </p:cNvSpPr>
              <p:nvPr/>
            </p:nvSpPr>
            <p:spPr bwMode="auto">
              <a:xfrm>
                <a:off x="4895982" y="2976562"/>
                <a:ext cx="307975" cy="377825"/>
              </a:xfrm>
              <a:custGeom>
                <a:avLst/>
                <a:gdLst>
                  <a:gd name="T0" fmla="*/ 162 w 162"/>
                  <a:gd name="T1" fmla="*/ 0 h 206"/>
                  <a:gd name="T2" fmla="*/ 162 w 162"/>
                  <a:gd name="T3" fmla="*/ 0 h 206"/>
                  <a:gd name="T4" fmla="*/ 114 w 162"/>
                  <a:gd name="T5" fmla="*/ 54 h 206"/>
                  <a:gd name="T6" fmla="*/ 68 w 162"/>
                  <a:gd name="T7" fmla="*/ 112 h 206"/>
                  <a:gd name="T8" fmla="*/ 28 w 162"/>
                  <a:gd name="T9" fmla="*/ 166 h 206"/>
                  <a:gd name="T10" fmla="*/ 0 w 162"/>
                  <a:gd name="T11" fmla="*/ 206 h 206"/>
                </a:gdLst>
                <a:ahLst/>
                <a:cxnLst>
                  <a:cxn ang="0">
                    <a:pos x="T0" y="T1"/>
                  </a:cxn>
                  <a:cxn ang="0">
                    <a:pos x="T2" y="T3"/>
                  </a:cxn>
                  <a:cxn ang="0">
                    <a:pos x="T4" y="T5"/>
                  </a:cxn>
                  <a:cxn ang="0">
                    <a:pos x="T6" y="T7"/>
                  </a:cxn>
                  <a:cxn ang="0">
                    <a:pos x="T8" y="T9"/>
                  </a:cxn>
                  <a:cxn ang="0">
                    <a:pos x="T10" y="T11"/>
                  </a:cxn>
                </a:cxnLst>
                <a:rect l="0" t="0" r="r" b="b"/>
                <a:pathLst>
                  <a:path w="162" h="206">
                    <a:moveTo>
                      <a:pt x="162" y="0"/>
                    </a:moveTo>
                    <a:lnTo>
                      <a:pt x="162" y="0"/>
                    </a:lnTo>
                    <a:lnTo>
                      <a:pt x="114" y="54"/>
                    </a:lnTo>
                    <a:lnTo>
                      <a:pt x="68" y="112"/>
                    </a:lnTo>
                    <a:lnTo>
                      <a:pt x="28" y="166"/>
                    </a:lnTo>
                    <a:lnTo>
                      <a:pt x="0" y="20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6" name="Freeform 39"/>
              <p:cNvSpPr>
                <a:spLocks/>
              </p:cNvSpPr>
              <p:nvPr/>
            </p:nvSpPr>
            <p:spPr bwMode="auto">
              <a:xfrm>
                <a:off x="4635633" y="3509962"/>
                <a:ext cx="171450" cy="457200"/>
              </a:xfrm>
              <a:custGeom>
                <a:avLst/>
                <a:gdLst>
                  <a:gd name="T0" fmla="*/ 0 w 108"/>
                  <a:gd name="T1" fmla="*/ 288 h 288"/>
                  <a:gd name="T2" fmla="*/ 0 w 108"/>
                  <a:gd name="T3" fmla="*/ 288 h 288"/>
                  <a:gd name="T4" fmla="*/ 8 w 108"/>
                  <a:gd name="T5" fmla="*/ 254 h 288"/>
                  <a:gd name="T6" fmla="*/ 20 w 108"/>
                  <a:gd name="T7" fmla="*/ 214 h 288"/>
                  <a:gd name="T8" fmla="*/ 34 w 108"/>
                  <a:gd name="T9" fmla="*/ 174 h 288"/>
                  <a:gd name="T10" fmla="*/ 50 w 108"/>
                  <a:gd name="T11" fmla="*/ 132 h 288"/>
                  <a:gd name="T12" fmla="*/ 82 w 108"/>
                  <a:gd name="T13" fmla="*/ 54 h 288"/>
                  <a:gd name="T14" fmla="*/ 108 w 108"/>
                  <a:gd name="T15" fmla="*/ 0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8">
                    <a:moveTo>
                      <a:pt x="0" y="288"/>
                    </a:moveTo>
                    <a:lnTo>
                      <a:pt x="0" y="288"/>
                    </a:lnTo>
                    <a:lnTo>
                      <a:pt x="8" y="254"/>
                    </a:lnTo>
                    <a:lnTo>
                      <a:pt x="20" y="214"/>
                    </a:lnTo>
                    <a:lnTo>
                      <a:pt x="34" y="174"/>
                    </a:lnTo>
                    <a:lnTo>
                      <a:pt x="50" y="132"/>
                    </a:lnTo>
                    <a:lnTo>
                      <a:pt x="82" y="54"/>
                    </a:lnTo>
                    <a:lnTo>
                      <a:pt x="108"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7" name="Freeform 41"/>
              <p:cNvSpPr>
                <a:spLocks/>
              </p:cNvSpPr>
              <p:nvPr/>
            </p:nvSpPr>
            <p:spPr bwMode="auto">
              <a:xfrm>
                <a:off x="5400808" y="4148137"/>
                <a:ext cx="476066" cy="76200"/>
              </a:xfrm>
              <a:custGeom>
                <a:avLst/>
                <a:gdLst>
                  <a:gd name="T0" fmla="*/ 258 w 258"/>
                  <a:gd name="T1" fmla="*/ 0 h 36"/>
                  <a:gd name="T2" fmla="*/ 258 w 258"/>
                  <a:gd name="T3" fmla="*/ 0 h 36"/>
                  <a:gd name="T4" fmla="*/ 188 w 258"/>
                  <a:gd name="T5" fmla="*/ 14 h 36"/>
                  <a:gd name="T6" fmla="*/ 114 w 258"/>
                  <a:gd name="T7" fmla="*/ 26 h 36"/>
                  <a:gd name="T8" fmla="*/ 48 w 258"/>
                  <a:gd name="T9" fmla="*/ 34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4"/>
                    </a:lnTo>
                    <a:lnTo>
                      <a:pt x="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8" name="Freeform 43"/>
              <p:cNvSpPr>
                <a:spLocks/>
              </p:cNvSpPr>
              <p:nvPr/>
            </p:nvSpPr>
            <p:spPr bwMode="auto">
              <a:xfrm>
                <a:off x="4740408" y="4148137"/>
                <a:ext cx="479425" cy="76200"/>
              </a:xfrm>
              <a:custGeom>
                <a:avLst/>
                <a:gdLst>
                  <a:gd name="T0" fmla="*/ 0 w 302"/>
                  <a:gd name="T1" fmla="*/ 0 h 48"/>
                  <a:gd name="T2" fmla="*/ 0 w 302"/>
                  <a:gd name="T3" fmla="*/ 0 h 48"/>
                  <a:gd name="T4" fmla="*/ 32 w 302"/>
                  <a:gd name="T5" fmla="*/ 10 h 48"/>
                  <a:gd name="T6" fmla="*/ 72 w 302"/>
                  <a:gd name="T7" fmla="*/ 18 h 48"/>
                  <a:gd name="T8" fmla="*/ 114 w 302"/>
                  <a:gd name="T9" fmla="*/ 26 h 48"/>
                  <a:gd name="T10" fmla="*/ 160 w 302"/>
                  <a:gd name="T11" fmla="*/ 34 h 48"/>
                  <a:gd name="T12" fmla="*/ 242 w 302"/>
                  <a:gd name="T13" fmla="*/ 44 h 48"/>
                  <a:gd name="T14" fmla="*/ 302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0" y="0"/>
                    </a:moveTo>
                    <a:lnTo>
                      <a:pt x="0" y="0"/>
                    </a:lnTo>
                    <a:lnTo>
                      <a:pt x="32" y="10"/>
                    </a:lnTo>
                    <a:lnTo>
                      <a:pt x="72" y="18"/>
                    </a:lnTo>
                    <a:lnTo>
                      <a:pt x="114" y="26"/>
                    </a:lnTo>
                    <a:lnTo>
                      <a:pt x="160" y="34"/>
                    </a:lnTo>
                    <a:lnTo>
                      <a:pt x="242" y="44"/>
                    </a:lnTo>
                    <a:lnTo>
                      <a:pt x="302" y="4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9" name="Freeform 45"/>
              <p:cNvSpPr>
                <a:spLocks/>
              </p:cNvSpPr>
              <p:nvPr/>
            </p:nvSpPr>
            <p:spPr bwMode="auto">
              <a:xfrm>
                <a:off x="6372358" y="2976562"/>
                <a:ext cx="307975" cy="377825"/>
              </a:xfrm>
              <a:custGeom>
                <a:avLst/>
                <a:gdLst>
                  <a:gd name="T0" fmla="*/ 194 w 194"/>
                  <a:gd name="T1" fmla="*/ 0 h 238"/>
                  <a:gd name="T2" fmla="*/ 194 w 194"/>
                  <a:gd name="T3" fmla="*/ 0 h 238"/>
                  <a:gd name="T4" fmla="*/ 170 w 194"/>
                  <a:gd name="T5" fmla="*/ 26 h 238"/>
                  <a:gd name="T6" fmla="*/ 142 w 194"/>
                  <a:gd name="T7" fmla="*/ 54 h 238"/>
                  <a:gd name="T8" fmla="*/ 112 w 194"/>
                  <a:gd name="T9" fmla="*/ 88 h 238"/>
                  <a:gd name="T10" fmla="*/ 84 w 194"/>
                  <a:gd name="T11" fmla="*/ 122 h 238"/>
                  <a:gd name="T12" fmla="*/ 34 w 194"/>
                  <a:gd name="T13" fmla="*/ 188 h 238"/>
                  <a:gd name="T14" fmla="*/ 0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194" y="0"/>
                    </a:moveTo>
                    <a:lnTo>
                      <a:pt x="194" y="0"/>
                    </a:lnTo>
                    <a:lnTo>
                      <a:pt x="170" y="26"/>
                    </a:lnTo>
                    <a:lnTo>
                      <a:pt x="142" y="54"/>
                    </a:lnTo>
                    <a:lnTo>
                      <a:pt x="112" y="88"/>
                    </a:lnTo>
                    <a:lnTo>
                      <a:pt x="84" y="122"/>
                    </a:lnTo>
                    <a:lnTo>
                      <a:pt x="34" y="188"/>
                    </a:lnTo>
                    <a:lnTo>
                      <a:pt x="0"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0" name="Freeform 46"/>
              <p:cNvSpPr>
                <a:spLocks/>
              </p:cNvSpPr>
              <p:nvPr/>
            </p:nvSpPr>
            <p:spPr bwMode="auto">
              <a:xfrm>
                <a:off x="6102483" y="3513137"/>
                <a:ext cx="180975" cy="446897"/>
              </a:xfrm>
              <a:custGeom>
                <a:avLst/>
                <a:gdLst>
                  <a:gd name="T0" fmla="*/ 0 w 98"/>
                  <a:gd name="T1" fmla="*/ 242 h 242"/>
                  <a:gd name="T2" fmla="*/ 0 w 98"/>
                  <a:gd name="T3" fmla="*/ 242 h 242"/>
                  <a:gd name="T4" fmla="*/ 22 w 98"/>
                  <a:gd name="T5" fmla="*/ 174 h 242"/>
                  <a:gd name="T6" fmla="*/ 50 w 98"/>
                  <a:gd name="T7" fmla="*/ 104 h 242"/>
                  <a:gd name="T8" fmla="*/ 76 w 98"/>
                  <a:gd name="T9" fmla="*/ 42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4"/>
                    </a:lnTo>
                    <a:lnTo>
                      <a:pt x="76" y="42"/>
                    </a:lnTo>
                    <a:lnTo>
                      <a:pt x="9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1" name="Freeform 50"/>
              <p:cNvSpPr>
                <a:spLocks/>
              </p:cNvSpPr>
              <p:nvPr/>
            </p:nvSpPr>
            <p:spPr bwMode="auto">
              <a:xfrm>
                <a:off x="5623058" y="3627437"/>
                <a:ext cx="293504" cy="377886"/>
              </a:xfrm>
              <a:custGeom>
                <a:avLst/>
                <a:gdLst>
                  <a:gd name="T0" fmla="*/ 160 w 160"/>
                  <a:gd name="T1" fmla="*/ 206 h 206"/>
                  <a:gd name="T2" fmla="*/ 160 w 160"/>
                  <a:gd name="T3" fmla="*/ 206 h 206"/>
                  <a:gd name="T4" fmla="*/ 112 w 160"/>
                  <a:gd name="T5" fmla="*/ 152 h 206"/>
                  <a:gd name="T6" fmla="*/ 66 w 160"/>
                  <a:gd name="T7" fmla="*/ 94 h 206"/>
                  <a:gd name="T8" fmla="*/ 26 w 160"/>
                  <a:gd name="T9" fmla="*/ 40 h 206"/>
                  <a:gd name="T10" fmla="*/ 0 w 160"/>
                  <a:gd name="T11" fmla="*/ 0 h 206"/>
                </a:gdLst>
                <a:ahLst/>
                <a:cxnLst>
                  <a:cxn ang="0">
                    <a:pos x="T0" y="T1"/>
                  </a:cxn>
                  <a:cxn ang="0">
                    <a:pos x="T2" y="T3"/>
                  </a:cxn>
                  <a:cxn ang="0">
                    <a:pos x="T4" y="T5"/>
                  </a:cxn>
                  <a:cxn ang="0">
                    <a:pos x="T6" y="T7"/>
                  </a:cxn>
                  <a:cxn ang="0">
                    <a:pos x="T8" y="T9"/>
                  </a:cxn>
                  <a:cxn ang="0">
                    <a:pos x="T10" y="T11"/>
                  </a:cxn>
                </a:cxnLst>
                <a:rect l="0" t="0" r="r" b="b"/>
                <a:pathLst>
                  <a:path w="160" h="206">
                    <a:moveTo>
                      <a:pt x="160" y="206"/>
                    </a:moveTo>
                    <a:lnTo>
                      <a:pt x="160" y="206"/>
                    </a:lnTo>
                    <a:lnTo>
                      <a:pt x="112" y="152"/>
                    </a:lnTo>
                    <a:lnTo>
                      <a:pt x="66" y="94"/>
                    </a:lnTo>
                    <a:lnTo>
                      <a:pt x="26" y="40"/>
                    </a:lnTo>
                    <a:lnTo>
                      <a:pt x="0"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2" name="Freeform 52"/>
              <p:cNvSpPr>
                <a:spLocks/>
              </p:cNvSpPr>
              <p:nvPr/>
            </p:nvSpPr>
            <p:spPr bwMode="auto">
              <a:xfrm>
                <a:off x="5359533" y="3017837"/>
                <a:ext cx="171450" cy="454025"/>
              </a:xfrm>
              <a:custGeom>
                <a:avLst/>
                <a:gdLst>
                  <a:gd name="T0" fmla="*/ 0 w 108"/>
                  <a:gd name="T1" fmla="*/ 0 h 286"/>
                  <a:gd name="T2" fmla="*/ 0 w 108"/>
                  <a:gd name="T3" fmla="*/ 0 h 286"/>
                  <a:gd name="T4" fmla="*/ 8 w 108"/>
                  <a:gd name="T5" fmla="*/ 34 h 286"/>
                  <a:gd name="T6" fmla="*/ 20 w 108"/>
                  <a:gd name="T7" fmla="*/ 72 h 286"/>
                  <a:gd name="T8" fmla="*/ 34 w 108"/>
                  <a:gd name="T9" fmla="*/ 112 h 286"/>
                  <a:gd name="T10" fmla="*/ 50 w 108"/>
                  <a:gd name="T11" fmla="*/ 154 h 286"/>
                  <a:gd name="T12" fmla="*/ 82 w 108"/>
                  <a:gd name="T13" fmla="*/ 232 h 286"/>
                  <a:gd name="T14" fmla="*/ 96 w 108"/>
                  <a:gd name="T15" fmla="*/ 262 h 286"/>
                  <a:gd name="T16" fmla="*/ 108 w 108"/>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6">
                    <a:moveTo>
                      <a:pt x="0" y="0"/>
                    </a:moveTo>
                    <a:lnTo>
                      <a:pt x="0" y="0"/>
                    </a:lnTo>
                    <a:lnTo>
                      <a:pt x="8" y="34"/>
                    </a:lnTo>
                    <a:lnTo>
                      <a:pt x="20" y="72"/>
                    </a:lnTo>
                    <a:lnTo>
                      <a:pt x="34" y="112"/>
                    </a:lnTo>
                    <a:lnTo>
                      <a:pt x="50" y="154"/>
                    </a:lnTo>
                    <a:lnTo>
                      <a:pt x="82" y="232"/>
                    </a:lnTo>
                    <a:lnTo>
                      <a:pt x="96" y="262"/>
                    </a:lnTo>
                    <a:lnTo>
                      <a:pt x="108" y="286"/>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3" name="Freeform 54"/>
              <p:cNvSpPr>
                <a:spLocks/>
              </p:cNvSpPr>
              <p:nvPr/>
            </p:nvSpPr>
            <p:spPr bwMode="auto">
              <a:xfrm>
                <a:off x="5823083" y="3513137"/>
                <a:ext cx="171450" cy="454025"/>
              </a:xfrm>
              <a:custGeom>
                <a:avLst/>
                <a:gdLst>
                  <a:gd name="T0" fmla="*/ 108 w 108"/>
                  <a:gd name="T1" fmla="*/ 286 h 286"/>
                  <a:gd name="T2" fmla="*/ 108 w 108"/>
                  <a:gd name="T3" fmla="*/ 286 h 286"/>
                  <a:gd name="T4" fmla="*/ 100 w 108"/>
                  <a:gd name="T5" fmla="*/ 252 h 286"/>
                  <a:gd name="T6" fmla="*/ 88 w 108"/>
                  <a:gd name="T7" fmla="*/ 214 h 286"/>
                  <a:gd name="T8" fmla="*/ 74 w 108"/>
                  <a:gd name="T9" fmla="*/ 172 h 286"/>
                  <a:gd name="T10" fmla="*/ 58 w 108"/>
                  <a:gd name="T11" fmla="*/ 130 h 286"/>
                  <a:gd name="T12" fmla="*/ 26 w 108"/>
                  <a:gd name="T13" fmla="*/ 54 h 286"/>
                  <a:gd name="T14" fmla="*/ 0 w 108"/>
                  <a:gd name="T15" fmla="*/ 0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6">
                    <a:moveTo>
                      <a:pt x="108" y="286"/>
                    </a:moveTo>
                    <a:lnTo>
                      <a:pt x="108" y="286"/>
                    </a:lnTo>
                    <a:lnTo>
                      <a:pt x="100" y="252"/>
                    </a:lnTo>
                    <a:lnTo>
                      <a:pt x="88" y="214"/>
                    </a:lnTo>
                    <a:lnTo>
                      <a:pt x="74" y="172"/>
                    </a:lnTo>
                    <a:lnTo>
                      <a:pt x="58" y="130"/>
                    </a:lnTo>
                    <a:lnTo>
                      <a:pt x="26" y="54"/>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4" name="Freeform 55"/>
              <p:cNvSpPr>
                <a:spLocks/>
              </p:cNvSpPr>
              <p:nvPr/>
            </p:nvSpPr>
            <p:spPr bwMode="auto">
              <a:xfrm>
                <a:off x="5410334" y="2986087"/>
                <a:ext cx="323850" cy="368300"/>
              </a:xfrm>
              <a:custGeom>
                <a:avLst/>
                <a:gdLst>
                  <a:gd name="T0" fmla="*/ 0 w 162"/>
                  <a:gd name="T1" fmla="*/ 0 h 204"/>
                  <a:gd name="T2" fmla="*/ 0 w 162"/>
                  <a:gd name="T3" fmla="*/ 0 h 204"/>
                  <a:gd name="T4" fmla="*/ 48 w 162"/>
                  <a:gd name="T5" fmla="*/ 52 h 204"/>
                  <a:gd name="T6" fmla="*/ 94 w 162"/>
                  <a:gd name="T7" fmla="*/ 110 h 204"/>
                  <a:gd name="T8" fmla="*/ 134 w 162"/>
                  <a:gd name="T9" fmla="*/ 164 h 204"/>
                  <a:gd name="T10" fmla="*/ 162 w 162"/>
                  <a:gd name="T11" fmla="*/ 204 h 204"/>
                </a:gdLst>
                <a:ahLst/>
                <a:cxnLst>
                  <a:cxn ang="0">
                    <a:pos x="T0" y="T1"/>
                  </a:cxn>
                  <a:cxn ang="0">
                    <a:pos x="T2" y="T3"/>
                  </a:cxn>
                  <a:cxn ang="0">
                    <a:pos x="T4" y="T5"/>
                  </a:cxn>
                  <a:cxn ang="0">
                    <a:pos x="T6" y="T7"/>
                  </a:cxn>
                  <a:cxn ang="0">
                    <a:pos x="T8" y="T9"/>
                  </a:cxn>
                  <a:cxn ang="0">
                    <a:pos x="T10" y="T11"/>
                  </a:cxn>
                </a:cxnLst>
                <a:rect l="0" t="0" r="r" b="b"/>
                <a:pathLst>
                  <a:path w="162" h="204">
                    <a:moveTo>
                      <a:pt x="0" y="0"/>
                    </a:moveTo>
                    <a:lnTo>
                      <a:pt x="0" y="0"/>
                    </a:lnTo>
                    <a:lnTo>
                      <a:pt x="48" y="52"/>
                    </a:lnTo>
                    <a:lnTo>
                      <a:pt x="94" y="110"/>
                    </a:lnTo>
                    <a:lnTo>
                      <a:pt x="134" y="164"/>
                    </a:lnTo>
                    <a:lnTo>
                      <a:pt x="162" y="204"/>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5" name="Freeform 61"/>
              <p:cNvSpPr>
                <a:spLocks/>
              </p:cNvSpPr>
              <p:nvPr/>
            </p:nvSpPr>
            <p:spPr bwMode="auto">
              <a:xfrm>
                <a:off x="4721358" y="3973512"/>
                <a:ext cx="412750" cy="69850"/>
              </a:xfrm>
              <a:custGeom>
                <a:avLst/>
                <a:gdLst>
                  <a:gd name="T0" fmla="*/ 0 w 260"/>
                  <a:gd name="T1" fmla="*/ 44 h 44"/>
                  <a:gd name="T2" fmla="*/ 0 w 260"/>
                  <a:gd name="T3" fmla="*/ 44 h 44"/>
                  <a:gd name="T4" fmla="*/ 34 w 260"/>
                  <a:gd name="T5" fmla="*/ 42 h 44"/>
                  <a:gd name="T6" fmla="*/ 66 w 260"/>
                  <a:gd name="T7" fmla="*/ 38 h 44"/>
                  <a:gd name="T8" fmla="*/ 134 w 260"/>
                  <a:gd name="T9" fmla="*/ 26 h 44"/>
                  <a:gd name="T10" fmla="*/ 198 w 260"/>
                  <a:gd name="T11" fmla="*/ 12 h 44"/>
                  <a:gd name="T12" fmla="*/ 260 w 26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260" h="44">
                    <a:moveTo>
                      <a:pt x="0" y="44"/>
                    </a:moveTo>
                    <a:lnTo>
                      <a:pt x="0" y="44"/>
                    </a:lnTo>
                    <a:lnTo>
                      <a:pt x="34" y="42"/>
                    </a:lnTo>
                    <a:lnTo>
                      <a:pt x="66" y="38"/>
                    </a:lnTo>
                    <a:lnTo>
                      <a:pt x="134" y="26"/>
                    </a:lnTo>
                    <a:lnTo>
                      <a:pt x="198" y="12"/>
                    </a:lnTo>
                    <a:lnTo>
                      <a:pt x="26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6" name="Freeform 62"/>
              <p:cNvSpPr>
                <a:spLocks/>
              </p:cNvSpPr>
              <p:nvPr/>
            </p:nvSpPr>
            <p:spPr bwMode="auto">
              <a:xfrm>
                <a:off x="5311908" y="2932112"/>
                <a:ext cx="1334218" cy="971550"/>
              </a:xfrm>
              <a:custGeom>
                <a:avLst/>
                <a:gdLst>
                  <a:gd name="T0" fmla="*/ 0 w 802"/>
                  <a:gd name="T1" fmla="*/ 584 h 584"/>
                  <a:gd name="T2" fmla="*/ 0 w 802"/>
                  <a:gd name="T3" fmla="*/ 584 h 584"/>
                  <a:gd name="T4" fmla="*/ 64 w 802"/>
                  <a:gd name="T5" fmla="*/ 556 h 584"/>
                  <a:gd name="T6" fmla="*/ 138 w 802"/>
                  <a:gd name="T7" fmla="*/ 522 h 584"/>
                  <a:gd name="T8" fmla="*/ 176 w 802"/>
                  <a:gd name="T9" fmla="*/ 502 h 584"/>
                  <a:gd name="T10" fmla="*/ 216 w 802"/>
                  <a:gd name="T11" fmla="*/ 480 h 584"/>
                  <a:gd name="T12" fmla="*/ 256 w 802"/>
                  <a:gd name="T13" fmla="*/ 456 h 584"/>
                  <a:gd name="T14" fmla="*/ 298 w 802"/>
                  <a:gd name="T15" fmla="*/ 430 h 584"/>
                  <a:gd name="T16" fmla="*/ 298 w 802"/>
                  <a:gd name="T17" fmla="*/ 430 h 584"/>
                  <a:gd name="T18" fmla="*/ 392 w 802"/>
                  <a:gd name="T19" fmla="*/ 364 h 584"/>
                  <a:gd name="T20" fmla="*/ 508 w 802"/>
                  <a:gd name="T21" fmla="*/ 282 h 584"/>
                  <a:gd name="T22" fmla="*/ 508 w 802"/>
                  <a:gd name="T23" fmla="*/ 282 h 584"/>
                  <a:gd name="T24" fmla="*/ 550 w 802"/>
                  <a:gd name="T25" fmla="*/ 250 h 584"/>
                  <a:gd name="T26" fmla="*/ 592 w 802"/>
                  <a:gd name="T27" fmla="*/ 214 h 584"/>
                  <a:gd name="T28" fmla="*/ 634 w 802"/>
                  <a:gd name="T29" fmla="*/ 176 h 584"/>
                  <a:gd name="T30" fmla="*/ 674 w 802"/>
                  <a:gd name="T31" fmla="*/ 138 h 584"/>
                  <a:gd name="T32" fmla="*/ 712 w 802"/>
                  <a:gd name="T33" fmla="*/ 100 h 584"/>
                  <a:gd name="T34" fmla="*/ 746 w 802"/>
                  <a:gd name="T35" fmla="*/ 64 h 584"/>
                  <a:gd name="T36" fmla="*/ 802 w 802"/>
                  <a:gd name="T3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2" h="584">
                    <a:moveTo>
                      <a:pt x="0" y="584"/>
                    </a:moveTo>
                    <a:lnTo>
                      <a:pt x="0" y="584"/>
                    </a:lnTo>
                    <a:lnTo>
                      <a:pt x="64" y="556"/>
                    </a:lnTo>
                    <a:lnTo>
                      <a:pt x="138" y="522"/>
                    </a:lnTo>
                    <a:lnTo>
                      <a:pt x="176" y="502"/>
                    </a:lnTo>
                    <a:lnTo>
                      <a:pt x="216" y="480"/>
                    </a:lnTo>
                    <a:lnTo>
                      <a:pt x="256" y="456"/>
                    </a:lnTo>
                    <a:lnTo>
                      <a:pt x="298" y="430"/>
                    </a:lnTo>
                    <a:lnTo>
                      <a:pt x="298" y="430"/>
                    </a:lnTo>
                    <a:lnTo>
                      <a:pt x="392" y="364"/>
                    </a:lnTo>
                    <a:lnTo>
                      <a:pt x="508" y="282"/>
                    </a:lnTo>
                    <a:lnTo>
                      <a:pt x="508" y="282"/>
                    </a:lnTo>
                    <a:lnTo>
                      <a:pt x="550" y="250"/>
                    </a:lnTo>
                    <a:lnTo>
                      <a:pt x="592" y="214"/>
                    </a:lnTo>
                    <a:lnTo>
                      <a:pt x="634" y="176"/>
                    </a:lnTo>
                    <a:lnTo>
                      <a:pt x="674" y="138"/>
                    </a:lnTo>
                    <a:lnTo>
                      <a:pt x="712" y="100"/>
                    </a:lnTo>
                    <a:lnTo>
                      <a:pt x="746" y="64"/>
                    </a:lnTo>
                    <a:lnTo>
                      <a:pt x="802" y="0"/>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7" name="Freeform 64"/>
              <p:cNvSpPr>
                <a:spLocks/>
              </p:cNvSpPr>
              <p:nvPr/>
            </p:nvSpPr>
            <p:spPr bwMode="auto">
              <a:xfrm>
                <a:off x="5905633" y="1735137"/>
                <a:ext cx="142875" cy="390525"/>
              </a:xfrm>
              <a:custGeom>
                <a:avLst/>
                <a:gdLst>
                  <a:gd name="T0" fmla="*/ 90 w 90"/>
                  <a:gd name="T1" fmla="*/ 0 h 246"/>
                  <a:gd name="T2" fmla="*/ 90 w 90"/>
                  <a:gd name="T3" fmla="*/ 0 h 246"/>
                  <a:gd name="T4" fmla="*/ 76 w 90"/>
                  <a:gd name="T5" fmla="*/ 30 h 246"/>
                  <a:gd name="T6" fmla="*/ 64 w 90"/>
                  <a:gd name="T7" fmla="*/ 60 h 246"/>
                  <a:gd name="T8" fmla="*/ 40 w 90"/>
                  <a:gd name="T9" fmla="*/ 124 h 246"/>
                  <a:gd name="T10" fmla="*/ 20 w 90"/>
                  <a:gd name="T11" fmla="*/ 188 h 246"/>
                  <a:gd name="T12" fmla="*/ 0 w 90"/>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90" h="246">
                    <a:moveTo>
                      <a:pt x="90" y="0"/>
                    </a:moveTo>
                    <a:lnTo>
                      <a:pt x="90" y="0"/>
                    </a:lnTo>
                    <a:lnTo>
                      <a:pt x="76" y="30"/>
                    </a:lnTo>
                    <a:lnTo>
                      <a:pt x="64" y="60"/>
                    </a:lnTo>
                    <a:lnTo>
                      <a:pt x="40" y="124"/>
                    </a:lnTo>
                    <a:lnTo>
                      <a:pt x="20" y="188"/>
                    </a:lnTo>
                    <a:lnTo>
                      <a:pt x="0" y="246"/>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8" name="Freeform 65"/>
              <p:cNvSpPr>
                <a:spLocks/>
              </p:cNvSpPr>
              <p:nvPr/>
            </p:nvSpPr>
            <p:spPr bwMode="auto">
              <a:xfrm>
                <a:off x="5848483" y="2316162"/>
                <a:ext cx="203200" cy="1642256"/>
              </a:xfrm>
              <a:custGeom>
                <a:avLst/>
                <a:gdLst>
                  <a:gd name="T0" fmla="*/ 18 w 122"/>
                  <a:gd name="T1" fmla="*/ 0 h 986"/>
                  <a:gd name="T2" fmla="*/ 18 w 122"/>
                  <a:gd name="T3" fmla="*/ 0 h 986"/>
                  <a:gd name="T4" fmla="*/ 10 w 122"/>
                  <a:gd name="T5" fmla="*/ 70 h 986"/>
                  <a:gd name="T6" fmla="*/ 2 w 122"/>
                  <a:gd name="T7" fmla="*/ 150 h 986"/>
                  <a:gd name="T8" fmla="*/ 0 w 122"/>
                  <a:gd name="T9" fmla="*/ 194 h 986"/>
                  <a:gd name="T10" fmla="*/ 0 w 122"/>
                  <a:gd name="T11" fmla="*/ 240 h 986"/>
                  <a:gd name="T12" fmla="*/ 0 w 122"/>
                  <a:gd name="T13" fmla="*/ 286 h 986"/>
                  <a:gd name="T14" fmla="*/ 2 w 122"/>
                  <a:gd name="T15" fmla="*/ 334 h 986"/>
                  <a:gd name="T16" fmla="*/ 2 w 122"/>
                  <a:gd name="T17" fmla="*/ 334 h 986"/>
                  <a:gd name="T18" fmla="*/ 12 w 122"/>
                  <a:gd name="T19" fmla="*/ 450 h 986"/>
                  <a:gd name="T20" fmla="*/ 26 w 122"/>
                  <a:gd name="T21" fmla="*/ 592 h 986"/>
                  <a:gd name="T22" fmla="*/ 26 w 122"/>
                  <a:gd name="T23" fmla="*/ 592 h 986"/>
                  <a:gd name="T24" fmla="*/ 32 w 122"/>
                  <a:gd name="T25" fmla="*/ 644 h 986"/>
                  <a:gd name="T26" fmla="*/ 42 w 122"/>
                  <a:gd name="T27" fmla="*/ 698 h 986"/>
                  <a:gd name="T28" fmla="*/ 54 w 122"/>
                  <a:gd name="T29" fmla="*/ 754 h 986"/>
                  <a:gd name="T30" fmla="*/ 68 w 122"/>
                  <a:gd name="T31" fmla="*/ 806 h 986"/>
                  <a:gd name="T32" fmla="*/ 82 w 122"/>
                  <a:gd name="T33" fmla="*/ 858 h 986"/>
                  <a:gd name="T34" fmla="*/ 96 w 122"/>
                  <a:gd name="T35" fmla="*/ 906 h 986"/>
                  <a:gd name="T36" fmla="*/ 122 w 122"/>
                  <a:gd name="T37"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986">
                    <a:moveTo>
                      <a:pt x="18" y="0"/>
                    </a:moveTo>
                    <a:lnTo>
                      <a:pt x="18" y="0"/>
                    </a:lnTo>
                    <a:lnTo>
                      <a:pt x="10" y="70"/>
                    </a:lnTo>
                    <a:lnTo>
                      <a:pt x="2" y="150"/>
                    </a:lnTo>
                    <a:lnTo>
                      <a:pt x="0" y="194"/>
                    </a:lnTo>
                    <a:lnTo>
                      <a:pt x="0" y="240"/>
                    </a:lnTo>
                    <a:lnTo>
                      <a:pt x="0" y="286"/>
                    </a:lnTo>
                    <a:lnTo>
                      <a:pt x="2" y="334"/>
                    </a:lnTo>
                    <a:lnTo>
                      <a:pt x="2" y="334"/>
                    </a:lnTo>
                    <a:lnTo>
                      <a:pt x="12" y="450"/>
                    </a:lnTo>
                    <a:lnTo>
                      <a:pt x="26" y="592"/>
                    </a:lnTo>
                    <a:lnTo>
                      <a:pt x="26" y="592"/>
                    </a:lnTo>
                    <a:lnTo>
                      <a:pt x="32" y="644"/>
                    </a:lnTo>
                    <a:lnTo>
                      <a:pt x="42" y="698"/>
                    </a:lnTo>
                    <a:lnTo>
                      <a:pt x="54" y="754"/>
                    </a:lnTo>
                    <a:lnTo>
                      <a:pt x="68" y="806"/>
                    </a:lnTo>
                    <a:lnTo>
                      <a:pt x="82" y="858"/>
                    </a:lnTo>
                    <a:lnTo>
                      <a:pt x="96" y="906"/>
                    </a:lnTo>
                    <a:lnTo>
                      <a:pt x="122" y="986"/>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98" name="Group 397"/>
            <p:cNvGrpSpPr/>
            <p:nvPr/>
          </p:nvGrpSpPr>
          <p:grpSpPr>
            <a:xfrm>
              <a:off x="4746758" y="2046287"/>
              <a:ext cx="2609850" cy="2286000"/>
              <a:chOff x="4746758" y="2046287"/>
              <a:chExt cx="2609850" cy="2286000"/>
            </a:xfrm>
          </p:grpSpPr>
          <p:grpSp>
            <p:nvGrpSpPr>
              <p:cNvPr id="415" name="Group 414"/>
              <p:cNvGrpSpPr/>
              <p:nvPr/>
            </p:nvGrpSpPr>
            <p:grpSpPr>
              <a:xfrm>
                <a:off x="5134108" y="2132012"/>
                <a:ext cx="1997075" cy="1895475"/>
                <a:chOff x="5134108" y="2132012"/>
                <a:chExt cx="1997075" cy="1895475"/>
              </a:xfrm>
            </p:grpSpPr>
            <p:sp>
              <p:nvSpPr>
                <p:cNvPr id="444" name="Freeform 443"/>
                <p:cNvSpPr>
                  <a:spLocks/>
                </p:cNvSpPr>
                <p:nvPr/>
              </p:nvSpPr>
              <p:spPr bwMode="auto">
                <a:xfrm>
                  <a:off x="6051683" y="26177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 name="Freeform 444"/>
                <p:cNvSpPr>
                  <a:spLocks/>
                </p:cNvSpPr>
                <p:nvPr/>
              </p:nvSpPr>
              <p:spPr bwMode="auto">
                <a:xfrm>
                  <a:off x="5975483" y="27066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 name="Freeform 94"/>
                <p:cNvSpPr>
                  <a:spLocks/>
                </p:cNvSpPr>
                <p:nvPr/>
              </p:nvSpPr>
              <p:spPr bwMode="auto">
                <a:xfrm>
                  <a:off x="5962783" y="28844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 name="Freeform 95"/>
                <p:cNvSpPr>
                  <a:spLocks/>
                </p:cNvSpPr>
                <p:nvPr/>
              </p:nvSpPr>
              <p:spPr bwMode="auto">
                <a:xfrm>
                  <a:off x="5975483" y="29733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 name="Freeform 98"/>
                <p:cNvSpPr>
                  <a:spLocks/>
                </p:cNvSpPr>
                <p:nvPr/>
              </p:nvSpPr>
              <p:spPr bwMode="auto">
                <a:xfrm>
                  <a:off x="6464433" y="3557587"/>
                  <a:ext cx="158750" cy="92075"/>
                </a:xfrm>
                <a:custGeom>
                  <a:avLst/>
                  <a:gdLst>
                    <a:gd name="T0" fmla="*/ 0 w 100"/>
                    <a:gd name="T1" fmla="*/ 28 h 58"/>
                    <a:gd name="T2" fmla="*/ 0 w 100"/>
                    <a:gd name="T3" fmla="*/ 28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28 h 58"/>
                    <a:gd name="T22" fmla="*/ 50 w 100"/>
                    <a:gd name="T23" fmla="*/ 0 h 58"/>
                    <a:gd name="T24" fmla="*/ 0 w 100"/>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28"/>
                      </a:moveTo>
                      <a:lnTo>
                        <a:pt x="0" y="28"/>
                      </a:lnTo>
                      <a:lnTo>
                        <a:pt x="10" y="40"/>
                      </a:lnTo>
                      <a:lnTo>
                        <a:pt x="22" y="50"/>
                      </a:lnTo>
                      <a:lnTo>
                        <a:pt x="34" y="56"/>
                      </a:lnTo>
                      <a:lnTo>
                        <a:pt x="50" y="58"/>
                      </a:lnTo>
                      <a:lnTo>
                        <a:pt x="50" y="58"/>
                      </a:lnTo>
                      <a:lnTo>
                        <a:pt x="66" y="56"/>
                      </a:lnTo>
                      <a:lnTo>
                        <a:pt x="78" y="50"/>
                      </a:lnTo>
                      <a:lnTo>
                        <a:pt x="90" y="40"/>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 name="Freeform 99"/>
                <p:cNvSpPr>
                  <a:spLocks/>
                </p:cNvSpPr>
                <p:nvPr/>
              </p:nvSpPr>
              <p:spPr bwMode="auto">
                <a:xfrm>
                  <a:off x="6454908" y="346868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8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8" y="24"/>
                      </a:lnTo>
                      <a:lnTo>
                        <a:pt x="4" y="34"/>
                      </a:lnTo>
                      <a:lnTo>
                        <a:pt x="0" y="44"/>
                      </a:lnTo>
                      <a:lnTo>
                        <a:pt x="0" y="56"/>
                      </a:lnTo>
                      <a:lnTo>
                        <a:pt x="0" y="56"/>
                      </a:lnTo>
                      <a:lnTo>
                        <a:pt x="2" y="72"/>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 name="Freeform 103"/>
                <p:cNvSpPr>
                  <a:spLocks/>
                </p:cNvSpPr>
                <p:nvPr/>
              </p:nvSpPr>
              <p:spPr bwMode="auto">
                <a:xfrm>
                  <a:off x="7042283" y="3570287"/>
                  <a:ext cx="88900" cy="133350"/>
                </a:xfrm>
                <a:custGeom>
                  <a:avLst/>
                  <a:gdLst>
                    <a:gd name="T0" fmla="*/ 28 w 56"/>
                    <a:gd name="T1" fmla="*/ 6 h 84"/>
                    <a:gd name="T2" fmla="*/ 28 w 56"/>
                    <a:gd name="T3" fmla="*/ 6 h 84"/>
                    <a:gd name="T4" fmla="*/ 14 w 56"/>
                    <a:gd name="T5" fmla="*/ 2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4 h 84"/>
                    <a:gd name="T18" fmla="*/ 56 w 56"/>
                    <a:gd name="T19" fmla="*/ 52 h 84"/>
                    <a:gd name="T20" fmla="*/ 54 w 56"/>
                    <a:gd name="T21" fmla="*/ 42 h 84"/>
                    <a:gd name="T22" fmla="*/ 50 w 56"/>
                    <a:gd name="T23" fmla="*/ 32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2"/>
                      </a:lnTo>
                      <a:lnTo>
                        <a:pt x="0" y="0"/>
                      </a:lnTo>
                      <a:lnTo>
                        <a:pt x="0" y="56"/>
                      </a:lnTo>
                      <a:lnTo>
                        <a:pt x="50" y="84"/>
                      </a:lnTo>
                      <a:lnTo>
                        <a:pt x="50" y="84"/>
                      </a:lnTo>
                      <a:lnTo>
                        <a:pt x="54" y="74"/>
                      </a:lnTo>
                      <a:lnTo>
                        <a:pt x="56" y="64"/>
                      </a:lnTo>
                      <a:lnTo>
                        <a:pt x="56" y="52"/>
                      </a:lnTo>
                      <a:lnTo>
                        <a:pt x="54" y="42"/>
                      </a:lnTo>
                      <a:lnTo>
                        <a:pt x="50" y="32"/>
                      </a:lnTo>
                      <a:lnTo>
                        <a:pt x="46" y="22"/>
                      </a:lnTo>
                      <a:lnTo>
                        <a:pt x="38" y="14"/>
                      </a:lnTo>
                      <a:lnTo>
                        <a:pt x="28" y="6"/>
                      </a:lnTo>
                      <a:lnTo>
                        <a:pt x="28" y="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 name="Freeform 104"/>
                <p:cNvSpPr>
                  <a:spLocks/>
                </p:cNvSpPr>
                <p:nvPr/>
              </p:nvSpPr>
              <p:spPr bwMode="auto">
                <a:xfrm>
                  <a:off x="6962908" y="365918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2 w 100"/>
                    <a:gd name="T13" fmla="*/ 56 h 56"/>
                    <a:gd name="T14" fmla="*/ 54 w 100"/>
                    <a:gd name="T15" fmla="*/ 56 h 56"/>
                    <a:gd name="T16" fmla="*/ 64 w 100"/>
                    <a:gd name="T17" fmla="*/ 56 h 56"/>
                    <a:gd name="T18" fmla="*/ 74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2" y="56"/>
                      </a:lnTo>
                      <a:lnTo>
                        <a:pt x="54" y="56"/>
                      </a:lnTo>
                      <a:lnTo>
                        <a:pt x="64" y="56"/>
                      </a:lnTo>
                      <a:lnTo>
                        <a:pt x="74" y="52"/>
                      </a:lnTo>
                      <a:lnTo>
                        <a:pt x="84" y="46"/>
                      </a:lnTo>
                      <a:lnTo>
                        <a:pt x="92" y="38"/>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 name="Freeform 121"/>
                <p:cNvSpPr>
                  <a:spLocks/>
                </p:cNvSpPr>
                <p:nvPr/>
              </p:nvSpPr>
              <p:spPr bwMode="auto">
                <a:xfrm>
                  <a:off x="6312033" y="3335337"/>
                  <a:ext cx="92075" cy="133350"/>
                </a:xfrm>
                <a:custGeom>
                  <a:avLst/>
                  <a:gdLst>
                    <a:gd name="T0" fmla="*/ 0 w 58"/>
                    <a:gd name="T1" fmla="*/ 0 h 84"/>
                    <a:gd name="T2" fmla="*/ 0 w 58"/>
                    <a:gd name="T3" fmla="*/ 56 h 84"/>
                    <a:gd name="T4" fmla="*/ 50 w 58"/>
                    <a:gd name="T5" fmla="*/ 84 h 84"/>
                    <a:gd name="T6" fmla="*/ 50 w 58"/>
                    <a:gd name="T7" fmla="*/ 84 h 84"/>
                    <a:gd name="T8" fmla="*/ 56 w 58"/>
                    <a:gd name="T9" fmla="*/ 72 h 84"/>
                    <a:gd name="T10" fmla="*/ 58 w 58"/>
                    <a:gd name="T11" fmla="*/ 56 h 84"/>
                    <a:gd name="T12" fmla="*/ 58 w 58"/>
                    <a:gd name="T13" fmla="*/ 56 h 84"/>
                    <a:gd name="T14" fmla="*/ 56 w 58"/>
                    <a:gd name="T15" fmla="*/ 44 h 84"/>
                    <a:gd name="T16" fmla="*/ 52 w 58"/>
                    <a:gd name="T17" fmla="*/ 34 h 84"/>
                    <a:gd name="T18" fmla="*/ 48 w 58"/>
                    <a:gd name="T19" fmla="*/ 24 h 84"/>
                    <a:gd name="T20" fmla="*/ 40 w 58"/>
                    <a:gd name="T21" fmla="*/ 16 h 84"/>
                    <a:gd name="T22" fmla="*/ 32 w 58"/>
                    <a:gd name="T23" fmla="*/ 10 h 84"/>
                    <a:gd name="T24" fmla="*/ 22 w 58"/>
                    <a:gd name="T25" fmla="*/ 4 h 84"/>
                    <a:gd name="T26" fmla="*/ 12 w 58"/>
                    <a:gd name="T27" fmla="*/ 0 h 84"/>
                    <a:gd name="T28" fmla="*/ 0 w 58"/>
                    <a:gd name="T29" fmla="*/ 0 h 84"/>
                    <a:gd name="T30" fmla="*/ 0 w 58"/>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4">
                      <a:moveTo>
                        <a:pt x="0" y="0"/>
                      </a:moveTo>
                      <a:lnTo>
                        <a:pt x="0" y="56"/>
                      </a:lnTo>
                      <a:lnTo>
                        <a:pt x="50" y="84"/>
                      </a:lnTo>
                      <a:lnTo>
                        <a:pt x="50" y="84"/>
                      </a:lnTo>
                      <a:lnTo>
                        <a:pt x="56" y="72"/>
                      </a:lnTo>
                      <a:lnTo>
                        <a:pt x="58" y="56"/>
                      </a:lnTo>
                      <a:lnTo>
                        <a:pt x="58" y="56"/>
                      </a:lnTo>
                      <a:lnTo>
                        <a:pt x="56" y="44"/>
                      </a:lnTo>
                      <a:lnTo>
                        <a:pt x="52" y="34"/>
                      </a:lnTo>
                      <a:lnTo>
                        <a:pt x="48" y="24"/>
                      </a:lnTo>
                      <a:lnTo>
                        <a:pt x="40" y="16"/>
                      </a:lnTo>
                      <a:lnTo>
                        <a:pt x="32" y="10"/>
                      </a:lnTo>
                      <a:lnTo>
                        <a:pt x="22" y="4"/>
                      </a:lnTo>
                      <a:lnTo>
                        <a:pt x="12" y="0"/>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 name="Freeform 123"/>
                <p:cNvSpPr>
                  <a:spLocks/>
                </p:cNvSpPr>
                <p:nvPr/>
              </p:nvSpPr>
              <p:spPr bwMode="auto">
                <a:xfrm>
                  <a:off x="6223133" y="333533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10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10" y="24"/>
                      </a:lnTo>
                      <a:lnTo>
                        <a:pt x="4" y="34"/>
                      </a:lnTo>
                      <a:lnTo>
                        <a:pt x="0" y="44"/>
                      </a:lnTo>
                      <a:lnTo>
                        <a:pt x="0" y="56"/>
                      </a:lnTo>
                      <a:lnTo>
                        <a:pt x="0" y="56"/>
                      </a:lnTo>
                      <a:lnTo>
                        <a:pt x="2" y="72"/>
                      </a:lnTo>
                      <a:lnTo>
                        <a:pt x="8"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 name="Freeform 124"/>
                <p:cNvSpPr>
                  <a:spLocks/>
                </p:cNvSpPr>
                <p:nvPr/>
              </p:nvSpPr>
              <p:spPr bwMode="auto">
                <a:xfrm>
                  <a:off x="5470658" y="3468687"/>
                  <a:ext cx="92075" cy="136525"/>
                </a:xfrm>
                <a:custGeom>
                  <a:avLst/>
                  <a:gdLst>
                    <a:gd name="T0" fmla="*/ 58 w 58"/>
                    <a:gd name="T1" fmla="*/ 0 h 86"/>
                    <a:gd name="T2" fmla="*/ 58 w 58"/>
                    <a:gd name="T3" fmla="*/ 0 h 86"/>
                    <a:gd name="T4" fmla="*/ 42 w 58"/>
                    <a:gd name="T5" fmla="*/ 2 h 86"/>
                    <a:gd name="T6" fmla="*/ 28 w 58"/>
                    <a:gd name="T7" fmla="*/ 8 h 86"/>
                    <a:gd name="T8" fmla="*/ 28 w 58"/>
                    <a:gd name="T9" fmla="*/ 8 h 86"/>
                    <a:gd name="T10" fmla="*/ 20 w 58"/>
                    <a:gd name="T11" fmla="*/ 14 h 86"/>
                    <a:gd name="T12" fmla="*/ 12 w 58"/>
                    <a:gd name="T13" fmla="*/ 22 h 86"/>
                    <a:gd name="T14" fmla="*/ 6 w 58"/>
                    <a:gd name="T15" fmla="*/ 32 h 86"/>
                    <a:gd name="T16" fmla="*/ 2 w 58"/>
                    <a:gd name="T17" fmla="*/ 42 h 86"/>
                    <a:gd name="T18" fmla="*/ 0 w 58"/>
                    <a:gd name="T19" fmla="*/ 52 h 86"/>
                    <a:gd name="T20" fmla="*/ 0 w 58"/>
                    <a:gd name="T21" fmla="*/ 64 h 86"/>
                    <a:gd name="T22" fmla="*/ 4 w 58"/>
                    <a:gd name="T23" fmla="*/ 74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2" y="2"/>
                      </a:lnTo>
                      <a:lnTo>
                        <a:pt x="28" y="8"/>
                      </a:lnTo>
                      <a:lnTo>
                        <a:pt x="28" y="8"/>
                      </a:lnTo>
                      <a:lnTo>
                        <a:pt x="20" y="14"/>
                      </a:lnTo>
                      <a:lnTo>
                        <a:pt x="12" y="22"/>
                      </a:lnTo>
                      <a:lnTo>
                        <a:pt x="6" y="32"/>
                      </a:lnTo>
                      <a:lnTo>
                        <a:pt x="2" y="42"/>
                      </a:lnTo>
                      <a:lnTo>
                        <a:pt x="0" y="52"/>
                      </a:lnTo>
                      <a:lnTo>
                        <a:pt x="0" y="64"/>
                      </a:lnTo>
                      <a:lnTo>
                        <a:pt x="4" y="74"/>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 name="Freeform 125"/>
                <p:cNvSpPr>
                  <a:spLocks/>
                </p:cNvSpPr>
                <p:nvPr/>
              </p:nvSpPr>
              <p:spPr bwMode="auto">
                <a:xfrm>
                  <a:off x="5562733" y="3468687"/>
                  <a:ext cx="88900" cy="136525"/>
                </a:xfrm>
                <a:custGeom>
                  <a:avLst/>
                  <a:gdLst>
                    <a:gd name="T0" fmla="*/ 0 w 56"/>
                    <a:gd name="T1" fmla="*/ 0 h 86"/>
                    <a:gd name="T2" fmla="*/ 0 w 56"/>
                    <a:gd name="T3" fmla="*/ 56 h 86"/>
                    <a:gd name="T4" fmla="*/ 48 w 56"/>
                    <a:gd name="T5" fmla="*/ 86 h 86"/>
                    <a:gd name="T6" fmla="*/ 48 w 56"/>
                    <a:gd name="T7" fmla="*/ 86 h 86"/>
                    <a:gd name="T8" fmla="*/ 54 w 56"/>
                    <a:gd name="T9" fmla="*/ 72 h 86"/>
                    <a:gd name="T10" fmla="*/ 56 w 56"/>
                    <a:gd name="T11" fmla="*/ 58 h 86"/>
                    <a:gd name="T12" fmla="*/ 54 w 56"/>
                    <a:gd name="T13" fmla="*/ 42 h 86"/>
                    <a:gd name="T14" fmla="*/ 48 w 56"/>
                    <a:gd name="T15" fmla="*/ 28 h 86"/>
                    <a:gd name="T16" fmla="*/ 48 w 56"/>
                    <a:gd name="T17" fmla="*/ 28 h 86"/>
                    <a:gd name="T18" fmla="*/ 40 w 56"/>
                    <a:gd name="T19" fmla="*/ 16 h 86"/>
                    <a:gd name="T20" fmla="*/ 28 w 56"/>
                    <a:gd name="T21" fmla="*/ 8 h 86"/>
                    <a:gd name="T22" fmla="*/ 14 w 56"/>
                    <a:gd name="T23" fmla="*/ 2 h 86"/>
                    <a:gd name="T24" fmla="*/ 0 w 56"/>
                    <a:gd name="T25" fmla="*/ 0 h 86"/>
                    <a:gd name="T26" fmla="*/ 0 w 56"/>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6">
                      <a:moveTo>
                        <a:pt x="0" y="0"/>
                      </a:moveTo>
                      <a:lnTo>
                        <a:pt x="0" y="56"/>
                      </a:lnTo>
                      <a:lnTo>
                        <a:pt x="48" y="86"/>
                      </a:lnTo>
                      <a:lnTo>
                        <a:pt x="48" y="86"/>
                      </a:lnTo>
                      <a:lnTo>
                        <a:pt x="54" y="72"/>
                      </a:lnTo>
                      <a:lnTo>
                        <a:pt x="56" y="58"/>
                      </a:lnTo>
                      <a:lnTo>
                        <a:pt x="54" y="42"/>
                      </a:lnTo>
                      <a:lnTo>
                        <a:pt x="48" y="28"/>
                      </a:lnTo>
                      <a:lnTo>
                        <a:pt x="48" y="28"/>
                      </a:lnTo>
                      <a:lnTo>
                        <a:pt x="40" y="16"/>
                      </a:lnTo>
                      <a:lnTo>
                        <a:pt x="28" y="8"/>
                      </a:lnTo>
                      <a:lnTo>
                        <a:pt x="14" y="2"/>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 name="Freeform 127"/>
                <p:cNvSpPr>
                  <a:spLocks/>
                </p:cNvSpPr>
                <p:nvPr/>
              </p:nvSpPr>
              <p:spPr bwMode="auto">
                <a:xfrm>
                  <a:off x="5791333" y="3335337"/>
                  <a:ext cx="92075" cy="136525"/>
                </a:xfrm>
                <a:custGeom>
                  <a:avLst/>
                  <a:gdLst>
                    <a:gd name="T0" fmla="*/ 0 w 58"/>
                    <a:gd name="T1" fmla="*/ 0 h 86"/>
                    <a:gd name="T2" fmla="*/ 0 w 58"/>
                    <a:gd name="T3" fmla="*/ 56 h 86"/>
                    <a:gd name="T4" fmla="*/ 50 w 58"/>
                    <a:gd name="T5" fmla="*/ 86 h 86"/>
                    <a:gd name="T6" fmla="*/ 50 w 58"/>
                    <a:gd name="T7" fmla="*/ 86 h 86"/>
                    <a:gd name="T8" fmla="*/ 56 w 58"/>
                    <a:gd name="T9" fmla="*/ 72 h 86"/>
                    <a:gd name="T10" fmla="*/ 58 w 58"/>
                    <a:gd name="T11" fmla="*/ 56 h 86"/>
                    <a:gd name="T12" fmla="*/ 58 w 58"/>
                    <a:gd name="T13" fmla="*/ 56 h 86"/>
                    <a:gd name="T14" fmla="*/ 56 w 58"/>
                    <a:gd name="T15" fmla="*/ 46 h 86"/>
                    <a:gd name="T16" fmla="*/ 54 w 58"/>
                    <a:gd name="T17" fmla="*/ 34 h 86"/>
                    <a:gd name="T18" fmla="*/ 48 w 58"/>
                    <a:gd name="T19" fmla="*/ 24 h 86"/>
                    <a:gd name="T20" fmla="*/ 42 w 58"/>
                    <a:gd name="T21" fmla="*/ 16 h 86"/>
                    <a:gd name="T22" fmla="*/ 32 w 58"/>
                    <a:gd name="T23" fmla="*/ 10 h 86"/>
                    <a:gd name="T24" fmla="*/ 24 w 58"/>
                    <a:gd name="T25" fmla="*/ 4 h 86"/>
                    <a:gd name="T26" fmla="*/ 12 w 58"/>
                    <a:gd name="T27" fmla="*/ 0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6"/>
                      </a:lnTo>
                      <a:lnTo>
                        <a:pt x="50" y="86"/>
                      </a:lnTo>
                      <a:lnTo>
                        <a:pt x="50" y="86"/>
                      </a:lnTo>
                      <a:lnTo>
                        <a:pt x="56" y="72"/>
                      </a:lnTo>
                      <a:lnTo>
                        <a:pt x="58" y="56"/>
                      </a:lnTo>
                      <a:lnTo>
                        <a:pt x="58" y="56"/>
                      </a:lnTo>
                      <a:lnTo>
                        <a:pt x="56" y="46"/>
                      </a:lnTo>
                      <a:lnTo>
                        <a:pt x="54" y="34"/>
                      </a:lnTo>
                      <a:lnTo>
                        <a:pt x="48" y="24"/>
                      </a:lnTo>
                      <a:lnTo>
                        <a:pt x="42" y="16"/>
                      </a:lnTo>
                      <a:lnTo>
                        <a:pt x="32" y="10"/>
                      </a:lnTo>
                      <a:lnTo>
                        <a:pt x="24" y="4"/>
                      </a:lnTo>
                      <a:lnTo>
                        <a:pt x="12" y="0"/>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 name="Freeform 128"/>
                <p:cNvSpPr>
                  <a:spLocks/>
                </p:cNvSpPr>
                <p:nvPr/>
              </p:nvSpPr>
              <p:spPr bwMode="auto">
                <a:xfrm>
                  <a:off x="57151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90 w 98"/>
                    <a:gd name="T19" fmla="*/ 40 h 58"/>
                    <a:gd name="T20" fmla="*/ 98 w 98"/>
                    <a:gd name="T21" fmla="*/ 30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90" y="40"/>
                      </a:lnTo>
                      <a:lnTo>
                        <a:pt x="98" y="30"/>
                      </a:lnTo>
                      <a:lnTo>
                        <a:pt x="48"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 name="Freeform 131"/>
                <p:cNvSpPr>
                  <a:spLocks/>
                </p:cNvSpPr>
                <p:nvPr/>
              </p:nvSpPr>
              <p:spPr bwMode="auto">
                <a:xfrm>
                  <a:off x="5134108" y="3846512"/>
                  <a:ext cx="88900" cy="133350"/>
                </a:xfrm>
                <a:custGeom>
                  <a:avLst/>
                  <a:gdLst>
                    <a:gd name="T0" fmla="*/ 56 w 56"/>
                    <a:gd name="T1" fmla="*/ 0 h 84"/>
                    <a:gd name="T2" fmla="*/ 56 w 56"/>
                    <a:gd name="T3" fmla="*/ 0 h 84"/>
                    <a:gd name="T4" fmla="*/ 42 w 56"/>
                    <a:gd name="T5" fmla="*/ 2 h 84"/>
                    <a:gd name="T6" fmla="*/ 28 w 56"/>
                    <a:gd name="T7" fmla="*/ 8 h 84"/>
                    <a:gd name="T8" fmla="*/ 28 w 56"/>
                    <a:gd name="T9" fmla="*/ 8 h 84"/>
                    <a:gd name="T10" fmla="*/ 18 w 56"/>
                    <a:gd name="T11" fmla="*/ 14 h 84"/>
                    <a:gd name="T12" fmla="*/ 10 w 56"/>
                    <a:gd name="T13" fmla="*/ 22 h 84"/>
                    <a:gd name="T14" fmla="*/ 4 w 56"/>
                    <a:gd name="T15" fmla="*/ 32 h 84"/>
                    <a:gd name="T16" fmla="*/ 0 w 56"/>
                    <a:gd name="T17" fmla="*/ 42 h 84"/>
                    <a:gd name="T18" fmla="*/ 0 w 56"/>
                    <a:gd name="T19" fmla="*/ 52 h 84"/>
                    <a:gd name="T20" fmla="*/ 0 w 56"/>
                    <a:gd name="T21" fmla="*/ 64 h 84"/>
                    <a:gd name="T22" fmla="*/ 2 w 56"/>
                    <a:gd name="T23" fmla="*/ 74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2" y="2"/>
                      </a:lnTo>
                      <a:lnTo>
                        <a:pt x="28" y="8"/>
                      </a:lnTo>
                      <a:lnTo>
                        <a:pt x="28" y="8"/>
                      </a:lnTo>
                      <a:lnTo>
                        <a:pt x="18" y="14"/>
                      </a:lnTo>
                      <a:lnTo>
                        <a:pt x="10" y="22"/>
                      </a:lnTo>
                      <a:lnTo>
                        <a:pt x="4" y="32"/>
                      </a:lnTo>
                      <a:lnTo>
                        <a:pt x="0" y="42"/>
                      </a:lnTo>
                      <a:lnTo>
                        <a:pt x="0" y="52"/>
                      </a:lnTo>
                      <a:lnTo>
                        <a:pt x="0" y="64"/>
                      </a:lnTo>
                      <a:lnTo>
                        <a:pt x="2" y="74"/>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 name="Freeform 132"/>
                <p:cNvSpPr>
                  <a:spLocks/>
                </p:cNvSpPr>
                <p:nvPr/>
              </p:nvSpPr>
              <p:spPr bwMode="auto">
                <a:xfrm>
                  <a:off x="5143633" y="3935412"/>
                  <a:ext cx="158750" cy="92075"/>
                </a:xfrm>
                <a:custGeom>
                  <a:avLst/>
                  <a:gdLst>
                    <a:gd name="T0" fmla="*/ 78 w 100"/>
                    <a:gd name="T1" fmla="*/ 50 h 58"/>
                    <a:gd name="T2" fmla="*/ 78 w 100"/>
                    <a:gd name="T3" fmla="*/ 50 h 58"/>
                    <a:gd name="T4" fmla="*/ 90 w 100"/>
                    <a:gd name="T5" fmla="*/ 40 h 58"/>
                    <a:gd name="T6" fmla="*/ 100 w 100"/>
                    <a:gd name="T7" fmla="*/ 28 h 58"/>
                    <a:gd name="T8" fmla="*/ 50 w 100"/>
                    <a:gd name="T9" fmla="*/ 0 h 58"/>
                    <a:gd name="T10" fmla="*/ 0 w 100"/>
                    <a:gd name="T11" fmla="*/ 28 h 58"/>
                    <a:gd name="T12" fmla="*/ 0 w 100"/>
                    <a:gd name="T13" fmla="*/ 28 h 58"/>
                    <a:gd name="T14" fmla="*/ 8 w 100"/>
                    <a:gd name="T15" fmla="*/ 38 h 58"/>
                    <a:gd name="T16" fmla="*/ 16 w 100"/>
                    <a:gd name="T17" fmla="*/ 46 h 58"/>
                    <a:gd name="T18" fmla="*/ 24 w 100"/>
                    <a:gd name="T19" fmla="*/ 52 h 58"/>
                    <a:gd name="T20" fmla="*/ 36 w 100"/>
                    <a:gd name="T21" fmla="*/ 56 h 58"/>
                    <a:gd name="T22" fmla="*/ 46 w 100"/>
                    <a:gd name="T23" fmla="*/ 58 h 58"/>
                    <a:gd name="T24" fmla="*/ 56 w 100"/>
                    <a:gd name="T25" fmla="*/ 56 h 58"/>
                    <a:gd name="T26" fmla="*/ 68 w 100"/>
                    <a:gd name="T27" fmla="*/ 54 h 58"/>
                    <a:gd name="T28" fmla="*/ 78 w 100"/>
                    <a:gd name="T29" fmla="*/ 50 h 58"/>
                    <a:gd name="T30" fmla="*/ 78 w 100"/>
                    <a:gd name="T3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8">
                      <a:moveTo>
                        <a:pt x="78" y="50"/>
                      </a:moveTo>
                      <a:lnTo>
                        <a:pt x="78" y="50"/>
                      </a:lnTo>
                      <a:lnTo>
                        <a:pt x="90" y="40"/>
                      </a:lnTo>
                      <a:lnTo>
                        <a:pt x="100" y="28"/>
                      </a:lnTo>
                      <a:lnTo>
                        <a:pt x="50" y="0"/>
                      </a:lnTo>
                      <a:lnTo>
                        <a:pt x="0" y="28"/>
                      </a:lnTo>
                      <a:lnTo>
                        <a:pt x="0" y="28"/>
                      </a:lnTo>
                      <a:lnTo>
                        <a:pt x="8" y="38"/>
                      </a:lnTo>
                      <a:lnTo>
                        <a:pt x="16" y="46"/>
                      </a:lnTo>
                      <a:lnTo>
                        <a:pt x="24" y="52"/>
                      </a:lnTo>
                      <a:lnTo>
                        <a:pt x="36" y="56"/>
                      </a:lnTo>
                      <a:lnTo>
                        <a:pt x="46" y="58"/>
                      </a:lnTo>
                      <a:lnTo>
                        <a:pt x="56" y="56"/>
                      </a:lnTo>
                      <a:lnTo>
                        <a:pt x="68" y="54"/>
                      </a:lnTo>
                      <a:lnTo>
                        <a:pt x="78" y="50"/>
                      </a:lnTo>
                      <a:lnTo>
                        <a:pt x="78" y="5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 name="Freeform 133"/>
                <p:cNvSpPr>
                  <a:spLocks/>
                </p:cNvSpPr>
                <p:nvPr/>
              </p:nvSpPr>
              <p:spPr bwMode="auto">
                <a:xfrm>
                  <a:off x="5800858" y="2132012"/>
                  <a:ext cx="92075" cy="136525"/>
                </a:xfrm>
                <a:custGeom>
                  <a:avLst/>
                  <a:gdLst>
                    <a:gd name="T0" fmla="*/ 58 w 58"/>
                    <a:gd name="T1" fmla="*/ 0 h 86"/>
                    <a:gd name="T2" fmla="*/ 58 w 58"/>
                    <a:gd name="T3" fmla="*/ 0 h 86"/>
                    <a:gd name="T4" fmla="*/ 46 w 58"/>
                    <a:gd name="T5" fmla="*/ 2 h 86"/>
                    <a:gd name="T6" fmla="*/ 36 w 58"/>
                    <a:gd name="T7" fmla="*/ 4 h 86"/>
                    <a:gd name="T8" fmla="*/ 26 w 58"/>
                    <a:gd name="T9" fmla="*/ 10 h 86"/>
                    <a:gd name="T10" fmla="*/ 18 w 58"/>
                    <a:gd name="T11" fmla="*/ 16 h 86"/>
                    <a:gd name="T12" fmla="*/ 10 w 58"/>
                    <a:gd name="T13" fmla="*/ 26 h 86"/>
                    <a:gd name="T14" fmla="*/ 6 w 58"/>
                    <a:gd name="T15" fmla="*/ 34 h 86"/>
                    <a:gd name="T16" fmla="*/ 2 w 58"/>
                    <a:gd name="T17" fmla="*/ 46 h 86"/>
                    <a:gd name="T18" fmla="*/ 0 w 58"/>
                    <a:gd name="T19" fmla="*/ 56 h 86"/>
                    <a:gd name="T20" fmla="*/ 0 w 58"/>
                    <a:gd name="T21" fmla="*/ 56 h 86"/>
                    <a:gd name="T22" fmla="*/ 2 w 58"/>
                    <a:gd name="T23" fmla="*/ 72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6" y="2"/>
                      </a:lnTo>
                      <a:lnTo>
                        <a:pt x="36" y="4"/>
                      </a:lnTo>
                      <a:lnTo>
                        <a:pt x="26" y="10"/>
                      </a:lnTo>
                      <a:lnTo>
                        <a:pt x="18" y="16"/>
                      </a:lnTo>
                      <a:lnTo>
                        <a:pt x="10" y="26"/>
                      </a:lnTo>
                      <a:lnTo>
                        <a:pt x="6" y="34"/>
                      </a:lnTo>
                      <a:lnTo>
                        <a:pt x="2" y="46"/>
                      </a:lnTo>
                      <a:lnTo>
                        <a:pt x="0" y="56"/>
                      </a:lnTo>
                      <a:lnTo>
                        <a:pt x="0" y="56"/>
                      </a:lnTo>
                      <a:lnTo>
                        <a:pt x="2" y="72"/>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 name="Freeform 134"/>
                <p:cNvSpPr>
                  <a:spLocks/>
                </p:cNvSpPr>
                <p:nvPr/>
              </p:nvSpPr>
              <p:spPr bwMode="auto">
                <a:xfrm>
                  <a:off x="5892933" y="2132012"/>
                  <a:ext cx="88900" cy="136525"/>
                </a:xfrm>
                <a:custGeom>
                  <a:avLst/>
                  <a:gdLst>
                    <a:gd name="T0" fmla="*/ 0 w 56"/>
                    <a:gd name="T1" fmla="*/ 0 h 86"/>
                    <a:gd name="T2" fmla="*/ 0 w 56"/>
                    <a:gd name="T3" fmla="*/ 56 h 86"/>
                    <a:gd name="T4" fmla="*/ 50 w 56"/>
                    <a:gd name="T5" fmla="*/ 86 h 86"/>
                    <a:gd name="T6" fmla="*/ 50 w 56"/>
                    <a:gd name="T7" fmla="*/ 86 h 86"/>
                    <a:gd name="T8" fmla="*/ 54 w 56"/>
                    <a:gd name="T9" fmla="*/ 72 h 86"/>
                    <a:gd name="T10" fmla="*/ 56 w 56"/>
                    <a:gd name="T11" fmla="*/ 56 h 86"/>
                    <a:gd name="T12" fmla="*/ 56 w 56"/>
                    <a:gd name="T13" fmla="*/ 56 h 86"/>
                    <a:gd name="T14" fmla="*/ 56 w 56"/>
                    <a:gd name="T15" fmla="*/ 46 h 86"/>
                    <a:gd name="T16" fmla="*/ 52 w 56"/>
                    <a:gd name="T17" fmla="*/ 34 h 86"/>
                    <a:gd name="T18" fmla="*/ 48 w 56"/>
                    <a:gd name="T19" fmla="*/ 26 h 86"/>
                    <a:gd name="T20" fmla="*/ 40 w 56"/>
                    <a:gd name="T21" fmla="*/ 16 h 86"/>
                    <a:gd name="T22" fmla="*/ 32 w 56"/>
                    <a:gd name="T23" fmla="*/ 10 h 86"/>
                    <a:gd name="T24" fmla="*/ 22 w 56"/>
                    <a:gd name="T25" fmla="*/ 4 h 86"/>
                    <a:gd name="T26" fmla="*/ 12 w 56"/>
                    <a:gd name="T27" fmla="*/ 2 h 86"/>
                    <a:gd name="T28" fmla="*/ 0 w 56"/>
                    <a:gd name="T29" fmla="*/ 0 h 86"/>
                    <a:gd name="T30" fmla="*/ 0 w 56"/>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6">
                      <a:moveTo>
                        <a:pt x="0" y="0"/>
                      </a:moveTo>
                      <a:lnTo>
                        <a:pt x="0" y="56"/>
                      </a:lnTo>
                      <a:lnTo>
                        <a:pt x="50" y="86"/>
                      </a:lnTo>
                      <a:lnTo>
                        <a:pt x="50" y="86"/>
                      </a:lnTo>
                      <a:lnTo>
                        <a:pt x="54" y="72"/>
                      </a:lnTo>
                      <a:lnTo>
                        <a:pt x="56" y="56"/>
                      </a:lnTo>
                      <a:lnTo>
                        <a:pt x="56" y="56"/>
                      </a:lnTo>
                      <a:lnTo>
                        <a:pt x="56" y="46"/>
                      </a:lnTo>
                      <a:lnTo>
                        <a:pt x="52" y="34"/>
                      </a:lnTo>
                      <a:lnTo>
                        <a:pt x="48" y="26"/>
                      </a:lnTo>
                      <a:lnTo>
                        <a:pt x="40" y="16"/>
                      </a:lnTo>
                      <a:lnTo>
                        <a:pt x="32" y="10"/>
                      </a:lnTo>
                      <a:lnTo>
                        <a:pt x="22" y="4"/>
                      </a:lnTo>
                      <a:lnTo>
                        <a:pt x="12" y="2"/>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16" name="Group 415"/>
              <p:cNvGrpSpPr/>
              <p:nvPr/>
            </p:nvGrpSpPr>
            <p:grpSpPr>
              <a:xfrm>
                <a:off x="4746758" y="2046287"/>
                <a:ext cx="2609850" cy="2286000"/>
                <a:chOff x="4746758" y="2046287"/>
                <a:chExt cx="2609850" cy="2286000"/>
              </a:xfrm>
              <a:solidFill>
                <a:schemeClr val="accent3">
                  <a:lumMod val="75000"/>
                </a:schemeClr>
              </a:solidFill>
            </p:grpSpPr>
            <p:sp>
              <p:nvSpPr>
                <p:cNvPr id="417" name="Freeform 416"/>
                <p:cNvSpPr>
                  <a:spLocks/>
                </p:cNvSpPr>
                <p:nvPr/>
              </p:nvSpPr>
              <p:spPr bwMode="auto">
                <a:xfrm>
                  <a:off x="5962783" y="26177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96"/>
                <p:cNvSpPr>
                  <a:spLocks/>
                </p:cNvSpPr>
                <p:nvPr/>
              </p:nvSpPr>
              <p:spPr bwMode="auto">
                <a:xfrm>
                  <a:off x="6051683" y="28844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97"/>
                <p:cNvSpPr>
                  <a:spLocks/>
                </p:cNvSpPr>
                <p:nvPr/>
              </p:nvSpPr>
              <p:spPr bwMode="auto">
                <a:xfrm>
                  <a:off x="6543808" y="3468687"/>
                  <a:ext cx="88900" cy="133350"/>
                </a:xfrm>
                <a:custGeom>
                  <a:avLst/>
                  <a:gdLst>
                    <a:gd name="T0" fmla="*/ 0 w 56"/>
                    <a:gd name="T1" fmla="*/ 0 h 84"/>
                    <a:gd name="T2" fmla="*/ 0 w 56"/>
                    <a:gd name="T3" fmla="*/ 56 h 84"/>
                    <a:gd name="T4" fmla="*/ 50 w 56"/>
                    <a:gd name="T5" fmla="*/ 84 h 84"/>
                    <a:gd name="T6" fmla="*/ 50 w 56"/>
                    <a:gd name="T7" fmla="*/ 84 h 84"/>
                    <a:gd name="T8" fmla="*/ 54 w 56"/>
                    <a:gd name="T9" fmla="*/ 72 h 84"/>
                    <a:gd name="T10" fmla="*/ 56 w 56"/>
                    <a:gd name="T11" fmla="*/ 56 h 84"/>
                    <a:gd name="T12" fmla="*/ 56 w 56"/>
                    <a:gd name="T13" fmla="*/ 56 h 84"/>
                    <a:gd name="T14" fmla="*/ 56 w 56"/>
                    <a:gd name="T15" fmla="*/ 44 h 84"/>
                    <a:gd name="T16" fmla="*/ 52 w 56"/>
                    <a:gd name="T17" fmla="*/ 34 h 84"/>
                    <a:gd name="T18" fmla="*/ 48 w 56"/>
                    <a:gd name="T19" fmla="*/ 24 h 84"/>
                    <a:gd name="T20" fmla="*/ 40 w 56"/>
                    <a:gd name="T21" fmla="*/ 16 h 84"/>
                    <a:gd name="T22" fmla="*/ 32 w 56"/>
                    <a:gd name="T23" fmla="*/ 10 h 84"/>
                    <a:gd name="T24" fmla="*/ 22 w 56"/>
                    <a:gd name="T25" fmla="*/ 4 h 84"/>
                    <a:gd name="T26" fmla="*/ 12 w 56"/>
                    <a:gd name="T27" fmla="*/ 0 h 84"/>
                    <a:gd name="T28" fmla="*/ 0 w 56"/>
                    <a:gd name="T29" fmla="*/ 0 h 84"/>
                    <a:gd name="T30" fmla="*/ 0 w 56"/>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0" y="0"/>
                      </a:moveTo>
                      <a:lnTo>
                        <a:pt x="0" y="56"/>
                      </a:lnTo>
                      <a:lnTo>
                        <a:pt x="50" y="84"/>
                      </a:lnTo>
                      <a:lnTo>
                        <a:pt x="50" y="84"/>
                      </a:lnTo>
                      <a:lnTo>
                        <a:pt x="54" y="72"/>
                      </a:lnTo>
                      <a:lnTo>
                        <a:pt x="56" y="56"/>
                      </a:lnTo>
                      <a:lnTo>
                        <a:pt x="56" y="56"/>
                      </a:lnTo>
                      <a:lnTo>
                        <a:pt x="56" y="44"/>
                      </a:lnTo>
                      <a:lnTo>
                        <a:pt x="52" y="34"/>
                      </a:lnTo>
                      <a:lnTo>
                        <a:pt x="48" y="24"/>
                      </a:lnTo>
                      <a:lnTo>
                        <a:pt x="40" y="16"/>
                      </a:lnTo>
                      <a:lnTo>
                        <a:pt x="32" y="10"/>
                      </a:lnTo>
                      <a:lnTo>
                        <a:pt x="22" y="4"/>
                      </a:lnTo>
                      <a:lnTo>
                        <a:pt x="12" y="0"/>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100"/>
                <p:cNvSpPr>
                  <a:spLocks/>
                </p:cNvSpPr>
                <p:nvPr/>
              </p:nvSpPr>
              <p:spPr bwMode="auto">
                <a:xfrm>
                  <a:off x="7267708" y="3335337"/>
                  <a:ext cx="88900" cy="133350"/>
                </a:xfrm>
                <a:custGeom>
                  <a:avLst/>
                  <a:gdLst>
                    <a:gd name="T0" fmla="*/ 28 w 56"/>
                    <a:gd name="T1" fmla="*/ 6 h 84"/>
                    <a:gd name="T2" fmla="*/ 28 w 56"/>
                    <a:gd name="T3" fmla="*/ 6 h 84"/>
                    <a:gd name="T4" fmla="*/ 14 w 56"/>
                    <a:gd name="T5" fmla="*/ 0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2 h 84"/>
                    <a:gd name="T18" fmla="*/ 56 w 56"/>
                    <a:gd name="T19" fmla="*/ 52 h 84"/>
                    <a:gd name="T20" fmla="*/ 56 w 56"/>
                    <a:gd name="T21" fmla="*/ 42 h 84"/>
                    <a:gd name="T22" fmla="*/ 52 w 56"/>
                    <a:gd name="T23" fmla="*/ 30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0"/>
                      </a:lnTo>
                      <a:lnTo>
                        <a:pt x="0" y="0"/>
                      </a:lnTo>
                      <a:lnTo>
                        <a:pt x="0" y="56"/>
                      </a:lnTo>
                      <a:lnTo>
                        <a:pt x="50" y="84"/>
                      </a:lnTo>
                      <a:lnTo>
                        <a:pt x="50" y="84"/>
                      </a:lnTo>
                      <a:lnTo>
                        <a:pt x="54" y="74"/>
                      </a:lnTo>
                      <a:lnTo>
                        <a:pt x="56" y="62"/>
                      </a:lnTo>
                      <a:lnTo>
                        <a:pt x="56" y="52"/>
                      </a:lnTo>
                      <a:lnTo>
                        <a:pt x="56" y="42"/>
                      </a:lnTo>
                      <a:lnTo>
                        <a:pt x="52" y="30"/>
                      </a:lnTo>
                      <a:lnTo>
                        <a:pt x="46" y="22"/>
                      </a:lnTo>
                      <a:lnTo>
                        <a:pt x="38" y="14"/>
                      </a:lnTo>
                      <a:lnTo>
                        <a:pt x="28" y="6"/>
                      </a:lnTo>
                      <a:lnTo>
                        <a:pt x="28" y="6"/>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101"/>
                <p:cNvSpPr>
                  <a:spLocks/>
                </p:cNvSpPr>
                <p:nvPr/>
              </p:nvSpPr>
              <p:spPr bwMode="auto">
                <a:xfrm>
                  <a:off x="7178808" y="3335337"/>
                  <a:ext cx="88900" cy="133350"/>
                </a:xfrm>
                <a:custGeom>
                  <a:avLst/>
                  <a:gdLst>
                    <a:gd name="T0" fmla="*/ 56 w 56"/>
                    <a:gd name="T1" fmla="*/ 0 h 84"/>
                    <a:gd name="T2" fmla="*/ 56 w 56"/>
                    <a:gd name="T3" fmla="*/ 0 h 84"/>
                    <a:gd name="T4" fmla="*/ 42 w 56"/>
                    <a:gd name="T5" fmla="*/ 0 h 84"/>
                    <a:gd name="T6" fmla="*/ 28 w 56"/>
                    <a:gd name="T7" fmla="*/ 6 h 84"/>
                    <a:gd name="T8" fmla="*/ 16 w 56"/>
                    <a:gd name="T9" fmla="*/ 16 h 84"/>
                    <a:gd name="T10" fmla="*/ 6 w 56"/>
                    <a:gd name="T11" fmla="*/ 28 h 84"/>
                    <a:gd name="T12" fmla="*/ 6 w 56"/>
                    <a:gd name="T13" fmla="*/ 28 h 84"/>
                    <a:gd name="T14" fmla="*/ 2 w 56"/>
                    <a:gd name="T15" fmla="*/ 42 h 84"/>
                    <a:gd name="T16" fmla="*/ 0 w 56"/>
                    <a:gd name="T17" fmla="*/ 56 h 84"/>
                    <a:gd name="T18" fmla="*/ 2 w 56"/>
                    <a:gd name="T19" fmla="*/ 70 h 84"/>
                    <a:gd name="T20" fmla="*/ 6 w 56"/>
                    <a:gd name="T21" fmla="*/ 84 h 84"/>
                    <a:gd name="T22" fmla="*/ 56 w 56"/>
                    <a:gd name="T23" fmla="*/ 56 h 84"/>
                    <a:gd name="T24" fmla="*/ 56 w 56"/>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6" y="0"/>
                      </a:moveTo>
                      <a:lnTo>
                        <a:pt x="56" y="0"/>
                      </a:lnTo>
                      <a:lnTo>
                        <a:pt x="42" y="0"/>
                      </a:lnTo>
                      <a:lnTo>
                        <a:pt x="28" y="6"/>
                      </a:lnTo>
                      <a:lnTo>
                        <a:pt x="16" y="16"/>
                      </a:lnTo>
                      <a:lnTo>
                        <a:pt x="6" y="28"/>
                      </a:lnTo>
                      <a:lnTo>
                        <a:pt x="6" y="28"/>
                      </a:lnTo>
                      <a:lnTo>
                        <a:pt x="2" y="42"/>
                      </a:lnTo>
                      <a:lnTo>
                        <a:pt x="0" y="56"/>
                      </a:lnTo>
                      <a:lnTo>
                        <a:pt x="2" y="70"/>
                      </a:lnTo>
                      <a:lnTo>
                        <a:pt x="6" y="84"/>
                      </a:lnTo>
                      <a:lnTo>
                        <a:pt x="56" y="56"/>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102"/>
                <p:cNvSpPr>
                  <a:spLocks/>
                </p:cNvSpPr>
                <p:nvPr/>
              </p:nvSpPr>
              <p:spPr bwMode="auto">
                <a:xfrm>
                  <a:off x="7188333" y="342423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4 w 100"/>
                    <a:gd name="T13" fmla="*/ 56 h 56"/>
                    <a:gd name="T14" fmla="*/ 54 w 100"/>
                    <a:gd name="T15" fmla="*/ 56 h 56"/>
                    <a:gd name="T16" fmla="*/ 64 w 100"/>
                    <a:gd name="T17" fmla="*/ 54 h 56"/>
                    <a:gd name="T18" fmla="*/ 76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4" y="56"/>
                      </a:lnTo>
                      <a:lnTo>
                        <a:pt x="54" y="56"/>
                      </a:lnTo>
                      <a:lnTo>
                        <a:pt x="64" y="54"/>
                      </a:lnTo>
                      <a:lnTo>
                        <a:pt x="76" y="52"/>
                      </a:lnTo>
                      <a:lnTo>
                        <a:pt x="84" y="46"/>
                      </a:lnTo>
                      <a:lnTo>
                        <a:pt x="92" y="38"/>
                      </a:lnTo>
                      <a:lnTo>
                        <a:pt x="100"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105"/>
                <p:cNvSpPr>
                  <a:spLocks/>
                </p:cNvSpPr>
                <p:nvPr/>
              </p:nvSpPr>
              <p:spPr bwMode="auto">
                <a:xfrm>
                  <a:off x="6950208" y="3570287"/>
                  <a:ext cx="92075" cy="133350"/>
                </a:xfrm>
                <a:custGeom>
                  <a:avLst/>
                  <a:gdLst>
                    <a:gd name="T0" fmla="*/ 58 w 58"/>
                    <a:gd name="T1" fmla="*/ 0 h 84"/>
                    <a:gd name="T2" fmla="*/ 58 w 58"/>
                    <a:gd name="T3" fmla="*/ 0 h 84"/>
                    <a:gd name="T4" fmla="*/ 44 w 58"/>
                    <a:gd name="T5" fmla="*/ 2 h 84"/>
                    <a:gd name="T6" fmla="*/ 30 w 58"/>
                    <a:gd name="T7" fmla="*/ 6 h 84"/>
                    <a:gd name="T8" fmla="*/ 18 w 58"/>
                    <a:gd name="T9" fmla="*/ 16 h 84"/>
                    <a:gd name="T10" fmla="*/ 8 w 58"/>
                    <a:gd name="T11" fmla="*/ 28 h 84"/>
                    <a:gd name="T12" fmla="*/ 8 w 58"/>
                    <a:gd name="T13" fmla="*/ 28 h 84"/>
                    <a:gd name="T14" fmla="*/ 2 w 58"/>
                    <a:gd name="T15" fmla="*/ 42 h 84"/>
                    <a:gd name="T16" fmla="*/ 0 w 58"/>
                    <a:gd name="T17" fmla="*/ 56 h 84"/>
                    <a:gd name="T18" fmla="*/ 2 w 58"/>
                    <a:gd name="T19" fmla="*/ 72 h 84"/>
                    <a:gd name="T20" fmla="*/ 8 w 58"/>
                    <a:gd name="T21" fmla="*/ 84 h 84"/>
                    <a:gd name="T22" fmla="*/ 58 w 58"/>
                    <a:gd name="T23" fmla="*/ 56 h 84"/>
                    <a:gd name="T24" fmla="*/ 58 w 58"/>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4">
                      <a:moveTo>
                        <a:pt x="58" y="0"/>
                      </a:moveTo>
                      <a:lnTo>
                        <a:pt x="58" y="0"/>
                      </a:lnTo>
                      <a:lnTo>
                        <a:pt x="44" y="2"/>
                      </a:lnTo>
                      <a:lnTo>
                        <a:pt x="30" y="6"/>
                      </a:lnTo>
                      <a:lnTo>
                        <a:pt x="18" y="16"/>
                      </a:lnTo>
                      <a:lnTo>
                        <a:pt x="8" y="28"/>
                      </a:lnTo>
                      <a:lnTo>
                        <a:pt x="8" y="28"/>
                      </a:lnTo>
                      <a:lnTo>
                        <a:pt x="2" y="42"/>
                      </a:lnTo>
                      <a:lnTo>
                        <a:pt x="0" y="56"/>
                      </a:lnTo>
                      <a:lnTo>
                        <a:pt x="2" y="72"/>
                      </a:lnTo>
                      <a:lnTo>
                        <a:pt x="8" y="84"/>
                      </a:lnTo>
                      <a:lnTo>
                        <a:pt x="58" y="56"/>
                      </a:lnTo>
                      <a:lnTo>
                        <a:pt x="58"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106"/>
                <p:cNvSpPr>
                  <a:spLocks/>
                </p:cNvSpPr>
                <p:nvPr/>
              </p:nvSpPr>
              <p:spPr bwMode="auto">
                <a:xfrm>
                  <a:off x="6705733" y="4151312"/>
                  <a:ext cx="88900" cy="136525"/>
                </a:xfrm>
                <a:custGeom>
                  <a:avLst/>
                  <a:gdLst>
                    <a:gd name="T0" fmla="*/ 56 w 56"/>
                    <a:gd name="T1" fmla="*/ 0 h 86"/>
                    <a:gd name="T2" fmla="*/ 56 w 56"/>
                    <a:gd name="T3" fmla="*/ 0 h 86"/>
                    <a:gd name="T4" fmla="*/ 44 w 56"/>
                    <a:gd name="T5" fmla="*/ 2 h 86"/>
                    <a:gd name="T6" fmla="*/ 34 w 56"/>
                    <a:gd name="T7" fmla="*/ 6 h 86"/>
                    <a:gd name="T8" fmla="*/ 24 w 56"/>
                    <a:gd name="T9" fmla="*/ 10 h 86"/>
                    <a:gd name="T10" fmla="*/ 16 w 56"/>
                    <a:gd name="T11" fmla="*/ 18 h 86"/>
                    <a:gd name="T12" fmla="*/ 10 w 56"/>
                    <a:gd name="T13" fmla="*/ 26 h 86"/>
                    <a:gd name="T14" fmla="*/ 4 w 56"/>
                    <a:gd name="T15" fmla="*/ 36 h 86"/>
                    <a:gd name="T16" fmla="*/ 0 w 56"/>
                    <a:gd name="T17" fmla="*/ 46 h 86"/>
                    <a:gd name="T18" fmla="*/ 0 w 56"/>
                    <a:gd name="T19" fmla="*/ 58 h 86"/>
                    <a:gd name="T20" fmla="*/ 0 w 56"/>
                    <a:gd name="T21" fmla="*/ 58 h 86"/>
                    <a:gd name="T22" fmla="*/ 2 w 56"/>
                    <a:gd name="T23" fmla="*/ 72 h 86"/>
                    <a:gd name="T24" fmla="*/ 6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4" y="2"/>
                      </a:lnTo>
                      <a:lnTo>
                        <a:pt x="34" y="6"/>
                      </a:lnTo>
                      <a:lnTo>
                        <a:pt x="24" y="10"/>
                      </a:lnTo>
                      <a:lnTo>
                        <a:pt x="16" y="18"/>
                      </a:lnTo>
                      <a:lnTo>
                        <a:pt x="10" y="26"/>
                      </a:lnTo>
                      <a:lnTo>
                        <a:pt x="4" y="36"/>
                      </a:lnTo>
                      <a:lnTo>
                        <a:pt x="0" y="46"/>
                      </a:lnTo>
                      <a:lnTo>
                        <a:pt x="0" y="58"/>
                      </a:lnTo>
                      <a:lnTo>
                        <a:pt x="0" y="58"/>
                      </a:lnTo>
                      <a:lnTo>
                        <a:pt x="2" y="72"/>
                      </a:lnTo>
                      <a:lnTo>
                        <a:pt x="6"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107"/>
                <p:cNvSpPr>
                  <a:spLocks/>
                </p:cNvSpPr>
                <p:nvPr/>
              </p:nvSpPr>
              <p:spPr bwMode="auto">
                <a:xfrm>
                  <a:off x="67946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2 w 58"/>
                    <a:gd name="T17" fmla="*/ 36 h 86"/>
                    <a:gd name="T18" fmla="*/ 48 w 58"/>
                    <a:gd name="T19" fmla="*/ 26 h 86"/>
                    <a:gd name="T20" fmla="*/ 40 w 58"/>
                    <a:gd name="T21" fmla="*/ 18 h 86"/>
                    <a:gd name="T22" fmla="*/ 32 w 58"/>
                    <a:gd name="T23" fmla="*/ 10 h 86"/>
                    <a:gd name="T24" fmla="*/ 22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2" y="36"/>
                      </a:lnTo>
                      <a:lnTo>
                        <a:pt x="48" y="26"/>
                      </a:lnTo>
                      <a:lnTo>
                        <a:pt x="40" y="18"/>
                      </a:lnTo>
                      <a:lnTo>
                        <a:pt x="32" y="10"/>
                      </a:lnTo>
                      <a:lnTo>
                        <a:pt x="22" y="6"/>
                      </a:lnTo>
                      <a:lnTo>
                        <a:pt x="12"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108"/>
                <p:cNvSpPr>
                  <a:spLocks/>
                </p:cNvSpPr>
                <p:nvPr/>
              </p:nvSpPr>
              <p:spPr bwMode="auto">
                <a:xfrm>
                  <a:off x="6715258" y="4243387"/>
                  <a:ext cx="158750" cy="88900"/>
                </a:xfrm>
                <a:custGeom>
                  <a:avLst/>
                  <a:gdLst>
                    <a:gd name="T0" fmla="*/ 0 w 100"/>
                    <a:gd name="T1" fmla="*/ 28 h 56"/>
                    <a:gd name="T2" fmla="*/ 0 w 100"/>
                    <a:gd name="T3" fmla="*/ 28 h 56"/>
                    <a:gd name="T4" fmla="*/ 10 w 100"/>
                    <a:gd name="T5" fmla="*/ 40 h 56"/>
                    <a:gd name="T6" fmla="*/ 22 w 100"/>
                    <a:gd name="T7" fmla="*/ 48 h 56"/>
                    <a:gd name="T8" fmla="*/ 34 w 100"/>
                    <a:gd name="T9" fmla="*/ 54 h 56"/>
                    <a:gd name="T10" fmla="*/ 50 w 100"/>
                    <a:gd name="T11" fmla="*/ 56 h 56"/>
                    <a:gd name="T12" fmla="*/ 50 w 100"/>
                    <a:gd name="T13" fmla="*/ 56 h 56"/>
                    <a:gd name="T14" fmla="*/ 66 w 100"/>
                    <a:gd name="T15" fmla="*/ 54 h 56"/>
                    <a:gd name="T16" fmla="*/ 80 w 100"/>
                    <a:gd name="T17" fmla="*/ 48 h 56"/>
                    <a:gd name="T18" fmla="*/ 90 w 100"/>
                    <a:gd name="T19" fmla="*/ 40 h 56"/>
                    <a:gd name="T20" fmla="*/ 100 w 100"/>
                    <a:gd name="T21" fmla="*/ 28 h 56"/>
                    <a:gd name="T22" fmla="*/ 50 w 100"/>
                    <a:gd name="T23" fmla="*/ 0 h 56"/>
                    <a:gd name="T24" fmla="*/ 0 w 100"/>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6">
                      <a:moveTo>
                        <a:pt x="0" y="28"/>
                      </a:moveTo>
                      <a:lnTo>
                        <a:pt x="0" y="28"/>
                      </a:lnTo>
                      <a:lnTo>
                        <a:pt x="10" y="40"/>
                      </a:lnTo>
                      <a:lnTo>
                        <a:pt x="22" y="48"/>
                      </a:lnTo>
                      <a:lnTo>
                        <a:pt x="34" y="54"/>
                      </a:lnTo>
                      <a:lnTo>
                        <a:pt x="50" y="56"/>
                      </a:lnTo>
                      <a:lnTo>
                        <a:pt x="50" y="56"/>
                      </a:lnTo>
                      <a:lnTo>
                        <a:pt x="66" y="54"/>
                      </a:lnTo>
                      <a:lnTo>
                        <a:pt x="80" y="48"/>
                      </a:lnTo>
                      <a:lnTo>
                        <a:pt x="90" y="40"/>
                      </a:lnTo>
                      <a:lnTo>
                        <a:pt x="100"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109"/>
                <p:cNvSpPr>
                  <a:spLocks/>
                </p:cNvSpPr>
                <p:nvPr/>
              </p:nvSpPr>
              <p:spPr bwMode="auto">
                <a:xfrm>
                  <a:off x="5489708" y="2046287"/>
                  <a:ext cx="88900" cy="136525"/>
                </a:xfrm>
                <a:custGeom>
                  <a:avLst/>
                  <a:gdLst>
                    <a:gd name="T0" fmla="*/ 56 w 56"/>
                    <a:gd name="T1" fmla="*/ 0 h 86"/>
                    <a:gd name="T2" fmla="*/ 56 w 56"/>
                    <a:gd name="T3" fmla="*/ 0 h 86"/>
                    <a:gd name="T4" fmla="*/ 42 w 56"/>
                    <a:gd name="T5" fmla="*/ 2 h 86"/>
                    <a:gd name="T6" fmla="*/ 28 w 56"/>
                    <a:gd name="T7" fmla="*/ 8 h 86"/>
                    <a:gd name="T8" fmla="*/ 28 w 56"/>
                    <a:gd name="T9" fmla="*/ 8 h 86"/>
                    <a:gd name="T10" fmla="*/ 18 w 56"/>
                    <a:gd name="T11" fmla="*/ 16 h 86"/>
                    <a:gd name="T12" fmla="*/ 12 w 56"/>
                    <a:gd name="T13" fmla="*/ 24 h 86"/>
                    <a:gd name="T14" fmla="*/ 6 w 56"/>
                    <a:gd name="T15" fmla="*/ 32 h 86"/>
                    <a:gd name="T16" fmla="*/ 2 w 56"/>
                    <a:gd name="T17" fmla="*/ 44 h 86"/>
                    <a:gd name="T18" fmla="*/ 0 w 56"/>
                    <a:gd name="T19" fmla="*/ 54 h 86"/>
                    <a:gd name="T20" fmla="*/ 0 w 56"/>
                    <a:gd name="T21" fmla="*/ 64 h 86"/>
                    <a:gd name="T22" fmla="*/ 2 w 56"/>
                    <a:gd name="T23" fmla="*/ 76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2" y="2"/>
                      </a:lnTo>
                      <a:lnTo>
                        <a:pt x="28" y="8"/>
                      </a:lnTo>
                      <a:lnTo>
                        <a:pt x="28" y="8"/>
                      </a:lnTo>
                      <a:lnTo>
                        <a:pt x="18" y="16"/>
                      </a:lnTo>
                      <a:lnTo>
                        <a:pt x="12" y="24"/>
                      </a:lnTo>
                      <a:lnTo>
                        <a:pt x="6" y="32"/>
                      </a:lnTo>
                      <a:lnTo>
                        <a:pt x="2" y="44"/>
                      </a:lnTo>
                      <a:lnTo>
                        <a:pt x="0" y="54"/>
                      </a:lnTo>
                      <a:lnTo>
                        <a:pt x="0" y="64"/>
                      </a:lnTo>
                      <a:lnTo>
                        <a:pt x="2" y="76"/>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110"/>
                <p:cNvSpPr>
                  <a:spLocks/>
                </p:cNvSpPr>
                <p:nvPr/>
              </p:nvSpPr>
              <p:spPr bwMode="auto">
                <a:xfrm>
                  <a:off x="5578608" y="2046287"/>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6 w 58"/>
                    <a:gd name="T13" fmla="*/ 44 h 86"/>
                    <a:gd name="T14" fmla="*/ 50 w 58"/>
                    <a:gd name="T15" fmla="*/ 30 h 86"/>
                    <a:gd name="T16" fmla="*/ 50 w 58"/>
                    <a:gd name="T17" fmla="*/ 30 h 86"/>
                    <a:gd name="T18" fmla="*/ 40 w 58"/>
                    <a:gd name="T19" fmla="*/ 18 h 86"/>
                    <a:gd name="T20" fmla="*/ 28 w 58"/>
                    <a:gd name="T21" fmla="*/ 8 h 86"/>
                    <a:gd name="T22" fmla="*/ 16 w 58"/>
                    <a:gd name="T23" fmla="*/ 2 h 86"/>
                    <a:gd name="T24" fmla="*/ 0 w 58"/>
                    <a:gd name="T25" fmla="*/ 0 h 86"/>
                    <a:gd name="T26" fmla="*/ 0 w 5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6">
                      <a:moveTo>
                        <a:pt x="0" y="0"/>
                      </a:moveTo>
                      <a:lnTo>
                        <a:pt x="0" y="58"/>
                      </a:lnTo>
                      <a:lnTo>
                        <a:pt x="50" y="86"/>
                      </a:lnTo>
                      <a:lnTo>
                        <a:pt x="50" y="86"/>
                      </a:lnTo>
                      <a:lnTo>
                        <a:pt x="56" y="72"/>
                      </a:lnTo>
                      <a:lnTo>
                        <a:pt x="58" y="58"/>
                      </a:lnTo>
                      <a:lnTo>
                        <a:pt x="56" y="44"/>
                      </a:lnTo>
                      <a:lnTo>
                        <a:pt x="50" y="30"/>
                      </a:lnTo>
                      <a:lnTo>
                        <a:pt x="50" y="30"/>
                      </a:lnTo>
                      <a:lnTo>
                        <a:pt x="40" y="18"/>
                      </a:lnTo>
                      <a:lnTo>
                        <a:pt x="28" y="8"/>
                      </a:lnTo>
                      <a:lnTo>
                        <a:pt x="16"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111"/>
                <p:cNvSpPr>
                  <a:spLocks/>
                </p:cNvSpPr>
                <p:nvPr/>
              </p:nvSpPr>
              <p:spPr bwMode="auto">
                <a:xfrm>
                  <a:off x="5502408" y="2138362"/>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0 h 56"/>
                    <a:gd name="T10" fmla="*/ 34 w 98"/>
                    <a:gd name="T11" fmla="*/ 54 h 56"/>
                    <a:gd name="T12" fmla="*/ 44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48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0"/>
                      </a:lnTo>
                      <a:lnTo>
                        <a:pt x="34" y="54"/>
                      </a:lnTo>
                      <a:lnTo>
                        <a:pt x="44" y="56"/>
                      </a:lnTo>
                      <a:lnTo>
                        <a:pt x="56" y="56"/>
                      </a:lnTo>
                      <a:lnTo>
                        <a:pt x="66" y="54"/>
                      </a:lnTo>
                      <a:lnTo>
                        <a:pt x="78" y="50"/>
                      </a:lnTo>
                      <a:lnTo>
                        <a:pt x="78" y="50"/>
                      </a:lnTo>
                      <a:lnTo>
                        <a:pt x="90" y="40"/>
                      </a:lnTo>
                      <a:lnTo>
                        <a:pt x="98" y="28"/>
                      </a:lnTo>
                      <a:lnTo>
                        <a:pt x="48"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112"/>
                <p:cNvSpPr>
                  <a:spLocks/>
                </p:cNvSpPr>
                <p:nvPr/>
              </p:nvSpPr>
              <p:spPr bwMode="auto">
                <a:xfrm>
                  <a:off x="6435858" y="20462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8 h 86"/>
                    <a:gd name="T10" fmla="*/ 8 w 56"/>
                    <a:gd name="T11" fmla="*/ 30 h 86"/>
                    <a:gd name="T12" fmla="*/ 8 w 56"/>
                    <a:gd name="T13" fmla="*/ 30 h 86"/>
                    <a:gd name="T14" fmla="*/ 2 w 56"/>
                    <a:gd name="T15" fmla="*/ 44 h 86"/>
                    <a:gd name="T16" fmla="*/ 0 w 56"/>
                    <a:gd name="T17" fmla="*/ 58 h 86"/>
                    <a:gd name="T18" fmla="*/ 2 w 56"/>
                    <a:gd name="T19" fmla="*/ 72 h 86"/>
                    <a:gd name="T20" fmla="*/ 8 w 56"/>
                    <a:gd name="T21" fmla="*/ 86 h 86"/>
                    <a:gd name="T22" fmla="*/ 56 w 56"/>
                    <a:gd name="T23" fmla="*/ 58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8"/>
                      </a:lnTo>
                      <a:lnTo>
                        <a:pt x="8" y="30"/>
                      </a:lnTo>
                      <a:lnTo>
                        <a:pt x="8" y="30"/>
                      </a:lnTo>
                      <a:lnTo>
                        <a:pt x="2" y="44"/>
                      </a:lnTo>
                      <a:lnTo>
                        <a:pt x="0" y="58"/>
                      </a:lnTo>
                      <a:lnTo>
                        <a:pt x="2" y="72"/>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113"/>
                <p:cNvSpPr>
                  <a:spLocks/>
                </p:cNvSpPr>
                <p:nvPr/>
              </p:nvSpPr>
              <p:spPr bwMode="auto">
                <a:xfrm>
                  <a:off x="6448558" y="2138362"/>
                  <a:ext cx="155575" cy="88900"/>
                </a:xfrm>
                <a:custGeom>
                  <a:avLst/>
                  <a:gdLst>
                    <a:gd name="T0" fmla="*/ 20 w 98"/>
                    <a:gd name="T1" fmla="*/ 50 h 56"/>
                    <a:gd name="T2" fmla="*/ 20 w 98"/>
                    <a:gd name="T3" fmla="*/ 50 h 56"/>
                    <a:gd name="T4" fmla="*/ 30 w 98"/>
                    <a:gd name="T5" fmla="*/ 54 h 56"/>
                    <a:gd name="T6" fmla="*/ 42 w 98"/>
                    <a:gd name="T7" fmla="*/ 56 h 56"/>
                    <a:gd name="T8" fmla="*/ 52 w 98"/>
                    <a:gd name="T9" fmla="*/ 56 h 56"/>
                    <a:gd name="T10" fmla="*/ 64 w 98"/>
                    <a:gd name="T11" fmla="*/ 54 h 56"/>
                    <a:gd name="T12" fmla="*/ 74 w 98"/>
                    <a:gd name="T13" fmla="*/ 50 h 56"/>
                    <a:gd name="T14" fmla="*/ 82 w 98"/>
                    <a:gd name="T15" fmla="*/ 46 h 56"/>
                    <a:gd name="T16" fmla="*/ 92 w 98"/>
                    <a:gd name="T17" fmla="*/ 38 h 56"/>
                    <a:gd name="T18" fmla="*/ 98 w 98"/>
                    <a:gd name="T19" fmla="*/ 28 h 56"/>
                    <a:gd name="T20" fmla="*/ 48 w 98"/>
                    <a:gd name="T21" fmla="*/ 0 h 56"/>
                    <a:gd name="T22" fmla="*/ 0 w 98"/>
                    <a:gd name="T23" fmla="*/ 28 h 56"/>
                    <a:gd name="T24" fmla="*/ 0 w 98"/>
                    <a:gd name="T25" fmla="*/ 28 h 56"/>
                    <a:gd name="T26" fmla="*/ 8 w 98"/>
                    <a:gd name="T27" fmla="*/ 40 h 56"/>
                    <a:gd name="T28" fmla="*/ 20 w 98"/>
                    <a:gd name="T29" fmla="*/ 50 h 56"/>
                    <a:gd name="T30" fmla="*/ 20 w 98"/>
                    <a:gd name="T31"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56">
                      <a:moveTo>
                        <a:pt x="20" y="50"/>
                      </a:moveTo>
                      <a:lnTo>
                        <a:pt x="20" y="50"/>
                      </a:lnTo>
                      <a:lnTo>
                        <a:pt x="30" y="54"/>
                      </a:lnTo>
                      <a:lnTo>
                        <a:pt x="42" y="56"/>
                      </a:lnTo>
                      <a:lnTo>
                        <a:pt x="52" y="56"/>
                      </a:lnTo>
                      <a:lnTo>
                        <a:pt x="64" y="54"/>
                      </a:lnTo>
                      <a:lnTo>
                        <a:pt x="74" y="50"/>
                      </a:lnTo>
                      <a:lnTo>
                        <a:pt x="82" y="46"/>
                      </a:lnTo>
                      <a:lnTo>
                        <a:pt x="92" y="38"/>
                      </a:lnTo>
                      <a:lnTo>
                        <a:pt x="98" y="28"/>
                      </a:lnTo>
                      <a:lnTo>
                        <a:pt x="48" y="0"/>
                      </a:lnTo>
                      <a:lnTo>
                        <a:pt x="0" y="28"/>
                      </a:lnTo>
                      <a:lnTo>
                        <a:pt x="0" y="28"/>
                      </a:lnTo>
                      <a:lnTo>
                        <a:pt x="8" y="40"/>
                      </a:lnTo>
                      <a:lnTo>
                        <a:pt x="20" y="50"/>
                      </a:lnTo>
                      <a:lnTo>
                        <a:pt x="20" y="5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114"/>
                <p:cNvSpPr>
                  <a:spLocks/>
                </p:cNvSpPr>
                <p:nvPr/>
              </p:nvSpPr>
              <p:spPr bwMode="auto">
                <a:xfrm>
                  <a:off x="6524758" y="2046287"/>
                  <a:ext cx="92075" cy="136525"/>
                </a:xfrm>
                <a:custGeom>
                  <a:avLst/>
                  <a:gdLst>
                    <a:gd name="T0" fmla="*/ 50 w 58"/>
                    <a:gd name="T1" fmla="*/ 86 h 86"/>
                    <a:gd name="T2" fmla="*/ 50 w 58"/>
                    <a:gd name="T3" fmla="*/ 86 h 86"/>
                    <a:gd name="T4" fmla="*/ 54 w 58"/>
                    <a:gd name="T5" fmla="*/ 76 h 86"/>
                    <a:gd name="T6" fmla="*/ 56 w 58"/>
                    <a:gd name="T7" fmla="*/ 64 h 86"/>
                    <a:gd name="T8" fmla="*/ 58 w 58"/>
                    <a:gd name="T9" fmla="*/ 54 h 86"/>
                    <a:gd name="T10" fmla="*/ 56 w 58"/>
                    <a:gd name="T11" fmla="*/ 44 h 86"/>
                    <a:gd name="T12" fmla="*/ 52 w 58"/>
                    <a:gd name="T13" fmla="*/ 32 h 86"/>
                    <a:gd name="T14" fmla="*/ 46 w 58"/>
                    <a:gd name="T15" fmla="*/ 24 h 86"/>
                    <a:gd name="T16" fmla="*/ 38 w 58"/>
                    <a:gd name="T17" fmla="*/ 16 h 86"/>
                    <a:gd name="T18" fmla="*/ 28 w 58"/>
                    <a:gd name="T19" fmla="*/ 8 h 86"/>
                    <a:gd name="T20" fmla="*/ 28 w 58"/>
                    <a:gd name="T21" fmla="*/ 8 h 86"/>
                    <a:gd name="T22" fmla="*/ 14 w 58"/>
                    <a:gd name="T23" fmla="*/ 2 h 86"/>
                    <a:gd name="T24" fmla="*/ 0 w 58"/>
                    <a:gd name="T25" fmla="*/ 0 h 86"/>
                    <a:gd name="T26" fmla="*/ 0 w 58"/>
                    <a:gd name="T27" fmla="*/ 58 h 86"/>
                    <a:gd name="T28" fmla="*/ 50 w 58"/>
                    <a:gd name="T2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0" y="86"/>
                      </a:moveTo>
                      <a:lnTo>
                        <a:pt x="50" y="86"/>
                      </a:lnTo>
                      <a:lnTo>
                        <a:pt x="54" y="76"/>
                      </a:lnTo>
                      <a:lnTo>
                        <a:pt x="56" y="64"/>
                      </a:lnTo>
                      <a:lnTo>
                        <a:pt x="58" y="54"/>
                      </a:lnTo>
                      <a:lnTo>
                        <a:pt x="56" y="44"/>
                      </a:lnTo>
                      <a:lnTo>
                        <a:pt x="52" y="32"/>
                      </a:lnTo>
                      <a:lnTo>
                        <a:pt x="46" y="24"/>
                      </a:lnTo>
                      <a:lnTo>
                        <a:pt x="38" y="16"/>
                      </a:lnTo>
                      <a:lnTo>
                        <a:pt x="28" y="8"/>
                      </a:lnTo>
                      <a:lnTo>
                        <a:pt x="28" y="8"/>
                      </a:lnTo>
                      <a:lnTo>
                        <a:pt x="14" y="2"/>
                      </a:lnTo>
                      <a:lnTo>
                        <a:pt x="0" y="0"/>
                      </a:lnTo>
                      <a:lnTo>
                        <a:pt x="0" y="58"/>
                      </a:lnTo>
                      <a:lnTo>
                        <a:pt x="50" y="86"/>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115"/>
                <p:cNvSpPr>
                  <a:spLocks/>
                </p:cNvSpPr>
                <p:nvPr/>
              </p:nvSpPr>
              <p:spPr bwMode="auto">
                <a:xfrm>
                  <a:off x="4838833" y="3335337"/>
                  <a:ext cx="88900" cy="133350"/>
                </a:xfrm>
                <a:custGeom>
                  <a:avLst/>
                  <a:gdLst>
                    <a:gd name="T0" fmla="*/ 0 w 56"/>
                    <a:gd name="T1" fmla="*/ 0 h 84"/>
                    <a:gd name="T2" fmla="*/ 0 w 56"/>
                    <a:gd name="T3" fmla="*/ 56 h 84"/>
                    <a:gd name="T4" fmla="*/ 48 w 56"/>
                    <a:gd name="T5" fmla="*/ 84 h 84"/>
                    <a:gd name="T6" fmla="*/ 48 w 56"/>
                    <a:gd name="T7" fmla="*/ 84 h 84"/>
                    <a:gd name="T8" fmla="*/ 54 w 56"/>
                    <a:gd name="T9" fmla="*/ 70 h 84"/>
                    <a:gd name="T10" fmla="*/ 56 w 56"/>
                    <a:gd name="T11" fmla="*/ 56 h 84"/>
                    <a:gd name="T12" fmla="*/ 54 w 56"/>
                    <a:gd name="T13" fmla="*/ 42 h 84"/>
                    <a:gd name="T14" fmla="*/ 48 w 56"/>
                    <a:gd name="T15" fmla="*/ 28 h 84"/>
                    <a:gd name="T16" fmla="*/ 48 w 56"/>
                    <a:gd name="T17" fmla="*/ 28 h 84"/>
                    <a:gd name="T18" fmla="*/ 38 w 56"/>
                    <a:gd name="T19" fmla="*/ 16 h 84"/>
                    <a:gd name="T20" fmla="*/ 28 w 56"/>
                    <a:gd name="T21" fmla="*/ 6 h 84"/>
                    <a:gd name="T22" fmla="*/ 14 w 56"/>
                    <a:gd name="T23" fmla="*/ 0 h 84"/>
                    <a:gd name="T24" fmla="*/ 0 w 56"/>
                    <a:gd name="T25" fmla="*/ 0 h 84"/>
                    <a:gd name="T26" fmla="*/ 0 w 56"/>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4">
                      <a:moveTo>
                        <a:pt x="0" y="0"/>
                      </a:moveTo>
                      <a:lnTo>
                        <a:pt x="0" y="56"/>
                      </a:lnTo>
                      <a:lnTo>
                        <a:pt x="48" y="84"/>
                      </a:lnTo>
                      <a:lnTo>
                        <a:pt x="48" y="84"/>
                      </a:lnTo>
                      <a:lnTo>
                        <a:pt x="54" y="70"/>
                      </a:lnTo>
                      <a:lnTo>
                        <a:pt x="56" y="56"/>
                      </a:lnTo>
                      <a:lnTo>
                        <a:pt x="54" y="42"/>
                      </a:lnTo>
                      <a:lnTo>
                        <a:pt x="48" y="28"/>
                      </a:lnTo>
                      <a:lnTo>
                        <a:pt x="48" y="28"/>
                      </a:lnTo>
                      <a:lnTo>
                        <a:pt x="38" y="16"/>
                      </a:lnTo>
                      <a:lnTo>
                        <a:pt x="28" y="6"/>
                      </a:lnTo>
                      <a:lnTo>
                        <a:pt x="14" y="0"/>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116"/>
                <p:cNvSpPr>
                  <a:spLocks/>
                </p:cNvSpPr>
                <p:nvPr/>
              </p:nvSpPr>
              <p:spPr bwMode="auto">
                <a:xfrm>
                  <a:off x="4759458" y="3424237"/>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2 h 56"/>
                    <a:gd name="T10" fmla="*/ 34 w 98"/>
                    <a:gd name="T11" fmla="*/ 54 h 56"/>
                    <a:gd name="T12" fmla="*/ 46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50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2"/>
                      </a:lnTo>
                      <a:lnTo>
                        <a:pt x="34" y="54"/>
                      </a:lnTo>
                      <a:lnTo>
                        <a:pt x="46" y="56"/>
                      </a:lnTo>
                      <a:lnTo>
                        <a:pt x="56" y="56"/>
                      </a:lnTo>
                      <a:lnTo>
                        <a:pt x="66" y="54"/>
                      </a:lnTo>
                      <a:lnTo>
                        <a:pt x="78" y="50"/>
                      </a:lnTo>
                      <a:lnTo>
                        <a:pt x="78" y="50"/>
                      </a:lnTo>
                      <a:lnTo>
                        <a:pt x="90" y="40"/>
                      </a:lnTo>
                      <a:lnTo>
                        <a:pt x="98"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117"/>
                <p:cNvSpPr>
                  <a:spLocks/>
                </p:cNvSpPr>
                <p:nvPr/>
              </p:nvSpPr>
              <p:spPr bwMode="auto">
                <a:xfrm>
                  <a:off x="4746758" y="3335337"/>
                  <a:ext cx="92075" cy="133350"/>
                </a:xfrm>
                <a:custGeom>
                  <a:avLst/>
                  <a:gdLst>
                    <a:gd name="T0" fmla="*/ 58 w 58"/>
                    <a:gd name="T1" fmla="*/ 0 h 84"/>
                    <a:gd name="T2" fmla="*/ 58 w 58"/>
                    <a:gd name="T3" fmla="*/ 0 h 84"/>
                    <a:gd name="T4" fmla="*/ 42 w 58"/>
                    <a:gd name="T5" fmla="*/ 0 h 84"/>
                    <a:gd name="T6" fmla="*/ 28 w 58"/>
                    <a:gd name="T7" fmla="*/ 6 h 84"/>
                    <a:gd name="T8" fmla="*/ 28 w 58"/>
                    <a:gd name="T9" fmla="*/ 6 h 84"/>
                    <a:gd name="T10" fmla="*/ 20 w 58"/>
                    <a:gd name="T11" fmla="*/ 14 h 84"/>
                    <a:gd name="T12" fmla="*/ 12 w 58"/>
                    <a:gd name="T13" fmla="*/ 22 h 84"/>
                    <a:gd name="T14" fmla="*/ 6 w 58"/>
                    <a:gd name="T15" fmla="*/ 30 h 84"/>
                    <a:gd name="T16" fmla="*/ 2 w 58"/>
                    <a:gd name="T17" fmla="*/ 42 h 84"/>
                    <a:gd name="T18" fmla="*/ 0 w 58"/>
                    <a:gd name="T19" fmla="*/ 52 h 84"/>
                    <a:gd name="T20" fmla="*/ 0 w 58"/>
                    <a:gd name="T21" fmla="*/ 62 h 84"/>
                    <a:gd name="T22" fmla="*/ 2 w 58"/>
                    <a:gd name="T23" fmla="*/ 74 h 84"/>
                    <a:gd name="T24" fmla="*/ 8 w 58"/>
                    <a:gd name="T25" fmla="*/ 84 h 84"/>
                    <a:gd name="T26" fmla="*/ 58 w 58"/>
                    <a:gd name="T27" fmla="*/ 56 h 84"/>
                    <a:gd name="T28" fmla="*/ 58 w 58"/>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4">
                      <a:moveTo>
                        <a:pt x="58" y="0"/>
                      </a:moveTo>
                      <a:lnTo>
                        <a:pt x="58" y="0"/>
                      </a:lnTo>
                      <a:lnTo>
                        <a:pt x="42" y="0"/>
                      </a:lnTo>
                      <a:lnTo>
                        <a:pt x="28" y="6"/>
                      </a:lnTo>
                      <a:lnTo>
                        <a:pt x="28" y="6"/>
                      </a:lnTo>
                      <a:lnTo>
                        <a:pt x="20" y="14"/>
                      </a:lnTo>
                      <a:lnTo>
                        <a:pt x="12" y="22"/>
                      </a:lnTo>
                      <a:lnTo>
                        <a:pt x="6" y="30"/>
                      </a:lnTo>
                      <a:lnTo>
                        <a:pt x="2" y="42"/>
                      </a:lnTo>
                      <a:lnTo>
                        <a:pt x="0" y="52"/>
                      </a:lnTo>
                      <a:lnTo>
                        <a:pt x="0" y="62"/>
                      </a:lnTo>
                      <a:lnTo>
                        <a:pt x="2" y="74"/>
                      </a:lnTo>
                      <a:lnTo>
                        <a:pt x="8" y="84"/>
                      </a:lnTo>
                      <a:lnTo>
                        <a:pt x="58" y="56"/>
                      </a:lnTo>
                      <a:lnTo>
                        <a:pt x="58"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118"/>
                <p:cNvSpPr>
                  <a:spLocks/>
                </p:cNvSpPr>
                <p:nvPr/>
              </p:nvSpPr>
              <p:spPr bwMode="auto">
                <a:xfrm>
                  <a:off x="5232533" y="4243387"/>
                  <a:ext cx="155575" cy="88900"/>
                </a:xfrm>
                <a:custGeom>
                  <a:avLst/>
                  <a:gdLst>
                    <a:gd name="T0" fmla="*/ 0 w 98"/>
                    <a:gd name="T1" fmla="*/ 28 h 56"/>
                    <a:gd name="T2" fmla="*/ 0 w 98"/>
                    <a:gd name="T3" fmla="*/ 28 h 56"/>
                    <a:gd name="T4" fmla="*/ 8 w 98"/>
                    <a:gd name="T5" fmla="*/ 40 h 56"/>
                    <a:gd name="T6" fmla="*/ 20 w 98"/>
                    <a:gd name="T7" fmla="*/ 48 h 56"/>
                    <a:gd name="T8" fmla="*/ 34 w 98"/>
                    <a:gd name="T9" fmla="*/ 54 h 56"/>
                    <a:gd name="T10" fmla="*/ 48 w 98"/>
                    <a:gd name="T11" fmla="*/ 56 h 56"/>
                    <a:gd name="T12" fmla="*/ 48 w 98"/>
                    <a:gd name="T13" fmla="*/ 56 h 56"/>
                    <a:gd name="T14" fmla="*/ 64 w 98"/>
                    <a:gd name="T15" fmla="*/ 54 h 56"/>
                    <a:gd name="T16" fmla="*/ 78 w 98"/>
                    <a:gd name="T17" fmla="*/ 48 h 56"/>
                    <a:gd name="T18" fmla="*/ 90 w 98"/>
                    <a:gd name="T19" fmla="*/ 40 h 56"/>
                    <a:gd name="T20" fmla="*/ 98 w 98"/>
                    <a:gd name="T21" fmla="*/ 28 h 56"/>
                    <a:gd name="T22" fmla="*/ 48 w 98"/>
                    <a:gd name="T23" fmla="*/ 0 h 56"/>
                    <a:gd name="T24" fmla="*/ 0 w 98"/>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6">
                      <a:moveTo>
                        <a:pt x="0" y="28"/>
                      </a:moveTo>
                      <a:lnTo>
                        <a:pt x="0" y="28"/>
                      </a:lnTo>
                      <a:lnTo>
                        <a:pt x="8" y="40"/>
                      </a:lnTo>
                      <a:lnTo>
                        <a:pt x="20" y="48"/>
                      </a:lnTo>
                      <a:lnTo>
                        <a:pt x="34" y="54"/>
                      </a:lnTo>
                      <a:lnTo>
                        <a:pt x="48" y="56"/>
                      </a:lnTo>
                      <a:lnTo>
                        <a:pt x="48" y="56"/>
                      </a:lnTo>
                      <a:lnTo>
                        <a:pt x="64" y="54"/>
                      </a:lnTo>
                      <a:lnTo>
                        <a:pt x="78" y="48"/>
                      </a:lnTo>
                      <a:lnTo>
                        <a:pt x="90" y="40"/>
                      </a:lnTo>
                      <a:lnTo>
                        <a:pt x="98" y="28"/>
                      </a:lnTo>
                      <a:lnTo>
                        <a:pt x="48"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119"/>
                <p:cNvSpPr>
                  <a:spLocks/>
                </p:cNvSpPr>
                <p:nvPr/>
              </p:nvSpPr>
              <p:spPr bwMode="auto">
                <a:xfrm>
                  <a:off x="5219833" y="4151312"/>
                  <a:ext cx="88900" cy="136525"/>
                </a:xfrm>
                <a:custGeom>
                  <a:avLst/>
                  <a:gdLst>
                    <a:gd name="T0" fmla="*/ 56 w 56"/>
                    <a:gd name="T1" fmla="*/ 0 h 86"/>
                    <a:gd name="T2" fmla="*/ 56 w 56"/>
                    <a:gd name="T3" fmla="*/ 0 h 86"/>
                    <a:gd name="T4" fmla="*/ 46 w 56"/>
                    <a:gd name="T5" fmla="*/ 2 h 86"/>
                    <a:gd name="T6" fmla="*/ 34 w 56"/>
                    <a:gd name="T7" fmla="*/ 6 h 86"/>
                    <a:gd name="T8" fmla="*/ 26 w 56"/>
                    <a:gd name="T9" fmla="*/ 10 h 86"/>
                    <a:gd name="T10" fmla="*/ 16 w 56"/>
                    <a:gd name="T11" fmla="*/ 18 h 86"/>
                    <a:gd name="T12" fmla="*/ 10 w 56"/>
                    <a:gd name="T13" fmla="*/ 26 h 86"/>
                    <a:gd name="T14" fmla="*/ 4 w 56"/>
                    <a:gd name="T15" fmla="*/ 36 h 86"/>
                    <a:gd name="T16" fmla="*/ 2 w 56"/>
                    <a:gd name="T17" fmla="*/ 46 h 86"/>
                    <a:gd name="T18" fmla="*/ 0 w 56"/>
                    <a:gd name="T19" fmla="*/ 58 h 86"/>
                    <a:gd name="T20" fmla="*/ 0 w 56"/>
                    <a:gd name="T21" fmla="*/ 58 h 86"/>
                    <a:gd name="T22" fmla="*/ 2 w 56"/>
                    <a:gd name="T23" fmla="*/ 72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6" y="2"/>
                      </a:lnTo>
                      <a:lnTo>
                        <a:pt x="34" y="6"/>
                      </a:lnTo>
                      <a:lnTo>
                        <a:pt x="26" y="10"/>
                      </a:lnTo>
                      <a:lnTo>
                        <a:pt x="16" y="18"/>
                      </a:lnTo>
                      <a:lnTo>
                        <a:pt x="10" y="26"/>
                      </a:lnTo>
                      <a:lnTo>
                        <a:pt x="4" y="36"/>
                      </a:lnTo>
                      <a:lnTo>
                        <a:pt x="2" y="46"/>
                      </a:lnTo>
                      <a:lnTo>
                        <a:pt x="0" y="58"/>
                      </a:lnTo>
                      <a:lnTo>
                        <a:pt x="0" y="58"/>
                      </a:lnTo>
                      <a:lnTo>
                        <a:pt x="2" y="72"/>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120"/>
                <p:cNvSpPr>
                  <a:spLocks/>
                </p:cNvSpPr>
                <p:nvPr/>
              </p:nvSpPr>
              <p:spPr bwMode="auto">
                <a:xfrm>
                  <a:off x="53087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4 w 58"/>
                    <a:gd name="T17" fmla="*/ 36 h 86"/>
                    <a:gd name="T18" fmla="*/ 48 w 58"/>
                    <a:gd name="T19" fmla="*/ 26 h 86"/>
                    <a:gd name="T20" fmla="*/ 42 w 58"/>
                    <a:gd name="T21" fmla="*/ 18 h 86"/>
                    <a:gd name="T22" fmla="*/ 32 w 58"/>
                    <a:gd name="T23" fmla="*/ 10 h 86"/>
                    <a:gd name="T24" fmla="*/ 24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4" y="36"/>
                      </a:lnTo>
                      <a:lnTo>
                        <a:pt x="48" y="26"/>
                      </a:lnTo>
                      <a:lnTo>
                        <a:pt x="42" y="18"/>
                      </a:lnTo>
                      <a:lnTo>
                        <a:pt x="32" y="10"/>
                      </a:lnTo>
                      <a:lnTo>
                        <a:pt x="24" y="6"/>
                      </a:lnTo>
                      <a:lnTo>
                        <a:pt x="12"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122"/>
                <p:cNvSpPr>
                  <a:spLocks/>
                </p:cNvSpPr>
                <p:nvPr/>
              </p:nvSpPr>
              <p:spPr bwMode="auto">
                <a:xfrm>
                  <a:off x="62358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88 w 98"/>
                    <a:gd name="T19" fmla="*/ 40 h 58"/>
                    <a:gd name="T20" fmla="*/ 98 w 98"/>
                    <a:gd name="T21" fmla="*/ 28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88" y="40"/>
                      </a:lnTo>
                      <a:lnTo>
                        <a:pt x="98" y="28"/>
                      </a:lnTo>
                      <a:lnTo>
                        <a:pt x="48"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126"/>
                <p:cNvSpPr>
                  <a:spLocks/>
                </p:cNvSpPr>
                <p:nvPr/>
              </p:nvSpPr>
              <p:spPr bwMode="auto">
                <a:xfrm>
                  <a:off x="5483358" y="3557587"/>
                  <a:ext cx="155575" cy="92075"/>
                </a:xfrm>
                <a:custGeom>
                  <a:avLst/>
                  <a:gdLst>
                    <a:gd name="T0" fmla="*/ 0 w 98"/>
                    <a:gd name="T1" fmla="*/ 30 h 58"/>
                    <a:gd name="T2" fmla="*/ 0 w 98"/>
                    <a:gd name="T3" fmla="*/ 30 h 58"/>
                    <a:gd name="T4" fmla="*/ 6 w 98"/>
                    <a:gd name="T5" fmla="*/ 38 h 58"/>
                    <a:gd name="T6" fmla="*/ 16 w 98"/>
                    <a:gd name="T7" fmla="*/ 46 h 58"/>
                    <a:gd name="T8" fmla="*/ 24 w 98"/>
                    <a:gd name="T9" fmla="*/ 52 h 58"/>
                    <a:gd name="T10" fmla="*/ 34 w 98"/>
                    <a:gd name="T11" fmla="*/ 56 h 58"/>
                    <a:gd name="T12" fmla="*/ 46 w 98"/>
                    <a:gd name="T13" fmla="*/ 58 h 58"/>
                    <a:gd name="T14" fmla="*/ 56 w 98"/>
                    <a:gd name="T15" fmla="*/ 58 h 58"/>
                    <a:gd name="T16" fmla="*/ 68 w 98"/>
                    <a:gd name="T17" fmla="*/ 54 h 58"/>
                    <a:gd name="T18" fmla="*/ 78 w 98"/>
                    <a:gd name="T19" fmla="*/ 50 h 58"/>
                    <a:gd name="T20" fmla="*/ 78 w 98"/>
                    <a:gd name="T21" fmla="*/ 50 h 58"/>
                    <a:gd name="T22" fmla="*/ 90 w 98"/>
                    <a:gd name="T23" fmla="*/ 40 h 58"/>
                    <a:gd name="T24" fmla="*/ 98 w 98"/>
                    <a:gd name="T25" fmla="*/ 30 h 58"/>
                    <a:gd name="T26" fmla="*/ 50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6" y="38"/>
                      </a:lnTo>
                      <a:lnTo>
                        <a:pt x="16" y="46"/>
                      </a:lnTo>
                      <a:lnTo>
                        <a:pt x="24" y="52"/>
                      </a:lnTo>
                      <a:lnTo>
                        <a:pt x="34" y="56"/>
                      </a:lnTo>
                      <a:lnTo>
                        <a:pt x="46" y="58"/>
                      </a:lnTo>
                      <a:lnTo>
                        <a:pt x="56" y="58"/>
                      </a:lnTo>
                      <a:lnTo>
                        <a:pt x="68" y="54"/>
                      </a:lnTo>
                      <a:lnTo>
                        <a:pt x="78" y="50"/>
                      </a:lnTo>
                      <a:lnTo>
                        <a:pt x="78" y="50"/>
                      </a:lnTo>
                      <a:lnTo>
                        <a:pt x="90" y="40"/>
                      </a:lnTo>
                      <a:lnTo>
                        <a:pt x="98" y="30"/>
                      </a:lnTo>
                      <a:lnTo>
                        <a:pt x="50" y="0"/>
                      </a:lnTo>
                      <a:lnTo>
                        <a:pt x="0" y="3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129"/>
                <p:cNvSpPr>
                  <a:spLocks/>
                </p:cNvSpPr>
                <p:nvPr/>
              </p:nvSpPr>
              <p:spPr bwMode="auto">
                <a:xfrm>
                  <a:off x="5702433" y="3335337"/>
                  <a:ext cx="88900" cy="133350"/>
                </a:xfrm>
                <a:custGeom>
                  <a:avLst/>
                  <a:gdLst>
                    <a:gd name="T0" fmla="*/ 56 w 56"/>
                    <a:gd name="T1" fmla="*/ 0 h 84"/>
                    <a:gd name="T2" fmla="*/ 56 w 56"/>
                    <a:gd name="T3" fmla="*/ 0 h 84"/>
                    <a:gd name="T4" fmla="*/ 46 w 56"/>
                    <a:gd name="T5" fmla="*/ 0 h 84"/>
                    <a:gd name="T6" fmla="*/ 34 w 56"/>
                    <a:gd name="T7" fmla="*/ 4 h 84"/>
                    <a:gd name="T8" fmla="*/ 26 w 56"/>
                    <a:gd name="T9" fmla="*/ 10 h 84"/>
                    <a:gd name="T10" fmla="*/ 16 w 56"/>
                    <a:gd name="T11" fmla="*/ 16 h 84"/>
                    <a:gd name="T12" fmla="*/ 10 w 56"/>
                    <a:gd name="T13" fmla="*/ 24 h 84"/>
                    <a:gd name="T14" fmla="*/ 4 w 56"/>
                    <a:gd name="T15" fmla="*/ 34 h 84"/>
                    <a:gd name="T16" fmla="*/ 2 w 56"/>
                    <a:gd name="T17" fmla="*/ 46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6" y="0"/>
                      </a:lnTo>
                      <a:lnTo>
                        <a:pt x="34" y="4"/>
                      </a:lnTo>
                      <a:lnTo>
                        <a:pt x="26" y="10"/>
                      </a:lnTo>
                      <a:lnTo>
                        <a:pt x="16" y="16"/>
                      </a:lnTo>
                      <a:lnTo>
                        <a:pt x="10" y="24"/>
                      </a:lnTo>
                      <a:lnTo>
                        <a:pt x="4" y="34"/>
                      </a:lnTo>
                      <a:lnTo>
                        <a:pt x="2" y="46"/>
                      </a:lnTo>
                      <a:lnTo>
                        <a:pt x="0" y="56"/>
                      </a:lnTo>
                      <a:lnTo>
                        <a:pt x="0" y="56"/>
                      </a:lnTo>
                      <a:lnTo>
                        <a:pt x="2" y="72"/>
                      </a:lnTo>
                      <a:lnTo>
                        <a:pt x="8" y="84"/>
                      </a:lnTo>
                      <a:lnTo>
                        <a:pt x="56" y="56"/>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130"/>
                <p:cNvSpPr>
                  <a:spLocks/>
                </p:cNvSpPr>
                <p:nvPr/>
              </p:nvSpPr>
              <p:spPr bwMode="auto">
                <a:xfrm>
                  <a:off x="5223008" y="3846512"/>
                  <a:ext cx="88900" cy="133350"/>
                </a:xfrm>
                <a:custGeom>
                  <a:avLst/>
                  <a:gdLst>
                    <a:gd name="T0" fmla="*/ 50 w 56"/>
                    <a:gd name="T1" fmla="*/ 84 h 84"/>
                    <a:gd name="T2" fmla="*/ 50 w 56"/>
                    <a:gd name="T3" fmla="*/ 84 h 84"/>
                    <a:gd name="T4" fmla="*/ 54 w 56"/>
                    <a:gd name="T5" fmla="*/ 72 h 84"/>
                    <a:gd name="T6" fmla="*/ 56 w 56"/>
                    <a:gd name="T7" fmla="*/ 56 h 84"/>
                    <a:gd name="T8" fmla="*/ 56 w 56"/>
                    <a:gd name="T9" fmla="*/ 42 h 84"/>
                    <a:gd name="T10" fmla="*/ 50 w 56"/>
                    <a:gd name="T11" fmla="*/ 28 h 84"/>
                    <a:gd name="T12" fmla="*/ 50 w 56"/>
                    <a:gd name="T13" fmla="*/ 28 h 84"/>
                    <a:gd name="T14" fmla="*/ 40 w 56"/>
                    <a:gd name="T15" fmla="*/ 16 h 84"/>
                    <a:gd name="T16" fmla="*/ 28 w 56"/>
                    <a:gd name="T17" fmla="*/ 6 h 84"/>
                    <a:gd name="T18" fmla="*/ 14 w 56"/>
                    <a:gd name="T19" fmla="*/ 2 h 84"/>
                    <a:gd name="T20" fmla="*/ 0 w 56"/>
                    <a:gd name="T21" fmla="*/ 0 h 84"/>
                    <a:gd name="T22" fmla="*/ 0 w 56"/>
                    <a:gd name="T23" fmla="*/ 56 h 84"/>
                    <a:gd name="T24" fmla="*/ 50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0" y="84"/>
                      </a:moveTo>
                      <a:lnTo>
                        <a:pt x="50" y="84"/>
                      </a:lnTo>
                      <a:lnTo>
                        <a:pt x="54" y="72"/>
                      </a:lnTo>
                      <a:lnTo>
                        <a:pt x="56" y="56"/>
                      </a:lnTo>
                      <a:lnTo>
                        <a:pt x="56" y="42"/>
                      </a:lnTo>
                      <a:lnTo>
                        <a:pt x="50" y="28"/>
                      </a:lnTo>
                      <a:lnTo>
                        <a:pt x="50" y="28"/>
                      </a:lnTo>
                      <a:lnTo>
                        <a:pt x="40" y="16"/>
                      </a:lnTo>
                      <a:lnTo>
                        <a:pt x="28" y="6"/>
                      </a:lnTo>
                      <a:lnTo>
                        <a:pt x="14" y="2"/>
                      </a:lnTo>
                      <a:lnTo>
                        <a:pt x="0" y="0"/>
                      </a:lnTo>
                      <a:lnTo>
                        <a:pt x="0" y="56"/>
                      </a:lnTo>
                      <a:lnTo>
                        <a:pt x="50" y="84"/>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135"/>
                <p:cNvSpPr>
                  <a:spLocks/>
                </p:cNvSpPr>
                <p:nvPr/>
              </p:nvSpPr>
              <p:spPr bwMode="auto">
                <a:xfrm>
                  <a:off x="5813558" y="2220912"/>
                  <a:ext cx="158750" cy="92075"/>
                </a:xfrm>
                <a:custGeom>
                  <a:avLst/>
                  <a:gdLst>
                    <a:gd name="T0" fmla="*/ 0 w 100"/>
                    <a:gd name="T1" fmla="*/ 30 h 58"/>
                    <a:gd name="T2" fmla="*/ 0 w 100"/>
                    <a:gd name="T3" fmla="*/ 30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30 h 58"/>
                    <a:gd name="T22" fmla="*/ 50 w 100"/>
                    <a:gd name="T23" fmla="*/ 0 h 58"/>
                    <a:gd name="T24" fmla="*/ 0 w 100"/>
                    <a:gd name="T25"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30"/>
                      </a:moveTo>
                      <a:lnTo>
                        <a:pt x="0" y="30"/>
                      </a:lnTo>
                      <a:lnTo>
                        <a:pt x="10" y="40"/>
                      </a:lnTo>
                      <a:lnTo>
                        <a:pt x="22" y="50"/>
                      </a:lnTo>
                      <a:lnTo>
                        <a:pt x="34" y="56"/>
                      </a:lnTo>
                      <a:lnTo>
                        <a:pt x="50" y="58"/>
                      </a:lnTo>
                      <a:lnTo>
                        <a:pt x="50" y="58"/>
                      </a:lnTo>
                      <a:lnTo>
                        <a:pt x="66" y="56"/>
                      </a:lnTo>
                      <a:lnTo>
                        <a:pt x="78" y="50"/>
                      </a:lnTo>
                      <a:lnTo>
                        <a:pt x="90" y="40"/>
                      </a:lnTo>
                      <a:lnTo>
                        <a:pt x="100" y="30"/>
                      </a:lnTo>
                      <a:lnTo>
                        <a:pt x="50" y="0"/>
                      </a:lnTo>
                      <a:lnTo>
                        <a:pt x="0" y="3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99" name="Group 398"/>
            <p:cNvGrpSpPr/>
            <p:nvPr/>
          </p:nvGrpSpPr>
          <p:grpSpPr>
            <a:xfrm>
              <a:off x="4746758" y="2043905"/>
              <a:ext cx="2618715" cy="2293791"/>
              <a:chOff x="4746758" y="2043905"/>
              <a:chExt cx="2618715" cy="2293791"/>
            </a:xfrm>
          </p:grpSpPr>
          <p:sp>
            <p:nvSpPr>
              <p:cNvPr id="400" name="Oval 399"/>
              <p:cNvSpPr/>
              <p:nvPr/>
            </p:nvSpPr>
            <p:spPr>
              <a:xfrm>
                <a:off x="5489708" y="2046287"/>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p:cNvSpPr/>
              <p:nvPr/>
            </p:nvSpPr>
            <p:spPr>
              <a:xfrm>
                <a:off x="5801785" y="21320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p:cNvSpPr/>
              <p:nvPr/>
            </p:nvSpPr>
            <p:spPr>
              <a:xfrm>
                <a:off x="6432286" y="204390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p:cNvSpPr/>
              <p:nvPr/>
            </p:nvSpPr>
            <p:spPr>
              <a:xfrm>
                <a:off x="5963025" y="26154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p:cNvSpPr/>
              <p:nvPr/>
            </p:nvSpPr>
            <p:spPr>
              <a:xfrm>
                <a:off x="5964900" y="2883693"/>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p:cNvSpPr/>
              <p:nvPr/>
            </p:nvSpPr>
            <p:spPr>
              <a:xfrm>
                <a:off x="4746758" y="333176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p:cNvSpPr/>
              <p:nvPr/>
            </p:nvSpPr>
            <p:spPr>
              <a:xfrm>
                <a:off x="5467616" y="3470274"/>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p:cNvSpPr/>
              <p:nvPr/>
            </p:nvSpPr>
            <p:spPr>
              <a:xfrm>
                <a:off x="5703624" y="3336528"/>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p:cNvSpPr/>
              <p:nvPr/>
            </p:nvSpPr>
            <p:spPr>
              <a:xfrm>
                <a:off x="6221281" y="3338511"/>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p:cNvSpPr/>
              <p:nvPr/>
            </p:nvSpPr>
            <p:spPr>
              <a:xfrm>
                <a:off x="6449484" y="34663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p:cNvSpPr/>
              <p:nvPr/>
            </p:nvSpPr>
            <p:spPr>
              <a:xfrm>
                <a:off x="7180529" y="3329780"/>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p:cNvSpPr/>
              <p:nvPr/>
            </p:nvSpPr>
            <p:spPr>
              <a:xfrm>
                <a:off x="5130139" y="38473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p:cNvSpPr/>
              <p:nvPr/>
            </p:nvSpPr>
            <p:spPr>
              <a:xfrm>
                <a:off x="5220627" y="41513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p:cNvSpPr/>
              <p:nvPr/>
            </p:nvSpPr>
            <p:spPr>
              <a:xfrm>
                <a:off x="6705733" y="415275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p:cNvSpPr/>
              <p:nvPr/>
            </p:nvSpPr>
            <p:spPr>
              <a:xfrm>
                <a:off x="6949243" y="3571874"/>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9" name="Group 708"/>
          <p:cNvGrpSpPr/>
          <p:nvPr/>
        </p:nvGrpSpPr>
        <p:grpSpPr>
          <a:xfrm>
            <a:off x="4403858" y="1392237"/>
            <a:ext cx="3295650" cy="2899571"/>
            <a:chOff x="4403858" y="1392237"/>
            <a:chExt cx="3295650" cy="2899571"/>
          </a:xfrm>
          <a:effectLst>
            <a:outerShdw blurRad="50800" dist="38100" dir="2700000" algn="tl" rotWithShape="0">
              <a:prstClr val="black">
                <a:alpha val="40000"/>
              </a:prstClr>
            </a:outerShdw>
          </a:effectLst>
        </p:grpSpPr>
        <p:grpSp>
          <p:nvGrpSpPr>
            <p:cNvPr id="710" name="Group 709"/>
            <p:cNvGrpSpPr/>
            <p:nvPr/>
          </p:nvGrpSpPr>
          <p:grpSpPr>
            <a:xfrm>
              <a:off x="4403858" y="1392237"/>
              <a:ext cx="3295650" cy="2898775"/>
              <a:chOff x="4403858" y="1392237"/>
              <a:chExt cx="3295650" cy="2898775"/>
            </a:xfrm>
          </p:grpSpPr>
          <p:grpSp>
            <p:nvGrpSpPr>
              <p:cNvPr id="718" name="Group 717"/>
              <p:cNvGrpSpPr/>
              <p:nvPr/>
            </p:nvGrpSpPr>
            <p:grpSpPr>
              <a:xfrm>
                <a:off x="6625564" y="2674143"/>
                <a:ext cx="336550" cy="336550"/>
                <a:chOff x="6623183" y="2671762"/>
                <a:chExt cx="336550" cy="336550"/>
              </a:xfrm>
            </p:grpSpPr>
            <p:sp>
              <p:nvSpPr>
                <p:cNvPr id="739" name="Freeform 73"/>
                <p:cNvSpPr>
                  <a:spLocks/>
                </p:cNvSpPr>
                <p:nvPr/>
              </p:nvSpPr>
              <p:spPr bwMode="auto">
                <a:xfrm>
                  <a:off x="6623183" y="2671762"/>
                  <a:ext cx="168275" cy="254000"/>
                </a:xfrm>
                <a:custGeom>
                  <a:avLst/>
                  <a:gdLst>
                    <a:gd name="T0" fmla="*/ 106 w 106"/>
                    <a:gd name="T1" fmla="*/ 0 h 160"/>
                    <a:gd name="T2" fmla="*/ 106 w 106"/>
                    <a:gd name="T3" fmla="*/ 0 h 160"/>
                    <a:gd name="T4" fmla="*/ 92 w 106"/>
                    <a:gd name="T5" fmla="*/ 2 h 160"/>
                    <a:gd name="T6" fmla="*/ 80 w 106"/>
                    <a:gd name="T7" fmla="*/ 4 h 160"/>
                    <a:gd name="T8" fmla="*/ 66 w 106"/>
                    <a:gd name="T9" fmla="*/ 8 h 160"/>
                    <a:gd name="T10" fmla="*/ 54 w 106"/>
                    <a:gd name="T11" fmla="*/ 14 h 160"/>
                    <a:gd name="T12" fmla="*/ 42 w 106"/>
                    <a:gd name="T13" fmla="*/ 22 h 160"/>
                    <a:gd name="T14" fmla="*/ 32 w 106"/>
                    <a:gd name="T15" fmla="*/ 32 h 160"/>
                    <a:gd name="T16" fmla="*/ 22 w 106"/>
                    <a:gd name="T17" fmla="*/ 42 h 160"/>
                    <a:gd name="T18" fmla="*/ 14 w 106"/>
                    <a:gd name="T19" fmla="*/ 54 h 160"/>
                    <a:gd name="T20" fmla="*/ 14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8 w 106"/>
                    <a:gd name="T35" fmla="*/ 148 h 160"/>
                    <a:gd name="T36" fmla="*/ 14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2" y="2"/>
                      </a:lnTo>
                      <a:lnTo>
                        <a:pt x="80" y="4"/>
                      </a:lnTo>
                      <a:lnTo>
                        <a:pt x="66" y="8"/>
                      </a:lnTo>
                      <a:lnTo>
                        <a:pt x="54" y="14"/>
                      </a:lnTo>
                      <a:lnTo>
                        <a:pt x="42" y="22"/>
                      </a:lnTo>
                      <a:lnTo>
                        <a:pt x="32" y="32"/>
                      </a:lnTo>
                      <a:lnTo>
                        <a:pt x="22" y="42"/>
                      </a:lnTo>
                      <a:lnTo>
                        <a:pt x="14" y="54"/>
                      </a:lnTo>
                      <a:lnTo>
                        <a:pt x="14" y="54"/>
                      </a:lnTo>
                      <a:lnTo>
                        <a:pt x="8" y="66"/>
                      </a:lnTo>
                      <a:lnTo>
                        <a:pt x="4" y="80"/>
                      </a:lnTo>
                      <a:lnTo>
                        <a:pt x="2" y="94"/>
                      </a:lnTo>
                      <a:lnTo>
                        <a:pt x="0" y="108"/>
                      </a:lnTo>
                      <a:lnTo>
                        <a:pt x="2" y="122"/>
                      </a:lnTo>
                      <a:lnTo>
                        <a:pt x="4" y="134"/>
                      </a:lnTo>
                      <a:lnTo>
                        <a:pt x="8" y="148"/>
                      </a:lnTo>
                      <a:lnTo>
                        <a:pt x="14"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0" name="Freeform 74"/>
                <p:cNvSpPr>
                  <a:spLocks/>
                </p:cNvSpPr>
                <p:nvPr/>
              </p:nvSpPr>
              <p:spPr bwMode="auto">
                <a:xfrm>
                  <a:off x="6645408" y="2840037"/>
                  <a:ext cx="292100" cy="168275"/>
                </a:xfrm>
                <a:custGeom>
                  <a:avLst/>
                  <a:gdLst>
                    <a:gd name="T0" fmla="*/ 0 w 184"/>
                    <a:gd name="T1" fmla="*/ 54 h 106"/>
                    <a:gd name="T2" fmla="*/ 0 w 184"/>
                    <a:gd name="T3" fmla="*/ 54 h 106"/>
                    <a:gd name="T4" fmla="*/ 8 w 184"/>
                    <a:gd name="T5" fmla="*/ 66 h 106"/>
                    <a:gd name="T6" fmla="*/ 18 w 184"/>
                    <a:gd name="T7" fmla="*/ 76 h 106"/>
                    <a:gd name="T8" fmla="*/ 28 w 184"/>
                    <a:gd name="T9" fmla="*/ 84 h 106"/>
                    <a:gd name="T10" fmla="*/ 40 w 184"/>
                    <a:gd name="T11" fmla="*/ 92 h 106"/>
                    <a:gd name="T12" fmla="*/ 40 w 184"/>
                    <a:gd name="T13" fmla="*/ 92 h 106"/>
                    <a:gd name="T14" fmla="*/ 60 w 184"/>
                    <a:gd name="T15" fmla="*/ 102 h 106"/>
                    <a:gd name="T16" fmla="*/ 80 w 184"/>
                    <a:gd name="T17" fmla="*/ 106 h 106"/>
                    <a:gd name="T18" fmla="*/ 100 w 184"/>
                    <a:gd name="T19" fmla="*/ 106 h 106"/>
                    <a:gd name="T20" fmla="*/ 120 w 184"/>
                    <a:gd name="T21" fmla="*/ 104 h 106"/>
                    <a:gd name="T22" fmla="*/ 140 w 184"/>
                    <a:gd name="T23" fmla="*/ 96 h 106"/>
                    <a:gd name="T24" fmla="*/ 156 w 184"/>
                    <a:gd name="T25" fmla="*/ 86 h 106"/>
                    <a:gd name="T26" fmla="*/ 172 w 184"/>
                    <a:gd name="T27" fmla="*/ 72 h 106"/>
                    <a:gd name="T28" fmla="*/ 184 w 184"/>
                    <a:gd name="T29" fmla="*/ 54 h 106"/>
                    <a:gd name="T30" fmla="*/ 92 w 184"/>
                    <a:gd name="T31" fmla="*/ 0 h 106"/>
                    <a:gd name="T32" fmla="*/ 0 w 184"/>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4"/>
                      </a:moveTo>
                      <a:lnTo>
                        <a:pt x="0" y="54"/>
                      </a:lnTo>
                      <a:lnTo>
                        <a:pt x="8" y="66"/>
                      </a:lnTo>
                      <a:lnTo>
                        <a:pt x="18" y="76"/>
                      </a:lnTo>
                      <a:lnTo>
                        <a:pt x="28" y="84"/>
                      </a:lnTo>
                      <a:lnTo>
                        <a:pt x="40" y="92"/>
                      </a:lnTo>
                      <a:lnTo>
                        <a:pt x="40" y="92"/>
                      </a:lnTo>
                      <a:lnTo>
                        <a:pt x="60" y="102"/>
                      </a:lnTo>
                      <a:lnTo>
                        <a:pt x="80" y="106"/>
                      </a:lnTo>
                      <a:lnTo>
                        <a:pt x="100" y="106"/>
                      </a:lnTo>
                      <a:lnTo>
                        <a:pt x="120" y="104"/>
                      </a:lnTo>
                      <a:lnTo>
                        <a:pt x="140" y="96"/>
                      </a:lnTo>
                      <a:lnTo>
                        <a:pt x="156" y="86"/>
                      </a:lnTo>
                      <a:lnTo>
                        <a:pt x="172" y="72"/>
                      </a:lnTo>
                      <a:lnTo>
                        <a:pt x="184" y="54"/>
                      </a:lnTo>
                      <a:lnTo>
                        <a:pt x="92"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1" name="Freeform 75"/>
                <p:cNvSpPr>
                  <a:spLocks/>
                </p:cNvSpPr>
                <p:nvPr/>
              </p:nvSpPr>
              <p:spPr bwMode="auto">
                <a:xfrm>
                  <a:off x="6791458" y="2671762"/>
                  <a:ext cx="168275" cy="254000"/>
                </a:xfrm>
                <a:custGeom>
                  <a:avLst/>
                  <a:gdLst>
                    <a:gd name="T0" fmla="*/ 54 w 106"/>
                    <a:gd name="T1" fmla="*/ 16 h 160"/>
                    <a:gd name="T2" fmla="*/ 54 w 106"/>
                    <a:gd name="T3" fmla="*/ 16 h 160"/>
                    <a:gd name="T4" fmla="*/ 40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2 w 106"/>
                    <a:gd name="T25" fmla="*/ 80 h 160"/>
                    <a:gd name="T26" fmla="*/ 96 w 106"/>
                    <a:gd name="T27" fmla="*/ 60 h 160"/>
                    <a:gd name="T28" fmla="*/ 86 w 106"/>
                    <a:gd name="T29" fmla="*/ 42 h 160"/>
                    <a:gd name="T30" fmla="*/ 72 w 106"/>
                    <a:gd name="T31" fmla="*/ 28 h 160"/>
                    <a:gd name="T32" fmla="*/ 54 w 106"/>
                    <a:gd name="T33" fmla="*/ 16 h 160"/>
                    <a:gd name="T34" fmla="*/ 54 w 106"/>
                    <a:gd name="T35"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6"/>
                      </a:moveTo>
                      <a:lnTo>
                        <a:pt x="54" y="16"/>
                      </a:lnTo>
                      <a:lnTo>
                        <a:pt x="40" y="8"/>
                      </a:lnTo>
                      <a:lnTo>
                        <a:pt x="28" y="4"/>
                      </a:lnTo>
                      <a:lnTo>
                        <a:pt x="14" y="2"/>
                      </a:lnTo>
                      <a:lnTo>
                        <a:pt x="0" y="0"/>
                      </a:lnTo>
                      <a:lnTo>
                        <a:pt x="0" y="106"/>
                      </a:lnTo>
                      <a:lnTo>
                        <a:pt x="92" y="160"/>
                      </a:lnTo>
                      <a:lnTo>
                        <a:pt x="92" y="160"/>
                      </a:lnTo>
                      <a:lnTo>
                        <a:pt x="102" y="140"/>
                      </a:lnTo>
                      <a:lnTo>
                        <a:pt x="106" y="120"/>
                      </a:lnTo>
                      <a:lnTo>
                        <a:pt x="106" y="100"/>
                      </a:lnTo>
                      <a:lnTo>
                        <a:pt x="102" y="80"/>
                      </a:lnTo>
                      <a:lnTo>
                        <a:pt x="96" y="60"/>
                      </a:lnTo>
                      <a:lnTo>
                        <a:pt x="86" y="42"/>
                      </a:lnTo>
                      <a:lnTo>
                        <a:pt x="72" y="28"/>
                      </a:lnTo>
                      <a:lnTo>
                        <a:pt x="54" y="16"/>
                      </a:lnTo>
                      <a:lnTo>
                        <a:pt x="54" y="1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19" name="Group 718"/>
              <p:cNvGrpSpPr/>
              <p:nvPr/>
            </p:nvGrpSpPr>
            <p:grpSpPr>
              <a:xfrm>
                <a:off x="7362958" y="3954462"/>
                <a:ext cx="336550" cy="336550"/>
                <a:chOff x="7362958" y="3954462"/>
                <a:chExt cx="336550" cy="336550"/>
              </a:xfrm>
            </p:grpSpPr>
            <p:sp>
              <p:nvSpPr>
                <p:cNvPr id="736" name="Freeform 76"/>
                <p:cNvSpPr>
                  <a:spLocks/>
                </p:cNvSpPr>
                <p:nvPr/>
              </p:nvSpPr>
              <p:spPr bwMode="auto">
                <a:xfrm>
                  <a:off x="738518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58 w 184"/>
                    <a:gd name="T15" fmla="*/ 100 h 106"/>
                    <a:gd name="T16" fmla="*/ 80 w 184"/>
                    <a:gd name="T17" fmla="*/ 106 h 106"/>
                    <a:gd name="T18" fmla="*/ 100 w 184"/>
                    <a:gd name="T19" fmla="*/ 106 h 106"/>
                    <a:gd name="T20" fmla="*/ 120 w 184"/>
                    <a:gd name="T21" fmla="*/ 102 h 106"/>
                    <a:gd name="T22" fmla="*/ 138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58" y="100"/>
                      </a:lnTo>
                      <a:lnTo>
                        <a:pt x="80" y="106"/>
                      </a:lnTo>
                      <a:lnTo>
                        <a:pt x="100" y="106"/>
                      </a:lnTo>
                      <a:lnTo>
                        <a:pt x="120" y="102"/>
                      </a:lnTo>
                      <a:lnTo>
                        <a:pt x="138"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7" name="Freeform 77"/>
                <p:cNvSpPr>
                  <a:spLocks/>
                </p:cNvSpPr>
                <p:nvPr/>
              </p:nvSpPr>
              <p:spPr bwMode="auto">
                <a:xfrm>
                  <a:off x="753123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2 w 106"/>
                    <a:gd name="T25" fmla="*/ 78 h 158"/>
                    <a:gd name="T26" fmla="*/ 96 w 106"/>
                    <a:gd name="T27" fmla="*/ 60 h 158"/>
                    <a:gd name="T28" fmla="*/ 84 w 106"/>
                    <a:gd name="T29" fmla="*/ 42 h 158"/>
                    <a:gd name="T30" fmla="*/ 70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2" y="78"/>
                      </a:lnTo>
                      <a:lnTo>
                        <a:pt x="96" y="60"/>
                      </a:lnTo>
                      <a:lnTo>
                        <a:pt x="84" y="42"/>
                      </a:lnTo>
                      <a:lnTo>
                        <a:pt x="70"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8" name="Freeform 78"/>
                <p:cNvSpPr>
                  <a:spLocks/>
                </p:cNvSpPr>
                <p:nvPr/>
              </p:nvSpPr>
              <p:spPr bwMode="auto">
                <a:xfrm>
                  <a:off x="736295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20" name="Group 719"/>
              <p:cNvGrpSpPr/>
              <p:nvPr/>
            </p:nvGrpSpPr>
            <p:grpSpPr>
              <a:xfrm>
                <a:off x="4403858" y="3954462"/>
                <a:ext cx="336550" cy="336550"/>
                <a:chOff x="4403858" y="3954462"/>
                <a:chExt cx="336550" cy="336550"/>
              </a:xfrm>
            </p:grpSpPr>
            <p:sp>
              <p:nvSpPr>
                <p:cNvPr id="733" name="Freeform 79"/>
                <p:cNvSpPr>
                  <a:spLocks/>
                </p:cNvSpPr>
                <p:nvPr/>
              </p:nvSpPr>
              <p:spPr bwMode="auto">
                <a:xfrm>
                  <a:off x="4403858" y="3954462"/>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4" name="Freeform 80"/>
                <p:cNvSpPr>
                  <a:spLocks/>
                </p:cNvSpPr>
                <p:nvPr/>
              </p:nvSpPr>
              <p:spPr bwMode="auto">
                <a:xfrm>
                  <a:off x="4572133" y="3954462"/>
                  <a:ext cx="168275" cy="250825"/>
                </a:xfrm>
                <a:custGeom>
                  <a:avLst/>
                  <a:gdLst>
                    <a:gd name="T0" fmla="*/ 54 w 106"/>
                    <a:gd name="T1" fmla="*/ 14 h 158"/>
                    <a:gd name="T2" fmla="*/ 54 w 106"/>
                    <a:gd name="T3" fmla="*/ 14 h 158"/>
                    <a:gd name="T4" fmla="*/ 42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2"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5" name="Freeform 81"/>
                <p:cNvSpPr>
                  <a:spLocks/>
                </p:cNvSpPr>
                <p:nvPr/>
              </p:nvSpPr>
              <p:spPr bwMode="auto">
                <a:xfrm>
                  <a:off x="4429258" y="4122737"/>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21" name="Group 720"/>
              <p:cNvGrpSpPr/>
              <p:nvPr/>
            </p:nvGrpSpPr>
            <p:grpSpPr>
              <a:xfrm>
                <a:off x="5140458" y="2671762"/>
                <a:ext cx="336550" cy="336550"/>
                <a:chOff x="5140458" y="2671762"/>
                <a:chExt cx="336550" cy="336550"/>
              </a:xfrm>
            </p:grpSpPr>
            <p:sp>
              <p:nvSpPr>
                <p:cNvPr id="730" name="Freeform 82"/>
                <p:cNvSpPr>
                  <a:spLocks/>
                </p:cNvSpPr>
                <p:nvPr/>
              </p:nvSpPr>
              <p:spPr bwMode="auto">
                <a:xfrm>
                  <a:off x="5140458" y="2671762"/>
                  <a:ext cx="168275" cy="254000"/>
                </a:xfrm>
                <a:custGeom>
                  <a:avLst/>
                  <a:gdLst>
                    <a:gd name="T0" fmla="*/ 106 w 106"/>
                    <a:gd name="T1" fmla="*/ 0 h 160"/>
                    <a:gd name="T2" fmla="*/ 106 w 106"/>
                    <a:gd name="T3" fmla="*/ 0 h 160"/>
                    <a:gd name="T4" fmla="*/ 94 w 106"/>
                    <a:gd name="T5" fmla="*/ 2 h 160"/>
                    <a:gd name="T6" fmla="*/ 80 w 106"/>
                    <a:gd name="T7" fmla="*/ 4 h 160"/>
                    <a:gd name="T8" fmla="*/ 66 w 106"/>
                    <a:gd name="T9" fmla="*/ 8 h 160"/>
                    <a:gd name="T10" fmla="*/ 54 w 106"/>
                    <a:gd name="T11" fmla="*/ 14 h 160"/>
                    <a:gd name="T12" fmla="*/ 44 w 106"/>
                    <a:gd name="T13" fmla="*/ 22 h 160"/>
                    <a:gd name="T14" fmla="*/ 32 w 106"/>
                    <a:gd name="T15" fmla="*/ 32 h 160"/>
                    <a:gd name="T16" fmla="*/ 24 w 106"/>
                    <a:gd name="T17" fmla="*/ 42 h 160"/>
                    <a:gd name="T18" fmla="*/ 16 w 106"/>
                    <a:gd name="T19" fmla="*/ 54 h 160"/>
                    <a:gd name="T20" fmla="*/ 16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10 w 106"/>
                    <a:gd name="T35" fmla="*/ 148 h 160"/>
                    <a:gd name="T36" fmla="*/ 16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4" y="2"/>
                      </a:lnTo>
                      <a:lnTo>
                        <a:pt x="80" y="4"/>
                      </a:lnTo>
                      <a:lnTo>
                        <a:pt x="66" y="8"/>
                      </a:lnTo>
                      <a:lnTo>
                        <a:pt x="54" y="14"/>
                      </a:lnTo>
                      <a:lnTo>
                        <a:pt x="44" y="22"/>
                      </a:lnTo>
                      <a:lnTo>
                        <a:pt x="32" y="32"/>
                      </a:lnTo>
                      <a:lnTo>
                        <a:pt x="24" y="42"/>
                      </a:lnTo>
                      <a:lnTo>
                        <a:pt x="16" y="54"/>
                      </a:lnTo>
                      <a:lnTo>
                        <a:pt x="16" y="54"/>
                      </a:lnTo>
                      <a:lnTo>
                        <a:pt x="8" y="66"/>
                      </a:lnTo>
                      <a:lnTo>
                        <a:pt x="4" y="80"/>
                      </a:lnTo>
                      <a:lnTo>
                        <a:pt x="2" y="94"/>
                      </a:lnTo>
                      <a:lnTo>
                        <a:pt x="0" y="108"/>
                      </a:lnTo>
                      <a:lnTo>
                        <a:pt x="2" y="122"/>
                      </a:lnTo>
                      <a:lnTo>
                        <a:pt x="4" y="134"/>
                      </a:lnTo>
                      <a:lnTo>
                        <a:pt x="10" y="148"/>
                      </a:lnTo>
                      <a:lnTo>
                        <a:pt x="16"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1" name="Freeform 83"/>
                <p:cNvSpPr>
                  <a:spLocks/>
                </p:cNvSpPr>
                <p:nvPr/>
              </p:nvSpPr>
              <p:spPr bwMode="auto">
                <a:xfrm>
                  <a:off x="5308733" y="2671762"/>
                  <a:ext cx="168275" cy="254000"/>
                </a:xfrm>
                <a:custGeom>
                  <a:avLst/>
                  <a:gdLst>
                    <a:gd name="T0" fmla="*/ 54 w 106"/>
                    <a:gd name="T1" fmla="*/ 14 h 160"/>
                    <a:gd name="T2" fmla="*/ 54 w 106"/>
                    <a:gd name="T3" fmla="*/ 14 h 160"/>
                    <a:gd name="T4" fmla="*/ 42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4 w 106"/>
                    <a:gd name="T25" fmla="*/ 80 h 160"/>
                    <a:gd name="T26" fmla="*/ 96 w 106"/>
                    <a:gd name="T27" fmla="*/ 60 h 160"/>
                    <a:gd name="T28" fmla="*/ 86 w 106"/>
                    <a:gd name="T29" fmla="*/ 42 h 160"/>
                    <a:gd name="T30" fmla="*/ 72 w 106"/>
                    <a:gd name="T31" fmla="*/ 28 h 160"/>
                    <a:gd name="T32" fmla="*/ 54 w 106"/>
                    <a:gd name="T33" fmla="*/ 14 h 160"/>
                    <a:gd name="T34" fmla="*/ 54 w 106"/>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4"/>
                      </a:moveTo>
                      <a:lnTo>
                        <a:pt x="54" y="14"/>
                      </a:lnTo>
                      <a:lnTo>
                        <a:pt x="42" y="8"/>
                      </a:lnTo>
                      <a:lnTo>
                        <a:pt x="28" y="4"/>
                      </a:lnTo>
                      <a:lnTo>
                        <a:pt x="14" y="2"/>
                      </a:lnTo>
                      <a:lnTo>
                        <a:pt x="0" y="0"/>
                      </a:lnTo>
                      <a:lnTo>
                        <a:pt x="0" y="106"/>
                      </a:lnTo>
                      <a:lnTo>
                        <a:pt x="92" y="160"/>
                      </a:lnTo>
                      <a:lnTo>
                        <a:pt x="92" y="160"/>
                      </a:lnTo>
                      <a:lnTo>
                        <a:pt x="102" y="140"/>
                      </a:lnTo>
                      <a:lnTo>
                        <a:pt x="106" y="120"/>
                      </a:lnTo>
                      <a:lnTo>
                        <a:pt x="106" y="100"/>
                      </a:lnTo>
                      <a:lnTo>
                        <a:pt x="104" y="80"/>
                      </a:lnTo>
                      <a:lnTo>
                        <a:pt x="96" y="60"/>
                      </a:lnTo>
                      <a:lnTo>
                        <a:pt x="86" y="42"/>
                      </a:lnTo>
                      <a:lnTo>
                        <a:pt x="72" y="28"/>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2" name="Freeform 84"/>
                <p:cNvSpPr>
                  <a:spLocks/>
                </p:cNvSpPr>
                <p:nvPr/>
              </p:nvSpPr>
              <p:spPr bwMode="auto">
                <a:xfrm>
                  <a:off x="5165858" y="2840037"/>
                  <a:ext cx="288925" cy="168275"/>
                </a:xfrm>
                <a:custGeom>
                  <a:avLst/>
                  <a:gdLst>
                    <a:gd name="T0" fmla="*/ 0 w 182"/>
                    <a:gd name="T1" fmla="*/ 54 h 106"/>
                    <a:gd name="T2" fmla="*/ 0 w 182"/>
                    <a:gd name="T3" fmla="*/ 54 h 106"/>
                    <a:gd name="T4" fmla="*/ 6 w 182"/>
                    <a:gd name="T5" fmla="*/ 66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4 h 106"/>
                    <a:gd name="T22" fmla="*/ 138 w 182"/>
                    <a:gd name="T23" fmla="*/ 96 h 106"/>
                    <a:gd name="T24" fmla="*/ 154 w 182"/>
                    <a:gd name="T25" fmla="*/ 86 h 106"/>
                    <a:gd name="T26" fmla="*/ 170 w 182"/>
                    <a:gd name="T27" fmla="*/ 72 h 106"/>
                    <a:gd name="T28" fmla="*/ 182 w 182"/>
                    <a:gd name="T29" fmla="*/ 54 h 106"/>
                    <a:gd name="T30" fmla="*/ 90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6"/>
                      </a:lnTo>
                      <a:lnTo>
                        <a:pt x="16" y="76"/>
                      </a:lnTo>
                      <a:lnTo>
                        <a:pt x="26" y="84"/>
                      </a:lnTo>
                      <a:lnTo>
                        <a:pt x="38" y="92"/>
                      </a:lnTo>
                      <a:lnTo>
                        <a:pt x="38" y="92"/>
                      </a:lnTo>
                      <a:lnTo>
                        <a:pt x="58" y="102"/>
                      </a:lnTo>
                      <a:lnTo>
                        <a:pt x="78" y="106"/>
                      </a:lnTo>
                      <a:lnTo>
                        <a:pt x="98" y="106"/>
                      </a:lnTo>
                      <a:lnTo>
                        <a:pt x="118" y="104"/>
                      </a:lnTo>
                      <a:lnTo>
                        <a:pt x="138" y="96"/>
                      </a:lnTo>
                      <a:lnTo>
                        <a:pt x="154" y="86"/>
                      </a:lnTo>
                      <a:lnTo>
                        <a:pt x="170" y="72"/>
                      </a:lnTo>
                      <a:lnTo>
                        <a:pt x="182" y="54"/>
                      </a:lnTo>
                      <a:lnTo>
                        <a:pt x="90"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22" name="Group 721"/>
              <p:cNvGrpSpPr/>
              <p:nvPr/>
            </p:nvGrpSpPr>
            <p:grpSpPr>
              <a:xfrm>
                <a:off x="5883408" y="1392237"/>
                <a:ext cx="336550" cy="336550"/>
                <a:chOff x="5883408" y="1392237"/>
                <a:chExt cx="336550" cy="336550"/>
              </a:xfrm>
            </p:grpSpPr>
            <p:sp>
              <p:nvSpPr>
                <p:cNvPr id="727" name="Freeform 85"/>
                <p:cNvSpPr>
                  <a:spLocks/>
                </p:cNvSpPr>
                <p:nvPr/>
              </p:nvSpPr>
              <p:spPr bwMode="auto">
                <a:xfrm>
                  <a:off x="5883408" y="1392237"/>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0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0"/>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8" name="Freeform 86"/>
                <p:cNvSpPr>
                  <a:spLocks/>
                </p:cNvSpPr>
                <p:nvPr/>
              </p:nvSpPr>
              <p:spPr bwMode="auto">
                <a:xfrm>
                  <a:off x="6051683" y="1392237"/>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9" name="Freeform 87"/>
                <p:cNvSpPr>
                  <a:spLocks/>
                </p:cNvSpPr>
                <p:nvPr/>
              </p:nvSpPr>
              <p:spPr bwMode="auto">
                <a:xfrm>
                  <a:off x="5905633" y="1560512"/>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4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4"/>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23" name="Group 722"/>
              <p:cNvGrpSpPr/>
              <p:nvPr/>
            </p:nvGrpSpPr>
            <p:grpSpPr>
              <a:xfrm>
                <a:off x="5883408" y="3954462"/>
                <a:ext cx="336550" cy="336550"/>
                <a:chOff x="5883408" y="3954462"/>
                <a:chExt cx="336550" cy="336550"/>
              </a:xfrm>
            </p:grpSpPr>
            <p:sp>
              <p:nvSpPr>
                <p:cNvPr id="724" name="Freeform 88"/>
                <p:cNvSpPr>
                  <a:spLocks/>
                </p:cNvSpPr>
                <p:nvPr/>
              </p:nvSpPr>
              <p:spPr bwMode="auto">
                <a:xfrm>
                  <a:off x="590563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6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6"/>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5" name="Freeform 89"/>
                <p:cNvSpPr>
                  <a:spLocks/>
                </p:cNvSpPr>
                <p:nvPr/>
              </p:nvSpPr>
              <p:spPr bwMode="auto">
                <a:xfrm>
                  <a:off x="605168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6" name="Freeform 90"/>
                <p:cNvSpPr>
                  <a:spLocks/>
                </p:cNvSpPr>
                <p:nvPr/>
              </p:nvSpPr>
              <p:spPr bwMode="auto">
                <a:xfrm>
                  <a:off x="588340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11" name="Group 710"/>
            <p:cNvGrpSpPr/>
            <p:nvPr/>
          </p:nvGrpSpPr>
          <p:grpSpPr>
            <a:xfrm>
              <a:off x="4409414" y="1396996"/>
              <a:ext cx="3290094" cy="2894812"/>
              <a:chOff x="4409414" y="1396996"/>
              <a:chExt cx="3290094" cy="2894812"/>
            </a:xfrm>
          </p:grpSpPr>
          <p:sp>
            <p:nvSpPr>
              <p:cNvPr id="712" name="Oval 711"/>
              <p:cNvSpPr/>
              <p:nvPr/>
            </p:nvSpPr>
            <p:spPr>
              <a:xfrm>
                <a:off x="5142044" y="267969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p:cNvSpPr/>
              <p:nvPr/>
            </p:nvSpPr>
            <p:spPr>
              <a:xfrm>
                <a:off x="4409414" y="3956048"/>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p:cNvSpPr/>
              <p:nvPr/>
            </p:nvSpPr>
            <p:spPr>
              <a:xfrm>
                <a:off x="5889097" y="3958431"/>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p:cNvSpPr/>
              <p:nvPr/>
            </p:nvSpPr>
            <p:spPr>
              <a:xfrm>
                <a:off x="6626356" y="2674934"/>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p:cNvSpPr/>
              <p:nvPr/>
            </p:nvSpPr>
            <p:spPr>
              <a:xfrm>
                <a:off x="7366131" y="395604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p:cNvSpPr/>
              <p:nvPr/>
            </p:nvSpPr>
            <p:spPr>
              <a:xfrm>
                <a:off x="5889097" y="1396996"/>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2" name="Rounded Rectangular Callout 361"/>
          <p:cNvSpPr/>
          <p:nvPr/>
        </p:nvSpPr>
        <p:spPr>
          <a:xfrm>
            <a:off x="6389727" y="4270258"/>
            <a:ext cx="1939792" cy="669371"/>
          </a:xfrm>
          <a:prstGeom prst="wedgeRoundRectCallout">
            <a:avLst>
              <a:gd name="adj1" fmla="val -38353"/>
              <a:gd name="adj2" fmla="val -132450"/>
              <a:gd name="adj3" fmla="val 16667"/>
            </a:avLst>
          </a:prstGeom>
          <a:solidFill>
            <a:schemeClr val="bg2">
              <a:lumMod val="75000"/>
            </a:schemeClr>
          </a:solidFill>
          <a:ln>
            <a:solidFill>
              <a:schemeClr val="accent5">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accent5">
                    <a:lumMod val="60000"/>
                    <a:lumOff val="40000"/>
                  </a:schemeClr>
                </a:solidFill>
              </a:rPr>
              <a:t>Conflict: d before e </a:t>
            </a:r>
          </a:p>
          <a:p>
            <a:pPr algn="ctr"/>
            <a:r>
              <a:rPr lang="en-US" sz="1600" dirty="0">
                <a:solidFill>
                  <a:schemeClr val="accent5">
                    <a:lumMod val="60000"/>
                    <a:lumOff val="40000"/>
                  </a:schemeClr>
                </a:solidFill>
              </a:rPr>
              <a:t>or e before d?</a:t>
            </a:r>
          </a:p>
        </p:txBody>
      </p:sp>
      <p:grpSp>
        <p:nvGrpSpPr>
          <p:cNvPr id="4" name="Group 3"/>
          <p:cNvGrpSpPr/>
          <p:nvPr/>
        </p:nvGrpSpPr>
        <p:grpSpPr>
          <a:xfrm>
            <a:off x="6100802" y="2976623"/>
            <a:ext cx="650875" cy="1028700"/>
            <a:chOff x="6254883" y="3128962"/>
            <a:chExt cx="650875" cy="1028700"/>
          </a:xfrm>
        </p:grpSpPr>
        <p:sp>
          <p:nvSpPr>
            <p:cNvPr id="742" name="Freeform 17"/>
            <p:cNvSpPr>
              <a:spLocks/>
            </p:cNvSpPr>
            <p:nvPr/>
          </p:nvSpPr>
          <p:spPr bwMode="auto">
            <a:xfrm>
              <a:off x="6727958" y="3176059"/>
              <a:ext cx="177800" cy="448204"/>
            </a:xfrm>
            <a:custGeom>
              <a:avLst/>
              <a:gdLst>
                <a:gd name="T0" fmla="*/ 96 w 96"/>
                <a:gd name="T1" fmla="*/ 0 h 242"/>
                <a:gd name="T2" fmla="*/ 96 w 96"/>
                <a:gd name="T3" fmla="*/ 0 h 242"/>
                <a:gd name="T4" fmla="*/ 74 w 96"/>
                <a:gd name="T5" fmla="*/ 68 h 242"/>
                <a:gd name="T6" fmla="*/ 48 w 96"/>
                <a:gd name="T7" fmla="*/ 136 h 242"/>
                <a:gd name="T8" fmla="*/ 20 w 96"/>
                <a:gd name="T9" fmla="*/ 198 h 242"/>
                <a:gd name="T10" fmla="*/ 0 w 96"/>
                <a:gd name="T11" fmla="*/ 242 h 242"/>
              </a:gdLst>
              <a:ahLst/>
              <a:cxnLst>
                <a:cxn ang="0">
                  <a:pos x="T0" y="T1"/>
                </a:cxn>
                <a:cxn ang="0">
                  <a:pos x="T2" y="T3"/>
                </a:cxn>
                <a:cxn ang="0">
                  <a:pos x="T4" y="T5"/>
                </a:cxn>
                <a:cxn ang="0">
                  <a:pos x="T6" y="T7"/>
                </a:cxn>
                <a:cxn ang="0">
                  <a:pos x="T8" y="T9"/>
                </a:cxn>
                <a:cxn ang="0">
                  <a:pos x="T10" y="T11"/>
                </a:cxn>
              </a:cxnLst>
              <a:rect l="0" t="0" r="r" b="b"/>
              <a:pathLst>
                <a:path w="96" h="242">
                  <a:moveTo>
                    <a:pt x="96" y="0"/>
                  </a:moveTo>
                  <a:lnTo>
                    <a:pt x="96" y="0"/>
                  </a:lnTo>
                  <a:lnTo>
                    <a:pt x="74" y="68"/>
                  </a:lnTo>
                  <a:lnTo>
                    <a:pt x="48" y="136"/>
                  </a:lnTo>
                  <a:lnTo>
                    <a:pt x="20" y="198"/>
                  </a:lnTo>
                  <a:lnTo>
                    <a:pt x="0" y="242"/>
                  </a:lnTo>
                </a:path>
              </a:pathLst>
            </a:custGeom>
            <a:noFill/>
            <a:ln w="28575">
              <a:solidFill>
                <a:schemeClr val="accent5">
                  <a:lumMod val="60000"/>
                  <a:lumOff val="40000"/>
                </a:schemeClr>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3" name="Freeform 19"/>
            <p:cNvSpPr>
              <a:spLocks/>
            </p:cNvSpPr>
            <p:nvPr/>
          </p:nvSpPr>
          <p:spPr bwMode="auto">
            <a:xfrm>
              <a:off x="6327908" y="3779837"/>
              <a:ext cx="307975" cy="377825"/>
            </a:xfrm>
            <a:custGeom>
              <a:avLst/>
              <a:gdLst>
                <a:gd name="T0" fmla="*/ 0 w 194"/>
                <a:gd name="T1" fmla="*/ 238 h 238"/>
                <a:gd name="T2" fmla="*/ 0 w 194"/>
                <a:gd name="T3" fmla="*/ 238 h 238"/>
                <a:gd name="T4" fmla="*/ 26 w 194"/>
                <a:gd name="T5" fmla="*/ 214 h 238"/>
                <a:gd name="T6" fmla="*/ 52 w 194"/>
                <a:gd name="T7" fmla="*/ 184 h 238"/>
                <a:gd name="T8" fmla="*/ 82 w 194"/>
                <a:gd name="T9" fmla="*/ 152 h 238"/>
                <a:gd name="T10" fmla="*/ 110 w 194"/>
                <a:gd name="T11" fmla="*/ 116 h 238"/>
                <a:gd name="T12" fmla="*/ 160 w 194"/>
                <a:gd name="T13" fmla="*/ 50 h 238"/>
                <a:gd name="T14" fmla="*/ 180 w 194"/>
                <a:gd name="T15" fmla="*/ 22 h 238"/>
                <a:gd name="T16" fmla="*/ 194 w 194"/>
                <a:gd name="T1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0" y="238"/>
                  </a:moveTo>
                  <a:lnTo>
                    <a:pt x="0" y="238"/>
                  </a:lnTo>
                  <a:lnTo>
                    <a:pt x="26" y="214"/>
                  </a:lnTo>
                  <a:lnTo>
                    <a:pt x="52" y="184"/>
                  </a:lnTo>
                  <a:lnTo>
                    <a:pt x="82" y="152"/>
                  </a:lnTo>
                  <a:lnTo>
                    <a:pt x="110" y="116"/>
                  </a:lnTo>
                  <a:lnTo>
                    <a:pt x="160" y="50"/>
                  </a:lnTo>
                  <a:lnTo>
                    <a:pt x="180" y="22"/>
                  </a:lnTo>
                  <a:lnTo>
                    <a:pt x="194" y="0"/>
                  </a:lnTo>
                </a:path>
              </a:pathLst>
            </a:cu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4" name="Freeform 45"/>
            <p:cNvSpPr>
              <a:spLocks/>
            </p:cNvSpPr>
            <p:nvPr/>
          </p:nvSpPr>
          <p:spPr bwMode="auto">
            <a:xfrm>
              <a:off x="6524758" y="3128962"/>
              <a:ext cx="307975" cy="377825"/>
            </a:xfrm>
            <a:custGeom>
              <a:avLst/>
              <a:gdLst>
                <a:gd name="T0" fmla="*/ 194 w 194"/>
                <a:gd name="T1" fmla="*/ 0 h 238"/>
                <a:gd name="T2" fmla="*/ 194 w 194"/>
                <a:gd name="T3" fmla="*/ 0 h 238"/>
                <a:gd name="T4" fmla="*/ 170 w 194"/>
                <a:gd name="T5" fmla="*/ 26 h 238"/>
                <a:gd name="T6" fmla="*/ 142 w 194"/>
                <a:gd name="T7" fmla="*/ 54 h 238"/>
                <a:gd name="T8" fmla="*/ 112 w 194"/>
                <a:gd name="T9" fmla="*/ 88 h 238"/>
                <a:gd name="T10" fmla="*/ 84 w 194"/>
                <a:gd name="T11" fmla="*/ 122 h 238"/>
                <a:gd name="T12" fmla="*/ 34 w 194"/>
                <a:gd name="T13" fmla="*/ 188 h 238"/>
                <a:gd name="T14" fmla="*/ 0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194" y="0"/>
                  </a:moveTo>
                  <a:lnTo>
                    <a:pt x="194" y="0"/>
                  </a:lnTo>
                  <a:lnTo>
                    <a:pt x="170" y="26"/>
                  </a:lnTo>
                  <a:lnTo>
                    <a:pt x="142" y="54"/>
                  </a:lnTo>
                  <a:lnTo>
                    <a:pt x="112" y="88"/>
                  </a:lnTo>
                  <a:lnTo>
                    <a:pt x="84" y="122"/>
                  </a:lnTo>
                  <a:lnTo>
                    <a:pt x="34" y="188"/>
                  </a:lnTo>
                  <a:lnTo>
                    <a:pt x="0" y="238"/>
                  </a:lnTo>
                </a:path>
              </a:pathLst>
            </a:custGeom>
            <a:noFill/>
            <a:ln w="285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5" name="Freeform 46"/>
            <p:cNvSpPr>
              <a:spLocks/>
            </p:cNvSpPr>
            <p:nvPr/>
          </p:nvSpPr>
          <p:spPr bwMode="auto">
            <a:xfrm>
              <a:off x="6254883" y="3665537"/>
              <a:ext cx="180975" cy="446897"/>
            </a:xfrm>
            <a:custGeom>
              <a:avLst/>
              <a:gdLst>
                <a:gd name="T0" fmla="*/ 0 w 98"/>
                <a:gd name="T1" fmla="*/ 242 h 242"/>
                <a:gd name="T2" fmla="*/ 0 w 98"/>
                <a:gd name="T3" fmla="*/ 242 h 242"/>
                <a:gd name="T4" fmla="*/ 22 w 98"/>
                <a:gd name="T5" fmla="*/ 174 h 242"/>
                <a:gd name="T6" fmla="*/ 50 w 98"/>
                <a:gd name="T7" fmla="*/ 104 h 242"/>
                <a:gd name="T8" fmla="*/ 76 w 98"/>
                <a:gd name="T9" fmla="*/ 42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4"/>
                  </a:lnTo>
                  <a:lnTo>
                    <a:pt x="76" y="42"/>
                  </a:lnTo>
                  <a:lnTo>
                    <a:pt x="98" y="0"/>
                  </a:lnTo>
                </a:path>
              </a:pathLst>
            </a:custGeom>
            <a:noFill/>
            <a:ln w="28575">
              <a:solidFill>
                <a:schemeClr val="accent5">
                  <a:lumMod val="60000"/>
                  <a:lumOff val="40000"/>
                </a:schemeClr>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6" name="Freeform 98"/>
            <p:cNvSpPr>
              <a:spLocks/>
            </p:cNvSpPr>
            <p:nvPr/>
          </p:nvSpPr>
          <p:spPr bwMode="auto">
            <a:xfrm>
              <a:off x="6616833" y="3709987"/>
              <a:ext cx="158750" cy="92075"/>
            </a:xfrm>
            <a:custGeom>
              <a:avLst/>
              <a:gdLst>
                <a:gd name="T0" fmla="*/ 0 w 100"/>
                <a:gd name="T1" fmla="*/ 28 h 58"/>
                <a:gd name="T2" fmla="*/ 0 w 100"/>
                <a:gd name="T3" fmla="*/ 28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28 h 58"/>
                <a:gd name="T22" fmla="*/ 50 w 100"/>
                <a:gd name="T23" fmla="*/ 0 h 58"/>
                <a:gd name="T24" fmla="*/ 0 w 100"/>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28"/>
                  </a:moveTo>
                  <a:lnTo>
                    <a:pt x="0" y="28"/>
                  </a:lnTo>
                  <a:lnTo>
                    <a:pt x="10" y="40"/>
                  </a:lnTo>
                  <a:lnTo>
                    <a:pt x="22" y="50"/>
                  </a:lnTo>
                  <a:lnTo>
                    <a:pt x="34" y="56"/>
                  </a:lnTo>
                  <a:lnTo>
                    <a:pt x="50" y="58"/>
                  </a:lnTo>
                  <a:lnTo>
                    <a:pt x="50" y="58"/>
                  </a:lnTo>
                  <a:lnTo>
                    <a:pt x="66" y="56"/>
                  </a:lnTo>
                  <a:lnTo>
                    <a:pt x="78" y="50"/>
                  </a:lnTo>
                  <a:lnTo>
                    <a:pt x="90" y="40"/>
                  </a:lnTo>
                  <a:lnTo>
                    <a:pt x="100" y="28"/>
                  </a:lnTo>
                  <a:lnTo>
                    <a:pt x="50" y="0"/>
                  </a:lnTo>
                  <a:lnTo>
                    <a:pt x="0" y="28"/>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7" name="Freeform 121"/>
            <p:cNvSpPr>
              <a:spLocks/>
            </p:cNvSpPr>
            <p:nvPr/>
          </p:nvSpPr>
          <p:spPr bwMode="auto">
            <a:xfrm>
              <a:off x="6464433" y="3487737"/>
              <a:ext cx="92075" cy="133350"/>
            </a:xfrm>
            <a:custGeom>
              <a:avLst/>
              <a:gdLst>
                <a:gd name="T0" fmla="*/ 0 w 58"/>
                <a:gd name="T1" fmla="*/ 0 h 84"/>
                <a:gd name="T2" fmla="*/ 0 w 58"/>
                <a:gd name="T3" fmla="*/ 56 h 84"/>
                <a:gd name="T4" fmla="*/ 50 w 58"/>
                <a:gd name="T5" fmla="*/ 84 h 84"/>
                <a:gd name="T6" fmla="*/ 50 w 58"/>
                <a:gd name="T7" fmla="*/ 84 h 84"/>
                <a:gd name="T8" fmla="*/ 56 w 58"/>
                <a:gd name="T9" fmla="*/ 72 h 84"/>
                <a:gd name="T10" fmla="*/ 58 w 58"/>
                <a:gd name="T11" fmla="*/ 56 h 84"/>
                <a:gd name="T12" fmla="*/ 58 w 58"/>
                <a:gd name="T13" fmla="*/ 56 h 84"/>
                <a:gd name="T14" fmla="*/ 56 w 58"/>
                <a:gd name="T15" fmla="*/ 44 h 84"/>
                <a:gd name="T16" fmla="*/ 52 w 58"/>
                <a:gd name="T17" fmla="*/ 34 h 84"/>
                <a:gd name="T18" fmla="*/ 48 w 58"/>
                <a:gd name="T19" fmla="*/ 24 h 84"/>
                <a:gd name="T20" fmla="*/ 40 w 58"/>
                <a:gd name="T21" fmla="*/ 16 h 84"/>
                <a:gd name="T22" fmla="*/ 32 w 58"/>
                <a:gd name="T23" fmla="*/ 10 h 84"/>
                <a:gd name="T24" fmla="*/ 22 w 58"/>
                <a:gd name="T25" fmla="*/ 4 h 84"/>
                <a:gd name="T26" fmla="*/ 12 w 58"/>
                <a:gd name="T27" fmla="*/ 0 h 84"/>
                <a:gd name="T28" fmla="*/ 0 w 58"/>
                <a:gd name="T29" fmla="*/ 0 h 84"/>
                <a:gd name="T30" fmla="*/ 0 w 58"/>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4">
                  <a:moveTo>
                    <a:pt x="0" y="0"/>
                  </a:moveTo>
                  <a:lnTo>
                    <a:pt x="0" y="56"/>
                  </a:lnTo>
                  <a:lnTo>
                    <a:pt x="50" y="84"/>
                  </a:lnTo>
                  <a:lnTo>
                    <a:pt x="50" y="84"/>
                  </a:lnTo>
                  <a:lnTo>
                    <a:pt x="56" y="72"/>
                  </a:lnTo>
                  <a:lnTo>
                    <a:pt x="58" y="56"/>
                  </a:lnTo>
                  <a:lnTo>
                    <a:pt x="58" y="56"/>
                  </a:lnTo>
                  <a:lnTo>
                    <a:pt x="56" y="44"/>
                  </a:lnTo>
                  <a:lnTo>
                    <a:pt x="52" y="34"/>
                  </a:lnTo>
                  <a:lnTo>
                    <a:pt x="48" y="24"/>
                  </a:lnTo>
                  <a:lnTo>
                    <a:pt x="40" y="16"/>
                  </a:lnTo>
                  <a:lnTo>
                    <a:pt x="32" y="10"/>
                  </a:lnTo>
                  <a:lnTo>
                    <a:pt x="22" y="4"/>
                  </a:lnTo>
                  <a:lnTo>
                    <a:pt x="12" y="0"/>
                  </a:lnTo>
                  <a:lnTo>
                    <a:pt x="0" y="0"/>
                  </a:lnTo>
                  <a:lnTo>
                    <a:pt x="0" y="0"/>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8" name="Freeform 97"/>
            <p:cNvSpPr>
              <a:spLocks/>
            </p:cNvSpPr>
            <p:nvPr/>
          </p:nvSpPr>
          <p:spPr bwMode="auto">
            <a:xfrm>
              <a:off x="6696208" y="3621087"/>
              <a:ext cx="88900" cy="133350"/>
            </a:xfrm>
            <a:custGeom>
              <a:avLst/>
              <a:gdLst>
                <a:gd name="T0" fmla="*/ 0 w 56"/>
                <a:gd name="T1" fmla="*/ 0 h 84"/>
                <a:gd name="T2" fmla="*/ 0 w 56"/>
                <a:gd name="T3" fmla="*/ 56 h 84"/>
                <a:gd name="T4" fmla="*/ 50 w 56"/>
                <a:gd name="T5" fmla="*/ 84 h 84"/>
                <a:gd name="T6" fmla="*/ 50 w 56"/>
                <a:gd name="T7" fmla="*/ 84 h 84"/>
                <a:gd name="T8" fmla="*/ 54 w 56"/>
                <a:gd name="T9" fmla="*/ 72 h 84"/>
                <a:gd name="T10" fmla="*/ 56 w 56"/>
                <a:gd name="T11" fmla="*/ 56 h 84"/>
                <a:gd name="T12" fmla="*/ 56 w 56"/>
                <a:gd name="T13" fmla="*/ 56 h 84"/>
                <a:gd name="T14" fmla="*/ 56 w 56"/>
                <a:gd name="T15" fmla="*/ 44 h 84"/>
                <a:gd name="T16" fmla="*/ 52 w 56"/>
                <a:gd name="T17" fmla="*/ 34 h 84"/>
                <a:gd name="T18" fmla="*/ 48 w 56"/>
                <a:gd name="T19" fmla="*/ 24 h 84"/>
                <a:gd name="T20" fmla="*/ 40 w 56"/>
                <a:gd name="T21" fmla="*/ 16 h 84"/>
                <a:gd name="T22" fmla="*/ 32 w 56"/>
                <a:gd name="T23" fmla="*/ 10 h 84"/>
                <a:gd name="T24" fmla="*/ 22 w 56"/>
                <a:gd name="T25" fmla="*/ 4 h 84"/>
                <a:gd name="T26" fmla="*/ 12 w 56"/>
                <a:gd name="T27" fmla="*/ 0 h 84"/>
                <a:gd name="T28" fmla="*/ 0 w 56"/>
                <a:gd name="T29" fmla="*/ 0 h 84"/>
                <a:gd name="T30" fmla="*/ 0 w 56"/>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0" y="0"/>
                  </a:moveTo>
                  <a:lnTo>
                    <a:pt x="0" y="56"/>
                  </a:lnTo>
                  <a:lnTo>
                    <a:pt x="50" y="84"/>
                  </a:lnTo>
                  <a:lnTo>
                    <a:pt x="50" y="84"/>
                  </a:lnTo>
                  <a:lnTo>
                    <a:pt x="54" y="72"/>
                  </a:lnTo>
                  <a:lnTo>
                    <a:pt x="56" y="56"/>
                  </a:lnTo>
                  <a:lnTo>
                    <a:pt x="56" y="56"/>
                  </a:lnTo>
                  <a:lnTo>
                    <a:pt x="56" y="44"/>
                  </a:lnTo>
                  <a:lnTo>
                    <a:pt x="52" y="34"/>
                  </a:lnTo>
                  <a:lnTo>
                    <a:pt x="48" y="24"/>
                  </a:lnTo>
                  <a:lnTo>
                    <a:pt x="40" y="16"/>
                  </a:lnTo>
                  <a:lnTo>
                    <a:pt x="32" y="10"/>
                  </a:lnTo>
                  <a:lnTo>
                    <a:pt x="22" y="4"/>
                  </a:lnTo>
                  <a:lnTo>
                    <a:pt x="12" y="0"/>
                  </a:lnTo>
                  <a:lnTo>
                    <a:pt x="0" y="0"/>
                  </a:lnTo>
                  <a:lnTo>
                    <a:pt x="0" y="0"/>
                  </a:lnTo>
                  <a:close/>
                </a:path>
              </a:pathLst>
            </a:custGeom>
            <a:solidFill>
              <a:schemeClr val="accent3">
                <a:lumMod val="75000"/>
              </a:schemeClr>
            </a:solidFill>
            <a:ln w="3175">
              <a:solidFill>
                <a:schemeClr val="accent5">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9" name="Freeform 122"/>
            <p:cNvSpPr>
              <a:spLocks/>
            </p:cNvSpPr>
            <p:nvPr/>
          </p:nvSpPr>
          <p:spPr bwMode="auto">
            <a:xfrm>
              <a:off x="6388233" y="35766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88 w 98"/>
                <a:gd name="T19" fmla="*/ 40 h 58"/>
                <a:gd name="T20" fmla="*/ 98 w 98"/>
                <a:gd name="T21" fmla="*/ 28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88" y="40"/>
                  </a:lnTo>
                  <a:lnTo>
                    <a:pt x="98" y="28"/>
                  </a:lnTo>
                  <a:lnTo>
                    <a:pt x="48" y="0"/>
                  </a:lnTo>
                  <a:lnTo>
                    <a:pt x="0" y="28"/>
                  </a:lnTo>
                  <a:close/>
                </a:path>
              </a:pathLst>
            </a:custGeom>
            <a:solidFill>
              <a:schemeClr val="accent3">
                <a:lumMod val="75000"/>
              </a:schemeClr>
            </a:solidFill>
            <a:ln w="3175">
              <a:solidFill>
                <a:schemeClr val="accent5">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0" name="Oval 749"/>
            <p:cNvSpPr/>
            <p:nvPr/>
          </p:nvSpPr>
          <p:spPr>
            <a:xfrm>
              <a:off x="6373681" y="3490911"/>
              <a:ext cx="184944" cy="184944"/>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p:cNvSpPr/>
            <p:nvPr/>
          </p:nvSpPr>
          <p:spPr>
            <a:xfrm>
              <a:off x="6601884" y="3618706"/>
              <a:ext cx="184944" cy="184944"/>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5665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2"/>
                                        </p:tgtEl>
                                        <p:attrNameLst>
                                          <p:attrName>style.visibility</p:attrName>
                                        </p:attrNameLst>
                                      </p:cBhvr>
                                      <p:to>
                                        <p:strVal val="visible"/>
                                      </p:to>
                                    </p:set>
                                    <p:animEffect transition="in" filter="fade">
                                      <p:cBhvr>
                                        <p:cTn id="12"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Problem Formalization</a:t>
            </a:r>
          </a:p>
        </p:txBody>
      </p:sp>
      <p:sp>
        <p:nvSpPr>
          <p:cNvPr id="211" name="AutoShape 3"/>
          <p:cNvSpPr>
            <a:spLocks noChangeAspect="1" noChangeArrowheads="1" noTextEdit="1"/>
          </p:cNvSpPr>
          <p:nvPr/>
        </p:nvSpPr>
        <p:spPr bwMode="auto">
          <a:xfrm>
            <a:off x="4349883" y="1214437"/>
            <a:ext cx="380365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Line 5"/>
          <p:cNvSpPr>
            <a:spLocks noChangeShapeType="1"/>
          </p:cNvSpPr>
          <p:nvPr/>
        </p:nvSpPr>
        <p:spPr bwMode="auto">
          <a:xfrm>
            <a:off x="6131058" y="29225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Line 6"/>
          <p:cNvSpPr>
            <a:spLocks noChangeShapeType="1"/>
          </p:cNvSpPr>
          <p:nvPr/>
        </p:nvSpPr>
        <p:spPr bwMode="auto">
          <a:xfrm>
            <a:off x="6131058" y="27606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Line 7"/>
          <p:cNvSpPr>
            <a:spLocks noChangeShapeType="1"/>
          </p:cNvSpPr>
          <p:nvPr/>
        </p:nvSpPr>
        <p:spPr bwMode="auto">
          <a:xfrm>
            <a:off x="6832733" y="30083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Line 11"/>
          <p:cNvSpPr>
            <a:spLocks noChangeShapeType="1"/>
          </p:cNvSpPr>
          <p:nvPr/>
        </p:nvSpPr>
        <p:spPr bwMode="auto">
          <a:xfrm>
            <a:off x="6131058" y="29225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Line 15"/>
          <p:cNvSpPr>
            <a:spLocks noChangeShapeType="1"/>
          </p:cNvSpPr>
          <p:nvPr/>
        </p:nvSpPr>
        <p:spPr bwMode="auto">
          <a:xfrm>
            <a:off x="6318383"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Line 16"/>
          <p:cNvSpPr>
            <a:spLocks noChangeShapeType="1"/>
          </p:cNvSpPr>
          <p:nvPr/>
        </p:nvSpPr>
        <p:spPr bwMode="auto">
          <a:xfrm>
            <a:off x="6458083" y="35988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Line 20"/>
          <p:cNvSpPr>
            <a:spLocks noChangeShapeType="1"/>
          </p:cNvSpPr>
          <p:nvPr/>
        </p:nvSpPr>
        <p:spPr bwMode="auto">
          <a:xfrm>
            <a:off x="7261358"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Line 24"/>
          <p:cNvSpPr>
            <a:spLocks noChangeShapeType="1"/>
          </p:cNvSpPr>
          <p:nvPr/>
        </p:nvSpPr>
        <p:spPr bwMode="auto">
          <a:xfrm>
            <a:off x="6874008" y="41894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Line 28"/>
          <p:cNvSpPr>
            <a:spLocks noChangeShapeType="1"/>
          </p:cNvSpPr>
          <p:nvPr/>
        </p:nvSpPr>
        <p:spPr bwMode="auto">
          <a:xfrm>
            <a:off x="5664333" y="20970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Line 32"/>
          <p:cNvSpPr>
            <a:spLocks noChangeShapeType="1"/>
          </p:cNvSpPr>
          <p:nvPr/>
        </p:nvSpPr>
        <p:spPr bwMode="auto">
          <a:xfrm>
            <a:off x="6442208" y="20970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Line 36"/>
          <p:cNvSpPr>
            <a:spLocks noChangeShapeType="1"/>
          </p:cNvSpPr>
          <p:nvPr/>
        </p:nvSpPr>
        <p:spPr bwMode="auto">
          <a:xfrm>
            <a:off x="4842008"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Line 40"/>
          <p:cNvSpPr>
            <a:spLocks noChangeShapeType="1"/>
          </p:cNvSpPr>
          <p:nvPr/>
        </p:nvSpPr>
        <p:spPr bwMode="auto">
          <a:xfrm>
            <a:off x="5232533" y="41894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Line 44"/>
          <p:cNvSpPr>
            <a:spLocks noChangeShapeType="1"/>
          </p:cNvSpPr>
          <p:nvPr/>
        </p:nvSpPr>
        <p:spPr bwMode="auto">
          <a:xfrm>
            <a:off x="6318383"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Line 48"/>
          <p:cNvSpPr>
            <a:spLocks noChangeShapeType="1"/>
          </p:cNvSpPr>
          <p:nvPr/>
        </p:nvSpPr>
        <p:spPr bwMode="auto">
          <a:xfrm>
            <a:off x="5708783" y="33829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Line 49"/>
          <p:cNvSpPr>
            <a:spLocks noChangeShapeType="1"/>
          </p:cNvSpPr>
          <p:nvPr/>
        </p:nvSpPr>
        <p:spPr bwMode="auto">
          <a:xfrm>
            <a:off x="5569083" y="34655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Line 53"/>
          <p:cNvSpPr>
            <a:spLocks noChangeShapeType="1"/>
          </p:cNvSpPr>
          <p:nvPr/>
        </p:nvSpPr>
        <p:spPr bwMode="auto">
          <a:xfrm>
            <a:off x="5708783" y="33829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 name="Line 57"/>
          <p:cNvSpPr>
            <a:spLocks noChangeShapeType="1"/>
          </p:cNvSpPr>
          <p:nvPr/>
        </p:nvSpPr>
        <p:spPr bwMode="auto">
          <a:xfrm>
            <a:off x="6312033" y="35099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AutoShape 3"/>
          <p:cNvSpPr>
            <a:spLocks noChangeAspect="1" noChangeArrowheads="1" noTextEdit="1"/>
          </p:cNvSpPr>
          <p:nvPr/>
        </p:nvSpPr>
        <p:spPr bwMode="auto">
          <a:xfrm>
            <a:off x="4432300" y="823912"/>
            <a:ext cx="380365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AutoShape 3"/>
          <p:cNvSpPr>
            <a:spLocks noChangeAspect="1" noChangeArrowheads="1" noTextEdit="1"/>
          </p:cNvSpPr>
          <p:nvPr/>
        </p:nvSpPr>
        <p:spPr bwMode="auto">
          <a:xfrm>
            <a:off x="4349883" y="1214437"/>
            <a:ext cx="380365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Line 5"/>
          <p:cNvSpPr>
            <a:spLocks noChangeShapeType="1"/>
          </p:cNvSpPr>
          <p:nvPr/>
        </p:nvSpPr>
        <p:spPr bwMode="auto">
          <a:xfrm>
            <a:off x="6131058" y="29225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 name="Line 6"/>
          <p:cNvSpPr>
            <a:spLocks noChangeShapeType="1"/>
          </p:cNvSpPr>
          <p:nvPr/>
        </p:nvSpPr>
        <p:spPr bwMode="auto">
          <a:xfrm>
            <a:off x="6131058" y="27606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Line 7"/>
          <p:cNvSpPr>
            <a:spLocks noChangeShapeType="1"/>
          </p:cNvSpPr>
          <p:nvPr/>
        </p:nvSpPr>
        <p:spPr bwMode="auto">
          <a:xfrm>
            <a:off x="6832733" y="30083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 name="Line 11"/>
          <p:cNvSpPr>
            <a:spLocks noChangeShapeType="1"/>
          </p:cNvSpPr>
          <p:nvPr/>
        </p:nvSpPr>
        <p:spPr bwMode="auto">
          <a:xfrm>
            <a:off x="6131058" y="29225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 name="Line 15"/>
          <p:cNvSpPr>
            <a:spLocks noChangeShapeType="1"/>
          </p:cNvSpPr>
          <p:nvPr/>
        </p:nvSpPr>
        <p:spPr bwMode="auto">
          <a:xfrm>
            <a:off x="6318383"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 name="Line 16"/>
          <p:cNvSpPr>
            <a:spLocks noChangeShapeType="1"/>
          </p:cNvSpPr>
          <p:nvPr/>
        </p:nvSpPr>
        <p:spPr bwMode="auto">
          <a:xfrm>
            <a:off x="6458083" y="35988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 name="Line 20"/>
          <p:cNvSpPr>
            <a:spLocks noChangeShapeType="1"/>
          </p:cNvSpPr>
          <p:nvPr/>
        </p:nvSpPr>
        <p:spPr bwMode="auto">
          <a:xfrm>
            <a:off x="7261358"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Line 24"/>
          <p:cNvSpPr>
            <a:spLocks noChangeShapeType="1"/>
          </p:cNvSpPr>
          <p:nvPr/>
        </p:nvSpPr>
        <p:spPr bwMode="auto">
          <a:xfrm>
            <a:off x="6874008" y="41894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 name="Line 28"/>
          <p:cNvSpPr>
            <a:spLocks noChangeShapeType="1"/>
          </p:cNvSpPr>
          <p:nvPr/>
        </p:nvSpPr>
        <p:spPr bwMode="auto">
          <a:xfrm>
            <a:off x="5664333" y="20970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 name="Line 32"/>
          <p:cNvSpPr>
            <a:spLocks noChangeShapeType="1"/>
          </p:cNvSpPr>
          <p:nvPr/>
        </p:nvSpPr>
        <p:spPr bwMode="auto">
          <a:xfrm>
            <a:off x="6442208" y="20970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 name="Line 36"/>
          <p:cNvSpPr>
            <a:spLocks noChangeShapeType="1"/>
          </p:cNvSpPr>
          <p:nvPr/>
        </p:nvSpPr>
        <p:spPr bwMode="auto">
          <a:xfrm>
            <a:off x="4842008"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 name="Line 40"/>
          <p:cNvSpPr>
            <a:spLocks noChangeShapeType="1"/>
          </p:cNvSpPr>
          <p:nvPr/>
        </p:nvSpPr>
        <p:spPr bwMode="auto">
          <a:xfrm>
            <a:off x="5232533" y="41894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 name="Line 44"/>
          <p:cNvSpPr>
            <a:spLocks noChangeShapeType="1"/>
          </p:cNvSpPr>
          <p:nvPr/>
        </p:nvSpPr>
        <p:spPr bwMode="auto">
          <a:xfrm>
            <a:off x="6318383" y="3519487"/>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 name="Line 48"/>
          <p:cNvSpPr>
            <a:spLocks noChangeShapeType="1"/>
          </p:cNvSpPr>
          <p:nvPr/>
        </p:nvSpPr>
        <p:spPr bwMode="auto">
          <a:xfrm>
            <a:off x="5708783" y="33829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 name="Line 49"/>
          <p:cNvSpPr>
            <a:spLocks noChangeShapeType="1"/>
          </p:cNvSpPr>
          <p:nvPr/>
        </p:nvSpPr>
        <p:spPr bwMode="auto">
          <a:xfrm>
            <a:off x="5569083" y="346551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 name="Line 53"/>
          <p:cNvSpPr>
            <a:spLocks noChangeShapeType="1"/>
          </p:cNvSpPr>
          <p:nvPr/>
        </p:nvSpPr>
        <p:spPr bwMode="auto">
          <a:xfrm>
            <a:off x="5708783" y="33829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Line 57"/>
          <p:cNvSpPr>
            <a:spLocks noChangeShapeType="1"/>
          </p:cNvSpPr>
          <p:nvPr/>
        </p:nvSpPr>
        <p:spPr bwMode="auto">
          <a:xfrm>
            <a:off x="6312033" y="3509962"/>
            <a:ext cx="0" cy="0"/>
          </a:xfrm>
          <a:prstGeom prst="line">
            <a:avLst/>
          </a:prstGeom>
          <a:noFill/>
          <a:ln w="254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 name="Line 3099"/>
          <p:cNvSpPr>
            <a:spLocks noChangeShapeType="1"/>
          </p:cNvSpPr>
          <p:nvPr/>
        </p:nvSpPr>
        <p:spPr bwMode="auto">
          <a:xfrm>
            <a:off x="2333072" y="2505075"/>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81" name="Group 280"/>
          <p:cNvGrpSpPr/>
          <p:nvPr/>
        </p:nvGrpSpPr>
        <p:grpSpPr>
          <a:xfrm>
            <a:off x="1866347" y="1581150"/>
            <a:ext cx="1175649" cy="504855"/>
            <a:chOff x="1866347" y="1581150"/>
            <a:chExt cx="1175649" cy="504855"/>
          </a:xfrm>
          <a:effectLst>
            <a:outerShdw blurRad="50800" dist="38100" dir="2700000" algn="tl" rotWithShape="0">
              <a:prstClr val="black">
                <a:alpha val="40000"/>
              </a:prstClr>
            </a:outerShdw>
          </a:effectLst>
        </p:grpSpPr>
        <p:sp>
          <p:nvSpPr>
            <p:cNvPr id="448" name="Line 3105"/>
            <p:cNvSpPr>
              <a:spLocks noChangeShapeType="1"/>
            </p:cNvSpPr>
            <p:nvPr/>
          </p:nvSpPr>
          <p:spPr bwMode="auto">
            <a:xfrm>
              <a:off x="2031447" y="1701800"/>
              <a:ext cx="28575" cy="25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 name="Line 3106"/>
            <p:cNvSpPr>
              <a:spLocks noChangeShapeType="1"/>
            </p:cNvSpPr>
            <p:nvPr/>
          </p:nvSpPr>
          <p:spPr bwMode="auto">
            <a:xfrm>
              <a:off x="2085422" y="1755775"/>
              <a:ext cx="25400" cy="28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 name="Line 3107"/>
            <p:cNvSpPr>
              <a:spLocks noChangeShapeType="1"/>
            </p:cNvSpPr>
            <p:nvPr/>
          </p:nvSpPr>
          <p:spPr bwMode="auto">
            <a:xfrm>
              <a:off x="2139397" y="1809750"/>
              <a:ext cx="25400" cy="28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 name="Freeform 3108"/>
            <p:cNvSpPr>
              <a:spLocks/>
            </p:cNvSpPr>
            <p:nvPr/>
          </p:nvSpPr>
          <p:spPr bwMode="auto">
            <a:xfrm>
              <a:off x="2152097" y="1825625"/>
              <a:ext cx="44450" cy="44450"/>
            </a:xfrm>
            <a:custGeom>
              <a:avLst/>
              <a:gdLst>
                <a:gd name="T0" fmla="*/ 0 w 28"/>
                <a:gd name="T1" fmla="*/ 16 h 28"/>
                <a:gd name="T2" fmla="*/ 12 w 28"/>
                <a:gd name="T3" fmla="*/ 12 h 28"/>
                <a:gd name="T4" fmla="*/ 16 w 28"/>
                <a:gd name="T5" fmla="*/ 0 h 28"/>
                <a:gd name="T6" fmla="*/ 28 w 28"/>
                <a:gd name="T7" fmla="*/ 28 h 28"/>
                <a:gd name="T8" fmla="*/ 0 w 28"/>
                <a:gd name="T9" fmla="*/ 16 h 28"/>
              </a:gdLst>
              <a:ahLst/>
              <a:cxnLst>
                <a:cxn ang="0">
                  <a:pos x="T0" y="T1"/>
                </a:cxn>
                <a:cxn ang="0">
                  <a:pos x="T2" y="T3"/>
                </a:cxn>
                <a:cxn ang="0">
                  <a:pos x="T4" y="T5"/>
                </a:cxn>
                <a:cxn ang="0">
                  <a:pos x="T6" y="T7"/>
                </a:cxn>
                <a:cxn ang="0">
                  <a:pos x="T8" y="T9"/>
                </a:cxn>
              </a:cxnLst>
              <a:rect l="0" t="0" r="r" b="b"/>
              <a:pathLst>
                <a:path w="28" h="28">
                  <a:moveTo>
                    <a:pt x="0" y="16"/>
                  </a:moveTo>
                  <a:lnTo>
                    <a:pt x="12" y="12"/>
                  </a:lnTo>
                  <a:lnTo>
                    <a:pt x="16" y="0"/>
                  </a:lnTo>
                  <a:lnTo>
                    <a:pt x="28" y="28"/>
                  </a:lnTo>
                  <a:lnTo>
                    <a:pt x="0" y="16"/>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452" name="Line 3109"/>
            <p:cNvSpPr>
              <a:spLocks noChangeShapeType="1"/>
            </p:cNvSpPr>
            <p:nvPr/>
          </p:nvSpPr>
          <p:spPr bwMode="auto">
            <a:xfrm flipH="1">
              <a:off x="2917272" y="1701800"/>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 name="Line 3110"/>
            <p:cNvSpPr>
              <a:spLocks noChangeShapeType="1"/>
            </p:cNvSpPr>
            <p:nvPr/>
          </p:nvSpPr>
          <p:spPr bwMode="auto">
            <a:xfrm flipH="1">
              <a:off x="2898222" y="171767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 name="Line 3111"/>
            <p:cNvSpPr>
              <a:spLocks noChangeShapeType="1"/>
            </p:cNvSpPr>
            <p:nvPr/>
          </p:nvSpPr>
          <p:spPr bwMode="auto">
            <a:xfrm flipH="1">
              <a:off x="2879172" y="173355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 name="Line 3112"/>
            <p:cNvSpPr>
              <a:spLocks noChangeShapeType="1"/>
            </p:cNvSpPr>
            <p:nvPr/>
          </p:nvSpPr>
          <p:spPr bwMode="auto">
            <a:xfrm flipH="1">
              <a:off x="2860122" y="174942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 name="Line 3113"/>
            <p:cNvSpPr>
              <a:spLocks noChangeShapeType="1"/>
            </p:cNvSpPr>
            <p:nvPr/>
          </p:nvSpPr>
          <p:spPr bwMode="auto">
            <a:xfrm flipH="1">
              <a:off x="2841072" y="1768475"/>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 name="Line 3114"/>
            <p:cNvSpPr>
              <a:spLocks noChangeShapeType="1"/>
            </p:cNvSpPr>
            <p:nvPr/>
          </p:nvSpPr>
          <p:spPr bwMode="auto">
            <a:xfrm flipH="1">
              <a:off x="2822022" y="178435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 name="Line 3115"/>
            <p:cNvSpPr>
              <a:spLocks noChangeShapeType="1"/>
            </p:cNvSpPr>
            <p:nvPr/>
          </p:nvSpPr>
          <p:spPr bwMode="auto">
            <a:xfrm flipH="1">
              <a:off x="2802972" y="180022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 name="Line 3116"/>
            <p:cNvSpPr>
              <a:spLocks noChangeShapeType="1"/>
            </p:cNvSpPr>
            <p:nvPr/>
          </p:nvSpPr>
          <p:spPr bwMode="auto">
            <a:xfrm flipH="1">
              <a:off x="2783922" y="181610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 name="Line 3117"/>
            <p:cNvSpPr>
              <a:spLocks noChangeShapeType="1"/>
            </p:cNvSpPr>
            <p:nvPr/>
          </p:nvSpPr>
          <p:spPr bwMode="auto">
            <a:xfrm flipH="1">
              <a:off x="2764872" y="1835150"/>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 name="Freeform 3118"/>
            <p:cNvSpPr>
              <a:spLocks/>
            </p:cNvSpPr>
            <p:nvPr/>
          </p:nvSpPr>
          <p:spPr bwMode="auto">
            <a:xfrm>
              <a:off x="2729947" y="1825625"/>
              <a:ext cx="47625" cy="44450"/>
            </a:xfrm>
            <a:custGeom>
              <a:avLst/>
              <a:gdLst>
                <a:gd name="T0" fmla="*/ 14 w 30"/>
                <a:gd name="T1" fmla="*/ 0 h 28"/>
                <a:gd name="T2" fmla="*/ 18 w 30"/>
                <a:gd name="T3" fmla="*/ 14 h 28"/>
                <a:gd name="T4" fmla="*/ 30 w 30"/>
                <a:gd name="T5" fmla="*/ 18 h 28"/>
                <a:gd name="T6" fmla="*/ 0 w 30"/>
                <a:gd name="T7" fmla="*/ 28 h 28"/>
                <a:gd name="T8" fmla="*/ 14 w 30"/>
                <a:gd name="T9" fmla="*/ 0 h 28"/>
              </a:gdLst>
              <a:ahLst/>
              <a:cxnLst>
                <a:cxn ang="0">
                  <a:pos x="T0" y="T1"/>
                </a:cxn>
                <a:cxn ang="0">
                  <a:pos x="T2" y="T3"/>
                </a:cxn>
                <a:cxn ang="0">
                  <a:pos x="T4" y="T5"/>
                </a:cxn>
                <a:cxn ang="0">
                  <a:pos x="T6" y="T7"/>
                </a:cxn>
                <a:cxn ang="0">
                  <a:pos x="T8" y="T9"/>
                </a:cxn>
              </a:cxnLst>
              <a:rect l="0" t="0" r="r" b="b"/>
              <a:pathLst>
                <a:path w="30" h="28">
                  <a:moveTo>
                    <a:pt x="14" y="0"/>
                  </a:moveTo>
                  <a:lnTo>
                    <a:pt x="18" y="14"/>
                  </a:lnTo>
                  <a:lnTo>
                    <a:pt x="30" y="18"/>
                  </a:lnTo>
                  <a:lnTo>
                    <a:pt x="0" y="28"/>
                  </a:lnTo>
                  <a:lnTo>
                    <a:pt x="14" y="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462" name="Line 3119"/>
            <p:cNvSpPr>
              <a:spLocks noChangeShapeType="1"/>
            </p:cNvSpPr>
            <p:nvPr/>
          </p:nvSpPr>
          <p:spPr bwMode="auto">
            <a:xfrm>
              <a:off x="2355297" y="1841500"/>
              <a:ext cx="31750" cy="1460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 name="Freeform 3120"/>
            <p:cNvSpPr>
              <a:spLocks/>
            </p:cNvSpPr>
            <p:nvPr/>
          </p:nvSpPr>
          <p:spPr bwMode="auto">
            <a:xfrm>
              <a:off x="2364822" y="1971675"/>
              <a:ext cx="38100" cy="47625"/>
            </a:xfrm>
            <a:custGeom>
              <a:avLst/>
              <a:gdLst>
                <a:gd name="T0" fmla="*/ 0 w 24"/>
                <a:gd name="T1" fmla="*/ 4 h 30"/>
                <a:gd name="T2" fmla="*/ 12 w 24"/>
                <a:gd name="T3" fmla="*/ 6 h 30"/>
                <a:gd name="T4" fmla="*/ 24 w 24"/>
                <a:gd name="T5" fmla="*/ 0 h 30"/>
                <a:gd name="T6" fmla="*/ 18 w 24"/>
                <a:gd name="T7" fmla="*/ 30 h 30"/>
                <a:gd name="T8" fmla="*/ 0 w 24"/>
                <a:gd name="T9" fmla="*/ 4 h 30"/>
              </a:gdLst>
              <a:ahLst/>
              <a:cxnLst>
                <a:cxn ang="0">
                  <a:pos x="T0" y="T1"/>
                </a:cxn>
                <a:cxn ang="0">
                  <a:pos x="T2" y="T3"/>
                </a:cxn>
                <a:cxn ang="0">
                  <a:pos x="T4" y="T5"/>
                </a:cxn>
                <a:cxn ang="0">
                  <a:pos x="T6" y="T7"/>
                </a:cxn>
                <a:cxn ang="0">
                  <a:pos x="T8" y="T9"/>
                </a:cxn>
              </a:cxnLst>
              <a:rect l="0" t="0" r="r" b="b"/>
              <a:pathLst>
                <a:path w="24" h="30">
                  <a:moveTo>
                    <a:pt x="0" y="4"/>
                  </a:moveTo>
                  <a:lnTo>
                    <a:pt x="12" y="6"/>
                  </a:lnTo>
                  <a:lnTo>
                    <a:pt x="24" y="0"/>
                  </a:lnTo>
                  <a:lnTo>
                    <a:pt x="18" y="30"/>
                  </a:lnTo>
                  <a:lnTo>
                    <a:pt x="0" y="4"/>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464" name="Rectangle 3127"/>
            <p:cNvSpPr>
              <a:spLocks noChangeArrowheads="1"/>
            </p:cNvSpPr>
            <p:nvPr/>
          </p:nvSpPr>
          <p:spPr bwMode="auto">
            <a:xfrm>
              <a:off x="2253697" y="188595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1</a:t>
              </a:r>
              <a:endParaRPr kumimoji="0" lang="en-US" altLang="en-US" sz="1800" b="0" i="0" u="none" strike="noStrike" cap="none" normalizeH="0" baseline="0" dirty="0">
                <a:ln>
                  <a:noFill/>
                </a:ln>
                <a:effectLst/>
              </a:endParaRPr>
            </a:p>
          </p:txBody>
        </p:sp>
        <p:sp>
          <p:nvSpPr>
            <p:cNvPr id="465" name="Rectangle 3128"/>
            <p:cNvSpPr>
              <a:spLocks noChangeArrowheads="1"/>
            </p:cNvSpPr>
            <p:nvPr/>
          </p:nvSpPr>
          <p:spPr bwMode="auto">
            <a:xfrm>
              <a:off x="2949022" y="158115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2</a:t>
              </a:r>
              <a:endParaRPr kumimoji="0" lang="en-US" altLang="en-US" sz="1800" b="0" i="0" u="none" strike="noStrike" cap="none" normalizeH="0" baseline="0" dirty="0">
                <a:ln>
                  <a:noFill/>
                </a:ln>
                <a:effectLst/>
              </a:endParaRPr>
            </a:p>
          </p:txBody>
        </p:sp>
        <p:sp>
          <p:nvSpPr>
            <p:cNvPr id="466" name="Rectangle 3129"/>
            <p:cNvSpPr>
              <a:spLocks noChangeArrowheads="1"/>
            </p:cNvSpPr>
            <p:nvPr/>
          </p:nvSpPr>
          <p:spPr bwMode="auto">
            <a:xfrm>
              <a:off x="1866347" y="1603375"/>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3</a:t>
              </a:r>
              <a:endParaRPr kumimoji="0" lang="en-US" altLang="en-US" sz="1800" b="0" i="0" u="none" strike="noStrike" cap="none" normalizeH="0" baseline="0" dirty="0">
                <a:ln>
                  <a:noFill/>
                </a:ln>
                <a:effectLst/>
              </a:endParaRPr>
            </a:p>
          </p:txBody>
        </p:sp>
      </p:grpSp>
      <p:grpSp>
        <p:nvGrpSpPr>
          <p:cNvPr id="282" name="Group 281"/>
          <p:cNvGrpSpPr/>
          <p:nvPr/>
        </p:nvGrpSpPr>
        <p:grpSpPr>
          <a:xfrm>
            <a:off x="1291672" y="1546225"/>
            <a:ext cx="2311400" cy="1266825"/>
            <a:chOff x="1291672" y="1546225"/>
            <a:chExt cx="2311400" cy="1266825"/>
          </a:xfrm>
          <a:effectLst>
            <a:outerShdw blurRad="50800" dist="38100" dir="2700000" algn="tl" rotWithShape="0">
              <a:prstClr val="black">
                <a:alpha val="40000"/>
              </a:prstClr>
            </a:outerShdw>
          </a:effectLst>
        </p:grpSpPr>
        <p:sp>
          <p:nvSpPr>
            <p:cNvPr id="431" name="Line 3100"/>
            <p:cNvSpPr>
              <a:spLocks noChangeShapeType="1"/>
            </p:cNvSpPr>
            <p:nvPr/>
          </p:nvSpPr>
          <p:spPr bwMode="auto">
            <a:xfrm flipV="1">
              <a:off x="1866347" y="1546225"/>
              <a:ext cx="590550" cy="9429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 name="Line 3101"/>
            <p:cNvSpPr>
              <a:spLocks noChangeShapeType="1"/>
            </p:cNvSpPr>
            <p:nvPr/>
          </p:nvSpPr>
          <p:spPr bwMode="auto">
            <a:xfrm flipH="1">
              <a:off x="2364822" y="1546225"/>
              <a:ext cx="92075" cy="1171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 name="Line 3102"/>
            <p:cNvSpPr>
              <a:spLocks noChangeShapeType="1"/>
            </p:cNvSpPr>
            <p:nvPr/>
          </p:nvSpPr>
          <p:spPr bwMode="auto">
            <a:xfrm>
              <a:off x="2456897" y="1546225"/>
              <a:ext cx="638175" cy="9779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 name="Line 3103"/>
            <p:cNvSpPr>
              <a:spLocks noChangeShapeType="1"/>
            </p:cNvSpPr>
            <p:nvPr/>
          </p:nvSpPr>
          <p:spPr bwMode="auto">
            <a:xfrm flipH="1">
              <a:off x="2364822" y="2524125"/>
              <a:ext cx="730250" cy="1936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 name="Line 3104"/>
            <p:cNvSpPr>
              <a:spLocks noChangeShapeType="1"/>
            </p:cNvSpPr>
            <p:nvPr/>
          </p:nvSpPr>
          <p:spPr bwMode="auto">
            <a:xfrm>
              <a:off x="1866347" y="2482850"/>
              <a:ext cx="498475" cy="2349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 name="Line 3130"/>
            <p:cNvSpPr>
              <a:spLocks noChangeShapeType="1"/>
            </p:cNvSpPr>
            <p:nvPr/>
          </p:nvSpPr>
          <p:spPr bwMode="auto">
            <a:xfrm>
              <a:off x="1866347" y="248285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 name="Line 3131"/>
            <p:cNvSpPr>
              <a:spLocks noChangeShapeType="1"/>
            </p:cNvSpPr>
            <p:nvPr/>
          </p:nvSpPr>
          <p:spPr bwMode="auto">
            <a:xfrm>
              <a:off x="2044147" y="248920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 name="Line 3132"/>
            <p:cNvSpPr>
              <a:spLocks noChangeShapeType="1"/>
            </p:cNvSpPr>
            <p:nvPr/>
          </p:nvSpPr>
          <p:spPr bwMode="auto">
            <a:xfrm>
              <a:off x="2221947" y="249555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 name="Line 3133"/>
            <p:cNvSpPr>
              <a:spLocks noChangeShapeType="1"/>
            </p:cNvSpPr>
            <p:nvPr/>
          </p:nvSpPr>
          <p:spPr bwMode="auto">
            <a:xfrm>
              <a:off x="2399747" y="250190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 name="Line 3134"/>
            <p:cNvSpPr>
              <a:spLocks noChangeShapeType="1"/>
            </p:cNvSpPr>
            <p:nvPr/>
          </p:nvSpPr>
          <p:spPr bwMode="auto">
            <a:xfrm>
              <a:off x="2577547" y="2508250"/>
              <a:ext cx="8890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 name="Line 3135"/>
            <p:cNvSpPr>
              <a:spLocks noChangeShapeType="1"/>
            </p:cNvSpPr>
            <p:nvPr/>
          </p:nvSpPr>
          <p:spPr bwMode="auto">
            <a:xfrm>
              <a:off x="2755347" y="2511425"/>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 name="Line 3136"/>
            <p:cNvSpPr>
              <a:spLocks noChangeShapeType="1"/>
            </p:cNvSpPr>
            <p:nvPr/>
          </p:nvSpPr>
          <p:spPr bwMode="auto">
            <a:xfrm>
              <a:off x="2933147" y="2517775"/>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 name="Line 3137"/>
            <p:cNvSpPr>
              <a:spLocks noChangeShapeType="1"/>
            </p:cNvSpPr>
            <p:nvPr/>
          </p:nvSpPr>
          <p:spPr bwMode="auto">
            <a:xfrm>
              <a:off x="1291672" y="2813050"/>
              <a:ext cx="177800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 name="Line 3138"/>
            <p:cNvSpPr>
              <a:spLocks noChangeShapeType="1"/>
            </p:cNvSpPr>
            <p:nvPr/>
          </p:nvSpPr>
          <p:spPr bwMode="auto">
            <a:xfrm flipV="1">
              <a:off x="3069672" y="2279650"/>
              <a:ext cx="533400" cy="533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 name="Line 3139"/>
            <p:cNvSpPr>
              <a:spLocks noChangeShapeType="1"/>
            </p:cNvSpPr>
            <p:nvPr/>
          </p:nvSpPr>
          <p:spPr bwMode="auto">
            <a:xfrm flipH="1">
              <a:off x="2926797" y="2279650"/>
              <a:ext cx="676275"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 name="Line 3140"/>
            <p:cNvSpPr>
              <a:spLocks noChangeShapeType="1"/>
            </p:cNvSpPr>
            <p:nvPr/>
          </p:nvSpPr>
          <p:spPr bwMode="auto">
            <a:xfrm flipH="1">
              <a:off x="1825072" y="2279650"/>
              <a:ext cx="17145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 name="Line 3141"/>
            <p:cNvSpPr>
              <a:spLocks noChangeShapeType="1"/>
            </p:cNvSpPr>
            <p:nvPr/>
          </p:nvSpPr>
          <p:spPr bwMode="auto">
            <a:xfrm flipV="1">
              <a:off x="1291672" y="2279650"/>
              <a:ext cx="533400" cy="533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84" name="Group 283"/>
          <p:cNvGrpSpPr/>
          <p:nvPr/>
        </p:nvGrpSpPr>
        <p:grpSpPr>
          <a:xfrm>
            <a:off x="1939372" y="1185862"/>
            <a:ext cx="5857951" cy="3366274"/>
            <a:chOff x="1939372" y="1185862"/>
            <a:chExt cx="5857951" cy="3366274"/>
          </a:xfrm>
          <a:effectLst>
            <a:outerShdw blurRad="50800" dist="38100" dir="2700000" algn="tl" rotWithShape="0">
              <a:prstClr val="black">
                <a:alpha val="40000"/>
              </a:prstClr>
            </a:outerShdw>
          </a:effectLst>
        </p:grpSpPr>
        <p:sp>
          <p:nvSpPr>
            <p:cNvPr id="401" name="Rectangle 3121"/>
            <p:cNvSpPr>
              <a:spLocks noChangeArrowheads="1"/>
            </p:cNvSpPr>
            <p:nvPr/>
          </p:nvSpPr>
          <p:spPr bwMode="auto">
            <a:xfrm>
              <a:off x="2574372" y="2244725"/>
              <a:ext cx="1057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a</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02" name="Rectangle 3122"/>
            <p:cNvSpPr>
              <a:spLocks noChangeArrowheads="1"/>
            </p:cNvSpPr>
            <p:nvPr/>
          </p:nvSpPr>
          <p:spPr bwMode="auto">
            <a:xfrm>
              <a:off x="2783922" y="2540000"/>
              <a:ext cx="961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c</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03" name="Rectangle 3123"/>
            <p:cNvSpPr>
              <a:spLocks noChangeArrowheads="1"/>
            </p:cNvSpPr>
            <p:nvPr/>
          </p:nvSpPr>
          <p:spPr bwMode="auto">
            <a:xfrm>
              <a:off x="1939372" y="2540000"/>
              <a:ext cx="118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b</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04" name="Rectangle 3124"/>
            <p:cNvSpPr>
              <a:spLocks noChangeArrowheads="1"/>
            </p:cNvSpPr>
            <p:nvPr/>
          </p:nvSpPr>
          <p:spPr bwMode="auto">
            <a:xfrm>
              <a:off x="1986997" y="1876425"/>
              <a:ext cx="657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f</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05" name="Rectangle 3125"/>
            <p:cNvSpPr>
              <a:spLocks noChangeArrowheads="1"/>
            </p:cNvSpPr>
            <p:nvPr/>
          </p:nvSpPr>
          <p:spPr bwMode="auto">
            <a:xfrm>
              <a:off x="2799797" y="1828800"/>
              <a:ext cx="1057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e</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06" name="Rectangle 3126"/>
            <p:cNvSpPr>
              <a:spLocks noChangeArrowheads="1"/>
            </p:cNvSpPr>
            <p:nvPr/>
          </p:nvSpPr>
          <p:spPr bwMode="auto">
            <a:xfrm>
              <a:off x="2453722" y="1924050"/>
              <a:ext cx="1202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d</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07" name="Rectangle 67"/>
            <p:cNvSpPr>
              <a:spLocks noChangeArrowheads="1"/>
            </p:cNvSpPr>
            <p:nvPr/>
          </p:nvSpPr>
          <p:spPr bwMode="auto">
            <a:xfrm>
              <a:off x="6219958" y="1185862"/>
              <a:ext cx="11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a</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08" name="Rectangle 68"/>
            <p:cNvSpPr>
              <a:spLocks noChangeArrowheads="1"/>
            </p:cNvSpPr>
            <p:nvPr/>
          </p:nvSpPr>
          <p:spPr bwMode="auto">
            <a:xfrm>
              <a:off x="4349883" y="4205287"/>
              <a:ext cx="126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b</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09" name="Rectangle 69"/>
            <p:cNvSpPr>
              <a:spLocks noChangeArrowheads="1"/>
            </p:cNvSpPr>
            <p:nvPr/>
          </p:nvSpPr>
          <p:spPr bwMode="auto">
            <a:xfrm>
              <a:off x="7696333" y="4129087"/>
              <a:ext cx="1009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c</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10" name="Rectangle 70"/>
            <p:cNvSpPr>
              <a:spLocks noChangeArrowheads="1"/>
            </p:cNvSpPr>
            <p:nvPr/>
          </p:nvSpPr>
          <p:spPr bwMode="auto">
            <a:xfrm>
              <a:off x="6010408" y="4275137"/>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d</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11" name="Rectangle 71"/>
            <p:cNvSpPr>
              <a:spLocks noChangeArrowheads="1"/>
            </p:cNvSpPr>
            <p:nvPr/>
          </p:nvSpPr>
          <p:spPr bwMode="auto">
            <a:xfrm>
              <a:off x="7010533" y="2579687"/>
              <a:ext cx="11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e</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12" name="Rectangle 72"/>
            <p:cNvSpPr>
              <a:spLocks noChangeArrowheads="1"/>
            </p:cNvSpPr>
            <p:nvPr/>
          </p:nvSpPr>
          <p:spPr bwMode="auto">
            <a:xfrm>
              <a:off x="5035683" y="2551112"/>
              <a:ext cx="70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f</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sp>
        <p:nvSpPr>
          <p:cNvPr id="862" name="Rounded Rectangular Callout 861"/>
          <p:cNvSpPr/>
          <p:nvPr/>
        </p:nvSpPr>
        <p:spPr>
          <a:xfrm>
            <a:off x="5349244" y="4466754"/>
            <a:ext cx="1809617" cy="550215"/>
          </a:xfrm>
          <a:prstGeom prst="wedgeRoundRectCallout">
            <a:avLst>
              <a:gd name="adj1" fmla="val -39825"/>
              <a:gd name="adj2" fmla="val -80818"/>
              <a:gd name="adj3" fmla="val 16667"/>
            </a:avLst>
          </a:prstGeom>
          <a:solidFill>
            <a:schemeClr val="bg2">
              <a:lumMod val="75000"/>
            </a:schemeClr>
          </a:solidFill>
          <a:ln>
            <a:solidFill>
              <a:schemeClr val="accent5">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accent5">
                    <a:lumMod val="60000"/>
                    <a:lumOff val="40000"/>
                  </a:schemeClr>
                </a:solidFill>
              </a:rPr>
              <a:t>f may be printed before b</a:t>
            </a:r>
          </a:p>
        </p:txBody>
      </p:sp>
      <p:grpSp>
        <p:nvGrpSpPr>
          <p:cNvPr id="229" name="Group 228"/>
          <p:cNvGrpSpPr/>
          <p:nvPr/>
        </p:nvGrpSpPr>
        <p:grpSpPr>
          <a:xfrm>
            <a:off x="2098154" y="3451223"/>
            <a:ext cx="757237" cy="615775"/>
            <a:chOff x="2098154" y="3451223"/>
            <a:chExt cx="757237" cy="615775"/>
          </a:xfrm>
        </p:grpSpPr>
        <p:grpSp>
          <p:nvGrpSpPr>
            <p:cNvPr id="230" name="Group 3393"/>
            <p:cNvGrpSpPr>
              <a:grpSpLocks noChangeAspect="1"/>
            </p:cNvGrpSpPr>
            <p:nvPr/>
          </p:nvGrpSpPr>
          <p:grpSpPr bwMode="auto">
            <a:xfrm>
              <a:off x="2098154" y="3451223"/>
              <a:ext cx="757237" cy="615775"/>
              <a:chOff x="1479" y="2462"/>
              <a:chExt cx="364" cy="296"/>
            </a:xfrm>
            <a:effectLst>
              <a:outerShdw blurRad="50800" dist="38100" dir="2700000" algn="tl" rotWithShape="0">
                <a:prstClr val="black">
                  <a:alpha val="40000"/>
                </a:prstClr>
              </a:outerShdw>
            </a:effectLst>
          </p:grpSpPr>
          <p:sp>
            <p:nvSpPr>
              <p:cNvPr id="233" name="Freeform 3395"/>
              <p:cNvSpPr>
                <a:spLocks/>
              </p:cNvSpPr>
              <p:nvPr/>
            </p:nvSpPr>
            <p:spPr bwMode="auto">
              <a:xfrm>
                <a:off x="1545" y="2470"/>
                <a:ext cx="108" cy="160"/>
              </a:xfrm>
              <a:custGeom>
                <a:avLst/>
                <a:gdLst>
                  <a:gd name="T0" fmla="*/ 108 w 108"/>
                  <a:gd name="T1" fmla="*/ 0 h 160"/>
                  <a:gd name="T2" fmla="*/ 108 w 108"/>
                  <a:gd name="T3" fmla="*/ 0 h 160"/>
                  <a:gd name="T4" fmla="*/ 94 w 108"/>
                  <a:gd name="T5" fmla="*/ 2 h 160"/>
                  <a:gd name="T6" fmla="*/ 80 w 108"/>
                  <a:gd name="T7" fmla="*/ 4 h 160"/>
                  <a:gd name="T8" fmla="*/ 68 w 108"/>
                  <a:gd name="T9" fmla="*/ 8 h 160"/>
                  <a:gd name="T10" fmla="*/ 54 w 108"/>
                  <a:gd name="T11" fmla="*/ 14 h 160"/>
                  <a:gd name="T12" fmla="*/ 44 w 108"/>
                  <a:gd name="T13" fmla="*/ 22 h 160"/>
                  <a:gd name="T14" fmla="*/ 32 w 108"/>
                  <a:gd name="T15" fmla="*/ 30 h 160"/>
                  <a:gd name="T16" fmla="*/ 24 w 108"/>
                  <a:gd name="T17" fmla="*/ 42 h 160"/>
                  <a:gd name="T18" fmla="*/ 16 w 108"/>
                  <a:gd name="T19" fmla="*/ 54 h 160"/>
                  <a:gd name="T20" fmla="*/ 16 w 108"/>
                  <a:gd name="T21" fmla="*/ 54 h 160"/>
                  <a:gd name="T22" fmla="*/ 8 w 108"/>
                  <a:gd name="T23" fmla="*/ 66 h 160"/>
                  <a:gd name="T24" fmla="*/ 4 w 108"/>
                  <a:gd name="T25" fmla="*/ 80 h 160"/>
                  <a:gd name="T26" fmla="*/ 2 w 108"/>
                  <a:gd name="T27" fmla="*/ 94 h 160"/>
                  <a:gd name="T28" fmla="*/ 0 w 108"/>
                  <a:gd name="T29" fmla="*/ 108 h 160"/>
                  <a:gd name="T30" fmla="*/ 2 w 108"/>
                  <a:gd name="T31" fmla="*/ 120 h 160"/>
                  <a:gd name="T32" fmla="*/ 4 w 108"/>
                  <a:gd name="T33" fmla="*/ 134 h 160"/>
                  <a:gd name="T34" fmla="*/ 10 w 108"/>
                  <a:gd name="T35" fmla="*/ 148 h 160"/>
                  <a:gd name="T36" fmla="*/ 16 w 108"/>
                  <a:gd name="T37" fmla="*/ 160 h 160"/>
                  <a:gd name="T38" fmla="*/ 108 w 108"/>
                  <a:gd name="T39" fmla="*/ 106 h 160"/>
                  <a:gd name="T40" fmla="*/ 108 w 108"/>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60">
                    <a:moveTo>
                      <a:pt x="108" y="0"/>
                    </a:moveTo>
                    <a:lnTo>
                      <a:pt x="108" y="0"/>
                    </a:lnTo>
                    <a:lnTo>
                      <a:pt x="94" y="2"/>
                    </a:lnTo>
                    <a:lnTo>
                      <a:pt x="80" y="4"/>
                    </a:lnTo>
                    <a:lnTo>
                      <a:pt x="68" y="8"/>
                    </a:lnTo>
                    <a:lnTo>
                      <a:pt x="54" y="14"/>
                    </a:lnTo>
                    <a:lnTo>
                      <a:pt x="44" y="22"/>
                    </a:lnTo>
                    <a:lnTo>
                      <a:pt x="32" y="30"/>
                    </a:lnTo>
                    <a:lnTo>
                      <a:pt x="24" y="42"/>
                    </a:lnTo>
                    <a:lnTo>
                      <a:pt x="16" y="54"/>
                    </a:lnTo>
                    <a:lnTo>
                      <a:pt x="16" y="54"/>
                    </a:lnTo>
                    <a:lnTo>
                      <a:pt x="8" y="66"/>
                    </a:lnTo>
                    <a:lnTo>
                      <a:pt x="4" y="80"/>
                    </a:lnTo>
                    <a:lnTo>
                      <a:pt x="2" y="94"/>
                    </a:lnTo>
                    <a:lnTo>
                      <a:pt x="0" y="108"/>
                    </a:lnTo>
                    <a:lnTo>
                      <a:pt x="2" y="120"/>
                    </a:lnTo>
                    <a:lnTo>
                      <a:pt x="4" y="134"/>
                    </a:lnTo>
                    <a:lnTo>
                      <a:pt x="10" y="148"/>
                    </a:lnTo>
                    <a:lnTo>
                      <a:pt x="16" y="160"/>
                    </a:lnTo>
                    <a:lnTo>
                      <a:pt x="108" y="106"/>
                    </a:lnTo>
                    <a:lnTo>
                      <a:pt x="108"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Freeform 3396"/>
              <p:cNvSpPr>
                <a:spLocks/>
              </p:cNvSpPr>
              <p:nvPr/>
            </p:nvSpPr>
            <p:spPr bwMode="auto">
              <a:xfrm>
                <a:off x="1653" y="2470"/>
                <a:ext cx="104" cy="160"/>
              </a:xfrm>
              <a:custGeom>
                <a:avLst/>
                <a:gdLst>
                  <a:gd name="T0" fmla="*/ 52 w 104"/>
                  <a:gd name="T1" fmla="*/ 14 h 160"/>
                  <a:gd name="T2" fmla="*/ 52 w 104"/>
                  <a:gd name="T3" fmla="*/ 14 h 160"/>
                  <a:gd name="T4" fmla="*/ 40 w 104"/>
                  <a:gd name="T5" fmla="*/ 8 h 160"/>
                  <a:gd name="T6" fmla="*/ 26 w 104"/>
                  <a:gd name="T7" fmla="*/ 4 h 160"/>
                  <a:gd name="T8" fmla="*/ 12 w 104"/>
                  <a:gd name="T9" fmla="*/ 2 h 160"/>
                  <a:gd name="T10" fmla="*/ 0 w 104"/>
                  <a:gd name="T11" fmla="*/ 0 h 160"/>
                  <a:gd name="T12" fmla="*/ 0 w 104"/>
                  <a:gd name="T13" fmla="*/ 106 h 160"/>
                  <a:gd name="T14" fmla="*/ 90 w 104"/>
                  <a:gd name="T15" fmla="*/ 160 h 160"/>
                  <a:gd name="T16" fmla="*/ 90 w 104"/>
                  <a:gd name="T17" fmla="*/ 160 h 160"/>
                  <a:gd name="T18" fmla="*/ 100 w 104"/>
                  <a:gd name="T19" fmla="*/ 140 h 160"/>
                  <a:gd name="T20" fmla="*/ 104 w 104"/>
                  <a:gd name="T21" fmla="*/ 120 h 160"/>
                  <a:gd name="T22" fmla="*/ 104 w 104"/>
                  <a:gd name="T23" fmla="*/ 100 h 160"/>
                  <a:gd name="T24" fmla="*/ 102 w 104"/>
                  <a:gd name="T25" fmla="*/ 80 h 160"/>
                  <a:gd name="T26" fmla="*/ 94 w 104"/>
                  <a:gd name="T27" fmla="*/ 60 h 160"/>
                  <a:gd name="T28" fmla="*/ 84 w 104"/>
                  <a:gd name="T29" fmla="*/ 42 h 160"/>
                  <a:gd name="T30" fmla="*/ 70 w 104"/>
                  <a:gd name="T31" fmla="*/ 28 h 160"/>
                  <a:gd name="T32" fmla="*/ 52 w 104"/>
                  <a:gd name="T33" fmla="*/ 14 h 160"/>
                  <a:gd name="T34" fmla="*/ 52 w 104"/>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60">
                    <a:moveTo>
                      <a:pt x="52" y="14"/>
                    </a:moveTo>
                    <a:lnTo>
                      <a:pt x="52" y="14"/>
                    </a:lnTo>
                    <a:lnTo>
                      <a:pt x="40" y="8"/>
                    </a:lnTo>
                    <a:lnTo>
                      <a:pt x="26" y="4"/>
                    </a:lnTo>
                    <a:lnTo>
                      <a:pt x="12" y="2"/>
                    </a:lnTo>
                    <a:lnTo>
                      <a:pt x="0" y="0"/>
                    </a:lnTo>
                    <a:lnTo>
                      <a:pt x="0" y="106"/>
                    </a:lnTo>
                    <a:lnTo>
                      <a:pt x="90" y="160"/>
                    </a:lnTo>
                    <a:lnTo>
                      <a:pt x="90" y="160"/>
                    </a:lnTo>
                    <a:lnTo>
                      <a:pt x="100" y="140"/>
                    </a:lnTo>
                    <a:lnTo>
                      <a:pt x="104" y="120"/>
                    </a:lnTo>
                    <a:lnTo>
                      <a:pt x="104" y="100"/>
                    </a:lnTo>
                    <a:lnTo>
                      <a:pt x="102" y="80"/>
                    </a:lnTo>
                    <a:lnTo>
                      <a:pt x="94" y="60"/>
                    </a:lnTo>
                    <a:lnTo>
                      <a:pt x="84" y="42"/>
                    </a:lnTo>
                    <a:lnTo>
                      <a:pt x="70" y="28"/>
                    </a:lnTo>
                    <a:lnTo>
                      <a:pt x="52" y="14"/>
                    </a:lnTo>
                    <a:lnTo>
                      <a:pt x="52" y="1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Freeform 3397"/>
              <p:cNvSpPr>
                <a:spLocks/>
              </p:cNvSpPr>
              <p:nvPr/>
            </p:nvSpPr>
            <p:spPr bwMode="auto">
              <a:xfrm>
                <a:off x="1561" y="2576"/>
                <a:ext cx="182" cy="106"/>
              </a:xfrm>
              <a:custGeom>
                <a:avLst/>
                <a:gdLst>
                  <a:gd name="T0" fmla="*/ 0 w 182"/>
                  <a:gd name="T1" fmla="*/ 54 h 106"/>
                  <a:gd name="T2" fmla="*/ 0 w 182"/>
                  <a:gd name="T3" fmla="*/ 54 h 106"/>
                  <a:gd name="T4" fmla="*/ 6 w 182"/>
                  <a:gd name="T5" fmla="*/ 64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2 h 106"/>
                  <a:gd name="T22" fmla="*/ 138 w 182"/>
                  <a:gd name="T23" fmla="*/ 96 h 106"/>
                  <a:gd name="T24" fmla="*/ 154 w 182"/>
                  <a:gd name="T25" fmla="*/ 86 h 106"/>
                  <a:gd name="T26" fmla="*/ 170 w 182"/>
                  <a:gd name="T27" fmla="*/ 70 h 106"/>
                  <a:gd name="T28" fmla="*/ 182 w 182"/>
                  <a:gd name="T29" fmla="*/ 54 h 106"/>
                  <a:gd name="T30" fmla="*/ 92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4"/>
                    </a:lnTo>
                    <a:lnTo>
                      <a:pt x="16" y="76"/>
                    </a:lnTo>
                    <a:lnTo>
                      <a:pt x="26" y="84"/>
                    </a:lnTo>
                    <a:lnTo>
                      <a:pt x="38" y="92"/>
                    </a:lnTo>
                    <a:lnTo>
                      <a:pt x="38" y="92"/>
                    </a:lnTo>
                    <a:lnTo>
                      <a:pt x="58" y="102"/>
                    </a:lnTo>
                    <a:lnTo>
                      <a:pt x="78" y="106"/>
                    </a:lnTo>
                    <a:lnTo>
                      <a:pt x="98" y="106"/>
                    </a:lnTo>
                    <a:lnTo>
                      <a:pt x="118" y="102"/>
                    </a:lnTo>
                    <a:lnTo>
                      <a:pt x="138" y="96"/>
                    </a:lnTo>
                    <a:lnTo>
                      <a:pt x="154" y="86"/>
                    </a:lnTo>
                    <a:lnTo>
                      <a:pt x="170" y="70"/>
                    </a:lnTo>
                    <a:lnTo>
                      <a:pt x="182" y="54"/>
                    </a:lnTo>
                    <a:lnTo>
                      <a:pt x="92" y="0"/>
                    </a:lnTo>
                    <a:lnTo>
                      <a:pt x="0" y="5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Rectangle 3398"/>
              <p:cNvSpPr>
                <a:spLocks noChangeArrowheads="1"/>
              </p:cNvSpPr>
              <p:nvPr/>
            </p:nvSpPr>
            <p:spPr bwMode="auto">
              <a:xfrm>
                <a:off x="1637" y="2592"/>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1</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238" name="Rectangle 3399"/>
              <p:cNvSpPr>
                <a:spLocks noChangeArrowheads="1"/>
              </p:cNvSpPr>
              <p:nvPr/>
            </p:nvSpPr>
            <p:spPr bwMode="auto">
              <a:xfrm>
                <a:off x="1687"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2</a:t>
                </a:r>
                <a:endParaRPr kumimoji="0" lang="en-US" altLang="en-US" sz="2000" b="0" i="0" u="none" strike="noStrike" cap="none" normalizeH="0" baseline="0" dirty="0">
                  <a:ln>
                    <a:noFill/>
                  </a:ln>
                  <a:effectLst>
                    <a:outerShdw blurRad="50800" dist="38100" dir="2700000" algn="tl" rotWithShape="0">
                      <a:prstClr val="black">
                        <a:alpha val="40000"/>
                      </a:prstClr>
                    </a:outerShdw>
                  </a:effectLst>
                </a:endParaRPr>
              </a:p>
            </p:txBody>
          </p:sp>
          <p:sp>
            <p:nvSpPr>
              <p:cNvPr id="240" name="Rectangle 3400"/>
              <p:cNvSpPr>
                <a:spLocks noChangeArrowheads="1"/>
              </p:cNvSpPr>
              <p:nvPr/>
            </p:nvSpPr>
            <p:spPr bwMode="auto">
              <a:xfrm>
                <a:off x="1581"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3</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241" name="Line 3408"/>
              <p:cNvSpPr>
                <a:spLocks noChangeShapeType="1"/>
              </p:cNvSpPr>
              <p:nvPr/>
            </p:nvSpPr>
            <p:spPr bwMode="auto">
              <a:xfrm>
                <a:off x="1479" y="2462"/>
                <a:ext cx="20" cy="1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Line 3409"/>
              <p:cNvSpPr>
                <a:spLocks noChangeShapeType="1"/>
              </p:cNvSpPr>
              <p:nvPr/>
            </p:nvSpPr>
            <p:spPr bwMode="auto">
              <a:xfrm>
                <a:off x="1519" y="2490"/>
                <a:ext cx="18" cy="1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Freeform 3410"/>
              <p:cNvSpPr>
                <a:spLocks/>
              </p:cNvSpPr>
              <p:nvPr/>
            </p:nvSpPr>
            <p:spPr bwMode="auto">
              <a:xfrm>
                <a:off x="1523" y="2488"/>
                <a:ext cx="30" cy="24"/>
              </a:xfrm>
              <a:custGeom>
                <a:avLst/>
                <a:gdLst>
                  <a:gd name="T0" fmla="*/ 0 w 30"/>
                  <a:gd name="T1" fmla="*/ 18 h 24"/>
                  <a:gd name="T2" fmla="*/ 10 w 30"/>
                  <a:gd name="T3" fmla="*/ 12 h 24"/>
                  <a:gd name="T4" fmla="*/ 12 w 30"/>
                  <a:gd name="T5" fmla="*/ 0 h 24"/>
                  <a:gd name="T6" fmla="*/ 30 w 30"/>
                  <a:gd name="T7" fmla="*/ 24 h 24"/>
                  <a:gd name="T8" fmla="*/ 0 w 30"/>
                  <a:gd name="T9" fmla="*/ 18 h 24"/>
                </a:gdLst>
                <a:ahLst/>
                <a:cxnLst>
                  <a:cxn ang="0">
                    <a:pos x="T0" y="T1"/>
                  </a:cxn>
                  <a:cxn ang="0">
                    <a:pos x="T2" y="T3"/>
                  </a:cxn>
                  <a:cxn ang="0">
                    <a:pos x="T4" y="T5"/>
                  </a:cxn>
                  <a:cxn ang="0">
                    <a:pos x="T6" y="T7"/>
                  </a:cxn>
                  <a:cxn ang="0">
                    <a:pos x="T8" y="T9"/>
                  </a:cxn>
                </a:cxnLst>
                <a:rect l="0" t="0" r="r" b="b"/>
                <a:pathLst>
                  <a:path w="30" h="24">
                    <a:moveTo>
                      <a:pt x="0" y="18"/>
                    </a:moveTo>
                    <a:lnTo>
                      <a:pt x="10" y="12"/>
                    </a:lnTo>
                    <a:lnTo>
                      <a:pt x="12" y="0"/>
                    </a:lnTo>
                    <a:lnTo>
                      <a:pt x="30" y="24"/>
                    </a:lnTo>
                    <a:lnTo>
                      <a:pt x="0" y="18"/>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245" name="Line 3411"/>
              <p:cNvSpPr>
                <a:spLocks noChangeShapeType="1"/>
              </p:cNvSpPr>
              <p:nvPr/>
            </p:nvSpPr>
            <p:spPr bwMode="auto">
              <a:xfrm flipH="1">
                <a:off x="1835" y="2466"/>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Line 3412"/>
              <p:cNvSpPr>
                <a:spLocks noChangeShapeType="1"/>
              </p:cNvSpPr>
              <p:nvPr/>
            </p:nvSpPr>
            <p:spPr bwMode="auto">
              <a:xfrm flipH="1">
                <a:off x="1821" y="2474"/>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Line 3413"/>
              <p:cNvSpPr>
                <a:spLocks noChangeShapeType="1"/>
              </p:cNvSpPr>
              <p:nvPr/>
            </p:nvSpPr>
            <p:spPr bwMode="auto">
              <a:xfrm flipH="1">
                <a:off x="1807" y="2480"/>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Line 3414"/>
              <p:cNvSpPr>
                <a:spLocks noChangeShapeType="1"/>
              </p:cNvSpPr>
              <p:nvPr/>
            </p:nvSpPr>
            <p:spPr bwMode="auto">
              <a:xfrm flipH="1">
                <a:off x="1795" y="2488"/>
                <a:ext cx="6"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Line 3415"/>
              <p:cNvSpPr>
                <a:spLocks noChangeShapeType="1"/>
              </p:cNvSpPr>
              <p:nvPr/>
            </p:nvSpPr>
            <p:spPr bwMode="auto">
              <a:xfrm flipH="1">
                <a:off x="1781" y="2496"/>
                <a:ext cx="6"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Line 3416"/>
              <p:cNvSpPr>
                <a:spLocks noChangeShapeType="1"/>
              </p:cNvSpPr>
              <p:nvPr/>
            </p:nvSpPr>
            <p:spPr bwMode="auto">
              <a:xfrm flipH="1">
                <a:off x="1771" y="2504"/>
                <a:ext cx="2" cy="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Freeform 3417"/>
              <p:cNvSpPr>
                <a:spLocks/>
              </p:cNvSpPr>
              <p:nvPr/>
            </p:nvSpPr>
            <p:spPr bwMode="auto">
              <a:xfrm>
                <a:off x="1755" y="2490"/>
                <a:ext cx="30" cy="26"/>
              </a:xfrm>
              <a:custGeom>
                <a:avLst/>
                <a:gdLst>
                  <a:gd name="T0" fmla="*/ 18 w 30"/>
                  <a:gd name="T1" fmla="*/ 0 h 26"/>
                  <a:gd name="T2" fmla="*/ 20 w 30"/>
                  <a:gd name="T3" fmla="*/ 14 h 26"/>
                  <a:gd name="T4" fmla="*/ 30 w 30"/>
                  <a:gd name="T5" fmla="*/ 22 h 26"/>
                  <a:gd name="T6" fmla="*/ 0 w 30"/>
                  <a:gd name="T7" fmla="*/ 26 h 26"/>
                  <a:gd name="T8" fmla="*/ 18 w 30"/>
                  <a:gd name="T9" fmla="*/ 0 h 26"/>
                </a:gdLst>
                <a:ahLst/>
                <a:cxnLst>
                  <a:cxn ang="0">
                    <a:pos x="T0" y="T1"/>
                  </a:cxn>
                  <a:cxn ang="0">
                    <a:pos x="T2" y="T3"/>
                  </a:cxn>
                  <a:cxn ang="0">
                    <a:pos x="T4" y="T5"/>
                  </a:cxn>
                  <a:cxn ang="0">
                    <a:pos x="T6" y="T7"/>
                  </a:cxn>
                  <a:cxn ang="0">
                    <a:pos x="T8" y="T9"/>
                  </a:cxn>
                </a:cxnLst>
                <a:rect l="0" t="0" r="r" b="b"/>
                <a:pathLst>
                  <a:path w="30" h="26">
                    <a:moveTo>
                      <a:pt x="18" y="0"/>
                    </a:moveTo>
                    <a:lnTo>
                      <a:pt x="20" y="14"/>
                    </a:lnTo>
                    <a:lnTo>
                      <a:pt x="30" y="22"/>
                    </a:lnTo>
                    <a:lnTo>
                      <a:pt x="0" y="26"/>
                    </a:lnTo>
                    <a:lnTo>
                      <a:pt x="18" y="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254" name="Line 3420"/>
              <p:cNvSpPr>
                <a:spLocks noChangeShapeType="1"/>
              </p:cNvSpPr>
              <p:nvPr/>
            </p:nvSpPr>
            <p:spPr bwMode="auto">
              <a:xfrm flipV="1">
                <a:off x="1653" y="2718"/>
                <a:ext cx="0" cy="4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Freeform 3421"/>
              <p:cNvSpPr>
                <a:spLocks/>
              </p:cNvSpPr>
              <p:nvPr/>
            </p:nvSpPr>
            <p:spPr bwMode="auto">
              <a:xfrm>
                <a:off x="1641" y="2700"/>
                <a:ext cx="22" cy="28"/>
              </a:xfrm>
              <a:custGeom>
                <a:avLst/>
                <a:gdLst>
                  <a:gd name="T0" fmla="*/ 22 w 22"/>
                  <a:gd name="T1" fmla="*/ 28 h 28"/>
                  <a:gd name="T2" fmla="*/ 12 w 22"/>
                  <a:gd name="T3" fmla="*/ 22 h 28"/>
                  <a:gd name="T4" fmla="*/ 0 w 22"/>
                  <a:gd name="T5" fmla="*/ 28 h 28"/>
                  <a:gd name="T6" fmla="*/ 12 w 22"/>
                  <a:gd name="T7" fmla="*/ 0 h 28"/>
                  <a:gd name="T8" fmla="*/ 22 w 22"/>
                  <a:gd name="T9" fmla="*/ 28 h 28"/>
                </a:gdLst>
                <a:ahLst/>
                <a:cxnLst>
                  <a:cxn ang="0">
                    <a:pos x="T0" y="T1"/>
                  </a:cxn>
                  <a:cxn ang="0">
                    <a:pos x="T2" y="T3"/>
                  </a:cxn>
                  <a:cxn ang="0">
                    <a:pos x="T4" y="T5"/>
                  </a:cxn>
                  <a:cxn ang="0">
                    <a:pos x="T6" y="T7"/>
                  </a:cxn>
                  <a:cxn ang="0">
                    <a:pos x="T8" y="T9"/>
                  </a:cxn>
                </a:cxnLst>
                <a:rect l="0" t="0" r="r" b="b"/>
                <a:pathLst>
                  <a:path w="22" h="28">
                    <a:moveTo>
                      <a:pt x="22" y="28"/>
                    </a:moveTo>
                    <a:lnTo>
                      <a:pt x="12" y="22"/>
                    </a:lnTo>
                    <a:lnTo>
                      <a:pt x="0" y="28"/>
                    </a:lnTo>
                    <a:lnTo>
                      <a:pt x="12" y="0"/>
                    </a:lnTo>
                    <a:lnTo>
                      <a:pt x="22" y="28"/>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grpSp>
        <p:sp>
          <p:nvSpPr>
            <p:cNvPr id="232" name="Oval 231"/>
            <p:cNvSpPr/>
            <p:nvPr/>
          </p:nvSpPr>
          <p:spPr>
            <a:xfrm>
              <a:off x="2237640" y="3465785"/>
              <a:ext cx="443425" cy="44342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0" name="Group 499"/>
          <p:cNvGrpSpPr/>
          <p:nvPr/>
        </p:nvGrpSpPr>
        <p:grpSpPr>
          <a:xfrm>
            <a:off x="4635633" y="1690687"/>
            <a:ext cx="2835275" cy="2647009"/>
            <a:chOff x="4635633" y="1690687"/>
            <a:chExt cx="2835275" cy="2647009"/>
          </a:xfrm>
          <a:effectLst>
            <a:outerShdw blurRad="50800" dist="38100" dir="2700000" algn="tl" rotWithShape="0">
              <a:prstClr val="black">
                <a:alpha val="40000"/>
              </a:prstClr>
            </a:outerShdw>
          </a:effectLst>
        </p:grpSpPr>
        <p:grpSp>
          <p:nvGrpSpPr>
            <p:cNvPr id="501" name="Group 500"/>
            <p:cNvGrpSpPr/>
            <p:nvPr/>
          </p:nvGrpSpPr>
          <p:grpSpPr>
            <a:xfrm>
              <a:off x="4635633" y="1690687"/>
              <a:ext cx="2835275" cy="2533650"/>
              <a:chOff x="4635633" y="1690687"/>
              <a:chExt cx="2835275" cy="2533650"/>
            </a:xfrm>
          </p:grpSpPr>
          <p:sp>
            <p:nvSpPr>
              <p:cNvPr id="566" name="Freeform 8"/>
              <p:cNvSpPr>
                <a:spLocks/>
              </p:cNvSpPr>
              <p:nvPr/>
            </p:nvSpPr>
            <p:spPr bwMode="auto">
              <a:xfrm>
                <a:off x="5462192" y="2725737"/>
                <a:ext cx="500592" cy="69850"/>
              </a:xfrm>
              <a:custGeom>
                <a:avLst/>
                <a:gdLst>
                  <a:gd name="T0" fmla="*/ 0 w 258"/>
                  <a:gd name="T1" fmla="*/ 36 h 36"/>
                  <a:gd name="T2" fmla="*/ 0 w 258"/>
                  <a:gd name="T3" fmla="*/ 36 h 36"/>
                  <a:gd name="T4" fmla="*/ 70 w 258"/>
                  <a:gd name="T5" fmla="*/ 22 h 36"/>
                  <a:gd name="T6" fmla="*/ 142 w 258"/>
                  <a:gd name="T7" fmla="*/ 10 h 36"/>
                  <a:gd name="T8" fmla="*/ 210 w 258"/>
                  <a:gd name="T9" fmla="*/ 2 h 36"/>
                  <a:gd name="T10" fmla="*/ 258 w 258"/>
                  <a:gd name="T11" fmla="*/ 0 h 36"/>
                </a:gdLst>
                <a:ahLst/>
                <a:cxnLst>
                  <a:cxn ang="0">
                    <a:pos x="T0" y="T1"/>
                  </a:cxn>
                  <a:cxn ang="0">
                    <a:pos x="T2" y="T3"/>
                  </a:cxn>
                  <a:cxn ang="0">
                    <a:pos x="T4" y="T5"/>
                  </a:cxn>
                  <a:cxn ang="0">
                    <a:pos x="T6" y="T7"/>
                  </a:cxn>
                  <a:cxn ang="0">
                    <a:pos x="T8" y="T9"/>
                  </a:cxn>
                  <a:cxn ang="0">
                    <a:pos x="T10" y="T11"/>
                  </a:cxn>
                </a:cxnLst>
                <a:rect l="0" t="0" r="r" b="b"/>
                <a:pathLst>
                  <a:path w="258" h="36">
                    <a:moveTo>
                      <a:pt x="0" y="36"/>
                    </a:moveTo>
                    <a:lnTo>
                      <a:pt x="0" y="36"/>
                    </a:lnTo>
                    <a:lnTo>
                      <a:pt x="70" y="22"/>
                    </a:lnTo>
                    <a:lnTo>
                      <a:pt x="142" y="10"/>
                    </a:lnTo>
                    <a:lnTo>
                      <a:pt x="210" y="2"/>
                    </a:lnTo>
                    <a:lnTo>
                      <a:pt x="25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7" name="Freeform 10"/>
              <p:cNvSpPr>
                <a:spLocks/>
              </p:cNvSpPr>
              <p:nvPr/>
            </p:nvSpPr>
            <p:spPr bwMode="auto">
              <a:xfrm>
                <a:off x="6143758" y="2725737"/>
                <a:ext cx="479425" cy="76200"/>
              </a:xfrm>
              <a:custGeom>
                <a:avLst/>
                <a:gdLst>
                  <a:gd name="T0" fmla="*/ 302 w 302"/>
                  <a:gd name="T1" fmla="*/ 48 h 48"/>
                  <a:gd name="T2" fmla="*/ 302 w 302"/>
                  <a:gd name="T3" fmla="*/ 48 h 48"/>
                  <a:gd name="T4" fmla="*/ 268 w 302"/>
                  <a:gd name="T5" fmla="*/ 40 h 48"/>
                  <a:gd name="T6" fmla="*/ 230 w 302"/>
                  <a:gd name="T7" fmla="*/ 30 h 48"/>
                  <a:gd name="T8" fmla="*/ 186 w 302"/>
                  <a:gd name="T9" fmla="*/ 22 h 48"/>
                  <a:gd name="T10" fmla="*/ 142 w 302"/>
                  <a:gd name="T11" fmla="*/ 14 h 48"/>
                  <a:gd name="T12" fmla="*/ 60 w 302"/>
                  <a:gd name="T13" fmla="*/ 4 h 48"/>
                  <a:gd name="T14" fmla="*/ 26 w 302"/>
                  <a:gd name="T15" fmla="*/ 0 h 48"/>
                  <a:gd name="T16" fmla="*/ 0 w 30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8">
                    <a:moveTo>
                      <a:pt x="302" y="48"/>
                    </a:moveTo>
                    <a:lnTo>
                      <a:pt x="302" y="48"/>
                    </a:lnTo>
                    <a:lnTo>
                      <a:pt x="268" y="40"/>
                    </a:lnTo>
                    <a:lnTo>
                      <a:pt x="230" y="30"/>
                    </a:lnTo>
                    <a:lnTo>
                      <a:pt x="186" y="22"/>
                    </a:lnTo>
                    <a:lnTo>
                      <a:pt x="142" y="14"/>
                    </a:lnTo>
                    <a:lnTo>
                      <a:pt x="60" y="4"/>
                    </a:lnTo>
                    <a:lnTo>
                      <a:pt x="26" y="0"/>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 name="Freeform 12"/>
              <p:cNvSpPr>
                <a:spLocks/>
              </p:cNvSpPr>
              <p:nvPr/>
            </p:nvSpPr>
            <p:spPr bwMode="auto">
              <a:xfrm>
                <a:off x="5480183" y="2878137"/>
                <a:ext cx="482600" cy="79375"/>
              </a:xfrm>
              <a:custGeom>
                <a:avLst/>
                <a:gdLst>
                  <a:gd name="T0" fmla="*/ 0 w 304"/>
                  <a:gd name="T1" fmla="*/ 0 h 50"/>
                  <a:gd name="T2" fmla="*/ 0 w 304"/>
                  <a:gd name="T3" fmla="*/ 0 h 50"/>
                  <a:gd name="T4" fmla="*/ 34 w 304"/>
                  <a:gd name="T5" fmla="*/ 10 h 50"/>
                  <a:gd name="T6" fmla="*/ 74 w 304"/>
                  <a:gd name="T7" fmla="*/ 20 h 50"/>
                  <a:gd name="T8" fmla="*/ 116 w 304"/>
                  <a:gd name="T9" fmla="*/ 28 h 50"/>
                  <a:gd name="T10" fmla="*/ 160 w 304"/>
                  <a:gd name="T11" fmla="*/ 36 h 50"/>
                  <a:gd name="T12" fmla="*/ 244 w 304"/>
                  <a:gd name="T13" fmla="*/ 46 h 50"/>
                  <a:gd name="T14" fmla="*/ 304 w 304"/>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50">
                    <a:moveTo>
                      <a:pt x="0" y="0"/>
                    </a:moveTo>
                    <a:lnTo>
                      <a:pt x="0" y="0"/>
                    </a:lnTo>
                    <a:lnTo>
                      <a:pt x="34" y="10"/>
                    </a:lnTo>
                    <a:lnTo>
                      <a:pt x="74" y="20"/>
                    </a:lnTo>
                    <a:lnTo>
                      <a:pt x="116" y="28"/>
                    </a:lnTo>
                    <a:lnTo>
                      <a:pt x="160" y="36"/>
                    </a:lnTo>
                    <a:lnTo>
                      <a:pt x="244" y="46"/>
                    </a:lnTo>
                    <a:lnTo>
                      <a:pt x="304" y="5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 name="Freeform 13"/>
              <p:cNvSpPr>
                <a:spLocks/>
              </p:cNvSpPr>
              <p:nvPr/>
            </p:nvSpPr>
            <p:spPr bwMode="auto">
              <a:xfrm>
                <a:off x="6143758" y="2890837"/>
                <a:ext cx="477838" cy="66675"/>
              </a:xfrm>
              <a:custGeom>
                <a:avLst/>
                <a:gdLst>
                  <a:gd name="T0" fmla="*/ 258 w 258"/>
                  <a:gd name="T1" fmla="*/ 0 h 36"/>
                  <a:gd name="T2" fmla="*/ 258 w 258"/>
                  <a:gd name="T3" fmla="*/ 0 h 36"/>
                  <a:gd name="T4" fmla="*/ 188 w 258"/>
                  <a:gd name="T5" fmla="*/ 14 h 36"/>
                  <a:gd name="T6" fmla="*/ 114 w 258"/>
                  <a:gd name="T7" fmla="*/ 26 h 36"/>
                  <a:gd name="T8" fmla="*/ 48 w 258"/>
                  <a:gd name="T9" fmla="*/ 32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2"/>
                    </a:lnTo>
                    <a:lnTo>
                      <a:pt x="0" y="3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 name="Freeform 17"/>
              <p:cNvSpPr>
                <a:spLocks/>
              </p:cNvSpPr>
              <p:nvPr/>
            </p:nvSpPr>
            <p:spPr bwMode="auto">
              <a:xfrm>
                <a:off x="6575558" y="3023659"/>
                <a:ext cx="177800" cy="448204"/>
              </a:xfrm>
              <a:custGeom>
                <a:avLst/>
                <a:gdLst>
                  <a:gd name="T0" fmla="*/ 96 w 96"/>
                  <a:gd name="T1" fmla="*/ 0 h 242"/>
                  <a:gd name="T2" fmla="*/ 96 w 96"/>
                  <a:gd name="T3" fmla="*/ 0 h 242"/>
                  <a:gd name="T4" fmla="*/ 74 w 96"/>
                  <a:gd name="T5" fmla="*/ 68 h 242"/>
                  <a:gd name="T6" fmla="*/ 48 w 96"/>
                  <a:gd name="T7" fmla="*/ 136 h 242"/>
                  <a:gd name="T8" fmla="*/ 20 w 96"/>
                  <a:gd name="T9" fmla="*/ 198 h 242"/>
                  <a:gd name="T10" fmla="*/ 0 w 96"/>
                  <a:gd name="T11" fmla="*/ 242 h 242"/>
                </a:gdLst>
                <a:ahLst/>
                <a:cxnLst>
                  <a:cxn ang="0">
                    <a:pos x="T0" y="T1"/>
                  </a:cxn>
                  <a:cxn ang="0">
                    <a:pos x="T2" y="T3"/>
                  </a:cxn>
                  <a:cxn ang="0">
                    <a:pos x="T4" y="T5"/>
                  </a:cxn>
                  <a:cxn ang="0">
                    <a:pos x="T6" y="T7"/>
                  </a:cxn>
                  <a:cxn ang="0">
                    <a:pos x="T8" y="T9"/>
                  </a:cxn>
                  <a:cxn ang="0">
                    <a:pos x="T10" y="T11"/>
                  </a:cxn>
                </a:cxnLst>
                <a:rect l="0" t="0" r="r" b="b"/>
                <a:pathLst>
                  <a:path w="96" h="242">
                    <a:moveTo>
                      <a:pt x="96" y="0"/>
                    </a:moveTo>
                    <a:lnTo>
                      <a:pt x="96" y="0"/>
                    </a:lnTo>
                    <a:lnTo>
                      <a:pt x="74" y="68"/>
                    </a:lnTo>
                    <a:lnTo>
                      <a:pt x="48" y="136"/>
                    </a:lnTo>
                    <a:lnTo>
                      <a:pt x="20" y="198"/>
                    </a:lnTo>
                    <a:lnTo>
                      <a:pt x="0" y="242"/>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 name="Freeform 19"/>
              <p:cNvSpPr>
                <a:spLocks/>
              </p:cNvSpPr>
              <p:nvPr/>
            </p:nvSpPr>
            <p:spPr bwMode="auto">
              <a:xfrm>
                <a:off x="6175508" y="3627437"/>
                <a:ext cx="307975" cy="377825"/>
              </a:xfrm>
              <a:custGeom>
                <a:avLst/>
                <a:gdLst>
                  <a:gd name="T0" fmla="*/ 0 w 194"/>
                  <a:gd name="T1" fmla="*/ 238 h 238"/>
                  <a:gd name="T2" fmla="*/ 0 w 194"/>
                  <a:gd name="T3" fmla="*/ 238 h 238"/>
                  <a:gd name="T4" fmla="*/ 26 w 194"/>
                  <a:gd name="T5" fmla="*/ 214 h 238"/>
                  <a:gd name="T6" fmla="*/ 52 w 194"/>
                  <a:gd name="T7" fmla="*/ 184 h 238"/>
                  <a:gd name="T8" fmla="*/ 82 w 194"/>
                  <a:gd name="T9" fmla="*/ 152 h 238"/>
                  <a:gd name="T10" fmla="*/ 110 w 194"/>
                  <a:gd name="T11" fmla="*/ 116 h 238"/>
                  <a:gd name="T12" fmla="*/ 160 w 194"/>
                  <a:gd name="T13" fmla="*/ 50 h 238"/>
                  <a:gd name="T14" fmla="*/ 180 w 194"/>
                  <a:gd name="T15" fmla="*/ 22 h 238"/>
                  <a:gd name="T16" fmla="*/ 194 w 194"/>
                  <a:gd name="T1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0" y="238"/>
                    </a:moveTo>
                    <a:lnTo>
                      <a:pt x="0" y="238"/>
                    </a:lnTo>
                    <a:lnTo>
                      <a:pt x="26" y="214"/>
                    </a:lnTo>
                    <a:lnTo>
                      <a:pt x="52" y="184"/>
                    </a:lnTo>
                    <a:lnTo>
                      <a:pt x="82" y="152"/>
                    </a:lnTo>
                    <a:lnTo>
                      <a:pt x="110" y="116"/>
                    </a:lnTo>
                    <a:lnTo>
                      <a:pt x="160" y="50"/>
                    </a:lnTo>
                    <a:lnTo>
                      <a:pt x="180" y="22"/>
                    </a:lnTo>
                    <a:lnTo>
                      <a:pt x="194"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 name="Freeform 21"/>
              <p:cNvSpPr>
                <a:spLocks/>
              </p:cNvSpPr>
              <p:nvPr/>
            </p:nvSpPr>
            <p:spPr bwMode="auto">
              <a:xfrm>
                <a:off x="6908933" y="2970134"/>
                <a:ext cx="298450" cy="384254"/>
              </a:xfrm>
              <a:custGeom>
                <a:avLst/>
                <a:gdLst>
                  <a:gd name="T0" fmla="*/ 0 w 160"/>
                  <a:gd name="T1" fmla="*/ 0 h 206"/>
                  <a:gd name="T2" fmla="*/ 0 w 160"/>
                  <a:gd name="T3" fmla="*/ 0 h 206"/>
                  <a:gd name="T4" fmla="*/ 46 w 160"/>
                  <a:gd name="T5" fmla="*/ 54 h 206"/>
                  <a:gd name="T6" fmla="*/ 94 w 160"/>
                  <a:gd name="T7" fmla="*/ 112 h 206"/>
                  <a:gd name="T8" fmla="*/ 134 w 160"/>
                  <a:gd name="T9" fmla="*/ 166 h 206"/>
                  <a:gd name="T10" fmla="*/ 160 w 160"/>
                  <a:gd name="T11" fmla="*/ 206 h 206"/>
                </a:gdLst>
                <a:ahLst/>
                <a:cxnLst>
                  <a:cxn ang="0">
                    <a:pos x="T0" y="T1"/>
                  </a:cxn>
                  <a:cxn ang="0">
                    <a:pos x="T2" y="T3"/>
                  </a:cxn>
                  <a:cxn ang="0">
                    <a:pos x="T4" y="T5"/>
                  </a:cxn>
                  <a:cxn ang="0">
                    <a:pos x="T6" y="T7"/>
                  </a:cxn>
                  <a:cxn ang="0">
                    <a:pos x="T8" y="T9"/>
                  </a:cxn>
                  <a:cxn ang="0">
                    <a:pos x="T10" y="T11"/>
                  </a:cxn>
                </a:cxnLst>
                <a:rect l="0" t="0" r="r" b="b"/>
                <a:pathLst>
                  <a:path w="160" h="206">
                    <a:moveTo>
                      <a:pt x="0" y="0"/>
                    </a:moveTo>
                    <a:lnTo>
                      <a:pt x="0" y="0"/>
                    </a:lnTo>
                    <a:lnTo>
                      <a:pt x="46" y="54"/>
                    </a:lnTo>
                    <a:lnTo>
                      <a:pt x="94" y="112"/>
                    </a:lnTo>
                    <a:lnTo>
                      <a:pt x="134" y="166"/>
                    </a:lnTo>
                    <a:lnTo>
                      <a:pt x="160" y="20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 name="Freeform 23"/>
              <p:cNvSpPr>
                <a:spLocks/>
              </p:cNvSpPr>
              <p:nvPr/>
            </p:nvSpPr>
            <p:spPr bwMode="auto">
              <a:xfrm>
                <a:off x="7299458" y="3509962"/>
                <a:ext cx="171450" cy="457200"/>
              </a:xfrm>
              <a:custGeom>
                <a:avLst/>
                <a:gdLst>
                  <a:gd name="T0" fmla="*/ 108 w 108"/>
                  <a:gd name="T1" fmla="*/ 288 h 288"/>
                  <a:gd name="T2" fmla="*/ 108 w 108"/>
                  <a:gd name="T3" fmla="*/ 288 h 288"/>
                  <a:gd name="T4" fmla="*/ 100 w 108"/>
                  <a:gd name="T5" fmla="*/ 254 h 288"/>
                  <a:gd name="T6" fmla="*/ 88 w 108"/>
                  <a:gd name="T7" fmla="*/ 214 h 288"/>
                  <a:gd name="T8" fmla="*/ 74 w 108"/>
                  <a:gd name="T9" fmla="*/ 174 h 288"/>
                  <a:gd name="T10" fmla="*/ 58 w 108"/>
                  <a:gd name="T11" fmla="*/ 132 h 288"/>
                  <a:gd name="T12" fmla="*/ 26 w 108"/>
                  <a:gd name="T13" fmla="*/ 54 h 288"/>
                  <a:gd name="T14" fmla="*/ 12 w 108"/>
                  <a:gd name="T15" fmla="*/ 24 h 288"/>
                  <a:gd name="T16" fmla="*/ 0 w 108"/>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8">
                    <a:moveTo>
                      <a:pt x="108" y="288"/>
                    </a:moveTo>
                    <a:lnTo>
                      <a:pt x="108" y="288"/>
                    </a:lnTo>
                    <a:lnTo>
                      <a:pt x="100" y="254"/>
                    </a:lnTo>
                    <a:lnTo>
                      <a:pt x="88" y="214"/>
                    </a:lnTo>
                    <a:lnTo>
                      <a:pt x="74" y="174"/>
                    </a:lnTo>
                    <a:lnTo>
                      <a:pt x="58" y="132"/>
                    </a:lnTo>
                    <a:lnTo>
                      <a:pt x="26" y="54"/>
                    </a:lnTo>
                    <a:lnTo>
                      <a:pt x="12" y="24"/>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 name="Freeform 58"/>
              <p:cNvSpPr>
                <a:spLocks/>
              </p:cNvSpPr>
              <p:nvPr/>
            </p:nvSpPr>
            <p:spPr bwMode="auto">
              <a:xfrm>
                <a:off x="7118483" y="3716337"/>
                <a:ext cx="266700" cy="320675"/>
              </a:xfrm>
              <a:custGeom>
                <a:avLst/>
                <a:gdLst>
                  <a:gd name="T0" fmla="*/ 168 w 168"/>
                  <a:gd name="T1" fmla="*/ 202 h 202"/>
                  <a:gd name="T2" fmla="*/ 168 w 168"/>
                  <a:gd name="T3" fmla="*/ 202 h 202"/>
                  <a:gd name="T4" fmla="*/ 150 w 168"/>
                  <a:gd name="T5" fmla="*/ 176 h 202"/>
                  <a:gd name="T6" fmla="*/ 130 w 168"/>
                  <a:gd name="T7" fmla="*/ 150 h 202"/>
                  <a:gd name="T8" fmla="*/ 86 w 168"/>
                  <a:gd name="T9" fmla="*/ 98 h 202"/>
                  <a:gd name="T10" fmla="*/ 40 w 168"/>
                  <a:gd name="T11" fmla="*/ 48 h 202"/>
                  <a:gd name="T12" fmla="*/ 0 w 168"/>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168" h="202">
                    <a:moveTo>
                      <a:pt x="168" y="202"/>
                    </a:moveTo>
                    <a:lnTo>
                      <a:pt x="168" y="202"/>
                    </a:lnTo>
                    <a:lnTo>
                      <a:pt x="150" y="176"/>
                    </a:lnTo>
                    <a:lnTo>
                      <a:pt x="130" y="150"/>
                    </a:lnTo>
                    <a:lnTo>
                      <a:pt x="86" y="98"/>
                    </a:lnTo>
                    <a:lnTo>
                      <a:pt x="40" y="48"/>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 name="Freeform 59"/>
              <p:cNvSpPr>
                <a:spLocks/>
              </p:cNvSpPr>
              <p:nvPr/>
            </p:nvSpPr>
            <p:spPr bwMode="auto">
              <a:xfrm>
                <a:off x="5454783" y="2935287"/>
                <a:ext cx="1514475" cy="663575"/>
              </a:xfrm>
              <a:custGeom>
                <a:avLst/>
                <a:gdLst>
                  <a:gd name="T0" fmla="*/ 906 w 906"/>
                  <a:gd name="T1" fmla="*/ 404 h 404"/>
                  <a:gd name="T2" fmla="*/ 906 w 906"/>
                  <a:gd name="T3" fmla="*/ 404 h 404"/>
                  <a:gd name="T4" fmla="*/ 850 w 906"/>
                  <a:gd name="T5" fmla="*/ 362 h 404"/>
                  <a:gd name="T6" fmla="*/ 784 w 906"/>
                  <a:gd name="T7" fmla="*/ 316 h 404"/>
                  <a:gd name="T8" fmla="*/ 746 w 906"/>
                  <a:gd name="T9" fmla="*/ 292 h 404"/>
                  <a:gd name="T10" fmla="*/ 708 w 906"/>
                  <a:gd name="T11" fmla="*/ 268 h 404"/>
                  <a:gd name="T12" fmla="*/ 666 w 906"/>
                  <a:gd name="T13" fmla="*/ 246 h 404"/>
                  <a:gd name="T14" fmla="*/ 624 w 906"/>
                  <a:gd name="T15" fmla="*/ 224 h 404"/>
                  <a:gd name="T16" fmla="*/ 624 w 906"/>
                  <a:gd name="T17" fmla="*/ 224 h 404"/>
                  <a:gd name="T18" fmla="*/ 520 w 906"/>
                  <a:gd name="T19" fmla="*/ 174 h 404"/>
                  <a:gd name="T20" fmla="*/ 390 w 906"/>
                  <a:gd name="T21" fmla="*/ 114 h 404"/>
                  <a:gd name="T22" fmla="*/ 390 w 906"/>
                  <a:gd name="T23" fmla="*/ 114 h 404"/>
                  <a:gd name="T24" fmla="*/ 340 w 906"/>
                  <a:gd name="T25" fmla="*/ 94 h 404"/>
                  <a:gd name="T26" fmla="*/ 288 w 906"/>
                  <a:gd name="T27" fmla="*/ 76 h 404"/>
                  <a:gd name="T28" fmla="*/ 236 w 906"/>
                  <a:gd name="T29" fmla="*/ 58 h 404"/>
                  <a:gd name="T30" fmla="*/ 182 w 906"/>
                  <a:gd name="T31" fmla="*/ 44 h 404"/>
                  <a:gd name="T32" fmla="*/ 130 w 906"/>
                  <a:gd name="T33" fmla="*/ 30 h 404"/>
                  <a:gd name="T34" fmla="*/ 82 w 906"/>
                  <a:gd name="T35" fmla="*/ 18 h 404"/>
                  <a:gd name="T36" fmla="*/ 0 w 906"/>
                  <a:gd name="T3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6" h="404">
                    <a:moveTo>
                      <a:pt x="906" y="404"/>
                    </a:moveTo>
                    <a:lnTo>
                      <a:pt x="906" y="404"/>
                    </a:lnTo>
                    <a:lnTo>
                      <a:pt x="850" y="362"/>
                    </a:lnTo>
                    <a:lnTo>
                      <a:pt x="784" y="316"/>
                    </a:lnTo>
                    <a:lnTo>
                      <a:pt x="746" y="292"/>
                    </a:lnTo>
                    <a:lnTo>
                      <a:pt x="708" y="268"/>
                    </a:lnTo>
                    <a:lnTo>
                      <a:pt x="666" y="246"/>
                    </a:lnTo>
                    <a:lnTo>
                      <a:pt x="624" y="224"/>
                    </a:lnTo>
                    <a:lnTo>
                      <a:pt x="624" y="224"/>
                    </a:lnTo>
                    <a:lnTo>
                      <a:pt x="520" y="174"/>
                    </a:lnTo>
                    <a:lnTo>
                      <a:pt x="390" y="114"/>
                    </a:lnTo>
                    <a:lnTo>
                      <a:pt x="390" y="114"/>
                    </a:lnTo>
                    <a:lnTo>
                      <a:pt x="340" y="94"/>
                    </a:lnTo>
                    <a:lnTo>
                      <a:pt x="288" y="76"/>
                    </a:lnTo>
                    <a:lnTo>
                      <a:pt x="236" y="58"/>
                    </a:lnTo>
                    <a:lnTo>
                      <a:pt x="182" y="44"/>
                    </a:lnTo>
                    <a:lnTo>
                      <a:pt x="130" y="30"/>
                    </a:lnTo>
                    <a:lnTo>
                      <a:pt x="82" y="18"/>
                    </a:lnTo>
                    <a:lnTo>
                      <a:pt x="0" y="0"/>
                    </a:lnTo>
                  </a:path>
                </a:pathLst>
              </a:custGeom>
              <a:noFill/>
              <a:ln w="12700">
                <a:solidFill>
                  <a:schemeClr val="tx1"/>
                </a:solidFill>
                <a:prstDash val="solid"/>
                <a:round/>
                <a:headEnd type="none"/>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 name="Freeform 25"/>
              <p:cNvSpPr>
                <a:spLocks/>
              </p:cNvSpPr>
              <p:nvPr/>
            </p:nvSpPr>
            <p:spPr bwMode="auto">
              <a:xfrm>
                <a:off x="6223133" y="4157515"/>
                <a:ext cx="482600" cy="66822"/>
              </a:xfrm>
              <a:custGeom>
                <a:avLst/>
                <a:gdLst>
                  <a:gd name="T0" fmla="*/ 0 w 260"/>
                  <a:gd name="T1" fmla="*/ 0 h 36"/>
                  <a:gd name="T2" fmla="*/ 0 w 260"/>
                  <a:gd name="T3" fmla="*/ 0 h 36"/>
                  <a:gd name="T4" fmla="*/ 70 w 260"/>
                  <a:gd name="T5" fmla="*/ 14 h 36"/>
                  <a:gd name="T6" fmla="*/ 144 w 260"/>
                  <a:gd name="T7" fmla="*/ 26 h 36"/>
                  <a:gd name="T8" fmla="*/ 210 w 260"/>
                  <a:gd name="T9" fmla="*/ 34 h 36"/>
                  <a:gd name="T10" fmla="*/ 260 w 260"/>
                  <a:gd name="T11" fmla="*/ 36 h 36"/>
                </a:gdLst>
                <a:ahLst/>
                <a:cxnLst>
                  <a:cxn ang="0">
                    <a:pos x="T0" y="T1"/>
                  </a:cxn>
                  <a:cxn ang="0">
                    <a:pos x="T2" y="T3"/>
                  </a:cxn>
                  <a:cxn ang="0">
                    <a:pos x="T4" y="T5"/>
                  </a:cxn>
                  <a:cxn ang="0">
                    <a:pos x="T6" y="T7"/>
                  </a:cxn>
                  <a:cxn ang="0">
                    <a:pos x="T8" y="T9"/>
                  </a:cxn>
                  <a:cxn ang="0">
                    <a:pos x="T10" y="T11"/>
                  </a:cxn>
                </a:cxnLst>
                <a:rect l="0" t="0" r="r" b="b"/>
                <a:pathLst>
                  <a:path w="260" h="36">
                    <a:moveTo>
                      <a:pt x="0" y="0"/>
                    </a:moveTo>
                    <a:lnTo>
                      <a:pt x="0" y="0"/>
                    </a:lnTo>
                    <a:lnTo>
                      <a:pt x="70" y="14"/>
                    </a:lnTo>
                    <a:lnTo>
                      <a:pt x="144" y="26"/>
                    </a:lnTo>
                    <a:lnTo>
                      <a:pt x="210" y="34"/>
                    </a:lnTo>
                    <a:lnTo>
                      <a:pt x="26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 name="Freeform 27"/>
              <p:cNvSpPr>
                <a:spLocks/>
              </p:cNvSpPr>
              <p:nvPr/>
            </p:nvSpPr>
            <p:spPr bwMode="auto">
              <a:xfrm>
                <a:off x="6886708" y="4148137"/>
                <a:ext cx="479425" cy="76200"/>
              </a:xfrm>
              <a:custGeom>
                <a:avLst/>
                <a:gdLst>
                  <a:gd name="T0" fmla="*/ 302 w 302"/>
                  <a:gd name="T1" fmla="*/ 0 h 48"/>
                  <a:gd name="T2" fmla="*/ 302 w 302"/>
                  <a:gd name="T3" fmla="*/ 0 h 48"/>
                  <a:gd name="T4" fmla="*/ 268 w 302"/>
                  <a:gd name="T5" fmla="*/ 10 h 48"/>
                  <a:gd name="T6" fmla="*/ 230 w 302"/>
                  <a:gd name="T7" fmla="*/ 18 h 48"/>
                  <a:gd name="T8" fmla="*/ 186 w 302"/>
                  <a:gd name="T9" fmla="*/ 26 h 48"/>
                  <a:gd name="T10" fmla="*/ 142 w 302"/>
                  <a:gd name="T11" fmla="*/ 34 h 48"/>
                  <a:gd name="T12" fmla="*/ 60 w 302"/>
                  <a:gd name="T13" fmla="*/ 44 h 48"/>
                  <a:gd name="T14" fmla="*/ 0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302" y="0"/>
                    </a:moveTo>
                    <a:lnTo>
                      <a:pt x="302" y="0"/>
                    </a:lnTo>
                    <a:lnTo>
                      <a:pt x="268" y="10"/>
                    </a:lnTo>
                    <a:lnTo>
                      <a:pt x="230" y="18"/>
                    </a:lnTo>
                    <a:lnTo>
                      <a:pt x="186" y="26"/>
                    </a:lnTo>
                    <a:lnTo>
                      <a:pt x="142" y="34"/>
                    </a:lnTo>
                    <a:lnTo>
                      <a:pt x="60" y="44"/>
                    </a:lnTo>
                    <a:lnTo>
                      <a:pt x="0" y="4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 name="Freeform 29"/>
              <p:cNvSpPr>
                <a:spLocks/>
              </p:cNvSpPr>
              <p:nvPr/>
            </p:nvSpPr>
            <p:spPr bwMode="auto">
              <a:xfrm>
                <a:off x="5372234" y="2224086"/>
                <a:ext cx="177800" cy="454025"/>
              </a:xfrm>
              <a:custGeom>
                <a:avLst/>
                <a:gdLst>
                  <a:gd name="T0" fmla="*/ 0 w 98"/>
                  <a:gd name="T1" fmla="*/ 242 h 242"/>
                  <a:gd name="T2" fmla="*/ 0 w 98"/>
                  <a:gd name="T3" fmla="*/ 242 h 242"/>
                  <a:gd name="T4" fmla="*/ 22 w 98"/>
                  <a:gd name="T5" fmla="*/ 174 h 242"/>
                  <a:gd name="T6" fmla="*/ 50 w 98"/>
                  <a:gd name="T7" fmla="*/ 106 h 242"/>
                  <a:gd name="T8" fmla="*/ 76 w 98"/>
                  <a:gd name="T9" fmla="*/ 44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6"/>
                    </a:lnTo>
                    <a:lnTo>
                      <a:pt x="76" y="44"/>
                    </a:lnTo>
                    <a:lnTo>
                      <a:pt x="9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 name="Freeform 31"/>
              <p:cNvSpPr>
                <a:spLocks/>
              </p:cNvSpPr>
              <p:nvPr/>
            </p:nvSpPr>
            <p:spPr bwMode="auto">
              <a:xfrm>
                <a:off x="5638933" y="1690687"/>
                <a:ext cx="307975" cy="377825"/>
              </a:xfrm>
              <a:custGeom>
                <a:avLst/>
                <a:gdLst>
                  <a:gd name="T0" fmla="*/ 194 w 194"/>
                  <a:gd name="T1" fmla="*/ 0 h 238"/>
                  <a:gd name="T2" fmla="*/ 194 w 194"/>
                  <a:gd name="T3" fmla="*/ 0 h 238"/>
                  <a:gd name="T4" fmla="*/ 170 w 194"/>
                  <a:gd name="T5" fmla="*/ 24 h 238"/>
                  <a:gd name="T6" fmla="*/ 142 w 194"/>
                  <a:gd name="T7" fmla="*/ 54 h 238"/>
                  <a:gd name="T8" fmla="*/ 114 w 194"/>
                  <a:gd name="T9" fmla="*/ 86 h 238"/>
                  <a:gd name="T10" fmla="*/ 84 w 194"/>
                  <a:gd name="T11" fmla="*/ 122 h 238"/>
                  <a:gd name="T12" fmla="*/ 34 w 194"/>
                  <a:gd name="T13" fmla="*/ 188 h 238"/>
                  <a:gd name="T14" fmla="*/ 14 w 194"/>
                  <a:gd name="T15" fmla="*/ 216 h 238"/>
                  <a:gd name="T16" fmla="*/ 0 w 194"/>
                  <a:gd name="T17"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194" y="0"/>
                    </a:moveTo>
                    <a:lnTo>
                      <a:pt x="194" y="0"/>
                    </a:lnTo>
                    <a:lnTo>
                      <a:pt x="170" y="24"/>
                    </a:lnTo>
                    <a:lnTo>
                      <a:pt x="142" y="54"/>
                    </a:lnTo>
                    <a:lnTo>
                      <a:pt x="114" y="86"/>
                    </a:lnTo>
                    <a:lnTo>
                      <a:pt x="84" y="122"/>
                    </a:lnTo>
                    <a:lnTo>
                      <a:pt x="34" y="188"/>
                    </a:lnTo>
                    <a:lnTo>
                      <a:pt x="14" y="216"/>
                    </a:lnTo>
                    <a:lnTo>
                      <a:pt x="0"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 name="Freeform 33"/>
              <p:cNvSpPr>
                <a:spLocks/>
              </p:cNvSpPr>
              <p:nvPr/>
            </p:nvSpPr>
            <p:spPr bwMode="auto">
              <a:xfrm>
                <a:off x="6556507" y="2224087"/>
                <a:ext cx="179279" cy="451932"/>
              </a:xfrm>
              <a:custGeom>
                <a:avLst/>
                <a:gdLst>
                  <a:gd name="T0" fmla="*/ 96 w 96"/>
                  <a:gd name="T1" fmla="*/ 242 h 242"/>
                  <a:gd name="T2" fmla="*/ 96 w 96"/>
                  <a:gd name="T3" fmla="*/ 242 h 242"/>
                  <a:gd name="T4" fmla="*/ 74 w 96"/>
                  <a:gd name="T5" fmla="*/ 176 h 242"/>
                  <a:gd name="T6" fmla="*/ 48 w 96"/>
                  <a:gd name="T7" fmla="*/ 106 h 242"/>
                  <a:gd name="T8" fmla="*/ 22 w 96"/>
                  <a:gd name="T9" fmla="*/ 44 h 242"/>
                  <a:gd name="T10" fmla="*/ 0 w 96"/>
                  <a:gd name="T11" fmla="*/ 0 h 242"/>
                </a:gdLst>
                <a:ahLst/>
                <a:cxnLst>
                  <a:cxn ang="0">
                    <a:pos x="T0" y="T1"/>
                  </a:cxn>
                  <a:cxn ang="0">
                    <a:pos x="T2" y="T3"/>
                  </a:cxn>
                  <a:cxn ang="0">
                    <a:pos x="T4" y="T5"/>
                  </a:cxn>
                  <a:cxn ang="0">
                    <a:pos x="T6" y="T7"/>
                  </a:cxn>
                  <a:cxn ang="0">
                    <a:pos x="T8" y="T9"/>
                  </a:cxn>
                  <a:cxn ang="0">
                    <a:pos x="T10" y="T11"/>
                  </a:cxn>
                </a:cxnLst>
                <a:rect l="0" t="0" r="r" b="b"/>
                <a:pathLst>
                  <a:path w="96" h="242">
                    <a:moveTo>
                      <a:pt x="96" y="242"/>
                    </a:moveTo>
                    <a:lnTo>
                      <a:pt x="96" y="242"/>
                    </a:lnTo>
                    <a:lnTo>
                      <a:pt x="74" y="176"/>
                    </a:lnTo>
                    <a:lnTo>
                      <a:pt x="48" y="106"/>
                    </a:lnTo>
                    <a:lnTo>
                      <a:pt x="22" y="44"/>
                    </a:lnTo>
                    <a:lnTo>
                      <a:pt x="0"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 name="Freeform 35"/>
              <p:cNvSpPr>
                <a:spLocks/>
              </p:cNvSpPr>
              <p:nvPr/>
            </p:nvSpPr>
            <p:spPr bwMode="auto">
              <a:xfrm>
                <a:off x="6156458" y="1690687"/>
                <a:ext cx="307975" cy="377825"/>
              </a:xfrm>
              <a:custGeom>
                <a:avLst/>
                <a:gdLst>
                  <a:gd name="T0" fmla="*/ 0 w 194"/>
                  <a:gd name="T1" fmla="*/ 0 h 238"/>
                  <a:gd name="T2" fmla="*/ 0 w 194"/>
                  <a:gd name="T3" fmla="*/ 0 h 238"/>
                  <a:gd name="T4" fmla="*/ 26 w 194"/>
                  <a:gd name="T5" fmla="*/ 24 h 238"/>
                  <a:gd name="T6" fmla="*/ 54 w 194"/>
                  <a:gd name="T7" fmla="*/ 54 h 238"/>
                  <a:gd name="T8" fmla="*/ 82 w 194"/>
                  <a:gd name="T9" fmla="*/ 86 h 238"/>
                  <a:gd name="T10" fmla="*/ 110 w 194"/>
                  <a:gd name="T11" fmla="*/ 122 h 238"/>
                  <a:gd name="T12" fmla="*/ 160 w 194"/>
                  <a:gd name="T13" fmla="*/ 188 h 238"/>
                  <a:gd name="T14" fmla="*/ 194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0" y="0"/>
                    </a:moveTo>
                    <a:lnTo>
                      <a:pt x="0" y="0"/>
                    </a:lnTo>
                    <a:lnTo>
                      <a:pt x="26" y="24"/>
                    </a:lnTo>
                    <a:lnTo>
                      <a:pt x="54" y="54"/>
                    </a:lnTo>
                    <a:lnTo>
                      <a:pt x="82" y="86"/>
                    </a:lnTo>
                    <a:lnTo>
                      <a:pt x="110" y="122"/>
                    </a:lnTo>
                    <a:lnTo>
                      <a:pt x="160" y="188"/>
                    </a:lnTo>
                    <a:lnTo>
                      <a:pt x="194"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 name="Freeform 37"/>
              <p:cNvSpPr>
                <a:spLocks/>
              </p:cNvSpPr>
              <p:nvPr/>
            </p:nvSpPr>
            <p:spPr bwMode="auto">
              <a:xfrm>
                <a:off x="4895982" y="2976562"/>
                <a:ext cx="307975" cy="377825"/>
              </a:xfrm>
              <a:custGeom>
                <a:avLst/>
                <a:gdLst>
                  <a:gd name="T0" fmla="*/ 162 w 162"/>
                  <a:gd name="T1" fmla="*/ 0 h 206"/>
                  <a:gd name="T2" fmla="*/ 162 w 162"/>
                  <a:gd name="T3" fmla="*/ 0 h 206"/>
                  <a:gd name="T4" fmla="*/ 114 w 162"/>
                  <a:gd name="T5" fmla="*/ 54 h 206"/>
                  <a:gd name="T6" fmla="*/ 68 w 162"/>
                  <a:gd name="T7" fmla="*/ 112 h 206"/>
                  <a:gd name="T8" fmla="*/ 28 w 162"/>
                  <a:gd name="T9" fmla="*/ 166 h 206"/>
                  <a:gd name="T10" fmla="*/ 0 w 162"/>
                  <a:gd name="T11" fmla="*/ 206 h 206"/>
                </a:gdLst>
                <a:ahLst/>
                <a:cxnLst>
                  <a:cxn ang="0">
                    <a:pos x="T0" y="T1"/>
                  </a:cxn>
                  <a:cxn ang="0">
                    <a:pos x="T2" y="T3"/>
                  </a:cxn>
                  <a:cxn ang="0">
                    <a:pos x="T4" y="T5"/>
                  </a:cxn>
                  <a:cxn ang="0">
                    <a:pos x="T6" y="T7"/>
                  </a:cxn>
                  <a:cxn ang="0">
                    <a:pos x="T8" y="T9"/>
                  </a:cxn>
                  <a:cxn ang="0">
                    <a:pos x="T10" y="T11"/>
                  </a:cxn>
                </a:cxnLst>
                <a:rect l="0" t="0" r="r" b="b"/>
                <a:pathLst>
                  <a:path w="162" h="206">
                    <a:moveTo>
                      <a:pt x="162" y="0"/>
                    </a:moveTo>
                    <a:lnTo>
                      <a:pt x="162" y="0"/>
                    </a:lnTo>
                    <a:lnTo>
                      <a:pt x="114" y="54"/>
                    </a:lnTo>
                    <a:lnTo>
                      <a:pt x="68" y="112"/>
                    </a:lnTo>
                    <a:lnTo>
                      <a:pt x="28" y="166"/>
                    </a:lnTo>
                    <a:lnTo>
                      <a:pt x="0" y="20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 name="Freeform 39"/>
              <p:cNvSpPr>
                <a:spLocks/>
              </p:cNvSpPr>
              <p:nvPr/>
            </p:nvSpPr>
            <p:spPr bwMode="auto">
              <a:xfrm>
                <a:off x="4635633" y="3509962"/>
                <a:ext cx="171450" cy="457200"/>
              </a:xfrm>
              <a:custGeom>
                <a:avLst/>
                <a:gdLst>
                  <a:gd name="T0" fmla="*/ 0 w 108"/>
                  <a:gd name="T1" fmla="*/ 288 h 288"/>
                  <a:gd name="T2" fmla="*/ 0 w 108"/>
                  <a:gd name="T3" fmla="*/ 288 h 288"/>
                  <a:gd name="T4" fmla="*/ 8 w 108"/>
                  <a:gd name="T5" fmla="*/ 254 h 288"/>
                  <a:gd name="T6" fmla="*/ 20 w 108"/>
                  <a:gd name="T7" fmla="*/ 214 h 288"/>
                  <a:gd name="T8" fmla="*/ 34 w 108"/>
                  <a:gd name="T9" fmla="*/ 174 h 288"/>
                  <a:gd name="T10" fmla="*/ 50 w 108"/>
                  <a:gd name="T11" fmla="*/ 132 h 288"/>
                  <a:gd name="T12" fmla="*/ 82 w 108"/>
                  <a:gd name="T13" fmla="*/ 54 h 288"/>
                  <a:gd name="T14" fmla="*/ 108 w 108"/>
                  <a:gd name="T15" fmla="*/ 0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8">
                    <a:moveTo>
                      <a:pt x="0" y="288"/>
                    </a:moveTo>
                    <a:lnTo>
                      <a:pt x="0" y="288"/>
                    </a:lnTo>
                    <a:lnTo>
                      <a:pt x="8" y="254"/>
                    </a:lnTo>
                    <a:lnTo>
                      <a:pt x="20" y="214"/>
                    </a:lnTo>
                    <a:lnTo>
                      <a:pt x="34" y="174"/>
                    </a:lnTo>
                    <a:lnTo>
                      <a:pt x="50" y="132"/>
                    </a:lnTo>
                    <a:lnTo>
                      <a:pt x="82" y="54"/>
                    </a:lnTo>
                    <a:lnTo>
                      <a:pt x="108"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 name="Freeform 41"/>
              <p:cNvSpPr>
                <a:spLocks/>
              </p:cNvSpPr>
              <p:nvPr/>
            </p:nvSpPr>
            <p:spPr bwMode="auto">
              <a:xfrm>
                <a:off x="5400808" y="4148137"/>
                <a:ext cx="476066" cy="76200"/>
              </a:xfrm>
              <a:custGeom>
                <a:avLst/>
                <a:gdLst>
                  <a:gd name="T0" fmla="*/ 258 w 258"/>
                  <a:gd name="T1" fmla="*/ 0 h 36"/>
                  <a:gd name="T2" fmla="*/ 258 w 258"/>
                  <a:gd name="T3" fmla="*/ 0 h 36"/>
                  <a:gd name="T4" fmla="*/ 188 w 258"/>
                  <a:gd name="T5" fmla="*/ 14 h 36"/>
                  <a:gd name="T6" fmla="*/ 114 w 258"/>
                  <a:gd name="T7" fmla="*/ 26 h 36"/>
                  <a:gd name="T8" fmla="*/ 48 w 258"/>
                  <a:gd name="T9" fmla="*/ 34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4"/>
                    </a:lnTo>
                    <a:lnTo>
                      <a:pt x="0" y="3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 name="Freeform 43"/>
              <p:cNvSpPr>
                <a:spLocks/>
              </p:cNvSpPr>
              <p:nvPr/>
            </p:nvSpPr>
            <p:spPr bwMode="auto">
              <a:xfrm>
                <a:off x="4740408" y="4148137"/>
                <a:ext cx="479425" cy="76200"/>
              </a:xfrm>
              <a:custGeom>
                <a:avLst/>
                <a:gdLst>
                  <a:gd name="T0" fmla="*/ 0 w 302"/>
                  <a:gd name="T1" fmla="*/ 0 h 48"/>
                  <a:gd name="T2" fmla="*/ 0 w 302"/>
                  <a:gd name="T3" fmla="*/ 0 h 48"/>
                  <a:gd name="T4" fmla="*/ 32 w 302"/>
                  <a:gd name="T5" fmla="*/ 10 h 48"/>
                  <a:gd name="T6" fmla="*/ 72 w 302"/>
                  <a:gd name="T7" fmla="*/ 18 h 48"/>
                  <a:gd name="T8" fmla="*/ 114 w 302"/>
                  <a:gd name="T9" fmla="*/ 26 h 48"/>
                  <a:gd name="T10" fmla="*/ 160 w 302"/>
                  <a:gd name="T11" fmla="*/ 34 h 48"/>
                  <a:gd name="T12" fmla="*/ 242 w 302"/>
                  <a:gd name="T13" fmla="*/ 44 h 48"/>
                  <a:gd name="T14" fmla="*/ 302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0" y="0"/>
                    </a:moveTo>
                    <a:lnTo>
                      <a:pt x="0" y="0"/>
                    </a:lnTo>
                    <a:lnTo>
                      <a:pt x="32" y="10"/>
                    </a:lnTo>
                    <a:lnTo>
                      <a:pt x="72" y="18"/>
                    </a:lnTo>
                    <a:lnTo>
                      <a:pt x="114" y="26"/>
                    </a:lnTo>
                    <a:lnTo>
                      <a:pt x="160" y="34"/>
                    </a:lnTo>
                    <a:lnTo>
                      <a:pt x="242" y="44"/>
                    </a:lnTo>
                    <a:lnTo>
                      <a:pt x="302" y="48"/>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 name="Freeform 45"/>
              <p:cNvSpPr>
                <a:spLocks/>
              </p:cNvSpPr>
              <p:nvPr/>
            </p:nvSpPr>
            <p:spPr bwMode="auto">
              <a:xfrm>
                <a:off x="6372358" y="2976562"/>
                <a:ext cx="307975" cy="377825"/>
              </a:xfrm>
              <a:custGeom>
                <a:avLst/>
                <a:gdLst>
                  <a:gd name="T0" fmla="*/ 194 w 194"/>
                  <a:gd name="T1" fmla="*/ 0 h 238"/>
                  <a:gd name="T2" fmla="*/ 194 w 194"/>
                  <a:gd name="T3" fmla="*/ 0 h 238"/>
                  <a:gd name="T4" fmla="*/ 170 w 194"/>
                  <a:gd name="T5" fmla="*/ 26 h 238"/>
                  <a:gd name="T6" fmla="*/ 142 w 194"/>
                  <a:gd name="T7" fmla="*/ 54 h 238"/>
                  <a:gd name="T8" fmla="*/ 112 w 194"/>
                  <a:gd name="T9" fmla="*/ 88 h 238"/>
                  <a:gd name="T10" fmla="*/ 84 w 194"/>
                  <a:gd name="T11" fmla="*/ 122 h 238"/>
                  <a:gd name="T12" fmla="*/ 34 w 194"/>
                  <a:gd name="T13" fmla="*/ 188 h 238"/>
                  <a:gd name="T14" fmla="*/ 0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194" y="0"/>
                    </a:moveTo>
                    <a:lnTo>
                      <a:pt x="194" y="0"/>
                    </a:lnTo>
                    <a:lnTo>
                      <a:pt x="170" y="26"/>
                    </a:lnTo>
                    <a:lnTo>
                      <a:pt x="142" y="54"/>
                    </a:lnTo>
                    <a:lnTo>
                      <a:pt x="112" y="88"/>
                    </a:lnTo>
                    <a:lnTo>
                      <a:pt x="84" y="122"/>
                    </a:lnTo>
                    <a:lnTo>
                      <a:pt x="34" y="188"/>
                    </a:lnTo>
                    <a:lnTo>
                      <a:pt x="0" y="238"/>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 name="Freeform 46"/>
              <p:cNvSpPr>
                <a:spLocks/>
              </p:cNvSpPr>
              <p:nvPr/>
            </p:nvSpPr>
            <p:spPr bwMode="auto">
              <a:xfrm>
                <a:off x="6102483" y="3513137"/>
                <a:ext cx="180975" cy="446897"/>
              </a:xfrm>
              <a:custGeom>
                <a:avLst/>
                <a:gdLst>
                  <a:gd name="T0" fmla="*/ 0 w 98"/>
                  <a:gd name="T1" fmla="*/ 242 h 242"/>
                  <a:gd name="T2" fmla="*/ 0 w 98"/>
                  <a:gd name="T3" fmla="*/ 242 h 242"/>
                  <a:gd name="T4" fmla="*/ 22 w 98"/>
                  <a:gd name="T5" fmla="*/ 174 h 242"/>
                  <a:gd name="T6" fmla="*/ 50 w 98"/>
                  <a:gd name="T7" fmla="*/ 104 h 242"/>
                  <a:gd name="T8" fmla="*/ 76 w 98"/>
                  <a:gd name="T9" fmla="*/ 42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4"/>
                    </a:lnTo>
                    <a:lnTo>
                      <a:pt x="76" y="42"/>
                    </a:lnTo>
                    <a:lnTo>
                      <a:pt x="98"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 name="Freeform 50"/>
              <p:cNvSpPr>
                <a:spLocks/>
              </p:cNvSpPr>
              <p:nvPr/>
            </p:nvSpPr>
            <p:spPr bwMode="auto">
              <a:xfrm>
                <a:off x="5623058" y="3627437"/>
                <a:ext cx="293504" cy="377886"/>
              </a:xfrm>
              <a:custGeom>
                <a:avLst/>
                <a:gdLst>
                  <a:gd name="T0" fmla="*/ 160 w 160"/>
                  <a:gd name="T1" fmla="*/ 206 h 206"/>
                  <a:gd name="T2" fmla="*/ 160 w 160"/>
                  <a:gd name="T3" fmla="*/ 206 h 206"/>
                  <a:gd name="T4" fmla="*/ 112 w 160"/>
                  <a:gd name="T5" fmla="*/ 152 h 206"/>
                  <a:gd name="T6" fmla="*/ 66 w 160"/>
                  <a:gd name="T7" fmla="*/ 94 h 206"/>
                  <a:gd name="T8" fmla="*/ 26 w 160"/>
                  <a:gd name="T9" fmla="*/ 40 h 206"/>
                  <a:gd name="T10" fmla="*/ 0 w 160"/>
                  <a:gd name="T11" fmla="*/ 0 h 206"/>
                </a:gdLst>
                <a:ahLst/>
                <a:cxnLst>
                  <a:cxn ang="0">
                    <a:pos x="T0" y="T1"/>
                  </a:cxn>
                  <a:cxn ang="0">
                    <a:pos x="T2" y="T3"/>
                  </a:cxn>
                  <a:cxn ang="0">
                    <a:pos x="T4" y="T5"/>
                  </a:cxn>
                  <a:cxn ang="0">
                    <a:pos x="T6" y="T7"/>
                  </a:cxn>
                  <a:cxn ang="0">
                    <a:pos x="T8" y="T9"/>
                  </a:cxn>
                  <a:cxn ang="0">
                    <a:pos x="T10" y="T11"/>
                  </a:cxn>
                </a:cxnLst>
                <a:rect l="0" t="0" r="r" b="b"/>
                <a:pathLst>
                  <a:path w="160" h="206">
                    <a:moveTo>
                      <a:pt x="160" y="206"/>
                    </a:moveTo>
                    <a:lnTo>
                      <a:pt x="160" y="206"/>
                    </a:lnTo>
                    <a:lnTo>
                      <a:pt x="112" y="152"/>
                    </a:lnTo>
                    <a:lnTo>
                      <a:pt x="66" y="94"/>
                    </a:lnTo>
                    <a:lnTo>
                      <a:pt x="26" y="40"/>
                    </a:lnTo>
                    <a:lnTo>
                      <a:pt x="0"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 name="Freeform 52"/>
              <p:cNvSpPr>
                <a:spLocks/>
              </p:cNvSpPr>
              <p:nvPr/>
            </p:nvSpPr>
            <p:spPr bwMode="auto">
              <a:xfrm>
                <a:off x="5359533" y="3017837"/>
                <a:ext cx="171450" cy="454025"/>
              </a:xfrm>
              <a:custGeom>
                <a:avLst/>
                <a:gdLst>
                  <a:gd name="T0" fmla="*/ 0 w 108"/>
                  <a:gd name="T1" fmla="*/ 0 h 286"/>
                  <a:gd name="T2" fmla="*/ 0 w 108"/>
                  <a:gd name="T3" fmla="*/ 0 h 286"/>
                  <a:gd name="T4" fmla="*/ 8 w 108"/>
                  <a:gd name="T5" fmla="*/ 34 h 286"/>
                  <a:gd name="T6" fmla="*/ 20 w 108"/>
                  <a:gd name="T7" fmla="*/ 72 h 286"/>
                  <a:gd name="T8" fmla="*/ 34 w 108"/>
                  <a:gd name="T9" fmla="*/ 112 h 286"/>
                  <a:gd name="T10" fmla="*/ 50 w 108"/>
                  <a:gd name="T11" fmla="*/ 154 h 286"/>
                  <a:gd name="T12" fmla="*/ 82 w 108"/>
                  <a:gd name="T13" fmla="*/ 232 h 286"/>
                  <a:gd name="T14" fmla="*/ 96 w 108"/>
                  <a:gd name="T15" fmla="*/ 262 h 286"/>
                  <a:gd name="T16" fmla="*/ 108 w 108"/>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6">
                    <a:moveTo>
                      <a:pt x="0" y="0"/>
                    </a:moveTo>
                    <a:lnTo>
                      <a:pt x="0" y="0"/>
                    </a:lnTo>
                    <a:lnTo>
                      <a:pt x="8" y="34"/>
                    </a:lnTo>
                    <a:lnTo>
                      <a:pt x="20" y="72"/>
                    </a:lnTo>
                    <a:lnTo>
                      <a:pt x="34" y="112"/>
                    </a:lnTo>
                    <a:lnTo>
                      <a:pt x="50" y="154"/>
                    </a:lnTo>
                    <a:lnTo>
                      <a:pt x="82" y="232"/>
                    </a:lnTo>
                    <a:lnTo>
                      <a:pt x="96" y="262"/>
                    </a:lnTo>
                    <a:lnTo>
                      <a:pt x="108" y="286"/>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 name="Freeform 54"/>
              <p:cNvSpPr>
                <a:spLocks/>
              </p:cNvSpPr>
              <p:nvPr/>
            </p:nvSpPr>
            <p:spPr bwMode="auto">
              <a:xfrm>
                <a:off x="5823083" y="3513137"/>
                <a:ext cx="171450" cy="454025"/>
              </a:xfrm>
              <a:custGeom>
                <a:avLst/>
                <a:gdLst>
                  <a:gd name="T0" fmla="*/ 108 w 108"/>
                  <a:gd name="T1" fmla="*/ 286 h 286"/>
                  <a:gd name="T2" fmla="*/ 108 w 108"/>
                  <a:gd name="T3" fmla="*/ 286 h 286"/>
                  <a:gd name="T4" fmla="*/ 100 w 108"/>
                  <a:gd name="T5" fmla="*/ 252 h 286"/>
                  <a:gd name="T6" fmla="*/ 88 w 108"/>
                  <a:gd name="T7" fmla="*/ 214 h 286"/>
                  <a:gd name="T8" fmla="*/ 74 w 108"/>
                  <a:gd name="T9" fmla="*/ 172 h 286"/>
                  <a:gd name="T10" fmla="*/ 58 w 108"/>
                  <a:gd name="T11" fmla="*/ 130 h 286"/>
                  <a:gd name="T12" fmla="*/ 26 w 108"/>
                  <a:gd name="T13" fmla="*/ 54 h 286"/>
                  <a:gd name="T14" fmla="*/ 0 w 108"/>
                  <a:gd name="T15" fmla="*/ 0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6">
                    <a:moveTo>
                      <a:pt x="108" y="286"/>
                    </a:moveTo>
                    <a:lnTo>
                      <a:pt x="108" y="286"/>
                    </a:lnTo>
                    <a:lnTo>
                      <a:pt x="100" y="252"/>
                    </a:lnTo>
                    <a:lnTo>
                      <a:pt x="88" y="214"/>
                    </a:lnTo>
                    <a:lnTo>
                      <a:pt x="74" y="172"/>
                    </a:lnTo>
                    <a:lnTo>
                      <a:pt x="58" y="130"/>
                    </a:lnTo>
                    <a:lnTo>
                      <a:pt x="26" y="54"/>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 name="Freeform 55"/>
              <p:cNvSpPr>
                <a:spLocks/>
              </p:cNvSpPr>
              <p:nvPr/>
            </p:nvSpPr>
            <p:spPr bwMode="auto">
              <a:xfrm>
                <a:off x="5410334" y="2986087"/>
                <a:ext cx="323850" cy="368300"/>
              </a:xfrm>
              <a:custGeom>
                <a:avLst/>
                <a:gdLst>
                  <a:gd name="T0" fmla="*/ 0 w 162"/>
                  <a:gd name="T1" fmla="*/ 0 h 204"/>
                  <a:gd name="T2" fmla="*/ 0 w 162"/>
                  <a:gd name="T3" fmla="*/ 0 h 204"/>
                  <a:gd name="T4" fmla="*/ 48 w 162"/>
                  <a:gd name="T5" fmla="*/ 52 h 204"/>
                  <a:gd name="T6" fmla="*/ 94 w 162"/>
                  <a:gd name="T7" fmla="*/ 110 h 204"/>
                  <a:gd name="T8" fmla="*/ 134 w 162"/>
                  <a:gd name="T9" fmla="*/ 164 h 204"/>
                  <a:gd name="T10" fmla="*/ 162 w 162"/>
                  <a:gd name="T11" fmla="*/ 204 h 204"/>
                </a:gdLst>
                <a:ahLst/>
                <a:cxnLst>
                  <a:cxn ang="0">
                    <a:pos x="T0" y="T1"/>
                  </a:cxn>
                  <a:cxn ang="0">
                    <a:pos x="T2" y="T3"/>
                  </a:cxn>
                  <a:cxn ang="0">
                    <a:pos x="T4" y="T5"/>
                  </a:cxn>
                  <a:cxn ang="0">
                    <a:pos x="T6" y="T7"/>
                  </a:cxn>
                  <a:cxn ang="0">
                    <a:pos x="T8" y="T9"/>
                  </a:cxn>
                  <a:cxn ang="0">
                    <a:pos x="T10" y="T11"/>
                  </a:cxn>
                </a:cxnLst>
                <a:rect l="0" t="0" r="r" b="b"/>
                <a:pathLst>
                  <a:path w="162" h="204">
                    <a:moveTo>
                      <a:pt x="0" y="0"/>
                    </a:moveTo>
                    <a:lnTo>
                      <a:pt x="0" y="0"/>
                    </a:lnTo>
                    <a:lnTo>
                      <a:pt x="48" y="52"/>
                    </a:lnTo>
                    <a:lnTo>
                      <a:pt x="94" y="110"/>
                    </a:lnTo>
                    <a:lnTo>
                      <a:pt x="134" y="164"/>
                    </a:lnTo>
                    <a:lnTo>
                      <a:pt x="162" y="204"/>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 name="Freeform 61"/>
              <p:cNvSpPr>
                <a:spLocks/>
              </p:cNvSpPr>
              <p:nvPr/>
            </p:nvSpPr>
            <p:spPr bwMode="auto">
              <a:xfrm>
                <a:off x="4721358" y="3973512"/>
                <a:ext cx="412750" cy="69850"/>
              </a:xfrm>
              <a:custGeom>
                <a:avLst/>
                <a:gdLst>
                  <a:gd name="T0" fmla="*/ 0 w 260"/>
                  <a:gd name="T1" fmla="*/ 44 h 44"/>
                  <a:gd name="T2" fmla="*/ 0 w 260"/>
                  <a:gd name="T3" fmla="*/ 44 h 44"/>
                  <a:gd name="T4" fmla="*/ 34 w 260"/>
                  <a:gd name="T5" fmla="*/ 42 h 44"/>
                  <a:gd name="T6" fmla="*/ 66 w 260"/>
                  <a:gd name="T7" fmla="*/ 38 h 44"/>
                  <a:gd name="T8" fmla="*/ 134 w 260"/>
                  <a:gd name="T9" fmla="*/ 26 h 44"/>
                  <a:gd name="T10" fmla="*/ 198 w 260"/>
                  <a:gd name="T11" fmla="*/ 12 h 44"/>
                  <a:gd name="T12" fmla="*/ 260 w 26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260" h="44">
                    <a:moveTo>
                      <a:pt x="0" y="44"/>
                    </a:moveTo>
                    <a:lnTo>
                      <a:pt x="0" y="44"/>
                    </a:lnTo>
                    <a:lnTo>
                      <a:pt x="34" y="42"/>
                    </a:lnTo>
                    <a:lnTo>
                      <a:pt x="66" y="38"/>
                    </a:lnTo>
                    <a:lnTo>
                      <a:pt x="134" y="26"/>
                    </a:lnTo>
                    <a:lnTo>
                      <a:pt x="198" y="12"/>
                    </a:lnTo>
                    <a:lnTo>
                      <a:pt x="26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 name="Freeform 62"/>
              <p:cNvSpPr>
                <a:spLocks/>
              </p:cNvSpPr>
              <p:nvPr/>
            </p:nvSpPr>
            <p:spPr bwMode="auto">
              <a:xfrm>
                <a:off x="5311908" y="2932112"/>
                <a:ext cx="1334218" cy="971550"/>
              </a:xfrm>
              <a:custGeom>
                <a:avLst/>
                <a:gdLst>
                  <a:gd name="T0" fmla="*/ 0 w 802"/>
                  <a:gd name="T1" fmla="*/ 584 h 584"/>
                  <a:gd name="T2" fmla="*/ 0 w 802"/>
                  <a:gd name="T3" fmla="*/ 584 h 584"/>
                  <a:gd name="T4" fmla="*/ 64 w 802"/>
                  <a:gd name="T5" fmla="*/ 556 h 584"/>
                  <a:gd name="T6" fmla="*/ 138 w 802"/>
                  <a:gd name="T7" fmla="*/ 522 h 584"/>
                  <a:gd name="T8" fmla="*/ 176 w 802"/>
                  <a:gd name="T9" fmla="*/ 502 h 584"/>
                  <a:gd name="T10" fmla="*/ 216 w 802"/>
                  <a:gd name="T11" fmla="*/ 480 h 584"/>
                  <a:gd name="T12" fmla="*/ 256 w 802"/>
                  <a:gd name="T13" fmla="*/ 456 h 584"/>
                  <a:gd name="T14" fmla="*/ 298 w 802"/>
                  <a:gd name="T15" fmla="*/ 430 h 584"/>
                  <a:gd name="T16" fmla="*/ 298 w 802"/>
                  <a:gd name="T17" fmla="*/ 430 h 584"/>
                  <a:gd name="T18" fmla="*/ 392 w 802"/>
                  <a:gd name="T19" fmla="*/ 364 h 584"/>
                  <a:gd name="T20" fmla="*/ 508 w 802"/>
                  <a:gd name="T21" fmla="*/ 282 h 584"/>
                  <a:gd name="T22" fmla="*/ 508 w 802"/>
                  <a:gd name="T23" fmla="*/ 282 h 584"/>
                  <a:gd name="T24" fmla="*/ 550 w 802"/>
                  <a:gd name="T25" fmla="*/ 250 h 584"/>
                  <a:gd name="T26" fmla="*/ 592 w 802"/>
                  <a:gd name="T27" fmla="*/ 214 h 584"/>
                  <a:gd name="T28" fmla="*/ 634 w 802"/>
                  <a:gd name="T29" fmla="*/ 176 h 584"/>
                  <a:gd name="T30" fmla="*/ 674 w 802"/>
                  <a:gd name="T31" fmla="*/ 138 h 584"/>
                  <a:gd name="T32" fmla="*/ 712 w 802"/>
                  <a:gd name="T33" fmla="*/ 100 h 584"/>
                  <a:gd name="T34" fmla="*/ 746 w 802"/>
                  <a:gd name="T35" fmla="*/ 64 h 584"/>
                  <a:gd name="T36" fmla="*/ 802 w 802"/>
                  <a:gd name="T3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2" h="584">
                    <a:moveTo>
                      <a:pt x="0" y="584"/>
                    </a:moveTo>
                    <a:lnTo>
                      <a:pt x="0" y="584"/>
                    </a:lnTo>
                    <a:lnTo>
                      <a:pt x="64" y="556"/>
                    </a:lnTo>
                    <a:lnTo>
                      <a:pt x="138" y="522"/>
                    </a:lnTo>
                    <a:lnTo>
                      <a:pt x="176" y="502"/>
                    </a:lnTo>
                    <a:lnTo>
                      <a:pt x="216" y="480"/>
                    </a:lnTo>
                    <a:lnTo>
                      <a:pt x="256" y="456"/>
                    </a:lnTo>
                    <a:lnTo>
                      <a:pt x="298" y="430"/>
                    </a:lnTo>
                    <a:lnTo>
                      <a:pt x="298" y="430"/>
                    </a:lnTo>
                    <a:lnTo>
                      <a:pt x="392" y="364"/>
                    </a:lnTo>
                    <a:lnTo>
                      <a:pt x="508" y="282"/>
                    </a:lnTo>
                    <a:lnTo>
                      <a:pt x="508" y="282"/>
                    </a:lnTo>
                    <a:lnTo>
                      <a:pt x="550" y="250"/>
                    </a:lnTo>
                    <a:lnTo>
                      <a:pt x="592" y="214"/>
                    </a:lnTo>
                    <a:lnTo>
                      <a:pt x="634" y="176"/>
                    </a:lnTo>
                    <a:lnTo>
                      <a:pt x="674" y="138"/>
                    </a:lnTo>
                    <a:lnTo>
                      <a:pt x="712" y="100"/>
                    </a:lnTo>
                    <a:lnTo>
                      <a:pt x="746" y="64"/>
                    </a:lnTo>
                    <a:lnTo>
                      <a:pt x="802" y="0"/>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 name="Freeform 64"/>
              <p:cNvSpPr>
                <a:spLocks/>
              </p:cNvSpPr>
              <p:nvPr/>
            </p:nvSpPr>
            <p:spPr bwMode="auto">
              <a:xfrm>
                <a:off x="5905633" y="1735137"/>
                <a:ext cx="142875" cy="390525"/>
              </a:xfrm>
              <a:custGeom>
                <a:avLst/>
                <a:gdLst>
                  <a:gd name="T0" fmla="*/ 90 w 90"/>
                  <a:gd name="T1" fmla="*/ 0 h 246"/>
                  <a:gd name="T2" fmla="*/ 90 w 90"/>
                  <a:gd name="T3" fmla="*/ 0 h 246"/>
                  <a:gd name="T4" fmla="*/ 76 w 90"/>
                  <a:gd name="T5" fmla="*/ 30 h 246"/>
                  <a:gd name="T6" fmla="*/ 64 w 90"/>
                  <a:gd name="T7" fmla="*/ 60 h 246"/>
                  <a:gd name="T8" fmla="*/ 40 w 90"/>
                  <a:gd name="T9" fmla="*/ 124 h 246"/>
                  <a:gd name="T10" fmla="*/ 20 w 90"/>
                  <a:gd name="T11" fmla="*/ 188 h 246"/>
                  <a:gd name="T12" fmla="*/ 0 w 90"/>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90" h="246">
                    <a:moveTo>
                      <a:pt x="90" y="0"/>
                    </a:moveTo>
                    <a:lnTo>
                      <a:pt x="90" y="0"/>
                    </a:lnTo>
                    <a:lnTo>
                      <a:pt x="76" y="30"/>
                    </a:lnTo>
                    <a:lnTo>
                      <a:pt x="64" y="60"/>
                    </a:lnTo>
                    <a:lnTo>
                      <a:pt x="40" y="124"/>
                    </a:lnTo>
                    <a:lnTo>
                      <a:pt x="20" y="188"/>
                    </a:lnTo>
                    <a:lnTo>
                      <a:pt x="0" y="246"/>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 name="Freeform 65"/>
              <p:cNvSpPr>
                <a:spLocks/>
              </p:cNvSpPr>
              <p:nvPr/>
            </p:nvSpPr>
            <p:spPr bwMode="auto">
              <a:xfrm>
                <a:off x="5848483" y="2316162"/>
                <a:ext cx="203200" cy="1642256"/>
              </a:xfrm>
              <a:custGeom>
                <a:avLst/>
                <a:gdLst>
                  <a:gd name="T0" fmla="*/ 18 w 122"/>
                  <a:gd name="T1" fmla="*/ 0 h 986"/>
                  <a:gd name="T2" fmla="*/ 18 w 122"/>
                  <a:gd name="T3" fmla="*/ 0 h 986"/>
                  <a:gd name="T4" fmla="*/ 10 w 122"/>
                  <a:gd name="T5" fmla="*/ 70 h 986"/>
                  <a:gd name="T6" fmla="*/ 2 w 122"/>
                  <a:gd name="T7" fmla="*/ 150 h 986"/>
                  <a:gd name="T8" fmla="*/ 0 w 122"/>
                  <a:gd name="T9" fmla="*/ 194 h 986"/>
                  <a:gd name="T10" fmla="*/ 0 w 122"/>
                  <a:gd name="T11" fmla="*/ 240 h 986"/>
                  <a:gd name="T12" fmla="*/ 0 w 122"/>
                  <a:gd name="T13" fmla="*/ 286 h 986"/>
                  <a:gd name="T14" fmla="*/ 2 w 122"/>
                  <a:gd name="T15" fmla="*/ 334 h 986"/>
                  <a:gd name="T16" fmla="*/ 2 w 122"/>
                  <a:gd name="T17" fmla="*/ 334 h 986"/>
                  <a:gd name="T18" fmla="*/ 12 w 122"/>
                  <a:gd name="T19" fmla="*/ 450 h 986"/>
                  <a:gd name="T20" fmla="*/ 26 w 122"/>
                  <a:gd name="T21" fmla="*/ 592 h 986"/>
                  <a:gd name="T22" fmla="*/ 26 w 122"/>
                  <a:gd name="T23" fmla="*/ 592 h 986"/>
                  <a:gd name="T24" fmla="*/ 32 w 122"/>
                  <a:gd name="T25" fmla="*/ 644 h 986"/>
                  <a:gd name="T26" fmla="*/ 42 w 122"/>
                  <a:gd name="T27" fmla="*/ 698 h 986"/>
                  <a:gd name="T28" fmla="*/ 54 w 122"/>
                  <a:gd name="T29" fmla="*/ 754 h 986"/>
                  <a:gd name="T30" fmla="*/ 68 w 122"/>
                  <a:gd name="T31" fmla="*/ 806 h 986"/>
                  <a:gd name="T32" fmla="*/ 82 w 122"/>
                  <a:gd name="T33" fmla="*/ 858 h 986"/>
                  <a:gd name="T34" fmla="*/ 96 w 122"/>
                  <a:gd name="T35" fmla="*/ 906 h 986"/>
                  <a:gd name="T36" fmla="*/ 122 w 122"/>
                  <a:gd name="T37"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986">
                    <a:moveTo>
                      <a:pt x="18" y="0"/>
                    </a:moveTo>
                    <a:lnTo>
                      <a:pt x="18" y="0"/>
                    </a:lnTo>
                    <a:lnTo>
                      <a:pt x="10" y="70"/>
                    </a:lnTo>
                    <a:lnTo>
                      <a:pt x="2" y="150"/>
                    </a:lnTo>
                    <a:lnTo>
                      <a:pt x="0" y="194"/>
                    </a:lnTo>
                    <a:lnTo>
                      <a:pt x="0" y="240"/>
                    </a:lnTo>
                    <a:lnTo>
                      <a:pt x="0" y="286"/>
                    </a:lnTo>
                    <a:lnTo>
                      <a:pt x="2" y="334"/>
                    </a:lnTo>
                    <a:lnTo>
                      <a:pt x="2" y="334"/>
                    </a:lnTo>
                    <a:lnTo>
                      <a:pt x="12" y="450"/>
                    </a:lnTo>
                    <a:lnTo>
                      <a:pt x="26" y="592"/>
                    </a:lnTo>
                    <a:lnTo>
                      <a:pt x="26" y="592"/>
                    </a:lnTo>
                    <a:lnTo>
                      <a:pt x="32" y="644"/>
                    </a:lnTo>
                    <a:lnTo>
                      <a:pt x="42" y="698"/>
                    </a:lnTo>
                    <a:lnTo>
                      <a:pt x="54" y="754"/>
                    </a:lnTo>
                    <a:lnTo>
                      <a:pt x="68" y="806"/>
                    </a:lnTo>
                    <a:lnTo>
                      <a:pt x="82" y="858"/>
                    </a:lnTo>
                    <a:lnTo>
                      <a:pt x="96" y="906"/>
                    </a:lnTo>
                    <a:lnTo>
                      <a:pt x="122" y="986"/>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02" name="Group 501"/>
            <p:cNvGrpSpPr/>
            <p:nvPr/>
          </p:nvGrpSpPr>
          <p:grpSpPr>
            <a:xfrm>
              <a:off x="4746758" y="2046287"/>
              <a:ext cx="2609850" cy="2286000"/>
              <a:chOff x="4746758" y="2046287"/>
              <a:chExt cx="2609850" cy="2286000"/>
            </a:xfrm>
          </p:grpSpPr>
          <p:grpSp>
            <p:nvGrpSpPr>
              <p:cNvPr id="519" name="Group 518"/>
              <p:cNvGrpSpPr/>
              <p:nvPr/>
            </p:nvGrpSpPr>
            <p:grpSpPr>
              <a:xfrm>
                <a:off x="5134108" y="2132012"/>
                <a:ext cx="1997075" cy="1895475"/>
                <a:chOff x="5134108" y="2132012"/>
                <a:chExt cx="1997075" cy="1895475"/>
              </a:xfrm>
            </p:grpSpPr>
            <p:sp>
              <p:nvSpPr>
                <p:cNvPr id="548" name="Freeform 547"/>
                <p:cNvSpPr>
                  <a:spLocks/>
                </p:cNvSpPr>
                <p:nvPr/>
              </p:nvSpPr>
              <p:spPr bwMode="auto">
                <a:xfrm>
                  <a:off x="6051683" y="26177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 name="Freeform 548"/>
                <p:cNvSpPr>
                  <a:spLocks/>
                </p:cNvSpPr>
                <p:nvPr/>
              </p:nvSpPr>
              <p:spPr bwMode="auto">
                <a:xfrm>
                  <a:off x="5975483" y="27066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 name="Freeform 94"/>
                <p:cNvSpPr>
                  <a:spLocks/>
                </p:cNvSpPr>
                <p:nvPr/>
              </p:nvSpPr>
              <p:spPr bwMode="auto">
                <a:xfrm>
                  <a:off x="5962783" y="28844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 name="Freeform 95"/>
                <p:cNvSpPr>
                  <a:spLocks/>
                </p:cNvSpPr>
                <p:nvPr/>
              </p:nvSpPr>
              <p:spPr bwMode="auto">
                <a:xfrm>
                  <a:off x="5975483" y="29733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 name="Freeform 98"/>
                <p:cNvSpPr>
                  <a:spLocks/>
                </p:cNvSpPr>
                <p:nvPr/>
              </p:nvSpPr>
              <p:spPr bwMode="auto">
                <a:xfrm>
                  <a:off x="6464433" y="3557587"/>
                  <a:ext cx="158750" cy="92075"/>
                </a:xfrm>
                <a:custGeom>
                  <a:avLst/>
                  <a:gdLst>
                    <a:gd name="T0" fmla="*/ 0 w 100"/>
                    <a:gd name="T1" fmla="*/ 28 h 58"/>
                    <a:gd name="T2" fmla="*/ 0 w 100"/>
                    <a:gd name="T3" fmla="*/ 28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28 h 58"/>
                    <a:gd name="T22" fmla="*/ 50 w 100"/>
                    <a:gd name="T23" fmla="*/ 0 h 58"/>
                    <a:gd name="T24" fmla="*/ 0 w 100"/>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28"/>
                      </a:moveTo>
                      <a:lnTo>
                        <a:pt x="0" y="28"/>
                      </a:lnTo>
                      <a:lnTo>
                        <a:pt x="10" y="40"/>
                      </a:lnTo>
                      <a:lnTo>
                        <a:pt x="22" y="50"/>
                      </a:lnTo>
                      <a:lnTo>
                        <a:pt x="34" y="56"/>
                      </a:lnTo>
                      <a:lnTo>
                        <a:pt x="50" y="58"/>
                      </a:lnTo>
                      <a:lnTo>
                        <a:pt x="50" y="58"/>
                      </a:lnTo>
                      <a:lnTo>
                        <a:pt x="66" y="56"/>
                      </a:lnTo>
                      <a:lnTo>
                        <a:pt x="78" y="50"/>
                      </a:lnTo>
                      <a:lnTo>
                        <a:pt x="90" y="40"/>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 name="Freeform 99"/>
                <p:cNvSpPr>
                  <a:spLocks/>
                </p:cNvSpPr>
                <p:nvPr/>
              </p:nvSpPr>
              <p:spPr bwMode="auto">
                <a:xfrm>
                  <a:off x="6454908" y="346868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8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8" y="24"/>
                      </a:lnTo>
                      <a:lnTo>
                        <a:pt x="4" y="34"/>
                      </a:lnTo>
                      <a:lnTo>
                        <a:pt x="0" y="44"/>
                      </a:lnTo>
                      <a:lnTo>
                        <a:pt x="0" y="56"/>
                      </a:lnTo>
                      <a:lnTo>
                        <a:pt x="0" y="56"/>
                      </a:lnTo>
                      <a:lnTo>
                        <a:pt x="2" y="72"/>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 name="Freeform 103"/>
                <p:cNvSpPr>
                  <a:spLocks/>
                </p:cNvSpPr>
                <p:nvPr/>
              </p:nvSpPr>
              <p:spPr bwMode="auto">
                <a:xfrm>
                  <a:off x="7042283" y="3570287"/>
                  <a:ext cx="88900" cy="133350"/>
                </a:xfrm>
                <a:custGeom>
                  <a:avLst/>
                  <a:gdLst>
                    <a:gd name="T0" fmla="*/ 28 w 56"/>
                    <a:gd name="T1" fmla="*/ 6 h 84"/>
                    <a:gd name="T2" fmla="*/ 28 w 56"/>
                    <a:gd name="T3" fmla="*/ 6 h 84"/>
                    <a:gd name="T4" fmla="*/ 14 w 56"/>
                    <a:gd name="T5" fmla="*/ 2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4 h 84"/>
                    <a:gd name="T18" fmla="*/ 56 w 56"/>
                    <a:gd name="T19" fmla="*/ 52 h 84"/>
                    <a:gd name="T20" fmla="*/ 54 w 56"/>
                    <a:gd name="T21" fmla="*/ 42 h 84"/>
                    <a:gd name="T22" fmla="*/ 50 w 56"/>
                    <a:gd name="T23" fmla="*/ 32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2"/>
                      </a:lnTo>
                      <a:lnTo>
                        <a:pt x="0" y="0"/>
                      </a:lnTo>
                      <a:lnTo>
                        <a:pt x="0" y="56"/>
                      </a:lnTo>
                      <a:lnTo>
                        <a:pt x="50" y="84"/>
                      </a:lnTo>
                      <a:lnTo>
                        <a:pt x="50" y="84"/>
                      </a:lnTo>
                      <a:lnTo>
                        <a:pt x="54" y="74"/>
                      </a:lnTo>
                      <a:lnTo>
                        <a:pt x="56" y="64"/>
                      </a:lnTo>
                      <a:lnTo>
                        <a:pt x="56" y="52"/>
                      </a:lnTo>
                      <a:lnTo>
                        <a:pt x="54" y="42"/>
                      </a:lnTo>
                      <a:lnTo>
                        <a:pt x="50" y="32"/>
                      </a:lnTo>
                      <a:lnTo>
                        <a:pt x="46" y="22"/>
                      </a:lnTo>
                      <a:lnTo>
                        <a:pt x="38" y="14"/>
                      </a:lnTo>
                      <a:lnTo>
                        <a:pt x="28" y="6"/>
                      </a:lnTo>
                      <a:lnTo>
                        <a:pt x="28" y="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 name="Freeform 104"/>
                <p:cNvSpPr>
                  <a:spLocks/>
                </p:cNvSpPr>
                <p:nvPr/>
              </p:nvSpPr>
              <p:spPr bwMode="auto">
                <a:xfrm>
                  <a:off x="6962908" y="365918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2 w 100"/>
                    <a:gd name="T13" fmla="*/ 56 h 56"/>
                    <a:gd name="T14" fmla="*/ 54 w 100"/>
                    <a:gd name="T15" fmla="*/ 56 h 56"/>
                    <a:gd name="T16" fmla="*/ 64 w 100"/>
                    <a:gd name="T17" fmla="*/ 56 h 56"/>
                    <a:gd name="T18" fmla="*/ 74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2" y="56"/>
                      </a:lnTo>
                      <a:lnTo>
                        <a:pt x="54" y="56"/>
                      </a:lnTo>
                      <a:lnTo>
                        <a:pt x="64" y="56"/>
                      </a:lnTo>
                      <a:lnTo>
                        <a:pt x="74" y="52"/>
                      </a:lnTo>
                      <a:lnTo>
                        <a:pt x="84" y="46"/>
                      </a:lnTo>
                      <a:lnTo>
                        <a:pt x="92" y="38"/>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 name="Freeform 121"/>
                <p:cNvSpPr>
                  <a:spLocks/>
                </p:cNvSpPr>
                <p:nvPr/>
              </p:nvSpPr>
              <p:spPr bwMode="auto">
                <a:xfrm>
                  <a:off x="6312033" y="3335337"/>
                  <a:ext cx="92075" cy="133350"/>
                </a:xfrm>
                <a:custGeom>
                  <a:avLst/>
                  <a:gdLst>
                    <a:gd name="T0" fmla="*/ 0 w 58"/>
                    <a:gd name="T1" fmla="*/ 0 h 84"/>
                    <a:gd name="T2" fmla="*/ 0 w 58"/>
                    <a:gd name="T3" fmla="*/ 56 h 84"/>
                    <a:gd name="T4" fmla="*/ 50 w 58"/>
                    <a:gd name="T5" fmla="*/ 84 h 84"/>
                    <a:gd name="T6" fmla="*/ 50 w 58"/>
                    <a:gd name="T7" fmla="*/ 84 h 84"/>
                    <a:gd name="T8" fmla="*/ 56 w 58"/>
                    <a:gd name="T9" fmla="*/ 72 h 84"/>
                    <a:gd name="T10" fmla="*/ 58 w 58"/>
                    <a:gd name="T11" fmla="*/ 56 h 84"/>
                    <a:gd name="T12" fmla="*/ 58 w 58"/>
                    <a:gd name="T13" fmla="*/ 56 h 84"/>
                    <a:gd name="T14" fmla="*/ 56 w 58"/>
                    <a:gd name="T15" fmla="*/ 44 h 84"/>
                    <a:gd name="T16" fmla="*/ 52 w 58"/>
                    <a:gd name="T17" fmla="*/ 34 h 84"/>
                    <a:gd name="T18" fmla="*/ 48 w 58"/>
                    <a:gd name="T19" fmla="*/ 24 h 84"/>
                    <a:gd name="T20" fmla="*/ 40 w 58"/>
                    <a:gd name="T21" fmla="*/ 16 h 84"/>
                    <a:gd name="T22" fmla="*/ 32 w 58"/>
                    <a:gd name="T23" fmla="*/ 10 h 84"/>
                    <a:gd name="T24" fmla="*/ 22 w 58"/>
                    <a:gd name="T25" fmla="*/ 4 h 84"/>
                    <a:gd name="T26" fmla="*/ 12 w 58"/>
                    <a:gd name="T27" fmla="*/ 0 h 84"/>
                    <a:gd name="T28" fmla="*/ 0 w 58"/>
                    <a:gd name="T29" fmla="*/ 0 h 84"/>
                    <a:gd name="T30" fmla="*/ 0 w 58"/>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4">
                      <a:moveTo>
                        <a:pt x="0" y="0"/>
                      </a:moveTo>
                      <a:lnTo>
                        <a:pt x="0" y="56"/>
                      </a:lnTo>
                      <a:lnTo>
                        <a:pt x="50" y="84"/>
                      </a:lnTo>
                      <a:lnTo>
                        <a:pt x="50" y="84"/>
                      </a:lnTo>
                      <a:lnTo>
                        <a:pt x="56" y="72"/>
                      </a:lnTo>
                      <a:lnTo>
                        <a:pt x="58" y="56"/>
                      </a:lnTo>
                      <a:lnTo>
                        <a:pt x="58" y="56"/>
                      </a:lnTo>
                      <a:lnTo>
                        <a:pt x="56" y="44"/>
                      </a:lnTo>
                      <a:lnTo>
                        <a:pt x="52" y="34"/>
                      </a:lnTo>
                      <a:lnTo>
                        <a:pt x="48" y="24"/>
                      </a:lnTo>
                      <a:lnTo>
                        <a:pt x="40" y="16"/>
                      </a:lnTo>
                      <a:lnTo>
                        <a:pt x="32" y="10"/>
                      </a:lnTo>
                      <a:lnTo>
                        <a:pt x="22" y="4"/>
                      </a:lnTo>
                      <a:lnTo>
                        <a:pt x="12" y="0"/>
                      </a:lnTo>
                      <a:lnTo>
                        <a:pt x="0" y="0"/>
                      </a:lnTo>
                      <a:lnTo>
                        <a:pt x="0"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 name="Freeform 123"/>
                <p:cNvSpPr>
                  <a:spLocks/>
                </p:cNvSpPr>
                <p:nvPr/>
              </p:nvSpPr>
              <p:spPr bwMode="auto">
                <a:xfrm>
                  <a:off x="6223133" y="333533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10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10" y="24"/>
                      </a:lnTo>
                      <a:lnTo>
                        <a:pt x="4" y="34"/>
                      </a:lnTo>
                      <a:lnTo>
                        <a:pt x="0" y="44"/>
                      </a:lnTo>
                      <a:lnTo>
                        <a:pt x="0" y="56"/>
                      </a:lnTo>
                      <a:lnTo>
                        <a:pt x="0" y="56"/>
                      </a:lnTo>
                      <a:lnTo>
                        <a:pt x="2" y="72"/>
                      </a:lnTo>
                      <a:lnTo>
                        <a:pt x="8" y="84"/>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8" name="Freeform 124"/>
                <p:cNvSpPr>
                  <a:spLocks/>
                </p:cNvSpPr>
                <p:nvPr/>
              </p:nvSpPr>
              <p:spPr bwMode="auto">
                <a:xfrm>
                  <a:off x="5470658" y="3468687"/>
                  <a:ext cx="92075" cy="136525"/>
                </a:xfrm>
                <a:custGeom>
                  <a:avLst/>
                  <a:gdLst>
                    <a:gd name="T0" fmla="*/ 58 w 58"/>
                    <a:gd name="T1" fmla="*/ 0 h 86"/>
                    <a:gd name="T2" fmla="*/ 58 w 58"/>
                    <a:gd name="T3" fmla="*/ 0 h 86"/>
                    <a:gd name="T4" fmla="*/ 42 w 58"/>
                    <a:gd name="T5" fmla="*/ 2 h 86"/>
                    <a:gd name="T6" fmla="*/ 28 w 58"/>
                    <a:gd name="T7" fmla="*/ 8 h 86"/>
                    <a:gd name="T8" fmla="*/ 28 w 58"/>
                    <a:gd name="T9" fmla="*/ 8 h 86"/>
                    <a:gd name="T10" fmla="*/ 20 w 58"/>
                    <a:gd name="T11" fmla="*/ 14 h 86"/>
                    <a:gd name="T12" fmla="*/ 12 w 58"/>
                    <a:gd name="T13" fmla="*/ 22 h 86"/>
                    <a:gd name="T14" fmla="*/ 6 w 58"/>
                    <a:gd name="T15" fmla="*/ 32 h 86"/>
                    <a:gd name="T16" fmla="*/ 2 w 58"/>
                    <a:gd name="T17" fmla="*/ 42 h 86"/>
                    <a:gd name="T18" fmla="*/ 0 w 58"/>
                    <a:gd name="T19" fmla="*/ 52 h 86"/>
                    <a:gd name="T20" fmla="*/ 0 w 58"/>
                    <a:gd name="T21" fmla="*/ 64 h 86"/>
                    <a:gd name="T22" fmla="*/ 4 w 58"/>
                    <a:gd name="T23" fmla="*/ 74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2" y="2"/>
                      </a:lnTo>
                      <a:lnTo>
                        <a:pt x="28" y="8"/>
                      </a:lnTo>
                      <a:lnTo>
                        <a:pt x="28" y="8"/>
                      </a:lnTo>
                      <a:lnTo>
                        <a:pt x="20" y="14"/>
                      </a:lnTo>
                      <a:lnTo>
                        <a:pt x="12" y="22"/>
                      </a:lnTo>
                      <a:lnTo>
                        <a:pt x="6" y="32"/>
                      </a:lnTo>
                      <a:lnTo>
                        <a:pt x="2" y="42"/>
                      </a:lnTo>
                      <a:lnTo>
                        <a:pt x="0" y="52"/>
                      </a:lnTo>
                      <a:lnTo>
                        <a:pt x="0" y="64"/>
                      </a:lnTo>
                      <a:lnTo>
                        <a:pt x="4" y="74"/>
                      </a:lnTo>
                      <a:lnTo>
                        <a:pt x="8" y="86"/>
                      </a:lnTo>
                      <a:lnTo>
                        <a:pt x="58" y="56"/>
                      </a:lnTo>
                      <a:lnTo>
                        <a:pt x="58"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9" name="Freeform 125"/>
                <p:cNvSpPr>
                  <a:spLocks/>
                </p:cNvSpPr>
                <p:nvPr/>
              </p:nvSpPr>
              <p:spPr bwMode="auto">
                <a:xfrm>
                  <a:off x="5562733" y="3468687"/>
                  <a:ext cx="88900" cy="136525"/>
                </a:xfrm>
                <a:custGeom>
                  <a:avLst/>
                  <a:gdLst>
                    <a:gd name="T0" fmla="*/ 0 w 56"/>
                    <a:gd name="T1" fmla="*/ 0 h 86"/>
                    <a:gd name="T2" fmla="*/ 0 w 56"/>
                    <a:gd name="T3" fmla="*/ 56 h 86"/>
                    <a:gd name="T4" fmla="*/ 48 w 56"/>
                    <a:gd name="T5" fmla="*/ 86 h 86"/>
                    <a:gd name="T6" fmla="*/ 48 w 56"/>
                    <a:gd name="T7" fmla="*/ 86 h 86"/>
                    <a:gd name="T8" fmla="*/ 54 w 56"/>
                    <a:gd name="T9" fmla="*/ 72 h 86"/>
                    <a:gd name="T10" fmla="*/ 56 w 56"/>
                    <a:gd name="T11" fmla="*/ 58 h 86"/>
                    <a:gd name="T12" fmla="*/ 54 w 56"/>
                    <a:gd name="T13" fmla="*/ 42 h 86"/>
                    <a:gd name="T14" fmla="*/ 48 w 56"/>
                    <a:gd name="T15" fmla="*/ 28 h 86"/>
                    <a:gd name="T16" fmla="*/ 48 w 56"/>
                    <a:gd name="T17" fmla="*/ 28 h 86"/>
                    <a:gd name="T18" fmla="*/ 40 w 56"/>
                    <a:gd name="T19" fmla="*/ 16 h 86"/>
                    <a:gd name="T20" fmla="*/ 28 w 56"/>
                    <a:gd name="T21" fmla="*/ 8 h 86"/>
                    <a:gd name="T22" fmla="*/ 14 w 56"/>
                    <a:gd name="T23" fmla="*/ 2 h 86"/>
                    <a:gd name="T24" fmla="*/ 0 w 56"/>
                    <a:gd name="T25" fmla="*/ 0 h 86"/>
                    <a:gd name="T26" fmla="*/ 0 w 56"/>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6">
                      <a:moveTo>
                        <a:pt x="0" y="0"/>
                      </a:moveTo>
                      <a:lnTo>
                        <a:pt x="0" y="56"/>
                      </a:lnTo>
                      <a:lnTo>
                        <a:pt x="48" y="86"/>
                      </a:lnTo>
                      <a:lnTo>
                        <a:pt x="48" y="86"/>
                      </a:lnTo>
                      <a:lnTo>
                        <a:pt x="54" y="72"/>
                      </a:lnTo>
                      <a:lnTo>
                        <a:pt x="56" y="58"/>
                      </a:lnTo>
                      <a:lnTo>
                        <a:pt x="54" y="42"/>
                      </a:lnTo>
                      <a:lnTo>
                        <a:pt x="48" y="28"/>
                      </a:lnTo>
                      <a:lnTo>
                        <a:pt x="48" y="28"/>
                      </a:lnTo>
                      <a:lnTo>
                        <a:pt x="40" y="16"/>
                      </a:lnTo>
                      <a:lnTo>
                        <a:pt x="28" y="8"/>
                      </a:lnTo>
                      <a:lnTo>
                        <a:pt x="14" y="2"/>
                      </a:lnTo>
                      <a:lnTo>
                        <a:pt x="0" y="0"/>
                      </a:lnTo>
                      <a:lnTo>
                        <a:pt x="0"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 name="Freeform 127"/>
                <p:cNvSpPr>
                  <a:spLocks/>
                </p:cNvSpPr>
                <p:nvPr/>
              </p:nvSpPr>
              <p:spPr bwMode="auto">
                <a:xfrm>
                  <a:off x="5791333" y="3335337"/>
                  <a:ext cx="92075" cy="136525"/>
                </a:xfrm>
                <a:custGeom>
                  <a:avLst/>
                  <a:gdLst>
                    <a:gd name="T0" fmla="*/ 0 w 58"/>
                    <a:gd name="T1" fmla="*/ 0 h 86"/>
                    <a:gd name="T2" fmla="*/ 0 w 58"/>
                    <a:gd name="T3" fmla="*/ 56 h 86"/>
                    <a:gd name="T4" fmla="*/ 50 w 58"/>
                    <a:gd name="T5" fmla="*/ 86 h 86"/>
                    <a:gd name="T6" fmla="*/ 50 w 58"/>
                    <a:gd name="T7" fmla="*/ 86 h 86"/>
                    <a:gd name="T8" fmla="*/ 56 w 58"/>
                    <a:gd name="T9" fmla="*/ 72 h 86"/>
                    <a:gd name="T10" fmla="*/ 58 w 58"/>
                    <a:gd name="T11" fmla="*/ 56 h 86"/>
                    <a:gd name="T12" fmla="*/ 58 w 58"/>
                    <a:gd name="T13" fmla="*/ 56 h 86"/>
                    <a:gd name="T14" fmla="*/ 56 w 58"/>
                    <a:gd name="T15" fmla="*/ 46 h 86"/>
                    <a:gd name="T16" fmla="*/ 54 w 58"/>
                    <a:gd name="T17" fmla="*/ 34 h 86"/>
                    <a:gd name="T18" fmla="*/ 48 w 58"/>
                    <a:gd name="T19" fmla="*/ 24 h 86"/>
                    <a:gd name="T20" fmla="*/ 42 w 58"/>
                    <a:gd name="T21" fmla="*/ 16 h 86"/>
                    <a:gd name="T22" fmla="*/ 32 w 58"/>
                    <a:gd name="T23" fmla="*/ 10 h 86"/>
                    <a:gd name="T24" fmla="*/ 24 w 58"/>
                    <a:gd name="T25" fmla="*/ 4 h 86"/>
                    <a:gd name="T26" fmla="*/ 12 w 58"/>
                    <a:gd name="T27" fmla="*/ 0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6"/>
                      </a:lnTo>
                      <a:lnTo>
                        <a:pt x="50" y="86"/>
                      </a:lnTo>
                      <a:lnTo>
                        <a:pt x="50" y="86"/>
                      </a:lnTo>
                      <a:lnTo>
                        <a:pt x="56" y="72"/>
                      </a:lnTo>
                      <a:lnTo>
                        <a:pt x="58" y="56"/>
                      </a:lnTo>
                      <a:lnTo>
                        <a:pt x="58" y="56"/>
                      </a:lnTo>
                      <a:lnTo>
                        <a:pt x="56" y="46"/>
                      </a:lnTo>
                      <a:lnTo>
                        <a:pt x="54" y="34"/>
                      </a:lnTo>
                      <a:lnTo>
                        <a:pt x="48" y="24"/>
                      </a:lnTo>
                      <a:lnTo>
                        <a:pt x="42" y="16"/>
                      </a:lnTo>
                      <a:lnTo>
                        <a:pt x="32" y="10"/>
                      </a:lnTo>
                      <a:lnTo>
                        <a:pt x="24" y="4"/>
                      </a:lnTo>
                      <a:lnTo>
                        <a:pt x="12" y="0"/>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 name="Freeform 128"/>
                <p:cNvSpPr>
                  <a:spLocks/>
                </p:cNvSpPr>
                <p:nvPr/>
              </p:nvSpPr>
              <p:spPr bwMode="auto">
                <a:xfrm>
                  <a:off x="57151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90 w 98"/>
                    <a:gd name="T19" fmla="*/ 40 h 58"/>
                    <a:gd name="T20" fmla="*/ 98 w 98"/>
                    <a:gd name="T21" fmla="*/ 30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90" y="40"/>
                      </a:lnTo>
                      <a:lnTo>
                        <a:pt x="98" y="30"/>
                      </a:lnTo>
                      <a:lnTo>
                        <a:pt x="48"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 name="Freeform 131"/>
                <p:cNvSpPr>
                  <a:spLocks/>
                </p:cNvSpPr>
                <p:nvPr/>
              </p:nvSpPr>
              <p:spPr bwMode="auto">
                <a:xfrm>
                  <a:off x="5134108" y="3846512"/>
                  <a:ext cx="88900" cy="133350"/>
                </a:xfrm>
                <a:custGeom>
                  <a:avLst/>
                  <a:gdLst>
                    <a:gd name="T0" fmla="*/ 56 w 56"/>
                    <a:gd name="T1" fmla="*/ 0 h 84"/>
                    <a:gd name="T2" fmla="*/ 56 w 56"/>
                    <a:gd name="T3" fmla="*/ 0 h 84"/>
                    <a:gd name="T4" fmla="*/ 42 w 56"/>
                    <a:gd name="T5" fmla="*/ 2 h 84"/>
                    <a:gd name="T6" fmla="*/ 28 w 56"/>
                    <a:gd name="T7" fmla="*/ 8 h 84"/>
                    <a:gd name="T8" fmla="*/ 28 w 56"/>
                    <a:gd name="T9" fmla="*/ 8 h 84"/>
                    <a:gd name="T10" fmla="*/ 18 w 56"/>
                    <a:gd name="T11" fmla="*/ 14 h 84"/>
                    <a:gd name="T12" fmla="*/ 10 w 56"/>
                    <a:gd name="T13" fmla="*/ 22 h 84"/>
                    <a:gd name="T14" fmla="*/ 4 w 56"/>
                    <a:gd name="T15" fmla="*/ 32 h 84"/>
                    <a:gd name="T16" fmla="*/ 0 w 56"/>
                    <a:gd name="T17" fmla="*/ 42 h 84"/>
                    <a:gd name="T18" fmla="*/ 0 w 56"/>
                    <a:gd name="T19" fmla="*/ 52 h 84"/>
                    <a:gd name="T20" fmla="*/ 0 w 56"/>
                    <a:gd name="T21" fmla="*/ 64 h 84"/>
                    <a:gd name="T22" fmla="*/ 2 w 56"/>
                    <a:gd name="T23" fmla="*/ 74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2" y="2"/>
                      </a:lnTo>
                      <a:lnTo>
                        <a:pt x="28" y="8"/>
                      </a:lnTo>
                      <a:lnTo>
                        <a:pt x="28" y="8"/>
                      </a:lnTo>
                      <a:lnTo>
                        <a:pt x="18" y="14"/>
                      </a:lnTo>
                      <a:lnTo>
                        <a:pt x="10" y="22"/>
                      </a:lnTo>
                      <a:lnTo>
                        <a:pt x="4" y="32"/>
                      </a:lnTo>
                      <a:lnTo>
                        <a:pt x="0" y="42"/>
                      </a:lnTo>
                      <a:lnTo>
                        <a:pt x="0" y="52"/>
                      </a:lnTo>
                      <a:lnTo>
                        <a:pt x="0" y="64"/>
                      </a:lnTo>
                      <a:lnTo>
                        <a:pt x="2" y="74"/>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 name="Freeform 132"/>
                <p:cNvSpPr>
                  <a:spLocks/>
                </p:cNvSpPr>
                <p:nvPr/>
              </p:nvSpPr>
              <p:spPr bwMode="auto">
                <a:xfrm>
                  <a:off x="5143633" y="3935412"/>
                  <a:ext cx="158750" cy="92075"/>
                </a:xfrm>
                <a:custGeom>
                  <a:avLst/>
                  <a:gdLst>
                    <a:gd name="T0" fmla="*/ 78 w 100"/>
                    <a:gd name="T1" fmla="*/ 50 h 58"/>
                    <a:gd name="T2" fmla="*/ 78 w 100"/>
                    <a:gd name="T3" fmla="*/ 50 h 58"/>
                    <a:gd name="T4" fmla="*/ 90 w 100"/>
                    <a:gd name="T5" fmla="*/ 40 h 58"/>
                    <a:gd name="T6" fmla="*/ 100 w 100"/>
                    <a:gd name="T7" fmla="*/ 28 h 58"/>
                    <a:gd name="T8" fmla="*/ 50 w 100"/>
                    <a:gd name="T9" fmla="*/ 0 h 58"/>
                    <a:gd name="T10" fmla="*/ 0 w 100"/>
                    <a:gd name="T11" fmla="*/ 28 h 58"/>
                    <a:gd name="T12" fmla="*/ 0 w 100"/>
                    <a:gd name="T13" fmla="*/ 28 h 58"/>
                    <a:gd name="T14" fmla="*/ 8 w 100"/>
                    <a:gd name="T15" fmla="*/ 38 h 58"/>
                    <a:gd name="T16" fmla="*/ 16 w 100"/>
                    <a:gd name="T17" fmla="*/ 46 h 58"/>
                    <a:gd name="T18" fmla="*/ 24 w 100"/>
                    <a:gd name="T19" fmla="*/ 52 h 58"/>
                    <a:gd name="T20" fmla="*/ 36 w 100"/>
                    <a:gd name="T21" fmla="*/ 56 h 58"/>
                    <a:gd name="T22" fmla="*/ 46 w 100"/>
                    <a:gd name="T23" fmla="*/ 58 h 58"/>
                    <a:gd name="T24" fmla="*/ 56 w 100"/>
                    <a:gd name="T25" fmla="*/ 56 h 58"/>
                    <a:gd name="T26" fmla="*/ 68 w 100"/>
                    <a:gd name="T27" fmla="*/ 54 h 58"/>
                    <a:gd name="T28" fmla="*/ 78 w 100"/>
                    <a:gd name="T29" fmla="*/ 50 h 58"/>
                    <a:gd name="T30" fmla="*/ 78 w 100"/>
                    <a:gd name="T3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8">
                      <a:moveTo>
                        <a:pt x="78" y="50"/>
                      </a:moveTo>
                      <a:lnTo>
                        <a:pt x="78" y="50"/>
                      </a:lnTo>
                      <a:lnTo>
                        <a:pt x="90" y="40"/>
                      </a:lnTo>
                      <a:lnTo>
                        <a:pt x="100" y="28"/>
                      </a:lnTo>
                      <a:lnTo>
                        <a:pt x="50" y="0"/>
                      </a:lnTo>
                      <a:lnTo>
                        <a:pt x="0" y="28"/>
                      </a:lnTo>
                      <a:lnTo>
                        <a:pt x="0" y="28"/>
                      </a:lnTo>
                      <a:lnTo>
                        <a:pt x="8" y="38"/>
                      </a:lnTo>
                      <a:lnTo>
                        <a:pt x="16" y="46"/>
                      </a:lnTo>
                      <a:lnTo>
                        <a:pt x="24" y="52"/>
                      </a:lnTo>
                      <a:lnTo>
                        <a:pt x="36" y="56"/>
                      </a:lnTo>
                      <a:lnTo>
                        <a:pt x="46" y="58"/>
                      </a:lnTo>
                      <a:lnTo>
                        <a:pt x="56" y="56"/>
                      </a:lnTo>
                      <a:lnTo>
                        <a:pt x="68" y="54"/>
                      </a:lnTo>
                      <a:lnTo>
                        <a:pt x="78" y="50"/>
                      </a:lnTo>
                      <a:lnTo>
                        <a:pt x="78" y="5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 name="Freeform 133"/>
                <p:cNvSpPr>
                  <a:spLocks/>
                </p:cNvSpPr>
                <p:nvPr/>
              </p:nvSpPr>
              <p:spPr bwMode="auto">
                <a:xfrm>
                  <a:off x="5800858" y="2132012"/>
                  <a:ext cx="92075" cy="136525"/>
                </a:xfrm>
                <a:custGeom>
                  <a:avLst/>
                  <a:gdLst>
                    <a:gd name="T0" fmla="*/ 58 w 58"/>
                    <a:gd name="T1" fmla="*/ 0 h 86"/>
                    <a:gd name="T2" fmla="*/ 58 w 58"/>
                    <a:gd name="T3" fmla="*/ 0 h 86"/>
                    <a:gd name="T4" fmla="*/ 46 w 58"/>
                    <a:gd name="T5" fmla="*/ 2 h 86"/>
                    <a:gd name="T6" fmla="*/ 36 w 58"/>
                    <a:gd name="T7" fmla="*/ 4 h 86"/>
                    <a:gd name="T8" fmla="*/ 26 w 58"/>
                    <a:gd name="T9" fmla="*/ 10 h 86"/>
                    <a:gd name="T10" fmla="*/ 18 w 58"/>
                    <a:gd name="T11" fmla="*/ 16 h 86"/>
                    <a:gd name="T12" fmla="*/ 10 w 58"/>
                    <a:gd name="T13" fmla="*/ 26 h 86"/>
                    <a:gd name="T14" fmla="*/ 6 w 58"/>
                    <a:gd name="T15" fmla="*/ 34 h 86"/>
                    <a:gd name="T16" fmla="*/ 2 w 58"/>
                    <a:gd name="T17" fmla="*/ 46 h 86"/>
                    <a:gd name="T18" fmla="*/ 0 w 58"/>
                    <a:gd name="T19" fmla="*/ 56 h 86"/>
                    <a:gd name="T20" fmla="*/ 0 w 58"/>
                    <a:gd name="T21" fmla="*/ 56 h 86"/>
                    <a:gd name="T22" fmla="*/ 2 w 58"/>
                    <a:gd name="T23" fmla="*/ 72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6" y="2"/>
                      </a:lnTo>
                      <a:lnTo>
                        <a:pt x="36" y="4"/>
                      </a:lnTo>
                      <a:lnTo>
                        <a:pt x="26" y="10"/>
                      </a:lnTo>
                      <a:lnTo>
                        <a:pt x="18" y="16"/>
                      </a:lnTo>
                      <a:lnTo>
                        <a:pt x="10" y="26"/>
                      </a:lnTo>
                      <a:lnTo>
                        <a:pt x="6" y="34"/>
                      </a:lnTo>
                      <a:lnTo>
                        <a:pt x="2" y="46"/>
                      </a:lnTo>
                      <a:lnTo>
                        <a:pt x="0" y="56"/>
                      </a:lnTo>
                      <a:lnTo>
                        <a:pt x="0" y="56"/>
                      </a:lnTo>
                      <a:lnTo>
                        <a:pt x="2" y="72"/>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 name="Freeform 134"/>
                <p:cNvSpPr>
                  <a:spLocks/>
                </p:cNvSpPr>
                <p:nvPr/>
              </p:nvSpPr>
              <p:spPr bwMode="auto">
                <a:xfrm>
                  <a:off x="5892933" y="2132012"/>
                  <a:ext cx="88900" cy="136525"/>
                </a:xfrm>
                <a:custGeom>
                  <a:avLst/>
                  <a:gdLst>
                    <a:gd name="T0" fmla="*/ 0 w 56"/>
                    <a:gd name="T1" fmla="*/ 0 h 86"/>
                    <a:gd name="T2" fmla="*/ 0 w 56"/>
                    <a:gd name="T3" fmla="*/ 56 h 86"/>
                    <a:gd name="T4" fmla="*/ 50 w 56"/>
                    <a:gd name="T5" fmla="*/ 86 h 86"/>
                    <a:gd name="T6" fmla="*/ 50 w 56"/>
                    <a:gd name="T7" fmla="*/ 86 h 86"/>
                    <a:gd name="T8" fmla="*/ 54 w 56"/>
                    <a:gd name="T9" fmla="*/ 72 h 86"/>
                    <a:gd name="T10" fmla="*/ 56 w 56"/>
                    <a:gd name="T11" fmla="*/ 56 h 86"/>
                    <a:gd name="T12" fmla="*/ 56 w 56"/>
                    <a:gd name="T13" fmla="*/ 56 h 86"/>
                    <a:gd name="T14" fmla="*/ 56 w 56"/>
                    <a:gd name="T15" fmla="*/ 46 h 86"/>
                    <a:gd name="T16" fmla="*/ 52 w 56"/>
                    <a:gd name="T17" fmla="*/ 34 h 86"/>
                    <a:gd name="T18" fmla="*/ 48 w 56"/>
                    <a:gd name="T19" fmla="*/ 26 h 86"/>
                    <a:gd name="T20" fmla="*/ 40 w 56"/>
                    <a:gd name="T21" fmla="*/ 16 h 86"/>
                    <a:gd name="T22" fmla="*/ 32 w 56"/>
                    <a:gd name="T23" fmla="*/ 10 h 86"/>
                    <a:gd name="T24" fmla="*/ 22 w 56"/>
                    <a:gd name="T25" fmla="*/ 4 h 86"/>
                    <a:gd name="T26" fmla="*/ 12 w 56"/>
                    <a:gd name="T27" fmla="*/ 2 h 86"/>
                    <a:gd name="T28" fmla="*/ 0 w 56"/>
                    <a:gd name="T29" fmla="*/ 0 h 86"/>
                    <a:gd name="T30" fmla="*/ 0 w 56"/>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6">
                      <a:moveTo>
                        <a:pt x="0" y="0"/>
                      </a:moveTo>
                      <a:lnTo>
                        <a:pt x="0" y="56"/>
                      </a:lnTo>
                      <a:lnTo>
                        <a:pt x="50" y="86"/>
                      </a:lnTo>
                      <a:lnTo>
                        <a:pt x="50" y="86"/>
                      </a:lnTo>
                      <a:lnTo>
                        <a:pt x="54" y="72"/>
                      </a:lnTo>
                      <a:lnTo>
                        <a:pt x="56" y="56"/>
                      </a:lnTo>
                      <a:lnTo>
                        <a:pt x="56" y="56"/>
                      </a:lnTo>
                      <a:lnTo>
                        <a:pt x="56" y="46"/>
                      </a:lnTo>
                      <a:lnTo>
                        <a:pt x="52" y="34"/>
                      </a:lnTo>
                      <a:lnTo>
                        <a:pt x="48" y="26"/>
                      </a:lnTo>
                      <a:lnTo>
                        <a:pt x="40" y="16"/>
                      </a:lnTo>
                      <a:lnTo>
                        <a:pt x="32" y="10"/>
                      </a:lnTo>
                      <a:lnTo>
                        <a:pt x="22" y="4"/>
                      </a:lnTo>
                      <a:lnTo>
                        <a:pt x="12" y="2"/>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20" name="Group 519"/>
              <p:cNvGrpSpPr/>
              <p:nvPr/>
            </p:nvGrpSpPr>
            <p:grpSpPr>
              <a:xfrm>
                <a:off x="4746758" y="2046287"/>
                <a:ext cx="2609850" cy="2286000"/>
                <a:chOff x="4746758" y="2046287"/>
                <a:chExt cx="2609850" cy="2286000"/>
              </a:xfrm>
              <a:solidFill>
                <a:schemeClr val="accent3">
                  <a:lumMod val="75000"/>
                </a:schemeClr>
              </a:solidFill>
            </p:grpSpPr>
            <p:sp>
              <p:nvSpPr>
                <p:cNvPr id="521" name="Freeform 520"/>
                <p:cNvSpPr>
                  <a:spLocks/>
                </p:cNvSpPr>
                <p:nvPr/>
              </p:nvSpPr>
              <p:spPr bwMode="auto">
                <a:xfrm>
                  <a:off x="5962783" y="26177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96"/>
                <p:cNvSpPr>
                  <a:spLocks/>
                </p:cNvSpPr>
                <p:nvPr/>
              </p:nvSpPr>
              <p:spPr bwMode="auto">
                <a:xfrm>
                  <a:off x="6051683" y="28844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97"/>
                <p:cNvSpPr>
                  <a:spLocks/>
                </p:cNvSpPr>
                <p:nvPr/>
              </p:nvSpPr>
              <p:spPr bwMode="auto">
                <a:xfrm>
                  <a:off x="6543808" y="3468687"/>
                  <a:ext cx="88900" cy="133350"/>
                </a:xfrm>
                <a:custGeom>
                  <a:avLst/>
                  <a:gdLst>
                    <a:gd name="T0" fmla="*/ 0 w 56"/>
                    <a:gd name="T1" fmla="*/ 0 h 84"/>
                    <a:gd name="T2" fmla="*/ 0 w 56"/>
                    <a:gd name="T3" fmla="*/ 56 h 84"/>
                    <a:gd name="T4" fmla="*/ 50 w 56"/>
                    <a:gd name="T5" fmla="*/ 84 h 84"/>
                    <a:gd name="T6" fmla="*/ 50 w 56"/>
                    <a:gd name="T7" fmla="*/ 84 h 84"/>
                    <a:gd name="T8" fmla="*/ 54 w 56"/>
                    <a:gd name="T9" fmla="*/ 72 h 84"/>
                    <a:gd name="T10" fmla="*/ 56 w 56"/>
                    <a:gd name="T11" fmla="*/ 56 h 84"/>
                    <a:gd name="T12" fmla="*/ 56 w 56"/>
                    <a:gd name="T13" fmla="*/ 56 h 84"/>
                    <a:gd name="T14" fmla="*/ 56 w 56"/>
                    <a:gd name="T15" fmla="*/ 44 h 84"/>
                    <a:gd name="T16" fmla="*/ 52 w 56"/>
                    <a:gd name="T17" fmla="*/ 34 h 84"/>
                    <a:gd name="T18" fmla="*/ 48 w 56"/>
                    <a:gd name="T19" fmla="*/ 24 h 84"/>
                    <a:gd name="T20" fmla="*/ 40 w 56"/>
                    <a:gd name="T21" fmla="*/ 16 h 84"/>
                    <a:gd name="T22" fmla="*/ 32 w 56"/>
                    <a:gd name="T23" fmla="*/ 10 h 84"/>
                    <a:gd name="T24" fmla="*/ 22 w 56"/>
                    <a:gd name="T25" fmla="*/ 4 h 84"/>
                    <a:gd name="T26" fmla="*/ 12 w 56"/>
                    <a:gd name="T27" fmla="*/ 0 h 84"/>
                    <a:gd name="T28" fmla="*/ 0 w 56"/>
                    <a:gd name="T29" fmla="*/ 0 h 84"/>
                    <a:gd name="T30" fmla="*/ 0 w 56"/>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0" y="0"/>
                      </a:moveTo>
                      <a:lnTo>
                        <a:pt x="0" y="56"/>
                      </a:lnTo>
                      <a:lnTo>
                        <a:pt x="50" y="84"/>
                      </a:lnTo>
                      <a:lnTo>
                        <a:pt x="50" y="84"/>
                      </a:lnTo>
                      <a:lnTo>
                        <a:pt x="54" y="72"/>
                      </a:lnTo>
                      <a:lnTo>
                        <a:pt x="56" y="56"/>
                      </a:lnTo>
                      <a:lnTo>
                        <a:pt x="56" y="56"/>
                      </a:lnTo>
                      <a:lnTo>
                        <a:pt x="56" y="44"/>
                      </a:lnTo>
                      <a:lnTo>
                        <a:pt x="52" y="34"/>
                      </a:lnTo>
                      <a:lnTo>
                        <a:pt x="48" y="24"/>
                      </a:lnTo>
                      <a:lnTo>
                        <a:pt x="40" y="16"/>
                      </a:lnTo>
                      <a:lnTo>
                        <a:pt x="32" y="10"/>
                      </a:lnTo>
                      <a:lnTo>
                        <a:pt x="22" y="4"/>
                      </a:lnTo>
                      <a:lnTo>
                        <a:pt x="12" y="0"/>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100"/>
                <p:cNvSpPr>
                  <a:spLocks/>
                </p:cNvSpPr>
                <p:nvPr/>
              </p:nvSpPr>
              <p:spPr bwMode="auto">
                <a:xfrm>
                  <a:off x="7267708" y="3335337"/>
                  <a:ext cx="88900" cy="133350"/>
                </a:xfrm>
                <a:custGeom>
                  <a:avLst/>
                  <a:gdLst>
                    <a:gd name="T0" fmla="*/ 28 w 56"/>
                    <a:gd name="T1" fmla="*/ 6 h 84"/>
                    <a:gd name="T2" fmla="*/ 28 w 56"/>
                    <a:gd name="T3" fmla="*/ 6 h 84"/>
                    <a:gd name="T4" fmla="*/ 14 w 56"/>
                    <a:gd name="T5" fmla="*/ 0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2 h 84"/>
                    <a:gd name="T18" fmla="*/ 56 w 56"/>
                    <a:gd name="T19" fmla="*/ 52 h 84"/>
                    <a:gd name="T20" fmla="*/ 56 w 56"/>
                    <a:gd name="T21" fmla="*/ 42 h 84"/>
                    <a:gd name="T22" fmla="*/ 52 w 56"/>
                    <a:gd name="T23" fmla="*/ 30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0"/>
                      </a:lnTo>
                      <a:lnTo>
                        <a:pt x="0" y="0"/>
                      </a:lnTo>
                      <a:lnTo>
                        <a:pt x="0" y="56"/>
                      </a:lnTo>
                      <a:lnTo>
                        <a:pt x="50" y="84"/>
                      </a:lnTo>
                      <a:lnTo>
                        <a:pt x="50" y="84"/>
                      </a:lnTo>
                      <a:lnTo>
                        <a:pt x="54" y="74"/>
                      </a:lnTo>
                      <a:lnTo>
                        <a:pt x="56" y="62"/>
                      </a:lnTo>
                      <a:lnTo>
                        <a:pt x="56" y="52"/>
                      </a:lnTo>
                      <a:lnTo>
                        <a:pt x="56" y="42"/>
                      </a:lnTo>
                      <a:lnTo>
                        <a:pt x="52" y="30"/>
                      </a:lnTo>
                      <a:lnTo>
                        <a:pt x="46" y="22"/>
                      </a:lnTo>
                      <a:lnTo>
                        <a:pt x="38" y="14"/>
                      </a:lnTo>
                      <a:lnTo>
                        <a:pt x="28" y="6"/>
                      </a:lnTo>
                      <a:lnTo>
                        <a:pt x="28" y="6"/>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101"/>
                <p:cNvSpPr>
                  <a:spLocks/>
                </p:cNvSpPr>
                <p:nvPr/>
              </p:nvSpPr>
              <p:spPr bwMode="auto">
                <a:xfrm>
                  <a:off x="7178808" y="3335337"/>
                  <a:ext cx="88900" cy="133350"/>
                </a:xfrm>
                <a:custGeom>
                  <a:avLst/>
                  <a:gdLst>
                    <a:gd name="T0" fmla="*/ 56 w 56"/>
                    <a:gd name="T1" fmla="*/ 0 h 84"/>
                    <a:gd name="T2" fmla="*/ 56 w 56"/>
                    <a:gd name="T3" fmla="*/ 0 h 84"/>
                    <a:gd name="T4" fmla="*/ 42 w 56"/>
                    <a:gd name="T5" fmla="*/ 0 h 84"/>
                    <a:gd name="T6" fmla="*/ 28 w 56"/>
                    <a:gd name="T7" fmla="*/ 6 h 84"/>
                    <a:gd name="T8" fmla="*/ 16 w 56"/>
                    <a:gd name="T9" fmla="*/ 16 h 84"/>
                    <a:gd name="T10" fmla="*/ 6 w 56"/>
                    <a:gd name="T11" fmla="*/ 28 h 84"/>
                    <a:gd name="T12" fmla="*/ 6 w 56"/>
                    <a:gd name="T13" fmla="*/ 28 h 84"/>
                    <a:gd name="T14" fmla="*/ 2 w 56"/>
                    <a:gd name="T15" fmla="*/ 42 h 84"/>
                    <a:gd name="T16" fmla="*/ 0 w 56"/>
                    <a:gd name="T17" fmla="*/ 56 h 84"/>
                    <a:gd name="T18" fmla="*/ 2 w 56"/>
                    <a:gd name="T19" fmla="*/ 70 h 84"/>
                    <a:gd name="T20" fmla="*/ 6 w 56"/>
                    <a:gd name="T21" fmla="*/ 84 h 84"/>
                    <a:gd name="T22" fmla="*/ 56 w 56"/>
                    <a:gd name="T23" fmla="*/ 56 h 84"/>
                    <a:gd name="T24" fmla="*/ 56 w 56"/>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6" y="0"/>
                      </a:moveTo>
                      <a:lnTo>
                        <a:pt x="56" y="0"/>
                      </a:lnTo>
                      <a:lnTo>
                        <a:pt x="42" y="0"/>
                      </a:lnTo>
                      <a:lnTo>
                        <a:pt x="28" y="6"/>
                      </a:lnTo>
                      <a:lnTo>
                        <a:pt x="16" y="16"/>
                      </a:lnTo>
                      <a:lnTo>
                        <a:pt x="6" y="28"/>
                      </a:lnTo>
                      <a:lnTo>
                        <a:pt x="6" y="28"/>
                      </a:lnTo>
                      <a:lnTo>
                        <a:pt x="2" y="42"/>
                      </a:lnTo>
                      <a:lnTo>
                        <a:pt x="0" y="56"/>
                      </a:lnTo>
                      <a:lnTo>
                        <a:pt x="2" y="70"/>
                      </a:lnTo>
                      <a:lnTo>
                        <a:pt x="6" y="84"/>
                      </a:lnTo>
                      <a:lnTo>
                        <a:pt x="56" y="56"/>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102"/>
                <p:cNvSpPr>
                  <a:spLocks/>
                </p:cNvSpPr>
                <p:nvPr/>
              </p:nvSpPr>
              <p:spPr bwMode="auto">
                <a:xfrm>
                  <a:off x="7188333" y="342423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4 w 100"/>
                    <a:gd name="T13" fmla="*/ 56 h 56"/>
                    <a:gd name="T14" fmla="*/ 54 w 100"/>
                    <a:gd name="T15" fmla="*/ 56 h 56"/>
                    <a:gd name="T16" fmla="*/ 64 w 100"/>
                    <a:gd name="T17" fmla="*/ 54 h 56"/>
                    <a:gd name="T18" fmla="*/ 76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4" y="56"/>
                      </a:lnTo>
                      <a:lnTo>
                        <a:pt x="54" y="56"/>
                      </a:lnTo>
                      <a:lnTo>
                        <a:pt x="64" y="54"/>
                      </a:lnTo>
                      <a:lnTo>
                        <a:pt x="76" y="52"/>
                      </a:lnTo>
                      <a:lnTo>
                        <a:pt x="84" y="46"/>
                      </a:lnTo>
                      <a:lnTo>
                        <a:pt x="92" y="38"/>
                      </a:lnTo>
                      <a:lnTo>
                        <a:pt x="100"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105"/>
                <p:cNvSpPr>
                  <a:spLocks/>
                </p:cNvSpPr>
                <p:nvPr/>
              </p:nvSpPr>
              <p:spPr bwMode="auto">
                <a:xfrm>
                  <a:off x="6950208" y="3570287"/>
                  <a:ext cx="92075" cy="133350"/>
                </a:xfrm>
                <a:custGeom>
                  <a:avLst/>
                  <a:gdLst>
                    <a:gd name="T0" fmla="*/ 58 w 58"/>
                    <a:gd name="T1" fmla="*/ 0 h 84"/>
                    <a:gd name="T2" fmla="*/ 58 w 58"/>
                    <a:gd name="T3" fmla="*/ 0 h 84"/>
                    <a:gd name="T4" fmla="*/ 44 w 58"/>
                    <a:gd name="T5" fmla="*/ 2 h 84"/>
                    <a:gd name="T6" fmla="*/ 30 w 58"/>
                    <a:gd name="T7" fmla="*/ 6 h 84"/>
                    <a:gd name="T8" fmla="*/ 18 w 58"/>
                    <a:gd name="T9" fmla="*/ 16 h 84"/>
                    <a:gd name="T10" fmla="*/ 8 w 58"/>
                    <a:gd name="T11" fmla="*/ 28 h 84"/>
                    <a:gd name="T12" fmla="*/ 8 w 58"/>
                    <a:gd name="T13" fmla="*/ 28 h 84"/>
                    <a:gd name="T14" fmla="*/ 2 w 58"/>
                    <a:gd name="T15" fmla="*/ 42 h 84"/>
                    <a:gd name="T16" fmla="*/ 0 w 58"/>
                    <a:gd name="T17" fmla="*/ 56 h 84"/>
                    <a:gd name="T18" fmla="*/ 2 w 58"/>
                    <a:gd name="T19" fmla="*/ 72 h 84"/>
                    <a:gd name="T20" fmla="*/ 8 w 58"/>
                    <a:gd name="T21" fmla="*/ 84 h 84"/>
                    <a:gd name="T22" fmla="*/ 58 w 58"/>
                    <a:gd name="T23" fmla="*/ 56 h 84"/>
                    <a:gd name="T24" fmla="*/ 58 w 58"/>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4">
                      <a:moveTo>
                        <a:pt x="58" y="0"/>
                      </a:moveTo>
                      <a:lnTo>
                        <a:pt x="58" y="0"/>
                      </a:lnTo>
                      <a:lnTo>
                        <a:pt x="44" y="2"/>
                      </a:lnTo>
                      <a:lnTo>
                        <a:pt x="30" y="6"/>
                      </a:lnTo>
                      <a:lnTo>
                        <a:pt x="18" y="16"/>
                      </a:lnTo>
                      <a:lnTo>
                        <a:pt x="8" y="28"/>
                      </a:lnTo>
                      <a:lnTo>
                        <a:pt x="8" y="28"/>
                      </a:lnTo>
                      <a:lnTo>
                        <a:pt x="2" y="42"/>
                      </a:lnTo>
                      <a:lnTo>
                        <a:pt x="0" y="56"/>
                      </a:lnTo>
                      <a:lnTo>
                        <a:pt x="2" y="72"/>
                      </a:lnTo>
                      <a:lnTo>
                        <a:pt x="8" y="84"/>
                      </a:lnTo>
                      <a:lnTo>
                        <a:pt x="58" y="56"/>
                      </a:lnTo>
                      <a:lnTo>
                        <a:pt x="58"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106"/>
                <p:cNvSpPr>
                  <a:spLocks/>
                </p:cNvSpPr>
                <p:nvPr/>
              </p:nvSpPr>
              <p:spPr bwMode="auto">
                <a:xfrm>
                  <a:off x="6705733" y="4151312"/>
                  <a:ext cx="88900" cy="136525"/>
                </a:xfrm>
                <a:custGeom>
                  <a:avLst/>
                  <a:gdLst>
                    <a:gd name="T0" fmla="*/ 56 w 56"/>
                    <a:gd name="T1" fmla="*/ 0 h 86"/>
                    <a:gd name="T2" fmla="*/ 56 w 56"/>
                    <a:gd name="T3" fmla="*/ 0 h 86"/>
                    <a:gd name="T4" fmla="*/ 44 w 56"/>
                    <a:gd name="T5" fmla="*/ 2 h 86"/>
                    <a:gd name="T6" fmla="*/ 34 w 56"/>
                    <a:gd name="T7" fmla="*/ 6 h 86"/>
                    <a:gd name="T8" fmla="*/ 24 w 56"/>
                    <a:gd name="T9" fmla="*/ 10 h 86"/>
                    <a:gd name="T10" fmla="*/ 16 w 56"/>
                    <a:gd name="T11" fmla="*/ 18 h 86"/>
                    <a:gd name="T12" fmla="*/ 10 w 56"/>
                    <a:gd name="T13" fmla="*/ 26 h 86"/>
                    <a:gd name="T14" fmla="*/ 4 w 56"/>
                    <a:gd name="T15" fmla="*/ 36 h 86"/>
                    <a:gd name="T16" fmla="*/ 0 w 56"/>
                    <a:gd name="T17" fmla="*/ 46 h 86"/>
                    <a:gd name="T18" fmla="*/ 0 w 56"/>
                    <a:gd name="T19" fmla="*/ 58 h 86"/>
                    <a:gd name="T20" fmla="*/ 0 w 56"/>
                    <a:gd name="T21" fmla="*/ 58 h 86"/>
                    <a:gd name="T22" fmla="*/ 2 w 56"/>
                    <a:gd name="T23" fmla="*/ 72 h 86"/>
                    <a:gd name="T24" fmla="*/ 6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4" y="2"/>
                      </a:lnTo>
                      <a:lnTo>
                        <a:pt x="34" y="6"/>
                      </a:lnTo>
                      <a:lnTo>
                        <a:pt x="24" y="10"/>
                      </a:lnTo>
                      <a:lnTo>
                        <a:pt x="16" y="18"/>
                      </a:lnTo>
                      <a:lnTo>
                        <a:pt x="10" y="26"/>
                      </a:lnTo>
                      <a:lnTo>
                        <a:pt x="4" y="36"/>
                      </a:lnTo>
                      <a:lnTo>
                        <a:pt x="0" y="46"/>
                      </a:lnTo>
                      <a:lnTo>
                        <a:pt x="0" y="58"/>
                      </a:lnTo>
                      <a:lnTo>
                        <a:pt x="0" y="58"/>
                      </a:lnTo>
                      <a:lnTo>
                        <a:pt x="2" y="72"/>
                      </a:lnTo>
                      <a:lnTo>
                        <a:pt x="6"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107"/>
                <p:cNvSpPr>
                  <a:spLocks/>
                </p:cNvSpPr>
                <p:nvPr/>
              </p:nvSpPr>
              <p:spPr bwMode="auto">
                <a:xfrm>
                  <a:off x="67946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2 w 58"/>
                    <a:gd name="T17" fmla="*/ 36 h 86"/>
                    <a:gd name="T18" fmla="*/ 48 w 58"/>
                    <a:gd name="T19" fmla="*/ 26 h 86"/>
                    <a:gd name="T20" fmla="*/ 40 w 58"/>
                    <a:gd name="T21" fmla="*/ 18 h 86"/>
                    <a:gd name="T22" fmla="*/ 32 w 58"/>
                    <a:gd name="T23" fmla="*/ 10 h 86"/>
                    <a:gd name="T24" fmla="*/ 22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2" y="36"/>
                      </a:lnTo>
                      <a:lnTo>
                        <a:pt x="48" y="26"/>
                      </a:lnTo>
                      <a:lnTo>
                        <a:pt x="40" y="18"/>
                      </a:lnTo>
                      <a:lnTo>
                        <a:pt x="32" y="10"/>
                      </a:lnTo>
                      <a:lnTo>
                        <a:pt x="22" y="6"/>
                      </a:lnTo>
                      <a:lnTo>
                        <a:pt x="12"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108"/>
                <p:cNvSpPr>
                  <a:spLocks/>
                </p:cNvSpPr>
                <p:nvPr/>
              </p:nvSpPr>
              <p:spPr bwMode="auto">
                <a:xfrm>
                  <a:off x="6715258" y="4243387"/>
                  <a:ext cx="158750" cy="88900"/>
                </a:xfrm>
                <a:custGeom>
                  <a:avLst/>
                  <a:gdLst>
                    <a:gd name="T0" fmla="*/ 0 w 100"/>
                    <a:gd name="T1" fmla="*/ 28 h 56"/>
                    <a:gd name="T2" fmla="*/ 0 w 100"/>
                    <a:gd name="T3" fmla="*/ 28 h 56"/>
                    <a:gd name="T4" fmla="*/ 10 w 100"/>
                    <a:gd name="T5" fmla="*/ 40 h 56"/>
                    <a:gd name="T6" fmla="*/ 22 w 100"/>
                    <a:gd name="T7" fmla="*/ 48 h 56"/>
                    <a:gd name="T8" fmla="*/ 34 w 100"/>
                    <a:gd name="T9" fmla="*/ 54 h 56"/>
                    <a:gd name="T10" fmla="*/ 50 w 100"/>
                    <a:gd name="T11" fmla="*/ 56 h 56"/>
                    <a:gd name="T12" fmla="*/ 50 w 100"/>
                    <a:gd name="T13" fmla="*/ 56 h 56"/>
                    <a:gd name="T14" fmla="*/ 66 w 100"/>
                    <a:gd name="T15" fmla="*/ 54 h 56"/>
                    <a:gd name="T16" fmla="*/ 80 w 100"/>
                    <a:gd name="T17" fmla="*/ 48 h 56"/>
                    <a:gd name="T18" fmla="*/ 90 w 100"/>
                    <a:gd name="T19" fmla="*/ 40 h 56"/>
                    <a:gd name="T20" fmla="*/ 100 w 100"/>
                    <a:gd name="T21" fmla="*/ 28 h 56"/>
                    <a:gd name="T22" fmla="*/ 50 w 100"/>
                    <a:gd name="T23" fmla="*/ 0 h 56"/>
                    <a:gd name="T24" fmla="*/ 0 w 100"/>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6">
                      <a:moveTo>
                        <a:pt x="0" y="28"/>
                      </a:moveTo>
                      <a:lnTo>
                        <a:pt x="0" y="28"/>
                      </a:lnTo>
                      <a:lnTo>
                        <a:pt x="10" y="40"/>
                      </a:lnTo>
                      <a:lnTo>
                        <a:pt x="22" y="48"/>
                      </a:lnTo>
                      <a:lnTo>
                        <a:pt x="34" y="54"/>
                      </a:lnTo>
                      <a:lnTo>
                        <a:pt x="50" y="56"/>
                      </a:lnTo>
                      <a:lnTo>
                        <a:pt x="50" y="56"/>
                      </a:lnTo>
                      <a:lnTo>
                        <a:pt x="66" y="54"/>
                      </a:lnTo>
                      <a:lnTo>
                        <a:pt x="80" y="48"/>
                      </a:lnTo>
                      <a:lnTo>
                        <a:pt x="90" y="40"/>
                      </a:lnTo>
                      <a:lnTo>
                        <a:pt x="100"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109"/>
                <p:cNvSpPr>
                  <a:spLocks/>
                </p:cNvSpPr>
                <p:nvPr/>
              </p:nvSpPr>
              <p:spPr bwMode="auto">
                <a:xfrm>
                  <a:off x="5489708" y="2046287"/>
                  <a:ext cx="88900" cy="136525"/>
                </a:xfrm>
                <a:custGeom>
                  <a:avLst/>
                  <a:gdLst>
                    <a:gd name="T0" fmla="*/ 56 w 56"/>
                    <a:gd name="T1" fmla="*/ 0 h 86"/>
                    <a:gd name="T2" fmla="*/ 56 w 56"/>
                    <a:gd name="T3" fmla="*/ 0 h 86"/>
                    <a:gd name="T4" fmla="*/ 42 w 56"/>
                    <a:gd name="T5" fmla="*/ 2 h 86"/>
                    <a:gd name="T6" fmla="*/ 28 w 56"/>
                    <a:gd name="T7" fmla="*/ 8 h 86"/>
                    <a:gd name="T8" fmla="*/ 28 w 56"/>
                    <a:gd name="T9" fmla="*/ 8 h 86"/>
                    <a:gd name="T10" fmla="*/ 18 w 56"/>
                    <a:gd name="T11" fmla="*/ 16 h 86"/>
                    <a:gd name="T12" fmla="*/ 12 w 56"/>
                    <a:gd name="T13" fmla="*/ 24 h 86"/>
                    <a:gd name="T14" fmla="*/ 6 w 56"/>
                    <a:gd name="T15" fmla="*/ 32 h 86"/>
                    <a:gd name="T16" fmla="*/ 2 w 56"/>
                    <a:gd name="T17" fmla="*/ 44 h 86"/>
                    <a:gd name="T18" fmla="*/ 0 w 56"/>
                    <a:gd name="T19" fmla="*/ 54 h 86"/>
                    <a:gd name="T20" fmla="*/ 0 w 56"/>
                    <a:gd name="T21" fmla="*/ 64 h 86"/>
                    <a:gd name="T22" fmla="*/ 2 w 56"/>
                    <a:gd name="T23" fmla="*/ 76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2" y="2"/>
                      </a:lnTo>
                      <a:lnTo>
                        <a:pt x="28" y="8"/>
                      </a:lnTo>
                      <a:lnTo>
                        <a:pt x="28" y="8"/>
                      </a:lnTo>
                      <a:lnTo>
                        <a:pt x="18" y="16"/>
                      </a:lnTo>
                      <a:lnTo>
                        <a:pt x="12" y="24"/>
                      </a:lnTo>
                      <a:lnTo>
                        <a:pt x="6" y="32"/>
                      </a:lnTo>
                      <a:lnTo>
                        <a:pt x="2" y="44"/>
                      </a:lnTo>
                      <a:lnTo>
                        <a:pt x="0" y="54"/>
                      </a:lnTo>
                      <a:lnTo>
                        <a:pt x="0" y="64"/>
                      </a:lnTo>
                      <a:lnTo>
                        <a:pt x="2" y="76"/>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110"/>
                <p:cNvSpPr>
                  <a:spLocks/>
                </p:cNvSpPr>
                <p:nvPr/>
              </p:nvSpPr>
              <p:spPr bwMode="auto">
                <a:xfrm>
                  <a:off x="5578608" y="2046287"/>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6 w 58"/>
                    <a:gd name="T13" fmla="*/ 44 h 86"/>
                    <a:gd name="T14" fmla="*/ 50 w 58"/>
                    <a:gd name="T15" fmla="*/ 30 h 86"/>
                    <a:gd name="T16" fmla="*/ 50 w 58"/>
                    <a:gd name="T17" fmla="*/ 30 h 86"/>
                    <a:gd name="T18" fmla="*/ 40 w 58"/>
                    <a:gd name="T19" fmla="*/ 18 h 86"/>
                    <a:gd name="T20" fmla="*/ 28 w 58"/>
                    <a:gd name="T21" fmla="*/ 8 h 86"/>
                    <a:gd name="T22" fmla="*/ 16 w 58"/>
                    <a:gd name="T23" fmla="*/ 2 h 86"/>
                    <a:gd name="T24" fmla="*/ 0 w 58"/>
                    <a:gd name="T25" fmla="*/ 0 h 86"/>
                    <a:gd name="T26" fmla="*/ 0 w 5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6">
                      <a:moveTo>
                        <a:pt x="0" y="0"/>
                      </a:moveTo>
                      <a:lnTo>
                        <a:pt x="0" y="58"/>
                      </a:lnTo>
                      <a:lnTo>
                        <a:pt x="50" y="86"/>
                      </a:lnTo>
                      <a:lnTo>
                        <a:pt x="50" y="86"/>
                      </a:lnTo>
                      <a:lnTo>
                        <a:pt x="56" y="72"/>
                      </a:lnTo>
                      <a:lnTo>
                        <a:pt x="58" y="58"/>
                      </a:lnTo>
                      <a:lnTo>
                        <a:pt x="56" y="44"/>
                      </a:lnTo>
                      <a:lnTo>
                        <a:pt x="50" y="30"/>
                      </a:lnTo>
                      <a:lnTo>
                        <a:pt x="50" y="30"/>
                      </a:lnTo>
                      <a:lnTo>
                        <a:pt x="40" y="18"/>
                      </a:lnTo>
                      <a:lnTo>
                        <a:pt x="28" y="8"/>
                      </a:lnTo>
                      <a:lnTo>
                        <a:pt x="16"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111"/>
                <p:cNvSpPr>
                  <a:spLocks/>
                </p:cNvSpPr>
                <p:nvPr/>
              </p:nvSpPr>
              <p:spPr bwMode="auto">
                <a:xfrm>
                  <a:off x="5502408" y="2138362"/>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0 h 56"/>
                    <a:gd name="T10" fmla="*/ 34 w 98"/>
                    <a:gd name="T11" fmla="*/ 54 h 56"/>
                    <a:gd name="T12" fmla="*/ 44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48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0"/>
                      </a:lnTo>
                      <a:lnTo>
                        <a:pt x="34" y="54"/>
                      </a:lnTo>
                      <a:lnTo>
                        <a:pt x="44" y="56"/>
                      </a:lnTo>
                      <a:lnTo>
                        <a:pt x="56" y="56"/>
                      </a:lnTo>
                      <a:lnTo>
                        <a:pt x="66" y="54"/>
                      </a:lnTo>
                      <a:lnTo>
                        <a:pt x="78" y="50"/>
                      </a:lnTo>
                      <a:lnTo>
                        <a:pt x="78" y="50"/>
                      </a:lnTo>
                      <a:lnTo>
                        <a:pt x="90" y="40"/>
                      </a:lnTo>
                      <a:lnTo>
                        <a:pt x="98" y="28"/>
                      </a:lnTo>
                      <a:lnTo>
                        <a:pt x="48"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112"/>
                <p:cNvSpPr>
                  <a:spLocks/>
                </p:cNvSpPr>
                <p:nvPr/>
              </p:nvSpPr>
              <p:spPr bwMode="auto">
                <a:xfrm>
                  <a:off x="6435858" y="20462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8 h 86"/>
                    <a:gd name="T10" fmla="*/ 8 w 56"/>
                    <a:gd name="T11" fmla="*/ 30 h 86"/>
                    <a:gd name="T12" fmla="*/ 8 w 56"/>
                    <a:gd name="T13" fmla="*/ 30 h 86"/>
                    <a:gd name="T14" fmla="*/ 2 w 56"/>
                    <a:gd name="T15" fmla="*/ 44 h 86"/>
                    <a:gd name="T16" fmla="*/ 0 w 56"/>
                    <a:gd name="T17" fmla="*/ 58 h 86"/>
                    <a:gd name="T18" fmla="*/ 2 w 56"/>
                    <a:gd name="T19" fmla="*/ 72 h 86"/>
                    <a:gd name="T20" fmla="*/ 8 w 56"/>
                    <a:gd name="T21" fmla="*/ 86 h 86"/>
                    <a:gd name="T22" fmla="*/ 56 w 56"/>
                    <a:gd name="T23" fmla="*/ 58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8"/>
                      </a:lnTo>
                      <a:lnTo>
                        <a:pt x="8" y="30"/>
                      </a:lnTo>
                      <a:lnTo>
                        <a:pt x="8" y="30"/>
                      </a:lnTo>
                      <a:lnTo>
                        <a:pt x="2" y="44"/>
                      </a:lnTo>
                      <a:lnTo>
                        <a:pt x="0" y="58"/>
                      </a:lnTo>
                      <a:lnTo>
                        <a:pt x="2" y="72"/>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113"/>
                <p:cNvSpPr>
                  <a:spLocks/>
                </p:cNvSpPr>
                <p:nvPr/>
              </p:nvSpPr>
              <p:spPr bwMode="auto">
                <a:xfrm>
                  <a:off x="6448558" y="2138362"/>
                  <a:ext cx="155575" cy="88900"/>
                </a:xfrm>
                <a:custGeom>
                  <a:avLst/>
                  <a:gdLst>
                    <a:gd name="T0" fmla="*/ 20 w 98"/>
                    <a:gd name="T1" fmla="*/ 50 h 56"/>
                    <a:gd name="T2" fmla="*/ 20 w 98"/>
                    <a:gd name="T3" fmla="*/ 50 h 56"/>
                    <a:gd name="T4" fmla="*/ 30 w 98"/>
                    <a:gd name="T5" fmla="*/ 54 h 56"/>
                    <a:gd name="T6" fmla="*/ 42 w 98"/>
                    <a:gd name="T7" fmla="*/ 56 h 56"/>
                    <a:gd name="T8" fmla="*/ 52 w 98"/>
                    <a:gd name="T9" fmla="*/ 56 h 56"/>
                    <a:gd name="T10" fmla="*/ 64 w 98"/>
                    <a:gd name="T11" fmla="*/ 54 h 56"/>
                    <a:gd name="T12" fmla="*/ 74 w 98"/>
                    <a:gd name="T13" fmla="*/ 50 h 56"/>
                    <a:gd name="T14" fmla="*/ 82 w 98"/>
                    <a:gd name="T15" fmla="*/ 46 h 56"/>
                    <a:gd name="T16" fmla="*/ 92 w 98"/>
                    <a:gd name="T17" fmla="*/ 38 h 56"/>
                    <a:gd name="T18" fmla="*/ 98 w 98"/>
                    <a:gd name="T19" fmla="*/ 28 h 56"/>
                    <a:gd name="T20" fmla="*/ 48 w 98"/>
                    <a:gd name="T21" fmla="*/ 0 h 56"/>
                    <a:gd name="T22" fmla="*/ 0 w 98"/>
                    <a:gd name="T23" fmla="*/ 28 h 56"/>
                    <a:gd name="T24" fmla="*/ 0 w 98"/>
                    <a:gd name="T25" fmla="*/ 28 h 56"/>
                    <a:gd name="T26" fmla="*/ 8 w 98"/>
                    <a:gd name="T27" fmla="*/ 40 h 56"/>
                    <a:gd name="T28" fmla="*/ 20 w 98"/>
                    <a:gd name="T29" fmla="*/ 50 h 56"/>
                    <a:gd name="T30" fmla="*/ 20 w 98"/>
                    <a:gd name="T31"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56">
                      <a:moveTo>
                        <a:pt x="20" y="50"/>
                      </a:moveTo>
                      <a:lnTo>
                        <a:pt x="20" y="50"/>
                      </a:lnTo>
                      <a:lnTo>
                        <a:pt x="30" y="54"/>
                      </a:lnTo>
                      <a:lnTo>
                        <a:pt x="42" y="56"/>
                      </a:lnTo>
                      <a:lnTo>
                        <a:pt x="52" y="56"/>
                      </a:lnTo>
                      <a:lnTo>
                        <a:pt x="64" y="54"/>
                      </a:lnTo>
                      <a:lnTo>
                        <a:pt x="74" y="50"/>
                      </a:lnTo>
                      <a:lnTo>
                        <a:pt x="82" y="46"/>
                      </a:lnTo>
                      <a:lnTo>
                        <a:pt x="92" y="38"/>
                      </a:lnTo>
                      <a:lnTo>
                        <a:pt x="98" y="28"/>
                      </a:lnTo>
                      <a:lnTo>
                        <a:pt x="48" y="0"/>
                      </a:lnTo>
                      <a:lnTo>
                        <a:pt x="0" y="28"/>
                      </a:lnTo>
                      <a:lnTo>
                        <a:pt x="0" y="28"/>
                      </a:lnTo>
                      <a:lnTo>
                        <a:pt x="8" y="40"/>
                      </a:lnTo>
                      <a:lnTo>
                        <a:pt x="20" y="50"/>
                      </a:lnTo>
                      <a:lnTo>
                        <a:pt x="20" y="5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114"/>
                <p:cNvSpPr>
                  <a:spLocks/>
                </p:cNvSpPr>
                <p:nvPr/>
              </p:nvSpPr>
              <p:spPr bwMode="auto">
                <a:xfrm>
                  <a:off x="6524758" y="2046287"/>
                  <a:ext cx="92075" cy="136525"/>
                </a:xfrm>
                <a:custGeom>
                  <a:avLst/>
                  <a:gdLst>
                    <a:gd name="T0" fmla="*/ 50 w 58"/>
                    <a:gd name="T1" fmla="*/ 86 h 86"/>
                    <a:gd name="T2" fmla="*/ 50 w 58"/>
                    <a:gd name="T3" fmla="*/ 86 h 86"/>
                    <a:gd name="T4" fmla="*/ 54 w 58"/>
                    <a:gd name="T5" fmla="*/ 76 h 86"/>
                    <a:gd name="T6" fmla="*/ 56 w 58"/>
                    <a:gd name="T7" fmla="*/ 64 h 86"/>
                    <a:gd name="T8" fmla="*/ 58 w 58"/>
                    <a:gd name="T9" fmla="*/ 54 h 86"/>
                    <a:gd name="T10" fmla="*/ 56 w 58"/>
                    <a:gd name="T11" fmla="*/ 44 h 86"/>
                    <a:gd name="T12" fmla="*/ 52 w 58"/>
                    <a:gd name="T13" fmla="*/ 32 h 86"/>
                    <a:gd name="T14" fmla="*/ 46 w 58"/>
                    <a:gd name="T15" fmla="*/ 24 h 86"/>
                    <a:gd name="T16" fmla="*/ 38 w 58"/>
                    <a:gd name="T17" fmla="*/ 16 h 86"/>
                    <a:gd name="T18" fmla="*/ 28 w 58"/>
                    <a:gd name="T19" fmla="*/ 8 h 86"/>
                    <a:gd name="T20" fmla="*/ 28 w 58"/>
                    <a:gd name="T21" fmla="*/ 8 h 86"/>
                    <a:gd name="T22" fmla="*/ 14 w 58"/>
                    <a:gd name="T23" fmla="*/ 2 h 86"/>
                    <a:gd name="T24" fmla="*/ 0 w 58"/>
                    <a:gd name="T25" fmla="*/ 0 h 86"/>
                    <a:gd name="T26" fmla="*/ 0 w 58"/>
                    <a:gd name="T27" fmla="*/ 58 h 86"/>
                    <a:gd name="T28" fmla="*/ 50 w 58"/>
                    <a:gd name="T2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0" y="86"/>
                      </a:moveTo>
                      <a:lnTo>
                        <a:pt x="50" y="86"/>
                      </a:lnTo>
                      <a:lnTo>
                        <a:pt x="54" y="76"/>
                      </a:lnTo>
                      <a:lnTo>
                        <a:pt x="56" y="64"/>
                      </a:lnTo>
                      <a:lnTo>
                        <a:pt x="58" y="54"/>
                      </a:lnTo>
                      <a:lnTo>
                        <a:pt x="56" y="44"/>
                      </a:lnTo>
                      <a:lnTo>
                        <a:pt x="52" y="32"/>
                      </a:lnTo>
                      <a:lnTo>
                        <a:pt x="46" y="24"/>
                      </a:lnTo>
                      <a:lnTo>
                        <a:pt x="38" y="16"/>
                      </a:lnTo>
                      <a:lnTo>
                        <a:pt x="28" y="8"/>
                      </a:lnTo>
                      <a:lnTo>
                        <a:pt x="28" y="8"/>
                      </a:lnTo>
                      <a:lnTo>
                        <a:pt x="14" y="2"/>
                      </a:lnTo>
                      <a:lnTo>
                        <a:pt x="0" y="0"/>
                      </a:lnTo>
                      <a:lnTo>
                        <a:pt x="0" y="58"/>
                      </a:lnTo>
                      <a:lnTo>
                        <a:pt x="50" y="86"/>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115"/>
                <p:cNvSpPr>
                  <a:spLocks/>
                </p:cNvSpPr>
                <p:nvPr/>
              </p:nvSpPr>
              <p:spPr bwMode="auto">
                <a:xfrm>
                  <a:off x="4838833" y="3335337"/>
                  <a:ext cx="88900" cy="133350"/>
                </a:xfrm>
                <a:custGeom>
                  <a:avLst/>
                  <a:gdLst>
                    <a:gd name="T0" fmla="*/ 0 w 56"/>
                    <a:gd name="T1" fmla="*/ 0 h 84"/>
                    <a:gd name="T2" fmla="*/ 0 w 56"/>
                    <a:gd name="T3" fmla="*/ 56 h 84"/>
                    <a:gd name="T4" fmla="*/ 48 w 56"/>
                    <a:gd name="T5" fmla="*/ 84 h 84"/>
                    <a:gd name="T6" fmla="*/ 48 w 56"/>
                    <a:gd name="T7" fmla="*/ 84 h 84"/>
                    <a:gd name="T8" fmla="*/ 54 w 56"/>
                    <a:gd name="T9" fmla="*/ 70 h 84"/>
                    <a:gd name="T10" fmla="*/ 56 w 56"/>
                    <a:gd name="T11" fmla="*/ 56 h 84"/>
                    <a:gd name="T12" fmla="*/ 54 w 56"/>
                    <a:gd name="T13" fmla="*/ 42 h 84"/>
                    <a:gd name="T14" fmla="*/ 48 w 56"/>
                    <a:gd name="T15" fmla="*/ 28 h 84"/>
                    <a:gd name="T16" fmla="*/ 48 w 56"/>
                    <a:gd name="T17" fmla="*/ 28 h 84"/>
                    <a:gd name="T18" fmla="*/ 38 w 56"/>
                    <a:gd name="T19" fmla="*/ 16 h 84"/>
                    <a:gd name="T20" fmla="*/ 28 w 56"/>
                    <a:gd name="T21" fmla="*/ 6 h 84"/>
                    <a:gd name="T22" fmla="*/ 14 w 56"/>
                    <a:gd name="T23" fmla="*/ 0 h 84"/>
                    <a:gd name="T24" fmla="*/ 0 w 56"/>
                    <a:gd name="T25" fmla="*/ 0 h 84"/>
                    <a:gd name="T26" fmla="*/ 0 w 56"/>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4">
                      <a:moveTo>
                        <a:pt x="0" y="0"/>
                      </a:moveTo>
                      <a:lnTo>
                        <a:pt x="0" y="56"/>
                      </a:lnTo>
                      <a:lnTo>
                        <a:pt x="48" y="84"/>
                      </a:lnTo>
                      <a:lnTo>
                        <a:pt x="48" y="84"/>
                      </a:lnTo>
                      <a:lnTo>
                        <a:pt x="54" y="70"/>
                      </a:lnTo>
                      <a:lnTo>
                        <a:pt x="56" y="56"/>
                      </a:lnTo>
                      <a:lnTo>
                        <a:pt x="54" y="42"/>
                      </a:lnTo>
                      <a:lnTo>
                        <a:pt x="48" y="28"/>
                      </a:lnTo>
                      <a:lnTo>
                        <a:pt x="48" y="28"/>
                      </a:lnTo>
                      <a:lnTo>
                        <a:pt x="38" y="16"/>
                      </a:lnTo>
                      <a:lnTo>
                        <a:pt x="28" y="6"/>
                      </a:lnTo>
                      <a:lnTo>
                        <a:pt x="14" y="0"/>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116"/>
                <p:cNvSpPr>
                  <a:spLocks/>
                </p:cNvSpPr>
                <p:nvPr/>
              </p:nvSpPr>
              <p:spPr bwMode="auto">
                <a:xfrm>
                  <a:off x="4759458" y="3424237"/>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2 h 56"/>
                    <a:gd name="T10" fmla="*/ 34 w 98"/>
                    <a:gd name="T11" fmla="*/ 54 h 56"/>
                    <a:gd name="T12" fmla="*/ 46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50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2"/>
                      </a:lnTo>
                      <a:lnTo>
                        <a:pt x="34" y="54"/>
                      </a:lnTo>
                      <a:lnTo>
                        <a:pt x="46" y="56"/>
                      </a:lnTo>
                      <a:lnTo>
                        <a:pt x="56" y="56"/>
                      </a:lnTo>
                      <a:lnTo>
                        <a:pt x="66" y="54"/>
                      </a:lnTo>
                      <a:lnTo>
                        <a:pt x="78" y="50"/>
                      </a:lnTo>
                      <a:lnTo>
                        <a:pt x="78" y="50"/>
                      </a:lnTo>
                      <a:lnTo>
                        <a:pt x="90" y="40"/>
                      </a:lnTo>
                      <a:lnTo>
                        <a:pt x="98"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117"/>
                <p:cNvSpPr>
                  <a:spLocks/>
                </p:cNvSpPr>
                <p:nvPr/>
              </p:nvSpPr>
              <p:spPr bwMode="auto">
                <a:xfrm>
                  <a:off x="4746758" y="3335337"/>
                  <a:ext cx="92075" cy="133350"/>
                </a:xfrm>
                <a:custGeom>
                  <a:avLst/>
                  <a:gdLst>
                    <a:gd name="T0" fmla="*/ 58 w 58"/>
                    <a:gd name="T1" fmla="*/ 0 h 84"/>
                    <a:gd name="T2" fmla="*/ 58 w 58"/>
                    <a:gd name="T3" fmla="*/ 0 h 84"/>
                    <a:gd name="T4" fmla="*/ 42 w 58"/>
                    <a:gd name="T5" fmla="*/ 0 h 84"/>
                    <a:gd name="T6" fmla="*/ 28 w 58"/>
                    <a:gd name="T7" fmla="*/ 6 h 84"/>
                    <a:gd name="T8" fmla="*/ 28 w 58"/>
                    <a:gd name="T9" fmla="*/ 6 h 84"/>
                    <a:gd name="T10" fmla="*/ 20 w 58"/>
                    <a:gd name="T11" fmla="*/ 14 h 84"/>
                    <a:gd name="T12" fmla="*/ 12 w 58"/>
                    <a:gd name="T13" fmla="*/ 22 h 84"/>
                    <a:gd name="T14" fmla="*/ 6 w 58"/>
                    <a:gd name="T15" fmla="*/ 30 h 84"/>
                    <a:gd name="T16" fmla="*/ 2 w 58"/>
                    <a:gd name="T17" fmla="*/ 42 h 84"/>
                    <a:gd name="T18" fmla="*/ 0 w 58"/>
                    <a:gd name="T19" fmla="*/ 52 h 84"/>
                    <a:gd name="T20" fmla="*/ 0 w 58"/>
                    <a:gd name="T21" fmla="*/ 62 h 84"/>
                    <a:gd name="T22" fmla="*/ 2 w 58"/>
                    <a:gd name="T23" fmla="*/ 74 h 84"/>
                    <a:gd name="T24" fmla="*/ 8 w 58"/>
                    <a:gd name="T25" fmla="*/ 84 h 84"/>
                    <a:gd name="T26" fmla="*/ 58 w 58"/>
                    <a:gd name="T27" fmla="*/ 56 h 84"/>
                    <a:gd name="T28" fmla="*/ 58 w 58"/>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4">
                      <a:moveTo>
                        <a:pt x="58" y="0"/>
                      </a:moveTo>
                      <a:lnTo>
                        <a:pt x="58" y="0"/>
                      </a:lnTo>
                      <a:lnTo>
                        <a:pt x="42" y="0"/>
                      </a:lnTo>
                      <a:lnTo>
                        <a:pt x="28" y="6"/>
                      </a:lnTo>
                      <a:lnTo>
                        <a:pt x="28" y="6"/>
                      </a:lnTo>
                      <a:lnTo>
                        <a:pt x="20" y="14"/>
                      </a:lnTo>
                      <a:lnTo>
                        <a:pt x="12" y="22"/>
                      </a:lnTo>
                      <a:lnTo>
                        <a:pt x="6" y="30"/>
                      </a:lnTo>
                      <a:lnTo>
                        <a:pt x="2" y="42"/>
                      </a:lnTo>
                      <a:lnTo>
                        <a:pt x="0" y="52"/>
                      </a:lnTo>
                      <a:lnTo>
                        <a:pt x="0" y="62"/>
                      </a:lnTo>
                      <a:lnTo>
                        <a:pt x="2" y="74"/>
                      </a:lnTo>
                      <a:lnTo>
                        <a:pt x="8" y="84"/>
                      </a:lnTo>
                      <a:lnTo>
                        <a:pt x="58" y="56"/>
                      </a:lnTo>
                      <a:lnTo>
                        <a:pt x="58"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118"/>
                <p:cNvSpPr>
                  <a:spLocks/>
                </p:cNvSpPr>
                <p:nvPr/>
              </p:nvSpPr>
              <p:spPr bwMode="auto">
                <a:xfrm>
                  <a:off x="5232533" y="4243387"/>
                  <a:ext cx="155575" cy="88900"/>
                </a:xfrm>
                <a:custGeom>
                  <a:avLst/>
                  <a:gdLst>
                    <a:gd name="T0" fmla="*/ 0 w 98"/>
                    <a:gd name="T1" fmla="*/ 28 h 56"/>
                    <a:gd name="T2" fmla="*/ 0 w 98"/>
                    <a:gd name="T3" fmla="*/ 28 h 56"/>
                    <a:gd name="T4" fmla="*/ 8 w 98"/>
                    <a:gd name="T5" fmla="*/ 40 h 56"/>
                    <a:gd name="T6" fmla="*/ 20 w 98"/>
                    <a:gd name="T7" fmla="*/ 48 h 56"/>
                    <a:gd name="T8" fmla="*/ 34 w 98"/>
                    <a:gd name="T9" fmla="*/ 54 h 56"/>
                    <a:gd name="T10" fmla="*/ 48 w 98"/>
                    <a:gd name="T11" fmla="*/ 56 h 56"/>
                    <a:gd name="T12" fmla="*/ 48 w 98"/>
                    <a:gd name="T13" fmla="*/ 56 h 56"/>
                    <a:gd name="T14" fmla="*/ 64 w 98"/>
                    <a:gd name="T15" fmla="*/ 54 h 56"/>
                    <a:gd name="T16" fmla="*/ 78 w 98"/>
                    <a:gd name="T17" fmla="*/ 48 h 56"/>
                    <a:gd name="T18" fmla="*/ 90 w 98"/>
                    <a:gd name="T19" fmla="*/ 40 h 56"/>
                    <a:gd name="T20" fmla="*/ 98 w 98"/>
                    <a:gd name="T21" fmla="*/ 28 h 56"/>
                    <a:gd name="T22" fmla="*/ 48 w 98"/>
                    <a:gd name="T23" fmla="*/ 0 h 56"/>
                    <a:gd name="T24" fmla="*/ 0 w 98"/>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6">
                      <a:moveTo>
                        <a:pt x="0" y="28"/>
                      </a:moveTo>
                      <a:lnTo>
                        <a:pt x="0" y="28"/>
                      </a:lnTo>
                      <a:lnTo>
                        <a:pt x="8" y="40"/>
                      </a:lnTo>
                      <a:lnTo>
                        <a:pt x="20" y="48"/>
                      </a:lnTo>
                      <a:lnTo>
                        <a:pt x="34" y="54"/>
                      </a:lnTo>
                      <a:lnTo>
                        <a:pt x="48" y="56"/>
                      </a:lnTo>
                      <a:lnTo>
                        <a:pt x="48" y="56"/>
                      </a:lnTo>
                      <a:lnTo>
                        <a:pt x="64" y="54"/>
                      </a:lnTo>
                      <a:lnTo>
                        <a:pt x="78" y="48"/>
                      </a:lnTo>
                      <a:lnTo>
                        <a:pt x="90" y="40"/>
                      </a:lnTo>
                      <a:lnTo>
                        <a:pt x="98" y="28"/>
                      </a:lnTo>
                      <a:lnTo>
                        <a:pt x="48"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119"/>
                <p:cNvSpPr>
                  <a:spLocks/>
                </p:cNvSpPr>
                <p:nvPr/>
              </p:nvSpPr>
              <p:spPr bwMode="auto">
                <a:xfrm>
                  <a:off x="5219833" y="4151312"/>
                  <a:ext cx="88900" cy="136525"/>
                </a:xfrm>
                <a:custGeom>
                  <a:avLst/>
                  <a:gdLst>
                    <a:gd name="T0" fmla="*/ 56 w 56"/>
                    <a:gd name="T1" fmla="*/ 0 h 86"/>
                    <a:gd name="T2" fmla="*/ 56 w 56"/>
                    <a:gd name="T3" fmla="*/ 0 h 86"/>
                    <a:gd name="T4" fmla="*/ 46 w 56"/>
                    <a:gd name="T5" fmla="*/ 2 h 86"/>
                    <a:gd name="T6" fmla="*/ 34 w 56"/>
                    <a:gd name="T7" fmla="*/ 6 h 86"/>
                    <a:gd name="T8" fmla="*/ 26 w 56"/>
                    <a:gd name="T9" fmla="*/ 10 h 86"/>
                    <a:gd name="T10" fmla="*/ 16 w 56"/>
                    <a:gd name="T11" fmla="*/ 18 h 86"/>
                    <a:gd name="T12" fmla="*/ 10 w 56"/>
                    <a:gd name="T13" fmla="*/ 26 h 86"/>
                    <a:gd name="T14" fmla="*/ 4 w 56"/>
                    <a:gd name="T15" fmla="*/ 36 h 86"/>
                    <a:gd name="T16" fmla="*/ 2 w 56"/>
                    <a:gd name="T17" fmla="*/ 46 h 86"/>
                    <a:gd name="T18" fmla="*/ 0 w 56"/>
                    <a:gd name="T19" fmla="*/ 58 h 86"/>
                    <a:gd name="T20" fmla="*/ 0 w 56"/>
                    <a:gd name="T21" fmla="*/ 58 h 86"/>
                    <a:gd name="T22" fmla="*/ 2 w 56"/>
                    <a:gd name="T23" fmla="*/ 72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6" y="2"/>
                      </a:lnTo>
                      <a:lnTo>
                        <a:pt x="34" y="6"/>
                      </a:lnTo>
                      <a:lnTo>
                        <a:pt x="26" y="10"/>
                      </a:lnTo>
                      <a:lnTo>
                        <a:pt x="16" y="18"/>
                      </a:lnTo>
                      <a:lnTo>
                        <a:pt x="10" y="26"/>
                      </a:lnTo>
                      <a:lnTo>
                        <a:pt x="4" y="36"/>
                      </a:lnTo>
                      <a:lnTo>
                        <a:pt x="2" y="46"/>
                      </a:lnTo>
                      <a:lnTo>
                        <a:pt x="0" y="58"/>
                      </a:lnTo>
                      <a:lnTo>
                        <a:pt x="0" y="58"/>
                      </a:lnTo>
                      <a:lnTo>
                        <a:pt x="2" y="72"/>
                      </a:lnTo>
                      <a:lnTo>
                        <a:pt x="8" y="86"/>
                      </a:lnTo>
                      <a:lnTo>
                        <a:pt x="56" y="58"/>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120"/>
                <p:cNvSpPr>
                  <a:spLocks/>
                </p:cNvSpPr>
                <p:nvPr/>
              </p:nvSpPr>
              <p:spPr bwMode="auto">
                <a:xfrm>
                  <a:off x="53087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4 w 58"/>
                    <a:gd name="T17" fmla="*/ 36 h 86"/>
                    <a:gd name="T18" fmla="*/ 48 w 58"/>
                    <a:gd name="T19" fmla="*/ 26 h 86"/>
                    <a:gd name="T20" fmla="*/ 42 w 58"/>
                    <a:gd name="T21" fmla="*/ 18 h 86"/>
                    <a:gd name="T22" fmla="*/ 32 w 58"/>
                    <a:gd name="T23" fmla="*/ 10 h 86"/>
                    <a:gd name="T24" fmla="*/ 24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4" y="36"/>
                      </a:lnTo>
                      <a:lnTo>
                        <a:pt x="48" y="26"/>
                      </a:lnTo>
                      <a:lnTo>
                        <a:pt x="42" y="18"/>
                      </a:lnTo>
                      <a:lnTo>
                        <a:pt x="32" y="10"/>
                      </a:lnTo>
                      <a:lnTo>
                        <a:pt x="24" y="6"/>
                      </a:lnTo>
                      <a:lnTo>
                        <a:pt x="12" y="2"/>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122"/>
                <p:cNvSpPr>
                  <a:spLocks/>
                </p:cNvSpPr>
                <p:nvPr/>
              </p:nvSpPr>
              <p:spPr bwMode="auto">
                <a:xfrm>
                  <a:off x="62358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88 w 98"/>
                    <a:gd name="T19" fmla="*/ 40 h 58"/>
                    <a:gd name="T20" fmla="*/ 98 w 98"/>
                    <a:gd name="T21" fmla="*/ 28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88" y="40"/>
                      </a:lnTo>
                      <a:lnTo>
                        <a:pt x="98" y="28"/>
                      </a:lnTo>
                      <a:lnTo>
                        <a:pt x="48"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126"/>
                <p:cNvSpPr>
                  <a:spLocks/>
                </p:cNvSpPr>
                <p:nvPr/>
              </p:nvSpPr>
              <p:spPr bwMode="auto">
                <a:xfrm>
                  <a:off x="5483358" y="3557587"/>
                  <a:ext cx="155575" cy="92075"/>
                </a:xfrm>
                <a:custGeom>
                  <a:avLst/>
                  <a:gdLst>
                    <a:gd name="T0" fmla="*/ 0 w 98"/>
                    <a:gd name="T1" fmla="*/ 30 h 58"/>
                    <a:gd name="T2" fmla="*/ 0 w 98"/>
                    <a:gd name="T3" fmla="*/ 30 h 58"/>
                    <a:gd name="T4" fmla="*/ 6 w 98"/>
                    <a:gd name="T5" fmla="*/ 38 h 58"/>
                    <a:gd name="T6" fmla="*/ 16 w 98"/>
                    <a:gd name="T7" fmla="*/ 46 h 58"/>
                    <a:gd name="T8" fmla="*/ 24 w 98"/>
                    <a:gd name="T9" fmla="*/ 52 h 58"/>
                    <a:gd name="T10" fmla="*/ 34 w 98"/>
                    <a:gd name="T11" fmla="*/ 56 h 58"/>
                    <a:gd name="T12" fmla="*/ 46 w 98"/>
                    <a:gd name="T13" fmla="*/ 58 h 58"/>
                    <a:gd name="T14" fmla="*/ 56 w 98"/>
                    <a:gd name="T15" fmla="*/ 58 h 58"/>
                    <a:gd name="T16" fmla="*/ 68 w 98"/>
                    <a:gd name="T17" fmla="*/ 54 h 58"/>
                    <a:gd name="T18" fmla="*/ 78 w 98"/>
                    <a:gd name="T19" fmla="*/ 50 h 58"/>
                    <a:gd name="T20" fmla="*/ 78 w 98"/>
                    <a:gd name="T21" fmla="*/ 50 h 58"/>
                    <a:gd name="T22" fmla="*/ 90 w 98"/>
                    <a:gd name="T23" fmla="*/ 40 h 58"/>
                    <a:gd name="T24" fmla="*/ 98 w 98"/>
                    <a:gd name="T25" fmla="*/ 30 h 58"/>
                    <a:gd name="T26" fmla="*/ 50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6" y="38"/>
                      </a:lnTo>
                      <a:lnTo>
                        <a:pt x="16" y="46"/>
                      </a:lnTo>
                      <a:lnTo>
                        <a:pt x="24" y="52"/>
                      </a:lnTo>
                      <a:lnTo>
                        <a:pt x="34" y="56"/>
                      </a:lnTo>
                      <a:lnTo>
                        <a:pt x="46" y="58"/>
                      </a:lnTo>
                      <a:lnTo>
                        <a:pt x="56" y="58"/>
                      </a:lnTo>
                      <a:lnTo>
                        <a:pt x="68" y="54"/>
                      </a:lnTo>
                      <a:lnTo>
                        <a:pt x="78" y="50"/>
                      </a:lnTo>
                      <a:lnTo>
                        <a:pt x="78" y="50"/>
                      </a:lnTo>
                      <a:lnTo>
                        <a:pt x="90" y="40"/>
                      </a:lnTo>
                      <a:lnTo>
                        <a:pt x="98" y="30"/>
                      </a:lnTo>
                      <a:lnTo>
                        <a:pt x="50" y="0"/>
                      </a:lnTo>
                      <a:lnTo>
                        <a:pt x="0" y="3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129"/>
                <p:cNvSpPr>
                  <a:spLocks/>
                </p:cNvSpPr>
                <p:nvPr/>
              </p:nvSpPr>
              <p:spPr bwMode="auto">
                <a:xfrm>
                  <a:off x="5702433" y="3335337"/>
                  <a:ext cx="88900" cy="133350"/>
                </a:xfrm>
                <a:custGeom>
                  <a:avLst/>
                  <a:gdLst>
                    <a:gd name="T0" fmla="*/ 56 w 56"/>
                    <a:gd name="T1" fmla="*/ 0 h 84"/>
                    <a:gd name="T2" fmla="*/ 56 w 56"/>
                    <a:gd name="T3" fmla="*/ 0 h 84"/>
                    <a:gd name="T4" fmla="*/ 46 w 56"/>
                    <a:gd name="T5" fmla="*/ 0 h 84"/>
                    <a:gd name="T6" fmla="*/ 34 w 56"/>
                    <a:gd name="T7" fmla="*/ 4 h 84"/>
                    <a:gd name="T8" fmla="*/ 26 w 56"/>
                    <a:gd name="T9" fmla="*/ 10 h 84"/>
                    <a:gd name="T10" fmla="*/ 16 w 56"/>
                    <a:gd name="T11" fmla="*/ 16 h 84"/>
                    <a:gd name="T12" fmla="*/ 10 w 56"/>
                    <a:gd name="T13" fmla="*/ 24 h 84"/>
                    <a:gd name="T14" fmla="*/ 4 w 56"/>
                    <a:gd name="T15" fmla="*/ 34 h 84"/>
                    <a:gd name="T16" fmla="*/ 2 w 56"/>
                    <a:gd name="T17" fmla="*/ 46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6" y="0"/>
                      </a:lnTo>
                      <a:lnTo>
                        <a:pt x="34" y="4"/>
                      </a:lnTo>
                      <a:lnTo>
                        <a:pt x="26" y="10"/>
                      </a:lnTo>
                      <a:lnTo>
                        <a:pt x="16" y="16"/>
                      </a:lnTo>
                      <a:lnTo>
                        <a:pt x="10" y="24"/>
                      </a:lnTo>
                      <a:lnTo>
                        <a:pt x="4" y="34"/>
                      </a:lnTo>
                      <a:lnTo>
                        <a:pt x="2" y="46"/>
                      </a:lnTo>
                      <a:lnTo>
                        <a:pt x="0" y="56"/>
                      </a:lnTo>
                      <a:lnTo>
                        <a:pt x="0" y="56"/>
                      </a:lnTo>
                      <a:lnTo>
                        <a:pt x="2" y="72"/>
                      </a:lnTo>
                      <a:lnTo>
                        <a:pt x="8" y="84"/>
                      </a:lnTo>
                      <a:lnTo>
                        <a:pt x="56" y="56"/>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130"/>
                <p:cNvSpPr>
                  <a:spLocks/>
                </p:cNvSpPr>
                <p:nvPr/>
              </p:nvSpPr>
              <p:spPr bwMode="auto">
                <a:xfrm>
                  <a:off x="5223008" y="3846512"/>
                  <a:ext cx="88900" cy="133350"/>
                </a:xfrm>
                <a:custGeom>
                  <a:avLst/>
                  <a:gdLst>
                    <a:gd name="T0" fmla="*/ 50 w 56"/>
                    <a:gd name="T1" fmla="*/ 84 h 84"/>
                    <a:gd name="T2" fmla="*/ 50 w 56"/>
                    <a:gd name="T3" fmla="*/ 84 h 84"/>
                    <a:gd name="T4" fmla="*/ 54 w 56"/>
                    <a:gd name="T5" fmla="*/ 72 h 84"/>
                    <a:gd name="T6" fmla="*/ 56 w 56"/>
                    <a:gd name="T7" fmla="*/ 56 h 84"/>
                    <a:gd name="T8" fmla="*/ 56 w 56"/>
                    <a:gd name="T9" fmla="*/ 42 h 84"/>
                    <a:gd name="T10" fmla="*/ 50 w 56"/>
                    <a:gd name="T11" fmla="*/ 28 h 84"/>
                    <a:gd name="T12" fmla="*/ 50 w 56"/>
                    <a:gd name="T13" fmla="*/ 28 h 84"/>
                    <a:gd name="T14" fmla="*/ 40 w 56"/>
                    <a:gd name="T15" fmla="*/ 16 h 84"/>
                    <a:gd name="T16" fmla="*/ 28 w 56"/>
                    <a:gd name="T17" fmla="*/ 6 h 84"/>
                    <a:gd name="T18" fmla="*/ 14 w 56"/>
                    <a:gd name="T19" fmla="*/ 2 h 84"/>
                    <a:gd name="T20" fmla="*/ 0 w 56"/>
                    <a:gd name="T21" fmla="*/ 0 h 84"/>
                    <a:gd name="T22" fmla="*/ 0 w 56"/>
                    <a:gd name="T23" fmla="*/ 56 h 84"/>
                    <a:gd name="T24" fmla="*/ 50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0" y="84"/>
                      </a:moveTo>
                      <a:lnTo>
                        <a:pt x="50" y="84"/>
                      </a:lnTo>
                      <a:lnTo>
                        <a:pt x="54" y="72"/>
                      </a:lnTo>
                      <a:lnTo>
                        <a:pt x="56" y="56"/>
                      </a:lnTo>
                      <a:lnTo>
                        <a:pt x="56" y="42"/>
                      </a:lnTo>
                      <a:lnTo>
                        <a:pt x="50" y="28"/>
                      </a:lnTo>
                      <a:lnTo>
                        <a:pt x="50" y="28"/>
                      </a:lnTo>
                      <a:lnTo>
                        <a:pt x="40" y="16"/>
                      </a:lnTo>
                      <a:lnTo>
                        <a:pt x="28" y="6"/>
                      </a:lnTo>
                      <a:lnTo>
                        <a:pt x="14" y="2"/>
                      </a:lnTo>
                      <a:lnTo>
                        <a:pt x="0" y="0"/>
                      </a:lnTo>
                      <a:lnTo>
                        <a:pt x="0" y="56"/>
                      </a:lnTo>
                      <a:lnTo>
                        <a:pt x="50" y="84"/>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135"/>
                <p:cNvSpPr>
                  <a:spLocks/>
                </p:cNvSpPr>
                <p:nvPr/>
              </p:nvSpPr>
              <p:spPr bwMode="auto">
                <a:xfrm>
                  <a:off x="5813558" y="2220912"/>
                  <a:ext cx="158750" cy="92075"/>
                </a:xfrm>
                <a:custGeom>
                  <a:avLst/>
                  <a:gdLst>
                    <a:gd name="T0" fmla="*/ 0 w 100"/>
                    <a:gd name="T1" fmla="*/ 30 h 58"/>
                    <a:gd name="T2" fmla="*/ 0 w 100"/>
                    <a:gd name="T3" fmla="*/ 30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30 h 58"/>
                    <a:gd name="T22" fmla="*/ 50 w 100"/>
                    <a:gd name="T23" fmla="*/ 0 h 58"/>
                    <a:gd name="T24" fmla="*/ 0 w 100"/>
                    <a:gd name="T25"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30"/>
                      </a:moveTo>
                      <a:lnTo>
                        <a:pt x="0" y="30"/>
                      </a:lnTo>
                      <a:lnTo>
                        <a:pt x="10" y="40"/>
                      </a:lnTo>
                      <a:lnTo>
                        <a:pt x="22" y="50"/>
                      </a:lnTo>
                      <a:lnTo>
                        <a:pt x="34" y="56"/>
                      </a:lnTo>
                      <a:lnTo>
                        <a:pt x="50" y="58"/>
                      </a:lnTo>
                      <a:lnTo>
                        <a:pt x="50" y="58"/>
                      </a:lnTo>
                      <a:lnTo>
                        <a:pt x="66" y="56"/>
                      </a:lnTo>
                      <a:lnTo>
                        <a:pt x="78" y="50"/>
                      </a:lnTo>
                      <a:lnTo>
                        <a:pt x="90" y="40"/>
                      </a:lnTo>
                      <a:lnTo>
                        <a:pt x="100" y="30"/>
                      </a:lnTo>
                      <a:lnTo>
                        <a:pt x="50" y="0"/>
                      </a:lnTo>
                      <a:lnTo>
                        <a:pt x="0" y="3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503" name="Group 502"/>
            <p:cNvGrpSpPr/>
            <p:nvPr/>
          </p:nvGrpSpPr>
          <p:grpSpPr>
            <a:xfrm>
              <a:off x="4746758" y="2043905"/>
              <a:ext cx="2618715" cy="2293791"/>
              <a:chOff x="4746758" y="2043905"/>
              <a:chExt cx="2618715" cy="2293791"/>
            </a:xfrm>
          </p:grpSpPr>
          <p:sp>
            <p:nvSpPr>
              <p:cNvPr id="504" name="Oval 503"/>
              <p:cNvSpPr/>
              <p:nvPr/>
            </p:nvSpPr>
            <p:spPr>
              <a:xfrm>
                <a:off x="5489708" y="2046287"/>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p:cNvSpPr/>
              <p:nvPr/>
            </p:nvSpPr>
            <p:spPr>
              <a:xfrm>
                <a:off x="5801785" y="21320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p:cNvSpPr/>
              <p:nvPr/>
            </p:nvSpPr>
            <p:spPr>
              <a:xfrm>
                <a:off x="6432286" y="204390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p:cNvSpPr/>
              <p:nvPr/>
            </p:nvSpPr>
            <p:spPr>
              <a:xfrm>
                <a:off x="5963025" y="26154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p:cNvSpPr/>
              <p:nvPr/>
            </p:nvSpPr>
            <p:spPr>
              <a:xfrm>
                <a:off x="5964900" y="2883693"/>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p:cNvSpPr/>
              <p:nvPr/>
            </p:nvSpPr>
            <p:spPr>
              <a:xfrm>
                <a:off x="4746758" y="333176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p:cNvSpPr/>
              <p:nvPr/>
            </p:nvSpPr>
            <p:spPr>
              <a:xfrm>
                <a:off x="5467616" y="3470274"/>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p:cNvSpPr/>
              <p:nvPr/>
            </p:nvSpPr>
            <p:spPr>
              <a:xfrm>
                <a:off x="5703624" y="3336528"/>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p:cNvSpPr/>
              <p:nvPr/>
            </p:nvSpPr>
            <p:spPr>
              <a:xfrm>
                <a:off x="6221281" y="3338511"/>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p:cNvSpPr/>
              <p:nvPr/>
            </p:nvSpPr>
            <p:spPr>
              <a:xfrm>
                <a:off x="6449484" y="34663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p:cNvSpPr/>
              <p:nvPr/>
            </p:nvSpPr>
            <p:spPr>
              <a:xfrm>
                <a:off x="7180529" y="3329780"/>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p:cNvSpPr/>
              <p:nvPr/>
            </p:nvSpPr>
            <p:spPr>
              <a:xfrm>
                <a:off x="5130139" y="38473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p:cNvSpPr/>
              <p:nvPr/>
            </p:nvSpPr>
            <p:spPr>
              <a:xfrm>
                <a:off x="5220627" y="4151312"/>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p:cNvSpPr/>
              <p:nvPr/>
            </p:nvSpPr>
            <p:spPr>
              <a:xfrm>
                <a:off x="6705733" y="415275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p:cNvSpPr/>
              <p:nvPr/>
            </p:nvSpPr>
            <p:spPr>
              <a:xfrm>
                <a:off x="6949243" y="3571874"/>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6" name="Group 595"/>
          <p:cNvGrpSpPr/>
          <p:nvPr/>
        </p:nvGrpSpPr>
        <p:grpSpPr>
          <a:xfrm>
            <a:off x="4403858" y="1392237"/>
            <a:ext cx="3295650" cy="2899571"/>
            <a:chOff x="4403858" y="1392237"/>
            <a:chExt cx="3295650" cy="2899571"/>
          </a:xfrm>
          <a:effectLst>
            <a:outerShdw blurRad="50800" dist="38100" dir="2700000" algn="tl" rotWithShape="0">
              <a:prstClr val="black">
                <a:alpha val="40000"/>
              </a:prstClr>
            </a:outerShdw>
          </a:effectLst>
        </p:grpSpPr>
        <p:grpSp>
          <p:nvGrpSpPr>
            <p:cNvPr id="597" name="Group 596"/>
            <p:cNvGrpSpPr/>
            <p:nvPr/>
          </p:nvGrpSpPr>
          <p:grpSpPr>
            <a:xfrm>
              <a:off x="4403858" y="1392237"/>
              <a:ext cx="3295650" cy="2898775"/>
              <a:chOff x="4403858" y="1392237"/>
              <a:chExt cx="3295650" cy="2898775"/>
            </a:xfrm>
          </p:grpSpPr>
          <p:grpSp>
            <p:nvGrpSpPr>
              <p:cNvPr id="605" name="Group 604"/>
              <p:cNvGrpSpPr/>
              <p:nvPr/>
            </p:nvGrpSpPr>
            <p:grpSpPr>
              <a:xfrm>
                <a:off x="6625564" y="2674143"/>
                <a:ext cx="336550" cy="336550"/>
                <a:chOff x="6623183" y="2671762"/>
                <a:chExt cx="336550" cy="336550"/>
              </a:xfrm>
            </p:grpSpPr>
            <p:sp>
              <p:nvSpPr>
                <p:cNvPr id="626" name="Freeform 73"/>
                <p:cNvSpPr>
                  <a:spLocks/>
                </p:cNvSpPr>
                <p:nvPr/>
              </p:nvSpPr>
              <p:spPr bwMode="auto">
                <a:xfrm>
                  <a:off x="6623183" y="2671762"/>
                  <a:ext cx="168275" cy="254000"/>
                </a:xfrm>
                <a:custGeom>
                  <a:avLst/>
                  <a:gdLst>
                    <a:gd name="T0" fmla="*/ 106 w 106"/>
                    <a:gd name="T1" fmla="*/ 0 h 160"/>
                    <a:gd name="T2" fmla="*/ 106 w 106"/>
                    <a:gd name="T3" fmla="*/ 0 h 160"/>
                    <a:gd name="T4" fmla="*/ 92 w 106"/>
                    <a:gd name="T5" fmla="*/ 2 h 160"/>
                    <a:gd name="T6" fmla="*/ 80 w 106"/>
                    <a:gd name="T7" fmla="*/ 4 h 160"/>
                    <a:gd name="T8" fmla="*/ 66 w 106"/>
                    <a:gd name="T9" fmla="*/ 8 h 160"/>
                    <a:gd name="T10" fmla="*/ 54 w 106"/>
                    <a:gd name="T11" fmla="*/ 14 h 160"/>
                    <a:gd name="T12" fmla="*/ 42 w 106"/>
                    <a:gd name="T13" fmla="*/ 22 h 160"/>
                    <a:gd name="T14" fmla="*/ 32 w 106"/>
                    <a:gd name="T15" fmla="*/ 32 h 160"/>
                    <a:gd name="T16" fmla="*/ 22 w 106"/>
                    <a:gd name="T17" fmla="*/ 42 h 160"/>
                    <a:gd name="T18" fmla="*/ 14 w 106"/>
                    <a:gd name="T19" fmla="*/ 54 h 160"/>
                    <a:gd name="T20" fmla="*/ 14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8 w 106"/>
                    <a:gd name="T35" fmla="*/ 148 h 160"/>
                    <a:gd name="T36" fmla="*/ 14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2" y="2"/>
                      </a:lnTo>
                      <a:lnTo>
                        <a:pt x="80" y="4"/>
                      </a:lnTo>
                      <a:lnTo>
                        <a:pt x="66" y="8"/>
                      </a:lnTo>
                      <a:lnTo>
                        <a:pt x="54" y="14"/>
                      </a:lnTo>
                      <a:lnTo>
                        <a:pt x="42" y="22"/>
                      </a:lnTo>
                      <a:lnTo>
                        <a:pt x="32" y="32"/>
                      </a:lnTo>
                      <a:lnTo>
                        <a:pt x="22" y="42"/>
                      </a:lnTo>
                      <a:lnTo>
                        <a:pt x="14" y="54"/>
                      </a:lnTo>
                      <a:lnTo>
                        <a:pt x="14" y="54"/>
                      </a:lnTo>
                      <a:lnTo>
                        <a:pt x="8" y="66"/>
                      </a:lnTo>
                      <a:lnTo>
                        <a:pt x="4" y="80"/>
                      </a:lnTo>
                      <a:lnTo>
                        <a:pt x="2" y="94"/>
                      </a:lnTo>
                      <a:lnTo>
                        <a:pt x="0" y="108"/>
                      </a:lnTo>
                      <a:lnTo>
                        <a:pt x="2" y="122"/>
                      </a:lnTo>
                      <a:lnTo>
                        <a:pt x="4" y="134"/>
                      </a:lnTo>
                      <a:lnTo>
                        <a:pt x="8" y="148"/>
                      </a:lnTo>
                      <a:lnTo>
                        <a:pt x="14"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7" name="Freeform 74"/>
                <p:cNvSpPr>
                  <a:spLocks/>
                </p:cNvSpPr>
                <p:nvPr/>
              </p:nvSpPr>
              <p:spPr bwMode="auto">
                <a:xfrm>
                  <a:off x="6645408" y="2840037"/>
                  <a:ext cx="292100" cy="168275"/>
                </a:xfrm>
                <a:custGeom>
                  <a:avLst/>
                  <a:gdLst>
                    <a:gd name="T0" fmla="*/ 0 w 184"/>
                    <a:gd name="T1" fmla="*/ 54 h 106"/>
                    <a:gd name="T2" fmla="*/ 0 w 184"/>
                    <a:gd name="T3" fmla="*/ 54 h 106"/>
                    <a:gd name="T4" fmla="*/ 8 w 184"/>
                    <a:gd name="T5" fmla="*/ 66 h 106"/>
                    <a:gd name="T6" fmla="*/ 18 w 184"/>
                    <a:gd name="T7" fmla="*/ 76 h 106"/>
                    <a:gd name="T8" fmla="*/ 28 w 184"/>
                    <a:gd name="T9" fmla="*/ 84 h 106"/>
                    <a:gd name="T10" fmla="*/ 40 w 184"/>
                    <a:gd name="T11" fmla="*/ 92 h 106"/>
                    <a:gd name="T12" fmla="*/ 40 w 184"/>
                    <a:gd name="T13" fmla="*/ 92 h 106"/>
                    <a:gd name="T14" fmla="*/ 60 w 184"/>
                    <a:gd name="T15" fmla="*/ 102 h 106"/>
                    <a:gd name="T16" fmla="*/ 80 w 184"/>
                    <a:gd name="T17" fmla="*/ 106 h 106"/>
                    <a:gd name="T18" fmla="*/ 100 w 184"/>
                    <a:gd name="T19" fmla="*/ 106 h 106"/>
                    <a:gd name="T20" fmla="*/ 120 w 184"/>
                    <a:gd name="T21" fmla="*/ 104 h 106"/>
                    <a:gd name="T22" fmla="*/ 140 w 184"/>
                    <a:gd name="T23" fmla="*/ 96 h 106"/>
                    <a:gd name="T24" fmla="*/ 156 w 184"/>
                    <a:gd name="T25" fmla="*/ 86 h 106"/>
                    <a:gd name="T26" fmla="*/ 172 w 184"/>
                    <a:gd name="T27" fmla="*/ 72 h 106"/>
                    <a:gd name="T28" fmla="*/ 184 w 184"/>
                    <a:gd name="T29" fmla="*/ 54 h 106"/>
                    <a:gd name="T30" fmla="*/ 92 w 184"/>
                    <a:gd name="T31" fmla="*/ 0 h 106"/>
                    <a:gd name="T32" fmla="*/ 0 w 184"/>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4"/>
                      </a:moveTo>
                      <a:lnTo>
                        <a:pt x="0" y="54"/>
                      </a:lnTo>
                      <a:lnTo>
                        <a:pt x="8" y="66"/>
                      </a:lnTo>
                      <a:lnTo>
                        <a:pt x="18" y="76"/>
                      </a:lnTo>
                      <a:lnTo>
                        <a:pt x="28" y="84"/>
                      </a:lnTo>
                      <a:lnTo>
                        <a:pt x="40" y="92"/>
                      </a:lnTo>
                      <a:lnTo>
                        <a:pt x="40" y="92"/>
                      </a:lnTo>
                      <a:lnTo>
                        <a:pt x="60" y="102"/>
                      </a:lnTo>
                      <a:lnTo>
                        <a:pt x="80" y="106"/>
                      </a:lnTo>
                      <a:lnTo>
                        <a:pt x="100" y="106"/>
                      </a:lnTo>
                      <a:lnTo>
                        <a:pt x="120" y="104"/>
                      </a:lnTo>
                      <a:lnTo>
                        <a:pt x="140" y="96"/>
                      </a:lnTo>
                      <a:lnTo>
                        <a:pt x="156" y="86"/>
                      </a:lnTo>
                      <a:lnTo>
                        <a:pt x="172" y="72"/>
                      </a:lnTo>
                      <a:lnTo>
                        <a:pt x="184" y="54"/>
                      </a:lnTo>
                      <a:lnTo>
                        <a:pt x="92"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8" name="Freeform 75"/>
                <p:cNvSpPr>
                  <a:spLocks/>
                </p:cNvSpPr>
                <p:nvPr/>
              </p:nvSpPr>
              <p:spPr bwMode="auto">
                <a:xfrm>
                  <a:off x="6791458" y="2671762"/>
                  <a:ext cx="168275" cy="254000"/>
                </a:xfrm>
                <a:custGeom>
                  <a:avLst/>
                  <a:gdLst>
                    <a:gd name="T0" fmla="*/ 54 w 106"/>
                    <a:gd name="T1" fmla="*/ 16 h 160"/>
                    <a:gd name="T2" fmla="*/ 54 w 106"/>
                    <a:gd name="T3" fmla="*/ 16 h 160"/>
                    <a:gd name="T4" fmla="*/ 40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2 w 106"/>
                    <a:gd name="T25" fmla="*/ 80 h 160"/>
                    <a:gd name="T26" fmla="*/ 96 w 106"/>
                    <a:gd name="T27" fmla="*/ 60 h 160"/>
                    <a:gd name="T28" fmla="*/ 86 w 106"/>
                    <a:gd name="T29" fmla="*/ 42 h 160"/>
                    <a:gd name="T30" fmla="*/ 72 w 106"/>
                    <a:gd name="T31" fmla="*/ 28 h 160"/>
                    <a:gd name="T32" fmla="*/ 54 w 106"/>
                    <a:gd name="T33" fmla="*/ 16 h 160"/>
                    <a:gd name="T34" fmla="*/ 54 w 106"/>
                    <a:gd name="T35"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6"/>
                      </a:moveTo>
                      <a:lnTo>
                        <a:pt x="54" y="16"/>
                      </a:lnTo>
                      <a:lnTo>
                        <a:pt x="40" y="8"/>
                      </a:lnTo>
                      <a:lnTo>
                        <a:pt x="28" y="4"/>
                      </a:lnTo>
                      <a:lnTo>
                        <a:pt x="14" y="2"/>
                      </a:lnTo>
                      <a:lnTo>
                        <a:pt x="0" y="0"/>
                      </a:lnTo>
                      <a:lnTo>
                        <a:pt x="0" y="106"/>
                      </a:lnTo>
                      <a:lnTo>
                        <a:pt x="92" y="160"/>
                      </a:lnTo>
                      <a:lnTo>
                        <a:pt x="92" y="160"/>
                      </a:lnTo>
                      <a:lnTo>
                        <a:pt x="102" y="140"/>
                      </a:lnTo>
                      <a:lnTo>
                        <a:pt x="106" y="120"/>
                      </a:lnTo>
                      <a:lnTo>
                        <a:pt x="106" y="100"/>
                      </a:lnTo>
                      <a:lnTo>
                        <a:pt x="102" y="80"/>
                      </a:lnTo>
                      <a:lnTo>
                        <a:pt x="96" y="60"/>
                      </a:lnTo>
                      <a:lnTo>
                        <a:pt x="86" y="42"/>
                      </a:lnTo>
                      <a:lnTo>
                        <a:pt x="72" y="28"/>
                      </a:lnTo>
                      <a:lnTo>
                        <a:pt x="54" y="16"/>
                      </a:lnTo>
                      <a:lnTo>
                        <a:pt x="54" y="1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06" name="Group 605"/>
              <p:cNvGrpSpPr/>
              <p:nvPr/>
            </p:nvGrpSpPr>
            <p:grpSpPr>
              <a:xfrm>
                <a:off x="7362958" y="3954462"/>
                <a:ext cx="336550" cy="336550"/>
                <a:chOff x="7362958" y="3954462"/>
                <a:chExt cx="336550" cy="336550"/>
              </a:xfrm>
            </p:grpSpPr>
            <p:sp>
              <p:nvSpPr>
                <p:cNvPr id="623" name="Freeform 76"/>
                <p:cNvSpPr>
                  <a:spLocks/>
                </p:cNvSpPr>
                <p:nvPr/>
              </p:nvSpPr>
              <p:spPr bwMode="auto">
                <a:xfrm>
                  <a:off x="738518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58 w 184"/>
                    <a:gd name="T15" fmla="*/ 100 h 106"/>
                    <a:gd name="T16" fmla="*/ 80 w 184"/>
                    <a:gd name="T17" fmla="*/ 106 h 106"/>
                    <a:gd name="T18" fmla="*/ 100 w 184"/>
                    <a:gd name="T19" fmla="*/ 106 h 106"/>
                    <a:gd name="T20" fmla="*/ 120 w 184"/>
                    <a:gd name="T21" fmla="*/ 102 h 106"/>
                    <a:gd name="T22" fmla="*/ 138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58" y="100"/>
                      </a:lnTo>
                      <a:lnTo>
                        <a:pt x="80" y="106"/>
                      </a:lnTo>
                      <a:lnTo>
                        <a:pt x="100" y="106"/>
                      </a:lnTo>
                      <a:lnTo>
                        <a:pt x="120" y="102"/>
                      </a:lnTo>
                      <a:lnTo>
                        <a:pt x="138"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4" name="Freeform 77"/>
                <p:cNvSpPr>
                  <a:spLocks/>
                </p:cNvSpPr>
                <p:nvPr/>
              </p:nvSpPr>
              <p:spPr bwMode="auto">
                <a:xfrm>
                  <a:off x="753123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2 w 106"/>
                    <a:gd name="T25" fmla="*/ 78 h 158"/>
                    <a:gd name="T26" fmla="*/ 96 w 106"/>
                    <a:gd name="T27" fmla="*/ 60 h 158"/>
                    <a:gd name="T28" fmla="*/ 84 w 106"/>
                    <a:gd name="T29" fmla="*/ 42 h 158"/>
                    <a:gd name="T30" fmla="*/ 70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2" y="78"/>
                      </a:lnTo>
                      <a:lnTo>
                        <a:pt x="96" y="60"/>
                      </a:lnTo>
                      <a:lnTo>
                        <a:pt x="84" y="42"/>
                      </a:lnTo>
                      <a:lnTo>
                        <a:pt x="70"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5" name="Freeform 78"/>
                <p:cNvSpPr>
                  <a:spLocks/>
                </p:cNvSpPr>
                <p:nvPr/>
              </p:nvSpPr>
              <p:spPr bwMode="auto">
                <a:xfrm>
                  <a:off x="736295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07" name="Group 606"/>
              <p:cNvGrpSpPr/>
              <p:nvPr/>
            </p:nvGrpSpPr>
            <p:grpSpPr>
              <a:xfrm>
                <a:off x="4403858" y="3954462"/>
                <a:ext cx="336550" cy="336550"/>
                <a:chOff x="4403858" y="3954462"/>
                <a:chExt cx="336550" cy="336550"/>
              </a:xfrm>
            </p:grpSpPr>
            <p:sp>
              <p:nvSpPr>
                <p:cNvPr id="620" name="Freeform 79"/>
                <p:cNvSpPr>
                  <a:spLocks/>
                </p:cNvSpPr>
                <p:nvPr/>
              </p:nvSpPr>
              <p:spPr bwMode="auto">
                <a:xfrm>
                  <a:off x="4403858" y="3954462"/>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1" name="Freeform 80"/>
                <p:cNvSpPr>
                  <a:spLocks/>
                </p:cNvSpPr>
                <p:nvPr/>
              </p:nvSpPr>
              <p:spPr bwMode="auto">
                <a:xfrm>
                  <a:off x="4572133" y="3954462"/>
                  <a:ext cx="168275" cy="250825"/>
                </a:xfrm>
                <a:custGeom>
                  <a:avLst/>
                  <a:gdLst>
                    <a:gd name="T0" fmla="*/ 54 w 106"/>
                    <a:gd name="T1" fmla="*/ 14 h 158"/>
                    <a:gd name="T2" fmla="*/ 54 w 106"/>
                    <a:gd name="T3" fmla="*/ 14 h 158"/>
                    <a:gd name="T4" fmla="*/ 42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2"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2" name="Freeform 81"/>
                <p:cNvSpPr>
                  <a:spLocks/>
                </p:cNvSpPr>
                <p:nvPr/>
              </p:nvSpPr>
              <p:spPr bwMode="auto">
                <a:xfrm>
                  <a:off x="4429258" y="4122737"/>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08" name="Group 607"/>
              <p:cNvGrpSpPr/>
              <p:nvPr/>
            </p:nvGrpSpPr>
            <p:grpSpPr>
              <a:xfrm>
                <a:off x="5140458" y="2671762"/>
                <a:ext cx="336550" cy="336550"/>
                <a:chOff x="5140458" y="2671762"/>
                <a:chExt cx="336550" cy="336550"/>
              </a:xfrm>
            </p:grpSpPr>
            <p:sp>
              <p:nvSpPr>
                <p:cNvPr id="617" name="Freeform 82"/>
                <p:cNvSpPr>
                  <a:spLocks/>
                </p:cNvSpPr>
                <p:nvPr/>
              </p:nvSpPr>
              <p:spPr bwMode="auto">
                <a:xfrm>
                  <a:off x="5140458" y="2671762"/>
                  <a:ext cx="168275" cy="254000"/>
                </a:xfrm>
                <a:custGeom>
                  <a:avLst/>
                  <a:gdLst>
                    <a:gd name="T0" fmla="*/ 106 w 106"/>
                    <a:gd name="T1" fmla="*/ 0 h 160"/>
                    <a:gd name="T2" fmla="*/ 106 w 106"/>
                    <a:gd name="T3" fmla="*/ 0 h 160"/>
                    <a:gd name="T4" fmla="*/ 94 w 106"/>
                    <a:gd name="T5" fmla="*/ 2 h 160"/>
                    <a:gd name="T6" fmla="*/ 80 w 106"/>
                    <a:gd name="T7" fmla="*/ 4 h 160"/>
                    <a:gd name="T8" fmla="*/ 66 w 106"/>
                    <a:gd name="T9" fmla="*/ 8 h 160"/>
                    <a:gd name="T10" fmla="*/ 54 w 106"/>
                    <a:gd name="T11" fmla="*/ 14 h 160"/>
                    <a:gd name="T12" fmla="*/ 44 w 106"/>
                    <a:gd name="T13" fmla="*/ 22 h 160"/>
                    <a:gd name="T14" fmla="*/ 32 w 106"/>
                    <a:gd name="T15" fmla="*/ 32 h 160"/>
                    <a:gd name="T16" fmla="*/ 24 w 106"/>
                    <a:gd name="T17" fmla="*/ 42 h 160"/>
                    <a:gd name="T18" fmla="*/ 16 w 106"/>
                    <a:gd name="T19" fmla="*/ 54 h 160"/>
                    <a:gd name="T20" fmla="*/ 16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10 w 106"/>
                    <a:gd name="T35" fmla="*/ 148 h 160"/>
                    <a:gd name="T36" fmla="*/ 16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4" y="2"/>
                      </a:lnTo>
                      <a:lnTo>
                        <a:pt x="80" y="4"/>
                      </a:lnTo>
                      <a:lnTo>
                        <a:pt x="66" y="8"/>
                      </a:lnTo>
                      <a:lnTo>
                        <a:pt x="54" y="14"/>
                      </a:lnTo>
                      <a:lnTo>
                        <a:pt x="44" y="22"/>
                      </a:lnTo>
                      <a:lnTo>
                        <a:pt x="32" y="32"/>
                      </a:lnTo>
                      <a:lnTo>
                        <a:pt x="24" y="42"/>
                      </a:lnTo>
                      <a:lnTo>
                        <a:pt x="16" y="54"/>
                      </a:lnTo>
                      <a:lnTo>
                        <a:pt x="16" y="54"/>
                      </a:lnTo>
                      <a:lnTo>
                        <a:pt x="8" y="66"/>
                      </a:lnTo>
                      <a:lnTo>
                        <a:pt x="4" y="80"/>
                      </a:lnTo>
                      <a:lnTo>
                        <a:pt x="2" y="94"/>
                      </a:lnTo>
                      <a:lnTo>
                        <a:pt x="0" y="108"/>
                      </a:lnTo>
                      <a:lnTo>
                        <a:pt x="2" y="122"/>
                      </a:lnTo>
                      <a:lnTo>
                        <a:pt x="4" y="134"/>
                      </a:lnTo>
                      <a:lnTo>
                        <a:pt x="10" y="148"/>
                      </a:lnTo>
                      <a:lnTo>
                        <a:pt x="16"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8" name="Freeform 83"/>
                <p:cNvSpPr>
                  <a:spLocks/>
                </p:cNvSpPr>
                <p:nvPr/>
              </p:nvSpPr>
              <p:spPr bwMode="auto">
                <a:xfrm>
                  <a:off x="5308733" y="2671762"/>
                  <a:ext cx="168275" cy="254000"/>
                </a:xfrm>
                <a:custGeom>
                  <a:avLst/>
                  <a:gdLst>
                    <a:gd name="T0" fmla="*/ 54 w 106"/>
                    <a:gd name="T1" fmla="*/ 14 h 160"/>
                    <a:gd name="T2" fmla="*/ 54 w 106"/>
                    <a:gd name="T3" fmla="*/ 14 h 160"/>
                    <a:gd name="T4" fmla="*/ 42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4 w 106"/>
                    <a:gd name="T25" fmla="*/ 80 h 160"/>
                    <a:gd name="T26" fmla="*/ 96 w 106"/>
                    <a:gd name="T27" fmla="*/ 60 h 160"/>
                    <a:gd name="T28" fmla="*/ 86 w 106"/>
                    <a:gd name="T29" fmla="*/ 42 h 160"/>
                    <a:gd name="T30" fmla="*/ 72 w 106"/>
                    <a:gd name="T31" fmla="*/ 28 h 160"/>
                    <a:gd name="T32" fmla="*/ 54 w 106"/>
                    <a:gd name="T33" fmla="*/ 14 h 160"/>
                    <a:gd name="T34" fmla="*/ 54 w 106"/>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4"/>
                      </a:moveTo>
                      <a:lnTo>
                        <a:pt x="54" y="14"/>
                      </a:lnTo>
                      <a:lnTo>
                        <a:pt x="42" y="8"/>
                      </a:lnTo>
                      <a:lnTo>
                        <a:pt x="28" y="4"/>
                      </a:lnTo>
                      <a:lnTo>
                        <a:pt x="14" y="2"/>
                      </a:lnTo>
                      <a:lnTo>
                        <a:pt x="0" y="0"/>
                      </a:lnTo>
                      <a:lnTo>
                        <a:pt x="0" y="106"/>
                      </a:lnTo>
                      <a:lnTo>
                        <a:pt x="92" y="160"/>
                      </a:lnTo>
                      <a:lnTo>
                        <a:pt x="92" y="160"/>
                      </a:lnTo>
                      <a:lnTo>
                        <a:pt x="102" y="140"/>
                      </a:lnTo>
                      <a:lnTo>
                        <a:pt x="106" y="120"/>
                      </a:lnTo>
                      <a:lnTo>
                        <a:pt x="106" y="100"/>
                      </a:lnTo>
                      <a:lnTo>
                        <a:pt x="104" y="80"/>
                      </a:lnTo>
                      <a:lnTo>
                        <a:pt x="96" y="60"/>
                      </a:lnTo>
                      <a:lnTo>
                        <a:pt x="86" y="42"/>
                      </a:lnTo>
                      <a:lnTo>
                        <a:pt x="72" y="28"/>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9" name="Freeform 84"/>
                <p:cNvSpPr>
                  <a:spLocks/>
                </p:cNvSpPr>
                <p:nvPr/>
              </p:nvSpPr>
              <p:spPr bwMode="auto">
                <a:xfrm>
                  <a:off x="5165858" y="2840037"/>
                  <a:ext cx="288925" cy="168275"/>
                </a:xfrm>
                <a:custGeom>
                  <a:avLst/>
                  <a:gdLst>
                    <a:gd name="T0" fmla="*/ 0 w 182"/>
                    <a:gd name="T1" fmla="*/ 54 h 106"/>
                    <a:gd name="T2" fmla="*/ 0 w 182"/>
                    <a:gd name="T3" fmla="*/ 54 h 106"/>
                    <a:gd name="T4" fmla="*/ 6 w 182"/>
                    <a:gd name="T5" fmla="*/ 66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4 h 106"/>
                    <a:gd name="T22" fmla="*/ 138 w 182"/>
                    <a:gd name="T23" fmla="*/ 96 h 106"/>
                    <a:gd name="T24" fmla="*/ 154 w 182"/>
                    <a:gd name="T25" fmla="*/ 86 h 106"/>
                    <a:gd name="T26" fmla="*/ 170 w 182"/>
                    <a:gd name="T27" fmla="*/ 72 h 106"/>
                    <a:gd name="T28" fmla="*/ 182 w 182"/>
                    <a:gd name="T29" fmla="*/ 54 h 106"/>
                    <a:gd name="T30" fmla="*/ 90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6"/>
                      </a:lnTo>
                      <a:lnTo>
                        <a:pt x="16" y="76"/>
                      </a:lnTo>
                      <a:lnTo>
                        <a:pt x="26" y="84"/>
                      </a:lnTo>
                      <a:lnTo>
                        <a:pt x="38" y="92"/>
                      </a:lnTo>
                      <a:lnTo>
                        <a:pt x="38" y="92"/>
                      </a:lnTo>
                      <a:lnTo>
                        <a:pt x="58" y="102"/>
                      </a:lnTo>
                      <a:lnTo>
                        <a:pt x="78" y="106"/>
                      </a:lnTo>
                      <a:lnTo>
                        <a:pt x="98" y="106"/>
                      </a:lnTo>
                      <a:lnTo>
                        <a:pt x="118" y="104"/>
                      </a:lnTo>
                      <a:lnTo>
                        <a:pt x="138" y="96"/>
                      </a:lnTo>
                      <a:lnTo>
                        <a:pt x="154" y="86"/>
                      </a:lnTo>
                      <a:lnTo>
                        <a:pt x="170" y="72"/>
                      </a:lnTo>
                      <a:lnTo>
                        <a:pt x="182" y="54"/>
                      </a:lnTo>
                      <a:lnTo>
                        <a:pt x="90"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09" name="Group 608"/>
              <p:cNvGrpSpPr/>
              <p:nvPr/>
            </p:nvGrpSpPr>
            <p:grpSpPr>
              <a:xfrm>
                <a:off x="5883408" y="1392237"/>
                <a:ext cx="336550" cy="336550"/>
                <a:chOff x="5883408" y="1392237"/>
                <a:chExt cx="336550" cy="336550"/>
              </a:xfrm>
            </p:grpSpPr>
            <p:sp>
              <p:nvSpPr>
                <p:cNvPr id="614" name="Freeform 85"/>
                <p:cNvSpPr>
                  <a:spLocks/>
                </p:cNvSpPr>
                <p:nvPr/>
              </p:nvSpPr>
              <p:spPr bwMode="auto">
                <a:xfrm>
                  <a:off x="5883408" y="1392237"/>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0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0"/>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 name="Freeform 86"/>
                <p:cNvSpPr>
                  <a:spLocks/>
                </p:cNvSpPr>
                <p:nvPr/>
              </p:nvSpPr>
              <p:spPr bwMode="auto">
                <a:xfrm>
                  <a:off x="6051683" y="1392237"/>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 name="Freeform 87"/>
                <p:cNvSpPr>
                  <a:spLocks/>
                </p:cNvSpPr>
                <p:nvPr/>
              </p:nvSpPr>
              <p:spPr bwMode="auto">
                <a:xfrm>
                  <a:off x="5905633" y="1560512"/>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4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4"/>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10" name="Group 609"/>
              <p:cNvGrpSpPr/>
              <p:nvPr/>
            </p:nvGrpSpPr>
            <p:grpSpPr>
              <a:xfrm>
                <a:off x="5883408" y="3954462"/>
                <a:ext cx="336550" cy="336550"/>
                <a:chOff x="5883408" y="3954462"/>
                <a:chExt cx="336550" cy="336550"/>
              </a:xfrm>
            </p:grpSpPr>
            <p:sp>
              <p:nvSpPr>
                <p:cNvPr id="611" name="Freeform 88"/>
                <p:cNvSpPr>
                  <a:spLocks/>
                </p:cNvSpPr>
                <p:nvPr/>
              </p:nvSpPr>
              <p:spPr bwMode="auto">
                <a:xfrm>
                  <a:off x="590563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6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6"/>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 name="Freeform 89"/>
                <p:cNvSpPr>
                  <a:spLocks/>
                </p:cNvSpPr>
                <p:nvPr/>
              </p:nvSpPr>
              <p:spPr bwMode="auto">
                <a:xfrm>
                  <a:off x="605168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3" name="Freeform 90"/>
                <p:cNvSpPr>
                  <a:spLocks/>
                </p:cNvSpPr>
                <p:nvPr/>
              </p:nvSpPr>
              <p:spPr bwMode="auto">
                <a:xfrm>
                  <a:off x="588340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98" name="Group 597"/>
            <p:cNvGrpSpPr/>
            <p:nvPr/>
          </p:nvGrpSpPr>
          <p:grpSpPr>
            <a:xfrm>
              <a:off x="4409414" y="1396996"/>
              <a:ext cx="3290094" cy="2894812"/>
              <a:chOff x="4409414" y="1396996"/>
              <a:chExt cx="3290094" cy="2894812"/>
            </a:xfrm>
          </p:grpSpPr>
          <p:sp>
            <p:nvSpPr>
              <p:cNvPr id="599" name="Oval 598"/>
              <p:cNvSpPr/>
              <p:nvPr/>
            </p:nvSpPr>
            <p:spPr>
              <a:xfrm>
                <a:off x="5142044" y="267969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p:cNvSpPr/>
              <p:nvPr/>
            </p:nvSpPr>
            <p:spPr>
              <a:xfrm>
                <a:off x="4409414" y="3956048"/>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p:cNvSpPr/>
              <p:nvPr/>
            </p:nvSpPr>
            <p:spPr>
              <a:xfrm>
                <a:off x="5889097" y="3958431"/>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p:cNvSpPr/>
              <p:nvPr/>
            </p:nvSpPr>
            <p:spPr>
              <a:xfrm>
                <a:off x="6626356" y="2674934"/>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p:cNvSpPr/>
              <p:nvPr/>
            </p:nvSpPr>
            <p:spPr>
              <a:xfrm>
                <a:off x="7366131" y="395604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p:cNvSpPr/>
              <p:nvPr/>
            </p:nvSpPr>
            <p:spPr>
              <a:xfrm>
                <a:off x="5889097" y="1396996"/>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4" name="Line 3101"/>
          <p:cNvSpPr>
            <a:spLocks noChangeShapeType="1"/>
          </p:cNvSpPr>
          <p:nvPr/>
        </p:nvSpPr>
        <p:spPr bwMode="auto">
          <a:xfrm flipH="1">
            <a:off x="2368996" y="1554162"/>
            <a:ext cx="92075" cy="1171575"/>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55" name="Group 654"/>
          <p:cNvGrpSpPr/>
          <p:nvPr/>
        </p:nvGrpSpPr>
        <p:grpSpPr>
          <a:xfrm>
            <a:off x="2352089" y="2029197"/>
            <a:ext cx="1041655" cy="875909"/>
            <a:chOff x="1669469" y="1351353"/>
            <a:chExt cx="1041655" cy="875909"/>
          </a:xfrm>
        </p:grpSpPr>
        <p:grpSp>
          <p:nvGrpSpPr>
            <p:cNvPr id="656" name="Group 655"/>
            <p:cNvGrpSpPr/>
            <p:nvPr/>
          </p:nvGrpSpPr>
          <p:grpSpPr>
            <a:xfrm>
              <a:off x="1669469" y="1351353"/>
              <a:ext cx="1041655" cy="875909"/>
              <a:chOff x="2475881" y="1674790"/>
              <a:chExt cx="1041655" cy="875909"/>
            </a:xfrm>
            <a:effectLst>
              <a:outerShdw blurRad="50800" dist="38100" dir="2700000" algn="tl" rotWithShape="0">
                <a:prstClr val="black">
                  <a:alpha val="40000"/>
                </a:prstClr>
              </a:outerShdw>
            </a:effectLst>
          </p:grpSpPr>
          <p:sp>
            <p:nvSpPr>
              <p:cNvPr id="658" name="Can 657"/>
              <p:cNvSpPr/>
              <p:nvPr/>
            </p:nvSpPr>
            <p:spPr>
              <a:xfrm rot="2949690">
                <a:off x="2757917" y="1419997"/>
                <a:ext cx="504825" cy="1014412"/>
              </a:xfrm>
              <a:prstGeom prst="can">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Isosceles Triangle 658"/>
              <p:cNvSpPr/>
              <p:nvPr/>
            </p:nvSpPr>
            <p:spPr>
              <a:xfrm rot="13761791">
                <a:off x="2331719" y="2185415"/>
                <a:ext cx="509446" cy="221122"/>
              </a:xfrm>
              <a:prstGeom prst="triangle">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7" name="Arc 656"/>
            <p:cNvSpPr/>
            <p:nvPr/>
          </p:nvSpPr>
          <p:spPr>
            <a:xfrm rot="13780740">
              <a:off x="1618893" y="1817941"/>
              <a:ext cx="502813" cy="149965"/>
            </a:xfrm>
            <a:prstGeom prst="arc">
              <a:avLst>
                <a:gd name="adj1" fmla="val 10763649"/>
                <a:gd name="adj2" fmla="val 0"/>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60" name="Group 659"/>
          <p:cNvGrpSpPr/>
          <p:nvPr/>
        </p:nvGrpSpPr>
        <p:grpSpPr>
          <a:xfrm rot="16382082">
            <a:off x="1620017" y="1774954"/>
            <a:ext cx="1041655" cy="875909"/>
            <a:chOff x="1669469" y="1351353"/>
            <a:chExt cx="1041655" cy="875909"/>
          </a:xfrm>
        </p:grpSpPr>
        <p:grpSp>
          <p:nvGrpSpPr>
            <p:cNvPr id="661" name="Group 660"/>
            <p:cNvGrpSpPr/>
            <p:nvPr/>
          </p:nvGrpSpPr>
          <p:grpSpPr>
            <a:xfrm>
              <a:off x="1669469" y="1351353"/>
              <a:ext cx="1041655" cy="875909"/>
              <a:chOff x="2475881" y="1674790"/>
              <a:chExt cx="1041655" cy="875909"/>
            </a:xfrm>
            <a:effectLst>
              <a:outerShdw blurRad="50800" dist="38100" dir="2700000" algn="tl" rotWithShape="0">
                <a:prstClr val="black">
                  <a:alpha val="40000"/>
                </a:prstClr>
              </a:outerShdw>
            </a:effectLst>
          </p:grpSpPr>
          <p:sp>
            <p:nvSpPr>
              <p:cNvPr id="663" name="Can 662"/>
              <p:cNvSpPr/>
              <p:nvPr/>
            </p:nvSpPr>
            <p:spPr>
              <a:xfrm rot="2949690">
                <a:off x="2757917" y="1419997"/>
                <a:ext cx="504825" cy="1014412"/>
              </a:xfrm>
              <a:prstGeom prst="can">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Isosceles Triangle 663"/>
              <p:cNvSpPr/>
              <p:nvPr/>
            </p:nvSpPr>
            <p:spPr>
              <a:xfrm rot="13761791">
                <a:off x="2331719" y="2185415"/>
                <a:ext cx="509446" cy="221122"/>
              </a:xfrm>
              <a:prstGeom prst="triangle">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2" name="Arc 661"/>
            <p:cNvSpPr/>
            <p:nvPr/>
          </p:nvSpPr>
          <p:spPr>
            <a:xfrm rot="13780740">
              <a:off x="1618893" y="1817941"/>
              <a:ext cx="502813" cy="149965"/>
            </a:xfrm>
            <a:prstGeom prst="arc">
              <a:avLst>
                <a:gd name="adj1" fmla="val 10763649"/>
                <a:gd name="adj2" fmla="val 0"/>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65" name="Group 664"/>
          <p:cNvGrpSpPr/>
          <p:nvPr/>
        </p:nvGrpSpPr>
        <p:grpSpPr>
          <a:xfrm rot="17897407">
            <a:off x="1920262" y="1977613"/>
            <a:ext cx="825685" cy="661375"/>
            <a:chOff x="1734485" y="1452816"/>
            <a:chExt cx="704092" cy="661375"/>
          </a:xfrm>
        </p:grpSpPr>
        <p:grpSp>
          <p:nvGrpSpPr>
            <p:cNvPr id="666" name="Group 665"/>
            <p:cNvGrpSpPr/>
            <p:nvPr/>
          </p:nvGrpSpPr>
          <p:grpSpPr>
            <a:xfrm>
              <a:off x="1734485" y="1452816"/>
              <a:ext cx="704092" cy="624932"/>
              <a:chOff x="2540897" y="1776253"/>
              <a:chExt cx="704092" cy="624932"/>
            </a:xfrm>
            <a:effectLst>
              <a:outerShdw blurRad="50800" dist="38100" dir="2700000" algn="tl" rotWithShape="0">
                <a:prstClr val="black">
                  <a:alpha val="40000"/>
                </a:prstClr>
              </a:outerShdw>
            </a:effectLst>
          </p:grpSpPr>
          <p:sp>
            <p:nvSpPr>
              <p:cNvPr id="668" name="Can 667"/>
              <p:cNvSpPr/>
              <p:nvPr/>
            </p:nvSpPr>
            <p:spPr>
              <a:xfrm rot="2949690">
                <a:off x="2640530" y="1676620"/>
                <a:ext cx="504825" cy="704092"/>
              </a:xfrm>
              <a:prstGeom prst="can">
                <a:avLst>
                  <a:gd name="adj" fmla="val 69736"/>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Isosceles Triangle 668"/>
              <p:cNvSpPr/>
              <p:nvPr/>
            </p:nvSpPr>
            <p:spPr>
              <a:xfrm rot="13761791">
                <a:off x="2531463" y="2291517"/>
                <a:ext cx="165721" cy="53615"/>
              </a:xfrm>
              <a:prstGeom prst="triangle">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7" name="Arc 666"/>
            <p:cNvSpPr/>
            <p:nvPr/>
          </p:nvSpPr>
          <p:spPr>
            <a:xfrm rot="13719077">
              <a:off x="1679436" y="1715728"/>
              <a:ext cx="502813" cy="294114"/>
            </a:xfrm>
            <a:prstGeom prst="arc">
              <a:avLst>
                <a:gd name="adj1" fmla="val 10763649"/>
                <a:gd name="adj2" fmla="val 0"/>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70" name="Explosion 1 669"/>
          <p:cNvSpPr/>
          <p:nvPr/>
        </p:nvSpPr>
        <p:spPr>
          <a:xfrm>
            <a:off x="2185532" y="2405062"/>
            <a:ext cx="451379" cy="333375"/>
          </a:xfrm>
          <a:prstGeom prst="irregularSeal1">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1" name="Group 670"/>
          <p:cNvGrpSpPr/>
          <p:nvPr/>
        </p:nvGrpSpPr>
        <p:grpSpPr>
          <a:xfrm>
            <a:off x="4406240" y="3955862"/>
            <a:ext cx="338933" cy="336550"/>
            <a:chOff x="2972076" y="4494985"/>
            <a:chExt cx="338933" cy="336550"/>
          </a:xfrm>
        </p:grpSpPr>
        <p:sp>
          <p:nvSpPr>
            <p:cNvPr id="672" name="Freeform 79"/>
            <p:cNvSpPr>
              <a:spLocks/>
            </p:cNvSpPr>
            <p:nvPr/>
          </p:nvSpPr>
          <p:spPr bwMode="auto">
            <a:xfrm>
              <a:off x="2972076" y="4494985"/>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3" name="Freeform 81"/>
            <p:cNvSpPr>
              <a:spLocks/>
            </p:cNvSpPr>
            <p:nvPr/>
          </p:nvSpPr>
          <p:spPr bwMode="auto">
            <a:xfrm>
              <a:off x="2997476" y="4663260"/>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4" name="Oval 673"/>
            <p:cNvSpPr/>
            <p:nvPr/>
          </p:nvSpPr>
          <p:spPr>
            <a:xfrm>
              <a:off x="2977632" y="4496571"/>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5" name="Group 674"/>
          <p:cNvGrpSpPr/>
          <p:nvPr/>
        </p:nvGrpSpPr>
        <p:grpSpPr>
          <a:xfrm>
            <a:off x="5885391" y="3955427"/>
            <a:ext cx="338933" cy="336550"/>
            <a:chOff x="2972076" y="4494985"/>
            <a:chExt cx="338933" cy="336550"/>
          </a:xfrm>
        </p:grpSpPr>
        <p:sp>
          <p:nvSpPr>
            <p:cNvPr id="676" name="Freeform 79"/>
            <p:cNvSpPr>
              <a:spLocks/>
            </p:cNvSpPr>
            <p:nvPr/>
          </p:nvSpPr>
          <p:spPr bwMode="auto">
            <a:xfrm>
              <a:off x="2972076" y="4494985"/>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7" name="Freeform 81"/>
            <p:cNvSpPr>
              <a:spLocks/>
            </p:cNvSpPr>
            <p:nvPr/>
          </p:nvSpPr>
          <p:spPr bwMode="auto">
            <a:xfrm>
              <a:off x="2997476" y="4663260"/>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accent5">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8" name="Oval 677"/>
            <p:cNvSpPr/>
            <p:nvPr/>
          </p:nvSpPr>
          <p:spPr>
            <a:xfrm>
              <a:off x="2977632" y="4496571"/>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9" name="Group 678"/>
          <p:cNvGrpSpPr/>
          <p:nvPr/>
        </p:nvGrpSpPr>
        <p:grpSpPr>
          <a:xfrm>
            <a:off x="5311572" y="4126958"/>
            <a:ext cx="218147" cy="163432"/>
            <a:chOff x="5311572" y="4126958"/>
            <a:chExt cx="218147" cy="163432"/>
          </a:xfrm>
        </p:grpSpPr>
        <p:sp>
          <p:nvSpPr>
            <p:cNvPr id="680" name="Freeform 110"/>
            <p:cNvSpPr>
              <a:spLocks/>
            </p:cNvSpPr>
            <p:nvPr/>
          </p:nvSpPr>
          <p:spPr bwMode="auto">
            <a:xfrm>
              <a:off x="5311572" y="4153865"/>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6 w 58"/>
                <a:gd name="T13" fmla="*/ 44 h 86"/>
                <a:gd name="T14" fmla="*/ 50 w 58"/>
                <a:gd name="T15" fmla="*/ 30 h 86"/>
                <a:gd name="T16" fmla="*/ 50 w 58"/>
                <a:gd name="T17" fmla="*/ 30 h 86"/>
                <a:gd name="T18" fmla="*/ 40 w 58"/>
                <a:gd name="T19" fmla="*/ 18 h 86"/>
                <a:gd name="T20" fmla="*/ 28 w 58"/>
                <a:gd name="T21" fmla="*/ 8 h 86"/>
                <a:gd name="T22" fmla="*/ 16 w 58"/>
                <a:gd name="T23" fmla="*/ 2 h 86"/>
                <a:gd name="T24" fmla="*/ 0 w 58"/>
                <a:gd name="T25" fmla="*/ 0 h 86"/>
                <a:gd name="T26" fmla="*/ 0 w 5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6">
                  <a:moveTo>
                    <a:pt x="0" y="0"/>
                  </a:moveTo>
                  <a:lnTo>
                    <a:pt x="0" y="58"/>
                  </a:lnTo>
                  <a:lnTo>
                    <a:pt x="50" y="86"/>
                  </a:lnTo>
                  <a:lnTo>
                    <a:pt x="50" y="86"/>
                  </a:lnTo>
                  <a:lnTo>
                    <a:pt x="56" y="72"/>
                  </a:lnTo>
                  <a:lnTo>
                    <a:pt x="58" y="58"/>
                  </a:lnTo>
                  <a:lnTo>
                    <a:pt x="56" y="44"/>
                  </a:lnTo>
                  <a:lnTo>
                    <a:pt x="50" y="30"/>
                  </a:lnTo>
                  <a:lnTo>
                    <a:pt x="50" y="30"/>
                  </a:lnTo>
                  <a:lnTo>
                    <a:pt x="40" y="18"/>
                  </a:lnTo>
                  <a:lnTo>
                    <a:pt x="28" y="8"/>
                  </a:lnTo>
                  <a:lnTo>
                    <a:pt x="16" y="2"/>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1" name="Right Arrow 680"/>
            <p:cNvSpPr/>
            <p:nvPr/>
          </p:nvSpPr>
          <p:spPr>
            <a:xfrm rot="9005806">
              <a:off x="5409158" y="4126958"/>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2" name="Group 681"/>
          <p:cNvGrpSpPr/>
          <p:nvPr/>
        </p:nvGrpSpPr>
        <p:grpSpPr>
          <a:xfrm>
            <a:off x="5102403" y="4114960"/>
            <a:ext cx="209169" cy="175430"/>
            <a:chOff x="5102403" y="4114960"/>
            <a:chExt cx="209169" cy="175430"/>
          </a:xfrm>
        </p:grpSpPr>
        <p:sp>
          <p:nvSpPr>
            <p:cNvPr id="683" name="Freeform 109"/>
            <p:cNvSpPr>
              <a:spLocks/>
            </p:cNvSpPr>
            <p:nvPr/>
          </p:nvSpPr>
          <p:spPr bwMode="auto">
            <a:xfrm>
              <a:off x="5222672" y="4153865"/>
              <a:ext cx="88900" cy="136525"/>
            </a:xfrm>
            <a:custGeom>
              <a:avLst/>
              <a:gdLst>
                <a:gd name="T0" fmla="*/ 56 w 56"/>
                <a:gd name="T1" fmla="*/ 0 h 86"/>
                <a:gd name="T2" fmla="*/ 56 w 56"/>
                <a:gd name="T3" fmla="*/ 0 h 86"/>
                <a:gd name="T4" fmla="*/ 42 w 56"/>
                <a:gd name="T5" fmla="*/ 2 h 86"/>
                <a:gd name="T6" fmla="*/ 28 w 56"/>
                <a:gd name="T7" fmla="*/ 8 h 86"/>
                <a:gd name="T8" fmla="*/ 28 w 56"/>
                <a:gd name="T9" fmla="*/ 8 h 86"/>
                <a:gd name="T10" fmla="*/ 18 w 56"/>
                <a:gd name="T11" fmla="*/ 16 h 86"/>
                <a:gd name="T12" fmla="*/ 12 w 56"/>
                <a:gd name="T13" fmla="*/ 24 h 86"/>
                <a:gd name="T14" fmla="*/ 6 w 56"/>
                <a:gd name="T15" fmla="*/ 32 h 86"/>
                <a:gd name="T16" fmla="*/ 2 w 56"/>
                <a:gd name="T17" fmla="*/ 44 h 86"/>
                <a:gd name="T18" fmla="*/ 0 w 56"/>
                <a:gd name="T19" fmla="*/ 54 h 86"/>
                <a:gd name="T20" fmla="*/ 0 w 56"/>
                <a:gd name="T21" fmla="*/ 64 h 86"/>
                <a:gd name="T22" fmla="*/ 2 w 56"/>
                <a:gd name="T23" fmla="*/ 76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2" y="2"/>
                  </a:lnTo>
                  <a:lnTo>
                    <a:pt x="28" y="8"/>
                  </a:lnTo>
                  <a:lnTo>
                    <a:pt x="28" y="8"/>
                  </a:lnTo>
                  <a:lnTo>
                    <a:pt x="18" y="16"/>
                  </a:lnTo>
                  <a:lnTo>
                    <a:pt x="12" y="24"/>
                  </a:lnTo>
                  <a:lnTo>
                    <a:pt x="6" y="32"/>
                  </a:lnTo>
                  <a:lnTo>
                    <a:pt x="2" y="44"/>
                  </a:lnTo>
                  <a:lnTo>
                    <a:pt x="0" y="54"/>
                  </a:lnTo>
                  <a:lnTo>
                    <a:pt x="0" y="64"/>
                  </a:lnTo>
                  <a:lnTo>
                    <a:pt x="2" y="76"/>
                  </a:lnTo>
                  <a:lnTo>
                    <a:pt x="8" y="86"/>
                  </a:lnTo>
                  <a:lnTo>
                    <a:pt x="56" y="58"/>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4" name="Right Arrow 683"/>
            <p:cNvSpPr/>
            <p:nvPr/>
          </p:nvSpPr>
          <p:spPr>
            <a:xfrm rot="1967586">
              <a:off x="5102403" y="4114960"/>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5" name="Group 684"/>
          <p:cNvGrpSpPr/>
          <p:nvPr/>
        </p:nvGrpSpPr>
        <p:grpSpPr>
          <a:xfrm>
            <a:off x="5235372" y="4245940"/>
            <a:ext cx="155575" cy="241255"/>
            <a:chOff x="5235372" y="4245940"/>
            <a:chExt cx="155575" cy="241255"/>
          </a:xfrm>
        </p:grpSpPr>
        <p:sp>
          <p:nvSpPr>
            <p:cNvPr id="686" name="Freeform 111"/>
            <p:cNvSpPr>
              <a:spLocks/>
            </p:cNvSpPr>
            <p:nvPr/>
          </p:nvSpPr>
          <p:spPr bwMode="auto">
            <a:xfrm>
              <a:off x="5235372" y="4245940"/>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0 h 56"/>
                <a:gd name="T10" fmla="*/ 34 w 98"/>
                <a:gd name="T11" fmla="*/ 54 h 56"/>
                <a:gd name="T12" fmla="*/ 44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48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0"/>
                  </a:lnTo>
                  <a:lnTo>
                    <a:pt x="34" y="54"/>
                  </a:lnTo>
                  <a:lnTo>
                    <a:pt x="44" y="56"/>
                  </a:lnTo>
                  <a:lnTo>
                    <a:pt x="56" y="56"/>
                  </a:lnTo>
                  <a:lnTo>
                    <a:pt x="66" y="54"/>
                  </a:lnTo>
                  <a:lnTo>
                    <a:pt x="78" y="50"/>
                  </a:lnTo>
                  <a:lnTo>
                    <a:pt x="78" y="50"/>
                  </a:lnTo>
                  <a:lnTo>
                    <a:pt x="90" y="40"/>
                  </a:lnTo>
                  <a:lnTo>
                    <a:pt x="98" y="28"/>
                  </a:lnTo>
                  <a:lnTo>
                    <a:pt x="48"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7" name="Right Arrow 686"/>
            <p:cNvSpPr/>
            <p:nvPr/>
          </p:nvSpPr>
          <p:spPr>
            <a:xfrm rot="16200000">
              <a:off x="5256768" y="4394719"/>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2409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2"/>
                                        </p:tgtEl>
                                        <p:attrNameLst>
                                          <p:attrName>style.visibility</p:attrName>
                                        </p:attrNameLst>
                                      </p:cBhvr>
                                      <p:to>
                                        <p:strVal val="visible"/>
                                      </p:to>
                                    </p:set>
                                    <p:animEffect transition="in" filter="fade">
                                      <p:cBhvr>
                                        <p:cTn id="7" dur="500"/>
                                        <p:tgtEl>
                                          <p:spTgt spid="8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5"/>
                                        </p:tgtEl>
                                        <p:attrNameLst>
                                          <p:attrName>style.visibility</p:attrName>
                                        </p:attrNameLst>
                                      </p:cBhvr>
                                      <p:to>
                                        <p:strVal val="visible"/>
                                      </p:to>
                                    </p:set>
                                    <p:animEffect transition="in" filter="fade">
                                      <p:cBhvr>
                                        <p:cTn id="12" dur="500"/>
                                        <p:tgtEl>
                                          <p:spTgt spid="655"/>
                                        </p:tgtEl>
                                      </p:cBhvr>
                                    </p:animEffect>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3.88889E-6 3.7037E-7 L 0.00833 -0.22562 " pathEditMode="relative" rAng="0" ptsTypes="AA">
                                      <p:cBhvr>
                                        <p:cTn id="15" dur="500" fill="hold"/>
                                        <p:tgtEl>
                                          <p:spTgt spid="655"/>
                                        </p:tgtEl>
                                        <p:attrNameLst>
                                          <p:attrName>ppt_x</p:attrName>
                                          <p:attrName>ppt_y</p:attrName>
                                        </p:attrNameLst>
                                      </p:cBhvr>
                                      <p:rCtr x="417" y="-11296"/>
                                    </p:animMotion>
                                  </p:childTnLst>
                                </p:cTn>
                              </p:par>
                              <p:par>
                                <p:cTn id="16" presetID="22" presetClass="entr" presetSubtype="4" fill="hold" grpId="0" nodeType="withEffect">
                                  <p:stCondLst>
                                    <p:cond delay="0"/>
                                  </p:stCondLst>
                                  <p:childTnLst>
                                    <p:set>
                                      <p:cBhvr>
                                        <p:cTn id="17" dur="1" fill="hold">
                                          <p:stCondLst>
                                            <p:cond delay="0"/>
                                          </p:stCondLst>
                                        </p:cTn>
                                        <p:tgtEl>
                                          <p:spTgt spid="654"/>
                                        </p:tgtEl>
                                        <p:attrNameLst>
                                          <p:attrName>style.visibility</p:attrName>
                                        </p:attrNameLst>
                                      </p:cBhvr>
                                      <p:to>
                                        <p:strVal val="visible"/>
                                      </p:to>
                                    </p:set>
                                    <p:animEffect transition="in" filter="wipe(down)">
                                      <p:cBhvr>
                                        <p:cTn id="18" dur="500"/>
                                        <p:tgtEl>
                                          <p:spTgt spid="654"/>
                                        </p:tgtEl>
                                      </p:cBhvr>
                                    </p:animEffect>
                                  </p:childTnLst>
                                </p:cTn>
                              </p:par>
                              <p:par>
                                <p:cTn id="19" presetID="10" presetClass="entr" presetSubtype="0" fill="hold" nodeType="withEffect">
                                  <p:stCondLst>
                                    <p:cond delay="0"/>
                                  </p:stCondLst>
                                  <p:childTnLst>
                                    <p:set>
                                      <p:cBhvr>
                                        <p:cTn id="20" dur="1" fill="hold">
                                          <p:stCondLst>
                                            <p:cond delay="0"/>
                                          </p:stCondLst>
                                        </p:cTn>
                                        <p:tgtEl>
                                          <p:spTgt spid="675"/>
                                        </p:tgtEl>
                                        <p:attrNameLst>
                                          <p:attrName>style.visibility</p:attrName>
                                        </p:attrNameLst>
                                      </p:cBhvr>
                                      <p:to>
                                        <p:strVal val="visible"/>
                                      </p:to>
                                    </p:set>
                                    <p:animEffect transition="in" filter="fade">
                                      <p:cBhvr>
                                        <p:cTn id="21" dur="500"/>
                                        <p:tgtEl>
                                          <p:spTgt spid="67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0833 -0.22562 L 3.88889E-6 3.7037E-7 " pathEditMode="relative" rAng="0" ptsTypes="AA">
                                      <p:cBhvr>
                                        <p:cTn id="25" dur="500" fill="hold"/>
                                        <p:tgtEl>
                                          <p:spTgt spid="655"/>
                                        </p:tgtEl>
                                        <p:attrNameLst>
                                          <p:attrName>ppt_x</p:attrName>
                                          <p:attrName>ppt_y</p:attrName>
                                        </p:attrNameLst>
                                      </p:cBhvr>
                                      <p:rCtr x="-417" y="11265"/>
                                    </p:animMotion>
                                  </p:childTnLst>
                                </p:cTn>
                              </p:par>
                              <p:par>
                                <p:cTn id="26" presetID="10" presetClass="entr" presetSubtype="0" fill="hold" nodeType="withEffect">
                                  <p:stCondLst>
                                    <p:cond delay="0"/>
                                  </p:stCondLst>
                                  <p:childTnLst>
                                    <p:set>
                                      <p:cBhvr>
                                        <p:cTn id="27" dur="1" fill="hold">
                                          <p:stCondLst>
                                            <p:cond delay="0"/>
                                          </p:stCondLst>
                                        </p:cTn>
                                        <p:tgtEl>
                                          <p:spTgt spid="671"/>
                                        </p:tgtEl>
                                        <p:attrNameLst>
                                          <p:attrName>style.visibility</p:attrName>
                                        </p:attrNameLst>
                                      </p:cBhvr>
                                      <p:to>
                                        <p:strVal val="visible"/>
                                      </p:to>
                                    </p:set>
                                    <p:animEffect transition="in" filter="fade">
                                      <p:cBhvr>
                                        <p:cTn id="28" dur="500"/>
                                        <p:tgtEl>
                                          <p:spTgt spid="671"/>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670"/>
                                        </p:tgtEl>
                                        <p:attrNameLst>
                                          <p:attrName>style.visibility</p:attrName>
                                        </p:attrNameLst>
                                      </p:cBhvr>
                                      <p:to>
                                        <p:strVal val="visible"/>
                                      </p:to>
                                    </p:set>
                                    <p:anim calcmode="lin" valueType="num">
                                      <p:cBhvr>
                                        <p:cTn id="32" dur="500" fill="hold"/>
                                        <p:tgtEl>
                                          <p:spTgt spid="670"/>
                                        </p:tgtEl>
                                        <p:attrNameLst>
                                          <p:attrName>ppt_w</p:attrName>
                                        </p:attrNameLst>
                                      </p:cBhvr>
                                      <p:tavLst>
                                        <p:tav tm="0">
                                          <p:val>
                                            <p:fltVal val="0"/>
                                          </p:val>
                                        </p:tav>
                                        <p:tav tm="100000">
                                          <p:val>
                                            <p:strVal val="#ppt_w"/>
                                          </p:val>
                                        </p:tav>
                                      </p:tavLst>
                                    </p:anim>
                                    <p:anim calcmode="lin" valueType="num">
                                      <p:cBhvr>
                                        <p:cTn id="33" dur="500" fill="hold"/>
                                        <p:tgtEl>
                                          <p:spTgt spid="670"/>
                                        </p:tgtEl>
                                        <p:attrNameLst>
                                          <p:attrName>ppt_h</p:attrName>
                                        </p:attrNameLst>
                                      </p:cBhvr>
                                      <p:tavLst>
                                        <p:tav tm="0">
                                          <p:val>
                                            <p:fltVal val="0"/>
                                          </p:val>
                                        </p:tav>
                                        <p:tav tm="100000">
                                          <p:val>
                                            <p:strVal val="#ppt_h"/>
                                          </p:val>
                                        </p:tav>
                                      </p:tavLst>
                                    </p:anim>
                                    <p:animEffect transition="in" filter="fade">
                                      <p:cBhvr>
                                        <p:cTn id="34" dur="500"/>
                                        <p:tgtEl>
                                          <p:spTgt spid="670"/>
                                        </p:tgtEl>
                                      </p:cBhvr>
                                    </p:animEffect>
                                  </p:childTnLst>
                                </p:cTn>
                              </p:par>
                              <p:par>
                                <p:cTn id="35" presetID="10" presetClass="entr" presetSubtype="0" fill="hold" nodeType="withEffect">
                                  <p:stCondLst>
                                    <p:cond delay="0"/>
                                  </p:stCondLst>
                                  <p:childTnLst>
                                    <p:set>
                                      <p:cBhvr>
                                        <p:cTn id="36" dur="1" fill="hold">
                                          <p:stCondLst>
                                            <p:cond delay="0"/>
                                          </p:stCondLst>
                                        </p:cTn>
                                        <p:tgtEl>
                                          <p:spTgt spid="679"/>
                                        </p:tgtEl>
                                        <p:attrNameLst>
                                          <p:attrName>style.visibility</p:attrName>
                                        </p:attrNameLst>
                                      </p:cBhvr>
                                      <p:to>
                                        <p:strVal val="visible"/>
                                      </p:to>
                                    </p:set>
                                    <p:animEffect transition="in" filter="fade">
                                      <p:cBhvr>
                                        <p:cTn id="37" dur="500"/>
                                        <p:tgtEl>
                                          <p:spTgt spid="679"/>
                                        </p:tgtEl>
                                      </p:cBhvr>
                                    </p:animEffect>
                                  </p:childTnLst>
                                </p:cTn>
                              </p:par>
                            </p:childTnLst>
                          </p:cTn>
                        </p:par>
                        <p:par>
                          <p:cTn id="38" fill="hold">
                            <p:stCondLst>
                              <p:cond delay="1000"/>
                            </p:stCondLst>
                            <p:childTnLst>
                              <p:par>
                                <p:cTn id="39" presetID="10" presetClass="exit" presetSubtype="0" fill="hold" grpId="1" nodeType="afterEffect">
                                  <p:stCondLst>
                                    <p:cond delay="500"/>
                                  </p:stCondLst>
                                  <p:childTnLst>
                                    <p:animEffect transition="out" filter="fade">
                                      <p:cBhvr>
                                        <p:cTn id="40" dur="500"/>
                                        <p:tgtEl>
                                          <p:spTgt spid="670"/>
                                        </p:tgtEl>
                                      </p:cBhvr>
                                    </p:animEffect>
                                    <p:set>
                                      <p:cBhvr>
                                        <p:cTn id="41" dur="1" fill="hold">
                                          <p:stCondLst>
                                            <p:cond delay="499"/>
                                          </p:stCondLst>
                                        </p:cTn>
                                        <p:tgtEl>
                                          <p:spTgt spid="670"/>
                                        </p:tgtEl>
                                        <p:attrNameLst>
                                          <p:attrName>style.visibility</p:attrName>
                                        </p:attrNameLst>
                                      </p:cBhvr>
                                      <p:to>
                                        <p:strVal val="hidden"/>
                                      </p:to>
                                    </p:set>
                                  </p:childTnLst>
                                </p:cTn>
                              </p:par>
                              <p:par>
                                <p:cTn id="42" presetID="1" presetClass="exit" presetSubtype="0" fill="hold" nodeType="withEffect">
                                  <p:stCondLst>
                                    <p:cond delay="500"/>
                                  </p:stCondLst>
                                  <p:childTnLst>
                                    <p:set>
                                      <p:cBhvr>
                                        <p:cTn id="43" dur="1" fill="hold">
                                          <p:stCondLst>
                                            <p:cond delay="0"/>
                                          </p:stCondLst>
                                        </p:cTn>
                                        <p:tgtEl>
                                          <p:spTgt spid="679"/>
                                        </p:tgtEl>
                                        <p:attrNameLst>
                                          <p:attrName>style.visibility</p:attrName>
                                        </p:attrNameLst>
                                      </p:cBhvr>
                                      <p:to>
                                        <p:strVal val="hidden"/>
                                      </p:to>
                                    </p:set>
                                  </p:childTnLst>
                                </p:cTn>
                              </p:par>
                              <p:par>
                                <p:cTn id="44" presetID="10" presetClass="exit" presetSubtype="0" fill="hold" nodeType="withEffect">
                                  <p:stCondLst>
                                    <p:cond delay="500"/>
                                  </p:stCondLst>
                                  <p:childTnLst>
                                    <p:animEffect transition="out" filter="fade">
                                      <p:cBhvr>
                                        <p:cTn id="45" dur="500"/>
                                        <p:tgtEl>
                                          <p:spTgt spid="655"/>
                                        </p:tgtEl>
                                      </p:cBhvr>
                                    </p:animEffect>
                                    <p:set>
                                      <p:cBhvr>
                                        <p:cTn id="46" dur="1" fill="hold">
                                          <p:stCondLst>
                                            <p:cond delay="499"/>
                                          </p:stCondLst>
                                        </p:cTn>
                                        <p:tgtEl>
                                          <p:spTgt spid="655"/>
                                        </p:tgtEl>
                                        <p:attrNameLst>
                                          <p:attrName>style.visibility</p:attrName>
                                        </p:attrNameLst>
                                      </p:cBhvr>
                                      <p:to>
                                        <p:strVal val="hidden"/>
                                      </p:to>
                                    </p:se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660"/>
                                        </p:tgtEl>
                                        <p:attrNameLst>
                                          <p:attrName>style.visibility</p:attrName>
                                        </p:attrNameLst>
                                      </p:cBhvr>
                                      <p:to>
                                        <p:strVal val="visible"/>
                                      </p:to>
                                    </p:set>
                                    <p:animEffect transition="in" filter="fade">
                                      <p:cBhvr>
                                        <p:cTn id="50" dur="500"/>
                                        <p:tgtEl>
                                          <p:spTgt spid="660"/>
                                        </p:tgtEl>
                                      </p:cBhvr>
                                    </p:animEffect>
                                  </p:childTnLst>
                                </p:cTn>
                              </p:par>
                            </p:childTnLst>
                          </p:cTn>
                        </p:par>
                        <p:par>
                          <p:cTn id="51" fill="hold">
                            <p:stCondLst>
                              <p:cond delay="2500"/>
                            </p:stCondLst>
                            <p:childTnLst>
                              <p:par>
                                <p:cTn id="52" presetID="10" presetClass="entr" presetSubtype="0" fill="hold" grpId="2" nodeType="afterEffect">
                                  <p:stCondLst>
                                    <p:cond delay="0"/>
                                  </p:stCondLst>
                                  <p:childTnLst>
                                    <p:set>
                                      <p:cBhvr>
                                        <p:cTn id="53" dur="1" fill="hold">
                                          <p:stCondLst>
                                            <p:cond delay="0"/>
                                          </p:stCondLst>
                                        </p:cTn>
                                        <p:tgtEl>
                                          <p:spTgt spid="670"/>
                                        </p:tgtEl>
                                        <p:attrNameLst>
                                          <p:attrName>style.visibility</p:attrName>
                                        </p:attrNameLst>
                                      </p:cBhvr>
                                      <p:to>
                                        <p:strVal val="visible"/>
                                      </p:to>
                                    </p:set>
                                    <p:animEffect transition="in" filter="fade">
                                      <p:cBhvr>
                                        <p:cTn id="54" dur="500"/>
                                        <p:tgtEl>
                                          <p:spTgt spid="670"/>
                                        </p:tgtEl>
                                      </p:cBhvr>
                                    </p:animEffect>
                                  </p:childTnLst>
                                </p:cTn>
                              </p:par>
                              <p:par>
                                <p:cTn id="55" presetID="10" presetClass="entr" presetSubtype="0" fill="hold" nodeType="withEffect">
                                  <p:stCondLst>
                                    <p:cond delay="0"/>
                                  </p:stCondLst>
                                  <p:childTnLst>
                                    <p:set>
                                      <p:cBhvr>
                                        <p:cTn id="56" dur="1" fill="hold">
                                          <p:stCondLst>
                                            <p:cond delay="0"/>
                                          </p:stCondLst>
                                        </p:cTn>
                                        <p:tgtEl>
                                          <p:spTgt spid="682"/>
                                        </p:tgtEl>
                                        <p:attrNameLst>
                                          <p:attrName>style.visibility</p:attrName>
                                        </p:attrNameLst>
                                      </p:cBhvr>
                                      <p:to>
                                        <p:strVal val="visible"/>
                                      </p:to>
                                    </p:set>
                                    <p:animEffect transition="in" filter="fade">
                                      <p:cBhvr>
                                        <p:cTn id="57" dur="500"/>
                                        <p:tgtEl>
                                          <p:spTgt spid="682"/>
                                        </p:tgtEl>
                                      </p:cBhvr>
                                    </p:animEffect>
                                  </p:childTnLst>
                                </p:cTn>
                              </p:par>
                            </p:childTnLst>
                          </p:cTn>
                        </p:par>
                        <p:par>
                          <p:cTn id="58" fill="hold">
                            <p:stCondLst>
                              <p:cond delay="3000"/>
                            </p:stCondLst>
                            <p:childTnLst>
                              <p:par>
                                <p:cTn id="59" presetID="10" presetClass="exit" presetSubtype="0" fill="hold" nodeType="afterEffect">
                                  <p:stCondLst>
                                    <p:cond delay="500"/>
                                  </p:stCondLst>
                                  <p:childTnLst>
                                    <p:animEffect transition="out" filter="fade">
                                      <p:cBhvr>
                                        <p:cTn id="60" dur="500"/>
                                        <p:tgtEl>
                                          <p:spTgt spid="660"/>
                                        </p:tgtEl>
                                      </p:cBhvr>
                                    </p:animEffect>
                                    <p:set>
                                      <p:cBhvr>
                                        <p:cTn id="61" dur="1" fill="hold">
                                          <p:stCondLst>
                                            <p:cond delay="499"/>
                                          </p:stCondLst>
                                        </p:cTn>
                                        <p:tgtEl>
                                          <p:spTgt spid="660"/>
                                        </p:tgtEl>
                                        <p:attrNameLst>
                                          <p:attrName>style.visibility</p:attrName>
                                        </p:attrNameLst>
                                      </p:cBhvr>
                                      <p:to>
                                        <p:strVal val="hidden"/>
                                      </p:to>
                                    </p:set>
                                  </p:childTnLst>
                                </p:cTn>
                              </p:par>
                              <p:par>
                                <p:cTn id="62" presetID="1" presetClass="exit" presetSubtype="0" fill="hold" nodeType="withEffect">
                                  <p:stCondLst>
                                    <p:cond delay="500"/>
                                  </p:stCondLst>
                                  <p:childTnLst>
                                    <p:set>
                                      <p:cBhvr>
                                        <p:cTn id="63" dur="1" fill="hold">
                                          <p:stCondLst>
                                            <p:cond delay="0"/>
                                          </p:stCondLst>
                                        </p:cTn>
                                        <p:tgtEl>
                                          <p:spTgt spid="682"/>
                                        </p:tgtEl>
                                        <p:attrNameLst>
                                          <p:attrName>style.visibility</p:attrName>
                                        </p:attrNameLst>
                                      </p:cBhvr>
                                      <p:to>
                                        <p:strVal val="hidden"/>
                                      </p:to>
                                    </p:set>
                                  </p:childTnLst>
                                </p:cTn>
                              </p:par>
                              <p:par>
                                <p:cTn id="64" presetID="10" presetClass="exit" presetSubtype="0" fill="hold" grpId="3" nodeType="withEffect">
                                  <p:stCondLst>
                                    <p:cond delay="500"/>
                                  </p:stCondLst>
                                  <p:childTnLst>
                                    <p:animEffect transition="out" filter="fade">
                                      <p:cBhvr>
                                        <p:cTn id="65" dur="500"/>
                                        <p:tgtEl>
                                          <p:spTgt spid="670"/>
                                        </p:tgtEl>
                                      </p:cBhvr>
                                    </p:animEffect>
                                    <p:set>
                                      <p:cBhvr>
                                        <p:cTn id="66" dur="1" fill="hold">
                                          <p:stCondLst>
                                            <p:cond delay="499"/>
                                          </p:stCondLst>
                                        </p:cTn>
                                        <p:tgtEl>
                                          <p:spTgt spid="670"/>
                                        </p:tgtEl>
                                        <p:attrNameLst>
                                          <p:attrName>style.visibility</p:attrName>
                                        </p:attrNameLst>
                                      </p:cBhvr>
                                      <p:to>
                                        <p:strVal val="hidden"/>
                                      </p:to>
                                    </p:set>
                                  </p:childTnLst>
                                </p:cTn>
                              </p:par>
                            </p:childTnLst>
                          </p:cTn>
                        </p:par>
                        <p:par>
                          <p:cTn id="67" fill="hold">
                            <p:stCondLst>
                              <p:cond delay="4000"/>
                            </p:stCondLst>
                            <p:childTnLst>
                              <p:par>
                                <p:cTn id="68" presetID="10" presetClass="entr" presetSubtype="0" fill="hold" nodeType="afterEffect">
                                  <p:stCondLst>
                                    <p:cond delay="0"/>
                                  </p:stCondLst>
                                  <p:childTnLst>
                                    <p:set>
                                      <p:cBhvr>
                                        <p:cTn id="69" dur="1" fill="hold">
                                          <p:stCondLst>
                                            <p:cond delay="0"/>
                                          </p:stCondLst>
                                        </p:cTn>
                                        <p:tgtEl>
                                          <p:spTgt spid="665"/>
                                        </p:tgtEl>
                                        <p:attrNameLst>
                                          <p:attrName>style.visibility</p:attrName>
                                        </p:attrNameLst>
                                      </p:cBhvr>
                                      <p:to>
                                        <p:strVal val="visible"/>
                                      </p:to>
                                    </p:set>
                                    <p:animEffect transition="in" filter="fade">
                                      <p:cBhvr>
                                        <p:cTn id="70" dur="500"/>
                                        <p:tgtEl>
                                          <p:spTgt spid="665"/>
                                        </p:tgtEl>
                                      </p:cBhvr>
                                    </p:animEffect>
                                  </p:childTnLst>
                                </p:cTn>
                              </p:par>
                            </p:childTnLst>
                          </p:cTn>
                        </p:par>
                        <p:par>
                          <p:cTn id="71" fill="hold">
                            <p:stCondLst>
                              <p:cond delay="4500"/>
                            </p:stCondLst>
                            <p:childTnLst>
                              <p:par>
                                <p:cTn id="72" presetID="10" presetClass="entr" presetSubtype="0" fill="hold" grpId="4" nodeType="afterEffect">
                                  <p:stCondLst>
                                    <p:cond delay="0"/>
                                  </p:stCondLst>
                                  <p:childTnLst>
                                    <p:set>
                                      <p:cBhvr>
                                        <p:cTn id="73" dur="1" fill="hold">
                                          <p:stCondLst>
                                            <p:cond delay="0"/>
                                          </p:stCondLst>
                                        </p:cTn>
                                        <p:tgtEl>
                                          <p:spTgt spid="670"/>
                                        </p:tgtEl>
                                        <p:attrNameLst>
                                          <p:attrName>style.visibility</p:attrName>
                                        </p:attrNameLst>
                                      </p:cBhvr>
                                      <p:to>
                                        <p:strVal val="visible"/>
                                      </p:to>
                                    </p:set>
                                    <p:animEffect transition="in" filter="fade">
                                      <p:cBhvr>
                                        <p:cTn id="74" dur="500"/>
                                        <p:tgtEl>
                                          <p:spTgt spid="670"/>
                                        </p:tgtEl>
                                      </p:cBhvr>
                                    </p:animEffect>
                                  </p:childTnLst>
                                </p:cTn>
                              </p:par>
                              <p:par>
                                <p:cTn id="75" presetID="10" presetClass="entr" presetSubtype="0" fill="hold" nodeType="withEffect">
                                  <p:stCondLst>
                                    <p:cond delay="0"/>
                                  </p:stCondLst>
                                  <p:childTnLst>
                                    <p:set>
                                      <p:cBhvr>
                                        <p:cTn id="76" dur="1" fill="hold">
                                          <p:stCondLst>
                                            <p:cond delay="0"/>
                                          </p:stCondLst>
                                        </p:cTn>
                                        <p:tgtEl>
                                          <p:spTgt spid="685"/>
                                        </p:tgtEl>
                                        <p:attrNameLst>
                                          <p:attrName>style.visibility</p:attrName>
                                        </p:attrNameLst>
                                      </p:cBhvr>
                                      <p:to>
                                        <p:strVal val="visible"/>
                                      </p:to>
                                    </p:set>
                                    <p:animEffect transition="in" filter="fade">
                                      <p:cBhvr>
                                        <p:cTn id="77" dur="500"/>
                                        <p:tgtEl>
                                          <p:spTgt spid="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 grpId="0" animBg="1"/>
      <p:bldP spid="654" grpId="0" animBg="1"/>
      <p:bldP spid="670" grpId="0" animBg="1"/>
      <p:bldP spid="670" grpId="1" animBg="1"/>
      <p:bldP spid="670" grpId="2" animBg="1"/>
      <p:bldP spid="670" grpId="3" animBg="1"/>
      <p:bldP spid="670" grpId="4"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Freeform 8"/>
          <p:cNvSpPr>
            <a:spLocks/>
          </p:cNvSpPr>
          <p:nvPr/>
        </p:nvSpPr>
        <p:spPr bwMode="auto">
          <a:xfrm>
            <a:off x="5462192" y="2725737"/>
            <a:ext cx="500592" cy="69850"/>
          </a:xfrm>
          <a:custGeom>
            <a:avLst/>
            <a:gdLst>
              <a:gd name="T0" fmla="*/ 0 w 258"/>
              <a:gd name="T1" fmla="*/ 36 h 36"/>
              <a:gd name="T2" fmla="*/ 0 w 258"/>
              <a:gd name="T3" fmla="*/ 36 h 36"/>
              <a:gd name="T4" fmla="*/ 70 w 258"/>
              <a:gd name="T5" fmla="*/ 22 h 36"/>
              <a:gd name="T6" fmla="*/ 142 w 258"/>
              <a:gd name="T7" fmla="*/ 10 h 36"/>
              <a:gd name="T8" fmla="*/ 210 w 258"/>
              <a:gd name="T9" fmla="*/ 2 h 36"/>
              <a:gd name="T10" fmla="*/ 258 w 258"/>
              <a:gd name="T11" fmla="*/ 0 h 36"/>
            </a:gdLst>
            <a:ahLst/>
            <a:cxnLst>
              <a:cxn ang="0">
                <a:pos x="T0" y="T1"/>
              </a:cxn>
              <a:cxn ang="0">
                <a:pos x="T2" y="T3"/>
              </a:cxn>
              <a:cxn ang="0">
                <a:pos x="T4" y="T5"/>
              </a:cxn>
              <a:cxn ang="0">
                <a:pos x="T6" y="T7"/>
              </a:cxn>
              <a:cxn ang="0">
                <a:pos x="T8" y="T9"/>
              </a:cxn>
              <a:cxn ang="0">
                <a:pos x="T10" y="T11"/>
              </a:cxn>
            </a:cxnLst>
            <a:rect l="0" t="0" r="r" b="b"/>
            <a:pathLst>
              <a:path w="258" h="36">
                <a:moveTo>
                  <a:pt x="0" y="36"/>
                </a:moveTo>
                <a:lnTo>
                  <a:pt x="0" y="36"/>
                </a:lnTo>
                <a:lnTo>
                  <a:pt x="70" y="22"/>
                </a:lnTo>
                <a:lnTo>
                  <a:pt x="142" y="10"/>
                </a:lnTo>
                <a:lnTo>
                  <a:pt x="210" y="2"/>
                </a:lnTo>
                <a:lnTo>
                  <a:pt x="258" y="0"/>
                </a:lnTo>
              </a:path>
            </a:pathLst>
          </a:custGeom>
          <a:noFill/>
          <a:ln w="12700">
            <a:solidFill>
              <a:schemeClr val="tx1"/>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1" name="Freeform 10"/>
          <p:cNvSpPr>
            <a:spLocks/>
          </p:cNvSpPr>
          <p:nvPr/>
        </p:nvSpPr>
        <p:spPr bwMode="auto">
          <a:xfrm>
            <a:off x="6143758" y="2725737"/>
            <a:ext cx="479425" cy="76200"/>
          </a:xfrm>
          <a:custGeom>
            <a:avLst/>
            <a:gdLst>
              <a:gd name="T0" fmla="*/ 302 w 302"/>
              <a:gd name="T1" fmla="*/ 48 h 48"/>
              <a:gd name="T2" fmla="*/ 302 w 302"/>
              <a:gd name="T3" fmla="*/ 48 h 48"/>
              <a:gd name="T4" fmla="*/ 268 w 302"/>
              <a:gd name="T5" fmla="*/ 40 h 48"/>
              <a:gd name="T6" fmla="*/ 230 w 302"/>
              <a:gd name="T7" fmla="*/ 30 h 48"/>
              <a:gd name="T8" fmla="*/ 186 w 302"/>
              <a:gd name="T9" fmla="*/ 22 h 48"/>
              <a:gd name="T10" fmla="*/ 142 w 302"/>
              <a:gd name="T11" fmla="*/ 14 h 48"/>
              <a:gd name="T12" fmla="*/ 60 w 302"/>
              <a:gd name="T13" fmla="*/ 4 h 48"/>
              <a:gd name="T14" fmla="*/ 26 w 302"/>
              <a:gd name="T15" fmla="*/ 0 h 48"/>
              <a:gd name="T16" fmla="*/ 0 w 30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8">
                <a:moveTo>
                  <a:pt x="302" y="48"/>
                </a:moveTo>
                <a:lnTo>
                  <a:pt x="302" y="48"/>
                </a:lnTo>
                <a:lnTo>
                  <a:pt x="268" y="40"/>
                </a:lnTo>
                <a:lnTo>
                  <a:pt x="230" y="30"/>
                </a:lnTo>
                <a:lnTo>
                  <a:pt x="186" y="22"/>
                </a:lnTo>
                <a:lnTo>
                  <a:pt x="142" y="14"/>
                </a:lnTo>
                <a:lnTo>
                  <a:pt x="60" y="4"/>
                </a:lnTo>
                <a:lnTo>
                  <a:pt x="26" y="0"/>
                </a:lnTo>
                <a:lnTo>
                  <a:pt x="0" y="0"/>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4" name="Freeform 17"/>
          <p:cNvSpPr>
            <a:spLocks/>
          </p:cNvSpPr>
          <p:nvPr/>
        </p:nvSpPr>
        <p:spPr bwMode="auto">
          <a:xfrm>
            <a:off x="6575558" y="3023659"/>
            <a:ext cx="177800" cy="448204"/>
          </a:xfrm>
          <a:custGeom>
            <a:avLst/>
            <a:gdLst>
              <a:gd name="T0" fmla="*/ 96 w 96"/>
              <a:gd name="T1" fmla="*/ 0 h 242"/>
              <a:gd name="T2" fmla="*/ 96 w 96"/>
              <a:gd name="T3" fmla="*/ 0 h 242"/>
              <a:gd name="T4" fmla="*/ 74 w 96"/>
              <a:gd name="T5" fmla="*/ 68 h 242"/>
              <a:gd name="T6" fmla="*/ 48 w 96"/>
              <a:gd name="T7" fmla="*/ 136 h 242"/>
              <a:gd name="T8" fmla="*/ 20 w 96"/>
              <a:gd name="T9" fmla="*/ 198 h 242"/>
              <a:gd name="T10" fmla="*/ 0 w 96"/>
              <a:gd name="T11" fmla="*/ 242 h 242"/>
            </a:gdLst>
            <a:ahLst/>
            <a:cxnLst>
              <a:cxn ang="0">
                <a:pos x="T0" y="T1"/>
              </a:cxn>
              <a:cxn ang="0">
                <a:pos x="T2" y="T3"/>
              </a:cxn>
              <a:cxn ang="0">
                <a:pos x="T4" y="T5"/>
              </a:cxn>
              <a:cxn ang="0">
                <a:pos x="T6" y="T7"/>
              </a:cxn>
              <a:cxn ang="0">
                <a:pos x="T8" y="T9"/>
              </a:cxn>
              <a:cxn ang="0">
                <a:pos x="T10" y="T11"/>
              </a:cxn>
            </a:cxnLst>
            <a:rect l="0" t="0" r="r" b="b"/>
            <a:pathLst>
              <a:path w="96" h="242">
                <a:moveTo>
                  <a:pt x="96" y="0"/>
                </a:moveTo>
                <a:lnTo>
                  <a:pt x="96" y="0"/>
                </a:lnTo>
                <a:lnTo>
                  <a:pt x="74" y="68"/>
                </a:lnTo>
                <a:lnTo>
                  <a:pt x="48" y="136"/>
                </a:lnTo>
                <a:lnTo>
                  <a:pt x="20" y="198"/>
                </a:lnTo>
                <a:lnTo>
                  <a:pt x="0" y="242"/>
                </a:lnTo>
              </a:path>
            </a:pathLst>
          </a:custGeom>
          <a:noFill/>
          <a:ln w="12700">
            <a:solidFill>
              <a:schemeClr val="tx1"/>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5" name="Freeform 19"/>
          <p:cNvSpPr>
            <a:spLocks/>
          </p:cNvSpPr>
          <p:nvPr/>
        </p:nvSpPr>
        <p:spPr bwMode="auto">
          <a:xfrm>
            <a:off x="6175508" y="3627437"/>
            <a:ext cx="307975" cy="377825"/>
          </a:xfrm>
          <a:custGeom>
            <a:avLst/>
            <a:gdLst>
              <a:gd name="T0" fmla="*/ 0 w 194"/>
              <a:gd name="T1" fmla="*/ 238 h 238"/>
              <a:gd name="T2" fmla="*/ 0 w 194"/>
              <a:gd name="T3" fmla="*/ 238 h 238"/>
              <a:gd name="T4" fmla="*/ 26 w 194"/>
              <a:gd name="T5" fmla="*/ 214 h 238"/>
              <a:gd name="T6" fmla="*/ 52 w 194"/>
              <a:gd name="T7" fmla="*/ 184 h 238"/>
              <a:gd name="T8" fmla="*/ 82 w 194"/>
              <a:gd name="T9" fmla="*/ 152 h 238"/>
              <a:gd name="T10" fmla="*/ 110 w 194"/>
              <a:gd name="T11" fmla="*/ 116 h 238"/>
              <a:gd name="T12" fmla="*/ 160 w 194"/>
              <a:gd name="T13" fmla="*/ 50 h 238"/>
              <a:gd name="T14" fmla="*/ 180 w 194"/>
              <a:gd name="T15" fmla="*/ 22 h 238"/>
              <a:gd name="T16" fmla="*/ 194 w 194"/>
              <a:gd name="T1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0" y="238"/>
                </a:moveTo>
                <a:lnTo>
                  <a:pt x="0" y="238"/>
                </a:lnTo>
                <a:lnTo>
                  <a:pt x="26" y="214"/>
                </a:lnTo>
                <a:lnTo>
                  <a:pt x="52" y="184"/>
                </a:lnTo>
                <a:lnTo>
                  <a:pt x="82" y="152"/>
                </a:lnTo>
                <a:lnTo>
                  <a:pt x="110" y="116"/>
                </a:lnTo>
                <a:lnTo>
                  <a:pt x="160" y="50"/>
                </a:lnTo>
                <a:lnTo>
                  <a:pt x="180" y="22"/>
                </a:lnTo>
                <a:lnTo>
                  <a:pt x="194" y="0"/>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6" name="Freeform 21"/>
          <p:cNvSpPr>
            <a:spLocks/>
          </p:cNvSpPr>
          <p:nvPr/>
        </p:nvSpPr>
        <p:spPr bwMode="auto">
          <a:xfrm>
            <a:off x="6908933" y="2970134"/>
            <a:ext cx="298450" cy="384254"/>
          </a:xfrm>
          <a:custGeom>
            <a:avLst/>
            <a:gdLst>
              <a:gd name="T0" fmla="*/ 0 w 160"/>
              <a:gd name="T1" fmla="*/ 0 h 206"/>
              <a:gd name="T2" fmla="*/ 0 w 160"/>
              <a:gd name="T3" fmla="*/ 0 h 206"/>
              <a:gd name="T4" fmla="*/ 46 w 160"/>
              <a:gd name="T5" fmla="*/ 54 h 206"/>
              <a:gd name="T6" fmla="*/ 94 w 160"/>
              <a:gd name="T7" fmla="*/ 112 h 206"/>
              <a:gd name="T8" fmla="*/ 134 w 160"/>
              <a:gd name="T9" fmla="*/ 166 h 206"/>
              <a:gd name="T10" fmla="*/ 160 w 160"/>
              <a:gd name="T11" fmla="*/ 206 h 206"/>
            </a:gdLst>
            <a:ahLst/>
            <a:cxnLst>
              <a:cxn ang="0">
                <a:pos x="T0" y="T1"/>
              </a:cxn>
              <a:cxn ang="0">
                <a:pos x="T2" y="T3"/>
              </a:cxn>
              <a:cxn ang="0">
                <a:pos x="T4" y="T5"/>
              </a:cxn>
              <a:cxn ang="0">
                <a:pos x="T6" y="T7"/>
              </a:cxn>
              <a:cxn ang="0">
                <a:pos x="T8" y="T9"/>
              </a:cxn>
              <a:cxn ang="0">
                <a:pos x="T10" y="T11"/>
              </a:cxn>
            </a:cxnLst>
            <a:rect l="0" t="0" r="r" b="b"/>
            <a:pathLst>
              <a:path w="160" h="206">
                <a:moveTo>
                  <a:pt x="0" y="0"/>
                </a:moveTo>
                <a:lnTo>
                  <a:pt x="0" y="0"/>
                </a:lnTo>
                <a:lnTo>
                  <a:pt x="46" y="54"/>
                </a:lnTo>
                <a:lnTo>
                  <a:pt x="94" y="112"/>
                </a:lnTo>
                <a:lnTo>
                  <a:pt x="134" y="166"/>
                </a:lnTo>
                <a:lnTo>
                  <a:pt x="160" y="206"/>
                </a:lnTo>
              </a:path>
            </a:pathLst>
          </a:custGeom>
          <a:noFill/>
          <a:ln w="12700">
            <a:solidFill>
              <a:schemeClr val="tx1"/>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7" name="Freeform 23"/>
          <p:cNvSpPr>
            <a:spLocks/>
          </p:cNvSpPr>
          <p:nvPr/>
        </p:nvSpPr>
        <p:spPr bwMode="auto">
          <a:xfrm>
            <a:off x="7299458" y="3509962"/>
            <a:ext cx="171450" cy="457200"/>
          </a:xfrm>
          <a:custGeom>
            <a:avLst/>
            <a:gdLst>
              <a:gd name="T0" fmla="*/ 108 w 108"/>
              <a:gd name="T1" fmla="*/ 288 h 288"/>
              <a:gd name="T2" fmla="*/ 108 w 108"/>
              <a:gd name="T3" fmla="*/ 288 h 288"/>
              <a:gd name="T4" fmla="*/ 100 w 108"/>
              <a:gd name="T5" fmla="*/ 254 h 288"/>
              <a:gd name="T6" fmla="*/ 88 w 108"/>
              <a:gd name="T7" fmla="*/ 214 h 288"/>
              <a:gd name="T8" fmla="*/ 74 w 108"/>
              <a:gd name="T9" fmla="*/ 174 h 288"/>
              <a:gd name="T10" fmla="*/ 58 w 108"/>
              <a:gd name="T11" fmla="*/ 132 h 288"/>
              <a:gd name="T12" fmla="*/ 26 w 108"/>
              <a:gd name="T13" fmla="*/ 54 h 288"/>
              <a:gd name="T14" fmla="*/ 12 w 108"/>
              <a:gd name="T15" fmla="*/ 24 h 288"/>
              <a:gd name="T16" fmla="*/ 0 w 108"/>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8">
                <a:moveTo>
                  <a:pt x="108" y="288"/>
                </a:moveTo>
                <a:lnTo>
                  <a:pt x="108" y="288"/>
                </a:lnTo>
                <a:lnTo>
                  <a:pt x="100" y="254"/>
                </a:lnTo>
                <a:lnTo>
                  <a:pt x="88" y="214"/>
                </a:lnTo>
                <a:lnTo>
                  <a:pt x="74" y="174"/>
                </a:lnTo>
                <a:lnTo>
                  <a:pt x="58" y="132"/>
                </a:lnTo>
                <a:lnTo>
                  <a:pt x="26" y="54"/>
                </a:lnTo>
                <a:lnTo>
                  <a:pt x="12" y="24"/>
                </a:lnTo>
                <a:lnTo>
                  <a:pt x="0" y="0"/>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8" name="Freeform 58"/>
          <p:cNvSpPr>
            <a:spLocks/>
          </p:cNvSpPr>
          <p:nvPr/>
        </p:nvSpPr>
        <p:spPr bwMode="auto">
          <a:xfrm>
            <a:off x="7118483" y="3716337"/>
            <a:ext cx="266700" cy="320675"/>
          </a:xfrm>
          <a:custGeom>
            <a:avLst/>
            <a:gdLst>
              <a:gd name="T0" fmla="*/ 168 w 168"/>
              <a:gd name="T1" fmla="*/ 202 h 202"/>
              <a:gd name="T2" fmla="*/ 168 w 168"/>
              <a:gd name="T3" fmla="*/ 202 h 202"/>
              <a:gd name="T4" fmla="*/ 150 w 168"/>
              <a:gd name="T5" fmla="*/ 176 h 202"/>
              <a:gd name="T6" fmla="*/ 130 w 168"/>
              <a:gd name="T7" fmla="*/ 150 h 202"/>
              <a:gd name="T8" fmla="*/ 86 w 168"/>
              <a:gd name="T9" fmla="*/ 98 h 202"/>
              <a:gd name="T10" fmla="*/ 40 w 168"/>
              <a:gd name="T11" fmla="*/ 48 h 202"/>
              <a:gd name="T12" fmla="*/ 0 w 168"/>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168" h="202">
                <a:moveTo>
                  <a:pt x="168" y="202"/>
                </a:moveTo>
                <a:lnTo>
                  <a:pt x="168" y="202"/>
                </a:lnTo>
                <a:lnTo>
                  <a:pt x="150" y="176"/>
                </a:lnTo>
                <a:lnTo>
                  <a:pt x="130" y="150"/>
                </a:lnTo>
                <a:lnTo>
                  <a:pt x="86" y="98"/>
                </a:lnTo>
                <a:lnTo>
                  <a:pt x="40" y="48"/>
                </a:lnTo>
                <a:lnTo>
                  <a:pt x="0" y="0"/>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9" name="Freeform 59"/>
          <p:cNvSpPr>
            <a:spLocks/>
          </p:cNvSpPr>
          <p:nvPr/>
        </p:nvSpPr>
        <p:spPr bwMode="auto">
          <a:xfrm>
            <a:off x="5454783" y="2935287"/>
            <a:ext cx="1514475" cy="663575"/>
          </a:xfrm>
          <a:custGeom>
            <a:avLst/>
            <a:gdLst>
              <a:gd name="T0" fmla="*/ 906 w 906"/>
              <a:gd name="T1" fmla="*/ 404 h 404"/>
              <a:gd name="T2" fmla="*/ 906 w 906"/>
              <a:gd name="T3" fmla="*/ 404 h 404"/>
              <a:gd name="T4" fmla="*/ 850 w 906"/>
              <a:gd name="T5" fmla="*/ 362 h 404"/>
              <a:gd name="T6" fmla="*/ 784 w 906"/>
              <a:gd name="T7" fmla="*/ 316 h 404"/>
              <a:gd name="T8" fmla="*/ 746 w 906"/>
              <a:gd name="T9" fmla="*/ 292 h 404"/>
              <a:gd name="T10" fmla="*/ 708 w 906"/>
              <a:gd name="T11" fmla="*/ 268 h 404"/>
              <a:gd name="T12" fmla="*/ 666 w 906"/>
              <a:gd name="T13" fmla="*/ 246 h 404"/>
              <a:gd name="T14" fmla="*/ 624 w 906"/>
              <a:gd name="T15" fmla="*/ 224 h 404"/>
              <a:gd name="T16" fmla="*/ 624 w 906"/>
              <a:gd name="T17" fmla="*/ 224 h 404"/>
              <a:gd name="T18" fmla="*/ 520 w 906"/>
              <a:gd name="T19" fmla="*/ 174 h 404"/>
              <a:gd name="T20" fmla="*/ 390 w 906"/>
              <a:gd name="T21" fmla="*/ 114 h 404"/>
              <a:gd name="T22" fmla="*/ 390 w 906"/>
              <a:gd name="T23" fmla="*/ 114 h 404"/>
              <a:gd name="T24" fmla="*/ 340 w 906"/>
              <a:gd name="T25" fmla="*/ 94 h 404"/>
              <a:gd name="T26" fmla="*/ 288 w 906"/>
              <a:gd name="T27" fmla="*/ 76 h 404"/>
              <a:gd name="T28" fmla="*/ 236 w 906"/>
              <a:gd name="T29" fmla="*/ 58 h 404"/>
              <a:gd name="T30" fmla="*/ 182 w 906"/>
              <a:gd name="T31" fmla="*/ 44 h 404"/>
              <a:gd name="T32" fmla="*/ 130 w 906"/>
              <a:gd name="T33" fmla="*/ 30 h 404"/>
              <a:gd name="T34" fmla="*/ 82 w 906"/>
              <a:gd name="T35" fmla="*/ 18 h 404"/>
              <a:gd name="T36" fmla="*/ 0 w 906"/>
              <a:gd name="T3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6" h="404">
                <a:moveTo>
                  <a:pt x="906" y="404"/>
                </a:moveTo>
                <a:lnTo>
                  <a:pt x="906" y="404"/>
                </a:lnTo>
                <a:lnTo>
                  <a:pt x="850" y="362"/>
                </a:lnTo>
                <a:lnTo>
                  <a:pt x="784" y="316"/>
                </a:lnTo>
                <a:lnTo>
                  <a:pt x="746" y="292"/>
                </a:lnTo>
                <a:lnTo>
                  <a:pt x="708" y="268"/>
                </a:lnTo>
                <a:lnTo>
                  <a:pt x="666" y="246"/>
                </a:lnTo>
                <a:lnTo>
                  <a:pt x="624" y="224"/>
                </a:lnTo>
                <a:lnTo>
                  <a:pt x="624" y="224"/>
                </a:lnTo>
                <a:lnTo>
                  <a:pt x="520" y="174"/>
                </a:lnTo>
                <a:lnTo>
                  <a:pt x="390" y="114"/>
                </a:lnTo>
                <a:lnTo>
                  <a:pt x="390" y="114"/>
                </a:lnTo>
                <a:lnTo>
                  <a:pt x="340" y="94"/>
                </a:lnTo>
                <a:lnTo>
                  <a:pt x="288" y="76"/>
                </a:lnTo>
                <a:lnTo>
                  <a:pt x="236" y="58"/>
                </a:lnTo>
                <a:lnTo>
                  <a:pt x="182" y="44"/>
                </a:lnTo>
                <a:lnTo>
                  <a:pt x="130" y="30"/>
                </a:lnTo>
                <a:lnTo>
                  <a:pt x="82" y="18"/>
                </a:lnTo>
                <a:lnTo>
                  <a:pt x="0" y="0"/>
                </a:lnTo>
              </a:path>
            </a:pathLst>
          </a:custGeom>
          <a:noFill/>
          <a:ln w="12700">
            <a:solidFill>
              <a:schemeClr val="tx1"/>
            </a:solidFill>
            <a:prstDash val="solid"/>
            <a:round/>
            <a:headEnd type="none"/>
            <a:tailEnd type="triangle"/>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0" name="Freeform 25"/>
          <p:cNvSpPr>
            <a:spLocks/>
          </p:cNvSpPr>
          <p:nvPr/>
        </p:nvSpPr>
        <p:spPr bwMode="auto">
          <a:xfrm>
            <a:off x="6223133" y="4157515"/>
            <a:ext cx="482600" cy="66822"/>
          </a:xfrm>
          <a:custGeom>
            <a:avLst/>
            <a:gdLst>
              <a:gd name="T0" fmla="*/ 0 w 260"/>
              <a:gd name="T1" fmla="*/ 0 h 36"/>
              <a:gd name="T2" fmla="*/ 0 w 260"/>
              <a:gd name="T3" fmla="*/ 0 h 36"/>
              <a:gd name="T4" fmla="*/ 70 w 260"/>
              <a:gd name="T5" fmla="*/ 14 h 36"/>
              <a:gd name="T6" fmla="*/ 144 w 260"/>
              <a:gd name="T7" fmla="*/ 26 h 36"/>
              <a:gd name="T8" fmla="*/ 210 w 260"/>
              <a:gd name="T9" fmla="*/ 34 h 36"/>
              <a:gd name="T10" fmla="*/ 260 w 260"/>
              <a:gd name="T11" fmla="*/ 36 h 36"/>
            </a:gdLst>
            <a:ahLst/>
            <a:cxnLst>
              <a:cxn ang="0">
                <a:pos x="T0" y="T1"/>
              </a:cxn>
              <a:cxn ang="0">
                <a:pos x="T2" y="T3"/>
              </a:cxn>
              <a:cxn ang="0">
                <a:pos x="T4" y="T5"/>
              </a:cxn>
              <a:cxn ang="0">
                <a:pos x="T6" y="T7"/>
              </a:cxn>
              <a:cxn ang="0">
                <a:pos x="T8" y="T9"/>
              </a:cxn>
              <a:cxn ang="0">
                <a:pos x="T10" y="T11"/>
              </a:cxn>
            </a:cxnLst>
            <a:rect l="0" t="0" r="r" b="b"/>
            <a:pathLst>
              <a:path w="260" h="36">
                <a:moveTo>
                  <a:pt x="0" y="0"/>
                </a:moveTo>
                <a:lnTo>
                  <a:pt x="0" y="0"/>
                </a:lnTo>
                <a:lnTo>
                  <a:pt x="70" y="14"/>
                </a:lnTo>
                <a:lnTo>
                  <a:pt x="144" y="26"/>
                </a:lnTo>
                <a:lnTo>
                  <a:pt x="210" y="34"/>
                </a:lnTo>
                <a:lnTo>
                  <a:pt x="260" y="36"/>
                </a:lnTo>
              </a:path>
            </a:pathLst>
          </a:custGeom>
          <a:noFill/>
          <a:ln w="12700">
            <a:solidFill>
              <a:schemeClr val="tx1"/>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1" name="Freeform 27"/>
          <p:cNvSpPr>
            <a:spLocks/>
          </p:cNvSpPr>
          <p:nvPr/>
        </p:nvSpPr>
        <p:spPr bwMode="auto">
          <a:xfrm>
            <a:off x="6886708" y="4148137"/>
            <a:ext cx="479425" cy="76200"/>
          </a:xfrm>
          <a:custGeom>
            <a:avLst/>
            <a:gdLst>
              <a:gd name="T0" fmla="*/ 302 w 302"/>
              <a:gd name="T1" fmla="*/ 0 h 48"/>
              <a:gd name="T2" fmla="*/ 302 w 302"/>
              <a:gd name="T3" fmla="*/ 0 h 48"/>
              <a:gd name="T4" fmla="*/ 268 w 302"/>
              <a:gd name="T5" fmla="*/ 10 h 48"/>
              <a:gd name="T6" fmla="*/ 230 w 302"/>
              <a:gd name="T7" fmla="*/ 18 h 48"/>
              <a:gd name="T8" fmla="*/ 186 w 302"/>
              <a:gd name="T9" fmla="*/ 26 h 48"/>
              <a:gd name="T10" fmla="*/ 142 w 302"/>
              <a:gd name="T11" fmla="*/ 34 h 48"/>
              <a:gd name="T12" fmla="*/ 60 w 302"/>
              <a:gd name="T13" fmla="*/ 44 h 48"/>
              <a:gd name="T14" fmla="*/ 0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302" y="0"/>
                </a:moveTo>
                <a:lnTo>
                  <a:pt x="302" y="0"/>
                </a:lnTo>
                <a:lnTo>
                  <a:pt x="268" y="10"/>
                </a:lnTo>
                <a:lnTo>
                  <a:pt x="230" y="18"/>
                </a:lnTo>
                <a:lnTo>
                  <a:pt x="186" y="26"/>
                </a:lnTo>
                <a:lnTo>
                  <a:pt x="142" y="34"/>
                </a:lnTo>
                <a:lnTo>
                  <a:pt x="60" y="44"/>
                </a:lnTo>
                <a:lnTo>
                  <a:pt x="0" y="48"/>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2" name="Freeform 29"/>
          <p:cNvSpPr>
            <a:spLocks/>
          </p:cNvSpPr>
          <p:nvPr/>
        </p:nvSpPr>
        <p:spPr bwMode="auto">
          <a:xfrm>
            <a:off x="5372234" y="2224086"/>
            <a:ext cx="177800" cy="454025"/>
          </a:xfrm>
          <a:custGeom>
            <a:avLst/>
            <a:gdLst>
              <a:gd name="T0" fmla="*/ 0 w 98"/>
              <a:gd name="T1" fmla="*/ 242 h 242"/>
              <a:gd name="T2" fmla="*/ 0 w 98"/>
              <a:gd name="T3" fmla="*/ 242 h 242"/>
              <a:gd name="T4" fmla="*/ 22 w 98"/>
              <a:gd name="T5" fmla="*/ 174 h 242"/>
              <a:gd name="T6" fmla="*/ 50 w 98"/>
              <a:gd name="T7" fmla="*/ 106 h 242"/>
              <a:gd name="T8" fmla="*/ 76 w 98"/>
              <a:gd name="T9" fmla="*/ 44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6"/>
                </a:lnTo>
                <a:lnTo>
                  <a:pt x="76" y="44"/>
                </a:lnTo>
                <a:lnTo>
                  <a:pt x="98" y="0"/>
                </a:lnTo>
              </a:path>
            </a:pathLst>
          </a:custGeom>
          <a:noFill/>
          <a:ln w="12700">
            <a:solidFill>
              <a:schemeClr val="tx1"/>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3" name="Freeform 31"/>
          <p:cNvSpPr>
            <a:spLocks/>
          </p:cNvSpPr>
          <p:nvPr/>
        </p:nvSpPr>
        <p:spPr bwMode="auto">
          <a:xfrm>
            <a:off x="5638933" y="1690687"/>
            <a:ext cx="307975" cy="377825"/>
          </a:xfrm>
          <a:custGeom>
            <a:avLst/>
            <a:gdLst>
              <a:gd name="T0" fmla="*/ 194 w 194"/>
              <a:gd name="T1" fmla="*/ 0 h 238"/>
              <a:gd name="T2" fmla="*/ 194 w 194"/>
              <a:gd name="T3" fmla="*/ 0 h 238"/>
              <a:gd name="T4" fmla="*/ 170 w 194"/>
              <a:gd name="T5" fmla="*/ 24 h 238"/>
              <a:gd name="T6" fmla="*/ 142 w 194"/>
              <a:gd name="T7" fmla="*/ 54 h 238"/>
              <a:gd name="T8" fmla="*/ 114 w 194"/>
              <a:gd name="T9" fmla="*/ 86 h 238"/>
              <a:gd name="T10" fmla="*/ 84 w 194"/>
              <a:gd name="T11" fmla="*/ 122 h 238"/>
              <a:gd name="T12" fmla="*/ 34 w 194"/>
              <a:gd name="T13" fmla="*/ 188 h 238"/>
              <a:gd name="T14" fmla="*/ 14 w 194"/>
              <a:gd name="T15" fmla="*/ 216 h 238"/>
              <a:gd name="T16" fmla="*/ 0 w 194"/>
              <a:gd name="T17"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194" y="0"/>
                </a:moveTo>
                <a:lnTo>
                  <a:pt x="194" y="0"/>
                </a:lnTo>
                <a:lnTo>
                  <a:pt x="170" y="24"/>
                </a:lnTo>
                <a:lnTo>
                  <a:pt x="142" y="54"/>
                </a:lnTo>
                <a:lnTo>
                  <a:pt x="114" y="86"/>
                </a:lnTo>
                <a:lnTo>
                  <a:pt x="84" y="122"/>
                </a:lnTo>
                <a:lnTo>
                  <a:pt x="34" y="188"/>
                </a:lnTo>
                <a:lnTo>
                  <a:pt x="14" y="216"/>
                </a:lnTo>
                <a:lnTo>
                  <a:pt x="0" y="238"/>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4" name="Freeform 33"/>
          <p:cNvSpPr>
            <a:spLocks/>
          </p:cNvSpPr>
          <p:nvPr/>
        </p:nvSpPr>
        <p:spPr bwMode="auto">
          <a:xfrm>
            <a:off x="6556507" y="2224087"/>
            <a:ext cx="179279" cy="451932"/>
          </a:xfrm>
          <a:custGeom>
            <a:avLst/>
            <a:gdLst>
              <a:gd name="T0" fmla="*/ 96 w 96"/>
              <a:gd name="T1" fmla="*/ 242 h 242"/>
              <a:gd name="T2" fmla="*/ 96 w 96"/>
              <a:gd name="T3" fmla="*/ 242 h 242"/>
              <a:gd name="T4" fmla="*/ 74 w 96"/>
              <a:gd name="T5" fmla="*/ 176 h 242"/>
              <a:gd name="T6" fmla="*/ 48 w 96"/>
              <a:gd name="T7" fmla="*/ 106 h 242"/>
              <a:gd name="T8" fmla="*/ 22 w 96"/>
              <a:gd name="T9" fmla="*/ 44 h 242"/>
              <a:gd name="T10" fmla="*/ 0 w 96"/>
              <a:gd name="T11" fmla="*/ 0 h 242"/>
            </a:gdLst>
            <a:ahLst/>
            <a:cxnLst>
              <a:cxn ang="0">
                <a:pos x="T0" y="T1"/>
              </a:cxn>
              <a:cxn ang="0">
                <a:pos x="T2" y="T3"/>
              </a:cxn>
              <a:cxn ang="0">
                <a:pos x="T4" y="T5"/>
              </a:cxn>
              <a:cxn ang="0">
                <a:pos x="T6" y="T7"/>
              </a:cxn>
              <a:cxn ang="0">
                <a:pos x="T8" y="T9"/>
              </a:cxn>
              <a:cxn ang="0">
                <a:pos x="T10" y="T11"/>
              </a:cxn>
            </a:cxnLst>
            <a:rect l="0" t="0" r="r" b="b"/>
            <a:pathLst>
              <a:path w="96" h="242">
                <a:moveTo>
                  <a:pt x="96" y="242"/>
                </a:moveTo>
                <a:lnTo>
                  <a:pt x="96" y="242"/>
                </a:lnTo>
                <a:lnTo>
                  <a:pt x="74" y="176"/>
                </a:lnTo>
                <a:lnTo>
                  <a:pt x="48" y="106"/>
                </a:lnTo>
                <a:lnTo>
                  <a:pt x="22" y="44"/>
                </a:lnTo>
                <a:lnTo>
                  <a:pt x="0" y="0"/>
                </a:lnTo>
              </a:path>
            </a:pathLst>
          </a:custGeom>
          <a:noFill/>
          <a:ln w="12700">
            <a:solidFill>
              <a:schemeClr val="tx1"/>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5" name="Freeform 35"/>
          <p:cNvSpPr>
            <a:spLocks/>
          </p:cNvSpPr>
          <p:nvPr/>
        </p:nvSpPr>
        <p:spPr bwMode="auto">
          <a:xfrm>
            <a:off x="6156458" y="1690687"/>
            <a:ext cx="307975" cy="377825"/>
          </a:xfrm>
          <a:custGeom>
            <a:avLst/>
            <a:gdLst>
              <a:gd name="T0" fmla="*/ 0 w 194"/>
              <a:gd name="T1" fmla="*/ 0 h 238"/>
              <a:gd name="T2" fmla="*/ 0 w 194"/>
              <a:gd name="T3" fmla="*/ 0 h 238"/>
              <a:gd name="T4" fmla="*/ 26 w 194"/>
              <a:gd name="T5" fmla="*/ 24 h 238"/>
              <a:gd name="T6" fmla="*/ 54 w 194"/>
              <a:gd name="T7" fmla="*/ 54 h 238"/>
              <a:gd name="T8" fmla="*/ 82 w 194"/>
              <a:gd name="T9" fmla="*/ 86 h 238"/>
              <a:gd name="T10" fmla="*/ 110 w 194"/>
              <a:gd name="T11" fmla="*/ 122 h 238"/>
              <a:gd name="T12" fmla="*/ 160 w 194"/>
              <a:gd name="T13" fmla="*/ 188 h 238"/>
              <a:gd name="T14" fmla="*/ 194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0" y="0"/>
                </a:moveTo>
                <a:lnTo>
                  <a:pt x="0" y="0"/>
                </a:lnTo>
                <a:lnTo>
                  <a:pt x="26" y="24"/>
                </a:lnTo>
                <a:lnTo>
                  <a:pt x="54" y="54"/>
                </a:lnTo>
                <a:lnTo>
                  <a:pt x="82" y="86"/>
                </a:lnTo>
                <a:lnTo>
                  <a:pt x="110" y="122"/>
                </a:lnTo>
                <a:lnTo>
                  <a:pt x="160" y="188"/>
                </a:lnTo>
                <a:lnTo>
                  <a:pt x="194" y="238"/>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8" name="Freeform 41"/>
          <p:cNvSpPr>
            <a:spLocks/>
          </p:cNvSpPr>
          <p:nvPr/>
        </p:nvSpPr>
        <p:spPr bwMode="auto">
          <a:xfrm>
            <a:off x="5400808" y="4148137"/>
            <a:ext cx="476066" cy="76200"/>
          </a:xfrm>
          <a:custGeom>
            <a:avLst/>
            <a:gdLst>
              <a:gd name="T0" fmla="*/ 258 w 258"/>
              <a:gd name="T1" fmla="*/ 0 h 36"/>
              <a:gd name="T2" fmla="*/ 258 w 258"/>
              <a:gd name="T3" fmla="*/ 0 h 36"/>
              <a:gd name="T4" fmla="*/ 188 w 258"/>
              <a:gd name="T5" fmla="*/ 14 h 36"/>
              <a:gd name="T6" fmla="*/ 114 w 258"/>
              <a:gd name="T7" fmla="*/ 26 h 36"/>
              <a:gd name="T8" fmla="*/ 48 w 258"/>
              <a:gd name="T9" fmla="*/ 34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4"/>
                </a:lnTo>
                <a:lnTo>
                  <a:pt x="0" y="36"/>
                </a:lnTo>
              </a:path>
            </a:pathLst>
          </a:custGeom>
          <a:noFill/>
          <a:ln w="12700">
            <a:solidFill>
              <a:schemeClr val="tx1"/>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9" name="Freeform 43"/>
          <p:cNvSpPr>
            <a:spLocks/>
          </p:cNvSpPr>
          <p:nvPr/>
        </p:nvSpPr>
        <p:spPr bwMode="auto">
          <a:xfrm>
            <a:off x="4740408" y="4148137"/>
            <a:ext cx="479425" cy="76200"/>
          </a:xfrm>
          <a:custGeom>
            <a:avLst/>
            <a:gdLst>
              <a:gd name="T0" fmla="*/ 0 w 302"/>
              <a:gd name="T1" fmla="*/ 0 h 48"/>
              <a:gd name="T2" fmla="*/ 0 w 302"/>
              <a:gd name="T3" fmla="*/ 0 h 48"/>
              <a:gd name="T4" fmla="*/ 32 w 302"/>
              <a:gd name="T5" fmla="*/ 10 h 48"/>
              <a:gd name="T6" fmla="*/ 72 w 302"/>
              <a:gd name="T7" fmla="*/ 18 h 48"/>
              <a:gd name="T8" fmla="*/ 114 w 302"/>
              <a:gd name="T9" fmla="*/ 26 h 48"/>
              <a:gd name="T10" fmla="*/ 160 w 302"/>
              <a:gd name="T11" fmla="*/ 34 h 48"/>
              <a:gd name="T12" fmla="*/ 242 w 302"/>
              <a:gd name="T13" fmla="*/ 44 h 48"/>
              <a:gd name="T14" fmla="*/ 302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0" y="0"/>
                </a:moveTo>
                <a:lnTo>
                  <a:pt x="0" y="0"/>
                </a:lnTo>
                <a:lnTo>
                  <a:pt x="32" y="10"/>
                </a:lnTo>
                <a:lnTo>
                  <a:pt x="72" y="18"/>
                </a:lnTo>
                <a:lnTo>
                  <a:pt x="114" y="26"/>
                </a:lnTo>
                <a:lnTo>
                  <a:pt x="160" y="34"/>
                </a:lnTo>
                <a:lnTo>
                  <a:pt x="242" y="44"/>
                </a:lnTo>
                <a:lnTo>
                  <a:pt x="302" y="48"/>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0" name="Freeform 45"/>
          <p:cNvSpPr>
            <a:spLocks/>
          </p:cNvSpPr>
          <p:nvPr/>
        </p:nvSpPr>
        <p:spPr bwMode="auto">
          <a:xfrm>
            <a:off x="6372358" y="2976562"/>
            <a:ext cx="307975" cy="377825"/>
          </a:xfrm>
          <a:custGeom>
            <a:avLst/>
            <a:gdLst>
              <a:gd name="T0" fmla="*/ 194 w 194"/>
              <a:gd name="T1" fmla="*/ 0 h 238"/>
              <a:gd name="T2" fmla="*/ 194 w 194"/>
              <a:gd name="T3" fmla="*/ 0 h 238"/>
              <a:gd name="T4" fmla="*/ 170 w 194"/>
              <a:gd name="T5" fmla="*/ 26 h 238"/>
              <a:gd name="T6" fmla="*/ 142 w 194"/>
              <a:gd name="T7" fmla="*/ 54 h 238"/>
              <a:gd name="T8" fmla="*/ 112 w 194"/>
              <a:gd name="T9" fmla="*/ 88 h 238"/>
              <a:gd name="T10" fmla="*/ 84 w 194"/>
              <a:gd name="T11" fmla="*/ 122 h 238"/>
              <a:gd name="T12" fmla="*/ 34 w 194"/>
              <a:gd name="T13" fmla="*/ 188 h 238"/>
              <a:gd name="T14" fmla="*/ 0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194" y="0"/>
                </a:moveTo>
                <a:lnTo>
                  <a:pt x="194" y="0"/>
                </a:lnTo>
                <a:lnTo>
                  <a:pt x="170" y="26"/>
                </a:lnTo>
                <a:lnTo>
                  <a:pt x="142" y="54"/>
                </a:lnTo>
                <a:lnTo>
                  <a:pt x="112" y="88"/>
                </a:lnTo>
                <a:lnTo>
                  <a:pt x="84" y="122"/>
                </a:lnTo>
                <a:lnTo>
                  <a:pt x="34" y="188"/>
                </a:lnTo>
                <a:lnTo>
                  <a:pt x="0" y="238"/>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1" name="Freeform 46"/>
          <p:cNvSpPr>
            <a:spLocks/>
          </p:cNvSpPr>
          <p:nvPr/>
        </p:nvSpPr>
        <p:spPr bwMode="auto">
          <a:xfrm>
            <a:off x="6102483" y="3513137"/>
            <a:ext cx="180975" cy="446897"/>
          </a:xfrm>
          <a:custGeom>
            <a:avLst/>
            <a:gdLst>
              <a:gd name="T0" fmla="*/ 0 w 98"/>
              <a:gd name="T1" fmla="*/ 242 h 242"/>
              <a:gd name="T2" fmla="*/ 0 w 98"/>
              <a:gd name="T3" fmla="*/ 242 h 242"/>
              <a:gd name="T4" fmla="*/ 22 w 98"/>
              <a:gd name="T5" fmla="*/ 174 h 242"/>
              <a:gd name="T6" fmla="*/ 50 w 98"/>
              <a:gd name="T7" fmla="*/ 104 h 242"/>
              <a:gd name="T8" fmla="*/ 76 w 98"/>
              <a:gd name="T9" fmla="*/ 42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4"/>
                </a:lnTo>
                <a:lnTo>
                  <a:pt x="76" y="42"/>
                </a:lnTo>
                <a:lnTo>
                  <a:pt x="98" y="0"/>
                </a:lnTo>
              </a:path>
            </a:pathLst>
          </a:custGeom>
          <a:noFill/>
          <a:ln w="12700">
            <a:solidFill>
              <a:schemeClr val="tx1"/>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4" name="Freeform 54"/>
          <p:cNvSpPr>
            <a:spLocks/>
          </p:cNvSpPr>
          <p:nvPr/>
        </p:nvSpPr>
        <p:spPr bwMode="auto">
          <a:xfrm>
            <a:off x="5823083" y="3513137"/>
            <a:ext cx="171450" cy="454025"/>
          </a:xfrm>
          <a:custGeom>
            <a:avLst/>
            <a:gdLst>
              <a:gd name="T0" fmla="*/ 108 w 108"/>
              <a:gd name="T1" fmla="*/ 286 h 286"/>
              <a:gd name="T2" fmla="*/ 108 w 108"/>
              <a:gd name="T3" fmla="*/ 286 h 286"/>
              <a:gd name="T4" fmla="*/ 100 w 108"/>
              <a:gd name="T5" fmla="*/ 252 h 286"/>
              <a:gd name="T6" fmla="*/ 88 w 108"/>
              <a:gd name="T7" fmla="*/ 214 h 286"/>
              <a:gd name="T8" fmla="*/ 74 w 108"/>
              <a:gd name="T9" fmla="*/ 172 h 286"/>
              <a:gd name="T10" fmla="*/ 58 w 108"/>
              <a:gd name="T11" fmla="*/ 130 h 286"/>
              <a:gd name="T12" fmla="*/ 26 w 108"/>
              <a:gd name="T13" fmla="*/ 54 h 286"/>
              <a:gd name="T14" fmla="*/ 0 w 108"/>
              <a:gd name="T15" fmla="*/ 0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6">
                <a:moveTo>
                  <a:pt x="108" y="286"/>
                </a:moveTo>
                <a:lnTo>
                  <a:pt x="108" y="286"/>
                </a:lnTo>
                <a:lnTo>
                  <a:pt x="100" y="252"/>
                </a:lnTo>
                <a:lnTo>
                  <a:pt x="88" y="214"/>
                </a:lnTo>
                <a:lnTo>
                  <a:pt x="74" y="172"/>
                </a:lnTo>
                <a:lnTo>
                  <a:pt x="58" y="130"/>
                </a:lnTo>
                <a:lnTo>
                  <a:pt x="26" y="54"/>
                </a:lnTo>
                <a:lnTo>
                  <a:pt x="0" y="0"/>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5" name="Freeform 55"/>
          <p:cNvSpPr>
            <a:spLocks/>
          </p:cNvSpPr>
          <p:nvPr/>
        </p:nvSpPr>
        <p:spPr bwMode="auto">
          <a:xfrm>
            <a:off x="5410334" y="2986087"/>
            <a:ext cx="323850" cy="368300"/>
          </a:xfrm>
          <a:custGeom>
            <a:avLst/>
            <a:gdLst>
              <a:gd name="T0" fmla="*/ 0 w 162"/>
              <a:gd name="T1" fmla="*/ 0 h 204"/>
              <a:gd name="T2" fmla="*/ 0 w 162"/>
              <a:gd name="T3" fmla="*/ 0 h 204"/>
              <a:gd name="T4" fmla="*/ 48 w 162"/>
              <a:gd name="T5" fmla="*/ 52 h 204"/>
              <a:gd name="T6" fmla="*/ 94 w 162"/>
              <a:gd name="T7" fmla="*/ 110 h 204"/>
              <a:gd name="T8" fmla="*/ 134 w 162"/>
              <a:gd name="T9" fmla="*/ 164 h 204"/>
              <a:gd name="T10" fmla="*/ 162 w 162"/>
              <a:gd name="T11" fmla="*/ 204 h 204"/>
            </a:gdLst>
            <a:ahLst/>
            <a:cxnLst>
              <a:cxn ang="0">
                <a:pos x="T0" y="T1"/>
              </a:cxn>
              <a:cxn ang="0">
                <a:pos x="T2" y="T3"/>
              </a:cxn>
              <a:cxn ang="0">
                <a:pos x="T4" y="T5"/>
              </a:cxn>
              <a:cxn ang="0">
                <a:pos x="T6" y="T7"/>
              </a:cxn>
              <a:cxn ang="0">
                <a:pos x="T8" y="T9"/>
              </a:cxn>
              <a:cxn ang="0">
                <a:pos x="T10" y="T11"/>
              </a:cxn>
            </a:cxnLst>
            <a:rect l="0" t="0" r="r" b="b"/>
            <a:pathLst>
              <a:path w="162" h="204">
                <a:moveTo>
                  <a:pt x="0" y="0"/>
                </a:moveTo>
                <a:lnTo>
                  <a:pt x="0" y="0"/>
                </a:lnTo>
                <a:lnTo>
                  <a:pt x="48" y="52"/>
                </a:lnTo>
                <a:lnTo>
                  <a:pt x="94" y="110"/>
                </a:lnTo>
                <a:lnTo>
                  <a:pt x="134" y="164"/>
                </a:lnTo>
                <a:lnTo>
                  <a:pt x="162" y="204"/>
                </a:lnTo>
              </a:path>
            </a:pathLst>
          </a:custGeom>
          <a:noFill/>
          <a:ln w="12700">
            <a:solidFill>
              <a:schemeClr val="tx1"/>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8" name="Freeform 64"/>
          <p:cNvSpPr>
            <a:spLocks/>
          </p:cNvSpPr>
          <p:nvPr/>
        </p:nvSpPr>
        <p:spPr bwMode="auto">
          <a:xfrm>
            <a:off x="5905633" y="1735137"/>
            <a:ext cx="142875" cy="390525"/>
          </a:xfrm>
          <a:custGeom>
            <a:avLst/>
            <a:gdLst>
              <a:gd name="T0" fmla="*/ 90 w 90"/>
              <a:gd name="T1" fmla="*/ 0 h 246"/>
              <a:gd name="T2" fmla="*/ 90 w 90"/>
              <a:gd name="T3" fmla="*/ 0 h 246"/>
              <a:gd name="T4" fmla="*/ 76 w 90"/>
              <a:gd name="T5" fmla="*/ 30 h 246"/>
              <a:gd name="T6" fmla="*/ 64 w 90"/>
              <a:gd name="T7" fmla="*/ 60 h 246"/>
              <a:gd name="T8" fmla="*/ 40 w 90"/>
              <a:gd name="T9" fmla="*/ 124 h 246"/>
              <a:gd name="T10" fmla="*/ 20 w 90"/>
              <a:gd name="T11" fmla="*/ 188 h 246"/>
              <a:gd name="T12" fmla="*/ 0 w 90"/>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90" h="246">
                <a:moveTo>
                  <a:pt x="90" y="0"/>
                </a:moveTo>
                <a:lnTo>
                  <a:pt x="90" y="0"/>
                </a:lnTo>
                <a:lnTo>
                  <a:pt x="76" y="30"/>
                </a:lnTo>
                <a:lnTo>
                  <a:pt x="64" y="60"/>
                </a:lnTo>
                <a:lnTo>
                  <a:pt x="40" y="124"/>
                </a:lnTo>
                <a:lnTo>
                  <a:pt x="20" y="188"/>
                </a:lnTo>
                <a:lnTo>
                  <a:pt x="0" y="246"/>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9" name="Freeform 65"/>
          <p:cNvSpPr>
            <a:spLocks/>
          </p:cNvSpPr>
          <p:nvPr/>
        </p:nvSpPr>
        <p:spPr bwMode="auto">
          <a:xfrm>
            <a:off x="5848483" y="2316162"/>
            <a:ext cx="203200" cy="1642256"/>
          </a:xfrm>
          <a:custGeom>
            <a:avLst/>
            <a:gdLst>
              <a:gd name="T0" fmla="*/ 18 w 122"/>
              <a:gd name="T1" fmla="*/ 0 h 986"/>
              <a:gd name="T2" fmla="*/ 18 w 122"/>
              <a:gd name="T3" fmla="*/ 0 h 986"/>
              <a:gd name="T4" fmla="*/ 10 w 122"/>
              <a:gd name="T5" fmla="*/ 70 h 986"/>
              <a:gd name="T6" fmla="*/ 2 w 122"/>
              <a:gd name="T7" fmla="*/ 150 h 986"/>
              <a:gd name="T8" fmla="*/ 0 w 122"/>
              <a:gd name="T9" fmla="*/ 194 h 986"/>
              <a:gd name="T10" fmla="*/ 0 w 122"/>
              <a:gd name="T11" fmla="*/ 240 h 986"/>
              <a:gd name="T12" fmla="*/ 0 w 122"/>
              <a:gd name="T13" fmla="*/ 286 h 986"/>
              <a:gd name="T14" fmla="*/ 2 w 122"/>
              <a:gd name="T15" fmla="*/ 334 h 986"/>
              <a:gd name="T16" fmla="*/ 2 w 122"/>
              <a:gd name="T17" fmla="*/ 334 h 986"/>
              <a:gd name="T18" fmla="*/ 12 w 122"/>
              <a:gd name="T19" fmla="*/ 450 h 986"/>
              <a:gd name="T20" fmla="*/ 26 w 122"/>
              <a:gd name="T21" fmla="*/ 592 h 986"/>
              <a:gd name="T22" fmla="*/ 26 w 122"/>
              <a:gd name="T23" fmla="*/ 592 h 986"/>
              <a:gd name="T24" fmla="*/ 32 w 122"/>
              <a:gd name="T25" fmla="*/ 644 h 986"/>
              <a:gd name="T26" fmla="*/ 42 w 122"/>
              <a:gd name="T27" fmla="*/ 698 h 986"/>
              <a:gd name="T28" fmla="*/ 54 w 122"/>
              <a:gd name="T29" fmla="*/ 754 h 986"/>
              <a:gd name="T30" fmla="*/ 68 w 122"/>
              <a:gd name="T31" fmla="*/ 806 h 986"/>
              <a:gd name="T32" fmla="*/ 82 w 122"/>
              <a:gd name="T33" fmla="*/ 858 h 986"/>
              <a:gd name="T34" fmla="*/ 96 w 122"/>
              <a:gd name="T35" fmla="*/ 906 h 986"/>
              <a:gd name="T36" fmla="*/ 122 w 122"/>
              <a:gd name="T37"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986">
                <a:moveTo>
                  <a:pt x="18" y="0"/>
                </a:moveTo>
                <a:lnTo>
                  <a:pt x="18" y="0"/>
                </a:lnTo>
                <a:lnTo>
                  <a:pt x="10" y="70"/>
                </a:lnTo>
                <a:lnTo>
                  <a:pt x="2" y="150"/>
                </a:lnTo>
                <a:lnTo>
                  <a:pt x="0" y="194"/>
                </a:lnTo>
                <a:lnTo>
                  <a:pt x="0" y="240"/>
                </a:lnTo>
                <a:lnTo>
                  <a:pt x="0" y="286"/>
                </a:lnTo>
                <a:lnTo>
                  <a:pt x="2" y="334"/>
                </a:lnTo>
                <a:lnTo>
                  <a:pt x="2" y="334"/>
                </a:lnTo>
                <a:lnTo>
                  <a:pt x="12" y="450"/>
                </a:lnTo>
                <a:lnTo>
                  <a:pt x="26" y="592"/>
                </a:lnTo>
                <a:lnTo>
                  <a:pt x="26" y="592"/>
                </a:lnTo>
                <a:lnTo>
                  <a:pt x="32" y="644"/>
                </a:lnTo>
                <a:lnTo>
                  <a:pt x="42" y="698"/>
                </a:lnTo>
                <a:lnTo>
                  <a:pt x="54" y="754"/>
                </a:lnTo>
                <a:lnTo>
                  <a:pt x="68" y="806"/>
                </a:lnTo>
                <a:lnTo>
                  <a:pt x="82" y="858"/>
                </a:lnTo>
                <a:lnTo>
                  <a:pt x="96" y="906"/>
                </a:lnTo>
                <a:lnTo>
                  <a:pt x="122" y="986"/>
                </a:lnTo>
              </a:path>
            </a:pathLst>
          </a:custGeom>
          <a:noFill/>
          <a:ln w="12700">
            <a:solidFill>
              <a:schemeClr val="tx1"/>
            </a:solidFill>
            <a:prstDash val="solid"/>
            <a:round/>
            <a:headEnd/>
            <a:tailEnd type="triangle"/>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2" name="Freeform 681"/>
          <p:cNvSpPr>
            <a:spLocks/>
          </p:cNvSpPr>
          <p:nvPr/>
        </p:nvSpPr>
        <p:spPr bwMode="auto">
          <a:xfrm>
            <a:off x="6051683" y="26177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3" name="Freeform 682"/>
          <p:cNvSpPr>
            <a:spLocks/>
          </p:cNvSpPr>
          <p:nvPr/>
        </p:nvSpPr>
        <p:spPr bwMode="auto">
          <a:xfrm>
            <a:off x="5975483" y="27066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6" name="Freeform 98"/>
          <p:cNvSpPr>
            <a:spLocks/>
          </p:cNvSpPr>
          <p:nvPr/>
        </p:nvSpPr>
        <p:spPr bwMode="auto">
          <a:xfrm>
            <a:off x="6464433" y="3557587"/>
            <a:ext cx="158750" cy="92075"/>
          </a:xfrm>
          <a:custGeom>
            <a:avLst/>
            <a:gdLst>
              <a:gd name="T0" fmla="*/ 0 w 100"/>
              <a:gd name="T1" fmla="*/ 28 h 58"/>
              <a:gd name="T2" fmla="*/ 0 w 100"/>
              <a:gd name="T3" fmla="*/ 28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28 h 58"/>
              <a:gd name="T22" fmla="*/ 50 w 100"/>
              <a:gd name="T23" fmla="*/ 0 h 58"/>
              <a:gd name="T24" fmla="*/ 0 w 100"/>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28"/>
                </a:moveTo>
                <a:lnTo>
                  <a:pt x="0" y="28"/>
                </a:lnTo>
                <a:lnTo>
                  <a:pt x="10" y="40"/>
                </a:lnTo>
                <a:lnTo>
                  <a:pt x="22" y="50"/>
                </a:lnTo>
                <a:lnTo>
                  <a:pt x="34" y="56"/>
                </a:lnTo>
                <a:lnTo>
                  <a:pt x="50" y="58"/>
                </a:lnTo>
                <a:lnTo>
                  <a:pt x="50" y="58"/>
                </a:lnTo>
                <a:lnTo>
                  <a:pt x="66" y="56"/>
                </a:lnTo>
                <a:lnTo>
                  <a:pt x="78" y="50"/>
                </a:lnTo>
                <a:lnTo>
                  <a:pt x="90" y="40"/>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7" name="Freeform 99"/>
          <p:cNvSpPr>
            <a:spLocks/>
          </p:cNvSpPr>
          <p:nvPr/>
        </p:nvSpPr>
        <p:spPr bwMode="auto">
          <a:xfrm>
            <a:off x="6454908" y="346868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8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8" y="24"/>
                </a:lnTo>
                <a:lnTo>
                  <a:pt x="4" y="34"/>
                </a:lnTo>
                <a:lnTo>
                  <a:pt x="0" y="44"/>
                </a:lnTo>
                <a:lnTo>
                  <a:pt x="0" y="56"/>
                </a:lnTo>
                <a:lnTo>
                  <a:pt x="0" y="56"/>
                </a:lnTo>
                <a:lnTo>
                  <a:pt x="2" y="72"/>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8" name="Freeform 103"/>
          <p:cNvSpPr>
            <a:spLocks/>
          </p:cNvSpPr>
          <p:nvPr/>
        </p:nvSpPr>
        <p:spPr bwMode="auto">
          <a:xfrm>
            <a:off x="7042283" y="3570287"/>
            <a:ext cx="88900" cy="133350"/>
          </a:xfrm>
          <a:custGeom>
            <a:avLst/>
            <a:gdLst>
              <a:gd name="T0" fmla="*/ 28 w 56"/>
              <a:gd name="T1" fmla="*/ 6 h 84"/>
              <a:gd name="T2" fmla="*/ 28 w 56"/>
              <a:gd name="T3" fmla="*/ 6 h 84"/>
              <a:gd name="T4" fmla="*/ 14 w 56"/>
              <a:gd name="T5" fmla="*/ 2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4 h 84"/>
              <a:gd name="T18" fmla="*/ 56 w 56"/>
              <a:gd name="T19" fmla="*/ 52 h 84"/>
              <a:gd name="T20" fmla="*/ 54 w 56"/>
              <a:gd name="T21" fmla="*/ 42 h 84"/>
              <a:gd name="T22" fmla="*/ 50 w 56"/>
              <a:gd name="T23" fmla="*/ 32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2"/>
                </a:lnTo>
                <a:lnTo>
                  <a:pt x="0" y="0"/>
                </a:lnTo>
                <a:lnTo>
                  <a:pt x="0" y="56"/>
                </a:lnTo>
                <a:lnTo>
                  <a:pt x="50" y="84"/>
                </a:lnTo>
                <a:lnTo>
                  <a:pt x="50" y="84"/>
                </a:lnTo>
                <a:lnTo>
                  <a:pt x="54" y="74"/>
                </a:lnTo>
                <a:lnTo>
                  <a:pt x="56" y="64"/>
                </a:lnTo>
                <a:lnTo>
                  <a:pt x="56" y="52"/>
                </a:lnTo>
                <a:lnTo>
                  <a:pt x="54" y="42"/>
                </a:lnTo>
                <a:lnTo>
                  <a:pt x="50" y="32"/>
                </a:lnTo>
                <a:lnTo>
                  <a:pt x="46" y="22"/>
                </a:lnTo>
                <a:lnTo>
                  <a:pt x="38" y="14"/>
                </a:lnTo>
                <a:lnTo>
                  <a:pt x="28" y="6"/>
                </a:lnTo>
                <a:lnTo>
                  <a:pt x="28" y="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9" name="Freeform 104"/>
          <p:cNvSpPr>
            <a:spLocks/>
          </p:cNvSpPr>
          <p:nvPr/>
        </p:nvSpPr>
        <p:spPr bwMode="auto">
          <a:xfrm>
            <a:off x="6962908" y="365918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2 w 100"/>
              <a:gd name="T13" fmla="*/ 56 h 56"/>
              <a:gd name="T14" fmla="*/ 54 w 100"/>
              <a:gd name="T15" fmla="*/ 56 h 56"/>
              <a:gd name="T16" fmla="*/ 64 w 100"/>
              <a:gd name="T17" fmla="*/ 56 h 56"/>
              <a:gd name="T18" fmla="*/ 74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2" y="56"/>
                </a:lnTo>
                <a:lnTo>
                  <a:pt x="54" y="56"/>
                </a:lnTo>
                <a:lnTo>
                  <a:pt x="64" y="56"/>
                </a:lnTo>
                <a:lnTo>
                  <a:pt x="74" y="52"/>
                </a:lnTo>
                <a:lnTo>
                  <a:pt x="84" y="46"/>
                </a:lnTo>
                <a:lnTo>
                  <a:pt x="92" y="38"/>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0" name="Freeform 121"/>
          <p:cNvSpPr>
            <a:spLocks/>
          </p:cNvSpPr>
          <p:nvPr/>
        </p:nvSpPr>
        <p:spPr bwMode="auto">
          <a:xfrm>
            <a:off x="6312033" y="3335337"/>
            <a:ext cx="92075" cy="133350"/>
          </a:xfrm>
          <a:custGeom>
            <a:avLst/>
            <a:gdLst>
              <a:gd name="T0" fmla="*/ 0 w 58"/>
              <a:gd name="T1" fmla="*/ 0 h 84"/>
              <a:gd name="T2" fmla="*/ 0 w 58"/>
              <a:gd name="T3" fmla="*/ 56 h 84"/>
              <a:gd name="T4" fmla="*/ 50 w 58"/>
              <a:gd name="T5" fmla="*/ 84 h 84"/>
              <a:gd name="T6" fmla="*/ 50 w 58"/>
              <a:gd name="T7" fmla="*/ 84 h 84"/>
              <a:gd name="T8" fmla="*/ 56 w 58"/>
              <a:gd name="T9" fmla="*/ 72 h 84"/>
              <a:gd name="T10" fmla="*/ 58 w 58"/>
              <a:gd name="T11" fmla="*/ 56 h 84"/>
              <a:gd name="T12" fmla="*/ 58 w 58"/>
              <a:gd name="T13" fmla="*/ 56 h 84"/>
              <a:gd name="T14" fmla="*/ 56 w 58"/>
              <a:gd name="T15" fmla="*/ 44 h 84"/>
              <a:gd name="T16" fmla="*/ 52 w 58"/>
              <a:gd name="T17" fmla="*/ 34 h 84"/>
              <a:gd name="T18" fmla="*/ 48 w 58"/>
              <a:gd name="T19" fmla="*/ 24 h 84"/>
              <a:gd name="T20" fmla="*/ 40 w 58"/>
              <a:gd name="T21" fmla="*/ 16 h 84"/>
              <a:gd name="T22" fmla="*/ 32 w 58"/>
              <a:gd name="T23" fmla="*/ 10 h 84"/>
              <a:gd name="T24" fmla="*/ 22 w 58"/>
              <a:gd name="T25" fmla="*/ 4 h 84"/>
              <a:gd name="T26" fmla="*/ 12 w 58"/>
              <a:gd name="T27" fmla="*/ 0 h 84"/>
              <a:gd name="T28" fmla="*/ 0 w 58"/>
              <a:gd name="T29" fmla="*/ 0 h 84"/>
              <a:gd name="T30" fmla="*/ 0 w 58"/>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4">
                <a:moveTo>
                  <a:pt x="0" y="0"/>
                </a:moveTo>
                <a:lnTo>
                  <a:pt x="0" y="56"/>
                </a:lnTo>
                <a:lnTo>
                  <a:pt x="50" y="84"/>
                </a:lnTo>
                <a:lnTo>
                  <a:pt x="50" y="84"/>
                </a:lnTo>
                <a:lnTo>
                  <a:pt x="56" y="72"/>
                </a:lnTo>
                <a:lnTo>
                  <a:pt x="58" y="56"/>
                </a:lnTo>
                <a:lnTo>
                  <a:pt x="58" y="56"/>
                </a:lnTo>
                <a:lnTo>
                  <a:pt x="56" y="44"/>
                </a:lnTo>
                <a:lnTo>
                  <a:pt x="52" y="34"/>
                </a:lnTo>
                <a:lnTo>
                  <a:pt x="48" y="24"/>
                </a:lnTo>
                <a:lnTo>
                  <a:pt x="40" y="16"/>
                </a:lnTo>
                <a:lnTo>
                  <a:pt x="32" y="10"/>
                </a:lnTo>
                <a:lnTo>
                  <a:pt x="22" y="4"/>
                </a:lnTo>
                <a:lnTo>
                  <a:pt x="12" y="0"/>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1" name="Freeform 123"/>
          <p:cNvSpPr>
            <a:spLocks/>
          </p:cNvSpPr>
          <p:nvPr/>
        </p:nvSpPr>
        <p:spPr bwMode="auto">
          <a:xfrm>
            <a:off x="6223133" y="333533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10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10" y="24"/>
                </a:lnTo>
                <a:lnTo>
                  <a:pt x="4" y="34"/>
                </a:lnTo>
                <a:lnTo>
                  <a:pt x="0" y="44"/>
                </a:lnTo>
                <a:lnTo>
                  <a:pt x="0" y="56"/>
                </a:lnTo>
                <a:lnTo>
                  <a:pt x="0" y="56"/>
                </a:lnTo>
                <a:lnTo>
                  <a:pt x="2" y="72"/>
                </a:lnTo>
                <a:lnTo>
                  <a:pt x="8"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4" name="Freeform 127"/>
          <p:cNvSpPr>
            <a:spLocks/>
          </p:cNvSpPr>
          <p:nvPr/>
        </p:nvSpPr>
        <p:spPr bwMode="auto">
          <a:xfrm>
            <a:off x="5791333" y="3335337"/>
            <a:ext cx="92075" cy="136525"/>
          </a:xfrm>
          <a:custGeom>
            <a:avLst/>
            <a:gdLst>
              <a:gd name="T0" fmla="*/ 0 w 58"/>
              <a:gd name="T1" fmla="*/ 0 h 86"/>
              <a:gd name="T2" fmla="*/ 0 w 58"/>
              <a:gd name="T3" fmla="*/ 56 h 86"/>
              <a:gd name="T4" fmla="*/ 50 w 58"/>
              <a:gd name="T5" fmla="*/ 86 h 86"/>
              <a:gd name="T6" fmla="*/ 50 w 58"/>
              <a:gd name="T7" fmla="*/ 86 h 86"/>
              <a:gd name="T8" fmla="*/ 56 w 58"/>
              <a:gd name="T9" fmla="*/ 72 h 86"/>
              <a:gd name="T10" fmla="*/ 58 w 58"/>
              <a:gd name="T11" fmla="*/ 56 h 86"/>
              <a:gd name="T12" fmla="*/ 58 w 58"/>
              <a:gd name="T13" fmla="*/ 56 h 86"/>
              <a:gd name="T14" fmla="*/ 56 w 58"/>
              <a:gd name="T15" fmla="*/ 46 h 86"/>
              <a:gd name="T16" fmla="*/ 54 w 58"/>
              <a:gd name="T17" fmla="*/ 34 h 86"/>
              <a:gd name="T18" fmla="*/ 48 w 58"/>
              <a:gd name="T19" fmla="*/ 24 h 86"/>
              <a:gd name="T20" fmla="*/ 42 w 58"/>
              <a:gd name="T21" fmla="*/ 16 h 86"/>
              <a:gd name="T22" fmla="*/ 32 w 58"/>
              <a:gd name="T23" fmla="*/ 10 h 86"/>
              <a:gd name="T24" fmla="*/ 24 w 58"/>
              <a:gd name="T25" fmla="*/ 4 h 86"/>
              <a:gd name="T26" fmla="*/ 12 w 58"/>
              <a:gd name="T27" fmla="*/ 0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6"/>
                </a:lnTo>
                <a:lnTo>
                  <a:pt x="50" y="86"/>
                </a:lnTo>
                <a:lnTo>
                  <a:pt x="50" y="86"/>
                </a:lnTo>
                <a:lnTo>
                  <a:pt x="56" y="72"/>
                </a:lnTo>
                <a:lnTo>
                  <a:pt x="58" y="56"/>
                </a:lnTo>
                <a:lnTo>
                  <a:pt x="58" y="56"/>
                </a:lnTo>
                <a:lnTo>
                  <a:pt x="56" y="46"/>
                </a:lnTo>
                <a:lnTo>
                  <a:pt x="54" y="34"/>
                </a:lnTo>
                <a:lnTo>
                  <a:pt x="48" y="24"/>
                </a:lnTo>
                <a:lnTo>
                  <a:pt x="42" y="16"/>
                </a:lnTo>
                <a:lnTo>
                  <a:pt x="32" y="10"/>
                </a:lnTo>
                <a:lnTo>
                  <a:pt x="24" y="4"/>
                </a:lnTo>
                <a:lnTo>
                  <a:pt x="12" y="0"/>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5" name="Freeform 128"/>
          <p:cNvSpPr>
            <a:spLocks/>
          </p:cNvSpPr>
          <p:nvPr/>
        </p:nvSpPr>
        <p:spPr bwMode="auto">
          <a:xfrm>
            <a:off x="57151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90 w 98"/>
              <a:gd name="T19" fmla="*/ 40 h 58"/>
              <a:gd name="T20" fmla="*/ 98 w 98"/>
              <a:gd name="T21" fmla="*/ 30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90" y="40"/>
                </a:lnTo>
                <a:lnTo>
                  <a:pt x="98" y="30"/>
                </a:lnTo>
                <a:lnTo>
                  <a:pt x="48"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8" name="Freeform 133"/>
          <p:cNvSpPr>
            <a:spLocks/>
          </p:cNvSpPr>
          <p:nvPr/>
        </p:nvSpPr>
        <p:spPr bwMode="auto">
          <a:xfrm>
            <a:off x="5800858" y="2132012"/>
            <a:ext cx="92075" cy="136525"/>
          </a:xfrm>
          <a:custGeom>
            <a:avLst/>
            <a:gdLst>
              <a:gd name="T0" fmla="*/ 58 w 58"/>
              <a:gd name="T1" fmla="*/ 0 h 86"/>
              <a:gd name="T2" fmla="*/ 58 w 58"/>
              <a:gd name="T3" fmla="*/ 0 h 86"/>
              <a:gd name="T4" fmla="*/ 46 w 58"/>
              <a:gd name="T5" fmla="*/ 2 h 86"/>
              <a:gd name="T6" fmla="*/ 36 w 58"/>
              <a:gd name="T7" fmla="*/ 4 h 86"/>
              <a:gd name="T8" fmla="*/ 26 w 58"/>
              <a:gd name="T9" fmla="*/ 10 h 86"/>
              <a:gd name="T10" fmla="*/ 18 w 58"/>
              <a:gd name="T11" fmla="*/ 16 h 86"/>
              <a:gd name="T12" fmla="*/ 10 w 58"/>
              <a:gd name="T13" fmla="*/ 26 h 86"/>
              <a:gd name="T14" fmla="*/ 6 w 58"/>
              <a:gd name="T15" fmla="*/ 34 h 86"/>
              <a:gd name="T16" fmla="*/ 2 w 58"/>
              <a:gd name="T17" fmla="*/ 46 h 86"/>
              <a:gd name="T18" fmla="*/ 0 w 58"/>
              <a:gd name="T19" fmla="*/ 56 h 86"/>
              <a:gd name="T20" fmla="*/ 0 w 58"/>
              <a:gd name="T21" fmla="*/ 56 h 86"/>
              <a:gd name="T22" fmla="*/ 2 w 58"/>
              <a:gd name="T23" fmla="*/ 72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6" y="2"/>
                </a:lnTo>
                <a:lnTo>
                  <a:pt x="36" y="4"/>
                </a:lnTo>
                <a:lnTo>
                  <a:pt x="26" y="10"/>
                </a:lnTo>
                <a:lnTo>
                  <a:pt x="18" y="16"/>
                </a:lnTo>
                <a:lnTo>
                  <a:pt x="10" y="26"/>
                </a:lnTo>
                <a:lnTo>
                  <a:pt x="6" y="34"/>
                </a:lnTo>
                <a:lnTo>
                  <a:pt x="2" y="46"/>
                </a:lnTo>
                <a:lnTo>
                  <a:pt x="0" y="56"/>
                </a:lnTo>
                <a:lnTo>
                  <a:pt x="0" y="56"/>
                </a:lnTo>
                <a:lnTo>
                  <a:pt x="2" y="72"/>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9" name="Freeform 134"/>
          <p:cNvSpPr>
            <a:spLocks/>
          </p:cNvSpPr>
          <p:nvPr/>
        </p:nvSpPr>
        <p:spPr bwMode="auto">
          <a:xfrm>
            <a:off x="5892933" y="2132012"/>
            <a:ext cx="88900" cy="136525"/>
          </a:xfrm>
          <a:custGeom>
            <a:avLst/>
            <a:gdLst>
              <a:gd name="T0" fmla="*/ 0 w 56"/>
              <a:gd name="T1" fmla="*/ 0 h 86"/>
              <a:gd name="T2" fmla="*/ 0 w 56"/>
              <a:gd name="T3" fmla="*/ 56 h 86"/>
              <a:gd name="T4" fmla="*/ 50 w 56"/>
              <a:gd name="T5" fmla="*/ 86 h 86"/>
              <a:gd name="T6" fmla="*/ 50 w 56"/>
              <a:gd name="T7" fmla="*/ 86 h 86"/>
              <a:gd name="T8" fmla="*/ 54 w 56"/>
              <a:gd name="T9" fmla="*/ 72 h 86"/>
              <a:gd name="T10" fmla="*/ 56 w 56"/>
              <a:gd name="T11" fmla="*/ 56 h 86"/>
              <a:gd name="T12" fmla="*/ 56 w 56"/>
              <a:gd name="T13" fmla="*/ 56 h 86"/>
              <a:gd name="T14" fmla="*/ 56 w 56"/>
              <a:gd name="T15" fmla="*/ 46 h 86"/>
              <a:gd name="T16" fmla="*/ 52 w 56"/>
              <a:gd name="T17" fmla="*/ 34 h 86"/>
              <a:gd name="T18" fmla="*/ 48 w 56"/>
              <a:gd name="T19" fmla="*/ 26 h 86"/>
              <a:gd name="T20" fmla="*/ 40 w 56"/>
              <a:gd name="T21" fmla="*/ 16 h 86"/>
              <a:gd name="T22" fmla="*/ 32 w 56"/>
              <a:gd name="T23" fmla="*/ 10 h 86"/>
              <a:gd name="T24" fmla="*/ 22 w 56"/>
              <a:gd name="T25" fmla="*/ 4 h 86"/>
              <a:gd name="T26" fmla="*/ 12 w 56"/>
              <a:gd name="T27" fmla="*/ 2 h 86"/>
              <a:gd name="T28" fmla="*/ 0 w 56"/>
              <a:gd name="T29" fmla="*/ 0 h 86"/>
              <a:gd name="T30" fmla="*/ 0 w 56"/>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6">
                <a:moveTo>
                  <a:pt x="0" y="0"/>
                </a:moveTo>
                <a:lnTo>
                  <a:pt x="0" y="56"/>
                </a:lnTo>
                <a:lnTo>
                  <a:pt x="50" y="86"/>
                </a:lnTo>
                <a:lnTo>
                  <a:pt x="50" y="86"/>
                </a:lnTo>
                <a:lnTo>
                  <a:pt x="54" y="72"/>
                </a:lnTo>
                <a:lnTo>
                  <a:pt x="56" y="56"/>
                </a:lnTo>
                <a:lnTo>
                  <a:pt x="56" y="56"/>
                </a:lnTo>
                <a:lnTo>
                  <a:pt x="56" y="46"/>
                </a:lnTo>
                <a:lnTo>
                  <a:pt x="52" y="34"/>
                </a:lnTo>
                <a:lnTo>
                  <a:pt x="48" y="26"/>
                </a:lnTo>
                <a:lnTo>
                  <a:pt x="40" y="16"/>
                </a:lnTo>
                <a:lnTo>
                  <a:pt x="32" y="10"/>
                </a:lnTo>
                <a:lnTo>
                  <a:pt x="22" y="4"/>
                </a:lnTo>
                <a:lnTo>
                  <a:pt x="12" y="2"/>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5" name="Freeform 654"/>
          <p:cNvSpPr>
            <a:spLocks/>
          </p:cNvSpPr>
          <p:nvPr/>
        </p:nvSpPr>
        <p:spPr bwMode="auto">
          <a:xfrm>
            <a:off x="5962783" y="26177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 name="Freeform 97"/>
          <p:cNvSpPr>
            <a:spLocks/>
          </p:cNvSpPr>
          <p:nvPr/>
        </p:nvSpPr>
        <p:spPr bwMode="auto">
          <a:xfrm>
            <a:off x="6543808" y="3468687"/>
            <a:ext cx="88900" cy="133350"/>
          </a:xfrm>
          <a:custGeom>
            <a:avLst/>
            <a:gdLst>
              <a:gd name="T0" fmla="*/ 0 w 56"/>
              <a:gd name="T1" fmla="*/ 0 h 84"/>
              <a:gd name="T2" fmla="*/ 0 w 56"/>
              <a:gd name="T3" fmla="*/ 56 h 84"/>
              <a:gd name="T4" fmla="*/ 50 w 56"/>
              <a:gd name="T5" fmla="*/ 84 h 84"/>
              <a:gd name="T6" fmla="*/ 50 w 56"/>
              <a:gd name="T7" fmla="*/ 84 h 84"/>
              <a:gd name="T8" fmla="*/ 54 w 56"/>
              <a:gd name="T9" fmla="*/ 72 h 84"/>
              <a:gd name="T10" fmla="*/ 56 w 56"/>
              <a:gd name="T11" fmla="*/ 56 h 84"/>
              <a:gd name="T12" fmla="*/ 56 w 56"/>
              <a:gd name="T13" fmla="*/ 56 h 84"/>
              <a:gd name="T14" fmla="*/ 56 w 56"/>
              <a:gd name="T15" fmla="*/ 44 h 84"/>
              <a:gd name="T16" fmla="*/ 52 w 56"/>
              <a:gd name="T17" fmla="*/ 34 h 84"/>
              <a:gd name="T18" fmla="*/ 48 w 56"/>
              <a:gd name="T19" fmla="*/ 24 h 84"/>
              <a:gd name="T20" fmla="*/ 40 w 56"/>
              <a:gd name="T21" fmla="*/ 16 h 84"/>
              <a:gd name="T22" fmla="*/ 32 w 56"/>
              <a:gd name="T23" fmla="*/ 10 h 84"/>
              <a:gd name="T24" fmla="*/ 22 w 56"/>
              <a:gd name="T25" fmla="*/ 4 h 84"/>
              <a:gd name="T26" fmla="*/ 12 w 56"/>
              <a:gd name="T27" fmla="*/ 0 h 84"/>
              <a:gd name="T28" fmla="*/ 0 w 56"/>
              <a:gd name="T29" fmla="*/ 0 h 84"/>
              <a:gd name="T30" fmla="*/ 0 w 56"/>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0" y="0"/>
                </a:moveTo>
                <a:lnTo>
                  <a:pt x="0" y="56"/>
                </a:lnTo>
                <a:lnTo>
                  <a:pt x="50" y="84"/>
                </a:lnTo>
                <a:lnTo>
                  <a:pt x="50" y="84"/>
                </a:lnTo>
                <a:lnTo>
                  <a:pt x="54" y="72"/>
                </a:lnTo>
                <a:lnTo>
                  <a:pt x="56" y="56"/>
                </a:lnTo>
                <a:lnTo>
                  <a:pt x="56" y="56"/>
                </a:lnTo>
                <a:lnTo>
                  <a:pt x="56" y="44"/>
                </a:lnTo>
                <a:lnTo>
                  <a:pt x="52" y="34"/>
                </a:lnTo>
                <a:lnTo>
                  <a:pt x="48" y="24"/>
                </a:lnTo>
                <a:lnTo>
                  <a:pt x="40" y="16"/>
                </a:lnTo>
                <a:lnTo>
                  <a:pt x="32" y="10"/>
                </a:lnTo>
                <a:lnTo>
                  <a:pt x="22" y="4"/>
                </a:lnTo>
                <a:lnTo>
                  <a:pt x="12" y="0"/>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 name="Freeform 100"/>
          <p:cNvSpPr>
            <a:spLocks/>
          </p:cNvSpPr>
          <p:nvPr/>
        </p:nvSpPr>
        <p:spPr bwMode="auto">
          <a:xfrm>
            <a:off x="7267708" y="3335337"/>
            <a:ext cx="88900" cy="133350"/>
          </a:xfrm>
          <a:custGeom>
            <a:avLst/>
            <a:gdLst>
              <a:gd name="T0" fmla="*/ 28 w 56"/>
              <a:gd name="T1" fmla="*/ 6 h 84"/>
              <a:gd name="T2" fmla="*/ 28 w 56"/>
              <a:gd name="T3" fmla="*/ 6 h 84"/>
              <a:gd name="T4" fmla="*/ 14 w 56"/>
              <a:gd name="T5" fmla="*/ 0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2 h 84"/>
              <a:gd name="T18" fmla="*/ 56 w 56"/>
              <a:gd name="T19" fmla="*/ 52 h 84"/>
              <a:gd name="T20" fmla="*/ 56 w 56"/>
              <a:gd name="T21" fmla="*/ 42 h 84"/>
              <a:gd name="T22" fmla="*/ 52 w 56"/>
              <a:gd name="T23" fmla="*/ 30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0"/>
                </a:lnTo>
                <a:lnTo>
                  <a:pt x="0" y="0"/>
                </a:lnTo>
                <a:lnTo>
                  <a:pt x="0" y="56"/>
                </a:lnTo>
                <a:lnTo>
                  <a:pt x="50" y="84"/>
                </a:lnTo>
                <a:lnTo>
                  <a:pt x="50" y="84"/>
                </a:lnTo>
                <a:lnTo>
                  <a:pt x="54" y="74"/>
                </a:lnTo>
                <a:lnTo>
                  <a:pt x="56" y="62"/>
                </a:lnTo>
                <a:lnTo>
                  <a:pt x="56" y="52"/>
                </a:lnTo>
                <a:lnTo>
                  <a:pt x="56" y="42"/>
                </a:lnTo>
                <a:lnTo>
                  <a:pt x="52" y="30"/>
                </a:lnTo>
                <a:lnTo>
                  <a:pt x="46" y="22"/>
                </a:lnTo>
                <a:lnTo>
                  <a:pt x="38" y="14"/>
                </a:lnTo>
                <a:lnTo>
                  <a:pt x="28" y="6"/>
                </a:lnTo>
                <a:lnTo>
                  <a:pt x="28" y="6"/>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 name="Freeform 101"/>
          <p:cNvSpPr>
            <a:spLocks/>
          </p:cNvSpPr>
          <p:nvPr/>
        </p:nvSpPr>
        <p:spPr bwMode="auto">
          <a:xfrm>
            <a:off x="7178808" y="3335337"/>
            <a:ext cx="88900" cy="133350"/>
          </a:xfrm>
          <a:custGeom>
            <a:avLst/>
            <a:gdLst>
              <a:gd name="T0" fmla="*/ 56 w 56"/>
              <a:gd name="T1" fmla="*/ 0 h 84"/>
              <a:gd name="T2" fmla="*/ 56 w 56"/>
              <a:gd name="T3" fmla="*/ 0 h 84"/>
              <a:gd name="T4" fmla="*/ 42 w 56"/>
              <a:gd name="T5" fmla="*/ 0 h 84"/>
              <a:gd name="T6" fmla="*/ 28 w 56"/>
              <a:gd name="T7" fmla="*/ 6 h 84"/>
              <a:gd name="T8" fmla="*/ 16 w 56"/>
              <a:gd name="T9" fmla="*/ 16 h 84"/>
              <a:gd name="T10" fmla="*/ 6 w 56"/>
              <a:gd name="T11" fmla="*/ 28 h 84"/>
              <a:gd name="T12" fmla="*/ 6 w 56"/>
              <a:gd name="T13" fmla="*/ 28 h 84"/>
              <a:gd name="T14" fmla="*/ 2 w 56"/>
              <a:gd name="T15" fmla="*/ 42 h 84"/>
              <a:gd name="T16" fmla="*/ 0 w 56"/>
              <a:gd name="T17" fmla="*/ 56 h 84"/>
              <a:gd name="T18" fmla="*/ 2 w 56"/>
              <a:gd name="T19" fmla="*/ 70 h 84"/>
              <a:gd name="T20" fmla="*/ 6 w 56"/>
              <a:gd name="T21" fmla="*/ 84 h 84"/>
              <a:gd name="T22" fmla="*/ 56 w 56"/>
              <a:gd name="T23" fmla="*/ 56 h 84"/>
              <a:gd name="T24" fmla="*/ 56 w 56"/>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6" y="0"/>
                </a:moveTo>
                <a:lnTo>
                  <a:pt x="56" y="0"/>
                </a:lnTo>
                <a:lnTo>
                  <a:pt x="42" y="0"/>
                </a:lnTo>
                <a:lnTo>
                  <a:pt x="28" y="6"/>
                </a:lnTo>
                <a:lnTo>
                  <a:pt x="16" y="16"/>
                </a:lnTo>
                <a:lnTo>
                  <a:pt x="6" y="28"/>
                </a:lnTo>
                <a:lnTo>
                  <a:pt x="6" y="28"/>
                </a:lnTo>
                <a:lnTo>
                  <a:pt x="2" y="42"/>
                </a:lnTo>
                <a:lnTo>
                  <a:pt x="0" y="56"/>
                </a:lnTo>
                <a:lnTo>
                  <a:pt x="2" y="70"/>
                </a:lnTo>
                <a:lnTo>
                  <a:pt x="6" y="84"/>
                </a:lnTo>
                <a:lnTo>
                  <a:pt x="56" y="56"/>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0" name="Freeform 102"/>
          <p:cNvSpPr>
            <a:spLocks/>
          </p:cNvSpPr>
          <p:nvPr/>
        </p:nvSpPr>
        <p:spPr bwMode="auto">
          <a:xfrm>
            <a:off x="7188333" y="342423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4 w 100"/>
              <a:gd name="T13" fmla="*/ 56 h 56"/>
              <a:gd name="T14" fmla="*/ 54 w 100"/>
              <a:gd name="T15" fmla="*/ 56 h 56"/>
              <a:gd name="T16" fmla="*/ 64 w 100"/>
              <a:gd name="T17" fmla="*/ 54 h 56"/>
              <a:gd name="T18" fmla="*/ 76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4" y="56"/>
                </a:lnTo>
                <a:lnTo>
                  <a:pt x="54" y="56"/>
                </a:lnTo>
                <a:lnTo>
                  <a:pt x="64" y="54"/>
                </a:lnTo>
                <a:lnTo>
                  <a:pt x="76" y="52"/>
                </a:lnTo>
                <a:lnTo>
                  <a:pt x="84" y="46"/>
                </a:lnTo>
                <a:lnTo>
                  <a:pt x="92" y="38"/>
                </a:lnTo>
                <a:lnTo>
                  <a:pt x="100" y="28"/>
                </a:lnTo>
                <a:lnTo>
                  <a:pt x="50"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1" name="Freeform 105"/>
          <p:cNvSpPr>
            <a:spLocks/>
          </p:cNvSpPr>
          <p:nvPr/>
        </p:nvSpPr>
        <p:spPr bwMode="auto">
          <a:xfrm>
            <a:off x="6950208" y="3570287"/>
            <a:ext cx="92075" cy="133350"/>
          </a:xfrm>
          <a:custGeom>
            <a:avLst/>
            <a:gdLst>
              <a:gd name="T0" fmla="*/ 58 w 58"/>
              <a:gd name="T1" fmla="*/ 0 h 84"/>
              <a:gd name="T2" fmla="*/ 58 w 58"/>
              <a:gd name="T3" fmla="*/ 0 h 84"/>
              <a:gd name="T4" fmla="*/ 44 w 58"/>
              <a:gd name="T5" fmla="*/ 2 h 84"/>
              <a:gd name="T6" fmla="*/ 30 w 58"/>
              <a:gd name="T7" fmla="*/ 6 h 84"/>
              <a:gd name="T8" fmla="*/ 18 w 58"/>
              <a:gd name="T9" fmla="*/ 16 h 84"/>
              <a:gd name="T10" fmla="*/ 8 w 58"/>
              <a:gd name="T11" fmla="*/ 28 h 84"/>
              <a:gd name="T12" fmla="*/ 8 w 58"/>
              <a:gd name="T13" fmla="*/ 28 h 84"/>
              <a:gd name="T14" fmla="*/ 2 w 58"/>
              <a:gd name="T15" fmla="*/ 42 h 84"/>
              <a:gd name="T16" fmla="*/ 0 w 58"/>
              <a:gd name="T17" fmla="*/ 56 h 84"/>
              <a:gd name="T18" fmla="*/ 2 w 58"/>
              <a:gd name="T19" fmla="*/ 72 h 84"/>
              <a:gd name="T20" fmla="*/ 8 w 58"/>
              <a:gd name="T21" fmla="*/ 84 h 84"/>
              <a:gd name="T22" fmla="*/ 58 w 58"/>
              <a:gd name="T23" fmla="*/ 56 h 84"/>
              <a:gd name="T24" fmla="*/ 58 w 58"/>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4">
                <a:moveTo>
                  <a:pt x="58" y="0"/>
                </a:moveTo>
                <a:lnTo>
                  <a:pt x="58" y="0"/>
                </a:lnTo>
                <a:lnTo>
                  <a:pt x="44" y="2"/>
                </a:lnTo>
                <a:lnTo>
                  <a:pt x="30" y="6"/>
                </a:lnTo>
                <a:lnTo>
                  <a:pt x="18" y="16"/>
                </a:lnTo>
                <a:lnTo>
                  <a:pt x="8" y="28"/>
                </a:lnTo>
                <a:lnTo>
                  <a:pt x="8" y="28"/>
                </a:lnTo>
                <a:lnTo>
                  <a:pt x="2" y="42"/>
                </a:lnTo>
                <a:lnTo>
                  <a:pt x="0" y="56"/>
                </a:lnTo>
                <a:lnTo>
                  <a:pt x="2" y="72"/>
                </a:lnTo>
                <a:lnTo>
                  <a:pt x="8" y="84"/>
                </a:lnTo>
                <a:lnTo>
                  <a:pt x="58" y="56"/>
                </a:lnTo>
                <a:lnTo>
                  <a:pt x="58"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2" name="Freeform 106"/>
          <p:cNvSpPr>
            <a:spLocks/>
          </p:cNvSpPr>
          <p:nvPr/>
        </p:nvSpPr>
        <p:spPr bwMode="auto">
          <a:xfrm>
            <a:off x="6705733" y="4151312"/>
            <a:ext cx="88900" cy="136525"/>
          </a:xfrm>
          <a:custGeom>
            <a:avLst/>
            <a:gdLst>
              <a:gd name="T0" fmla="*/ 56 w 56"/>
              <a:gd name="T1" fmla="*/ 0 h 86"/>
              <a:gd name="T2" fmla="*/ 56 w 56"/>
              <a:gd name="T3" fmla="*/ 0 h 86"/>
              <a:gd name="T4" fmla="*/ 44 w 56"/>
              <a:gd name="T5" fmla="*/ 2 h 86"/>
              <a:gd name="T6" fmla="*/ 34 w 56"/>
              <a:gd name="T7" fmla="*/ 6 h 86"/>
              <a:gd name="T8" fmla="*/ 24 w 56"/>
              <a:gd name="T9" fmla="*/ 10 h 86"/>
              <a:gd name="T10" fmla="*/ 16 w 56"/>
              <a:gd name="T11" fmla="*/ 18 h 86"/>
              <a:gd name="T12" fmla="*/ 10 w 56"/>
              <a:gd name="T13" fmla="*/ 26 h 86"/>
              <a:gd name="T14" fmla="*/ 4 w 56"/>
              <a:gd name="T15" fmla="*/ 36 h 86"/>
              <a:gd name="T16" fmla="*/ 0 w 56"/>
              <a:gd name="T17" fmla="*/ 46 h 86"/>
              <a:gd name="T18" fmla="*/ 0 w 56"/>
              <a:gd name="T19" fmla="*/ 58 h 86"/>
              <a:gd name="T20" fmla="*/ 0 w 56"/>
              <a:gd name="T21" fmla="*/ 58 h 86"/>
              <a:gd name="T22" fmla="*/ 2 w 56"/>
              <a:gd name="T23" fmla="*/ 72 h 86"/>
              <a:gd name="T24" fmla="*/ 6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4" y="2"/>
                </a:lnTo>
                <a:lnTo>
                  <a:pt x="34" y="6"/>
                </a:lnTo>
                <a:lnTo>
                  <a:pt x="24" y="10"/>
                </a:lnTo>
                <a:lnTo>
                  <a:pt x="16" y="18"/>
                </a:lnTo>
                <a:lnTo>
                  <a:pt x="10" y="26"/>
                </a:lnTo>
                <a:lnTo>
                  <a:pt x="4" y="36"/>
                </a:lnTo>
                <a:lnTo>
                  <a:pt x="0" y="46"/>
                </a:lnTo>
                <a:lnTo>
                  <a:pt x="0" y="58"/>
                </a:lnTo>
                <a:lnTo>
                  <a:pt x="0" y="58"/>
                </a:lnTo>
                <a:lnTo>
                  <a:pt x="2" y="72"/>
                </a:lnTo>
                <a:lnTo>
                  <a:pt x="6" y="86"/>
                </a:lnTo>
                <a:lnTo>
                  <a:pt x="56" y="58"/>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3" name="Freeform 107"/>
          <p:cNvSpPr>
            <a:spLocks/>
          </p:cNvSpPr>
          <p:nvPr/>
        </p:nvSpPr>
        <p:spPr bwMode="auto">
          <a:xfrm>
            <a:off x="67946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2 w 58"/>
              <a:gd name="T17" fmla="*/ 36 h 86"/>
              <a:gd name="T18" fmla="*/ 48 w 58"/>
              <a:gd name="T19" fmla="*/ 26 h 86"/>
              <a:gd name="T20" fmla="*/ 40 w 58"/>
              <a:gd name="T21" fmla="*/ 18 h 86"/>
              <a:gd name="T22" fmla="*/ 32 w 58"/>
              <a:gd name="T23" fmla="*/ 10 h 86"/>
              <a:gd name="T24" fmla="*/ 22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2" y="36"/>
                </a:lnTo>
                <a:lnTo>
                  <a:pt x="48" y="26"/>
                </a:lnTo>
                <a:lnTo>
                  <a:pt x="40" y="18"/>
                </a:lnTo>
                <a:lnTo>
                  <a:pt x="32" y="10"/>
                </a:lnTo>
                <a:lnTo>
                  <a:pt x="22" y="6"/>
                </a:lnTo>
                <a:lnTo>
                  <a:pt x="12" y="2"/>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4" name="Freeform 108"/>
          <p:cNvSpPr>
            <a:spLocks/>
          </p:cNvSpPr>
          <p:nvPr/>
        </p:nvSpPr>
        <p:spPr bwMode="auto">
          <a:xfrm>
            <a:off x="6715258" y="4243387"/>
            <a:ext cx="158750" cy="88900"/>
          </a:xfrm>
          <a:custGeom>
            <a:avLst/>
            <a:gdLst>
              <a:gd name="T0" fmla="*/ 0 w 100"/>
              <a:gd name="T1" fmla="*/ 28 h 56"/>
              <a:gd name="T2" fmla="*/ 0 w 100"/>
              <a:gd name="T3" fmla="*/ 28 h 56"/>
              <a:gd name="T4" fmla="*/ 10 w 100"/>
              <a:gd name="T5" fmla="*/ 40 h 56"/>
              <a:gd name="T6" fmla="*/ 22 w 100"/>
              <a:gd name="T7" fmla="*/ 48 h 56"/>
              <a:gd name="T8" fmla="*/ 34 w 100"/>
              <a:gd name="T9" fmla="*/ 54 h 56"/>
              <a:gd name="T10" fmla="*/ 50 w 100"/>
              <a:gd name="T11" fmla="*/ 56 h 56"/>
              <a:gd name="T12" fmla="*/ 50 w 100"/>
              <a:gd name="T13" fmla="*/ 56 h 56"/>
              <a:gd name="T14" fmla="*/ 66 w 100"/>
              <a:gd name="T15" fmla="*/ 54 h 56"/>
              <a:gd name="T16" fmla="*/ 80 w 100"/>
              <a:gd name="T17" fmla="*/ 48 h 56"/>
              <a:gd name="T18" fmla="*/ 90 w 100"/>
              <a:gd name="T19" fmla="*/ 40 h 56"/>
              <a:gd name="T20" fmla="*/ 100 w 100"/>
              <a:gd name="T21" fmla="*/ 28 h 56"/>
              <a:gd name="T22" fmla="*/ 50 w 100"/>
              <a:gd name="T23" fmla="*/ 0 h 56"/>
              <a:gd name="T24" fmla="*/ 0 w 100"/>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6">
                <a:moveTo>
                  <a:pt x="0" y="28"/>
                </a:moveTo>
                <a:lnTo>
                  <a:pt x="0" y="28"/>
                </a:lnTo>
                <a:lnTo>
                  <a:pt x="10" y="40"/>
                </a:lnTo>
                <a:lnTo>
                  <a:pt x="22" y="48"/>
                </a:lnTo>
                <a:lnTo>
                  <a:pt x="34" y="54"/>
                </a:lnTo>
                <a:lnTo>
                  <a:pt x="50" y="56"/>
                </a:lnTo>
                <a:lnTo>
                  <a:pt x="50" y="56"/>
                </a:lnTo>
                <a:lnTo>
                  <a:pt x="66" y="54"/>
                </a:lnTo>
                <a:lnTo>
                  <a:pt x="80" y="48"/>
                </a:lnTo>
                <a:lnTo>
                  <a:pt x="90" y="40"/>
                </a:lnTo>
                <a:lnTo>
                  <a:pt x="100" y="28"/>
                </a:lnTo>
                <a:lnTo>
                  <a:pt x="50"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5" name="Freeform 109"/>
          <p:cNvSpPr>
            <a:spLocks/>
          </p:cNvSpPr>
          <p:nvPr/>
        </p:nvSpPr>
        <p:spPr bwMode="auto">
          <a:xfrm>
            <a:off x="5489708" y="2046287"/>
            <a:ext cx="88900" cy="136525"/>
          </a:xfrm>
          <a:custGeom>
            <a:avLst/>
            <a:gdLst>
              <a:gd name="T0" fmla="*/ 56 w 56"/>
              <a:gd name="T1" fmla="*/ 0 h 86"/>
              <a:gd name="T2" fmla="*/ 56 w 56"/>
              <a:gd name="T3" fmla="*/ 0 h 86"/>
              <a:gd name="T4" fmla="*/ 42 w 56"/>
              <a:gd name="T5" fmla="*/ 2 h 86"/>
              <a:gd name="T6" fmla="*/ 28 w 56"/>
              <a:gd name="T7" fmla="*/ 8 h 86"/>
              <a:gd name="T8" fmla="*/ 28 w 56"/>
              <a:gd name="T9" fmla="*/ 8 h 86"/>
              <a:gd name="T10" fmla="*/ 18 w 56"/>
              <a:gd name="T11" fmla="*/ 16 h 86"/>
              <a:gd name="T12" fmla="*/ 12 w 56"/>
              <a:gd name="T13" fmla="*/ 24 h 86"/>
              <a:gd name="T14" fmla="*/ 6 w 56"/>
              <a:gd name="T15" fmla="*/ 32 h 86"/>
              <a:gd name="T16" fmla="*/ 2 w 56"/>
              <a:gd name="T17" fmla="*/ 44 h 86"/>
              <a:gd name="T18" fmla="*/ 0 w 56"/>
              <a:gd name="T19" fmla="*/ 54 h 86"/>
              <a:gd name="T20" fmla="*/ 0 w 56"/>
              <a:gd name="T21" fmla="*/ 64 h 86"/>
              <a:gd name="T22" fmla="*/ 2 w 56"/>
              <a:gd name="T23" fmla="*/ 76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2" y="2"/>
                </a:lnTo>
                <a:lnTo>
                  <a:pt x="28" y="8"/>
                </a:lnTo>
                <a:lnTo>
                  <a:pt x="28" y="8"/>
                </a:lnTo>
                <a:lnTo>
                  <a:pt x="18" y="16"/>
                </a:lnTo>
                <a:lnTo>
                  <a:pt x="12" y="24"/>
                </a:lnTo>
                <a:lnTo>
                  <a:pt x="6" y="32"/>
                </a:lnTo>
                <a:lnTo>
                  <a:pt x="2" y="44"/>
                </a:lnTo>
                <a:lnTo>
                  <a:pt x="0" y="54"/>
                </a:lnTo>
                <a:lnTo>
                  <a:pt x="0" y="64"/>
                </a:lnTo>
                <a:lnTo>
                  <a:pt x="2" y="76"/>
                </a:lnTo>
                <a:lnTo>
                  <a:pt x="8" y="86"/>
                </a:lnTo>
                <a:lnTo>
                  <a:pt x="56" y="58"/>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6" name="Freeform 110"/>
          <p:cNvSpPr>
            <a:spLocks/>
          </p:cNvSpPr>
          <p:nvPr/>
        </p:nvSpPr>
        <p:spPr bwMode="auto">
          <a:xfrm>
            <a:off x="5578608" y="2046287"/>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6 w 58"/>
              <a:gd name="T13" fmla="*/ 44 h 86"/>
              <a:gd name="T14" fmla="*/ 50 w 58"/>
              <a:gd name="T15" fmla="*/ 30 h 86"/>
              <a:gd name="T16" fmla="*/ 50 w 58"/>
              <a:gd name="T17" fmla="*/ 30 h 86"/>
              <a:gd name="T18" fmla="*/ 40 w 58"/>
              <a:gd name="T19" fmla="*/ 18 h 86"/>
              <a:gd name="T20" fmla="*/ 28 w 58"/>
              <a:gd name="T21" fmla="*/ 8 h 86"/>
              <a:gd name="T22" fmla="*/ 16 w 58"/>
              <a:gd name="T23" fmla="*/ 2 h 86"/>
              <a:gd name="T24" fmla="*/ 0 w 58"/>
              <a:gd name="T25" fmla="*/ 0 h 86"/>
              <a:gd name="T26" fmla="*/ 0 w 5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6">
                <a:moveTo>
                  <a:pt x="0" y="0"/>
                </a:moveTo>
                <a:lnTo>
                  <a:pt x="0" y="58"/>
                </a:lnTo>
                <a:lnTo>
                  <a:pt x="50" y="86"/>
                </a:lnTo>
                <a:lnTo>
                  <a:pt x="50" y="86"/>
                </a:lnTo>
                <a:lnTo>
                  <a:pt x="56" y="72"/>
                </a:lnTo>
                <a:lnTo>
                  <a:pt x="58" y="58"/>
                </a:lnTo>
                <a:lnTo>
                  <a:pt x="56" y="44"/>
                </a:lnTo>
                <a:lnTo>
                  <a:pt x="50" y="30"/>
                </a:lnTo>
                <a:lnTo>
                  <a:pt x="50" y="30"/>
                </a:lnTo>
                <a:lnTo>
                  <a:pt x="40" y="18"/>
                </a:lnTo>
                <a:lnTo>
                  <a:pt x="28" y="8"/>
                </a:lnTo>
                <a:lnTo>
                  <a:pt x="16" y="2"/>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7" name="Freeform 111"/>
          <p:cNvSpPr>
            <a:spLocks/>
          </p:cNvSpPr>
          <p:nvPr/>
        </p:nvSpPr>
        <p:spPr bwMode="auto">
          <a:xfrm>
            <a:off x="5502408" y="2138362"/>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0 h 56"/>
              <a:gd name="T10" fmla="*/ 34 w 98"/>
              <a:gd name="T11" fmla="*/ 54 h 56"/>
              <a:gd name="T12" fmla="*/ 44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48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0"/>
                </a:lnTo>
                <a:lnTo>
                  <a:pt x="34" y="54"/>
                </a:lnTo>
                <a:lnTo>
                  <a:pt x="44" y="56"/>
                </a:lnTo>
                <a:lnTo>
                  <a:pt x="56" y="56"/>
                </a:lnTo>
                <a:lnTo>
                  <a:pt x="66" y="54"/>
                </a:lnTo>
                <a:lnTo>
                  <a:pt x="78" y="50"/>
                </a:lnTo>
                <a:lnTo>
                  <a:pt x="78" y="50"/>
                </a:lnTo>
                <a:lnTo>
                  <a:pt x="90" y="40"/>
                </a:lnTo>
                <a:lnTo>
                  <a:pt x="98" y="28"/>
                </a:lnTo>
                <a:lnTo>
                  <a:pt x="48"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8" name="Freeform 112"/>
          <p:cNvSpPr>
            <a:spLocks/>
          </p:cNvSpPr>
          <p:nvPr/>
        </p:nvSpPr>
        <p:spPr bwMode="auto">
          <a:xfrm>
            <a:off x="6435858" y="20462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8 h 86"/>
              <a:gd name="T10" fmla="*/ 8 w 56"/>
              <a:gd name="T11" fmla="*/ 30 h 86"/>
              <a:gd name="T12" fmla="*/ 8 w 56"/>
              <a:gd name="T13" fmla="*/ 30 h 86"/>
              <a:gd name="T14" fmla="*/ 2 w 56"/>
              <a:gd name="T15" fmla="*/ 44 h 86"/>
              <a:gd name="T16" fmla="*/ 0 w 56"/>
              <a:gd name="T17" fmla="*/ 58 h 86"/>
              <a:gd name="T18" fmla="*/ 2 w 56"/>
              <a:gd name="T19" fmla="*/ 72 h 86"/>
              <a:gd name="T20" fmla="*/ 8 w 56"/>
              <a:gd name="T21" fmla="*/ 86 h 86"/>
              <a:gd name="T22" fmla="*/ 56 w 56"/>
              <a:gd name="T23" fmla="*/ 58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8"/>
                </a:lnTo>
                <a:lnTo>
                  <a:pt x="8" y="30"/>
                </a:lnTo>
                <a:lnTo>
                  <a:pt x="8" y="30"/>
                </a:lnTo>
                <a:lnTo>
                  <a:pt x="2" y="44"/>
                </a:lnTo>
                <a:lnTo>
                  <a:pt x="0" y="58"/>
                </a:lnTo>
                <a:lnTo>
                  <a:pt x="2" y="72"/>
                </a:lnTo>
                <a:lnTo>
                  <a:pt x="8" y="86"/>
                </a:lnTo>
                <a:lnTo>
                  <a:pt x="56" y="58"/>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9" name="Freeform 113"/>
          <p:cNvSpPr>
            <a:spLocks/>
          </p:cNvSpPr>
          <p:nvPr/>
        </p:nvSpPr>
        <p:spPr bwMode="auto">
          <a:xfrm>
            <a:off x="6448558" y="2138362"/>
            <a:ext cx="155575" cy="88900"/>
          </a:xfrm>
          <a:custGeom>
            <a:avLst/>
            <a:gdLst>
              <a:gd name="T0" fmla="*/ 20 w 98"/>
              <a:gd name="T1" fmla="*/ 50 h 56"/>
              <a:gd name="T2" fmla="*/ 20 w 98"/>
              <a:gd name="T3" fmla="*/ 50 h 56"/>
              <a:gd name="T4" fmla="*/ 30 w 98"/>
              <a:gd name="T5" fmla="*/ 54 h 56"/>
              <a:gd name="T6" fmla="*/ 42 w 98"/>
              <a:gd name="T7" fmla="*/ 56 h 56"/>
              <a:gd name="T8" fmla="*/ 52 w 98"/>
              <a:gd name="T9" fmla="*/ 56 h 56"/>
              <a:gd name="T10" fmla="*/ 64 w 98"/>
              <a:gd name="T11" fmla="*/ 54 h 56"/>
              <a:gd name="T12" fmla="*/ 74 w 98"/>
              <a:gd name="T13" fmla="*/ 50 h 56"/>
              <a:gd name="T14" fmla="*/ 82 w 98"/>
              <a:gd name="T15" fmla="*/ 46 h 56"/>
              <a:gd name="T16" fmla="*/ 92 w 98"/>
              <a:gd name="T17" fmla="*/ 38 h 56"/>
              <a:gd name="T18" fmla="*/ 98 w 98"/>
              <a:gd name="T19" fmla="*/ 28 h 56"/>
              <a:gd name="T20" fmla="*/ 48 w 98"/>
              <a:gd name="T21" fmla="*/ 0 h 56"/>
              <a:gd name="T22" fmla="*/ 0 w 98"/>
              <a:gd name="T23" fmla="*/ 28 h 56"/>
              <a:gd name="T24" fmla="*/ 0 w 98"/>
              <a:gd name="T25" fmla="*/ 28 h 56"/>
              <a:gd name="T26" fmla="*/ 8 w 98"/>
              <a:gd name="T27" fmla="*/ 40 h 56"/>
              <a:gd name="T28" fmla="*/ 20 w 98"/>
              <a:gd name="T29" fmla="*/ 50 h 56"/>
              <a:gd name="T30" fmla="*/ 20 w 98"/>
              <a:gd name="T31"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56">
                <a:moveTo>
                  <a:pt x="20" y="50"/>
                </a:moveTo>
                <a:lnTo>
                  <a:pt x="20" y="50"/>
                </a:lnTo>
                <a:lnTo>
                  <a:pt x="30" y="54"/>
                </a:lnTo>
                <a:lnTo>
                  <a:pt x="42" y="56"/>
                </a:lnTo>
                <a:lnTo>
                  <a:pt x="52" y="56"/>
                </a:lnTo>
                <a:lnTo>
                  <a:pt x="64" y="54"/>
                </a:lnTo>
                <a:lnTo>
                  <a:pt x="74" y="50"/>
                </a:lnTo>
                <a:lnTo>
                  <a:pt x="82" y="46"/>
                </a:lnTo>
                <a:lnTo>
                  <a:pt x="92" y="38"/>
                </a:lnTo>
                <a:lnTo>
                  <a:pt x="98" y="28"/>
                </a:lnTo>
                <a:lnTo>
                  <a:pt x="48" y="0"/>
                </a:lnTo>
                <a:lnTo>
                  <a:pt x="0" y="28"/>
                </a:lnTo>
                <a:lnTo>
                  <a:pt x="0" y="28"/>
                </a:lnTo>
                <a:lnTo>
                  <a:pt x="8" y="40"/>
                </a:lnTo>
                <a:lnTo>
                  <a:pt x="20" y="50"/>
                </a:lnTo>
                <a:lnTo>
                  <a:pt x="20" y="5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0" name="Freeform 114"/>
          <p:cNvSpPr>
            <a:spLocks/>
          </p:cNvSpPr>
          <p:nvPr/>
        </p:nvSpPr>
        <p:spPr bwMode="auto">
          <a:xfrm>
            <a:off x="6524758" y="2046287"/>
            <a:ext cx="92075" cy="136525"/>
          </a:xfrm>
          <a:custGeom>
            <a:avLst/>
            <a:gdLst>
              <a:gd name="T0" fmla="*/ 50 w 58"/>
              <a:gd name="T1" fmla="*/ 86 h 86"/>
              <a:gd name="T2" fmla="*/ 50 w 58"/>
              <a:gd name="T3" fmla="*/ 86 h 86"/>
              <a:gd name="T4" fmla="*/ 54 w 58"/>
              <a:gd name="T5" fmla="*/ 76 h 86"/>
              <a:gd name="T6" fmla="*/ 56 w 58"/>
              <a:gd name="T7" fmla="*/ 64 h 86"/>
              <a:gd name="T8" fmla="*/ 58 w 58"/>
              <a:gd name="T9" fmla="*/ 54 h 86"/>
              <a:gd name="T10" fmla="*/ 56 w 58"/>
              <a:gd name="T11" fmla="*/ 44 h 86"/>
              <a:gd name="T12" fmla="*/ 52 w 58"/>
              <a:gd name="T13" fmla="*/ 32 h 86"/>
              <a:gd name="T14" fmla="*/ 46 w 58"/>
              <a:gd name="T15" fmla="*/ 24 h 86"/>
              <a:gd name="T16" fmla="*/ 38 w 58"/>
              <a:gd name="T17" fmla="*/ 16 h 86"/>
              <a:gd name="T18" fmla="*/ 28 w 58"/>
              <a:gd name="T19" fmla="*/ 8 h 86"/>
              <a:gd name="T20" fmla="*/ 28 w 58"/>
              <a:gd name="T21" fmla="*/ 8 h 86"/>
              <a:gd name="T22" fmla="*/ 14 w 58"/>
              <a:gd name="T23" fmla="*/ 2 h 86"/>
              <a:gd name="T24" fmla="*/ 0 w 58"/>
              <a:gd name="T25" fmla="*/ 0 h 86"/>
              <a:gd name="T26" fmla="*/ 0 w 58"/>
              <a:gd name="T27" fmla="*/ 58 h 86"/>
              <a:gd name="T28" fmla="*/ 50 w 58"/>
              <a:gd name="T2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0" y="86"/>
                </a:moveTo>
                <a:lnTo>
                  <a:pt x="50" y="86"/>
                </a:lnTo>
                <a:lnTo>
                  <a:pt x="54" y="76"/>
                </a:lnTo>
                <a:lnTo>
                  <a:pt x="56" y="64"/>
                </a:lnTo>
                <a:lnTo>
                  <a:pt x="58" y="54"/>
                </a:lnTo>
                <a:lnTo>
                  <a:pt x="56" y="44"/>
                </a:lnTo>
                <a:lnTo>
                  <a:pt x="52" y="32"/>
                </a:lnTo>
                <a:lnTo>
                  <a:pt x="46" y="24"/>
                </a:lnTo>
                <a:lnTo>
                  <a:pt x="38" y="16"/>
                </a:lnTo>
                <a:lnTo>
                  <a:pt x="28" y="8"/>
                </a:lnTo>
                <a:lnTo>
                  <a:pt x="28" y="8"/>
                </a:lnTo>
                <a:lnTo>
                  <a:pt x="14" y="2"/>
                </a:lnTo>
                <a:lnTo>
                  <a:pt x="0" y="0"/>
                </a:lnTo>
                <a:lnTo>
                  <a:pt x="0" y="58"/>
                </a:lnTo>
                <a:lnTo>
                  <a:pt x="50" y="86"/>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4" name="Freeform 118"/>
          <p:cNvSpPr>
            <a:spLocks/>
          </p:cNvSpPr>
          <p:nvPr/>
        </p:nvSpPr>
        <p:spPr bwMode="auto">
          <a:xfrm>
            <a:off x="5232533" y="4243387"/>
            <a:ext cx="155575" cy="88900"/>
          </a:xfrm>
          <a:custGeom>
            <a:avLst/>
            <a:gdLst>
              <a:gd name="T0" fmla="*/ 0 w 98"/>
              <a:gd name="T1" fmla="*/ 28 h 56"/>
              <a:gd name="T2" fmla="*/ 0 w 98"/>
              <a:gd name="T3" fmla="*/ 28 h 56"/>
              <a:gd name="T4" fmla="*/ 8 w 98"/>
              <a:gd name="T5" fmla="*/ 40 h 56"/>
              <a:gd name="T6" fmla="*/ 20 w 98"/>
              <a:gd name="T7" fmla="*/ 48 h 56"/>
              <a:gd name="T8" fmla="*/ 34 w 98"/>
              <a:gd name="T9" fmla="*/ 54 h 56"/>
              <a:gd name="T10" fmla="*/ 48 w 98"/>
              <a:gd name="T11" fmla="*/ 56 h 56"/>
              <a:gd name="T12" fmla="*/ 48 w 98"/>
              <a:gd name="T13" fmla="*/ 56 h 56"/>
              <a:gd name="T14" fmla="*/ 64 w 98"/>
              <a:gd name="T15" fmla="*/ 54 h 56"/>
              <a:gd name="T16" fmla="*/ 78 w 98"/>
              <a:gd name="T17" fmla="*/ 48 h 56"/>
              <a:gd name="T18" fmla="*/ 90 w 98"/>
              <a:gd name="T19" fmla="*/ 40 h 56"/>
              <a:gd name="T20" fmla="*/ 98 w 98"/>
              <a:gd name="T21" fmla="*/ 28 h 56"/>
              <a:gd name="T22" fmla="*/ 48 w 98"/>
              <a:gd name="T23" fmla="*/ 0 h 56"/>
              <a:gd name="T24" fmla="*/ 0 w 98"/>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6">
                <a:moveTo>
                  <a:pt x="0" y="28"/>
                </a:moveTo>
                <a:lnTo>
                  <a:pt x="0" y="28"/>
                </a:lnTo>
                <a:lnTo>
                  <a:pt x="8" y="40"/>
                </a:lnTo>
                <a:lnTo>
                  <a:pt x="20" y="48"/>
                </a:lnTo>
                <a:lnTo>
                  <a:pt x="34" y="54"/>
                </a:lnTo>
                <a:lnTo>
                  <a:pt x="48" y="56"/>
                </a:lnTo>
                <a:lnTo>
                  <a:pt x="48" y="56"/>
                </a:lnTo>
                <a:lnTo>
                  <a:pt x="64" y="54"/>
                </a:lnTo>
                <a:lnTo>
                  <a:pt x="78" y="48"/>
                </a:lnTo>
                <a:lnTo>
                  <a:pt x="90" y="40"/>
                </a:lnTo>
                <a:lnTo>
                  <a:pt x="98" y="28"/>
                </a:lnTo>
                <a:lnTo>
                  <a:pt x="48"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5" name="Freeform 119"/>
          <p:cNvSpPr>
            <a:spLocks/>
          </p:cNvSpPr>
          <p:nvPr/>
        </p:nvSpPr>
        <p:spPr bwMode="auto">
          <a:xfrm>
            <a:off x="5219833" y="4151312"/>
            <a:ext cx="88900" cy="136525"/>
          </a:xfrm>
          <a:custGeom>
            <a:avLst/>
            <a:gdLst>
              <a:gd name="T0" fmla="*/ 56 w 56"/>
              <a:gd name="T1" fmla="*/ 0 h 86"/>
              <a:gd name="T2" fmla="*/ 56 w 56"/>
              <a:gd name="T3" fmla="*/ 0 h 86"/>
              <a:gd name="T4" fmla="*/ 46 w 56"/>
              <a:gd name="T5" fmla="*/ 2 h 86"/>
              <a:gd name="T6" fmla="*/ 34 w 56"/>
              <a:gd name="T7" fmla="*/ 6 h 86"/>
              <a:gd name="T8" fmla="*/ 26 w 56"/>
              <a:gd name="T9" fmla="*/ 10 h 86"/>
              <a:gd name="T10" fmla="*/ 16 w 56"/>
              <a:gd name="T11" fmla="*/ 18 h 86"/>
              <a:gd name="T12" fmla="*/ 10 w 56"/>
              <a:gd name="T13" fmla="*/ 26 h 86"/>
              <a:gd name="T14" fmla="*/ 4 w 56"/>
              <a:gd name="T15" fmla="*/ 36 h 86"/>
              <a:gd name="T16" fmla="*/ 2 w 56"/>
              <a:gd name="T17" fmla="*/ 46 h 86"/>
              <a:gd name="T18" fmla="*/ 0 w 56"/>
              <a:gd name="T19" fmla="*/ 58 h 86"/>
              <a:gd name="T20" fmla="*/ 0 w 56"/>
              <a:gd name="T21" fmla="*/ 58 h 86"/>
              <a:gd name="T22" fmla="*/ 2 w 56"/>
              <a:gd name="T23" fmla="*/ 72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6" y="2"/>
                </a:lnTo>
                <a:lnTo>
                  <a:pt x="34" y="6"/>
                </a:lnTo>
                <a:lnTo>
                  <a:pt x="26" y="10"/>
                </a:lnTo>
                <a:lnTo>
                  <a:pt x="16" y="18"/>
                </a:lnTo>
                <a:lnTo>
                  <a:pt x="10" y="26"/>
                </a:lnTo>
                <a:lnTo>
                  <a:pt x="4" y="36"/>
                </a:lnTo>
                <a:lnTo>
                  <a:pt x="2" y="46"/>
                </a:lnTo>
                <a:lnTo>
                  <a:pt x="0" y="58"/>
                </a:lnTo>
                <a:lnTo>
                  <a:pt x="0" y="58"/>
                </a:lnTo>
                <a:lnTo>
                  <a:pt x="2" y="72"/>
                </a:lnTo>
                <a:lnTo>
                  <a:pt x="8" y="86"/>
                </a:lnTo>
                <a:lnTo>
                  <a:pt x="56" y="58"/>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6" name="Freeform 120"/>
          <p:cNvSpPr>
            <a:spLocks/>
          </p:cNvSpPr>
          <p:nvPr/>
        </p:nvSpPr>
        <p:spPr bwMode="auto">
          <a:xfrm>
            <a:off x="53087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4 w 58"/>
              <a:gd name="T17" fmla="*/ 36 h 86"/>
              <a:gd name="T18" fmla="*/ 48 w 58"/>
              <a:gd name="T19" fmla="*/ 26 h 86"/>
              <a:gd name="T20" fmla="*/ 42 w 58"/>
              <a:gd name="T21" fmla="*/ 18 h 86"/>
              <a:gd name="T22" fmla="*/ 32 w 58"/>
              <a:gd name="T23" fmla="*/ 10 h 86"/>
              <a:gd name="T24" fmla="*/ 24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4" y="36"/>
                </a:lnTo>
                <a:lnTo>
                  <a:pt x="48" y="26"/>
                </a:lnTo>
                <a:lnTo>
                  <a:pt x="42" y="18"/>
                </a:lnTo>
                <a:lnTo>
                  <a:pt x="32" y="10"/>
                </a:lnTo>
                <a:lnTo>
                  <a:pt x="24" y="6"/>
                </a:lnTo>
                <a:lnTo>
                  <a:pt x="12" y="2"/>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7" name="Freeform 122"/>
          <p:cNvSpPr>
            <a:spLocks/>
          </p:cNvSpPr>
          <p:nvPr/>
        </p:nvSpPr>
        <p:spPr bwMode="auto">
          <a:xfrm>
            <a:off x="62358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88 w 98"/>
              <a:gd name="T19" fmla="*/ 40 h 58"/>
              <a:gd name="T20" fmla="*/ 98 w 98"/>
              <a:gd name="T21" fmla="*/ 28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88" y="40"/>
                </a:lnTo>
                <a:lnTo>
                  <a:pt x="98" y="28"/>
                </a:lnTo>
                <a:lnTo>
                  <a:pt x="48"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9" name="Freeform 129"/>
          <p:cNvSpPr>
            <a:spLocks/>
          </p:cNvSpPr>
          <p:nvPr/>
        </p:nvSpPr>
        <p:spPr bwMode="auto">
          <a:xfrm>
            <a:off x="5702433" y="3335337"/>
            <a:ext cx="88900" cy="133350"/>
          </a:xfrm>
          <a:custGeom>
            <a:avLst/>
            <a:gdLst>
              <a:gd name="T0" fmla="*/ 56 w 56"/>
              <a:gd name="T1" fmla="*/ 0 h 84"/>
              <a:gd name="T2" fmla="*/ 56 w 56"/>
              <a:gd name="T3" fmla="*/ 0 h 84"/>
              <a:gd name="T4" fmla="*/ 46 w 56"/>
              <a:gd name="T5" fmla="*/ 0 h 84"/>
              <a:gd name="T6" fmla="*/ 34 w 56"/>
              <a:gd name="T7" fmla="*/ 4 h 84"/>
              <a:gd name="T8" fmla="*/ 26 w 56"/>
              <a:gd name="T9" fmla="*/ 10 h 84"/>
              <a:gd name="T10" fmla="*/ 16 w 56"/>
              <a:gd name="T11" fmla="*/ 16 h 84"/>
              <a:gd name="T12" fmla="*/ 10 w 56"/>
              <a:gd name="T13" fmla="*/ 24 h 84"/>
              <a:gd name="T14" fmla="*/ 4 w 56"/>
              <a:gd name="T15" fmla="*/ 34 h 84"/>
              <a:gd name="T16" fmla="*/ 2 w 56"/>
              <a:gd name="T17" fmla="*/ 46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6" y="0"/>
                </a:lnTo>
                <a:lnTo>
                  <a:pt x="34" y="4"/>
                </a:lnTo>
                <a:lnTo>
                  <a:pt x="26" y="10"/>
                </a:lnTo>
                <a:lnTo>
                  <a:pt x="16" y="16"/>
                </a:lnTo>
                <a:lnTo>
                  <a:pt x="10" y="24"/>
                </a:lnTo>
                <a:lnTo>
                  <a:pt x="4" y="34"/>
                </a:lnTo>
                <a:lnTo>
                  <a:pt x="2" y="46"/>
                </a:lnTo>
                <a:lnTo>
                  <a:pt x="0" y="56"/>
                </a:lnTo>
                <a:lnTo>
                  <a:pt x="0" y="56"/>
                </a:lnTo>
                <a:lnTo>
                  <a:pt x="2" y="72"/>
                </a:lnTo>
                <a:lnTo>
                  <a:pt x="8" y="84"/>
                </a:lnTo>
                <a:lnTo>
                  <a:pt x="56" y="56"/>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1" name="Freeform 135"/>
          <p:cNvSpPr>
            <a:spLocks/>
          </p:cNvSpPr>
          <p:nvPr/>
        </p:nvSpPr>
        <p:spPr bwMode="auto">
          <a:xfrm>
            <a:off x="5813558" y="2220912"/>
            <a:ext cx="158750" cy="92075"/>
          </a:xfrm>
          <a:custGeom>
            <a:avLst/>
            <a:gdLst>
              <a:gd name="T0" fmla="*/ 0 w 100"/>
              <a:gd name="T1" fmla="*/ 30 h 58"/>
              <a:gd name="T2" fmla="*/ 0 w 100"/>
              <a:gd name="T3" fmla="*/ 30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30 h 58"/>
              <a:gd name="T22" fmla="*/ 50 w 100"/>
              <a:gd name="T23" fmla="*/ 0 h 58"/>
              <a:gd name="T24" fmla="*/ 0 w 100"/>
              <a:gd name="T25"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30"/>
                </a:moveTo>
                <a:lnTo>
                  <a:pt x="0" y="30"/>
                </a:lnTo>
                <a:lnTo>
                  <a:pt x="10" y="40"/>
                </a:lnTo>
                <a:lnTo>
                  <a:pt x="22" y="50"/>
                </a:lnTo>
                <a:lnTo>
                  <a:pt x="34" y="56"/>
                </a:lnTo>
                <a:lnTo>
                  <a:pt x="50" y="58"/>
                </a:lnTo>
                <a:lnTo>
                  <a:pt x="50" y="58"/>
                </a:lnTo>
                <a:lnTo>
                  <a:pt x="66" y="56"/>
                </a:lnTo>
                <a:lnTo>
                  <a:pt x="78" y="50"/>
                </a:lnTo>
                <a:lnTo>
                  <a:pt x="90" y="40"/>
                </a:lnTo>
                <a:lnTo>
                  <a:pt x="100" y="30"/>
                </a:lnTo>
                <a:lnTo>
                  <a:pt x="50" y="0"/>
                </a:lnTo>
                <a:lnTo>
                  <a:pt x="0" y="3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 name="Oval 637"/>
          <p:cNvSpPr/>
          <p:nvPr/>
        </p:nvSpPr>
        <p:spPr>
          <a:xfrm>
            <a:off x="5489708" y="2046287"/>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p:cNvSpPr/>
          <p:nvPr/>
        </p:nvSpPr>
        <p:spPr>
          <a:xfrm>
            <a:off x="5801785" y="21320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a:off x="6432286" y="204390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p:cNvSpPr/>
          <p:nvPr/>
        </p:nvSpPr>
        <p:spPr>
          <a:xfrm>
            <a:off x="5963025" y="26154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4635633" y="2976562"/>
            <a:ext cx="568324" cy="990600"/>
            <a:chOff x="4635633" y="2976562"/>
            <a:chExt cx="568324" cy="990600"/>
          </a:xfrm>
        </p:grpSpPr>
        <p:sp>
          <p:nvSpPr>
            <p:cNvPr id="716" name="Freeform 37"/>
            <p:cNvSpPr>
              <a:spLocks/>
            </p:cNvSpPr>
            <p:nvPr/>
          </p:nvSpPr>
          <p:spPr bwMode="auto">
            <a:xfrm>
              <a:off x="4895982" y="2976562"/>
              <a:ext cx="307975" cy="377825"/>
            </a:xfrm>
            <a:custGeom>
              <a:avLst/>
              <a:gdLst>
                <a:gd name="T0" fmla="*/ 162 w 162"/>
                <a:gd name="T1" fmla="*/ 0 h 206"/>
                <a:gd name="T2" fmla="*/ 162 w 162"/>
                <a:gd name="T3" fmla="*/ 0 h 206"/>
                <a:gd name="T4" fmla="*/ 114 w 162"/>
                <a:gd name="T5" fmla="*/ 54 h 206"/>
                <a:gd name="T6" fmla="*/ 68 w 162"/>
                <a:gd name="T7" fmla="*/ 112 h 206"/>
                <a:gd name="T8" fmla="*/ 28 w 162"/>
                <a:gd name="T9" fmla="*/ 166 h 206"/>
                <a:gd name="T10" fmla="*/ 0 w 162"/>
                <a:gd name="T11" fmla="*/ 206 h 206"/>
              </a:gdLst>
              <a:ahLst/>
              <a:cxnLst>
                <a:cxn ang="0">
                  <a:pos x="T0" y="T1"/>
                </a:cxn>
                <a:cxn ang="0">
                  <a:pos x="T2" y="T3"/>
                </a:cxn>
                <a:cxn ang="0">
                  <a:pos x="T4" y="T5"/>
                </a:cxn>
                <a:cxn ang="0">
                  <a:pos x="T6" y="T7"/>
                </a:cxn>
                <a:cxn ang="0">
                  <a:pos x="T8" y="T9"/>
                </a:cxn>
                <a:cxn ang="0">
                  <a:pos x="T10" y="T11"/>
                </a:cxn>
              </a:cxnLst>
              <a:rect l="0" t="0" r="r" b="b"/>
              <a:pathLst>
                <a:path w="162" h="206">
                  <a:moveTo>
                    <a:pt x="162" y="0"/>
                  </a:moveTo>
                  <a:lnTo>
                    <a:pt x="162" y="0"/>
                  </a:lnTo>
                  <a:lnTo>
                    <a:pt x="114" y="54"/>
                  </a:lnTo>
                  <a:lnTo>
                    <a:pt x="68" y="112"/>
                  </a:lnTo>
                  <a:lnTo>
                    <a:pt x="28" y="166"/>
                  </a:lnTo>
                  <a:lnTo>
                    <a:pt x="0" y="206"/>
                  </a:lnTo>
                </a:path>
              </a:pathLst>
            </a:custGeom>
            <a:noFill/>
            <a:ln w="12700">
              <a:solidFill>
                <a:schemeClr val="tx1"/>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 name="Freeform 39"/>
            <p:cNvSpPr>
              <a:spLocks/>
            </p:cNvSpPr>
            <p:nvPr/>
          </p:nvSpPr>
          <p:spPr bwMode="auto">
            <a:xfrm>
              <a:off x="4635633" y="3509962"/>
              <a:ext cx="171450" cy="457200"/>
            </a:xfrm>
            <a:custGeom>
              <a:avLst/>
              <a:gdLst>
                <a:gd name="T0" fmla="*/ 0 w 108"/>
                <a:gd name="T1" fmla="*/ 288 h 288"/>
                <a:gd name="T2" fmla="*/ 0 w 108"/>
                <a:gd name="T3" fmla="*/ 288 h 288"/>
                <a:gd name="T4" fmla="*/ 8 w 108"/>
                <a:gd name="T5" fmla="*/ 254 h 288"/>
                <a:gd name="T6" fmla="*/ 20 w 108"/>
                <a:gd name="T7" fmla="*/ 214 h 288"/>
                <a:gd name="T8" fmla="*/ 34 w 108"/>
                <a:gd name="T9" fmla="*/ 174 h 288"/>
                <a:gd name="T10" fmla="*/ 50 w 108"/>
                <a:gd name="T11" fmla="*/ 132 h 288"/>
                <a:gd name="T12" fmla="*/ 82 w 108"/>
                <a:gd name="T13" fmla="*/ 54 h 288"/>
                <a:gd name="T14" fmla="*/ 108 w 108"/>
                <a:gd name="T15" fmla="*/ 0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8">
                  <a:moveTo>
                    <a:pt x="0" y="288"/>
                  </a:moveTo>
                  <a:lnTo>
                    <a:pt x="0" y="288"/>
                  </a:lnTo>
                  <a:lnTo>
                    <a:pt x="8" y="254"/>
                  </a:lnTo>
                  <a:lnTo>
                    <a:pt x="20" y="214"/>
                  </a:lnTo>
                  <a:lnTo>
                    <a:pt x="34" y="174"/>
                  </a:lnTo>
                  <a:lnTo>
                    <a:pt x="50" y="132"/>
                  </a:lnTo>
                  <a:lnTo>
                    <a:pt x="82" y="54"/>
                  </a:lnTo>
                  <a:lnTo>
                    <a:pt x="108" y="0"/>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1" name="Freeform 115"/>
            <p:cNvSpPr>
              <a:spLocks/>
            </p:cNvSpPr>
            <p:nvPr/>
          </p:nvSpPr>
          <p:spPr bwMode="auto">
            <a:xfrm>
              <a:off x="4838833" y="3335337"/>
              <a:ext cx="88900" cy="133350"/>
            </a:xfrm>
            <a:custGeom>
              <a:avLst/>
              <a:gdLst>
                <a:gd name="T0" fmla="*/ 0 w 56"/>
                <a:gd name="T1" fmla="*/ 0 h 84"/>
                <a:gd name="T2" fmla="*/ 0 w 56"/>
                <a:gd name="T3" fmla="*/ 56 h 84"/>
                <a:gd name="T4" fmla="*/ 48 w 56"/>
                <a:gd name="T5" fmla="*/ 84 h 84"/>
                <a:gd name="T6" fmla="*/ 48 w 56"/>
                <a:gd name="T7" fmla="*/ 84 h 84"/>
                <a:gd name="T8" fmla="*/ 54 w 56"/>
                <a:gd name="T9" fmla="*/ 70 h 84"/>
                <a:gd name="T10" fmla="*/ 56 w 56"/>
                <a:gd name="T11" fmla="*/ 56 h 84"/>
                <a:gd name="T12" fmla="*/ 54 w 56"/>
                <a:gd name="T13" fmla="*/ 42 h 84"/>
                <a:gd name="T14" fmla="*/ 48 w 56"/>
                <a:gd name="T15" fmla="*/ 28 h 84"/>
                <a:gd name="T16" fmla="*/ 48 w 56"/>
                <a:gd name="T17" fmla="*/ 28 h 84"/>
                <a:gd name="T18" fmla="*/ 38 w 56"/>
                <a:gd name="T19" fmla="*/ 16 h 84"/>
                <a:gd name="T20" fmla="*/ 28 w 56"/>
                <a:gd name="T21" fmla="*/ 6 h 84"/>
                <a:gd name="T22" fmla="*/ 14 w 56"/>
                <a:gd name="T23" fmla="*/ 0 h 84"/>
                <a:gd name="T24" fmla="*/ 0 w 56"/>
                <a:gd name="T25" fmla="*/ 0 h 84"/>
                <a:gd name="T26" fmla="*/ 0 w 56"/>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4">
                  <a:moveTo>
                    <a:pt x="0" y="0"/>
                  </a:moveTo>
                  <a:lnTo>
                    <a:pt x="0" y="56"/>
                  </a:lnTo>
                  <a:lnTo>
                    <a:pt x="48" y="84"/>
                  </a:lnTo>
                  <a:lnTo>
                    <a:pt x="48" y="84"/>
                  </a:lnTo>
                  <a:lnTo>
                    <a:pt x="54" y="70"/>
                  </a:lnTo>
                  <a:lnTo>
                    <a:pt x="56" y="56"/>
                  </a:lnTo>
                  <a:lnTo>
                    <a:pt x="54" y="42"/>
                  </a:lnTo>
                  <a:lnTo>
                    <a:pt x="48" y="28"/>
                  </a:lnTo>
                  <a:lnTo>
                    <a:pt x="48" y="28"/>
                  </a:lnTo>
                  <a:lnTo>
                    <a:pt x="38" y="16"/>
                  </a:lnTo>
                  <a:lnTo>
                    <a:pt x="28" y="6"/>
                  </a:lnTo>
                  <a:lnTo>
                    <a:pt x="14" y="0"/>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2" name="Freeform 116"/>
            <p:cNvSpPr>
              <a:spLocks/>
            </p:cNvSpPr>
            <p:nvPr/>
          </p:nvSpPr>
          <p:spPr bwMode="auto">
            <a:xfrm>
              <a:off x="4759458" y="3424237"/>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2 h 56"/>
                <a:gd name="T10" fmla="*/ 34 w 98"/>
                <a:gd name="T11" fmla="*/ 54 h 56"/>
                <a:gd name="T12" fmla="*/ 46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50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2"/>
                  </a:lnTo>
                  <a:lnTo>
                    <a:pt x="34" y="54"/>
                  </a:lnTo>
                  <a:lnTo>
                    <a:pt x="46" y="56"/>
                  </a:lnTo>
                  <a:lnTo>
                    <a:pt x="56" y="56"/>
                  </a:lnTo>
                  <a:lnTo>
                    <a:pt x="66" y="54"/>
                  </a:lnTo>
                  <a:lnTo>
                    <a:pt x="78" y="50"/>
                  </a:lnTo>
                  <a:lnTo>
                    <a:pt x="78" y="50"/>
                  </a:lnTo>
                  <a:lnTo>
                    <a:pt x="90" y="40"/>
                  </a:lnTo>
                  <a:lnTo>
                    <a:pt x="98" y="28"/>
                  </a:lnTo>
                  <a:lnTo>
                    <a:pt x="50"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3" name="Freeform 117"/>
            <p:cNvSpPr>
              <a:spLocks/>
            </p:cNvSpPr>
            <p:nvPr/>
          </p:nvSpPr>
          <p:spPr bwMode="auto">
            <a:xfrm>
              <a:off x="4746758" y="3335337"/>
              <a:ext cx="92075" cy="133350"/>
            </a:xfrm>
            <a:custGeom>
              <a:avLst/>
              <a:gdLst>
                <a:gd name="T0" fmla="*/ 58 w 58"/>
                <a:gd name="T1" fmla="*/ 0 h 84"/>
                <a:gd name="T2" fmla="*/ 58 w 58"/>
                <a:gd name="T3" fmla="*/ 0 h 84"/>
                <a:gd name="T4" fmla="*/ 42 w 58"/>
                <a:gd name="T5" fmla="*/ 0 h 84"/>
                <a:gd name="T6" fmla="*/ 28 w 58"/>
                <a:gd name="T7" fmla="*/ 6 h 84"/>
                <a:gd name="T8" fmla="*/ 28 w 58"/>
                <a:gd name="T9" fmla="*/ 6 h 84"/>
                <a:gd name="T10" fmla="*/ 20 w 58"/>
                <a:gd name="T11" fmla="*/ 14 h 84"/>
                <a:gd name="T12" fmla="*/ 12 w 58"/>
                <a:gd name="T13" fmla="*/ 22 h 84"/>
                <a:gd name="T14" fmla="*/ 6 w 58"/>
                <a:gd name="T15" fmla="*/ 30 h 84"/>
                <a:gd name="T16" fmla="*/ 2 w 58"/>
                <a:gd name="T17" fmla="*/ 42 h 84"/>
                <a:gd name="T18" fmla="*/ 0 w 58"/>
                <a:gd name="T19" fmla="*/ 52 h 84"/>
                <a:gd name="T20" fmla="*/ 0 w 58"/>
                <a:gd name="T21" fmla="*/ 62 h 84"/>
                <a:gd name="T22" fmla="*/ 2 w 58"/>
                <a:gd name="T23" fmla="*/ 74 h 84"/>
                <a:gd name="T24" fmla="*/ 8 w 58"/>
                <a:gd name="T25" fmla="*/ 84 h 84"/>
                <a:gd name="T26" fmla="*/ 58 w 58"/>
                <a:gd name="T27" fmla="*/ 56 h 84"/>
                <a:gd name="T28" fmla="*/ 58 w 58"/>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4">
                  <a:moveTo>
                    <a:pt x="58" y="0"/>
                  </a:moveTo>
                  <a:lnTo>
                    <a:pt x="58" y="0"/>
                  </a:lnTo>
                  <a:lnTo>
                    <a:pt x="42" y="0"/>
                  </a:lnTo>
                  <a:lnTo>
                    <a:pt x="28" y="6"/>
                  </a:lnTo>
                  <a:lnTo>
                    <a:pt x="28" y="6"/>
                  </a:lnTo>
                  <a:lnTo>
                    <a:pt x="20" y="14"/>
                  </a:lnTo>
                  <a:lnTo>
                    <a:pt x="12" y="22"/>
                  </a:lnTo>
                  <a:lnTo>
                    <a:pt x="6" y="30"/>
                  </a:lnTo>
                  <a:lnTo>
                    <a:pt x="2" y="42"/>
                  </a:lnTo>
                  <a:lnTo>
                    <a:pt x="0" y="52"/>
                  </a:lnTo>
                  <a:lnTo>
                    <a:pt x="0" y="62"/>
                  </a:lnTo>
                  <a:lnTo>
                    <a:pt x="2" y="74"/>
                  </a:lnTo>
                  <a:lnTo>
                    <a:pt x="8" y="84"/>
                  </a:lnTo>
                  <a:lnTo>
                    <a:pt x="58" y="56"/>
                  </a:lnTo>
                  <a:lnTo>
                    <a:pt x="58"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 name="Oval 642"/>
            <p:cNvSpPr/>
            <p:nvPr/>
          </p:nvSpPr>
          <p:spPr>
            <a:xfrm>
              <a:off x="4746758" y="333176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359533" y="2878137"/>
            <a:ext cx="1262063" cy="1127186"/>
            <a:chOff x="5359533" y="2878137"/>
            <a:chExt cx="1262063" cy="1127186"/>
          </a:xfrm>
        </p:grpSpPr>
        <p:grpSp>
          <p:nvGrpSpPr>
            <p:cNvPr id="14" name="Group 13"/>
            <p:cNvGrpSpPr/>
            <p:nvPr/>
          </p:nvGrpSpPr>
          <p:grpSpPr>
            <a:xfrm>
              <a:off x="5480183" y="2878137"/>
              <a:ext cx="1141413" cy="190500"/>
              <a:chOff x="5480183" y="2878137"/>
              <a:chExt cx="1141413" cy="190500"/>
            </a:xfrm>
          </p:grpSpPr>
          <p:sp>
            <p:nvSpPr>
              <p:cNvPr id="702" name="Freeform 12"/>
              <p:cNvSpPr>
                <a:spLocks/>
              </p:cNvSpPr>
              <p:nvPr/>
            </p:nvSpPr>
            <p:spPr bwMode="auto">
              <a:xfrm>
                <a:off x="5480183" y="2878137"/>
                <a:ext cx="482600" cy="79375"/>
              </a:xfrm>
              <a:custGeom>
                <a:avLst/>
                <a:gdLst>
                  <a:gd name="T0" fmla="*/ 0 w 304"/>
                  <a:gd name="T1" fmla="*/ 0 h 50"/>
                  <a:gd name="T2" fmla="*/ 0 w 304"/>
                  <a:gd name="T3" fmla="*/ 0 h 50"/>
                  <a:gd name="T4" fmla="*/ 34 w 304"/>
                  <a:gd name="T5" fmla="*/ 10 h 50"/>
                  <a:gd name="T6" fmla="*/ 74 w 304"/>
                  <a:gd name="T7" fmla="*/ 20 h 50"/>
                  <a:gd name="T8" fmla="*/ 116 w 304"/>
                  <a:gd name="T9" fmla="*/ 28 h 50"/>
                  <a:gd name="T10" fmla="*/ 160 w 304"/>
                  <a:gd name="T11" fmla="*/ 36 h 50"/>
                  <a:gd name="T12" fmla="*/ 244 w 304"/>
                  <a:gd name="T13" fmla="*/ 46 h 50"/>
                  <a:gd name="T14" fmla="*/ 304 w 304"/>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50">
                    <a:moveTo>
                      <a:pt x="0" y="0"/>
                    </a:moveTo>
                    <a:lnTo>
                      <a:pt x="0" y="0"/>
                    </a:lnTo>
                    <a:lnTo>
                      <a:pt x="34" y="10"/>
                    </a:lnTo>
                    <a:lnTo>
                      <a:pt x="74" y="20"/>
                    </a:lnTo>
                    <a:lnTo>
                      <a:pt x="116" y="28"/>
                    </a:lnTo>
                    <a:lnTo>
                      <a:pt x="160" y="36"/>
                    </a:lnTo>
                    <a:lnTo>
                      <a:pt x="244" y="46"/>
                    </a:lnTo>
                    <a:lnTo>
                      <a:pt x="304" y="50"/>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3" name="Freeform 13"/>
              <p:cNvSpPr>
                <a:spLocks/>
              </p:cNvSpPr>
              <p:nvPr/>
            </p:nvSpPr>
            <p:spPr bwMode="auto">
              <a:xfrm>
                <a:off x="6143758" y="2890837"/>
                <a:ext cx="477838" cy="66675"/>
              </a:xfrm>
              <a:custGeom>
                <a:avLst/>
                <a:gdLst>
                  <a:gd name="T0" fmla="*/ 258 w 258"/>
                  <a:gd name="T1" fmla="*/ 0 h 36"/>
                  <a:gd name="T2" fmla="*/ 258 w 258"/>
                  <a:gd name="T3" fmla="*/ 0 h 36"/>
                  <a:gd name="T4" fmla="*/ 188 w 258"/>
                  <a:gd name="T5" fmla="*/ 14 h 36"/>
                  <a:gd name="T6" fmla="*/ 114 w 258"/>
                  <a:gd name="T7" fmla="*/ 26 h 36"/>
                  <a:gd name="T8" fmla="*/ 48 w 258"/>
                  <a:gd name="T9" fmla="*/ 32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2"/>
                    </a:lnTo>
                    <a:lnTo>
                      <a:pt x="0" y="36"/>
                    </a:lnTo>
                  </a:path>
                </a:pathLst>
              </a:custGeom>
              <a:noFill/>
              <a:ln w="12700">
                <a:solidFill>
                  <a:schemeClr val="tx1"/>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4" name="Freeform 94"/>
              <p:cNvSpPr>
                <a:spLocks/>
              </p:cNvSpPr>
              <p:nvPr/>
            </p:nvSpPr>
            <p:spPr bwMode="auto">
              <a:xfrm>
                <a:off x="5962783" y="28844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5" name="Freeform 95"/>
              <p:cNvSpPr>
                <a:spLocks/>
              </p:cNvSpPr>
              <p:nvPr/>
            </p:nvSpPr>
            <p:spPr bwMode="auto">
              <a:xfrm>
                <a:off x="5975483" y="29733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6" name="Freeform 96"/>
              <p:cNvSpPr>
                <a:spLocks/>
              </p:cNvSpPr>
              <p:nvPr/>
            </p:nvSpPr>
            <p:spPr bwMode="auto">
              <a:xfrm>
                <a:off x="6051683" y="28844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solidFill>
                <a:schemeClr val="accent3">
                  <a:lumMod val="75000"/>
                </a:schemeClr>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 name="Oval 641"/>
              <p:cNvSpPr/>
              <p:nvPr/>
            </p:nvSpPr>
            <p:spPr>
              <a:xfrm>
                <a:off x="5964900" y="2883693"/>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359533" y="3017837"/>
              <a:ext cx="557029" cy="987486"/>
              <a:chOff x="5359533" y="3017837"/>
              <a:chExt cx="557029" cy="987486"/>
            </a:xfrm>
          </p:grpSpPr>
          <p:sp>
            <p:nvSpPr>
              <p:cNvPr id="722" name="Freeform 50"/>
              <p:cNvSpPr>
                <a:spLocks/>
              </p:cNvSpPr>
              <p:nvPr/>
            </p:nvSpPr>
            <p:spPr bwMode="auto">
              <a:xfrm>
                <a:off x="5623058" y="3627437"/>
                <a:ext cx="293504" cy="377886"/>
              </a:xfrm>
              <a:custGeom>
                <a:avLst/>
                <a:gdLst>
                  <a:gd name="T0" fmla="*/ 160 w 160"/>
                  <a:gd name="T1" fmla="*/ 206 h 206"/>
                  <a:gd name="T2" fmla="*/ 160 w 160"/>
                  <a:gd name="T3" fmla="*/ 206 h 206"/>
                  <a:gd name="T4" fmla="*/ 112 w 160"/>
                  <a:gd name="T5" fmla="*/ 152 h 206"/>
                  <a:gd name="T6" fmla="*/ 66 w 160"/>
                  <a:gd name="T7" fmla="*/ 94 h 206"/>
                  <a:gd name="T8" fmla="*/ 26 w 160"/>
                  <a:gd name="T9" fmla="*/ 40 h 206"/>
                  <a:gd name="T10" fmla="*/ 0 w 160"/>
                  <a:gd name="T11" fmla="*/ 0 h 206"/>
                </a:gdLst>
                <a:ahLst/>
                <a:cxnLst>
                  <a:cxn ang="0">
                    <a:pos x="T0" y="T1"/>
                  </a:cxn>
                  <a:cxn ang="0">
                    <a:pos x="T2" y="T3"/>
                  </a:cxn>
                  <a:cxn ang="0">
                    <a:pos x="T4" y="T5"/>
                  </a:cxn>
                  <a:cxn ang="0">
                    <a:pos x="T6" y="T7"/>
                  </a:cxn>
                  <a:cxn ang="0">
                    <a:pos x="T8" y="T9"/>
                  </a:cxn>
                  <a:cxn ang="0">
                    <a:pos x="T10" y="T11"/>
                  </a:cxn>
                </a:cxnLst>
                <a:rect l="0" t="0" r="r" b="b"/>
                <a:pathLst>
                  <a:path w="160" h="206">
                    <a:moveTo>
                      <a:pt x="160" y="206"/>
                    </a:moveTo>
                    <a:lnTo>
                      <a:pt x="160" y="206"/>
                    </a:lnTo>
                    <a:lnTo>
                      <a:pt x="112" y="152"/>
                    </a:lnTo>
                    <a:lnTo>
                      <a:pt x="66" y="94"/>
                    </a:lnTo>
                    <a:lnTo>
                      <a:pt x="26" y="40"/>
                    </a:lnTo>
                    <a:lnTo>
                      <a:pt x="0" y="0"/>
                    </a:lnTo>
                  </a:path>
                </a:pathLst>
              </a:custGeom>
              <a:noFill/>
              <a:ln w="12700">
                <a:solidFill>
                  <a:schemeClr val="tx1"/>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3" name="Freeform 52"/>
              <p:cNvSpPr>
                <a:spLocks/>
              </p:cNvSpPr>
              <p:nvPr/>
            </p:nvSpPr>
            <p:spPr bwMode="auto">
              <a:xfrm>
                <a:off x="5359533" y="3017837"/>
                <a:ext cx="171450" cy="454025"/>
              </a:xfrm>
              <a:custGeom>
                <a:avLst/>
                <a:gdLst>
                  <a:gd name="T0" fmla="*/ 0 w 108"/>
                  <a:gd name="T1" fmla="*/ 0 h 286"/>
                  <a:gd name="T2" fmla="*/ 0 w 108"/>
                  <a:gd name="T3" fmla="*/ 0 h 286"/>
                  <a:gd name="T4" fmla="*/ 8 w 108"/>
                  <a:gd name="T5" fmla="*/ 34 h 286"/>
                  <a:gd name="T6" fmla="*/ 20 w 108"/>
                  <a:gd name="T7" fmla="*/ 72 h 286"/>
                  <a:gd name="T8" fmla="*/ 34 w 108"/>
                  <a:gd name="T9" fmla="*/ 112 h 286"/>
                  <a:gd name="T10" fmla="*/ 50 w 108"/>
                  <a:gd name="T11" fmla="*/ 154 h 286"/>
                  <a:gd name="T12" fmla="*/ 82 w 108"/>
                  <a:gd name="T13" fmla="*/ 232 h 286"/>
                  <a:gd name="T14" fmla="*/ 96 w 108"/>
                  <a:gd name="T15" fmla="*/ 262 h 286"/>
                  <a:gd name="T16" fmla="*/ 108 w 108"/>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6">
                    <a:moveTo>
                      <a:pt x="0" y="0"/>
                    </a:moveTo>
                    <a:lnTo>
                      <a:pt x="0" y="0"/>
                    </a:lnTo>
                    <a:lnTo>
                      <a:pt x="8" y="34"/>
                    </a:lnTo>
                    <a:lnTo>
                      <a:pt x="20" y="72"/>
                    </a:lnTo>
                    <a:lnTo>
                      <a:pt x="34" y="112"/>
                    </a:lnTo>
                    <a:lnTo>
                      <a:pt x="50" y="154"/>
                    </a:lnTo>
                    <a:lnTo>
                      <a:pt x="82" y="232"/>
                    </a:lnTo>
                    <a:lnTo>
                      <a:pt x="96" y="262"/>
                    </a:lnTo>
                    <a:lnTo>
                      <a:pt x="108" y="286"/>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2" name="Freeform 124"/>
              <p:cNvSpPr>
                <a:spLocks/>
              </p:cNvSpPr>
              <p:nvPr/>
            </p:nvSpPr>
            <p:spPr bwMode="auto">
              <a:xfrm>
                <a:off x="5470658" y="3468687"/>
                <a:ext cx="92075" cy="136525"/>
              </a:xfrm>
              <a:custGeom>
                <a:avLst/>
                <a:gdLst>
                  <a:gd name="T0" fmla="*/ 58 w 58"/>
                  <a:gd name="T1" fmla="*/ 0 h 86"/>
                  <a:gd name="T2" fmla="*/ 58 w 58"/>
                  <a:gd name="T3" fmla="*/ 0 h 86"/>
                  <a:gd name="T4" fmla="*/ 42 w 58"/>
                  <a:gd name="T5" fmla="*/ 2 h 86"/>
                  <a:gd name="T6" fmla="*/ 28 w 58"/>
                  <a:gd name="T7" fmla="*/ 8 h 86"/>
                  <a:gd name="T8" fmla="*/ 28 w 58"/>
                  <a:gd name="T9" fmla="*/ 8 h 86"/>
                  <a:gd name="T10" fmla="*/ 20 w 58"/>
                  <a:gd name="T11" fmla="*/ 14 h 86"/>
                  <a:gd name="T12" fmla="*/ 12 w 58"/>
                  <a:gd name="T13" fmla="*/ 22 h 86"/>
                  <a:gd name="T14" fmla="*/ 6 w 58"/>
                  <a:gd name="T15" fmla="*/ 32 h 86"/>
                  <a:gd name="T16" fmla="*/ 2 w 58"/>
                  <a:gd name="T17" fmla="*/ 42 h 86"/>
                  <a:gd name="T18" fmla="*/ 0 w 58"/>
                  <a:gd name="T19" fmla="*/ 52 h 86"/>
                  <a:gd name="T20" fmla="*/ 0 w 58"/>
                  <a:gd name="T21" fmla="*/ 64 h 86"/>
                  <a:gd name="T22" fmla="*/ 4 w 58"/>
                  <a:gd name="T23" fmla="*/ 74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2" y="2"/>
                    </a:lnTo>
                    <a:lnTo>
                      <a:pt x="28" y="8"/>
                    </a:lnTo>
                    <a:lnTo>
                      <a:pt x="28" y="8"/>
                    </a:lnTo>
                    <a:lnTo>
                      <a:pt x="20" y="14"/>
                    </a:lnTo>
                    <a:lnTo>
                      <a:pt x="12" y="22"/>
                    </a:lnTo>
                    <a:lnTo>
                      <a:pt x="6" y="32"/>
                    </a:lnTo>
                    <a:lnTo>
                      <a:pt x="2" y="42"/>
                    </a:lnTo>
                    <a:lnTo>
                      <a:pt x="0" y="52"/>
                    </a:lnTo>
                    <a:lnTo>
                      <a:pt x="0" y="64"/>
                    </a:lnTo>
                    <a:lnTo>
                      <a:pt x="4" y="74"/>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3" name="Freeform 125"/>
              <p:cNvSpPr>
                <a:spLocks/>
              </p:cNvSpPr>
              <p:nvPr/>
            </p:nvSpPr>
            <p:spPr bwMode="auto">
              <a:xfrm>
                <a:off x="5562733" y="3468687"/>
                <a:ext cx="88900" cy="136525"/>
              </a:xfrm>
              <a:custGeom>
                <a:avLst/>
                <a:gdLst>
                  <a:gd name="T0" fmla="*/ 0 w 56"/>
                  <a:gd name="T1" fmla="*/ 0 h 86"/>
                  <a:gd name="T2" fmla="*/ 0 w 56"/>
                  <a:gd name="T3" fmla="*/ 56 h 86"/>
                  <a:gd name="T4" fmla="*/ 48 w 56"/>
                  <a:gd name="T5" fmla="*/ 86 h 86"/>
                  <a:gd name="T6" fmla="*/ 48 w 56"/>
                  <a:gd name="T7" fmla="*/ 86 h 86"/>
                  <a:gd name="T8" fmla="*/ 54 w 56"/>
                  <a:gd name="T9" fmla="*/ 72 h 86"/>
                  <a:gd name="T10" fmla="*/ 56 w 56"/>
                  <a:gd name="T11" fmla="*/ 58 h 86"/>
                  <a:gd name="T12" fmla="*/ 54 w 56"/>
                  <a:gd name="T13" fmla="*/ 42 h 86"/>
                  <a:gd name="T14" fmla="*/ 48 w 56"/>
                  <a:gd name="T15" fmla="*/ 28 h 86"/>
                  <a:gd name="T16" fmla="*/ 48 w 56"/>
                  <a:gd name="T17" fmla="*/ 28 h 86"/>
                  <a:gd name="T18" fmla="*/ 40 w 56"/>
                  <a:gd name="T19" fmla="*/ 16 h 86"/>
                  <a:gd name="T20" fmla="*/ 28 w 56"/>
                  <a:gd name="T21" fmla="*/ 8 h 86"/>
                  <a:gd name="T22" fmla="*/ 14 w 56"/>
                  <a:gd name="T23" fmla="*/ 2 h 86"/>
                  <a:gd name="T24" fmla="*/ 0 w 56"/>
                  <a:gd name="T25" fmla="*/ 0 h 86"/>
                  <a:gd name="T26" fmla="*/ 0 w 56"/>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6">
                    <a:moveTo>
                      <a:pt x="0" y="0"/>
                    </a:moveTo>
                    <a:lnTo>
                      <a:pt x="0" y="56"/>
                    </a:lnTo>
                    <a:lnTo>
                      <a:pt x="48" y="86"/>
                    </a:lnTo>
                    <a:lnTo>
                      <a:pt x="48" y="86"/>
                    </a:lnTo>
                    <a:lnTo>
                      <a:pt x="54" y="72"/>
                    </a:lnTo>
                    <a:lnTo>
                      <a:pt x="56" y="58"/>
                    </a:lnTo>
                    <a:lnTo>
                      <a:pt x="54" y="42"/>
                    </a:lnTo>
                    <a:lnTo>
                      <a:pt x="48" y="28"/>
                    </a:lnTo>
                    <a:lnTo>
                      <a:pt x="48" y="28"/>
                    </a:lnTo>
                    <a:lnTo>
                      <a:pt x="40" y="16"/>
                    </a:lnTo>
                    <a:lnTo>
                      <a:pt x="28" y="8"/>
                    </a:lnTo>
                    <a:lnTo>
                      <a:pt x="14" y="2"/>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8" name="Freeform 126"/>
              <p:cNvSpPr>
                <a:spLocks/>
              </p:cNvSpPr>
              <p:nvPr/>
            </p:nvSpPr>
            <p:spPr bwMode="auto">
              <a:xfrm>
                <a:off x="5483358" y="3557587"/>
                <a:ext cx="155575" cy="92075"/>
              </a:xfrm>
              <a:custGeom>
                <a:avLst/>
                <a:gdLst>
                  <a:gd name="T0" fmla="*/ 0 w 98"/>
                  <a:gd name="T1" fmla="*/ 30 h 58"/>
                  <a:gd name="T2" fmla="*/ 0 w 98"/>
                  <a:gd name="T3" fmla="*/ 30 h 58"/>
                  <a:gd name="T4" fmla="*/ 6 w 98"/>
                  <a:gd name="T5" fmla="*/ 38 h 58"/>
                  <a:gd name="T6" fmla="*/ 16 w 98"/>
                  <a:gd name="T7" fmla="*/ 46 h 58"/>
                  <a:gd name="T8" fmla="*/ 24 w 98"/>
                  <a:gd name="T9" fmla="*/ 52 h 58"/>
                  <a:gd name="T10" fmla="*/ 34 w 98"/>
                  <a:gd name="T11" fmla="*/ 56 h 58"/>
                  <a:gd name="T12" fmla="*/ 46 w 98"/>
                  <a:gd name="T13" fmla="*/ 58 h 58"/>
                  <a:gd name="T14" fmla="*/ 56 w 98"/>
                  <a:gd name="T15" fmla="*/ 58 h 58"/>
                  <a:gd name="T16" fmla="*/ 68 w 98"/>
                  <a:gd name="T17" fmla="*/ 54 h 58"/>
                  <a:gd name="T18" fmla="*/ 78 w 98"/>
                  <a:gd name="T19" fmla="*/ 50 h 58"/>
                  <a:gd name="T20" fmla="*/ 78 w 98"/>
                  <a:gd name="T21" fmla="*/ 50 h 58"/>
                  <a:gd name="T22" fmla="*/ 90 w 98"/>
                  <a:gd name="T23" fmla="*/ 40 h 58"/>
                  <a:gd name="T24" fmla="*/ 98 w 98"/>
                  <a:gd name="T25" fmla="*/ 30 h 58"/>
                  <a:gd name="T26" fmla="*/ 50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6" y="38"/>
                    </a:lnTo>
                    <a:lnTo>
                      <a:pt x="16" y="46"/>
                    </a:lnTo>
                    <a:lnTo>
                      <a:pt x="24" y="52"/>
                    </a:lnTo>
                    <a:lnTo>
                      <a:pt x="34" y="56"/>
                    </a:lnTo>
                    <a:lnTo>
                      <a:pt x="46" y="58"/>
                    </a:lnTo>
                    <a:lnTo>
                      <a:pt x="56" y="58"/>
                    </a:lnTo>
                    <a:lnTo>
                      <a:pt x="68" y="54"/>
                    </a:lnTo>
                    <a:lnTo>
                      <a:pt x="78" y="50"/>
                    </a:lnTo>
                    <a:lnTo>
                      <a:pt x="78" y="50"/>
                    </a:lnTo>
                    <a:lnTo>
                      <a:pt x="90" y="40"/>
                    </a:lnTo>
                    <a:lnTo>
                      <a:pt x="98" y="30"/>
                    </a:lnTo>
                    <a:lnTo>
                      <a:pt x="50" y="0"/>
                    </a:lnTo>
                    <a:lnTo>
                      <a:pt x="0" y="3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 name="Oval 643"/>
              <p:cNvSpPr/>
              <p:nvPr/>
            </p:nvSpPr>
            <p:spPr>
              <a:xfrm>
                <a:off x="5467616" y="3470274"/>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5" name="Oval 644"/>
          <p:cNvSpPr/>
          <p:nvPr/>
        </p:nvSpPr>
        <p:spPr>
          <a:xfrm>
            <a:off x="5703624" y="3336528"/>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p:cNvSpPr/>
          <p:nvPr/>
        </p:nvSpPr>
        <p:spPr>
          <a:xfrm>
            <a:off x="6221281" y="3338511"/>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p:cNvSpPr/>
          <p:nvPr/>
        </p:nvSpPr>
        <p:spPr>
          <a:xfrm>
            <a:off x="6449484" y="34663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p:cNvSpPr/>
          <p:nvPr/>
        </p:nvSpPr>
        <p:spPr>
          <a:xfrm>
            <a:off x="7180529" y="3329780"/>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721358" y="2932112"/>
            <a:ext cx="1924768" cy="1111250"/>
            <a:chOff x="4721358" y="2932112"/>
            <a:chExt cx="1924768" cy="1111250"/>
          </a:xfrm>
        </p:grpSpPr>
        <p:sp>
          <p:nvSpPr>
            <p:cNvPr id="726" name="Freeform 61"/>
            <p:cNvSpPr>
              <a:spLocks/>
            </p:cNvSpPr>
            <p:nvPr/>
          </p:nvSpPr>
          <p:spPr bwMode="auto">
            <a:xfrm>
              <a:off x="4721358" y="3973512"/>
              <a:ext cx="412750" cy="69850"/>
            </a:xfrm>
            <a:custGeom>
              <a:avLst/>
              <a:gdLst>
                <a:gd name="T0" fmla="*/ 0 w 260"/>
                <a:gd name="T1" fmla="*/ 44 h 44"/>
                <a:gd name="T2" fmla="*/ 0 w 260"/>
                <a:gd name="T3" fmla="*/ 44 h 44"/>
                <a:gd name="T4" fmla="*/ 34 w 260"/>
                <a:gd name="T5" fmla="*/ 42 h 44"/>
                <a:gd name="T6" fmla="*/ 66 w 260"/>
                <a:gd name="T7" fmla="*/ 38 h 44"/>
                <a:gd name="T8" fmla="*/ 134 w 260"/>
                <a:gd name="T9" fmla="*/ 26 h 44"/>
                <a:gd name="T10" fmla="*/ 198 w 260"/>
                <a:gd name="T11" fmla="*/ 12 h 44"/>
                <a:gd name="T12" fmla="*/ 260 w 26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260" h="44">
                  <a:moveTo>
                    <a:pt x="0" y="44"/>
                  </a:moveTo>
                  <a:lnTo>
                    <a:pt x="0" y="44"/>
                  </a:lnTo>
                  <a:lnTo>
                    <a:pt x="34" y="42"/>
                  </a:lnTo>
                  <a:lnTo>
                    <a:pt x="66" y="38"/>
                  </a:lnTo>
                  <a:lnTo>
                    <a:pt x="134" y="26"/>
                  </a:lnTo>
                  <a:lnTo>
                    <a:pt x="198" y="12"/>
                  </a:lnTo>
                  <a:lnTo>
                    <a:pt x="260" y="0"/>
                  </a:lnTo>
                </a:path>
              </a:pathLst>
            </a:cu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7" name="Freeform 62"/>
            <p:cNvSpPr>
              <a:spLocks/>
            </p:cNvSpPr>
            <p:nvPr/>
          </p:nvSpPr>
          <p:spPr bwMode="auto">
            <a:xfrm>
              <a:off x="5311908" y="2932112"/>
              <a:ext cx="1334218" cy="971550"/>
            </a:xfrm>
            <a:custGeom>
              <a:avLst/>
              <a:gdLst>
                <a:gd name="T0" fmla="*/ 0 w 802"/>
                <a:gd name="T1" fmla="*/ 584 h 584"/>
                <a:gd name="T2" fmla="*/ 0 w 802"/>
                <a:gd name="T3" fmla="*/ 584 h 584"/>
                <a:gd name="T4" fmla="*/ 64 w 802"/>
                <a:gd name="T5" fmla="*/ 556 h 584"/>
                <a:gd name="T6" fmla="*/ 138 w 802"/>
                <a:gd name="T7" fmla="*/ 522 h 584"/>
                <a:gd name="T8" fmla="*/ 176 w 802"/>
                <a:gd name="T9" fmla="*/ 502 h 584"/>
                <a:gd name="T10" fmla="*/ 216 w 802"/>
                <a:gd name="T11" fmla="*/ 480 h 584"/>
                <a:gd name="T12" fmla="*/ 256 w 802"/>
                <a:gd name="T13" fmla="*/ 456 h 584"/>
                <a:gd name="T14" fmla="*/ 298 w 802"/>
                <a:gd name="T15" fmla="*/ 430 h 584"/>
                <a:gd name="T16" fmla="*/ 298 w 802"/>
                <a:gd name="T17" fmla="*/ 430 h 584"/>
                <a:gd name="T18" fmla="*/ 392 w 802"/>
                <a:gd name="T19" fmla="*/ 364 h 584"/>
                <a:gd name="T20" fmla="*/ 508 w 802"/>
                <a:gd name="T21" fmla="*/ 282 h 584"/>
                <a:gd name="T22" fmla="*/ 508 w 802"/>
                <a:gd name="T23" fmla="*/ 282 h 584"/>
                <a:gd name="T24" fmla="*/ 550 w 802"/>
                <a:gd name="T25" fmla="*/ 250 h 584"/>
                <a:gd name="T26" fmla="*/ 592 w 802"/>
                <a:gd name="T27" fmla="*/ 214 h 584"/>
                <a:gd name="T28" fmla="*/ 634 w 802"/>
                <a:gd name="T29" fmla="*/ 176 h 584"/>
                <a:gd name="T30" fmla="*/ 674 w 802"/>
                <a:gd name="T31" fmla="*/ 138 h 584"/>
                <a:gd name="T32" fmla="*/ 712 w 802"/>
                <a:gd name="T33" fmla="*/ 100 h 584"/>
                <a:gd name="T34" fmla="*/ 746 w 802"/>
                <a:gd name="T35" fmla="*/ 64 h 584"/>
                <a:gd name="T36" fmla="*/ 802 w 802"/>
                <a:gd name="T3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2" h="584">
                  <a:moveTo>
                    <a:pt x="0" y="584"/>
                  </a:moveTo>
                  <a:lnTo>
                    <a:pt x="0" y="584"/>
                  </a:lnTo>
                  <a:lnTo>
                    <a:pt x="64" y="556"/>
                  </a:lnTo>
                  <a:lnTo>
                    <a:pt x="138" y="522"/>
                  </a:lnTo>
                  <a:lnTo>
                    <a:pt x="176" y="502"/>
                  </a:lnTo>
                  <a:lnTo>
                    <a:pt x="216" y="480"/>
                  </a:lnTo>
                  <a:lnTo>
                    <a:pt x="256" y="456"/>
                  </a:lnTo>
                  <a:lnTo>
                    <a:pt x="298" y="430"/>
                  </a:lnTo>
                  <a:lnTo>
                    <a:pt x="298" y="430"/>
                  </a:lnTo>
                  <a:lnTo>
                    <a:pt x="392" y="364"/>
                  </a:lnTo>
                  <a:lnTo>
                    <a:pt x="508" y="282"/>
                  </a:lnTo>
                  <a:lnTo>
                    <a:pt x="508" y="282"/>
                  </a:lnTo>
                  <a:lnTo>
                    <a:pt x="550" y="250"/>
                  </a:lnTo>
                  <a:lnTo>
                    <a:pt x="592" y="214"/>
                  </a:lnTo>
                  <a:lnTo>
                    <a:pt x="634" y="176"/>
                  </a:lnTo>
                  <a:lnTo>
                    <a:pt x="674" y="138"/>
                  </a:lnTo>
                  <a:lnTo>
                    <a:pt x="712" y="100"/>
                  </a:lnTo>
                  <a:lnTo>
                    <a:pt x="746" y="64"/>
                  </a:lnTo>
                  <a:lnTo>
                    <a:pt x="802" y="0"/>
                  </a:lnTo>
                </a:path>
              </a:pathLst>
            </a:custGeom>
            <a:noFill/>
            <a:ln w="12700">
              <a:solidFill>
                <a:schemeClr val="tx1"/>
              </a:solidFill>
              <a:prstDash val="solid"/>
              <a:round/>
              <a:headEnd/>
              <a:tailEnd type="triangle"/>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6" name="Freeform 131"/>
            <p:cNvSpPr>
              <a:spLocks/>
            </p:cNvSpPr>
            <p:nvPr/>
          </p:nvSpPr>
          <p:spPr bwMode="auto">
            <a:xfrm>
              <a:off x="5134108" y="3846512"/>
              <a:ext cx="88900" cy="133350"/>
            </a:xfrm>
            <a:custGeom>
              <a:avLst/>
              <a:gdLst>
                <a:gd name="T0" fmla="*/ 56 w 56"/>
                <a:gd name="T1" fmla="*/ 0 h 84"/>
                <a:gd name="T2" fmla="*/ 56 w 56"/>
                <a:gd name="T3" fmla="*/ 0 h 84"/>
                <a:gd name="T4" fmla="*/ 42 w 56"/>
                <a:gd name="T5" fmla="*/ 2 h 84"/>
                <a:gd name="T6" fmla="*/ 28 w 56"/>
                <a:gd name="T7" fmla="*/ 8 h 84"/>
                <a:gd name="T8" fmla="*/ 28 w 56"/>
                <a:gd name="T9" fmla="*/ 8 h 84"/>
                <a:gd name="T10" fmla="*/ 18 w 56"/>
                <a:gd name="T11" fmla="*/ 14 h 84"/>
                <a:gd name="T12" fmla="*/ 10 w 56"/>
                <a:gd name="T13" fmla="*/ 22 h 84"/>
                <a:gd name="T14" fmla="*/ 4 w 56"/>
                <a:gd name="T15" fmla="*/ 32 h 84"/>
                <a:gd name="T16" fmla="*/ 0 w 56"/>
                <a:gd name="T17" fmla="*/ 42 h 84"/>
                <a:gd name="T18" fmla="*/ 0 w 56"/>
                <a:gd name="T19" fmla="*/ 52 h 84"/>
                <a:gd name="T20" fmla="*/ 0 w 56"/>
                <a:gd name="T21" fmla="*/ 64 h 84"/>
                <a:gd name="T22" fmla="*/ 2 w 56"/>
                <a:gd name="T23" fmla="*/ 74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2" y="2"/>
                  </a:lnTo>
                  <a:lnTo>
                    <a:pt x="28" y="8"/>
                  </a:lnTo>
                  <a:lnTo>
                    <a:pt x="28" y="8"/>
                  </a:lnTo>
                  <a:lnTo>
                    <a:pt x="18" y="14"/>
                  </a:lnTo>
                  <a:lnTo>
                    <a:pt x="10" y="22"/>
                  </a:lnTo>
                  <a:lnTo>
                    <a:pt x="4" y="32"/>
                  </a:lnTo>
                  <a:lnTo>
                    <a:pt x="0" y="42"/>
                  </a:lnTo>
                  <a:lnTo>
                    <a:pt x="0" y="52"/>
                  </a:lnTo>
                  <a:lnTo>
                    <a:pt x="0" y="64"/>
                  </a:lnTo>
                  <a:lnTo>
                    <a:pt x="2" y="74"/>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7" name="Freeform 132"/>
            <p:cNvSpPr>
              <a:spLocks/>
            </p:cNvSpPr>
            <p:nvPr/>
          </p:nvSpPr>
          <p:spPr bwMode="auto">
            <a:xfrm>
              <a:off x="5143633" y="3935412"/>
              <a:ext cx="158750" cy="92075"/>
            </a:xfrm>
            <a:custGeom>
              <a:avLst/>
              <a:gdLst>
                <a:gd name="T0" fmla="*/ 78 w 100"/>
                <a:gd name="T1" fmla="*/ 50 h 58"/>
                <a:gd name="T2" fmla="*/ 78 w 100"/>
                <a:gd name="T3" fmla="*/ 50 h 58"/>
                <a:gd name="T4" fmla="*/ 90 w 100"/>
                <a:gd name="T5" fmla="*/ 40 h 58"/>
                <a:gd name="T6" fmla="*/ 100 w 100"/>
                <a:gd name="T7" fmla="*/ 28 h 58"/>
                <a:gd name="T8" fmla="*/ 50 w 100"/>
                <a:gd name="T9" fmla="*/ 0 h 58"/>
                <a:gd name="T10" fmla="*/ 0 w 100"/>
                <a:gd name="T11" fmla="*/ 28 h 58"/>
                <a:gd name="T12" fmla="*/ 0 w 100"/>
                <a:gd name="T13" fmla="*/ 28 h 58"/>
                <a:gd name="T14" fmla="*/ 8 w 100"/>
                <a:gd name="T15" fmla="*/ 38 h 58"/>
                <a:gd name="T16" fmla="*/ 16 w 100"/>
                <a:gd name="T17" fmla="*/ 46 h 58"/>
                <a:gd name="T18" fmla="*/ 24 w 100"/>
                <a:gd name="T19" fmla="*/ 52 h 58"/>
                <a:gd name="T20" fmla="*/ 36 w 100"/>
                <a:gd name="T21" fmla="*/ 56 h 58"/>
                <a:gd name="T22" fmla="*/ 46 w 100"/>
                <a:gd name="T23" fmla="*/ 58 h 58"/>
                <a:gd name="T24" fmla="*/ 56 w 100"/>
                <a:gd name="T25" fmla="*/ 56 h 58"/>
                <a:gd name="T26" fmla="*/ 68 w 100"/>
                <a:gd name="T27" fmla="*/ 54 h 58"/>
                <a:gd name="T28" fmla="*/ 78 w 100"/>
                <a:gd name="T29" fmla="*/ 50 h 58"/>
                <a:gd name="T30" fmla="*/ 78 w 100"/>
                <a:gd name="T3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8">
                  <a:moveTo>
                    <a:pt x="78" y="50"/>
                  </a:moveTo>
                  <a:lnTo>
                    <a:pt x="78" y="50"/>
                  </a:lnTo>
                  <a:lnTo>
                    <a:pt x="90" y="40"/>
                  </a:lnTo>
                  <a:lnTo>
                    <a:pt x="100" y="28"/>
                  </a:lnTo>
                  <a:lnTo>
                    <a:pt x="50" y="0"/>
                  </a:lnTo>
                  <a:lnTo>
                    <a:pt x="0" y="28"/>
                  </a:lnTo>
                  <a:lnTo>
                    <a:pt x="0" y="28"/>
                  </a:lnTo>
                  <a:lnTo>
                    <a:pt x="8" y="38"/>
                  </a:lnTo>
                  <a:lnTo>
                    <a:pt x="16" y="46"/>
                  </a:lnTo>
                  <a:lnTo>
                    <a:pt x="24" y="52"/>
                  </a:lnTo>
                  <a:lnTo>
                    <a:pt x="36" y="56"/>
                  </a:lnTo>
                  <a:lnTo>
                    <a:pt x="46" y="58"/>
                  </a:lnTo>
                  <a:lnTo>
                    <a:pt x="56" y="56"/>
                  </a:lnTo>
                  <a:lnTo>
                    <a:pt x="68" y="54"/>
                  </a:lnTo>
                  <a:lnTo>
                    <a:pt x="78" y="50"/>
                  </a:lnTo>
                  <a:lnTo>
                    <a:pt x="78" y="5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0" name="Freeform 130"/>
            <p:cNvSpPr>
              <a:spLocks/>
            </p:cNvSpPr>
            <p:nvPr/>
          </p:nvSpPr>
          <p:spPr bwMode="auto">
            <a:xfrm>
              <a:off x="5223008" y="3846512"/>
              <a:ext cx="88900" cy="133350"/>
            </a:xfrm>
            <a:custGeom>
              <a:avLst/>
              <a:gdLst>
                <a:gd name="T0" fmla="*/ 50 w 56"/>
                <a:gd name="T1" fmla="*/ 84 h 84"/>
                <a:gd name="T2" fmla="*/ 50 w 56"/>
                <a:gd name="T3" fmla="*/ 84 h 84"/>
                <a:gd name="T4" fmla="*/ 54 w 56"/>
                <a:gd name="T5" fmla="*/ 72 h 84"/>
                <a:gd name="T6" fmla="*/ 56 w 56"/>
                <a:gd name="T7" fmla="*/ 56 h 84"/>
                <a:gd name="T8" fmla="*/ 56 w 56"/>
                <a:gd name="T9" fmla="*/ 42 h 84"/>
                <a:gd name="T10" fmla="*/ 50 w 56"/>
                <a:gd name="T11" fmla="*/ 28 h 84"/>
                <a:gd name="T12" fmla="*/ 50 w 56"/>
                <a:gd name="T13" fmla="*/ 28 h 84"/>
                <a:gd name="T14" fmla="*/ 40 w 56"/>
                <a:gd name="T15" fmla="*/ 16 h 84"/>
                <a:gd name="T16" fmla="*/ 28 w 56"/>
                <a:gd name="T17" fmla="*/ 6 h 84"/>
                <a:gd name="T18" fmla="*/ 14 w 56"/>
                <a:gd name="T19" fmla="*/ 2 h 84"/>
                <a:gd name="T20" fmla="*/ 0 w 56"/>
                <a:gd name="T21" fmla="*/ 0 h 84"/>
                <a:gd name="T22" fmla="*/ 0 w 56"/>
                <a:gd name="T23" fmla="*/ 56 h 84"/>
                <a:gd name="T24" fmla="*/ 50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0" y="84"/>
                  </a:moveTo>
                  <a:lnTo>
                    <a:pt x="50" y="84"/>
                  </a:lnTo>
                  <a:lnTo>
                    <a:pt x="54" y="72"/>
                  </a:lnTo>
                  <a:lnTo>
                    <a:pt x="56" y="56"/>
                  </a:lnTo>
                  <a:lnTo>
                    <a:pt x="56" y="42"/>
                  </a:lnTo>
                  <a:lnTo>
                    <a:pt x="50" y="28"/>
                  </a:lnTo>
                  <a:lnTo>
                    <a:pt x="50" y="28"/>
                  </a:lnTo>
                  <a:lnTo>
                    <a:pt x="40" y="16"/>
                  </a:lnTo>
                  <a:lnTo>
                    <a:pt x="28" y="6"/>
                  </a:lnTo>
                  <a:lnTo>
                    <a:pt x="14" y="2"/>
                  </a:lnTo>
                  <a:lnTo>
                    <a:pt x="0" y="0"/>
                  </a:lnTo>
                  <a:lnTo>
                    <a:pt x="0" y="56"/>
                  </a:lnTo>
                  <a:lnTo>
                    <a:pt x="50" y="84"/>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 name="Oval 648"/>
            <p:cNvSpPr/>
            <p:nvPr/>
          </p:nvSpPr>
          <p:spPr>
            <a:xfrm>
              <a:off x="5130139" y="38473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0" name="Oval 649"/>
          <p:cNvSpPr/>
          <p:nvPr/>
        </p:nvSpPr>
        <p:spPr>
          <a:xfrm>
            <a:off x="5220627" y="41513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p:cNvSpPr/>
          <p:nvPr/>
        </p:nvSpPr>
        <p:spPr>
          <a:xfrm>
            <a:off x="6705733" y="415275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p:cNvSpPr/>
          <p:nvPr/>
        </p:nvSpPr>
        <p:spPr>
          <a:xfrm>
            <a:off x="6949243" y="3571874"/>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itle 148"/>
          <p:cNvSpPr>
            <a:spLocks noGrp="1"/>
          </p:cNvSpPr>
          <p:nvPr>
            <p:ph type="title"/>
          </p:nvPr>
        </p:nvSpPr>
        <p:spPr/>
        <p:txBody>
          <a:bodyPr/>
          <a:lstStyle/>
          <a:p>
            <a:r>
              <a:rPr lang="en-US" dirty="0"/>
              <a:t>Problem Formalization</a:t>
            </a:r>
          </a:p>
        </p:txBody>
      </p:sp>
      <p:sp>
        <p:nvSpPr>
          <p:cNvPr id="214" name="AutoShape 3"/>
          <p:cNvSpPr>
            <a:spLocks noChangeAspect="1" noChangeArrowheads="1" noTextEdit="1"/>
          </p:cNvSpPr>
          <p:nvPr/>
        </p:nvSpPr>
        <p:spPr bwMode="auto">
          <a:xfrm>
            <a:off x="4432300" y="823912"/>
            <a:ext cx="380365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AutoShape 3"/>
          <p:cNvSpPr>
            <a:spLocks noChangeAspect="1" noChangeArrowheads="1" noTextEdit="1"/>
          </p:cNvSpPr>
          <p:nvPr/>
        </p:nvSpPr>
        <p:spPr bwMode="auto">
          <a:xfrm>
            <a:off x="4349883" y="1214437"/>
            <a:ext cx="3803650" cy="38417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Line 5"/>
          <p:cNvSpPr>
            <a:spLocks noChangeShapeType="1"/>
          </p:cNvSpPr>
          <p:nvPr/>
        </p:nvSpPr>
        <p:spPr bwMode="auto">
          <a:xfrm>
            <a:off x="6131058" y="2922587"/>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 name="Line 6"/>
          <p:cNvSpPr>
            <a:spLocks noChangeShapeType="1"/>
          </p:cNvSpPr>
          <p:nvPr/>
        </p:nvSpPr>
        <p:spPr bwMode="auto">
          <a:xfrm>
            <a:off x="6131058" y="2760662"/>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 name="Line 7"/>
          <p:cNvSpPr>
            <a:spLocks noChangeShapeType="1"/>
          </p:cNvSpPr>
          <p:nvPr/>
        </p:nvSpPr>
        <p:spPr bwMode="auto">
          <a:xfrm>
            <a:off x="6832733" y="3008312"/>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 name="Line 11"/>
          <p:cNvSpPr>
            <a:spLocks noChangeShapeType="1"/>
          </p:cNvSpPr>
          <p:nvPr/>
        </p:nvSpPr>
        <p:spPr bwMode="auto">
          <a:xfrm>
            <a:off x="6131058" y="2922587"/>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 name="Line 15"/>
          <p:cNvSpPr>
            <a:spLocks noChangeShapeType="1"/>
          </p:cNvSpPr>
          <p:nvPr/>
        </p:nvSpPr>
        <p:spPr bwMode="auto">
          <a:xfrm>
            <a:off x="6318383" y="3519487"/>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 name="Line 16"/>
          <p:cNvSpPr>
            <a:spLocks noChangeShapeType="1"/>
          </p:cNvSpPr>
          <p:nvPr/>
        </p:nvSpPr>
        <p:spPr bwMode="auto">
          <a:xfrm>
            <a:off x="6458083" y="3598862"/>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 name="Line 20"/>
          <p:cNvSpPr>
            <a:spLocks noChangeShapeType="1"/>
          </p:cNvSpPr>
          <p:nvPr/>
        </p:nvSpPr>
        <p:spPr bwMode="auto">
          <a:xfrm>
            <a:off x="7261358" y="3519487"/>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 name="Line 24"/>
          <p:cNvSpPr>
            <a:spLocks noChangeShapeType="1"/>
          </p:cNvSpPr>
          <p:nvPr/>
        </p:nvSpPr>
        <p:spPr bwMode="auto">
          <a:xfrm>
            <a:off x="6874008" y="4189412"/>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 name="Line 28"/>
          <p:cNvSpPr>
            <a:spLocks noChangeShapeType="1"/>
          </p:cNvSpPr>
          <p:nvPr/>
        </p:nvSpPr>
        <p:spPr bwMode="auto">
          <a:xfrm>
            <a:off x="5664333" y="2097087"/>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 name="Line 32"/>
          <p:cNvSpPr>
            <a:spLocks noChangeShapeType="1"/>
          </p:cNvSpPr>
          <p:nvPr/>
        </p:nvSpPr>
        <p:spPr bwMode="auto">
          <a:xfrm>
            <a:off x="6442208" y="2097087"/>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 name="Line 36"/>
          <p:cNvSpPr>
            <a:spLocks noChangeShapeType="1"/>
          </p:cNvSpPr>
          <p:nvPr/>
        </p:nvSpPr>
        <p:spPr bwMode="auto">
          <a:xfrm>
            <a:off x="4842008" y="3519487"/>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 name="Line 40"/>
          <p:cNvSpPr>
            <a:spLocks noChangeShapeType="1"/>
          </p:cNvSpPr>
          <p:nvPr/>
        </p:nvSpPr>
        <p:spPr bwMode="auto">
          <a:xfrm>
            <a:off x="5232533" y="4189412"/>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 name="Line 44"/>
          <p:cNvSpPr>
            <a:spLocks noChangeShapeType="1"/>
          </p:cNvSpPr>
          <p:nvPr/>
        </p:nvSpPr>
        <p:spPr bwMode="auto">
          <a:xfrm>
            <a:off x="6318383" y="3519487"/>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 name="Line 48"/>
          <p:cNvSpPr>
            <a:spLocks noChangeShapeType="1"/>
          </p:cNvSpPr>
          <p:nvPr/>
        </p:nvSpPr>
        <p:spPr bwMode="auto">
          <a:xfrm>
            <a:off x="5708783" y="3382962"/>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 name="Line 49"/>
          <p:cNvSpPr>
            <a:spLocks noChangeShapeType="1"/>
          </p:cNvSpPr>
          <p:nvPr/>
        </p:nvSpPr>
        <p:spPr bwMode="auto">
          <a:xfrm>
            <a:off x="5569083" y="3465512"/>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 name="Line 53"/>
          <p:cNvSpPr>
            <a:spLocks noChangeShapeType="1"/>
          </p:cNvSpPr>
          <p:nvPr/>
        </p:nvSpPr>
        <p:spPr bwMode="auto">
          <a:xfrm>
            <a:off x="5708783" y="3382962"/>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 name="Line 57"/>
          <p:cNvSpPr>
            <a:spLocks noChangeShapeType="1"/>
          </p:cNvSpPr>
          <p:nvPr/>
        </p:nvSpPr>
        <p:spPr bwMode="auto">
          <a:xfrm>
            <a:off x="6312033" y="3509962"/>
            <a:ext cx="0" cy="0"/>
          </a:xfrm>
          <a:prstGeom prst="line">
            <a:avLst/>
          </a:prstGeom>
          <a:noFill/>
          <a:ln w="25400">
            <a:solidFill>
              <a:srgbClr val="231F2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 name="Line 3099"/>
          <p:cNvSpPr>
            <a:spLocks noChangeShapeType="1"/>
          </p:cNvSpPr>
          <p:nvPr/>
        </p:nvSpPr>
        <p:spPr bwMode="auto">
          <a:xfrm>
            <a:off x="2333072" y="2505075"/>
            <a:ext cx="0" cy="0"/>
          </a:xfrm>
          <a:prstGeom prst="line">
            <a:avLst/>
          </a:prstGeom>
          <a:noFill/>
          <a:ln w="12700">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67" name="Group 366"/>
          <p:cNvGrpSpPr/>
          <p:nvPr/>
        </p:nvGrpSpPr>
        <p:grpSpPr>
          <a:xfrm>
            <a:off x="1866347" y="1581150"/>
            <a:ext cx="1175649" cy="504855"/>
            <a:chOff x="1866347" y="1581150"/>
            <a:chExt cx="1175649" cy="504855"/>
          </a:xfrm>
          <a:effectLst>
            <a:outerShdw blurRad="50800" dist="38100" dir="2700000" algn="tl" rotWithShape="0">
              <a:prstClr val="black">
                <a:alpha val="40000"/>
              </a:prstClr>
            </a:outerShdw>
          </a:effectLst>
        </p:grpSpPr>
        <p:sp>
          <p:nvSpPr>
            <p:cNvPr id="599" name="Line 3105"/>
            <p:cNvSpPr>
              <a:spLocks noChangeShapeType="1"/>
            </p:cNvSpPr>
            <p:nvPr/>
          </p:nvSpPr>
          <p:spPr bwMode="auto">
            <a:xfrm>
              <a:off x="2031447" y="1701800"/>
              <a:ext cx="28575" cy="25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 name="Line 3106"/>
            <p:cNvSpPr>
              <a:spLocks noChangeShapeType="1"/>
            </p:cNvSpPr>
            <p:nvPr/>
          </p:nvSpPr>
          <p:spPr bwMode="auto">
            <a:xfrm>
              <a:off x="2085422" y="1755775"/>
              <a:ext cx="25400" cy="28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1" name="Line 3107"/>
            <p:cNvSpPr>
              <a:spLocks noChangeShapeType="1"/>
            </p:cNvSpPr>
            <p:nvPr/>
          </p:nvSpPr>
          <p:spPr bwMode="auto">
            <a:xfrm>
              <a:off x="2139397" y="1809750"/>
              <a:ext cx="25400" cy="28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 name="Freeform 3108"/>
            <p:cNvSpPr>
              <a:spLocks/>
            </p:cNvSpPr>
            <p:nvPr/>
          </p:nvSpPr>
          <p:spPr bwMode="auto">
            <a:xfrm>
              <a:off x="2152097" y="1825625"/>
              <a:ext cx="44450" cy="44450"/>
            </a:xfrm>
            <a:custGeom>
              <a:avLst/>
              <a:gdLst>
                <a:gd name="T0" fmla="*/ 0 w 28"/>
                <a:gd name="T1" fmla="*/ 16 h 28"/>
                <a:gd name="T2" fmla="*/ 12 w 28"/>
                <a:gd name="T3" fmla="*/ 12 h 28"/>
                <a:gd name="T4" fmla="*/ 16 w 28"/>
                <a:gd name="T5" fmla="*/ 0 h 28"/>
                <a:gd name="T6" fmla="*/ 28 w 28"/>
                <a:gd name="T7" fmla="*/ 28 h 28"/>
                <a:gd name="T8" fmla="*/ 0 w 28"/>
                <a:gd name="T9" fmla="*/ 16 h 28"/>
              </a:gdLst>
              <a:ahLst/>
              <a:cxnLst>
                <a:cxn ang="0">
                  <a:pos x="T0" y="T1"/>
                </a:cxn>
                <a:cxn ang="0">
                  <a:pos x="T2" y="T3"/>
                </a:cxn>
                <a:cxn ang="0">
                  <a:pos x="T4" y="T5"/>
                </a:cxn>
                <a:cxn ang="0">
                  <a:pos x="T6" y="T7"/>
                </a:cxn>
                <a:cxn ang="0">
                  <a:pos x="T8" y="T9"/>
                </a:cxn>
              </a:cxnLst>
              <a:rect l="0" t="0" r="r" b="b"/>
              <a:pathLst>
                <a:path w="28" h="28">
                  <a:moveTo>
                    <a:pt x="0" y="16"/>
                  </a:moveTo>
                  <a:lnTo>
                    <a:pt x="12" y="12"/>
                  </a:lnTo>
                  <a:lnTo>
                    <a:pt x="16" y="0"/>
                  </a:lnTo>
                  <a:lnTo>
                    <a:pt x="28" y="28"/>
                  </a:lnTo>
                  <a:lnTo>
                    <a:pt x="0" y="16"/>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603" name="Line 3109"/>
            <p:cNvSpPr>
              <a:spLocks noChangeShapeType="1"/>
            </p:cNvSpPr>
            <p:nvPr/>
          </p:nvSpPr>
          <p:spPr bwMode="auto">
            <a:xfrm flipH="1">
              <a:off x="2917272" y="1701800"/>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 name="Line 3110"/>
            <p:cNvSpPr>
              <a:spLocks noChangeShapeType="1"/>
            </p:cNvSpPr>
            <p:nvPr/>
          </p:nvSpPr>
          <p:spPr bwMode="auto">
            <a:xfrm flipH="1">
              <a:off x="2898222" y="171767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 name="Line 3111"/>
            <p:cNvSpPr>
              <a:spLocks noChangeShapeType="1"/>
            </p:cNvSpPr>
            <p:nvPr/>
          </p:nvSpPr>
          <p:spPr bwMode="auto">
            <a:xfrm flipH="1">
              <a:off x="2879172" y="173355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 name="Line 3112"/>
            <p:cNvSpPr>
              <a:spLocks noChangeShapeType="1"/>
            </p:cNvSpPr>
            <p:nvPr/>
          </p:nvSpPr>
          <p:spPr bwMode="auto">
            <a:xfrm flipH="1">
              <a:off x="2860122" y="174942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7" name="Line 3113"/>
            <p:cNvSpPr>
              <a:spLocks noChangeShapeType="1"/>
            </p:cNvSpPr>
            <p:nvPr/>
          </p:nvSpPr>
          <p:spPr bwMode="auto">
            <a:xfrm flipH="1">
              <a:off x="2841072" y="1768475"/>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 name="Line 3114"/>
            <p:cNvSpPr>
              <a:spLocks noChangeShapeType="1"/>
            </p:cNvSpPr>
            <p:nvPr/>
          </p:nvSpPr>
          <p:spPr bwMode="auto">
            <a:xfrm flipH="1">
              <a:off x="2822022" y="178435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9" name="Line 3115"/>
            <p:cNvSpPr>
              <a:spLocks noChangeShapeType="1"/>
            </p:cNvSpPr>
            <p:nvPr/>
          </p:nvSpPr>
          <p:spPr bwMode="auto">
            <a:xfrm flipH="1">
              <a:off x="2802972" y="1800225"/>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 name="Line 3116"/>
            <p:cNvSpPr>
              <a:spLocks noChangeShapeType="1"/>
            </p:cNvSpPr>
            <p:nvPr/>
          </p:nvSpPr>
          <p:spPr bwMode="auto">
            <a:xfrm flipH="1">
              <a:off x="2783922" y="1816100"/>
              <a:ext cx="9525" cy="952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1" name="Line 3117"/>
            <p:cNvSpPr>
              <a:spLocks noChangeShapeType="1"/>
            </p:cNvSpPr>
            <p:nvPr/>
          </p:nvSpPr>
          <p:spPr bwMode="auto">
            <a:xfrm flipH="1">
              <a:off x="2764872" y="1835150"/>
              <a:ext cx="9525" cy="63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 name="Freeform 3118"/>
            <p:cNvSpPr>
              <a:spLocks/>
            </p:cNvSpPr>
            <p:nvPr/>
          </p:nvSpPr>
          <p:spPr bwMode="auto">
            <a:xfrm>
              <a:off x="2729947" y="1825625"/>
              <a:ext cx="47625" cy="44450"/>
            </a:xfrm>
            <a:custGeom>
              <a:avLst/>
              <a:gdLst>
                <a:gd name="T0" fmla="*/ 14 w 30"/>
                <a:gd name="T1" fmla="*/ 0 h 28"/>
                <a:gd name="T2" fmla="*/ 18 w 30"/>
                <a:gd name="T3" fmla="*/ 14 h 28"/>
                <a:gd name="T4" fmla="*/ 30 w 30"/>
                <a:gd name="T5" fmla="*/ 18 h 28"/>
                <a:gd name="T6" fmla="*/ 0 w 30"/>
                <a:gd name="T7" fmla="*/ 28 h 28"/>
                <a:gd name="T8" fmla="*/ 14 w 30"/>
                <a:gd name="T9" fmla="*/ 0 h 28"/>
              </a:gdLst>
              <a:ahLst/>
              <a:cxnLst>
                <a:cxn ang="0">
                  <a:pos x="T0" y="T1"/>
                </a:cxn>
                <a:cxn ang="0">
                  <a:pos x="T2" y="T3"/>
                </a:cxn>
                <a:cxn ang="0">
                  <a:pos x="T4" y="T5"/>
                </a:cxn>
                <a:cxn ang="0">
                  <a:pos x="T6" y="T7"/>
                </a:cxn>
                <a:cxn ang="0">
                  <a:pos x="T8" y="T9"/>
                </a:cxn>
              </a:cxnLst>
              <a:rect l="0" t="0" r="r" b="b"/>
              <a:pathLst>
                <a:path w="30" h="28">
                  <a:moveTo>
                    <a:pt x="14" y="0"/>
                  </a:moveTo>
                  <a:lnTo>
                    <a:pt x="18" y="14"/>
                  </a:lnTo>
                  <a:lnTo>
                    <a:pt x="30" y="18"/>
                  </a:lnTo>
                  <a:lnTo>
                    <a:pt x="0" y="28"/>
                  </a:lnTo>
                  <a:lnTo>
                    <a:pt x="14" y="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613" name="Line 3119"/>
            <p:cNvSpPr>
              <a:spLocks noChangeShapeType="1"/>
            </p:cNvSpPr>
            <p:nvPr/>
          </p:nvSpPr>
          <p:spPr bwMode="auto">
            <a:xfrm>
              <a:off x="2355297" y="1841500"/>
              <a:ext cx="31750" cy="1460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 name="Freeform 3120"/>
            <p:cNvSpPr>
              <a:spLocks/>
            </p:cNvSpPr>
            <p:nvPr/>
          </p:nvSpPr>
          <p:spPr bwMode="auto">
            <a:xfrm>
              <a:off x="2364822" y="1971675"/>
              <a:ext cx="38100" cy="47625"/>
            </a:xfrm>
            <a:custGeom>
              <a:avLst/>
              <a:gdLst>
                <a:gd name="T0" fmla="*/ 0 w 24"/>
                <a:gd name="T1" fmla="*/ 4 h 30"/>
                <a:gd name="T2" fmla="*/ 12 w 24"/>
                <a:gd name="T3" fmla="*/ 6 h 30"/>
                <a:gd name="T4" fmla="*/ 24 w 24"/>
                <a:gd name="T5" fmla="*/ 0 h 30"/>
                <a:gd name="T6" fmla="*/ 18 w 24"/>
                <a:gd name="T7" fmla="*/ 30 h 30"/>
                <a:gd name="T8" fmla="*/ 0 w 24"/>
                <a:gd name="T9" fmla="*/ 4 h 30"/>
              </a:gdLst>
              <a:ahLst/>
              <a:cxnLst>
                <a:cxn ang="0">
                  <a:pos x="T0" y="T1"/>
                </a:cxn>
                <a:cxn ang="0">
                  <a:pos x="T2" y="T3"/>
                </a:cxn>
                <a:cxn ang="0">
                  <a:pos x="T4" y="T5"/>
                </a:cxn>
                <a:cxn ang="0">
                  <a:pos x="T6" y="T7"/>
                </a:cxn>
                <a:cxn ang="0">
                  <a:pos x="T8" y="T9"/>
                </a:cxn>
              </a:cxnLst>
              <a:rect l="0" t="0" r="r" b="b"/>
              <a:pathLst>
                <a:path w="24" h="30">
                  <a:moveTo>
                    <a:pt x="0" y="4"/>
                  </a:moveTo>
                  <a:lnTo>
                    <a:pt x="12" y="6"/>
                  </a:lnTo>
                  <a:lnTo>
                    <a:pt x="24" y="0"/>
                  </a:lnTo>
                  <a:lnTo>
                    <a:pt x="18" y="30"/>
                  </a:lnTo>
                  <a:lnTo>
                    <a:pt x="0" y="4"/>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615" name="Rectangle 3127"/>
            <p:cNvSpPr>
              <a:spLocks noChangeArrowheads="1"/>
            </p:cNvSpPr>
            <p:nvPr/>
          </p:nvSpPr>
          <p:spPr bwMode="auto">
            <a:xfrm>
              <a:off x="2253697" y="188595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1</a:t>
              </a:r>
              <a:endParaRPr kumimoji="0" lang="en-US" altLang="en-US" sz="1800" b="0" i="0" u="none" strike="noStrike" cap="none" normalizeH="0" baseline="0" dirty="0">
                <a:ln>
                  <a:noFill/>
                </a:ln>
                <a:effectLst/>
              </a:endParaRPr>
            </a:p>
          </p:txBody>
        </p:sp>
        <p:sp>
          <p:nvSpPr>
            <p:cNvPr id="616" name="Rectangle 3128"/>
            <p:cNvSpPr>
              <a:spLocks noChangeArrowheads="1"/>
            </p:cNvSpPr>
            <p:nvPr/>
          </p:nvSpPr>
          <p:spPr bwMode="auto">
            <a:xfrm>
              <a:off x="2949022" y="158115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2</a:t>
              </a:r>
              <a:endParaRPr kumimoji="0" lang="en-US" altLang="en-US" sz="1800" b="0" i="0" u="none" strike="noStrike" cap="none" normalizeH="0" baseline="0" dirty="0">
                <a:ln>
                  <a:noFill/>
                </a:ln>
                <a:effectLst/>
              </a:endParaRPr>
            </a:p>
          </p:txBody>
        </p:sp>
        <p:sp>
          <p:nvSpPr>
            <p:cNvPr id="617" name="Rectangle 3129"/>
            <p:cNvSpPr>
              <a:spLocks noChangeArrowheads="1"/>
            </p:cNvSpPr>
            <p:nvPr/>
          </p:nvSpPr>
          <p:spPr bwMode="auto">
            <a:xfrm>
              <a:off x="1866347" y="1603375"/>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Cambria Math" panose="02040503050406030204" pitchFamily="18" charset="0"/>
                </a:rPr>
                <a:t>3</a:t>
              </a:r>
              <a:endParaRPr kumimoji="0" lang="en-US" altLang="en-US" sz="1800" b="0" i="0" u="none" strike="noStrike" cap="none" normalizeH="0" baseline="0" dirty="0">
                <a:ln>
                  <a:noFill/>
                </a:ln>
                <a:effectLst/>
              </a:endParaRPr>
            </a:p>
          </p:txBody>
        </p:sp>
      </p:grpSp>
      <p:grpSp>
        <p:nvGrpSpPr>
          <p:cNvPr id="368" name="Group 367"/>
          <p:cNvGrpSpPr/>
          <p:nvPr/>
        </p:nvGrpSpPr>
        <p:grpSpPr>
          <a:xfrm>
            <a:off x="1291672" y="1546225"/>
            <a:ext cx="2311400" cy="1266825"/>
            <a:chOff x="1291672" y="1546225"/>
            <a:chExt cx="2311400" cy="1266825"/>
          </a:xfrm>
          <a:effectLst>
            <a:outerShdw blurRad="50800" dist="38100" dir="2700000" algn="tl" rotWithShape="0">
              <a:prstClr val="black">
                <a:alpha val="40000"/>
              </a:prstClr>
            </a:outerShdw>
          </a:effectLst>
        </p:grpSpPr>
        <p:sp>
          <p:nvSpPr>
            <p:cNvPr id="582" name="Line 3100"/>
            <p:cNvSpPr>
              <a:spLocks noChangeShapeType="1"/>
            </p:cNvSpPr>
            <p:nvPr/>
          </p:nvSpPr>
          <p:spPr bwMode="auto">
            <a:xfrm flipV="1">
              <a:off x="1866347" y="1546225"/>
              <a:ext cx="590550" cy="9429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 name="Line 3101"/>
            <p:cNvSpPr>
              <a:spLocks noChangeShapeType="1"/>
            </p:cNvSpPr>
            <p:nvPr/>
          </p:nvSpPr>
          <p:spPr bwMode="auto">
            <a:xfrm flipH="1">
              <a:off x="2364822" y="1546225"/>
              <a:ext cx="92075" cy="11715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 name="Line 3102"/>
            <p:cNvSpPr>
              <a:spLocks noChangeShapeType="1"/>
            </p:cNvSpPr>
            <p:nvPr/>
          </p:nvSpPr>
          <p:spPr bwMode="auto">
            <a:xfrm>
              <a:off x="2456897" y="1546225"/>
              <a:ext cx="638175" cy="9779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 name="Line 3103"/>
            <p:cNvSpPr>
              <a:spLocks noChangeShapeType="1"/>
            </p:cNvSpPr>
            <p:nvPr/>
          </p:nvSpPr>
          <p:spPr bwMode="auto">
            <a:xfrm flipH="1">
              <a:off x="2364822" y="2524125"/>
              <a:ext cx="730250" cy="1936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 name="Line 3104"/>
            <p:cNvSpPr>
              <a:spLocks noChangeShapeType="1"/>
            </p:cNvSpPr>
            <p:nvPr/>
          </p:nvSpPr>
          <p:spPr bwMode="auto">
            <a:xfrm>
              <a:off x="1866347" y="2482850"/>
              <a:ext cx="498475" cy="23495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 name="Line 3130"/>
            <p:cNvSpPr>
              <a:spLocks noChangeShapeType="1"/>
            </p:cNvSpPr>
            <p:nvPr/>
          </p:nvSpPr>
          <p:spPr bwMode="auto">
            <a:xfrm>
              <a:off x="1866347" y="248285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 name="Line 3131"/>
            <p:cNvSpPr>
              <a:spLocks noChangeShapeType="1"/>
            </p:cNvSpPr>
            <p:nvPr/>
          </p:nvSpPr>
          <p:spPr bwMode="auto">
            <a:xfrm>
              <a:off x="2044147" y="248920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 name="Line 3132"/>
            <p:cNvSpPr>
              <a:spLocks noChangeShapeType="1"/>
            </p:cNvSpPr>
            <p:nvPr/>
          </p:nvSpPr>
          <p:spPr bwMode="auto">
            <a:xfrm>
              <a:off x="2221947" y="249555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 name="Line 3133"/>
            <p:cNvSpPr>
              <a:spLocks noChangeShapeType="1"/>
            </p:cNvSpPr>
            <p:nvPr/>
          </p:nvSpPr>
          <p:spPr bwMode="auto">
            <a:xfrm>
              <a:off x="2399747" y="2501900"/>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 name="Line 3134"/>
            <p:cNvSpPr>
              <a:spLocks noChangeShapeType="1"/>
            </p:cNvSpPr>
            <p:nvPr/>
          </p:nvSpPr>
          <p:spPr bwMode="auto">
            <a:xfrm>
              <a:off x="2577547" y="2508250"/>
              <a:ext cx="8890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 name="Line 3135"/>
            <p:cNvSpPr>
              <a:spLocks noChangeShapeType="1"/>
            </p:cNvSpPr>
            <p:nvPr/>
          </p:nvSpPr>
          <p:spPr bwMode="auto">
            <a:xfrm>
              <a:off x="2755347" y="2511425"/>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 name="Line 3136"/>
            <p:cNvSpPr>
              <a:spLocks noChangeShapeType="1"/>
            </p:cNvSpPr>
            <p:nvPr/>
          </p:nvSpPr>
          <p:spPr bwMode="auto">
            <a:xfrm>
              <a:off x="2933147" y="2517775"/>
              <a:ext cx="88900" cy="3175"/>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 name="Line 3137"/>
            <p:cNvSpPr>
              <a:spLocks noChangeShapeType="1"/>
            </p:cNvSpPr>
            <p:nvPr/>
          </p:nvSpPr>
          <p:spPr bwMode="auto">
            <a:xfrm>
              <a:off x="1291672" y="2813050"/>
              <a:ext cx="177800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 name="Line 3138"/>
            <p:cNvSpPr>
              <a:spLocks noChangeShapeType="1"/>
            </p:cNvSpPr>
            <p:nvPr/>
          </p:nvSpPr>
          <p:spPr bwMode="auto">
            <a:xfrm flipV="1">
              <a:off x="3069672" y="2279650"/>
              <a:ext cx="533400" cy="533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 name="Line 3139"/>
            <p:cNvSpPr>
              <a:spLocks noChangeShapeType="1"/>
            </p:cNvSpPr>
            <p:nvPr/>
          </p:nvSpPr>
          <p:spPr bwMode="auto">
            <a:xfrm flipH="1">
              <a:off x="2926797" y="2279650"/>
              <a:ext cx="676275"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 name="Line 3140"/>
            <p:cNvSpPr>
              <a:spLocks noChangeShapeType="1"/>
            </p:cNvSpPr>
            <p:nvPr/>
          </p:nvSpPr>
          <p:spPr bwMode="auto">
            <a:xfrm flipH="1">
              <a:off x="1825072" y="2279650"/>
              <a:ext cx="17145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 name="Line 3141"/>
            <p:cNvSpPr>
              <a:spLocks noChangeShapeType="1"/>
            </p:cNvSpPr>
            <p:nvPr/>
          </p:nvSpPr>
          <p:spPr bwMode="auto">
            <a:xfrm flipV="1">
              <a:off x="1291672" y="2279650"/>
              <a:ext cx="533400" cy="53340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70" name="Group 369"/>
          <p:cNvGrpSpPr/>
          <p:nvPr/>
        </p:nvGrpSpPr>
        <p:grpSpPr>
          <a:xfrm>
            <a:off x="1939372" y="1185862"/>
            <a:ext cx="5857951" cy="3366274"/>
            <a:chOff x="1939372" y="1185862"/>
            <a:chExt cx="5857951" cy="3366274"/>
          </a:xfrm>
          <a:effectLst>
            <a:outerShdw blurRad="50800" dist="38100" dir="2700000" algn="tl" rotWithShape="0">
              <a:prstClr val="black">
                <a:alpha val="40000"/>
              </a:prstClr>
            </a:outerShdw>
          </a:effectLst>
        </p:grpSpPr>
        <p:sp>
          <p:nvSpPr>
            <p:cNvPr id="552" name="Rectangle 3121"/>
            <p:cNvSpPr>
              <a:spLocks noChangeArrowheads="1"/>
            </p:cNvSpPr>
            <p:nvPr/>
          </p:nvSpPr>
          <p:spPr bwMode="auto">
            <a:xfrm>
              <a:off x="2574372" y="2244725"/>
              <a:ext cx="1057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a</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53" name="Rectangle 3122"/>
            <p:cNvSpPr>
              <a:spLocks noChangeArrowheads="1"/>
            </p:cNvSpPr>
            <p:nvPr/>
          </p:nvSpPr>
          <p:spPr bwMode="auto">
            <a:xfrm>
              <a:off x="2783922" y="2540000"/>
              <a:ext cx="961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c</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54" name="Rectangle 3123"/>
            <p:cNvSpPr>
              <a:spLocks noChangeArrowheads="1"/>
            </p:cNvSpPr>
            <p:nvPr/>
          </p:nvSpPr>
          <p:spPr bwMode="auto">
            <a:xfrm>
              <a:off x="1939372" y="2540000"/>
              <a:ext cx="1186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b</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55" name="Rectangle 3124"/>
            <p:cNvSpPr>
              <a:spLocks noChangeArrowheads="1"/>
            </p:cNvSpPr>
            <p:nvPr/>
          </p:nvSpPr>
          <p:spPr bwMode="auto">
            <a:xfrm>
              <a:off x="1986997" y="1876425"/>
              <a:ext cx="657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f</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56" name="Rectangle 3125"/>
            <p:cNvSpPr>
              <a:spLocks noChangeArrowheads="1"/>
            </p:cNvSpPr>
            <p:nvPr/>
          </p:nvSpPr>
          <p:spPr bwMode="auto">
            <a:xfrm>
              <a:off x="2799797" y="1828800"/>
              <a:ext cx="1057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e</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57" name="Rectangle 3126"/>
            <p:cNvSpPr>
              <a:spLocks noChangeArrowheads="1"/>
            </p:cNvSpPr>
            <p:nvPr/>
          </p:nvSpPr>
          <p:spPr bwMode="auto">
            <a:xfrm>
              <a:off x="2453722" y="1924050"/>
              <a:ext cx="1202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d</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58" name="Rectangle 67"/>
            <p:cNvSpPr>
              <a:spLocks noChangeArrowheads="1"/>
            </p:cNvSpPr>
            <p:nvPr/>
          </p:nvSpPr>
          <p:spPr bwMode="auto">
            <a:xfrm>
              <a:off x="6219958" y="1185862"/>
              <a:ext cx="11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a</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59" name="Rectangle 68"/>
            <p:cNvSpPr>
              <a:spLocks noChangeArrowheads="1"/>
            </p:cNvSpPr>
            <p:nvPr/>
          </p:nvSpPr>
          <p:spPr bwMode="auto">
            <a:xfrm>
              <a:off x="4349883" y="4205287"/>
              <a:ext cx="126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b</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60" name="Rectangle 69"/>
            <p:cNvSpPr>
              <a:spLocks noChangeArrowheads="1"/>
            </p:cNvSpPr>
            <p:nvPr/>
          </p:nvSpPr>
          <p:spPr bwMode="auto">
            <a:xfrm>
              <a:off x="7696333" y="4129087"/>
              <a:ext cx="1009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c</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61" name="Rectangle 70"/>
            <p:cNvSpPr>
              <a:spLocks noChangeArrowheads="1"/>
            </p:cNvSpPr>
            <p:nvPr/>
          </p:nvSpPr>
          <p:spPr bwMode="auto">
            <a:xfrm>
              <a:off x="6010408" y="4275137"/>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d</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62" name="Rectangle 71"/>
            <p:cNvSpPr>
              <a:spLocks noChangeArrowheads="1"/>
            </p:cNvSpPr>
            <p:nvPr/>
          </p:nvSpPr>
          <p:spPr bwMode="auto">
            <a:xfrm>
              <a:off x="7010533" y="2579687"/>
              <a:ext cx="112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e</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563" name="Rectangle 72"/>
            <p:cNvSpPr>
              <a:spLocks noChangeArrowheads="1"/>
            </p:cNvSpPr>
            <p:nvPr/>
          </p:nvSpPr>
          <p:spPr bwMode="auto">
            <a:xfrm>
              <a:off x="5035683" y="2551112"/>
              <a:ext cx="70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f</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sp>
        <p:nvSpPr>
          <p:cNvPr id="348" name="Rounded Rectangular Callout 347"/>
          <p:cNvSpPr/>
          <p:nvPr/>
        </p:nvSpPr>
        <p:spPr>
          <a:xfrm>
            <a:off x="4772817" y="4281773"/>
            <a:ext cx="2725885" cy="796330"/>
          </a:xfrm>
          <a:prstGeom prst="wedgeRoundRectCallout">
            <a:avLst>
              <a:gd name="adj1" fmla="val -48833"/>
              <a:gd name="adj2" fmla="val -69862"/>
              <a:gd name="adj3" fmla="val 16667"/>
            </a:avLst>
          </a:prstGeom>
          <a:solidFill>
            <a:schemeClr val="bg2">
              <a:lumMod val="75000"/>
            </a:schemeClr>
          </a:solidFill>
          <a:ln>
            <a:solidFill>
              <a:schemeClr val="accent5">
                <a:lumMod val="60000"/>
                <a:lumOff val="4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accent5">
                    <a:lumMod val="60000"/>
                    <a:lumOff val="40000"/>
                  </a:schemeClr>
                </a:solidFill>
              </a:rPr>
              <a:t>Orientation 2 should be closed if arc (b, e) is absent in the subgraph</a:t>
            </a:r>
            <a:r>
              <a:rPr lang="en-US" sz="1600" dirty="0">
                <a:solidFill>
                  <a:schemeClr val="tx1"/>
                </a:solidFill>
              </a:rPr>
              <a:t>. </a:t>
            </a:r>
            <a:endParaRPr lang="en-US" sz="1600" dirty="0"/>
          </a:p>
        </p:txBody>
      </p:sp>
      <p:grpSp>
        <p:nvGrpSpPr>
          <p:cNvPr id="262" name="Group 261"/>
          <p:cNvGrpSpPr/>
          <p:nvPr/>
        </p:nvGrpSpPr>
        <p:grpSpPr>
          <a:xfrm>
            <a:off x="2098154" y="3451223"/>
            <a:ext cx="757237" cy="615775"/>
            <a:chOff x="2098154" y="3451223"/>
            <a:chExt cx="757237" cy="615775"/>
          </a:xfrm>
        </p:grpSpPr>
        <p:grpSp>
          <p:nvGrpSpPr>
            <p:cNvPr id="266" name="Group 3393"/>
            <p:cNvGrpSpPr>
              <a:grpSpLocks noChangeAspect="1"/>
            </p:cNvGrpSpPr>
            <p:nvPr/>
          </p:nvGrpSpPr>
          <p:grpSpPr bwMode="auto">
            <a:xfrm>
              <a:off x="2098154" y="3451223"/>
              <a:ext cx="757237" cy="615775"/>
              <a:chOff x="1479" y="2462"/>
              <a:chExt cx="364" cy="296"/>
            </a:xfrm>
            <a:effectLst>
              <a:outerShdw blurRad="50800" dist="38100" dir="2700000" algn="tl" rotWithShape="0">
                <a:prstClr val="black">
                  <a:alpha val="40000"/>
                </a:prstClr>
              </a:outerShdw>
            </a:effectLst>
          </p:grpSpPr>
          <p:sp>
            <p:nvSpPr>
              <p:cNvPr id="274" name="Freeform 3395"/>
              <p:cNvSpPr>
                <a:spLocks/>
              </p:cNvSpPr>
              <p:nvPr/>
            </p:nvSpPr>
            <p:spPr bwMode="auto">
              <a:xfrm>
                <a:off x="1545" y="2470"/>
                <a:ext cx="108" cy="160"/>
              </a:xfrm>
              <a:custGeom>
                <a:avLst/>
                <a:gdLst>
                  <a:gd name="T0" fmla="*/ 108 w 108"/>
                  <a:gd name="T1" fmla="*/ 0 h 160"/>
                  <a:gd name="T2" fmla="*/ 108 w 108"/>
                  <a:gd name="T3" fmla="*/ 0 h 160"/>
                  <a:gd name="T4" fmla="*/ 94 w 108"/>
                  <a:gd name="T5" fmla="*/ 2 h 160"/>
                  <a:gd name="T6" fmla="*/ 80 w 108"/>
                  <a:gd name="T7" fmla="*/ 4 h 160"/>
                  <a:gd name="T8" fmla="*/ 68 w 108"/>
                  <a:gd name="T9" fmla="*/ 8 h 160"/>
                  <a:gd name="T10" fmla="*/ 54 w 108"/>
                  <a:gd name="T11" fmla="*/ 14 h 160"/>
                  <a:gd name="T12" fmla="*/ 44 w 108"/>
                  <a:gd name="T13" fmla="*/ 22 h 160"/>
                  <a:gd name="T14" fmla="*/ 32 w 108"/>
                  <a:gd name="T15" fmla="*/ 30 h 160"/>
                  <a:gd name="T16" fmla="*/ 24 w 108"/>
                  <a:gd name="T17" fmla="*/ 42 h 160"/>
                  <a:gd name="T18" fmla="*/ 16 w 108"/>
                  <a:gd name="T19" fmla="*/ 54 h 160"/>
                  <a:gd name="T20" fmla="*/ 16 w 108"/>
                  <a:gd name="T21" fmla="*/ 54 h 160"/>
                  <a:gd name="T22" fmla="*/ 8 w 108"/>
                  <a:gd name="T23" fmla="*/ 66 h 160"/>
                  <a:gd name="T24" fmla="*/ 4 w 108"/>
                  <a:gd name="T25" fmla="*/ 80 h 160"/>
                  <a:gd name="T26" fmla="*/ 2 w 108"/>
                  <a:gd name="T27" fmla="*/ 94 h 160"/>
                  <a:gd name="T28" fmla="*/ 0 w 108"/>
                  <a:gd name="T29" fmla="*/ 108 h 160"/>
                  <a:gd name="T30" fmla="*/ 2 w 108"/>
                  <a:gd name="T31" fmla="*/ 120 h 160"/>
                  <a:gd name="T32" fmla="*/ 4 w 108"/>
                  <a:gd name="T33" fmla="*/ 134 h 160"/>
                  <a:gd name="T34" fmla="*/ 10 w 108"/>
                  <a:gd name="T35" fmla="*/ 148 h 160"/>
                  <a:gd name="T36" fmla="*/ 16 w 108"/>
                  <a:gd name="T37" fmla="*/ 160 h 160"/>
                  <a:gd name="T38" fmla="*/ 108 w 108"/>
                  <a:gd name="T39" fmla="*/ 106 h 160"/>
                  <a:gd name="T40" fmla="*/ 108 w 108"/>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60">
                    <a:moveTo>
                      <a:pt x="108" y="0"/>
                    </a:moveTo>
                    <a:lnTo>
                      <a:pt x="108" y="0"/>
                    </a:lnTo>
                    <a:lnTo>
                      <a:pt x="94" y="2"/>
                    </a:lnTo>
                    <a:lnTo>
                      <a:pt x="80" y="4"/>
                    </a:lnTo>
                    <a:lnTo>
                      <a:pt x="68" y="8"/>
                    </a:lnTo>
                    <a:lnTo>
                      <a:pt x="54" y="14"/>
                    </a:lnTo>
                    <a:lnTo>
                      <a:pt x="44" y="22"/>
                    </a:lnTo>
                    <a:lnTo>
                      <a:pt x="32" y="30"/>
                    </a:lnTo>
                    <a:lnTo>
                      <a:pt x="24" y="42"/>
                    </a:lnTo>
                    <a:lnTo>
                      <a:pt x="16" y="54"/>
                    </a:lnTo>
                    <a:lnTo>
                      <a:pt x="16" y="54"/>
                    </a:lnTo>
                    <a:lnTo>
                      <a:pt x="8" y="66"/>
                    </a:lnTo>
                    <a:lnTo>
                      <a:pt x="4" y="80"/>
                    </a:lnTo>
                    <a:lnTo>
                      <a:pt x="2" y="94"/>
                    </a:lnTo>
                    <a:lnTo>
                      <a:pt x="0" y="108"/>
                    </a:lnTo>
                    <a:lnTo>
                      <a:pt x="2" y="120"/>
                    </a:lnTo>
                    <a:lnTo>
                      <a:pt x="4" y="134"/>
                    </a:lnTo>
                    <a:lnTo>
                      <a:pt x="10" y="148"/>
                    </a:lnTo>
                    <a:lnTo>
                      <a:pt x="16" y="160"/>
                    </a:lnTo>
                    <a:lnTo>
                      <a:pt x="108" y="106"/>
                    </a:lnTo>
                    <a:lnTo>
                      <a:pt x="108"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 name="Freeform 3396"/>
              <p:cNvSpPr>
                <a:spLocks/>
              </p:cNvSpPr>
              <p:nvPr/>
            </p:nvSpPr>
            <p:spPr bwMode="auto">
              <a:xfrm>
                <a:off x="1653" y="2470"/>
                <a:ext cx="104" cy="160"/>
              </a:xfrm>
              <a:custGeom>
                <a:avLst/>
                <a:gdLst>
                  <a:gd name="T0" fmla="*/ 52 w 104"/>
                  <a:gd name="T1" fmla="*/ 14 h 160"/>
                  <a:gd name="T2" fmla="*/ 52 w 104"/>
                  <a:gd name="T3" fmla="*/ 14 h 160"/>
                  <a:gd name="T4" fmla="*/ 40 w 104"/>
                  <a:gd name="T5" fmla="*/ 8 h 160"/>
                  <a:gd name="T6" fmla="*/ 26 w 104"/>
                  <a:gd name="T7" fmla="*/ 4 h 160"/>
                  <a:gd name="T8" fmla="*/ 12 w 104"/>
                  <a:gd name="T9" fmla="*/ 2 h 160"/>
                  <a:gd name="T10" fmla="*/ 0 w 104"/>
                  <a:gd name="T11" fmla="*/ 0 h 160"/>
                  <a:gd name="T12" fmla="*/ 0 w 104"/>
                  <a:gd name="T13" fmla="*/ 106 h 160"/>
                  <a:gd name="T14" fmla="*/ 90 w 104"/>
                  <a:gd name="T15" fmla="*/ 160 h 160"/>
                  <a:gd name="T16" fmla="*/ 90 w 104"/>
                  <a:gd name="T17" fmla="*/ 160 h 160"/>
                  <a:gd name="T18" fmla="*/ 100 w 104"/>
                  <a:gd name="T19" fmla="*/ 140 h 160"/>
                  <a:gd name="T20" fmla="*/ 104 w 104"/>
                  <a:gd name="T21" fmla="*/ 120 h 160"/>
                  <a:gd name="T22" fmla="*/ 104 w 104"/>
                  <a:gd name="T23" fmla="*/ 100 h 160"/>
                  <a:gd name="T24" fmla="*/ 102 w 104"/>
                  <a:gd name="T25" fmla="*/ 80 h 160"/>
                  <a:gd name="T26" fmla="*/ 94 w 104"/>
                  <a:gd name="T27" fmla="*/ 60 h 160"/>
                  <a:gd name="T28" fmla="*/ 84 w 104"/>
                  <a:gd name="T29" fmla="*/ 42 h 160"/>
                  <a:gd name="T30" fmla="*/ 70 w 104"/>
                  <a:gd name="T31" fmla="*/ 28 h 160"/>
                  <a:gd name="T32" fmla="*/ 52 w 104"/>
                  <a:gd name="T33" fmla="*/ 14 h 160"/>
                  <a:gd name="T34" fmla="*/ 52 w 104"/>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60">
                    <a:moveTo>
                      <a:pt x="52" y="14"/>
                    </a:moveTo>
                    <a:lnTo>
                      <a:pt x="52" y="14"/>
                    </a:lnTo>
                    <a:lnTo>
                      <a:pt x="40" y="8"/>
                    </a:lnTo>
                    <a:lnTo>
                      <a:pt x="26" y="4"/>
                    </a:lnTo>
                    <a:lnTo>
                      <a:pt x="12" y="2"/>
                    </a:lnTo>
                    <a:lnTo>
                      <a:pt x="0" y="0"/>
                    </a:lnTo>
                    <a:lnTo>
                      <a:pt x="0" y="106"/>
                    </a:lnTo>
                    <a:lnTo>
                      <a:pt x="90" y="160"/>
                    </a:lnTo>
                    <a:lnTo>
                      <a:pt x="90" y="160"/>
                    </a:lnTo>
                    <a:lnTo>
                      <a:pt x="100" y="140"/>
                    </a:lnTo>
                    <a:lnTo>
                      <a:pt x="104" y="120"/>
                    </a:lnTo>
                    <a:lnTo>
                      <a:pt x="104" y="100"/>
                    </a:lnTo>
                    <a:lnTo>
                      <a:pt x="102" y="80"/>
                    </a:lnTo>
                    <a:lnTo>
                      <a:pt x="94" y="60"/>
                    </a:lnTo>
                    <a:lnTo>
                      <a:pt x="84" y="42"/>
                    </a:lnTo>
                    <a:lnTo>
                      <a:pt x="70" y="28"/>
                    </a:lnTo>
                    <a:lnTo>
                      <a:pt x="52" y="14"/>
                    </a:lnTo>
                    <a:lnTo>
                      <a:pt x="52" y="1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 name="Freeform 3397"/>
              <p:cNvSpPr>
                <a:spLocks/>
              </p:cNvSpPr>
              <p:nvPr/>
            </p:nvSpPr>
            <p:spPr bwMode="auto">
              <a:xfrm>
                <a:off x="1561" y="2576"/>
                <a:ext cx="182" cy="106"/>
              </a:xfrm>
              <a:custGeom>
                <a:avLst/>
                <a:gdLst>
                  <a:gd name="T0" fmla="*/ 0 w 182"/>
                  <a:gd name="T1" fmla="*/ 54 h 106"/>
                  <a:gd name="T2" fmla="*/ 0 w 182"/>
                  <a:gd name="T3" fmla="*/ 54 h 106"/>
                  <a:gd name="T4" fmla="*/ 6 w 182"/>
                  <a:gd name="T5" fmla="*/ 64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2 h 106"/>
                  <a:gd name="T22" fmla="*/ 138 w 182"/>
                  <a:gd name="T23" fmla="*/ 96 h 106"/>
                  <a:gd name="T24" fmla="*/ 154 w 182"/>
                  <a:gd name="T25" fmla="*/ 86 h 106"/>
                  <a:gd name="T26" fmla="*/ 170 w 182"/>
                  <a:gd name="T27" fmla="*/ 70 h 106"/>
                  <a:gd name="T28" fmla="*/ 182 w 182"/>
                  <a:gd name="T29" fmla="*/ 54 h 106"/>
                  <a:gd name="T30" fmla="*/ 92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4"/>
                    </a:lnTo>
                    <a:lnTo>
                      <a:pt x="16" y="76"/>
                    </a:lnTo>
                    <a:lnTo>
                      <a:pt x="26" y="84"/>
                    </a:lnTo>
                    <a:lnTo>
                      <a:pt x="38" y="92"/>
                    </a:lnTo>
                    <a:lnTo>
                      <a:pt x="38" y="92"/>
                    </a:lnTo>
                    <a:lnTo>
                      <a:pt x="58" y="102"/>
                    </a:lnTo>
                    <a:lnTo>
                      <a:pt x="78" y="106"/>
                    </a:lnTo>
                    <a:lnTo>
                      <a:pt x="98" y="106"/>
                    </a:lnTo>
                    <a:lnTo>
                      <a:pt x="118" y="102"/>
                    </a:lnTo>
                    <a:lnTo>
                      <a:pt x="138" y="96"/>
                    </a:lnTo>
                    <a:lnTo>
                      <a:pt x="154" y="86"/>
                    </a:lnTo>
                    <a:lnTo>
                      <a:pt x="170" y="70"/>
                    </a:lnTo>
                    <a:lnTo>
                      <a:pt x="182" y="54"/>
                    </a:lnTo>
                    <a:lnTo>
                      <a:pt x="92" y="0"/>
                    </a:lnTo>
                    <a:lnTo>
                      <a:pt x="0" y="5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 name="Rectangle 3398"/>
              <p:cNvSpPr>
                <a:spLocks noChangeArrowheads="1"/>
              </p:cNvSpPr>
              <p:nvPr/>
            </p:nvSpPr>
            <p:spPr bwMode="auto">
              <a:xfrm>
                <a:off x="1637" y="2592"/>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1</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278" name="Rectangle 3399"/>
              <p:cNvSpPr>
                <a:spLocks noChangeArrowheads="1"/>
              </p:cNvSpPr>
              <p:nvPr/>
            </p:nvSpPr>
            <p:spPr bwMode="auto">
              <a:xfrm>
                <a:off x="1687"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2</a:t>
                </a:r>
                <a:endParaRPr kumimoji="0" lang="en-US" altLang="en-US" sz="2000" b="0" i="0" u="none" strike="noStrike" cap="none" normalizeH="0" baseline="0" dirty="0">
                  <a:ln>
                    <a:noFill/>
                  </a:ln>
                  <a:effectLst>
                    <a:outerShdw blurRad="50800" dist="38100" dir="2700000" algn="tl" rotWithShape="0">
                      <a:prstClr val="black">
                        <a:alpha val="40000"/>
                      </a:prstClr>
                    </a:outerShdw>
                  </a:effectLst>
                </a:endParaRPr>
              </a:p>
            </p:txBody>
          </p:sp>
          <p:sp>
            <p:nvSpPr>
              <p:cNvPr id="282" name="Rectangle 3400"/>
              <p:cNvSpPr>
                <a:spLocks noChangeArrowheads="1"/>
              </p:cNvSpPr>
              <p:nvPr/>
            </p:nvSpPr>
            <p:spPr bwMode="auto">
              <a:xfrm>
                <a:off x="1581"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3</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283" name="Line 3408"/>
              <p:cNvSpPr>
                <a:spLocks noChangeShapeType="1"/>
              </p:cNvSpPr>
              <p:nvPr/>
            </p:nvSpPr>
            <p:spPr bwMode="auto">
              <a:xfrm>
                <a:off x="1479" y="2462"/>
                <a:ext cx="20" cy="1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 name="Line 3409"/>
              <p:cNvSpPr>
                <a:spLocks noChangeShapeType="1"/>
              </p:cNvSpPr>
              <p:nvPr/>
            </p:nvSpPr>
            <p:spPr bwMode="auto">
              <a:xfrm>
                <a:off x="1519" y="2490"/>
                <a:ext cx="18" cy="1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 name="Freeform 3410"/>
              <p:cNvSpPr>
                <a:spLocks/>
              </p:cNvSpPr>
              <p:nvPr/>
            </p:nvSpPr>
            <p:spPr bwMode="auto">
              <a:xfrm>
                <a:off x="1523" y="2488"/>
                <a:ext cx="30" cy="24"/>
              </a:xfrm>
              <a:custGeom>
                <a:avLst/>
                <a:gdLst>
                  <a:gd name="T0" fmla="*/ 0 w 30"/>
                  <a:gd name="T1" fmla="*/ 18 h 24"/>
                  <a:gd name="T2" fmla="*/ 10 w 30"/>
                  <a:gd name="T3" fmla="*/ 12 h 24"/>
                  <a:gd name="T4" fmla="*/ 12 w 30"/>
                  <a:gd name="T5" fmla="*/ 0 h 24"/>
                  <a:gd name="T6" fmla="*/ 30 w 30"/>
                  <a:gd name="T7" fmla="*/ 24 h 24"/>
                  <a:gd name="T8" fmla="*/ 0 w 30"/>
                  <a:gd name="T9" fmla="*/ 18 h 24"/>
                </a:gdLst>
                <a:ahLst/>
                <a:cxnLst>
                  <a:cxn ang="0">
                    <a:pos x="T0" y="T1"/>
                  </a:cxn>
                  <a:cxn ang="0">
                    <a:pos x="T2" y="T3"/>
                  </a:cxn>
                  <a:cxn ang="0">
                    <a:pos x="T4" y="T5"/>
                  </a:cxn>
                  <a:cxn ang="0">
                    <a:pos x="T6" y="T7"/>
                  </a:cxn>
                  <a:cxn ang="0">
                    <a:pos x="T8" y="T9"/>
                  </a:cxn>
                </a:cxnLst>
                <a:rect l="0" t="0" r="r" b="b"/>
                <a:pathLst>
                  <a:path w="30" h="24">
                    <a:moveTo>
                      <a:pt x="0" y="18"/>
                    </a:moveTo>
                    <a:lnTo>
                      <a:pt x="10" y="12"/>
                    </a:lnTo>
                    <a:lnTo>
                      <a:pt x="12" y="0"/>
                    </a:lnTo>
                    <a:lnTo>
                      <a:pt x="30" y="24"/>
                    </a:lnTo>
                    <a:lnTo>
                      <a:pt x="0" y="18"/>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286" name="Line 3411"/>
              <p:cNvSpPr>
                <a:spLocks noChangeShapeType="1"/>
              </p:cNvSpPr>
              <p:nvPr/>
            </p:nvSpPr>
            <p:spPr bwMode="auto">
              <a:xfrm flipH="1">
                <a:off x="1835" y="2466"/>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 name="Line 3412"/>
              <p:cNvSpPr>
                <a:spLocks noChangeShapeType="1"/>
              </p:cNvSpPr>
              <p:nvPr/>
            </p:nvSpPr>
            <p:spPr bwMode="auto">
              <a:xfrm flipH="1">
                <a:off x="1821" y="2474"/>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Line 3413"/>
              <p:cNvSpPr>
                <a:spLocks noChangeShapeType="1"/>
              </p:cNvSpPr>
              <p:nvPr/>
            </p:nvSpPr>
            <p:spPr bwMode="auto">
              <a:xfrm flipH="1">
                <a:off x="1807" y="2480"/>
                <a:ext cx="8"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 name="Line 3414"/>
              <p:cNvSpPr>
                <a:spLocks noChangeShapeType="1"/>
              </p:cNvSpPr>
              <p:nvPr/>
            </p:nvSpPr>
            <p:spPr bwMode="auto">
              <a:xfrm flipH="1">
                <a:off x="1795" y="2488"/>
                <a:ext cx="6"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 name="Line 3415"/>
              <p:cNvSpPr>
                <a:spLocks noChangeShapeType="1"/>
              </p:cNvSpPr>
              <p:nvPr/>
            </p:nvSpPr>
            <p:spPr bwMode="auto">
              <a:xfrm flipH="1">
                <a:off x="1781" y="2496"/>
                <a:ext cx="6" cy="4"/>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 name="Line 3416"/>
              <p:cNvSpPr>
                <a:spLocks noChangeShapeType="1"/>
              </p:cNvSpPr>
              <p:nvPr/>
            </p:nvSpPr>
            <p:spPr bwMode="auto">
              <a:xfrm flipH="1">
                <a:off x="1771" y="2504"/>
                <a:ext cx="2" cy="2"/>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 name="Freeform 3417"/>
              <p:cNvSpPr>
                <a:spLocks/>
              </p:cNvSpPr>
              <p:nvPr/>
            </p:nvSpPr>
            <p:spPr bwMode="auto">
              <a:xfrm>
                <a:off x="1755" y="2490"/>
                <a:ext cx="30" cy="26"/>
              </a:xfrm>
              <a:custGeom>
                <a:avLst/>
                <a:gdLst>
                  <a:gd name="T0" fmla="*/ 18 w 30"/>
                  <a:gd name="T1" fmla="*/ 0 h 26"/>
                  <a:gd name="T2" fmla="*/ 20 w 30"/>
                  <a:gd name="T3" fmla="*/ 14 h 26"/>
                  <a:gd name="T4" fmla="*/ 30 w 30"/>
                  <a:gd name="T5" fmla="*/ 22 h 26"/>
                  <a:gd name="T6" fmla="*/ 0 w 30"/>
                  <a:gd name="T7" fmla="*/ 26 h 26"/>
                  <a:gd name="T8" fmla="*/ 18 w 30"/>
                  <a:gd name="T9" fmla="*/ 0 h 26"/>
                </a:gdLst>
                <a:ahLst/>
                <a:cxnLst>
                  <a:cxn ang="0">
                    <a:pos x="T0" y="T1"/>
                  </a:cxn>
                  <a:cxn ang="0">
                    <a:pos x="T2" y="T3"/>
                  </a:cxn>
                  <a:cxn ang="0">
                    <a:pos x="T4" y="T5"/>
                  </a:cxn>
                  <a:cxn ang="0">
                    <a:pos x="T6" y="T7"/>
                  </a:cxn>
                  <a:cxn ang="0">
                    <a:pos x="T8" y="T9"/>
                  </a:cxn>
                </a:cxnLst>
                <a:rect l="0" t="0" r="r" b="b"/>
                <a:pathLst>
                  <a:path w="30" h="26">
                    <a:moveTo>
                      <a:pt x="18" y="0"/>
                    </a:moveTo>
                    <a:lnTo>
                      <a:pt x="20" y="14"/>
                    </a:lnTo>
                    <a:lnTo>
                      <a:pt x="30" y="22"/>
                    </a:lnTo>
                    <a:lnTo>
                      <a:pt x="0" y="26"/>
                    </a:lnTo>
                    <a:lnTo>
                      <a:pt x="18" y="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sp>
            <p:nvSpPr>
              <p:cNvPr id="293" name="Line 3420"/>
              <p:cNvSpPr>
                <a:spLocks noChangeShapeType="1"/>
              </p:cNvSpPr>
              <p:nvPr/>
            </p:nvSpPr>
            <p:spPr bwMode="auto">
              <a:xfrm flipV="1">
                <a:off x="1653" y="2718"/>
                <a:ext cx="0" cy="4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 name="Freeform 3421"/>
              <p:cNvSpPr>
                <a:spLocks/>
              </p:cNvSpPr>
              <p:nvPr/>
            </p:nvSpPr>
            <p:spPr bwMode="auto">
              <a:xfrm>
                <a:off x="1641" y="2700"/>
                <a:ext cx="22" cy="28"/>
              </a:xfrm>
              <a:custGeom>
                <a:avLst/>
                <a:gdLst>
                  <a:gd name="T0" fmla="*/ 22 w 22"/>
                  <a:gd name="T1" fmla="*/ 28 h 28"/>
                  <a:gd name="T2" fmla="*/ 12 w 22"/>
                  <a:gd name="T3" fmla="*/ 22 h 28"/>
                  <a:gd name="T4" fmla="*/ 0 w 22"/>
                  <a:gd name="T5" fmla="*/ 28 h 28"/>
                  <a:gd name="T6" fmla="*/ 12 w 22"/>
                  <a:gd name="T7" fmla="*/ 0 h 28"/>
                  <a:gd name="T8" fmla="*/ 22 w 22"/>
                  <a:gd name="T9" fmla="*/ 28 h 28"/>
                </a:gdLst>
                <a:ahLst/>
                <a:cxnLst>
                  <a:cxn ang="0">
                    <a:pos x="T0" y="T1"/>
                  </a:cxn>
                  <a:cxn ang="0">
                    <a:pos x="T2" y="T3"/>
                  </a:cxn>
                  <a:cxn ang="0">
                    <a:pos x="T4" y="T5"/>
                  </a:cxn>
                  <a:cxn ang="0">
                    <a:pos x="T6" y="T7"/>
                  </a:cxn>
                  <a:cxn ang="0">
                    <a:pos x="T8" y="T9"/>
                  </a:cxn>
                </a:cxnLst>
                <a:rect l="0" t="0" r="r" b="b"/>
                <a:pathLst>
                  <a:path w="22" h="28">
                    <a:moveTo>
                      <a:pt x="22" y="28"/>
                    </a:moveTo>
                    <a:lnTo>
                      <a:pt x="12" y="22"/>
                    </a:lnTo>
                    <a:lnTo>
                      <a:pt x="0" y="28"/>
                    </a:lnTo>
                    <a:lnTo>
                      <a:pt x="12" y="0"/>
                    </a:lnTo>
                    <a:lnTo>
                      <a:pt x="22" y="28"/>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a:p>
            </p:txBody>
          </p:sp>
        </p:grpSp>
        <p:sp>
          <p:nvSpPr>
            <p:cNvPr id="270" name="Oval 269"/>
            <p:cNvSpPr/>
            <p:nvPr/>
          </p:nvSpPr>
          <p:spPr>
            <a:xfrm>
              <a:off x="2237640" y="3465785"/>
              <a:ext cx="443425" cy="44342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294"/>
          <p:cNvGrpSpPr/>
          <p:nvPr/>
        </p:nvGrpSpPr>
        <p:grpSpPr>
          <a:xfrm>
            <a:off x="4403858" y="1392237"/>
            <a:ext cx="3295650" cy="2899571"/>
            <a:chOff x="4403858" y="1392237"/>
            <a:chExt cx="3295650" cy="2899571"/>
          </a:xfrm>
          <a:effectLst>
            <a:outerShdw blurRad="50800" dist="38100" dir="2700000" algn="tl" rotWithShape="0">
              <a:prstClr val="black">
                <a:alpha val="40000"/>
              </a:prstClr>
            </a:outerShdw>
          </a:effectLst>
        </p:grpSpPr>
        <p:grpSp>
          <p:nvGrpSpPr>
            <p:cNvPr id="296" name="Group 295"/>
            <p:cNvGrpSpPr/>
            <p:nvPr/>
          </p:nvGrpSpPr>
          <p:grpSpPr>
            <a:xfrm>
              <a:off x="4403858" y="1392237"/>
              <a:ext cx="3295650" cy="2898775"/>
              <a:chOff x="4403858" y="1392237"/>
              <a:chExt cx="3295650" cy="2898775"/>
            </a:xfrm>
          </p:grpSpPr>
          <p:grpSp>
            <p:nvGrpSpPr>
              <p:cNvPr id="304" name="Group 303"/>
              <p:cNvGrpSpPr/>
              <p:nvPr/>
            </p:nvGrpSpPr>
            <p:grpSpPr>
              <a:xfrm>
                <a:off x="6625564" y="2674143"/>
                <a:ext cx="336550" cy="336550"/>
                <a:chOff x="6623183" y="2671762"/>
                <a:chExt cx="336550" cy="336550"/>
              </a:xfrm>
            </p:grpSpPr>
            <p:sp>
              <p:nvSpPr>
                <p:cNvPr id="325" name="Freeform 73"/>
                <p:cNvSpPr>
                  <a:spLocks/>
                </p:cNvSpPr>
                <p:nvPr/>
              </p:nvSpPr>
              <p:spPr bwMode="auto">
                <a:xfrm>
                  <a:off x="6623183" y="2671762"/>
                  <a:ext cx="168275" cy="254000"/>
                </a:xfrm>
                <a:custGeom>
                  <a:avLst/>
                  <a:gdLst>
                    <a:gd name="T0" fmla="*/ 106 w 106"/>
                    <a:gd name="T1" fmla="*/ 0 h 160"/>
                    <a:gd name="T2" fmla="*/ 106 w 106"/>
                    <a:gd name="T3" fmla="*/ 0 h 160"/>
                    <a:gd name="T4" fmla="*/ 92 w 106"/>
                    <a:gd name="T5" fmla="*/ 2 h 160"/>
                    <a:gd name="T6" fmla="*/ 80 w 106"/>
                    <a:gd name="T7" fmla="*/ 4 h 160"/>
                    <a:gd name="T8" fmla="*/ 66 w 106"/>
                    <a:gd name="T9" fmla="*/ 8 h 160"/>
                    <a:gd name="T10" fmla="*/ 54 w 106"/>
                    <a:gd name="T11" fmla="*/ 14 h 160"/>
                    <a:gd name="T12" fmla="*/ 42 w 106"/>
                    <a:gd name="T13" fmla="*/ 22 h 160"/>
                    <a:gd name="T14" fmla="*/ 32 w 106"/>
                    <a:gd name="T15" fmla="*/ 32 h 160"/>
                    <a:gd name="T16" fmla="*/ 22 w 106"/>
                    <a:gd name="T17" fmla="*/ 42 h 160"/>
                    <a:gd name="T18" fmla="*/ 14 w 106"/>
                    <a:gd name="T19" fmla="*/ 54 h 160"/>
                    <a:gd name="T20" fmla="*/ 14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8 w 106"/>
                    <a:gd name="T35" fmla="*/ 148 h 160"/>
                    <a:gd name="T36" fmla="*/ 14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2" y="2"/>
                      </a:lnTo>
                      <a:lnTo>
                        <a:pt x="80" y="4"/>
                      </a:lnTo>
                      <a:lnTo>
                        <a:pt x="66" y="8"/>
                      </a:lnTo>
                      <a:lnTo>
                        <a:pt x="54" y="14"/>
                      </a:lnTo>
                      <a:lnTo>
                        <a:pt x="42" y="22"/>
                      </a:lnTo>
                      <a:lnTo>
                        <a:pt x="32" y="32"/>
                      </a:lnTo>
                      <a:lnTo>
                        <a:pt x="22" y="42"/>
                      </a:lnTo>
                      <a:lnTo>
                        <a:pt x="14" y="54"/>
                      </a:lnTo>
                      <a:lnTo>
                        <a:pt x="14" y="54"/>
                      </a:lnTo>
                      <a:lnTo>
                        <a:pt x="8" y="66"/>
                      </a:lnTo>
                      <a:lnTo>
                        <a:pt x="4" y="80"/>
                      </a:lnTo>
                      <a:lnTo>
                        <a:pt x="2" y="94"/>
                      </a:lnTo>
                      <a:lnTo>
                        <a:pt x="0" y="108"/>
                      </a:lnTo>
                      <a:lnTo>
                        <a:pt x="2" y="122"/>
                      </a:lnTo>
                      <a:lnTo>
                        <a:pt x="4" y="134"/>
                      </a:lnTo>
                      <a:lnTo>
                        <a:pt x="8" y="148"/>
                      </a:lnTo>
                      <a:lnTo>
                        <a:pt x="14"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 name="Freeform 74"/>
                <p:cNvSpPr>
                  <a:spLocks/>
                </p:cNvSpPr>
                <p:nvPr/>
              </p:nvSpPr>
              <p:spPr bwMode="auto">
                <a:xfrm>
                  <a:off x="6645408" y="2840037"/>
                  <a:ext cx="292100" cy="168275"/>
                </a:xfrm>
                <a:custGeom>
                  <a:avLst/>
                  <a:gdLst>
                    <a:gd name="T0" fmla="*/ 0 w 184"/>
                    <a:gd name="T1" fmla="*/ 54 h 106"/>
                    <a:gd name="T2" fmla="*/ 0 w 184"/>
                    <a:gd name="T3" fmla="*/ 54 h 106"/>
                    <a:gd name="T4" fmla="*/ 8 w 184"/>
                    <a:gd name="T5" fmla="*/ 66 h 106"/>
                    <a:gd name="T6" fmla="*/ 18 w 184"/>
                    <a:gd name="T7" fmla="*/ 76 h 106"/>
                    <a:gd name="T8" fmla="*/ 28 w 184"/>
                    <a:gd name="T9" fmla="*/ 84 h 106"/>
                    <a:gd name="T10" fmla="*/ 40 w 184"/>
                    <a:gd name="T11" fmla="*/ 92 h 106"/>
                    <a:gd name="T12" fmla="*/ 40 w 184"/>
                    <a:gd name="T13" fmla="*/ 92 h 106"/>
                    <a:gd name="T14" fmla="*/ 60 w 184"/>
                    <a:gd name="T15" fmla="*/ 102 h 106"/>
                    <a:gd name="T16" fmla="*/ 80 w 184"/>
                    <a:gd name="T17" fmla="*/ 106 h 106"/>
                    <a:gd name="T18" fmla="*/ 100 w 184"/>
                    <a:gd name="T19" fmla="*/ 106 h 106"/>
                    <a:gd name="T20" fmla="*/ 120 w 184"/>
                    <a:gd name="T21" fmla="*/ 104 h 106"/>
                    <a:gd name="T22" fmla="*/ 140 w 184"/>
                    <a:gd name="T23" fmla="*/ 96 h 106"/>
                    <a:gd name="T24" fmla="*/ 156 w 184"/>
                    <a:gd name="T25" fmla="*/ 86 h 106"/>
                    <a:gd name="T26" fmla="*/ 172 w 184"/>
                    <a:gd name="T27" fmla="*/ 72 h 106"/>
                    <a:gd name="T28" fmla="*/ 184 w 184"/>
                    <a:gd name="T29" fmla="*/ 54 h 106"/>
                    <a:gd name="T30" fmla="*/ 92 w 184"/>
                    <a:gd name="T31" fmla="*/ 0 h 106"/>
                    <a:gd name="T32" fmla="*/ 0 w 184"/>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4"/>
                      </a:moveTo>
                      <a:lnTo>
                        <a:pt x="0" y="54"/>
                      </a:lnTo>
                      <a:lnTo>
                        <a:pt x="8" y="66"/>
                      </a:lnTo>
                      <a:lnTo>
                        <a:pt x="18" y="76"/>
                      </a:lnTo>
                      <a:lnTo>
                        <a:pt x="28" y="84"/>
                      </a:lnTo>
                      <a:lnTo>
                        <a:pt x="40" y="92"/>
                      </a:lnTo>
                      <a:lnTo>
                        <a:pt x="40" y="92"/>
                      </a:lnTo>
                      <a:lnTo>
                        <a:pt x="60" y="102"/>
                      </a:lnTo>
                      <a:lnTo>
                        <a:pt x="80" y="106"/>
                      </a:lnTo>
                      <a:lnTo>
                        <a:pt x="100" y="106"/>
                      </a:lnTo>
                      <a:lnTo>
                        <a:pt x="120" y="104"/>
                      </a:lnTo>
                      <a:lnTo>
                        <a:pt x="140" y="96"/>
                      </a:lnTo>
                      <a:lnTo>
                        <a:pt x="156" y="86"/>
                      </a:lnTo>
                      <a:lnTo>
                        <a:pt x="172" y="72"/>
                      </a:lnTo>
                      <a:lnTo>
                        <a:pt x="184" y="54"/>
                      </a:lnTo>
                      <a:lnTo>
                        <a:pt x="92"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 name="Freeform 75"/>
                <p:cNvSpPr>
                  <a:spLocks/>
                </p:cNvSpPr>
                <p:nvPr/>
              </p:nvSpPr>
              <p:spPr bwMode="auto">
                <a:xfrm>
                  <a:off x="6791458" y="2671762"/>
                  <a:ext cx="168275" cy="254000"/>
                </a:xfrm>
                <a:custGeom>
                  <a:avLst/>
                  <a:gdLst>
                    <a:gd name="T0" fmla="*/ 54 w 106"/>
                    <a:gd name="T1" fmla="*/ 16 h 160"/>
                    <a:gd name="T2" fmla="*/ 54 w 106"/>
                    <a:gd name="T3" fmla="*/ 16 h 160"/>
                    <a:gd name="T4" fmla="*/ 40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2 w 106"/>
                    <a:gd name="T25" fmla="*/ 80 h 160"/>
                    <a:gd name="T26" fmla="*/ 96 w 106"/>
                    <a:gd name="T27" fmla="*/ 60 h 160"/>
                    <a:gd name="T28" fmla="*/ 86 w 106"/>
                    <a:gd name="T29" fmla="*/ 42 h 160"/>
                    <a:gd name="T30" fmla="*/ 72 w 106"/>
                    <a:gd name="T31" fmla="*/ 28 h 160"/>
                    <a:gd name="T32" fmla="*/ 54 w 106"/>
                    <a:gd name="T33" fmla="*/ 16 h 160"/>
                    <a:gd name="T34" fmla="*/ 54 w 106"/>
                    <a:gd name="T35"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6"/>
                      </a:moveTo>
                      <a:lnTo>
                        <a:pt x="54" y="16"/>
                      </a:lnTo>
                      <a:lnTo>
                        <a:pt x="40" y="8"/>
                      </a:lnTo>
                      <a:lnTo>
                        <a:pt x="28" y="4"/>
                      </a:lnTo>
                      <a:lnTo>
                        <a:pt x="14" y="2"/>
                      </a:lnTo>
                      <a:lnTo>
                        <a:pt x="0" y="0"/>
                      </a:lnTo>
                      <a:lnTo>
                        <a:pt x="0" y="106"/>
                      </a:lnTo>
                      <a:lnTo>
                        <a:pt x="92" y="160"/>
                      </a:lnTo>
                      <a:lnTo>
                        <a:pt x="92" y="160"/>
                      </a:lnTo>
                      <a:lnTo>
                        <a:pt x="102" y="140"/>
                      </a:lnTo>
                      <a:lnTo>
                        <a:pt x="106" y="120"/>
                      </a:lnTo>
                      <a:lnTo>
                        <a:pt x="106" y="100"/>
                      </a:lnTo>
                      <a:lnTo>
                        <a:pt x="102" y="80"/>
                      </a:lnTo>
                      <a:lnTo>
                        <a:pt x="96" y="60"/>
                      </a:lnTo>
                      <a:lnTo>
                        <a:pt x="86" y="42"/>
                      </a:lnTo>
                      <a:lnTo>
                        <a:pt x="72" y="28"/>
                      </a:lnTo>
                      <a:lnTo>
                        <a:pt x="54" y="16"/>
                      </a:lnTo>
                      <a:lnTo>
                        <a:pt x="54" y="1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5" name="Group 304"/>
              <p:cNvGrpSpPr/>
              <p:nvPr/>
            </p:nvGrpSpPr>
            <p:grpSpPr>
              <a:xfrm>
                <a:off x="7362958" y="3954462"/>
                <a:ext cx="336550" cy="336550"/>
                <a:chOff x="7362958" y="3954462"/>
                <a:chExt cx="336550" cy="336550"/>
              </a:xfrm>
            </p:grpSpPr>
            <p:sp>
              <p:nvSpPr>
                <p:cNvPr id="322" name="Freeform 76"/>
                <p:cNvSpPr>
                  <a:spLocks/>
                </p:cNvSpPr>
                <p:nvPr/>
              </p:nvSpPr>
              <p:spPr bwMode="auto">
                <a:xfrm>
                  <a:off x="738518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58 w 184"/>
                    <a:gd name="T15" fmla="*/ 100 h 106"/>
                    <a:gd name="T16" fmla="*/ 80 w 184"/>
                    <a:gd name="T17" fmla="*/ 106 h 106"/>
                    <a:gd name="T18" fmla="*/ 100 w 184"/>
                    <a:gd name="T19" fmla="*/ 106 h 106"/>
                    <a:gd name="T20" fmla="*/ 120 w 184"/>
                    <a:gd name="T21" fmla="*/ 102 h 106"/>
                    <a:gd name="T22" fmla="*/ 138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58" y="100"/>
                      </a:lnTo>
                      <a:lnTo>
                        <a:pt x="80" y="106"/>
                      </a:lnTo>
                      <a:lnTo>
                        <a:pt x="100" y="106"/>
                      </a:lnTo>
                      <a:lnTo>
                        <a:pt x="120" y="102"/>
                      </a:lnTo>
                      <a:lnTo>
                        <a:pt x="138"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Freeform 77"/>
                <p:cNvSpPr>
                  <a:spLocks/>
                </p:cNvSpPr>
                <p:nvPr/>
              </p:nvSpPr>
              <p:spPr bwMode="auto">
                <a:xfrm>
                  <a:off x="753123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2 w 106"/>
                    <a:gd name="T25" fmla="*/ 78 h 158"/>
                    <a:gd name="T26" fmla="*/ 96 w 106"/>
                    <a:gd name="T27" fmla="*/ 60 h 158"/>
                    <a:gd name="T28" fmla="*/ 84 w 106"/>
                    <a:gd name="T29" fmla="*/ 42 h 158"/>
                    <a:gd name="T30" fmla="*/ 70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2" y="78"/>
                      </a:lnTo>
                      <a:lnTo>
                        <a:pt x="96" y="60"/>
                      </a:lnTo>
                      <a:lnTo>
                        <a:pt x="84" y="42"/>
                      </a:lnTo>
                      <a:lnTo>
                        <a:pt x="70"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 name="Freeform 78"/>
                <p:cNvSpPr>
                  <a:spLocks/>
                </p:cNvSpPr>
                <p:nvPr/>
              </p:nvSpPr>
              <p:spPr bwMode="auto">
                <a:xfrm>
                  <a:off x="736295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6" name="Group 305"/>
              <p:cNvGrpSpPr/>
              <p:nvPr/>
            </p:nvGrpSpPr>
            <p:grpSpPr>
              <a:xfrm>
                <a:off x="4403858" y="3954462"/>
                <a:ext cx="336550" cy="336550"/>
                <a:chOff x="4403858" y="3954462"/>
                <a:chExt cx="336550" cy="336550"/>
              </a:xfrm>
            </p:grpSpPr>
            <p:sp>
              <p:nvSpPr>
                <p:cNvPr id="319" name="Freeform 79"/>
                <p:cNvSpPr>
                  <a:spLocks/>
                </p:cNvSpPr>
                <p:nvPr/>
              </p:nvSpPr>
              <p:spPr bwMode="auto">
                <a:xfrm>
                  <a:off x="4403858" y="3954462"/>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 name="Freeform 80"/>
                <p:cNvSpPr>
                  <a:spLocks/>
                </p:cNvSpPr>
                <p:nvPr/>
              </p:nvSpPr>
              <p:spPr bwMode="auto">
                <a:xfrm>
                  <a:off x="4572133" y="3954462"/>
                  <a:ext cx="168275" cy="250825"/>
                </a:xfrm>
                <a:custGeom>
                  <a:avLst/>
                  <a:gdLst>
                    <a:gd name="T0" fmla="*/ 54 w 106"/>
                    <a:gd name="T1" fmla="*/ 14 h 158"/>
                    <a:gd name="T2" fmla="*/ 54 w 106"/>
                    <a:gd name="T3" fmla="*/ 14 h 158"/>
                    <a:gd name="T4" fmla="*/ 42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2"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 name="Freeform 81"/>
                <p:cNvSpPr>
                  <a:spLocks/>
                </p:cNvSpPr>
                <p:nvPr/>
              </p:nvSpPr>
              <p:spPr bwMode="auto">
                <a:xfrm>
                  <a:off x="4429258" y="4122737"/>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7" name="Group 306"/>
              <p:cNvGrpSpPr/>
              <p:nvPr/>
            </p:nvGrpSpPr>
            <p:grpSpPr>
              <a:xfrm>
                <a:off x="5140458" y="2671762"/>
                <a:ext cx="336550" cy="336550"/>
                <a:chOff x="5140458" y="2671762"/>
                <a:chExt cx="336550" cy="336550"/>
              </a:xfrm>
            </p:grpSpPr>
            <p:sp>
              <p:nvSpPr>
                <p:cNvPr id="316" name="Freeform 82"/>
                <p:cNvSpPr>
                  <a:spLocks/>
                </p:cNvSpPr>
                <p:nvPr/>
              </p:nvSpPr>
              <p:spPr bwMode="auto">
                <a:xfrm>
                  <a:off x="5140458" y="2671762"/>
                  <a:ext cx="168275" cy="254000"/>
                </a:xfrm>
                <a:custGeom>
                  <a:avLst/>
                  <a:gdLst>
                    <a:gd name="T0" fmla="*/ 106 w 106"/>
                    <a:gd name="T1" fmla="*/ 0 h 160"/>
                    <a:gd name="T2" fmla="*/ 106 w 106"/>
                    <a:gd name="T3" fmla="*/ 0 h 160"/>
                    <a:gd name="T4" fmla="*/ 94 w 106"/>
                    <a:gd name="T5" fmla="*/ 2 h 160"/>
                    <a:gd name="T6" fmla="*/ 80 w 106"/>
                    <a:gd name="T7" fmla="*/ 4 h 160"/>
                    <a:gd name="T8" fmla="*/ 66 w 106"/>
                    <a:gd name="T9" fmla="*/ 8 h 160"/>
                    <a:gd name="T10" fmla="*/ 54 w 106"/>
                    <a:gd name="T11" fmla="*/ 14 h 160"/>
                    <a:gd name="T12" fmla="*/ 44 w 106"/>
                    <a:gd name="T13" fmla="*/ 22 h 160"/>
                    <a:gd name="T14" fmla="*/ 32 w 106"/>
                    <a:gd name="T15" fmla="*/ 32 h 160"/>
                    <a:gd name="T16" fmla="*/ 24 w 106"/>
                    <a:gd name="T17" fmla="*/ 42 h 160"/>
                    <a:gd name="T18" fmla="*/ 16 w 106"/>
                    <a:gd name="T19" fmla="*/ 54 h 160"/>
                    <a:gd name="T20" fmla="*/ 16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10 w 106"/>
                    <a:gd name="T35" fmla="*/ 148 h 160"/>
                    <a:gd name="T36" fmla="*/ 16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4" y="2"/>
                      </a:lnTo>
                      <a:lnTo>
                        <a:pt x="80" y="4"/>
                      </a:lnTo>
                      <a:lnTo>
                        <a:pt x="66" y="8"/>
                      </a:lnTo>
                      <a:lnTo>
                        <a:pt x="54" y="14"/>
                      </a:lnTo>
                      <a:lnTo>
                        <a:pt x="44" y="22"/>
                      </a:lnTo>
                      <a:lnTo>
                        <a:pt x="32" y="32"/>
                      </a:lnTo>
                      <a:lnTo>
                        <a:pt x="24" y="42"/>
                      </a:lnTo>
                      <a:lnTo>
                        <a:pt x="16" y="54"/>
                      </a:lnTo>
                      <a:lnTo>
                        <a:pt x="16" y="54"/>
                      </a:lnTo>
                      <a:lnTo>
                        <a:pt x="8" y="66"/>
                      </a:lnTo>
                      <a:lnTo>
                        <a:pt x="4" y="80"/>
                      </a:lnTo>
                      <a:lnTo>
                        <a:pt x="2" y="94"/>
                      </a:lnTo>
                      <a:lnTo>
                        <a:pt x="0" y="108"/>
                      </a:lnTo>
                      <a:lnTo>
                        <a:pt x="2" y="122"/>
                      </a:lnTo>
                      <a:lnTo>
                        <a:pt x="4" y="134"/>
                      </a:lnTo>
                      <a:lnTo>
                        <a:pt x="10" y="148"/>
                      </a:lnTo>
                      <a:lnTo>
                        <a:pt x="16"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 name="Freeform 83"/>
                <p:cNvSpPr>
                  <a:spLocks/>
                </p:cNvSpPr>
                <p:nvPr/>
              </p:nvSpPr>
              <p:spPr bwMode="auto">
                <a:xfrm>
                  <a:off x="5308733" y="2671762"/>
                  <a:ext cx="168275" cy="254000"/>
                </a:xfrm>
                <a:custGeom>
                  <a:avLst/>
                  <a:gdLst>
                    <a:gd name="T0" fmla="*/ 54 w 106"/>
                    <a:gd name="T1" fmla="*/ 14 h 160"/>
                    <a:gd name="T2" fmla="*/ 54 w 106"/>
                    <a:gd name="T3" fmla="*/ 14 h 160"/>
                    <a:gd name="T4" fmla="*/ 42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4 w 106"/>
                    <a:gd name="T25" fmla="*/ 80 h 160"/>
                    <a:gd name="T26" fmla="*/ 96 w 106"/>
                    <a:gd name="T27" fmla="*/ 60 h 160"/>
                    <a:gd name="T28" fmla="*/ 86 w 106"/>
                    <a:gd name="T29" fmla="*/ 42 h 160"/>
                    <a:gd name="T30" fmla="*/ 72 w 106"/>
                    <a:gd name="T31" fmla="*/ 28 h 160"/>
                    <a:gd name="T32" fmla="*/ 54 w 106"/>
                    <a:gd name="T33" fmla="*/ 14 h 160"/>
                    <a:gd name="T34" fmla="*/ 54 w 106"/>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4"/>
                      </a:moveTo>
                      <a:lnTo>
                        <a:pt x="54" y="14"/>
                      </a:lnTo>
                      <a:lnTo>
                        <a:pt x="42" y="8"/>
                      </a:lnTo>
                      <a:lnTo>
                        <a:pt x="28" y="4"/>
                      </a:lnTo>
                      <a:lnTo>
                        <a:pt x="14" y="2"/>
                      </a:lnTo>
                      <a:lnTo>
                        <a:pt x="0" y="0"/>
                      </a:lnTo>
                      <a:lnTo>
                        <a:pt x="0" y="106"/>
                      </a:lnTo>
                      <a:lnTo>
                        <a:pt x="92" y="160"/>
                      </a:lnTo>
                      <a:lnTo>
                        <a:pt x="92" y="160"/>
                      </a:lnTo>
                      <a:lnTo>
                        <a:pt x="102" y="140"/>
                      </a:lnTo>
                      <a:lnTo>
                        <a:pt x="106" y="120"/>
                      </a:lnTo>
                      <a:lnTo>
                        <a:pt x="106" y="100"/>
                      </a:lnTo>
                      <a:lnTo>
                        <a:pt x="104" y="80"/>
                      </a:lnTo>
                      <a:lnTo>
                        <a:pt x="96" y="60"/>
                      </a:lnTo>
                      <a:lnTo>
                        <a:pt x="86" y="42"/>
                      </a:lnTo>
                      <a:lnTo>
                        <a:pt x="72" y="28"/>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 name="Freeform 84"/>
                <p:cNvSpPr>
                  <a:spLocks/>
                </p:cNvSpPr>
                <p:nvPr/>
              </p:nvSpPr>
              <p:spPr bwMode="auto">
                <a:xfrm>
                  <a:off x="5165858" y="2840037"/>
                  <a:ext cx="288925" cy="168275"/>
                </a:xfrm>
                <a:custGeom>
                  <a:avLst/>
                  <a:gdLst>
                    <a:gd name="T0" fmla="*/ 0 w 182"/>
                    <a:gd name="T1" fmla="*/ 54 h 106"/>
                    <a:gd name="T2" fmla="*/ 0 w 182"/>
                    <a:gd name="T3" fmla="*/ 54 h 106"/>
                    <a:gd name="T4" fmla="*/ 6 w 182"/>
                    <a:gd name="T5" fmla="*/ 66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4 h 106"/>
                    <a:gd name="T22" fmla="*/ 138 w 182"/>
                    <a:gd name="T23" fmla="*/ 96 h 106"/>
                    <a:gd name="T24" fmla="*/ 154 w 182"/>
                    <a:gd name="T25" fmla="*/ 86 h 106"/>
                    <a:gd name="T26" fmla="*/ 170 w 182"/>
                    <a:gd name="T27" fmla="*/ 72 h 106"/>
                    <a:gd name="T28" fmla="*/ 182 w 182"/>
                    <a:gd name="T29" fmla="*/ 54 h 106"/>
                    <a:gd name="T30" fmla="*/ 90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6"/>
                      </a:lnTo>
                      <a:lnTo>
                        <a:pt x="16" y="76"/>
                      </a:lnTo>
                      <a:lnTo>
                        <a:pt x="26" y="84"/>
                      </a:lnTo>
                      <a:lnTo>
                        <a:pt x="38" y="92"/>
                      </a:lnTo>
                      <a:lnTo>
                        <a:pt x="38" y="92"/>
                      </a:lnTo>
                      <a:lnTo>
                        <a:pt x="58" y="102"/>
                      </a:lnTo>
                      <a:lnTo>
                        <a:pt x="78" y="106"/>
                      </a:lnTo>
                      <a:lnTo>
                        <a:pt x="98" y="106"/>
                      </a:lnTo>
                      <a:lnTo>
                        <a:pt x="118" y="104"/>
                      </a:lnTo>
                      <a:lnTo>
                        <a:pt x="138" y="96"/>
                      </a:lnTo>
                      <a:lnTo>
                        <a:pt x="154" y="86"/>
                      </a:lnTo>
                      <a:lnTo>
                        <a:pt x="170" y="72"/>
                      </a:lnTo>
                      <a:lnTo>
                        <a:pt x="182" y="54"/>
                      </a:lnTo>
                      <a:lnTo>
                        <a:pt x="90"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8" name="Group 307"/>
              <p:cNvGrpSpPr/>
              <p:nvPr/>
            </p:nvGrpSpPr>
            <p:grpSpPr>
              <a:xfrm>
                <a:off x="5883408" y="1392237"/>
                <a:ext cx="336550" cy="336550"/>
                <a:chOff x="5883408" y="1392237"/>
                <a:chExt cx="336550" cy="336550"/>
              </a:xfrm>
            </p:grpSpPr>
            <p:sp>
              <p:nvSpPr>
                <p:cNvPr id="313" name="Freeform 85"/>
                <p:cNvSpPr>
                  <a:spLocks/>
                </p:cNvSpPr>
                <p:nvPr/>
              </p:nvSpPr>
              <p:spPr bwMode="auto">
                <a:xfrm>
                  <a:off x="5883408" y="1392237"/>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0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0"/>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 name="Freeform 86"/>
                <p:cNvSpPr>
                  <a:spLocks/>
                </p:cNvSpPr>
                <p:nvPr/>
              </p:nvSpPr>
              <p:spPr bwMode="auto">
                <a:xfrm>
                  <a:off x="6051683" y="1392237"/>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 name="Freeform 87"/>
                <p:cNvSpPr>
                  <a:spLocks/>
                </p:cNvSpPr>
                <p:nvPr/>
              </p:nvSpPr>
              <p:spPr bwMode="auto">
                <a:xfrm>
                  <a:off x="5905633" y="1560512"/>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4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4"/>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9" name="Group 308"/>
              <p:cNvGrpSpPr/>
              <p:nvPr/>
            </p:nvGrpSpPr>
            <p:grpSpPr>
              <a:xfrm>
                <a:off x="5883408" y="3954462"/>
                <a:ext cx="336550" cy="336550"/>
                <a:chOff x="5883408" y="3954462"/>
                <a:chExt cx="336550" cy="336550"/>
              </a:xfrm>
            </p:grpSpPr>
            <p:sp>
              <p:nvSpPr>
                <p:cNvPr id="310" name="Freeform 88"/>
                <p:cNvSpPr>
                  <a:spLocks/>
                </p:cNvSpPr>
                <p:nvPr/>
              </p:nvSpPr>
              <p:spPr bwMode="auto">
                <a:xfrm>
                  <a:off x="590563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6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6"/>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 name="Freeform 89"/>
                <p:cNvSpPr>
                  <a:spLocks/>
                </p:cNvSpPr>
                <p:nvPr/>
              </p:nvSpPr>
              <p:spPr bwMode="auto">
                <a:xfrm>
                  <a:off x="605168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 name="Freeform 90"/>
                <p:cNvSpPr>
                  <a:spLocks/>
                </p:cNvSpPr>
                <p:nvPr/>
              </p:nvSpPr>
              <p:spPr bwMode="auto">
                <a:xfrm>
                  <a:off x="588340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97" name="Group 296"/>
            <p:cNvGrpSpPr/>
            <p:nvPr/>
          </p:nvGrpSpPr>
          <p:grpSpPr>
            <a:xfrm>
              <a:off x="4409414" y="1396996"/>
              <a:ext cx="3290094" cy="2894812"/>
              <a:chOff x="4409414" y="1396996"/>
              <a:chExt cx="3290094" cy="2894812"/>
            </a:xfrm>
          </p:grpSpPr>
          <p:sp>
            <p:nvSpPr>
              <p:cNvPr id="298" name="Oval 297"/>
              <p:cNvSpPr/>
              <p:nvPr/>
            </p:nvSpPr>
            <p:spPr>
              <a:xfrm>
                <a:off x="5142044" y="267969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p:cNvSpPr/>
              <p:nvPr/>
            </p:nvSpPr>
            <p:spPr>
              <a:xfrm>
                <a:off x="4409414" y="3956048"/>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5889097" y="3958431"/>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a:off x="6626356" y="2674934"/>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a:off x="7366131" y="395604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p:cNvSpPr/>
              <p:nvPr/>
            </p:nvSpPr>
            <p:spPr>
              <a:xfrm>
                <a:off x="5889097" y="1396996"/>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 name="Group 2"/>
          <p:cNvGrpSpPr/>
          <p:nvPr/>
        </p:nvGrpSpPr>
        <p:grpSpPr>
          <a:xfrm>
            <a:off x="4635633" y="2976563"/>
            <a:ext cx="568324" cy="990600"/>
            <a:chOff x="4788033" y="3128962"/>
            <a:chExt cx="568324" cy="990600"/>
          </a:xfrm>
          <a:effectLst>
            <a:outerShdw blurRad="50800" dist="38100" dir="2700000" algn="tl" rotWithShape="0">
              <a:prstClr val="black">
                <a:alpha val="40000"/>
              </a:prstClr>
            </a:outerShdw>
          </a:effectLst>
        </p:grpSpPr>
        <p:sp>
          <p:nvSpPr>
            <p:cNvPr id="730" name="Freeform 37"/>
            <p:cNvSpPr>
              <a:spLocks/>
            </p:cNvSpPr>
            <p:nvPr/>
          </p:nvSpPr>
          <p:spPr bwMode="auto">
            <a:xfrm>
              <a:off x="5048382" y="3128962"/>
              <a:ext cx="307975" cy="377825"/>
            </a:xfrm>
            <a:custGeom>
              <a:avLst/>
              <a:gdLst>
                <a:gd name="T0" fmla="*/ 162 w 162"/>
                <a:gd name="T1" fmla="*/ 0 h 206"/>
                <a:gd name="T2" fmla="*/ 162 w 162"/>
                <a:gd name="T3" fmla="*/ 0 h 206"/>
                <a:gd name="T4" fmla="*/ 114 w 162"/>
                <a:gd name="T5" fmla="*/ 54 h 206"/>
                <a:gd name="T6" fmla="*/ 68 w 162"/>
                <a:gd name="T7" fmla="*/ 112 h 206"/>
                <a:gd name="T8" fmla="*/ 28 w 162"/>
                <a:gd name="T9" fmla="*/ 166 h 206"/>
                <a:gd name="T10" fmla="*/ 0 w 162"/>
                <a:gd name="T11" fmla="*/ 206 h 206"/>
              </a:gdLst>
              <a:ahLst/>
              <a:cxnLst>
                <a:cxn ang="0">
                  <a:pos x="T0" y="T1"/>
                </a:cxn>
                <a:cxn ang="0">
                  <a:pos x="T2" y="T3"/>
                </a:cxn>
                <a:cxn ang="0">
                  <a:pos x="T4" y="T5"/>
                </a:cxn>
                <a:cxn ang="0">
                  <a:pos x="T6" y="T7"/>
                </a:cxn>
                <a:cxn ang="0">
                  <a:pos x="T8" y="T9"/>
                </a:cxn>
                <a:cxn ang="0">
                  <a:pos x="T10" y="T11"/>
                </a:cxn>
              </a:cxnLst>
              <a:rect l="0" t="0" r="r" b="b"/>
              <a:pathLst>
                <a:path w="162" h="206">
                  <a:moveTo>
                    <a:pt x="162" y="0"/>
                  </a:moveTo>
                  <a:lnTo>
                    <a:pt x="162" y="0"/>
                  </a:lnTo>
                  <a:lnTo>
                    <a:pt x="114" y="54"/>
                  </a:lnTo>
                  <a:lnTo>
                    <a:pt x="68" y="112"/>
                  </a:lnTo>
                  <a:lnTo>
                    <a:pt x="28" y="166"/>
                  </a:lnTo>
                  <a:lnTo>
                    <a:pt x="0" y="20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1" name="Freeform 39"/>
            <p:cNvSpPr>
              <a:spLocks/>
            </p:cNvSpPr>
            <p:nvPr/>
          </p:nvSpPr>
          <p:spPr bwMode="auto">
            <a:xfrm>
              <a:off x="4788033" y="3662362"/>
              <a:ext cx="171450" cy="457200"/>
            </a:xfrm>
            <a:custGeom>
              <a:avLst/>
              <a:gdLst>
                <a:gd name="T0" fmla="*/ 0 w 108"/>
                <a:gd name="T1" fmla="*/ 288 h 288"/>
                <a:gd name="T2" fmla="*/ 0 w 108"/>
                <a:gd name="T3" fmla="*/ 288 h 288"/>
                <a:gd name="T4" fmla="*/ 8 w 108"/>
                <a:gd name="T5" fmla="*/ 254 h 288"/>
                <a:gd name="T6" fmla="*/ 20 w 108"/>
                <a:gd name="T7" fmla="*/ 214 h 288"/>
                <a:gd name="T8" fmla="*/ 34 w 108"/>
                <a:gd name="T9" fmla="*/ 174 h 288"/>
                <a:gd name="T10" fmla="*/ 50 w 108"/>
                <a:gd name="T11" fmla="*/ 132 h 288"/>
                <a:gd name="T12" fmla="*/ 82 w 108"/>
                <a:gd name="T13" fmla="*/ 54 h 288"/>
                <a:gd name="T14" fmla="*/ 108 w 108"/>
                <a:gd name="T15" fmla="*/ 0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8">
                  <a:moveTo>
                    <a:pt x="0" y="288"/>
                  </a:moveTo>
                  <a:lnTo>
                    <a:pt x="0" y="288"/>
                  </a:lnTo>
                  <a:lnTo>
                    <a:pt x="8" y="254"/>
                  </a:lnTo>
                  <a:lnTo>
                    <a:pt x="20" y="214"/>
                  </a:lnTo>
                  <a:lnTo>
                    <a:pt x="34" y="174"/>
                  </a:lnTo>
                  <a:lnTo>
                    <a:pt x="50" y="132"/>
                  </a:lnTo>
                  <a:lnTo>
                    <a:pt x="82" y="54"/>
                  </a:lnTo>
                  <a:lnTo>
                    <a:pt x="108"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2" name="Freeform 115"/>
            <p:cNvSpPr>
              <a:spLocks/>
            </p:cNvSpPr>
            <p:nvPr/>
          </p:nvSpPr>
          <p:spPr bwMode="auto">
            <a:xfrm>
              <a:off x="4991233" y="3487737"/>
              <a:ext cx="88900" cy="133350"/>
            </a:xfrm>
            <a:custGeom>
              <a:avLst/>
              <a:gdLst>
                <a:gd name="T0" fmla="*/ 0 w 56"/>
                <a:gd name="T1" fmla="*/ 0 h 84"/>
                <a:gd name="T2" fmla="*/ 0 w 56"/>
                <a:gd name="T3" fmla="*/ 56 h 84"/>
                <a:gd name="T4" fmla="*/ 48 w 56"/>
                <a:gd name="T5" fmla="*/ 84 h 84"/>
                <a:gd name="T6" fmla="*/ 48 w 56"/>
                <a:gd name="T7" fmla="*/ 84 h 84"/>
                <a:gd name="T8" fmla="*/ 54 w 56"/>
                <a:gd name="T9" fmla="*/ 70 h 84"/>
                <a:gd name="T10" fmla="*/ 56 w 56"/>
                <a:gd name="T11" fmla="*/ 56 h 84"/>
                <a:gd name="T12" fmla="*/ 54 w 56"/>
                <a:gd name="T13" fmla="*/ 42 h 84"/>
                <a:gd name="T14" fmla="*/ 48 w 56"/>
                <a:gd name="T15" fmla="*/ 28 h 84"/>
                <a:gd name="T16" fmla="*/ 48 w 56"/>
                <a:gd name="T17" fmla="*/ 28 h 84"/>
                <a:gd name="T18" fmla="*/ 38 w 56"/>
                <a:gd name="T19" fmla="*/ 16 h 84"/>
                <a:gd name="T20" fmla="*/ 28 w 56"/>
                <a:gd name="T21" fmla="*/ 6 h 84"/>
                <a:gd name="T22" fmla="*/ 14 w 56"/>
                <a:gd name="T23" fmla="*/ 0 h 84"/>
                <a:gd name="T24" fmla="*/ 0 w 56"/>
                <a:gd name="T25" fmla="*/ 0 h 84"/>
                <a:gd name="T26" fmla="*/ 0 w 56"/>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4">
                  <a:moveTo>
                    <a:pt x="0" y="0"/>
                  </a:moveTo>
                  <a:lnTo>
                    <a:pt x="0" y="56"/>
                  </a:lnTo>
                  <a:lnTo>
                    <a:pt x="48" y="84"/>
                  </a:lnTo>
                  <a:lnTo>
                    <a:pt x="48" y="84"/>
                  </a:lnTo>
                  <a:lnTo>
                    <a:pt x="54" y="70"/>
                  </a:lnTo>
                  <a:lnTo>
                    <a:pt x="56" y="56"/>
                  </a:lnTo>
                  <a:lnTo>
                    <a:pt x="54" y="42"/>
                  </a:lnTo>
                  <a:lnTo>
                    <a:pt x="48" y="28"/>
                  </a:lnTo>
                  <a:lnTo>
                    <a:pt x="48" y="28"/>
                  </a:lnTo>
                  <a:lnTo>
                    <a:pt x="38" y="16"/>
                  </a:lnTo>
                  <a:lnTo>
                    <a:pt x="28" y="6"/>
                  </a:lnTo>
                  <a:lnTo>
                    <a:pt x="14" y="0"/>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3" name="Freeform 116"/>
            <p:cNvSpPr>
              <a:spLocks/>
            </p:cNvSpPr>
            <p:nvPr/>
          </p:nvSpPr>
          <p:spPr bwMode="auto">
            <a:xfrm>
              <a:off x="4911858" y="3576637"/>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2 h 56"/>
                <a:gd name="T10" fmla="*/ 34 w 98"/>
                <a:gd name="T11" fmla="*/ 54 h 56"/>
                <a:gd name="T12" fmla="*/ 46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50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2"/>
                  </a:lnTo>
                  <a:lnTo>
                    <a:pt x="34" y="54"/>
                  </a:lnTo>
                  <a:lnTo>
                    <a:pt x="46" y="56"/>
                  </a:lnTo>
                  <a:lnTo>
                    <a:pt x="56" y="56"/>
                  </a:lnTo>
                  <a:lnTo>
                    <a:pt x="66" y="54"/>
                  </a:lnTo>
                  <a:lnTo>
                    <a:pt x="78" y="50"/>
                  </a:lnTo>
                  <a:lnTo>
                    <a:pt x="78" y="50"/>
                  </a:lnTo>
                  <a:lnTo>
                    <a:pt x="90" y="40"/>
                  </a:lnTo>
                  <a:lnTo>
                    <a:pt x="98" y="28"/>
                  </a:lnTo>
                  <a:lnTo>
                    <a:pt x="50"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4" name="Freeform 117"/>
            <p:cNvSpPr>
              <a:spLocks/>
            </p:cNvSpPr>
            <p:nvPr/>
          </p:nvSpPr>
          <p:spPr bwMode="auto">
            <a:xfrm>
              <a:off x="4899158" y="3487737"/>
              <a:ext cx="92075" cy="133350"/>
            </a:xfrm>
            <a:custGeom>
              <a:avLst/>
              <a:gdLst>
                <a:gd name="T0" fmla="*/ 58 w 58"/>
                <a:gd name="T1" fmla="*/ 0 h 84"/>
                <a:gd name="T2" fmla="*/ 58 w 58"/>
                <a:gd name="T3" fmla="*/ 0 h 84"/>
                <a:gd name="T4" fmla="*/ 42 w 58"/>
                <a:gd name="T5" fmla="*/ 0 h 84"/>
                <a:gd name="T6" fmla="*/ 28 w 58"/>
                <a:gd name="T7" fmla="*/ 6 h 84"/>
                <a:gd name="T8" fmla="*/ 28 w 58"/>
                <a:gd name="T9" fmla="*/ 6 h 84"/>
                <a:gd name="T10" fmla="*/ 20 w 58"/>
                <a:gd name="T11" fmla="*/ 14 h 84"/>
                <a:gd name="T12" fmla="*/ 12 w 58"/>
                <a:gd name="T13" fmla="*/ 22 h 84"/>
                <a:gd name="T14" fmla="*/ 6 w 58"/>
                <a:gd name="T15" fmla="*/ 30 h 84"/>
                <a:gd name="T16" fmla="*/ 2 w 58"/>
                <a:gd name="T17" fmla="*/ 42 h 84"/>
                <a:gd name="T18" fmla="*/ 0 w 58"/>
                <a:gd name="T19" fmla="*/ 52 h 84"/>
                <a:gd name="T20" fmla="*/ 0 w 58"/>
                <a:gd name="T21" fmla="*/ 62 h 84"/>
                <a:gd name="T22" fmla="*/ 2 w 58"/>
                <a:gd name="T23" fmla="*/ 74 h 84"/>
                <a:gd name="T24" fmla="*/ 8 w 58"/>
                <a:gd name="T25" fmla="*/ 84 h 84"/>
                <a:gd name="T26" fmla="*/ 58 w 58"/>
                <a:gd name="T27" fmla="*/ 56 h 84"/>
                <a:gd name="T28" fmla="*/ 58 w 58"/>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4">
                  <a:moveTo>
                    <a:pt x="58" y="0"/>
                  </a:moveTo>
                  <a:lnTo>
                    <a:pt x="58" y="0"/>
                  </a:lnTo>
                  <a:lnTo>
                    <a:pt x="42" y="0"/>
                  </a:lnTo>
                  <a:lnTo>
                    <a:pt x="28" y="6"/>
                  </a:lnTo>
                  <a:lnTo>
                    <a:pt x="28" y="6"/>
                  </a:lnTo>
                  <a:lnTo>
                    <a:pt x="20" y="14"/>
                  </a:lnTo>
                  <a:lnTo>
                    <a:pt x="12" y="22"/>
                  </a:lnTo>
                  <a:lnTo>
                    <a:pt x="6" y="30"/>
                  </a:lnTo>
                  <a:lnTo>
                    <a:pt x="2" y="42"/>
                  </a:lnTo>
                  <a:lnTo>
                    <a:pt x="0" y="52"/>
                  </a:lnTo>
                  <a:lnTo>
                    <a:pt x="0" y="62"/>
                  </a:lnTo>
                  <a:lnTo>
                    <a:pt x="2" y="74"/>
                  </a:lnTo>
                  <a:lnTo>
                    <a:pt x="8" y="84"/>
                  </a:lnTo>
                  <a:lnTo>
                    <a:pt x="58" y="56"/>
                  </a:lnTo>
                  <a:lnTo>
                    <a:pt x="58"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5" name="Oval 734"/>
            <p:cNvSpPr/>
            <p:nvPr/>
          </p:nvSpPr>
          <p:spPr>
            <a:xfrm>
              <a:off x="4899158" y="3484165"/>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6" name="Group 735"/>
          <p:cNvGrpSpPr/>
          <p:nvPr/>
        </p:nvGrpSpPr>
        <p:grpSpPr>
          <a:xfrm>
            <a:off x="4721358" y="2932112"/>
            <a:ext cx="1924768" cy="1111250"/>
            <a:chOff x="4721358" y="2932112"/>
            <a:chExt cx="1924768" cy="1111250"/>
          </a:xfrm>
        </p:grpSpPr>
        <p:sp>
          <p:nvSpPr>
            <p:cNvPr id="737" name="Freeform 61"/>
            <p:cNvSpPr>
              <a:spLocks/>
            </p:cNvSpPr>
            <p:nvPr/>
          </p:nvSpPr>
          <p:spPr bwMode="auto">
            <a:xfrm>
              <a:off x="4721358" y="3973512"/>
              <a:ext cx="412750" cy="69850"/>
            </a:xfrm>
            <a:custGeom>
              <a:avLst/>
              <a:gdLst>
                <a:gd name="T0" fmla="*/ 0 w 260"/>
                <a:gd name="T1" fmla="*/ 44 h 44"/>
                <a:gd name="T2" fmla="*/ 0 w 260"/>
                <a:gd name="T3" fmla="*/ 44 h 44"/>
                <a:gd name="T4" fmla="*/ 34 w 260"/>
                <a:gd name="T5" fmla="*/ 42 h 44"/>
                <a:gd name="T6" fmla="*/ 66 w 260"/>
                <a:gd name="T7" fmla="*/ 38 h 44"/>
                <a:gd name="T8" fmla="*/ 134 w 260"/>
                <a:gd name="T9" fmla="*/ 26 h 44"/>
                <a:gd name="T10" fmla="*/ 198 w 260"/>
                <a:gd name="T11" fmla="*/ 12 h 44"/>
                <a:gd name="T12" fmla="*/ 260 w 26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260" h="44">
                  <a:moveTo>
                    <a:pt x="0" y="44"/>
                  </a:moveTo>
                  <a:lnTo>
                    <a:pt x="0" y="44"/>
                  </a:lnTo>
                  <a:lnTo>
                    <a:pt x="34" y="42"/>
                  </a:lnTo>
                  <a:lnTo>
                    <a:pt x="66" y="38"/>
                  </a:lnTo>
                  <a:lnTo>
                    <a:pt x="134" y="26"/>
                  </a:lnTo>
                  <a:lnTo>
                    <a:pt x="198" y="12"/>
                  </a:lnTo>
                  <a:lnTo>
                    <a:pt x="260" y="0"/>
                  </a:lnTo>
                </a:path>
              </a:pathLst>
            </a:custGeom>
            <a:noFill/>
            <a:ln w="12700">
              <a:solidFill>
                <a:srgbClr val="6E6E6E"/>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8" name="Freeform 62"/>
            <p:cNvSpPr>
              <a:spLocks/>
            </p:cNvSpPr>
            <p:nvPr/>
          </p:nvSpPr>
          <p:spPr bwMode="auto">
            <a:xfrm>
              <a:off x="5311908" y="2932112"/>
              <a:ext cx="1334218" cy="971550"/>
            </a:xfrm>
            <a:custGeom>
              <a:avLst/>
              <a:gdLst>
                <a:gd name="T0" fmla="*/ 0 w 802"/>
                <a:gd name="T1" fmla="*/ 584 h 584"/>
                <a:gd name="T2" fmla="*/ 0 w 802"/>
                <a:gd name="T3" fmla="*/ 584 h 584"/>
                <a:gd name="T4" fmla="*/ 64 w 802"/>
                <a:gd name="T5" fmla="*/ 556 h 584"/>
                <a:gd name="T6" fmla="*/ 138 w 802"/>
                <a:gd name="T7" fmla="*/ 522 h 584"/>
                <a:gd name="T8" fmla="*/ 176 w 802"/>
                <a:gd name="T9" fmla="*/ 502 h 584"/>
                <a:gd name="T10" fmla="*/ 216 w 802"/>
                <a:gd name="T11" fmla="*/ 480 h 584"/>
                <a:gd name="T12" fmla="*/ 256 w 802"/>
                <a:gd name="T13" fmla="*/ 456 h 584"/>
                <a:gd name="T14" fmla="*/ 298 w 802"/>
                <a:gd name="T15" fmla="*/ 430 h 584"/>
                <a:gd name="T16" fmla="*/ 298 w 802"/>
                <a:gd name="T17" fmla="*/ 430 h 584"/>
                <a:gd name="T18" fmla="*/ 392 w 802"/>
                <a:gd name="T19" fmla="*/ 364 h 584"/>
                <a:gd name="T20" fmla="*/ 508 w 802"/>
                <a:gd name="T21" fmla="*/ 282 h 584"/>
                <a:gd name="T22" fmla="*/ 508 w 802"/>
                <a:gd name="T23" fmla="*/ 282 h 584"/>
                <a:gd name="T24" fmla="*/ 550 w 802"/>
                <a:gd name="T25" fmla="*/ 250 h 584"/>
                <a:gd name="T26" fmla="*/ 592 w 802"/>
                <a:gd name="T27" fmla="*/ 214 h 584"/>
                <a:gd name="T28" fmla="*/ 634 w 802"/>
                <a:gd name="T29" fmla="*/ 176 h 584"/>
                <a:gd name="T30" fmla="*/ 674 w 802"/>
                <a:gd name="T31" fmla="*/ 138 h 584"/>
                <a:gd name="T32" fmla="*/ 712 w 802"/>
                <a:gd name="T33" fmla="*/ 100 h 584"/>
                <a:gd name="T34" fmla="*/ 746 w 802"/>
                <a:gd name="T35" fmla="*/ 64 h 584"/>
                <a:gd name="T36" fmla="*/ 802 w 802"/>
                <a:gd name="T3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2" h="584">
                  <a:moveTo>
                    <a:pt x="0" y="584"/>
                  </a:moveTo>
                  <a:lnTo>
                    <a:pt x="0" y="584"/>
                  </a:lnTo>
                  <a:lnTo>
                    <a:pt x="64" y="556"/>
                  </a:lnTo>
                  <a:lnTo>
                    <a:pt x="138" y="522"/>
                  </a:lnTo>
                  <a:lnTo>
                    <a:pt x="176" y="502"/>
                  </a:lnTo>
                  <a:lnTo>
                    <a:pt x="216" y="480"/>
                  </a:lnTo>
                  <a:lnTo>
                    <a:pt x="256" y="456"/>
                  </a:lnTo>
                  <a:lnTo>
                    <a:pt x="298" y="430"/>
                  </a:lnTo>
                  <a:lnTo>
                    <a:pt x="298" y="430"/>
                  </a:lnTo>
                  <a:lnTo>
                    <a:pt x="392" y="364"/>
                  </a:lnTo>
                  <a:lnTo>
                    <a:pt x="508" y="282"/>
                  </a:lnTo>
                  <a:lnTo>
                    <a:pt x="508" y="282"/>
                  </a:lnTo>
                  <a:lnTo>
                    <a:pt x="550" y="250"/>
                  </a:lnTo>
                  <a:lnTo>
                    <a:pt x="592" y="214"/>
                  </a:lnTo>
                  <a:lnTo>
                    <a:pt x="634" y="176"/>
                  </a:lnTo>
                  <a:lnTo>
                    <a:pt x="674" y="138"/>
                  </a:lnTo>
                  <a:lnTo>
                    <a:pt x="712" y="100"/>
                  </a:lnTo>
                  <a:lnTo>
                    <a:pt x="746" y="64"/>
                  </a:lnTo>
                  <a:lnTo>
                    <a:pt x="802" y="0"/>
                  </a:lnTo>
                </a:path>
              </a:pathLst>
            </a:custGeom>
            <a:noFill/>
            <a:ln w="12700">
              <a:solidFill>
                <a:srgbClr val="6E6E6E"/>
              </a:solidFill>
              <a:prstDash val="solid"/>
              <a:round/>
              <a:headEnd/>
              <a:tailEnd type="triangle"/>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9" name="Freeform 131"/>
            <p:cNvSpPr>
              <a:spLocks/>
            </p:cNvSpPr>
            <p:nvPr/>
          </p:nvSpPr>
          <p:spPr bwMode="auto">
            <a:xfrm>
              <a:off x="5134108" y="3846512"/>
              <a:ext cx="88900" cy="133350"/>
            </a:xfrm>
            <a:custGeom>
              <a:avLst/>
              <a:gdLst>
                <a:gd name="T0" fmla="*/ 56 w 56"/>
                <a:gd name="T1" fmla="*/ 0 h 84"/>
                <a:gd name="T2" fmla="*/ 56 w 56"/>
                <a:gd name="T3" fmla="*/ 0 h 84"/>
                <a:gd name="T4" fmla="*/ 42 w 56"/>
                <a:gd name="T5" fmla="*/ 2 h 84"/>
                <a:gd name="T6" fmla="*/ 28 w 56"/>
                <a:gd name="T7" fmla="*/ 8 h 84"/>
                <a:gd name="T8" fmla="*/ 28 w 56"/>
                <a:gd name="T9" fmla="*/ 8 h 84"/>
                <a:gd name="T10" fmla="*/ 18 w 56"/>
                <a:gd name="T11" fmla="*/ 14 h 84"/>
                <a:gd name="T12" fmla="*/ 10 w 56"/>
                <a:gd name="T13" fmla="*/ 22 h 84"/>
                <a:gd name="T14" fmla="*/ 4 w 56"/>
                <a:gd name="T15" fmla="*/ 32 h 84"/>
                <a:gd name="T16" fmla="*/ 0 w 56"/>
                <a:gd name="T17" fmla="*/ 42 h 84"/>
                <a:gd name="T18" fmla="*/ 0 w 56"/>
                <a:gd name="T19" fmla="*/ 52 h 84"/>
                <a:gd name="T20" fmla="*/ 0 w 56"/>
                <a:gd name="T21" fmla="*/ 64 h 84"/>
                <a:gd name="T22" fmla="*/ 2 w 56"/>
                <a:gd name="T23" fmla="*/ 74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2" y="2"/>
                  </a:lnTo>
                  <a:lnTo>
                    <a:pt x="28" y="8"/>
                  </a:lnTo>
                  <a:lnTo>
                    <a:pt x="28" y="8"/>
                  </a:lnTo>
                  <a:lnTo>
                    <a:pt x="18" y="14"/>
                  </a:lnTo>
                  <a:lnTo>
                    <a:pt x="10" y="22"/>
                  </a:lnTo>
                  <a:lnTo>
                    <a:pt x="4" y="32"/>
                  </a:lnTo>
                  <a:lnTo>
                    <a:pt x="0" y="42"/>
                  </a:lnTo>
                  <a:lnTo>
                    <a:pt x="0" y="52"/>
                  </a:lnTo>
                  <a:lnTo>
                    <a:pt x="0" y="64"/>
                  </a:lnTo>
                  <a:lnTo>
                    <a:pt x="2" y="74"/>
                  </a:lnTo>
                  <a:lnTo>
                    <a:pt x="6" y="84"/>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0" name="Freeform 132"/>
            <p:cNvSpPr>
              <a:spLocks/>
            </p:cNvSpPr>
            <p:nvPr/>
          </p:nvSpPr>
          <p:spPr bwMode="auto">
            <a:xfrm>
              <a:off x="5143633" y="3935412"/>
              <a:ext cx="158750" cy="92075"/>
            </a:xfrm>
            <a:custGeom>
              <a:avLst/>
              <a:gdLst>
                <a:gd name="T0" fmla="*/ 78 w 100"/>
                <a:gd name="T1" fmla="*/ 50 h 58"/>
                <a:gd name="T2" fmla="*/ 78 w 100"/>
                <a:gd name="T3" fmla="*/ 50 h 58"/>
                <a:gd name="T4" fmla="*/ 90 w 100"/>
                <a:gd name="T5" fmla="*/ 40 h 58"/>
                <a:gd name="T6" fmla="*/ 100 w 100"/>
                <a:gd name="T7" fmla="*/ 28 h 58"/>
                <a:gd name="T8" fmla="*/ 50 w 100"/>
                <a:gd name="T9" fmla="*/ 0 h 58"/>
                <a:gd name="T10" fmla="*/ 0 w 100"/>
                <a:gd name="T11" fmla="*/ 28 h 58"/>
                <a:gd name="T12" fmla="*/ 0 w 100"/>
                <a:gd name="T13" fmla="*/ 28 h 58"/>
                <a:gd name="T14" fmla="*/ 8 w 100"/>
                <a:gd name="T15" fmla="*/ 38 h 58"/>
                <a:gd name="T16" fmla="*/ 16 w 100"/>
                <a:gd name="T17" fmla="*/ 46 h 58"/>
                <a:gd name="T18" fmla="*/ 24 w 100"/>
                <a:gd name="T19" fmla="*/ 52 h 58"/>
                <a:gd name="T20" fmla="*/ 36 w 100"/>
                <a:gd name="T21" fmla="*/ 56 h 58"/>
                <a:gd name="T22" fmla="*/ 46 w 100"/>
                <a:gd name="T23" fmla="*/ 58 h 58"/>
                <a:gd name="T24" fmla="*/ 56 w 100"/>
                <a:gd name="T25" fmla="*/ 56 h 58"/>
                <a:gd name="T26" fmla="*/ 68 w 100"/>
                <a:gd name="T27" fmla="*/ 54 h 58"/>
                <a:gd name="T28" fmla="*/ 78 w 100"/>
                <a:gd name="T29" fmla="*/ 50 h 58"/>
                <a:gd name="T30" fmla="*/ 78 w 100"/>
                <a:gd name="T3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8">
                  <a:moveTo>
                    <a:pt x="78" y="50"/>
                  </a:moveTo>
                  <a:lnTo>
                    <a:pt x="78" y="50"/>
                  </a:lnTo>
                  <a:lnTo>
                    <a:pt x="90" y="40"/>
                  </a:lnTo>
                  <a:lnTo>
                    <a:pt x="100" y="28"/>
                  </a:lnTo>
                  <a:lnTo>
                    <a:pt x="50" y="0"/>
                  </a:lnTo>
                  <a:lnTo>
                    <a:pt x="0" y="28"/>
                  </a:lnTo>
                  <a:lnTo>
                    <a:pt x="0" y="28"/>
                  </a:lnTo>
                  <a:lnTo>
                    <a:pt x="8" y="38"/>
                  </a:lnTo>
                  <a:lnTo>
                    <a:pt x="16" y="46"/>
                  </a:lnTo>
                  <a:lnTo>
                    <a:pt x="24" y="52"/>
                  </a:lnTo>
                  <a:lnTo>
                    <a:pt x="36" y="56"/>
                  </a:lnTo>
                  <a:lnTo>
                    <a:pt x="46" y="58"/>
                  </a:lnTo>
                  <a:lnTo>
                    <a:pt x="56" y="56"/>
                  </a:lnTo>
                  <a:lnTo>
                    <a:pt x="68" y="54"/>
                  </a:lnTo>
                  <a:lnTo>
                    <a:pt x="78" y="50"/>
                  </a:lnTo>
                  <a:lnTo>
                    <a:pt x="78" y="5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1" name="Freeform 130"/>
            <p:cNvSpPr>
              <a:spLocks/>
            </p:cNvSpPr>
            <p:nvPr/>
          </p:nvSpPr>
          <p:spPr bwMode="auto">
            <a:xfrm>
              <a:off x="5223008" y="3846512"/>
              <a:ext cx="88900" cy="133350"/>
            </a:xfrm>
            <a:custGeom>
              <a:avLst/>
              <a:gdLst>
                <a:gd name="T0" fmla="*/ 50 w 56"/>
                <a:gd name="T1" fmla="*/ 84 h 84"/>
                <a:gd name="T2" fmla="*/ 50 w 56"/>
                <a:gd name="T3" fmla="*/ 84 h 84"/>
                <a:gd name="T4" fmla="*/ 54 w 56"/>
                <a:gd name="T5" fmla="*/ 72 h 84"/>
                <a:gd name="T6" fmla="*/ 56 w 56"/>
                <a:gd name="T7" fmla="*/ 56 h 84"/>
                <a:gd name="T8" fmla="*/ 56 w 56"/>
                <a:gd name="T9" fmla="*/ 42 h 84"/>
                <a:gd name="T10" fmla="*/ 50 w 56"/>
                <a:gd name="T11" fmla="*/ 28 h 84"/>
                <a:gd name="T12" fmla="*/ 50 w 56"/>
                <a:gd name="T13" fmla="*/ 28 h 84"/>
                <a:gd name="T14" fmla="*/ 40 w 56"/>
                <a:gd name="T15" fmla="*/ 16 h 84"/>
                <a:gd name="T16" fmla="*/ 28 w 56"/>
                <a:gd name="T17" fmla="*/ 6 h 84"/>
                <a:gd name="T18" fmla="*/ 14 w 56"/>
                <a:gd name="T19" fmla="*/ 2 h 84"/>
                <a:gd name="T20" fmla="*/ 0 w 56"/>
                <a:gd name="T21" fmla="*/ 0 h 84"/>
                <a:gd name="T22" fmla="*/ 0 w 56"/>
                <a:gd name="T23" fmla="*/ 56 h 84"/>
                <a:gd name="T24" fmla="*/ 50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0" y="84"/>
                  </a:moveTo>
                  <a:lnTo>
                    <a:pt x="50" y="84"/>
                  </a:lnTo>
                  <a:lnTo>
                    <a:pt x="54" y="72"/>
                  </a:lnTo>
                  <a:lnTo>
                    <a:pt x="56" y="56"/>
                  </a:lnTo>
                  <a:lnTo>
                    <a:pt x="56" y="42"/>
                  </a:lnTo>
                  <a:lnTo>
                    <a:pt x="50" y="28"/>
                  </a:lnTo>
                  <a:lnTo>
                    <a:pt x="50" y="28"/>
                  </a:lnTo>
                  <a:lnTo>
                    <a:pt x="40" y="16"/>
                  </a:lnTo>
                  <a:lnTo>
                    <a:pt x="28" y="6"/>
                  </a:lnTo>
                  <a:lnTo>
                    <a:pt x="14" y="2"/>
                  </a:lnTo>
                  <a:lnTo>
                    <a:pt x="0" y="0"/>
                  </a:lnTo>
                  <a:lnTo>
                    <a:pt x="0" y="56"/>
                  </a:lnTo>
                  <a:lnTo>
                    <a:pt x="50" y="84"/>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2" name="Oval 741"/>
            <p:cNvSpPr/>
            <p:nvPr/>
          </p:nvSpPr>
          <p:spPr>
            <a:xfrm>
              <a:off x="5130139" y="3847306"/>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359532" y="2878137"/>
            <a:ext cx="1262063" cy="1127186"/>
            <a:chOff x="5511933" y="3030537"/>
            <a:chExt cx="1262063" cy="1127186"/>
          </a:xfrm>
        </p:grpSpPr>
        <p:grpSp>
          <p:nvGrpSpPr>
            <p:cNvPr id="743" name="Group 742"/>
            <p:cNvGrpSpPr/>
            <p:nvPr/>
          </p:nvGrpSpPr>
          <p:grpSpPr>
            <a:xfrm>
              <a:off x="5632583" y="3030537"/>
              <a:ext cx="1141413" cy="190500"/>
              <a:chOff x="5480183" y="2878137"/>
              <a:chExt cx="1141413" cy="190500"/>
            </a:xfrm>
          </p:grpSpPr>
          <p:sp>
            <p:nvSpPr>
              <p:cNvPr id="744" name="Freeform 12"/>
              <p:cNvSpPr>
                <a:spLocks/>
              </p:cNvSpPr>
              <p:nvPr/>
            </p:nvSpPr>
            <p:spPr bwMode="auto">
              <a:xfrm>
                <a:off x="5480183" y="2878137"/>
                <a:ext cx="482600" cy="79375"/>
              </a:xfrm>
              <a:custGeom>
                <a:avLst/>
                <a:gdLst>
                  <a:gd name="T0" fmla="*/ 0 w 304"/>
                  <a:gd name="T1" fmla="*/ 0 h 50"/>
                  <a:gd name="T2" fmla="*/ 0 w 304"/>
                  <a:gd name="T3" fmla="*/ 0 h 50"/>
                  <a:gd name="T4" fmla="*/ 34 w 304"/>
                  <a:gd name="T5" fmla="*/ 10 h 50"/>
                  <a:gd name="T6" fmla="*/ 74 w 304"/>
                  <a:gd name="T7" fmla="*/ 20 h 50"/>
                  <a:gd name="T8" fmla="*/ 116 w 304"/>
                  <a:gd name="T9" fmla="*/ 28 h 50"/>
                  <a:gd name="T10" fmla="*/ 160 w 304"/>
                  <a:gd name="T11" fmla="*/ 36 h 50"/>
                  <a:gd name="T12" fmla="*/ 244 w 304"/>
                  <a:gd name="T13" fmla="*/ 46 h 50"/>
                  <a:gd name="T14" fmla="*/ 304 w 304"/>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50">
                    <a:moveTo>
                      <a:pt x="0" y="0"/>
                    </a:moveTo>
                    <a:lnTo>
                      <a:pt x="0" y="0"/>
                    </a:lnTo>
                    <a:lnTo>
                      <a:pt x="34" y="10"/>
                    </a:lnTo>
                    <a:lnTo>
                      <a:pt x="74" y="20"/>
                    </a:lnTo>
                    <a:lnTo>
                      <a:pt x="116" y="28"/>
                    </a:lnTo>
                    <a:lnTo>
                      <a:pt x="160" y="36"/>
                    </a:lnTo>
                    <a:lnTo>
                      <a:pt x="244" y="46"/>
                    </a:lnTo>
                    <a:lnTo>
                      <a:pt x="304" y="50"/>
                    </a:lnTo>
                  </a:path>
                </a:pathLst>
              </a:custGeom>
              <a:noFill/>
              <a:ln w="12700">
                <a:solidFill>
                  <a:srgbClr val="6E6E6E"/>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5" name="Freeform 13"/>
              <p:cNvSpPr>
                <a:spLocks/>
              </p:cNvSpPr>
              <p:nvPr/>
            </p:nvSpPr>
            <p:spPr bwMode="auto">
              <a:xfrm>
                <a:off x="6143758" y="2890837"/>
                <a:ext cx="477838" cy="66675"/>
              </a:xfrm>
              <a:custGeom>
                <a:avLst/>
                <a:gdLst>
                  <a:gd name="T0" fmla="*/ 258 w 258"/>
                  <a:gd name="T1" fmla="*/ 0 h 36"/>
                  <a:gd name="T2" fmla="*/ 258 w 258"/>
                  <a:gd name="T3" fmla="*/ 0 h 36"/>
                  <a:gd name="T4" fmla="*/ 188 w 258"/>
                  <a:gd name="T5" fmla="*/ 14 h 36"/>
                  <a:gd name="T6" fmla="*/ 114 w 258"/>
                  <a:gd name="T7" fmla="*/ 26 h 36"/>
                  <a:gd name="T8" fmla="*/ 48 w 258"/>
                  <a:gd name="T9" fmla="*/ 32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2"/>
                    </a:lnTo>
                    <a:lnTo>
                      <a:pt x="0" y="36"/>
                    </a:lnTo>
                  </a:path>
                </a:pathLst>
              </a:custGeom>
              <a:noFill/>
              <a:ln w="12700">
                <a:solidFill>
                  <a:srgbClr val="6E6E6E"/>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6" name="Freeform 94"/>
              <p:cNvSpPr>
                <a:spLocks/>
              </p:cNvSpPr>
              <p:nvPr/>
            </p:nvSpPr>
            <p:spPr bwMode="auto">
              <a:xfrm>
                <a:off x="5962783" y="28844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7" name="Freeform 95"/>
              <p:cNvSpPr>
                <a:spLocks/>
              </p:cNvSpPr>
              <p:nvPr/>
            </p:nvSpPr>
            <p:spPr bwMode="auto">
              <a:xfrm>
                <a:off x="5975483" y="29733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8" name="Freeform 96"/>
              <p:cNvSpPr>
                <a:spLocks/>
              </p:cNvSpPr>
              <p:nvPr/>
            </p:nvSpPr>
            <p:spPr bwMode="auto">
              <a:xfrm>
                <a:off x="6051683" y="28844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9" name="Oval 748"/>
              <p:cNvSpPr/>
              <p:nvPr/>
            </p:nvSpPr>
            <p:spPr>
              <a:xfrm>
                <a:off x="5964900" y="2883693"/>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0" name="Group 749"/>
            <p:cNvGrpSpPr/>
            <p:nvPr/>
          </p:nvGrpSpPr>
          <p:grpSpPr>
            <a:xfrm>
              <a:off x="5511933" y="3170237"/>
              <a:ext cx="557029" cy="987486"/>
              <a:chOff x="5359533" y="3017837"/>
              <a:chExt cx="557029" cy="987486"/>
            </a:xfrm>
          </p:grpSpPr>
          <p:sp>
            <p:nvSpPr>
              <p:cNvPr id="751" name="Freeform 50"/>
              <p:cNvSpPr>
                <a:spLocks/>
              </p:cNvSpPr>
              <p:nvPr/>
            </p:nvSpPr>
            <p:spPr bwMode="auto">
              <a:xfrm>
                <a:off x="5623058" y="3627437"/>
                <a:ext cx="293504" cy="377886"/>
              </a:xfrm>
              <a:custGeom>
                <a:avLst/>
                <a:gdLst>
                  <a:gd name="T0" fmla="*/ 160 w 160"/>
                  <a:gd name="T1" fmla="*/ 206 h 206"/>
                  <a:gd name="T2" fmla="*/ 160 w 160"/>
                  <a:gd name="T3" fmla="*/ 206 h 206"/>
                  <a:gd name="T4" fmla="*/ 112 w 160"/>
                  <a:gd name="T5" fmla="*/ 152 h 206"/>
                  <a:gd name="T6" fmla="*/ 66 w 160"/>
                  <a:gd name="T7" fmla="*/ 94 h 206"/>
                  <a:gd name="T8" fmla="*/ 26 w 160"/>
                  <a:gd name="T9" fmla="*/ 40 h 206"/>
                  <a:gd name="T10" fmla="*/ 0 w 160"/>
                  <a:gd name="T11" fmla="*/ 0 h 206"/>
                </a:gdLst>
                <a:ahLst/>
                <a:cxnLst>
                  <a:cxn ang="0">
                    <a:pos x="T0" y="T1"/>
                  </a:cxn>
                  <a:cxn ang="0">
                    <a:pos x="T2" y="T3"/>
                  </a:cxn>
                  <a:cxn ang="0">
                    <a:pos x="T4" y="T5"/>
                  </a:cxn>
                  <a:cxn ang="0">
                    <a:pos x="T6" y="T7"/>
                  </a:cxn>
                  <a:cxn ang="0">
                    <a:pos x="T8" y="T9"/>
                  </a:cxn>
                  <a:cxn ang="0">
                    <a:pos x="T10" y="T11"/>
                  </a:cxn>
                </a:cxnLst>
                <a:rect l="0" t="0" r="r" b="b"/>
                <a:pathLst>
                  <a:path w="160" h="206">
                    <a:moveTo>
                      <a:pt x="160" y="206"/>
                    </a:moveTo>
                    <a:lnTo>
                      <a:pt x="160" y="206"/>
                    </a:lnTo>
                    <a:lnTo>
                      <a:pt x="112" y="152"/>
                    </a:lnTo>
                    <a:lnTo>
                      <a:pt x="66" y="94"/>
                    </a:lnTo>
                    <a:lnTo>
                      <a:pt x="26" y="40"/>
                    </a:lnTo>
                    <a:lnTo>
                      <a:pt x="0" y="0"/>
                    </a:lnTo>
                  </a:path>
                </a:pathLst>
              </a:custGeom>
              <a:noFill/>
              <a:ln w="12700">
                <a:solidFill>
                  <a:srgbClr val="6E6E6E"/>
                </a:solidFill>
                <a:prstDash val="solid"/>
                <a:round/>
                <a:headEnd type="triangle"/>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2" name="Freeform 52"/>
              <p:cNvSpPr>
                <a:spLocks/>
              </p:cNvSpPr>
              <p:nvPr/>
            </p:nvSpPr>
            <p:spPr bwMode="auto">
              <a:xfrm>
                <a:off x="5359533" y="3017837"/>
                <a:ext cx="171450" cy="454025"/>
              </a:xfrm>
              <a:custGeom>
                <a:avLst/>
                <a:gdLst>
                  <a:gd name="T0" fmla="*/ 0 w 108"/>
                  <a:gd name="T1" fmla="*/ 0 h 286"/>
                  <a:gd name="T2" fmla="*/ 0 w 108"/>
                  <a:gd name="T3" fmla="*/ 0 h 286"/>
                  <a:gd name="T4" fmla="*/ 8 w 108"/>
                  <a:gd name="T5" fmla="*/ 34 h 286"/>
                  <a:gd name="T6" fmla="*/ 20 w 108"/>
                  <a:gd name="T7" fmla="*/ 72 h 286"/>
                  <a:gd name="T8" fmla="*/ 34 w 108"/>
                  <a:gd name="T9" fmla="*/ 112 h 286"/>
                  <a:gd name="T10" fmla="*/ 50 w 108"/>
                  <a:gd name="T11" fmla="*/ 154 h 286"/>
                  <a:gd name="T12" fmla="*/ 82 w 108"/>
                  <a:gd name="T13" fmla="*/ 232 h 286"/>
                  <a:gd name="T14" fmla="*/ 96 w 108"/>
                  <a:gd name="T15" fmla="*/ 262 h 286"/>
                  <a:gd name="T16" fmla="*/ 108 w 108"/>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6">
                    <a:moveTo>
                      <a:pt x="0" y="0"/>
                    </a:moveTo>
                    <a:lnTo>
                      <a:pt x="0" y="0"/>
                    </a:lnTo>
                    <a:lnTo>
                      <a:pt x="8" y="34"/>
                    </a:lnTo>
                    <a:lnTo>
                      <a:pt x="20" y="72"/>
                    </a:lnTo>
                    <a:lnTo>
                      <a:pt x="34" y="112"/>
                    </a:lnTo>
                    <a:lnTo>
                      <a:pt x="50" y="154"/>
                    </a:lnTo>
                    <a:lnTo>
                      <a:pt x="82" y="232"/>
                    </a:lnTo>
                    <a:lnTo>
                      <a:pt x="96" y="262"/>
                    </a:lnTo>
                    <a:lnTo>
                      <a:pt x="108" y="286"/>
                    </a:lnTo>
                  </a:path>
                </a:pathLst>
              </a:custGeom>
              <a:noFill/>
              <a:ln w="12700">
                <a:solidFill>
                  <a:srgbClr val="6E6E6E"/>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3" name="Freeform 124"/>
              <p:cNvSpPr>
                <a:spLocks/>
              </p:cNvSpPr>
              <p:nvPr/>
            </p:nvSpPr>
            <p:spPr bwMode="auto">
              <a:xfrm>
                <a:off x="5470658" y="3468687"/>
                <a:ext cx="92075" cy="136525"/>
              </a:xfrm>
              <a:custGeom>
                <a:avLst/>
                <a:gdLst>
                  <a:gd name="T0" fmla="*/ 58 w 58"/>
                  <a:gd name="T1" fmla="*/ 0 h 86"/>
                  <a:gd name="T2" fmla="*/ 58 w 58"/>
                  <a:gd name="T3" fmla="*/ 0 h 86"/>
                  <a:gd name="T4" fmla="*/ 42 w 58"/>
                  <a:gd name="T5" fmla="*/ 2 h 86"/>
                  <a:gd name="T6" fmla="*/ 28 w 58"/>
                  <a:gd name="T7" fmla="*/ 8 h 86"/>
                  <a:gd name="T8" fmla="*/ 28 w 58"/>
                  <a:gd name="T9" fmla="*/ 8 h 86"/>
                  <a:gd name="T10" fmla="*/ 20 w 58"/>
                  <a:gd name="T11" fmla="*/ 14 h 86"/>
                  <a:gd name="T12" fmla="*/ 12 w 58"/>
                  <a:gd name="T13" fmla="*/ 22 h 86"/>
                  <a:gd name="T14" fmla="*/ 6 w 58"/>
                  <a:gd name="T15" fmla="*/ 32 h 86"/>
                  <a:gd name="T16" fmla="*/ 2 w 58"/>
                  <a:gd name="T17" fmla="*/ 42 h 86"/>
                  <a:gd name="T18" fmla="*/ 0 w 58"/>
                  <a:gd name="T19" fmla="*/ 52 h 86"/>
                  <a:gd name="T20" fmla="*/ 0 w 58"/>
                  <a:gd name="T21" fmla="*/ 64 h 86"/>
                  <a:gd name="T22" fmla="*/ 4 w 58"/>
                  <a:gd name="T23" fmla="*/ 74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2" y="2"/>
                    </a:lnTo>
                    <a:lnTo>
                      <a:pt x="28" y="8"/>
                    </a:lnTo>
                    <a:lnTo>
                      <a:pt x="28" y="8"/>
                    </a:lnTo>
                    <a:lnTo>
                      <a:pt x="20" y="14"/>
                    </a:lnTo>
                    <a:lnTo>
                      <a:pt x="12" y="22"/>
                    </a:lnTo>
                    <a:lnTo>
                      <a:pt x="6" y="32"/>
                    </a:lnTo>
                    <a:lnTo>
                      <a:pt x="2" y="42"/>
                    </a:lnTo>
                    <a:lnTo>
                      <a:pt x="0" y="52"/>
                    </a:lnTo>
                    <a:lnTo>
                      <a:pt x="0" y="64"/>
                    </a:lnTo>
                    <a:lnTo>
                      <a:pt x="4" y="74"/>
                    </a:lnTo>
                    <a:lnTo>
                      <a:pt x="8" y="86"/>
                    </a:lnTo>
                    <a:lnTo>
                      <a:pt x="58" y="56"/>
                    </a:lnTo>
                    <a:lnTo>
                      <a:pt x="58"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4" name="Freeform 125"/>
              <p:cNvSpPr>
                <a:spLocks/>
              </p:cNvSpPr>
              <p:nvPr/>
            </p:nvSpPr>
            <p:spPr bwMode="auto">
              <a:xfrm>
                <a:off x="5562733" y="3468687"/>
                <a:ext cx="88900" cy="136525"/>
              </a:xfrm>
              <a:custGeom>
                <a:avLst/>
                <a:gdLst>
                  <a:gd name="T0" fmla="*/ 0 w 56"/>
                  <a:gd name="T1" fmla="*/ 0 h 86"/>
                  <a:gd name="T2" fmla="*/ 0 w 56"/>
                  <a:gd name="T3" fmla="*/ 56 h 86"/>
                  <a:gd name="T4" fmla="*/ 48 w 56"/>
                  <a:gd name="T5" fmla="*/ 86 h 86"/>
                  <a:gd name="T6" fmla="*/ 48 w 56"/>
                  <a:gd name="T7" fmla="*/ 86 h 86"/>
                  <a:gd name="T8" fmla="*/ 54 w 56"/>
                  <a:gd name="T9" fmla="*/ 72 h 86"/>
                  <a:gd name="T10" fmla="*/ 56 w 56"/>
                  <a:gd name="T11" fmla="*/ 58 h 86"/>
                  <a:gd name="T12" fmla="*/ 54 w 56"/>
                  <a:gd name="T13" fmla="*/ 42 h 86"/>
                  <a:gd name="T14" fmla="*/ 48 w 56"/>
                  <a:gd name="T15" fmla="*/ 28 h 86"/>
                  <a:gd name="T16" fmla="*/ 48 w 56"/>
                  <a:gd name="T17" fmla="*/ 28 h 86"/>
                  <a:gd name="T18" fmla="*/ 40 w 56"/>
                  <a:gd name="T19" fmla="*/ 16 h 86"/>
                  <a:gd name="T20" fmla="*/ 28 w 56"/>
                  <a:gd name="T21" fmla="*/ 8 h 86"/>
                  <a:gd name="T22" fmla="*/ 14 w 56"/>
                  <a:gd name="T23" fmla="*/ 2 h 86"/>
                  <a:gd name="T24" fmla="*/ 0 w 56"/>
                  <a:gd name="T25" fmla="*/ 0 h 86"/>
                  <a:gd name="T26" fmla="*/ 0 w 56"/>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6">
                    <a:moveTo>
                      <a:pt x="0" y="0"/>
                    </a:moveTo>
                    <a:lnTo>
                      <a:pt x="0" y="56"/>
                    </a:lnTo>
                    <a:lnTo>
                      <a:pt x="48" y="86"/>
                    </a:lnTo>
                    <a:lnTo>
                      <a:pt x="48" y="86"/>
                    </a:lnTo>
                    <a:lnTo>
                      <a:pt x="54" y="72"/>
                    </a:lnTo>
                    <a:lnTo>
                      <a:pt x="56" y="58"/>
                    </a:lnTo>
                    <a:lnTo>
                      <a:pt x="54" y="42"/>
                    </a:lnTo>
                    <a:lnTo>
                      <a:pt x="48" y="28"/>
                    </a:lnTo>
                    <a:lnTo>
                      <a:pt x="48" y="28"/>
                    </a:lnTo>
                    <a:lnTo>
                      <a:pt x="40" y="16"/>
                    </a:lnTo>
                    <a:lnTo>
                      <a:pt x="28" y="8"/>
                    </a:lnTo>
                    <a:lnTo>
                      <a:pt x="14" y="2"/>
                    </a:lnTo>
                    <a:lnTo>
                      <a:pt x="0" y="0"/>
                    </a:lnTo>
                    <a:lnTo>
                      <a:pt x="0"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5" name="Freeform 126"/>
              <p:cNvSpPr>
                <a:spLocks/>
              </p:cNvSpPr>
              <p:nvPr/>
            </p:nvSpPr>
            <p:spPr bwMode="auto">
              <a:xfrm>
                <a:off x="5483358" y="3557587"/>
                <a:ext cx="155575" cy="92075"/>
              </a:xfrm>
              <a:custGeom>
                <a:avLst/>
                <a:gdLst>
                  <a:gd name="T0" fmla="*/ 0 w 98"/>
                  <a:gd name="T1" fmla="*/ 30 h 58"/>
                  <a:gd name="T2" fmla="*/ 0 w 98"/>
                  <a:gd name="T3" fmla="*/ 30 h 58"/>
                  <a:gd name="T4" fmla="*/ 6 w 98"/>
                  <a:gd name="T5" fmla="*/ 38 h 58"/>
                  <a:gd name="T6" fmla="*/ 16 w 98"/>
                  <a:gd name="T7" fmla="*/ 46 h 58"/>
                  <a:gd name="T8" fmla="*/ 24 w 98"/>
                  <a:gd name="T9" fmla="*/ 52 h 58"/>
                  <a:gd name="T10" fmla="*/ 34 w 98"/>
                  <a:gd name="T11" fmla="*/ 56 h 58"/>
                  <a:gd name="T12" fmla="*/ 46 w 98"/>
                  <a:gd name="T13" fmla="*/ 58 h 58"/>
                  <a:gd name="T14" fmla="*/ 56 w 98"/>
                  <a:gd name="T15" fmla="*/ 58 h 58"/>
                  <a:gd name="T16" fmla="*/ 68 w 98"/>
                  <a:gd name="T17" fmla="*/ 54 h 58"/>
                  <a:gd name="T18" fmla="*/ 78 w 98"/>
                  <a:gd name="T19" fmla="*/ 50 h 58"/>
                  <a:gd name="T20" fmla="*/ 78 w 98"/>
                  <a:gd name="T21" fmla="*/ 50 h 58"/>
                  <a:gd name="T22" fmla="*/ 90 w 98"/>
                  <a:gd name="T23" fmla="*/ 40 h 58"/>
                  <a:gd name="T24" fmla="*/ 98 w 98"/>
                  <a:gd name="T25" fmla="*/ 30 h 58"/>
                  <a:gd name="T26" fmla="*/ 50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6" y="38"/>
                    </a:lnTo>
                    <a:lnTo>
                      <a:pt x="16" y="46"/>
                    </a:lnTo>
                    <a:lnTo>
                      <a:pt x="24" y="52"/>
                    </a:lnTo>
                    <a:lnTo>
                      <a:pt x="34" y="56"/>
                    </a:lnTo>
                    <a:lnTo>
                      <a:pt x="46" y="58"/>
                    </a:lnTo>
                    <a:lnTo>
                      <a:pt x="56" y="58"/>
                    </a:lnTo>
                    <a:lnTo>
                      <a:pt x="68" y="54"/>
                    </a:lnTo>
                    <a:lnTo>
                      <a:pt x="78" y="50"/>
                    </a:lnTo>
                    <a:lnTo>
                      <a:pt x="78" y="50"/>
                    </a:lnTo>
                    <a:lnTo>
                      <a:pt x="90" y="40"/>
                    </a:lnTo>
                    <a:lnTo>
                      <a:pt x="98" y="30"/>
                    </a:lnTo>
                    <a:lnTo>
                      <a:pt x="50" y="0"/>
                    </a:lnTo>
                    <a:lnTo>
                      <a:pt x="0" y="3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6" name="Oval 755"/>
              <p:cNvSpPr/>
              <p:nvPr/>
            </p:nvSpPr>
            <p:spPr>
              <a:xfrm>
                <a:off x="5467616" y="3470274"/>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p:cNvGrpSpPr/>
          <p:nvPr/>
        </p:nvGrpSpPr>
        <p:grpSpPr>
          <a:xfrm>
            <a:off x="5129081" y="3846512"/>
            <a:ext cx="184944" cy="185738"/>
            <a:chOff x="5282539" y="3998912"/>
            <a:chExt cx="184944" cy="185738"/>
          </a:xfrm>
        </p:grpSpPr>
        <p:sp>
          <p:nvSpPr>
            <p:cNvPr id="757" name="Freeform 131"/>
            <p:cNvSpPr>
              <a:spLocks/>
            </p:cNvSpPr>
            <p:nvPr/>
          </p:nvSpPr>
          <p:spPr bwMode="auto">
            <a:xfrm>
              <a:off x="5286508" y="3998912"/>
              <a:ext cx="88900" cy="133350"/>
            </a:xfrm>
            <a:custGeom>
              <a:avLst/>
              <a:gdLst>
                <a:gd name="T0" fmla="*/ 56 w 56"/>
                <a:gd name="T1" fmla="*/ 0 h 84"/>
                <a:gd name="T2" fmla="*/ 56 w 56"/>
                <a:gd name="T3" fmla="*/ 0 h 84"/>
                <a:gd name="T4" fmla="*/ 42 w 56"/>
                <a:gd name="T5" fmla="*/ 2 h 84"/>
                <a:gd name="T6" fmla="*/ 28 w 56"/>
                <a:gd name="T7" fmla="*/ 8 h 84"/>
                <a:gd name="T8" fmla="*/ 28 w 56"/>
                <a:gd name="T9" fmla="*/ 8 h 84"/>
                <a:gd name="T10" fmla="*/ 18 w 56"/>
                <a:gd name="T11" fmla="*/ 14 h 84"/>
                <a:gd name="T12" fmla="*/ 10 w 56"/>
                <a:gd name="T13" fmla="*/ 22 h 84"/>
                <a:gd name="T14" fmla="*/ 4 w 56"/>
                <a:gd name="T15" fmla="*/ 32 h 84"/>
                <a:gd name="T16" fmla="*/ 0 w 56"/>
                <a:gd name="T17" fmla="*/ 42 h 84"/>
                <a:gd name="T18" fmla="*/ 0 w 56"/>
                <a:gd name="T19" fmla="*/ 52 h 84"/>
                <a:gd name="T20" fmla="*/ 0 w 56"/>
                <a:gd name="T21" fmla="*/ 64 h 84"/>
                <a:gd name="T22" fmla="*/ 2 w 56"/>
                <a:gd name="T23" fmla="*/ 74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2" y="2"/>
                  </a:lnTo>
                  <a:lnTo>
                    <a:pt x="28" y="8"/>
                  </a:lnTo>
                  <a:lnTo>
                    <a:pt x="28" y="8"/>
                  </a:lnTo>
                  <a:lnTo>
                    <a:pt x="18" y="14"/>
                  </a:lnTo>
                  <a:lnTo>
                    <a:pt x="10" y="22"/>
                  </a:lnTo>
                  <a:lnTo>
                    <a:pt x="4" y="32"/>
                  </a:lnTo>
                  <a:lnTo>
                    <a:pt x="0" y="42"/>
                  </a:lnTo>
                  <a:lnTo>
                    <a:pt x="0" y="52"/>
                  </a:lnTo>
                  <a:lnTo>
                    <a:pt x="0" y="64"/>
                  </a:lnTo>
                  <a:lnTo>
                    <a:pt x="2" y="74"/>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8" name="Freeform 132"/>
            <p:cNvSpPr>
              <a:spLocks/>
            </p:cNvSpPr>
            <p:nvPr/>
          </p:nvSpPr>
          <p:spPr bwMode="auto">
            <a:xfrm>
              <a:off x="5296033" y="4087812"/>
              <a:ext cx="158750" cy="92075"/>
            </a:xfrm>
            <a:custGeom>
              <a:avLst/>
              <a:gdLst>
                <a:gd name="T0" fmla="*/ 78 w 100"/>
                <a:gd name="T1" fmla="*/ 50 h 58"/>
                <a:gd name="T2" fmla="*/ 78 w 100"/>
                <a:gd name="T3" fmla="*/ 50 h 58"/>
                <a:gd name="T4" fmla="*/ 90 w 100"/>
                <a:gd name="T5" fmla="*/ 40 h 58"/>
                <a:gd name="T6" fmla="*/ 100 w 100"/>
                <a:gd name="T7" fmla="*/ 28 h 58"/>
                <a:gd name="T8" fmla="*/ 50 w 100"/>
                <a:gd name="T9" fmla="*/ 0 h 58"/>
                <a:gd name="T10" fmla="*/ 0 w 100"/>
                <a:gd name="T11" fmla="*/ 28 h 58"/>
                <a:gd name="T12" fmla="*/ 0 w 100"/>
                <a:gd name="T13" fmla="*/ 28 h 58"/>
                <a:gd name="T14" fmla="*/ 8 w 100"/>
                <a:gd name="T15" fmla="*/ 38 h 58"/>
                <a:gd name="T16" fmla="*/ 16 w 100"/>
                <a:gd name="T17" fmla="*/ 46 h 58"/>
                <a:gd name="T18" fmla="*/ 24 w 100"/>
                <a:gd name="T19" fmla="*/ 52 h 58"/>
                <a:gd name="T20" fmla="*/ 36 w 100"/>
                <a:gd name="T21" fmla="*/ 56 h 58"/>
                <a:gd name="T22" fmla="*/ 46 w 100"/>
                <a:gd name="T23" fmla="*/ 58 h 58"/>
                <a:gd name="T24" fmla="*/ 56 w 100"/>
                <a:gd name="T25" fmla="*/ 56 h 58"/>
                <a:gd name="T26" fmla="*/ 68 w 100"/>
                <a:gd name="T27" fmla="*/ 54 h 58"/>
                <a:gd name="T28" fmla="*/ 78 w 100"/>
                <a:gd name="T29" fmla="*/ 50 h 58"/>
                <a:gd name="T30" fmla="*/ 78 w 100"/>
                <a:gd name="T3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8">
                  <a:moveTo>
                    <a:pt x="78" y="50"/>
                  </a:moveTo>
                  <a:lnTo>
                    <a:pt x="78" y="50"/>
                  </a:lnTo>
                  <a:lnTo>
                    <a:pt x="90" y="40"/>
                  </a:lnTo>
                  <a:lnTo>
                    <a:pt x="100" y="28"/>
                  </a:lnTo>
                  <a:lnTo>
                    <a:pt x="50" y="0"/>
                  </a:lnTo>
                  <a:lnTo>
                    <a:pt x="0" y="28"/>
                  </a:lnTo>
                  <a:lnTo>
                    <a:pt x="0" y="28"/>
                  </a:lnTo>
                  <a:lnTo>
                    <a:pt x="8" y="38"/>
                  </a:lnTo>
                  <a:lnTo>
                    <a:pt x="16" y="46"/>
                  </a:lnTo>
                  <a:lnTo>
                    <a:pt x="24" y="52"/>
                  </a:lnTo>
                  <a:lnTo>
                    <a:pt x="36" y="56"/>
                  </a:lnTo>
                  <a:lnTo>
                    <a:pt x="46" y="58"/>
                  </a:lnTo>
                  <a:lnTo>
                    <a:pt x="56" y="56"/>
                  </a:lnTo>
                  <a:lnTo>
                    <a:pt x="68" y="54"/>
                  </a:lnTo>
                  <a:lnTo>
                    <a:pt x="78" y="50"/>
                  </a:lnTo>
                  <a:lnTo>
                    <a:pt x="78" y="5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9" name="Freeform 130"/>
            <p:cNvSpPr>
              <a:spLocks/>
            </p:cNvSpPr>
            <p:nvPr/>
          </p:nvSpPr>
          <p:spPr bwMode="auto">
            <a:xfrm>
              <a:off x="5375408" y="3998912"/>
              <a:ext cx="88900" cy="133350"/>
            </a:xfrm>
            <a:custGeom>
              <a:avLst/>
              <a:gdLst>
                <a:gd name="T0" fmla="*/ 50 w 56"/>
                <a:gd name="T1" fmla="*/ 84 h 84"/>
                <a:gd name="T2" fmla="*/ 50 w 56"/>
                <a:gd name="T3" fmla="*/ 84 h 84"/>
                <a:gd name="T4" fmla="*/ 54 w 56"/>
                <a:gd name="T5" fmla="*/ 72 h 84"/>
                <a:gd name="T6" fmla="*/ 56 w 56"/>
                <a:gd name="T7" fmla="*/ 56 h 84"/>
                <a:gd name="T8" fmla="*/ 56 w 56"/>
                <a:gd name="T9" fmla="*/ 42 h 84"/>
                <a:gd name="T10" fmla="*/ 50 w 56"/>
                <a:gd name="T11" fmla="*/ 28 h 84"/>
                <a:gd name="T12" fmla="*/ 50 w 56"/>
                <a:gd name="T13" fmla="*/ 28 h 84"/>
                <a:gd name="T14" fmla="*/ 40 w 56"/>
                <a:gd name="T15" fmla="*/ 16 h 84"/>
                <a:gd name="T16" fmla="*/ 28 w 56"/>
                <a:gd name="T17" fmla="*/ 6 h 84"/>
                <a:gd name="T18" fmla="*/ 14 w 56"/>
                <a:gd name="T19" fmla="*/ 2 h 84"/>
                <a:gd name="T20" fmla="*/ 0 w 56"/>
                <a:gd name="T21" fmla="*/ 0 h 84"/>
                <a:gd name="T22" fmla="*/ 0 w 56"/>
                <a:gd name="T23" fmla="*/ 56 h 84"/>
                <a:gd name="T24" fmla="*/ 50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0" y="84"/>
                  </a:moveTo>
                  <a:lnTo>
                    <a:pt x="50" y="84"/>
                  </a:lnTo>
                  <a:lnTo>
                    <a:pt x="54" y="72"/>
                  </a:lnTo>
                  <a:lnTo>
                    <a:pt x="56" y="56"/>
                  </a:lnTo>
                  <a:lnTo>
                    <a:pt x="56" y="42"/>
                  </a:lnTo>
                  <a:lnTo>
                    <a:pt x="50" y="28"/>
                  </a:lnTo>
                  <a:lnTo>
                    <a:pt x="50" y="28"/>
                  </a:lnTo>
                  <a:lnTo>
                    <a:pt x="40" y="16"/>
                  </a:lnTo>
                  <a:lnTo>
                    <a:pt x="28" y="6"/>
                  </a:lnTo>
                  <a:lnTo>
                    <a:pt x="14" y="2"/>
                  </a:lnTo>
                  <a:lnTo>
                    <a:pt x="0" y="0"/>
                  </a:lnTo>
                  <a:lnTo>
                    <a:pt x="0" y="56"/>
                  </a:lnTo>
                  <a:lnTo>
                    <a:pt x="50" y="84"/>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0" name="Oval 759"/>
            <p:cNvSpPr/>
            <p:nvPr/>
          </p:nvSpPr>
          <p:spPr>
            <a:xfrm>
              <a:off x="5282539" y="39997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746758" y="3328688"/>
            <a:ext cx="184944" cy="184944"/>
            <a:chOff x="4899158" y="3484165"/>
            <a:chExt cx="184944" cy="184944"/>
          </a:xfrm>
        </p:grpSpPr>
        <p:sp>
          <p:nvSpPr>
            <p:cNvPr id="761" name="Freeform 115"/>
            <p:cNvSpPr>
              <a:spLocks/>
            </p:cNvSpPr>
            <p:nvPr/>
          </p:nvSpPr>
          <p:spPr bwMode="auto">
            <a:xfrm>
              <a:off x="4991233" y="3487737"/>
              <a:ext cx="88900" cy="133350"/>
            </a:xfrm>
            <a:custGeom>
              <a:avLst/>
              <a:gdLst>
                <a:gd name="T0" fmla="*/ 0 w 56"/>
                <a:gd name="T1" fmla="*/ 0 h 84"/>
                <a:gd name="T2" fmla="*/ 0 w 56"/>
                <a:gd name="T3" fmla="*/ 56 h 84"/>
                <a:gd name="T4" fmla="*/ 48 w 56"/>
                <a:gd name="T5" fmla="*/ 84 h 84"/>
                <a:gd name="T6" fmla="*/ 48 w 56"/>
                <a:gd name="T7" fmla="*/ 84 h 84"/>
                <a:gd name="T8" fmla="*/ 54 w 56"/>
                <a:gd name="T9" fmla="*/ 70 h 84"/>
                <a:gd name="T10" fmla="*/ 56 w 56"/>
                <a:gd name="T11" fmla="*/ 56 h 84"/>
                <a:gd name="T12" fmla="*/ 54 w 56"/>
                <a:gd name="T13" fmla="*/ 42 h 84"/>
                <a:gd name="T14" fmla="*/ 48 w 56"/>
                <a:gd name="T15" fmla="*/ 28 h 84"/>
                <a:gd name="T16" fmla="*/ 48 w 56"/>
                <a:gd name="T17" fmla="*/ 28 h 84"/>
                <a:gd name="T18" fmla="*/ 38 w 56"/>
                <a:gd name="T19" fmla="*/ 16 h 84"/>
                <a:gd name="T20" fmla="*/ 28 w 56"/>
                <a:gd name="T21" fmla="*/ 6 h 84"/>
                <a:gd name="T22" fmla="*/ 14 w 56"/>
                <a:gd name="T23" fmla="*/ 0 h 84"/>
                <a:gd name="T24" fmla="*/ 0 w 56"/>
                <a:gd name="T25" fmla="*/ 0 h 84"/>
                <a:gd name="T26" fmla="*/ 0 w 56"/>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4">
                  <a:moveTo>
                    <a:pt x="0" y="0"/>
                  </a:moveTo>
                  <a:lnTo>
                    <a:pt x="0" y="56"/>
                  </a:lnTo>
                  <a:lnTo>
                    <a:pt x="48" y="84"/>
                  </a:lnTo>
                  <a:lnTo>
                    <a:pt x="48" y="84"/>
                  </a:lnTo>
                  <a:lnTo>
                    <a:pt x="54" y="70"/>
                  </a:lnTo>
                  <a:lnTo>
                    <a:pt x="56" y="56"/>
                  </a:lnTo>
                  <a:lnTo>
                    <a:pt x="54" y="42"/>
                  </a:lnTo>
                  <a:lnTo>
                    <a:pt x="48" y="28"/>
                  </a:lnTo>
                  <a:lnTo>
                    <a:pt x="48" y="28"/>
                  </a:lnTo>
                  <a:lnTo>
                    <a:pt x="38" y="16"/>
                  </a:lnTo>
                  <a:lnTo>
                    <a:pt x="28" y="6"/>
                  </a:lnTo>
                  <a:lnTo>
                    <a:pt x="14" y="0"/>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2" name="Freeform 116"/>
            <p:cNvSpPr>
              <a:spLocks/>
            </p:cNvSpPr>
            <p:nvPr/>
          </p:nvSpPr>
          <p:spPr bwMode="auto">
            <a:xfrm>
              <a:off x="4911858" y="3576637"/>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2 h 56"/>
                <a:gd name="T10" fmla="*/ 34 w 98"/>
                <a:gd name="T11" fmla="*/ 54 h 56"/>
                <a:gd name="T12" fmla="*/ 46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50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2"/>
                  </a:lnTo>
                  <a:lnTo>
                    <a:pt x="34" y="54"/>
                  </a:lnTo>
                  <a:lnTo>
                    <a:pt x="46" y="56"/>
                  </a:lnTo>
                  <a:lnTo>
                    <a:pt x="56" y="56"/>
                  </a:lnTo>
                  <a:lnTo>
                    <a:pt x="66" y="54"/>
                  </a:lnTo>
                  <a:lnTo>
                    <a:pt x="78" y="50"/>
                  </a:lnTo>
                  <a:lnTo>
                    <a:pt x="78" y="50"/>
                  </a:lnTo>
                  <a:lnTo>
                    <a:pt x="90" y="40"/>
                  </a:lnTo>
                  <a:lnTo>
                    <a:pt x="98" y="28"/>
                  </a:lnTo>
                  <a:lnTo>
                    <a:pt x="50"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3" name="Freeform 117"/>
            <p:cNvSpPr>
              <a:spLocks/>
            </p:cNvSpPr>
            <p:nvPr/>
          </p:nvSpPr>
          <p:spPr bwMode="auto">
            <a:xfrm>
              <a:off x="4899158" y="3487737"/>
              <a:ext cx="92075" cy="133350"/>
            </a:xfrm>
            <a:custGeom>
              <a:avLst/>
              <a:gdLst>
                <a:gd name="T0" fmla="*/ 58 w 58"/>
                <a:gd name="T1" fmla="*/ 0 h 84"/>
                <a:gd name="T2" fmla="*/ 58 w 58"/>
                <a:gd name="T3" fmla="*/ 0 h 84"/>
                <a:gd name="T4" fmla="*/ 42 w 58"/>
                <a:gd name="T5" fmla="*/ 0 h 84"/>
                <a:gd name="T6" fmla="*/ 28 w 58"/>
                <a:gd name="T7" fmla="*/ 6 h 84"/>
                <a:gd name="T8" fmla="*/ 28 w 58"/>
                <a:gd name="T9" fmla="*/ 6 h 84"/>
                <a:gd name="T10" fmla="*/ 20 w 58"/>
                <a:gd name="T11" fmla="*/ 14 h 84"/>
                <a:gd name="T12" fmla="*/ 12 w 58"/>
                <a:gd name="T13" fmla="*/ 22 h 84"/>
                <a:gd name="T14" fmla="*/ 6 w 58"/>
                <a:gd name="T15" fmla="*/ 30 h 84"/>
                <a:gd name="T16" fmla="*/ 2 w 58"/>
                <a:gd name="T17" fmla="*/ 42 h 84"/>
                <a:gd name="T18" fmla="*/ 0 w 58"/>
                <a:gd name="T19" fmla="*/ 52 h 84"/>
                <a:gd name="T20" fmla="*/ 0 w 58"/>
                <a:gd name="T21" fmla="*/ 62 h 84"/>
                <a:gd name="T22" fmla="*/ 2 w 58"/>
                <a:gd name="T23" fmla="*/ 74 h 84"/>
                <a:gd name="T24" fmla="*/ 8 w 58"/>
                <a:gd name="T25" fmla="*/ 84 h 84"/>
                <a:gd name="T26" fmla="*/ 58 w 58"/>
                <a:gd name="T27" fmla="*/ 56 h 84"/>
                <a:gd name="T28" fmla="*/ 58 w 58"/>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4">
                  <a:moveTo>
                    <a:pt x="58" y="0"/>
                  </a:moveTo>
                  <a:lnTo>
                    <a:pt x="58" y="0"/>
                  </a:lnTo>
                  <a:lnTo>
                    <a:pt x="42" y="0"/>
                  </a:lnTo>
                  <a:lnTo>
                    <a:pt x="28" y="6"/>
                  </a:lnTo>
                  <a:lnTo>
                    <a:pt x="28" y="6"/>
                  </a:lnTo>
                  <a:lnTo>
                    <a:pt x="20" y="14"/>
                  </a:lnTo>
                  <a:lnTo>
                    <a:pt x="12" y="22"/>
                  </a:lnTo>
                  <a:lnTo>
                    <a:pt x="6" y="30"/>
                  </a:lnTo>
                  <a:lnTo>
                    <a:pt x="2" y="42"/>
                  </a:lnTo>
                  <a:lnTo>
                    <a:pt x="0" y="52"/>
                  </a:lnTo>
                  <a:lnTo>
                    <a:pt x="0" y="62"/>
                  </a:lnTo>
                  <a:lnTo>
                    <a:pt x="2" y="74"/>
                  </a:lnTo>
                  <a:lnTo>
                    <a:pt x="8" y="84"/>
                  </a:lnTo>
                  <a:lnTo>
                    <a:pt x="58" y="56"/>
                  </a:lnTo>
                  <a:lnTo>
                    <a:pt x="58"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4" name="Oval 763"/>
            <p:cNvSpPr/>
            <p:nvPr/>
          </p:nvSpPr>
          <p:spPr>
            <a:xfrm>
              <a:off x="4899158" y="348416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5467616" y="3468687"/>
            <a:ext cx="184944" cy="186531"/>
            <a:chOff x="5620016" y="3621087"/>
            <a:chExt cx="184944" cy="186531"/>
          </a:xfrm>
        </p:grpSpPr>
        <p:sp>
          <p:nvSpPr>
            <p:cNvPr id="768" name="Freeform 124"/>
            <p:cNvSpPr>
              <a:spLocks/>
            </p:cNvSpPr>
            <p:nvPr/>
          </p:nvSpPr>
          <p:spPr bwMode="auto">
            <a:xfrm>
              <a:off x="5623058" y="3621087"/>
              <a:ext cx="92075" cy="136525"/>
            </a:xfrm>
            <a:custGeom>
              <a:avLst/>
              <a:gdLst>
                <a:gd name="T0" fmla="*/ 58 w 58"/>
                <a:gd name="T1" fmla="*/ 0 h 86"/>
                <a:gd name="T2" fmla="*/ 58 w 58"/>
                <a:gd name="T3" fmla="*/ 0 h 86"/>
                <a:gd name="T4" fmla="*/ 42 w 58"/>
                <a:gd name="T5" fmla="*/ 2 h 86"/>
                <a:gd name="T6" fmla="*/ 28 w 58"/>
                <a:gd name="T7" fmla="*/ 8 h 86"/>
                <a:gd name="T8" fmla="*/ 28 w 58"/>
                <a:gd name="T9" fmla="*/ 8 h 86"/>
                <a:gd name="T10" fmla="*/ 20 w 58"/>
                <a:gd name="T11" fmla="*/ 14 h 86"/>
                <a:gd name="T12" fmla="*/ 12 w 58"/>
                <a:gd name="T13" fmla="*/ 22 h 86"/>
                <a:gd name="T14" fmla="*/ 6 w 58"/>
                <a:gd name="T15" fmla="*/ 32 h 86"/>
                <a:gd name="T16" fmla="*/ 2 w 58"/>
                <a:gd name="T17" fmla="*/ 42 h 86"/>
                <a:gd name="T18" fmla="*/ 0 w 58"/>
                <a:gd name="T19" fmla="*/ 52 h 86"/>
                <a:gd name="T20" fmla="*/ 0 w 58"/>
                <a:gd name="T21" fmla="*/ 64 h 86"/>
                <a:gd name="T22" fmla="*/ 4 w 58"/>
                <a:gd name="T23" fmla="*/ 74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2" y="2"/>
                  </a:lnTo>
                  <a:lnTo>
                    <a:pt x="28" y="8"/>
                  </a:lnTo>
                  <a:lnTo>
                    <a:pt x="28" y="8"/>
                  </a:lnTo>
                  <a:lnTo>
                    <a:pt x="20" y="14"/>
                  </a:lnTo>
                  <a:lnTo>
                    <a:pt x="12" y="22"/>
                  </a:lnTo>
                  <a:lnTo>
                    <a:pt x="6" y="32"/>
                  </a:lnTo>
                  <a:lnTo>
                    <a:pt x="2" y="42"/>
                  </a:lnTo>
                  <a:lnTo>
                    <a:pt x="0" y="52"/>
                  </a:lnTo>
                  <a:lnTo>
                    <a:pt x="0" y="64"/>
                  </a:lnTo>
                  <a:lnTo>
                    <a:pt x="4" y="74"/>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 name="Freeform 126"/>
            <p:cNvSpPr>
              <a:spLocks/>
            </p:cNvSpPr>
            <p:nvPr/>
          </p:nvSpPr>
          <p:spPr bwMode="auto">
            <a:xfrm>
              <a:off x="5635758" y="3709987"/>
              <a:ext cx="155575" cy="92075"/>
            </a:xfrm>
            <a:custGeom>
              <a:avLst/>
              <a:gdLst>
                <a:gd name="T0" fmla="*/ 0 w 98"/>
                <a:gd name="T1" fmla="*/ 30 h 58"/>
                <a:gd name="T2" fmla="*/ 0 w 98"/>
                <a:gd name="T3" fmla="*/ 30 h 58"/>
                <a:gd name="T4" fmla="*/ 6 w 98"/>
                <a:gd name="T5" fmla="*/ 38 h 58"/>
                <a:gd name="T6" fmla="*/ 16 w 98"/>
                <a:gd name="T7" fmla="*/ 46 h 58"/>
                <a:gd name="T8" fmla="*/ 24 w 98"/>
                <a:gd name="T9" fmla="*/ 52 h 58"/>
                <a:gd name="T10" fmla="*/ 34 w 98"/>
                <a:gd name="T11" fmla="*/ 56 h 58"/>
                <a:gd name="T12" fmla="*/ 46 w 98"/>
                <a:gd name="T13" fmla="*/ 58 h 58"/>
                <a:gd name="T14" fmla="*/ 56 w 98"/>
                <a:gd name="T15" fmla="*/ 58 h 58"/>
                <a:gd name="T16" fmla="*/ 68 w 98"/>
                <a:gd name="T17" fmla="*/ 54 h 58"/>
                <a:gd name="T18" fmla="*/ 78 w 98"/>
                <a:gd name="T19" fmla="*/ 50 h 58"/>
                <a:gd name="T20" fmla="*/ 78 w 98"/>
                <a:gd name="T21" fmla="*/ 50 h 58"/>
                <a:gd name="T22" fmla="*/ 90 w 98"/>
                <a:gd name="T23" fmla="*/ 40 h 58"/>
                <a:gd name="T24" fmla="*/ 98 w 98"/>
                <a:gd name="T25" fmla="*/ 30 h 58"/>
                <a:gd name="T26" fmla="*/ 50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6" y="38"/>
                  </a:lnTo>
                  <a:lnTo>
                    <a:pt x="16" y="46"/>
                  </a:lnTo>
                  <a:lnTo>
                    <a:pt x="24" y="52"/>
                  </a:lnTo>
                  <a:lnTo>
                    <a:pt x="34" y="56"/>
                  </a:lnTo>
                  <a:lnTo>
                    <a:pt x="46" y="58"/>
                  </a:lnTo>
                  <a:lnTo>
                    <a:pt x="56" y="58"/>
                  </a:lnTo>
                  <a:lnTo>
                    <a:pt x="68" y="54"/>
                  </a:lnTo>
                  <a:lnTo>
                    <a:pt x="78" y="50"/>
                  </a:lnTo>
                  <a:lnTo>
                    <a:pt x="78" y="50"/>
                  </a:lnTo>
                  <a:lnTo>
                    <a:pt x="90" y="40"/>
                  </a:lnTo>
                  <a:lnTo>
                    <a:pt x="98" y="30"/>
                  </a:lnTo>
                  <a:lnTo>
                    <a:pt x="50" y="0"/>
                  </a:lnTo>
                  <a:lnTo>
                    <a:pt x="0" y="3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0" name="Oval 769"/>
            <p:cNvSpPr/>
            <p:nvPr/>
          </p:nvSpPr>
          <p:spPr>
            <a:xfrm>
              <a:off x="5620016" y="3622674"/>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5962783" y="2883693"/>
            <a:ext cx="187061" cy="184944"/>
            <a:chOff x="6115183" y="3036093"/>
            <a:chExt cx="187061" cy="184944"/>
          </a:xfrm>
        </p:grpSpPr>
        <p:sp>
          <p:nvSpPr>
            <p:cNvPr id="771" name="Freeform 94"/>
            <p:cNvSpPr>
              <a:spLocks/>
            </p:cNvSpPr>
            <p:nvPr/>
          </p:nvSpPr>
          <p:spPr bwMode="auto">
            <a:xfrm>
              <a:off x="6115183" y="30368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2" name="Freeform 96"/>
            <p:cNvSpPr>
              <a:spLocks/>
            </p:cNvSpPr>
            <p:nvPr/>
          </p:nvSpPr>
          <p:spPr bwMode="auto">
            <a:xfrm>
              <a:off x="6204083" y="30368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3" name="Oval 772"/>
            <p:cNvSpPr/>
            <p:nvPr/>
          </p:nvSpPr>
          <p:spPr>
            <a:xfrm>
              <a:off x="6117300" y="3036093"/>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141292" y="2669381"/>
            <a:ext cx="336550" cy="341312"/>
            <a:chOff x="4745733" y="2220070"/>
            <a:chExt cx="336550" cy="341312"/>
          </a:xfrm>
        </p:grpSpPr>
        <p:sp>
          <p:nvSpPr>
            <p:cNvPr id="774" name="Freeform 82"/>
            <p:cNvSpPr>
              <a:spLocks/>
            </p:cNvSpPr>
            <p:nvPr/>
          </p:nvSpPr>
          <p:spPr bwMode="auto">
            <a:xfrm>
              <a:off x="4745733" y="2220070"/>
              <a:ext cx="168275" cy="254000"/>
            </a:xfrm>
            <a:custGeom>
              <a:avLst/>
              <a:gdLst>
                <a:gd name="T0" fmla="*/ 106 w 106"/>
                <a:gd name="T1" fmla="*/ 0 h 160"/>
                <a:gd name="T2" fmla="*/ 106 w 106"/>
                <a:gd name="T3" fmla="*/ 0 h 160"/>
                <a:gd name="T4" fmla="*/ 94 w 106"/>
                <a:gd name="T5" fmla="*/ 2 h 160"/>
                <a:gd name="T6" fmla="*/ 80 w 106"/>
                <a:gd name="T7" fmla="*/ 4 h 160"/>
                <a:gd name="T8" fmla="*/ 66 w 106"/>
                <a:gd name="T9" fmla="*/ 8 h 160"/>
                <a:gd name="T10" fmla="*/ 54 w 106"/>
                <a:gd name="T11" fmla="*/ 14 h 160"/>
                <a:gd name="T12" fmla="*/ 44 w 106"/>
                <a:gd name="T13" fmla="*/ 22 h 160"/>
                <a:gd name="T14" fmla="*/ 32 w 106"/>
                <a:gd name="T15" fmla="*/ 32 h 160"/>
                <a:gd name="T16" fmla="*/ 24 w 106"/>
                <a:gd name="T17" fmla="*/ 42 h 160"/>
                <a:gd name="T18" fmla="*/ 16 w 106"/>
                <a:gd name="T19" fmla="*/ 54 h 160"/>
                <a:gd name="T20" fmla="*/ 16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10 w 106"/>
                <a:gd name="T35" fmla="*/ 148 h 160"/>
                <a:gd name="T36" fmla="*/ 16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4" y="2"/>
                  </a:lnTo>
                  <a:lnTo>
                    <a:pt x="80" y="4"/>
                  </a:lnTo>
                  <a:lnTo>
                    <a:pt x="66" y="8"/>
                  </a:lnTo>
                  <a:lnTo>
                    <a:pt x="54" y="14"/>
                  </a:lnTo>
                  <a:lnTo>
                    <a:pt x="44" y="22"/>
                  </a:lnTo>
                  <a:lnTo>
                    <a:pt x="32" y="32"/>
                  </a:lnTo>
                  <a:lnTo>
                    <a:pt x="24" y="42"/>
                  </a:lnTo>
                  <a:lnTo>
                    <a:pt x="16" y="54"/>
                  </a:lnTo>
                  <a:lnTo>
                    <a:pt x="16" y="54"/>
                  </a:lnTo>
                  <a:lnTo>
                    <a:pt x="8" y="66"/>
                  </a:lnTo>
                  <a:lnTo>
                    <a:pt x="4" y="80"/>
                  </a:lnTo>
                  <a:lnTo>
                    <a:pt x="2" y="94"/>
                  </a:lnTo>
                  <a:lnTo>
                    <a:pt x="0" y="108"/>
                  </a:lnTo>
                  <a:lnTo>
                    <a:pt x="2" y="122"/>
                  </a:lnTo>
                  <a:lnTo>
                    <a:pt x="4" y="134"/>
                  </a:lnTo>
                  <a:lnTo>
                    <a:pt x="10" y="148"/>
                  </a:lnTo>
                  <a:lnTo>
                    <a:pt x="16"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5" name="Freeform 83"/>
            <p:cNvSpPr>
              <a:spLocks/>
            </p:cNvSpPr>
            <p:nvPr/>
          </p:nvSpPr>
          <p:spPr bwMode="auto">
            <a:xfrm>
              <a:off x="4914008" y="2220070"/>
              <a:ext cx="168275" cy="254000"/>
            </a:xfrm>
            <a:custGeom>
              <a:avLst/>
              <a:gdLst>
                <a:gd name="T0" fmla="*/ 54 w 106"/>
                <a:gd name="T1" fmla="*/ 14 h 160"/>
                <a:gd name="T2" fmla="*/ 54 w 106"/>
                <a:gd name="T3" fmla="*/ 14 h 160"/>
                <a:gd name="T4" fmla="*/ 42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4 w 106"/>
                <a:gd name="T25" fmla="*/ 80 h 160"/>
                <a:gd name="T26" fmla="*/ 96 w 106"/>
                <a:gd name="T27" fmla="*/ 60 h 160"/>
                <a:gd name="T28" fmla="*/ 86 w 106"/>
                <a:gd name="T29" fmla="*/ 42 h 160"/>
                <a:gd name="T30" fmla="*/ 72 w 106"/>
                <a:gd name="T31" fmla="*/ 28 h 160"/>
                <a:gd name="T32" fmla="*/ 54 w 106"/>
                <a:gd name="T33" fmla="*/ 14 h 160"/>
                <a:gd name="T34" fmla="*/ 54 w 106"/>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4"/>
                  </a:moveTo>
                  <a:lnTo>
                    <a:pt x="54" y="14"/>
                  </a:lnTo>
                  <a:lnTo>
                    <a:pt x="42" y="8"/>
                  </a:lnTo>
                  <a:lnTo>
                    <a:pt x="28" y="4"/>
                  </a:lnTo>
                  <a:lnTo>
                    <a:pt x="14" y="2"/>
                  </a:lnTo>
                  <a:lnTo>
                    <a:pt x="0" y="0"/>
                  </a:lnTo>
                  <a:lnTo>
                    <a:pt x="0" y="106"/>
                  </a:lnTo>
                  <a:lnTo>
                    <a:pt x="92" y="160"/>
                  </a:lnTo>
                  <a:lnTo>
                    <a:pt x="92" y="160"/>
                  </a:lnTo>
                  <a:lnTo>
                    <a:pt x="102" y="140"/>
                  </a:lnTo>
                  <a:lnTo>
                    <a:pt x="106" y="120"/>
                  </a:lnTo>
                  <a:lnTo>
                    <a:pt x="106" y="100"/>
                  </a:lnTo>
                  <a:lnTo>
                    <a:pt x="104" y="80"/>
                  </a:lnTo>
                  <a:lnTo>
                    <a:pt x="96" y="60"/>
                  </a:lnTo>
                  <a:lnTo>
                    <a:pt x="86" y="42"/>
                  </a:lnTo>
                  <a:lnTo>
                    <a:pt x="72" y="28"/>
                  </a:lnTo>
                  <a:lnTo>
                    <a:pt x="54" y="14"/>
                  </a:lnTo>
                  <a:lnTo>
                    <a:pt x="54" y="1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76" name="Freeform 84"/>
            <p:cNvSpPr>
              <a:spLocks/>
            </p:cNvSpPr>
            <p:nvPr/>
          </p:nvSpPr>
          <p:spPr bwMode="auto">
            <a:xfrm>
              <a:off x="4771133" y="2388345"/>
              <a:ext cx="288925" cy="168275"/>
            </a:xfrm>
            <a:custGeom>
              <a:avLst/>
              <a:gdLst>
                <a:gd name="T0" fmla="*/ 0 w 182"/>
                <a:gd name="T1" fmla="*/ 54 h 106"/>
                <a:gd name="T2" fmla="*/ 0 w 182"/>
                <a:gd name="T3" fmla="*/ 54 h 106"/>
                <a:gd name="T4" fmla="*/ 6 w 182"/>
                <a:gd name="T5" fmla="*/ 66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4 h 106"/>
                <a:gd name="T22" fmla="*/ 138 w 182"/>
                <a:gd name="T23" fmla="*/ 96 h 106"/>
                <a:gd name="T24" fmla="*/ 154 w 182"/>
                <a:gd name="T25" fmla="*/ 86 h 106"/>
                <a:gd name="T26" fmla="*/ 170 w 182"/>
                <a:gd name="T27" fmla="*/ 72 h 106"/>
                <a:gd name="T28" fmla="*/ 182 w 182"/>
                <a:gd name="T29" fmla="*/ 54 h 106"/>
                <a:gd name="T30" fmla="*/ 90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6"/>
                  </a:lnTo>
                  <a:lnTo>
                    <a:pt x="16" y="76"/>
                  </a:lnTo>
                  <a:lnTo>
                    <a:pt x="26" y="84"/>
                  </a:lnTo>
                  <a:lnTo>
                    <a:pt x="38" y="92"/>
                  </a:lnTo>
                  <a:lnTo>
                    <a:pt x="38" y="92"/>
                  </a:lnTo>
                  <a:lnTo>
                    <a:pt x="58" y="102"/>
                  </a:lnTo>
                  <a:lnTo>
                    <a:pt x="78" y="106"/>
                  </a:lnTo>
                  <a:lnTo>
                    <a:pt x="98" y="106"/>
                  </a:lnTo>
                  <a:lnTo>
                    <a:pt x="118" y="104"/>
                  </a:lnTo>
                  <a:lnTo>
                    <a:pt x="138" y="96"/>
                  </a:lnTo>
                  <a:lnTo>
                    <a:pt x="154" y="86"/>
                  </a:lnTo>
                  <a:lnTo>
                    <a:pt x="170" y="72"/>
                  </a:lnTo>
                  <a:lnTo>
                    <a:pt x="182" y="54"/>
                  </a:lnTo>
                  <a:lnTo>
                    <a:pt x="90" y="0"/>
                  </a:lnTo>
                  <a:lnTo>
                    <a:pt x="0" y="5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77" name="Oval 776"/>
            <p:cNvSpPr/>
            <p:nvPr/>
          </p:nvSpPr>
          <p:spPr>
            <a:xfrm>
              <a:off x="4747319" y="2228005"/>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407825" y="3951287"/>
            <a:ext cx="338933" cy="336550"/>
            <a:chOff x="3815993" y="3818405"/>
            <a:chExt cx="338933" cy="336550"/>
          </a:xfrm>
          <a:solidFill>
            <a:schemeClr val="accent3">
              <a:lumMod val="75000"/>
            </a:schemeClr>
          </a:solidFill>
        </p:grpSpPr>
        <p:sp>
          <p:nvSpPr>
            <p:cNvPr id="778" name="Freeform 79"/>
            <p:cNvSpPr>
              <a:spLocks/>
            </p:cNvSpPr>
            <p:nvPr/>
          </p:nvSpPr>
          <p:spPr bwMode="auto">
            <a:xfrm>
              <a:off x="3815993" y="3818405"/>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grp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79" name="Freeform 80"/>
            <p:cNvSpPr>
              <a:spLocks/>
            </p:cNvSpPr>
            <p:nvPr/>
          </p:nvSpPr>
          <p:spPr bwMode="auto">
            <a:xfrm>
              <a:off x="3984268" y="3818405"/>
              <a:ext cx="168275" cy="250825"/>
            </a:xfrm>
            <a:custGeom>
              <a:avLst/>
              <a:gdLst>
                <a:gd name="T0" fmla="*/ 54 w 106"/>
                <a:gd name="T1" fmla="*/ 14 h 158"/>
                <a:gd name="T2" fmla="*/ 54 w 106"/>
                <a:gd name="T3" fmla="*/ 14 h 158"/>
                <a:gd name="T4" fmla="*/ 42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2"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grp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80" name="Freeform 81"/>
            <p:cNvSpPr>
              <a:spLocks/>
            </p:cNvSpPr>
            <p:nvPr/>
          </p:nvSpPr>
          <p:spPr bwMode="auto">
            <a:xfrm>
              <a:off x="3841393" y="3986680"/>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grp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81" name="Oval 780"/>
            <p:cNvSpPr/>
            <p:nvPr/>
          </p:nvSpPr>
          <p:spPr>
            <a:xfrm>
              <a:off x="3821549" y="3819991"/>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4" name="Group 783"/>
          <p:cNvGrpSpPr/>
          <p:nvPr/>
        </p:nvGrpSpPr>
        <p:grpSpPr>
          <a:xfrm>
            <a:off x="4405442" y="3954462"/>
            <a:ext cx="338933" cy="336550"/>
            <a:chOff x="3815993" y="3818405"/>
            <a:chExt cx="338933" cy="336550"/>
          </a:xfrm>
          <a:solidFill>
            <a:schemeClr val="accent3">
              <a:lumMod val="75000"/>
            </a:schemeClr>
          </a:solidFill>
        </p:grpSpPr>
        <p:sp>
          <p:nvSpPr>
            <p:cNvPr id="785" name="Freeform 79"/>
            <p:cNvSpPr>
              <a:spLocks/>
            </p:cNvSpPr>
            <p:nvPr/>
          </p:nvSpPr>
          <p:spPr bwMode="auto">
            <a:xfrm>
              <a:off x="3815993" y="3818405"/>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6" name="Freeform 80"/>
            <p:cNvSpPr>
              <a:spLocks/>
            </p:cNvSpPr>
            <p:nvPr/>
          </p:nvSpPr>
          <p:spPr bwMode="auto">
            <a:xfrm>
              <a:off x="3984268" y="3818405"/>
              <a:ext cx="168275" cy="250825"/>
            </a:xfrm>
            <a:custGeom>
              <a:avLst/>
              <a:gdLst>
                <a:gd name="T0" fmla="*/ 54 w 106"/>
                <a:gd name="T1" fmla="*/ 14 h 158"/>
                <a:gd name="T2" fmla="*/ 54 w 106"/>
                <a:gd name="T3" fmla="*/ 14 h 158"/>
                <a:gd name="T4" fmla="*/ 42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2"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grp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87" name="Freeform 81"/>
            <p:cNvSpPr>
              <a:spLocks/>
            </p:cNvSpPr>
            <p:nvPr/>
          </p:nvSpPr>
          <p:spPr bwMode="auto">
            <a:xfrm>
              <a:off x="3841393" y="3986680"/>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8" name="Oval 787"/>
            <p:cNvSpPr/>
            <p:nvPr/>
          </p:nvSpPr>
          <p:spPr>
            <a:xfrm>
              <a:off x="3821549" y="3819991"/>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1" name="Group 370"/>
          <p:cNvGrpSpPr/>
          <p:nvPr/>
        </p:nvGrpSpPr>
        <p:grpSpPr>
          <a:xfrm>
            <a:off x="2235454" y="3463924"/>
            <a:ext cx="445611" cy="443425"/>
            <a:chOff x="2235454" y="3465785"/>
            <a:chExt cx="445611" cy="443425"/>
          </a:xfrm>
        </p:grpSpPr>
        <p:grpSp>
          <p:nvGrpSpPr>
            <p:cNvPr id="372" name="Group 3393"/>
            <p:cNvGrpSpPr>
              <a:grpSpLocks noChangeAspect="1"/>
            </p:cNvGrpSpPr>
            <p:nvPr/>
          </p:nvGrpSpPr>
          <p:grpSpPr bwMode="auto">
            <a:xfrm>
              <a:off x="2235454" y="3467866"/>
              <a:ext cx="441028" cy="441028"/>
              <a:chOff x="1545" y="2470"/>
              <a:chExt cx="212" cy="212"/>
            </a:xfrm>
            <a:effectLst>
              <a:outerShdw blurRad="50800" dist="38100" dir="2700000" algn="tl" rotWithShape="0">
                <a:prstClr val="black">
                  <a:alpha val="40000"/>
                </a:prstClr>
              </a:outerShdw>
            </a:effectLst>
          </p:grpSpPr>
          <p:sp>
            <p:nvSpPr>
              <p:cNvPr id="374" name="Freeform 3395"/>
              <p:cNvSpPr>
                <a:spLocks/>
              </p:cNvSpPr>
              <p:nvPr/>
            </p:nvSpPr>
            <p:spPr bwMode="auto">
              <a:xfrm>
                <a:off x="1545" y="2470"/>
                <a:ext cx="108" cy="160"/>
              </a:xfrm>
              <a:custGeom>
                <a:avLst/>
                <a:gdLst>
                  <a:gd name="T0" fmla="*/ 108 w 108"/>
                  <a:gd name="T1" fmla="*/ 0 h 160"/>
                  <a:gd name="T2" fmla="*/ 108 w 108"/>
                  <a:gd name="T3" fmla="*/ 0 h 160"/>
                  <a:gd name="T4" fmla="*/ 94 w 108"/>
                  <a:gd name="T5" fmla="*/ 2 h 160"/>
                  <a:gd name="T6" fmla="*/ 80 w 108"/>
                  <a:gd name="T7" fmla="*/ 4 h 160"/>
                  <a:gd name="T8" fmla="*/ 68 w 108"/>
                  <a:gd name="T9" fmla="*/ 8 h 160"/>
                  <a:gd name="T10" fmla="*/ 54 w 108"/>
                  <a:gd name="T11" fmla="*/ 14 h 160"/>
                  <a:gd name="T12" fmla="*/ 44 w 108"/>
                  <a:gd name="T13" fmla="*/ 22 h 160"/>
                  <a:gd name="T14" fmla="*/ 32 w 108"/>
                  <a:gd name="T15" fmla="*/ 30 h 160"/>
                  <a:gd name="T16" fmla="*/ 24 w 108"/>
                  <a:gd name="T17" fmla="*/ 42 h 160"/>
                  <a:gd name="T18" fmla="*/ 16 w 108"/>
                  <a:gd name="T19" fmla="*/ 54 h 160"/>
                  <a:gd name="T20" fmla="*/ 16 w 108"/>
                  <a:gd name="T21" fmla="*/ 54 h 160"/>
                  <a:gd name="T22" fmla="*/ 8 w 108"/>
                  <a:gd name="T23" fmla="*/ 66 h 160"/>
                  <a:gd name="T24" fmla="*/ 4 w 108"/>
                  <a:gd name="T25" fmla="*/ 80 h 160"/>
                  <a:gd name="T26" fmla="*/ 2 w 108"/>
                  <a:gd name="T27" fmla="*/ 94 h 160"/>
                  <a:gd name="T28" fmla="*/ 0 w 108"/>
                  <a:gd name="T29" fmla="*/ 108 h 160"/>
                  <a:gd name="T30" fmla="*/ 2 w 108"/>
                  <a:gd name="T31" fmla="*/ 120 h 160"/>
                  <a:gd name="T32" fmla="*/ 4 w 108"/>
                  <a:gd name="T33" fmla="*/ 134 h 160"/>
                  <a:gd name="T34" fmla="*/ 10 w 108"/>
                  <a:gd name="T35" fmla="*/ 148 h 160"/>
                  <a:gd name="T36" fmla="*/ 16 w 108"/>
                  <a:gd name="T37" fmla="*/ 160 h 160"/>
                  <a:gd name="T38" fmla="*/ 108 w 108"/>
                  <a:gd name="T39" fmla="*/ 106 h 160"/>
                  <a:gd name="T40" fmla="*/ 108 w 108"/>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60">
                    <a:moveTo>
                      <a:pt x="108" y="0"/>
                    </a:moveTo>
                    <a:lnTo>
                      <a:pt x="108" y="0"/>
                    </a:lnTo>
                    <a:lnTo>
                      <a:pt x="94" y="2"/>
                    </a:lnTo>
                    <a:lnTo>
                      <a:pt x="80" y="4"/>
                    </a:lnTo>
                    <a:lnTo>
                      <a:pt x="68" y="8"/>
                    </a:lnTo>
                    <a:lnTo>
                      <a:pt x="54" y="14"/>
                    </a:lnTo>
                    <a:lnTo>
                      <a:pt x="44" y="22"/>
                    </a:lnTo>
                    <a:lnTo>
                      <a:pt x="32" y="30"/>
                    </a:lnTo>
                    <a:lnTo>
                      <a:pt x="24" y="42"/>
                    </a:lnTo>
                    <a:lnTo>
                      <a:pt x="16" y="54"/>
                    </a:lnTo>
                    <a:lnTo>
                      <a:pt x="16" y="54"/>
                    </a:lnTo>
                    <a:lnTo>
                      <a:pt x="8" y="66"/>
                    </a:lnTo>
                    <a:lnTo>
                      <a:pt x="4" y="80"/>
                    </a:lnTo>
                    <a:lnTo>
                      <a:pt x="2" y="94"/>
                    </a:lnTo>
                    <a:lnTo>
                      <a:pt x="0" y="108"/>
                    </a:lnTo>
                    <a:lnTo>
                      <a:pt x="2" y="120"/>
                    </a:lnTo>
                    <a:lnTo>
                      <a:pt x="4" y="134"/>
                    </a:lnTo>
                    <a:lnTo>
                      <a:pt x="10" y="148"/>
                    </a:lnTo>
                    <a:lnTo>
                      <a:pt x="16" y="160"/>
                    </a:lnTo>
                    <a:lnTo>
                      <a:pt x="108" y="106"/>
                    </a:lnTo>
                    <a:lnTo>
                      <a:pt x="108"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 name="Freeform 3396"/>
              <p:cNvSpPr>
                <a:spLocks/>
              </p:cNvSpPr>
              <p:nvPr/>
            </p:nvSpPr>
            <p:spPr bwMode="auto">
              <a:xfrm>
                <a:off x="1653" y="2470"/>
                <a:ext cx="104" cy="160"/>
              </a:xfrm>
              <a:custGeom>
                <a:avLst/>
                <a:gdLst>
                  <a:gd name="T0" fmla="*/ 52 w 104"/>
                  <a:gd name="T1" fmla="*/ 14 h 160"/>
                  <a:gd name="T2" fmla="*/ 52 w 104"/>
                  <a:gd name="T3" fmla="*/ 14 h 160"/>
                  <a:gd name="T4" fmla="*/ 40 w 104"/>
                  <a:gd name="T5" fmla="*/ 8 h 160"/>
                  <a:gd name="T6" fmla="*/ 26 w 104"/>
                  <a:gd name="T7" fmla="*/ 4 h 160"/>
                  <a:gd name="T8" fmla="*/ 12 w 104"/>
                  <a:gd name="T9" fmla="*/ 2 h 160"/>
                  <a:gd name="T10" fmla="*/ 0 w 104"/>
                  <a:gd name="T11" fmla="*/ 0 h 160"/>
                  <a:gd name="T12" fmla="*/ 0 w 104"/>
                  <a:gd name="T13" fmla="*/ 106 h 160"/>
                  <a:gd name="T14" fmla="*/ 90 w 104"/>
                  <a:gd name="T15" fmla="*/ 160 h 160"/>
                  <a:gd name="T16" fmla="*/ 90 w 104"/>
                  <a:gd name="T17" fmla="*/ 160 h 160"/>
                  <a:gd name="T18" fmla="*/ 100 w 104"/>
                  <a:gd name="T19" fmla="*/ 140 h 160"/>
                  <a:gd name="T20" fmla="*/ 104 w 104"/>
                  <a:gd name="T21" fmla="*/ 120 h 160"/>
                  <a:gd name="T22" fmla="*/ 104 w 104"/>
                  <a:gd name="T23" fmla="*/ 100 h 160"/>
                  <a:gd name="T24" fmla="*/ 102 w 104"/>
                  <a:gd name="T25" fmla="*/ 80 h 160"/>
                  <a:gd name="T26" fmla="*/ 94 w 104"/>
                  <a:gd name="T27" fmla="*/ 60 h 160"/>
                  <a:gd name="T28" fmla="*/ 84 w 104"/>
                  <a:gd name="T29" fmla="*/ 42 h 160"/>
                  <a:gd name="T30" fmla="*/ 70 w 104"/>
                  <a:gd name="T31" fmla="*/ 28 h 160"/>
                  <a:gd name="T32" fmla="*/ 52 w 104"/>
                  <a:gd name="T33" fmla="*/ 14 h 160"/>
                  <a:gd name="T34" fmla="*/ 52 w 104"/>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60">
                    <a:moveTo>
                      <a:pt x="52" y="14"/>
                    </a:moveTo>
                    <a:lnTo>
                      <a:pt x="52" y="14"/>
                    </a:lnTo>
                    <a:lnTo>
                      <a:pt x="40" y="8"/>
                    </a:lnTo>
                    <a:lnTo>
                      <a:pt x="26" y="4"/>
                    </a:lnTo>
                    <a:lnTo>
                      <a:pt x="12" y="2"/>
                    </a:lnTo>
                    <a:lnTo>
                      <a:pt x="0" y="0"/>
                    </a:lnTo>
                    <a:lnTo>
                      <a:pt x="0" y="106"/>
                    </a:lnTo>
                    <a:lnTo>
                      <a:pt x="90" y="160"/>
                    </a:lnTo>
                    <a:lnTo>
                      <a:pt x="90" y="160"/>
                    </a:lnTo>
                    <a:lnTo>
                      <a:pt x="100" y="140"/>
                    </a:lnTo>
                    <a:lnTo>
                      <a:pt x="104" y="120"/>
                    </a:lnTo>
                    <a:lnTo>
                      <a:pt x="104" y="100"/>
                    </a:lnTo>
                    <a:lnTo>
                      <a:pt x="102" y="80"/>
                    </a:lnTo>
                    <a:lnTo>
                      <a:pt x="94" y="60"/>
                    </a:lnTo>
                    <a:lnTo>
                      <a:pt x="84" y="42"/>
                    </a:lnTo>
                    <a:lnTo>
                      <a:pt x="70" y="28"/>
                    </a:lnTo>
                    <a:lnTo>
                      <a:pt x="52" y="14"/>
                    </a:lnTo>
                    <a:lnTo>
                      <a:pt x="52" y="1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 name="Freeform 3397"/>
              <p:cNvSpPr>
                <a:spLocks/>
              </p:cNvSpPr>
              <p:nvPr/>
            </p:nvSpPr>
            <p:spPr bwMode="auto">
              <a:xfrm>
                <a:off x="1561" y="2576"/>
                <a:ext cx="182" cy="106"/>
              </a:xfrm>
              <a:custGeom>
                <a:avLst/>
                <a:gdLst>
                  <a:gd name="T0" fmla="*/ 0 w 182"/>
                  <a:gd name="T1" fmla="*/ 54 h 106"/>
                  <a:gd name="T2" fmla="*/ 0 w 182"/>
                  <a:gd name="T3" fmla="*/ 54 h 106"/>
                  <a:gd name="T4" fmla="*/ 6 w 182"/>
                  <a:gd name="T5" fmla="*/ 64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2 h 106"/>
                  <a:gd name="T22" fmla="*/ 138 w 182"/>
                  <a:gd name="T23" fmla="*/ 96 h 106"/>
                  <a:gd name="T24" fmla="*/ 154 w 182"/>
                  <a:gd name="T25" fmla="*/ 86 h 106"/>
                  <a:gd name="T26" fmla="*/ 170 w 182"/>
                  <a:gd name="T27" fmla="*/ 70 h 106"/>
                  <a:gd name="T28" fmla="*/ 182 w 182"/>
                  <a:gd name="T29" fmla="*/ 54 h 106"/>
                  <a:gd name="T30" fmla="*/ 92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4"/>
                    </a:lnTo>
                    <a:lnTo>
                      <a:pt x="16" y="76"/>
                    </a:lnTo>
                    <a:lnTo>
                      <a:pt x="26" y="84"/>
                    </a:lnTo>
                    <a:lnTo>
                      <a:pt x="38" y="92"/>
                    </a:lnTo>
                    <a:lnTo>
                      <a:pt x="38" y="92"/>
                    </a:lnTo>
                    <a:lnTo>
                      <a:pt x="58" y="102"/>
                    </a:lnTo>
                    <a:lnTo>
                      <a:pt x="78" y="106"/>
                    </a:lnTo>
                    <a:lnTo>
                      <a:pt x="98" y="106"/>
                    </a:lnTo>
                    <a:lnTo>
                      <a:pt x="118" y="102"/>
                    </a:lnTo>
                    <a:lnTo>
                      <a:pt x="138" y="96"/>
                    </a:lnTo>
                    <a:lnTo>
                      <a:pt x="154" y="86"/>
                    </a:lnTo>
                    <a:lnTo>
                      <a:pt x="170" y="70"/>
                    </a:lnTo>
                    <a:lnTo>
                      <a:pt x="182" y="54"/>
                    </a:lnTo>
                    <a:lnTo>
                      <a:pt x="92" y="0"/>
                    </a:lnTo>
                    <a:lnTo>
                      <a:pt x="0" y="54"/>
                    </a:lnTo>
                    <a:close/>
                  </a:path>
                </a:pathLst>
              </a:custGeom>
              <a:solidFill>
                <a:schemeClr val="accent3">
                  <a:lumMod val="75000"/>
                </a:schemeClr>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7" name="Rectangle 3398"/>
              <p:cNvSpPr>
                <a:spLocks noChangeArrowheads="1"/>
              </p:cNvSpPr>
              <p:nvPr/>
            </p:nvSpPr>
            <p:spPr bwMode="auto">
              <a:xfrm>
                <a:off x="1637" y="2592"/>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1</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378" name="Rectangle 3399"/>
              <p:cNvSpPr>
                <a:spLocks noChangeArrowheads="1"/>
              </p:cNvSpPr>
              <p:nvPr/>
            </p:nvSpPr>
            <p:spPr bwMode="auto">
              <a:xfrm>
                <a:off x="1687"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2</a:t>
                </a:r>
                <a:endParaRPr kumimoji="0" lang="en-US" altLang="en-US" sz="2000" b="0" i="0" u="none" strike="noStrike" cap="none" normalizeH="0" baseline="0" dirty="0">
                  <a:ln>
                    <a:noFill/>
                  </a:ln>
                  <a:effectLst>
                    <a:outerShdw blurRad="50800" dist="38100" dir="2700000" algn="tl" rotWithShape="0">
                      <a:prstClr val="black">
                        <a:alpha val="40000"/>
                      </a:prstClr>
                    </a:outerShdw>
                  </a:effectLst>
                </a:endParaRPr>
              </a:p>
            </p:txBody>
          </p:sp>
          <p:sp>
            <p:nvSpPr>
              <p:cNvPr id="379" name="Rectangle 3400"/>
              <p:cNvSpPr>
                <a:spLocks noChangeArrowheads="1"/>
              </p:cNvSpPr>
              <p:nvPr/>
            </p:nvSpPr>
            <p:spPr bwMode="auto">
              <a:xfrm>
                <a:off x="1581"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3</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sp>
          <p:nvSpPr>
            <p:cNvPr id="373" name="Oval 372"/>
            <p:cNvSpPr/>
            <p:nvPr/>
          </p:nvSpPr>
          <p:spPr>
            <a:xfrm>
              <a:off x="2237640" y="3465785"/>
              <a:ext cx="443425" cy="44342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934416" y="3369374"/>
            <a:ext cx="1059397" cy="147391"/>
            <a:chOff x="1934416" y="3369374"/>
            <a:chExt cx="1059397" cy="147391"/>
          </a:xfrm>
        </p:grpSpPr>
        <p:sp>
          <p:nvSpPr>
            <p:cNvPr id="403" name="Right Arrow 402"/>
            <p:cNvSpPr/>
            <p:nvPr/>
          </p:nvSpPr>
          <p:spPr>
            <a:xfrm rot="1967586">
              <a:off x="1934416" y="3369374"/>
              <a:ext cx="263547" cy="140759"/>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ight Arrow 404"/>
            <p:cNvSpPr/>
            <p:nvPr/>
          </p:nvSpPr>
          <p:spPr>
            <a:xfrm rot="8769528">
              <a:off x="2730266" y="3376006"/>
              <a:ext cx="263547" cy="140759"/>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6" name="Right Arrow 405"/>
          <p:cNvSpPr/>
          <p:nvPr/>
        </p:nvSpPr>
        <p:spPr>
          <a:xfrm rot="16200000">
            <a:off x="2328708" y="4077757"/>
            <a:ext cx="263547" cy="140759"/>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ectangle 67"/>
          <p:cNvSpPr>
            <a:spLocks noChangeArrowheads="1"/>
          </p:cNvSpPr>
          <p:nvPr/>
        </p:nvSpPr>
        <p:spPr bwMode="auto">
          <a:xfrm>
            <a:off x="2210574" y="3105963"/>
            <a:ext cx="519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latin typeface="Cambria Math" panose="02040503050406030204" pitchFamily="18" charset="0"/>
              </a:rPr>
              <a:t>Open</a:t>
            </a:r>
            <a:endPar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endParaRPr>
          </a:p>
        </p:txBody>
      </p:sp>
      <p:sp>
        <p:nvSpPr>
          <p:cNvPr id="417" name="Rectangle 67"/>
          <p:cNvSpPr>
            <a:spLocks noChangeArrowheads="1"/>
          </p:cNvSpPr>
          <p:nvPr/>
        </p:nvSpPr>
        <p:spPr bwMode="auto">
          <a:xfrm>
            <a:off x="2133772" y="4308022"/>
            <a:ext cx="654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accent3">
                    <a:lumMod val="75000"/>
                  </a:schemeClr>
                </a:solidFill>
                <a:effectLst>
                  <a:outerShdw blurRad="50800" dist="38100" dir="2700000" algn="tl" rotWithShape="0">
                    <a:prstClr val="black">
                      <a:alpha val="40000"/>
                    </a:prstClr>
                  </a:outerShdw>
                </a:effectLst>
                <a:latin typeface="Cambria Math" panose="02040503050406030204" pitchFamily="18" charset="0"/>
              </a:rPr>
              <a:t>Closed</a:t>
            </a:r>
            <a:endParaRPr kumimoji="0" lang="en-US" altLang="en-US" sz="1800" b="0" i="0" u="none" strike="noStrike" cap="none" normalizeH="0" baseline="0" dirty="0">
              <a:ln>
                <a:noFill/>
              </a:ln>
              <a:solidFill>
                <a:schemeClr val="accent3">
                  <a:lumMod val="75000"/>
                </a:schemeClr>
              </a:solidFill>
              <a:effectLst>
                <a:outerShdw blurRad="50800" dist="38100" dir="2700000" algn="tl" rotWithShape="0">
                  <a:prstClr val="black">
                    <a:alpha val="40000"/>
                  </a:prstClr>
                </a:outerShdw>
              </a:effectLst>
            </a:endParaRPr>
          </a:p>
        </p:txBody>
      </p:sp>
      <p:grpSp>
        <p:nvGrpSpPr>
          <p:cNvPr id="5" name="Group 4"/>
          <p:cNvGrpSpPr/>
          <p:nvPr/>
        </p:nvGrpSpPr>
        <p:grpSpPr>
          <a:xfrm>
            <a:off x="2235718" y="3465512"/>
            <a:ext cx="1058308" cy="443425"/>
            <a:chOff x="3102335" y="3479671"/>
            <a:chExt cx="1058308" cy="443425"/>
          </a:xfrm>
        </p:grpSpPr>
        <p:grpSp>
          <p:nvGrpSpPr>
            <p:cNvPr id="427" name="Group 426"/>
            <p:cNvGrpSpPr/>
            <p:nvPr/>
          </p:nvGrpSpPr>
          <p:grpSpPr>
            <a:xfrm>
              <a:off x="3102335" y="3479671"/>
              <a:ext cx="445611" cy="443425"/>
              <a:chOff x="2235454" y="3465785"/>
              <a:chExt cx="445611" cy="443425"/>
            </a:xfrm>
          </p:grpSpPr>
          <p:grpSp>
            <p:nvGrpSpPr>
              <p:cNvPr id="428" name="Group 3393"/>
              <p:cNvGrpSpPr>
                <a:grpSpLocks noChangeAspect="1"/>
              </p:cNvGrpSpPr>
              <p:nvPr/>
            </p:nvGrpSpPr>
            <p:grpSpPr bwMode="auto">
              <a:xfrm>
                <a:off x="2235454" y="3467866"/>
                <a:ext cx="441028" cy="441028"/>
                <a:chOff x="1545" y="2470"/>
                <a:chExt cx="212" cy="212"/>
              </a:xfrm>
              <a:effectLst>
                <a:outerShdw blurRad="50800" dist="38100" dir="2700000" algn="tl" rotWithShape="0">
                  <a:prstClr val="black">
                    <a:alpha val="40000"/>
                  </a:prstClr>
                </a:outerShdw>
              </a:effectLst>
            </p:grpSpPr>
            <p:sp>
              <p:nvSpPr>
                <p:cNvPr id="430" name="Freeform 3395"/>
                <p:cNvSpPr>
                  <a:spLocks/>
                </p:cNvSpPr>
                <p:nvPr/>
              </p:nvSpPr>
              <p:spPr bwMode="auto">
                <a:xfrm>
                  <a:off x="1545" y="2470"/>
                  <a:ext cx="108" cy="160"/>
                </a:xfrm>
                <a:custGeom>
                  <a:avLst/>
                  <a:gdLst>
                    <a:gd name="T0" fmla="*/ 108 w 108"/>
                    <a:gd name="T1" fmla="*/ 0 h 160"/>
                    <a:gd name="T2" fmla="*/ 108 w 108"/>
                    <a:gd name="T3" fmla="*/ 0 h 160"/>
                    <a:gd name="T4" fmla="*/ 94 w 108"/>
                    <a:gd name="T5" fmla="*/ 2 h 160"/>
                    <a:gd name="T6" fmla="*/ 80 w 108"/>
                    <a:gd name="T7" fmla="*/ 4 h 160"/>
                    <a:gd name="T8" fmla="*/ 68 w 108"/>
                    <a:gd name="T9" fmla="*/ 8 h 160"/>
                    <a:gd name="T10" fmla="*/ 54 w 108"/>
                    <a:gd name="T11" fmla="*/ 14 h 160"/>
                    <a:gd name="T12" fmla="*/ 44 w 108"/>
                    <a:gd name="T13" fmla="*/ 22 h 160"/>
                    <a:gd name="T14" fmla="*/ 32 w 108"/>
                    <a:gd name="T15" fmla="*/ 30 h 160"/>
                    <a:gd name="T16" fmla="*/ 24 w 108"/>
                    <a:gd name="T17" fmla="*/ 42 h 160"/>
                    <a:gd name="T18" fmla="*/ 16 w 108"/>
                    <a:gd name="T19" fmla="*/ 54 h 160"/>
                    <a:gd name="T20" fmla="*/ 16 w 108"/>
                    <a:gd name="T21" fmla="*/ 54 h 160"/>
                    <a:gd name="T22" fmla="*/ 8 w 108"/>
                    <a:gd name="T23" fmla="*/ 66 h 160"/>
                    <a:gd name="T24" fmla="*/ 4 w 108"/>
                    <a:gd name="T25" fmla="*/ 80 h 160"/>
                    <a:gd name="T26" fmla="*/ 2 w 108"/>
                    <a:gd name="T27" fmla="*/ 94 h 160"/>
                    <a:gd name="T28" fmla="*/ 0 w 108"/>
                    <a:gd name="T29" fmla="*/ 108 h 160"/>
                    <a:gd name="T30" fmla="*/ 2 w 108"/>
                    <a:gd name="T31" fmla="*/ 120 h 160"/>
                    <a:gd name="T32" fmla="*/ 4 w 108"/>
                    <a:gd name="T33" fmla="*/ 134 h 160"/>
                    <a:gd name="T34" fmla="*/ 10 w 108"/>
                    <a:gd name="T35" fmla="*/ 148 h 160"/>
                    <a:gd name="T36" fmla="*/ 16 w 108"/>
                    <a:gd name="T37" fmla="*/ 160 h 160"/>
                    <a:gd name="T38" fmla="*/ 108 w 108"/>
                    <a:gd name="T39" fmla="*/ 106 h 160"/>
                    <a:gd name="T40" fmla="*/ 108 w 108"/>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60">
                      <a:moveTo>
                        <a:pt x="108" y="0"/>
                      </a:moveTo>
                      <a:lnTo>
                        <a:pt x="108" y="0"/>
                      </a:lnTo>
                      <a:lnTo>
                        <a:pt x="94" y="2"/>
                      </a:lnTo>
                      <a:lnTo>
                        <a:pt x="80" y="4"/>
                      </a:lnTo>
                      <a:lnTo>
                        <a:pt x="68" y="8"/>
                      </a:lnTo>
                      <a:lnTo>
                        <a:pt x="54" y="14"/>
                      </a:lnTo>
                      <a:lnTo>
                        <a:pt x="44" y="22"/>
                      </a:lnTo>
                      <a:lnTo>
                        <a:pt x="32" y="30"/>
                      </a:lnTo>
                      <a:lnTo>
                        <a:pt x="24" y="42"/>
                      </a:lnTo>
                      <a:lnTo>
                        <a:pt x="16" y="54"/>
                      </a:lnTo>
                      <a:lnTo>
                        <a:pt x="16" y="54"/>
                      </a:lnTo>
                      <a:lnTo>
                        <a:pt x="8" y="66"/>
                      </a:lnTo>
                      <a:lnTo>
                        <a:pt x="4" y="80"/>
                      </a:lnTo>
                      <a:lnTo>
                        <a:pt x="2" y="94"/>
                      </a:lnTo>
                      <a:lnTo>
                        <a:pt x="0" y="108"/>
                      </a:lnTo>
                      <a:lnTo>
                        <a:pt x="2" y="120"/>
                      </a:lnTo>
                      <a:lnTo>
                        <a:pt x="4" y="134"/>
                      </a:lnTo>
                      <a:lnTo>
                        <a:pt x="10" y="148"/>
                      </a:lnTo>
                      <a:lnTo>
                        <a:pt x="16" y="160"/>
                      </a:lnTo>
                      <a:lnTo>
                        <a:pt x="108" y="106"/>
                      </a:lnTo>
                      <a:lnTo>
                        <a:pt x="108" y="0"/>
                      </a:lnTo>
                      <a:close/>
                    </a:path>
                  </a:pathLst>
                </a:custGeom>
                <a:solidFill>
                  <a:schemeClr val="accent3">
                    <a:lumMod val="75000"/>
                  </a:schemeClr>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1" name="Freeform 3396"/>
                <p:cNvSpPr>
                  <a:spLocks/>
                </p:cNvSpPr>
                <p:nvPr/>
              </p:nvSpPr>
              <p:spPr bwMode="auto">
                <a:xfrm>
                  <a:off x="1653" y="2470"/>
                  <a:ext cx="104" cy="160"/>
                </a:xfrm>
                <a:custGeom>
                  <a:avLst/>
                  <a:gdLst>
                    <a:gd name="T0" fmla="*/ 52 w 104"/>
                    <a:gd name="T1" fmla="*/ 14 h 160"/>
                    <a:gd name="T2" fmla="*/ 52 w 104"/>
                    <a:gd name="T3" fmla="*/ 14 h 160"/>
                    <a:gd name="T4" fmla="*/ 40 w 104"/>
                    <a:gd name="T5" fmla="*/ 8 h 160"/>
                    <a:gd name="T6" fmla="*/ 26 w 104"/>
                    <a:gd name="T7" fmla="*/ 4 h 160"/>
                    <a:gd name="T8" fmla="*/ 12 w 104"/>
                    <a:gd name="T9" fmla="*/ 2 h 160"/>
                    <a:gd name="T10" fmla="*/ 0 w 104"/>
                    <a:gd name="T11" fmla="*/ 0 h 160"/>
                    <a:gd name="T12" fmla="*/ 0 w 104"/>
                    <a:gd name="T13" fmla="*/ 106 h 160"/>
                    <a:gd name="T14" fmla="*/ 90 w 104"/>
                    <a:gd name="T15" fmla="*/ 160 h 160"/>
                    <a:gd name="T16" fmla="*/ 90 w 104"/>
                    <a:gd name="T17" fmla="*/ 160 h 160"/>
                    <a:gd name="T18" fmla="*/ 100 w 104"/>
                    <a:gd name="T19" fmla="*/ 140 h 160"/>
                    <a:gd name="T20" fmla="*/ 104 w 104"/>
                    <a:gd name="T21" fmla="*/ 120 h 160"/>
                    <a:gd name="T22" fmla="*/ 104 w 104"/>
                    <a:gd name="T23" fmla="*/ 100 h 160"/>
                    <a:gd name="T24" fmla="*/ 102 w 104"/>
                    <a:gd name="T25" fmla="*/ 80 h 160"/>
                    <a:gd name="T26" fmla="*/ 94 w 104"/>
                    <a:gd name="T27" fmla="*/ 60 h 160"/>
                    <a:gd name="T28" fmla="*/ 84 w 104"/>
                    <a:gd name="T29" fmla="*/ 42 h 160"/>
                    <a:gd name="T30" fmla="*/ 70 w 104"/>
                    <a:gd name="T31" fmla="*/ 28 h 160"/>
                    <a:gd name="T32" fmla="*/ 52 w 104"/>
                    <a:gd name="T33" fmla="*/ 14 h 160"/>
                    <a:gd name="T34" fmla="*/ 52 w 104"/>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60">
                      <a:moveTo>
                        <a:pt x="52" y="14"/>
                      </a:moveTo>
                      <a:lnTo>
                        <a:pt x="52" y="14"/>
                      </a:lnTo>
                      <a:lnTo>
                        <a:pt x="40" y="8"/>
                      </a:lnTo>
                      <a:lnTo>
                        <a:pt x="26" y="4"/>
                      </a:lnTo>
                      <a:lnTo>
                        <a:pt x="12" y="2"/>
                      </a:lnTo>
                      <a:lnTo>
                        <a:pt x="0" y="0"/>
                      </a:lnTo>
                      <a:lnTo>
                        <a:pt x="0" y="106"/>
                      </a:lnTo>
                      <a:lnTo>
                        <a:pt x="90" y="160"/>
                      </a:lnTo>
                      <a:lnTo>
                        <a:pt x="90" y="160"/>
                      </a:lnTo>
                      <a:lnTo>
                        <a:pt x="100" y="140"/>
                      </a:lnTo>
                      <a:lnTo>
                        <a:pt x="104" y="120"/>
                      </a:lnTo>
                      <a:lnTo>
                        <a:pt x="104" y="100"/>
                      </a:lnTo>
                      <a:lnTo>
                        <a:pt x="102" y="80"/>
                      </a:lnTo>
                      <a:lnTo>
                        <a:pt x="94" y="60"/>
                      </a:lnTo>
                      <a:lnTo>
                        <a:pt x="84" y="42"/>
                      </a:lnTo>
                      <a:lnTo>
                        <a:pt x="70" y="28"/>
                      </a:lnTo>
                      <a:lnTo>
                        <a:pt x="52" y="14"/>
                      </a:lnTo>
                      <a:lnTo>
                        <a:pt x="52" y="1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 name="Freeform 3397"/>
                <p:cNvSpPr>
                  <a:spLocks/>
                </p:cNvSpPr>
                <p:nvPr/>
              </p:nvSpPr>
              <p:spPr bwMode="auto">
                <a:xfrm>
                  <a:off x="1561" y="2576"/>
                  <a:ext cx="182" cy="106"/>
                </a:xfrm>
                <a:custGeom>
                  <a:avLst/>
                  <a:gdLst>
                    <a:gd name="T0" fmla="*/ 0 w 182"/>
                    <a:gd name="T1" fmla="*/ 54 h 106"/>
                    <a:gd name="T2" fmla="*/ 0 w 182"/>
                    <a:gd name="T3" fmla="*/ 54 h 106"/>
                    <a:gd name="T4" fmla="*/ 6 w 182"/>
                    <a:gd name="T5" fmla="*/ 64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2 h 106"/>
                    <a:gd name="T22" fmla="*/ 138 w 182"/>
                    <a:gd name="T23" fmla="*/ 96 h 106"/>
                    <a:gd name="T24" fmla="*/ 154 w 182"/>
                    <a:gd name="T25" fmla="*/ 86 h 106"/>
                    <a:gd name="T26" fmla="*/ 170 w 182"/>
                    <a:gd name="T27" fmla="*/ 70 h 106"/>
                    <a:gd name="T28" fmla="*/ 182 w 182"/>
                    <a:gd name="T29" fmla="*/ 54 h 106"/>
                    <a:gd name="T30" fmla="*/ 92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4"/>
                      </a:lnTo>
                      <a:lnTo>
                        <a:pt x="16" y="76"/>
                      </a:lnTo>
                      <a:lnTo>
                        <a:pt x="26" y="84"/>
                      </a:lnTo>
                      <a:lnTo>
                        <a:pt x="38" y="92"/>
                      </a:lnTo>
                      <a:lnTo>
                        <a:pt x="38" y="92"/>
                      </a:lnTo>
                      <a:lnTo>
                        <a:pt x="58" y="102"/>
                      </a:lnTo>
                      <a:lnTo>
                        <a:pt x="78" y="106"/>
                      </a:lnTo>
                      <a:lnTo>
                        <a:pt x="98" y="106"/>
                      </a:lnTo>
                      <a:lnTo>
                        <a:pt x="118" y="102"/>
                      </a:lnTo>
                      <a:lnTo>
                        <a:pt x="138" y="96"/>
                      </a:lnTo>
                      <a:lnTo>
                        <a:pt x="154" y="86"/>
                      </a:lnTo>
                      <a:lnTo>
                        <a:pt x="170" y="70"/>
                      </a:lnTo>
                      <a:lnTo>
                        <a:pt x="182" y="54"/>
                      </a:lnTo>
                      <a:lnTo>
                        <a:pt x="92" y="0"/>
                      </a:lnTo>
                      <a:lnTo>
                        <a:pt x="0" y="54"/>
                      </a:lnTo>
                      <a:close/>
                    </a:path>
                  </a:pathLst>
                </a:custGeom>
                <a:solidFill>
                  <a:schemeClr val="accent3">
                    <a:lumMod val="75000"/>
                  </a:schemeClr>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3" name="Rectangle 3398"/>
                <p:cNvSpPr>
                  <a:spLocks noChangeArrowheads="1"/>
                </p:cNvSpPr>
                <p:nvPr/>
              </p:nvSpPr>
              <p:spPr bwMode="auto">
                <a:xfrm>
                  <a:off x="1637" y="2592"/>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1</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34" name="Rectangle 3399"/>
                <p:cNvSpPr>
                  <a:spLocks noChangeArrowheads="1"/>
                </p:cNvSpPr>
                <p:nvPr/>
              </p:nvSpPr>
              <p:spPr bwMode="auto">
                <a:xfrm>
                  <a:off x="1687"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2</a:t>
                  </a:r>
                  <a:endParaRPr kumimoji="0" lang="en-US" altLang="en-US" sz="2000" b="0" i="0" u="none" strike="noStrike" cap="none" normalizeH="0" baseline="0" dirty="0">
                    <a:ln>
                      <a:noFill/>
                    </a:ln>
                    <a:effectLst>
                      <a:outerShdw blurRad="50800" dist="38100" dir="2700000" algn="tl" rotWithShape="0">
                        <a:prstClr val="black">
                          <a:alpha val="40000"/>
                        </a:prstClr>
                      </a:outerShdw>
                    </a:effectLst>
                  </a:endParaRPr>
                </a:p>
              </p:txBody>
            </p:sp>
            <p:sp>
              <p:nvSpPr>
                <p:cNvPr id="435" name="Rectangle 3400"/>
                <p:cNvSpPr>
                  <a:spLocks noChangeArrowheads="1"/>
                </p:cNvSpPr>
                <p:nvPr/>
              </p:nvSpPr>
              <p:spPr bwMode="auto">
                <a:xfrm>
                  <a:off x="1581"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3</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sp>
            <p:nvSpPr>
              <p:cNvPr id="429" name="Oval 428"/>
              <p:cNvSpPr/>
              <p:nvPr/>
            </p:nvSpPr>
            <p:spPr>
              <a:xfrm>
                <a:off x="2237640" y="3465785"/>
                <a:ext cx="443425" cy="443425"/>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6" name="Rectangle 67"/>
            <p:cNvSpPr>
              <a:spLocks noChangeArrowheads="1"/>
            </p:cNvSpPr>
            <p:nvPr/>
          </p:nvSpPr>
          <p:spPr bwMode="auto">
            <a:xfrm>
              <a:off x="3641270" y="3562883"/>
              <a:ext cx="519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latin typeface="Cambria Math" panose="02040503050406030204" pitchFamily="18" charset="0"/>
                </a:rPr>
                <a:t>Open</a:t>
              </a:r>
              <a:endPar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endParaRPr>
            </a:p>
          </p:txBody>
        </p:sp>
      </p:grpSp>
      <p:grpSp>
        <p:nvGrpSpPr>
          <p:cNvPr id="6" name="Group 5"/>
          <p:cNvGrpSpPr/>
          <p:nvPr/>
        </p:nvGrpSpPr>
        <p:grpSpPr>
          <a:xfrm>
            <a:off x="2236041" y="3464806"/>
            <a:ext cx="1191694" cy="443425"/>
            <a:chOff x="3104204" y="4064537"/>
            <a:chExt cx="1191694" cy="443425"/>
          </a:xfrm>
        </p:grpSpPr>
        <p:grpSp>
          <p:nvGrpSpPr>
            <p:cNvPr id="418" name="Group 417"/>
            <p:cNvGrpSpPr/>
            <p:nvPr/>
          </p:nvGrpSpPr>
          <p:grpSpPr>
            <a:xfrm>
              <a:off x="3104204" y="4064537"/>
              <a:ext cx="445611" cy="443425"/>
              <a:chOff x="2235454" y="3465785"/>
              <a:chExt cx="445611" cy="443425"/>
            </a:xfrm>
          </p:grpSpPr>
          <p:grpSp>
            <p:nvGrpSpPr>
              <p:cNvPr id="419" name="Group 3393"/>
              <p:cNvGrpSpPr>
                <a:grpSpLocks noChangeAspect="1"/>
              </p:cNvGrpSpPr>
              <p:nvPr/>
            </p:nvGrpSpPr>
            <p:grpSpPr bwMode="auto">
              <a:xfrm>
                <a:off x="2235454" y="3467866"/>
                <a:ext cx="441028" cy="441028"/>
                <a:chOff x="1545" y="2470"/>
                <a:chExt cx="212" cy="212"/>
              </a:xfrm>
              <a:effectLst>
                <a:outerShdw blurRad="50800" dist="38100" dir="2700000" algn="tl" rotWithShape="0">
                  <a:prstClr val="black">
                    <a:alpha val="40000"/>
                  </a:prstClr>
                </a:outerShdw>
              </a:effectLst>
            </p:grpSpPr>
            <p:sp>
              <p:nvSpPr>
                <p:cNvPr id="421" name="Freeform 3395"/>
                <p:cNvSpPr>
                  <a:spLocks/>
                </p:cNvSpPr>
                <p:nvPr/>
              </p:nvSpPr>
              <p:spPr bwMode="auto">
                <a:xfrm>
                  <a:off x="1545" y="2470"/>
                  <a:ext cx="108" cy="160"/>
                </a:xfrm>
                <a:custGeom>
                  <a:avLst/>
                  <a:gdLst>
                    <a:gd name="T0" fmla="*/ 108 w 108"/>
                    <a:gd name="T1" fmla="*/ 0 h 160"/>
                    <a:gd name="T2" fmla="*/ 108 w 108"/>
                    <a:gd name="T3" fmla="*/ 0 h 160"/>
                    <a:gd name="T4" fmla="*/ 94 w 108"/>
                    <a:gd name="T5" fmla="*/ 2 h 160"/>
                    <a:gd name="T6" fmla="*/ 80 w 108"/>
                    <a:gd name="T7" fmla="*/ 4 h 160"/>
                    <a:gd name="T8" fmla="*/ 68 w 108"/>
                    <a:gd name="T9" fmla="*/ 8 h 160"/>
                    <a:gd name="T10" fmla="*/ 54 w 108"/>
                    <a:gd name="T11" fmla="*/ 14 h 160"/>
                    <a:gd name="T12" fmla="*/ 44 w 108"/>
                    <a:gd name="T13" fmla="*/ 22 h 160"/>
                    <a:gd name="T14" fmla="*/ 32 w 108"/>
                    <a:gd name="T15" fmla="*/ 30 h 160"/>
                    <a:gd name="T16" fmla="*/ 24 w 108"/>
                    <a:gd name="T17" fmla="*/ 42 h 160"/>
                    <a:gd name="T18" fmla="*/ 16 w 108"/>
                    <a:gd name="T19" fmla="*/ 54 h 160"/>
                    <a:gd name="T20" fmla="*/ 16 w 108"/>
                    <a:gd name="T21" fmla="*/ 54 h 160"/>
                    <a:gd name="T22" fmla="*/ 8 w 108"/>
                    <a:gd name="T23" fmla="*/ 66 h 160"/>
                    <a:gd name="T24" fmla="*/ 4 w 108"/>
                    <a:gd name="T25" fmla="*/ 80 h 160"/>
                    <a:gd name="T26" fmla="*/ 2 w 108"/>
                    <a:gd name="T27" fmla="*/ 94 h 160"/>
                    <a:gd name="T28" fmla="*/ 0 w 108"/>
                    <a:gd name="T29" fmla="*/ 108 h 160"/>
                    <a:gd name="T30" fmla="*/ 2 w 108"/>
                    <a:gd name="T31" fmla="*/ 120 h 160"/>
                    <a:gd name="T32" fmla="*/ 4 w 108"/>
                    <a:gd name="T33" fmla="*/ 134 h 160"/>
                    <a:gd name="T34" fmla="*/ 10 w 108"/>
                    <a:gd name="T35" fmla="*/ 148 h 160"/>
                    <a:gd name="T36" fmla="*/ 16 w 108"/>
                    <a:gd name="T37" fmla="*/ 160 h 160"/>
                    <a:gd name="T38" fmla="*/ 108 w 108"/>
                    <a:gd name="T39" fmla="*/ 106 h 160"/>
                    <a:gd name="T40" fmla="*/ 108 w 108"/>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60">
                      <a:moveTo>
                        <a:pt x="108" y="0"/>
                      </a:moveTo>
                      <a:lnTo>
                        <a:pt x="108" y="0"/>
                      </a:lnTo>
                      <a:lnTo>
                        <a:pt x="94" y="2"/>
                      </a:lnTo>
                      <a:lnTo>
                        <a:pt x="80" y="4"/>
                      </a:lnTo>
                      <a:lnTo>
                        <a:pt x="68" y="8"/>
                      </a:lnTo>
                      <a:lnTo>
                        <a:pt x="54" y="14"/>
                      </a:lnTo>
                      <a:lnTo>
                        <a:pt x="44" y="22"/>
                      </a:lnTo>
                      <a:lnTo>
                        <a:pt x="32" y="30"/>
                      </a:lnTo>
                      <a:lnTo>
                        <a:pt x="24" y="42"/>
                      </a:lnTo>
                      <a:lnTo>
                        <a:pt x="16" y="54"/>
                      </a:lnTo>
                      <a:lnTo>
                        <a:pt x="16" y="54"/>
                      </a:lnTo>
                      <a:lnTo>
                        <a:pt x="8" y="66"/>
                      </a:lnTo>
                      <a:lnTo>
                        <a:pt x="4" y="80"/>
                      </a:lnTo>
                      <a:lnTo>
                        <a:pt x="2" y="94"/>
                      </a:lnTo>
                      <a:lnTo>
                        <a:pt x="0" y="108"/>
                      </a:lnTo>
                      <a:lnTo>
                        <a:pt x="2" y="120"/>
                      </a:lnTo>
                      <a:lnTo>
                        <a:pt x="4" y="134"/>
                      </a:lnTo>
                      <a:lnTo>
                        <a:pt x="10" y="148"/>
                      </a:lnTo>
                      <a:lnTo>
                        <a:pt x="16" y="160"/>
                      </a:lnTo>
                      <a:lnTo>
                        <a:pt x="108" y="106"/>
                      </a:lnTo>
                      <a:lnTo>
                        <a:pt x="108" y="0"/>
                      </a:lnTo>
                      <a:close/>
                    </a:path>
                  </a:pathLst>
                </a:custGeom>
                <a:solidFill>
                  <a:schemeClr val="accent3">
                    <a:lumMod val="75000"/>
                  </a:schemeClr>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2" name="Freeform 3396"/>
                <p:cNvSpPr>
                  <a:spLocks/>
                </p:cNvSpPr>
                <p:nvPr/>
              </p:nvSpPr>
              <p:spPr bwMode="auto">
                <a:xfrm>
                  <a:off x="1653" y="2470"/>
                  <a:ext cx="104" cy="160"/>
                </a:xfrm>
                <a:custGeom>
                  <a:avLst/>
                  <a:gdLst>
                    <a:gd name="T0" fmla="*/ 52 w 104"/>
                    <a:gd name="T1" fmla="*/ 14 h 160"/>
                    <a:gd name="T2" fmla="*/ 52 w 104"/>
                    <a:gd name="T3" fmla="*/ 14 h 160"/>
                    <a:gd name="T4" fmla="*/ 40 w 104"/>
                    <a:gd name="T5" fmla="*/ 8 h 160"/>
                    <a:gd name="T6" fmla="*/ 26 w 104"/>
                    <a:gd name="T7" fmla="*/ 4 h 160"/>
                    <a:gd name="T8" fmla="*/ 12 w 104"/>
                    <a:gd name="T9" fmla="*/ 2 h 160"/>
                    <a:gd name="T10" fmla="*/ 0 w 104"/>
                    <a:gd name="T11" fmla="*/ 0 h 160"/>
                    <a:gd name="T12" fmla="*/ 0 w 104"/>
                    <a:gd name="T13" fmla="*/ 106 h 160"/>
                    <a:gd name="T14" fmla="*/ 90 w 104"/>
                    <a:gd name="T15" fmla="*/ 160 h 160"/>
                    <a:gd name="T16" fmla="*/ 90 w 104"/>
                    <a:gd name="T17" fmla="*/ 160 h 160"/>
                    <a:gd name="T18" fmla="*/ 100 w 104"/>
                    <a:gd name="T19" fmla="*/ 140 h 160"/>
                    <a:gd name="T20" fmla="*/ 104 w 104"/>
                    <a:gd name="T21" fmla="*/ 120 h 160"/>
                    <a:gd name="T22" fmla="*/ 104 w 104"/>
                    <a:gd name="T23" fmla="*/ 100 h 160"/>
                    <a:gd name="T24" fmla="*/ 102 w 104"/>
                    <a:gd name="T25" fmla="*/ 80 h 160"/>
                    <a:gd name="T26" fmla="*/ 94 w 104"/>
                    <a:gd name="T27" fmla="*/ 60 h 160"/>
                    <a:gd name="T28" fmla="*/ 84 w 104"/>
                    <a:gd name="T29" fmla="*/ 42 h 160"/>
                    <a:gd name="T30" fmla="*/ 70 w 104"/>
                    <a:gd name="T31" fmla="*/ 28 h 160"/>
                    <a:gd name="T32" fmla="*/ 52 w 104"/>
                    <a:gd name="T33" fmla="*/ 14 h 160"/>
                    <a:gd name="T34" fmla="*/ 52 w 104"/>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60">
                      <a:moveTo>
                        <a:pt x="52" y="14"/>
                      </a:moveTo>
                      <a:lnTo>
                        <a:pt x="52" y="14"/>
                      </a:lnTo>
                      <a:lnTo>
                        <a:pt x="40" y="8"/>
                      </a:lnTo>
                      <a:lnTo>
                        <a:pt x="26" y="4"/>
                      </a:lnTo>
                      <a:lnTo>
                        <a:pt x="12" y="2"/>
                      </a:lnTo>
                      <a:lnTo>
                        <a:pt x="0" y="0"/>
                      </a:lnTo>
                      <a:lnTo>
                        <a:pt x="0" y="106"/>
                      </a:lnTo>
                      <a:lnTo>
                        <a:pt x="90" y="160"/>
                      </a:lnTo>
                      <a:lnTo>
                        <a:pt x="90" y="160"/>
                      </a:lnTo>
                      <a:lnTo>
                        <a:pt x="100" y="140"/>
                      </a:lnTo>
                      <a:lnTo>
                        <a:pt x="104" y="120"/>
                      </a:lnTo>
                      <a:lnTo>
                        <a:pt x="104" y="100"/>
                      </a:lnTo>
                      <a:lnTo>
                        <a:pt x="102" y="80"/>
                      </a:lnTo>
                      <a:lnTo>
                        <a:pt x="94" y="60"/>
                      </a:lnTo>
                      <a:lnTo>
                        <a:pt x="84" y="42"/>
                      </a:lnTo>
                      <a:lnTo>
                        <a:pt x="70" y="28"/>
                      </a:lnTo>
                      <a:lnTo>
                        <a:pt x="52" y="14"/>
                      </a:lnTo>
                      <a:lnTo>
                        <a:pt x="52" y="14"/>
                      </a:lnTo>
                      <a:close/>
                    </a:path>
                  </a:pathLst>
                </a:custGeom>
                <a:solidFill>
                  <a:schemeClr val="accent3">
                    <a:lumMod val="75000"/>
                  </a:schemeClr>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3" name="Freeform 3397"/>
                <p:cNvSpPr>
                  <a:spLocks/>
                </p:cNvSpPr>
                <p:nvPr/>
              </p:nvSpPr>
              <p:spPr bwMode="auto">
                <a:xfrm>
                  <a:off x="1561" y="2576"/>
                  <a:ext cx="182" cy="106"/>
                </a:xfrm>
                <a:custGeom>
                  <a:avLst/>
                  <a:gdLst>
                    <a:gd name="T0" fmla="*/ 0 w 182"/>
                    <a:gd name="T1" fmla="*/ 54 h 106"/>
                    <a:gd name="T2" fmla="*/ 0 w 182"/>
                    <a:gd name="T3" fmla="*/ 54 h 106"/>
                    <a:gd name="T4" fmla="*/ 6 w 182"/>
                    <a:gd name="T5" fmla="*/ 64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2 h 106"/>
                    <a:gd name="T22" fmla="*/ 138 w 182"/>
                    <a:gd name="T23" fmla="*/ 96 h 106"/>
                    <a:gd name="T24" fmla="*/ 154 w 182"/>
                    <a:gd name="T25" fmla="*/ 86 h 106"/>
                    <a:gd name="T26" fmla="*/ 170 w 182"/>
                    <a:gd name="T27" fmla="*/ 70 h 106"/>
                    <a:gd name="T28" fmla="*/ 182 w 182"/>
                    <a:gd name="T29" fmla="*/ 54 h 106"/>
                    <a:gd name="T30" fmla="*/ 92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4"/>
                      </a:lnTo>
                      <a:lnTo>
                        <a:pt x="16" y="76"/>
                      </a:lnTo>
                      <a:lnTo>
                        <a:pt x="26" y="84"/>
                      </a:lnTo>
                      <a:lnTo>
                        <a:pt x="38" y="92"/>
                      </a:lnTo>
                      <a:lnTo>
                        <a:pt x="38" y="92"/>
                      </a:lnTo>
                      <a:lnTo>
                        <a:pt x="58" y="102"/>
                      </a:lnTo>
                      <a:lnTo>
                        <a:pt x="78" y="106"/>
                      </a:lnTo>
                      <a:lnTo>
                        <a:pt x="98" y="106"/>
                      </a:lnTo>
                      <a:lnTo>
                        <a:pt x="118" y="102"/>
                      </a:lnTo>
                      <a:lnTo>
                        <a:pt x="138" y="96"/>
                      </a:lnTo>
                      <a:lnTo>
                        <a:pt x="154" y="86"/>
                      </a:lnTo>
                      <a:lnTo>
                        <a:pt x="170" y="70"/>
                      </a:lnTo>
                      <a:lnTo>
                        <a:pt x="182" y="54"/>
                      </a:lnTo>
                      <a:lnTo>
                        <a:pt x="92" y="0"/>
                      </a:lnTo>
                      <a:lnTo>
                        <a:pt x="0" y="54"/>
                      </a:lnTo>
                      <a:close/>
                    </a:path>
                  </a:pathLst>
                </a:custGeom>
                <a:solidFill>
                  <a:schemeClr val="accent3">
                    <a:lumMod val="75000"/>
                  </a:schemeClr>
                </a:solidFill>
                <a:ln w="3175">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4" name="Rectangle 3398"/>
                <p:cNvSpPr>
                  <a:spLocks noChangeArrowheads="1"/>
                </p:cNvSpPr>
                <p:nvPr/>
              </p:nvSpPr>
              <p:spPr bwMode="auto">
                <a:xfrm>
                  <a:off x="1637" y="2592"/>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1</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sp>
              <p:nvSpPr>
                <p:cNvPr id="425" name="Rectangle 3399"/>
                <p:cNvSpPr>
                  <a:spLocks noChangeArrowheads="1"/>
                </p:cNvSpPr>
                <p:nvPr/>
              </p:nvSpPr>
              <p:spPr bwMode="auto">
                <a:xfrm>
                  <a:off x="1687"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2</a:t>
                  </a:r>
                  <a:endParaRPr kumimoji="0" lang="en-US" altLang="en-US" sz="2000" b="0" i="0" u="none" strike="noStrike" cap="none" normalizeH="0" baseline="0" dirty="0">
                    <a:ln>
                      <a:noFill/>
                    </a:ln>
                    <a:effectLst>
                      <a:outerShdw blurRad="50800" dist="38100" dir="2700000" algn="tl" rotWithShape="0">
                        <a:prstClr val="black">
                          <a:alpha val="40000"/>
                        </a:prstClr>
                      </a:outerShdw>
                    </a:effectLst>
                  </a:endParaRPr>
                </a:p>
              </p:txBody>
            </p:sp>
            <p:sp>
              <p:nvSpPr>
                <p:cNvPr id="426" name="Rectangle 3400"/>
                <p:cNvSpPr>
                  <a:spLocks noChangeArrowheads="1"/>
                </p:cNvSpPr>
                <p:nvPr/>
              </p:nvSpPr>
              <p:spPr bwMode="auto">
                <a:xfrm>
                  <a:off x="1581" y="251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effectLst>
                        <a:outerShdw blurRad="50800" dist="38100" dir="2700000" algn="tl" rotWithShape="0">
                          <a:prstClr val="black">
                            <a:alpha val="40000"/>
                          </a:prstClr>
                        </a:outerShdw>
                      </a:effectLst>
                      <a:latin typeface="Cambria Math" panose="02040503050406030204" pitchFamily="18" charset="0"/>
                    </a:rPr>
                    <a:t>3</a:t>
                  </a:r>
                  <a:endParaRPr kumimoji="0" lang="en-US" altLang="en-US" sz="1800" b="0" i="0" u="none" strike="noStrike" cap="none" normalizeH="0" baseline="0" dirty="0">
                    <a:ln>
                      <a:noFill/>
                    </a:ln>
                    <a:effectLst>
                      <a:outerShdw blurRad="50800" dist="38100" dir="2700000" algn="tl" rotWithShape="0">
                        <a:prstClr val="black">
                          <a:alpha val="40000"/>
                        </a:prstClr>
                      </a:outerShdw>
                    </a:effectLst>
                  </a:endParaRPr>
                </a:p>
              </p:txBody>
            </p:sp>
          </p:grpSp>
          <p:sp>
            <p:nvSpPr>
              <p:cNvPr id="420" name="Oval 419"/>
              <p:cNvSpPr/>
              <p:nvPr/>
            </p:nvSpPr>
            <p:spPr>
              <a:xfrm>
                <a:off x="2237640" y="3465785"/>
                <a:ext cx="443425" cy="443425"/>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7" name="Rectangle 67"/>
            <p:cNvSpPr>
              <a:spLocks noChangeArrowheads="1"/>
            </p:cNvSpPr>
            <p:nvPr/>
          </p:nvSpPr>
          <p:spPr bwMode="auto">
            <a:xfrm>
              <a:off x="3641873" y="4147750"/>
              <a:ext cx="654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accent3">
                      <a:lumMod val="75000"/>
                    </a:schemeClr>
                  </a:solidFill>
                  <a:effectLst>
                    <a:outerShdw blurRad="50800" dist="38100" dir="2700000" algn="tl" rotWithShape="0">
                      <a:prstClr val="black">
                        <a:alpha val="40000"/>
                      </a:prstClr>
                    </a:outerShdw>
                  </a:effectLst>
                  <a:latin typeface="Cambria Math" panose="02040503050406030204" pitchFamily="18" charset="0"/>
                </a:rPr>
                <a:t>Closed</a:t>
              </a:r>
              <a:endParaRPr kumimoji="0" lang="en-US" altLang="en-US" sz="1800" b="0" i="0" u="none" strike="noStrike" cap="none" normalizeH="0" baseline="0" dirty="0">
                <a:ln>
                  <a:noFill/>
                </a:ln>
                <a:solidFill>
                  <a:schemeClr val="accent3">
                    <a:lumMod val="75000"/>
                  </a:schemeClr>
                </a:solidFill>
                <a:effectLst>
                  <a:outerShdw blurRad="50800" dist="38100" dir="2700000" algn="tl" rotWithShape="0">
                    <a:prstClr val="black">
                      <a:alpha val="40000"/>
                    </a:prstClr>
                  </a:outerShdw>
                </a:effectLst>
              </a:endParaRPr>
            </a:p>
          </p:txBody>
        </p:sp>
      </p:grpSp>
      <p:sp>
        <p:nvSpPr>
          <p:cNvPr id="328" name="Line 3102"/>
          <p:cNvSpPr>
            <a:spLocks noChangeShapeType="1"/>
          </p:cNvSpPr>
          <p:nvPr/>
        </p:nvSpPr>
        <p:spPr bwMode="auto">
          <a:xfrm>
            <a:off x="2458484" y="1543854"/>
            <a:ext cx="638175" cy="977900"/>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 name="Line 3104"/>
          <p:cNvSpPr>
            <a:spLocks noChangeShapeType="1"/>
          </p:cNvSpPr>
          <p:nvPr/>
        </p:nvSpPr>
        <p:spPr bwMode="auto">
          <a:xfrm>
            <a:off x="2050347" y="2570254"/>
            <a:ext cx="316062" cy="145176"/>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30" name="Group 329"/>
          <p:cNvGrpSpPr/>
          <p:nvPr/>
        </p:nvGrpSpPr>
        <p:grpSpPr>
          <a:xfrm>
            <a:off x="2339436" y="2014145"/>
            <a:ext cx="1041655" cy="875909"/>
            <a:chOff x="1669469" y="1351353"/>
            <a:chExt cx="1041655" cy="875909"/>
          </a:xfrm>
        </p:grpSpPr>
        <p:grpSp>
          <p:nvGrpSpPr>
            <p:cNvPr id="331" name="Group 330"/>
            <p:cNvGrpSpPr/>
            <p:nvPr/>
          </p:nvGrpSpPr>
          <p:grpSpPr>
            <a:xfrm>
              <a:off x="1669469" y="1351353"/>
              <a:ext cx="1041655" cy="875909"/>
              <a:chOff x="2475881" y="1674790"/>
              <a:chExt cx="1041655" cy="875909"/>
            </a:xfrm>
            <a:effectLst>
              <a:outerShdw blurRad="50800" dist="38100" dir="2700000" algn="tl" rotWithShape="0">
                <a:prstClr val="black">
                  <a:alpha val="40000"/>
                </a:prstClr>
              </a:outerShdw>
            </a:effectLst>
          </p:grpSpPr>
          <p:sp>
            <p:nvSpPr>
              <p:cNvPr id="333" name="Can 332"/>
              <p:cNvSpPr/>
              <p:nvPr/>
            </p:nvSpPr>
            <p:spPr>
              <a:xfrm rot="2949690">
                <a:off x="2757917" y="1419997"/>
                <a:ext cx="504825" cy="1014412"/>
              </a:xfrm>
              <a:prstGeom prst="can">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Isosceles Triangle 333"/>
              <p:cNvSpPr/>
              <p:nvPr/>
            </p:nvSpPr>
            <p:spPr>
              <a:xfrm rot="13761791">
                <a:off x="2331719" y="2185415"/>
                <a:ext cx="509446" cy="221122"/>
              </a:xfrm>
              <a:prstGeom prst="triangle">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2" name="Arc 331"/>
            <p:cNvSpPr/>
            <p:nvPr/>
          </p:nvSpPr>
          <p:spPr>
            <a:xfrm rot="13780740">
              <a:off x="1618893" y="1817941"/>
              <a:ext cx="502813" cy="149965"/>
            </a:xfrm>
            <a:prstGeom prst="arc">
              <a:avLst>
                <a:gd name="adj1" fmla="val 10763649"/>
                <a:gd name="adj2" fmla="val 0"/>
              </a:avLst>
            </a:prstGeom>
            <a:ln w="3175">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5" name="Line 3104"/>
          <p:cNvSpPr>
            <a:spLocks noChangeShapeType="1"/>
          </p:cNvSpPr>
          <p:nvPr/>
        </p:nvSpPr>
        <p:spPr bwMode="auto">
          <a:xfrm>
            <a:off x="3052918" y="2452723"/>
            <a:ext cx="43741" cy="67015"/>
          </a:xfrm>
          <a:prstGeom prst="line">
            <a:avLst/>
          </a:prstGeom>
          <a:noFill/>
          <a:ln w="28575">
            <a:solidFill>
              <a:schemeClr val="accent5">
                <a:lumMod val="60000"/>
                <a:lumOff val="40000"/>
              </a:schemeClr>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 name="Line 3104"/>
          <p:cNvSpPr>
            <a:spLocks noChangeShapeType="1"/>
          </p:cNvSpPr>
          <p:nvPr/>
        </p:nvSpPr>
        <p:spPr bwMode="auto">
          <a:xfrm>
            <a:off x="2790643" y="2051049"/>
            <a:ext cx="264850" cy="405773"/>
          </a:xfrm>
          <a:prstGeom prst="line">
            <a:avLst/>
          </a:prstGeom>
          <a:noFill/>
          <a:ln w="28575">
            <a:solidFill>
              <a:schemeClr val="accent5">
                <a:lumMod val="60000"/>
                <a:lumOff val="40000"/>
              </a:schemeClr>
            </a:solidFill>
            <a:prstDash val="solid"/>
            <a:round/>
            <a:headEnd/>
            <a:tailEn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 name="Explosion 1 336"/>
          <p:cNvSpPr/>
          <p:nvPr/>
        </p:nvSpPr>
        <p:spPr>
          <a:xfrm>
            <a:off x="2563187" y="1879271"/>
            <a:ext cx="451379" cy="333375"/>
          </a:xfrm>
          <a:prstGeom prst="irregularSeal1">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a:off x="6631047" y="2675729"/>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p:cNvSpPr/>
          <p:nvPr/>
        </p:nvSpPr>
        <p:spPr>
          <a:xfrm>
            <a:off x="4410337" y="3963988"/>
            <a:ext cx="333377" cy="333377"/>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341"/>
          <p:cNvGrpSpPr/>
          <p:nvPr/>
        </p:nvGrpSpPr>
        <p:grpSpPr>
          <a:xfrm>
            <a:off x="5220800" y="3821946"/>
            <a:ext cx="218147" cy="163432"/>
            <a:chOff x="5311572" y="4126958"/>
            <a:chExt cx="218147" cy="163432"/>
          </a:xfrm>
        </p:grpSpPr>
        <p:sp>
          <p:nvSpPr>
            <p:cNvPr id="343" name="Freeform 110"/>
            <p:cNvSpPr>
              <a:spLocks/>
            </p:cNvSpPr>
            <p:nvPr/>
          </p:nvSpPr>
          <p:spPr bwMode="auto">
            <a:xfrm>
              <a:off x="5311572" y="4153865"/>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6 w 58"/>
                <a:gd name="T13" fmla="*/ 44 h 86"/>
                <a:gd name="T14" fmla="*/ 50 w 58"/>
                <a:gd name="T15" fmla="*/ 30 h 86"/>
                <a:gd name="T16" fmla="*/ 50 w 58"/>
                <a:gd name="T17" fmla="*/ 30 h 86"/>
                <a:gd name="T18" fmla="*/ 40 w 58"/>
                <a:gd name="T19" fmla="*/ 18 h 86"/>
                <a:gd name="T20" fmla="*/ 28 w 58"/>
                <a:gd name="T21" fmla="*/ 8 h 86"/>
                <a:gd name="T22" fmla="*/ 16 w 58"/>
                <a:gd name="T23" fmla="*/ 2 h 86"/>
                <a:gd name="T24" fmla="*/ 0 w 58"/>
                <a:gd name="T25" fmla="*/ 0 h 86"/>
                <a:gd name="T26" fmla="*/ 0 w 5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6">
                  <a:moveTo>
                    <a:pt x="0" y="0"/>
                  </a:moveTo>
                  <a:lnTo>
                    <a:pt x="0" y="58"/>
                  </a:lnTo>
                  <a:lnTo>
                    <a:pt x="50" y="86"/>
                  </a:lnTo>
                  <a:lnTo>
                    <a:pt x="50" y="86"/>
                  </a:lnTo>
                  <a:lnTo>
                    <a:pt x="56" y="72"/>
                  </a:lnTo>
                  <a:lnTo>
                    <a:pt x="58" y="58"/>
                  </a:lnTo>
                  <a:lnTo>
                    <a:pt x="56" y="44"/>
                  </a:lnTo>
                  <a:lnTo>
                    <a:pt x="50" y="30"/>
                  </a:lnTo>
                  <a:lnTo>
                    <a:pt x="50" y="30"/>
                  </a:lnTo>
                  <a:lnTo>
                    <a:pt x="40" y="18"/>
                  </a:lnTo>
                  <a:lnTo>
                    <a:pt x="28" y="8"/>
                  </a:lnTo>
                  <a:lnTo>
                    <a:pt x="16" y="2"/>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Right Arrow 343"/>
            <p:cNvSpPr/>
            <p:nvPr/>
          </p:nvSpPr>
          <p:spPr>
            <a:xfrm rot="9005806">
              <a:off x="5409158" y="4126958"/>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5029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500"/>
                                        <p:tgtEl>
                                          <p:spTgt spid="371"/>
                                        </p:tgtEl>
                                      </p:cBhvr>
                                    </p:animEffect>
                                  </p:childTnLst>
                                </p:cTn>
                              </p:par>
                              <p:par>
                                <p:cTn id="8" presetID="10" presetClass="exit" presetSubtype="0" fill="hold" nodeType="withEffect">
                                  <p:stCondLst>
                                    <p:cond delay="0"/>
                                  </p:stCondLst>
                                  <p:childTnLst>
                                    <p:animEffect transition="out" filter="fade">
                                      <p:cBhvr>
                                        <p:cTn id="9" dur="500"/>
                                        <p:tgtEl>
                                          <p:spTgt spid="262"/>
                                        </p:tgtEl>
                                      </p:cBhvr>
                                    </p:animEffect>
                                    <p:set>
                                      <p:cBhvr>
                                        <p:cTn id="10" dur="1" fill="hold">
                                          <p:stCondLst>
                                            <p:cond delay="499"/>
                                          </p:stCondLst>
                                        </p:cTn>
                                        <p:tgtEl>
                                          <p:spTgt spid="26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6"/>
                                        </p:tgtEl>
                                        <p:attrNameLst>
                                          <p:attrName>style.visibility</p:attrName>
                                        </p:attrNameLst>
                                      </p:cBhvr>
                                      <p:to>
                                        <p:strVal val="visible"/>
                                      </p:to>
                                    </p:set>
                                    <p:animEffect transition="in" filter="fade">
                                      <p:cBhvr>
                                        <p:cTn id="18" dur="500"/>
                                        <p:tgtEl>
                                          <p:spTgt spid="4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416"/>
                                        </p:tgtEl>
                                      </p:cBhvr>
                                    </p:animEffect>
                                    <p:set>
                                      <p:cBhvr>
                                        <p:cTn id="26" dur="1" fill="hold">
                                          <p:stCondLst>
                                            <p:cond delay="499"/>
                                          </p:stCondLst>
                                        </p:cTn>
                                        <p:tgtEl>
                                          <p:spTgt spid="416"/>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406"/>
                                        </p:tgtEl>
                                        <p:attrNameLst>
                                          <p:attrName>style.visibility</p:attrName>
                                        </p:attrNameLst>
                                      </p:cBhvr>
                                      <p:to>
                                        <p:strVal val="visible"/>
                                      </p:to>
                                    </p:set>
                                    <p:animEffect transition="in" filter="fade">
                                      <p:cBhvr>
                                        <p:cTn id="29" dur="500"/>
                                        <p:tgtEl>
                                          <p:spTgt spid="40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7"/>
                                        </p:tgtEl>
                                        <p:attrNameLst>
                                          <p:attrName>style.visibility</p:attrName>
                                        </p:attrNameLst>
                                      </p:cBhvr>
                                      <p:to>
                                        <p:strVal val="visible"/>
                                      </p:to>
                                    </p:set>
                                    <p:animEffect transition="in" filter="fade">
                                      <p:cBhvr>
                                        <p:cTn id="32" dur="500"/>
                                        <p:tgtEl>
                                          <p:spTgt spid="4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406"/>
                                        </p:tgtEl>
                                      </p:cBhvr>
                                    </p:animEffect>
                                    <p:set>
                                      <p:cBhvr>
                                        <p:cTn id="37" dur="1" fill="hold">
                                          <p:stCondLst>
                                            <p:cond delay="499"/>
                                          </p:stCondLst>
                                        </p:cTn>
                                        <p:tgtEl>
                                          <p:spTgt spid="40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417"/>
                                        </p:tgtEl>
                                      </p:cBhvr>
                                    </p:animEffect>
                                    <p:set>
                                      <p:cBhvr>
                                        <p:cTn id="40" dur="1" fill="hold">
                                          <p:stCondLst>
                                            <p:cond delay="499"/>
                                          </p:stCondLst>
                                        </p:cTn>
                                        <p:tgtEl>
                                          <p:spTgt spid="417"/>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xit" presetSubtype="0" fill="hold" nodeType="withEffect">
                                  <p:stCondLst>
                                    <p:cond delay="0"/>
                                  </p:stCondLst>
                                  <p:childTnLst>
                                    <p:animEffect transition="out" filter="fade">
                                      <p:cBhvr>
                                        <p:cTn id="45" dur="500"/>
                                        <p:tgtEl>
                                          <p:spTgt spid="371"/>
                                        </p:tgtEl>
                                      </p:cBhvr>
                                    </p:animEffect>
                                    <p:set>
                                      <p:cBhvr>
                                        <p:cTn id="46" dur="1" fill="hold">
                                          <p:stCondLst>
                                            <p:cond delay="499"/>
                                          </p:stCondLst>
                                        </p:cTn>
                                        <p:tgtEl>
                                          <p:spTgt spid="37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par>
                                <p:cTn id="52" presetID="10" presetClass="exit" presetSubtype="0" fill="hold"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62"/>
                                        </p:tgtEl>
                                        <p:attrNameLst>
                                          <p:attrName>style.visibility</p:attrName>
                                        </p:attrNameLst>
                                      </p:cBhvr>
                                      <p:to>
                                        <p:strVal val="visible"/>
                                      </p:to>
                                    </p:set>
                                    <p:animEffect transition="in" filter="fade">
                                      <p:cBhvr>
                                        <p:cTn id="59" dur="500"/>
                                        <p:tgtEl>
                                          <p:spTgt spid="262"/>
                                        </p:tgtEl>
                                      </p:cBhvr>
                                    </p:animEffect>
                                  </p:childTnLst>
                                </p:cTn>
                              </p:par>
                              <p:par>
                                <p:cTn id="60" presetID="10" presetClass="exit" presetSubtype="0" fill="hold"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36"/>
                                        </p:tgtEl>
                                        <p:attrNameLst>
                                          <p:attrName>style.visibility</p:attrName>
                                        </p:attrNameLst>
                                      </p:cBhvr>
                                      <p:to>
                                        <p:strVal val="visible"/>
                                      </p:to>
                                    </p:set>
                                    <p:animEffect transition="in" filter="fade">
                                      <p:cBhvr>
                                        <p:cTn id="67" dur="500"/>
                                        <p:tgtEl>
                                          <p:spTgt spid="736"/>
                                        </p:tgtEl>
                                      </p:cBhvr>
                                    </p:animEffect>
                                  </p:childTnLst>
                                </p:cTn>
                              </p:par>
                              <p:par>
                                <p:cTn id="68" presetID="10" presetClass="exit" presetSubtype="0" fill="hold"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42" presetClass="path" presetSubtype="0" accel="50000" decel="50000" fill="hold" nodeType="withEffect">
                                  <p:stCondLst>
                                    <p:cond delay="0"/>
                                  </p:stCondLst>
                                  <p:childTnLst>
                                    <p:animMotion origin="layout" path="M 3.05556E-6 -7.40741E-7 L -0.07066 0.03611 " pathEditMode="relative" rAng="0" ptsTypes="AA">
                                      <p:cBhvr>
                                        <p:cTn id="72" dur="1000" fill="hold"/>
                                        <p:tgtEl>
                                          <p:spTgt spid="18"/>
                                        </p:tgtEl>
                                        <p:attrNameLst>
                                          <p:attrName>ppt_x</p:attrName>
                                          <p:attrName>ppt_y</p:attrName>
                                        </p:attrNameLst>
                                      </p:cBhvr>
                                      <p:rCtr x="-3542" y="1790"/>
                                    </p:animMotion>
                                  </p:childTnLst>
                                </p:cTn>
                              </p:par>
                              <p:par>
                                <p:cTn id="73" presetID="6" presetClass="emph" presetSubtype="0" fill="hold" nodeType="withEffect">
                                  <p:stCondLst>
                                    <p:cond delay="0"/>
                                  </p:stCondLst>
                                  <p:childTnLst>
                                    <p:animScale>
                                      <p:cBhvr>
                                        <p:cTn id="74" dur="1000" fill="hold"/>
                                        <p:tgtEl>
                                          <p:spTgt spid="18"/>
                                        </p:tgtEl>
                                      </p:cBhvr>
                                      <p:by x="175000" y="175000"/>
                                    </p:animScale>
                                  </p:childTnLst>
                                </p:cTn>
                              </p:par>
                            </p:childTnLst>
                          </p:cTn>
                        </p:par>
                        <p:par>
                          <p:cTn id="75" fill="hold">
                            <p:stCondLst>
                              <p:cond delay="1000"/>
                            </p:stCondLst>
                            <p:childTnLst>
                              <p:par>
                                <p:cTn id="76" presetID="10" presetClass="exit" presetSubtype="0" fill="hold" nodeType="afterEffect">
                                  <p:stCondLst>
                                    <p:cond delay="0"/>
                                  </p:stCondLst>
                                  <p:childTnLst>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784"/>
                                        </p:tgtEl>
                                        <p:attrNameLst>
                                          <p:attrName>style.visibility</p:attrName>
                                        </p:attrNameLst>
                                      </p:cBhvr>
                                      <p:to>
                                        <p:strVal val="visible"/>
                                      </p:to>
                                    </p:set>
                                    <p:animEffect transition="in" filter="fade">
                                      <p:cBhvr>
                                        <p:cTn id="81" dur="500"/>
                                        <p:tgtEl>
                                          <p:spTgt spid="78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48"/>
                                        </p:tgtEl>
                                        <p:attrNameLst>
                                          <p:attrName>style.visibility</p:attrName>
                                        </p:attrNameLst>
                                      </p:cBhvr>
                                      <p:to>
                                        <p:strVal val="visible"/>
                                      </p:to>
                                    </p:set>
                                    <p:animEffect transition="in" filter="fade">
                                      <p:cBhvr>
                                        <p:cTn id="84" dur="500"/>
                                        <p:tgtEl>
                                          <p:spTgt spid="34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348"/>
                                        </p:tgtEl>
                                      </p:cBhvr>
                                    </p:animEffect>
                                    <p:set>
                                      <p:cBhvr>
                                        <p:cTn id="89" dur="1" fill="hold">
                                          <p:stCondLst>
                                            <p:cond delay="499"/>
                                          </p:stCondLst>
                                        </p:cTn>
                                        <p:tgtEl>
                                          <p:spTgt spid="34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28"/>
                                        </p:tgtEl>
                                        <p:attrNameLst>
                                          <p:attrName>style.visibility</p:attrName>
                                        </p:attrNameLst>
                                      </p:cBhvr>
                                      <p:to>
                                        <p:strVal val="visible"/>
                                      </p:to>
                                    </p:set>
                                  </p:childTnLst>
                                </p:cTn>
                              </p:par>
                            </p:childTnLst>
                          </p:cTn>
                        </p:par>
                        <p:par>
                          <p:cTn id="94" fill="hold">
                            <p:stCondLst>
                              <p:cond delay="0"/>
                            </p:stCondLst>
                            <p:childTnLst>
                              <p:par>
                                <p:cTn id="95" presetID="22" presetClass="entr" presetSubtype="4" fill="hold" grpId="0" nodeType="afterEffect">
                                  <p:stCondLst>
                                    <p:cond delay="0"/>
                                  </p:stCondLst>
                                  <p:childTnLst>
                                    <p:set>
                                      <p:cBhvr>
                                        <p:cTn id="96" dur="1" fill="hold">
                                          <p:stCondLst>
                                            <p:cond delay="0"/>
                                          </p:stCondLst>
                                        </p:cTn>
                                        <p:tgtEl>
                                          <p:spTgt spid="335"/>
                                        </p:tgtEl>
                                        <p:attrNameLst>
                                          <p:attrName>style.visibility</p:attrName>
                                        </p:attrNameLst>
                                      </p:cBhvr>
                                      <p:to>
                                        <p:strVal val="visible"/>
                                      </p:to>
                                    </p:set>
                                    <p:animEffect transition="in" filter="wipe(down)">
                                      <p:cBhvr>
                                        <p:cTn id="97" dur="500"/>
                                        <p:tgtEl>
                                          <p:spTgt spid="33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40"/>
                                        </p:tgtEl>
                                        <p:attrNameLst>
                                          <p:attrName>style.visibility</p:attrName>
                                        </p:attrNameLst>
                                      </p:cBhvr>
                                      <p:to>
                                        <p:strVal val="visible"/>
                                      </p:to>
                                    </p:set>
                                    <p:animEffect transition="in" filter="fade">
                                      <p:cBhvr>
                                        <p:cTn id="100" dur="500"/>
                                        <p:tgtEl>
                                          <p:spTgt spid="340"/>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30"/>
                                        </p:tgtEl>
                                        <p:attrNameLst>
                                          <p:attrName>style.visibility</p:attrName>
                                        </p:attrNameLst>
                                      </p:cBhvr>
                                      <p:to>
                                        <p:strVal val="visible"/>
                                      </p:to>
                                    </p:set>
                                  </p:childTnLst>
                                </p:cTn>
                              </p:par>
                            </p:childTnLst>
                          </p:cTn>
                        </p:par>
                        <p:par>
                          <p:cTn id="105" fill="hold">
                            <p:stCondLst>
                              <p:cond delay="0"/>
                            </p:stCondLst>
                            <p:childTnLst>
                              <p:par>
                                <p:cTn id="106" presetID="22" presetClass="entr" presetSubtype="4" fill="hold" grpId="0" nodeType="afterEffect">
                                  <p:stCondLst>
                                    <p:cond delay="0"/>
                                  </p:stCondLst>
                                  <p:childTnLst>
                                    <p:set>
                                      <p:cBhvr>
                                        <p:cTn id="107" dur="1" fill="hold">
                                          <p:stCondLst>
                                            <p:cond delay="0"/>
                                          </p:stCondLst>
                                        </p:cTn>
                                        <p:tgtEl>
                                          <p:spTgt spid="329"/>
                                        </p:tgtEl>
                                        <p:attrNameLst>
                                          <p:attrName>style.visibility</p:attrName>
                                        </p:attrNameLst>
                                      </p:cBhvr>
                                      <p:to>
                                        <p:strVal val="visible"/>
                                      </p:to>
                                    </p:set>
                                    <p:animEffect transition="in" filter="wipe(down)">
                                      <p:cBhvr>
                                        <p:cTn id="108" dur="500"/>
                                        <p:tgtEl>
                                          <p:spTgt spid="32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341"/>
                                        </p:tgtEl>
                                        <p:attrNameLst>
                                          <p:attrName>style.visibility</p:attrName>
                                        </p:attrNameLst>
                                      </p:cBhvr>
                                      <p:to>
                                        <p:strVal val="visible"/>
                                      </p:to>
                                    </p:set>
                                    <p:animEffect transition="in" filter="fade">
                                      <p:cBhvr>
                                        <p:cTn id="111" dur="500"/>
                                        <p:tgtEl>
                                          <p:spTgt spid="341"/>
                                        </p:tgtEl>
                                      </p:cBhvr>
                                    </p:animEffect>
                                  </p:childTnLst>
                                </p:cTn>
                              </p:par>
                              <p:par>
                                <p:cTn id="112" presetID="42" presetClass="path" presetSubtype="0" accel="50000" decel="50000" fill="hold" nodeType="withEffect">
                                  <p:stCondLst>
                                    <p:cond delay="0"/>
                                  </p:stCondLst>
                                  <p:childTnLst>
                                    <p:animMotion origin="layout" path="M 2.77778E-6 -1.85185E-6 L -0.03611 -0.0287 " pathEditMode="relative" rAng="0" ptsTypes="AA">
                                      <p:cBhvr>
                                        <p:cTn id="113" dur="500" fill="hold"/>
                                        <p:tgtEl>
                                          <p:spTgt spid="330"/>
                                        </p:tgtEl>
                                        <p:attrNameLst>
                                          <p:attrName>ppt_x</p:attrName>
                                          <p:attrName>ppt_y</p:attrName>
                                        </p:attrNameLst>
                                      </p:cBhvr>
                                      <p:rCtr x="-1806" y="-1451"/>
                                    </p:animMotion>
                                  </p:childTnLst>
                                </p:cTn>
                              </p:par>
                              <p:par>
                                <p:cTn id="114" presetID="22" presetClass="entr" presetSubtype="4" fill="hold" grpId="0" nodeType="withEffect">
                                  <p:stCondLst>
                                    <p:cond delay="0"/>
                                  </p:stCondLst>
                                  <p:childTnLst>
                                    <p:set>
                                      <p:cBhvr>
                                        <p:cTn id="115" dur="1" fill="hold">
                                          <p:stCondLst>
                                            <p:cond delay="0"/>
                                          </p:stCondLst>
                                        </p:cTn>
                                        <p:tgtEl>
                                          <p:spTgt spid="336"/>
                                        </p:tgtEl>
                                        <p:attrNameLst>
                                          <p:attrName>style.visibility</p:attrName>
                                        </p:attrNameLst>
                                      </p:cBhvr>
                                      <p:to>
                                        <p:strVal val="visible"/>
                                      </p:to>
                                    </p:set>
                                    <p:animEffect transition="in" filter="wipe(down)">
                                      <p:cBhvr>
                                        <p:cTn id="116" dur="500"/>
                                        <p:tgtEl>
                                          <p:spTgt spid="336"/>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337"/>
                                        </p:tgtEl>
                                        <p:attrNameLst>
                                          <p:attrName>style.visibility</p:attrName>
                                        </p:attrNameLst>
                                      </p:cBhvr>
                                      <p:to>
                                        <p:strVal val="visible"/>
                                      </p:to>
                                    </p:set>
                                    <p:anim calcmode="lin" valueType="num">
                                      <p:cBhvr>
                                        <p:cTn id="119" dur="500" fill="hold"/>
                                        <p:tgtEl>
                                          <p:spTgt spid="337"/>
                                        </p:tgtEl>
                                        <p:attrNameLst>
                                          <p:attrName>ppt_w</p:attrName>
                                        </p:attrNameLst>
                                      </p:cBhvr>
                                      <p:tavLst>
                                        <p:tav tm="0">
                                          <p:val>
                                            <p:fltVal val="0"/>
                                          </p:val>
                                        </p:tav>
                                        <p:tav tm="100000">
                                          <p:val>
                                            <p:strVal val="#ppt_w"/>
                                          </p:val>
                                        </p:tav>
                                      </p:tavLst>
                                    </p:anim>
                                    <p:anim calcmode="lin" valueType="num">
                                      <p:cBhvr>
                                        <p:cTn id="120" dur="500" fill="hold"/>
                                        <p:tgtEl>
                                          <p:spTgt spid="337"/>
                                        </p:tgtEl>
                                        <p:attrNameLst>
                                          <p:attrName>ppt_h</p:attrName>
                                        </p:attrNameLst>
                                      </p:cBhvr>
                                      <p:tavLst>
                                        <p:tav tm="0">
                                          <p:val>
                                            <p:fltVal val="0"/>
                                          </p:val>
                                        </p:tav>
                                        <p:tav tm="100000">
                                          <p:val>
                                            <p:strVal val="#ppt_h"/>
                                          </p:val>
                                        </p:tav>
                                      </p:tavLst>
                                    </p:anim>
                                    <p:animEffect transition="in" filter="fade">
                                      <p:cBhvr>
                                        <p:cTn id="121" dur="500"/>
                                        <p:tgtEl>
                                          <p:spTgt spid="337"/>
                                        </p:tgtEl>
                                      </p:cBhvr>
                                    </p:animEffect>
                                  </p:childTnLst>
                                </p:cTn>
                              </p:par>
                              <p:par>
                                <p:cTn id="122" presetID="10" presetClass="entr" presetSubtype="0" fill="hold" nodeType="withEffect">
                                  <p:stCondLst>
                                    <p:cond delay="0"/>
                                  </p:stCondLst>
                                  <p:childTnLst>
                                    <p:set>
                                      <p:cBhvr>
                                        <p:cTn id="123" dur="1" fill="hold">
                                          <p:stCondLst>
                                            <p:cond delay="0"/>
                                          </p:stCondLst>
                                        </p:cTn>
                                        <p:tgtEl>
                                          <p:spTgt spid="342"/>
                                        </p:tgtEl>
                                        <p:attrNameLst>
                                          <p:attrName>style.visibility</p:attrName>
                                        </p:attrNameLst>
                                      </p:cBhvr>
                                      <p:to>
                                        <p:strVal val="visible"/>
                                      </p:to>
                                    </p:set>
                                    <p:animEffect transition="in" filter="fade">
                                      <p:cBhvr>
                                        <p:cTn id="124" dur="500"/>
                                        <p:tgtEl>
                                          <p:spTgt spid="342"/>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328"/>
                                        </p:tgtEl>
                                      </p:cBhvr>
                                    </p:animEffect>
                                    <p:set>
                                      <p:cBhvr>
                                        <p:cTn id="129" dur="1" fill="hold">
                                          <p:stCondLst>
                                            <p:cond delay="499"/>
                                          </p:stCondLst>
                                        </p:cTn>
                                        <p:tgtEl>
                                          <p:spTgt spid="328"/>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335"/>
                                        </p:tgtEl>
                                      </p:cBhvr>
                                    </p:animEffect>
                                    <p:set>
                                      <p:cBhvr>
                                        <p:cTn id="132" dur="1" fill="hold">
                                          <p:stCondLst>
                                            <p:cond delay="499"/>
                                          </p:stCondLst>
                                        </p:cTn>
                                        <p:tgtEl>
                                          <p:spTgt spid="335"/>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330"/>
                                        </p:tgtEl>
                                      </p:cBhvr>
                                    </p:animEffect>
                                    <p:set>
                                      <p:cBhvr>
                                        <p:cTn id="135" dur="1" fill="hold">
                                          <p:stCondLst>
                                            <p:cond delay="499"/>
                                          </p:stCondLst>
                                        </p:cTn>
                                        <p:tgtEl>
                                          <p:spTgt spid="330"/>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29"/>
                                        </p:tgtEl>
                                      </p:cBhvr>
                                    </p:animEffect>
                                    <p:set>
                                      <p:cBhvr>
                                        <p:cTn id="138" dur="1" fill="hold">
                                          <p:stCondLst>
                                            <p:cond delay="499"/>
                                          </p:stCondLst>
                                        </p:cTn>
                                        <p:tgtEl>
                                          <p:spTgt spid="32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336"/>
                                        </p:tgtEl>
                                      </p:cBhvr>
                                    </p:animEffect>
                                    <p:set>
                                      <p:cBhvr>
                                        <p:cTn id="141" dur="1" fill="hold">
                                          <p:stCondLst>
                                            <p:cond delay="499"/>
                                          </p:stCondLst>
                                        </p:cTn>
                                        <p:tgtEl>
                                          <p:spTgt spid="336"/>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337"/>
                                        </p:tgtEl>
                                      </p:cBhvr>
                                    </p:animEffect>
                                    <p:set>
                                      <p:cBhvr>
                                        <p:cTn id="144" dur="1" fill="hold">
                                          <p:stCondLst>
                                            <p:cond delay="499"/>
                                          </p:stCondLst>
                                        </p:cTn>
                                        <p:tgtEl>
                                          <p:spTgt spid="337"/>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340"/>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341"/>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342"/>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3"/>
                                        </p:tgtEl>
                                        <p:attrNameLst>
                                          <p:attrName>style.visibility</p:attrName>
                                        </p:attrNameLst>
                                      </p:cBhvr>
                                      <p:to>
                                        <p:strVal val="visible"/>
                                      </p:to>
                                    </p:set>
                                    <p:animEffect transition="in" filter="fade">
                                      <p:cBhvr>
                                        <p:cTn id="155" dur="500"/>
                                        <p:tgtEl>
                                          <p:spTgt spid="3"/>
                                        </p:tgtEl>
                                      </p:cBhvr>
                                    </p:animEffect>
                                  </p:childTnLst>
                                </p:cTn>
                              </p:par>
                              <p:par>
                                <p:cTn id="156" presetID="10" presetClass="exit" presetSubtype="0" fill="hold" nodeType="withEffect">
                                  <p:stCondLst>
                                    <p:cond delay="0"/>
                                  </p:stCondLst>
                                  <p:childTnLst>
                                    <p:animEffect transition="out" filter="fade">
                                      <p:cBhvr>
                                        <p:cTn id="157" dur="500"/>
                                        <p:tgtEl>
                                          <p:spTgt spid="4"/>
                                        </p:tgtEl>
                                      </p:cBhvr>
                                    </p:animEffect>
                                    <p:set>
                                      <p:cBhvr>
                                        <p:cTn id="158" dur="1" fill="hold">
                                          <p:stCondLst>
                                            <p:cond delay="499"/>
                                          </p:stCondLst>
                                        </p:cTn>
                                        <p:tgtEl>
                                          <p:spTgt spid="4"/>
                                        </p:tgtEl>
                                        <p:attrNameLst>
                                          <p:attrName>style.visibility</p:attrName>
                                        </p:attrNameLst>
                                      </p:cBhvr>
                                      <p:to>
                                        <p:strVal val="hidden"/>
                                      </p:to>
                                    </p:set>
                                  </p:childTnLst>
                                </p:cTn>
                              </p:par>
                              <p:par>
                                <p:cTn id="159" presetID="42" presetClass="path" presetSubtype="0" accel="50000" decel="50000" fill="hold" nodeType="withEffect">
                                  <p:stCondLst>
                                    <p:cond delay="0"/>
                                  </p:stCondLst>
                                  <p:childTnLst>
                                    <p:animMotion origin="layout" path="M 3.33333E-6 -3.45679E-6 L -0.02917 0.1355 " pathEditMode="relative" rAng="0" ptsTypes="AA">
                                      <p:cBhvr>
                                        <p:cTn id="160" dur="1000" fill="hold"/>
                                        <p:tgtEl>
                                          <p:spTgt spid="19"/>
                                        </p:tgtEl>
                                        <p:attrNameLst>
                                          <p:attrName>ppt_x</p:attrName>
                                          <p:attrName>ppt_y</p:attrName>
                                        </p:attrNameLst>
                                      </p:cBhvr>
                                      <p:rCtr x="-1458" y="6759"/>
                                    </p:animMotion>
                                  </p:childTnLst>
                                </p:cTn>
                              </p:par>
                              <p:par>
                                <p:cTn id="161" presetID="6" presetClass="emph" presetSubtype="0" fill="hold" nodeType="withEffect">
                                  <p:stCondLst>
                                    <p:cond delay="0"/>
                                  </p:stCondLst>
                                  <p:childTnLst>
                                    <p:animScale>
                                      <p:cBhvr>
                                        <p:cTn id="162" dur="1000" fill="hold"/>
                                        <p:tgtEl>
                                          <p:spTgt spid="19"/>
                                        </p:tgtEl>
                                      </p:cBhvr>
                                      <p:by x="175000" y="175000"/>
                                    </p:animScale>
                                  </p:childTnLst>
                                </p:cTn>
                              </p:par>
                            </p:childTnLst>
                          </p:cTn>
                        </p:par>
                        <p:par>
                          <p:cTn id="163" fill="hold">
                            <p:stCondLst>
                              <p:cond delay="1000"/>
                            </p:stCondLst>
                            <p:childTnLst>
                              <p:par>
                                <p:cTn id="164" presetID="10" presetClass="exit" presetSubtype="0" fill="hold" nodeType="afterEffect">
                                  <p:stCondLst>
                                    <p:cond delay="0"/>
                                  </p:stCondLst>
                                  <p:childTnLst>
                                    <p:animEffect transition="out" filter="fade">
                                      <p:cBhvr>
                                        <p:cTn id="165" dur="500"/>
                                        <p:tgtEl>
                                          <p:spTgt spid="19"/>
                                        </p:tgtEl>
                                      </p:cBhvr>
                                    </p:animEffect>
                                    <p:set>
                                      <p:cBhvr>
                                        <p:cTn id="166" dur="1" fill="hold">
                                          <p:stCondLst>
                                            <p:cond delay="499"/>
                                          </p:stCondLst>
                                        </p:cTn>
                                        <p:tgtEl>
                                          <p:spTgt spid="19"/>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4"/>
                                        </p:tgtEl>
                                        <p:attrNameLst>
                                          <p:attrName>style.visibility</p:attrName>
                                        </p:attrNameLst>
                                      </p:cBhvr>
                                      <p:to>
                                        <p:strVal val="visible"/>
                                      </p:to>
                                    </p:set>
                                    <p:animEffect transition="in" filter="fade">
                                      <p:cBhvr>
                                        <p:cTn id="169" dur="500"/>
                                        <p:tgtEl>
                                          <p:spTgt spid="24"/>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16"/>
                                        </p:tgtEl>
                                        <p:attrNameLst>
                                          <p:attrName>style.visibility</p:attrName>
                                        </p:attrNameLst>
                                      </p:cBhvr>
                                      <p:to>
                                        <p:strVal val="visible"/>
                                      </p:to>
                                    </p:set>
                                    <p:animEffect transition="in" filter="fade">
                                      <p:cBhvr>
                                        <p:cTn id="174" dur="500"/>
                                        <p:tgtEl>
                                          <p:spTgt spid="16"/>
                                        </p:tgtEl>
                                      </p:cBhvr>
                                    </p:animEffect>
                                  </p:childTnLst>
                                </p:cTn>
                              </p:par>
                              <p:par>
                                <p:cTn id="175" presetID="10" presetClass="exit" presetSubtype="0" fill="hold" nodeType="withEffect">
                                  <p:stCondLst>
                                    <p:cond delay="0"/>
                                  </p:stCondLst>
                                  <p:childTnLst>
                                    <p:animEffect transition="out" filter="fade">
                                      <p:cBhvr>
                                        <p:cTn id="176" dur="500"/>
                                        <p:tgtEl>
                                          <p:spTgt spid="17"/>
                                        </p:tgtEl>
                                      </p:cBhvr>
                                    </p:animEffect>
                                    <p:set>
                                      <p:cBhvr>
                                        <p:cTn id="177" dur="1" fill="hold">
                                          <p:stCondLst>
                                            <p:cond delay="499"/>
                                          </p:stCondLst>
                                        </p:cTn>
                                        <p:tgtEl>
                                          <p:spTgt spid="17"/>
                                        </p:tgtEl>
                                        <p:attrNameLst>
                                          <p:attrName>style.visibility</p:attrName>
                                        </p:attrNameLst>
                                      </p:cBhvr>
                                      <p:to>
                                        <p:strVal val="hidden"/>
                                      </p:to>
                                    </p:set>
                                  </p:childTnLst>
                                </p:cTn>
                              </p:par>
                              <p:par>
                                <p:cTn id="178" presetID="42" presetClass="path" presetSubtype="0" accel="50000" decel="50000" fill="hold" nodeType="withEffect">
                                  <p:stCondLst>
                                    <p:cond delay="0"/>
                                  </p:stCondLst>
                                  <p:childTnLst>
                                    <p:animMotion origin="layout" path="M 3.61111E-6 4.93827E-6 L -0.08143 -0.02593 " pathEditMode="relative" rAng="0" ptsTypes="AA">
                                      <p:cBhvr>
                                        <p:cTn id="179" dur="1000" fill="hold"/>
                                        <p:tgtEl>
                                          <p:spTgt spid="22"/>
                                        </p:tgtEl>
                                        <p:attrNameLst>
                                          <p:attrName>ppt_x</p:attrName>
                                          <p:attrName>ppt_y</p:attrName>
                                        </p:attrNameLst>
                                      </p:cBhvr>
                                      <p:rCtr x="-4080" y="-1296"/>
                                    </p:animMotion>
                                  </p:childTnLst>
                                </p:cTn>
                              </p:par>
                              <p:par>
                                <p:cTn id="180" presetID="6" presetClass="emph" presetSubtype="0" fill="hold" nodeType="withEffect">
                                  <p:stCondLst>
                                    <p:cond delay="0"/>
                                  </p:stCondLst>
                                  <p:childTnLst>
                                    <p:animScale>
                                      <p:cBhvr>
                                        <p:cTn id="181" dur="1000" fill="hold"/>
                                        <p:tgtEl>
                                          <p:spTgt spid="22"/>
                                        </p:tgtEl>
                                      </p:cBhvr>
                                      <p:by x="175000" y="175000"/>
                                    </p:animScale>
                                  </p:childTnLst>
                                </p:cTn>
                              </p:par>
                              <p:par>
                                <p:cTn id="182" presetID="42" presetClass="path" presetSubtype="0" accel="50000" decel="50000" fill="hold" nodeType="withEffect">
                                  <p:stCondLst>
                                    <p:cond delay="0"/>
                                  </p:stCondLst>
                                  <p:childTnLst>
                                    <p:animMotion origin="layout" path="M 3.88889E-6 -3.95062E-6 L -0.02778 -0.14012 " pathEditMode="relative" rAng="0" ptsTypes="AA">
                                      <p:cBhvr>
                                        <p:cTn id="183" dur="1000" fill="hold"/>
                                        <p:tgtEl>
                                          <p:spTgt spid="21"/>
                                        </p:tgtEl>
                                        <p:attrNameLst>
                                          <p:attrName>ppt_x</p:attrName>
                                          <p:attrName>ppt_y</p:attrName>
                                        </p:attrNameLst>
                                      </p:cBhvr>
                                      <p:rCtr x="-1389" y="-7006"/>
                                    </p:animMotion>
                                  </p:childTnLst>
                                </p:cTn>
                              </p:par>
                              <p:par>
                                <p:cTn id="184" presetID="6" presetClass="emph" presetSubtype="0" fill="hold" nodeType="withEffect">
                                  <p:stCondLst>
                                    <p:cond delay="0"/>
                                  </p:stCondLst>
                                  <p:childTnLst>
                                    <p:animScale>
                                      <p:cBhvr>
                                        <p:cTn id="185" dur="1000" fill="hold"/>
                                        <p:tgtEl>
                                          <p:spTgt spid="21"/>
                                        </p:tgtEl>
                                      </p:cBhvr>
                                      <p:by x="175000" y="175000"/>
                                    </p:animScale>
                                  </p:childTnLst>
                                </p:cTn>
                              </p:par>
                            </p:childTnLst>
                          </p:cTn>
                        </p:par>
                        <p:par>
                          <p:cTn id="186" fill="hold">
                            <p:stCondLst>
                              <p:cond delay="1000"/>
                            </p:stCondLst>
                            <p:childTnLst>
                              <p:par>
                                <p:cTn id="187" presetID="10" presetClass="entr" presetSubtype="0" fill="hold" nodeType="after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fade">
                                      <p:cBhvr>
                                        <p:cTn id="189" dur="500"/>
                                        <p:tgtEl>
                                          <p:spTgt spid="23"/>
                                        </p:tgtEl>
                                      </p:cBhvr>
                                    </p:animEffect>
                                  </p:childTnLst>
                                </p:cTn>
                              </p:par>
                              <p:par>
                                <p:cTn id="190" presetID="10" presetClass="exit" presetSubtype="0" fill="hold" nodeType="withEffect">
                                  <p:stCondLst>
                                    <p:cond delay="0"/>
                                  </p:stCondLst>
                                  <p:childTnLst>
                                    <p:animEffect transition="out" filter="fade">
                                      <p:cBhvr>
                                        <p:cTn id="191" dur="500"/>
                                        <p:tgtEl>
                                          <p:spTgt spid="22"/>
                                        </p:tgtEl>
                                      </p:cBhvr>
                                    </p:animEffect>
                                    <p:set>
                                      <p:cBhvr>
                                        <p:cTn id="192" dur="1" fill="hold">
                                          <p:stCondLst>
                                            <p:cond delay="499"/>
                                          </p:stCondLst>
                                        </p:cTn>
                                        <p:tgtEl>
                                          <p:spTgt spid="22"/>
                                        </p:tgtEl>
                                        <p:attrNameLst>
                                          <p:attrName>style.visibility</p:attrName>
                                        </p:attrNameLst>
                                      </p:cBhvr>
                                      <p:to>
                                        <p:strVal val="hidden"/>
                                      </p:to>
                                    </p:set>
                                  </p:childTnLst>
                                </p:cTn>
                              </p:par>
                              <p:par>
                                <p:cTn id="193" presetID="10" presetClass="exit" presetSubtype="0" fill="hold" nodeType="withEffect">
                                  <p:stCondLst>
                                    <p:cond delay="0"/>
                                  </p:stCondLst>
                                  <p:childTnLst>
                                    <p:animEffect transition="out" filter="fade">
                                      <p:cBhvr>
                                        <p:cTn id="194" dur="500"/>
                                        <p:tgtEl>
                                          <p:spTgt spid="21"/>
                                        </p:tgtEl>
                                      </p:cBhvr>
                                    </p:animEffect>
                                    <p:set>
                                      <p:cBhvr>
                                        <p:cTn id="195"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animBg="1"/>
      <p:bldP spid="348" grpId="1" animBg="1"/>
      <p:bldP spid="406" grpId="0" animBg="1"/>
      <p:bldP spid="406" grpId="1" animBg="1"/>
      <p:bldP spid="416" grpId="0"/>
      <p:bldP spid="416" grpId="1"/>
      <p:bldP spid="417" grpId="0"/>
      <p:bldP spid="417" grpId="1"/>
      <p:bldP spid="328" grpId="0" animBg="1"/>
      <p:bldP spid="328" grpId="1" animBg="1"/>
      <p:bldP spid="329" grpId="0" animBg="1"/>
      <p:bldP spid="329" grpId="1" animBg="1"/>
      <p:bldP spid="335" grpId="0" animBg="1"/>
      <p:bldP spid="335" grpId="1" animBg="1"/>
      <p:bldP spid="336" grpId="0" animBg="1"/>
      <p:bldP spid="336" grpId="1" animBg="1"/>
      <p:bldP spid="337" grpId="0" animBg="1"/>
      <p:bldP spid="337" grpId="1" animBg="1"/>
      <p:bldP spid="340" grpId="0" animBg="1"/>
      <p:bldP spid="340" grpId="1" animBg="1"/>
      <p:bldP spid="341" grpId="0" animBg="1"/>
      <p:bldP spid="34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3D Printing</a:t>
            </a:r>
          </a:p>
        </p:txBody>
      </p:sp>
      <p:pic>
        <p:nvPicPr>
          <p:cNvPr id="7" name="Picture 6"/>
          <p:cNvPicPr>
            <a:picLocks noChangeAspect="1"/>
          </p:cNvPicPr>
          <p:nvPr/>
        </p:nvPicPr>
        <p:blipFill>
          <a:blip r:embed="rId5"/>
          <a:stretch>
            <a:fillRect/>
          </a:stretch>
        </p:blipFill>
        <p:spPr>
          <a:xfrm>
            <a:off x="457200" y="1127272"/>
            <a:ext cx="3838575" cy="33528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250" y="4067076"/>
            <a:ext cx="1273822" cy="522058"/>
          </a:xfrm>
          <a:prstGeom prst="rect">
            <a:avLst/>
          </a:prstGeom>
        </p:spPr>
      </p:pic>
      <p:pic>
        <p:nvPicPr>
          <p:cNvPr id="6" name="3D Printing Time Lapse Photography - Yod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10800000">
            <a:off x="4539847" y="1127272"/>
            <a:ext cx="4115459" cy="3352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8007" y="4067076"/>
            <a:ext cx="1273822" cy="522058"/>
          </a:xfrm>
          <a:prstGeom prst="rect">
            <a:avLst/>
          </a:prstGeom>
        </p:spPr>
      </p:pic>
    </p:spTree>
    <p:extLst>
      <p:ext uri="{BB962C8B-B14F-4D97-AF65-F5344CB8AC3E}">
        <p14:creationId xmlns:p14="http://schemas.microsoft.com/office/powerpoint/2010/main" val="2293894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415042" y="3561467"/>
            <a:ext cx="1213615" cy="1116844"/>
            <a:chOff x="6513315" y="2746512"/>
            <a:chExt cx="1821656" cy="1676402"/>
          </a:xfrm>
        </p:grpSpPr>
        <p:sp>
          <p:nvSpPr>
            <p:cNvPr id="52" name="Freeform 8"/>
            <p:cNvSpPr>
              <a:spLocks/>
            </p:cNvSpPr>
            <p:nvPr/>
          </p:nvSpPr>
          <p:spPr bwMode="auto">
            <a:xfrm>
              <a:off x="6835049" y="2856843"/>
              <a:ext cx="500592" cy="69850"/>
            </a:xfrm>
            <a:custGeom>
              <a:avLst/>
              <a:gdLst>
                <a:gd name="T0" fmla="*/ 0 w 258"/>
                <a:gd name="T1" fmla="*/ 36 h 36"/>
                <a:gd name="T2" fmla="*/ 0 w 258"/>
                <a:gd name="T3" fmla="*/ 36 h 36"/>
                <a:gd name="T4" fmla="*/ 70 w 258"/>
                <a:gd name="T5" fmla="*/ 22 h 36"/>
                <a:gd name="T6" fmla="*/ 142 w 258"/>
                <a:gd name="T7" fmla="*/ 10 h 36"/>
                <a:gd name="T8" fmla="*/ 210 w 258"/>
                <a:gd name="T9" fmla="*/ 2 h 36"/>
                <a:gd name="T10" fmla="*/ 258 w 258"/>
                <a:gd name="T11" fmla="*/ 0 h 36"/>
              </a:gdLst>
              <a:ahLst/>
              <a:cxnLst>
                <a:cxn ang="0">
                  <a:pos x="T0" y="T1"/>
                </a:cxn>
                <a:cxn ang="0">
                  <a:pos x="T2" y="T3"/>
                </a:cxn>
                <a:cxn ang="0">
                  <a:pos x="T4" y="T5"/>
                </a:cxn>
                <a:cxn ang="0">
                  <a:pos x="T6" y="T7"/>
                </a:cxn>
                <a:cxn ang="0">
                  <a:pos x="T8" y="T9"/>
                </a:cxn>
                <a:cxn ang="0">
                  <a:pos x="T10" y="T11"/>
                </a:cxn>
              </a:cxnLst>
              <a:rect l="0" t="0" r="r" b="b"/>
              <a:pathLst>
                <a:path w="258" h="36">
                  <a:moveTo>
                    <a:pt x="0" y="36"/>
                  </a:moveTo>
                  <a:lnTo>
                    <a:pt x="0" y="36"/>
                  </a:lnTo>
                  <a:lnTo>
                    <a:pt x="70" y="22"/>
                  </a:lnTo>
                  <a:lnTo>
                    <a:pt x="142" y="10"/>
                  </a:lnTo>
                  <a:lnTo>
                    <a:pt x="210" y="2"/>
                  </a:lnTo>
                  <a:lnTo>
                    <a:pt x="25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0"/>
            <p:cNvSpPr>
              <a:spLocks/>
            </p:cNvSpPr>
            <p:nvPr/>
          </p:nvSpPr>
          <p:spPr bwMode="auto">
            <a:xfrm>
              <a:off x="7516615" y="2856843"/>
              <a:ext cx="479425" cy="76200"/>
            </a:xfrm>
            <a:custGeom>
              <a:avLst/>
              <a:gdLst>
                <a:gd name="T0" fmla="*/ 302 w 302"/>
                <a:gd name="T1" fmla="*/ 48 h 48"/>
                <a:gd name="T2" fmla="*/ 302 w 302"/>
                <a:gd name="T3" fmla="*/ 48 h 48"/>
                <a:gd name="T4" fmla="*/ 268 w 302"/>
                <a:gd name="T5" fmla="*/ 40 h 48"/>
                <a:gd name="T6" fmla="*/ 230 w 302"/>
                <a:gd name="T7" fmla="*/ 30 h 48"/>
                <a:gd name="T8" fmla="*/ 186 w 302"/>
                <a:gd name="T9" fmla="*/ 22 h 48"/>
                <a:gd name="T10" fmla="*/ 142 w 302"/>
                <a:gd name="T11" fmla="*/ 14 h 48"/>
                <a:gd name="T12" fmla="*/ 60 w 302"/>
                <a:gd name="T13" fmla="*/ 4 h 48"/>
                <a:gd name="T14" fmla="*/ 26 w 302"/>
                <a:gd name="T15" fmla="*/ 0 h 48"/>
                <a:gd name="T16" fmla="*/ 0 w 30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8">
                  <a:moveTo>
                    <a:pt x="302" y="48"/>
                  </a:moveTo>
                  <a:lnTo>
                    <a:pt x="302" y="48"/>
                  </a:lnTo>
                  <a:lnTo>
                    <a:pt x="268" y="40"/>
                  </a:lnTo>
                  <a:lnTo>
                    <a:pt x="230" y="30"/>
                  </a:lnTo>
                  <a:lnTo>
                    <a:pt x="186" y="22"/>
                  </a:lnTo>
                  <a:lnTo>
                    <a:pt x="142" y="14"/>
                  </a:lnTo>
                  <a:lnTo>
                    <a:pt x="60" y="4"/>
                  </a:lnTo>
                  <a:lnTo>
                    <a:pt x="26" y="0"/>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7"/>
            <p:cNvSpPr>
              <a:spLocks/>
            </p:cNvSpPr>
            <p:nvPr/>
          </p:nvSpPr>
          <p:spPr bwMode="auto">
            <a:xfrm>
              <a:off x="7948415" y="3154765"/>
              <a:ext cx="177800" cy="448204"/>
            </a:xfrm>
            <a:custGeom>
              <a:avLst/>
              <a:gdLst>
                <a:gd name="T0" fmla="*/ 96 w 96"/>
                <a:gd name="T1" fmla="*/ 0 h 242"/>
                <a:gd name="T2" fmla="*/ 96 w 96"/>
                <a:gd name="T3" fmla="*/ 0 h 242"/>
                <a:gd name="T4" fmla="*/ 74 w 96"/>
                <a:gd name="T5" fmla="*/ 68 h 242"/>
                <a:gd name="T6" fmla="*/ 48 w 96"/>
                <a:gd name="T7" fmla="*/ 136 h 242"/>
                <a:gd name="T8" fmla="*/ 20 w 96"/>
                <a:gd name="T9" fmla="*/ 198 h 242"/>
                <a:gd name="T10" fmla="*/ 0 w 96"/>
                <a:gd name="T11" fmla="*/ 242 h 242"/>
              </a:gdLst>
              <a:ahLst/>
              <a:cxnLst>
                <a:cxn ang="0">
                  <a:pos x="T0" y="T1"/>
                </a:cxn>
                <a:cxn ang="0">
                  <a:pos x="T2" y="T3"/>
                </a:cxn>
                <a:cxn ang="0">
                  <a:pos x="T4" y="T5"/>
                </a:cxn>
                <a:cxn ang="0">
                  <a:pos x="T6" y="T7"/>
                </a:cxn>
                <a:cxn ang="0">
                  <a:pos x="T8" y="T9"/>
                </a:cxn>
                <a:cxn ang="0">
                  <a:pos x="T10" y="T11"/>
                </a:cxn>
              </a:cxnLst>
              <a:rect l="0" t="0" r="r" b="b"/>
              <a:pathLst>
                <a:path w="96" h="242">
                  <a:moveTo>
                    <a:pt x="96" y="0"/>
                  </a:moveTo>
                  <a:lnTo>
                    <a:pt x="96" y="0"/>
                  </a:lnTo>
                  <a:lnTo>
                    <a:pt x="74" y="68"/>
                  </a:lnTo>
                  <a:lnTo>
                    <a:pt x="48" y="136"/>
                  </a:lnTo>
                  <a:lnTo>
                    <a:pt x="20" y="198"/>
                  </a:lnTo>
                  <a:lnTo>
                    <a:pt x="0" y="242"/>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9"/>
            <p:cNvSpPr>
              <a:spLocks/>
            </p:cNvSpPr>
            <p:nvPr/>
          </p:nvSpPr>
          <p:spPr bwMode="auto">
            <a:xfrm>
              <a:off x="7548365" y="3758543"/>
              <a:ext cx="307975" cy="377825"/>
            </a:xfrm>
            <a:custGeom>
              <a:avLst/>
              <a:gdLst>
                <a:gd name="T0" fmla="*/ 0 w 194"/>
                <a:gd name="T1" fmla="*/ 238 h 238"/>
                <a:gd name="T2" fmla="*/ 0 w 194"/>
                <a:gd name="T3" fmla="*/ 238 h 238"/>
                <a:gd name="T4" fmla="*/ 26 w 194"/>
                <a:gd name="T5" fmla="*/ 214 h 238"/>
                <a:gd name="T6" fmla="*/ 52 w 194"/>
                <a:gd name="T7" fmla="*/ 184 h 238"/>
                <a:gd name="T8" fmla="*/ 82 w 194"/>
                <a:gd name="T9" fmla="*/ 152 h 238"/>
                <a:gd name="T10" fmla="*/ 110 w 194"/>
                <a:gd name="T11" fmla="*/ 116 h 238"/>
                <a:gd name="T12" fmla="*/ 160 w 194"/>
                <a:gd name="T13" fmla="*/ 50 h 238"/>
                <a:gd name="T14" fmla="*/ 180 w 194"/>
                <a:gd name="T15" fmla="*/ 22 h 238"/>
                <a:gd name="T16" fmla="*/ 194 w 194"/>
                <a:gd name="T1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0" y="238"/>
                  </a:moveTo>
                  <a:lnTo>
                    <a:pt x="0" y="238"/>
                  </a:lnTo>
                  <a:lnTo>
                    <a:pt x="26" y="214"/>
                  </a:lnTo>
                  <a:lnTo>
                    <a:pt x="52" y="184"/>
                  </a:lnTo>
                  <a:lnTo>
                    <a:pt x="82" y="152"/>
                  </a:lnTo>
                  <a:lnTo>
                    <a:pt x="110" y="116"/>
                  </a:lnTo>
                  <a:lnTo>
                    <a:pt x="160" y="50"/>
                  </a:lnTo>
                  <a:lnTo>
                    <a:pt x="180" y="22"/>
                  </a:lnTo>
                  <a:lnTo>
                    <a:pt x="194"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50"/>
            <p:cNvSpPr>
              <a:spLocks/>
            </p:cNvSpPr>
            <p:nvPr/>
          </p:nvSpPr>
          <p:spPr bwMode="auto">
            <a:xfrm>
              <a:off x="6995915" y="3758543"/>
              <a:ext cx="293504" cy="377886"/>
            </a:xfrm>
            <a:custGeom>
              <a:avLst/>
              <a:gdLst>
                <a:gd name="T0" fmla="*/ 160 w 160"/>
                <a:gd name="T1" fmla="*/ 206 h 206"/>
                <a:gd name="T2" fmla="*/ 160 w 160"/>
                <a:gd name="T3" fmla="*/ 206 h 206"/>
                <a:gd name="T4" fmla="*/ 112 w 160"/>
                <a:gd name="T5" fmla="*/ 152 h 206"/>
                <a:gd name="T6" fmla="*/ 66 w 160"/>
                <a:gd name="T7" fmla="*/ 94 h 206"/>
                <a:gd name="T8" fmla="*/ 26 w 160"/>
                <a:gd name="T9" fmla="*/ 40 h 206"/>
                <a:gd name="T10" fmla="*/ 0 w 160"/>
                <a:gd name="T11" fmla="*/ 0 h 206"/>
              </a:gdLst>
              <a:ahLst/>
              <a:cxnLst>
                <a:cxn ang="0">
                  <a:pos x="T0" y="T1"/>
                </a:cxn>
                <a:cxn ang="0">
                  <a:pos x="T2" y="T3"/>
                </a:cxn>
                <a:cxn ang="0">
                  <a:pos x="T4" y="T5"/>
                </a:cxn>
                <a:cxn ang="0">
                  <a:pos x="T6" y="T7"/>
                </a:cxn>
                <a:cxn ang="0">
                  <a:pos x="T8" y="T9"/>
                </a:cxn>
                <a:cxn ang="0">
                  <a:pos x="T10" y="T11"/>
                </a:cxn>
              </a:cxnLst>
              <a:rect l="0" t="0" r="r" b="b"/>
              <a:pathLst>
                <a:path w="160" h="206">
                  <a:moveTo>
                    <a:pt x="160" y="206"/>
                  </a:moveTo>
                  <a:lnTo>
                    <a:pt x="160" y="206"/>
                  </a:lnTo>
                  <a:lnTo>
                    <a:pt x="112" y="152"/>
                  </a:lnTo>
                  <a:lnTo>
                    <a:pt x="66" y="94"/>
                  </a:lnTo>
                  <a:lnTo>
                    <a:pt x="26" y="40"/>
                  </a:lnTo>
                  <a:lnTo>
                    <a:pt x="0"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52"/>
            <p:cNvSpPr>
              <a:spLocks/>
            </p:cNvSpPr>
            <p:nvPr/>
          </p:nvSpPr>
          <p:spPr bwMode="auto">
            <a:xfrm>
              <a:off x="6732390" y="3148943"/>
              <a:ext cx="171450" cy="454025"/>
            </a:xfrm>
            <a:custGeom>
              <a:avLst/>
              <a:gdLst>
                <a:gd name="T0" fmla="*/ 0 w 108"/>
                <a:gd name="T1" fmla="*/ 0 h 286"/>
                <a:gd name="T2" fmla="*/ 0 w 108"/>
                <a:gd name="T3" fmla="*/ 0 h 286"/>
                <a:gd name="T4" fmla="*/ 8 w 108"/>
                <a:gd name="T5" fmla="*/ 34 h 286"/>
                <a:gd name="T6" fmla="*/ 20 w 108"/>
                <a:gd name="T7" fmla="*/ 72 h 286"/>
                <a:gd name="T8" fmla="*/ 34 w 108"/>
                <a:gd name="T9" fmla="*/ 112 h 286"/>
                <a:gd name="T10" fmla="*/ 50 w 108"/>
                <a:gd name="T11" fmla="*/ 154 h 286"/>
                <a:gd name="T12" fmla="*/ 82 w 108"/>
                <a:gd name="T13" fmla="*/ 232 h 286"/>
                <a:gd name="T14" fmla="*/ 96 w 108"/>
                <a:gd name="T15" fmla="*/ 262 h 286"/>
                <a:gd name="T16" fmla="*/ 108 w 108"/>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6">
                  <a:moveTo>
                    <a:pt x="0" y="0"/>
                  </a:moveTo>
                  <a:lnTo>
                    <a:pt x="0" y="0"/>
                  </a:lnTo>
                  <a:lnTo>
                    <a:pt x="8" y="34"/>
                  </a:lnTo>
                  <a:lnTo>
                    <a:pt x="20" y="72"/>
                  </a:lnTo>
                  <a:lnTo>
                    <a:pt x="34" y="112"/>
                  </a:lnTo>
                  <a:lnTo>
                    <a:pt x="50" y="154"/>
                  </a:lnTo>
                  <a:lnTo>
                    <a:pt x="82" y="232"/>
                  </a:lnTo>
                  <a:lnTo>
                    <a:pt x="96" y="262"/>
                  </a:lnTo>
                  <a:lnTo>
                    <a:pt x="108" y="286"/>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7424540" y="2748893"/>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a:off x="7348340" y="2837793"/>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98"/>
            <p:cNvSpPr>
              <a:spLocks/>
            </p:cNvSpPr>
            <p:nvPr/>
          </p:nvSpPr>
          <p:spPr bwMode="auto">
            <a:xfrm>
              <a:off x="7837290" y="3688693"/>
              <a:ext cx="158750" cy="92075"/>
            </a:xfrm>
            <a:custGeom>
              <a:avLst/>
              <a:gdLst>
                <a:gd name="T0" fmla="*/ 0 w 100"/>
                <a:gd name="T1" fmla="*/ 28 h 58"/>
                <a:gd name="T2" fmla="*/ 0 w 100"/>
                <a:gd name="T3" fmla="*/ 28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28 h 58"/>
                <a:gd name="T22" fmla="*/ 50 w 100"/>
                <a:gd name="T23" fmla="*/ 0 h 58"/>
                <a:gd name="T24" fmla="*/ 0 w 100"/>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28"/>
                  </a:moveTo>
                  <a:lnTo>
                    <a:pt x="0" y="28"/>
                  </a:lnTo>
                  <a:lnTo>
                    <a:pt x="10" y="40"/>
                  </a:lnTo>
                  <a:lnTo>
                    <a:pt x="22" y="50"/>
                  </a:lnTo>
                  <a:lnTo>
                    <a:pt x="34" y="56"/>
                  </a:lnTo>
                  <a:lnTo>
                    <a:pt x="50" y="58"/>
                  </a:lnTo>
                  <a:lnTo>
                    <a:pt x="50" y="58"/>
                  </a:lnTo>
                  <a:lnTo>
                    <a:pt x="66" y="56"/>
                  </a:lnTo>
                  <a:lnTo>
                    <a:pt x="78" y="50"/>
                  </a:lnTo>
                  <a:lnTo>
                    <a:pt x="90" y="40"/>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99"/>
            <p:cNvSpPr>
              <a:spLocks/>
            </p:cNvSpPr>
            <p:nvPr/>
          </p:nvSpPr>
          <p:spPr bwMode="auto">
            <a:xfrm>
              <a:off x="7827765" y="3599793"/>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8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8" y="24"/>
                  </a:lnTo>
                  <a:lnTo>
                    <a:pt x="4" y="34"/>
                  </a:lnTo>
                  <a:lnTo>
                    <a:pt x="0" y="44"/>
                  </a:lnTo>
                  <a:lnTo>
                    <a:pt x="0" y="56"/>
                  </a:lnTo>
                  <a:lnTo>
                    <a:pt x="0" y="56"/>
                  </a:lnTo>
                  <a:lnTo>
                    <a:pt x="2" y="72"/>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124"/>
            <p:cNvSpPr>
              <a:spLocks/>
            </p:cNvSpPr>
            <p:nvPr/>
          </p:nvSpPr>
          <p:spPr bwMode="auto">
            <a:xfrm>
              <a:off x="6843515" y="3599793"/>
              <a:ext cx="92075" cy="136525"/>
            </a:xfrm>
            <a:custGeom>
              <a:avLst/>
              <a:gdLst>
                <a:gd name="T0" fmla="*/ 58 w 58"/>
                <a:gd name="T1" fmla="*/ 0 h 86"/>
                <a:gd name="T2" fmla="*/ 58 w 58"/>
                <a:gd name="T3" fmla="*/ 0 h 86"/>
                <a:gd name="T4" fmla="*/ 42 w 58"/>
                <a:gd name="T5" fmla="*/ 2 h 86"/>
                <a:gd name="T6" fmla="*/ 28 w 58"/>
                <a:gd name="T7" fmla="*/ 8 h 86"/>
                <a:gd name="T8" fmla="*/ 28 w 58"/>
                <a:gd name="T9" fmla="*/ 8 h 86"/>
                <a:gd name="T10" fmla="*/ 20 w 58"/>
                <a:gd name="T11" fmla="*/ 14 h 86"/>
                <a:gd name="T12" fmla="*/ 12 w 58"/>
                <a:gd name="T13" fmla="*/ 22 h 86"/>
                <a:gd name="T14" fmla="*/ 6 w 58"/>
                <a:gd name="T15" fmla="*/ 32 h 86"/>
                <a:gd name="T16" fmla="*/ 2 w 58"/>
                <a:gd name="T17" fmla="*/ 42 h 86"/>
                <a:gd name="T18" fmla="*/ 0 w 58"/>
                <a:gd name="T19" fmla="*/ 52 h 86"/>
                <a:gd name="T20" fmla="*/ 0 w 58"/>
                <a:gd name="T21" fmla="*/ 64 h 86"/>
                <a:gd name="T22" fmla="*/ 4 w 58"/>
                <a:gd name="T23" fmla="*/ 74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2" y="2"/>
                  </a:lnTo>
                  <a:lnTo>
                    <a:pt x="28" y="8"/>
                  </a:lnTo>
                  <a:lnTo>
                    <a:pt x="28" y="8"/>
                  </a:lnTo>
                  <a:lnTo>
                    <a:pt x="20" y="14"/>
                  </a:lnTo>
                  <a:lnTo>
                    <a:pt x="12" y="22"/>
                  </a:lnTo>
                  <a:lnTo>
                    <a:pt x="6" y="32"/>
                  </a:lnTo>
                  <a:lnTo>
                    <a:pt x="2" y="42"/>
                  </a:lnTo>
                  <a:lnTo>
                    <a:pt x="0" y="52"/>
                  </a:lnTo>
                  <a:lnTo>
                    <a:pt x="0" y="64"/>
                  </a:lnTo>
                  <a:lnTo>
                    <a:pt x="4" y="74"/>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125"/>
            <p:cNvSpPr>
              <a:spLocks/>
            </p:cNvSpPr>
            <p:nvPr/>
          </p:nvSpPr>
          <p:spPr bwMode="auto">
            <a:xfrm>
              <a:off x="6935590" y="3599793"/>
              <a:ext cx="88900" cy="136525"/>
            </a:xfrm>
            <a:custGeom>
              <a:avLst/>
              <a:gdLst>
                <a:gd name="T0" fmla="*/ 0 w 56"/>
                <a:gd name="T1" fmla="*/ 0 h 86"/>
                <a:gd name="T2" fmla="*/ 0 w 56"/>
                <a:gd name="T3" fmla="*/ 56 h 86"/>
                <a:gd name="T4" fmla="*/ 48 w 56"/>
                <a:gd name="T5" fmla="*/ 86 h 86"/>
                <a:gd name="T6" fmla="*/ 48 w 56"/>
                <a:gd name="T7" fmla="*/ 86 h 86"/>
                <a:gd name="T8" fmla="*/ 54 w 56"/>
                <a:gd name="T9" fmla="*/ 72 h 86"/>
                <a:gd name="T10" fmla="*/ 56 w 56"/>
                <a:gd name="T11" fmla="*/ 58 h 86"/>
                <a:gd name="T12" fmla="*/ 54 w 56"/>
                <a:gd name="T13" fmla="*/ 42 h 86"/>
                <a:gd name="T14" fmla="*/ 48 w 56"/>
                <a:gd name="T15" fmla="*/ 28 h 86"/>
                <a:gd name="T16" fmla="*/ 48 w 56"/>
                <a:gd name="T17" fmla="*/ 28 h 86"/>
                <a:gd name="T18" fmla="*/ 40 w 56"/>
                <a:gd name="T19" fmla="*/ 16 h 86"/>
                <a:gd name="T20" fmla="*/ 28 w 56"/>
                <a:gd name="T21" fmla="*/ 8 h 86"/>
                <a:gd name="T22" fmla="*/ 14 w 56"/>
                <a:gd name="T23" fmla="*/ 2 h 86"/>
                <a:gd name="T24" fmla="*/ 0 w 56"/>
                <a:gd name="T25" fmla="*/ 0 h 86"/>
                <a:gd name="T26" fmla="*/ 0 w 56"/>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6">
                  <a:moveTo>
                    <a:pt x="0" y="0"/>
                  </a:moveTo>
                  <a:lnTo>
                    <a:pt x="0" y="56"/>
                  </a:lnTo>
                  <a:lnTo>
                    <a:pt x="48" y="86"/>
                  </a:lnTo>
                  <a:lnTo>
                    <a:pt x="48" y="86"/>
                  </a:lnTo>
                  <a:lnTo>
                    <a:pt x="54" y="72"/>
                  </a:lnTo>
                  <a:lnTo>
                    <a:pt x="56" y="58"/>
                  </a:lnTo>
                  <a:lnTo>
                    <a:pt x="54" y="42"/>
                  </a:lnTo>
                  <a:lnTo>
                    <a:pt x="48" y="28"/>
                  </a:lnTo>
                  <a:lnTo>
                    <a:pt x="48" y="28"/>
                  </a:lnTo>
                  <a:lnTo>
                    <a:pt x="40" y="16"/>
                  </a:lnTo>
                  <a:lnTo>
                    <a:pt x="28" y="8"/>
                  </a:lnTo>
                  <a:lnTo>
                    <a:pt x="14" y="2"/>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63"/>
            <p:cNvSpPr>
              <a:spLocks/>
            </p:cNvSpPr>
            <p:nvPr/>
          </p:nvSpPr>
          <p:spPr bwMode="auto">
            <a:xfrm>
              <a:off x="7335640" y="2748893"/>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97"/>
            <p:cNvSpPr>
              <a:spLocks/>
            </p:cNvSpPr>
            <p:nvPr/>
          </p:nvSpPr>
          <p:spPr bwMode="auto">
            <a:xfrm>
              <a:off x="7916665" y="3599793"/>
              <a:ext cx="88900" cy="133350"/>
            </a:xfrm>
            <a:custGeom>
              <a:avLst/>
              <a:gdLst>
                <a:gd name="T0" fmla="*/ 0 w 56"/>
                <a:gd name="T1" fmla="*/ 0 h 84"/>
                <a:gd name="T2" fmla="*/ 0 w 56"/>
                <a:gd name="T3" fmla="*/ 56 h 84"/>
                <a:gd name="T4" fmla="*/ 50 w 56"/>
                <a:gd name="T5" fmla="*/ 84 h 84"/>
                <a:gd name="T6" fmla="*/ 50 w 56"/>
                <a:gd name="T7" fmla="*/ 84 h 84"/>
                <a:gd name="T8" fmla="*/ 54 w 56"/>
                <a:gd name="T9" fmla="*/ 72 h 84"/>
                <a:gd name="T10" fmla="*/ 56 w 56"/>
                <a:gd name="T11" fmla="*/ 56 h 84"/>
                <a:gd name="T12" fmla="*/ 56 w 56"/>
                <a:gd name="T13" fmla="*/ 56 h 84"/>
                <a:gd name="T14" fmla="*/ 56 w 56"/>
                <a:gd name="T15" fmla="*/ 44 h 84"/>
                <a:gd name="T16" fmla="*/ 52 w 56"/>
                <a:gd name="T17" fmla="*/ 34 h 84"/>
                <a:gd name="T18" fmla="*/ 48 w 56"/>
                <a:gd name="T19" fmla="*/ 24 h 84"/>
                <a:gd name="T20" fmla="*/ 40 w 56"/>
                <a:gd name="T21" fmla="*/ 16 h 84"/>
                <a:gd name="T22" fmla="*/ 32 w 56"/>
                <a:gd name="T23" fmla="*/ 10 h 84"/>
                <a:gd name="T24" fmla="*/ 22 w 56"/>
                <a:gd name="T25" fmla="*/ 4 h 84"/>
                <a:gd name="T26" fmla="*/ 12 w 56"/>
                <a:gd name="T27" fmla="*/ 0 h 84"/>
                <a:gd name="T28" fmla="*/ 0 w 56"/>
                <a:gd name="T29" fmla="*/ 0 h 84"/>
                <a:gd name="T30" fmla="*/ 0 w 56"/>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0" y="0"/>
                  </a:moveTo>
                  <a:lnTo>
                    <a:pt x="0" y="56"/>
                  </a:lnTo>
                  <a:lnTo>
                    <a:pt x="50" y="84"/>
                  </a:lnTo>
                  <a:lnTo>
                    <a:pt x="50" y="84"/>
                  </a:lnTo>
                  <a:lnTo>
                    <a:pt x="54" y="72"/>
                  </a:lnTo>
                  <a:lnTo>
                    <a:pt x="56" y="56"/>
                  </a:lnTo>
                  <a:lnTo>
                    <a:pt x="56" y="56"/>
                  </a:lnTo>
                  <a:lnTo>
                    <a:pt x="56" y="44"/>
                  </a:lnTo>
                  <a:lnTo>
                    <a:pt x="52" y="34"/>
                  </a:lnTo>
                  <a:lnTo>
                    <a:pt x="48" y="24"/>
                  </a:lnTo>
                  <a:lnTo>
                    <a:pt x="40" y="16"/>
                  </a:lnTo>
                  <a:lnTo>
                    <a:pt x="32" y="10"/>
                  </a:lnTo>
                  <a:lnTo>
                    <a:pt x="22" y="4"/>
                  </a:lnTo>
                  <a:lnTo>
                    <a:pt x="12" y="0"/>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126"/>
            <p:cNvSpPr>
              <a:spLocks/>
            </p:cNvSpPr>
            <p:nvPr/>
          </p:nvSpPr>
          <p:spPr bwMode="auto">
            <a:xfrm>
              <a:off x="6856215" y="3688693"/>
              <a:ext cx="155575" cy="92075"/>
            </a:xfrm>
            <a:custGeom>
              <a:avLst/>
              <a:gdLst>
                <a:gd name="T0" fmla="*/ 0 w 98"/>
                <a:gd name="T1" fmla="*/ 30 h 58"/>
                <a:gd name="T2" fmla="*/ 0 w 98"/>
                <a:gd name="T3" fmla="*/ 30 h 58"/>
                <a:gd name="T4" fmla="*/ 6 w 98"/>
                <a:gd name="T5" fmla="*/ 38 h 58"/>
                <a:gd name="T6" fmla="*/ 16 w 98"/>
                <a:gd name="T7" fmla="*/ 46 h 58"/>
                <a:gd name="T8" fmla="*/ 24 w 98"/>
                <a:gd name="T9" fmla="*/ 52 h 58"/>
                <a:gd name="T10" fmla="*/ 34 w 98"/>
                <a:gd name="T11" fmla="*/ 56 h 58"/>
                <a:gd name="T12" fmla="*/ 46 w 98"/>
                <a:gd name="T13" fmla="*/ 58 h 58"/>
                <a:gd name="T14" fmla="*/ 56 w 98"/>
                <a:gd name="T15" fmla="*/ 58 h 58"/>
                <a:gd name="T16" fmla="*/ 68 w 98"/>
                <a:gd name="T17" fmla="*/ 54 h 58"/>
                <a:gd name="T18" fmla="*/ 78 w 98"/>
                <a:gd name="T19" fmla="*/ 50 h 58"/>
                <a:gd name="T20" fmla="*/ 78 w 98"/>
                <a:gd name="T21" fmla="*/ 50 h 58"/>
                <a:gd name="T22" fmla="*/ 90 w 98"/>
                <a:gd name="T23" fmla="*/ 40 h 58"/>
                <a:gd name="T24" fmla="*/ 98 w 98"/>
                <a:gd name="T25" fmla="*/ 30 h 58"/>
                <a:gd name="T26" fmla="*/ 50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6" y="38"/>
                  </a:lnTo>
                  <a:lnTo>
                    <a:pt x="16" y="46"/>
                  </a:lnTo>
                  <a:lnTo>
                    <a:pt x="24" y="52"/>
                  </a:lnTo>
                  <a:lnTo>
                    <a:pt x="34" y="56"/>
                  </a:lnTo>
                  <a:lnTo>
                    <a:pt x="46" y="58"/>
                  </a:lnTo>
                  <a:lnTo>
                    <a:pt x="56" y="58"/>
                  </a:lnTo>
                  <a:lnTo>
                    <a:pt x="68" y="54"/>
                  </a:lnTo>
                  <a:lnTo>
                    <a:pt x="78" y="50"/>
                  </a:lnTo>
                  <a:lnTo>
                    <a:pt x="78" y="50"/>
                  </a:lnTo>
                  <a:lnTo>
                    <a:pt x="90" y="40"/>
                  </a:lnTo>
                  <a:lnTo>
                    <a:pt x="98" y="30"/>
                  </a:lnTo>
                  <a:lnTo>
                    <a:pt x="50" y="0"/>
                  </a:lnTo>
                  <a:lnTo>
                    <a:pt x="0" y="3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Oval 66"/>
            <p:cNvSpPr/>
            <p:nvPr/>
          </p:nvSpPr>
          <p:spPr>
            <a:xfrm>
              <a:off x="7335882" y="27465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840473" y="3601380"/>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822341" y="35974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7998421" y="2805249"/>
              <a:ext cx="336550" cy="336550"/>
              <a:chOff x="6623183" y="2671762"/>
              <a:chExt cx="336550" cy="336550"/>
            </a:xfrm>
          </p:grpSpPr>
          <p:sp>
            <p:nvSpPr>
              <p:cNvPr id="82" name="Freeform 73"/>
              <p:cNvSpPr>
                <a:spLocks/>
              </p:cNvSpPr>
              <p:nvPr/>
            </p:nvSpPr>
            <p:spPr bwMode="auto">
              <a:xfrm>
                <a:off x="6623183" y="2671762"/>
                <a:ext cx="168275" cy="254000"/>
              </a:xfrm>
              <a:custGeom>
                <a:avLst/>
                <a:gdLst>
                  <a:gd name="T0" fmla="*/ 106 w 106"/>
                  <a:gd name="T1" fmla="*/ 0 h 160"/>
                  <a:gd name="T2" fmla="*/ 106 w 106"/>
                  <a:gd name="T3" fmla="*/ 0 h 160"/>
                  <a:gd name="T4" fmla="*/ 92 w 106"/>
                  <a:gd name="T5" fmla="*/ 2 h 160"/>
                  <a:gd name="T6" fmla="*/ 80 w 106"/>
                  <a:gd name="T7" fmla="*/ 4 h 160"/>
                  <a:gd name="T8" fmla="*/ 66 w 106"/>
                  <a:gd name="T9" fmla="*/ 8 h 160"/>
                  <a:gd name="T10" fmla="*/ 54 w 106"/>
                  <a:gd name="T11" fmla="*/ 14 h 160"/>
                  <a:gd name="T12" fmla="*/ 42 w 106"/>
                  <a:gd name="T13" fmla="*/ 22 h 160"/>
                  <a:gd name="T14" fmla="*/ 32 w 106"/>
                  <a:gd name="T15" fmla="*/ 32 h 160"/>
                  <a:gd name="T16" fmla="*/ 22 w 106"/>
                  <a:gd name="T17" fmla="*/ 42 h 160"/>
                  <a:gd name="T18" fmla="*/ 14 w 106"/>
                  <a:gd name="T19" fmla="*/ 54 h 160"/>
                  <a:gd name="T20" fmla="*/ 14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8 w 106"/>
                  <a:gd name="T35" fmla="*/ 148 h 160"/>
                  <a:gd name="T36" fmla="*/ 14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2" y="2"/>
                    </a:lnTo>
                    <a:lnTo>
                      <a:pt x="80" y="4"/>
                    </a:lnTo>
                    <a:lnTo>
                      <a:pt x="66" y="8"/>
                    </a:lnTo>
                    <a:lnTo>
                      <a:pt x="54" y="14"/>
                    </a:lnTo>
                    <a:lnTo>
                      <a:pt x="42" y="22"/>
                    </a:lnTo>
                    <a:lnTo>
                      <a:pt x="32" y="32"/>
                    </a:lnTo>
                    <a:lnTo>
                      <a:pt x="22" y="42"/>
                    </a:lnTo>
                    <a:lnTo>
                      <a:pt x="14" y="54"/>
                    </a:lnTo>
                    <a:lnTo>
                      <a:pt x="14" y="54"/>
                    </a:lnTo>
                    <a:lnTo>
                      <a:pt x="8" y="66"/>
                    </a:lnTo>
                    <a:lnTo>
                      <a:pt x="4" y="80"/>
                    </a:lnTo>
                    <a:lnTo>
                      <a:pt x="2" y="94"/>
                    </a:lnTo>
                    <a:lnTo>
                      <a:pt x="0" y="108"/>
                    </a:lnTo>
                    <a:lnTo>
                      <a:pt x="2" y="122"/>
                    </a:lnTo>
                    <a:lnTo>
                      <a:pt x="4" y="134"/>
                    </a:lnTo>
                    <a:lnTo>
                      <a:pt x="8" y="148"/>
                    </a:lnTo>
                    <a:lnTo>
                      <a:pt x="14"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74"/>
              <p:cNvSpPr>
                <a:spLocks/>
              </p:cNvSpPr>
              <p:nvPr/>
            </p:nvSpPr>
            <p:spPr bwMode="auto">
              <a:xfrm>
                <a:off x="6645408" y="2840037"/>
                <a:ext cx="292100" cy="168275"/>
              </a:xfrm>
              <a:custGeom>
                <a:avLst/>
                <a:gdLst>
                  <a:gd name="T0" fmla="*/ 0 w 184"/>
                  <a:gd name="T1" fmla="*/ 54 h 106"/>
                  <a:gd name="T2" fmla="*/ 0 w 184"/>
                  <a:gd name="T3" fmla="*/ 54 h 106"/>
                  <a:gd name="T4" fmla="*/ 8 w 184"/>
                  <a:gd name="T5" fmla="*/ 66 h 106"/>
                  <a:gd name="T6" fmla="*/ 18 w 184"/>
                  <a:gd name="T7" fmla="*/ 76 h 106"/>
                  <a:gd name="T8" fmla="*/ 28 w 184"/>
                  <a:gd name="T9" fmla="*/ 84 h 106"/>
                  <a:gd name="T10" fmla="*/ 40 w 184"/>
                  <a:gd name="T11" fmla="*/ 92 h 106"/>
                  <a:gd name="T12" fmla="*/ 40 w 184"/>
                  <a:gd name="T13" fmla="*/ 92 h 106"/>
                  <a:gd name="T14" fmla="*/ 60 w 184"/>
                  <a:gd name="T15" fmla="*/ 102 h 106"/>
                  <a:gd name="T16" fmla="*/ 80 w 184"/>
                  <a:gd name="T17" fmla="*/ 106 h 106"/>
                  <a:gd name="T18" fmla="*/ 100 w 184"/>
                  <a:gd name="T19" fmla="*/ 106 h 106"/>
                  <a:gd name="T20" fmla="*/ 120 w 184"/>
                  <a:gd name="T21" fmla="*/ 104 h 106"/>
                  <a:gd name="T22" fmla="*/ 140 w 184"/>
                  <a:gd name="T23" fmla="*/ 96 h 106"/>
                  <a:gd name="T24" fmla="*/ 156 w 184"/>
                  <a:gd name="T25" fmla="*/ 86 h 106"/>
                  <a:gd name="T26" fmla="*/ 172 w 184"/>
                  <a:gd name="T27" fmla="*/ 72 h 106"/>
                  <a:gd name="T28" fmla="*/ 184 w 184"/>
                  <a:gd name="T29" fmla="*/ 54 h 106"/>
                  <a:gd name="T30" fmla="*/ 92 w 184"/>
                  <a:gd name="T31" fmla="*/ 0 h 106"/>
                  <a:gd name="T32" fmla="*/ 0 w 184"/>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4"/>
                    </a:moveTo>
                    <a:lnTo>
                      <a:pt x="0" y="54"/>
                    </a:lnTo>
                    <a:lnTo>
                      <a:pt x="8" y="66"/>
                    </a:lnTo>
                    <a:lnTo>
                      <a:pt x="18" y="76"/>
                    </a:lnTo>
                    <a:lnTo>
                      <a:pt x="28" y="84"/>
                    </a:lnTo>
                    <a:lnTo>
                      <a:pt x="40" y="92"/>
                    </a:lnTo>
                    <a:lnTo>
                      <a:pt x="40" y="92"/>
                    </a:lnTo>
                    <a:lnTo>
                      <a:pt x="60" y="102"/>
                    </a:lnTo>
                    <a:lnTo>
                      <a:pt x="80" y="106"/>
                    </a:lnTo>
                    <a:lnTo>
                      <a:pt x="100" y="106"/>
                    </a:lnTo>
                    <a:lnTo>
                      <a:pt x="120" y="104"/>
                    </a:lnTo>
                    <a:lnTo>
                      <a:pt x="140" y="96"/>
                    </a:lnTo>
                    <a:lnTo>
                      <a:pt x="156" y="86"/>
                    </a:lnTo>
                    <a:lnTo>
                      <a:pt x="172" y="72"/>
                    </a:lnTo>
                    <a:lnTo>
                      <a:pt x="184" y="54"/>
                    </a:lnTo>
                    <a:lnTo>
                      <a:pt x="92"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75"/>
              <p:cNvSpPr>
                <a:spLocks/>
              </p:cNvSpPr>
              <p:nvPr/>
            </p:nvSpPr>
            <p:spPr bwMode="auto">
              <a:xfrm>
                <a:off x="6791458" y="2671762"/>
                <a:ext cx="168275" cy="254000"/>
              </a:xfrm>
              <a:custGeom>
                <a:avLst/>
                <a:gdLst>
                  <a:gd name="T0" fmla="*/ 54 w 106"/>
                  <a:gd name="T1" fmla="*/ 16 h 160"/>
                  <a:gd name="T2" fmla="*/ 54 w 106"/>
                  <a:gd name="T3" fmla="*/ 16 h 160"/>
                  <a:gd name="T4" fmla="*/ 40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2 w 106"/>
                  <a:gd name="T25" fmla="*/ 80 h 160"/>
                  <a:gd name="T26" fmla="*/ 96 w 106"/>
                  <a:gd name="T27" fmla="*/ 60 h 160"/>
                  <a:gd name="T28" fmla="*/ 86 w 106"/>
                  <a:gd name="T29" fmla="*/ 42 h 160"/>
                  <a:gd name="T30" fmla="*/ 72 w 106"/>
                  <a:gd name="T31" fmla="*/ 28 h 160"/>
                  <a:gd name="T32" fmla="*/ 54 w 106"/>
                  <a:gd name="T33" fmla="*/ 16 h 160"/>
                  <a:gd name="T34" fmla="*/ 54 w 106"/>
                  <a:gd name="T35"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6"/>
                    </a:moveTo>
                    <a:lnTo>
                      <a:pt x="54" y="16"/>
                    </a:lnTo>
                    <a:lnTo>
                      <a:pt x="40" y="8"/>
                    </a:lnTo>
                    <a:lnTo>
                      <a:pt x="28" y="4"/>
                    </a:lnTo>
                    <a:lnTo>
                      <a:pt x="14" y="2"/>
                    </a:lnTo>
                    <a:lnTo>
                      <a:pt x="0" y="0"/>
                    </a:lnTo>
                    <a:lnTo>
                      <a:pt x="0" y="106"/>
                    </a:lnTo>
                    <a:lnTo>
                      <a:pt x="92" y="160"/>
                    </a:lnTo>
                    <a:lnTo>
                      <a:pt x="92" y="160"/>
                    </a:lnTo>
                    <a:lnTo>
                      <a:pt x="102" y="140"/>
                    </a:lnTo>
                    <a:lnTo>
                      <a:pt x="106" y="120"/>
                    </a:lnTo>
                    <a:lnTo>
                      <a:pt x="106" y="100"/>
                    </a:lnTo>
                    <a:lnTo>
                      <a:pt x="102" y="80"/>
                    </a:lnTo>
                    <a:lnTo>
                      <a:pt x="96" y="60"/>
                    </a:lnTo>
                    <a:lnTo>
                      <a:pt x="86" y="42"/>
                    </a:lnTo>
                    <a:lnTo>
                      <a:pt x="72" y="28"/>
                    </a:lnTo>
                    <a:lnTo>
                      <a:pt x="54" y="16"/>
                    </a:lnTo>
                    <a:lnTo>
                      <a:pt x="54" y="1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70"/>
            <p:cNvGrpSpPr/>
            <p:nvPr/>
          </p:nvGrpSpPr>
          <p:grpSpPr>
            <a:xfrm>
              <a:off x="6513315" y="2802868"/>
              <a:ext cx="336550" cy="336550"/>
              <a:chOff x="5140458" y="2671762"/>
              <a:chExt cx="336550" cy="336550"/>
            </a:xfrm>
          </p:grpSpPr>
          <p:sp>
            <p:nvSpPr>
              <p:cNvPr id="79" name="Freeform 82"/>
              <p:cNvSpPr>
                <a:spLocks/>
              </p:cNvSpPr>
              <p:nvPr/>
            </p:nvSpPr>
            <p:spPr bwMode="auto">
              <a:xfrm>
                <a:off x="5140458" y="2671762"/>
                <a:ext cx="168275" cy="254000"/>
              </a:xfrm>
              <a:custGeom>
                <a:avLst/>
                <a:gdLst>
                  <a:gd name="T0" fmla="*/ 106 w 106"/>
                  <a:gd name="T1" fmla="*/ 0 h 160"/>
                  <a:gd name="T2" fmla="*/ 106 w 106"/>
                  <a:gd name="T3" fmla="*/ 0 h 160"/>
                  <a:gd name="T4" fmla="*/ 94 w 106"/>
                  <a:gd name="T5" fmla="*/ 2 h 160"/>
                  <a:gd name="T6" fmla="*/ 80 w 106"/>
                  <a:gd name="T7" fmla="*/ 4 h 160"/>
                  <a:gd name="T8" fmla="*/ 66 w 106"/>
                  <a:gd name="T9" fmla="*/ 8 h 160"/>
                  <a:gd name="T10" fmla="*/ 54 w 106"/>
                  <a:gd name="T11" fmla="*/ 14 h 160"/>
                  <a:gd name="T12" fmla="*/ 44 w 106"/>
                  <a:gd name="T13" fmla="*/ 22 h 160"/>
                  <a:gd name="T14" fmla="*/ 32 w 106"/>
                  <a:gd name="T15" fmla="*/ 32 h 160"/>
                  <a:gd name="T16" fmla="*/ 24 w 106"/>
                  <a:gd name="T17" fmla="*/ 42 h 160"/>
                  <a:gd name="T18" fmla="*/ 16 w 106"/>
                  <a:gd name="T19" fmla="*/ 54 h 160"/>
                  <a:gd name="T20" fmla="*/ 16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10 w 106"/>
                  <a:gd name="T35" fmla="*/ 148 h 160"/>
                  <a:gd name="T36" fmla="*/ 16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4" y="2"/>
                    </a:lnTo>
                    <a:lnTo>
                      <a:pt x="80" y="4"/>
                    </a:lnTo>
                    <a:lnTo>
                      <a:pt x="66" y="8"/>
                    </a:lnTo>
                    <a:lnTo>
                      <a:pt x="54" y="14"/>
                    </a:lnTo>
                    <a:lnTo>
                      <a:pt x="44" y="22"/>
                    </a:lnTo>
                    <a:lnTo>
                      <a:pt x="32" y="32"/>
                    </a:lnTo>
                    <a:lnTo>
                      <a:pt x="24" y="42"/>
                    </a:lnTo>
                    <a:lnTo>
                      <a:pt x="16" y="54"/>
                    </a:lnTo>
                    <a:lnTo>
                      <a:pt x="16" y="54"/>
                    </a:lnTo>
                    <a:lnTo>
                      <a:pt x="8" y="66"/>
                    </a:lnTo>
                    <a:lnTo>
                      <a:pt x="4" y="80"/>
                    </a:lnTo>
                    <a:lnTo>
                      <a:pt x="2" y="94"/>
                    </a:lnTo>
                    <a:lnTo>
                      <a:pt x="0" y="108"/>
                    </a:lnTo>
                    <a:lnTo>
                      <a:pt x="2" y="122"/>
                    </a:lnTo>
                    <a:lnTo>
                      <a:pt x="4" y="134"/>
                    </a:lnTo>
                    <a:lnTo>
                      <a:pt x="10" y="148"/>
                    </a:lnTo>
                    <a:lnTo>
                      <a:pt x="16"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83"/>
              <p:cNvSpPr>
                <a:spLocks/>
              </p:cNvSpPr>
              <p:nvPr/>
            </p:nvSpPr>
            <p:spPr bwMode="auto">
              <a:xfrm>
                <a:off x="5308733" y="2671762"/>
                <a:ext cx="168275" cy="254000"/>
              </a:xfrm>
              <a:custGeom>
                <a:avLst/>
                <a:gdLst>
                  <a:gd name="T0" fmla="*/ 54 w 106"/>
                  <a:gd name="T1" fmla="*/ 14 h 160"/>
                  <a:gd name="T2" fmla="*/ 54 w 106"/>
                  <a:gd name="T3" fmla="*/ 14 h 160"/>
                  <a:gd name="T4" fmla="*/ 42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4 w 106"/>
                  <a:gd name="T25" fmla="*/ 80 h 160"/>
                  <a:gd name="T26" fmla="*/ 96 w 106"/>
                  <a:gd name="T27" fmla="*/ 60 h 160"/>
                  <a:gd name="T28" fmla="*/ 86 w 106"/>
                  <a:gd name="T29" fmla="*/ 42 h 160"/>
                  <a:gd name="T30" fmla="*/ 72 w 106"/>
                  <a:gd name="T31" fmla="*/ 28 h 160"/>
                  <a:gd name="T32" fmla="*/ 54 w 106"/>
                  <a:gd name="T33" fmla="*/ 14 h 160"/>
                  <a:gd name="T34" fmla="*/ 54 w 106"/>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4"/>
                    </a:moveTo>
                    <a:lnTo>
                      <a:pt x="54" y="14"/>
                    </a:lnTo>
                    <a:lnTo>
                      <a:pt x="42" y="8"/>
                    </a:lnTo>
                    <a:lnTo>
                      <a:pt x="28" y="4"/>
                    </a:lnTo>
                    <a:lnTo>
                      <a:pt x="14" y="2"/>
                    </a:lnTo>
                    <a:lnTo>
                      <a:pt x="0" y="0"/>
                    </a:lnTo>
                    <a:lnTo>
                      <a:pt x="0" y="106"/>
                    </a:lnTo>
                    <a:lnTo>
                      <a:pt x="92" y="160"/>
                    </a:lnTo>
                    <a:lnTo>
                      <a:pt x="92" y="160"/>
                    </a:lnTo>
                    <a:lnTo>
                      <a:pt x="102" y="140"/>
                    </a:lnTo>
                    <a:lnTo>
                      <a:pt x="106" y="120"/>
                    </a:lnTo>
                    <a:lnTo>
                      <a:pt x="106" y="100"/>
                    </a:lnTo>
                    <a:lnTo>
                      <a:pt x="104" y="80"/>
                    </a:lnTo>
                    <a:lnTo>
                      <a:pt x="96" y="60"/>
                    </a:lnTo>
                    <a:lnTo>
                      <a:pt x="86" y="42"/>
                    </a:lnTo>
                    <a:lnTo>
                      <a:pt x="72" y="28"/>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84"/>
              <p:cNvSpPr>
                <a:spLocks/>
              </p:cNvSpPr>
              <p:nvPr/>
            </p:nvSpPr>
            <p:spPr bwMode="auto">
              <a:xfrm>
                <a:off x="5165858" y="2840037"/>
                <a:ext cx="288925" cy="168275"/>
              </a:xfrm>
              <a:custGeom>
                <a:avLst/>
                <a:gdLst>
                  <a:gd name="T0" fmla="*/ 0 w 182"/>
                  <a:gd name="T1" fmla="*/ 54 h 106"/>
                  <a:gd name="T2" fmla="*/ 0 w 182"/>
                  <a:gd name="T3" fmla="*/ 54 h 106"/>
                  <a:gd name="T4" fmla="*/ 6 w 182"/>
                  <a:gd name="T5" fmla="*/ 66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4 h 106"/>
                  <a:gd name="T22" fmla="*/ 138 w 182"/>
                  <a:gd name="T23" fmla="*/ 96 h 106"/>
                  <a:gd name="T24" fmla="*/ 154 w 182"/>
                  <a:gd name="T25" fmla="*/ 86 h 106"/>
                  <a:gd name="T26" fmla="*/ 170 w 182"/>
                  <a:gd name="T27" fmla="*/ 72 h 106"/>
                  <a:gd name="T28" fmla="*/ 182 w 182"/>
                  <a:gd name="T29" fmla="*/ 54 h 106"/>
                  <a:gd name="T30" fmla="*/ 90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6"/>
                    </a:lnTo>
                    <a:lnTo>
                      <a:pt x="16" y="76"/>
                    </a:lnTo>
                    <a:lnTo>
                      <a:pt x="26" y="84"/>
                    </a:lnTo>
                    <a:lnTo>
                      <a:pt x="38" y="92"/>
                    </a:lnTo>
                    <a:lnTo>
                      <a:pt x="38" y="92"/>
                    </a:lnTo>
                    <a:lnTo>
                      <a:pt x="58" y="102"/>
                    </a:lnTo>
                    <a:lnTo>
                      <a:pt x="78" y="106"/>
                    </a:lnTo>
                    <a:lnTo>
                      <a:pt x="98" y="106"/>
                    </a:lnTo>
                    <a:lnTo>
                      <a:pt x="118" y="104"/>
                    </a:lnTo>
                    <a:lnTo>
                      <a:pt x="138" y="96"/>
                    </a:lnTo>
                    <a:lnTo>
                      <a:pt x="154" y="86"/>
                    </a:lnTo>
                    <a:lnTo>
                      <a:pt x="170" y="72"/>
                    </a:lnTo>
                    <a:lnTo>
                      <a:pt x="182" y="54"/>
                    </a:lnTo>
                    <a:lnTo>
                      <a:pt x="90"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2" name="Group 71"/>
            <p:cNvGrpSpPr/>
            <p:nvPr/>
          </p:nvGrpSpPr>
          <p:grpSpPr>
            <a:xfrm>
              <a:off x="7256265" y="4085568"/>
              <a:ext cx="336550" cy="336550"/>
              <a:chOff x="5883408" y="3954462"/>
              <a:chExt cx="336550" cy="336550"/>
            </a:xfrm>
          </p:grpSpPr>
          <p:sp>
            <p:nvSpPr>
              <p:cNvPr id="76" name="Freeform 88"/>
              <p:cNvSpPr>
                <a:spLocks/>
              </p:cNvSpPr>
              <p:nvPr/>
            </p:nvSpPr>
            <p:spPr bwMode="auto">
              <a:xfrm>
                <a:off x="590563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6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6"/>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89"/>
              <p:cNvSpPr>
                <a:spLocks/>
              </p:cNvSpPr>
              <p:nvPr/>
            </p:nvSpPr>
            <p:spPr bwMode="auto">
              <a:xfrm>
                <a:off x="605168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90"/>
              <p:cNvSpPr>
                <a:spLocks/>
              </p:cNvSpPr>
              <p:nvPr/>
            </p:nvSpPr>
            <p:spPr bwMode="auto">
              <a:xfrm>
                <a:off x="588340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3" name="Oval 72"/>
            <p:cNvSpPr/>
            <p:nvPr/>
          </p:nvSpPr>
          <p:spPr>
            <a:xfrm>
              <a:off x="6514901" y="2810803"/>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7261954" y="408953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999213" y="2806040"/>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Problem Formalization</a:t>
            </a:r>
          </a:p>
        </p:txBody>
      </p:sp>
      <p:sp>
        <p:nvSpPr>
          <p:cNvPr id="3" name="Content Placeholder 2"/>
          <p:cNvSpPr>
            <a:spLocks noGrp="1"/>
          </p:cNvSpPr>
          <p:nvPr>
            <p:ph idx="1"/>
          </p:nvPr>
        </p:nvSpPr>
        <p:spPr/>
        <p:txBody>
          <a:bodyPr>
            <a:normAutofit/>
          </a:bodyPr>
          <a:lstStyle/>
          <a:p>
            <a:r>
              <a:rPr lang="en-US" sz="2000" dirty="0"/>
              <a:t>Feasible acyclic subgraph: the arcs in the subgraph represents the subset of ordering constraints we intend to follow.</a:t>
            </a:r>
          </a:p>
          <a:p>
            <a:pPr lvl="1"/>
            <a:r>
              <a:rPr lang="en-US" sz="2000" dirty="0"/>
              <a:t>Acyclic: a partial order on the edges.</a:t>
            </a:r>
          </a:p>
          <a:p>
            <a:pPr lvl="1"/>
            <a:r>
              <a:rPr lang="en-US" sz="2000" dirty="0"/>
              <a:t>Feasible: each edge has at least one orientation that is guaranteed to be collision free.</a:t>
            </a:r>
            <a:endParaRPr lang="en-US" sz="1800" dirty="0"/>
          </a:p>
          <a:p>
            <a:endParaRPr lang="en-US" sz="2400" dirty="0"/>
          </a:p>
          <a:p>
            <a:pPr marL="457200" lvl="1" indent="0">
              <a:buNone/>
            </a:pPr>
            <a:endParaRPr lang="en-US" sz="2400" dirty="0"/>
          </a:p>
        </p:txBody>
      </p:sp>
      <p:sp>
        <p:nvSpPr>
          <p:cNvPr id="6" name="AutoShape 3"/>
          <p:cNvSpPr>
            <a:spLocks noChangeAspect="1" noChangeArrowheads="1" noTextEdit="1"/>
          </p:cNvSpPr>
          <p:nvPr/>
        </p:nvSpPr>
        <p:spPr bwMode="auto">
          <a:xfrm>
            <a:off x="3357876" y="5597523"/>
            <a:ext cx="380365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quot;No&quot; Symbol 245"/>
          <p:cNvSpPr/>
          <p:nvPr/>
        </p:nvSpPr>
        <p:spPr>
          <a:xfrm>
            <a:off x="2116038" y="3082521"/>
            <a:ext cx="1799932" cy="1799932"/>
          </a:xfrm>
          <a:prstGeom prst="noSmoking">
            <a:avLst>
              <a:gd name="adj" fmla="val 8384"/>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6" name="Group 85"/>
          <p:cNvGrpSpPr/>
          <p:nvPr/>
        </p:nvGrpSpPr>
        <p:grpSpPr>
          <a:xfrm>
            <a:off x="5520390" y="3450096"/>
            <a:ext cx="1127115" cy="993375"/>
            <a:chOff x="2671564" y="3657621"/>
            <a:chExt cx="1542752" cy="1359694"/>
          </a:xfrm>
        </p:grpSpPr>
        <p:grpSp>
          <p:nvGrpSpPr>
            <p:cNvPr id="87" name="Group 86"/>
            <p:cNvGrpSpPr/>
            <p:nvPr/>
          </p:nvGrpSpPr>
          <p:grpSpPr>
            <a:xfrm>
              <a:off x="2671564" y="4635521"/>
              <a:ext cx="336550" cy="336550"/>
              <a:chOff x="4403858" y="3954462"/>
              <a:chExt cx="336550" cy="336550"/>
            </a:xfrm>
          </p:grpSpPr>
          <p:sp>
            <p:nvSpPr>
              <p:cNvPr id="107" name="Freeform 79"/>
              <p:cNvSpPr>
                <a:spLocks/>
              </p:cNvSpPr>
              <p:nvPr/>
            </p:nvSpPr>
            <p:spPr bwMode="auto">
              <a:xfrm>
                <a:off x="4403858" y="3954462"/>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 name="Freeform 80"/>
              <p:cNvSpPr>
                <a:spLocks/>
              </p:cNvSpPr>
              <p:nvPr/>
            </p:nvSpPr>
            <p:spPr bwMode="auto">
              <a:xfrm>
                <a:off x="4572133" y="3954462"/>
                <a:ext cx="168275" cy="250825"/>
              </a:xfrm>
              <a:custGeom>
                <a:avLst/>
                <a:gdLst>
                  <a:gd name="T0" fmla="*/ 54 w 106"/>
                  <a:gd name="T1" fmla="*/ 14 h 158"/>
                  <a:gd name="T2" fmla="*/ 54 w 106"/>
                  <a:gd name="T3" fmla="*/ 14 h 158"/>
                  <a:gd name="T4" fmla="*/ 42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2"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 name="Freeform 81"/>
              <p:cNvSpPr>
                <a:spLocks/>
              </p:cNvSpPr>
              <p:nvPr/>
            </p:nvSpPr>
            <p:spPr bwMode="auto">
              <a:xfrm>
                <a:off x="4429258" y="4122737"/>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88" name="Freeform 37"/>
            <p:cNvSpPr>
              <a:spLocks/>
            </p:cNvSpPr>
            <p:nvPr/>
          </p:nvSpPr>
          <p:spPr bwMode="auto">
            <a:xfrm>
              <a:off x="3163688" y="3657621"/>
              <a:ext cx="307975" cy="377825"/>
            </a:xfrm>
            <a:custGeom>
              <a:avLst/>
              <a:gdLst>
                <a:gd name="T0" fmla="*/ 162 w 162"/>
                <a:gd name="T1" fmla="*/ 0 h 206"/>
                <a:gd name="T2" fmla="*/ 162 w 162"/>
                <a:gd name="T3" fmla="*/ 0 h 206"/>
                <a:gd name="T4" fmla="*/ 114 w 162"/>
                <a:gd name="T5" fmla="*/ 54 h 206"/>
                <a:gd name="T6" fmla="*/ 68 w 162"/>
                <a:gd name="T7" fmla="*/ 112 h 206"/>
                <a:gd name="T8" fmla="*/ 28 w 162"/>
                <a:gd name="T9" fmla="*/ 166 h 206"/>
                <a:gd name="T10" fmla="*/ 0 w 162"/>
                <a:gd name="T11" fmla="*/ 206 h 206"/>
              </a:gdLst>
              <a:ahLst/>
              <a:cxnLst>
                <a:cxn ang="0">
                  <a:pos x="T0" y="T1"/>
                </a:cxn>
                <a:cxn ang="0">
                  <a:pos x="T2" y="T3"/>
                </a:cxn>
                <a:cxn ang="0">
                  <a:pos x="T4" y="T5"/>
                </a:cxn>
                <a:cxn ang="0">
                  <a:pos x="T6" y="T7"/>
                </a:cxn>
                <a:cxn ang="0">
                  <a:pos x="T8" y="T9"/>
                </a:cxn>
                <a:cxn ang="0">
                  <a:pos x="T10" y="T11"/>
                </a:cxn>
              </a:cxnLst>
              <a:rect l="0" t="0" r="r" b="b"/>
              <a:pathLst>
                <a:path w="162" h="206">
                  <a:moveTo>
                    <a:pt x="162" y="0"/>
                  </a:moveTo>
                  <a:lnTo>
                    <a:pt x="162" y="0"/>
                  </a:lnTo>
                  <a:lnTo>
                    <a:pt x="114" y="54"/>
                  </a:lnTo>
                  <a:lnTo>
                    <a:pt x="68" y="112"/>
                  </a:lnTo>
                  <a:lnTo>
                    <a:pt x="28" y="166"/>
                  </a:lnTo>
                  <a:lnTo>
                    <a:pt x="0" y="20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39"/>
            <p:cNvSpPr>
              <a:spLocks/>
            </p:cNvSpPr>
            <p:nvPr/>
          </p:nvSpPr>
          <p:spPr bwMode="auto">
            <a:xfrm>
              <a:off x="2903339" y="4191021"/>
              <a:ext cx="171450" cy="457200"/>
            </a:xfrm>
            <a:custGeom>
              <a:avLst/>
              <a:gdLst>
                <a:gd name="T0" fmla="*/ 0 w 108"/>
                <a:gd name="T1" fmla="*/ 288 h 288"/>
                <a:gd name="T2" fmla="*/ 0 w 108"/>
                <a:gd name="T3" fmla="*/ 288 h 288"/>
                <a:gd name="T4" fmla="*/ 8 w 108"/>
                <a:gd name="T5" fmla="*/ 254 h 288"/>
                <a:gd name="T6" fmla="*/ 20 w 108"/>
                <a:gd name="T7" fmla="*/ 214 h 288"/>
                <a:gd name="T8" fmla="*/ 34 w 108"/>
                <a:gd name="T9" fmla="*/ 174 h 288"/>
                <a:gd name="T10" fmla="*/ 50 w 108"/>
                <a:gd name="T11" fmla="*/ 132 h 288"/>
                <a:gd name="T12" fmla="*/ 82 w 108"/>
                <a:gd name="T13" fmla="*/ 54 h 288"/>
                <a:gd name="T14" fmla="*/ 108 w 108"/>
                <a:gd name="T15" fmla="*/ 0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8">
                  <a:moveTo>
                    <a:pt x="0" y="288"/>
                  </a:moveTo>
                  <a:lnTo>
                    <a:pt x="0" y="288"/>
                  </a:lnTo>
                  <a:lnTo>
                    <a:pt x="8" y="254"/>
                  </a:lnTo>
                  <a:lnTo>
                    <a:pt x="20" y="214"/>
                  </a:lnTo>
                  <a:lnTo>
                    <a:pt x="34" y="174"/>
                  </a:lnTo>
                  <a:lnTo>
                    <a:pt x="50" y="132"/>
                  </a:lnTo>
                  <a:lnTo>
                    <a:pt x="82" y="54"/>
                  </a:lnTo>
                  <a:lnTo>
                    <a:pt x="108"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41"/>
            <p:cNvSpPr>
              <a:spLocks/>
            </p:cNvSpPr>
            <p:nvPr/>
          </p:nvSpPr>
          <p:spPr bwMode="auto">
            <a:xfrm>
              <a:off x="3668514" y="4829196"/>
              <a:ext cx="476066" cy="76200"/>
            </a:xfrm>
            <a:custGeom>
              <a:avLst/>
              <a:gdLst>
                <a:gd name="T0" fmla="*/ 258 w 258"/>
                <a:gd name="T1" fmla="*/ 0 h 36"/>
                <a:gd name="T2" fmla="*/ 258 w 258"/>
                <a:gd name="T3" fmla="*/ 0 h 36"/>
                <a:gd name="T4" fmla="*/ 188 w 258"/>
                <a:gd name="T5" fmla="*/ 14 h 36"/>
                <a:gd name="T6" fmla="*/ 114 w 258"/>
                <a:gd name="T7" fmla="*/ 26 h 36"/>
                <a:gd name="T8" fmla="*/ 48 w 258"/>
                <a:gd name="T9" fmla="*/ 34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4"/>
                  </a:lnTo>
                  <a:lnTo>
                    <a:pt x="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43"/>
            <p:cNvSpPr>
              <a:spLocks/>
            </p:cNvSpPr>
            <p:nvPr/>
          </p:nvSpPr>
          <p:spPr bwMode="auto">
            <a:xfrm>
              <a:off x="3008114" y="4829196"/>
              <a:ext cx="479425" cy="76200"/>
            </a:xfrm>
            <a:custGeom>
              <a:avLst/>
              <a:gdLst>
                <a:gd name="T0" fmla="*/ 0 w 302"/>
                <a:gd name="T1" fmla="*/ 0 h 48"/>
                <a:gd name="T2" fmla="*/ 0 w 302"/>
                <a:gd name="T3" fmla="*/ 0 h 48"/>
                <a:gd name="T4" fmla="*/ 32 w 302"/>
                <a:gd name="T5" fmla="*/ 10 h 48"/>
                <a:gd name="T6" fmla="*/ 72 w 302"/>
                <a:gd name="T7" fmla="*/ 18 h 48"/>
                <a:gd name="T8" fmla="*/ 114 w 302"/>
                <a:gd name="T9" fmla="*/ 26 h 48"/>
                <a:gd name="T10" fmla="*/ 160 w 302"/>
                <a:gd name="T11" fmla="*/ 34 h 48"/>
                <a:gd name="T12" fmla="*/ 242 w 302"/>
                <a:gd name="T13" fmla="*/ 44 h 48"/>
                <a:gd name="T14" fmla="*/ 302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0" y="0"/>
                  </a:moveTo>
                  <a:lnTo>
                    <a:pt x="0" y="0"/>
                  </a:lnTo>
                  <a:lnTo>
                    <a:pt x="32" y="10"/>
                  </a:lnTo>
                  <a:lnTo>
                    <a:pt x="72" y="18"/>
                  </a:lnTo>
                  <a:lnTo>
                    <a:pt x="114" y="26"/>
                  </a:lnTo>
                  <a:lnTo>
                    <a:pt x="160" y="34"/>
                  </a:lnTo>
                  <a:lnTo>
                    <a:pt x="242" y="44"/>
                  </a:lnTo>
                  <a:lnTo>
                    <a:pt x="302" y="4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61"/>
            <p:cNvSpPr>
              <a:spLocks/>
            </p:cNvSpPr>
            <p:nvPr/>
          </p:nvSpPr>
          <p:spPr bwMode="auto">
            <a:xfrm>
              <a:off x="2989064" y="4654571"/>
              <a:ext cx="412750" cy="69850"/>
            </a:xfrm>
            <a:custGeom>
              <a:avLst/>
              <a:gdLst>
                <a:gd name="T0" fmla="*/ 0 w 260"/>
                <a:gd name="T1" fmla="*/ 44 h 44"/>
                <a:gd name="T2" fmla="*/ 0 w 260"/>
                <a:gd name="T3" fmla="*/ 44 h 44"/>
                <a:gd name="T4" fmla="*/ 34 w 260"/>
                <a:gd name="T5" fmla="*/ 42 h 44"/>
                <a:gd name="T6" fmla="*/ 66 w 260"/>
                <a:gd name="T7" fmla="*/ 38 h 44"/>
                <a:gd name="T8" fmla="*/ 134 w 260"/>
                <a:gd name="T9" fmla="*/ 26 h 44"/>
                <a:gd name="T10" fmla="*/ 198 w 260"/>
                <a:gd name="T11" fmla="*/ 12 h 44"/>
                <a:gd name="T12" fmla="*/ 260 w 26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260" h="44">
                  <a:moveTo>
                    <a:pt x="0" y="44"/>
                  </a:moveTo>
                  <a:lnTo>
                    <a:pt x="0" y="44"/>
                  </a:lnTo>
                  <a:lnTo>
                    <a:pt x="34" y="42"/>
                  </a:lnTo>
                  <a:lnTo>
                    <a:pt x="66" y="38"/>
                  </a:lnTo>
                  <a:lnTo>
                    <a:pt x="134" y="26"/>
                  </a:lnTo>
                  <a:lnTo>
                    <a:pt x="198" y="12"/>
                  </a:lnTo>
                  <a:lnTo>
                    <a:pt x="26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62"/>
            <p:cNvSpPr>
              <a:spLocks/>
            </p:cNvSpPr>
            <p:nvPr/>
          </p:nvSpPr>
          <p:spPr bwMode="auto">
            <a:xfrm>
              <a:off x="3579614" y="3757516"/>
              <a:ext cx="634702" cy="827205"/>
            </a:xfrm>
            <a:custGeom>
              <a:avLst/>
              <a:gdLst>
                <a:gd name="T0" fmla="*/ 0 w 802"/>
                <a:gd name="T1" fmla="*/ 584 h 584"/>
                <a:gd name="T2" fmla="*/ 0 w 802"/>
                <a:gd name="T3" fmla="*/ 584 h 584"/>
                <a:gd name="T4" fmla="*/ 64 w 802"/>
                <a:gd name="T5" fmla="*/ 556 h 584"/>
                <a:gd name="T6" fmla="*/ 138 w 802"/>
                <a:gd name="T7" fmla="*/ 522 h 584"/>
                <a:gd name="T8" fmla="*/ 176 w 802"/>
                <a:gd name="T9" fmla="*/ 502 h 584"/>
                <a:gd name="T10" fmla="*/ 216 w 802"/>
                <a:gd name="T11" fmla="*/ 480 h 584"/>
                <a:gd name="T12" fmla="*/ 256 w 802"/>
                <a:gd name="T13" fmla="*/ 456 h 584"/>
                <a:gd name="T14" fmla="*/ 298 w 802"/>
                <a:gd name="T15" fmla="*/ 430 h 584"/>
                <a:gd name="T16" fmla="*/ 298 w 802"/>
                <a:gd name="T17" fmla="*/ 430 h 584"/>
                <a:gd name="T18" fmla="*/ 392 w 802"/>
                <a:gd name="T19" fmla="*/ 364 h 584"/>
                <a:gd name="T20" fmla="*/ 508 w 802"/>
                <a:gd name="T21" fmla="*/ 282 h 584"/>
                <a:gd name="T22" fmla="*/ 508 w 802"/>
                <a:gd name="T23" fmla="*/ 282 h 584"/>
                <a:gd name="T24" fmla="*/ 550 w 802"/>
                <a:gd name="T25" fmla="*/ 250 h 584"/>
                <a:gd name="T26" fmla="*/ 592 w 802"/>
                <a:gd name="T27" fmla="*/ 214 h 584"/>
                <a:gd name="T28" fmla="*/ 634 w 802"/>
                <a:gd name="T29" fmla="*/ 176 h 584"/>
                <a:gd name="T30" fmla="*/ 674 w 802"/>
                <a:gd name="T31" fmla="*/ 138 h 584"/>
                <a:gd name="T32" fmla="*/ 712 w 802"/>
                <a:gd name="T33" fmla="*/ 100 h 584"/>
                <a:gd name="T34" fmla="*/ 746 w 802"/>
                <a:gd name="T35" fmla="*/ 64 h 584"/>
                <a:gd name="T36" fmla="*/ 802 w 802"/>
                <a:gd name="T3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2" h="584">
                  <a:moveTo>
                    <a:pt x="0" y="584"/>
                  </a:moveTo>
                  <a:lnTo>
                    <a:pt x="0" y="584"/>
                  </a:lnTo>
                  <a:lnTo>
                    <a:pt x="64" y="556"/>
                  </a:lnTo>
                  <a:lnTo>
                    <a:pt x="138" y="522"/>
                  </a:lnTo>
                  <a:lnTo>
                    <a:pt x="176" y="502"/>
                  </a:lnTo>
                  <a:lnTo>
                    <a:pt x="216" y="480"/>
                  </a:lnTo>
                  <a:lnTo>
                    <a:pt x="256" y="456"/>
                  </a:lnTo>
                  <a:lnTo>
                    <a:pt x="298" y="430"/>
                  </a:lnTo>
                  <a:lnTo>
                    <a:pt x="298" y="430"/>
                  </a:lnTo>
                  <a:lnTo>
                    <a:pt x="392" y="364"/>
                  </a:lnTo>
                  <a:lnTo>
                    <a:pt x="508" y="282"/>
                  </a:lnTo>
                  <a:lnTo>
                    <a:pt x="508" y="282"/>
                  </a:lnTo>
                  <a:lnTo>
                    <a:pt x="550" y="250"/>
                  </a:lnTo>
                  <a:lnTo>
                    <a:pt x="592" y="214"/>
                  </a:lnTo>
                  <a:lnTo>
                    <a:pt x="634" y="176"/>
                  </a:lnTo>
                  <a:lnTo>
                    <a:pt x="674" y="138"/>
                  </a:lnTo>
                  <a:lnTo>
                    <a:pt x="712" y="100"/>
                  </a:lnTo>
                  <a:lnTo>
                    <a:pt x="746" y="64"/>
                  </a:lnTo>
                  <a:lnTo>
                    <a:pt x="802" y="0"/>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131"/>
            <p:cNvSpPr>
              <a:spLocks/>
            </p:cNvSpPr>
            <p:nvPr/>
          </p:nvSpPr>
          <p:spPr bwMode="auto">
            <a:xfrm>
              <a:off x="3401814" y="4527571"/>
              <a:ext cx="88900" cy="133350"/>
            </a:xfrm>
            <a:custGeom>
              <a:avLst/>
              <a:gdLst>
                <a:gd name="T0" fmla="*/ 56 w 56"/>
                <a:gd name="T1" fmla="*/ 0 h 84"/>
                <a:gd name="T2" fmla="*/ 56 w 56"/>
                <a:gd name="T3" fmla="*/ 0 h 84"/>
                <a:gd name="T4" fmla="*/ 42 w 56"/>
                <a:gd name="T5" fmla="*/ 2 h 84"/>
                <a:gd name="T6" fmla="*/ 28 w 56"/>
                <a:gd name="T7" fmla="*/ 8 h 84"/>
                <a:gd name="T8" fmla="*/ 28 w 56"/>
                <a:gd name="T9" fmla="*/ 8 h 84"/>
                <a:gd name="T10" fmla="*/ 18 w 56"/>
                <a:gd name="T11" fmla="*/ 14 h 84"/>
                <a:gd name="T12" fmla="*/ 10 w 56"/>
                <a:gd name="T13" fmla="*/ 22 h 84"/>
                <a:gd name="T14" fmla="*/ 4 w 56"/>
                <a:gd name="T15" fmla="*/ 32 h 84"/>
                <a:gd name="T16" fmla="*/ 0 w 56"/>
                <a:gd name="T17" fmla="*/ 42 h 84"/>
                <a:gd name="T18" fmla="*/ 0 w 56"/>
                <a:gd name="T19" fmla="*/ 52 h 84"/>
                <a:gd name="T20" fmla="*/ 0 w 56"/>
                <a:gd name="T21" fmla="*/ 64 h 84"/>
                <a:gd name="T22" fmla="*/ 2 w 56"/>
                <a:gd name="T23" fmla="*/ 74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2" y="2"/>
                  </a:lnTo>
                  <a:lnTo>
                    <a:pt x="28" y="8"/>
                  </a:lnTo>
                  <a:lnTo>
                    <a:pt x="28" y="8"/>
                  </a:lnTo>
                  <a:lnTo>
                    <a:pt x="18" y="14"/>
                  </a:lnTo>
                  <a:lnTo>
                    <a:pt x="10" y="22"/>
                  </a:lnTo>
                  <a:lnTo>
                    <a:pt x="4" y="32"/>
                  </a:lnTo>
                  <a:lnTo>
                    <a:pt x="0" y="42"/>
                  </a:lnTo>
                  <a:lnTo>
                    <a:pt x="0" y="52"/>
                  </a:lnTo>
                  <a:lnTo>
                    <a:pt x="0" y="64"/>
                  </a:lnTo>
                  <a:lnTo>
                    <a:pt x="2" y="74"/>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132"/>
            <p:cNvSpPr>
              <a:spLocks/>
            </p:cNvSpPr>
            <p:nvPr/>
          </p:nvSpPr>
          <p:spPr bwMode="auto">
            <a:xfrm>
              <a:off x="3411339" y="4616471"/>
              <a:ext cx="158750" cy="92075"/>
            </a:xfrm>
            <a:custGeom>
              <a:avLst/>
              <a:gdLst>
                <a:gd name="T0" fmla="*/ 78 w 100"/>
                <a:gd name="T1" fmla="*/ 50 h 58"/>
                <a:gd name="T2" fmla="*/ 78 w 100"/>
                <a:gd name="T3" fmla="*/ 50 h 58"/>
                <a:gd name="T4" fmla="*/ 90 w 100"/>
                <a:gd name="T5" fmla="*/ 40 h 58"/>
                <a:gd name="T6" fmla="*/ 100 w 100"/>
                <a:gd name="T7" fmla="*/ 28 h 58"/>
                <a:gd name="T8" fmla="*/ 50 w 100"/>
                <a:gd name="T9" fmla="*/ 0 h 58"/>
                <a:gd name="T10" fmla="*/ 0 w 100"/>
                <a:gd name="T11" fmla="*/ 28 h 58"/>
                <a:gd name="T12" fmla="*/ 0 w 100"/>
                <a:gd name="T13" fmla="*/ 28 h 58"/>
                <a:gd name="T14" fmla="*/ 8 w 100"/>
                <a:gd name="T15" fmla="*/ 38 h 58"/>
                <a:gd name="T16" fmla="*/ 16 w 100"/>
                <a:gd name="T17" fmla="*/ 46 h 58"/>
                <a:gd name="T18" fmla="*/ 24 w 100"/>
                <a:gd name="T19" fmla="*/ 52 h 58"/>
                <a:gd name="T20" fmla="*/ 36 w 100"/>
                <a:gd name="T21" fmla="*/ 56 h 58"/>
                <a:gd name="T22" fmla="*/ 46 w 100"/>
                <a:gd name="T23" fmla="*/ 58 h 58"/>
                <a:gd name="T24" fmla="*/ 56 w 100"/>
                <a:gd name="T25" fmla="*/ 56 h 58"/>
                <a:gd name="T26" fmla="*/ 68 w 100"/>
                <a:gd name="T27" fmla="*/ 54 h 58"/>
                <a:gd name="T28" fmla="*/ 78 w 100"/>
                <a:gd name="T29" fmla="*/ 50 h 58"/>
                <a:gd name="T30" fmla="*/ 78 w 100"/>
                <a:gd name="T3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8">
                  <a:moveTo>
                    <a:pt x="78" y="50"/>
                  </a:moveTo>
                  <a:lnTo>
                    <a:pt x="78" y="50"/>
                  </a:lnTo>
                  <a:lnTo>
                    <a:pt x="90" y="40"/>
                  </a:lnTo>
                  <a:lnTo>
                    <a:pt x="100" y="28"/>
                  </a:lnTo>
                  <a:lnTo>
                    <a:pt x="50" y="0"/>
                  </a:lnTo>
                  <a:lnTo>
                    <a:pt x="0" y="28"/>
                  </a:lnTo>
                  <a:lnTo>
                    <a:pt x="0" y="28"/>
                  </a:lnTo>
                  <a:lnTo>
                    <a:pt x="8" y="38"/>
                  </a:lnTo>
                  <a:lnTo>
                    <a:pt x="16" y="46"/>
                  </a:lnTo>
                  <a:lnTo>
                    <a:pt x="24" y="52"/>
                  </a:lnTo>
                  <a:lnTo>
                    <a:pt x="36" y="56"/>
                  </a:lnTo>
                  <a:lnTo>
                    <a:pt x="46" y="58"/>
                  </a:lnTo>
                  <a:lnTo>
                    <a:pt x="56" y="56"/>
                  </a:lnTo>
                  <a:lnTo>
                    <a:pt x="68" y="54"/>
                  </a:lnTo>
                  <a:lnTo>
                    <a:pt x="78" y="50"/>
                  </a:lnTo>
                  <a:lnTo>
                    <a:pt x="78" y="5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115"/>
            <p:cNvSpPr>
              <a:spLocks/>
            </p:cNvSpPr>
            <p:nvPr/>
          </p:nvSpPr>
          <p:spPr bwMode="auto">
            <a:xfrm>
              <a:off x="3106539" y="4016396"/>
              <a:ext cx="88900" cy="133350"/>
            </a:xfrm>
            <a:custGeom>
              <a:avLst/>
              <a:gdLst>
                <a:gd name="T0" fmla="*/ 0 w 56"/>
                <a:gd name="T1" fmla="*/ 0 h 84"/>
                <a:gd name="T2" fmla="*/ 0 w 56"/>
                <a:gd name="T3" fmla="*/ 56 h 84"/>
                <a:gd name="T4" fmla="*/ 48 w 56"/>
                <a:gd name="T5" fmla="*/ 84 h 84"/>
                <a:gd name="T6" fmla="*/ 48 w 56"/>
                <a:gd name="T7" fmla="*/ 84 h 84"/>
                <a:gd name="T8" fmla="*/ 54 w 56"/>
                <a:gd name="T9" fmla="*/ 70 h 84"/>
                <a:gd name="T10" fmla="*/ 56 w 56"/>
                <a:gd name="T11" fmla="*/ 56 h 84"/>
                <a:gd name="T12" fmla="*/ 54 w 56"/>
                <a:gd name="T13" fmla="*/ 42 h 84"/>
                <a:gd name="T14" fmla="*/ 48 w 56"/>
                <a:gd name="T15" fmla="*/ 28 h 84"/>
                <a:gd name="T16" fmla="*/ 48 w 56"/>
                <a:gd name="T17" fmla="*/ 28 h 84"/>
                <a:gd name="T18" fmla="*/ 38 w 56"/>
                <a:gd name="T19" fmla="*/ 16 h 84"/>
                <a:gd name="T20" fmla="*/ 28 w 56"/>
                <a:gd name="T21" fmla="*/ 6 h 84"/>
                <a:gd name="T22" fmla="*/ 14 w 56"/>
                <a:gd name="T23" fmla="*/ 0 h 84"/>
                <a:gd name="T24" fmla="*/ 0 w 56"/>
                <a:gd name="T25" fmla="*/ 0 h 84"/>
                <a:gd name="T26" fmla="*/ 0 w 56"/>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4">
                  <a:moveTo>
                    <a:pt x="0" y="0"/>
                  </a:moveTo>
                  <a:lnTo>
                    <a:pt x="0" y="56"/>
                  </a:lnTo>
                  <a:lnTo>
                    <a:pt x="48" y="84"/>
                  </a:lnTo>
                  <a:lnTo>
                    <a:pt x="48" y="84"/>
                  </a:lnTo>
                  <a:lnTo>
                    <a:pt x="54" y="70"/>
                  </a:lnTo>
                  <a:lnTo>
                    <a:pt x="56" y="56"/>
                  </a:lnTo>
                  <a:lnTo>
                    <a:pt x="54" y="42"/>
                  </a:lnTo>
                  <a:lnTo>
                    <a:pt x="48" y="28"/>
                  </a:lnTo>
                  <a:lnTo>
                    <a:pt x="48" y="28"/>
                  </a:lnTo>
                  <a:lnTo>
                    <a:pt x="38" y="16"/>
                  </a:lnTo>
                  <a:lnTo>
                    <a:pt x="28" y="6"/>
                  </a:lnTo>
                  <a:lnTo>
                    <a:pt x="14" y="0"/>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16"/>
            <p:cNvSpPr>
              <a:spLocks/>
            </p:cNvSpPr>
            <p:nvPr/>
          </p:nvSpPr>
          <p:spPr bwMode="auto">
            <a:xfrm>
              <a:off x="3027164" y="4105296"/>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2 h 56"/>
                <a:gd name="T10" fmla="*/ 34 w 98"/>
                <a:gd name="T11" fmla="*/ 54 h 56"/>
                <a:gd name="T12" fmla="*/ 46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50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2"/>
                  </a:lnTo>
                  <a:lnTo>
                    <a:pt x="34" y="54"/>
                  </a:lnTo>
                  <a:lnTo>
                    <a:pt x="46" y="56"/>
                  </a:lnTo>
                  <a:lnTo>
                    <a:pt x="56" y="56"/>
                  </a:lnTo>
                  <a:lnTo>
                    <a:pt x="66" y="54"/>
                  </a:lnTo>
                  <a:lnTo>
                    <a:pt x="78" y="50"/>
                  </a:lnTo>
                  <a:lnTo>
                    <a:pt x="78" y="50"/>
                  </a:lnTo>
                  <a:lnTo>
                    <a:pt x="90" y="40"/>
                  </a:lnTo>
                  <a:lnTo>
                    <a:pt x="98" y="28"/>
                  </a:lnTo>
                  <a:lnTo>
                    <a:pt x="50"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17"/>
            <p:cNvSpPr>
              <a:spLocks/>
            </p:cNvSpPr>
            <p:nvPr/>
          </p:nvSpPr>
          <p:spPr bwMode="auto">
            <a:xfrm>
              <a:off x="3014464" y="4016396"/>
              <a:ext cx="92075" cy="133350"/>
            </a:xfrm>
            <a:custGeom>
              <a:avLst/>
              <a:gdLst>
                <a:gd name="T0" fmla="*/ 58 w 58"/>
                <a:gd name="T1" fmla="*/ 0 h 84"/>
                <a:gd name="T2" fmla="*/ 58 w 58"/>
                <a:gd name="T3" fmla="*/ 0 h 84"/>
                <a:gd name="T4" fmla="*/ 42 w 58"/>
                <a:gd name="T5" fmla="*/ 0 h 84"/>
                <a:gd name="T6" fmla="*/ 28 w 58"/>
                <a:gd name="T7" fmla="*/ 6 h 84"/>
                <a:gd name="T8" fmla="*/ 28 w 58"/>
                <a:gd name="T9" fmla="*/ 6 h 84"/>
                <a:gd name="T10" fmla="*/ 20 w 58"/>
                <a:gd name="T11" fmla="*/ 14 h 84"/>
                <a:gd name="T12" fmla="*/ 12 w 58"/>
                <a:gd name="T13" fmla="*/ 22 h 84"/>
                <a:gd name="T14" fmla="*/ 6 w 58"/>
                <a:gd name="T15" fmla="*/ 30 h 84"/>
                <a:gd name="T16" fmla="*/ 2 w 58"/>
                <a:gd name="T17" fmla="*/ 42 h 84"/>
                <a:gd name="T18" fmla="*/ 0 w 58"/>
                <a:gd name="T19" fmla="*/ 52 h 84"/>
                <a:gd name="T20" fmla="*/ 0 w 58"/>
                <a:gd name="T21" fmla="*/ 62 h 84"/>
                <a:gd name="T22" fmla="*/ 2 w 58"/>
                <a:gd name="T23" fmla="*/ 74 h 84"/>
                <a:gd name="T24" fmla="*/ 8 w 58"/>
                <a:gd name="T25" fmla="*/ 84 h 84"/>
                <a:gd name="T26" fmla="*/ 58 w 58"/>
                <a:gd name="T27" fmla="*/ 56 h 84"/>
                <a:gd name="T28" fmla="*/ 58 w 58"/>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4">
                  <a:moveTo>
                    <a:pt x="58" y="0"/>
                  </a:moveTo>
                  <a:lnTo>
                    <a:pt x="58" y="0"/>
                  </a:lnTo>
                  <a:lnTo>
                    <a:pt x="42" y="0"/>
                  </a:lnTo>
                  <a:lnTo>
                    <a:pt x="28" y="6"/>
                  </a:lnTo>
                  <a:lnTo>
                    <a:pt x="28" y="6"/>
                  </a:lnTo>
                  <a:lnTo>
                    <a:pt x="20" y="14"/>
                  </a:lnTo>
                  <a:lnTo>
                    <a:pt x="12" y="22"/>
                  </a:lnTo>
                  <a:lnTo>
                    <a:pt x="6" y="30"/>
                  </a:lnTo>
                  <a:lnTo>
                    <a:pt x="2" y="42"/>
                  </a:lnTo>
                  <a:lnTo>
                    <a:pt x="0" y="52"/>
                  </a:lnTo>
                  <a:lnTo>
                    <a:pt x="0" y="62"/>
                  </a:lnTo>
                  <a:lnTo>
                    <a:pt x="2" y="74"/>
                  </a:lnTo>
                  <a:lnTo>
                    <a:pt x="8" y="84"/>
                  </a:lnTo>
                  <a:lnTo>
                    <a:pt x="58" y="56"/>
                  </a:lnTo>
                  <a:lnTo>
                    <a:pt x="58"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18"/>
            <p:cNvSpPr>
              <a:spLocks/>
            </p:cNvSpPr>
            <p:nvPr/>
          </p:nvSpPr>
          <p:spPr bwMode="auto">
            <a:xfrm>
              <a:off x="3500239" y="4924446"/>
              <a:ext cx="155575" cy="88900"/>
            </a:xfrm>
            <a:custGeom>
              <a:avLst/>
              <a:gdLst>
                <a:gd name="T0" fmla="*/ 0 w 98"/>
                <a:gd name="T1" fmla="*/ 28 h 56"/>
                <a:gd name="T2" fmla="*/ 0 w 98"/>
                <a:gd name="T3" fmla="*/ 28 h 56"/>
                <a:gd name="T4" fmla="*/ 8 w 98"/>
                <a:gd name="T5" fmla="*/ 40 h 56"/>
                <a:gd name="T6" fmla="*/ 20 w 98"/>
                <a:gd name="T7" fmla="*/ 48 h 56"/>
                <a:gd name="T8" fmla="*/ 34 w 98"/>
                <a:gd name="T9" fmla="*/ 54 h 56"/>
                <a:gd name="T10" fmla="*/ 48 w 98"/>
                <a:gd name="T11" fmla="*/ 56 h 56"/>
                <a:gd name="T12" fmla="*/ 48 w 98"/>
                <a:gd name="T13" fmla="*/ 56 h 56"/>
                <a:gd name="T14" fmla="*/ 64 w 98"/>
                <a:gd name="T15" fmla="*/ 54 h 56"/>
                <a:gd name="T16" fmla="*/ 78 w 98"/>
                <a:gd name="T17" fmla="*/ 48 h 56"/>
                <a:gd name="T18" fmla="*/ 90 w 98"/>
                <a:gd name="T19" fmla="*/ 40 h 56"/>
                <a:gd name="T20" fmla="*/ 98 w 98"/>
                <a:gd name="T21" fmla="*/ 28 h 56"/>
                <a:gd name="T22" fmla="*/ 48 w 98"/>
                <a:gd name="T23" fmla="*/ 0 h 56"/>
                <a:gd name="T24" fmla="*/ 0 w 98"/>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6">
                  <a:moveTo>
                    <a:pt x="0" y="28"/>
                  </a:moveTo>
                  <a:lnTo>
                    <a:pt x="0" y="28"/>
                  </a:lnTo>
                  <a:lnTo>
                    <a:pt x="8" y="40"/>
                  </a:lnTo>
                  <a:lnTo>
                    <a:pt x="20" y="48"/>
                  </a:lnTo>
                  <a:lnTo>
                    <a:pt x="34" y="54"/>
                  </a:lnTo>
                  <a:lnTo>
                    <a:pt x="48" y="56"/>
                  </a:lnTo>
                  <a:lnTo>
                    <a:pt x="48" y="56"/>
                  </a:lnTo>
                  <a:lnTo>
                    <a:pt x="64" y="54"/>
                  </a:lnTo>
                  <a:lnTo>
                    <a:pt x="78" y="48"/>
                  </a:lnTo>
                  <a:lnTo>
                    <a:pt x="90" y="40"/>
                  </a:lnTo>
                  <a:lnTo>
                    <a:pt x="98" y="28"/>
                  </a:lnTo>
                  <a:lnTo>
                    <a:pt x="48"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119"/>
            <p:cNvSpPr>
              <a:spLocks/>
            </p:cNvSpPr>
            <p:nvPr/>
          </p:nvSpPr>
          <p:spPr bwMode="auto">
            <a:xfrm>
              <a:off x="3487539" y="4832371"/>
              <a:ext cx="88900" cy="136525"/>
            </a:xfrm>
            <a:custGeom>
              <a:avLst/>
              <a:gdLst>
                <a:gd name="T0" fmla="*/ 56 w 56"/>
                <a:gd name="T1" fmla="*/ 0 h 86"/>
                <a:gd name="T2" fmla="*/ 56 w 56"/>
                <a:gd name="T3" fmla="*/ 0 h 86"/>
                <a:gd name="T4" fmla="*/ 46 w 56"/>
                <a:gd name="T5" fmla="*/ 2 h 86"/>
                <a:gd name="T6" fmla="*/ 34 w 56"/>
                <a:gd name="T7" fmla="*/ 6 h 86"/>
                <a:gd name="T8" fmla="*/ 26 w 56"/>
                <a:gd name="T9" fmla="*/ 10 h 86"/>
                <a:gd name="T10" fmla="*/ 16 w 56"/>
                <a:gd name="T11" fmla="*/ 18 h 86"/>
                <a:gd name="T12" fmla="*/ 10 w 56"/>
                <a:gd name="T13" fmla="*/ 26 h 86"/>
                <a:gd name="T14" fmla="*/ 4 w 56"/>
                <a:gd name="T15" fmla="*/ 36 h 86"/>
                <a:gd name="T16" fmla="*/ 2 w 56"/>
                <a:gd name="T17" fmla="*/ 46 h 86"/>
                <a:gd name="T18" fmla="*/ 0 w 56"/>
                <a:gd name="T19" fmla="*/ 58 h 86"/>
                <a:gd name="T20" fmla="*/ 0 w 56"/>
                <a:gd name="T21" fmla="*/ 58 h 86"/>
                <a:gd name="T22" fmla="*/ 2 w 56"/>
                <a:gd name="T23" fmla="*/ 72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6" y="2"/>
                  </a:lnTo>
                  <a:lnTo>
                    <a:pt x="34" y="6"/>
                  </a:lnTo>
                  <a:lnTo>
                    <a:pt x="26" y="10"/>
                  </a:lnTo>
                  <a:lnTo>
                    <a:pt x="16" y="18"/>
                  </a:lnTo>
                  <a:lnTo>
                    <a:pt x="10" y="26"/>
                  </a:lnTo>
                  <a:lnTo>
                    <a:pt x="4" y="36"/>
                  </a:lnTo>
                  <a:lnTo>
                    <a:pt x="2" y="46"/>
                  </a:lnTo>
                  <a:lnTo>
                    <a:pt x="0" y="58"/>
                  </a:lnTo>
                  <a:lnTo>
                    <a:pt x="0" y="58"/>
                  </a:lnTo>
                  <a:lnTo>
                    <a:pt x="2" y="72"/>
                  </a:lnTo>
                  <a:lnTo>
                    <a:pt x="8" y="86"/>
                  </a:lnTo>
                  <a:lnTo>
                    <a:pt x="56" y="58"/>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20"/>
            <p:cNvSpPr>
              <a:spLocks/>
            </p:cNvSpPr>
            <p:nvPr/>
          </p:nvSpPr>
          <p:spPr bwMode="auto">
            <a:xfrm>
              <a:off x="3576439" y="4832371"/>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4 w 58"/>
                <a:gd name="T17" fmla="*/ 36 h 86"/>
                <a:gd name="T18" fmla="*/ 48 w 58"/>
                <a:gd name="T19" fmla="*/ 26 h 86"/>
                <a:gd name="T20" fmla="*/ 42 w 58"/>
                <a:gd name="T21" fmla="*/ 18 h 86"/>
                <a:gd name="T22" fmla="*/ 32 w 58"/>
                <a:gd name="T23" fmla="*/ 10 h 86"/>
                <a:gd name="T24" fmla="*/ 24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4" y="36"/>
                  </a:lnTo>
                  <a:lnTo>
                    <a:pt x="48" y="26"/>
                  </a:lnTo>
                  <a:lnTo>
                    <a:pt x="42" y="18"/>
                  </a:lnTo>
                  <a:lnTo>
                    <a:pt x="32" y="10"/>
                  </a:lnTo>
                  <a:lnTo>
                    <a:pt x="24" y="6"/>
                  </a:lnTo>
                  <a:lnTo>
                    <a:pt x="12" y="2"/>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130"/>
            <p:cNvSpPr>
              <a:spLocks/>
            </p:cNvSpPr>
            <p:nvPr/>
          </p:nvSpPr>
          <p:spPr bwMode="auto">
            <a:xfrm>
              <a:off x="3490714" y="4527571"/>
              <a:ext cx="88900" cy="133350"/>
            </a:xfrm>
            <a:custGeom>
              <a:avLst/>
              <a:gdLst>
                <a:gd name="T0" fmla="*/ 50 w 56"/>
                <a:gd name="T1" fmla="*/ 84 h 84"/>
                <a:gd name="T2" fmla="*/ 50 w 56"/>
                <a:gd name="T3" fmla="*/ 84 h 84"/>
                <a:gd name="T4" fmla="*/ 54 w 56"/>
                <a:gd name="T5" fmla="*/ 72 h 84"/>
                <a:gd name="T6" fmla="*/ 56 w 56"/>
                <a:gd name="T7" fmla="*/ 56 h 84"/>
                <a:gd name="T8" fmla="*/ 56 w 56"/>
                <a:gd name="T9" fmla="*/ 42 h 84"/>
                <a:gd name="T10" fmla="*/ 50 w 56"/>
                <a:gd name="T11" fmla="*/ 28 h 84"/>
                <a:gd name="T12" fmla="*/ 50 w 56"/>
                <a:gd name="T13" fmla="*/ 28 h 84"/>
                <a:gd name="T14" fmla="*/ 40 w 56"/>
                <a:gd name="T15" fmla="*/ 16 h 84"/>
                <a:gd name="T16" fmla="*/ 28 w 56"/>
                <a:gd name="T17" fmla="*/ 6 h 84"/>
                <a:gd name="T18" fmla="*/ 14 w 56"/>
                <a:gd name="T19" fmla="*/ 2 h 84"/>
                <a:gd name="T20" fmla="*/ 0 w 56"/>
                <a:gd name="T21" fmla="*/ 0 h 84"/>
                <a:gd name="T22" fmla="*/ 0 w 56"/>
                <a:gd name="T23" fmla="*/ 56 h 84"/>
                <a:gd name="T24" fmla="*/ 50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0" y="84"/>
                  </a:moveTo>
                  <a:lnTo>
                    <a:pt x="50" y="84"/>
                  </a:lnTo>
                  <a:lnTo>
                    <a:pt x="54" y="72"/>
                  </a:lnTo>
                  <a:lnTo>
                    <a:pt x="56" y="56"/>
                  </a:lnTo>
                  <a:lnTo>
                    <a:pt x="56" y="42"/>
                  </a:lnTo>
                  <a:lnTo>
                    <a:pt x="50" y="28"/>
                  </a:lnTo>
                  <a:lnTo>
                    <a:pt x="50" y="28"/>
                  </a:lnTo>
                  <a:lnTo>
                    <a:pt x="40" y="16"/>
                  </a:lnTo>
                  <a:lnTo>
                    <a:pt x="28" y="6"/>
                  </a:lnTo>
                  <a:lnTo>
                    <a:pt x="14" y="2"/>
                  </a:lnTo>
                  <a:lnTo>
                    <a:pt x="0" y="0"/>
                  </a:lnTo>
                  <a:lnTo>
                    <a:pt x="0" y="56"/>
                  </a:lnTo>
                  <a:lnTo>
                    <a:pt x="50" y="84"/>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Oval 102"/>
            <p:cNvSpPr/>
            <p:nvPr/>
          </p:nvSpPr>
          <p:spPr>
            <a:xfrm>
              <a:off x="3014464" y="4012824"/>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3397845" y="452836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3488333" y="4832371"/>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2677120" y="463710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9" name="&quot;No&quot; Symbol 268"/>
          <p:cNvSpPr/>
          <p:nvPr/>
        </p:nvSpPr>
        <p:spPr>
          <a:xfrm>
            <a:off x="5220043" y="3094716"/>
            <a:ext cx="1799932" cy="1799932"/>
          </a:xfrm>
          <a:prstGeom prst="noSmoking">
            <a:avLst>
              <a:gd name="adj" fmla="val 8384"/>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028839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par>
                          <p:cTn id="17" fill="hold">
                            <p:stCondLst>
                              <p:cond delay="1000"/>
                            </p:stCondLst>
                            <p:childTnLst>
                              <p:par>
                                <p:cTn id="18" presetID="6" presetClass="entr" presetSubtype="16" fill="hold" grpId="0" nodeType="afterEffect">
                                  <p:stCondLst>
                                    <p:cond delay="0"/>
                                  </p:stCondLst>
                                  <p:childTnLst>
                                    <p:set>
                                      <p:cBhvr>
                                        <p:cTn id="19" dur="1" fill="hold">
                                          <p:stCondLst>
                                            <p:cond delay="0"/>
                                          </p:stCondLst>
                                        </p:cTn>
                                        <p:tgtEl>
                                          <p:spTgt spid="246"/>
                                        </p:tgtEl>
                                        <p:attrNameLst>
                                          <p:attrName>style.visibility</p:attrName>
                                        </p:attrNameLst>
                                      </p:cBhvr>
                                      <p:to>
                                        <p:strVal val="visible"/>
                                      </p:to>
                                    </p:set>
                                    <p:animEffect transition="in" filter="circle(in)">
                                      <p:cBhvr>
                                        <p:cTn id="20" dur="500"/>
                                        <p:tgtEl>
                                          <p:spTgt spid="2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500"/>
                                        <p:tgtEl>
                                          <p:spTgt spid="86"/>
                                        </p:tgtEl>
                                      </p:cBhvr>
                                    </p:animEffect>
                                  </p:childTnLst>
                                </p:cTn>
                              </p:par>
                            </p:childTnLst>
                          </p:cTn>
                        </p:par>
                        <p:par>
                          <p:cTn id="30" fill="hold">
                            <p:stCondLst>
                              <p:cond delay="1000"/>
                            </p:stCondLst>
                            <p:childTnLst>
                              <p:par>
                                <p:cTn id="31" presetID="6" presetClass="entr" presetSubtype="16" fill="hold" grpId="0" nodeType="afterEffect">
                                  <p:stCondLst>
                                    <p:cond delay="0"/>
                                  </p:stCondLst>
                                  <p:childTnLst>
                                    <p:set>
                                      <p:cBhvr>
                                        <p:cTn id="32" dur="1" fill="hold">
                                          <p:stCondLst>
                                            <p:cond delay="0"/>
                                          </p:stCondLst>
                                        </p:cTn>
                                        <p:tgtEl>
                                          <p:spTgt spid="269"/>
                                        </p:tgtEl>
                                        <p:attrNameLst>
                                          <p:attrName>style.visibility</p:attrName>
                                        </p:attrNameLst>
                                      </p:cBhvr>
                                      <p:to>
                                        <p:strVal val="visible"/>
                                      </p:to>
                                    </p:set>
                                    <p:animEffect transition="in" filter="circle(in)">
                                      <p:cBhvr>
                                        <p:cTn id="33"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P spid="2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29633" y="704908"/>
            <a:ext cx="2456096" cy="3718938"/>
            <a:chOff x="568527" y="955325"/>
            <a:chExt cx="2456096" cy="3718938"/>
          </a:xfrm>
          <a:noFill/>
          <a:effectLst>
            <a:outerShdw blurRad="50800" dist="38100" dir="2700000" algn="tl" rotWithShape="0">
              <a:prstClr val="black">
                <a:alpha val="40000"/>
              </a:prstClr>
            </a:outerShdw>
          </a:effectLst>
        </p:grpSpPr>
        <p:grpSp>
          <p:nvGrpSpPr>
            <p:cNvPr id="820" name="Group 819"/>
            <p:cNvGrpSpPr/>
            <p:nvPr/>
          </p:nvGrpSpPr>
          <p:grpSpPr>
            <a:xfrm>
              <a:off x="568527" y="1471503"/>
              <a:ext cx="2456096" cy="2882905"/>
              <a:chOff x="330402" y="1471503"/>
              <a:chExt cx="2456096" cy="2882905"/>
            </a:xfrm>
            <a:grpFill/>
          </p:grpSpPr>
          <p:sp>
            <p:nvSpPr>
              <p:cNvPr id="9" name="Rectangle 8"/>
              <p:cNvSpPr/>
              <p:nvPr/>
            </p:nvSpPr>
            <p:spPr>
              <a:xfrm>
                <a:off x="1282700" y="1471503"/>
                <a:ext cx="1193800" cy="340599"/>
              </a:xfrm>
              <a:prstGeom prst="rect">
                <a:avLst/>
              </a:prstGeom>
              <a:grp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solidFill>
                      <a:schemeClr val="tx2"/>
                    </a:solidFill>
                    <a:effectLst>
                      <a:outerShdw blurRad="50800" dist="38100" dir="2700000" algn="tl" rotWithShape="0">
                        <a:prstClr val="black">
                          <a:alpha val="40000"/>
                        </a:prstClr>
                      </a:outerShdw>
                    </a:effectLst>
                  </a:rPr>
                  <a:t>Remove all arcs</a:t>
                </a:r>
              </a:p>
            </p:txBody>
          </p:sp>
          <p:sp>
            <p:nvSpPr>
              <p:cNvPr id="10" name="Rectangle 9"/>
              <p:cNvSpPr/>
              <p:nvPr/>
            </p:nvSpPr>
            <p:spPr>
              <a:xfrm>
                <a:off x="989263" y="1995541"/>
                <a:ext cx="1780674" cy="685800"/>
              </a:xfrm>
              <a:prstGeom prst="rect">
                <a:avLst/>
              </a:prstGeom>
              <a:grp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solidFill>
                      <a:schemeClr val="tx2"/>
                    </a:solidFill>
                    <a:effectLst>
                      <a:outerShdw blurRad="50800" dist="38100" dir="2700000" algn="tl" rotWithShape="0">
                        <a:prstClr val="black">
                          <a:alpha val="40000"/>
                        </a:prstClr>
                      </a:outerShdw>
                    </a:effectLst>
                  </a:rPr>
                  <a:t>S: the set of newly opened nodes; R: the set of closed nodes</a:t>
                </a:r>
              </a:p>
            </p:txBody>
          </p:sp>
          <p:sp>
            <p:nvSpPr>
              <p:cNvPr id="11" name="Rectangle 10"/>
              <p:cNvSpPr/>
              <p:nvPr/>
            </p:nvSpPr>
            <p:spPr>
              <a:xfrm>
                <a:off x="1142999" y="2885660"/>
                <a:ext cx="1473200" cy="380999"/>
              </a:xfrm>
              <a:prstGeom prst="rect">
                <a:avLst/>
              </a:prstGeom>
              <a:grp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solidFill>
                      <a:schemeClr val="tx2"/>
                    </a:solidFill>
                    <a:effectLst>
                      <a:outerShdw blurRad="50800" dist="38100" dir="2700000" algn="tl" rotWithShape="0">
                        <a:prstClr val="black">
                          <a:alpha val="40000"/>
                        </a:prstClr>
                      </a:outerShdw>
                    </a:effectLst>
                  </a:rPr>
                  <a:t>Add back arcs in R</a:t>
                </a:r>
                <a:r>
                  <a:rPr lang="en-US" sz="1400" dirty="0">
                    <a:solidFill>
                      <a:schemeClr val="tx2"/>
                    </a:solidFill>
                    <a:effectLst>
                      <a:outerShdw blurRad="50800" dist="38100" dir="2700000" algn="tl" rotWithShape="0">
                        <a:prstClr val="black">
                          <a:alpha val="40000"/>
                        </a:prstClr>
                      </a:outerShdw>
                    </a:effectLst>
                    <a:latin typeface="Adobe Arabic" panose="02040503050201020203" pitchFamily="18" charset="-78"/>
                    <a:cs typeface="Adobe Arabic" panose="02040503050201020203" pitchFamily="18" charset="-78"/>
                  </a:rPr>
                  <a:t>×</a:t>
                </a:r>
                <a:r>
                  <a:rPr lang="en-US" sz="1100" dirty="0">
                    <a:solidFill>
                      <a:schemeClr val="tx2"/>
                    </a:solidFill>
                    <a:effectLst>
                      <a:outerShdw blurRad="50800" dist="38100" dir="2700000" algn="tl" rotWithShape="0">
                        <a:prstClr val="black">
                          <a:alpha val="40000"/>
                        </a:prstClr>
                      </a:outerShdw>
                    </a:effectLst>
                  </a:rPr>
                  <a:t>S</a:t>
                </a:r>
              </a:p>
            </p:txBody>
          </p:sp>
          <p:sp>
            <p:nvSpPr>
              <p:cNvPr id="12" name="Diamond 11"/>
              <p:cNvSpPr/>
              <p:nvPr/>
            </p:nvSpPr>
            <p:spPr>
              <a:xfrm>
                <a:off x="972701" y="3459308"/>
                <a:ext cx="1813797" cy="711661"/>
              </a:xfrm>
              <a:prstGeom prst="diamond">
                <a:avLst/>
              </a:prstGeom>
              <a:no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solidFill>
                      <a:schemeClr val="tx2"/>
                    </a:solidFill>
                    <a:effectLst>
                      <a:outerShdw blurRad="50800" dist="38100" dir="2700000" algn="tl" rotWithShape="0">
                        <a:prstClr val="black">
                          <a:alpha val="40000"/>
                        </a:prstClr>
                      </a:outerShdw>
                    </a:effectLst>
                  </a:rPr>
                  <a:t>All nodes open or S is empty?</a:t>
                </a:r>
                <a:endParaRPr lang="en-US" sz="1600" dirty="0">
                  <a:solidFill>
                    <a:schemeClr val="tx2"/>
                  </a:solidFill>
                  <a:effectLst>
                    <a:outerShdw blurRad="50800" dist="38100" dir="2700000" algn="tl" rotWithShape="0">
                      <a:prstClr val="black">
                        <a:alpha val="40000"/>
                      </a:prstClr>
                    </a:outerShdw>
                  </a:effectLst>
                </a:endParaRPr>
              </a:p>
            </p:txBody>
          </p:sp>
          <p:cxnSp>
            <p:nvCxnSpPr>
              <p:cNvPr id="4" name="Straight Arrow Connector 3"/>
              <p:cNvCxnSpPr>
                <a:stCxn id="11" idx="2"/>
                <a:endCxn id="12" idx="0"/>
              </p:cNvCxnSpPr>
              <p:nvPr/>
            </p:nvCxnSpPr>
            <p:spPr>
              <a:xfrm>
                <a:off x="1879599" y="3266659"/>
                <a:ext cx="1" cy="192649"/>
              </a:xfrm>
              <a:prstGeom prst="straightConnector1">
                <a:avLst/>
              </a:prstGeom>
              <a:grpFill/>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a:stCxn id="12" idx="2"/>
                <a:endCxn id="827" idx="0"/>
              </p:cNvCxnSpPr>
              <p:nvPr/>
            </p:nvCxnSpPr>
            <p:spPr>
              <a:xfrm flipH="1">
                <a:off x="1879599" y="4170969"/>
                <a:ext cx="1" cy="183439"/>
              </a:xfrm>
              <a:prstGeom prst="straightConnector1">
                <a:avLst/>
              </a:prstGeom>
              <a:grpFill/>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1914597" y="4071055"/>
                <a:ext cx="256802" cy="261610"/>
              </a:xfrm>
              <a:prstGeom prst="rect">
                <a:avLst/>
              </a:prstGeom>
              <a:grpFill/>
              <a:ln w="12700">
                <a:noFill/>
              </a:ln>
            </p:spPr>
            <p:txBody>
              <a:bodyPr wrap="none" rtlCol="0">
                <a:spAutoFit/>
              </a:bodyPr>
              <a:lstStyle/>
              <a:p>
                <a:r>
                  <a:rPr lang="en-US" sz="1100" dirty="0">
                    <a:solidFill>
                      <a:schemeClr val="tx2"/>
                    </a:solidFill>
                    <a:effectLst>
                      <a:outerShdw blurRad="50800" dist="38100" dir="2700000" algn="tl" rotWithShape="0">
                        <a:prstClr val="black">
                          <a:alpha val="40000"/>
                        </a:prstClr>
                      </a:outerShdw>
                    </a:effectLst>
                  </a:rPr>
                  <a:t>y</a:t>
                </a:r>
              </a:p>
            </p:txBody>
          </p:sp>
          <p:cxnSp>
            <p:nvCxnSpPr>
              <p:cNvPr id="16" name="Elbow Connector 15"/>
              <p:cNvCxnSpPr>
                <a:stCxn id="12" idx="1"/>
                <a:endCxn id="10" idx="1"/>
              </p:cNvCxnSpPr>
              <p:nvPr/>
            </p:nvCxnSpPr>
            <p:spPr>
              <a:xfrm rot="10800000" flipH="1">
                <a:off x="972701" y="2338441"/>
                <a:ext cx="16562" cy="1476698"/>
              </a:xfrm>
              <a:prstGeom prst="bentConnector3">
                <a:avLst>
                  <a:gd name="adj1" fmla="val -1380268"/>
                </a:avLst>
              </a:prstGeom>
              <a:grpFill/>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a:stCxn id="10" idx="2"/>
                <a:endCxn id="11" idx="0"/>
              </p:cNvCxnSpPr>
              <p:nvPr/>
            </p:nvCxnSpPr>
            <p:spPr>
              <a:xfrm flipH="1">
                <a:off x="1879599" y="2681341"/>
                <a:ext cx="1" cy="204319"/>
              </a:xfrm>
              <a:prstGeom prst="straightConnector1">
                <a:avLst/>
              </a:prstGeom>
              <a:grpFill/>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a:stCxn id="9" idx="2"/>
                <a:endCxn id="10" idx="0"/>
              </p:cNvCxnSpPr>
              <p:nvPr/>
            </p:nvCxnSpPr>
            <p:spPr>
              <a:xfrm>
                <a:off x="1879600" y="1812102"/>
                <a:ext cx="0" cy="183439"/>
              </a:xfrm>
              <a:prstGeom prst="straightConnector1">
                <a:avLst/>
              </a:prstGeom>
              <a:grpFill/>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330402" y="2799160"/>
                <a:ext cx="263214" cy="261610"/>
              </a:xfrm>
              <a:prstGeom prst="rect">
                <a:avLst/>
              </a:prstGeom>
              <a:grpFill/>
              <a:ln w="12700">
                <a:noFill/>
              </a:ln>
            </p:spPr>
            <p:txBody>
              <a:bodyPr wrap="none" rtlCol="0">
                <a:spAutoFit/>
              </a:bodyPr>
              <a:lstStyle/>
              <a:p>
                <a:r>
                  <a:rPr lang="en-US" sz="1100" dirty="0">
                    <a:solidFill>
                      <a:schemeClr val="tx2"/>
                    </a:solidFill>
                    <a:effectLst>
                      <a:outerShdw blurRad="50800" dist="38100" dir="2700000" algn="tl" rotWithShape="0">
                        <a:prstClr val="black">
                          <a:alpha val="40000"/>
                        </a:prstClr>
                      </a:outerShdw>
                    </a:effectLst>
                  </a:rPr>
                  <a:t>n</a:t>
                </a:r>
              </a:p>
            </p:txBody>
          </p:sp>
        </p:grpSp>
        <p:sp>
          <p:nvSpPr>
            <p:cNvPr id="821" name="Rounded Rectangle 820"/>
            <p:cNvSpPr/>
            <p:nvPr/>
          </p:nvSpPr>
          <p:spPr>
            <a:xfrm>
              <a:off x="1838324" y="955325"/>
              <a:ext cx="558800" cy="319855"/>
            </a:xfrm>
            <a:prstGeom prst="roundRect">
              <a:avLst/>
            </a:prstGeom>
            <a:grp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solidFill>
                    <a:schemeClr val="tx2"/>
                  </a:solidFill>
                  <a:effectLst>
                    <a:outerShdw blurRad="50800" dist="38100" dir="2700000" algn="tl" rotWithShape="0">
                      <a:prstClr val="black">
                        <a:alpha val="40000"/>
                      </a:prstClr>
                    </a:outerShdw>
                  </a:effectLst>
                </a:rPr>
                <a:t>Start</a:t>
              </a:r>
            </a:p>
          </p:txBody>
        </p:sp>
        <p:cxnSp>
          <p:nvCxnSpPr>
            <p:cNvPr id="822" name="Straight Arrow Connector 821"/>
            <p:cNvCxnSpPr>
              <a:stCxn id="821" idx="2"/>
              <a:endCxn id="9" idx="0"/>
            </p:cNvCxnSpPr>
            <p:nvPr/>
          </p:nvCxnSpPr>
          <p:spPr>
            <a:xfrm>
              <a:off x="2117724" y="1275180"/>
              <a:ext cx="1" cy="196323"/>
            </a:xfrm>
            <a:prstGeom prst="straightConnector1">
              <a:avLst/>
            </a:prstGeom>
            <a:grpFill/>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27" name="Rounded Rectangle 826"/>
            <p:cNvSpPr/>
            <p:nvPr/>
          </p:nvSpPr>
          <p:spPr>
            <a:xfrm>
              <a:off x="1838324" y="4354408"/>
              <a:ext cx="558800" cy="319855"/>
            </a:xfrm>
            <a:prstGeom prst="roundRect">
              <a:avLst/>
            </a:prstGeom>
            <a:no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solidFill>
                    <a:schemeClr val="tx2"/>
                  </a:solidFill>
                  <a:effectLst>
                    <a:outerShdw blurRad="50800" dist="38100" dir="2700000" algn="tl" rotWithShape="0">
                      <a:prstClr val="black">
                        <a:alpha val="40000"/>
                      </a:prstClr>
                    </a:outerShdw>
                  </a:effectLst>
                </a:rPr>
                <a:t>End</a:t>
              </a:r>
            </a:p>
          </p:txBody>
        </p:sp>
      </p:grpSp>
      <p:sp>
        <p:nvSpPr>
          <p:cNvPr id="833" name="Smiley Face 832"/>
          <p:cNvSpPr/>
          <p:nvPr/>
        </p:nvSpPr>
        <p:spPr>
          <a:xfrm>
            <a:off x="2912368" y="752250"/>
            <a:ext cx="206123" cy="190500"/>
          </a:xfrm>
          <a:prstGeom prst="smileyFace">
            <a:avLst/>
          </a:prstGeom>
          <a:no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495" name="Group 494"/>
          <p:cNvGrpSpPr/>
          <p:nvPr/>
        </p:nvGrpSpPr>
        <p:grpSpPr>
          <a:xfrm>
            <a:off x="4756186" y="1059427"/>
            <a:ext cx="3295650" cy="2945459"/>
            <a:chOff x="5776715" y="1523343"/>
            <a:chExt cx="3295650" cy="2945459"/>
          </a:xfrm>
          <a:effectLst>
            <a:outerShdw blurRad="50800" dist="38100" dir="2700000" algn="tl" rotWithShape="0">
              <a:prstClr val="black">
                <a:alpha val="40000"/>
              </a:prstClr>
            </a:outerShdw>
          </a:effectLst>
        </p:grpSpPr>
        <p:grpSp>
          <p:nvGrpSpPr>
            <p:cNvPr id="496" name="Group 495"/>
            <p:cNvGrpSpPr/>
            <p:nvPr/>
          </p:nvGrpSpPr>
          <p:grpSpPr>
            <a:xfrm>
              <a:off x="7998421" y="2805249"/>
              <a:ext cx="336550" cy="336550"/>
              <a:chOff x="6623183" y="2671762"/>
              <a:chExt cx="336550" cy="336550"/>
            </a:xfrm>
          </p:grpSpPr>
          <p:sp>
            <p:nvSpPr>
              <p:cNvPr id="968" name="Freeform 73"/>
              <p:cNvSpPr>
                <a:spLocks/>
              </p:cNvSpPr>
              <p:nvPr/>
            </p:nvSpPr>
            <p:spPr bwMode="auto">
              <a:xfrm>
                <a:off x="6623183" y="2671762"/>
                <a:ext cx="168275" cy="254000"/>
              </a:xfrm>
              <a:custGeom>
                <a:avLst/>
                <a:gdLst>
                  <a:gd name="T0" fmla="*/ 106 w 106"/>
                  <a:gd name="T1" fmla="*/ 0 h 160"/>
                  <a:gd name="T2" fmla="*/ 106 w 106"/>
                  <a:gd name="T3" fmla="*/ 0 h 160"/>
                  <a:gd name="T4" fmla="*/ 92 w 106"/>
                  <a:gd name="T5" fmla="*/ 2 h 160"/>
                  <a:gd name="T6" fmla="*/ 80 w 106"/>
                  <a:gd name="T7" fmla="*/ 4 h 160"/>
                  <a:gd name="T8" fmla="*/ 66 w 106"/>
                  <a:gd name="T9" fmla="*/ 8 h 160"/>
                  <a:gd name="T10" fmla="*/ 54 w 106"/>
                  <a:gd name="T11" fmla="*/ 14 h 160"/>
                  <a:gd name="T12" fmla="*/ 42 w 106"/>
                  <a:gd name="T13" fmla="*/ 22 h 160"/>
                  <a:gd name="T14" fmla="*/ 32 w 106"/>
                  <a:gd name="T15" fmla="*/ 32 h 160"/>
                  <a:gd name="T16" fmla="*/ 22 w 106"/>
                  <a:gd name="T17" fmla="*/ 42 h 160"/>
                  <a:gd name="T18" fmla="*/ 14 w 106"/>
                  <a:gd name="T19" fmla="*/ 54 h 160"/>
                  <a:gd name="T20" fmla="*/ 14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8 w 106"/>
                  <a:gd name="T35" fmla="*/ 148 h 160"/>
                  <a:gd name="T36" fmla="*/ 14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2" y="2"/>
                    </a:lnTo>
                    <a:lnTo>
                      <a:pt x="80" y="4"/>
                    </a:lnTo>
                    <a:lnTo>
                      <a:pt x="66" y="8"/>
                    </a:lnTo>
                    <a:lnTo>
                      <a:pt x="54" y="14"/>
                    </a:lnTo>
                    <a:lnTo>
                      <a:pt x="42" y="22"/>
                    </a:lnTo>
                    <a:lnTo>
                      <a:pt x="32" y="32"/>
                    </a:lnTo>
                    <a:lnTo>
                      <a:pt x="22" y="42"/>
                    </a:lnTo>
                    <a:lnTo>
                      <a:pt x="14" y="54"/>
                    </a:lnTo>
                    <a:lnTo>
                      <a:pt x="14" y="54"/>
                    </a:lnTo>
                    <a:lnTo>
                      <a:pt x="8" y="66"/>
                    </a:lnTo>
                    <a:lnTo>
                      <a:pt x="4" y="80"/>
                    </a:lnTo>
                    <a:lnTo>
                      <a:pt x="2" y="94"/>
                    </a:lnTo>
                    <a:lnTo>
                      <a:pt x="0" y="108"/>
                    </a:lnTo>
                    <a:lnTo>
                      <a:pt x="2" y="122"/>
                    </a:lnTo>
                    <a:lnTo>
                      <a:pt x="4" y="134"/>
                    </a:lnTo>
                    <a:lnTo>
                      <a:pt x="8" y="148"/>
                    </a:lnTo>
                    <a:lnTo>
                      <a:pt x="14"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9" name="Freeform 74"/>
              <p:cNvSpPr>
                <a:spLocks/>
              </p:cNvSpPr>
              <p:nvPr/>
            </p:nvSpPr>
            <p:spPr bwMode="auto">
              <a:xfrm>
                <a:off x="6645408" y="2840037"/>
                <a:ext cx="292100" cy="168275"/>
              </a:xfrm>
              <a:custGeom>
                <a:avLst/>
                <a:gdLst>
                  <a:gd name="T0" fmla="*/ 0 w 184"/>
                  <a:gd name="T1" fmla="*/ 54 h 106"/>
                  <a:gd name="T2" fmla="*/ 0 w 184"/>
                  <a:gd name="T3" fmla="*/ 54 h 106"/>
                  <a:gd name="T4" fmla="*/ 8 w 184"/>
                  <a:gd name="T5" fmla="*/ 66 h 106"/>
                  <a:gd name="T6" fmla="*/ 18 w 184"/>
                  <a:gd name="T7" fmla="*/ 76 h 106"/>
                  <a:gd name="T8" fmla="*/ 28 w 184"/>
                  <a:gd name="T9" fmla="*/ 84 h 106"/>
                  <a:gd name="T10" fmla="*/ 40 w 184"/>
                  <a:gd name="T11" fmla="*/ 92 h 106"/>
                  <a:gd name="T12" fmla="*/ 40 w 184"/>
                  <a:gd name="T13" fmla="*/ 92 h 106"/>
                  <a:gd name="T14" fmla="*/ 60 w 184"/>
                  <a:gd name="T15" fmla="*/ 102 h 106"/>
                  <a:gd name="T16" fmla="*/ 80 w 184"/>
                  <a:gd name="T17" fmla="*/ 106 h 106"/>
                  <a:gd name="T18" fmla="*/ 100 w 184"/>
                  <a:gd name="T19" fmla="*/ 106 h 106"/>
                  <a:gd name="T20" fmla="*/ 120 w 184"/>
                  <a:gd name="T21" fmla="*/ 104 h 106"/>
                  <a:gd name="T22" fmla="*/ 140 w 184"/>
                  <a:gd name="T23" fmla="*/ 96 h 106"/>
                  <a:gd name="T24" fmla="*/ 156 w 184"/>
                  <a:gd name="T25" fmla="*/ 86 h 106"/>
                  <a:gd name="T26" fmla="*/ 172 w 184"/>
                  <a:gd name="T27" fmla="*/ 72 h 106"/>
                  <a:gd name="T28" fmla="*/ 184 w 184"/>
                  <a:gd name="T29" fmla="*/ 54 h 106"/>
                  <a:gd name="T30" fmla="*/ 92 w 184"/>
                  <a:gd name="T31" fmla="*/ 0 h 106"/>
                  <a:gd name="T32" fmla="*/ 0 w 184"/>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4"/>
                    </a:moveTo>
                    <a:lnTo>
                      <a:pt x="0" y="54"/>
                    </a:lnTo>
                    <a:lnTo>
                      <a:pt x="8" y="66"/>
                    </a:lnTo>
                    <a:lnTo>
                      <a:pt x="18" y="76"/>
                    </a:lnTo>
                    <a:lnTo>
                      <a:pt x="28" y="84"/>
                    </a:lnTo>
                    <a:lnTo>
                      <a:pt x="40" y="92"/>
                    </a:lnTo>
                    <a:lnTo>
                      <a:pt x="40" y="92"/>
                    </a:lnTo>
                    <a:lnTo>
                      <a:pt x="60" y="102"/>
                    </a:lnTo>
                    <a:lnTo>
                      <a:pt x="80" y="106"/>
                    </a:lnTo>
                    <a:lnTo>
                      <a:pt x="100" y="106"/>
                    </a:lnTo>
                    <a:lnTo>
                      <a:pt x="120" y="104"/>
                    </a:lnTo>
                    <a:lnTo>
                      <a:pt x="140" y="96"/>
                    </a:lnTo>
                    <a:lnTo>
                      <a:pt x="156" y="86"/>
                    </a:lnTo>
                    <a:lnTo>
                      <a:pt x="172" y="72"/>
                    </a:lnTo>
                    <a:lnTo>
                      <a:pt x="184" y="54"/>
                    </a:lnTo>
                    <a:lnTo>
                      <a:pt x="92"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0" name="Freeform 75"/>
              <p:cNvSpPr>
                <a:spLocks/>
              </p:cNvSpPr>
              <p:nvPr/>
            </p:nvSpPr>
            <p:spPr bwMode="auto">
              <a:xfrm>
                <a:off x="6791458" y="2671762"/>
                <a:ext cx="168275" cy="254000"/>
              </a:xfrm>
              <a:custGeom>
                <a:avLst/>
                <a:gdLst>
                  <a:gd name="T0" fmla="*/ 54 w 106"/>
                  <a:gd name="T1" fmla="*/ 16 h 160"/>
                  <a:gd name="T2" fmla="*/ 54 w 106"/>
                  <a:gd name="T3" fmla="*/ 16 h 160"/>
                  <a:gd name="T4" fmla="*/ 40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2 w 106"/>
                  <a:gd name="T25" fmla="*/ 80 h 160"/>
                  <a:gd name="T26" fmla="*/ 96 w 106"/>
                  <a:gd name="T27" fmla="*/ 60 h 160"/>
                  <a:gd name="T28" fmla="*/ 86 w 106"/>
                  <a:gd name="T29" fmla="*/ 42 h 160"/>
                  <a:gd name="T30" fmla="*/ 72 w 106"/>
                  <a:gd name="T31" fmla="*/ 28 h 160"/>
                  <a:gd name="T32" fmla="*/ 54 w 106"/>
                  <a:gd name="T33" fmla="*/ 16 h 160"/>
                  <a:gd name="T34" fmla="*/ 54 w 106"/>
                  <a:gd name="T35"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6"/>
                    </a:moveTo>
                    <a:lnTo>
                      <a:pt x="54" y="16"/>
                    </a:lnTo>
                    <a:lnTo>
                      <a:pt x="40" y="8"/>
                    </a:lnTo>
                    <a:lnTo>
                      <a:pt x="28" y="4"/>
                    </a:lnTo>
                    <a:lnTo>
                      <a:pt x="14" y="2"/>
                    </a:lnTo>
                    <a:lnTo>
                      <a:pt x="0" y="0"/>
                    </a:lnTo>
                    <a:lnTo>
                      <a:pt x="0" y="106"/>
                    </a:lnTo>
                    <a:lnTo>
                      <a:pt x="92" y="160"/>
                    </a:lnTo>
                    <a:lnTo>
                      <a:pt x="92" y="160"/>
                    </a:lnTo>
                    <a:lnTo>
                      <a:pt x="102" y="140"/>
                    </a:lnTo>
                    <a:lnTo>
                      <a:pt x="106" y="120"/>
                    </a:lnTo>
                    <a:lnTo>
                      <a:pt x="106" y="100"/>
                    </a:lnTo>
                    <a:lnTo>
                      <a:pt x="102" y="80"/>
                    </a:lnTo>
                    <a:lnTo>
                      <a:pt x="96" y="60"/>
                    </a:lnTo>
                    <a:lnTo>
                      <a:pt x="86" y="42"/>
                    </a:lnTo>
                    <a:lnTo>
                      <a:pt x="72" y="28"/>
                    </a:lnTo>
                    <a:lnTo>
                      <a:pt x="54" y="16"/>
                    </a:lnTo>
                    <a:lnTo>
                      <a:pt x="54" y="1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97" name="Group 496"/>
            <p:cNvGrpSpPr/>
            <p:nvPr/>
          </p:nvGrpSpPr>
          <p:grpSpPr>
            <a:xfrm>
              <a:off x="8735815" y="4085568"/>
              <a:ext cx="336550" cy="336550"/>
              <a:chOff x="7362958" y="3954462"/>
              <a:chExt cx="336550" cy="336550"/>
            </a:xfrm>
          </p:grpSpPr>
          <p:sp>
            <p:nvSpPr>
              <p:cNvPr id="965" name="Freeform 76"/>
              <p:cNvSpPr>
                <a:spLocks/>
              </p:cNvSpPr>
              <p:nvPr/>
            </p:nvSpPr>
            <p:spPr bwMode="auto">
              <a:xfrm>
                <a:off x="738518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58 w 184"/>
                  <a:gd name="T15" fmla="*/ 100 h 106"/>
                  <a:gd name="T16" fmla="*/ 80 w 184"/>
                  <a:gd name="T17" fmla="*/ 106 h 106"/>
                  <a:gd name="T18" fmla="*/ 100 w 184"/>
                  <a:gd name="T19" fmla="*/ 106 h 106"/>
                  <a:gd name="T20" fmla="*/ 120 w 184"/>
                  <a:gd name="T21" fmla="*/ 102 h 106"/>
                  <a:gd name="T22" fmla="*/ 138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58" y="100"/>
                    </a:lnTo>
                    <a:lnTo>
                      <a:pt x="80" y="106"/>
                    </a:lnTo>
                    <a:lnTo>
                      <a:pt x="100" y="106"/>
                    </a:lnTo>
                    <a:lnTo>
                      <a:pt x="120" y="102"/>
                    </a:lnTo>
                    <a:lnTo>
                      <a:pt x="138"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6" name="Freeform 77"/>
              <p:cNvSpPr>
                <a:spLocks/>
              </p:cNvSpPr>
              <p:nvPr/>
            </p:nvSpPr>
            <p:spPr bwMode="auto">
              <a:xfrm>
                <a:off x="753123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2 w 106"/>
                  <a:gd name="T25" fmla="*/ 78 h 158"/>
                  <a:gd name="T26" fmla="*/ 96 w 106"/>
                  <a:gd name="T27" fmla="*/ 60 h 158"/>
                  <a:gd name="T28" fmla="*/ 84 w 106"/>
                  <a:gd name="T29" fmla="*/ 42 h 158"/>
                  <a:gd name="T30" fmla="*/ 70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2" y="78"/>
                    </a:lnTo>
                    <a:lnTo>
                      <a:pt x="96" y="60"/>
                    </a:lnTo>
                    <a:lnTo>
                      <a:pt x="84" y="42"/>
                    </a:lnTo>
                    <a:lnTo>
                      <a:pt x="70"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7" name="Freeform 78"/>
              <p:cNvSpPr>
                <a:spLocks/>
              </p:cNvSpPr>
              <p:nvPr/>
            </p:nvSpPr>
            <p:spPr bwMode="auto">
              <a:xfrm>
                <a:off x="736295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98" name="Group 497"/>
            <p:cNvGrpSpPr/>
            <p:nvPr/>
          </p:nvGrpSpPr>
          <p:grpSpPr>
            <a:xfrm>
              <a:off x="5776715" y="4085568"/>
              <a:ext cx="336550" cy="336550"/>
              <a:chOff x="4403858" y="3954462"/>
              <a:chExt cx="336550" cy="336550"/>
            </a:xfrm>
          </p:grpSpPr>
          <p:sp>
            <p:nvSpPr>
              <p:cNvPr id="962" name="Freeform 79"/>
              <p:cNvSpPr>
                <a:spLocks/>
              </p:cNvSpPr>
              <p:nvPr/>
            </p:nvSpPr>
            <p:spPr bwMode="auto">
              <a:xfrm>
                <a:off x="4403858" y="3954462"/>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3" name="Freeform 80"/>
              <p:cNvSpPr>
                <a:spLocks/>
              </p:cNvSpPr>
              <p:nvPr/>
            </p:nvSpPr>
            <p:spPr bwMode="auto">
              <a:xfrm>
                <a:off x="4572133" y="3954462"/>
                <a:ext cx="168275" cy="250825"/>
              </a:xfrm>
              <a:custGeom>
                <a:avLst/>
                <a:gdLst>
                  <a:gd name="T0" fmla="*/ 54 w 106"/>
                  <a:gd name="T1" fmla="*/ 14 h 158"/>
                  <a:gd name="T2" fmla="*/ 54 w 106"/>
                  <a:gd name="T3" fmla="*/ 14 h 158"/>
                  <a:gd name="T4" fmla="*/ 42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2"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4" name="Freeform 81"/>
              <p:cNvSpPr>
                <a:spLocks/>
              </p:cNvSpPr>
              <p:nvPr/>
            </p:nvSpPr>
            <p:spPr bwMode="auto">
              <a:xfrm>
                <a:off x="4429258" y="4122737"/>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99" name="Group 498"/>
            <p:cNvGrpSpPr/>
            <p:nvPr/>
          </p:nvGrpSpPr>
          <p:grpSpPr>
            <a:xfrm>
              <a:off x="6513315" y="2802868"/>
              <a:ext cx="336550" cy="336550"/>
              <a:chOff x="5140458" y="2671762"/>
              <a:chExt cx="336550" cy="336550"/>
            </a:xfrm>
          </p:grpSpPr>
          <p:sp>
            <p:nvSpPr>
              <p:cNvPr id="959" name="Freeform 82"/>
              <p:cNvSpPr>
                <a:spLocks/>
              </p:cNvSpPr>
              <p:nvPr/>
            </p:nvSpPr>
            <p:spPr bwMode="auto">
              <a:xfrm>
                <a:off x="5140458" y="2671762"/>
                <a:ext cx="168275" cy="254000"/>
              </a:xfrm>
              <a:custGeom>
                <a:avLst/>
                <a:gdLst>
                  <a:gd name="T0" fmla="*/ 106 w 106"/>
                  <a:gd name="T1" fmla="*/ 0 h 160"/>
                  <a:gd name="T2" fmla="*/ 106 w 106"/>
                  <a:gd name="T3" fmla="*/ 0 h 160"/>
                  <a:gd name="T4" fmla="*/ 94 w 106"/>
                  <a:gd name="T5" fmla="*/ 2 h 160"/>
                  <a:gd name="T6" fmla="*/ 80 w 106"/>
                  <a:gd name="T7" fmla="*/ 4 h 160"/>
                  <a:gd name="T8" fmla="*/ 66 w 106"/>
                  <a:gd name="T9" fmla="*/ 8 h 160"/>
                  <a:gd name="T10" fmla="*/ 54 w 106"/>
                  <a:gd name="T11" fmla="*/ 14 h 160"/>
                  <a:gd name="T12" fmla="*/ 44 w 106"/>
                  <a:gd name="T13" fmla="*/ 22 h 160"/>
                  <a:gd name="T14" fmla="*/ 32 w 106"/>
                  <a:gd name="T15" fmla="*/ 32 h 160"/>
                  <a:gd name="T16" fmla="*/ 24 w 106"/>
                  <a:gd name="T17" fmla="*/ 42 h 160"/>
                  <a:gd name="T18" fmla="*/ 16 w 106"/>
                  <a:gd name="T19" fmla="*/ 54 h 160"/>
                  <a:gd name="T20" fmla="*/ 16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10 w 106"/>
                  <a:gd name="T35" fmla="*/ 148 h 160"/>
                  <a:gd name="T36" fmla="*/ 16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4" y="2"/>
                    </a:lnTo>
                    <a:lnTo>
                      <a:pt x="80" y="4"/>
                    </a:lnTo>
                    <a:lnTo>
                      <a:pt x="66" y="8"/>
                    </a:lnTo>
                    <a:lnTo>
                      <a:pt x="54" y="14"/>
                    </a:lnTo>
                    <a:lnTo>
                      <a:pt x="44" y="22"/>
                    </a:lnTo>
                    <a:lnTo>
                      <a:pt x="32" y="32"/>
                    </a:lnTo>
                    <a:lnTo>
                      <a:pt x="24" y="42"/>
                    </a:lnTo>
                    <a:lnTo>
                      <a:pt x="16" y="54"/>
                    </a:lnTo>
                    <a:lnTo>
                      <a:pt x="16" y="54"/>
                    </a:lnTo>
                    <a:lnTo>
                      <a:pt x="8" y="66"/>
                    </a:lnTo>
                    <a:lnTo>
                      <a:pt x="4" y="80"/>
                    </a:lnTo>
                    <a:lnTo>
                      <a:pt x="2" y="94"/>
                    </a:lnTo>
                    <a:lnTo>
                      <a:pt x="0" y="108"/>
                    </a:lnTo>
                    <a:lnTo>
                      <a:pt x="2" y="122"/>
                    </a:lnTo>
                    <a:lnTo>
                      <a:pt x="4" y="134"/>
                    </a:lnTo>
                    <a:lnTo>
                      <a:pt x="10" y="148"/>
                    </a:lnTo>
                    <a:lnTo>
                      <a:pt x="16"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0" name="Freeform 83"/>
              <p:cNvSpPr>
                <a:spLocks/>
              </p:cNvSpPr>
              <p:nvPr/>
            </p:nvSpPr>
            <p:spPr bwMode="auto">
              <a:xfrm>
                <a:off x="5308733" y="2671762"/>
                <a:ext cx="168275" cy="254000"/>
              </a:xfrm>
              <a:custGeom>
                <a:avLst/>
                <a:gdLst>
                  <a:gd name="T0" fmla="*/ 54 w 106"/>
                  <a:gd name="T1" fmla="*/ 14 h 160"/>
                  <a:gd name="T2" fmla="*/ 54 w 106"/>
                  <a:gd name="T3" fmla="*/ 14 h 160"/>
                  <a:gd name="T4" fmla="*/ 42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4 w 106"/>
                  <a:gd name="T25" fmla="*/ 80 h 160"/>
                  <a:gd name="T26" fmla="*/ 96 w 106"/>
                  <a:gd name="T27" fmla="*/ 60 h 160"/>
                  <a:gd name="T28" fmla="*/ 86 w 106"/>
                  <a:gd name="T29" fmla="*/ 42 h 160"/>
                  <a:gd name="T30" fmla="*/ 72 w 106"/>
                  <a:gd name="T31" fmla="*/ 28 h 160"/>
                  <a:gd name="T32" fmla="*/ 54 w 106"/>
                  <a:gd name="T33" fmla="*/ 14 h 160"/>
                  <a:gd name="T34" fmla="*/ 54 w 106"/>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4"/>
                    </a:moveTo>
                    <a:lnTo>
                      <a:pt x="54" y="14"/>
                    </a:lnTo>
                    <a:lnTo>
                      <a:pt x="42" y="8"/>
                    </a:lnTo>
                    <a:lnTo>
                      <a:pt x="28" y="4"/>
                    </a:lnTo>
                    <a:lnTo>
                      <a:pt x="14" y="2"/>
                    </a:lnTo>
                    <a:lnTo>
                      <a:pt x="0" y="0"/>
                    </a:lnTo>
                    <a:lnTo>
                      <a:pt x="0" y="106"/>
                    </a:lnTo>
                    <a:lnTo>
                      <a:pt x="92" y="160"/>
                    </a:lnTo>
                    <a:lnTo>
                      <a:pt x="92" y="160"/>
                    </a:lnTo>
                    <a:lnTo>
                      <a:pt x="102" y="140"/>
                    </a:lnTo>
                    <a:lnTo>
                      <a:pt x="106" y="120"/>
                    </a:lnTo>
                    <a:lnTo>
                      <a:pt x="106" y="100"/>
                    </a:lnTo>
                    <a:lnTo>
                      <a:pt x="104" y="80"/>
                    </a:lnTo>
                    <a:lnTo>
                      <a:pt x="96" y="60"/>
                    </a:lnTo>
                    <a:lnTo>
                      <a:pt x="86" y="42"/>
                    </a:lnTo>
                    <a:lnTo>
                      <a:pt x="72" y="28"/>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1" name="Freeform 84"/>
              <p:cNvSpPr>
                <a:spLocks/>
              </p:cNvSpPr>
              <p:nvPr/>
            </p:nvSpPr>
            <p:spPr bwMode="auto">
              <a:xfrm>
                <a:off x="5165858" y="2840037"/>
                <a:ext cx="288925" cy="168275"/>
              </a:xfrm>
              <a:custGeom>
                <a:avLst/>
                <a:gdLst>
                  <a:gd name="T0" fmla="*/ 0 w 182"/>
                  <a:gd name="T1" fmla="*/ 54 h 106"/>
                  <a:gd name="T2" fmla="*/ 0 w 182"/>
                  <a:gd name="T3" fmla="*/ 54 h 106"/>
                  <a:gd name="T4" fmla="*/ 6 w 182"/>
                  <a:gd name="T5" fmla="*/ 66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4 h 106"/>
                  <a:gd name="T22" fmla="*/ 138 w 182"/>
                  <a:gd name="T23" fmla="*/ 96 h 106"/>
                  <a:gd name="T24" fmla="*/ 154 w 182"/>
                  <a:gd name="T25" fmla="*/ 86 h 106"/>
                  <a:gd name="T26" fmla="*/ 170 w 182"/>
                  <a:gd name="T27" fmla="*/ 72 h 106"/>
                  <a:gd name="T28" fmla="*/ 182 w 182"/>
                  <a:gd name="T29" fmla="*/ 54 h 106"/>
                  <a:gd name="T30" fmla="*/ 90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6"/>
                    </a:lnTo>
                    <a:lnTo>
                      <a:pt x="16" y="76"/>
                    </a:lnTo>
                    <a:lnTo>
                      <a:pt x="26" y="84"/>
                    </a:lnTo>
                    <a:lnTo>
                      <a:pt x="38" y="92"/>
                    </a:lnTo>
                    <a:lnTo>
                      <a:pt x="38" y="92"/>
                    </a:lnTo>
                    <a:lnTo>
                      <a:pt x="58" y="102"/>
                    </a:lnTo>
                    <a:lnTo>
                      <a:pt x="78" y="106"/>
                    </a:lnTo>
                    <a:lnTo>
                      <a:pt x="98" y="106"/>
                    </a:lnTo>
                    <a:lnTo>
                      <a:pt x="118" y="104"/>
                    </a:lnTo>
                    <a:lnTo>
                      <a:pt x="138" y="96"/>
                    </a:lnTo>
                    <a:lnTo>
                      <a:pt x="154" y="86"/>
                    </a:lnTo>
                    <a:lnTo>
                      <a:pt x="170" y="72"/>
                    </a:lnTo>
                    <a:lnTo>
                      <a:pt x="182" y="54"/>
                    </a:lnTo>
                    <a:lnTo>
                      <a:pt x="90" y="0"/>
                    </a:lnTo>
                    <a:lnTo>
                      <a:pt x="0" y="5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00" name="Group 499"/>
            <p:cNvGrpSpPr/>
            <p:nvPr/>
          </p:nvGrpSpPr>
          <p:grpSpPr>
            <a:xfrm>
              <a:off x="7256265" y="1523343"/>
              <a:ext cx="336550" cy="336550"/>
              <a:chOff x="5883408" y="1392237"/>
              <a:chExt cx="336550" cy="336550"/>
            </a:xfrm>
          </p:grpSpPr>
          <p:sp>
            <p:nvSpPr>
              <p:cNvPr id="956" name="Freeform 85"/>
              <p:cNvSpPr>
                <a:spLocks/>
              </p:cNvSpPr>
              <p:nvPr/>
            </p:nvSpPr>
            <p:spPr bwMode="auto">
              <a:xfrm>
                <a:off x="5883408" y="1392237"/>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0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0"/>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7" name="Freeform 86"/>
              <p:cNvSpPr>
                <a:spLocks/>
              </p:cNvSpPr>
              <p:nvPr/>
            </p:nvSpPr>
            <p:spPr bwMode="auto">
              <a:xfrm>
                <a:off x="6051683" y="1392237"/>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8" name="Freeform 87"/>
              <p:cNvSpPr>
                <a:spLocks/>
              </p:cNvSpPr>
              <p:nvPr/>
            </p:nvSpPr>
            <p:spPr bwMode="auto">
              <a:xfrm>
                <a:off x="5905633" y="1560512"/>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4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4"/>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01" name="Group 500"/>
            <p:cNvGrpSpPr/>
            <p:nvPr/>
          </p:nvGrpSpPr>
          <p:grpSpPr>
            <a:xfrm>
              <a:off x="7256265" y="4085568"/>
              <a:ext cx="336550" cy="336550"/>
              <a:chOff x="5883408" y="3954462"/>
              <a:chExt cx="336550" cy="336550"/>
            </a:xfrm>
          </p:grpSpPr>
          <p:sp>
            <p:nvSpPr>
              <p:cNvPr id="598" name="Freeform 88"/>
              <p:cNvSpPr>
                <a:spLocks/>
              </p:cNvSpPr>
              <p:nvPr/>
            </p:nvSpPr>
            <p:spPr bwMode="auto">
              <a:xfrm>
                <a:off x="590563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6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6"/>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5" name="Freeform 89"/>
              <p:cNvSpPr>
                <a:spLocks/>
              </p:cNvSpPr>
              <p:nvPr/>
            </p:nvSpPr>
            <p:spPr bwMode="auto">
              <a:xfrm>
                <a:off x="605168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5" name="Freeform 90"/>
              <p:cNvSpPr>
                <a:spLocks/>
              </p:cNvSpPr>
              <p:nvPr/>
            </p:nvSpPr>
            <p:spPr bwMode="auto">
              <a:xfrm>
                <a:off x="588340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02" name="Freeform 8"/>
            <p:cNvSpPr>
              <a:spLocks/>
            </p:cNvSpPr>
            <p:nvPr/>
          </p:nvSpPr>
          <p:spPr bwMode="auto">
            <a:xfrm>
              <a:off x="6835049" y="2856843"/>
              <a:ext cx="500592" cy="69850"/>
            </a:xfrm>
            <a:custGeom>
              <a:avLst/>
              <a:gdLst>
                <a:gd name="T0" fmla="*/ 0 w 258"/>
                <a:gd name="T1" fmla="*/ 36 h 36"/>
                <a:gd name="T2" fmla="*/ 0 w 258"/>
                <a:gd name="T3" fmla="*/ 36 h 36"/>
                <a:gd name="T4" fmla="*/ 70 w 258"/>
                <a:gd name="T5" fmla="*/ 22 h 36"/>
                <a:gd name="T6" fmla="*/ 142 w 258"/>
                <a:gd name="T7" fmla="*/ 10 h 36"/>
                <a:gd name="T8" fmla="*/ 210 w 258"/>
                <a:gd name="T9" fmla="*/ 2 h 36"/>
                <a:gd name="T10" fmla="*/ 258 w 258"/>
                <a:gd name="T11" fmla="*/ 0 h 36"/>
              </a:gdLst>
              <a:ahLst/>
              <a:cxnLst>
                <a:cxn ang="0">
                  <a:pos x="T0" y="T1"/>
                </a:cxn>
                <a:cxn ang="0">
                  <a:pos x="T2" y="T3"/>
                </a:cxn>
                <a:cxn ang="0">
                  <a:pos x="T4" y="T5"/>
                </a:cxn>
                <a:cxn ang="0">
                  <a:pos x="T6" y="T7"/>
                </a:cxn>
                <a:cxn ang="0">
                  <a:pos x="T8" y="T9"/>
                </a:cxn>
                <a:cxn ang="0">
                  <a:pos x="T10" y="T11"/>
                </a:cxn>
              </a:cxnLst>
              <a:rect l="0" t="0" r="r" b="b"/>
              <a:pathLst>
                <a:path w="258" h="36">
                  <a:moveTo>
                    <a:pt x="0" y="36"/>
                  </a:moveTo>
                  <a:lnTo>
                    <a:pt x="0" y="36"/>
                  </a:lnTo>
                  <a:lnTo>
                    <a:pt x="70" y="22"/>
                  </a:lnTo>
                  <a:lnTo>
                    <a:pt x="142" y="10"/>
                  </a:lnTo>
                  <a:lnTo>
                    <a:pt x="210" y="2"/>
                  </a:lnTo>
                  <a:lnTo>
                    <a:pt x="25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 name="Freeform 10"/>
            <p:cNvSpPr>
              <a:spLocks/>
            </p:cNvSpPr>
            <p:nvPr/>
          </p:nvSpPr>
          <p:spPr bwMode="auto">
            <a:xfrm>
              <a:off x="7516615" y="2856843"/>
              <a:ext cx="479425" cy="76200"/>
            </a:xfrm>
            <a:custGeom>
              <a:avLst/>
              <a:gdLst>
                <a:gd name="T0" fmla="*/ 302 w 302"/>
                <a:gd name="T1" fmla="*/ 48 h 48"/>
                <a:gd name="T2" fmla="*/ 302 w 302"/>
                <a:gd name="T3" fmla="*/ 48 h 48"/>
                <a:gd name="T4" fmla="*/ 268 w 302"/>
                <a:gd name="T5" fmla="*/ 40 h 48"/>
                <a:gd name="T6" fmla="*/ 230 w 302"/>
                <a:gd name="T7" fmla="*/ 30 h 48"/>
                <a:gd name="T8" fmla="*/ 186 w 302"/>
                <a:gd name="T9" fmla="*/ 22 h 48"/>
                <a:gd name="T10" fmla="*/ 142 w 302"/>
                <a:gd name="T11" fmla="*/ 14 h 48"/>
                <a:gd name="T12" fmla="*/ 60 w 302"/>
                <a:gd name="T13" fmla="*/ 4 h 48"/>
                <a:gd name="T14" fmla="*/ 26 w 302"/>
                <a:gd name="T15" fmla="*/ 0 h 48"/>
                <a:gd name="T16" fmla="*/ 0 w 30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8">
                  <a:moveTo>
                    <a:pt x="302" y="48"/>
                  </a:moveTo>
                  <a:lnTo>
                    <a:pt x="302" y="48"/>
                  </a:lnTo>
                  <a:lnTo>
                    <a:pt x="268" y="40"/>
                  </a:lnTo>
                  <a:lnTo>
                    <a:pt x="230" y="30"/>
                  </a:lnTo>
                  <a:lnTo>
                    <a:pt x="186" y="22"/>
                  </a:lnTo>
                  <a:lnTo>
                    <a:pt x="142" y="14"/>
                  </a:lnTo>
                  <a:lnTo>
                    <a:pt x="60" y="4"/>
                  </a:lnTo>
                  <a:lnTo>
                    <a:pt x="26" y="0"/>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 name="Freeform 12"/>
            <p:cNvSpPr>
              <a:spLocks/>
            </p:cNvSpPr>
            <p:nvPr/>
          </p:nvSpPr>
          <p:spPr bwMode="auto">
            <a:xfrm>
              <a:off x="6853040" y="3009243"/>
              <a:ext cx="482600" cy="79375"/>
            </a:xfrm>
            <a:custGeom>
              <a:avLst/>
              <a:gdLst>
                <a:gd name="T0" fmla="*/ 0 w 304"/>
                <a:gd name="T1" fmla="*/ 0 h 50"/>
                <a:gd name="T2" fmla="*/ 0 w 304"/>
                <a:gd name="T3" fmla="*/ 0 h 50"/>
                <a:gd name="T4" fmla="*/ 34 w 304"/>
                <a:gd name="T5" fmla="*/ 10 h 50"/>
                <a:gd name="T6" fmla="*/ 74 w 304"/>
                <a:gd name="T7" fmla="*/ 20 h 50"/>
                <a:gd name="T8" fmla="*/ 116 w 304"/>
                <a:gd name="T9" fmla="*/ 28 h 50"/>
                <a:gd name="T10" fmla="*/ 160 w 304"/>
                <a:gd name="T11" fmla="*/ 36 h 50"/>
                <a:gd name="T12" fmla="*/ 244 w 304"/>
                <a:gd name="T13" fmla="*/ 46 h 50"/>
                <a:gd name="T14" fmla="*/ 304 w 304"/>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50">
                  <a:moveTo>
                    <a:pt x="0" y="0"/>
                  </a:moveTo>
                  <a:lnTo>
                    <a:pt x="0" y="0"/>
                  </a:lnTo>
                  <a:lnTo>
                    <a:pt x="34" y="10"/>
                  </a:lnTo>
                  <a:lnTo>
                    <a:pt x="74" y="20"/>
                  </a:lnTo>
                  <a:lnTo>
                    <a:pt x="116" y="28"/>
                  </a:lnTo>
                  <a:lnTo>
                    <a:pt x="160" y="36"/>
                  </a:lnTo>
                  <a:lnTo>
                    <a:pt x="244" y="46"/>
                  </a:lnTo>
                  <a:lnTo>
                    <a:pt x="304" y="5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 name="Freeform 13"/>
            <p:cNvSpPr>
              <a:spLocks/>
            </p:cNvSpPr>
            <p:nvPr/>
          </p:nvSpPr>
          <p:spPr bwMode="auto">
            <a:xfrm>
              <a:off x="7516615" y="3021943"/>
              <a:ext cx="477838" cy="66675"/>
            </a:xfrm>
            <a:custGeom>
              <a:avLst/>
              <a:gdLst>
                <a:gd name="T0" fmla="*/ 258 w 258"/>
                <a:gd name="T1" fmla="*/ 0 h 36"/>
                <a:gd name="T2" fmla="*/ 258 w 258"/>
                <a:gd name="T3" fmla="*/ 0 h 36"/>
                <a:gd name="T4" fmla="*/ 188 w 258"/>
                <a:gd name="T5" fmla="*/ 14 h 36"/>
                <a:gd name="T6" fmla="*/ 114 w 258"/>
                <a:gd name="T7" fmla="*/ 26 h 36"/>
                <a:gd name="T8" fmla="*/ 48 w 258"/>
                <a:gd name="T9" fmla="*/ 32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2"/>
                  </a:lnTo>
                  <a:lnTo>
                    <a:pt x="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 name="Freeform 17"/>
            <p:cNvSpPr>
              <a:spLocks/>
            </p:cNvSpPr>
            <p:nvPr/>
          </p:nvSpPr>
          <p:spPr bwMode="auto">
            <a:xfrm>
              <a:off x="7948415" y="3154765"/>
              <a:ext cx="177800" cy="448204"/>
            </a:xfrm>
            <a:custGeom>
              <a:avLst/>
              <a:gdLst>
                <a:gd name="T0" fmla="*/ 96 w 96"/>
                <a:gd name="T1" fmla="*/ 0 h 242"/>
                <a:gd name="T2" fmla="*/ 96 w 96"/>
                <a:gd name="T3" fmla="*/ 0 h 242"/>
                <a:gd name="T4" fmla="*/ 74 w 96"/>
                <a:gd name="T5" fmla="*/ 68 h 242"/>
                <a:gd name="T6" fmla="*/ 48 w 96"/>
                <a:gd name="T7" fmla="*/ 136 h 242"/>
                <a:gd name="T8" fmla="*/ 20 w 96"/>
                <a:gd name="T9" fmla="*/ 198 h 242"/>
                <a:gd name="T10" fmla="*/ 0 w 96"/>
                <a:gd name="T11" fmla="*/ 242 h 242"/>
              </a:gdLst>
              <a:ahLst/>
              <a:cxnLst>
                <a:cxn ang="0">
                  <a:pos x="T0" y="T1"/>
                </a:cxn>
                <a:cxn ang="0">
                  <a:pos x="T2" y="T3"/>
                </a:cxn>
                <a:cxn ang="0">
                  <a:pos x="T4" y="T5"/>
                </a:cxn>
                <a:cxn ang="0">
                  <a:pos x="T6" y="T7"/>
                </a:cxn>
                <a:cxn ang="0">
                  <a:pos x="T8" y="T9"/>
                </a:cxn>
                <a:cxn ang="0">
                  <a:pos x="T10" y="T11"/>
                </a:cxn>
              </a:cxnLst>
              <a:rect l="0" t="0" r="r" b="b"/>
              <a:pathLst>
                <a:path w="96" h="242">
                  <a:moveTo>
                    <a:pt x="96" y="0"/>
                  </a:moveTo>
                  <a:lnTo>
                    <a:pt x="96" y="0"/>
                  </a:lnTo>
                  <a:lnTo>
                    <a:pt x="74" y="68"/>
                  </a:lnTo>
                  <a:lnTo>
                    <a:pt x="48" y="136"/>
                  </a:lnTo>
                  <a:lnTo>
                    <a:pt x="20" y="198"/>
                  </a:lnTo>
                  <a:lnTo>
                    <a:pt x="0" y="242"/>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 name="Freeform 19"/>
            <p:cNvSpPr>
              <a:spLocks/>
            </p:cNvSpPr>
            <p:nvPr/>
          </p:nvSpPr>
          <p:spPr bwMode="auto">
            <a:xfrm>
              <a:off x="7548365" y="3758543"/>
              <a:ext cx="307975" cy="377825"/>
            </a:xfrm>
            <a:custGeom>
              <a:avLst/>
              <a:gdLst>
                <a:gd name="T0" fmla="*/ 0 w 194"/>
                <a:gd name="T1" fmla="*/ 238 h 238"/>
                <a:gd name="T2" fmla="*/ 0 w 194"/>
                <a:gd name="T3" fmla="*/ 238 h 238"/>
                <a:gd name="T4" fmla="*/ 26 w 194"/>
                <a:gd name="T5" fmla="*/ 214 h 238"/>
                <a:gd name="T6" fmla="*/ 52 w 194"/>
                <a:gd name="T7" fmla="*/ 184 h 238"/>
                <a:gd name="T8" fmla="*/ 82 w 194"/>
                <a:gd name="T9" fmla="*/ 152 h 238"/>
                <a:gd name="T10" fmla="*/ 110 w 194"/>
                <a:gd name="T11" fmla="*/ 116 h 238"/>
                <a:gd name="T12" fmla="*/ 160 w 194"/>
                <a:gd name="T13" fmla="*/ 50 h 238"/>
                <a:gd name="T14" fmla="*/ 180 w 194"/>
                <a:gd name="T15" fmla="*/ 22 h 238"/>
                <a:gd name="T16" fmla="*/ 194 w 194"/>
                <a:gd name="T1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0" y="238"/>
                  </a:moveTo>
                  <a:lnTo>
                    <a:pt x="0" y="238"/>
                  </a:lnTo>
                  <a:lnTo>
                    <a:pt x="26" y="214"/>
                  </a:lnTo>
                  <a:lnTo>
                    <a:pt x="52" y="184"/>
                  </a:lnTo>
                  <a:lnTo>
                    <a:pt x="82" y="152"/>
                  </a:lnTo>
                  <a:lnTo>
                    <a:pt x="110" y="116"/>
                  </a:lnTo>
                  <a:lnTo>
                    <a:pt x="160" y="50"/>
                  </a:lnTo>
                  <a:lnTo>
                    <a:pt x="180" y="22"/>
                  </a:lnTo>
                  <a:lnTo>
                    <a:pt x="194"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 name="Freeform 21"/>
            <p:cNvSpPr>
              <a:spLocks/>
            </p:cNvSpPr>
            <p:nvPr/>
          </p:nvSpPr>
          <p:spPr bwMode="auto">
            <a:xfrm>
              <a:off x="8281790" y="3101240"/>
              <a:ext cx="298450" cy="384254"/>
            </a:xfrm>
            <a:custGeom>
              <a:avLst/>
              <a:gdLst>
                <a:gd name="T0" fmla="*/ 0 w 160"/>
                <a:gd name="T1" fmla="*/ 0 h 206"/>
                <a:gd name="T2" fmla="*/ 0 w 160"/>
                <a:gd name="T3" fmla="*/ 0 h 206"/>
                <a:gd name="T4" fmla="*/ 46 w 160"/>
                <a:gd name="T5" fmla="*/ 54 h 206"/>
                <a:gd name="T6" fmla="*/ 94 w 160"/>
                <a:gd name="T7" fmla="*/ 112 h 206"/>
                <a:gd name="T8" fmla="*/ 134 w 160"/>
                <a:gd name="T9" fmla="*/ 166 h 206"/>
                <a:gd name="T10" fmla="*/ 160 w 160"/>
                <a:gd name="T11" fmla="*/ 206 h 206"/>
              </a:gdLst>
              <a:ahLst/>
              <a:cxnLst>
                <a:cxn ang="0">
                  <a:pos x="T0" y="T1"/>
                </a:cxn>
                <a:cxn ang="0">
                  <a:pos x="T2" y="T3"/>
                </a:cxn>
                <a:cxn ang="0">
                  <a:pos x="T4" y="T5"/>
                </a:cxn>
                <a:cxn ang="0">
                  <a:pos x="T6" y="T7"/>
                </a:cxn>
                <a:cxn ang="0">
                  <a:pos x="T8" y="T9"/>
                </a:cxn>
                <a:cxn ang="0">
                  <a:pos x="T10" y="T11"/>
                </a:cxn>
              </a:cxnLst>
              <a:rect l="0" t="0" r="r" b="b"/>
              <a:pathLst>
                <a:path w="160" h="206">
                  <a:moveTo>
                    <a:pt x="0" y="0"/>
                  </a:moveTo>
                  <a:lnTo>
                    <a:pt x="0" y="0"/>
                  </a:lnTo>
                  <a:lnTo>
                    <a:pt x="46" y="54"/>
                  </a:lnTo>
                  <a:lnTo>
                    <a:pt x="94" y="112"/>
                  </a:lnTo>
                  <a:lnTo>
                    <a:pt x="134" y="166"/>
                  </a:lnTo>
                  <a:lnTo>
                    <a:pt x="160" y="20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 name="Freeform 23"/>
            <p:cNvSpPr>
              <a:spLocks/>
            </p:cNvSpPr>
            <p:nvPr/>
          </p:nvSpPr>
          <p:spPr bwMode="auto">
            <a:xfrm>
              <a:off x="8672315" y="3641068"/>
              <a:ext cx="171450" cy="457200"/>
            </a:xfrm>
            <a:custGeom>
              <a:avLst/>
              <a:gdLst>
                <a:gd name="T0" fmla="*/ 108 w 108"/>
                <a:gd name="T1" fmla="*/ 288 h 288"/>
                <a:gd name="T2" fmla="*/ 108 w 108"/>
                <a:gd name="T3" fmla="*/ 288 h 288"/>
                <a:gd name="T4" fmla="*/ 100 w 108"/>
                <a:gd name="T5" fmla="*/ 254 h 288"/>
                <a:gd name="T6" fmla="*/ 88 w 108"/>
                <a:gd name="T7" fmla="*/ 214 h 288"/>
                <a:gd name="T8" fmla="*/ 74 w 108"/>
                <a:gd name="T9" fmla="*/ 174 h 288"/>
                <a:gd name="T10" fmla="*/ 58 w 108"/>
                <a:gd name="T11" fmla="*/ 132 h 288"/>
                <a:gd name="T12" fmla="*/ 26 w 108"/>
                <a:gd name="T13" fmla="*/ 54 h 288"/>
                <a:gd name="T14" fmla="*/ 12 w 108"/>
                <a:gd name="T15" fmla="*/ 24 h 288"/>
                <a:gd name="T16" fmla="*/ 0 w 108"/>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8">
                  <a:moveTo>
                    <a:pt x="108" y="288"/>
                  </a:moveTo>
                  <a:lnTo>
                    <a:pt x="108" y="288"/>
                  </a:lnTo>
                  <a:lnTo>
                    <a:pt x="100" y="254"/>
                  </a:lnTo>
                  <a:lnTo>
                    <a:pt x="88" y="214"/>
                  </a:lnTo>
                  <a:lnTo>
                    <a:pt x="74" y="174"/>
                  </a:lnTo>
                  <a:lnTo>
                    <a:pt x="58" y="132"/>
                  </a:lnTo>
                  <a:lnTo>
                    <a:pt x="26" y="54"/>
                  </a:lnTo>
                  <a:lnTo>
                    <a:pt x="12" y="24"/>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 name="Freeform 58"/>
            <p:cNvSpPr>
              <a:spLocks/>
            </p:cNvSpPr>
            <p:nvPr/>
          </p:nvSpPr>
          <p:spPr bwMode="auto">
            <a:xfrm>
              <a:off x="8491340" y="3847443"/>
              <a:ext cx="266700" cy="320675"/>
            </a:xfrm>
            <a:custGeom>
              <a:avLst/>
              <a:gdLst>
                <a:gd name="T0" fmla="*/ 168 w 168"/>
                <a:gd name="T1" fmla="*/ 202 h 202"/>
                <a:gd name="T2" fmla="*/ 168 w 168"/>
                <a:gd name="T3" fmla="*/ 202 h 202"/>
                <a:gd name="T4" fmla="*/ 150 w 168"/>
                <a:gd name="T5" fmla="*/ 176 h 202"/>
                <a:gd name="T6" fmla="*/ 130 w 168"/>
                <a:gd name="T7" fmla="*/ 150 h 202"/>
                <a:gd name="T8" fmla="*/ 86 w 168"/>
                <a:gd name="T9" fmla="*/ 98 h 202"/>
                <a:gd name="T10" fmla="*/ 40 w 168"/>
                <a:gd name="T11" fmla="*/ 48 h 202"/>
                <a:gd name="T12" fmla="*/ 0 w 168"/>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168" h="202">
                  <a:moveTo>
                    <a:pt x="168" y="202"/>
                  </a:moveTo>
                  <a:lnTo>
                    <a:pt x="168" y="202"/>
                  </a:lnTo>
                  <a:lnTo>
                    <a:pt x="150" y="176"/>
                  </a:lnTo>
                  <a:lnTo>
                    <a:pt x="130" y="150"/>
                  </a:lnTo>
                  <a:lnTo>
                    <a:pt x="86" y="98"/>
                  </a:lnTo>
                  <a:lnTo>
                    <a:pt x="40" y="48"/>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 name="Freeform 59"/>
            <p:cNvSpPr>
              <a:spLocks/>
            </p:cNvSpPr>
            <p:nvPr/>
          </p:nvSpPr>
          <p:spPr bwMode="auto">
            <a:xfrm>
              <a:off x="6827640" y="3066393"/>
              <a:ext cx="1514475" cy="663575"/>
            </a:xfrm>
            <a:custGeom>
              <a:avLst/>
              <a:gdLst>
                <a:gd name="T0" fmla="*/ 906 w 906"/>
                <a:gd name="T1" fmla="*/ 404 h 404"/>
                <a:gd name="T2" fmla="*/ 906 w 906"/>
                <a:gd name="T3" fmla="*/ 404 h 404"/>
                <a:gd name="T4" fmla="*/ 850 w 906"/>
                <a:gd name="T5" fmla="*/ 362 h 404"/>
                <a:gd name="T6" fmla="*/ 784 w 906"/>
                <a:gd name="T7" fmla="*/ 316 h 404"/>
                <a:gd name="T8" fmla="*/ 746 w 906"/>
                <a:gd name="T9" fmla="*/ 292 h 404"/>
                <a:gd name="T10" fmla="*/ 708 w 906"/>
                <a:gd name="T11" fmla="*/ 268 h 404"/>
                <a:gd name="T12" fmla="*/ 666 w 906"/>
                <a:gd name="T13" fmla="*/ 246 h 404"/>
                <a:gd name="T14" fmla="*/ 624 w 906"/>
                <a:gd name="T15" fmla="*/ 224 h 404"/>
                <a:gd name="T16" fmla="*/ 624 w 906"/>
                <a:gd name="T17" fmla="*/ 224 h 404"/>
                <a:gd name="T18" fmla="*/ 520 w 906"/>
                <a:gd name="T19" fmla="*/ 174 h 404"/>
                <a:gd name="T20" fmla="*/ 390 w 906"/>
                <a:gd name="T21" fmla="*/ 114 h 404"/>
                <a:gd name="T22" fmla="*/ 390 w 906"/>
                <a:gd name="T23" fmla="*/ 114 h 404"/>
                <a:gd name="T24" fmla="*/ 340 w 906"/>
                <a:gd name="T25" fmla="*/ 94 h 404"/>
                <a:gd name="T26" fmla="*/ 288 w 906"/>
                <a:gd name="T27" fmla="*/ 76 h 404"/>
                <a:gd name="T28" fmla="*/ 236 w 906"/>
                <a:gd name="T29" fmla="*/ 58 h 404"/>
                <a:gd name="T30" fmla="*/ 182 w 906"/>
                <a:gd name="T31" fmla="*/ 44 h 404"/>
                <a:gd name="T32" fmla="*/ 130 w 906"/>
                <a:gd name="T33" fmla="*/ 30 h 404"/>
                <a:gd name="T34" fmla="*/ 82 w 906"/>
                <a:gd name="T35" fmla="*/ 18 h 404"/>
                <a:gd name="T36" fmla="*/ 0 w 906"/>
                <a:gd name="T3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6" h="404">
                  <a:moveTo>
                    <a:pt x="906" y="404"/>
                  </a:moveTo>
                  <a:lnTo>
                    <a:pt x="906" y="404"/>
                  </a:lnTo>
                  <a:lnTo>
                    <a:pt x="850" y="362"/>
                  </a:lnTo>
                  <a:lnTo>
                    <a:pt x="784" y="316"/>
                  </a:lnTo>
                  <a:lnTo>
                    <a:pt x="746" y="292"/>
                  </a:lnTo>
                  <a:lnTo>
                    <a:pt x="708" y="268"/>
                  </a:lnTo>
                  <a:lnTo>
                    <a:pt x="666" y="246"/>
                  </a:lnTo>
                  <a:lnTo>
                    <a:pt x="624" y="224"/>
                  </a:lnTo>
                  <a:lnTo>
                    <a:pt x="624" y="224"/>
                  </a:lnTo>
                  <a:lnTo>
                    <a:pt x="520" y="174"/>
                  </a:lnTo>
                  <a:lnTo>
                    <a:pt x="390" y="114"/>
                  </a:lnTo>
                  <a:lnTo>
                    <a:pt x="390" y="114"/>
                  </a:lnTo>
                  <a:lnTo>
                    <a:pt x="340" y="94"/>
                  </a:lnTo>
                  <a:lnTo>
                    <a:pt x="288" y="76"/>
                  </a:lnTo>
                  <a:lnTo>
                    <a:pt x="236" y="58"/>
                  </a:lnTo>
                  <a:lnTo>
                    <a:pt x="182" y="44"/>
                  </a:lnTo>
                  <a:lnTo>
                    <a:pt x="130" y="30"/>
                  </a:lnTo>
                  <a:lnTo>
                    <a:pt x="82" y="18"/>
                  </a:lnTo>
                  <a:lnTo>
                    <a:pt x="0" y="0"/>
                  </a:lnTo>
                </a:path>
              </a:pathLst>
            </a:custGeom>
            <a:noFill/>
            <a:ln w="12700">
              <a:solidFill>
                <a:schemeClr val="tx1"/>
              </a:solidFill>
              <a:prstDash val="solid"/>
              <a:round/>
              <a:headEnd type="none"/>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 name="Freeform 25"/>
            <p:cNvSpPr>
              <a:spLocks/>
            </p:cNvSpPr>
            <p:nvPr/>
          </p:nvSpPr>
          <p:spPr bwMode="auto">
            <a:xfrm>
              <a:off x="7595990" y="4288621"/>
              <a:ext cx="482600" cy="66822"/>
            </a:xfrm>
            <a:custGeom>
              <a:avLst/>
              <a:gdLst>
                <a:gd name="T0" fmla="*/ 0 w 260"/>
                <a:gd name="T1" fmla="*/ 0 h 36"/>
                <a:gd name="T2" fmla="*/ 0 w 260"/>
                <a:gd name="T3" fmla="*/ 0 h 36"/>
                <a:gd name="T4" fmla="*/ 70 w 260"/>
                <a:gd name="T5" fmla="*/ 14 h 36"/>
                <a:gd name="T6" fmla="*/ 144 w 260"/>
                <a:gd name="T7" fmla="*/ 26 h 36"/>
                <a:gd name="T8" fmla="*/ 210 w 260"/>
                <a:gd name="T9" fmla="*/ 34 h 36"/>
                <a:gd name="T10" fmla="*/ 260 w 260"/>
                <a:gd name="T11" fmla="*/ 36 h 36"/>
              </a:gdLst>
              <a:ahLst/>
              <a:cxnLst>
                <a:cxn ang="0">
                  <a:pos x="T0" y="T1"/>
                </a:cxn>
                <a:cxn ang="0">
                  <a:pos x="T2" y="T3"/>
                </a:cxn>
                <a:cxn ang="0">
                  <a:pos x="T4" y="T5"/>
                </a:cxn>
                <a:cxn ang="0">
                  <a:pos x="T6" y="T7"/>
                </a:cxn>
                <a:cxn ang="0">
                  <a:pos x="T8" y="T9"/>
                </a:cxn>
                <a:cxn ang="0">
                  <a:pos x="T10" y="T11"/>
                </a:cxn>
              </a:cxnLst>
              <a:rect l="0" t="0" r="r" b="b"/>
              <a:pathLst>
                <a:path w="260" h="36">
                  <a:moveTo>
                    <a:pt x="0" y="0"/>
                  </a:moveTo>
                  <a:lnTo>
                    <a:pt x="0" y="0"/>
                  </a:lnTo>
                  <a:lnTo>
                    <a:pt x="70" y="14"/>
                  </a:lnTo>
                  <a:lnTo>
                    <a:pt x="144" y="26"/>
                  </a:lnTo>
                  <a:lnTo>
                    <a:pt x="210" y="34"/>
                  </a:lnTo>
                  <a:lnTo>
                    <a:pt x="26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 name="Freeform 27"/>
            <p:cNvSpPr>
              <a:spLocks/>
            </p:cNvSpPr>
            <p:nvPr/>
          </p:nvSpPr>
          <p:spPr bwMode="auto">
            <a:xfrm>
              <a:off x="8259565" y="4279243"/>
              <a:ext cx="479425" cy="76200"/>
            </a:xfrm>
            <a:custGeom>
              <a:avLst/>
              <a:gdLst>
                <a:gd name="T0" fmla="*/ 302 w 302"/>
                <a:gd name="T1" fmla="*/ 0 h 48"/>
                <a:gd name="T2" fmla="*/ 302 w 302"/>
                <a:gd name="T3" fmla="*/ 0 h 48"/>
                <a:gd name="T4" fmla="*/ 268 w 302"/>
                <a:gd name="T5" fmla="*/ 10 h 48"/>
                <a:gd name="T6" fmla="*/ 230 w 302"/>
                <a:gd name="T7" fmla="*/ 18 h 48"/>
                <a:gd name="T8" fmla="*/ 186 w 302"/>
                <a:gd name="T9" fmla="*/ 26 h 48"/>
                <a:gd name="T10" fmla="*/ 142 w 302"/>
                <a:gd name="T11" fmla="*/ 34 h 48"/>
                <a:gd name="T12" fmla="*/ 60 w 302"/>
                <a:gd name="T13" fmla="*/ 44 h 48"/>
                <a:gd name="T14" fmla="*/ 0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302" y="0"/>
                  </a:moveTo>
                  <a:lnTo>
                    <a:pt x="302" y="0"/>
                  </a:lnTo>
                  <a:lnTo>
                    <a:pt x="268" y="10"/>
                  </a:lnTo>
                  <a:lnTo>
                    <a:pt x="230" y="18"/>
                  </a:lnTo>
                  <a:lnTo>
                    <a:pt x="186" y="26"/>
                  </a:lnTo>
                  <a:lnTo>
                    <a:pt x="142" y="34"/>
                  </a:lnTo>
                  <a:lnTo>
                    <a:pt x="60" y="44"/>
                  </a:lnTo>
                  <a:lnTo>
                    <a:pt x="0" y="4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 name="Freeform 29"/>
            <p:cNvSpPr>
              <a:spLocks/>
            </p:cNvSpPr>
            <p:nvPr/>
          </p:nvSpPr>
          <p:spPr bwMode="auto">
            <a:xfrm>
              <a:off x="6745091" y="2355192"/>
              <a:ext cx="177800" cy="454025"/>
            </a:xfrm>
            <a:custGeom>
              <a:avLst/>
              <a:gdLst>
                <a:gd name="T0" fmla="*/ 0 w 98"/>
                <a:gd name="T1" fmla="*/ 242 h 242"/>
                <a:gd name="T2" fmla="*/ 0 w 98"/>
                <a:gd name="T3" fmla="*/ 242 h 242"/>
                <a:gd name="T4" fmla="*/ 22 w 98"/>
                <a:gd name="T5" fmla="*/ 174 h 242"/>
                <a:gd name="T6" fmla="*/ 50 w 98"/>
                <a:gd name="T7" fmla="*/ 106 h 242"/>
                <a:gd name="T8" fmla="*/ 76 w 98"/>
                <a:gd name="T9" fmla="*/ 44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6"/>
                  </a:lnTo>
                  <a:lnTo>
                    <a:pt x="76" y="44"/>
                  </a:lnTo>
                  <a:lnTo>
                    <a:pt x="9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 name="Freeform 31"/>
            <p:cNvSpPr>
              <a:spLocks/>
            </p:cNvSpPr>
            <p:nvPr/>
          </p:nvSpPr>
          <p:spPr bwMode="auto">
            <a:xfrm>
              <a:off x="7011790" y="1821793"/>
              <a:ext cx="307975" cy="377825"/>
            </a:xfrm>
            <a:custGeom>
              <a:avLst/>
              <a:gdLst>
                <a:gd name="T0" fmla="*/ 194 w 194"/>
                <a:gd name="T1" fmla="*/ 0 h 238"/>
                <a:gd name="T2" fmla="*/ 194 w 194"/>
                <a:gd name="T3" fmla="*/ 0 h 238"/>
                <a:gd name="T4" fmla="*/ 170 w 194"/>
                <a:gd name="T5" fmla="*/ 24 h 238"/>
                <a:gd name="T6" fmla="*/ 142 w 194"/>
                <a:gd name="T7" fmla="*/ 54 h 238"/>
                <a:gd name="T8" fmla="*/ 114 w 194"/>
                <a:gd name="T9" fmla="*/ 86 h 238"/>
                <a:gd name="T10" fmla="*/ 84 w 194"/>
                <a:gd name="T11" fmla="*/ 122 h 238"/>
                <a:gd name="T12" fmla="*/ 34 w 194"/>
                <a:gd name="T13" fmla="*/ 188 h 238"/>
                <a:gd name="T14" fmla="*/ 14 w 194"/>
                <a:gd name="T15" fmla="*/ 216 h 238"/>
                <a:gd name="T16" fmla="*/ 0 w 194"/>
                <a:gd name="T17"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194" y="0"/>
                  </a:moveTo>
                  <a:lnTo>
                    <a:pt x="194" y="0"/>
                  </a:lnTo>
                  <a:lnTo>
                    <a:pt x="170" y="24"/>
                  </a:lnTo>
                  <a:lnTo>
                    <a:pt x="142" y="54"/>
                  </a:lnTo>
                  <a:lnTo>
                    <a:pt x="114" y="86"/>
                  </a:lnTo>
                  <a:lnTo>
                    <a:pt x="84" y="122"/>
                  </a:lnTo>
                  <a:lnTo>
                    <a:pt x="34" y="188"/>
                  </a:lnTo>
                  <a:lnTo>
                    <a:pt x="14" y="216"/>
                  </a:lnTo>
                  <a:lnTo>
                    <a:pt x="0"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 name="Freeform 33"/>
            <p:cNvSpPr>
              <a:spLocks/>
            </p:cNvSpPr>
            <p:nvPr/>
          </p:nvSpPr>
          <p:spPr bwMode="auto">
            <a:xfrm>
              <a:off x="7929364" y="2355193"/>
              <a:ext cx="179279" cy="451932"/>
            </a:xfrm>
            <a:custGeom>
              <a:avLst/>
              <a:gdLst>
                <a:gd name="T0" fmla="*/ 96 w 96"/>
                <a:gd name="T1" fmla="*/ 242 h 242"/>
                <a:gd name="T2" fmla="*/ 96 w 96"/>
                <a:gd name="T3" fmla="*/ 242 h 242"/>
                <a:gd name="T4" fmla="*/ 74 w 96"/>
                <a:gd name="T5" fmla="*/ 176 h 242"/>
                <a:gd name="T6" fmla="*/ 48 w 96"/>
                <a:gd name="T7" fmla="*/ 106 h 242"/>
                <a:gd name="T8" fmla="*/ 22 w 96"/>
                <a:gd name="T9" fmla="*/ 44 h 242"/>
                <a:gd name="T10" fmla="*/ 0 w 96"/>
                <a:gd name="T11" fmla="*/ 0 h 242"/>
              </a:gdLst>
              <a:ahLst/>
              <a:cxnLst>
                <a:cxn ang="0">
                  <a:pos x="T0" y="T1"/>
                </a:cxn>
                <a:cxn ang="0">
                  <a:pos x="T2" y="T3"/>
                </a:cxn>
                <a:cxn ang="0">
                  <a:pos x="T4" y="T5"/>
                </a:cxn>
                <a:cxn ang="0">
                  <a:pos x="T6" y="T7"/>
                </a:cxn>
                <a:cxn ang="0">
                  <a:pos x="T8" y="T9"/>
                </a:cxn>
                <a:cxn ang="0">
                  <a:pos x="T10" y="T11"/>
                </a:cxn>
              </a:cxnLst>
              <a:rect l="0" t="0" r="r" b="b"/>
              <a:pathLst>
                <a:path w="96" h="242">
                  <a:moveTo>
                    <a:pt x="96" y="242"/>
                  </a:moveTo>
                  <a:lnTo>
                    <a:pt x="96" y="242"/>
                  </a:lnTo>
                  <a:lnTo>
                    <a:pt x="74" y="176"/>
                  </a:lnTo>
                  <a:lnTo>
                    <a:pt x="48" y="106"/>
                  </a:lnTo>
                  <a:lnTo>
                    <a:pt x="22" y="44"/>
                  </a:lnTo>
                  <a:lnTo>
                    <a:pt x="0"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 name="Freeform 35"/>
            <p:cNvSpPr>
              <a:spLocks/>
            </p:cNvSpPr>
            <p:nvPr/>
          </p:nvSpPr>
          <p:spPr bwMode="auto">
            <a:xfrm>
              <a:off x="7529315" y="1821793"/>
              <a:ext cx="307975" cy="377825"/>
            </a:xfrm>
            <a:custGeom>
              <a:avLst/>
              <a:gdLst>
                <a:gd name="T0" fmla="*/ 0 w 194"/>
                <a:gd name="T1" fmla="*/ 0 h 238"/>
                <a:gd name="T2" fmla="*/ 0 w 194"/>
                <a:gd name="T3" fmla="*/ 0 h 238"/>
                <a:gd name="T4" fmla="*/ 26 w 194"/>
                <a:gd name="T5" fmla="*/ 24 h 238"/>
                <a:gd name="T6" fmla="*/ 54 w 194"/>
                <a:gd name="T7" fmla="*/ 54 h 238"/>
                <a:gd name="T8" fmla="*/ 82 w 194"/>
                <a:gd name="T9" fmla="*/ 86 h 238"/>
                <a:gd name="T10" fmla="*/ 110 w 194"/>
                <a:gd name="T11" fmla="*/ 122 h 238"/>
                <a:gd name="T12" fmla="*/ 160 w 194"/>
                <a:gd name="T13" fmla="*/ 188 h 238"/>
                <a:gd name="T14" fmla="*/ 194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0" y="0"/>
                  </a:moveTo>
                  <a:lnTo>
                    <a:pt x="0" y="0"/>
                  </a:lnTo>
                  <a:lnTo>
                    <a:pt x="26" y="24"/>
                  </a:lnTo>
                  <a:lnTo>
                    <a:pt x="54" y="54"/>
                  </a:lnTo>
                  <a:lnTo>
                    <a:pt x="82" y="86"/>
                  </a:lnTo>
                  <a:lnTo>
                    <a:pt x="110" y="122"/>
                  </a:lnTo>
                  <a:lnTo>
                    <a:pt x="160" y="188"/>
                  </a:lnTo>
                  <a:lnTo>
                    <a:pt x="194"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 name="Freeform 37"/>
            <p:cNvSpPr>
              <a:spLocks/>
            </p:cNvSpPr>
            <p:nvPr/>
          </p:nvSpPr>
          <p:spPr bwMode="auto">
            <a:xfrm>
              <a:off x="6268839" y="3107668"/>
              <a:ext cx="307975" cy="377825"/>
            </a:xfrm>
            <a:custGeom>
              <a:avLst/>
              <a:gdLst>
                <a:gd name="T0" fmla="*/ 162 w 162"/>
                <a:gd name="T1" fmla="*/ 0 h 206"/>
                <a:gd name="T2" fmla="*/ 162 w 162"/>
                <a:gd name="T3" fmla="*/ 0 h 206"/>
                <a:gd name="T4" fmla="*/ 114 w 162"/>
                <a:gd name="T5" fmla="*/ 54 h 206"/>
                <a:gd name="T6" fmla="*/ 68 w 162"/>
                <a:gd name="T7" fmla="*/ 112 h 206"/>
                <a:gd name="T8" fmla="*/ 28 w 162"/>
                <a:gd name="T9" fmla="*/ 166 h 206"/>
                <a:gd name="T10" fmla="*/ 0 w 162"/>
                <a:gd name="T11" fmla="*/ 206 h 206"/>
              </a:gdLst>
              <a:ahLst/>
              <a:cxnLst>
                <a:cxn ang="0">
                  <a:pos x="T0" y="T1"/>
                </a:cxn>
                <a:cxn ang="0">
                  <a:pos x="T2" y="T3"/>
                </a:cxn>
                <a:cxn ang="0">
                  <a:pos x="T4" y="T5"/>
                </a:cxn>
                <a:cxn ang="0">
                  <a:pos x="T6" y="T7"/>
                </a:cxn>
                <a:cxn ang="0">
                  <a:pos x="T8" y="T9"/>
                </a:cxn>
                <a:cxn ang="0">
                  <a:pos x="T10" y="T11"/>
                </a:cxn>
              </a:cxnLst>
              <a:rect l="0" t="0" r="r" b="b"/>
              <a:pathLst>
                <a:path w="162" h="206">
                  <a:moveTo>
                    <a:pt x="162" y="0"/>
                  </a:moveTo>
                  <a:lnTo>
                    <a:pt x="162" y="0"/>
                  </a:lnTo>
                  <a:lnTo>
                    <a:pt x="114" y="54"/>
                  </a:lnTo>
                  <a:lnTo>
                    <a:pt x="68" y="112"/>
                  </a:lnTo>
                  <a:lnTo>
                    <a:pt x="28" y="166"/>
                  </a:lnTo>
                  <a:lnTo>
                    <a:pt x="0" y="20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 name="Freeform 39"/>
            <p:cNvSpPr>
              <a:spLocks/>
            </p:cNvSpPr>
            <p:nvPr/>
          </p:nvSpPr>
          <p:spPr bwMode="auto">
            <a:xfrm>
              <a:off x="6008490" y="3641068"/>
              <a:ext cx="171450" cy="457200"/>
            </a:xfrm>
            <a:custGeom>
              <a:avLst/>
              <a:gdLst>
                <a:gd name="T0" fmla="*/ 0 w 108"/>
                <a:gd name="T1" fmla="*/ 288 h 288"/>
                <a:gd name="T2" fmla="*/ 0 w 108"/>
                <a:gd name="T3" fmla="*/ 288 h 288"/>
                <a:gd name="T4" fmla="*/ 8 w 108"/>
                <a:gd name="T5" fmla="*/ 254 h 288"/>
                <a:gd name="T6" fmla="*/ 20 w 108"/>
                <a:gd name="T7" fmla="*/ 214 h 288"/>
                <a:gd name="T8" fmla="*/ 34 w 108"/>
                <a:gd name="T9" fmla="*/ 174 h 288"/>
                <a:gd name="T10" fmla="*/ 50 w 108"/>
                <a:gd name="T11" fmla="*/ 132 h 288"/>
                <a:gd name="T12" fmla="*/ 82 w 108"/>
                <a:gd name="T13" fmla="*/ 54 h 288"/>
                <a:gd name="T14" fmla="*/ 108 w 108"/>
                <a:gd name="T15" fmla="*/ 0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8">
                  <a:moveTo>
                    <a:pt x="0" y="288"/>
                  </a:moveTo>
                  <a:lnTo>
                    <a:pt x="0" y="288"/>
                  </a:lnTo>
                  <a:lnTo>
                    <a:pt x="8" y="254"/>
                  </a:lnTo>
                  <a:lnTo>
                    <a:pt x="20" y="214"/>
                  </a:lnTo>
                  <a:lnTo>
                    <a:pt x="34" y="174"/>
                  </a:lnTo>
                  <a:lnTo>
                    <a:pt x="50" y="132"/>
                  </a:lnTo>
                  <a:lnTo>
                    <a:pt x="82" y="54"/>
                  </a:lnTo>
                  <a:lnTo>
                    <a:pt x="108"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 name="Freeform 41"/>
            <p:cNvSpPr>
              <a:spLocks/>
            </p:cNvSpPr>
            <p:nvPr/>
          </p:nvSpPr>
          <p:spPr bwMode="auto">
            <a:xfrm>
              <a:off x="6773665" y="4279243"/>
              <a:ext cx="476066" cy="76200"/>
            </a:xfrm>
            <a:custGeom>
              <a:avLst/>
              <a:gdLst>
                <a:gd name="T0" fmla="*/ 258 w 258"/>
                <a:gd name="T1" fmla="*/ 0 h 36"/>
                <a:gd name="T2" fmla="*/ 258 w 258"/>
                <a:gd name="T3" fmla="*/ 0 h 36"/>
                <a:gd name="T4" fmla="*/ 188 w 258"/>
                <a:gd name="T5" fmla="*/ 14 h 36"/>
                <a:gd name="T6" fmla="*/ 114 w 258"/>
                <a:gd name="T7" fmla="*/ 26 h 36"/>
                <a:gd name="T8" fmla="*/ 48 w 258"/>
                <a:gd name="T9" fmla="*/ 34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4"/>
                  </a:lnTo>
                  <a:lnTo>
                    <a:pt x="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 name="Freeform 43"/>
            <p:cNvSpPr>
              <a:spLocks/>
            </p:cNvSpPr>
            <p:nvPr/>
          </p:nvSpPr>
          <p:spPr bwMode="auto">
            <a:xfrm>
              <a:off x="6113265" y="4279243"/>
              <a:ext cx="479425" cy="76200"/>
            </a:xfrm>
            <a:custGeom>
              <a:avLst/>
              <a:gdLst>
                <a:gd name="T0" fmla="*/ 0 w 302"/>
                <a:gd name="T1" fmla="*/ 0 h 48"/>
                <a:gd name="T2" fmla="*/ 0 w 302"/>
                <a:gd name="T3" fmla="*/ 0 h 48"/>
                <a:gd name="T4" fmla="*/ 32 w 302"/>
                <a:gd name="T5" fmla="*/ 10 h 48"/>
                <a:gd name="T6" fmla="*/ 72 w 302"/>
                <a:gd name="T7" fmla="*/ 18 h 48"/>
                <a:gd name="T8" fmla="*/ 114 w 302"/>
                <a:gd name="T9" fmla="*/ 26 h 48"/>
                <a:gd name="T10" fmla="*/ 160 w 302"/>
                <a:gd name="T11" fmla="*/ 34 h 48"/>
                <a:gd name="T12" fmla="*/ 242 w 302"/>
                <a:gd name="T13" fmla="*/ 44 h 48"/>
                <a:gd name="T14" fmla="*/ 302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0" y="0"/>
                  </a:moveTo>
                  <a:lnTo>
                    <a:pt x="0" y="0"/>
                  </a:lnTo>
                  <a:lnTo>
                    <a:pt x="32" y="10"/>
                  </a:lnTo>
                  <a:lnTo>
                    <a:pt x="72" y="18"/>
                  </a:lnTo>
                  <a:lnTo>
                    <a:pt x="114" y="26"/>
                  </a:lnTo>
                  <a:lnTo>
                    <a:pt x="160" y="34"/>
                  </a:lnTo>
                  <a:lnTo>
                    <a:pt x="242" y="44"/>
                  </a:lnTo>
                  <a:lnTo>
                    <a:pt x="302" y="4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 name="Freeform 45"/>
            <p:cNvSpPr>
              <a:spLocks/>
            </p:cNvSpPr>
            <p:nvPr/>
          </p:nvSpPr>
          <p:spPr bwMode="auto">
            <a:xfrm>
              <a:off x="7745215" y="3107668"/>
              <a:ext cx="307975" cy="377825"/>
            </a:xfrm>
            <a:custGeom>
              <a:avLst/>
              <a:gdLst>
                <a:gd name="T0" fmla="*/ 194 w 194"/>
                <a:gd name="T1" fmla="*/ 0 h 238"/>
                <a:gd name="T2" fmla="*/ 194 w 194"/>
                <a:gd name="T3" fmla="*/ 0 h 238"/>
                <a:gd name="T4" fmla="*/ 170 w 194"/>
                <a:gd name="T5" fmla="*/ 26 h 238"/>
                <a:gd name="T6" fmla="*/ 142 w 194"/>
                <a:gd name="T7" fmla="*/ 54 h 238"/>
                <a:gd name="T8" fmla="*/ 112 w 194"/>
                <a:gd name="T9" fmla="*/ 88 h 238"/>
                <a:gd name="T10" fmla="*/ 84 w 194"/>
                <a:gd name="T11" fmla="*/ 122 h 238"/>
                <a:gd name="T12" fmla="*/ 34 w 194"/>
                <a:gd name="T13" fmla="*/ 188 h 238"/>
                <a:gd name="T14" fmla="*/ 0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194" y="0"/>
                  </a:moveTo>
                  <a:lnTo>
                    <a:pt x="194" y="0"/>
                  </a:lnTo>
                  <a:lnTo>
                    <a:pt x="170" y="26"/>
                  </a:lnTo>
                  <a:lnTo>
                    <a:pt x="142" y="54"/>
                  </a:lnTo>
                  <a:lnTo>
                    <a:pt x="112" y="88"/>
                  </a:lnTo>
                  <a:lnTo>
                    <a:pt x="84" y="122"/>
                  </a:lnTo>
                  <a:lnTo>
                    <a:pt x="34" y="188"/>
                  </a:lnTo>
                  <a:lnTo>
                    <a:pt x="0"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 name="Freeform 46"/>
            <p:cNvSpPr>
              <a:spLocks/>
            </p:cNvSpPr>
            <p:nvPr/>
          </p:nvSpPr>
          <p:spPr bwMode="auto">
            <a:xfrm>
              <a:off x="7475340" y="3644243"/>
              <a:ext cx="180975" cy="446897"/>
            </a:xfrm>
            <a:custGeom>
              <a:avLst/>
              <a:gdLst>
                <a:gd name="T0" fmla="*/ 0 w 98"/>
                <a:gd name="T1" fmla="*/ 242 h 242"/>
                <a:gd name="T2" fmla="*/ 0 w 98"/>
                <a:gd name="T3" fmla="*/ 242 h 242"/>
                <a:gd name="T4" fmla="*/ 22 w 98"/>
                <a:gd name="T5" fmla="*/ 174 h 242"/>
                <a:gd name="T6" fmla="*/ 50 w 98"/>
                <a:gd name="T7" fmla="*/ 104 h 242"/>
                <a:gd name="T8" fmla="*/ 76 w 98"/>
                <a:gd name="T9" fmla="*/ 42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4"/>
                  </a:lnTo>
                  <a:lnTo>
                    <a:pt x="76" y="42"/>
                  </a:lnTo>
                  <a:lnTo>
                    <a:pt x="9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 name="Freeform 50"/>
            <p:cNvSpPr>
              <a:spLocks/>
            </p:cNvSpPr>
            <p:nvPr/>
          </p:nvSpPr>
          <p:spPr bwMode="auto">
            <a:xfrm>
              <a:off x="6995915" y="3758543"/>
              <a:ext cx="293504" cy="377886"/>
            </a:xfrm>
            <a:custGeom>
              <a:avLst/>
              <a:gdLst>
                <a:gd name="T0" fmla="*/ 160 w 160"/>
                <a:gd name="T1" fmla="*/ 206 h 206"/>
                <a:gd name="T2" fmla="*/ 160 w 160"/>
                <a:gd name="T3" fmla="*/ 206 h 206"/>
                <a:gd name="T4" fmla="*/ 112 w 160"/>
                <a:gd name="T5" fmla="*/ 152 h 206"/>
                <a:gd name="T6" fmla="*/ 66 w 160"/>
                <a:gd name="T7" fmla="*/ 94 h 206"/>
                <a:gd name="T8" fmla="*/ 26 w 160"/>
                <a:gd name="T9" fmla="*/ 40 h 206"/>
                <a:gd name="T10" fmla="*/ 0 w 160"/>
                <a:gd name="T11" fmla="*/ 0 h 206"/>
              </a:gdLst>
              <a:ahLst/>
              <a:cxnLst>
                <a:cxn ang="0">
                  <a:pos x="T0" y="T1"/>
                </a:cxn>
                <a:cxn ang="0">
                  <a:pos x="T2" y="T3"/>
                </a:cxn>
                <a:cxn ang="0">
                  <a:pos x="T4" y="T5"/>
                </a:cxn>
                <a:cxn ang="0">
                  <a:pos x="T6" y="T7"/>
                </a:cxn>
                <a:cxn ang="0">
                  <a:pos x="T8" y="T9"/>
                </a:cxn>
                <a:cxn ang="0">
                  <a:pos x="T10" y="T11"/>
                </a:cxn>
              </a:cxnLst>
              <a:rect l="0" t="0" r="r" b="b"/>
              <a:pathLst>
                <a:path w="160" h="206">
                  <a:moveTo>
                    <a:pt x="160" y="206"/>
                  </a:moveTo>
                  <a:lnTo>
                    <a:pt x="160" y="206"/>
                  </a:lnTo>
                  <a:lnTo>
                    <a:pt x="112" y="152"/>
                  </a:lnTo>
                  <a:lnTo>
                    <a:pt x="66" y="94"/>
                  </a:lnTo>
                  <a:lnTo>
                    <a:pt x="26" y="40"/>
                  </a:lnTo>
                  <a:lnTo>
                    <a:pt x="0"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 name="Freeform 52"/>
            <p:cNvSpPr>
              <a:spLocks/>
            </p:cNvSpPr>
            <p:nvPr/>
          </p:nvSpPr>
          <p:spPr bwMode="auto">
            <a:xfrm>
              <a:off x="6732390" y="3148943"/>
              <a:ext cx="171450" cy="454025"/>
            </a:xfrm>
            <a:custGeom>
              <a:avLst/>
              <a:gdLst>
                <a:gd name="T0" fmla="*/ 0 w 108"/>
                <a:gd name="T1" fmla="*/ 0 h 286"/>
                <a:gd name="T2" fmla="*/ 0 w 108"/>
                <a:gd name="T3" fmla="*/ 0 h 286"/>
                <a:gd name="T4" fmla="*/ 8 w 108"/>
                <a:gd name="T5" fmla="*/ 34 h 286"/>
                <a:gd name="T6" fmla="*/ 20 w 108"/>
                <a:gd name="T7" fmla="*/ 72 h 286"/>
                <a:gd name="T8" fmla="*/ 34 w 108"/>
                <a:gd name="T9" fmla="*/ 112 h 286"/>
                <a:gd name="T10" fmla="*/ 50 w 108"/>
                <a:gd name="T11" fmla="*/ 154 h 286"/>
                <a:gd name="T12" fmla="*/ 82 w 108"/>
                <a:gd name="T13" fmla="*/ 232 h 286"/>
                <a:gd name="T14" fmla="*/ 96 w 108"/>
                <a:gd name="T15" fmla="*/ 262 h 286"/>
                <a:gd name="T16" fmla="*/ 108 w 108"/>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6">
                  <a:moveTo>
                    <a:pt x="0" y="0"/>
                  </a:moveTo>
                  <a:lnTo>
                    <a:pt x="0" y="0"/>
                  </a:lnTo>
                  <a:lnTo>
                    <a:pt x="8" y="34"/>
                  </a:lnTo>
                  <a:lnTo>
                    <a:pt x="20" y="72"/>
                  </a:lnTo>
                  <a:lnTo>
                    <a:pt x="34" y="112"/>
                  </a:lnTo>
                  <a:lnTo>
                    <a:pt x="50" y="154"/>
                  </a:lnTo>
                  <a:lnTo>
                    <a:pt x="82" y="232"/>
                  </a:lnTo>
                  <a:lnTo>
                    <a:pt x="96" y="262"/>
                  </a:lnTo>
                  <a:lnTo>
                    <a:pt x="108" y="286"/>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 name="Freeform 54"/>
            <p:cNvSpPr>
              <a:spLocks/>
            </p:cNvSpPr>
            <p:nvPr/>
          </p:nvSpPr>
          <p:spPr bwMode="auto">
            <a:xfrm>
              <a:off x="7195940" y="3644243"/>
              <a:ext cx="171450" cy="454025"/>
            </a:xfrm>
            <a:custGeom>
              <a:avLst/>
              <a:gdLst>
                <a:gd name="T0" fmla="*/ 108 w 108"/>
                <a:gd name="T1" fmla="*/ 286 h 286"/>
                <a:gd name="T2" fmla="*/ 108 w 108"/>
                <a:gd name="T3" fmla="*/ 286 h 286"/>
                <a:gd name="T4" fmla="*/ 100 w 108"/>
                <a:gd name="T5" fmla="*/ 252 h 286"/>
                <a:gd name="T6" fmla="*/ 88 w 108"/>
                <a:gd name="T7" fmla="*/ 214 h 286"/>
                <a:gd name="T8" fmla="*/ 74 w 108"/>
                <a:gd name="T9" fmla="*/ 172 h 286"/>
                <a:gd name="T10" fmla="*/ 58 w 108"/>
                <a:gd name="T11" fmla="*/ 130 h 286"/>
                <a:gd name="T12" fmla="*/ 26 w 108"/>
                <a:gd name="T13" fmla="*/ 54 h 286"/>
                <a:gd name="T14" fmla="*/ 0 w 108"/>
                <a:gd name="T15" fmla="*/ 0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6">
                  <a:moveTo>
                    <a:pt x="108" y="286"/>
                  </a:moveTo>
                  <a:lnTo>
                    <a:pt x="108" y="286"/>
                  </a:lnTo>
                  <a:lnTo>
                    <a:pt x="100" y="252"/>
                  </a:lnTo>
                  <a:lnTo>
                    <a:pt x="88" y="214"/>
                  </a:lnTo>
                  <a:lnTo>
                    <a:pt x="74" y="172"/>
                  </a:lnTo>
                  <a:lnTo>
                    <a:pt x="58" y="130"/>
                  </a:lnTo>
                  <a:lnTo>
                    <a:pt x="26" y="54"/>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 name="Freeform 55"/>
            <p:cNvSpPr>
              <a:spLocks/>
            </p:cNvSpPr>
            <p:nvPr/>
          </p:nvSpPr>
          <p:spPr bwMode="auto">
            <a:xfrm>
              <a:off x="6783191" y="3117193"/>
              <a:ext cx="323850" cy="368300"/>
            </a:xfrm>
            <a:custGeom>
              <a:avLst/>
              <a:gdLst>
                <a:gd name="T0" fmla="*/ 0 w 162"/>
                <a:gd name="T1" fmla="*/ 0 h 204"/>
                <a:gd name="T2" fmla="*/ 0 w 162"/>
                <a:gd name="T3" fmla="*/ 0 h 204"/>
                <a:gd name="T4" fmla="*/ 48 w 162"/>
                <a:gd name="T5" fmla="*/ 52 h 204"/>
                <a:gd name="T6" fmla="*/ 94 w 162"/>
                <a:gd name="T7" fmla="*/ 110 h 204"/>
                <a:gd name="T8" fmla="*/ 134 w 162"/>
                <a:gd name="T9" fmla="*/ 164 h 204"/>
                <a:gd name="T10" fmla="*/ 162 w 162"/>
                <a:gd name="T11" fmla="*/ 204 h 204"/>
              </a:gdLst>
              <a:ahLst/>
              <a:cxnLst>
                <a:cxn ang="0">
                  <a:pos x="T0" y="T1"/>
                </a:cxn>
                <a:cxn ang="0">
                  <a:pos x="T2" y="T3"/>
                </a:cxn>
                <a:cxn ang="0">
                  <a:pos x="T4" y="T5"/>
                </a:cxn>
                <a:cxn ang="0">
                  <a:pos x="T6" y="T7"/>
                </a:cxn>
                <a:cxn ang="0">
                  <a:pos x="T8" y="T9"/>
                </a:cxn>
                <a:cxn ang="0">
                  <a:pos x="T10" y="T11"/>
                </a:cxn>
              </a:cxnLst>
              <a:rect l="0" t="0" r="r" b="b"/>
              <a:pathLst>
                <a:path w="162" h="204">
                  <a:moveTo>
                    <a:pt x="0" y="0"/>
                  </a:moveTo>
                  <a:lnTo>
                    <a:pt x="0" y="0"/>
                  </a:lnTo>
                  <a:lnTo>
                    <a:pt x="48" y="52"/>
                  </a:lnTo>
                  <a:lnTo>
                    <a:pt x="94" y="110"/>
                  </a:lnTo>
                  <a:lnTo>
                    <a:pt x="134" y="164"/>
                  </a:lnTo>
                  <a:lnTo>
                    <a:pt x="162" y="204"/>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 name="Freeform 61"/>
            <p:cNvSpPr>
              <a:spLocks/>
            </p:cNvSpPr>
            <p:nvPr/>
          </p:nvSpPr>
          <p:spPr bwMode="auto">
            <a:xfrm>
              <a:off x="6094215" y="4104618"/>
              <a:ext cx="412750" cy="69850"/>
            </a:xfrm>
            <a:custGeom>
              <a:avLst/>
              <a:gdLst>
                <a:gd name="T0" fmla="*/ 0 w 260"/>
                <a:gd name="T1" fmla="*/ 44 h 44"/>
                <a:gd name="T2" fmla="*/ 0 w 260"/>
                <a:gd name="T3" fmla="*/ 44 h 44"/>
                <a:gd name="T4" fmla="*/ 34 w 260"/>
                <a:gd name="T5" fmla="*/ 42 h 44"/>
                <a:gd name="T6" fmla="*/ 66 w 260"/>
                <a:gd name="T7" fmla="*/ 38 h 44"/>
                <a:gd name="T8" fmla="*/ 134 w 260"/>
                <a:gd name="T9" fmla="*/ 26 h 44"/>
                <a:gd name="T10" fmla="*/ 198 w 260"/>
                <a:gd name="T11" fmla="*/ 12 h 44"/>
                <a:gd name="T12" fmla="*/ 260 w 26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260" h="44">
                  <a:moveTo>
                    <a:pt x="0" y="44"/>
                  </a:moveTo>
                  <a:lnTo>
                    <a:pt x="0" y="44"/>
                  </a:lnTo>
                  <a:lnTo>
                    <a:pt x="34" y="42"/>
                  </a:lnTo>
                  <a:lnTo>
                    <a:pt x="66" y="38"/>
                  </a:lnTo>
                  <a:lnTo>
                    <a:pt x="134" y="26"/>
                  </a:lnTo>
                  <a:lnTo>
                    <a:pt x="198" y="12"/>
                  </a:lnTo>
                  <a:lnTo>
                    <a:pt x="26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 name="Freeform 62"/>
            <p:cNvSpPr>
              <a:spLocks/>
            </p:cNvSpPr>
            <p:nvPr/>
          </p:nvSpPr>
          <p:spPr bwMode="auto">
            <a:xfrm>
              <a:off x="6684765" y="3063218"/>
              <a:ext cx="1334218" cy="971550"/>
            </a:xfrm>
            <a:custGeom>
              <a:avLst/>
              <a:gdLst>
                <a:gd name="T0" fmla="*/ 0 w 802"/>
                <a:gd name="T1" fmla="*/ 584 h 584"/>
                <a:gd name="T2" fmla="*/ 0 w 802"/>
                <a:gd name="T3" fmla="*/ 584 h 584"/>
                <a:gd name="T4" fmla="*/ 64 w 802"/>
                <a:gd name="T5" fmla="*/ 556 h 584"/>
                <a:gd name="T6" fmla="*/ 138 w 802"/>
                <a:gd name="T7" fmla="*/ 522 h 584"/>
                <a:gd name="T8" fmla="*/ 176 w 802"/>
                <a:gd name="T9" fmla="*/ 502 h 584"/>
                <a:gd name="T10" fmla="*/ 216 w 802"/>
                <a:gd name="T11" fmla="*/ 480 h 584"/>
                <a:gd name="T12" fmla="*/ 256 w 802"/>
                <a:gd name="T13" fmla="*/ 456 h 584"/>
                <a:gd name="T14" fmla="*/ 298 w 802"/>
                <a:gd name="T15" fmla="*/ 430 h 584"/>
                <a:gd name="T16" fmla="*/ 298 w 802"/>
                <a:gd name="T17" fmla="*/ 430 h 584"/>
                <a:gd name="T18" fmla="*/ 392 w 802"/>
                <a:gd name="T19" fmla="*/ 364 h 584"/>
                <a:gd name="T20" fmla="*/ 508 w 802"/>
                <a:gd name="T21" fmla="*/ 282 h 584"/>
                <a:gd name="T22" fmla="*/ 508 w 802"/>
                <a:gd name="T23" fmla="*/ 282 h 584"/>
                <a:gd name="T24" fmla="*/ 550 w 802"/>
                <a:gd name="T25" fmla="*/ 250 h 584"/>
                <a:gd name="T26" fmla="*/ 592 w 802"/>
                <a:gd name="T27" fmla="*/ 214 h 584"/>
                <a:gd name="T28" fmla="*/ 634 w 802"/>
                <a:gd name="T29" fmla="*/ 176 h 584"/>
                <a:gd name="T30" fmla="*/ 674 w 802"/>
                <a:gd name="T31" fmla="*/ 138 h 584"/>
                <a:gd name="T32" fmla="*/ 712 w 802"/>
                <a:gd name="T33" fmla="*/ 100 h 584"/>
                <a:gd name="T34" fmla="*/ 746 w 802"/>
                <a:gd name="T35" fmla="*/ 64 h 584"/>
                <a:gd name="T36" fmla="*/ 802 w 802"/>
                <a:gd name="T3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2" h="584">
                  <a:moveTo>
                    <a:pt x="0" y="584"/>
                  </a:moveTo>
                  <a:lnTo>
                    <a:pt x="0" y="584"/>
                  </a:lnTo>
                  <a:lnTo>
                    <a:pt x="64" y="556"/>
                  </a:lnTo>
                  <a:lnTo>
                    <a:pt x="138" y="522"/>
                  </a:lnTo>
                  <a:lnTo>
                    <a:pt x="176" y="502"/>
                  </a:lnTo>
                  <a:lnTo>
                    <a:pt x="216" y="480"/>
                  </a:lnTo>
                  <a:lnTo>
                    <a:pt x="256" y="456"/>
                  </a:lnTo>
                  <a:lnTo>
                    <a:pt x="298" y="430"/>
                  </a:lnTo>
                  <a:lnTo>
                    <a:pt x="298" y="430"/>
                  </a:lnTo>
                  <a:lnTo>
                    <a:pt x="392" y="364"/>
                  </a:lnTo>
                  <a:lnTo>
                    <a:pt x="508" y="282"/>
                  </a:lnTo>
                  <a:lnTo>
                    <a:pt x="508" y="282"/>
                  </a:lnTo>
                  <a:lnTo>
                    <a:pt x="550" y="250"/>
                  </a:lnTo>
                  <a:lnTo>
                    <a:pt x="592" y="214"/>
                  </a:lnTo>
                  <a:lnTo>
                    <a:pt x="634" y="176"/>
                  </a:lnTo>
                  <a:lnTo>
                    <a:pt x="674" y="138"/>
                  </a:lnTo>
                  <a:lnTo>
                    <a:pt x="712" y="100"/>
                  </a:lnTo>
                  <a:lnTo>
                    <a:pt x="746" y="64"/>
                  </a:lnTo>
                  <a:lnTo>
                    <a:pt x="802" y="0"/>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 name="Freeform 64"/>
            <p:cNvSpPr>
              <a:spLocks/>
            </p:cNvSpPr>
            <p:nvPr/>
          </p:nvSpPr>
          <p:spPr bwMode="auto">
            <a:xfrm>
              <a:off x="7278490" y="1866243"/>
              <a:ext cx="142875" cy="390525"/>
            </a:xfrm>
            <a:custGeom>
              <a:avLst/>
              <a:gdLst>
                <a:gd name="T0" fmla="*/ 90 w 90"/>
                <a:gd name="T1" fmla="*/ 0 h 246"/>
                <a:gd name="T2" fmla="*/ 90 w 90"/>
                <a:gd name="T3" fmla="*/ 0 h 246"/>
                <a:gd name="T4" fmla="*/ 76 w 90"/>
                <a:gd name="T5" fmla="*/ 30 h 246"/>
                <a:gd name="T6" fmla="*/ 64 w 90"/>
                <a:gd name="T7" fmla="*/ 60 h 246"/>
                <a:gd name="T8" fmla="*/ 40 w 90"/>
                <a:gd name="T9" fmla="*/ 124 h 246"/>
                <a:gd name="T10" fmla="*/ 20 w 90"/>
                <a:gd name="T11" fmla="*/ 188 h 246"/>
                <a:gd name="T12" fmla="*/ 0 w 90"/>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90" h="246">
                  <a:moveTo>
                    <a:pt x="90" y="0"/>
                  </a:moveTo>
                  <a:lnTo>
                    <a:pt x="90" y="0"/>
                  </a:lnTo>
                  <a:lnTo>
                    <a:pt x="76" y="30"/>
                  </a:lnTo>
                  <a:lnTo>
                    <a:pt x="64" y="60"/>
                  </a:lnTo>
                  <a:lnTo>
                    <a:pt x="40" y="124"/>
                  </a:lnTo>
                  <a:lnTo>
                    <a:pt x="20" y="188"/>
                  </a:lnTo>
                  <a:lnTo>
                    <a:pt x="0" y="246"/>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 name="Freeform 65"/>
            <p:cNvSpPr>
              <a:spLocks/>
            </p:cNvSpPr>
            <p:nvPr/>
          </p:nvSpPr>
          <p:spPr bwMode="auto">
            <a:xfrm>
              <a:off x="7221340" y="2447268"/>
              <a:ext cx="203200" cy="1642256"/>
            </a:xfrm>
            <a:custGeom>
              <a:avLst/>
              <a:gdLst>
                <a:gd name="T0" fmla="*/ 18 w 122"/>
                <a:gd name="T1" fmla="*/ 0 h 986"/>
                <a:gd name="T2" fmla="*/ 18 w 122"/>
                <a:gd name="T3" fmla="*/ 0 h 986"/>
                <a:gd name="T4" fmla="*/ 10 w 122"/>
                <a:gd name="T5" fmla="*/ 70 h 986"/>
                <a:gd name="T6" fmla="*/ 2 w 122"/>
                <a:gd name="T7" fmla="*/ 150 h 986"/>
                <a:gd name="T8" fmla="*/ 0 w 122"/>
                <a:gd name="T9" fmla="*/ 194 h 986"/>
                <a:gd name="T10" fmla="*/ 0 w 122"/>
                <a:gd name="T11" fmla="*/ 240 h 986"/>
                <a:gd name="T12" fmla="*/ 0 w 122"/>
                <a:gd name="T13" fmla="*/ 286 h 986"/>
                <a:gd name="T14" fmla="*/ 2 w 122"/>
                <a:gd name="T15" fmla="*/ 334 h 986"/>
                <a:gd name="T16" fmla="*/ 2 w 122"/>
                <a:gd name="T17" fmla="*/ 334 h 986"/>
                <a:gd name="T18" fmla="*/ 12 w 122"/>
                <a:gd name="T19" fmla="*/ 450 h 986"/>
                <a:gd name="T20" fmla="*/ 26 w 122"/>
                <a:gd name="T21" fmla="*/ 592 h 986"/>
                <a:gd name="T22" fmla="*/ 26 w 122"/>
                <a:gd name="T23" fmla="*/ 592 h 986"/>
                <a:gd name="T24" fmla="*/ 32 w 122"/>
                <a:gd name="T25" fmla="*/ 644 h 986"/>
                <a:gd name="T26" fmla="*/ 42 w 122"/>
                <a:gd name="T27" fmla="*/ 698 h 986"/>
                <a:gd name="T28" fmla="*/ 54 w 122"/>
                <a:gd name="T29" fmla="*/ 754 h 986"/>
                <a:gd name="T30" fmla="*/ 68 w 122"/>
                <a:gd name="T31" fmla="*/ 806 h 986"/>
                <a:gd name="T32" fmla="*/ 82 w 122"/>
                <a:gd name="T33" fmla="*/ 858 h 986"/>
                <a:gd name="T34" fmla="*/ 96 w 122"/>
                <a:gd name="T35" fmla="*/ 906 h 986"/>
                <a:gd name="T36" fmla="*/ 122 w 122"/>
                <a:gd name="T37"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986">
                  <a:moveTo>
                    <a:pt x="18" y="0"/>
                  </a:moveTo>
                  <a:lnTo>
                    <a:pt x="18" y="0"/>
                  </a:lnTo>
                  <a:lnTo>
                    <a:pt x="10" y="70"/>
                  </a:lnTo>
                  <a:lnTo>
                    <a:pt x="2" y="150"/>
                  </a:lnTo>
                  <a:lnTo>
                    <a:pt x="0" y="194"/>
                  </a:lnTo>
                  <a:lnTo>
                    <a:pt x="0" y="240"/>
                  </a:lnTo>
                  <a:lnTo>
                    <a:pt x="0" y="286"/>
                  </a:lnTo>
                  <a:lnTo>
                    <a:pt x="2" y="334"/>
                  </a:lnTo>
                  <a:lnTo>
                    <a:pt x="2" y="334"/>
                  </a:lnTo>
                  <a:lnTo>
                    <a:pt x="12" y="450"/>
                  </a:lnTo>
                  <a:lnTo>
                    <a:pt x="26" y="592"/>
                  </a:lnTo>
                  <a:lnTo>
                    <a:pt x="26" y="592"/>
                  </a:lnTo>
                  <a:lnTo>
                    <a:pt x="32" y="644"/>
                  </a:lnTo>
                  <a:lnTo>
                    <a:pt x="42" y="698"/>
                  </a:lnTo>
                  <a:lnTo>
                    <a:pt x="54" y="754"/>
                  </a:lnTo>
                  <a:lnTo>
                    <a:pt x="68" y="806"/>
                  </a:lnTo>
                  <a:lnTo>
                    <a:pt x="82" y="858"/>
                  </a:lnTo>
                  <a:lnTo>
                    <a:pt x="96" y="906"/>
                  </a:lnTo>
                  <a:lnTo>
                    <a:pt x="122" y="986"/>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 name="Freeform 531"/>
            <p:cNvSpPr>
              <a:spLocks/>
            </p:cNvSpPr>
            <p:nvPr/>
          </p:nvSpPr>
          <p:spPr bwMode="auto">
            <a:xfrm>
              <a:off x="7424540" y="2748893"/>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 name="Freeform 532"/>
            <p:cNvSpPr>
              <a:spLocks/>
            </p:cNvSpPr>
            <p:nvPr/>
          </p:nvSpPr>
          <p:spPr bwMode="auto">
            <a:xfrm>
              <a:off x="7348340" y="2837793"/>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 name="Freeform 94"/>
            <p:cNvSpPr>
              <a:spLocks/>
            </p:cNvSpPr>
            <p:nvPr/>
          </p:nvSpPr>
          <p:spPr bwMode="auto">
            <a:xfrm>
              <a:off x="7335640" y="3015593"/>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 name="Freeform 95"/>
            <p:cNvSpPr>
              <a:spLocks/>
            </p:cNvSpPr>
            <p:nvPr/>
          </p:nvSpPr>
          <p:spPr bwMode="auto">
            <a:xfrm>
              <a:off x="7348340" y="3104493"/>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 name="Freeform 98"/>
            <p:cNvSpPr>
              <a:spLocks/>
            </p:cNvSpPr>
            <p:nvPr/>
          </p:nvSpPr>
          <p:spPr bwMode="auto">
            <a:xfrm>
              <a:off x="7837290" y="3688693"/>
              <a:ext cx="158750" cy="92075"/>
            </a:xfrm>
            <a:custGeom>
              <a:avLst/>
              <a:gdLst>
                <a:gd name="T0" fmla="*/ 0 w 100"/>
                <a:gd name="T1" fmla="*/ 28 h 58"/>
                <a:gd name="T2" fmla="*/ 0 w 100"/>
                <a:gd name="T3" fmla="*/ 28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28 h 58"/>
                <a:gd name="T22" fmla="*/ 50 w 100"/>
                <a:gd name="T23" fmla="*/ 0 h 58"/>
                <a:gd name="T24" fmla="*/ 0 w 100"/>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28"/>
                  </a:moveTo>
                  <a:lnTo>
                    <a:pt x="0" y="28"/>
                  </a:lnTo>
                  <a:lnTo>
                    <a:pt x="10" y="40"/>
                  </a:lnTo>
                  <a:lnTo>
                    <a:pt x="22" y="50"/>
                  </a:lnTo>
                  <a:lnTo>
                    <a:pt x="34" y="56"/>
                  </a:lnTo>
                  <a:lnTo>
                    <a:pt x="50" y="58"/>
                  </a:lnTo>
                  <a:lnTo>
                    <a:pt x="50" y="58"/>
                  </a:lnTo>
                  <a:lnTo>
                    <a:pt x="66" y="56"/>
                  </a:lnTo>
                  <a:lnTo>
                    <a:pt x="78" y="50"/>
                  </a:lnTo>
                  <a:lnTo>
                    <a:pt x="90" y="40"/>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 name="Freeform 99"/>
            <p:cNvSpPr>
              <a:spLocks/>
            </p:cNvSpPr>
            <p:nvPr/>
          </p:nvSpPr>
          <p:spPr bwMode="auto">
            <a:xfrm>
              <a:off x="7827765" y="3599793"/>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8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8" y="24"/>
                  </a:lnTo>
                  <a:lnTo>
                    <a:pt x="4" y="34"/>
                  </a:lnTo>
                  <a:lnTo>
                    <a:pt x="0" y="44"/>
                  </a:lnTo>
                  <a:lnTo>
                    <a:pt x="0" y="56"/>
                  </a:lnTo>
                  <a:lnTo>
                    <a:pt x="0" y="56"/>
                  </a:lnTo>
                  <a:lnTo>
                    <a:pt x="2" y="72"/>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 name="Freeform 103"/>
            <p:cNvSpPr>
              <a:spLocks/>
            </p:cNvSpPr>
            <p:nvPr/>
          </p:nvSpPr>
          <p:spPr bwMode="auto">
            <a:xfrm>
              <a:off x="8415140" y="3701393"/>
              <a:ext cx="88900" cy="133350"/>
            </a:xfrm>
            <a:custGeom>
              <a:avLst/>
              <a:gdLst>
                <a:gd name="T0" fmla="*/ 28 w 56"/>
                <a:gd name="T1" fmla="*/ 6 h 84"/>
                <a:gd name="T2" fmla="*/ 28 w 56"/>
                <a:gd name="T3" fmla="*/ 6 h 84"/>
                <a:gd name="T4" fmla="*/ 14 w 56"/>
                <a:gd name="T5" fmla="*/ 2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4 h 84"/>
                <a:gd name="T18" fmla="*/ 56 w 56"/>
                <a:gd name="T19" fmla="*/ 52 h 84"/>
                <a:gd name="T20" fmla="*/ 54 w 56"/>
                <a:gd name="T21" fmla="*/ 42 h 84"/>
                <a:gd name="T22" fmla="*/ 50 w 56"/>
                <a:gd name="T23" fmla="*/ 32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2"/>
                  </a:lnTo>
                  <a:lnTo>
                    <a:pt x="0" y="0"/>
                  </a:lnTo>
                  <a:lnTo>
                    <a:pt x="0" y="56"/>
                  </a:lnTo>
                  <a:lnTo>
                    <a:pt x="50" y="84"/>
                  </a:lnTo>
                  <a:lnTo>
                    <a:pt x="50" y="84"/>
                  </a:lnTo>
                  <a:lnTo>
                    <a:pt x="54" y="74"/>
                  </a:lnTo>
                  <a:lnTo>
                    <a:pt x="56" y="64"/>
                  </a:lnTo>
                  <a:lnTo>
                    <a:pt x="56" y="52"/>
                  </a:lnTo>
                  <a:lnTo>
                    <a:pt x="54" y="42"/>
                  </a:lnTo>
                  <a:lnTo>
                    <a:pt x="50" y="32"/>
                  </a:lnTo>
                  <a:lnTo>
                    <a:pt x="46" y="22"/>
                  </a:lnTo>
                  <a:lnTo>
                    <a:pt x="38" y="14"/>
                  </a:lnTo>
                  <a:lnTo>
                    <a:pt x="28" y="6"/>
                  </a:lnTo>
                  <a:lnTo>
                    <a:pt x="28" y="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 name="Freeform 104"/>
            <p:cNvSpPr>
              <a:spLocks/>
            </p:cNvSpPr>
            <p:nvPr/>
          </p:nvSpPr>
          <p:spPr bwMode="auto">
            <a:xfrm>
              <a:off x="8335765" y="3790293"/>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2 w 100"/>
                <a:gd name="T13" fmla="*/ 56 h 56"/>
                <a:gd name="T14" fmla="*/ 54 w 100"/>
                <a:gd name="T15" fmla="*/ 56 h 56"/>
                <a:gd name="T16" fmla="*/ 64 w 100"/>
                <a:gd name="T17" fmla="*/ 56 h 56"/>
                <a:gd name="T18" fmla="*/ 74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2" y="56"/>
                  </a:lnTo>
                  <a:lnTo>
                    <a:pt x="54" y="56"/>
                  </a:lnTo>
                  <a:lnTo>
                    <a:pt x="64" y="56"/>
                  </a:lnTo>
                  <a:lnTo>
                    <a:pt x="74" y="52"/>
                  </a:lnTo>
                  <a:lnTo>
                    <a:pt x="84" y="46"/>
                  </a:lnTo>
                  <a:lnTo>
                    <a:pt x="92" y="38"/>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 name="Freeform 121"/>
            <p:cNvSpPr>
              <a:spLocks/>
            </p:cNvSpPr>
            <p:nvPr/>
          </p:nvSpPr>
          <p:spPr bwMode="auto">
            <a:xfrm>
              <a:off x="7684890" y="3466443"/>
              <a:ext cx="92075" cy="133350"/>
            </a:xfrm>
            <a:custGeom>
              <a:avLst/>
              <a:gdLst>
                <a:gd name="T0" fmla="*/ 0 w 58"/>
                <a:gd name="T1" fmla="*/ 0 h 84"/>
                <a:gd name="T2" fmla="*/ 0 w 58"/>
                <a:gd name="T3" fmla="*/ 56 h 84"/>
                <a:gd name="T4" fmla="*/ 50 w 58"/>
                <a:gd name="T5" fmla="*/ 84 h 84"/>
                <a:gd name="T6" fmla="*/ 50 w 58"/>
                <a:gd name="T7" fmla="*/ 84 h 84"/>
                <a:gd name="T8" fmla="*/ 56 w 58"/>
                <a:gd name="T9" fmla="*/ 72 h 84"/>
                <a:gd name="T10" fmla="*/ 58 w 58"/>
                <a:gd name="T11" fmla="*/ 56 h 84"/>
                <a:gd name="T12" fmla="*/ 58 w 58"/>
                <a:gd name="T13" fmla="*/ 56 h 84"/>
                <a:gd name="T14" fmla="*/ 56 w 58"/>
                <a:gd name="T15" fmla="*/ 44 h 84"/>
                <a:gd name="T16" fmla="*/ 52 w 58"/>
                <a:gd name="T17" fmla="*/ 34 h 84"/>
                <a:gd name="T18" fmla="*/ 48 w 58"/>
                <a:gd name="T19" fmla="*/ 24 h 84"/>
                <a:gd name="T20" fmla="*/ 40 w 58"/>
                <a:gd name="T21" fmla="*/ 16 h 84"/>
                <a:gd name="T22" fmla="*/ 32 w 58"/>
                <a:gd name="T23" fmla="*/ 10 h 84"/>
                <a:gd name="T24" fmla="*/ 22 w 58"/>
                <a:gd name="T25" fmla="*/ 4 h 84"/>
                <a:gd name="T26" fmla="*/ 12 w 58"/>
                <a:gd name="T27" fmla="*/ 0 h 84"/>
                <a:gd name="T28" fmla="*/ 0 w 58"/>
                <a:gd name="T29" fmla="*/ 0 h 84"/>
                <a:gd name="T30" fmla="*/ 0 w 58"/>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4">
                  <a:moveTo>
                    <a:pt x="0" y="0"/>
                  </a:moveTo>
                  <a:lnTo>
                    <a:pt x="0" y="56"/>
                  </a:lnTo>
                  <a:lnTo>
                    <a:pt x="50" y="84"/>
                  </a:lnTo>
                  <a:lnTo>
                    <a:pt x="50" y="84"/>
                  </a:lnTo>
                  <a:lnTo>
                    <a:pt x="56" y="72"/>
                  </a:lnTo>
                  <a:lnTo>
                    <a:pt x="58" y="56"/>
                  </a:lnTo>
                  <a:lnTo>
                    <a:pt x="58" y="56"/>
                  </a:lnTo>
                  <a:lnTo>
                    <a:pt x="56" y="44"/>
                  </a:lnTo>
                  <a:lnTo>
                    <a:pt x="52" y="34"/>
                  </a:lnTo>
                  <a:lnTo>
                    <a:pt x="48" y="24"/>
                  </a:lnTo>
                  <a:lnTo>
                    <a:pt x="40" y="16"/>
                  </a:lnTo>
                  <a:lnTo>
                    <a:pt x="32" y="10"/>
                  </a:lnTo>
                  <a:lnTo>
                    <a:pt x="22" y="4"/>
                  </a:lnTo>
                  <a:lnTo>
                    <a:pt x="12" y="0"/>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 name="Freeform 123"/>
            <p:cNvSpPr>
              <a:spLocks/>
            </p:cNvSpPr>
            <p:nvPr/>
          </p:nvSpPr>
          <p:spPr bwMode="auto">
            <a:xfrm>
              <a:off x="7595990" y="3466443"/>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10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10" y="24"/>
                  </a:lnTo>
                  <a:lnTo>
                    <a:pt x="4" y="34"/>
                  </a:lnTo>
                  <a:lnTo>
                    <a:pt x="0" y="44"/>
                  </a:lnTo>
                  <a:lnTo>
                    <a:pt x="0" y="56"/>
                  </a:lnTo>
                  <a:lnTo>
                    <a:pt x="0" y="56"/>
                  </a:lnTo>
                  <a:lnTo>
                    <a:pt x="2" y="72"/>
                  </a:lnTo>
                  <a:lnTo>
                    <a:pt x="8"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 name="Freeform 124"/>
            <p:cNvSpPr>
              <a:spLocks/>
            </p:cNvSpPr>
            <p:nvPr/>
          </p:nvSpPr>
          <p:spPr bwMode="auto">
            <a:xfrm>
              <a:off x="6843515" y="3599793"/>
              <a:ext cx="92075" cy="136525"/>
            </a:xfrm>
            <a:custGeom>
              <a:avLst/>
              <a:gdLst>
                <a:gd name="T0" fmla="*/ 58 w 58"/>
                <a:gd name="T1" fmla="*/ 0 h 86"/>
                <a:gd name="T2" fmla="*/ 58 w 58"/>
                <a:gd name="T3" fmla="*/ 0 h 86"/>
                <a:gd name="T4" fmla="*/ 42 w 58"/>
                <a:gd name="T5" fmla="*/ 2 h 86"/>
                <a:gd name="T6" fmla="*/ 28 w 58"/>
                <a:gd name="T7" fmla="*/ 8 h 86"/>
                <a:gd name="T8" fmla="*/ 28 w 58"/>
                <a:gd name="T9" fmla="*/ 8 h 86"/>
                <a:gd name="T10" fmla="*/ 20 w 58"/>
                <a:gd name="T11" fmla="*/ 14 h 86"/>
                <a:gd name="T12" fmla="*/ 12 w 58"/>
                <a:gd name="T13" fmla="*/ 22 h 86"/>
                <a:gd name="T14" fmla="*/ 6 w 58"/>
                <a:gd name="T15" fmla="*/ 32 h 86"/>
                <a:gd name="T16" fmla="*/ 2 w 58"/>
                <a:gd name="T17" fmla="*/ 42 h 86"/>
                <a:gd name="T18" fmla="*/ 0 w 58"/>
                <a:gd name="T19" fmla="*/ 52 h 86"/>
                <a:gd name="T20" fmla="*/ 0 w 58"/>
                <a:gd name="T21" fmla="*/ 64 h 86"/>
                <a:gd name="T22" fmla="*/ 4 w 58"/>
                <a:gd name="T23" fmla="*/ 74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2" y="2"/>
                  </a:lnTo>
                  <a:lnTo>
                    <a:pt x="28" y="8"/>
                  </a:lnTo>
                  <a:lnTo>
                    <a:pt x="28" y="8"/>
                  </a:lnTo>
                  <a:lnTo>
                    <a:pt x="20" y="14"/>
                  </a:lnTo>
                  <a:lnTo>
                    <a:pt x="12" y="22"/>
                  </a:lnTo>
                  <a:lnTo>
                    <a:pt x="6" y="32"/>
                  </a:lnTo>
                  <a:lnTo>
                    <a:pt x="2" y="42"/>
                  </a:lnTo>
                  <a:lnTo>
                    <a:pt x="0" y="52"/>
                  </a:lnTo>
                  <a:lnTo>
                    <a:pt x="0" y="64"/>
                  </a:lnTo>
                  <a:lnTo>
                    <a:pt x="4" y="74"/>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 name="Freeform 125"/>
            <p:cNvSpPr>
              <a:spLocks/>
            </p:cNvSpPr>
            <p:nvPr/>
          </p:nvSpPr>
          <p:spPr bwMode="auto">
            <a:xfrm>
              <a:off x="6935590" y="3599793"/>
              <a:ext cx="88900" cy="136525"/>
            </a:xfrm>
            <a:custGeom>
              <a:avLst/>
              <a:gdLst>
                <a:gd name="T0" fmla="*/ 0 w 56"/>
                <a:gd name="T1" fmla="*/ 0 h 86"/>
                <a:gd name="T2" fmla="*/ 0 w 56"/>
                <a:gd name="T3" fmla="*/ 56 h 86"/>
                <a:gd name="T4" fmla="*/ 48 w 56"/>
                <a:gd name="T5" fmla="*/ 86 h 86"/>
                <a:gd name="T6" fmla="*/ 48 w 56"/>
                <a:gd name="T7" fmla="*/ 86 h 86"/>
                <a:gd name="T8" fmla="*/ 54 w 56"/>
                <a:gd name="T9" fmla="*/ 72 h 86"/>
                <a:gd name="T10" fmla="*/ 56 w 56"/>
                <a:gd name="T11" fmla="*/ 58 h 86"/>
                <a:gd name="T12" fmla="*/ 54 w 56"/>
                <a:gd name="T13" fmla="*/ 42 h 86"/>
                <a:gd name="T14" fmla="*/ 48 w 56"/>
                <a:gd name="T15" fmla="*/ 28 h 86"/>
                <a:gd name="T16" fmla="*/ 48 w 56"/>
                <a:gd name="T17" fmla="*/ 28 h 86"/>
                <a:gd name="T18" fmla="*/ 40 w 56"/>
                <a:gd name="T19" fmla="*/ 16 h 86"/>
                <a:gd name="T20" fmla="*/ 28 w 56"/>
                <a:gd name="T21" fmla="*/ 8 h 86"/>
                <a:gd name="T22" fmla="*/ 14 w 56"/>
                <a:gd name="T23" fmla="*/ 2 h 86"/>
                <a:gd name="T24" fmla="*/ 0 w 56"/>
                <a:gd name="T25" fmla="*/ 0 h 86"/>
                <a:gd name="T26" fmla="*/ 0 w 56"/>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6">
                  <a:moveTo>
                    <a:pt x="0" y="0"/>
                  </a:moveTo>
                  <a:lnTo>
                    <a:pt x="0" y="56"/>
                  </a:lnTo>
                  <a:lnTo>
                    <a:pt x="48" y="86"/>
                  </a:lnTo>
                  <a:lnTo>
                    <a:pt x="48" y="86"/>
                  </a:lnTo>
                  <a:lnTo>
                    <a:pt x="54" y="72"/>
                  </a:lnTo>
                  <a:lnTo>
                    <a:pt x="56" y="58"/>
                  </a:lnTo>
                  <a:lnTo>
                    <a:pt x="54" y="42"/>
                  </a:lnTo>
                  <a:lnTo>
                    <a:pt x="48" y="28"/>
                  </a:lnTo>
                  <a:lnTo>
                    <a:pt x="48" y="28"/>
                  </a:lnTo>
                  <a:lnTo>
                    <a:pt x="40" y="16"/>
                  </a:lnTo>
                  <a:lnTo>
                    <a:pt x="28" y="8"/>
                  </a:lnTo>
                  <a:lnTo>
                    <a:pt x="14" y="2"/>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 name="Freeform 127"/>
            <p:cNvSpPr>
              <a:spLocks/>
            </p:cNvSpPr>
            <p:nvPr/>
          </p:nvSpPr>
          <p:spPr bwMode="auto">
            <a:xfrm>
              <a:off x="7164190" y="3466443"/>
              <a:ext cx="92075" cy="136525"/>
            </a:xfrm>
            <a:custGeom>
              <a:avLst/>
              <a:gdLst>
                <a:gd name="T0" fmla="*/ 0 w 58"/>
                <a:gd name="T1" fmla="*/ 0 h 86"/>
                <a:gd name="T2" fmla="*/ 0 w 58"/>
                <a:gd name="T3" fmla="*/ 56 h 86"/>
                <a:gd name="T4" fmla="*/ 50 w 58"/>
                <a:gd name="T5" fmla="*/ 86 h 86"/>
                <a:gd name="T6" fmla="*/ 50 w 58"/>
                <a:gd name="T7" fmla="*/ 86 h 86"/>
                <a:gd name="T8" fmla="*/ 56 w 58"/>
                <a:gd name="T9" fmla="*/ 72 h 86"/>
                <a:gd name="T10" fmla="*/ 58 w 58"/>
                <a:gd name="T11" fmla="*/ 56 h 86"/>
                <a:gd name="T12" fmla="*/ 58 w 58"/>
                <a:gd name="T13" fmla="*/ 56 h 86"/>
                <a:gd name="T14" fmla="*/ 56 w 58"/>
                <a:gd name="T15" fmla="*/ 46 h 86"/>
                <a:gd name="T16" fmla="*/ 54 w 58"/>
                <a:gd name="T17" fmla="*/ 34 h 86"/>
                <a:gd name="T18" fmla="*/ 48 w 58"/>
                <a:gd name="T19" fmla="*/ 24 h 86"/>
                <a:gd name="T20" fmla="*/ 42 w 58"/>
                <a:gd name="T21" fmla="*/ 16 h 86"/>
                <a:gd name="T22" fmla="*/ 32 w 58"/>
                <a:gd name="T23" fmla="*/ 10 h 86"/>
                <a:gd name="T24" fmla="*/ 24 w 58"/>
                <a:gd name="T25" fmla="*/ 4 h 86"/>
                <a:gd name="T26" fmla="*/ 12 w 58"/>
                <a:gd name="T27" fmla="*/ 0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6"/>
                  </a:lnTo>
                  <a:lnTo>
                    <a:pt x="50" y="86"/>
                  </a:lnTo>
                  <a:lnTo>
                    <a:pt x="50" y="86"/>
                  </a:lnTo>
                  <a:lnTo>
                    <a:pt x="56" y="72"/>
                  </a:lnTo>
                  <a:lnTo>
                    <a:pt x="58" y="56"/>
                  </a:lnTo>
                  <a:lnTo>
                    <a:pt x="58" y="56"/>
                  </a:lnTo>
                  <a:lnTo>
                    <a:pt x="56" y="46"/>
                  </a:lnTo>
                  <a:lnTo>
                    <a:pt x="54" y="34"/>
                  </a:lnTo>
                  <a:lnTo>
                    <a:pt x="48" y="24"/>
                  </a:lnTo>
                  <a:lnTo>
                    <a:pt x="42" y="16"/>
                  </a:lnTo>
                  <a:lnTo>
                    <a:pt x="32" y="10"/>
                  </a:lnTo>
                  <a:lnTo>
                    <a:pt x="24" y="4"/>
                  </a:lnTo>
                  <a:lnTo>
                    <a:pt x="12" y="0"/>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 name="Freeform 128"/>
            <p:cNvSpPr>
              <a:spLocks/>
            </p:cNvSpPr>
            <p:nvPr/>
          </p:nvSpPr>
          <p:spPr bwMode="auto">
            <a:xfrm>
              <a:off x="7087990" y="3555343"/>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90 w 98"/>
                <a:gd name="T19" fmla="*/ 40 h 58"/>
                <a:gd name="T20" fmla="*/ 98 w 98"/>
                <a:gd name="T21" fmla="*/ 30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90" y="40"/>
                  </a:lnTo>
                  <a:lnTo>
                    <a:pt x="98" y="30"/>
                  </a:lnTo>
                  <a:lnTo>
                    <a:pt x="48"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 name="Freeform 131"/>
            <p:cNvSpPr>
              <a:spLocks/>
            </p:cNvSpPr>
            <p:nvPr/>
          </p:nvSpPr>
          <p:spPr bwMode="auto">
            <a:xfrm>
              <a:off x="6506965" y="3977618"/>
              <a:ext cx="88900" cy="133350"/>
            </a:xfrm>
            <a:custGeom>
              <a:avLst/>
              <a:gdLst>
                <a:gd name="T0" fmla="*/ 56 w 56"/>
                <a:gd name="T1" fmla="*/ 0 h 84"/>
                <a:gd name="T2" fmla="*/ 56 w 56"/>
                <a:gd name="T3" fmla="*/ 0 h 84"/>
                <a:gd name="T4" fmla="*/ 42 w 56"/>
                <a:gd name="T5" fmla="*/ 2 h 84"/>
                <a:gd name="T6" fmla="*/ 28 w 56"/>
                <a:gd name="T7" fmla="*/ 8 h 84"/>
                <a:gd name="T8" fmla="*/ 28 w 56"/>
                <a:gd name="T9" fmla="*/ 8 h 84"/>
                <a:gd name="T10" fmla="*/ 18 w 56"/>
                <a:gd name="T11" fmla="*/ 14 h 84"/>
                <a:gd name="T12" fmla="*/ 10 w 56"/>
                <a:gd name="T13" fmla="*/ 22 h 84"/>
                <a:gd name="T14" fmla="*/ 4 w 56"/>
                <a:gd name="T15" fmla="*/ 32 h 84"/>
                <a:gd name="T16" fmla="*/ 0 w 56"/>
                <a:gd name="T17" fmla="*/ 42 h 84"/>
                <a:gd name="T18" fmla="*/ 0 w 56"/>
                <a:gd name="T19" fmla="*/ 52 h 84"/>
                <a:gd name="T20" fmla="*/ 0 w 56"/>
                <a:gd name="T21" fmla="*/ 64 h 84"/>
                <a:gd name="T22" fmla="*/ 2 w 56"/>
                <a:gd name="T23" fmla="*/ 74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2" y="2"/>
                  </a:lnTo>
                  <a:lnTo>
                    <a:pt x="28" y="8"/>
                  </a:lnTo>
                  <a:lnTo>
                    <a:pt x="28" y="8"/>
                  </a:lnTo>
                  <a:lnTo>
                    <a:pt x="18" y="14"/>
                  </a:lnTo>
                  <a:lnTo>
                    <a:pt x="10" y="22"/>
                  </a:lnTo>
                  <a:lnTo>
                    <a:pt x="4" y="32"/>
                  </a:lnTo>
                  <a:lnTo>
                    <a:pt x="0" y="42"/>
                  </a:lnTo>
                  <a:lnTo>
                    <a:pt x="0" y="52"/>
                  </a:lnTo>
                  <a:lnTo>
                    <a:pt x="0" y="64"/>
                  </a:lnTo>
                  <a:lnTo>
                    <a:pt x="2" y="74"/>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 name="Freeform 132"/>
            <p:cNvSpPr>
              <a:spLocks/>
            </p:cNvSpPr>
            <p:nvPr/>
          </p:nvSpPr>
          <p:spPr bwMode="auto">
            <a:xfrm>
              <a:off x="6516490" y="4066518"/>
              <a:ext cx="158750" cy="92075"/>
            </a:xfrm>
            <a:custGeom>
              <a:avLst/>
              <a:gdLst>
                <a:gd name="T0" fmla="*/ 78 w 100"/>
                <a:gd name="T1" fmla="*/ 50 h 58"/>
                <a:gd name="T2" fmla="*/ 78 w 100"/>
                <a:gd name="T3" fmla="*/ 50 h 58"/>
                <a:gd name="T4" fmla="*/ 90 w 100"/>
                <a:gd name="T5" fmla="*/ 40 h 58"/>
                <a:gd name="T6" fmla="*/ 100 w 100"/>
                <a:gd name="T7" fmla="*/ 28 h 58"/>
                <a:gd name="T8" fmla="*/ 50 w 100"/>
                <a:gd name="T9" fmla="*/ 0 h 58"/>
                <a:gd name="T10" fmla="*/ 0 w 100"/>
                <a:gd name="T11" fmla="*/ 28 h 58"/>
                <a:gd name="T12" fmla="*/ 0 w 100"/>
                <a:gd name="T13" fmla="*/ 28 h 58"/>
                <a:gd name="T14" fmla="*/ 8 w 100"/>
                <a:gd name="T15" fmla="*/ 38 h 58"/>
                <a:gd name="T16" fmla="*/ 16 w 100"/>
                <a:gd name="T17" fmla="*/ 46 h 58"/>
                <a:gd name="T18" fmla="*/ 24 w 100"/>
                <a:gd name="T19" fmla="*/ 52 h 58"/>
                <a:gd name="T20" fmla="*/ 36 w 100"/>
                <a:gd name="T21" fmla="*/ 56 h 58"/>
                <a:gd name="T22" fmla="*/ 46 w 100"/>
                <a:gd name="T23" fmla="*/ 58 h 58"/>
                <a:gd name="T24" fmla="*/ 56 w 100"/>
                <a:gd name="T25" fmla="*/ 56 h 58"/>
                <a:gd name="T26" fmla="*/ 68 w 100"/>
                <a:gd name="T27" fmla="*/ 54 h 58"/>
                <a:gd name="T28" fmla="*/ 78 w 100"/>
                <a:gd name="T29" fmla="*/ 50 h 58"/>
                <a:gd name="T30" fmla="*/ 78 w 100"/>
                <a:gd name="T3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8">
                  <a:moveTo>
                    <a:pt x="78" y="50"/>
                  </a:moveTo>
                  <a:lnTo>
                    <a:pt x="78" y="50"/>
                  </a:lnTo>
                  <a:lnTo>
                    <a:pt x="90" y="40"/>
                  </a:lnTo>
                  <a:lnTo>
                    <a:pt x="100" y="28"/>
                  </a:lnTo>
                  <a:lnTo>
                    <a:pt x="50" y="0"/>
                  </a:lnTo>
                  <a:lnTo>
                    <a:pt x="0" y="28"/>
                  </a:lnTo>
                  <a:lnTo>
                    <a:pt x="0" y="28"/>
                  </a:lnTo>
                  <a:lnTo>
                    <a:pt x="8" y="38"/>
                  </a:lnTo>
                  <a:lnTo>
                    <a:pt x="16" y="46"/>
                  </a:lnTo>
                  <a:lnTo>
                    <a:pt x="24" y="52"/>
                  </a:lnTo>
                  <a:lnTo>
                    <a:pt x="36" y="56"/>
                  </a:lnTo>
                  <a:lnTo>
                    <a:pt x="46" y="58"/>
                  </a:lnTo>
                  <a:lnTo>
                    <a:pt x="56" y="56"/>
                  </a:lnTo>
                  <a:lnTo>
                    <a:pt x="68" y="54"/>
                  </a:lnTo>
                  <a:lnTo>
                    <a:pt x="78" y="50"/>
                  </a:lnTo>
                  <a:lnTo>
                    <a:pt x="78" y="5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 name="Freeform 133"/>
            <p:cNvSpPr>
              <a:spLocks/>
            </p:cNvSpPr>
            <p:nvPr/>
          </p:nvSpPr>
          <p:spPr bwMode="auto">
            <a:xfrm>
              <a:off x="7173715" y="2263118"/>
              <a:ext cx="92075" cy="136525"/>
            </a:xfrm>
            <a:custGeom>
              <a:avLst/>
              <a:gdLst>
                <a:gd name="T0" fmla="*/ 58 w 58"/>
                <a:gd name="T1" fmla="*/ 0 h 86"/>
                <a:gd name="T2" fmla="*/ 58 w 58"/>
                <a:gd name="T3" fmla="*/ 0 h 86"/>
                <a:gd name="T4" fmla="*/ 46 w 58"/>
                <a:gd name="T5" fmla="*/ 2 h 86"/>
                <a:gd name="T6" fmla="*/ 36 w 58"/>
                <a:gd name="T7" fmla="*/ 4 h 86"/>
                <a:gd name="T8" fmla="*/ 26 w 58"/>
                <a:gd name="T9" fmla="*/ 10 h 86"/>
                <a:gd name="T10" fmla="*/ 18 w 58"/>
                <a:gd name="T11" fmla="*/ 16 h 86"/>
                <a:gd name="T12" fmla="*/ 10 w 58"/>
                <a:gd name="T13" fmla="*/ 26 h 86"/>
                <a:gd name="T14" fmla="*/ 6 w 58"/>
                <a:gd name="T15" fmla="*/ 34 h 86"/>
                <a:gd name="T16" fmla="*/ 2 w 58"/>
                <a:gd name="T17" fmla="*/ 46 h 86"/>
                <a:gd name="T18" fmla="*/ 0 w 58"/>
                <a:gd name="T19" fmla="*/ 56 h 86"/>
                <a:gd name="T20" fmla="*/ 0 w 58"/>
                <a:gd name="T21" fmla="*/ 56 h 86"/>
                <a:gd name="T22" fmla="*/ 2 w 58"/>
                <a:gd name="T23" fmla="*/ 72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6" y="2"/>
                  </a:lnTo>
                  <a:lnTo>
                    <a:pt x="36" y="4"/>
                  </a:lnTo>
                  <a:lnTo>
                    <a:pt x="26" y="10"/>
                  </a:lnTo>
                  <a:lnTo>
                    <a:pt x="18" y="16"/>
                  </a:lnTo>
                  <a:lnTo>
                    <a:pt x="10" y="26"/>
                  </a:lnTo>
                  <a:lnTo>
                    <a:pt x="6" y="34"/>
                  </a:lnTo>
                  <a:lnTo>
                    <a:pt x="2" y="46"/>
                  </a:lnTo>
                  <a:lnTo>
                    <a:pt x="0" y="56"/>
                  </a:lnTo>
                  <a:lnTo>
                    <a:pt x="0" y="56"/>
                  </a:lnTo>
                  <a:lnTo>
                    <a:pt x="2" y="72"/>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 name="Freeform 134"/>
            <p:cNvSpPr>
              <a:spLocks/>
            </p:cNvSpPr>
            <p:nvPr/>
          </p:nvSpPr>
          <p:spPr bwMode="auto">
            <a:xfrm>
              <a:off x="7265790" y="2263118"/>
              <a:ext cx="88900" cy="136525"/>
            </a:xfrm>
            <a:custGeom>
              <a:avLst/>
              <a:gdLst>
                <a:gd name="T0" fmla="*/ 0 w 56"/>
                <a:gd name="T1" fmla="*/ 0 h 86"/>
                <a:gd name="T2" fmla="*/ 0 w 56"/>
                <a:gd name="T3" fmla="*/ 56 h 86"/>
                <a:gd name="T4" fmla="*/ 50 w 56"/>
                <a:gd name="T5" fmla="*/ 86 h 86"/>
                <a:gd name="T6" fmla="*/ 50 w 56"/>
                <a:gd name="T7" fmla="*/ 86 h 86"/>
                <a:gd name="T8" fmla="*/ 54 w 56"/>
                <a:gd name="T9" fmla="*/ 72 h 86"/>
                <a:gd name="T10" fmla="*/ 56 w 56"/>
                <a:gd name="T11" fmla="*/ 56 h 86"/>
                <a:gd name="T12" fmla="*/ 56 w 56"/>
                <a:gd name="T13" fmla="*/ 56 h 86"/>
                <a:gd name="T14" fmla="*/ 56 w 56"/>
                <a:gd name="T15" fmla="*/ 46 h 86"/>
                <a:gd name="T16" fmla="*/ 52 w 56"/>
                <a:gd name="T17" fmla="*/ 34 h 86"/>
                <a:gd name="T18" fmla="*/ 48 w 56"/>
                <a:gd name="T19" fmla="*/ 26 h 86"/>
                <a:gd name="T20" fmla="*/ 40 w 56"/>
                <a:gd name="T21" fmla="*/ 16 h 86"/>
                <a:gd name="T22" fmla="*/ 32 w 56"/>
                <a:gd name="T23" fmla="*/ 10 h 86"/>
                <a:gd name="T24" fmla="*/ 22 w 56"/>
                <a:gd name="T25" fmla="*/ 4 h 86"/>
                <a:gd name="T26" fmla="*/ 12 w 56"/>
                <a:gd name="T27" fmla="*/ 2 h 86"/>
                <a:gd name="T28" fmla="*/ 0 w 56"/>
                <a:gd name="T29" fmla="*/ 0 h 86"/>
                <a:gd name="T30" fmla="*/ 0 w 56"/>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6">
                  <a:moveTo>
                    <a:pt x="0" y="0"/>
                  </a:moveTo>
                  <a:lnTo>
                    <a:pt x="0" y="56"/>
                  </a:lnTo>
                  <a:lnTo>
                    <a:pt x="50" y="86"/>
                  </a:lnTo>
                  <a:lnTo>
                    <a:pt x="50" y="86"/>
                  </a:lnTo>
                  <a:lnTo>
                    <a:pt x="54" y="72"/>
                  </a:lnTo>
                  <a:lnTo>
                    <a:pt x="56" y="56"/>
                  </a:lnTo>
                  <a:lnTo>
                    <a:pt x="56" y="56"/>
                  </a:lnTo>
                  <a:lnTo>
                    <a:pt x="56" y="46"/>
                  </a:lnTo>
                  <a:lnTo>
                    <a:pt x="52" y="34"/>
                  </a:lnTo>
                  <a:lnTo>
                    <a:pt x="48" y="26"/>
                  </a:lnTo>
                  <a:lnTo>
                    <a:pt x="40" y="16"/>
                  </a:lnTo>
                  <a:lnTo>
                    <a:pt x="32" y="10"/>
                  </a:lnTo>
                  <a:lnTo>
                    <a:pt x="22" y="4"/>
                  </a:lnTo>
                  <a:lnTo>
                    <a:pt x="12" y="2"/>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 name="Freeform 549"/>
            <p:cNvSpPr>
              <a:spLocks/>
            </p:cNvSpPr>
            <p:nvPr/>
          </p:nvSpPr>
          <p:spPr bwMode="auto">
            <a:xfrm>
              <a:off x="7335640" y="2748893"/>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96"/>
            <p:cNvSpPr>
              <a:spLocks/>
            </p:cNvSpPr>
            <p:nvPr/>
          </p:nvSpPr>
          <p:spPr bwMode="auto">
            <a:xfrm>
              <a:off x="7424540" y="3015593"/>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97"/>
            <p:cNvSpPr>
              <a:spLocks/>
            </p:cNvSpPr>
            <p:nvPr/>
          </p:nvSpPr>
          <p:spPr bwMode="auto">
            <a:xfrm>
              <a:off x="7916665" y="3599793"/>
              <a:ext cx="88900" cy="133350"/>
            </a:xfrm>
            <a:custGeom>
              <a:avLst/>
              <a:gdLst>
                <a:gd name="T0" fmla="*/ 0 w 56"/>
                <a:gd name="T1" fmla="*/ 0 h 84"/>
                <a:gd name="T2" fmla="*/ 0 w 56"/>
                <a:gd name="T3" fmla="*/ 56 h 84"/>
                <a:gd name="T4" fmla="*/ 50 w 56"/>
                <a:gd name="T5" fmla="*/ 84 h 84"/>
                <a:gd name="T6" fmla="*/ 50 w 56"/>
                <a:gd name="T7" fmla="*/ 84 h 84"/>
                <a:gd name="T8" fmla="*/ 54 w 56"/>
                <a:gd name="T9" fmla="*/ 72 h 84"/>
                <a:gd name="T10" fmla="*/ 56 w 56"/>
                <a:gd name="T11" fmla="*/ 56 h 84"/>
                <a:gd name="T12" fmla="*/ 56 w 56"/>
                <a:gd name="T13" fmla="*/ 56 h 84"/>
                <a:gd name="T14" fmla="*/ 56 w 56"/>
                <a:gd name="T15" fmla="*/ 44 h 84"/>
                <a:gd name="T16" fmla="*/ 52 w 56"/>
                <a:gd name="T17" fmla="*/ 34 h 84"/>
                <a:gd name="T18" fmla="*/ 48 w 56"/>
                <a:gd name="T19" fmla="*/ 24 h 84"/>
                <a:gd name="T20" fmla="*/ 40 w 56"/>
                <a:gd name="T21" fmla="*/ 16 h 84"/>
                <a:gd name="T22" fmla="*/ 32 w 56"/>
                <a:gd name="T23" fmla="*/ 10 h 84"/>
                <a:gd name="T24" fmla="*/ 22 w 56"/>
                <a:gd name="T25" fmla="*/ 4 h 84"/>
                <a:gd name="T26" fmla="*/ 12 w 56"/>
                <a:gd name="T27" fmla="*/ 0 h 84"/>
                <a:gd name="T28" fmla="*/ 0 w 56"/>
                <a:gd name="T29" fmla="*/ 0 h 84"/>
                <a:gd name="T30" fmla="*/ 0 w 56"/>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0" y="0"/>
                  </a:moveTo>
                  <a:lnTo>
                    <a:pt x="0" y="56"/>
                  </a:lnTo>
                  <a:lnTo>
                    <a:pt x="50" y="84"/>
                  </a:lnTo>
                  <a:lnTo>
                    <a:pt x="50" y="84"/>
                  </a:lnTo>
                  <a:lnTo>
                    <a:pt x="54" y="72"/>
                  </a:lnTo>
                  <a:lnTo>
                    <a:pt x="56" y="56"/>
                  </a:lnTo>
                  <a:lnTo>
                    <a:pt x="56" y="56"/>
                  </a:lnTo>
                  <a:lnTo>
                    <a:pt x="56" y="44"/>
                  </a:lnTo>
                  <a:lnTo>
                    <a:pt x="52" y="34"/>
                  </a:lnTo>
                  <a:lnTo>
                    <a:pt x="48" y="24"/>
                  </a:lnTo>
                  <a:lnTo>
                    <a:pt x="40" y="16"/>
                  </a:lnTo>
                  <a:lnTo>
                    <a:pt x="32" y="10"/>
                  </a:lnTo>
                  <a:lnTo>
                    <a:pt x="22" y="4"/>
                  </a:lnTo>
                  <a:lnTo>
                    <a:pt x="12" y="0"/>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100"/>
            <p:cNvSpPr>
              <a:spLocks/>
            </p:cNvSpPr>
            <p:nvPr/>
          </p:nvSpPr>
          <p:spPr bwMode="auto">
            <a:xfrm>
              <a:off x="8640565" y="3466443"/>
              <a:ext cx="88900" cy="133350"/>
            </a:xfrm>
            <a:custGeom>
              <a:avLst/>
              <a:gdLst>
                <a:gd name="T0" fmla="*/ 28 w 56"/>
                <a:gd name="T1" fmla="*/ 6 h 84"/>
                <a:gd name="T2" fmla="*/ 28 w 56"/>
                <a:gd name="T3" fmla="*/ 6 h 84"/>
                <a:gd name="T4" fmla="*/ 14 w 56"/>
                <a:gd name="T5" fmla="*/ 0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2 h 84"/>
                <a:gd name="T18" fmla="*/ 56 w 56"/>
                <a:gd name="T19" fmla="*/ 52 h 84"/>
                <a:gd name="T20" fmla="*/ 56 w 56"/>
                <a:gd name="T21" fmla="*/ 42 h 84"/>
                <a:gd name="T22" fmla="*/ 52 w 56"/>
                <a:gd name="T23" fmla="*/ 30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0"/>
                  </a:lnTo>
                  <a:lnTo>
                    <a:pt x="0" y="0"/>
                  </a:lnTo>
                  <a:lnTo>
                    <a:pt x="0" y="56"/>
                  </a:lnTo>
                  <a:lnTo>
                    <a:pt x="50" y="84"/>
                  </a:lnTo>
                  <a:lnTo>
                    <a:pt x="50" y="84"/>
                  </a:lnTo>
                  <a:lnTo>
                    <a:pt x="54" y="74"/>
                  </a:lnTo>
                  <a:lnTo>
                    <a:pt x="56" y="62"/>
                  </a:lnTo>
                  <a:lnTo>
                    <a:pt x="56" y="52"/>
                  </a:lnTo>
                  <a:lnTo>
                    <a:pt x="56" y="42"/>
                  </a:lnTo>
                  <a:lnTo>
                    <a:pt x="52" y="30"/>
                  </a:lnTo>
                  <a:lnTo>
                    <a:pt x="46" y="22"/>
                  </a:lnTo>
                  <a:lnTo>
                    <a:pt x="38" y="14"/>
                  </a:lnTo>
                  <a:lnTo>
                    <a:pt x="28" y="6"/>
                  </a:lnTo>
                  <a:lnTo>
                    <a:pt x="28" y="6"/>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101"/>
            <p:cNvSpPr>
              <a:spLocks/>
            </p:cNvSpPr>
            <p:nvPr/>
          </p:nvSpPr>
          <p:spPr bwMode="auto">
            <a:xfrm>
              <a:off x="8551665" y="3466443"/>
              <a:ext cx="88900" cy="133350"/>
            </a:xfrm>
            <a:custGeom>
              <a:avLst/>
              <a:gdLst>
                <a:gd name="T0" fmla="*/ 56 w 56"/>
                <a:gd name="T1" fmla="*/ 0 h 84"/>
                <a:gd name="T2" fmla="*/ 56 w 56"/>
                <a:gd name="T3" fmla="*/ 0 h 84"/>
                <a:gd name="T4" fmla="*/ 42 w 56"/>
                <a:gd name="T5" fmla="*/ 0 h 84"/>
                <a:gd name="T6" fmla="*/ 28 w 56"/>
                <a:gd name="T7" fmla="*/ 6 h 84"/>
                <a:gd name="T8" fmla="*/ 16 w 56"/>
                <a:gd name="T9" fmla="*/ 16 h 84"/>
                <a:gd name="T10" fmla="*/ 6 w 56"/>
                <a:gd name="T11" fmla="*/ 28 h 84"/>
                <a:gd name="T12" fmla="*/ 6 w 56"/>
                <a:gd name="T13" fmla="*/ 28 h 84"/>
                <a:gd name="T14" fmla="*/ 2 w 56"/>
                <a:gd name="T15" fmla="*/ 42 h 84"/>
                <a:gd name="T16" fmla="*/ 0 w 56"/>
                <a:gd name="T17" fmla="*/ 56 h 84"/>
                <a:gd name="T18" fmla="*/ 2 w 56"/>
                <a:gd name="T19" fmla="*/ 70 h 84"/>
                <a:gd name="T20" fmla="*/ 6 w 56"/>
                <a:gd name="T21" fmla="*/ 84 h 84"/>
                <a:gd name="T22" fmla="*/ 56 w 56"/>
                <a:gd name="T23" fmla="*/ 56 h 84"/>
                <a:gd name="T24" fmla="*/ 56 w 56"/>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6" y="0"/>
                  </a:moveTo>
                  <a:lnTo>
                    <a:pt x="56" y="0"/>
                  </a:lnTo>
                  <a:lnTo>
                    <a:pt x="42" y="0"/>
                  </a:lnTo>
                  <a:lnTo>
                    <a:pt x="28" y="6"/>
                  </a:lnTo>
                  <a:lnTo>
                    <a:pt x="16" y="16"/>
                  </a:lnTo>
                  <a:lnTo>
                    <a:pt x="6" y="28"/>
                  </a:lnTo>
                  <a:lnTo>
                    <a:pt x="6" y="28"/>
                  </a:lnTo>
                  <a:lnTo>
                    <a:pt x="2" y="42"/>
                  </a:lnTo>
                  <a:lnTo>
                    <a:pt x="0" y="56"/>
                  </a:lnTo>
                  <a:lnTo>
                    <a:pt x="2" y="70"/>
                  </a:lnTo>
                  <a:lnTo>
                    <a:pt x="6" y="84"/>
                  </a:lnTo>
                  <a:lnTo>
                    <a:pt x="56" y="56"/>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02"/>
            <p:cNvSpPr>
              <a:spLocks/>
            </p:cNvSpPr>
            <p:nvPr/>
          </p:nvSpPr>
          <p:spPr bwMode="auto">
            <a:xfrm>
              <a:off x="8561190" y="3555343"/>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4 w 100"/>
                <a:gd name="T13" fmla="*/ 56 h 56"/>
                <a:gd name="T14" fmla="*/ 54 w 100"/>
                <a:gd name="T15" fmla="*/ 56 h 56"/>
                <a:gd name="T16" fmla="*/ 64 w 100"/>
                <a:gd name="T17" fmla="*/ 54 h 56"/>
                <a:gd name="T18" fmla="*/ 76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4" y="56"/>
                  </a:lnTo>
                  <a:lnTo>
                    <a:pt x="54" y="56"/>
                  </a:lnTo>
                  <a:lnTo>
                    <a:pt x="64" y="54"/>
                  </a:lnTo>
                  <a:lnTo>
                    <a:pt x="76" y="52"/>
                  </a:lnTo>
                  <a:lnTo>
                    <a:pt x="84" y="46"/>
                  </a:lnTo>
                  <a:lnTo>
                    <a:pt x="92" y="38"/>
                  </a:lnTo>
                  <a:lnTo>
                    <a:pt x="100" y="28"/>
                  </a:lnTo>
                  <a:lnTo>
                    <a:pt x="50"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05"/>
            <p:cNvSpPr>
              <a:spLocks/>
            </p:cNvSpPr>
            <p:nvPr/>
          </p:nvSpPr>
          <p:spPr bwMode="auto">
            <a:xfrm>
              <a:off x="8323065" y="3701393"/>
              <a:ext cx="92075" cy="133350"/>
            </a:xfrm>
            <a:custGeom>
              <a:avLst/>
              <a:gdLst>
                <a:gd name="T0" fmla="*/ 58 w 58"/>
                <a:gd name="T1" fmla="*/ 0 h 84"/>
                <a:gd name="T2" fmla="*/ 58 w 58"/>
                <a:gd name="T3" fmla="*/ 0 h 84"/>
                <a:gd name="T4" fmla="*/ 44 w 58"/>
                <a:gd name="T5" fmla="*/ 2 h 84"/>
                <a:gd name="T6" fmla="*/ 30 w 58"/>
                <a:gd name="T7" fmla="*/ 6 h 84"/>
                <a:gd name="T8" fmla="*/ 18 w 58"/>
                <a:gd name="T9" fmla="*/ 16 h 84"/>
                <a:gd name="T10" fmla="*/ 8 w 58"/>
                <a:gd name="T11" fmla="*/ 28 h 84"/>
                <a:gd name="T12" fmla="*/ 8 w 58"/>
                <a:gd name="T13" fmla="*/ 28 h 84"/>
                <a:gd name="T14" fmla="*/ 2 w 58"/>
                <a:gd name="T15" fmla="*/ 42 h 84"/>
                <a:gd name="T16" fmla="*/ 0 w 58"/>
                <a:gd name="T17" fmla="*/ 56 h 84"/>
                <a:gd name="T18" fmla="*/ 2 w 58"/>
                <a:gd name="T19" fmla="*/ 72 h 84"/>
                <a:gd name="T20" fmla="*/ 8 w 58"/>
                <a:gd name="T21" fmla="*/ 84 h 84"/>
                <a:gd name="T22" fmla="*/ 58 w 58"/>
                <a:gd name="T23" fmla="*/ 56 h 84"/>
                <a:gd name="T24" fmla="*/ 58 w 58"/>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4">
                  <a:moveTo>
                    <a:pt x="58" y="0"/>
                  </a:moveTo>
                  <a:lnTo>
                    <a:pt x="58" y="0"/>
                  </a:lnTo>
                  <a:lnTo>
                    <a:pt x="44" y="2"/>
                  </a:lnTo>
                  <a:lnTo>
                    <a:pt x="30" y="6"/>
                  </a:lnTo>
                  <a:lnTo>
                    <a:pt x="18" y="16"/>
                  </a:lnTo>
                  <a:lnTo>
                    <a:pt x="8" y="28"/>
                  </a:lnTo>
                  <a:lnTo>
                    <a:pt x="8" y="28"/>
                  </a:lnTo>
                  <a:lnTo>
                    <a:pt x="2" y="42"/>
                  </a:lnTo>
                  <a:lnTo>
                    <a:pt x="0" y="56"/>
                  </a:lnTo>
                  <a:lnTo>
                    <a:pt x="2" y="72"/>
                  </a:lnTo>
                  <a:lnTo>
                    <a:pt x="8" y="84"/>
                  </a:lnTo>
                  <a:lnTo>
                    <a:pt x="58" y="56"/>
                  </a:lnTo>
                  <a:lnTo>
                    <a:pt x="58"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06"/>
            <p:cNvSpPr>
              <a:spLocks/>
            </p:cNvSpPr>
            <p:nvPr/>
          </p:nvSpPr>
          <p:spPr bwMode="auto">
            <a:xfrm>
              <a:off x="8078590" y="4282418"/>
              <a:ext cx="88900" cy="136525"/>
            </a:xfrm>
            <a:custGeom>
              <a:avLst/>
              <a:gdLst>
                <a:gd name="T0" fmla="*/ 56 w 56"/>
                <a:gd name="T1" fmla="*/ 0 h 86"/>
                <a:gd name="T2" fmla="*/ 56 w 56"/>
                <a:gd name="T3" fmla="*/ 0 h 86"/>
                <a:gd name="T4" fmla="*/ 44 w 56"/>
                <a:gd name="T5" fmla="*/ 2 h 86"/>
                <a:gd name="T6" fmla="*/ 34 w 56"/>
                <a:gd name="T7" fmla="*/ 6 h 86"/>
                <a:gd name="T8" fmla="*/ 24 w 56"/>
                <a:gd name="T9" fmla="*/ 10 h 86"/>
                <a:gd name="T10" fmla="*/ 16 w 56"/>
                <a:gd name="T11" fmla="*/ 18 h 86"/>
                <a:gd name="T12" fmla="*/ 10 w 56"/>
                <a:gd name="T13" fmla="*/ 26 h 86"/>
                <a:gd name="T14" fmla="*/ 4 w 56"/>
                <a:gd name="T15" fmla="*/ 36 h 86"/>
                <a:gd name="T16" fmla="*/ 0 w 56"/>
                <a:gd name="T17" fmla="*/ 46 h 86"/>
                <a:gd name="T18" fmla="*/ 0 w 56"/>
                <a:gd name="T19" fmla="*/ 58 h 86"/>
                <a:gd name="T20" fmla="*/ 0 w 56"/>
                <a:gd name="T21" fmla="*/ 58 h 86"/>
                <a:gd name="T22" fmla="*/ 2 w 56"/>
                <a:gd name="T23" fmla="*/ 72 h 86"/>
                <a:gd name="T24" fmla="*/ 6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4" y="2"/>
                  </a:lnTo>
                  <a:lnTo>
                    <a:pt x="34" y="6"/>
                  </a:lnTo>
                  <a:lnTo>
                    <a:pt x="24" y="10"/>
                  </a:lnTo>
                  <a:lnTo>
                    <a:pt x="16" y="18"/>
                  </a:lnTo>
                  <a:lnTo>
                    <a:pt x="10" y="26"/>
                  </a:lnTo>
                  <a:lnTo>
                    <a:pt x="4" y="36"/>
                  </a:lnTo>
                  <a:lnTo>
                    <a:pt x="0" y="46"/>
                  </a:lnTo>
                  <a:lnTo>
                    <a:pt x="0" y="58"/>
                  </a:lnTo>
                  <a:lnTo>
                    <a:pt x="0" y="58"/>
                  </a:lnTo>
                  <a:lnTo>
                    <a:pt x="2" y="72"/>
                  </a:lnTo>
                  <a:lnTo>
                    <a:pt x="6" y="86"/>
                  </a:lnTo>
                  <a:lnTo>
                    <a:pt x="56" y="58"/>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07"/>
            <p:cNvSpPr>
              <a:spLocks/>
            </p:cNvSpPr>
            <p:nvPr/>
          </p:nvSpPr>
          <p:spPr bwMode="auto">
            <a:xfrm>
              <a:off x="8167490" y="4282418"/>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2 w 58"/>
                <a:gd name="T17" fmla="*/ 36 h 86"/>
                <a:gd name="T18" fmla="*/ 48 w 58"/>
                <a:gd name="T19" fmla="*/ 26 h 86"/>
                <a:gd name="T20" fmla="*/ 40 w 58"/>
                <a:gd name="T21" fmla="*/ 18 h 86"/>
                <a:gd name="T22" fmla="*/ 32 w 58"/>
                <a:gd name="T23" fmla="*/ 10 h 86"/>
                <a:gd name="T24" fmla="*/ 22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2" y="36"/>
                  </a:lnTo>
                  <a:lnTo>
                    <a:pt x="48" y="26"/>
                  </a:lnTo>
                  <a:lnTo>
                    <a:pt x="40" y="18"/>
                  </a:lnTo>
                  <a:lnTo>
                    <a:pt x="32" y="10"/>
                  </a:lnTo>
                  <a:lnTo>
                    <a:pt x="22" y="6"/>
                  </a:lnTo>
                  <a:lnTo>
                    <a:pt x="12" y="2"/>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08"/>
            <p:cNvSpPr>
              <a:spLocks/>
            </p:cNvSpPr>
            <p:nvPr/>
          </p:nvSpPr>
          <p:spPr bwMode="auto">
            <a:xfrm>
              <a:off x="8088115" y="4374493"/>
              <a:ext cx="158750" cy="88900"/>
            </a:xfrm>
            <a:custGeom>
              <a:avLst/>
              <a:gdLst>
                <a:gd name="T0" fmla="*/ 0 w 100"/>
                <a:gd name="T1" fmla="*/ 28 h 56"/>
                <a:gd name="T2" fmla="*/ 0 w 100"/>
                <a:gd name="T3" fmla="*/ 28 h 56"/>
                <a:gd name="T4" fmla="*/ 10 w 100"/>
                <a:gd name="T5" fmla="*/ 40 h 56"/>
                <a:gd name="T6" fmla="*/ 22 w 100"/>
                <a:gd name="T7" fmla="*/ 48 h 56"/>
                <a:gd name="T8" fmla="*/ 34 w 100"/>
                <a:gd name="T9" fmla="*/ 54 h 56"/>
                <a:gd name="T10" fmla="*/ 50 w 100"/>
                <a:gd name="T11" fmla="*/ 56 h 56"/>
                <a:gd name="T12" fmla="*/ 50 w 100"/>
                <a:gd name="T13" fmla="*/ 56 h 56"/>
                <a:gd name="T14" fmla="*/ 66 w 100"/>
                <a:gd name="T15" fmla="*/ 54 h 56"/>
                <a:gd name="T16" fmla="*/ 80 w 100"/>
                <a:gd name="T17" fmla="*/ 48 h 56"/>
                <a:gd name="T18" fmla="*/ 90 w 100"/>
                <a:gd name="T19" fmla="*/ 40 h 56"/>
                <a:gd name="T20" fmla="*/ 100 w 100"/>
                <a:gd name="T21" fmla="*/ 28 h 56"/>
                <a:gd name="T22" fmla="*/ 50 w 100"/>
                <a:gd name="T23" fmla="*/ 0 h 56"/>
                <a:gd name="T24" fmla="*/ 0 w 100"/>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6">
                  <a:moveTo>
                    <a:pt x="0" y="28"/>
                  </a:moveTo>
                  <a:lnTo>
                    <a:pt x="0" y="28"/>
                  </a:lnTo>
                  <a:lnTo>
                    <a:pt x="10" y="40"/>
                  </a:lnTo>
                  <a:lnTo>
                    <a:pt x="22" y="48"/>
                  </a:lnTo>
                  <a:lnTo>
                    <a:pt x="34" y="54"/>
                  </a:lnTo>
                  <a:lnTo>
                    <a:pt x="50" y="56"/>
                  </a:lnTo>
                  <a:lnTo>
                    <a:pt x="50" y="56"/>
                  </a:lnTo>
                  <a:lnTo>
                    <a:pt x="66" y="54"/>
                  </a:lnTo>
                  <a:lnTo>
                    <a:pt x="80" y="48"/>
                  </a:lnTo>
                  <a:lnTo>
                    <a:pt x="90" y="40"/>
                  </a:lnTo>
                  <a:lnTo>
                    <a:pt x="100" y="28"/>
                  </a:lnTo>
                  <a:lnTo>
                    <a:pt x="50"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109"/>
            <p:cNvSpPr>
              <a:spLocks/>
            </p:cNvSpPr>
            <p:nvPr/>
          </p:nvSpPr>
          <p:spPr bwMode="auto">
            <a:xfrm>
              <a:off x="6862565" y="2177393"/>
              <a:ext cx="88900" cy="136525"/>
            </a:xfrm>
            <a:custGeom>
              <a:avLst/>
              <a:gdLst>
                <a:gd name="T0" fmla="*/ 56 w 56"/>
                <a:gd name="T1" fmla="*/ 0 h 86"/>
                <a:gd name="T2" fmla="*/ 56 w 56"/>
                <a:gd name="T3" fmla="*/ 0 h 86"/>
                <a:gd name="T4" fmla="*/ 42 w 56"/>
                <a:gd name="T5" fmla="*/ 2 h 86"/>
                <a:gd name="T6" fmla="*/ 28 w 56"/>
                <a:gd name="T7" fmla="*/ 8 h 86"/>
                <a:gd name="T8" fmla="*/ 28 w 56"/>
                <a:gd name="T9" fmla="*/ 8 h 86"/>
                <a:gd name="T10" fmla="*/ 18 w 56"/>
                <a:gd name="T11" fmla="*/ 16 h 86"/>
                <a:gd name="T12" fmla="*/ 12 w 56"/>
                <a:gd name="T13" fmla="*/ 24 h 86"/>
                <a:gd name="T14" fmla="*/ 6 w 56"/>
                <a:gd name="T15" fmla="*/ 32 h 86"/>
                <a:gd name="T16" fmla="*/ 2 w 56"/>
                <a:gd name="T17" fmla="*/ 44 h 86"/>
                <a:gd name="T18" fmla="*/ 0 w 56"/>
                <a:gd name="T19" fmla="*/ 54 h 86"/>
                <a:gd name="T20" fmla="*/ 0 w 56"/>
                <a:gd name="T21" fmla="*/ 64 h 86"/>
                <a:gd name="T22" fmla="*/ 2 w 56"/>
                <a:gd name="T23" fmla="*/ 76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2" y="2"/>
                  </a:lnTo>
                  <a:lnTo>
                    <a:pt x="28" y="8"/>
                  </a:lnTo>
                  <a:lnTo>
                    <a:pt x="28" y="8"/>
                  </a:lnTo>
                  <a:lnTo>
                    <a:pt x="18" y="16"/>
                  </a:lnTo>
                  <a:lnTo>
                    <a:pt x="12" y="24"/>
                  </a:lnTo>
                  <a:lnTo>
                    <a:pt x="6" y="32"/>
                  </a:lnTo>
                  <a:lnTo>
                    <a:pt x="2" y="44"/>
                  </a:lnTo>
                  <a:lnTo>
                    <a:pt x="0" y="54"/>
                  </a:lnTo>
                  <a:lnTo>
                    <a:pt x="0" y="64"/>
                  </a:lnTo>
                  <a:lnTo>
                    <a:pt x="2" y="76"/>
                  </a:lnTo>
                  <a:lnTo>
                    <a:pt x="8" y="86"/>
                  </a:lnTo>
                  <a:lnTo>
                    <a:pt x="56" y="58"/>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110"/>
            <p:cNvSpPr>
              <a:spLocks/>
            </p:cNvSpPr>
            <p:nvPr/>
          </p:nvSpPr>
          <p:spPr bwMode="auto">
            <a:xfrm>
              <a:off x="6951465" y="2177393"/>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6 w 58"/>
                <a:gd name="T13" fmla="*/ 44 h 86"/>
                <a:gd name="T14" fmla="*/ 50 w 58"/>
                <a:gd name="T15" fmla="*/ 30 h 86"/>
                <a:gd name="T16" fmla="*/ 50 w 58"/>
                <a:gd name="T17" fmla="*/ 30 h 86"/>
                <a:gd name="T18" fmla="*/ 40 w 58"/>
                <a:gd name="T19" fmla="*/ 18 h 86"/>
                <a:gd name="T20" fmla="*/ 28 w 58"/>
                <a:gd name="T21" fmla="*/ 8 h 86"/>
                <a:gd name="T22" fmla="*/ 16 w 58"/>
                <a:gd name="T23" fmla="*/ 2 h 86"/>
                <a:gd name="T24" fmla="*/ 0 w 58"/>
                <a:gd name="T25" fmla="*/ 0 h 86"/>
                <a:gd name="T26" fmla="*/ 0 w 5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6">
                  <a:moveTo>
                    <a:pt x="0" y="0"/>
                  </a:moveTo>
                  <a:lnTo>
                    <a:pt x="0" y="58"/>
                  </a:lnTo>
                  <a:lnTo>
                    <a:pt x="50" y="86"/>
                  </a:lnTo>
                  <a:lnTo>
                    <a:pt x="50" y="86"/>
                  </a:lnTo>
                  <a:lnTo>
                    <a:pt x="56" y="72"/>
                  </a:lnTo>
                  <a:lnTo>
                    <a:pt x="58" y="58"/>
                  </a:lnTo>
                  <a:lnTo>
                    <a:pt x="56" y="44"/>
                  </a:lnTo>
                  <a:lnTo>
                    <a:pt x="50" y="30"/>
                  </a:lnTo>
                  <a:lnTo>
                    <a:pt x="50" y="30"/>
                  </a:lnTo>
                  <a:lnTo>
                    <a:pt x="40" y="18"/>
                  </a:lnTo>
                  <a:lnTo>
                    <a:pt x="28" y="8"/>
                  </a:lnTo>
                  <a:lnTo>
                    <a:pt x="16" y="2"/>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111"/>
            <p:cNvSpPr>
              <a:spLocks/>
            </p:cNvSpPr>
            <p:nvPr/>
          </p:nvSpPr>
          <p:spPr bwMode="auto">
            <a:xfrm>
              <a:off x="6875265" y="2269468"/>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0 h 56"/>
                <a:gd name="T10" fmla="*/ 34 w 98"/>
                <a:gd name="T11" fmla="*/ 54 h 56"/>
                <a:gd name="T12" fmla="*/ 44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48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0"/>
                  </a:lnTo>
                  <a:lnTo>
                    <a:pt x="34" y="54"/>
                  </a:lnTo>
                  <a:lnTo>
                    <a:pt x="44" y="56"/>
                  </a:lnTo>
                  <a:lnTo>
                    <a:pt x="56" y="56"/>
                  </a:lnTo>
                  <a:lnTo>
                    <a:pt x="66" y="54"/>
                  </a:lnTo>
                  <a:lnTo>
                    <a:pt x="78" y="50"/>
                  </a:lnTo>
                  <a:lnTo>
                    <a:pt x="78" y="50"/>
                  </a:lnTo>
                  <a:lnTo>
                    <a:pt x="90" y="40"/>
                  </a:lnTo>
                  <a:lnTo>
                    <a:pt x="98" y="28"/>
                  </a:lnTo>
                  <a:lnTo>
                    <a:pt x="48"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112"/>
            <p:cNvSpPr>
              <a:spLocks/>
            </p:cNvSpPr>
            <p:nvPr/>
          </p:nvSpPr>
          <p:spPr bwMode="auto">
            <a:xfrm>
              <a:off x="7808715" y="2177393"/>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8 h 86"/>
                <a:gd name="T10" fmla="*/ 8 w 56"/>
                <a:gd name="T11" fmla="*/ 30 h 86"/>
                <a:gd name="T12" fmla="*/ 8 w 56"/>
                <a:gd name="T13" fmla="*/ 30 h 86"/>
                <a:gd name="T14" fmla="*/ 2 w 56"/>
                <a:gd name="T15" fmla="*/ 44 h 86"/>
                <a:gd name="T16" fmla="*/ 0 w 56"/>
                <a:gd name="T17" fmla="*/ 58 h 86"/>
                <a:gd name="T18" fmla="*/ 2 w 56"/>
                <a:gd name="T19" fmla="*/ 72 h 86"/>
                <a:gd name="T20" fmla="*/ 8 w 56"/>
                <a:gd name="T21" fmla="*/ 86 h 86"/>
                <a:gd name="T22" fmla="*/ 56 w 56"/>
                <a:gd name="T23" fmla="*/ 58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8"/>
                  </a:lnTo>
                  <a:lnTo>
                    <a:pt x="8" y="30"/>
                  </a:lnTo>
                  <a:lnTo>
                    <a:pt x="8" y="30"/>
                  </a:lnTo>
                  <a:lnTo>
                    <a:pt x="2" y="44"/>
                  </a:lnTo>
                  <a:lnTo>
                    <a:pt x="0" y="58"/>
                  </a:lnTo>
                  <a:lnTo>
                    <a:pt x="2" y="72"/>
                  </a:lnTo>
                  <a:lnTo>
                    <a:pt x="8" y="86"/>
                  </a:lnTo>
                  <a:lnTo>
                    <a:pt x="56" y="58"/>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113"/>
            <p:cNvSpPr>
              <a:spLocks/>
            </p:cNvSpPr>
            <p:nvPr/>
          </p:nvSpPr>
          <p:spPr bwMode="auto">
            <a:xfrm>
              <a:off x="7821415" y="2269468"/>
              <a:ext cx="155575" cy="88900"/>
            </a:xfrm>
            <a:custGeom>
              <a:avLst/>
              <a:gdLst>
                <a:gd name="T0" fmla="*/ 20 w 98"/>
                <a:gd name="T1" fmla="*/ 50 h 56"/>
                <a:gd name="T2" fmla="*/ 20 w 98"/>
                <a:gd name="T3" fmla="*/ 50 h 56"/>
                <a:gd name="T4" fmla="*/ 30 w 98"/>
                <a:gd name="T5" fmla="*/ 54 h 56"/>
                <a:gd name="T6" fmla="*/ 42 w 98"/>
                <a:gd name="T7" fmla="*/ 56 h 56"/>
                <a:gd name="T8" fmla="*/ 52 w 98"/>
                <a:gd name="T9" fmla="*/ 56 h 56"/>
                <a:gd name="T10" fmla="*/ 64 w 98"/>
                <a:gd name="T11" fmla="*/ 54 h 56"/>
                <a:gd name="T12" fmla="*/ 74 w 98"/>
                <a:gd name="T13" fmla="*/ 50 h 56"/>
                <a:gd name="T14" fmla="*/ 82 w 98"/>
                <a:gd name="T15" fmla="*/ 46 h 56"/>
                <a:gd name="T16" fmla="*/ 92 w 98"/>
                <a:gd name="T17" fmla="*/ 38 h 56"/>
                <a:gd name="T18" fmla="*/ 98 w 98"/>
                <a:gd name="T19" fmla="*/ 28 h 56"/>
                <a:gd name="T20" fmla="*/ 48 w 98"/>
                <a:gd name="T21" fmla="*/ 0 h 56"/>
                <a:gd name="T22" fmla="*/ 0 w 98"/>
                <a:gd name="T23" fmla="*/ 28 h 56"/>
                <a:gd name="T24" fmla="*/ 0 w 98"/>
                <a:gd name="T25" fmla="*/ 28 h 56"/>
                <a:gd name="T26" fmla="*/ 8 w 98"/>
                <a:gd name="T27" fmla="*/ 40 h 56"/>
                <a:gd name="T28" fmla="*/ 20 w 98"/>
                <a:gd name="T29" fmla="*/ 50 h 56"/>
                <a:gd name="T30" fmla="*/ 20 w 98"/>
                <a:gd name="T31"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56">
                  <a:moveTo>
                    <a:pt x="20" y="50"/>
                  </a:moveTo>
                  <a:lnTo>
                    <a:pt x="20" y="50"/>
                  </a:lnTo>
                  <a:lnTo>
                    <a:pt x="30" y="54"/>
                  </a:lnTo>
                  <a:lnTo>
                    <a:pt x="42" y="56"/>
                  </a:lnTo>
                  <a:lnTo>
                    <a:pt x="52" y="56"/>
                  </a:lnTo>
                  <a:lnTo>
                    <a:pt x="64" y="54"/>
                  </a:lnTo>
                  <a:lnTo>
                    <a:pt x="74" y="50"/>
                  </a:lnTo>
                  <a:lnTo>
                    <a:pt x="82" y="46"/>
                  </a:lnTo>
                  <a:lnTo>
                    <a:pt x="92" y="38"/>
                  </a:lnTo>
                  <a:lnTo>
                    <a:pt x="98" y="28"/>
                  </a:lnTo>
                  <a:lnTo>
                    <a:pt x="48" y="0"/>
                  </a:lnTo>
                  <a:lnTo>
                    <a:pt x="0" y="28"/>
                  </a:lnTo>
                  <a:lnTo>
                    <a:pt x="0" y="28"/>
                  </a:lnTo>
                  <a:lnTo>
                    <a:pt x="8" y="40"/>
                  </a:lnTo>
                  <a:lnTo>
                    <a:pt x="20" y="50"/>
                  </a:lnTo>
                  <a:lnTo>
                    <a:pt x="20" y="5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114"/>
            <p:cNvSpPr>
              <a:spLocks/>
            </p:cNvSpPr>
            <p:nvPr/>
          </p:nvSpPr>
          <p:spPr bwMode="auto">
            <a:xfrm>
              <a:off x="7897615" y="2177393"/>
              <a:ext cx="92075" cy="136525"/>
            </a:xfrm>
            <a:custGeom>
              <a:avLst/>
              <a:gdLst>
                <a:gd name="T0" fmla="*/ 50 w 58"/>
                <a:gd name="T1" fmla="*/ 86 h 86"/>
                <a:gd name="T2" fmla="*/ 50 w 58"/>
                <a:gd name="T3" fmla="*/ 86 h 86"/>
                <a:gd name="T4" fmla="*/ 54 w 58"/>
                <a:gd name="T5" fmla="*/ 76 h 86"/>
                <a:gd name="T6" fmla="*/ 56 w 58"/>
                <a:gd name="T7" fmla="*/ 64 h 86"/>
                <a:gd name="T8" fmla="*/ 58 w 58"/>
                <a:gd name="T9" fmla="*/ 54 h 86"/>
                <a:gd name="T10" fmla="*/ 56 w 58"/>
                <a:gd name="T11" fmla="*/ 44 h 86"/>
                <a:gd name="T12" fmla="*/ 52 w 58"/>
                <a:gd name="T13" fmla="*/ 32 h 86"/>
                <a:gd name="T14" fmla="*/ 46 w 58"/>
                <a:gd name="T15" fmla="*/ 24 h 86"/>
                <a:gd name="T16" fmla="*/ 38 w 58"/>
                <a:gd name="T17" fmla="*/ 16 h 86"/>
                <a:gd name="T18" fmla="*/ 28 w 58"/>
                <a:gd name="T19" fmla="*/ 8 h 86"/>
                <a:gd name="T20" fmla="*/ 28 w 58"/>
                <a:gd name="T21" fmla="*/ 8 h 86"/>
                <a:gd name="T22" fmla="*/ 14 w 58"/>
                <a:gd name="T23" fmla="*/ 2 h 86"/>
                <a:gd name="T24" fmla="*/ 0 w 58"/>
                <a:gd name="T25" fmla="*/ 0 h 86"/>
                <a:gd name="T26" fmla="*/ 0 w 58"/>
                <a:gd name="T27" fmla="*/ 58 h 86"/>
                <a:gd name="T28" fmla="*/ 50 w 58"/>
                <a:gd name="T2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0" y="86"/>
                  </a:moveTo>
                  <a:lnTo>
                    <a:pt x="50" y="86"/>
                  </a:lnTo>
                  <a:lnTo>
                    <a:pt x="54" y="76"/>
                  </a:lnTo>
                  <a:lnTo>
                    <a:pt x="56" y="64"/>
                  </a:lnTo>
                  <a:lnTo>
                    <a:pt x="58" y="54"/>
                  </a:lnTo>
                  <a:lnTo>
                    <a:pt x="56" y="44"/>
                  </a:lnTo>
                  <a:lnTo>
                    <a:pt x="52" y="32"/>
                  </a:lnTo>
                  <a:lnTo>
                    <a:pt x="46" y="24"/>
                  </a:lnTo>
                  <a:lnTo>
                    <a:pt x="38" y="16"/>
                  </a:lnTo>
                  <a:lnTo>
                    <a:pt x="28" y="8"/>
                  </a:lnTo>
                  <a:lnTo>
                    <a:pt x="28" y="8"/>
                  </a:lnTo>
                  <a:lnTo>
                    <a:pt x="14" y="2"/>
                  </a:lnTo>
                  <a:lnTo>
                    <a:pt x="0" y="0"/>
                  </a:lnTo>
                  <a:lnTo>
                    <a:pt x="0" y="58"/>
                  </a:lnTo>
                  <a:lnTo>
                    <a:pt x="50" y="86"/>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115"/>
            <p:cNvSpPr>
              <a:spLocks/>
            </p:cNvSpPr>
            <p:nvPr/>
          </p:nvSpPr>
          <p:spPr bwMode="auto">
            <a:xfrm>
              <a:off x="6211690" y="3466443"/>
              <a:ext cx="88900" cy="133350"/>
            </a:xfrm>
            <a:custGeom>
              <a:avLst/>
              <a:gdLst>
                <a:gd name="T0" fmla="*/ 0 w 56"/>
                <a:gd name="T1" fmla="*/ 0 h 84"/>
                <a:gd name="T2" fmla="*/ 0 w 56"/>
                <a:gd name="T3" fmla="*/ 56 h 84"/>
                <a:gd name="T4" fmla="*/ 48 w 56"/>
                <a:gd name="T5" fmla="*/ 84 h 84"/>
                <a:gd name="T6" fmla="*/ 48 w 56"/>
                <a:gd name="T7" fmla="*/ 84 h 84"/>
                <a:gd name="T8" fmla="*/ 54 w 56"/>
                <a:gd name="T9" fmla="*/ 70 h 84"/>
                <a:gd name="T10" fmla="*/ 56 w 56"/>
                <a:gd name="T11" fmla="*/ 56 h 84"/>
                <a:gd name="T12" fmla="*/ 54 w 56"/>
                <a:gd name="T13" fmla="*/ 42 h 84"/>
                <a:gd name="T14" fmla="*/ 48 w 56"/>
                <a:gd name="T15" fmla="*/ 28 h 84"/>
                <a:gd name="T16" fmla="*/ 48 w 56"/>
                <a:gd name="T17" fmla="*/ 28 h 84"/>
                <a:gd name="T18" fmla="*/ 38 w 56"/>
                <a:gd name="T19" fmla="*/ 16 h 84"/>
                <a:gd name="T20" fmla="*/ 28 w 56"/>
                <a:gd name="T21" fmla="*/ 6 h 84"/>
                <a:gd name="T22" fmla="*/ 14 w 56"/>
                <a:gd name="T23" fmla="*/ 0 h 84"/>
                <a:gd name="T24" fmla="*/ 0 w 56"/>
                <a:gd name="T25" fmla="*/ 0 h 84"/>
                <a:gd name="T26" fmla="*/ 0 w 56"/>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4">
                  <a:moveTo>
                    <a:pt x="0" y="0"/>
                  </a:moveTo>
                  <a:lnTo>
                    <a:pt x="0" y="56"/>
                  </a:lnTo>
                  <a:lnTo>
                    <a:pt x="48" y="84"/>
                  </a:lnTo>
                  <a:lnTo>
                    <a:pt x="48" y="84"/>
                  </a:lnTo>
                  <a:lnTo>
                    <a:pt x="54" y="70"/>
                  </a:lnTo>
                  <a:lnTo>
                    <a:pt x="56" y="56"/>
                  </a:lnTo>
                  <a:lnTo>
                    <a:pt x="54" y="42"/>
                  </a:lnTo>
                  <a:lnTo>
                    <a:pt x="48" y="28"/>
                  </a:lnTo>
                  <a:lnTo>
                    <a:pt x="48" y="28"/>
                  </a:lnTo>
                  <a:lnTo>
                    <a:pt x="38" y="16"/>
                  </a:lnTo>
                  <a:lnTo>
                    <a:pt x="28" y="6"/>
                  </a:lnTo>
                  <a:lnTo>
                    <a:pt x="14" y="0"/>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Freeform 116"/>
            <p:cNvSpPr>
              <a:spLocks/>
            </p:cNvSpPr>
            <p:nvPr/>
          </p:nvSpPr>
          <p:spPr bwMode="auto">
            <a:xfrm>
              <a:off x="6132315" y="3555343"/>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2 h 56"/>
                <a:gd name="T10" fmla="*/ 34 w 98"/>
                <a:gd name="T11" fmla="*/ 54 h 56"/>
                <a:gd name="T12" fmla="*/ 46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50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2"/>
                  </a:lnTo>
                  <a:lnTo>
                    <a:pt x="34" y="54"/>
                  </a:lnTo>
                  <a:lnTo>
                    <a:pt x="46" y="56"/>
                  </a:lnTo>
                  <a:lnTo>
                    <a:pt x="56" y="56"/>
                  </a:lnTo>
                  <a:lnTo>
                    <a:pt x="66" y="54"/>
                  </a:lnTo>
                  <a:lnTo>
                    <a:pt x="78" y="50"/>
                  </a:lnTo>
                  <a:lnTo>
                    <a:pt x="78" y="50"/>
                  </a:lnTo>
                  <a:lnTo>
                    <a:pt x="90" y="40"/>
                  </a:lnTo>
                  <a:lnTo>
                    <a:pt x="98" y="28"/>
                  </a:lnTo>
                  <a:lnTo>
                    <a:pt x="50"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117"/>
            <p:cNvSpPr>
              <a:spLocks/>
            </p:cNvSpPr>
            <p:nvPr/>
          </p:nvSpPr>
          <p:spPr bwMode="auto">
            <a:xfrm>
              <a:off x="6119615" y="3466443"/>
              <a:ext cx="92075" cy="133350"/>
            </a:xfrm>
            <a:custGeom>
              <a:avLst/>
              <a:gdLst>
                <a:gd name="T0" fmla="*/ 58 w 58"/>
                <a:gd name="T1" fmla="*/ 0 h 84"/>
                <a:gd name="T2" fmla="*/ 58 w 58"/>
                <a:gd name="T3" fmla="*/ 0 h 84"/>
                <a:gd name="T4" fmla="*/ 42 w 58"/>
                <a:gd name="T5" fmla="*/ 0 h 84"/>
                <a:gd name="T6" fmla="*/ 28 w 58"/>
                <a:gd name="T7" fmla="*/ 6 h 84"/>
                <a:gd name="T8" fmla="*/ 28 w 58"/>
                <a:gd name="T9" fmla="*/ 6 h 84"/>
                <a:gd name="T10" fmla="*/ 20 w 58"/>
                <a:gd name="T11" fmla="*/ 14 h 84"/>
                <a:gd name="T12" fmla="*/ 12 w 58"/>
                <a:gd name="T13" fmla="*/ 22 h 84"/>
                <a:gd name="T14" fmla="*/ 6 w 58"/>
                <a:gd name="T15" fmla="*/ 30 h 84"/>
                <a:gd name="T16" fmla="*/ 2 w 58"/>
                <a:gd name="T17" fmla="*/ 42 h 84"/>
                <a:gd name="T18" fmla="*/ 0 w 58"/>
                <a:gd name="T19" fmla="*/ 52 h 84"/>
                <a:gd name="T20" fmla="*/ 0 w 58"/>
                <a:gd name="T21" fmla="*/ 62 h 84"/>
                <a:gd name="T22" fmla="*/ 2 w 58"/>
                <a:gd name="T23" fmla="*/ 74 h 84"/>
                <a:gd name="T24" fmla="*/ 8 w 58"/>
                <a:gd name="T25" fmla="*/ 84 h 84"/>
                <a:gd name="T26" fmla="*/ 58 w 58"/>
                <a:gd name="T27" fmla="*/ 56 h 84"/>
                <a:gd name="T28" fmla="*/ 58 w 58"/>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4">
                  <a:moveTo>
                    <a:pt x="58" y="0"/>
                  </a:moveTo>
                  <a:lnTo>
                    <a:pt x="58" y="0"/>
                  </a:lnTo>
                  <a:lnTo>
                    <a:pt x="42" y="0"/>
                  </a:lnTo>
                  <a:lnTo>
                    <a:pt x="28" y="6"/>
                  </a:lnTo>
                  <a:lnTo>
                    <a:pt x="28" y="6"/>
                  </a:lnTo>
                  <a:lnTo>
                    <a:pt x="20" y="14"/>
                  </a:lnTo>
                  <a:lnTo>
                    <a:pt x="12" y="22"/>
                  </a:lnTo>
                  <a:lnTo>
                    <a:pt x="6" y="30"/>
                  </a:lnTo>
                  <a:lnTo>
                    <a:pt x="2" y="42"/>
                  </a:lnTo>
                  <a:lnTo>
                    <a:pt x="0" y="52"/>
                  </a:lnTo>
                  <a:lnTo>
                    <a:pt x="0" y="62"/>
                  </a:lnTo>
                  <a:lnTo>
                    <a:pt x="2" y="74"/>
                  </a:lnTo>
                  <a:lnTo>
                    <a:pt x="8" y="84"/>
                  </a:lnTo>
                  <a:lnTo>
                    <a:pt x="58" y="56"/>
                  </a:lnTo>
                  <a:lnTo>
                    <a:pt x="58"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Freeform 118"/>
            <p:cNvSpPr>
              <a:spLocks/>
            </p:cNvSpPr>
            <p:nvPr/>
          </p:nvSpPr>
          <p:spPr bwMode="auto">
            <a:xfrm>
              <a:off x="6605390" y="4374493"/>
              <a:ext cx="155575" cy="88900"/>
            </a:xfrm>
            <a:custGeom>
              <a:avLst/>
              <a:gdLst>
                <a:gd name="T0" fmla="*/ 0 w 98"/>
                <a:gd name="T1" fmla="*/ 28 h 56"/>
                <a:gd name="T2" fmla="*/ 0 w 98"/>
                <a:gd name="T3" fmla="*/ 28 h 56"/>
                <a:gd name="T4" fmla="*/ 8 w 98"/>
                <a:gd name="T5" fmla="*/ 40 h 56"/>
                <a:gd name="T6" fmla="*/ 20 w 98"/>
                <a:gd name="T7" fmla="*/ 48 h 56"/>
                <a:gd name="T8" fmla="*/ 34 w 98"/>
                <a:gd name="T9" fmla="*/ 54 h 56"/>
                <a:gd name="T10" fmla="*/ 48 w 98"/>
                <a:gd name="T11" fmla="*/ 56 h 56"/>
                <a:gd name="T12" fmla="*/ 48 w 98"/>
                <a:gd name="T13" fmla="*/ 56 h 56"/>
                <a:gd name="T14" fmla="*/ 64 w 98"/>
                <a:gd name="T15" fmla="*/ 54 h 56"/>
                <a:gd name="T16" fmla="*/ 78 w 98"/>
                <a:gd name="T17" fmla="*/ 48 h 56"/>
                <a:gd name="T18" fmla="*/ 90 w 98"/>
                <a:gd name="T19" fmla="*/ 40 h 56"/>
                <a:gd name="T20" fmla="*/ 98 w 98"/>
                <a:gd name="T21" fmla="*/ 28 h 56"/>
                <a:gd name="T22" fmla="*/ 48 w 98"/>
                <a:gd name="T23" fmla="*/ 0 h 56"/>
                <a:gd name="T24" fmla="*/ 0 w 98"/>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6">
                  <a:moveTo>
                    <a:pt x="0" y="28"/>
                  </a:moveTo>
                  <a:lnTo>
                    <a:pt x="0" y="28"/>
                  </a:lnTo>
                  <a:lnTo>
                    <a:pt x="8" y="40"/>
                  </a:lnTo>
                  <a:lnTo>
                    <a:pt x="20" y="48"/>
                  </a:lnTo>
                  <a:lnTo>
                    <a:pt x="34" y="54"/>
                  </a:lnTo>
                  <a:lnTo>
                    <a:pt x="48" y="56"/>
                  </a:lnTo>
                  <a:lnTo>
                    <a:pt x="48" y="56"/>
                  </a:lnTo>
                  <a:lnTo>
                    <a:pt x="64" y="54"/>
                  </a:lnTo>
                  <a:lnTo>
                    <a:pt x="78" y="48"/>
                  </a:lnTo>
                  <a:lnTo>
                    <a:pt x="90" y="40"/>
                  </a:lnTo>
                  <a:lnTo>
                    <a:pt x="98" y="28"/>
                  </a:lnTo>
                  <a:lnTo>
                    <a:pt x="48"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119"/>
            <p:cNvSpPr>
              <a:spLocks/>
            </p:cNvSpPr>
            <p:nvPr/>
          </p:nvSpPr>
          <p:spPr bwMode="auto">
            <a:xfrm>
              <a:off x="6592690" y="4282418"/>
              <a:ext cx="88900" cy="136525"/>
            </a:xfrm>
            <a:custGeom>
              <a:avLst/>
              <a:gdLst>
                <a:gd name="T0" fmla="*/ 56 w 56"/>
                <a:gd name="T1" fmla="*/ 0 h 86"/>
                <a:gd name="T2" fmla="*/ 56 w 56"/>
                <a:gd name="T3" fmla="*/ 0 h 86"/>
                <a:gd name="T4" fmla="*/ 46 w 56"/>
                <a:gd name="T5" fmla="*/ 2 h 86"/>
                <a:gd name="T6" fmla="*/ 34 w 56"/>
                <a:gd name="T7" fmla="*/ 6 h 86"/>
                <a:gd name="T8" fmla="*/ 26 w 56"/>
                <a:gd name="T9" fmla="*/ 10 h 86"/>
                <a:gd name="T10" fmla="*/ 16 w 56"/>
                <a:gd name="T11" fmla="*/ 18 h 86"/>
                <a:gd name="T12" fmla="*/ 10 w 56"/>
                <a:gd name="T13" fmla="*/ 26 h 86"/>
                <a:gd name="T14" fmla="*/ 4 w 56"/>
                <a:gd name="T15" fmla="*/ 36 h 86"/>
                <a:gd name="T16" fmla="*/ 2 w 56"/>
                <a:gd name="T17" fmla="*/ 46 h 86"/>
                <a:gd name="T18" fmla="*/ 0 w 56"/>
                <a:gd name="T19" fmla="*/ 58 h 86"/>
                <a:gd name="T20" fmla="*/ 0 w 56"/>
                <a:gd name="T21" fmla="*/ 58 h 86"/>
                <a:gd name="T22" fmla="*/ 2 w 56"/>
                <a:gd name="T23" fmla="*/ 72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6" y="2"/>
                  </a:lnTo>
                  <a:lnTo>
                    <a:pt x="34" y="6"/>
                  </a:lnTo>
                  <a:lnTo>
                    <a:pt x="26" y="10"/>
                  </a:lnTo>
                  <a:lnTo>
                    <a:pt x="16" y="18"/>
                  </a:lnTo>
                  <a:lnTo>
                    <a:pt x="10" y="26"/>
                  </a:lnTo>
                  <a:lnTo>
                    <a:pt x="4" y="36"/>
                  </a:lnTo>
                  <a:lnTo>
                    <a:pt x="2" y="46"/>
                  </a:lnTo>
                  <a:lnTo>
                    <a:pt x="0" y="58"/>
                  </a:lnTo>
                  <a:lnTo>
                    <a:pt x="0" y="58"/>
                  </a:lnTo>
                  <a:lnTo>
                    <a:pt x="2" y="72"/>
                  </a:lnTo>
                  <a:lnTo>
                    <a:pt x="8" y="86"/>
                  </a:lnTo>
                  <a:lnTo>
                    <a:pt x="56" y="58"/>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Freeform 120"/>
            <p:cNvSpPr>
              <a:spLocks/>
            </p:cNvSpPr>
            <p:nvPr/>
          </p:nvSpPr>
          <p:spPr bwMode="auto">
            <a:xfrm>
              <a:off x="6681590" y="4282418"/>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4 w 58"/>
                <a:gd name="T17" fmla="*/ 36 h 86"/>
                <a:gd name="T18" fmla="*/ 48 w 58"/>
                <a:gd name="T19" fmla="*/ 26 h 86"/>
                <a:gd name="T20" fmla="*/ 42 w 58"/>
                <a:gd name="T21" fmla="*/ 18 h 86"/>
                <a:gd name="T22" fmla="*/ 32 w 58"/>
                <a:gd name="T23" fmla="*/ 10 h 86"/>
                <a:gd name="T24" fmla="*/ 24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4" y="36"/>
                  </a:lnTo>
                  <a:lnTo>
                    <a:pt x="48" y="26"/>
                  </a:lnTo>
                  <a:lnTo>
                    <a:pt x="42" y="18"/>
                  </a:lnTo>
                  <a:lnTo>
                    <a:pt x="32" y="10"/>
                  </a:lnTo>
                  <a:lnTo>
                    <a:pt x="24" y="6"/>
                  </a:lnTo>
                  <a:lnTo>
                    <a:pt x="12" y="2"/>
                  </a:lnTo>
                  <a:lnTo>
                    <a:pt x="0" y="0"/>
                  </a:lnTo>
                  <a:lnTo>
                    <a:pt x="0"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 name="Freeform 122"/>
            <p:cNvSpPr>
              <a:spLocks/>
            </p:cNvSpPr>
            <p:nvPr/>
          </p:nvSpPr>
          <p:spPr bwMode="auto">
            <a:xfrm>
              <a:off x="7608690" y="3555343"/>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88 w 98"/>
                <a:gd name="T19" fmla="*/ 40 h 58"/>
                <a:gd name="T20" fmla="*/ 98 w 98"/>
                <a:gd name="T21" fmla="*/ 28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88" y="40"/>
                  </a:lnTo>
                  <a:lnTo>
                    <a:pt x="98" y="28"/>
                  </a:lnTo>
                  <a:lnTo>
                    <a:pt x="48" y="0"/>
                  </a:lnTo>
                  <a:lnTo>
                    <a:pt x="0" y="28"/>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 name="Freeform 126"/>
            <p:cNvSpPr>
              <a:spLocks/>
            </p:cNvSpPr>
            <p:nvPr/>
          </p:nvSpPr>
          <p:spPr bwMode="auto">
            <a:xfrm>
              <a:off x="6856215" y="3688693"/>
              <a:ext cx="155575" cy="92075"/>
            </a:xfrm>
            <a:custGeom>
              <a:avLst/>
              <a:gdLst>
                <a:gd name="T0" fmla="*/ 0 w 98"/>
                <a:gd name="T1" fmla="*/ 30 h 58"/>
                <a:gd name="T2" fmla="*/ 0 w 98"/>
                <a:gd name="T3" fmla="*/ 30 h 58"/>
                <a:gd name="T4" fmla="*/ 6 w 98"/>
                <a:gd name="T5" fmla="*/ 38 h 58"/>
                <a:gd name="T6" fmla="*/ 16 w 98"/>
                <a:gd name="T7" fmla="*/ 46 h 58"/>
                <a:gd name="T8" fmla="*/ 24 w 98"/>
                <a:gd name="T9" fmla="*/ 52 h 58"/>
                <a:gd name="T10" fmla="*/ 34 w 98"/>
                <a:gd name="T11" fmla="*/ 56 h 58"/>
                <a:gd name="T12" fmla="*/ 46 w 98"/>
                <a:gd name="T13" fmla="*/ 58 h 58"/>
                <a:gd name="T14" fmla="*/ 56 w 98"/>
                <a:gd name="T15" fmla="*/ 58 h 58"/>
                <a:gd name="T16" fmla="*/ 68 w 98"/>
                <a:gd name="T17" fmla="*/ 54 h 58"/>
                <a:gd name="T18" fmla="*/ 78 w 98"/>
                <a:gd name="T19" fmla="*/ 50 h 58"/>
                <a:gd name="T20" fmla="*/ 78 w 98"/>
                <a:gd name="T21" fmla="*/ 50 h 58"/>
                <a:gd name="T22" fmla="*/ 90 w 98"/>
                <a:gd name="T23" fmla="*/ 40 h 58"/>
                <a:gd name="T24" fmla="*/ 98 w 98"/>
                <a:gd name="T25" fmla="*/ 30 h 58"/>
                <a:gd name="T26" fmla="*/ 50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6" y="38"/>
                  </a:lnTo>
                  <a:lnTo>
                    <a:pt x="16" y="46"/>
                  </a:lnTo>
                  <a:lnTo>
                    <a:pt x="24" y="52"/>
                  </a:lnTo>
                  <a:lnTo>
                    <a:pt x="34" y="56"/>
                  </a:lnTo>
                  <a:lnTo>
                    <a:pt x="46" y="58"/>
                  </a:lnTo>
                  <a:lnTo>
                    <a:pt x="56" y="58"/>
                  </a:lnTo>
                  <a:lnTo>
                    <a:pt x="68" y="54"/>
                  </a:lnTo>
                  <a:lnTo>
                    <a:pt x="78" y="50"/>
                  </a:lnTo>
                  <a:lnTo>
                    <a:pt x="78" y="50"/>
                  </a:lnTo>
                  <a:lnTo>
                    <a:pt x="90" y="40"/>
                  </a:lnTo>
                  <a:lnTo>
                    <a:pt x="98" y="30"/>
                  </a:lnTo>
                  <a:lnTo>
                    <a:pt x="50" y="0"/>
                  </a:lnTo>
                  <a:lnTo>
                    <a:pt x="0" y="3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 name="Freeform 129"/>
            <p:cNvSpPr>
              <a:spLocks/>
            </p:cNvSpPr>
            <p:nvPr/>
          </p:nvSpPr>
          <p:spPr bwMode="auto">
            <a:xfrm>
              <a:off x="7075290" y="3466443"/>
              <a:ext cx="88900" cy="133350"/>
            </a:xfrm>
            <a:custGeom>
              <a:avLst/>
              <a:gdLst>
                <a:gd name="T0" fmla="*/ 56 w 56"/>
                <a:gd name="T1" fmla="*/ 0 h 84"/>
                <a:gd name="T2" fmla="*/ 56 w 56"/>
                <a:gd name="T3" fmla="*/ 0 h 84"/>
                <a:gd name="T4" fmla="*/ 46 w 56"/>
                <a:gd name="T5" fmla="*/ 0 h 84"/>
                <a:gd name="T6" fmla="*/ 34 w 56"/>
                <a:gd name="T7" fmla="*/ 4 h 84"/>
                <a:gd name="T8" fmla="*/ 26 w 56"/>
                <a:gd name="T9" fmla="*/ 10 h 84"/>
                <a:gd name="T10" fmla="*/ 16 w 56"/>
                <a:gd name="T11" fmla="*/ 16 h 84"/>
                <a:gd name="T12" fmla="*/ 10 w 56"/>
                <a:gd name="T13" fmla="*/ 24 h 84"/>
                <a:gd name="T14" fmla="*/ 4 w 56"/>
                <a:gd name="T15" fmla="*/ 34 h 84"/>
                <a:gd name="T16" fmla="*/ 2 w 56"/>
                <a:gd name="T17" fmla="*/ 46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6" y="0"/>
                  </a:lnTo>
                  <a:lnTo>
                    <a:pt x="34" y="4"/>
                  </a:lnTo>
                  <a:lnTo>
                    <a:pt x="26" y="10"/>
                  </a:lnTo>
                  <a:lnTo>
                    <a:pt x="16" y="16"/>
                  </a:lnTo>
                  <a:lnTo>
                    <a:pt x="10" y="24"/>
                  </a:lnTo>
                  <a:lnTo>
                    <a:pt x="4" y="34"/>
                  </a:lnTo>
                  <a:lnTo>
                    <a:pt x="2" y="46"/>
                  </a:lnTo>
                  <a:lnTo>
                    <a:pt x="0" y="56"/>
                  </a:lnTo>
                  <a:lnTo>
                    <a:pt x="0" y="56"/>
                  </a:lnTo>
                  <a:lnTo>
                    <a:pt x="2" y="72"/>
                  </a:lnTo>
                  <a:lnTo>
                    <a:pt x="8" y="84"/>
                  </a:lnTo>
                  <a:lnTo>
                    <a:pt x="56" y="56"/>
                  </a:lnTo>
                  <a:lnTo>
                    <a:pt x="56" y="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130"/>
            <p:cNvSpPr>
              <a:spLocks/>
            </p:cNvSpPr>
            <p:nvPr/>
          </p:nvSpPr>
          <p:spPr bwMode="auto">
            <a:xfrm>
              <a:off x="6595865" y="3977618"/>
              <a:ext cx="88900" cy="133350"/>
            </a:xfrm>
            <a:custGeom>
              <a:avLst/>
              <a:gdLst>
                <a:gd name="T0" fmla="*/ 50 w 56"/>
                <a:gd name="T1" fmla="*/ 84 h 84"/>
                <a:gd name="T2" fmla="*/ 50 w 56"/>
                <a:gd name="T3" fmla="*/ 84 h 84"/>
                <a:gd name="T4" fmla="*/ 54 w 56"/>
                <a:gd name="T5" fmla="*/ 72 h 84"/>
                <a:gd name="T6" fmla="*/ 56 w 56"/>
                <a:gd name="T7" fmla="*/ 56 h 84"/>
                <a:gd name="T8" fmla="*/ 56 w 56"/>
                <a:gd name="T9" fmla="*/ 42 h 84"/>
                <a:gd name="T10" fmla="*/ 50 w 56"/>
                <a:gd name="T11" fmla="*/ 28 h 84"/>
                <a:gd name="T12" fmla="*/ 50 w 56"/>
                <a:gd name="T13" fmla="*/ 28 h 84"/>
                <a:gd name="T14" fmla="*/ 40 w 56"/>
                <a:gd name="T15" fmla="*/ 16 h 84"/>
                <a:gd name="T16" fmla="*/ 28 w 56"/>
                <a:gd name="T17" fmla="*/ 6 h 84"/>
                <a:gd name="T18" fmla="*/ 14 w 56"/>
                <a:gd name="T19" fmla="*/ 2 h 84"/>
                <a:gd name="T20" fmla="*/ 0 w 56"/>
                <a:gd name="T21" fmla="*/ 0 h 84"/>
                <a:gd name="T22" fmla="*/ 0 w 56"/>
                <a:gd name="T23" fmla="*/ 56 h 84"/>
                <a:gd name="T24" fmla="*/ 50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0" y="84"/>
                  </a:moveTo>
                  <a:lnTo>
                    <a:pt x="50" y="84"/>
                  </a:lnTo>
                  <a:lnTo>
                    <a:pt x="54" y="72"/>
                  </a:lnTo>
                  <a:lnTo>
                    <a:pt x="56" y="56"/>
                  </a:lnTo>
                  <a:lnTo>
                    <a:pt x="56" y="42"/>
                  </a:lnTo>
                  <a:lnTo>
                    <a:pt x="50" y="28"/>
                  </a:lnTo>
                  <a:lnTo>
                    <a:pt x="50" y="28"/>
                  </a:lnTo>
                  <a:lnTo>
                    <a:pt x="40" y="16"/>
                  </a:lnTo>
                  <a:lnTo>
                    <a:pt x="28" y="6"/>
                  </a:lnTo>
                  <a:lnTo>
                    <a:pt x="14" y="2"/>
                  </a:lnTo>
                  <a:lnTo>
                    <a:pt x="0" y="0"/>
                  </a:lnTo>
                  <a:lnTo>
                    <a:pt x="0" y="56"/>
                  </a:lnTo>
                  <a:lnTo>
                    <a:pt x="50" y="84"/>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 name="Freeform 135"/>
            <p:cNvSpPr>
              <a:spLocks/>
            </p:cNvSpPr>
            <p:nvPr/>
          </p:nvSpPr>
          <p:spPr bwMode="auto">
            <a:xfrm>
              <a:off x="7186415" y="2352018"/>
              <a:ext cx="158750" cy="92075"/>
            </a:xfrm>
            <a:custGeom>
              <a:avLst/>
              <a:gdLst>
                <a:gd name="T0" fmla="*/ 0 w 100"/>
                <a:gd name="T1" fmla="*/ 30 h 58"/>
                <a:gd name="T2" fmla="*/ 0 w 100"/>
                <a:gd name="T3" fmla="*/ 30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30 h 58"/>
                <a:gd name="T22" fmla="*/ 50 w 100"/>
                <a:gd name="T23" fmla="*/ 0 h 58"/>
                <a:gd name="T24" fmla="*/ 0 w 100"/>
                <a:gd name="T25"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30"/>
                  </a:moveTo>
                  <a:lnTo>
                    <a:pt x="0" y="30"/>
                  </a:lnTo>
                  <a:lnTo>
                    <a:pt x="10" y="40"/>
                  </a:lnTo>
                  <a:lnTo>
                    <a:pt x="22" y="50"/>
                  </a:lnTo>
                  <a:lnTo>
                    <a:pt x="34" y="56"/>
                  </a:lnTo>
                  <a:lnTo>
                    <a:pt x="50" y="58"/>
                  </a:lnTo>
                  <a:lnTo>
                    <a:pt x="50" y="58"/>
                  </a:lnTo>
                  <a:lnTo>
                    <a:pt x="66" y="56"/>
                  </a:lnTo>
                  <a:lnTo>
                    <a:pt x="78" y="50"/>
                  </a:lnTo>
                  <a:lnTo>
                    <a:pt x="90" y="40"/>
                  </a:lnTo>
                  <a:lnTo>
                    <a:pt x="100" y="30"/>
                  </a:lnTo>
                  <a:lnTo>
                    <a:pt x="50" y="0"/>
                  </a:lnTo>
                  <a:lnTo>
                    <a:pt x="0" y="30"/>
                  </a:lnTo>
                  <a:close/>
                </a:path>
              </a:pathLst>
            </a:custGeom>
            <a:solidFill>
              <a:schemeClr val="accent3">
                <a:lumMod val="75000"/>
              </a:schemeClr>
            </a:solid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Oval 576"/>
            <p:cNvSpPr/>
            <p:nvPr/>
          </p:nvSpPr>
          <p:spPr>
            <a:xfrm>
              <a:off x="6862565" y="2177393"/>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p:cNvSpPr/>
            <p:nvPr/>
          </p:nvSpPr>
          <p:spPr>
            <a:xfrm>
              <a:off x="7174642" y="2263118"/>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p:cNvSpPr/>
            <p:nvPr/>
          </p:nvSpPr>
          <p:spPr>
            <a:xfrm>
              <a:off x="7805143" y="2175011"/>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p:cNvSpPr/>
            <p:nvPr/>
          </p:nvSpPr>
          <p:spPr>
            <a:xfrm>
              <a:off x="7335882" y="27465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p:cNvSpPr/>
            <p:nvPr/>
          </p:nvSpPr>
          <p:spPr>
            <a:xfrm>
              <a:off x="7337757" y="3014799"/>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p:cNvSpPr/>
            <p:nvPr/>
          </p:nvSpPr>
          <p:spPr>
            <a:xfrm>
              <a:off x="6119615" y="3462871"/>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p:cNvSpPr/>
            <p:nvPr/>
          </p:nvSpPr>
          <p:spPr>
            <a:xfrm>
              <a:off x="6840473" y="3601380"/>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p:cNvSpPr/>
            <p:nvPr/>
          </p:nvSpPr>
          <p:spPr>
            <a:xfrm>
              <a:off x="7076481" y="3467634"/>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p:cNvSpPr/>
            <p:nvPr/>
          </p:nvSpPr>
          <p:spPr>
            <a:xfrm>
              <a:off x="7594138" y="3469617"/>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p:cNvSpPr/>
            <p:nvPr/>
          </p:nvSpPr>
          <p:spPr>
            <a:xfrm>
              <a:off x="7822341" y="35974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p:cNvSpPr/>
            <p:nvPr/>
          </p:nvSpPr>
          <p:spPr>
            <a:xfrm>
              <a:off x="8553386" y="346088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p:cNvSpPr/>
            <p:nvPr/>
          </p:nvSpPr>
          <p:spPr>
            <a:xfrm>
              <a:off x="6502996" y="39784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p:cNvSpPr/>
            <p:nvPr/>
          </p:nvSpPr>
          <p:spPr>
            <a:xfrm>
              <a:off x="6593484" y="4282418"/>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p:cNvSpPr/>
            <p:nvPr/>
          </p:nvSpPr>
          <p:spPr>
            <a:xfrm>
              <a:off x="8078590" y="4283858"/>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p:cNvSpPr/>
            <p:nvPr/>
          </p:nvSpPr>
          <p:spPr>
            <a:xfrm>
              <a:off x="8322100" y="3702980"/>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p:cNvSpPr/>
            <p:nvPr/>
          </p:nvSpPr>
          <p:spPr>
            <a:xfrm>
              <a:off x="6514901" y="2810803"/>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p:cNvSpPr/>
            <p:nvPr/>
          </p:nvSpPr>
          <p:spPr>
            <a:xfrm>
              <a:off x="5782271" y="4087154"/>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p:cNvSpPr/>
            <p:nvPr/>
          </p:nvSpPr>
          <p:spPr>
            <a:xfrm>
              <a:off x="7261954" y="408953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p:cNvSpPr/>
            <p:nvPr/>
          </p:nvSpPr>
          <p:spPr>
            <a:xfrm>
              <a:off x="7999213" y="2806040"/>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p:cNvSpPr/>
            <p:nvPr/>
          </p:nvSpPr>
          <p:spPr>
            <a:xfrm>
              <a:off x="8738988" y="4087153"/>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p:cNvSpPr/>
            <p:nvPr/>
          </p:nvSpPr>
          <p:spPr>
            <a:xfrm>
              <a:off x="7261954" y="1528102"/>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756186" y="1057987"/>
            <a:ext cx="3295650" cy="2945459"/>
            <a:chOff x="4291507" y="-1938571"/>
            <a:chExt cx="3295650" cy="2945459"/>
          </a:xfrm>
        </p:grpSpPr>
        <p:grpSp>
          <p:nvGrpSpPr>
            <p:cNvPr id="971" name="Group 970"/>
            <p:cNvGrpSpPr/>
            <p:nvPr/>
          </p:nvGrpSpPr>
          <p:grpSpPr>
            <a:xfrm>
              <a:off x="4523282" y="-1640121"/>
              <a:ext cx="2835275" cy="2647009"/>
              <a:chOff x="4635633" y="1690687"/>
              <a:chExt cx="2835275" cy="2647009"/>
            </a:xfrm>
            <a:effectLst>
              <a:outerShdw blurRad="50800" dist="38100" dir="2700000" algn="tl" rotWithShape="0">
                <a:prstClr val="black">
                  <a:alpha val="40000"/>
                </a:prstClr>
              </a:outerShdw>
            </a:effectLst>
          </p:grpSpPr>
          <p:grpSp>
            <p:nvGrpSpPr>
              <p:cNvPr id="972" name="Group 971"/>
              <p:cNvGrpSpPr/>
              <p:nvPr/>
            </p:nvGrpSpPr>
            <p:grpSpPr>
              <a:xfrm>
                <a:off x="4635633" y="1690687"/>
                <a:ext cx="2835275" cy="2533650"/>
                <a:chOff x="4635633" y="1690687"/>
                <a:chExt cx="2835275" cy="2533650"/>
              </a:xfrm>
            </p:grpSpPr>
            <p:sp>
              <p:nvSpPr>
                <p:cNvPr id="1040" name="Freeform 8"/>
                <p:cNvSpPr>
                  <a:spLocks/>
                </p:cNvSpPr>
                <p:nvPr/>
              </p:nvSpPr>
              <p:spPr bwMode="auto">
                <a:xfrm>
                  <a:off x="5462192" y="2725737"/>
                  <a:ext cx="500592" cy="69850"/>
                </a:xfrm>
                <a:custGeom>
                  <a:avLst/>
                  <a:gdLst>
                    <a:gd name="T0" fmla="*/ 0 w 258"/>
                    <a:gd name="T1" fmla="*/ 36 h 36"/>
                    <a:gd name="T2" fmla="*/ 0 w 258"/>
                    <a:gd name="T3" fmla="*/ 36 h 36"/>
                    <a:gd name="T4" fmla="*/ 70 w 258"/>
                    <a:gd name="T5" fmla="*/ 22 h 36"/>
                    <a:gd name="T6" fmla="*/ 142 w 258"/>
                    <a:gd name="T7" fmla="*/ 10 h 36"/>
                    <a:gd name="T8" fmla="*/ 210 w 258"/>
                    <a:gd name="T9" fmla="*/ 2 h 36"/>
                    <a:gd name="T10" fmla="*/ 258 w 258"/>
                    <a:gd name="T11" fmla="*/ 0 h 36"/>
                  </a:gdLst>
                  <a:ahLst/>
                  <a:cxnLst>
                    <a:cxn ang="0">
                      <a:pos x="T0" y="T1"/>
                    </a:cxn>
                    <a:cxn ang="0">
                      <a:pos x="T2" y="T3"/>
                    </a:cxn>
                    <a:cxn ang="0">
                      <a:pos x="T4" y="T5"/>
                    </a:cxn>
                    <a:cxn ang="0">
                      <a:pos x="T6" y="T7"/>
                    </a:cxn>
                    <a:cxn ang="0">
                      <a:pos x="T8" y="T9"/>
                    </a:cxn>
                    <a:cxn ang="0">
                      <a:pos x="T10" y="T11"/>
                    </a:cxn>
                  </a:cxnLst>
                  <a:rect l="0" t="0" r="r" b="b"/>
                  <a:pathLst>
                    <a:path w="258" h="36">
                      <a:moveTo>
                        <a:pt x="0" y="36"/>
                      </a:moveTo>
                      <a:lnTo>
                        <a:pt x="0" y="36"/>
                      </a:lnTo>
                      <a:lnTo>
                        <a:pt x="70" y="22"/>
                      </a:lnTo>
                      <a:lnTo>
                        <a:pt x="142" y="10"/>
                      </a:lnTo>
                      <a:lnTo>
                        <a:pt x="210" y="2"/>
                      </a:lnTo>
                      <a:lnTo>
                        <a:pt x="258"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 name="Freeform 10"/>
                <p:cNvSpPr>
                  <a:spLocks/>
                </p:cNvSpPr>
                <p:nvPr/>
              </p:nvSpPr>
              <p:spPr bwMode="auto">
                <a:xfrm>
                  <a:off x="6143758" y="2725737"/>
                  <a:ext cx="479425" cy="76200"/>
                </a:xfrm>
                <a:custGeom>
                  <a:avLst/>
                  <a:gdLst>
                    <a:gd name="T0" fmla="*/ 302 w 302"/>
                    <a:gd name="T1" fmla="*/ 48 h 48"/>
                    <a:gd name="T2" fmla="*/ 302 w 302"/>
                    <a:gd name="T3" fmla="*/ 48 h 48"/>
                    <a:gd name="T4" fmla="*/ 268 w 302"/>
                    <a:gd name="T5" fmla="*/ 40 h 48"/>
                    <a:gd name="T6" fmla="*/ 230 w 302"/>
                    <a:gd name="T7" fmla="*/ 30 h 48"/>
                    <a:gd name="T8" fmla="*/ 186 w 302"/>
                    <a:gd name="T9" fmla="*/ 22 h 48"/>
                    <a:gd name="T10" fmla="*/ 142 w 302"/>
                    <a:gd name="T11" fmla="*/ 14 h 48"/>
                    <a:gd name="T12" fmla="*/ 60 w 302"/>
                    <a:gd name="T13" fmla="*/ 4 h 48"/>
                    <a:gd name="T14" fmla="*/ 26 w 302"/>
                    <a:gd name="T15" fmla="*/ 0 h 48"/>
                    <a:gd name="T16" fmla="*/ 0 w 30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8">
                      <a:moveTo>
                        <a:pt x="302" y="48"/>
                      </a:moveTo>
                      <a:lnTo>
                        <a:pt x="302" y="48"/>
                      </a:lnTo>
                      <a:lnTo>
                        <a:pt x="268" y="40"/>
                      </a:lnTo>
                      <a:lnTo>
                        <a:pt x="230" y="30"/>
                      </a:lnTo>
                      <a:lnTo>
                        <a:pt x="186" y="22"/>
                      </a:lnTo>
                      <a:lnTo>
                        <a:pt x="142" y="14"/>
                      </a:lnTo>
                      <a:lnTo>
                        <a:pt x="60" y="4"/>
                      </a:lnTo>
                      <a:lnTo>
                        <a:pt x="26" y="0"/>
                      </a:lnTo>
                      <a:lnTo>
                        <a:pt x="0"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 name="Freeform 12"/>
                <p:cNvSpPr>
                  <a:spLocks/>
                </p:cNvSpPr>
                <p:nvPr/>
              </p:nvSpPr>
              <p:spPr bwMode="auto">
                <a:xfrm>
                  <a:off x="5480183" y="2878137"/>
                  <a:ext cx="482600" cy="79375"/>
                </a:xfrm>
                <a:custGeom>
                  <a:avLst/>
                  <a:gdLst>
                    <a:gd name="T0" fmla="*/ 0 w 304"/>
                    <a:gd name="T1" fmla="*/ 0 h 50"/>
                    <a:gd name="T2" fmla="*/ 0 w 304"/>
                    <a:gd name="T3" fmla="*/ 0 h 50"/>
                    <a:gd name="T4" fmla="*/ 34 w 304"/>
                    <a:gd name="T5" fmla="*/ 10 h 50"/>
                    <a:gd name="T6" fmla="*/ 74 w 304"/>
                    <a:gd name="T7" fmla="*/ 20 h 50"/>
                    <a:gd name="T8" fmla="*/ 116 w 304"/>
                    <a:gd name="T9" fmla="*/ 28 h 50"/>
                    <a:gd name="T10" fmla="*/ 160 w 304"/>
                    <a:gd name="T11" fmla="*/ 36 h 50"/>
                    <a:gd name="T12" fmla="*/ 244 w 304"/>
                    <a:gd name="T13" fmla="*/ 46 h 50"/>
                    <a:gd name="T14" fmla="*/ 304 w 304"/>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50">
                      <a:moveTo>
                        <a:pt x="0" y="0"/>
                      </a:moveTo>
                      <a:lnTo>
                        <a:pt x="0" y="0"/>
                      </a:lnTo>
                      <a:lnTo>
                        <a:pt x="34" y="10"/>
                      </a:lnTo>
                      <a:lnTo>
                        <a:pt x="74" y="20"/>
                      </a:lnTo>
                      <a:lnTo>
                        <a:pt x="116" y="28"/>
                      </a:lnTo>
                      <a:lnTo>
                        <a:pt x="160" y="36"/>
                      </a:lnTo>
                      <a:lnTo>
                        <a:pt x="244" y="46"/>
                      </a:lnTo>
                      <a:lnTo>
                        <a:pt x="304" y="5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 name="Freeform 13"/>
                <p:cNvSpPr>
                  <a:spLocks/>
                </p:cNvSpPr>
                <p:nvPr/>
              </p:nvSpPr>
              <p:spPr bwMode="auto">
                <a:xfrm>
                  <a:off x="6143758" y="2890837"/>
                  <a:ext cx="477838" cy="66675"/>
                </a:xfrm>
                <a:custGeom>
                  <a:avLst/>
                  <a:gdLst>
                    <a:gd name="T0" fmla="*/ 258 w 258"/>
                    <a:gd name="T1" fmla="*/ 0 h 36"/>
                    <a:gd name="T2" fmla="*/ 258 w 258"/>
                    <a:gd name="T3" fmla="*/ 0 h 36"/>
                    <a:gd name="T4" fmla="*/ 188 w 258"/>
                    <a:gd name="T5" fmla="*/ 14 h 36"/>
                    <a:gd name="T6" fmla="*/ 114 w 258"/>
                    <a:gd name="T7" fmla="*/ 26 h 36"/>
                    <a:gd name="T8" fmla="*/ 48 w 258"/>
                    <a:gd name="T9" fmla="*/ 32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2"/>
                      </a:lnTo>
                      <a:lnTo>
                        <a:pt x="0" y="3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 name="Freeform 17"/>
                <p:cNvSpPr>
                  <a:spLocks/>
                </p:cNvSpPr>
                <p:nvPr/>
              </p:nvSpPr>
              <p:spPr bwMode="auto">
                <a:xfrm>
                  <a:off x="6575558" y="3023659"/>
                  <a:ext cx="177800" cy="448204"/>
                </a:xfrm>
                <a:custGeom>
                  <a:avLst/>
                  <a:gdLst>
                    <a:gd name="T0" fmla="*/ 96 w 96"/>
                    <a:gd name="T1" fmla="*/ 0 h 242"/>
                    <a:gd name="T2" fmla="*/ 96 w 96"/>
                    <a:gd name="T3" fmla="*/ 0 h 242"/>
                    <a:gd name="T4" fmla="*/ 74 w 96"/>
                    <a:gd name="T5" fmla="*/ 68 h 242"/>
                    <a:gd name="T6" fmla="*/ 48 w 96"/>
                    <a:gd name="T7" fmla="*/ 136 h 242"/>
                    <a:gd name="T8" fmla="*/ 20 w 96"/>
                    <a:gd name="T9" fmla="*/ 198 h 242"/>
                    <a:gd name="T10" fmla="*/ 0 w 96"/>
                    <a:gd name="T11" fmla="*/ 242 h 242"/>
                  </a:gdLst>
                  <a:ahLst/>
                  <a:cxnLst>
                    <a:cxn ang="0">
                      <a:pos x="T0" y="T1"/>
                    </a:cxn>
                    <a:cxn ang="0">
                      <a:pos x="T2" y="T3"/>
                    </a:cxn>
                    <a:cxn ang="0">
                      <a:pos x="T4" y="T5"/>
                    </a:cxn>
                    <a:cxn ang="0">
                      <a:pos x="T6" y="T7"/>
                    </a:cxn>
                    <a:cxn ang="0">
                      <a:pos x="T8" y="T9"/>
                    </a:cxn>
                    <a:cxn ang="0">
                      <a:pos x="T10" y="T11"/>
                    </a:cxn>
                  </a:cxnLst>
                  <a:rect l="0" t="0" r="r" b="b"/>
                  <a:pathLst>
                    <a:path w="96" h="242">
                      <a:moveTo>
                        <a:pt x="96" y="0"/>
                      </a:moveTo>
                      <a:lnTo>
                        <a:pt x="96" y="0"/>
                      </a:lnTo>
                      <a:lnTo>
                        <a:pt x="74" y="68"/>
                      </a:lnTo>
                      <a:lnTo>
                        <a:pt x="48" y="136"/>
                      </a:lnTo>
                      <a:lnTo>
                        <a:pt x="20" y="198"/>
                      </a:lnTo>
                      <a:lnTo>
                        <a:pt x="0" y="242"/>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5" name="Freeform 19"/>
                <p:cNvSpPr>
                  <a:spLocks/>
                </p:cNvSpPr>
                <p:nvPr/>
              </p:nvSpPr>
              <p:spPr bwMode="auto">
                <a:xfrm>
                  <a:off x="6175508" y="3627437"/>
                  <a:ext cx="307975" cy="377825"/>
                </a:xfrm>
                <a:custGeom>
                  <a:avLst/>
                  <a:gdLst>
                    <a:gd name="T0" fmla="*/ 0 w 194"/>
                    <a:gd name="T1" fmla="*/ 238 h 238"/>
                    <a:gd name="T2" fmla="*/ 0 w 194"/>
                    <a:gd name="T3" fmla="*/ 238 h 238"/>
                    <a:gd name="T4" fmla="*/ 26 w 194"/>
                    <a:gd name="T5" fmla="*/ 214 h 238"/>
                    <a:gd name="T6" fmla="*/ 52 w 194"/>
                    <a:gd name="T7" fmla="*/ 184 h 238"/>
                    <a:gd name="T8" fmla="*/ 82 w 194"/>
                    <a:gd name="T9" fmla="*/ 152 h 238"/>
                    <a:gd name="T10" fmla="*/ 110 w 194"/>
                    <a:gd name="T11" fmla="*/ 116 h 238"/>
                    <a:gd name="T12" fmla="*/ 160 w 194"/>
                    <a:gd name="T13" fmla="*/ 50 h 238"/>
                    <a:gd name="T14" fmla="*/ 180 w 194"/>
                    <a:gd name="T15" fmla="*/ 22 h 238"/>
                    <a:gd name="T16" fmla="*/ 194 w 194"/>
                    <a:gd name="T1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0" y="238"/>
                      </a:moveTo>
                      <a:lnTo>
                        <a:pt x="0" y="238"/>
                      </a:lnTo>
                      <a:lnTo>
                        <a:pt x="26" y="214"/>
                      </a:lnTo>
                      <a:lnTo>
                        <a:pt x="52" y="184"/>
                      </a:lnTo>
                      <a:lnTo>
                        <a:pt x="82" y="152"/>
                      </a:lnTo>
                      <a:lnTo>
                        <a:pt x="110" y="116"/>
                      </a:lnTo>
                      <a:lnTo>
                        <a:pt x="160" y="50"/>
                      </a:lnTo>
                      <a:lnTo>
                        <a:pt x="180" y="22"/>
                      </a:lnTo>
                      <a:lnTo>
                        <a:pt x="194"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6" name="Freeform 21"/>
                <p:cNvSpPr>
                  <a:spLocks/>
                </p:cNvSpPr>
                <p:nvPr/>
              </p:nvSpPr>
              <p:spPr bwMode="auto">
                <a:xfrm>
                  <a:off x="6908933" y="2970134"/>
                  <a:ext cx="298450" cy="384254"/>
                </a:xfrm>
                <a:custGeom>
                  <a:avLst/>
                  <a:gdLst>
                    <a:gd name="T0" fmla="*/ 0 w 160"/>
                    <a:gd name="T1" fmla="*/ 0 h 206"/>
                    <a:gd name="T2" fmla="*/ 0 w 160"/>
                    <a:gd name="T3" fmla="*/ 0 h 206"/>
                    <a:gd name="T4" fmla="*/ 46 w 160"/>
                    <a:gd name="T5" fmla="*/ 54 h 206"/>
                    <a:gd name="T6" fmla="*/ 94 w 160"/>
                    <a:gd name="T7" fmla="*/ 112 h 206"/>
                    <a:gd name="T8" fmla="*/ 134 w 160"/>
                    <a:gd name="T9" fmla="*/ 166 h 206"/>
                    <a:gd name="T10" fmla="*/ 160 w 160"/>
                    <a:gd name="T11" fmla="*/ 206 h 206"/>
                  </a:gdLst>
                  <a:ahLst/>
                  <a:cxnLst>
                    <a:cxn ang="0">
                      <a:pos x="T0" y="T1"/>
                    </a:cxn>
                    <a:cxn ang="0">
                      <a:pos x="T2" y="T3"/>
                    </a:cxn>
                    <a:cxn ang="0">
                      <a:pos x="T4" y="T5"/>
                    </a:cxn>
                    <a:cxn ang="0">
                      <a:pos x="T6" y="T7"/>
                    </a:cxn>
                    <a:cxn ang="0">
                      <a:pos x="T8" y="T9"/>
                    </a:cxn>
                    <a:cxn ang="0">
                      <a:pos x="T10" y="T11"/>
                    </a:cxn>
                  </a:cxnLst>
                  <a:rect l="0" t="0" r="r" b="b"/>
                  <a:pathLst>
                    <a:path w="160" h="206">
                      <a:moveTo>
                        <a:pt x="0" y="0"/>
                      </a:moveTo>
                      <a:lnTo>
                        <a:pt x="0" y="0"/>
                      </a:lnTo>
                      <a:lnTo>
                        <a:pt x="46" y="54"/>
                      </a:lnTo>
                      <a:lnTo>
                        <a:pt x="94" y="112"/>
                      </a:lnTo>
                      <a:lnTo>
                        <a:pt x="134" y="166"/>
                      </a:lnTo>
                      <a:lnTo>
                        <a:pt x="160" y="20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7" name="Freeform 23"/>
                <p:cNvSpPr>
                  <a:spLocks/>
                </p:cNvSpPr>
                <p:nvPr/>
              </p:nvSpPr>
              <p:spPr bwMode="auto">
                <a:xfrm>
                  <a:off x="7299458" y="3509962"/>
                  <a:ext cx="171450" cy="457200"/>
                </a:xfrm>
                <a:custGeom>
                  <a:avLst/>
                  <a:gdLst>
                    <a:gd name="T0" fmla="*/ 108 w 108"/>
                    <a:gd name="T1" fmla="*/ 288 h 288"/>
                    <a:gd name="T2" fmla="*/ 108 w 108"/>
                    <a:gd name="T3" fmla="*/ 288 h 288"/>
                    <a:gd name="T4" fmla="*/ 100 w 108"/>
                    <a:gd name="T5" fmla="*/ 254 h 288"/>
                    <a:gd name="T6" fmla="*/ 88 w 108"/>
                    <a:gd name="T7" fmla="*/ 214 h 288"/>
                    <a:gd name="T8" fmla="*/ 74 w 108"/>
                    <a:gd name="T9" fmla="*/ 174 h 288"/>
                    <a:gd name="T10" fmla="*/ 58 w 108"/>
                    <a:gd name="T11" fmla="*/ 132 h 288"/>
                    <a:gd name="T12" fmla="*/ 26 w 108"/>
                    <a:gd name="T13" fmla="*/ 54 h 288"/>
                    <a:gd name="T14" fmla="*/ 12 w 108"/>
                    <a:gd name="T15" fmla="*/ 24 h 288"/>
                    <a:gd name="T16" fmla="*/ 0 w 108"/>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8">
                      <a:moveTo>
                        <a:pt x="108" y="288"/>
                      </a:moveTo>
                      <a:lnTo>
                        <a:pt x="108" y="288"/>
                      </a:lnTo>
                      <a:lnTo>
                        <a:pt x="100" y="254"/>
                      </a:lnTo>
                      <a:lnTo>
                        <a:pt x="88" y="214"/>
                      </a:lnTo>
                      <a:lnTo>
                        <a:pt x="74" y="174"/>
                      </a:lnTo>
                      <a:lnTo>
                        <a:pt x="58" y="132"/>
                      </a:lnTo>
                      <a:lnTo>
                        <a:pt x="26" y="54"/>
                      </a:lnTo>
                      <a:lnTo>
                        <a:pt x="12" y="24"/>
                      </a:lnTo>
                      <a:lnTo>
                        <a:pt x="0"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8" name="Freeform 58"/>
                <p:cNvSpPr>
                  <a:spLocks/>
                </p:cNvSpPr>
                <p:nvPr/>
              </p:nvSpPr>
              <p:spPr bwMode="auto">
                <a:xfrm>
                  <a:off x="7118483" y="3716337"/>
                  <a:ext cx="266700" cy="320675"/>
                </a:xfrm>
                <a:custGeom>
                  <a:avLst/>
                  <a:gdLst>
                    <a:gd name="T0" fmla="*/ 168 w 168"/>
                    <a:gd name="T1" fmla="*/ 202 h 202"/>
                    <a:gd name="T2" fmla="*/ 168 w 168"/>
                    <a:gd name="T3" fmla="*/ 202 h 202"/>
                    <a:gd name="T4" fmla="*/ 150 w 168"/>
                    <a:gd name="T5" fmla="*/ 176 h 202"/>
                    <a:gd name="T6" fmla="*/ 130 w 168"/>
                    <a:gd name="T7" fmla="*/ 150 h 202"/>
                    <a:gd name="T8" fmla="*/ 86 w 168"/>
                    <a:gd name="T9" fmla="*/ 98 h 202"/>
                    <a:gd name="T10" fmla="*/ 40 w 168"/>
                    <a:gd name="T11" fmla="*/ 48 h 202"/>
                    <a:gd name="T12" fmla="*/ 0 w 168"/>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168" h="202">
                      <a:moveTo>
                        <a:pt x="168" y="202"/>
                      </a:moveTo>
                      <a:lnTo>
                        <a:pt x="168" y="202"/>
                      </a:lnTo>
                      <a:lnTo>
                        <a:pt x="150" y="176"/>
                      </a:lnTo>
                      <a:lnTo>
                        <a:pt x="130" y="150"/>
                      </a:lnTo>
                      <a:lnTo>
                        <a:pt x="86" y="98"/>
                      </a:lnTo>
                      <a:lnTo>
                        <a:pt x="40" y="48"/>
                      </a:lnTo>
                      <a:lnTo>
                        <a:pt x="0"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9" name="Freeform 59"/>
                <p:cNvSpPr>
                  <a:spLocks/>
                </p:cNvSpPr>
                <p:nvPr/>
              </p:nvSpPr>
              <p:spPr bwMode="auto">
                <a:xfrm>
                  <a:off x="5454783" y="2935287"/>
                  <a:ext cx="1514475" cy="663575"/>
                </a:xfrm>
                <a:custGeom>
                  <a:avLst/>
                  <a:gdLst>
                    <a:gd name="T0" fmla="*/ 906 w 906"/>
                    <a:gd name="T1" fmla="*/ 404 h 404"/>
                    <a:gd name="T2" fmla="*/ 906 w 906"/>
                    <a:gd name="T3" fmla="*/ 404 h 404"/>
                    <a:gd name="T4" fmla="*/ 850 w 906"/>
                    <a:gd name="T5" fmla="*/ 362 h 404"/>
                    <a:gd name="T6" fmla="*/ 784 w 906"/>
                    <a:gd name="T7" fmla="*/ 316 h 404"/>
                    <a:gd name="T8" fmla="*/ 746 w 906"/>
                    <a:gd name="T9" fmla="*/ 292 h 404"/>
                    <a:gd name="T10" fmla="*/ 708 w 906"/>
                    <a:gd name="T11" fmla="*/ 268 h 404"/>
                    <a:gd name="T12" fmla="*/ 666 w 906"/>
                    <a:gd name="T13" fmla="*/ 246 h 404"/>
                    <a:gd name="T14" fmla="*/ 624 w 906"/>
                    <a:gd name="T15" fmla="*/ 224 h 404"/>
                    <a:gd name="T16" fmla="*/ 624 w 906"/>
                    <a:gd name="T17" fmla="*/ 224 h 404"/>
                    <a:gd name="T18" fmla="*/ 520 w 906"/>
                    <a:gd name="T19" fmla="*/ 174 h 404"/>
                    <a:gd name="T20" fmla="*/ 390 w 906"/>
                    <a:gd name="T21" fmla="*/ 114 h 404"/>
                    <a:gd name="T22" fmla="*/ 390 w 906"/>
                    <a:gd name="T23" fmla="*/ 114 h 404"/>
                    <a:gd name="T24" fmla="*/ 340 w 906"/>
                    <a:gd name="T25" fmla="*/ 94 h 404"/>
                    <a:gd name="T26" fmla="*/ 288 w 906"/>
                    <a:gd name="T27" fmla="*/ 76 h 404"/>
                    <a:gd name="T28" fmla="*/ 236 w 906"/>
                    <a:gd name="T29" fmla="*/ 58 h 404"/>
                    <a:gd name="T30" fmla="*/ 182 w 906"/>
                    <a:gd name="T31" fmla="*/ 44 h 404"/>
                    <a:gd name="T32" fmla="*/ 130 w 906"/>
                    <a:gd name="T33" fmla="*/ 30 h 404"/>
                    <a:gd name="T34" fmla="*/ 82 w 906"/>
                    <a:gd name="T35" fmla="*/ 18 h 404"/>
                    <a:gd name="T36" fmla="*/ 0 w 906"/>
                    <a:gd name="T3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6" h="404">
                      <a:moveTo>
                        <a:pt x="906" y="404"/>
                      </a:moveTo>
                      <a:lnTo>
                        <a:pt x="906" y="404"/>
                      </a:lnTo>
                      <a:lnTo>
                        <a:pt x="850" y="362"/>
                      </a:lnTo>
                      <a:lnTo>
                        <a:pt x="784" y="316"/>
                      </a:lnTo>
                      <a:lnTo>
                        <a:pt x="746" y="292"/>
                      </a:lnTo>
                      <a:lnTo>
                        <a:pt x="708" y="268"/>
                      </a:lnTo>
                      <a:lnTo>
                        <a:pt x="666" y="246"/>
                      </a:lnTo>
                      <a:lnTo>
                        <a:pt x="624" y="224"/>
                      </a:lnTo>
                      <a:lnTo>
                        <a:pt x="624" y="224"/>
                      </a:lnTo>
                      <a:lnTo>
                        <a:pt x="520" y="174"/>
                      </a:lnTo>
                      <a:lnTo>
                        <a:pt x="390" y="114"/>
                      </a:lnTo>
                      <a:lnTo>
                        <a:pt x="390" y="114"/>
                      </a:lnTo>
                      <a:lnTo>
                        <a:pt x="340" y="94"/>
                      </a:lnTo>
                      <a:lnTo>
                        <a:pt x="288" y="76"/>
                      </a:lnTo>
                      <a:lnTo>
                        <a:pt x="236" y="58"/>
                      </a:lnTo>
                      <a:lnTo>
                        <a:pt x="182" y="44"/>
                      </a:lnTo>
                      <a:lnTo>
                        <a:pt x="130" y="30"/>
                      </a:lnTo>
                      <a:lnTo>
                        <a:pt x="82" y="18"/>
                      </a:lnTo>
                      <a:lnTo>
                        <a:pt x="0" y="0"/>
                      </a:lnTo>
                    </a:path>
                  </a:pathLst>
                </a:custGeom>
                <a:noFill/>
                <a:ln w="12700">
                  <a:solidFill>
                    <a:srgbClr val="6E6E6E"/>
                  </a:solidFill>
                  <a:prstDash val="solid"/>
                  <a:round/>
                  <a:headEnd type="none"/>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0" name="Freeform 25"/>
                <p:cNvSpPr>
                  <a:spLocks/>
                </p:cNvSpPr>
                <p:nvPr/>
              </p:nvSpPr>
              <p:spPr bwMode="auto">
                <a:xfrm>
                  <a:off x="6223133" y="4157515"/>
                  <a:ext cx="482600" cy="66822"/>
                </a:xfrm>
                <a:custGeom>
                  <a:avLst/>
                  <a:gdLst>
                    <a:gd name="T0" fmla="*/ 0 w 260"/>
                    <a:gd name="T1" fmla="*/ 0 h 36"/>
                    <a:gd name="T2" fmla="*/ 0 w 260"/>
                    <a:gd name="T3" fmla="*/ 0 h 36"/>
                    <a:gd name="T4" fmla="*/ 70 w 260"/>
                    <a:gd name="T5" fmla="*/ 14 h 36"/>
                    <a:gd name="T6" fmla="*/ 144 w 260"/>
                    <a:gd name="T7" fmla="*/ 26 h 36"/>
                    <a:gd name="T8" fmla="*/ 210 w 260"/>
                    <a:gd name="T9" fmla="*/ 34 h 36"/>
                    <a:gd name="T10" fmla="*/ 260 w 260"/>
                    <a:gd name="T11" fmla="*/ 36 h 36"/>
                  </a:gdLst>
                  <a:ahLst/>
                  <a:cxnLst>
                    <a:cxn ang="0">
                      <a:pos x="T0" y="T1"/>
                    </a:cxn>
                    <a:cxn ang="0">
                      <a:pos x="T2" y="T3"/>
                    </a:cxn>
                    <a:cxn ang="0">
                      <a:pos x="T4" y="T5"/>
                    </a:cxn>
                    <a:cxn ang="0">
                      <a:pos x="T6" y="T7"/>
                    </a:cxn>
                    <a:cxn ang="0">
                      <a:pos x="T8" y="T9"/>
                    </a:cxn>
                    <a:cxn ang="0">
                      <a:pos x="T10" y="T11"/>
                    </a:cxn>
                  </a:cxnLst>
                  <a:rect l="0" t="0" r="r" b="b"/>
                  <a:pathLst>
                    <a:path w="260" h="36">
                      <a:moveTo>
                        <a:pt x="0" y="0"/>
                      </a:moveTo>
                      <a:lnTo>
                        <a:pt x="0" y="0"/>
                      </a:lnTo>
                      <a:lnTo>
                        <a:pt x="70" y="14"/>
                      </a:lnTo>
                      <a:lnTo>
                        <a:pt x="144" y="26"/>
                      </a:lnTo>
                      <a:lnTo>
                        <a:pt x="210" y="34"/>
                      </a:lnTo>
                      <a:lnTo>
                        <a:pt x="260" y="3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1" name="Freeform 27"/>
                <p:cNvSpPr>
                  <a:spLocks/>
                </p:cNvSpPr>
                <p:nvPr/>
              </p:nvSpPr>
              <p:spPr bwMode="auto">
                <a:xfrm>
                  <a:off x="6886708" y="4148137"/>
                  <a:ext cx="479425" cy="76200"/>
                </a:xfrm>
                <a:custGeom>
                  <a:avLst/>
                  <a:gdLst>
                    <a:gd name="T0" fmla="*/ 302 w 302"/>
                    <a:gd name="T1" fmla="*/ 0 h 48"/>
                    <a:gd name="T2" fmla="*/ 302 w 302"/>
                    <a:gd name="T3" fmla="*/ 0 h 48"/>
                    <a:gd name="T4" fmla="*/ 268 w 302"/>
                    <a:gd name="T5" fmla="*/ 10 h 48"/>
                    <a:gd name="T6" fmla="*/ 230 w 302"/>
                    <a:gd name="T7" fmla="*/ 18 h 48"/>
                    <a:gd name="T8" fmla="*/ 186 w 302"/>
                    <a:gd name="T9" fmla="*/ 26 h 48"/>
                    <a:gd name="T10" fmla="*/ 142 w 302"/>
                    <a:gd name="T11" fmla="*/ 34 h 48"/>
                    <a:gd name="T12" fmla="*/ 60 w 302"/>
                    <a:gd name="T13" fmla="*/ 44 h 48"/>
                    <a:gd name="T14" fmla="*/ 0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302" y="0"/>
                      </a:moveTo>
                      <a:lnTo>
                        <a:pt x="302" y="0"/>
                      </a:lnTo>
                      <a:lnTo>
                        <a:pt x="268" y="10"/>
                      </a:lnTo>
                      <a:lnTo>
                        <a:pt x="230" y="18"/>
                      </a:lnTo>
                      <a:lnTo>
                        <a:pt x="186" y="26"/>
                      </a:lnTo>
                      <a:lnTo>
                        <a:pt x="142" y="34"/>
                      </a:lnTo>
                      <a:lnTo>
                        <a:pt x="60" y="44"/>
                      </a:lnTo>
                      <a:lnTo>
                        <a:pt x="0" y="48"/>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2" name="Freeform 29"/>
                <p:cNvSpPr>
                  <a:spLocks/>
                </p:cNvSpPr>
                <p:nvPr/>
              </p:nvSpPr>
              <p:spPr bwMode="auto">
                <a:xfrm>
                  <a:off x="5372234" y="2224086"/>
                  <a:ext cx="177800" cy="454025"/>
                </a:xfrm>
                <a:custGeom>
                  <a:avLst/>
                  <a:gdLst>
                    <a:gd name="T0" fmla="*/ 0 w 98"/>
                    <a:gd name="T1" fmla="*/ 242 h 242"/>
                    <a:gd name="T2" fmla="*/ 0 w 98"/>
                    <a:gd name="T3" fmla="*/ 242 h 242"/>
                    <a:gd name="T4" fmla="*/ 22 w 98"/>
                    <a:gd name="T5" fmla="*/ 174 h 242"/>
                    <a:gd name="T6" fmla="*/ 50 w 98"/>
                    <a:gd name="T7" fmla="*/ 106 h 242"/>
                    <a:gd name="T8" fmla="*/ 76 w 98"/>
                    <a:gd name="T9" fmla="*/ 44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6"/>
                      </a:lnTo>
                      <a:lnTo>
                        <a:pt x="76" y="44"/>
                      </a:lnTo>
                      <a:lnTo>
                        <a:pt x="98"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3" name="Freeform 31"/>
                <p:cNvSpPr>
                  <a:spLocks/>
                </p:cNvSpPr>
                <p:nvPr/>
              </p:nvSpPr>
              <p:spPr bwMode="auto">
                <a:xfrm>
                  <a:off x="5638933" y="1690687"/>
                  <a:ext cx="307975" cy="377825"/>
                </a:xfrm>
                <a:custGeom>
                  <a:avLst/>
                  <a:gdLst>
                    <a:gd name="T0" fmla="*/ 194 w 194"/>
                    <a:gd name="T1" fmla="*/ 0 h 238"/>
                    <a:gd name="T2" fmla="*/ 194 w 194"/>
                    <a:gd name="T3" fmla="*/ 0 h 238"/>
                    <a:gd name="T4" fmla="*/ 170 w 194"/>
                    <a:gd name="T5" fmla="*/ 24 h 238"/>
                    <a:gd name="T6" fmla="*/ 142 w 194"/>
                    <a:gd name="T7" fmla="*/ 54 h 238"/>
                    <a:gd name="T8" fmla="*/ 114 w 194"/>
                    <a:gd name="T9" fmla="*/ 86 h 238"/>
                    <a:gd name="T10" fmla="*/ 84 w 194"/>
                    <a:gd name="T11" fmla="*/ 122 h 238"/>
                    <a:gd name="T12" fmla="*/ 34 w 194"/>
                    <a:gd name="T13" fmla="*/ 188 h 238"/>
                    <a:gd name="T14" fmla="*/ 14 w 194"/>
                    <a:gd name="T15" fmla="*/ 216 h 238"/>
                    <a:gd name="T16" fmla="*/ 0 w 194"/>
                    <a:gd name="T17"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194" y="0"/>
                      </a:moveTo>
                      <a:lnTo>
                        <a:pt x="194" y="0"/>
                      </a:lnTo>
                      <a:lnTo>
                        <a:pt x="170" y="24"/>
                      </a:lnTo>
                      <a:lnTo>
                        <a:pt x="142" y="54"/>
                      </a:lnTo>
                      <a:lnTo>
                        <a:pt x="114" y="86"/>
                      </a:lnTo>
                      <a:lnTo>
                        <a:pt x="84" y="122"/>
                      </a:lnTo>
                      <a:lnTo>
                        <a:pt x="34" y="188"/>
                      </a:lnTo>
                      <a:lnTo>
                        <a:pt x="14" y="216"/>
                      </a:lnTo>
                      <a:lnTo>
                        <a:pt x="0" y="238"/>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Freeform 33"/>
                <p:cNvSpPr>
                  <a:spLocks/>
                </p:cNvSpPr>
                <p:nvPr/>
              </p:nvSpPr>
              <p:spPr bwMode="auto">
                <a:xfrm>
                  <a:off x="6556507" y="2224087"/>
                  <a:ext cx="179279" cy="451932"/>
                </a:xfrm>
                <a:custGeom>
                  <a:avLst/>
                  <a:gdLst>
                    <a:gd name="T0" fmla="*/ 96 w 96"/>
                    <a:gd name="T1" fmla="*/ 242 h 242"/>
                    <a:gd name="T2" fmla="*/ 96 w 96"/>
                    <a:gd name="T3" fmla="*/ 242 h 242"/>
                    <a:gd name="T4" fmla="*/ 74 w 96"/>
                    <a:gd name="T5" fmla="*/ 176 h 242"/>
                    <a:gd name="T6" fmla="*/ 48 w 96"/>
                    <a:gd name="T7" fmla="*/ 106 h 242"/>
                    <a:gd name="T8" fmla="*/ 22 w 96"/>
                    <a:gd name="T9" fmla="*/ 44 h 242"/>
                    <a:gd name="T10" fmla="*/ 0 w 96"/>
                    <a:gd name="T11" fmla="*/ 0 h 242"/>
                  </a:gdLst>
                  <a:ahLst/>
                  <a:cxnLst>
                    <a:cxn ang="0">
                      <a:pos x="T0" y="T1"/>
                    </a:cxn>
                    <a:cxn ang="0">
                      <a:pos x="T2" y="T3"/>
                    </a:cxn>
                    <a:cxn ang="0">
                      <a:pos x="T4" y="T5"/>
                    </a:cxn>
                    <a:cxn ang="0">
                      <a:pos x="T6" y="T7"/>
                    </a:cxn>
                    <a:cxn ang="0">
                      <a:pos x="T8" y="T9"/>
                    </a:cxn>
                    <a:cxn ang="0">
                      <a:pos x="T10" y="T11"/>
                    </a:cxn>
                  </a:cxnLst>
                  <a:rect l="0" t="0" r="r" b="b"/>
                  <a:pathLst>
                    <a:path w="96" h="242">
                      <a:moveTo>
                        <a:pt x="96" y="242"/>
                      </a:moveTo>
                      <a:lnTo>
                        <a:pt x="96" y="242"/>
                      </a:lnTo>
                      <a:lnTo>
                        <a:pt x="74" y="176"/>
                      </a:lnTo>
                      <a:lnTo>
                        <a:pt x="48" y="106"/>
                      </a:lnTo>
                      <a:lnTo>
                        <a:pt x="22" y="44"/>
                      </a:lnTo>
                      <a:lnTo>
                        <a:pt x="0"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5" name="Freeform 35"/>
                <p:cNvSpPr>
                  <a:spLocks/>
                </p:cNvSpPr>
                <p:nvPr/>
              </p:nvSpPr>
              <p:spPr bwMode="auto">
                <a:xfrm>
                  <a:off x="6156458" y="1690687"/>
                  <a:ext cx="307975" cy="377825"/>
                </a:xfrm>
                <a:custGeom>
                  <a:avLst/>
                  <a:gdLst>
                    <a:gd name="T0" fmla="*/ 0 w 194"/>
                    <a:gd name="T1" fmla="*/ 0 h 238"/>
                    <a:gd name="T2" fmla="*/ 0 w 194"/>
                    <a:gd name="T3" fmla="*/ 0 h 238"/>
                    <a:gd name="T4" fmla="*/ 26 w 194"/>
                    <a:gd name="T5" fmla="*/ 24 h 238"/>
                    <a:gd name="T6" fmla="*/ 54 w 194"/>
                    <a:gd name="T7" fmla="*/ 54 h 238"/>
                    <a:gd name="T8" fmla="*/ 82 w 194"/>
                    <a:gd name="T9" fmla="*/ 86 h 238"/>
                    <a:gd name="T10" fmla="*/ 110 w 194"/>
                    <a:gd name="T11" fmla="*/ 122 h 238"/>
                    <a:gd name="T12" fmla="*/ 160 w 194"/>
                    <a:gd name="T13" fmla="*/ 188 h 238"/>
                    <a:gd name="T14" fmla="*/ 194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0" y="0"/>
                      </a:moveTo>
                      <a:lnTo>
                        <a:pt x="0" y="0"/>
                      </a:lnTo>
                      <a:lnTo>
                        <a:pt x="26" y="24"/>
                      </a:lnTo>
                      <a:lnTo>
                        <a:pt x="54" y="54"/>
                      </a:lnTo>
                      <a:lnTo>
                        <a:pt x="82" y="86"/>
                      </a:lnTo>
                      <a:lnTo>
                        <a:pt x="110" y="122"/>
                      </a:lnTo>
                      <a:lnTo>
                        <a:pt x="160" y="188"/>
                      </a:lnTo>
                      <a:lnTo>
                        <a:pt x="194" y="238"/>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6" name="Freeform 37"/>
                <p:cNvSpPr>
                  <a:spLocks/>
                </p:cNvSpPr>
                <p:nvPr/>
              </p:nvSpPr>
              <p:spPr bwMode="auto">
                <a:xfrm>
                  <a:off x="4895982" y="2976562"/>
                  <a:ext cx="307975" cy="377825"/>
                </a:xfrm>
                <a:custGeom>
                  <a:avLst/>
                  <a:gdLst>
                    <a:gd name="T0" fmla="*/ 162 w 162"/>
                    <a:gd name="T1" fmla="*/ 0 h 206"/>
                    <a:gd name="T2" fmla="*/ 162 w 162"/>
                    <a:gd name="T3" fmla="*/ 0 h 206"/>
                    <a:gd name="T4" fmla="*/ 114 w 162"/>
                    <a:gd name="T5" fmla="*/ 54 h 206"/>
                    <a:gd name="T6" fmla="*/ 68 w 162"/>
                    <a:gd name="T7" fmla="*/ 112 h 206"/>
                    <a:gd name="T8" fmla="*/ 28 w 162"/>
                    <a:gd name="T9" fmla="*/ 166 h 206"/>
                    <a:gd name="T10" fmla="*/ 0 w 162"/>
                    <a:gd name="T11" fmla="*/ 206 h 206"/>
                  </a:gdLst>
                  <a:ahLst/>
                  <a:cxnLst>
                    <a:cxn ang="0">
                      <a:pos x="T0" y="T1"/>
                    </a:cxn>
                    <a:cxn ang="0">
                      <a:pos x="T2" y="T3"/>
                    </a:cxn>
                    <a:cxn ang="0">
                      <a:pos x="T4" y="T5"/>
                    </a:cxn>
                    <a:cxn ang="0">
                      <a:pos x="T6" y="T7"/>
                    </a:cxn>
                    <a:cxn ang="0">
                      <a:pos x="T8" y="T9"/>
                    </a:cxn>
                    <a:cxn ang="0">
                      <a:pos x="T10" y="T11"/>
                    </a:cxn>
                  </a:cxnLst>
                  <a:rect l="0" t="0" r="r" b="b"/>
                  <a:pathLst>
                    <a:path w="162" h="206">
                      <a:moveTo>
                        <a:pt x="162" y="0"/>
                      </a:moveTo>
                      <a:lnTo>
                        <a:pt x="162" y="0"/>
                      </a:lnTo>
                      <a:lnTo>
                        <a:pt x="114" y="54"/>
                      </a:lnTo>
                      <a:lnTo>
                        <a:pt x="68" y="112"/>
                      </a:lnTo>
                      <a:lnTo>
                        <a:pt x="28" y="166"/>
                      </a:lnTo>
                      <a:lnTo>
                        <a:pt x="0" y="20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7" name="Freeform 39"/>
                <p:cNvSpPr>
                  <a:spLocks/>
                </p:cNvSpPr>
                <p:nvPr/>
              </p:nvSpPr>
              <p:spPr bwMode="auto">
                <a:xfrm>
                  <a:off x="4635633" y="3509962"/>
                  <a:ext cx="171450" cy="457200"/>
                </a:xfrm>
                <a:custGeom>
                  <a:avLst/>
                  <a:gdLst>
                    <a:gd name="T0" fmla="*/ 0 w 108"/>
                    <a:gd name="T1" fmla="*/ 288 h 288"/>
                    <a:gd name="T2" fmla="*/ 0 w 108"/>
                    <a:gd name="T3" fmla="*/ 288 h 288"/>
                    <a:gd name="T4" fmla="*/ 8 w 108"/>
                    <a:gd name="T5" fmla="*/ 254 h 288"/>
                    <a:gd name="T6" fmla="*/ 20 w 108"/>
                    <a:gd name="T7" fmla="*/ 214 h 288"/>
                    <a:gd name="T8" fmla="*/ 34 w 108"/>
                    <a:gd name="T9" fmla="*/ 174 h 288"/>
                    <a:gd name="T10" fmla="*/ 50 w 108"/>
                    <a:gd name="T11" fmla="*/ 132 h 288"/>
                    <a:gd name="T12" fmla="*/ 82 w 108"/>
                    <a:gd name="T13" fmla="*/ 54 h 288"/>
                    <a:gd name="T14" fmla="*/ 108 w 108"/>
                    <a:gd name="T15" fmla="*/ 0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8">
                      <a:moveTo>
                        <a:pt x="0" y="288"/>
                      </a:moveTo>
                      <a:lnTo>
                        <a:pt x="0" y="288"/>
                      </a:lnTo>
                      <a:lnTo>
                        <a:pt x="8" y="254"/>
                      </a:lnTo>
                      <a:lnTo>
                        <a:pt x="20" y="214"/>
                      </a:lnTo>
                      <a:lnTo>
                        <a:pt x="34" y="174"/>
                      </a:lnTo>
                      <a:lnTo>
                        <a:pt x="50" y="132"/>
                      </a:lnTo>
                      <a:lnTo>
                        <a:pt x="82" y="54"/>
                      </a:lnTo>
                      <a:lnTo>
                        <a:pt x="108"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8" name="Freeform 41"/>
                <p:cNvSpPr>
                  <a:spLocks/>
                </p:cNvSpPr>
                <p:nvPr/>
              </p:nvSpPr>
              <p:spPr bwMode="auto">
                <a:xfrm>
                  <a:off x="5400808" y="4148137"/>
                  <a:ext cx="476066" cy="76200"/>
                </a:xfrm>
                <a:custGeom>
                  <a:avLst/>
                  <a:gdLst>
                    <a:gd name="T0" fmla="*/ 258 w 258"/>
                    <a:gd name="T1" fmla="*/ 0 h 36"/>
                    <a:gd name="T2" fmla="*/ 258 w 258"/>
                    <a:gd name="T3" fmla="*/ 0 h 36"/>
                    <a:gd name="T4" fmla="*/ 188 w 258"/>
                    <a:gd name="T5" fmla="*/ 14 h 36"/>
                    <a:gd name="T6" fmla="*/ 114 w 258"/>
                    <a:gd name="T7" fmla="*/ 26 h 36"/>
                    <a:gd name="T8" fmla="*/ 48 w 258"/>
                    <a:gd name="T9" fmla="*/ 34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4"/>
                      </a:lnTo>
                      <a:lnTo>
                        <a:pt x="0" y="3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9" name="Freeform 43"/>
                <p:cNvSpPr>
                  <a:spLocks/>
                </p:cNvSpPr>
                <p:nvPr/>
              </p:nvSpPr>
              <p:spPr bwMode="auto">
                <a:xfrm>
                  <a:off x="4740408" y="4148137"/>
                  <a:ext cx="479425" cy="76200"/>
                </a:xfrm>
                <a:custGeom>
                  <a:avLst/>
                  <a:gdLst>
                    <a:gd name="T0" fmla="*/ 0 w 302"/>
                    <a:gd name="T1" fmla="*/ 0 h 48"/>
                    <a:gd name="T2" fmla="*/ 0 w 302"/>
                    <a:gd name="T3" fmla="*/ 0 h 48"/>
                    <a:gd name="T4" fmla="*/ 32 w 302"/>
                    <a:gd name="T5" fmla="*/ 10 h 48"/>
                    <a:gd name="T6" fmla="*/ 72 w 302"/>
                    <a:gd name="T7" fmla="*/ 18 h 48"/>
                    <a:gd name="T8" fmla="*/ 114 w 302"/>
                    <a:gd name="T9" fmla="*/ 26 h 48"/>
                    <a:gd name="T10" fmla="*/ 160 w 302"/>
                    <a:gd name="T11" fmla="*/ 34 h 48"/>
                    <a:gd name="T12" fmla="*/ 242 w 302"/>
                    <a:gd name="T13" fmla="*/ 44 h 48"/>
                    <a:gd name="T14" fmla="*/ 302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0" y="0"/>
                      </a:moveTo>
                      <a:lnTo>
                        <a:pt x="0" y="0"/>
                      </a:lnTo>
                      <a:lnTo>
                        <a:pt x="32" y="10"/>
                      </a:lnTo>
                      <a:lnTo>
                        <a:pt x="72" y="18"/>
                      </a:lnTo>
                      <a:lnTo>
                        <a:pt x="114" y="26"/>
                      </a:lnTo>
                      <a:lnTo>
                        <a:pt x="160" y="34"/>
                      </a:lnTo>
                      <a:lnTo>
                        <a:pt x="242" y="44"/>
                      </a:lnTo>
                      <a:lnTo>
                        <a:pt x="302" y="48"/>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0" name="Freeform 45"/>
                <p:cNvSpPr>
                  <a:spLocks/>
                </p:cNvSpPr>
                <p:nvPr/>
              </p:nvSpPr>
              <p:spPr bwMode="auto">
                <a:xfrm>
                  <a:off x="6372358" y="2976562"/>
                  <a:ext cx="307975" cy="377825"/>
                </a:xfrm>
                <a:custGeom>
                  <a:avLst/>
                  <a:gdLst>
                    <a:gd name="T0" fmla="*/ 194 w 194"/>
                    <a:gd name="T1" fmla="*/ 0 h 238"/>
                    <a:gd name="T2" fmla="*/ 194 w 194"/>
                    <a:gd name="T3" fmla="*/ 0 h 238"/>
                    <a:gd name="T4" fmla="*/ 170 w 194"/>
                    <a:gd name="T5" fmla="*/ 26 h 238"/>
                    <a:gd name="T6" fmla="*/ 142 w 194"/>
                    <a:gd name="T7" fmla="*/ 54 h 238"/>
                    <a:gd name="T8" fmla="*/ 112 w 194"/>
                    <a:gd name="T9" fmla="*/ 88 h 238"/>
                    <a:gd name="T10" fmla="*/ 84 w 194"/>
                    <a:gd name="T11" fmla="*/ 122 h 238"/>
                    <a:gd name="T12" fmla="*/ 34 w 194"/>
                    <a:gd name="T13" fmla="*/ 188 h 238"/>
                    <a:gd name="T14" fmla="*/ 0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194" y="0"/>
                      </a:moveTo>
                      <a:lnTo>
                        <a:pt x="194" y="0"/>
                      </a:lnTo>
                      <a:lnTo>
                        <a:pt x="170" y="26"/>
                      </a:lnTo>
                      <a:lnTo>
                        <a:pt x="142" y="54"/>
                      </a:lnTo>
                      <a:lnTo>
                        <a:pt x="112" y="88"/>
                      </a:lnTo>
                      <a:lnTo>
                        <a:pt x="84" y="122"/>
                      </a:lnTo>
                      <a:lnTo>
                        <a:pt x="34" y="188"/>
                      </a:lnTo>
                      <a:lnTo>
                        <a:pt x="0" y="238"/>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1" name="Freeform 46"/>
                <p:cNvSpPr>
                  <a:spLocks/>
                </p:cNvSpPr>
                <p:nvPr/>
              </p:nvSpPr>
              <p:spPr bwMode="auto">
                <a:xfrm>
                  <a:off x="6102483" y="3513137"/>
                  <a:ext cx="180975" cy="446897"/>
                </a:xfrm>
                <a:custGeom>
                  <a:avLst/>
                  <a:gdLst>
                    <a:gd name="T0" fmla="*/ 0 w 98"/>
                    <a:gd name="T1" fmla="*/ 242 h 242"/>
                    <a:gd name="T2" fmla="*/ 0 w 98"/>
                    <a:gd name="T3" fmla="*/ 242 h 242"/>
                    <a:gd name="T4" fmla="*/ 22 w 98"/>
                    <a:gd name="T5" fmla="*/ 174 h 242"/>
                    <a:gd name="T6" fmla="*/ 50 w 98"/>
                    <a:gd name="T7" fmla="*/ 104 h 242"/>
                    <a:gd name="T8" fmla="*/ 76 w 98"/>
                    <a:gd name="T9" fmla="*/ 42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4"/>
                      </a:lnTo>
                      <a:lnTo>
                        <a:pt x="76" y="42"/>
                      </a:lnTo>
                      <a:lnTo>
                        <a:pt x="98"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2" name="Freeform 50"/>
                <p:cNvSpPr>
                  <a:spLocks/>
                </p:cNvSpPr>
                <p:nvPr/>
              </p:nvSpPr>
              <p:spPr bwMode="auto">
                <a:xfrm>
                  <a:off x="5623058" y="3627437"/>
                  <a:ext cx="293504" cy="377886"/>
                </a:xfrm>
                <a:custGeom>
                  <a:avLst/>
                  <a:gdLst>
                    <a:gd name="T0" fmla="*/ 160 w 160"/>
                    <a:gd name="T1" fmla="*/ 206 h 206"/>
                    <a:gd name="T2" fmla="*/ 160 w 160"/>
                    <a:gd name="T3" fmla="*/ 206 h 206"/>
                    <a:gd name="T4" fmla="*/ 112 w 160"/>
                    <a:gd name="T5" fmla="*/ 152 h 206"/>
                    <a:gd name="T6" fmla="*/ 66 w 160"/>
                    <a:gd name="T7" fmla="*/ 94 h 206"/>
                    <a:gd name="T8" fmla="*/ 26 w 160"/>
                    <a:gd name="T9" fmla="*/ 40 h 206"/>
                    <a:gd name="T10" fmla="*/ 0 w 160"/>
                    <a:gd name="T11" fmla="*/ 0 h 206"/>
                  </a:gdLst>
                  <a:ahLst/>
                  <a:cxnLst>
                    <a:cxn ang="0">
                      <a:pos x="T0" y="T1"/>
                    </a:cxn>
                    <a:cxn ang="0">
                      <a:pos x="T2" y="T3"/>
                    </a:cxn>
                    <a:cxn ang="0">
                      <a:pos x="T4" y="T5"/>
                    </a:cxn>
                    <a:cxn ang="0">
                      <a:pos x="T6" y="T7"/>
                    </a:cxn>
                    <a:cxn ang="0">
                      <a:pos x="T8" y="T9"/>
                    </a:cxn>
                    <a:cxn ang="0">
                      <a:pos x="T10" y="T11"/>
                    </a:cxn>
                  </a:cxnLst>
                  <a:rect l="0" t="0" r="r" b="b"/>
                  <a:pathLst>
                    <a:path w="160" h="206">
                      <a:moveTo>
                        <a:pt x="160" y="206"/>
                      </a:moveTo>
                      <a:lnTo>
                        <a:pt x="160" y="206"/>
                      </a:lnTo>
                      <a:lnTo>
                        <a:pt x="112" y="152"/>
                      </a:lnTo>
                      <a:lnTo>
                        <a:pt x="66" y="94"/>
                      </a:lnTo>
                      <a:lnTo>
                        <a:pt x="26" y="40"/>
                      </a:lnTo>
                      <a:lnTo>
                        <a:pt x="0"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3" name="Freeform 52"/>
                <p:cNvSpPr>
                  <a:spLocks/>
                </p:cNvSpPr>
                <p:nvPr/>
              </p:nvSpPr>
              <p:spPr bwMode="auto">
                <a:xfrm>
                  <a:off x="5359533" y="3017837"/>
                  <a:ext cx="171450" cy="454025"/>
                </a:xfrm>
                <a:custGeom>
                  <a:avLst/>
                  <a:gdLst>
                    <a:gd name="T0" fmla="*/ 0 w 108"/>
                    <a:gd name="T1" fmla="*/ 0 h 286"/>
                    <a:gd name="T2" fmla="*/ 0 w 108"/>
                    <a:gd name="T3" fmla="*/ 0 h 286"/>
                    <a:gd name="T4" fmla="*/ 8 w 108"/>
                    <a:gd name="T5" fmla="*/ 34 h 286"/>
                    <a:gd name="T6" fmla="*/ 20 w 108"/>
                    <a:gd name="T7" fmla="*/ 72 h 286"/>
                    <a:gd name="T8" fmla="*/ 34 w 108"/>
                    <a:gd name="T9" fmla="*/ 112 h 286"/>
                    <a:gd name="T10" fmla="*/ 50 w 108"/>
                    <a:gd name="T11" fmla="*/ 154 h 286"/>
                    <a:gd name="T12" fmla="*/ 82 w 108"/>
                    <a:gd name="T13" fmla="*/ 232 h 286"/>
                    <a:gd name="T14" fmla="*/ 96 w 108"/>
                    <a:gd name="T15" fmla="*/ 262 h 286"/>
                    <a:gd name="T16" fmla="*/ 108 w 108"/>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6">
                      <a:moveTo>
                        <a:pt x="0" y="0"/>
                      </a:moveTo>
                      <a:lnTo>
                        <a:pt x="0" y="0"/>
                      </a:lnTo>
                      <a:lnTo>
                        <a:pt x="8" y="34"/>
                      </a:lnTo>
                      <a:lnTo>
                        <a:pt x="20" y="72"/>
                      </a:lnTo>
                      <a:lnTo>
                        <a:pt x="34" y="112"/>
                      </a:lnTo>
                      <a:lnTo>
                        <a:pt x="50" y="154"/>
                      </a:lnTo>
                      <a:lnTo>
                        <a:pt x="82" y="232"/>
                      </a:lnTo>
                      <a:lnTo>
                        <a:pt x="96" y="262"/>
                      </a:lnTo>
                      <a:lnTo>
                        <a:pt x="108" y="286"/>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4" name="Freeform 54"/>
                <p:cNvSpPr>
                  <a:spLocks/>
                </p:cNvSpPr>
                <p:nvPr/>
              </p:nvSpPr>
              <p:spPr bwMode="auto">
                <a:xfrm>
                  <a:off x="5823083" y="3513137"/>
                  <a:ext cx="171450" cy="454025"/>
                </a:xfrm>
                <a:custGeom>
                  <a:avLst/>
                  <a:gdLst>
                    <a:gd name="T0" fmla="*/ 108 w 108"/>
                    <a:gd name="T1" fmla="*/ 286 h 286"/>
                    <a:gd name="T2" fmla="*/ 108 w 108"/>
                    <a:gd name="T3" fmla="*/ 286 h 286"/>
                    <a:gd name="T4" fmla="*/ 100 w 108"/>
                    <a:gd name="T5" fmla="*/ 252 h 286"/>
                    <a:gd name="T6" fmla="*/ 88 w 108"/>
                    <a:gd name="T7" fmla="*/ 214 h 286"/>
                    <a:gd name="T8" fmla="*/ 74 w 108"/>
                    <a:gd name="T9" fmla="*/ 172 h 286"/>
                    <a:gd name="T10" fmla="*/ 58 w 108"/>
                    <a:gd name="T11" fmla="*/ 130 h 286"/>
                    <a:gd name="T12" fmla="*/ 26 w 108"/>
                    <a:gd name="T13" fmla="*/ 54 h 286"/>
                    <a:gd name="T14" fmla="*/ 0 w 108"/>
                    <a:gd name="T15" fmla="*/ 0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6">
                      <a:moveTo>
                        <a:pt x="108" y="286"/>
                      </a:moveTo>
                      <a:lnTo>
                        <a:pt x="108" y="286"/>
                      </a:lnTo>
                      <a:lnTo>
                        <a:pt x="100" y="252"/>
                      </a:lnTo>
                      <a:lnTo>
                        <a:pt x="88" y="214"/>
                      </a:lnTo>
                      <a:lnTo>
                        <a:pt x="74" y="172"/>
                      </a:lnTo>
                      <a:lnTo>
                        <a:pt x="58" y="130"/>
                      </a:lnTo>
                      <a:lnTo>
                        <a:pt x="26" y="54"/>
                      </a:lnTo>
                      <a:lnTo>
                        <a:pt x="0"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5" name="Freeform 55"/>
                <p:cNvSpPr>
                  <a:spLocks/>
                </p:cNvSpPr>
                <p:nvPr/>
              </p:nvSpPr>
              <p:spPr bwMode="auto">
                <a:xfrm>
                  <a:off x="5410334" y="2986087"/>
                  <a:ext cx="323850" cy="368300"/>
                </a:xfrm>
                <a:custGeom>
                  <a:avLst/>
                  <a:gdLst>
                    <a:gd name="T0" fmla="*/ 0 w 162"/>
                    <a:gd name="T1" fmla="*/ 0 h 204"/>
                    <a:gd name="T2" fmla="*/ 0 w 162"/>
                    <a:gd name="T3" fmla="*/ 0 h 204"/>
                    <a:gd name="T4" fmla="*/ 48 w 162"/>
                    <a:gd name="T5" fmla="*/ 52 h 204"/>
                    <a:gd name="T6" fmla="*/ 94 w 162"/>
                    <a:gd name="T7" fmla="*/ 110 h 204"/>
                    <a:gd name="T8" fmla="*/ 134 w 162"/>
                    <a:gd name="T9" fmla="*/ 164 h 204"/>
                    <a:gd name="T10" fmla="*/ 162 w 162"/>
                    <a:gd name="T11" fmla="*/ 204 h 204"/>
                  </a:gdLst>
                  <a:ahLst/>
                  <a:cxnLst>
                    <a:cxn ang="0">
                      <a:pos x="T0" y="T1"/>
                    </a:cxn>
                    <a:cxn ang="0">
                      <a:pos x="T2" y="T3"/>
                    </a:cxn>
                    <a:cxn ang="0">
                      <a:pos x="T4" y="T5"/>
                    </a:cxn>
                    <a:cxn ang="0">
                      <a:pos x="T6" y="T7"/>
                    </a:cxn>
                    <a:cxn ang="0">
                      <a:pos x="T8" y="T9"/>
                    </a:cxn>
                    <a:cxn ang="0">
                      <a:pos x="T10" y="T11"/>
                    </a:cxn>
                  </a:cxnLst>
                  <a:rect l="0" t="0" r="r" b="b"/>
                  <a:pathLst>
                    <a:path w="162" h="204">
                      <a:moveTo>
                        <a:pt x="0" y="0"/>
                      </a:moveTo>
                      <a:lnTo>
                        <a:pt x="0" y="0"/>
                      </a:lnTo>
                      <a:lnTo>
                        <a:pt x="48" y="52"/>
                      </a:lnTo>
                      <a:lnTo>
                        <a:pt x="94" y="110"/>
                      </a:lnTo>
                      <a:lnTo>
                        <a:pt x="134" y="164"/>
                      </a:lnTo>
                      <a:lnTo>
                        <a:pt x="162" y="204"/>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6" name="Freeform 61"/>
                <p:cNvSpPr>
                  <a:spLocks/>
                </p:cNvSpPr>
                <p:nvPr/>
              </p:nvSpPr>
              <p:spPr bwMode="auto">
                <a:xfrm>
                  <a:off x="4721358" y="3973512"/>
                  <a:ext cx="412750" cy="69850"/>
                </a:xfrm>
                <a:custGeom>
                  <a:avLst/>
                  <a:gdLst>
                    <a:gd name="T0" fmla="*/ 0 w 260"/>
                    <a:gd name="T1" fmla="*/ 44 h 44"/>
                    <a:gd name="T2" fmla="*/ 0 w 260"/>
                    <a:gd name="T3" fmla="*/ 44 h 44"/>
                    <a:gd name="T4" fmla="*/ 34 w 260"/>
                    <a:gd name="T5" fmla="*/ 42 h 44"/>
                    <a:gd name="T6" fmla="*/ 66 w 260"/>
                    <a:gd name="T7" fmla="*/ 38 h 44"/>
                    <a:gd name="T8" fmla="*/ 134 w 260"/>
                    <a:gd name="T9" fmla="*/ 26 h 44"/>
                    <a:gd name="T10" fmla="*/ 198 w 260"/>
                    <a:gd name="T11" fmla="*/ 12 h 44"/>
                    <a:gd name="T12" fmla="*/ 260 w 26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260" h="44">
                      <a:moveTo>
                        <a:pt x="0" y="44"/>
                      </a:moveTo>
                      <a:lnTo>
                        <a:pt x="0" y="44"/>
                      </a:lnTo>
                      <a:lnTo>
                        <a:pt x="34" y="42"/>
                      </a:lnTo>
                      <a:lnTo>
                        <a:pt x="66" y="38"/>
                      </a:lnTo>
                      <a:lnTo>
                        <a:pt x="134" y="26"/>
                      </a:lnTo>
                      <a:lnTo>
                        <a:pt x="198" y="12"/>
                      </a:lnTo>
                      <a:lnTo>
                        <a:pt x="260"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7" name="Freeform 62"/>
                <p:cNvSpPr>
                  <a:spLocks/>
                </p:cNvSpPr>
                <p:nvPr/>
              </p:nvSpPr>
              <p:spPr bwMode="auto">
                <a:xfrm>
                  <a:off x="5311908" y="2932112"/>
                  <a:ext cx="1334218" cy="971550"/>
                </a:xfrm>
                <a:custGeom>
                  <a:avLst/>
                  <a:gdLst>
                    <a:gd name="T0" fmla="*/ 0 w 802"/>
                    <a:gd name="T1" fmla="*/ 584 h 584"/>
                    <a:gd name="T2" fmla="*/ 0 w 802"/>
                    <a:gd name="T3" fmla="*/ 584 h 584"/>
                    <a:gd name="T4" fmla="*/ 64 w 802"/>
                    <a:gd name="T5" fmla="*/ 556 h 584"/>
                    <a:gd name="T6" fmla="*/ 138 w 802"/>
                    <a:gd name="T7" fmla="*/ 522 h 584"/>
                    <a:gd name="T8" fmla="*/ 176 w 802"/>
                    <a:gd name="T9" fmla="*/ 502 h 584"/>
                    <a:gd name="T10" fmla="*/ 216 w 802"/>
                    <a:gd name="T11" fmla="*/ 480 h 584"/>
                    <a:gd name="T12" fmla="*/ 256 w 802"/>
                    <a:gd name="T13" fmla="*/ 456 h 584"/>
                    <a:gd name="T14" fmla="*/ 298 w 802"/>
                    <a:gd name="T15" fmla="*/ 430 h 584"/>
                    <a:gd name="T16" fmla="*/ 298 w 802"/>
                    <a:gd name="T17" fmla="*/ 430 h 584"/>
                    <a:gd name="T18" fmla="*/ 392 w 802"/>
                    <a:gd name="T19" fmla="*/ 364 h 584"/>
                    <a:gd name="T20" fmla="*/ 508 w 802"/>
                    <a:gd name="T21" fmla="*/ 282 h 584"/>
                    <a:gd name="T22" fmla="*/ 508 w 802"/>
                    <a:gd name="T23" fmla="*/ 282 h 584"/>
                    <a:gd name="T24" fmla="*/ 550 w 802"/>
                    <a:gd name="T25" fmla="*/ 250 h 584"/>
                    <a:gd name="T26" fmla="*/ 592 w 802"/>
                    <a:gd name="T27" fmla="*/ 214 h 584"/>
                    <a:gd name="T28" fmla="*/ 634 w 802"/>
                    <a:gd name="T29" fmla="*/ 176 h 584"/>
                    <a:gd name="T30" fmla="*/ 674 w 802"/>
                    <a:gd name="T31" fmla="*/ 138 h 584"/>
                    <a:gd name="T32" fmla="*/ 712 w 802"/>
                    <a:gd name="T33" fmla="*/ 100 h 584"/>
                    <a:gd name="T34" fmla="*/ 746 w 802"/>
                    <a:gd name="T35" fmla="*/ 64 h 584"/>
                    <a:gd name="T36" fmla="*/ 802 w 802"/>
                    <a:gd name="T3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2" h="584">
                      <a:moveTo>
                        <a:pt x="0" y="584"/>
                      </a:moveTo>
                      <a:lnTo>
                        <a:pt x="0" y="584"/>
                      </a:lnTo>
                      <a:lnTo>
                        <a:pt x="64" y="556"/>
                      </a:lnTo>
                      <a:lnTo>
                        <a:pt x="138" y="522"/>
                      </a:lnTo>
                      <a:lnTo>
                        <a:pt x="176" y="502"/>
                      </a:lnTo>
                      <a:lnTo>
                        <a:pt x="216" y="480"/>
                      </a:lnTo>
                      <a:lnTo>
                        <a:pt x="256" y="456"/>
                      </a:lnTo>
                      <a:lnTo>
                        <a:pt x="298" y="430"/>
                      </a:lnTo>
                      <a:lnTo>
                        <a:pt x="298" y="430"/>
                      </a:lnTo>
                      <a:lnTo>
                        <a:pt x="392" y="364"/>
                      </a:lnTo>
                      <a:lnTo>
                        <a:pt x="508" y="282"/>
                      </a:lnTo>
                      <a:lnTo>
                        <a:pt x="508" y="282"/>
                      </a:lnTo>
                      <a:lnTo>
                        <a:pt x="550" y="250"/>
                      </a:lnTo>
                      <a:lnTo>
                        <a:pt x="592" y="214"/>
                      </a:lnTo>
                      <a:lnTo>
                        <a:pt x="634" y="176"/>
                      </a:lnTo>
                      <a:lnTo>
                        <a:pt x="674" y="138"/>
                      </a:lnTo>
                      <a:lnTo>
                        <a:pt x="712" y="100"/>
                      </a:lnTo>
                      <a:lnTo>
                        <a:pt x="746" y="64"/>
                      </a:lnTo>
                      <a:lnTo>
                        <a:pt x="802" y="0"/>
                      </a:lnTo>
                    </a:path>
                  </a:pathLst>
                </a:custGeom>
                <a:noFill/>
                <a:ln w="12700">
                  <a:solidFill>
                    <a:srgbClr val="6E6E6E"/>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8" name="Freeform 64"/>
                <p:cNvSpPr>
                  <a:spLocks/>
                </p:cNvSpPr>
                <p:nvPr/>
              </p:nvSpPr>
              <p:spPr bwMode="auto">
                <a:xfrm>
                  <a:off x="5905633" y="1735137"/>
                  <a:ext cx="142875" cy="390525"/>
                </a:xfrm>
                <a:custGeom>
                  <a:avLst/>
                  <a:gdLst>
                    <a:gd name="T0" fmla="*/ 90 w 90"/>
                    <a:gd name="T1" fmla="*/ 0 h 246"/>
                    <a:gd name="T2" fmla="*/ 90 w 90"/>
                    <a:gd name="T3" fmla="*/ 0 h 246"/>
                    <a:gd name="T4" fmla="*/ 76 w 90"/>
                    <a:gd name="T5" fmla="*/ 30 h 246"/>
                    <a:gd name="T6" fmla="*/ 64 w 90"/>
                    <a:gd name="T7" fmla="*/ 60 h 246"/>
                    <a:gd name="T8" fmla="*/ 40 w 90"/>
                    <a:gd name="T9" fmla="*/ 124 h 246"/>
                    <a:gd name="T10" fmla="*/ 20 w 90"/>
                    <a:gd name="T11" fmla="*/ 188 h 246"/>
                    <a:gd name="T12" fmla="*/ 0 w 90"/>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90" h="246">
                      <a:moveTo>
                        <a:pt x="90" y="0"/>
                      </a:moveTo>
                      <a:lnTo>
                        <a:pt x="90" y="0"/>
                      </a:lnTo>
                      <a:lnTo>
                        <a:pt x="76" y="30"/>
                      </a:lnTo>
                      <a:lnTo>
                        <a:pt x="64" y="60"/>
                      </a:lnTo>
                      <a:lnTo>
                        <a:pt x="40" y="124"/>
                      </a:lnTo>
                      <a:lnTo>
                        <a:pt x="20" y="188"/>
                      </a:lnTo>
                      <a:lnTo>
                        <a:pt x="0" y="246"/>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9" name="Freeform 65"/>
                <p:cNvSpPr>
                  <a:spLocks/>
                </p:cNvSpPr>
                <p:nvPr/>
              </p:nvSpPr>
              <p:spPr bwMode="auto">
                <a:xfrm>
                  <a:off x="5848483" y="2316162"/>
                  <a:ext cx="203200" cy="1642256"/>
                </a:xfrm>
                <a:custGeom>
                  <a:avLst/>
                  <a:gdLst>
                    <a:gd name="T0" fmla="*/ 18 w 122"/>
                    <a:gd name="T1" fmla="*/ 0 h 986"/>
                    <a:gd name="T2" fmla="*/ 18 w 122"/>
                    <a:gd name="T3" fmla="*/ 0 h 986"/>
                    <a:gd name="T4" fmla="*/ 10 w 122"/>
                    <a:gd name="T5" fmla="*/ 70 h 986"/>
                    <a:gd name="T6" fmla="*/ 2 w 122"/>
                    <a:gd name="T7" fmla="*/ 150 h 986"/>
                    <a:gd name="T8" fmla="*/ 0 w 122"/>
                    <a:gd name="T9" fmla="*/ 194 h 986"/>
                    <a:gd name="T10" fmla="*/ 0 w 122"/>
                    <a:gd name="T11" fmla="*/ 240 h 986"/>
                    <a:gd name="T12" fmla="*/ 0 w 122"/>
                    <a:gd name="T13" fmla="*/ 286 h 986"/>
                    <a:gd name="T14" fmla="*/ 2 w 122"/>
                    <a:gd name="T15" fmla="*/ 334 h 986"/>
                    <a:gd name="T16" fmla="*/ 2 w 122"/>
                    <a:gd name="T17" fmla="*/ 334 h 986"/>
                    <a:gd name="T18" fmla="*/ 12 w 122"/>
                    <a:gd name="T19" fmla="*/ 450 h 986"/>
                    <a:gd name="T20" fmla="*/ 26 w 122"/>
                    <a:gd name="T21" fmla="*/ 592 h 986"/>
                    <a:gd name="T22" fmla="*/ 26 w 122"/>
                    <a:gd name="T23" fmla="*/ 592 h 986"/>
                    <a:gd name="T24" fmla="*/ 32 w 122"/>
                    <a:gd name="T25" fmla="*/ 644 h 986"/>
                    <a:gd name="T26" fmla="*/ 42 w 122"/>
                    <a:gd name="T27" fmla="*/ 698 h 986"/>
                    <a:gd name="T28" fmla="*/ 54 w 122"/>
                    <a:gd name="T29" fmla="*/ 754 h 986"/>
                    <a:gd name="T30" fmla="*/ 68 w 122"/>
                    <a:gd name="T31" fmla="*/ 806 h 986"/>
                    <a:gd name="T32" fmla="*/ 82 w 122"/>
                    <a:gd name="T33" fmla="*/ 858 h 986"/>
                    <a:gd name="T34" fmla="*/ 96 w 122"/>
                    <a:gd name="T35" fmla="*/ 906 h 986"/>
                    <a:gd name="T36" fmla="*/ 122 w 122"/>
                    <a:gd name="T37"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986">
                      <a:moveTo>
                        <a:pt x="18" y="0"/>
                      </a:moveTo>
                      <a:lnTo>
                        <a:pt x="18" y="0"/>
                      </a:lnTo>
                      <a:lnTo>
                        <a:pt x="10" y="70"/>
                      </a:lnTo>
                      <a:lnTo>
                        <a:pt x="2" y="150"/>
                      </a:lnTo>
                      <a:lnTo>
                        <a:pt x="0" y="194"/>
                      </a:lnTo>
                      <a:lnTo>
                        <a:pt x="0" y="240"/>
                      </a:lnTo>
                      <a:lnTo>
                        <a:pt x="0" y="286"/>
                      </a:lnTo>
                      <a:lnTo>
                        <a:pt x="2" y="334"/>
                      </a:lnTo>
                      <a:lnTo>
                        <a:pt x="2" y="334"/>
                      </a:lnTo>
                      <a:lnTo>
                        <a:pt x="12" y="450"/>
                      </a:lnTo>
                      <a:lnTo>
                        <a:pt x="26" y="592"/>
                      </a:lnTo>
                      <a:lnTo>
                        <a:pt x="26" y="592"/>
                      </a:lnTo>
                      <a:lnTo>
                        <a:pt x="32" y="644"/>
                      </a:lnTo>
                      <a:lnTo>
                        <a:pt x="42" y="698"/>
                      </a:lnTo>
                      <a:lnTo>
                        <a:pt x="54" y="754"/>
                      </a:lnTo>
                      <a:lnTo>
                        <a:pt x="68" y="806"/>
                      </a:lnTo>
                      <a:lnTo>
                        <a:pt x="82" y="858"/>
                      </a:lnTo>
                      <a:lnTo>
                        <a:pt x="96" y="906"/>
                      </a:lnTo>
                      <a:lnTo>
                        <a:pt x="122" y="986"/>
                      </a:lnTo>
                    </a:path>
                  </a:pathLst>
                </a:custGeom>
                <a:noFill/>
                <a:ln w="12700">
                  <a:solidFill>
                    <a:srgbClr val="6E6E6E"/>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73" name="Group 972"/>
              <p:cNvGrpSpPr/>
              <p:nvPr/>
            </p:nvGrpSpPr>
            <p:grpSpPr>
              <a:xfrm>
                <a:off x="4746758" y="2046287"/>
                <a:ext cx="2609850" cy="2286000"/>
                <a:chOff x="4746758" y="2046287"/>
                <a:chExt cx="2609850" cy="2286000"/>
              </a:xfrm>
            </p:grpSpPr>
            <p:grpSp>
              <p:nvGrpSpPr>
                <p:cNvPr id="990" name="Group 989"/>
                <p:cNvGrpSpPr/>
                <p:nvPr/>
              </p:nvGrpSpPr>
              <p:grpSpPr>
                <a:xfrm>
                  <a:off x="5134108" y="2132012"/>
                  <a:ext cx="1997075" cy="1895475"/>
                  <a:chOff x="5134108" y="2132012"/>
                  <a:chExt cx="1997075" cy="1895475"/>
                </a:xfrm>
              </p:grpSpPr>
              <p:sp>
                <p:nvSpPr>
                  <p:cNvPr id="1019" name="Freeform 1018"/>
                  <p:cNvSpPr>
                    <a:spLocks/>
                  </p:cNvSpPr>
                  <p:nvPr/>
                </p:nvSpPr>
                <p:spPr bwMode="auto">
                  <a:xfrm>
                    <a:off x="6051683" y="26177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0" name="Freeform 1019"/>
                  <p:cNvSpPr>
                    <a:spLocks/>
                  </p:cNvSpPr>
                  <p:nvPr/>
                </p:nvSpPr>
                <p:spPr bwMode="auto">
                  <a:xfrm>
                    <a:off x="5975483" y="27066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1" name="Freeform 94"/>
                  <p:cNvSpPr>
                    <a:spLocks/>
                  </p:cNvSpPr>
                  <p:nvPr/>
                </p:nvSpPr>
                <p:spPr bwMode="auto">
                  <a:xfrm>
                    <a:off x="5962783" y="28844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2" name="Freeform 95"/>
                  <p:cNvSpPr>
                    <a:spLocks/>
                  </p:cNvSpPr>
                  <p:nvPr/>
                </p:nvSpPr>
                <p:spPr bwMode="auto">
                  <a:xfrm>
                    <a:off x="5975483" y="29733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6" name="Freeform 98"/>
                  <p:cNvSpPr>
                    <a:spLocks/>
                  </p:cNvSpPr>
                  <p:nvPr/>
                </p:nvSpPr>
                <p:spPr bwMode="auto">
                  <a:xfrm>
                    <a:off x="6464433" y="3557587"/>
                    <a:ext cx="158750" cy="92075"/>
                  </a:xfrm>
                  <a:custGeom>
                    <a:avLst/>
                    <a:gdLst>
                      <a:gd name="T0" fmla="*/ 0 w 100"/>
                      <a:gd name="T1" fmla="*/ 28 h 58"/>
                      <a:gd name="T2" fmla="*/ 0 w 100"/>
                      <a:gd name="T3" fmla="*/ 28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28 h 58"/>
                      <a:gd name="T22" fmla="*/ 50 w 100"/>
                      <a:gd name="T23" fmla="*/ 0 h 58"/>
                      <a:gd name="T24" fmla="*/ 0 w 100"/>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28"/>
                        </a:moveTo>
                        <a:lnTo>
                          <a:pt x="0" y="28"/>
                        </a:lnTo>
                        <a:lnTo>
                          <a:pt x="10" y="40"/>
                        </a:lnTo>
                        <a:lnTo>
                          <a:pt x="22" y="50"/>
                        </a:lnTo>
                        <a:lnTo>
                          <a:pt x="34" y="56"/>
                        </a:lnTo>
                        <a:lnTo>
                          <a:pt x="50" y="58"/>
                        </a:lnTo>
                        <a:lnTo>
                          <a:pt x="50" y="58"/>
                        </a:lnTo>
                        <a:lnTo>
                          <a:pt x="66" y="56"/>
                        </a:lnTo>
                        <a:lnTo>
                          <a:pt x="78" y="50"/>
                        </a:lnTo>
                        <a:lnTo>
                          <a:pt x="90" y="40"/>
                        </a:lnTo>
                        <a:lnTo>
                          <a:pt x="100" y="28"/>
                        </a:lnTo>
                        <a:lnTo>
                          <a:pt x="50" y="0"/>
                        </a:lnTo>
                        <a:lnTo>
                          <a:pt x="0" y="28"/>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 name="Freeform 99"/>
                  <p:cNvSpPr>
                    <a:spLocks/>
                  </p:cNvSpPr>
                  <p:nvPr/>
                </p:nvSpPr>
                <p:spPr bwMode="auto">
                  <a:xfrm>
                    <a:off x="6454908" y="346868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8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8" y="24"/>
                        </a:lnTo>
                        <a:lnTo>
                          <a:pt x="4" y="34"/>
                        </a:lnTo>
                        <a:lnTo>
                          <a:pt x="0" y="44"/>
                        </a:lnTo>
                        <a:lnTo>
                          <a:pt x="0" y="56"/>
                        </a:lnTo>
                        <a:lnTo>
                          <a:pt x="0" y="56"/>
                        </a:lnTo>
                        <a:lnTo>
                          <a:pt x="2" y="72"/>
                        </a:lnTo>
                        <a:lnTo>
                          <a:pt x="6" y="84"/>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 name="Freeform 103"/>
                  <p:cNvSpPr>
                    <a:spLocks/>
                  </p:cNvSpPr>
                  <p:nvPr/>
                </p:nvSpPr>
                <p:spPr bwMode="auto">
                  <a:xfrm>
                    <a:off x="7042283" y="3570287"/>
                    <a:ext cx="88900" cy="133350"/>
                  </a:xfrm>
                  <a:custGeom>
                    <a:avLst/>
                    <a:gdLst>
                      <a:gd name="T0" fmla="*/ 28 w 56"/>
                      <a:gd name="T1" fmla="*/ 6 h 84"/>
                      <a:gd name="T2" fmla="*/ 28 w 56"/>
                      <a:gd name="T3" fmla="*/ 6 h 84"/>
                      <a:gd name="T4" fmla="*/ 14 w 56"/>
                      <a:gd name="T5" fmla="*/ 2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4 h 84"/>
                      <a:gd name="T18" fmla="*/ 56 w 56"/>
                      <a:gd name="T19" fmla="*/ 52 h 84"/>
                      <a:gd name="T20" fmla="*/ 54 w 56"/>
                      <a:gd name="T21" fmla="*/ 42 h 84"/>
                      <a:gd name="T22" fmla="*/ 50 w 56"/>
                      <a:gd name="T23" fmla="*/ 32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2"/>
                        </a:lnTo>
                        <a:lnTo>
                          <a:pt x="0" y="0"/>
                        </a:lnTo>
                        <a:lnTo>
                          <a:pt x="0" y="56"/>
                        </a:lnTo>
                        <a:lnTo>
                          <a:pt x="50" y="84"/>
                        </a:lnTo>
                        <a:lnTo>
                          <a:pt x="50" y="84"/>
                        </a:lnTo>
                        <a:lnTo>
                          <a:pt x="54" y="74"/>
                        </a:lnTo>
                        <a:lnTo>
                          <a:pt x="56" y="64"/>
                        </a:lnTo>
                        <a:lnTo>
                          <a:pt x="56" y="52"/>
                        </a:lnTo>
                        <a:lnTo>
                          <a:pt x="54" y="42"/>
                        </a:lnTo>
                        <a:lnTo>
                          <a:pt x="50" y="32"/>
                        </a:lnTo>
                        <a:lnTo>
                          <a:pt x="46" y="22"/>
                        </a:lnTo>
                        <a:lnTo>
                          <a:pt x="38" y="14"/>
                        </a:lnTo>
                        <a:lnTo>
                          <a:pt x="28" y="6"/>
                        </a:lnTo>
                        <a:lnTo>
                          <a:pt x="28" y="6"/>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 name="Freeform 104"/>
                  <p:cNvSpPr>
                    <a:spLocks/>
                  </p:cNvSpPr>
                  <p:nvPr/>
                </p:nvSpPr>
                <p:spPr bwMode="auto">
                  <a:xfrm>
                    <a:off x="6962908" y="365918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2 w 100"/>
                      <a:gd name="T13" fmla="*/ 56 h 56"/>
                      <a:gd name="T14" fmla="*/ 54 w 100"/>
                      <a:gd name="T15" fmla="*/ 56 h 56"/>
                      <a:gd name="T16" fmla="*/ 64 w 100"/>
                      <a:gd name="T17" fmla="*/ 56 h 56"/>
                      <a:gd name="T18" fmla="*/ 74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2" y="56"/>
                        </a:lnTo>
                        <a:lnTo>
                          <a:pt x="54" y="56"/>
                        </a:lnTo>
                        <a:lnTo>
                          <a:pt x="64" y="56"/>
                        </a:lnTo>
                        <a:lnTo>
                          <a:pt x="74" y="52"/>
                        </a:lnTo>
                        <a:lnTo>
                          <a:pt x="84" y="46"/>
                        </a:lnTo>
                        <a:lnTo>
                          <a:pt x="92" y="38"/>
                        </a:lnTo>
                        <a:lnTo>
                          <a:pt x="100" y="28"/>
                        </a:lnTo>
                        <a:lnTo>
                          <a:pt x="50" y="0"/>
                        </a:lnTo>
                        <a:lnTo>
                          <a:pt x="0" y="28"/>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0" name="Freeform 121"/>
                  <p:cNvSpPr>
                    <a:spLocks/>
                  </p:cNvSpPr>
                  <p:nvPr/>
                </p:nvSpPr>
                <p:spPr bwMode="auto">
                  <a:xfrm>
                    <a:off x="6312033" y="3335337"/>
                    <a:ext cx="92075" cy="133350"/>
                  </a:xfrm>
                  <a:custGeom>
                    <a:avLst/>
                    <a:gdLst>
                      <a:gd name="T0" fmla="*/ 0 w 58"/>
                      <a:gd name="T1" fmla="*/ 0 h 84"/>
                      <a:gd name="T2" fmla="*/ 0 w 58"/>
                      <a:gd name="T3" fmla="*/ 56 h 84"/>
                      <a:gd name="T4" fmla="*/ 50 w 58"/>
                      <a:gd name="T5" fmla="*/ 84 h 84"/>
                      <a:gd name="T6" fmla="*/ 50 w 58"/>
                      <a:gd name="T7" fmla="*/ 84 h 84"/>
                      <a:gd name="T8" fmla="*/ 56 w 58"/>
                      <a:gd name="T9" fmla="*/ 72 h 84"/>
                      <a:gd name="T10" fmla="*/ 58 w 58"/>
                      <a:gd name="T11" fmla="*/ 56 h 84"/>
                      <a:gd name="T12" fmla="*/ 58 w 58"/>
                      <a:gd name="T13" fmla="*/ 56 h 84"/>
                      <a:gd name="T14" fmla="*/ 56 w 58"/>
                      <a:gd name="T15" fmla="*/ 44 h 84"/>
                      <a:gd name="T16" fmla="*/ 52 w 58"/>
                      <a:gd name="T17" fmla="*/ 34 h 84"/>
                      <a:gd name="T18" fmla="*/ 48 w 58"/>
                      <a:gd name="T19" fmla="*/ 24 h 84"/>
                      <a:gd name="T20" fmla="*/ 40 w 58"/>
                      <a:gd name="T21" fmla="*/ 16 h 84"/>
                      <a:gd name="T22" fmla="*/ 32 w 58"/>
                      <a:gd name="T23" fmla="*/ 10 h 84"/>
                      <a:gd name="T24" fmla="*/ 22 w 58"/>
                      <a:gd name="T25" fmla="*/ 4 h 84"/>
                      <a:gd name="T26" fmla="*/ 12 w 58"/>
                      <a:gd name="T27" fmla="*/ 0 h 84"/>
                      <a:gd name="T28" fmla="*/ 0 w 58"/>
                      <a:gd name="T29" fmla="*/ 0 h 84"/>
                      <a:gd name="T30" fmla="*/ 0 w 58"/>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4">
                        <a:moveTo>
                          <a:pt x="0" y="0"/>
                        </a:moveTo>
                        <a:lnTo>
                          <a:pt x="0" y="56"/>
                        </a:lnTo>
                        <a:lnTo>
                          <a:pt x="50" y="84"/>
                        </a:lnTo>
                        <a:lnTo>
                          <a:pt x="50" y="84"/>
                        </a:lnTo>
                        <a:lnTo>
                          <a:pt x="56" y="72"/>
                        </a:lnTo>
                        <a:lnTo>
                          <a:pt x="58" y="56"/>
                        </a:lnTo>
                        <a:lnTo>
                          <a:pt x="58" y="56"/>
                        </a:lnTo>
                        <a:lnTo>
                          <a:pt x="56" y="44"/>
                        </a:lnTo>
                        <a:lnTo>
                          <a:pt x="52" y="34"/>
                        </a:lnTo>
                        <a:lnTo>
                          <a:pt x="48" y="24"/>
                        </a:lnTo>
                        <a:lnTo>
                          <a:pt x="40" y="16"/>
                        </a:lnTo>
                        <a:lnTo>
                          <a:pt x="32" y="10"/>
                        </a:lnTo>
                        <a:lnTo>
                          <a:pt x="22" y="4"/>
                        </a:lnTo>
                        <a:lnTo>
                          <a:pt x="12" y="0"/>
                        </a:lnTo>
                        <a:lnTo>
                          <a:pt x="0" y="0"/>
                        </a:lnTo>
                        <a:lnTo>
                          <a:pt x="0"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1" name="Freeform 123"/>
                  <p:cNvSpPr>
                    <a:spLocks/>
                  </p:cNvSpPr>
                  <p:nvPr/>
                </p:nvSpPr>
                <p:spPr bwMode="auto">
                  <a:xfrm>
                    <a:off x="6223133" y="333533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10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10" y="24"/>
                        </a:lnTo>
                        <a:lnTo>
                          <a:pt x="4" y="34"/>
                        </a:lnTo>
                        <a:lnTo>
                          <a:pt x="0" y="44"/>
                        </a:lnTo>
                        <a:lnTo>
                          <a:pt x="0" y="56"/>
                        </a:lnTo>
                        <a:lnTo>
                          <a:pt x="0" y="56"/>
                        </a:lnTo>
                        <a:lnTo>
                          <a:pt x="2" y="72"/>
                        </a:lnTo>
                        <a:lnTo>
                          <a:pt x="8" y="84"/>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Freeform 124"/>
                  <p:cNvSpPr>
                    <a:spLocks/>
                  </p:cNvSpPr>
                  <p:nvPr/>
                </p:nvSpPr>
                <p:spPr bwMode="auto">
                  <a:xfrm>
                    <a:off x="5470658" y="3468687"/>
                    <a:ext cx="92075" cy="136525"/>
                  </a:xfrm>
                  <a:custGeom>
                    <a:avLst/>
                    <a:gdLst>
                      <a:gd name="T0" fmla="*/ 58 w 58"/>
                      <a:gd name="T1" fmla="*/ 0 h 86"/>
                      <a:gd name="T2" fmla="*/ 58 w 58"/>
                      <a:gd name="T3" fmla="*/ 0 h 86"/>
                      <a:gd name="T4" fmla="*/ 42 w 58"/>
                      <a:gd name="T5" fmla="*/ 2 h 86"/>
                      <a:gd name="T6" fmla="*/ 28 w 58"/>
                      <a:gd name="T7" fmla="*/ 8 h 86"/>
                      <a:gd name="T8" fmla="*/ 28 w 58"/>
                      <a:gd name="T9" fmla="*/ 8 h 86"/>
                      <a:gd name="T10" fmla="*/ 20 w 58"/>
                      <a:gd name="T11" fmla="*/ 14 h 86"/>
                      <a:gd name="T12" fmla="*/ 12 w 58"/>
                      <a:gd name="T13" fmla="*/ 22 h 86"/>
                      <a:gd name="T14" fmla="*/ 6 w 58"/>
                      <a:gd name="T15" fmla="*/ 32 h 86"/>
                      <a:gd name="T16" fmla="*/ 2 w 58"/>
                      <a:gd name="T17" fmla="*/ 42 h 86"/>
                      <a:gd name="T18" fmla="*/ 0 w 58"/>
                      <a:gd name="T19" fmla="*/ 52 h 86"/>
                      <a:gd name="T20" fmla="*/ 0 w 58"/>
                      <a:gd name="T21" fmla="*/ 64 h 86"/>
                      <a:gd name="T22" fmla="*/ 4 w 58"/>
                      <a:gd name="T23" fmla="*/ 74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2" y="2"/>
                        </a:lnTo>
                        <a:lnTo>
                          <a:pt x="28" y="8"/>
                        </a:lnTo>
                        <a:lnTo>
                          <a:pt x="28" y="8"/>
                        </a:lnTo>
                        <a:lnTo>
                          <a:pt x="20" y="14"/>
                        </a:lnTo>
                        <a:lnTo>
                          <a:pt x="12" y="22"/>
                        </a:lnTo>
                        <a:lnTo>
                          <a:pt x="6" y="32"/>
                        </a:lnTo>
                        <a:lnTo>
                          <a:pt x="2" y="42"/>
                        </a:lnTo>
                        <a:lnTo>
                          <a:pt x="0" y="52"/>
                        </a:lnTo>
                        <a:lnTo>
                          <a:pt x="0" y="64"/>
                        </a:lnTo>
                        <a:lnTo>
                          <a:pt x="4" y="74"/>
                        </a:lnTo>
                        <a:lnTo>
                          <a:pt x="8" y="86"/>
                        </a:lnTo>
                        <a:lnTo>
                          <a:pt x="58" y="56"/>
                        </a:lnTo>
                        <a:lnTo>
                          <a:pt x="58"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Freeform 125"/>
                  <p:cNvSpPr>
                    <a:spLocks/>
                  </p:cNvSpPr>
                  <p:nvPr/>
                </p:nvSpPr>
                <p:spPr bwMode="auto">
                  <a:xfrm>
                    <a:off x="5562733" y="3468687"/>
                    <a:ext cx="88900" cy="136525"/>
                  </a:xfrm>
                  <a:custGeom>
                    <a:avLst/>
                    <a:gdLst>
                      <a:gd name="T0" fmla="*/ 0 w 56"/>
                      <a:gd name="T1" fmla="*/ 0 h 86"/>
                      <a:gd name="T2" fmla="*/ 0 w 56"/>
                      <a:gd name="T3" fmla="*/ 56 h 86"/>
                      <a:gd name="T4" fmla="*/ 48 w 56"/>
                      <a:gd name="T5" fmla="*/ 86 h 86"/>
                      <a:gd name="T6" fmla="*/ 48 w 56"/>
                      <a:gd name="T7" fmla="*/ 86 h 86"/>
                      <a:gd name="T8" fmla="*/ 54 w 56"/>
                      <a:gd name="T9" fmla="*/ 72 h 86"/>
                      <a:gd name="T10" fmla="*/ 56 w 56"/>
                      <a:gd name="T11" fmla="*/ 58 h 86"/>
                      <a:gd name="T12" fmla="*/ 54 w 56"/>
                      <a:gd name="T13" fmla="*/ 42 h 86"/>
                      <a:gd name="T14" fmla="*/ 48 w 56"/>
                      <a:gd name="T15" fmla="*/ 28 h 86"/>
                      <a:gd name="T16" fmla="*/ 48 w 56"/>
                      <a:gd name="T17" fmla="*/ 28 h 86"/>
                      <a:gd name="T18" fmla="*/ 40 w 56"/>
                      <a:gd name="T19" fmla="*/ 16 h 86"/>
                      <a:gd name="T20" fmla="*/ 28 w 56"/>
                      <a:gd name="T21" fmla="*/ 8 h 86"/>
                      <a:gd name="T22" fmla="*/ 14 w 56"/>
                      <a:gd name="T23" fmla="*/ 2 h 86"/>
                      <a:gd name="T24" fmla="*/ 0 w 56"/>
                      <a:gd name="T25" fmla="*/ 0 h 86"/>
                      <a:gd name="T26" fmla="*/ 0 w 56"/>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6">
                        <a:moveTo>
                          <a:pt x="0" y="0"/>
                        </a:moveTo>
                        <a:lnTo>
                          <a:pt x="0" y="56"/>
                        </a:lnTo>
                        <a:lnTo>
                          <a:pt x="48" y="86"/>
                        </a:lnTo>
                        <a:lnTo>
                          <a:pt x="48" y="86"/>
                        </a:lnTo>
                        <a:lnTo>
                          <a:pt x="54" y="72"/>
                        </a:lnTo>
                        <a:lnTo>
                          <a:pt x="56" y="58"/>
                        </a:lnTo>
                        <a:lnTo>
                          <a:pt x="54" y="42"/>
                        </a:lnTo>
                        <a:lnTo>
                          <a:pt x="48" y="28"/>
                        </a:lnTo>
                        <a:lnTo>
                          <a:pt x="48" y="28"/>
                        </a:lnTo>
                        <a:lnTo>
                          <a:pt x="40" y="16"/>
                        </a:lnTo>
                        <a:lnTo>
                          <a:pt x="28" y="8"/>
                        </a:lnTo>
                        <a:lnTo>
                          <a:pt x="14" y="2"/>
                        </a:lnTo>
                        <a:lnTo>
                          <a:pt x="0" y="0"/>
                        </a:lnTo>
                        <a:lnTo>
                          <a:pt x="0"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Freeform 127"/>
                  <p:cNvSpPr>
                    <a:spLocks/>
                  </p:cNvSpPr>
                  <p:nvPr/>
                </p:nvSpPr>
                <p:spPr bwMode="auto">
                  <a:xfrm>
                    <a:off x="5791333" y="3335337"/>
                    <a:ext cx="92075" cy="136525"/>
                  </a:xfrm>
                  <a:custGeom>
                    <a:avLst/>
                    <a:gdLst>
                      <a:gd name="T0" fmla="*/ 0 w 58"/>
                      <a:gd name="T1" fmla="*/ 0 h 86"/>
                      <a:gd name="T2" fmla="*/ 0 w 58"/>
                      <a:gd name="T3" fmla="*/ 56 h 86"/>
                      <a:gd name="T4" fmla="*/ 50 w 58"/>
                      <a:gd name="T5" fmla="*/ 86 h 86"/>
                      <a:gd name="T6" fmla="*/ 50 w 58"/>
                      <a:gd name="T7" fmla="*/ 86 h 86"/>
                      <a:gd name="T8" fmla="*/ 56 w 58"/>
                      <a:gd name="T9" fmla="*/ 72 h 86"/>
                      <a:gd name="T10" fmla="*/ 58 w 58"/>
                      <a:gd name="T11" fmla="*/ 56 h 86"/>
                      <a:gd name="T12" fmla="*/ 58 w 58"/>
                      <a:gd name="T13" fmla="*/ 56 h 86"/>
                      <a:gd name="T14" fmla="*/ 56 w 58"/>
                      <a:gd name="T15" fmla="*/ 46 h 86"/>
                      <a:gd name="T16" fmla="*/ 54 w 58"/>
                      <a:gd name="T17" fmla="*/ 34 h 86"/>
                      <a:gd name="T18" fmla="*/ 48 w 58"/>
                      <a:gd name="T19" fmla="*/ 24 h 86"/>
                      <a:gd name="T20" fmla="*/ 42 w 58"/>
                      <a:gd name="T21" fmla="*/ 16 h 86"/>
                      <a:gd name="T22" fmla="*/ 32 w 58"/>
                      <a:gd name="T23" fmla="*/ 10 h 86"/>
                      <a:gd name="T24" fmla="*/ 24 w 58"/>
                      <a:gd name="T25" fmla="*/ 4 h 86"/>
                      <a:gd name="T26" fmla="*/ 12 w 58"/>
                      <a:gd name="T27" fmla="*/ 0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6"/>
                        </a:lnTo>
                        <a:lnTo>
                          <a:pt x="50" y="86"/>
                        </a:lnTo>
                        <a:lnTo>
                          <a:pt x="50" y="86"/>
                        </a:lnTo>
                        <a:lnTo>
                          <a:pt x="56" y="72"/>
                        </a:lnTo>
                        <a:lnTo>
                          <a:pt x="58" y="56"/>
                        </a:lnTo>
                        <a:lnTo>
                          <a:pt x="58" y="56"/>
                        </a:lnTo>
                        <a:lnTo>
                          <a:pt x="56" y="46"/>
                        </a:lnTo>
                        <a:lnTo>
                          <a:pt x="54" y="34"/>
                        </a:lnTo>
                        <a:lnTo>
                          <a:pt x="48" y="24"/>
                        </a:lnTo>
                        <a:lnTo>
                          <a:pt x="42" y="16"/>
                        </a:lnTo>
                        <a:lnTo>
                          <a:pt x="32" y="10"/>
                        </a:lnTo>
                        <a:lnTo>
                          <a:pt x="24" y="4"/>
                        </a:lnTo>
                        <a:lnTo>
                          <a:pt x="12" y="0"/>
                        </a:lnTo>
                        <a:lnTo>
                          <a:pt x="0" y="0"/>
                        </a:lnTo>
                        <a:lnTo>
                          <a:pt x="0"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Freeform 128"/>
                  <p:cNvSpPr>
                    <a:spLocks/>
                  </p:cNvSpPr>
                  <p:nvPr/>
                </p:nvSpPr>
                <p:spPr bwMode="auto">
                  <a:xfrm>
                    <a:off x="57151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90 w 98"/>
                      <a:gd name="T19" fmla="*/ 40 h 58"/>
                      <a:gd name="T20" fmla="*/ 98 w 98"/>
                      <a:gd name="T21" fmla="*/ 30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90" y="40"/>
                        </a:lnTo>
                        <a:lnTo>
                          <a:pt x="98" y="30"/>
                        </a:lnTo>
                        <a:lnTo>
                          <a:pt x="48" y="0"/>
                        </a:lnTo>
                        <a:lnTo>
                          <a:pt x="0" y="28"/>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6" name="Freeform 131"/>
                  <p:cNvSpPr>
                    <a:spLocks/>
                  </p:cNvSpPr>
                  <p:nvPr/>
                </p:nvSpPr>
                <p:spPr bwMode="auto">
                  <a:xfrm>
                    <a:off x="5134108" y="3846512"/>
                    <a:ext cx="88900" cy="133350"/>
                  </a:xfrm>
                  <a:custGeom>
                    <a:avLst/>
                    <a:gdLst>
                      <a:gd name="T0" fmla="*/ 56 w 56"/>
                      <a:gd name="T1" fmla="*/ 0 h 84"/>
                      <a:gd name="T2" fmla="*/ 56 w 56"/>
                      <a:gd name="T3" fmla="*/ 0 h 84"/>
                      <a:gd name="T4" fmla="*/ 42 w 56"/>
                      <a:gd name="T5" fmla="*/ 2 h 84"/>
                      <a:gd name="T6" fmla="*/ 28 w 56"/>
                      <a:gd name="T7" fmla="*/ 8 h 84"/>
                      <a:gd name="T8" fmla="*/ 28 w 56"/>
                      <a:gd name="T9" fmla="*/ 8 h 84"/>
                      <a:gd name="T10" fmla="*/ 18 w 56"/>
                      <a:gd name="T11" fmla="*/ 14 h 84"/>
                      <a:gd name="T12" fmla="*/ 10 w 56"/>
                      <a:gd name="T13" fmla="*/ 22 h 84"/>
                      <a:gd name="T14" fmla="*/ 4 w 56"/>
                      <a:gd name="T15" fmla="*/ 32 h 84"/>
                      <a:gd name="T16" fmla="*/ 0 w 56"/>
                      <a:gd name="T17" fmla="*/ 42 h 84"/>
                      <a:gd name="T18" fmla="*/ 0 w 56"/>
                      <a:gd name="T19" fmla="*/ 52 h 84"/>
                      <a:gd name="T20" fmla="*/ 0 w 56"/>
                      <a:gd name="T21" fmla="*/ 64 h 84"/>
                      <a:gd name="T22" fmla="*/ 2 w 56"/>
                      <a:gd name="T23" fmla="*/ 74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2" y="2"/>
                        </a:lnTo>
                        <a:lnTo>
                          <a:pt x="28" y="8"/>
                        </a:lnTo>
                        <a:lnTo>
                          <a:pt x="28" y="8"/>
                        </a:lnTo>
                        <a:lnTo>
                          <a:pt x="18" y="14"/>
                        </a:lnTo>
                        <a:lnTo>
                          <a:pt x="10" y="22"/>
                        </a:lnTo>
                        <a:lnTo>
                          <a:pt x="4" y="32"/>
                        </a:lnTo>
                        <a:lnTo>
                          <a:pt x="0" y="42"/>
                        </a:lnTo>
                        <a:lnTo>
                          <a:pt x="0" y="52"/>
                        </a:lnTo>
                        <a:lnTo>
                          <a:pt x="0" y="64"/>
                        </a:lnTo>
                        <a:lnTo>
                          <a:pt x="2" y="74"/>
                        </a:lnTo>
                        <a:lnTo>
                          <a:pt x="6" y="84"/>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 name="Freeform 132"/>
                  <p:cNvSpPr>
                    <a:spLocks/>
                  </p:cNvSpPr>
                  <p:nvPr/>
                </p:nvSpPr>
                <p:spPr bwMode="auto">
                  <a:xfrm>
                    <a:off x="5143633" y="3935412"/>
                    <a:ext cx="158750" cy="92075"/>
                  </a:xfrm>
                  <a:custGeom>
                    <a:avLst/>
                    <a:gdLst>
                      <a:gd name="T0" fmla="*/ 78 w 100"/>
                      <a:gd name="T1" fmla="*/ 50 h 58"/>
                      <a:gd name="T2" fmla="*/ 78 w 100"/>
                      <a:gd name="T3" fmla="*/ 50 h 58"/>
                      <a:gd name="T4" fmla="*/ 90 w 100"/>
                      <a:gd name="T5" fmla="*/ 40 h 58"/>
                      <a:gd name="T6" fmla="*/ 100 w 100"/>
                      <a:gd name="T7" fmla="*/ 28 h 58"/>
                      <a:gd name="T8" fmla="*/ 50 w 100"/>
                      <a:gd name="T9" fmla="*/ 0 h 58"/>
                      <a:gd name="T10" fmla="*/ 0 w 100"/>
                      <a:gd name="T11" fmla="*/ 28 h 58"/>
                      <a:gd name="T12" fmla="*/ 0 w 100"/>
                      <a:gd name="T13" fmla="*/ 28 h 58"/>
                      <a:gd name="T14" fmla="*/ 8 w 100"/>
                      <a:gd name="T15" fmla="*/ 38 h 58"/>
                      <a:gd name="T16" fmla="*/ 16 w 100"/>
                      <a:gd name="T17" fmla="*/ 46 h 58"/>
                      <a:gd name="T18" fmla="*/ 24 w 100"/>
                      <a:gd name="T19" fmla="*/ 52 h 58"/>
                      <a:gd name="T20" fmla="*/ 36 w 100"/>
                      <a:gd name="T21" fmla="*/ 56 h 58"/>
                      <a:gd name="T22" fmla="*/ 46 w 100"/>
                      <a:gd name="T23" fmla="*/ 58 h 58"/>
                      <a:gd name="T24" fmla="*/ 56 w 100"/>
                      <a:gd name="T25" fmla="*/ 56 h 58"/>
                      <a:gd name="T26" fmla="*/ 68 w 100"/>
                      <a:gd name="T27" fmla="*/ 54 h 58"/>
                      <a:gd name="T28" fmla="*/ 78 w 100"/>
                      <a:gd name="T29" fmla="*/ 50 h 58"/>
                      <a:gd name="T30" fmla="*/ 78 w 100"/>
                      <a:gd name="T3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8">
                        <a:moveTo>
                          <a:pt x="78" y="50"/>
                        </a:moveTo>
                        <a:lnTo>
                          <a:pt x="78" y="50"/>
                        </a:lnTo>
                        <a:lnTo>
                          <a:pt x="90" y="40"/>
                        </a:lnTo>
                        <a:lnTo>
                          <a:pt x="100" y="28"/>
                        </a:lnTo>
                        <a:lnTo>
                          <a:pt x="50" y="0"/>
                        </a:lnTo>
                        <a:lnTo>
                          <a:pt x="0" y="28"/>
                        </a:lnTo>
                        <a:lnTo>
                          <a:pt x="0" y="28"/>
                        </a:lnTo>
                        <a:lnTo>
                          <a:pt x="8" y="38"/>
                        </a:lnTo>
                        <a:lnTo>
                          <a:pt x="16" y="46"/>
                        </a:lnTo>
                        <a:lnTo>
                          <a:pt x="24" y="52"/>
                        </a:lnTo>
                        <a:lnTo>
                          <a:pt x="36" y="56"/>
                        </a:lnTo>
                        <a:lnTo>
                          <a:pt x="46" y="58"/>
                        </a:lnTo>
                        <a:lnTo>
                          <a:pt x="56" y="56"/>
                        </a:lnTo>
                        <a:lnTo>
                          <a:pt x="68" y="54"/>
                        </a:lnTo>
                        <a:lnTo>
                          <a:pt x="78" y="50"/>
                        </a:lnTo>
                        <a:lnTo>
                          <a:pt x="78" y="5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 name="Freeform 133"/>
                  <p:cNvSpPr>
                    <a:spLocks/>
                  </p:cNvSpPr>
                  <p:nvPr/>
                </p:nvSpPr>
                <p:spPr bwMode="auto">
                  <a:xfrm>
                    <a:off x="5800858" y="2132012"/>
                    <a:ext cx="92075" cy="136525"/>
                  </a:xfrm>
                  <a:custGeom>
                    <a:avLst/>
                    <a:gdLst>
                      <a:gd name="T0" fmla="*/ 58 w 58"/>
                      <a:gd name="T1" fmla="*/ 0 h 86"/>
                      <a:gd name="T2" fmla="*/ 58 w 58"/>
                      <a:gd name="T3" fmla="*/ 0 h 86"/>
                      <a:gd name="T4" fmla="*/ 46 w 58"/>
                      <a:gd name="T5" fmla="*/ 2 h 86"/>
                      <a:gd name="T6" fmla="*/ 36 w 58"/>
                      <a:gd name="T7" fmla="*/ 4 h 86"/>
                      <a:gd name="T8" fmla="*/ 26 w 58"/>
                      <a:gd name="T9" fmla="*/ 10 h 86"/>
                      <a:gd name="T10" fmla="*/ 18 w 58"/>
                      <a:gd name="T11" fmla="*/ 16 h 86"/>
                      <a:gd name="T12" fmla="*/ 10 w 58"/>
                      <a:gd name="T13" fmla="*/ 26 h 86"/>
                      <a:gd name="T14" fmla="*/ 6 w 58"/>
                      <a:gd name="T15" fmla="*/ 34 h 86"/>
                      <a:gd name="T16" fmla="*/ 2 w 58"/>
                      <a:gd name="T17" fmla="*/ 46 h 86"/>
                      <a:gd name="T18" fmla="*/ 0 w 58"/>
                      <a:gd name="T19" fmla="*/ 56 h 86"/>
                      <a:gd name="T20" fmla="*/ 0 w 58"/>
                      <a:gd name="T21" fmla="*/ 56 h 86"/>
                      <a:gd name="T22" fmla="*/ 2 w 58"/>
                      <a:gd name="T23" fmla="*/ 72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6" y="2"/>
                        </a:lnTo>
                        <a:lnTo>
                          <a:pt x="36" y="4"/>
                        </a:lnTo>
                        <a:lnTo>
                          <a:pt x="26" y="10"/>
                        </a:lnTo>
                        <a:lnTo>
                          <a:pt x="18" y="16"/>
                        </a:lnTo>
                        <a:lnTo>
                          <a:pt x="10" y="26"/>
                        </a:lnTo>
                        <a:lnTo>
                          <a:pt x="6" y="34"/>
                        </a:lnTo>
                        <a:lnTo>
                          <a:pt x="2" y="46"/>
                        </a:lnTo>
                        <a:lnTo>
                          <a:pt x="0" y="56"/>
                        </a:lnTo>
                        <a:lnTo>
                          <a:pt x="0" y="56"/>
                        </a:lnTo>
                        <a:lnTo>
                          <a:pt x="2" y="72"/>
                        </a:lnTo>
                        <a:lnTo>
                          <a:pt x="8" y="86"/>
                        </a:lnTo>
                        <a:lnTo>
                          <a:pt x="58" y="56"/>
                        </a:lnTo>
                        <a:lnTo>
                          <a:pt x="58"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Freeform 134"/>
                  <p:cNvSpPr>
                    <a:spLocks/>
                  </p:cNvSpPr>
                  <p:nvPr/>
                </p:nvSpPr>
                <p:spPr bwMode="auto">
                  <a:xfrm>
                    <a:off x="5892933" y="2132012"/>
                    <a:ext cx="88900" cy="136525"/>
                  </a:xfrm>
                  <a:custGeom>
                    <a:avLst/>
                    <a:gdLst>
                      <a:gd name="T0" fmla="*/ 0 w 56"/>
                      <a:gd name="T1" fmla="*/ 0 h 86"/>
                      <a:gd name="T2" fmla="*/ 0 w 56"/>
                      <a:gd name="T3" fmla="*/ 56 h 86"/>
                      <a:gd name="T4" fmla="*/ 50 w 56"/>
                      <a:gd name="T5" fmla="*/ 86 h 86"/>
                      <a:gd name="T6" fmla="*/ 50 w 56"/>
                      <a:gd name="T7" fmla="*/ 86 h 86"/>
                      <a:gd name="T8" fmla="*/ 54 w 56"/>
                      <a:gd name="T9" fmla="*/ 72 h 86"/>
                      <a:gd name="T10" fmla="*/ 56 w 56"/>
                      <a:gd name="T11" fmla="*/ 56 h 86"/>
                      <a:gd name="T12" fmla="*/ 56 w 56"/>
                      <a:gd name="T13" fmla="*/ 56 h 86"/>
                      <a:gd name="T14" fmla="*/ 56 w 56"/>
                      <a:gd name="T15" fmla="*/ 46 h 86"/>
                      <a:gd name="T16" fmla="*/ 52 w 56"/>
                      <a:gd name="T17" fmla="*/ 34 h 86"/>
                      <a:gd name="T18" fmla="*/ 48 w 56"/>
                      <a:gd name="T19" fmla="*/ 26 h 86"/>
                      <a:gd name="T20" fmla="*/ 40 w 56"/>
                      <a:gd name="T21" fmla="*/ 16 h 86"/>
                      <a:gd name="T22" fmla="*/ 32 w 56"/>
                      <a:gd name="T23" fmla="*/ 10 h 86"/>
                      <a:gd name="T24" fmla="*/ 22 w 56"/>
                      <a:gd name="T25" fmla="*/ 4 h 86"/>
                      <a:gd name="T26" fmla="*/ 12 w 56"/>
                      <a:gd name="T27" fmla="*/ 2 h 86"/>
                      <a:gd name="T28" fmla="*/ 0 w 56"/>
                      <a:gd name="T29" fmla="*/ 0 h 86"/>
                      <a:gd name="T30" fmla="*/ 0 w 56"/>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6">
                        <a:moveTo>
                          <a:pt x="0" y="0"/>
                        </a:moveTo>
                        <a:lnTo>
                          <a:pt x="0" y="56"/>
                        </a:lnTo>
                        <a:lnTo>
                          <a:pt x="50" y="86"/>
                        </a:lnTo>
                        <a:lnTo>
                          <a:pt x="50" y="86"/>
                        </a:lnTo>
                        <a:lnTo>
                          <a:pt x="54" y="72"/>
                        </a:lnTo>
                        <a:lnTo>
                          <a:pt x="56" y="56"/>
                        </a:lnTo>
                        <a:lnTo>
                          <a:pt x="56" y="56"/>
                        </a:lnTo>
                        <a:lnTo>
                          <a:pt x="56" y="46"/>
                        </a:lnTo>
                        <a:lnTo>
                          <a:pt x="52" y="34"/>
                        </a:lnTo>
                        <a:lnTo>
                          <a:pt x="48" y="26"/>
                        </a:lnTo>
                        <a:lnTo>
                          <a:pt x="40" y="16"/>
                        </a:lnTo>
                        <a:lnTo>
                          <a:pt x="32" y="10"/>
                        </a:lnTo>
                        <a:lnTo>
                          <a:pt x="22" y="4"/>
                        </a:lnTo>
                        <a:lnTo>
                          <a:pt x="12" y="2"/>
                        </a:lnTo>
                        <a:lnTo>
                          <a:pt x="0" y="0"/>
                        </a:lnTo>
                        <a:lnTo>
                          <a:pt x="0"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91" name="Group 990"/>
                <p:cNvGrpSpPr/>
                <p:nvPr/>
              </p:nvGrpSpPr>
              <p:grpSpPr>
                <a:xfrm>
                  <a:off x="4746758" y="2046287"/>
                  <a:ext cx="2609850" cy="2286000"/>
                  <a:chOff x="4746758" y="2046287"/>
                  <a:chExt cx="2609850" cy="2286000"/>
                </a:xfrm>
                <a:solidFill>
                  <a:schemeClr val="accent3">
                    <a:lumMod val="75000"/>
                  </a:schemeClr>
                </a:solidFill>
              </p:grpSpPr>
              <p:sp>
                <p:nvSpPr>
                  <p:cNvPr id="992" name="Freeform 991"/>
                  <p:cNvSpPr>
                    <a:spLocks/>
                  </p:cNvSpPr>
                  <p:nvPr/>
                </p:nvSpPr>
                <p:spPr bwMode="auto">
                  <a:xfrm>
                    <a:off x="5962783" y="26177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3" name="Freeform 96"/>
                  <p:cNvSpPr>
                    <a:spLocks/>
                  </p:cNvSpPr>
                  <p:nvPr/>
                </p:nvSpPr>
                <p:spPr bwMode="auto">
                  <a:xfrm>
                    <a:off x="6051683" y="28844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4" name="Freeform 97"/>
                  <p:cNvSpPr>
                    <a:spLocks/>
                  </p:cNvSpPr>
                  <p:nvPr/>
                </p:nvSpPr>
                <p:spPr bwMode="auto">
                  <a:xfrm>
                    <a:off x="6543808" y="3468687"/>
                    <a:ext cx="88900" cy="133350"/>
                  </a:xfrm>
                  <a:custGeom>
                    <a:avLst/>
                    <a:gdLst>
                      <a:gd name="T0" fmla="*/ 0 w 56"/>
                      <a:gd name="T1" fmla="*/ 0 h 84"/>
                      <a:gd name="T2" fmla="*/ 0 w 56"/>
                      <a:gd name="T3" fmla="*/ 56 h 84"/>
                      <a:gd name="T4" fmla="*/ 50 w 56"/>
                      <a:gd name="T5" fmla="*/ 84 h 84"/>
                      <a:gd name="T6" fmla="*/ 50 w 56"/>
                      <a:gd name="T7" fmla="*/ 84 h 84"/>
                      <a:gd name="T8" fmla="*/ 54 w 56"/>
                      <a:gd name="T9" fmla="*/ 72 h 84"/>
                      <a:gd name="T10" fmla="*/ 56 w 56"/>
                      <a:gd name="T11" fmla="*/ 56 h 84"/>
                      <a:gd name="T12" fmla="*/ 56 w 56"/>
                      <a:gd name="T13" fmla="*/ 56 h 84"/>
                      <a:gd name="T14" fmla="*/ 56 w 56"/>
                      <a:gd name="T15" fmla="*/ 44 h 84"/>
                      <a:gd name="T16" fmla="*/ 52 w 56"/>
                      <a:gd name="T17" fmla="*/ 34 h 84"/>
                      <a:gd name="T18" fmla="*/ 48 w 56"/>
                      <a:gd name="T19" fmla="*/ 24 h 84"/>
                      <a:gd name="T20" fmla="*/ 40 w 56"/>
                      <a:gd name="T21" fmla="*/ 16 h 84"/>
                      <a:gd name="T22" fmla="*/ 32 w 56"/>
                      <a:gd name="T23" fmla="*/ 10 h 84"/>
                      <a:gd name="T24" fmla="*/ 22 w 56"/>
                      <a:gd name="T25" fmla="*/ 4 h 84"/>
                      <a:gd name="T26" fmla="*/ 12 w 56"/>
                      <a:gd name="T27" fmla="*/ 0 h 84"/>
                      <a:gd name="T28" fmla="*/ 0 w 56"/>
                      <a:gd name="T29" fmla="*/ 0 h 84"/>
                      <a:gd name="T30" fmla="*/ 0 w 56"/>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0" y="0"/>
                        </a:moveTo>
                        <a:lnTo>
                          <a:pt x="0" y="56"/>
                        </a:lnTo>
                        <a:lnTo>
                          <a:pt x="50" y="84"/>
                        </a:lnTo>
                        <a:lnTo>
                          <a:pt x="50" y="84"/>
                        </a:lnTo>
                        <a:lnTo>
                          <a:pt x="54" y="72"/>
                        </a:lnTo>
                        <a:lnTo>
                          <a:pt x="56" y="56"/>
                        </a:lnTo>
                        <a:lnTo>
                          <a:pt x="56" y="56"/>
                        </a:lnTo>
                        <a:lnTo>
                          <a:pt x="56" y="44"/>
                        </a:lnTo>
                        <a:lnTo>
                          <a:pt x="52" y="34"/>
                        </a:lnTo>
                        <a:lnTo>
                          <a:pt x="48" y="24"/>
                        </a:lnTo>
                        <a:lnTo>
                          <a:pt x="40" y="16"/>
                        </a:lnTo>
                        <a:lnTo>
                          <a:pt x="32" y="10"/>
                        </a:lnTo>
                        <a:lnTo>
                          <a:pt x="22" y="4"/>
                        </a:lnTo>
                        <a:lnTo>
                          <a:pt x="12" y="0"/>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5" name="Freeform 100"/>
                  <p:cNvSpPr>
                    <a:spLocks/>
                  </p:cNvSpPr>
                  <p:nvPr/>
                </p:nvSpPr>
                <p:spPr bwMode="auto">
                  <a:xfrm>
                    <a:off x="7267708" y="3335337"/>
                    <a:ext cx="88900" cy="133350"/>
                  </a:xfrm>
                  <a:custGeom>
                    <a:avLst/>
                    <a:gdLst>
                      <a:gd name="T0" fmla="*/ 28 w 56"/>
                      <a:gd name="T1" fmla="*/ 6 h 84"/>
                      <a:gd name="T2" fmla="*/ 28 w 56"/>
                      <a:gd name="T3" fmla="*/ 6 h 84"/>
                      <a:gd name="T4" fmla="*/ 14 w 56"/>
                      <a:gd name="T5" fmla="*/ 0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2 h 84"/>
                      <a:gd name="T18" fmla="*/ 56 w 56"/>
                      <a:gd name="T19" fmla="*/ 52 h 84"/>
                      <a:gd name="T20" fmla="*/ 56 w 56"/>
                      <a:gd name="T21" fmla="*/ 42 h 84"/>
                      <a:gd name="T22" fmla="*/ 52 w 56"/>
                      <a:gd name="T23" fmla="*/ 30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0"/>
                        </a:lnTo>
                        <a:lnTo>
                          <a:pt x="0" y="0"/>
                        </a:lnTo>
                        <a:lnTo>
                          <a:pt x="0" y="56"/>
                        </a:lnTo>
                        <a:lnTo>
                          <a:pt x="50" y="84"/>
                        </a:lnTo>
                        <a:lnTo>
                          <a:pt x="50" y="84"/>
                        </a:lnTo>
                        <a:lnTo>
                          <a:pt x="54" y="74"/>
                        </a:lnTo>
                        <a:lnTo>
                          <a:pt x="56" y="62"/>
                        </a:lnTo>
                        <a:lnTo>
                          <a:pt x="56" y="52"/>
                        </a:lnTo>
                        <a:lnTo>
                          <a:pt x="56" y="42"/>
                        </a:lnTo>
                        <a:lnTo>
                          <a:pt x="52" y="30"/>
                        </a:lnTo>
                        <a:lnTo>
                          <a:pt x="46" y="22"/>
                        </a:lnTo>
                        <a:lnTo>
                          <a:pt x="38" y="14"/>
                        </a:lnTo>
                        <a:lnTo>
                          <a:pt x="28" y="6"/>
                        </a:lnTo>
                        <a:lnTo>
                          <a:pt x="28" y="6"/>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6" name="Freeform 101"/>
                  <p:cNvSpPr>
                    <a:spLocks/>
                  </p:cNvSpPr>
                  <p:nvPr/>
                </p:nvSpPr>
                <p:spPr bwMode="auto">
                  <a:xfrm>
                    <a:off x="7178808" y="3335337"/>
                    <a:ext cx="88900" cy="133350"/>
                  </a:xfrm>
                  <a:custGeom>
                    <a:avLst/>
                    <a:gdLst>
                      <a:gd name="T0" fmla="*/ 56 w 56"/>
                      <a:gd name="T1" fmla="*/ 0 h 84"/>
                      <a:gd name="T2" fmla="*/ 56 w 56"/>
                      <a:gd name="T3" fmla="*/ 0 h 84"/>
                      <a:gd name="T4" fmla="*/ 42 w 56"/>
                      <a:gd name="T5" fmla="*/ 0 h 84"/>
                      <a:gd name="T6" fmla="*/ 28 w 56"/>
                      <a:gd name="T7" fmla="*/ 6 h 84"/>
                      <a:gd name="T8" fmla="*/ 16 w 56"/>
                      <a:gd name="T9" fmla="*/ 16 h 84"/>
                      <a:gd name="T10" fmla="*/ 6 w 56"/>
                      <a:gd name="T11" fmla="*/ 28 h 84"/>
                      <a:gd name="T12" fmla="*/ 6 w 56"/>
                      <a:gd name="T13" fmla="*/ 28 h 84"/>
                      <a:gd name="T14" fmla="*/ 2 w 56"/>
                      <a:gd name="T15" fmla="*/ 42 h 84"/>
                      <a:gd name="T16" fmla="*/ 0 w 56"/>
                      <a:gd name="T17" fmla="*/ 56 h 84"/>
                      <a:gd name="T18" fmla="*/ 2 w 56"/>
                      <a:gd name="T19" fmla="*/ 70 h 84"/>
                      <a:gd name="T20" fmla="*/ 6 w 56"/>
                      <a:gd name="T21" fmla="*/ 84 h 84"/>
                      <a:gd name="T22" fmla="*/ 56 w 56"/>
                      <a:gd name="T23" fmla="*/ 56 h 84"/>
                      <a:gd name="T24" fmla="*/ 56 w 56"/>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6" y="0"/>
                        </a:moveTo>
                        <a:lnTo>
                          <a:pt x="56" y="0"/>
                        </a:lnTo>
                        <a:lnTo>
                          <a:pt x="42" y="0"/>
                        </a:lnTo>
                        <a:lnTo>
                          <a:pt x="28" y="6"/>
                        </a:lnTo>
                        <a:lnTo>
                          <a:pt x="16" y="16"/>
                        </a:lnTo>
                        <a:lnTo>
                          <a:pt x="6" y="28"/>
                        </a:lnTo>
                        <a:lnTo>
                          <a:pt x="6" y="28"/>
                        </a:lnTo>
                        <a:lnTo>
                          <a:pt x="2" y="42"/>
                        </a:lnTo>
                        <a:lnTo>
                          <a:pt x="0" y="56"/>
                        </a:lnTo>
                        <a:lnTo>
                          <a:pt x="2" y="70"/>
                        </a:lnTo>
                        <a:lnTo>
                          <a:pt x="6" y="84"/>
                        </a:lnTo>
                        <a:lnTo>
                          <a:pt x="56" y="56"/>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7" name="Freeform 102"/>
                  <p:cNvSpPr>
                    <a:spLocks/>
                  </p:cNvSpPr>
                  <p:nvPr/>
                </p:nvSpPr>
                <p:spPr bwMode="auto">
                  <a:xfrm>
                    <a:off x="7188333" y="342423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4 w 100"/>
                      <a:gd name="T13" fmla="*/ 56 h 56"/>
                      <a:gd name="T14" fmla="*/ 54 w 100"/>
                      <a:gd name="T15" fmla="*/ 56 h 56"/>
                      <a:gd name="T16" fmla="*/ 64 w 100"/>
                      <a:gd name="T17" fmla="*/ 54 h 56"/>
                      <a:gd name="T18" fmla="*/ 76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4" y="56"/>
                        </a:lnTo>
                        <a:lnTo>
                          <a:pt x="54" y="56"/>
                        </a:lnTo>
                        <a:lnTo>
                          <a:pt x="64" y="54"/>
                        </a:lnTo>
                        <a:lnTo>
                          <a:pt x="76" y="52"/>
                        </a:lnTo>
                        <a:lnTo>
                          <a:pt x="84" y="46"/>
                        </a:lnTo>
                        <a:lnTo>
                          <a:pt x="92" y="38"/>
                        </a:lnTo>
                        <a:lnTo>
                          <a:pt x="100" y="28"/>
                        </a:lnTo>
                        <a:lnTo>
                          <a:pt x="50"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8" name="Freeform 105"/>
                  <p:cNvSpPr>
                    <a:spLocks/>
                  </p:cNvSpPr>
                  <p:nvPr/>
                </p:nvSpPr>
                <p:spPr bwMode="auto">
                  <a:xfrm>
                    <a:off x="6950208" y="3570287"/>
                    <a:ext cx="92075" cy="133350"/>
                  </a:xfrm>
                  <a:custGeom>
                    <a:avLst/>
                    <a:gdLst>
                      <a:gd name="T0" fmla="*/ 58 w 58"/>
                      <a:gd name="T1" fmla="*/ 0 h 84"/>
                      <a:gd name="T2" fmla="*/ 58 w 58"/>
                      <a:gd name="T3" fmla="*/ 0 h 84"/>
                      <a:gd name="T4" fmla="*/ 44 w 58"/>
                      <a:gd name="T5" fmla="*/ 2 h 84"/>
                      <a:gd name="T6" fmla="*/ 30 w 58"/>
                      <a:gd name="T7" fmla="*/ 6 h 84"/>
                      <a:gd name="T8" fmla="*/ 18 w 58"/>
                      <a:gd name="T9" fmla="*/ 16 h 84"/>
                      <a:gd name="T10" fmla="*/ 8 w 58"/>
                      <a:gd name="T11" fmla="*/ 28 h 84"/>
                      <a:gd name="T12" fmla="*/ 8 w 58"/>
                      <a:gd name="T13" fmla="*/ 28 h 84"/>
                      <a:gd name="T14" fmla="*/ 2 w 58"/>
                      <a:gd name="T15" fmla="*/ 42 h 84"/>
                      <a:gd name="T16" fmla="*/ 0 w 58"/>
                      <a:gd name="T17" fmla="*/ 56 h 84"/>
                      <a:gd name="T18" fmla="*/ 2 w 58"/>
                      <a:gd name="T19" fmla="*/ 72 h 84"/>
                      <a:gd name="T20" fmla="*/ 8 w 58"/>
                      <a:gd name="T21" fmla="*/ 84 h 84"/>
                      <a:gd name="T22" fmla="*/ 58 w 58"/>
                      <a:gd name="T23" fmla="*/ 56 h 84"/>
                      <a:gd name="T24" fmla="*/ 58 w 58"/>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4">
                        <a:moveTo>
                          <a:pt x="58" y="0"/>
                        </a:moveTo>
                        <a:lnTo>
                          <a:pt x="58" y="0"/>
                        </a:lnTo>
                        <a:lnTo>
                          <a:pt x="44" y="2"/>
                        </a:lnTo>
                        <a:lnTo>
                          <a:pt x="30" y="6"/>
                        </a:lnTo>
                        <a:lnTo>
                          <a:pt x="18" y="16"/>
                        </a:lnTo>
                        <a:lnTo>
                          <a:pt x="8" y="28"/>
                        </a:lnTo>
                        <a:lnTo>
                          <a:pt x="8" y="28"/>
                        </a:lnTo>
                        <a:lnTo>
                          <a:pt x="2" y="42"/>
                        </a:lnTo>
                        <a:lnTo>
                          <a:pt x="0" y="56"/>
                        </a:lnTo>
                        <a:lnTo>
                          <a:pt x="2" y="72"/>
                        </a:lnTo>
                        <a:lnTo>
                          <a:pt x="8" y="84"/>
                        </a:lnTo>
                        <a:lnTo>
                          <a:pt x="58" y="56"/>
                        </a:lnTo>
                        <a:lnTo>
                          <a:pt x="58"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9" name="Freeform 106"/>
                  <p:cNvSpPr>
                    <a:spLocks/>
                  </p:cNvSpPr>
                  <p:nvPr/>
                </p:nvSpPr>
                <p:spPr bwMode="auto">
                  <a:xfrm>
                    <a:off x="6705733" y="4151312"/>
                    <a:ext cx="88900" cy="136525"/>
                  </a:xfrm>
                  <a:custGeom>
                    <a:avLst/>
                    <a:gdLst>
                      <a:gd name="T0" fmla="*/ 56 w 56"/>
                      <a:gd name="T1" fmla="*/ 0 h 86"/>
                      <a:gd name="T2" fmla="*/ 56 w 56"/>
                      <a:gd name="T3" fmla="*/ 0 h 86"/>
                      <a:gd name="T4" fmla="*/ 44 w 56"/>
                      <a:gd name="T5" fmla="*/ 2 h 86"/>
                      <a:gd name="T6" fmla="*/ 34 w 56"/>
                      <a:gd name="T7" fmla="*/ 6 h 86"/>
                      <a:gd name="T8" fmla="*/ 24 w 56"/>
                      <a:gd name="T9" fmla="*/ 10 h 86"/>
                      <a:gd name="T10" fmla="*/ 16 w 56"/>
                      <a:gd name="T11" fmla="*/ 18 h 86"/>
                      <a:gd name="T12" fmla="*/ 10 w 56"/>
                      <a:gd name="T13" fmla="*/ 26 h 86"/>
                      <a:gd name="T14" fmla="*/ 4 w 56"/>
                      <a:gd name="T15" fmla="*/ 36 h 86"/>
                      <a:gd name="T16" fmla="*/ 0 w 56"/>
                      <a:gd name="T17" fmla="*/ 46 h 86"/>
                      <a:gd name="T18" fmla="*/ 0 w 56"/>
                      <a:gd name="T19" fmla="*/ 58 h 86"/>
                      <a:gd name="T20" fmla="*/ 0 w 56"/>
                      <a:gd name="T21" fmla="*/ 58 h 86"/>
                      <a:gd name="T22" fmla="*/ 2 w 56"/>
                      <a:gd name="T23" fmla="*/ 72 h 86"/>
                      <a:gd name="T24" fmla="*/ 6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4" y="2"/>
                        </a:lnTo>
                        <a:lnTo>
                          <a:pt x="34" y="6"/>
                        </a:lnTo>
                        <a:lnTo>
                          <a:pt x="24" y="10"/>
                        </a:lnTo>
                        <a:lnTo>
                          <a:pt x="16" y="18"/>
                        </a:lnTo>
                        <a:lnTo>
                          <a:pt x="10" y="26"/>
                        </a:lnTo>
                        <a:lnTo>
                          <a:pt x="4" y="36"/>
                        </a:lnTo>
                        <a:lnTo>
                          <a:pt x="0" y="46"/>
                        </a:lnTo>
                        <a:lnTo>
                          <a:pt x="0" y="58"/>
                        </a:lnTo>
                        <a:lnTo>
                          <a:pt x="0" y="58"/>
                        </a:lnTo>
                        <a:lnTo>
                          <a:pt x="2" y="72"/>
                        </a:lnTo>
                        <a:lnTo>
                          <a:pt x="6" y="86"/>
                        </a:lnTo>
                        <a:lnTo>
                          <a:pt x="56" y="58"/>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0" name="Freeform 107"/>
                  <p:cNvSpPr>
                    <a:spLocks/>
                  </p:cNvSpPr>
                  <p:nvPr/>
                </p:nvSpPr>
                <p:spPr bwMode="auto">
                  <a:xfrm>
                    <a:off x="67946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2 w 58"/>
                      <a:gd name="T17" fmla="*/ 36 h 86"/>
                      <a:gd name="T18" fmla="*/ 48 w 58"/>
                      <a:gd name="T19" fmla="*/ 26 h 86"/>
                      <a:gd name="T20" fmla="*/ 40 w 58"/>
                      <a:gd name="T21" fmla="*/ 18 h 86"/>
                      <a:gd name="T22" fmla="*/ 32 w 58"/>
                      <a:gd name="T23" fmla="*/ 10 h 86"/>
                      <a:gd name="T24" fmla="*/ 22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2" y="36"/>
                        </a:lnTo>
                        <a:lnTo>
                          <a:pt x="48" y="26"/>
                        </a:lnTo>
                        <a:lnTo>
                          <a:pt x="40" y="18"/>
                        </a:lnTo>
                        <a:lnTo>
                          <a:pt x="32" y="10"/>
                        </a:lnTo>
                        <a:lnTo>
                          <a:pt x="22" y="6"/>
                        </a:lnTo>
                        <a:lnTo>
                          <a:pt x="12" y="2"/>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1" name="Freeform 108"/>
                  <p:cNvSpPr>
                    <a:spLocks/>
                  </p:cNvSpPr>
                  <p:nvPr/>
                </p:nvSpPr>
                <p:spPr bwMode="auto">
                  <a:xfrm>
                    <a:off x="6715258" y="4243387"/>
                    <a:ext cx="158750" cy="88900"/>
                  </a:xfrm>
                  <a:custGeom>
                    <a:avLst/>
                    <a:gdLst>
                      <a:gd name="T0" fmla="*/ 0 w 100"/>
                      <a:gd name="T1" fmla="*/ 28 h 56"/>
                      <a:gd name="T2" fmla="*/ 0 w 100"/>
                      <a:gd name="T3" fmla="*/ 28 h 56"/>
                      <a:gd name="T4" fmla="*/ 10 w 100"/>
                      <a:gd name="T5" fmla="*/ 40 h 56"/>
                      <a:gd name="T6" fmla="*/ 22 w 100"/>
                      <a:gd name="T7" fmla="*/ 48 h 56"/>
                      <a:gd name="T8" fmla="*/ 34 w 100"/>
                      <a:gd name="T9" fmla="*/ 54 h 56"/>
                      <a:gd name="T10" fmla="*/ 50 w 100"/>
                      <a:gd name="T11" fmla="*/ 56 h 56"/>
                      <a:gd name="T12" fmla="*/ 50 w 100"/>
                      <a:gd name="T13" fmla="*/ 56 h 56"/>
                      <a:gd name="T14" fmla="*/ 66 w 100"/>
                      <a:gd name="T15" fmla="*/ 54 h 56"/>
                      <a:gd name="T16" fmla="*/ 80 w 100"/>
                      <a:gd name="T17" fmla="*/ 48 h 56"/>
                      <a:gd name="T18" fmla="*/ 90 w 100"/>
                      <a:gd name="T19" fmla="*/ 40 h 56"/>
                      <a:gd name="T20" fmla="*/ 100 w 100"/>
                      <a:gd name="T21" fmla="*/ 28 h 56"/>
                      <a:gd name="T22" fmla="*/ 50 w 100"/>
                      <a:gd name="T23" fmla="*/ 0 h 56"/>
                      <a:gd name="T24" fmla="*/ 0 w 100"/>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6">
                        <a:moveTo>
                          <a:pt x="0" y="28"/>
                        </a:moveTo>
                        <a:lnTo>
                          <a:pt x="0" y="28"/>
                        </a:lnTo>
                        <a:lnTo>
                          <a:pt x="10" y="40"/>
                        </a:lnTo>
                        <a:lnTo>
                          <a:pt x="22" y="48"/>
                        </a:lnTo>
                        <a:lnTo>
                          <a:pt x="34" y="54"/>
                        </a:lnTo>
                        <a:lnTo>
                          <a:pt x="50" y="56"/>
                        </a:lnTo>
                        <a:lnTo>
                          <a:pt x="50" y="56"/>
                        </a:lnTo>
                        <a:lnTo>
                          <a:pt x="66" y="54"/>
                        </a:lnTo>
                        <a:lnTo>
                          <a:pt x="80" y="48"/>
                        </a:lnTo>
                        <a:lnTo>
                          <a:pt x="90" y="40"/>
                        </a:lnTo>
                        <a:lnTo>
                          <a:pt x="100" y="28"/>
                        </a:lnTo>
                        <a:lnTo>
                          <a:pt x="50"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2" name="Freeform 109"/>
                  <p:cNvSpPr>
                    <a:spLocks/>
                  </p:cNvSpPr>
                  <p:nvPr/>
                </p:nvSpPr>
                <p:spPr bwMode="auto">
                  <a:xfrm>
                    <a:off x="5489708" y="2046287"/>
                    <a:ext cx="88900" cy="136525"/>
                  </a:xfrm>
                  <a:custGeom>
                    <a:avLst/>
                    <a:gdLst>
                      <a:gd name="T0" fmla="*/ 56 w 56"/>
                      <a:gd name="T1" fmla="*/ 0 h 86"/>
                      <a:gd name="T2" fmla="*/ 56 w 56"/>
                      <a:gd name="T3" fmla="*/ 0 h 86"/>
                      <a:gd name="T4" fmla="*/ 42 w 56"/>
                      <a:gd name="T5" fmla="*/ 2 h 86"/>
                      <a:gd name="T6" fmla="*/ 28 w 56"/>
                      <a:gd name="T7" fmla="*/ 8 h 86"/>
                      <a:gd name="T8" fmla="*/ 28 w 56"/>
                      <a:gd name="T9" fmla="*/ 8 h 86"/>
                      <a:gd name="T10" fmla="*/ 18 w 56"/>
                      <a:gd name="T11" fmla="*/ 16 h 86"/>
                      <a:gd name="T12" fmla="*/ 12 w 56"/>
                      <a:gd name="T13" fmla="*/ 24 h 86"/>
                      <a:gd name="T14" fmla="*/ 6 w 56"/>
                      <a:gd name="T15" fmla="*/ 32 h 86"/>
                      <a:gd name="T16" fmla="*/ 2 w 56"/>
                      <a:gd name="T17" fmla="*/ 44 h 86"/>
                      <a:gd name="T18" fmla="*/ 0 w 56"/>
                      <a:gd name="T19" fmla="*/ 54 h 86"/>
                      <a:gd name="T20" fmla="*/ 0 w 56"/>
                      <a:gd name="T21" fmla="*/ 64 h 86"/>
                      <a:gd name="T22" fmla="*/ 2 w 56"/>
                      <a:gd name="T23" fmla="*/ 76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2" y="2"/>
                        </a:lnTo>
                        <a:lnTo>
                          <a:pt x="28" y="8"/>
                        </a:lnTo>
                        <a:lnTo>
                          <a:pt x="28" y="8"/>
                        </a:lnTo>
                        <a:lnTo>
                          <a:pt x="18" y="16"/>
                        </a:lnTo>
                        <a:lnTo>
                          <a:pt x="12" y="24"/>
                        </a:lnTo>
                        <a:lnTo>
                          <a:pt x="6" y="32"/>
                        </a:lnTo>
                        <a:lnTo>
                          <a:pt x="2" y="44"/>
                        </a:lnTo>
                        <a:lnTo>
                          <a:pt x="0" y="54"/>
                        </a:lnTo>
                        <a:lnTo>
                          <a:pt x="0" y="64"/>
                        </a:lnTo>
                        <a:lnTo>
                          <a:pt x="2" y="76"/>
                        </a:lnTo>
                        <a:lnTo>
                          <a:pt x="8" y="86"/>
                        </a:lnTo>
                        <a:lnTo>
                          <a:pt x="56" y="58"/>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3" name="Freeform 110"/>
                  <p:cNvSpPr>
                    <a:spLocks/>
                  </p:cNvSpPr>
                  <p:nvPr/>
                </p:nvSpPr>
                <p:spPr bwMode="auto">
                  <a:xfrm>
                    <a:off x="5578608" y="2046287"/>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6 w 58"/>
                      <a:gd name="T13" fmla="*/ 44 h 86"/>
                      <a:gd name="T14" fmla="*/ 50 w 58"/>
                      <a:gd name="T15" fmla="*/ 30 h 86"/>
                      <a:gd name="T16" fmla="*/ 50 w 58"/>
                      <a:gd name="T17" fmla="*/ 30 h 86"/>
                      <a:gd name="T18" fmla="*/ 40 w 58"/>
                      <a:gd name="T19" fmla="*/ 18 h 86"/>
                      <a:gd name="T20" fmla="*/ 28 w 58"/>
                      <a:gd name="T21" fmla="*/ 8 h 86"/>
                      <a:gd name="T22" fmla="*/ 16 w 58"/>
                      <a:gd name="T23" fmla="*/ 2 h 86"/>
                      <a:gd name="T24" fmla="*/ 0 w 58"/>
                      <a:gd name="T25" fmla="*/ 0 h 86"/>
                      <a:gd name="T26" fmla="*/ 0 w 5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6">
                        <a:moveTo>
                          <a:pt x="0" y="0"/>
                        </a:moveTo>
                        <a:lnTo>
                          <a:pt x="0" y="58"/>
                        </a:lnTo>
                        <a:lnTo>
                          <a:pt x="50" y="86"/>
                        </a:lnTo>
                        <a:lnTo>
                          <a:pt x="50" y="86"/>
                        </a:lnTo>
                        <a:lnTo>
                          <a:pt x="56" y="72"/>
                        </a:lnTo>
                        <a:lnTo>
                          <a:pt x="58" y="58"/>
                        </a:lnTo>
                        <a:lnTo>
                          <a:pt x="56" y="44"/>
                        </a:lnTo>
                        <a:lnTo>
                          <a:pt x="50" y="30"/>
                        </a:lnTo>
                        <a:lnTo>
                          <a:pt x="50" y="30"/>
                        </a:lnTo>
                        <a:lnTo>
                          <a:pt x="40" y="18"/>
                        </a:lnTo>
                        <a:lnTo>
                          <a:pt x="28" y="8"/>
                        </a:lnTo>
                        <a:lnTo>
                          <a:pt x="16" y="2"/>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4" name="Freeform 111"/>
                  <p:cNvSpPr>
                    <a:spLocks/>
                  </p:cNvSpPr>
                  <p:nvPr/>
                </p:nvSpPr>
                <p:spPr bwMode="auto">
                  <a:xfrm>
                    <a:off x="5502408" y="2138362"/>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0 h 56"/>
                      <a:gd name="T10" fmla="*/ 34 w 98"/>
                      <a:gd name="T11" fmla="*/ 54 h 56"/>
                      <a:gd name="T12" fmla="*/ 44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48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0"/>
                        </a:lnTo>
                        <a:lnTo>
                          <a:pt x="34" y="54"/>
                        </a:lnTo>
                        <a:lnTo>
                          <a:pt x="44" y="56"/>
                        </a:lnTo>
                        <a:lnTo>
                          <a:pt x="56" y="56"/>
                        </a:lnTo>
                        <a:lnTo>
                          <a:pt x="66" y="54"/>
                        </a:lnTo>
                        <a:lnTo>
                          <a:pt x="78" y="50"/>
                        </a:lnTo>
                        <a:lnTo>
                          <a:pt x="78" y="50"/>
                        </a:lnTo>
                        <a:lnTo>
                          <a:pt x="90" y="40"/>
                        </a:lnTo>
                        <a:lnTo>
                          <a:pt x="98" y="28"/>
                        </a:lnTo>
                        <a:lnTo>
                          <a:pt x="48"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5" name="Freeform 112"/>
                  <p:cNvSpPr>
                    <a:spLocks/>
                  </p:cNvSpPr>
                  <p:nvPr/>
                </p:nvSpPr>
                <p:spPr bwMode="auto">
                  <a:xfrm>
                    <a:off x="6435858" y="20462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8 h 86"/>
                      <a:gd name="T10" fmla="*/ 8 w 56"/>
                      <a:gd name="T11" fmla="*/ 30 h 86"/>
                      <a:gd name="T12" fmla="*/ 8 w 56"/>
                      <a:gd name="T13" fmla="*/ 30 h 86"/>
                      <a:gd name="T14" fmla="*/ 2 w 56"/>
                      <a:gd name="T15" fmla="*/ 44 h 86"/>
                      <a:gd name="T16" fmla="*/ 0 w 56"/>
                      <a:gd name="T17" fmla="*/ 58 h 86"/>
                      <a:gd name="T18" fmla="*/ 2 w 56"/>
                      <a:gd name="T19" fmla="*/ 72 h 86"/>
                      <a:gd name="T20" fmla="*/ 8 w 56"/>
                      <a:gd name="T21" fmla="*/ 86 h 86"/>
                      <a:gd name="T22" fmla="*/ 56 w 56"/>
                      <a:gd name="T23" fmla="*/ 58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8"/>
                        </a:lnTo>
                        <a:lnTo>
                          <a:pt x="8" y="30"/>
                        </a:lnTo>
                        <a:lnTo>
                          <a:pt x="8" y="30"/>
                        </a:lnTo>
                        <a:lnTo>
                          <a:pt x="2" y="44"/>
                        </a:lnTo>
                        <a:lnTo>
                          <a:pt x="0" y="58"/>
                        </a:lnTo>
                        <a:lnTo>
                          <a:pt x="2" y="72"/>
                        </a:lnTo>
                        <a:lnTo>
                          <a:pt x="8" y="86"/>
                        </a:lnTo>
                        <a:lnTo>
                          <a:pt x="56" y="58"/>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6" name="Freeform 113"/>
                  <p:cNvSpPr>
                    <a:spLocks/>
                  </p:cNvSpPr>
                  <p:nvPr/>
                </p:nvSpPr>
                <p:spPr bwMode="auto">
                  <a:xfrm>
                    <a:off x="6448558" y="2138362"/>
                    <a:ext cx="155575" cy="88900"/>
                  </a:xfrm>
                  <a:custGeom>
                    <a:avLst/>
                    <a:gdLst>
                      <a:gd name="T0" fmla="*/ 20 w 98"/>
                      <a:gd name="T1" fmla="*/ 50 h 56"/>
                      <a:gd name="T2" fmla="*/ 20 w 98"/>
                      <a:gd name="T3" fmla="*/ 50 h 56"/>
                      <a:gd name="T4" fmla="*/ 30 w 98"/>
                      <a:gd name="T5" fmla="*/ 54 h 56"/>
                      <a:gd name="T6" fmla="*/ 42 w 98"/>
                      <a:gd name="T7" fmla="*/ 56 h 56"/>
                      <a:gd name="T8" fmla="*/ 52 w 98"/>
                      <a:gd name="T9" fmla="*/ 56 h 56"/>
                      <a:gd name="T10" fmla="*/ 64 w 98"/>
                      <a:gd name="T11" fmla="*/ 54 h 56"/>
                      <a:gd name="T12" fmla="*/ 74 w 98"/>
                      <a:gd name="T13" fmla="*/ 50 h 56"/>
                      <a:gd name="T14" fmla="*/ 82 w 98"/>
                      <a:gd name="T15" fmla="*/ 46 h 56"/>
                      <a:gd name="T16" fmla="*/ 92 w 98"/>
                      <a:gd name="T17" fmla="*/ 38 h 56"/>
                      <a:gd name="T18" fmla="*/ 98 w 98"/>
                      <a:gd name="T19" fmla="*/ 28 h 56"/>
                      <a:gd name="T20" fmla="*/ 48 w 98"/>
                      <a:gd name="T21" fmla="*/ 0 h 56"/>
                      <a:gd name="T22" fmla="*/ 0 w 98"/>
                      <a:gd name="T23" fmla="*/ 28 h 56"/>
                      <a:gd name="T24" fmla="*/ 0 w 98"/>
                      <a:gd name="T25" fmla="*/ 28 h 56"/>
                      <a:gd name="T26" fmla="*/ 8 w 98"/>
                      <a:gd name="T27" fmla="*/ 40 h 56"/>
                      <a:gd name="T28" fmla="*/ 20 w 98"/>
                      <a:gd name="T29" fmla="*/ 50 h 56"/>
                      <a:gd name="T30" fmla="*/ 20 w 98"/>
                      <a:gd name="T31"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56">
                        <a:moveTo>
                          <a:pt x="20" y="50"/>
                        </a:moveTo>
                        <a:lnTo>
                          <a:pt x="20" y="50"/>
                        </a:lnTo>
                        <a:lnTo>
                          <a:pt x="30" y="54"/>
                        </a:lnTo>
                        <a:lnTo>
                          <a:pt x="42" y="56"/>
                        </a:lnTo>
                        <a:lnTo>
                          <a:pt x="52" y="56"/>
                        </a:lnTo>
                        <a:lnTo>
                          <a:pt x="64" y="54"/>
                        </a:lnTo>
                        <a:lnTo>
                          <a:pt x="74" y="50"/>
                        </a:lnTo>
                        <a:lnTo>
                          <a:pt x="82" y="46"/>
                        </a:lnTo>
                        <a:lnTo>
                          <a:pt x="92" y="38"/>
                        </a:lnTo>
                        <a:lnTo>
                          <a:pt x="98" y="28"/>
                        </a:lnTo>
                        <a:lnTo>
                          <a:pt x="48" y="0"/>
                        </a:lnTo>
                        <a:lnTo>
                          <a:pt x="0" y="28"/>
                        </a:lnTo>
                        <a:lnTo>
                          <a:pt x="0" y="28"/>
                        </a:lnTo>
                        <a:lnTo>
                          <a:pt x="8" y="40"/>
                        </a:lnTo>
                        <a:lnTo>
                          <a:pt x="20" y="50"/>
                        </a:lnTo>
                        <a:lnTo>
                          <a:pt x="20" y="5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7" name="Freeform 114"/>
                  <p:cNvSpPr>
                    <a:spLocks/>
                  </p:cNvSpPr>
                  <p:nvPr/>
                </p:nvSpPr>
                <p:spPr bwMode="auto">
                  <a:xfrm>
                    <a:off x="6524758" y="2046287"/>
                    <a:ext cx="92075" cy="136525"/>
                  </a:xfrm>
                  <a:custGeom>
                    <a:avLst/>
                    <a:gdLst>
                      <a:gd name="T0" fmla="*/ 50 w 58"/>
                      <a:gd name="T1" fmla="*/ 86 h 86"/>
                      <a:gd name="T2" fmla="*/ 50 w 58"/>
                      <a:gd name="T3" fmla="*/ 86 h 86"/>
                      <a:gd name="T4" fmla="*/ 54 w 58"/>
                      <a:gd name="T5" fmla="*/ 76 h 86"/>
                      <a:gd name="T6" fmla="*/ 56 w 58"/>
                      <a:gd name="T7" fmla="*/ 64 h 86"/>
                      <a:gd name="T8" fmla="*/ 58 w 58"/>
                      <a:gd name="T9" fmla="*/ 54 h 86"/>
                      <a:gd name="T10" fmla="*/ 56 w 58"/>
                      <a:gd name="T11" fmla="*/ 44 h 86"/>
                      <a:gd name="T12" fmla="*/ 52 w 58"/>
                      <a:gd name="T13" fmla="*/ 32 h 86"/>
                      <a:gd name="T14" fmla="*/ 46 w 58"/>
                      <a:gd name="T15" fmla="*/ 24 h 86"/>
                      <a:gd name="T16" fmla="*/ 38 w 58"/>
                      <a:gd name="T17" fmla="*/ 16 h 86"/>
                      <a:gd name="T18" fmla="*/ 28 w 58"/>
                      <a:gd name="T19" fmla="*/ 8 h 86"/>
                      <a:gd name="T20" fmla="*/ 28 w 58"/>
                      <a:gd name="T21" fmla="*/ 8 h 86"/>
                      <a:gd name="T22" fmla="*/ 14 w 58"/>
                      <a:gd name="T23" fmla="*/ 2 h 86"/>
                      <a:gd name="T24" fmla="*/ 0 w 58"/>
                      <a:gd name="T25" fmla="*/ 0 h 86"/>
                      <a:gd name="T26" fmla="*/ 0 w 58"/>
                      <a:gd name="T27" fmla="*/ 58 h 86"/>
                      <a:gd name="T28" fmla="*/ 50 w 58"/>
                      <a:gd name="T2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0" y="86"/>
                        </a:moveTo>
                        <a:lnTo>
                          <a:pt x="50" y="86"/>
                        </a:lnTo>
                        <a:lnTo>
                          <a:pt x="54" y="76"/>
                        </a:lnTo>
                        <a:lnTo>
                          <a:pt x="56" y="64"/>
                        </a:lnTo>
                        <a:lnTo>
                          <a:pt x="58" y="54"/>
                        </a:lnTo>
                        <a:lnTo>
                          <a:pt x="56" y="44"/>
                        </a:lnTo>
                        <a:lnTo>
                          <a:pt x="52" y="32"/>
                        </a:lnTo>
                        <a:lnTo>
                          <a:pt x="46" y="24"/>
                        </a:lnTo>
                        <a:lnTo>
                          <a:pt x="38" y="16"/>
                        </a:lnTo>
                        <a:lnTo>
                          <a:pt x="28" y="8"/>
                        </a:lnTo>
                        <a:lnTo>
                          <a:pt x="28" y="8"/>
                        </a:lnTo>
                        <a:lnTo>
                          <a:pt x="14" y="2"/>
                        </a:lnTo>
                        <a:lnTo>
                          <a:pt x="0" y="0"/>
                        </a:lnTo>
                        <a:lnTo>
                          <a:pt x="0" y="58"/>
                        </a:lnTo>
                        <a:lnTo>
                          <a:pt x="50" y="86"/>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8" name="Freeform 115"/>
                  <p:cNvSpPr>
                    <a:spLocks/>
                  </p:cNvSpPr>
                  <p:nvPr/>
                </p:nvSpPr>
                <p:spPr bwMode="auto">
                  <a:xfrm>
                    <a:off x="4838833" y="3335337"/>
                    <a:ext cx="88900" cy="133350"/>
                  </a:xfrm>
                  <a:custGeom>
                    <a:avLst/>
                    <a:gdLst>
                      <a:gd name="T0" fmla="*/ 0 w 56"/>
                      <a:gd name="T1" fmla="*/ 0 h 84"/>
                      <a:gd name="T2" fmla="*/ 0 w 56"/>
                      <a:gd name="T3" fmla="*/ 56 h 84"/>
                      <a:gd name="T4" fmla="*/ 48 w 56"/>
                      <a:gd name="T5" fmla="*/ 84 h 84"/>
                      <a:gd name="T6" fmla="*/ 48 w 56"/>
                      <a:gd name="T7" fmla="*/ 84 h 84"/>
                      <a:gd name="T8" fmla="*/ 54 w 56"/>
                      <a:gd name="T9" fmla="*/ 70 h 84"/>
                      <a:gd name="T10" fmla="*/ 56 w 56"/>
                      <a:gd name="T11" fmla="*/ 56 h 84"/>
                      <a:gd name="T12" fmla="*/ 54 w 56"/>
                      <a:gd name="T13" fmla="*/ 42 h 84"/>
                      <a:gd name="T14" fmla="*/ 48 w 56"/>
                      <a:gd name="T15" fmla="*/ 28 h 84"/>
                      <a:gd name="T16" fmla="*/ 48 w 56"/>
                      <a:gd name="T17" fmla="*/ 28 h 84"/>
                      <a:gd name="T18" fmla="*/ 38 w 56"/>
                      <a:gd name="T19" fmla="*/ 16 h 84"/>
                      <a:gd name="T20" fmla="*/ 28 w 56"/>
                      <a:gd name="T21" fmla="*/ 6 h 84"/>
                      <a:gd name="T22" fmla="*/ 14 w 56"/>
                      <a:gd name="T23" fmla="*/ 0 h 84"/>
                      <a:gd name="T24" fmla="*/ 0 w 56"/>
                      <a:gd name="T25" fmla="*/ 0 h 84"/>
                      <a:gd name="T26" fmla="*/ 0 w 56"/>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4">
                        <a:moveTo>
                          <a:pt x="0" y="0"/>
                        </a:moveTo>
                        <a:lnTo>
                          <a:pt x="0" y="56"/>
                        </a:lnTo>
                        <a:lnTo>
                          <a:pt x="48" y="84"/>
                        </a:lnTo>
                        <a:lnTo>
                          <a:pt x="48" y="84"/>
                        </a:lnTo>
                        <a:lnTo>
                          <a:pt x="54" y="70"/>
                        </a:lnTo>
                        <a:lnTo>
                          <a:pt x="56" y="56"/>
                        </a:lnTo>
                        <a:lnTo>
                          <a:pt x="54" y="42"/>
                        </a:lnTo>
                        <a:lnTo>
                          <a:pt x="48" y="28"/>
                        </a:lnTo>
                        <a:lnTo>
                          <a:pt x="48" y="28"/>
                        </a:lnTo>
                        <a:lnTo>
                          <a:pt x="38" y="16"/>
                        </a:lnTo>
                        <a:lnTo>
                          <a:pt x="28" y="6"/>
                        </a:lnTo>
                        <a:lnTo>
                          <a:pt x="14" y="0"/>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9" name="Freeform 116"/>
                  <p:cNvSpPr>
                    <a:spLocks/>
                  </p:cNvSpPr>
                  <p:nvPr/>
                </p:nvSpPr>
                <p:spPr bwMode="auto">
                  <a:xfrm>
                    <a:off x="4759458" y="3424237"/>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2 h 56"/>
                      <a:gd name="T10" fmla="*/ 34 w 98"/>
                      <a:gd name="T11" fmla="*/ 54 h 56"/>
                      <a:gd name="T12" fmla="*/ 46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50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2"/>
                        </a:lnTo>
                        <a:lnTo>
                          <a:pt x="34" y="54"/>
                        </a:lnTo>
                        <a:lnTo>
                          <a:pt x="46" y="56"/>
                        </a:lnTo>
                        <a:lnTo>
                          <a:pt x="56" y="56"/>
                        </a:lnTo>
                        <a:lnTo>
                          <a:pt x="66" y="54"/>
                        </a:lnTo>
                        <a:lnTo>
                          <a:pt x="78" y="50"/>
                        </a:lnTo>
                        <a:lnTo>
                          <a:pt x="78" y="50"/>
                        </a:lnTo>
                        <a:lnTo>
                          <a:pt x="90" y="40"/>
                        </a:lnTo>
                        <a:lnTo>
                          <a:pt x="98" y="28"/>
                        </a:lnTo>
                        <a:lnTo>
                          <a:pt x="50"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0" name="Freeform 117"/>
                  <p:cNvSpPr>
                    <a:spLocks/>
                  </p:cNvSpPr>
                  <p:nvPr/>
                </p:nvSpPr>
                <p:spPr bwMode="auto">
                  <a:xfrm>
                    <a:off x="4746758" y="3335337"/>
                    <a:ext cx="92075" cy="133350"/>
                  </a:xfrm>
                  <a:custGeom>
                    <a:avLst/>
                    <a:gdLst>
                      <a:gd name="T0" fmla="*/ 58 w 58"/>
                      <a:gd name="T1" fmla="*/ 0 h 84"/>
                      <a:gd name="T2" fmla="*/ 58 w 58"/>
                      <a:gd name="T3" fmla="*/ 0 h 84"/>
                      <a:gd name="T4" fmla="*/ 42 w 58"/>
                      <a:gd name="T5" fmla="*/ 0 h 84"/>
                      <a:gd name="T6" fmla="*/ 28 w 58"/>
                      <a:gd name="T7" fmla="*/ 6 h 84"/>
                      <a:gd name="T8" fmla="*/ 28 w 58"/>
                      <a:gd name="T9" fmla="*/ 6 h 84"/>
                      <a:gd name="T10" fmla="*/ 20 w 58"/>
                      <a:gd name="T11" fmla="*/ 14 h 84"/>
                      <a:gd name="T12" fmla="*/ 12 w 58"/>
                      <a:gd name="T13" fmla="*/ 22 h 84"/>
                      <a:gd name="T14" fmla="*/ 6 w 58"/>
                      <a:gd name="T15" fmla="*/ 30 h 84"/>
                      <a:gd name="T16" fmla="*/ 2 w 58"/>
                      <a:gd name="T17" fmla="*/ 42 h 84"/>
                      <a:gd name="T18" fmla="*/ 0 w 58"/>
                      <a:gd name="T19" fmla="*/ 52 h 84"/>
                      <a:gd name="T20" fmla="*/ 0 w 58"/>
                      <a:gd name="T21" fmla="*/ 62 h 84"/>
                      <a:gd name="T22" fmla="*/ 2 w 58"/>
                      <a:gd name="T23" fmla="*/ 74 h 84"/>
                      <a:gd name="T24" fmla="*/ 8 w 58"/>
                      <a:gd name="T25" fmla="*/ 84 h 84"/>
                      <a:gd name="T26" fmla="*/ 58 w 58"/>
                      <a:gd name="T27" fmla="*/ 56 h 84"/>
                      <a:gd name="T28" fmla="*/ 58 w 58"/>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4">
                        <a:moveTo>
                          <a:pt x="58" y="0"/>
                        </a:moveTo>
                        <a:lnTo>
                          <a:pt x="58" y="0"/>
                        </a:lnTo>
                        <a:lnTo>
                          <a:pt x="42" y="0"/>
                        </a:lnTo>
                        <a:lnTo>
                          <a:pt x="28" y="6"/>
                        </a:lnTo>
                        <a:lnTo>
                          <a:pt x="28" y="6"/>
                        </a:lnTo>
                        <a:lnTo>
                          <a:pt x="20" y="14"/>
                        </a:lnTo>
                        <a:lnTo>
                          <a:pt x="12" y="22"/>
                        </a:lnTo>
                        <a:lnTo>
                          <a:pt x="6" y="30"/>
                        </a:lnTo>
                        <a:lnTo>
                          <a:pt x="2" y="42"/>
                        </a:lnTo>
                        <a:lnTo>
                          <a:pt x="0" y="52"/>
                        </a:lnTo>
                        <a:lnTo>
                          <a:pt x="0" y="62"/>
                        </a:lnTo>
                        <a:lnTo>
                          <a:pt x="2" y="74"/>
                        </a:lnTo>
                        <a:lnTo>
                          <a:pt x="8" y="84"/>
                        </a:lnTo>
                        <a:lnTo>
                          <a:pt x="58" y="56"/>
                        </a:lnTo>
                        <a:lnTo>
                          <a:pt x="58"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1" name="Freeform 118"/>
                  <p:cNvSpPr>
                    <a:spLocks/>
                  </p:cNvSpPr>
                  <p:nvPr/>
                </p:nvSpPr>
                <p:spPr bwMode="auto">
                  <a:xfrm>
                    <a:off x="5232533" y="4243387"/>
                    <a:ext cx="155575" cy="88900"/>
                  </a:xfrm>
                  <a:custGeom>
                    <a:avLst/>
                    <a:gdLst>
                      <a:gd name="T0" fmla="*/ 0 w 98"/>
                      <a:gd name="T1" fmla="*/ 28 h 56"/>
                      <a:gd name="T2" fmla="*/ 0 w 98"/>
                      <a:gd name="T3" fmla="*/ 28 h 56"/>
                      <a:gd name="T4" fmla="*/ 8 w 98"/>
                      <a:gd name="T5" fmla="*/ 40 h 56"/>
                      <a:gd name="T6" fmla="*/ 20 w 98"/>
                      <a:gd name="T7" fmla="*/ 48 h 56"/>
                      <a:gd name="T8" fmla="*/ 34 w 98"/>
                      <a:gd name="T9" fmla="*/ 54 h 56"/>
                      <a:gd name="T10" fmla="*/ 48 w 98"/>
                      <a:gd name="T11" fmla="*/ 56 h 56"/>
                      <a:gd name="T12" fmla="*/ 48 w 98"/>
                      <a:gd name="T13" fmla="*/ 56 h 56"/>
                      <a:gd name="T14" fmla="*/ 64 w 98"/>
                      <a:gd name="T15" fmla="*/ 54 h 56"/>
                      <a:gd name="T16" fmla="*/ 78 w 98"/>
                      <a:gd name="T17" fmla="*/ 48 h 56"/>
                      <a:gd name="T18" fmla="*/ 90 w 98"/>
                      <a:gd name="T19" fmla="*/ 40 h 56"/>
                      <a:gd name="T20" fmla="*/ 98 w 98"/>
                      <a:gd name="T21" fmla="*/ 28 h 56"/>
                      <a:gd name="T22" fmla="*/ 48 w 98"/>
                      <a:gd name="T23" fmla="*/ 0 h 56"/>
                      <a:gd name="T24" fmla="*/ 0 w 98"/>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6">
                        <a:moveTo>
                          <a:pt x="0" y="28"/>
                        </a:moveTo>
                        <a:lnTo>
                          <a:pt x="0" y="28"/>
                        </a:lnTo>
                        <a:lnTo>
                          <a:pt x="8" y="40"/>
                        </a:lnTo>
                        <a:lnTo>
                          <a:pt x="20" y="48"/>
                        </a:lnTo>
                        <a:lnTo>
                          <a:pt x="34" y="54"/>
                        </a:lnTo>
                        <a:lnTo>
                          <a:pt x="48" y="56"/>
                        </a:lnTo>
                        <a:lnTo>
                          <a:pt x="48" y="56"/>
                        </a:lnTo>
                        <a:lnTo>
                          <a:pt x="64" y="54"/>
                        </a:lnTo>
                        <a:lnTo>
                          <a:pt x="78" y="48"/>
                        </a:lnTo>
                        <a:lnTo>
                          <a:pt x="90" y="40"/>
                        </a:lnTo>
                        <a:lnTo>
                          <a:pt x="98" y="28"/>
                        </a:lnTo>
                        <a:lnTo>
                          <a:pt x="48"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2" name="Freeform 119"/>
                  <p:cNvSpPr>
                    <a:spLocks/>
                  </p:cNvSpPr>
                  <p:nvPr/>
                </p:nvSpPr>
                <p:spPr bwMode="auto">
                  <a:xfrm>
                    <a:off x="5219833" y="4151312"/>
                    <a:ext cx="88900" cy="136525"/>
                  </a:xfrm>
                  <a:custGeom>
                    <a:avLst/>
                    <a:gdLst>
                      <a:gd name="T0" fmla="*/ 56 w 56"/>
                      <a:gd name="T1" fmla="*/ 0 h 86"/>
                      <a:gd name="T2" fmla="*/ 56 w 56"/>
                      <a:gd name="T3" fmla="*/ 0 h 86"/>
                      <a:gd name="T4" fmla="*/ 46 w 56"/>
                      <a:gd name="T5" fmla="*/ 2 h 86"/>
                      <a:gd name="T6" fmla="*/ 34 w 56"/>
                      <a:gd name="T7" fmla="*/ 6 h 86"/>
                      <a:gd name="T8" fmla="*/ 26 w 56"/>
                      <a:gd name="T9" fmla="*/ 10 h 86"/>
                      <a:gd name="T10" fmla="*/ 16 w 56"/>
                      <a:gd name="T11" fmla="*/ 18 h 86"/>
                      <a:gd name="T12" fmla="*/ 10 w 56"/>
                      <a:gd name="T13" fmla="*/ 26 h 86"/>
                      <a:gd name="T14" fmla="*/ 4 w 56"/>
                      <a:gd name="T15" fmla="*/ 36 h 86"/>
                      <a:gd name="T16" fmla="*/ 2 w 56"/>
                      <a:gd name="T17" fmla="*/ 46 h 86"/>
                      <a:gd name="T18" fmla="*/ 0 w 56"/>
                      <a:gd name="T19" fmla="*/ 58 h 86"/>
                      <a:gd name="T20" fmla="*/ 0 w 56"/>
                      <a:gd name="T21" fmla="*/ 58 h 86"/>
                      <a:gd name="T22" fmla="*/ 2 w 56"/>
                      <a:gd name="T23" fmla="*/ 72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6" y="2"/>
                        </a:lnTo>
                        <a:lnTo>
                          <a:pt x="34" y="6"/>
                        </a:lnTo>
                        <a:lnTo>
                          <a:pt x="26" y="10"/>
                        </a:lnTo>
                        <a:lnTo>
                          <a:pt x="16" y="18"/>
                        </a:lnTo>
                        <a:lnTo>
                          <a:pt x="10" y="26"/>
                        </a:lnTo>
                        <a:lnTo>
                          <a:pt x="4" y="36"/>
                        </a:lnTo>
                        <a:lnTo>
                          <a:pt x="2" y="46"/>
                        </a:lnTo>
                        <a:lnTo>
                          <a:pt x="0" y="58"/>
                        </a:lnTo>
                        <a:lnTo>
                          <a:pt x="0" y="58"/>
                        </a:lnTo>
                        <a:lnTo>
                          <a:pt x="2" y="72"/>
                        </a:lnTo>
                        <a:lnTo>
                          <a:pt x="8" y="86"/>
                        </a:lnTo>
                        <a:lnTo>
                          <a:pt x="56" y="58"/>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3" name="Freeform 120"/>
                  <p:cNvSpPr>
                    <a:spLocks/>
                  </p:cNvSpPr>
                  <p:nvPr/>
                </p:nvSpPr>
                <p:spPr bwMode="auto">
                  <a:xfrm>
                    <a:off x="53087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4 w 58"/>
                      <a:gd name="T17" fmla="*/ 36 h 86"/>
                      <a:gd name="T18" fmla="*/ 48 w 58"/>
                      <a:gd name="T19" fmla="*/ 26 h 86"/>
                      <a:gd name="T20" fmla="*/ 42 w 58"/>
                      <a:gd name="T21" fmla="*/ 18 h 86"/>
                      <a:gd name="T22" fmla="*/ 32 w 58"/>
                      <a:gd name="T23" fmla="*/ 10 h 86"/>
                      <a:gd name="T24" fmla="*/ 24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4" y="36"/>
                        </a:lnTo>
                        <a:lnTo>
                          <a:pt x="48" y="26"/>
                        </a:lnTo>
                        <a:lnTo>
                          <a:pt x="42" y="18"/>
                        </a:lnTo>
                        <a:lnTo>
                          <a:pt x="32" y="10"/>
                        </a:lnTo>
                        <a:lnTo>
                          <a:pt x="24" y="6"/>
                        </a:lnTo>
                        <a:lnTo>
                          <a:pt x="12" y="2"/>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4" name="Freeform 122"/>
                  <p:cNvSpPr>
                    <a:spLocks/>
                  </p:cNvSpPr>
                  <p:nvPr/>
                </p:nvSpPr>
                <p:spPr bwMode="auto">
                  <a:xfrm>
                    <a:off x="62358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88 w 98"/>
                      <a:gd name="T19" fmla="*/ 40 h 58"/>
                      <a:gd name="T20" fmla="*/ 98 w 98"/>
                      <a:gd name="T21" fmla="*/ 28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88" y="40"/>
                        </a:lnTo>
                        <a:lnTo>
                          <a:pt x="98" y="28"/>
                        </a:lnTo>
                        <a:lnTo>
                          <a:pt x="48"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5" name="Freeform 126"/>
                  <p:cNvSpPr>
                    <a:spLocks/>
                  </p:cNvSpPr>
                  <p:nvPr/>
                </p:nvSpPr>
                <p:spPr bwMode="auto">
                  <a:xfrm>
                    <a:off x="5483358" y="3557587"/>
                    <a:ext cx="155575" cy="92075"/>
                  </a:xfrm>
                  <a:custGeom>
                    <a:avLst/>
                    <a:gdLst>
                      <a:gd name="T0" fmla="*/ 0 w 98"/>
                      <a:gd name="T1" fmla="*/ 30 h 58"/>
                      <a:gd name="T2" fmla="*/ 0 w 98"/>
                      <a:gd name="T3" fmla="*/ 30 h 58"/>
                      <a:gd name="T4" fmla="*/ 6 w 98"/>
                      <a:gd name="T5" fmla="*/ 38 h 58"/>
                      <a:gd name="T6" fmla="*/ 16 w 98"/>
                      <a:gd name="T7" fmla="*/ 46 h 58"/>
                      <a:gd name="T8" fmla="*/ 24 w 98"/>
                      <a:gd name="T9" fmla="*/ 52 h 58"/>
                      <a:gd name="T10" fmla="*/ 34 w 98"/>
                      <a:gd name="T11" fmla="*/ 56 h 58"/>
                      <a:gd name="T12" fmla="*/ 46 w 98"/>
                      <a:gd name="T13" fmla="*/ 58 h 58"/>
                      <a:gd name="T14" fmla="*/ 56 w 98"/>
                      <a:gd name="T15" fmla="*/ 58 h 58"/>
                      <a:gd name="T16" fmla="*/ 68 w 98"/>
                      <a:gd name="T17" fmla="*/ 54 h 58"/>
                      <a:gd name="T18" fmla="*/ 78 w 98"/>
                      <a:gd name="T19" fmla="*/ 50 h 58"/>
                      <a:gd name="T20" fmla="*/ 78 w 98"/>
                      <a:gd name="T21" fmla="*/ 50 h 58"/>
                      <a:gd name="T22" fmla="*/ 90 w 98"/>
                      <a:gd name="T23" fmla="*/ 40 h 58"/>
                      <a:gd name="T24" fmla="*/ 98 w 98"/>
                      <a:gd name="T25" fmla="*/ 30 h 58"/>
                      <a:gd name="T26" fmla="*/ 50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6" y="38"/>
                        </a:lnTo>
                        <a:lnTo>
                          <a:pt x="16" y="46"/>
                        </a:lnTo>
                        <a:lnTo>
                          <a:pt x="24" y="52"/>
                        </a:lnTo>
                        <a:lnTo>
                          <a:pt x="34" y="56"/>
                        </a:lnTo>
                        <a:lnTo>
                          <a:pt x="46" y="58"/>
                        </a:lnTo>
                        <a:lnTo>
                          <a:pt x="56" y="58"/>
                        </a:lnTo>
                        <a:lnTo>
                          <a:pt x="68" y="54"/>
                        </a:lnTo>
                        <a:lnTo>
                          <a:pt x="78" y="50"/>
                        </a:lnTo>
                        <a:lnTo>
                          <a:pt x="78" y="50"/>
                        </a:lnTo>
                        <a:lnTo>
                          <a:pt x="90" y="40"/>
                        </a:lnTo>
                        <a:lnTo>
                          <a:pt x="98" y="30"/>
                        </a:lnTo>
                        <a:lnTo>
                          <a:pt x="50" y="0"/>
                        </a:lnTo>
                        <a:lnTo>
                          <a:pt x="0" y="3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6" name="Freeform 129"/>
                  <p:cNvSpPr>
                    <a:spLocks/>
                  </p:cNvSpPr>
                  <p:nvPr/>
                </p:nvSpPr>
                <p:spPr bwMode="auto">
                  <a:xfrm>
                    <a:off x="5702433" y="3335337"/>
                    <a:ext cx="88900" cy="133350"/>
                  </a:xfrm>
                  <a:custGeom>
                    <a:avLst/>
                    <a:gdLst>
                      <a:gd name="T0" fmla="*/ 56 w 56"/>
                      <a:gd name="T1" fmla="*/ 0 h 84"/>
                      <a:gd name="T2" fmla="*/ 56 w 56"/>
                      <a:gd name="T3" fmla="*/ 0 h 84"/>
                      <a:gd name="T4" fmla="*/ 46 w 56"/>
                      <a:gd name="T5" fmla="*/ 0 h 84"/>
                      <a:gd name="T6" fmla="*/ 34 w 56"/>
                      <a:gd name="T7" fmla="*/ 4 h 84"/>
                      <a:gd name="T8" fmla="*/ 26 w 56"/>
                      <a:gd name="T9" fmla="*/ 10 h 84"/>
                      <a:gd name="T10" fmla="*/ 16 w 56"/>
                      <a:gd name="T11" fmla="*/ 16 h 84"/>
                      <a:gd name="T12" fmla="*/ 10 w 56"/>
                      <a:gd name="T13" fmla="*/ 24 h 84"/>
                      <a:gd name="T14" fmla="*/ 4 w 56"/>
                      <a:gd name="T15" fmla="*/ 34 h 84"/>
                      <a:gd name="T16" fmla="*/ 2 w 56"/>
                      <a:gd name="T17" fmla="*/ 46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6" y="0"/>
                        </a:lnTo>
                        <a:lnTo>
                          <a:pt x="34" y="4"/>
                        </a:lnTo>
                        <a:lnTo>
                          <a:pt x="26" y="10"/>
                        </a:lnTo>
                        <a:lnTo>
                          <a:pt x="16" y="16"/>
                        </a:lnTo>
                        <a:lnTo>
                          <a:pt x="10" y="24"/>
                        </a:lnTo>
                        <a:lnTo>
                          <a:pt x="4" y="34"/>
                        </a:lnTo>
                        <a:lnTo>
                          <a:pt x="2" y="46"/>
                        </a:lnTo>
                        <a:lnTo>
                          <a:pt x="0" y="56"/>
                        </a:lnTo>
                        <a:lnTo>
                          <a:pt x="0" y="56"/>
                        </a:lnTo>
                        <a:lnTo>
                          <a:pt x="2" y="72"/>
                        </a:lnTo>
                        <a:lnTo>
                          <a:pt x="8" y="84"/>
                        </a:lnTo>
                        <a:lnTo>
                          <a:pt x="56" y="56"/>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7" name="Freeform 130"/>
                  <p:cNvSpPr>
                    <a:spLocks/>
                  </p:cNvSpPr>
                  <p:nvPr/>
                </p:nvSpPr>
                <p:spPr bwMode="auto">
                  <a:xfrm>
                    <a:off x="5223008" y="3846512"/>
                    <a:ext cx="88900" cy="133350"/>
                  </a:xfrm>
                  <a:custGeom>
                    <a:avLst/>
                    <a:gdLst>
                      <a:gd name="T0" fmla="*/ 50 w 56"/>
                      <a:gd name="T1" fmla="*/ 84 h 84"/>
                      <a:gd name="T2" fmla="*/ 50 w 56"/>
                      <a:gd name="T3" fmla="*/ 84 h 84"/>
                      <a:gd name="T4" fmla="*/ 54 w 56"/>
                      <a:gd name="T5" fmla="*/ 72 h 84"/>
                      <a:gd name="T6" fmla="*/ 56 w 56"/>
                      <a:gd name="T7" fmla="*/ 56 h 84"/>
                      <a:gd name="T8" fmla="*/ 56 w 56"/>
                      <a:gd name="T9" fmla="*/ 42 h 84"/>
                      <a:gd name="T10" fmla="*/ 50 w 56"/>
                      <a:gd name="T11" fmla="*/ 28 h 84"/>
                      <a:gd name="T12" fmla="*/ 50 w 56"/>
                      <a:gd name="T13" fmla="*/ 28 h 84"/>
                      <a:gd name="T14" fmla="*/ 40 w 56"/>
                      <a:gd name="T15" fmla="*/ 16 h 84"/>
                      <a:gd name="T16" fmla="*/ 28 w 56"/>
                      <a:gd name="T17" fmla="*/ 6 h 84"/>
                      <a:gd name="T18" fmla="*/ 14 w 56"/>
                      <a:gd name="T19" fmla="*/ 2 h 84"/>
                      <a:gd name="T20" fmla="*/ 0 w 56"/>
                      <a:gd name="T21" fmla="*/ 0 h 84"/>
                      <a:gd name="T22" fmla="*/ 0 w 56"/>
                      <a:gd name="T23" fmla="*/ 56 h 84"/>
                      <a:gd name="T24" fmla="*/ 50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0" y="84"/>
                        </a:moveTo>
                        <a:lnTo>
                          <a:pt x="50" y="84"/>
                        </a:lnTo>
                        <a:lnTo>
                          <a:pt x="54" y="72"/>
                        </a:lnTo>
                        <a:lnTo>
                          <a:pt x="56" y="56"/>
                        </a:lnTo>
                        <a:lnTo>
                          <a:pt x="56" y="42"/>
                        </a:lnTo>
                        <a:lnTo>
                          <a:pt x="50" y="28"/>
                        </a:lnTo>
                        <a:lnTo>
                          <a:pt x="50" y="28"/>
                        </a:lnTo>
                        <a:lnTo>
                          <a:pt x="40" y="16"/>
                        </a:lnTo>
                        <a:lnTo>
                          <a:pt x="28" y="6"/>
                        </a:lnTo>
                        <a:lnTo>
                          <a:pt x="14" y="2"/>
                        </a:lnTo>
                        <a:lnTo>
                          <a:pt x="0" y="0"/>
                        </a:lnTo>
                        <a:lnTo>
                          <a:pt x="0" y="56"/>
                        </a:lnTo>
                        <a:lnTo>
                          <a:pt x="50" y="84"/>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8" name="Freeform 135"/>
                  <p:cNvSpPr>
                    <a:spLocks/>
                  </p:cNvSpPr>
                  <p:nvPr/>
                </p:nvSpPr>
                <p:spPr bwMode="auto">
                  <a:xfrm>
                    <a:off x="5813558" y="2220912"/>
                    <a:ext cx="158750" cy="92075"/>
                  </a:xfrm>
                  <a:custGeom>
                    <a:avLst/>
                    <a:gdLst>
                      <a:gd name="T0" fmla="*/ 0 w 100"/>
                      <a:gd name="T1" fmla="*/ 30 h 58"/>
                      <a:gd name="T2" fmla="*/ 0 w 100"/>
                      <a:gd name="T3" fmla="*/ 30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30 h 58"/>
                      <a:gd name="T22" fmla="*/ 50 w 100"/>
                      <a:gd name="T23" fmla="*/ 0 h 58"/>
                      <a:gd name="T24" fmla="*/ 0 w 100"/>
                      <a:gd name="T25"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30"/>
                        </a:moveTo>
                        <a:lnTo>
                          <a:pt x="0" y="30"/>
                        </a:lnTo>
                        <a:lnTo>
                          <a:pt x="10" y="40"/>
                        </a:lnTo>
                        <a:lnTo>
                          <a:pt x="22" y="50"/>
                        </a:lnTo>
                        <a:lnTo>
                          <a:pt x="34" y="56"/>
                        </a:lnTo>
                        <a:lnTo>
                          <a:pt x="50" y="58"/>
                        </a:lnTo>
                        <a:lnTo>
                          <a:pt x="50" y="58"/>
                        </a:lnTo>
                        <a:lnTo>
                          <a:pt x="66" y="56"/>
                        </a:lnTo>
                        <a:lnTo>
                          <a:pt x="78" y="50"/>
                        </a:lnTo>
                        <a:lnTo>
                          <a:pt x="90" y="40"/>
                        </a:lnTo>
                        <a:lnTo>
                          <a:pt x="100" y="30"/>
                        </a:lnTo>
                        <a:lnTo>
                          <a:pt x="50" y="0"/>
                        </a:lnTo>
                        <a:lnTo>
                          <a:pt x="0" y="3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974" name="Group 973"/>
              <p:cNvGrpSpPr/>
              <p:nvPr/>
            </p:nvGrpSpPr>
            <p:grpSpPr>
              <a:xfrm>
                <a:off x="4746758" y="2043905"/>
                <a:ext cx="2618715" cy="2293791"/>
                <a:chOff x="4746758" y="2043905"/>
                <a:chExt cx="2618715" cy="2293791"/>
              </a:xfrm>
            </p:grpSpPr>
            <p:sp>
              <p:nvSpPr>
                <p:cNvPr id="975" name="Oval 974"/>
                <p:cNvSpPr/>
                <p:nvPr/>
              </p:nvSpPr>
              <p:spPr>
                <a:xfrm>
                  <a:off x="5489708" y="2046287"/>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6" name="Oval 975"/>
                <p:cNvSpPr/>
                <p:nvPr/>
              </p:nvSpPr>
              <p:spPr>
                <a:xfrm>
                  <a:off x="5801785" y="2132012"/>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Oval 976"/>
                <p:cNvSpPr/>
                <p:nvPr/>
              </p:nvSpPr>
              <p:spPr>
                <a:xfrm>
                  <a:off x="6432286" y="2043905"/>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Oval 977"/>
                <p:cNvSpPr/>
                <p:nvPr/>
              </p:nvSpPr>
              <p:spPr>
                <a:xfrm>
                  <a:off x="5963025" y="2615406"/>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Oval 978"/>
                <p:cNvSpPr/>
                <p:nvPr/>
              </p:nvSpPr>
              <p:spPr>
                <a:xfrm>
                  <a:off x="5964900" y="2883693"/>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Oval 979"/>
                <p:cNvSpPr/>
                <p:nvPr/>
              </p:nvSpPr>
              <p:spPr>
                <a:xfrm>
                  <a:off x="4746758" y="3331765"/>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1" name="Oval 980"/>
                <p:cNvSpPr/>
                <p:nvPr/>
              </p:nvSpPr>
              <p:spPr>
                <a:xfrm>
                  <a:off x="5467616" y="3470274"/>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Oval 981"/>
                <p:cNvSpPr/>
                <p:nvPr/>
              </p:nvSpPr>
              <p:spPr>
                <a:xfrm>
                  <a:off x="5703624" y="3336528"/>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Oval 982"/>
                <p:cNvSpPr/>
                <p:nvPr/>
              </p:nvSpPr>
              <p:spPr>
                <a:xfrm>
                  <a:off x="6221281" y="3338511"/>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4" name="Oval 983"/>
                <p:cNvSpPr/>
                <p:nvPr/>
              </p:nvSpPr>
              <p:spPr>
                <a:xfrm>
                  <a:off x="6449484" y="3466306"/>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Oval 984"/>
                <p:cNvSpPr/>
                <p:nvPr/>
              </p:nvSpPr>
              <p:spPr>
                <a:xfrm>
                  <a:off x="7180529" y="3329780"/>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Oval 985"/>
                <p:cNvSpPr/>
                <p:nvPr/>
              </p:nvSpPr>
              <p:spPr>
                <a:xfrm>
                  <a:off x="5130139" y="3847306"/>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Oval 986"/>
                <p:cNvSpPr/>
                <p:nvPr/>
              </p:nvSpPr>
              <p:spPr>
                <a:xfrm>
                  <a:off x="5220627" y="4151312"/>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Oval 987"/>
                <p:cNvSpPr/>
                <p:nvPr/>
              </p:nvSpPr>
              <p:spPr>
                <a:xfrm>
                  <a:off x="6705733" y="4152752"/>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Oval 988"/>
                <p:cNvSpPr/>
                <p:nvPr/>
              </p:nvSpPr>
              <p:spPr>
                <a:xfrm>
                  <a:off x="6949243" y="3571874"/>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70" name="Group 1069"/>
            <p:cNvGrpSpPr/>
            <p:nvPr/>
          </p:nvGrpSpPr>
          <p:grpSpPr>
            <a:xfrm>
              <a:off x="4291507" y="-1938571"/>
              <a:ext cx="3295650" cy="2899571"/>
              <a:chOff x="4403858" y="1392237"/>
              <a:chExt cx="3295650" cy="2899571"/>
            </a:xfrm>
            <a:effectLst>
              <a:outerShdw blurRad="50800" dist="38100" dir="2700000" algn="tl" rotWithShape="0">
                <a:prstClr val="black">
                  <a:alpha val="40000"/>
                </a:prstClr>
              </a:outerShdw>
            </a:effectLst>
          </p:grpSpPr>
          <p:grpSp>
            <p:nvGrpSpPr>
              <p:cNvPr id="1071" name="Group 1070"/>
              <p:cNvGrpSpPr/>
              <p:nvPr/>
            </p:nvGrpSpPr>
            <p:grpSpPr>
              <a:xfrm>
                <a:off x="4403858" y="1392237"/>
                <a:ext cx="3295650" cy="2898775"/>
                <a:chOff x="4403858" y="1392237"/>
                <a:chExt cx="3295650" cy="2898775"/>
              </a:xfrm>
            </p:grpSpPr>
            <p:grpSp>
              <p:nvGrpSpPr>
                <p:cNvPr id="1079" name="Group 1078"/>
                <p:cNvGrpSpPr/>
                <p:nvPr/>
              </p:nvGrpSpPr>
              <p:grpSpPr>
                <a:xfrm>
                  <a:off x="6625564" y="2674143"/>
                  <a:ext cx="336550" cy="336550"/>
                  <a:chOff x="6623183" y="2671762"/>
                  <a:chExt cx="336550" cy="336550"/>
                </a:xfrm>
              </p:grpSpPr>
              <p:sp>
                <p:nvSpPr>
                  <p:cNvPr id="1100" name="Freeform 73"/>
                  <p:cNvSpPr>
                    <a:spLocks/>
                  </p:cNvSpPr>
                  <p:nvPr/>
                </p:nvSpPr>
                <p:spPr bwMode="auto">
                  <a:xfrm>
                    <a:off x="6623183" y="2671762"/>
                    <a:ext cx="168275" cy="254000"/>
                  </a:xfrm>
                  <a:custGeom>
                    <a:avLst/>
                    <a:gdLst>
                      <a:gd name="T0" fmla="*/ 106 w 106"/>
                      <a:gd name="T1" fmla="*/ 0 h 160"/>
                      <a:gd name="T2" fmla="*/ 106 w 106"/>
                      <a:gd name="T3" fmla="*/ 0 h 160"/>
                      <a:gd name="T4" fmla="*/ 92 w 106"/>
                      <a:gd name="T5" fmla="*/ 2 h 160"/>
                      <a:gd name="T6" fmla="*/ 80 w 106"/>
                      <a:gd name="T7" fmla="*/ 4 h 160"/>
                      <a:gd name="T8" fmla="*/ 66 w 106"/>
                      <a:gd name="T9" fmla="*/ 8 h 160"/>
                      <a:gd name="T10" fmla="*/ 54 w 106"/>
                      <a:gd name="T11" fmla="*/ 14 h 160"/>
                      <a:gd name="T12" fmla="*/ 42 w 106"/>
                      <a:gd name="T13" fmla="*/ 22 h 160"/>
                      <a:gd name="T14" fmla="*/ 32 w 106"/>
                      <a:gd name="T15" fmla="*/ 32 h 160"/>
                      <a:gd name="T16" fmla="*/ 22 w 106"/>
                      <a:gd name="T17" fmla="*/ 42 h 160"/>
                      <a:gd name="T18" fmla="*/ 14 w 106"/>
                      <a:gd name="T19" fmla="*/ 54 h 160"/>
                      <a:gd name="T20" fmla="*/ 14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8 w 106"/>
                      <a:gd name="T35" fmla="*/ 148 h 160"/>
                      <a:gd name="T36" fmla="*/ 14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2" y="2"/>
                        </a:lnTo>
                        <a:lnTo>
                          <a:pt x="80" y="4"/>
                        </a:lnTo>
                        <a:lnTo>
                          <a:pt x="66" y="8"/>
                        </a:lnTo>
                        <a:lnTo>
                          <a:pt x="54" y="14"/>
                        </a:lnTo>
                        <a:lnTo>
                          <a:pt x="42" y="22"/>
                        </a:lnTo>
                        <a:lnTo>
                          <a:pt x="32" y="32"/>
                        </a:lnTo>
                        <a:lnTo>
                          <a:pt x="22" y="42"/>
                        </a:lnTo>
                        <a:lnTo>
                          <a:pt x="14" y="54"/>
                        </a:lnTo>
                        <a:lnTo>
                          <a:pt x="14" y="54"/>
                        </a:lnTo>
                        <a:lnTo>
                          <a:pt x="8" y="66"/>
                        </a:lnTo>
                        <a:lnTo>
                          <a:pt x="4" y="80"/>
                        </a:lnTo>
                        <a:lnTo>
                          <a:pt x="2" y="94"/>
                        </a:lnTo>
                        <a:lnTo>
                          <a:pt x="0" y="108"/>
                        </a:lnTo>
                        <a:lnTo>
                          <a:pt x="2" y="122"/>
                        </a:lnTo>
                        <a:lnTo>
                          <a:pt x="4" y="134"/>
                        </a:lnTo>
                        <a:lnTo>
                          <a:pt x="8" y="148"/>
                        </a:lnTo>
                        <a:lnTo>
                          <a:pt x="14" y="160"/>
                        </a:lnTo>
                        <a:lnTo>
                          <a:pt x="106" y="106"/>
                        </a:lnTo>
                        <a:lnTo>
                          <a:pt x="106" y="0"/>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01" name="Freeform 74"/>
                  <p:cNvSpPr>
                    <a:spLocks/>
                  </p:cNvSpPr>
                  <p:nvPr/>
                </p:nvSpPr>
                <p:spPr bwMode="auto">
                  <a:xfrm>
                    <a:off x="6645408" y="2840037"/>
                    <a:ext cx="292100" cy="168275"/>
                  </a:xfrm>
                  <a:custGeom>
                    <a:avLst/>
                    <a:gdLst>
                      <a:gd name="T0" fmla="*/ 0 w 184"/>
                      <a:gd name="T1" fmla="*/ 54 h 106"/>
                      <a:gd name="T2" fmla="*/ 0 w 184"/>
                      <a:gd name="T3" fmla="*/ 54 h 106"/>
                      <a:gd name="T4" fmla="*/ 8 w 184"/>
                      <a:gd name="T5" fmla="*/ 66 h 106"/>
                      <a:gd name="T6" fmla="*/ 18 w 184"/>
                      <a:gd name="T7" fmla="*/ 76 h 106"/>
                      <a:gd name="T8" fmla="*/ 28 w 184"/>
                      <a:gd name="T9" fmla="*/ 84 h 106"/>
                      <a:gd name="T10" fmla="*/ 40 w 184"/>
                      <a:gd name="T11" fmla="*/ 92 h 106"/>
                      <a:gd name="T12" fmla="*/ 40 w 184"/>
                      <a:gd name="T13" fmla="*/ 92 h 106"/>
                      <a:gd name="T14" fmla="*/ 60 w 184"/>
                      <a:gd name="T15" fmla="*/ 102 h 106"/>
                      <a:gd name="T16" fmla="*/ 80 w 184"/>
                      <a:gd name="T17" fmla="*/ 106 h 106"/>
                      <a:gd name="T18" fmla="*/ 100 w 184"/>
                      <a:gd name="T19" fmla="*/ 106 h 106"/>
                      <a:gd name="T20" fmla="*/ 120 w 184"/>
                      <a:gd name="T21" fmla="*/ 104 h 106"/>
                      <a:gd name="T22" fmla="*/ 140 w 184"/>
                      <a:gd name="T23" fmla="*/ 96 h 106"/>
                      <a:gd name="T24" fmla="*/ 156 w 184"/>
                      <a:gd name="T25" fmla="*/ 86 h 106"/>
                      <a:gd name="T26" fmla="*/ 172 w 184"/>
                      <a:gd name="T27" fmla="*/ 72 h 106"/>
                      <a:gd name="T28" fmla="*/ 184 w 184"/>
                      <a:gd name="T29" fmla="*/ 54 h 106"/>
                      <a:gd name="T30" fmla="*/ 92 w 184"/>
                      <a:gd name="T31" fmla="*/ 0 h 106"/>
                      <a:gd name="T32" fmla="*/ 0 w 184"/>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4"/>
                        </a:moveTo>
                        <a:lnTo>
                          <a:pt x="0" y="54"/>
                        </a:lnTo>
                        <a:lnTo>
                          <a:pt x="8" y="66"/>
                        </a:lnTo>
                        <a:lnTo>
                          <a:pt x="18" y="76"/>
                        </a:lnTo>
                        <a:lnTo>
                          <a:pt x="28" y="84"/>
                        </a:lnTo>
                        <a:lnTo>
                          <a:pt x="40" y="92"/>
                        </a:lnTo>
                        <a:lnTo>
                          <a:pt x="40" y="92"/>
                        </a:lnTo>
                        <a:lnTo>
                          <a:pt x="60" y="102"/>
                        </a:lnTo>
                        <a:lnTo>
                          <a:pt x="80" y="106"/>
                        </a:lnTo>
                        <a:lnTo>
                          <a:pt x="100" y="106"/>
                        </a:lnTo>
                        <a:lnTo>
                          <a:pt x="120" y="104"/>
                        </a:lnTo>
                        <a:lnTo>
                          <a:pt x="140" y="96"/>
                        </a:lnTo>
                        <a:lnTo>
                          <a:pt x="156" y="86"/>
                        </a:lnTo>
                        <a:lnTo>
                          <a:pt x="172" y="72"/>
                        </a:lnTo>
                        <a:lnTo>
                          <a:pt x="184" y="54"/>
                        </a:lnTo>
                        <a:lnTo>
                          <a:pt x="92" y="0"/>
                        </a:lnTo>
                        <a:lnTo>
                          <a:pt x="0" y="5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02" name="Freeform 75"/>
                  <p:cNvSpPr>
                    <a:spLocks/>
                  </p:cNvSpPr>
                  <p:nvPr/>
                </p:nvSpPr>
                <p:spPr bwMode="auto">
                  <a:xfrm>
                    <a:off x="6791458" y="2671762"/>
                    <a:ext cx="168275" cy="254000"/>
                  </a:xfrm>
                  <a:custGeom>
                    <a:avLst/>
                    <a:gdLst>
                      <a:gd name="T0" fmla="*/ 54 w 106"/>
                      <a:gd name="T1" fmla="*/ 16 h 160"/>
                      <a:gd name="T2" fmla="*/ 54 w 106"/>
                      <a:gd name="T3" fmla="*/ 16 h 160"/>
                      <a:gd name="T4" fmla="*/ 40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2 w 106"/>
                      <a:gd name="T25" fmla="*/ 80 h 160"/>
                      <a:gd name="T26" fmla="*/ 96 w 106"/>
                      <a:gd name="T27" fmla="*/ 60 h 160"/>
                      <a:gd name="T28" fmla="*/ 86 w 106"/>
                      <a:gd name="T29" fmla="*/ 42 h 160"/>
                      <a:gd name="T30" fmla="*/ 72 w 106"/>
                      <a:gd name="T31" fmla="*/ 28 h 160"/>
                      <a:gd name="T32" fmla="*/ 54 w 106"/>
                      <a:gd name="T33" fmla="*/ 16 h 160"/>
                      <a:gd name="T34" fmla="*/ 54 w 106"/>
                      <a:gd name="T35"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6"/>
                        </a:moveTo>
                        <a:lnTo>
                          <a:pt x="54" y="16"/>
                        </a:lnTo>
                        <a:lnTo>
                          <a:pt x="40" y="8"/>
                        </a:lnTo>
                        <a:lnTo>
                          <a:pt x="28" y="4"/>
                        </a:lnTo>
                        <a:lnTo>
                          <a:pt x="14" y="2"/>
                        </a:lnTo>
                        <a:lnTo>
                          <a:pt x="0" y="0"/>
                        </a:lnTo>
                        <a:lnTo>
                          <a:pt x="0" y="106"/>
                        </a:lnTo>
                        <a:lnTo>
                          <a:pt x="92" y="160"/>
                        </a:lnTo>
                        <a:lnTo>
                          <a:pt x="92" y="160"/>
                        </a:lnTo>
                        <a:lnTo>
                          <a:pt x="102" y="140"/>
                        </a:lnTo>
                        <a:lnTo>
                          <a:pt x="106" y="120"/>
                        </a:lnTo>
                        <a:lnTo>
                          <a:pt x="106" y="100"/>
                        </a:lnTo>
                        <a:lnTo>
                          <a:pt x="102" y="80"/>
                        </a:lnTo>
                        <a:lnTo>
                          <a:pt x="96" y="60"/>
                        </a:lnTo>
                        <a:lnTo>
                          <a:pt x="86" y="42"/>
                        </a:lnTo>
                        <a:lnTo>
                          <a:pt x="72" y="28"/>
                        </a:lnTo>
                        <a:lnTo>
                          <a:pt x="54" y="16"/>
                        </a:lnTo>
                        <a:lnTo>
                          <a:pt x="54" y="1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80" name="Group 1079"/>
                <p:cNvGrpSpPr/>
                <p:nvPr/>
              </p:nvGrpSpPr>
              <p:grpSpPr>
                <a:xfrm>
                  <a:off x="7362958" y="3954462"/>
                  <a:ext cx="336550" cy="336550"/>
                  <a:chOff x="7362958" y="3954462"/>
                  <a:chExt cx="336550" cy="336550"/>
                </a:xfrm>
              </p:grpSpPr>
              <p:sp>
                <p:nvSpPr>
                  <p:cNvPr id="1097" name="Freeform 76"/>
                  <p:cNvSpPr>
                    <a:spLocks/>
                  </p:cNvSpPr>
                  <p:nvPr/>
                </p:nvSpPr>
                <p:spPr bwMode="auto">
                  <a:xfrm>
                    <a:off x="738518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58 w 184"/>
                      <a:gd name="T15" fmla="*/ 100 h 106"/>
                      <a:gd name="T16" fmla="*/ 80 w 184"/>
                      <a:gd name="T17" fmla="*/ 106 h 106"/>
                      <a:gd name="T18" fmla="*/ 100 w 184"/>
                      <a:gd name="T19" fmla="*/ 106 h 106"/>
                      <a:gd name="T20" fmla="*/ 120 w 184"/>
                      <a:gd name="T21" fmla="*/ 102 h 106"/>
                      <a:gd name="T22" fmla="*/ 138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58" y="100"/>
                        </a:lnTo>
                        <a:lnTo>
                          <a:pt x="80" y="106"/>
                        </a:lnTo>
                        <a:lnTo>
                          <a:pt x="100" y="106"/>
                        </a:lnTo>
                        <a:lnTo>
                          <a:pt x="120" y="102"/>
                        </a:lnTo>
                        <a:lnTo>
                          <a:pt x="138" y="96"/>
                        </a:lnTo>
                        <a:lnTo>
                          <a:pt x="156" y="84"/>
                        </a:lnTo>
                        <a:lnTo>
                          <a:pt x="172" y="70"/>
                        </a:lnTo>
                        <a:lnTo>
                          <a:pt x="184" y="52"/>
                        </a:lnTo>
                        <a:lnTo>
                          <a:pt x="92" y="0"/>
                        </a:lnTo>
                        <a:lnTo>
                          <a:pt x="0" y="52"/>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8" name="Freeform 77"/>
                  <p:cNvSpPr>
                    <a:spLocks/>
                  </p:cNvSpPr>
                  <p:nvPr/>
                </p:nvSpPr>
                <p:spPr bwMode="auto">
                  <a:xfrm>
                    <a:off x="753123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2 w 106"/>
                      <a:gd name="T25" fmla="*/ 78 h 158"/>
                      <a:gd name="T26" fmla="*/ 96 w 106"/>
                      <a:gd name="T27" fmla="*/ 60 h 158"/>
                      <a:gd name="T28" fmla="*/ 84 w 106"/>
                      <a:gd name="T29" fmla="*/ 42 h 158"/>
                      <a:gd name="T30" fmla="*/ 70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2" y="78"/>
                        </a:lnTo>
                        <a:lnTo>
                          <a:pt x="96" y="60"/>
                        </a:lnTo>
                        <a:lnTo>
                          <a:pt x="84" y="42"/>
                        </a:lnTo>
                        <a:lnTo>
                          <a:pt x="70" y="26"/>
                        </a:lnTo>
                        <a:lnTo>
                          <a:pt x="54" y="14"/>
                        </a:lnTo>
                        <a:lnTo>
                          <a:pt x="54" y="1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9" name="Freeform 78"/>
                  <p:cNvSpPr>
                    <a:spLocks/>
                  </p:cNvSpPr>
                  <p:nvPr/>
                </p:nvSpPr>
                <p:spPr bwMode="auto">
                  <a:xfrm>
                    <a:off x="736295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81" name="Group 1080"/>
                <p:cNvGrpSpPr/>
                <p:nvPr/>
              </p:nvGrpSpPr>
              <p:grpSpPr>
                <a:xfrm>
                  <a:off x="4403858" y="3954462"/>
                  <a:ext cx="336550" cy="336550"/>
                  <a:chOff x="4403858" y="3954462"/>
                  <a:chExt cx="336550" cy="336550"/>
                </a:xfrm>
              </p:grpSpPr>
              <p:sp>
                <p:nvSpPr>
                  <p:cNvPr id="1094" name="Freeform 79"/>
                  <p:cNvSpPr>
                    <a:spLocks/>
                  </p:cNvSpPr>
                  <p:nvPr/>
                </p:nvSpPr>
                <p:spPr bwMode="auto">
                  <a:xfrm>
                    <a:off x="4403858" y="3954462"/>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5" name="Freeform 80"/>
                  <p:cNvSpPr>
                    <a:spLocks/>
                  </p:cNvSpPr>
                  <p:nvPr/>
                </p:nvSpPr>
                <p:spPr bwMode="auto">
                  <a:xfrm>
                    <a:off x="4572133" y="3954462"/>
                    <a:ext cx="168275" cy="250825"/>
                  </a:xfrm>
                  <a:custGeom>
                    <a:avLst/>
                    <a:gdLst>
                      <a:gd name="T0" fmla="*/ 54 w 106"/>
                      <a:gd name="T1" fmla="*/ 14 h 158"/>
                      <a:gd name="T2" fmla="*/ 54 w 106"/>
                      <a:gd name="T3" fmla="*/ 14 h 158"/>
                      <a:gd name="T4" fmla="*/ 42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2"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6" name="Freeform 81"/>
                  <p:cNvSpPr>
                    <a:spLocks/>
                  </p:cNvSpPr>
                  <p:nvPr/>
                </p:nvSpPr>
                <p:spPr bwMode="auto">
                  <a:xfrm>
                    <a:off x="4429258" y="4122737"/>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82" name="Group 1081"/>
                <p:cNvGrpSpPr/>
                <p:nvPr/>
              </p:nvGrpSpPr>
              <p:grpSpPr>
                <a:xfrm>
                  <a:off x="5140458" y="2671762"/>
                  <a:ext cx="336550" cy="336550"/>
                  <a:chOff x="5140458" y="2671762"/>
                  <a:chExt cx="336550" cy="336550"/>
                </a:xfrm>
              </p:grpSpPr>
              <p:sp>
                <p:nvSpPr>
                  <p:cNvPr id="1091" name="Freeform 82"/>
                  <p:cNvSpPr>
                    <a:spLocks/>
                  </p:cNvSpPr>
                  <p:nvPr/>
                </p:nvSpPr>
                <p:spPr bwMode="auto">
                  <a:xfrm>
                    <a:off x="5140458" y="2671762"/>
                    <a:ext cx="168275" cy="254000"/>
                  </a:xfrm>
                  <a:custGeom>
                    <a:avLst/>
                    <a:gdLst>
                      <a:gd name="T0" fmla="*/ 106 w 106"/>
                      <a:gd name="T1" fmla="*/ 0 h 160"/>
                      <a:gd name="T2" fmla="*/ 106 w 106"/>
                      <a:gd name="T3" fmla="*/ 0 h 160"/>
                      <a:gd name="T4" fmla="*/ 94 w 106"/>
                      <a:gd name="T5" fmla="*/ 2 h 160"/>
                      <a:gd name="T6" fmla="*/ 80 w 106"/>
                      <a:gd name="T7" fmla="*/ 4 h 160"/>
                      <a:gd name="T8" fmla="*/ 66 w 106"/>
                      <a:gd name="T9" fmla="*/ 8 h 160"/>
                      <a:gd name="T10" fmla="*/ 54 w 106"/>
                      <a:gd name="T11" fmla="*/ 14 h 160"/>
                      <a:gd name="T12" fmla="*/ 44 w 106"/>
                      <a:gd name="T13" fmla="*/ 22 h 160"/>
                      <a:gd name="T14" fmla="*/ 32 w 106"/>
                      <a:gd name="T15" fmla="*/ 32 h 160"/>
                      <a:gd name="T16" fmla="*/ 24 w 106"/>
                      <a:gd name="T17" fmla="*/ 42 h 160"/>
                      <a:gd name="T18" fmla="*/ 16 w 106"/>
                      <a:gd name="T19" fmla="*/ 54 h 160"/>
                      <a:gd name="T20" fmla="*/ 16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10 w 106"/>
                      <a:gd name="T35" fmla="*/ 148 h 160"/>
                      <a:gd name="T36" fmla="*/ 16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4" y="2"/>
                        </a:lnTo>
                        <a:lnTo>
                          <a:pt x="80" y="4"/>
                        </a:lnTo>
                        <a:lnTo>
                          <a:pt x="66" y="8"/>
                        </a:lnTo>
                        <a:lnTo>
                          <a:pt x="54" y="14"/>
                        </a:lnTo>
                        <a:lnTo>
                          <a:pt x="44" y="22"/>
                        </a:lnTo>
                        <a:lnTo>
                          <a:pt x="32" y="32"/>
                        </a:lnTo>
                        <a:lnTo>
                          <a:pt x="24" y="42"/>
                        </a:lnTo>
                        <a:lnTo>
                          <a:pt x="16" y="54"/>
                        </a:lnTo>
                        <a:lnTo>
                          <a:pt x="16" y="54"/>
                        </a:lnTo>
                        <a:lnTo>
                          <a:pt x="8" y="66"/>
                        </a:lnTo>
                        <a:lnTo>
                          <a:pt x="4" y="80"/>
                        </a:lnTo>
                        <a:lnTo>
                          <a:pt x="2" y="94"/>
                        </a:lnTo>
                        <a:lnTo>
                          <a:pt x="0" y="108"/>
                        </a:lnTo>
                        <a:lnTo>
                          <a:pt x="2" y="122"/>
                        </a:lnTo>
                        <a:lnTo>
                          <a:pt x="4" y="134"/>
                        </a:lnTo>
                        <a:lnTo>
                          <a:pt x="10" y="148"/>
                        </a:lnTo>
                        <a:lnTo>
                          <a:pt x="16"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2" name="Freeform 83"/>
                  <p:cNvSpPr>
                    <a:spLocks/>
                  </p:cNvSpPr>
                  <p:nvPr/>
                </p:nvSpPr>
                <p:spPr bwMode="auto">
                  <a:xfrm>
                    <a:off x="5308733" y="2671762"/>
                    <a:ext cx="168275" cy="254000"/>
                  </a:xfrm>
                  <a:custGeom>
                    <a:avLst/>
                    <a:gdLst>
                      <a:gd name="T0" fmla="*/ 54 w 106"/>
                      <a:gd name="T1" fmla="*/ 14 h 160"/>
                      <a:gd name="T2" fmla="*/ 54 w 106"/>
                      <a:gd name="T3" fmla="*/ 14 h 160"/>
                      <a:gd name="T4" fmla="*/ 42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4 w 106"/>
                      <a:gd name="T25" fmla="*/ 80 h 160"/>
                      <a:gd name="T26" fmla="*/ 96 w 106"/>
                      <a:gd name="T27" fmla="*/ 60 h 160"/>
                      <a:gd name="T28" fmla="*/ 86 w 106"/>
                      <a:gd name="T29" fmla="*/ 42 h 160"/>
                      <a:gd name="T30" fmla="*/ 72 w 106"/>
                      <a:gd name="T31" fmla="*/ 28 h 160"/>
                      <a:gd name="T32" fmla="*/ 54 w 106"/>
                      <a:gd name="T33" fmla="*/ 14 h 160"/>
                      <a:gd name="T34" fmla="*/ 54 w 106"/>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4"/>
                        </a:moveTo>
                        <a:lnTo>
                          <a:pt x="54" y="14"/>
                        </a:lnTo>
                        <a:lnTo>
                          <a:pt x="42" y="8"/>
                        </a:lnTo>
                        <a:lnTo>
                          <a:pt x="28" y="4"/>
                        </a:lnTo>
                        <a:lnTo>
                          <a:pt x="14" y="2"/>
                        </a:lnTo>
                        <a:lnTo>
                          <a:pt x="0" y="0"/>
                        </a:lnTo>
                        <a:lnTo>
                          <a:pt x="0" y="106"/>
                        </a:lnTo>
                        <a:lnTo>
                          <a:pt x="92" y="160"/>
                        </a:lnTo>
                        <a:lnTo>
                          <a:pt x="92" y="160"/>
                        </a:lnTo>
                        <a:lnTo>
                          <a:pt x="102" y="140"/>
                        </a:lnTo>
                        <a:lnTo>
                          <a:pt x="106" y="120"/>
                        </a:lnTo>
                        <a:lnTo>
                          <a:pt x="106" y="100"/>
                        </a:lnTo>
                        <a:lnTo>
                          <a:pt x="104" y="80"/>
                        </a:lnTo>
                        <a:lnTo>
                          <a:pt x="96" y="60"/>
                        </a:lnTo>
                        <a:lnTo>
                          <a:pt x="86" y="42"/>
                        </a:lnTo>
                        <a:lnTo>
                          <a:pt x="72" y="28"/>
                        </a:lnTo>
                        <a:lnTo>
                          <a:pt x="54" y="14"/>
                        </a:lnTo>
                        <a:lnTo>
                          <a:pt x="54" y="1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3" name="Freeform 84"/>
                  <p:cNvSpPr>
                    <a:spLocks/>
                  </p:cNvSpPr>
                  <p:nvPr/>
                </p:nvSpPr>
                <p:spPr bwMode="auto">
                  <a:xfrm>
                    <a:off x="5165858" y="2840037"/>
                    <a:ext cx="288925" cy="168275"/>
                  </a:xfrm>
                  <a:custGeom>
                    <a:avLst/>
                    <a:gdLst>
                      <a:gd name="T0" fmla="*/ 0 w 182"/>
                      <a:gd name="T1" fmla="*/ 54 h 106"/>
                      <a:gd name="T2" fmla="*/ 0 w 182"/>
                      <a:gd name="T3" fmla="*/ 54 h 106"/>
                      <a:gd name="T4" fmla="*/ 6 w 182"/>
                      <a:gd name="T5" fmla="*/ 66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4 h 106"/>
                      <a:gd name="T22" fmla="*/ 138 w 182"/>
                      <a:gd name="T23" fmla="*/ 96 h 106"/>
                      <a:gd name="T24" fmla="*/ 154 w 182"/>
                      <a:gd name="T25" fmla="*/ 86 h 106"/>
                      <a:gd name="T26" fmla="*/ 170 w 182"/>
                      <a:gd name="T27" fmla="*/ 72 h 106"/>
                      <a:gd name="T28" fmla="*/ 182 w 182"/>
                      <a:gd name="T29" fmla="*/ 54 h 106"/>
                      <a:gd name="T30" fmla="*/ 90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6"/>
                        </a:lnTo>
                        <a:lnTo>
                          <a:pt x="16" y="76"/>
                        </a:lnTo>
                        <a:lnTo>
                          <a:pt x="26" y="84"/>
                        </a:lnTo>
                        <a:lnTo>
                          <a:pt x="38" y="92"/>
                        </a:lnTo>
                        <a:lnTo>
                          <a:pt x="38" y="92"/>
                        </a:lnTo>
                        <a:lnTo>
                          <a:pt x="58" y="102"/>
                        </a:lnTo>
                        <a:lnTo>
                          <a:pt x="78" y="106"/>
                        </a:lnTo>
                        <a:lnTo>
                          <a:pt x="98" y="106"/>
                        </a:lnTo>
                        <a:lnTo>
                          <a:pt x="118" y="104"/>
                        </a:lnTo>
                        <a:lnTo>
                          <a:pt x="138" y="96"/>
                        </a:lnTo>
                        <a:lnTo>
                          <a:pt x="154" y="86"/>
                        </a:lnTo>
                        <a:lnTo>
                          <a:pt x="170" y="72"/>
                        </a:lnTo>
                        <a:lnTo>
                          <a:pt x="182" y="54"/>
                        </a:lnTo>
                        <a:lnTo>
                          <a:pt x="90" y="0"/>
                        </a:lnTo>
                        <a:lnTo>
                          <a:pt x="0" y="5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83" name="Group 1082"/>
                <p:cNvGrpSpPr/>
                <p:nvPr/>
              </p:nvGrpSpPr>
              <p:grpSpPr>
                <a:xfrm>
                  <a:off x="5883408" y="1392237"/>
                  <a:ext cx="336550" cy="336550"/>
                  <a:chOff x="5883408" y="1392237"/>
                  <a:chExt cx="336550" cy="336550"/>
                </a:xfrm>
              </p:grpSpPr>
              <p:sp>
                <p:nvSpPr>
                  <p:cNvPr id="1088" name="Freeform 85"/>
                  <p:cNvSpPr>
                    <a:spLocks/>
                  </p:cNvSpPr>
                  <p:nvPr/>
                </p:nvSpPr>
                <p:spPr bwMode="auto">
                  <a:xfrm>
                    <a:off x="5883408" y="1392237"/>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0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0"/>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9" name="Freeform 86"/>
                  <p:cNvSpPr>
                    <a:spLocks/>
                  </p:cNvSpPr>
                  <p:nvPr/>
                </p:nvSpPr>
                <p:spPr bwMode="auto">
                  <a:xfrm>
                    <a:off x="6051683" y="1392237"/>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90" name="Freeform 87"/>
                  <p:cNvSpPr>
                    <a:spLocks/>
                  </p:cNvSpPr>
                  <p:nvPr/>
                </p:nvSpPr>
                <p:spPr bwMode="auto">
                  <a:xfrm>
                    <a:off x="5905633" y="1560512"/>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4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4"/>
                        </a:lnTo>
                        <a:lnTo>
                          <a:pt x="100" y="106"/>
                        </a:lnTo>
                        <a:lnTo>
                          <a:pt x="120" y="102"/>
                        </a:lnTo>
                        <a:lnTo>
                          <a:pt x="140" y="96"/>
                        </a:lnTo>
                        <a:lnTo>
                          <a:pt x="156" y="84"/>
                        </a:lnTo>
                        <a:lnTo>
                          <a:pt x="172" y="70"/>
                        </a:lnTo>
                        <a:lnTo>
                          <a:pt x="184" y="52"/>
                        </a:lnTo>
                        <a:lnTo>
                          <a:pt x="92" y="0"/>
                        </a:lnTo>
                        <a:lnTo>
                          <a:pt x="0" y="52"/>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084" name="Group 1083"/>
                <p:cNvGrpSpPr/>
                <p:nvPr/>
              </p:nvGrpSpPr>
              <p:grpSpPr>
                <a:xfrm>
                  <a:off x="5883408" y="3954462"/>
                  <a:ext cx="336550" cy="336550"/>
                  <a:chOff x="5883408" y="3954462"/>
                  <a:chExt cx="336550" cy="336550"/>
                </a:xfrm>
              </p:grpSpPr>
              <p:sp>
                <p:nvSpPr>
                  <p:cNvPr id="1085" name="Freeform 88"/>
                  <p:cNvSpPr>
                    <a:spLocks/>
                  </p:cNvSpPr>
                  <p:nvPr/>
                </p:nvSpPr>
                <p:spPr bwMode="auto">
                  <a:xfrm>
                    <a:off x="590563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6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6"/>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6" name="Freeform 89"/>
                  <p:cNvSpPr>
                    <a:spLocks/>
                  </p:cNvSpPr>
                  <p:nvPr/>
                </p:nvSpPr>
                <p:spPr bwMode="auto">
                  <a:xfrm>
                    <a:off x="605168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87" name="Freeform 90"/>
                  <p:cNvSpPr>
                    <a:spLocks/>
                  </p:cNvSpPr>
                  <p:nvPr/>
                </p:nvSpPr>
                <p:spPr bwMode="auto">
                  <a:xfrm>
                    <a:off x="588340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grpSp>
            <p:nvGrpSpPr>
              <p:cNvPr id="1072" name="Group 1071"/>
              <p:cNvGrpSpPr/>
              <p:nvPr/>
            </p:nvGrpSpPr>
            <p:grpSpPr>
              <a:xfrm>
                <a:off x="4409414" y="1396996"/>
                <a:ext cx="3290094" cy="2894812"/>
                <a:chOff x="4409414" y="1396996"/>
                <a:chExt cx="3290094" cy="2894812"/>
              </a:xfrm>
            </p:grpSpPr>
            <p:sp>
              <p:nvSpPr>
                <p:cNvPr id="1073" name="Oval 1072"/>
                <p:cNvSpPr/>
                <p:nvPr/>
              </p:nvSpPr>
              <p:spPr>
                <a:xfrm>
                  <a:off x="5142044" y="267969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p:cNvSpPr/>
                <p:nvPr/>
              </p:nvSpPr>
              <p:spPr>
                <a:xfrm>
                  <a:off x="4409414" y="3956048"/>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Oval 1074"/>
                <p:cNvSpPr/>
                <p:nvPr/>
              </p:nvSpPr>
              <p:spPr>
                <a:xfrm>
                  <a:off x="5889097" y="3958431"/>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Oval 1075"/>
                <p:cNvSpPr/>
                <p:nvPr/>
              </p:nvSpPr>
              <p:spPr>
                <a:xfrm>
                  <a:off x="6626356" y="2674934"/>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Oval 1076"/>
                <p:cNvSpPr/>
                <p:nvPr/>
              </p:nvSpPr>
              <p:spPr>
                <a:xfrm>
                  <a:off x="7366131" y="395604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Oval 1077"/>
                <p:cNvSpPr/>
                <p:nvPr/>
              </p:nvSpPr>
              <p:spPr>
                <a:xfrm>
                  <a:off x="5889097" y="1396996"/>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 name="Group 6"/>
          <p:cNvGrpSpPr/>
          <p:nvPr/>
        </p:nvGrpSpPr>
        <p:grpSpPr>
          <a:xfrm>
            <a:off x="4758450" y="1059194"/>
            <a:ext cx="3295650" cy="2945459"/>
            <a:chOff x="8311389" y="3034216"/>
            <a:chExt cx="3295650" cy="2945459"/>
          </a:xfrm>
        </p:grpSpPr>
        <p:grpSp>
          <p:nvGrpSpPr>
            <p:cNvPr id="1199" name="Group 1198"/>
            <p:cNvGrpSpPr/>
            <p:nvPr/>
          </p:nvGrpSpPr>
          <p:grpSpPr>
            <a:xfrm>
              <a:off x="8311389" y="3034216"/>
              <a:ext cx="3295650" cy="2899571"/>
              <a:chOff x="4403858" y="1392237"/>
              <a:chExt cx="3295650" cy="2899571"/>
            </a:xfrm>
            <a:effectLst>
              <a:outerShdw blurRad="50800" dist="38100" dir="2700000" algn="tl" rotWithShape="0">
                <a:prstClr val="black">
                  <a:alpha val="40000"/>
                </a:prstClr>
              </a:outerShdw>
            </a:effectLst>
          </p:grpSpPr>
          <p:grpSp>
            <p:nvGrpSpPr>
              <p:cNvPr id="1200" name="Group 1199"/>
              <p:cNvGrpSpPr/>
              <p:nvPr/>
            </p:nvGrpSpPr>
            <p:grpSpPr>
              <a:xfrm>
                <a:off x="4403858" y="1392237"/>
                <a:ext cx="3295650" cy="2898775"/>
                <a:chOff x="4403858" y="1392237"/>
                <a:chExt cx="3295650" cy="2898775"/>
              </a:xfrm>
            </p:grpSpPr>
            <p:grpSp>
              <p:nvGrpSpPr>
                <p:cNvPr id="1208" name="Group 1207"/>
                <p:cNvGrpSpPr/>
                <p:nvPr/>
              </p:nvGrpSpPr>
              <p:grpSpPr>
                <a:xfrm>
                  <a:off x="6625564" y="2674143"/>
                  <a:ext cx="336550" cy="336550"/>
                  <a:chOff x="6623183" y="2671762"/>
                  <a:chExt cx="336550" cy="336550"/>
                </a:xfrm>
              </p:grpSpPr>
              <p:sp>
                <p:nvSpPr>
                  <p:cNvPr id="1229" name="Freeform 73"/>
                  <p:cNvSpPr>
                    <a:spLocks/>
                  </p:cNvSpPr>
                  <p:nvPr/>
                </p:nvSpPr>
                <p:spPr bwMode="auto">
                  <a:xfrm>
                    <a:off x="6623183" y="2671762"/>
                    <a:ext cx="168275" cy="254000"/>
                  </a:xfrm>
                  <a:custGeom>
                    <a:avLst/>
                    <a:gdLst>
                      <a:gd name="T0" fmla="*/ 106 w 106"/>
                      <a:gd name="T1" fmla="*/ 0 h 160"/>
                      <a:gd name="T2" fmla="*/ 106 w 106"/>
                      <a:gd name="T3" fmla="*/ 0 h 160"/>
                      <a:gd name="T4" fmla="*/ 92 w 106"/>
                      <a:gd name="T5" fmla="*/ 2 h 160"/>
                      <a:gd name="T6" fmla="*/ 80 w 106"/>
                      <a:gd name="T7" fmla="*/ 4 h 160"/>
                      <a:gd name="T8" fmla="*/ 66 w 106"/>
                      <a:gd name="T9" fmla="*/ 8 h 160"/>
                      <a:gd name="T10" fmla="*/ 54 w 106"/>
                      <a:gd name="T11" fmla="*/ 14 h 160"/>
                      <a:gd name="T12" fmla="*/ 42 w 106"/>
                      <a:gd name="T13" fmla="*/ 22 h 160"/>
                      <a:gd name="T14" fmla="*/ 32 w 106"/>
                      <a:gd name="T15" fmla="*/ 32 h 160"/>
                      <a:gd name="T16" fmla="*/ 22 w 106"/>
                      <a:gd name="T17" fmla="*/ 42 h 160"/>
                      <a:gd name="T18" fmla="*/ 14 w 106"/>
                      <a:gd name="T19" fmla="*/ 54 h 160"/>
                      <a:gd name="T20" fmla="*/ 14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8 w 106"/>
                      <a:gd name="T35" fmla="*/ 148 h 160"/>
                      <a:gd name="T36" fmla="*/ 14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2" y="2"/>
                        </a:lnTo>
                        <a:lnTo>
                          <a:pt x="80" y="4"/>
                        </a:lnTo>
                        <a:lnTo>
                          <a:pt x="66" y="8"/>
                        </a:lnTo>
                        <a:lnTo>
                          <a:pt x="54" y="14"/>
                        </a:lnTo>
                        <a:lnTo>
                          <a:pt x="42" y="22"/>
                        </a:lnTo>
                        <a:lnTo>
                          <a:pt x="32" y="32"/>
                        </a:lnTo>
                        <a:lnTo>
                          <a:pt x="22" y="42"/>
                        </a:lnTo>
                        <a:lnTo>
                          <a:pt x="14" y="54"/>
                        </a:lnTo>
                        <a:lnTo>
                          <a:pt x="14" y="54"/>
                        </a:lnTo>
                        <a:lnTo>
                          <a:pt x="8" y="66"/>
                        </a:lnTo>
                        <a:lnTo>
                          <a:pt x="4" y="80"/>
                        </a:lnTo>
                        <a:lnTo>
                          <a:pt x="2" y="94"/>
                        </a:lnTo>
                        <a:lnTo>
                          <a:pt x="0" y="108"/>
                        </a:lnTo>
                        <a:lnTo>
                          <a:pt x="2" y="122"/>
                        </a:lnTo>
                        <a:lnTo>
                          <a:pt x="4" y="134"/>
                        </a:lnTo>
                        <a:lnTo>
                          <a:pt x="8" y="148"/>
                        </a:lnTo>
                        <a:lnTo>
                          <a:pt x="14" y="160"/>
                        </a:lnTo>
                        <a:lnTo>
                          <a:pt x="106" y="106"/>
                        </a:lnTo>
                        <a:lnTo>
                          <a:pt x="106" y="0"/>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30" name="Freeform 74"/>
                  <p:cNvSpPr>
                    <a:spLocks/>
                  </p:cNvSpPr>
                  <p:nvPr/>
                </p:nvSpPr>
                <p:spPr bwMode="auto">
                  <a:xfrm>
                    <a:off x="6645408" y="2840037"/>
                    <a:ext cx="292100" cy="168275"/>
                  </a:xfrm>
                  <a:custGeom>
                    <a:avLst/>
                    <a:gdLst>
                      <a:gd name="T0" fmla="*/ 0 w 184"/>
                      <a:gd name="T1" fmla="*/ 54 h 106"/>
                      <a:gd name="T2" fmla="*/ 0 w 184"/>
                      <a:gd name="T3" fmla="*/ 54 h 106"/>
                      <a:gd name="T4" fmla="*/ 8 w 184"/>
                      <a:gd name="T5" fmla="*/ 66 h 106"/>
                      <a:gd name="T6" fmla="*/ 18 w 184"/>
                      <a:gd name="T7" fmla="*/ 76 h 106"/>
                      <a:gd name="T8" fmla="*/ 28 w 184"/>
                      <a:gd name="T9" fmla="*/ 84 h 106"/>
                      <a:gd name="T10" fmla="*/ 40 w 184"/>
                      <a:gd name="T11" fmla="*/ 92 h 106"/>
                      <a:gd name="T12" fmla="*/ 40 w 184"/>
                      <a:gd name="T13" fmla="*/ 92 h 106"/>
                      <a:gd name="T14" fmla="*/ 60 w 184"/>
                      <a:gd name="T15" fmla="*/ 102 h 106"/>
                      <a:gd name="T16" fmla="*/ 80 w 184"/>
                      <a:gd name="T17" fmla="*/ 106 h 106"/>
                      <a:gd name="T18" fmla="*/ 100 w 184"/>
                      <a:gd name="T19" fmla="*/ 106 h 106"/>
                      <a:gd name="T20" fmla="*/ 120 w 184"/>
                      <a:gd name="T21" fmla="*/ 104 h 106"/>
                      <a:gd name="T22" fmla="*/ 140 w 184"/>
                      <a:gd name="T23" fmla="*/ 96 h 106"/>
                      <a:gd name="T24" fmla="*/ 156 w 184"/>
                      <a:gd name="T25" fmla="*/ 86 h 106"/>
                      <a:gd name="T26" fmla="*/ 172 w 184"/>
                      <a:gd name="T27" fmla="*/ 72 h 106"/>
                      <a:gd name="T28" fmla="*/ 184 w 184"/>
                      <a:gd name="T29" fmla="*/ 54 h 106"/>
                      <a:gd name="T30" fmla="*/ 92 w 184"/>
                      <a:gd name="T31" fmla="*/ 0 h 106"/>
                      <a:gd name="T32" fmla="*/ 0 w 184"/>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4"/>
                        </a:moveTo>
                        <a:lnTo>
                          <a:pt x="0" y="54"/>
                        </a:lnTo>
                        <a:lnTo>
                          <a:pt x="8" y="66"/>
                        </a:lnTo>
                        <a:lnTo>
                          <a:pt x="18" y="76"/>
                        </a:lnTo>
                        <a:lnTo>
                          <a:pt x="28" y="84"/>
                        </a:lnTo>
                        <a:lnTo>
                          <a:pt x="40" y="92"/>
                        </a:lnTo>
                        <a:lnTo>
                          <a:pt x="40" y="92"/>
                        </a:lnTo>
                        <a:lnTo>
                          <a:pt x="60" y="102"/>
                        </a:lnTo>
                        <a:lnTo>
                          <a:pt x="80" y="106"/>
                        </a:lnTo>
                        <a:lnTo>
                          <a:pt x="100" y="106"/>
                        </a:lnTo>
                        <a:lnTo>
                          <a:pt x="120" y="104"/>
                        </a:lnTo>
                        <a:lnTo>
                          <a:pt x="140" y="96"/>
                        </a:lnTo>
                        <a:lnTo>
                          <a:pt x="156" y="86"/>
                        </a:lnTo>
                        <a:lnTo>
                          <a:pt x="172" y="72"/>
                        </a:lnTo>
                        <a:lnTo>
                          <a:pt x="184" y="54"/>
                        </a:lnTo>
                        <a:lnTo>
                          <a:pt x="92" y="0"/>
                        </a:lnTo>
                        <a:lnTo>
                          <a:pt x="0" y="5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31" name="Freeform 75"/>
                  <p:cNvSpPr>
                    <a:spLocks/>
                  </p:cNvSpPr>
                  <p:nvPr/>
                </p:nvSpPr>
                <p:spPr bwMode="auto">
                  <a:xfrm>
                    <a:off x="6791458" y="2671762"/>
                    <a:ext cx="168275" cy="254000"/>
                  </a:xfrm>
                  <a:custGeom>
                    <a:avLst/>
                    <a:gdLst>
                      <a:gd name="T0" fmla="*/ 54 w 106"/>
                      <a:gd name="T1" fmla="*/ 16 h 160"/>
                      <a:gd name="T2" fmla="*/ 54 w 106"/>
                      <a:gd name="T3" fmla="*/ 16 h 160"/>
                      <a:gd name="T4" fmla="*/ 40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2 w 106"/>
                      <a:gd name="T25" fmla="*/ 80 h 160"/>
                      <a:gd name="T26" fmla="*/ 96 w 106"/>
                      <a:gd name="T27" fmla="*/ 60 h 160"/>
                      <a:gd name="T28" fmla="*/ 86 w 106"/>
                      <a:gd name="T29" fmla="*/ 42 h 160"/>
                      <a:gd name="T30" fmla="*/ 72 w 106"/>
                      <a:gd name="T31" fmla="*/ 28 h 160"/>
                      <a:gd name="T32" fmla="*/ 54 w 106"/>
                      <a:gd name="T33" fmla="*/ 16 h 160"/>
                      <a:gd name="T34" fmla="*/ 54 w 106"/>
                      <a:gd name="T35"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6"/>
                        </a:moveTo>
                        <a:lnTo>
                          <a:pt x="54" y="16"/>
                        </a:lnTo>
                        <a:lnTo>
                          <a:pt x="40" y="8"/>
                        </a:lnTo>
                        <a:lnTo>
                          <a:pt x="28" y="4"/>
                        </a:lnTo>
                        <a:lnTo>
                          <a:pt x="14" y="2"/>
                        </a:lnTo>
                        <a:lnTo>
                          <a:pt x="0" y="0"/>
                        </a:lnTo>
                        <a:lnTo>
                          <a:pt x="0" y="106"/>
                        </a:lnTo>
                        <a:lnTo>
                          <a:pt x="92" y="160"/>
                        </a:lnTo>
                        <a:lnTo>
                          <a:pt x="92" y="160"/>
                        </a:lnTo>
                        <a:lnTo>
                          <a:pt x="102" y="140"/>
                        </a:lnTo>
                        <a:lnTo>
                          <a:pt x="106" y="120"/>
                        </a:lnTo>
                        <a:lnTo>
                          <a:pt x="106" y="100"/>
                        </a:lnTo>
                        <a:lnTo>
                          <a:pt x="102" y="80"/>
                        </a:lnTo>
                        <a:lnTo>
                          <a:pt x="96" y="60"/>
                        </a:lnTo>
                        <a:lnTo>
                          <a:pt x="86" y="42"/>
                        </a:lnTo>
                        <a:lnTo>
                          <a:pt x="72" y="28"/>
                        </a:lnTo>
                        <a:lnTo>
                          <a:pt x="54" y="16"/>
                        </a:lnTo>
                        <a:lnTo>
                          <a:pt x="54" y="1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09" name="Group 1208"/>
                <p:cNvGrpSpPr/>
                <p:nvPr/>
              </p:nvGrpSpPr>
              <p:grpSpPr>
                <a:xfrm>
                  <a:off x="7362958" y="3954462"/>
                  <a:ext cx="336550" cy="336550"/>
                  <a:chOff x="7362958" y="3954462"/>
                  <a:chExt cx="336550" cy="336550"/>
                </a:xfrm>
              </p:grpSpPr>
              <p:sp>
                <p:nvSpPr>
                  <p:cNvPr id="1226" name="Freeform 76"/>
                  <p:cNvSpPr>
                    <a:spLocks/>
                  </p:cNvSpPr>
                  <p:nvPr/>
                </p:nvSpPr>
                <p:spPr bwMode="auto">
                  <a:xfrm>
                    <a:off x="738518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58 w 184"/>
                      <a:gd name="T15" fmla="*/ 100 h 106"/>
                      <a:gd name="T16" fmla="*/ 80 w 184"/>
                      <a:gd name="T17" fmla="*/ 106 h 106"/>
                      <a:gd name="T18" fmla="*/ 100 w 184"/>
                      <a:gd name="T19" fmla="*/ 106 h 106"/>
                      <a:gd name="T20" fmla="*/ 120 w 184"/>
                      <a:gd name="T21" fmla="*/ 102 h 106"/>
                      <a:gd name="T22" fmla="*/ 138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58" y="100"/>
                        </a:lnTo>
                        <a:lnTo>
                          <a:pt x="80" y="106"/>
                        </a:lnTo>
                        <a:lnTo>
                          <a:pt x="100" y="106"/>
                        </a:lnTo>
                        <a:lnTo>
                          <a:pt x="120" y="102"/>
                        </a:lnTo>
                        <a:lnTo>
                          <a:pt x="138"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7" name="Freeform 77"/>
                  <p:cNvSpPr>
                    <a:spLocks/>
                  </p:cNvSpPr>
                  <p:nvPr/>
                </p:nvSpPr>
                <p:spPr bwMode="auto">
                  <a:xfrm>
                    <a:off x="753123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2 w 106"/>
                      <a:gd name="T25" fmla="*/ 78 h 158"/>
                      <a:gd name="T26" fmla="*/ 96 w 106"/>
                      <a:gd name="T27" fmla="*/ 60 h 158"/>
                      <a:gd name="T28" fmla="*/ 84 w 106"/>
                      <a:gd name="T29" fmla="*/ 42 h 158"/>
                      <a:gd name="T30" fmla="*/ 70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2" y="78"/>
                        </a:lnTo>
                        <a:lnTo>
                          <a:pt x="96" y="60"/>
                        </a:lnTo>
                        <a:lnTo>
                          <a:pt x="84" y="42"/>
                        </a:lnTo>
                        <a:lnTo>
                          <a:pt x="70"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8" name="Freeform 78"/>
                  <p:cNvSpPr>
                    <a:spLocks/>
                  </p:cNvSpPr>
                  <p:nvPr/>
                </p:nvSpPr>
                <p:spPr bwMode="auto">
                  <a:xfrm>
                    <a:off x="736295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10" name="Group 1209"/>
                <p:cNvGrpSpPr/>
                <p:nvPr/>
              </p:nvGrpSpPr>
              <p:grpSpPr>
                <a:xfrm>
                  <a:off x="4403858" y="3954462"/>
                  <a:ext cx="336550" cy="336550"/>
                  <a:chOff x="4403858" y="3954462"/>
                  <a:chExt cx="336550" cy="336550"/>
                </a:xfrm>
              </p:grpSpPr>
              <p:sp>
                <p:nvSpPr>
                  <p:cNvPr id="1223" name="Freeform 79"/>
                  <p:cNvSpPr>
                    <a:spLocks/>
                  </p:cNvSpPr>
                  <p:nvPr/>
                </p:nvSpPr>
                <p:spPr bwMode="auto">
                  <a:xfrm>
                    <a:off x="4403858" y="3954462"/>
                    <a:ext cx="168275" cy="250825"/>
                  </a:xfrm>
                  <a:custGeom>
                    <a:avLst/>
                    <a:gdLst>
                      <a:gd name="T0" fmla="*/ 106 w 106"/>
                      <a:gd name="T1" fmla="*/ 0 h 158"/>
                      <a:gd name="T2" fmla="*/ 106 w 106"/>
                      <a:gd name="T3" fmla="*/ 0 h 158"/>
                      <a:gd name="T4" fmla="*/ 94 w 106"/>
                      <a:gd name="T5" fmla="*/ 0 h 158"/>
                      <a:gd name="T6" fmla="*/ 80 w 106"/>
                      <a:gd name="T7" fmla="*/ 4 h 158"/>
                      <a:gd name="T8" fmla="*/ 66 w 106"/>
                      <a:gd name="T9" fmla="*/ 8 h 158"/>
                      <a:gd name="T10" fmla="*/ 54 w 106"/>
                      <a:gd name="T11" fmla="*/ 14 h 158"/>
                      <a:gd name="T12" fmla="*/ 44 w 106"/>
                      <a:gd name="T13" fmla="*/ 22 h 158"/>
                      <a:gd name="T14" fmla="*/ 32 w 106"/>
                      <a:gd name="T15" fmla="*/ 30 h 158"/>
                      <a:gd name="T16" fmla="*/ 24 w 106"/>
                      <a:gd name="T17" fmla="*/ 40 h 158"/>
                      <a:gd name="T18" fmla="*/ 16 w 106"/>
                      <a:gd name="T19" fmla="*/ 52 h 158"/>
                      <a:gd name="T20" fmla="*/ 16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10 w 106"/>
                      <a:gd name="T35" fmla="*/ 146 h 158"/>
                      <a:gd name="T36" fmla="*/ 16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4" y="0"/>
                        </a:lnTo>
                        <a:lnTo>
                          <a:pt x="80" y="4"/>
                        </a:lnTo>
                        <a:lnTo>
                          <a:pt x="66" y="8"/>
                        </a:lnTo>
                        <a:lnTo>
                          <a:pt x="54" y="14"/>
                        </a:lnTo>
                        <a:lnTo>
                          <a:pt x="44" y="22"/>
                        </a:lnTo>
                        <a:lnTo>
                          <a:pt x="32" y="30"/>
                        </a:lnTo>
                        <a:lnTo>
                          <a:pt x="24" y="40"/>
                        </a:lnTo>
                        <a:lnTo>
                          <a:pt x="16" y="52"/>
                        </a:lnTo>
                        <a:lnTo>
                          <a:pt x="16" y="52"/>
                        </a:lnTo>
                        <a:lnTo>
                          <a:pt x="8" y="66"/>
                        </a:lnTo>
                        <a:lnTo>
                          <a:pt x="4" y="80"/>
                        </a:lnTo>
                        <a:lnTo>
                          <a:pt x="2" y="92"/>
                        </a:lnTo>
                        <a:lnTo>
                          <a:pt x="0" y="106"/>
                        </a:lnTo>
                        <a:lnTo>
                          <a:pt x="2" y="120"/>
                        </a:lnTo>
                        <a:lnTo>
                          <a:pt x="4" y="134"/>
                        </a:lnTo>
                        <a:lnTo>
                          <a:pt x="10" y="146"/>
                        </a:lnTo>
                        <a:lnTo>
                          <a:pt x="16"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4" name="Freeform 80"/>
                  <p:cNvSpPr>
                    <a:spLocks/>
                  </p:cNvSpPr>
                  <p:nvPr/>
                </p:nvSpPr>
                <p:spPr bwMode="auto">
                  <a:xfrm>
                    <a:off x="4572133" y="3954462"/>
                    <a:ext cx="168275" cy="250825"/>
                  </a:xfrm>
                  <a:custGeom>
                    <a:avLst/>
                    <a:gdLst>
                      <a:gd name="T0" fmla="*/ 54 w 106"/>
                      <a:gd name="T1" fmla="*/ 14 h 158"/>
                      <a:gd name="T2" fmla="*/ 54 w 106"/>
                      <a:gd name="T3" fmla="*/ 14 h 158"/>
                      <a:gd name="T4" fmla="*/ 42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2"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5" name="Freeform 81"/>
                  <p:cNvSpPr>
                    <a:spLocks/>
                  </p:cNvSpPr>
                  <p:nvPr/>
                </p:nvSpPr>
                <p:spPr bwMode="auto">
                  <a:xfrm>
                    <a:off x="4429258" y="4122737"/>
                    <a:ext cx="288925" cy="168275"/>
                  </a:xfrm>
                  <a:custGeom>
                    <a:avLst/>
                    <a:gdLst>
                      <a:gd name="T0" fmla="*/ 0 w 182"/>
                      <a:gd name="T1" fmla="*/ 52 h 106"/>
                      <a:gd name="T2" fmla="*/ 0 w 182"/>
                      <a:gd name="T3" fmla="*/ 52 h 106"/>
                      <a:gd name="T4" fmla="*/ 6 w 182"/>
                      <a:gd name="T5" fmla="*/ 64 h 106"/>
                      <a:gd name="T6" fmla="*/ 16 w 182"/>
                      <a:gd name="T7" fmla="*/ 74 h 106"/>
                      <a:gd name="T8" fmla="*/ 26 w 182"/>
                      <a:gd name="T9" fmla="*/ 84 h 106"/>
                      <a:gd name="T10" fmla="*/ 38 w 182"/>
                      <a:gd name="T11" fmla="*/ 92 h 106"/>
                      <a:gd name="T12" fmla="*/ 38 w 182"/>
                      <a:gd name="T13" fmla="*/ 92 h 106"/>
                      <a:gd name="T14" fmla="*/ 58 w 182"/>
                      <a:gd name="T15" fmla="*/ 100 h 106"/>
                      <a:gd name="T16" fmla="*/ 78 w 182"/>
                      <a:gd name="T17" fmla="*/ 106 h 106"/>
                      <a:gd name="T18" fmla="*/ 98 w 182"/>
                      <a:gd name="T19" fmla="*/ 106 h 106"/>
                      <a:gd name="T20" fmla="*/ 118 w 182"/>
                      <a:gd name="T21" fmla="*/ 102 h 106"/>
                      <a:gd name="T22" fmla="*/ 138 w 182"/>
                      <a:gd name="T23" fmla="*/ 96 h 106"/>
                      <a:gd name="T24" fmla="*/ 154 w 182"/>
                      <a:gd name="T25" fmla="*/ 84 h 106"/>
                      <a:gd name="T26" fmla="*/ 170 w 182"/>
                      <a:gd name="T27" fmla="*/ 70 h 106"/>
                      <a:gd name="T28" fmla="*/ 182 w 182"/>
                      <a:gd name="T29" fmla="*/ 52 h 106"/>
                      <a:gd name="T30" fmla="*/ 90 w 182"/>
                      <a:gd name="T31" fmla="*/ 0 h 106"/>
                      <a:gd name="T32" fmla="*/ 0 w 182"/>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2"/>
                        </a:moveTo>
                        <a:lnTo>
                          <a:pt x="0" y="52"/>
                        </a:lnTo>
                        <a:lnTo>
                          <a:pt x="6" y="64"/>
                        </a:lnTo>
                        <a:lnTo>
                          <a:pt x="16" y="74"/>
                        </a:lnTo>
                        <a:lnTo>
                          <a:pt x="26" y="84"/>
                        </a:lnTo>
                        <a:lnTo>
                          <a:pt x="38" y="92"/>
                        </a:lnTo>
                        <a:lnTo>
                          <a:pt x="38" y="92"/>
                        </a:lnTo>
                        <a:lnTo>
                          <a:pt x="58" y="100"/>
                        </a:lnTo>
                        <a:lnTo>
                          <a:pt x="78" y="106"/>
                        </a:lnTo>
                        <a:lnTo>
                          <a:pt x="98" y="106"/>
                        </a:lnTo>
                        <a:lnTo>
                          <a:pt x="118" y="102"/>
                        </a:lnTo>
                        <a:lnTo>
                          <a:pt x="138" y="96"/>
                        </a:lnTo>
                        <a:lnTo>
                          <a:pt x="154" y="84"/>
                        </a:lnTo>
                        <a:lnTo>
                          <a:pt x="170" y="70"/>
                        </a:lnTo>
                        <a:lnTo>
                          <a:pt x="182" y="52"/>
                        </a:lnTo>
                        <a:lnTo>
                          <a:pt x="90"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11" name="Group 1210"/>
                <p:cNvGrpSpPr/>
                <p:nvPr/>
              </p:nvGrpSpPr>
              <p:grpSpPr>
                <a:xfrm>
                  <a:off x="5140458" y="2671762"/>
                  <a:ext cx="336550" cy="336550"/>
                  <a:chOff x="5140458" y="2671762"/>
                  <a:chExt cx="336550" cy="336550"/>
                </a:xfrm>
              </p:grpSpPr>
              <p:sp>
                <p:nvSpPr>
                  <p:cNvPr id="1220" name="Freeform 82"/>
                  <p:cNvSpPr>
                    <a:spLocks/>
                  </p:cNvSpPr>
                  <p:nvPr/>
                </p:nvSpPr>
                <p:spPr bwMode="auto">
                  <a:xfrm>
                    <a:off x="5140458" y="2671762"/>
                    <a:ext cx="168275" cy="254000"/>
                  </a:xfrm>
                  <a:custGeom>
                    <a:avLst/>
                    <a:gdLst>
                      <a:gd name="T0" fmla="*/ 106 w 106"/>
                      <a:gd name="T1" fmla="*/ 0 h 160"/>
                      <a:gd name="T2" fmla="*/ 106 w 106"/>
                      <a:gd name="T3" fmla="*/ 0 h 160"/>
                      <a:gd name="T4" fmla="*/ 94 w 106"/>
                      <a:gd name="T5" fmla="*/ 2 h 160"/>
                      <a:gd name="T6" fmla="*/ 80 w 106"/>
                      <a:gd name="T7" fmla="*/ 4 h 160"/>
                      <a:gd name="T8" fmla="*/ 66 w 106"/>
                      <a:gd name="T9" fmla="*/ 8 h 160"/>
                      <a:gd name="T10" fmla="*/ 54 w 106"/>
                      <a:gd name="T11" fmla="*/ 14 h 160"/>
                      <a:gd name="T12" fmla="*/ 44 w 106"/>
                      <a:gd name="T13" fmla="*/ 22 h 160"/>
                      <a:gd name="T14" fmla="*/ 32 w 106"/>
                      <a:gd name="T15" fmla="*/ 32 h 160"/>
                      <a:gd name="T16" fmla="*/ 24 w 106"/>
                      <a:gd name="T17" fmla="*/ 42 h 160"/>
                      <a:gd name="T18" fmla="*/ 16 w 106"/>
                      <a:gd name="T19" fmla="*/ 54 h 160"/>
                      <a:gd name="T20" fmla="*/ 16 w 106"/>
                      <a:gd name="T21" fmla="*/ 54 h 160"/>
                      <a:gd name="T22" fmla="*/ 8 w 106"/>
                      <a:gd name="T23" fmla="*/ 66 h 160"/>
                      <a:gd name="T24" fmla="*/ 4 w 106"/>
                      <a:gd name="T25" fmla="*/ 80 h 160"/>
                      <a:gd name="T26" fmla="*/ 2 w 106"/>
                      <a:gd name="T27" fmla="*/ 94 h 160"/>
                      <a:gd name="T28" fmla="*/ 0 w 106"/>
                      <a:gd name="T29" fmla="*/ 108 h 160"/>
                      <a:gd name="T30" fmla="*/ 2 w 106"/>
                      <a:gd name="T31" fmla="*/ 122 h 160"/>
                      <a:gd name="T32" fmla="*/ 4 w 106"/>
                      <a:gd name="T33" fmla="*/ 134 h 160"/>
                      <a:gd name="T34" fmla="*/ 10 w 106"/>
                      <a:gd name="T35" fmla="*/ 148 h 160"/>
                      <a:gd name="T36" fmla="*/ 16 w 106"/>
                      <a:gd name="T37" fmla="*/ 160 h 160"/>
                      <a:gd name="T38" fmla="*/ 106 w 106"/>
                      <a:gd name="T39" fmla="*/ 106 h 160"/>
                      <a:gd name="T40" fmla="*/ 106 w 106"/>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60">
                        <a:moveTo>
                          <a:pt x="106" y="0"/>
                        </a:moveTo>
                        <a:lnTo>
                          <a:pt x="106" y="0"/>
                        </a:lnTo>
                        <a:lnTo>
                          <a:pt x="94" y="2"/>
                        </a:lnTo>
                        <a:lnTo>
                          <a:pt x="80" y="4"/>
                        </a:lnTo>
                        <a:lnTo>
                          <a:pt x="66" y="8"/>
                        </a:lnTo>
                        <a:lnTo>
                          <a:pt x="54" y="14"/>
                        </a:lnTo>
                        <a:lnTo>
                          <a:pt x="44" y="22"/>
                        </a:lnTo>
                        <a:lnTo>
                          <a:pt x="32" y="32"/>
                        </a:lnTo>
                        <a:lnTo>
                          <a:pt x="24" y="42"/>
                        </a:lnTo>
                        <a:lnTo>
                          <a:pt x="16" y="54"/>
                        </a:lnTo>
                        <a:lnTo>
                          <a:pt x="16" y="54"/>
                        </a:lnTo>
                        <a:lnTo>
                          <a:pt x="8" y="66"/>
                        </a:lnTo>
                        <a:lnTo>
                          <a:pt x="4" y="80"/>
                        </a:lnTo>
                        <a:lnTo>
                          <a:pt x="2" y="94"/>
                        </a:lnTo>
                        <a:lnTo>
                          <a:pt x="0" y="108"/>
                        </a:lnTo>
                        <a:lnTo>
                          <a:pt x="2" y="122"/>
                        </a:lnTo>
                        <a:lnTo>
                          <a:pt x="4" y="134"/>
                        </a:lnTo>
                        <a:lnTo>
                          <a:pt x="10" y="148"/>
                        </a:lnTo>
                        <a:lnTo>
                          <a:pt x="16" y="160"/>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1" name="Freeform 83"/>
                  <p:cNvSpPr>
                    <a:spLocks/>
                  </p:cNvSpPr>
                  <p:nvPr/>
                </p:nvSpPr>
                <p:spPr bwMode="auto">
                  <a:xfrm>
                    <a:off x="5308733" y="2671762"/>
                    <a:ext cx="168275" cy="254000"/>
                  </a:xfrm>
                  <a:custGeom>
                    <a:avLst/>
                    <a:gdLst>
                      <a:gd name="T0" fmla="*/ 54 w 106"/>
                      <a:gd name="T1" fmla="*/ 14 h 160"/>
                      <a:gd name="T2" fmla="*/ 54 w 106"/>
                      <a:gd name="T3" fmla="*/ 14 h 160"/>
                      <a:gd name="T4" fmla="*/ 42 w 106"/>
                      <a:gd name="T5" fmla="*/ 8 h 160"/>
                      <a:gd name="T6" fmla="*/ 28 w 106"/>
                      <a:gd name="T7" fmla="*/ 4 h 160"/>
                      <a:gd name="T8" fmla="*/ 14 w 106"/>
                      <a:gd name="T9" fmla="*/ 2 h 160"/>
                      <a:gd name="T10" fmla="*/ 0 w 106"/>
                      <a:gd name="T11" fmla="*/ 0 h 160"/>
                      <a:gd name="T12" fmla="*/ 0 w 106"/>
                      <a:gd name="T13" fmla="*/ 106 h 160"/>
                      <a:gd name="T14" fmla="*/ 92 w 106"/>
                      <a:gd name="T15" fmla="*/ 160 h 160"/>
                      <a:gd name="T16" fmla="*/ 92 w 106"/>
                      <a:gd name="T17" fmla="*/ 160 h 160"/>
                      <a:gd name="T18" fmla="*/ 102 w 106"/>
                      <a:gd name="T19" fmla="*/ 140 h 160"/>
                      <a:gd name="T20" fmla="*/ 106 w 106"/>
                      <a:gd name="T21" fmla="*/ 120 h 160"/>
                      <a:gd name="T22" fmla="*/ 106 w 106"/>
                      <a:gd name="T23" fmla="*/ 100 h 160"/>
                      <a:gd name="T24" fmla="*/ 104 w 106"/>
                      <a:gd name="T25" fmla="*/ 80 h 160"/>
                      <a:gd name="T26" fmla="*/ 96 w 106"/>
                      <a:gd name="T27" fmla="*/ 60 h 160"/>
                      <a:gd name="T28" fmla="*/ 86 w 106"/>
                      <a:gd name="T29" fmla="*/ 42 h 160"/>
                      <a:gd name="T30" fmla="*/ 72 w 106"/>
                      <a:gd name="T31" fmla="*/ 28 h 160"/>
                      <a:gd name="T32" fmla="*/ 54 w 106"/>
                      <a:gd name="T33" fmla="*/ 14 h 160"/>
                      <a:gd name="T34" fmla="*/ 54 w 106"/>
                      <a:gd name="T35" fmla="*/ 1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60">
                        <a:moveTo>
                          <a:pt x="54" y="14"/>
                        </a:moveTo>
                        <a:lnTo>
                          <a:pt x="54" y="14"/>
                        </a:lnTo>
                        <a:lnTo>
                          <a:pt x="42" y="8"/>
                        </a:lnTo>
                        <a:lnTo>
                          <a:pt x="28" y="4"/>
                        </a:lnTo>
                        <a:lnTo>
                          <a:pt x="14" y="2"/>
                        </a:lnTo>
                        <a:lnTo>
                          <a:pt x="0" y="0"/>
                        </a:lnTo>
                        <a:lnTo>
                          <a:pt x="0" y="106"/>
                        </a:lnTo>
                        <a:lnTo>
                          <a:pt x="92" y="160"/>
                        </a:lnTo>
                        <a:lnTo>
                          <a:pt x="92" y="160"/>
                        </a:lnTo>
                        <a:lnTo>
                          <a:pt x="102" y="140"/>
                        </a:lnTo>
                        <a:lnTo>
                          <a:pt x="106" y="120"/>
                        </a:lnTo>
                        <a:lnTo>
                          <a:pt x="106" y="100"/>
                        </a:lnTo>
                        <a:lnTo>
                          <a:pt x="104" y="80"/>
                        </a:lnTo>
                        <a:lnTo>
                          <a:pt x="96" y="60"/>
                        </a:lnTo>
                        <a:lnTo>
                          <a:pt x="86" y="42"/>
                        </a:lnTo>
                        <a:lnTo>
                          <a:pt x="72" y="28"/>
                        </a:lnTo>
                        <a:lnTo>
                          <a:pt x="54" y="14"/>
                        </a:lnTo>
                        <a:lnTo>
                          <a:pt x="54" y="1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22" name="Freeform 84"/>
                  <p:cNvSpPr>
                    <a:spLocks/>
                  </p:cNvSpPr>
                  <p:nvPr/>
                </p:nvSpPr>
                <p:spPr bwMode="auto">
                  <a:xfrm>
                    <a:off x="5165858" y="2840037"/>
                    <a:ext cx="288925" cy="168275"/>
                  </a:xfrm>
                  <a:custGeom>
                    <a:avLst/>
                    <a:gdLst>
                      <a:gd name="T0" fmla="*/ 0 w 182"/>
                      <a:gd name="T1" fmla="*/ 54 h 106"/>
                      <a:gd name="T2" fmla="*/ 0 w 182"/>
                      <a:gd name="T3" fmla="*/ 54 h 106"/>
                      <a:gd name="T4" fmla="*/ 6 w 182"/>
                      <a:gd name="T5" fmla="*/ 66 h 106"/>
                      <a:gd name="T6" fmla="*/ 16 w 182"/>
                      <a:gd name="T7" fmla="*/ 76 h 106"/>
                      <a:gd name="T8" fmla="*/ 26 w 182"/>
                      <a:gd name="T9" fmla="*/ 84 h 106"/>
                      <a:gd name="T10" fmla="*/ 38 w 182"/>
                      <a:gd name="T11" fmla="*/ 92 h 106"/>
                      <a:gd name="T12" fmla="*/ 38 w 182"/>
                      <a:gd name="T13" fmla="*/ 92 h 106"/>
                      <a:gd name="T14" fmla="*/ 58 w 182"/>
                      <a:gd name="T15" fmla="*/ 102 h 106"/>
                      <a:gd name="T16" fmla="*/ 78 w 182"/>
                      <a:gd name="T17" fmla="*/ 106 h 106"/>
                      <a:gd name="T18" fmla="*/ 98 w 182"/>
                      <a:gd name="T19" fmla="*/ 106 h 106"/>
                      <a:gd name="T20" fmla="*/ 118 w 182"/>
                      <a:gd name="T21" fmla="*/ 104 h 106"/>
                      <a:gd name="T22" fmla="*/ 138 w 182"/>
                      <a:gd name="T23" fmla="*/ 96 h 106"/>
                      <a:gd name="T24" fmla="*/ 154 w 182"/>
                      <a:gd name="T25" fmla="*/ 86 h 106"/>
                      <a:gd name="T26" fmla="*/ 170 w 182"/>
                      <a:gd name="T27" fmla="*/ 72 h 106"/>
                      <a:gd name="T28" fmla="*/ 182 w 182"/>
                      <a:gd name="T29" fmla="*/ 54 h 106"/>
                      <a:gd name="T30" fmla="*/ 90 w 182"/>
                      <a:gd name="T31" fmla="*/ 0 h 106"/>
                      <a:gd name="T32" fmla="*/ 0 w 182"/>
                      <a:gd name="T33"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06">
                        <a:moveTo>
                          <a:pt x="0" y="54"/>
                        </a:moveTo>
                        <a:lnTo>
                          <a:pt x="0" y="54"/>
                        </a:lnTo>
                        <a:lnTo>
                          <a:pt x="6" y="66"/>
                        </a:lnTo>
                        <a:lnTo>
                          <a:pt x="16" y="76"/>
                        </a:lnTo>
                        <a:lnTo>
                          <a:pt x="26" y="84"/>
                        </a:lnTo>
                        <a:lnTo>
                          <a:pt x="38" y="92"/>
                        </a:lnTo>
                        <a:lnTo>
                          <a:pt x="38" y="92"/>
                        </a:lnTo>
                        <a:lnTo>
                          <a:pt x="58" y="102"/>
                        </a:lnTo>
                        <a:lnTo>
                          <a:pt x="78" y="106"/>
                        </a:lnTo>
                        <a:lnTo>
                          <a:pt x="98" y="106"/>
                        </a:lnTo>
                        <a:lnTo>
                          <a:pt x="118" y="104"/>
                        </a:lnTo>
                        <a:lnTo>
                          <a:pt x="138" y="96"/>
                        </a:lnTo>
                        <a:lnTo>
                          <a:pt x="154" y="86"/>
                        </a:lnTo>
                        <a:lnTo>
                          <a:pt x="170" y="72"/>
                        </a:lnTo>
                        <a:lnTo>
                          <a:pt x="182" y="54"/>
                        </a:lnTo>
                        <a:lnTo>
                          <a:pt x="90" y="0"/>
                        </a:lnTo>
                        <a:lnTo>
                          <a:pt x="0" y="5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212" name="Group 1211"/>
                <p:cNvGrpSpPr/>
                <p:nvPr/>
              </p:nvGrpSpPr>
              <p:grpSpPr>
                <a:xfrm>
                  <a:off x="5883408" y="1392237"/>
                  <a:ext cx="336550" cy="336550"/>
                  <a:chOff x="5883408" y="1392237"/>
                  <a:chExt cx="336550" cy="336550"/>
                </a:xfrm>
              </p:grpSpPr>
              <p:sp>
                <p:nvSpPr>
                  <p:cNvPr id="1217" name="Freeform 85"/>
                  <p:cNvSpPr>
                    <a:spLocks/>
                  </p:cNvSpPr>
                  <p:nvPr/>
                </p:nvSpPr>
                <p:spPr bwMode="auto">
                  <a:xfrm>
                    <a:off x="5883408" y="1392237"/>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0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0"/>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8" name="Freeform 86"/>
                  <p:cNvSpPr>
                    <a:spLocks/>
                  </p:cNvSpPr>
                  <p:nvPr/>
                </p:nvSpPr>
                <p:spPr bwMode="auto">
                  <a:xfrm>
                    <a:off x="6051683" y="1392237"/>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9" name="Freeform 87"/>
                  <p:cNvSpPr>
                    <a:spLocks/>
                  </p:cNvSpPr>
                  <p:nvPr/>
                </p:nvSpPr>
                <p:spPr bwMode="auto">
                  <a:xfrm>
                    <a:off x="5905633" y="1560512"/>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4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4"/>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13" name="Group 1212"/>
                <p:cNvGrpSpPr/>
                <p:nvPr/>
              </p:nvGrpSpPr>
              <p:grpSpPr>
                <a:xfrm>
                  <a:off x="5883408" y="3954462"/>
                  <a:ext cx="336550" cy="336550"/>
                  <a:chOff x="5883408" y="3954462"/>
                  <a:chExt cx="336550" cy="336550"/>
                </a:xfrm>
              </p:grpSpPr>
              <p:sp>
                <p:nvSpPr>
                  <p:cNvPr id="1214" name="Freeform 88"/>
                  <p:cNvSpPr>
                    <a:spLocks/>
                  </p:cNvSpPr>
                  <p:nvPr/>
                </p:nvSpPr>
                <p:spPr bwMode="auto">
                  <a:xfrm>
                    <a:off x="5905633" y="4122737"/>
                    <a:ext cx="292100" cy="168275"/>
                  </a:xfrm>
                  <a:custGeom>
                    <a:avLst/>
                    <a:gdLst>
                      <a:gd name="T0" fmla="*/ 0 w 184"/>
                      <a:gd name="T1" fmla="*/ 52 h 106"/>
                      <a:gd name="T2" fmla="*/ 0 w 184"/>
                      <a:gd name="T3" fmla="*/ 52 h 106"/>
                      <a:gd name="T4" fmla="*/ 8 w 184"/>
                      <a:gd name="T5" fmla="*/ 64 h 106"/>
                      <a:gd name="T6" fmla="*/ 18 w 184"/>
                      <a:gd name="T7" fmla="*/ 74 h 106"/>
                      <a:gd name="T8" fmla="*/ 28 w 184"/>
                      <a:gd name="T9" fmla="*/ 84 h 106"/>
                      <a:gd name="T10" fmla="*/ 40 w 184"/>
                      <a:gd name="T11" fmla="*/ 92 h 106"/>
                      <a:gd name="T12" fmla="*/ 40 w 184"/>
                      <a:gd name="T13" fmla="*/ 92 h 106"/>
                      <a:gd name="T14" fmla="*/ 60 w 184"/>
                      <a:gd name="T15" fmla="*/ 100 h 106"/>
                      <a:gd name="T16" fmla="*/ 80 w 184"/>
                      <a:gd name="T17" fmla="*/ 106 h 106"/>
                      <a:gd name="T18" fmla="*/ 100 w 184"/>
                      <a:gd name="T19" fmla="*/ 106 h 106"/>
                      <a:gd name="T20" fmla="*/ 120 w 184"/>
                      <a:gd name="T21" fmla="*/ 102 h 106"/>
                      <a:gd name="T22" fmla="*/ 140 w 184"/>
                      <a:gd name="T23" fmla="*/ 96 h 106"/>
                      <a:gd name="T24" fmla="*/ 156 w 184"/>
                      <a:gd name="T25" fmla="*/ 84 h 106"/>
                      <a:gd name="T26" fmla="*/ 172 w 184"/>
                      <a:gd name="T27" fmla="*/ 70 h 106"/>
                      <a:gd name="T28" fmla="*/ 184 w 184"/>
                      <a:gd name="T29" fmla="*/ 52 h 106"/>
                      <a:gd name="T30" fmla="*/ 92 w 184"/>
                      <a:gd name="T31" fmla="*/ 0 h 106"/>
                      <a:gd name="T32" fmla="*/ 0 w 184"/>
                      <a:gd name="T3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06">
                        <a:moveTo>
                          <a:pt x="0" y="52"/>
                        </a:moveTo>
                        <a:lnTo>
                          <a:pt x="0" y="52"/>
                        </a:lnTo>
                        <a:lnTo>
                          <a:pt x="8" y="64"/>
                        </a:lnTo>
                        <a:lnTo>
                          <a:pt x="18" y="74"/>
                        </a:lnTo>
                        <a:lnTo>
                          <a:pt x="28" y="84"/>
                        </a:lnTo>
                        <a:lnTo>
                          <a:pt x="40" y="92"/>
                        </a:lnTo>
                        <a:lnTo>
                          <a:pt x="40" y="92"/>
                        </a:lnTo>
                        <a:lnTo>
                          <a:pt x="60" y="100"/>
                        </a:lnTo>
                        <a:lnTo>
                          <a:pt x="80" y="106"/>
                        </a:lnTo>
                        <a:lnTo>
                          <a:pt x="100" y="106"/>
                        </a:lnTo>
                        <a:lnTo>
                          <a:pt x="120" y="102"/>
                        </a:lnTo>
                        <a:lnTo>
                          <a:pt x="140" y="96"/>
                        </a:lnTo>
                        <a:lnTo>
                          <a:pt x="156" y="84"/>
                        </a:lnTo>
                        <a:lnTo>
                          <a:pt x="172" y="70"/>
                        </a:lnTo>
                        <a:lnTo>
                          <a:pt x="184" y="52"/>
                        </a:lnTo>
                        <a:lnTo>
                          <a:pt x="92" y="0"/>
                        </a:lnTo>
                        <a:lnTo>
                          <a:pt x="0" y="52"/>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5" name="Freeform 89"/>
                  <p:cNvSpPr>
                    <a:spLocks/>
                  </p:cNvSpPr>
                  <p:nvPr/>
                </p:nvSpPr>
                <p:spPr bwMode="auto">
                  <a:xfrm>
                    <a:off x="6051683" y="3954462"/>
                    <a:ext cx="168275" cy="250825"/>
                  </a:xfrm>
                  <a:custGeom>
                    <a:avLst/>
                    <a:gdLst>
                      <a:gd name="T0" fmla="*/ 54 w 106"/>
                      <a:gd name="T1" fmla="*/ 14 h 158"/>
                      <a:gd name="T2" fmla="*/ 54 w 106"/>
                      <a:gd name="T3" fmla="*/ 14 h 158"/>
                      <a:gd name="T4" fmla="*/ 40 w 106"/>
                      <a:gd name="T5" fmla="*/ 8 h 158"/>
                      <a:gd name="T6" fmla="*/ 28 w 106"/>
                      <a:gd name="T7" fmla="*/ 4 h 158"/>
                      <a:gd name="T8" fmla="*/ 14 w 106"/>
                      <a:gd name="T9" fmla="*/ 0 h 158"/>
                      <a:gd name="T10" fmla="*/ 0 w 106"/>
                      <a:gd name="T11" fmla="*/ 0 h 158"/>
                      <a:gd name="T12" fmla="*/ 0 w 106"/>
                      <a:gd name="T13" fmla="*/ 106 h 158"/>
                      <a:gd name="T14" fmla="*/ 92 w 106"/>
                      <a:gd name="T15" fmla="*/ 158 h 158"/>
                      <a:gd name="T16" fmla="*/ 92 w 106"/>
                      <a:gd name="T17" fmla="*/ 158 h 158"/>
                      <a:gd name="T18" fmla="*/ 102 w 106"/>
                      <a:gd name="T19" fmla="*/ 140 h 158"/>
                      <a:gd name="T20" fmla="*/ 106 w 106"/>
                      <a:gd name="T21" fmla="*/ 118 h 158"/>
                      <a:gd name="T22" fmla="*/ 106 w 106"/>
                      <a:gd name="T23" fmla="*/ 98 h 158"/>
                      <a:gd name="T24" fmla="*/ 104 w 106"/>
                      <a:gd name="T25" fmla="*/ 78 h 158"/>
                      <a:gd name="T26" fmla="*/ 96 w 106"/>
                      <a:gd name="T27" fmla="*/ 60 h 158"/>
                      <a:gd name="T28" fmla="*/ 86 w 106"/>
                      <a:gd name="T29" fmla="*/ 42 h 158"/>
                      <a:gd name="T30" fmla="*/ 72 w 106"/>
                      <a:gd name="T31" fmla="*/ 26 h 158"/>
                      <a:gd name="T32" fmla="*/ 54 w 106"/>
                      <a:gd name="T33" fmla="*/ 14 h 158"/>
                      <a:gd name="T34" fmla="*/ 54 w 106"/>
                      <a:gd name="T35" fmla="*/ 1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158">
                        <a:moveTo>
                          <a:pt x="54" y="14"/>
                        </a:moveTo>
                        <a:lnTo>
                          <a:pt x="54" y="14"/>
                        </a:lnTo>
                        <a:lnTo>
                          <a:pt x="40" y="8"/>
                        </a:lnTo>
                        <a:lnTo>
                          <a:pt x="28" y="4"/>
                        </a:lnTo>
                        <a:lnTo>
                          <a:pt x="14" y="0"/>
                        </a:lnTo>
                        <a:lnTo>
                          <a:pt x="0" y="0"/>
                        </a:lnTo>
                        <a:lnTo>
                          <a:pt x="0" y="106"/>
                        </a:lnTo>
                        <a:lnTo>
                          <a:pt x="92" y="158"/>
                        </a:lnTo>
                        <a:lnTo>
                          <a:pt x="92" y="158"/>
                        </a:lnTo>
                        <a:lnTo>
                          <a:pt x="102" y="140"/>
                        </a:lnTo>
                        <a:lnTo>
                          <a:pt x="106" y="118"/>
                        </a:lnTo>
                        <a:lnTo>
                          <a:pt x="106" y="98"/>
                        </a:lnTo>
                        <a:lnTo>
                          <a:pt x="104" y="78"/>
                        </a:lnTo>
                        <a:lnTo>
                          <a:pt x="96" y="60"/>
                        </a:lnTo>
                        <a:lnTo>
                          <a:pt x="86" y="42"/>
                        </a:lnTo>
                        <a:lnTo>
                          <a:pt x="72" y="26"/>
                        </a:lnTo>
                        <a:lnTo>
                          <a:pt x="54" y="14"/>
                        </a:lnTo>
                        <a:lnTo>
                          <a:pt x="54" y="14"/>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16" name="Freeform 90"/>
                  <p:cNvSpPr>
                    <a:spLocks/>
                  </p:cNvSpPr>
                  <p:nvPr/>
                </p:nvSpPr>
                <p:spPr bwMode="auto">
                  <a:xfrm>
                    <a:off x="5883408" y="3954462"/>
                    <a:ext cx="168275" cy="250825"/>
                  </a:xfrm>
                  <a:custGeom>
                    <a:avLst/>
                    <a:gdLst>
                      <a:gd name="T0" fmla="*/ 106 w 106"/>
                      <a:gd name="T1" fmla="*/ 0 h 158"/>
                      <a:gd name="T2" fmla="*/ 106 w 106"/>
                      <a:gd name="T3" fmla="*/ 0 h 158"/>
                      <a:gd name="T4" fmla="*/ 92 w 106"/>
                      <a:gd name="T5" fmla="*/ 0 h 158"/>
                      <a:gd name="T6" fmla="*/ 80 w 106"/>
                      <a:gd name="T7" fmla="*/ 4 h 158"/>
                      <a:gd name="T8" fmla="*/ 66 w 106"/>
                      <a:gd name="T9" fmla="*/ 8 h 158"/>
                      <a:gd name="T10" fmla="*/ 54 w 106"/>
                      <a:gd name="T11" fmla="*/ 14 h 158"/>
                      <a:gd name="T12" fmla="*/ 42 w 106"/>
                      <a:gd name="T13" fmla="*/ 22 h 158"/>
                      <a:gd name="T14" fmla="*/ 32 w 106"/>
                      <a:gd name="T15" fmla="*/ 30 h 158"/>
                      <a:gd name="T16" fmla="*/ 22 w 106"/>
                      <a:gd name="T17" fmla="*/ 40 h 158"/>
                      <a:gd name="T18" fmla="*/ 14 w 106"/>
                      <a:gd name="T19" fmla="*/ 52 h 158"/>
                      <a:gd name="T20" fmla="*/ 14 w 106"/>
                      <a:gd name="T21" fmla="*/ 52 h 158"/>
                      <a:gd name="T22" fmla="*/ 8 w 106"/>
                      <a:gd name="T23" fmla="*/ 66 h 158"/>
                      <a:gd name="T24" fmla="*/ 4 w 106"/>
                      <a:gd name="T25" fmla="*/ 80 h 158"/>
                      <a:gd name="T26" fmla="*/ 2 w 106"/>
                      <a:gd name="T27" fmla="*/ 92 h 158"/>
                      <a:gd name="T28" fmla="*/ 0 w 106"/>
                      <a:gd name="T29" fmla="*/ 106 h 158"/>
                      <a:gd name="T30" fmla="*/ 2 w 106"/>
                      <a:gd name="T31" fmla="*/ 120 h 158"/>
                      <a:gd name="T32" fmla="*/ 4 w 106"/>
                      <a:gd name="T33" fmla="*/ 134 h 158"/>
                      <a:gd name="T34" fmla="*/ 8 w 106"/>
                      <a:gd name="T35" fmla="*/ 146 h 158"/>
                      <a:gd name="T36" fmla="*/ 14 w 106"/>
                      <a:gd name="T37" fmla="*/ 158 h 158"/>
                      <a:gd name="T38" fmla="*/ 106 w 106"/>
                      <a:gd name="T39" fmla="*/ 106 h 158"/>
                      <a:gd name="T40" fmla="*/ 106 w 106"/>
                      <a:gd name="T4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58">
                        <a:moveTo>
                          <a:pt x="106" y="0"/>
                        </a:moveTo>
                        <a:lnTo>
                          <a:pt x="106" y="0"/>
                        </a:lnTo>
                        <a:lnTo>
                          <a:pt x="92" y="0"/>
                        </a:lnTo>
                        <a:lnTo>
                          <a:pt x="80" y="4"/>
                        </a:lnTo>
                        <a:lnTo>
                          <a:pt x="66" y="8"/>
                        </a:lnTo>
                        <a:lnTo>
                          <a:pt x="54" y="14"/>
                        </a:lnTo>
                        <a:lnTo>
                          <a:pt x="42" y="22"/>
                        </a:lnTo>
                        <a:lnTo>
                          <a:pt x="32" y="30"/>
                        </a:lnTo>
                        <a:lnTo>
                          <a:pt x="22" y="40"/>
                        </a:lnTo>
                        <a:lnTo>
                          <a:pt x="14" y="52"/>
                        </a:lnTo>
                        <a:lnTo>
                          <a:pt x="14" y="52"/>
                        </a:lnTo>
                        <a:lnTo>
                          <a:pt x="8" y="66"/>
                        </a:lnTo>
                        <a:lnTo>
                          <a:pt x="4" y="80"/>
                        </a:lnTo>
                        <a:lnTo>
                          <a:pt x="2" y="92"/>
                        </a:lnTo>
                        <a:lnTo>
                          <a:pt x="0" y="106"/>
                        </a:lnTo>
                        <a:lnTo>
                          <a:pt x="2" y="120"/>
                        </a:lnTo>
                        <a:lnTo>
                          <a:pt x="4" y="134"/>
                        </a:lnTo>
                        <a:lnTo>
                          <a:pt x="8" y="146"/>
                        </a:lnTo>
                        <a:lnTo>
                          <a:pt x="14" y="158"/>
                        </a:lnTo>
                        <a:lnTo>
                          <a:pt x="106" y="106"/>
                        </a:lnTo>
                        <a:lnTo>
                          <a:pt x="106" y="0"/>
                        </a:lnTo>
                        <a:close/>
                      </a:path>
                    </a:pathLst>
                  </a:custGeom>
                  <a:solidFill>
                    <a:schemeClr val="accent3">
                      <a:lumMod val="75000"/>
                    </a:schemeClr>
                  </a:solidFill>
                  <a:ln w="3175">
                    <a:solidFill>
                      <a:schemeClr val="bg2">
                        <a:lumMod val="20000"/>
                        <a:lumOff val="80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grpSp>
            <p:nvGrpSpPr>
              <p:cNvPr id="1201" name="Group 1200"/>
              <p:cNvGrpSpPr/>
              <p:nvPr/>
            </p:nvGrpSpPr>
            <p:grpSpPr>
              <a:xfrm>
                <a:off x="4409414" y="1396996"/>
                <a:ext cx="3290094" cy="2894812"/>
                <a:chOff x="4409414" y="1396996"/>
                <a:chExt cx="3290094" cy="2894812"/>
              </a:xfrm>
            </p:grpSpPr>
            <p:sp>
              <p:nvSpPr>
                <p:cNvPr id="1202" name="Oval 1201"/>
                <p:cNvSpPr/>
                <p:nvPr/>
              </p:nvSpPr>
              <p:spPr>
                <a:xfrm>
                  <a:off x="5142044" y="267969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3" name="Oval 1202"/>
                <p:cNvSpPr/>
                <p:nvPr/>
              </p:nvSpPr>
              <p:spPr>
                <a:xfrm>
                  <a:off x="4409414" y="3956048"/>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4" name="Oval 1203"/>
                <p:cNvSpPr/>
                <p:nvPr/>
              </p:nvSpPr>
              <p:spPr>
                <a:xfrm>
                  <a:off x="5889097" y="3958431"/>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Oval 1204"/>
                <p:cNvSpPr/>
                <p:nvPr/>
              </p:nvSpPr>
              <p:spPr>
                <a:xfrm>
                  <a:off x="6626356" y="2674934"/>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6" name="Oval 1205"/>
                <p:cNvSpPr/>
                <p:nvPr/>
              </p:nvSpPr>
              <p:spPr>
                <a:xfrm>
                  <a:off x="7366131" y="3956047"/>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7" name="Oval 1206"/>
                <p:cNvSpPr/>
                <p:nvPr/>
              </p:nvSpPr>
              <p:spPr>
                <a:xfrm>
                  <a:off x="5889097" y="1396996"/>
                  <a:ext cx="333377" cy="33337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3" name="Group 1102"/>
            <p:cNvGrpSpPr/>
            <p:nvPr/>
          </p:nvGrpSpPr>
          <p:grpSpPr>
            <a:xfrm>
              <a:off x="8543164" y="3332666"/>
              <a:ext cx="2835275" cy="2647009"/>
              <a:chOff x="4635633" y="1690687"/>
              <a:chExt cx="2835275" cy="2647009"/>
            </a:xfrm>
            <a:effectLst>
              <a:outerShdw blurRad="50800" dist="38100" dir="2700000" algn="tl" rotWithShape="0">
                <a:prstClr val="black">
                  <a:alpha val="40000"/>
                </a:prstClr>
              </a:outerShdw>
            </a:effectLst>
          </p:grpSpPr>
          <p:grpSp>
            <p:nvGrpSpPr>
              <p:cNvPr id="1104" name="Group 1103"/>
              <p:cNvGrpSpPr/>
              <p:nvPr/>
            </p:nvGrpSpPr>
            <p:grpSpPr>
              <a:xfrm>
                <a:off x="4635633" y="1690687"/>
                <a:ext cx="2835275" cy="2533650"/>
                <a:chOff x="4635633" y="1690687"/>
                <a:chExt cx="2835275" cy="2533650"/>
              </a:xfrm>
            </p:grpSpPr>
            <p:sp>
              <p:nvSpPr>
                <p:cNvPr id="1170" name="Freeform 10"/>
                <p:cNvSpPr>
                  <a:spLocks/>
                </p:cNvSpPr>
                <p:nvPr/>
              </p:nvSpPr>
              <p:spPr bwMode="auto">
                <a:xfrm>
                  <a:off x="6143758" y="2725737"/>
                  <a:ext cx="479425" cy="76200"/>
                </a:xfrm>
                <a:custGeom>
                  <a:avLst/>
                  <a:gdLst>
                    <a:gd name="T0" fmla="*/ 302 w 302"/>
                    <a:gd name="T1" fmla="*/ 48 h 48"/>
                    <a:gd name="T2" fmla="*/ 302 w 302"/>
                    <a:gd name="T3" fmla="*/ 48 h 48"/>
                    <a:gd name="T4" fmla="*/ 268 w 302"/>
                    <a:gd name="T5" fmla="*/ 40 h 48"/>
                    <a:gd name="T6" fmla="*/ 230 w 302"/>
                    <a:gd name="T7" fmla="*/ 30 h 48"/>
                    <a:gd name="T8" fmla="*/ 186 w 302"/>
                    <a:gd name="T9" fmla="*/ 22 h 48"/>
                    <a:gd name="T10" fmla="*/ 142 w 302"/>
                    <a:gd name="T11" fmla="*/ 14 h 48"/>
                    <a:gd name="T12" fmla="*/ 60 w 302"/>
                    <a:gd name="T13" fmla="*/ 4 h 48"/>
                    <a:gd name="T14" fmla="*/ 26 w 302"/>
                    <a:gd name="T15" fmla="*/ 0 h 48"/>
                    <a:gd name="T16" fmla="*/ 0 w 30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8">
                      <a:moveTo>
                        <a:pt x="302" y="48"/>
                      </a:moveTo>
                      <a:lnTo>
                        <a:pt x="302" y="48"/>
                      </a:lnTo>
                      <a:lnTo>
                        <a:pt x="268" y="40"/>
                      </a:lnTo>
                      <a:lnTo>
                        <a:pt x="230" y="30"/>
                      </a:lnTo>
                      <a:lnTo>
                        <a:pt x="186" y="22"/>
                      </a:lnTo>
                      <a:lnTo>
                        <a:pt x="142" y="14"/>
                      </a:lnTo>
                      <a:lnTo>
                        <a:pt x="60" y="4"/>
                      </a:lnTo>
                      <a:lnTo>
                        <a:pt x="26" y="0"/>
                      </a:lnTo>
                      <a:lnTo>
                        <a:pt x="0"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2" name="Freeform 13"/>
                <p:cNvSpPr>
                  <a:spLocks/>
                </p:cNvSpPr>
                <p:nvPr/>
              </p:nvSpPr>
              <p:spPr bwMode="auto">
                <a:xfrm>
                  <a:off x="6143758" y="2890837"/>
                  <a:ext cx="477838" cy="66675"/>
                </a:xfrm>
                <a:custGeom>
                  <a:avLst/>
                  <a:gdLst>
                    <a:gd name="T0" fmla="*/ 258 w 258"/>
                    <a:gd name="T1" fmla="*/ 0 h 36"/>
                    <a:gd name="T2" fmla="*/ 258 w 258"/>
                    <a:gd name="T3" fmla="*/ 0 h 36"/>
                    <a:gd name="T4" fmla="*/ 188 w 258"/>
                    <a:gd name="T5" fmla="*/ 14 h 36"/>
                    <a:gd name="T6" fmla="*/ 114 w 258"/>
                    <a:gd name="T7" fmla="*/ 26 h 36"/>
                    <a:gd name="T8" fmla="*/ 48 w 258"/>
                    <a:gd name="T9" fmla="*/ 32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2"/>
                      </a:lnTo>
                      <a:lnTo>
                        <a:pt x="0" y="36"/>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4" name="Freeform 19"/>
                <p:cNvSpPr>
                  <a:spLocks/>
                </p:cNvSpPr>
                <p:nvPr/>
              </p:nvSpPr>
              <p:spPr bwMode="auto">
                <a:xfrm>
                  <a:off x="6175508" y="3627437"/>
                  <a:ext cx="307975" cy="377825"/>
                </a:xfrm>
                <a:custGeom>
                  <a:avLst/>
                  <a:gdLst>
                    <a:gd name="T0" fmla="*/ 0 w 194"/>
                    <a:gd name="T1" fmla="*/ 238 h 238"/>
                    <a:gd name="T2" fmla="*/ 0 w 194"/>
                    <a:gd name="T3" fmla="*/ 238 h 238"/>
                    <a:gd name="T4" fmla="*/ 26 w 194"/>
                    <a:gd name="T5" fmla="*/ 214 h 238"/>
                    <a:gd name="T6" fmla="*/ 52 w 194"/>
                    <a:gd name="T7" fmla="*/ 184 h 238"/>
                    <a:gd name="T8" fmla="*/ 82 w 194"/>
                    <a:gd name="T9" fmla="*/ 152 h 238"/>
                    <a:gd name="T10" fmla="*/ 110 w 194"/>
                    <a:gd name="T11" fmla="*/ 116 h 238"/>
                    <a:gd name="T12" fmla="*/ 160 w 194"/>
                    <a:gd name="T13" fmla="*/ 50 h 238"/>
                    <a:gd name="T14" fmla="*/ 180 w 194"/>
                    <a:gd name="T15" fmla="*/ 22 h 238"/>
                    <a:gd name="T16" fmla="*/ 194 w 194"/>
                    <a:gd name="T1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0" y="238"/>
                      </a:moveTo>
                      <a:lnTo>
                        <a:pt x="0" y="238"/>
                      </a:lnTo>
                      <a:lnTo>
                        <a:pt x="26" y="214"/>
                      </a:lnTo>
                      <a:lnTo>
                        <a:pt x="52" y="184"/>
                      </a:lnTo>
                      <a:lnTo>
                        <a:pt x="82" y="152"/>
                      </a:lnTo>
                      <a:lnTo>
                        <a:pt x="110" y="116"/>
                      </a:lnTo>
                      <a:lnTo>
                        <a:pt x="160" y="50"/>
                      </a:lnTo>
                      <a:lnTo>
                        <a:pt x="180" y="22"/>
                      </a:lnTo>
                      <a:lnTo>
                        <a:pt x="194"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5" name="Freeform 21"/>
                <p:cNvSpPr>
                  <a:spLocks/>
                </p:cNvSpPr>
                <p:nvPr/>
              </p:nvSpPr>
              <p:spPr bwMode="auto">
                <a:xfrm>
                  <a:off x="6908933" y="2970134"/>
                  <a:ext cx="298450" cy="384254"/>
                </a:xfrm>
                <a:custGeom>
                  <a:avLst/>
                  <a:gdLst>
                    <a:gd name="T0" fmla="*/ 0 w 160"/>
                    <a:gd name="T1" fmla="*/ 0 h 206"/>
                    <a:gd name="T2" fmla="*/ 0 w 160"/>
                    <a:gd name="T3" fmla="*/ 0 h 206"/>
                    <a:gd name="T4" fmla="*/ 46 w 160"/>
                    <a:gd name="T5" fmla="*/ 54 h 206"/>
                    <a:gd name="T6" fmla="*/ 94 w 160"/>
                    <a:gd name="T7" fmla="*/ 112 h 206"/>
                    <a:gd name="T8" fmla="*/ 134 w 160"/>
                    <a:gd name="T9" fmla="*/ 166 h 206"/>
                    <a:gd name="T10" fmla="*/ 160 w 160"/>
                    <a:gd name="T11" fmla="*/ 206 h 206"/>
                  </a:gdLst>
                  <a:ahLst/>
                  <a:cxnLst>
                    <a:cxn ang="0">
                      <a:pos x="T0" y="T1"/>
                    </a:cxn>
                    <a:cxn ang="0">
                      <a:pos x="T2" y="T3"/>
                    </a:cxn>
                    <a:cxn ang="0">
                      <a:pos x="T4" y="T5"/>
                    </a:cxn>
                    <a:cxn ang="0">
                      <a:pos x="T6" y="T7"/>
                    </a:cxn>
                    <a:cxn ang="0">
                      <a:pos x="T8" y="T9"/>
                    </a:cxn>
                    <a:cxn ang="0">
                      <a:pos x="T10" y="T11"/>
                    </a:cxn>
                  </a:cxnLst>
                  <a:rect l="0" t="0" r="r" b="b"/>
                  <a:pathLst>
                    <a:path w="160" h="206">
                      <a:moveTo>
                        <a:pt x="0" y="0"/>
                      </a:moveTo>
                      <a:lnTo>
                        <a:pt x="0" y="0"/>
                      </a:lnTo>
                      <a:lnTo>
                        <a:pt x="46" y="54"/>
                      </a:lnTo>
                      <a:lnTo>
                        <a:pt x="94" y="112"/>
                      </a:lnTo>
                      <a:lnTo>
                        <a:pt x="134" y="166"/>
                      </a:lnTo>
                      <a:lnTo>
                        <a:pt x="160" y="20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6" name="Freeform 23"/>
                <p:cNvSpPr>
                  <a:spLocks/>
                </p:cNvSpPr>
                <p:nvPr/>
              </p:nvSpPr>
              <p:spPr bwMode="auto">
                <a:xfrm>
                  <a:off x="7299458" y="3509962"/>
                  <a:ext cx="171450" cy="457200"/>
                </a:xfrm>
                <a:custGeom>
                  <a:avLst/>
                  <a:gdLst>
                    <a:gd name="T0" fmla="*/ 108 w 108"/>
                    <a:gd name="T1" fmla="*/ 288 h 288"/>
                    <a:gd name="T2" fmla="*/ 108 w 108"/>
                    <a:gd name="T3" fmla="*/ 288 h 288"/>
                    <a:gd name="T4" fmla="*/ 100 w 108"/>
                    <a:gd name="T5" fmla="*/ 254 h 288"/>
                    <a:gd name="T6" fmla="*/ 88 w 108"/>
                    <a:gd name="T7" fmla="*/ 214 h 288"/>
                    <a:gd name="T8" fmla="*/ 74 w 108"/>
                    <a:gd name="T9" fmla="*/ 174 h 288"/>
                    <a:gd name="T10" fmla="*/ 58 w 108"/>
                    <a:gd name="T11" fmla="*/ 132 h 288"/>
                    <a:gd name="T12" fmla="*/ 26 w 108"/>
                    <a:gd name="T13" fmla="*/ 54 h 288"/>
                    <a:gd name="T14" fmla="*/ 12 w 108"/>
                    <a:gd name="T15" fmla="*/ 24 h 288"/>
                    <a:gd name="T16" fmla="*/ 0 w 108"/>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8">
                      <a:moveTo>
                        <a:pt x="108" y="288"/>
                      </a:moveTo>
                      <a:lnTo>
                        <a:pt x="108" y="288"/>
                      </a:lnTo>
                      <a:lnTo>
                        <a:pt x="100" y="254"/>
                      </a:lnTo>
                      <a:lnTo>
                        <a:pt x="88" y="214"/>
                      </a:lnTo>
                      <a:lnTo>
                        <a:pt x="74" y="174"/>
                      </a:lnTo>
                      <a:lnTo>
                        <a:pt x="58" y="132"/>
                      </a:lnTo>
                      <a:lnTo>
                        <a:pt x="26" y="54"/>
                      </a:lnTo>
                      <a:lnTo>
                        <a:pt x="12" y="24"/>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7" name="Freeform 58"/>
                <p:cNvSpPr>
                  <a:spLocks/>
                </p:cNvSpPr>
                <p:nvPr/>
              </p:nvSpPr>
              <p:spPr bwMode="auto">
                <a:xfrm>
                  <a:off x="7118483" y="3716337"/>
                  <a:ext cx="266700" cy="320675"/>
                </a:xfrm>
                <a:custGeom>
                  <a:avLst/>
                  <a:gdLst>
                    <a:gd name="T0" fmla="*/ 168 w 168"/>
                    <a:gd name="T1" fmla="*/ 202 h 202"/>
                    <a:gd name="T2" fmla="*/ 168 w 168"/>
                    <a:gd name="T3" fmla="*/ 202 h 202"/>
                    <a:gd name="T4" fmla="*/ 150 w 168"/>
                    <a:gd name="T5" fmla="*/ 176 h 202"/>
                    <a:gd name="T6" fmla="*/ 130 w 168"/>
                    <a:gd name="T7" fmla="*/ 150 h 202"/>
                    <a:gd name="T8" fmla="*/ 86 w 168"/>
                    <a:gd name="T9" fmla="*/ 98 h 202"/>
                    <a:gd name="T10" fmla="*/ 40 w 168"/>
                    <a:gd name="T11" fmla="*/ 48 h 202"/>
                    <a:gd name="T12" fmla="*/ 0 w 168"/>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168" h="202">
                      <a:moveTo>
                        <a:pt x="168" y="202"/>
                      </a:moveTo>
                      <a:lnTo>
                        <a:pt x="168" y="202"/>
                      </a:lnTo>
                      <a:lnTo>
                        <a:pt x="150" y="176"/>
                      </a:lnTo>
                      <a:lnTo>
                        <a:pt x="130" y="150"/>
                      </a:lnTo>
                      <a:lnTo>
                        <a:pt x="86" y="98"/>
                      </a:lnTo>
                      <a:lnTo>
                        <a:pt x="40" y="48"/>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8" name="Freeform 59"/>
                <p:cNvSpPr>
                  <a:spLocks/>
                </p:cNvSpPr>
                <p:nvPr/>
              </p:nvSpPr>
              <p:spPr bwMode="auto">
                <a:xfrm>
                  <a:off x="5454783" y="2935287"/>
                  <a:ext cx="1514475" cy="663575"/>
                </a:xfrm>
                <a:custGeom>
                  <a:avLst/>
                  <a:gdLst>
                    <a:gd name="T0" fmla="*/ 906 w 906"/>
                    <a:gd name="T1" fmla="*/ 404 h 404"/>
                    <a:gd name="T2" fmla="*/ 906 w 906"/>
                    <a:gd name="T3" fmla="*/ 404 h 404"/>
                    <a:gd name="T4" fmla="*/ 850 w 906"/>
                    <a:gd name="T5" fmla="*/ 362 h 404"/>
                    <a:gd name="T6" fmla="*/ 784 w 906"/>
                    <a:gd name="T7" fmla="*/ 316 h 404"/>
                    <a:gd name="T8" fmla="*/ 746 w 906"/>
                    <a:gd name="T9" fmla="*/ 292 h 404"/>
                    <a:gd name="T10" fmla="*/ 708 w 906"/>
                    <a:gd name="T11" fmla="*/ 268 h 404"/>
                    <a:gd name="T12" fmla="*/ 666 w 906"/>
                    <a:gd name="T13" fmla="*/ 246 h 404"/>
                    <a:gd name="T14" fmla="*/ 624 w 906"/>
                    <a:gd name="T15" fmla="*/ 224 h 404"/>
                    <a:gd name="T16" fmla="*/ 624 w 906"/>
                    <a:gd name="T17" fmla="*/ 224 h 404"/>
                    <a:gd name="T18" fmla="*/ 520 w 906"/>
                    <a:gd name="T19" fmla="*/ 174 h 404"/>
                    <a:gd name="T20" fmla="*/ 390 w 906"/>
                    <a:gd name="T21" fmla="*/ 114 h 404"/>
                    <a:gd name="T22" fmla="*/ 390 w 906"/>
                    <a:gd name="T23" fmla="*/ 114 h 404"/>
                    <a:gd name="T24" fmla="*/ 340 w 906"/>
                    <a:gd name="T25" fmla="*/ 94 h 404"/>
                    <a:gd name="T26" fmla="*/ 288 w 906"/>
                    <a:gd name="T27" fmla="*/ 76 h 404"/>
                    <a:gd name="T28" fmla="*/ 236 w 906"/>
                    <a:gd name="T29" fmla="*/ 58 h 404"/>
                    <a:gd name="T30" fmla="*/ 182 w 906"/>
                    <a:gd name="T31" fmla="*/ 44 h 404"/>
                    <a:gd name="T32" fmla="*/ 130 w 906"/>
                    <a:gd name="T33" fmla="*/ 30 h 404"/>
                    <a:gd name="T34" fmla="*/ 82 w 906"/>
                    <a:gd name="T35" fmla="*/ 18 h 404"/>
                    <a:gd name="T36" fmla="*/ 0 w 906"/>
                    <a:gd name="T3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6" h="404">
                      <a:moveTo>
                        <a:pt x="906" y="404"/>
                      </a:moveTo>
                      <a:lnTo>
                        <a:pt x="906" y="404"/>
                      </a:lnTo>
                      <a:lnTo>
                        <a:pt x="850" y="362"/>
                      </a:lnTo>
                      <a:lnTo>
                        <a:pt x="784" y="316"/>
                      </a:lnTo>
                      <a:lnTo>
                        <a:pt x="746" y="292"/>
                      </a:lnTo>
                      <a:lnTo>
                        <a:pt x="708" y="268"/>
                      </a:lnTo>
                      <a:lnTo>
                        <a:pt x="666" y="246"/>
                      </a:lnTo>
                      <a:lnTo>
                        <a:pt x="624" y="224"/>
                      </a:lnTo>
                      <a:lnTo>
                        <a:pt x="624" y="224"/>
                      </a:lnTo>
                      <a:lnTo>
                        <a:pt x="520" y="174"/>
                      </a:lnTo>
                      <a:lnTo>
                        <a:pt x="390" y="114"/>
                      </a:lnTo>
                      <a:lnTo>
                        <a:pt x="390" y="114"/>
                      </a:lnTo>
                      <a:lnTo>
                        <a:pt x="340" y="94"/>
                      </a:lnTo>
                      <a:lnTo>
                        <a:pt x="288" y="76"/>
                      </a:lnTo>
                      <a:lnTo>
                        <a:pt x="236" y="58"/>
                      </a:lnTo>
                      <a:lnTo>
                        <a:pt x="182" y="44"/>
                      </a:lnTo>
                      <a:lnTo>
                        <a:pt x="130" y="30"/>
                      </a:lnTo>
                      <a:lnTo>
                        <a:pt x="82" y="18"/>
                      </a:lnTo>
                      <a:lnTo>
                        <a:pt x="0" y="0"/>
                      </a:lnTo>
                    </a:path>
                  </a:pathLst>
                </a:custGeom>
                <a:noFill/>
                <a:ln w="12700">
                  <a:solidFill>
                    <a:schemeClr val="tx1"/>
                  </a:solidFill>
                  <a:prstDash val="solid"/>
                  <a:round/>
                  <a:headEnd type="none"/>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9" name="Freeform 25"/>
                <p:cNvSpPr>
                  <a:spLocks/>
                </p:cNvSpPr>
                <p:nvPr/>
              </p:nvSpPr>
              <p:spPr bwMode="auto">
                <a:xfrm>
                  <a:off x="6223133" y="4157515"/>
                  <a:ext cx="482600" cy="66822"/>
                </a:xfrm>
                <a:custGeom>
                  <a:avLst/>
                  <a:gdLst>
                    <a:gd name="T0" fmla="*/ 0 w 260"/>
                    <a:gd name="T1" fmla="*/ 0 h 36"/>
                    <a:gd name="T2" fmla="*/ 0 w 260"/>
                    <a:gd name="T3" fmla="*/ 0 h 36"/>
                    <a:gd name="T4" fmla="*/ 70 w 260"/>
                    <a:gd name="T5" fmla="*/ 14 h 36"/>
                    <a:gd name="T6" fmla="*/ 144 w 260"/>
                    <a:gd name="T7" fmla="*/ 26 h 36"/>
                    <a:gd name="T8" fmla="*/ 210 w 260"/>
                    <a:gd name="T9" fmla="*/ 34 h 36"/>
                    <a:gd name="T10" fmla="*/ 260 w 260"/>
                    <a:gd name="T11" fmla="*/ 36 h 36"/>
                  </a:gdLst>
                  <a:ahLst/>
                  <a:cxnLst>
                    <a:cxn ang="0">
                      <a:pos x="T0" y="T1"/>
                    </a:cxn>
                    <a:cxn ang="0">
                      <a:pos x="T2" y="T3"/>
                    </a:cxn>
                    <a:cxn ang="0">
                      <a:pos x="T4" y="T5"/>
                    </a:cxn>
                    <a:cxn ang="0">
                      <a:pos x="T6" y="T7"/>
                    </a:cxn>
                    <a:cxn ang="0">
                      <a:pos x="T8" y="T9"/>
                    </a:cxn>
                    <a:cxn ang="0">
                      <a:pos x="T10" y="T11"/>
                    </a:cxn>
                  </a:cxnLst>
                  <a:rect l="0" t="0" r="r" b="b"/>
                  <a:pathLst>
                    <a:path w="260" h="36">
                      <a:moveTo>
                        <a:pt x="0" y="0"/>
                      </a:moveTo>
                      <a:lnTo>
                        <a:pt x="0" y="0"/>
                      </a:lnTo>
                      <a:lnTo>
                        <a:pt x="70" y="14"/>
                      </a:lnTo>
                      <a:lnTo>
                        <a:pt x="144" y="26"/>
                      </a:lnTo>
                      <a:lnTo>
                        <a:pt x="210" y="34"/>
                      </a:lnTo>
                      <a:lnTo>
                        <a:pt x="26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0" name="Freeform 27"/>
                <p:cNvSpPr>
                  <a:spLocks/>
                </p:cNvSpPr>
                <p:nvPr/>
              </p:nvSpPr>
              <p:spPr bwMode="auto">
                <a:xfrm>
                  <a:off x="6886708" y="4148137"/>
                  <a:ext cx="479425" cy="76200"/>
                </a:xfrm>
                <a:custGeom>
                  <a:avLst/>
                  <a:gdLst>
                    <a:gd name="T0" fmla="*/ 302 w 302"/>
                    <a:gd name="T1" fmla="*/ 0 h 48"/>
                    <a:gd name="T2" fmla="*/ 302 w 302"/>
                    <a:gd name="T3" fmla="*/ 0 h 48"/>
                    <a:gd name="T4" fmla="*/ 268 w 302"/>
                    <a:gd name="T5" fmla="*/ 10 h 48"/>
                    <a:gd name="T6" fmla="*/ 230 w 302"/>
                    <a:gd name="T7" fmla="*/ 18 h 48"/>
                    <a:gd name="T8" fmla="*/ 186 w 302"/>
                    <a:gd name="T9" fmla="*/ 26 h 48"/>
                    <a:gd name="T10" fmla="*/ 142 w 302"/>
                    <a:gd name="T11" fmla="*/ 34 h 48"/>
                    <a:gd name="T12" fmla="*/ 60 w 302"/>
                    <a:gd name="T13" fmla="*/ 44 h 48"/>
                    <a:gd name="T14" fmla="*/ 0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302" y="0"/>
                      </a:moveTo>
                      <a:lnTo>
                        <a:pt x="302" y="0"/>
                      </a:lnTo>
                      <a:lnTo>
                        <a:pt x="268" y="10"/>
                      </a:lnTo>
                      <a:lnTo>
                        <a:pt x="230" y="18"/>
                      </a:lnTo>
                      <a:lnTo>
                        <a:pt x="186" y="26"/>
                      </a:lnTo>
                      <a:lnTo>
                        <a:pt x="142" y="34"/>
                      </a:lnTo>
                      <a:lnTo>
                        <a:pt x="60" y="44"/>
                      </a:lnTo>
                      <a:lnTo>
                        <a:pt x="0" y="4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1" name="Freeform 29"/>
                <p:cNvSpPr>
                  <a:spLocks/>
                </p:cNvSpPr>
                <p:nvPr/>
              </p:nvSpPr>
              <p:spPr bwMode="auto">
                <a:xfrm>
                  <a:off x="5372234" y="2224086"/>
                  <a:ext cx="177800" cy="454025"/>
                </a:xfrm>
                <a:custGeom>
                  <a:avLst/>
                  <a:gdLst>
                    <a:gd name="T0" fmla="*/ 0 w 98"/>
                    <a:gd name="T1" fmla="*/ 242 h 242"/>
                    <a:gd name="T2" fmla="*/ 0 w 98"/>
                    <a:gd name="T3" fmla="*/ 242 h 242"/>
                    <a:gd name="T4" fmla="*/ 22 w 98"/>
                    <a:gd name="T5" fmla="*/ 174 h 242"/>
                    <a:gd name="T6" fmla="*/ 50 w 98"/>
                    <a:gd name="T7" fmla="*/ 106 h 242"/>
                    <a:gd name="T8" fmla="*/ 76 w 98"/>
                    <a:gd name="T9" fmla="*/ 44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6"/>
                      </a:lnTo>
                      <a:lnTo>
                        <a:pt x="76" y="44"/>
                      </a:lnTo>
                      <a:lnTo>
                        <a:pt x="98"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2" name="Freeform 31"/>
                <p:cNvSpPr>
                  <a:spLocks/>
                </p:cNvSpPr>
                <p:nvPr/>
              </p:nvSpPr>
              <p:spPr bwMode="auto">
                <a:xfrm>
                  <a:off x="5638933" y="1690687"/>
                  <a:ext cx="307975" cy="377825"/>
                </a:xfrm>
                <a:custGeom>
                  <a:avLst/>
                  <a:gdLst>
                    <a:gd name="T0" fmla="*/ 194 w 194"/>
                    <a:gd name="T1" fmla="*/ 0 h 238"/>
                    <a:gd name="T2" fmla="*/ 194 w 194"/>
                    <a:gd name="T3" fmla="*/ 0 h 238"/>
                    <a:gd name="T4" fmla="*/ 170 w 194"/>
                    <a:gd name="T5" fmla="*/ 24 h 238"/>
                    <a:gd name="T6" fmla="*/ 142 w 194"/>
                    <a:gd name="T7" fmla="*/ 54 h 238"/>
                    <a:gd name="T8" fmla="*/ 114 w 194"/>
                    <a:gd name="T9" fmla="*/ 86 h 238"/>
                    <a:gd name="T10" fmla="*/ 84 w 194"/>
                    <a:gd name="T11" fmla="*/ 122 h 238"/>
                    <a:gd name="T12" fmla="*/ 34 w 194"/>
                    <a:gd name="T13" fmla="*/ 188 h 238"/>
                    <a:gd name="T14" fmla="*/ 14 w 194"/>
                    <a:gd name="T15" fmla="*/ 216 h 238"/>
                    <a:gd name="T16" fmla="*/ 0 w 194"/>
                    <a:gd name="T17"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38">
                      <a:moveTo>
                        <a:pt x="194" y="0"/>
                      </a:moveTo>
                      <a:lnTo>
                        <a:pt x="194" y="0"/>
                      </a:lnTo>
                      <a:lnTo>
                        <a:pt x="170" y="24"/>
                      </a:lnTo>
                      <a:lnTo>
                        <a:pt x="142" y="54"/>
                      </a:lnTo>
                      <a:lnTo>
                        <a:pt x="114" y="86"/>
                      </a:lnTo>
                      <a:lnTo>
                        <a:pt x="84" y="122"/>
                      </a:lnTo>
                      <a:lnTo>
                        <a:pt x="34" y="188"/>
                      </a:lnTo>
                      <a:lnTo>
                        <a:pt x="14" y="216"/>
                      </a:lnTo>
                      <a:lnTo>
                        <a:pt x="0"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3" name="Freeform 33"/>
                <p:cNvSpPr>
                  <a:spLocks/>
                </p:cNvSpPr>
                <p:nvPr/>
              </p:nvSpPr>
              <p:spPr bwMode="auto">
                <a:xfrm>
                  <a:off x="6556507" y="2224087"/>
                  <a:ext cx="179279" cy="451932"/>
                </a:xfrm>
                <a:custGeom>
                  <a:avLst/>
                  <a:gdLst>
                    <a:gd name="T0" fmla="*/ 96 w 96"/>
                    <a:gd name="T1" fmla="*/ 242 h 242"/>
                    <a:gd name="T2" fmla="*/ 96 w 96"/>
                    <a:gd name="T3" fmla="*/ 242 h 242"/>
                    <a:gd name="T4" fmla="*/ 74 w 96"/>
                    <a:gd name="T5" fmla="*/ 176 h 242"/>
                    <a:gd name="T6" fmla="*/ 48 w 96"/>
                    <a:gd name="T7" fmla="*/ 106 h 242"/>
                    <a:gd name="T8" fmla="*/ 22 w 96"/>
                    <a:gd name="T9" fmla="*/ 44 h 242"/>
                    <a:gd name="T10" fmla="*/ 0 w 96"/>
                    <a:gd name="T11" fmla="*/ 0 h 242"/>
                  </a:gdLst>
                  <a:ahLst/>
                  <a:cxnLst>
                    <a:cxn ang="0">
                      <a:pos x="T0" y="T1"/>
                    </a:cxn>
                    <a:cxn ang="0">
                      <a:pos x="T2" y="T3"/>
                    </a:cxn>
                    <a:cxn ang="0">
                      <a:pos x="T4" y="T5"/>
                    </a:cxn>
                    <a:cxn ang="0">
                      <a:pos x="T6" y="T7"/>
                    </a:cxn>
                    <a:cxn ang="0">
                      <a:pos x="T8" y="T9"/>
                    </a:cxn>
                    <a:cxn ang="0">
                      <a:pos x="T10" y="T11"/>
                    </a:cxn>
                  </a:cxnLst>
                  <a:rect l="0" t="0" r="r" b="b"/>
                  <a:pathLst>
                    <a:path w="96" h="242">
                      <a:moveTo>
                        <a:pt x="96" y="242"/>
                      </a:moveTo>
                      <a:lnTo>
                        <a:pt x="96" y="242"/>
                      </a:lnTo>
                      <a:lnTo>
                        <a:pt x="74" y="176"/>
                      </a:lnTo>
                      <a:lnTo>
                        <a:pt x="48" y="106"/>
                      </a:lnTo>
                      <a:lnTo>
                        <a:pt x="22" y="44"/>
                      </a:lnTo>
                      <a:lnTo>
                        <a:pt x="0" y="0"/>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4" name="Freeform 35"/>
                <p:cNvSpPr>
                  <a:spLocks/>
                </p:cNvSpPr>
                <p:nvPr/>
              </p:nvSpPr>
              <p:spPr bwMode="auto">
                <a:xfrm>
                  <a:off x="6156458" y="1690687"/>
                  <a:ext cx="307975" cy="377825"/>
                </a:xfrm>
                <a:custGeom>
                  <a:avLst/>
                  <a:gdLst>
                    <a:gd name="T0" fmla="*/ 0 w 194"/>
                    <a:gd name="T1" fmla="*/ 0 h 238"/>
                    <a:gd name="T2" fmla="*/ 0 w 194"/>
                    <a:gd name="T3" fmla="*/ 0 h 238"/>
                    <a:gd name="T4" fmla="*/ 26 w 194"/>
                    <a:gd name="T5" fmla="*/ 24 h 238"/>
                    <a:gd name="T6" fmla="*/ 54 w 194"/>
                    <a:gd name="T7" fmla="*/ 54 h 238"/>
                    <a:gd name="T8" fmla="*/ 82 w 194"/>
                    <a:gd name="T9" fmla="*/ 86 h 238"/>
                    <a:gd name="T10" fmla="*/ 110 w 194"/>
                    <a:gd name="T11" fmla="*/ 122 h 238"/>
                    <a:gd name="T12" fmla="*/ 160 w 194"/>
                    <a:gd name="T13" fmla="*/ 188 h 238"/>
                    <a:gd name="T14" fmla="*/ 194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0" y="0"/>
                      </a:moveTo>
                      <a:lnTo>
                        <a:pt x="0" y="0"/>
                      </a:lnTo>
                      <a:lnTo>
                        <a:pt x="26" y="24"/>
                      </a:lnTo>
                      <a:lnTo>
                        <a:pt x="54" y="54"/>
                      </a:lnTo>
                      <a:lnTo>
                        <a:pt x="82" y="86"/>
                      </a:lnTo>
                      <a:lnTo>
                        <a:pt x="110" y="122"/>
                      </a:lnTo>
                      <a:lnTo>
                        <a:pt x="160" y="188"/>
                      </a:lnTo>
                      <a:lnTo>
                        <a:pt x="194" y="23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5" name="Freeform 37"/>
                <p:cNvSpPr>
                  <a:spLocks/>
                </p:cNvSpPr>
                <p:nvPr/>
              </p:nvSpPr>
              <p:spPr bwMode="auto">
                <a:xfrm>
                  <a:off x="4895982" y="2976562"/>
                  <a:ext cx="307975" cy="377825"/>
                </a:xfrm>
                <a:custGeom>
                  <a:avLst/>
                  <a:gdLst>
                    <a:gd name="T0" fmla="*/ 162 w 162"/>
                    <a:gd name="T1" fmla="*/ 0 h 206"/>
                    <a:gd name="T2" fmla="*/ 162 w 162"/>
                    <a:gd name="T3" fmla="*/ 0 h 206"/>
                    <a:gd name="T4" fmla="*/ 114 w 162"/>
                    <a:gd name="T5" fmla="*/ 54 h 206"/>
                    <a:gd name="T6" fmla="*/ 68 w 162"/>
                    <a:gd name="T7" fmla="*/ 112 h 206"/>
                    <a:gd name="T8" fmla="*/ 28 w 162"/>
                    <a:gd name="T9" fmla="*/ 166 h 206"/>
                    <a:gd name="T10" fmla="*/ 0 w 162"/>
                    <a:gd name="T11" fmla="*/ 206 h 206"/>
                  </a:gdLst>
                  <a:ahLst/>
                  <a:cxnLst>
                    <a:cxn ang="0">
                      <a:pos x="T0" y="T1"/>
                    </a:cxn>
                    <a:cxn ang="0">
                      <a:pos x="T2" y="T3"/>
                    </a:cxn>
                    <a:cxn ang="0">
                      <a:pos x="T4" y="T5"/>
                    </a:cxn>
                    <a:cxn ang="0">
                      <a:pos x="T6" y="T7"/>
                    </a:cxn>
                    <a:cxn ang="0">
                      <a:pos x="T8" y="T9"/>
                    </a:cxn>
                    <a:cxn ang="0">
                      <a:pos x="T10" y="T11"/>
                    </a:cxn>
                  </a:cxnLst>
                  <a:rect l="0" t="0" r="r" b="b"/>
                  <a:pathLst>
                    <a:path w="162" h="206">
                      <a:moveTo>
                        <a:pt x="162" y="0"/>
                      </a:moveTo>
                      <a:lnTo>
                        <a:pt x="162" y="0"/>
                      </a:lnTo>
                      <a:lnTo>
                        <a:pt x="114" y="54"/>
                      </a:lnTo>
                      <a:lnTo>
                        <a:pt x="68" y="112"/>
                      </a:lnTo>
                      <a:lnTo>
                        <a:pt x="28" y="166"/>
                      </a:lnTo>
                      <a:lnTo>
                        <a:pt x="0" y="20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6" name="Freeform 39"/>
                <p:cNvSpPr>
                  <a:spLocks/>
                </p:cNvSpPr>
                <p:nvPr/>
              </p:nvSpPr>
              <p:spPr bwMode="auto">
                <a:xfrm>
                  <a:off x="4635633" y="3509962"/>
                  <a:ext cx="171450" cy="457200"/>
                </a:xfrm>
                <a:custGeom>
                  <a:avLst/>
                  <a:gdLst>
                    <a:gd name="T0" fmla="*/ 0 w 108"/>
                    <a:gd name="T1" fmla="*/ 288 h 288"/>
                    <a:gd name="T2" fmla="*/ 0 w 108"/>
                    <a:gd name="T3" fmla="*/ 288 h 288"/>
                    <a:gd name="T4" fmla="*/ 8 w 108"/>
                    <a:gd name="T5" fmla="*/ 254 h 288"/>
                    <a:gd name="T6" fmla="*/ 20 w 108"/>
                    <a:gd name="T7" fmla="*/ 214 h 288"/>
                    <a:gd name="T8" fmla="*/ 34 w 108"/>
                    <a:gd name="T9" fmla="*/ 174 h 288"/>
                    <a:gd name="T10" fmla="*/ 50 w 108"/>
                    <a:gd name="T11" fmla="*/ 132 h 288"/>
                    <a:gd name="T12" fmla="*/ 82 w 108"/>
                    <a:gd name="T13" fmla="*/ 54 h 288"/>
                    <a:gd name="T14" fmla="*/ 108 w 108"/>
                    <a:gd name="T15" fmla="*/ 0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8">
                      <a:moveTo>
                        <a:pt x="0" y="288"/>
                      </a:moveTo>
                      <a:lnTo>
                        <a:pt x="0" y="288"/>
                      </a:lnTo>
                      <a:lnTo>
                        <a:pt x="8" y="254"/>
                      </a:lnTo>
                      <a:lnTo>
                        <a:pt x="20" y="214"/>
                      </a:lnTo>
                      <a:lnTo>
                        <a:pt x="34" y="174"/>
                      </a:lnTo>
                      <a:lnTo>
                        <a:pt x="50" y="132"/>
                      </a:lnTo>
                      <a:lnTo>
                        <a:pt x="82" y="54"/>
                      </a:lnTo>
                      <a:lnTo>
                        <a:pt x="108"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7" name="Freeform 41"/>
                <p:cNvSpPr>
                  <a:spLocks/>
                </p:cNvSpPr>
                <p:nvPr/>
              </p:nvSpPr>
              <p:spPr bwMode="auto">
                <a:xfrm>
                  <a:off x="5400808" y="4148137"/>
                  <a:ext cx="476066" cy="76200"/>
                </a:xfrm>
                <a:custGeom>
                  <a:avLst/>
                  <a:gdLst>
                    <a:gd name="T0" fmla="*/ 258 w 258"/>
                    <a:gd name="T1" fmla="*/ 0 h 36"/>
                    <a:gd name="T2" fmla="*/ 258 w 258"/>
                    <a:gd name="T3" fmla="*/ 0 h 36"/>
                    <a:gd name="T4" fmla="*/ 188 w 258"/>
                    <a:gd name="T5" fmla="*/ 14 h 36"/>
                    <a:gd name="T6" fmla="*/ 114 w 258"/>
                    <a:gd name="T7" fmla="*/ 26 h 36"/>
                    <a:gd name="T8" fmla="*/ 48 w 258"/>
                    <a:gd name="T9" fmla="*/ 34 h 36"/>
                    <a:gd name="T10" fmla="*/ 0 w 258"/>
                    <a:gd name="T11" fmla="*/ 36 h 36"/>
                  </a:gdLst>
                  <a:ahLst/>
                  <a:cxnLst>
                    <a:cxn ang="0">
                      <a:pos x="T0" y="T1"/>
                    </a:cxn>
                    <a:cxn ang="0">
                      <a:pos x="T2" y="T3"/>
                    </a:cxn>
                    <a:cxn ang="0">
                      <a:pos x="T4" y="T5"/>
                    </a:cxn>
                    <a:cxn ang="0">
                      <a:pos x="T6" y="T7"/>
                    </a:cxn>
                    <a:cxn ang="0">
                      <a:pos x="T8" y="T9"/>
                    </a:cxn>
                    <a:cxn ang="0">
                      <a:pos x="T10" y="T11"/>
                    </a:cxn>
                  </a:cxnLst>
                  <a:rect l="0" t="0" r="r" b="b"/>
                  <a:pathLst>
                    <a:path w="258" h="36">
                      <a:moveTo>
                        <a:pt x="258" y="0"/>
                      </a:moveTo>
                      <a:lnTo>
                        <a:pt x="258" y="0"/>
                      </a:lnTo>
                      <a:lnTo>
                        <a:pt x="188" y="14"/>
                      </a:lnTo>
                      <a:lnTo>
                        <a:pt x="114" y="26"/>
                      </a:lnTo>
                      <a:lnTo>
                        <a:pt x="48" y="34"/>
                      </a:lnTo>
                      <a:lnTo>
                        <a:pt x="0" y="36"/>
                      </a:lnTo>
                    </a:path>
                  </a:pathLst>
                </a:custGeom>
                <a:noFill/>
                <a:ln w="12700">
                  <a:solidFill>
                    <a:schemeClr val="tx1"/>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8" name="Freeform 43"/>
                <p:cNvSpPr>
                  <a:spLocks/>
                </p:cNvSpPr>
                <p:nvPr/>
              </p:nvSpPr>
              <p:spPr bwMode="auto">
                <a:xfrm>
                  <a:off x="4740408" y="4148137"/>
                  <a:ext cx="479425" cy="76200"/>
                </a:xfrm>
                <a:custGeom>
                  <a:avLst/>
                  <a:gdLst>
                    <a:gd name="T0" fmla="*/ 0 w 302"/>
                    <a:gd name="T1" fmla="*/ 0 h 48"/>
                    <a:gd name="T2" fmla="*/ 0 w 302"/>
                    <a:gd name="T3" fmla="*/ 0 h 48"/>
                    <a:gd name="T4" fmla="*/ 32 w 302"/>
                    <a:gd name="T5" fmla="*/ 10 h 48"/>
                    <a:gd name="T6" fmla="*/ 72 w 302"/>
                    <a:gd name="T7" fmla="*/ 18 h 48"/>
                    <a:gd name="T8" fmla="*/ 114 w 302"/>
                    <a:gd name="T9" fmla="*/ 26 h 48"/>
                    <a:gd name="T10" fmla="*/ 160 w 302"/>
                    <a:gd name="T11" fmla="*/ 34 h 48"/>
                    <a:gd name="T12" fmla="*/ 242 w 302"/>
                    <a:gd name="T13" fmla="*/ 44 h 48"/>
                    <a:gd name="T14" fmla="*/ 302 w 302"/>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8">
                      <a:moveTo>
                        <a:pt x="0" y="0"/>
                      </a:moveTo>
                      <a:lnTo>
                        <a:pt x="0" y="0"/>
                      </a:lnTo>
                      <a:lnTo>
                        <a:pt x="32" y="10"/>
                      </a:lnTo>
                      <a:lnTo>
                        <a:pt x="72" y="18"/>
                      </a:lnTo>
                      <a:lnTo>
                        <a:pt x="114" y="26"/>
                      </a:lnTo>
                      <a:lnTo>
                        <a:pt x="160" y="34"/>
                      </a:lnTo>
                      <a:lnTo>
                        <a:pt x="242" y="44"/>
                      </a:lnTo>
                      <a:lnTo>
                        <a:pt x="302" y="48"/>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9" name="Freeform 45"/>
                <p:cNvSpPr>
                  <a:spLocks/>
                </p:cNvSpPr>
                <p:nvPr/>
              </p:nvSpPr>
              <p:spPr bwMode="auto">
                <a:xfrm>
                  <a:off x="6372358" y="2976562"/>
                  <a:ext cx="307975" cy="377825"/>
                </a:xfrm>
                <a:custGeom>
                  <a:avLst/>
                  <a:gdLst>
                    <a:gd name="T0" fmla="*/ 194 w 194"/>
                    <a:gd name="T1" fmla="*/ 0 h 238"/>
                    <a:gd name="T2" fmla="*/ 194 w 194"/>
                    <a:gd name="T3" fmla="*/ 0 h 238"/>
                    <a:gd name="T4" fmla="*/ 170 w 194"/>
                    <a:gd name="T5" fmla="*/ 26 h 238"/>
                    <a:gd name="T6" fmla="*/ 142 w 194"/>
                    <a:gd name="T7" fmla="*/ 54 h 238"/>
                    <a:gd name="T8" fmla="*/ 112 w 194"/>
                    <a:gd name="T9" fmla="*/ 88 h 238"/>
                    <a:gd name="T10" fmla="*/ 84 w 194"/>
                    <a:gd name="T11" fmla="*/ 122 h 238"/>
                    <a:gd name="T12" fmla="*/ 34 w 194"/>
                    <a:gd name="T13" fmla="*/ 188 h 238"/>
                    <a:gd name="T14" fmla="*/ 0 w 194"/>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238">
                      <a:moveTo>
                        <a:pt x="194" y="0"/>
                      </a:moveTo>
                      <a:lnTo>
                        <a:pt x="194" y="0"/>
                      </a:lnTo>
                      <a:lnTo>
                        <a:pt x="170" y="26"/>
                      </a:lnTo>
                      <a:lnTo>
                        <a:pt x="142" y="54"/>
                      </a:lnTo>
                      <a:lnTo>
                        <a:pt x="112" y="88"/>
                      </a:lnTo>
                      <a:lnTo>
                        <a:pt x="84" y="122"/>
                      </a:lnTo>
                      <a:lnTo>
                        <a:pt x="34" y="188"/>
                      </a:lnTo>
                      <a:lnTo>
                        <a:pt x="0" y="238"/>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0" name="Freeform 46"/>
                <p:cNvSpPr>
                  <a:spLocks/>
                </p:cNvSpPr>
                <p:nvPr/>
              </p:nvSpPr>
              <p:spPr bwMode="auto">
                <a:xfrm>
                  <a:off x="6102483" y="3513137"/>
                  <a:ext cx="180975" cy="446897"/>
                </a:xfrm>
                <a:custGeom>
                  <a:avLst/>
                  <a:gdLst>
                    <a:gd name="T0" fmla="*/ 0 w 98"/>
                    <a:gd name="T1" fmla="*/ 242 h 242"/>
                    <a:gd name="T2" fmla="*/ 0 w 98"/>
                    <a:gd name="T3" fmla="*/ 242 h 242"/>
                    <a:gd name="T4" fmla="*/ 22 w 98"/>
                    <a:gd name="T5" fmla="*/ 174 h 242"/>
                    <a:gd name="T6" fmla="*/ 50 w 98"/>
                    <a:gd name="T7" fmla="*/ 104 h 242"/>
                    <a:gd name="T8" fmla="*/ 76 w 98"/>
                    <a:gd name="T9" fmla="*/ 42 h 242"/>
                    <a:gd name="T10" fmla="*/ 98 w 98"/>
                    <a:gd name="T11" fmla="*/ 0 h 242"/>
                  </a:gdLst>
                  <a:ahLst/>
                  <a:cxnLst>
                    <a:cxn ang="0">
                      <a:pos x="T0" y="T1"/>
                    </a:cxn>
                    <a:cxn ang="0">
                      <a:pos x="T2" y="T3"/>
                    </a:cxn>
                    <a:cxn ang="0">
                      <a:pos x="T4" y="T5"/>
                    </a:cxn>
                    <a:cxn ang="0">
                      <a:pos x="T6" y="T7"/>
                    </a:cxn>
                    <a:cxn ang="0">
                      <a:pos x="T8" y="T9"/>
                    </a:cxn>
                    <a:cxn ang="0">
                      <a:pos x="T10" y="T11"/>
                    </a:cxn>
                  </a:cxnLst>
                  <a:rect l="0" t="0" r="r" b="b"/>
                  <a:pathLst>
                    <a:path w="98" h="242">
                      <a:moveTo>
                        <a:pt x="0" y="242"/>
                      </a:moveTo>
                      <a:lnTo>
                        <a:pt x="0" y="242"/>
                      </a:lnTo>
                      <a:lnTo>
                        <a:pt x="22" y="174"/>
                      </a:lnTo>
                      <a:lnTo>
                        <a:pt x="50" y="104"/>
                      </a:lnTo>
                      <a:lnTo>
                        <a:pt x="76" y="42"/>
                      </a:lnTo>
                      <a:lnTo>
                        <a:pt x="98"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1" name="Freeform 50"/>
                <p:cNvSpPr>
                  <a:spLocks/>
                </p:cNvSpPr>
                <p:nvPr/>
              </p:nvSpPr>
              <p:spPr bwMode="auto">
                <a:xfrm>
                  <a:off x="5623058" y="3627437"/>
                  <a:ext cx="293504" cy="377886"/>
                </a:xfrm>
                <a:custGeom>
                  <a:avLst/>
                  <a:gdLst>
                    <a:gd name="T0" fmla="*/ 160 w 160"/>
                    <a:gd name="T1" fmla="*/ 206 h 206"/>
                    <a:gd name="T2" fmla="*/ 160 w 160"/>
                    <a:gd name="T3" fmla="*/ 206 h 206"/>
                    <a:gd name="T4" fmla="*/ 112 w 160"/>
                    <a:gd name="T5" fmla="*/ 152 h 206"/>
                    <a:gd name="T6" fmla="*/ 66 w 160"/>
                    <a:gd name="T7" fmla="*/ 94 h 206"/>
                    <a:gd name="T8" fmla="*/ 26 w 160"/>
                    <a:gd name="T9" fmla="*/ 40 h 206"/>
                    <a:gd name="T10" fmla="*/ 0 w 160"/>
                    <a:gd name="T11" fmla="*/ 0 h 206"/>
                  </a:gdLst>
                  <a:ahLst/>
                  <a:cxnLst>
                    <a:cxn ang="0">
                      <a:pos x="T0" y="T1"/>
                    </a:cxn>
                    <a:cxn ang="0">
                      <a:pos x="T2" y="T3"/>
                    </a:cxn>
                    <a:cxn ang="0">
                      <a:pos x="T4" y="T5"/>
                    </a:cxn>
                    <a:cxn ang="0">
                      <a:pos x="T6" y="T7"/>
                    </a:cxn>
                    <a:cxn ang="0">
                      <a:pos x="T8" y="T9"/>
                    </a:cxn>
                    <a:cxn ang="0">
                      <a:pos x="T10" y="T11"/>
                    </a:cxn>
                  </a:cxnLst>
                  <a:rect l="0" t="0" r="r" b="b"/>
                  <a:pathLst>
                    <a:path w="160" h="206">
                      <a:moveTo>
                        <a:pt x="160" y="206"/>
                      </a:moveTo>
                      <a:lnTo>
                        <a:pt x="160" y="206"/>
                      </a:lnTo>
                      <a:lnTo>
                        <a:pt x="112" y="152"/>
                      </a:lnTo>
                      <a:lnTo>
                        <a:pt x="66" y="94"/>
                      </a:lnTo>
                      <a:lnTo>
                        <a:pt x="26" y="40"/>
                      </a:lnTo>
                      <a:lnTo>
                        <a:pt x="0"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2" name="Freeform 52"/>
                <p:cNvSpPr>
                  <a:spLocks/>
                </p:cNvSpPr>
                <p:nvPr/>
              </p:nvSpPr>
              <p:spPr bwMode="auto">
                <a:xfrm>
                  <a:off x="5359533" y="3017837"/>
                  <a:ext cx="171450" cy="454025"/>
                </a:xfrm>
                <a:custGeom>
                  <a:avLst/>
                  <a:gdLst>
                    <a:gd name="T0" fmla="*/ 0 w 108"/>
                    <a:gd name="T1" fmla="*/ 0 h 286"/>
                    <a:gd name="T2" fmla="*/ 0 w 108"/>
                    <a:gd name="T3" fmla="*/ 0 h 286"/>
                    <a:gd name="T4" fmla="*/ 8 w 108"/>
                    <a:gd name="T5" fmla="*/ 34 h 286"/>
                    <a:gd name="T6" fmla="*/ 20 w 108"/>
                    <a:gd name="T7" fmla="*/ 72 h 286"/>
                    <a:gd name="T8" fmla="*/ 34 w 108"/>
                    <a:gd name="T9" fmla="*/ 112 h 286"/>
                    <a:gd name="T10" fmla="*/ 50 w 108"/>
                    <a:gd name="T11" fmla="*/ 154 h 286"/>
                    <a:gd name="T12" fmla="*/ 82 w 108"/>
                    <a:gd name="T13" fmla="*/ 232 h 286"/>
                    <a:gd name="T14" fmla="*/ 96 w 108"/>
                    <a:gd name="T15" fmla="*/ 262 h 286"/>
                    <a:gd name="T16" fmla="*/ 108 w 108"/>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286">
                      <a:moveTo>
                        <a:pt x="0" y="0"/>
                      </a:moveTo>
                      <a:lnTo>
                        <a:pt x="0" y="0"/>
                      </a:lnTo>
                      <a:lnTo>
                        <a:pt x="8" y="34"/>
                      </a:lnTo>
                      <a:lnTo>
                        <a:pt x="20" y="72"/>
                      </a:lnTo>
                      <a:lnTo>
                        <a:pt x="34" y="112"/>
                      </a:lnTo>
                      <a:lnTo>
                        <a:pt x="50" y="154"/>
                      </a:lnTo>
                      <a:lnTo>
                        <a:pt x="82" y="232"/>
                      </a:lnTo>
                      <a:lnTo>
                        <a:pt x="96" y="262"/>
                      </a:lnTo>
                      <a:lnTo>
                        <a:pt x="108" y="286"/>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4" name="Freeform 55"/>
                <p:cNvSpPr>
                  <a:spLocks/>
                </p:cNvSpPr>
                <p:nvPr/>
              </p:nvSpPr>
              <p:spPr bwMode="auto">
                <a:xfrm>
                  <a:off x="5410334" y="2986087"/>
                  <a:ext cx="323850" cy="368300"/>
                </a:xfrm>
                <a:custGeom>
                  <a:avLst/>
                  <a:gdLst>
                    <a:gd name="T0" fmla="*/ 0 w 162"/>
                    <a:gd name="T1" fmla="*/ 0 h 204"/>
                    <a:gd name="T2" fmla="*/ 0 w 162"/>
                    <a:gd name="T3" fmla="*/ 0 h 204"/>
                    <a:gd name="T4" fmla="*/ 48 w 162"/>
                    <a:gd name="T5" fmla="*/ 52 h 204"/>
                    <a:gd name="T6" fmla="*/ 94 w 162"/>
                    <a:gd name="T7" fmla="*/ 110 h 204"/>
                    <a:gd name="T8" fmla="*/ 134 w 162"/>
                    <a:gd name="T9" fmla="*/ 164 h 204"/>
                    <a:gd name="T10" fmla="*/ 162 w 162"/>
                    <a:gd name="T11" fmla="*/ 204 h 204"/>
                  </a:gdLst>
                  <a:ahLst/>
                  <a:cxnLst>
                    <a:cxn ang="0">
                      <a:pos x="T0" y="T1"/>
                    </a:cxn>
                    <a:cxn ang="0">
                      <a:pos x="T2" y="T3"/>
                    </a:cxn>
                    <a:cxn ang="0">
                      <a:pos x="T4" y="T5"/>
                    </a:cxn>
                    <a:cxn ang="0">
                      <a:pos x="T6" y="T7"/>
                    </a:cxn>
                    <a:cxn ang="0">
                      <a:pos x="T8" y="T9"/>
                    </a:cxn>
                    <a:cxn ang="0">
                      <a:pos x="T10" y="T11"/>
                    </a:cxn>
                  </a:cxnLst>
                  <a:rect l="0" t="0" r="r" b="b"/>
                  <a:pathLst>
                    <a:path w="162" h="204">
                      <a:moveTo>
                        <a:pt x="0" y="0"/>
                      </a:moveTo>
                      <a:lnTo>
                        <a:pt x="0" y="0"/>
                      </a:lnTo>
                      <a:lnTo>
                        <a:pt x="48" y="52"/>
                      </a:lnTo>
                      <a:lnTo>
                        <a:pt x="94" y="110"/>
                      </a:lnTo>
                      <a:lnTo>
                        <a:pt x="134" y="164"/>
                      </a:lnTo>
                      <a:lnTo>
                        <a:pt x="162" y="204"/>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5" name="Freeform 61"/>
                <p:cNvSpPr>
                  <a:spLocks/>
                </p:cNvSpPr>
                <p:nvPr/>
              </p:nvSpPr>
              <p:spPr bwMode="auto">
                <a:xfrm>
                  <a:off x="4721358" y="3973512"/>
                  <a:ext cx="412750" cy="69850"/>
                </a:xfrm>
                <a:custGeom>
                  <a:avLst/>
                  <a:gdLst>
                    <a:gd name="T0" fmla="*/ 0 w 260"/>
                    <a:gd name="T1" fmla="*/ 44 h 44"/>
                    <a:gd name="T2" fmla="*/ 0 w 260"/>
                    <a:gd name="T3" fmla="*/ 44 h 44"/>
                    <a:gd name="T4" fmla="*/ 34 w 260"/>
                    <a:gd name="T5" fmla="*/ 42 h 44"/>
                    <a:gd name="T6" fmla="*/ 66 w 260"/>
                    <a:gd name="T7" fmla="*/ 38 h 44"/>
                    <a:gd name="T8" fmla="*/ 134 w 260"/>
                    <a:gd name="T9" fmla="*/ 26 h 44"/>
                    <a:gd name="T10" fmla="*/ 198 w 260"/>
                    <a:gd name="T11" fmla="*/ 12 h 44"/>
                    <a:gd name="T12" fmla="*/ 260 w 26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260" h="44">
                      <a:moveTo>
                        <a:pt x="0" y="44"/>
                      </a:moveTo>
                      <a:lnTo>
                        <a:pt x="0" y="44"/>
                      </a:lnTo>
                      <a:lnTo>
                        <a:pt x="34" y="42"/>
                      </a:lnTo>
                      <a:lnTo>
                        <a:pt x="66" y="38"/>
                      </a:lnTo>
                      <a:lnTo>
                        <a:pt x="134" y="26"/>
                      </a:lnTo>
                      <a:lnTo>
                        <a:pt x="198" y="12"/>
                      </a:lnTo>
                      <a:lnTo>
                        <a:pt x="26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6" name="Freeform 62"/>
                <p:cNvSpPr>
                  <a:spLocks/>
                </p:cNvSpPr>
                <p:nvPr/>
              </p:nvSpPr>
              <p:spPr bwMode="auto">
                <a:xfrm>
                  <a:off x="5311908" y="2932112"/>
                  <a:ext cx="1334218" cy="971550"/>
                </a:xfrm>
                <a:custGeom>
                  <a:avLst/>
                  <a:gdLst>
                    <a:gd name="T0" fmla="*/ 0 w 802"/>
                    <a:gd name="T1" fmla="*/ 584 h 584"/>
                    <a:gd name="T2" fmla="*/ 0 w 802"/>
                    <a:gd name="T3" fmla="*/ 584 h 584"/>
                    <a:gd name="T4" fmla="*/ 64 w 802"/>
                    <a:gd name="T5" fmla="*/ 556 h 584"/>
                    <a:gd name="T6" fmla="*/ 138 w 802"/>
                    <a:gd name="T7" fmla="*/ 522 h 584"/>
                    <a:gd name="T8" fmla="*/ 176 w 802"/>
                    <a:gd name="T9" fmla="*/ 502 h 584"/>
                    <a:gd name="T10" fmla="*/ 216 w 802"/>
                    <a:gd name="T11" fmla="*/ 480 h 584"/>
                    <a:gd name="T12" fmla="*/ 256 w 802"/>
                    <a:gd name="T13" fmla="*/ 456 h 584"/>
                    <a:gd name="T14" fmla="*/ 298 w 802"/>
                    <a:gd name="T15" fmla="*/ 430 h 584"/>
                    <a:gd name="T16" fmla="*/ 298 w 802"/>
                    <a:gd name="T17" fmla="*/ 430 h 584"/>
                    <a:gd name="T18" fmla="*/ 392 w 802"/>
                    <a:gd name="T19" fmla="*/ 364 h 584"/>
                    <a:gd name="T20" fmla="*/ 508 w 802"/>
                    <a:gd name="T21" fmla="*/ 282 h 584"/>
                    <a:gd name="T22" fmla="*/ 508 w 802"/>
                    <a:gd name="T23" fmla="*/ 282 h 584"/>
                    <a:gd name="T24" fmla="*/ 550 w 802"/>
                    <a:gd name="T25" fmla="*/ 250 h 584"/>
                    <a:gd name="T26" fmla="*/ 592 w 802"/>
                    <a:gd name="T27" fmla="*/ 214 h 584"/>
                    <a:gd name="T28" fmla="*/ 634 w 802"/>
                    <a:gd name="T29" fmla="*/ 176 h 584"/>
                    <a:gd name="T30" fmla="*/ 674 w 802"/>
                    <a:gd name="T31" fmla="*/ 138 h 584"/>
                    <a:gd name="T32" fmla="*/ 712 w 802"/>
                    <a:gd name="T33" fmla="*/ 100 h 584"/>
                    <a:gd name="T34" fmla="*/ 746 w 802"/>
                    <a:gd name="T35" fmla="*/ 64 h 584"/>
                    <a:gd name="T36" fmla="*/ 802 w 802"/>
                    <a:gd name="T3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2" h="584">
                      <a:moveTo>
                        <a:pt x="0" y="584"/>
                      </a:moveTo>
                      <a:lnTo>
                        <a:pt x="0" y="584"/>
                      </a:lnTo>
                      <a:lnTo>
                        <a:pt x="64" y="556"/>
                      </a:lnTo>
                      <a:lnTo>
                        <a:pt x="138" y="522"/>
                      </a:lnTo>
                      <a:lnTo>
                        <a:pt x="176" y="502"/>
                      </a:lnTo>
                      <a:lnTo>
                        <a:pt x="216" y="480"/>
                      </a:lnTo>
                      <a:lnTo>
                        <a:pt x="256" y="456"/>
                      </a:lnTo>
                      <a:lnTo>
                        <a:pt x="298" y="430"/>
                      </a:lnTo>
                      <a:lnTo>
                        <a:pt x="298" y="430"/>
                      </a:lnTo>
                      <a:lnTo>
                        <a:pt x="392" y="364"/>
                      </a:lnTo>
                      <a:lnTo>
                        <a:pt x="508" y="282"/>
                      </a:lnTo>
                      <a:lnTo>
                        <a:pt x="508" y="282"/>
                      </a:lnTo>
                      <a:lnTo>
                        <a:pt x="550" y="250"/>
                      </a:lnTo>
                      <a:lnTo>
                        <a:pt x="592" y="214"/>
                      </a:lnTo>
                      <a:lnTo>
                        <a:pt x="634" y="176"/>
                      </a:lnTo>
                      <a:lnTo>
                        <a:pt x="674" y="138"/>
                      </a:lnTo>
                      <a:lnTo>
                        <a:pt x="712" y="100"/>
                      </a:lnTo>
                      <a:lnTo>
                        <a:pt x="746" y="64"/>
                      </a:lnTo>
                      <a:lnTo>
                        <a:pt x="802" y="0"/>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7" name="Freeform 64"/>
                <p:cNvSpPr>
                  <a:spLocks/>
                </p:cNvSpPr>
                <p:nvPr/>
              </p:nvSpPr>
              <p:spPr bwMode="auto">
                <a:xfrm>
                  <a:off x="5905633" y="1735137"/>
                  <a:ext cx="142875" cy="390525"/>
                </a:xfrm>
                <a:custGeom>
                  <a:avLst/>
                  <a:gdLst>
                    <a:gd name="T0" fmla="*/ 90 w 90"/>
                    <a:gd name="T1" fmla="*/ 0 h 246"/>
                    <a:gd name="T2" fmla="*/ 90 w 90"/>
                    <a:gd name="T3" fmla="*/ 0 h 246"/>
                    <a:gd name="T4" fmla="*/ 76 w 90"/>
                    <a:gd name="T5" fmla="*/ 30 h 246"/>
                    <a:gd name="T6" fmla="*/ 64 w 90"/>
                    <a:gd name="T7" fmla="*/ 60 h 246"/>
                    <a:gd name="T8" fmla="*/ 40 w 90"/>
                    <a:gd name="T9" fmla="*/ 124 h 246"/>
                    <a:gd name="T10" fmla="*/ 20 w 90"/>
                    <a:gd name="T11" fmla="*/ 188 h 246"/>
                    <a:gd name="T12" fmla="*/ 0 w 90"/>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90" h="246">
                      <a:moveTo>
                        <a:pt x="90" y="0"/>
                      </a:moveTo>
                      <a:lnTo>
                        <a:pt x="90" y="0"/>
                      </a:lnTo>
                      <a:lnTo>
                        <a:pt x="76" y="30"/>
                      </a:lnTo>
                      <a:lnTo>
                        <a:pt x="64" y="60"/>
                      </a:lnTo>
                      <a:lnTo>
                        <a:pt x="40" y="124"/>
                      </a:lnTo>
                      <a:lnTo>
                        <a:pt x="20" y="188"/>
                      </a:lnTo>
                      <a:lnTo>
                        <a:pt x="0" y="246"/>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8" name="Freeform 65"/>
                <p:cNvSpPr>
                  <a:spLocks/>
                </p:cNvSpPr>
                <p:nvPr/>
              </p:nvSpPr>
              <p:spPr bwMode="auto">
                <a:xfrm>
                  <a:off x="5848483" y="2316162"/>
                  <a:ext cx="203200" cy="1642256"/>
                </a:xfrm>
                <a:custGeom>
                  <a:avLst/>
                  <a:gdLst>
                    <a:gd name="T0" fmla="*/ 18 w 122"/>
                    <a:gd name="T1" fmla="*/ 0 h 986"/>
                    <a:gd name="T2" fmla="*/ 18 w 122"/>
                    <a:gd name="T3" fmla="*/ 0 h 986"/>
                    <a:gd name="T4" fmla="*/ 10 w 122"/>
                    <a:gd name="T5" fmla="*/ 70 h 986"/>
                    <a:gd name="T6" fmla="*/ 2 w 122"/>
                    <a:gd name="T7" fmla="*/ 150 h 986"/>
                    <a:gd name="T8" fmla="*/ 0 w 122"/>
                    <a:gd name="T9" fmla="*/ 194 h 986"/>
                    <a:gd name="T10" fmla="*/ 0 w 122"/>
                    <a:gd name="T11" fmla="*/ 240 h 986"/>
                    <a:gd name="T12" fmla="*/ 0 w 122"/>
                    <a:gd name="T13" fmla="*/ 286 h 986"/>
                    <a:gd name="T14" fmla="*/ 2 w 122"/>
                    <a:gd name="T15" fmla="*/ 334 h 986"/>
                    <a:gd name="T16" fmla="*/ 2 w 122"/>
                    <a:gd name="T17" fmla="*/ 334 h 986"/>
                    <a:gd name="T18" fmla="*/ 12 w 122"/>
                    <a:gd name="T19" fmla="*/ 450 h 986"/>
                    <a:gd name="T20" fmla="*/ 26 w 122"/>
                    <a:gd name="T21" fmla="*/ 592 h 986"/>
                    <a:gd name="T22" fmla="*/ 26 w 122"/>
                    <a:gd name="T23" fmla="*/ 592 h 986"/>
                    <a:gd name="T24" fmla="*/ 32 w 122"/>
                    <a:gd name="T25" fmla="*/ 644 h 986"/>
                    <a:gd name="T26" fmla="*/ 42 w 122"/>
                    <a:gd name="T27" fmla="*/ 698 h 986"/>
                    <a:gd name="T28" fmla="*/ 54 w 122"/>
                    <a:gd name="T29" fmla="*/ 754 h 986"/>
                    <a:gd name="T30" fmla="*/ 68 w 122"/>
                    <a:gd name="T31" fmla="*/ 806 h 986"/>
                    <a:gd name="T32" fmla="*/ 82 w 122"/>
                    <a:gd name="T33" fmla="*/ 858 h 986"/>
                    <a:gd name="T34" fmla="*/ 96 w 122"/>
                    <a:gd name="T35" fmla="*/ 906 h 986"/>
                    <a:gd name="T36" fmla="*/ 122 w 122"/>
                    <a:gd name="T37"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986">
                      <a:moveTo>
                        <a:pt x="18" y="0"/>
                      </a:moveTo>
                      <a:lnTo>
                        <a:pt x="18" y="0"/>
                      </a:lnTo>
                      <a:lnTo>
                        <a:pt x="10" y="70"/>
                      </a:lnTo>
                      <a:lnTo>
                        <a:pt x="2" y="150"/>
                      </a:lnTo>
                      <a:lnTo>
                        <a:pt x="0" y="194"/>
                      </a:lnTo>
                      <a:lnTo>
                        <a:pt x="0" y="240"/>
                      </a:lnTo>
                      <a:lnTo>
                        <a:pt x="0" y="286"/>
                      </a:lnTo>
                      <a:lnTo>
                        <a:pt x="2" y="334"/>
                      </a:lnTo>
                      <a:lnTo>
                        <a:pt x="2" y="334"/>
                      </a:lnTo>
                      <a:lnTo>
                        <a:pt x="12" y="450"/>
                      </a:lnTo>
                      <a:lnTo>
                        <a:pt x="26" y="592"/>
                      </a:lnTo>
                      <a:lnTo>
                        <a:pt x="26" y="592"/>
                      </a:lnTo>
                      <a:lnTo>
                        <a:pt x="32" y="644"/>
                      </a:lnTo>
                      <a:lnTo>
                        <a:pt x="42" y="698"/>
                      </a:lnTo>
                      <a:lnTo>
                        <a:pt x="54" y="754"/>
                      </a:lnTo>
                      <a:lnTo>
                        <a:pt x="68" y="806"/>
                      </a:lnTo>
                      <a:lnTo>
                        <a:pt x="82" y="858"/>
                      </a:lnTo>
                      <a:lnTo>
                        <a:pt x="96" y="906"/>
                      </a:lnTo>
                      <a:lnTo>
                        <a:pt x="122" y="986"/>
                      </a:lnTo>
                    </a:path>
                  </a:pathLst>
                </a:custGeom>
                <a:noFill/>
                <a:ln w="12700">
                  <a:solidFill>
                    <a:schemeClr val="tx1"/>
                  </a:solidFill>
                  <a:prstDash val="solid"/>
                  <a:round/>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3" name="Freeform 54"/>
                <p:cNvSpPr>
                  <a:spLocks/>
                </p:cNvSpPr>
                <p:nvPr/>
              </p:nvSpPr>
              <p:spPr bwMode="auto">
                <a:xfrm>
                  <a:off x="5823083" y="3513137"/>
                  <a:ext cx="171450" cy="454025"/>
                </a:xfrm>
                <a:custGeom>
                  <a:avLst/>
                  <a:gdLst>
                    <a:gd name="T0" fmla="*/ 108 w 108"/>
                    <a:gd name="T1" fmla="*/ 286 h 286"/>
                    <a:gd name="T2" fmla="*/ 108 w 108"/>
                    <a:gd name="T3" fmla="*/ 286 h 286"/>
                    <a:gd name="T4" fmla="*/ 100 w 108"/>
                    <a:gd name="T5" fmla="*/ 252 h 286"/>
                    <a:gd name="T6" fmla="*/ 88 w 108"/>
                    <a:gd name="T7" fmla="*/ 214 h 286"/>
                    <a:gd name="T8" fmla="*/ 74 w 108"/>
                    <a:gd name="T9" fmla="*/ 172 h 286"/>
                    <a:gd name="T10" fmla="*/ 58 w 108"/>
                    <a:gd name="T11" fmla="*/ 130 h 286"/>
                    <a:gd name="T12" fmla="*/ 26 w 108"/>
                    <a:gd name="T13" fmla="*/ 54 h 286"/>
                    <a:gd name="T14" fmla="*/ 0 w 108"/>
                    <a:gd name="T15" fmla="*/ 0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6">
                      <a:moveTo>
                        <a:pt x="108" y="286"/>
                      </a:moveTo>
                      <a:lnTo>
                        <a:pt x="108" y="286"/>
                      </a:lnTo>
                      <a:lnTo>
                        <a:pt x="100" y="252"/>
                      </a:lnTo>
                      <a:lnTo>
                        <a:pt x="88" y="214"/>
                      </a:lnTo>
                      <a:lnTo>
                        <a:pt x="74" y="172"/>
                      </a:lnTo>
                      <a:lnTo>
                        <a:pt x="58" y="130"/>
                      </a:lnTo>
                      <a:lnTo>
                        <a:pt x="26" y="54"/>
                      </a:lnTo>
                      <a:lnTo>
                        <a:pt x="0" y="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3" name="Freeform 17"/>
                <p:cNvSpPr>
                  <a:spLocks/>
                </p:cNvSpPr>
                <p:nvPr/>
              </p:nvSpPr>
              <p:spPr bwMode="auto">
                <a:xfrm>
                  <a:off x="6575558" y="3023659"/>
                  <a:ext cx="177800" cy="448204"/>
                </a:xfrm>
                <a:custGeom>
                  <a:avLst/>
                  <a:gdLst>
                    <a:gd name="T0" fmla="*/ 96 w 96"/>
                    <a:gd name="T1" fmla="*/ 0 h 242"/>
                    <a:gd name="T2" fmla="*/ 96 w 96"/>
                    <a:gd name="T3" fmla="*/ 0 h 242"/>
                    <a:gd name="T4" fmla="*/ 74 w 96"/>
                    <a:gd name="T5" fmla="*/ 68 h 242"/>
                    <a:gd name="T6" fmla="*/ 48 w 96"/>
                    <a:gd name="T7" fmla="*/ 136 h 242"/>
                    <a:gd name="T8" fmla="*/ 20 w 96"/>
                    <a:gd name="T9" fmla="*/ 198 h 242"/>
                    <a:gd name="T10" fmla="*/ 0 w 96"/>
                    <a:gd name="T11" fmla="*/ 242 h 242"/>
                  </a:gdLst>
                  <a:ahLst/>
                  <a:cxnLst>
                    <a:cxn ang="0">
                      <a:pos x="T0" y="T1"/>
                    </a:cxn>
                    <a:cxn ang="0">
                      <a:pos x="T2" y="T3"/>
                    </a:cxn>
                    <a:cxn ang="0">
                      <a:pos x="T4" y="T5"/>
                    </a:cxn>
                    <a:cxn ang="0">
                      <a:pos x="T6" y="T7"/>
                    </a:cxn>
                    <a:cxn ang="0">
                      <a:pos x="T8" y="T9"/>
                    </a:cxn>
                    <a:cxn ang="0">
                      <a:pos x="T10" y="T11"/>
                    </a:cxn>
                  </a:cxnLst>
                  <a:rect l="0" t="0" r="r" b="b"/>
                  <a:pathLst>
                    <a:path w="96" h="242">
                      <a:moveTo>
                        <a:pt x="96" y="0"/>
                      </a:moveTo>
                      <a:lnTo>
                        <a:pt x="96" y="0"/>
                      </a:lnTo>
                      <a:lnTo>
                        <a:pt x="74" y="68"/>
                      </a:lnTo>
                      <a:lnTo>
                        <a:pt x="48" y="136"/>
                      </a:lnTo>
                      <a:lnTo>
                        <a:pt x="20" y="198"/>
                      </a:lnTo>
                      <a:lnTo>
                        <a:pt x="0" y="242"/>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9" name="Freeform 8"/>
                <p:cNvSpPr>
                  <a:spLocks/>
                </p:cNvSpPr>
                <p:nvPr/>
              </p:nvSpPr>
              <p:spPr bwMode="auto">
                <a:xfrm>
                  <a:off x="5462192" y="2725737"/>
                  <a:ext cx="500592" cy="69850"/>
                </a:xfrm>
                <a:custGeom>
                  <a:avLst/>
                  <a:gdLst>
                    <a:gd name="T0" fmla="*/ 0 w 258"/>
                    <a:gd name="T1" fmla="*/ 36 h 36"/>
                    <a:gd name="T2" fmla="*/ 0 w 258"/>
                    <a:gd name="T3" fmla="*/ 36 h 36"/>
                    <a:gd name="T4" fmla="*/ 70 w 258"/>
                    <a:gd name="T5" fmla="*/ 22 h 36"/>
                    <a:gd name="T6" fmla="*/ 142 w 258"/>
                    <a:gd name="T7" fmla="*/ 10 h 36"/>
                    <a:gd name="T8" fmla="*/ 210 w 258"/>
                    <a:gd name="T9" fmla="*/ 2 h 36"/>
                    <a:gd name="T10" fmla="*/ 258 w 258"/>
                    <a:gd name="T11" fmla="*/ 0 h 36"/>
                  </a:gdLst>
                  <a:ahLst/>
                  <a:cxnLst>
                    <a:cxn ang="0">
                      <a:pos x="T0" y="T1"/>
                    </a:cxn>
                    <a:cxn ang="0">
                      <a:pos x="T2" y="T3"/>
                    </a:cxn>
                    <a:cxn ang="0">
                      <a:pos x="T4" y="T5"/>
                    </a:cxn>
                    <a:cxn ang="0">
                      <a:pos x="T6" y="T7"/>
                    </a:cxn>
                    <a:cxn ang="0">
                      <a:pos x="T8" y="T9"/>
                    </a:cxn>
                    <a:cxn ang="0">
                      <a:pos x="T10" y="T11"/>
                    </a:cxn>
                  </a:cxnLst>
                  <a:rect l="0" t="0" r="r" b="b"/>
                  <a:pathLst>
                    <a:path w="258" h="36">
                      <a:moveTo>
                        <a:pt x="0" y="36"/>
                      </a:moveTo>
                      <a:lnTo>
                        <a:pt x="0" y="36"/>
                      </a:lnTo>
                      <a:lnTo>
                        <a:pt x="70" y="22"/>
                      </a:lnTo>
                      <a:lnTo>
                        <a:pt x="142" y="10"/>
                      </a:lnTo>
                      <a:lnTo>
                        <a:pt x="210" y="2"/>
                      </a:lnTo>
                      <a:lnTo>
                        <a:pt x="258" y="0"/>
                      </a:lnTo>
                    </a:path>
                  </a:pathLst>
                </a:custGeom>
                <a:noFill/>
                <a:ln w="12700">
                  <a:solidFill>
                    <a:srgbClr val="6E6E6E"/>
                  </a:solidFill>
                  <a:prstDash val="solid"/>
                  <a:round/>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1" name="Freeform 12"/>
                <p:cNvSpPr>
                  <a:spLocks/>
                </p:cNvSpPr>
                <p:nvPr/>
              </p:nvSpPr>
              <p:spPr bwMode="auto">
                <a:xfrm>
                  <a:off x="5480183" y="2878137"/>
                  <a:ext cx="482600" cy="79375"/>
                </a:xfrm>
                <a:custGeom>
                  <a:avLst/>
                  <a:gdLst>
                    <a:gd name="T0" fmla="*/ 0 w 304"/>
                    <a:gd name="T1" fmla="*/ 0 h 50"/>
                    <a:gd name="T2" fmla="*/ 0 w 304"/>
                    <a:gd name="T3" fmla="*/ 0 h 50"/>
                    <a:gd name="T4" fmla="*/ 34 w 304"/>
                    <a:gd name="T5" fmla="*/ 10 h 50"/>
                    <a:gd name="T6" fmla="*/ 74 w 304"/>
                    <a:gd name="T7" fmla="*/ 20 h 50"/>
                    <a:gd name="T8" fmla="*/ 116 w 304"/>
                    <a:gd name="T9" fmla="*/ 28 h 50"/>
                    <a:gd name="T10" fmla="*/ 160 w 304"/>
                    <a:gd name="T11" fmla="*/ 36 h 50"/>
                    <a:gd name="T12" fmla="*/ 244 w 304"/>
                    <a:gd name="T13" fmla="*/ 46 h 50"/>
                    <a:gd name="T14" fmla="*/ 304 w 304"/>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50">
                      <a:moveTo>
                        <a:pt x="0" y="0"/>
                      </a:moveTo>
                      <a:lnTo>
                        <a:pt x="0" y="0"/>
                      </a:lnTo>
                      <a:lnTo>
                        <a:pt x="34" y="10"/>
                      </a:lnTo>
                      <a:lnTo>
                        <a:pt x="74" y="20"/>
                      </a:lnTo>
                      <a:lnTo>
                        <a:pt x="116" y="28"/>
                      </a:lnTo>
                      <a:lnTo>
                        <a:pt x="160" y="36"/>
                      </a:lnTo>
                      <a:lnTo>
                        <a:pt x="244" y="46"/>
                      </a:lnTo>
                      <a:lnTo>
                        <a:pt x="304" y="50"/>
                      </a:lnTo>
                    </a:path>
                  </a:pathLst>
                </a:custGeom>
                <a:noFill/>
                <a:ln w="12700">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05" name="Group 1104"/>
              <p:cNvGrpSpPr/>
              <p:nvPr/>
            </p:nvGrpSpPr>
            <p:grpSpPr>
              <a:xfrm>
                <a:off x="4746758" y="2046287"/>
                <a:ext cx="2609850" cy="2286000"/>
                <a:chOff x="4746758" y="2046287"/>
                <a:chExt cx="2609850" cy="2286000"/>
              </a:xfrm>
            </p:grpSpPr>
            <p:grpSp>
              <p:nvGrpSpPr>
                <p:cNvPr id="1122" name="Group 1121"/>
                <p:cNvGrpSpPr/>
                <p:nvPr/>
              </p:nvGrpSpPr>
              <p:grpSpPr>
                <a:xfrm>
                  <a:off x="5134108" y="2132012"/>
                  <a:ext cx="1997075" cy="1895475"/>
                  <a:chOff x="5134108" y="2132012"/>
                  <a:chExt cx="1997075" cy="1895475"/>
                </a:xfrm>
              </p:grpSpPr>
              <p:sp>
                <p:nvSpPr>
                  <p:cNvPr id="1151" name="Freeform 1150"/>
                  <p:cNvSpPr>
                    <a:spLocks/>
                  </p:cNvSpPr>
                  <p:nvPr/>
                </p:nvSpPr>
                <p:spPr bwMode="auto">
                  <a:xfrm>
                    <a:off x="6051683" y="26177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2" name="Freeform 1151"/>
                  <p:cNvSpPr>
                    <a:spLocks/>
                  </p:cNvSpPr>
                  <p:nvPr/>
                </p:nvSpPr>
                <p:spPr bwMode="auto">
                  <a:xfrm>
                    <a:off x="5975483" y="27066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3" name="Freeform 94"/>
                  <p:cNvSpPr>
                    <a:spLocks/>
                  </p:cNvSpPr>
                  <p:nvPr/>
                </p:nvSpPr>
                <p:spPr bwMode="auto">
                  <a:xfrm>
                    <a:off x="5962783" y="28844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4" name="Freeform 95"/>
                  <p:cNvSpPr>
                    <a:spLocks/>
                  </p:cNvSpPr>
                  <p:nvPr/>
                </p:nvSpPr>
                <p:spPr bwMode="auto">
                  <a:xfrm>
                    <a:off x="5975483" y="2973387"/>
                    <a:ext cx="155575" cy="92075"/>
                  </a:xfrm>
                  <a:custGeom>
                    <a:avLst/>
                    <a:gdLst>
                      <a:gd name="T0" fmla="*/ 0 w 98"/>
                      <a:gd name="T1" fmla="*/ 30 h 58"/>
                      <a:gd name="T2" fmla="*/ 0 w 98"/>
                      <a:gd name="T3" fmla="*/ 30 h 58"/>
                      <a:gd name="T4" fmla="*/ 8 w 98"/>
                      <a:gd name="T5" fmla="*/ 40 h 58"/>
                      <a:gd name="T6" fmla="*/ 20 w 98"/>
                      <a:gd name="T7" fmla="*/ 50 h 58"/>
                      <a:gd name="T8" fmla="*/ 20 w 98"/>
                      <a:gd name="T9" fmla="*/ 50 h 58"/>
                      <a:gd name="T10" fmla="*/ 30 w 98"/>
                      <a:gd name="T11" fmla="*/ 54 h 58"/>
                      <a:gd name="T12" fmla="*/ 42 w 98"/>
                      <a:gd name="T13" fmla="*/ 58 h 58"/>
                      <a:gd name="T14" fmla="*/ 52 w 98"/>
                      <a:gd name="T15" fmla="*/ 58 h 58"/>
                      <a:gd name="T16" fmla="*/ 64 w 98"/>
                      <a:gd name="T17" fmla="*/ 56 h 58"/>
                      <a:gd name="T18" fmla="*/ 74 w 98"/>
                      <a:gd name="T19" fmla="*/ 52 h 58"/>
                      <a:gd name="T20" fmla="*/ 82 w 98"/>
                      <a:gd name="T21" fmla="*/ 46 h 58"/>
                      <a:gd name="T22" fmla="*/ 92 w 98"/>
                      <a:gd name="T23" fmla="*/ 38 h 58"/>
                      <a:gd name="T24" fmla="*/ 98 w 98"/>
                      <a:gd name="T25" fmla="*/ 30 h 58"/>
                      <a:gd name="T26" fmla="*/ 48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8" y="40"/>
                        </a:lnTo>
                        <a:lnTo>
                          <a:pt x="20" y="50"/>
                        </a:lnTo>
                        <a:lnTo>
                          <a:pt x="20" y="50"/>
                        </a:lnTo>
                        <a:lnTo>
                          <a:pt x="30" y="54"/>
                        </a:lnTo>
                        <a:lnTo>
                          <a:pt x="42" y="58"/>
                        </a:lnTo>
                        <a:lnTo>
                          <a:pt x="52" y="58"/>
                        </a:lnTo>
                        <a:lnTo>
                          <a:pt x="64" y="56"/>
                        </a:lnTo>
                        <a:lnTo>
                          <a:pt x="74" y="52"/>
                        </a:lnTo>
                        <a:lnTo>
                          <a:pt x="82" y="46"/>
                        </a:lnTo>
                        <a:lnTo>
                          <a:pt x="92" y="38"/>
                        </a:lnTo>
                        <a:lnTo>
                          <a:pt x="98" y="30"/>
                        </a:lnTo>
                        <a:lnTo>
                          <a:pt x="48" y="0"/>
                        </a:lnTo>
                        <a:lnTo>
                          <a:pt x="0" y="3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 name="Freeform 98"/>
                  <p:cNvSpPr>
                    <a:spLocks/>
                  </p:cNvSpPr>
                  <p:nvPr/>
                </p:nvSpPr>
                <p:spPr bwMode="auto">
                  <a:xfrm>
                    <a:off x="6464433" y="3557587"/>
                    <a:ext cx="158750" cy="92075"/>
                  </a:xfrm>
                  <a:custGeom>
                    <a:avLst/>
                    <a:gdLst>
                      <a:gd name="T0" fmla="*/ 0 w 100"/>
                      <a:gd name="T1" fmla="*/ 28 h 58"/>
                      <a:gd name="T2" fmla="*/ 0 w 100"/>
                      <a:gd name="T3" fmla="*/ 28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28 h 58"/>
                      <a:gd name="T22" fmla="*/ 50 w 100"/>
                      <a:gd name="T23" fmla="*/ 0 h 58"/>
                      <a:gd name="T24" fmla="*/ 0 w 100"/>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28"/>
                        </a:moveTo>
                        <a:lnTo>
                          <a:pt x="0" y="28"/>
                        </a:lnTo>
                        <a:lnTo>
                          <a:pt x="10" y="40"/>
                        </a:lnTo>
                        <a:lnTo>
                          <a:pt x="22" y="50"/>
                        </a:lnTo>
                        <a:lnTo>
                          <a:pt x="34" y="56"/>
                        </a:lnTo>
                        <a:lnTo>
                          <a:pt x="50" y="58"/>
                        </a:lnTo>
                        <a:lnTo>
                          <a:pt x="50" y="58"/>
                        </a:lnTo>
                        <a:lnTo>
                          <a:pt x="66" y="56"/>
                        </a:lnTo>
                        <a:lnTo>
                          <a:pt x="78" y="50"/>
                        </a:lnTo>
                        <a:lnTo>
                          <a:pt x="90" y="40"/>
                        </a:lnTo>
                        <a:lnTo>
                          <a:pt x="100" y="28"/>
                        </a:lnTo>
                        <a:lnTo>
                          <a:pt x="50" y="0"/>
                        </a:lnTo>
                        <a:lnTo>
                          <a:pt x="0" y="28"/>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6" name="Freeform 99"/>
                  <p:cNvSpPr>
                    <a:spLocks/>
                  </p:cNvSpPr>
                  <p:nvPr/>
                </p:nvSpPr>
                <p:spPr bwMode="auto">
                  <a:xfrm>
                    <a:off x="6454908" y="346868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8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8" y="24"/>
                        </a:lnTo>
                        <a:lnTo>
                          <a:pt x="4" y="34"/>
                        </a:lnTo>
                        <a:lnTo>
                          <a:pt x="0" y="44"/>
                        </a:lnTo>
                        <a:lnTo>
                          <a:pt x="0" y="56"/>
                        </a:lnTo>
                        <a:lnTo>
                          <a:pt x="0" y="56"/>
                        </a:lnTo>
                        <a:lnTo>
                          <a:pt x="2" y="72"/>
                        </a:lnTo>
                        <a:lnTo>
                          <a:pt x="6" y="84"/>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 name="Freeform 103"/>
                  <p:cNvSpPr>
                    <a:spLocks/>
                  </p:cNvSpPr>
                  <p:nvPr/>
                </p:nvSpPr>
                <p:spPr bwMode="auto">
                  <a:xfrm>
                    <a:off x="7042283" y="3570287"/>
                    <a:ext cx="88900" cy="133350"/>
                  </a:xfrm>
                  <a:custGeom>
                    <a:avLst/>
                    <a:gdLst>
                      <a:gd name="T0" fmla="*/ 28 w 56"/>
                      <a:gd name="T1" fmla="*/ 6 h 84"/>
                      <a:gd name="T2" fmla="*/ 28 w 56"/>
                      <a:gd name="T3" fmla="*/ 6 h 84"/>
                      <a:gd name="T4" fmla="*/ 14 w 56"/>
                      <a:gd name="T5" fmla="*/ 2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4 h 84"/>
                      <a:gd name="T18" fmla="*/ 56 w 56"/>
                      <a:gd name="T19" fmla="*/ 52 h 84"/>
                      <a:gd name="T20" fmla="*/ 54 w 56"/>
                      <a:gd name="T21" fmla="*/ 42 h 84"/>
                      <a:gd name="T22" fmla="*/ 50 w 56"/>
                      <a:gd name="T23" fmla="*/ 32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2"/>
                        </a:lnTo>
                        <a:lnTo>
                          <a:pt x="0" y="0"/>
                        </a:lnTo>
                        <a:lnTo>
                          <a:pt x="0" y="56"/>
                        </a:lnTo>
                        <a:lnTo>
                          <a:pt x="50" y="84"/>
                        </a:lnTo>
                        <a:lnTo>
                          <a:pt x="50" y="84"/>
                        </a:lnTo>
                        <a:lnTo>
                          <a:pt x="54" y="74"/>
                        </a:lnTo>
                        <a:lnTo>
                          <a:pt x="56" y="64"/>
                        </a:lnTo>
                        <a:lnTo>
                          <a:pt x="56" y="52"/>
                        </a:lnTo>
                        <a:lnTo>
                          <a:pt x="54" y="42"/>
                        </a:lnTo>
                        <a:lnTo>
                          <a:pt x="50" y="32"/>
                        </a:lnTo>
                        <a:lnTo>
                          <a:pt x="46" y="22"/>
                        </a:lnTo>
                        <a:lnTo>
                          <a:pt x="38" y="14"/>
                        </a:lnTo>
                        <a:lnTo>
                          <a:pt x="28" y="6"/>
                        </a:lnTo>
                        <a:lnTo>
                          <a:pt x="28" y="6"/>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8" name="Freeform 104"/>
                  <p:cNvSpPr>
                    <a:spLocks/>
                  </p:cNvSpPr>
                  <p:nvPr/>
                </p:nvSpPr>
                <p:spPr bwMode="auto">
                  <a:xfrm>
                    <a:off x="6962908" y="365918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2 w 100"/>
                      <a:gd name="T13" fmla="*/ 56 h 56"/>
                      <a:gd name="T14" fmla="*/ 54 w 100"/>
                      <a:gd name="T15" fmla="*/ 56 h 56"/>
                      <a:gd name="T16" fmla="*/ 64 w 100"/>
                      <a:gd name="T17" fmla="*/ 56 h 56"/>
                      <a:gd name="T18" fmla="*/ 74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2" y="56"/>
                        </a:lnTo>
                        <a:lnTo>
                          <a:pt x="54" y="56"/>
                        </a:lnTo>
                        <a:lnTo>
                          <a:pt x="64" y="56"/>
                        </a:lnTo>
                        <a:lnTo>
                          <a:pt x="74" y="52"/>
                        </a:lnTo>
                        <a:lnTo>
                          <a:pt x="84" y="46"/>
                        </a:lnTo>
                        <a:lnTo>
                          <a:pt x="92" y="38"/>
                        </a:lnTo>
                        <a:lnTo>
                          <a:pt x="100" y="28"/>
                        </a:lnTo>
                        <a:lnTo>
                          <a:pt x="50" y="0"/>
                        </a:lnTo>
                        <a:lnTo>
                          <a:pt x="0" y="28"/>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9" name="Freeform 121"/>
                  <p:cNvSpPr>
                    <a:spLocks/>
                  </p:cNvSpPr>
                  <p:nvPr/>
                </p:nvSpPr>
                <p:spPr bwMode="auto">
                  <a:xfrm>
                    <a:off x="6312033" y="3335337"/>
                    <a:ext cx="92075" cy="133350"/>
                  </a:xfrm>
                  <a:custGeom>
                    <a:avLst/>
                    <a:gdLst>
                      <a:gd name="T0" fmla="*/ 0 w 58"/>
                      <a:gd name="T1" fmla="*/ 0 h 84"/>
                      <a:gd name="T2" fmla="*/ 0 w 58"/>
                      <a:gd name="T3" fmla="*/ 56 h 84"/>
                      <a:gd name="T4" fmla="*/ 50 w 58"/>
                      <a:gd name="T5" fmla="*/ 84 h 84"/>
                      <a:gd name="T6" fmla="*/ 50 w 58"/>
                      <a:gd name="T7" fmla="*/ 84 h 84"/>
                      <a:gd name="T8" fmla="*/ 56 w 58"/>
                      <a:gd name="T9" fmla="*/ 72 h 84"/>
                      <a:gd name="T10" fmla="*/ 58 w 58"/>
                      <a:gd name="T11" fmla="*/ 56 h 84"/>
                      <a:gd name="T12" fmla="*/ 58 w 58"/>
                      <a:gd name="T13" fmla="*/ 56 h 84"/>
                      <a:gd name="T14" fmla="*/ 56 w 58"/>
                      <a:gd name="T15" fmla="*/ 44 h 84"/>
                      <a:gd name="T16" fmla="*/ 52 w 58"/>
                      <a:gd name="T17" fmla="*/ 34 h 84"/>
                      <a:gd name="T18" fmla="*/ 48 w 58"/>
                      <a:gd name="T19" fmla="*/ 24 h 84"/>
                      <a:gd name="T20" fmla="*/ 40 w 58"/>
                      <a:gd name="T21" fmla="*/ 16 h 84"/>
                      <a:gd name="T22" fmla="*/ 32 w 58"/>
                      <a:gd name="T23" fmla="*/ 10 h 84"/>
                      <a:gd name="T24" fmla="*/ 22 w 58"/>
                      <a:gd name="T25" fmla="*/ 4 h 84"/>
                      <a:gd name="T26" fmla="*/ 12 w 58"/>
                      <a:gd name="T27" fmla="*/ 0 h 84"/>
                      <a:gd name="T28" fmla="*/ 0 w 58"/>
                      <a:gd name="T29" fmla="*/ 0 h 84"/>
                      <a:gd name="T30" fmla="*/ 0 w 58"/>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4">
                        <a:moveTo>
                          <a:pt x="0" y="0"/>
                        </a:moveTo>
                        <a:lnTo>
                          <a:pt x="0" y="56"/>
                        </a:lnTo>
                        <a:lnTo>
                          <a:pt x="50" y="84"/>
                        </a:lnTo>
                        <a:lnTo>
                          <a:pt x="50" y="84"/>
                        </a:lnTo>
                        <a:lnTo>
                          <a:pt x="56" y="72"/>
                        </a:lnTo>
                        <a:lnTo>
                          <a:pt x="58" y="56"/>
                        </a:lnTo>
                        <a:lnTo>
                          <a:pt x="58" y="56"/>
                        </a:lnTo>
                        <a:lnTo>
                          <a:pt x="56" y="44"/>
                        </a:lnTo>
                        <a:lnTo>
                          <a:pt x="52" y="34"/>
                        </a:lnTo>
                        <a:lnTo>
                          <a:pt x="48" y="24"/>
                        </a:lnTo>
                        <a:lnTo>
                          <a:pt x="40" y="16"/>
                        </a:lnTo>
                        <a:lnTo>
                          <a:pt x="32" y="10"/>
                        </a:lnTo>
                        <a:lnTo>
                          <a:pt x="22" y="4"/>
                        </a:lnTo>
                        <a:lnTo>
                          <a:pt x="12" y="0"/>
                        </a:lnTo>
                        <a:lnTo>
                          <a:pt x="0" y="0"/>
                        </a:lnTo>
                        <a:lnTo>
                          <a:pt x="0"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0" name="Freeform 123"/>
                  <p:cNvSpPr>
                    <a:spLocks/>
                  </p:cNvSpPr>
                  <p:nvPr/>
                </p:nvSpPr>
                <p:spPr bwMode="auto">
                  <a:xfrm>
                    <a:off x="6223133" y="3335337"/>
                    <a:ext cx="88900" cy="133350"/>
                  </a:xfrm>
                  <a:custGeom>
                    <a:avLst/>
                    <a:gdLst>
                      <a:gd name="T0" fmla="*/ 56 w 56"/>
                      <a:gd name="T1" fmla="*/ 0 h 84"/>
                      <a:gd name="T2" fmla="*/ 56 w 56"/>
                      <a:gd name="T3" fmla="*/ 0 h 84"/>
                      <a:gd name="T4" fmla="*/ 44 w 56"/>
                      <a:gd name="T5" fmla="*/ 0 h 84"/>
                      <a:gd name="T6" fmla="*/ 34 w 56"/>
                      <a:gd name="T7" fmla="*/ 4 h 84"/>
                      <a:gd name="T8" fmla="*/ 24 w 56"/>
                      <a:gd name="T9" fmla="*/ 10 h 84"/>
                      <a:gd name="T10" fmla="*/ 16 w 56"/>
                      <a:gd name="T11" fmla="*/ 16 h 84"/>
                      <a:gd name="T12" fmla="*/ 10 w 56"/>
                      <a:gd name="T13" fmla="*/ 24 h 84"/>
                      <a:gd name="T14" fmla="*/ 4 w 56"/>
                      <a:gd name="T15" fmla="*/ 34 h 84"/>
                      <a:gd name="T16" fmla="*/ 0 w 56"/>
                      <a:gd name="T17" fmla="*/ 44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4" y="0"/>
                        </a:lnTo>
                        <a:lnTo>
                          <a:pt x="34" y="4"/>
                        </a:lnTo>
                        <a:lnTo>
                          <a:pt x="24" y="10"/>
                        </a:lnTo>
                        <a:lnTo>
                          <a:pt x="16" y="16"/>
                        </a:lnTo>
                        <a:lnTo>
                          <a:pt x="10" y="24"/>
                        </a:lnTo>
                        <a:lnTo>
                          <a:pt x="4" y="34"/>
                        </a:lnTo>
                        <a:lnTo>
                          <a:pt x="0" y="44"/>
                        </a:lnTo>
                        <a:lnTo>
                          <a:pt x="0" y="56"/>
                        </a:lnTo>
                        <a:lnTo>
                          <a:pt x="0" y="56"/>
                        </a:lnTo>
                        <a:lnTo>
                          <a:pt x="2" y="72"/>
                        </a:lnTo>
                        <a:lnTo>
                          <a:pt x="8" y="84"/>
                        </a:lnTo>
                        <a:lnTo>
                          <a:pt x="56" y="56"/>
                        </a:lnTo>
                        <a:lnTo>
                          <a:pt x="56"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 name="Freeform 124"/>
                  <p:cNvSpPr>
                    <a:spLocks/>
                  </p:cNvSpPr>
                  <p:nvPr/>
                </p:nvSpPr>
                <p:spPr bwMode="auto">
                  <a:xfrm>
                    <a:off x="5470658" y="3468687"/>
                    <a:ext cx="92075" cy="136525"/>
                  </a:xfrm>
                  <a:custGeom>
                    <a:avLst/>
                    <a:gdLst>
                      <a:gd name="T0" fmla="*/ 58 w 58"/>
                      <a:gd name="T1" fmla="*/ 0 h 86"/>
                      <a:gd name="T2" fmla="*/ 58 w 58"/>
                      <a:gd name="T3" fmla="*/ 0 h 86"/>
                      <a:gd name="T4" fmla="*/ 42 w 58"/>
                      <a:gd name="T5" fmla="*/ 2 h 86"/>
                      <a:gd name="T6" fmla="*/ 28 w 58"/>
                      <a:gd name="T7" fmla="*/ 8 h 86"/>
                      <a:gd name="T8" fmla="*/ 28 w 58"/>
                      <a:gd name="T9" fmla="*/ 8 h 86"/>
                      <a:gd name="T10" fmla="*/ 20 w 58"/>
                      <a:gd name="T11" fmla="*/ 14 h 86"/>
                      <a:gd name="T12" fmla="*/ 12 w 58"/>
                      <a:gd name="T13" fmla="*/ 22 h 86"/>
                      <a:gd name="T14" fmla="*/ 6 w 58"/>
                      <a:gd name="T15" fmla="*/ 32 h 86"/>
                      <a:gd name="T16" fmla="*/ 2 w 58"/>
                      <a:gd name="T17" fmla="*/ 42 h 86"/>
                      <a:gd name="T18" fmla="*/ 0 w 58"/>
                      <a:gd name="T19" fmla="*/ 52 h 86"/>
                      <a:gd name="T20" fmla="*/ 0 w 58"/>
                      <a:gd name="T21" fmla="*/ 64 h 86"/>
                      <a:gd name="T22" fmla="*/ 4 w 58"/>
                      <a:gd name="T23" fmla="*/ 74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2" y="2"/>
                        </a:lnTo>
                        <a:lnTo>
                          <a:pt x="28" y="8"/>
                        </a:lnTo>
                        <a:lnTo>
                          <a:pt x="28" y="8"/>
                        </a:lnTo>
                        <a:lnTo>
                          <a:pt x="20" y="14"/>
                        </a:lnTo>
                        <a:lnTo>
                          <a:pt x="12" y="22"/>
                        </a:lnTo>
                        <a:lnTo>
                          <a:pt x="6" y="32"/>
                        </a:lnTo>
                        <a:lnTo>
                          <a:pt x="2" y="42"/>
                        </a:lnTo>
                        <a:lnTo>
                          <a:pt x="0" y="52"/>
                        </a:lnTo>
                        <a:lnTo>
                          <a:pt x="0" y="64"/>
                        </a:lnTo>
                        <a:lnTo>
                          <a:pt x="4" y="74"/>
                        </a:lnTo>
                        <a:lnTo>
                          <a:pt x="8" y="86"/>
                        </a:lnTo>
                        <a:lnTo>
                          <a:pt x="58" y="56"/>
                        </a:lnTo>
                        <a:lnTo>
                          <a:pt x="58"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2" name="Freeform 125"/>
                  <p:cNvSpPr>
                    <a:spLocks/>
                  </p:cNvSpPr>
                  <p:nvPr/>
                </p:nvSpPr>
                <p:spPr bwMode="auto">
                  <a:xfrm>
                    <a:off x="5562733" y="3468687"/>
                    <a:ext cx="88900" cy="136525"/>
                  </a:xfrm>
                  <a:custGeom>
                    <a:avLst/>
                    <a:gdLst>
                      <a:gd name="T0" fmla="*/ 0 w 56"/>
                      <a:gd name="T1" fmla="*/ 0 h 86"/>
                      <a:gd name="T2" fmla="*/ 0 w 56"/>
                      <a:gd name="T3" fmla="*/ 56 h 86"/>
                      <a:gd name="T4" fmla="*/ 48 w 56"/>
                      <a:gd name="T5" fmla="*/ 86 h 86"/>
                      <a:gd name="T6" fmla="*/ 48 w 56"/>
                      <a:gd name="T7" fmla="*/ 86 h 86"/>
                      <a:gd name="T8" fmla="*/ 54 w 56"/>
                      <a:gd name="T9" fmla="*/ 72 h 86"/>
                      <a:gd name="T10" fmla="*/ 56 w 56"/>
                      <a:gd name="T11" fmla="*/ 58 h 86"/>
                      <a:gd name="T12" fmla="*/ 54 w 56"/>
                      <a:gd name="T13" fmla="*/ 42 h 86"/>
                      <a:gd name="T14" fmla="*/ 48 w 56"/>
                      <a:gd name="T15" fmla="*/ 28 h 86"/>
                      <a:gd name="T16" fmla="*/ 48 w 56"/>
                      <a:gd name="T17" fmla="*/ 28 h 86"/>
                      <a:gd name="T18" fmla="*/ 40 w 56"/>
                      <a:gd name="T19" fmla="*/ 16 h 86"/>
                      <a:gd name="T20" fmla="*/ 28 w 56"/>
                      <a:gd name="T21" fmla="*/ 8 h 86"/>
                      <a:gd name="T22" fmla="*/ 14 w 56"/>
                      <a:gd name="T23" fmla="*/ 2 h 86"/>
                      <a:gd name="T24" fmla="*/ 0 w 56"/>
                      <a:gd name="T25" fmla="*/ 0 h 86"/>
                      <a:gd name="T26" fmla="*/ 0 w 56"/>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6">
                        <a:moveTo>
                          <a:pt x="0" y="0"/>
                        </a:moveTo>
                        <a:lnTo>
                          <a:pt x="0" y="56"/>
                        </a:lnTo>
                        <a:lnTo>
                          <a:pt x="48" y="86"/>
                        </a:lnTo>
                        <a:lnTo>
                          <a:pt x="48" y="86"/>
                        </a:lnTo>
                        <a:lnTo>
                          <a:pt x="54" y="72"/>
                        </a:lnTo>
                        <a:lnTo>
                          <a:pt x="56" y="58"/>
                        </a:lnTo>
                        <a:lnTo>
                          <a:pt x="54" y="42"/>
                        </a:lnTo>
                        <a:lnTo>
                          <a:pt x="48" y="28"/>
                        </a:lnTo>
                        <a:lnTo>
                          <a:pt x="48" y="28"/>
                        </a:lnTo>
                        <a:lnTo>
                          <a:pt x="40" y="16"/>
                        </a:lnTo>
                        <a:lnTo>
                          <a:pt x="28" y="8"/>
                        </a:lnTo>
                        <a:lnTo>
                          <a:pt x="14" y="2"/>
                        </a:lnTo>
                        <a:lnTo>
                          <a:pt x="0" y="0"/>
                        </a:lnTo>
                        <a:lnTo>
                          <a:pt x="0"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3" name="Freeform 127"/>
                  <p:cNvSpPr>
                    <a:spLocks/>
                  </p:cNvSpPr>
                  <p:nvPr/>
                </p:nvSpPr>
                <p:spPr bwMode="auto">
                  <a:xfrm>
                    <a:off x="5791333" y="3335337"/>
                    <a:ext cx="92075" cy="136525"/>
                  </a:xfrm>
                  <a:custGeom>
                    <a:avLst/>
                    <a:gdLst>
                      <a:gd name="T0" fmla="*/ 0 w 58"/>
                      <a:gd name="T1" fmla="*/ 0 h 86"/>
                      <a:gd name="T2" fmla="*/ 0 w 58"/>
                      <a:gd name="T3" fmla="*/ 56 h 86"/>
                      <a:gd name="T4" fmla="*/ 50 w 58"/>
                      <a:gd name="T5" fmla="*/ 86 h 86"/>
                      <a:gd name="T6" fmla="*/ 50 w 58"/>
                      <a:gd name="T7" fmla="*/ 86 h 86"/>
                      <a:gd name="T8" fmla="*/ 56 w 58"/>
                      <a:gd name="T9" fmla="*/ 72 h 86"/>
                      <a:gd name="T10" fmla="*/ 58 w 58"/>
                      <a:gd name="T11" fmla="*/ 56 h 86"/>
                      <a:gd name="T12" fmla="*/ 58 w 58"/>
                      <a:gd name="T13" fmla="*/ 56 h 86"/>
                      <a:gd name="T14" fmla="*/ 56 w 58"/>
                      <a:gd name="T15" fmla="*/ 46 h 86"/>
                      <a:gd name="T16" fmla="*/ 54 w 58"/>
                      <a:gd name="T17" fmla="*/ 34 h 86"/>
                      <a:gd name="T18" fmla="*/ 48 w 58"/>
                      <a:gd name="T19" fmla="*/ 24 h 86"/>
                      <a:gd name="T20" fmla="*/ 42 w 58"/>
                      <a:gd name="T21" fmla="*/ 16 h 86"/>
                      <a:gd name="T22" fmla="*/ 32 w 58"/>
                      <a:gd name="T23" fmla="*/ 10 h 86"/>
                      <a:gd name="T24" fmla="*/ 24 w 58"/>
                      <a:gd name="T25" fmla="*/ 4 h 86"/>
                      <a:gd name="T26" fmla="*/ 12 w 58"/>
                      <a:gd name="T27" fmla="*/ 0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6"/>
                        </a:lnTo>
                        <a:lnTo>
                          <a:pt x="50" y="86"/>
                        </a:lnTo>
                        <a:lnTo>
                          <a:pt x="50" y="86"/>
                        </a:lnTo>
                        <a:lnTo>
                          <a:pt x="56" y="72"/>
                        </a:lnTo>
                        <a:lnTo>
                          <a:pt x="58" y="56"/>
                        </a:lnTo>
                        <a:lnTo>
                          <a:pt x="58" y="56"/>
                        </a:lnTo>
                        <a:lnTo>
                          <a:pt x="56" y="46"/>
                        </a:lnTo>
                        <a:lnTo>
                          <a:pt x="54" y="34"/>
                        </a:lnTo>
                        <a:lnTo>
                          <a:pt x="48" y="24"/>
                        </a:lnTo>
                        <a:lnTo>
                          <a:pt x="42" y="16"/>
                        </a:lnTo>
                        <a:lnTo>
                          <a:pt x="32" y="10"/>
                        </a:lnTo>
                        <a:lnTo>
                          <a:pt x="24" y="4"/>
                        </a:lnTo>
                        <a:lnTo>
                          <a:pt x="12" y="0"/>
                        </a:lnTo>
                        <a:lnTo>
                          <a:pt x="0" y="0"/>
                        </a:lnTo>
                        <a:lnTo>
                          <a:pt x="0" y="0"/>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4" name="Freeform 128"/>
                  <p:cNvSpPr>
                    <a:spLocks/>
                  </p:cNvSpPr>
                  <p:nvPr/>
                </p:nvSpPr>
                <p:spPr bwMode="auto">
                  <a:xfrm>
                    <a:off x="57151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90 w 98"/>
                      <a:gd name="T19" fmla="*/ 40 h 58"/>
                      <a:gd name="T20" fmla="*/ 98 w 98"/>
                      <a:gd name="T21" fmla="*/ 30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90" y="40"/>
                        </a:lnTo>
                        <a:lnTo>
                          <a:pt x="98" y="30"/>
                        </a:lnTo>
                        <a:lnTo>
                          <a:pt x="48" y="0"/>
                        </a:lnTo>
                        <a:lnTo>
                          <a:pt x="0" y="28"/>
                        </a:lnTo>
                        <a:close/>
                      </a:path>
                    </a:pathLst>
                  </a:custGeom>
                  <a:noFill/>
                  <a:ln w="3175">
                    <a:solidFill>
                      <a:srgbClr val="6E6E6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5" name="Freeform 131"/>
                  <p:cNvSpPr>
                    <a:spLocks/>
                  </p:cNvSpPr>
                  <p:nvPr/>
                </p:nvSpPr>
                <p:spPr bwMode="auto">
                  <a:xfrm>
                    <a:off x="5134108" y="3846512"/>
                    <a:ext cx="88900" cy="133350"/>
                  </a:xfrm>
                  <a:custGeom>
                    <a:avLst/>
                    <a:gdLst>
                      <a:gd name="T0" fmla="*/ 56 w 56"/>
                      <a:gd name="T1" fmla="*/ 0 h 84"/>
                      <a:gd name="T2" fmla="*/ 56 w 56"/>
                      <a:gd name="T3" fmla="*/ 0 h 84"/>
                      <a:gd name="T4" fmla="*/ 42 w 56"/>
                      <a:gd name="T5" fmla="*/ 2 h 84"/>
                      <a:gd name="T6" fmla="*/ 28 w 56"/>
                      <a:gd name="T7" fmla="*/ 8 h 84"/>
                      <a:gd name="T8" fmla="*/ 28 w 56"/>
                      <a:gd name="T9" fmla="*/ 8 h 84"/>
                      <a:gd name="T10" fmla="*/ 18 w 56"/>
                      <a:gd name="T11" fmla="*/ 14 h 84"/>
                      <a:gd name="T12" fmla="*/ 10 w 56"/>
                      <a:gd name="T13" fmla="*/ 22 h 84"/>
                      <a:gd name="T14" fmla="*/ 4 w 56"/>
                      <a:gd name="T15" fmla="*/ 32 h 84"/>
                      <a:gd name="T16" fmla="*/ 0 w 56"/>
                      <a:gd name="T17" fmla="*/ 42 h 84"/>
                      <a:gd name="T18" fmla="*/ 0 w 56"/>
                      <a:gd name="T19" fmla="*/ 52 h 84"/>
                      <a:gd name="T20" fmla="*/ 0 w 56"/>
                      <a:gd name="T21" fmla="*/ 64 h 84"/>
                      <a:gd name="T22" fmla="*/ 2 w 56"/>
                      <a:gd name="T23" fmla="*/ 74 h 84"/>
                      <a:gd name="T24" fmla="*/ 6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2" y="2"/>
                        </a:lnTo>
                        <a:lnTo>
                          <a:pt x="28" y="8"/>
                        </a:lnTo>
                        <a:lnTo>
                          <a:pt x="28" y="8"/>
                        </a:lnTo>
                        <a:lnTo>
                          <a:pt x="18" y="14"/>
                        </a:lnTo>
                        <a:lnTo>
                          <a:pt x="10" y="22"/>
                        </a:lnTo>
                        <a:lnTo>
                          <a:pt x="4" y="32"/>
                        </a:lnTo>
                        <a:lnTo>
                          <a:pt x="0" y="42"/>
                        </a:lnTo>
                        <a:lnTo>
                          <a:pt x="0" y="52"/>
                        </a:lnTo>
                        <a:lnTo>
                          <a:pt x="0" y="64"/>
                        </a:lnTo>
                        <a:lnTo>
                          <a:pt x="2" y="74"/>
                        </a:lnTo>
                        <a:lnTo>
                          <a:pt x="6" y="84"/>
                        </a:lnTo>
                        <a:lnTo>
                          <a:pt x="56" y="56"/>
                        </a:lnTo>
                        <a:lnTo>
                          <a:pt x="56"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6" name="Freeform 132"/>
                  <p:cNvSpPr>
                    <a:spLocks/>
                  </p:cNvSpPr>
                  <p:nvPr/>
                </p:nvSpPr>
                <p:spPr bwMode="auto">
                  <a:xfrm>
                    <a:off x="5143633" y="3935412"/>
                    <a:ext cx="158750" cy="92075"/>
                  </a:xfrm>
                  <a:custGeom>
                    <a:avLst/>
                    <a:gdLst>
                      <a:gd name="T0" fmla="*/ 78 w 100"/>
                      <a:gd name="T1" fmla="*/ 50 h 58"/>
                      <a:gd name="T2" fmla="*/ 78 w 100"/>
                      <a:gd name="T3" fmla="*/ 50 h 58"/>
                      <a:gd name="T4" fmla="*/ 90 w 100"/>
                      <a:gd name="T5" fmla="*/ 40 h 58"/>
                      <a:gd name="T6" fmla="*/ 100 w 100"/>
                      <a:gd name="T7" fmla="*/ 28 h 58"/>
                      <a:gd name="T8" fmla="*/ 50 w 100"/>
                      <a:gd name="T9" fmla="*/ 0 h 58"/>
                      <a:gd name="T10" fmla="*/ 0 w 100"/>
                      <a:gd name="T11" fmla="*/ 28 h 58"/>
                      <a:gd name="T12" fmla="*/ 0 w 100"/>
                      <a:gd name="T13" fmla="*/ 28 h 58"/>
                      <a:gd name="T14" fmla="*/ 8 w 100"/>
                      <a:gd name="T15" fmla="*/ 38 h 58"/>
                      <a:gd name="T16" fmla="*/ 16 w 100"/>
                      <a:gd name="T17" fmla="*/ 46 h 58"/>
                      <a:gd name="T18" fmla="*/ 24 w 100"/>
                      <a:gd name="T19" fmla="*/ 52 h 58"/>
                      <a:gd name="T20" fmla="*/ 36 w 100"/>
                      <a:gd name="T21" fmla="*/ 56 h 58"/>
                      <a:gd name="T22" fmla="*/ 46 w 100"/>
                      <a:gd name="T23" fmla="*/ 58 h 58"/>
                      <a:gd name="T24" fmla="*/ 56 w 100"/>
                      <a:gd name="T25" fmla="*/ 56 h 58"/>
                      <a:gd name="T26" fmla="*/ 68 w 100"/>
                      <a:gd name="T27" fmla="*/ 54 h 58"/>
                      <a:gd name="T28" fmla="*/ 78 w 100"/>
                      <a:gd name="T29" fmla="*/ 50 h 58"/>
                      <a:gd name="T30" fmla="*/ 78 w 100"/>
                      <a:gd name="T3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8">
                        <a:moveTo>
                          <a:pt x="78" y="50"/>
                        </a:moveTo>
                        <a:lnTo>
                          <a:pt x="78" y="50"/>
                        </a:lnTo>
                        <a:lnTo>
                          <a:pt x="90" y="40"/>
                        </a:lnTo>
                        <a:lnTo>
                          <a:pt x="100" y="28"/>
                        </a:lnTo>
                        <a:lnTo>
                          <a:pt x="50" y="0"/>
                        </a:lnTo>
                        <a:lnTo>
                          <a:pt x="0" y="28"/>
                        </a:lnTo>
                        <a:lnTo>
                          <a:pt x="0" y="28"/>
                        </a:lnTo>
                        <a:lnTo>
                          <a:pt x="8" y="38"/>
                        </a:lnTo>
                        <a:lnTo>
                          <a:pt x="16" y="46"/>
                        </a:lnTo>
                        <a:lnTo>
                          <a:pt x="24" y="52"/>
                        </a:lnTo>
                        <a:lnTo>
                          <a:pt x="36" y="56"/>
                        </a:lnTo>
                        <a:lnTo>
                          <a:pt x="46" y="58"/>
                        </a:lnTo>
                        <a:lnTo>
                          <a:pt x="56" y="56"/>
                        </a:lnTo>
                        <a:lnTo>
                          <a:pt x="68" y="54"/>
                        </a:lnTo>
                        <a:lnTo>
                          <a:pt x="78" y="50"/>
                        </a:lnTo>
                        <a:lnTo>
                          <a:pt x="78" y="5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7" name="Freeform 133"/>
                  <p:cNvSpPr>
                    <a:spLocks/>
                  </p:cNvSpPr>
                  <p:nvPr/>
                </p:nvSpPr>
                <p:spPr bwMode="auto">
                  <a:xfrm>
                    <a:off x="5800858" y="2132012"/>
                    <a:ext cx="92075" cy="136525"/>
                  </a:xfrm>
                  <a:custGeom>
                    <a:avLst/>
                    <a:gdLst>
                      <a:gd name="T0" fmla="*/ 58 w 58"/>
                      <a:gd name="T1" fmla="*/ 0 h 86"/>
                      <a:gd name="T2" fmla="*/ 58 w 58"/>
                      <a:gd name="T3" fmla="*/ 0 h 86"/>
                      <a:gd name="T4" fmla="*/ 46 w 58"/>
                      <a:gd name="T5" fmla="*/ 2 h 86"/>
                      <a:gd name="T6" fmla="*/ 36 w 58"/>
                      <a:gd name="T7" fmla="*/ 4 h 86"/>
                      <a:gd name="T8" fmla="*/ 26 w 58"/>
                      <a:gd name="T9" fmla="*/ 10 h 86"/>
                      <a:gd name="T10" fmla="*/ 18 w 58"/>
                      <a:gd name="T11" fmla="*/ 16 h 86"/>
                      <a:gd name="T12" fmla="*/ 10 w 58"/>
                      <a:gd name="T13" fmla="*/ 26 h 86"/>
                      <a:gd name="T14" fmla="*/ 6 w 58"/>
                      <a:gd name="T15" fmla="*/ 34 h 86"/>
                      <a:gd name="T16" fmla="*/ 2 w 58"/>
                      <a:gd name="T17" fmla="*/ 46 h 86"/>
                      <a:gd name="T18" fmla="*/ 0 w 58"/>
                      <a:gd name="T19" fmla="*/ 56 h 86"/>
                      <a:gd name="T20" fmla="*/ 0 w 58"/>
                      <a:gd name="T21" fmla="*/ 56 h 86"/>
                      <a:gd name="T22" fmla="*/ 2 w 58"/>
                      <a:gd name="T23" fmla="*/ 72 h 86"/>
                      <a:gd name="T24" fmla="*/ 8 w 58"/>
                      <a:gd name="T25" fmla="*/ 86 h 86"/>
                      <a:gd name="T26" fmla="*/ 58 w 58"/>
                      <a:gd name="T27" fmla="*/ 56 h 86"/>
                      <a:gd name="T28" fmla="*/ 58 w 58"/>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8" y="0"/>
                        </a:moveTo>
                        <a:lnTo>
                          <a:pt x="58" y="0"/>
                        </a:lnTo>
                        <a:lnTo>
                          <a:pt x="46" y="2"/>
                        </a:lnTo>
                        <a:lnTo>
                          <a:pt x="36" y="4"/>
                        </a:lnTo>
                        <a:lnTo>
                          <a:pt x="26" y="10"/>
                        </a:lnTo>
                        <a:lnTo>
                          <a:pt x="18" y="16"/>
                        </a:lnTo>
                        <a:lnTo>
                          <a:pt x="10" y="26"/>
                        </a:lnTo>
                        <a:lnTo>
                          <a:pt x="6" y="34"/>
                        </a:lnTo>
                        <a:lnTo>
                          <a:pt x="2" y="46"/>
                        </a:lnTo>
                        <a:lnTo>
                          <a:pt x="0" y="56"/>
                        </a:lnTo>
                        <a:lnTo>
                          <a:pt x="0" y="56"/>
                        </a:lnTo>
                        <a:lnTo>
                          <a:pt x="2" y="72"/>
                        </a:lnTo>
                        <a:lnTo>
                          <a:pt x="8" y="86"/>
                        </a:lnTo>
                        <a:lnTo>
                          <a:pt x="58" y="56"/>
                        </a:lnTo>
                        <a:lnTo>
                          <a:pt x="58"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8" name="Freeform 134"/>
                  <p:cNvSpPr>
                    <a:spLocks/>
                  </p:cNvSpPr>
                  <p:nvPr/>
                </p:nvSpPr>
                <p:spPr bwMode="auto">
                  <a:xfrm>
                    <a:off x="5892933" y="2132012"/>
                    <a:ext cx="88900" cy="136525"/>
                  </a:xfrm>
                  <a:custGeom>
                    <a:avLst/>
                    <a:gdLst>
                      <a:gd name="T0" fmla="*/ 0 w 56"/>
                      <a:gd name="T1" fmla="*/ 0 h 86"/>
                      <a:gd name="T2" fmla="*/ 0 w 56"/>
                      <a:gd name="T3" fmla="*/ 56 h 86"/>
                      <a:gd name="T4" fmla="*/ 50 w 56"/>
                      <a:gd name="T5" fmla="*/ 86 h 86"/>
                      <a:gd name="T6" fmla="*/ 50 w 56"/>
                      <a:gd name="T7" fmla="*/ 86 h 86"/>
                      <a:gd name="T8" fmla="*/ 54 w 56"/>
                      <a:gd name="T9" fmla="*/ 72 h 86"/>
                      <a:gd name="T10" fmla="*/ 56 w 56"/>
                      <a:gd name="T11" fmla="*/ 56 h 86"/>
                      <a:gd name="T12" fmla="*/ 56 w 56"/>
                      <a:gd name="T13" fmla="*/ 56 h 86"/>
                      <a:gd name="T14" fmla="*/ 56 w 56"/>
                      <a:gd name="T15" fmla="*/ 46 h 86"/>
                      <a:gd name="T16" fmla="*/ 52 w 56"/>
                      <a:gd name="T17" fmla="*/ 34 h 86"/>
                      <a:gd name="T18" fmla="*/ 48 w 56"/>
                      <a:gd name="T19" fmla="*/ 26 h 86"/>
                      <a:gd name="T20" fmla="*/ 40 w 56"/>
                      <a:gd name="T21" fmla="*/ 16 h 86"/>
                      <a:gd name="T22" fmla="*/ 32 w 56"/>
                      <a:gd name="T23" fmla="*/ 10 h 86"/>
                      <a:gd name="T24" fmla="*/ 22 w 56"/>
                      <a:gd name="T25" fmla="*/ 4 h 86"/>
                      <a:gd name="T26" fmla="*/ 12 w 56"/>
                      <a:gd name="T27" fmla="*/ 2 h 86"/>
                      <a:gd name="T28" fmla="*/ 0 w 56"/>
                      <a:gd name="T29" fmla="*/ 0 h 86"/>
                      <a:gd name="T30" fmla="*/ 0 w 56"/>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6">
                        <a:moveTo>
                          <a:pt x="0" y="0"/>
                        </a:moveTo>
                        <a:lnTo>
                          <a:pt x="0" y="56"/>
                        </a:lnTo>
                        <a:lnTo>
                          <a:pt x="50" y="86"/>
                        </a:lnTo>
                        <a:lnTo>
                          <a:pt x="50" y="86"/>
                        </a:lnTo>
                        <a:lnTo>
                          <a:pt x="54" y="72"/>
                        </a:lnTo>
                        <a:lnTo>
                          <a:pt x="56" y="56"/>
                        </a:lnTo>
                        <a:lnTo>
                          <a:pt x="56" y="56"/>
                        </a:lnTo>
                        <a:lnTo>
                          <a:pt x="56" y="46"/>
                        </a:lnTo>
                        <a:lnTo>
                          <a:pt x="52" y="34"/>
                        </a:lnTo>
                        <a:lnTo>
                          <a:pt x="48" y="26"/>
                        </a:lnTo>
                        <a:lnTo>
                          <a:pt x="40" y="16"/>
                        </a:lnTo>
                        <a:lnTo>
                          <a:pt x="32" y="10"/>
                        </a:lnTo>
                        <a:lnTo>
                          <a:pt x="22" y="4"/>
                        </a:lnTo>
                        <a:lnTo>
                          <a:pt x="12" y="2"/>
                        </a:lnTo>
                        <a:lnTo>
                          <a:pt x="0" y="0"/>
                        </a:lnTo>
                        <a:lnTo>
                          <a:pt x="0" y="0"/>
                        </a:lnTo>
                        <a:close/>
                      </a:path>
                    </a:pathLst>
                  </a:custGeom>
                  <a:noFill/>
                  <a:ln w="3175">
                    <a:solidFill>
                      <a:schemeClr val="bg2">
                        <a:lumMod val="20000"/>
                        <a:lumOff val="8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23" name="Group 1122"/>
                <p:cNvGrpSpPr/>
                <p:nvPr/>
              </p:nvGrpSpPr>
              <p:grpSpPr>
                <a:xfrm>
                  <a:off x="4746758" y="2046287"/>
                  <a:ext cx="2609850" cy="2286000"/>
                  <a:chOff x="4746758" y="2046287"/>
                  <a:chExt cx="2609850" cy="2286000"/>
                </a:xfrm>
                <a:solidFill>
                  <a:schemeClr val="accent3">
                    <a:lumMod val="75000"/>
                  </a:schemeClr>
                </a:solidFill>
              </p:grpSpPr>
              <p:sp>
                <p:nvSpPr>
                  <p:cNvPr id="1124" name="Freeform 1123"/>
                  <p:cNvSpPr>
                    <a:spLocks/>
                  </p:cNvSpPr>
                  <p:nvPr/>
                </p:nvSpPr>
                <p:spPr bwMode="auto">
                  <a:xfrm>
                    <a:off x="5962783" y="26177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6 h 86"/>
                      <a:gd name="T10" fmla="*/ 8 w 56"/>
                      <a:gd name="T11" fmla="*/ 28 h 86"/>
                      <a:gd name="T12" fmla="*/ 8 w 56"/>
                      <a:gd name="T13" fmla="*/ 28 h 86"/>
                      <a:gd name="T14" fmla="*/ 2 w 56"/>
                      <a:gd name="T15" fmla="*/ 42 h 86"/>
                      <a:gd name="T16" fmla="*/ 0 w 56"/>
                      <a:gd name="T17" fmla="*/ 58 h 86"/>
                      <a:gd name="T18" fmla="*/ 2 w 56"/>
                      <a:gd name="T19" fmla="*/ 72 h 86"/>
                      <a:gd name="T20" fmla="*/ 8 w 56"/>
                      <a:gd name="T21" fmla="*/ 86 h 86"/>
                      <a:gd name="T22" fmla="*/ 56 w 56"/>
                      <a:gd name="T23" fmla="*/ 56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6"/>
                        </a:lnTo>
                        <a:lnTo>
                          <a:pt x="8" y="28"/>
                        </a:lnTo>
                        <a:lnTo>
                          <a:pt x="8" y="28"/>
                        </a:lnTo>
                        <a:lnTo>
                          <a:pt x="2" y="42"/>
                        </a:lnTo>
                        <a:lnTo>
                          <a:pt x="0" y="58"/>
                        </a:lnTo>
                        <a:lnTo>
                          <a:pt x="2" y="72"/>
                        </a:lnTo>
                        <a:lnTo>
                          <a:pt x="8" y="86"/>
                        </a:lnTo>
                        <a:lnTo>
                          <a:pt x="56" y="56"/>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5" name="Freeform 96"/>
                  <p:cNvSpPr>
                    <a:spLocks/>
                  </p:cNvSpPr>
                  <p:nvPr/>
                </p:nvSpPr>
                <p:spPr bwMode="auto">
                  <a:xfrm>
                    <a:off x="6051683" y="2884487"/>
                    <a:ext cx="92075" cy="136525"/>
                  </a:xfrm>
                  <a:custGeom>
                    <a:avLst/>
                    <a:gdLst>
                      <a:gd name="T0" fmla="*/ 30 w 58"/>
                      <a:gd name="T1" fmla="*/ 8 h 86"/>
                      <a:gd name="T2" fmla="*/ 30 w 58"/>
                      <a:gd name="T3" fmla="*/ 8 h 86"/>
                      <a:gd name="T4" fmla="*/ 16 w 58"/>
                      <a:gd name="T5" fmla="*/ 2 h 86"/>
                      <a:gd name="T6" fmla="*/ 0 w 58"/>
                      <a:gd name="T7" fmla="*/ 0 h 86"/>
                      <a:gd name="T8" fmla="*/ 0 w 58"/>
                      <a:gd name="T9" fmla="*/ 56 h 86"/>
                      <a:gd name="T10" fmla="*/ 50 w 58"/>
                      <a:gd name="T11" fmla="*/ 86 h 86"/>
                      <a:gd name="T12" fmla="*/ 50 w 58"/>
                      <a:gd name="T13" fmla="*/ 86 h 86"/>
                      <a:gd name="T14" fmla="*/ 54 w 58"/>
                      <a:gd name="T15" fmla="*/ 74 h 86"/>
                      <a:gd name="T16" fmla="*/ 58 w 58"/>
                      <a:gd name="T17" fmla="*/ 64 h 86"/>
                      <a:gd name="T18" fmla="*/ 58 w 58"/>
                      <a:gd name="T19" fmla="*/ 52 h 86"/>
                      <a:gd name="T20" fmla="*/ 56 w 58"/>
                      <a:gd name="T21" fmla="*/ 42 h 86"/>
                      <a:gd name="T22" fmla="*/ 52 w 58"/>
                      <a:gd name="T23" fmla="*/ 32 h 86"/>
                      <a:gd name="T24" fmla="*/ 46 w 58"/>
                      <a:gd name="T25" fmla="*/ 22 h 86"/>
                      <a:gd name="T26" fmla="*/ 38 w 58"/>
                      <a:gd name="T27" fmla="*/ 14 h 86"/>
                      <a:gd name="T28" fmla="*/ 30 w 58"/>
                      <a:gd name="T29" fmla="*/ 8 h 86"/>
                      <a:gd name="T30" fmla="*/ 30 w 58"/>
                      <a:gd name="T31" fmla="*/ 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30" y="8"/>
                        </a:moveTo>
                        <a:lnTo>
                          <a:pt x="30" y="8"/>
                        </a:lnTo>
                        <a:lnTo>
                          <a:pt x="16" y="2"/>
                        </a:lnTo>
                        <a:lnTo>
                          <a:pt x="0" y="0"/>
                        </a:lnTo>
                        <a:lnTo>
                          <a:pt x="0" y="56"/>
                        </a:lnTo>
                        <a:lnTo>
                          <a:pt x="50" y="86"/>
                        </a:lnTo>
                        <a:lnTo>
                          <a:pt x="50" y="86"/>
                        </a:lnTo>
                        <a:lnTo>
                          <a:pt x="54" y="74"/>
                        </a:lnTo>
                        <a:lnTo>
                          <a:pt x="58" y="64"/>
                        </a:lnTo>
                        <a:lnTo>
                          <a:pt x="58" y="52"/>
                        </a:lnTo>
                        <a:lnTo>
                          <a:pt x="56" y="42"/>
                        </a:lnTo>
                        <a:lnTo>
                          <a:pt x="52" y="32"/>
                        </a:lnTo>
                        <a:lnTo>
                          <a:pt x="46" y="22"/>
                        </a:lnTo>
                        <a:lnTo>
                          <a:pt x="38" y="14"/>
                        </a:lnTo>
                        <a:lnTo>
                          <a:pt x="30" y="8"/>
                        </a:lnTo>
                        <a:lnTo>
                          <a:pt x="30" y="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6" name="Freeform 97"/>
                  <p:cNvSpPr>
                    <a:spLocks/>
                  </p:cNvSpPr>
                  <p:nvPr/>
                </p:nvSpPr>
                <p:spPr bwMode="auto">
                  <a:xfrm>
                    <a:off x="6543808" y="3468687"/>
                    <a:ext cx="88900" cy="133350"/>
                  </a:xfrm>
                  <a:custGeom>
                    <a:avLst/>
                    <a:gdLst>
                      <a:gd name="T0" fmla="*/ 0 w 56"/>
                      <a:gd name="T1" fmla="*/ 0 h 84"/>
                      <a:gd name="T2" fmla="*/ 0 w 56"/>
                      <a:gd name="T3" fmla="*/ 56 h 84"/>
                      <a:gd name="T4" fmla="*/ 50 w 56"/>
                      <a:gd name="T5" fmla="*/ 84 h 84"/>
                      <a:gd name="T6" fmla="*/ 50 w 56"/>
                      <a:gd name="T7" fmla="*/ 84 h 84"/>
                      <a:gd name="T8" fmla="*/ 54 w 56"/>
                      <a:gd name="T9" fmla="*/ 72 h 84"/>
                      <a:gd name="T10" fmla="*/ 56 w 56"/>
                      <a:gd name="T11" fmla="*/ 56 h 84"/>
                      <a:gd name="T12" fmla="*/ 56 w 56"/>
                      <a:gd name="T13" fmla="*/ 56 h 84"/>
                      <a:gd name="T14" fmla="*/ 56 w 56"/>
                      <a:gd name="T15" fmla="*/ 44 h 84"/>
                      <a:gd name="T16" fmla="*/ 52 w 56"/>
                      <a:gd name="T17" fmla="*/ 34 h 84"/>
                      <a:gd name="T18" fmla="*/ 48 w 56"/>
                      <a:gd name="T19" fmla="*/ 24 h 84"/>
                      <a:gd name="T20" fmla="*/ 40 w 56"/>
                      <a:gd name="T21" fmla="*/ 16 h 84"/>
                      <a:gd name="T22" fmla="*/ 32 w 56"/>
                      <a:gd name="T23" fmla="*/ 10 h 84"/>
                      <a:gd name="T24" fmla="*/ 22 w 56"/>
                      <a:gd name="T25" fmla="*/ 4 h 84"/>
                      <a:gd name="T26" fmla="*/ 12 w 56"/>
                      <a:gd name="T27" fmla="*/ 0 h 84"/>
                      <a:gd name="T28" fmla="*/ 0 w 56"/>
                      <a:gd name="T29" fmla="*/ 0 h 84"/>
                      <a:gd name="T30" fmla="*/ 0 w 56"/>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0" y="0"/>
                        </a:moveTo>
                        <a:lnTo>
                          <a:pt x="0" y="56"/>
                        </a:lnTo>
                        <a:lnTo>
                          <a:pt x="50" y="84"/>
                        </a:lnTo>
                        <a:lnTo>
                          <a:pt x="50" y="84"/>
                        </a:lnTo>
                        <a:lnTo>
                          <a:pt x="54" y="72"/>
                        </a:lnTo>
                        <a:lnTo>
                          <a:pt x="56" y="56"/>
                        </a:lnTo>
                        <a:lnTo>
                          <a:pt x="56" y="56"/>
                        </a:lnTo>
                        <a:lnTo>
                          <a:pt x="56" y="44"/>
                        </a:lnTo>
                        <a:lnTo>
                          <a:pt x="52" y="34"/>
                        </a:lnTo>
                        <a:lnTo>
                          <a:pt x="48" y="24"/>
                        </a:lnTo>
                        <a:lnTo>
                          <a:pt x="40" y="16"/>
                        </a:lnTo>
                        <a:lnTo>
                          <a:pt x="32" y="10"/>
                        </a:lnTo>
                        <a:lnTo>
                          <a:pt x="22" y="4"/>
                        </a:lnTo>
                        <a:lnTo>
                          <a:pt x="12" y="0"/>
                        </a:lnTo>
                        <a:lnTo>
                          <a:pt x="0" y="0"/>
                        </a:lnTo>
                        <a:lnTo>
                          <a:pt x="0"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7" name="Freeform 100"/>
                  <p:cNvSpPr>
                    <a:spLocks/>
                  </p:cNvSpPr>
                  <p:nvPr/>
                </p:nvSpPr>
                <p:spPr bwMode="auto">
                  <a:xfrm>
                    <a:off x="7267708" y="3335337"/>
                    <a:ext cx="88900" cy="133350"/>
                  </a:xfrm>
                  <a:custGeom>
                    <a:avLst/>
                    <a:gdLst>
                      <a:gd name="T0" fmla="*/ 28 w 56"/>
                      <a:gd name="T1" fmla="*/ 6 h 84"/>
                      <a:gd name="T2" fmla="*/ 28 w 56"/>
                      <a:gd name="T3" fmla="*/ 6 h 84"/>
                      <a:gd name="T4" fmla="*/ 14 w 56"/>
                      <a:gd name="T5" fmla="*/ 0 h 84"/>
                      <a:gd name="T6" fmla="*/ 0 w 56"/>
                      <a:gd name="T7" fmla="*/ 0 h 84"/>
                      <a:gd name="T8" fmla="*/ 0 w 56"/>
                      <a:gd name="T9" fmla="*/ 56 h 84"/>
                      <a:gd name="T10" fmla="*/ 50 w 56"/>
                      <a:gd name="T11" fmla="*/ 84 h 84"/>
                      <a:gd name="T12" fmla="*/ 50 w 56"/>
                      <a:gd name="T13" fmla="*/ 84 h 84"/>
                      <a:gd name="T14" fmla="*/ 54 w 56"/>
                      <a:gd name="T15" fmla="*/ 74 h 84"/>
                      <a:gd name="T16" fmla="*/ 56 w 56"/>
                      <a:gd name="T17" fmla="*/ 62 h 84"/>
                      <a:gd name="T18" fmla="*/ 56 w 56"/>
                      <a:gd name="T19" fmla="*/ 52 h 84"/>
                      <a:gd name="T20" fmla="*/ 56 w 56"/>
                      <a:gd name="T21" fmla="*/ 42 h 84"/>
                      <a:gd name="T22" fmla="*/ 52 w 56"/>
                      <a:gd name="T23" fmla="*/ 30 h 84"/>
                      <a:gd name="T24" fmla="*/ 46 w 56"/>
                      <a:gd name="T25" fmla="*/ 22 h 84"/>
                      <a:gd name="T26" fmla="*/ 38 w 56"/>
                      <a:gd name="T27" fmla="*/ 14 h 84"/>
                      <a:gd name="T28" fmla="*/ 28 w 56"/>
                      <a:gd name="T29" fmla="*/ 6 h 84"/>
                      <a:gd name="T30" fmla="*/ 28 w 56"/>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84">
                        <a:moveTo>
                          <a:pt x="28" y="6"/>
                        </a:moveTo>
                        <a:lnTo>
                          <a:pt x="28" y="6"/>
                        </a:lnTo>
                        <a:lnTo>
                          <a:pt x="14" y="0"/>
                        </a:lnTo>
                        <a:lnTo>
                          <a:pt x="0" y="0"/>
                        </a:lnTo>
                        <a:lnTo>
                          <a:pt x="0" y="56"/>
                        </a:lnTo>
                        <a:lnTo>
                          <a:pt x="50" y="84"/>
                        </a:lnTo>
                        <a:lnTo>
                          <a:pt x="50" y="84"/>
                        </a:lnTo>
                        <a:lnTo>
                          <a:pt x="54" y="74"/>
                        </a:lnTo>
                        <a:lnTo>
                          <a:pt x="56" y="62"/>
                        </a:lnTo>
                        <a:lnTo>
                          <a:pt x="56" y="52"/>
                        </a:lnTo>
                        <a:lnTo>
                          <a:pt x="56" y="42"/>
                        </a:lnTo>
                        <a:lnTo>
                          <a:pt x="52" y="30"/>
                        </a:lnTo>
                        <a:lnTo>
                          <a:pt x="46" y="22"/>
                        </a:lnTo>
                        <a:lnTo>
                          <a:pt x="38" y="14"/>
                        </a:lnTo>
                        <a:lnTo>
                          <a:pt x="28" y="6"/>
                        </a:lnTo>
                        <a:lnTo>
                          <a:pt x="28" y="6"/>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8" name="Freeform 101"/>
                  <p:cNvSpPr>
                    <a:spLocks/>
                  </p:cNvSpPr>
                  <p:nvPr/>
                </p:nvSpPr>
                <p:spPr bwMode="auto">
                  <a:xfrm>
                    <a:off x="7178808" y="3335337"/>
                    <a:ext cx="88900" cy="133350"/>
                  </a:xfrm>
                  <a:custGeom>
                    <a:avLst/>
                    <a:gdLst>
                      <a:gd name="T0" fmla="*/ 56 w 56"/>
                      <a:gd name="T1" fmla="*/ 0 h 84"/>
                      <a:gd name="T2" fmla="*/ 56 w 56"/>
                      <a:gd name="T3" fmla="*/ 0 h 84"/>
                      <a:gd name="T4" fmla="*/ 42 w 56"/>
                      <a:gd name="T5" fmla="*/ 0 h 84"/>
                      <a:gd name="T6" fmla="*/ 28 w 56"/>
                      <a:gd name="T7" fmla="*/ 6 h 84"/>
                      <a:gd name="T8" fmla="*/ 16 w 56"/>
                      <a:gd name="T9" fmla="*/ 16 h 84"/>
                      <a:gd name="T10" fmla="*/ 6 w 56"/>
                      <a:gd name="T11" fmla="*/ 28 h 84"/>
                      <a:gd name="T12" fmla="*/ 6 w 56"/>
                      <a:gd name="T13" fmla="*/ 28 h 84"/>
                      <a:gd name="T14" fmla="*/ 2 w 56"/>
                      <a:gd name="T15" fmla="*/ 42 h 84"/>
                      <a:gd name="T16" fmla="*/ 0 w 56"/>
                      <a:gd name="T17" fmla="*/ 56 h 84"/>
                      <a:gd name="T18" fmla="*/ 2 w 56"/>
                      <a:gd name="T19" fmla="*/ 70 h 84"/>
                      <a:gd name="T20" fmla="*/ 6 w 56"/>
                      <a:gd name="T21" fmla="*/ 84 h 84"/>
                      <a:gd name="T22" fmla="*/ 56 w 56"/>
                      <a:gd name="T23" fmla="*/ 56 h 84"/>
                      <a:gd name="T24" fmla="*/ 56 w 56"/>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6" y="0"/>
                        </a:moveTo>
                        <a:lnTo>
                          <a:pt x="56" y="0"/>
                        </a:lnTo>
                        <a:lnTo>
                          <a:pt x="42" y="0"/>
                        </a:lnTo>
                        <a:lnTo>
                          <a:pt x="28" y="6"/>
                        </a:lnTo>
                        <a:lnTo>
                          <a:pt x="16" y="16"/>
                        </a:lnTo>
                        <a:lnTo>
                          <a:pt x="6" y="28"/>
                        </a:lnTo>
                        <a:lnTo>
                          <a:pt x="6" y="28"/>
                        </a:lnTo>
                        <a:lnTo>
                          <a:pt x="2" y="42"/>
                        </a:lnTo>
                        <a:lnTo>
                          <a:pt x="0" y="56"/>
                        </a:lnTo>
                        <a:lnTo>
                          <a:pt x="2" y="70"/>
                        </a:lnTo>
                        <a:lnTo>
                          <a:pt x="6" y="84"/>
                        </a:lnTo>
                        <a:lnTo>
                          <a:pt x="56" y="56"/>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9" name="Freeform 102"/>
                  <p:cNvSpPr>
                    <a:spLocks/>
                  </p:cNvSpPr>
                  <p:nvPr/>
                </p:nvSpPr>
                <p:spPr bwMode="auto">
                  <a:xfrm>
                    <a:off x="7188333" y="3424237"/>
                    <a:ext cx="158750" cy="88900"/>
                  </a:xfrm>
                  <a:custGeom>
                    <a:avLst/>
                    <a:gdLst>
                      <a:gd name="T0" fmla="*/ 0 w 100"/>
                      <a:gd name="T1" fmla="*/ 28 h 56"/>
                      <a:gd name="T2" fmla="*/ 0 w 100"/>
                      <a:gd name="T3" fmla="*/ 28 h 56"/>
                      <a:gd name="T4" fmla="*/ 10 w 100"/>
                      <a:gd name="T5" fmla="*/ 40 h 56"/>
                      <a:gd name="T6" fmla="*/ 22 w 100"/>
                      <a:gd name="T7" fmla="*/ 50 h 56"/>
                      <a:gd name="T8" fmla="*/ 22 w 100"/>
                      <a:gd name="T9" fmla="*/ 50 h 56"/>
                      <a:gd name="T10" fmla="*/ 32 w 100"/>
                      <a:gd name="T11" fmla="*/ 54 h 56"/>
                      <a:gd name="T12" fmla="*/ 44 w 100"/>
                      <a:gd name="T13" fmla="*/ 56 h 56"/>
                      <a:gd name="T14" fmla="*/ 54 w 100"/>
                      <a:gd name="T15" fmla="*/ 56 h 56"/>
                      <a:gd name="T16" fmla="*/ 64 w 100"/>
                      <a:gd name="T17" fmla="*/ 54 h 56"/>
                      <a:gd name="T18" fmla="*/ 76 w 100"/>
                      <a:gd name="T19" fmla="*/ 52 h 56"/>
                      <a:gd name="T20" fmla="*/ 84 w 100"/>
                      <a:gd name="T21" fmla="*/ 46 h 56"/>
                      <a:gd name="T22" fmla="*/ 92 w 100"/>
                      <a:gd name="T23" fmla="*/ 38 h 56"/>
                      <a:gd name="T24" fmla="*/ 100 w 100"/>
                      <a:gd name="T25" fmla="*/ 28 h 56"/>
                      <a:gd name="T26" fmla="*/ 50 w 100"/>
                      <a:gd name="T27" fmla="*/ 0 h 56"/>
                      <a:gd name="T28" fmla="*/ 0 w 100"/>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56">
                        <a:moveTo>
                          <a:pt x="0" y="28"/>
                        </a:moveTo>
                        <a:lnTo>
                          <a:pt x="0" y="28"/>
                        </a:lnTo>
                        <a:lnTo>
                          <a:pt x="10" y="40"/>
                        </a:lnTo>
                        <a:lnTo>
                          <a:pt x="22" y="50"/>
                        </a:lnTo>
                        <a:lnTo>
                          <a:pt x="22" y="50"/>
                        </a:lnTo>
                        <a:lnTo>
                          <a:pt x="32" y="54"/>
                        </a:lnTo>
                        <a:lnTo>
                          <a:pt x="44" y="56"/>
                        </a:lnTo>
                        <a:lnTo>
                          <a:pt x="54" y="56"/>
                        </a:lnTo>
                        <a:lnTo>
                          <a:pt x="64" y="54"/>
                        </a:lnTo>
                        <a:lnTo>
                          <a:pt x="76" y="52"/>
                        </a:lnTo>
                        <a:lnTo>
                          <a:pt x="84" y="46"/>
                        </a:lnTo>
                        <a:lnTo>
                          <a:pt x="92" y="38"/>
                        </a:lnTo>
                        <a:lnTo>
                          <a:pt x="100"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0" name="Freeform 105"/>
                  <p:cNvSpPr>
                    <a:spLocks/>
                  </p:cNvSpPr>
                  <p:nvPr/>
                </p:nvSpPr>
                <p:spPr bwMode="auto">
                  <a:xfrm>
                    <a:off x="6950208" y="3570287"/>
                    <a:ext cx="92075" cy="133350"/>
                  </a:xfrm>
                  <a:custGeom>
                    <a:avLst/>
                    <a:gdLst>
                      <a:gd name="T0" fmla="*/ 58 w 58"/>
                      <a:gd name="T1" fmla="*/ 0 h 84"/>
                      <a:gd name="T2" fmla="*/ 58 w 58"/>
                      <a:gd name="T3" fmla="*/ 0 h 84"/>
                      <a:gd name="T4" fmla="*/ 44 w 58"/>
                      <a:gd name="T5" fmla="*/ 2 h 84"/>
                      <a:gd name="T6" fmla="*/ 30 w 58"/>
                      <a:gd name="T7" fmla="*/ 6 h 84"/>
                      <a:gd name="T8" fmla="*/ 18 w 58"/>
                      <a:gd name="T9" fmla="*/ 16 h 84"/>
                      <a:gd name="T10" fmla="*/ 8 w 58"/>
                      <a:gd name="T11" fmla="*/ 28 h 84"/>
                      <a:gd name="T12" fmla="*/ 8 w 58"/>
                      <a:gd name="T13" fmla="*/ 28 h 84"/>
                      <a:gd name="T14" fmla="*/ 2 w 58"/>
                      <a:gd name="T15" fmla="*/ 42 h 84"/>
                      <a:gd name="T16" fmla="*/ 0 w 58"/>
                      <a:gd name="T17" fmla="*/ 56 h 84"/>
                      <a:gd name="T18" fmla="*/ 2 w 58"/>
                      <a:gd name="T19" fmla="*/ 72 h 84"/>
                      <a:gd name="T20" fmla="*/ 8 w 58"/>
                      <a:gd name="T21" fmla="*/ 84 h 84"/>
                      <a:gd name="T22" fmla="*/ 58 w 58"/>
                      <a:gd name="T23" fmla="*/ 56 h 84"/>
                      <a:gd name="T24" fmla="*/ 58 w 58"/>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4">
                        <a:moveTo>
                          <a:pt x="58" y="0"/>
                        </a:moveTo>
                        <a:lnTo>
                          <a:pt x="58" y="0"/>
                        </a:lnTo>
                        <a:lnTo>
                          <a:pt x="44" y="2"/>
                        </a:lnTo>
                        <a:lnTo>
                          <a:pt x="30" y="6"/>
                        </a:lnTo>
                        <a:lnTo>
                          <a:pt x="18" y="16"/>
                        </a:lnTo>
                        <a:lnTo>
                          <a:pt x="8" y="28"/>
                        </a:lnTo>
                        <a:lnTo>
                          <a:pt x="8" y="28"/>
                        </a:lnTo>
                        <a:lnTo>
                          <a:pt x="2" y="42"/>
                        </a:lnTo>
                        <a:lnTo>
                          <a:pt x="0" y="56"/>
                        </a:lnTo>
                        <a:lnTo>
                          <a:pt x="2" y="72"/>
                        </a:lnTo>
                        <a:lnTo>
                          <a:pt x="8" y="84"/>
                        </a:lnTo>
                        <a:lnTo>
                          <a:pt x="58" y="56"/>
                        </a:lnTo>
                        <a:lnTo>
                          <a:pt x="58"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1" name="Freeform 106"/>
                  <p:cNvSpPr>
                    <a:spLocks/>
                  </p:cNvSpPr>
                  <p:nvPr/>
                </p:nvSpPr>
                <p:spPr bwMode="auto">
                  <a:xfrm>
                    <a:off x="6705733" y="4151312"/>
                    <a:ext cx="88900" cy="136525"/>
                  </a:xfrm>
                  <a:custGeom>
                    <a:avLst/>
                    <a:gdLst>
                      <a:gd name="T0" fmla="*/ 56 w 56"/>
                      <a:gd name="T1" fmla="*/ 0 h 86"/>
                      <a:gd name="T2" fmla="*/ 56 w 56"/>
                      <a:gd name="T3" fmla="*/ 0 h 86"/>
                      <a:gd name="T4" fmla="*/ 44 w 56"/>
                      <a:gd name="T5" fmla="*/ 2 h 86"/>
                      <a:gd name="T6" fmla="*/ 34 w 56"/>
                      <a:gd name="T7" fmla="*/ 6 h 86"/>
                      <a:gd name="T8" fmla="*/ 24 w 56"/>
                      <a:gd name="T9" fmla="*/ 10 h 86"/>
                      <a:gd name="T10" fmla="*/ 16 w 56"/>
                      <a:gd name="T11" fmla="*/ 18 h 86"/>
                      <a:gd name="T12" fmla="*/ 10 w 56"/>
                      <a:gd name="T13" fmla="*/ 26 h 86"/>
                      <a:gd name="T14" fmla="*/ 4 w 56"/>
                      <a:gd name="T15" fmla="*/ 36 h 86"/>
                      <a:gd name="T16" fmla="*/ 0 w 56"/>
                      <a:gd name="T17" fmla="*/ 46 h 86"/>
                      <a:gd name="T18" fmla="*/ 0 w 56"/>
                      <a:gd name="T19" fmla="*/ 58 h 86"/>
                      <a:gd name="T20" fmla="*/ 0 w 56"/>
                      <a:gd name="T21" fmla="*/ 58 h 86"/>
                      <a:gd name="T22" fmla="*/ 2 w 56"/>
                      <a:gd name="T23" fmla="*/ 72 h 86"/>
                      <a:gd name="T24" fmla="*/ 6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4" y="2"/>
                        </a:lnTo>
                        <a:lnTo>
                          <a:pt x="34" y="6"/>
                        </a:lnTo>
                        <a:lnTo>
                          <a:pt x="24" y="10"/>
                        </a:lnTo>
                        <a:lnTo>
                          <a:pt x="16" y="18"/>
                        </a:lnTo>
                        <a:lnTo>
                          <a:pt x="10" y="26"/>
                        </a:lnTo>
                        <a:lnTo>
                          <a:pt x="4" y="36"/>
                        </a:lnTo>
                        <a:lnTo>
                          <a:pt x="0" y="46"/>
                        </a:lnTo>
                        <a:lnTo>
                          <a:pt x="0" y="58"/>
                        </a:lnTo>
                        <a:lnTo>
                          <a:pt x="0" y="58"/>
                        </a:lnTo>
                        <a:lnTo>
                          <a:pt x="2" y="72"/>
                        </a:lnTo>
                        <a:lnTo>
                          <a:pt x="6"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2" name="Freeform 107"/>
                  <p:cNvSpPr>
                    <a:spLocks/>
                  </p:cNvSpPr>
                  <p:nvPr/>
                </p:nvSpPr>
                <p:spPr bwMode="auto">
                  <a:xfrm>
                    <a:off x="67946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2 w 58"/>
                      <a:gd name="T17" fmla="*/ 36 h 86"/>
                      <a:gd name="T18" fmla="*/ 48 w 58"/>
                      <a:gd name="T19" fmla="*/ 26 h 86"/>
                      <a:gd name="T20" fmla="*/ 40 w 58"/>
                      <a:gd name="T21" fmla="*/ 18 h 86"/>
                      <a:gd name="T22" fmla="*/ 32 w 58"/>
                      <a:gd name="T23" fmla="*/ 10 h 86"/>
                      <a:gd name="T24" fmla="*/ 22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2" y="36"/>
                        </a:lnTo>
                        <a:lnTo>
                          <a:pt x="48" y="26"/>
                        </a:lnTo>
                        <a:lnTo>
                          <a:pt x="40" y="18"/>
                        </a:lnTo>
                        <a:lnTo>
                          <a:pt x="32" y="10"/>
                        </a:lnTo>
                        <a:lnTo>
                          <a:pt x="22" y="6"/>
                        </a:lnTo>
                        <a:lnTo>
                          <a:pt x="12"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3" name="Freeform 108"/>
                  <p:cNvSpPr>
                    <a:spLocks/>
                  </p:cNvSpPr>
                  <p:nvPr/>
                </p:nvSpPr>
                <p:spPr bwMode="auto">
                  <a:xfrm>
                    <a:off x="6715258" y="4243387"/>
                    <a:ext cx="158750" cy="88900"/>
                  </a:xfrm>
                  <a:custGeom>
                    <a:avLst/>
                    <a:gdLst>
                      <a:gd name="T0" fmla="*/ 0 w 100"/>
                      <a:gd name="T1" fmla="*/ 28 h 56"/>
                      <a:gd name="T2" fmla="*/ 0 w 100"/>
                      <a:gd name="T3" fmla="*/ 28 h 56"/>
                      <a:gd name="T4" fmla="*/ 10 w 100"/>
                      <a:gd name="T5" fmla="*/ 40 h 56"/>
                      <a:gd name="T6" fmla="*/ 22 w 100"/>
                      <a:gd name="T7" fmla="*/ 48 h 56"/>
                      <a:gd name="T8" fmla="*/ 34 w 100"/>
                      <a:gd name="T9" fmla="*/ 54 h 56"/>
                      <a:gd name="T10" fmla="*/ 50 w 100"/>
                      <a:gd name="T11" fmla="*/ 56 h 56"/>
                      <a:gd name="T12" fmla="*/ 50 w 100"/>
                      <a:gd name="T13" fmla="*/ 56 h 56"/>
                      <a:gd name="T14" fmla="*/ 66 w 100"/>
                      <a:gd name="T15" fmla="*/ 54 h 56"/>
                      <a:gd name="T16" fmla="*/ 80 w 100"/>
                      <a:gd name="T17" fmla="*/ 48 h 56"/>
                      <a:gd name="T18" fmla="*/ 90 w 100"/>
                      <a:gd name="T19" fmla="*/ 40 h 56"/>
                      <a:gd name="T20" fmla="*/ 100 w 100"/>
                      <a:gd name="T21" fmla="*/ 28 h 56"/>
                      <a:gd name="T22" fmla="*/ 50 w 100"/>
                      <a:gd name="T23" fmla="*/ 0 h 56"/>
                      <a:gd name="T24" fmla="*/ 0 w 100"/>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6">
                        <a:moveTo>
                          <a:pt x="0" y="28"/>
                        </a:moveTo>
                        <a:lnTo>
                          <a:pt x="0" y="28"/>
                        </a:lnTo>
                        <a:lnTo>
                          <a:pt x="10" y="40"/>
                        </a:lnTo>
                        <a:lnTo>
                          <a:pt x="22" y="48"/>
                        </a:lnTo>
                        <a:lnTo>
                          <a:pt x="34" y="54"/>
                        </a:lnTo>
                        <a:lnTo>
                          <a:pt x="50" y="56"/>
                        </a:lnTo>
                        <a:lnTo>
                          <a:pt x="50" y="56"/>
                        </a:lnTo>
                        <a:lnTo>
                          <a:pt x="66" y="54"/>
                        </a:lnTo>
                        <a:lnTo>
                          <a:pt x="80" y="48"/>
                        </a:lnTo>
                        <a:lnTo>
                          <a:pt x="90" y="40"/>
                        </a:lnTo>
                        <a:lnTo>
                          <a:pt x="100"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4" name="Freeform 109"/>
                  <p:cNvSpPr>
                    <a:spLocks/>
                  </p:cNvSpPr>
                  <p:nvPr/>
                </p:nvSpPr>
                <p:spPr bwMode="auto">
                  <a:xfrm>
                    <a:off x="5489708" y="2046287"/>
                    <a:ext cx="88900" cy="136525"/>
                  </a:xfrm>
                  <a:custGeom>
                    <a:avLst/>
                    <a:gdLst>
                      <a:gd name="T0" fmla="*/ 56 w 56"/>
                      <a:gd name="T1" fmla="*/ 0 h 86"/>
                      <a:gd name="T2" fmla="*/ 56 w 56"/>
                      <a:gd name="T3" fmla="*/ 0 h 86"/>
                      <a:gd name="T4" fmla="*/ 42 w 56"/>
                      <a:gd name="T5" fmla="*/ 2 h 86"/>
                      <a:gd name="T6" fmla="*/ 28 w 56"/>
                      <a:gd name="T7" fmla="*/ 8 h 86"/>
                      <a:gd name="T8" fmla="*/ 28 w 56"/>
                      <a:gd name="T9" fmla="*/ 8 h 86"/>
                      <a:gd name="T10" fmla="*/ 18 w 56"/>
                      <a:gd name="T11" fmla="*/ 16 h 86"/>
                      <a:gd name="T12" fmla="*/ 12 w 56"/>
                      <a:gd name="T13" fmla="*/ 24 h 86"/>
                      <a:gd name="T14" fmla="*/ 6 w 56"/>
                      <a:gd name="T15" fmla="*/ 32 h 86"/>
                      <a:gd name="T16" fmla="*/ 2 w 56"/>
                      <a:gd name="T17" fmla="*/ 44 h 86"/>
                      <a:gd name="T18" fmla="*/ 0 w 56"/>
                      <a:gd name="T19" fmla="*/ 54 h 86"/>
                      <a:gd name="T20" fmla="*/ 0 w 56"/>
                      <a:gd name="T21" fmla="*/ 64 h 86"/>
                      <a:gd name="T22" fmla="*/ 2 w 56"/>
                      <a:gd name="T23" fmla="*/ 76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2" y="2"/>
                        </a:lnTo>
                        <a:lnTo>
                          <a:pt x="28" y="8"/>
                        </a:lnTo>
                        <a:lnTo>
                          <a:pt x="28" y="8"/>
                        </a:lnTo>
                        <a:lnTo>
                          <a:pt x="18" y="16"/>
                        </a:lnTo>
                        <a:lnTo>
                          <a:pt x="12" y="24"/>
                        </a:lnTo>
                        <a:lnTo>
                          <a:pt x="6" y="32"/>
                        </a:lnTo>
                        <a:lnTo>
                          <a:pt x="2" y="44"/>
                        </a:lnTo>
                        <a:lnTo>
                          <a:pt x="0" y="54"/>
                        </a:lnTo>
                        <a:lnTo>
                          <a:pt x="0" y="64"/>
                        </a:lnTo>
                        <a:lnTo>
                          <a:pt x="2" y="76"/>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5" name="Freeform 110"/>
                  <p:cNvSpPr>
                    <a:spLocks/>
                  </p:cNvSpPr>
                  <p:nvPr/>
                </p:nvSpPr>
                <p:spPr bwMode="auto">
                  <a:xfrm>
                    <a:off x="5578608" y="2046287"/>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6 w 58"/>
                      <a:gd name="T13" fmla="*/ 44 h 86"/>
                      <a:gd name="T14" fmla="*/ 50 w 58"/>
                      <a:gd name="T15" fmla="*/ 30 h 86"/>
                      <a:gd name="T16" fmla="*/ 50 w 58"/>
                      <a:gd name="T17" fmla="*/ 30 h 86"/>
                      <a:gd name="T18" fmla="*/ 40 w 58"/>
                      <a:gd name="T19" fmla="*/ 18 h 86"/>
                      <a:gd name="T20" fmla="*/ 28 w 58"/>
                      <a:gd name="T21" fmla="*/ 8 h 86"/>
                      <a:gd name="T22" fmla="*/ 16 w 58"/>
                      <a:gd name="T23" fmla="*/ 2 h 86"/>
                      <a:gd name="T24" fmla="*/ 0 w 58"/>
                      <a:gd name="T25" fmla="*/ 0 h 86"/>
                      <a:gd name="T26" fmla="*/ 0 w 5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6">
                        <a:moveTo>
                          <a:pt x="0" y="0"/>
                        </a:moveTo>
                        <a:lnTo>
                          <a:pt x="0" y="58"/>
                        </a:lnTo>
                        <a:lnTo>
                          <a:pt x="50" y="86"/>
                        </a:lnTo>
                        <a:lnTo>
                          <a:pt x="50" y="86"/>
                        </a:lnTo>
                        <a:lnTo>
                          <a:pt x="56" y="72"/>
                        </a:lnTo>
                        <a:lnTo>
                          <a:pt x="58" y="58"/>
                        </a:lnTo>
                        <a:lnTo>
                          <a:pt x="56" y="44"/>
                        </a:lnTo>
                        <a:lnTo>
                          <a:pt x="50" y="30"/>
                        </a:lnTo>
                        <a:lnTo>
                          <a:pt x="50" y="30"/>
                        </a:lnTo>
                        <a:lnTo>
                          <a:pt x="40" y="18"/>
                        </a:lnTo>
                        <a:lnTo>
                          <a:pt x="28" y="8"/>
                        </a:lnTo>
                        <a:lnTo>
                          <a:pt x="16"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6" name="Freeform 111"/>
                  <p:cNvSpPr>
                    <a:spLocks/>
                  </p:cNvSpPr>
                  <p:nvPr/>
                </p:nvSpPr>
                <p:spPr bwMode="auto">
                  <a:xfrm>
                    <a:off x="5502408" y="2138362"/>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0 h 56"/>
                      <a:gd name="T10" fmla="*/ 34 w 98"/>
                      <a:gd name="T11" fmla="*/ 54 h 56"/>
                      <a:gd name="T12" fmla="*/ 44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48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0"/>
                        </a:lnTo>
                        <a:lnTo>
                          <a:pt x="34" y="54"/>
                        </a:lnTo>
                        <a:lnTo>
                          <a:pt x="44" y="56"/>
                        </a:lnTo>
                        <a:lnTo>
                          <a:pt x="56" y="56"/>
                        </a:lnTo>
                        <a:lnTo>
                          <a:pt x="66" y="54"/>
                        </a:lnTo>
                        <a:lnTo>
                          <a:pt x="78" y="50"/>
                        </a:lnTo>
                        <a:lnTo>
                          <a:pt x="78" y="50"/>
                        </a:lnTo>
                        <a:lnTo>
                          <a:pt x="90" y="40"/>
                        </a:lnTo>
                        <a:lnTo>
                          <a:pt x="98" y="28"/>
                        </a:lnTo>
                        <a:lnTo>
                          <a:pt x="48"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7" name="Freeform 112"/>
                  <p:cNvSpPr>
                    <a:spLocks/>
                  </p:cNvSpPr>
                  <p:nvPr/>
                </p:nvSpPr>
                <p:spPr bwMode="auto">
                  <a:xfrm>
                    <a:off x="6435858" y="2046287"/>
                    <a:ext cx="88900" cy="136525"/>
                  </a:xfrm>
                  <a:custGeom>
                    <a:avLst/>
                    <a:gdLst>
                      <a:gd name="T0" fmla="*/ 56 w 56"/>
                      <a:gd name="T1" fmla="*/ 0 h 86"/>
                      <a:gd name="T2" fmla="*/ 56 w 56"/>
                      <a:gd name="T3" fmla="*/ 0 h 86"/>
                      <a:gd name="T4" fmla="*/ 42 w 56"/>
                      <a:gd name="T5" fmla="*/ 2 h 86"/>
                      <a:gd name="T6" fmla="*/ 28 w 56"/>
                      <a:gd name="T7" fmla="*/ 8 h 86"/>
                      <a:gd name="T8" fmla="*/ 16 w 56"/>
                      <a:gd name="T9" fmla="*/ 18 h 86"/>
                      <a:gd name="T10" fmla="*/ 8 w 56"/>
                      <a:gd name="T11" fmla="*/ 30 h 86"/>
                      <a:gd name="T12" fmla="*/ 8 w 56"/>
                      <a:gd name="T13" fmla="*/ 30 h 86"/>
                      <a:gd name="T14" fmla="*/ 2 w 56"/>
                      <a:gd name="T15" fmla="*/ 44 h 86"/>
                      <a:gd name="T16" fmla="*/ 0 w 56"/>
                      <a:gd name="T17" fmla="*/ 58 h 86"/>
                      <a:gd name="T18" fmla="*/ 2 w 56"/>
                      <a:gd name="T19" fmla="*/ 72 h 86"/>
                      <a:gd name="T20" fmla="*/ 8 w 56"/>
                      <a:gd name="T21" fmla="*/ 86 h 86"/>
                      <a:gd name="T22" fmla="*/ 56 w 56"/>
                      <a:gd name="T23" fmla="*/ 58 h 86"/>
                      <a:gd name="T24" fmla="*/ 56 w 5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6">
                        <a:moveTo>
                          <a:pt x="56" y="0"/>
                        </a:moveTo>
                        <a:lnTo>
                          <a:pt x="56" y="0"/>
                        </a:lnTo>
                        <a:lnTo>
                          <a:pt x="42" y="2"/>
                        </a:lnTo>
                        <a:lnTo>
                          <a:pt x="28" y="8"/>
                        </a:lnTo>
                        <a:lnTo>
                          <a:pt x="16" y="18"/>
                        </a:lnTo>
                        <a:lnTo>
                          <a:pt x="8" y="30"/>
                        </a:lnTo>
                        <a:lnTo>
                          <a:pt x="8" y="30"/>
                        </a:lnTo>
                        <a:lnTo>
                          <a:pt x="2" y="44"/>
                        </a:lnTo>
                        <a:lnTo>
                          <a:pt x="0" y="58"/>
                        </a:lnTo>
                        <a:lnTo>
                          <a:pt x="2" y="72"/>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8" name="Freeform 113"/>
                  <p:cNvSpPr>
                    <a:spLocks/>
                  </p:cNvSpPr>
                  <p:nvPr/>
                </p:nvSpPr>
                <p:spPr bwMode="auto">
                  <a:xfrm>
                    <a:off x="6448558" y="2138362"/>
                    <a:ext cx="155575" cy="88900"/>
                  </a:xfrm>
                  <a:custGeom>
                    <a:avLst/>
                    <a:gdLst>
                      <a:gd name="T0" fmla="*/ 20 w 98"/>
                      <a:gd name="T1" fmla="*/ 50 h 56"/>
                      <a:gd name="T2" fmla="*/ 20 w 98"/>
                      <a:gd name="T3" fmla="*/ 50 h 56"/>
                      <a:gd name="T4" fmla="*/ 30 w 98"/>
                      <a:gd name="T5" fmla="*/ 54 h 56"/>
                      <a:gd name="T6" fmla="*/ 42 w 98"/>
                      <a:gd name="T7" fmla="*/ 56 h 56"/>
                      <a:gd name="T8" fmla="*/ 52 w 98"/>
                      <a:gd name="T9" fmla="*/ 56 h 56"/>
                      <a:gd name="T10" fmla="*/ 64 w 98"/>
                      <a:gd name="T11" fmla="*/ 54 h 56"/>
                      <a:gd name="T12" fmla="*/ 74 w 98"/>
                      <a:gd name="T13" fmla="*/ 50 h 56"/>
                      <a:gd name="T14" fmla="*/ 82 w 98"/>
                      <a:gd name="T15" fmla="*/ 46 h 56"/>
                      <a:gd name="T16" fmla="*/ 92 w 98"/>
                      <a:gd name="T17" fmla="*/ 38 h 56"/>
                      <a:gd name="T18" fmla="*/ 98 w 98"/>
                      <a:gd name="T19" fmla="*/ 28 h 56"/>
                      <a:gd name="T20" fmla="*/ 48 w 98"/>
                      <a:gd name="T21" fmla="*/ 0 h 56"/>
                      <a:gd name="T22" fmla="*/ 0 w 98"/>
                      <a:gd name="T23" fmla="*/ 28 h 56"/>
                      <a:gd name="T24" fmla="*/ 0 w 98"/>
                      <a:gd name="T25" fmla="*/ 28 h 56"/>
                      <a:gd name="T26" fmla="*/ 8 w 98"/>
                      <a:gd name="T27" fmla="*/ 40 h 56"/>
                      <a:gd name="T28" fmla="*/ 20 w 98"/>
                      <a:gd name="T29" fmla="*/ 50 h 56"/>
                      <a:gd name="T30" fmla="*/ 20 w 98"/>
                      <a:gd name="T31"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56">
                        <a:moveTo>
                          <a:pt x="20" y="50"/>
                        </a:moveTo>
                        <a:lnTo>
                          <a:pt x="20" y="50"/>
                        </a:lnTo>
                        <a:lnTo>
                          <a:pt x="30" y="54"/>
                        </a:lnTo>
                        <a:lnTo>
                          <a:pt x="42" y="56"/>
                        </a:lnTo>
                        <a:lnTo>
                          <a:pt x="52" y="56"/>
                        </a:lnTo>
                        <a:lnTo>
                          <a:pt x="64" y="54"/>
                        </a:lnTo>
                        <a:lnTo>
                          <a:pt x="74" y="50"/>
                        </a:lnTo>
                        <a:lnTo>
                          <a:pt x="82" y="46"/>
                        </a:lnTo>
                        <a:lnTo>
                          <a:pt x="92" y="38"/>
                        </a:lnTo>
                        <a:lnTo>
                          <a:pt x="98" y="28"/>
                        </a:lnTo>
                        <a:lnTo>
                          <a:pt x="48" y="0"/>
                        </a:lnTo>
                        <a:lnTo>
                          <a:pt x="0" y="28"/>
                        </a:lnTo>
                        <a:lnTo>
                          <a:pt x="0" y="28"/>
                        </a:lnTo>
                        <a:lnTo>
                          <a:pt x="8" y="40"/>
                        </a:lnTo>
                        <a:lnTo>
                          <a:pt x="20" y="50"/>
                        </a:lnTo>
                        <a:lnTo>
                          <a:pt x="20" y="5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9" name="Freeform 114"/>
                  <p:cNvSpPr>
                    <a:spLocks/>
                  </p:cNvSpPr>
                  <p:nvPr/>
                </p:nvSpPr>
                <p:spPr bwMode="auto">
                  <a:xfrm>
                    <a:off x="6524758" y="2046287"/>
                    <a:ext cx="92075" cy="136525"/>
                  </a:xfrm>
                  <a:custGeom>
                    <a:avLst/>
                    <a:gdLst>
                      <a:gd name="T0" fmla="*/ 50 w 58"/>
                      <a:gd name="T1" fmla="*/ 86 h 86"/>
                      <a:gd name="T2" fmla="*/ 50 w 58"/>
                      <a:gd name="T3" fmla="*/ 86 h 86"/>
                      <a:gd name="T4" fmla="*/ 54 w 58"/>
                      <a:gd name="T5" fmla="*/ 76 h 86"/>
                      <a:gd name="T6" fmla="*/ 56 w 58"/>
                      <a:gd name="T7" fmla="*/ 64 h 86"/>
                      <a:gd name="T8" fmla="*/ 58 w 58"/>
                      <a:gd name="T9" fmla="*/ 54 h 86"/>
                      <a:gd name="T10" fmla="*/ 56 w 58"/>
                      <a:gd name="T11" fmla="*/ 44 h 86"/>
                      <a:gd name="T12" fmla="*/ 52 w 58"/>
                      <a:gd name="T13" fmla="*/ 32 h 86"/>
                      <a:gd name="T14" fmla="*/ 46 w 58"/>
                      <a:gd name="T15" fmla="*/ 24 h 86"/>
                      <a:gd name="T16" fmla="*/ 38 w 58"/>
                      <a:gd name="T17" fmla="*/ 16 h 86"/>
                      <a:gd name="T18" fmla="*/ 28 w 58"/>
                      <a:gd name="T19" fmla="*/ 8 h 86"/>
                      <a:gd name="T20" fmla="*/ 28 w 58"/>
                      <a:gd name="T21" fmla="*/ 8 h 86"/>
                      <a:gd name="T22" fmla="*/ 14 w 58"/>
                      <a:gd name="T23" fmla="*/ 2 h 86"/>
                      <a:gd name="T24" fmla="*/ 0 w 58"/>
                      <a:gd name="T25" fmla="*/ 0 h 86"/>
                      <a:gd name="T26" fmla="*/ 0 w 58"/>
                      <a:gd name="T27" fmla="*/ 58 h 86"/>
                      <a:gd name="T28" fmla="*/ 50 w 58"/>
                      <a:gd name="T2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6">
                        <a:moveTo>
                          <a:pt x="50" y="86"/>
                        </a:moveTo>
                        <a:lnTo>
                          <a:pt x="50" y="86"/>
                        </a:lnTo>
                        <a:lnTo>
                          <a:pt x="54" y="76"/>
                        </a:lnTo>
                        <a:lnTo>
                          <a:pt x="56" y="64"/>
                        </a:lnTo>
                        <a:lnTo>
                          <a:pt x="58" y="54"/>
                        </a:lnTo>
                        <a:lnTo>
                          <a:pt x="56" y="44"/>
                        </a:lnTo>
                        <a:lnTo>
                          <a:pt x="52" y="32"/>
                        </a:lnTo>
                        <a:lnTo>
                          <a:pt x="46" y="24"/>
                        </a:lnTo>
                        <a:lnTo>
                          <a:pt x="38" y="16"/>
                        </a:lnTo>
                        <a:lnTo>
                          <a:pt x="28" y="8"/>
                        </a:lnTo>
                        <a:lnTo>
                          <a:pt x="28" y="8"/>
                        </a:lnTo>
                        <a:lnTo>
                          <a:pt x="14" y="2"/>
                        </a:lnTo>
                        <a:lnTo>
                          <a:pt x="0" y="0"/>
                        </a:lnTo>
                        <a:lnTo>
                          <a:pt x="0" y="58"/>
                        </a:lnTo>
                        <a:lnTo>
                          <a:pt x="50" y="86"/>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0" name="Freeform 115"/>
                  <p:cNvSpPr>
                    <a:spLocks/>
                  </p:cNvSpPr>
                  <p:nvPr/>
                </p:nvSpPr>
                <p:spPr bwMode="auto">
                  <a:xfrm>
                    <a:off x="4838833" y="3335337"/>
                    <a:ext cx="88900" cy="133350"/>
                  </a:xfrm>
                  <a:custGeom>
                    <a:avLst/>
                    <a:gdLst>
                      <a:gd name="T0" fmla="*/ 0 w 56"/>
                      <a:gd name="T1" fmla="*/ 0 h 84"/>
                      <a:gd name="T2" fmla="*/ 0 w 56"/>
                      <a:gd name="T3" fmla="*/ 56 h 84"/>
                      <a:gd name="T4" fmla="*/ 48 w 56"/>
                      <a:gd name="T5" fmla="*/ 84 h 84"/>
                      <a:gd name="T6" fmla="*/ 48 w 56"/>
                      <a:gd name="T7" fmla="*/ 84 h 84"/>
                      <a:gd name="T8" fmla="*/ 54 w 56"/>
                      <a:gd name="T9" fmla="*/ 70 h 84"/>
                      <a:gd name="T10" fmla="*/ 56 w 56"/>
                      <a:gd name="T11" fmla="*/ 56 h 84"/>
                      <a:gd name="T12" fmla="*/ 54 w 56"/>
                      <a:gd name="T13" fmla="*/ 42 h 84"/>
                      <a:gd name="T14" fmla="*/ 48 w 56"/>
                      <a:gd name="T15" fmla="*/ 28 h 84"/>
                      <a:gd name="T16" fmla="*/ 48 w 56"/>
                      <a:gd name="T17" fmla="*/ 28 h 84"/>
                      <a:gd name="T18" fmla="*/ 38 w 56"/>
                      <a:gd name="T19" fmla="*/ 16 h 84"/>
                      <a:gd name="T20" fmla="*/ 28 w 56"/>
                      <a:gd name="T21" fmla="*/ 6 h 84"/>
                      <a:gd name="T22" fmla="*/ 14 w 56"/>
                      <a:gd name="T23" fmla="*/ 0 h 84"/>
                      <a:gd name="T24" fmla="*/ 0 w 56"/>
                      <a:gd name="T25" fmla="*/ 0 h 84"/>
                      <a:gd name="T26" fmla="*/ 0 w 56"/>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4">
                        <a:moveTo>
                          <a:pt x="0" y="0"/>
                        </a:moveTo>
                        <a:lnTo>
                          <a:pt x="0" y="56"/>
                        </a:lnTo>
                        <a:lnTo>
                          <a:pt x="48" y="84"/>
                        </a:lnTo>
                        <a:lnTo>
                          <a:pt x="48" y="84"/>
                        </a:lnTo>
                        <a:lnTo>
                          <a:pt x="54" y="70"/>
                        </a:lnTo>
                        <a:lnTo>
                          <a:pt x="56" y="56"/>
                        </a:lnTo>
                        <a:lnTo>
                          <a:pt x="54" y="42"/>
                        </a:lnTo>
                        <a:lnTo>
                          <a:pt x="48" y="28"/>
                        </a:lnTo>
                        <a:lnTo>
                          <a:pt x="48" y="28"/>
                        </a:lnTo>
                        <a:lnTo>
                          <a:pt x="38" y="16"/>
                        </a:lnTo>
                        <a:lnTo>
                          <a:pt x="28" y="6"/>
                        </a:lnTo>
                        <a:lnTo>
                          <a:pt x="14" y="0"/>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1" name="Freeform 116"/>
                  <p:cNvSpPr>
                    <a:spLocks/>
                  </p:cNvSpPr>
                  <p:nvPr/>
                </p:nvSpPr>
                <p:spPr bwMode="auto">
                  <a:xfrm>
                    <a:off x="4759458" y="3424237"/>
                    <a:ext cx="155575" cy="88900"/>
                  </a:xfrm>
                  <a:custGeom>
                    <a:avLst/>
                    <a:gdLst>
                      <a:gd name="T0" fmla="*/ 0 w 98"/>
                      <a:gd name="T1" fmla="*/ 28 h 56"/>
                      <a:gd name="T2" fmla="*/ 0 w 98"/>
                      <a:gd name="T3" fmla="*/ 28 h 56"/>
                      <a:gd name="T4" fmla="*/ 6 w 98"/>
                      <a:gd name="T5" fmla="*/ 38 h 56"/>
                      <a:gd name="T6" fmla="*/ 14 w 98"/>
                      <a:gd name="T7" fmla="*/ 46 h 56"/>
                      <a:gd name="T8" fmla="*/ 24 w 98"/>
                      <a:gd name="T9" fmla="*/ 52 h 56"/>
                      <a:gd name="T10" fmla="*/ 34 w 98"/>
                      <a:gd name="T11" fmla="*/ 54 h 56"/>
                      <a:gd name="T12" fmla="*/ 46 w 98"/>
                      <a:gd name="T13" fmla="*/ 56 h 56"/>
                      <a:gd name="T14" fmla="*/ 56 w 98"/>
                      <a:gd name="T15" fmla="*/ 56 h 56"/>
                      <a:gd name="T16" fmla="*/ 66 w 98"/>
                      <a:gd name="T17" fmla="*/ 54 h 56"/>
                      <a:gd name="T18" fmla="*/ 78 w 98"/>
                      <a:gd name="T19" fmla="*/ 50 h 56"/>
                      <a:gd name="T20" fmla="*/ 78 w 98"/>
                      <a:gd name="T21" fmla="*/ 50 h 56"/>
                      <a:gd name="T22" fmla="*/ 90 w 98"/>
                      <a:gd name="T23" fmla="*/ 40 h 56"/>
                      <a:gd name="T24" fmla="*/ 98 w 98"/>
                      <a:gd name="T25" fmla="*/ 28 h 56"/>
                      <a:gd name="T26" fmla="*/ 50 w 98"/>
                      <a:gd name="T27" fmla="*/ 0 h 56"/>
                      <a:gd name="T28" fmla="*/ 0 w 98"/>
                      <a:gd name="T29"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6">
                        <a:moveTo>
                          <a:pt x="0" y="28"/>
                        </a:moveTo>
                        <a:lnTo>
                          <a:pt x="0" y="28"/>
                        </a:lnTo>
                        <a:lnTo>
                          <a:pt x="6" y="38"/>
                        </a:lnTo>
                        <a:lnTo>
                          <a:pt x="14" y="46"/>
                        </a:lnTo>
                        <a:lnTo>
                          <a:pt x="24" y="52"/>
                        </a:lnTo>
                        <a:lnTo>
                          <a:pt x="34" y="54"/>
                        </a:lnTo>
                        <a:lnTo>
                          <a:pt x="46" y="56"/>
                        </a:lnTo>
                        <a:lnTo>
                          <a:pt x="56" y="56"/>
                        </a:lnTo>
                        <a:lnTo>
                          <a:pt x="66" y="54"/>
                        </a:lnTo>
                        <a:lnTo>
                          <a:pt x="78" y="50"/>
                        </a:lnTo>
                        <a:lnTo>
                          <a:pt x="78" y="50"/>
                        </a:lnTo>
                        <a:lnTo>
                          <a:pt x="90" y="40"/>
                        </a:lnTo>
                        <a:lnTo>
                          <a:pt x="98" y="28"/>
                        </a:lnTo>
                        <a:lnTo>
                          <a:pt x="50"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2" name="Freeform 117"/>
                  <p:cNvSpPr>
                    <a:spLocks/>
                  </p:cNvSpPr>
                  <p:nvPr/>
                </p:nvSpPr>
                <p:spPr bwMode="auto">
                  <a:xfrm>
                    <a:off x="4746758" y="3335337"/>
                    <a:ext cx="92075" cy="133350"/>
                  </a:xfrm>
                  <a:custGeom>
                    <a:avLst/>
                    <a:gdLst>
                      <a:gd name="T0" fmla="*/ 58 w 58"/>
                      <a:gd name="T1" fmla="*/ 0 h 84"/>
                      <a:gd name="T2" fmla="*/ 58 w 58"/>
                      <a:gd name="T3" fmla="*/ 0 h 84"/>
                      <a:gd name="T4" fmla="*/ 42 w 58"/>
                      <a:gd name="T5" fmla="*/ 0 h 84"/>
                      <a:gd name="T6" fmla="*/ 28 w 58"/>
                      <a:gd name="T7" fmla="*/ 6 h 84"/>
                      <a:gd name="T8" fmla="*/ 28 w 58"/>
                      <a:gd name="T9" fmla="*/ 6 h 84"/>
                      <a:gd name="T10" fmla="*/ 20 w 58"/>
                      <a:gd name="T11" fmla="*/ 14 h 84"/>
                      <a:gd name="T12" fmla="*/ 12 w 58"/>
                      <a:gd name="T13" fmla="*/ 22 h 84"/>
                      <a:gd name="T14" fmla="*/ 6 w 58"/>
                      <a:gd name="T15" fmla="*/ 30 h 84"/>
                      <a:gd name="T16" fmla="*/ 2 w 58"/>
                      <a:gd name="T17" fmla="*/ 42 h 84"/>
                      <a:gd name="T18" fmla="*/ 0 w 58"/>
                      <a:gd name="T19" fmla="*/ 52 h 84"/>
                      <a:gd name="T20" fmla="*/ 0 w 58"/>
                      <a:gd name="T21" fmla="*/ 62 h 84"/>
                      <a:gd name="T22" fmla="*/ 2 w 58"/>
                      <a:gd name="T23" fmla="*/ 74 h 84"/>
                      <a:gd name="T24" fmla="*/ 8 w 58"/>
                      <a:gd name="T25" fmla="*/ 84 h 84"/>
                      <a:gd name="T26" fmla="*/ 58 w 58"/>
                      <a:gd name="T27" fmla="*/ 56 h 84"/>
                      <a:gd name="T28" fmla="*/ 58 w 58"/>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4">
                        <a:moveTo>
                          <a:pt x="58" y="0"/>
                        </a:moveTo>
                        <a:lnTo>
                          <a:pt x="58" y="0"/>
                        </a:lnTo>
                        <a:lnTo>
                          <a:pt x="42" y="0"/>
                        </a:lnTo>
                        <a:lnTo>
                          <a:pt x="28" y="6"/>
                        </a:lnTo>
                        <a:lnTo>
                          <a:pt x="28" y="6"/>
                        </a:lnTo>
                        <a:lnTo>
                          <a:pt x="20" y="14"/>
                        </a:lnTo>
                        <a:lnTo>
                          <a:pt x="12" y="22"/>
                        </a:lnTo>
                        <a:lnTo>
                          <a:pt x="6" y="30"/>
                        </a:lnTo>
                        <a:lnTo>
                          <a:pt x="2" y="42"/>
                        </a:lnTo>
                        <a:lnTo>
                          <a:pt x="0" y="52"/>
                        </a:lnTo>
                        <a:lnTo>
                          <a:pt x="0" y="62"/>
                        </a:lnTo>
                        <a:lnTo>
                          <a:pt x="2" y="74"/>
                        </a:lnTo>
                        <a:lnTo>
                          <a:pt x="8" y="84"/>
                        </a:lnTo>
                        <a:lnTo>
                          <a:pt x="58" y="56"/>
                        </a:lnTo>
                        <a:lnTo>
                          <a:pt x="58"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3" name="Freeform 118"/>
                  <p:cNvSpPr>
                    <a:spLocks/>
                  </p:cNvSpPr>
                  <p:nvPr/>
                </p:nvSpPr>
                <p:spPr bwMode="auto">
                  <a:xfrm>
                    <a:off x="5232533" y="4243387"/>
                    <a:ext cx="155575" cy="88900"/>
                  </a:xfrm>
                  <a:custGeom>
                    <a:avLst/>
                    <a:gdLst>
                      <a:gd name="T0" fmla="*/ 0 w 98"/>
                      <a:gd name="T1" fmla="*/ 28 h 56"/>
                      <a:gd name="T2" fmla="*/ 0 w 98"/>
                      <a:gd name="T3" fmla="*/ 28 h 56"/>
                      <a:gd name="T4" fmla="*/ 8 w 98"/>
                      <a:gd name="T5" fmla="*/ 40 h 56"/>
                      <a:gd name="T6" fmla="*/ 20 w 98"/>
                      <a:gd name="T7" fmla="*/ 48 h 56"/>
                      <a:gd name="T8" fmla="*/ 34 w 98"/>
                      <a:gd name="T9" fmla="*/ 54 h 56"/>
                      <a:gd name="T10" fmla="*/ 48 w 98"/>
                      <a:gd name="T11" fmla="*/ 56 h 56"/>
                      <a:gd name="T12" fmla="*/ 48 w 98"/>
                      <a:gd name="T13" fmla="*/ 56 h 56"/>
                      <a:gd name="T14" fmla="*/ 64 w 98"/>
                      <a:gd name="T15" fmla="*/ 54 h 56"/>
                      <a:gd name="T16" fmla="*/ 78 w 98"/>
                      <a:gd name="T17" fmla="*/ 48 h 56"/>
                      <a:gd name="T18" fmla="*/ 90 w 98"/>
                      <a:gd name="T19" fmla="*/ 40 h 56"/>
                      <a:gd name="T20" fmla="*/ 98 w 98"/>
                      <a:gd name="T21" fmla="*/ 28 h 56"/>
                      <a:gd name="T22" fmla="*/ 48 w 98"/>
                      <a:gd name="T23" fmla="*/ 0 h 56"/>
                      <a:gd name="T24" fmla="*/ 0 w 98"/>
                      <a:gd name="T2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6">
                        <a:moveTo>
                          <a:pt x="0" y="28"/>
                        </a:moveTo>
                        <a:lnTo>
                          <a:pt x="0" y="28"/>
                        </a:lnTo>
                        <a:lnTo>
                          <a:pt x="8" y="40"/>
                        </a:lnTo>
                        <a:lnTo>
                          <a:pt x="20" y="48"/>
                        </a:lnTo>
                        <a:lnTo>
                          <a:pt x="34" y="54"/>
                        </a:lnTo>
                        <a:lnTo>
                          <a:pt x="48" y="56"/>
                        </a:lnTo>
                        <a:lnTo>
                          <a:pt x="48" y="56"/>
                        </a:lnTo>
                        <a:lnTo>
                          <a:pt x="64" y="54"/>
                        </a:lnTo>
                        <a:lnTo>
                          <a:pt x="78" y="48"/>
                        </a:lnTo>
                        <a:lnTo>
                          <a:pt x="90" y="40"/>
                        </a:lnTo>
                        <a:lnTo>
                          <a:pt x="98" y="28"/>
                        </a:lnTo>
                        <a:lnTo>
                          <a:pt x="48" y="0"/>
                        </a:lnTo>
                        <a:lnTo>
                          <a:pt x="0" y="28"/>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4" name="Freeform 119"/>
                  <p:cNvSpPr>
                    <a:spLocks/>
                  </p:cNvSpPr>
                  <p:nvPr/>
                </p:nvSpPr>
                <p:spPr bwMode="auto">
                  <a:xfrm>
                    <a:off x="5219833" y="4151312"/>
                    <a:ext cx="88900" cy="136525"/>
                  </a:xfrm>
                  <a:custGeom>
                    <a:avLst/>
                    <a:gdLst>
                      <a:gd name="T0" fmla="*/ 56 w 56"/>
                      <a:gd name="T1" fmla="*/ 0 h 86"/>
                      <a:gd name="T2" fmla="*/ 56 w 56"/>
                      <a:gd name="T3" fmla="*/ 0 h 86"/>
                      <a:gd name="T4" fmla="*/ 46 w 56"/>
                      <a:gd name="T5" fmla="*/ 2 h 86"/>
                      <a:gd name="T6" fmla="*/ 34 w 56"/>
                      <a:gd name="T7" fmla="*/ 6 h 86"/>
                      <a:gd name="T8" fmla="*/ 26 w 56"/>
                      <a:gd name="T9" fmla="*/ 10 h 86"/>
                      <a:gd name="T10" fmla="*/ 16 w 56"/>
                      <a:gd name="T11" fmla="*/ 18 h 86"/>
                      <a:gd name="T12" fmla="*/ 10 w 56"/>
                      <a:gd name="T13" fmla="*/ 26 h 86"/>
                      <a:gd name="T14" fmla="*/ 4 w 56"/>
                      <a:gd name="T15" fmla="*/ 36 h 86"/>
                      <a:gd name="T16" fmla="*/ 2 w 56"/>
                      <a:gd name="T17" fmla="*/ 46 h 86"/>
                      <a:gd name="T18" fmla="*/ 0 w 56"/>
                      <a:gd name="T19" fmla="*/ 58 h 86"/>
                      <a:gd name="T20" fmla="*/ 0 w 56"/>
                      <a:gd name="T21" fmla="*/ 58 h 86"/>
                      <a:gd name="T22" fmla="*/ 2 w 56"/>
                      <a:gd name="T23" fmla="*/ 72 h 86"/>
                      <a:gd name="T24" fmla="*/ 8 w 56"/>
                      <a:gd name="T25" fmla="*/ 86 h 86"/>
                      <a:gd name="T26" fmla="*/ 56 w 56"/>
                      <a:gd name="T27" fmla="*/ 58 h 86"/>
                      <a:gd name="T28" fmla="*/ 56 w 5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6">
                        <a:moveTo>
                          <a:pt x="56" y="0"/>
                        </a:moveTo>
                        <a:lnTo>
                          <a:pt x="56" y="0"/>
                        </a:lnTo>
                        <a:lnTo>
                          <a:pt x="46" y="2"/>
                        </a:lnTo>
                        <a:lnTo>
                          <a:pt x="34" y="6"/>
                        </a:lnTo>
                        <a:lnTo>
                          <a:pt x="26" y="10"/>
                        </a:lnTo>
                        <a:lnTo>
                          <a:pt x="16" y="18"/>
                        </a:lnTo>
                        <a:lnTo>
                          <a:pt x="10" y="26"/>
                        </a:lnTo>
                        <a:lnTo>
                          <a:pt x="4" y="36"/>
                        </a:lnTo>
                        <a:lnTo>
                          <a:pt x="2" y="46"/>
                        </a:lnTo>
                        <a:lnTo>
                          <a:pt x="0" y="58"/>
                        </a:lnTo>
                        <a:lnTo>
                          <a:pt x="0" y="58"/>
                        </a:lnTo>
                        <a:lnTo>
                          <a:pt x="2" y="72"/>
                        </a:lnTo>
                        <a:lnTo>
                          <a:pt x="8" y="86"/>
                        </a:lnTo>
                        <a:lnTo>
                          <a:pt x="56" y="58"/>
                        </a:lnTo>
                        <a:lnTo>
                          <a:pt x="56"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5" name="Freeform 120"/>
                  <p:cNvSpPr>
                    <a:spLocks/>
                  </p:cNvSpPr>
                  <p:nvPr/>
                </p:nvSpPr>
                <p:spPr bwMode="auto">
                  <a:xfrm>
                    <a:off x="5308733" y="4151312"/>
                    <a:ext cx="92075" cy="136525"/>
                  </a:xfrm>
                  <a:custGeom>
                    <a:avLst/>
                    <a:gdLst>
                      <a:gd name="T0" fmla="*/ 0 w 58"/>
                      <a:gd name="T1" fmla="*/ 0 h 86"/>
                      <a:gd name="T2" fmla="*/ 0 w 58"/>
                      <a:gd name="T3" fmla="*/ 58 h 86"/>
                      <a:gd name="T4" fmla="*/ 50 w 58"/>
                      <a:gd name="T5" fmla="*/ 86 h 86"/>
                      <a:gd name="T6" fmla="*/ 50 w 58"/>
                      <a:gd name="T7" fmla="*/ 86 h 86"/>
                      <a:gd name="T8" fmla="*/ 56 w 58"/>
                      <a:gd name="T9" fmla="*/ 72 h 86"/>
                      <a:gd name="T10" fmla="*/ 58 w 58"/>
                      <a:gd name="T11" fmla="*/ 58 h 86"/>
                      <a:gd name="T12" fmla="*/ 58 w 58"/>
                      <a:gd name="T13" fmla="*/ 58 h 86"/>
                      <a:gd name="T14" fmla="*/ 56 w 58"/>
                      <a:gd name="T15" fmla="*/ 46 h 86"/>
                      <a:gd name="T16" fmla="*/ 54 w 58"/>
                      <a:gd name="T17" fmla="*/ 36 h 86"/>
                      <a:gd name="T18" fmla="*/ 48 w 58"/>
                      <a:gd name="T19" fmla="*/ 26 h 86"/>
                      <a:gd name="T20" fmla="*/ 42 w 58"/>
                      <a:gd name="T21" fmla="*/ 18 h 86"/>
                      <a:gd name="T22" fmla="*/ 32 w 58"/>
                      <a:gd name="T23" fmla="*/ 10 h 86"/>
                      <a:gd name="T24" fmla="*/ 24 w 58"/>
                      <a:gd name="T25" fmla="*/ 6 h 86"/>
                      <a:gd name="T26" fmla="*/ 12 w 58"/>
                      <a:gd name="T27" fmla="*/ 2 h 86"/>
                      <a:gd name="T28" fmla="*/ 0 w 58"/>
                      <a:gd name="T29" fmla="*/ 0 h 86"/>
                      <a:gd name="T30" fmla="*/ 0 w 58"/>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86">
                        <a:moveTo>
                          <a:pt x="0" y="0"/>
                        </a:moveTo>
                        <a:lnTo>
                          <a:pt x="0" y="58"/>
                        </a:lnTo>
                        <a:lnTo>
                          <a:pt x="50" y="86"/>
                        </a:lnTo>
                        <a:lnTo>
                          <a:pt x="50" y="86"/>
                        </a:lnTo>
                        <a:lnTo>
                          <a:pt x="56" y="72"/>
                        </a:lnTo>
                        <a:lnTo>
                          <a:pt x="58" y="58"/>
                        </a:lnTo>
                        <a:lnTo>
                          <a:pt x="58" y="58"/>
                        </a:lnTo>
                        <a:lnTo>
                          <a:pt x="56" y="46"/>
                        </a:lnTo>
                        <a:lnTo>
                          <a:pt x="54" y="36"/>
                        </a:lnTo>
                        <a:lnTo>
                          <a:pt x="48" y="26"/>
                        </a:lnTo>
                        <a:lnTo>
                          <a:pt x="42" y="18"/>
                        </a:lnTo>
                        <a:lnTo>
                          <a:pt x="32" y="10"/>
                        </a:lnTo>
                        <a:lnTo>
                          <a:pt x="24" y="6"/>
                        </a:lnTo>
                        <a:lnTo>
                          <a:pt x="12" y="2"/>
                        </a:lnTo>
                        <a:lnTo>
                          <a:pt x="0" y="0"/>
                        </a:lnTo>
                        <a:lnTo>
                          <a:pt x="0" y="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6" name="Freeform 122"/>
                  <p:cNvSpPr>
                    <a:spLocks/>
                  </p:cNvSpPr>
                  <p:nvPr/>
                </p:nvSpPr>
                <p:spPr bwMode="auto">
                  <a:xfrm>
                    <a:off x="6235833" y="3424237"/>
                    <a:ext cx="155575" cy="92075"/>
                  </a:xfrm>
                  <a:custGeom>
                    <a:avLst/>
                    <a:gdLst>
                      <a:gd name="T0" fmla="*/ 0 w 98"/>
                      <a:gd name="T1" fmla="*/ 28 h 58"/>
                      <a:gd name="T2" fmla="*/ 0 w 98"/>
                      <a:gd name="T3" fmla="*/ 28 h 58"/>
                      <a:gd name="T4" fmla="*/ 8 w 98"/>
                      <a:gd name="T5" fmla="*/ 40 h 58"/>
                      <a:gd name="T6" fmla="*/ 20 w 98"/>
                      <a:gd name="T7" fmla="*/ 50 h 58"/>
                      <a:gd name="T8" fmla="*/ 34 w 98"/>
                      <a:gd name="T9" fmla="*/ 56 h 58"/>
                      <a:gd name="T10" fmla="*/ 48 w 98"/>
                      <a:gd name="T11" fmla="*/ 58 h 58"/>
                      <a:gd name="T12" fmla="*/ 48 w 98"/>
                      <a:gd name="T13" fmla="*/ 58 h 58"/>
                      <a:gd name="T14" fmla="*/ 64 w 98"/>
                      <a:gd name="T15" fmla="*/ 56 h 58"/>
                      <a:gd name="T16" fmla="*/ 78 w 98"/>
                      <a:gd name="T17" fmla="*/ 50 h 58"/>
                      <a:gd name="T18" fmla="*/ 88 w 98"/>
                      <a:gd name="T19" fmla="*/ 40 h 58"/>
                      <a:gd name="T20" fmla="*/ 98 w 98"/>
                      <a:gd name="T21" fmla="*/ 28 h 58"/>
                      <a:gd name="T22" fmla="*/ 48 w 98"/>
                      <a:gd name="T23" fmla="*/ 0 h 58"/>
                      <a:gd name="T24" fmla="*/ 0 w 98"/>
                      <a:gd name="T2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8">
                        <a:moveTo>
                          <a:pt x="0" y="28"/>
                        </a:moveTo>
                        <a:lnTo>
                          <a:pt x="0" y="28"/>
                        </a:lnTo>
                        <a:lnTo>
                          <a:pt x="8" y="40"/>
                        </a:lnTo>
                        <a:lnTo>
                          <a:pt x="20" y="50"/>
                        </a:lnTo>
                        <a:lnTo>
                          <a:pt x="34" y="56"/>
                        </a:lnTo>
                        <a:lnTo>
                          <a:pt x="48" y="58"/>
                        </a:lnTo>
                        <a:lnTo>
                          <a:pt x="48" y="58"/>
                        </a:lnTo>
                        <a:lnTo>
                          <a:pt x="64" y="56"/>
                        </a:lnTo>
                        <a:lnTo>
                          <a:pt x="78" y="50"/>
                        </a:lnTo>
                        <a:lnTo>
                          <a:pt x="88" y="40"/>
                        </a:lnTo>
                        <a:lnTo>
                          <a:pt x="98" y="28"/>
                        </a:lnTo>
                        <a:lnTo>
                          <a:pt x="48" y="0"/>
                        </a:lnTo>
                        <a:lnTo>
                          <a:pt x="0" y="28"/>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7" name="Freeform 126"/>
                  <p:cNvSpPr>
                    <a:spLocks/>
                  </p:cNvSpPr>
                  <p:nvPr/>
                </p:nvSpPr>
                <p:spPr bwMode="auto">
                  <a:xfrm>
                    <a:off x="5483358" y="3557587"/>
                    <a:ext cx="155575" cy="92075"/>
                  </a:xfrm>
                  <a:custGeom>
                    <a:avLst/>
                    <a:gdLst>
                      <a:gd name="T0" fmla="*/ 0 w 98"/>
                      <a:gd name="T1" fmla="*/ 30 h 58"/>
                      <a:gd name="T2" fmla="*/ 0 w 98"/>
                      <a:gd name="T3" fmla="*/ 30 h 58"/>
                      <a:gd name="T4" fmla="*/ 6 w 98"/>
                      <a:gd name="T5" fmla="*/ 38 h 58"/>
                      <a:gd name="T6" fmla="*/ 16 w 98"/>
                      <a:gd name="T7" fmla="*/ 46 h 58"/>
                      <a:gd name="T8" fmla="*/ 24 w 98"/>
                      <a:gd name="T9" fmla="*/ 52 h 58"/>
                      <a:gd name="T10" fmla="*/ 34 w 98"/>
                      <a:gd name="T11" fmla="*/ 56 h 58"/>
                      <a:gd name="T12" fmla="*/ 46 w 98"/>
                      <a:gd name="T13" fmla="*/ 58 h 58"/>
                      <a:gd name="T14" fmla="*/ 56 w 98"/>
                      <a:gd name="T15" fmla="*/ 58 h 58"/>
                      <a:gd name="T16" fmla="*/ 68 w 98"/>
                      <a:gd name="T17" fmla="*/ 54 h 58"/>
                      <a:gd name="T18" fmla="*/ 78 w 98"/>
                      <a:gd name="T19" fmla="*/ 50 h 58"/>
                      <a:gd name="T20" fmla="*/ 78 w 98"/>
                      <a:gd name="T21" fmla="*/ 50 h 58"/>
                      <a:gd name="T22" fmla="*/ 90 w 98"/>
                      <a:gd name="T23" fmla="*/ 40 h 58"/>
                      <a:gd name="T24" fmla="*/ 98 w 98"/>
                      <a:gd name="T25" fmla="*/ 30 h 58"/>
                      <a:gd name="T26" fmla="*/ 50 w 98"/>
                      <a:gd name="T27" fmla="*/ 0 h 58"/>
                      <a:gd name="T28" fmla="*/ 0 w 98"/>
                      <a:gd name="T29"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58">
                        <a:moveTo>
                          <a:pt x="0" y="30"/>
                        </a:moveTo>
                        <a:lnTo>
                          <a:pt x="0" y="30"/>
                        </a:lnTo>
                        <a:lnTo>
                          <a:pt x="6" y="38"/>
                        </a:lnTo>
                        <a:lnTo>
                          <a:pt x="16" y="46"/>
                        </a:lnTo>
                        <a:lnTo>
                          <a:pt x="24" y="52"/>
                        </a:lnTo>
                        <a:lnTo>
                          <a:pt x="34" y="56"/>
                        </a:lnTo>
                        <a:lnTo>
                          <a:pt x="46" y="58"/>
                        </a:lnTo>
                        <a:lnTo>
                          <a:pt x="56" y="58"/>
                        </a:lnTo>
                        <a:lnTo>
                          <a:pt x="68" y="54"/>
                        </a:lnTo>
                        <a:lnTo>
                          <a:pt x="78" y="50"/>
                        </a:lnTo>
                        <a:lnTo>
                          <a:pt x="78" y="50"/>
                        </a:lnTo>
                        <a:lnTo>
                          <a:pt x="90" y="40"/>
                        </a:lnTo>
                        <a:lnTo>
                          <a:pt x="98" y="30"/>
                        </a:lnTo>
                        <a:lnTo>
                          <a:pt x="50" y="0"/>
                        </a:lnTo>
                        <a:lnTo>
                          <a:pt x="0" y="3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8" name="Freeform 129"/>
                  <p:cNvSpPr>
                    <a:spLocks/>
                  </p:cNvSpPr>
                  <p:nvPr/>
                </p:nvSpPr>
                <p:spPr bwMode="auto">
                  <a:xfrm>
                    <a:off x="5702433" y="3335337"/>
                    <a:ext cx="88900" cy="133350"/>
                  </a:xfrm>
                  <a:custGeom>
                    <a:avLst/>
                    <a:gdLst>
                      <a:gd name="T0" fmla="*/ 56 w 56"/>
                      <a:gd name="T1" fmla="*/ 0 h 84"/>
                      <a:gd name="T2" fmla="*/ 56 w 56"/>
                      <a:gd name="T3" fmla="*/ 0 h 84"/>
                      <a:gd name="T4" fmla="*/ 46 w 56"/>
                      <a:gd name="T5" fmla="*/ 0 h 84"/>
                      <a:gd name="T6" fmla="*/ 34 w 56"/>
                      <a:gd name="T7" fmla="*/ 4 h 84"/>
                      <a:gd name="T8" fmla="*/ 26 w 56"/>
                      <a:gd name="T9" fmla="*/ 10 h 84"/>
                      <a:gd name="T10" fmla="*/ 16 w 56"/>
                      <a:gd name="T11" fmla="*/ 16 h 84"/>
                      <a:gd name="T12" fmla="*/ 10 w 56"/>
                      <a:gd name="T13" fmla="*/ 24 h 84"/>
                      <a:gd name="T14" fmla="*/ 4 w 56"/>
                      <a:gd name="T15" fmla="*/ 34 h 84"/>
                      <a:gd name="T16" fmla="*/ 2 w 56"/>
                      <a:gd name="T17" fmla="*/ 46 h 84"/>
                      <a:gd name="T18" fmla="*/ 0 w 56"/>
                      <a:gd name="T19" fmla="*/ 56 h 84"/>
                      <a:gd name="T20" fmla="*/ 0 w 56"/>
                      <a:gd name="T21" fmla="*/ 56 h 84"/>
                      <a:gd name="T22" fmla="*/ 2 w 56"/>
                      <a:gd name="T23" fmla="*/ 72 h 84"/>
                      <a:gd name="T24" fmla="*/ 8 w 56"/>
                      <a:gd name="T25" fmla="*/ 84 h 84"/>
                      <a:gd name="T26" fmla="*/ 56 w 56"/>
                      <a:gd name="T27" fmla="*/ 56 h 84"/>
                      <a:gd name="T28" fmla="*/ 56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6" y="0"/>
                        </a:moveTo>
                        <a:lnTo>
                          <a:pt x="56" y="0"/>
                        </a:lnTo>
                        <a:lnTo>
                          <a:pt x="46" y="0"/>
                        </a:lnTo>
                        <a:lnTo>
                          <a:pt x="34" y="4"/>
                        </a:lnTo>
                        <a:lnTo>
                          <a:pt x="26" y="10"/>
                        </a:lnTo>
                        <a:lnTo>
                          <a:pt x="16" y="16"/>
                        </a:lnTo>
                        <a:lnTo>
                          <a:pt x="10" y="24"/>
                        </a:lnTo>
                        <a:lnTo>
                          <a:pt x="4" y="34"/>
                        </a:lnTo>
                        <a:lnTo>
                          <a:pt x="2" y="46"/>
                        </a:lnTo>
                        <a:lnTo>
                          <a:pt x="0" y="56"/>
                        </a:lnTo>
                        <a:lnTo>
                          <a:pt x="0" y="56"/>
                        </a:lnTo>
                        <a:lnTo>
                          <a:pt x="2" y="72"/>
                        </a:lnTo>
                        <a:lnTo>
                          <a:pt x="8" y="84"/>
                        </a:lnTo>
                        <a:lnTo>
                          <a:pt x="56" y="56"/>
                        </a:lnTo>
                        <a:lnTo>
                          <a:pt x="56" y="0"/>
                        </a:lnTo>
                        <a:close/>
                      </a:path>
                    </a:pathLst>
                  </a:custGeom>
                  <a:solidFill>
                    <a:srgbClr val="603900"/>
                  </a:solidFill>
                  <a:ln w="3175">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9" name="Freeform 130"/>
                  <p:cNvSpPr>
                    <a:spLocks/>
                  </p:cNvSpPr>
                  <p:nvPr/>
                </p:nvSpPr>
                <p:spPr bwMode="auto">
                  <a:xfrm>
                    <a:off x="5223008" y="3846512"/>
                    <a:ext cx="88900" cy="133350"/>
                  </a:xfrm>
                  <a:custGeom>
                    <a:avLst/>
                    <a:gdLst>
                      <a:gd name="T0" fmla="*/ 50 w 56"/>
                      <a:gd name="T1" fmla="*/ 84 h 84"/>
                      <a:gd name="T2" fmla="*/ 50 w 56"/>
                      <a:gd name="T3" fmla="*/ 84 h 84"/>
                      <a:gd name="T4" fmla="*/ 54 w 56"/>
                      <a:gd name="T5" fmla="*/ 72 h 84"/>
                      <a:gd name="T6" fmla="*/ 56 w 56"/>
                      <a:gd name="T7" fmla="*/ 56 h 84"/>
                      <a:gd name="T8" fmla="*/ 56 w 56"/>
                      <a:gd name="T9" fmla="*/ 42 h 84"/>
                      <a:gd name="T10" fmla="*/ 50 w 56"/>
                      <a:gd name="T11" fmla="*/ 28 h 84"/>
                      <a:gd name="T12" fmla="*/ 50 w 56"/>
                      <a:gd name="T13" fmla="*/ 28 h 84"/>
                      <a:gd name="T14" fmla="*/ 40 w 56"/>
                      <a:gd name="T15" fmla="*/ 16 h 84"/>
                      <a:gd name="T16" fmla="*/ 28 w 56"/>
                      <a:gd name="T17" fmla="*/ 6 h 84"/>
                      <a:gd name="T18" fmla="*/ 14 w 56"/>
                      <a:gd name="T19" fmla="*/ 2 h 84"/>
                      <a:gd name="T20" fmla="*/ 0 w 56"/>
                      <a:gd name="T21" fmla="*/ 0 h 84"/>
                      <a:gd name="T22" fmla="*/ 0 w 56"/>
                      <a:gd name="T23" fmla="*/ 56 h 84"/>
                      <a:gd name="T24" fmla="*/ 50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0" y="84"/>
                        </a:moveTo>
                        <a:lnTo>
                          <a:pt x="50" y="84"/>
                        </a:lnTo>
                        <a:lnTo>
                          <a:pt x="54" y="72"/>
                        </a:lnTo>
                        <a:lnTo>
                          <a:pt x="56" y="56"/>
                        </a:lnTo>
                        <a:lnTo>
                          <a:pt x="56" y="42"/>
                        </a:lnTo>
                        <a:lnTo>
                          <a:pt x="50" y="28"/>
                        </a:lnTo>
                        <a:lnTo>
                          <a:pt x="50" y="28"/>
                        </a:lnTo>
                        <a:lnTo>
                          <a:pt x="40" y="16"/>
                        </a:lnTo>
                        <a:lnTo>
                          <a:pt x="28" y="6"/>
                        </a:lnTo>
                        <a:lnTo>
                          <a:pt x="14" y="2"/>
                        </a:lnTo>
                        <a:lnTo>
                          <a:pt x="0" y="0"/>
                        </a:lnTo>
                        <a:lnTo>
                          <a:pt x="0" y="56"/>
                        </a:lnTo>
                        <a:lnTo>
                          <a:pt x="50" y="84"/>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0" name="Freeform 135"/>
                  <p:cNvSpPr>
                    <a:spLocks/>
                  </p:cNvSpPr>
                  <p:nvPr/>
                </p:nvSpPr>
                <p:spPr bwMode="auto">
                  <a:xfrm>
                    <a:off x="5813558" y="2220912"/>
                    <a:ext cx="158750" cy="92075"/>
                  </a:xfrm>
                  <a:custGeom>
                    <a:avLst/>
                    <a:gdLst>
                      <a:gd name="T0" fmla="*/ 0 w 100"/>
                      <a:gd name="T1" fmla="*/ 30 h 58"/>
                      <a:gd name="T2" fmla="*/ 0 w 100"/>
                      <a:gd name="T3" fmla="*/ 30 h 58"/>
                      <a:gd name="T4" fmla="*/ 10 w 100"/>
                      <a:gd name="T5" fmla="*/ 40 h 58"/>
                      <a:gd name="T6" fmla="*/ 22 w 100"/>
                      <a:gd name="T7" fmla="*/ 50 h 58"/>
                      <a:gd name="T8" fmla="*/ 34 w 100"/>
                      <a:gd name="T9" fmla="*/ 56 h 58"/>
                      <a:gd name="T10" fmla="*/ 50 w 100"/>
                      <a:gd name="T11" fmla="*/ 58 h 58"/>
                      <a:gd name="T12" fmla="*/ 50 w 100"/>
                      <a:gd name="T13" fmla="*/ 58 h 58"/>
                      <a:gd name="T14" fmla="*/ 66 w 100"/>
                      <a:gd name="T15" fmla="*/ 56 h 58"/>
                      <a:gd name="T16" fmla="*/ 78 w 100"/>
                      <a:gd name="T17" fmla="*/ 50 h 58"/>
                      <a:gd name="T18" fmla="*/ 90 w 100"/>
                      <a:gd name="T19" fmla="*/ 40 h 58"/>
                      <a:gd name="T20" fmla="*/ 100 w 100"/>
                      <a:gd name="T21" fmla="*/ 30 h 58"/>
                      <a:gd name="T22" fmla="*/ 50 w 100"/>
                      <a:gd name="T23" fmla="*/ 0 h 58"/>
                      <a:gd name="T24" fmla="*/ 0 w 100"/>
                      <a:gd name="T25"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58">
                        <a:moveTo>
                          <a:pt x="0" y="30"/>
                        </a:moveTo>
                        <a:lnTo>
                          <a:pt x="0" y="30"/>
                        </a:lnTo>
                        <a:lnTo>
                          <a:pt x="10" y="40"/>
                        </a:lnTo>
                        <a:lnTo>
                          <a:pt x="22" y="50"/>
                        </a:lnTo>
                        <a:lnTo>
                          <a:pt x="34" y="56"/>
                        </a:lnTo>
                        <a:lnTo>
                          <a:pt x="50" y="58"/>
                        </a:lnTo>
                        <a:lnTo>
                          <a:pt x="50" y="58"/>
                        </a:lnTo>
                        <a:lnTo>
                          <a:pt x="66" y="56"/>
                        </a:lnTo>
                        <a:lnTo>
                          <a:pt x="78" y="50"/>
                        </a:lnTo>
                        <a:lnTo>
                          <a:pt x="90" y="40"/>
                        </a:lnTo>
                        <a:lnTo>
                          <a:pt x="100" y="30"/>
                        </a:lnTo>
                        <a:lnTo>
                          <a:pt x="50" y="0"/>
                        </a:lnTo>
                        <a:lnTo>
                          <a:pt x="0" y="30"/>
                        </a:lnTo>
                        <a:close/>
                      </a:path>
                    </a:pathLst>
                  </a:custGeom>
                  <a:grpFill/>
                  <a:ln w="3175">
                    <a:solidFill>
                      <a:schemeClr val="bg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106" name="Group 1105"/>
              <p:cNvGrpSpPr/>
              <p:nvPr/>
            </p:nvGrpSpPr>
            <p:grpSpPr>
              <a:xfrm>
                <a:off x="4746758" y="2043905"/>
                <a:ext cx="2618715" cy="2293791"/>
                <a:chOff x="4746758" y="2043905"/>
                <a:chExt cx="2618715" cy="2293791"/>
              </a:xfrm>
            </p:grpSpPr>
            <p:sp>
              <p:nvSpPr>
                <p:cNvPr id="1107" name="Oval 1106"/>
                <p:cNvSpPr/>
                <p:nvPr/>
              </p:nvSpPr>
              <p:spPr>
                <a:xfrm>
                  <a:off x="5489708" y="2046287"/>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Oval 1107"/>
                <p:cNvSpPr/>
                <p:nvPr/>
              </p:nvSpPr>
              <p:spPr>
                <a:xfrm>
                  <a:off x="5801785" y="21320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Oval 1108"/>
                <p:cNvSpPr/>
                <p:nvPr/>
              </p:nvSpPr>
              <p:spPr>
                <a:xfrm>
                  <a:off x="6432286" y="204390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Oval 1109"/>
                <p:cNvSpPr/>
                <p:nvPr/>
              </p:nvSpPr>
              <p:spPr>
                <a:xfrm>
                  <a:off x="5963025" y="2615406"/>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Oval 1110"/>
                <p:cNvSpPr/>
                <p:nvPr/>
              </p:nvSpPr>
              <p:spPr>
                <a:xfrm>
                  <a:off x="5964900" y="2883693"/>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Oval 1111"/>
                <p:cNvSpPr/>
                <p:nvPr/>
              </p:nvSpPr>
              <p:spPr>
                <a:xfrm>
                  <a:off x="4746758" y="3331765"/>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Oval 1112"/>
                <p:cNvSpPr/>
                <p:nvPr/>
              </p:nvSpPr>
              <p:spPr>
                <a:xfrm>
                  <a:off x="5467616" y="3470274"/>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Oval 1113"/>
                <p:cNvSpPr/>
                <p:nvPr/>
              </p:nvSpPr>
              <p:spPr>
                <a:xfrm>
                  <a:off x="5703624" y="3336528"/>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Oval 1114"/>
                <p:cNvSpPr/>
                <p:nvPr/>
              </p:nvSpPr>
              <p:spPr>
                <a:xfrm>
                  <a:off x="6221281" y="3338511"/>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Oval 1115"/>
                <p:cNvSpPr/>
                <p:nvPr/>
              </p:nvSpPr>
              <p:spPr>
                <a:xfrm>
                  <a:off x="6449484" y="3466306"/>
                  <a:ext cx="184944" cy="184944"/>
                </a:xfrm>
                <a:prstGeom prst="ellipse">
                  <a:avLst/>
                </a:prstGeom>
                <a:noFill/>
                <a:ln w="12700">
                  <a:solidFill>
                    <a:srgbClr val="6E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Oval 1116"/>
                <p:cNvSpPr/>
                <p:nvPr/>
              </p:nvSpPr>
              <p:spPr>
                <a:xfrm>
                  <a:off x="7180529" y="3329780"/>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Oval 1117"/>
                <p:cNvSpPr/>
                <p:nvPr/>
              </p:nvSpPr>
              <p:spPr>
                <a:xfrm>
                  <a:off x="5130139" y="3847306"/>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Oval 1118"/>
                <p:cNvSpPr/>
                <p:nvPr/>
              </p:nvSpPr>
              <p:spPr>
                <a:xfrm>
                  <a:off x="5220627" y="415131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Oval 1119"/>
                <p:cNvSpPr/>
                <p:nvPr/>
              </p:nvSpPr>
              <p:spPr>
                <a:xfrm>
                  <a:off x="6705733" y="4152752"/>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Oval 1120"/>
                <p:cNvSpPr/>
                <p:nvPr/>
              </p:nvSpPr>
              <p:spPr>
                <a:xfrm>
                  <a:off x="6949243" y="3571874"/>
                  <a:ext cx="184944" cy="18494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25" name="Group 1024"/>
          <p:cNvGrpSpPr/>
          <p:nvPr/>
        </p:nvGrpSpPr>
        <p:grpSpPr>
          <a:xfrm>
            <a:off x="5492786" y="2338115"/>
            <a:ext cx="1825551" cy="1619608"/>
            <a:chOff x="5401750" y="2547808"/>
            <a:chExt cx="1825551" cy="1619608"/>
          </a:xfrm>
          <a:noFill/>
        </p:grpSpPr>
        <p:sp>
          <p:nvSpPr>
            <p:cNvPr id="1024" name="Oval 1023"/>
            <p:cNvSpPr/>
            <p:nvPr/>
          </p:nvSpPr>
          <p:spPr>
            <a:xfrm>
              <a:off x="6152124" y="3832230"/>
              <a:ext cx="335186" cy="335186"/>
            </a:xfrm>
            <a:prstGeom prst="ellipse">
              <a:avLst/>
            </a:prstGeom>
            <a:grpFill/>
            <a:ln w="28575">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23" name="Oval 1022"/>
            <p:cNvSpPr/>
            <p:nvPr/>
          </p:nvSpPr>
          <p:spPr>
            <a:xfrm>
              <a:off x="6885152" y="2547808"/>
              <a:ext cx="342149" cy="342149"/>
            </a:xfrm>
            <a:prstGeom prst="ellipse">
              <a:avLst/>
            </a:prstGeom>
            <a:grpFill/>
            <a:ln w="28575">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37" name="Oval 836"/>
            <p:cNvSpPr/>
            <p:nvPr/>
          </p:nvSpPr>
          <p:spPr>
            <a:xfrm>
              <a:off x="5401750" y="2550380"/>
              <a:ext cx="336964" cy="336964"/>
            </a:xfrm>
            <a:prstGeom prst="ellipse">
              <a:avLst/>
            </a:prstGeom>
            <a:grpFill/>
            <a:ln w="28575">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2" name="Group 1"/>
          <p:cNvGrpSpPr/>
          <p:nvPr/>
        </p:nvGrpSpPr>
        <p:grpSpPr>
          <a:xfrm>
            <a:off x="5356162" y="2340241"/>
            <a:ext cx="2104126" cy="1783533"/>
            <a:chOff x="5628265" y="2617902"/>
            <a:chExt cx="2104126" cy="1783533"/>
          </a:xfrm>
        </p:grpSpPr>
        <p:sp>
          <p:nvSpPr>
            <p:cNvPr id="404" name="Right Arrow 403"/>
            <p:cNvSpPr/>
            <p:nvPr/>
          </p:nvSpPr>
          <p:spPr>
            <a:xfrm rot="1820440">
              <a:off x="5628265" y="2626575"/>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ight Arrow 404"/>
            <p:cNvSpPr/>
            <p:nvPr/>
          </p:nvSpPr>
          <p:spPr>
            <a:xfrm rot="9005806">
              <a:off x="7611830" y="2617902"/>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ight Arrow 405"/>
            <p:cNvSpPr/>
            <p:nvPr/>
          </p:nvSpPr>
          <p:spPr>
            <a:xfrm rot="16200000">
              <a:off x="6618097" y="4308959"/>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4642999" y="1067094"/>
            <a:ext cx="3537737" cy="3051504"/>
            <a:chOff x="4915102" y="1344755"/>
            <a:chExt cx="3537737" cy="3051504"/>
          </a:xfrm>
        </p:grpSpPr>
        <p:grpSp>
          <p:nvGrpSpPr>
            <p:cNvPr id="408" name="Group 407"/>
            <p:cNvGrpSpPr/>
            <p:nvPr/>
          </p:nvGrpSpPr>
          <p:grpSpPr>
            <a:xfrm>
              <a:off x="4915102" y="3897783"/>
              <a:ext cx="576692" cy="498476"/>
              <a:chOff x="7140176" y="2622863"/>
              <a:chExt cx="576692" cy="498476"/>
            </a:xfrm>
          </p:grpSpPr>
          <p:sp>
            <p:nvSpPr>
              <p:cNvPr id="409" name="Right Arrow 408"/>
              <p:cNvSpPr/>
              <p:nvPr/>
            </p:nvSpPr>
            <p:spPr>
              <a:xfrm rot="1820440">
                <a:off x="7140176" y="2622863"/>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ight Arrow 409"/>
              <p:cNvSpPr/>
              <p:nvPr/>
            </p:nvSpPr>
            <p:spPr>
              <a:xfrm rot="9005806">
                <a:off x="7596307" y="2629849"/>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ight Arrow 410"/>
              <p:cNvSpPr/>
              <p:nvPr/>
            </p:nvSpPr>
            <p:spPr>
              <a:xfrm rot="16200000">
                <a:off x="7364297" y="3028863"/>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2" name="Group 411"/>
            <p:cNvGrpSpPr/>
            <p:nvPr/>
          </p:nvGrpSpPr>
          <p:grpSpPr>
            <a:xfrm>
              <a:off x="7876147" y="3895123"/>
              <a:ext cx="576692" cy="498476"/>
              <a:chOff x="7140176" y="2622863"/>
              <a:chExt cx="576692" cy="498476"/>
            </a:xfrm>
          </p:grpSpPr>
          <p:sp>
            <p:nvSpPr>
              <p:cNvPr id="413" name="Right Arrow 412"/>
              <p:cNvSpPr/>
              <p:nvPr/>
            </p:nvSpPr>
            <p:spPr>
              <a:xfrm rot="1820440">
                <a:off x="7140176" y="2622863"/>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ight Arrow 413"/>
              <p:cNvSpPr/>
              <p:nvPr/>
            </p:nvSpPr>
            <p:spPr>
              <a:xfrm rot="9005806">
                <a:off x="7596307" y="2629849"/>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ight Arrow 414"/>
              <p:cNvSpPr/>
              <p:nvPr/>
            </p:nvSpPr>
            <p:spPr>
              <a:xfrm rot="16200000">
                <a:off x="7364297" y="3028863"/>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415"/>
            <p:cNvGrpSpPr/>
            <p:nvPr/>
          </p:nvGrpSpPr>
          <p:grpSpPr>
            <a:xfrm>
              <a:off x="6384432" y="1344755"/>
              <a:ext cx="593189" cy="491490"/>
              <a:chOff x="7123679" y="2629849"/>
              <a:chExt cx="593189" cy="491490"/>
            </a:xfrm>
          </p:grpSpPr>
          <p:sp>
            <p:nvSpPr>
              <p:cNvPr id="417" name="Right Arrow 416"/>
              <p:cNvSpPr/>
              <p:nvPr/>
            </p:nvSpPr>
            <p:spPr>
              <a:xfrm rot="1820440">
                <a:off x="7123679" y="2633786"/>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ight Arrow 417"/>
              <p:cNvSpPr/>
              <p:nvPr/>
            </p:nvSpPr>
            <p:spPr>
              <a:xfrm rot="9005806">
                <a:off x="7596307" y="2629849"/>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ight Arrow 418"/>
              <p:cNvSpPr/>
              <p:nvPr/>
            </p:nvSpPr>
            <p:spPr>
              <a:xfrm rot="16200000">
                <a:off x="7364297" y="3028863"/>
                <a:ext cx="120561" cy="6439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2" name="Group 941"/>
          <p:cNvGrpSpPr/>
          <p:nvPr/>
        </p:nvGrpSpPr>
        <p:grpSpPr>
          <a:xfrm>
            <a:off x="4784091" y="2095384"/>
            <a:ext cx="3236145" cy="2309447"/>
            <a:chOff x="4846781" y="2070954"/>
            <a:chExt cx="3236145" cy="2309447"/>
          </a:xfrm>
        </p:grpSpPr>
        <p:sp>
          <p:nvSpPr>
            <p:cNvPr id="450" name="Rectangle 67"/>
            <p:cNvSpPr>
              <a:spLocks noChangeArrowheads="1"/>
            </p:cNvSpPr>
            <p:nvPr/>
          </p:nvSpPr>
          <p:spPr bwMode="auto">
            <a:xfrm>
              <a:off x="4846781" y="2070954"/>
              <a:ext cx="519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latin typeface="Cambria Math" panose="02040503050406030204" pitchFamily="18" charset="0"/>
                </a:rPr>
                <a:t>Open</a:t>
              </a:r>
              <a:endPar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endParaRPr>
            </a:p>
          </p:txBody>
        </p:sp>
        <p:sp>
          <p:nvSpPr>
            <p:cNvPr id="451" name="Rectangle 67"/>
            <p:cNvSpPr>
              <a:spLocks noChangeArrowheads="1"/>
            </p:cNvSpPr>
            <p:nvPr/>
          </p:nvSpPr>
          <p:spPr bwMode="auto">
            <a:xfrm>
              <a:off x="7563553" y="2070954"/>
              <a:ext cx="519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latin typeface="Cambria Math" panose="02040503050406030204" pitchFamily="18" charset="0"/>
                </a:rPr>
                <a:t>Open</a:t>
              </a:r>
              <a:endPar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endParaRPr>
            </a:p>
          </p:txBody>
        </p:sp>
        <p:sp>
          <p:nvSpPr>
            <p:cNvPr id="452" name="Rectangle 67"/>
            <p:cNvSpPr>
              <a:spLocks noChangeArrowheads="1"/>
            </p:cNvSpPr>
            <p:nvPr/>
          </p:nvSpPr>
          <p:spPr bwMode="auto">
            <a:xfrm>
              <a:off x="6210828" y="4103402"/>
              <a:ext cx="519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latin typeface="Cambria Math" panose="02040503050406030204" pitchFamily="18" charset="0"/>
                </a:rPr>
                <a:t>Open</a:t>
              </a:r>
              <a:endPar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endParaRPr>
            </a:p>
          </p:txBody>
        </p:sp>
      </p:grpSp>
      <p:grpSp>
        <p:nvGrpSpPr>
          <p:cNvPr id="454" name="Group 453"/>
          <p:cNvGrpSpPr/>
          <p:nvPr/>
        </p:nvGrpSpPr>
        <p:grpSpPr>
          <a:xfrm>
            <a:off x="4761742" y="1063290"/>
            <a:ext cx="3296247" cy="2898383"/>
            <a:chOff x="4860695" y="2712140"/>
            <a:chExt cx="3296247" cy="2898383"/>
          </a:xfrm>
          <a:noFill/>
        </p:grpSpPr>
        <p:sp>
          <p:nvSpPr>
            <p:cNvPr id="455" name="Oval 454"/>
            <p:cNvSpPr/>
            <p:nvPr/>
          </p:nvSpPr>
          <p:spPr>
            <a:xfrm>
              <a:off x="6342642" y="2712140"/>
              <a:ext cx="335186" cy="335186"/>
            </a:xfrm>
            <a:prstGeom prst="ellipse">
              <a:avLst/>
            </a:prstGeom>
            <a:grpFill/>
            <a:ln w="28575">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56" name="Oval 455"/>
            <p:cNvSpPr/>
            <p:nvPr/>
          </p:nvSpPr>
          <p:spPr>
            <a:xfrm>
              <a:off x="7814793" y="5268374"/>
              <a:ext cx="342149" cy="342149"/>
            </a:xfrm>
            <a:prstGeom prst="ellipse">
              <a:avLst/>
            </a:prstGeom>
            <a:grpFill/>
            <a:ln w="28575">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57" name="Oval 456"/>
            <p:cNvSpPr/>
            <p:nvPr/>
          </p:nvSpPr>
          <p:spPr>
            <a:xfrm>
              <a:off x="4860695" y="5270651"/>
              <a:ext cx="336964" cy="336964"/>
            </a:xfrm>
            <a:prstGeom prst="ellipse">
              <a:avLst/>
            </a:prstGeom>
            <a:grpFill/>
            <a:ln w="28575">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458" name="Group 457"/>
          <p:cNvGrpSpPr/>
          <p:nvPr/>
        </p:nvGrpSpPr>
        <p:grpSpPr>
          <a:xfrm>
            <a:off x="4213469" y="692540"/>
            <a:ext cx="4392328" cy="3396949"/>
            <a:chOff x="4123759" y="515710"/>
            <a:chExt cx="4392328" cy="3396949"/>
          </a:xfrm>
        </p:grpSpPr>
        <p:sp>
          <p:nvSpPr>
            <p:cNvPr id="459" name="Rectangle 67"/>
            <p:cNvSpPr>
              <a:spLocks noChangeArrowheads="1"/>
            </p:cNvSpPr>
            <p:nvPr/>
          </p:nvSpPr>
          <p:spPr bwMode="auto">
            <a:xfrm>
              <a:off x="4123759" y="3599049"/>
              <a:ext cx="519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latin typeface="Cambria Math" panose="02040503050406030204" pitchFamily="18" charset="0"/>
                </a:rPr>
                <a:t>Open</a:t>
              </a:r>
              <a:endPar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endParaRPr>
            </a:p>
          </p:txBody>
        </p:sp>
        <p:sp>
          <p:nvSpPr>
            <p:cNvPr id="460" name="Rectangle 67"/>
            <p:cNvSpPr>
              <a:spLocks noChangeArrowheads="1"/>
            </p:cNvSpPr>
            <p:nvPr/>
          </p:nvSpPr>
          <p:spPr bwMode="auto">
            <a:xfrm>
              <a:off x="7996714" y="3635660"/>
              <a:ext cx="519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latin typeface="Cambria Math" panose="02040503050406030204" pitchFamily="18" charset="0"/>
                </a:rPr>
                <a:t>Open</a:t>
              </a:r>
              <a:endPar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endParaRPr>
            </a:p>
          </p:txBody>
        </p:sp>
        <p:sp>
          <p:nvSpPr>
            <p:cNvPr id="461" name="Rectangle 67"/>
            <p:cNvSpPr>
              <a:spLocks noChangeArrowheads="1"/>
            </p:cNvSpPr>
            <p:nvPr/>
          </p:nvSpPr>
          <p:spPr bwMode="auto">
            <a:xfrm>
              <a:off x="6058428" y="515710"/>
              <a:ext cx="519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latin typeface="Cambria Math" panose="02040503050406030204" pitchFamily="18" charset="0"/>
                </a:rPr>
                <a:t>Open</a:t>
              </a:r>
              <a:endParaRPr kumimoji="0" lang="en-US" altLang="en-US" sz="1800" b="0" i="0" u="none" strike="noStrike" cap="none" normalizeH="0" baseline="0" dirty="0">
                <a:ln>
                  <a:noFill/>
                </a:ln>
                <a:solidFill>
                  <a:srgbClr val="00B050"/>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2165120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2.5E-6 -1.35802E-6 L 0.03455 0.10617 " pathEditMode="relative" rAng="0" ptsTypes="AA">
                                      <p:cBhvr>
                                        <p:cTn id="6" dur="500" fill="hold"/>
                                        <p:tgtEl>
                                          <p:spTgt spid="833"/>
                                        </p:tgtEl>
                                        <p:attrNameLst>
                                          <p:attrName>ppt_x</p:attrName>
                                          <p:attrName>ppt_y</p:attrName>
                                        </p:attrNameLst>
                                      </p:cBhvr>
                                      <p:rCtr x="1719" y="5309"/>
                                    </p:animMotion>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nodeType="withEffect">
                                  <p:stCondLst>
                                    <p:cond delay="0"/>
                                  </p:stCondLst>
                                  <p:childTnLst>
                                    <p:animEffect transition="out" filter="fade">
                                      <p:cBhvr>
                                        <p:cTn id="11" dur="500"/>
                                        <p:tgtEl>
                                          <p:spTgt spid="495"/>
                                        </p:tgtEl>
                                      </p:cBhvr>
                                    </p:animEffect>
                                    <p:set>
                                      <p:cBhvr>
                                        <p:cTn id="12" dur="1" fill="hold">
                                          <p:stCondLst>
                                            <p:cond delay="499"/>
                                          </p:stCondLst>
                                        </p:cTn>
                                        <p:tgtEl>
                                          <p:spTgt spid="49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0.03455 0.10617 L 0.06927 0.24321 " pathEditMode="relative" rAng="0" ptsTypes="AA">
                                      <p:cBhvr>
                                        <p:cTn id="16" dur="500" fill="hold"/>
                                        <p:tgtEl>
                                          <p:spTgt spid="833"/>
                                        </p:tgtEl>
                                        <p:attrNameLst>
                                          <p:attrName>ppt_x</p:attrName>
                                          <p:attrName>ppt_y</p:attrName>
                                        </p:attrNameLst>
                                      </p:cBhvr>
                                      <p:rCtr x="1736" y="6852"/>
                                    </p:animMotion>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25"/>
                                        </p:tgtEl>
                                        <p:attrNameLst>
                                          <p:attrName>style.visibility</p:attrName>
                                        </p:attrNameLst>
                                      </p:cBhvr>
                                      <p:to>
                                        <p:strVal val="visible"/>
                                      </p:to>
                                    </p:set>
                                    <p:animEffect transition="in" filter="fade">
                                      <p:cBhvr>
                                        <p:cTn id="20" dur="500"/>
                                        <p:tgtEl>
                                          <p:spTgt spid="1025"/>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942"/>
                                        </p:tgtEl>
                                        <p:attrNameLst>
                                          <p:attrName>style.visibility</p:attrName>
                                        </p:attrNameLst>
                                      </p:cBhvr>
                                      <p:to>
                                        <p:strVal val="visible"/>
                                      </p:to>
                                    </p:set>
                                    <p:animEffect transition="in" filter="fade">
                                      <p:cBhvr>
                                        <p:cTn id="26" dur="500"/>
                                        <p:tgtEl>
                                          <p:spTgt spid="94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0.06927 0.24321 L 0.06927 0.38796 " pathEditMode="relative" rAng="0" ptsTypes="AA">
                                      <p:cBhvr>
                                        <p:cTn id="30" dur="500" fill="hold"/>
                                        <p:tgtEl>
                                          <p:spTgt spid="833"/>
                                        </p:tgtEl>
                                        <p:attrNameLst>
                                          <p:attrName>ppt_x</p:attrName>
                                          <p:attrName>ppt_y</p:attrName>
                                        </p:attrNameLst>
                                      </p:cBhvr>
                                      <p:rCtr x="0" y="7222"/>
                                    </p:animMotion>
                                  </p:childTnLst>
                                </p:cTn>
                              </p:par>
                              <p:par>
                                <p:cTn id="31" presetID="10" presetClass="exit" presetSubtype="0" fill="hold" nodeType="with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942"/>
                                        </p:tgtEl>
                                      </p:cBhvr>
                                    </p:animEffect>
                                    <p:set>
                                      <p:cBhvr>
                                        <p:cTn id="36" dur="1" fill="hold">
                                          <p:stCondLst>
                                            <p:cond delay="499"/>
                                          </p:stCondLst>
                                        </p:cTn>
                                        <p:tgtEl>
                                          <p:spTgt spid="94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25"/>
                                        </p:tgtEl>
                                      </p:cBhvr>
                                    </p:animEffect>
                                    <p:set>
                                      <p:cBhvr>
                                        <p:cTn id="39" dur="1" fill="hold">
                                          <p:stCondLst>
                                            <p:cond delay="499"/>
                                          </p:stCondLst>
                                        </p:cTn>
                                        <p:tgtEl>
                                          <p:spTgt spid="1025"/>
                                        </p:tgtEl>
                                        <p:attrNameLst>
                                          <p:attrName>style.visibility</p:attrName>
                                        </p:attrNameLst>
                                      </p:cBhvr>
                                      <p:to>
                                        <p:strVal val="hidden"/>
                                      </p:to>
                                    </p:set>
                                  </p:childTnLst>
                                </p:cTn>
                              </p:par>
                            </p:childTnLst>
                          </p:cTn>
                        </p:par>
                        <p:par>
                          <p:cTn id="40" fill="hold">
                            <p:stCondLst>
                              <p:cond delay="500"/>
                            </p:stCondLst>
                            <p:childTnLst>
                              <p:par>
                                <p:cTn id="41" presetID="10" presetClass="exit" presetSubtype="0" fill="hold" nodeType="afterEffect">
                                  <p:stCondLst>
                                    <p:cond delay="50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ntr" presetSubtype="0" fill="hold" nodeType="withEffect">
                                  <p:stCondLst>
                                    <p:cond delay="5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3" nodeType="clickEffect">
                                  <p:stCondLst>
                                    <p:cond delay="0"/>
                                  </p:stCondLst>
                                  <p:childTnLst>
                                    <p:animMotion origin="layout" path="M 0.06927 0.38796 L 0.06927 0.52932 " pathEditMode="relative" rAng="0" ptsTypes="AA">
                                      <p:cBhvr>
                                        <p:cTn id="50" dur="500" fill="hold"/>
                                        <p:tgtEl>
                                          <p:spTgt spid="833"/>
                                        </p:tgtEl>
                                        <p:attrNameLst>
                                          <p:attrName>ppt_x</p:attrName>
                                          <p:attrName>ppt_y</p:attrName>
                                        </p:attrNameLst>
                                      </p:cBhvr>
                                      <p:rCtr x="0" y="7068"/>
                                    </p:animMotion>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par>
                                <p:cTn id="55" presetID="10" presetClass="entr" presetSubtype="0" fill="hold" nodeType="withEffect">
                                  <p:stCondLst>
                                    <p:cond delay="0"/>
                                  </p:stCondLst>
                                  <p:childTnLst>
                                    <p:set>
                                      <p:cBhvr>
                                        <p:cTn id="56" dur="1" fill="hold">
                                          <p:stCondLst>
                                            <p:cond delay="0"/>
                                          </p:stCondLst>
                                        </p:cTn>
                                        <p:tgtEl>
                                          <p:spTgt spid="454"/>
                                        </p:tgtEl>
                                        <p:attrNameLst>
                                          <p:attrName>style.visibility</p:attrName>
                                        </p:attrNameLst>
                                      </p:cBhvr>
                                      <p:to>
                                        <p:strVal val="visible"/>
                                      </p:to>
                                    </p:set>
                                    <p:animEffect transition="in" filter="fade">
                                      <p:cBhvr>
                                        <p:cTn id="57" dur="500"/>
                                        <p:tgtEl>
                                          <p:spTgt spid="454"/>
                                        </p:tgtEl>
                                      </p:cBhvr>
                                    </p:animEffect>
                                  </p:childTnLst>
                                </p:cTn>
                              </p:par>
                              <p:par>
                                <p:cTn id="58" presetID="10" presetClass="entr" presetSubtype="0" fill="hold" nodeType="withEffect">
                                  <p:stCondLst>
                                    <p:cond delay="0"/>
                                  </p:stCondLst>
                                  <p:childTnLst>
                                    <p:set>
                                      <p:cBhvr>
                                        <p:cTn id="59" dur="1" fill="hold">
                                          <p:stCondLst>
                                            <p:cond delay="0"/>
                                          </p:stCondLst>
                                        </p:cTn>
                                        <p:tgtEl>
                                          <p:spTgt spid="458"/>
                                        </p:tgtEl>
                                        <p:attrNameLst>
                                          <p:attrName>style.visibility</p:attrName>
                                        </p:attrNameLst>
                                      </p:cBhvr>
                                      <p:to>
                                        <p:strVal val="visible"/>
                                      </p:to>
                                    </p:set>
                                    <p:animEffect transition="in" filter="fade">
                                      <p:cBhvr>
                                        <p:cTn id="60" dur="500"/>
                                        <p:tgtEl>
                                          <p:spTgt spid="458"/>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4" nodeType="clickEffect">
                                  <p:stCondLst>
                                    <p:cond delay="0"/>
                                  </p:stCondLst>
                                  <p:childTnLst>
                                    <p:animMotion origin="layout" path="M 0.06927 0.52932 L 0.0184 0.66729 " pathEditMode="relative" rAng="0" ptsTypes="AA">
                                      <p:cBhvr>
                                        <p:cTn id="64" dur="500" fill="hold"/>
                                        <p:tgtEl>
                                          <p:spTgt spid="833"/>
                                        </p:tgtEl>
                                        <p:attrNameLst>
                                          <p:attrName>ppt_x</p:attrName>
                                          <p:attrName>ppt_y</p:attrName>
                                        </p:attrNameLst>
                                      </p:cBhvr>
                                      <p:rCtr x="-2552" y="6883"/>
                                    </p:animMotion>
                                  </p:childTnLst>
                                </p:cTn>
                              </p:par>
                              <p:par>
                                <p:cTn id="65" presetID="10" presetClass="exit" presetSubtype="0" fill="hold"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454"/>
                                        </p:tgtEl>
                                      </p:cBhvr>
                                    </p:animEffect>
                                    <p:set>
                                      <p:cBhvr>
                                        <p:cTn id="70" dur="1" fill="hold">
                                          <p:stCondLst>
                                            <p:cond delay="499"/>
                                          </p:stCondLst>
                                        </p:cTn>
                                        <p:tgtEl>
                                          <p:spTgt spid="45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458"/>
                                        </p:tgtEl>
                                      </p:cBhvr>
                                    </p:animEffect>
                                    <p:set>
                                      <p:cBhvr>
                                        <p:cTn id="73" dur="1" fill="hold">
                                          <p:stCondLst>
                                            <p:cond delay="499"/>
                                          </p:stCondLst>
                                        </p:cTn>
                                        <p:tgtEl>
                                          <p:spTgt spid="4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 grpId="0" animBg="1"/>
      <p:bldP spid="833" grpId="1" animBg="1"/>
      <p:bldP spid="833" grpId="2" animBg="1"/>
      <p:bldP spid="833" grpId="3" animBg="1"/>
      <p:bldP spid="833" grpId="4"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fontScale="92500" lnSpcReduction="20000"/>
          </a:bodyPr>
          <a:lstStyle/>
          <a:p>
            <a:pPr>
              <a:buClr>
                <a:srgbClr val="646464"/>
              </a:buClr>
            </a:pPr>
            <a:r>
              <a:rPr lang="en-US" sz="2600" dirty="0">
                <a:solidFill>
                  <a:srgbClr val="646464"/>
                </a:solidFill>
              </a:rPr>
              <a:t>Collision Avoidance</a:t>
            </a:r>
          </a:p>
          <a:p>
            <a:pPr>
              <a:buClr>
                <a:srgbClr val="646464"/>
              </a:buClr>
            </a:pPr>
            <a:endParaRPr lang="en-US" sz="2600" dirty="0">
              <a:solidFill>
                <a:srgbClr val="646464"/>
              </a:solidFill>
            </a:endParaRPr>
          </a:p>
          <a:p>
            <a:pPr>
              <a:buClr>
                <a:srgbClr val="646464"/>
              </a:buClr>
            </a:pPr>
            <a:r>
              <a:rPr lang="en-US" sz="2600" dirty="0">
                <a:solidFill>
                  <a:srgbClr val="646464"/>
                </a:solidFill>
              </a:rPr>
              <a:t>Edge Ordering</a:t>
            </a:r>
          </a:p>
          <a:p>
            <a:pPr>
              <a:buClr>
                <a:srgbClr val="646464"/>
              </a:buClr>
            </a:pPr>
            <a:endParaRPr lang="en-US" sz="2600" dirty="0">
              <a:solidFill>
                <a:srgbClr val="646464"/>
              </a:solidFill>
            </a:endParaRPr>
          </a:p>
          <a:p>
            <a:pPr>
              <a:buClr>
                <a:srgbClr val="646464"/>
              </a:buClr>
              <a:buFont typeface="Wingdings 2" panose="05020102010507070707" pitchFamily="18" charset="2"/>
              <a:buChar char=""/>
            </a:pPr>
            <a:r>
              <a:rPr lang="en-US" sz="2600" dirty="0">
                <a:solidFill>
                  <a:srgbClr val="646464"/>
                </a:solidFill>
              </a:rPr>
              <a:t>Results</a:t>
            </a:r>
          </a:p>
          <a:p>
            <a:pPr>
              <a:buClr>
                <a:srgbClr val="646464"/>
              </a:buClr>
            </a:pPr>
            <a:endParaRPr lang="en-US" sz="2600" dirty="0">
              <a:solidFill>
                <a:srgbClr val="646464"/>
              </a:solidFill>
            </a:endParaRPr>
          </a:p>
          <a:p>
            <a:pPr>
              <a:buClr>
                <a:srgbClr val="646464"/>
              </a:buClr>
            </a:pPr>
            <a:r>
              <a:rPr lang="en-US" sz="2600" dirty="0">
                <a:solidFill>
                  <a:srgbClr val="646464"/>
                </a:solidFill>
              </a:rPr>
              <a:t>Conclusion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55643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500" fill="hold"/>
                                        <p:tgtEl>
                                          <p:spTgt spid="3">
                                            <p:txEl>
                                              <p:pRg st="2" end="2"/>
                                            </p:txEl>
                                          </p:spTgt>
                                        </p:tgtEl>
                                        <p:attrNameLst>
                                          <p:attrName>style.color</p:attrName>
                                        </p:attrNameLst>
                                      </p:cBhvr>
                                      <p:to>
                                        <a:srgbClr val="DDDDDD"/>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Ordering the Edges</a:t>
            </a:r>
          </a:p>
        </p:txBody>
      </p:sp>
      <p:sp>
        <p:nvSpPr>
          <p:cNvPr id="3" name="Content Placeholder 2"/>
          <p:cNvSpPr>
            <a:spLocks noGrp="1"/>
          </p:cNvSpPr>
          <p:nvPr>
            <p:ph idx="1"/>
          </p:nvPr>
        </p:nvSpPr>
        <p:spPr>
          <a:xfrm>
            <a:off x="685346" y="1157791"/>
            <a:ext cx="7765322" cy="2297693"/>
          </a:xfrm>
        </p:spPr>
        <p:txBody>
          <a:bodyPr>
            <a:normAutofit/>
          </a:bodyPr>
          <a:lstStyle/>
          <a:p>
            <a:r>
              <a:rPr lang="en-US" sz="2000" dirty="0"/>
              <a:t>Once we have the feasible acyclic subgraph, we can use any traversal of the mesh, as long as it follows the arcs in the subgraph.</a:t>
            </a:r>
          </a:p>
          <a:p>
            <a:r>
              <a:rPr lang="en-US" sz="2000" dirty="0"/>
              <a:t>Some favorable properties: </a:t>
            </a:r>
          </a:p>
          <a:p>
            <a:pPr lvl="1"/>
            <a:r>
              <a:rPr lang="en-US" sz="1600" dirty="0"/>
              <a:t>the edges should connect back to printed parts as frequently as possible.</a:t>
            </a:r>
          </a:p>
          <a:p>
            <a:pPr lvl="1"/>
            <a:r>
              <a:rPr lang="en-US" sz="1600" dirty="0"/>
              <a:t>long, straight moves that connect several previously printed parts are favorable.</a:t>
            </a:r>
          </a:p>
          <a:p>
            <a:pPr lvl="1"/>
            <a:r>
              <a:rPr lang="en-US" sz="1600" dirty="0" err="1"/>
              <a:t>WirePrint</a:t>
            </a:r>
            <a:r>
              <a:rPr lang="en-US" sz="1600" dirty="0"/>
              <a:t> and On-the-Fly Print use strategies with these properties.</a:t>
            </a:r>
          </a:p>
        </p:txBody>
      </p:sp>
      <p:grpSp>
        <p:nvGrpSpPr>
          <p:cNvPr id="4" name="Group 3"/>
          <p:cNvGrpSpPr/>
          <p:nvPr/>
        </p:nvGrpSpPr>
        <p:grpSpPr>
          <a:xfrm>
            <a:off x="5310077" y="4249419"/>
            <a:ext cx="2326662" cy="511173"/>
            <a:chOff x="1416998" y="3629850"/>
            <a:chExt cx="2326662" cy="511173"/>
          </a:xfrm>
          <a:effectLst>
            <a:outerShdw blurRad="50800" dist="38100" dir="2700000" algn="tl" rotWithShape="0">
              <a:prstClr val="black">
                <a:alpha val="40000"/>
              </a:prstClr>
            </a:outerShdw>
          </a:effectLst>
        </p:grpSpPr>
        <p:cxnSp>
          <p:nvCxnSpPr>
            <p:cNvPr id="5" name="Straight Connector 4"/>
            <p:cNvCxnSpPr/>
            <p:nvPr/>
          </p:nvCxnSpPr>
          <p:spPr>
            <a:xfrm flipV="1">
              <a:off x="1416998" y="4128452"/>
              <a:ext cx="1646877" cy="12571"/>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1416998" y="3633024"/>
              <a:ext cx="307831" cy="507999"/>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flipV="1">
              <a:off x="1724831" y="3633025"/>
              <a:ext cx="383644" cy="495427"/>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2118166" y="3660775"/>
              <a:ext cx="273743" cy="467677"/>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2391911" y="3660776"/>
              <a:ext cx="684247" cy="467676"/>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3083254" y="3863800"/>
              <a:ext cx="653309" cy="262856"/>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1724831" y="3629850"/>
              <a:ext cx="684246" cy="30925"/>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083255" y="3694470"/>
              <a:ext cx="54541" cy="432187"/>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137796" y="3694470"/>
              <a:ext cx="605864" cy="169330"/>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409077" y="3660776"/>
              <a:ext cx="735816" cy="33694"/>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15" name="Straight Connector 14"/>
          <p:cNvCxnSpPr/>
          <p:nvPr/>
        </p:nvCxnSpPr>
        <p:spPr>
          <a:xfrm flipV="1">
            <a:off x="5313218" y="4746225"/>
            <a:ext cx="1646877" cy="12571"/>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310077" y="4252593"/>
            <a:ext cx="307831" cy="507999"/>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5617910" y="4252594"/>
            <a:ext cx="383644" cy="495427"/>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011245" y="4280344"/>
            <a:ext cx="273743" cy="467677"/>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6284990" y="4280345"/>
            <a:ext cx="684247" cy="467676"/>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6976333" y="4483369"/>
            <a:ext cx="653309" cy="262856"/>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5617910" y="4249419"/>
            <a:ext cx="684246" cy="30925"/>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6976334" y="4314039"/>
            <a:ext cx="54541" cy="432187"/>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030875" y="4314039"/>
            <a:ext cx="605864" cy="169330"/>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302156" y="4280345"/>
            <a:ext cx="735816" cy="33694"/>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4968117" y="4135834"/>
            <a:ext cx="676823" cy="1236944"/>
            <a:chOff x="2240891" y="1973847"/>
            <a:chExt cx="676823" cy="1236944"/>
          </a:xfrm>
          <a:effectLst>
            <a:outerShdw blurRad="50800" dist="38100" dir="2700000" algn="tl" rotWithShape="0">
              <a:prstClr val="black">
                <a:alpha val="40000"/>
              </a:prstClr>
            </a:outerShdw>
          </a:effectLst>
        </p:grpSpPr>
        <p:grpSp>
          <p:nvGrpSpPr>
            <p:cNvPr id="26" name="Group 25"/>
            <p:cNvGrpSpPr/>
            <p:nvPr/>
          </p:nvGrpSpPr>
          <p:grpSpPr>
            <a:xfrm>
              <a:off x="2240891" y="1973847"/>
              <a:ext cx="676011" cy="618472"/>
              <a:chOff x="1100667" y="2001118"/>
              <a:chExt cx="746390" cy="618472"/>
            </a:xfrm>
          </p:grpSpPr>
          <p:cxnSp>
            <p:nvCxnSpPr>
              <p:cNvPr id="32" name="Straight Connector 31"/>
              <p:cNvCxnSpPr/>
              <p:nvPr/>
            </p:nvCxnSpPr>
            <p:spPr>
              <a:xfrm flipV="1">
                <a:off x="1473861"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47057"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rot="10800000">
              <a:off x="2241704" y="2592319"/>
              <a:ext cx="676010" cy="618472"/>
              <a:chOff x="1100667" y="2001118"/>
              <a:chExt cx="746389" cy="618472"/>
            </a:xfrm>
          </p:grpSpPr>
          <p:cxnSp>
            <p:nvCxnSpPr>
              <p:cNvPr id="28" name="Straight Connector 27"/>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36" name="Group 35"/>
          <p:cNvGrpSpPr/>
          <p:nvPr/>
        </p:nvGrpSpPr>
        <p:grpSpPr>
          <a:xfrm>
            <a:off x="5286921" y="3622795"/>
            <a:ext cx="676823" cy="1259596"/>
            <a:chOff x="3432656" y="2940225"/>
            <a:chExt cx="676823" cy="1259596"/>
          </a:xfrm>
          <a:effectLst>
            <a:outerShdw blurRad="50800" dist="38100" dir="2700000" algn="tl" rotWithShape="0">
              <a:prstClr val="black">
                <a:alpha val="40000"/>
              </a:prstClr>
            </a:outerShdw>
          </a:effectLst>
        </p:grpSpPr>
        <p:grpSp>
          <p:nvGrpSpPr>
            <p:cNvPr id="37" name="Group 36"/>
            <p:cNvGrpSpPr/>
            <p:nvPr/>
          </p:nvGrpSpPr>
          <p:grpSpPr>
            <a:xfrm>
              <a:off x="3432656" y="2940225"/>
              <a:ext cx="676823" cy="1236944"/>
              <a:chOff x="2240891" y="1973847"/>
              <a:chExt cx="676823" cy="1236944"/>
            </a:xfrm>
          </p:grpSpPr>
          <p:grpSp>
            <p:nvGrpSpPr>
              <p:cNvPr id="39" name="Group 38"/>
              <p:cNvGrpSpPr/>
              <p:nvPr/>
            </p:nvGrpSpPr>
            <p:grpSpPr>
              <a:xfrm>
                <a:off x="2240891" y="1973847"/>
                <a:ext cx="676010" cy="618472"/>
                <a:chOff x="1100667" y="2001118"/>
                <a:chExt cx="746389" cy="618472"/>
              </a:xfrm>
            </p:grpSpPr>
            <p:cxnSp>
              <p:nvCxnSpPr>
                <p:cNvPr id="45" name="Straight Connector 44"/>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a:off x="2241704" y="2592319"/>
                <a:ext cx="676010" cy="618472"/>
                <a:chOff x="1100667" y="2001118"/>
                <a:chExt cx="746389" cy="618472"/>
              </a:xfrm>
            </p:grpSpPr>
            <p:cxnSp>
              <p:nvCxnSpPr>
                <p:cNvPr id="41" name="Straight Connector 40"/>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cxnSp>
          <p:nvCxnSpPr>
            <p:cNvPr id="38" name="Straight Connector 37"/>
            <p:cNvCxnSpPr/>
            <p:nvPr/>
          </p:nvCxnSpPr>
          <p:spPr>
            <a:xfrm flipH="1" flipV="1">
              <a:off x="3507204" y="3955345"/>
              <a:ext cx="33800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1844629">
            <a:off x="5285818" y="3617566"/>
            <a:ext cx="676823" cy="1236944"/>
            <a:chOff x="2240891" y="1973847"/>
            <a:chExt cx="676823" cy="1236944"/>
          </a:xfrm>
          <a:effectLst>
            <a:outerShdw blurRad="50800" dist="38100" dir="2700000" algn="tl" rotWithShape="0">
              <a:prstClr val="black">
                <a:alpha val="40000"/>
              </a:prstClr>
            </a:outerShdw>
          </a:effectLst>
        </p:grpSpPr>
        <p:grpSp>
          <p:nvGrpSpPr>
            <p:cNvPr id="50" name="Group 49"/>
            <p:cNvGrpSpPr/>
            <p:nvPr/>
          </p:nvGrpSpPr>
          <p:grpSpPr>
            <a:xfrm>
              <a:off x="2240891" y="1973847"/>
              <a:ext cx="676010" cy="618472"/>
              <a:chOff x="1100667" y="2001118"/>
              <a:chExt cx="746389" cy="618472"/>
            </a:xfrm>
          </p:grpSpPr>
          <p:cxnSp>
            <p:nvCxnSpPr>
              <p:cNvPr id="56" name="Straight Connector 55"/>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rot="10800000">
              <a:off x="2241704" y="2592319"/>
              <a:ext cx="676010" cy="618472"/>
              <a:chOff x="1100667" y="2001118"/>
              <a:chExt cx="746389" cy="618472"/>
            </a:xfrm>
          </p:grpSpPr>
          <p:cxnSp>
            <p:nvCxnSpPr>
              <p:cNvPr id="52" name="Straight Connector 51"/>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60" name="Group 59"/>
          <p:cNvGrpSpPr/>
          <p:nvPr/>
        </p:nvGrpSpPr>
        <p:grpSpPr>
          <a:xfrm rot="370531">
            <a:off x="5962526" y="3655103"/>
            <a:ext cx="676823" cy="1236944"/>
            <a:chOff x="2240891" y="1973847"/>
            <a:chExt cx="676823" cy="1236944"/>
          </a:xfrm>
          <a:effectLst>
            <a:outerShdw blurRad="50800" dist="38100" dir="2700000" algn="tl" rotWithShape="0">
              <a:prstClr val="black">
                <a:alpha val="40000"/>
              </a:prstClr>
            </a:outerShdw>
          </a:effectLst>
        </p:grpSpPr>
        <p:grpSp>
          <p:nvGrpSpPr>
            <p:cNvPr id="61" name="Group 60"/>
            <p:cNvGrpSpPr/>
            <p:nvPr/>
          </p:nvGrpSpPr>
          <p:grpSpPr>
            <a:xfrm>
              <a:off x="2240891" y="1973847"/>
              <a:ext cx="676010" cy="618472"/>
              <a:chOff x="1100667" y="2001118"/>
              <a:chExt cx="746389" cy="618472"/>
            </a:xfrm>
          </p:grpSpPr>
          <p:cxnSp>
            <p:nvCxnSpPr>
              <p:cNvPr id="67" name="Straight Connector 66"/>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0800000">
              <a:off x="2241704" y="2592319"/>
              <a:ext cx="676010" cy="618472"/>
              <a:chOff x="1100667" y="2001118"/>
              <a:chExt cx="746389" cy="618472"/>
            </a:xfrm>
          </p:grpSpPr>
          <p:cxnSp>
            <p:nvCxnSpPr>
              <p:cNvPr id="63" name="Straight Connector 62"/>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71" name="Group 70"/>
          <p:cNvGrpSpPr/>
          <p:nvPr/>
        </p:nvGrpSpPr>
        <p:grpSpPr>
          <a:xfrm rot="1844629">
            <a:off x="5953644" y="3646409"/>
            <a:ext cx="676823" cy="1236944"/>
            <a:chOff x="2240891" y="1973847"/>
            <a:chExt cx="676823" cy="1236944"/>
          </a:xfrm>
          <a:effectLst>
            <a:outerShdw blurRad="50800" dist="38100" dir="2700000" algn="tl" rotWithShape="0">
              <a:prstClr val="black">
                <a:alpha val="40000"/>
              </a:prstClr>
            </a:outerShdw>
          </a:effectLst>
        </p:grpSpPr>
        <p:grpSp>
          <p:nvGrpSpPr>
            <p:cNvPr id="72" name="Group 71"/>
            <p:cNvGrpSpPr/>
            <p:nvPr/>
          </p:nvGrpSpPr>
          <p:grpSpPr>
            <a:xfrm>
              <a:off x="2240891" y="1973847"/>
              <a:ext cx="676011" cy="618472"/>
              <a:chOff x="1100667" y="2001118"/>
              <a:chExt cx="746390" cy="618472"/>
            </a:xfrm>
          </p:grpSpPr>
          <p:cxnSp>
            <p:nvCxnSpPr>
              <p:cNvPr id="78" name="Straight Connector 77"/>
              <p:cNvCxnSpPr/>
              <p:nvPr/>
            </p:nvCxnSpPr>
            <p:spPr>
              <a:xfrm flipV="1">
                <a:off x="1473862" y="2375115"/>
                <a:ext cx="373195"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rot="10800000">
              <a:off x="2241704" y="2592319"/>
              <a:ext cx="676010" cy="618472"/>
              <a:chOff x="1100667" y="2001118"/>
              <a:chExt cx="746389" cy="618472"/>
            </a:xfrm>
          </p:grpSpPr>
          <p:cxnSp>
            <p:nvCxnSpPr>
              <p:cNvPr id="74" name="Straight Connector 73"/>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906" y="4572803"/>
            <a:ext cx="433665" cy="480244"/>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980" y="4533267"/>
            <a:ext cx="442054" cy="489534"/>
          </a:xfrm>
          <a:prstGeom prst="rect">
            <a:avLst/>
          </a:prstGeom>
        </p:spPr>
      </p:pic>
      <p:grpSp>
        <p:nvGrpSpPr>
          <p:cNvPr id="207" name="Group 206"/>
          <p:cNvGrpSpPr/>
          <p:nvPr/>
        </p:nvGrpSpPr>
        <p:grpSpPr>
          <a:xfrm>
            <a:off x="1782904" y="4213497"/>
            <a:ext cx="2326662" cy="511173"/>
            <a:chOff x="1416998" y="3629850"/>
            <a:chExt cx="2326662" cy="511173"/>
          </a:xfrm>
          <a:effectLst>
            <a:outerShdw blurRad="50800" dist="38100" dir="2700000" algn="tl" rotWithShape="0">
              <a:prstClr val="black">
                <a:alpha val="40000"/>
              </a:prstClr>
            </a:outerShdw>
          </a:effectLst>
        </p:grpSpPr>
        <p:cxnSp>
          <p:nvCxnSpPr>
            <p:cNvPr id="208" name="Straight Connector 207"/>
            <p:cNvCxnSpPr/>
            <p:nvPr/>
          </p:nvCxnSpPr>
          <p:spPr>
            <a:xfrm flipV="1">
              <a:off x="1416998" y="4128452"/>
              <a:ext cx="1646877" cy="12571"/>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flipV="1">
              <a:off x="1416998" y="3633024"/>
              <a:ext cx="307831" cy="507999"/>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H="1" flipV="1">
              <a:off x="1724831" y="3633025"/>
              <a:ext cx="383644" cy="495427"/>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flipV="1">
              <a:off x="2118166" y="3660775"/>
              <a:ext cx="273743" cy="467677"/>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flipH="1" flipV="1">
              <a:off x="2391911" y="3660776"/>
              <a:ext cx="684247" cy="467676"/>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flipH="1">
              <a:off x="3083254" y="3863800"/>
              <a:ext cx="653309" cy="262856"/>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flipH="1" flipV="1">
              <a:off x="1724831" y="3629850"/>
              <a:ext cx="684246" cy="30925"/>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flipH="1">
              <a:off x="3083255" y="3694470"/>
              <a:ext cx="54541" cy="432187"/>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3137796" y="3694470"/>
              <a:ext cx="605864" cy="169330"/>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2409077" y="3660776"/>
              <a:ext cx="735816" cy="33694"/>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218" name="Straight Connector 217"/>
          <p:cNvCxnSpPr/>
          <p:nvPr/>
        </p:nvCxnSpPr>
        <p:spPr>
          <a:xfrm flipV="1">
            <a:off x="1782904" y="4719392"/>
            <a:ext cx="691477" cy="5279"/>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flipV="1">
            <a:off x="1782904" y="4216671"/>
            <a:ext cx="307831" cy="507999"/>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flipH="1" flipV="1">
            <a:off x="2090737" y="4216672"/>
            <a:ext cx="383644" cy="495427"/>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flipV="1">
            <a:off x="2484072" y="4244422"/>
            <a:ext cx="273743" cy="467677"/>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flipH="1" flipV="1">
            <a:off x="2757817" y="4244423"/>
            <a:ext cx="684247" cy="467676"/>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flipH="1">
            <a:off x="3449160" y="4447447"/>
            <a:ext cx="653309" cy="262856"/>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flipH="1" flipV="1">
            <a:off x="2100003" y="4220677"/>
            <a:ext cx="684246" cy="30925"/>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flipH="1">
            <a:off x="3449161" y="4278117"/>
            <a:ext cx="54541" cy="432187"/>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3503702" y="4278117"/>
            <a:ext cx="605864" cy="169330"/>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2774983" y="4244423"/>
            <a:ext cx="735816" cy="33694"/>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flipV="1">
            <a:off x="2483589" y="4718676"/>
            <a:ext cx="960586" cy="1"/>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229" name="Group 228"/>
          <p:cNvGrpSpPr/>
          <p:nvPr/>
        </p:nvGrpSpPr>
        <p:grpSpPr>
          <a:xfrm>
            <a:off x="1451723" y="4106198"/>
            <a:ext cx="676823" cy="1236944"/>
            <a:chOff x="2240891" y="1973847"/>
            <a:chExt cx="676823" cy="1236944"/>
          </a:xfrm>
          <a:effectLst>
            <a:outerShdw blurRad="50800" dist="38100" dir="2700000" algn="tl" rotWithShape="0">
              <a:prstClr val="black">
                <a:alpha val="40000"/>
              </a:prstClr>
            </a:outerShdw>
          </a:effectLst>
        </p:grpSpPr>
        <p:grpSp>
          <p:nvGrpSpPr>
            <p:cNvPr id="230" name="Group 229"/>
            <p:cNvGrpSpPr/>
            <p:nvPr/>
          </p:nvGrpSpPr>
          <p:grpSpPr>
            <a:xfrm>
              <a:off x="2240891" y="1973847"/>
              <a:ext cx="676011" cy="618472"/>
              <a:chOff x="1100667" y="2001118"/>
              <a:chExt cx="746390" cy="618472"/>
            </a:xfrm>
          </p:grpSpPr>
          <p:cxnSp>
            <p:nvCxnSpPr>
              <p:cNvPr id="236" name="Straight Connector 235"/>
              <p:cNvCxnSpPr/>
              <p:nvPr/>
            </p:nvCxnSpPr>
            <p:spPr>
              <a:xfrm flipV="1">
                <a:off x="1473861"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V="1">
                <a:off x="1847057"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p:nvGrpSpPr>
          <p:grpSpPr>
            <a:xfrm rot="10800000">
              <a:off x="2241704" y="2592319"/>
              <a:ext cx="676010" cy="618472"/>
              <a:chOff x="1100667" y="2001118"/>
              <a:chExt cx="746389" cy="618472"/>
            </a:xfrm>
          </p:grpSpPr>
          <p:cxnSp>
            <p:nvCxnSpPr>
              <p:cNvPr id="232" name="Straight Connector 231"/>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240" name="Group 239"/>
          <p:cNvGrpSpPr/>
          <p:nvPr/>
        </p:nvGrpSpPr>
        <p:grpSpPr>
          <a:xfrm>
            <a:off x="1739034" y="3579030"/>
            <a:ext cx="676823" cy="1259596"/>
            <a:chOff x="3432656" y="2940225"/>
            <a:chExt cx="676823" cy="1259596"/>
          </a:xfrm>
          <a:effectLst>
            <a:outerShdw blurRad="50800" dist="38100" dir="2700000" algn="tl" rotWithShape="0">
              <a:prstClr val="black">
                <a:alpha val="40000"/>
              </a:prstClr>
            </a:outerShdw>
          </a:effectLst>
        </p:grpSpPr>
        <p:grpSp>
          <p:nvGrpSpPr>
            <p:cNvPr id="241" name="Group 240"/>
            <p:cNvGrpSpPr/>
            <p:nvPr/>
          </p:nvGrpSpPr>
          <p:grpSpPr>
            <a:xfrm>
              <a:off x="3432656" y="2940225"/>
              <a:ext cx="676823" cy="1236944"/>
              <a:chOff x="2240891" y="1973847"/>
              <a:chExt cx="676823" cy="1236944"/>
            </a:xfrm>
          </p:grpSpPr>
          <p:grpSp>
            <p:nvGrpSpPr>
              <p:cNvPr id="243" name="Group 242"/>
              <p:cNvGrpSpPr/>
              <p:nvPr/>
            </p:nvGrpSpPr>
            <p:grpSpPr>
              <a:xfrm>
                <a:off x="2240891" y="1973847"/>
                <a:ext cx="676010" cy="618472"/>
                <a:chOff x="1100667" y="2001118"/>
                <a:chExt cx="746389" cy="618472"/>
              </a:xfrm>
            </p:grpSpPr>
            <p:cxnSp>
              <p:nvCxnSpPr>
                <p:cNvPr id="249" name="Straight Connector 248"/>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rot="10800000">
                <a:off x="2241704" y="2592319"/>
                <a:ext cx="676010" cy="618472"/>
                <a:chOff x="1100667" y="2001118"/>
                <a:chExt cx="746389" cy="618472"/>
              </a:xfrm>
            </p:grpSpPr>
            <p:cxnSp>
              <p:nvCxnSpPr>
                <p:cNvPr id="245" name="Straight Connector 244"/>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cxnSp>
          <p:nvCxnSpPr>
            <p:cNvPr id="242" name="Straight Connector 241"/>
            <p:cNvCxnSpPr/>
            <p:nvPr/>
          </p:nvCxnSpPr>
          <p:spPr>
            <a:xfrm flipH="1" flipV="1">
              <a:off x="3507204" y="3955345"/>
              <a:ext cx="33800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p:nvGrpSpPr>
        <p:grpSpPr>
          <a:xfrm rot="1844629">
            <a:off x="1757079" y="3585651"/>
            <a:ext cx="676823" cy="1236944"/>
            <a:chOff x="2240891" y="1973847"/>
            <a:chExt cx="676823" cy="1236944"/>
          </a:xfrm>
          <a:effectLst>
            <a:outerShdw blurRad="50800" dist="38100" dir="2700000" algn="tl" rotWithShape="0">
              <a:prstClr val="black">
                <a:alpha val="40000"/>
              </a:prstClr>
            </a:outerShdw>
          </a:effectLst>
        </p:grpSpPr>
        <p:grpSp>
          <p:nvGrpSpPr>
            <p:cNvPr id="254" name="Group 253"/>
            <p:cNvGrpSpPr/>
            <p:nvPr/>
          </p:nvGrpSpPr>
          <p:grpSpPr>
            <a:xfrm>
              <a:off x="2240891" y="1973847"/>
              <a:ext cx="676010" cy="618472"/>
              <a:chOff x="1100667" y="2001118"/>
              <a:chExt cx="746389" cy="618472"/>
            </a:xfrm>
          </p:grpSpPr>
          <p:cxnSp>
            <p:nvCxnSpPr>
              <p:cNvPr id="260" name="Straight Connector 259"/>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rot="10800000">
              <a:off x="2241704" y="2592319"/>
              <a:ext cx="676010" cy="618472"/>
              <a:chOff x="1100667" y="2001118"/>
              <a:chExt cx="746389" cy="618472"/>
            </a:xfrm>
          </p:grpSpPr>
          <p:cxnSp>
            <p:nvCxnSpPr>
              <p:cNvPr id="256" name="Straight Connector 255"/>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264" name="Group 263"/>
          <p:cNvGrpSpPr/>
          <p:nvPr/>
        </p:nvGrpSpPr>
        <p:grpSpPr>
          <a:xfrm rot="1844629">
            <a:off x="2432748" y="3625951"/>
            <a:ext cx="676823" cy="1236944"/>
            <a:chOff x="2240891" y="1973847"/>
            <a:chExt cx="676823" cy="1236944"/>
          </a:xfrm>
          <a:effectLst>
            <a:outerShdw blurRad="50800" dist="38100" dir="2700000" algn="tl" rotWithShape="0">
              <a:prstClr val="black">
                <a:alpha val="40000"/>
              </a:prstClr>
            </a:outerShdw>
          </a:effectLst>
        </p:grpSpPr>
        <p:grpSp>
          <p:nvGrpSpPr>
            <p:cNvPr id="265" name="Group 264"/>
            <p:cNvGrpSpPr/>
            <p:nvPr/>
          </p:nvGrpSpPr>
          <p:grpSpPr>
            <a:xfrm>
              <a:off x="2240891" y="1973847"/>
              <a:ext cx="676010" cy="618472"/>
              <a:chOff x="1100667" y="2001118"/>
              <a:chExt cx="746389" cy="618472"/>
            </a:xfrm>
          </p:grpSpPr>
          <p:cxnSp>
            <p:nvCxnSpPr>
              <p:cNvPr id="271" name="Straight Connector 270"/>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6" name="Group 265"/>
            <p:cNvGrpSpPr/>
            <p:nvPr/>
          </p:nvGrpSpPr>
          <p:grpSpPr>
            <a:xfrm rot="10800000">
              <a:off x="2241704" y="2592319"/>
              <a:ext cx="676010" cy="618472"/>
              <a:chOff x="1100667" y="2001118"/>
              <a:chExt cx="746389" cy="618472"/>
            </a:xfrm>
          </p:grpSpPr>
          <p:cxnSp>
            <p:nvCxnSpPr>
              <p:cNvPr id="267" name="Straight Connector 266"/>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275" name="Group 274"/>
          <p:cNvGrpSpPr/>
          <p:nvPr/>
        </p:nvGrpSpPr>
        <p:grpSpPr>
          <a:xfrm rot="382191">
            <a:off x="2425301" y="3635411"/>
            <a:ext cx="676823" cy="1236944"/>
            <a:chOff x="2240891" y="1973847"/>
            <a:chExt cx="676823" cy="1236944"/>
          </a:xfrm>
          <a:effectLst>
            <a:outerShdw blurRad="50800" dist="38100" dir="2700000" algn="tl" rotWithShape="0">
              <a:prstClr val="black">
                <a:alpha val="40000"/>
              </a:prstClr>
            </a:outerShdw>
          </a:effectLst>
        </p:grpSpPr>
        <p:grpSp>
          <p:nvGrpSpPr>
            <p:cNvPr id="276" name="Group 275"/>
            <p:cNvGrpSpPr/>
            <p:nvPr/>
          </p:nvGrpSpPr>
          <p:grpSpPr>
            <a:xfrm>
              <a:off x="2240891" y="1973847"/>
              <a:ext cx="676010" cy="618472"/>
              <a:chOff x="1100667" y="2001118"/>
              <a:chExt cx="746389" cy="618472"/>
            </a:xfrm>
          </p:grpSpPr>
          <p:cxnSp>
            <p:nvCxnSpPr>
              <p:cNvPr id="282" name="Straight Connector 281"/>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p:nvGrpSpPr>
          <p:grpSpPr>
            <a:xfrm rot="10800000">
              <a:off x="2241704" y="2592319"/>
              <a:ext cx="676010" cy="618472"/>
              <a:chOff x="1100667" y="2001118"/>
              <a:chExt cx="746389" cy="618472"/>
            </a:xfrm>
          </p:grpSpPr>
          <p:cxnSp>
            <p:nvCxnSpPr>
              <p:cNvPr id="278" name="Straight Connector 277"/>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286" name="Group 285"/>
          <p:cNvGrpSpPr/>
          <p:nvPr/>
        </p:nvGrpSpPr>
        <p:grpSpPr>
          <a:xfrm rot="382191">
            <a:off x="1457958" y="3626157"/>
            <a:ext cx="676823" cy="1236944"/>
            <a:chOff x="2240891" y="1973847"/>
            <a:chExt cx="676823" cy="1236944"/>
          </a:xfrm>
          <a:effectLst>
            <a:outerShdw blurRad="50800" dist="38100" dir="2700000" algn="tl" rotWithShape="0">
              <a:prstClr val="black">
                <a:alpha val="40000"/>
              </a:prstClr>
            </a:outerShdw>
          </a:effectLst>
        </p:grpSpPr>
        <p:grpSp>
          <p:nvGrpSpPr>
            <p:cNvPr id="287" name="Group 286"/>
            <p:cNvGrpSpPr/>
            <p:nvPr/>
          </p:nvGrpSpPr>
          <p:grpSpPr>
            <a:xfrm>
              <a:off x="2240891" y="1973847"/>
              <a:ext cx="676010" cy="618472"/>
              <a:chOff x="1100667" y="2001118"/>
              <a:chExt cx="746389" cy="618472"/>
            </a:xfrm>
          </p:grpSpPr>
          <p:cxnSp>
            <p:nvCxnSpPr>
              <p:cNvPr id="293" name="Straight Connector 292"/>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p:nvGrpSpPr>
          <p:grpSpPr>
            <a:xfrm rot="10800000">
              <a:off x="2241704" y="2592319"/>
              <a:ext cx="676010" cy="618472"/>
              <a:chOff x="1100667" y="2001118"/>
              <a:chExt cx="746389" cy="618472"/>
            </a:xfrm>
          </p:grpSpPr>
          <p:cxnSp>
            <p:nvCxnSpPr>
              <p:cNvPr id="289" name="Straight Connector 288"/>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297" name="Group 296"/>
          <p:cNvGrpSpPr/>
          <p:nvPr/>
        </p:nvGrpSpPr>
        <p:grpSpPr>
          <a:xfrm rot="19974318">
            <a:off x="1455589" y="3623187"/>
            <a:ext cx="676823" cy="1236944"/>
            <a:chOff x="2240891" y="1973847"/>
            <a:chExt cx="676823" cy="1236944"/>
          </a:xfrm>
          <a:effectLst>
            <a:outerShdw blurRad="50800" dist="38100" dir="2700000" algn="tl" rotWithShape="0">
              <a:prstClr val="black">
                <a:alpha val="40000"/>
              </a:prstClr>
            </a:outerShdw>
          </a:effectLst>
        </p:grpSpPr>
        <p:grpSp>
          <p:nvGrpSpPr>
            <p:cNvPr id="298" name="Group 297"/>
            <p:cNvGrpSpPr/>
            <p:nvPr/>
          </p:nvGrpSpPr>
          <p:grpSpPr>
            <a:xfrm>
              <a:off x="2240891" y="1973847"/>
              <a:ext cx="676010" cy="618472"/>
              <a:chOff x="1100667" y="2001118"/>
              <a:chExt cx="746389" cy="618472"/>
            </a:xfrm>
          </p:grpSpPr>
          <p:cxnSp>
            <p:nvCxnSpPr>
              <p:cNvPr id="304" name="Straight Connector 303"/>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p:nvGrpSpPr>
          <p:grpSpPr>
            <a:xfrm rot="10800000">
              <a:off x="2241704" y="2592319"/>
              <a:ext cx="676010" cy="618472"/>
              <a:chOff x="1100667" y="2001118"/>
              <a:chExt cx="746389" cy="618472"/>
            </a:xfrm>
          </p:grpSpPr>
          <p:cxnSp>
            <p:nvCxnSpPr>
              <p:cNvPr id="300" name="Straight Connector 299"/>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308" name="Group 307"/>
          <p:cNvGrpSpPr/>
          <p:nvPr/>
        </p:nvGrpSpPr>
        <p:grpSpPr>
          <a:xfrm rot="19974318">
            <a:off x="3165290" y="3654850"/>
            <a:ext cx="676823" cy="1236944"/>
            <a:chOff x="2240891" y="1973847"/>
            <a:chExt cx="676823" cy="1236944"/>
          </a:xfrm>
          <a:effectLst>
            <a:outerShdw blurRad="50800" dist="38100" dir="2700000" algn="tl" rotWithShape="0">
              <a:prstClr val="black">
                <a:alpha val="40000"/>
              </a:prstClr>
            </a:outerShdw>
          </a:effectLst>
        </p:grpSpPr>
        <p:grpSp>
          <p:nvGrpSpPr>
            <p:cNvPr id="309" name="Group 308"/>
            <p:cNvGrpSpPr/>
            <p:nvPr/>
          </p:nvGrpSpPr>
          <p:grpSpPr>
            <a:xfrm>
              <a:off x="2240891" y="1973847"/>
              <a:ext cx="676010" cy="618472"/>
              <a:chOff x="1100667" y="2001118"/>
              <a:chExt cx="746389" cy="618472"/>
            </a:xfrm>
          </p:grpSpPr>
          <p:cxnSp>
            <p:nvCxnSpPr>
              <p:cNvPr id="315" name="Straight Connector 314"/>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0" name="Group 309"/>
            <p:cNvGrpSpPr/>
            <p:nvPr/>
          </p:nvGrpSpPr>
          <p:grpSpPr>
            <a:xfrm rot="10800000">
              <a:off x="2241704" y="2592319"/>
              <a:ext cx="676010" cy="618472"/>
              <a:chOff x="1100667" y="2001118"/>
              <a:chExt cx="746389" cy="618472"/>
            </a:xfrm>
          </p:grpSpPr>
          <p:cxnSp>
            <p:nvCxnSpPr>
              <p:cNvPr id="311" name="Straight Connector 310"/>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319" name="Group 318"/>
          <p:cNvGrpSpPr/>
          <p:nvPr/>
        </p:nvGrpSpPr>
        <p:grpSpPr>
          <a:xfrm rot="21189786">
            <a:off x="3165290" y="3651605"/>
            <a:ext cx="676823" cy="1236944"/>
            <a:chOff x="2240891" y="1973847"/>
            <a:chExt cx="676823" cy="1236944"/>
          </a:xfrm>
          <a:effectLst>
            <a:outerShdw blurRad="50800" dist="38100" dir="2700000" algn="tl" rotWithShape="0">
              <a:prstClr val="black">
                <a:alpha val="40000"/>
              </a:prstClr>
            </a:outerShdw>
          </a:effectLst>
        </p:grpSpPr>
        <p:grpSp>
          <p:nvGrpSpPr>
            <p:cNvPr id="320" name="Group 319"/>
            <p:cNvGrpSpPr/>
            <p:nvPr/>
          </p:nvGrpSpPr>
          <p:grpSpPr>
            <a:xfrm>
              <a:off x="2240891" y="1973847"/>
              <a:ext cx="676010" cy="618472"/>
              <a:chOff x="1100667" y="2001118"/>
              <a:chExt cx="746389" cy="618472"/>
            </a:xfrm>
          </p:grpSpPr>
          <p:cxnSp>
            <p:nvCxnSpPr>
              <p:cNvPr id="326" name="Straight Connector 325"/>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21" name="Group 320"/>
            <p:cNvGrpSpPr/>
            <p:nvPr/>
          </p:nvGrpSpPr>
          <p:grpSpPr>
            <a:xfrm rot="10800000">
              <a:off x="2241704" y="2592319"/>
              <a:ext cx="676010" cy="618472"/>
              <a:chOff x="1100667" y="2001118"/>
              <a:chExt cx="746389" cy="618472"/>
            </a:xfrm>
          </p:grpSpPr>
          <p:cxnSp>
            <p:nvCxnSpPr>
              <p:cNvPr id="322" name="Straight Connector 321"/>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02207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500"/>
                                        <p:tgtEl>
                                          <p:spTgt spid="229"/>
                                        </p:tgtEl>
                                      </p:cBhvr>
                                    </p:animEffect>
                                  </p:childTnLst>
                                </p:cTn>
                              </p:par>
                              <p:par>
                                <p:cTn id="13" presetID="10" presetClass="entr" presetSubtype="0" fill="hold" nodeType="withEffect">
                                  <p:stCondLst>
                                    <p:cond delay="0"/>
                                  </p:stCondLst>
                                  <p:childTnLst>
                                    <p:set>
                                      <p:cBhvr>
                                        <p:cTn id="14" dur="1" fill="hold">
                                          <p:stCondLst>
                                            <p:cond delay="0"/>
                                          </p:stCondLst>
                                        </p:cTn>
                                        <p:tgtEl>
                                          <p:spTgt spid="207"/>
                                        </p:tgtEl>
                                        <p:attrNameLst>
                                          <p:attrName>style.visibility</p:attrName>
                                        </p:attrNameLst>
                                      </p:cBhvr>
                                      <p:to>
                                        <p:strVal val="visible"/>
                                      </p:to>
                                    </p:set>
                                    <p:animEffect transition="in" filter="fade">
                                      <p:cBhvr>
                                        <p:cTn id="15" dur="500"/>
                                        <p:tgtEl>
                                          <p:spTgt spid="20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18"/>
                                        </p:tgtEl>
                                        <p:attrNameLst>
                                          <p:attrName>style.visibility</p:attrName>
                                        </p:attrNameLst>
                                      </p:cBhvr>
                                      <p:to>
                                        <p:strVal val="visible"/>
                                      </p:to>
                                    </p:set>
                                    <p:animEffect transition="in" filter="wipe(left)">
                                      <p:cBhvr>
                                        <p:cTn id="19" dur="440"/>
                                        <p:tgtEl>
                                          <p:spTgt spid="218"/>
                                        </p:tgtEl>
                                      </p:cBhvr>
                                    </p:animEffect>
                                  </p:childTnLst>
                                </p:cTn>
                              </p:par>
                              <p:par>
                                <p:cTn id="20" presetID="42" presetClass="path" presetSubtype="0" accel="50000" decel="50000" fill="hold" nodeType="withEffect">
                                  <p:stCondLst>
                                    <p:cond delay="0"/>
                                  </p:stCondLst>
                                  <p:childTnLst>
                                    <p:animMotion origin="layout" path="M 3.05556E-6 -2.34568E-6 L 0.07587 -0.00092 " pathEditMode="relative" rAng="0" ptsTypes="AA">
                                      <p:cBhvr>
                                        <p:cTn id="21" dur="400" fill="hold"/>
                                        <p:tgtEl>
                                          <p:spTgt spid="229"/>
                                        </p:tgtEl>
                                        <p:attrNameLst>
                                          <p:attrName>ppt_x</p:attrName>
                                          <p:attrName>ppt_y</p:attrName>
                                        </p:attrNameLst>
                                      </p:cBhvr>
                                      <p:rCtr x="3785" y="-62"/>
                                    </p:animMotion>
                                  </p:childTnLst>
                                </p:cTn>
                              </p:par>
                            </p:childTnLst>
                          </p:cTn>
                        </p:par>
                        <p:par>
                          <p:cTn id="22" fill="hold">
                            <p:stCondLst>
                              <p:cond delay="940"/>
                            </p:stCondLst>
                            <p:childTnLst>
                              <p:par>
                                <p:cTn id="23" presetID="22" presetClass="entr" presetSubtype="4" fill="hold" nodeType="afterEffect">
                                  <p:stCondLst>
                                    <p:cond delay="250"/>
                                  </p:stCondLst>
                                  <p:childTnLst>
                                    <p:set>
                                      <p:cBhvr>
                                        <p:cTn id="24" dur="1" fill="hold">
                                          <p:stCondLst>
                                            <p:cond delay="0"/>
                                          </p:stCondLst>
                                        </p:cTn>
                                        <p:tgtEl>
                                          <p:spTgt spid="220"/>
                                        </p:tgtEl>
                                        <p:attrNameLst>
                                          <p:attrName>style.visibility</p:attrName>
                                        </p:attrNameLst>
                                      </p:cBhvr>
                                      <p:to>
                                        <p:strVal val="visible"/>
                                      </p:to>
                                    </p:set>
                                    <p:animEffect transition="in" filter="wipe(down)">
                                      <p:cBhvr>
                                        <p:cTn id="25" dur="440"/>
                                        <p:tgtEl>
                                          <p:spTgt spid="220"/>
                                        </p:tgtEl>
                                      </p:cBhvr>
                                    </p:animEffect>
                                  </p:childTnLst>
                                </p:cTn>
                              </p:par>
                              <p:par>
                                <p:cTn id="26" presetID="42" presetClass="path" presetSubtype="0" accel="50000" decel="50000" fill="hold" nodeType="withEffect">
                                  <p:stCondLst>
                                    <p:cond delay="250"/>
                                  </p:stCondLst>
                                  <p:childTnLst>
                                    <p:animMotion origin="layout" path="M 0.07587 -0.00092 L 0.03298 -0.09845 " pathEditMode="relative" rAng="0" ptsTypes="AA">
                                      <p:cBhvr>
                                        <p:cTn id="27" dur="400" fill="hold"/>
                                        <p:tgtEl>
                                          <p:spTgt spid="229"/>
                                        </p:tgtEl>
                                        <p:attrNameLst>
                                          <p:attrName>ppt_x</p:attrName>
                                          <p:attrName>ppt_y</p:attrName>
                                        </p:attrNameLst>
                                      </p:cBhvr>
                                      <p:rCtr x="-2153" y="-4877"/>
                                    </p:animMotion>
                                  </p:childTnLst>
                                </p:cTn>
                              </p:par>
                            </p:childTnLst>
                          </p:cTn>
                        </p:par>
                        <p:par>
                          <p:cTn id="28" fill="hold">
                            <p:stCondLst>
                              <p:cond delay="1630"/>
                            </p:stCondLst>
                            <p:childTnLst>
                              <p:par>
                                <p:cTn id="29" presetID="1" presetClass="exit" presetSubtype="0" fill="hold" nodeType="afterEffect">
                                  <p:stCondLst>
                                    <p:cond delay="0"/>
                                  </p:stCondLst>
                                  <p:childTnLst>
                                    <p:set>
                                      <p:cBhvr>
                                        <p:cTn id="30" dur="1" fill="hold">
                                          <p:stCondLst>
                                            <p:cond delay="0"/>
                                          </p:stCondLst>
                                        </p:cTn>
                                        <p:tgtEl>
                                          <p:spTgt spid="229"/>
                                        </p:tgtEl>
                                        <p:attrNameLst>
                                          <p:attrName>style.visibility</p:attrName>
                                        </p:attrNameLst>
                                      </p:cBhvr>
                                      <p:to>
                                        <p:strVal val="hidden"/>
                                      </p:to>
                                    </p:set>
                                  </p:childTnLst>
                                </p:cTn>
                              </p:par>
                            </p:childTnLst>
                          </p:cTn>
                        </p:par>
                        <p:par>
                          <p:cTn id="31" fill="hold">
                            <p:stCondLst>
                              <p:cond delay="1630"/>
                            </p:stCondLst>
                            <p:childTnLst>
                              <p:par>
                                <p:cTn id="32" presetID="1" presetClass="entr" presetSubtype="0" fill="hold" nodeType="afterEffect">
                                  <p:stCondLst>
                                    <p:cond delay="0"/>
                                  </p:stCondLst>
                                  <p:childTnLst>
                                    <p:set>
                                      <p:cBhvr>
                                        <p:cTn id="33" dur="1" fill="hold">
                                          <p:stCondLst>
                                            <p:cond delay="0"/>
                                          </p:stCondLst>
                                        </p:cTn>
                                        <p:tgtEl>
                                          <p:spTgt spid="240"/>
                                        </p:tgtEl>
                                        <p:attrNameLst>
                                          <p:attrName>style.visibility</p:attrName>
                                        </p:attrNameLst>
                                      </p:cBhvr>
                                      <p:to>
                                        <p:strVal val="visible"/>
                                      </p:to>
                                    </p:set>
                                  </p:childTnLst>
                                </p:cTn>
                              </p:par>
                            </p:childTnLst>
                          </p:cTn>
                        </p:par>
                        <p:par>
                          <p:cTn id="34" fill="hold">
                            <p:stCondLst>
                              <p:cond delay="1630"/>
                            </p:stCondLst>
                            <p:childTnLst>
                              <p:par>
                                <p:cTn id="35" presetID="8" presetClass="emph" presetSubtype="0" fill="hold" nodeType="afterEffect">
                                  <p:stCondLst>
                                    <p:cond delay="0"/>
                                  </p:stCondLst>
                                  <p:childTnLst>
                                    <p:animRot by="1920000">
                                      <p:cBhvr>
                                        <p:cTn id="36" dur="400" fill="hold"/>
                                        <p:tgtEl>
                                          <p:spTgt spid="240"/>
                                        </p:tgtEl>
                                        <p:attrNameLst>
                                          <p:attrName>r</p:attrName>
                                        </p:attrNameLst>
                                      </p:cBhvr>
                                    </p:animRot>
                                  </p:childTnLst>
                                </p:cTn>
                              </p:par>
                            </p:childTnLst>
                          </p:cTn>
                        </p:par>
                        <p:par>
                          <p:cTn id="37" fill="hold">
                            <p:stCondLst>
                              <p:cond delay="2030"/>
                            </p:stCondLst>
                            <p:childTnLst>
                              <p:par>
                                <p:cTn id="38" presetID="1" presetClass="exit" presetSubtype="0" fill="hold" nodeType="afterEffect">
                                  <p:stCondLst>
                                    <p:cond delay="0"/>
                                  </p:stCondLst>
                                  <p:childTnLst>
                                    <p:set>
                                      <p:cBhvr>
                                        <p:cTn id="39" dur="1" fill="hold">
                                          <p:stCondLst>
                                            <p:cond delay="0"/>
                                          </p:stCondLst>
                                        </p:cTn>
                                        <p:tgtEl>
                                          <p:spTgt spid="240"/>
                                        </p:tgtEl>
                                        <p:attrNameLst>
                                          <p:attrName>style.visibility</p:attrName>
                                        </p:attrNameLst>
                                      </p:cBhvr>
                                      <p:to>
                                        <p:strVal val="hidden"/>
                                      </p:to>
                                    </p:set>
                                  </p:childTnLst>
                                </p:cTn>
                              </p:par>
                            </p:childTnLst>
                          </p:cTn>
                        </p:par>
                        <p:par>
                          <p:cTn id="40" fill="hold">
                            <p:stCondLst>
                              <p:cond delay="2030"/>
                            </p:stCondLst>
                            <p:childTnLst>
                              <p:par>
                                <p:cTn id="41" presetID="1" presetClass="entr" presetSubtype="0" fill="hold" nodeType="afterEffect">
                                  <p:stCondLst>
                                    <p:cond delay="0"/>
                                  </p:stCondLst>
                                  <p:childTnLst>
                                    <p:set>
                                      <p:cBhvr>
                                        <p:cTn id="42" dur="1" fill="hold">
                                          <p:stCondLst>
                                            <p:cond delay="0"/>
                                          </p:stCondLst>
                                        </p:cTn>
                                        <p:tgtEl>
                                          <p:spTgt spid="253"/>
                                        </p:tgtEl>
                                        <p:attrNameLst>
                                          <p:attrName>style.visibility</p:attrName>
                                        </p:attrNameLst>
                                      </p:cBhvr>
                                      <p:to>
                                        <p:strVal val="visible"/>
                                      </p:to>
                                    </p:set>
                                  </p:childTnLst>
                                </p:cTn>
                              </p:par>
                              <p:par>
                                <p:cTn id="43" presetID="37" presetClass="path" presetSubtype="0" accel="50000" decel="50000" fill="hold" nodeType="withEffect">
                                  <p:stCondLst>
                                    <p:cond delay="0"/>
                                  </p:stCondLst>
                                  <p:childTnLst>
                                    <p:animMotion origin="layout" path="M -2.77778E-7 -0.00062 L 0.01458 0.02068 C 0.01788 0.025 0.02188 0.03271 0.02535 0.04074 C 0.02969 0.05062 0.03229 0.05802 0.0342 0.0645 L 0.04219 0.09537 " pathEditMode="relative" rAng="3120000" ptsTypes="AAAAA">
                                      <p:cBhvr>
                                        <p:cTn id="44" dur="400" fill="hold"/>
                                        <p:tgtEl>
                                          <p:spTgt spid="253"/>
                                        </p:tgtEl>
                                        <p:attrNameLst>
                                          <p:attrName>ppt_x</p:attrName>
                                          <p:attrName>ppt_y</p:attrName>
                                        </p:attrNameLst>
                                      </p:cBhvr>
                                      <p:rCtr x="2344" y="4475"/>
                                    </p:animMotion>
                                  </p:childTnLst>
                                </p:cTn>
                              </p:par>
                            </p:childTnLst>
                          </p:cTn>
                        </p:par>
                        <p:par>
                          <p:cTn id="45" fill="hold">
                            <p:stCondLst>
                              <p:cond delay="2430"/>
                            </p:stCondLst>
                            <p:childTnLst>
                              <p:par>
                                <p:cTn id="46" presetID="22" presetClass="entr" presetSubtype="8" fill="hold" nodeType="afterEffect">
                                  <p:stCondLst>
                                    <p:cond delay="0"/>
                                  </p:stCondLst>
                                  <p:childTnLst>
                                    <p:set>
                                      <p:cBhvr>
                                        <p:cTn id="47" dur="1" fill="hold">
                                          <p:stCondLst>
                                            <p:cond delay="0"/>
                                          </p:stCondLst>
                                        </p:cTn>
                                        <p:tgtEl>
                                          <p:spTgt spid="228"/>
                                        </p:tgtEl>
                                        <p:attrNameLst>
                                          <p:attrName>style.visibility</p:attrName>
                                        </p:attrNameLst>
                                      </p:cBhvr>
                                      <p:to>
                                        <p:strVal val="visible"/>
                                      </p:to>
                                    </p:set>
                                    <p:animEffect transition="in" filter="wipe(left)">
                                      <p:cBhvr>
                                        <p:cTn id="48" dur="440"/>
                                        <p:tgtEl>
                                          <p:spTgt spid="228"/>
                                        </p:tgtEl>
                                      </p:cBhvr>
                                    </p:animEffect>
                                  </p:childTnLst>
                                </p:cTn>
                              </p:par>
                              <p:par>
                                <p:cTn id="49" presetID="42" presetClass="path" presetSubtype="0" fill="hold" nodeType="withEffect">
                                  <p:stCondLst>
                                    <p:cond delay="0"/>
                                  </p:stCondLst>
                                  <p:childTnLst>
                                    <p:animMotion origin="layout" path="M 0.04236 0.10031 L 0.14809 0.09907 " pathEditMode="relative" rAng="0" ptsTypes="AA">
                                      <p:cBhvr>
                                        <p:cTn id="50" dur="400" fill="hold"/>
                                        <p:tgtEl>
                                          <p:spTgt spid="253"/>
                                        </p:tgtEl>
                                        <p:attrNameLst>
                                          <p:attrName>ppt_x</p:attrName>
                                          <p:attrName>ppt_y</p:attrName>
                                        </p:attrNameLst>
                                      </p:cBhvr>
                                      <p:rCtr x="5278" y="-62"/>
                                    </p:animMotion>
                                  </p:childTnLst>
                                </p:cTn>
                              </p:par>
                            </p:childTnLst>
                          </p:cTn>
                        </p:par>
                        <p:par>
                          <p:cTn id="51" fill="hold">
                            <p:stCondLst>
                              <p:cond delay="2870"/>
                            </p:stCondLst>
                            <p:childTnLst>
                              <p:par>
                                <p:cTn id="52" presetID="22" presetClass="entr" presetSubtype="4" fill="hold" nodeType="afterEffect">
                                  <p:stCondLst>
                                    <p:cond delay="0"/>
                                  </p:stCondLst>
                                  <p:childTnLst>
                                    <p:set>
                                      <p:cBhvr>
                                        <p:cTn id="53" dur="1" fill="hold">
                                          <p:stCondLst>
                                            <p:cond delay="0"/>
                                          </p:stCondLst>
                                        </p:cTn>
                                        <p:tgtEl>
                                          <p:spTgt spid="223"/>
                                        </p:tgtEl>
                                        <p:attrNameLst>
                                          <p:attrName>style.visibility</p:attrName>
                                        </p:attrNameLst>
                                      </p:cBhvr>
                                      <p:to>
                                        <p:strVal val="visible"/>
                                      </p:to>
                                    </p:set>
                                    <p:animEffect transition="in" filter="wipe(down)">
                                      <p:cBhvr>
                                        <p:cTn id="54" dur="440"/>
                                        <p:tgtEl>
                                          <p:spTgt spid="223"/>
                                        </p:tgtEl>
                                      </p:cBhvr>
                                    </p:animEffect>
                                  </p:childTnLst>
                                </p:cTn>
                              </p:par>
                              <p:par>
                                <p:cTn id="55" presetID="42" presetClass="path" presetSubtype="0" accel="50000" decel="50000" fill="hold" nodeType="withEffect">
                                  <p:stCondLst>
                                    <p:cond delay="0"/>
                                  </p:stCondLst>
                                  <p:childTnLst>
                                    <p:animMotion origin="layout" path="M 0.14809 0.09907 L 0.22031 0.0466 " pathEditMode="relative" rAng="0" ptsTypes="AA">
                                      <p:cBhvr>
                                        <p:cTn id="56" dur="400" fill="hold"/>
                                        <p:tgtEl>
                                          <p:spTgt spid="253"/>
                                        </p:tgtEl>
                                        <p:attrNameLst>
                                          <p:attrName>ppt_x</p:attrName>
                                          <p:attrName>ppt_y</p:attrName>
                                        </p:attrNameLst>
                                      </p:cBhvr>
                                      <p:rCtr x="3611" y="-2623"/>
                                    </p:animMotion>
                                  </p:childTnLst>
                                </p:cTn>
                              </p:par>
                            </p:childTnLst>
                          </p:cTn>
                        </p:par>
                        <p:par>
                          <p:cTn id="57" fill="hold">
                            <p:stCondLst>
                              <p:cond delay="3310"/>
                            </p:stCondLst>
                            <p:childTnLst>
                              <p:par>
                                <p:cTn id="58" presetID="42" presetClass="path" presetSubtype="0" accel="50000" decel="50000" fill="hold" nodeType="afterEffect">
                                  <p:stCondLst>
                                    <p:cond delay="0"/>
                                  </p:stCondLst>
                                  <p:childTnLst>
                                    <p:animMotion origin="layout" path="M 0.22031 0.0466 L 0.04236 0.10031 " pathEditMode="relative" rAng="0" ptsTypes="AA">
                                      <p:cBhvr>
                                        <p:cTn id="59" dur="400" fill="hold"/>
                                        <p:tgtEl>
                                          <p:spTgt spid="253"/>
                                        </p:tgtEl>
                                        <p:attrNameLst>
                                          <p:attrName>ppt_x</p:attrName>
                                          <p:attrName>ppt_y</p:attrName>
                                        </p:attrNameLst>
                                      </p:cBhvr>
                                      <p:rCtr x="-8906" y="2685"/>
                                    </p:animMotion>
                                  </p:childTnLst>
                                </p:cTn>
                              </p:par>
                            </p:childTnLst>
                          </p:cTn>
                        </p:par>
                        <p:par>
                          <p:cTn id="60" fill="hold">
                            <p:stCondLst>
                              <p:cond delay="3710"/>
                            </p:stCondLst>
                            <p:childTnLst>
                              <p:par>
                                <p:cTn id="61" presetID="22" presetClass="entr" presetSubtype="8" fill="hold" nodeType="afterEffect">
                                  <p:stCondLst>
                                    <p:cond delay="0"/>
                                  </p:stCondLst>
                                  <p:childTnLst>
                                    <p:set>
                                      <p:cBhvr>
                                        <p:cTn id="62" dur="1" fill="hold">
                                          <p:stCondLst>
                                            <p:cond delay="0"/>
                                          </p:stCondLst>
                                        </p:cTn>
                                        <p:tgtEl>
                                          <p:spTgt spid="221"/>
                                        </p:tgtEl>
                                        <p:attrNameLst>
                                          <p:attrName>style.visibility</p:attrName>
                                        </p:attrNameLst>
                                      </p:cBhvr>
                                      <p:to>
                                        <p:strVal val="visible"/>
                                      </p:to>
                                    </p:set>
                                    <p:animEffect transition="in" filter="wipe(left)">
                                      <p:cBhvr>
                                        <p:cTn id="63" dur="440"/>
                                        <p:tgtEl>
                                          <p:spTgt spid="221"/>
                                        </p:tgtEl>
                                      </p:cBhvr>
                                    </p:animEffect>
                                  </p:childTnLst>
                                </p:cTn>
                              </p:par>
                              <p:par>
                                <p:cTn id="64" presetID="42" presetClass="path" presetSubtype="0" accel="50000" decel="50000" fill="hold" nodeType="withEffect">
                                  <p:stCondLst>
                                    <p:cond delay="0"/>
                                  </p:stCondLst>
                                  <p:childTnLst>
                                    <p:animMotion origin="layout" path="M 0.04236 0.10031 L 0.07344 0.00741 " pathEditMode="relative" rAng="0" ptsTypes="AA">
                                      <p:cBhvr>
                                        <p:cTn id="65" dur="400" fill="hold"/>
                                        <p:tgtEl>
                                          <p:spTgt spid="253"/>
                                        </p:tgtEl>
                                        <p:attrNameLst>
                                          <p:attrName>ppt_x</p:attrName>
                                          <p:attrName>ppt_y</p:attrName>
                                        </p:attrNameLst>
                                      </p:cBhvr>
                                      <p:rCtr x="1545" y="-4660"/>
                                    </p:animMotion>
                                  </p:childTnLst>
                                </p:cTn>
                              </p:par>
                            </p:childTnLst>
                          </p:cTn>
                        </p:par>
                        <p:par>
                          <p:cTn id="66" fill="hold">
                            <p:stCondLst>
                              <p:cond delay="4150"/>
                            </p:stCondLst>
                            <p:childTnLst>
                              <p:par>
                                <p:cTn id="67" presetID="1" presetClass="exit" presetSubtype="0" fill="hold" nodeType="afterEffect">
                                  <p:stCondLst>
                                    <p:cond delay="0"/>
                                  </p:stCondLst>
                                  <p:childTnLst>
                                    <p:set>
                                      <p:cBhvr>
                                        <p:cTn id="68" dur="1" fill="hold">
                                          <p:stCondLst>
                                            <p:cond delay="0"/>
                                          </p:stCondLst>
                                        </p:cTn>
                                        <p:tgtEl>
                                          <p:spTgt spid="253"/>
                                        </p:tgtEl>
                                        <p:attrNameLst>
                                          <p:attrName>style.visibility</p:attrName>
                                        </p:attrNameLst>
                                      </p:cBhvr>
                                      <p:to>
                                        <p:strVal val="hidden"/>
                                      </p:to>
                                    </p:set>
                                  </p:childTnLst>
                                </p:cTn>
                              </p:par>
                            </p:childTnLst>
                          </p:cTn>
                        </p:par>
                        <p:par>
                          <p:cTn id="69" fill="hold">
                            <p:stCondLst>
                              <p:cond delay="4150"/>
                            </p:stCondLst>
                            <p:childTnLst>
                              <p:par>
                                <p:cTn id="70" presetID="1" presetClass="entr" presetSubtype="0" fill="hold" nodeType="afterEffect">
                                  <p:stCondLst>
                                    <p:cond delay="0"/>
                                  </p:stCondLst>
                                  <p:childTnLst>
                                    <p:set>
                                      <p:cBhvr>
                                        <p:cTn id="71" dur="1" fill="hold">
                                          <p:stCondLst>
                                            <p:cond delay="0"/>
                                          </p:stCondLst>
                                        </p:cTn>
                                        <p:tgtEl>
                                          <p:spTgt spid="264"/>
                                        </p:tgtEl>
                                        <p:attrNameLst>
                                          <p:attrName>style.visibility</p:attrName>
                                        </p:attrNameLst>
                                      </p:cBhvr>
                                      <p:to>
                                        <p:strVal val="visible"/>
                                      </p:to>
                                    </p:set>
                                  </p:childTnLst>
                                </p:cTn>
                              </p:par>
                            </p:childTnLst>
                          </p:cTn>
                        </p:par>
                        <p:par>
                          <p:cTn id="72" fill="hold">
                            <p:stCondLst>
                              <p:cond delay="4150"/>
                            </p:stCondLst>
                            <p:childTnLst>
                              <p:par>
                                <p:cTn id="73" presetID="8" presetClass="emph" presetSubtype="0" fill="hold" nodeType="afterEffect">
                                  <p:stCondLst>
                                    <p:cond delay="0"/>
                                  </p:stCondLst>
                                  <p:childTnLst>
                                    <p:animRot by="-1500000">
                                      <p:cBhvr>
                                        <p:cTn id="74" dur="400" fill="hold"/>
                                        <p:tgtEl>
                                          <p:spTgt spid="264"/>
                                        </p:tgtEl>
                                        <p:attrNameLst>
                                          <p:attrName>r</p:attrName>
                                        </p:attrNameLst>
                                      </p:cBhvr>
                                    </p:animRot>
                                  </p:childTnLst>
                                </p:cTn>
                              </p:par>
                            </p:childTnLst>
                          </p:cTn>
                        </p:par>
                        <p:par>
                          <p:cTn id="75" fill="hold">
                            <p:stCondLst>
                              <p:cond delay="4550"/>
                            </p:stCondLst>
                            <p:childTnLst>
                              <p:par>
                                <p:cTn id="76" presetID="1" presetClass="exit" presetSubtype="0" fill="hold" nodeType="afterEffect">
                                  <p:stCondLst>
                                    <p:cond delay="0"/>
                                  </p:stCondLst>
                                  <p:childTnLst>
                                    <p:set>
                                      <p:cBhvr>
                                        <p:cTn id="77" dur="1" fill="hold">
                                          <p:stCondLst>
                                            <p:cond delay="0"/>
                                          </p:stCondLst>
                                        </p:cTn>
                                        <p:tgtEl>
                                          <p:spTgt spid="264"/>
                                        </p:tgtEl>
                                        <p:attrNameLst>
                                          <p:attrName>style.visibility</p:attrName>
                                        </p:attrNameLst>
                                      </p:cBhvr>
                                      <p:to>
                                        <p:strVal val="hidden"/>
                                      </p:to>
                                    </p:set>
                                  </p:childTnLst>
                                </p:cTn>
                              </p:par>
                            </p:childTnLst>
                          </p:cTn>
                        </p:par>
                        <p:par>
                          <p:cTn id="78" fill="hold">
                            <p:stCondLst>
                              <p:cond delay="4550"/>
                            </p:stCondLst>
                            <p:childTnLst>
                              <p:par>
                                <p:cTn id="79" presetID="1" presetClass="entr" presetSubtype="0" fill="hold" nodeType="afterEffect">
                                  <p:stCondLst>
                                    <p:cond delay="0"/>
                                  </p:stCondLst>
                                  <p:childTnLst>
                                    <p:set>
                                      <p:cBhvr>
                                        <p:cTn id="80" dur="1" fill="hold">
                                          <p:stCondLst>
                                            <p:cond delay="0"/>
                                          </p:stCondLst>
                                        </p:cTn>
                                        <p:tgtEl>
                                          <p:spTgt spid="275"/>
                                        </p:tgtEl>
                                        <p:attrNameLst>
                                          <p:attrName>style.visibility</p:attrName>
                                        </p:attrNameLst>
                                      </p:cBhvr>
                                      <p:to>
                                        <p:strVal val="visible"/>
                                      </p:to>
                                    </p:set>
                                  </p:childTnLst>
                                </p:cTn>
                              </p:par>
                            </p:childTnLst>
                          </p:cTn>
                        </p:par>
                        <p:par>
                          <p:cTn id="81" fill="hold">
                            <p:stCondLst>
                              <p:cond delay="4550"/>
                            </p:stCondLst>
                            <p:childTnLst>
                              <p:par>
                                <p:cTn id="82" presetID="22" presetClass="entr" presetSubtype="8" fill="hold" nodeType="afterEffect">
                                  <p:stCondLst>
                                    <p:cond delay="0"/>
                                  </p:stCondLst>
                                  <p:childTnLst>
                                    <p:set>
                                      <p:cBhvr>
                                        <p:cTn id="83" dur="1" fill="hold">
                                          <p:stCondLst>
                                            <p:cond delay="0"/>
                                          </p:stCondLst>
                                        </p:cTn>
                                        <p:tgtEl>
                                          <p:spTgt spid="222"/>
                                        </p:tgtEl>
                                        <p:attrNameLst>
                                          <p:attrName>style.visibility</p:attrName>
                                        </p:attrNameLst>
                                      </p:cBhvr>
                                      <p:to>
                                        <p:strVal val="visible"/>
                                      </p:to>
                                    </p:set>
                                    <p:animEffect transition="in" filter="wipe(left)">
                                      <p:cBhvr>
                                        <p:cTn id="84" dur="440"/>
                                        <p:tgtEl>
                                          <p:spTgt spid="222"/>
                                        </p:tgtEl>
                                      </p:cBhvr>
                                    </p:animEffect>
                                  </p:childTnLst>
                                </p:cTn>
                              </p:par>
                              <p:par>
                                <p:cTn id="85" presetID="42" presetClass="path" presetSubtype="0" accel="50000" decel="50000" fill="hold" nodeType="withEffect">
                                  <p:stCondLst>
                                    <p:cond delay="0"/>
                                  </p:stCondLst>
                                  <p:childTnLst>
                                    <p:animMotion origin="layout" path="M -5.55556E-7 -4.32099E-6 L 0.075 0.0892 " pathEditMode="relative" rAng="0" ptsTypes="AA">
                                      <p:cBhvr>
                                        <p:cTn id="86" dur="400" fill="hold"/>
                                        <p:tgtEl>
                                          <p:spTgt spid="275"/>
                                        </p:tgtEl>
                                        <p:attrNameLst>
                                          <p:attrName>ppt_x</p:attrName>
                                          <p:attrName>ppt_y</p:attrName>
                                        </p:attrNameLst>
                                      </p:cBhvr>
                                      <p:rCtr x="3750" y="4444"/>
                                    </p:animMotion>
                                  </p:childTnLst>
                                </p:cTn>
                              </p:par>
                            </p:childTnLst>
                          </p:cTn>
                        </p:par>
                        <p:par>
                          <p:cTn id="87" fill="hold">
                            <p:stCondLst>
                              <p:cond delay="4990"/>
                            </p:stCondLst>
                            <p:childTnLst>
                              <p:par>
                                <p:cTn id="88" presetID="22" presetClass="entr" presetSubtype="4" fill="hold" nodeType="afterEffect">
                                  <p:stCondLst>
                                    <p:cond delay="0"/>
                                  </p:stCondLst>
                                  <p:childTnLst>
                                    <p:set>
                                      <p:cBhvr>
                                        <p:cTn id="89" dur="1" fill="hold">
                                          <p:stCondLst>
                                            <p:cond delay="0"/>
                                          </p:stCondLst>
                                        </p:cTn>
                                        <p:tgtEl>
                                          <p:spTgt spid="225"/>
                                        </p:tgtEl>
                                        <p:attrNameLst>
                                          <p:attrName>style.visibility</p:attrName>
                                        </p:attrNameLst>
                                      </p:cBhvr>
                                      <p:to>
                                        <p:strVal val="visible"/>
                                      </p:to>
                                    </p:set>
                                    <p:animEffect transition="in" filter="wipe(down)">
                                      <p:cBhvr>
                                        <p:cTn id="90" dur="440"/>
                                        <p:tgtEl>
                                          <p:spTgt spid="225"/>
                                        </p:tgtEl>
                                      </p:cBhvr>
                                    </p:animEffect>
                                  </p:childTnLst>
                                </p:cTn>
                              </p:par>
                              <p:par>
                                <p:cTn id="91" presetID="42" presetClass="path" presetSubtype="0" accel="50000" decel="50000" fill="hold" nodeType="withEffect">
                                  <p:stCondLst>
                                    <p:cond delay="0"/>
                                  </p:stCondLst>
                                  <p:childTnLst>
                                    <p:animMotion origin="layout" path="M 0.075 0.0892 L 0.0809 0.00463 " pathEditMode="relative" rAng="0" ptsTypes="AA">
                                      <p:cBhvr>
                                        <p:cTn id="92" dur="400" fill="hold"/>
                                        <p:tgtEl>
                                          <p:spTgt spid="275"/>
                                        </p:tgtEl>
                                        <p:attrNameLst>
                                          <p:attrName>ppt_x</p:attrName>
                                          <p:attrName>ppt_y</p:attrName>
                                        </p:attrNameLst>
                                      </p:cBhvr>
                                      <p:rCtr x="295" y="-4228"/>
                                    </p:animMotion>
                                  </p:childTnLst>
                                </p:cTn>
                              </p:par>
                            </p:childTnLst>
                          </p:cTn>
                        </p:par>
                        <p:par>
                          <p:cTn id="93" fill="hold">
                            <p:stCondLst>
                              <p:cond delay="5430"/>
                            </p:stCondLst>
                            <p:childTnLst>
                              <p:par>
                                <p:cTn id="94" presetID="22" presetClass="entr" presetSubtype="2" fill="hold" nodeType="afterEffect">
                                  <p:stCondLst>
                                    <p:cond delay="0"/>
                                  </p:stCondLst>
                                  <p:childTnLst>
                                    <p:set>
                                      <p:cBhvr>
                                        <p:cTn id="95" dur="1" fill="hold">
                                          <p:stCondLst>
                                            <p:cond delay="0"/>
                                          </p:stCondLst>
                                        </p:cTn>
                                        <p:tgtEl>
                                          <p:spTgt spid="227"/>
                                        </p:tgtEl>
                                        <p:attrNameLst>
                                          <p:attrName>style.visibility</p:attrName>
                                        </p:attrNameLst>
                                      </p:cBhvr>
                                      <p:to>
                                        <p:strVal val="visible"/>
                                      </p:to>
                                    </p:set>
                                    <p:animEffect transition="in" filter="wipe(right)">
                                      <p:cBhvr>
                                        <p:cTn id="96" dur="440"/>
                                        <p:tgtEl>
                                          <p:spTgt spid="227"/>
                                        </p:tgtEl>
                                      </p:cBhvr>
                                    </p:animEffect>
                                  </p:childTnLst>
                                </p:cTn>
                              </p:par>
                              <p:par>
                                <p:cTn id="97" presetID="42" presetClass="path" presetSubtype="0" accel="50000" decel="50000" fill="hold" nodeType="withEffect">
                                  <p:stCondLst>
                                    <p:cond delay="0"/>
                                  </p:stCondLst>
                                  <p:childTnLst>
                                    <p:animMotion origin="layout" path="M 0.0809 0.00463 L -5.55556E-7 -4.32099E-6 " pathEditMode="relative" rAng="0" ptsTypes="AA">
                                      <p:cBhvr>
                                        <p:cTn id="98" dur="400" fill="hold"/>
                                        <p:tgtEl>
                                          <p:spTgt spid="275"/>
                                        </p:tgtEl>
                                        <p:attrNameLst>
                                          <p:attrName>ppt_x</p:attrName>
                                          <p:attrName>ppt_y</p:attrName>
                                        </p:attrNameLst>
                                      </p:cBhvr>
                                      <p:rCtr x="-4045" y="-247"/>
                                    </p:animMotion>
                                  </p:childTnLst>
                                </p:cTn>
                              </p:par>
                            </p:childTnLst>
                          </p:cTn>
                        </p:par>
                        <p:par>
                          <p:cTn id="99" fill="hold">
                            <p:stCondLst>
                              <p:cond delay="5870"/>
                            </p:stCondLst>
                            <p:childTnLst>
                              <p:par>
                                <p:cTn id="100" presetID="37" presetClass="path" presetSubtype="0" accel="50000" decel="50000" fill="hold" nodeType="afterEffect">
                                  <p:stCondLst>
                                    <p:cond delay="0"/>
                                  </p:stCondLst>
                                  <p:childTnLst>
                                    <p:animMotion origin="layout" path="M -5.55556E-7 -4.32099E-6 L -0.02899 -0.03487 C -0.0349 -0.0429 -0.04392 -0.04691 -0.05347 -0.04691 C -0.06424 -0.04691 -0.07274 -0.0429 -0.07882 -0.03487 L -0.10746 -4.32099E-6 " pathEditMode="relative" rAng="0" ptsTypes="AAAAA">
                                      <p:cBhvr>
                                        <p:cTn id="101" dur="400" fill="hold"/>
                                        <p:tgtEl>
                                          <p:spTgt spid="275"/>
                                        </p:tgtEl>
                                        <p:attrNameLst>
                                          <p:attrName>ppt_x</p:attrName>
                                          <p:attrName>ppt_y</p:attrName>
                                        </p:attrNameLst>
                                      </p:cBhvr>
                                      <p:rCtr x="-5382" y="-2346"/>
                                    </p:animMotion>
                                  </p:childTnLst>
                                </p:cTn>
                              </p:par>
                            </p:childTnLst>
                          </p:cTn>
                        </p:par>
                        <p:par>
                          <p:cTn id="102" fill="hold">
                            <p:stCondLst>
                              <p:cond delay="6270"/>
                            </p:stCondLst>
                            <p:childTnLst>
                              <p:par>
                                <p:cTn id="103" presetID="1" presetClass="exit" presetSubtype="0" fill="hold" nodeType="afterEffect">
                                  <p:stCondLst>
                                    <p:cond delay="0"/>
                                  </p:stCondLst>
                                  <p:childTnLst>
                                    <p:set>
                                      <p:cBhvr>
                                        <p:cTn id="104" dur="1" fill="hold">
                                          <p:stCondLst>
                                            <p:cond delay="0"/>
                                          </p:stCondLst>
                                        </p:cTn>
                                        <p:tgtEl>
                                          <p:spTgt spid="275"/>
                                        </p:tgtEl>
                                        <p:attrNameLst>
                                          <p:attrName>style.visibility</p:attrName>
                                        </p:attrNameLst>
                                      </p:cBhvr>
                                      <p:to>
                                        <p:strVal val="hidden"/>
                                      </p:to>
                                    </p:set>
                                  </p:childTnLst>
                                </p:cTn>
                              </p:par>
                            </p:childTnLst>
                          </p:cTn>
                        </p:par>
                        <p:par>
                          <p:cTn id="105" fill="hold">
                            <p:stCondLst>
                              <p:cond delay="6270"/>
                            </p:stCondLst>
                            <p:childTnLst>
                              <p:par>
                                <p:cTn id="106" presetID="1" presetClass="entr" presetSubtype="0" fill="hold" nodeType="afterEffect">
                                  <p:stCondLst>
                                    <p:cond delay="0"/>
                                  </p:stCondLst>
                                  <p:childTnLst>
                                    <p:set>
                                      <p:cBhvr>
                                        <p:cTn id="107" dur="1" fill="hold">
                                          <p:stCondLst>
                                            <p:cond delay="0"/>
                                          </p:stCondLst>
                                        </p:cTn>
                                        <p:tgtEl>
                                          <p:spTgt spid="286"/>
                                        </p:tgtEl>
                                        <p:attrNameLst>
                                          <p:attrName>style.visibility</p:attrName>
                                        </p:attrNameLst>
                                      </p:cBhvr>
                                      <p:to>
                                        <p:strVal val="visible"/>
                                      </p:to>
                                    </p:set>
                                  </p:childTnLst>
                                </p:cTn>
                              </p:par>
                            </p:childTnLst>
                          </p:cTn>
                        </p:par>
                        <p:par>
                          <p:cTn id="108" fill="hold">
                            <p:stCondLst>
                              <p:cond delay="6270"/>
                            </p:stCondLst>
                            <p:childTnLst>
                              <p:par>
                                <p:cTn id="109" presetID="8" presetClass="emph" presetSubtype="0" fill="hold" nodeType="afterEffect">
                                  <p:stCondLst>
                                    <p:cond delay="0"/>
                                  </p:stCondLst>
                                  <p:childTnLst>
                                    <p:animRot by="-1920000">
                                      <p:cBhvr>
                                        <p:cTn id="110" dur="400" fill="hold"/>
                                        <p:tgtEl>
                                          <p:spTgt spid="286"/>
                                        </p:tgtEl>
                                        <p:attrNameLst>
                                          <p:attrName>r</p:attrName>
                                        </p:attrNameLst>
                                      </p:cBhvr>
                                    </p:animRot>
                                  </p:childTnLst>
                                </p:cTn>
                              </p:par>
                            </p:childTnLst>
                          </p:cTn>
                        </p:par>
                        <p:par>
                          <p:cTn id="111" fill="hold">
                            <p:stCondLst>
                              <p:cond delay="6670"/>
                            </p:stCondLst>
                            <p:childTnLst>
                              <p:par>
                                <p:cTn id="112" presetID="1" presetClass="exit" presetSubtype="0" fill="hold" nodeType="afterEffect">
                                  <p:stCondLst>
                                    <p:cond delay="0"/>
                                  </p:stCondLst>
                                  <p:childTnLst>
                                    <p:set>
                                      <p:cBhvr>
                                        <p:cTn id="113" dur="1" fill="hold">
                                          <p:stCondLst>
                                            <p:cond delay="0"/>
                                          </p:stCondLst>
                                        </p:cTn>
                                        <p:tgtEl>
                                          <p:spTgt spid="286"/>
                                        </p:tgtEl>
                                        <p:attrNameLst>
                                          <p:attrName>style.visibility</p:attrName>
                                        </p:attrNameLst>
                                      </p:cBhvr>
                                      <p:to>
                                        <p:strVal val="hidden"/>
                                      </p:to>
                                    </p:set>
                                  </p:childTnLst>
                                </p:cTn>
                              </p:par>
                            </p:childTnLst>
                          </p:cTn>
                        </p:par>
                        <p:par>
                          <p:cTn id="114" fill="hold">
                            <p:stCondLst>
                              <p:cond delay="6670"/>
                            </p:stCondLst>
                            <p:childTnLst>
                              <p:par>
                                <p:cTn id="115" presetID="1" presetClass="entr" presetSubtype="0" fill="hold" nodeType="afterEffect">
                                  <p:stCondLst>
                                    <p:cond delay="0"/>
                                  </p:stCondLst>
                                  <p:childTnLst>
                                    <p:set>
                                      <p:cBhvr>
                                        <p:cTn id="116" dur="1" fill="hold">
                                          <p:stCondLst>
                                            <p:cond delay="0"/>
                                          </p:stCondLst>
                                        </p:cTn>
                                        <p:tgtEl>
                                          <p:spTgt spid="297"/>
                                        </p:tgtEl>
                                        <p:attrNameLst>
                                          <p:attrName>style.visibility</p:attrName>
                                        </p:attrNameLst>
                                      </p:cBhvr>
                                      <p:to>
                                        <p:strVal val="visible"/>
                                      </p:to>
                                    </p:set>
                                  </p:childTnLst>
                                </p:cTn>
                              </p:par>
                            </p:childTnLst>
                          </p:cTn>
                        </p:par>
                        <p:par>
                          <p:cTn id="117" fill="hold">
                            <p:stCondLst>
                              <p:cond delay="6670"/>
                            </p:stCondLst>
                            <p:childTnLst>
                              <p:par>
                                <p:cTn id="118" presetID="42" presetClass="path" presetSubtype="0" accel="50000" decel="50000" fill="hold" nodeType="afterEffect">
                                  <p:stCondLst>
                                    <p:cond delay="0"/>
                                  </p:stCondLst>
                                  <p:childTnLst>
                                    <p:animMotion origin="layout" path="M -4.16667E-6 4.81481E-6 L -0.00052 0.09382 " pathEditMode="relative" rAng="0" ptsTypes="AA">
                                      <p:cBhvr>
                                        <p:cTn id="119" dur="400" fill="hold"/>
                                        <p:tgtEl>
                                          <p:spTgt spid="297"/>
                                        </p:tgtEl>
                                        <p:attrNameLst>
                                          <p:attrName>ppt_x</p:attrName>
                                          <p:attrName>ppt_y</p:attrName>
                                        </p:attrNameLst>
                                      </p:cBhvr>
                                      <p:rCtr x="-35" y="4691"/>
                                    </p:animMotion>
                                  </p:childTnLst>
                                </p:cTn>
                              </p:par>
                            </p:childTnLst>
                          </p:cTn>
                        </p:par>
                        <p:par>
                          <p:cTn id="120" fill="hold">
                            <p:stCondLst>
                              <p:cond delay="7070"/>
                            </p:stCondLst>
                            <p:childTnLst>
                              <p:par>
                                <p:cTn id="121" presetID="22" presetClass="entr" presetSubtype="4" fill="hold" nodeType="afterEffect">
                                  <p:stCondLst>
                                    <p:cond delay="0"/>
                                  </p:stCondLst>
                                  <p:childTnLst>
                                    <p:set>
                                      <p:cBhvr>
                                        <p:cTn id="122" dur="1" fill="hold">
                                          <p:stCondLst>
                                            <p:cond delay="0"/>
                                          </p:stCondLst>
                                        </p:cTn>
                                        <p:tgtEl>
                                          <p:spTgt spid="219"/>
                                        </p:tgtEl>
                                        <p:attrNameLst>
                                          <p:attrName>style.visibility</p:attrName>
                                        </p:attrNameLst>
                                      </p:cBhvr>
                                      <p:to>
                                        <p:strVal val="visible"/>
                                      </p:to>
                                    </p:set>
                                    <p:animEffect transition="in" filter="wipe(down)">
                                      <p:cBhvr>
                                        <p:cTn id="123" dur="440"/>
                                        <p:tgtEl>
                                          <p:spTgt spid="219"/>
                                        </p:tgtEl>
                                      </p:cBhvr>
                                    </p:animEffect>
                                  </p:childTnLst>
                                </p:cTn>
                              </p:par>
                              <p:par>
                                <p:cTn id="124" presetID="42" presetClass="path" presetSubtype="0" accel="50000" decel="50000" fill="hold" nodeType="withEffect">
                                  <p:stCondLst>
                                    <p:cond delay="0"/>
                                  </p:stCondLst>
                                  <p:childTnLst>
                                    <p:animMotion origin="layout" path="M -0.00052 0.09382 L 0.03299 -0.00741 " pathEditMode="relative" rAng="0" ptsTypes="AA">
                                      <p:cBhvr>
                                        <p:cTn id="125" dur="400" fill="hold"/>
                                        <p:tgtEl>
                                          <p:spTgt spid="297"/>
                                        </p:tgtEl>
                                        <p:attrNameLst>
                                          <p:attrName>ppt_x</p:attrName>
                                          <p:attrName>ppt_y</p:attrName>
                                        </p:attrNameLst>
                                      </p:cBhvr>
                                      <p:rCtr x="1667" y="-5062"/>
                                    </p:animMotion>
                                  </p:childTnLst>
                                </p:cTn>
                              </p:par>
                            </p:childTnLst>
                          </p:cTn>
                        </p:par>
                        <p:par>
                          <p:cTn id="126" fill="hold">
                            <p:stCondLst>
                              <p:cond delay="7510"/>
                            </p:stCondLst>
                            <p:childTnLst>
                              <p:par>
                                <p:cTn id="127" presetID="22" presetClass="entr" presetSubtype="8" fill="hold" nodeType="afterEffect">
                                  <p:stCondLst>
                                    <p:cond delay="0"/>
                                  </p:stCondLst>
                                  <p:childTnLst>
                                    <p:set>
                                      <p:cBhvr>
                                        <p:cTn id="128" dur="1" fill="hold">
                                          <p:stCondLst>
                                            <p:cond delay="0"/>
                                          </p:stCondLst>
                                        </p:cTn>
                                        <p:tgtEl>
                                          <p:spTgt spid="224"/>
                                        </p:tgtEl>
                                        <p:attrNameLst>
                                          <p:attrName>style.visibility</p:attrName>
                                        </p:attrNameLst>
                                      </p:cBhvr>
                                      <p:to>
                                        <p:strVal val="visible"/>
                                      </p:to>
                                    </p:set>
                                    <p:animEffect transition="in" filter="wipe(left)">
                                      <p:cBhvr>
                                        <p:cTn id="129" dur="440"/>
                                        <p:tgtEl>
                                          <p:spTgt spid="224"/>
                                        </p:tgtEl>
                                      </p:cBhvr>
                                    </p:animEffect>
                                  </p:childTnLst>
                                </p:cTn>
                              </p:par>
                              <p:par>
                                <p:cTn id="130" presetID="42" presetClass="path" presetSubtype="0" accel="50000" decel="50000" fill="hold" nodeType="withEffect">
                                  <p:stCondLst>
                                    <p:cond delay="0"/>
                                  </p:stCondLst>
                                  <p:childTnLst>
                                    <p:animMotion origin="layout" path="M 0.03247 -0.00463 L 0.10608 0.00246 " pathEditMode="relative" rAng="0" ptsTypes="AA">
                                      <p:cBhvr>
                                        <p:cTn id="131" dur="400" fill="hold"/>
                                        <p:tgtEl>
                                          <p:spTgt spid="297"/>
                                        </p:tgtEl>
                                        <p:attrNameLst>
                                          <p:attrName>ppt_x</p:attrName>
                                          <p:attrName>ppt_y</p:attrName>
                                        </p:attrNameLst>
                                      </p:cBhvr>
                                      <p:rCtr x="3681" y="340"/>
                                    </p:animMotion>
                                  </p:childTnLst>
                                </p:cTn>
                              </p:par>
                            </p:childTnLst>
                          </p:cTn>
                        </p:par>
                        <p:par>
                          <p:cTn id="132" fill="hold">
                            <p:stCondLst>
                              <p:cond delay="7950"/>
                            </p:stCondLst>
                            <p:childTnLst>
                              <p:par>
                                <p:cTn id="133" presetID="37" presetClass="path" presetSubtype="0" accel="50000" decel="50000" fill="hold" nodeType="afterEffect">
                                  <p:stCondLst>
                                    <p:cond delay="0"/>
                                  </p:stCondLst>
                                  <p:childTnLst>
                                    <p:animMotion origin="layout" path="M 0.10643 4.81481E-6 L 0.1283 -0.00772 C 0.13282 -0.00896 0.13976 -0.00957 0.14688 -0.00896 C 0.15487 -0.00834 0.16164 -0.00649 0.1658 -0.00402 L 0.18768 0.0074 " pathEditMode="relative" rAng="180000" ptsTypes="AAAAA">
                                      <p:cBhvr>
                                        <p:cTn id="134" dur="400" fill="hold"/>
                                        <p:tgtEl>
                                          <p:spTgt spid="297"/>
                                        </p:tgtEl>
                                        <p:attrNameLst>
                                          <p:attrName>ppt_x</p:attrName>
                                          <p:attrName>ppt_y</p:attrName>
                                        </p:attrNameLst>
                                      </p:cBhvr>
                                      <p:rCtr x="4080" y="-278"/>
                                    </p:animMotion>
                                  </p:childTnLst>
                                </p:cTn>
                              </p:par>
                            </p:childTnLst>
                          </p:cTn>
                        </p:par>
                        <p:par>
                          <p:cTn id="135" fill="hold">
                            <p:stCondLst>
                              <p:cond delay="8350"/>
                            </p:stCondLst>
                            <p:childTnLst>
                              <p:par>
                                <p:cTn id="136" presetID="1" presetClass="exit" presetSubtype="0" fill="hold" nodeType="afterEffect">
                                  <p:stCondLst>
                                    <p:cond delay="0"/>
                                  </p:stCondLst>
                                  <p:childTnLst>
                                    <p:set>
                                      <p:cBhvr>
                                        <p:cTn id="137" dur="1" fill="hold">
                                          <p:stCondLst>
                                            <p:cond delay="0"/>
                                          </p:stCondLst>
                                        </p:cTn>
                                        <p:tgtEl>
                                          <p:spTgt spid="297"/>
                                        </p:tgtEl>
                                        <p:attrNameLst>
                                          <p:attrName>style.visibility</p:attrName>
                                        </p:attrNameLst>
                                      </p:cBhvr>
                                      <p:to>
                                        <p:strVal val="hidden"/>
                                      </p:to>
                                    </p:set>
                                  </p:childTnLst>
                                </p:cTn>
                              </p:par>
                            </p:childTnLst>
                          </p:cTn>
                        </p:par>
                        <p:par>
                          <p:cTn id="138" fill="hold">
                            <p:stCondLst>
                              <p:cond delay="8350"/>
                            </p:stCondLst>
                            <p:childTnLst>
                              <p:par>
                                <p:cTn id="139" presetID="1" presetClass="entr" presetSubtype="0" fill="hold" nodeType="afterEffect">
                                  <p:stCondLst>
                                    <p:cond delay="0"/>
                                  </p:stCondLst>
                                  <p:childTnLst>
                                    <p:set>
                                      <p:cBhvr>
                                        <p:cTn id="140" dur="1" fill="hold">
                                          <p:stCondLst>
                                            <p:cond delay="0"/>
                                          </p:stCondLst>
                                        </p:cTn>
                                        <p:tgtEl>
                                          <p:spTgt spid="308"/>
                                        </p:tgtEl>
                                        <p:attrNameLst>
                                          <p:attrName>style.visibility</p:attrName>
                                        </p:attrNameLst>
                                      </p:cBhvr>
                                      <p:to>
                                        <p:strVal val="visible"/>
                                      </p:to>
                                    </p:set>
                                  </p:childTnLst>
                                </p:cTn>
                              </p:par>
                            </p:childTnLst>
                          </p:cTn>
                        </p:par>
                        <p:par>
                          <p:cTn id="141" fill="hold">
                            <p:stCondLst>
                              <p:cond delay="8350"/>
                            </p:stCondLst>
                            <p:childTnLst>
                              <p:par>
                                <p:cTn id="142" presetID="8" presetClass="emph" presetSubtype="0" fill="hold" nodeType="afterEffect">
                                  <p:stCondLst>
                                    <p:cond delay="0"/>
                                  </p:stCondLst>
                                  <p:childTnLst>
                                    <p:animRot by="1260000">
                                      <p:cBhvr>
                                        <p:cTn id="143" dur="400" fill="hold"/>
                                        <p:tgtEl>
                                          <p:spTgt spid="308"/>
                                        </p:tgtEl>
                                        <p:attrNameLst>
                                          <p:attrName>r</p:attrName>
                                        </p:attrNameLst>
                                      </p:cBhvr>
                                    </p:animRot>
                                  </p:childTnLst>
                                </p:cTn>
                              </p:par>
                            </p:childTnLst>
                          </p:cTn>
                        </p:par>
                        <p:par>
                          <p:cTn id="144" fill="hold">
                            <p:stCondLst>
                              <p:cond delay="8750"/>
                            </p:stCondLst>
                            <p:childTnLst>
                              <p:par>
                                <p:cTn id="145" presetID="1" presetClass="exit" presetSubtype="0" fill="hold" nodeType="afterEffect">
                                  <p:stCondLst>
                                    <p:cond delay="0"/>
                                  </p:stCondLst>
                                  <p:childTnLst>
                                    <p:set>
                                      <p:cBhvr>
                                        <p:cTn id="146" dur="1" fill="hold">
                                          <p:stCondLst>
                                            <p:cond delay="0"/>
                                          </p:stCondLst>
                                        </p:cTn>
                                        <p:tgtEl>
                                          <p:spTgt spid="308"/>
                                        </p:tgtEl>
                                        <p:attrNameLst>
                                          <p:attrName>style.visibility</p:attrName>
                                        </p:attrNameLst>
                                      </p:cBhvr>
                                      <p:to>
                                        <p:strVal val="hidden"/>
                                      </p:to>
                                    </p:set>
                                  </p:childTnLst>
                                </p:cTn>
                              </p:par>
                            </p:childTnLst>
                          </p:cTn>
                        </p:par>
                        <p:par>
                          <p:cTn id="147" fill="hold">
                            <p:stCondLst>
                              <p:cond delay="8750"/>
                            </p:stCondLst>
                            <p:childTnLst>
                              <p:par>
                                <p:cTn id="148" presetID="1" presetClass="entr" presetSubtype="0" fill="hold" nodeType="afterEffect">
                                  <p:stCondLst>
                                    <p:cond delay="0"/>
                                  </p:stCondLst>
                                  <p:childTnLst>
                                    <p:set>
                                      <p:cBhvr>
                                        <p:cTn id="149" dur="1" fill="hold">
                                          <p:stCondLst>
                                            <p:cond delay="0"/>
                                          </p:stCondLst>
                                        </p:cTn>
                                        <p:tgtEl>
                                          <p:spTgt spid="319"/>
                                        </p:tgtEl>
                                        <p:attrNameLst>
                                          <p:attrName>style.visibility</p:attrName>
                                        </p:attrNameLst>
                                      </p:cBhvr>
                                      <p:to>
                                        <p:strVal val="visible"/>
                                      </p:to>
                                    </p:set>
                                  </p:childTnLst>
                                </p:cTn>
                              </p:par>
                            </p:childTnLst>
                          </p:cTn>
                        </p:par>
                        <p:par>
                          <p:cTn id="150" fill="hold">
                            <p:stCondLst>
                              <p:cond delay="8750"/>
                            </p:stCondLst>
                            <p:childTnLst>
                              <p:par>
                                <p:cTn id="151" presetID="22" presetClass="entr" presetSubtype="8" fill="hold" nodeType="afterEffect">
                                  <p:stCondLst>
                                    <p:cond delay="0"/>
                                  </p:stCondLst>
                                  <p:childTnLst>
                                    <p:set>
                                      <p:cBhvr>
                                        <p:cTn id="152" dur="1" fill="hold">
                                          <p:stCondLst>
                                            <p:cond delay="0"/>
                                          </p:stCondLst>
                                        </p:cTn>
                                        <p:tgtEl>
                                          <p:spTgt spid="226"/>
                                        </p:tgtEl>
                                        <p:attrNameLst>
                                          <p:attrName>style.visibility</p:attrName>
                                        </p:attrNameLst>
                                      </p:cBhvr>
                                      <p:to>
                                        <p:strVal val="visible"/>
                                      </p:to>
                                    </p:set>
                                    <p:animEffect transition="in" filter="wipe(left)">
                                      <p:cBhvr>
                                        <p:cTn id="153" dur="440"/>
                                        <p:tgtEl>
                                          <p:spTgt spid="226"/>
                                        </p:tgtEl>
                                      </p:cBhvr>
                                    </p:animEffect>
                                  </p:childTnLst>
                                </p:cTn>
                              </p:par>
                              <p:par>
                                <p:cTn id="154" presetID="42" presetClass="path" presetSubtype="0" accel="50000" decel="50000" fill="hold" nodeType="withEffect">
                                  <p:stCondLst>
                                    <p:cond delay="0"/>
                                  </p:stCondLst>
                                  <p:childTnLst>
                                    <p:animMotion origin="layout" path="M -3.33333E-6 -7.40741E-7 L 0.06632 0.03364 " pathEditMode="relative" rAng="0" ptsTypes="AA">
                                      <p:cBhvr>
                                        <p:cTn id="155" dur="400" fill="hold"/>
                                        <p:tgtEl>
                                          <p:spTgt spid="319"/>
                                        </p:tgtEl>
                                        <p:attrNameLst>
                                          <p:attrName>ppt_x</p:attrName>
                                          <p:attrName>ppt_y</p:attrName>
                                        </p:attrNameLst>
                                      </p:cBhvr>
                                      <p:rCtr x="3316" y="1667"/>
                                    </p:animMotion>
                                  </p:childTnLst>
                                </p:cTn>
                              </p:par>
                            </p:childTnLst>
                          </p:cTn>
                        </p:par>
                        <p:par>
                          <p:cTn id="156" fill="hold">
                            <p:stCondLst>
                              <p:cond delay="9190"/>
                            </p:stCondLst>
                            <p:childTnLst>
                              <p:par>
                                <p:cTn id="157" presetID="53" presetClass="entr" presetSubtype="16" fill="hold" nodeType="afterEffect">
                                  <p:stCondLst>
                                    <p:cond delay="0"/>
                                  </p:stCondLst>
                                  <p:childTnLst>
                                    <p:set>
                                      <p:cBhvr>
                                        <p:cTn id="158" dur="1" fill="hold">
                                          <p:stCondLst>
                                            <p:cond delay="0"/>
                                          </p:stCondLst>
                                        </p:cTn>
                                        <p:tgtEl>
                                          <p:spTgt spid="83"/>
                                        </p:tgtEl>
                                        <p:attrNameLst>
                                          <p:attrName>style.visibility</p:attrName>
                                        </p:attrNameLst>
                                      </p:cBhvr>
                                      <p:to>
                                        <p:strVal val="visible"/>
                                      </p:to>
                                    </p:set>
                                    <p:anim calcmode="lin" valueType="num">
                                      <p:cBhvr>
                                        <p:cTn id="159" dur="400" fill="hold"/>
                                        <p:tgtEl>
                                          <p:spTgt spid="83"/>
                                        </p:tgtEl>
                                        <p:attrNameLst>
                                          <p:attrName>ppt_w</p:attrName>
                                        </p:attrNameLst>
                                      </p:cBhvr>
                                      <p:tavLst>
                                        <p:tav tm="0">
                                          <p:val>
                                            <p:fltVal val="0"/>
                                          </p:val>
                                        </p:tav>
                                        <p:tav tm="100000">
                                          <p:val>
                                            <p:strVal val="#ppt_w"/>
                                          </p:val>
                                        </p:tav>
                                      </p:tavLst>
                                    </p:anim>
                                    <p:anim calcmode="lin" valueType="num">
                                      <p:cBhvr>
                                        <p:cTn id="160" dur="400" fill="hold"/>
                                        <p:tgtEl>
                                          <p:spTgt spid="83"/>
                                        </p:tgtEl>
                                        <p:attrNameLst>
                                          <p:attrName>ppt_h</p:attrName>
                                        </p:attrNameLst>
                                      </p:cBhvr>
                                      <p:tavLst>
                                        <p:tav tm="0">
                                          <p:val>
                                            <p:fltVal val="0"/>
                                          </p:val>
                                        </p:tav>
                                        <p:tav tm="100000">
                                          <p:val>
                                            <p:strVal val="#ppt_h"/>
                                          </p:val>
                                        </p:tav>
                                      </p:tavLst>
                                    </p:anim>
                                    <p:animEffect transition="in" filter="fade">
                                      <p:cBhvr>
                                        <p:cTn id="161" dur="400"/>
                                        <p:tgtEl>
                                          <p:spTgt spid="83"/>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3">
                                            <p:txEl>
                                              <p:pRg st="1" end="1"/>
                                            </p:txEl>
                                          </p:spTgt>
                                        </p:tgtEl>
                                        <p:attrNameLst>
                                          <p:attrName>style.visibility</p:attrName>
                                        </p:attrNameLst>
                                      </p:cBhvr>
                                      <p:to>
                                        <p:strVal val="visible"/>
                                      </p:to>
                                    </p:set>
                                    <p:animEffect transition="in" filter="fade">
                                      <p:cBhvr>
                                        <p:cTn id="166" dur="500"/>
                                        <p:tgtEl>
                                          <p:spTgt spid="3">
                                            <p:txEl>
                                              <p:pRg st="1" end="1"/>
                                            </p:txEl>
                                          </p:spTgt>
                                        </p:tgtEl>
                                      </p:cBhvr>
                                    </p:animEffect>
                                  </p:childTnLst>
                                </p:cTn>
                              </p:par>
                              <p:par>
                                <p:cTn id="167" presetID="10" presetClass="entr" presetSubtype="0" fill="hold" nodeType="withEffect">
                                  <p:stCondLst>
                                    <p:cond delay="0"/>
                                  </p:stCondLst>
                                  <p:childTnLst>
                                    <p:set>
                                      <p:cBhvr>
                                        <p:cTn id="168" dur="1" fill="hold">
                                          <p:stCondLst>
                                            <p:cond delay="0"/>
                                          </p:stCondLst>
                                        </p:cTn>
                                        <p:tgtEl>
                                          <p:spTgt spid="3">
                                            <p:txEl>
                                              <p:pRg st="2" end="2"/>
                                            </p:txEl>
                                          </p:spTgt>
                                        </p:tgtEl>
                                        <p:attrNameLst>
                                          <p:attrName>style.visibility</p:attrName>
                                        </p:attrNameLst>
                                      </p:cBhvr>
                                      <p:to>
                                        <p:strVal val="visible"/>
                                      </p:to>
                                    </p:set>
                                    <p:animEffect transition="in" filter="fade">
                                      <p:cBhvr>
                                        <p:cTn id="169" dur="500"/>
                                        <p:tgtEl>
                                          <p:spTgt spid="3">
                                            <p:txEl>
                                              <p:pRg st="2" end="2"/>
                                            </p:txEl>
                                          </p:spTgt>
                                        </p:tgtEl>
                                      </p:cBhvr>
                                    </p:animEffect>
                                  </p:childTnLst>
                                </p:cTn>
                              </p:par>
                              <p:par>
                                <p:cTn id="170" presetID="10" presetClass="entr" presetSubtype="0" fill="hold" nodeType="withEffect">
                                  <p:stCondLst>
                                    <p:cond delay="0"/>
                                  </p:stCondLst>
                                  <p:childTnLst>
                                    <p:set>
                                      <p:cBhvr>
                                        <p:cTn id="171" dur="1" fill="hold">
                                          <p:stCondLst>
                                            <p:cond delay="0"/>
                                          </p:stCondLst>
                                        </p:cTn>
                                        <p:tgtEl>
                                          <p:spTgt spid="3">
                                            <p:txEl>
                                              <p:pRg st="3" end="3"/>
                                            </p:txEl>
                                          </p:spTgt>
                                        </p:tgtEl>
                                        <p:attrNameLst>
                                          <p:attrName>style.visibility</p:attrName>
                                        </p:attrNameLst>
                                      </p:cBhvr>
                                      <p:to>
                                        <p:strVal val="visible"/>
                                      </p:to>
                                    </p:set>
                                    <p:animEffect transition="in" filter="fade">
                                      <p:cBhvr>
                                        <p:cTn id="172" dur="500"/>
                                        <p:tgtEl>
                                          <p:spTgt spid="3">
                                            <p:txEl>
                                              <p:pRg st="3" end="3"/>
                                            </p:txEl>
                                          </p:spTgt>
                                        </p:tgtEl>
                                      </p:cBhvr>
                                    </p:animEffect>
                                  </p:childTnLst>
                                </p:cTn>
                              </p:par>
                              <p:par>
                                <p:cTn id="173" presetID="10" presetClass="entr" presetSubtype="0" fill="hold" nodeType="withEffect">
                                  <p:stCondLst>
                                    <p:cond delay="0"/>
                                  </p:stCondLst>
                                  <p:childTnLst>
                                    <p:set>
                                      <p:cBhvr>
                                        <p:cTn id="174" dur="1" fill="hold">
                                          <p:stCondLst>
                                            <p:cond delay="0"/>
                                          </p:stCondLst>
                                        </p:cTn>
                                        <p:tgtEl>
                                          <p:spTgt spid="3">
                                            <p:txEl>
                                              <p:pRg st="4" end="4"/>
                                            </p:txEl>
                                          </p:spTgt>
                                        </p:tgtEl>
                                        <p:attrNameLst>
                                          <p:attrName>style.visibility</p:attrName>
                                        </p:attrNameLst>
                                      </p:cBhvr>
                                      <p:to>
                                        <p:strVal val="visible"/>
                                      </p:to>
                                    </p:set>
                                    <p:animEffect transition="in" filter="fade">
                                      <p:cBhvr>
                                        <p:cTn id="175" dur="500"/>
                                        <p:tgtEl>
                                          <p:spTgt spid="3">
                                            <p:txEl>
                                              <p:pRg st="4" end="4"/>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500"/>
                                        <p:tgtEl>
                                          <p:spTgt spid="25"/>
                                        </p:tgtEl>
                                      </p:cBhvr>
                                    </p:animEffect>
                                  </p:childTnLst>
                                </p:cTn>
                              </p:par>
                              <p:par>
                                <p:cTn id="181" presetID="10" presetClass="entr" presetSubtype="0" fill="hold" nodeType="withEffect">
                                  <p:stCondLst>
                                    <p:cond delay="0"/>
                                  </p:stCondLst>
                                  <p:childTnLst>
                                    <p:set>
                                      <p:cBhvr>
                                        <p:cTn id="182" dur="1" fill="hold">
                                          <p:stCondLst>
                                            <p:cond delay="0"/>
                                          </p:stCondLst>
                                        </p:cTn>
                                        <p:tgtEl>
                                          <p:spTgt spid="4"/>
                                        </p:tgtEl>
                                        <p:attrNameLst>
                                          <p:attrName>style.visibility</p:attrName>
                                        </p:attrNameLst>
                                      </p:cBhvr>
                                      <p:to>
                                        <p:strVal val="visible"/>
                                      </p:to>
                                    </p:set>
                                    <p:animEffect transition="in" filter="fade">
                                      <p:cBhvr>
                                        <p:cTn id="183" dur="500"/>
                                        <p:tgtEl>
                                          <p:spTgt spid="4"/>
                                        </p:tgtEl>
                                      </p:cBhvr>
                                    </p:animEffect>
                                  </p:childTnLst>
                                </p:cTn>
                              </p:par>
                            </p:childTnLst>
                          </p:cTn>
                        </p:par>
                        <p:par>
                          <p:cTn id="184" fill="hold">
                            <p:stCondLst>
                              <p:cond delay="500"/>
                            </p:stCondLst>
                            <p:childTnLst>
                              <p:par>
                                <p:cTn id="185" presetID="22" presetClass="entr" presetSubtype="8" fill="hold" nodeType="afterEffect">
                                  <p:stCondLst>
                                    <p:cond delay="0"/>
                                  </p:stCondLst>
                                  <p:childTnLst>
                                    <p:set>
                                      <p:cBhvr>
                                        <p:cTn id="186" dur="1" fill="hold">
                                          <p:stCondLst>
                                            <p:cond delay="0"/>
                                          </p:stCondLst>
                                        </p:cTn>
                                        <p:tgtEl>
                                          <p:spTgt spid="15"/>
                                        </p:tgtEl>
                                        <p:attrNameLst>
                                          <p:attrName>style.visibility</p:attrName>
                                        </p:attrNameLst>
                                      </p:cBhvr>
                                      <p:to>
                                        <p:strVal val="visible"/>
                                      </p:to>
                                    </p:set>
                                    <p:animEffect transition="in" filter="wipe(left)">
                                      <p:cBhvr>
                                        <p:cTn id="187" dur="880"/>
                                        <p:tgtEl>
                                          <p:spTgt spid="15"/>
                                        </p:tgtEl>
                                      </p:cBhvr>
                                    </p:animEffect>
                                  </p:childTnLst>
                                </p:cTn>
                              </p:par>
                              <p:par>
                                <p:cTn id="188" presetID="42" presetClass="path" presetSubtype="0" fill="hold" nodeType="withEffect">
                                  <p:stCondLst>
                                    <p:cond delay="0"/>
                                  </p:stCondLst>
                                  <p:childTnLst>
                                    <p:animMotion origin="layout" path="M -4.72222E-6 1.85185E-6 L 0.18178 -0.00278 " pathEditMode="relative" rAng="0" ptsTypes="AA">
                                      <p:cBhvr>
                                        <p:cTn id="189" dur="800" fill="hold"/>
                                        <p:tgtEl>
                                          <p:spTgt spid="25"/>
                                        </p:tgtEl>
                                        <p:attrNameLst>
                                          <p:attrName>ppt_x</p:attrName>
                                          <p:attrName>ppt_y</p:attrName>
                                        </p:attrNameLst>
                                      </p:cBhvr>
                                      <p:rCtr x="9080" y="-154"/>
                                    </p:animMotion>
                                  </p:childTnLst>
                                </p:cTn>
                              </p:par>
                            </p:childTnLst>
                          </p:cTn>
                        </p:par>
                        <p:par>
                          <p:cTn id="190" fill="hold">
                            <p:stCondLst>
                              <p:cond delay="1380"/>
                            </p:stCondLst>
                            <p:childTnLst>
                              <p:par>
                                <p:cTn id="191" presetID="22" presetClass="entr" presetSubtype="4" fill="hold" nodeType="afterEffect">
                                  <p:stCondLst>
                                    <p:cond delay="0"/>
                                  </p:stCondLst>
                                  <p:childTnLst>
                                    <p:set>
                                      <p:cBhvr>
                                        <p:cTn id="192" dur="1" fill="hold">
                                          <p:stCondLst>
                                            <p:cond delay="0"/>
                                          </p:stCondLst>
                                        </p:cTn>
                                        <p:tgtEl>
                                          <p:spTgt spid="20"/>
                                        </p:tgtEl>
                                        <p:attrNameLst>
                                          <p:attrName>style.visibility</p:attrName>
                                        </p:attrNameLst>
                                      </p:cBhvr>
                                      <p:to>
                                        <p:strVal val="visible"/>
                                      </p:to>
                                    </p:set>
                                    <p:animEffect transition="in" filter="wipe(down)">
                                      <p:cBhvr>
                                        <p:cTn id="193" dur="440"/>
                                        <p:tgtEl>
                                          <p:spTgt spid="20"/>
                                        </p:tgtEl>
                                      </p:cBhvr>
                                    </p:animEffect>
                                  </p:childTnLst>
                                </p:cTn>
                              </p:par>
                              <p:par>
                                <p:cTn id="194" presetID="42" presetClass="path" presetSubtype="0" accel="50000" decel="50000" fill="hold" nodeType="withEffect">
                                  <p:stCondLst>
                                    <p:cond delay="0"/>
                                  </p:stCondLst>
                                  <p:childTnLst>
                                    <p:animMotion origin="layout" path="M 0.18178 -0.00278 L 0.25487 -0.05247 " pathEditMode="relative" rAng="0" ptsTypes="AA">
                                      <p:cBhvr>
                                        <p:cTn id="195" dur="400" fill="hold"/>
                                        <p:tgtEl>
                                          <p:spTgt spid="25"/>
                                        </p:tgtEl>
                                        <p:attrNameLst>
                                          <p:attrName>ppt_x</p:attrName>
                                          <p:attrName>ppt_y</p:attrName>
                                        </p:attrNameLst>
                                      </p:cBhvr>
                                      <p:rCtr x="3646" y="-2500"/>
                                    </p:animMotion>
                                  </p:childTnLst>
                                </p:cTn>
                              </p:par>
                            </p:childTnLst>
                          </p:cTn>
                        </p:par>
                        <p:par>
                          <p:cTn id="196" fill="hold">
                            <p:stCondLst>
                              <p:cond delay="1820"/>
                            </p:stCondLst>
                            <p:childTnLst>
                              <p:par>
                                <p:cTn id="197" presetID="22" presetClass="entr" presetSubtype="4" fill="hold" nodeType="afterEffect">
                                  <p:stCondLst>
                                    <p:cond delay="0"/>
                                  </p:stCondLst>
                                  <p:childTnLst>
                                    <p:set>
                                      <p:cBhvr>
                                        <p:cTn id="198" dur="1" fill="hold">
                                          <p:stCondLst>
                                            <p:cond delay="0"/>
                                          </p:stCondLst>
                                        </p:cTn>
                                        <p:tgtEl>
                                          <p:spTgt spid="16"/>
                                        </p:tgtEl>
                                        <p:attrNameLst>
                                          <p:attrName>style.visibility</p:attrName>
                                        </p:attrNameLst>
                                      </p:cBhvr>
                                      <p:to>
                                        <p:strVal val="visible"/>
                                      </p:to>
                                    </p:set>
                                    <p:animEffect transition="in" filter="wipe(down)">
                                      <p:cBhvr>
                                        <p:cTn id="199" dur="440"/>
                                        <p:tgtEl>
                                          <p:spTgt spid="16"/>
                                        </p:tgtEl>
                                      </p:cBhvr>
                                    </p:animEffect>
                                  </p:childTnLst>
                                </p:cTn>
                              </p:par>
                              <p:par>
                                <p:cTn id="200" presetID="42" presetClass="path" presetSubtype="0" accel="50000" decel="50000" fill="hold" nodeType="withEffect">
                                  <p:stCondLst>
                                    <p:cond delay="0"/>
                                  </p:stCondLst>
                                  <p:childTnLst>
                                    <p:animMotion origin="layout" path="M -4.72222E-6 1.85185E-6 L 0.03403 -0.09815 " pathEditMode="relative" rAng="0" ptsTypes="AA">
                                      <p:cBhvr>
                                        <p:cTn id="201" dur="400" fill="hold"/>
                                        <p:tgtEl>
                                          <p:spTgt spid="25"/>
                                        </p:tgtEl>
                                        <p:attrNameLst>
                                          <p:attrName>ppt_x</p:attrName>
                                          <p:attrName>ppt_y</p:attrName>
                                        </p:attrNameLst>
                                      </p:cBhvr>
                                      <p:rCtr x="1701" y="-4907"/>
                                    </p:animMotion>
                                  </p:childTnLst>
                                </p:cTn>
                              </p:par>
                            </p:childTnLst>
                          </p:cTn>
                        </p:par>
                        <p:par>
                          <p:cTn id="202" fill="hold">
                            <p:stCondLst>
                              <p:cond delay="2260"/>
                            </p:stCondLst>
                            <p:childTnLst>
                              <p:par>
                                <p:cTn id="203" presetID="1" presetClass="exit" presetSubtype="0" fill="hold" nodeType="afterEffect">
                                  <p:stCondLst>
                                    <p:cond delay="0"/>
                                  </p:stCondLst>
                                  <p:childTnLst>
                                    <p:set>
                                      <p:cBhvr>
                                        <p:cTn id="204" dur="1" fill="hold">
                                          <p:stCondLst>
                                            <p:cond delay="0"/>
                                          </p:stCondLst>
                                        </p:cTn>
                                        <p:tgtEl>
                                          <p:spTgt spid="25"/>
                                        </p:tgtEl>
                                        <p:attrNameLst>
                                          <p:attrName>style.visibility</p:attrName>
                                        </p:attrNameLst>
                                      </p:cBhvr>
                                      <p:to>
                                        <p:strVal val="hidden"/>
                                      </p:to>
                                    </p:set>
                                  </p:childTnLst>
                                </p:cTn>
                              </p:par>
                            </p:childTnLst>
                          </p:cTn>
                        </p:par>
                        <p:par>
                          <p:cTn id="205" fill="hold">
                            <p:stCondLst>
                              <p:cond delay="2260"/>
                            </p:stCondLst>
                            <p:childTnLst>
                              <p:par>
                                <p:cTn id="206" presetID="1" presetClass="entr" presetSubtype="0" fill="hold" nodeType="afterEffect">
                                  <p:stCondLst>
                                    <p:cond delay="0"/>
                                  </p:stCondLst>
                                  <p:childTnLst>
                                    <p:set>
                                      <p:cBhvr>
                                        <p:cTn id="207" dur="1" fill="hold">
                                          <p:stCondLst>
                                            <p:cond delay="0"/>
                                          </p:stCondLst>
                                        </p:cTn>
                                        <p:tgtEl>
                                          <p:spTgt spid="36"/>
                                        </p:tgtEl>
                                        <p:attrNameLst>
                                          <p:attrName>style.visibility</p:attrName>
                                        </p:attrNameLst>
                                      </p:cBhvr>
                                      <p:to>
                                        <p:strVal val="visible"/>
                                      </p:to>
                                    </p:set>
                                  </p:childTnLst>
                                </p:cTn>
                              </p:par>
                            </p:childTnLst>
                          </p:cTn>
                        </p:par>
                        <p:par>
                          <p:cTn id="208" fill="hold">
                            <p:stCondLst>
                              <p:cond delay="2260"/>
                            </p:stCondLst>
                            <p:childTnLst>
                              <p:par>
                                <p:cTn id="209" presetID="8" presetClass="emph" presetSubtype="0" fill="hold" nodeType="afterEffect">
                                  <p:stCondLst>
                                    <p:cond delay="0"/>
                                  </p:stCondLst>
                                  <p:childTnLst>
                                    <p:animRot by="1920000">
                                      <p:cBhvr>
                                        <p:cTn id="210" dur="400" fill="hold"/>
                                        <p:tgtEl>
                                          <p:spTgt spid="36"/>
                                        </p:tgtEl>
                                        <p:attrNameLst>
                                          <p:attrName>r</p:attrName>
                                        </p:attrNameLst>
                                      </p:cBhvr>
                                    </p:animRot>
                                  </p:childTnLst>
                                </p:cTn>
                              </p:par>
                            </p:childTnLst>
                          </p:cTn>
                        </p:par>
                        <p:par>
                          <p:cTn id="211" fill="hold">
                            <p:stCondLst>
                              <p:cond delay="2660"/>
                            </p:stCondLst>
                            <p:childTnLst>
                              <p:par>
                                <p:cTn id="212" presetID="1" presetClass="exit" presetSubtype="0" fill="hold" nodeType="afterEffect">
                                  <p:stCondLst>
                                    <p:cond delay="0"/>
                                  </p:stCondLst>
                                  <p:childTnLst>
                                    <p:set>
                                      <p:cBhvr>
                                        <p:cTn id="213" dur="1" fill="hold">
                                          <p:stCondLst>
                                            <p:cond delay="0"/>
                                          </p:stCondLst>
                                        </p:cTn>
                                        <p:tgtEl>
                                          <p:spTgt spid="36"/>
                                        </p:tgtEl>
                                        <p:attrNameLst>
                                          <p:attrName>style.visibility</p:attrName>
                                        </p:attrNameLst>
                                      </p:cBhvr>
                                      <p:to>
                                        <p:strVal val="hidden"/>
                                      </p:to>
                                    </p:set>
                                  </p:childTnLst>
                                </p:cTn>
                              </p:par>
                            </p:childTnLst>
                          </p:cTn>
                        </p:par>
                        <p:par>
                          <p:cTn id="214" fill="hold">
                            <p:stCondLst>
                              <p:cond delay="2660"/>
                            </p:stCondLst>
                            <p:childTnLst>
                              <p:par>
                                <p:cTn id="215" presetID="1" presetClass="entr" presetSubtype="0" fill="hold" nodeType="afterEffect">
                                  <p:stCondLst>
                                    <p:cond delay="0"/>
                                  </p:stCondLst>
                                  <p:childTnLst>
                                    <p:set>
                                      <p:cBhvr>
                                        <p:cTn id="216" dur="1" fill="hold">
                                          <p:stCondLst>
                                            <p:cond delay="0"/>
                                          </p:stCondLst>
                                        </p:cTn>
                                        <p:tgtEl>
                                          <p:spTgt spid="49"/>
                                        </p:tgtEl>
                                        <p:attrNameLst>
                                          <p:attrName>style.visibility</p:attrName>
                                        </p:attrNameLst>
                                      </p:cBhvr>
                                      <p:to>
                                        <p:strVal val="visible"/>
                                      </p:to>
                                    </p:set>
                                  </p:childTnLst>
                                </p:cTn>
                              </p:par>
                            </p:childTnLst>
                          </p:cTn>
                        </p:par>
                        <p:par>
                          <p:cTn id="217" fill="hold">
                            <p:stCondLst>
                              <p:cond delay="2660"/>
                            </p:stCondLst>
                            <p:childTnLst>
                              <p:par>
                                <p:cTn id="218" presetID="22" presetClass="entr" presetSubtype="8" fill="hold" nodeType="afterEffect">
                                  <p:stCondLst>
                                    <p:cond delay="0"/>
                                  </p:stCondLst>
                                  <p:childTnLst>
                                    <p:set>
                                      <p:cBhvr>
                                        <p:cTn id="219" dur="1" fill="hold">
                                          <p:stCondLst>
                                            <p:cond delay="0"/>
                                          </p:stCondLst>
                                        </p:cTn>
                                        <p:tgtEl>
                                          <p:spTgt spid="17"/>
                                        </p:tgtEl>
                                        <p:attrNameLst>
                                          <p:attrName>style.visibility</p:attrName>
                                        </p:attrNameLst>
                                      </p:cBhvr>
                                      <p:to>
                                        <p:strVal val="visible"/>
                                      </p:to>
                                    </p:set>
                                    <p:animEffect transition="in" filter="wipe(left)">
                                      <p:cBhvr>
                                        <p:cTn id="220" dur="440"/>
                                        <p:tgtEl>
                                          <p:spTgt spid="17"/>
                                        </p:tgtEl>
                                      </p:cBhvr>
                                    </p:animEffect>
                                  </p:childTnLst>
                                </p:cTn>
                              </p:par>
                              <p:par>
                                <p:cTn id="221" presetID="42" presetClass="path" presetSubtype="0" accel="49091" decel="50909" fill="hold" nodeType="withEffect">
                                  <p:stCondLst>
                                    <p:cond delay="0"/>
                                  </p:stCondLst>
                                  <p:childTnLst>
                                    <p:animMotion origin="layout" path="M 3.05556E-6 -8.64198E-7 L 0.04271 0.09907 " pathEditMode="relative" rAng="0" ptsTypes="AA">
                                      <p:cBhvr>
                                        <p:cTn id="222" dur="400" fill="hold"/>
                                        <p:tgtEl>
                                          <p:spTgt spid="49"/>
                                        </p:tgtEl>
                                        <p:attrNameLst>
                                          <p:attrName>ppt_x</p:attrName>
                                          <p:attrName>ppt_y</p:attrName>
                                        </p:attrNameLst>
                                      </p:cBhvr>
                                      <p:rCtr x="2135" y="4938"/>
                                    </p:animMotion>
                                  </p:childTnLst>
                                </p:cTn>
                              </p:par>
                            </p:childTnLst>
                          </p:cTn>
                        </p:par>
                        <p:par>
                          <p:cTn id="223" fill="hold">
                            <p:stCondLst>
                              <p:cond delay="3100"/>
                            </p:stCondLst>
                            <p:childTnLst>
                              <p:par>
                                <p:cTn id="224" presetID="22" presetClass="entr" presetSubtype="8" fill="hold" nodeType="afterEffect">
                                  <p:stCondLst>
                                    <p:cond delay="0"/>
                                  </p:stCondLst>
                                  <p:childTnLst>
                                    <p:set>
                                      <p:cBhvr>
                                        <p:cTn id="225" dur="1" fill="hold">
                                          <p:stCondLst>
                                            <p:cond delay="0"/>
                                          </p:stCondLst>
                                        </p:cTn>
                                        <p:tgtEl>
                                          <p:spTgt spid="18"/>
                                        </p:tgtEl>
                                        <p:attrNameLst>
                                          <p:attrName>style.visibility</p:attrName>
                                        </p:attrNameLst>
                                      </p:cBhvr>
                                      <p:to>
                                        <p:strVal val="visible"/>
                                      </p:to>
                                    </p:set>
                                    <p:animEffect transition="in" filter="wipe(left)">
                                      <p:cBhvr>
                                        <p:cTn id="226" dur="440"/>
                                        <p:tgtEl>
                                          <p:spTgt spid="18"/>
                                        </p:tgtEl>
                                      </p:cBhvr>
                                    </p:animEffect>
                                  </p:childTnLst>
                                </p:cTn>
                              </p:par>
                              <p:par>
                                <p:cTn id="227" presetID="42" presetClass="path" presetSubtype="0" accel="50000" decel="50000" fill="hold" nodeType="withEffect">
                                  <p:stCondLst>
                                    <p:cond delay="0"/>
                                  </p:stCondLst>
                                  <p:childTnLst>
                                    <p:animMotion origin="layout" path="M 0.04271 0.09907 L 0.07291 0.00617 " pathEditMode="relative" rAng="0" ptsTypes="AA">
                                      <p:cBhvr>
                                        <p:cTn id="228" dur="400" fill="hold"/>
                                        <p:tgtEl>
                                          <p:spTgt spid="49"/>
                                        </p:tgtEl>
                                        <p:attrNameLst>
                                          <p:attrName>ppt_x</p:attrName>
                                          <p:attrName>ppt_y</p:attrName>
                                        </p:attrNameLst>
                                      </p:cBhvr>
                                      <p:rCtr x="1510" y="-4660"/>
                                    </p:animMotion>
                                  </p:childTnLst>
                                </p:cTn>
                              </p:par>
                            </p:childTnLst>
                          </p:cTn>
                        </p:par>
                        <p:par>
                          <p:cTn id="229" fill="hold">
                            <p:stCondLst>
                              <p:cond delay="3540"/>
                            </p:stCondLst>
                            <p:childTnLst>
                              <p:par>
                                <p:cTn id="230" presetID="1" presetClass="exit" presetSubtype="0" fill="hold" nodeType="afterEffect">
                                  <p:stCondLst>
                                    <p:cond delay="0"/>
                                  </p:stCondLst>
                                  <p:childTnLst>
                                    <p:set>
                                      <p:cBhvr>
                                        <p:cTn id="231" dur="1" fill="hold">
                                          <p:stCondLst>
                                            <p:cond delay="0"/>
                                          </p:stCondLst>
                                        </p:cTn>
                                        <p:tgtEl>
                                          <p:spTgt spid="49"/>
                                        </p:tgtEl>
                                        <p:attrNameLst>
                                          <p:attrName>style.visibility</p:attrName>
                                        </p:attrNameLst>
                                      </p:cBhvr>
                                      <p:to>
                                        <p:strVal val="hidden"/>
                                      </p:to>
                                    </p:set>
                                  </p:childTnLst>
                                </p:cTn>
                              </p:par>
                            </p:childTnLst>
                          </p:cTn>
                        </p:par>
                        <p:par>
                          <p:cTn id="232" fill="hold">
                            <p:stCondLst>
                              <p:cond delay="3540"/>
                            </p:stCondLst>
                            <p:childTnLst>
                              <p:par>
                                <p:cTn id="233" presetID="1" presetClass="entr" presetSubtype="0" fill="hold" nodeType="afterEffect">
                                  <p:stCondLst>
                                    <p:cond delay="0"/>
                                  </p:stCondLst>
                                  <p:childTnLst>
                                    <p:set>
                                      <p:cBhvr>
                                        <p:cTn id="234" dur="1" fill="hold">
                                          <p:stCondLst>
                                            <p:cond delay="0"/>
                                          </p:stCondLst>
                                        </p:cTn>
                                        <p:tgtEl>
                                          <p:spTgt spid="71"/>
                                        </p:tgtEl>
                                        <p:attrNameLst>
                                          <p:attrName>style.visibility</p:attrName>
                                        </p:attrNameLst>
                                      </p:cBhvr>
                                      <p:to>
                                        <p:strVal val="visible"/>
                                      </p:to>
                                    </p:set>
                                  </p:childTnLst>
                                </p:cTn>
                              </p:par>
                            </p:childTnLst>
                          </p:cTn>
                        </p:par>
                        <p:par>
                          <p:cTn id="235" fill="hold">
                            <p:stCondLst>
                              <p:cond delay="3540"/>
                            </p:stCondLst>
                            <p:childTnLst>
                              <p:par>
                                <p:cTn id="236" presetID="8" presetClass="emph" presetSubtype="0" fill="hold" nodeType="afterEffect">
                                  <p:stCondLst>
                                    <p:cond delay="0"/>
                                  </p:stCondLst>
                                  <p:childTnLst>
                                    <p:animRot by="-1440000">
                                      <p:cBhvr>
                                        <p:cTn id="237" dur="400" fill="hold"/>
                                        <p:tgtEl>
                                          <p:spTgt spid="71"/>
                                        </p:tgtEl>
                                        <p:attrNameLst>
                                          <p:attrName>r</p:attrName>
                                        </p:attrNameLst>
                                      </p:cBhvr>
                                    </p:animRot>
                                  </p:childTnLst>
                                </p:cTn>
                              </p:par>
                            </p:childTnLst>
                          </p:cTn>
                        </p:par>
                        <p:par>
                          <p:cTn id="238" fill="hold">
                            <p:stCondLst>
                              <p:cond delay="3940"/>
                            </p:stCondLst>
                            <p:childTnLst>
                              <p:par>
                                <p:cTn id="239" presetID="1" presetClass="exit" presetSubtype="0" fill="hold" nodeType="afterEffect">
                                  <p:stCondLst>
                                    <p:cond delay="0"/>
                                  </p:stCondLst>
                                  <p:childTnLst>
                                    <p:set>
                                      <p:cBhvr>
                                        <p:cTn id="240" dur="1" fill="hold">
                                          <p:stCondLst>
                                            <p:cond delay="0"/>
                                          </p:stCondLst>
                                        </p:cTn>
                                        <p:tgtEl>
                                          <p:spTgt spid="71"/>
                                        </p:tgtEl>
                                        <p:attrNameLst>
                                          <p:attrName>style.visibility</p:attrName>
                                        </p:attrNameLst>
                                      </p:cBhvr>
                                      <p:to>
                                        <p:strVal val="hidden"/>
                                      </p:to>
                                    </p:set>
                                  </p:childTnLst>
                                </p:cTn>
                              </p:par>
                            </p:childTnLst>
                          </p:cTn>
                        </p:par>
                        <p:par>
                          <p:cTn id="241" fill="hold">
                            <p:stCondLst>
                              <p:cond delay="3940"/>
                            </p:stCondLst>
                            <p:childTnLst>
                              <p:par>
                                <p:cTn id="242" presetID="1" presetClass="entr" presetSubtype="0" fill="hold" nodeType="afterEffect">
                                  <p:stCondLst>
                                    <p:cond delay="0"/>
                                  </p:stCondLst>
                                  <p:childTnLst>
                                    <p:set>
                                      <p:cBhvr>
                                        <p:cTn id="243" dur="1" fill="hold">
                                          <p:stCondLst>
                                            <p:cond delay="0"/>
                                          </p:stCondLst>
                                        </p:cTn>
                                        <p:tgtEl>
                                          <p:spTgt spid="60"/>
                                        </p:tgtEl>
                                        <p:attrNameLst>
                                          <p:attrName>style.visibility</p:attrName>
                                        </p:attrNameLst>
                                      </p:cBhvr>
                                      <p:to>
                                        <p:strVal val="visible"/>
                                      </p:to>
                                    </p:set>
                                  </p:childTnLst>
                                </p:cTn>
                              </p:par>
                            </p:childTnLst>
                          </p:cTn>
                        </p:par>
                        <p:par>
                          <p:cTn id="244" fill="hold">
                            <p:stCondLst>
                              <p:cond delay="3940"/>
                            </p:stCondLst>
                            <p:childTnLst>
                              <p:par>
                                <p:cTn id="245" presetID="22" presetClass="entr" presetSubtype="8" fill="hold" nodeType="afterEffect">
                                  <p:stCondLst>
                                    <p:cond delay="0"/>
                                  </p:stCondLst>
                                  <p:childTnLst>
                                    <p:set>
                                      <p:cBhvr>
                                        <p:cTn id="246" dur="1" fill="hold">
                                          <p:stCondLst>
                                            <p:cond delay="0"/>
                                          </p:stCondLst>
                                        </p:cTn>
                                        <p:tgtEl>
                                          <p:spTgt spid="19"/>
                                        </p:tgtEl>
                                        <p:attrNameLst>
                                          <p:attrName>style.visibility</p:attrName>
                                        </p:attrNameLst>
                                      </p:cBhvr>
                                      <p:to>
                                        <p:strVal val="visible"/>
                                      </p:to>
                                    </p:set>
                                    <p:animEffect transition="in" filter="wipe(left)">
                                      <p:cBhvr>
                                        <p:cTn id="247" dur="440"/>
                                        <p:tgtEl>
                                          <p:spTgt spid="19"/>
                                        </p:tgtEl>
                                      </p:cBhvr>
                                    </p:animEffect>
                                  </p:childTnLst>
                                </p:cTn>
                              </p:par>
                              <p:par>
                                <p:cTn id="248" presetID="42" presetClass="path" presetSubtype="0" accel="50000" decel="50000" fill="hold" nodeType="withEffect">
                                  <p:stCondLst>
                                    <p:cond delay="0"/>
                                  </p:stCondLst>
                                  <p:childTnLst>
                                    <p:animMotion origin="layout" path="M 4.72222E-6 3.7037E-7 L 0.07291 0.09074 " pathEditMode="relative" rAng="0" ptsTypes="AA">
                                      <p:cBhvr>
                                        <p:cTn id="249" dur="400" fill="hold"/>
                                        <p:tgtEl>
                                          <p:spTgt spid="60"/>
                                        </p:tgtEl>
                                        <p:attrNameLst>
                                          <p:attrName>ppt_x</p:attrName>
                                          <p:attrName>ppt_y</p:attrName>
                                        </p:attrNameLst>
                                      </p:cBhvr>
                                      <p:rCtr x="3646" y="4537"/>
                                    </p:animMotion>
                                  </p:childTnLst>
                                </p:cTn>
                              </p:par>
                            </p:childTnLst>
                          </p:cTn>
                        </p:par>
                        <p:par>
                          <p:cTn id="250" fill="hold">
                            <p:stCondLst>
                              <p:cond delay="4380"/>
                            </p:stCondLst>
                            <p:childTnLst>
                              <p:par>
                                <p:cTn id="251" presetID="22" presetClass="entr" presetSubtype="4" fill="hold" nodeType="afterEffect">
                                  <p:stCondLst>
                                    <p:cond delay="0"/>
                                  </p:stCondLst>
                                  <p:childTnLst>
                                    <p:set>
                                      <p:cBhvr>
                                        <p:cTn id="252" dur="1" fill="hold">
                                          <p:stCondLst>
                                            <p:cond delay="0"/>
                                          </p:stCondLst>
                                        </p:cTn>
                                        <p:tgtEl>
                                          <p:spTgt spid="22"/>
                                        </p:tgtEl>
                                        <p:attrNameLst>
                                          <p:attrName>style.visibility</p:attrName>
                                        </p:attrNameLst>
                                      </p:cBhvr>
                                      <p:to>
                                        <p:strVal val="visible"/>
                                      </p:to>
                                    </p:set>
                                    <p:animEffect transition="in" filter="wipe(down)">
                                      <p:cBhvr>
                                        <p:cTn id="253" dur="440"/>
                                        <p:tgtEl>
                                          <p:spTgt spid="22"/>
                                        </p:tgtEl>
                                      </p:cBhvr>
                                    </p:animEffect>
                                  </p:childTnLst>
                                </p:cTn>
                              </p:par>
                              <p:par>
                                <p:cTn id="254" presetID="42" presetClass="path" presetSubtype="0" accel="50000" decel="50000" fill="hold" nodeType="withEffect">
                                  <p:stCondLst>
                                    <p:cond delay="0"/>
                                  </p:stCondLst>
                                  <p:childTnLst>
                                    <p:animMotion origin="layout" path="M 0.07291 0.09074 L 0.07986 0.00926 " pathEditMode="relative" rAng="0" ptsTypes="AA">
                                      <p:cBhvr>
                                        <p:cTn id="255" dur="400" fill="hold"/>
                                        <p:tgtEl>
                                          <p:spTgt spid="60"/>
                                        </p:tgtEl>
                                        <p:attrNameLst>
                                          <p:attrName>ppt_x</p:attrName>
                                          <p:attrName>ppt_y</p:attrName>
                                        </p:attrNameLst>
                                      </p:cBhvr>
                                      <p:rCtr x="347" y="-4074"/>
                                    </p:animMotion>
                                  </p:childTnLst>
                                </p:cTn>
                              </p:par>
                            </p:childTnLst>
                          </p:cTn>
                        </p:par>
                        <p:par>
                          <p:cTn id="256" fill="hold">
                            <p:stCondLst>
                              <p:cond delay="4820"/>
                            </p:stCondLst>
                            <p:childTnLst>
                              <p:par>
                                <p:cTn id="257" presetID="22" presetClass="entr" presetSubtype="8" fill="hold" nodeType="afterEffect">
                                  <p:stCondLst>
                                    <p:cond delay="0"/>
                                  </p:stCondLst>
                                  <p:childTnLst>
                                    <p:set>
                                      <p:cBhvr>
                                        <p:cTn id="258" dur="1" fill="hold">
                                          <p:stCondLst>
                                            <p:cond delay="0"/>
                                          </p:stCondLst>
                                        </p:cTn>
                                        <p:tgtEl>
                                          <p:spTgt spid="23"/>
                                        </p:tgtEl>
                                        <p:attrNameLst>
                                          <p:attrName>style.visibility</p:attrName>
                                        </p:attrNameLst>
                                      </p:cBhvr>
                                      <p:to>
                                        <p:strVal val="visible"/>
                                      </p:to>
                                    </p:set>
                                    <p:animEffect transition="in" filter="wipe(left)">
                                      <p:cBhvr>
                                        <p:cTn id="259" dur="440"/>
                                        <p:tgtEl>
                                          <p:spTgt spid="23"/>
                                        </p:tgtEl>
                                      </p:cBhvr>
                                    </p:animEffect>
                                  </p:childTnLst>
                                </p:cTn>
                              </p:par>
                              <p:par>
                                <p:cTn id="260" presetID="42" presetClass="path" presetSubtype="0" fill="hold" nodeType="withEffect">
                                  <p:stCondLst>
                                    <p:cond delay="0"/>
                                  </p:stCondLst>
                                  <p:childTnLst>
                                    <p:animMotion origin="layout" path="M 0.07986 0.00926 L 0.146 0.04136 " pathEditMode="relative" rAng="0" ptsTypes="AA">
                                      <p:cBhvr>
                                        <p:cTn id="261" dur="400" fill="hold"/>
                                        <p:tgtEl>
                                          <p:spTgt spid="60"/>
                                        </p:tgtEl>
                                        <p:attrNameLst>
                                          <p:attrName>ppt_x</p:attrName>
                                          <p:attrName>ppt_y</p:attrName>
                                        </p:attrNameLst>
                                      </p:cBhvr>
                                      <p:rCtr x="3299" y="1605"/>
                                    </p:animMotion>
                                  </p:childTnLst>
                                </p:cTn>
                              </p:par>
                            </p:childTnLst>
                          </p:cTn>
                        </p:par>
                        <p:par>
                          <p:cTn id="262" fill="hold">
                            <p:stCondLst>
                              <p:cond delay="5260"/>
                            </p:stCondLst>
                            <p:childTnLst>
                              <p:par>
                                <p:cTn id="263" presetID="22" presetClass="entr" presetSubtype="8" fill="hold" nodeType="afterEffect">
                                  <p:stCondLst>
                                    <p:cond delay="0"/>
                                  </p:stCondLst>
                                  <p:childTnLst>
                                    <p:set>
                                      <p:cBhvr>
                                        <p:cTn id="264" dur="1" fill="hold">
                                          <p:stCondLst>
                                            <p:cond delay="0"/>
                                          </p:stCondLst>
                                        </p:cTn>
                                        <p:tgtEl>
                                          <p:spTgt spid="21"/>
                                        </p:tgtEl>
                                        <p:attrNameLst>
                                          <p:attrName>style.visibility</p:attrName>
                                        </p:attrNameLst>
                                      </p:cBhvr>
                                      <p:to>
                                        <p:strVal val="visible"/>
                                      </p:to>
                                    </p:set>
                                    <p:animEffect transition="in" filter="wipe(left)">
                                      <p:cBhvr>
                                        <p:cTn id="265" dur="440"/>
                                        <p:tgtEl>
                                          <p:spTgt spid="21"/>
                                        </p:tgtEl>
                                      </p:cBhvr>
                                    </p:animEffect>
                                  </p:childTnLst>
                                </p:cTn>
                              </p:par>
                              <p:par>
                                <p:cTn id="266" presetID="42" presetClass="path" presetSubtype="0" fill="hold" nodeType="withEffect">
                                  <p:stCondLst>
                                    <p:cond delay="0"/>
                                  </p:stCondLst>
                                  <p:childTnLst>
                                    <p:animMotion origin="layout" path="M -0.07483 -0.00463 L 4.72222E-6 3.7037E-7 " pathEditMode="relative" rAng="0" ptsTypes="AA">
                                      <p:cBhvr>
                                        <p:cTn id="267" dur="400" fill="hold"/>
                                        <p:tgtEl>
                                          <p:spTgt spid="60"/>
                                        </p:tgtEl>
                                        <p:attrNameLst>
                                          <p:attrName>ppt_x</p:attrName>
                                          <p:attrName>ppt_y</p:attrName>
                                        </p:attrNameLst>
                                      </p:cBhvr>
                                      <p:rCtr x="3733" y="216"/>
                                    </p:animMotion>
                                  </p:childTnLst>
                                </p:cTn>
                              </p:par>
                            </p:childTnLst>
                          </p:cTn>
                        </p:par>
                        <p:par>
                          <p:cTn id="268" fill="hold">
                            <p:stCondLst>
                              <p:cond delay="5700"/>
                            </p:stCondLst>
                            <p:childTnLst>
                              <p:par>
                                <p:cTn id="269" presetID="22" presetClass="entr" presetSubtype="8" fill="hold" nodeType="afterEffect">
                                  <p:stCondLst>
                                    <p:cond delay="0"/>
                                  </p:stCondLst>
                                  <p:childTnLst>
                                    <p:set>
                                      <p:cBhvr>
                                        <p:cTn id="270" dur="1" fill="hold">
                                          <p:stCondLst>
                                            <p:cond delay="0"/>
                                          </p:stCondLst>
                                        </p:cTn>
                                        <p:tgtEl>
                                          <p:spTgt spid="24"/>
                                        </p:tgtEl>
                                        <p:attrNameLst>
                                          <p:attrName>style.visibility</p:attrName>
                                        </p:attrNameLst>
                                      </p:cBhvr>
                                      <p:to>
                                        <p:strVal val="visible"/>
                                      </p:to>
                                    </p:set>
                                    <p:animEffect transition="in" filter="wipe(left)">
                                      <p:cBhvr>
                                        <p:cTn id="271" dur="440"/>
                                        <p:tgtEl>
                                          <p:spTgt spid="24"/>
                                        </p:tgtEl>
                                      </p:cBhvr>
                                    </p:animEffect>
                                  </p:childTnLst>
                                </p:cTn>
                              </p:par>
                              <p:par>
                                <p:cTn id="272" presetID="42" presetClass="path" presetSubtype="0" fill="hold" nodeType="withEffect">
                                  <p:stCondLst>
                                    <p:cond delay="0"/>
                                  </p:stCondLst>
                                  <p:childTnLst>
                                    <p:animMotion origin="layout" path="M 4.72222E-6 3.7037E-7 L 0.07986 0.00802 " pathEditMode="relative" rAng="0" ptsTypes="AA">
                                      <p:cBhvr>
                                        <p:cTn id="273" dur="400" fill="hold"/>
                                        <p:tgtEl>
                                          <p:spTgt spid="60"/>
                                        </p:tgtEl>
                                        <p:attrNameLst>
                                          <p:attrName>ppt_x</p:attrName>
                                          <p:attrName>ppt_y</p:attrName>
                                        </p:attrNameLst>
                                      </p:cBhvr>
                                      <p:rCtr x="3993" y="401"/>
                                    </p:animMotion>
                                  </p:childTnLst>
                                </p:cTn>
                              </p:par>
                            </p:childTnLst>
                          </p:cTn>
                        </p:par>
                        <p:par>
                          <p:cTn id="274" fill="hold">
                            <p:stCondLst>
                              <p:cond delay="6140"/>
                            </p:stCondLst>
                            <p:childTnLst>
                              <p:par>
                                <p:cTn id="275" presetID="53" presetClass="entr" presetSubtype="16" fill="hold" nodeType="afterEffect">
                                  <p:stCondLst>
                                    <p:cond delay="0"/>
                                  </p:stCondLst>
                                  <p:childTnLst>
                                    <p:set>
                                      <p:cBhvr>
                                        <p:cTn id="276" dur="1" fill="hold">
                                          <p:stCondLst>
                                            <p:cond delay="0"/>
                                          </p:stCondLst>
                                        </p:cTn>
                                        <p:tgtEl>
                                          <p:spTgt spid="82"/>
                                        </p:tgtEl>
                                        <p:attrNameLst>
                                          <p:attrName>style.visibility</p:attrName>
                                        </p:attrNameLst>
                                      </p:cBhvr>
                                      <p:to>
                                        <p:strVal val="visible"/>
                                      </p:to>
                                    </p:set>
                                    <p:anim calcmode="lin" valueType="num">
                                      <p:cBhvr>
                                        <p:cTn id="277" dur="400" fill="hold"/>
                                        <p:tgtEl>
                                          <p:spTgt spid="82"/>
                                        </p:tgtEl>
                                        <p:attrNameLst>
                                          <p:attrName>ppt_w</p:attrName>
                                        </p:attrNameLst>
                                      </p:cBhvr>
                                      <p:tavLst>
                                        <p:tav tm="0">
                                          <p:val>
                                            <p:fltVal val="0"/>
                                          </p:val>
                                        </p:tav>
                                        <p:tav tm="100000">
                                          <p:val>
                                            <p:strVal val="#ppt_w"/>
                                          </p:val>
                                        </p:tav>
                                      </p:tavLst>
                                    </p:anim>
                                    <p:anim calcmode="lin" valueType="num">
                                      <p:cBhvr>
                                        <p:cTn id="278" dur="400" fill="hold"/>
                                        <p:tgtEl>
                                          <p:spTgt spid="82"/>
                                        </p:tgtEl>
                                        <p:attrNameLst>
                                          <p:attrName>ppt_h</p:attrName>
                                        </p:attrNameLst>
                                      </p:cBhvr>
                                      <p:tavLst>
                                        <p:tav tm="0">
                                          <p:val>
                                            <p:fltVal val="0"/>
                                          </p:val>
                                        </p:tav>
                                        <p:tav tm="100000">
                                          <p:val>
                                            <p:strVal val="#ppt_h"/>
                                          </p:val>
                                        </p:tav>
                                      </p:tavLst>
                                    </p:anim>
                                    <p:animEffect transition="in" filter="fade">
                                      <p:cBhvr>
                                        <p:cTn id="279" dur="4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Ordering the Edges</a:t>
            </a:r>
          </a:p>
        </p:txBody>
      </p:sp>
      <p:sp>
        <p:nvSpPr>
          <p:cNvPr id="3" name="Content Placeholder 2"/>
          <p:cNvSpPr>
            <a:spLocks noGrp="1"/>
          </p:cNvSpPr>
          <p:nvPr>
            <p:ph idx="1"/>
          </p:nvPr>
        </p:nvSpPr>
        <p:spPr>
          <a:xfrm>
            <a:off x="457200" y="1056880"/>
            <a:ext cx="8229600" cy="3979940"/>
          </a:xfrm>
        </p:spPr>
        <p:txBody>
          <a:bodyPr>
            <a:normAutofit/>
          </a:bodyPr>
          <a:lstStyle/>
          <a:p>
            <a:r>
              <a:rPr lang="en-US" sz="2000" dirty="0"/>
              <a:t>We try to produce long continuous strips of edges, and minimize the rotation of the platform.</a:t>
            </a:r>
            <a:endParaRPr lang="en-US" sz="2400" dirty="0"/>
          </a:p>
        </p:txBody>
      </p:sp>
      <p:pic>
        <p:nvPicPr>
          <p:cNvPr id="5" name="Media1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66350" y="1800624"/>
            <a:ext cx="3158582" cy="3158582"/>
          </a:xfrm>
          <a:prstGeom prst="rect">
            <a:avLst/>
          </a:prstGeom>
        </p:spPr>
      </p:pic>
      <p:pic>
        <p:nvPicPr>
          <p:cNvPr id="6" name="Media2 (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90650" y="1800624"/>
            <a:ext cx="3158582" cy="3158582"/>
          </a:xfrm>
          <a:prstGeom prst="rect">
            <a:avLst/>
          </a:prstGeom>
        </p:spPr>
      </p:pic>
      <p:sp>
        <p:nvSpPr>
          <p:cNvPr id="4" name="TextBox 3"/>
          <p:cNvSpPr txBox="1"/>
          <p:nvPr/>
        </p:nvSpPr>
        <p:spPr>
          <a:xfrm>
            <a:off x="7386320" y="1840468"/>
            <a:ext cx="591829" cy="369332"/>
          </a:xfrm>
          <a:prstGeom prst="rect">
            <a:avLst/>
          </a:prstGeom>
          <a:noFill/>
        </p:spPr>
        <p:txBody>
          <a:bodyPr wrap="none" rtlCol="0">
            <a:spAutoFit/>
          </a:bodyPr>
          <a:lstStyle/>
          <a:p>
            <a:r>
              <a:rPr lang="en-US" dirty="0"/>
              <a:t>28X</a:t>
            </a:r>
          </a:p>
        </p:txBody>
      </p:sp>
    </p:spTree>
    <p:extLst>
      <p:ext uri="{BB962C8B-B14F-4D97-AF65-F5344CB8AC3E}">
        <p14:creationId xmlns:p14="http://schemas.microsoft.com/office/powerpoint/2010/main" val="2016915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28861" fill="hold"/>
                                        <p:tgtEl>
                                          <p:spTgt spid="6"/>
                                        </p:tgtEl>
                                      </p:cBhvr>
                                    </p:cmd>
                                  </p:childTnLst>
                                </p:cTn>
                              </p:par>
                              <p:par>
                                <p:cTn id="17" presetID="1" presetClass="mediacall" presetSubtype="0" fill="hold" nodeType="withEffect">
                                  <p:stCondLst>
                                    <p:cond delay="0"/>
                                  </p:stCondLst>
                                  <p:childTnLst>
                                    <p:cmd type="call" cmd="playFrom(0.0)">
                                      <p:cBhvr>
                                        <p:cTn id="18" dur="28828" fill="hold"/>
                                        <p:tgtEl>
                                          <p:spTgt spid="5"/>
                                        </p:tgtEl>
                                      </p:cBhvr>
                                    </p:cmd>
                                  </p:childTnLst>
                                </p:cTn>
                              </p:par>
                              <p:par>
                                <p:cTn id="19" presetID="10" presetClass="exit" presetSubtype="0" fill="hold" grpId="0" nodeType="withEffect">
                                  <p:stCondLst>
                                    <p:cond delay="2300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2" fill="hold" display="0">
                  <p:stCondLst>
                    <p:cond delay="indefinite"/>
                  </p:stCondLst>
                </p:cTn>
                <p:tgtEl>
                  <p:spTgt spid="6"/>
                </p:tgtEl>
              </p:cMediaNode>
            </p:video>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5"/>
                </p:tgtEl>
              </p:cMediaNode>
            </p:vide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fontScale="92500" lnSpcReduction="20000"/>
          </a:bodyPr>
          <a:lstStyle/>
          <a:p>
            <a:pPr>
              <a:buClr>
                <a:srgbClr val="646464"/>
              </a:buClr>
              <a:buFont typeface="Wingdings 2" panose="05020102010507070707" pitchFamily="18" charset="2"/>
              <a:buChar char=""/>
            </a:pPr>
            <a:r>
              <a:rPr lang="en-US" sz="2600" dirty="0">
                <a:solidFill>
                  <a:srgbClr val="646464"/>
                </a:solidFill>
              </a:rPr>
              <a:t>Collision Avoidance</a:t>
            </a:r>
          </a:p>
          <a:p>
            <a:pPr>
              <a:buClr>
                <a:srgbClr val="646464"/>
              </a:buClr>
              <a:buFont typeface="Wingdings 2" panose="05020102010507070707" pitchFamily="18" charset="2"/>
              <a:buChar char=""/>
            </a:pPr>
            <a:endParaRPr lang="en-US" sz="2600" dirty="0">
              <a:solidFill>
                <a:srgbClr val="646464"/>
              </a:solidFill>
            </a:endParaRPr>
          </a:p>
          <a:p>
            <a:pPr>
              <a:buClr>
                <a:srgbClr val="646464"/>
              </a:buClr>
              <a:buFont typeface="Wingdings 2" panose="05020102010507070707" pitchFamily="18" charset="2"/>
              <a:buChar char=""/>
            </a:pPr>
            <a:r>
              <a:rPr lang="en-US" sz="2600" dirty="0">
                <a:solidFill>
                  <a:srgbClr val="646464"/>
                </a:solidFill>
              </a:rPr>
              <a:t>Edge Ordering</a:t>
            </a:r>
          </a:p>
          <a:p>
            <a:pPr>
              <a:buClr>
                <a:srgbClr val="646464"/>
              </a:buClr>
            </a:pPr>
            <a:endParaRPr lang="en-US" sz="2600" dirty="0">
              <a:solidFill>
                <a:srgbClr val="646464"/>
              </a:solidFill>
            </a:endParaRPr>
          </a:p>
          <a:p>
            <a:pPr>
              <a:buClr>
                <a:srgbClr val="646464"/>
              </a:buClr>
            </a:pPr>
            <a:r>
              <a:rPr lang="en-US" sz="2600" dirty="0">
                <a:solidFill>
                  <a:srgbClr val="646464"/>
                </a:solidFill>
              </a:rPr>
              <a:t>Results</a:t>
            </a:r>
          </a:p>
          <a:p>
            <a:pPr>
              <a:buClr>
                <a:srgbClr val="646464"/>
              </a:buClr>
            </a:pPr>
            <a:endParaRPr lang="en-US" sz="2600" dirty="0">
              <a:solidFill>
                <a:srgbClr val="646464"/>
              </a:solidFill>
            </a:endParaRPr>
          </a:p>
          <a:p>
            <a:pPr>
              <a:buClr>
                <a:srgbClr val="646464"/>
              </a:buClr>
            </a:pPr>
            <a:r>
              <a:rPr lang="en-US" sz="2600" dirty="0">
                <a:solidFill>
                  <a:srgbClr val="646464"/>
                </a:solidFill>
              </a:rPr>
              <a:t>Conclusion</a:t>
            </a:r>
          </a:p>
          <a:p>
            <a:pPr>
              <a:buClr>
                <a:srgbClr val="646464"/>
              </a:buClr>
            </a:pPr>
            <a:endParaRPr lang="en-US" dirty="0">
              <a:solidFill>
                <a:srgbClr val="646464"/>
              </a:solidFill>
            </a:endParaRPr>
          </a:p>
          <a:p>
            <a:endParaRPr lang="en-US" dirty="0"/>
          </a:p>
          <a:p>
            <a:endParaRPr lang="en-US" dirty="0"/>
          </a:p>
          <a:p>
            <a:endParaRPr lang="en-US" dirty="0"/>
          </a:p>
        </p:txBody>
      </p:sp>
    </p:spTree>
    <p:extLst>
      <p:ext uri="{BB962C8B-B14F-4D97-AF65-F5344CB8AC3E}">
        <p14:creationId xmlns:p14="http://schemas.microsoft.com/office/powerpoint/2010/main" val="2302740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500" fill="hold"/>
                                        <p:tgtEl>
                                          <p:spTgt spid="3">
                                            <p:txEl>
                                              <p:pRg st="4" end="4"/>
                                            </p:txEl>
                                          </p:spTgt>
                                        </p:tgtEl>
                                        <p:attrNameLst>
                                          <p:attrName>style.color</p:attrName>
                                        </p:attrNameLst>
                                      </p:cBhvr>
                                      <p:to>
                                        <a:srgbClr val="DDDDDD"/>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320040"/>
            <a:ext cx="9144000" cy="4534078"/>
            <a:chOff x="-2457449" y="-11337758"/>
            <a:chExt cx="27430927" cy="1360170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49" y="-4594058"/>
              <a:ext cx="9144000" cy="6858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6551" y="-4594058"/>
              <a:ext cx="9144000" cy="6858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1623" y="-4594058"/>
              <a:ext cx="9141855" cy="6858000"/>
            </a:xfrm>
            <a:prstGeom prst="rect">
              <a:avLst/>
            </a:prstGeom>
          </p:spPr>
        </p:pic>
        <p:pic>
          <p:nvPicPr>
            <p:cNvPr id="12" name="Picture 11"/>
            <p:cNvPicPr>
              <a:picLocks noChangeAspect="1"/>
            </p:cNvPicPr>
            <p:nvPr/>
          </p:nvPicPr>
          <p:blipFill>
            <a:blip r:embed="rId6"/>
            <a:stretch>
              <a:fillRect/>
            </a:stretch>
          </p:blipFill>
          <p:spPr>
            <a:xfrm>
              <a:off x="-1366836" y="-11337758"/>
              <a:ext cx="6962773" cy="6591296"/>
            </a:xfrm>
            <a:prstGeom prst="rect">
              <a:avLst/>
            </a:prstGeom>
          </p:spPr>
        </p:pic>
        <p:pic>
          <p:nvPicPr>
            <p:cNvPr id="13" name="Picture 12"/>
            <p:cNvPicPr>
              <a:picLocks noChangeAspect="1"/>
            </p:cNvPicPr>
            <p:nvPr/>
          </p:nvPicPr>
          <p:blipFill>
            <a:blip r:embed="rId7"/>
            <a:stretch>
              <a:fillRect/>
            </a:stretch>
          </p:blipFill>
          <p:spPr>
            <a:xfrm>
              <a:off x="7777164" y="-11337758"/>
              <a:ext cx="6962773" cy="6591296"/>
            </a:xfrm>
            <a:prstGeom prst="rect">
              <a:avLst/>
            </a:prstGeom>
          </p:spPr>
        </p:pic>
        <p:pic>
          <p:nvPicPr>
            <p:cNvPr id="14" name="Picture 13"/>
            <p:cNvPicPr>
              <a:picLocks noChangeAspect="1"/>
            </p:cNvPicPr>
            <p:nvPr/>
          </p:nvPicPr>
          <p:blipFill>
            <a:blip r:embed="rId8"/>
            <a:stretch>
              <a:fillRect/>
            </a:stretch>
          </p:blipFill>
          <p:spPr>
            <a:xfrm>
              <a:off x="16921163" y="-11337758"/>
              <a:ext cx="6962773" cy="6591296"/>
            </a:xfrm>
            <a:prstGeom prst="rect">
              <a:avLst/>
            </a:prstGeom>
          </p:spPr>
        </p:pic>
      </p:grpSp>
    </p:spTree>
    <p:extLst>
      <p:ext uri="{BB962C8B-B14F-4D97-AF65-F5344CB8AC3E}">
        <p14:creationId xmlns:p14="http://schemas.microsoft.com/office/powerpoint/2010/main" val="39831593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320040"/>
            <a:ext cx="9144000" cy="4534075"/>
            <a:chOff x="-2456393" y="2416342"/>
            <a:chExt cx="27430944" cy="136017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6393" y="9161752"/>
              <a:ext cx="9141888" cy="68545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7303" y="9160042"/>
              <a:ext cx="9142495"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0551" y="9160042"/>
              <a:ext cx="9144000" cy="6858000"/>
            </a:xfrm>
            <a:prstGeom prst="rect">
              <a:avLst/>
            </a:prstGeom>
          </p:spPr>
        </p:pic>
        <p:pic>
          <p:nvPicPr>
            <p:cNvPr id="7" name="Picture 6"/>
            <p:cNvPicPr>
              <a:picLocks noChangeAspect="1"/>
            </p:cNvPicPr>
            <p:nvPr/>
          </p:nvPicPr>
          <p:blipFill>
            <a:blip r:embed="rId6"/>
            <a:stretch>
              <a:fillRect/>
            </a:stretch>
          </p:blipFill>
          <p:spPr>
            <a:xfrm>
              <a:off x="-1366838" y="2416342"/>
              <a:ext cx="6962771" cy="6591298"/>
            </a:xfrm>
            <a:prstGeom prst="rect">
              <a:avLst/>
            </a:prstGeom>
          </p:spPr>
        </p:pic>
        <p:pic>
          <p:nvPicPr>
            <p:cNvPr id="8" name="Picture 7"/>
            <p:cNvPicPr>
              <a:picLocks noChangeAspect="1"/>
            </p:cNvPicPr>
            <p:nvPr/>
          </p:nvPicPr>
          <p:blipFill>
            <a:blip r:embed="rId7"/>
            <a:stretch>
              <a:fillRect/>
            </a:stretch>
          </p:blipFill>
          <p:spPr>
            <a:xfrm>
              <a:off x="7777164" y="2416342"/>
              <a:ext cx="6962771" cy="6591295"/>
            </a:xfrm>
            <a:prstGeom prst="rect">
              <a:avLst/>
            </a:prstGeom>
          </p:spPr>
        </p:pic>
        <p:pic>
          <p:nvPicPr>
            <p:cNvPr id="9" name="Picture 8"/>
            <p:cNvPicPr>
              <a:picLocks noChangeAspect="1"/>
            </p:cNvPicPr>
            <p:nvPr/>
          </p:nvPicPr>
          <p:blipFill>
            <a:blip r:embed="rId8"/>
            <a:stretch>
              <a:fillRect/>
            </a:stretch>
          </p:blipFill>
          <p:spPr>
            <a:xfrm>
              <a:off x="16921163" y="2416342"/>
              <a:ext cx="6962771" cy="6591295"/>
            </a:xfrm>
            <a:prstGeom prst="rect">
              <a:avLst/>
            </a:prstGeom>
          </p:spPr>
        </p:pic>
      </p:grpSp>
      <p:pic>
        <p:nvPicPr>
          <p:cNvPr id="3" name="Picture 2"/>
          <p:cNvPicPr>
            <a:picLocks noChangeAspect="1"/>
          </p:cNvPicPr>
          <p:nvPr/>
        </p:nvPicPr>
        <p:blipFill>
          <a:blip r:embed="rId9"/>
          <a:stretch>
            <a:fillRect/>
          </a:stretch>
        </p:blipFill>
        <p:spPr>
          <a:xfrm>
            <a:off x="363200" y="319723"/>
            <a:ext cx="2317317" cy="2197183"/>
          </a:xfrm>
          <a:prstGeom prst="rect">
            <a:avLst/>
          </a:prstGeom>
        </p:spPr>
      </p:pic>
      <p:pic>
        <p:nvPicPr>
          <p:cNvPr id="13" name="Picture 12"/>
          <p:cNvPicPr>
            <a:picLocks noChangeAspect="1"/>
          </p:cNvPicPr>
          <p:nvPr/>
        </p:nvPicPr>
        <p:blipFill>
          <a:blip r:embed="rId10"/>
          <a:stretch>
            <a:fillRect/>
          </a:stretch>
        </p:blipFill>
        <p:spPr>
          <a:xfrm>
            <a:off x="6459434" y="319723"/>
            <a:ext cx="2321013" cy="2197184"/>
          </a:xfrm>
          <a:prstGeom prst="rect">
            <a:avLst/>
          </a:prstGeom>
        </p:spPr>
      </p:pic>
      <p:pic>
        <p:nvPicPr>
          <p:cNvPr id="15" name="Picture 14"/>
          <p:cNvPicPr>
            <a:picLocks noChangeAspect="1"/>
          </p:cNvPicPr>
          <p:nvPr/>
        </p:nvPicPr>
        <p:blipFill>
          <a:blip r:embed="rId11"/>
          <a:stretch>
            <a:fillRect/>
          </a:stretch>
        </p:blipFill>
        <p:spPr>
          <a:xfrm>
            <a:off x="3411317" y="319723"/>
            <a:ext cx="2321012" cy="2197183"/>
          </a:xfrm>
          <a:prstGeom prst="rect">
            <a:avLst/>
          </a:prstGeom>
        </p:spPr>
      </p:pic>
      <p:grpSp>
        <p:nvGrpSpPr>
          <p:cNvPr id="17" name="Group 16"/>
          <p:cNvGrpSpPr/>
          <p:nvPr/>
        </p:nvGrpSpPr>
        <p:grpSpPr>
          <a:xfrm>
            <a:off x="1422263" y="2332371"/>
            <a:ext cx="1868358" cy="2120710"/>
            <a:chOff x="1390650" y="2329370"/>
            <a:chExt cx="1868358" cy="2120710"/>
          </a:xfrm>
        </p:grpSpPr>
        <p:sp>
          <p:nvSpPr>
            <p:cNvPr id="11" name="Rectangle 10"/>
            <p:cNvSpPr/>
            <p:nvPr/>
          </p:nvSpPr>
          <p:spPr>
            <a:xfrm>
              <a:off x="1390650" y="3631406"/>
              <a:ext cx="694876" cy="818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209574" y="2329370"/>
              <a:ext cx="1049434" cy="1240123"/>
              <a:chOff x="1974128" y="2381758"/>
              <a:chExt cx="1049434" cy="1240123"/>
            </a:xfrm>
          </p:grpSpPr>
          <p:pic>
            <p:nvPicPr>
              <p:cNvPr id="2" name="Picture 1"/>
              <p:cNvPicPr>
                <a:picLocks noChangeAspect="1"/>
              </p:cNvPicPr>
              <p:nvPr/>
            </p:nvPicPr>
            <p:blipFill>
              <a:blip r:embed="rId12"/>
              <a:stretch>
                <a:fillRect/>
              </a:stretch>
            </p:blipFill>
            <p:spPr>
              <a:xfrm>
                <a:off x="1978047" y="2381758"/>
                <a:ext cx="1041595" cy="1223962"/>
              </a:xfrm>
              <a:prstGeom prst="rect">
                <a:avLst/>
              </a:prstGeom>
            </p:spPr>
          </p:pic>
          <p:sp>
            <p:nvSpPr>
              <p:cNvPr id="12" name="Rectangular Callout 11"/>
              <p:cNvSpPr/>
              <p:nvPr/>
            </p:nvSpPr>
            <p:spPr>
              <a:xfrm>
                <a:off x="1974128" y="2381758"/>
                <a:ext cx="1049434" cy="1240123"/>
              </a:xfrm>
              <a:prstGeom prst="wedgeRectCallout">
                <a:avLst>
                  <a:gd name="adj1" fmla="val -60315"/>
                  <a:gd name="adj2" fmla="val 6365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p:cNvGrpSpPr/>
          <p:nvPr/>
        </p:nvGrpSpPr>
        <p:grpSpPr>
          <a:xfrm>
            <a:off x="1670532" y="971018"/>
            <a:ext cx="6669276" cy="988652"/>
            <a:chOff x="1670532" y="971018"/>
            <a:chExt cx="6669276" cy="988652"/>
          </a:xfrm>
        </p:grpSpPr>
        <p:sp>
          <p:nvSpPr>
            <p:cNvPr id="22" name="Right Arrow 21"/>
            <p:cNvSpPr/>
            <p:nvPr/>
          </p:nvSpPr>
          <p:spPr>
            <a:xfrm rot="7923246">
              <a:off x="1625638" y="1381718"/>
              <a:ext cx="192720" cy="10293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20365163">
              <a:off x="4076737" y="1803314"/>
              <a:ext cx="192720" cy="10293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20365163">
              <a:off x="7467638" y="1856739"/>
              <a:ext cx="192720" cy="10293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3971249">
              <a:off x="7194589" y="1777482"/>
              <a:ext cx="192720" cy="10293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20365163">
              <a:off x="8147088" y="1536114"/>
              <a:ext cx="192720" cy="10293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6525250">
              <a:off x="7848637" y="1015912"/>
              <a:ext cx="192720" cy="102931"/>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1490358" y="193061"/>
            <a:ext cx="1738617" cy="1791261"/>
            <a:chOff x="1490358" y="193061"/>
            <a:chExt cx="1738617" cy="1791261"/>
          </a:xfrm>
        </p:grpSpPr>
        <p:grpSp>
          <p:nvGrpSpPr>
            <p:cNvPr id="19" name="Group 18"/>
            <p:cNvGrpSpPr/>
            <p:nvPr/>
          </p:nvGrpSpPr>
          <p:grpSpPr>
            <a:xfrm>
              <a:off x="1490358" y="193061"/>
              <a:ext cx="1738617" cy="1791261"/>
              <a:chOff x="1566607" y="2535264"/>
              <a:chExt cx="1738617" cy="1791261"/>
            </a:xfrm>
          </p:grpSpPr>
          <p:sp>
            <p:nvSpPr>
              <p:cNvPr id="20" name="Rectangle 19"/>
              <p:cNvSpPr/>
              <p:nvPr/>
            </p:nvSpPr>
            <p:spPr>
              <a:xfrm>
                <a:off x="1566607" y="3704431"/>
                <a:ext cx="468451" cy="6220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ular Callout 22"/>
              <p:cNvSpPr/>
              <p:nvPr/>
            </p:nvSpPr>
            <p:spPr>
              <a:xfrm>
                <a:off x="2318770" y="2535264"/>
                <a:ext cx="986454" cy="1240123"/>
              </a:xfrm>
              <a:prstGeom prst="wedgeRectCallout">
                <a:avLst>
                  <a:gd name="adj1" fmla="val -77152"/>
                  <a:gd name="adj2" fmla="val 6534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13"/>
            <a:stretch>
              <a:fillRect/>
            </a:stretch>
          </p:blipFill>
          <p:spPr>
            <a:xfrm>
              <a:off x="2257581" y="206841"/>
              <a:ext cx="957267" cy="1212561"/>
            </a:xfrm>
            <a:prstGeom prst="rect">
              <a:avLst/>
            </a:prstGeom>
          </p:spPr>
        </p:pic>
      </p:grpSp>
    </p:spTree>
    <p:extLst>
      <p:ext uri="{BB962C8B-B14F-4D97-AF65-F5344CB8AC3E}">
        <p14:creationId xmlns:p14="http://schemas.microsoft.com/office/powerpoint/2010/main" val="2549047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1"/>
                                        </p:tgtEl>
                                      </p:cBhvr>
                                    </p:animEffect>
                                    <p:set>
                                      <p:cBhvr>
                                        <p:cTn id="18" dur="1" fill="hold">
                                          <p:stCondLst>
                                            <p:cond delay="499"/>
                                          </p:stCondLst>
                                        </p:cTn>
                                        <p:tgtEl>
                                          <p:spTgt spid="31"/>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Failure Cases</a:t>
            </a:r>
          </a:p>
        </p:txBody>
      </p:sp>
      <p:sp>
        <p:nvSpPr>
          <p:cNvPr id="47" name="Content Placeholder 2"/>
          <p:cNvSpPr>
            <a:spLocks noGrp="1"/>
          </p:cNvSpPr>
          <p:nvPr>
            <p:ph idx="1"/>
          </p:nvPr>
        </p:nvSpPr>
        <p:spPr>
          <a:xfrm>
            <a:off x="685346" y="1043491"/>
            <a:ext cx="8018188" cy="830666"/>
          </a:xfrm>
        </p:spPr>
        <p:txBody>
          <a:bodyPr>
            <a:normAutofit/>
          </a:bodyPr>
          <a:lstStyle/>
          <a:p>
            <a:r>
              <a:rPr lang="en-US" sz="2000" dirty="0"/>
              <a:t>The algorithm fails when the constraints are not compatible with any traversal of mesh edges.</a:t>
            </a:r>
          </a:p>
        </p:txBody>
      </p:sp>
      <p:grpSp>
        <p:nvGrpSpPr>
          <p:cNvPr id="5" name="Group 4"/>
          <p:cNvGrpSpPr/>
          <p:nvPr/>
        </p:nvGrpSpPr>
        <p:grpSpPr>
          <a:xfrm>
            <a:off x="1086620" y="1744002"/>
            <a:ext cx="6962773" cy="1647826"/>
            <a:chOff x="397364" y="1389125"/>
            <a:chExt cx="6962773" cy="1647826"/>
          </a:xfrm>
        </p:grpSpPr>
        <p:pic>
          <p:nvPicPr>
            <p:cNvPr id="3" name="Picture 2"/>
            <p:cNvPicPr>
              <a:picLocks noChangeAspect="1"/>
            </p:cNvPicPr>
            <p:nvPr/>
          </p:nvPicPr>
          <p:blipFill>
            <a:blip r:embed="rId3"/>
            <a:stretch>
              <a:fillRect/>
            </a:stretch>
          </p:blipFill>
          <p:spPr>
            <a:xfrm>
              <a:off x="397364" y="1389127"/>
              <a:ext cx="1740693" cy="1647824"/>
            </a:xfrm>
            <a:prstGeom prst="rect">
              <a:avLst/>
            </a:prstGeom>
          </p:spPr>
        </p:pic>
        <p:pic>
          <p:nvPicPr>
            <p:cNvPr id="4" name="Picture 3"/>
            <p:cNvPicPr>
              <a:picLocks noChangeAspect="1"/>
            </p:cNvPicPr>
            <p:nvPr/>
          </p:nvPicPr>
          <p:blipFill>
            <a:blip r:embed="rId4"/>
            <a:stretch>
              <a:fillRect/>
            </a:stretch>
          </p:blipFill>
          <p:spPr>
            <a:xfrm>
              <a:off x="2138058" y="1389126"/>
              <a:ext cx="1740693" cy="1647824"/>
            </a:xfrm>
            <a:prstGeom prst="rect">
              <a:avLst/>
            </a:prstGeom>
          </p:spPr>
        </p:pic>
        <p:pic>
          <p:nvPicPr>
            <p:cNvPr id="8" name="Picture 7"/>
            <p:cNvPicPr>
              <a:picLocks noChangeAspect="1"/>
            </p:cNvPicPr>
            <p:nvPr/>
          </p:nvPicPr>
          <p:blipFill>
            <a:blip r:embed="rId5"/>
            <a:stretch>
              <a:fillRect/>
            </a:stretch>
          </p:blipFill>
          <p:spPr>
            <a:xfrm>
              <a:off x="3878750" y="1389125"/>
              <a:ext cx="1740693" cy="1647824"/>
            </a:xfrm>
            <a:prstGeom prst="rect">
              <a:avLst/>
            </a:prstGeom>
          </p:spPr>
        </p:pic>
        <p:pic>
          <p:nvPicPr>
            <p:cNvPr id="9" name="Picture 8"/>
            <p:cNvPicPr>
              <a:picLocks noChangeAspect="1"/>
            </p:cNvPicPr>
            <p:nvPr/>
          </p:nvPicPr>
          <p:blipFill>
            <a:blip r:embed="rId6"/>
            <a:stretch>
              <a:fillRect/>
            </a:stretch>
          </p:blipFill>
          <p:spPr>
            <a:xfrm>
              <a:off x="5619444" y="1389125"/>
              <a:ext cx="1740693" cy="1647824"/>
            </a:xfrm>
            <a:prstGeom prst="rect">
              <a:avLst/>
            </a:prstGeom>
          </p:spPr>
        </p:pic>
        <p:pic>
          <p:nvPicPr>
            <p:cNvPr id="7" name="Picture 6"/>
            <p:cNvPicPr>
              <a:picLocks noChangeAspect="1"/>
            </p:cNvPicPr>
            <p:nvPr/>
          </p:nvPicPr>
          <p:blipFill>
            <a:blip r:embed="rId7"/>
            <a:stretch>
              <a:fillRect/>
            </a:stretch>
          </p:blipFill>
          <p:spPr>
            <a:xfrm>
              <a:off x="2387609" y="2744374"/>
              <a:ext cx="1080000" cy="78750"/>
            </a:xfrm>
            <a:prstGeom prst="rect">
              <a:avLst/>
            </a:prstGeom>
          </p:spPr>
        </p:pic>
        <p:sp>
          <p:nvSpPr>
            <p:cNvPr id="45" name="Rectangle 44"/>
            <p:cNvSpPr>
              <a:spLocks noChangeArrowheads="1"/>
            </p:cNvSpPr>
            <p:nvPr/>
          </p:nvSpPr>
          <p:spPr bwMode="auto">
            <a:xfrm>
              <a:off x="3241586" y="2825520"/>
              <a:ext cx="48090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Cambria" panose="02040503050406030204" pitchFamily="18" charset="0"/>
                </a:rPr>
                <a:t>Layer 16</a:t>
              </a:r>
              <a:endParaRPr kumimoji="0" lang="en-US" altLang="en-US" sz="3600" b="0" i="0" u="none" strike="noStrike" cap="none" normalizeH="0" baseline="0" dirty="0">
                <a:ln>
                  <a:noFill/>
                </a:ln>
                <a:solidFill>
                  <a:schemeClr val="tx2"/>
                </a:solidFill>
                <a:effectLst>
                  <a:outerShdw blurRad="50800" dist="38100" dir="2700000" algn="tl" rotWithShape="0">
                    <a:prstClr val="black">
                      <a:alpha val="40000"/>
                    </a:prstClr>
                  </a:outerShdw>
                </a:effectLst>
              </a:endParaRPr>
            </a:p>
          </p:txBody>
        </p:sp>
        <p:sp>
          <p:nvSpPr>
            <p:cNvPr id="46" name="Rectangle 45"/>
            <p:cNvSpPr>
              <a:spLocks noChangeArrowheads="1"/>
            </p:cNvSpPr>
            <p:nvPr/>
          </p:nvSpPr>
          <p:spPr bwMode="auto">
            <a:xfrm>
              <a:off x="2225705" y="2823124"/>
              <a:ext cx="4103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Cambria" panose="02040503050406030204" pitchFamily="18" charset="0"/>
                </a:rPr>
                <a:t>Layer 0</a:t>
              </a:r>
              <a:endParaRPr kumimoji="0" lang="en-US" altLang="en-US" sz="3600" b="0" i="0" u="none" strike="noStrike" cap="none" normalizeH="0" baseline="0" dirty="0">
                <a:ln>
                  <a:noFill/>
                </a:ln>
                <a:solidFill>
                  <a:schemeClr val="tx2"/>
                </a:solidFill>
                <a:effectLst>
                  <a:outerShdw blurRad="50800" dist="38100" dir="2700000" algn="tl" rotWithShape="0">
                    <a:prstClr val="black">
                      <a:alpha val="40000"/>
                    </a:prstClr>
                  </a:outerShdw>
                </a:effectLst>
              </a:endParaRPr>
            </a:p>
          </p:txBody>
        </p:sp>
      </p:grpSp>
      <p:grpSp>
        <p:nvGrpSpPr>
          <p:cNvPr id="30" name="Group 29"/>
          <p:cNvGrpSpPr/>
          <p:nvPr/>
        </p:nvGrpSpPr>
        <p:grpSpPr>
          <a:xfrm>
            <a:off x="1082753" y="3334286"/>
            <a:ext cx="6962772" cy="1647826"/>
            <a:chOff x="397364" y="1389125"/>
            <a:chExt cx="6962772" cy="1647826"/>
          </a:xfrm>
        </p:grpSpPr>
        <p:pic>
          <p:nvPicPr>
            <p:cNvPr id="31" name="Picture 30"/>
            <p:cNvPicPr>
              <a:picLocks noChangeAspect="1"/>
            </p:cNvPicPr>
            <p:nvPr/>
          </p:nvPicPr>
          <p:blipFill>
            <a:blip r:embed="rId8"/>
            <a:stretch>
              <a:fillRect/>
            </a:stretch>
          </p:blipFill>
          <p:spPr>
            <a:xfrm>
              <a:off x="397364" y="1389127"/>
              <a:ext cx="1740692" cy="1647824"/>
            </a:xfrm>
            <a:prstGeom prst="rect">
              <a:avLst/>
            </a:prstGeom>
          </p:spPr>
        </p:pic>
        <p:pic>
          <p:nvPicPr>
            <p:cNvPr id="32" name="Picture 31"/>
            <p:cNvPicPr>
              <a:picLocks noChangeAspect="1"/>
            </p:cNvPicPr>
            <p:nvPr/>
          </p:nvPicPr>
          <p:blipFill>
            <a:blip r:embed="rId9"/>
            <a:stretch>
              <a:fillRect/>
            </a:stretch>
          </p:blipFill>
          <p:spPr>
            <a:xfrm>
              <a:off x="2138058" y="1389126"/>
              <a:ext cx="1740692" cy="1647824"/>
            </a:xfrm>
            <a:prstGeom prst="rect">
              <a:avLst/>
            </a:prstGeom>
          </p:spPr>
        </p:pic>
        <p:pic>
          <p:nvPicPr>
            <p:cNvPr id="33" name="Picture 32"/>
            <p:cNvPicPr>
              <a:picLocks noChangeAspect="1"/>
            </p:cNvPicPr>
            <p:nvPr/>
          </p:nvPicPr>
          <p:blipFill>
            <a:blip r:embed="rId10"/>
            <a:stretch>
              <a:fillRect/>
            </a:stretch>
          </p:blipFill>
          <p:spPr>
            <a:xfrm>
              <a:off x="3878750" y="1389125"/>
              <a:ext cx="1740692" cy="1647824"/>
            </a:xfrm>
            <a:prstGeom prst="rect">
              <a:avLst/>
            </a:prstGeom>
          </p:spPr>
        </p:pic>
        <p:pic>
          <p:nvPicPr>
            <p:cNvPr id="34" name="Picture 33"/>
            <p:cNvPicPr>
              <a:picLocks noChangeAspect="1"/>
            </p:cNvPicPr>
            <p:nvPr/>
          </p:nvPicPr>
          <p:blipFill>
            <a:blip r:embed="rId11"/>
            <a:stretch>
              <a:fillRect/>
            </a:stretch>
          </p:blipFill>
          <p:spPr>
            <a:xfrm>
              <a:off x="5619444" y="1389125"/>
              <a:ext cx="1740692" cy="1647824"/>
            </a:xfrm>
            <a:prstGeom prst="rect">
              <a:avLst/>
            </a:prstGeom>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87609" y="2749999"/>
              <a:ext cx="1080000" cy="67500"/>
            </a:xfrm>
            <a:prstGeom prst="rect">
              <a:avLst/>
            </a:prstGeom>
          </p:spPr>
        </p:pic>
        <p:sp>
          <p:nvSpPr>
            <p:cNvPr id="36" name="Rectangle 35"/>
            <p:cNvSpPr>
              <a:spLocks noChangeArrowheads="1"/>
            </p:cNvSpPr>
            <p:nvPr/>
          </p:nvSpPr>
          <p:spPr bwMode="auto">
            <a:xfrm>
              <a:off x="3241586" y="2825520"/>
              <a:ext cx="48090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Cambria" panose="02040503050406030204" pitchFamily="18" charset="0"/>
                </a:rPr>
                <a:t>Layer </a:t>
              </a:r>
              <a:r>
                <a:rPr lang="en-US" altLang="en-US" sz="1000" dirty="0">
                  <a:solidFill>
                    <a:schemeClr val="tx2"/>
                  </a:solidFill>
                  <a:effectLst>
                    <a:outerShdw blurRad="50800" dist="38100" dir="2700000" algn="tl" rotWithShape="0">
                      <a:prstClr val="black">
                        <a:alpha val="40000"/>
                      </a:prstClr>
                    </a:outerShdw>
                  </a:effectLst>
                  <a:latin typeface="Cambria" panose="02040503050406030204" pitchFamily="18" charset="0"/>
                </a:rPr>
                <a:t>21</a:t>
              </a:r>
              <a:endParaRPr kumimoji="0" lang="en-US" altLang="en-US" sz="3600" b="0" i="0" u="none" strike="noStrike" cap="none" normalizeH="0" baseline="0" dirty="0">
                <a:ln>
                  <a:noFill/>
                </a:ln>
                <a:solidFill>
                  <a:schemeClr val="tx2"/>
                </a:solidFill>
                <a:effectLst>
                  <a:outerShdw blurRad="50800" dist="38100" dir="2700000" algn="tl" rotWithShape="0">
                    <a:prstClr val="black">
                      <a:alpha val="40000"/>
                    </a:prstClr>
                  </a:outerShdw>
                </a:effectLst>
              </a:endParaRPr>
            </a:p>
          </p:txBody>
        </p:sp>
        <p:sp>
          <p:nvSpPr>
            <p:cNvPr id="37" name="Rectangle 36"/>
            <p:cNvSpPr>
              <a:spLocks noChangeArrowheads="1"/>
            </p:cNvSpPr>
            <p:nvPr/>
          </p:nvSpPr>
          <p:spPr bwMode="auto">
            <a:xfrm>
              <a:off x="2225705" y="2823124"/>
              <a:ext cx="4103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2"/>
                  </a:solidFill>
                  <a:effectLst>
                    <a:outerShdw blurRad="50800" dist="38100" dir="2700000" algn="tl" rotWithShape="0">
                      <a:prstClr val="black">
                        <a:alpha val="40000"/>
                      </a:prstClr>
                    </a:outerShdw>
                  </a:effectLst>
                  <a:latin typeface="Cambria" panose="02040503050406030204" pitchFamily="18" charset="0"/>
                </a:rPr>
                <a:t>Layer 0</a:t>
              </a:r>
              <a:endParaRPr kumimoji="0" lang="en-US" altLang="en-US" sz="3600" b="0" i="0" u="none" strike="noStrike" cap="none" normalizeH="0" baseline="0" dirty="0">
                <a:ln>
                  <a:noFill/>
                </a:ln>
                <a:solidFill>
                  <a:schemeClr val="tx2"/>
                </a:solidFill>
                <a:effectLst>
                  <a:outerShdw blurRad="50800" dist="38100" dir="2700000" algn="tl" rotWithShape="0">
                    <a:prstClr val="black">
                      <a:alpha val="40000"/>
                    </a:prstClr>
                  </a:outerShdw>
                </a:effectLst>
              </a:endParaRPr>
            </a:p>
          </p:txBody>
        </p:sp>
      </p:grpSp>
      <p:sp>
        <p:nvSpPr>
          <p:cNvPr id="20" name="Oval 19"/>
          <p:cNvSpPr/>
          <p:nvPr/>
        </p:nvSpPr>
        <p:spPr>
          <a:xfrm>
            <a:off x="1544000" y="1983159"/>
            <a:ext cx="805499" cy="372691"/>
          </a:xfrm>
          <a:prstGeom prst="ellipse">
            <a:avLst/>
          </a:prstGeom>
          <a:noFill/>
          <a:ln w="25400">
            <a:solidFill>
              <a:srgbClr val="FFFF0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Oval 20"/>
          <p:cNvSpPr/>
          <p:nvPr/>
        </p:nvSpPr>
        <p:spPr>
          <a:xfrm>
            <a:off x="3284693" y="1972401"/>
            <a:ext cx="702255" cy="334035"/>
          </a:xfrm>
          <a:prstGeom prst="ellipse">
            <a:avLst/>
          </a:prstGeom>
          <a:noFill/>
          <a:ln w="25400">
            <a:solidFill>
              <a:srgbClr val="FFFF0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Oval 21"/>
          <p:cNvSpPr/>
          <p:nvPr/>
        </p:nvSpPr>
        <p:spPr>
          <a:xfrm rot="5400000">
            <a:off x="3320837" y="2367438"/>
            <a:ext cx="702255" cy="334035"/>
          </a:xfrm>
          <a:prstGeom prst="ellipse">
            <a:avLst/>
          </a:prstGeom>
          <a:noFill/>
          <a:ln w="25400">
            <a:solidFill>
              <a:srgbClr val="FFFF0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74916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fontScale="92500" lnSpcReduction="20000"/>
          </a:bodyPr>
          <a:lstStyle/>
          <a:p>
            <a:pPr>
              <a:buClr>
                <a:srgbClr val="646464"/>
              </a:buClr>
            </a:pPr>
            <a:r>
              <a:rPr lang="en-US" sz="2600" dirty="0">
                <a:solidFill>
                  <a:srgbClr val="646464"/>
                </a:solidFill>
              </a:rPr>
              <a:t>Collision Avoidance</a:t>
            </a:r>
          </a:p>
          <a:p>
            <a:pPr>
              <a:buClr>
                <a:srgbClr val="646464"/>
              </a:buClr>
            </a:pPr>
            <a:endParaRPr lang="en-US" sz="2600" dirty="0">
              <a:solidFill>
                <a:srgbClr val="646464"/>
              </a:solidFill>
            </a:endParaRPr>
          </a:p>
          <a:p>
            <a:pPr>
              <a:buClr>
                <a:srgbClr val="646464"/>
              </a:buClr>
            </a:pPr>
            <a:r>
              <a:rPr lang="en-US" sz="2600" dirty="0">
                <a:solidFill>
                  <a:srgbClr val="646464"/>
                </a:solidFill>
              </a:rPr>
              <a:t>Edge Ordering</a:t>
            </a:r>
          </a:p>
          <a:p>
            <a:pPr>
              <a:buClr>
                <a:srgbClr val="646464"/>
              </a:buClr>
            </a:pPr>
            <a:endParaRPr lang="en-US" sz="2600" dirty="0">
              <a:solidFill>
                <a:srgbClr val="646464"/>
              </a:solidFill>
            </a:endParaRPr>
          </a:p>
          <a:p>
            <a:pPr>
              <a:buClr>
                <a:srgbClr val="646464"/>
              </a:buClr>
            </a:pPr>
            <a:r>
              <a:rPr lang="en-US" sz="2600" dirty="0">
                <a:solidFill>
                  <a:srgbClr val="646464"/>
                </a:solidFill>
              </a:rPr>
              <a:t>Results</a:t>
            </a:r>
          </a:p>
          <a:p>
            <a:pPr>
              <a:buClr>
                <a:srgbClr val="646464"/>
              </a:buClr>
            </a:pPr>
            <a:endParaRPr lang="en-US" sz="2600" dirty="0">
              <a:solidFill>
                <a:srgbClr val="646464"/>
              </a:solidFill>
            </a:endParaRPr>
          </a:p>
          <a:p>
            <a:pPr>
              <a:buClr>
                <a:srgbClr val="646464"/>
              </a:buClr>
            </a:pPr>
            <a:r>
              <a:rPr lang="en-US" sz="2600" dirty="0">
                <a:solidFill>
                  <a:srgbClr val="646464"/>
                </a:solidFill>
              </a:rPr>
              <a:t>Conclusion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655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500" fill="hold"/>
                                        <p:tgtEl>
                                          <p:spTgt spid="3">
                                            <p:txEl>
                                              <p:pRg st="6" end="6"/>
                                            </p:txEl>
                                          </p:spTgt>
                                        </p:tgtEl>
                                        <p:attrNameLst>
                                          <p:attrName>style.color</p:attrName>
                                        </p:attrNameLst>
                                      </p:cBhvr>
                                      <p:to>
                                        <a:srgbClr val="DDDDDD"/>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2552" y="4071679"/>
            <a:ext cx="1903470" cy="369332"/>
          </a:xfrm>
          <a:prstGeom prst="rect">
            <a:avLst/>
          </a:prstGeom>
          <a:noFill/>
        </p:spPr>
        <p:txBody>
          <a:bodyPr wrap="none" rtlCol="0">
            <a:spAutoFit/>
          </a:bodyPr>
          <a:lstStyle/>
          <a:p>
            <a:r>
              <a:rPr lang="en-US" dirty="0"/>
              <a:t>[Wang et al. 2013]</a:t>
            </a:r>
          </a:p>
        </p:txBody>
      </p:sp>
      <p:sp>
        <p:nvSpPr>
          <p:cNvPr id="4" name="TextBox 3"/>
          <p:cNvSpPr txBox="1"/>
          <p:nvPr/>
        </p:nvSpPr>
        <p:spPr>
          <a:xfrm>
            <a:off x="5736873" y="4071679"/>
            <a:ext cx="1875963" cy="369332"/>
          </a:xfrm>
          <a:prstGeom prst="rect">
            <a:avLst/>
          </a:prstGeom>
          <a:noFill/>
        </p:spPr>
        <p:txBody>
          <a:bodyPr wrap="none" rtlCol="0">
            <a:spAutoFit/>
          </a:bodyPr>
          <a:lstStyle/>
          <a:p>
            <a:r>
              <a:rPr lang="en-US" dirty="0"/>
              <a:t>[</a:t>
            </a:r>
            <a:r>
              <a:rPr lang="en-US" dirty="0" err="1"/>
              <a:t>Peréz</a:t>
            </a:r>
            <a:r>
              <a:rPr lang="en-US" dirty="0"/>
              <a:t> et al. 2015]</a:t>
            </a:r>
          </a:p>
        </p:txBody>
      </p:sp>
      <p:pic>
        <p:nvPicPr>
          <p:cNvPr id="3" name="Picture 2"/>
          <p:cNvPicPr>
            <a:picLocks noChangeAspect="1"/>
          </p:cNvPicPr>
          <p:nvPr/>
        </p:nvPicPr>
        <p:blipFill>
          <a:blip r:embed="rId3"/>
          <a:stretch>
            <a:fillRect/>
          </a:stretch>
        </p:blipFill>
        <p:spPr>
          <a:xfrm>
            <a:off x="165610" y="1163881"/>
            <a:ext cx="4017353" cy="2907798"/>
          </a:xfrm>
          <a:prstGeom prst="rect">
            <a:avLst/>
          </a:prstGeom>
        </p:spPr>
      </p:pic>
      <p:pic>
        <p:nvPicPr>
          <p:cNvPr id="6" name="Picture 5"/>
          <p:cNvPicPr>
            <a:picLocks noChangeAspect="1"/>
          </p:cNvPicPr>
          <p:nvPr/>
        </p:nvPicPr>
        <p:blipFill>
          <a:blip r:embed="rId4"/>
          <a:stretch>
            <a:fillRect/>
          </a:stretch>
        </p:blipFill>
        <p:spPr>
          <a:xfrm>
            <a:off x="4356845" y="1163881"/>
            <a:ext cx="4636018" cy="2907798"/>
          </a:xfrm>
          <a:prstGeom prst="rect">
            <a:avLst/>
          </a:prstGeom>
        </p:spPr>
      </p:pic>
    </p:spTree>
    <p:extLst>
      <p:ext uri="{BB962C8B-B14F-4D97-AF65-F5344CB8AC3E}">
        <p14:creationId xmlns:p14="http://schemas.microsoft.com/office/powerpoint/2010/main" val="3210678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685346" y="1157791"/>
            <a:ext cx="7765322" cy="3299909"/>
          </a:xfrm>
        </p:spPr>
        <p:txBody>
          <a:bodyPr>
            <a:normAutofit/>
          </a:bodyPr>
          <a:lstStyle/>
          <a:p>
            <a:r>
              <a:rPr lang="en-US" sz="1900" dirty="0"/>
              <a:t>An algorithm that enables a 5DOF printer to </a:t>
            </a:r>
            <a:r>
              <a:rPr lang="en-US" sz="1900" dirty="0" err="1"/>
              <a:t>wireprint</a:t>
            </a:r>
            <a:r>
              <a:rPr lang="en-US" sz="1900" dirty="0"/>
              <a:t> arbitrary input meshes.</a:t>
            </a:r>
          </a:p>
          <a:p>
            <a:pPr lvl="1"/>
            <a:r>
              <a:rPr lang="en-US" sz="1700" dirty="0"/>
              <a:t>Constraints to avoid collision</a:t>
            </a:r>
          </a:p>
          <a:p>
            <a:pPr lvl="1"/>
            <a:r>
              <a:rPr lang="en-US" sz="1700" dirty="0"/>
              <a:t>Schedule the printing</a:t>
            </a:r>
          </a:p>
          <a:p>
            <a:r>
              <a:rPr lang="en-US" sz="1900" dirty="0"/>
              <a:t>We managed to print a wide range of meshes that previous methods cannot handle.</a:t>
            </a:r>
          </a:p>
          <a:p>
            <a:r>
              <a:rPr lang="en-US" sz="1900" dirty="0"/>
              <a:t>Limitations</a:t>
            </a:r>
          </a:p>
          <a:p>
            <a:pPr lvl="1"/>
            <a:r>
              <a:rPr lang="en-US" sz="1700" dirty="0"/>
              <a:t>Not guaranteed to find a solution</a:t>
            </a:r>
          </a:p>
          <a:p>
            <a:pPr lvl="1"/>
            <a:r>
              <a:rPr lang="en-US" sz="1700" dirty="0" smtClean="0"/>
              <a:t>Quadratic computational </a:t>
            </a:r>
            <a:r>
              <a:rPr lang="en-US" sz="1700" dirty="0"/>
              <a:t>cost </a:t>
            </a:r>
          </a:p>
          <a:p>
            <a:pPr lvl="1"/>
            <a:endParaRPr lang="en-US" sz="2000" dirty="0"/>
          </a:p>
          <a:p>
            <a:pPr lvl="1"/>
            <a:endParaRPr lang="en-US" sz="2000" dirty="0"/>
          </a:p>
        </p:txBody>
      </p:sp>
    </p:spTree>
    <p:extLst>
      <p:ext uri="{BB962C8B-B14F-4D97-AF65-F5344CB8AC3E}">
        <p14:creationId xmlns:p14="http://schemas.microsoft.com/office/powerpoint/2010/main" val="1272588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p>
        </p:txBody>
      </p:sp>
      <p:sp>
        <p:nvSpPr>
          <p:cNvPr id="3" name="Content Placeholder 2"/>
          <p:cNvSpPr>
            <a:spLocks noGrp="1"/>
          </p:cNvSpPr>
          <p:nvPr>
            <p:ph idx="1"/>
          </p:nvPr>
        </p:nvSpPr>
        <p:spPr>
          <a:xfrm>
            <a:off x="685346" y="1157791"/>
            <a:ext cx="7765322" cy="3795209"/>
          </a:xfrm>
        </p:spPr>
        <p:txBody>
          <a:bodyPr>
            <a:normAutofit/>
          </a:bodyPr>
          <a:lstStyle/>
          <a:p>
            <a:r>
              <a:rPr lang="en-US" sz="1800" dirty="0"/>
              <a:t>Solving the theoretical problem</a:t>
            </a:r>
          </a:p>
          <a:p>
            <a:pPr lvl="1"/>
            <a:r>
              <a:rPr lang="en-US" sz="1600" dirty="0"/>
              <a:t>Is it NP-hard?</a:t>
            </a:r>
          </a:p>
          <a:p>
            <a:r>
              <a:rPr lang="en-US" sz="1800" dirty="0"/>
              <a:t>Computational cost</a:t>
            </a:r>
          </a:p>
          <a:p>
            <a:pPr lvl="1"/>
            <a:r>
              <a:rPr lang="en-US" sz="1600" dirty="0"/>
              <a:t>Using smarter strategies for collision sampling</a:t>
            </a:r>
          </a:p>
          <a:p>
            <a:r>
              <a:rPr lang="en-US" sz="1800" dirty="0"/>
              <a:t>Improving the hardware</a:t>
            </a:r>
          </a:p>
          <a:p>
            <a:pPr lvl="1"/>
            <a:r>
              <a:rPr lang="en-US" sz="1600" dirty="0"/>
              <a:t>Better cooling system</a:t>
            </a:r>
          </a:p>
          <a:p>
            <a:pPr lvl="1"/>
            <a:r>
              <a:rPr lang="en-US" sz="1600" dirty="0"/>
              <a:t>More accuracy</a:t>
            </a:r>
          </a:p>
          <a:p>
            <a:pPr lvl="1"/>
            <a:r>
              <a:rPr lang="en-US" sz="1600" dirty="0"/>
              <a:t>Better </a:t>
            </a:r>
            <a:r>
              <a:rPr lang="en-US" sz="1600" dirty="0" smtClean="0"/>
              <a:t>control</a:t>
            </a:r>
            <a:endParaRPr lang="en-US" sz="1600" dirty="0"/>
          </a:p>
        </p:txBody>
      </p:sp>
    </p:spTree>
    <p:extLst>
      <p:ext uri="{BB962C8B-B14F-4D97-AF65-F5344CB8AC3E}">
        <p14:creationId xmlns:p14="http://schemas.microsoft.com/office/powerpoint/2010/main" val="2926115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a:t>
            </a:r>
          </a:p>
        </p:txBody>
      </p:sp>
      <p:sp>
        <p:nvSpPr>
          <p:cNvPr id="3" name="Content Placeholder 2"/>
          <p:cNvSpPr>
            <a:spLocks noGrp="1"/>
          </p:cNvSpPr>
          <p:nvPr>
            <p:ph idx="1"/>
          </p:nvPr>
        </p:nvSpPr>
        <p:spPr/>
        <p:txBody>
          <a:bodyPr>
            <a:normAutofit/>
          </a:bodyPr>
          <a:lstStyle/>
          <a:p>
            <a:r>
              <a:rPr lang="en-US" sz="2000" dirty="0" smtClean="0"/>
              <a:t>This project is supported by</a:t>
            </a:r>
          </a:p>
          <a:p>
            <a:pPr lvl="1"/>
            <a:r>
              <a:rPr lang="en-US" sz="1850" dirty="0"/>
              <a:t>NSF</a:t>
            </a:r>
          </a:p>
          <a:p>
            <a:pPr lvl="1"/>
            <a:r>
              <a:rPr lang="en-US" sz="1850" dirty="0" smtClean="0"/>
              <a:t>Autodesk</a:t>
            </a:r>
            <a:endParaRPr lang="en-US" sz="2000" dirty="0" smtClean="0"/>
          </a:p>
          <a:p>
            <a:r>
              <a:rPr lang="en-US" sz="2000" dirty="0" smtClean="0"/>
              <a:t>We </a:t>
            </a:r>
            <a:r>
              <a:rPr lang="en-US" sz="2000" dirty="0"/>
              <a:t>want to </a:t>
            </a:r>
            <a:r>
              <a:rPr lang="en-US" sz="2000" dirty="0" smtClean="0"/>
              <a:t>thank </a:t>
            </a:r>
            <a:r>
              <a:rPr lang="en-US" sz="1850" dirty="0" smtClean="0"/>
              <a:t>John </a:t>
            </a:r>
            <a:r>
              <a:rPr lang="en-US" sz="1850" dirty="0"/>
              <a:t>(Spike) Hughes for his insightful comments </a:t>
            </a:r>
            <a:r>
              <a:rPr lang="en-US" sz="1850"/>
              <a:t>and </a:t>
            </a:r>
            <a:r>
              <a:rPr lang="en-US" sz="1850" smtClean="0"/>
              <a:t>suggestions.</a:t>
            </a:r>
            <a:endParaRPr lang="en-US" sz="1850" dirty="0"/>
          </a:p>
        </p:txBody>
      </p:sp>
      <p:sp>
        <p:nvSpPr>
          <p:cNvPr id="4" name="Title 1"/>
          <p:cNvSpPr txBox="1">
            <a:spLocks/>
          </p:cNvSpPr>
          <p:nvPr/>
        </p:nvSpPr>
        <p:spPr>
          <a:xfrm>
            <a:off x="638505" y="3590555"/>
            <a:ext cx="7765322" cy="727838"/>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50800" dist="38100" dir="2700000" algn="tl" rotWithShape="0">
                    <a:prstClr val="black">
                      <a:alpha val="40000"/>
                    </a:prst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Thank you!</a:t>
            </a:r>
            <a:endParaRPr lang="en-US" dirty="0"/>
          </a:p>
        </p:txBody>
      </p:sp>
    </p:spTree>
    <p:extLst>
      <p:ext uri="{BB962C8B-B14F-4D97-AF65-F5344CB8AC3E}">
        <p14:creationId xmlns:p14="http://schemas.microsoft.com/office/powerpoint/2010/main" val="3983534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wi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813" y="1163658"/>
            <a:ext cx="3330536" cy="3330536"/>
          </a:xfrm>
          <a:prstGeom prst="rect">
            <a:avLst/>
          </a:prstGeom>
        </p:spPr>
      </p:pic>
      <p:sp>
        <p:nvSpPr>
          <p:cNvPr id="2" name="Title 1"/>
          <p:cNvSpPr>
            <a:spLocks noGrp="1"/>
          </p:cNvSpPr>
          <p:nvPr>
            <p:ph type="title"/>
          </p:nvPr>
        </p:nvSpPr>
        <p:spPr/>
        <p:txBody>
          <a:bodyPr/>
          <a:lstStyle/>
          <a:p>
            <a:r>
              <a:rPr lang="en-US" dirty="0" err="1"/>
              <a:t>WirePrint</a:t>
            </a:r>
            <a:r>
              <a:rPr lang="en-US" dirty="0"/>
              <a:t> System</a:t>
            </a: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424" y="1110868"/>
            <a:ext cx="3392716" cy="3392716"/>
          </a:xfrm>
          <a:prstGeom prst="rect">
            <a:avLst/>
          </a:prstGeom>
        </p:spPr>
      </p:pic>
      <p:sp>
        <p:nvSpPr>
          <p:cNvPr id="6" name="Content Placeholder 2"/>
          <p:cNvSpPr>
            <a:spLocks noGrp="1"/>
          </p:cNvSpPr>
          <p:nvPr>
            <p:ph idx="1"/>
          </p:nvPr>
        </p:nvSpPr>
        <p:spPr>
          <a:xfrm>
            <a:off x="4394201" y="1200151"/>
            <a:ext cx="4587874" cy="3394472"/>
          </a:xfrm>
          <a:effectLst/>
        </p:spPr>
        <p:txBody>
          <a:bodyPr>
            <a:normAutofit/>
          </a:bodyPr>
          <a:lstStyle/>
          <a:p>
            <a:r>
              <a:rPr lang="en-US" sz="2000" dirty="0"/>
              <a:t>Directly extrude filament in 3D space, creating one edge in a single stroke.</a:t>
            </a:r>
          </a:p>
          <a:p>
            <a:r>
              <a:rPr lang="en-US" sz="2000" dirty="0"/>
              <a:t>Model sliced horizontally and filled with zigzags.</a:t>
            </a:r>
          </a:p>
          <a:p>
            <a:r>
              <a:rPr lang="en-US" sz="2000" dirty="0"/>
              <a:t>The meshing is heavily constrained.</a:t>
            </a:r>
          </a:p>
          <a:p>
            <a:endParaRPr lang="en-US" sz="2400" dirty="0"/>
          </a:p>
          <a:p>
            <a:endParaRPr lang="en-US" sz="2800" dirty="0"/>
          </a:p>
        </p:txBody>
      </p:sp>
      <p:sp>
        <p:nvSpPr>
          <p:cNvPr id="4" name="TextBox 3"/>
          <p:cNvSpPr txBox="1"/>
          <p:nvPr/>
        </p:nvSpPr>
        <p:spPr>
          <a:xfrm>
            <a:off x="1455761" y="4559183"/>
            <a:ext cx="2100640" cy="369332"/>
          </a:xfrm>
          <a:prstGeom prst="rect">
            <a:avLst/>
          </a:prstGeom>
          <a:noFill/>
        </p:spPr>
        <p:txBody>
          <a:bodyPr wrap="none" rtlCol="0">
            <a:spAutoFit/>
          </a:bodyPr>
          <a:lstStyle/>
          <a:p>
            <a:r>
              <a:rPr lang="en-US" dirty="0"/>
              <a:t>[Mueller et al. 2014]</a:t>
            </a:r>
          </a:p>
        </p:txBody>
      </p:sp>
      <p:cxnSp>
        <p:nvCxnSpPr>
          <p:cNvPr id="23" name="Straight Connector 22"/>
          <p:cNvCxnSpPr/>
          <p:nvPr/>
        </p:nvCxnSpPr>
        <p:spPr>
          <a:xfrm>
            <a:off x="7377382" y="3852456"/>
            <a:ext cx="0" cy="536895"/>
          </a:xfrm>
          <a:prstGeom prst="line">
            <a:avLst/>
          </a:prstGeom>
          <a:ln w="222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377382" y="3852456"/>
            <a:ext cx="595618" cy="536895"/>
          </a:xfrm>
          <a:prstGeom prst="line">
            <a:avLst/>
          </a:prstGeom>
          <a:ln w="22225">
            <a:solidFill>
              <a:schemeClr val="tx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7039377" y="3770880"/>
            <a:ext cx="676010" cy="618472"/>
            <a:chOff x="1100667" y="2001118"/>
            <a:chExt cx="746389" cy="618472"/>
          </a:xfrm>
          <a:effectLst>
            <a:outerShdw blurRad="50800" dist="38100" dir="2700000" algn="tl" rotWithShape="0">
              <a:prstClr val="black">
                <a:alpha val="40000"/>
              </a:prstClr>
            </a:outerShdw>
          </a:effectLst>
        </p:grpSpPr>
        <p:cxnSp>
          <p:nvCxnSpPr>
            <p:cNvPr id="26" name="Straight Connector 25"/>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0" name="Explosion 1 29"/>
          <p:cNvSpPr/>
          <p:nvPr/>
        </p:nvSpPr>
        <p:spPr>
          <a:xfrm>
            <a:off x="7434069" y="3931316"/>
            <a:ext cx="451379" cy="333375"/>
          </a:xfrm>
          <a:prstGeom prst="irregularSeal1">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5468527" y="3852456"/>
            <a:ext cx="0" cy="536895"/>
          </a:xfrm>
          <a:prstGeom prst="line">
            <a:avLst/>
          </a:prstGeom>
          <a:ln w="222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468527" y="3852456"/>
            <a:ext cx="976618" cy="536895"/>
          </a:xfrm>
          <a:prstGeom prst="line">
            <a:avLst/>
          </a:prstGeom>
          <a:ln w="22225">
            <a:solidFill>
              <a:schemeClr val="tx1"/>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5130521" y="3770879"/>
            <a:ext cx="676010" cy="618472"/>
            <a:chOff x="1100667" y="2001118"/>
            <a:chExt cx="746389" cy="618472"/>
          </a:xfrm>
          <a:effectLst>
            <a:outerShdw blurRad="50800" dist="38100" dir="2700000" algn="tl" rotWithShape="0">
              <a:prstClr val="black">
                <a:alpha val="40000"/>
              </a:prstClr>
            </a:outerShdw>
          </a:effectLst>
        </p:grpSpPr>
        <p:cxnSp>
          <p:nvCxnSpPr>
            <p:cNvPr id="34" name="Straight Connector 33"/>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1561173" y="2975312"/>
            <a:ext cx="755650" cy="185738"/>
          </a:xfrm>
          <a:prstGeom prst="rect">
            <a:avLst/>
          </a:prstGeom>
          <a:noFill/>
          <a:ln w="25400">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2251" y="1625543"/>
            <a:ext cx="1543050" cy="304876"/>
          </a:xfrm>
          <a:prstGeom prst="rect">
            <a:avLst/>
          </a:prstGeom>
        </p:spPr>
      </p:pic>
      <p:cxnSp>
        <p:nvCxnSpPr>
          <p:cNvPr id="41" name="Straight Connector 40"/>
          <p:cNvCxnSpPr/>
          <p:nvPr/>
        </p:nvCxnSpPr>
        <p:spPr>
          <a:xfrm>
            <a:off x="2556076" y="1754288"/>
            <a:ext cx="295275" cy="10001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851351" y="1854300"/>
            <a:ext cx="352425" cy="26113"/>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218063" y="1855411"/>
            <a:ext cx="371475" cy="2500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89538" y="1777981"/>
            <a:ext cx="269082" cy="7743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861596" y="1650545"/>
            <a:ext cx="595" cy="12743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84823" y="1647569"/>
            <a:ext cx="269630" cy="206731"/>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572572" y="1714262"/>
            <a:ext cx="595" cy="12743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208561" y="1697138"/>
            <a:ext cx="361653" cy="18327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3203776" y="1727975"/>
            <a:ext cx="595" cy="12743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835265" y="1727976"/>
            <a:ext cx="364616" cy="11372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2842421" y="1701206"/>
            <a:ext cx="595" cy="12743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590035" y="1701206"/>
            <a:ext cx="252387" cy="5308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574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40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10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Effect transition="in" filter="fade">
                                      <p:cBhvr>
                                        <p:cTn id="26" dur="500"/>
                                        <p:tgtEl>
                                          <p:spTgt spid="39"/>
                                        </p:tgtEl>
                                      </p:cBhvr>
                                    </p:animEffect>
                                  </p:childTnLst>
                                </p:cTn>
                              </p:par>
                              <p:par>
                                <p:cTn id="27" presetID="53" presetClass="entr" presetSubtype="16"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Effect transition="in" filter="fade">
                                      <p:cBhvr>
                                        <p:cTn id="31" dur="500"/>
                                        <p:tgtEl>
                                          <p:spTgt spid="40"/>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200"/>
                                        <p:tgtEl>
                                          <p:spTgt spid="41"/>
                                        </p:tgtEl>
                                      </p:cBhvr>
                                    </p:animEffect>
                                  </p:childTnLst>
                                </p:cTn>
                              </p:par>
                            </p:childTnLst>
                          </p:cTn>
                        </p:par>
                        <p:par>
                          <p:cTn id="36" fill="hold">
                            <p:stCondLst>
                              <p:cond delay="2700"/>
                            </p:stCondLst>
                            <p:childTnLst>
                              <p:par>
                                <p:cTn id="37" presetID="22" presetClass="entr" presetSubtype="8"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200"/>
                                        <p:tgtEl>
                                          <p:spTgt spid="42"/>
                                        </p:tgtEl>
                                      </p:cBhvr>
                                    </p:animEffect>
                                  </p:childTnLst>
                                </p:cTn>
                              </p:par>
                            </p:childTnLst>
                          </p:cTn>
                        </p:par>
                        <p:par>
                          <p:cTn id="40" fill="hold">
                            <p:stCondLst>
                              <p:cond delay="2900"/>
                            </p:stCondLst>
                            <p:childTnLst>
                              <p:par>
                                <p:cTn id="41" presetID="22" presetClass="entr" presetSubtype="4"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down)">
                                      <p:cBhvr>
                                        <p:cTn id="43" dur="200"/>
                                        <p:tgtEl>
                                          <p:spTgt spid="43"/>
                                        </p:tgtEl>
                                      </p:cBhvr>
                                    </p:animEffect>
                                  </p:childTnLst>
                                </p:cTn>
                              </p:par>
                            </p:childTnLst>
                          </p:cTn>
                        </p:par>
                        <p:par>
                          <p:cTn id="44" fill="hold">
                            <p:stCondLst>
                              <p:cond delay="3100"/>
                            </p:stCondLst>
                            <p:childTnLst>
                              <p:par>
                                <p:cTn id="45" presetID="22" presetClass="entr" presetSubtype="4"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down)">
                                      <p:cBhvr>
                                        <p:cTn id="47" dur="200"/>
                                        <p:tgtEl>
                                          <p:spTgt spid="44"/>
                                        </p:tgtEl>
                                      </p:cBhvr>
                                    </p:animEffect>
                                  </p:childTnLst>
                                </p:cTn>
                              </p:par>
                            </p:childTnLst>
                          </p:cTn>
                        </p:par>
                        <p:par>
                          <p:cTn id="48" fill="hold">
                            <p:stCondLst>
                              <p:cond delay="3300"/>
                            </p:stCondLst>
                            <p:childTnLst>
                              <p:par>
                                <p:cTn id="49" presetID="22" presetClass="entr" presetSubtype="2"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right)">
                                      <p:cBhvr>
                                        <p:cTn id="51" dur="200"/>
                                        <p:tgtEl>
                                          <p:spTgt spid="45"/>
                                        </p:tgtEl>
                                      </p:cBhvr>
                                    </p:animEffect>
                                  </p:childTnLst>
                                </p:cTn>
                              </p:par>
                            </p:childTnLst>
                          </p:cTn>
                        </p:par>
                        <p:par>
                          <p:cTn id="52" fill="hold">
                            <p:stCondLst>
                              <p:cond delay="3500"/>
                            </p:stCondLst>
                            <p:childTnLst>
                              <p:par>
                                <p:cTn id="53" presetID="22" presetClass="entr" presetSubtype="2"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right)">
                                      <p:cBhvr>
                                        <p:cTn id="55" dur="200"/>
                                        <p:tgtEl>
                                          <p:spTgt spid="46"/>
                                        </p:tgtEl>
                                      </p:cBhvr>
                                    </p:animEffect>
                                  </p:childTnLst>
                                </p:cTn>
                              </p:par>
                            </p:childTnLst>
                          </p:cTn>
                        </p:par>
                        <p:par>
                          <p:cTn id="56" fill="hold">
                            <p:stCondLst>
                              <p:cond delay="3700"/>
                            </p:stCondLst>
                            <p:childTnLst>
                              <p:par>
                                <p:cTn id="57" presetID="22" presetClass="entr" presetSubtype="4"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down)">
                                      <p:cBhvr>
                                        <p:cTn id="59" dur="200"/>
                                        <p:tgtEl>
                                          <p:spTgt spid="47"/>
                                        </p:tgtEl>
                                      </p:cBhvr>
                                    </p:animEffect>
                                  </p:childTnLst>
                                </p:cTn>
                              </p:par>
                            </p:childTnLst>
                          </p:cTn>
                        </p:par>
                        <p:par>
                          <p:cTn id="60" fill="hold">
                            <p:stCondLst>
                              <p:cond delay="3900"/>
                            </p:stCondLst>
                            <p:childTnLst>
                              <p:par>
                                <p:cTn id="61" presetID="22" presetClass="entr" presetSubtype="2" fill="hold"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right)">
                                      <p:cBhvr>
                                        <p:cTn id="63" dur="200"/>
                                        <p:tgtEl>
                                          <p:spTgt spid="48"/>
                                        </p:tgtEl>
                                      </p:cBhvr>
                                    </p:animEffect>
                                  </p:childTnLst>
                                </p:cTn>
                              </p:par>
                            </p:childTnLst>
                          </p:cTn>
                        </p:par>
                        <p:par>
                          <p:cTn id="64" fill="hold">
                            <p:stCondLst>
                              <p:cond delay="4100"/>
                            </p:stCondLst>
                            <p:childTnLst>
                              <p:par>
                                <p:cTn id="65" presetID="22" presetClass="entr" presetSubtype="4" fill="hold" nodeType="after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200"/>
                                        <p:tgtEl>
                                          <p:spTgt spid="49"/>
                                        </p:tgtEl>
                                      </p:cBhvr>
                                    </p:animEffect>
                                  </p:childTnLst>
                                </p:cTn>
                              </p:par>
                            </p:childTnLst>
                          </p:cTn>
                        </p:par>
                        <p:par>
                          <p:cTn id="68" fill="hold">
                            <p:stCondLst>
                              <p:cond delay="4300"/>
                            </p:stCondLst>
                            <p:childTnLst>
                              <p:par>
                                <p:cTn id="69" presetID="22" presetClass="entr" presetSubtype="2" fill="hold" nodeType="after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right)">
                                      <p:cBhvr>
                                        <p:cTn id="71" dur="200"/>
                                        <p:tgtEl>
                                          <p:spTgt spid="50"/>
                                        </p:tgtEl>
                                      </p:cBhvr>
                                    </p:animEffect>
                                  </p:childTnLst>
                                </p:cTn>
                              </p:par>
                            </p:childTnLst>
                          </p:cTn>
                        </p:par>
                        <p:par>
                          <p:cTn id="72" fill="hold">
                            <p:stCondLst>
                              <p:cond delay="4500"/>
                            </p:stCondLst>
                            <p:childTnLst>
                              <p:par>
                                <p:cTn id="73" presetID="22" presetClass="entr" presetSubtype="4" fill="hold" nodeType="after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down)">
                                      <p:cBhvr>
                                        <p:cTn id="75" dur="200"/>
                                        <p:tgtEl>
                                          <p:spTgt spid="51"/>
                                        </p:tgtEl>
                                      </p:cBhvr>
                                    </p:animEffect>
                                  </p:childTnLst>
                                </p:cTn>
                              </p:par>
                            </p:childTnLst>
                          </p:cTn>
                        </p:par>
                        <p:par>
                          <p:cTn id="76" fill="hold">
                            <p:stCondLst>
                              <p:cond delay="4700"/>
                            </p:stCondLst>
                            <p:childTnLst>
                              <p:par>
                                <p:cTn id="77" presetID="22" presetClass="entr" presetSubtype="2" fill="hold" nodeType="after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wipe(right)">
                                      <p:cBhvr>
                                        <p:cTn id="79" dur="200"/>
                                        <p:tgtEl>
                                          <p:spTgt spid="5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6">
                                            <p:txEl>
                                              <p:pRg st="2" end="2"/>
                                            </p:txEl>
                                          </p:spTgt>
                                        </p:tgtEl>
                                        <p:attrNameLst>
                                          <p:attrName>style.visibility</p:attrName>
                                        </p:attrNameLst>
                                      </p:cBhvr>
                                      <p:to>
                                        <p:strVal val="visible"/>
                                      </p:to>
                                    </p:set>
                                    <p:animEffect transition="in" filter="fade">
                                      <p:cBhvr>
                                        <p:cTn id="84" dur="500"/>
                                        <p:tgtEl>
                                          <p:spTgt spid="6">
                                            <p:txEl>
                                              <p:pRg st="2" end="2"/>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childTnLst>
                          </p:cTn>
                        </p:par>
                        <p:par>
                          <p:cTn id="89" fill="hold">
                            <p:stCondLst>
                              <p:cond delay="0"/>
                            </p:stCondLst>
                            <p:childTnLst>
                              <p:par>
                                <p:cTn id="90" presetID="42" presetClass="path" presetSubtype="0" fill="hold" nodeType="afterEffect">
                                  <p:stCondLst>
                                    <p:cond delay="0"/>
                                  </p:stCondLst>
                                  <p:childTnLst>
                                    <p:animMotion origin="layout" path="M -0.00035 0.00093 L -0.00035 -0.10895 " pathEditMode="relative" rAng="0" ptsTypes="AA">
                                      <p:cBhvr>
                                        <p:cTn id="91" dur="500" fill="hold"/>
                                        <p:tgtEl>
                                          <p:spTgt spid="33"/>
                                        </p:tgtEl>
                                        <p:attrNameLst>
                                          <p:attrName>ppt_x</p:attrName>
                                          <p:attrName>ppt_y</p:attrName>
                                        </p:attrNameLst>
                                      </p:cBhvr>
                                      <p:rCtr x="0" y="-5494"/>
                                    </p:animMotion>
                                  </p:childTnLst>
                                </p:cTn>
                              </p:par>
                              <p:par>
                                <p:cTn id="92" presetID="22" presetClass="entr" presetSubtype="4" fill="hold" nodeType="with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wipe(down)">
                                      <p:cBhvr>
                                        <p:cTn id="94" dur="550"/>
                                        <p:tgtEl>
                                          <p:spTgt spid="31"/>
                                        </p:tgtEl>
                                      </p:cBhvr>
                                    </p:animEffect>
                                  </p:childTnLst>
                                </p:cTn>
                              </p:par>
                            </p:childTnLst>
                          </p:cTn>
                        </p:par>
                        <p:par>
                          <p:cTn id="95" fill="hold">
                            <p:stCondLst>
                              <p:cond delay="550"/>
                            </p:stCondLst>
                            <p:childTnLst>
                              <p:par>
                                <p:cTn id="96" presetID="42" presetClass="path" presetSubtype="0" fill="hold" nodeType="afterEffect">
                                  <p:stCondLst>
                                    <p:cond delay="0"/>
                                  </p:stCondLst>
                                  <p:childTnLst>
                                    <p:animMotion origin="layout" path="M -0.00035 -0.10895 L 0.10677 -0.00092 " pathEditMode="fixed" rAng="0" ptsTypes="AA">
                                      <p:cBhvr>
                                        <p:cTn id="97" dur="500" fill="hold"/>
                                        <p:tgtEl>
                                          <p:spTgt spid="33"/>
                                        </p:tgtEl>
                                        <p:attrNameLst>
                                          <p:attrName>ppt_x</p:attrName>
                                          <p:attrName>ppt_y</p:attrName>
                                        </p:attrNameLst>
                                      </p:cBhvr>
                                      <p:rCtr x="5347" y="5401"/>
                                    </p:animMotion>
                                  </p:childTnLst>
                                </p:cTn>
                              </p:par>
                              <p:par>
                                <p:cTn id="98" presetID="22" presetClass="entr" presetSubtype="1" fill="hold" nodeType="with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wipe(up)">
                                      <p:cBhvr>
                                        <p:cTn id="100" dur="550"/>
                                        <p:tgtEl>
                                          <p:spTgt spid="32"/>
                                        </p:tgtEl>
                                      </p:cBhvr>
                                    </p:animEffect>
                                  </p:childTnLst>
                                </p:cTn>
                              </p:par>
                            </p:childTnLst>
                          </p:cTn>
                        </p:par>
                        <p:par>
                          <p:cTn id="101" fill="hold">
                            <p:stCondLst>
                              <p:cond delay="1100"/>
                            </p:stCondLst>
                            <p:childTnLst>
                              <p:par>
                                <p:cTn id="102" presetID="1" presetClass="entr" presetSubtype="0" fill="hold" nodeType="afterEffect">
                                  <p:stCondLst>
                                    <p:cond delay="500"/>
                                  </p:stCondLst>
                                  <p:childTnLst>
                                    <p:set>
                                      <p:cBhvr>
                                        <p:cTn id="103" dur="1" fill="hold">
                                          <p:stCondLst>
                                            <p:cond delay="0"/>
                                          </p:stCondLst>
                                        </p:cTn>
                                        <p:tgtEl>
                                          <p:spTgt spid="25"/>
                                        </p:tgtEl>
                                        <p:attrNameLst>
                                          <p:attrName>style.visibility</p:attrName>
                                        </p:attrNameLst>
                                      </p:cBhvr>
                                      <p:to>
                                        <p:strVal val="visible"/>
                                      </p:to>
                                    </p:set>
                                  </p:childTnLst>
                                </p:cTn>
                              </p:par>
                            </p:childTnLst>
                          </p:cTn>
                        </p:par>
                        <p:par>
                          <p:cTn id="104" fill="hold">
                            <p:stCondLst>
                              <p:cond delay="1600"/>
                            </p:stCondLst>
                            <p:childTnLst>
                              <p:par>
                                <p:cTn id="105" presetID="42" presetClass="path" presetSubtype="0" fill="hold" nodeType="afterEffect">
                                  <p:stCondLst>
                                    <p:cond delay="0"/>
                                  </p:stCondLst>
                                  <p:childTnLst>
                                    <p:animMotion origin="layout" path="M -8.33333E-7 1.23457E-7 L -8.33333E-7 -0.10679 " pathEditMode="relative" rAng="0" ptsTypes="AA">
                                      <p:cBhvr>
                                        <p:cTn id="106" dur="500" fill="hold"/>
                                        <p:tgtEl>
                                          <p:spTgt spid="25"/>
                                        </p:tgtEl>
                                        <p:attrNameLst>
                                          <p:attrName>ppt_x</p:attrName>
                                          <p:attrName>ppt_y</p:attrName>
                                        </p:attrNameLst>
                                      </p:cBhvr>
                                      <p:rCtr x="0" y="-5340"/>
                                    </p:animMotion>
                                  </p:childTnLst>
                                </p:cTn>
                              </p:par>
                              <p:par>
                                <p:cTn id="107" presetID="22" presetClass="entr" presetSubtype="4" fill="hold" nodeType="withEffect">
                                  <p:stCondLst>
                                    <p:cond delay="0"/>
                                  </p:stCondLst>
                                  <p:childTnLst>
                                    <p:set>
                                      <p:cBhvr>
                                        <p:cTn id="108" dur="1" fill="hold">
                                          <p:stCondLst>
                                            <p:cond delay="0"/>
                                          </p:stCondLst>
                                        </p:cTn>
                                        <p:tgtEl>
                                          <p:spTgt spid="23"/>
                                        </p:tgtEl>
                                        <p:attrNameLst>
                                          <p:attrName>style.visibility</p:attrName>
                                        </p:attrNameLst>
                                      </p:cBhvr>
                                      <p:to>
                                        <p:strVal val="visible"/>
                                      </p:to>
                                    </p:set>
                                    <p:animEffect transition="in" filter="wipe(down)">
                                      <p:cBhvr>
                                        <p:cTn id="109" dur="550"/>
                                        <p:tgtEl>
                                          <p:spTgt spid="23"/>
                                        </p:tgtEl>
                                      </p:cBhvr>
                                    </p:animEffect>
                                  </p:childTnLst>
                                </p:cTn>
                              </p:par>
                            </p:childTnLst>
                          </p:cTn>
                        </p:par>
                        <p:par>
                          <p:cTn id="110" fill="hold">
                            <p:stCondLst>
                              <p:cond delay="2150"/>
                            </p:stCondLst>
                            <p:childTnLst>
                              <p:par>
                                <p:cTn id="111" presetID="42" presetClass="path" presetSubtype="0" fill="hold" nodeType="afterEffect">
                                  <p:stCondLst>
                                    <p:cond delay="0"/>
                                  </p:stCondLst>
                                  <p:childTnLst>
                                    <p:animMotion origin="layout" path="M -8.33333E-7 -0.10679 L 0.06511 -0.00309 " pathEditMode="relative" rAng="0" ptsTypes="AA">
                                      <p:cBhvr>
                                        <p:cTn id="112" dur="500" fill="hold"/>
                                        <p:tgtEl>
                                          <p:spTgt spid="25"/>
                                        </p:tgtEl>
                                        <p:attrNameLst>
                                          <p:attrName>ppt_x</p:attrName>
                                          <p:attrName>ppt_y</p:attrName>
                                        </p:attrNameLst>
                                      </p:cBhvr>
                                      <p:rCtr x="3247" y="5185"/>
                                    </p:animMotion>
                                  </p:childTnLst>
                                </p:cTn>
                              </p:par>
                              <p:par>
                                <p:cTn id="113" presetID="22" presetClass="entr" presetSubtype="1"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up)">
                                      <p:cBhvr>
                                        <p:cTn id="115" dur="550"/>
                                        <p:tgtEl>
                                          <p:spTgt spid="24"/>
                                        </p:tgtEl>
                                      </p:cBhvr>
                                    </p:animEffect>
                                  </p:childTnLst>
                                </p:cTn>
                              </p:par>
                              <p:par>
                                <p:cTn id="116" presetID="53" presetClass="entr" presetSubtype="16" fill="hold" grpId="0" nodeType="withEffect">
                                  <p:stCondLst>
                                    <p:cond delay="150"/>
                                  </p:stCondLst>
                                  <p:childTnLst>
                                    <p:set>
                                      <p:cBhvr>
                                        <p:cTn id="117" dur="1" fill="hold">
                                          <p:stCondLst>
                                            <p:cond delay="0"/>
                                          </p:stCondLst>
                                        </p:cTn>
                                        <p:tgtEl>
                                          <p:spTgt spid="30"/>
                                        </p:tgtEl>
                                        <p:attrNameLst>
                                          <p:attrName>style.visibility</p:attrName>
                                        </p:attrNameLst>
                                      </p:cBhvr>
                                      <p:to>
                                        <p:strVal val="visible"/>
                                      </p:to>
                                    </p:set>
                                    <p:anim calcmode="lin" valueType="num">
                                      <p:cBhvr>
                                        <p:cTn id="118" dur="250" fill="hold"/>
                                        <p:tgtEl>
                                          <p:spTgt spid="30"/>
                                        </p:tgtEl>
                                        <p:attrNameLst>
                                          <p:attrName>ppt_w</p:attrName>
                                        </p:attrNameLst>
                                      </p:cBhvr>
                                      <p:tavLst>
                                        <p:tav tm="0">
                                          <p:val>
                                            <p:fltVal val="0"/>
                                          </p:val>
                                        </p:tav>
                                        <p:tav tm="100000">
                                          <p:val>
                                            <p:strVal val="#ppt_w"/>
                                          </p:val>
                                        </p:tav>
                                      </p:tavLst>
                                    </p:anim>
                                    <p:anim calcmode="lin" valueType="num">
                                      <p:cBhvr>
                                        <p:cTn id="119" dur="250" fill="hold"/>
                                        <p:tgtEl>
                                          <p:spTgt spid="30"/>
                                        </p:tgtEl>
                                        <p:attrNameLst>
                                          <p:attrName>ppt_h</p:attrName>
                                        </p:attrNameLst>
                                      </p:cBhvr>
                                      <p:tavLst>
                                        <p:tav tm="0">
                                          <p:val>
                                            <p:fltVal val="0"/>
                                          </p:val>
                                        </p:tav>
                                        <p:tav tm="100000">
                                          <p:val>
                                            <p:strVal val="#ppt_h"/>
                                          </p:val>
                                        </p:tav>
                                      </p:tavLst>
                                    </p:anim>
                                    <p:animEffect transition="in" filter="fade">
                                      <p:cBhvr>
                                        <p:cTn id="120"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1" fill="hold" display="0">
                  <p:stCondLst>
                    <p:cond delay="indefinite"/>
                  </p:stCondLst>
                </p:cTn>
                <p:tgtEl>
                  <p:spTgt spid="7"/>
                </p:tgtEl>
              </p:cMediaNode>
            </p:video>
          </p:childTnLst>
        </p:cTn>
      </p:par>
    </p:tnLst>
    <p:bldLst>
      <p:bldP spid="30"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On-the-Fly Print System</a:t>
            </a:r>
          </a:p>
        </p:txBody>
      </p:sp>
      <p:pic>
        <p:nvPicPr>
          <p:cNvPr id="4" name="Picture 3"/>
          <p:cNvPicPr>
            <a:picLocks noChangeAspect="1"/>
          </p:cNvPicPr>
          <p:nvPr/>
        </p:nvPicPr>
        <p:blipFill>
          <a:blip r:embed="rId7"/>
          <a:stretch>
            <a:fillRect/>
          </a:stretch>
        </p:blipFill>
        <p:spPr>
          <a:xfrm>
            <a:off x="266700" y="1451428"/>
            <a:ext cx="4441078" cy="2951589"/>
          </a:xfrm>
          <a:prstGeom prst="rect">
            <a:avLst/>
          </a:prstGeom>
        </p:spPr>
      </p:pic>
      <p:sp>
        <p:nvSpPr>
          <p:cNvPr id="5" name="TextBox 4"/>
          <p:cNvSpPr txBox="1"/>
          <p:nvPr/>
        </p:nvSpPr>
        <p:spPr>
          <a:xfrm>
            <a:off x="1574681" y="4511464"/>
            <a:ext cx="1825115" cy="369332"/>
          </a:xfrm>
          <a:prstGeom prst="rect">
            <a:avLst/>
          </a:prstGeom>
          <a:noFill/>
        </p:spPr>
        <p:txBody>
          <a:bodyPr wrap="none" rtlCol="0">
            <a:spAutoFit/>
          </a:bodyPr>
          <a:lstStyle/>
          <a:p>
            <a:r>
              <a:rPr lang="en-US" dirty="0"/>
              <a:t>[Peng et al. 2016]</a:t>
            </a:r>
          </a:p>
        </p:txBody>
      </p:sp>
      <p:sp>
        <p:nvSpPr>
          <p:cNvPr id="6" name="Oval 5"/>
          <p:cNvSpPr/>
          <p:nvPr/>
        </p:nvSpPr>
        <p:spPr>
          <a:xfrm rot="1543809">
            <a:off x="2011430" y="2306691"/>
            <a:ext cx="548784" cy="2137391"/>
          </a:xfrm>
          <a:prstGeom prst="ellipse">
            <a:avLst/>
          </a:prstGeom>
          <a:noFill/>
          <a:ln w="28575">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Arc 9"/>
          <p:cNvSpPr/>
          <p:nvPr/>
        </p:nvSpPr>
        <p:spPr>
          <a:xfrm rot="2600606">
            <a:off x="1171804" y="1188184"/>
            <a:ext cx="2863743" cy="2923895"/>
          </a:xfrm>
          <a:prstGeom prst="arc">
            <a:avLst>
              <a:gd name="adj1" fmla="val 16200000"/>
              <a:gd name="adj2" fmla="val 11130023"/>
            </a:avLst>
          </a:prstGeom>
          <a:ln w="28575">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 name="C Ax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041546" y="2968250"/>
            <a:ext cx="3454753" cy="1943299"/>
          </a:xfrm>
          <a:prstGeom prst="rect">
            <a:avLst/>
          </a:prstGeom>
        </p:spPr>
      </p:pic>
      <p:pic>
        <p:nvPicPr>
          <p:cNvPr id="11" name="B Axi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041545" y="1024951"/>
            <a:ext cx="3454753" cy="1943299"/>
          </a:xfrm>
          <a:prstGeom prst="rect">
            <a:avLst/>
          </a:prstGeom>
        </p:spPr>
      </p:pic>
      <p:grpSp>
        <p:nvGrpSpPr>
          <p:cNvPr id="8" name="Group 7"/>
          <p:cNvGrpSpPr/>
          <p:nvPr/>
        </p:nvGrpSpPr>
        <p:grpSpPr>
          <a:xfrm>
            <a:off x="989791" y="1278560"/>
            <a:ext cx="3230879" cy="3232904"/>
            <a:chOff x="989791" y="1278560"/>
            <a:chExt cx="3230879" cy="3232904"/>
          </a:xfrm>
        </p:grpSpPr>
        <p:pic>
          <p:nvPicPr>
            <p:cNvPr id="12" name="Picture 11"/>
            <p:cNvPicPr>
              <a:picLocks noChangeAspect="1"/>
            </p:cNvPicPr>
            <p:nvPr/>
          </p:nvPicPr>
          <p:blipFill>
            <a:blip r:embed="rId10"/>
            <a:stretch>
              <a:fillRect/>
            </a:stretch>
          </p:blipFill>
          <p:spPr>
            <a:xfrm>
              <a:off x="989791" y="1278560"/>
              <a:ext cx="3230879" cy="3232904"/>
            </a:xfrm>
            <a:prstGeom prst="rect">
              <a:avLst/>
            </a:prstGeom>
          </p:spPr>
        </p:pic>
        <p:pic>
          <p:nvPicPr>
            <p:cNvPr id="3" name="Picture 2"/>
            <p:cNvPicPr>
              <a:picLocks noChangeAspect="1"/>
            </p:cNvPicPr>
            <p:nvPr/>
          </p:nvPicPr>
          <p:blipFill>
            <a:blip r:embed="rId11"/>
            <a:stretch>
              <a:fillRect/>
            </a:stretch>
          </p:blipFill>
          <p:spPr>
            <a:xfrm>
              <a:off x="3928943" y="4001884"/>
              <a:ext cx="257175" cy="381000"/>
            </a:xfrm>
            <a:prstGeom prst="rect">
              <a:avLst/>
            </a:prstGeom>
          </p:spPr>
        </p:pic>
      </p:grpSp>
      <p:sp>
        <p:nvSpPr>
          <p:cNvPr id="13" name="Oval 12"/>
          <p:cNvSpPr/>
          <p:nvPr/>
        </p:nvSpPr>
        <p:spPr>
          <a:xfrm>
            <a:off x="1279774" y="2460059"/>
            <a:ext cx="628650" cy="482600"/>
          </a:xfrm>
          <a:prstGeom prst="ellipse">
            <a:avLst/>
          </a:prstGeom>
          <a:noFill/>
          <a:ln w="25400">
            <a:solidFill>
              <a:srgbClr val="FFFF0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Content Placeholder 2"/>
          <p:cNvSpPr>
            <a:spLocks noGrp="1"/>
          </p:cNvSpPr>
          <p:nvPr>
            <p:ph idx="1"/>
          </p:nvPr>
        </p:nvSpPr>
        <p:spPr>
          <a:xfrm>
            <a:off x="4895849" y="1200151"/>
            <a:ext cx="4086225" cy="3394472"/>
          </a:xfrm>
          <a:effectLst/>
        </p:spPr>
        <p:txBody>
          <a:bodyPr/>
          <a:lstStyle/>
          <a:p>
            <a:r>
              <a:rPr lang="en-US" sz="2000" dirty="0"/>
              <a:t>Two extra degrees of freedom. </a:t>
            </a:r>
          </a:p>
          <a:p>
            <a:r>
              <a:rPr lang="en-US" sz="2000" dirty="0"/>
              <a:t>The nozzle can approach the model from different orientations to print the edges.</a:t>
            </a:r>
          </a:p>
          <a:p>
            <a:r>
              <a:rPr lang="en-US" sz="2000" dirty="0"/>
              <a:t>Mesh generated from UV map.</a:t>
            </a:r>
          </a:p>
          <a:p>
            <a:r>
              <a:rPr lang="en-US" sz="2000" dirty="0"/>
              <a:t>Simple strategy for scheduling. </a:t>
            </a:r>
          </a:p>
          <a:p>
            <a:endParaRPr lang="en-US" sz="2800" dirty="0"/>
          </a:p>
          <a:p>
            <a:endParaRPr lang="en-US" sz="2800" dirty="0"/>
          </a:p>
        </p:txBody>
      </p:sp>
    </p:spTree>
    <p:extLst>
      <p:ext uri="{BB962C8B-B14F-4D97-AF65-F5344CB8AC3E}">
        <p14:creationId xmlns:p14="http://schemas.microsoft.com/office/powerpoint/2010/main" val="3093937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6613" fill="hold"/>
                                        <p:tgtEl>
                                          <p:spTgt spid="11"/>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xit" presetSubtype="0" fill="hold" grpId="1"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3477" fill="hold"/>
                                        <p:tgtEl>
                                          <p:spTgt spid="9"/>
                                        </p:tgtEl>
                                      </p:cBhvr>
                                    </p:cmd>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md type="call" cmd="stop">
                                      <p:cBhvr>
                                        <p:cTn id="36" dur="1">
                                          <p:stCondLst>
                                            <p:cond delay="499"/>
                                          </p:stCondLst>
                                        </p:cTn>
                                        <p:tgtEl>
                                          <p:spTgt spid="11"/>
                                        </p:tgtEl>
                                      </p:cBhvr>
                                    </p:cmd>
                                  </p:childTnLst>
                                </p:cTn>
                              </p:par>
                              <p:par>
                                <p:cTn id="37" presetID="10" presetClass="exit" presetSubtype="0" fill="hold"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md type="call" cmd="stop">
                                      <p:cBhvr>
                                        <p:cTn id="40" dur="1">
                                          <p:stCondLst>
                                            <p:cond delay="499"/>
                                          </p:stCondLst>
                                        </p:cTn>
                                        <p:tgtEl>
                                          <p:spTgt spid="9"/>
                                        </p:tgtEl>
                                      </p:cBhvr>
                                    </p:cmd>
                                  </p:childTnLst>
                                </p:cTn>
                              </p:par>
                              <p:par>
                                <p:cTn id="41" presetID="10" presetClass="entr" presetSubtype="0" fill="hold" grpId="0"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fade">
                                      <p:cBhvr>
                                        <p:cTn id="46" dur="500"/>
                                        <p:tgtEl>
                                          <p:spTgt spid="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Effect transition="in" filter="fade">
                                      <p:cBhvr>
                                        <p:cTn id="51" dur="500"/>
                                        <p:tgtEl>
                                          <p:spTgt spid="7">
                                            <p:txEl>
                                              <p:pRg st="2" end="2"/>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xit" presetSubtype="0" fill="hold" nodeType="with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3" end="3"/>
                                            </p:txEl>
                                          </p:spTgt>
                                        </p:tgtEl>
                                        <p:attrNameLst>
                                          <p:attrName>style.visibility</p:attrName>
                                        </p:attrNameLst>
                                      </p:cBhvr>
                                      <p:to>
                                        <p:strVal val="visible"/>
                                      </p:to>
                                    </p:set>
                                    <p:animEffect transition="in" filter="fade">
                                      <p:cBhvr>
                                        <p:cTn id="62" dur="500"/>
                                        <p:tgtEl>
                                          <p:spTgt spid="7">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0" fill="hold" display="0">
                  <p:stCondLst>
                    <p:cond delay="indefinite"/>
                  </p:stCondLst>
                </p:cTn>
                <p:tgtEl>
                  <p:spTgt spid="9"/>
                </p:tgtEl>
              </p:cMediaNode>
            </p:video>
            <p:seq concurrent="1" nextAc="seek">
              <p:cTn id="71" restart="whenNotActive" fill="hold" evtFilter="cancelBubble" nodeType="interactiveSeq">
                <p:stCondLst>
                  <p:cond evt="onClick" delay="0">
                    <p:tgtEl>
                      <p:spTgt spid="9"/>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clickEffect">
                                  <p:stCondLst>
                                    <p:cond delay="0"/>
                                  </p:stCondLst>
                                  <p:childTnLst>
                                    <p:cmd type="call" cmd="togglePause">
                                      <p:cBhvr>
                                        <p:cTn id="75" dur="1" fill="hold"/>
                                        <p:tgtEl>
                                          <p:spTgt spid="9"/>
                                        </p:tgtEl>
                                      </p:cBhvr>
                                    </p:cmd>
                                  </p:childTnLst>
                                </p:cTn>
                              </p:par>
                            </p:childTnLst>
                          </p:cTn>
                        </p:par>
                      </p:childTnLst>
                    </p:cTn>
                  </p:par>
                </p:childTnLst>
              </p:cTn>
              <p:nextCondLst>
                <p:cond evt="onClick" delay="0">
                  <p:tgtEl>
                    <p:spTgt spid="9"/>
                  </p:tgtEl>
                </p:cond>
              </p:nextCondLst>
            </p:seq>
            <p:video>
              <p:cMediaNode vol="80000">
                <p:cTn id="76" fill="hold" display="0">
                  <p:stCondLst>
                    <p:cond delay="indefinite"/>
                  </p:stCondLst>
                </p:cTn>
                <p:tgtEl>
                  <p:spTgt spid="11"/>
                </p:tgtEl>
              </p:cMediaNode>
            </p:video>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1"/>
                                        </p:tgtEl>
                                      </p:cBhvr>
                                    </p:cmd>
                                  </p:childTnLst>
                                </p:cTn>
                              </p:par>
                            </p:childTnLst>
                          </p:cTn>
                        </p:par>
                      </p:childTnLst>
                    </p:cTn>
                  </p:par>
                </p:childTnLst>
              </p:cTn>
              <p:nextCondLst>
                <p:cond evt="onClick" delay="0">
                  <p:tgtEl>
                    <p:spTgt spid="11"/>
                  </p:tgtEl>
                </p:cond>
              </p:nextCondLst>
            </p:seq>
          </p:childTnLst>
        </p:cTn>
      </p:par>
    </p:tnLst>
    <p:bldLst>
      <p:bldP spid="6" grpId="0" animBg="1"/>
      <p:bldP spid="6" grpId="1" animBg="1"/>
      <p:bldP spid="10" grpId="0" animBg="1"/>
      <p:bldP spid="10" grpId="1" animBg="1"/>
      <p:bldP spid="13" grpId="0" animBg="1"/>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38125" y="650767"/>
            <a:ext cx="4238625" cy="3828220"/>
          </a:xfrm>
          <a:prstGeom prst="rect">
            <a:avLst/>
          </a:prstGeom>
        </p:spPr>
      </p:pic>
      <p:pic>
        <p:nvPicPr>
          <p:cNvPr id="13" name="Picture 12"/>
          <p:cNvPicPr>
            <a:picLocks noChangeAspect="1"/>
          </p:cNvPicPr>
          <p:nvPr/>
        </p:nvPicPr>
        <p:blipFill>
          <a:blip r:embed="rId4"/>
          <a:stretch>
            <a:fillRect/>
          </a:stretch>
        </p:blipFill>
        <p:spPr>
          <a:xfrm>
            <a:off x="4638676" y="650768"/>
            <a:ext cx="4238626" cy="3828220"/>
          </a:xfrm>
          <a:prstGeom prst="rect">
            <a:avLst/>
          </a:prstGeom>
        </p:spPr>
      </p:pic>
      <p:sp>
        <p:nvSpPr>
          <p:cNvPr id="14" name="Rectangle 13"/>
          <p:cNvSpPr/>
          <p:nvPr/>
        </p:nvSpPr>
        <p:spPr>
          <a:xfrm>
            <a:off x="5790576" y="4501729"/>
            <a:ext cx="1962076" cy="369332"/>
          </a:xfrm>
          <a:prstGeom prst="rect">
            <a:avLst/>
          </a:prstGeom>
        </p:spPr>
        <p:txBody>
          <a:bodyPr wrap="none">
            <a:spAutoFit/>
          </a:bodyPr>
          <a:lstStyle/>
          <a:p>
            <a:r>
              <a:rPr lang="en-US" dirty="0"/>
              <a:t>[</a:t>
            </a:r>
            <a:r>
              <a:rPr lang="en-US" dirty="0" err="1"/>
              <a:t>Jakob</a:t>
            </a:r>
            <a:r>
              <a:rPr lang="en-US" dirty="0"/>
              <a:t> et al. 2015]</a:t>
            </a:r>
          </a:p>
        </p:txBody>
      </p:sp>
      <p:sp>
        <p:nvSpPr>
          <p:cNvPr id="15" name="TextBox 14"/>
          <p:cNvSpPr txBox="1"/>
          <p:nvPr/>
        </p:nvSpPr>
        <p:spPr>
          <a:xfrm>
            <a:off x="1229564" y="4501729"/>
            <a:ext cx="2255746" cy="369332"/>
          </a:xfrm>
          <a:prstGeom prst="rect">
            <a:avLst/>
          </a:prstGeom>
          <a:noFill/>
        </p:spPr>
        <p:txBody>
          <a:bodyPr wrap="none" rtlCol="0">
            <a:spAutoFit/>
          </a:bodyPr>
          <a:lstStyle/>
          <a:p>
            <a:r>
              <a:rPr lang="en-US" dirty="0"/>
              <a:t>[</a:t>
            </a:r>
            <a:r>
              <a:rPr lang="en-US" dirty="0" err="1"/>
              <a:t>Bommes</a:t>
            </a:r>
            <a:r>
              <a:rPr lang="en-US" dirty="0"/>
              <a:t> et al. 2009]</a:t>
            </a:r>
          </a:p>
        </p:txBody>
      </p:sp>
    </p:spTree>
    <p:extLst>
      <p:ext uri="{BB962C8B-B14F-4D97-AF65-F5344CB8AC3E}">
        <p14:creationId xmlns:p14="http://schemas.microsoft.com/office/powerpoint/2010/main" val="27938786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2568028"/>
            <a:ext cx="9144000" cy="2286090"/>
            <a:chOff x="0" y="2568028"/>
            <a:chExt cx="9144000" cy="228609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68028"/>
              <a:ext cx="3048119" cy="228609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119" y="2568028"/>
              <a:ext cx="3048119" cy="228609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596" y="2568028"/>
              <a:ext cx="3047404" cy="2286090"/>
            </a:xfrm>
            <a:prstGeom prst="rect">
              <a:avLst/>
            </a:prstGeom>
          </p:spPr>
        </p:pic>
      </p:grpSp>
      <p:grpSp>
        <p:nvGrpSpPr>
          <p:cNvPr id="18" name="Group 17"/>
          <p:cNvGrpSpPr/>
          <p:nvPr/>
        </p:nvGrpSpPr>
        <p:grpSpPr>
          <a:xfrm>
            <a:off x="425466" y="320040"/>
            <a:ext cx="8293424" cy="2197186"/>
            <a:chOff x="425466" y="320040"/>
            <a:chExt cx="8293424" cy="2197186"/>
          </a:xfrm>
        </p:grpSpPr>
        <p:pic>
          <p:nvPicPr>
            <p:cNvPr id="15" name="Picture 14"/>
            <p:cNvPicPr>
              <a:picLocks noChangeAspect="1"/>
            </p:cNvPicPr>
            <p:nvPr/>
          </p:nvPicPr>
          <p:blipFill>
            <a:blip r:embed="rId6"/>
            <a:stretch>
              <a:fillRect/>
            </a:stretch>
          </p:blipFill>
          <p:spPr>
            <a:xfrm>
              <a:off x="425466" y="320040"/>
              <a:ext cx="2197186" cy="2197186"/>
            </a:xfrm>
            <a:prstGeom prst="rect">
              <a:avLst/>
            </a:prstGeom>
          </p:spPr>
        </p:pic>
        <p:pic>
          <p:nvPicPr>
            <p:cNvPr id="16" name="Picture 15"/>
            <p:cNvPicPr>
              <a:picLocks noChangeAspect="1"/>
            </p:cNvPicPr>
            <p:nvPr/>
          </p:nvPicPr>
          <p:blipFill>
            <a:blip r:embed="rId7"/>
            <a:stretch>
              <a:fillRect/>
            </a:stretch>
          </p:blipFill>
          <p:spPr>
            <a:xfrm>
              <a:off x="3473585" y="320040"/>
              <a:ext cx="2197186" cy="2197186"/>
            </a:xfrm>
            <a:prstGeom prst="rect">
              <a:avLst/>
            </a:prstGeom>
          </p:spPr>
        </p:pic>
        <p:pic>
          <p:nvPicPr>
            <p:cNvPr id="17" name="Picture 16"/>
            <p:cNvPicPr>
              <a:picLocks noChangeAspect="1"/>
            </p:cNvPicPr>
            <p:nvPr/>
          </p:nvPicPr>
          <p:blipFill>
            <a:blip r:embed="rId8"/>
            <a:stretch>
              <a:fillRect/>
            </a:stretch>
          </p:blipFill>
          <p:spPr>
            <a:xfrm>
              <a:off x="6521704" y="320040"/>
              <a:ext cx="2197186" cy="2197186"/>
            </a:xfrm>
            <a:prstGeom prst="rect">
              <a:avLst/>
            </a:prstGeom>
          </p:spPr>
        </p:pic>
      </p:grpSp>
    </p:spTree>
    <p:extLst>
      <p:ext uri="{BB962C8B-B14F-4D97-AF65-F5344CB8AC3E}">
        <p14:creationId xmlns:p14="http://schemas.microsoft.com/office/powerpoint/2010/main" val="2233236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238422" y="248960"/>
            <a:ext cx="2331720" cy="2331720"/>
          </a:xfrm>
          <a:prstGeom prst="rect">
            <a:avLst/>
          </a:prstGeom>
        </p:spPr>
      </p:pic>
      <p:pic>
        <p:nvPicPr>
          <p:cNvPr id="6" name="Picture 5"/>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238422" y="2580680"/>
            <a:ext cx="2331720" cy="2331720"/>
          </a:xfrm>
          <a:prstGeom prst="rect">
            <a:avLst/>
          </a:prstGeom>
        </p:spPr>
      </p:pic>
      <p:sp>
        <p:nvSpPr>
          <p:cNvPr id="7" name="Left Arrow 6"/>
          <p:cNvSpPr/>
          <p:nvPr/>
        </p:nvSpPr>
        <p:spPr>
          <a:xfrm>
            <a:off x="5385600" y="862998"/>
            <a:ext cx="622300" cy="342900"/>
          </a:xfrm>
          <a:prstGeom prst="leftArrow">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flipH="1">
            <a:off x="5385600" y="3955415"/>
            <a:ext cx="622300" cy="342900"/>
          </a:xfrm>
          <a:prstGeom prst="leftArrow">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u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flipV="1">
            <a:off x="491638" y="248960"/>
            <a:ext cx="4695112" cy="4663440"/>
          </a:xfrm>
          <a:prstGeom prst="rect">
            <a:avLst/>
          </a:prstGeom>
        </p:spPr>
      </p:pic>
    </p:spTree>
    <p:extLst>
      <p:ext uri="{BB962C8B-B14F-4D97-AF65-F5344CB8AC3E}">
        <p14:creationId xmlns:p14="http://schemas.microsoft.com/office/powerpoint/2010/main" val="3723919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 presetClass="mediacall" presetSubtype="0" fill="hold" nodeType="afterEffect">
                                  <p:stCondLst>
                                    <p:cond delay="0"/>
                                  </p:stCondLst>
                                  <p:childTnLst>
                                    <p:cmd type="call" cmd="playFrom(0.0)">
                                      <p:cBhvr>
                                        <p:cTn id="18" dur="4968" fill="hold"/>
                                        <p:tgtEl>
                                          <p:spTgt spid="2"/>
                                        </p:tgtEl>
                                      </p:cBhvr>
                                    </p:cmd>
                                  </p:childTnLst>
                                </p:cTn>
                              </p:par>
                              <p:par>
                                <p:cTn id="19" presetID="10" presetClass="entr" presetSubtype="0" fill="hold" grpId="0" nodeType="withEffect">
                                  <p:stCondLst>
                                    <p:cond delay="4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45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Goal</a:t>
            </a:r>
          </a:p>
        </p:txBody>
      </p:sp>
      <p:sp>
        <p:nvSpPr>
          <p:cNvPr id="3" name="Content Placeholder 2"/>
          <p:cNvSpPr>
            <a:spLocks noGrp="1"/>
          </p:cNvSpPr>
          <p:nvPr>
            <p:ph idx="1"/>
          </p:nvPr>
        </p:nvSpPr>
        <p:spPr/>
        <p:txBody>
          <a:bodyPr>
            <a:normAutofit/>
          </a:bodyPr>
          <a:lstStyle/>
          <a:p>
            <a:r>
              <a:rPr lang="en-US" sz="2400" dirty="0"/>
              <a:t>Schedule the printing process for an arbitrary mesh.</a:t>
            </a:r>
          </a:p>
          <a:p>
            <a:endParaRPr lang="en-US" sz="2400" dirty="0"/>
          </a:p>
          <a:p>
            <a:r>
              <a:rPr lang="en-US" sz="2400" dirty="0"/>
              <a:t>Given a mesh, we need to generate a sequence of edges and determine the printing orientation for each edge.</a:t>
            </a:r>
          </a:p>
        </p:txBody>
      </p:sp>
      <p:grpSp>
        <p:nvGrpSpPr>
          <p:cNvPr id="4" name="Group 3"/>
          <p:cNvGrpSpPr/>
          <p:nvPr/>
        </p:nvGrpSpPr>
        <p:grpSpPr>
          <a:xfrm>
            <a:off x="3718856" y="4049794"/>
            <a:ext cx="2326662" cy="511173"/>
            <a:chOff x="1416998" y="3629850"/>
            <a:chExt cx="2326662" cy="511173"/>
          </a:xfrm>
          <a:effectLst>
            <a:outerShdw blurRad="50800" dist="38100" dir="2700000" algn="tl" rotWithShape="0">
              <a:prstClr val="black">
                <a:alpha val="40000"/>
              </a:prstClr>
            </a:outerShdw>
          </a:effectLst>
        </p:grpSpPr>
        <p:cxnSp>
          <p:nvCxnSpPr>
            <p:cNvPr id="5" name="Straight Connector 4"/>
            <p:cNvCxnSpPr/>
            <p:nvPr/>
          </p:nvCxnSpPr>
          <p:spPr>
            <a:xfrm flipV="1">
              <a:off x="1416998" y="4128452"/>
              <a:ext cx="1646877" cy="12571"/>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1416998" y="3633024"/>
              <a:ext cx="307831" cy="507999"/>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flipV="1">
              <a:off x="1724831" y="3633025"/>
              <a:ext cx="383644" cy="495427"/>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2118166" y="3660775"/>
              <a:ext cx="273743" cy="467677"/>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2391911" y="3660776"/>
              <a:ext cx="684247" cy="467676"/>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3083254" y="3863800"/>
              <a:ext cx="653309" cy="262856"/>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1724831" y="3629850"/>
              <a:ext cx="684246" cy="30925"/>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083255" y="3694470"/>
              <a:ext cx="54541" cy="432187"/>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137796" y="3694470"/>
              <a:ext cx="605864" cy="169330"/>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409077" y="3660776"/>
              <a:ext cx="735816" cy="33694"/>
            </a:xfrm>
            <a:prstGeom prst="line">
              <a:avLst/>
            </a:prstGeom>
            <a:ln w="22225">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15" name="Straight Connector 14"/>
          <p:cNvCxnSpPr/>
          <p:nvPr/>
        </p:nvCxnSpPr>
        <p:spPr>
          <a:xfrm flipV="1">
            <a:off x="3718856" y="4548396"/>
            <a:ext cx="1646877" cy="12571"/>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718856" y="4052968"/>
            <a:ext cx="307831" cy="507999"/>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4026689" y="4052969"/>
            <a:ext cx="383644" cy="495427"/>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4420024" y="4080719"/>
            <a:ext cx="273743" cy="467677"/>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4693769" y="4080720"/>
            <a:ext cx="684247" cy="467676"/>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385112" y="4283744"/>
            <a:ext cx="653309" cy="262856"/>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4026689" y="4049794"/>
            <a:ext cx="684246" cy="30925"/>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85113" y="4114414"/>
            <a:ext cx="54541" cy="432187"/>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439654" y="4114414"/>
            <a:ext cx="605864" cy="169330"/>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710935" y="4080720"/>
            <a:ext cx="735816" cy="33694"/>
          </a:xfrm>
          <a:prstGeom prst="line">
            <a:avLst/>
          </a:prstGeom>
          <a:ln w="22225">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3376896" y="3936209"/>
            <a:ext cx="676823" cy="1236944"/>
            <a:chOff x="2240891" y="1973847"/>
            <a:chExt cx="676823" cy="1236944"/>
          </a:xfrm>
          <a:effectLst>
            <a:outerShdw blurRad="50800" dist="38100" dir="2700000" algn="tl" rotWithShape="0">
              <a:prstClr val="black">
                <a:alpha val="40000"/>
              </a:prstClr>
            </a:outerShdw>
          </a:effectLst>
        </p:grpSpPr>
        <p:grpSp>
          <p:nvGrpSpPr>
            <p:cNvPr id="26" name="Group 25"/>
            <p:cNvGrpSpPr/>
            <p:nvPr/>
          </p:nvGrpSpPr>
          <p:grpSpPr>
            <a:xfrm>
              <a:off x="2240891" y="1973847"/>
              <a:ext cx="676011" cy="618472"/>
              <a:chOff x="1100667" y="2001118"/>
              <a:chExt cx="746390" cy="618472"/>
            </a:xfrm>
          </p:grpSpPr>
          <p:cxnSp>
            <p:nvCxnSpPr>
              <p:cNvPr id="32" name="Straight Connector 31"/>
              <p:cNvCxnSpPr/>
              <p:nvPr/>
            </p:nvCxnSpPr>
            <p:spPr>
              <a:xfrm flipV="1">
                <a:off x="1473861"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47057"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rot="10800000">
              <a:off x="2241704" y="2592319"/>
              <a:ext cx="676010" cy="618472"/>
              <a:chOff x="1100667" y="2001118"/>
              <a:chExt cx="746389" cy="618472"/>
            </a:xfrm>
          </p:grpSpPr>
          <p:cxnSp>
            <p:nvCxnSpPr>
              <p:cNvPr id="28" name="Straight Connector 27"/>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36" name="Group 35"/>
          <p:cNvGrpSpPr/>
          <p:nvPr/>
        </p:nvGrpSpPr>
        <p:grpSpPr>
          <a:xfrm>
            <a:off x="3695700" y="3423170"/>
            <a:ext cx="676823" cy="1259596"/>
            <a:chOff x="3432656" y="2940225"/>
            <a:chExt cx="676823" cy="1259596"/>
          </a:xfrm>
          <a:effectLst>
            <a:outerShdw blurRad="50800" dist="38100" dir="2700000" algn="tl" rotWithShape="0">
              <a:prstClr val="black">
                <a:alpha val="40000"/>
              </a:prstClr>
            </a:outerShdw>
          </a:effectLst>
        </p:grpSpPr>
        <p:grpSp>
          <p:nvGrpSpPr>
            <p:cNvPr id="37" name="Group 36"/>
            <p:cNvGrpSpPr/>
            <p:nvPr/>
          </p:nvGrpSpPr>
          <p:grpSpPr>
            <a:xfrm>
              <a:off x="3432656" y="2940225"/>
              <a:ext cx="676823" cy="1236944"/>
              <a:chOff x="2240891" y="1973847"/>
              <a:chExt cx="676823" cy="1236944"/>
            </a:xfrm>
          </p:grpSpPr>
          <p:grpSp>
            <p:nvGrpSpPr>
              <p:cNvPr id="39" name="Group 38"/>
              <p:cNvGrpSpPr/>
              <p:nvPr/>
            </p:nvGrpSpPr>
            <p:grpSpPr>
              <a:xfrm>
                <a:off x="2240891" y="1973847"/>
                <a:ext cx="676010" cy="618472"/>
                <a:chOff x="1100667" y="2001118"/>
                <a:chExt cx="746389" cy="618472"/>
              </a:xfrm>
            </p:grpSpPr>
            <p:cxnSp>
              <p:nvCxnSpPr>
                <p:cNvPr id="45" name="Straight Connector 44"/>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a:off x="2241704" y="2592319"/>
                <a:ext cx="676010" cy="618472"/>
                <a:chOff x="1100667" y="2001118"/>
                <a:chExt cx="746389" cy="618472"/>
              </a:xfrm>
            </p:grpSpPr>
            <p:cxnSp>
              <p:nvCxnSpPr>
                <p:cNvPr id="41" name="Straight Connector 40"/>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cxnSp>
          <p:nvCxnSpPr>
            <p:cNvPr id="38" name="Straight Connector 37"/>
            <p:cNvCxnSpPr/>
            <p:nvPr/>
          </p:nvCxnSpPr>
          <p:spPr>
            <a:xfrm flipH="1" flipV="1">
              <a:off x="3507204" y="3955345"/>
              <a:ext cx="33800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1844629">
            <a:off x="3694597" y="3417941"/>
            <a:ext cx="676823" cy="1236944"/>
            <a:chOff x="2240891" y="1973847"/>
            <a:chExt cx="676823" cy="1236944"/>
          </a:xfrm>
          <a:effectLst>
            <a:outerShdw blurRad="50800" dist="38100" dir="2700000" algn="tl" rotWithShape="0">
              <a:prstClr val="black">
                <a:alpha val="40000"/>
              </a:prstClr>
            </a:outerShdw>
          </a:effectLst>
        </p:grpSpPr>
        <p:grpSp>
          <p:nvGrpSpPr>
            <p:cNvPr id="50" name="Group 49"/>
            <p:cNvGrpSpPr/>
            <p:nvPr/>
          </p:nvGrpSpPr>
          <p:grpSpPr>
            <a:xfrm>
              <a:off x="2240891" y="1973847"/>
              <a:ext cx="676010" cy="618472"/>
              <a:chOff x="1100667" y="2001118"/>
              <a:chExt cx="746389" cy="618472"/>
            </a:xfrm>
          </p:grpSpPr>
          <p:cxnSp>
            <p:nvCxnSpPr>
              <p:cNvPr id="56" name="Straight Connector 55"/>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rot="10800000">
              <a:off x="2241704" y="2592319"/>
              <a:ext cx="676010" cy="618472"/>
              <a:chOff x="1100667" y="2001118"/>
              <a:chExt cx="746389" cy="618472"/>
            </a:xfrm>
          </p:grpSpPr>
          <p:cxnSp>
            <p:nvCxnSpPr>
              <p:cNvPr id="52" name="Straight Connector 51"/>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60" name="Group 59"/>
          <p:cNvGrpSpPr/>
          <p:nvPr/>
        </p:nvGrpSpPr>
        <p:grpSpPr>
          <a:xfrm rot="370531">
            <a:off x="4371305" y="3455478"/>
            <a:ext cx="676823" cy="1236944"/>
            <a:chOff x="2240891" y="1973847"/>
            <a:chExt cx="676823" cy="1236944"/>
          </a:xfrm>
          <a:effectLst>
            <a:outerShdw blurRad="50800" dist="38100" dir="2700000" algn="tl" rotWithShape="0">
              <a:prstClr val="black">
                <a:alpha val="40000"/>
              </a:prstClr>
            </a:outerShdw>
          </a:effectLst>
        </p:grpSpPr>
        <p:grpSp>
          <p:nvGrpSpPr>
            <p:cNvPr id="61" name="Group 60"/>
            <p:cNvGrpSpPr/>
            <p:nvPr/>
          </p:nvGrpSpPr>
          <p:grpSpPr>
            <a:xfrm>
              <a:off x="2240891" y="1973847"/>
              <a:ext cx="676010" cy="618472"/>
              <a:chOff x="1100667" y="2001118"/>
              <a:chExt cx="746389" cy="618472"/>
            </a:xfrm>
          </p:grpSpPr>
          <p:cxnSp>
            <p:nvCxnSpPr>
              <p:cNvPr id="67" name="Straight Connector 66"/>
              <p:cNvCxnSpPr/>
              <p:nvPr/>
            </p:nvCxnSpPr>
            <p:spPr>
              <a:xfrm flipV="1">
                <a:off x="1473862" y="2375115"/>
                <a:ext cx="373194"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0800000">
              <a:off x="2241704" y="2592319"/>
              <a:ext cx="676010" cy="618472"/>
              <a:chOff x="1100667" y="2001118"/>
              <a:chExt cx="746389" cy="618472"/>
            </a:xfrm>
          </p:grpSpPr>
          <p:cxnSp>
            <p:nvCxnSpPr>
              <p:cNvPr id="63" name="Straight Connector 62"/>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grpSp>
        <p:nvGrpSpPr>
          <p:cNvPr id="71" name="Group 70"/>
          <p:cNvGrpSpPr/>
          <p:nvPr/>
        </p:nvGrpSpPr>
        <p:grpSpPr>
          <a:xfrm rot="1844629">
            <a:off x="4362423" y="3446784"/>
            <a:ext cx="676823" cy="1236944"/>
            <a:chOff x="2240891" y="1973847"/>
            <a:chExt cx="676823" cy="1236944"/>
          </a:xfrm>
          <a:effectLst>
            <a:outerShdw blurRad="50800" dist="38100" dir="2700000" algn="tl" rotWithShape="0">
              <a:prstClr val="black">
                <a:alpha val="40000"/>
              </a:prstClr>
            </a:outerShdw>
          </a:effectLst>
        </p:grpSpPr>
        <p:grpSp>
          <p:nvGrpSpPr>
            <p:cNvPr id="72" name="Group 71"/>
            <p:cNvGrpSpPr/>
            <p:nvPr/>
          </p:nvGrpSpPr>
          <p:grpSpPr>
            <a:xfrm>
              <a:off x="2240891" y="1973847"/>
              <a:ext cx="676011" cy="618472"/>
              <a:chOff x="1100667" y="2001118"/>
              <a:chExt cx="746390" cy="618472"/>
            </a:xfrm>
          </p:grpSpPr>
          <p:cxnSp>
            <p:nvCxnSpPr>
              <p:cNvPr id="78" name="Straight Connector 77"/>
              <p:cNvCxnSpPr/>
              <p:nvPr/>
            </p:nvCxnSpPr>
            <p:spPr>
              <a:xfrm flipV="1">
                <a:off x="1473862" y="2375115"/>
                <a:ext cx="373195" cy="24447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1100667" y="2001118"/>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1100667" y="2375114"/>
                <a:ext cx="373196" cy="24447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1847056" y="2001119"/>
                <a:ext cx="0" cy="37399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rot="10800000">
              <a:off x="2241704" y="2592319"/>
              <a:ext cx="676010" cy="618472"/>
              <a:chOff x="1100667" y="2001118"/>
              <a:chExt cx="746389" cy="618472"/>
            </a:xfrm>
          </p:grpSpPr>
          <p:cxnSp>
            <p:nvCxnSpPr>
              <p:cNvPr id="74" name="Straight Connector 73"/>
              <p:cNvCxnSpPr/>
              <p:nvPr/>
            </p:nvCxnSpPr>
            <p:spPr>
              <a:xfrm flipV="1">
                <a:off x="1473862" y="2375115"/>
                <a:ext cx="373194" cy="24447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1100667" y="2001118"/>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1100667" y="2375114"/>
                <a:ext cx="373196" cy="244476"/>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1847056" y="2001119"/>
                <a:ext cx="0" cy="373995"/>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54271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100"/>
                                        <p:tgtEl>
                                          <p:spTgt spid="15"/>
                                        </p:tgtEl>
                                      </p:cBhvr>
                                    </p:animEffect>
                                  </p:childTnLst>
                                </p:cTn>
                              </p:par>
                              <p:par>
                                <p:cTn id="26" presetID="42" presetClass="path" presetSubtype="0" fill="hold" nodeType="withEffect">
                                  <p:stCondLst>
                                    <p:cond delay="0"/>
                                  </p:stCondLst>
                                  <p:childTnLst>
                                    <p:animMotion origin="layout" path="M -4.44444E-6 3.58025E-6 L 0.18178 -0.00278 " pathEditMode="relative" rAng="0" ptsTypes="AA">
                                      <p:cBhvr>
                                        <p:cTn id="27" dur="1000" fill="hold"/>
                                        <p:tgtEl>
                                          <p:spTgt spid="25"/>
                                        </p:tgtEl>
                                        <p:attrNameLst>
                                          <p:attrName>ppt_x</p:attrName>
                                          <p:attrName>ppt_y</p:attrName>
                                        </p:attrNameLst>
                                      </p:cBhvr>
                                      <p:rCtr x="9080" y="-154"/>
                                    </p:animMotion>
                                  </p:childTnLst>
                                </p:cTn>
                              </p:par>
                            </p:childTnLst>
                          </p:cTn>
                        </p:par>
                        <p:par>
                          <p:cTn id="28" fill="hold">
                            <p:stCondLst>
                              <p:cond delay="1100"/>
                            </p:stCondLst>
                            <p:childTnLst>
                              <p:par>
                                <p:cTn id="29" presetID="22" presetClass="entr" presetSubtype="4"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50"/>
                                        <p:tgtEl>
                                          <p:spTgt spid="20"/>
                                        </p:tgtEl>
                                      </p:cBhvr>
                                    </p:animEffect>
                                  </p:childTnLst>
                                </p:cTn>
                              </p:par>
                              <p:par>
                                <p:cTn id="32" presetID="42" presetClass="path" presetSubtype="0" accel="50000" decel="50000" fill="hold" nodeType="withEffect">
                                  <p:stCondLst>
                                    <p:cond delay="0"/>
                                  </p:stCondLst>
                                  <p:childTnLst>
                                    <p:animMotion origin="layout" path="M 0.18178 -0.00278 L 0.25487 -0.05247 " pathEditMode="relative" rAng="0" ptsTypes="AA">
                                      <p:cBhvr>
                                        <p:cTn id="33" dur="500" fill="hold"/>
                                        <p:tgtEl>
                                          <p:spTgt spid="25"/>
                                        </p:tgtEl>
                                        <p:attrNameLst>
                                          <p:attrName>ppt_x</p:attrName>
                                          <p:attrName>ppt_y</p:attrName>
                                        </p:attrNameLst>
                                      </p:cBhvr>
                                      <p:rCtr x="3646" y="-2500"/>
                                    </p:animMotion>
                                  </p:childTnLst>
                                </p:cTn>
                              </p:par>
                            </p:childTnLst>
                          </p:cTn>
                        </p:par>
                        <p:par>
                          <p:cTn id="34" fill="hold">
                            <p:stCondLst>
                              <p:cond delay="1650"/>
                            </p:stCondLst>
                            <p:childTnLst>
                              <p:par>
                                <p:cTn id="35" presetID="22" presetClass="entr" presetSubtype="4"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50"/>
                                        <p:tgtEl>
                                          <p:spTgt spid="16"/>
                                        </p:tgtEl>
                                      </p:cBhvr>
                                    </p:animEffect>
                                  </p:childTnLst>
                                </p:cTn>
                              </p:par>
                              <p:par>
                                <p:cTn id="38" presetID="42" presetClass="path" presetSubtype="0" accel="50000" decel="50000" fill="hold" nodeType="withEffect">
                                  <p:stCondLst>
                                    <p:cond delay="0"/>
                                  </p:stCondLst>
                                  <p:childTnLst>
                                    <p:animMotion origin="layout" path="M -4.44444E-6 3.58025E-6 L 0.03403 -0.09815 " pathEditMode="relative" rAng="0" ptsTypes="AA">
                                      <p:cBhvr>
                                        <p:cTn id="39" dur="500" fill="hold"/>
                                        <p:tgtEl>
                                          <p:spTgt spid="25"/>
                                        </p:tgtEl>
                                        <p:attrNameLst>
                                          <p:attrName>ppt_x</p:attrName>
                                          <p:attrName>ppt_y</p:attrName>
                                        </p:attrNameLst>
                                      </p:cBhvr>
                                      <p:rCtr x="1701" y="-4907"/>
                                    </p:animMotion>
                                  </p:childTnLst>
                                </p:cTn>
                              </p:par>
                            </p:childTnLst>
                          </p:cTn>
                        </p:par>
                        <p:par>
                          <p:cTn id="40" fill="hold">
                            <p:stCondLst>
                              <p:cond delay="2200"/>
                            </p:stCondLst>
                            <p:childTnLst>
                              <p:par>
                                <p:cTn id="41" presetID="1" presetClass="exit" presetSubtype="0" fill="hold" nodeType="after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par>
                          <p:cTn id="43" fill="hold">
                            <p:stCondLst>
                              <p:cond delay="2200"/>
                            </p:stCondLst>
                            <p:childTnLst>
                              <p:par>
                                <p:cTn id="44" presetID="1"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par>
                          <p:cTn id="46" fill="hold">
                            <p:stCondLst>
                              <p:cond delay="2200"/>
                            </p:stCondLst>
                            <p:childTnLst>
                              <p:par>
                                <p:cTn id="47" presetID="8" presetClass="emph" presetSubtype="0" fill="hold" nodeType="afterEffect">
                                  <p:stCondLst>
                                    <p:cond delay="0"/>
                                  </p:stCondLst>
                                  <p:childTnLst>
                                    <p:animRot by="1920000">
                                      <p:cBhvr>
                                        <p:cTn id="48" dur="500" fill="hold"/>
                                        <p:tgtEl>
                                          <p:spTgt spid="36"/>
                                        </p:tgtEl>
                                        <p:attrNameLst>
                                          <p:attrName>r</p:attrName>
                                        </p:attrNameLst>
                                      </p:cBhvr>
                                    </p:animRot>
                                  </p:childTnLst>
                                </p:cTn>
                              </p:par>
                            </p:childTnLst>
                          </p:cTn>
                        </p:par>
                        <p:par>
                          <p:cTn id="49" fill="hold">
                            <p:stCondLst>
                              <p:cond delay="2700"/>
                            </p:stCondLst>
                            <p:childTnLst>
                              <p:par>
                                <p:cTn id="50" presetID="1" presetClass="exit" presetSubtype="0" fill="hold" nodeType="afterEffect">
                                  <p:stCondLst>
                                    <p:cond delay="0"/>
                                  </p:stCondLst>
                                  <p:childTnLst>
                                    <p:set>
                                      <p:cBhvr>
                                        <p:cTn id="51" dur="1" fill="hold">
                                          <p:stCondLst>
                                            <p:cond delay="0"/>
                                          </p:stCondLst>
                                        </p:cTn>
                                        <p:tgtEl>
                                          <p:spTgt spid="36"/>
                                        </p:tgtEl>
                                        <p:attrNameLst>
                                          <p:attrName>style.visibility</p:attrName>
                                        </p:attrNameLst>
                                      </p:cBhvr>
                                      <p:to>
                                        <p:strVal val="hidden"/>
                                      </p:to>
                                    </p:set>
                                  </p:childTnLst>
                                </p:cTn>
                              </p:par>
                            </p:childTnLst>
                          </p:cTn>
                        </p:par>
                        <p:par>
                          <p:cTn id="52" fill="hold">
                            <p:stCondLst>
                              <p:cond delay="2700"/>
                            </p:stCondLst>
                            <p:childTnLst>
                              <p:par>
                                <p:cTn id="53" presetID="1" presetClass="entr" presetSubtype="0" fill="hold" nodeType="after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par>
                          <p:cTn id="55" fill="hold">
                            <p:stCondLst>
                              <p:cond delay="2700"/>
                            </p:stCondLst>
                            <p:childTnLst>
                              <p:par>
                                <p:cTn id="56" presetID="22" presetClass="entr" presetSubtype="8"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50"/>
                                        <p:tgtEl>
                                          <p:spTgt spid="17"/>
                                        </p:tgtEl>
                                      </p:cBhvr>
                                    </p:animEffect>
                                  </p:childTnLst>
                                </p:cTn>
                              </p:par>
                              <p:par>
                                <p:cTn id="59" presetID="42" presetClass="path" presetSubtype="0" accel="49091" decel="50909" fill="hold" nodeType="withEffect">
                                  <p:stCondLst>
                                    <p:cond delay="0"/>
                                  </p:stCondLst>
                                  <p:childTnLst>
                                    <p:animMotion origin="layout" path="M 3.33333E-6 -4.93827E-7 L 0.04271 0.09907 " pathEditMode="relative" rAng="0" ptsTypes="AA">
                                      <p:cBhvr>
                                        <p:cTn id="60" dur="550" fill="hold"/>
                                        <p:tgtEl>
                                          <p:spTgt spid="49"/>
                                        </p:tgtEl>
                                        <p:attrNameLst>
                                          <p:attrName>ppt_x</p:attrName>
                                          <p:attrName>ppt_y</p:attrName>
                                        </p:attrNameLst>
                                      </p:cBhvr>
                                      <p:rCtr x="2135" y="4938"/>
                                    </p:animMotion>
                                  </p:childTnLst>
                                </p:cTn>
                              </p:par>
                            </p:childTnLst>
                          </p:cTn>
                        </p:par>
                        <p:par>
                          <p:cTn id="61" fill="hold">
                            <p:stCondLst>
                              <p:cond delay="3250"/>
                            </p:stCondLst>
                            <p:childTnLst>
                              <p:par>
                                <p:cTn id="62" presetID="22" presetClass="entr" presetSubtype="8"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50"/>
                                        <p:tgtEl>
                                          <p:spTgt spid="18"/>
                                        </p:tgtEl>
                                      </p:cBhvr>
                                    </p:animEffect>
                                  </p:childTnLst>
                                </p:cTn>
                              </p:par>
                              <p:par>
                                <p:cTn id="65" presetID="42" presetClass="path" presetSubtype="0" accel="50000" decel="50000" fill="hold" nodeType="withEffect">
                                  <p:stCondLst>
                                    <p:cond delay="0"/>
                                  </p:stCondLst>
                                  <p:childTnLst>
                                    <p:animMotion origin="layout" path="M 0.04271 0.09907 L 0.07291 0.00617 " pathEditMode="relative" rAng="0" ptsTypes="AA">
                                      <p:cBhvr>
                                        <p:cTn id="66" dur="500" fill="hold"/>
                                        <p:tgtEl>
                                          <p:spTgt spid="49"/>
                                        </p:tgtEl>
                                        <p:attrNameLst>
                                          <p:attrName>ppt_x</p:attrName>
                                          <p:attrName>ppt_y</p:attrName>
                                        </p:attrNameLst>
                                      </p:cBhvr>
                                      <p:rCtr x="1510" y="-4660"/>
                                    </p:animMotion>
                                  </p:childTnLst>
                                </p:cTn>
                              </p:par>
                            </p:childTnLst>
                          </p:cTn>
                        </p:par>
                        <p:par>
                          <p:cTn id="67" fill="hold">
                            <p:stCondLst>
                              <p:cond delay="3800"/>
                            </p:stCondLst>
                            <p:childTnLst>
                              <p:par>
                                <p:cTn id="68" presetID="1" presetClass="exit" presetSubtype="0" fill="hold" nodeType="afterEffect">
                                  <p:stCondLst>
                                    <p:cond delay="0"/>
                                  </p:stCondLst>
                                  <p:childTnLst>
                                    <p:set>
                                      <p:cBhvr>
                                        <p:cTn id="69" dur="1" fill="hold">
                                          <p:stCondLst>
                                            <p:cond delay="0"/>
                                          </p:stCondLst>
                                        </p:cTn>
                                        <p:tgtEl>
                                          <p:spTgt spid="49"/>
                                        </p:tgtEl>
                                        <p:attrNameLst>
                                          <p:attrName>style.visibility</p:attrName>
                                        </p:attrNameLst>
                                      </p:cBhvr>
                                      <p:to>
                                        <p:strVal val="hidden"/>
                                      </p:to>
                                    </p:set>
                                  </p:childTnLst>
                                </p:cTn>
                              </p:par>
                            </p:childTnLst>
                          </p:cTn>
                        </p:par>
                        <p:par>
                          <p:cTn id="70" fill="hold">
                            <p:stCondLst>
                              <p:cond delay="3800"/>
                            </p:stCondLst>
                            <p:childTnLst>
                              <p:par>
                                <p:cTn id="71" presetID="1" presetClass="entr" presetSubtype="0" fill="hold" nodeType="afterEffect">
                                  <p:stCondLst>
                                    <p:cond delay="0"/>
                                  </p:stCondLst>
                                  <p:childTnLst>
                                    <p:set>
                                      <p:cBhvr>
                                        <p:cTn id="72" dur="1" fill="hold">
                                          <p:stCondLst>
                                            <p:cond delay="0"/>
                                          </p:stCondLst>
                                        </p:cTn>
                                        <p:tgtEl>
                                          <p:spTgt spid="71"/>
                                        </p:tgtEl>
                                        <p:attrNameLst>
                                          <p:attrName>style.visibility</p:attrName>
                                        </p:attrNameLst>
                                      </p:cBhvr>
                                      <p:to>
                                        <p:strVal val="visible"/>
                                      </p:to>
                                    </p:set>
                                  </p:childTnLst>
                                </p:cTn>
                              </p:par>
                            </p:childTnLst>
                          </p:cTn>
                        </p:par>
                        <p:par>
                          <p:cTn id="73" fill="hold">
                            <p:stCondLst>
                              <p:cond delay="3800"/>
                            </p:stCondLst>
                            <p:childTnLst>
                              <p:par>
                                <p:cTn id="74" presetID="8" presetClass="emph" presetSubtype="0" fill="hold" nodeType="afterEffect">
                                  <p:stCondLst>
                                    <p:cond delay="0"/>
                                  </p:stCondLst>
                                  <p:childTnLst>
                                    <p:animRot by="-1440000">
                                      <p:cBhvr>
                                        <p:cTn id="75" dur="500" fill="hold"/>
                                        <p:tgtEl>
                                          <p:spTgt spid="71"/>
                                        </p:tgtEl>
                                        <p:attrNameLst>
                                          <p:attrName>r</p:attrName>
                                        </p:attrNameLst>
                                      </p:cBhvr>
                                    </p:animRot>
                                  </p:childTnLst>
                                </p:cTn>
                              </p:par>
                            </p:childTnLst>
                          </p:cTn>
                        </p:par>
                        <p:par>
                          <p:cTn id="76" fill="hold">
                            <p:stCondLst>
                              <p:cond delay="4300"/>
                            </p:stCondLst>
                            <p:childTnLst>
                              <p:par>
                                <p:cTn id="77" presetID="1" presetClass="exit" presetSubtype="0" fill="hold" nodeType="afterEffect">
                                  <p:stCondLst>
                                    <p:cond delay="0"/>
                                  </p:stCondLst>
                                  <p:childTnLst>
                                    <p:set>
                                      <p:cBhvr>
                                        <p:cTn id="78" dur="1" fill="hold">
                                          <p:stCondLst>
                                            <p:cond delay="0"/>
                                          </p:stCondLst>
                                        </p:cTn>
                                        <p:tgtEl>
                                          <p:spTgt spid="71"/>
                                        </p:tgtEl>
                                        <p:attrNameLst>
                                          <p:attrName>style.visibility</p:attrName>
                                        </p:attrNameLst>
                                      </p:cBhvr>
                                      <p:to>
                                        <p:strVal val="hidden"/>
                                      </p:to>
                                    </p:set>
                                  </p:childTnLst>
                                </p:cTn>
                              </p:par>
                            </p:childTnLst>
                          </p:cTn>
                        </p:par>
                        <p:par>
                          <p:cTn id="79" fill="hold">
                            <p:stCondLst>
                              <p:cond delay="4300"/>
                            </p:stCondLst>
                            <p:childTnLst>
                              <p:par>
                                <p:cTn id="80" presetID="1" presetClass="entr" presetSubtype="0" fill="hold" nodeType="afterEffect">
                                  <p:stCondLst>
                                    <p:cond delay="0"/>
                                  </p:stCondLst>
                                  <p:childTnLst>
                                    <p:set>
                                      <p:cBhvr>
                                        <p:cTn id="81" dur="1" fill="hold">
                                          <p:stCondLst>
                                            <p:cond delay="0"/>
                                          </p:stCondLst>
                                        </p:cTn>
                                        <p:tgtEl>
                                          <p:spTgt spid="60"/>
                                        </p:tgtEl>
                                        <p:attrNameLst>
                                          <p:attrName>style.visibility</p:attrName>
                                        </p:attrNameLst>
                                      </p:cBhvr>
                                      <p:to>
                                        <p:strVal val="visible"/>
                                      </p:to>
                                    </p:set>
                                  </p:childTnLst>
                                </p:cTn>
                              </p:par>
                            </p:childTnLst>
                          </p:cTn>
                        </p:par>
                        <p:par>
                          <p:cTn id="82" fill="hold">
                            <p:stCondLst>
                              <p:cond delay="4300"/>
                            </p:stCondLst>
                            <p:childTnLst>
                              <p:par>
                                <p:cTn id="83" presetID="22" presetClass="entr" presetSubtype="8"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left)">
                                      <p:cBhvr>
                                        <p:cTn id="85" dur="550"/>
                                        <p:tgtEl>
                                          <p:spTgt spid="19"/>
                                        </p:tgtEl>
                                      </p:cBhvr>
                                    </p:animEffect>
                                  </p:childTnLst>
                                </p:cTn>
                              </p:par>
                              <p:par>
                                <p:cTn id="86" presetID="42" presetClass="path" presetSubtype="0" accel="50000" decel="50000" fill="hold" nodeType="withEffect">
                                  <p:stCondLst>
                                    <p:cond delay="0"/>
                                  </p:stCondLst>
                                  <p:childTnLst>
                                    <p:animMotion origin="layout" path="M 5E-6 2.09877E-6 L 0.07292 0.09074 " pathEditMode="relative" rAng="0" ptsTypes="AA">
                                      <p:cBhvr>
                                        <p:cTn id="87" dur="500" fill="hold"/>
                                        <p:tgtEl>
                                          <p:spTgt spid="60"/>
                                        </p:tgtEl>
                                        <p:attrNameLst>
                                          <p:attrName>ppt_x</p:attrName>
                                          <p:attrName>ppt_y</p:attrName>
                                        </p:attrNameLst>
                                      </p:cBhvr>
                                      <p:rCtr x="3646" y="4537"/>
                                    </p:animMotion>
                                  </p:childTnLst>
                                </p:cTn>
                              </p:par>
                            </p:childTnLst>
                          </p:cTn>
                        </p:par>
                        <p:par>
                          <p:cTn id="88" fill="hold">
                            <p:stCondLst>
                              <p:cond delay="4850"/>
                            </p:stCondLst>
                            <p:childTnLst>
                              <p:par>
                                <p:cTn id="89" presetID="22" presetClass="entr" presetSubtype="4" fill="hold"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down)">
                                      <p:cBhvr>
                                        <p:cTn id="91" dur="550"/>
                                        <p:tgtEl>
                                          <p:spTgt spid="22"/>
                                        </p:tgtEl>
                                      </p:cBhvr>
                                    </p:animEffect>
                                  </p:childTnLst>
                                </p:cTn>
                              </p:par>
                              <p:par>
                                <p:cTn id="92" presetID="42" presetClass="path" presetSubtype="0" accel="50000" decel="50000" fill="hold" nodeType="withEffect">
                                  <p:stCondLst>
                                    <p:cond delay="0"/>
                                  </p:stCondLst>
                                  <p:childTnLst>
                                    <p:animMotion origin="layout" path="M 0.07292 0.09074 L 0.07987 0.00926 " pathEditMode="relative" rAng="0" ptsTypes="AA">
                                      <p:cBhvr>
                                        <p:cTn id="93" dur="500" fill="hold"/>
                                        <p:tgtEl>
                                          <p:spTgt spid="60"/>
                                        </p:tgtEl>
                                        <p:attrNameLst>
                                          <p:attrName>ppt_x</p:attrName>
                                          <p:attrName>ppt_y</p:attrName>
                                        </p:attrNameLst>
                                      </p:cBhvr>
                                      <p:rCtr x="347" y="-4074"/>
                                    </p:animMotion>
                                  </p:childTnLst>
                                </p:cTn>
                              </p:par>
                            </p:childTnLst>
                          </p:cTn>
                        </p:par>
                        <p:par>
                          <p:cTn id="94" fill="hold">
                            <p:stCondLst>
                              <p:cond delay="5400"/>
                            </p:stCondLst>
                            <p:childTnLst>
                              <p:par>
                                <p:cTn id="95" presetID="22" presetClass="entr" presetSubtype="8" fill="hold"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left)">
                                      <p:cBhvr>
                                        <p:cTn id="97" dur="550"/>
                                        <p:tgtEl>
                                          <p:spTgt spid="23"/>
                                        </p:tgtEl>
                                      </p:cBhvr>
                                    </p:animEffect>
                                  </p:childTnLst>
                                </p:cTn>
                              </p:par>
                              <p:par>
                                <p:cTn id="98" presetID="42" presetClass="path" presetSubtype="0" fill="hold" nodeType="withEffect">
                                  <p:stCondLst>
                                    <p:cond delay="0"/>
                                  </p:stCondLst>
                                  <p:childTnLst>
                                    <p:animMotion origin="layout" path="M 0.07987 0.00926 L 0.14601 0.04136 " pathEditMode="relative" rAng="0" ptsTypes="AA">
                                      <p:cBhvr>
                                        <p:cTn id="99" dur="500" fill="hold"/>
                                        <p:tgtEl>
                                          <p:spTgt spid="60"/>
                                        </p:tgtEl>
                                        <p:attrNameLst>
                                          <p:attrName>ppt_x</p:attrName>
                                          <p:attrName>ppt_y</p:attrName>
                                        </p:attrNameLst>
                                      </p:cBhvr>
                                      <p:rCtr x="3299" y="1605"/>
                                    </p:animMotion>
                                  </p:childTnLst>
                                </p:cTn>
                              </p:par>
                            </p:childTnLst>
                          </p:cTn>
                        </p:par>
                        <p:par>
                          <p:cTn id="100" fill="hold">
                            <p:stCondLst>
                              <p:cond delay="5950"/>
                            </p:stCondLst>
                            <p:childTnLst>
                              <p:par>
                                <p:cTn id="101" presetID="22" presetClass="entr" presetSubtype="8" fill="hold" nodeType="after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wipe(left)">
                                      <p:cBhvr>
                                        <p:cTn id="103" dur="550"/>
                                        <p:tgtEl>
                                          <p:spTgt spid="21"/>
                                        </p:tgtEl>
                                      </p:cBhvr>
                                    </p:animEffect>
                                  </p:childTnLst>
                                </p:cTn>
                              </p:par>
                              <p:par>
                                <p:cTn id="104" presetID="42" presetClass="path" presetSubtype="0" fill="hold" nodeType="withEffect">
                                  <p:stCondLst>
                                    <p:cond delay="0"/>
                                  </p:stCondLst>
                                  <p:childTnLst>
                                    <p:animMotion origin="layout" path="M -0.07483 -0.00463 L 5E-6 2.09877E-6 " pathEditMode="relative" rAng="0" ptsTypes="AA">
                                      <p:cBhvr>
                                        <p:cTn id="105" dur="500" fill="hold"/>
                                        <p:tgtEl>
                                          <p:spTgt spid="60"/>
                                        </p:tgtEl>
                                        <p:attrNameLst>
                                          <p:attrName>ppt_x</p:attrName>
                                          <p:attrName>ppt_y</p:attrName>
                                        </p:attrNameLst>
                                      </p:cBhvr>
                                      <p:rCtr x="3733" y="216"/>
                                    </p:animMotion>
                                  </p:childTnLst>
                                </p:cTn>
                              </p:par>
                            </p:childTnLst>
                          </p:cTn>
                        </p:par>
                        <p:par>
                          <p:cTn id="106" fill="hold">
                            <p:stCondLst>
                              <p:cond delay="6500"/>
                            </p:stCondLst>
                            <p:childTnLst>
                              <p:par>
                                <p:cTn id="107" presetID="22"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wipe(left)">
                                      <p:cBhvr>
                                        <p:cTn id="109" dur="550"/>
                                        <p:tgtEl>
                                          <p:spTgt spid="24"/>
                                        </p:tgtEl>
                                      </p:cBhvr>
                                    </p:animEffect>
                                  </p:childTnLst>
                                </p:cTn>
                              </p:par>
                              <p:par>
                                <p:cTn id="110" presetID="42" presetClass="path" presetSubtype="0" fill="hold" nodeType="withEffect">
                                  <p:stCondLst>
                                    <p:cond delay="0"/>
                                  </p:stCondLst>
                                  <p:childTnLst>
                                    <p:animMotion origin="layout" path="M 5E-6 2.09877E-6 L 0.07987 0.00802 " pathEditMode="relative" rAng="0" ptsTypes="AA">
                                      <p:cBhvr>
                                        <p:cTn id="111" dur="500" fill="hold"/>
                                        <p:tgtEl>
                                          <p:spTgt spid="60"/>
                                        </p:tgtEl>
                                        <p:attrNameLst>
                                          <p:attrName>ppt_x</p:attrName>
                                          <p:attrName>ppt_y</p:attrName>
                                        </p:attrNameLst>
                                      </p:cBhvr>
                                      <p:rCtr x="3993" y="4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purl.org/dc/elements/1.1/"/>
    <ds:schemaRef ds:uri="http://purl.org/dc/terms/"/>
    <ds:schemaRef ds:uri="http://purl.org/dc/dcmitype/"/>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schemas.microsoft.com/sharepoint/v3/fields"/>
    <ds:schemaRef ds:uri="http://schemas.microsoft.com/office/2006/metadata/properties"/>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Slate</Template>
  <TotalTime>19163</TotalTime>
  <Words>4193</Words>
  <Application>Microsoft Macintosh PowerPoint</Application>
  <PresentationFormat>On-screen Show (16:9)</PresentationFormat>
  <Paragraphs>490</Paragraphs>
  <Slides>32</Slides>
  <Notes>32</Notes>
  <HiddenSlides>0</HiddenSlides>
  <MMClips>8</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Slate</vt:lpstr>
      <vt:lpstr>Printing Arbitrary Meshes with  a 5DOF Wireframe Printer</vt:lpstr>
      <vt:lpstr>Traditional 3D Printing</vt:lpstr>
      <vt:lpstr>PowerPoint Presentation</vt:lpstr>
      <vt:lpstr>WirePrint System</vt:lpstr>
      <vt:lpstr>On-the-Fly Print System</vt:lpstr>
      <vt:lpstr>PowerPoint Presentation</vt:lpstr>
      <vt:lpstr>PowerPoint Presentation</vt:lpstr>
      <vt:lpstr>PowerPoint Presentation</vt:lpstr>
      <vt:lpstr>Our Goal</vt:lpstr>
      <vt:lpstr>Constraints</vt:lpstr>
      <vt:lpstr>Strategy</vt:lpstr>
      <vt:lpstr>Overview</vt:lpstr>
      <vt:lpstr>Problem</vt:lpstr>
      <vt:lpstr>Solution</vt:lpstr>
      <vt:lpstr>Problem Formalization</vt:lpstr>
      <vt:lpstr>Problem Formalization</vt:lpstr>
      <vt:lpstr>Problem Formalization</vt:lpstr>
      <vt:lpstr>Problem Formalization</vt:lpstr>
      <vt:lpstr>Problem Formalization</vt:lpstr>
      <vt:lpstr>Problem Formalization</vt:lpstr>
      <vt:lpstr>PowerPoint Presentation</vt:lpstr>
      <vt:lpstr>Overview</vt:lpstr>
      <vt:lpstr>Ordering the Edges</vt:lpstr>
      <vt:lpstr>Ordering the Edges</vt:lpstr>
      <vt:lpstr>Overview</vt:lpstr>
      <vt:lpstr>PowerPoint Presentation</vt:lpstr>
      <vt:lpstr>PowerPoint Presentation</vt:lpstr>
      <vt:lpstr>Failure Cases</vt:lpstr>
      <vt:lpstr>Overview</vt:lpstr>
      <vt:lpstr>Conclusion</vt:lpstr>
      <vt:lpstr>Future Work</vt:lpstr>
      <vt:lpstr>Acknowledgement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Rundong Wu</cp:lastModifiedBy>
  <cp:revision>1465</cp:revision>
  <dcterms:created xsi:type="dcterms:W3CDTF">2010-04-12T23:12:02Z</dcterms:created>
  <dcterms:modified xsi:type="dcterms:W3CDTF">2016-07-27T18:50:14Z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