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304" r:id="rId4"/>
    <p:sldId id="317" r:id="rId5"/>
    <p:sldId id="261" r:id="rId6"/>
    <p:sldId id="318" r:id="rId7"/>
    <p:sldId id="291" r:id="rId8"/>
    <p:sldId id="311" r:id="rId9"/>
    <p:sldId id="295" r:id="rId10"/>
    <p:sldId id="296" r:id="rId11"/>
    <p:sldId id="263" r:id="rId12"/>
    <p:sldId id="297" r:id="rId13"/>
    <p:sldId id="312" r:id="rId14"/>
    <p:sldId id="313" r:id="rId15"/>
    <p:sldId id="268" r:id="rId16"/>
    <p:sldId id="319" r:id="rId17"/>
    <p:sldId id="316" r:id="rId18"/>
  </p:sldIdLst>
  <p:sldSz cx="9144000" cy="6858000" type="screen4x3"/>
  <p:notesSz cx="6858000" cy="9144000"/>
  <p:embeddedFontLst>
    <p:embeddedFont>
      <p:font typeface="Georgia" pitchFamily="18" charset="0"/>
      <p:regular r:id="rId20"/>
      <p:bold r:id="rId21"/>
      <p:italic r:id="rId22"/>
      <p:boldItalic r:id="rId23"/>
    </p:embeddedFont>
    <p:embeddedFont>
      <p:font typeface="Century Gothic" pitchFamily="34" charset="0"/>
      <p:regular r:id="rId24"/>
      <p:bold r:id="rId25"/>
      <p:italic r:id="rId26"/>
      <p:boldItalic r:id="rId27"/>
    </p:embeddedFont>
    <p:embeddedFont>
      <p:font typeface="Algerian" pitchFamily="82" charset="0"/>
      <p:regular r:id="rId28"/>
    </p:embeddedFont>
    <p:embeddedFont>
      <p:font typeface="Copperplate Gothic Bold" pitchFamily="34" charset="0"/>
      <p:regular r:id="rId29"/>
    </p:embeddedFont>
    <p:embeddedFont>
      <p:font typeface="Lucida Sans Unicode" pitchFamily="34" charset="0"/>
      <p:regular r:id="rId30"/>
    </p:embeddedFont>
    <p:embeddedFont>
      <p:font typeface="Cambria Math" pitchFamily="18" charset="0"/>
      <p:regular r:id="rId31"/>
    </p:embeddedFont>
    <p:embeddedFont>
      <p:font typeface="Aharoni" pitchFamily="2" charset="-79"/>
      <p:bold r:id="rId32"/>
    </p:embeddedFont>
    <p:embeddedFont>
      <p:font typeface="Wingdings 2" pitchFamily="18" charset="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Batang" pitchFamily="18" charset="-127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15" autoAdjust="0"/>
    <p:restoredTop sz="94514" autoAdjust="0"/>
  </p:normalViewPr>
  <p:slideViewPr>
    <p:cSldViewPr>
      <p:cViewPr varScale="1">
        <p:scale>
          <a:sx n="48" d="100"/>
          <a:sy n="48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6A4EB-B6B4-4B33-8141-885DF41DDBA9}" type="datetimeFigureOut">
              <a:rPr lang="en-US" smtClean="0"/>
              <a:t>1/30/2010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18FBB-9129-498C-AA8E-A5DB6696C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8FBB-9129-498C-AA8E-A5DB6696C3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7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2"/>
            <a:ext cx="3679116" cy="642231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5F5F5" mc:Ignorable="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41964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xmlns:mc="http://schemas.openxmlformats.org/markup-compatibility/2006" xmlns:a14="http://schemas.microsoft.com/office/drawing/2010/main" val="424242" mc:Ignorable="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242860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874542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874542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242860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7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5F5F5" mc:Ignorable="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Autofit/>
          </a:bodyPr>
          <a:lstStyle>
            <a:lvl1pPr algn="l">
              <a:defRPr sz="3600" b="0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xmlns:mc="http://schemas.openxmlformats.org/markup-compatibility/2006" xmlns:a14="http://schemas.microsoft.com/office/drawing/2010/main" val="424242" mc:Ignorable="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5F5F5" mc:Ignorable="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xmlns:mc="http://schemas.openxmlformats.org/markup-compatibility/2006" xmlns:a14="http://schemas.microsoft.com/office/drawing/2010/main" val="424242" mc:Ignorable="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76400"/>
            <a:ext cx="3419856" cy="4130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676400"/>
            <a:ext cx="3419856" cy="41300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676400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362200"/>
            <a:ext cx="3419856" cy="34482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1676401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362200"/>
            <a:ext cx="3419856" cy="34482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5F5F5" mc:Ignorable="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Autofit/>
          </a:bodyPr>
          <a:lstStyle>
            <a:lvl1pPr algn="l">
              <a:defRPr sz="3600" b="0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xmlns:mc="http://schemas.openxmlformats.org/markup-compatibility/2006" xmlns:a14="http://schemas.microsoft.com/office/drawing/2010/main" val="424242" mc:Ignorable="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4561242" y="-21512"/>
            <a:ext cx="3679116" cy="687951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5F5F5" mc:Ignorable="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873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76400"/>
            <a:ext cx="6777317" cy="4156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xmlns:mc="http://schemas.openxmlformats.org/markup-compatibility/2006" xmlns:a14="http://schemas.microsoft.com/office/drawing/2010/main" val="FEFEFE" mc:Ignorable=""/>
                </a:solidFill>
              </a:defRPr>
            </a:lvl1pPr>
          </a:lstStyle>
          <a:p>
            <a:fld id="{87C1116C-11F2-420E-9A52-74A042919BB9}" type="datetimeFigureOut">
              <a:rPr lang="en-US" smtClean="0"/>
              <a:t>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xmlns:mc="http://schemas.openxmlformats.org/markup-compatibility/2006" xmlns:a14="http://schemas.microsoft.com/office/drawing/2010/main" val="FEFEFE" mc:Ignorable=""/>
                </a:solidFill>
              </a:defRPr>
            </a:lvl1pPr>
          </a:lstStyle>
          <a:p>
            <a:fld id="{DCA9812F-7F60-4F10-9BAA-C96CA116B9E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ln>
            <a:solidFill>
              <a:schemeClr val="accent1"/>
            </a:solidFill>
          </a:ln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93640"/>
            <a:ext cx="3313355" cy="1702160"/>
          </a:xfrm>
        </p:spPr>
        <p:txBody>
          <a:bodyPr>
            <a:noAutofit/>
          </a:bodyPr>
          <a:lstStyle/>
          <a:p>
            <a:r>
              <a:rPr lang="en-US" dirty="0" smtClean="0"/>
              <a:t>Generating Compiler Optimizations from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Ross Tate</a:t>
            </a:r>
          </a:p>
          <a:p>
            <a:r>
              <a:rPr lang="en-US" sz="2000" dirty="0" smtClean="0"/>
              <a:t>Michael Stepp</a:t>
            </a:r>
          </a:p>
          <a:p>
            <a:r>
              <a:rPr lang="en-US" sz="2000" dirty="0" smtClean="0"/>
              <a:t>Sorin Lerner</a:t>
            </a:r>
          </a:p>
          <a:p>
            <a:r>
              <a:rPr lang="en-US" sz="2000" i="1" dirty="0" smtClean="0"/>
              <a:t>University of California, San Diego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1201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Formalized using category theory</a:t>
            </a:r>
          </a:p>
          <a:p>
            <a:pPr lvl="1"/>
            <a:r>
              <a:rPr lang="en-US" dirty="0" err="1" smtClean="0"/>
              <a:t>Pushouts</a:t>
            </a:r>
            <a:endParaRPr lang="en-US" dirty="0" smtClean="0"/>
          </a:p>
          <a:p>
            <a:pPr lvl="1"/>
            <a:r>
              <a:rPr lang="en-US" dirty="0" smtClean="0"/>
              <a:t>Pullbacks</a:t>
            </a:r>
          </a:p>
          <a:p>
            <a:pPr lvl="1"/>
            <a:r>
              <a:rPr lang="en-US" dirty="0" err="1" smtClean="0"/>
              <a:t>Pushout</a:t>
            </a:r>
            <a:r>
              <a:rPr lang="en-US" dirty="0" smtClean="0"/>
              <a:t> Completions</a:t>
            </a:r>
          </a:p>
          <a:p>
            <a:endParaRPr lang="en-US" dirty="0"/>
          </a:p>
          <a:p>
            <a:r>
              <a:rPr lang="en-US" dirty="0" smtClean="0"/>
              <a:t>Different categories for different logics</a:t>
            </a:r>
          </a:p>
          <a:p>
            <a:pPr lvl="1"/>
            <a:r>
              <a:rPr lang="en-US" dirty="0" smtClean="0"/>
              <a:t>Different representations of programs</a:t>
            </a:r>
          </a:p>
          <a:p>
            <a:pPr lvl="1"/>
            <a:r>
              <a:rPr lang="en-US" dirty="0" smtClean="0"/>
              <a:t>Domains besides program optimizations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4800600" y="25908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Proof Generalizer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26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Application &amp;</a:t>
            </a:r>
            <a:br>
              <a:rPr lang="en-US" sz="4000" dirty="0" smtClean="0"/>
            </a:br>
            <a:r>
              <a:rPr lang="en-US" sz="4000" dirty="0" smtClean="0"/>
              <a:t>Evaluation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1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8200" y="1981200"/>
            <a:ext cx="7359444" cy="1828800"/>
            <a:chOff x="838200" y="1981200"/>
            <a:chExt cx="7359444" cy="1828800"/>
          </a:xfrm>
        </p:grpSpPr>
        <p:sp>
          <p:nvSpPr>
            <p:cNvPr id="15" name="Folded Corner 14"/>
            <p:cNvSpPr/>
            <p:nvPr/>
          </p:nvSpPr>
          <p:spPr>
            <a:xfrm>
              <a:off x="7810500" y="1981200"/>
              <a:ext cx="381000" cy="533400"/>
            </a:xfrm>
            <a:prstGeom prst="foldedCorner">
              <a:avLst>
                <a:gd name="adj" fmla="val 36022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lded Corner 15"/>
            <p:cNvSpPr/>
            <p:nvPr/>
          </p:nvSpPr>
          <p:spPr>
            <a:xfrm>
              <a:off x="7810500" y="3276600"/>
              <a:ext cx="381000" cy="533400"/>
            </a:xfrm>
            <a:prstGeom prst="foldedCorner">
              <a:avLst>
                <a:gd name="adj" fmla="val 36022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953000" y="2667000"/>
              <a:ext cx="457200" cy="457200"/>
              <a:chOff x="4953000" y="3200400"/>
              <a:chExt cx="457200" cy="457200"/>
            </a:xfrm>
          </p:grpSpPr>
          <p:sp>
            <p:nvSpPr>
              <p:cNvPr id="11" name="Vertical Scroll 10"/>
              <p:cNvSpPr/>
              <p:nvPr/>
            </p:nvSpPr>
            <p:spPr>
              <a:xfrm>
                <a:off x="4953000" y="3200400"/>
                <a:ext cx="457200" cy="457200"/>
              </a:xfrm>
              <a:prstGeom prst="verticalScroll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Equal 9"/>
              <p:cNvSpPr/>
              <p:nvPr/>
            </p:nvSpPr>
            <p:spPr>
              <a:xfrm>
                <a:off x="4991100" y="3276600"/>
                <a:ext cx="381000" cy="304800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953000" y="2667000"/>
              <a:ext cx="457200" cy="457200"/>
              <a:chOff x="4953000" y="3200400"/>
              <a:chExt cx="457200" cy="457200"/>
            </a:xfrm>
          </p:grpSpPr>
          <p:sp>
            <p:nvSpPr>
              <p:cNvPr id="36" name="Vertical Scroll 35"/>
              <p:cNvSpPr/>
              <p:nvPr/>
            </p:nvSpPr>
            <p:spPr>
              <a:xfrm>
                <a:off x="4953000" y="3200400"/>
                <a:ext cx="457200" cy="457200"/>
              </a:xfrm>
              <a:prstGeom prst="verticalScroll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qual 36"/>
              <p:cNvSpPr/>
              <p:nvPr/>
            </p:nvSpPr>
            <p:spPr>
              <a:xfrm>
                <a:off x="4991100" y="3276600"/>
                <a:ext cx="381000" cy="304800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6" name="Picture 2" descr="C:\Users\Ross\AppData\Local\Microsoft\Windows\Temporary Internet Files\Content.IE5\SGGQN2OV\MC90033993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438400"/>
              <a:ext cx="838200" cy="969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5" name="Folded Corner 4"/>
            <p:cNvSpPr/>
            <p:nvPr/>
          </p:nvSpPr>
          <p:spPr>
            <a:xfrm>
              <a:off x="2286000" y="1981200"/>
              <a:ext cx="381000" cy="533400"/>
            </a:xfrm>
            <a:prstGeom prst="foldedCorner">
              <a:avLst>
                <a:gd name="adj" fmla="val 3602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olded Corner 6"/>
            <p:cNvSpPr/>
            <p:nvPr/>
          </p:nvSpPr>
          <p:spPr>
            <a:xfrm>
              <a:off x="2286000" y="3276600"/>
              <a:ext cx="381000" cy="533400"/>
            </a:xfrm>
            <a:prstGeom prst="foldedCorner">
              <a:avLst>
                <a:gd name="adj" fmla="val 3602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2286000" y="2743200"/>
              <a:ext cx="3810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evron 7"/>
            <p:cNvSpPr/>
            <p:nvPr/>
          </p:nvSpPr>
          <p:spPr>
            <a:xfrm>
              <a:off x="2819400" y="2514600"/>
              <a:ext cx="2057400" cy="762000"/>
            </a:xfrm>
            <a:prstGeom prst="chevron">
              <a:avLst>
                <a:gd name="adj" fmla="val 32581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Translation Validator</a:t>
              </a:r>
              <a:endParaRPr lang="en-U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5486400" y="2514600"/>
              <a:ext cx="2057400" cy="762000"/>
            </a:xfrm>
            <a:prstGeom prst="chevron">
              <a:avLst>
                <a:gd name="adj" fmla="val 32581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Proof Generalizer</a:t>
              </a:r>
              <a:endParaRPr lang="en-U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1782096" y="2514600"/>
              <a:ext cx="381000" cy="762000"/>
            </a:xfrm>
            <a:prstGeom prst="chevron">
              <a:avLst>
                <a:gd name="adj" fmla="val 3258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2" name="Folded Corner 31"/>
            <p:cNvSpPr/>
            <p:nvPr/>
          </p:nvSpPr>
          <p:spPr>
            <a:xfrm>
              <a:off x="2286000" y="1981200"/>
              <a:ext cx="381000" cy="533400"/>
            </a:xfrm>
            <a:prstGeom prst="foldedCorner">
              <a:avLst>
                <a:gd name="adj" fmla="val 3602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olded Corner 32"/>
            <p:cNvSpPr/>
            <p:nvPr/>
          </p:nvSpPr>
          <p:spPr>
            <a:xfrm>
              <a:off x="2286000" y="3276600"/>
              <a:ext cx="381000" cy="533400"/>
            </a:xfrm>
            <a:prstGeom prst="foldedCorner">
              <a:avLst>
                <a:gd name="adj" fmla="val 3602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2286000" y="2743200"/>
              <a:ext cx="3810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7816644" y="2743200"/>
              <a:ext cx="3810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the Optimizer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2" y="4073371"/>
            <a:ext cx="6777317" cy="1870229"/>
          </a:xfrm>
        </p:spPr>
        <p:txBody>
          <a:bodyPr/>
          <a:lstStyle/>
          <a:p>
            <a:r>
              <a:rPr lang="en-US" dirty="0" smtClean="0"/>
              <a:t>Need a more expressive logic</a:t>
            </a:r>
          </a:p>
          <a:p>
            <a:pPr lvl="1"/>
            <a:r>
              <a:rPr lang="en-US" dirty="0" smtClean="0"/>
              <a:t>Program Expression Graphs [POPL ‘09]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95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the Optimizer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148008" cy="4156229"/>
          </a:xfrm>
        </p:spPr>
        <p:txBody>
          <a:bodyPr/>
          <a:lstStyle/>
          <a:p>
            <a:r>
              <a:rPr lang="en-US" dirty="0" smtClean="0"/>
              <a:t>Inter-Loop Strength &amp; Bound Reduction</a:t>
            </a:r>
          </a:p>
          <a:p>
            <a:r>
              <a:rPr lang="en-US" dirty="0" smtClean="0"/>
              <a:t>Loop Induction Strength &amp; Bound Reduction</a:t>
            </a:r>
          </a:p>
          <a:p>
            <a:r>
              <a:rPr lang="en-US" dirty="0" smtClean="0"/>
              <a:t>Partial &amp; Specialized </a:t>
            </a:r>
            <a:r>
              <a:rPr lang="en-US" dirty="0" err="1" smtClean="0"/>
              <a:t>Inlining</a:t>
            </a:r>
            <a:endParaRPr lang="en-US" dirty="0" smtClean="0"/>
          </a:p>
          <a:p>
            <a:r>
              <a:rPr lang="en-US" dirty="0" smtClean="0"/>
              <a:t>Temporary Object Removal</a:t>
            </a:r>
          </a:p>
          <a:p>
            <a:r>
              <a:rPr lang="en-US" dirty="0" smtClean="0"/>
              <a:t>Loop Operation Factoring &amp; Distribution</a:t>
            </a:r>
          </a:p>
          <a:p>
            <a:r>
              <a:rPr lang="en-US" dirty="0" smtClean="0"/>
              <a:t>Entire Loop Strength Reduction</a:t>
            </a:r>
          </a:p>
          <a:p>
            <a:r>
              <a:rPr lang="en-US" dirty="0" smtClean="0"/>
              <a:t>Array Copy Propagation</a:t>
            </a:r>
          </a:p>
          <a:p>
            <a:r>
              <a:rPr lang="en-US" dirty="0" smtClean="0"/>
              <a:t>Design Pattern Overhead Reduction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91426" y="5334000"/>
            <a:ext cx="5361149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As translation validation improves,</a:t>
            </a:r>
          </a:p>
          <a:p>
            <a:pPr algn="ctr"/>
            <a:r>
              <a:rPr lang="en-US" sz="2400" dirty="0" smtClean="0">
                <a:latin typeface="+mj-lt"/>
              </a:rPr>
              <a:t>so will optimization learning, for free!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01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33109" y="2934756"/>
            <a:ext cx="3325091" cy="109862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en-US" dirty="0" smtClean="0"/>
              <a:t>We want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dvanced optimizations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speed of the rewriter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4006644" y="25146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olded Corner 80"/>
          <p:cNvSpPr/>
          <p:nvPr/>
        </p:nvSpPr>
        <p:spPr>
          <a:xfrm>
            <a:off x="762000" y="2438400"/>
            <a:ext cx="381000" cy="533400"/>
          </a:xfrm>
          <a:prstGeom prst="foldedCorner">
            <a:avLst>
              <a:gd name="adj" fmla="val 360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olded Corner 81"/>
          <p:cNvSpPr/>
          <p:nvPr/>
        </p:nvSpPr>
        <p:spPr>
          <a:xfrm>
            <a:off x="2667000" y="4000500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olded Corner 78"/>
          <p:cNvSpPr/>
          <p:nvPr/>
        </p:nvSpPr>
        <p:spPr>
          <a:xfrm>
            <a:off x="2209800" y="4009104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olded Corner 79"/>
          <p:cNvSpPr/>
          <p:nvPr/>
        </p:nvSpPr>
        <p:spPr>
          <a:xfrm>
            <a:off x="762000" y="1752600"/>
            <a:ext cx="381000" cy="533400"/>
          </a:xfrm>
          <a:prstGeom prst="foldedCorner">
            <a:avLst>
              <a:gd name="adj" fmla="val 360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olded Corner 74"/>
          <p:cNvSpPr/>
          <p:nvPr/>
        </p:nvSpPr>
        <p:spPr>
          <a:xfrm>
            <a:off x="1295400" y="2438400"/>
            <a:ext cx="381000" cy="533400"/>
          </a:xfrm>
          <a:prstGeom prst="foldedCorner">
            <a:avLst>
              <a:gd name="adj" fmla="val 360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olded Corner 75"/>
          <p:cNvSpPr/>
          <p:nvPr/>
        </p:nvSpPr>
        <p:spPr>
          <a:xfrm>
            <a:off x="3200400" y="4000500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1974751" y="4648200"/>
            <a:ext cx="1659802" cy="1828800"/>
          </a:xfrm>
          <a:prstGeom prst="round2SameRect">
            <a:avLst>
              <a:gd name="adj1" fmla="val 0"/>
              <a:gd name="adj2" fmla="val 1371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olded Corner 62"/>
          <p:cNvSpPr/>
          <p:nvPr/>
        </p:nvSpPr>
        <p:spPr>
          <a:xfrm>
            <a:off x="7309056" y="1752600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olded Corner 63"/>
          <p:cNvSpPr/>
          <p:nvPr/>
        </p:nvSpPr>
        <p:spPr>
          <a:xfrm>
            <a:off x="7309056" y="3048000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7315200" y="25146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olded Corner 68"/>
          <p:cNvSpPr/>
          <p:nvPr/>
        </p:nvSpPr>
        <p:spPr>
          <a:xfrm>
            <a:off x="6775656" y="1752600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olded Corner 69"/>
          <p:cNvSpPr/>
          <p:nvPr/>
        </p:nvSpPr>
        <p:spPr>
          <a:xfrm>
            <a:off x="6775656" y="3048000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6781800" y="25146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olded Corner 71"/>
          <p:cNvSpPr/>
          <p:nvPr/>
        </p:nvSpPr>
        <p:spPr>
          <a:xfrm>
            <a:off x="7842456" y="1752600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olded Corner 72"/>
          <p:cNvSpPr/>
          <p:nvPr/>
        </p:nvSpPr>
        <p:spPr>
          <a:xfrm>
            <a:off x="7842456" y="3048000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7848600" y="25146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lded Corner 52"/>
          <p:cNvSpPr/>
          <p:nvPr/>
        </p:nvSpPr>
        <p:spPr>
          <a:xfrm>
            <a:off x="2667000" y="2400300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Speeding Up Optimization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181600" y="3886200"/>
            <a:ext cx="3429000" cy="2590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Ran on a ray tracer</a:t>
            </a:r>
          </a:p>
          <a:p>
            <a:pPr lvl="1"/>
            <a:r>
              <a:rPr lang="en-US" dirty="0" smtClean="0"/>
              <a:t>Rewriter produced high-quality code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4815425" y="2986548"/>
            <a:ext cx="1508760" cy="40558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bIns="0" rtlCol="0" anchor="b" anchorCtr="0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Decomposer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4529044" y="2286000"/>
            <a:ext cx="2089972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Optimization Generalizer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1295400" y="1752600"/>
            <a:ext cx="381000" cy="533400"/>
          </a:xfrm>
          <a:prstGeom prst="foldedCorner">
            <a:avLst>
              <a:gd name="adj" fmla="val 360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hevron 55"/>
          <p:cNvSpPr/>
          <p:nvPr/>
        </p:nvSpPr>
        <p:spPr>
          <a:xfrm>
            <a:off x="1828800" y="38862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Fast Rewriter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2" descr="C:\Users\Ross\AppData\Local\Microsoft\Windows\Temporary Internet Files\Content.IE5\DXQMMXQH\MC90044139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524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7" name="Picture 3" descr="C:\Users\Ross\AppData\Local\Microsoft\Windows\Temporary Internet Files\Content.IE5\DXQMMXQH\MC9004414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8075" y="3200400"/>
            <a:ext cx="1050925" cy="5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8" name="Picture 4" descr="C:\Users\Ross\AppData\Local\Microsoft\Windows\Temporary Internet Files\Content.IE5\SGGQN2OV\MC90023818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87" y="3200400"/>
            <a:ext cx="1094026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6" name="Picture 2" descr="C:\Users\Ross\AppData\Local\Microsoft\Windows\Temporary Internet Files\Content.IE5\DXQMMXQH\MC90044140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9638" y="4781856"/>
            <a:ext cx="1249362" cy="7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Plus 4"/>
          <p:cNvSpPr/>
          <p:nvPr/>
        </p:nvSpPr>
        <p:spPr>
          <a:xfrm>
            <a:off x="4121684" y="3251528"/>
            <a:ext cx="551588" cy="551588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hevron 48"/>
          <p:cNvSpPr/>
          <p:nvPr/>
        </p:nvSpPr>
        <p:spPr>
          <a:xfrm>
            <a:off x="1828800" y="22860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Advanced Optimizer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03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22222E-6 L 0.08438 2.22222E-6 C 0.12135 2.22222E-6 0.16771 0.03634 0.16771 0.06666 L 0.16771 0.13333 " pathEditMode="relative" rAng="0" ptsTypes="FfFF">
                                      <p:cBhvr>
                                        <p:cTn id="6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8594 -4.44444E-6 C 0.12465 -4.44444E-6 0.1724 -0.03564 0.1724 -0.06435 L 0.1724 -0.12847 " pathEditMode="relative" rAng="0" ptsTypes="FfFF">
                                      <p:cBhvr>
                                        <p:cTn id="7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9584 4.44444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3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17 -2.22222E-6 L 0.14583 0.1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50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1.11111E-6 L -0.14236 1.11111E-6 " pathEditMode="relative" rAng="0" ptsTypes="AA">
                                      <p:cBhvr>
                                        <p:cTn id="113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1.11111E-6 L 0.14097 1.11111E-6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1667 -0.09445 " pathEditMode="relative" rAng="0" ptsTypes="AA">
                                      <p:cBhvr>
                                        <p:cTn id="151" dur="10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4722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1667 0.09444 " pathEditMode="relative" rAng="0" ptsTypes="AA">
                                      <p:cBhvr>
                                        <p:cTn id="153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472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1736 -2.22222E-6 " pathEditMode="relative" rAng="0" ptsTypes="AA">
                                      <p:cBhvr>
                                        <p:cTn id="155" dur="10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1667 -0.09445 " pathEditMode="relative" rAng="0" ptsTypes="AA">
                                      <p:cBhvr>
                                        <p:cTn id="157" dur="1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472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1667 0.09444 " pathEditMode="relative" rAng="0" ptsTypes="AA">
                                      <p:cBhvr>
                                        <p:cTn id="159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472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1736 -2.22222E-6 " pathEditMode="relative" rAng="0" ptsTypes="AA">
                                      <p:cBhvr>
                                        <p:cTn id="161" dur="1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1667 -0.09445 " pathEditMode="relative" rAng="0" ptsTypes="AA">
                                      <p:cBhvr>
                                        <p:cTn id="163" dur="1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4722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1667 0.09444 " pathEditMode="relative" rAng="0" ptsTypes="AA">
                                      <p:cBhvr>
                                        <p:cTn id="165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4722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1736 -2.22222E-6 " pathEditMode="relative" rAng="0" ptsTypes="AA">
                                      <p:cBhvr>
                                        <p:cTn id="167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51181 0.43889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21944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51181 0.4055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20278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5125 0.42222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2111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51181 0.43889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21944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51181 0.40555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20278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5125 0.4222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21111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51181 0.43889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21944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51181 0.4055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20278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5125 0.42222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6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138 L 0.00035 0.11458 C -0.00122 0.20995 0.02083 0.22916 0.10642 0.22777 L 0.2125 0.22777 " pathEditMode="relative" rAng="0" ptsTypes="FfFF">
                                      <p:cBhvr>
                                        <p:cTn id="19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1389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3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3.05556E-6 0.16204 C -0.00104 0.29885 0.01493 0.32639 0.07709 0.32431 L 0.15434 0.32431 " pathEditMode="relative" rAng="0" ptsTypes="FfFF">
                                      <p:cBhvr>
                                        <p:cTn id="19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631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138 L 0.00035 0.11458 C -0.00122 0.20995 0.02083 0.22916 0.10642 0.22777 L 0.2125 0.22777 " pathEditMode="relative" rAng="0" ptsTypes="FfFF">
                                      <p:cBhvr>
                                        <p:cTn id="19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2.22222E-6 L 0.08958 -2.22222E-6 C 0.1276 -2.22222E-6 0.175 0.03056 0.175 0.05556 L 0.175 0.11111 " pathEditMode="relative" rAng="0" ptsTypes="FfFF">
                                      <p:cBhvr>
                                        <p:cTn id="220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5556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2.22222E-6 L 0.08958 -2.22222E-6 C 0.1276 -2.22222E-6 0.175 0.03056 0.175 0.05556 L 0.175 0.11111 " pathEditMode="relative" rAng="0" ptsTypes="FfFF">
                                      <p:cBhvr>
                                        <p:cTn id="222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5556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22222E-6 L 0.225 -2.22222E-6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26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1 L 0.18924 0.1 C 0.20833 0.1 0.23264 0.13657 0.23264 0.16667 L 0.23264 0.23333 " pathEditMode="relative" rAng="0" ptsTypes="FfFF">
                                      <p:cBhvr>
                                        <p:cTn id="2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uiExpand="1" build="allAtOnce" animBg="1"/>
      <p:bldP spid="35" grpId="0" animBg="1"/>
      <p:bldP spid="35" grpId="2" animBg="1"/>
      <p:bldP spid="35" grpId="3" animBg="1"/>
      <p:bldP spid="81" grpId="0" animBg="1"/>
      <p:bldP spid="81" grpId="1" animBg="1"/>
      <p:bldP spid="81" grpId="2" animBg="1"/>
      <p:bldP spid="82" grpId="0" animBg="1"/>
      <p:bldP spid="82" grpId="1" animBg="1"/>
      <p:bldP spid="79" grpId="0" animBg="1"/>
      <p:bldP spid="79" grpId="1" animBg="1"/>
      <p:bldP spid="80" grpId="0" animBg="1"/>
      <p:bldP spid="80" grpId="1" animBg="1"/>
      <p:bldP spid="80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13" grpId="0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53" grpId="0" animBg="1"/>
      <p:bldP spid="53" grpId="1" animBg="1"/>
      <p:bldP spid="53" grpId="2" animBg="1"/>
      <p:bldP spid="18" grpId="0" build="p" bldLvl="2"/>
      <p:bldP spid="36" grpId="0" animBg="1"/>
      <p:bldP spid="50" grpId="0" animBg="1"/>
      <p:bldP spid="52" grpId="0" animBg="1"/>
      <p:bldP spid="52" grpId="1" animBg="1"/>
      <p:bldP spid="52" grpId="2" animBg="1"/>
      <p:bldP spid="56" grpId="0" animBg="1"/>
      <p:bldP spid="5" grpId="0" animBg="1"/>
      <p:bldP spid="5" grpId="1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Flexible Proof Generalization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152" y="1676400"/>
            <a:ext cx="3355848" cy="4130039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/>
              <a:t>Learn database query optimizations</a:t>
            </a:r>
          </a:p>
          <a:p>
            <a:endParaRPr lang="en-US" dirty="0"/>
          </a:p>
          <a:p>
            <a:r>
              <a:rPr lang="en-US" dirty="0"/>
              <a:t>Improve type error messages in Haskell</a:t>
            </a:r>
          </a:p>
          <a:p>
            <a:endParaRPr lang="en-US" dirty="0"/>
          </a:p>
          <a:p>
            <a:r>
              <a:rPr lang="en-US" dirty="0"/>
              <a:t>Assist with contract debugging in Spec#</a:t>
            </a:r>
          </a:p>
          <a:p>
            <a:endParaRPr lang="en-US" dirty="0"/>
          </a:p>
          <a:p>
            <a:r>
              <a:rPr lang="en-US" dirty="0"/>
              <a:t>Infer polymorphism in </a:t>
            </a:r>
            <a:r>
              <a:rPr lang="en-US" dirty="0" smtClean="0"/>
              <a:t>typed programs</a:t>
            </a:r>
            <a:endParaRPr lang="en-US" dirty="0"/>
          </a:p>
        </p:txBody>
      </p:sp>
      <p:pic>
        <p:nvPicPr>
          <p:cNvPr id="1026" name="Picture 2" descr="http://research.microsoft.com/en-us/projects/contracts/codecontracts_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76" y="3810000"/>
            <a:ext cx="1219200" cy="7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8" name="Picture 4" descr="http://haskellwebnews.files.wordpress.com/2009/12/haskell-logo-vari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76" y="26669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0" name="Picture 6" descr="http://upload.wikimedia.org/wikipedia/commons/0/00/AquaDataStudio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24049"/>
            <a:ext cx="1279752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375181" y="4495800"/>
            <a:ext cx="967791" cy="1276529"/>
            <a:chOff x="1371600" y="4495800"/>
            <a:chExt cx="967791" cy="1276529"/>
          </a:xfrm>
        </p:grpSpPr>
        <p:sp>
          <p:nvSpPr>
            <p:cNvPr id="4" name="TextBox 3"/>
            <p:cNvSpPr txBox="1"/>
            <p:nvPr/>
          </p:nvSpPr>
          <p:spPr>
            <a:xfrm>
              <a:off x="1371600" y="44958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l-GR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</a:rPr>
                <a:t>τ</a:t>
              </a:r>
              <a:endPara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47800" y="4572000"/>
              <a:ext cx="89159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outerShdw>
                  </a:effectLst>
                  <a:latin typeface="Lucida Sans Unicode"/>
                  <a:cs typeface="Lucida Sans Unicode"/>
                  <a:sym typeface="Wingdings 2"/>
                </a:rPr>
                <a:t></a:t>
              </a:r>
              <a:endPara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9" name="Chevron 8"/>
          <p:cNvSpPr/>
          <p:nvPr/>
        </p:nvSpPr>
        <p:spPr>
          <a:xfrm>
            <a:off x="2667000" y="19812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Proof Generalizer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71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1333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3334 L 3.33333E-6 0.2666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6667 L 3.33333E-6 0.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4 L 3.33333E-6 0.75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9" grpId="1" animBg="1"/>
      <p:bldP spid="9" grpId="2" animBg="1"/>
      <p:bldP spid="9" grpId="3" animBg="1"/>
      <p:bldP spid="9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to learn compiler optimizations</a:t>
            </a:r>
          </a:p>
          <a:p>
            <a:pPr lvl="1"/>
            <a:r>
              <a:rPr lang="en-US" dirty="0" smtClean="0"/>
              <a:t>from programmers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superoptimizers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Abstract proof </a:t>
            </a:r>
            <a:r>
              <a:rPr lang="en-US" dirty="0"/>
              <a:t>g</a:t>
            </a:r>
            <a:r>
              <a:rPr lang="en-US" dirty="0" smtClean="0"/>
              <a:t>eneralization </a:t>
            </a:r>
            <a:r>
              <a:rPr lang="en-US" dirty="0"/>
              <a:t>a</a:t>
            </a:r>
            <a:r>
              <a:rPr lang="en-US" dirty="0" smtClean="0"/>
              <a:t>lgorithm</a:t>
            </a:r>
          </a:p>
          <a:p>
            <a:pPr lvl="1"/>
            <a:r>
              <a:rPr lang="en-US" dirty="0" smtClean="0"/>
              <a:t>Applicable to other logics</a:t>
            </a:r>
          </a:p>
          <a:p>
            <a:pPr lvl="1"/>
            <a:r>
              <a:rPr lang="en-US" dirty="0" smtClean="0"/>
              <a:t>Applicable to other domains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52431" y="5049838"/>
            <a:ext cx="3839139" cy="969962"/>
            <a:chOff x="3124200" y="5105400"/>
            <a:chExt cx="3839139" cy="969962"/>
          </a:xfrm>
        </p:grpSpPr>
        <p:pic>
          <p:nvPicPr>
            <p:cNvPr id="4" name="Picture 2" descr="C:\Users\Ross\AppData\Local\Microsoft\Windows\Temporary Internet Files\Content.IE5\SGGQN2OV\MC90033993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5105400"/>
              <a:ext cx="838200" cy="969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90437" y="5267216"/>
              <a:ext cx="28729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n w="1270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effectLst>
                    <a:outerShdw blurRad="41275" dist="12700" dir="12000000" algn="tl" rotWithShape="0">
                      <a:srgbClr xmlns:mc="http://schemas.openxmlformats.org/markup-compatibility/2006" xmlns:a14="http://schemas.microsoft.com/office/drawing/2010/main" val="000000" mc:Ignorable="">
                        <a:alpha val="40000"/>
                      </a:srgbClr>
                    </a:outerShdw>
                  </a:effectLst>
                  <a:latin typeface="Copperplate Gothic Bold" pitchFamily="34" charset="0"/>
                </a:rPr>
                <a:t>Thank You</a:t>
              </a:r>
              <a:endParaRPr lang="en-US" sz="3600" b="1" dirty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41275" dist="12700" dir="120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  <a:latin typeface="Copperplate Gothic Bold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38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to learn compiler optimizations</a:t>
            </a:r>
          </a:p>
          <a:p>
            <a:pPr lvl="1"/>
            <a:r>
              <a:rPr lang="en-US" dirty="0" smtClean="0"/>
              <a:t>from programmers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superoptimizers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Abstract proof </a:t>
            </a:r>
            <a:r>
              <a:rPr lang="en-US" dirty="0"/>
              <a:t>g</a:t>
            </a:r>
            <a:r>
              <a:rPr lang="en-US" dirty="0" smtClean="0"/>
              <a:t>eneralization </a:t>
            </a:r>
            <a:r>
              <a:rPr lang="en-US" dirty="0"/>
              <a:t>a</a:t>
            </a:r>
            <a:r>
              <a:rPr lang="en-US" dirty="0" smtClean="0"/>
              <a:t>lgorithm</a:t>
            </a:r>
          </a:p>
          <a:p>
            <a:pPr lvl="1"/>
            <a:r>
              <a:rPr lang="en-US" dirty="0" smtClean="0"/>
              <a:t>Applicable to other logics</a:t>
            </a:r>
          </a:p>
          <a:p>
            <a:pPr lvl="1"/>
            <a:r>
              <a:rPr lang="en-US" dirty="0" smtClean="0"/>
              <a:t>Applicable to other domains</a:t>
            </a:r>
          </a:p>
          <a:p>
            <a:endParaRPr lang="en-US" dirty="0"/>
          </a:p>
        </p:txBody>
      </p:sp>
      <p:pic>
        <p:nvPicPr>
          <p:cNvPr id="4" name="Picture 2" descr="C:\Users\Ross\AppData\Local\Microsoft\Windows\Temporary Internet Files\Content.IE5\SGGQN2OV\MC9003399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410200"/>
            <a:ext cx="8382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900000">
            <a:off x="3913474" y="4869359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41275" dist="12700" dir="120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  <a:latin typeface="Algerian" pitchFamily="82" charset="0"/>
              </a:rPr>
              <a:t>?</a:t>
            </a:r>
            <a:endParaRPr lang="en-US" sz="4400" b="1" dirty="0">
              <a:ln w="127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41275" dist="12700" dir="12000000" algn="tl" rotWithShape="0">
                  <a:srgbClr xmlns:mc="http://schemas.openxmlformats.org/markup-compatibility/2006" xmlns:a14="http://schemas.microsoft.com/office/drawing/2010/main" val="000000" mc:Ignorable="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00000">
            <a:off x="4446874" y="4564559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41275" dist="12700" dir="120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  <a:latin typeface="Algerian" pitchFamily="82" charset="0"/>
              </a:rPr>
              <a:t>?</a:t>
            </a:r>
            <a:endParaRPr lang="en-US" sz="4400" b="1" dirty="0">
              <a:ln w="127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41275" dist="12700" dir="12000000" algn="tl" rotWithShape="0">
                  <a:srgbClr xmlns:mc="http://schemas.openxmlformats.org/markup-compatibility/2006" xmlns:a14="http://schemas.microsoft.com/office/drawing/2010/main" val="000000" mc:Ignorable="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900000">
            <a:off x="4892849" y="4903031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41275" dist="12700" dir="120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  <a:latin typeface="Algerian" pitchFamily="82" charset="0"/>
              </a:rPr>
              <a:t>?</a:t>
            </a:r>
            <a:endParaRPr lang="en-US" sz="4400" b="1" dirty="0">
              <a:ln w="127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41275" dist="12700" dir="12000000" algn="tl" rotWithShape="0">
                  <a:srgbClr xmlns:mc="http://schemas.openxmlformats.org/markup-compatibility/2006" xmlns:a14="http://schemas.microsoft.com/office/drawing/2010/main" val="000000" mc:Ignorable="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8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363768" y="3276600"/>
            <a:ext cx="938438" cy="4055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63074" y="3276600"/>
            <a:ext cx="998023" cy="4055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Optimizing by Hand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for (i = 0; i &lt; 50; i++)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for (j = 0; j &lt; 50; j++)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img[i*50 + j] = f(i, j);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Easier to understand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Optimized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for (i = 0; i &lt; 5</a:t>
            </a:r>
            <a:r>
              <a:rPr lang="en-US" dirty="0" smtClean="0"/>
              <a:t>0</a:t>
            </a:r>
            <a:r>
              <a:rPr lang="en-US" dirty="0"/>
              <a:t>; i++)</a:t>
            </a:r>
          </a:p>
          <a:p>
            <a:pPr marL="68580" indent="0">
              <a:buNone/>
            </a:pPr>
            <a:r>
              <a:rPr lang="en-US" dirty="0" smtClean="0"/>
              <a:t>  </a:t>
            </a:r>
            <a:r>
              <a:rPr lang="en-US" dirty="0"/>
              <a:t>for (j = 0; j &lt; 5</a:t>
            </a:r>
            <a:r>
              <a:rPr lang="en-US" dirty="0" smtClean="0"/>
              <a:t>0</a:t>
            </a:r>
            <a:r>
              <a:rPr lang="en-US" dirty="0"/>
              <a:t>; j++)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*(img++) </a:t>
            </a:r>
            <a:r>
              <a:rPr lang="en-US" dirty="0"/>
              <a:t>= f(i, j);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Executes more efficiently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43000" y="4038600"/>
            <a:ext cx="6858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Make the compiler do it!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 rot="1800000">
            <a:off x="3366024" y="4328659"/>
            <a:ext cx="2391420" cy="33428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9800000">
            <a:off x="3379427" y="4318714"/>
            <a:ext cx="2391420" cy="33428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43000" y="4038600"/>
            <a:ext cx="6858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Train the compiler to do it!</a:t>
            </a:r>
            <a:endParaRPr lang="en-US" sz="3200" b="1" dirty="0"/>
          </a:p>
        </p:txBody>
      </p:sp>
      <p:sp>
        <p:nvSpPr>
          <p:cNvPr id="2" name="Right Arrow 1"/>
          <p:cNvSpPr/>
          <p:nvPr/>
        </p:nvSpPr>
        <p:spPr>
          <a:xfrm>
            <a:off x="4267200" y="2743200"/>
            <a:ext cx="533400" cy="659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03312" y="5304658"/>
            <a:ext cx="3537377" cy="715142"/>
          </a:xfrm>
          <a:prstGeom prst="round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Many compilers do not perform this optimization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61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5" grpId="0" build="p"/>
      <p:bldP spid="6" grpId="0" uiExpand="1" build="p"/>
      <p:bldP spid="7" grpId="0" build="p"/>
      <p:bldP spid="8" grpId="0" uiExpand="1" build="p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2" grpId="0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876300" y="3886200"/>
            <a:ext cx="7391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41721" y="2362200"/>
            <a:ext cx="3419856" cy="3581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for (i = 0; i &lt; 50; i++)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for (j = 0; j &lt; 50; j++)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img[i*50 + j] = f(i, j);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for (i = 0; i &lt; </a:t>
            </a:r>
            <a:r>
              <a:rPr lang="en-US" b="1" dirty="0" smtClean="0">
                <a:solidFill>
                  <a:schemeClr val="accent4"/>
                </a:solidFill>
              </a:rPr>
              <a:t>w</a:t>
            </a:r>
            <a:r>
              <a:rPr lang="en-US" dirty="0" smtClean="0"/>
              <a:t>; </a:t>
            </a:r>
            <a:r>
              <a:rPr lang="en-US" dirty="0"/>
              <a:t>i++)</a:t>
            </a:r>
          </a:p>
          <a:p>
            <a:pPr marL="68580" indent="0">
              <a:buNone/>
            </a:pPr>
            <a:r>
              <a:rPr lang="en-US" dirty="0"/>
              <a:t>  for (j = 0; j &lt; </a:t>
            </a:r>
            <a:r>
              <a:rPr lang="en-US" b="1" dirty="0">
                <a:solidFill>
                  <a:schemeClr val="accent4"/>
                </a:solidFill>
              </a:rPr>
              <a:t>h</a:t>
            </a:r>
            <a:r>
              <a:rPr lang="en-US" dirty="0" smtClean="0"/>
              <a:t>; </a:t>
            </a:r>
            <a:r>
              <a:rPr lang="en-US" dirty="0"/>
              <a:t>j++)</a:t>
            </a:r>
          </a:p>
          <a:p>
            <a:pPr marL="68580" indent="0">
              <a:buNone/>
            </a:pPr>
            <a:r>
              <a:rPr lang="en-US" dirty="0"/>
              <a:t>    </a:t>
            </a:r>
            <a:r>
              <a:rPr lang="en-US" b="1" dirty="0" smtClean="0">
                <a:solidFill>
                  <a:schemeClr val="accent4"/>
                </a:solidFill>
              </a:rPr>
              <a:t>use(</a:t>
            </a:r>
            <a:r>
              <a:rPr lang="en-US" dirty="0" err="1" smtClean="0"/>
              <a:t>img</a:t>
            </a:r>
            <a:r>
              <a:rPr lang="en-US" dirty="0" smtClean="0"/>
              <a:t>[i*</a:t>
            </a:r>
            <a:r>
              <a:rPr lang="en-US" b="1" dirty="0" smtClean="0">
                <a:solidFill>
                  <a:schemeClr val="accent4"/>
                </a:solidFill>
              </a:rPr>
              <a:t>h</a:t>
            </a:r>
            <a:r>
              <a:rPr lang="en-US" dirty="0" smtClean="0"/>
              <a:t> </a:t>
            </a:r>
            <a:r>
              <a:rPr lang="en-US" dirty="0"/>
              <a:t>+ j</a:t>
            </a:r>
            <a:r>
              <a:rPr lang="en-US" dirty="0" smtClean="0"/>
              <a:t>]</a:t>
            </a:r>
            <a:r>
              <a:rPr lang="en-US" b="1" dirty="0" smtClean="0">
                <a:solidFill>
                  <a:schemeClr val="accent4"/>
                </a:solidFill>
              </a:rPr>
              <a:t>)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Generalizing Optimizations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Optimized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152" y="2362200"/>
            <a:ext cx="3419856" cy="3581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for (i = 0; i &lt; 5</a:t>
            </a:r>
            <a:r>
              <a:rPr lang="en-US" dirty="0" smtClean="0"/>
              <a:t>0</a:t>
            </a:r>
            <a:r>
              <a:rPr lang="en-US" dirty="0"/>
              <a:t>; i++)</a:t>
            </a:r>
          </a:p>
          <a:p>
            <a:pPr marL="68580" indent="0">
              <a:buNone/>
            </a:pPr>
            <a:r>
              <a:rPr lang="en-US" dirty="0" smtClean="0"/>
              <a:t>  </a:t>
            </a:r>
            <a:r>
              <a:rPr lang="en-US" dirty="0"/>
              <a:t>for (j = 0; j &lt; 5</a:t>
            </a:r>
            <a:r>
              <a:rPr lang="en-US" dirty="0" smtClean="0"/>
              <a:t>0</a:t>
            </a:r>
            <a:r>
              <a:rPr lang="en-US" dirty="0"/>
              <a:t>; j++)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*(img++) </a:t>
            </a:r>
            <a:r>
              <a:rPr lang="en-US" dirty="0"/>
              <a:t>= f(i, j</a:t>
            </a:r>
            <a:r>
              <a:rPr lang="en-US" dirty="0" smtClean="0"/>
              <a:t>);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/>
              <a:t>for (i = 0; i &lt; </a:t>
            </a:r>
            <a:r>
              <a:rPr lang="en-US" b="1" dirty="0" smtClean="0">
                <a:solidFill>
                  <a:schemeClr val="accent4"/>
                </a:solidFill>
              </a:rPr>
              <a:t>w</a:t>
            </a:r>
            <a:r>
              <a:rPr lang="en-US" dirty="0" smtClean="0"/>
              <a:t>; </a:t>
            </a:r>
            <a:r>
              <a:rPr lang="en-US" dirty="0"/>
              <a:t>i++)</a:t>
            </a:r>
          </a:p>
          <a:p>
            <a:pPr marL="68580" indent="0">
              <a:buNone/>
            </a:pPr>
            <a:r>
              <a:rPr lang="en-US" dirty="0"/>
              <a:t>  for (j = 0; j &lt; </a:t>
            </a:r>
            <a:r>
              <a:rPr lang="en-US" b="1" dirty="0" smtClean="0">
                <a:solidFill>
                  <a:schemeClr val="accent4"/>
                </a:solidFill>
              </a:rPr>
              <a:t>h</a:t>
            </a:r>
            <a:r>
              <a:rPr lang="en-US" dirty="0" smtClean="0"/>
              <a:t>; </a:t>
            </a:r>
            <a:r>
              <a:rPr lang="en-US" dirty="0"/>
              <a:t>j++)</a:t>
            </a:r>
          </a:p>
          <a:p>
            <a:pPr marL="68580" indent="0">
              <a:buNone/>
            </a:pPr>
            <a:r>
              <a:rPr lang="en-US" dirty="0"/>
              <a:t>    </a:t>
            </a:r>
            <a:r>
              <a:rPr lang="en-US" b="1" dirty="0" smtClean="0">
                <a:solidFill>
                  <a:schemeClr val="accent4"/>
                </a:solidFill>
              </a:rPr>
              <a:t>use(</a:t>
            </a:r>
            <a:r>
              <a:rPr lang="en-US" dirty="0" smtClean="0"/>
              <a:t>*(</a:t>
            </a:r>
            <a:r>
              <a:rPr lang="en-US" dirty="0" err="1" smtClean="0"/>
              <a:t>img</a:t>
            </a:r>
            <a:r>
              <a:rPr lang="en-US" dirty="0" smtClean="0"/>
              <a:t>++)</a:t>
            </a:r>
            <a:r>
              <a:rPr lang="en-US" b="1" dirty="0" smtClean="0">
                <a:solidFill>
                  <a:schemeClr val="accent4"/>
                </a:solidFill>
              </a:rPr>
              <a:t>)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267200" y="2743200"/>
            <a:ext cx="533400" cy="659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267200" y="4902610"/>
            <a:ext cx="533400" cy="659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4216810" y="3086100"/>
            <a:ext cx="710380" cy="2133600"/>
          </a:xfrm>
          <a:prstGeom prst="rightArrow">
            <a:avLst>
              <a:gd name="adj1" fmla="val 72120"/>
              <a:gd name="adj2" fmla="val 4377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Generalize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19200" y="5943600"/>
            <a:ext cx="2438399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</a:t>
            </a:r>
            <a:r>
              <a:rPr lang="en-US" sz="2000" dirty="0" smtClean="0"/>
              <a:t> is loop-invariant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3733800" y="5943600"/>
            <a:ext cx="3962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use</a:t>
            </a:r>
            <a:r>
              <a:rPr lang="en-US" sz="2000" dirty="0" smtClean="0"/>
              <a:t> does not modify i, j, or </a:t>
            </a:r>
            <a:r>
              <a:rPr lang="en-US" sz="2000" dirty="0" err="1" smtClean="0"/>
              <a:t>img</a:t>
            </a:r>
            <a:endParaRPr lang="en-US" sz="2000" dirty="0"/>
          </a:p>
        </p:txBody>
      </p:sp>
      <p:sp>
        <p:nvSpPr>
          <p:cNvPr id="18" name="Frame 17"/>
          <p:cNvSpPr/>
          <p:nvPr/>
        </p:nvSpPr>
        <p:spPr>
          <a:xfrm>
            <a:off x="1031860" y="2286000"/>
            <a:ext cx="6927233" cy="1511710"/>
          </a:xfrm>
          <a:prstGeom prst="frame">
            <a:avLst>
              <a:gd name="adj1" fmla="val 6372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1032507" y="4474015"/>
            <a:ext cx="6927233" cy="2008485"/>
          </a:xfrm>
          <a:prstGeom prst="frame">
            <a:avLst>
              <a:gd name="adj1" fmla="val 6372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1409700" y="3856038"/>
            <a:ext cx="305714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Generalized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46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build="p"/>
      <p:bldP spid="15" grpId="0" animBg="1"/>
      <p:bldP spid="3" grpId="0" animBg="1"/>
      <p:bldP spid="13" grpId="0" animBg="1"/>
      <p:bldP spid="14" grpId="0" animBg="1"/>
      <p:bldP spid="18" grpId="0" animBg="1"/>
      <p:bldP spid="18" grpId="1" animBg="1"/>
      <p:bldP spid="19" grpId="0" animBg="1"/>
      <p:bldP spid="19" grpId="1" animBg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Generalizing Automatically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41721" y="2362200"/>
            <a:ext cx="3419856" cy="3581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for (i = 0; i &lt; 50; i++)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for (j = 0; j &lt; 50; j++)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img[i*50 + j] = f(i, j);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Optimized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152" y="2362200"/>
            <a:ext cx="3419856" cy="3581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for (i = 0; i &lt; 5</a:t>
            </a:r>
            <a:r>
              <a:rPr lang="en-US" dirty="0" smtClean="0"/>
              <a:t>0</a:t>
            </a:r>
            <a:r>
              <a:rPr lang="en-US" dirty="0"/>
              <a:t>; i++)</a:t>
            </a:r>
          </a:p>
          <a:p>
            <a:pPr marL="68580" indent="0">
              <a:buNone/>
            </a:pPr>
            <a:r>
              <a:rPr lang="en-US" dirty="0" smtClean="0"/>
              <a:t>  </a:t>
            </a:r>
            <a:r>
              <a:rPr lang="en-US" dirty="0"/>
              <a:t>for (j = 0; j &lt; 5</a:t>
            </a:r>
            <a:r>
              <a:rPr lang="en-US" dirty="0" smtClean="0"/>
              <a:t>0</a:t>
            </a:r>
            <a:r>
              <a:rPr lang="en-US" dirty="0"/>
              <a:t>; j++)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*(img++) </a:t>
            </a:r>
            <a:r>
              <a:rPr lang="en-US" dirty="0"/>
              <a:t>= f(i, j</a:t>
            </a:r>
            <a:r>
              <a:rPr lang="en-US" dirty="0" smtClean="0"/>
              <a:t>);</a:t>
            </a:r>
            <a:endParaRPr lang="en-US" b="1" dirty="0"/>
          </a:p>
        </p:txBody>
      </p:sp>
      <p:sp>
        <p:nvSpPr>
          <p:cNvPr id="2" name="Right Arrow 1"/>
          <p:cNvSpPr/>
          <p:nvPr/>
        </p:nvSpPr>
        <p:spPr>
          <a:xfrm>
            <a:off x="4267200" y="2743200"/>
            <a:ext cx="533400" cy="659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4267200" y="2743200"/>
            <a:ext cx="533400" cy="65999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48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it works</a:t>
            </a:r>
            <a:endParaRPr lang="en-US"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7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ded Corner 14"/>
          <p:cNvSpPr/>
          <p:nvPr/>
        </p:nvSpPr>
        <p:spPr>
          <a:xfrm>
            <a:off x="7810500" y="2514600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ded Corner 15"/>
          <p:cNvSpPr/>
          <p:nvPr/>
        </p:nvSpPr>
        <p:spPr>
          <a:xfrm>
            <a:off x="7810500" y="3810000"/>
            <a:ext cx="381000" cy="533400"/>
          </a:xfrm>
          <a:prstGeom prst="foldedCorner">
            <a:avLst>
              <a:gd name="adj" fmla="val 36022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953000" y="3200400"/>
            <a:ext cx="457200" cy="457200"/>
            <a:chOff x="4953000" y="3200400"/>
            <a:chExt cx="457200" cy="457200"/>
          </a:xfrm>
        </p:grpSpPr>
        <p:sp>
          <p:nvSpPr>
            <p:cNvPr id="11" name="Vertical Scroll 10"/>
            <p:cNvSpPr/>
            <p:nvPr/>
          </p:nvSpPr>
          <p:spPr>
            <a:xfrm>
              <a:off x="4953000" y="3200400"/>
              <a:ext cx="457200" cy="457200"/>
            </a:xfrm>
            <a:prstGeom prst="verticalScroll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qual 9"/>
            <p:cNvSpPr/>
            <p:nvPr/>
          </p:nvSpPr>
          <p:spPr>
            <a:xfrm>
              <a:off x="4991100" y="3276600"/>
              <a:ext cx="381000" cy="3048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953000" y="3200400"/>
            <a:ext cx="457200" cy="457200"/>
            <a:chOff x="4953000" y="3200400"/>
            <a:chExt cx="457200" cy="457200"/>
          </a:xfrm>
        </p:grpSpPr>
        <p:sp>
          <p:nvSpPr>
            <p:cNvPr id="36" name="Vertical Scroll 35"/>
            <p:cNvSpPr/>
            <p:nvPr/>
          </p:nvSpPr>
          <p:spPr>
            <a:xfrm>
              <a:off x="4953000" y="3200400"/>
              <a:ext cx="457200" cy="457200"/>
            </a:xfrm>
            <a:prstGeom prst="verticalScroll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qual 36"/>
            <p:cNvSpPr/>
            <p:nvPr/>
          </p:nvSpPr>
          <p:spPr>
            <a:xfrm>
              <a:off x="4991100" y="3276600"/>
              <a:ext cx="381000" cy="3048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Ross\AppData\Local\Microsoft\Windows\Temporary Internet Files\Content.IE5\SGGQN2OV\MC9003399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8382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Folded Corner 4"/>
          <p:cNvSpPr/>
          <p:nvPr/>
        </p:nvSpPr>
        <p:spPr>
          <a:xfrm>
            <a:off x="2286000" y="2514600"/>
            <a:ext cx="381000" cy="533400"/>
          </a:xfrm>
          <a:prstGeom prst="foldedCorner">
            <a:avLst>
              <a:gd name="adj" fmla="val 360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2286000" y="3810000"/>
            <a:ext cx="381000" cy="533400"/>
          </a:xfrm>
          <a:prstGeom prst="foldedCorner">
            <a:avLst>
              <a:gd name="adj" fmla="val 360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286000" y="32766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evron 13"/>
          <p:cNvSpPr/>
          <p:nvPr/>
        </p:nvSpPr>
        <p:spPr>
          <a:xfrm>
            <a:off x="5486400" y="30480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Proof Generalizer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33600" y="990600"/>
            <a:ext cx="6034548" cy="4876800"/>
            <a:chOff x="2133600" y="990600"/>
            <a:chExt cx="6034548" cy="4876800"/>
          </a:xfrm>
        </p:grpSpPr>
        <p:sp>
          <p:nvSpPr>
            <p:cNvPr id="20" name="Curved Down Arrow 19"/>
            <p:cNvSpPr/>
            <p:nvPr/>
          </p:nvSpPr>
          <p:spPr>
            <a:xfrm flipH="1">
              <a:off x="2148348" y="990600"/>
              <a:ext cx="6019800" cy="13716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Down Arrow 21"/>
            <p:cNvSpPr/>
            <p:nvPr/>
          </p:nvSpPr>
          <p:spPr>
            <a:xfrm flipH="1" flipV="1">
              <a:off x="2133600" y="4495800"/>
              <a:ext cx="6019800" cy="13716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46396" y="1143000"/>
              <a:ext cx="26068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Aharoni" pitchFamily="2" charset="-79"/>
                  <a:cs typeface="Aharoni" pitchFamily="2" charset="-79"/>
                </a:rPr>
                <a:t>Instantiation</a:t>
              </a:r>
              <a:endParaRPr lang="en-US" sz="32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27" name="Chevron 26"/>
          <p:cNvSpPr/>
          <p:nvPr/>
        </p:nvSpPr>
        <p:spPr>
          <a:xfrm>
            <a:off x="1782096" y="3048000"/>
            <a:ext cx="3810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2286000" y="2514600"/>
            <a:ext cx="381000" cy="533400"/>
          </a:xfrm>
          <a:prstGeom prst="foldedCorner">
            <a:avLst>
              <a:gd name="adj" fmla="val 360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lded Corner 32"/>
          <p:cNvSpPr/>
          <p:nvPr/>
        </p:nvSpPr>
        <p:spPr>
          <a:xfrm>
            <a:off x="2286000" y="3810000"/>
            <a:ext cx="381000" cy="533400"/>
          </a:xfrm>
          <a:prstGeom prst="foldedCorner">
            <a:avLst>
              <a:gd name="adj" fmla="val 360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7816644" y="32766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526887" y="4625244"/>
            <a:ext cx="5439872" cy="13945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2400" dirty="0" smtClean="0">
                <a:latin typeface="+mj-lt"/>
              </a:rPr>
              <a:t>Programmers can teach the compiler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w</a:t>
            </a:r>
            <a:r>
              <a:rPr lang="en-US" sz="2400" dirty="0" smtClean="0">
                <a:latin typeface="+mj-lt"/>
              </a:rPr>
              <a:t>ith just one concrete example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using a language they already know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4320650" y="1103922"/>
            <a:ext cx="3070750" cy="1639278"/>
          </a:xfrm>
          <a:prstGeom prst="wedgeRoundRectCallout">
            <a:avLst>
              <a:gd name="adj1" fmla="val -21473"/>
              <a:gd name="adj2" fmla="val 7244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Proof informs which details in the programs are actually important</a:t>
            </a:r>
            <a:endParaRPr lang="en-US" sz="2400" dirty="0"/>
          </a:p>
        </p:txBody>
      </p:sp>
      <p:sp>
        <p:nvSpPr>
          <p:cNvPr id="8" name="Chevron 7"/>
          <p:cNvSpPr/>
          <p:nvPr/>
        </p:nvSpPr>
        <p:spPr>
          <a:xfrm>
            <a:off x="2819400" y="30480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Translation Validator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04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9584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9584 -4.44444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0 L -0.15 0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0 L -0.15 0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0833 0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-4.44444E-6 L -0.15833 -0.09444 " pathEditMode="relative" rAng="0" ptsTypes="AA">
                                      <p:cBhvr>
                                        <p:cTn id="73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472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4.44444E-6 L -0.15833 0.09444 " pathEditMode="relative" rAng="0" ptsTypes="AA">
                                      <p:cBhvr>
                                        <p:cTn id="75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5" grpId="0" animBg="1"/>
      <p:bldP spid="7" grpId="0" animBg="1"/>
      <p:bldP spid="6" grpId="0" animBg="1"/>
      <p:bldP spid="14" grpId="0" animBg="1"/>
      <p:bldP spid="27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9" grpId="0" animBg="1"/>
      <p:bldP spid="2" grpId="0" build="p" animBg="1"/>
      <p:bldP spid="25" grpId="0" animBg="1"/>
      <p:bldP spid="25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ertical Scroll 22"/>
          <p:cNvSpPr/>
          <p:nvPr/>
        </p:nvSpPr>
        <p:spPr>
          <a:xfrm>
            <a:off x="5867400" y="3200400"/>
            <a:ext cx="1676400" cy="457200"/>
          </a:xfrm>
          <a:prstGeom prst="vertic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+ 8 – 8 = 8</a:t>
            </a:r>
            <a:endParaRPr lang="en-US" dirty="0"/>
          </a:p>
        </p:txBody>
      </p:sp>
      <p:pic>
        <p:nvPicPr>
          <p:cNvPr id="1026" name="Picture 2" descr="C:\Users\Ross\AppData\Local\Microsoft\Windows\Temporary Internet Files\Content.IE5\SGGQN2OV\MC9003399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8382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7" name="Chevron 26"/>
          <p:cNvSpPr/>
          <p:nvPr/>
        </p:nvSpPr>
        <p:spPr>
          <a:xfrm>
            <a:off x="1782096" y="3048000"/>
            <a:ext cx="3810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2713704" y="32766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lded Corner 1"/>
          <p:cNvSpPr/>
          <p:nvPr/>
        </p:nvSpPr>
        <p:spPr>
          <a:xfrm>
            <a:off x="2286000" y="2438400"/>
            <a:ext cx="1219200" cy="609600"/>
          </a:xfrm>
          <a:prstGeom prst="foldedCorner">
            <a:avLst>
              <a:gd name="adj" fmla="val 287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+ 8 – 8</a:t>
            </a:r>
            <a:endParaRPr lang="en-US" dirty="0"/>
          </a:p>
        </p:txBody>
      </p:sp>
      <p:sp>
        <p:nvSpPr>
          <p:cNvPr id="21" name="Folded Corner 20"/>
          <p:cNvSpPr/>
          <p:nvPr/>
        </p:nvSpPr>
        <p:spPr>
          <a:xfrm>
            <a:off x="2286000" y="3810000"/>
            <a:ext cx="1219200" cy="609600"/>
          </a:xfrm>
          <a:prstGeom prst="foldedCorner">
            <a:avLst>
              <a:gd name="adj" fmla="val 287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9" name="Chevron 58"/>
          <p:cNvSpPr/>
          <p:nvPr/>
        </p:nvSpPr>
        <p:spPr>
          <a:xfrm>
            <a:off x="3733800" y="30480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Translation Validator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16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1666 0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41666 1.11022E-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0 L -0.21666 0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 L -0.12378 -0.155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77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7" grpId="0" animBg="1"/>
      <p:bldP spid="27" grpId="2" animBg="1"/>
      <p:bldP spid="47" grpId="0" animBg="1"/>
      <p:bldP spid="47" grpId="1" animBg="1"/>
      <p:bldP spid="2" grpId="0" animBg="1"/>
      <p:bldP spid="2" grpId="1" animBg="1"/>
      <p:bldP spid="2" grpId="2" animBg="1"/>
      <p:bldP spid="21" grpId="0" animBg="1"/>
      <p:bldP spid="21" grpId="1" animBg="1"/>
      <p:bldP spid="21" grpId="2" animBg="1"/>
      <p:bldP spid="59" grpId="0" animBg="1"/>
      <p:bldP spid="5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eneralized Proof"/>
          <p:cNvSpPr/>
          <p:nvPr/>
        </p:nvSpPr>
        <p:spPr>
          <a:xfrm>
            <a:off x="1862335" y="1124635"/>
            <a:ext cx="3508109" cy="47556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Generalized Proof</a:t>
            </a:r>
            <a:endParaRPr lang="en-US" sz="2400" dirty="0"/>
          </a:p>
        </p:txBody>
      </p:sp>
      <p:sp>
        <p:nvSpPr>
          <p:cNvPr id="7" name="Axiom 1"/>
          <p:cNvSpPr/>
          <p:nvPr/>
        </p:nvSpPr>
        <p:spPr>
          <a:xfrm>
            <a:off x="1828800" y="3124200"/>
            <a:ext cx="151509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 Math"/>
                <a:ea typeface="Cambria Math"/>
              </a:rPr>
              <a:t>∀</a:t>
            </a:r>
            <a:r>
              <a:rPr lang="en-US" dirty="0" smtClean="0"/>
              <a:t>x. x – x = 0</a:t>
            </a:r>
            <a:endParaRPr lang="en-US" dirty="0"/>
          </a:p>
        </p:txBody>
      </p:sp>
      <p:sp>
        <p:nvSpPr>
          <p:cNvPr id="8" name="Axiom 2"/>
          <p:cNvSpPr/>
          <p:nvPr/>
        </p:nvSpPr>
        <p:spPr>
          <a:xfrm>
            <a:off x="3412878" y="3124200"/>
            <a:ext cx="2530722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 Math"/>
                <a:ea typeface="Cambria Math"/>
              </a:rPr>
              <a:t>∀</a:t>
            </a:r>
            <a:r>
              <a:rPr lang="en-US" dirty="0" err="1" smtClean="0"/>
              <a:t>x,y</a:t>
            </a:r>
            <a:r>
              <a:rPr lang="en-US" dirty="0" smtClean="0"/>
              <a:t>. x = 0 </a:t>
            </a:r>
            <a:r>
              <a:rPr lang="en-US" dirty="0" smtClean="0">
                <a:latin typeface="Cambria Math"/>
                <a:ea typeface="Cambria Math"/>
              </a:rPr>
              <a:t>⇒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dirty="0" smtClean="0"/>
              <a:t> + x = </a:t>
            </a:r>
            <a:r>
              <a:rPr lang="en-US" dirty="0"/>
              <a:t>y</a:t>
            </a:r>
          </a:p>
        </p:txBody>
      </p:sp>
      <p:sp>
        <p:nvSpPr>
          <p:cNvPr id="90" name="Highlight: e - e = 0"/>
          <p:cNvSpPr/>
          <p:nvPr/>
        </p:nvSpPr>
        <p:spPr>
          <a:xfrm>
            <a:off x="2313769" y="1179512"/>
            <a:ext cx="958735" cy="2904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ighlight: e - e"/>
          <p:cNvSpPr/>
          <p:nvPr/>
        </p:nvSpPr>
        <p:spPr>
          <a:xfrm>
            <a:off x="2315710" y="1190624"/>
            <a:ext cx="546593" cy="2904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Highlight: d + c = d"/>
          <p:cNvSpPr/>
          <p:nvPr/>
        </p:nvSpPr>
        <p:spPr>
          <a:xfrm>
            <a:off x="4903470" y="1193800"/>
            <a:ext cx="990600" cy="2735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ighlight: d"/>
          <p:cNvSpPr/>
          <p:nvPr/>
        </p:nvSpPr>
        <p:spPr>
          <a:xfrm>
            <a:off x="5694982" y="1204912"/>
            <a:ext cx="200994" cy="26670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ighlight: d + c"/>
          <p:cNvSpPr/>
          <p:nvPr/>
        </p:nvSpPr>
        <p:spPr>
          <a:xfrm>
            <a:off x="4912944" y="1204912"/>
            <a:ext cx="573456" cy="26670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Highlight: c = 0"/>
          <p:cNvSpPr/>
          <p:nvPr/>
        </p:nvSpPr>
        <p:spPr>
          <a:xfrm>
            <a:off x="4114800" y="1181100"/>
            <a:ext cx="548148" cy="2862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pp 1: Added Fact i"/>
          <p:cNvSpPr/>
          <p:nvPr/>
        </p:nvSpPr>
        <p:spPr>
          <a:xfrm>
            <a:off x="1979815" y="4128925"/>
            <a:ext cx="1341120" cy="2862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pp 2: Added Fact ii"/>
          <p:cNvSpPr/>
          <p:nvPr/>
        </p:nvSpPr>
        <p:spPr>
          <a:xfrm>
            <a:off x="3977640" y="4285749"/>
            <a:ext cx="1341120" cy="2862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pp 2: Used Fact i"/>
          <p:cNvSpPr/>
          <p:nvPr/>
        </p:nvSpPr>
        <p:spPr>
          <a:xfrm>
            <a:off x="4038600" y="4009775"/>
            <a:ext cx="1219200" cy="2862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abase 2"/>
          <p:cNvSpPr/>
          <p:nvPr/>
        </p:nvSpPr>
        <p:spPr>
          <a:xfrm>
            <a:off x="4800600" y="4590366"/>
            <a:ext cx="17526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i) 8 – 8 = 0</a:t>
            </a:r>
          </a:p>
          <a:p>
            <a:endParaRPr lang="en-US" dirty="0" smtClean="0"/>
          </a:p>
          <a:p>
            <a:r>
              <a:rPr lang="en-US" dirty="0" smtClean="0"/>
              <a:t>ii) 8 + 8 – 8 = 8</a:t>
            </a:r>
            <a:endParaRPr lang="en-US" dirty="0"/>
          </a:p>
        </p:txBody>
      </p:sp>
      <p:grpSp>
        <p:nvGrpSpPr>
          <p:cNvPr id="65" name="Application 2"/>
          <p:cNvGrpSpPr/>
          <p:nvPr/>
        </p:nvGrpSpPr>
        <p:grpSpPr>
          <a:xfrm>
            <a:off x="3620294" y="3962400"/>
            <a:ext cx="2057400" cy="646331"/>
            <a:chOff x="3620294" y="3962400"/>
            <a:chExt cx="2057400" cy="646331"/>
          </a:xfrm>
        </p:grpSpPr>
        <p:cxnSp>
          <p:nvCxnSpPr>
            <p:cNvPr id="10" name="Curved Connector 9"/>
            <p:cNvCxnSpPr>
              <a:stCxn id="26" idx="0"/>
              <a:endCxn id="5" idx="0"/>
            </p:cNvCxnSpPr>
            <p:nvPr/>
          </p:nvCxnSpPr>
          <p:spPr>
            <a:xfrm rot="5400000" flipH="1" flipV="1">
              <a:off x="4648200" y="3561666"/>
              <a:ext cx="1588" cy="2057400"/>
            </a:xfrm>
            <a:prstGeom prst="curvedConnector3">
              <a:avLst>
                <a:gd name="adj1" fmla="val 46901385"/>
              </a:avLst>
            </a:prstGeom>
            <a:ln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28284" y="3962400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Uses fact i</a:t>
              </a:r>
            </a:p>
            <a:p>
              <a:pPr algn="ctr"/>
              <a:r>
                <a:rPr lang="en-US" dirty="0" smtClean="0"/>
                <a:t>Adds fact ii</a:t>
              </a:r>
              <a:endParaRPr lang="en-US" dirty="0"/>
            </a:p>
          </p:txBody>
        </p:sp>
      </p:grpSp>
      <p:grpSp>
        <p:nvGrpSpPr>
          <p:cNvPr id="64" name="Application 1"/>
          <p:cNvGrpSpPr/>
          <p:nvPr/>
        </p:nvGrpSpPr>
        <p:grpSpPr>
          <a:xfrm>
            <a:off x="1562894" y="4100899"/>
            <a:ext cx="2057400" cy="490261"/>
            <a:chOff x="1562894" y="4100899"/>
            <a:chExt cx="2057400" cy="490261"/>
          </a:xfrm>
        </p:grpSpPr>
        <p:cxnSp>
          <p:nvCxnSpPr>
            <p:cNvPr id="13" name="Curved Connector 12"/>
            <p:cNvCxnSpPr>
              <a:stCxn id="27" idx="0"/>
              <a:endCxn id="26" idx="0"/>
            </p:cNvCxnSpPr>
            <p:nvPr/>
          </p:nvCxnSpPr>
          <p:spPr>
            <a:xfrm rot="5400000" flipH="1" flipV="1">
              <a:off x="2590800" y="3561666"/>
              <a:ext cx="1588" cy="2057400"/>
            </a:xfrm>
            <a:prstGeom prst="curvedConnector3">
              <a:avLst>
                <a:gd name="adj1" fmla="val 45972670"/>
              </a:avLst>
            </a:prstGeom>
            <a:ln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57866" y="4100899"/>
              <a:ext cx="13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Adds fact i</a:t>
              </a:r>
              <a:endParaRPr lang="en-US" dirty="0"/>
            </a:p>
          </p:txBody>
        </p:sp>
      </p:grpSp>
      <p:sp>
        <p:nvSpPr>
          <p:cNvPr id="2" name="TV"/>
          <p:cNvSpPr/>
          <p:nvPr/>
        </p:nvSpPr>
        <p:spPr>
          <a:xfrm>
            <a:off x="2605548" y="19812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Translation Validator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PG"/>
          <p:cNvSpPr/>
          <p:nvPr/>
        </p:nvSpPr>
        <p:spPr>
          <a:xfrm>
            <a:off x="2608008" y="19812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Proof Generalizer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PG Backwards"/>
          <p:cNvSpPr/>
          <p:nvPr/>
        </p:nvSpPr>
        <p:spPr>
          <a:xfrm flipH="1">
            <a:off x="2608008" y="19812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Proof Generalizer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\E c, d."/>
          <p:cNvSpPr txBox="1"/>
          <p:nvPr/>
        </p:nvSpPr>
        <p:spPr>
          <a:xfrm>
            <a:off x="3429000" y="1143000"/>
            <a:ext cx="7248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Cambria Math"/>
                <a:ea typeface="Cambria Math"/>
              </a:rPr>
              <a:t>∃</a:t>
            </a:r>
            <a:r>
              <a:rPr lang="en-US" sz="1700" dirty="0" err="1" smtClean="0"/>
              <a:t>c,d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sp>
        <p:nvSpPr>
          <p:cNvPr id="26" name="Database 1"/>
          <p:cNvSpPr/>
          <p:nvPr/>
        </p:nvSpPr>
        <p:spPr>
          <a:xfrm>
            <a:off x="2743200" y="4590366"/>
            <a:ext cx="17526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i) 8 – 8 = 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" name="Database 0"/>
          <p:cNvSpPr/>
          <p:nvPr/>
        </p:nvSpPr>
        <p:spPr>
          <a:xfrm>
            <a:off x="685800" y="4590366"/>
            <a:ext cx="17526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mbria Math"/>
                <a:ea typeface="Cambria Math"/>
              </a:rPr>
              <a:t>∅</a:t>
            </a:r>
            <a:endParaRPr lang="en-US" sz="4400" dirty="0"/>
          </a:p>
        </p:txBody>
      </p:sp>
      <p:sp>
        <p:nvSpPr>
          <p:cNvPr id="36" name="Concrete Arrow"/>
          <p:cNvSpPr/>
          <p:nvPr/>
        </p:nvSpPr>
        <p:spPr>
          <a:xfrm>
            <a:off x="7438104" y="50292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8 + 8 - 8"/>
          <p:cNvSpPr/>
          <p:nvPr/>
        </p:nvSpPr>
        <p:spPr>
          <a:xfrm>
            <a:off x="7010400" y="4343400"/>
            <a:ext cx="1219200" cy="609600"/>
          </a:xfrm>
          <a:prstGeom prst="foldedCorner">
            <a:avLst>
              <a:gd name="adj" fmla="val 287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 rtlCol="0" anchor="b" anchorCtr="0"/>
          <a:lstStyle/>
          <a:p>
            <a:pPr algn="ctr"/>
            <a:r>
              <a:rPr lang="en-US" dirty="0" smtClean="0"/>
              <a:t>8 + 8 – 8</a:t>
            </a:r>
            <a:endParaRPr lang="en-US" dirty="0"/>
          </a:p>
        </p:txBody>
      </p:sp>
      <p:sp>
        <p:nvSpPr>
          <p:cNvPr id="38" name="8"/>
          <p:cNvSpPr/>
          <p:nvPr/>
        </p:nvSpPr>
        <p:spPr>
          <a:xfrm>
            <a:off x="7010400" y="5410200"/>
            <a:ext cx="1219200" cy="609600"/>
          </a:xfrm>
          <a:prstGeom prst="foldedCorner">
            <a:avLst>
              <a:gd name="adj" fmla="val 287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 rtlCol="0" anchor="b" anchorCtr="0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1" name="Gen Database 2a"/>
          <p:cNvSpPr/>
          <p:nvPr/>
        </p:nvSpPr>
        <p:spPr>
          <a:xfrm>
            <a:off x="4800600" y="2362200"/>
            <a:ext cx="17526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ii) a = b</a:t>
            </a:r>
            <a:endParaRPr lang="en-US" dirty="0"/>
          </a:p>
        </p:txBody>
      </p:sp>
      <p:grpSp>
        <p:nvGrpSpPr>
          <p:cNvPr id="67" name="Gen Application 2"/>
          <p:cNvGrpSpPr/>
          <p:nvPr/>
        </p:nvGrpSpPr>
        <p:grpSpPr>
          <a:xfrm>
            <a:off x="3620294" y="1752600"/>
            <a:ext cx="2057400" cy="646331"/>
            <a:chOff x="3620294" y="1752600"/>
            <a:chExt cx="2057400" cy="646331"/>
          </a:xfrm>
        </p:grpSpPr>
        <p:cxnSp>
          <p:nvCxnSpPr>
            <p:cNvPr id="42" name="Curved Connector 41"/>
            <p:cNvCxnSpPr>
              <a:stCxn id="46" idx="0"/>
              <a:endCxn id="41" idx="0"/>
            </p:cNvCxnSpPr>
            <p:nvPr/>
          </p:nvCxnSpPr>
          <p:spPr>
            <a:xfrm rot="5400000" flipH="1" flipV="1">
              <a:off x="4648200" y="1333500"/>
              <a:ext cx="1588" cy="2057400"/>
            </a:xfrm>
            <a:prstGeom prst="curvedConnector3">
              <a:avLst>
                <a:gd name="adj1" fmla="val 42662909"/>
              </a:avLst>
            </a:prstGeom>
            <a:ln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928284" y="1752600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Uses fact i</a:t>
              </a:r>
            </a:p>
            <a:p>
              <a:pPr algn="ctr"/>
              <a:r>
                <a:rPr lang="en-US" dirty="0" smtClean="0"/>
                <a:t>Adds fact ii</a:t>
              </a:r>
              <a:endParaRPr lang="en-US" dirty="0"/>
            </a:p>
          </p:txBody>
        </p:sp>
      </p:grpSp>
      <p:grpSp>
        <p:nvGrpSpPr>
          <p:cNvPr id="68" name="Gen Application 1"/>
          <p:cNvGrpSpPr/>
          <p:nvPr/>
        </p:nvGrpSpPr>
        <p:grpSpPr>
          <a:xfrm>
            <a:off x="1562894" y="1891099"/>
            <a:ext cx="2057400" cy="471895"/>
            <a:chOff x="1562894" y="1891099"/>
            <a:chExt cx="2057400" cy="471895"/>
          </a:xfrm>
        </p:grpSpPr>
        <p:cxnSp>
          <p:nvCxnSpPr>
            <p:cNvPr id="44" name="Curved Connector 43"/>
            <p:cNvCxnSpPr>
              <a:stCxn id="47" idx="0"/>
              <a:endCxn id="46" idx="0"/>
            </p:cNvCxnSpPr>
            <p:nvPr/>
          </p:nvCxnSpPr>
          <p:spPr>
            <a:xfrm rot="5400000" flipH="1" flipV="1">
              <a:off x="2590800" y="1333500"/>
              <a:ext cx="1588" cy="2057400"/>
            </a:xfrm>
            <a:prstGeom prst="curvedConnector3">
              <a:avLst>
                <a:gd name="adj1" fmla="val 42662909"/>
              </a:avLst>
            </a:prstGeom>
            <a:ln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957866" y="1891099"/>
              <a:ext cx="13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Adds fact i</a:t>
              </a:r>
              <a:endParaRPr lang="en-US" dirty="0"/>
            </a:p>
          </p:txBody>
        </p:sp>
      </p:grpSp>
      <p:sp>
        <p:nvSpPr>
          <p:cNvPr id="46" name="Gen Database 1a"/>
          <p:cNvSpPr/>
          <p:nvPr/>
        </p:nvSpPr>
        <p:spPr>
          <a:xfrm>
            <a:off x="2743200" y="2362200"/>
            <a:ext cx="17526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i) c = 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7" name="Gen Database 0"/>
          <p:cNvSpPr/>
          <p:nvPr/>
        </p:nvSpPr>
        <p:spPr>
          <a:xfrm>
            <a:off x="685800" y="2362200"/>
            <a:ext cx="17526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mbria Math"/>
                <a:ea typeface="Cambria Math"/>
              </a:rPr>
              <a:t>∅</a:t>
            </a:r>
            <a:endParaRPr lang="en-US" sz="4400" dirty="0"/>
          </a:p>
        </p:txBody>
      </p:sp>
      <p:sp>
        <p:nvSpPr>
          <p:cNvPr id="48" name="Gen Arrow"/>
          <p:cNvSpPr/>
          <p:nvPr/>
        </p:nvSpPr>
        <p:spPr>
          <a:xfrm>
            <a:off x="7438104" y="28194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riginal 1"/>
          <p:cNvSpPr/>
          <p:nvPr/>
        </p:nvSpPr>
        <p:spPr>
          <a:xfrm>
            <a:off x="7010400" y="2133600"/>
            <a:ext cx="1219200" cy="609600"/>
          </a:xfrm>
          <a:prstGeom prst="foldedCorner">
            <a:avLst>
              <a:gd name="adj" fmla="val 2876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0" name="Transformed 1"/>
          <p:cNvSpPr/>
          <p:nvPr/>
        </p:nvSpPr>
        <p:spPr>
          <a:xfrm>
            <a:off x="7010400" y="3200400"/>
            <a:ext cx="1219200" cy="609600"/>
          </a:xfrm>
          <a:prstGeom prst="foldedCorner">
            <a:avLst>
              <a:gd name="adj" fmla="val 2876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9" name="Gen Database 2b"/>
          <p:cNvSpPr/>
          <p:nvPr/>
        </p:nvSpPr>
        <p:spPr>
          <a:xfrm>
            <a:off x="4800600" y="2362200"/>
            <a:ext cx="17526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en-US" dirty="0" smtClean="0"/>
              <a:t>i) c = 0</a:t>
            </a:r>
          </a:p>
          <a:p>
            <a:endParaRPr lang="en-US" dirty="0" smtClean="0"/>
          </a:p>
          <a:p>
            <a:r>
              <a:rPr lang="en-US" dirty="0" smtClean="0"/>
              <a:t>ii) a = b</a:t>
            </a:r>
            <a:endParaRPr lang="en-US" dirty="0"/>
          </a:p>
        </p:txBody>
      </p:sp>
      <p:sp>
        <p:nvSpPr>
          <p:cNvPr id="60" name="Gen Database 2c"/>
          <p:cNvSpPr/>
          <p:nvPr/>
        </p:nvSpPr>
        <p:spPr>
          <a:xfrm>
            <a:off x="4800600" y="2362200"/>
            <a:ext cx="17526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i) c = 0</a:t>
            </a:r>
          </a:p>
          <a:p>
            <a:endParaRPr lang="en-US" dirty="0" smtClean="0"/>
          </a:p>
          <a:p>
            <a:r>
              <a:rPr lang="en-US" dirty="0" smtClean="0"/>
              <a:t>ii) d + c = b</a:t>
            </a:r>
            <a:endParaRPr lang="en-US" dirty="0"/>
          </a:p>
        </p:txBody>
      </p:sp>
      <p:sp>
        <p:nvSpPr>
          <p:cNvPr id="52" name="Gen Database 2d"/>
          <p:cNvSpPr/>
          <p:nvPr/>
        </p:nvSpPr>
        <p:spPr>
          <a:xfrm>
            <a:off x="4800600" y="2362200"/>
            <a:ext cx="17526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i) c = 0</a:t>
            </a:r>
          </a:p>
          <a:p>
            <a:endParaRPr lang="en-US" dirty="0" smtClean="0"/>
          </a:p>
          <a:p>
            <a:r>
              <a:rPr lang="en-US" dirty="0" smtClean="0"/>
              <a:t>ii) d + c = d</a:t>
            </a:r>
            <a:endParaRPr lang="en-US" dirty="0"/>
          </a:p>
        </p:txBody>
      </p:sp>
      <p:sp>
        <p:nvSpPr>
          <p:cNvPr id="53" name="Original 2"/>
          <p:cNvSpPr/>
          <p:nvPr/>
        </p:nvSpPr>
        <p:spPr>
          <a:xfrm>
            <a:off x="7010400" y="2133600"/>
            <a:ext cx="1219200" cy="609600"/>
          </a:xfrm>
          <a:prstGeom prst="foldedCorner">
            <a:avLst>
              <a:gd name="adj" fmla="val 2876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ctr"/>
            <a:r>
              <a:rPr lang="en-US" dirty="0" smtClean="0"/>
              <a:t>d + c</a:t>
            </a:r>
            <a:endParaRPr lang="en-US" dirty="0"/>
          </a:p>
        </p:txBody>
      </p:sp>
      <p:sp>
        <p:nvSpPr>
          <p:cNvPr id="54" name="c = 0"/>
          <p:cNvSpPr txBox="1"/>
          <p:nvPr/>
        </p:nvSpPr>
        <p:spPr>
          <a:xfrm>
            <a:off x="4040556" y="1143000"/>
            <a:ext cx="69923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c = 0</a:t>
            </a:r>
            <a:endParaRPr lang="en-US" sz="1700" dirty="0"/>
          </a:p>
        </p:txBody>
      </p:sp>
      <p:sp>
        <p:nvSpPr>
          <p:cNvPr id="55" name="d + c = d"/>
          <p:cNvSpPr txBox="1"/>
          <p:nvPr/>
        </p:nvSpPr>
        <p:spPr>
          <a:xfrm>
            <a:off x="4839678" y="1143000"/>
            <a:ext cx="11304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d + c = d</a:t>
            </a:r>
            <a:endParaRPr lang="en-US" sz="1700" dirty="0"/>
          </a:p>
        </p:txBody>
      </p:sp>
      <p:sp>
        <p:nvSpPr>
          <p:cNvPr id="56" name="implies"/>
          <p:cNvSpPr txBox="1"/>
          <p:nvPr/>
        </p:nvSpPr>
        <p:spPr>
          <a:xfrm>
            <a:off x="4593928" y="1143000"/>
            <a:ext cx="3738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Cambria Math"/>
                <a:ea typeface="Cambria Math"/>
              </a:rPr>
              <a:t>⇒</a:t>
            </a:r>
            <a:endParaRPr lang="en-US" sz="1700" dirty="0"/>
          </a:p>
        </p:txBody>
      </p:sp>
      <p:sp>
        <p:nvSpPr>
          <p:cNvPr id="57" name="\E e."/>
          <p:cNvSpPr txBox="1"/>
          <p:nvPr/>
        </p:nvSpPr>
        <p:spPr>
          <a:xfrm>
            <a:off x="1861595" y="1143000"/>
            <a:ext cx="51488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Cambria Math"/>
                <a:ea typeface="Cambria Math"/>
              </a:rPr>
              <a:t>∃</a:t>
            </a:r>
            <a:r>
              <a:rPr lang="en-US" sz="1700" dirty="0"/>
              <a:t>e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sp>
        <p:nvSpPr>
          <p:cNvPr id="59" name="e - e = 0"/>
          <p:cNvSpPr txBox="1"/>
          <p:nvPr/>
        </p:nvSpPr>
        <p:spPr>
          <a:xfrm>
            <a:off x="2252177" y="1143000"/>
            <a:ext cx="10711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e</a:t>
            </a:r>
            <a:r>
              <a:rPr lang="en-US" sz="1700" dirty="0" smtClean="0"/>
              <a:t> – e = </a:t>
            </a:r>
            <a:r>
              <a:rPr lang="en-US" sz="1700" dirty="0"/>
              <a:t>0</a:t>
            </a:r>
          </a:p>
        </p:txBody>
      </p:sp>
      <p:sp>
        <p:nvSpPr>
          <p:cNvPr id="61" name="Gen Database 1b"/>
          <p:cNvSpPr/>
          <p:nvPr/>
        </p:nvSpPr>
        <p:spPr>
          <a:xfrm>
            <a:off x="2743200" y="2362200"/>
            <a:ext cx="17526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i) e – e = 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2" name="Gen Database 2e"/>
          <p:cNvSpPr/>
          <p:nvPr/>
        </p:nvSpPr>
        <p:spPr>
          <a:xfrm>
            <a:off x="4800600" y="2362200"/>
            <a:ext cx="17526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en-US" dirty="0" smtClean="0"/>
              <a:t>i) e – e = 0</a:t>
            </a:r>
          </a:p>
          <a:p>
            <a:endParaRPr lang="en-US" dirty="0" smtClean="0"/>
          </a:p>
          <a:p>
            <a:r>
              <a:rPr lang="en-US" dirty="0" smtClean="0"/>
              <a:t>ii) d + </a:t>
            </a:r>
            <a:r>
              <a:rPr lang="en-US" dirty="0"/>
              <a:t>e – e</a:t>
            </a:r>
            <a:r>
              <a:rPr lang="en-US" dirty="0" smtClean="0"/>
              <a:t> = d</a:t>
            </a:r>
            <a:endParaRPr lang="en-US" dirty="0"/>
          </a:p>
        </p:txBody>
      </p:sp>
      <p:sp>
        <p:nvSpPr>
          <p:cNvPr id="63" name="Original 3"/>
          <p:cNvSpPr/>
          <p:nvPr/>
        </p:nvSpPr>
        <p:spPr>
          <a:xfrm>
            <a:off x="7010400" y="2133600"/>
            <a:ext cx="1219200" cy="609600"/>
          </a:xfrm>
          <a:prstGeom prst="foldedCorner">
            <a:avLst>
              <a:gd name="adj" fmla="val 2876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ctr"/>
            <a:r>
              <a:rPr lang="en-US" dirty="0" smtClean="0"/>
              <a:t>d + e – e</a:t>
            </a:r>
            <a:endParaRPr lang="en-US" dirty="0"/>
          </a:p>
        </p:txBody>
      </p:sp>
      <p:sp>
        <p:nvSpPr>
          <p:cNvPr id="66" name="Transformed 2"/>
          <p:cNvSpPr/>
          <p:nvPr/>
        </p:nvSpPr>
        <p:spPr>
          <a:xfrm>
            <a:off x="7010400" y="3200400"/>
            <a:ext cx="1219200" cy="609600"/>
          </a:xfrm>
          <a:prstGeom prst="foldedCorner">
            <a:avLst>
              <a:gd name="adj" fmla="val 2876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71" name="Instance 0"/>
          <p:cNvCxnSpPr>
            <a:stCxn id="47" idx="2"/>
            <a:endCxn id="27" idx="0"/>
          </p:cNvCxnSpPr>
          <p:nvPr/>
        </p:nvCxnSpPr>
        <p:spPr>
          <a:xfrm>
            <a:off x="1562100" y="3657600"/>
            <a:ext cx="0" cy="93276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Instance 1"/>
          <p:cNvCxnSpPr>
            <a:stCxn id="46" idx="2"/>
            <a:endCxn id="26" idx="0"/>
          </p:cNvCxnSpPr>
          <p:nvPr/>
        </p:nvCxnSpPr>
        <p:spPr>
          <a:xfrm>
            <a:off x="3619500" y="3657600"/>
            <a:ext cx="0" cy="93276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Instance 2"/>
          <p:cNvCxnSpPr>
            <a:stCxn id="41" idx="2"/>
            <a:endCxn id="5" idx="0"/>
          </p:cNvCxnSpPr>
          <p:nvPr/>
        </p:nvCxnSpPr>
        <p:spPr>
          <a:xfrm>
            <a:off x="5676900" y="3657600"/>
            <a:ext cx="0" cy="93276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Instantiation"/>
          <p:cNvSpPr/>
          <p:nvPr/>
        </p:nvSpPr>
        <p:spPr>
          <a:xfrm>
            <a:off x="1861595" y="3886200"/>
            <a:ext cx="3508109" cy="4755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Instantiation: </a:t>
            </a:r>
            <a:r>
              <a:rPr lang="en-US" sz="2400" dirty="0" err="1" smtClean="0"/>
              <a:t>d,e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mbria Math"/>
                <a:ea typeface="Cambria Math"/>
              </a:rPr>
              <a:t>↦</a:t>
            </a:r>
            <a:r>
              <a:rPr lang="en-US" sz="2400" dirty="0" smtClean="0"/>
              <a:t> 8</a:t>
            </a:r>
            <a:endParaRPr lang="en-US" sz="2400" dirty="0"/>
          </a:p>
        </p:txBody>
      </p:sp>
      <p:sp>
        <p:nvSpPr>
          <p:cNvPr id="78" name="Generalized Optimization"/>
          <p:cNvSpPr/>
          <p:nvPr/>
        </p:nvSpPr>
        <p:spPr>
          <a:xfrm>
            <a:off x="6781800" y="1868556"/>
            <a:ext cx="1676400" cy="2209800"/>
          </a:xfrm>
          <a:prstGeom prst="frame">
            <a:avLst>
              <a:gd name="adj1" fmla="val 8943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Concrete Optimization"/>
          <p:cNvSpPr/>
          <p:nvPr/>
        </p:nvSpPr>
        <p:spPr>
          <a:xfrm>
            <a:off x="6781800" y="4091578"/>
            <a:ext cx="1676400" cy="2173420"/>
          </a:xfrm>
          <a:prstGeom prst="frame">
            <a:avLst>
              <a:gd name="adj1" fmla="val 8943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Highlight a in DB 2"/>
          <p:cNvSpPr/>
          <p:nvPr/>
        </p:nvSpPr>
        <p:spPr>
          <a:xfrm>
            <a:off x="5105400" y="3111500"/>
            <a:ext cx="204019" cy="381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Highlight a in Orig"/>
          <p:cNvSpPr/>
          <p:nvPr/>
        </p:nvSpPr>
        <p:spPr>
          <a:xfrm>
            <a:off x="7497670" y="2262188"/>
            <a:ext cx="204019" cy="381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Highlight b in DB 2"/>
          <p:cNvSpPr/>
          <p:nvPr/>
        </p:nvSpPr>
        <p:spPr>
          <a:xfrm>
            <a:off x="5943600" y="3111500"/>
            <a:ext cx="204019" cy="381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Highlight b in Trans"/>
          <p:cNvSpPr/>
          <p:nvPr/>
        </p:nvSpPr>
        <p:spPr>
          <a:xfrm>
            <a:off x="7508806" y="3309850"/>
            <a:ext cx="204019" cy="381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Highlight c in DB 2 ii"/>
          <p:cNvSpPr/>
          <p:nvPr/>
        </p:nvSpPr>
        <p:spPr>
          <a:xfrm>
            <a:off x="5523681" y="3111500"/>
            <a:ext cx="204019" cy="381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Highlight c in DB 2 i"/>
          <p:cNvSpPr/>
          <p:nvPr/>
        </p:nvSpPr>
        <p:spPr>
          <a:xfrm>
            <a:off x="5068529" y="2565400"/>
            <a:ext cx="204019" cy="381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Highlight c in DB 1"/>
          <p:cNvSpPr/>
          <p:nvPr/>
        </p:nvSpPr>
        <p:spPr>
          <a:xfrm>
            <a:off x="2996381" y="2565400"/>
            <a:ext cx="204019" cy="381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Highlight c in Orig"/>
          <p:cNvSpPr/>
          <p:nvPr/>
        </p:nvSpPr>
        <p:spPr>
          <a:xfrm>
            <a:off x="7708081" y="2256675"/>
            <a:ext cx="204019" cy="381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Highlight a = b in DB 2"/>
          <p:cNvSpPr/>
          <p:nvPr/>
        </p:nvSpPr>
        <p:spPr>
          <a:xfrm>
            <a:off x="5074285" y="3109912"/>
            <a:ext cx="684530" cy="381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=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Highlight c = 0 in DB 1"/>
          <p:cNvSpPr/>
          <p:nvPr/>
        </p:nvSpPr>
        <p:spPr>
          <a:xfrm>
            <a:off x="2967345" y="2561304"/>
            <a:ext cx="655075" cy="381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 =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Axiom 1"/>
          <p:cNvSpPr/>
          <p:nvPr/>
        </p:nvSpPr>
        <p:spPr>
          <a:xfrm>
            <a:off x="1767347" y="438698"/>
            <a:ext cx="1624781" cy="64285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Frame Axiom 2"/>
          <p:cNvSpPr/>
          <p:nvPr/>
        </p:nvSpPr>
        <p:spPr>
          <a:xfrm>
            <a:off x="3367548" y="438698"/>
            <a:ext cx="2590800" cy="64285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6635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-0.3833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1.94444E-6 -0.38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00"/>
                            </p:stCondLst>
                            <p:childTnLst>
                              <p:par>
                                <p:cTn id="3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"/>
                            </p:stCondLst>
                            <p:childTnLst>
                              <p:par>
                                <p:cTn id="4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00"/>
                            </p:stCondLst>
                            <p:childTnLst>
                              <p:par>
                                <p:cTn id="4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" grpId="0" animBg="1"/>
      <p:bldP spid="7" grpId="1" animBg="1"/>
      <p:bldP spid="8" grpId="0" animBg="1"/>
      <p:bldP spid="8" grpId="1" animBg="1"/>
      <p:bldP spid="90" grpId="0" animBg="1"/>
      <p:bldP spid="90" grpId="1" animBg="1"/>
      <p:bldP spid="93" grpId="0" animBg="1"/>
      <p:bldP spid="93" grpId="1" animBg="1"/>
      <p:bldP spid="89" grpId="0" animBg="1"/>
      <p:bldP spid="89" grpId="1" animBg="1"/>
      <p:bldP spid="92" grpId="0" animBg="1"/>
      <p:bldP spid="92" grpId="1" animBg="1"/>
      <p:bldP spid="91" grpId="0" animBg="1"/>
      <p:bldP spid="91" grpId="1" animBg="1"/>
      <p:bldP spid="87" grpId="0" animBg="1"/>
      <p:bldP spid="87" grpId="1" animBg="1"/>
      <p:bldP spid="81" grpId="0" animBg="1"/>
      <p:bldP spid="81" grpId="1" animBg="1"/>
      <p:bldP spid="72" grpId="0" animBg="1"/>
      <p:bldP spid="72" grpId="1" animBg="1"/>
      <p:bldP spid="70" grpId="0" animBg="1"/>
      <p:bldP spid="70" grpId="1" animBg="1"/>
      <p:bldP spid="5" grpId="0" animBg="1"/>
      <p:bldP spid="2" grpId="0" animBg="1"/>
      <p:bldP spid="22" grpId="0" animBg="1"/>
      <p:bldP spid="22" grpId="1" animBg="1"/>
      <p:bldP spid="24" grpId="0" animBg="1"/>
      <p:bldP spid="24" grpId="1" animBg="1"/>
      <p:bldP spid="6" grpId="0"/>
      <p:bldP spid="6" grpId="1"/>
      <p:bldP spid="26" grpId="0" animBg="1"/>
      <p:bldP spid="36" grpId="0" animBg="1"/>
      <p:bldP spid="37" grpId="0" animBg="1"/>
      <p:bldP spid="38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9" grpId="0" animBg="1"/>
      <p:bldP spid="60" grpId="0" animBg="1"/>
      <p:bldP spid="52" grpId="0" animBg="1"/>
      <p:bldP spid="53" grpId="0" animBg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9" grpId="0"/>
      <p:bldP spid="59" grpId="1"/>
      <p:bldP spid="61" grpId="0" animBg="1"/>
      <p:bldP spid="62" grpId="0" animBg="1"/>
      <p:bldP spid="63" grpId="0" animBg="1"/>
      <p:bldP spid="66" grpId="0" animBg="1"/>
      <p:bldP spid="76" grpId="0" animBg="1"/>
      <p:bldP spid="78" grpId="0" animBg="1"/>
      <p:bldP spid="78" grpId="1" animBg="1"/>
      <p:bldP spid="78" grpId="2" animBg="1"/>
      <p:bldP spid="78" grpId="3" animBg="1"/>
      <p:bldP spid="78" grpId="4" animBg="1"/>
      <p:bldP spid="79" grpId="0" animBg="1"/>
      <p:bldP spid="79" grpId="1" animBg="1"/>
      <p:bldP spid="51" grpId="0" animBg="1"/>
      <p:bldP spid="51" grpId="1" animBg="1"/>
      <p:bldP spid="58" grpId="0" animBg="1"/>
      <p:bldP spid="58" grpId="1" animBg="1"/>
      <p:bldP spid="74" grpId="0" animBg="1"/>
      <p:bldP spid="74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94" grpId="0" animBg="1"/>
      <p:bldP spid="94" grpId="1" animBg="1"/>
      <p:bldP spid="95" grpId="0" animBg="1"/>
      <p:bldP spid="95" grpId="1" animBg="1"/>
      <p:bldP spid="4" grpId="0" animBg="1"/>
      <p:bldP spid="4" grpId="1" animBg="1"/>
      <p:bldP spid="86" grpId="0" animBg="1"/>
      <p:bldP spid="8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01" y="3746912"/>
            <a:ext cx="7629599" cy="136207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Learned Optimization</a:t>
            </a:r>
            <a:endParaRPr lang="en-US" sz="4800" b="1" dirty="0"/>
          </a:p>
        </p:txBody>
      </p:sp>
      <p:sp>
        <p:nvSpPr>
          <p:cNvPr id="4" name="Gen Opt"/>
          <p:cNvSpPr/>
          <p:nvPr/>
        </p:nvSpPr>
        <p:spPr>
          <a:xfrm>
            <a:off x="7438104" y="28194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riginal 3"/>
          <p:cNvSpPr/>
          <p:nvPr/>
        </p:nvSpPr>
        <p:spPr>
          <a:xfrm>
            <a:off x="7010400" y="2133600"/>
            <a:ext cx="1219200" cy="609600"/>
          </a:xfrm>
          <a:prstGeom prst="foldedCorner">
            <a:avLst>
              <a:gd name="adj" fmla="val 2876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dirty="0" smtClean="0"/>
              <a:t>d + e – e</a:t>
            </a:r>
            <a:endParaRPr lang="en-US" dirty="0"/>
          </a:p>
        </p:txBody>
      </p:sp>
      <p:sp>
        <p:nvSpPr>
          <p:cNvPr id="6" name="Transformed 2"/>
          <p:cNvSpPr/>
          <p:nvPr/>
        </p:nvSpPr>
        <p:spPr>
          <a:xfrm>
            <a:off x="7010400" y="3200400"/>
            <a:ext cx="1219200" cy="609600"/>
          </a:xfrm>
          <a:prstGeom prst="foldedCorner">
            <a:avLst>
              <a:gd name="adj" fmla="val 2876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dirty="0"/>
              <a:t>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67200" y="2743200"/>
            <a:ext cx="457200" cy="457200"/>
            <a:chOff x="4953000" y="3200400"/>
            <a:chExt cx="457200" cy="457200"/>
          </a:xfrm>
        </p:grpSpPr>
        <p:sp>
          <p:nvSpPr>
            <p:cNvPr id="8" name="Vertical Scroll 7"/>
            <p:cNvSpPr/>
            <p:nvPr/>
          </p:nvSpPr>
          <p:spPr>
            <a:xfrm>
              <a:off x="4953000" y="3200400"/>
              <a:ext cx="457200" cy="457200"/>
            </a:xfrm>
            <a:prstGeom prst="verticalScroll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qual 8"/>
            <p:cNvSpPr/>
            <p:nvPr/>
          </p:nvSpPr>
          <p:spPr>
            <a:xfrm>
              <a:off x="4991100" y="3276600"/>
              <a:ext cx="381000" cy="3048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hevron 9"/>
          <p:cNvSpPr/>
          <p:nvPr/>
        </p:nvSpPr>
        <p:spPr>
          <a:xfrm>
            <a:off x="2133600" y="25908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Translation Validator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800600" y="2590800"/>
            <a:ext cx="2057400" cy="762000"/>
          </a:xfrm>
          <a:prstGeom prst="chevron">
            <a:avLst>
              <a:gd name="adj" fmla="val 325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Proof Generalizer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10400" y="4343400"/>
            <a:ext cx="1219200" cy="1676400"/>
            <a:chOff x="7010400" y="4343400"/>
            <a:chExt cx="1219200" cy="1676400"/>
          </a:xfrm>
        </p:grpSpPr>
        <p:sp>
          <p:nvSpPr>
            <p:cNvPr id="12" name="Concrete Opt"/>
            <p:cNvSpPr/>
            <p:nvPr/>
          </p:nvSpPr>
          <p:spPr>
            <a:xfrm>
              <a:off x="7438104" y="5029200"/>
              <a:ext cx="3810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8 + 8 - 8"/>
            <p:cNvSpPr/>
            <p:nvPr/>
          </p:nvSpPr>
          <p:spPr>
            <a:xfrm>
              <a:off x="7010400" y="4343400"/>
              <a:ext cx="1219200" cy="609600"/>
            </a:xfrm>
            <a:prstGeom prst="foldedCorner">
              <a:avLst>
                <a:gd name="adj" fmla="val 28764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bIns="0" rtlCol="0" anchor="b" anchorCtr="0"/>
            <a:lstStyle/>
            <a:p>
              <a:pPr algn="ctr"/>
              <a:r>
                <a:rPr lang="en-US" dirty="0" smtClean="0"/>
                <a:t>8 + 8 – 8</a:t>
              </a:r>
              <a:endParaRPr lang="en-US" dirty="0"/>
            </a:p>
          </p:txBody>
        </p:sp>
        <p:sp>
          <p:nvSpPr>
            <p:cNvPr id="14" name="8"/>
            <p:cNvSpPr/>
            <p:nvPr/>
          </p:nvSpPr>
          <p:spPr>
            <a:xfrm>
              <a:off x="7010400" y="5410200"/>
              <a:ext cx="1219200" cy="609600"/>
            </a:xfrm>
            <a:prstGeom prst="foldedCorner">
              <a:avLst>
                <a:gd name="adj" fmla="val 28764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bIns="0" rtlCol="0" anchor="b" anchorCtr="0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574764" y="1013509"/>
            <a:ext cx="3842073" cy="86858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  <a:cs typeface="Aharoni" pitchFamily="2" charset="-79"/>
              </a:rPr>
              <a:t>Most General Optimization for this proof</a:t>
            </a:r>
            <a:endParaRPr lang="en-US" sz="2000" b="1" dirty="0">
              <a:latin typeface="+mj-lt"/>
              <a:cs typeface="Aharoni" pitchFamily="2" charset="-79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757201" y="5108987"/>
            <a:ext cx="7629598" cy="15204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b</a:t>
            </a:r>
            <a:r>
              <a:rPr lang="en-US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y examining a proof of equivalence</a:t>
            </a:r>
            <a:endParaRPr lang="en-US" sz="32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22" name="Curved Connector 21"/>
          <p:cNvCxnSpPr>
            <a:stCxn id="23" idx="2"/>
            <a:endCxn id="24" idx="1"/>
          </p:cNvCxnSpPr>
          <p:nvPr/>
        </p:nvCxnSpPr>
        <p:spPr>
          <a:xfrm rot="16200000" flipH="1">
            <a:off x="608309" y="2915203"/>
            <a:ext cx="859095" cy="269279"/>
          </a:xfrm>
          <a:prstGeom prst="curvedConnector2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5" idx="0"/>
            <a:endCxn id="27" idx="0"/>
          </p:cNvCxnSpPr>
          <p:nvPr/>
        </p:nvCxnSpPr>
        <p:spPr>
          <a:xfrm rot="5400000" flipH="1" flipV="1">
            <a:off x="1482091" y="2026674"/>
            <a:ext cx="1588" cy="366252"/>
          </a:xfrm>
          <a:prstGeom prst="curvedConnector3">
            <a:avLst>
              <a:gd name="adj1" fmla="val 14395466"/>
            </a:avLst>
          </a:prstGeom>
          <a:ln w="38100"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91496" y="2214715"/>
            <a:ext cx="223441" cy="40558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172496" y="3276600"/>
            <a:ext cx="223441" cy="40558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87244" y="2209800"/>
            <a:ext cx="223441" cy="40558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553496" y="2209800"/>
            <a:ext cx="223441" cy="40558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urved Connector 29"/>
          <p:cNvCxnSpPr>
            <a:stCxn id="32" idx="2"/>
            <a:endCxn id="33" idx="1"/>
          </p:cNvCxnSpPr>
          <p:nvPr/>
        </p:nvCxnSpPr>
        <p:spPr>
          <a:xfrm rot="16200000" flipH="1">
            <a:off x="6918161" y="2915997"/>
            <a:ext cx="859095" cy="298775"/>
          </a:xfrm>
          <a:prstGeom prst="curvedConnector2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34" idx="0"/>
            <a:endCxn id="35" idx="0"/>
          </p:cNvCxnSpPr>
          <p:nvPr/>
        </p:nvCxnSpPr>
        <p:spPr>
          <a:xfrm rot="5400000" flipH="1" flipV="1">
            <a:off x="7814065" y="2034842"/>
            <a:ext cx="1588" cy="381000"/>
          </a:xfrm>
          <a:prstGeom prst="curvedConnector3">
            <a:avLst>
              <a:gd name="adj1" fmla="val 14395466"/>
            </a:avLst>
          </a:prstGeom>
          <a:ln w="38100"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086600" y="2230257"/>
            <a:ext cx="223441" cy="40558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497096" y="3292142"/>
            <a:ext cx="223441" cy="40558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511844" y="2225342"/>
            <a:ext cx="223441" cy="40558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892844" y="2225342"/>
            <a:ext cx="223441" cy="40558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36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69166 -0.3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6" grpId="0" animBg="1"/>
      <p:bldP spid="21" grpId="0" build="p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.3|8.5|5.3|2.9|3.7|8.5|4.8|12.9|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7|1.3|1.3|1.7|4.2|3.8|2.7|1.5|1.9|4.8|6.1|11.2|6.7|4.6|7.1|10.3|1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6.7|8|10|9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3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.8|8.7|13.1|7.6|2.8|4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2|5.5|13.1|10.1|14.1|4.2|5.6|3.3|2.4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2|10.8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3|4.3|4|6.5|5.4|7.7|3.6|7.9|2.5|3.5|5.3|12.3|13.5|4.3|1.6|2|1.8|3.5|3.4|1.9|2.1|6.1|2.5|4.9|6.2|3.1|1.9|2.2|7.3|6.6|12.1|3.6|2|1.2|4.3|1.9|4.8|1.9|4.7|3.4|4.1|6.6|4|5.4|6.3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6.3|2.5|3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2.2|2.2|3|6.8|3.5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.8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''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3E3D2D" mc:Ignorable=""/>
      </a:dk2>
      <a:lt2>
        <a:srgbClr xmlns:mc="http://schemas.openxmlformats.org/markup-compatibility/2006" xmlns:a14="http://schemas.microsoft.com/office/drawing/2010/main" val="D4E9C1" mc:Ignorable=""/>
      </a:lt2>
      <a:accent1>
        <a:srgbClr xmlns:mc="http://schemas.openxmlformats.org/markup-compatibility/2006" xmlns:a14="http://schemas.microsoft.com/office/drawing/2010/main" val="68B931" mc:Ignorable=""/>
      </a:accent1>
      <a:accent2>
        <a:srgbClr xmlns:mc="http://schemas.openxmlformats.org/markup-compatibility/2006" xmlns:a14="http://schemas.microsoft.com/office/drawing/2010/main" val="71685A" mc:Ignorable=""/>
      </a:accent2>
      <a:accent3>
        <a:srgbClr xmlns:mc="http://schemas.openxmlformats.org/markup-compatibility/2006" xmlns:a14="http://schemas.microsoft.com/office/drawing/2010/main" val="FFFF00" mc:Ignorable=""/>
      </a:accent3>
      <a:accent4>
        <a:srgbClr xmlns:mc="http://schemas.openxmlformats.org/markup-compatibility/2006" xmlns:a14="http://schemas.microsoft.com/office/drawing/2010/main" val="9F64AC" mc:Ignorable=""/>
      </a:accent4>
      <a:accent5>
        <a:srgbClr xmlns:mc="http://schemas.openxmlformats.org/markup-compatibility/2006" xmlns:a14="http://schemas.microsoft.com/office/drawing/2010/main" val="4BADAD" mc:Ignorable=""/>
      </a:accent5>
      <a:accent6>
        <a:srgbClr xmlns:mc="http://schemas.openxmlformats.org/markup-compatibility/2006" xmlns:a14="http://schemas.microsoft.com/office/drawing/2010/main" val="FD9E1C" mc:Ignorable=""/>
      </a:accent6>
      <a:hlink>
        <a:srgbClr xmlns:mc="http://schemas.openxmlformats.org/markup-compatibility/2006" xmlns:a14="http://schemas.microsoft.com/office/drawing/2010/main" val="E68200" mc:Ignorable=""/>
      </a:hlink>
      <a:folHlink>
        <a:srgbClr xmlns:mc="http://schemas.openxmlformats.org/markup-compatibility/2006" xmlns:a14="http://schemas.microsoft.com/office/drawing/2010/main" val="FFA94A" mc:Ignorable=""/>
      </a:folHlink>
    </a:clrScheme>
    <a:fontScheme name="Austin'">
      <a:majorFont>
        <a:latin typeface="Georgia"/>
        <a:ea typeface=""/>
        <a:cs typeface=""/>
      </a:majorFont>
      <a:minorFont>
        <a:latin typeface="Century Gothic"/>
        <a:ea typeface=""/>
        <a:cs typeface="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21872</TotalTime>
  <Words>815</Words>
  <Application>Microsoft Office PowerPoint</Application>
  <PresentationFormat>On-screen Show (4:3)</PresentationFormat>
  <Paragraphs>204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Georgia</vt:lpstr>
      <vt:lpstr>Century Gothic</vt:lpstr>
      <vt:lpstr>Algerian</vt:lpstr>
      <vt:lpstr>Copperplate Gothic Bold</vt:lpstr>
      <vt:lpstr>Lucida Sans Unicode</vt:lpstr>
      <vt:lpstr>Cambria Math</vt:lpstr>
      <vt:lpstr>Aharoni</vt:lpstr>
      <vt:lpstr>Wingdings 2</vt:lpstr>
      <vt:lpstr>Calibri</vt:lpstr>
      <vt:lpstr>Batang</vt:lpstr>
      <vt:lpstr>Austin</vt:lpstr>
      <vt:lpstr>Generating Compiler Optimizations from Proofs</vt:lpstr>
      <vt:lpstr>Optimizing by Hand</vt:lpstr>
      <vt:lpstr>Generalizing Optimizations</vt:lpstr>
      <vt:lpstr>Generalizing Automatically</vt:lpstr>
      <vt:lpstr>How it works</vt:lpstr>
      <vt:lpstr>PowerPoint Presentation</vt:lpstr>
      <vt:lpstr>PowerPoint Presentation</vt:lpstr>
      <vt:lpstr>PowerPoint Presentation</vt:lpstr>
      <vt:lpstr>Learned Optimization</vt:lpstr>
      <vt:lpstr>Abstract Algorithm</vt:lpstr>
      <vt:lpstr>Application &amp; Evaluation</vt:lpstr>
      <vt:lpstr>Training the Optimizer</vt:lpstr>
      <vt:lpstr>Training the Optimizer</vt:lpstr>
      <vt:lpstr>Speeding Up Optimization</vt:lpstr>
      <vt:lpstr>Flexible Proof Generalization</vt:lpstr>
      <vt:lpstr>Conclusion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Compiler Optimizations from Proofs</dc:title>
  <dc:creator>Ross Tate</dc:creator>
  <cp:lastModifiedBy>Ross Tate</cp:lastModifiedBy>
  <cp:revision>321</cp:revision>
  <dcterms:created xsi:type="dcterms:W3CDTF">2009-12-28T23:26:51Z</dcterms:created>
  <dcterms:modified xsi:type="dcterms:W3CDTF">2010-01-30T21:59:55Z</dcterms:modified>
</cp:coreProperties>
</file>