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23"/>
  </p:notesMasterIdLst>
  <p:handoutMasterIdLst>
    <p:handoutMasterId r:id="rId24"/>
  </p:handoutMasterIdLst>
  <p:sldIdLst>
    <p:sldId id="256" r:id="rId2"/>
    <p:sldId id="335" r:id="rId3"/>
    <p:sldId id="340" r:id="rId4"/>
    <p:sldId id="341" r:id="rId5"/>
    <p:sldId id="380" r:id="rId6"/>
    <p:sldId id="337" r:id="rId7"/>
    <p:sldId id="342" r:id="rId8"/>
    <p:sldId id="382" r:id="rId9"/>
    <p:sldId id="345" r:id="rId10"/>
    <p:sldId id="343" r:id="rId11"/>
    <p:sldId id="365" r:id="rId12"/>
    <p:sldId id="310" r:id="rId13"/>
    <p:sldId id="383" r:id="rId14"/>
    <p:sldId id="357" r:id="rId15"/>
    <p:sldId id="384" r:id="rId16"/>
    <p:sldId id="374" r:id="rId17"/>
    <p:sldId id="376" r:id="rId18"/>
    <p:sldId id="379" r:id="rId19"/>
    <p:sldId id="325" r:id="rId20"/>
    <p:sldId id="324" r:id="rId21"/>
    <p:sldId id="33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25BFE4-F131-4EF1-97B7-9DCEC422514B}">
          <p14:sldIdLst>
            <p14:sldId id="256"/>
            <p14:sldId id="335"/>
            <p14:sldId id="340"/>
            <p14:sldId id="341"/>
            <p14:sldId id="380"/>
            <p14:sldId id="337"/>
            <p14:sldId id="342"/>
            <p14:sldId id="382"/>
            <p14:sldId id="345"/>
            <p14:sldId id="343"/>
            <p14:sldId id="365"/>
            <p14:sldId id="310"/>
            <p14:sldId id="383"/>
            <p14:sldId id="357"/>
            <p14:sldId id="384"/>
            <p14:sldId id="374"/>
            <p14:sldId id="376"/>
            <p14:sldId id="379"/>
            <p14:sldId id="325"/>
            <p14:sldId id="324"/>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BD582C"/>
    <a:srgbClr val="997300"/>
    <a:srgbClr val="E43320"/>
    <a:srgbClr val="548235"/>
    <a:srgbClr val="9B8357"/>
    <a:srgbClr val="2ABDF2"/>
    <a:srgbClr val="C00000"/>
    <a:srgbClr val="0070C0"/>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8272" autoAdjust="0"/>
  </p:normalViewPr>
  <p:slideViewPr>
    <p:cSldViewPr snapToGrid="0">
      <p:cViewPr varScale="1">
        <p:scale>
          <a:sx n="54" d="100"/>
          <a:sy n="54" d="100"/>
        </p:scale>
        <p:origin x="388"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cap="none" dirty="0" smtClean="0"/>
              <a:t>%  of</a:t>
            </a:r>
            <a:r>
              <a:rPr lang="en-US" cap="none" baseline="0" dirty="0" smtClean="0"/>
              <a:t> all </a:t>
            </a:r>
            <a:r>
              <a:rPr lang="en-US" cap="none" dirty="0" smtClean="0"/>
              <a:t>typos</a:t>
            </a:r>
            <a:endParaRPr lang="en-US" cap="none" dirty="0"/>
          </a:p>
        </c:rich>
      </c:tx>
      <c:layout>
        <c:manualLayout>
          <c:xMode val="edge"/>
          <c:yMode val="edge"/>
          <c:x val="4.7788868814027233E-2"/>
          <c:y val="0.88681314970411107"/>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12806211034296"/>
          <c:y val="0.35424519247004455"/>
          <c:w val="0.39781712329172791"/>
          <c:h val="0.59369190242633263"/>
        </c:manualLayout>
      </c:layout>
      <c:pieChart>
        <c:varyColors val="1"/>
        <c:ser>
          <c:idx val="0"/>
          <c:order val="0"/>
          <c:tx>
            <c:strRef>
              <c:f>Sheet1!$B$1</c:f>
              <c:strCache>
                <c:ptCount val="1"/>
                <c:pt idx="0">
                  <c:v>% typo</c:v>
                </c:pt>
              </c:strCache>
            </c:strRef>
          </c:tx>
          <c:dPt>
            <c:idx val="0"/>
            <c:bubble3D val="0"/>
            <c:spPr>
              <a:solidFill>
                <a:srgbClr val="54823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014-4447-BE08-272B7711AD1F}"/>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014-4447-BE08-272B7711AD1F}"/>
              </c:ext>
            </c:extLst>
          </c:dPt>
          <c:dPt>
            <c:idx val="2"/>
            <c:bubble3D val="0"/>
            <c:spPr>
              <a:solidFill>
                <a:srgbClr val="BD582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014-4447-BE08-272B7711AD1F}"/>
              </c:ext>
            </c:extLst>
          </c:dPt>
          <c:dPt>
            <c:idx val="3"/>
            <c:bubble3D val="0"/>
            <c:spPr>
              <a:solidFill>
                <a:srgbClr val="2F559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014-4447-BE08-272B7711AD1F}"/>
              </c:ext>
            </c:extLst>
          </c:dPt>
          <c:dPt>
            <c:idx val="4"/>
            <c:bubble3D val="0"/>
            <c:spPr>
              <a:solidFill>
                <a:srgbClr val="2ABD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014-4447-BE08-272B7711AD1F}"/>
              </c:ext>
            </c:extLst>
          </c:dPt>
          <c:dPt>
            <c:idx val="5"/>
            <c:bubble3D val="0"/>
            <c:spPr>
              <a:solidFill>
                <a:schemeClr val="bg1">
                  <a:lumMod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014-4447-BE08-272B7711AD1F}"/>
              </c:ext>
            </c:extLst>
          </c:dPt>
          <c:dLbls>
            <c:dLbl>
              <c:idx val="0"/>
              <c:layout>
                <c:manualLayout>
                  <c:x val="-0.15376130805551036"/>
                  <c:y val="-0.10333528238052668"/>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54823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014-4447-BE08-272B7711AD1F}"/>
                </c:ext>
              </c:extLst>
            </c:dLbl>
            <c:dLbl>
              <c:idx val="1"/>
              <c:layout>
                <c:manualLayout>
                  <c:x val="-5.7453251785894152E-2"/>
                  <c:y val="-0.13478784406398753"/>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C55A11"/>
                        </a:solidFill>
                        <a:latin typeface="+mn-lt"/>
                        <a:ea typeface="+mn-ea"/>
                        <a:cs typeface="+mn-cs"/>
                      </a:defRPr>
                    </a:pPr>
                    <a:r>
                      <a:rPr lang="en-US" sz="1800" baseline="0" dirty="0" smtClean="0">
                        <a:solidFill>
                          <a:srgbClr val="9B8357"/>
                        </a:solidFill>
                      </a:rPr>
                      <a:t>Flip first letter case</a:t>
                    </a:r>
                    <a:r>
                      <a:rPr lang="en-US" sz="1800" baseline="0" dirty="0">
                        <a:solidFill>
                          <a:srgbClr val="9B8357"/>
                        </a:solidFill>
                      </a:rPr>
                      <a:t>
</a:t>
                    </a:r>
                    <a:r>
                      <a:rPr lang="en-US" sz="1800" baseline="0" dirty="0" smtClean="0">
                        <a:solidFill>
                          <a:srgbClr val="9B8357"/>
                        </a:solidFill>
                      </a:rPr>
                      <a:t>4.5%</a:t>
                    </a:r>
                    <a:endParaRPr lang="en-US" sz="1800" dirty="0">
                      <a:solidFill>
                        <a:srgbClr val="9B8357"/>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C55A1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784771800861893"/>
                      <c:h val="0.26356280310028546"/>
                    </c:manualLayout>
                  </c15:layout>
                </c:ext>
                <c:ext xmlns:c16="http://schemas.microsoft.com/office/drawing/2014/chart" uri="{C3380CC4-5D6E-409C-BE32-E72D297353CC}">
                  <c16:uniqueId val="{00000003-0014-4447-BE08-272B7711AD1F}"/>
                </c:ext>
              </c:extLst>
            </c:dLbl>
            <c:dLbl>
              <c:idx val="2"/>
              <c:layout>
                <c:manualLayout>
                  <c:x val="4.2627768721611399E-2"/>
                  <c:y val="-8.9041090554711197E-2"/>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r>
                      <a:rPr lang="da-DK" sz="1800" baseline="0" dirty="0" smtClean="0"/>
                      <a:t>Add char. at end</a:t>
                    </a:r>
                    <a:r>
                      <a:rPr lang="da-DK" sz="1800" baseline="0" dirty="0"/>
                      <a:t>
</a:t>
                    </a:r>
                    <a:r>
                      <a:rPr lang="da-DK" sz="1800" baseline="0" dirty="0" smtClean="0"/>
                      <a:t>4.6%</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014-4447-BE08-272B7711AD1F}"/>
                </c:ext>
              </c:extLst>
            </c:dLbl>
            <c:dLbl>
              <c:idx val="3"/>
              <c:layout>
                <c:manualLayout>
                  <c:x val="7.4586961450747835E-2"/>
                  <c:y val="5.5456224817746751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rgbClr val="2F5597"/>
                        </a:solidFill>
                        <a:latin typeface="+mn-lt"/>
                        <a:ea typeface="+mn-ea"/>
                        <a:cs typeface="+mn-cs"/>
                      </a:defRPr>
                    </a:pPr>
                    <a:r>
                      <a:rPr lang="en-US" sz="1800" baseline="0" dirty="0" smtClean="0">
                        <a:solidFill>
                          <a:srgbClr val="2F5597"/>
                        </a:solidFill>
                      </a:rPr>
                      <a:t>Add char. at front</a:t>
                    </a:r>
                    <a:r>
                      <a:rPr lang="en-US" sz="1800" baseline="0" dirty="0">
                        <a:solidFill>
                          <a:srgbClr val="2F5597"/>
                        </a:solidFill>
                      </a:rPr>
                      <a:t>
</a:t>
                    </a:r>
                    <a:fld id="{DAC34001-4EE0-4E76-9109-2BA448CE4E90}" type="PERCENTAGE">
                      <a:rPr lang="en-US" sz="1800" baseline="0" smtClean="0">
                        <a:solidFill>
                          <a:srgbClr val="2F5597"/>
                        </a:solidFill>
                      </a:rPr>
                      <a:pPr>
                        <a:defRPr sz="1800">
                          <a:solidFill>
                            <a:srgbClr val="2F5597"/>
                          </a:solidFill>
                        </a:defRPr>
                      </a:pPr>
                      <a:t>[PERCENTAGE]</a:t>
                    </a:fld>
                    <a:endParaRPr lang="en-US" sz="1800" baseline="0" dirty="0">
                      <a:solidFill>
                        <a:srgbClr val="2F5597"/>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rgbClr val="2F5597"/>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06002979286985"/>
                      <c:h val="0.2545544693275692"/>
                    </c:manualLayout>
                  </c15:layout>
                  <c15:dlblFieldTable/>
                  <c15:showDataLabelsRange val="0"/>
                </c:ext>
                <c:ext xmlns:c16="http://schemas.microsoft.com/office/drawing/2014/chart" uri="{C3380CC4-5D6E-409C-BE32-E72D297353CC}">
                  <c16:uniqueId val="{00000007-0014-4447-BE08-272B7711AD1F}"/>
                </c:ext>
              </c:extLst>
            </c:dLbl>
            <c:dLbl>
              <c:idx val="4"/>
              <c:layout>
                <c:manualLayout>
                  <c:x val="8.5246059977247587E-2"/>
                  <c:y val="0.252249896380517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rgbClr val="00B0F0"/>
                        </a:solidFill>
                        <a:latin typeface="+mn-lt"/>
                        <a:ea typeface="+mn-ea"/>
                        <a:cs typeface="+mn-cs"/>
                      </a:defRPr>
                    </a:pPr>
                    <a:r>
                      <a:rPr lang="en-US" sz="1800" dirty="0" smtClean="0">
                        <a:solidFill>
                          <a:srgbClr val="00B0F0"/>
                        </a:solidFill>
                      </a:rPr>
                      <a:t>Last digit to symbol</a:t>
                    </a:r>
                    <a:r>
                      <a:rPr lang="en-US" sz="1800" baseline="0" dirty="0">
                        <a:solidFill>
                          <a:srgbClr val="00B0F0"/>
                        </a:solidFill>
                      </a:rPr>
                      <a:t>
</a:t>
                    </a:r>
                    <a:r>
                      <a:rPr lang="en-US" sz="1800" baseline="0" dirty="0" smtClean="0">
                        <a:solidFill>
                          <a:srgbClr val="00B0F0"/>
                        </a:solidFill>
                      </a:rPr>
                      <a:t>0.2%</a:t>
                    </a:r>
                    <a:endParaRPr lang="en-US" sz="1800" dirty="0">
                      <a:solidFill>
                        <a:srgbClr val="00B0F0"/>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00B0F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014-4447-BE08-272B7711AD1F}"/>
                </c:ext>
              </c:extLst>
            </c:dLbl>
            <c:dLbl>
              <c:idx val="5"/>
              <c:layout>
                <c:manualLayout>
                  <c:x val="0.10611473671853509"/>
                  <c:y val="-0.18703478029697457"/>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fld id="{7DD46F30-1F6E-4A69-8E74-2F36A51C0D13}" type="CATEGORYNAME">
                      <a:rPr lang="en-US">
                        <a:solidFill>
                          <a:schemeClr val="tx1"/>
                        </a:solidFill>
                      </a:rPr>
                      <a:pPr>
                        <a:defRPr sz="1800">
                          <a:solidFill>
                            <a:schemeClr val="tx1"/>
                          </a:solidFill>
                        </a:defRPr>
                      </a:pPr>
                      <a:t>[CATEGORY NAME]</a:t>
                    </a:fld>
                    <a:r>
                      <a:rPr lang="en-US" baseline="0" dirty="0">
                        <a:solidFill>
                          <a:schemeClr val="tx1"/>
                        </a:solidFill>
                      </a:rPr>
                      <a:t>
</a:t>
                    </a:r>
                    <a:r>
                      <a:rPr lang="en-US" baseline="0" dirty="0" smtClean="0">
                        <a:solidFill>
                          <a:schemeClr val="tx1"/>
                        </a:solidFill>
                      </a:rPr>
                      <a:t>78.8%</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0014-4447-BE08-272B7711AD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Capslock</c:v>
                </c:pt>
                <c:pt idx="1">
                  <c:v>Shift key at front</c:v>
                </c:pt>
                <c:pt idx="2">
                  <c:v>Add key at end</c:v>
                </c:pt>
                <c:pt idx="3">
                  <c:v>Add key at front</c:v>
                </c:pt>
                <c:pt idx="4">
                  <c:v>Shift key at end</c:v>
                </c:pt>
                <c:pt idx="5">
                  <c:v>Other</c:v>
                </c:pt>
              </c:strCache>
            </c:strRef>
          </c:cat>
          <c:val>
            <c:numRef>
              <c:f>Sheet1!$B$2:$B$7</c:f>
              <c:numCache>
                <c:formatCode>General</c:formatCode>
                <c:ptCount val="6"/>
                <c:pt idx="0">
                  <c:v>10.9</c:v>
                </c:pt>
                <c:pt idx="1">
                  <c:v>4.5</c:v>
                </c:pt>
                <c:pt idx="2">
                  <c:v>4.5999999999999996</c:v>
                </c:pt>
                <c:pt idx="3">
                  <c:v>1.3</c:v>
                </c:pt>
                <c:pt idx="4">
                  <c:v>0.2</c:v>
                </c:pt>
                <c:pt idx="5">
                  <c:v>78.8</c:v>
                </c:pt>
              </c:numCache>
            </c:numRef>
          </c:val>
          <c:extLst>
            <c:ext xmlns:c16="http://schemas.microsoft.com/office/drawing/2014/chart" uri="{C3380CC4-5D6E-409C-BE32-E72D297353CC}">
              <c16:uniqueId val="{0000000E-0014-4447-BE08-272B7711AD1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Sheet1!$A$1</c:f>
              <c:strCache>
                <c:ptCount val="1"/>
                <c:pt idx="0">
                  <c:v>Freq</c:v>
                </c:pt>
              </c:strCache>
            </c:strRef>
          </c:tx>
          <c:spPr>
            <a:ln w="28575" cap="rnd">
              <a:solidFill>
                <a:schemeClr val="accent1"/>
              </a:solidFill>
              <a:round/>
            </a:ln>
            <a:effectLst/>
          </c:spPr>
          <c:marker>
            <c:symbol val="none"/>
          </c:marker>
          <c:val>
            <c:numRef>
              <c:f>Sheet1!$A$2:$A$101</c:f>
              <c:numCache>
                <c:formatCode>General</c:formatCode>
                <c:ptCount val="100"/>
                <c:pt idx="0">
                  <c:v>6027</c:v>
                </c:pt>
                <c:pt idx="1">
                  <c:v>4070</c:v>
                </c:pt>
                <c:pt idx="2">
                  <c:v>3139</c:v>
                </c:pt>
                <c:pt idx="3">
                  <c:v>2577</c:v>
                </c:pt>
                <c:pt idx="4">
                  <c:v>2177</c:v>
                </c:pt>
                <c:pt idx="5">
                  <c:v>1928</c:v>
                </c:pt>
                <c:pt idx="6">
                  <c:v>1733</c:v>
                </c:pt>
                <c:pt idx="7">
                  <c:v>1562</c:v>
                </c:pt>
                <c:pt idx="8">
                  <c:v>1437</c:v>
                </c:pt>
                <c:pt idx="9">
                  <c:v>1348</c:v>
                </c:pt>
                <c:pt idx="10">
                  <c:v>1248</c:v>
                </c:pt>
                <c:pt idx="11">
                  <c:v>1157</c:v>
                </c:pt>
                <c:pt idx="12">
                  <c:v>1083</c:v>
                </c:pt>
                <c:pt idx="13">
                  <c:v>1023</c:v>
                </c:pt>
                <c:pt idx="14">
                  <c:v>960</c:v>
                </c:pt>
                <c:pt idx="15">
                  <c:v>921</c:v>
                </c:pt>
                <c:pt idx="16">
                  <c:v>869</c:v>
                </c:pt>
                <c:pt idx="17">
                  <c:v>827</c:v>
                </c:pt>
                <c:pt idx="18">
                  <c:v>791</c:v>
                </c:pt>
                <c:pt idx="19">
                  <c:v>753</c:v>
                </c:pt>
                <c:pt idx="20">
                  <c:v>723</c:v>
                </c:pt>
                <c:pt idx="21">
                  <c:v>691</c:v>
                </c:pt>
                <c:pt idx="22">
                  <c:v>668</c:v>
                </c:pt>
                <c:pt idx="23">
                  <c:v>639</c:v>
                </c:pt>
                <c:pt idx="24">
                  <c:v>617</c:v>
                </c:pt>
                <c:pt idx="25">
                  <c:v>597</c:v>
                </c:pt>
                <c:pt idx="26">
                  <c:v>577</c:v>
                </c:pt>
                <c:pt idx="27">
                  <c:v>557</c:v>
                </c:pt>
                <c:pt idx="28">
                  <c:v>539</c:v>
                </c:pt>
                <c:pt idx="29">
                  <c:v>523</c:v>
                </c:pt>
                <c:pt idx="30">
                  <c:v>508</c:v>
                </c:pt>
                <c:pt idx="31">
                  <c:v>494</c:v>
                </c:pt>
                <c:pt idx="32">
                  <c:v>478</c:v>
                </c:pt>
                <c:pt idx="33">
                  <c:v>463</c:v>
                </c:pt>
                <c:pt idx="34">
                  <c:v>449</c:v>
                </c:pt>
                <c:pt idx="35">
                  <c:v>438</c:v>
                </c:pt>
                <c:pt idx="36">
                  <c:v>428</c:v>
                </c:pt>
                <c:pt idx="37">
                  <c:v>418</c:v>
                </c:pt>
                <c:pt idx="38">
                  <c:v>408</c:v>
                </c:pt>
                <c:pt idx="39">
                  <c:v>398</c:v>
                </c:pt>
                <c:pt idx="40">
                  <c:v>389</c:v>
                </c:pt>
                <c:pt idx="41">
                  <c:v>381</c:v>
                </c:pt>
                <c:pt idx="42">
                  <c:v>373</c:v>
                </c:pt>
                <c:pt idx="43">
                  <c:v>364</c:v>
                </c:pt>
                <c:pt idx="44">
                  <c:v>358</c:v>
                </c:pt>
                <c:pt idx="45">
                  <c:v>350</c:v>
                </c:pt>
                <c:pt idx="46">
                  <c:v>343</c:v>
                </c:pt>
                <c:pt idx="47">
                  <c:v>336</c:v>
                </c:pt>
                <c:pt idx="48">
                  <c:v>329</c:v>
                </c:pt>
                <c:pt idx="49">
                  <c:v>322</c:v>
                </c:pt>
                <c:pt idx="50">
                  <c:v>316</c:v>
                </c:pt>
                <c:pt idx="51">
                  <c:v>311</c:v>
                </c:pt>
                <c:pt idx="52">
                  <c:v>306</c:v>
                </c:pt>
                <c:pt idx="53">
                  <c:v>302</c:v>
                </c:pt>
                <c:pt idx="54">
                  <c:v>297</c:v>
                </c:pt>
                <c:pt idx="55">
                  <c:v>292</c:v>
                </c:pt>
                <c:pt idx="56">
                  <c:v>287</c:v>
                </c:pt>
                <c:pt idx="57">
                  <c:v>283</c:v>
                </c:pt>
                <c:pt idx="58">
                  <c:v>278</c:v>
                </c:pt>
                <c:pt idx="59">
                  <c:v>274</c:v>
                </c:pt>
                <c:pt idx="60">
                  <c:v>271</c:v>
                </c:pt>
                <c:pt idx="61">
                  <c:v>267</c:v>
                </c:pt>
                <c:pt idx="62">
                  <c:v>263</c:v>
                </c:pt>
                <c:pt idx="63">
                  <c:v>258</c:v>
                </c:pt>
                <c:pt idx="64">
                  <c:v>254</c:v>
                </c:pt>
                <c:pt idx="65">
                  <c:v>251</c:v>
                </c:pt>
                <c:pt idx="66">
                  <c:v>248</c:v>
                </c:pt>
                <c:pt idx="67">
                  <c:v>245</c:v>
                </c:pt>
                <c:pt idx="68">
                  <c:v>242</c:v>
                </c:pt>
                <c:pt idx="69">
                  <c:v>239</c:v>
                </c:pt>
                <c:pt idx="70">
                  <c:v>236</c:v>
                </c:pt>
                <c:pt idx="71">
                  <c:v>233</c:v>
                </c:pt>
                <c:pt idx="72">
                  <c:v>230</c:v>
                </c:pt>
                <c:pt idx="73">
                  <c:v>228</c:v>
                </c:pt>
                <c:pt idx="74">
                  <c:v>225</c:v>
                </c:pt>
                <c:pt idx="75">
                  <c:v>222</c:v>
                </c:pt>
                <c:pt idx="76">
                  <c:v>220</c:v>
                </c:pt>
                <c:pt idx="77">
                  <c:v>217</c:v>
                </c:pt>
                <c:pt idx="78">
                  <c:v>214</c:v>
                </c:pt>
                <c:pt idx="79">
                  <c:v>211</c:v>
                </c:pt>
                <c:pt idx="80">
                  <c:v>208</c:v>
                </c:pt>
                <c:pt idx="81">
                  <c:v>206</c:v>
                </c:pt>
                <c:pt idx="82">
                  <c:v>204</c:v>
                </c:pt>
                <c:pt idx="83">
                  <c:v>202</c:v>
                </c:pt>
                <c:pt idx="84">
                  <c:v>199</c:v>
                </c:pt>
                <c:pt idx="85">
                  <c:v>197</c:v>
                </c:pt>
                <c:pt idx="86">
                  <c:v>195</c:v>
                </c:pt>
                <c:pt idx="87">
                  <c:v>194</c:v>
                </c:pt>
                <c:pt idx="88">
                  <c:v>192</c:v>
                </c:pt>
                <c:pt idx="89">
                  <c:v>190</c:v>
                </c:pt>
                <c:pt idx="90">
                  <c:v>188</c:v>
                </c:pt>
                <c:pt idx="91">
                  <c:v>185</c:v>
                </c:pt>
                <c:pt idx="92">
                  <c:v>184</c:v>
                </c:pt>
                <c:pt idx="93">
                  <c:v>182</c:v>
                </c:pt>
                <c:pt idx="94">
                  <c:v>180</c:v>
                </c:pt>
                <c:pt idx="95">
                  <c:v>178</c:v>
                </c:pt>
                <c:pt idx="96">
                  <c:v>176</c:v>
                </c:pt>
                <c:pt idx="97">
                  <c:v>174</c:v>
                </c:pt>
                <c:pt idx="98">
                  <c:v>173</c:v>
                </c:pt>
                <c:pt idx="99">
                  <c:v>171</c:v>
                </c:pt>
              </c:numCache>
            </c:numRef>
          </c:val>
          <c:smooth val="0"/>
          <c:extLst>
            <c:ext xmlns:c16="http://schemas.microsoft.com/office/drawing/2014/chart" uri="{C3380CC4-5D6E-409C-BE32-E72D297353CC}">
              <c16:uniqueId val="{00000000-BFBB-482E-9DE5-FF4CD281EEEA}"/>
            </c:ext>
          </c:extLst>
        </c:ser>
        <c:dLbls>
          <c:showLegendKey val="0"/>
          <c:showVal val="0"/>
          <c:showCatName val="0"/>
          <c:showSerName val="0"/>
          <c:showPercent val="0"/>
          <c:showBubbleSize val="0"/>
        </c:dLbls>
        <c:smooth val="0"/>
        <c:axId val="-2131301440"/>
        <c:axId val="-2131295280"/>
      </c:lineChart>
      <c:catAx>
        <c:axId val="-2131301440"/>
        <c:scaling>
          <c:orientation val="minMax"/>
        </c:scaling>
        <c:delete val="1"/>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Passwords</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crossAx val="-2131295280"/>
        <c:crosses val="autoZero"/>
        <c:auto val="1"/>
        <c:lblAlgn val="ctr"/>
        <c:lblOffset val="100"/>
        <c:noMultiLvlLbl val="0"/>
      </c:catAx>
      <c:valAx>
        <c:axId val="-21312952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4.4834310744842698E-3"/>
              <c:y val="0.286834200531209"/>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2131301440"/>
        <c:crosses val="autoZero"/>
        <c:crossBetween val="between"/>
      </c:valAx>
      <c:spPr>
        <a:noFill/>
        <a:ln w="25400">
          <a:noFill/>
        </a:ln>
        <a:effectLst/>
      </c:spPr>
    </c:plotArea>
    <c:plotVisOnly val="1"/>
    <c:dispBlanksAs val="zero"/>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4195175208915"/>
          <c:y val="6.6478437143615704E-2"/>
          <c:w val="0.82464920543065523"/>
          <c:h val="0.79669897562278236"/>
        </c:manualLayout>
      </c:layout>
      <c:barChart>
        <c:barDir val="col"/>
        <c:grouping val="clustered"/>
        <c:varyColors val="0"/>
        <c:ser>
          <c:idx val="0"/>
          <c:order val="0"/>
          <c:tx>
            <c:strRef>
              <c:f>Sheet1!$B$1</c:f>
              <c:strCache>
                <c:ptCount val="1"/>
                <c:pt idx="0">
                  <c:v>Exact checking</c:v>
                </c:pt>
              </c:strCache>
            </c:strRef>
          </c:tx>
          <c:spPr>
            <a:solidFill>
              <a:srgbClr val="BD582C"/>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phpbb</c:v>
                </c:pt>
                <c:pt idx="1">
                  <c:v>myspace</c:v>
                </c:pt>
              </c:strCache>
            </c:strRef>
          </c:cat>
          <c:val>
            <c:numRef>
              <c:f>Sheet1!$B$2:$B$3</c:f>
              <c:numCache>
                <c:formatCode>General</c:formatCode>
                <c:ptCount val="2"/>
                <c:pt idx="0">
                  <c:v>2.75</c:v>
                </c:pt>
                <c:pt idx="1">
                  <c:v>0.79</c:v>
                </c:pt>
              </c:numCache>
            </c:numRef>
          </c:val>
          <c:extLst>
            <c:ext xmlns:c16="http://schemas.microsoft.com/office/drawing/2014/chart" uri="{C3380CC4-5D6E-409C-BE32-E72D297353CC}">
              <c16:uniqueId val="{00000000-7FF8-4438-A76D-6F8EBC2564AF}"/>
            </c:ext>
          </c:extLst>
        </c:ser>
        <c:ser>
          <c:idx val="1"/>
          <c:order val="1"/>
          <c:tx>
            <c:strRef>
              <c:f>Sheet1!$C$1</c:f>
              <c:strCache>
                <c:ptCount val="1"/>
                <c:pt idx="0">
                  <c:v>Typo-tolerant checking</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phpbb</c:v>
                </c:pt>
                <c:pt idx="1">
                  <c:v>myspace</c:v>
                </c:pt>
              </c:strCache>
            </c:strRef>
          </c:cat>
          <c:val>
            <c:numRef>
              <c:f>Sheet1!$C$2:$C$3</c:f>
              <c:numCache>
                <c:formatCode>General</c:formatCode>
                <c:ptCount val="2"/>
                <c:pt idx="0">
                  <c:v>2.94</c:v>
                </c:pt>
                <c:pt idx="1">
                  <c:v>0.96</c:v>
                </c:pt>
              </c:numCache>
            </c:numRef>
          </c:val>
          <c:extLst>
            <c:ext xmlns:c16="http://schemas.microsoft.com/office/drawing/2014/chart" uri="{C3380CC4-5D6E-409C-BE32-E72D297353CC}">
              <c16:uniqueId val="{00000001-7FF8-4438-A76D-6F8EBC2564AF}"/>
            </c:ext>
          </c:extLst>
        </c:ser>
        <c:dLbls>
          <c:dLblPos val="outEnd"/>
          <c:showLegendKey val="0"/>
          <c:showVal val="1"/>
          <c:showCatName val="0"/>
          <c:showSerName val="0"/>
          <c:showPercent val="0"/>
          <c:showBubbleSize val="0"/>
        </c:dLbls>
        <c:gapWidth val="219"/>
        <c:overlap val="-27"/>
        <c:axId val="2047137080"/>
        <c:axId val="2128081736"/>
      </c:barChart>
      <c:catAx>
        <c:axId val="204713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28081736"/>
        <c:crosses val="autoZero"/>
        <c:auto val="1"/>
        <c:lblAlgn val="ctr"/>
        <c:lblOffset val="100"/>
        <c:noMultiLvlLbl val="0"/>
      </c:catAx>
      <c:valAx>
        <c:axId val="2128081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Success probability (%)</a:t>
                </a:r>
              </a:p>
            </c:rich>
          </c:tx>
          <c:layout>
            <c:manualLayout>
              <c:xMode val="edge"/>
              <c:yMode val="edge"/>
              <c:x val="3.5471184540788868E-2"/>
              <c:y val="0.1149382511517762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7137080"/>
        <c:crosses val="autoZero"/>
        <c:crossBetween val="between"/>
      </c:valAx>
      <c:spPr>
        <a:noFill/>
        <a:ln>
          <a:noFill/>
        </a:ln>
        <a:effectLst/>
      </c:spPr>
    </c:plotArea>
    <c:legend>
      <c:legendPos val="b"/>
      <c:layout>
        <c:manualLayout>
          <c:xMode val="edge"/>
          <c:yMode val="edge"/>
          <c:x val="0.70550249315818647"/>
          <c:y val="6.1254531875171797E-2"/>
          <c:w val="0.28634499991997164"/>
          <c:h val="0.162035634780339"/>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61422144313"/>
          <c:y val="0.17279437030739481"/>
          <c:w val="0.85360345645557523"/>
          <c:h val="0.7255147102662608"/>
        </c:manualLayout>
      </c:layout>
      <c:barChart>
        <c:barDir val="col"/>
        <c:grouping val="clustered"/>
        <c:varyColors val="0"/>
        <c:ser>
          <c:idx val="0"/>
          <c:order val="0"/>
          <c:tx>
            <c:strRef>
              <c:f>Sheet1!$B$1</c:f>
              <c:strCache>
                <c:ptCount val="1"/>
                <c:pt idx="0">
                  <c:v>Exact checking</c:v>
                </c:pt>
              </c:strCache>
            </c:strRef>
          </c:tx>
          <c:spPr>
            <a:solidFill>
              <a:srgbClr val="BD582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phpbb</c:v>
                </c:pt>
                <c:pt idx="1">
                  <c:v>myspace</c:v>
                </c:pt>
              </c:strCache>
            </c:strRef>
          </c:cat>
          <c:val>
            <c:numRef>
              <c:f>Sheet1!$B$2:$B$3</c:f>
              <c:numCache>
                <c:formatCode>General</c:formatCode>
                <c:ptCount val="2"/>
                <c:pt idx="0">
                  <c:v>2.75</c:v>
                </c:pt>
                <c:pt idx="1">
                  <c:v>0.79</c:v>
                </c:pt>
              </c:numCache>
            </c:numRef>
          </c:val>
          <c:extLst>
            <c:ext xmlns:c16="http://schemas.microsoft.com/office/drawing/2014/chart" uri="{C3380CC4-5D6E-409C-BE32-E72D297353CC}">
              <c16:uniqueId val="{00000000-6594-4E23-B586-3ED2B19F3297}"/>
            </c:ext>
          </c:extLst>
        </c:ser>
        <c:ser>
          <c:idx val="1"/>
          <c:order val="1"/>
          <c:tx>
            <c:strRef>
              <c:f>Sheet1!$C$1</c:f>
              <c:strCache>
                <c:ptCount val="1"/>
                <c:pt idx="0">
                  <c:v>Typo-tolerant checking</c:v>
                </c:pt>
              </c:strCache>
            </c:strRef>
          </c:tx>
          <c:spPr>
            <a:solidFill>
              <a:srgbClr val="2F55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phpbb</c:v>
                </c:pt>
                <c:pt idx="1">
                  <c:v>myspace</c:v>
                </c:pt>
              </c:strCache>
            </c:strRef>
          </c:cat>
          <c:val>
            <c:numRef>
              <c:f>Sheet1!$C$2:$C$3</c:f>
              <c:numCache>
                <c:formatCode>General</c:formatCode>
                <c:ptCount val="2"/>
                <c:pt idx="0">
                  <c:v>2.94</c:v>
                </c:pt>
                <c:pt idx="1">
                  <c:v>0.96</c:v>
                </c:pt>
              </c:numCache>
            </c:numRef>
          </c:val>
          <c:extLst>
            <c:ext xmlns:c16="http://schemas.microsoft.com/office/drawing/2014/chart" uri="{C3380CC4-5D6E-409C-BE32-E72D297353CC}">
              <c16:uniqueId val="{00000001-6594-4E23-B586-3ED2B19F3297}"/>
            </c:ext>
          </c:extLst>
        </c:ser>
        <c:ser>
          <c:idx val="2"/>
          <c:order val="2"/>
          <c:tx>
            <c:strRef>
              <c:f>Sheet1!$D$1</c:f>
              <c:strCache>
                <c:ptCount val="1"/>
                <c:pt idx="0">
                  <c:v>Typo-tolerant checking w/ filtering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phpbb</c:v>
                </c:pt>
                <c:pt idx="1">
                  <c:v>myspace</c:v>
                </c:pt>
              </c:strCache>
            </c:strRef>
          </c:cat>
          <c:val>
            <c:numRef>
              <c:f>Sheet1!$D$2:$D$3</c:f>
              <c:numCache>
                <c:formatCode>General</c:formatCode>
                <c:ptCount val="2"/>
                <c:pt idx="0">
                  <c:v>2.77</c:v>
                </c:pt>
                <c:pt idx="1">
                  <c:v>0.81</c:v>
                </c:pt>
              </c:numCache>
            </c:numRef>
          </c:val>
          <c:extLst>
            <c:ext xmlns:c16="http://schemas.microsoft.com/office/drawing/2014/chart" uri="{C3380CC4-5D6E-409C-BE32-E72D297353CC}">
              <c16:uniqueId val="{00000002-6594-4E23-B586-3ED2B19F3297}"/>
            </c:ext>
          </c:extLst>
        </c:ser>
        <c:dLbls>
          <c:dLblPos val="outEnd"/>
          <c:showLegendKey val="0"/>
          <c:showVal val="1"/>
          <c:showCatName val="0"/>
          <c:showSerName val="0"/>
          <c:showPercent val="0"/>
          <c:showBubbleSize val="0"/>
        </c:dLbls>
        <c:gapWidth val="219"/>
        <c:overlap val="-27"/>
        <c:axId val="596101944"/>
        <c:axId val="596102272"/>
      </c:barChart>
      <c:catAx>
        <c:axId val="59610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6102272"/>
        <c:crosses val="autoZero"/>
        <c:auto val="1"/>
        <c:lblAlgn val="ctr"/>
        <c:lblOffset val="100"/>
        <c:noMultiLvlLbl val="0"/>
      </c:catAx>
      <c:valAx>
        <c:axId val="59610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800" b="0" i="0" baseline="0" dirty="0" smtClean="0">
                    <a:effectLst/>
                  </a:rPr>
                  <a:t>Success probability (%)</a:t>
                </a:r>
                <a:endParaRPr lang="en-US" dirty="0">
                  <a:effectLst/>
                </a:endParaRPr>
              </a:p>
            </c:rich>
          </c:tx>
          <c:layout>
            <c:manualLayout>
              <c:xMode val="edge"/>
              <c:yMode val="edge"/>
              <c:x val="0"/>
              <c:y val="0.2885549700142044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6101944"/>
        <c:crosses val="autoZero"/>
        <c:crossBetween val="between"/>
      </c:valAx>
      <c:spPr>
        <a:noFill/>
        <a:ln>
          <a:noFill/>
        </a:ln>
        <a:effectLst/>
      </c:spPr>
    </c:plotArea>
    <c:legend>
      <c:legendPos val="b"/>
      <c:layout>
        <c:manualLayout>
          <c:xMode val="edge"/>
          <c:yMode val="edge"/>
          <c:x val="5.327286780876718E-2"/>
          <c:y val="1.8644124108470436E-2"/>
          <c:w val="0.92167488928839436"/>
          <c:h val="0.16878248031496063"/>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08CC91-3009-497A-9BA1-68C6EEAF1393}" type="datetimeFigureOut">
              <a:rPr lang="en-US" smtClean="0"/>
              <a:t>06-Jun-16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64DDD-5A1C-48C4-9D56-B72DA1488F57}" type="slidenum">
              <a:rPr lang="en-US" smtClean="0"/>
              <a:t>‹#›</a:t>
            </a:fld>
            <a:endParaRPr lang="en-US"/>
          </a:p>
        </p:txBody>
      </p:sp>
    </p:spTree>
    <p:extLst>
      <p:ext uri="{BB962C8B-B14F-4D97-AF65-F5344CB8AC3E}">
        <p14:creationId xmlns:p14="http://schemas.microsoft.com/office/powerpoint/2010/main" val="4250188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4A950-4F5B-47BC-BC7F-A2E77B4316BB}" type="datetimeFigureOut">
              <a:rPr lang="en-US" smtClean="0"/>
              <a:t>06-Jun-16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64DDB-93AE-45F0-BBF8-420D56F550B1}" type="slidenum">
              <a:rPr lang="en-US" smtClean="0"/>
              <a:t>‹#›</a:t>
            </a:fld>
            <a:endParaRPr lang="en-US"/>
          </a:p>
        </p:txBody>
      </p:sp>
    </p:spTree>
    <p:extLst>
      <p:ext uri="{BB962C8B-B14F-4D97-AF65-F5344CB8AC3E}">
        <p14:creationId xmlns:p14="http://schemas.microsoft.com/office/powerpoint/2010/main" val="301531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I am going to talk about how to allow typos in login passwords with negligible degradation security.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a:t>
            </a:fld>
            <a:endParaRPr lang="en-US"/>
          </a:p>
        </p:txBody>
      </p:sp>
    </p:spTree>
    <p:extLst>
      <p:ext uri="{BB962C8B-B14F-4D97-AF65-F5344CB8AC3E}">
        <p14:creationId xmlns:p14="http://schemas.microsoft.com/office/powerpoint/2010/main" val="298500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find this small effective set of typos, we performed a password transcription study in Amazon Mechanical Turk. We managed to obtain password typing data for more than 100 thousand human chosen passwords, from about than 4300 workers. By analyzing that data to find what kind of typos they make, we found 1 out of 5 errors are caused by three simple typos: First, and probably expected, error due to caps lock key. The two followed this are first letter capitalization error, and adding a extraneous character at the end of the password. We call these three typos together as Top 3 typos.</a:t>
            </a:r>
          </a:p>
          <a:p>
            <a:endParaRPr lang="en-US" baseline="0" dirty="0" smtClean="0"/>
          </a:p>
          <a:p>
            <a:r>
              <a:rPr lang="en-US" baseline="0" dirty="0" smtClean="0"/>
              <a:t>How does these three typos actually affect usability in real world?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64DDB-93AE-45F0-BBF8-420D56F550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37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conducted a measurement study at Dropbox by instrumenting the production login infrastructure. We only counted how many failed logins are due to those Top 3 typos. I would like to emphasize, we DID NOT authenticate any additional users based on relaxed checking. Dropbox has hundreds of millions of users, and we instrumented all the logins.</a:t>
            </a:r>
          </a:p>
          <a:p>
            <a:endParaRPr lang="en-US" baseline="0" dirty="0" smtClean="0"/>
          </a:p>
          <a:p>
            <a:r>
              <a:rPr lang="en-US" baseline="0" dirty="0" smtClean="0"/>
              <a:t>In 24-hour period, we found that—</a:t>
            </a:r>
          </a:p>
          <a:p>
            <a:r>
              <a:rPr lang="en-US" baseline="0" dirty="0" smtClean="0"/>
              <a:t>3% of all the users fail to login due to those Top 3 typos. </a:t>
            </a:r>
          </a:p>
          <a:p>
            <a:r>
              <a:rPr lang="en-US" baseline="0" dirty="0" smtClean="0"/>
              <a:t>The users who could login with multiple attempt, 20% of them could have logged in 1 minute earlier should Dropbox tolerate those top3 typos. </a:t>
            </a:r>
          </a:p>
          <a:p>
            <a:endParaRPr lang="en-US" baseline="0" dirty="0" smtClean="0"/>
          </a:p>
          <a:p>
            <a:r>
              <a:rPr lang="en-US" dirty="0" smtClean="0"/>
              <a:t>The Bottom</a:t>
            </a:r>
            <a:r>
              <a:rPr lang="en-US" baseline="0" dirty="0" smtClean="0"/>
              <a:t> line is: typo tolerance will add several person-month of login time to Dropbox every day!</a:t>
            </a:r>
          </a:p>
          <a:p>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11</a:t>
            </a:fld>
            <a:endParaRPr lang="en-US"/>
          </a:p>
        </p:txBody>
      </p:sp>
    </p:spTree>
    <p:extLst>
      <p:ext uri="{BB962C8B-B14F-4D97-AF65-F5344CB8AC3E}">
        <p14:creationId xmlns:p14="http://schemas.microsoft.com/office/powerpoint/2010/main" val="410581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hope</a:t>
            </a:r>
            <a:r>
              <a:rPr lang="en-US" baseline="0" dirty="0" smtClean="0"/>
              <a:t> I could convince you that typos are huge problem for legitimate users and typo tolerance will improve usability of passwords, next question is “Can we allow typos securely?”</a:t>
            </a:r>
          </a:p>
          <a:p>
            <a:endParaRPr lang="en-US" dirty="0" smtClean="0"/>
          </a:p>
          <a:p>
            <a:r>
              <a:rPr lang="en-US" dirty="0" smtClean="0"/>
              <a:t>So</a:t>
            </a:r>
            <a:r>
              <a:rPr lang="en-US" baseline="0" dirty="0" smtClean="0"/>
              <a:t> there are two kinds of threat for password based authentication systems.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12</a:t>
            </a:fld>
            <a:endParaRPr lang="en-US"/>
          </a:p>
        </p:txBody>
      </p:sp>
    </p:spTree>
    <p:extLst>
      <p:ext uri="{BB962C8B-B14F-4D97-AF65-F5344CB8AC3E}">
        <p14:creationId xmlns:p14="http://schemas.microsoft.com/office/powerpoint/2010/main" val="2978115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if the attacker can compromise</a:t>
            </a:r>
            <a:r>
              <a:rPr lang="en-US" baseline="0" dirty="0" smtClean="0"/>
              <a:t> the server and get hold of the password database. This attack also known as Smash-and-grab attack. Let me remind you, in your new typo-tolerant password checking scheme we do not change the stored password hashes. That means that the attacker learns nothing new because of allowing typos in case of server compromise.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13</a:t>
            </a:fld>
            <a:endParaRPr lang="en-US"/>
          </a:p>
        </p:txBody>
      </p:sp>
    </p:spTree>
    <p:extLst>
      <p:ext uri="{BB962C8B-B14F-4D97-AF65-F5344CB8AC3E}">
        <p14:creationId xmlns:p14="http://schemas.microsoft.com/office/powerpoint/2010/main" val="130567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second threat:</a:t>
            </a:r>
            <a:r>
              <a:rPr lang="en-US" baseline="0" dirty="0" smtClean="0"/>
              <a:t> The attacker can use the standard login API of the server and try to impersonate a user by guessing the user’s password.  The web service can lock the user’s account after too many wrong passwords. We call this query budget or q of the attack. For example, Dropbox will lock a user account after 10 wrong password submission.  </a:t>
            </a:r>
          </a:p>
          <a:p>
            <a:endParaRPr lang="en-US" baseline="0" dirty="0" smtClean="0"/>
          </a:p>
          <a:p>
            <a:r>
              <a:rPr lang="en-US" baseline="0" dirty="0" smtClean="0"/>
              <a:t>In case of typo-tolerance, if the attacker submits one guess, the server will check multiple passwords  on behalf of the users. This seems to be dangerous and seems to degrade security. </a:t>
            </a:r>
          </a:p>
          <a:p>
            <a:endParaRPr lang="en-US" baseline="0" dirty="0" smtClean="0"/>
          </a:p>
          <a:p>
            <a:r>
              <a:rPr lang="en-US" baseline="0" dirty="0" smtClean="0"/>
              <a:t>To be precise, the attacker can check 4 passwords at the cost of 1 query. With q queries the attacker can check 4q passwords. Compared to the non-typo tolerant or exact checking with q guesses the attacker can check at most q passwords.  This may seem to imply, that typo-tolerance will increase the attacker’s success by 300%.</a:t>
            </a:r>
          </a:p>
          <a:p>
            <a:endParaRPr lang="en-US" baseline="0" dirty="0" smtClean="0"/>
          </a:p>
          <a:p>
            <a:r>
              <a:rPr lang="en-US" dirty="0" smtClean="0"/>
              <a:t>No,</a:t>
            </a:r>
            <a:r>
              <a:rPr lang="en-US" baseline="0" dirty="0" smtClean="0"/>
              <a:t> that implication is naïve. Because, success does not only depend on the number of password that get checked, but the cumulative probabilities of those passwords. So, if human chosen passwords were distributed uniformly across all possible password strings, then this would be true, but in reality, the human chosen passwords are very skewed.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14</a:t>
            </a:fld>
            <a:endParaRPr lang="en-US"/>
          </a:p>
        </p:txBody>
      </p:sp>
    </p:spTree>
    <p:extLst>
      <p:ext uri="{BB962C8B-B14F-4D97-AF65-F5344CB8AC3E}">
        <p14:creationId xmlns:p14="http://schemas.microsoft.com/office/powerpoint/2010/main" val="372088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second threat:</a:t>
            </a:r>
            <a:r>
              <a:rPr lang="en-US" baseline="0" dirty="0" smtClean="0"/>
              <a:t> The attacker can use the standard login API of the server and try to impersonate a user by guessing the user’s password.  The web service can lock the user’s account after too many wrong passwords. We call this query budget or q of the attack. For example, Dropbox will lock a user account after 10 wrong password submission.  </a:t>
            </a:r>
          </a:p>
          <a:p>
            <a:endParaRPr lang="en-US" baseline="0" dirty="0" smtClean="0"/>
          </a:p>
          <a:p>
            <a:r>
              <a:rPr lang="en-US" baseline="0" dirty="0" smtClean="0"/>
              <a:t>In case of typo-tolerance, if the attacker submits one guess, the server will check multiple passwords  on behalf of the users. This seems to be dangerous and seems to degrade security. </a:t>
            </a:r>
          </a:p>
          <a:p>
            <a:endParaRPr lang="en-US" baseline="0" dirty="0" smtClean="0"/>
          </a:p>
          <a:p>
            <a:r>
              <a:rPr lang="en-US" baseline="0" dirty="0" smtClean="0"/>
              <a:t>To be precise, the attacker can check 4 passwords at the cost of 1 query. With q queries the attacker can check 4q passwords. Compared to the non-typo tolerant or exact checking with q guesses the attacker can check at most q passwords.  This may seem to imply, that typo-tolerance will increase the attacker’s success by 300%.</a:t>
            </a:r>
          </a:p>
          <a:p>
            <a:endParaRPr lang="en-US" baseline="0" dirty="0" smtClean="0"/>
          </a:p>
          <a:p>
            <a:r>
              <a:rPr lang="en-US" dirty="0" smtClean="0"/>
              <a:t>No,</a:t>
            </a:r>
            <a:r>
              <a:rPr lang="en-US" baseline="0" dirty="0" smtClean="0"/>
              <a:t> that implication is naïve. Because, success does not only depend on the number of password that get checked, but the cumulative probabilities of those passwords. So, if human chosen passwords were distributed uniformly across all possible password strings, then this would be true, but in reality, the human chosen passwords are very skewed.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15</a:t>
            </a:fld>
            <a:endParaRPr lang="en-US"/>
          </a:p>
        </p:txBody>
      </p:sp>
    </p:spTree>
    <p:extLst>
      <p:ext uri="{BB962C8B-B14F-4D97-AF65-F5344CB8AC3E}">
        <p14:creationId xmlns:p14="http://schemas.microsoft.com/office/powerpoint/2010/main" val="369011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find out the actual change in security of remote guessing attack</a:t>
            </a:r>
            <a:r>
              <a:rPr lang="en-US" dirty="0" smtClean="0"/>
              <a:t>, we performed some simulation attacks</a:t>
            </a:r>
            <a:r>
              <a:rPr lang="en-US" baseline="0" dirty="0" smtClean="0"/>
              <a:t> using public password leaks as a proxy for real password distribution, and compare the attacker’s success probability in case of exact checking and typo-tolerant password checking with Top 3 correctors. We assume the attacker has full knowledge of the password distribution, and also it knows the algorithm behind typo-tolerance. The attacker’s goal is to log into the server by impersonating the user.</a:t>
            </a:r>
          </a:p>
          <a:p>
            <a:endParaRPr lang="en-US" baseline="0" dirty="0" smtClean="0"/>
          </a:p>
          <a:p>
            <a:r>
              <a:rPr lang="en-US" baseline="0" dirty="0" smtClean="0"/>
              <a:t>In case of exact checking, the optimal strategy of the attacker will be to submit the most probable q passwords. </a:t>
            </a:r>
          </a:p>
          <a:p>
            <a:endParaRPr lang="en-US" baseline="0" dirty="0" smtClean="0"/>
          </a:p>
          <a:p>
            <a:r>
              <a:rPr lang="en-US" dirty="0" smtClean="0"/>
              <a:t>In</a:t>
            </a:r>
            <a:r>
              <a:rPr lang="en-US" baseline="0" dirty="0" smtClean="0"/>
              <a:t> case of typo-tolerant checking, the attacker outputs q passwords that maximizes its probability of success. We used greedy algorithm to compute these guesses. </a:t>
            </a:r>
          </a:p>
          <a:p>
            <a:endParaRPr lang="en-US" baseline="0" dirty="0" smtClean="0"/>
          </a:p>
          <a:p>
            <a:r>
              <a:rPr lang="en-US" baseline="0" dirty="0" smtClean="0"/>
              <a:t>Now let’s see the output. We used two password leaks: from </a:t>
            </a:r>
            <a:r>
              <a:rPr lang="en-US" baseline="0" dirty="0" err="1" smtClean="0"/>
              <a:t>phpbb</a:t>
            </a:r>
            <a:r>
              <a:rPr lang="en-US" baseline="0" dirty="0" smtClean="0"/>
              <a:t> and </a:t>
            </a:r>
            <a:r>
              <a:rPr lang="en-US" baseline="0" dirty="0" err="1" smtClean="0"/>
              <a:t>myspace</a:t>
            </a:r>
            <a:r>
              <a:rPr lang="en-US" baseline="0" dirty="0" smtClean="0"/>
              <a:t>. The height of each column shows the maximum probability of an attacker’s success for a randomly picked user with a query budget of 10.  The brown bar is for exact checking, and the blue one is with typo-tolerant checking. We can see the attacker’s success against typo-tolerant password checking, is very close to it’s success against exact checking system, and definitely the increase is not 4 times.  </a:t>
            </a:r>
          </a:p>
          <a:p>
            <a:endParaRPr lang="en-US" baseline="0" dirty="0" smtClean="0"/>
          </a:p>
          <a:p>
            <a:r>
              <a:rPr lang="en-US" baseline="0" dirty="0" smtClean="0"/>
              <a:t>However, we can do better!</a:t>
            </a:r>
          </a:p>
        </p:txBody>
      </p:sp>
      <p:sp>
        <p:nvSpPr>
          <p:cNvPr id="4" name="Slide Number Placeholder 3"/>
          <p:cNvSpPr>
            <a:spLocks noGrp="1"/>
          </p:cNvSpPr>
          <p:nvPr>
            <p:ph type="sldNum" sz="quarter" idx="10"/>
          </p:nvPr>
        </p:nvSpPr>
        <p:spPr/>
        <p:txBody>
          <a:bodyPr/>
          <a:lstStyle/>
          <a:p>
            <a:fld id="{B8B64DDB-93AE-45F0-BBF8-420D56F550B1}" type="slidenum">
              <a:rPr lang="en-US" smtClean="0"/>
              <a:t>16</a:t>
            </a:fld>
            <a:endParaRPr lang="en-US"/>
          </a:p>
        </p:txBody>
      </p:sp>
    </p:spTree>
    <p:extLst>
      <p:ext uri="{BB962C8B-B14F-4D97-AF65-F5344CB8AC3E}">
        <p14:creationId xmlns:p14="http://schemas.microsoft.com/office/powerpoint/2010/main" val="152299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server does not have to correct every mistyped password. It can selectively deny correction on some mistyped passwords if the resulting correction is too popular (read I as risky) to correct. For example, if the users submits “password 459 exclamation mark, with every letter is capitalized except the first letter”. The corrected versions are all low probable and the server can check all of them. On the other hand, if the submitted password is password with all caps except first letter, it will be corrected to two very high probable passwords such as PASSWORD with all caps, and Password with all letters are lowercase except the first one. These two are very popular and the attacker will get advantage of the typo-tolerance because of this. BUT the server can chose to filter these high probable corrections out before checking. </a:t>
            </a:r>
          </a:p>
          <a:p>
            <a:endParaRPr lang="en-US" baseline="0" dirty="0" smtClean="0"/>
          </a:p>
          <a:p>
            <a:r>
              <a:rPr lang="en-US" baseline="0" dirty="0" smtClean="0"/>
              <a:t>This intuition motivated us to come up with a theorem that states that if the password checkers has precise of the knowledge of the password distribution, it can correct typos with any number of correctors and does not change the security for any fixed query budget. We prove this theorem by construction. Please refer to the paper for detailed proof of this theorem.</a:t>
            </a:r>
          </a:p>
          <a:p>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17</a:t>
            </a:fld>
            <a:endParaRPr lang="en-US"/>
          </a:p>
        </p:txBody>
      </p:sp>
    </p:spTree>
    <p:extLst>
      <p:ext uri="{BB962C8B-B14F-4D97-AF65-F5344CB8AC3E}">
        <p14:creationId xmlns:p14="http://schemas.microsoft.com/office/powerpoint/2010/main" val="55089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to</a:t>
            </a:r>
            <a:r>
              <a:rPr lang="en-US" baseline="0" dirty="0" smtClean="0"/>
              <a:t> use free correction in practice the server needs precise knowledge of the password distribution, which is very hard to come by. But, it can use heuristic for that. So, we used </a:t>
            </a:r>
            <a:r>
              <a:rPr lang="en-US" baseline="0" dirty="0" err="1" smtClean="0"/>
              <a:t>rockyou</a:t>
            </a:r>
            <a:r>
              <a:rPr lang="en-US" baseline="0" dirty="0" smtClean="0"/>
              <a:t> password distribution as the heuristic, and re computed the attacker’s success against this new typo-tolerance scheme with filtering. This is the same graph as before appended with the new result—the green column, and you can see that there is at most 0.02% change in attacker success, which is essentially negligible.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18</a:t>
            </a:fld>
            <a:endParaRPr lang="en-US"/>
          </a:p>
        </p:txBody>
      </p:sp>
    </p:spTree>
    <p:extLst>
      <p:ext uri="{BB962C8B-B14F-4D97-AF65-F5344CB8AC3E}">
        <p14:creationId xmlns:p14="http://schemas.microsoft.com/office/powerpoint/2010/main" val="39788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conclusion is</a:t>
            </a:r>
            <a:r>
              <a:rPr lang="en-US" baseline="0" dirty="0" smtClean="0"/>
              <a:t> it is possible to create typo-tolerant password checking efficiently with essentially no degradation in security.</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19</a:t>
            </a:fld>
            <a:endParaRPr lang="en-US"/>
          </a:p>
        </p:txBody>
      </p:sp>
    </p:spTree>
    <p:extLst>
      <p:ext uri="{BB962C8B-B14F-4D97-AF65-F5344CB8AC3E}">
        <p14:creationId xmlns:p14="http://schemas.microsoft.com/office/powerpoint/2010/main" val="176427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aseline="0" dirty="0" smtClean="0"/>
              <a:t>All of us use passwords, we have to type them many times a day. </a:t>
            </a:r>
          </a:p>
          <a:p>
            <a:pPr lvl="0">
              <a:spcBef>
                <a:spcPts val="0"/>
              </a:spcBef>
              <a:buNone/>
            </a:pPr>
            <a:r>
              <a:rPr lang="en-US" dirty="0" smtClean="0"/>
              <a:t>When we submit the login password ..</a:t>
            </a:r>
          </a:p>
          <a:p>
            <a:pPr lvl="0">
              <a:spcBef>
                <a:spcPts val="0"/>
              </a:spcBef>
              <a:buNone/>
            </a:pPr>
            <a:endParaRPr lang="en-US" dirty="0" smtClean="0"/>
          </a:p>
          <a:p>
            <a:pPr lvl="0">
              <a:spcBef>
                <a:spcPts val="0"/>
              </a:spcBef>
              <a:buNone/>
            </a:pPr>
            <a:endParaRPr lang="en-US" dirty="0" smtClean="0"/>
          </a:p>
          <a:p>
            <a:pPr lvl="0">
              <a:spcBef>
                <a:spcPts val="0"/>
              </a:spcBef>
              <a:buNone/>
            </a:pPr>
            <a:endParaRPr lang="en-US" dirty="0" smtClean="0"/>
          </a:p>
          <a:p>
            <a:pPr lvl="0">
              <a:spcBef>
                <a:spcPts val="0"/>
              </a:spcBef>
              <a:buNone/>
            </a:pPr>
            <a:r>
              <a:rPr lang="en-US" dirty="0" smtClean="0"/>
              <a:t>[[Every</a:t>
            </a:r>
            <a:r>
              <a:rPr lang="en-US" baseline="0" dirty="0" smtClean="0"/>
              <a:t> once in a while you will either forget to disengage the caps lock key or miss the shift key while typing your password,</a:t>
            </a:r>
          </a:p>
          <a:p>
            <a:pPr lvl="0">
              <a:spcBef>
                <a:spcPts val="0"/>
              </a:spcBef>
              <a:buNone/>
            </a:pPr>
            <a:r>
              <a:rPr lang="en-US" baseline="0" dirty="0" smtClean="0"/>
              <a:t>and that’s it. You will be greeted with red letter “login failed” message from the server. </a:t>
            </a:r>
          </a:p>
          <a:p>
            <a:pPr lvl="0">
              <a:spcBef>
                <a:spcPts val="0"/>
              </a:spcBef>
              <a:buNone/>
            </a:pPr>
            <a:endParaRPr lang="en-US" dirty="0" smtClean="0"/>
          </a:p>
          <a:p>
            <a:pPr lvl="0">
              <a:spcBef>
                <a:spcPts val="0"/>
              </a:spcBef>
              <a:buNone/>
            </a:pPr>
            <a:r>
              <a:rPr lang="en-US" dirty="0" smtClean="0"/>
              <a:t>Though it is super annoying</a:t>
            </a:r>
            <a:r>
              <a:rPr lang="en-US" baseline="0" dirty="0" smtClean="0"/>
              <a:t>,  it is widely believed that accepting variants of user’s password is dangerous and makes attacker’s life easy. ]]</a:t>
            </a:r>
          </a:p>
          <a:p>
            <a:pPr lvl="0">
              <a:spcBef>
                <a:spcPts val="0"/>
              </a:spcBef>
              <a:buNone/>
            </a:pPr>
            <a:endParaRPr lang="en-US" dirty="0" smtClean="0"/>
          </a:p>
        </p:txBody>
      </p:sp>
    </p:spTree>
    <p:extLst>
      <p:ext uri="{BB962C8B-B14F-4D97-AF65-F5344CB8AC3E}">
        <p14:creationId xmlns:p14="http://schemas.microsoft.com/office/powerpoint/2010/main" val="106403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summarize, </a:t>
            </a:r>
            <a:r>
              <a:rPr lang="en-US" baseline="0" dirty="0" smtClean="0"/>
              <a:t>we introduce typo-tolerant password checking, that will require minimal change in current authentication system, and still be able to correct many typographical mistakes.</a:t>
            </a:r>
          </a:p>
          <a:p>
            <a:r>
              <a:rPr lang="en-US" dirty="0" smtClean="0"/>
              <a:t>we conducted an </a:t>
            </a:r>
            <a:r>
              <a:rPr lang="en-US" baseline="0" dirty="0" smtClean="0"/>
              <a:t>in-depth analysis of password typos. We show via studies in Amazon Mechanical Turk, and Dropbox production authentication system, that few frequent typos cause significant problem for legitimate users—from preventing them to login or delaying login.</a:t>
            </a:r>
          </a:p>
          <a:p>
            <a:endParaRPr lang="en-US" baseline="0" dirty="0" smtClean="0"/>
          </a:p>
          <a:p>
            <a:endParaRPr lang="en-US" baseline="0" dirty="0" smtClean="0"/>
          </a:p>
          <a:p>
            <a:r>
              <a:rPr lang="en-US" baseline="0" dirty="0" smtClean="0"/>
              <a:t>Finally, we analyzed the security of typo-tolerant password checking. First, we give a theoretical possibility result about loss less typo correction. Later, through simulation we show that we can have practical typo-tolerant password checking scheme that cost very minimal security loss. </a:t>
            </a:r>
          </a:p>
          <a:p>
            <a:endParaRPr lang="en-US" baseline="0" dirty="0" smtClean="0"/>
          </a:p>
          <a:p>
            <a:r>
              <a:rPr lang="en-US" baseline="0" dirty="0" smtClean="0"/>
              <a:t>Thank you for your attention. The code for typo-</a:t>
            </a:r>
            <a:r>
              <a:rPr lang="en-US" baseline="0" dirty="0" err="1" smtClean="0"/>
              <a:t>toleant</a:t>
            </a:r>
            <a:r>
              <a:rPr lang="en-US" baseline="0" dirty="0" smtClean="0"/>
              <a:t> password checking and analysis is up in the </a:t>
            </a:r>
            <a:r>
              <a:rPr lang="en-US" baseline="0" dirty="0" err="1" smtClean="0"/>
              <a:t>Github</a:t>
            </a:r>
            <a:r>
              <a:rPr lang="en-US" baseline="0" dirty="0" smtClean="0"/>
              <a:t>. Now, I am happy to answer if you have any questions.</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20</a:t>
            </a:fld>
            <a:endParaRPr lang="en-US"/>
          </a:p>
        </p:txBody>
      </p:sp>
    </p:spTree>
    <p:extLst>
      <p:ext uri="{BB962C8B-B14F-4D97-AF65-F5344CB8AC3E}">
        <p14:creationId xmlns:p14="http://schemas.microsoft.com/office/powerpoint/2010/main" val="207197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aseline="0" dirty="0" smtClean="0"/>
              <a:t>… </a:t>
            </a:r>
            <a:r>
              <a:rPr lang="en-US" baseline="0" dirty="0" smtClean="0"/>
              <a:t>it goes to server, where the server applies a strong cryptographic hash function on the password, and checks the output of the hash against the previously stored hash value computed on similar way on the password used at the time of registration. If the equality check passes, the user is allowed to login. </a:t>
            </a:r>
            <a:endParaRPr lang="en" baseline="0" dirty="0" smtClean="0"/>
          </a:p>
        </p:txBody>
      </p:sp>
    </p:spTree>
    <p:extLst>
      <p:ext uri="{BB962C8B-B14F-4D97-AF65-F5344CB8AC3E}">
        <p14:creationId xmlns:p14="http://schemas.microsoft.com/office/powerpoint/2010/main" val="165758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aseline="0" dirty="0" smtClean="0"/>
              <a:t>Otherwise not. Even a small typo, such as forgetting to capitalize the first letter in the password, will result in login failure.</a:t>
            </a:r>
          </a:p>
          <a:p>
            <a:pPr lvl="0">
              <a:spcBef>
                <a:spcPts val="0"/>
              </a:spcBef>
              <a:buNone/>
            </a:pPr>
            <a:r>
              <a:rPr lang="en-US" baseline="0" dirty="0" smtClean="0"/>
              <a:t>This is annoying for legitimate users. Won’t it be good if the server is tolerant to some small set of typos that users frequently make while typing their passwords? </a:t>
            </a:r>
          </a:p>
          <a:p>
            <a:pPr lvl="0">
              <a:spcBef>
                <a:spcPts val="0"/>
              </a:spcBef>
              <a:buNone/>
            </a:pPr>
            <a:r>
              <a:rPr lang="en-US" baseline="0" dirty="0" smtClean="0"/>
              <a:t/>
            </a:r>
            <a:br>
              <a:rPr lang="en-US" baseline="0" dirty="0" smtClean="0"/>
            </a:br>
            <a:r>
              <a:rPr lang="en-US" baseline="0" dirty="0" smtClean="0"/>
              <a:t>This is the motivation behind a new kind of password checking, what we call typo-tolerant password checking, where the actual password and some small variants of it is accepted.</a:t>
            </a:r>
            <a:endParaRPr lang="en" baseline="0" dirty="0" smtClean="0"/>
          </a:p>
        </p:txBody>
      </p:sp>
    </p:spTree>
    <p:extLst>
      <p:ext uri="{BB962C8B-B14F-4D97-AF65-F5344CB8AC3E}">
        <p14:creationId xmlns:p14="http://schemas.microsoft.com/office/powerpoint/2010/main" val="148270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a:t>
            </a:r>
            <a:r>
              <a:rPr lang="en-US" baseline="0" dirty="0" smtClean="0"/>
              <a:t> for many years accepts some variants of the password. For example, you can log into your Facebook account, with the original password that you used at the time of registration, or the password with all the cases flipped, and the password where the case of the first letter is flipped.</a:t>
            </a:r>
          </a:p>
          <a:p>
            <a:endParaRPr lang="en-US" baseline="0" dirty="0" smtClean="0"/>
          </a:p>
          <a:p>
            <a:r>
              <a:rPr lang="en-US" baseline="0" dirty="0" smtClean="0"/>
              <a:t>But they never reported, why they chose these typos to correct, how much benefit comes from tolerating these typos, nor discussed the security implication.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5</a:t>
            </a:fld>
            <a:endParaRPr lang="en-US"/>
          </a:p>
        </p:txBody>
      </p:sp>
    </p:spTree>
    <p:extLst>
      <p:ext uri="{BB962C8B-B14F-4D97-AF65-F5344CB8AC3E}">
        <p14:creationId xmlns:p14="http://schemas.microsoft.com/office/powerpoint/2010/main" val="421751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have been plethora of work on usability of passwords, but very few actually tried to look at the issue of typos in human chosen passwords. We only knew typos occur, but nothing about typo tolerant human chosen password checking. We did not know how to create an efficient typo-tolerant password checking system, or how much does typos hamper usability? Is it possible to allow typos without endangering the security?</a:t>
            </a:r>
          </a:p>
        </p:txBody>
      </p:sp>
      <p:sp>
        <p:nvSpPr>
          <p:cNvPr id="4" name="Slide Number Placeholder 3"/>
          <p:cNvSpPr>
            <a:spLocks noGrp="1"/>
          </p:cNvSpPr>
          <p:nvPr>
            <p:ph type="sldNum" sz="quarter" idx="10"/>
          </p:nvPr>
        </p:nvSpPr>
        <p:spPr/>
        <p:txBody>
          <a:bodyPr/>
          <a:lstStyle/>
          <a:p>
            <a:fld id="{B8B64DDB-93AE-45F0-BBF8-420D56F550B1}" type="slidenum">
              <a:rPr lang="en-US" smtClean="0"/>
              <a:t>6</a:t>
            </a:fld>
            <a:endParaRPr lang="en-US"/>
          </a:p>
        </p:txBody>
      </p:sp>
    </p:spTree>
    <p:extLst>
      <p:ext uri="{BB962C8B-B14F-4D97-AF65-F5344CB8AC3E}">
        <p14:creationId xmlns:p14="http://schemas.microsoft.com/office/powerpoint/2010/main" val="392128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the first one to explore typo-tolerant password checking. By conducting some measurement studies at Dropbox, we ascertain that typos in login password causes a huge problem for both users and web services. </a:t>
            </a:r>
          </a:p>
          <a:p>
            <a:endParaRPr lang="en-US" baseline="0" dirty="0" smtClean="0"/>
          </a:p>
          <a:p>
            <a:r>
              <a:rPr lang="en-US" baseline="0" dirty="0" smtClean="0"/>
              <a:t>we develop the notion of typo-tolerant password checking that easily extends current exact password checking system. We analyze the security of this new system via simulation with public password leaks, and conclude that we can allow typos with minimal change in security. </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7</a:t>
            </a:fld>
            <a:endParaRPr lang="en-US"/>
          </a:p>
        </p:txBody>
      </p:sp>
    </p:spTree>
    <p:extLst>
      <p:ext uri="{BB962C8B-B14F-4D97-AF65-F5344CB8AC3E}">
        <p14:creationId xmlns:p14="http://schemas.microsoft.com/office/powerpoint/2010/main" val="299361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question</a:t>
            </a:r>
            <a:r>
              <a:rPr lang="en-US" baseline="0" dirty="0" smtClean="0"/>
              <a:t> is how we can allow typos in login passwords?</a:t>
            </a:r>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8</a:t>
            </a:fld>
            <a:endParaRPr lang="en-US"/>
          </a:p>
        </p:txBody>
      </p:sp>
    </p:spTree>
    <p:extLst>
      <p:ext uri="{BB962C8B-B14F-4D97-AF65-F5344CB8AC3E}">
        <p14:creationId xmlns:p14="http://schemas.microsoft.com/office/powerpoint/2010/main" val="379334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and</a:t>
            </a:r>
            <a:r>
              <a:rPr lang="en-US" baseline="0" dirty="0" smtClean="0"/>
              <a:t> obvious approach could be to apply different correctors on the mistyped password and check each correction using the traditional hash based checking. The biggest benefit of this approach is the server does not have to make any changes in the password hash database. </a:t>
            </a:r>
          </a:p>
          <a:p>
            <a:endParaRPr lang="en-US" baseline="0" dirty="0" smtClean="0"/>
          </a:p>
          <a:p>
            <a:r>
              <a:rPr lang="en-US" baseline="0" dirty="0" smtClean="0"/>
              <a:t>But, remember the hash function used here is slow and computationally expensive. So we cannot afford to check too many corrections  because that will add huge overhead on the server. This leaves us with the question can we find a small set of correctors that covers a large fraction of frequent typos. </a:t>
            </a:r>
          </a:p>
          <a:p>
            <a:endParaRPr lang="en-US" dirty="0"/>
          </a:p>
        </p:txBody>
      </p:sp>
      <p:sp>
        <p:nvSpPr>
          <p:cNvPr id="4" name="Slide Number Placeholder 3"/>
          <p:cNvSpPr>
            <a:spLocks noGrp="1"/>
          </p:cNvSpPr>
          <p:nvPr>
            <p:ph type="sldNum" sz="quarter" idx="10"/>
          </p:nvPr>
        </p:nvSpPr>
        <p:spPr/>
        <p:txBody>
          <a:bodyPr/>
          <a:lstStyle/>
          <a:p>
            <a:fld id="{B8B64DDB-93AE-45F0-BBF8-420D56F550B1}" type="slidenum">
              <a:rPr lang="en-US" smtClean="0"/>
              <a:t>9</a:t>
            </a:fld>
            <a:endParaRPr lang="en-US"/>
          </a:p>
        </p:txBody>
      </p:sp>
    </p:spTree>
    <p:extLst>
      <p:ext uri="{BB962C8B-B14F-4D97-AF65-F5344CB8AC3E}">
        <p14:creationId xmlns:p14="http://schemas.microsoft.com/office/powerpoint/2010/main" val="44360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3948" y="1275953"/>
            <a:ext cx="7543800" cy="1677948"/>
          </a:xfrm>
        </p:spPr>
        <p:txBody>
          <a:bodyPr anchor="b">
            <a:normAutofit/>
          </a:bodyPr>
          <a:lstStyle>
            <a:lvl1pPr algn="l">
              <a:lnSpc>
                <a:spcPct val="85000"/>
              </a:lnSpc>
              <a:defRPr sz="6000" spc="-38" baseline="0">
                <a:solidFill>
                  <a:schemeClr val="tx1">
                    <a:lumMod val="85000"/>
                    <a:lumOff val="15000"/>
                  </a:schemeClr>
                </a:solidFill>
                <a:latin typeface="Bell MT" panose="02020503060305020303"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825038" y="4455620"/>
            <a:ext cx="7543800" cy="1143000"/>
          </a:xfrm>
        </p:spPr>
        <p:txBody>
          <a:bodyPr lIns="91440" rIns="91440">
            <a:normAutofit/>
          </a:bodyPr>
          <a:lstStyle>
            <a:lvl1pPr marL="0" indent="0" algn="l">
              <a:buNone/>
              <a:defRPr sz="1800" cap="none"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8007235" y="6446837"/>
            <a:ext cx="984019" cy="365125"/>
          </a:xfrm>
        </p:spPr>
        <p:txBody>
          <a:bodyPr/>
          <a:lstStyle>
            <a:lvl1pPr>
              <a:defRPr sz="1600" b="0">
                <a:ln>
                  <a:solidFill>
                    <a:schemeClr val="tx1"/>
                  </a:solidFill>
                </a:ln>
                <a:solidFill>
                  <a:schemeClr val="tx1"/>
                </a:solidFill>
              </a:defRPr>
            </a:lvl1pPr>
          </a:lstStyle>
          <a:p>
            <a:fld id="{34DE09CD-4155-47C6-B702-40B48142EF6C}" type="slidenum">
              <a:rPr lang="en-US" smtClean="0"/>
              <a:pPr/>
              <a:t>‹#›</a:t>
            </a:fld>
            <a:endParaRPr lang="en-US" dirty="0"/>
          </a:p>
        </p:txBody>
      </p:sp>
    </p:spTree>
    <p:extLst>
      <p:ext uri="{BB962C8B-B14F-4D97-AF65-F5344CB8AC3E}">
        <p14:creationId xmlns:p14="http://schemas.microsoft.com/office/powerpoint/2010/main" val="28298522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smtClean="0"/>
              <a:t>Save humans from pASSWORD tYPOS!</a:t>
            </a:r>
            <a:endParaRPr lang="en-US"/>
          </a:p>
        </p:txBody>
      </p:sp>
      <p:sp>
        <p:nvSpPr>
          <p:cNvPr id="6" name="Slide Number Placeholder 5"/>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2215152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smtClean="0"/>
              <a:t>Save humans from pASSWORD tYPOS!</a:t>
            </a:r>
            <a:endParaRPr lang="en-US"/>
          </a:p>
        </p:txBody>
      </p:sp>
      <p:sp>
        <p:nvSpPr>
          <p:cNvPr id="6" name="Slide Number Placeholder 5"/>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39225229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387900" y="191600"/>
            <a:ext cx="8368200" cy="9148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87900" y="1246909"/>
            <a:ext cx="8368200" cy="4844723"/>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sldNum" idx="12"/>
          </p:nvPr>
        </p:nvSpPr>
        <p:spPr>
          <a:xfrm>
            <a:off x="8481750" y="6380171"/>
            <a:ext cx="548700" cy="430857"/>
          </a:xfrm>
          <a:prstGeom prst="rect">
            <a:avLst/>
          </a:prstGeom>
        </p:spPr>
        <p:txBody>
          <a:bodyPr lIns="91425" tIns="91425" rIns="91425" bIns="91425" anchor="ctr" anchorCtr="0">
            <a:spAutoFit/>
          </a:bodyPr>
          <a:lstStyle>
            <a:lvl1pPr>
              <a:defRPr sz="1600">
                <a:latin typeface="+mj-lt"/>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80824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053416" y="6418853"/>
            <a:ext cx="984019" cy="365125"/>
          </a:xfrm>
        </p:spPr>
        <p:txBody>
          <a:bodyPr/>
          <a:lstStyle>
            <a:lvl1pPr>
              <a:defRPr sz="1600"/>
            </a:lvl1pPr>
          </a:lstStyle>
          <a:p>
            <a:fld id="{34DE09CD-4155-47C6-B702-40B48142EF6C}" type="slidenum">
              <a:rPr lang="en-US" smtClean="0"/>
              <a:pPr/>
              <a:t>‹#›</a:t>
            </a:fld>
            <a:endParaRPr lang="en-US"/>
          </a:p>
        </p:txBody>
      </p:sp>
    </p:spTree>
    <p:extLst>
      <p:ext uri="{BB962C8B-B14F-4D97-AF65-F5344CB8AC3E}">
        <p14:creationId xmlns:p14="http://schemas.microsoft.com/office/powerpoint/2010/main" val="3506862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a:xfrm>
            <a:off x="8044872" y="6446837"/>
            <a:ext cx="964854" cy="365125"/>
          </a:xfrm>
        </p:spPr>
        <p:txBody>
          <a:bodyPr/>
          <a:lstStyle>
            <a:lvl1pPr>
              <a:defRPr sz="1400"/>
            </a:lvl1pPr>
          </a:lstStyle>
          <a:p>
            <a:fld id="{34DE09CD-4155-47C6-B702-40B48142EF6C}"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8960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090362" y="6492875"/>
            <a:ext cx="984019" cy="365125"/>
          </a:xfrm>
        </p:spPr>
        <p:txBody>
          <a:bodyPr/>
          <a:lstStyle>
            <a:lvl1pPr>
              <a:defRPr sz="1200"/>
            </a:lvl1pPr>
          </a:lstStyle>
          <a:p>
            <a:fld id="{34DE09CD-4155-47C6-B702-40B48142EF6C}" type="slidenum">
              <a:rPr lang="en-US" smtClean="0"/>
              <a:pPr/>
              <a:t>‹#›</a:t>
            </a:fld>
            <a:endParaRPr lang="en-US"/>
          </a:p>
        </p:txBody>
      </p:sp>
    </p:spTree>
    <p:extLst>
      <p:ext uri="{BB962C8B-B14F-4D97-AF65-F5344CB8AC3E}">
        <p14:creationId xmlns:p14="http://schemas.microsoft.com/office/powerpoint/2010/main" val="2782284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20010395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12437"/>
            <a:ext cx="7543800" cy="804487"/>
          </a:xfrm>
        </p:spPr>
        <p:txBody>
          <a:bodyPr/>
          <a:lstStyle>
            <a:lvl1pPr>
              <a:defRPr>
                <a:latin typeface="Century" panose="020406040505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7143236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31035301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DE09CD-4155-47C6-B702-40B48142EF6C}" type="slidenum">
              <a:rPr lang="en-US" smtClean="0"/>
              <a:t>‹#›</a:t>
            </a:fld>
            <a:endParaRPr lang="en-US"/>
          </a:p>
        </p:txBody>
      </p:sp>
    </p:spTree>
    <p:extLst>
      <p:ext uri="{BB962C8B-B14F-4D97-AF65-F5344CB8AC3E}">
        <p14:creationId xmlns:p14="http://schemas.microsoft.com/office/powerpoint/2010/main" val="6745789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34DE09CD-4155-47C6-B702-40B48142EF6C}" type="slidenum">
              <a:rPr lang="en-US" smtClean="0"/>
              <a:t>‹#›</a:t>
            </a:fld>
            <a:endParaRPr lang="en-US"/>
          </a:p>
        </p:txBody>
      </p:sp>
    </p:spTree>
    <p:extLst>
      <p:ext uri="{BB962C8B-B14F-4D97-AF65-F5344CB8AC3E}">
        <p14:creationId xmlns:p14="http://schemas.microsoft.com/office/powerpoint/2010/main" val="2243809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803288"/>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258964"/>
            <a:ext cx="7543800" cy="4990817"/>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07235" y="6422841"/>
            <a:ext cx="984019" cy="365125"/>
          </a:xfrm>
          <a:prstGeom prst="rect">
            <a:avLst/>
          </a:prstGeom>
        </p:spPr>
        <p:txBody>
          <a:bodyPr vert="horz" lIns="91440" tIns="45720" rIns="91440" bIns="45720" rtlCol="0" anchor="ctr"/>
          <a:lstStyle>
            <a:lvl1pPr algn="r">
              <a:defRPr sz="1600">
                <a:solidFill>
                  <a:schemeClr val="tx1"/>
                </a:solidFill>
              </a:defRPr>
            </a:lvl1pPr>
          </a:lstStyle>
          <a:p>
            <a:fld id="{34DE09CD-4155-47C6-B702-40B48142EF6C}" type="slidenum">
              <a:rPr lang="en-US" smtClean="0"/>
              <a:pPr/>
              <a:t>‹#›</a:t>
            </a:fld>
            <a:endParaRPr lang="en-US" dirty="0"/>
          </a:p>
        </p:txBody>
      </p:sp>
      <p:cxnSp>
        <p:nvCxnSpPr>
          <p:cNvPr id="10" name="Straight Connector 9"/>
          <p:cNvCxnSpPr/>
          <p:nvPr/>
        </p:nvCxnSpPr>
        <p:spPr>
          <a:xfrm>
            <a:off x="514351" y="1162051"/>
            <a:ext cx="8222456" cy="952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156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Century" panose="02040604050505020304" pitchFamily="18"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2800" kern="1200">
          <a:solidFill>
            <a:schemeClr val="tx1">
              <a:lumMod val="75000"/>
              <a:lumOff val="25000"/>
            </a:schemeClr>
          </a:solidFill>
          <a:latin typeface="Century" panose="02040604050505020304" pitchFamily="18" charset="0"/>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2400" kern="1200">
          <a:solidFill>
            <a:schemeClr val="tx1">
              <a:lumMod val="75000"/>
              <a:lumOff val="25000"/>
            </a:schemeClr>
          </a:solidFill>
          <a:latin typeface="Century" panose="02040604050505020304" pitchFamily="18" charset="0"/>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Century" panose="02040604050505020304" pitchFamily="18" charset="0"/>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Century" panose="02040604050505020304" pitchFamily="18" charset="0"/>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800" kern="1200">
          <a:solidFill>
            <a:schemeClr val="tx1">
              <a:lumMod val="75000"/>
              <a:lumOff val="25000"/>
            </a:schemeClr>
          </a:solidFill>
          <a:latin typeface="Century" panose="02040604050505020304" pitchFamily="18" charset="0"/>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3.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rchatterjee/mistypography"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908" y="1757831"/>
            <a:ext cx="8669437" cy="1564387"/>
          </a:xfrm>
        </p:spPr>
        <p:txBody>
          <a:bodyPr>
            <a:noAutofit/>
          </a:bodyPr>
          <a:lstStyle/>
          <a:p>
            <a:pPr algn="ctr">
              <a:lnSpc>
                <a:spcPct val="100000"/>
              </a:lnSpc>
            </a:pPr>
            <a:r>
              <a:rPr lang="en-US" sz="6600" spc="0" dirty="0" err="1">
                <a:solidFill>
                  <a:srgbClr val="00B0F0"/>
                </a:solidFill>
                <a:latin typeface="Bell MT" charset="0"/>
                <a:ea typeface="Bell MT" charset="0"/>
                <a:cs typeface="Bell MT" charset="0"/>
              </a:rPr>
              <a:t>pASSWORD</a:t>
            </a:r>
            <a:r>
              <a:rPr lang="en-US" sz="6600" spc="0" dirty="0">
                <a:solidFill>
                  <a:srgbClr val="00B0F0"/>
                </a:solidFill>
                <a:latin typeface="Bell MT" charset="0"/>
                <a:ea typeface="Bell MT" charset="0"/>
                <a:cs typeface="Bell MT" charset="0"/>
              </a:rPr>
              <a:t> </a:t>
            </a:r>
            <a:r>
              <a:rPr lang="en-US" sz="6600" spc="0" dirty="0" err="1">
                <a:solidFill>
                  <a:srgbClr val="00B0F0"/>
                </a:solidFill>
                <a:latin typeface="Bell MT" charset="0"/>
                <a:ea typeface="Bell MT" charset="0"/>
                <a:cs typeface="Bell MT" charset="0"/>
              </a:rPr>
              <a:t>tYPOS</a:t>
            </a:r>
            <a:r>
              <a:rPr lang="en-US" sz="6600" spc="0" dirty="0">
                <a:solidFill>
                  <a:srgbClr val="00B0F0"/>
                </a:solidFill>
                <a:latin typeface="Bell MT" charset="0"/>
                <a:ea typeface="Bell MT" charset="0"/>
                <a:cs typeface="Bell MT" charset="0"/>
              </a:rPr>
              <a:t/>
            </a:r>
            <a:br>
              <a:rPr lang="en-US" sz="6600" spc="0" dirty="0">
                <a:solidFill>
                  <a:srgbClr val="00B0F0"/>
                </a:solidFill>
                <a:latin typeface="Bell MT" charset="0"/>
                <a:ea typeface="Bell MT" charset="0"/>
                <a:cs typeface="Bell MT" charset="0"/>
              </a:rPr>
            </a:br>
            <a:r>
              <a:rPr lang="en-US" sz="4400" spc="0" dirty="0" smtClean="0">
                <a:solidFill>
                  <a:prstClr val="black"/>
                </a:solidFill>
                <a:latin typeface="Bell MT" charset="0"/>
                <a:ea typeface="Bell MT" charset="0"/>
                <a:cs typeface="Bell MT" charset="0"/>
              </a:rPr>
              <a:t>and </a:t>
            </a:r>
            <a:r>
              <a:rPr lang="en-US" sz="4400" spc="0" dirty="0">
                <a:solidFill>
                  <a:prstClr val="black"/>
                </a:solidFill>
                <a:latin typeface="Bell MT" charset="0"/>
                <a:ea typeface="Bell MT" charset="0"/>
                <a:cs typeface="Bell MT" charset="0"/>
              </a:rPr>
              <a:t>How to Correct Them </a:t>
            </a:r>
            <a:r>
              <a:rPr lang="en-US" sz="4400" spc="0" dirty="0" smtClean="0">
                <a:solidFill>
                  <a:prstClr val="black"/>
                </a:solidFill>
                <a:latin typeface="Bell MT" charset="0"/>
                <a:ea typeface="Bell MT" charset="0"/>
                <a:cs typeface="Bell MT" charset="0"/>
              </a:rPr>
              <a:t>Securely</a:t>
            </a:r>
            <a:endParaRPr lang="en-US" sz="4800" dirty="0"/>
          </a:p>
        </p:txBody>
      </p:sp>
      <p:sp>
        <p:nvSpPr>
          <p:cNvPr id="3" name="Subtitle 2"/>
          <p:cNvSpPr>
            <a:spLocks noGrp="1"/>
          </p:cNvSpPr>
          <p:nvPr>
            <p:ph type="subTitle" idx="1"/>
          </p:nvPr>
        </p:nvSpPr>
        <p:spPr>
          <a:xfrm>
            <a:off x="526126" y="4078433"/>
            <a:ext cx="7962438" cy="1143000"/>
          </a:xfrm>
        </p:spPr>
        <p:txBody>
          <a:bodyPr>
            <a:noAutofit/>
          </a:bodyPr>
          <a:lstStyle/>
          <a:p>
            <a:pPr algn="ctr">
              <a:spcBef>
                <a:spcPts val="0"/>
              </a:spcBef>
            </a:pPr>
            <a:r>
              <a:rPr lang="en-US" u="sng" cap="none" dirty="0" smtClean="0"/>
              <a:t>R. Chatterjee</a:t>
            </a:r>
            <a:r>
              <a:rPr lang="en-US" cap="none" dirty="0" smtClean="0"/>
              <a:t>,  A. </a:t>
            </a:r>
            <a:r>
              <a:rPr lang="en-US" cap="none" dirty="0" err="1" smtClean="0"/>
              <a:t>Athalye</a:t>
            </a:r>
            <a:r>
              <a:rPr lang="en-US" cap="none" dirty="0" smtClean="0"/>
              <a:t>,  D. </a:t>
            </a:r>
            <a:r>
              <a:rPr lang="en-US" cap="none" dirty="0" err="1" smtClean="0"/>
              <a:t>Akhawe</a:t>
            </a:r>
            <a:r>
              <a:rPr lang="en-US" cap="none" dirty="0" smtClean="0"/>
              <a:t>, A. </a:t>
            </a:r>
            <a:r>
              <a:rPr lang="en-US" cap="none" dirty="0" err="1" smtClean="0"/>
              <a:t>Juels</a:t>
            </a:r>
            <a:r>
              <a:rPr lang="en-US" cap="none" dirty="0" smtClean="0"/>
              <a:t>,  T. </a:t>
            </a:r>
            <a:r>
              <a:rPr lang="en-US" cap="none" dirty="0" err="1" smtClean="0"/>
              <a:t>Ristenpart</a:t>
            </a:r>
            <a:endParaRPr lang="en-US" cap="none" baseline="30000" dirty="0" smtClean="0"/>
          </a:p>
        </p:txBody>
      </p:sp>
      <p:sp>
        <p:nvSpPr>
          <p:cNvPr id="4" name="Shape 70"/>
          <p:cNvSpPr txBox="1"/>
          <p:nvPr/>
        </p:nvSpPr>
        <p:spPr>
          <a:xfrm>
            <a:off x="-64655" y="5754731"/>
            <a:ext cx="9144000" cy="435300"/>
          </a:xfrm>
          <a:prstGeom prst="rect">
            <a:avLst/>
          </a:prstGeom>
          <a:noFill/>
          <a:ln>
            <a:noFill/>
          </a:ln>
        </p:spPr>
        <p:txBody>
          <a:bodyPr lIns="91425" tIns="91425" rIns="91425" bIns="91425" anchor="t" anchorCtr="0">
            <a:noAutofit/>
          </a:bodyPr>
          <a:lstStyle/>
          <a:p>
            <a:pPr algn="ctr"/>
            <a:r>
              <a:rPr lang="en" sz="2000" dirty="0" smtClean="0">
                <a:solidFill>
                  <a:schemeClr val="accent5">
                    <a:lumMod val="75000"/>
                  </a:schemeClr>
                </a:solidFill>
                <a:latin typeface="Century Gothic" panose="020B0502020202020204" pitchFamily="34" charset="0"/>
                <a:ea typeface="Roboto"/>
                <a:cs typeface="Roboto"/>
                <a:sym typeface="Roboto"/>
              </a:rPr>
              <a:t>To typo is human; to tolerate, divine.</a:t>
            </a:r>
            <a:endParaRPr lang="en" sz="2000" dirty="0">
              <a:solidFill>
                <a:schemeClr val="accent5">
                  <a:lumMod val="75000"/>
                </a:schemeClr>
              </a:solidFill>
              <a:latin typeface="Century Gothic" panose="020B0502020202020204" pitchFamily="34" charset="0"/>
              <a:ea typeface="Roboto"/>
              <a:cs typeface="Roboto"/>
              <a:sym typeface="Roboto"/>
            </a:endParaRPr>
          </a:p>
        </p:txBody>
      </p:sp>
      <p:grpSp>
        <p:nvGrpSpPr>
          <p:cNvPr id="14" name="Group 13"/>
          <p:cNvGrpSpPr/>
          <p:nvPr/>
        </p:nvGrpSpPr>
        <p:grpSpPr>
          <a:xfrm>
            <a:off x="1344059" y="4531103"/>
            <a:ext cx="6366334" cy="889221"/>
            <a:chOff x="1266940" y="4255683"/>
            <a:chExt cx="6366334" cy="889221"/>
          </a:xfrm>
        </p:grpSpPr>
        <p:pic>
          <p:nvPicPr>
            <p:cNvPr id="9" name="Shape 93"/>
            <p:cNvPicPr preferRelativeResize="0"/>
            <p:nvPr/>
          </p:nvPicPr>
          <p:blipFill rotWithShape="1">
            <a:blip r:embed="rId3">
              <a:alphaModFix/>
            </a:blip>
            <a:srcRect l="8534" t="14236" r="8423" b="15187"/>
            <a:stretch/>
          </p:blipFill>
          <p:spPr>
            <a:xfrm>
              <a:off x="3589217" y="4433704"/>
              <a:ext cx="1976582" cy="711200"/>
            </a:xfrm>
            <a:prstGeom prst="rect">
              <a:avLst/>
            </a:prstGeom>
            <a:noFill/>
            <a:ln>
              <a:noFill/>
            </a:ln>
          </p:spPr>
        </p:pic>
        <p:pic>
          <p:nvPicPr>
            <p:cNvPr id="10" name="Picture 12" descr="http://hamed.mit.edu/sites/default/files/MI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274" y="4498225"/>
              <a:ext cx="1143000" cy="59055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266940" y="4255683"/>
              <a:ext cx="1542361" cy="878204"/>
              <a:chOff x="1167787" y="4266700"/>
              <a:chExt cx="1801147" cy="1039082"/>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787" y="4266700"/>
                <a:ext cx="1073949" cy="1039082"/>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0833" t="-4334"/>
              <a:stretch/>
            </p:blipFill>
            <p:spPr>
              <a:xfrm>
                <a:off x="1878068" y="4685897"/>
                <a:ext cx="1090866" cy="459530"/>
              </a:xfrm>
              <a:prstGeom prst="rect">
                <a:avLst/>
              </a:prstGeom>
            </p:spPr>
          </p:pic>
        </p:grpSp>
      </p:grpSp>
    </p:spTree>
    <p:extLst>
      <p:ext uri="{BB962C8B-B14F-4D97-AF65-F5344CB8AC3E}">
        <p14:creationId xmlns:p14="http://schemas.microsoft.com/office/powerpoint/2010/main" val="274712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hape 92"/>
          <p:cNvPicPr preferRelativeResize="0"/>
          <p:nvPr/>
        </p:nvPicPr>
        <p:blipFill rotWithShape="1">
          <a:blip r:embed="rId3">
            <a:alphaModFix/>
          </a:blip>
          <a:srcRect l="10117" t="3194" r="11512"/>
          <a:stretch/>
        </p:blipFill>
        <p:spPr>
          <a:xfrm>
            <a:off x="7452361" y="960121"/>
            <a:ext cx="1645400" cy="911294"/>
          </a:xfrm>
          <a:prstGeom prst="rect">
            <a:avLst/>
          </a:prstGeom>
          <a:noFill/>
          <a:ln>
            <a:noFill/>
          </a:ln>
        </p:spPr>
      </p:pic>
      <p:graphicFrame>
        <p:nvGraphicFramePr>
          <p:cNvPr id="5" name="Chart 4"/>
          <p:cNvGraphicFramePr/>
          <p:nvPr>
            <p:extLst>
              <p:ext uri="{D42A27DB-BD31-4B8C-83A1-F6EECF244321}">
                <p14:modId xmlns:p14="http://schemas.microsoft.com/office/powerpoint/2010/main" val="475304953"/>
              </p:ext>
            </p:extLst>
          </p:nvPr>
        </p:nvGraphicFramePr>
        <p:xfrm>
          <a:off x="-35408" y="2263140"/>
          <a:ext cx="6584797" cy="441229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570978" y="212437"/>
            <a:ext cx="7955802" cy="818643"/>
          </a:xfrm>
        </p:spPr>
        <p:txBody>
          <a:bodyPr>
            <a:noAutofit/>
          </a:bodyPr>
          <a:lstStyle/>
          <a:p>
            <a:r>
              <a:rPr lang="en-US" spc="-38" dirty="0" err="1" smtClean="0">
                <a:solidFill>
                  <a:schemeClr val="tx1"/>
                </a:solidFill>
                <a:latin typeface="Century" panose="02040604050505020304" pitchFamily="18" charset="0"/>
              </a:rPr>
              <a:t>MTurk</a:t>
            </a:r>
            <a:r>
              <a:rPr lang="en-US" spc="-38" dirty="0" smtClean="0">
                <a:solidFill>
                  <a:schemeClr val="tx1"/>
                </a:solidFill>
                <a:latin typeface="Century" panose="02040604050505020304" pitchFamily="18" charset="0"/>
              </a:rPr>
              <a:t> password transcription study</a:t>
            </a:r>
            <a:endParaRPr lang="en-US" spc="-38" dirty="0">
              <a:solidFill>
                <a:schemeClr val="tx1"/>
              </a:solidFill>
              <a:latin typeface="Century" panose="02040604050505020304" pitchFamily="18" charset="0"/>
            </a:endParaRPr>
          </a:p>
        </p:txBody>
      </p:sp>
      <p:sp>
        <p:nvSpPr>
          <p:cNvPr id="4" name="Slide Number Placeholder 3"/>
          <p:cNvSpPr>
            <a:spLocks noGrp="1"/>
          </p:cNvSpPr>
          <p:nvPr>
            <p:ph type="sldNum" sz="quarter" idx="12"/>
          </p:nvPr>
        </p:nvSpPr>
        <p:spPr>
          <a:xfrm>
            <a:off x="8159981" y="6492875"/>
            <a:ext cx="9840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E09CD-4155-47C6-B702-40B48142EF6C}"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7371184" y="-61582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TextBox 6"/>
              <p:cNvSpPr txBox="1"/>
              <p:nvPr/>
            </p:nvSpPr>
            <p:spPr>
              <a:xfrm>
                <a:off x="5057187" y="1989335"/>
                <a:ext cx="1144864" cy="892552"/>
              </a:xfrm>
              <a:prstGeom prst="rect">
                <a:avLst/>
              </a:prstGeom>
              <a:noFill/>
              <a:ln>
                <a:solidFill>
                  <a:srgbClr val="00B05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Top</m:t>
                      </m:r>
                      <m:r>
                        <a:rPr kumimoji="0" lang="en-US" sz="2800" b="0" i="0" u="none" strike="noStrike" kern="1200" cap="none" spc="0" normalizeH="0" baseline="0" noProof="0" dirty="0" smtClean="0">
                          <a:ln>
                            <a:noFill/>
                          </a:ln>
                          <a:solidFill>
                            <a:prstClr val="black"/>
                          </a:solidFill>
                          <a:effectLst/>
                          <a:uLnTx/>
                          <a:uFillTx/>
                          <a:latin typeface="Cambria Math" panose="02040503050406030204" pitchFamily="18" charset="0"/>
                        </a:rPr>
                        <m:t> </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rPr>
                        <m:t>3</m:t>
                      </m:r>
                    </m:oMath>
                  </m:oMathPara>
                </a14:m>
                <a:endPar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rPr>
                        <m:t>20%</m:t>
                      </m:r>
                    </m:oMath>
                  </m:oMathPara>
                </a14:m>
                <a:endParaRPr kumimoji="0" lang="en-US" sz="2400" b="0" i="0" u="none" strike="noStrike" kern="1200" cap="none" spc="0" normalizeH="0" baseline="0" noProof="0" dirty="0">
                  <a:ln>
                    <a:noFill/>
                  </a:ln>
                  <a:solidFill>
                    <a:prstClr val="black"/>
                  </a:solidFill>
                  <a:effectLst/>
                  <a:uLnTx/>
                  <a:uFillTx/>
                  <a:latin typeface="Bell MT" panose="02020503060305020303"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057187" y="1989335"/>
                <a:ext cx="1144864" cy="892552"/>
              </a:xfrm>
              <a:prstGeom prst="rect">
                <a:avLst/>
              </a:prstGeom>
              <a:blipFill>
                <a:blip r:embed="rId5"/>
                <a:stretch>
                  <a:fillRect/>
                </a:stretch>
              </a:blipFill>
              <a:ln>
                <a:solidFill>
                  <a:srgbClr val="00B050"/>
                </a:solidFill>
              </a:ln>
            </p:spPr>
            <p:txBody>
              <a:bodyPr/>
              <a:lstStyle/>
              <a:p>
                <a:r>
                  <a:rPr lang="en-US">
                    <a:noFill/>
                  </a:rPr>
                  <a:t> </a:t>
                </a:r>
              </a:p>
            </p:txBody>
          </p:sp>
        </mc:Fallback>
      </mc:AlternateContent>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3845" y="4690913"/>
            <a:ext cx="2001553" cy="1494117"/>
          </a:xfrm>
          <a:prstGeom prst="rect">
            <a:avLst/>
          </a:prstGeom>
        </p:spPr>
      </p:pic>
      <p:sp>
        <p:nvSpPr>
          <p:cNvPr id="10" name="TextBox 9"/>
          <p:cNvSpPr txBox="1"/>
          <p:nvPr/>
        </p:nvSpPr>
        <p:spPr>
          <a:xfrm flipH="1">
            <a:off x="570978" y="1368881"/>
            <a:ext cx="8081012" cy="461665"/>
          </a:xfrm>
          <a:prstGeom prst="rect">
            <a:avLst/>
          </a:prstGeom>
          <a:noFill/>
        </p:spPr>
        <p:txBody>
          <a:bodyPr wrap="square" rtlCol="0">
            <a:spAutoFit/>
          </a:bodyPr>
          <a:lstStyle/>
          <a:p>
            <a:r>
              <a:rPr lang="en-US" sz="2400" dirty="0" smtClean="0">
                <a:latin typeface="Century" panose="02040604050505020304" pitchFamily="18" charset="0"/>
              </a:rPr>
              <a:t>100,000+ passwords typed by 4,300 workers</a:t>
            </a:r>
            <a:endParaRPr lang="en-US" sz="2400" dirty="0">
              <a:latin typeface="Century" panose="02040604050505020304" pitchFamily="18" charset="0"/>
            </a:endParaRPr>
          </a:p>
        </p:txBody>
      </p:sp>
      <p:sp>
        <p:nvSpPr>
          <p:cNvPr id="11" name="Arc 10"/>
          <p:cNvSpPr/>
          <p:nvPr/>
        </p:nvSpPr>
        <p:spPr>
          <a:xfrm>
            <a:off x="1487277" y="2263140"/>
            <a:ext cx="4142342" cy="3840205"/>
          </a:xfrm>
          <a:prstGeom prst="arc">
            <a:avLst>
              <a:gd name="adj1" fmla="val 13467768"/>
              <a:gd name="adj2" fmla="val 0"/>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1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455" y="212437"/>
            <a:ext cx="7997305" cy="804487"/>
          </a:xfrm>
        </p:spPr>
        <p:txBody>
          <a:bodyPr>
            <a:normAutofit fontScale="90000"/>
          </a:bodyPr>
          <a:lstStyle/>
          <a:p>
            <a:r>
              <a:rPr lang="en-US" dirty="0" smtClean="0"/>
              <a:t>Impact of top-3 typos in the real world</a:t>
            </a:r>
            <a:endParaRPr lang="en-US" dirty="0"/>
          </a:p>
        </p:txBody>
      </p:sp>
      <p:sp>
        <p:nvSpPr>
          <p:cNvPr id="2" name="Slide Number Placeholder 1"/>
          <p:cNvSpPr>
            <a:spLocks noGrp="1"/>
          </p:cNvSpPr>
          <p:nvPr>
            <p:ph type="sldNum" sz="quarter" idx="12"/>
          </p:nvPr>
        </p:nvSpPr>
        <p:spPr/>
        <p:txBody>
          <a:bodyPr/>
          <a:lstStyle/>
          <a:p>
            <a:fld id="{34DE09CD-4155-47C6-B702-40B48142EF6C}" type="slidenum">
              <a:rPr lang="en-US" smtClean="0"/>
              <a:t>11</a:t>
            </a:fld>
            <a:endParaRPr lang="en-US"/>
          </a:p>
        </p:txBody>
      </p:sp>
      <p:pic>
        <p:nvPicPr>
          <p:cNvPr id="5" name="Shape 93"/>
          <p:cNvPicPr preferRelativeResize="0"/>
          <p:nvPr/>
        </p:nvPicPr>
        <p:blipFill rotWithShape="1">
          <a:blip r:embed="rId3">
            <a:alphaModFix/>
          </a:blip>
          <a:srcRect l="8534" t="14236" r="8423" b="15187"/>
          <a:stretch/>
        </p:blipFill>
        <p:spPr>
          <a:xfrm>
            <a:off x="7601732" y="949828"/>
            <a:ext cx="1530056" cy="512264"/>
          </a:xfrm>
          <a:prstGeom prst="rect">
            <a:avLst/>
          </a:prstGeom>
          <a:noFill/>
          <a:ln>
            <a:noFill/>
          </a:ln>
        </p:spPr>
      </p:pic>
      <p:sp>
        <p:nvSpPr>
          <p:cNvPr id="6" name="TextBox 5"/>
          <p:cNvSpPr txBox="1"/>
          <p:nvPr/>
        </p:nvSpPr>
        <p:spPr>
          <a:xfrm>
            <a:off x="369455" y="1307944"/>
            <a:ext cx="8405090" cy="3831818"/>
          </a:xfrm>
          <a:prstGeom prst="rect">
            <a:avLst/>
          </a:prstGeom>
          <a:noFill/>
        </p:spPr>
        <p:txBody>
          <a:bodyPr wrap="square" rtlCol="0">
            <a:spAutoFit/>
          </a:bodyPr>
          <a:lstStyle/>
          <a:p>
            <a:pPr lvl="0">
              <a:lnSpc>
                <a:spcPct val="150000"/>
              </a:lnSpc>
            </a:pPr>
            <a:r>
              <a:rPr lang="en-US" sz="2200" dirty="0" smtClean="0">
                <a:solidFill>
                  <a:prstClr val="black"/>
                </a:solidFill>
                <a:latin typeface="Century" panose="02040604050505020304" pitchFamily="18" charset="0"/>
                <a:ea typeface="Cambria Math" panose="02040503050406030204" pitchFamily="18" charset="0"/>
              </a:rPr>
              <a:t>Instrumented </a:t>
            </a:r>
            <a:r>
              <a:rPr lang="en-US" sz="2200" dirty="0">
                <a:solidFill>
                  <a:prstClr val="black"/>
                </a:solidFill>
                <a:latin typeface="Century" panose="02040604050505020304" pitchFamily="18" charset="0"/>
                <a:ea typeface="Cambria Math" panose="02040503050406030204" pitchFamily="18" charset="0"/>
              </a:rPr>
              <a:t>production login </a:t>
            </a:r>
            <a:r>
              <a:rPr lang="en-US" sz="2200" dirty="0" smtClean="0">
                <a:solidFill>
                  <a:prstClr val="black"/>
                </a:solidFill>
                <a:latin typeface="Century" panose="02040604050505020304" pitchFamily="18" charset="0"/>
                <a:ea typeface="Cambria Math" panose="02040503050406030204" pitchFamily="18" charset="0"/>
              </a:rPr>
              <a:t>of Dropbox to quantify typos</a:t>
            </a:r>
          </a:p>
          <a:p>
            <a:pPr lvl="0"/>
            <a:r>
              <a:rPr lang="en-US" sz="2200" b="1" dirty="0" smtClean="0">
                <a:solidFill>
                  <a:prstClr val="black"/>
                </a:solidFill>
                <a:latin typeface="Century" panose="02040604050505020304" pitchFamily="18" charset="0"/>
                <a:ea typeface="Cambria Math" panose="02040503050406030204" pitchFamily="18" charset="0"/>
              </a:rPr>
              <a:t>NOTE:</a:t>
            </a:r>
            <a:r>
              <a:rPr lang="en-US" sz="2200" dirty="0" smtClean="0">
                <a:solidFill>
                  <a:prstClr val="black"/>
                </a:solidFill>
                <a:latin typeface="Century" panose="02040604050505020304" pitchFamily="18" charset="0"/>
                <a:ea typeface="Cambria Math" panose="02040503050406030204" pitchFamily="18" charset="0"/>
              </a:rPr>
              <a:t> We did not change authentication policy.</a:t>
            </a:r>
            <a:endParaRPr lang="en-US" sz="2200" dirty="0">
              <a:solidFill>
                <a:prstClr val="black"/>
              </a:solidFill>
              <a:latin typeface="Century" panose="02040604050505020304" pitchFamily="18" charset="0"/>
              <a:ea typeface="Cambria Math" panose="02040503050406030204" pitchFamily="18" charset="0"/>
            </a:endParaRPr>
          </a:p>
          <a:p>
            <a:pPr lvl="0"/>
            <a:endParaRPr lang="en-US" sz="2200" dirty="0" smtClean="0">
              <a:solidFill>
                <a:prstClr val="black"/>
              </a:solidFill>
              <a:latin typeface="Century" panose="02040604050505020304" pitchFamily="18" charset="0"/>
              <a:ea typeface="Cambria Math" panose="02040503050406030204" pitchFamily="18" charset="0"/>
            </a:endParaRPr>
          </a:p>
          <a:p>
            <a:pPr lvl="0"/>
            <a:r>
              <a:rPr lang="en-US" sz="2200" dirty="0" smtClean="0">
                <a:solidFill>
                  <a:prstClr val="black"/>
                </a:solidFill>
                <a:latin typeface="Century" panose="02040604050505020304" pitchFamily="18" charset="0"/>
                <a:ea typeface="Cambria Math" panose="02040503050406030204" pitchFamily="18" charset="0"/>
              </a:rPr>
              <a:t>24 </a:t>
            </a:r>
            <a:r>
              <a:rPr lang="en-US" sz="2200" dirty="0">
                <a:solidFill>
                  <a:prstClr val="black"/>
                </a:solidFill>
                <a:latin typeface="Century" panose="02040604050505020304" pitchFamily="18" charset="0"/>
                <a:ea typeface="Cambria Math" panose="02040503050406030204" pitchFamily="18" charset="0"/>
              </a:rPr>
              <a:t>hour period</a:t>
            </a:r>
            <a:r>
              <a:rPr lang="en-US" sz="2200" dirty="0" smtClean="0">
                <a:solidFill>
                  <a:prstClr val="black"/>
                </a:solidFill>
                <a:latin typeface="Century" panose="02040604050505020304" pitchFamily="18" charset="0"/>
                <a:ea typeface="Cambria Math" panose="02040503050406030204" pitchFamily="18" charset="0"/>
              </a:rPr>
              <a:t>:</a:t>
            </a:r>
          </a:p>
          <a:p>
            <a:pPr lvl="0"/>
            <a:endParaRPr lang="en-US" sz="2400" dirty="0" smtClean="0">
              <a:solidFill>
                <a:srgbClr val="00B0F0"/>
              </a:solidFill>
              <a:latin typeface="Century" panose="02040604050505020304" pitchFamily="18" charset="0"/>
            </a:endParaRPr>
          </a:p>
          <a:p>
            <a:pPr marL="342900" indent="-342900">
              <a:buFont typeface="Arial" panose="020B0604020202020204" pitchFamily="34" charset="0"/>
              <a:buChar char="•"/>
            </a:pPr>
            <a:r>
              <a:rPr lang="en-US" sz="2400" b="1" dirty="0" smtClean="0">
                <a:solidFill>
                  <a:srgbClr val="00B0F0"/>
                </a:solidFill>
                <a:latin typeface="Century" panose="02040604050505020304" pitchFamily="18" charset="0"/>
              </a:rPr>
              <a:t>3</a:t>
            </a:r>
            <a:r>
              <a:rPr lang="en-US" sz="2400" b="1" dirty="0">
                <a:solidFill>
                  <a:srgbClr val="00B0F0"/>
                </a:solidFill>
                <a:latin typeface="Century" panose="02040604050505020304" pitchFamily="18" charset="0"/>
              </a:rPr>
              <a:t>% </a:t>
            </a:r>
            <a:r>
              <a:rPr lang="en-US" sz="2400" b="1" dirty="0">
                <a:latin typeface="Century" panose="02040604050505020304" pitchFamily="18" charset="0"/>
              </a:rPr>
              <a:t>of all users</a:t>
            </a:r>
            <a:r>
              <a:rPr lang="en-US" sz="2400" dirty="0">
                <a:latin typeface="Century" panose="02040604050505020304" pitchFamily="18" charset="0"/>
              </a:rPr>
              <a:t> failed to login </a:t>
            </a:r>
            <a:r>
              <a:rPr lang="en-US" sz="2400" dirty="0" smtClean="0">
                <a:latin typeface="Century" panose="02040604050505020304" pitchFamily="18" charset="0"/>
              </a:rPr>
              <a:t>because one of top 3 typos</a:t>
            </a:r>
            <a:endParaRPr lang="en-US" sz="2400" dirty="0">
              <a:latin typeface="Century" panose="02040604050505020304" pitchFamily="18" charset="0"/>
            </a:endParaRPr>
          </a:p>
          <a:p>
            <a:pPr marL="342900" indent="-342900">
              <a:buFont typeface="Arial" panose="020B0604020202020204" pitchFamily="34" charset="0"/>
              <a:buChar char="•"/>
            </a:pPr>
            <a:endParaRPr lang="en-US" sz="2400" dirty="0" smtClean="0">
              <a:solidFill>
                <a:srgbClr val="00B0F0"/>
              </a:solidFill>
              <a:latin typeface="Century" panose="02040604050505020304" pitchFamily="18" charset="0"/>
            </a:endParaRPr>
          </a:p>
          <a:p>
            <a:pPr marL="342900" indent="-342900">
              <a:buFont typeface="Arial" panose="020B0604020202020204" pitchFamily="34" charset="0"/>
              <a:buChar char="•"/>
            </a:pPr>
            <a:r>
              <a:rPr lang="en-US" sz="2400" dirty="0" smtClean="0">
                <a:solidFill>
                  <a:srgbClr val="00B0F0"/>
                </a:solidFill>
                <a:latin typeface="Century" panose="02040604050505020304" pitchFamily="18" charset="0"/>
              </a:rPr>
              <a:t>20</a:t>
            </a:r>
            <a:r>
              <a:rPr lang="en-US" sz="2400" dirty="0">
                <a:solidFill>
                  <a:srgbClr val="00B0F0"/>
                </a:solidFill>
                <a:latin typeface="Century" panose="02040604050505020304" pitchFamily="18" charset="0"/>
              </a:rPr>
              <a:t>%</a:t>
            </a:r>
            <a:r>
              <a:rPr lang="en-US" sz="2400" dirty="0">
                <a:latin typeface="Century" panose="02040604050505020304" pitchFamily="18" charset="0"/>
              </a:rPr>
              <a:t> of users who </a:t>
            </a:r>
            <a:r>
              <a:rPr lang="en-US" sz="2400" dirty="0" smtClean="0">
                <a:latin typeface="Century" panose="02040604050505020304" pitchFamily="18" charset="0"/>
              </a:rPr>
              <a:t>made a typo would have saved </a:t>
            </a:r>
            <a:r>
              <a:rPr lang="en-US" sz="2400" dirty="0">
                <a:latin typeface="Century" panose="02040604050505020304" pitchFamily="18" charset="0"/>
              </a:rPr>
              <a:t>at least 1 minute in logging into </a:t>
            </a:r>
            <a:r>
              <a:rPr lang="en-US" sz="2400" dirty="0" smtClean="0">
                <a:latin typeface="Century" panose="02040604050505020304" pitchFamily="18" charset="0"/>
              </a:rPr>
              <a:t>Dropbox if top 3 typos are corrected.</a:t>
            </a:r>
            <a:endParaRPr lang="en-US" sz="2400" dirty="0">
              <a:latin typeface="Century" panose="02040604050505020304" pitchFamily="18" charset="0"/>
            </a:endParaRPr>
          </a:p>
        </p:txBody>
      </p:sp>
      <p:sp>
        <p:nvSpPr>
          <p:cNvPr id="7" name="Rounded Rectangle 6"/>
          <p:cNvSpPr/>
          <p:nvPr/>
        </p:nvSpPr>
        <p:spPr>
          <a:xfrm>
            <a:off x="655781" y="5354582"/>
            <a:ext cx="7832437" cy="10542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schemeClr val="tx1"/>
                </a:solidFill>
                <a:latin typeface="Century" panose="02040604050505020304" pitchFamily="18" charset="0"/>
              </a:rPr>
              <a:t>Allowing typos in password will </a:t>
            </a:r>
            <a:r>
              <a:rPr lang="en-US" sz="2400" dirty="0">
                <a:solidFill>
                  <a:schemeClr val="tx1"/>
                </a:solidFill>
                <a:latin typeface="Century" panose="02040604050505020304" pitchFamily="18" charset="0"/>
              </a:rPr>
              <a:t>add several </a:t>
            </a:r>
            <a:endParaRPr lang="en-US" sz="2400" dirty="0" smtClean="0">
              <a:solidFill>
                <a:schemeClr val="tx1"/>
              </a:solidFill>
              <a:latin typeface="Century" panose="02040604050505020304" pitchFamily="18" charset="0"/>
            </a:endParaRPr>
          </a:p>
          <a:p>
            <a:pPr lvl="0" algn="ctr"/>
            <a:r>
              <a:rPr lang="en-US" sz="2400" dirty="0" smtClean="0">
                <a:solidFill>
                  <a:schemeClr val="tx1"/>
                </a:solidFill>
                <a:latin typeface="Century" panose="02040604050505020304" pitchFamily="18" charset="0"/>
              </a:rPr>
              <a:t>person-months </a:t>
            </a:r>
            <a:r>
              <a:rPr lang="en-US" sz="2400" dirty="0">
                <a:solidFill>
                  <a:schemeClr val="tx1"/>
                </a:solidFill>
                <a:latin typeface="Century" panose="02040604050505020304" pitchFamily="18" charset="0"/>
              </a:rPr>
              <a:t>of login </a:t>
            </a:r>
            <a:r>
              <a:rPr lang="en-US" sz="2400" dirty="0" smtClean="0">
                <a:solidFill>
                  <a:schemeClr val="tx1"/>
                </a:solidFill>
                <a:latin typeface="Century" panose="02040604050505020304" pitchFamily="18" charset="0"/>
              </a:rPr>
              <a:t>time every day.</a:t>
            </a:r>
            <a:endParaRPr lang="en-US" sz="2400" dirty="0">
              <a:solidFill>
                <a:schemeClr val="tx1"/>
              </a:solidFill>
              <a:latin typeface="Century" panose="02040604050505020304" pitchFamily="18" charset="0"/>
            </a:endParaRPr>
          </a:p>
        </p:txBody>
      </p:sp>
    </p:spTree>
    <p:extLst>
      <p:ext uri="{BB962C8B-B14F-4D97-AF65-F5344CB8AC3E}">
        <p14:creationId xmlns:p14="http://schemas.microsoft.com/office/powerpoint/2010/main" val="21067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62653" y="6492875"/>
            <a:ext cx="984019" cy="365125"/>
          </a:xfrm>
        </p:spPr>
        <p:txBody>
          <a:bodyPr/>
          <a:lstStyle/>
          <a:p>
            <a:fld id="{34DE09CD-4155-47C6-B702-40B48142EF6C}" type="slidenum">
              <a:rPr lang="en-US" sz="1400" smtClean="0"/>
              <a:t>12</a:t>
            </a:fld>
            <a:endParaRPr lang="en-US" sz="1400"/>
          </a:p>
        </p:txBody>
      </p:sp>
      <p:sp>
        <p:nvSpPr>
          <p:cNvPr id="5" name="TextBox 4"/>
          <p:cNvSpPr txBox="1"/>
          <p:nvPr/>
        </p:nvSpPr>
        <p:spPr>
          <a:xfrm>
            <a:off x="456508" y="1343891"/>
            <a:ext cx="8341128" cy="1200329"/>
          </a:xfrm>
          <a:prstGeom prst="rect">
            <a:avLst/>
          </a:prstGeom>
          <a:noFill/>
        </p:spPr>
        <p:txBody>
          <a:bodyPr wrap="square" rtlCol="0">
            <a:spAutoFit/>
          </a:bodyPr>
          <a:lstStyle/>
          <a:p>
            <a:pPr algn="ctr"/>
            <a:r>
              <a:rPr lang="en-US" sz="3600" dirty="0" smtClean="0">
                <a:solidFill>
                  <a:schemeClr val="accent6">
                    <a:lumMod val="50000"/>
                  </a:schemeClr>
                </a:solidFill>
                <a:latin typeface="Century" panose="02040604050505020304" pitchFamily="18" charset="0"/>
              </a:rPr>
              <a:t>Typo-tolerance will significantly enhance usability of passwords.</a:t>
            </a:r>
          </a:p>
        </p:txBody>
      </p:sp>
      <p:sp>
        <p:nvSpPr>
          <p:cNvPr id="6" name="TextBox 5"/>
          <p:cNvSpPr txBox="1"/>
          <p:nvPr/>
        </p:nvSpPr>
        <p:spPr>
          <a:xfrm>
            <a:off x="456508" y="4031673"/>
            <a:ext cx="8341128" cy="1107996"/>
          </a:xfrm>
          <a:prstGeom prst="rect">
            <a:avLst/>
          </a:prstGeom>
          <a:noFill/>
        </p:spPr>
        <p:txBody>
          <a:bodyPr wrap="square" rtlCol="0">
            <a:spAutoFit/>
          </a:bodyPr>
          <a:lstStyle/>
          <a:p>
            <a:pPr algn="ctr"/>
            <a:r>
              <a:rPr lang="en-US" sz="6600" dirty="0" smtClean="0">
                <a:solidFill>
                  <a:srgbClr val="FF0000"/>
                </a:solidFill>
                <a:latin typeface="Century" panose="02040604050505020304" pitchFamily="18" charset="0"/>
              </a:rPr>
              <a:t>Can it be secure?</a:t>
            </a:r>
          </a:p>
        </p:txBody>
      </p:sp>
    </p:spTree>
    <p:extLst>
      <p:ext uri="{BB962C8B-B14F-4D97-AF65-F5344CB8AC3E}">
        <p14:creationId xmlns:p14="http://schemas.microsoft.com/office/powerpoint/2010/main" val="1668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Threat #1: Server compromise</a:t>
            </a:r>
            <a:endParaRPr lang="en-US" i="1" dirty="0">
              <a:solidFill>
                <a:schemeClr val="tx1"/>
              </a:solidFill>
            </a:endParaRPr>
          </a:p>
        </p:txBody>
      </p:sp>
      <p:sp>
        <p:nvSpPr>
          <p:cNvPr id="3" name="Slide Number Placeholder 2"/>
          <p:cNvSpPr>
            <a:spLocks noGrp="1"/>
          </p:cNvSpPr>
          <p:nvPr>
            <p:ph type="sldNum" sz="quarter" idx="12"/>
          </p:nvPr>
        </p:nvSpPr>
        <p:spPr/>
        <p:txBody>
          <a:bodyPr/>
          <a:lstStyle/>
          <a:p>
            <a:fld id="{34DE09CD-4155-47C6-B702-40B48142EF6C}" type="slidenum">
              <a:rPr lang="en-US" smtClean="0"/>
              <a:t>13</a:t>
            </a:fld>
            <a:endParaRPr lang="en-US"/>
          </a:p>
        </p:txBody>
      </p:sp>
      <p:pic>
        <p:nvPicPr>
          <p:cNvPr id="4" name="Shape 71"/>
          <p:cNvPicPr preferRelativeResize="0"/>
          <p:nvPr/>
        </p:nvPicPr>
        <p:blipFill>
          <a:blip r:embed="rId3">
            <a:alphaModFix/>
          </a:blip>
          <a:stretch>
            <a:fillRect/>
          </a:stretch>
        </p:blipFill>
        <p:spPr>
          <a:xfrm>
            <a:off x="5661515" y="2267190"/>
            <a:ext cx="742541" cy="1210883"/>
          </a:xfrm>
          <a:prstGeom prst="rect">
            <a:avLst/>
          </a:prstGeom>
          <a:noFill/>
          <a:ln>
            <a:noFill/>
          </a:ln>
        </p:spPr>
      </p:pic>
      <p:cxnSp>
        <p:nvCxnSpPr>
          <p:cNvPr id="5" name="Shape 72"/>
          <p:cNvCxnSpPr/>
          <p:nvPr/>
        </p:nvCxnSpPr>
        <p:spPr>
          <a:xfrm>
            <a:off x="1877531" y="2928439"/>
            <a:ext cx="3737501" cy="17194"/>
          </a:xfrm>
          <a:prstGeom prst="straightConnector1">
            <a:avLst/>
          </a:prstGeom>
          <a:ln>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6" name="Shape 73"/>
          <p:cNvSpPr txBox="1"/>
          <p:nvPr/>
        </p:nvSpPr>
        <p:spPr>
          <a:xfrm>
            <a:off x="2420281" y="2335109"/>
            <a:ext cx="2579982" cy="563019"/>
          </a:xfrm>
          <a:prstGeom prst="rect">
            <a:avLst/>
          </a:prstGeom>
          <a:noFill/>
          <a:ln>
            <a:noFill/>
          </a:ln>
        </p:spPr>
        <p:txBody>
          <a:bodyPr lIns="91425" tIns="91425" rIns="91425" bIns="91425" anchor="t" anchorCtr="0">
            <a:noAutofit/>
          </a:bodyPr>
          <a:lstStyle/>
          <a:p>
            <a:r>
              <a:rPr lang="en-US" sz="2800" dirty="0" smtClean="0">
                <a:solidFill>
                  <a:schemeClr val="bg1">
                    <a:lumMod val="65000"/>
                  </a:schemeClr>
                </a:solidFill>
                <a:latin typeface="Consolas"/>
                <a:ea typeface="Consolas"/>
                <a:cs typeface="Consolas"/>
                <a:sym typeface="Consolas"/>
              </a:rPr>
              <a:t>Password459!</a:t>
            </a:r>
            <a:endParaRPr lang="en" sz="2800" dirty="0">
              <a:solidFill>
                <a:schemeClr val="bg1">
                  <a:lumMod val="65000"/>
                </a:schemeClr>
              </a:solidFill>
              <a:latin typeface="Consolas"/>
              <a:ea typeface="Consolas"/>
              <a:cs typeface="Consolas"/>
              <a:sym typeface="Consolas"/>
            </a:endParaRPr>
          </a:p>
        </p:txBody>
      </p:sp>
      <p:grpSp>
        <p:nvGrpSpPr>
          <p:cNvPr id="7" name="Shape 76"/>
          <p:cNvGrpSpPr/>
          <p:nvPr/>
        </p:nvGrpSpPr>
        <p:grpSpPr>
          <a:xfrm>
            <a:off x="601106" y="2320344"/>
            <a:ext cx="1030150" cy="1206624"/>
            <a:chOff x="453324" y="1413012"/>
            <a:chExt cx="1030150" cy="1206624"/>
          </a:xfrm>
        </p:grpSpPr>
        <p:pic>
          <p:nvPicPr>
            <p:cNvPr id="8" name="Shape 77"/>
            <p:cNvPicPr preferRelativeResize="0"/>
            <p:nvPr/>
          </p:nvPicPr>
          <p:blipFill rotWithShape="1">
            <a:blip r:embed="rId4">
              <a:alphaModFix/>
            </a:blip>
            <a:srcRect l="14352" r="14345"/>
            <a:stretch/>
          </p:blipFill>
          <p:spPr>
            <a:xfrm>
              <a:off x="453324" y="1413012"/>
              <a:ext cx="1029999" cy="1206624"/>
            </a:xfrm>
            <a:prstGeom prst="rect">
              <a:avLst/>
            </a:prstGeom>
            <a:noFill/>
            <a:ln>
              <a:noFill/>
            </a:ln>
          </p:spPr>
        </p:pic>
        <p:sp>
          <p:nvSpPr>
            <p:cNvPr id="9" name="Shape 78"/>
            <p:cNvSpPr/>
            <p:nvPr/>
          </p:nvSpPr>
          <p:spPr>
            <a:xfrm>
              <a:off x="1237775" y="1561800"/>
              <a:ext cx="245700" cy="265800"/>
            </a:xfrm>
            <a:prstGeom prst="rect">
              <a:avLst/>
            </a:prstGeom>
            <a:solidFill>
              <a:schemeClr val="lt1"/>
            </a:solidFill>
            <a:ln>
              <a:noFill/>
            </a:ln>
          </p:spPr>
          <p:txBody>
            <a:bodyPr lIns="91425" tIns="91425" rIns="91425" bIns="91425" anchor="ctr" anchorCtr="0">
              <a:noAutofit/>
            </a:bodyPr>
            <a:lstStyle/>
            <a:p>
              <a:endParaRPr/>
            </a:p>
          </p:txBody>
        </p:sp>
      </p:grpSp>
      <p:sp>
        <p:nvSpPr>
          <p:cNvPr id="14" name="Shape 73"/>
          <p:cNvSpPr txBox="1"/>
          <p:nvPr/>
        </p:nvSpPr>
        <p:spPr>
          <a:xfrm>
            <a:off x="2428645" y="1903970"/>
            <a:ext cx="2579982" cy="563019"/>
          </a:xfrm>
          <a:prstGeom prst="rect">
            <a:avLst/>
          </a:prstGeom>
          <a:noFill/>
          <a:ln>
            <a:noFill/>
          </a:ln>
        </p:spPr>
        <p:txBody>
          <a:bodyPr lIns="91425" tIns="91425" rIns="91425" bIns="91425" anchor="t" anchorCtr="0">
            <a:noAutofit/>
          </a:bodyPr>
          <a:lstStyle/>
          <a:p>
            <a:r>
              <a:rPr lang="en-US" sz="2800" dirty="0" smtClean="0">
                <a:solidFill>
                  <a:schemeClr val="accent2">
                    <a:lumMod val="75000"/>
                  </a:schemeClr>
                </a:solidFill>
                <a:latin typeface="Consolas"/>
                <a:ea typeface="Consolas"/>
                <a:cs typeface="Consolas"/>
                <a:sym typeface="Consolas"/>
              </a:rPr>
              <a:t>password459!</a:t>
            </a:r>
            <a:endParaRPr lang="en" sz="2800" dirty="0">
              <a:latin typeface="Consolas"/>
              <a:ea typeface="Consolas"/>
              <a:cs typeface="Consolas"/>
              <a:sym typeface="Consolas"/>
            </a:endParaRPr>
          </a:p>
        </p:txBody>
      </p:sp>
      <p:grpSp>
        <p:nvGrpSpPr>
          <p:cNvPr id="16" name="Group 15"/>
          <p:cNvGrpSpPr/>
          <p:nvPr/>
        </p:nvGrpSpPr>
        <p:grpSpPr>
          <a:xfrm>
            <a:off x="4231350" y="3778417"/>
            <a:ext cx="4246183" cy="521618"/>
            <a:chOff x="4254500" y="3898900"/>
            <a:chExt cx="5016500" cy="521618"/>
          </a:xfrm>
        </p:grpSpPr>
        <p:sp>
          <p:nvSpPr>
            <p:cNvPr id="17" name="TextBox 16"/>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18" name="TextBox 17"/>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grpSp>
        <p:nvGrpSpPr>
          <p:cNvPr id="22" name="Group 21"/>
          <p:cNvGrpSpPr/>
          <p:nvPr/>
        </p:nvGrpSpPr>
        <p:grpSpPr>
          <a:xfrm>
            <a:off x="4233279" y="4335931"/>
            <a:ext cx="4246183" cy="521618"/>
            <a:chOff x="4254500" y="3898900"/>
            <a:chExt cx="5016500" cy="521618"/>
          </a:xfrm>
        </p:grpSpPr>
        <p:sp>
          <p:nvSpPr>
            <p:cNvPr id="23" name="TextBox 22"/>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24" name="TextBox 23"/>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grpSp>
        <p:nvGrpSpPr>
          <p:cNvPr id="26" name="Group 25"/>
          <p:cNvGrpSpPr/>
          <p:nvPr/>
        </p:nvGrpSpPr>
        <p:grpSpPr>
          <a:xfrm>
            <a:off x="4223633" y="4939739"/>
            <a:ext cx="4246183" cy="521618"/>
            <a:chOff x="4254500" y="3898900"/>
            <a:chExt cx="5016500" cy="521618"/>
          </a:xfrm>
        </p:grpSpPr>
        <p:sp>
          <p:nvSpPr>
            <p:cNvPr id="27" name="TextBox 26"/>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Password</a:t>
              </a:r>
              <a:r>
                <a:rPr lang="en-US" sz="2000" dirty="0" smtClean="0">
                  <a:solidFill>
                    <a:schemeClr val="accent2">
                      <a:lumMod val="75000"/>
                    </a:schemeClr>
                  </a:solidFill>
                  <a:latin typeface="Consolas"/>
                  <a:ea typeface="Consolas"/>
                  <a:cs typeface="Consolas"/>
                  <a:sym typeface="Consolas"/>
                </a:rPr>
                <a:t>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28" name="TextBox 27"/>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sp>
        <p:nvSpPr>
          <p:cNvPr id="52" name="Rounded Rectangular Callout 51"/>
          <p:cNvSpPr/>
          <p:nvPr/>
        </p:nvSpPr>
        <p:spPr>
          <a:xfrm>
            <a:off x="6456030" y="1778136"/>
            <a:ext cx="2628260" cy="1355255"/>
          </a:xfrm>
          <a:prstGeom prst="wedgeRoundRectCallout">
            <a:avLst>
              <a:gd name="adj1" fmla="val -30829"/>
              <a:gd name="adj2" fmla="val 11079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panose="02040604050505020304" pitchFamily="18" charset="0"/>
              </a:rPr>
              <a:t>No change in password hash database</a:t>
            </a:r>
            <a:endParaRPr lang="en-US" sz="2400" dirty="0">
              <a:latin typeface="Century" panose="02040604050505020304" pitchFamily="18" charset="0"/>
            </a:endParaRPr>
          </a:p>
        </p:txBody>
      </p:sp>
      <p:pic>
        <p:nvPicPr>
          <p:cNvPr id="29" name="Picture 28" descr="Adobe Spies on eBook Readers, including Library Users | Librarian i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5" y="2570578"/>
            <a:ext cx="1377496" cy="1377496"/>
          </a:xfrm>
          <a:prstGeom prst="rect">
            <a:avLst/>
          </a:prstGeom>
        </p:spPr>
      </p:pic>
      <p:sp>
        <p:nvSpPr>
          <p:cNvPr id="32" name="Rounded Rectangle 31"/>
          <p:cNvSpPr/>
          <p:nvPr/>
        </p:nvSpPr>
        <p:spPr>
          <a:xfrm>
            <a:off x="375710" y="4007428"/>
            <a:ext cx="3855640" cy="1789875"/>
          </a:xfrm>
          <a:prstGeom prst="roundRect">
            <a:avLst/>
          </a:prstGeom>
          <a:solidFill>
            <a:schemeClr val="accent5">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olidFill>
                  <a:schemeClr val="tx1"/>
                </a:solidFill>
                <a:latin typeface="Bell MT" panose="02020503060305020303" pitchFamily="18" charset="0"/>
              </a:rPr>
              <a:t>No change</a:t>
            </a:r>
            <a:r>
              <a:rPr lang="en-US" sz="3200" dirty="0" smtClean="0">
                <a:solidFill>
                  <a:schemeClr val="tx1"/>
                </a:solidFill>
                <a:latin typeface="Bell MT" panose="02020503060305020303" pitchFamily="18" charset="0"/>
              </a:rPr>
              <a:t> in security in case of</a:t>
            </a:r>
          </a:p>
          <a:p>
            <a:pPr algn="ctr"/>
            <a:r>
              <a:rPr lang="en-US" sz="3200" dirty="0" smtClean="0">
                <a:solidFill>
                  <a:schemeClr val="tx1"/>
                </a:solidFill>
                <a:latin typeface="Bell MT" panose="02020503060305020303" pitchFamily="18" charset="0"/>
              </a:rPr>
              <a:t>server compromise</a:t>
            </a:r>
            <a:endParaRPr lang="en-US" sz="3200" b="1" dirty="0">
              <a:solidFill>
                <a:schemeClr val="tx1"/>
              </a:solidFill>
              <a:latin typeface="Bell MT" panose="02020503060305020303" pitchFamily="18" charset="0"/>
            </a:endParaRPr>
          </a:p>
        </p:txBody>
      </p:sp>
    </p:spTree>
    <p:extLst>
      <p:ext uri="{BB962C8B-B14F-4D97-AF65-F5344CB8AC3E}">
        <p14:creationId xmlns:p14="http://schemas.microsoft.com/office/powerpoint/2010/main" val="216653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Threat #2: Remote guessing attack </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DE09CD-4155-47C6-B702-40B48142EF6C}" type="slidenum">
              <a:rPr kumimoji="0" lang="en-US" sz="16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pic>
        <p:nvPicPr>
          <p:cNvPr id="4" name="Shape 71"/>
          <p:cNvPicPr preferRelativeResize="0"/>
          <p:nvPr/>
        </p:nvPicPr>
        <p:blipFill>
          <a:blip r:embed="rId3">
            <a:alphaModFix/>
          </a:blip>
          <a:stretch>
            <a:fillRect/>
          </a:stretch>
        </p:blipFill>
        <p:spPr>
          <a:xfrm>
            <a:off x="5661515" y="2267190"/>
            <a:ext cx="742541" cy="1210883"/>
          </a:xfrm>
          <a:prstGeom prst="rect">
            <a:avLst/>
          </a:prstGeom>
          <a:noFill/>
          <a:ln>
            <a:noFill/>
          </a:ln>
        </p:spPr>
      </p:pic>
      <p:cxnSp>
        <p:nvCxnSpPr>
          <p:cNvPr id="5" name="Shape 72"/>
          <p:cNvCxnSpPr/>
          <p:nvPr/>
        </p:nvCxnSpPr>
        <p:spPr>
          <a:xfrm>
            <a:off x="1877531" y="2928439"/>
            <a:ext cx="3737501" cy="17194"/>
          </a:xfrm>
          <a:prstGeom prst="straightConnector1">
            <a:avLst/>
          </a:prstGeom>
          <a:ln>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6" name="Shape 73"/>
          <p:cNvSpPr txBox="1"/>
          <p:nvPr/>
        </p:nvSpPr>
        <p:spPr>
          <a:xfrm>
            <a:off x="2420281" y="2335109"/>
            <a:ext cx="2579982" cy="56301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BD582C">
                    <a:lumMod val="75000"/>
                  </a:srgbClr>
                </a:solidFill>
                <a:latin typeface="Consolas"/>
                <a:ea typeface="Consolas"/>
                <a:cs typeface="Consolas"/>
                <a:sym typeface="Consolas"/>
              </a:rPr>
              <a:t>password</a:t>
            </a:r>
            <a:endParaRPr lang="en" sz="2800" dirty="0">
              <a:solidFill>
                <a:srgbClr val="BD582C">
                  <a:lumMod val="75000"/>
                </a:srgbClr>
              </a:solidFill>
              <a:latin typeface="Consolas"/>
              <a:ea typeface="Consolas"/>
              <a:cs typeface="Consolas"/>
              <a:sym typeface="Consolas"/>
            </a:endParaRPr>
          </a:p>
        </p:txBody>
      </p:sp>
      <p:pic>
        <p:nvPicPr>
          <p:cNvPr id="15" name="Picture 14" descr="Wrong sign - vector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8903" y="3910791"/>
            <a:ext cx="360000" cy="360000"/>
          </a:xfrm>
          <a:prstGeom prst="rect">
            <a:avLst/>
          </a:prstGeom>
        </p:spPr>
      </p:pic>
      <p:grpSp>
        <p:nvGrpSpPr>
          <p:cNvPr id="16" name="Group 15"/>
          <p:cNvGrpSpPr/>
          <p:nvPr/>
        </p:nvGrpSpPr>
        <p:grpSpPr>
          <a:xfrm>
            <a:off x="4424358" y="3778417"/>
            <a:ext cx="3622691" cy="521618"/>
            <a:chOff x="4254500" y="3898900"/>
            <a:chExt cx="5016500" cy="521618"/>
          </a:xfrm>
        </p:grpSpPr>
        <p:sp>
          <p:nvSpPr>
            <p:cNvPr id="17" name="TextBox 16"/>
            <p:cNvSpPr txBox="1"/>
            <p:nvPr/>
          </p:nvSpPr>
          <p:spPr>
            <a:xfrm>
              <a:off x="4254500" y="4020408"/>
              <a:ext cx="50165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H(</a:t>
              </a:r>
              <a:r>
                <a:rPr kumimoji="0" lang="en-US" sz="2000" b="0" i="0" u="none" strike="noStrike" kern="1200" cap="none" spc="0" normalizeH="0" baseline="0" noProof="0" dirty="0" smtClean="0">
                  <a:ln>
                    <a:noFill/>
                  </a:ln>
                  <a:solidFill>
                    <a:srgbClr val="BD582C">
                      <a:lumMod val="75000"/>
                    </a:srgbClr>
                  </a:solidFill>
                  <a:effectLst/>
                  <a:uLnTx/>
                  <a:uFillTx/>
                  <a:latin typeface="Consolas"/>
                  <a:ea typeface="+mn-ea"/>
                  <a:cs typeface="+mn-cs"/>
                  <a:sym typeface="Consolas"/>
                </a:rPr>
                <a:t>p</a:t>
              </a:r>
              <a:r>
                <a:rPr kumimoji="0" lang="en-US" sz="2000" b="0" i="0" u="none" strike="noStrike" kern="1200" cap="none" spc="0" normalizeH="0" baseline="0" noProof="0" dirty="0" smtClean="0">
                  <a:ln>
                    <a:noFill/>
                  </a:ln>
                  <a:solidFill>
                    <a:srgbClr val="BD582C">
                      <a:lumMod val="75000"/>
                    </a:srgbClr>
                  </a:solidFill>
                  <a:effectLst/>
                  <a:uLnTx/>
                  <a:uFillTx/>
                  <a:latin typeface="Consolas"/>
                  <a:ea typeface="Consolas"/>
                  <a:cs typeface="Consolas"/>
                  <a:sym typeface="Consolas"/>
                </a:rPr>
                <a:t>assword</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 = “</a:t>
              </a:r>
              <a:r>
                <a:rPr kumimoji="0" lang="en-US" sz="1800" b="0" i="0" u="none" strike="noStrike" kern="1200" cap="none" spc="0" normalizeH="0" baseline="0" noProof="0" dirty="0" smtClean="0">
                  <a:ln>
                    <a:noFill/>
                  </a:ln>
                  <a:solidFill>
                    <a:srgbClr val="BD582C">
                      <a:lumMod val="75000"/>
                    </a:srgbClr>
                  </a:solidFill>
                  <a:effectLst/>
                  <a:uLnTx/>
                  <a:uFillTx/>
                  <a:latin typeface="Consolas"/>
                  <a:ea typeface="Consolas"/>
                  <a:cs typeface="Consolas"/>
                </a:rPr>
                <a:t>a5idoiaU7p..</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a:t>
              </a: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8" name="TextBox 17"/>
            <p:cNvSpPr txBox="1"/>
            <p:nvPr/>
          </p:nvSpPr>
          <p:spPr>
            <a:xfrm>
              <a:off x="6331508" y="3898900"/>
              <a:ext cx="2916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21" name="Picture 20" descr="Wrong sign - vector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832" y="4468305"/>
            <a:ext cx="360000" cy="360000"/>
          </a:xfrm>
          <a:prstGeom prst="rect">
            <a:avLst/>
          </a:prstGeom>
        </p:spPr>
      </p:pic>
      <p:grpSp>
        <p:nvGrpSpPr>
          <p:cNvPr id="22" name="Group 21"/>
          <p:cNvGrpSpPr/>
          <p:nvPr/>
        </p:nvGrpSpPr>
        <p:grpSpPr>
          <a:xfrm>
            <a:off x="4426287" y="4335931"/>
            <a:ext cx="3622691" cy="521618"/>
            <a:chOff x="4254500" y="3898900"/>
            <a:chExt cx="5016500" cy="521618"/>
          </a:xfrm>
        </p:grpSpPr>
        <p:sp>
          <p:nvSpPr>
            <p:cNvPr id="23" name="TextBox 22"/>
            <p:cNvSpPr txBox="1"/>
            <p:nvPr/>
          </p:nvSpPr>
          <p:spPr>
            <a:xfrm>
              <a:off x="4254500" y="4020408"/>
              <a:ext cx="50165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H(</a:t>
              </a:r>
              <a:r>
                <a:rPr kumimoji="0" lang="en-US" sz="2000" b="0" i="0" u="none" strike="noStrike" kern="1200" cap="none" spc="0" normalizeH="0" baseline="0" noProof="0" dirty="0" smtClean="0">
                  <a:ln>
                    <a:noFill/>
                  </a:ln>
                  <a:solidFill>
                    <a:srgbClr val="BD582C">
                      <a:lumMod val="75000"/>
                    </a:srgbClr>
                  </a:solidFill>
                  <a:effectLst/>
                  <a:uLnTx/>
                  <a:uFillTx/>
                  <a:latin typeface="Consolas"/>
                  <a:ea typeface="+mn-ea"/>
                  <a:cs typeface="+mn-cs"/>
                  <a:sym typeface="Consolas"/>
                </a:rPr>
                <a:t>P</a:t>
              </a:r>
              <a:r>
                <a:rPr kumimoji="0" lang="en-US" sz="2000" b="0" i="0" u="none" strike="noStrike" kern="1200" cap="none" spc="0" normalizeH="0" baseline="0" noProof="0" dirty="0" smtClean="0">
                  <a:ln>
                    <a:noFill/>
                  </a:ln>
                  <a:solidFill>
                    <a:srgbClr val="BD582C">
                      <a:lumMod val="75000"/>
                    </a:srgbClr>
                  </a:solidFill>
                  <a:effectLst/>
                  <a:uLnTx/>
                  <a:uFillTx/>
                  <a:latin typeface="Consolas"/>
                  <a:ea typeface="Consolas"/>
                  <a:cs typeface="Consolas"/>
                  <a:sym typeface="Consolas"/>
                </a:rPr>
                <a:t>ASSWORD</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 = “</a:t>
              </a:r>
              <a:r>
                <a:rPr kumimoji="0" lang="en-US" sz="1800" b="0" i="0" u="none" strike="noStrike" kern="1200" cap="none" spc="0" normalizeH="0" baseline="0" noProof="0" dirty="0" smtClean="0">
                  <a:ln>
                    <a:noFill/>
                  </a:ln>
                  <a:solidFill>
                    <a:srgbClr val="BD582C">
                      <a:lumMod val="75000"/>
                    </a:srgbClr>
                  </a:solidFill>
                  <a:effectLst/>
                  <a:uLnTx/>
                  <a:uFillTx/>
                  <a:latin typeface="Consolas"/>
                  <a:ea typeface="Consolas"/>
                  <a:cs typeface="Consolas"/>
                </a:rPr>
                <a:t>a5idoiaU7p..</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a:t>
              </a: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4" name="TextBox 23"/>
            <p:cNvSpPr txBox="1"/>
            <p:nvPr/>
          </p:nvSpPr>
          <p:spPr>
            <a:xfrm>
              <a:off x="6349659" y="3898900"/>
              <a:ext cx="2916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26" name="Group 25"/>
          <p:cNvGrpSpPr/>
          <p:nvPr/>
        </p:nvGrpSpPr>
        <p:grpSpPr>
          <a:xfrm>
            <a:off x="4416641" y="4939739"/>
            <a:ext cx="3622691" cy="521618"/>
            <a:chOff x="4254500" y="3898900"/>
            <a:chExt cx="5016500" cy="521618"/>
          </a:xfrm>
        </p:grpSpPr>
        <p:sp>
          <p:nvSpPr>
            <p:cNvPr id="27" name="TextBox 26"/>
            <p:cNvSpPr txBox="1"/>
            <p:nvPr/>
          </p:nvSpPr>
          <p:spPr>
            <a:xfrm>
              <a:off x="4254500" y="4020408"/>
              <a:ext cx="50165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H(</a:t>
              </a:r>
              <a:r>
                <a:rPr kumimoji="0" lang="en-US" sz="2000" b="0" i="0" u="none" strike="noStrike" kern="1200" cap="none" spc="0" normalizeH="0" baseline="0" noProof="0" dirty="0" smtClean="0">
                  <a:ln>
                    <a:noFill/>
                  </a:ln>
                  <a:solidFill>
                    <a:srgbClr val="BD582C">
                      <a:lumMod val="75000"/>
                    </a:srgbClr>
                  </a:solidFill>
                  <a:effectLst/>
                  <a:uLnTx/>
                  <a:uFillTx/>
                  <a:latin typeface="Consolas"/>
                  <a:ea typeface="+mn-ea"/>
                  <a:cs typeface="+mn-cs"/>
                  <a:sym typeface="Consolas"/>
                </a:rPr>
                <a:t>Password</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 = “</a:t>
              </a:r>
              <a:r>
                <a:rPr kumimoji="0" lang="en-US" sz="1800" b="0" i="0" u="none" strike="noStrike" kern="1200" cap="none" spc="0" normalizeH="0" baseline="0" noProof="0" dirty="0" smtClean="0">
                  <a:ln>
                    <a:noFill/>
                  </a:ln>
                  <a:solidFill>
                    <a:srgbClr val="BD582C">
                      <a:lumMod val="75000"/>
                    </a:srgbClr>
                  </a:solidFill>
                  <a:effectLst/>
                  <a:uLnTx/>
                  <a:uFillTx/>
                  <a:latin typeface="Consolas"/>
                  <a:ea typeface="Consolas"/>
                  <a:cs typeface="Consolas"/>
                </a:rPr>
                <a:t>a5idoiaU7p..</a:t>
              </a:r>
              <a:r>
                <a:rPr kumimoji="0" lang="en-US" sz="2000" b="0" i="0" u="none" strike="noStrike" kern="1200" cap="none" spc="0" normalizeH="0" baseline="0" noProof="0" dirty="0" smtClean="0">
                  <a:ln>
                    <a:noFill/>
                  </a:ln>
                  <a:solidFill>
                    <a:srgbClr val="000000"/>
                  </a:solidFill>
                  <a:effectLst/>
                  <a:uLnTx/>
                  <a:uFillTx/>
                  <a:latin typeface="Calibri Light"/>
                  <a:ea typeface="+mn-ea"/>
                  <a:cs typeface="+mn-cs"/>
                </a:rPr>
                <a:t>”</a:t>
              </a:r>
              <a:endParaRPr kumimoji="0" lang="en-US" sz="20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8" name="TextBox 27"/>
            <p:cNvSpPr txBox="1"/>
            <p:nvPr/>
          </p:nvSpPr>
          <p:spPr>
            <a:xfrm>
              <a:off x="6318004" y="3898900"/>
              <a:ext cx="2916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30" name="Rounded Rectangular Callout 29"/>
          <p:cNvSpPr/>
          <p:nvPr/>
        </p:nvSpPr>
        <p:spPr>
          <a:xfrm>
            <a:off x="874195" y="3980179"/>
            <a:ext cx="2078912" cy="793214"/>
          </a:xfrm>
          <a:prstGeom prst="wedgeRoundRectCallout">
            <a:avLst>
              <a:gd name="adj1" fmla="val 123230"/>
              <a:gd name="adj2" fmla="val 3548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Apply </a:t>
            </a:r>
            <a:r>
              <a:rPr kumimoji="0" lang="en-US" sz="2000" b="1"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caps lock </a:t>
            </a:r>
            <a:r>
              <a:rPr kumimoji="0" lang="en-US" sz="2000" b="0"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corrector</a:t>
            </a:r>
            <a:endParaRPr kumimoji="0" lang="en-US" sz="2000" b="0" i="0" u="none" strike="noStrike" kern="1200" cap="none" spc="0" normalizeH="0" baseline="0" noProof="0" dirty="0">
              <a:ln>
                <a:noFill/>
              </a:ln>
              <a:solidFill>
                <a:srgbClr val="002060"/>
              </a:solidFill>
              <a:effectLst/>
              <a:uLnTx/>
              <a:uFillTx/>
              <a:latin typeface="Bell MT" panose="02020503060305020303" pitchFamily="18" charset="0"/>
              <a:ea typeface="+mn-ea"/>
              <a:cs typeface="+mn-cs"/>
            </a:endParaRPr>
          </a:p>
        </p:txBody>
      </p:sp>
      <p:sp>
        <p:nvSpPr>
          <p:cNvPr id="31" name="Rounded Rectangular Callout 30"/>
          <p:cNvSpPr/>
          <p:nvPr/>
        </p:nvSpPr>
        <p:spPr>
          <a:xfrm>
            <a:off x="838075" y="4804903"/>
            <a:ext cx="2078912" cy="793214"/>
          </a:xfrm>
          <a:prstGeom prst="wedgeRoundRectCallout">
            <a:avLst>
              <a:gd name="adj1" fmla="val 125442"/>
              <a:gd name="adj2" fmla="val 7543"/>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Apply </a:t>
            </a:r>
            <a:r>
              <a:rPr kumimoji="0" lang="en-US" sz="2000" b="1"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first case flip</a:t>
            </a:r>
            <a:r>
              <a:rPr kumimoji="0" lang="en-US" sz="2000" b="0" i="0" u="none" strike="noStrike" kern="1200" cap="none" spc="0" normalizeH="0" baseline="0" noProof="0" dirty="0" smtClean="0">
                <a:ln>
                  <a:noFill/>
                </a:ln>
                <a:solidFill>
                  <a:srgbClr val="002060"/>
                </a:solidFill>
                <a:effectLst/>
                <a:uLnTx/>
                <a:uFillTx/>
                <a:latin typeface="Bell MT" panose="02020503060305020303" pitchFamily="18" charset="0"/>
                <a:ea typeface="+mn-ea"/>
                <a:cs typeface="+mn-cs"/>
              </a:rPr>
              <a:t> corrector</a:t>
            </a:r>
            <a:endParaRPr kumimoji="0" lang="en-US" sz="2000" b="0" i="0" u="none" strike="noStrike" kern="1200" cap="none" spc="0" normalizeH="0" baseline="0" noProof="0" dirty="0">
              <a:ln>
                <a:noFill/>
              </a:ln>
              <a:solidFill>
                <a:srgbClr val="002060"/>
              </a:solidFill>
              <a:effectLst/>
              <a:uLnTx/>
              <a:uFillTx/>
              <a:latin typeface="Bell MT" panose="02020503060305020303" pitchFamily="18" charset="0"/>
              <a:ea typeface="+mn-ea"/>
              <a:cs typeface="+mn-cs"/>
            </a:endParaRPr>
          </a:p>
        </p:txBody>
      </p:sp>
      <p:sp>
        <p:nvSpPr>
          <p:cNvPr id="35" name="Rounded Rectangular Callout 34"/>
          <p:cNvSpPr/>
          <p:nvPr/>
        </p:nvSpPr>
        <p:spPr>
          <a:xfrm>
            <a:off x="805585" y="5629626"/>
            <a:ext cx="2147522" cy="860597"/>
          </a:xfrm>
          <a:prstGeom prst="wedgeRoundRectCallout">
            <a:avLst>
              <a:gd name="adj1" fmla="val 121594"/>
              <a:gd name="adj2" fmla="val -25600"/>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a:solidFill>
                  <a:srgbClr val="002060"/>
                </a:solidFill>
                <a:latin typeface="Bell MT" panose="02020503060305020303" pitchFamily="18" charset="0"/>
              </a:rPr>
              <a:t>Apply </a:t>
            </a:r>
            <a:r>
              <a:rPr lang="en-US" sz="2000" b="1" dirty="0">
                <a:solidFill>
                  <a:srgbClr val="002060"/>
                </a:solidFill>
                <a:latin typeface="Bell MT" panose="02020503060305020303" pitchFamily="18" charset="0"/>
              </a:rPr>
              <a:t>extra char. at end</a:t>
            </a:r>
            <a:r>
              <a:rPr lang="en-US" sz="2000" dirty="0">
                <a:solidFill>
                  <a:srgbClr val="002060"/>
                </a:solidFill>
                <a:latin typeface="Bell MT" panose="02020503060305020303" pitchFamily="18" charset="0"/>
              </a:rPr>
              <a:t> corrector</a:t>
            </a:r>
          </a:p>
        </p:txBody>
      </p:sp>
      <p:grpSp>
        <p:nvGrpSpPr>
          <p:cNvPr id="36" name="Group 35"/>
          <p:cNvGrpSpPr/>
          <p:nvPr/>
        </p:nvGrpSpPr>
        <p:grpSpPr>
          <a:xfrm>
            <a:off x="4416641" y="5492468"/>
            <a:ext cx="3622691" cy="521618"/>
            <a:chOff x="4254500" y="3898900"/>
            <a:chExt cx="5016500" cy="521618"/>
          </a:xfrm>
        </p:grpSpPr>
        <p:sp>
          <p:nvSpPr>
            <p:cNvPr id="37" name="TextBox 36"/>
            <p:cNvSpPr txBox="1"/>
            <p:nvPr/>
          </p:nvSpPr>
          <p:spPr>
            <a:xfrm>
              <a:off x="4254500" y="4020408"/>
              <a:ext cx="50165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Calibri Light"/>
                </a:rPr>
                <a:t>H(</a:t>
              </a:r>
              <a:r>
                <a:rPr lang="en-US" sz="2000" dirty="0" err="1" smtClean="0">
                  <a:solidFill>
                    <a:srgbClr val="BD582C">
                      <a:lumMod val="75000"/>
                    </a:srgbClr>
                  </a:solidFill>
                  <a:latin typeface="Consolas"/>
                  <a:ea typeface="Consolas"/>
                  <a:cs typeface="Consolas"/>
                  <a:sym typeface="Consolas"/>
                </a:rPr>
                <a:t>passwor</a:t>
              </a:r>
              <a:r>
                <a:rPr lang="en-US" sz="2000" dirty="0" smtClean="0">
                  <a:solidFill>
                    <a:srgbClr val="000000"/>
                  </a:solidFill>
                  <a:latin typeface="Calibri Light"/>
                </a:rPr>
                <a:t>) </a:t>
              </a:r>
              <a:r>
                <a:rPr lang="en-US" sz="2000" dirty="0">
                  <a:solidFill>
                    <a:srgbClr val="000000"/>
                  </a:solidFill>
                  <a:latin typeface="Calibri Light"/>
                </a:rPr>
                <a:t>= “</a:t>
              </a:r>
              <a:r>
                <a:rPr lang="en-US" dirty="0">
                  <a:solidFill>
                    <a:srgbClr val="BD582C">
                      <a:lumMod val="75000"/>
                    </a:srgbClr>
                  </a:solidFill>
                  <a:latin typeface="Consolas"/>
                  <a:ea typeface="Consolas"/>
                  <a:cs typeface="Consolas"/>
                </a:rPr>
                <a:t>a5idoiaU7p..</a:t>
              </a:r>
              <a:r>
                <a:rPr lang="en-US" sz="2000" dirty="0">
                  <a:solidFill>
                    <a:srgbClr val="000000"/>
                  </a:solidFill>
                  <a:latin typeface="Calibri Light"/>
                </a:rPr>
                <a:t>”</a:t>
              </a:r>
            </a:p>
          </p:txBody>
        </p:sp>
        <p:sp>
          <p:nvSpPr>
            <p:cNvPr id="38" name="TextBox 37"/>
            <p:cNvSpPr txBox="1"/>
            <p:nvPr/>
          </p:nvSpPr>
          <p:spPr>
            <a:xfrm>
              <a:off x="6140134" y="3898900"/>
              <a:ext cx="34505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effectLst/>
                  <a:uLnTx/>
                  <a:uFillTx/>
                  <a:latin typeface="Calibri"/>
                  <a:ea typeface="+mn-ea"/>
                  <a:cs typeface="+mn-cs"/>
                </a:rPr>
                <a:t>?</a:t>
              </a:r>
              <a:endParaRPr kumimoji="0" lang="en-US" sz="1800" b="0" i="0" u="none" strike="noStrike" kern="1200" cap="none" spc="0" normalizeH="0" baseline="0" noProof="0" dirty="0">
                <a:ln>
                  <a:noFill/>
                </a:ln>
                <a:effectLst/>
                <a:uLnTx/>
                <a:uFillTx/>
                <a:latin typeface="Calibri"/>
                <a:ea typeface="+mn-ea"/>
                <a:cs typeface="+mn-cs"/>
              </a:endParaRPr>
            </a:p>
          </p:txBody>
        </p:sp>
      </p:grpSp>
      <p:pic>
        <p:nvPicPr>
          <p:cNvPr id="39" name="Picture 38" descr="Adobe Spies on eBook Readers, including Library Users | Librarian i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35" y="2183883"/>
            <a:ext cx="1377496" cy="1377496"/>
          </a:xfrm>
          <a:prstGeom prst="rect">
            <a:avLst/>
          </a:prstGeom>
        </p:spPr>
      </p:pic>
      <mc:AlternateContent xmlns:mc="http://schemas.openxmlformats.org/markup-compatibility/2006" xmlns:a14="http://schemas.microsoft.com/office/drawing/2010/main">
        <mc:Choice Requires="a14">
          <p:sp>
            <p:nvSpPr>
              <p:cNvPr id="40" name="TextBox 39"/>
              <p:cNvSpPr txBox="1"/>
              <p:nvPr/>
            </p:nvSpPr>
            <p:spPr>
              <a:xfrm>
                <a:off x="508586" y="1355470"/>
                <a:ext cx="833749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Century" panose="02040604050505020304" pitchFamily="18" charset="0"/>
                  </a:rPr>
                  <a:t>Web service should lock account after </a:t>
                </a:r>
                <a14:m>
                  <m:oMath xmlns:m="http://schemas.openxmlformats.org/officeDocument/2006/math">
                    <m:r>
                      <a:rPr lang="en-US" sz="2400" i="1" dirty="0" smtClean="0">
                        <a:latin typeface="Cambria Math" panose="02040503050406030204" pitchFamily="18" charset="0"/>
                      </a:rPr>
                      <m:t>𝑞</m:t>
                    </m:r>
                  </m:oMath>
                </a14:m>
                <a:r>
                  <a:rPr lang="en-US" sz="2400" dirty="0" smtClean="0">
                    <a:latin typeface="Century" panose="02040604050505020304" pitchFamily="18" charset="0"/>
                  </a:rPr>
                  <a:t> wrong guesses.</a:t>
                </a:r>
                <a:endParaRPr lang="en-US" sz="2400" dirty="0">
                  <a:latin typeface="Century" panose="020406040505050203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08586" y="1355470"/>
                <a:ext cx="8337498" cy="461665"/>
              </a:xfrm>
              <a:prstGeom prst="rect">
                <a:avLst/>
              </a:prstGeom>
              <a:blipFill>
                <a:blip r:embed="rId6"/>
                <a:stretch>
                  <a:fillRect l="-1021" t="-8861" b="-25316"/>
                </a:stretch>
              </a:blipFill>
            </p:spPr>
            <p:txBody>
              <a:bodyPr/>
              <a:lstStyle/>
              <a:p>
                <a:r>
                  <a:rPr lang="en-US">
                    <a:noFill/>
                  </a:rPr>
                  <a:t> </a:t>
                </a:r>
              </a:p>
            </p:txBody>
          </p:sp>
        </mc:Fallback>
      </mc:AlternateContent>
      <p:pic>
        <p:nvPicPr>
          <p:cNvPr id="41" name="Picture 40" descr="Wrong sign - vector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283" y="5023311"/>
            <a:ext cx="360000" cy="360000"/>
          </a:xfrm>
          <a:prstGeom prst="rect">
            <a:avLst/>
          </a:prstGeom>
        </p:spPr>
      </p:pic>
      <p:pic>
        <p:nvPicPr>
          <p:cNvPr id="42" name="Picture 41" descr="Wrong sign - vector Clip 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212" y="5580825"/>
            <a:ext cx="360000" cy="360000"/>
          </a:xfrm>
          <a:prstGeom prst="rect">
            <a:avLst/>
          </a:prstGeom>
        </p:spPr>
      </p:pic>
      <p:sp>
        <p:nvSpPr>
          <p:cNvPr id="43" name="Oval 42"/>
          <p:cNvSpPr/>
          <p:nvPr/>
        </p:nvSpPr>
        <p:spPr>
          <a:xfrm>
            <a:off x="4332456" y="3561378"/>
            <a:ext cx="1817462" cy="272512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Rounded Rectangle 43"/>
              <p:cNvSpPr/>
              <p:nvPr/>
            </p:nvSpPr>
            <p:spPr>
              <a:xfrm>
                <a:off x="708660" y="2453977"/>
                <a:ext cx="7966710" cy="277829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4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Get </a:t>
                </a:r>
                <a:r>
                  <a:rPr lang="en-US" sz="2400" dirty="0" smtClean="0">
                    <a:ln w="0"/>
                    <a:solidFill>
                      <a:schemeClr val="tx1"/>
                    </a:solidFill>
                    <a:effectLst>
                      <a:outerShdw blurRad="38100" dist="19050" dir="2700000" algn="tl" rotWithShape="0">
                        <a:schemeClr val="dk1">
                          <a:alpha val="40000"/>
                        </a:schemeClr>
                      </a:outerShdw>
                    </a:effectLst>
                    <a:latin typeface="Century" panose="02040604050505020304" pitchFamily="18" charset="0"/>
                  </a:rPr>
                  <a:t>3 free checks </a:t>
                </a:r>
                <a:r>
                  <a:rPr lang="en-US" sz="24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 </a:t>
                </a:r>
                <a:r>
                  <a:rPr lang="en-US" sz="28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with every query. </a:t>
                </a:r>
              </a:p>
              <a:p>
                <a:pPr>
                  <a:lnSpc>
                    <a:spcPct val="150000"/>
                  </a:lnSpc>
                </a:pPr>
                <a14:m>
                  <m:oMath xmlns:m="http://schemas.openxmlformats.org/officeDocument/2006/math">
                    <m:r>
                      <a:rPr lang="en-US" sz="28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 </m:t>
                    </m:r>
                  </m:oMath>
                </a14:m>
                <a:r>
                  <a:rPr lang="en-US" sz="28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 </a:t>
                </a:r>
                <a14:m>
                  <m:oMath xmlns:m="http://schemas.openxmlformats.org/officeDocument/2006/math">
                    <m:r>
                      <a:rPr lang="en-US" sz="28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𝑞</m:t>
                    </m:r>
                    <m:r>
                      <a:rPr lang="en-US" sz="28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 </m:t>
                    </m:r>
                  </m:oMath>
                </a14:m>
                <a:r>
                  <a:rPr lang="en-US" sz="28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queries result in </a:t>
                </a:r>
                <a14:m>
                  <m:oMath xmlns:m="http://schemas.openxmlformats.org/officeDocument/2006/math">
                    <m:r>
                      <a:rPr lang="en-US" sz="2800" b="0" i="0"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3</m:t>
                    </m:r>
                    <m:r>
                      <a:rPr lang="en-US" sz="28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𝑞</m:t>
                    </m:r>
                  </m:oMath>
                </a14:m>
                <a:r>
                  <a:rPr lang="en-US" sz="28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 free password guesses. </a:t>
                </a:r>
              </a:p>
              <a:p>
                <a:pPr lvl="0">
                  <a:lnSpc>
                    <a:spcPct val="150000"/>
                  </a:lnSpc>
                </a:pPr>
                <a14:m>
                  <m:oMath xmlns:m="http://schemas.openxmlformats.org/officeDocument/2006/math">
                    <m:r>
                      <a:rPr lang="en-US" sz="2800" b="0" i="0"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 </m:t>
                    </m:r>
                  </m:oMath>
                </a14:m>
                <a:r>
                  <a:rPr lang="en-US" sz="28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 Previously, </a:t>
                </a:r>
                <a14:m>
                  <m:oMath xmlns:m="http://schemas.openxmlformats.org/officeDocument/2006/math">
                    <m:r>
                      <a:rPr lang="en-US" sz="28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𝑞</m:t>
                    </m:r>
                    <m:r>
                      <a:rPr lang="en-US" sz="28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sym typeface="Wingdings" panose="05000000000000000000" pitchFamily="2" charset="2"/>
                      </a:rPr>
                      <m:t> </m:t>
                    </m:r>
                  </m:oMath>
                </a14:m>
                <a:r>
                  <a:rPr lang="en-US" sz="2800" dirty="0" smtClean="0">
                    <a:ln w="0"/>
                    <a:solidFill>
                      <a:schemeClr val="tx1"/>
                    </a:solidFill>
                    <a:effectLst>
                      <a:outerShdw blurRad="38100" dist="19050" dir="2700000" algn="tl" rotWithShape="0">
                        <a:schemeClr val="dk1">
                          <a:alpha val="40000"/>
                        </a:schemeClr>
                      </a:outerShdw>
                    </a:effectLst>
                    <a:latin typeface="Bell MT" panose="02020503060305020303" pitchFamily="18" charset="0"/>
                  </a:rPr>
                  <a:t>queries result in no free guesses</a:t>
                </a:r>
                <a:endParaRPr lang="en-US" sz="2800" dirty="0">
                  <a:ln w="0"/>
                  <a:solidFill>
                    <a:schemeClr val="tx1"/>
                  </a:solidFill>
                  <a:effectLst>
                    <a:outerShdw blurRad="38100" dist="19050" dir="2700000" algn="tl" rotWithShape="0">
                      <a:schemeClr val="dk1">
                        <a:alpha val="40000"/>
                      </a:schemeClr>
                    </a:outerShdw>
                  </a:effectLst>
                  <a:latin typeface="Bell MT" panose="02020503060305020303" pitchFamily="18" charset="0"/>
                </a:endParaRPr>
              </a:p>
              <a:p>
                <a:pPr lvl="0">
                  <a:lnSpc>
                    <a:spcPct val="150000"/>
                  </a:lnSpc>
                </a:pPr>
                <a14:m>
                  <m:oMath xmlns:m="http://schemas.openxmlformats.org/officeDocument/2006/math">
                    <m:r>
                      <a:rPr lang="en-US" sz="280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a14:m>
                <a:r>
                  <a:rPr lang="en-US" sz="2800" dirty="0">
                    <a:ln w="0"/>
                    <a:solidFill>
                      <a:schemeClr val="tx1"/>
                    </a:solidFill>
                    <a:effectLst>
                      <a:outerShdw blurRad="38100" dist="19050" dir="2700000" algn="tl" rotWithShape="0">
                        <a:schemeClr val="dk1">
                          <a:alpha val="40000"/>
                        </a:schemeClr>
                      </a:outerShdw>
                    </a:effectLst>
                    <a:latin typeface="Bell MT" panose="02020503060305020303" pitchFamily="18" charset="0"/>
                  </a:rPr>
                  <a:t> </a:t>
                </a:r>
                <a:r>
                  <a:rPr lang="en-US" sz="2800" b="1" dirty="0">
                    <a:ln w="0"/>
                    <a:solidFill>
                      <a:schemeClr val="tx1"/>
                    </a:solidFill>
                    <a:effectLst>
                      <a:outerShdw blurRad="38100" dist="19050" dir="2700000" algn="tl" rotWithShape="0">
                        <a:schemeClr val="dk1">
                          <a:alpha val="40000"/>
                        </a:schemeClr>
                      </a:outerShdw>
                    </a:effectLst>
                    <a:latin typeface="Bell MT" panose="02020503060305020303" pitchFamily="18" charset="0"/>
                  </a:rPr>
                  <a:t>Attacker’s success increases by </a:t>
                </a:r>
                <a14:m>
                  <m:oMath xmlns:m="http://schemas.openxmlformats.org/officeDocument/2006/math">
                    <m:r>
                      <a:rPr lang="en-US" sz="2800" b="1"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𝟑𝟎𝟎</m:t>
                    </m:r>
                    <m:r>
                      <a:rPr lang="en-US" sz="2800" b="1"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oMath>
                </a14:m>
                <a:endParaRPr lang="en-US" sz="2800" b="1" dirty="0">
                  <a:ln w="0"/>
                  <a:solidFill>
                    <a:schemeClr val="tx1"/>
                  </a:solidFill>
                  <a:effectLst>
                    <a:outerShdw blurRad="38100" dist="19050" dir="2700000" algn="tl" rotWithShape="0">
                      <a:schemeClr val="dk1">
                        <a:alpha val="40000"/>
                      </a:schemeClr>
                    </a:outerShdw>
                  </a:effectLst>
                  <a:latin typeface="Bell MT" panose="02020503060305020303" pitchFamily="18" charset="0"/>
                </a:endParaRPr>
              </a:p>
            </p:txBody>
          </p:sp>
        </mc:Choice>
        <mc:Fallback xmlns="">
          <p:sp>
            <p:nvSpPr>
              <p:cNvPr id="44" name="Rounded Rectangle 43"/>
              <p:cNvSpPr>
                <a:spLocks noRot="1" noChangeAspect="1" noMove="1" noResize="1" noEditPoints="1" noAdjustHandles="1" noChangeArrowheads="1" noChangeShapeType="1" noTextEdit="1"/>
              </p:cNvSpPr>
              <p:nvPr/>
            </p:nvSpPr>
            <p:spPr>
              <a:xfrm>
                <a:off x="708660" y="2453977"/>
                <a:ext cx="7966710" cy="2778297"/>
              </a:xfrm>
              <a:prstGeom prst="roundRect">
                <a:avLst/>
              </a:prstGeom>
              <a:blipFill>
                <a:blip r:embed="rId7"/>
                <a:stretch>
                  <a:fillRect b="-2183"/>
                </a:stretch>
              </a:blipFill>
            </p:spPr>
            <p:txBody>
              <a:bodyPr/>
              <a:lstStyle/>
              <a:p>
                <a:r>
                  <a:rPr lang="en-US">
                    <a:noFill/>
                  </a:rPr>
                  <a:t> </a:t>
                </a:r>
              </a:p>
            </p:txBody>
          </p:sp>
        </mc:Fallback>
      </mc:AlternateContent>
      <p:sp>
        <p:nvSpPr>
          <p:cNvPr id="45" name="Multiply 44"/>
          <p:cNvSpPr/>
          <p:nvPr/>
        </p:nvSpPr>
        <p:spPr>
          <a:xfrm>
            <a:off x="427321" y="4345895"/>
            <a:ext cx="7200808" cy="1089971"/>
          </a:xfrm>
          <a:prstGeom prst="mathMultiply">
            <a:avLst>
              <a:gd name="adj1" fmla="val 53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89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60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41"/>
                                        </p:tgtEl>
                                        <p:attrNameLst>
                                          <p:attrName>style.visibility</p:attrName>
                                        </p:attrNameLst>
                                      </p:cBhvr>
                                      <p:to>
                                        <p:strVal val="visible"/>
                                      </p:to>
                                    </p:set>
                                  </p:childTnLst>
                                </p:cTn>
                              </p:par>
                            </p:childTnLst>
                          </p:cTn>
                        </p:par>
                        <p:par>
                          <p:cTn id="35" fill="hold">
                            <p:stCondLst>
                              <p:cond delay="600"/>
                            </p:stCondLst>
                            <p:childTnLst>
                              <p:par>
                                <p:cTn id="36" presetID="1" presetClass="entr" presetSubtype="0" fill="hold" nodeType="afterEffect">
                                  <p:stCondLst>
                                    <p:cond delay="40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nodeType="withEffect">
                                  <p:stCondLst>
                                    <p:cond delay="40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animBg="1"/>
      <p:bldP spid="31" grpId="0" animBg="1"/>
      <p:bldP spid="35" grpId="0" animBg="1"/>
      <p:bldP spid="40"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 y="212437"/>
            <a:ext cx="7856121" cy="804487"/>
          </a:xfrm>
        </p:spPr>
        <p:txBody>
          <a:bodyPr>
            <a:normAutofit fontScale="90000"/>
          </a:bodyPr>
          <a:lstStyle/>
          <a:p>
            <a:r>
              <a:rPr lang="en-US" dirty="0" smtClean="0">
                <a:solidFill>
                  <a:schemeClr val="tx1"/>
                </a:solidFill>
              </a:rPr>
              <a:t>Passwords are not uniformly distributed!</a:t>
            </a:r>
            <a:endParaRPr lang="en-US" dirty="0">
              <a:solidFill>
                <a:schemeClr val="tx1"/>
              </a:solidFill>
            </a:endParaRPr>
          </a:p>
        </p:txBody>
      </p:sp>
      <p:sp>
        <p:nvSpPr>
          <p:cNvPr id="7" name="TextBox 6"/>
          <p:cNvSpPr txBox="1"/>
          <p:nvPr/>
        </p:nvSpPr>
        <p:spPr>
          <a:xfrm>
            <a:off x="510639" y="1506049"/>
            <a:ext cx="8526483" cy="1631216"/>
          </a:xfrm>
          <a:prstGeom prst="rect">
            <a:avLst/>
          </a:prstGeom>
          <a:noFill/>
        </p:spPr>
        <p:txBody>
          <a:bodyPr wrap="square" rtlCol="0">
            <a:spAutoFit/>
          </a:bodyPr>
          <a:lstStyle/>
          <a:p>
            <a:r>
              <a:rPr lang="en-US" sz="2400" dirty="0" smtClean="0">
                <a:latin typeface="Century" panose="02040604050505020304" pitchFamily="18" charset="0"/>
              </a:rPr>
              <a:t>300% improvement, only if all checked passwords are equally probable. </a:t>
            </a:r>
          </a:p>
          <a:p>
            <a:endParaRPr lang="en-US" sz="2400" dirty="0" smtClean="0">
              <a:latin typeface="Century" panose="02040604050505020304" pitchFamily="18" charset="0"/>
            </a:endParaRPr>
          </a:p>
          <a:p>
            <a:r>
              <a:rPr lang="en-US" sz="2800" dirty="0" smtClean="0">
                <a:solidFill>
                  <a:srgbClr val="002060"/>
                </a:solidFill>
                <a:latin typeface="Century" panose="02040604050505020304" pitchFamily="18" charset="0"/>
              </a:rPr>
              <a:t>BUT, humans do not chose random passwords.</a:t>
            </a:r>
            <a:endParaRPr lang="en-US" sz="2800" dirty="0">
              <a:solidFill>
                <a:srgbClr val="002060"/>
              </a:solidFill>
              <a:latin typeface="Century" panose="02040604050505020304" pitchFamily="18" charset="0"/>
            </a:endParaRPr>
          </a:p>
        </p:txBody>
      </p:sp>
      <p:graphicFrame>
        <p:nvGraphicFramePr>
          <p:cNvPr id="32" name="Chart 31"/>
          <p:cNvGraphicFramePr>
            <a:graphicFrameLocks/>
          </p:cNvGraphicFramePr>
          <p:nvPr>
            <p:extLst>
              <p:ext uri="{D42A27DB-BD31-4B8C-83A1-F6EECF244321}">
                <p14:modId xmlns:p14="http://schemas.microsoft.com/office/powerpoint/2010/main" val="741745049"/>
              </p:ext>
            </p:extLst>
          </p:nvPr>
        </p:nvGraphicFramePr>
        <p:xfrm>
          <a:off x="1375904" y="3137265"/>
          <a:ext cx="6795951" cy="326573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H="1">
            <a:off x="2455038" y="4051671"/>
            <a:ext cx="1119319" cy="5581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1900051" y="3918857"/>
            <a:ext cx="486888" cy="1995055"/>
          </a:xfrm>
          <a:prstGeom prst="rect">
            <a:avLst/>
          </a:prstGeom>
          <a:solidFill>
            <a:schemeClr val="accent1">
              <a:alpha val="39000"/>
            </a:schemeClr>
          </a:solidFill>
          <a:ln>
            <a:solidFill>
              <a:schemeClr val="accent1">
                <a:shade val="50000"/>
                <a:alpha val="57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98223" y="3800104"/>
            <a:ext cx="3440429"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GB" dirty="0" smtClean="0">
                <a:latin typeface="Century" panose="02040604050505020304" pitchFamily="18" charset="0"/>
              </a:rPr>
              <a:t>Good for online guesses, </a:t>
            </a:r>
          </a:p>
          <a:p>
            <a:r>
              <a:rPr lang="en-GB" dirty="0" smtClean="0">
                <a:latin typeface="Century" panose="02040604050505020304" pitchFamily="18" charset="0"/>
              </a:rPr>
              <a:t>maximizes success probability</a:t>
            </a:r>
            <a:endParaRPr lang="en-US" dirty="0">
              <a:latin typeface="Century" panose="02040604050505020304" pitchFamily="18" charset="0"/>
            </a:endParaRPr>
          </a:p>
        </p:txBody>
      </p:sp>
    </p:spTree>
    <p:extLst>
      <p:ext uri="{BB962C8B-B14F-4D97-AF65-F5344CB8AC3E}">
        <p14:creationId xmlns:p14="http://schemas.microsoft.com/office/powerpoint/2010/main" val="17608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212437"/>
            <a:ext cx="7823835" cy="804487"/>
          </a:xfrm>
        </p:spPr>
        <p:txBody>
          <a:bodyPr>
            <a:normAutofit fontScale="90000"/>
          </a:bodyPr>
          <a:lstStyle/>
          <a:p>
            <a:r>
              <a:rPr lang="en-US" dirty="0" smtClean="0"/>
              <a:t>Attack simulation using password leaks</a:t>
            </a:r>
            <a:endParaRPr lang="en-US" dirty="0"/>
          </a:p>
        </p:txBody>
      </p:sp>
      <p:sp>
        <p:nvSpPr>
          <p:cNvPr id="3" name="Slide Number Placeholder 2"/>
          <p:cNvSpPr>
            <a:spLocks noGrp="1"/>
          </p:cNvSpPr>
          <p:nvPr>
            <p:ph type="sldNum" sz="quarter" idx="12"/>
          </p:nvPr>
        </p:nvSpPr>
        <p:spPr/>
        <p:txBody>
          <a:bodyPr/>
          <a:lstStyle/>
          <a:p>
            <a:fld id="{34DE09CD-4155-47C6-B702-40B48142EF6C}" type="slidenum">
              <a:rPr lang="en-US" smtClean="0"/>
              <a:t>16</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457200" y="1376771"/>
                <a:ext cx="8270324" cy="731547"/>
              </a:xfrm>
              <a:prstGeom prst="rect">
                <a:avLst/>
              </a:prstGeom>
              <a:noFill/>
            </p:spPr>
            <p:txBody>
              <a:bodyPr wrap="square" rtlCol="0">
                <a:spAutoFit/>
              </a:bodyPr>
              <a:lstStyle/>
              <a:p>
                <a:r>
                  <a:rPr lang="en-US" sz="2000" dirty="0" smtClean="0">
                    <a:latin typeface="Century" panose="02040604050505020304" pitchFamily="18" charset="0"/>
                  </a:rPr>
                  <a:t>Adversary knows: </a:t>
                </a:r>
              </a:p>
              <a:p>
                <a:r>
                  <a:rPr lang="en-US" sz="2000" dirty="0">
                    <a:latin typeface="Century" panose="02040604050505020304" pitchFamily="18" charset="0"/>
                  </a:rPr>
                  <a:t>	</a:t>
                </a:r>
                <a:r>
                  <a:rPr lang="en-US" sz="2000" dirty="0" smtClean="0">
                    <a:latin typeface="Century" panose="02040604050505020304" pitchFamily="18" charset="0"/>
                  </a:rPr>
                  <a:t>Distribution of passwords,  and the set of </a:t>
                </a:r>
                <a:r>
                  <a:rPr lang="en-US" sz="2000" dirty="0">
                    <a:latin typeface="Century" panose="02040604050505020304" pitchFamily="18" charset="0"/>
                  </a:rPr>
                  <a:t>correctors </a:t>
                </a:r>
                <a:r>
                  <a:rPr lang="en-US" sz="2000" dirty="0" smtClean="0">
                    <a:latin typeface="Century" panose="02040604050505020304" pitchFamily="18" charset="0"/>
                  </a:rPr>
                  <a:t>(</a:t>
                </a:r>
                <a14:m>
                  <m:oMath xmlns:m="http://schemas.openxmlformats.org/officeDocument/2006/math">
                    <m:r>
                      <m:rPr>
                        <m:sty m:val="p"/>
                      </m:rPr>
                      <a:rPr lang="en-US" sz="2000" b="0" i="0" smtClean="0">
                        <a:latin typeface="Cambria Math" panose="02040503050406030204" pitchFamily="18" charset="0"/>
                      </a:rPr>
                      <m:t>Top</m:t>
                    </m:r>
                    <m:r>
                      <a:rPr lang="en-US" sz="2000" b="0" i="0" smtClean="0">
                        <a:latin typeface="Cambria Math" panose="02040503050406030204" pitchFamily="18" charset="0"/>
                      </a:rPr>
                      <m:t> 3</m:t>
                    </m:r>
                  </m:oMath>
                </a14:m>
                <a:r>
                  <a:rPr lang="en-US" sz="2000" dirty="0" smtClean="0">
                    <a:latin typeface="Century" panose="020406040505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1376771"/>
                <a:ext cx="8270324" cy="731547"/>
              </a:xfrm>
              <a:prstGeom prst="rect">
                <a:avLst/>
              </a:prstGeom>
              <a:blipFill>
                <a:blip r:embed="rId3"/>
                <a:stretch>
                  <a:fillRect l="-737" t="-5000" b="-10833"/>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1956396939"/>
              </p:ext>
            </p:extLst>
          </p:nvPr>
        </p:nvGraphicFramePr>
        <p:xfrm>
          <a:off x="220337" y="3391496"/>
          <a:ext cx="8507187" cy="328362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6" name="TextBox 5"/>
              <p:cNvSpPr txBox="1"/>
              <p:nvPr/>
            </p:nvSpPr>
            <p:spPr>
              <a:xfrm>
                <a:off x="457200" y="2426741"/>
                <a:ext cx="3790397" cy="646331"/>
              </a:xfrm>
              <a:prstGeom prst="rect">
                <a:avLst/>
              </a:prstGeom>
              <a:noFill/>
            </p:spPr>
            <p:txBody>
              <a:bodyPr wrap="none" rtlCol="0">
                <a:spAutoFit/>
              </a:bodyPr>
              <a:lstStyle/>
              <a:p>
                <a:r>
                  <a:rPr lang="en-US" u="sng" dirty="0">
                    <a:solidFill>
                      <a:schemeClr val="tx1">
                        <a:lumMod val="65000"/>
                        <a:lumOff val="35000"/>
                      </a:schemeClr>
                    </a:solidFill>
                    <a:latin typeface="Century" panose="02040604050505020304" pitchFamily="18" charset="0"/>
                  </a:rPr>
                  <a:t>Exact checking</a:t>
                </a:r>
                <a:r>
                  <a:rPr lang="en-US" dirty="0">
                    <a:solidFill>
                      <a:schemeClr val="tx1">
                        <a:lumMod val="65000"/>
                        <a:lumOff val="35000"/>
                      </a:schemeClr>
                    </a:solidFill>
                    <a:latin typeface="Century" panose="02040604050505020304" pitchFamily="18" charset="0"/>
                  </a:rPr>
                  <a:t>	</a:t>
                </a:r>
                <a:endParaRPr lang="en-US" dirty="0" smtClean="0">
                  <a:solidFill>
                    <a:schemeClr val="tx1">
                      <a:lumMod val="65000"/>
                      <a:lumOff val="35000"/>
                    </a:schemeClr>
                  </a:solidFill>
                  <a:latin typeface="Century" panose="02040604050505020304" pitchFamily="18" charset="0"/>
                </a:endParaRPr>
              </a:p>
              <a:p>
                <a:r>
                  <a:rPr lang="en-US" dirty="0" smtClean="0">
                    <a:latin typeface="Century" panose="02040604050505020304" pitchFamily="18" charset="0"/>
                  </a:rPr>
                  <a:t>Query </a:t>
                </a:r>
                <a:r>
                  <a:rPr lang="en-US" dirty="0">
                    <a:latin typeface="Century" panose="02040604050505020304" pitchFamily="18" charset="0"/>
                  </a:rPr>
                  <a:t>most probable </a:t>
                </a:r>
                <a14:m>
                  <m:oMath xmlns:m="http://schemas.openxmlformats.org/officeDocument/2006/math">
                    <m:r>
                      <a:rPr lang="en-US" i="1" dirty="0">
                        <a:latin typeface="Cambria Math" panose="02040503050406030204" pitchFamily="18" charset="0"/>
                      </a:rPr>
                      <m:t>𝑞</m:t>
                    </m:r>
                  </m:oMath>
                </a14:m>
                <a:r>
                  <a:rPr lang="en-US" dirty="0">
                    <a:latin typeface="Century" panose="02040604050505020304" pitchFamily="18" charset="0"/>
                  </a:rPr>
                  <a:t> </a:t>
                </a:r>
                <a:r>
                  <a:rPr lang="en-US" dirty="0" smtClean="0">
                    <a:latin typeface="Century" panose="02040604050505020304" pitchFamily="18" charset="0"/>
                  </a:rPr>
                  <a:t>passwords</a:t>
                </a:r>
                <a:endParaRPr lang="en-US" dirty="0">
                  <a:latin typeface="Century" panose="020406040505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 y="2426741"/>
                <a:ext cx="3790397" cy="646331"/>
              </a:xfrm>
              <a:prstGeom prst="rect">
                <a:avLst/>
              </a:prstGeom>
              <a:blipFill>
                <a:blip r:embed="rId5"/>
                <a:stretch>
                  <a:fillRect l="-1286" t="-4717" r="-643"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92363" y="2363958"/>
                <a:ext cx="4243028" cy="923330"/>
              </a:xfrm>
              <a:prstGeom prst="rect">
                <a:avLst/>
              </a:prstGeom>
              <a:noFill/>
            </p:spPr>
            <p:txBody>
              <a:bodyPr wrap="square" rtlCol="0">
                <a:spAutoFit/>
              </a:bodyPr>
              <a:lstStyle/>
              <a:p>
                <a:r>
                  <a:rPr lang="en-US" u="sng" dirty="0" smtClean="0">
                    <a:solidFill>
                      <a:schemeClr val="tx1">
                        <a:lumMod val="65000"/>
                        <a:lumOff val="35000"/>
                      </a:schemeClr>
                    </a:solidFill>
                    <a:latin typeface="Century" panose="02040604050505020304" pitchFamily="18" charset="0"/>
                  </a:rPr>
                  <a:t>Typo-tolerant checking</a:t>
                </a:r>
                <a:r>
                  <a:rPr lang="en-US" dirty="0">
                    <a:solidFill>
                      <a:schemeClr val="tx1">
                        <a:lumMod val="65000"/>
                        <a:lumOff val="35000"/>
                      </a:schemeClr>
                    </a:solidFill>
                    <a:latin typeface="Century" panose="02040604050505020304" pitchFamily="18" charset="0"/>
                  </a:rPr>
                  <a:t>	</a:t>
                </a:r>
                <a:endParaRPr lang="en-US" dirty="0" smtClean="0">
                  <a:solidFill>
                    <a:schemeClr val="tx1">
                      <a:lumMod val="65000"/>
                      <a:lumOff val="35000"/>
                    </a:schemeClr>
                  </a:solidFill>
                  <a:latin typeface="Century" panose="02040604050505020304" pitchFamily="18" charset="0"/>
                </a:endParaRPr>
              </a:p>
              <a:p>
                <a:r>
                  <a:rPr lang="en-US" dirty="0" smtClean="0">
                    <a:latin typeface="Century" panose="02040604050505020304" pitchFamily="18" charset="0"/>
                  </a:rPr>
                  <a:t>Query </a:t>
                </a:r>
                <a14:m>
                  <m:oMath xmlns:m="http://schemas.openxmlformats.org/officeDocument/2006/math">
                    <m:r>
                      <a:rPr lang="en-US" i="1" dirty="0" smtClean="0">
                        <a:latin typeface="Cambria Math" panose="02040503050406030204" pitchFamily="18" charset="0"/>
                      </a:rPr>
                      <m:t>𝑞</m:t>
                    </m:r>
                  </m:oMath>
                </a14:m>
                <a:r>
                  <a:rPr lang="en-US" dirty="0" smtClean="0">
                    <a:latin typeface="Century" panose="02040604050505020304" pitchFamily="18" charset="0"/>
                  </a:rPr>
                  <a:t> passwords that maximizes success. Computed using greedy </a:t>
                </a:r>
                <a:r>
                  <a:rPr lang="en-US" dirty="0" err="1" smtClean="0">
                    <a:latin typeface="Century" panose="02040604050505020304" pitchFamily="18" charset="0"/>
                  </a:rPr>
                  <a:t>algo</a:t>
                </a:r>
                <a:r>
                  <a:rPr lang="en-US" dirty="0" smtClean="0">
                    <a:latin typeface="Century" panose="02040604050505020304" pitchFamily="18" charset="0"/>
                  </a:rPr>
                  <a:t>.</a:t>
                </a:r>
                <a:endParaRPr lang="en-US" dirty="0">
                  <a:latin typeface="Century" panose="020406040505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92363" y="2363958"/>
                <a:ext cx="4243028" cy="923330"/>
              </a:xfrm>
              <a:prstGeom prst="rect">
                <a:avLst/>
              </a:prstGeom>
              <a:blipFill>
                <a:blip r:embed="rId6"/>
                <a:stretch>
                  <a:fillRect l="-1149"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54188" y="4307595"/>
                <a:ext cx="10081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𝑞</m:t>
                      </m:r>
                      <m:r>
                        <a:rPr lang="en-US" sz="2000" i="1" dirty="0" smtClean="0">
                          <a:latin typeface="Cambria Math" panose="02040503050406030204" pitchFamily="18" charset="0"/>
                        </a:rPr>
                        <m:t>=10</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6654188" y="4307595"/>
                <a:ext cx="1008161" cy="400110"/>
              </a:xfrm>
              <a:prstGeom prst="rect">
                <a:avLst/>
              </a:prstGeom>
              <a:blipFill>
                <a:blip r:embed="rId7"/>
                <a:stretch>
                  <a:fillRect b="-7692"/>
                </a:stretch>
              </a:blipFill>
            </p:spPr>
            <p:txBody>
              <a:bodyPr/>
              <a:lstStyle/>
              <a:p>
                <a:r>
                  <a:rPr lang="en-US">
                    <a:noFill/>
                  </a:rPr>
                  <a:t> </a:t>
                </a:r>
              </a:p>
            </p:txBody>
          </p:sp>
        </mc:Fallback>
      </mc:AlternateContent>
      <p:pic>
        <p:nvPicPr>
          <p:cNvPr id="11" name="Shape 94"/>
          <p:cNvPicPr preferRelativeResize="0"/>
          <p:nvPr/>
        </p:nvPicPr>
        <p:blipFill rotWithShape="1">
          <a:blip r:embed="rId8">
            <a:alphaModFix/>
          </a:blip>
          <a:srcRect t="21327" b="18099"/>
          <a:stretch/>
        </p:blipFill>
        <p:spPr>
          <a:xfrm>
            <a:off x="6321330" y="6327321"/>
            <a:ext cx="1004832" cy="384284"/>
          </a:xfrm>
          <a:prstGeom prst="rect">
            <a:avLst/>
          </a:prstGeom>
          <a:noFill/>
          <a:ln>
            <a:noFill/>
          </a:ln>
        </p:spPr>
      </p:pic>
      <p:pic>
        <p:nvPicPr>
          <p:cNvPr id="12" name="Shape 95"/>
          <p:cNvPicPr preferRelativeResize="0"/>
          <p:nvPr/>
        </p:nvPicPr>
        <p:blipFill rotWithShape="1">
          <a:blip r:embed="rId9">
            <a:alphaModFix/>
          </a:blip>
          <a:srcRect l="9886" t="18859" r="9862" b="19020"/>
          <a:stretch/>
        </p:blipFill>
        <p:spPr>
          <a:xfrm>
            <a:off x="2674353" y="6327322"/>
            <a:ext cx="1010700" cy="369444"/>
          </a:xfrm>
          <a:prstGeom prst="rect">
            <a:avLst/>
          </a:prstGeom>
          <a:noFill/>
          <a:ln>
            <a:noFill/>
          </a:ln>
        </p:spPr>
      </p:pic>
    </p:spTree>
    <p:extLst>
      <p:ext uri="{BB962C8B-B14F-4D97-AF65-F5344CB8AC3E}">
        <p14:creationId xmlns:p14="http://schemas.microsoft.com/office/powerpoint/2010/main" val="35119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62431" y="3695505"/>
            <a:ext cx="1523174" cy="461665"/>
          </a:xfrm>
          <a:prstGeom prst="rect">
            <a:avLst/>
          </a:prstGeom>
        </p:spPr>
        <p:txBody>
          <a:bodyPr wrap="none">
            <a:spAutoFit/>
          </a:bodyPr>
          <a:lstStyle/>
          <a:p>
            <a:r>
              <a:rPr lang="en-US" sz="2400" dirty="0" smtClean="0">
                <a:solidFill>
                  <a:srgbClr val="000000"/>
                </a:solidFill>
                <a:latin typeface="Century" panose="02040604050505020304" pitchFamily="18" charset="0"/>
              </a:rPr>
              <a:t>password</a:t>
            </a:r>
            <a:endParaRPr lang="en-US" sz="2400" dirty="0"/>
          </a:p>
        </p:txBody>
      </p:sp>
      <p:sp>
        <p:nvSpPr>
          <p:cNvPr id="7" name="Rectangle 6"/>
          <p:cNvSpPr/>
          <p:nvPr/>
        </p:nvSpPr>
        <p:spPr>
          <a:xfrm>
            <a:off x="710889" y="3643244"/>
            <a:ext cx="1853100" cy="461665"/>
          </a:xfrm>
          <a:prstGeom prst="rect">
            <a:avLst/>
          </a:prstGeom>
        </p:spPr>
        <p:txBody>
          <a:bodyPr wrap="square">
            <a:spAutoFit/>
          </a:bodyPr>
          <a:lstStyle/>
          <a:p>
            <a:r>
              <a:rPr lang="en-US" sz="2400" dirty="0">
                <a:solidFill>
                  <a:srgbClr val="000000"/>
                </a:solidFill>
                <a:latin typeface="Century" panose="02040604050505020304" pitchFamily="18" charset="0"/>
              </a:rPr>
              <a:t> </a:t>
            </a:r>
            <a:r>
              <a:rPr lang="en-US" sz="2400" dirty="0" smtClean="0">
                <a:solidFill>
                  <a:srgbClr val="000000"/>
                </a:solidFill>
                <a:latin typeface="Century" panose="02040604050505020304" pitchFamily="18" charset="0"/>
              </a:rPr>
              <a:t>Password</a:t>
            </a:r>
            <a:endParaRPr lang="en-US" sz="2400" dirty="0">
              <a:solidFill>
                <a:srgbClr val="000000"/>
              </a:solidFill>
              <a:latin typeface="Century" panose="02040604050505020304" pitchFamily="18" charset="0"/>
            </a:endParaRPr>
          </a:p>
        </p:txBody>
      </p:sp>
      <p:sp>
        <p:nvSpPr>
          <p:cNvPr id="2" name="Title 1"/>
          <p:cNvSpPr>
            <a:spLocks noGrp="1"/>
          </p:cNvSpPr>
          <p:nvPr>
            <p:ph type="title"/>
          </p:nvPr>
        </p:nvSpPr>
        <p:spPr>
          <a:xfrm>
            <a:off x="457200" y="212437"/>
            <a:ext cx="7909560" cy="804487"/>
          </a:xfrm>
        </p:spPr>
        <p:txBody>
          <a:bodyPr>
            <a:normAutofit/>
          </a:bodyPr>
          <a:lstStyle/>
          <a:p>
            <a:r>
              <a:rPr lang="en-US" dirty="0" smtClean="0"/>
              <a:t>Security-sensitive typo correction</a:t>
            </a:r>
            <a:endParaRPr lang="en-US" dirty="0"/>
          </a:p>
        </p:txBody>
      </p:sp>
      <p:sp>
        <p:nvSpPr>
          <p:cNvPr id="3" name="Slide Number Placeholder 2"/>
          <p:cNvSpPr>
            <a:spLocks noGrp="1"/>
          </p:cNvSpPr>
          <p:nvPr>
            <p:ph type="sldNum" sz="quarter" idx="12"/>
          </p:nvPr>
        </p:nvSpPr>
        <p:spPr/>
        <p:txBody>
          <a:bodyPr/>
          <a:lstStyle/>
          <a:p>
            <a:fld id="{34DE09CD-4155-47C6-B702-40B48142EF6C}" type="slidenum">
              <a:rPr lang="en-US" smtClean="0"/>
              <a:t>17</a:t>
            </a:fld>
            <a:endParaRPr lang="en-US"/>
          </a:p>
        </p:txBody>
      </p:sp>
      <p:sp>
        <p:nvSpPr>
          <p:cNvPr id="15" name="Rounded Rectangle 14"/>
          <p:cNvSpPr/>
          <p:nvPr/>
        </p:nvSpPr>
        <p:spPr>
          <a:xfrm>
            <a:off x="805815" y="1268730"/>
            <a:ext cx="7212330" cy="1085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entury" panose="02040604050505020304" pitchFamily="18" charset="0"/>
              </a:rPr>
              <a:t>Don’t check a correction if the resulting password is too popular.</a:t>
            </a:r>
            <a:endParaRPr lang="en-US" sz="2800" dirty="0">
              <a:solidFill>
                <a:schemeClr val="tx1"/>
              </a:solidFill>
              <a:latin typeface="Century" panose="02040604050505020304" pitchFamily="18" charset="0"/>
            </a:endParaRPr>
          </a:p>
        </p:txBody>
      </p:sp>
      <mc:AlternateContent xmlns:mc="http://schemas.openxmlformats.org/markup-compatibility/2006">
        <mc:Choice xmlns:a14="http://schemas.microsoft.com/office/drawing/2010/main" Requires="a14">
          <p:sp>
            <p:nvSpPr>
              <p:cNvPr id="17" name="Rectangle 16"/>
              <p:cNvSpPr/>
              <p:nvPr/>
            </p:nvSpPr>
            <p:spPr>
              <a:xfrm>
                <a:off x="320040" y="4750489"/>
                <a:ext cx="8471420" cy="200054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sz="2800" b="1" dirty="0" smtClean="0">
                    <a:solidFill>
                      <a:schemeClr val="tx1"/>
                    </a:solidFill>
                    <a:latin typeface="Century" panose="02040604050505020304" pitchFamily="18" charset="0"/>
                  </a:rPr>
                  <a:t>Free Correction Theorem</a:t>
                </a:r>
                <a:endParaRPr lang="en-US" sz="2400" b="1" dirty="0" smtClean="0">
                  <a:solidFill>
                    <a:schemeClr val="tx1"/>
                  </a:solidFill>
                  <a:latin typeface="Century" panose="02040604050505020304" pitchFamily="18" charset="0"/>
                </a:endParaRPr>
              </a:p>
              <a:p>
                <a:pPr lvl="0"/>
                <a:r>
                  <a:rPr lang="en-US" sz="2400" dirty="0" smtClean="0">
                    <a:solidFill>
                      <a:schemeClr val="tx1"/>
                    </a:solidFill>
                    <a:latin typeface="Century" panose="02040604050505020304" pitchFamily="18" charset="0"/>
                  </a:rPr>
                  <a:t>For </a:t>
                </a:r>
                <a:r>
                  <a:rPr lang="en-US" sz="2400" dirty="0">
                    <a:solidFill>
                      <a:schemeClr val="tx1"/>
                    </a:solidFill>
                    <a:latin typeface="Century" panose="02040604050505020304" pitchFamily="18" charset="0"/>
                  </a:rPr>
                  <a:t>any </a:t>
                </a:r>
                <a:r>
                  <a:rPr lang="en-US" sz="2400" dirty="0" smtClean="0">
                    <a:solidFill>
                      <a:schemeClr val="tx1"/>
                    </a:solidFill>
                    <a:latin typeface="Century" panose="02040604050505020304" pitchFamily="18" charset="0"/>
                  </a:rPr>
                  <a:t>non-uniform password </a:t>
                </a:r>
                <a:r>
                  <a:rPr lang="en-US" sz="2400" dirty="0">
                    <a:solidFill>
                      <a:schemeClr val="tx1"/>
                    </a:solidFill>
                    <a:latin typeface="Century" panose="02040604050505020304" pitchFamily="18" charset="0"/>
                  </a:rPr>
                  <a:t>distribution, set of correctors, and adversarial query budget </a:t>
                </a:r>
                <a14:m>
                  <m:oMath xmlns:m="http://schemas.openxmlformats.org/officeDocument/2006/math">
                    <m:r>
                      <a:rPr lang="en-US" sz="2400" i="1" dirty="0" smtClean="0">
                        <a:solidFill>
                          <a:schemeClr val="tx1"/>
                        </a:solidFill>
                        <a:latin typeface="Cambria Math" panose="02040503050406030204" pitchFamily="18" charset="0"/>
                      </a:rPr>
                      <m:t>𝑞</m:t>
                    </m:r>
                  </m:oMath>
                </a14:m>
                <a:r>
                  <a:rPr lang="en-US" sz="2400" dirty="0">
                    <a:solidFill>
                      <a:schemeClr val="tx1"/>
                    </a:solidFill>
                    <a:latin typeface="Century" panose="02040604050505020304" pitchFamily="18" charset="0"/>
                  </a:rPr>
                  <a:t>, there exists a </a:t>
                </a:r>
                <a:r>
                  <a:rPr lang="en-US" sz="2400" dirty="0" smtClean="0">
                    <a:solidFill>
                      <a:schemeClr val="tx1"/>
                    </a:solidFill>
                    <a:latin typeface="Century" panose="02040604050505020304" pitchFamily="18" charset="0"/>
                  </a:rPr>
                  <a:t>typo correction scheme that corrects typos with no degradation in security.</a:t>
                </a:r>
                <a:endParaRPr lang="en-US" sz="2400" dirty="0">
                  <a:solidFill>
                    <a:schemeClr val="tx1"/>
                  </a:solidFill>
                  <a:latin typeface="Century" panose="020406040505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20040" y="4750489"/>
                <a:ext cx="8471420" cy="2000548"/>
              </a:xfrm>
              <a:prstGeom prst="rect">
                <a:avLst/>
              </a:prstGeom>
              <a:blipFill>
                <a:blip r:embed="rId3"/>
                <a:stretch>
                  <a:fillRect l="-1078" t="-2727" b="-5758"/>
                </a:stretch>
              </a:blipFill>
              <a:ln/>
            </p:spPr>
            <p:txBody>
              <a:bodyPr/>
              <a:lstStyle/>
              <a:p>
                <a:r>
                  <a:rPr lang="en-US">
                    <a:noFill/>
                  </a:rPr>
                  <a:t> </a:t>
                </a:r>
              </a:p>
            </p:txBody>
          </p:sp>
        </mc:Fallback>
      </mc:AlternateContent>
      <p:cxnSp>
        <p:nvCxnSpPr>
          <p:cNvPr id="28" name="Straight Connector 27"/>
          <p:cNvCxnSpPr/>
          <p:nvPr/>
        </p:nvCxnSpPr>
        <p:spPr>
          <a:xfrm>
            <a:off x="3907875" y="3947722"/>
            <a:ext cx="1413024" cy="22034"/>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7140517" y="3695505"/>
            <a:ext cx="1734770" cy="461665"/>
          </a:xfrm>
          <a:prstGeom prst="rect">
            <a:avLst/>
          </a:prstGeom>
        </p:spPr>
        <p:txBody>
          <a:bodyPr wrap="none">
            <a:spAutoFit/>
          </a:bodyPr>
          <a:lstStyle/>
          <a:p>
            <a:r>
              <a:rPr lang="en-US" sz="2400" dirty="0" err="1">
                <a:solidFill>
                  <a:srgbClr val="000000"/>
                </a:solidFill>
                <a:latin typeface="Century" panose="02040604050505020304" pitchFamily="18" charset="0"/>
              </a:rPr>
              <a:t>pASSWOR</a:t>
            </a:r>
            <a:endParaRPr lang="en-US" sz="2400" dirty="0"/>
          </a:p>
        </p:txBody>
      </p:sp>
      <p:sp>
        <p:nvSpPr>
          <p:cNvPr id="16" name="TextBox 15"/>
          <p:cNvSpPr txBox="1"/>
          <p:nvPr/>
        </p:nvSpPr>
        <p:spPr>
          <a:xfrm>
            <a:off x="3425171" y="2538495"/>
            <a:ext cx="1979644" cy="461665"/>
          </a:xfrm>
          <a:prstGeom prst="rect">
            <a:avLst/>
          </a:prstGeom>
          <a:noFill/>
        </p:spPr>
        <p:txBody>
          <a:bodyPr wrap="none" rtlCol="0">
            <a:spAutoFit/>
          </a:bodyPr>
          <a:lstStyle/>
          <a:p>
            <a:r>
              <a:rPr lang="en-US" sz="2400" dirty="0">
                <a:solidFill>
                  <a:srgbClr val="000000"/>
                </a:solidFill>
                <a:latin typeface="Century" panose="02040604050505020304" pitchFamily="18" charset="0"/>
              </a:rPr>
              <a:t>P</a:t>
            </a:r>
            <a:r>
              <a:rPr lang="en-US" sz="2400" dirty="0" smtClean="0">
                <a:solidFill>
                  <a:srgbClr val="000000"/>
                </a:solidFill>
                <a:latin typeface="Century" panose="02040604050505020304" pitchFamily="18" charset="0"/>
              </a:rPr>
              <a:t>ASSWORD</a:t>
            </a:r>
            <a:endParaRPr lang="en-US" sz="2400" dirty="0"/>
          </a:p>
        </p:txBody>
      </p:sp>
      <p:cxnSp>
        <p:nvCxnSpPr>
          <p:cNvPr id="12" name="Straight Arrow Connector 11"/>
          <p:cNvCxnSpPr/>
          <p:nvPr/>
        </p:nvCxnSpPr>
        <p:spPr>
          <a:xfrm flipH="1">
            <a:off x="2006930" y="2998912"/>
            <a:ext cx="1418242" cy="69659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4505291" y="2973429"/>
            <a:ext cx="7332" cy="67106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5400248" y="2887508"/>
            <a:ext cx="1740269" cy="807997"/>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894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par>
                                <p:cTn id="10" presetID="22" presetClass="entr" presetSubtype="1"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lt">
                                    <p:tmAbs val="0"/>
                                  </p:iterate>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0"/>
                                  </p:stCondLst>
                                  <p:iterate type="lt">
                                    <p:tmAbs val="0"/>
                                  </p:iterate>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1" nodeType="clickEffect">
                                  <p:stCondLst>
                                    <p:cond delay="0"/>
                                  </p:stCondLst>
                                  <p:iterate type="lt">
                                    <p:tmPct val="0"/>
                                  </p:iterate>
                                  <p:childTnLst>
                                    <p:animClr clrSpc="rgb" dir="cw">
                                      <p:cBhvr override="childStyle">
                                        <p:cTn id="28" dur="1000" fill="hold"/>
                                        <p:tgtEl>
                                          <p:spTgt spid="8"/>
                                        </p:tgtEl>
                                        <p:attrNameLst>
                                          <p:attrName>style.color</p:attrName>
                                        </p:attrNameLst>
                                      </p:cBhvr>
                                      <p:to>
                                        <a:srgbClr val="FF0000"/>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17" grpId="0" animBg="1"/>
      <p:bldP spid="9"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925" y="268790"/>
            <a:ext cx="7823835" cy="804487"/>
          </a:xfrm>
        </p:spPr>
        <p:txBody>
          <a:bodyPr>
            <a:normAutofit/>
          </a:bodyPr>
          <a:lstStyle/>
          <a:p>
            <a:r>
              <a:rPr lang="en-US" dirty="0" smtClean="0"/>
              <a:t>Security of checkers with filtering</a:t>
            </a:r>
            <a:endParaRPr lang="en-US" dirty="0"/>
          </a:p>
        </p:txBody>
      </p:sp>
      <p:sp>
        <p:nvSpPr>
          <p:cNvPr id="2" name="Slide Number Placeholder 1"/>
          <p:cNvSpPr>
            <a:spLocks noGrp="1"/>
          </p:cNvSpPr>
          <p:nvPr>
            <p:ph type="sldNum" sz="quarter" idx="12"/>
          </p:nvPr>
        </p:nvSpPr>
        <p:spPr/>
        <p:txBody>
          <a:bodyPr/>
          <a:lstStyle/>
          <a:p>
            <a:fld id="{34DE09CD-4155-47C6-B702-40B48142EF6C}" type="slidenum">
              <a:rPr lang="en-US" smtClean="0"/>
              <a:t>18</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540109" y="1151720"/>
                <a:ext cx="8247632" cy="1659750"/>
              </a:xfrm>
              <a:prstGeom prst="rect">
                <a:avLst/>
              </a:prstGeom>
              <a:noFill/>
            </p:spPr>
            <p:txBody>
              <a:bodyPr wrap="square" rtlCol="0">
                <a:spAutoFit/>
              </a:bodyPr>
              <a:lstStyle/>
              <a:p>
                <a:r>
                  <a:rPr lang="en-US" sz="2400" dirty="0" smtClean="0">
                    <a:latin typeface="Century" panose="02040604050505020304" pitchFamily="18" charset="0"/>
                  </a:rPr>
                  <a:t>Correct typo ensuring that total probability of all checked password is less than </a:t>
                </a:r>
                <a14:m>
                  <m:oMath xmlns:m="http://schemas.openxmlformats.org/officeDocument/2006/math">
                    <m:r>
                      <m:rPr>
                        <m:sty m:val="p"/>
                      </m:rPr>
                      <a:rPr lang="en-US" sz="2400" b="0" i="0" smtClean="0">
                        <a:latin typeface="Cambria Math" panose="02040503050406030204" pitchFamily="18" charset="0"/>
                      </a:rPr>
                      <m:t>Pr</m:t>
                    </m:r>
                    <m:r>
                      <a:rPr lang="en-US" sz="2400" b="0" i="1" smtClean="0">
                        <a:latin typeface="Cambria Math" panose="02040503050406030204" pitchFamily="18" charset="0"/>
                      </a:rPr>
                      <m:t>⁡[</m:t>
                    </m:r>
                    <m:r>
                      <a:rPr lang="en-US" sz="2400" b="0" i="1" smtClean="0">
                        <a:latin typeface="Cambria Math" panose="02040503050406030204" pitchFamily="18" charset="0"/>
                      </a:rPr>
                      <m:t>𝑝</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𝑞</m:t>
                        </m:r>
                      </m:sub>
                    </m:sSub>
                    <m:r>
                      <a:rPr lang="en-US" sz="2400" b="0" i="1" smtClean="0">
                        <a:latin typeface="Cambria Math" panose="02040503050406030204" pitchFamily="18" charset="0"/>
                      </a:rPr>
                      <m:t>]</m:t>
                    </m:r>
                  </m:oMath>
                </a14:m>
                <a:r>
                  <a:rPr lang="en-US" sz="2400" dirty="0" smtClean="0">
                    <a:latin typeface="Century" panose="02040604050505020304" pitchFamily="18" charset="0"/>
                  </a:rPr>
                  <a:t>.</a:t>
                </a:r>
              </a:p>
              <a:p>
                <a:endParaRPr lang="en-US" sz="2400" dirty="0">
                  <a:latin typeface="Century" panose="02040604050505020304" pitchFamily="18" charset="0"/>
                </a:endParaRPr>
              </a:p>
              <a:p>
                <a:r>
                  <a:rPr lang="en-US" sz="2400" dirty="0">
                    <a:latin typeface="Century" panose="02040604050505020304" pitchFamily="18" charset="0"/>
                  </a:rPr>
                  <a:t>Estimated password distribution</a:t>
                </a:r>
                <a:r>
                  <a:rPr lang="en-US" sz="2400" dirty="0"/>
                  <a:t> with </a:t>
                </a:r>
                <a:r>
                  <a:rPr lang="en-US" sz="2800" dirty="0" err="1" smtClean="0">
                    <a:solidFill>
                      <a:srgbClr val="00B0F0"/>
                    </a:solidFill>
                    <a:latin typeface="Bauhaus 93" panose="04030905020B02020C02" pitchFamily="82" charset="0"/>
                  </a:rPr>
                  <a:t>rock</a:t>
                </a:r>
                <a:r>
                  <a:rPr lang="en-US" sz="2800" dirty="0" err="1" smtClean="0">
                    <a:solidFill>
                      <a:schemeClr val="tx1">
                        <a:lumMod val="65000"/>
                        <a:lumOff val="35000"/>
                      </a:schemeClr>
                    </a:solidFill>
                    <a:latin typeface="Bauhaus 93" panose="04030905020B02020C02" pitchFamily="82" charset="0"/>
                  </a:rPr>
                  <a:t>you</a:t>
                </a:r>
                <a:endParaRPr lang="en-US" sz="2800" dirty="0">
                  <a:solidFill>
                    <a:schemeClr val="tx1">
                      <a:lumMod val="65000"/>
                      <a:lumOff val="35000"/>
                    </a:schemeClr>
                  </a:solidFill>
                  <a:latin typeface="Bauhaus 93" panose="04030905020B02020C02" pitchFamily="8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0109" y="1151720"/>
                <a:ext cx="8247632" cy="1659750"/>
              </a:xfrm>
              <a:prstGeom prst="rect">
                <a:avLst/>
              </a:prstGeom>
              <a:blipFill>
                <a:blip r:embed="rId3"/>
                <a:stretch>
                  <a:fillRect l="-1183" t="-2941" b="-9559"/>
                </a:stretch>
              </a:blipFill>
            </p:spPr>
            <p:txBody>
              <a:bodyPr/>
              <a:lstStyle/>
              <a:p>
                <a:r>
                  <a:rPr lang="en-US">
                    <a:noFill/>
                  </a:rPr>
                  <a:t> </a:t>
                </a:r>
              </a:p>
            </p:txBody>
          </p:sp>
        </mc:Fallback>
      </mc:AlternateContent>
      <p:graphicFrame>
        <p:nvGraphicFramePr>
          <p:cNvPr id="11" name="Chart 10"/>
          <p:cNvGraphicFramePr/>
          <p:nvPr>
            <p:extLst>
              <p:ext uri="{D42A27DB-BD31-4B8C-83A1-F6EECF244321}">
                <p14:modId xmlns:p14="http://schemas.microsoft.com/office/powerpoint/2010/main" val="2646861630"/>
              </p:ext>
            </p:extLst>
          </p:nvPr>
        </p:nvGraphicFramePr>
        <p:xfrm>
          <a:off x="475274" y="2989237"/>
          <a:ext cx="7959136" cy="3390822"/>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13" name="Rectangle 12"/>
              <p:cNvSpPr/>
              <p:nvPr/>
            </p:nvSpPr>
            <p:spPr>
              <a:xfrm>
                <a:off x="6375879" y="3380087"/>
                <a:ext cx="1168012" cy="46166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𝑞</m:t>
                      </m:r>
                      <m:r>
                        <a:rPr lang="en-US" sz="2400" i="1" dirty="0">
                          <a:latin typeface="Cambria Math" panose="02040503050406030204" pitchFamily="18" charset="0"/>
                        </a:rPr>
                        <m:t>=10</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6375879" y="3380087"/>
                <a:ext cx="1168012" cy="461665"/>
              </a:xfrm>
              <a:prstGeom prst="rect">
                <a:avLst/>
              </a:prstGeom>
              <a:blipFill>
                <a:blip r:embed="rId5"/>
                <a:stretch>
                  <a:fillRect b="-10526"/>
                </a:stretch>
              </a:blipFill>
            </p:spPr>
            <p:txBody>
              <a:bodyPr/>
              <a:lstStyle/>
              <a:p>
                <a:r>
                  <a:rPr lang="en-US">
                    <a:noFill/>
                  </a:rPr>
                  <a:t> </a:t>
                </a:r>
              </a:p>
            </p:txBody>
          </p:sp>
        </mc:Fallback>
      </mc:AlternateContent>
      <p:pic>
        <p:nvPicPr>
          <p:cNvPr id="7" name="Shape 94"/>
          <p:cNvPicPr preferRelativeResize="0"/>
          <p:nvPr/>
        </p:nvPicPr>
        <p:blipFill rotWithShape="1">
          <a:blip r:embed="rId6">
            <a:alphaModFix/>
          </a:blip>
          <a:srcRect t="21327" b="18099"/>
          <a:stretch/>
        </p:blipFill>
        <p:spPr>
          <a:xfrm>
            <a:off x="6145058" y="6206312"/>
            <a:ext cx="1004832" cy="408813"/>
          </a:xfrm>
          <a:prstGeom prst="rect">
            <a:avLst/>
          </a:prstGeom>
          <a:noFill/>
          <a:ln>
            <a:noFill/>
          </a:ln>
        </p:spPr>
      </p:pic>
      <p:pic>
        <p:nvPicPr>
          <p:cNvPr id="10" name="Shape 95"/>
          <p:cNvPicPr preferRelativeResize="0"/>
          <p:nvPr/>
        </p:nvPicPr>
        <p:blipFill rotWithShape="1">
          <a:blip r:embed="rId7">
            <a:alphaModFix/>
          </a:blip>
          <a:srcRect l="9886" t="18859" r="9862" b="19020"/>
          <a:stretch/>
        </p:blipFill>
        <p:spPr>
          <a:xfrm>
            <a:off x="2543724" y="6206312"/>
            <a:ext cx="1010700" cy="369444"/>
          </a:xfrm>
          <a:prstGeom prst="rect">
            <a:avLst/>
          </a:prstGeom>
          <a:noFill/>
          <a:ln>
            <a:noFill/>
          </a:ln>
        </p:spPr>
      </p:pic>
      <p:sp>
        <p:nvSpPr>
          <p:cNvPr id="4" name="Oval 3"/>
          <p:cNvSpPr/>
          <p:nvPr/>
        </p:nvSpPr>
        <p:spPr>
          <a:xfrm>
            <a:off x="5153895" y="1143248"/>
            <a:ext cx="1639739" cy="5042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4" idx="5"/>
          </p:cNvCxnSpPr>
          <p:nvPr/>
        </p:nvCxnSpPr>
        <p:spPr>
          <a:xfrm flipV="1">
            <a:off x="6549384" y="1573619"/>
            <a:ext cx="4116" cy="783452"/>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Oval 19"/>
          <p:cNvSpPr/>
          <p:nvPr/>
        </p:nvSpPr>
        <p:spPr>
          <a:xfrm>
            <a:off x="7022298" y="5063572"/>
            <a:ext cx="585800" cy="4122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Oval 20"/>
          <p:cNvSpPr/>
          <p:nvPr/>
        </p:nvSpPr>
        <p:spPr>
          <a:xfrm>
            <a:off x="3659655" y="3687602"/>
            <a:ext cx="513992" cy="40488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TextBox 1"/>
          <p:cNvSpPr txBox="1"/>
          <p:nvPr/>
        </p:nvSpPr>
        <p:spPr>
          <a:xfrm>
            <a:off x="4586206" y="4235049"/>
            <a:ext cx="3988989" cy="607301"/>
          </a:xfrm>
          <a:prstGeom prst="rect">
            <a:avLst/>
          </a:prstGeom>
        </p:spPr>
        <p:style>
          <a:lnRef idx="1">
            <a:schemeClr val="accent2"/>
          </a:lnRef>
          <a:fillRef idx="3">
            <a:schemeClr val="accent2"/>
          </a:fillRef>
          <a:effectRef idx="2">
            <a:schemeClr val="accent2"/>
          </a:effectRef>
          <a:fontRef idx="minor">
            <a:schemeClr val="lt1"/>
          </a:fontRef>
        </p:style>
        <p:txBody>
          <a:bodyPr wrap="non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800" dirty="0" smtClean="0">
                <a:latin typeface="Cambria" panose="02040503050406030204" pitchFamily="18" charset="0"/>
              </a:rPr>
              <a:t>Change in success: 0.02%</a:t>
            </a:r>
            <a:endParaRPr lang="en-US" sz="2800" dirty="0">
              <a:latin typeface="Cambria" panose="02040503050406030204" pitchFamily="18" charset="0"/>
            </a:endParaRPr>
          </a:p>
        </p:txBody>
      </p:sp>
      <p:sp>
        <p:nvSpPr>
          <p:cNvPr id="25" name="Oval 24"/>
          <p:cNvSpPr/>
          <p:nvPr/>
        </p:nvSpPr>
        <p:spPr>
          <a:xfrm>
            <a:off x="4842709" y="1512887"/>
            <a:ext cx="1231960" cy="5042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5" idx="4"/>
          </p:cNvCxnSpPr>
          <p:nvPr/>
        </p:nvCxnSpPr>
        <p:spPr>
          <a:xfrm flipH="1" flipV="1">
            <a:off x="5458689" y="2017098"/>
            <a:ext cx="458710" cy="44747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531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heel(1)">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heel(1)">
                                      <p:cBhvr>
                                        <p:cTn id="38" dur="1000"/>
                                        <p:tgtEl>
                                          <p:spTgt spid="21"/>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animBg="1"/>
      <p:bldP spid="4" grpId="0" animBg="1"/>
      <p:bldP spid="20" grpId="0" animBg="1"/>
      <p:bldP spid="21"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075365" y="6492875"/>
            <a:ext cx="984019" cy="365125"/>
          </a:xfrm>
        </p:spPr>
        <p:txBody>
          <a:bodyPr/>
          <a:lstStyle/>
          <a:p>
            <a:fld id="{34DE09CD-4155-47C6-B702-40B48142EF6C}" type="slidenum">
              <a:rPr lang="en-US" sz="1800" smtClean="0"/>
              <a:t>19</a:t>
            </a:fld>
            <a:endParaRPr lang="en-US" sz="1800" dirty="0"/>
          </a:p>
        </p:txBody>
      </p:sp>
      <p:sp>
        <p:nvSpPr>
          <p:cNvPr id="4" name="Rounded Rectangle 3"/>
          <p:cNvSpPr/>
          <p:nvPr/>
        </p:nvSpPr>
        <p:spPr>
          <a:xfrm>
            <a:off x="638979" y="2203372"/>
            <a:ext cx="7799941" cy="21042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mj-lt"/>
              </a:rPr>
              <a:t>Typo-tolerant checking can enhance users’ experience for essentially no degradation in security.</a:t>
            </a:r>
            <a:endParaRPr lang="en-US" sz="4000" dirty="0">
              <a:solidFill>
                <a:schemeClr val="tx1"/>
              </a:solidFill>
              <a:latin typeface="+mj-lt"/>
            </a:endParaRPr>
          </a:p>
        </p:txBody>
      </p:sp>
    </p:spTree>
    <p:extLst>
      <p:ext uri="{BB962C8B-B14F-4D97-AF65-F5344CB8AC3E}">
        <p14:creationId xmlns:p14="http://schemas.microsoft.com/office/powerpoint/2010/main" val="59563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9" name="Picture 18"/>
          <p:cNvPicPr>
            <a:picLocks noChangeAspect="1"/>
          </p:cNvPicPr>
          <p:nvPr/>
        </p:nvPicPr>
        <p:blipFill rotWithShape="1">
          <a:blip r:embed="rId3"/>
          <a:srcRect l="12222" t="17285" r="10617" b="16542"/>
          <a:stretch/>
        </p:blipFill>
        <p:spPr>
          <a:xfrm>
            <a:off x="1831350" y="1245082"/>
            <a:ext cx="5291667" cy="4538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3236226" y="2529456"/>
            <a:ext cx="3062177" cy="595423"/>
          </a:xfrm>
          <a:prstGeom prst="rect">
            <a:avLst/>
          </a:prstGeom>
          <a:solidFill>
            <a:srgbClr val="F8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rahul</a:t>
            </a:r>
            <a:endParaRPr lang="en-US" dirty="0">
              <a:solidFill>
                <a:schemeClr val="tx1"/>
              </a:solidFill>
            </a:endParaRPr>
          </a:p>
        </p:txBody>
      </p:sp>
      <p:sp>
        <p:nvSpPr>
          <p:cNvPr id="32" name="Rectangle 31"/>
          <p:cNvSpPr/>
          <p:nvPr/>
        </p:nvSpPr>
        <p:spPr>
          <a:xfrm>
            <a:off x="3236226" y="3328657"/>
            <a:ext cx="3062177" cy="595423"/>
          </a:xfrm>
          <a:prstGeom prst="rect">
            <a:avLst/>
          </a:prstGeom>
          <a:solidFill>
            <a:srgbClr val="F8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 • • • • </a:t>
            </a:r>
            <a:r>
              <a:rPr lang="en-US" b="1" dirty="0" smtClean="0">
                <a:solidFill>
                  <a:schemeClr val="tx1"/>
                </a:solidFill>
              </a:rPr>
              <a:t>•</a:t>
            </a:r>
            <a:r>
              <a:rPr lang="en-US" b="1" dirty="0">
                <a:solidFill>
                  <a:schemeClr val="tx1"/>
                </a:solidFill>
              </a:rPr>
              <a:t> • </a:t>
            </a:r>
            <a:r>
              <a:rPr lang="en-US" b="1" dirty="0" smtClean="0">
                <a:solidFill>
                  <a:schemeClr val="tx1"/>
                </a:solidFill>
              </a:rPr>
              <a:t>•</a:t>
            </a:r>
            <a:r>
              <a:rPr lang="en-US" b="1" dirty="0">
                <a:solidFill>
                  <a:schemeClr val="tx1"/>
                </a:solidFill>
              </a:rPr>
              <a:t> • •</a:t>
            </a:r>
            <a:endParaRPr lang="en-US" dirty="0">
              <a:solidFill>
                <a:schemeClr val="tx1"/>
              </a:solidFill>
            </a:endParaRPr>
          </a:p>
        </p:txBody>
      </p:sp>
    </p:spTree>
    <p:extLst>
      <p:ext uri="{BB962C8B-B14F-4D97-AF65-F5344CB8AC3E}">
        <p14:creationId xmlns:p14="http://schemas.microsoft.com/office/powerpoint/2010/main" val="1825431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401"/>
                            </p:stCondLst>
                            <p:childTnLst>
                              <p:par>
                                <p:cTn id="8" presetID="1" presetClass="entr" presetSubtype="0" fill="hold" grpId="0" nodeType="afterEffect">
                                  <p:stCondLst>
                                    <p:cond delay="0"/>
                                  </p:stCondLst>
                                  <p:iterate type="lt">
                                    <p:tmAbs val="100"/>
                                  </p:iterate>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pASSWORD</a:t>
            </a:r>
            <a:r>
              <a:rPr lang="en-US" dirty="0" smtClean="0">
                <a:solidFill>
                  <a:srgbClr val="0070C0"/>
                </a:solidFill>
              </a:rPr>
              <a:t> </a:t>
            </a:r>
            <a:r>
              <a:rPr lang="en-US" dirty="0" err="1" smtClean="0">
                <a:solidFill>
                  <a:srgbClr val="0070C0"/>
                </a:solidFill>
              </a:rPr>
              <a:t>tYPOS</a:t>
            </a:r>
            <a:r>
              <a:rPr lang="en-US" dirty="0" smtClean="0">
                <a:solidFill>
                  <a:srgbClr val="0070C0"/>
                </a:solidFill>
              </a:rPr>
              <a:t> </a:t>
            </a:r>
            <a:r>
              <a:rPr lang="en-US" dirty="0" smtClean="0">
                <a:solidFill>
                  <a:schemeClr val="tx1"/>
                </a:solidFill>
              </a:rPr>
              <a:t>in one slide</a:t>
            </a:r>
            <a:endParaRPr lang="en-US" dirty="0">
              <a:solidFill>
                <a:srgbClr val="0070C0"/>
              </a:solidFill>
            </a:endParaRPr>
          </a:p>
        </p:txBody>
      </p:sp>
      <p:sp>
        <p:nvSpPr>
          <p:cNvPr id="3" name="Text Placeholder 2"/>
          <p:cNvSpPr>
            <a:spLocks noGrp="1"/>
          </p:cNvSpPr>
          <p:nvPr>
            <p:ph type="body" idx="1"/>
          </p:nvPr>
        </p:nvSpPr>
        <p:spPr>
          <a:xfrm>
            <a:off x="387900" y="1246910"/>
            <a:ext cx="8642550" cy="3666613"/>
          </a:xfrm>
        </p:spPr>
        <p:txBody>
          <a:bodyPr>
            <a:normAutofit/>
          </a:bodyPr>
          <a:lstStyle/>
          <a:p>
            <a:pPr marL="457200" indent="-457200">
              <a:buFont typeface="+mj-lt"/>
              <a:buAutoNum type="arabicPeriod"/>
            </a:pPr>
            <a:r>
              <a:rPr lang="en-US" sz="2400" dirty="0">
                <a:solidFill>
                  <a:schemeClr val="accent1">
                    <a:lumMod val="75000"/>
                  </a:schemeClr>
                </a:solidFill>
              </a:rPr>
              <a:t>Introduce typo-tolerant password checkers</a:t>
            </a:r>
          </a:p>
          <a:p>
            <a:pPr marL="562356" lvl="1" indent="-342900">
              <a:lnSpc>
                <a:spcPct val="100000"/>
              </a:lnSpc>
              <a:buClr>
                <a:schemeClr val="tx1"/>
              </a:buClr>
              <a:buFont typeface="Arial" panose="020B0604020202020204" pitchFamily="34" charset="0"/>
              <a:buChar char="•"/>
            </a:pPr>
            <a:r>
              <a:rPr lang="en-US" sz="2000" dirty="0">
                <a:solidFill>
                  <a:srgbClr val="000000">
                    <a:lumMod val="75000"/>
                    <a:lumOff val="25000"/>
                  </a:srgbClr>
                </a:solidFill>
              </a:rPr>
              <a:t>Compatible with existing password </a:t>
            </a:r>
            <a:r>
              <a:rPr lang="en-US" sz="2000" dirty="0" smtClean="0">
                <a:solidFill>
                  <a:srgbClr val="000000">
                    <a:lumMod val="75000"/>
                    <a:lumOff val="25000"/>
                  </a:srgbClr>
                </a:solidFill>
              </a:rPr>
              <a:t>databases, easy </a:t>
            </a:r>
            <a:r>
              <a:rPr lang="en-US" sz="2000" dirty="0">
                <a:solidFill>
                  <a:srgbClr val="000000">
                    <a:lumMod val="75000"/>
                    <a:lumOff val="25000"/>
                  </a:srgbClr>
                </a:solidFill>
              </a:rPr>
              <a:t>to deploy</a:t>
            </a:r>
          </a:p>
          <a:p>
            <a:pPr marL="457200" indent="-457200">
              <a:buClr>
                <a:schemeClr val="accent2"/>
              </a:buClr>
              <a:buFont typeface="+mj-lt"/>
              <a:buAutoNum type="arabicPeriod"/>
            </a:pPr>
            <a:endParaRPr lang="en-US" sz="2400" dirty="0" smtClean="0">
              <a:solidFill>
                <a:schemeClr val="accent1">
                  <a:lumMod val="75000"/>
                </a:schemeClr>
              </a:solidFill>
            </a:endParaRPr>
          </a:p>
          <a:p>
            <a:pPr marL="457200" indent="-457200">
              <a:buClr>
                <a:schemeClr val="accent2"/>
              </a:buClr>
              <a:buFont typeface="+mj-lt"/>
              <a:buAutoNum type="arabicPeriod"/>
            </a:pPr>
            <a:r>
              <a:rPr lang="en-US" sz="2400" dirty="0" smtClean="0">
                <a:solidFill>
                  <a:schemeClr val="accent1">
                    <a:lumMod val="75000"/>
                  </a:schemeClr>
                </a:solidFill>
              </a:rPr>
              <a:t>Study password typos empirically</a:t>
            </a:r>
          </a:p>
          <a:p>
            <a:pPr marL="562356" lvl="1" indent="-342900">
              <a:buClr>
                <a:schemeClr val="tx1"/>
              </a:buClr>
              <a:buFont typeface="Arial" panose="020B0604020202020204" pitchFamily="34" charset="0"/>
              <a:buChar char="•"/>
            </a:pPr>
            <a:r>
              <a:rPr lang="en-US" sz="2000" dirty="0" smtClean="0"/>
              <a:t>3% of users fail to login due to correctable, </a:t>
            </a:r>
            <a:r>
              <a:rPr lang="en-US" sz="2000" dirty="0" smtClean="0">
                <a:latin typeface="Bell MT" panose="02020503060305020303" pitchFamily="18" charset="0"/>
              </a:rPr>
              <a:t>top-3</a:t>
            </a:r>
            <a:r>
              <a:rPr lang="en-US" sz="2000" dirty="0" smtClean="0"/>
              <a:t> typos</a:t>
            </a:r>
          </a:p>
          <a:p>
            <a:pPr marL="219456" lvl="1" indent="0">
              <a:buClr>
                <a:schemeClr val="tx1"/>
              </a:buClr>
              <a:buNone/>
            </a:pPr>
            <a:endParaRPr lang="en-US" sz="2400" dirty="0" smtClean="0">
              <a:solidFill>
                <a:srgbClr val="E48312">
                  <a:lumMod val="75000"/>
                </a:srgbClr>
              </a:solidFill>
            </a:endParaRPr>
          </a:p>
          <a:p>
            <a:pPr marL="0" indent="0">
              <a:buNone/>
            </a:pPr>
            <a:r>
              <a:rPr lang="en-US" sz="2400" dirty="0" smtClean="0">
                <a:solidFill>
                  <a:srgbClr val="E48312">
                    <a:lumMod val="75000"/>
                  </a:srgbClr>
                </a:solidFill>
              </a:rPr>
              <a:t>3.   Analyze </a:t>
            </a:r>
            <a:r>
              <a:rPr lang="en-US" sz="2400" dirty="0">
                <a:solidFill>
                  <a:srgbClr val="E48312">
                    <a:lumMod val="75000"/>
                  </a:srgbClr>
                </a:solidFill>
              </a:rPr>
              <a:t>security of </a:t>
            </a:r>
            <a:r>
              <a:rPr lang="en-US" sz="2400" dirty="0" smtClean="0">
                <a:solidFill>
                  <a:srgbClr val="E48312">
                    <a:lumMod val="75000"/>
                  </a:srgbClr>
                </a:solidFill>
              </a:rPr>
              <a:t>typo-tolerant checkers</a:t>
            </a:r>
            <a:endParaRPr lang="en-US" sz="2000" dirty="0" smtClean="0"/>
          </a:p>
          <a:p>
            <a:pPr marL="562356" lvl="1" indent="-342900">
              <a:lnSpc>
                <a:spcPct val="100000"/>
              </a:lnSpc>
              <a:buClr>
                <a:schemeClr val="tx1"/>
              </a:buClr>
              <a:buFont typeface="Arial" panose="020B0604020202020204" pitchFamily="34" charset="0"/>
              <a:buChar char="•"/>
            </a:pPr>
            <a:r>
              <a:rPr lang="en-US" sz="2000" dirty="0" smtClean="0">
                <a:solidFill>
                  <a:srgbClr val="000000">
                    <a:lumMod val="75000"/>
                    <a:lumOff val="25000"/>
                  </a:srgbClr>
                </a:solidFill>
              </a:rPr>
              <a:t>“</a:t>
            </a:r>
            <a:r>
              <a:rPr lang="en-US" sz="2000" dirty="0">
                <a:solidFill>
                  <a:srgbClr val="000000">
                    <a:lumMod val="75000"/>
                    <a:lumOff val="25000"/>
                  </a:srgbClr>
                </a:solidFill>
              </a:rPr>
              <a:t>Free” correction theorem (In theory</a:t>
            </a:r>
            <a:r>
              <a:rPr lang="en-US" sz="2000" dirty="0" smtClean="0">
                <a:solidFill>
                  <a:srgbClr val="000000">
                    <a:lumMod val="75000"/>
                    <a:lumOff val="25000"/>
                  </a:srgbClr>
                </a:solidFill>
              </a:rPr>
              <a:t>)</a:t>
            </a:r>
          </a:p>
          <a:p>
            <a:pPr marL="562356" lvl="1" indent="-342900">
              <a:lnSpc>
                <a:spcPct val="100000"/>
              </a:lnSpc>
              <a:buClr>
                <a:schemeClr val="tx1"/>
              </a:buClr>
              <a:buFont typeface="Arial" panose="020B0604020202020204" pitchFamily="34" charset="0"/>
              <a:buChar char="•"/>
            </a:pPr>
            <a:r>
              <a:rPr lang="en-US" sz="2000" dirty="0" smtClean="0">
                <a:solidFill>
                  <a:srgbClr val="000000">
                    <a:lumMod val="75000"/>
                    <a:lumOff val="25000"/>
                  </a:srgbClr>
                </a:solidFill>
              </a:rPr>
              <a:t>With </a:t>
            </a:r>
            <a:r>
              <a:rPr lang="en-US" sz="2000" dirty="0">
                <a:solidFill>
                  <a:srgbClr val="000000">
                    <a:lumMod val="75000"/>
                    <a:lumOff val="25000"/>
                  </a:srgbClr>
                </a:solidFill>
              </a:rPr>
              <a:t>heuristic, works in practice too</a:t>
            </a:r>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dirty="0"/>
          </a:p>
        </p:txBody>
      </p:sp>
      <p:sp>
        <p:nvSpPr>
          <p:cNvPr id="12" name="Rounded Rectangle 11"/>
          <p:cNvSpPr/>
          <p:nvPr/>
        </p:nvSpPr>
        <p:spPr>
          <a:xfrm>
            <a:off x="2136158" y="5471750"/>
            <a:ext cx="4871684" cy="1014957"/>
          </a:xfrm>
          <a:prstGeom prst="roundRect">
            <a:avLst/>
          </a:prstGeom>
        </p:spPr>
        <p:style>
          <a:lnRef idx="1">
            <a:schemeClr val="accent2"/>
          </a:lnRef>
          <a:fillRef idx="3">
            <a:schemeClr val="accent2"/>
          </a:fillRef>
          <a:effectRef idx="2">
            <a:schemeClr val="accent2"/>
          </a:effectRef>
          <a:fontRef idx="minor">
            <a:schemeClr val="lt1"/>
          </a:fontRef>
        </p:style>
        <p:txBody>
          <a:bodyPr lIns="0" tIns="0" rIns="0" bIns="0" rtlCol="0" anchor="ctr"/>
          <a:lstStyle/>
          <a:p>
            <a:pPr indent="-1266444" algn="ctr"/>
            <a:r>
              <a:rPr lang="en-US" sz="4000" dirty="0" smtClean="0">
                <a:solidFill>
                  <a:schemeClr val="bg1"/>
                </a:solidFill>
                <a:latin typeface="Calibri Light"/>
                <a:sym typeface="Wingdings" panose="05000000000000000000" pitchFamily="2" charset="2"/>
              </a:rPr>
              <a:t>Thanks! </a:t>
            </a:r>
          </a:p>
          <a:p>
            <a:pPr indent="-1266444" algn="ctr"/>
            <a:r>
              <a:rPr lang="en-US" sz="2800" dirty="0" smtClean="0">
                <a:solidFill>
                  <a:schemeClr val="bg1"/>
                </a:solidFill>
                <a:latin typeface="Bell MT" panose="02020503060305020303" pitchFamily="18" charset="0"/>
                <a:sym typeface="Wingdings" panose="05000000000000000000" pitchFamily="2" charset="2"/>
              </a:rPr>
              <a:t>rahul@cs.cornell.edu</a:t>
            </a:r>
            <a:endParaRPr lang="en-US" sz="3200" dirty="0">
              <a:solidFill>
                <a:schemeClr val="bg1"/>
              </a:solidFill>
              <a:latin typeface="Bell MT" panose="02020503060305020303" pitchFamily="18" charset="0"/>
              <a:sym typeface="Wingdings" panose="05000000000000000000" pitchFamily="2" charset="2"/>
            </a:endParaRPr>
          </a:p>
        </p:txBody>
      </p:sp>
      <p:sp>
        <p:nvSpPr>
          <p:cNvPr id="14" name="Rectangle 13"/>
          <p:cNvSpPr/>
          <p:nvPr/>
        </p:nvSpPr>
        <p:spPr>
          <a:xfrm>
            <a:off x="3512775" y="4942344"/>
            <a:ext cx="4402781" cy="461665"/>
          </a:xfrm>
          <a:prstGeom prst="rect">
            <a:avLst/>
          </a:prstGeom>
        </p:spPr>
        <p:txBody>
          <a:bodyPr wrap="square">
            <a:spAutoFit/>
          </a:bodyPr>
          <a:lstStyle/>
          <a:p>
            <a:pPr algn="ctr"/>
            <a:r>
              <a:rPr lang="en-US" sz="2400" dirty="0" smtClean="0">
                <a:latin typeface="Century Gothic" panose="020B0502020202020204" pitchFamily="34" charset="0"/>
                <a:cs typeface="Courier New" panose="02070309020205020404" pitchFamily="49" charset="0"/>
                <a:hlinkClick r:id="rId3"/>
              </a:rPr>
              <a:t>/</a:t>
            </a:r>
            <a:r>
              <a:rPr lang="en-US" sz="2400" dirty="0" err="1" smtClean="0">
                <a:latin typeface="Century Gothic" panose="020B0502020202020204" pitchFamily="34" charset="0"/>
                <a:cs typeface="Courier New" panose="02070309020205020404" pitchFamily="49" charset="0"/>
                <a:hlinkClick r:id="rId3"/>
              </a:rPr>
              <a:t>rchatterjee</a:t>
            </a:r>
            <a:r>
              <a:rPr lang="en-US" sz="2400" dirty="0" smtClean="0">
                <a:latin typeface="Century Gothic" panose="020B0502020202020204" pitchFamily="34" charset="0"/>
                <a:cs typeface="Courier New" panose="02070309020205020404" pitchFamily="49" charset="0"/>
                <a:hlinkClick r:id="rId3"/>
              </a:rPr>
              <a:t>/</a:t>
            </a:r>
            <a:r>
              <a:rPr lang="en-US" sz="2400" dirty="0" err="1" smtClean="0">
                <a:latin typeface="Century Gothic" panose="020B0502020202020204" pitchFamily="34" charset="0"/>
                <a:cs typeface="Courier New" panose="02070309020205020404" pitchFamily="49" charset="0"/>
                <a:hlinkClick r:id="rId3"/>
              </a:rPr>
              <a:t>mistypography</a:t>
            </a:r>
            <a:endParaRPr lang="en-US" sz="2400" dirty="0" smtClean="0">
              <a:latin typeface="Century Gothic" panose="020B0502020202020204" pitchFamily="34" charset="0"/>
              <a:cs typeface="Courier New" panose="02070309020205020404" pitchFamily="49" charset="0"/>
            </a:endParaRPr>
          </a:p>
        </p:txBody>
      </p:sp>
      <p:pic>
        <p:nvPicPr>
          <p:cNvPr id="16" name="Picture 2" descr="http://www.aha.io/assets/integration_logos/github-bb449e0ffbacbcb7f9c703db85b1cf0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576" y="4642285"/>
            <a:ext cx="2698460" cy="100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2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14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27" y="414591"/>
            <a:ext cx="8484689" cy="658718"/>
          </a:xfrm>
          <a:prstGeom prst="rect">
            <a:avLst/>
          </a:prstGeom>
        </p:spPr>
        <p:txBody>
          <a:bodyPr vert="horz" lIns="91425" tIns="91425" rIns="91425" bIns="91425" rtlCol="0" anchor="b" anchorCtr="0">
            <a:noAutofit/>
          </a:bodyPr>
          <a:lstStyle/>
          <a:p>
            <a:r>
              <a:rPr lang="en" dirty="0" smtClean="0">
                <a:solidFill>
                  <a:schemeClr val="tx1"/>
                </a:solidFill>
              </a:rPr>
              <a:t>Password</a:t>
            </a:r>
            <a:r>
              <a:rPr lang="en-US" dirty="0" smtClean="0">
                <a:solidFill>
                  <a:schemeClr val="tx1"/>
                </a:solidFill>
              </a:rPr>
              <a:t>-</a:t>
            </a:r>
            <a:r>
              <a:rPr lang="en" dirty="0" smtClean="0">
                <a:solidFill>
                  <a:schemeClr val="tx1"/>
                </a:solidFill>
              </a:rPr>
              <a:t>based </a:t>
            </a:r>
            <a:r>
              <a:rPr lang="en" dirty="0">
                <a:solidFill>
                  <a:schemeClr val="tx1"/>
                </a:solidFill>
              </a:rPr>
              <a:t>authentication </a:t>
            </a:r>
            <a:r>
              <a:rPr lang="en" dirty="0" smtClean="0">
                <a:solidFill>
                  <a:schemeClr val="tx1"/>
                </a:solidFill>
              </a:rPr>
              <a:t>systems</a:t>
            </a:r>
            <a:endParaRPr lang="en" dirty="0">
              <a:solidFill>
                <a:schemeClr val="tx1"/>
              </a:solidFill>
            </a:endParaRPr>
          </a:p>
        </p:txBody>
      </p:sp>
      <p:sp>
        <p:nvSpPr>
          <p:cNvPr id="8" name="Slide Number Placeholder 7"/>
          <p:cNvSpPr>
            <a:spLocks noGrp="1"/>
          </p:cNvSpPr>
          <p:nvPr>
            <p:ph type="sldNum" sz="quarter" idx="12"/>
          </p:nvPr>
        </p:nvSpPr>
        <p:spPr/>
        <p:txBody>
          <a:bodyPr/>
          <a:lstStyle/>
          <a:p>
            <a:fld id="{34DE09CD-4155-47C6-B702-40B48142EF6C}" type="slidenum">
              <a:rPr lang="en-US" smtClean="0"/>
              <a:t>3</a:t>
            </a:fld>
            <a:endParaRPr lang="en-US"/>
          </a:p>
        </p:txBody>
      </p:sp>
      <p:pic>
        <p:nvPicPr>
          <p:cNvPr id="12" name="Shape 71"/>
          <p:cNvPicPr preferRelativeResize="0"/>
          <p:nvPr/>
        </p:nvPicPr>
        <p:blipFill>
          <a:blip r:embed="rId3">
            <a:alphaModFix/>
          </a:blip>
          <a:stretch>
            <a:fillRect/>
          </a:stretch>
        </p:blipFill>
        <p:spPr>
          <a:xfrm>
            <a:off x="5661515" y="2267200"/>
            <a:ext cx="742541" cy="1210883"/>
          </a:xfrm>
          <a:prstGeom prst="rect">
            <a:avLst/>
          </a:prstGeom>
          <a:noFill/>
          <a:ln>
            <a:noFill/>
          </a:ln>
        </p:spPr>
      </p:pic>
      <p:cxnSp>
        <p:nvCxnSpPr>
          <p:cNvPr id="13" name="Shape 72"/>
          <p:cNvCxnSpPr/>
          <p:nvPr/>
        </p:nvCxnSpPr>
        <p:spPr>
          <a:xfrm>
            <a:off x="1877531" y="2928449"/>
            <a:ext cx="3737501" cy="17194"/>
          </a:xfrm>
          <a:prstGeom prst="straightConnector1">
            <a:avLst/>
          </a:prstGeom>
          <a:ln>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14" name="Shape 73"/>
          <p:cNvSpPr txBox="1"/>
          <p:nvPr/>
        </p:nvSpPr>
        <p:spPr>
          <a:xfrm>
            <a:off x="2420281" y="2335119"/>
            <a:ext cx="2579982" cy="563019"/>
          </a:xfrm>
          <a:prstGeom prst="rect">
            <a:avLst/>
          </a:prstGeom>
          <a:noFill/>
          <a:ln>
            <a:noFill/>
          </a:ln>
        </p:spPr>
        <p:txBody>
          <a:bodyPr lIns="91425" tIns="91425" rIns="91425" bIns="91425" anchor="t" anchorCtr="0">
            <a:noAutofit/>
          </a:bodyPr>
          <a:lstStyle/>
          <a:p>
            <a:r>
              <a:rPr lang="en-US" sz="2800" dirty="0" smtClean="0">
                <a:solidFill>
                  <a:schemeClr val="accent2">
                    <a:lumMod val="75000"/>
                  </a:schemeClr>
                </a:solidFill>
                <a:latin typeface="Consolas"/>
                <a:ea typeface="Consolas"/>
                <a:cs typeface="Consolas"/>
                <a:sym typeface="Consolas"/>
              </a:rPr>
              <a:t>Password459!</a:t>
            </a:r>
            <a:endParaRPr lang="en" sz="2800" dirty="0">
              <a:latin typeface="Consolas"/>
              <a:ea typeface="Consolas"/>
              <a:cs typeface="Consolas"/>
              <a:sym typeface="Consolas"/>
            </a:endParaRPr>
          </a:p>
        </p:txBody>
      </p:sp>
      <p:grpSp>
        <p:nvGrpSpPr>
          <p:cNvPr id="15" name="Shape 76"/>
          <p:cNvGrpSpPr/>
          <p:nvPr/>
        </p:nvGrpSpPr>
        <p:grpSpPr>
          <a:xfrm>
            <a:off x="601106" y="2320354"/>
            <a:ext cx="1030150" cy="1206624"/>
            <a:chOff x="453324" y="1413012"/>
            <a:chExt cx="1030150" cy="1206624"/>
          </a:xfrm>
        </p:grpSpPr>
        <p:pic>
          <p:nvPicPr>
            <p:cNvPr id="16" name="Shape 77"/>
            <p:cNvPicPr preferRelativeResize="0"/>
            <p:nvPr/>
          </p:nvPicPr>
          <p:blipFill rotWithShape="1">
            <a:blip r:embed="rId4">
              <a:alphaModFix/>
            </a:blip>
            <a:srcRect l="14352" r="14345"/>
            <a:stretch/>
          </p:blipFill>
          <p:spPr>
            <a:xfrm>
              <a:off x="453324" y="1413012"/>
              <a:ext cx="1029999" cy="1206624"/>
            </a:xfrm>
            <a:prstGeom prst="rect">
              <a:avLst/>
            </a:prstGeom>
            <a:noFill/>
            <a:ln>
              <a:noFill/>
            </a:ln>
          </p:spPr>
        </p:pic>
        <p:sp>
          <p:nvSpPr>
            <p:cNvPr id="17" name="Shape 78"/>
            <p:cNvSpPr/>
            <p:nvPr/>
          </p:nvSpPr>
          <p:spPr>
            <a:xfrm>
              <a:off x="1237775" y="1561800"/>
              <a:ext cx="245700" cy="265800"/>
            </a:xfrm>
            <a:prstGeom prst="rect">
              <a:avLst/>
            </a:prstGeom>
            <a:solidFill>
              <a:schemeClr val="lt1"/>
            </a:solidFill>
            <a:ln>
              <a:noFill/>
            </a:ln>
          </p:spPr>
          <p:txBody>
            <a:bodyPr lIns="91425" tIns="91425" rIns="91425" bIns="91425" anchor="ctr" anchorCtr="0">
              <a:noAutofit/>
            </a:bodyPr>
            <a:lstStyle/>
            <a:p>
              <a:endParaRPr/>
            </a:p>
          </p:txBody>
        </p:sp>
      </p:grpSp>
      <p:pic>
        <p:nvPicPr>
          <p:cNvPr id="2" name="Picture 1" descr="Right or wrong 4 by Arnoud999 - yes check ma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533" y="3708449"/>
            <a:ext cx="395083" cy="499315"/>
          </a:xfrm>
          <a:prstGeom prst="rect">
            <a:avLst/>
          </a:prstGeom>
        </p:spPr>
      </p:pic>
      <p:sp>
        <p:nvSpPr>
          <p:cNvPr id="23" name="Rounded Rectangular Callout 22"/>
          <p:cNvSpPr/>
          <p:nvPr/>
        </p:nvSpPr>
        <p:spPr>
          <a:xfrm>
            <a:off x="601105" y="3761195"/>
            <a:ext cx="2686005" cy="832516"/>
          </a:xfrm>
          <a:prstGeom prst="wedgeRoundRectCallout">
            <a:avLst>
              <a:gd name="adj1" fmla="val 87186"/>
              <a:gd name="adj2" fmla="val -26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Salted, slow cryptographic hash</a:t>
            </a:r>
            <a:endParaRPr lang="en-US" sz="2400" dirty="0">
              <a:latin typeface="+mj-lt"/>
            </a:endParaRPr>
          </a:p>
        </p:txBody>
      </p:sp>
      <p:grpSp>
        <p:nvGrpSpPr>
          <p:cNvPr id="3" name="Group 2"/>
          <p:cNvGrpSpPr/>
          <p:nvPr/>
        </p:nvGrpSpPr>
        <p:grpSpPr>
          <a:xfrm>
            <a:off x="4254500" y="3635212"/>
            <a:ext cx="4223033" cy="542241"/>
            <a:chOff x="4254500" y="3878277"/>
            <a:chExt cx="5016500" cy="542241"/>
          </a:xfrm>
        </p:grpSpPr>
        <p:sp>
          <p:nvSpPr>
            <p:cNvPr id="18" name="TextBox 17"/>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6" name="TextBox 5"/>
            <p:cNvSpPr txBox="1"/>
            <p:nvPr/>
          </p:nvSpPr>
          <p:spPr>
            <a:xfrm>
              <a:off x="6703372" y="3878277"/>
              <a:ext cx="291629" cy="369332"/>
            </a:xfrm>
            <a:prstGeom prst="rect">
              <a:avLst/>
            </a:prstGeom>
            <a:noFill/>
          </p:spPr>
          <p:txBody>
            <a:bodyPr wrap="none" rtlCol="0">
              <a:spAutoFit/>
            </a:bodyPr>
            <a:lstStyle/>
            <a:p>
              <a:r>
                <a:rPr lang="en-US" dirty="0" smtClean="0"/>
                <a:t>?</a:t>
              </a:r>
              <a:endParaRPr lang="en-US" dirty="0"/>
            </a:p>
          </p:txBody>
        </p:sp>
      </p:grpSp>
    </p:spTree>
    <p:extLst>
      <p:ext uri="{BB962C8B-B14F-4D97-AF65-F5344CB8AC3E}">
        <p14:creationId xmlns:p14="http://schemas.microsoft.com/office/powerpoint/2010/main" val="114475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94558" y="414591"/>
            <a:ext cx="8661348" cy="658718"/>
          </a:xfrm>
          <a:prstGeom prst="rect">
            <a:avLst/>
          </a:prstGeom>
        </p:spPr>
        <p:txBody>
          <a:bodyPr vert="horz" lIns="91425" tIns="91425" rIns="91425" bIns="91425" rtlCol="0" anchor="b" anchorCtr="0">
            <a:noAutofit/>
          </a:bodyPr>
          <a:lstStyle/>
          <a:p>
            <a:r>
              <a:rPr lang="en" dirty="0" smtClean="0">
                <a:solidFill>
                  <a:schemeClr val="tx1"/>
                </a:solidFill>
                <a:latin typeface="Century" panose="02040604050505020304" pitchFamily="18" charset="0"/>
              </a:rPr>
              <a:t>Password</a:t>
            </a:r>
            <a:r>
              <a:rPr lang="en-US" dirty="0" smtClean="0">
                <a:solidFill>
                  <a:schemeClr val="tx1"/>
                </a:solidFill>
                <a:latin typeface="Century" panose="02040604050505020304" pitchFamily="18" charset="0"/>
              </a:rPr>
              <a:t>-</a:t>
            </a:r>
            <a:r>
              <a:rPr lang="en" dirty="0" smtClean="0">
                <a:solidFill>
                  <a:schemeClr val="tx1"/>
                </a:solidFill>
                <a:latin typeface="Century" panose="02040604050505020304" pitchFamily="18" charset="0"/>
              </a:rPr>
              <a:t>based </a:t>
            </a:r>
            <a:r>
              <a:rPr lang="en" dirty="0">
                <a:solidFill>
                  <a:schemeClr val="tx1"/>
                </a:solidFill>
                <a:latin typeface="Century" panose="02040604050505020304" pitchFamily="18" charset="0"/>
              </a:rPr>
              <a:t>authentication </a:t>
            </a:r>
            <a:r>
              <a:rPr lang="en" dirty="0" smtClean="0">
                <a:solidFill>
                  <a:schemeClr val="tx1"/>
                </a:solidFill>
                <a:latin typeface="Century" panose="02040604050505020304" pitchFamily="18" charset="0"/>
              </a:rPr>
              <a:t>systems</a:t>
            </a:r>
            <a:endParaRPr lang="en" dirty="0">
              <a:solidFill>
                <a:schemeClr val="tx1"/>
              </a:solidFill>
              <a:latin typeface="Century" panose="02040604050505020304" pitchFamily="18" charset="0"/>
            </a:endParaRPr>
          </a:p>
        </p:txBody>
      </p:sp>
      <p:sp>
        <p:nvSpPr>
          <p:cNvPr id="8" name="Slide Number Placeholder 7"/>
          <p:cNvSpPr>
            <a:spLocks noGrp="1"/>
          </p:cNvSpPr>
          <p:nvPr>
            <p:ph type="sldNum" sz="quarter" idx="12"/>
          </p:nvPr>
        </p:nvSpPr>
        <p:spPr/>
        <p:txBody>
          <a:bodyPr/>
          <a:lstStyle/>
          <a:p>
            <a:fld id="{34DE09CD-4155-47C6-B702-40B48142EF6C}" type="slidenum">
              <a:rPr lang="en-US" smtClean="0"/>
              <a:t>4</a:t>
            </a:fld>
            <a:endParaRPr lang="en-US"/>
          </a:p>
        </p:txBody>
      </p:sp>
      <p:pic>
        <p:nvPicPr>
          <p:cNvPr id="12" name="Shape 71"/>
          <p:cNvPicPr preferRelativeResize="0"/>
          <p:nvPr/>
        </p:nvPicPr>
        <p:blipFill>
          <a:blip r:embed="rId3">
            <a:alphaModFix/>
          </a:blip>
          <a:stretch>
            <a:fillRect/>
          </a:stretch>
        </p:blipFill>
        <p:spPr>
          <a:xfrm>
            <a:off x="5661515" y="2267190"/>
            <a:ext cx="742541" cy="1210883"/>
          </a:xfrm>
          <a:prstGeom prst="rect">
            <a:avLst/>
          </a:prstGeom>
          <a:noFill/>
          <a:ln>
            <a:noFill/>
          </a:ln>
        </p:spPr>
      </p:pic>
      <p:cxnSp>
        <p:nvCxnSpPr>
          <p:cNvPr id="13" name="Shape 72"/>
          <p:cNvCxnSpPr/>
          <p:nvPr/>
        </p:nvCxnSpPr>
        <p:spPr>
          <a:xfrm>
            <a:off x="1877531" y="2928439"/>
            <a:ext cx="3737501" cy="17194"/>
          </a:xfrm>
          <a:prstGeom prst="straightConnector1">
            <a:avLst/>
          </a:prstGeom>
          <a:ln>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14" name="Shape 73"/>
          <p:cNvSpPr txBox="1"/>
          <p:nvPr/>
        </p:nvSpPr>
        <p:spPr>
          <a:xfrm>
            <a:off x="2420281" y="2335109"/>
            <a:ext cx="2579982" cy="563019"/>
          </a:xfrm>
          <a:prstGeom prst="rect">
            <a:avLst/>
          </a:prstGeom>
          <a:noFill/>
          <a:ln>
            <a:noFill/>
          </a:ln>
        </p:spPr>
        <p:txBody>
          <a:bodyPr lIns="91425" tIns="91425" rIns="91425" bIns="91425" anchor="t" anchorCtr="0">
            <a:noAutofit/>
          </a:bodyPr>
          <a:lstStyle/>
          <a:p>
            <a:r>
              <a:rPr lang="en-US" sz="2800" dirty="0" smtClean="0">
                <a:solidFill>
                  <a:schemeClr val="bg1">
                    <a:lumMod val="65000"/>
                  </a:schemeClr>
                </a:solidFill>
                <a:latin typeface="Consolas"/>
                <a:ea typeface="Consolas"/>
                <a:cs typeface="Consolas"/>
                <a:sym typeface="Consolas"/>
              </a:rPr>
              <a:t>Password459!</a:t>
            </a:r>
            <a:endParaRPr lang="en" sz="2800" dirty="0">
              <a:solidFill>
                <a:schemeClr val="bg1">
                  <a:lumMod val="65000"/>
                </a:schemeClr>
              </a:solidFill>
              <a:latin typeface="Consolas"/>
              <a:ea typeface="Consolas"/>
              <a:cs typeface="Consolas"/>
              <a:sym typeface="Consolas"/>
            </a:endParaRPr>
          </a:p>
        </p:txBody>
      </p:sp>
      <p:grpSp>
        <p:nvGrpSpPr>
          <p:cNvPr id="15" name="Shape 76"/>
          <p:cNvGrpSpPr/>
          <p:nvPr/>
        </p:nvGrpSpPr>
        <p:grpSpPr>
          <a:xfrm>
            <a:off x="601106" y="2320344"/>
            <a:ext cx="1030150" cy="1206624"/>
            <a:chOff x="453324" y="1413012"/>
            <a:chExt cx="1030150" cy="1206624"/>
          </a:xfrm>
        </p:grpSpPr>
        <p:pic>
          <p:nvPicPr>
            <p:cNvPr id="16" name="Shape 77"/>
            <p:cNvPicPr preferRelativeResize="0"/>
            <p:nvPr/>
          </p:nvPicPr>
          <p:blipFill rotWithShape="1">
            <a:blip r:embed="rId4">
              <a:alphaModFix/>
            </a:blip>
            <a:srcRect l="14352" r="14345"/>
            <a:stretch/>
          </p:blipFill>
          <p:spPr>
            <a:xfrm>
              <a:off x="453324" y="1413012"/>
              <a:ext cx="1029999" cy="1206624"/>
            </a:xfrm>
            <a:prstGeom prst="rect">
              <a:avLst/>
            </a:prstGeom>
            <a:noFill/>
            <a:ln>
              <a:noFill/>
            </a:ln>
          </p:spPr>
        </p:pic>
        <p:sp>
          <p:nvSpPr>
            <p:cNvPr id="17" name="Shape 78"/>
            <p:cNvSpPr/>
            <p:nvPr/>
          </p:nvSpPr>
          <p:spPr>
            <a:xfrm>
              <a:off x="1237775" y="1561800"/>
              <a:ext cx="245700" cy="265800"/>
            </a:xfrm>
            <a:prstGeom prst="rect">
              <a:avLst/>
            </a:prstGeom>
            <a:solidFill>
              <a:schemeClr val="lt1"/>
            </a:solidFill>
            <a:ln>
              <a:noFill/>
            </a:ln>
          </p:spPr>
          <p:txBody>
            <a:bodyPr lIns="91425" tIns="91425" rIns="91425" bIns="91425" anchor="ctr" anchorCtr="0">
              <a:noAutofit/>
            </a:bodyPr>
            <a:lstStyle/>
            <a:p>
              <a:endParaRPr/>
            </a:p>
          </p:txBody>
        </p:sp>
      </p:grpSp>
      <p:sp>
        <p:nvSpPr>
          <p:cNvPr id="23" name="Rounded Rectangular Callout 22"/>
          <p:cNvSpPr/>
          <p:nvPr/>
        </p:nvSpPr>
        <p:spPr>
          <a:xfrm>
            <a:off x="601105" y="3761185"/>
            <a:ext cx="2686005" cy="832516"/>
          </a:xfrm>
          <a:prstGeom prst="wedgeRoundRectCallout">
            <a:avLst>
              <a:gd name="adj1" fmla="val 87186"/>
              <a:gd name="adj2" fmla="val -26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Salted, slow cryptographic hash</a:t>
            </a:r>
            <a:endParaRPr lang="en-US" sz="2400" dirty="0">
              <a:latin typeface="+mj-lt"/>
            </a:endParaRPr>
          </a:p>
        </p:txBody>
      </p:sp>
      <p:grpSp>
        <p:nvGrpSpPr>
          <p:cNvPr id="3" name="Group 2"/>
          <p:cNvGrpSpPr/>
          <p:nvPr/>
        </p:nvGrpSpPr>
        <p:grpSpPr>
          <a:xfrm>
            <a:off x="4254500" y="3644250"/>
            <a:ext cx="4223033" cy="533193"/>
            <a:chOff x="4254500" y="3887325"/>
            <a:chExt cx="5016500" cy="533193"/>
          </a:xfrm>
        </p:grpSpPr>
        <p:sp>
          <p:nvSpPr>
            <p:cNvPr id="18" name="TextBox 17"/>
            <p:cNvSpPr txBox="1"/>
            <p:nvPr/>
          </p:nvSpPr>
          <p:spPr>
            <a:xfrm>
              <a:off x="4254500" y="4020408"/>
              <a:ext cx="5016500" cy="400110"/>
            </a:xfrm>
            <a:prstGeom prst="rect">
              <a:avLst/>
            </a:prstGeom>
            <a:noFill/>
          </p:spPr>
          <p:txBody>
            <a:bodyPr wrap="square" rtlCol="0">
              <a:spAutoFit/>
            </a:bodyPr>
            <a:lstStyle/>
            <a:p>
              <a:r>
                <a:rPr lang="en-US" sz="2000" dirty="0" smtClean="0">
                  <a:solidFill>
                    <a:schemeClr val="bg1">
                      <a:lumMod val="75000"/>
                    </a:schemeClr>
                  </a:solidFill>
                  <a:latin typeface="+mj-lt"/>
                </a:rPr>
                <a:t>H(</a:t>
              </a:r>
              <a:r>
                <a:rPr lang="en-US" sz="2000" dirty="0">
                  <a:solidFill>
                    <a:schemeClr val="bg1">
                      <a:lumMod val="75000"/>
                    </a:schemeClr>
                  </a:solidFill>
                  <a:latin typeface="Consolas"/>
                  <a:sym typeface="Consolas"/>
                </a:rPr>
                <a:t>P</a:t>
              </a:r>
              <a:r>
                <a:rPr lang="en-US" sz="2000" dirty="0" smtClean="0">
                  <a:solidFill>
                    <a:schemeClr val="bg1">
                      <a:lumMod val="75000"/>
                    </a:schemeClr>
                  </a:solidFill>
                  <a:latin typeface="Consolas"/>
                  <a:ea typeface="Consolas"/>
                  <a:cs typeface="Consolas"/>
                  <a:sym typeface="Consolas"/>
                </a:rPr>
                <a:t>assword459!</a:t>
              </a:r>
              <a:r>
                <a:rPr lang="en-US" sz="2000" dirty="0" smtClean="0">
                  <a:solidFill>
                    <a:schemeClr val="bg1">
                      <a:lumMod val="75000"/>
                    </a:schemeClr>
                  </a:solidFill>
                  <a:latin typeface="+mj-lt"/>
                </a:rPr>
                <a:t>) = “</a:t>
              </a:r>
              <a:r>
                <a:rPr lang="en-US" dirty="0" smtClean="0">
                  <a:solidFill>
                    <a:schemeClr val="bg1">
                      <a:lumMod val="75000"/>
                    </a:schemeClr>
                  </a:solidFill>
                  <a:latin typeface="Consolas"/>
                  <a:ea typeface="Consolas"/>
                  <a:cs typeface="Consolas"/>
                </a:rPr>
                <a:t>a5idoiaU7p..</a:t>
              </a:r>
              <a:r>
                <a:rPr lang="en-US" sz="2000" dirty="0" smtClean="0">
                  <a:solidFill>
                    <a:schemeClr val="bg1">
                      <a:lumMod val="75000"/>
                    </a:schemeClr>
                  </a:solidFill>
                  <a:latin typeface="+mj-lt"/>
                </a:rPr>
                <a:t>”</a:t>
              </a:r>
              <a:endParaRPr lang="en-US" sz="2000" dirty="0">
                <a:solidFill>
                  <a:schemeClr val="bg1">
                    <a:lumMod val="75000"/>
                  </a:schemeClr>
                </a:solidFill>
                <a:latin typeface="+mj-lt"/>
              </a:endParaRPr>
            </a:p>
          </p:txBody>
        </p:sp>
        <p:sp>
          <p:nvSpPr>
            <p:cNvPr id="6" name="TextBox 5"/>
            <p:cNvSpPr txBox="1"/>
            <p:nvPr/>
          </p:nvSpPr>
          <p:spPr>
            <a:xfrm>
              <a:off x="6696886" y="3887325"/>
              <a:ext cx="291629" cy="369332"/>
            </a:xfrm>
            <a:prstGeom prst="rect">
              <a:avLst/>
            </a:prstGeom>
            <a:noFill/>
          </p:spPr>
          <p:txBody>
            <a:bodyPr wrap="none" rtlCol="0">
              <a:spAutoFit/>
            </a:bodyPr>
            <a:lstStyle/>
            <a:p>
              <a:r>
                <a:rPr lang="en-US" dirty="0" smtClean="0">
                  <a:solidFill>
                    <a:schemeClr val="bg1">
                      <a:lumMod val="75000"/>
                    </a:schemeClr>
                  </a:solidFill>
                </a:rPr>
                <a:t>?</a:t>
              </a:r>
              <a:endParaRPr lang="en-US" dirty="0">
                <a:solidFill>
                  <a:schemeClr val="bg1">
                    <a:lumMod val="75000"/>
                  </a:schemeClr>
                </a:solidFill>
              </a:endParaRPr>
            </a:p>
          </p:txBody>
        </p:sp>
      </p:grpSp>
      <p:sp>
        <p:nvSpPr>
          <p:cNvPr id="20" name="Shape 73"/>
          <p:cNvSpPr txBox="1"/>
          <p:nvPr/>
        </p:nvSpPr>
        <p:spPr>
          <a:xfrm>
            <a:off x="2428645" y="1903970"/>
            <a:ext cx="2579982" cy="563019"/>
          </a:xfrm>
          <a:prstGeom prst="rect">
            <a:avLst/>
          </a:prstGeom>
          <a:noFill/>
          <a:ln>
            <a:noFill/>
          </a:ln>
        </p:spPr>
        <p:txBody>
          <a:bodyPr lIns="91425" tIns="91425" rIns="91425" bIns="91425" anchor="t" anchorCtr="0">
            <a:noAutofit/>
          </a:bodyPr>
          <a:lstStyle/>
          <a:p>
            <a:r>
              <a:rPr lang="en-US" sz="2800" dirty="0">
                <a:solidFill>
                  <a:srgbClr val="00B0F0"/>
                </a:solidFill>
                <a:latin typeface="Consolas"/>
                <a:ea typeface="Consolas"/>
                <a:cs typeface="Consolas"/>
                <a:sym typeface="Consolas"/>
              </a:rPr>
              <a:t>p</a:t>
            </a:r>
            <a:r>
              <a:rPr lang="en-US" sz="2800" dirty="0">
                <a:solidFill>
                  <a:schemeClr val="accent2">
                    <a:lumMod val="75000"/>
                  </a:schemeClr>
                </a:solidFill>
                <a:latin typeface="Consolas"/>
                <a:ea typeface="Consolas"/>
                <a:cs typeface="Consolas"/>
                <a:sym typeface="Consolas"/>
              </a:rPr>
              <a:t>assword459</a:t>
            </a:r>
            <a:r>
              <a:rPr lang="en-US" sz="2800" dirty="0" smtClean="0">
                <a:solidFill>
                  <a:schemeClr val="accent2">
                    <a:lumMod val="75000"/>
                  </a:schemeClr>
                </a:solidFill>
                <a:latin typeface="Consolas"/>
                <a:ea typeface="Consolas"/>
                <a:cs typeface="Consolas"/>
                <a:sym typeface="Consolas"/>
              </a:rPr>
              <a:t>!</a:t>
            </a:r>
            <a:endParaRPr lang="en" sz="2800" dirty="0">
              <a:latin typeface="Consolas"/>
              <a:ea typeface="Consolas"/>
              <a:cs typeface="Consolas"/>
              <a:sym typeface="Consolas"/>
            </a:endParaRPr>
          </a:p>
        </p:txBody>
      </p:sp>
      <p:pic>
        <p:nvPicPr>
          <p:cNvPr id="21" name="Picture 20" descr="Wrong sign - vector Clip 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533" y="4269607"/>
            <a:ext cx="360000" cy="360000"/>
          </a:xfrm>
          <a:prstGeom prst="rect">
            <a:avLst/>
          </a:prstGeom>
        </p:spPr>
      </p:pic>
      <p:grpSp>
        <p:nvGrpSpPr>
          <p:cNvPr id="22" name="Group 21"/>
          <p:cNvGrpSpPr/>
          <p:nvPr/>
        </p:nvGrpSpPr>
        <p:grpSpPr>
          <a:xfrm>
            <a:off x="4231350" y="4137233"/>
            <a:ext cx="4246183" cy="521618"/>
            <a:chOff x="4254500" y="3898900"/>
            <a:chExt cx="5016500" cy="521618"/>
          </a:xfrm>
        </p:grpSpPr>
        <p:sp>
          <p:nvSpPr>
            <p:cNvPr id="24" name="TextBox 23"/>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25" name="TextBox 24"/>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sp>
        <p:nvSpPr>
          <p:cNvPr id="26" name="Rounded Rectangular Callout 25"/>
          <p:cNvSpPr/>
          <p:nvPr/>
        </p:nvSpPr>
        <p:spPr>
          <a:xfrm>
            <a:off x="1830864" y="1247491"/>
            <a:ext cx="2912494" cy="469003"/>
          </a:xfrm>
          <a:prstGeom prst="wedgeRoundRectCallout">
            <a:avLst>
              <a:gd name="adj1" fmla="val -23855"/>
              <a:gd name="adj2" fmla="val 1330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Any typo is rejected</a:t>
            </a:r>
            <a:endParaRPr lang="en-US" sz="2400" dirty="0">
              <a:latin typeface="+mj-lt"/>
            </a:endParaRPr>
          </a:p>
        </p:txBody>
      </p:sp>
      <p:pic>
        <p:nvPicPr>
          <p:cNvPr id="28" name="Picture 27" descr="Right or wrong 4 by Arnoud999 - yes check mark"/>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8477654" y="3706348"/>
            <a:ext cx="395083" cy="499315"/>
          </a:xfrm>
          <a:prstGeom prst="rect">
            <a:avLst/>
          </a:prstGeom>
        </p:spPr>
      </p:pic>
      <p:sp>
        <p:nvSpPr>
          <p:cNvPr id="2" name="Rounded Rectangle 1"/>
          <p:cNvSpPr/>
          <p:nvPr/>
        </p:nvSpPr>
        <p:spPr>
          <a:xfrm>
            <a:off x="467952" y="5292090"/>
            <a:ext cx="8009582" cy="10172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latin typeface="Century" panose="02040604050505020304" pitchFamily="18" charset="0"/>
              </a:rPr>
              <a:t>Typo-tolerant password checking</a:t>
            </a:r>
          </a:p>
          <a:p>
            <a:pPr algn="ctr"/>
            <a:r>
              <a:rPr lang="en-US" sz="2400" dirty="0" smtClean="0">
                <a:latin typeface="Century" panose="02040604050505020304" pitchFamily="18" charset="0"/>
              </a:rPr>
              <a:t>Allow registered password or typos of it</a:t>
            </a:r>
            <a:endParaRPr lang="en-US" sz="2400" dirty="0">
              <a:latin typeface="Century" panose="02040604050505020304" pitchFamily="18" charset="0"/>
            </a:endParaRPr>
          </a:p>
        </p:txBody>
      </p:sp>
    </p:spTree>
    <p:extLst>
      <p:ext uri="{BB962C8B-B14F-4D97-AF65-F5344CB8AC3E}">
        <p14:creationId xmlns:p14="http://schemas.microsoft.com/office/powerpoint/2010/main" val="27288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212437"/>
            <a:ext cx="8491194" cy="804487"/>
          </a:xfrm>
        </p:spPr>
        <p:txBody>
          <a:bodyPr>
            <a:normAutofit fontScale="90000"/>
          </a:bodyPr>
          <a:lstStyle/>
          <a:p>
            <a:r>
              <a:rPr lang="en-US" dirty="0" smtClean="0"/>
              <a:t>Typo-tolerant password checking in industry</a:t>
            </a:r>
            <a:endParaRPr lang="en-US" dirty="0"/>
          </a:p>
        </p:txBody>
      </p:sp>
      <p:sp>
        <p:nvSpPr>
          <p:cNvPr id="3" name="Slide Number Placeholder 2"/>
          <p:cNvSpPr>
            <a:spLocks noGrp="1"/>
          </p:cNvSpPr>
          <p:nvPr>
            <p:ph type="sldNum" sz="quarter" idx="12"/>
          </p:nvPr>
        </p:nvSpPr>
        <p:spPr/>
        <p:txBody>
          <a:bodyPr/>
          <a:lstStyle/>
          <a:p>
            <a:fld id="{34DE09CD-4155-47C6-B702-40B48142EF6C}" type="slidenum">
              <a:rPr lang="en-US" smtClean="0"/>
              <a:t>5</a:t>
            </a:fld>
            <a:endParaRPr lang="en-US"/>
          </a:p>
        </p:txBody>
      </p:sp>
      <p:pic>
        <p:nvPicPr>
          <p:cNvPr id="4" name="Picture 3"/>
          <p:cNvPicPr>
            <a:picLocks noChangeAspect="1"/>
          </p:cNvPicPr>
          <p:nvPr/>
        </p:nvPicPr>
        <p:blipFill>
          <a:blip r:embed="rId3"/>
          <a:stretch>
            <a:fillRect/>
          </a:stretch>
        </p:blipFill>
        <p:spPr>
          <a:xfrm>
            <a:off x="251486" y="2332601"/>
            <a:ext cx="8661348" cy="1916790"/>
          </a:xfrm>
          <a:prstGeom prst="rect">
            <a:avLst/>
          </a:prstGeom>
          <a:ln>
            <a:solidFill>
              <a:srgbClr val="0070C0"/>
            </a:solidFill>
          </a:ln>
        </p:spPr>
      </p:pic>
      <p:sp>
        <p:nvSpPr>
          <p:cNvPr id="5" name="TextBox 4"/>
          <p:cNvSpPr txBox="1"/>
          <p:nvPr/>
        </p:nvSpPr>
        <p:spPr>
          <a:xfrm>
            <a:off x="251486" y="4577967"/>
            <a:ext cx="8661348" cy="461665"/>
          </a:xfrm>
          <a:prstGeom prst="rect">
            <a:avLst/>
          </a:prstGeom>
          <a:noFill/>
        </p:spPr>
        <p:txBody>
          <a:bodyPr wrap="square" rtlCol="0">
            <a:spAutoFit/>
          </a:bodyPr>
          <a:lstStyle/>
          <a:p>
            <a:pPr algn="ctr"/>
            <a:r>
              <a:rPr lang="en-US" sz="2400" dirty="0" smtClean="0">
                <a:latin typeface="Century" panose="02040604050505020304" pitchFamily="18" charset="0"/>
              </a:rPr>
              <a:t>Password459!   	pASSWORD459!   	   password459!</a:t>
            </a:r>
            <a:endParaRPr lang="en-US" sz="2400" dirty="0">
              <a:latin typeface="Century" panose="02040604050505020304" pitchFamily="18" charset="0"/>
            </a:endParaRPr>
          </a:p>
        </p:txBody>
      </p:sp>
    </p:spTree>
    <p:extLst>
      <p:ext uri="{BB962C8B-B14F-4D97-AF65-F5344CB8AC3E}">
        <p14:creationId xmlns:p14="http://schemas.microsoft.com/office/powerpoint/2010/main" val="2126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We know little about password typos</a:t>
            </a:r>
            <a:endParaRPr lang="en-US" dirty="0">
              <a:solidFill>
                <a:schemeClr val="tx1"/>
              </a:solidFill>
            </a:endParaRPr>
          </a:p>
        </p:txBody>
      </p:sp>
      <p:sp>
        <p:nvSpPr>
          <p:cNvPr id="3" name="Text Placeholder 2"/>
          <p:cNvSpPr>
            <a:spLocks noGrp="1"/>
          </p:cNvSpPr>
          <p:nvPr>
            <p:ph type="body" idx="1"/>
          </p:nvPr>
        </p:nvSpPr>
        <p:spPr/>
        <p:txBody>
          <a:bodyPr>
            <a:normAutofit/>
          </a:bodyPr>
          <a:lstStyle/>
          <a:p>
            <a:pPr marL="0" indent="0">
              <a:lnSpc>
                <a:spcPct val="160000"/>
              </a:lnSpc>
              <a:buClrTx/>
              <a:buNone/>
            </a:pPr>
            <a:r>
              <a:rPr lang="en-US" sz="2400" dirty="0" smtClean="0"/>
              <a:t>Lots </a:t>
            </a:r>
            <a:r>
              <a:rPr lang="en-US" sz="2400" dirty="0"/>
              <a:t>of work on usability of </a:t>
            </a:r>
            <a:r>
              <a:rPr lang="en-US" sz="2400" dirty="0" smtClean="0"/>
              <a:t>passwords…</a:t>
            </a:r>
            <a:endParaRPr lang="en-US" sz="2400" dirty="0"/>
          </a:p>
          <a:p>
            <a:pPr marL="0" indent="0">
              <a:buClrTx/>
              <a:buNone/>
            </a:pPr>
            <a:r>
              <a:rPr lang="en-US" sz="2000" dirty="0" smtClean="0">
                <a:latin typeface="Century Gothic" panose="020B0502020202020204" pitchFamily="34" charset="0"/>
              </a:rPr>
              <a:t>	</a:t>
            </a:r>
            <a:r>
              <a:rPr lang="en-US" sz="2000" dirty="0" smtClean="0">
                <a:solidFill>
                  <a:schemeClr val="accent2">
                    <a:lumMod val="75000"/>
                  </a:schemeClr>
                </a:solidFill>
                <a:latin typeface="Century Gothic" panose="020B0502020202020204" pitchFamily="34" charset="0"/>
              </a:rPr>
              <a:t>[</a:t>
            </a:r>
            <a:r>
              <a:rPr lang="en-US" sz="2000" dirty="0">
                <a:solidFill>
                  <a:schemeClr val="accent2">
                    <a:lumMod val="75000"/>
                  </a:schemeClr>
                </a:solidFill>
                <a:latin typeface="Century Gothic" panose="020B0502020202020204" pitchFamily="34" charset="0"/>
              </a:rPr>
              <a:t>Ur et al. 2012], [Shay et al. 2012, 2014], [</a:t>
            </a:r>
            <a:r>
              <a:rPr lang="en-US" sz="2000" dirty="0" err="1">
                <a:solidFill>
                  <a:schemeClr val="accent2">
                    <a:lumMod val="75000"/>
                  </a:schemeClr>
                </a:solidFill>
                <a:latin typeface="Century Gothic" panose="020B0502020202020204" pitchFamily="34" charset="0"/>
              </a:rPr>
              <a:t>Mazurek</a:t>
            </a:r>
            <a:r>
              <a:rPr lang="en-US" sz="2000" dirty="0">
                <a:solidFill>
                  <a:schemeClr val="accent2">
                    <a:lumMod val="75000"/>
                  </a:schemeClr>
                </a:solidFill>
                <a:latin typeface="Century Gothic" panose="020B0502020202020204" pitchFamily="34" charset="0"/>
              </a:rPr>
              <a:t> et al. 2013</a:t>
            </a:r>
            <a:r>
              <a:rPr lang="en-US" sz="2000" dirty="0" smtClean="0">
                <a:solidFill>
                  <a:schemeClr val="accent2">
                    <a:lumMod val="75000"/>
                  </a:schemeClr>
                </a:solidFill>
                <a:latin typeface="Century Gothic" panose="020B0502020202020204" pitchFamily="34" charset="0"/>
              </a:rPr>
              <a:t>],</a:t>
            </a:r>
          </a:p>
          <a:p>
            <a:pPr marL="0" indent="0">
              <a:buClrTx/>
              <a:buNone/>
            </a:pPr>
            <a:r>
              <a:rPr lang="en-US" sz="2000" dirty="0">
                <a:solidFill>
                  <a:schemeClr val="accent2">
                    <a:lumMod val="75000"/>
                  </a:schemeClr>
                </a:solidFill>
                <a:latin typeface="Century Gothic" panose="020B0502020202020204" pitchFamily="34" charset="0"/>
              </a:rPr>
              <a:t>	</a:t>
            </a:r>
            <a:r>
              <a:rPr lang="en-US" sz="2000" dirty="0" smtClean="0">
                <a:solidFill>
                  <a:schemeClr val="accent2">
                    <a:lumMod val="75000"/>
                  </a:schemeClr>
                </a:solidFill>
                <a:latin typeface="Century Gothic" panose="020B0502020202020204" pitchFamily="34" charset="0"/>
              </a:rPr>
              <a:t>[</a:t>
            </a:r>
            <a:r>
              <a:rPr lang="en-US" sz="2000" dirty="0" err="1">
                <a:solidFill>
                  <a:schemeClr val="accent2">
                    <a:lumMod val="75000"/>
                  </a:schemeClr>
                </a:solidFill>
                <a:latin typeface="Century Gothic" panose="020B0502020202020204" pitchFamily="34" charset="0"/>
              </a:rPr>
              <a:t>Bonneau</a:t>
            </a:r>
            <a:r>
              <a:rPr lang="en-US" sz="2000" dirty="0">
                <a:solidFill>
                  <a:schemeClr val="accent2">
                    <a:lumMod val="75000"/>
                  </a:schemeClr>
                </a:solidFill>
                <a:latin typeface="Century Gothic" panose="020B0502020202020204" pitchFamily="34" charset="0"/>
              </a:rPr>
              <a:t>, Schechter 2014] [Keith et al. 2007, 2009], </a:t>
            </a:r>
            <a:endParaRPr lang="en-US" sz="2000" dirty="0" smtClean="0">
              <a:solidFill>
                <a:schemeClr val="accent2">
                  <a:lumMod val="75000"/>
                </a:schemeClr>
              </a:solidFill>
              <a:latin typeface="Century Gothic" panose="020B0502020202020204" pitchFamily="34" charset="0"/>
            </a:endParaRPr>
          </a:p>
          <a:p>
            <a:pPr marL="0" indent="0">
              <a:buClrTx/>
              <a:buNone/>
            </a:pPr>
            <a:r>
              <a:rPr lang="en-US" sz="2000" dirty="0">
                <a:solidFill>
                  <a:schemeClr val="accent2">
                    <a:lumMod val="75000"/>
                  </a:schemeClr>
                </a:solidFill>
                <a:latin typeface="Century Gothic" panose="020B0502020202020204" pitchFamily="34" charset="0"/>
              </a:rPr>
              <a:t>	</a:t>
            </a:r>
            <a:r>
              <a:rPr lang="en-US" sz="2000" dirty="0" smtClean="0">
                <a:solidFill>
                  <a:schemeClr val="accent2">
                    <a:lumMod val="75000"/>
                  </a:schemeClr>
                </a:solidFill>
                <a:latin typeface="Century Gothic" panose="020B0502020202020204" pitchFamily="34" charset="0"/>
              </a:rPr>
              <a:t>[Bard </a:t>
            </a:r>
            <a:r>
              <a:rPr lang="en-US" sz="2000" dirty="0">
                <a:solidFill>
                  <a:schemeClr val="accent2">
                    <a:lumMod val="75000"/>
                  </a:schemeClr>
                </a:solidFill>
                <a:latin typeface="Century Gothic" panose="020B0502020202020204" pitchFamily="34" charset="0"/>
              </a:rPr>
              <a:t>2007], [</a:t>
            </a:r>
            <a:r>
              <a:rPr lang="en-US" sz="2000" dirty="0" err="1">
                <a:solidFill>
                  <a:schemeClr val="accent2">
                    <a:lumMod val="75000"/>
                  </a:schemeClr>
                </a:solidFill>
                <a:latin typeface="Century Gothic" panose="020B0502020202020204" pitchFamily="34" charset="0"/>
              </a:rPr>
              <a:t>Jakobsson</a:t>
            </a:r>
            <a:r>
              <a:rPr lang="en-US" sz="2000" dirty="0">
                <a:solidFill>
                  <a:schemeClr val="accent2">
                    <a:lumMod val="75000"/>
                  </a:schemeClr>
                </a:solidFill>
                <a:latin typeface="Century Gothic" panose="020B0502020202020204" pitchFamily="34" charset="0"/>
              </a:rPr>
              <a:t> et al. 2012]</a:t>
            </a:r>
          </a:p>
          <a:p>
            <a:pPr marL="0" indent="0">
              <a:buClrTx/>
              <a:buNone/>
            </a:pPr>
            <a:endParaRPr lang="en-US" sz="2400" dirty="0" smtClean="0"/>
          </a:p>
          <a:p>
            <a:pPr marL="0" indent="0">
              <a:buClrTx/>
              <a:buNone/>
            </a:pPr>
            <a:r>
              <a:rPr lang="en-US" sz="2400" dirty="0" smtClean="0"/>
              <a:t>… but nothing on typo-tolerant password checking. </a:t>
            </a:r>
          </a:p>
          <a:p>
            <a:pPr marL="514350" indent="-514350">
              <a:buClrTx/>
              <a:buFont typeface="+mj-lt"/>
              <a:buAutoNum type="arabicPeriod"/>
            </a:pPr>
            <a:endParaRPr lang="en-US" sz="2400" dirty="0"/>
          </a:p>
          <a:p>
            <a:pPr marL="514350" indent="-514350">
              <a:buClrTx/>
              <a:buFont typeface="+mj-lt"/>
              <a:buAutoNum type="arabicPeriod"/>
            </a:pPr>
            <a:r>
              <a:rPr lang="en-US" sz="2400" dirty="0" smtClean="0"/>
              <a:t>How can we build a typo-tolerant systems?</a:t>
            </a:r>
          </a:p>
          <a:p>
            <a:pPr marL="514350" indent="-514350">
              <a:buClrTx/>
              <a:buFont typeface="+mj-lt"/>
              <a:buAutoNum type="arabicPeriod"/>
            </a:pPr>
            <a:endParaRPr lang="en-US" sz="2400" dirty="0"/>
          </a:p>
          <a:p>
            <a:pPr marL="514350" indent="-514350">
              <a:buClrTx/>
              <a:buFont typeface="+mj-lt"/>
              <a:buAutoNum type="arabicPeriod"/>
            </a:pPr>
            <a:r>
              <a:rPr lang="en-US" sz="2400" dirty="0" smtClean="0"/>
              <a:t>How much would tolerating typos help users?</a:t>
            </a:r>
          </a:p>
          <a:p>
            <a:pPr marL="514350" indent="-514350">
              <a:buClrTx/>
              <a:buFont typeface="+mj-lt"/>
              <a:buAutoNum type="arabicPeriod"/>
            </a:pPr>
            <a:endParaRPr lang="en-US" sz="2400" dirty="0"/>
          </a:p>
          <a:p>
            <a:pPr marL="514350" indent="-514350">
              <a:buClrTx/>
              <a:buFont typeface="+mj-lt"/>
              <a:buAutoNum type="arabicPeriod"/>
            </a:pPr>
            <a:r>
              <a:rPr lang="en-US" sz="2400" dirty="0" smtClean="0"/>
              <a:t>Does it endanger security?</a:t>
            </a:r>
            <a:endParaRPr lang="en-US" sz="2400" dirty="0"/>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dirty="0"/>
          </a:p>
        </p:txBody>
      </p:sp>
    </p:spTree>
    <p:extLst>
      <p:ext uri="{BB962C8B-B14F-4D97-AF65-F5344CB8AC3E}">
        <p14:creationId xmlns:p14="http://schemas.microsoft.com/office/powerpoint/2010/main" val="690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Our work</a:t>
            </a:r>
            <a:endParaRPr lang="en-US" dirty="0">
              <a:solidFill>
                <a:schemeClr val="tx1"/>
              </a:solidFill>
            </a:endParaRPr>
          </a:p>
        </p:txBody>
      </p:sp>
      <p:sp>
        <p:nvSpPr>
          <p:cNvPr id="3" name="Text Placeholder 2"/>
          <p:cNvSpPr>
            <a:spLocks noGrp="1"/>
          </p:cNvSpPr>
          <p:nvPr>
            <p:ph type="body" idx="1"/>
          </p:nvPr>
        </p:nvSpPr>
        <p:spPr>
          <a:xfrm>
            <a:off x="387900" y="1246909"/>
            <a:ext cx="8368200" cy="4844723"/>
          </a:xfrm>
        </p:spPr>
        <p:txBody>
          <a:bodyPr>
            <a:normAutofit/>
          </a:bodyPr>
          <a:lstStyle/>
          <a:p>
            <a:pPr marL="150876" lvl="1" indent="0">
              <a:buNone/>
            </a:pPr>
            <a:r>
              <a:rPr lang="en-US" dirty="0" smtClean="0"/>
              <a:t>   </a:t>
            </a:r>
          </a:p>
          <a:p>
            <a:pPr marL="150876" lvl="1" indent="0">
              <a:buNone/>
            </a:pPr>
            <a:r>
              <a:rPr lang="en-US" dirty="0" smtClean="0"/>
              <a:t>We measure password typos at Dropbox and show they are a huge problem for both users and service providers.</a:t>
            </a:r>
          </a:p>
          <a:p>
            <a:pPr marL="150876" lvl="1" indent="0">
              <a:buNone/>
            </a:pPr>
            <a:endParaRPr lang="en-US" dirty="0"/>
          </a:p>
          <a:p>
            <a:pPr marL="150876" lvl="1" indent="0">
              <a:buNone/>
            </a:pPr>
            <a:endParaRPr lang="en-US" dirty="0" smtClean="0"/>
          </a:p>
          <a:p>
            <a:pPr marL="150876" lvl="1" indent="0">
              <a:buNone/>
            </a:pPr>
            <a:r>
              <a:rPr lang="en-US" dirty="0"/>
              <a:t>We develop approaches to typo-tolerant checking, and show they improve utility with minimal security impact.</a:t>
            </a:r>
            <a:endParaRPr lang="en-US" dirty="0" smtClean="0"/>
          </a:p>
          <a:p>
            <a:pPr marL="150876" lvl="1" indent="0">
              <a:buNone/>
            </a:pPr>
            <a:endParaRPr lang="en-US" dirty="0" smtClean="0"/>
          </a:p>
          <a:p>
            <a:pPr marL="150876" lvl="1" indent="0">
              <a:buNone/>
            </a:pPr>
            <a:endParaRPr lang="en-US" dirty="0"/>
          </a:p>
          <a:p>
            <a:pPr marL="150876" lvl="1" indent="0">
              <a:buNone/>
            </a:pPr>
            <a:endParaRPr lang="en-US" dirty="0" smtClean="0"/>
          </a:p>
          <a:p>
            <a:pPr marL="150876" lvl="1" indent="0" algn="ctr">
              <a:buNone/>
            </a:pPr>
            <a:r>
              <a:rPr lang="en-US" sz="2800" dirty="0" smtClean="0">
                <a:solidFill>
                  <a:srgbClr val="00B0F0"/>
                </a:solidFill>
              </a:rPr>
              <a:t>“Have your cake and eat it too”</a:t>
            </a:r>
            <a:endParaRPr lang="en-US" sz="2800" dirty="0">
              <a:solidFill>
                <a:srgbClr val="00B0F0"/>
              </a:solidFill>
            </a:endParaRPr>
          </a:p>
          <a:p>
            <a:pPr marL="150876" lvl="1"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3746764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159981" y="6492875"/>
            <a:ext cx="984019" cy="365125"/>
          </a:xfrm>
        </p:spPr>
        <p:txBody>
          <a:bodyPr/>
          <a:lstStyle/>
          <a:p>
            <a:fld id="{34DE09CD-4155-47C6-B702-40B48142EF6C}" type="slidenum">
              <a:rPr lang="en-US" sz="1600" smtClean="0"/>
              <a:t>8</a:t>
            </a:fld>
            <a:endParaRPr lang="en-US" sz="1600" dirty="0"/>
          </a:p>
        </p:txBody>
      </p:sp>
      <p:sp>
        <p:nvSpPr>
          <p:cNvPr id="4" name="Rectangle 3"/>
          <p:cNvSpPr/>
          <p:nvPr/>
        </p:nvSpPr>
        <p:spPr>
          <a:xfrm>
            <a:off x="0" y="1851302"/>
            <a:ext cx="9144000" cy="2800767"/>
          </a:xfrm>
          <a:prstGeom prst="rect">
            <a:avLst/>
          </a:prstGeom>
        </p:spPr>
        <p:txBody>
          <a:bodyPr wrap="square">
            <a:spAutoFit/>
          </a:bodyPr>
          <a:lstStyle/>
          <a:p>
            <a:pPr marL="219456" lvl="1" indent="0" algn="ctr">
              <a:lnSpc>
                <a:spcPct val="100000"/>
              </a:lnSpc>
              <a:buNone/>
            </a:pPr>
            <a:endParaRPr lang="en-US" sz="4400" dirty="0" smtClean="0">
              <a:solidFill>
                <a:srgbClr val="7030A0"/>
              </a:solidFill>
              <a:latin typeface="+mj-lt"/>
            </a:endParaRPr>
          </a:p>
          <a:p>
            <a:pPr marL="219456" lvl="1" indent="0" algn="ctr">
              <a:lnSpc>
                <a:spcPct val="100000"/>
              </a:lnSpc>
              <a:buNone/>
            </a:pPr>
            <a:r>
              <a:rPr lang="en-US" sz="4400" dirty="0" smtClean="0">
                <a:solidFill>
                  <a:srgbClr val="7030A0"/>
                </a:solidFill>
                <a:latin typeface="+mj-lt"/>
              </a:rPr>
              <a:t>How to do typo-tolerant </a:t>
            </a:r>
          </a:p>
          <a:p>
            <a:pPr marL="219456" lvl="1" indent="0" algn="ctr">
              <a:lnSpc>
                <a:spcPct val="100000"/>
              </a:lnSpc>
              <a:buNone/>
            </a:pPr>
            <a:r>
              <a:rPr lang="en-US" sz="4400" dirty="0" smtClean="0">
                <a:solidFill>
                  <a:srgbClr val="7030A0"/>
                </a:solidFill>
                <a:latin typeface="+mj-lt"/>
              </a:rPr>
              <a:t>password checking?</a:t>
            </a:r>
          </a:p>
          <a:p>
            <a:pPr marL="219456" lvl="1" indent="0" algn="ctr">
              <a:lnSpc>
                <a:spcPct val="100000"/>
              </a:lnSpc>
              <a:buNone/>
            </a:pPr>
            <a:endParaRPr lang="en-US" sz="4400" dirty="0">
              <a:solidFill>
                <a:srgbClr val="7030A0"/>
              </a:solidFill>
              <a:latin typeface="+mj-lt"/>
            </a:endParaRPr>
          </a:p>
        </p:txBody>
      </p:sp>
    </p:spTree>
    <p:extLst>
      <p:ext uri="{BB962C8B-B14F-4D97-AF65-F5344CB8AC3E}">
        <p14:creationId xmlns:p14="http://schemas.microsoft.com/office/powerpoint/2010/main" val="2083005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 focus on </a:t>
            </a:r>
            <a:r>
              <a:rPr lang="en-US" i="1" dirty="0" smtClean="0">
                <a:solidFill>
                  <a:schemeClr val="tx1"/>
                </a:solidFill>
              </a:rPr>
              <a:t>relaxed checkers</a:t>
            </a:r>
            <a:endParaRPr lang="en-US" i="1" dirty="0">
              <a:solidFill>
                <a:schemeClr val="tx1"/>
              </a:solidFill>
            </a:endParaRPr>
          </a:p>
        </p:txBody>
      </p:sp>
      <p:sp>
        <p:nvSpPr>
          <p:cNvPr id="3" name="Slide Number Placeholder 2"/>
          <p:cNvSpPr>
            <a:spLocks noGrp="1"/>
          </p:cNvSpPr>
          <p:nvPr>
            <p:ph type="sldNum" sz="quarter" idx="12"/>
          </p:nvPr>
        </p:nvSpPr>
        <p:spPr/>
        <p:txBody>
          <a:bodyPr/>
          <a:lstStyle/>
          <a:p>
            <a:fld id="{34DE09CD-4155-47C6-B702-40B48142EF6C}" type="slidenum">
              <a:rPr lang="en-US" smtClean="0"/>
              <a:t>9</a:t>
            </a:fld>
            <a:endParaRPr lang="en-US"/>
          </a:p>
        </p:txBody>
      </p:sp>
      <p:pic>
        <p:nvPicPr>
          <p:cNvPr id="4" name="Shape 71"/>
          <p:cNvPicPr preferRelativeResize="0"/>
          <p:nvPr/>
        </p:nvPicPr>
        <p:blipFill>
          <a:blip r:embed="rId3">
            <a:alphaModFix/>
          </a:blip>
          <a:stretch>
            <a:fillRect/>
          </a:stretch>
        </p:blipFill>
        <p:spPr>
          <a:xfrm>
            <a:off x="5661515" y="2267190"/>
            <a:ext cx="742541" cy="1210883"/>
          </a:xfrm>
          <a:prstGeom prst="rect">
            <a:avLst/>
          </a:prstGeom>
          <a:noFill/>
          <a:ln>
            <a:noFill/>
          </a:ln>
        </p:spPr>
      </p:pic>
      <p:cxnSp>
        <p:nvCxnSpPr>
          <p:cNvPr id="5" name="Shape 72"/>
          <p:cNvCxnSpPr/>
          <p:nvPr/>
        </p:nvCxnSpPr>
        <p:spPr>
          <a:xfrm>
            <a:off x="1877531" y="2928439"/>
            <a:ext cx="3737501" cy="17194"/>
          </a:xfrm>
          <a:prstGeom prst="straightConnector1">
            <a:avLst/>
          </a:prstGeom>
          <a:ln>
            <a:headEnd type="none" w="lg" len="lg"/>
            <a:tailEnd type="stealth" w="lg" len="lg"/>
          </a:ln>
        </p:spPr>
        <p:style>
          <a:lnRef idx="3">
            <a:schemeClr val="dk1"/>
          </a:lnRef>
          <a:fillRef idx="0">
            <a:schemeClr val="dk1"/>
          </a:fillRef>
          <a:effectRef idx="2">
            <a:schemeClr val="dk1"/>
          </a:effectRef>
          <a:fontRef idx="minor">
            <a:schemeClr val="tx1"/>
          </a:fontRef>
        </p:style>
      </p:cxnSp>
      <p:sp>
        <p:nvSpPr>
          <p:cNvPr id="6" name="Shape 73"/>
          <p:cNvSpPr txBox="1"/>
          <p:nvPr/>
        </p:nvSpPr>
        <p:spPr>
          <a:xfrm>
            <a:off x="2420281" y="2335109"/>
            <a:ext cx="2579982" cy="563019"/>
          </a:xfrm>
          <a:prstGeom prst="rect">
            <a:avLst/>
          </a:prstGeom>
          <a:noFill/>
          <a:ln>
            <a:noFill/>
          </a:ln>
        </p:spPr>
        <p:txBody>
          <a:bodyPr lIns="91425" tIns="91425" rIns="91425" bIns="91425" anchor="t" anchorCtr="0">
            <a:noAutofit/>
          </a:bodyPr>
          <a:lstStyle/>
          <a:p>
            <a:r>
              <a:rPr lang="en-US" sz="2800" dirty="0" smtClean="0">
                <a:solidFill>
                  <a:schemeClr val="bg1">
                    <a:lumMod val="65000"/>
                  </a:schemeClr>
                </a:solidFill>
                <a:latin typeface="Consolas"/>
                <a:ea typeface="Consolas"/>
                <a:cs typeface="Consolas"/>
                <a:sym typeface="Consolas"/>
              </a:rPr>
              <a:t>Password459!</a:t>
            </a:r>
            <a:endParaRPr lang="en" sz="2800" dirty="0">
              <a:solidFill>
                <a:schemeClr val="bg1">
                  <a:lumMod val="65000"/>
                </a:schemeClr>
              </a:solidFill>
              <a:latin typeface="Consolas"/>
              <a:ea typeface="Consolas"/>
              <a:cs typeface="Consolas"/>
              <a:sym typeface="Consolas"/>
            </a:endParaRPr>
          </a:p>
        </p:txBody>
      </p:sp>
      <p:grpSp>
        <p:nvGrpSpPr>
          <p:cNvPr id="7" name="Shape 76"/>
          <p:cNvGrpSpPr/>
          <p:nvPr/>
        </p:nvGrpSpPr>
        <p:grpSpPr>
          <a:xfrm>
            <a:off x="601106" y="2320344"/>
            <a:ext cx="1030150" cy="1206624"/>
            <a:chOff x="453324" y="1413012"/>
            <a:chExt cx="1030150" cy="1206624"/>
          </a:xfrm>
        </p:grpSpPr>
        <p:pic>
          <p:nvPicPr>
            <p:cNvPr id="8" name="Shape 77"/>
            <p:cNvPicPr preferRelativeResize="0"/>
            <p:nvPr/>
          </p:nvPicPr>
          <p:blipFill rotWithShape="1">
            <a:blip r:embed="rId4">
              <a:alphaModFix/>
            </a:blip>
            <a:srcRect l="14352" r="14345"/>
            <a:stretch/>
          </p:blipFill>
          <p:spPr>
            <a:xfrm>
              <a:off x="453324" y="1413012"/>
              <a:ext cx="1029999" cy="1206624"/>
            </a:xfrm>
            <a:prstGeom prst="rect">
              <a:avLst/>
            </a:prstGeom>
            <a:noFill/>
            <a:ln>
              <a:noFill/>
            </a:ln>
          </p:spPr>
        </p:pic>
        <p:sp>
          <p:nvSpPr>
            <p:cNvPr id="9" name="Shape 78"/>
            <p:cNvSpPr/>
            <p:nvPr/>
          </p:nvSpPr>
          <p:spPr>
            <a:xfrm>
              <a:off x="1237775" y="1561800"/>
              <a:ext cx="245700" cy="265800"/>
            </a:xfrm>
            <a:prstGeom prst="rect">
              <a:avLst/>
            </a:prstGeom>
            <a:solidFill>
              <a:schemeClr val="lt1"/>
            </a:solidFill>
            <a:ln>
              <a:noFill/>
            </a:ln>
          </p:spPr>
          <p:txBody>
            <a:bodyPr lIns="91425" tIns="91425" rIns="91425" bIns="91425" anchor="ctr" anchorCtr="0">
              <a:noAutofit/>
            </a:bodyPr>
            <a:lstStyle/>
            <a:p>
              <a:endParaRPr/>
            </a:p>
          </p:txBody>
        </p:sp>
      </p:grpSp>
      <p:sp>
        <p:nvSpPr>
          <p:cNvPr id="14" name="Shape 73"/>
          <p:cNvSpPr txBox="1"/>
          <p:nvPr/>
        </p:nvSpPr>
        <p:spPr>
          <a:xfrm>
            <a:off x="2428645" y="1903970"/>
            <a:ext cx="2579982" cy="563019"/>
          </a:xfrm>
          <a:prstGeom prst="rect">
            <a:avLst/>
          </a:prstGeom>
          <a:noFill/>
          <a:ln>
            <a:noFill/>
          </a:ln>
        </p:spPr>
        <p:txBody>
          <a:bodyPr lIns="91425" tIns="91425" rIns="91425" bIns="91425" anchor="t" anchorCtr="0">
            <a:noAutofit/>
          </a:bodyPr>
          <a:lstStyle/>
          <a:p>
            <a:r>
              <a:rPr lang="en-US" sz="2800" dirty="0" smtClean="0">
                <a:solidFill>
                  <a:schemeClr val="accent2">
                    <a:lumMod val="75000"/>
                  </a:schemeClr>
                </a:solidFill>
                <a:latin typeface="Consolas"/>
                <a:ea typeface="Consolas"/>
                <a:cs typeface="Consolas"/>
                <a:sym typeface="Consolas"/>
              </a:rPr>
              <a:t>password459!</a:t>
            </a:r>
            <a:endParaRPr lang="en" sz="2800" dirty="0">
              <a:latin typeface="Consolas"/>
              <a:ea typeface="Consolas"/>
              <a:cs typeface="Consolas"/>
              <a:sym typeface="Consolas"/>
            </a:endParaRPr>
          </a:p>
        </p:txBody>
      </p:sp>
      <p:grpSp>
        <p:nvGrpSpPr>
          <p:cNvPr id="16" name="Group 15"/>
          <p:cNvGrpSpPr/>
          <p:nvPr/>
        </p:nvGrpSpPr>
        <p:grpSpPr>
          <a:xfrm>
            <a:off x="4231350" y="3778417"/>
            <a:ext cx="4246183" cy="521618"/>
            <a:chOff x="4254500" y="3898900"/>
            <a:chExt cx="5016500" cy="521618"/>
          </a:xfrm>
        </p:grpSpPr>
        <p:sp>
          <p:nvSpPr>
            <p:cNvPr id="17" name="TextBox 16"/>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18" name="TextBox 17"/>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grpSp>
        <p:nvGrpSpPr>
          <p:cNvPr id="22" name="Group 21"/>
          <p:cNvGrpSpPr/>
          <p:nvPr/>
        </p:nvGrpSpPr>
        <p:grpSpPr>
          <a:xfrm>
            <a:off x="4233279" y="4335931"/>
            <a:ext cx="4246183" cy="521618"/>
            <a:chOff x="4254500" y="3898900"/>
            <a:chExt cx="5016500" cy="521618"/>
          </a:xfrm>
        </p:grpSpPr>
        <p:sp>
          <p:nvSpPr>
            <p:cNvPr id="23" name="TextBox 22"/>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t>
              </a:r>
              <a:r>
                <a:rPr lang="en-US" sz="2000" dirty="0" smtClean="0">
                  <a:solidFill>
                    <a:schemeClr val="accent2">
                      <a:lumMod val="75000"/>
                    </a:schemeClr>
                  </a:solidFill>
                  <a:latin typeface="Consolas"/>
                  <a:ea typeface="Consolas"/>
                  <a:cs typeface="Consolas"/>
                  <a:sym typeface="Consolas"/>
                </a:rPr>
                <a:t>ASSWORD459!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24" name="TextBox 23"/>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grpSp>
        <p:nvGrpSpPr>
          <p:cNvPr id="26" name="Group 25"/>
          <p:cNvGrpSpPr/>
          <p:nvPr/>
        </p:nvGrpSpPr>
        <p:grpSpPr>
          <a:xfrm>
            <a:off x="4223633" y="4939739"/>
            <a:ext cx="4246183" cy="521618"/>
            <a:chOff x="4254500" y="3898900"/>
            <a:chExt cx="5016500" cy="521618"/>
          </a:xfrm>
        </p:grpSpPr>
        <p:sp>
          <p:nvSpPr>
            <p:cNvPr id="27" name="TextBox 26"/>
            <p:cNvSpPr txBox="1"/>
            <p:nvPr/>
          </p:nvSpPr>
          <p:spPr>
            <a:xfrm>
              <a:off x="4254500" y="4020408"/>
              <a:ext cx="5016500" cy="400110"/>
            </a:xfrm>
            <a:prstGeom prst="rect">
              <a:avLst/>
            </a:prstGeom>
            <a:noFill/>
          </p:spPr>
          <p:txBody>
            <a:bodyPr wrap="square" rtlCol="0">
              <a:spAutoFit/>
            </a:bodyPr>
            <a:lstStyle/>
            <a:p>
              <a:r>
                <a:rPr lang="en-US" sz="2000" dirty="0" smtClean="0">
                  <a:latin typeface="+mj-lt"/>
                </a:rPr>
                <a:t>H(</a:t>
              </a:r>
              <a:r>
                <a:rPr lang="en-US" sz="2000" dirty="0" smtClean="0">
                  <a:solidFill>
                    <a:schemeClr val="accent2">
                      <a:lumMod val="75000"/>
                    </a:schemeClr>
                  </a:solidFill>
                  <a:latin typeface="Consolas"/>
                  <a:sym typeface="Consolas"/>
                </a:rPr>
                <a:t>Password</a:t>
              </a:r>
              <a:r>
                <a:rPr lang="en-US" sz="2000" dirty="0" smtClean="0">
                  <a:solidFill>
                    <a:schemeClr val="accent2">
                      <a:lumMod val="75000"/>
                    </a:schemeClr>
                  </a:solidFill>
                  <a:latin typeface="Consolas"/>
                  <a:ea typeface="Consolas"/>
                  <a:cs typeface="Consolas"/>
                  <a:sym typeface="Consolas"/>
                </a:rPr>
                <a:t>459!</a:t>
              </a:r>
              <a:r>
                <a:rPr lang="en-US" sz="2000" dirty="0" smtClean="0">
                  <a:latin typeface="+mj-lt"/>
                </a:rPr>
                <a:t>) = “</a:t>
              </a:r>
              <a:r>
                <a:rPr lang="en-US" dirty="0" smtClean="0">
                  <a:solidFill>
                    <a:srgbClr val="BD582C">
                      <a:lumMod val="75000"/>
                    </a:srgbClr>
                  </a:solidFill>
                  <a:latin typeface="Consolas"/>
                  <a:ea typeface="Consolas"/>
                  <a:cs typeface="Consolas"/>
                </a:rPr>
                <a:t>a5idoiaU7p..</a:t>
              </a:r>
              <a:r>
                <a:rPr lang="en-US" sz="2000" dirty="0" smtClean="0">
                  <a:latin typeface="+mj-lt"/>
                </a:rPr>
                <a:t>”</a:t>
              </a:r>
              <a:endParaRPr lang="en-US" sz="2000" dirty="0">
                <a:latin typeface="+mj-lt"/>
              </a:endParaRPr>
            </a:p>
          </p:txBody>
        </p:sp>
        <p:sp>
          <p:nvSpPr>
            <p:cNvPr id="28" name="TextBox 27"/>
            <p:cNvSpPr txBox="1"/>
            <p:nvPr/>
          </p:nvSpPr>
          <p:spPr>
            <a:xfrm>
              <a:off x="6694781" y="3898900"/>
              <a:ext cx="291628" cy="369332"/>
            </a:xfrm>
            <a:prstGeom prst="rect">
              <a:avLst/>
            </a:prstGeom>
            <a:noFill/>
          </p:spPr>
          <p:txBody>
            <a:bodyPr wrap="none" rtlCol="0">
              <a:spAutoFit/>
            </a:bodyPr>
            <a:lstStyle/>
            <a:p>
              <a:r>
                <a:rPr lang="en-US" dirty="0" smtClean="0"/>
                <a:t>?</a:t>
              </a:r>
              <a:endParaRPr lang="en-US" dirty="0"/>
            </a:p>
          </p:txBody>
        </p:sp>
      </p:grpSp>
      <p:sp>
        <p:nvSpPr>
          <p:cNvPr id="30" name="Rounded Rectangular Callout 29"/>
          <p:cNvSpPr/>
          <p:nvPr/>
        </p:nvSpPr>
        <p:spPr>
          <a:xfrm>
            <a:off x="874195" y="3980179"/>
            <a:ext cx="2078912" cy="793214"/>
          </a:xfrm>
          <a:prstGeom prst="wedgeRoundRectCallout">
            <a:avLst>
              <a:gd name="adj1" fmla="val 115533"/>
              <a:gd name="adj2" fmla="val 32605"/>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rgbClr val="002060"/>
                </a:solidFill>
                <a:latin typeface="Bell MT" panose="02020503060305020303" pitchFamily="18" charset="0"/>
              </a:rPr>
              <a:t>Apply </a:t>
            </a:r>
            <a:r>
              <a:rPr lang="en-US" sz="2000" b="1" dirty="0" smtClean="0">
                <a:solidFill>
                  <a:srgbClr val="002060"/>
                </a:solidFill>
                <a:latin typeface="Bell MT" panose="02020503060305020303" pitchFamily="18" charset="0"/>
              </a:rPr>
              <a:t>caps lock </a:t>
            </a:r>
            <a:r>
              <a:rPr lang="en-US" sz="2000" dirty="0" smtClean="0">
                <a:solidFill>
                  <a:srgbClr val="002060"/>
                </a:solidFill>
                <a:latin typeface="Bell MT" panose="02020503060305020303" pitchFamily="18" charset="0"/>
              </a:rPr>
              <a:t>corrector</a:t>
            </a:r>
            <a:endParaRPr lang="en-US" sz="2000" dirty="0">
              <a:solidFill>
                <a:srgbClr val="002060"/>
              </a:solidFill>
              <a:latin typeface="Bell MT" panose="02020503060305020303" pitchFamily="18" charset="0"/>
            </a:endParaRPr>
          </a:p>
        </p:txBody>
      </p:sp>
      <p:sp>
        <p:nvSpPr>
          <p:cNvPr id="31" name="Rounded Rectangular Callout 30"/>
          <p:cNvSpPr/>
          <p:nvPr/>
        </p:nvSpPr>
        <p:spPr>
          <a:xfrm>
            <a:off x="838075" y="4804903"/>
            <a:ext cx="2078912" cy="793214"/>
          </a:xfrm>
          <a:prstGeom prst="wedgeRoundRectCallout">
            <a:avLst>
              <a:gd name="adj1" fmla="val 114996"/>
              <a:gd name="adj2" fmla="val 1186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rgbClr val="002060"/>
                </a:solidFill>
                <a:latin typeface="Bell MT" panose="02020503060305020303" pitchFamily="18" charset="0"/>
              </a:rPr>
              <a:t>Apply </a:t>
            </a:r>
            <a:r>
              <a:rPr lang="en-US" sz="2000" b="1" dirty="0" smtClean="0">
                <a:solidFill>
                  <a:srgbClr val="002060"/>
                </a:solidFill>
                <a:latin typeface="Bell MT" panose="02020503060305020303" pitchFamily="18" charset="0"/>
              </a:rPr>
              <a:t>first case flip</a:t>
            </a:r>
            <a:r>
              <a:rPr lang="en-US" sz="2000" dirty="0" smtClean="0">
                <a:solidFill>
                  <a:srgbClr val="002060"/>
                </a:solidFill>
                <a:latin typeface="Bell MT" panose="02020503060305020303" pitchFamily="18" charset="0"/>
              </a:rPr>
              <a:t> corrector</a:t>
            </a:r>
            <a:endParaRPr lang="en-US" sz="2000" dirty="0">
              <a:solidFill>
                <a:srgbClr val="002060"/>
              </a:solidFill>
              <a:latin typeface="Bell MT" panose="02020503060305020303" pitchFamily="18" charset="0"/>
            </a:endParaRPr>
          </a:p>
        </p:txBody>
      </p:sp>
      <p:sp>
        <p:nvSpPr>
          <p:cNvPr id="10" name="Rectangle 9"/>
          <p:cNvSpPr/>
          <p:nvPr/>
        </p:nvSpPr>
        <p:spPr>
          <a:xfrm>
            <a:off x="1531246" y="5697433"/>
            <a:ext cx="346285" cy="42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tx1"/>
                </a:solidFill>
              </a:rPr>
              <a:t>…</a:t>
            </a:r>
            <a:endParaRPr lang="en-US" sz="3200" dirty="0">
              <a:solidFill>
                <a:schemeClr val="tx1"/>
              </a:solidFill>
            </a:endParaRPr>
          </a:p>
        </p:txBody>
      </p:sp>
      <p:sp>
        <p:nvSpPr>
          <p:cNvPr id="41" name="Rectangle 40"/>
          <p:cNvSpPr/>
          <p:nvPr/>
        </p:nvSpPr>
        <p:spPr>
          <a:xfrm>
            <a:off x="6247190" y="5512769"/>
            <a:ext cx="346285" cy="422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solidFill>
                  <a:schemeClr val="tx1"/>
                </a:solidFill>
              </a:rPr>
              <a:t>…</a:t>
            </a:r>
            <a:endParaRPr lang="en-US" sz="3200" dirty="0">
              <a:solidFill>
                <a:schemeClr val="tx1"/>
              </a:solidFill>
            </a:endParaRPr>
          </a:p>
        </p:txBody>
      </p:sp>
      <p:sp>
        <p:nvSpPr>
          <p:cNvPr id="51" name="Rounded Rectangular Callout 50"/>
          <p:cNvSpPr/>
          <p:nvPr/>
        </p:nvSpPr>
        <p:spPr>
          <a:xfrm>
            <a:off x="2306124" y="3298437"/>
            <a:ext cx="1917509" cy="408408"/>
          </a:xfrm>
          <a:prstGeom prst="wedgeRoundRectCallout">
            <a:avLst>
              <a:gd name="adj1" fmla="val 55110"/>
              <a:gd name="adj2" fmla="val 151957"/>
              <a:gd name="adj3" fmla="val 16667"/>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latin typeface="Century" panose="02040604050505020304" pitchFamily="18" charset="0"/>
              </a:rPr>
              <a:t>Slow hash</a:t>
            </a:r>
            <a:endParaRPr lang="en-US" sz="2400" dirty="0">
              <a:latin typeface="Century" panose="02040604050505020304" pitchFamily="18" charset="0"/>
            </a:endParaRPr>
          </a:p>
        </p:txBody>
      </p:sp>
      <p:sp>
        <p:nvSpPr>
          <p:cNvPr id="52" name="Rounded Rectangular Callout 51"/>
          <p:cNvSpPr/>
          <p:nvPr/>
        </p:nvSpPr>
        <p:spPr>
          <a:xfrm>
            <a:off x="6456030" y="1778136"/>
            <a:ext cx="2628260" cy="1355255"/>
          </a:xfrm>
          <a:prstGeom prst="wedgeRoundRectCallout">
            <a:avLst>
              <a:gd name="adj1" fmla="val -30829"/>
              <a:gd name="adj2" fmla="val 11079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panose="02040604050505020304" pitchFamily="18" charset="0"/>
              </a:rPr>
              <a:t>No change in password hash database</a:t>
            </a:r>
            <a:endParaRPr lang="en-US" sz="2400" dirty="0">
              <a:latin typeface="Century" panose="02040604050505020304" pitchFamily="18" charset="0"/>
            </a:endParaRPr>
          </a:p>
        </p:txBody>
      </p:sp>
      <p:sp>
        <p:nvSpPr>
          <p:cNvPr id="11" name="Rounded Rectangle 10"/>
          <p:cNvSpPr/>
          <p:nvPr/>
        </p:nvSpPr>
        <p:spPr>
          <a:xfrm>
            <a:off x="474536" y="5798519"/>
            <a:ext cx="8042813" cy="57942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latin typeface="Century" panose="02040604050505020304" pitchFamily="18" charset="0"/>
              </a:rPr>
              <a:t>Can we find a small but useful set of typo correctors?</a:t>
            </a:r>
            <a:endParaRPr lang="en-US" sz="2400" dirty="0">
              <a:latin typeface="Century" panose="02040604050505020304" pitchFamily="18" charset="0"/>
            </a:endParaRPr>
          </a:p>
        </p:txBody>
      </p:sp>
    </p:spTree>
    <p:extLst>
      <p:ext uri="{BB962C8B-B14F-4D97-AF65-F5344CB8AC3E}">
        <p14:creationId xmlns:p14="http://schemas.microsoft.com/office/powerpoint/2010/main" val="245102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animBg="1"/>
      <p:bldP spid="31" grpId="0" animBg="1"/>
      <p:bldP spid="10" grpId="0"/>
      <p:bldP spid="41" grpId="0"/>
      <p:bldP spid="51" grpId="0" animBg="1"/>
      <p:bldP spid="52" grpId="0" animBg="1"/>
      <p:bldP spid="11"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17080</TotalTime>
  <Words>2923</Words>
  <Application>Microsoft Office PowerPoint</Application>
  <PresentationFormat>On-screen Show (4:3)</PresentationFormat>
  <Paragraphs>273</Paragraphs>
  <Slides>21</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Bauhaus 93</vt:lpstr>
      <vt:lpstr>Bell MT</vt:lpstr>
      <vt:lpstr>Calibri</vt:lpstr>
      <vt:lpstr>Calibri Light</vt:lpstr>
      <vt:lpstr>Cambria</vt:lpstr>
      <vt:lpstr>Cambria Math</vt:lpstr>
      <vt:lpstr>Century</vt:lpstr>
      <vt:lpstr>Century Gothic</vt:lpstr>
      <vt:lpstr>Consolas</vt:lpstr>
      <vt:lpstr>Courier New</vt:lpstr>
      <vt:lpstr>Roboto</vt:lpstr>
      <vt:lpstr>Wingdings</vt:lpstr>
      <vt:lpstr>Retrospect</vt:lpstr>
      <vt:lpstr>pASSWORD tYPOS and How to Correct Them Securely</vt:lpstr>
      <vt:lpstr>PowerPoint Presentation</vt:lpstr>
      <vt:lpstr>Password-based authentication systems</vt:lpstr>
      <vt:lpstr>Password-based authentication systems</vt:lpstr>
      <vt:lpstr>Typo-tolerant password checking in industry</vt:lpstr>
      <vt:lpstr>We know little about password typos</vt:lpstr>
      <vt:lpstr>Our work</vt:lpstr>
      <vt:lpstr>PowerPoint Presentation</vt:lpstr>
      <vt:lpstr>We focus on relaxed checkers</vt:lpstr>
      <vt:lpstr>MTurk password transcription study</vt:lpstr>
      <vt:lpstr>Impact of top-3 typos in the real world</vt:lpstr>
      <vt:lpstr>PowerPoint Presentation</vt:lpstr>
      <vt:lpstr>Threat #1: Server compromise</vt:lpstr>
      <vt:lpstr>Threat #2: Remote guessing attack </vt:lpstr>
      <vt:lpstr>Passwords are not uniformly distributed!</vt:lpstr>
      <vt:lpstr>Attack simulation using password leaks</vt:lpstr>
      <vt:lpstr>Security-sensitive typo correction</vt:lpstr>
      <vt:lpstr>Security of checkers with filtering</vt:lpstr>
      <vt:lpstr>PowerPoint Presentation</vt:lpstr>
      <vt:lpstr>pASSWORD tYPOS in one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tYPOS and  How to Corrent Them Securely</dc:title>
  <dc:creator>Rahul Chatterjee</dc:creator>
  <cp:lastModifiedBy>Rahul Chatterjee</cp:lastModifiedBy>
  <cp:revision>637</cp:revision>
  <dcterms:created xsi:type="dcterms:W3CDTF">2016-05-04T16:11:11Z</dcterms:created>
  <dcterms:modified xsi:type="dcterms:W3CDTF">2016-06-06T21:56:03Z</dcterms:modified>
</cp:coreProperties>
</file>