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30"/>
  </p:notesMasterIdLst>
  <p:sldIdLst>
    <p:sldId id="432" r:id="rId2"/>
    <p:sldId id="433" r:id="rId3"/>
    <p:sldId id="434" r:id="rId4"/>
    <p:sldId id="435" r:id="rId5"/>
    <p:sldId id="470" r:id="rId6"/>
    <p:sldId id="438" r:id="rId7"/>
    <p:sldId id="440" r:id="rId8"/>
    <p:sldId id="442" r:id="rId9"/>
    <p:sldId id="474" r:id="rId10"/>
    <p:sldId id="443" r:id="rId11"/>
    <p:sldId id="444" r:id="rId12"/>
    <p:sldId id="446" r:id="rId13"/>
    <p:sldId id="475" r:id="rId14"/>
    <p:sldId id="450" r:id="rId15"/>
    <p:sldId id="451" r:id="rId16"/>
    <p:sldId id="453" r:id="rId17"/>
    <p:sldId id="476" r:id="rId18"/>
    <p:sldId id="436" r:id="rId19"/>
    <p:sldId id="477" r:id="rId20"/>
    <p:sldId id="459" r:id="rId21"/>
    <p:sldId id="460" r:id="rId22"/>
    <p:sldId id="461" r:id="rId23"/>
    <p:sldId id="462" r:id="rId24"/>
    <p:sldId id="463" r:id="rId25"/>
    <p:sldId id="478" r:id="rId26"/>
    <p:sldId id="480" r:id="rId27"/>
    <p:sldId id="466" r:id="rId28"/>
    <p:sldId id="469"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LM Mono 12" panose="00000509000000000000" pitchFamily="49" charset="0"/>
      <p:regular r:id="rId35"/>
    </p:embeddedFont>
    <p:embeddedFont>
      <p:font typeface="Abadi Extra Light" panose="020B0204020104020204" pitchFamily="34" charset="0"/>
      <p:regular r:id="rId36"/>
    </p:embeddedFont>
    <p:embeddedFont>
      <p:font typeface="LM Roman 12" panose="00000500000000000000" pitchFamily="50" charset="0"/>
      <p:regular r:id="rId37"/>
    </p:embeddedFont>
    <p:embeddedFont>
      <p:font typeface="Century Schoolbook" panose="02040604050505020304" pitchFamily="18" charset="0"/>
      <p:regular r:id="rId38"/>
      <p:bold r:id="rId39"/>
      <p:italic r:id="rId40"/>
      <p:boldItalic r:id="rId41"/>
    </p:embeddedFont>
    <p:embeddedFont>
      <p:font typeface="Century" panose="02040604050505020304" pitchFamily="18" charset="0"/>
      <p:regular r:id="rId42"/>
    </p:embeddedFont>
    <p:embeddedFont>
      <p:font typeface="Angsana New" panose="02020603050405020304" pitchFamily="18" charset="-34"/>
      <p:regular r:id="rId43"/>
      <p:bold r:id="rId44"/>
      <p:italic r:id="rId45"/>
      <p:boldItalic r:id="rId46"/>
    </p:embeddedFont>
  </p:embeddedFontLst>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C4"/>
    <a:srgbClr val="FCC6F3"/>
    <a:srgbClr val="FF5D5D"/>
    <a:srgbClr val="5A2781"/>
    <a:srgbClr val="F3CFF4"/>
    <a:srgbClr val="ED9DE7"/>
    <a:srgbClr val="990F72"/>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 xmlns:p14="http://schemas.microsoft.com/office/powerpoint/2010/main" xmlns:pr="smNativeData" dt="1526072931" val="928" rev64="64" revOS="3"/>
      <pr:smFileRevision xmlns="" xmlns:p14="http://schemas.microsoft.com/office/powerpoint/2010/main" xmlns:pr="smNativeData" dt="1526072931" val="101"/>
      <pr:trialVersion xmlns="" xmlns:p14="http://schemas.microsoft.com/office/powerpoint/2010/main" xmlns:pr="smNativeData" id="1526072931" val="193058768"/>
      <pr:guideOptions xmlns="" xmlns:p14="http://schemas.microsoft.com/office/powerpoint/2010/main" xmlns:pr="smNativeData" dt="1526072931" snapToGrid="1" snapToBorders="1" snapToGuides="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4" autoAdjust="0"/>
    <p:restoredTop sz="71258" autoAdjust="0"/>
  </p:normalViewPr>
  <p:slideViewPr>
    <p:cSldViewPr snapToObjects="1" showGuides="1">
      <p:cViewPr varScale="1">
        <p:scale>
          <a:sx n="60" d="100"/>
          <a:sy n="60" d="100"/>
        </p:scale>
        <p:origin x="1308"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Objects="1" showGuides="1">
      <p:cViewPr>
        <p:scale>
          <a:sx n="74" d="100"/>
          <a:sy n="74" d="100"/>
        </p:scale>
        <p:origin x="283" y="3110"/>
      </p:cViewPr>
      <p:guideLst/>
    </p:cSldViewPr>
  </p:notesViewPr>
  <p:gridSpacing cx="71755" cy="7175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41260-A743-46F8-987F-B422B951CC53}" type="datetimeFigureOut">
              <a:rPr lang="en-US" smtClean="0"/>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431EF-124F-4066-8506-210B8D149E14}" type="slidenum">
              <a:rPr lang="en-US" smtClean="0"/>
              <a:t>‹#›</a:t>
            </a:fld>
            <a:endParaRPr lang="en-US"/>
          </a:p>
        </p:txBody>
      </p:sp>
    </p:spTree>
    <p:extLst>
      <p:ext uri="{BB962C8B-B14F-4D97-AF65-F5344CB8AC3E}">
        <p14:creationId xmlns:p14="http://schemas.microsoft.com/office/powerpoint/2010/main" val="192890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1</a:t>
            </a:fld>
            <a:endParaRPr lang="en-US"/>
          </a:p>
        </p:txBody>
      </p:sp>
    </p:spTree>
    <p:extLst>
      <p:ext uri="{BB962C8B-B14F-4D97-AF65-F5344CB8AC3E}">
        <p14:creationId xmlns:p14="http://schemas.microsoft.com/office/powerpoint/2010/main" val="270744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apply these snowball searching technique on Google search, Google Play store and in a smaller scale on Apple iTunes. All via the search APIs provided by these web services.</a:t>
            </a:r>
          </a:p>
          <a:p>
            <a:r>
              <a:rPr lang="en-US" dirty="0"/>
              <a:t>We discovered 23 spyware applications distributed outside any official application stores, around 3,500 applications in Play Store and 451 in Apple iTunes App store. In addition to actual IPS-relevant apps, we found thousands of blogposts, videos, forums discussing about how to conduct IPS.</a:t>
            </a:r>
          </a:p>
          <a:p>
            <a:endParaRPr lang="en-US" dirty="0"/>
          </a:p>
          <a:p>
            <a:r>
              <a:rPr lang="en-US" dirty="0"/>
              <a:t>The apps distributed outside official app stores are… </a:t>
            </a:r>
          </a:p>
        </p:txBody>
      </p:sp>
      <p:sp>
        <p:nvSpPr>
          <p:cNvPr id="4" name="Slide Number Placeholder 3"/>
          <p:cNvSpPr>
            <a:spLocks noGrp="1"/>
          </p:cNvSpPr>
          <p:nvPr>
            <p:ph type="sldNum" sz="quarter" idx="10"/>
          </p:nvPr>
        </p:nvSpPr>
        <p:spPr/>
        <p:txBody>
          <a:bodyPr/>
          <a:lstStyle/>
          <a:p>
            <a:fld id="{074431EF-124F-4066-8506-210B8D149E14}" type="slidenum">
              <a:rPr lang="en-US" smtClean="0"/>
              <a:t>11</a:t>
            </a:fld>
            <a:endParaRPr lang="en-US"/>
          </a:p>
        </p:txBody>
      </p:sp>
    </p:spTree>
    <p:extLst>
      <p:ext uri="{BB962C8B-B14F-4D97-AF65-F5344CB8AC3E}">
        <p14:creationId xmlns:p14="http://schemas.microsoft.com/office/powerpoint/2010/main" val="187100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shockingly powerful [[and violates one or more developer policies]] in most official app market places. As one app, </a:t>
            </a:r>
            <a:r>
              <a:rPr lang="en-US" dirty="0" err="1"/>
              <a:t>spyzie</a:t>
            </a:r>
            <a:r>
              <a:rPr lang="en-US" dirty="0"/>
              <a:t>, succinctly describes their capabilities as following.  The app can track in real time as well as preserve history of victim’s location, all app chats, all calls and </a:t>
            </a:r>
            <a:r>
              <a:rPr lang="en-US" dirty="0" err="1"/>
              <a:t>SMSes</a:t>
            </a:r>
            <a:r>
              <a:rPr lang="en-US" dirty="0"/>
              <a:t>.  The app can even remotely record audio, video, or alter settings. </a:t>
            </a:r>
          </a:p>
          <a:p>
            <a:endParaRPr lang="en-US" dirty="0"/>
          </a:p>
          <a:p>
            <a:r>
              <a:rPr lang="en-US" dirty="0"/>
              <a:t>[[TODO: Change the pic]]</a:t>
            </a:r>
          </a:p>
        </p:txBody>
      </p:sp>
      <p:sp>
        <p:nvSpPr>
          <p:cNvPr id="4" name="Slide Number Placeholder 3"/>
          <p:cNvSpPr>
            <a:spLocks noGrp="1"/>
          </p:cNvSpPr>
          <p:nvPr>
            <p:ph type="sldNum" sz="quarter" idx="10"/>
          </p:nvPr>
        </p:nvSpPr>
        <p:spPr/>
        <p:txBody>
          <a:bodyPr/>
          <a:lstStyle/>
          <a:p>
            <a:fld id="{074431EF-124F-4066-8506-210B8D149E14}" type="slidenum">
              <a:rPr lang="en-US" smtClean="0"/>
              <a:t>12</a:t>
            </a:fld>
            <a:endParaRPr lang="en-US"/>
          </a:p>
        </p:txBody>
      </p:sp>
    </p:spTree>
    <p:extLst>
      <p:ext uri="{BB962C8B-B14F-4D97-AF65-F5344CB8AC3E}">
        <p14:creationId xmlns:p14="http://schemas.microsoft.com/office/powerpoint/2010/main" val="293896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apps are easily found via Web search. Installation requires the abuser to turn off Play Protect regular scanning and turn on app installation from unknown sources, and there are detailed how-to guidelines available for this. All this plus installation and configuration takes less than 5 minutes.  Rooting is not required to get most of the functionalities, but should the phone be rooted the app provided more invasive and reliable spying capabilities. To even further </a:t>
            </a:r>
            <a:r>
              <a:rPr lang="en-US" dirty="0" err="1"/>
              <a:t>smoothline</a:t>
            </a:r>
            <a:r>
              <a:rPr lang="en-US" dirty="0"/>
              <a:t> the installation and even provide more invasive spying features some spyware vendors sells mobile phones with preloaded spyware on them.</a:t>
            </a:r>
          </a:p>
          <a:p>
            <a:endParaRPr lang="en-US" dirty="0"/>
          </a:p>
          <a:p>
            <a:r>
              <a:rPr lang="en-US" dirty="0"/>
              <a:t>Once installed, the app has very minimalistic UI on the victim’s device,  and there is no app icon in the app drawer and of course no notification when the app is exfiltrating sensitive information from the victim’s device. </a:t>
            </a:r>
          </a:p>
          <a:p>
            <a:endParaRPr lang="en-US" dirty="0"/>
          </a:p>
          <a:p>
            <a:r>
              <a:rPr lang="en-US" dirty="0"/>
              <a:t>On the abuser end, almost all apps provide stunning web interfaces that neatly present all the information stolen from the victim’s device, and even some comprehensive charts.  These apps also provide great customer support to the abuser, as we will show shortly.</a:t>
            </a:r>
          </a:p>
          <a:p>
            <a:endParaRPr lang="en-US" dirty="0"/>
          </a:p>
          <a:p>
            <a:r>
              <a:rPr lang="en-US" dirty="0"/>
              <a:t>I would like to mention, we found some simple but damaging vulnerabilities in couple of web portals, that enable anyone to view photos collected from anyone’s phones.</a:t>
            </a:r>
          </a:p>
          <a:p>
            <a:endParaRPr lang="en-US" dirty="0"/>
          </a:p>
          <a:p>
            <a:r>
              <a:rPr lang="en-US" dirty="0"/>
              <a:t>[[ add a pic of web console. ]]</a:t>
            </a:r>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13</a:t>
            </a:fld>
            <a:endParaRPr lang="en-US"/>
          </a:p>
        </p:txBody>
      </p:sp>
    </p:spTree>
    <p:extLst>
      <p:ext uri="{BB962C8B-B14F-4D97-AF65-F5344CB8AC3E}">
        <p14:creationId xmlns:p14="http://schemas.microsoft.com/office/powerpoint/2010/main" val="183760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apps available inside official app market places that can be used for IPS.</a:t>
            </a:r>
          </a:p>
        </p:txBody>
      </p:sp>
      <p:sp>
        <p:nvSpPr>
          <p:cNvPr id="4" name="Slide Number Placeholder 3"/>
          <p:cNvSpPr>
            <a:spLocks noGrp="1"/>
          </p:cNvSpPr>
          <p:nvPr>
            <p:ph type="sldNum" sz="quarter" idx="10"/>
          </p:nvPr>
        </p:nvSpPr>
        <p:spPr/>
        <p:txBody>
          <a:bodyPr/>
          <a:lstStyle/>
          <a:p>
            <a:fld id="{074431EF-124F-4066-8506-210B8D149E14}" type="slidenum">
              <a:rPr lang="en-US" smtClean="0"/>
              <a:t>14</a:t>
            </a:fld>
            <a:endParaRPr lang="en-US"/>
          </a:p>
        </p:txBody>
      </p:sp>
    </p:spTree>
    <p:extLst>
      <p:ext uri="{BB962C8B-B14F-4D97-AF65-F5344CB8AC3E}">
        <p14:creationId xmlns:p14="http://schemas.microsoft.com/office/powerpoint/2010/main" val="56205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discovering on-store IPS-relevant aps in the Play Store, we build a pipeline which first snowball searches in the play store. In three months we collected more than 15000 apps via snowball searching. Not all of them are relevant for conducting IPS. So we filter the list using a supervised machine learning classifier that looks at the app title, description, and permissions as listed in the Play Store.  We bias the classifier towards low false negative rate at the cost of slightly higher false positive rate, as failing to detect an IPS app can be dangerous in the IPV situation. To remove the false positives we went over the list and found 3500 apps that can be used by an abuser to spy on a victim.</a:t>
            </a:r>
          </a:p>
          <a:p>
            <a:endParaRPr lang="en-US" dirty="0"/>
          </a:p>
          <a:p>
            <a:r>
              <a:rPr lang="en-US" dirty="0"/>
              <a:t>We also apply this process to iTunes but for only couple of weeks, and obtained 451 apps that are relevant for IPS.</a:t>
            </a:r>
          </a:p>
        </p:txBody>
      </p:sp>
      <p:sp>
        <p:nvSpPr>
          <p:cNvPr id="4" name="Slide Number Placeholder 3"/>
          <p:cNvSpPr>
            <a:spLocks noGrp="1"/>
          </p:cNvSpPr>
          <p:nvPr>
            <p:ph type="sldNum" sz="quarter" idx="10"/>
          </p:nvPr>
        </p:nvSpPr>
        <p:spPr/>
        <p:txBody>
          <a:bodyPr/>
          <a:lstStyle/>
          <a:p>
            <a:fld id="{074431EF-124F-4066-8506-210B8D149E14}" type="slidenum">
              <a:rPr lang="en-US" smtClean="0"/>
              <a:t>15</a:t>
            </a:fld>
            <a:endParaRPr lang="en-US"/>
          </a:p>
        </p:txBody>
      </p:sp>
    </p:spTree>
    <p:extLst>
      <p:ext uri="{BB962C8B-B14F-4D97-AF65-F5344CB8AC3E}">
        <p14:creationId xmlns:p14="http://schemas.microsoft.com/office/powerpoint/2010/main" val="173322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on-store apps have legitimate use cases, which falls into three categories. For personal tracking, such as to find the lost phone, or anti-theft, syncing SMS across devices, etc. Some apps are built for two or more people to mutually track each other, such as family tracking apps, or find my friends app, or couples to consensually track each other. The third and last category of apps are for employer to track their employees during work hours, or parents to track their children. </a:t>
            </a:r>
          </a:p>
          <a:p>
            <a:endParaRPr lang="en-US" dirty="0"/>
          </a:p>
          <a:p>
            <a:r>
              <a:rPr lang="en-US" dirty="0"/>
              <a:t>While, we were paranoid while flagging these apps as IPS relevant, we found several evidence in forums, app reviews, and blogs that suggest using these apps for spying on a romantic partner.</a:t>
            </a:r>
          </a:p>
        </p:txBody>
      </p:sp>
      <p:sp>
        <p:nvSpPr>
          <p:cNvPr id="4" name="Slide Number Placeholder 3"/>
          <p:cNvSpPr>
            <a:spLocks noGrp="1"/>
          </p:cNvSpPr>
          <p:nvPr>
            <p:ph type="sldNum" sz="quarter" idx="10"/>
          </p:nvPr>
        </p:nvSpPr>
        <p:spPr/>
        <p:txBody>
          <a:bodyPr/>
          <a:lstStyle/>
          <a:p>
            <a:fld id="{074431EF-124F-4066-8506-210B8D149E14}" type="slidenum">
              <a:rPr lang="en-US" smtClean="0"/>
              <a:t>16</a:t>
            </a:fld>
            <a:endParaRPr lang="en-US"/>
          </a:p>
        </p:txBody>
      </p:sp>
    </p:spTree>
    <p:extLst>
      <p:ext uri="{BB962C8B-B14F-4D97-AF65-F5344CB8AC3E}">
        <p14:creationId xmlns:p14="http://schemas.microsoft.com/office/powerpoint/2010/main" val="86742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in one forum, an would-be abuser seek advice for an app that he can use to surreptitiously track his wife’s location. In response, another (ab)user recommends Cerberus which is available in the Play Store, which can be configured to be hidden in app drawer, and remotely record audio, video, and take picture. Cerberus is an antitheft app, which is being repurposed for IPS!</a:t>
            </a:r>
          </a:p>
          <a:p>
            <a:endParaRPr lang="en-US" dirty="0"/>
          </a:p>
          <a:p>
            <a:r>
              <a:rPr lang="en-US" dirty="0"/>
              <a:t>[[TODO: More animation]]</a:t>
            </a:r>
          </a:p>
        </p:txBody>
      </p:sp>
      <p:sp>
        <p:nvSpPr>
          <p:cNvPr id="4" name="Slide Number Placeholder 3"/>
          <p:cNvSpPr>
            <a:spLocks noGrp="1"/>
          </p:cNvSpPr>
          <p:nvPr>
            <p:ph type="sldNum" sz="quarter" idx="10"/>
          </p:nvPr>
        </p:nvSpPr>
        <p:spPr/>
        <p:txBody>
          <a:bodyPr/>
          <a:lstStyle/>
          <a:p>
            <a:fld id="{074431EF-124F-4066-8506-210B8D149E14}" type="slidenum">
              <a:rPr lang="en-US" smtClean="0"/>
              <a:t>17</a:t>
            </a:fld>
            <a:endParaRPr lang="en-US"/>
          </a:p>
        </p:txBody>
      </p:sp>
    </p:spTree>
    <p:extLst>
      <p:ext uri="{BB962C8B-B14F-4D97-AF65-F5344CB8AC3E}">
        <p14:creationId xmlns:p14="http://schemas.microsoft.com/office/powerpoint/2010/main" val="360723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spyware mentioned in prior work are not traditional spyware that are considered in security community like nation state spyware or adware. These are unwanted applications intentionally installed on victim’s device by their abuser to track or spy on the victim. Installation might require physical access to the device, but that is very much a possible for an abuser because of intimate partner scenario. </a:t>
            </a:r>
          </a:p>
          <a:p>
            <a:endParaRPr lang="en-US" dirty="0"/>
          </a:p>
          <a:p>
            <a:r>
              <a:rPr lang="en-US" dirty="0"/>
              <a:t>These spyware apps includes overt spyware apps that advertise themselves to be surreptitious and useful for spying on someone. </a:t>
            </a:r>
          </a:p>
          <a:p>
            <a:endParaRPr lang="en-US" dirty="0"/>
          </a:p>
          <a:p>
            <a:r>
              <a:rPr lang="en-US" dirty="0"/>
              <a:t>Also another kind of apps came up in prior work, which are not built for spying on someone, but their functionalities are repurposed to spy on someone, especially an intimate partner.  We call these apps “dual-use” apps. Example includes find-my-phone, find-my-friends, types apps, which came up in prior studies.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apps are relevant and capable of intimate partner surveillance, and we use the term IPS-relevant apps or in short IPS apps to denote all such apps.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prior work have provided anecdotal evidence of use of spyware in IPV,…</a:t>
            </a:r>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18</a:t>
            </a:fld>
            <a:endParaRPr lang="en-US"/>
          </a:p>
        </p:txBody>
      </p:sp>
    </p:spTree>
    <p:extLst>
      <p:ext uri="{BB962C8B-B14F-4D97-AF65-F5344CB8AC3E}">
        <p14:creationId xmlns:p14="http://schemas.microsoft.com/office/powerpoint/2010/main" val="280973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begs the question are the developers of these spyware and dual-use apps are tacitly complicit in 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some developers definitely market their app for users who want to conduct IPS, they host explicit IPS content on their app websites. </a:t>
            </a:r>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20</a:t>
            </a:fld>
            <a:endParaRPr lang="en-US"/>
          </a:p>
        </p:txBody>
      </p:sp>
    </p:spTree>
    <p:extLst>
      <p:ext uri="{BB962C8B-B14F-4D97-AF65-F5344CB8AC3E}">
        <p14:creationId xmlns:p14="http://schemas.microsoft.com/office/powerpoint/2010/main" val="407105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are not so clear, but we have some circumstantial evidences. Such as, there are several blogposts that we found talking about IPS and how to conduct IPS, and then exclusively link to a particular app websites, where there is no mention of IPS. These are possibly resellers of the tools, but clearly this is not possible without vendors condoning the IPS use case.</a:t>
            </a:r>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21</a:t>
            </a:fld>
            <a:endParaRPr lang="en-US"/>
          </a:p>
        </p:txBody>
      </p:sp>
    </p:spTree>
    <p:extLst>
      <p:ext uri="{BB962C8B-B14F-4D97-AF65-F5344CB8AC3E}">
        <p14:creationId xmlns:p14="http://schemas.microsoft.com/office/powerpoint/2010/main" val="381357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or sexual violence or stalking by an intimate partner, such as boyfriend, girlfriend, or spouse is considered as intimate partner violence or IPV. IPV is a serious public health problem that affects a large fraction of people in our society across the globe. In a study in 2015 shown 1 in 4 women and 1 in 10 men in the US experienced IPV in their lifetime. [[ add transition, technology is increasingly being used for IPV]]</a:t>
            </a:r>
          </a:p>
        </p:txBody>
      </p:sp>
      <p:sp>
        <p:nvSpPr>
          <p:cNvPr id="4" name="Slide Number Placeholder 3"/>
          <p:cNvSpPr>
            <a:spLocks noGrp="1"/>
          </p:cNvSpPr>
          <p:nvPr>
            <p:ph type="sldNum" sz="quarter" idx="10"/>
          </p:nvPr>
        </p:nvSpPr>
        <p:spPr/>
        <p:txBody>
          <a:bodyPr/>
          <a:lstStyle/>
          <a:p>
            <a:fld id="{074431EF-124F-4066-8506-210B8D149E14}" type="slidenum">
              <a:rPr lang="en-US" smtClean="0"/>
              <a:t>2</a:t>
            </a:fld>
            <a:endParaRPr lang="en-US"/>
          </a:p>
        </p:txBody>
      </p:sp>
    </p:spTree>
    <p:extLst>
      <p:ext uri="{BB962C8B-B14F-4D97-AF65-F5344CB8AC3E}">
        <p14:creationId xmlns:p14="http://schemas.microsoft.com/office/powerpoint/2010/main" val="416610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found several paid ads show up while we search for explicit IPS related search terms. </a:t>
            </a:r>
          </a:p>
        </p:txBody>
      </p:sp>
      <p:sp>
        <p:nvSpPr>
          <p:cNvPr id="4" name="Slide Number Placeholder 3"/>
          <p:cNvSpPr>
            <a:spLocks noGrp="1"/>
          </p:cNvSpPr>
          <p:nvPr>
            <p:ph type="sldNum" sz="quarter" idx="10"/>
          </p:nvPr>
        </p:nvSpPr>
        <p:spPr/>
        <p:txBody>
          <a:bodyPr/>
          <a:lstStyle/>
          <a:p>
            <a:fld id="{074431EF-124F-4066-8506-210B8D149E14}" type="slidenum">
              <a:rPr lang="en-US" smtClean="0"/>
              <a:t>22</a:t>
            </a:fld>
            <a:endParaRPr lang="en-US"/>
          </a:p>
        </p:txBody>
      </p:sp>
    </p:spTree>
    <p:extLst>
      <p:ext uri="{BB962C8B-B14F-4D97-AF65-F5344CB8AC3E}">
        <p14:creationId xmlns:p14="http://schemas.microsoft.com/office/powerpoint/2010/main" val="261707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contacted 11 app customer support posing as an abuser who wants to track her husband surreptitiously. 9 responded to that query, and 8 of them condoned IPS. Only one app admonished against IPS use of their software and gave legal warning.</a:t>
            </a:r>
          </a:p>
        </p:txBody>
      </p:sp>
      <p:sp>
        <p:nvSpPr>
          <p:cNvPr id="4" name="Slide Number Placeholder 3"/>
          <p:cNvSpPr>
            <a:spLocks noGrp="1"/>
          </p:cNvSpPr>
          <p:nvPr>
            <p:ph type="sldNum" sz="quarter" idx="10"/>
          </p:nvPr>
        </p:nvSpPr>
        <p:spPr/>
        <p:txBody>
          <a:bodyPr/>
          <a:lstStyle/>
          <a:p>
            <a:fld id="{074431EF-124F-4066-8506-210B8D149E14}" type="slidenum">
              <a:rPr lang="en-US" smtClean="0"/>
              <a:t>23</a:t>
            </a:fld>
            <a:endParaRPr lang="en-US"/>
          </a:p>
        </p:txBody>
      </p:sp>
    </p:spTree>
    <p:extLst>
      <p:ext uri="{BB962C8B-B14F-4D97-AF65-F5344CB8AC3E}">
        <p14:creationId xmlns:p14="http://schemas.microsoft.com/office/powerpoint/2010/main" val="104539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I have shown that thousands IPS-relevant app apps are available in the open web and in application stores. Abundant how-to guides, blogs, videos are available to help abusers conduct IPS, and some of the app developers are targeting abusers as their potential customers.  </a:t>
            </a:r>
          </a:p>
          <a:p>
            <a:endParaRPr lang="en-US" dirty="0"/>
          </a:p>
          <a:p>
            <a:r>
              <a:rPr lang="en-US" dirty="0"/>
              <a:t>Now, remaining question: can victims use anti-spyware tools to find out whether are not they are being spied on? </a:t>
            </a:r>
          </a:p>
        </p:txBody>
      </p:sp>
      <p:sp>
        <p:nvSpPr>
          <p:cNvPr id="4" name="Slide Number Placeholder 3"/>
          <p:cNvSpPr>
            <a:spLocks noGrp="1"/>
          </p:cNvSpPr>
          <p:nvPr>
            <p:ph type="sldNum" sz="quarter" idx="10"/>
          </p:nvPr>
        </p:nvSpPr>
        <p:spPr/>
        <p:txBody>
          <a:bodyPr/>
          <a:lstStyle/>
          <a:p>
            <a:fld id="{074431EF-124F-4066-8506-210B8D149E14}" type="slidenum">
              <a:rPr lang="en-US" smtClean="0"/>
              <a:t>24</a:t>
            </a:fld>
            <a:endParaRPr lang="en-US"/>
          </a:p>
        </p:txBody>
      </p:sp>
    </p:spTree>
    <p:extLst>
      <p:ext uri="{BB962C8B-B14F-4D97-AF65-F5344CB8AC3E}">
        <p14:creationId xmlns:p14="http://schemas.microsoft.com/office/powerpoint/2010/main" val="1592241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study, we have worked closely with Google. We disclosed our findings to Google, and they have taken action against apps and videos that violate their policies. They have tightened policy enforcement on Play Store to prevent all apps for tracking intimate partners.  They have also extended restriction to ad-serving and Play Store search on IPS terms.</a:t>
            </a:r>
          </a:p>
        </p:txBody>
      </p:sp>
      <p:sp>
        <p:nvSpPr>
          <p:cNvPr id="4" name="Slide Number Placeholder 3"/>
          <p:cNvSpPr>
            <a:spLocks noGrp="1"/>
          </p:cNvSpPr>
          <p:nvPr>
            <p:ph type="sldNum" sz="quarter" idx="10"/>
          </p:nvPr>
        </p:nvSpPr>
        <p:spPr/>
        <p:txBody>
          <a:bodyPr/>
          <a:lstStyle/>
          <a:p>
            <a:fld id="{074431EF-124F-4066-8506-210B8D149E14}" type="slidenum">
              <a:rPr lang="en-US" smtClean="0"/>
              <a:t>25</a:t>
            </a:fld>
            <a:endParaRPr lang="en-US"/>
          </a:p>
        </p:txBody>
      </p:sp>
    </p:spTree>
    <p:extLst>
      <p:ext uri="{BB962C8B-B14F-4D97-AF65-F5344CB8AC3E}">
        <p14:creationId xmlns:p14="http://schemas.microsoft.com/office/powerpoint/2010/main" val="2622046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measure the efficacy of existing anti-spyware tools, we searched play store, now with the view pointe of an IPV victim. We found 40 apps that claim to have anti-spyware capabilities, this include several brand name anti-spyware tools, like Avast,  Norton, </a:t>
            </a:r>
            <a:r>
              <a:rPr lang="en-US" dirty="0" err="1"/>
              <a:t>mccafee</a:t>
            </a:r>
            <a:r>
              <a:rPr lang="en-US" dirty="0"/>
              <a:t>, and some apps from unpopular developers but with very high download counts and ratings in Play Store. </a:t>
            </a:r>
          </a:p>
          <a:p>
            <a:r>
              <a:rPr lang="en-US" dirty="0"/>
              <a:t>We installed a subset of IPS-relevant apps in a phone, along with these anti-spyware apps one at a time. We </a:t>
            </a:r>
            <a:r>
              <a:rPr lang="en-US" dirty="0" err="1"/>
              <a:t>recored</a:t>
            </a:r>
            <a:r>
              <a:rPr lang="en-US" dirty="0"/>
              <a:t> the apps flagged the anti-spyware. </a:t>
            </a:r>
          </a:p>
        </p:txBody>
      </p:sp>
      <p:sp>
        <p:nvSpPr>
          <p:cNvPr id="4" name="Slide Number Placeholder 3"/>
          <p:cNvSpPr>
            <a:spLocks noGrp="1"/>
          </p:cNvSpPr>
          <p:nvPr>
            <p:ph type="sldNum" sz="quarter" idx="10"/>
          </p:nvPr>
        </p:nvSpPr>
        <p:spPr/>
        <p:txBody>
          <a:bodyPr/>
          <a:lstStyle/>
          <a:p>
            <a:fld id="{074431EF-124F-4066-8506-210B8D149E14}" type="slidenum">
              <a:rPr lang="en-US" smtClean="0"/>
              <a:t>26</a:t>
            </a:fld>
            <a:endParaRPr lang="en-US"/>
          </a:p>
        </p:txBody>
      </p:sp>
    </p:spTree>
    <p:extLst>
      <p:ext uri="{BB962C8B-B14F-4D97-AF65-F5344CB8AC3E}">
        <p14:creationId xmlns:p14="http://schemas.microsoft.com/office/powerpoint/2010/main" val="241867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the best spyware detection method remains these heuristics as suggested b advocates and police: If you feel that your phone battery is draining fast, or it is getting too hot, then probably you have spyware in them and you should throw away the phone. This is very unsatisfactory for us as a security community and puts forth and call to action. </a:t>
            </a:r>
          </a:p>
        </p:txBody>
      </p:sp>
      <p:sp>
        <p:nvSpPr>
          <p:cNvPr id="4" name="Slide Number Placeholder 3"/>
          <p:cNvSpPr>
            <a:spLocks noGrp="1"/>
          </p:cNvSpPr>
          <p:nvPr>
            <p:ph type="sldNum" sz="quarter" idx="10"/>
          </p:nvPr>
        </p:nvSpPr>
        <p:spPr/>
        <p:txBody>
          <a:bodyPr/>
          <a:lstStyle/>
          <a:p>
            <a:fld id="{074431EF-124F-4066-8506-210B8D149E14}" type="slidenum">
              <a:rPr lang="en-US" smtClean="0"/>
              <a:t>27</a:t>
            </a:fld>
            <a:endParaRPr lang="en-US"/>
          </a:p>
        </p:txBody>
      </p:sp>
    </p:spTree>
    <p:extLst>
      <p:ext uri="{BB962C8B-B14F-4D97-AF65-F5344CB8AC3E}">
        <p14:creationId xmlns:p14="http://schemas.microsoft.com/office/powerpoint/2010/main" val="174680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28</a:t>
            </a:fld>
            <a:endParaRPr lang="en-US"/>
          </a:p>
        </p:txBody>
      </p:sp>
    </p:spTree>
    <p:extLst>
      <p:ext uri="{BB962C8B-B14F-4D97-AF65-F5344CB8AC3E}">
        <p14:creationId xmlns:p14="http://schemas.microsoft.com/office/powerpoint/2010/main" val="341478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research with IPV victims and professionals who work with them have pointed out that abusers regularly exploit technologies to harass victims. One thing that came up multiple times in prior work is that abusers put spyware application on victim’s device to spy on victim. Tracking or spying on intimate partner without their knowledge or consent is what we call intimate partner surveillance or IPS, and the apps used to conduct IPS as IPS-relevant apps. </a:t>
            </a:r>
          </a:p>
          <a:p>
            <a:endParaRPr lang="en-US" dirty="0"/>
          </a:p>
          <a:p>
            <a:r>
              <a:rPr lang="en-US" dirty="0"/>
              <a:t>[[ add pictures of phones]]</a:t>
            </a:r>
          </a:p>
        </p:txBody>
      </p:sp>
      <p:sp>
        <p:nvSpPr>
          <p:cNvPr id="4" name="Slide Number Placeholder 3"/>
          <p:cNvSpPr>
            <a:spLocks noGrp="1"/>
          </p:cNvSpPr>
          <p:nvPr>
            <p:ph type="sldNum" sz="quarter" idx="10"/>
          </p:nvPr>
        </p:nvSpPr>
        <p:spPr/>
        <p:txBody>
          <a:bodyPr/>
          <a:lstStyle/>
          <a:p>
            <a:fld id="{14493F90-9E55-6943-9F7E-C1B3A0ECCB0B}" type="slidenum">
              <a:rPr lang="en-US" smtClean="0"/>
              <a:t>3</a:t>
            </a:fld>
            <a:endParaRPr lang="en-US"/>
          </a:p>
        </p:txBody>
      </p:sp>
    </p:spTree>
    <p:extLst>
      <p:ext uri="{BB962C8B-B14F-4D97-AF65-F5344CB8AC3E}">
        <p14:creationId xmlns:p14="http://schemas.microsoft.com/office/powerpoint/2010/main" val="287347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 is a form of violence in itself, or it facilitates other form of violence. </a:t>
            </a:r>
          </a:p>
          <a:p>
            <a:r>
              <a:rPr lang="en-US" dirty="0"/>
              <a:t>As one case manager from prior work recalls an incident where the abuser literally kicked in the front door of the case manager’s apartment and ended up in the lobby by tracking the victim via a spyware application that he installed on her phone. The abuser became violent and they had to call police.  </a:t>
            </a:r>
          </a:p>
          <a:p>
            <a:endParaRPr lang="en-US" dirty="0"/>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4</a:t>
            </a:fld>
            <a:endParaRPr lang="en-US"/>
          </a:p>
        </p:txBody>
      </p:sp>
    </p:spTree>
    <p:extLst>
      <p:ext uri="{BB962C8B-B14F-4D97-AF65-F5344CB8AC3E}">
        <p14:creationId xmlns:p14="http://schemas.microsoft.com/office/powerpoint/2010/main" val="14530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did not know what spyware tools are available to abusers, how easy it is to find and abuse these tools, and are the developers of these tools aware that their software is being used for IPS. Are current anti-spyware useful for IPV victims to detect such IPS-relevant apps.</a:t>
            </a:r>
          </a:p>
        </p:txBody>
      </p:sp>
      <p:sp>
        <p:nvSpPr>
          <p:cNvPr id="4" name="Slide Number Placeholder 3"/>
          <p:cNvSpPr>
            <a:spLocks noGrp="1"/>
          </p:cNvSpPr>
          <p:nvPr>
            <p:ph type="sldNum" sz="quarter" idx="10"/>
          </p:nvPr>
        </p:nvSpPr>
        <p:spPr/>
        <p:txBody>
          <a:bodyPr/>
          <a:lstStyle/>
          <a:p>
            <a:fld id="{074431EF-124F-4066-8506-210B8D149E14}" type="slidenum">
              <a:rPr lang="en-US" smtClean="0"/>
              <a:t>6</a:t>
            </a:fld>
            <a:endParaRPr lang="en-US"/>
          </a:p>
        </p:txBody>
      </p:sp>
    </p:spTree>
    <p:extLst>
      <p:ext uri="{BB962C8B-B14F-4D97-AF65-F5344CB8AC3E}">
        <p14:creationId xmlns:p14="http://schemas.microsoft.com/office/powerpoint/2010/main" val="122882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first in depth study of the ecosystem of spyware apps available to abusers for conducting IPS.  </a:t>
            </a:r>
          </a:p>
          <a:p>
            <a:r>
              <a:rPr lang="en-US" dirty="0"/>
              <a:t>We build a pipeline to discover apps and resources available on the web and in application stores, then created a semi-manual filtering procedure to distil out the apps that can be used for IPS. We found about 4000 apps that can be used for IPS, and a large fraction of them are dual-use, that is built for a legitimate cause, but can be repurposed to spy on intimate partner. </a:t>
            </a:r>
          </a:p>
          <a:p>
            <a:endParaRPr lang="en-US" dirty="0"/>
          </a:p>
          <a:p>
            <a:r>
              <a:rPr lang="en-US" dirty="0"/>
              <a:t>We show, the ecosystem of spyware empowers abusers and fails the victims.  Some developers promote IPS, others condone it, and current anti-spyware apps do not flag IPS-relevant apps as a threat. </a:t>
            </a:r>
          </a:p>
          <a:p>
            <a:endParaRPr lang="en-US" dirty="0"/>
          </a:p>
          <a:p>
            <a:endParaRPr lang="en-US" dirty="0"/>
          </a:p>
        </p:txBody>
      </p:sp>
      <p:sp>
        <p:nvSpPr>
          <p:cNvPr id="4" name="Slide Number Placeholder 3"/>
          <p:cNvSpPr>
            <a:spLocks noGrp="1"/>
          </p:cNvSpPr>
          <p:nvPr>
            <p:ph type="sldNum" sz="quarter" idx="10"/>
          </p:nvPr>
        </p:nvSpPr>
        <p:spPr/>
        <p:txBody>
          <a:bodyPr/>
          <a:lstStyle/>
          <a:p>
            <a:fld id="{074431EF-124F-4066-8506-210B8D149E14}" type="slidenum">
              <a:rPr lang="en-US" smtClean="0"/>
              <a:t>7</a:t>
            </a:fld>
            <a:endParaRPr lang="en-US"/>
          </a:p>
        </p:txBody>
      </p:sp>
    </p:spTree>
    <p:extLst>
      <p:ext uri="{BB962C8B-B14F-4D97-AF65-F5344CB8AC3E}">
        <p14:creationId xmlns:p14="http://schemas.microsoft.com/office/powerpoint/2010/main" val="239625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our investigation with the question how do abuser find IPS apps. We hypothesize that an would-be abuser will probably start with searching on the Web via some search engine. For our study we used Google.  Searching for terms like “how to spy on my husband” or “how to track my girlfriend” returns several million hits that includes, </a:t>
            </a:r>
          </a:p>
          <a:p>
            <a:r>
              <a:rPr lang="en-US" dirty="0"/>
              <a:t>Blogposts comparing spyware tools, video how-to guides, ad funnels that discuss about IPS and redirect traffic to some spyware app website, and spyware app websites. In addition to the search results we also observed, most modern search engines provide query recommendation educated from prior searches to help user search better.  Based on this observation… </a:t>
            </a:r>
          </a:p>
        </p:txBody>
      </p:sp>
      <p:sp>
        <p:nvSpPr>
          <p:cNvPr id="4" name="Slide Number Placeholder 3"/>
          <p:cNvSpPr>
            <a:spLocks noGrp="1"/>
          </p:cNvSpPr>
          <p:nvPr>
            <p:ph type="sldNum" sz="quarter" idx="10"/>
          </p:nvPr>
        </p:nvSpPr>
        <p:spPr/>
        <p:txBody>
          <a:bodyPr/>
          <a:lstStyle/>
          <a:p>
            <a:fld id="{074431EF-124F-4066-8506-210B8D149E14}" type="slidenum">
              <a:rPr lang="en-US" smtClean="0"/>
              <a:t>8</a:t>
            </a:fld>
            <a:endParaRPr lang="en-US"/>
          </a:p>
        </p:txBody>
      </p:sp>
    </p:spTree>
    <p:extLst>
      <p:ext uri="{BB962C8B-B14F-4D97-AF65-F5344CB8AC3E}">
        <p14:creationId xmlns:p14="http://schemas.microsoft.com/office/powerpoint/2010/main" val="280171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our investigation with the question how do abuser find IPS apps. We hypothesize that an would-be abuser will probably start with searching on the Web via some search engine. For our study we used Google.  Searching for terms like “how to spy on my husband” or “how to track my girlfriend” returns several million hits that includes, </a:t>
            </a:r>
          </a:p>
          <a:p>
            <a:r>
              <a:rPr lang="en-US" dirty="0"/>
              <a:t>Blogposts comparing spyware tools, video how-to guides, ad funnels that discuss about IPS and redirect traffic to some spyware app website, and spyware app websites. In addition to the search results we also observed, most modern search engines provide query recommendation educated from prior searches to help user search better.  Based on this observation… </a:t>
            </a:r>
          </a:p>
        </p:txBody>
      </p:sp>
      <p:sp>
        <p:nvSpPr>
          <p:cNvPr id="4" name="Slide Number Placeholder 3"/>
          <p:cNvSpPr>
            <a:spLocks noGrp="1"/>
          </p:cNvSpPr>
          <p:nvPr>
            <p:ph type="sldNum" sz="quarter" idx="10"/>
          </p:nvPr>
        </p:nvSpPr>
        <p:spPr/>
        <p:txBody>
          <a:bodyPr/>
          <a:lstStyle/>
          <a:p>
            <a:fld id="{074431EF-124F-4066-8506-210B8D149E14}" type="slidenum">
              <a:rPr lang="en-US" smtClean="0"/>
              <a:t>9</a:t>
            </a:fld>
            <a:endParaRPr lang="en-US"/>
          </a:p>
        </p:txBody>
      </p:sp>
    </p:spTree>
    <p:extLst>
      <p:ext uri="{BB962C8B-B14F-4D97-AF65-F5344CB8AC3E}">
        <p14:creationId xmlns:p14="http://schemas.microsoft.com/office/powerpoint/2010/main" val="125006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devised a snowball search technique to find IPS resources available in the Internet. We begin with a small set of queries that seemed an would-be abuser might search for, and then search with those queries on a search engine, record the results, as well as the query recommendations. We add the query recommendations back to our query set after filtering out obviously unrelated ones.  We iterate in this way, until we don’t see any new query recommendation, or we have made 10000 queries to the search engine. The 10000 limit is arbitrary but seems to be sufficient.</a:t>
            </a:r>
          </a:p>
        </p:txBody>
      </p:sp>
      <p:sp>
        <p:nvSpPr>
          <p:cNvPr id="4" name="Slide Number Placeholder 3"/>
          <p:cNvSpPr>
            <a:spLocks noGrp="1"/>
          </p:cNvSpPr>
          <p:nvPr>
            <p:ph type="sldNum" sz="quarter" idx="10"/>
          </p:nvPr>
        </p:nvSpPr>
        <p:spPr/>
        <p:txBody>
          <a:bodyPr/>
          <a:lstStyle/>
          <a:p>
            <a:fld id="{074431EF-124F-4066-8506-210B8D149E14}" type="slidenum">
              <a:rPr lang="en-US" smtClean="0"/>
              <a:t>10</a:t>
            </a:fld>
            <a:endParaRPr lang="en-US"/>
          </a:p>
        </p:txBody>
      </p:sp>
    </p:spTree>
    <p:extLst>
      <p:ext uri="{BB962C8B-B14F-4D97-AF65-F5344CB8AC3E}">
        <p14:creationId xmlns:p14="http://schemas.microsoft.com/office/powerpoint/2010/main" val="242224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uEJTI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BAAA0wkAAAg0AACcEAAAAAAAACYAAAAIAAAAAYAAAAAAAAA="/>
              </a:ext>
            </a:extLst>
          </p:cNvSpPr>
          <p:nvPr>
            <p:ph type="ctrTitle"/>
          </p:nvPr>
        </p:nvSpPr>
        <p:spPr>
          <a:xfrm>
            <a:off x="685800" y="1597025"/>
            <a:ext cx="7772400" cy="1102995"/>
          </a:xfrm>
        </p:spPr>
        <p:txBody>
          <a:bodyPr/>
          <a:lstStyle>
            <a:lvl1pPr>
              <a:defRPr>
                <a:latin typeface="Century Schoolbook L" pitchFamily="1" charset="0"/>
                <a:ea typeface="Century Schoolbook L" pitchFamily="1" charset="0"/>
                <a:cs typeface="Century Schoolbook L" pitchFamily="1" charset="0"/>
              </a:defRPr>
            </a:lvl1pPr>
          </a:lstStyle>
          <a:p>
            <a:r>
              <a:t>Click to edit Master title style</a:t>
            </a:r>
          </a:p>
        </p:txBody>
      </p:sp>
      <p:sp>
        <p:nvSpPr>
          <p:cNvPr id="3" name="SlideSubtitle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o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wCAAA7hEAANAvAAAEGgAAAAAAACYAAAAIAAAAAYAAAAAAAAA="/>
              </a:ext>
            </a:extLst>
          </p:cNvSpPr>
          <p:nvPr>
            <p:ph type="subTitle" idx="1"/>
          </p:nvPr>
        </p:nvSpPr>
        <p:spPr>
          <a:xfrm>
            <a:off x="1371600" y="2914650"/>
            <a:ext cx="6400800" cy="1314450"/>
          </a:xfrm>
        </p:spPr>
        <p:txBody>
          <a:bodyPr/>
          <a:lstStyle>
            <a:lvl1pPr marL="0" indent="0" algn="ctr">
              <a:buNone/>
              <a:defRPr>
                <a:latin typeface="EB Garamond 12" pitchFamily="1" charset="0"/>
                <a:ea typeface="EB Garamond 12" pitchFamily="1" charset="0"/>
                <a:cs typeface="EB Garamond 12" pitchFamily="1"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Click to edit Master subtitle style</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k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567A06D1-ED0D-44AD-AFC6-02470345D070}"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Ac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C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12A11AC8-86FF-F4EC-B119-70B954574725}" type="slidenum">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QAI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KAAARAEAAHA1AABEHAAAAAAAACYAAAAIAAAAgwAAAAAAAAA="/>
              </a:ext>
            </a:extLst>
          </p:cNvSpPr>
          <p:nvPr>
            <p:ph type="title"/>
          </p:nvPr>
        </p:nvSpPr>
        <p:spPr>
          <a:xfrm>
            <a:off x="6629400" y="205740"/>
            <a:ext cx="2057400" cy="4389120"/>
          </a:xfrm>
        </p:spPr>
        <p:txBody>
          <a:bodyPr vert="vert" wrap="square" numCol="1" anchor="b">
            <a:prstTxWarp prst="textNoShape">
              <a:avLst/>
            </a:prstTxWarp>
          </a:bodyPr>
          <a:lstStyle/>
          <a:p>
            <a:r>
              <a:t>Click to edit Master title style</a:t>
            </a:r>
          </a:p>
        </p:txBody>
      </p:sp>
      <p:sp>
        <p:nvSpPr>
          <p:cNvPr id="3" name="SlideText1"/>
          <p:cNvSpPr>
            <a:spLocks noGrp="1" noChangeArrowheads="1"/>
            <a:extLst>
              <a:ext uri="smNativeData">
                <pr:smNativeData xmlns="" xmlns:p14="http://schemas.microsoft.com/office/powerpoint/2010/main" xmlns:pr="smNativeData" val="SMDATA_13_Ywb2Wh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NgnAABEHAAAAAAAACYAAAAIAAAAAwAAAAAAAAA="/>
              </a:ext>
            </a:extLst>
          </p:cNvSpPr>
          <p:nvPr>
            <p:ph idx="1"/>
          </p:nvPr>
        </p:nvSpPr>
        <p:spPr>
          <a:xfrm>
            <a:off x="457200" y="205740"/>
            <a:ext cx="6019800" cy="4389120"/>
          </a:xfrm>
        </p:spPr>
        <p:txBody>
          <a:bodyPr vert="vert" wrap="square" numCol="1"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193E79A8-3F7B-4519-856D-4E67144F8E42}"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rPr lang="en-US"/>
              <a:t>{Footer}</a:t>
            </a:r>
            <a:endParaRP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39CE338C-C2D4-9BC5-9A76-34907D386C61}"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C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HA1AACKBgAAAAAAACYAAAAIAAAAAIAAAAAAAAA="/>
              </a:ext>
            </a:extLst>
          </p:cNvSpPr>
          <p:nvPr>
            <p:ph type="title"/>
          </p:nvPr>
        </p:nvSpPr>
        <p:spPr/>
        <p:txBody>
          <a:bodyPr/>
          <a:lstStyle>
            <a:lvl1pPr>
              <a:defRPr sz="3600">
                <a:latin typeface="Century Schoolbook" panose="02040604050505020304" pitchFamily="18" charset="0"/>
                <a:ea typeface="Century Schoolbook" panose="02040604050505020304" pitchFamily="18" charset="0"/>
                <a:cs typeface="Century Schoolbook" panose="02040604050505020304" pitchFamily="18" charset="0"/>
              </a:defRPr>
            </a:lvl1pPr>
          </a:lstStyle>
          <a:p>
            <a:r>
              <a:rPr dirty="0"/>
              <a:t>Click to edit Master title style</a:t>
            </a:r>
          </a:p>
        </p:txBody>
      </p:sp>
      <p:sp>
        <p:nvSpPr>
          <p:cNvPr id="3"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E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YgcAAHA1AABEHAAAAAAAACYAAAAIAAAAAIAAAAAAAAA="/>
              </a:ext>
            </a:extLst>
          </p:cNvSpPr>
          <p:nvPr>
            <p:ph idx="1"/>
          </p:nvPr>
        </p:nvSpPr>
        <p:spPr/>
        <p:txBody>
          <a:bodyPr/>
          <a:lstStyle>
            <a:lvl1pPr>
              <a:defRPr sz="2400">
                <a:latin typeface="Abadi Extra Light" panose="020B0204020104020204" pitchFamily="34" charset="0"/>
                <a:ea typeface="Abadi Extra Light" panose="020B0204020104020204" pitchFamily="34" charset="0"/>
                <a:cs typeface="Abadi Extra Light" panose="020B0204020104020204" pitchFamily="34" charset="0"/>
              </a:defRPr>
            </a:lvl1pPr>
            <a:lvl2pPr>
              <a:defRPr sz="2000">
                <a:latin typeface="Abadi Extra Light" panose="020B0204020104020204" pitchFamily="34" charset="0"/>
                <a:ea typeface="Abadi Extra Light" panose="020B0204020104020204" pitchFamily="34" charset="0"/>
                <a:cs typeface="Abadi Extra Light" panose="020B0204020104020204" pitchFamily="34" charset="0"/>
              </a:defRPr>
            </a:lvl2pPr>
            <a:lvl3pPr>
              <a:defRPr sz="1800">
                <a:latin typeface="Abadi Extra Light" panose="020B0204020104020204" pitchFamily="34" charset="0"/>
                <a:ea typeface="Abadi Extra Light" panose="020B0204020104020204" pitchFamily="34" charset="0"/>
                <a:cs typeface="Abadi Extra Light" panose="020B0204020104020204" pitchFamily="34" charset="0"/>
              </a:defRPr>
            </a:lvl3pPr>
            <a:lvl4pPr>
              <a:defRPr sz="1600">
                <a:latin typeface="Abadi Extra Light" panose="020B0204020104020204" pitchFamily="34" charset="0"/>
                <a:ea typeface="Abadi Extra Light" panose="020B0204020104020204" pitchFamily="34" charset="0"/>
                <a:cs typeface="Abadi Extra Light" panose="020B0204020104020204" pitchFamily="34" charset="0"/>
              </a:defRPr>
            </a:lvl4pPr>
            <a:lvl5pPr>
              <a:defRPr sz="1600">
                <a:latin typeface="Abadi Extra Light" panose="020B0204020104020204" pitchFamily="34" charset="0"/>
                <a:ea typeface="Abadi Extra Light" panose="020B0204020104020204" pitchFamily="34" charset="0"/>
                <a:cs typeface="Abadi Extra Light" panose="020B0204020104020204" pitchFamily="34" charset="0"/>
              </a:defRPr>
            </a:lvl5pPr>
          </a:lstStyle>
          <a:p>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BA0B7C94-33BB-407D-B111-86C350330FF3}"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I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g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0171B764-2AEC-2441-A2C9-DC14F9875489}" type="slidenum">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yBAAAVRQAAEI0AACdGgAAAAAAACYAAAAIAAAAgYAAAAAAAAA="/>
              </a:ext>
            </a:extLst>
          </p:cNvSpPr>
          <p:nvPr>
            <p:ph type="title"/>
          </p:nvPr>
        </p:nvSpPr>
        <p:spPr>
          <a:xfrm>
            <a:off x="722630" y="3305175"/>
            <a:ext cx="7772400" cy="1021080"/>
          </a:xfrm>
        </p:spPr>
        <p:txBody>
          <a:bodyPr vert="horz" wrap="square" numCol="1" anchor="t">
            <a:prstTxWarp prst="textNoShape">
              <a:avLst/>
            </a:prstTxWarp>
          </a:bodyPr>
          <a:lstStyle>
            <a:lvl1pPr algn="l">
              <a:defRPr sz="4000" b="1" cap="all">
                <a:latin typeface="EB Garamond 12" pitchFamily="1" charset="0"/>
                <a:ea typeface="EB Garamond 12" pitchFamily="1" charset="0"/>
                <a:cs typeface="EB Garamond 12" pitchFamily="1" charset="0"/>
              </a:defRPr>
            </a:lvl1pPr>
          </a:lstStyle>
          <a:p>
            <a:pPr>
              <a:defRPr cap="all"/>
            </a:pPr>
            <a:r>
              <a:t>Click to edit Master title style</a:t>
            </a:r>
          </a:p>
        </p:txBody>
      </p:sp>
      <p:sp>
        <p:nvSpPr>
          <p:cNvPr id="3" name="SlideText1"/>
          <p:cNvSpPr>
            <a:spLocks noGrp="1" noChangeArrowheads="1"/>
            <a:extLst>
              <a:ext uri="smNativeData">
                <pr:smNativeData xmlns="" xmlns:p14="http://schemas.microsoft.com/office/powerpoint/2010/main" xmlns:pr="smNativeData" val="SMDATA_13_Ywb2Wh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yBAAAaA0AAEI0AABVFAAAAAAAACYAAAAIAAAAgYAAAAAAAAA="/>
              </a:ext>
            </a:extLst>
          </p:cNvSpPr>
          <p:nvPr>
            <p:ph idx="1"/>
          </p:nvPr>
        </p:nvSpPr>
        <p:spPr>
          <a:xfrm>
            <a:off x="722630" y="2179320"/>
            <a:ext cx="7772400" cy="1125855"/>
          </a:xfrm>
        </p:spPr>
        <p:txBody>
          <a:bodyPr vert="horz" wrap="square" numCol="1" anchor="b">
            <a:prstTxWarp prst="textNoShape">
              <a:avLst/>
            </a:prstTxWarp>
          </a:bodyPr>
          <a:lstStyle>
            <a:lvl1pPr marL="0" indent="0">
              <a:buNone/>
              <a:defRPr sz="2000">
                <a:latin typeface="EB Garamond 12" pitchFamily="1" charset="0"/>
                <a:ea typeface="EB Garamond 12" pitchFamily="1" charset="0"/>
                <a:cs typeface="EB Garamond 12" pitchFamily="1"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t>Click to edit Master text styles</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8E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F591CC97-7EB7-405B-9D0C-B05676FEB1C9}"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Ac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16F348E1-AFFB-A6BE-B54B-59EB0605430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hSgws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HA1AACKBgAAAAAAACYAAAAIAAAAAIAAAAAAAAA="/>
              </a:ext>
            </a:extLst>
          </p:cNvSpPr>
          <p:nvPr>
            <p:ph type="title"/>
          </p:nvPr>
        </p:nvSpPr>
        <p:spPr/>
        <p:txBody>
          <a:bodyPr/>
          <a:lstStyle>
            <a:lvl1pPr>
              <a:defRPr>
                <a:latin typeface="EB Garamond 08 Regular" pitchFamily="1" charset="0"/>
                <a:ea typeface="EB Garamond 08 Regular" pitchFamily="1" charset="0"/>
                <a:cs typeface="EB Garamond 08 Regular" pitchFamily="1" charset="0"/>
              </a:defRPr>
            </a:lvl1pPr>
          </a:lstStyle>
          <a:p>
            <a:r>
              <a:t>Click to edit Master title style</a:t>
            </a:r>
          </a:p>
        </p:txBody>
      </p:sp>
      <p:sp>
        <p:nvSpPr>
          <p:cNvPr id="3" name="SlideText2"/>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YgcAAKgbAABEHAAAAAAAACYAAAAIAAAAAYAAAAAAAAA="/>
              </a:ext>
            </a:extLst>
          </p:cNvSpPr>
          <p:nvPr>
            <p:ph sz="half" idx="1"/>
          </p:nvPr>
        </p:nvSpPr>
        <p:spPr>
          <a:xfrm>
            <a:off x="457200" y="1200150"/>
            <a:ext cx="4038600" cy="3394710"/>
          </a:xfrm>
        </p:spPr>
        <p:txBody>
          <a:bodyPr/>
          <a:lstStyle>
            <a:lvl1pPr>
              <a:defRPr sz="2800">
                <a:latin typeface="EB Garamond 12" pitchFamily="1" charset="0"/>
                <a:ea typeface="EB Garamond 12" pitchFamily="1" charset="0"/>
                <a:cs typeface="EB Garamond 12" pitchFamily="1" charset="0"/>
              </a:defRPr>
            </a:lvl1pPr>
            <a:lvl2pPr>
              <a:defRPr sz="2400">
                <a:latin typeface="EB Garamond 12" pitchFamily="1" charset="0"/>
                <a:ea typeface="EB Garamond 12" pitchFamily="1" charset="0"/>
                <a:cs typeface="EB Garamond 12" pitchFamily="1" charset="0"/>
              </a:defRPr>
            </a:lvl2pPr>
            <a:lvl3pPr>
              <a:defRPr sz="2000">
                <a:latin typeface="EB Garamond 12" pitchFamily="1" charset="0"/>
                <a:ea typeface="EB Garamond 12" pitchFamily="1" charset="0"/>
                <a:cs typeface="EB Garamond 12" pitchFamily="1" charset="0"/>
              </a:defRPr>
            </a:lvl3pPr>
            <a:lvl4pPr>
              <a:defRPr sz="1800">
                <a:latin typeface="EB Garamond 12" pitchFamily="1" charset="0"/>
                <a:ea typeface="EB Garamond 12" pitchFamily="1" charset="0"/>
                <a:cs typeface="EB Garamond 12" pitchFamily="1" charset="0"/>
              </a:defRPr>
            </a:lvl4pPr>
            <a:lvl5pPr>
              <a:defRPr sz="1800">
                <a:latin typeface="EB Garamond 12" pitchFamily="1" charset="0"/>
                <a:ea typeface="EB Garamond 12" pitchFamily="1" charset="0"/>
                <a:cs typeface="EB Garamond 12" pitchFamily="1" charset="0"/>
              </a:defRPr>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2fQg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YHAAAYgcAAHA1AABEHAAAAAAAACYAAAAIAAAAAYAAAAAAAAA="/>
              </a:ext>
            </a:extLst>
          </p:cNvSpPr>
          <p:nvPr>
            <p:ph sz="half" idx="2"/>
          </p:nvPr>
        </p:nvSpPr>
        <p:spPr>
          <a:xfrm>
            <a:off x="4648200" y="1200150"/>
            <a:ext cx="4038600" cy="3394710"/>
          </a:xfrm>
        </p:spPr>
        <p:txBody>
          <a:bodyPr/>
          <a:lstStyle>
            <a:lvl1pPr>
              <a:defRPr sz="2800">
                <a:latin typeface="EB Garamond 08 Regular" pitchFamily="1" charset="0"/>
                <a:ea typeface="EB Garamond 08 Regular" pitchFamily="1" charset="0"/>
                <a:cs typeface="EB Garamond 08 Regular" pitchFamily="1" charset="0"/>
              </a:defRPr>
            </a:lvl1pPr>
            <a:lvl2pPr>
              <a:defRPr sz="2400">
                <a:latin typeface="EB Garamond 08 Regular" pitchFamily="1" charset="0"/>
                <a:ea typeface="EB Garamond 08 Regular" pitchFamily="1" charset="0"/>
                <a:cs typeface="EB Garamond 08 Regular" pitchFamily="1" charset="0"/>
              </a:defRPr>
            </a:lvl2pPr>
            <a:lvl3pPr>
              <a:defRPr sz="2000">
                <a:latin typeface="EB Garamond 08 Regular" pitchFamily="1" charset="0"/>
                <a:ea typeface="EB Garamond 08 Regular" pitchFamily="1" charset="0"/>
                <a:cs typeface="EB Garamond 08 Regular" pitchFamily="1" charset="0"/>
              </a:defRPr>
            </a:lvl3pPr>
            <a:lvl4pPr>
              <a:defRPr sz="1800">
                <a:latin typeface="EB Garamond 08 Regular" pitchFamily="1" charset="0"/>
                <a:ea typeface="EB Garamond 08 Regular" pitchFamily="1" charset="0"/>
                <a:cs typeface="EB Garamond 08 Regular" pitchFamily="1" charset="0"/>
              </a:defRPr>
            </a:lvl4pPr>
            <a:lvl5pPr>
              <a:defRPr sz="1800">
                <a:latin typeface="EB Garamond 08 Regular" pitchFamily="1" charset="0"/>
                <a:ea typeface="EB Garamond 08 Regular" pitchFamily="1" charset="0"/>
                <a:cs typeface="EB Garamond 08 Regular" pitchFamily="1" charset="0"/>
              </a:defRPr>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AJ3hU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B74069B2-6FD4-490E-87BA-5BEF28164987}" type="datetime1">
              <a:rPr lang="en-US" smtClean="0"/>
              <a:t>5/22/2018</a:t>
            </a:fld>
            <a:endParaRPr/>
          </a:p>
        </p:txBody>
      </p:sp>
      <p:sp>
        <p:nvSpPr>
          <p:cNvPr id="6"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AJ3hU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7"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36E630A1-EFDB-B3C6-955E-19937E10634C}"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HA1AACKBgAAAAAAACYAAAAIAAAAAAAAAAAAAAA="/>
              </a:ext>
            </a:extLst>
          </p:cNvSpPr>
          <p:nvPr>
            <p:ph type="title"/>
          </p:nvPr>
        </p:nvSpPr>
        <p:spPr/>
        <p:txBody>
          <a:bodyPr/>
          <a:lstStyle/>
          <a:p>
            <a:r>
              <a:t>Click to edit Master title style</a:t>
            </a:r>
          </a:p>
        </p:txBody>
      </p:sp>
      <p:sp>
        <p:nvSpPr>
          <p:cNvPr id="3" name="SlideText3"/>
          <p:cNvSpPr>
            <a:spLocks noGrp="1" noChangeArrowheads="1"/>
            <a:extLst>
              <a:ext uri="smNativeData">
                <pr:smNativeData xmlns="" xmlns:p14="http://schemas.microsoft.com/office/powerpoint/2010/main" xmlns:pr="smNativeData" val="SMDATA_13_Ywb2Wh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k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FAcAAKobAAAICgAAAAAAACYAAAAIAAAAgYAAAAAAAAA="/>
              </a:ext>
            </a:extLst>
          </p:cNvSpPr>
          <p:nvPr>
            <p:ph idx="1"/>
          </p:nvPr>
        </p:nvSpPr>
        <p:spPr>
          <a:xfrm>
            <a:off x="457200" y="1150620"/>
            <a:ext cx="4039870" cy="480060"/>
          </a:xfrm>
        </p:spPr>
        <p:txBody>
          <a:bodyPr vert="horz" wrap="square" numCol="1"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4"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sD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CAoAAKobAABEHAAAAAAAACYAAAAIAAAAAYAAAAAAAAA="/>
              </a:ext>
            </a:extLst>
          </p:cNvSpPr>
          <p:nvPr>
            <p:ph sz="half" idx="2"/>
          </p:nvPr>
        </p:nvSpPr>
        <p:spPr>
          <a:xfrm>
            <a:off x="457200" y="1630680"/>
            <a:ext cx="4039870" cy="2964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 xmlns:p14="http://schemas.microsoft.com/office/powerpoint/2010/main" xmlns:pr="smNativeData" val="SMDATA_13_Ywb2Wh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AJ3hU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WHAAAFAcAAHA1AAAICgAAAAAAACYAAAAIAAAAgYAAAAAAAAA="/>
              </a:ext>
            </a:extLst>
          </p:cNvSpPr>
          <p:nvPr>
            <p:ph idx="3"/>
          </p:nvPr>
        </p:nvSpPr>
        <p:spPr>
          <a:xfrm>
            <a:off x="4646930" y="1150620"/>
            <a:ext cx="4039870" cy="480060"/>
          </a:xfrm>
        </p:spPr>
        <p:txBody>
          <a:bodyPr vert="horz" wrap="square" numCol="1"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6" name="SlideText4"/>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WHAAACAoAAHA1AABEHAAAAAAAACYAAAAIAAAAAYAAAAAAAAA="/>
              </a:ext>
            </a:extLst>
          </p:cNvSpPr>
          <p:nvPr>
            <p:ph sz="half" idx="4"/>
          </p:nvPr>
        </p:nvSpPr>
        <p:spPr>
          <a:xfrm>
            <a:off x="4646930" y="1630680"/>
            <a:ext cx="4039870" cy="2964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015ECAD6-6A86-4134-8643-E3A8D4C39687}" type="datetime1">
              <a:rPr lang="en-US" smtClean="0"/>
              <a:t>5/22/2018</a:t>
            </a:fld>
            <a:endParaRPr/>
          </a:p>
        </p:txBody>
      </p:sp>
      <p:sp>
        <p:nvSpPr>
          <p:cNvPr id="8"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oR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9"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2CEE8D28-66C1-BB7B-8F56-902EC31879C5}"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g1XwQ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4A3F49E7-BCD6-4ACA-BBFB-9023CB61CE03}" type="datetime1">
              <a:rPr lang="en-US" smtClean="0"/>
              <a:t>5/22/2018</a:t>
            </a:fld>
            <a:endParaRPr/>
          </a:p>
        </p:txBody>
      </p:sp>
      <p:sp>
        <p:nvSpPr>
          <p:cNvPr id="3"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4"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07479564-2AEA-1263-A4FF-DC36DBB15289}"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QgEAAFIVAACfBgAAAAAAACYAAAAIAAAAgYAAAAAAAAA="/>
              </a:ext>
            </a:extLst>
          </p:cNvSpPr>
          <p:nvPr>
            <p:ph type="title"/>
          </p:nvPr>
        </p:nvSpPr>
        <p:spPr>
          <a:xfrm>
            <a:off x="457200" y="204470"/>
            <a:ext cx="3008630" cy="871855"/>
          </a:xfrm>
        </p:spPr>
        <p:txBody>
          <a:bodyPr vert="horz" wrap="square" numCol="1"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Y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FQAAQgEAAHA1AABEHAAAAAAAACYAAAAIAAAAAYAAAAAAAAA="/>
              </a:ext>
            </a:extLst>
          </p:cNvSpPr>
          <p:nvPr>
            <p:ph idx="1"/>
          </p:nvPr>
        </p:nvSpPr>
        <p:spPr>
          <a:xfrm>
            <a:off x="3575050" y="204470"/>
            <a:ext cx="5111750" cy="43903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AJ3hU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nwYAAFIVAABEHAAAAAAAACYAAAAIAAAAAYAAAAAAAAA="/>
              </a:ext>
            </a:extLst>
          </p:cNvSpPr>
          <p:nvPr>
            <p:ph sz="half" idx="2"/>
          </p:nvPr>
        </p:nvSpPr>
        <p:spPr>
          <a:xfrm>
            <a:off x="457200" y="1076325"/>
            <a:ext cx="3008630" cy="35185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Q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29CD9229-0A9D-4D7A-A88D-ABEF0EFF24A7}" type="datetime1">
              <a:rPr lang="en-US" smtClean="0"/>
              <a:t>5/22/2018</a:t>
            </a:fld>
            <a:endParaRPr/>
          </a:p>
        </p:txBody>
      </p:sp>
      <p:sp>
        <p:nvSpPr>
          <p:cNvPr id="6"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B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7"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BB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29E812A9-E7C4-BDE4-8A50-11B15C1E7C44}"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GCwAAJhYAAMYsAADDGAAAAAAAACYAAAAIAAAAgYAAAAAAAAA="/>
              </a:ext>
            </a:extLst>
          </p:cNvSpPr>
          <p:nvPr>
            <p:ph type="title"/>
          </p:nvPr>
        </p:nvSpPr>
        <p:spPr>
          <a:xfrm>
            <a:off x="1791970" y="3600450"/>
            <a:ext cx="5486400" cy="424815"/>
          </a:xfrm>
        </p:spPr>
        <p:txBody>
          <a:bodyPr vert="horz" wrap="square" numCol="1"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GCwAA1AIAAMYsAADQFQAAAAAAACYAAAAIAAAAAYAAAAAAAAA="/>
              </a:ext>
            </a:extLst>
          </p:cNvSpPr>
          <p:nvPr>
            <p:ph idx="1"/>
          </p:nvPr>
        </p:nvSpPr>
        <p:spPr>
          <a:xfrm>
            <a:off x="1791970" y="4597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Click to edit Master text styles</a:t>
            </a:r>
          </a:p>
        </p:txBody>
      </p:sp>
      <p:sp>
        <p:nvSpPr>
          <p:cNvPr id="4"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GCwAAwxgAAMYsAAB6HAAAAAAAACYAAAAIAAAAAYAAAAAAAAA="/>
              </a:ext>
            </a:extLst>
          </p:cNvSpPr>
          <p:nvPr>
            <p:ph sz="half" idx="2"/>
          </p:nvPr>
        </p:nvSpPr>
        <p:spPr>
          <a:xfrm>
            <a:off x="1791970" y="4025265"/>
            <a:ext cx="5486400" cy="6038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8E2C05DB-C513-4FD4-A144-A212CD1F0A61}" type="datetime1">
              <a:rPr lang="en-US" smtClean="0"/>
              <a:t>5/22/2018</a:t>
            </a:fld>
            <a:endParaRPr/>
          </a:p>
        </p:txBody>
      </p:sp>
      <p:sp>
        <p:nvSpPr>
          <p:cNvPr id="6"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B8C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7"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jbnwg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04CDF541-0FE9-9803-A775-F956BB3B51A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QAI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HA1AACKBgAAAAAAACYAAAAIAAAAAAAAAAAAA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 xmlns:p14="http://schemas.microsoft.com/office/powerpoint/2010/main" xmlns:pr="smNativeData" val="SMDATA_13_Ywb2Wh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YgcAAHA1AABEHAAAAAAAACYAAAAIAAAAAgAAAAAAAAA="/>
              </a:ext>
            </a:extLst>
          </p:cNvSpPr>
          <p:nvPr>
            <p:ph idx="1"/>
          </p:nvPr>
        </p:nvSpPr>
        <p:spPr/>
        <p:txBody>
          <a:bodyPr vert="vert" wrap="square" numCol="1"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AAAAAAAAAAA="/>
              </a:ext>
            </a:extLst>
          </p:cNvSpPr>
          <p:nvPr>
            <p:ph type="dt" sz="quarter" idx="10"/>
          </p:nvPr>
        </p:nvSpPr>
        <p:spPr/>
        <p:txBody>
          <a:bodyPr/>
          <a:lstStyle/>
          <a:p>
            <a:fld id="{C48901C7-1973-475D-BE28-22812A79246C}"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AAAAAAAAAAA="/>
              </a:ext>
            </a:extLst>
          </p:cNvSpPr>
          <p:nvPr>
            <p:ph type="ftr" sz="quarter" idx="11"/>
          </p:nvPr>
        </p:nvSpPr>
        <p:spPr/>
        <p:txBody>
          <a:bodyPr/>
          <a:lstStyle/>
          <a:p>
            <a:r>
              <a:t>{Footer}</a:t>
            </a: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AAAAAAAAAAA="/>
              </a:ext>
            </a:extLst>
          </p:cNvSpPr>
          <p:nvPr>
            <p:ph type="sldNum" sz="quarter" idx="12"/>
          </p:nvPr>
        </p:nvSpPr>
        <p:spPr/>
        <p:txBody>
          <a:bodyPr/>
          <a:lstStyle/>
          <a:p>
            <a:fld id="{2960CBA8-E6C4-353D-8AD8-106885967C45}"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QI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RAEAAHA1AACKBgAAAAAAACYAAAAIAAAA//////////8="/>
              </a:ext>
            </a:extLst>
          </p:cNvSpPr>
          <p:nvPr>
            <p:ph type="title"/>
          </p:nvPr>
        </p:nvSpPr>
        <p:spPr>
          <a:xfrm>
            <a:off x="457200" y="205740"/>
            <a:ext cx="8229600" cy="857250"/>
          </a:xfrm>
          <a:prstGeom prst="rect">
            <a:avLst/>
          </a:prstGeom>
          <a:noFill/>
          <a:ln>
            <a:noFill/>
          </a:ln>
          <a:effectLst/>
        </p:spPr>
        <p:txBody>
          <a:bodyPr vert="horz" wrap="square" numCol="1" anchor="ctr">
            <a:prstTxWarp prst="textNoShape">
              <a:avLst/>
            </a:prstTxWarp>
          </a:bodyPr>
          <a:lstStyle/>
          <a:p>
            <a:r>
              <a:t>Click to edit Master title style</a:t>
            </a:r>
          </a:p>
        </p:txBody>
      </p:sp>
      <p:sp>
        <p:nvSpPr>
          <p:cNvPr id="3" name="SlideText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4L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YgcAAHA1AABEHAAAAAAAACYAAAAIAAAA//////////8="/>
              </a:ext>
            </a:extLst>
          </p:cNvSpPr>
          <p:nvPr>
            <p:ph type="body" idx="1"/>
          </p:nvPr>
        </p:nvSpPr>
        <p:spPr>
          <a:xfrm>
            <a:off x="457200" y="1200150"/>
            <a:ext cx="8229600" cy="3394710"/>
          </a:xfrm>
          <a:prstGeom prst="rect">
            <a:avLst/>
          </a:prstGeom>
          <a:noFill/>
          <a:ln>
            <a:noFill/>
          </a:ln>
          <a:effectLst/>
        </p:spPr>
        <p:txBody>
          <a:bodyPr vert="horz" wrap="square" numCol="1"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IAH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QAgAAVB0AAPAPAAACHwAAAAAAACYAAAAIAAAA//////////8="/>
              </a:ext>
            </a:extLst>
          </p:cNvSpPr>
          <p:nvPr>
            <p:ph type="dt" sz="quarter" idx="2"/>
          </p:nvPr>
        </p:nvSpPr>
        <p:spPr>
          <a:xfrm>
            <a:off x="457200" y="4767580"/>
            <a:ext cx="2133600" cy="273050"/>
          </a:xfrm>
          <a:prstGeom prst="rect">
            <a:avLst/>
          </a:prstGeom>
          <a:noFill/>
          <a:ln>
            <a:noFill/>
          </a:ln>
          <a:effectLst/>
        </p:spPr>
        <p:txBody>
          <a:bodyPr vert="horz" wrap="square" numCol="1" anchor="ctr">
            <a:prstTxWarp prst="textNoShape">
              <a:avLst/>
            </a:prstTxWarp>
          </a:bodyPr>
          <a:lstStyle>
            <a:lvl1pPr algn="l">
              <a:defRPr sz="1200"/>
            </a:lvl1pPr>
          </a:lstStyle>
          <a:p>
            <a:fld id="{98BF7900-7E18-4D64-9AB7-73D24B998A22}" type="datetime1">
              <a:rPr lang="en-US" smtClean="0"/>
              <a:t>5/22/2018</a:t>
            </a:fld>
            <a:endParaRPr/>
          </a:p>
        </p:txBody>
      </p:sp>
      <p:sp>
        <p:nvSpPr>
          <p:cNvPr id="5" name="Foot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V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EwAAVB0AAAglAAACHwAAAAAAACYAAAAIAAAA//////////8="/>
              </a:ext>
            </a:extLst>
          </p:cNvSpPr>
          <p:nvPr>
            <p:ph type="ftr" sz="quarter" idx="3"/>
          </p:nvPr>
        </p:nvSpPr>
        <p:spPr>
          <a:xfrm>
            <a:off x="3124200" y="4767580"/>
            <a:ext cx="2895600" cy="273050"/>
          </a:xfrm>
          <a:prstGeom prst="rect">
            <a:avLst/>
          </a:prstGeom>
          <a:noFill/>
          <a:ln>
            <a:noFill/>
          </a:ln>
          <a:effectLst/>
        </p:spPr>
        <p:txBody>
          <a:bodyPr vert="horz" wrap="square" numCol="1" anchor="ctr">
            <a:prstTxWarp prst="textNoShape">
              <a:avLst/>
            </a:prstTxWarp>
          </a:bodyPr>
          <a:lstStyle>
            <a:lvl1pPr algn="ctr">
              <a:defRPr sz="1200"/>
            </a:lvl1pPr>
          </a:lstStyle>
          <a:p>
            <a:r>
              <a:rPr lang="en-US"/>
              <a:t>{Footer}</a:t>
            </a:r>
            <a:endParaRPr/>
          </a:p>
        </p:txBody>
      </p:sp>
      <p:sp>
        <p:nvSpPr>
          <p:cNvPr id="6" name="SlideNumberArea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QKAAAVB0AAHA1AAACHwAAAAAAACYAAAAIAAAA//////////8="/>
              </a:ext>
            </a:extLst>
          </p:cNvSpPr>
          <p:nvPr>
            <p:ph type="sldNum" sz="quarter" idx="4"/>
          </p:nvPr>
        </p:nvSpPr>
        <p:spPr>
          <a:xfrm>
            <a:off x="6553200" y="4767580"/>
            <a:ext cx="2133600" cy="273050"/>
          </a:xfrm>
          <a:prstGeom prst="rect">
            <a:avLst/>
          </a:prstGeom>
          <a:noFill/>
          <a:ln>
            <a:noFill/>
          </a:ln>
          <a:effectLst/>
        </p:spPr>
        <p:txBody>
          <a:bodyPr vert="horz" wrap="square" numCol="1" anchor="ctr">
            <a:prstTxWarp prst="textNoShape">
              <a:avLst/>
            </a:prstTxWarp>
          </a:bodyPr>
          <a:lstStyle>
            <a:lvl1pPr algn="r">
              <a:defRPr sz="1200"/>
            </a:lvl1pPr>
          </a:lstStyle>
          <a:p>
            <a:fld id="{031865EC-A2EE-4D93-A0A0-54C62BEE5601}"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Basic Sans" pitchFamily="1" charset="0"/>
          <a:ea typeface="Basic Roman" pitchFamily="1" charset="0"/>
          <a:cs typeface="Basic Roman" pitchFamily="1" charset="0"/>
        </a:defRPr>
      </a:lvl1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Basic Sans" pitchFamily="1" charset="0"/>
          <a:ea typeface="Basic Roman" pitchFamily="1" charset="0"/>
          <a:cs typeface="Basic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Basic Sans" pitchFamily="1" charset="0"/>
          <a:ea typeface="Basic Roman" pitchFamily="1" charset="0"/>
          <a:cs typeface="Basic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Basic Sans" pitchFamily="1" charset="0"/>
          <a:ea typeface="Basic Roman" pitchFamily="1" charset="0"/>
          <a:cs typeface="Basic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Basic Sans" pitchFamily="1" charset="0"/>
          <a:ea typeface="Basic Roman" pitchFamily="1" charset="0"/>
          <a:cs typeface="Basic Roman" pitchFamily="1"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flickr.com/photos/ctankcycles/3129418711"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hyperlink" Target="http://wccftech.com/phonesheriff-track-ins-outs-kids-lives/" TargetMode="Externa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notesSlide" Target="../notesSlides/notesSlide10.xml"/><Relationship Id="rId7" Type="http://schemas.openxmlformats.org/officeDocument/2006/relationships/image" Target="../media/image23.jpe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tags" Target="../tags/tag6.xml"/><Relationship Id="rId6" Type="http://schemas.openxmlformats.org/officeDocument/2006/relationships/image" Target="../media/image22.jpeg"/><Relationship Id="rId11" Type="http://schemas.openxmlformats.org/officeDocument/2006/relationships/image" Target="../media/image26.png"/><Relationship Id="rId5" Type="http://schemas.openxmlformats.org/officeDocument/2006/relationships/hyperlink" Target="http://hackclarify.blogspot.com/2012/02/smart-phone-monitoring-software.html" TargetMode="External"/><Relationship Id="rId15" Type="http://schemas.openxmlformats.org/officeDocument/2006/relationships/image" Target="../media/image30.pn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21.jp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hyperlink" Target="http://wccftech.com/phonesheriff-track-ins-outs-kids-lives/" TargetMode="External"/><Relationship Id="rId13"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23.jpeg"/><Relationship Id="rId12" Type="http://schemas.openxmlformats.org/officeDocument/2006/relationships/image" Target="../media/image31.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tags" Target="../tags/tag9.xml"/><Relationship Id="rId6" Type="http://schemas.openxmlformats.org/officeDocument/2006/relationships/image" Target="../media/image22.jpeg"/><Relationship Id="rId11" Type="http://schemas.openxmlformats.org/officeDocument/2006/relationships/image" Target="../media/image28.png"/><Relationship Id="rId5" Type="http://schemas.openxmlformats.org/officeDocument/2006/relationships/hyperlink" Target="http://hackclarify.blogspot.com/2012/02/smart-phone-monitoring-software.html" TargetMode="External"/><Relationship Id="rId15" Type="http://schemas.openxmlformats.org/officeDocument/2006/relationships/image" Target="../media/image34.jpeg"/><Relationship Id="rId10" Type="http://schemas.openxmlformats.org/officeDocument/2006/relationships/image" Target="../media/image26.png"/><Relationship Id="rId4" Type="http://schemas.openxmlformats.org/officeDocument/2006/relationships/image" Target="../media/image21.jpg"/><Relationship Id="rId9" Type="http://schemas.openxmlformats.org/officeDocument/2006/relationships/image" Target="../media/image27.jpe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notesSlide" Target="../notesSlides/notesSlide14.xml"/><Relationship Id="rId7" Type="http://schemas.openxmlformats.org/officeDocument/2006/relationships/image" Target="../media/image41.tif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0.tiff"/><Relationship Id="rId5" Type="http://schemas.openxmlformats.org/officeDocument/2006/relationships/image" Target="../media/image39.tiff"/><Relationship Id="rId10" Type="http://schemas.openxmlformats.org/officeDocument/2006/relationships/image" Target="../media/image44.svg"/><Relationship Id="rId4" Type="http://schemas.openxmlformats.org/officeDocument/2006/relationships/image" Target="../media/image38.tiff"/><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notesSlide" Target="../notesSlides/notesSlide15.xm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1.png"/><Relationship Id="rId11" Type="http://schemas.openxmlformats.org/officeDocument/2006/relationships/image" Target="../media/image49.png"/><Relationship Id="rId5" Type="http://schemas.openxmlformats.org/officeDocument/2006/relationships/image" Target="../media/image32.png"/><Relationship Id="rId10" Type="http://schemas.openxmlformats.org/officeDocument/2006/relationships/image" Target="../media/image48.png"/><Relationship Id="rId4" Type="http://schemas.openxmlformats.org/officeDocument/2006/relationships/image" Target="../media/image30.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57.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5" Type="http://schemas.openxmlformats.org/officeDocument/2006/relationships/image" Target="../media/image50.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hyperlink" Target="https://www.cdc.gov/" TargetMode="External"/><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7.tiff"/><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0.png"/><Relationship Id="rId5" Type="http://schemas.openxmlformats.org/officeDocument/2006/relationships/image" Target="../media/image69.gif"/><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75.tiff"/><Relationship Id="rId3" Type="http://schemas.openxmlformats.org/officeDocument/2006/relationships/notesSlide" Target="../notesSlides/notesSlide24.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3.tiff"/><Relationship Id="rId5" Type="http://schemas.openxmlformats.org/officeDocument/2006/relationships/image" Target="../media/image72.tiff"/><Relationship Id="rId10" Type="http://schemas.openxmlformats.org/officeDocument/2006/relationships/image" Target="../media/image77.png"/><Relationship Id="rId4" Type="http://schemas.openxmlformats.org/officeDocument/2006/relationships/image" Target="../media/image71.tiff"/><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 xmlns:p14="http://schemas.microsoft.com/office/powerpoint/2010/main" xmlns:pr="smNativeData" val="SMDATA_13_Ywb2Wh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SW0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4BAAA0wkAAAg0AACcEAAAAAAAACYAAAAIAAAAAIAAAAAAAAA="/>
              </a:ext>
            </a:extLst>
          </p:cNvSpPr>
          <p:nvPr>
            <p:ph type="ctrTitle"/>
          </p:nvPr>
        </p:nvSpPr>
        <p:spPr>
          <a:xfrm>
            <a:off x="685800" y="722419"/>
            <a:ext cx="7772400" cy="1102995"/>
          </a:xfrm>
        </p:spPr>
        <p:txBody>
          <a:bodyPr/>
          <a:lstStyle>
            <a:lvl1pPr>
              <a:defRPr>
                <a:latin typeface="Century Schoolbook L" pitchFamily="1" charset="0"/>
                <a:ea typeface="Century Schoolbook L" pitchFamily="1" charset="0"/>
                <a:cs typeface="Century Schoolbook L" pitchFamily="1" charset="0"/>
              </a:defRPr>
            </a:lvl1pPr>
          </a:lstStyle>
          <a:p>
            <a:r>
              <a:rPr dirty="0">
                <a:solidFill>
                  <a:schemeClr val="tx1"/>
                </a:solidFill>
                <a:latin typeface="Century Schoolbook" panose="02040604050505020304" pitchFamily="18" charset="0"/>
              </a:rPr>
              <a:t>The Spyware Used in </a:t>
            </a:r>
          </a:p>
          <a:p>
            <a:pPr>
              <a:defRPr>
                <a:latin typeface="Century Schoolbook L" pitchFamily="1" charset="0"/>
                <a:ea typeface="Century Schoolbook L" pitchFamily="1" charset="0"/>
                <a:cs typeface="Century Schoolbook L" pitchFamily="1" charset="0"/>
              </a:defRPr>
            </a:pPr>
            <a:r>
              <a:rPr dirty="0">
                <a:solidFill>
                  <a:srgbClr val="5A2781"/>
                </a:solidFill>
                <a:latin typeface="Century Schoolbook" panose="02040604050505020304" pitchFamily="18" charset="0"/>
              </a:rPr>
              <a:t>Intimate Partner Violence</a:t>
            </a:r>
          </a:p>
        </p:txBody>
      </p:sp>
      <p:sp>
        <p:nvSpPr>
          <p:cNvPr id="3" name="SlideSubtitle1"/>
          <p:cNvSpPr>
            <a:spLocks noGrp="1" noChangeArrowheads="1"/>
            <a:extLst>
              <a:ext uri="smNativeData">
                <pr:smNativeData xmlns="" xmlns:p14="http://schemas.microsoft.com/office/powerpoint/2010/main" xmlns:pr="smNativeData" val="SMDATA_13_Ywb2Wh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wCAAA7hEAANAvAAAEGgAAAAAAACYAAAAIAAAAAAAAAAAAAAA="/>
              </a:ext>
            </a:extLst>
          </p:cNvSpPr>
          <p:nvPr>
            <p:ph type="subTitle" idx="1"/>
          </p:nvPr>
        </p:nvSpPr>
        <p:spPr>
          <a:xfrm>
            <a:off x="298988" y="2284730"/>
            <a:ext cx="8434801" cy="1314450"/>
          </a:xfrm>
        </p:spPr>
        <p:txBody>
          <a:bodyPr/>
          <a:lstStyle/>
          <a:p>
            <a:r>
              <a:rPr lang="en-US" sz="2400" u="sng" dirty="0">
                <a:latin typeface="Abadi Extra Light" panose="020B0604020202020204" pitchFamily="34" charset="0"/>
              </a:rPr>
              <a:t>Rahul Chatterjee</a:t>
            </a:r>
            <a:r>
              <a:rPr lang="en-US" sz="2000" b="1" dirty="0">
                <a:latin typeface="Abadi Extra Light" panose="020B0604020202020204" pitchFamily="34" charset="0"/>
              </a:rPr>
              <a:t>,  </a:t>
            </a:r>
            <a:r>
              <a:rPr lang="en-US" sz="2000" dirty="0">
                <a:latin typeface="Abadi Extra Light" panose="020B0604020202020204" pitchFamily="34" charset="0"/>
              </a:rPr>
              <a:t>Periwinkle </a:t>
            </a:r>
            <a:r>
              <a:rPr lang="en-US" sz="2000" dirty="0" err="1">
                <a:latin typeface="Abadi Extra Light" panose="020B0604020202020204" pitchFamily="34" charset="0"/>
              </a:rPr>
              <a:t>Doerfler</a:t>
            </a:r>
            <a:r>
              <a:rPr lang="en-US" sz="2000" dirty="0">
                <a:latin typeface="Abadi Extra Light" panose="020B0604020202020204" pitchFamily="34" charset="0"/>
              </a:rPr>
              <a:t>,  </a:t>
            </a:r>
            <a:r>
              <a:rPr lang="en-US" sz="2000" dirty="0" err="1">
                <a:latin typeface="Abadi Extra Light" panose="020B0604020202020204" pitchFamily="34" charset="0"/>
              </a:rPr>
              <a:t>Hadas</a:t>
            </a:r>
            <a:r>
              <a:rPr lang="en-US" sz="2000" dirty="0">
                <a:latin typeface="Abadi Extra Light" panose="020B0604020202020204" pitchFamily="34" charset="0"/>
              </a:rPr>
              <a:t> </a:t>
            </a:r>
            <a:r>
              <a:rPr lang="en-US" sz="2000" dirty="0" err="1">
                <a:latin typeface="Abadi Extra Light" panose="020B0604020202020204" pitchFamily="34" charset="0"/>
              </a:rPr>
              <a:t>Orgad</a:t>
            </a:r>
            <a:r>
              <a:rPr lang="en-US" sz="2000" dirty="0">
                <a:latin typeface="Abadi Extra Light" panose="020B0604020202020204" pitchFamily="34" charset="0"/>
              </a:rPr>
              <a:t>,</a:t>
            </a:r>
          </a:p>
          <a:p>
            <a:r>
              <a:rPr lang="en-US" sz="2000" dirty="0">
                <a:latin typeface="Abadi Extra Light" panose="020B0604020202020204" pitchFamily="34" charset="0"/>
              </a:rPr>
              <a:t>Sam </a:t>
            </a:r>
            <a:r>
              <a:rPr lang="en-US" sz="2000" dirty="0" err="1">
                <a:latin typeface="Abadi Extra Light" panose="020B0604020202020204" pitchFamily="34" charset="0"/>
              </a:rPr>
              <a:t>Havron</a:t>
            </a:r>
            <a:r>
              <a:rPr lang="en-US" sz="2000" dirty="0">
                <a:latin typeface="Abadi Extra Light" panose="020B0604020202020204" pitchFamily="34" charset="0"/>
              </a:rPr>
              <a:t>,  Jackeline Palmer,  Diana Freed, </a:t>
            </a:r>
          </a:p>
          <a:p>
            <a:r>
              <a:rPr lang="en-US" sz="2000" dirty="0">
                <a:latin typeface="Abadi Extra Light" panose="020B0604020202020204" pitchFamily="34" charset="0"/>
              </a:rPr>
              <a:t>Karen Levy,  Nicola Dell,  Damon McCoy,  Thomas Ristenpart</a:t>
            </a:r>
            <a:endParaRPr sz="2000" dirty="0">
              <a:latin typeface="Abadi Extra Light" panose="020B0604020202020204" pitchFamily="34" charset="0"/>
            </a:endParaRPr>
          </a:p>
        </p:txBody>
      </p:sp>
      <p:pic>
        <p:nvPicPr>
          <p:cNvPr id="9" name="Picture 8">
            <a:extLst>
              <a:ext uri="{FF2B5EF4-FFF2-40B4-BE49-F238E27FC236}">
                <a16:creationId xmlns:a16="http://schemas.microsoft.com/office/drawing/2014/main" id="{28406670-3753-44EA-86BB-1FB83ECB57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2759" y="3425664"/>
            <a:ext cx="1302354" cy="1538494"/>
          </a:xfrm>
          <a:prstGeom prst="rect">
            <a:avLst/>
          </a:prstGeom>
        </p:spPr>
      </p:pic>
      <p:pic>
        <p:nvPicPr>
          <p:cNvPr id="15" name="Picture 14" descr="A drawing of a face&#10;&#10;Description generated with high confidence">
            <a:extLst>
              <a:ext uri="{FF2B5EF4-FFF2-40B4-BE49-F238E27FC236}">
                <a16:creationId xmlns:a16="http://schemas.microsoft.com/office/drawing/2014/main" id="{FD3DCB11-B2D3-4C44-97FD-C37F2B21EE6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10807" y="4058496"/>
            <a:ext cx="3290460" cy="507111"/>
          </a:xfrm>
          <a:prstGeom prst="rect">
            <a:avLst/>
          </a:prstGeom>
        </p:spPr>
      </p:pic>
      <p:pic>
        <p:nvPicPr>
          <p:cNvPr id="14" name="Picture 13">
            <a:extLst>
              <a:ext uri="{FF2B5EF4-FFF2-40B4-BE49-F238E27FC236}">
                <a16:creationId xmlns:a16="http://schemas.microsoft.com/office/drawing/2014/main" id="{9B3C6EB0-5EF5-4F1E-8C6F-0D1AAAC55C95}"/>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a:stretch/>
        </p:blipFill>
        <p:spPr>
          <a:xfrm>
            <a:off x="6819083" y="3661804"/>
            <a:ext cx="1302354" cy="1302354"/>
          </a:xfrm>
          <a:prstGeom prst="rect">
            <a:avLst/>
          </a:prstGeom>
        </p:spPr>
      </p:pic>
      <p:sp>
        <p:nvSpPr>
          <p:cNvPr id="17" name="Slide Number Placeholder 16">
            <a:extLst>
              <a:ext uri="{FF2B5EF4-FFF2-40B4-BE49-F238E27FC236}">
                <a16:creationId xmlns:a16="http://schemas.microsoft.com/office/drawing/2014/main" id="{A17D5C51-46F7-4B55-8FB4-5A6C972AAFC2}"/>
              </a:ext>
            </a:extLst>
          </p:cNvPr>
          <p:cNvSpPr>
            <a:spLocks noGrp="1"/>
          </p:cNvSpPr>
          <p:nvPr>
            <p:ph type="sldNum" sz="quarter" idx="12"/>
          </p:nvPr>
        </p:nvSpPr>
        <p:spPr/>
        <p:txBody>
          <a:bodyPr/>
          <a:lstStyle/>
          <a:p>
            <a:fld id="{12A11AC8-86FF-F4EC-B119-70B954574725}" type="slidenum">
              <a:rPr lang="en-US" smtClean="0"/>
              <a:t>1</a:t>
            </a:fld>
            <a:endParaRPr lang="en-US"/>
          </a:p>
        </p:txBody>
      </p:sp>
    </p:spTree>
    <p:extLst>
      <p:ext uri="{BB962C8B-B14F-4D97-AF65-F5344CB8AC3E}">
        <p14:creationId xmlns:p14="http://schemas.microsoft.com/office/powerpoint/2010/main" val="146398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C9E8-2B84-42A5-952D-5E314DE116C2}"/>
              </a:ext>
            </a:extLst>
          </p:cNvPr>
          <p:cNvSpPr>
            <a:spLocks noGrp="1"/>
          </p:cNvSpPr>
          <p:nvPr>
            <p:ph type="title"/>
          </p:nvPr>
        </p:nvSpPr>
        <p:spPr>
          <a:xfrm>
            <a:off x="457200" y="205740"/>
            <a:ext cx="8229600" cy="857250"/>
          </a:xfrm>
        </p:spPr>
        <p:txBody>
          <a:bodyPr/>
          <a:lstStyle/>
          <a:p>
            <a:r>
              <a:rPr lang="en-US" dirty="0"/>
              <a:t>“Snowball” searching</a:t>
            </a:r>
          </a:p>
        </p:txBody>
      </p:sp>
      <p:sp>
        <p:nvSpPr>
          <p:cNvPr id="5" name="TextBox 4">
            <a:extLst>
              <a:ext uri="{FF2B5EF4-FFF2-40B4-BE49-F238E27FC236}">
                <a16:creationId xmlns:a16="http://schemas.microsoft.com/office/drawing/2014/main" id="{DFD43349-01B9-45EC-9684-DD73FDD703BE}"/>
              </a:ext>
            </a:extLst>
          </p:cNvPr>
          <p:cNvSpPr txBox="1"/>
          <p:nvPr/>
        </p:nvSpPr>
        <p:spPr>
          <a:xfrm>
            <a:off x="381562" y="1837610"/>
            <a:ext cx="184731" cy="369332"/>
          </a:xfrm>
          <a:prstGeom prst="rect">
            <a:avLst/>
          </a:prstGeom>
          <a:noFill/>
        </p:spPr>
        <p:txBody>
          <a:bodyPr wrap="none" rtlCol="0">
            <a:spAutoFit/>
          </a:bodyPr>
          <a:lstStyle/>
          <a:p>
            <a:endParaRPr lang="en-US" dirty="0">
              <a:latin typeface="LM Mono 12" panose="00000509000000000000" pitchFamily="49" charset="0"/>
            </a:endParaRPr>
          </a:p>
        </p:txBody>
      </p:sp>
      <p:sp>
        <p:nvSpPr>
          <p:cNvPr id="10" name="Arc 9">
            <a:extLst>
              <a:ext uri="{FF2B5EF4-FFF2-40B4-BE49-F238E27FC236}">
                <a16:creationId xmlns:a16="http://schemas.microsoft.com/office/drawing/2014/main" id="{F8616961-2049-4D86-A9AA-A203AFC4CB8E}"/>
              </a:ext>
            </a:extLst>
          </p:cNvPr>
          <p:cNvSpPr/>
          <p:nvPr/>
        </p:nvSpPr>
        <p:spPr>
          <a:xfrm rot="17439847">
            <a:off x="3690903" y="1344843"/>
            <a:ext cx="2081790" cy="2650787"/>
          </a:xfrm>
          <a:prstGeom prst="arc">
            <a:avLst>
              <a:gd name="adj1" fmla="val 16839785"/>
              <a:gd name="adj2" fmla="val 1991083"/>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B6373B52-934B-4CD8-B751-1FF826B30183}"/>
              </a:ext>
            </a:extLst>
          </p:cNvPr>
          <p:cNvSpPr/>
          <p:nvPr/>
        </p:nvSpPr>
        <p:spPr>
          <a:xfrm>
            <a:off x="400902" y="2123134"/>
            <a:ext cx="3042358" cy="1200329"/>
          </a:xfrm>
          <a:prstGeom prst="rect">
            <a:avLst/>
          </a:prstGeom>
          <a:ln w="6350">
            <a:solidFill>
              <a:schemeClr val="bg2">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chemeClr val="bg2">
                    <a:lumMod val="50000"/>
                  </a:schemeClr>
                </a:solidFill>
                <a:latin typeface="LM Roman 12" panose="00000500000000000000" pitchFamily="50" charset="0"/>
              </a:rPr>
              <a:t>how to spy on my girlfriend, track my girlfriend android,</a:t>
            </a:r>
          </a:p>
          <a:p>
            <a:r>
              <a:rPr lang="en-US" b="1" dirty="0">
                <a:solidFill>
                  <a:schemeClr val="bg2">
                    <a:lumMod val="50000"/>
                  </a:schemeClr>
                </a:solidFill>
                <a:latin typeface="LM Roman 12" panose="00000500000000000000" pitchFamily="50" charset="0"/>
              </a:rPr>
              <a:t>how to spy on my husband</a:t>
            </a:r>
          </a:p>
          <a:p>
            <a:r>
              <a:rPr lang="en-US" dirty="0">
                <a:solidFill>
                  <a:schemeClr val="bg2">
                    <a:lumMod val="50000"/>
                  </a:schemeClr>
                </a:solidFill>
                <a:latin typeface="LM Roman 12" panose="00000500000000000000" pitchFamily="50" charset="0"/>
              </a:rPr>
              <a:t>...</a:t>
            </a:r>
          </a:p>
        </p:txBody>
      </p:sp>
      <p:sp>
        <p:nvSpPr>
          <p:cNvPr id="9" name="Arc 8">
            <a:extLst>
              <a:ext uri="{FF2B5EF4-FFF2-40B4-BE49-F238E27FC236}">
                <a16:creationId xmlns:a16="http://schemas.microsoft.com/office/drawing/2014/main" id="{A00C4966-E27C-46BC-8BA7-6209E395321C}"/>
              </a:ext>
            </a:extLst>
          </p:cNvPr>
          <p:cNvSpPr/>
          <p:nvPr/>
        </p:nvSpPr>
        <p:spPr>
          <a:xfrm rot="8041077">
            <a:off x="3252846" y="1324705"/>
            <a:ext cx="3113106" cy="2576985"/>
          </a:xfrm>
          <a:prstGeom prst="arc">
            <a:avLst>
              <a:gd name="adj1" fmla="val 16200000"/>
              <a:gd name="adj2" fmla="val 738858"/>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1F062951-1C1D-420F-AA06-485CA4832FC8}"/>
              </a:ext>
            </a:extLst>
          </p:cNvPr>
          <p:cNvSpPr txBox="1"/>
          <p:nvPr/>
        </p:nvSpPr>
        <p:spPr>
          <a:xfrm>
            <a:off x="389009" y="3944759"/>
            <a:ext cx="3321931" cy="707886"/>
          </a:xfrm>
          <a:prstGeom prst="rect">
            <a:avLst/>
          </a:prstGeom>
          <a:solidFill>
            <a:schemeClr val="bg1">
              <a:lumMod val="85000"/>
            </a:schemeClr>
          </a:solidFill>
        </p:spPr>
        <p:txBody>
          <a:bodyPr wrap="square" rtlCol="0">
            <a:spAutoFit/>
          </a:bodyPr>
          <a:lstStyle/>
          <a:p>
            <a:r>
              <a:rPr lang="en-US" sz="2000" dirty="0">
                <a:latin typeface="Abadi Extra Light" panose="020B0204020104020204" pitchFamily="34" charset="0"/>
              </a:rPr>
              <a:t>Stop when no new query found  or # queries more than </a:t>
            </a:r>
            <a:r>
              <a:rPr lang="en-US" sz="2000" dirty="0">
                <a:latin typeface="LM Roman 12" panose="00000500000000000000" pitchFamily="50" charset="0"/>
              </a:rPr>
              <a:t>10,000</a:t>
            </a:r>
            <a:endParaRPr lang="en-US" sz="2000" dirty="0">
              <a:latin typeface="Abadi Extra Light" panose="020B0204020104020204" pitchFamily="34" charset="0"/>
            </a:endParaRPr>
          </a:p>
        </p:txBody>
      </p:sp>
      <p:sp>
        <p:nvSpPr>
          <p:cNvPr id="16" name="TextBox 15">
            <a:extLst>
              <a:ext uri="{FF2B5EF4-FFF2-40B4-BE49-F238E27FC236}">
                <a16:creationId xmlns:a16="http://schemas.microsoft.com/office/drawing/2014/main" id="{3418900B-F9FF-4C1E-9D9B-F245427AA5FD}"/>
              </a:ext>
            </a:extLst>
          </p:cNvPr>
          <p:cNvSpPr txBox="1"/>
          <p:nvPr/>
        </p:nvSpPr>
        <p:spPr>
          <a:xfrm>
            <a:off x="1384936" y="3424321"/>
            <a:ext cx="1051891" cy="369332"/>
          </a:xfrm>
          <a:prstGeom prst="rect">
            <a:avLst/>
          </a:prstGeom>
          <a:noFill/>
        </p:spPr>
        <p:txBody>
          <a:bodyPr wrap="none" rtlCol="0">
            <a:spAutoFit/>
          </a:bodyPr>
          <a:lstStyle/>
          <a:p>
            <a:r>
              <a:rPr lang="en-US" dirty="0">
                <a:latin typeface="Abadi Extra Light" panose="020B0204020104020204" pitchFamily="34" charset="0"/>
              </a:rPr>
              <a:t>Query set</a:t>
            </a:r>
          </a:p>
        </p:txBody>
      </p:sp>
      <p:sp>
        <p:nvSpPr>
          <p:cNvPr id="18" name="Slide Number Placeholder 17">
            <a:extLst>
              <a:ext uri="{FF2B5EF4-FFF2-40B4-BE49-F238E27FC236}">
                <a16:creationId xmlns:a16="http://schemas.microsoft.com/office/drawing/2014/main" id="{864175D6-95A1-452F-9B87-177C16836111}"/>
              </a:ext>
            </a:extLst>
          </p:cNvPr>
          <p:cNvSpPr>
            <a:spLocks noGrp="1"/>
          </p:cNvSpPr>
          <p:nvPr>
            <p:ph type="sldNum" sz="quarter" idx="12"/>
          </p:nvPr>
        </p:nvSpPr>
        <p:spPr/>
        <p:txBody>
          <a:bodyPr/>
          <a:lstStyle/>
          <a:p>
            <a:fld id="{0171B764-2AEC-2441-A2C9-DC14F9875489}" type="slidenum">
              <a:rPr lang="en-US" smtClean="0"/>
              <a:t>10</a:t>
            </a:fld>
            <a:endParaRPr lang="en-US"/>
          </a:p>
        </p:txBody>
      </p:sp>
      <p:pic>
        <p:nvPicPr>
          <p:cNvPr id="1028" name="Picture 4" descr="Image result for filtering">
            <a:extLst>
              <a:ext uri="{FF2B5EF4-FFF2-40B4-BE49-F238E27FC236}">
                <a16:creationId xmlns:a16="http://schemas.microsoft.com/office/drawing/2014/main" id="{1E2EF270-8752-4D06-946A-447E00A8C5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43084" y="3504565"/>
            <a:ext cx="717550" cy="78850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99A345D-DD1B-40FE-898E-B773B841A2C5}"/>
              </a:ext>
            </a:extLst>
          </p:cNvPr>
          <p:cNvSpPr/>
          <p:nvPr/>
        </p:nvSpPr>
        <p:spPr>
          <a:xfrm>
            <a:off x="4124965" y="3519043"/>
            <a:ext cx="753789" cy="77094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1E3A81C6-F200-495C-98B2-CB3206A79B2F}"/>
              </a:ext>
            </a:extLst>
          </p:cNvPr>
          <p:cNvSpPr/>
          <p:nvPr/>
        </p:nvSpPr>
        <p:spPr>
          <a:xfrm>
            <a:off x="3639186" y="2295056"/>
            <a:ext cx="1725348" cy="948831"/>
          </a:xfrm>
          <a:prstGeom prst="wedgeRectCallout">
            <a:avLst>
              <a:gd name="adj1" fmla="val -6426"/>
              <a:gd name="adj2" fmla="val 76535"/>
            </a:avLst>
          </a:prstGeom>
          <a:ln w="63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2">
                    <a:lumMod val="50000"/>
                  </a:schemeClr>
                </a:solidFill>
                <a:latin typeface="Abadi Extra Light" panose="020B0204020104020204" pitchFamily="34" charset="0"/>
              </a:rPr>
              <a:t>Regex-based filter to remove unrelated terms</a:t>
            </a:r>
          </a:p>
        </p:txBody>
      </p:sp>
      <p:pic>
        <p:nvPicPr>
          <p:cNvPr id="20" name="Picture 19">
            <a:extLst>
              <a:ext uri="{FF2B5EF4-FFF2-40B4-BE49-F238E27FC236}">
                <a16:creationId xmlns:a16="http://schemas.microsoft.com/office/drawing/2014/main" id="{32A8AEE9-4F1D-4B12-BD49-1FA03BA8461B}"/>
              </a:ext>
            </a:extLst>
          </p:cNvPr>
          <p:cNvPicPr>
            <a:picLocks noChangeAspect="1"/>
          </p:cNvPicPr>
          <p:nvPr/>
        </p:nvPicPr>
        <p:blipFill>
          <a:blip r:embed="rId5"/>
          <a:stretch>
            <a:fillRect/>
          </a:stretch>
        </p:blipFill>
        <p:spPr>
          <a:xfrm>
            <a:off x="6007101" y="1253030"/>
            <a:ext cx="2860033" cy="1964515"/>
          </a:xfrm>
          <a:prstGeom prst="rect">
            <a:avLst/>
          </a:prstGeom>
          <a:ln w="19050">
            <a:solidFill>
              <a:srgbClr val="FF0000"/>
            </a:solidFill>
          </a:ln>
        </p:spPr>
      </p:pic>
      <p:pic>
        <p:nvPicPr>
          <p:cNvPr id="19" name="Picture 18" descr="A screenshot of a social media post&#10;&#10;Description generated with very high confidence">
            <a:extLst>
              <a:ext uri="{FF2B5EF4-FFF2-40B4-BE49-F238E27FC236}">
                <a16:creationId xmlns:a16="http://schemas.microsoft.com/office/drawing/2014/main" id="{E208235B-033E-4A36-A9BF-241126D46C4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89021" y="2593257"/>
            <a:ext cx="2860034" cy="1323882"/>
          </a:xfrm>
          <a:prstGeom prst="rect">
            <a:avLst/>
          </a:prstGeom>
          <a:ln w="19050">
            <a:solidFill>
              <a:srgbClr val="FF0000"/>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353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15" grpId="0" animBg="1"/>
      <p:bldP spid="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sky, outdoor&#10;&#10;Description generated with high confidence">
            <a:extLst>
              <a:ext uri="{FF2B5EF4-FFF2-40B4-BE49-F238E27FC236}">
                <a16:creationId xmlns:a16="http://schemas.microsoft.com/office/drawing/2014/main" id="{F517B846-7E90-4F16-A264-352E40806D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10446" y="3095272"/>
            <a:ext cx="607558" cy="704336"/>
          </a:xfrm>
          <a:prstGeom prst="rect">
            <a:avLst/>
          </a:prstGeom>
        </p:spPr>
      </p:pic>
      <p:pic>
        <p:nvPicPr>
          <p:cNvPr id="27" name="Picture 26" descr="A screen shot of a person&#10;&#10;Description generated with high confidence">
            <a:extLst>
              <a:ext uri="{FF2B5EF4-FFF2-40B4-BE49-F238E27FC236}">
                <a16:creationId xmlns:a16="http://schemas.microsoft.com/office/drawing/2014/main" id="{7AAE7636-D02D-4639-9B39-E938D6B40C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20953" y="3913101"/>
            <a:ext cx="802967" cy="925104"/>
          </a:xfrm>
          <a:prstGeom prst="rect">
            <a:avLst/>
          </a:prstGeom>
        </p:spPr>
      </p:pic>
      <p:pic>
        <p:nvPicPr>
          <p:cNvPr id="34" name="Picture 33">
            <a:extLst>
              <a:ext uri="{FF2B5EF4-FFF2-40B4-BE49-F238E27FC236}">
                <a16:creationId xmlns:a16="http://schemas.microsoft.com/office/drawing/2014/main" id="{2B1745CF-6FC0-4F56-B289-3B7A8BF0C4F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1891681" y="3915866"/>
            <a:ext cx="719282" cy="880289"/>
          </a:xfrm>
          <a:prstGeom prst="rect">
            <a:avLst/>
          </a:prstGeom>
        </p:spPr>
      </p:pic>
      <p:sp>
        <p:nvSpPr>
          <p:cNvPr id="2" name="Title 1">
            <a:extLst>
              <a:ext uri="{FF2B5EF4-FFF2-40B4-BE49-F238E27FC236}">
                <a16:creationId xmlns:a16="http://schemas.microsoft.com/office/drawing/2014/main" id="{79CECC56-7FC7-42C3-AF3B-1E1D06116388}"/>
              </a:ext>
            </a:extLst>
          </p:cNvPr>
          <p:cNvSpPr>
            <a:spLocks noGrp="1"/>
          </p:cNvSpPr>
          <p:nvPr>
            <p:ph type="title"/>
          </p:nvPr>
        </p:nvSpPr>
        <p:spPr/>
        <p:txBody>
          <a:bodyPr/>
          <a:lstStyle/>
          <a:p>
            <a:r>
              <a:rPr lang="en-US" sz="3200" dirty="0"/>
              <a:t>Abundant resources for conducting IPS</a:t>
            </a:r>
          </a:p>
        </p:txBody>
      </p:sp>
      <p:sp>
        <p:nvSpPr>
          <p:cNvPr id="3" name="Content Placeholder 2">
            <a:extLst>
              <a:ext uri="{FF2B5EF4-FFF2-40B4-BE49-F238E27FC236}">
                <a16:creationId xmlns:a16="http://schemas.microsoft.com/office/drawing/2014/main" id="{3FC20C47-38EF-463E-AE85-9321B8E8D5A2}"/>
              </a:ext>
            </a:extLst>
          </p:cNvPr>
          <p:cNvSpPr>
            <a:spLocks noGrp="1"/>
          </p:cNvSpPr>
          <p:nvPr>
            <p:ph idx="1"/>
          </p:nvPr>
        </p:nvSpPr>
        <p:spPr>
          <a:xfrm>
            <a:off x="457200" y="1200150"/>
            <a:ext cx="8229601" cy="1443355"/>
          </a:xfrm>
        </p:spPr>
        <p:txBody>
          <a:bodyPr/>
          <a:lstStyle/>
          <a:p>
            <a:r>
              <a:rPr lang="en-US" sz="2000" dirty="0"/>
              <a:t>Crawled              and 			   (and 		    ) using snowball searching</a:t>
            </a:r>
          </a:p>
          <a:p>
            <a:endParaRPr lang="en-US" sz="2000" dirty="0"/>
          </a:p>
          <a:p>
            <a:r>
              <a:rPr lang="en-US" sz="2000" dirty="0"/>
              <a:t>We found:</a:t>
            </a:r>
          </a:p>
        </p:txBody>
      </p:sp>
      <p:sp>
        <p:nvSpPr>
          <p:cNvPr id="4" name="Slide Number Placeholder 3">
            <a:extLst>
              <a:ext uri="{FF2B5EF4-FFF2-40B4-BE49-F238E27FC236}">
                <a16:creationId xmlns:a16="http://schemas.microsoft.com/office/drawing/2014/main" id="{AB411402-4DAC-4F45-8EC9-6CC3BCBF388A}"/>
              </a:ext>
            </a:extLst>
          </p:cNvPr>
          <p:cNvSpPr>
            <a:spLocks noGrp="1"/>
          </p:cNvSpPr>
          <p:nvPr>
            <p:ph type="sldNum" sz="quarter" idx="12"/>
          </p:nvPr>
        </p:nvSpPr>
        <p:spPr/>
        <p:txBody>
          <a:bodyPr/>
          <a:lstStyle/>
          <a:p>
            <a:fld id="{0171B764-2AEC-2441-A2C9-DC14F9875489}" type="slidenum">
              <a:rPr lang="en-US" smtClean="0"/>
              <a:t>11</a:t>
            </a:fld>
            <a:endParaRPr lang="en-US"/>
          </a:p>
        </p:txBody>
      </p:sp>
      <p:pic>
        <p:nvPicPr>
          <p:cNvPr id="5" name="Picture 2" descr="Google">
            <a:extLst>
              <a:ext uri="{FF2B5EF4-FFF2-40B4-BE49-F238E27FC236}">
                <a16:creationId xmlns:a16="http://schemas.microsoft.com/office/drawing/2014/main" id="{32F6FC4A-8693-4F7B-8274-12FB70CA0C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9005" y="1276653"/>
            <a:ext cx="881351" cy="323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 up of a logo&#10;&#10;Description generated with very high confidence">
            <a:extLst>
              <a:ext uri="{FF2B5EF4-FFF2-40B4-BE49-F238E27FC236}">
                <a16:creationId xmlns:a16="http://schemas.microsoft.com/office/drawing/2014/main" id="{2C528287-E1BB-4357-99F0-DB193D28CE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03"/>
          <a:stretch/>
        </p:blipFill>
        <p:spPr>
          <a:xfrm>
            <a:off x="3136900" y="1225000"/>
            <a:ext cx="1196167" cy="360126"/>
          </a:xfrm>
          <a:prstGeom prst="rect">
            <a:avLst/>
          </a:prstGeom>
        </p:spPr>
      </p:pic>
      <p:sp>
        <p:nvSpPr>
          <p:cNvPr id="13" name="TextBox 12">
            <a:extLst>
              <a:ext uri="{FF2B5EF4-FFF2-40B4-BE49-F238E27FC236}">
                <a16:creationId xmlns:a16="http://schemas.microsoft.com/office/drawing/2014/main" id="{671EDDBA-7F07-4F2A-B748-60EC0347B721}"/>
              </a:ext>
            </a:extLst>
          </p:cNvPr>
          <p:cNvSpPr txBox="1"/>
          <p:nvPr/>
        </p:nvSpPr>
        <p:spPr>
          <a:xfrm>
            <a:off x="5650248" y="2048061"/>
            <a:ext cx="2069549" cy="646331"/>
          </a:xfrm>
          <a:prstGeom prst="rect">
            <a:avLst/>
          </a:prstGeom>
          <a:noFill/>
          <a:ln>
            <a:solidFill>
              <a:schemeClr val="tx1"/>
            </a:solidFill>
          </a:ln>
        </p:spPr>
        <p:txBody>
          <a:bodyPr wrap="square" rtlCol="0">
            <a:spAutoFit/>
          </a:bodyPr>
          <a:lstStyle/>
          <a:p>
            <a:pPr algn="ctr"/>
            <a:r>
              <a:rPr lang="en-US" dirty="0">
                <a:solidFill>
                  <a:srgbClr val="FF0000"/>
                </a:solidFill>
                <a:latin typeface="LM Roman 12" panose="00000500000000000000" pitchFamily="50" charset="0"/>
              </a:rPr>
              <a:t>3,500+</a:t>
            </a:r>
            <a:r>
              <a:rPr lang="en-US" dirty="0">
                <a:solidFill>
                  <a:srgbClr val="FF0000"/>
                </a:solidFill>
                <a:latin typeface="Abadi Extra Light" panose="020B0204020104020204" pitchFamily="34" charset="0"/>
              </a:rPr>
              <a:t> IPS-relevant apps in Play Store</a:t>
            </a:r>
          </a:p>
        </p:txBody>
      </p:sp>
      <p:sp>
        <p:nvSpPr>
          <p:cNvPr id="16" name="TextBox 15">
            <a:extLst>
              <a:ext uri="{FF2B5EF4-FFF2-40B4-BE49-F238E27FC236}">
                <a16:creationId xmlns:a16="http://schemas.microsoft.com/office/drawing/2014/main" id="{E5654CA9-FD3E-4854-8FC4-7408341CA2C3}"/>
              </a:ext>
            </a:extLst>
          </p:cNvPr>
          <p:cNvSpPr txBox="1"/>
          <p:nvPr/>
        </p:nvSpPr>
        <p:spPr>
          <a:xfrm>
            <a:off x="2132330" y="2351430"/>
            <a:ext cx="1793875" cy="646331"/>
          </a:xfrm>
          <a:prstGeom prst="rect">
            <a:avLst/>
          </a:prstGeom>
          <a:noFill/>
          <a:ln>
            <a:solidFill>
              <a:schemeClr val="tx1"/>
            </a:solidFill>
          </a:ln>
        </p:spPr>
        <p:txBody>
          <a:bodyPr wrap="square" rtlCol="0">
            <a:spAutoFit/>
          </a:bodyPr>
          <a:lstStyle/>
          <a:p>
            <a:pPr algn="ctr"/>
            <a:r>
              <a:rPr lang="en-US" dirty="0">
                <a:solidFill>
                  <a:srgbClr val="FF0000"/>
                </a:solidFill>
                <a:latin typeface="LM Roman 12" panose="00000500000000000000" pitchFamily="50" charset="0"/>
              </a:rPr>
              <a:t>23</a:t>
            </a:r>
            <a:r>
              <a:rPr lang="en-US" dirty="0">
                <a:solidFill>
                  <a:srgbClr val="FF0000"/>
                </a:solidFill>
                <a:latin typeface="Abadi Extra Light" panose="020B0204020104020204" pitchFamily="34" charset="0"/>
              </a:rPr>
              <a:t> off-store spyware apps</a:t>
            </a:r>
          </a:p>
        </p:txBody>
      </p:sp>
      <p:pic>
        <p:nvPicPr>
          <p:cNvPr id="19" name="Picture 18" descr="A close up of a sign&#10;&#10;Description generated with high confidence">
            <a:extLst>
              <a:ext uri="{FF2B5EF4-FFF2-40B4-BE49-F238E27FC236}">
                <a16:creationId xmlns:a16="http://schemas.microsoft.com/office/drawing/2014/main" id="{A56F5B83-6DEC-45F9-9273-A1508A935D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0775" y="1268540"/>
            <a:ext cx="928350" cy="273045"/>
          </a:xfrm>
          <a:prstGeom prst="rect">
            <a:avLst/>
          </a:prstGeom>
        </p:spPr>
      </p:pic>
      <p:sp>
        <p:nvSpPr>
          <p:cNvPr id="21" name="TextBox 20">
            <a:extLst>
              <a:ext uri="{FF2B5EF4-FFF2-40B4-BE49-F238E27FC236}">
                <a16:creationId xmlns:a16="http://schemas.microsoft.com/office/drawing/2014/main" id="{BDB6AAD1-3CD4-42FD-AE20-02B5F8C7B12C}"/>
              </a:ext>
            </a:extLst>
          </p:cNvPr>
          <p:cNvSpPr txBox="1"/>
          <p:nvPr/>
        </p:nvSpPr>
        <p:spPr>
          <a:xfrm>
            <a:off x="5651582" y="2756037"/>
            <a:ext cx="2068215" cy="923330"/>
          </a:xfrm>
          <a:prstGeom prst="rect">
            <a:avLst/>
          </a:prstGeom>
          <a:noFill/>
          <a:ln>
            <a:solidFill>
              <a:schemeClr val="tx1"/>
            </a:solidFill>
          </a:ln>
        </p:spPr>
        <p:txBody>
          <a:bodyPr wrap="square" rtlCol="0">
            <a:spAutoFit/>
          </a:bodyPr>
          <a:lstStyle/>
          <a:p>
            <a:pPr algn="ctr"/>
            <a:r>
              <a:rPr lang="en-US" dirty="0">
                <a:solidFill>
                  <a:srgbClr val="FF0000"/>
                </a:solidFill>
                <a:latin typeface="Abadi Extra Light" panose="020B0204020104020204" pitchFamily="34" charset="0"/>
              </a:rPr>
              <a:t>(smaller study)</a:t>
            </a:r>
          </a:p>
          <a:p>
            <a:pPr algn="ctr"/>
            <a:r>
              <a:rPr lang="en-US" dirty="0">
                <a:solidFill>
                  <a:srgbClr val="FF0000"/>
                </a:solidFill>
                <a:latin typeface="LM Roman 12" panose="00000500000000000000" pitchFamily="50" charset="0"/>
              </a:rPr>
              <a:t>451</a:t>
            </a:r>
            <a:r>
              <a:rPr lang="en-US" dirty="0">
                <a:solidFill>
                  <a:srgbClr val="FF0000"/>
                </a:solidFill>
                <a:latin typeface="Abadi Extra Light" panose="020B0204020104020204" pitchFamily="34" charset="0"/>
              </a:rPr>
              <a:t> IPS-relevant apps in            d</a:t>
            </a:r>
          </a:p>
        </p:txBody>
      </p:sp>
      <p:pic>
        <p:nvPicPr>
          <p:cNvPr id="22" name="Picture 21" descr="A close up of a logo&#10;&#10;Description generated with very high confidence">
            <a:extLst>
              <a:ext uri="{FF2B5EF4-FFF2-40B4-BE49-F238E27FC236}">
                <a16:creationId xmlns:a16="http://schemas.microsoft.com/office/drawing/2014/main" id="{C8912A79-2F5A-4853-96F9-3E6D53E60ED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03"/>
          <a:stretch/>
        </p:blipFill>
        <p:spPr>
          <a:xfrm>
            <a:off x="6597142" y="2356485"/>
            <a:ext cx="988568" cy="297625"/>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C4D0C04B-D567-4183-B865-B01D681965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6280" y="3289300"/>
            <a:ext cx="1021185" cy="300350"/>
          </a:xfrm>
          <a:prstGeom prst="rect">
            <a:avLst/>
          </a:prstGeom>
          <a:solidFill>
            <a:schemeClr val="bg1"/>
          </a:solidFill>
        </p:spPr>
      </p:pic>
      <p:pic>
        <p:nvPicPr>
          <p:cNvPr id="24" name="Picture 4" descr="Image result for mspy logo">
            <a:extLst>
              <a:ext uri="{FF2B5EF4-FFF2-40B4-BE49-F238E27FC236}">
                <a16:creationId xmlns:a16="http://schemas.microsoft.com/office/drawing/2014/main" id="{05690A29-9103-436F-A043-7DB5BD47890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4356" y="3128202"/>
            <a:ext cx="934448" cy="3986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Image result for cerberus app logo">
            <a:extLst>
              <a:ext uri="{FF2B5EF4-FFF2-40B4-BE49-F238E27FC236}">
                <a16:creationId xmlns:a16="http://schemas.microsoft.com/office/drawing/2014/main" id="{B5B56A56-F1BA-4F3A-B99F-8EB033AAFD2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07588" y="3796936"/>
            <a:ext cx="684062" cy="6840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6" descr="Image result for trackview logo">
            <a:extLst>
              <a:ext uri="{FF2B5EF4-FFF2-40B4-BE49-F238E27FC236}">
                <a16:creationId xmlns:a16="http://schemas.microsoft.com/office/drawing/2014/main" id="{6166F30E-D7BB-4DD4-B272-3347618AEEA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60173" y="3881373"/>
            <a:ext cx="1495117" cy="450613"/>
          </a:xfrm>
          <a:prstGeom prst="rect">
            <a:avLst/>
          </a:prstGeom>
          <a:solidFill>
            <a:schemeClr val="bg1"/>
          </a:solidFill>
          <a:ln>
            <a:noFill/>
            <a:prstDash val="dash"/>
          </a:ln>
        </p:spPr>
      </p:pic>
      <p:pic>
        <p:nvPicPr>
          <p:cNvPr id="35" name="Picture 9" descr="https://lh6.googleusercontent.com/Sh8qDofj3GAIOs14bC8r4DG3kD1GCajYVX-kYaoOso8d88Grg21n5WJyTBmVfGq6vdXKOwDw8KtNDou0OEWY1Kt2SKpdaszr0magHiOak3-C6OIT_GhYgtEnehW2BLqu71ZBpHq4fxE">
            <a:extLst>
              <a:ext uri="{FF2B5EF4-FFF2-40B4-BE49-F238E27FC236}">
                <a16:creationId xmlns:a16="http://schemas.microsoft.com/office/drawing/2014/main" id="{1F3B63FD-0152-4080-80D0-61CB2A728695}"/>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5730361" y="4356067"/>
            <a:ext cx="613976" cy="581693"/>
          </a:xfrm>
          <a:prstGeom prst="rect">
            <a:avLst/>
          </a:prstGeom>
          <a:solidFill>
            <a:schemeClr val="bg1"/>
          </a:solidFill>
          <a:extLst/>
        </p:spPr>
      </p:pic>
      <p:pic>
        <p:nvPicPr>
          <p:cNvPr id="36" name="Picture 20" descr="Image result for webwatcher logo">
            <a:extLst>
              <a:ext uri="{FF2B5EF4-FFF2-40B4-BE49-F238E27FC236}">
                <a16:creationId xmlns:a16="http://schemas.microsoft.com/office/drawing/2014/main" id="{3760C9CB-D8F5-4587-A2AD-1E1388D7A435}"/>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6584986" y="4496816"/>
            <a:ext cx="1431254" cy="375445"/>
          </a:xfrm>
          <a:prstGeom prst="rect">
            <a:avLst/>
          </a:prstGeom>
          <a:solidFill>
            <a:schemeClr val="bg1"/>
          </a:solidFill>
          <a:extLst/>
        </p:spPr>
      </p:pic>
      <p:sp>
        <p:nvSpPr>
          <p:cNvPr id="6" name="Rectangle 5">
            <a:extLst>
              <a:ext uri="{FF2B5EF4-FFF2-40B4-BE49-F238E27FC236}">
                <a16:creationId xmlns:a16="http://schemas.microsoft.com/office/drawing/2014/main" id="{B92AF78A-361C-4D61-BAB4-83824201A61D}"/>
              </a:ext>
            </a:extLst>
          </p:cNvPr>
          <p:cNvSpPr/>
          <p:nvPr/>
        </p:nvSpPr>
        <p:spPr>
          <a:xfrm>
            <a:off x="1845310" y="2212975"/>
            <a:ext cx="2343656" cy="2724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electronics, iPod&#10;&#10;Description generated with high confidence">
            <a:extLst>
              <a:ext uri="{FF2B5EF4-FFF2-40B4-BE49-F238E27FC236}">
                <a16:creationId xmlns:a16="http://schemas.microsoft.com/office/drawing/2014/main" id="{25EDC661-1257-4C3E-B7EE-601D829B95F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84294" y="3036814"/>
            <a:ext cx="564352" cy="704814"/>
          </a:xfrm>
          <a:prstGeom prst="rect">
            <a:avLst/>
          </a:prstGeom>
        </p:spPr>
      </p:pic>
      <p:pic>
        <p:nvPicPr>
          <p:cNvPr id="33" name="Picture 32">
            <a:extLst>
              <a:ext uri="{FF2B5EF4-FFF2-40B4-BE49-F238E27FC236}">
                <a16:creationId xmlns:a16="http://schemas.microsoft.com/office/drawing/2014/main" id="{7D383BF0-190F-41C6-B90D-C1E5DC219DA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82871" y="3811641"/>
            <a:ext cx="751153" cy="1034921"/>
          </a:xfrm>
          <a:prstGeom prst="rect">
            <a:avLst/>
          </a:prstGeom>
        </p:spPr>
      </p:pic>
    </p:spTree>
    <p:custDataLst>
      <p:tags r:id="rId1"/>
    </p:custDataLst>
    <p:extLst>
      <p:ext uri="{BB962C8B-B14F-4D97-AF65-F5344CB8AC3E}">
        <p14:creationId xmlns:p14="http://schemas.microsoft.com/office/powerpoint/2010/main" val="17677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Spyzie 40% OFF">
            <a:extLst>
              <a:ext uri="{FF2B5EF4-FFF2-40B4-BE49-F238E27FC236}">
                <a16:creationId xmlns:a16="http://schemas.microsoft.com/office/drawing/2014/main" id="{958E0769-385A-45D3-84F4-2B0F933D4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924" y="1733004"/>
            <a:ext cx="2086071" cy="2339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1C65-4EC1-4675-A066-0958EF53428B}"/>
              </a:ext>
            </a:extLst>
          </p:cNvPr>
          <p:cNvSpPr>
            <a:spLocks noGrp="1"/>
          </p:cNvSpPr>
          <p:nvPr>
            <p:ph type="title"/>
          </p:nvPr>
        </p:nvSpPr>
        <p:spPr>
          <a:xfrm>
            <a:off x="266700" y="180803"/>
            <a:ext cx="8563610" cy="857250"/>
          </a:xfrm>
        </p:spPr>
        <p:txBody>
          <a:bodyPr/>
          <a:lstStyle/>
          <a:p>
            <a:r>
              <a:rPr lang="en-US" dirty="0"/>
              <a:t>A typical off-store spyware app</a:t>
            </a:r>
          </a:p>
        </p:txBody>
      </p:sp>
      <p:sp>
        <p:nvSpPr>
          <p:cNvPr id="4" name="Slide Number Placeholder 3">
            <a:extLst>
              <a:ext uri="{FF2B5EF4-FFF2-40B4-BE49-F238E27FC236}">
                <a16:creationId xmlns:a16="http://schemas.microsoft.com/office/drawing/2014/main" id="{6D5FB022-D406-4990-9F88-F3220229CF4D}"/>
              </a:ext>
            </a:extLst>
          </p:cNvPr>
          <p:cNvSpPr>
            <a:spLocks noGrp="1"/>
          </p:cNvSpPr>
          <p:nvPr>
            <p:ph type="sldNum" sz="quarter" idx="12"/>
          </p:nvPr>
        </p:nvSpPr>
        <p:spPr/>
        <p:txBody>
          <a:bodyPr/>
          <a:lstStyle/>
          <a:p>
            <a:fld id="{0171B764-2AEC-2441-A2C9-DC14F9875489}" type="slidenum">
              <a:rPr lang="en-US" smtClean="0"/>
              <a:t>12</a:t>
            </a:fld>
            <a:endParaRPr lang="en-US"/>
          </a:p>
        </p:txBody>
      </p:sp>
      <p:sp>
        <p:nvSpPr>
          <p:cNvPr id="13" name="Rectangle 12">
            <a:extLst>
              <a:ext uri="{FF2B5EF4-FFF2-40B4-BE49-F238E27FC236}">
                <a16:creationId xmlns:a16="http://schemas.microsoft.com/office/drawing/2014/main" id="{F4F0AF2B-2361-4273-9A59-F3430BE885C4}"/>
              </a:ext>
            </a:extLst>
          </p:cNvPr>
          <p:cNvSpPr/>
          <p:nvPr/>
        </p:nvSpPr>
        <p:spPr>
          <a:xfrm>
            <a:off x="266700" y="1678067"/>
            <a:ext cx="4951095" cy="2257028"/>
          </a:xfrm>
          <a:prstGeom prst="rect">
            <a:avLst/>
          </a:prstGeom>
          <a:ln>
            <a:solidFill>
              <a:schemeClr val="tx2">
                <a:lumMod val="50000"/>
                <a:lumOff val="50000"/>
              </a:schemeClr>
            </a:solidFill>
          </a:ln>
        </p:spPr>
        <p:txBody>
          <a:bodyPr wrap="square">
            <a:spAutoFit/>
          </a:bodyPr>
          <a:lstStyle/>
          <a:p>
            <a:pPr>
              <a:lnSpc>
                <a:spcPct val="150000"/>
              </a:lnSpc>
            </a:pPr>
            <a:r>
              <a:rPr lang="en-US" sz="2400" dirty="0">
                <a:solidFill>
                  <a:srgbClr val="FB4E57"/>
                </a:solidFill>
                <a:latin typeface="Roboto"/>
              </a:rPr>
              <a:t>All-Inclusive Mobile Phone Spy</a:t>
            </a:r>
          </a:p>
          <a:p>
            <a:pPr marL="285750" indent="-285750">
              <a:lnSpc>
                <a:spcPct val="150000"/>
              </a:lnSpc>
              <a:buFont typeface="Wingdings" panose="05000000000000000000" pitchFamily="2" charset="2"/>
              <a:buChar char="ü"/>
            </a:pPr>
            <a:r>
              <a:rPr lang="en-US" dirty="0">
                <a:solidFill>
                  <a:srgbClr val="5F5F5F"/>
                </a:solidFill>
                <a:latin typeface="Roboto"/>
              </a:rPr>
              <a:t>Spy on all iOS and Android devices</a:t>
            </a:r>
          </a:p>
          <a:p>
            <a:pPr marL="285750" indent="-285750">
              <a:lnSpc>
                <a:spcPct val="150000"/>
              </a:lnSpc>
              <a:buFont typeface="Wingdings" panose="05000000000000000000" pitchFamily="2" charset="2"/>
              <a:buChar char="ü"/>
            </a:pPr>
            <a:r>
              <a:rPr lang="en-US" dirty="0">
                <a:solidFill>
                  <a:srgbClr val="5F5F5F"/>
                </a:solidFill>
                <a:latin typeface="Roboto"/>
              </a:rPr>
              <a:t>Track SMS, Call logs, App chats, GPS etc.</a:t>
            </a:r>
          </a:p>
          <a:p>
            <a:pPr marL="285750" indent="-285750">
              <a:lnSpc>
                <a:spcPct val="150000"/>
              </a:lnSpc>
              <a:buFont typeface="Wingdings" panose="05000000000000000000" pitchFamily="2" charset="2"/>
              <a:buChar char="ü"/>
            </a:pPr>
            <a:r>
              <a:rPr lang="en-US" dirty="0">
                <a:solidFill>
                  <a:srgbClr val="5F5F5F"/>
                </a:solidFill>
                <a:latin typeface="Roboto"/>
              </a:rPr>
              <a:t>No Rooting or Jailbreaking required</a:t>
            </a:r>
          </a:p>
          <a:p>
            <a:pPr marL="285750" indent="-285750">
              <a:lnSpc>
                <a:spcPct val="150000"/>
              </a:lnSpc>
              <a:buFont typeface="Wingdings" panose="05000000000000000000" pitchFamily="2" charset="2"/>
              <a:buChar char="ü"/>
            </a:pPr>
            <a:r>
              <a:rPr lang="en-US" dirty="0">
                <a:solidFill>
                  <a:srgbClr val="5F5F5F"/>
                </a:solidFill>
                <a:latin typeface="Roboto"/>
              </a:rPr>
              <a:t>Invisible mode, monitor the activity remotely</a:t>
            </a:r>
          </a:p>
        </p:txBody>
      </p:sp>
      <p:pic>
        <p:nvPicPr>
          <p:cNvPr id="14" name="Picture 6" descr="Image result for spyzie logo">
            <a:extLst>
              <a:ext uri="{FF2B5EF4-FFF2-40B4-BE49-F238E27FC236}">
                <a16:creationId xmlns:a16="http://schemas.microsoft.com/office/drawing/2014/main" id="{94BD3187-6677-495E-81F0-A22FF97649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706120"/>
            <a:ext cx="940110" cy="940110"/>
          </a:xfrm>
          <a:prstGeom prst="rect">
            <a:avLst/>
          </a:prstGeom>
          <a:noFill/>
          <a:extLst>
            <a:ext uri="{909E8E84-426E-40DD-AFC4-6F175D3DCCD1}">
              <a14:hiddenFill xmlns:a14="http://schemas.microsoft.com/office/drawing/2010/main">
                <a:solidFill>
                  <a:srgbClr val="FFFFFF"/>
                </a:solidFill>
              </a14:hiddenFill>
            </a:ext>
          </a:extLst>
        </p:spPr>
      </p:pic>
      <p:sp>
        <p:nvSpPr>
          <p:cNvPr id="5" name="Callout: Line 4">
            <a:extLst>
              <a:ext uri="{FF2B5EF4-FFF2-40B4-BE49-F238E27FC236}">
                <a16:creationId xmlns:a16="http://schemas.microsoft.com/office/drawing/2014/main" id="{DB3BCF58-65D5-46C7-A0F6-8EC5235B81E1}"/>
              </a:ext>
            </a:extLst>
          </p:cNvPr>
          <p:cNvSpPr/>
          <p:nvPr/>
        </p:nvSpPr>
        <p:spPr>
          <a:xfrm>
            <a:off x="5720080" y="4072630"/>
            <a:ext cx="2641384" cy="747842"/>
          </a:xfrm>
          <a:prstGeom prst="borderCallout1">
            <a:avLst>
              <a:gd name="adj1" fmla="val 51788"/>
              <a:gd name="adj2" fmla="val 125"/>
              <a:gd name="adj3" fmla="val -26710"/>
              <a:gd name="adj4" fmla="val -22873"/>
            </a:avLst>
          </a:prstGeom>
          <a:ln>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badi Extra Light" panose="020B0204020104020204" pitchFamily="34" charset="0"/>
              </a:rPr>
              <a:t>Remotely record audio, video, and alter settings</a:t>
            </a:r>
          </a:p>
        </p:txBody>
      </p:sp>
      <p:sp>
        <p:nvSpPr>
          <p:cNvPr id="18" name="Callout: Line 17">
            <a:extLst>
              <a:ext uri="{FF2B5EF4-FFF2-40B4-BE49-F238E27FC236}">
                <a16:creationId xmlns:a16="http://schemas.microsoft.com/office/drawing/2014/main" id="{475FA10A-20AB-4D58-A0CC-E9C9B84E9691}"/>
              </a:ext>
            </a:extLst>
          </p:cNvPr>
          <p:cNvSpPr/>
          <p:nvPr/>
        </p:nvSpPr>
        <p:spPr>
          <a:xfrm>
            <a:off x="5720080" y="2819602"/>
            <a:ext cx="1323260" cy="857250"/>
          </a:xfrm>
          <a:prstGeom prst="borderCallout1">
            <a:avLst>
              <a:gd name="adj1" fmla="val 51788"/>
              <a:gd name="adj2" fmla="val 125"/>
              <a:gd name="adj3" fmla="val 13397"/>
              <a:gd name="adj4" fmla="val -58415"/>
            </a:avLst>
          </a:prstGeom>
          <a:ln>
            <a:headEnd type="none" w="med" len="med"/>
            <a:tailEnd type="arrow"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Abadi Extra Light" panose="020B0204020104020204" pitchFamily="34" charset="0"/>
              </a:rPr>
              <a:t>Real-time + historical</a:t>
            </a:r>
          </a:p>
        </p:txBody>
      </p:sp>
      <p:sp>
        <p:nvSpPr>
          <p:cNvPr id="3" name="Rectangle 2">
            <a:extLst>
              <a:ext uri="{FF2B5EF4-FFF2-40B4-BE49-F238E27FC236}">
                <a16:creationId xmlns:a16="http://schemas.microsoft.com/office/drawing/2014/main" id="{B94AECB8-E91D-4011-8E66-0AE923D638CA}"/>
              </a:ext>
            </a:extLst>
          </p:cNvPr>
          <p:cNvSpPr/>
          <p:nvPr/>
        </p:nvSpPr>
        <p:spPr>
          <a:xfrm>
            <a:off x="71677" y="4037912"/>
            <a:ext cx="5349028" cy="369332"/>
          </a:xfrm>
          <a:prstGeom prst="rect">
            <a:avLst/>
          </a:prstGeom>
        </p:spPr>
        <p:txBody>
          <a:bodyPr wrap="none">
            <a:spAutoFit/>
          </a:bodyPr>
          <a:lstStyle/>
          <a:p>
            <a:r>
              <a:rPr lang="en-US" dirty="0">
                <a:solidFill>
                  <a:schemeClr val="accent2">
                    <a:lumMod val="75000"/>
                  </a:schemeClr>
                </a:solidFill>
                <a:latin typeface="LM Roman 12" panose="00000500000000000000" pitchFamily="50" charset="0"/>
              </a:rPr>
              <a:t>Source: https://www.spyzie.com/ad/phone-spy.html</a:t>
            </a:r>
          </a:p>
        </p:txBody>
      </p:sp>
      <p:cxnSp>
        <p:nvCxnSpPr>
          <p:cNvPr id="7" name="Straight Connector 6">
            <a:extLst>
              <a:ext uri="{FF2B5EF4-FFF2-40B4-BE49-F238E27FC236}">
                <a16:creationId xmlns:a16="http://schemas.microsoft.com/office/drawing/2014/main" id="{61B10F36-E41B-47B5-BD0B-1B7CC987D311}"/>
              </a:ext>
            </a:extLst>
          </p:cNvPr>
          <p:cNvCxnSpPr/>
          <p:nvPr/>
        </p:nvCxnSpPr>
        <p:spPr>
          <a:xfrm>
            <a:off x="625475" y="3504565"/>
            <a:ext cx="36595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78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animBg="1"/>
      <p:bldP spid="5" grpId="0" animBg="1"/>
      <p:bldP spid="1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5116F393-5F56-4AB7-8636-C2ED151A9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50" y="0"/>
            <a:ext cx="47561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21C65-4EC1-4675-A066-0958EF53428B}"/>
              </a:ext>
            </a:extLst>
          </p:cNvPr>
          <p:cNvSpPr>
            <a:spLocks noGrp="1"/>
          </p:cNvSpPr>
          <p:nvPr>
            <p:ph type="title"/>
          </p:nvPr>
        </p:nvSpPr>
        <p:spPr>
          <a:xfrm>
            <a:off x="0" y="347345"/>
            <a:ext cx="3819889" cy="857250"/>
          </a:xfrm>
        </p:spPr>
        <p:txBody>
          <a:bodyPr/>
          <a:lstStyle/>
          <a:p>
            <a:r>
              <a:rPr lang="en-US" sz="3200" dirty="0"/>
              <a:t>Smooth (ab)user experience with </a:t>
            </a:r>
            <a:br>
              <a:rPr lang="en-US" sz="3200" dirty="0"/>
            </a:br>
            <a:r>
              <a:rPr lang="en-US" sz="3200" dirty="0"/>
              <a:t>off-store spyware</a:t>
            </a:r>
          </a:p>
        </p:txBody>
      </p:sp>
      <p:sp>
        <p:nvSpPr>
          <p:cNvPr id="4" name="Slide Number Placeholder 3">
            <a:extLst>
              <a:ext uri="{FF2B5EF4-FFF2-40B4-BE49-F238E27FC236}">
                <a16:creationId xmlns:a16="http://schemas.microsoft.com/office/drawing/2014/main" id="{6D5FB022-D406-4990-9F88-F3220229CF4D}"/>
              </a:ext>
            </a:extLst>
          </p:cNvPr>
          <p:cNvSpPr>
            <a:spLocks noGrp="1"/>
          </p:cNvSpPr>
          <p:nvPr>
            <p:ph type="sldNum" sz="quarter" idx="12"/>
          </p:nvPr>
        </p:nvSpPr>
        <p:spPr>
          <a:xfrm>
            <a:off x="7010400" y="4870450"/>
            <a:ext cx="2133600" cy="273050"/>
          </a:xfrm>
        </p:spPr>
        <p:txBody>
          <a:bodyPr/>
          <a:lstStyle/>
          <a:p>
            <a:fld id="{0171B764-2AEC-2441-A2C9-DC14F9875489}" type="slidenum">
              <a:rPr lang="en-US" smtClean="0"/>
              <a:t>13</a:t>
            </a:fld>
            <a:endParaRPr lang="en-US" dirty="0"/>
          </a:p>
        </p:txBody>
      </p:sp>
      <p:sp>
        <p:nvSpPr>
          <p:cNvPr id="5" name="TextBox 4">
            <a:extLst>
              <a:ext uri="{FF2B5EF4-FFF2-40B4-BE49-F238E27FC236}">
                <a16:creationId xmlns:a16="http://schemas.microsoft.com/office/drawing/2014/main" id="{28C09044-5D2D-4DE1-89D6-17552197EBAE}"/>
              </a:ext>
            </a:extLst>
          </p:cNvPr>
          <p:cNvSpPr txBox="1"/>
          <p:nvPr/>
        </p:nvSpPr>
        <p:spPr>
          <a:xfrm>
            <a:off x="337275" y="2212975"/>
            <a:ext cx="3947705" cy="2554545"/>
          </a:xfrm>
          <a:prstGeom prst="rect">
            <a:avLst/>
          </a:prstGeom>
          <a:noFill/>
        </p:spPr>
        <p:txBody>
          <a:bodyPr wrap="square" rtlCol="0">
            <a:spAutoFit/>
          </a:bodyPr>
          <a:lstStyle/>
          <a:p>
            <a:r>
              <a:rPr lang="en-US" sz="2000" dirty="0">
                <a:latin typeface="Abadi Extra Light" panose="020B0204020104020204" pitchFamily="34" charset="0"/>
              </a:rPr>
              <a:t>Installing is easy</a:t>
            </a:r>
          </a:p>
          <a:p>
            <a:r>
              <a:rPr lang="en-US" sz="2000" dirty="0">
                <a:latin typeface="Abadi Extra Light" panose="020B0204020104020204" pitchFamily="34" charset="0"/>
              </a:rPr>
              <a:t>Whole process takes less than </a:t>
            </a:r>
            <a:r>
              <a:rPr lang="en-US" sz="2000" dirty="0">
                <a:latin typeface="LM Roman 12" panose="00000500000000000000" pitchFamily="50" charset="0"/>
              </a:rPr>
              <a:t>5</a:t>
            </a:r>
            <a:r>
              <a:rPr lang="en-US" sz="2000" dirty="0">
                <a:latin typeface="Abadi Extra Light" panose="020B0204020104020204" pitchFamily="34" charset="0"/>
              </a:rPr>
              <a:t> min</a:t>
            </a:r>
          </a:p>
          <a:p>
            <a:endParaRPr lang="en-US" sz="2000" dirty="0">
              <a:latin typeface="Abadi Extra Light" panose="020B0204020104020204" pitchFamily="34" charset="0"/>
            </a:endParaRPr>
          </a:p>
          <a:p>
            <a:r>
              <a:rPr lang="en-US" sz="2000" dirty="0">
                <a:latin typeface="Abadi Extra Light" panose="020B0204020104020204" pitchFamily="34" charset="0"/>
              </a:rPr>
              <a:t>On victim’s device: </a:t>
            </a:r>
          </a:p>
          <a:p>
            <a:r>
              <a:rPr lang="en-US" sz="2000" dirty="0">
                <a:latin typeface="Abadi Extra Light" panose="020B0204020104020204" pitchFamily="34" charset="0"/>
              </a:rPr>
              <a:t>	No app icon, no notification</a:t>
            </a:r>
          </a:p>
          <a:p>
            <a:endParaRPr lang="en-US" sz="2000" dirty="0">
              <a:latin typeface="Abadi Extra Light" panose="020B0204020104020204" pitchFamily="34" charset="0"/>
            </a:endParaRPr>
          </a:p>
          <a:p>
            <a:r>
              <a:rPr lang="en-US" sz="2000" dirty="0">
                <a:latin typeface="Abadi Extra Light" panose="020B0204020104020204" pitchFamily="34" charset="0"/>
              </a:rPr>
              <a:t>On abuser end: </a:t>
            </a:r>
          </a:p>
          <a:p>
            <a:r>
              <a:rPr lang="en-US" sz="2000" dirty="0">
                <a:latin typeface="Abadi Extra Light" panose="020B0204020104020204" pitchFamily="34" charset="0"/>
              </a:rPr>
              <a:t>	Fancy web UI or apps</a:t>
            </a:r>
          </a:p>
        </p:txBody>
      </p:sp>
      <p:sp>
        <p:nvSpPr>
          <p:cNvPr id="3" name="Callout: Bent Line 2">
            <a:extLst>
              <a:ext uri="{FF2B5EF4-FFF2-40B4-BE49-F238E27FC236}">
                <a16:creationId xmlns:a16="http://schemas.microsoft.com/office/drawing/2014/main" id="{9D8274C7-5633-437B-ABE6-F1D5AFBA99E0}"/>
              </a:ext>
            </a:extLst>
          </p:cNvPr>
          <p:cNvSpPr/>
          <p:nvPr/>
        </p:nvSpPr>
        <p:spPr>
          <a:xfrm>
            <a:off x="2849880" y="1710690"/>
            <a:ext cx="1113519" cy="644381"/>
          </a:xfrm>
          <a:prstGeom prst="borderCallout2">
            <a:avLst>
              <a:gd name="adj1" fmla="val 16753"/>
              <a:gd name="adj2" fmla="val 261"/>
              <a:gd name="adj3" fmla="val 18750"/>
              <a:gd name="adj4" fmla="val -16667"/>
              <a:gd name="adj5" fmla="val 102600"/>
              <a:gd name="adj6" fmla="val -66719"/>
            </a:avLst>
          </a:pr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badi Extra Light" panose="020B0204020104020204" pitchFamily="34" charset="0"/>
              </a:rPr>
              <a:t>How-to guides</a:t>
            </a:r>
          </a:p>
        </p:txBody>
      </p:sp>
      <p:cxnSp>
        <p:nvCxnSpPr>
          <p:cNvPr id="7" name="Straight Arrow Connector 6">
            <a:extLst>
              <a:ext uri="{FF2B5EF4-FFF2-40B4-BE49-F238E27FC236}">
                <a16:creationId xmlns:a16="http://schemas.microsoft.com/office/drawing/2014/main" id="{BDB07D64-3F76-402B-A77E-B7849D9D8C70}"/>
              </a:ext>
            </a:extLst>
          </p:cNvPr>
          <p:cNvCxnSpPr/>
          <p:nvPr/>
        </p:nvCxnSpPr>
        <p:spPr>
          <a:xfrm>
            <a:off x="3280410" y="4580890"/>
            <a:ext cx="8610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52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sky, outdoor&#10;&#10;Description generated with high confidence">
            <a:extLst>
              <a:ext uri="{FF2B5EF4-FFF2-40B4-BE49-F238E27FC236}">
                <a16:creationId xmlns:a16="http://schemas.microsoft.com/office/drawing/2014/main" id="{F517B846-7E90-4F16-A264-352E40806D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24442" y="2521232"/>
            <a:ext cx="607558" cy="704336"/>
          </a:xfrm>
          <a:prstGeom prst="rect">
            <a:avLst/>
          </a:prstGeom>
        </p:spPr>
      </p:pic>
      <p:pic>
        <p:nvPicPr>
          <p:cNvPr id="27" name="Picture 26" descr="A screen shot of a person&#10;&#10;Description generated with high confidence">
            <a:extLst>
              <a:ext uri="{FF2B5EF4-FFF2-40B4-BE49-F238E27FC236}">
                <a16:creationId xmlns:a16="http://schemas.microsoft.com/office/drawing/2014/main" id="{7AAE7636-D02D-4639-9B39-E938D6B40C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48611" y="3237601"/>
            <a:ext cx="729970" cy="841004"/>
          </a:xfrm>
          <a:prstGeom prst="rect">
            <a:avLst/>
          </a:prstGeom>
        </p:spPr>
      </p:pic>
      <p:pic>
        <p:nvPicPr>
          <p:cNvPr id="34" name="Picture 33">
            <a:extLst>
              <a:ext uri="{FF2B5EF4-FFF2-40B4-BE49-F238E27FC236}">
                <a16:creationId xmlns:a16="http://schemas.microsoft.com/office/drawing/2014/main" id="{2B1745CF-6FC0-4F56-B289-3B7A8BF0C4F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p:blipFill>
        <p:spPr>
          <a:xfrm>
            <a:off x="1405677" y="3026669"/>
            <a:ext cx="719282" cy="880289"/>
          </a:xfrm>
          <a:prstGeom prst="rect">
            <a:avLst/>
          </a:prstGeom>
        </p:spPr>
      </p:pic>
      <p:sp>
        <p:nvSpPr>
          <p:cNvPr id="2" name="Title 1">
            <a:extLst>
              <a:ext uri="{FF2B5EF4-FFF2-40B4-BE49-F238E27FC236}">
                <a16:creationId xmlns:a16="http://schemas.microsoft.com/office/drawing/2014/main" id="{79CECC56-7FC7-42C3-AF3B-1E1D06116388}"/>
              </a:ext>
            </a:extLst>
          </p:cNvPr>
          <p:cNvSpPr>
            <a:spLocks noGrp="1"/>
          </p:cNvSpPr>
          <p:nvPr>
            <p:ph type="title"/>
          </p:nvPr>
        </p:nvSpPr>
        <p:spPr>
          <a:xfrm>
            <a:off x="457200" y="205740"/>
            <a:ext cx="8229600" cy="857250"/>
          </a:xfrm>
        </p:spPr>
        <p:txBody>
          <a:bodyPr/>
          <a:lstStyle/>
          <a:p>
            <a:r>
              <a:rPr lang="en-US" sz="3200" dirty="0"/>
              <a:t>Abundant resources for conducting IPS</a:t>
            </a:r>
            <a:endParaRPr lang="en-US" sz="3200" dirty="0">
              <a:solidFill>
                <a:schemeClr val="accent2">
                  <a:lumMod val="50000"/>
                </a:schemeClr>
              </a:solidFill>
            </a:endParaRPr>
          </a:p>
        </p:txBody>
      </p:sp>
      <p:sp>
        <p:nvSpPr>
          <p:cNvPr id="4" name="Slide Number Placeholder 3">
            <a:extLst>
              <a:ext uri="{FF2B5EF4-FFF2-40B4-BE49-F238E27FC236}">
                <a16:creationId xmlns:a16="http://schemas.microsoft.com/office/drawing/2014/main" id="{AB411402-4DAC-4F45-8EC9-6CC3BCBF388A}"/>
              </a:ext>
            </a:extLst>
          </p:cNvPr>
          <p:cNvSpPr>
            <a:spLocks noGrp="1"/>
          </p:cNvSpPr>
          <p:nvPr>
            <p:ph type="sldNum" sz="quarter" idx="12"/>
          </p:nvPr>
        </p:nvSpPr>
        <p:spPr/>
        <p:txBody>
          <a:bodyPr/>
          <a:lstStyle/>
          <a:p>
            <a:fld id="{0171B764-2AEC-2441-A2C9-DC14F9875489}" type="slidenum">
              <a:rPr lang="en-US" smtClean="0"/>
              <a:t>14</a:t>
            </a:fld>
            <a:endParaRPr lang="en-US"/>
          </a:p>
        </p:txBody>
      </p:sp>
      <p:sp>
        <p:nvSpPr>
          <p:cNvPr id="13" name="TextBox 12">
            <a:extLst>
              <a:ext uri="{FF2B5EF4-FFF2-40B4-BE49-F238E27FC236}">
                <a16:creationId xmlns:a16="http://schemas.microsoft.com/office/drawing/2014/main" id="{671EDDBA-7F07-4F2A-B748-60EC0347B721}"/>
              </a:ext>
            </a:extLst>
          </p:cNvPr>
          <p:cNvSpPr txBox="1"/>
          <p:nvPr/>
        </p:nvSpPr>
        <p:spPr>
          <a:xfrm>
            <a:off x="5443365" y="1753235"/>
            <a:ext cx="2091350" cy="646331"/>
          </a:xfrm>
          <a:prstGeom prst="rect">
            <a:avLst/>
          </a:prstGeom>
          <a:noFill/>
          <a:ln>
            <a:solidFill>
              <a:schemeClr val="tx1"/>
            </a:solidFill>
          </a:ln>
        </p:spPr>
        <p:txBody>
          <a:bodyPr wrap="square" rtlCol="0">
            <a:spAutoFit/>
          </a:bodyPr>
          <a:lstStyle/>
          <a:p>
            <a:pPr algn="ctr"/>
            <a:r>
              <a:rPr lang="en-US" dirty="0">
                <a:solidFill>
                  <a:srgbClr val="FF0000"/>
                </a:solidFill>
                <a:latin typeface="LM Roman 12" panose="00000500000000000000" pitchFamily="50" charset="0"/>
              </a:rPr>
              <a:t>3,500+</a:t>
            </a:r>
            <a:r>
              <a:rPr lang="en-US" dirty="0">
                <a:solidFill>
                  <a:srgbClr val="FF0000"/>
                </a:solidFill>
                <a:latin typeface="Abadi Extra Light" panose="020B0204020104020204" pitchFamily="34" charset="0"/>
              </a:rPr>
              <a:t> IPS-relevant apps in         a</a:t>
            </a:r>
          </a:p>
        </p:txBody>
      </p:sp>
      <p:sp>
        <p:nvSpPr>
          <p:cNvPr id="16" name="TextBox 15">
            <a:extLst>
              <a:ext uri="{FF2B5EF4-FFF2-40B4-BE49-F238E27FC236}">
                <a16:creationId xmlns:a16="http://schemas.microsoft.com/office/drawing/2014/main" id="{E5654CA9-FD3E-4854-8FC4-7408341CA2C3}"/>
              </a:ext>
            </a:extLst>
          </p:cNvPr>
          <p:cNvSpPr txBox="1"/>
          <p:nvPr/>
        </p:nvSpPr>
        <p:spPr>
          <a:xfrm>
            <a:off x="1646326" y="1777390"/>
            <a:ext cx="1793875" cy="646331"/>
          </a:xfrm>
          <a:prstGeom prst="rect">
            <a:avLst/>
          </a:prstGeom>
          <a:noFill/>
          <a:ln>
            <a:solidFill>
              <a:schemeClr val="tx1"/>
            </a:solidFill>
          </a:ln>
        </p:spPr>
        <p:txBody>
          <a:bodyPr wrap="square" rtlCol="0">
            <a:spAutoFit/>
          </a:bodyPr>
          <a:lstStyle/>
          <a:p>
            <a:pPr algn="ctr"/>
            <a:r>
              <a:rPr lang="en-US" dirty="0">
                <a:solidFill>
                  <a:srgbClr val="FF0000"/>
                </a:solidFill>
                <a:latin typeface="LM Roman 12" panose="00000500000000000000" pitchFamily="50" charset="0"/>
              </a:rPr>
              <a:t>23</a:t>
            </a:r>
            <a:r>
              <a:rPr lang="en-US" dirty="0">
                <a:solidFill>
                  <a:srgbClr val="FF0000"/>
                </a:solidFill>
                <a:latin typeface="Abadi Extra Light" panose="020B0204020104020204" pitchFamily="34" charset="0"/>
              </a:rPr>
              <a:t> off-store </a:t>
            </a:r>
          </a:p>
          <a:p>
            <a:pPr algn="ctr"/>
            <a:r>
              <a:rPr lang="en-US" dirty="0">
                <a:solidFill>
                  <a:srgbClr val="FF0000"/>
                </a:solidFill>
                <a:latin typeface="Abadi Extra Light" panose="020B0204020104020204" pitchFamily="34" charset="0"/>
              </a:rPr>
              <a:t>IPS-relevant apps</a:t>
            </a:r>
          </a:p>
        </p:txBody>
      </p:sp>
      <p:sp>
        <p:nvSpPr>
          <p:cNvPr id="21" name="TextBox 20">
            <a:extLst>
              <a:ext uri="{FF2B5EF4-FFF2-40B4-BE49-F238E27FC236}">
                <a16:creationId xmlns:a16="http://schemas.microsoft.com/office/drawing/2014/main" id="{BDB6AAD1-3CD4-42FD-AE20-02B5F8C7B12C}"/>
              </a:ext>
            </a:extLst>
          </p:cNvPr>
          <p:cNvSpPr txBox="1"/>
          <p:nvPr/>
        </p:nvSpPr>
        <p:spPr>
          <a:xfrm>
            <a:off x="5443365" y="2480270"/>
            <a:ext cx="2091350" cy="923330"/>
          </a:xfrm>
          <a:prstGeom prst="rect">
            <a:avLst/>
          </a:prstGeom>
          <a:noFill/>
          <a:ln>
            <a:solidFill>
              <a:schemeClr val="tx1"/>
            </a:solidFill>
          </a:ln>
        </p:spPr>
        <p:txBody>
          <a:bodyPr wrap="square" rtlCol="0">
            <a:spAutoFit/>
          </a:bodyPr>
          <a:lstStyle/>
          <a:p>
            <a:pPr algn="ctr"/>
            <a:r>
              <a:rPr lang="en-US" dirty="0">
                <a:solidFill>
                  <a:srgbClr val="FF0000"/>
                </a:solidFill>
                <a:latin typeface="Abadi Extra Light" panose="020B0204020104020204" pitchFamily="34" charset="0"/>
              </a:rPr>
              <a:t>(smaller study)</a:t>
            </a:r>
          </a:p>
          <a:p>
            <a:pPr algn="ctr"/>
            <a:r>
              <a:rPr lang="en-US" dirty="0">
                <a:solidFill>
                  <a:srgbClr val="FF0000"/>
                </a:solidFill>
                <a:latin typeface="LM Roman 12" panose="00000500000000000000" pitchFamily="50" charset="0"/>
              </a:rPr>
              <a:t>451</a:t>
            </a:r>
            <a:r>
              <a:rPr lang="en-US" dirty="0">
                <a:solidFill>
                  <a:srgbClr val="FF0000"/>
                </a:solidFill>
                <a:latin typeface="Abadi Extra Light" panose="020B0204020104020204" pitchFamily="34" charset="0"/>
              </a:rPr>
              <a:t> IPS-relevant apps in            d</a:t>
            </a:r>
          </a:p>
        </p:txBody>
      </p:sp>
      <p:pic>
        <p:nvPicPr>
          <p:cNvPr id="22" name="Picture 21" descr="A close up of a logo&#10;&#10;Description generated with very high confidence">
            <a:extLst>
              <a:ext uri="{FF2B5EF4-FFF2-40B4-BE49-F238E27FC236}">
                <a16:creationId xmlns:a16="http://schemas.microsoft.com/office/drawing/2014/main" id="{C8912A79-2F5A-4853-96F9-3E6D53E60E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3"/>
          <a:stretch/>
        </p:blipFill>
        <p:spPr>
          <a:xfrm>
            <a:off x="6513691" y="2069465"/>
            <a:ext cx="898698" cy="270568"/>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C4D0C04B-D567-4183-B865-B01D681965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6293" y="3057944"/>
            <a:ext cx="928350" cy="273045"/>
          </a:xfrm>
          <a:prstGeom prst="rect">
            <a:avLst/>
          </a:prstGeom>
          <a:solidFill>
            <a:schemeClr val="bg1"/>
          </a:solidFill>
        </p:spPr>
      </p:pic>
      <p:pic>
        <p:nvPicPr>
          <p:cNvPr id="24" name="Picture 4" descr="Image result for mspy logo">
            <a:extLst>
              <a:ext uri="{FF2B5EF4-FFF2-40B4-BE49-F238E27FC236}">
                <a16:creationId xmlns:a16="http://schemas.microsoft.com/office/drawing/2014/main" id="{05690A29-9103-436F-A043-7DB5BD47890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8352" y="2554162"/>
            <a:ext cx="934448" cy="3986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https://lh6.googleusercontent.com/Sh8qDofj3GAIOs14bC8r4DG3kD1GCajYVX-kYaoOso8d88Grg21n5WJyTBmVfGq6vdXKOwDw8KtNDou0OEWY1Kt2SKpdaszr0magHiOak3-C6OIT_GhYgtEnehW2BLqu71ZBpHq4fxE">
            <a:extLst>
              <a:ext uri="{FF2B5EF4-FFF2-40B4-BE49-F238E27FC236}">
                <a16:creationId xmlns:a16="http://schemas.microsoft.com/office/drawing/2014/main" id="{1F3B63FD-0152-4080-80D0-61CB2A728695}"/>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5445045" y="3891720"/>
            <a:ext cx="613976" cy="581693"/>
          </a:xfrm>
          <a:prstGeom prst="rect">
            <a:avLst/>
          </a:prstGeom>
          <a:solidFill>
            <a:schemeClr val="bg1"/>
          </a:solidFill>
          <a:extLst/>
        </p:spPr>
      </p:pic>
      <p:pic>
        <p:nvPicPr>
          <p:cNvPr id="36" name="Picture 20" descr="Image result for webwatcher logo">
            <a:extLst>
              <a:ext uri="{FF2B5EF4-FFF2-40B4-BE49-F238E27FC236}">
                <a16:creationId xmlns:a16="http://schemas.microsoft.com/office/drawing/2014/main" id="{3760C9CB-D8F5-4587-A2AD-1E1388D7A43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6033715" y="4112918"/>
            <a:ext cx="1431254" cy="375445"/>
          </a:xfrm>
          <a:prstGeom prst="rect">
            <a:avLst/>
          </a:prstGeom>
          <a:solidFill>
            <a:schemeClr val="bg1"/>
          </a:solidFill>
          <a:extLst/>
        </p:spPr>
      </p:pic>
      <p:sp>
        <p:nvSpPr>
          <p:cNvPr id="6" name="Rectangle 5">
            <a:extLst>
              <a:ext uri="{FF2B5EF4-FFF2-40B4-BE49-F238E27FC236}">
                <a16:creationId xmlns:a16="http://schemas.microsoft.com/office/drawing/2014/main" id="{B92AF78A-361C-4D61-BAB4-83824201A61D}"/>
              </a:ext>
            </a:extLst>
          </p:cNvPr>
          <p:cNvSpPr/>
          <p:nvPr/>
        </p:nvSpPr>
        <p:spPr>
          <a:xfrm>
            <a:off x="5222777" y="1681480"/>
            <a:ext cx="2633671" cy="282765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electronics, iPod&#10;&#10;Description generated with high confidence">
            <a:extLst>
              <a:ext uri="{FF2B5EF4-FFF2-40B4-BE49-F238E27FC236}">
                <a16:creationId xmlns:a16="http://schemas.microsoft.com/office/drawing/2014/main" id="{25EDC661-1257-4C3E-B7EE-601D829B95F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98290" y="2462774"/>
            <a:ext cx="564352" cy="704814"/>
          </a:xfrm>
          <a:prstGeom prst="rect">
            <a:avLst/>
          </a:prstGeom>
        </p:spPr>
      </p:pic>
      <p:pic>
        <p:nvPicPr>
          <p:cNvPr id="33" name="Picture 32">
            <a:extLst>
              <a:ext uri="{FF2B5EF4-FFF2-40B4-BE49-F238E27FC236}">
                <a16:creationId xmlns:a16="http://schemas.microsoft.com/office/drawing/2014/main" id="{7D383BF0-190F-41C6-B90D-C1E5DC219DA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6867" y="3237601"/>
            <a:ext cx="751153" cy="1034921"/>
          </a:xfrm>
          <a:prstGeom prst="rect">
            <a:avLst/>
          </a:prstGeom>
        </p:spPr>
      </p:pic>
      <p:pic>
        <p:nvPicPr>
          <p:cNvPr id="30" name="Picture 26" descr="Image result for trackview logo">
            <a:extLst>
              <a:ext uri="{FF2B5EF4-FFF2-40B4-BE49-F238E27FC236}">
                <a16:creationId xmlns:a16="http://schemas.microsoft.com/office/drawing/2014/main" id="{6166F30E-D7BB-4DD4-B272-3347618AEEA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96369" y="3490071"/>
            <a:ext cx="1495117" cy="450613"/>
          </a:xfrm>
          <a:prstGeom prst="rect">
            <a:avLst/>
          </a:prstGeom>
          <a:solidFill>
            <a:schemeClr val="bg1"/>
          </a:solidFill>
          <a:ln>
            <a:noFill/>
            <a:prstDash val="dash"/>
          </a:ln>
        </p:spPr>
      </p:pic>
      <p:pic>
        <p:nvPicPr>
          <p:cNvPr id="29" name="Picture 14" descr="Image result for cerberus app logo">
            <a:extLst>
              <a:ext uri="{FF2B5EF4-FFF2-40B4-BE49-F238E27FC236}">
                <a16:creationId xmlns:a16="http://schemas.microsoft.com/office/drawing/2014/main" id="{B5B56A56-F1BA-4F3A-B99F-8EB033AAFD2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41115" y="3521708"/>
            <a:ext cx="684062" cy="6840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92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87E6-CD1B-4DC1-A700-3B697D056D73}"/>
              </a:ext>
            </a:extLst>
          </p:cNvPr>
          <p:cNvSpPr>
            <a:spLocks noGrp="1"/>
          </p:cNvSpPr>
          <p:nvPr>
            <p:ph type="title"/>
          </p:nvPr>
        </p:nvSpPr>
        <p:spPr>
          <a:xfrm>
            <a:off x="318089" y="203835"/>
            <a:ext cx="8518525" cy="857250"/>
          </a:xfrm>
        </p:spPr>
        <p:txBody>
          <a:bodyPr/>
          <a:lstStyle/>
          <a:p>
            <a:r>
              <a:rPr lang="en-US" dirty="0"/>
              <a:t>Finding on-store IPS-relevant apps</a:t>
            </a:r>
            <a:br>
              <a:rPr lang="en-US" dirty="0"/>
            </a:br>
            <a:r>
              <a:rPr lang="en-US" sz="2400" dirty="0">
                <a:latin typeface="Abadi Extra Light" panose="020B0204020104020204" pitchFamily="34" charset="0"/>
              </a:rPr>
              <a:t>Apps distributed in official application stores</a:t>
            </a:r>
            <a:endParaRPr lang="en-US" sz="2000" dirty="0">
              <a:latin typeface="Abadi Extra Light" panose="020B0204020104020204" pitchFamily="34" charset="0"/>
            </a:endParaRPr>
          </a:p>
        </p:txBody>
      </p:sp>
      <p:sp>
        <p:nvSpPr>
          <p:cNvPr id="4" name="Slide Number Placeholder 3">
            <a:extLst>
              <a:ext uri="{FF2B5EF4-FFF2-40B4-BE49-F238E27FC236}">
                <a16:creationId xmlns:a16="http://schemas.microsoft.com/office/drawing/2014/main" id="{BA09DF0B-9033-4501-B75B-E64CEB9C22D3}"/>
              </a:ext>
            </a:extLst>
          </p:cNvPr>
          <p:cNvSpPr>
            <a:spLocks noGrp="1"/>
          </p:cNvSpPr>
          <p:nvPr>
            <p:ph type="sldNum" sz="quarter" idx="12"/>
          </p:nvPr>
        </p:nvSpPr>
        <p:spPr/>
        <p:txBody>
          <a:bodyPr/>
          <a:lstStyle/>
          <a:p>
            <a:fld id="{0171B764-2AEC-2441-A2C9-DC14F9875489}" type="slidenum">
              <a:rPr lang="en-US" smtClean="0"/>
              <a:t>15</a:t>
            </a:fld>
            <a:endParaRPr lang="en-US" dirty="0"/>
          </a:p>
        </p:txBody>
      </p:sp>
      <p:sp>
        <p:nvSpPr>
          <p:cNvPr id="20" name="TextBox 19">
            <a:extLst>
              <a:ext uri="{FF2B5EF4-FFF2-40B4-BE49-F238E27FC236}">
                <a16:creationId xmlns:a16="http://schemas.microsoft.com/office/drawing/2014/main" id="{02AD72C2-B034-47C8-A5C8-34513D37385A}"/>
              </a:ext>
            </a:extLst>
          </p:cNvPr>
          <p:cNvSpPr txBox="1"/>
          <p:nvPr/>
        </p:nvSpPr>
        <p:spPr>
          <a:xfrm>
            <a:off x="7769674" y="2011020"/>
            <a:ext cx="1251136" cy="12198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Abadi Extra Light" panose="020B0204020104020204" pitchFamily="34" charset="0"/>
              </a:rPr>
              <a:t>Found </a:t>
            </a:r>
            <a:r>
              <a:rPr lang="en-US" b="1" dirty="0">
                <a:latin typeface="LM Roman 12" panose="00000500000000000000" pitchFamily="50" charset="0"/>
              </a:rPr>
              <a:t>3,500+</a:t>
            </a:r>
            <a:r>
              <a:rPr lang="en-US" dirty="0">
                <a:latin typeface="Abadi Extra Light" panose="020B0204020104020204" pitchFamily="34" charset="0"/>
              </a:rPr>
              <a:t> apps usable for IPS</a:t>
            </a:r>
          </a:p>
        </p:txBody>
      </p:sp>
      <p:sp>
        <p:nvSpPr>
          <p:cNvPr id="16" name="Right Arrow 5">
            <a:extLst>
              <a:ext uri="{FF2B5EF4-FFF2-40B4-BE49-F238E27FC236}">
                <a16:creationId xmlns:a16="http://schemas.microsoft.com/office/drawing/2014/main" id="{B2B1166B-9301-48C7-BC28-7772F6F39CFE}"/>
              </a:ext>
            </a:extLst>
          </p:cNvPr>
          <p:cNvSpPr/>
          <p:nvPr/>
        </p:nvSpPr>
        <p:spPr>
          <a:xfrm>
            <a:off x="2612732" y="2607533"/>
            <a:ext cx="1159523" cy="185611"/>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97E77C-6F8B-43FA-9404-9393404C833A}"/>
              </a:ext>
            </a:extLst>
          </p:cNvPr>
          <p:cNvSpPr txBox="1"/>
          <p:nvPr/>
        </p:nvSpPr>
        <p:spPr>
          <a:xfrm>
            <a:off x="123190" y="1289824"/>
            <a:ext cx="2610399" cy="707886"/>
          </a:xfrm>
          <a:prstGeom prst="rect">
            <a:avLst/>
          </a:prstGeom>
          <a:noFill/>
        </p:spPr>
        <p:txBody>
          <a:bodyPr wrap="square" rtlCol="0">
            <a:spAutoFit/>
          </a:bodyPr>
          <a:lstStyle/>
          <a:p>
            <a:r>
              <a:rPr lang="en-US" sz="2000" dirty="0">
                <a:latin typeface="Abadi Extra Light" panose="020B0204020104020204" pitchFamily="34" charset="0"/>
              </a:rPr>
              <a:t>Snowball searching over 3 months on Play Store</a:t>
            </a:r>
          </a:p>
        </p:txBody>
      </p:sp>
      <p:sp>
        <p:nvSpPr>
          <p:cNvPr id="19" name="Right Arrow 25">
            <a:extLst>
              <a:ext uri="{FF2B5EF4-FFF2-40B4-BE49-F238E27FC236}">
                <a16:creationId xmlns:a16="http://schemas.microsoft.com/office/drawing/2014/main" id="{E6DE0EA8-F474-4B0F-9ED8-7C37DDE70888}"/>
              </a:ext>
            </a:extLst>
          </p:cNvPr>
          <p:cNvSpPr/>
          <p:nvPr/>
        </p:nvSpPr>
        <p:spPr>
          <a:xfrm>
            <a:off x="4935672" y="2584122"/>
            <a:ext cx="1214938" cy="232432"/>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FF13D98-3FE9-4F6F-AED2-837E1AB0C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118" y="2185681"/>
            <a:ext cx="888278" cy="906395"/>
          </a:xfrm>
          <a:prstGeom prst="rect">
            <a:avLst/>
          </a:prstGeom>
        </p:spPr>
      </p:pic>
      <p:pic>
        <p:nvPicPr>
          <p:cNvPr id="23" name="Picture 22">
            <a:extLst>
              <a:ext uri="{FF2B5EF4-FFF2-40B4-BE49-F238E27FC236}">
                <a16:creationId xmlns:a16="http://schemas.microsoft.com/office/drawing/2014/main" id="{78D55903-E286-4C33-B393-31C9F2ACCF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41768" y="2180263"/>
            <a:ext cx="1006433" cy="1072500"/>
          </a:xfrm>
          <a:prstGeom prst="rect">
            <a:avLst/>
          </a:prstGeom>
          <a:ln>
            <a:solidFill>
              <a:schemeClr val="tx1"/>
            </a:solidFill>
          </a:ln>
        </p:spPr>
      </p:pic>
      <p:sp>
        <p:nvSpPr>
          <p:cNvPr id="24" name="TextBox 23">
            <a:extLst>
              <a:ext uri="{FF2B5EF4-FFF2-40B4-BE49-F238E27FC236}">
                <a16:creationId xmlns:a16="http://schemas.microsoft.com/office/drawing/2014/main" id="{A8C37EA4-94AD-49FB-868A-13DF46945C96}"/>
              </a:ext>
            </a:extLst>
          </p:cNvPr>
          <p:cNvSpPr txBox="1"/>
          <p:nvPr/>
        </p:nvSpPr>
        <p:spPr>
          <a:xfrm>
            <a:off x="3690046" y="1289824"/>
            <a:ext cx="1468973" cy="707886"/>
          </a:xfrm>
          <a:prstGeom prst="rect">
            <a:avLst/>
          </a:prstGeom>
          <a:noFill/>
        </p:spPr>
        <p:txBody>
          <a:bodyPr wrap="square" rtlCol="0">
            <a:spAutoFit/>
          </a:bodyPr>
          <a:lstStyle/>
          <a:p>
            <a:r>
              <a:rPr lang="en-US" sz="2000" dirty="0">
                <a:latin typeface="Abadi Extra Light" panose="020B0204020104020204" pitchFamily="34" charset="0"/>
              </a:rPr>
              <a:t>Prune using ML classifier</a:t>
            </a:r>
          </a:p>
        </p:txBody>
      </p:sp>
      <p:sp>
        <p:nvSpPr>
          <p:cNvPr id="7" name="TextBox 6">
            <a:extLst>
              <a:ext uri="{FF2B5EF4-FFF2-40B4-BE49-F238E27FC236}">
                <a16:creationId xmlns:a16="http://schemas.microsoft.com/office/drawing/2014/main" id="{752414D8-B665-4436-B15C-3E6DCF86A948}"/>
              </a:ext>
            </a:extLst>
          </p:cNvPr>
          <p:cNvSpPr txBox="1"/>
          <p:nvPr/>
        </p:nvSpPr>
        <p:spPr>
          <a:xfrm>
            <a:off x="2650330" y="1937791"/>
            <a:ext cx="103971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latin typeface="LM Roman 12" panose="00000500000000000000" pitchFamily="50" charset="0"/>
              </a:rPr>
              <a:t>15,000+ apps</a:t>
            </a:r>
          </a:p>
        </p:txBody>
      </p:sp>
      <p:sp>
        <p:nvSpPr>
          <p:cNvPr id="26" name="Right Arrow 25">
            <a:extLst>
              <a:ext uri="{FF2B5EF4-FFF2-40B4-BE49-F238E27FC236}">
                <a16:creationId xmlns:a16="http://schemas.microsoft.com/office/drawing/2014/main" id="{E7A14F04-8B6D-4B35-B3AD-C6B9CDEE3EFF}"/>
              </a:ext>
            </a:extLst>
          </p:cNvPr>
          <p:cNvSpPr/>
          <p:nvPr/>
        </p:nvSpPr>
        <p:spPr>
          <a:xfrm>
            <a:off x="7193597" y="2554205"/>
            <a:ext cx="392113" cy="278444"/>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297FD4B-1513-4D52-8B83-351E06372901}"/>
              </a:ext>
            </a:extLst>
          </p:cNvPr>
          <p:cNvSpPr txBox="1"/>
          <p:nvPr/>
        </p:nvSpPr>
        <p:spPr>
          <a:xfrm>
            <a:off x="6074608" y="1283991"/>
            <a:ext cx="1679571" cy="707886"/>
          </a:xfrm>
          <a:prstGeom prst="rect">
            <a:avLst/>
          </a:prstGeom>
          <a:noFill/>
        </p:spPr>
        <p:txBody>
          <a:bodyPr wrap="square" rtlCol="0">
            <a:spAutoFit/>
          </a:bodyPr>
          <a:lstStyle/>
          <a:p>
            <a:r>
              <a:rPr lang="en-US" sz="2000" dirty="0">
                <a:latin typeface="Abadi Extra Light" panose="020B0204020104020204" pitchFamily="34" charset="0"/>
              </a:rPr>
              <a:t>Filter using human verifier </a:t>
            </a:r>
          </a:p>
        </p:txBody>
      </p:sp>
      <p:sp>
        <p:nvSpPr>
          <p:cNvPr id="28" name="TextBox 27">
            <a:extLst>
              <a:ext uri="{FF2B5EF4-FFF2-40B4-BE49-F238E27FC236}">
                <a16:creationId xmlns:a16="http://schemas.microsoft.com/office/drawing/2014/main" id="{143FB26F-5077-429E-BC8D-5A9A194AA382}"/>
              </a:ext>
            </a:extLst>
          </p:cNvPr>
          <p:cNvSpPr txBox="1"/>
          <p:nvPr/>
        </p:nvSpPr>
        <p:spPr>
          <a:xfrm>
            <a:off x="5046870" y="1925955"/>
            <a:ext cx="859269" cy="6306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latin typeface="LM Roman 12" panose="00000500000000000000" pitchFamily="50" charset="0"/>
              </a:rPr>
              <a:t>~4,500 apps</a:t>
            </a:r>
          </a:p>
        </p:txBody>
      </p:sp>
      <p:sp>
        <p:nvSpPr>
          <p:cNvPr id="8" name="TextBox 7">
            <a:extLst>
              <a:ext uri="{FF2B5EF4-FFF2-40B4-BE49-F238E27FC236}">
                <a16:creationId xmlns:a16="http://schemas.microsoft.com/office/drawing/2014/main" id="{8E7AC268-6453-4844-A7FE-BF2051F1076F}"/>
              </a:ext>
            </a:extLst>
          </p:cNvPr>
          <p:cNvSpPr txBox="1"/>
          <p:nvPr/>
        </p:nvSpPr>
        <p:spPr>
          <a:xfrm>
            <a:off x="6624955" y="3585805"/>
            <a:ext cx="2467610" cy="92333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latin typeface="Abadi Extra Light" panose="020B0204020104020204" pitchFamily="34" charset="0"/>
              </a:rPr>
              <a:t>Smaller study (2 weeks) on iTunes App Store: </a:t>
            </a:r>
          </a:p>
          <a:p>
            <a:r>
              <a:rPr lang="en-US" b="1" dirty="0">
                <a:latin typeface="LM Roman 12" panose="00000500000000000000" pitchFamily="50" charset="0"/>
              </a:rPr>
              <a:t>451 </a:t>
            </a:r>
            <a:r>
              <a:rPr lang="en-US" dirty="0">
                <a:latin typeface="Abadi Extra Light" panose="020B0204020104020204" pitchFamily="34" charset="0"/>
              </a:rPr>
              <a:t>IPS-relevant apps</a:t>
            </a:r>
          </a:p>
        </p:txBody>
      </p:sp>
      <p:sp>
        <p:nvSpPr>
          <p:cNvPr id="34" name="TextBox 33">
            <a:extLst>
              <a:ext uri="{FF2B5EF4-FFF2-40B4-BE49-F238E27FC236}">
                <a16:creationId xmlns:a16="http://schemas.microsoft.com/office/drawing/2014/main" id="{70FDC1D4-6846-45F4-AA3E-6F4867638E78}"/>
              </a:ext>
            </a:extLst>
          </p:cNvPr>
          <p:cNvSpPr txBox="1"/>
          <p:nvPr/>
        </p:nvSpPr>
        <p:spPr>
          <a:xfrm>
            <a:off x="2865106" y="3713007"/>
            <a:ext cx="3592302" cy="1015663"/>
          </a:xfrm>
          <a:prstGeom prst="rect">
            <a:avLst/>
          </a:prstGeom>
          <a:noFill/>
          <a:ln>
            <a:noFill/>
          </a:ln>
        </p:spPr>
        <p:txBody>
          <a:bodyPr wrap="square" rtlCol="0">
            <a:spAutoFit/>
          </a:bodyPr>
          <a:lstStyle/>
          <a:p>
            <a:r>
              <a:rPr lang="en-US" sz="2000" dirty="0">
                <a:solidFill>
                  <a:schemeClr val="accent2">
                    <a:lumMod val="75000"/>
                  </a:schemeClr>
                </a:solidFill>
                <a:latin typeface="LM Roman 12" panose="00000500000000000000" pitchFamily="50" charset="0"/>
              </a:rPr>
              <a:t>Looks at app title, description, permissions, and genre as reported in Play Store</a:t>
            </a:r>
            <a:endParaRPr lang="en-US" sz="2000" dirty="0">
              <a:solidFill>
                <a:schemeClr val="accent2">
                  <a:lumMod val="75000"/>
                </a:schemeClr>
              </a:solidFill>
              <a:latin typeface="Abadi Extra Light" panose="020B0204020104020204" pitchFamily="34" charset="0"/>
            </a:endParaRPr>
          </a:p>
        </p:txBody>
      </p:sp>
      <p:cxnSp>
        <p:nvCxnSpPr>
          <p:cNvPr id="36" name="Straight Arrow Connector 35">
            <a:extLst>
              <a:ext uri="{FF2B5EF4-FFF2-40B4-BE49-F238E27FC236}">
                <a16:creationId xmlns:a16="http://schemas.microsoft.com/office/drawing/2014/main" id="{9EEA3FBE-A0EA-4D9E-897D-F5C89C094E87}"/>
              </a:ext>
            </a:extLst>
          </p:cNvPr>
          <p:cNvCxnSpPr>
            <a:cxnSpLocks/>
            <a:endCxn id="23" idx="2"/>
          </p:cNvCxnSpPr>
          <p:nvPr/>
        </p:nvCxnSpPr>
        <p:spPr>
          <a:xfrm flipV="1">
            <a:off x="4344985" y="3252763"/>
            <a:ext cx="0" cy="460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86A57BD-FDA0-47E8-AF53-50F6DC2B1701}"/>
              </a:ext>
            </a:extLst>
          </p:cNvPr>
          <p:cNvGrpSpPr/>
          <p:nvPr/>
        </p:nvGrpSpPr>
        <p:grpSpPr>
          <a:xfrm>
            <a:off x="178997" y="2194124"/>
            <a:ext cx="2288325" cy="2602031"/>
            <a:chOff x="178997" y="2249591"/>
            <a:chExt cx="2288325" cy="2602031"/>
          </a:xfrm>
        </p:grpSpPr>
        <p:pic>
          <p:nvPicPr>
            <p:cNvPr id="11" name="Picture 10">
              <a:extLst>
                <a:ext uri="{FF2B5EF4-FFF2-40B4-BE49-F238E27FC236}">
                  <a16:creationId xmlns:a16="http://schemas.microsoft.com/office/drawing/2014/main" id="{0145DDB7-1E8F-4B77-8E53-7EAE33F950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997" y="2281603"/>
              <a:ext cx="1041109" cy="355103"/>
            </a:xfrm>
            <a:prstGeom prst="rect">
              <a:avLst/>
            </a:prstGeom>
            <a:ln w="38100">
              <a:solidFill>
                <a:schemeClr val="tx1"/>
              </a:solidFill>
            </a:ln>
          </p:spPr>
        </p:pic>
        <p:pic>
          <p:nvPicPr>
            <p:cNvPr id="14" name="Picture 13">
              <a:extLst>
                <a:ext uri="{FF2B5EF4-FFF2-40B4-BE49-F238E27FC236}">
                  <a16:creationId xmlns:a16="http://schemas.microsoft.com/office/drawing/2014/main" id="{F19B6082-3D1A-40BF-8C9D-92A81DEA31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585" y="2249591"/>
              <a:ext cx="1041737" cy="368052"/>
            </a:xfrm>
            <a:prstGeom prst="rect">
              <a:avLst/>
            </a:prstGeom>
            <a:ln w="38100">
              <a:solidFill>
                <a:schemeClr val="tx1"/>
              </a:solidFill>
            </a:ln>
          </p:spPr>
        </p:pic>
        <p:pic>
          <p:nvPicPr>
            <p:cNvPr id="15" name="Picture 14">
              <a:extLst>
                <a:ext uri="{FF2B5EF4-FFF2-40B4-BE49-F238E27FC236}">
                  <a16:creationId xmlns:a16="http://schemas.microsoft.com/office/drawing/2014/main" id="{533E40B4-39A1-41CD-9C63-C81F1A41E6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41" y="3482884"/>
              <a:ext cx="1760823" cy="1368738"/>
            </a:xfrm>
            <a:prstGeom prst="rect">
              <a:avLst/>
            </a:prstGeom>
            <a:ln w="38100">
              <a:solidFill>
                <a:schemeClr val="tx1"/>
              </a:solidFill>
            </a:ln>
          </p:spPr>
        </p:pic>
        <p:pic>
          <p:nvPicPr>
            <p:cNvPr id="5" name="Graphic 4" descr="Arrow: Slight curve">
              <a:extLst>
                <a:ext uri="{FF2B5EF4-FFF2-40B4-BE49-F238E27FC236}">
                  <a16:creationId xmlns:a16="http://schemas.microsoft.com/office/drawing/2014/main" id="{5001AF07-9E07-494F-AC73-412B172FB8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4994011">
              <a:off x="459675" y="2756086"/>
              <a:ext cx="712079" cy="688497"/>
            </a:xfrm>
            <a:prstGeom prst="rect">
              <a:avLst/>
            </a:prstGeom>
          </p:spPr>
        </p:pic>
        <p:pic>
          <p:nvPicPr>
            <p:cNvPr id="29" name="Graphic 28" descr="Arrow: Slight curve">
              <a:extLst>
                <a:ext uri="{FF2B5EF4-FFF2-40B4-BE49-F238E27FC236}">
                  <a16:creationId xmlns:a16="http://schemas.microsoft.com/office/drawing/2014/main" id="{4001658D-23AF-455E-9E99-25864908FC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870901">
              <a:off x="1221691" y="2781413"/>
              <a:ext cx="712079" cy="688497"/>
            </a:xfrm>
            <a:prstGeom prst="rect">
              <a:avLst/>
            </a:prstGeom>
          </p:spPr>
        </p:pic>
      </p:grpSp>
    </p:spTree>
    <p:custDataLst>
      <p:tags r:id="rId1"/>
    </p:custDataLst>
    <p:extLst>
      <p:ext uri="{BB962C8B-B14F-4D97-AF65-F5344CB8AC3E}">
        <p14:creationId xmlns:p14="http://schemas.microsoft.com/office/powerpoint/2010/main" val="149613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7" grpId="0"/>
      <p:bldP spid="19" grpId="0" animBg="1"/>
      <p:bldP spid="24" grpId="0"/>
      <p:bldP spid="7" grpId="0" animBg="1"/>
      <p:bldP spid="26" grpId="0" animBg="1"/>
      <p:bldP spid="27" grpId="0"/>
      <p:bldP spid="28" grpId="0" animBg="1"/>
      <p:bldP spid="8"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0CF9FFB-9433-4300-B4C4-E905CD120F00}"/>
              </a:ext>
            </a:extLst>
          </p:cNvPr>
          <p:cNvSpPr txBox="1"/>
          <p:nvPr/>
        </p:nvSpPr>
        <p:spPr>
          <a:xfrm>
            <a:off x="3249966" y="1437957"/>
            <a:ext cx="3097085" cy="1477328"/>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Abadi Extra Light" panose="020B0204020104020204" pitchFamily="34" charset="0"/>
              </a:rPr>
              <a:t>Find my phone or Anti-theft</a:t>
            </a:r>
          </a:p>
          <a:p>
            <a:pPr marL="285750" indent="-285750">
              <a:buFont typeface="Arial" panose="020B0604020202020204" pitchFamily="34" charset="0"/>
              <a:buChar char="•"/>
            </a:pPr>
            <a:r>
              <a:rPr lang="en-US" dirty="0">
                <a:latin typeface="Abadi Extra Light" panose="020B0204020104020204" pitchFamily="34" charset="0"/>
              </a:rPr>
              <a:t>Automatic call recorder</a:t>
            </a:r>
          </a:p>
          <a:p>
            <a:pPr marL="285750" indent="-285750">
              <a:buFont typeface="Arial" panose="020B0604020202020204" pitchFamily="34" charset="0"/>
              <a:buChar char="•"/>
            </a:pPr>
            <a:r>
              <a:rPr lang="en-US" dirty="0">
                <a:latin typeface="Abadi Extra Light" panose="020B0204020104020204" pitchFamily="34" charset="0"/>
              </a:rPr>
              <a:t>Automatic data/SMS syncing</a:t>
            </a:r>
          </a:p>
          <a:p>
            <a:pPr marL="285750" indent="-285750">
              <a:buFont typeface="Arial" panose="020B0604020202020204" pitchFamily="34" charset="0"/>
              <a:buChar char="•"/>
            </a:pPr>
            <a:r>
              <a:rPr lang="en-US" dirty="0">
                <a:latin typeface="Abadi Extra Light" panose="020B0204020104020204" pitchFamily="34" charset="0"/>
              </a:rPr>
              <a:t>Phone control</a:t>
            </a:r>
          </a:p>
          <a:p>
            <a:pPr marL="285750" indent="-285750">
              <a:buFont typeface="Arial" panose="020B0604020202020204" pitchFamily="34" charset="0"/>
              <a:buChar char="•"/>
            </a:pPr>
            <a:r>
              <a:rPr lang="en-US" dirty="0">
                <a:latin typeface="Abadi Extra Light" panose="020B0204020104020204" pitchFamily="34" charset="0"/>
              </a:rPr>
              <a:t>Personal safety</a:t>
            </a:r>
          </a:p>
        </p:txBody>
      </p:sp>
      <p:sp>
        <p:nvSpPr>
          <p:cNvPr id="2" name="Title 1">
            <a:extLst>
              <a:ext uri="{FF2B5EF4-FFF2-40B4-BE49-F238E27FC236}">
                <a16:creationId xmlns:a16="http://schemas.microsoft.com/office/drawing/2014/main" id="{FC2F71BC-E521-4F93-9194-169F05E6D261}"/>
              </a:ext>
            </a:extLst>
          </p:cNvPr>
          <p:cNvSpPr>
            <a:spLocks noGrp="1"/>
          </p:cNvSpPr>
          <p:nvPr>
            <p:ph type="title"/>
          </p:nvPr>
        </p:nvSpPr>
        <p:spPr>
          <a:xfrm>
            <a:off x="457200" y="205740"/>
            <a:ext cx="8229600" cy="857250"/>
          </a:xfrm>
        </p:spPr>
        <p:txBody>
          <a:bodyPr/>
          <a:lstStyle/>
          <a:p>
            <a:r>
              <a:rPr lang="en-US" dirty="0"/>
              <a:t>Taxonomy of on-store apps</a:t>
            </a:r>
            <a:endParaRPr lang="en-US" sz="2000" dirty="0">
              <a:latin typeface="Abadi Extra Light" panose="020B0204020104020204" pitchFamily="34" charset="0"/>
            </a:endParaRPr>
          </a:p>
        </p:txBody>
      </p:sp>
      <p:sp>
        <p:nvSpPr>
          <p:cNvPr id="4" name="Slide Number Placeholder 3">
            <a:extLst>
              <a:ext uri="{FF2B5EF4-FFF2-40B4-BE49-F238E27FC236}">
                <a16:creationId xmlns:a16="http://schemas.microsoft.com/office/drawing/2014/main" id="{2679091F-9789-4889-9104-2A8B7AFF983C}"/>
              </a:ext>
            </a:extLst>
          </p:cNvPr>
          <p:cNvSpPr>
            <a:spLocks noGrp="1"/>
          </p:cNvSpPr>
          <p:nvPr>
            <p:ph type="sldNum" sz="quarter" idx="12"/>
          </p:nvPr>
        </p:nvSpPr>
        <p:spPr/>
        <p:txBody>
          <a:bodyPr/>
          <a:lstStyle/>
          <a:p>
            <a:fld id="{0171B764-2AEC-2441-A2C9-DC14F9875489}" type="slidenum">
              <a:rPr lang="en-US" smtClean="0"/>
              <a:t>16</a:t>
            </a:fld>
            <a:endParaRPr lang="en-US"/>
          </a:p>
        </p:txBody>
      </p:sp>
      <p:sp>
        <p:nvSpPr>
          <p:cNvPr id="8" name="TextBox 7">
            <a:extLst>
              <a:ext uri="{FF2B5EF4-FFF2-40B4-BE49-F238E27FC236}">
                <a16:creationId xmlns:a16="http://schemas.microsoft.com/office/drawing/2014/main" id="{D3E80ACC-623B-46A5-822E-E11F876DBFD8}"/>
              </a:ext>
            </a:extLst>
          </p:cNvPr>
          <p:cNvSpPr txBox="1"/>
          <p:nvPr/>
        </p:nvSpPr>
        <p:spPr>
          <a:xfrm>
            <a:off x="1119154" y="3181221"/>
            <a:ext cx="1725152" cy="400110"/>
          </a:xfrm>
          <a:prstGeom prst="rect">
            <a:avLst/>
          </a:prstGeom>
          <a:noFill/>
          <a:ln>
            <a:solidFill>
              <a:schemeClr val="tx1"/>
            </a:solidFill>
          </a:ln>
        </p:spPr>
        <p:txBody>
          <a:bodyPr wrap="none" rtlCol="0">
            <a:spAutoFit/>
          </a:bodyPr>
          <a:lstStyle/>
          <a:p>
            <a:r>
              <a:rPr lang="en-US" sz="2000" dirty="0">
                <a:solidFill>
                  <a:schemeClr val="accent2">
                    <a:lumMod val="50000"/>
                  </a:schemeClr>
                </a:solidFill>
                <a:latin typeface="Abadi Extra Light" panose="020B0204020104020204" pitchFamily="34" charset="0"/>
              </a:rPr>
              <a:t>Mutual tracking</a:t>
            </a:r>
          </a:p>
        </p:txBody>
      </p:sp>
      <p:sp>
        <p:nvSpPr>
          <p:cNvPr id="9" name="TextBox 8">
            <a:extLst>
              <a:ext uri="{FF2B5EF4-FFF2-40B4-BE49-F238E27FC236}">
                <a16:creationId xmlns:a16="http://schemas.microsoft.com/office/drawing/2014/main" id="{77EA2BA1-9045-4EC9-841B-BD6F6ECA83BD}"/>
              </a:ext>
            </a:extLst>
          </p:cNvPr>
          <p:cNvSpPr txBox="1"/>
          <p:nvPr/>
        </p:nvSpPr>
        <p:spPr>
          <a:xfrm>
            <a:off x="947697" y="1980566"/>
            <a:ext cx="1896609" cy="400110"/>
          </a:xfrm>
          <a:prstGeom prst="rect">
            <a:avLst/>
          </a:prstGeom>
          <a:noFill/>
          <a:ln>
            <a:solidFill>
              <a:schemeClr val="tx1"/>
            </a:solidFill>
          </a:ln>
        </p:spPr>
        <p:txBody>
          <a:bodyPr wrap="none" rtlCol="0">
            <a:spAutoFit/>
          </a:bodyPr>
          <a:lstStyle/>
          <a:p>
            <a:r>
              <a:rPr lang="en-US" sz="2000" dirty="0">
                <a:solidFill>
                  <a:schemeClr val="accent2">
                    <a:lumMod val="50000"/>
                  </a:schemeClr>
                </a:solidFill>
                <a:latin typeface="Abadi Extra Light" panose="020B0204020104020204" pitchFamily="34" charset="0"/>
              </a:rPr>
              <a:t>Personal tracking</a:t>
            </a:r>
          </a:p>
        </p:txBody>
      </p:sp>
      <p:sp>
        <p:nvSpPr>
          <p:cNvPr id="10" name="TextBox 9">
            <a:extLst>
              <a:ext uri="{FF2B5EF4-FFF2-40B4-BE49-F238E27FC236}">
                <a16:creationId xmlns:a16="http://schemas.microsoft.com/office/drawing/2014/main" id="{58307A15-C480-4A70-999F-85E43A624216}"/>
              </a:ext>
            </a:extLst>
          </p:cNvPr>
          <p:cNvSpPr txBox="1"/>
          <p:nvPr/>
        </p:nvSpPr>
        <p:spPr>
          <a:xfrm>
            <a:off x="603180" y="4098472"/>
            <a:ext cx="2241126" cy="400110"/>
          </a:xfrm>
          <a:prstGeom prst="rect">
            <a:avLst/>
          </a:prstGeom>
          <a:noFill/>
          <a:ln>
            <a:solidFill>
              <a:schemeClr val="tx1"/>
            </a:solidFill>
          </a:ln>
        </p:spPr>
        <p:txBody>
          <a:bodyPr wrap="none" rtlCol="0">
            <a:spAutoFit/>
          </a:bodyPr>
          <a:lstStyle/>
          <a:p>
            <a:r>
              <a:rPr lang="en-US" sz="2000" dirty="0">
                <a:solidFill>
                  <a:schemeClr val="accent2">
                    <a:lumMod val="50000"/>
                  </a:schemeClr>
                </a:solidFill>
                <a:latin typeface="Abadi Extra Light" panose="020B0204020104020204" pitchFamily="34" charset="0"/>
              </a:rPr>
              <a:t>Subordinate tracking</a:t>
            </a:r>
          </a:p>
        </p:txBody>
      </p:sp>
      <p:sp>
        <p:nvSpPr>
          <p:cNvPr id="12" name="TextBox 11">
            <a:extLst>
              <a:ext uri="{FF2B5EF4-FFF2-40B4-BE49-F238E27FC236}">
                <a16:creationId xmlns:a16="http://schemas.microsoft.com/office/drawing/2014/main" id="{D89DD8CC-9BD8-44C5-B208-3F814E21C09C}"/>
              </a:ext>
            </a:extLst>
          </p:cNvPr>
          <p:cNvSpPr txBox="1"/>
          <p:nvPr/>
        </p:nvSpPr>
        <p:spPr>
          <a:xfrm>
            <a:off x="3249966" y="3011944"/>
            <a:ext cx="2993737"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latin typeface="Abadi Extra Light" panose="020B0204020104020204" pitchFamily="34" charset="0"/>
              </a:rPr>
              <a:t>Find-my-family / friend</a:t>
            </a:r>
          </a:p>
          <a:p>
            <a:pPr marL="342900" indent="-342900">
              <a:buFont typeface="Arial" panose="020B0604020202020204" pitchFamily="34" charset="0"/>
              <a:buChar char="•"/>
            </a:pPr>
            <a:r>
              <a:rPr lang="en-US" sz="2000" dirty="0">
                <a:latin typeface="Abadi Extra Light" panose="020B0204020104020204" pitchFamily="34" charset="0"/>
              </a:rPr>
              <a:t>Couple tracking</a:t>
            </a:r>
          </a:p>
        </p:txBody>
      </p:sp>
      <p:sp>
        <p:nvSpPr>
          <p:cNvPr id="13" name="TextBox 12">
            <a:extLst>
              <a:ext uri="{FF2B5EF4-FFF2-40B4-BE49-F238E27FC236}">
                <a16:creationId xmlns:a16="http://schemas.microsoft.com/office/drawing/2014/main" id="{2586D35F-5201-49A5-8C9B-D066423DAFCE}"/>
              </a:ext>
            </a:extLst>
          </p:cNvPr>
          <p:cNvSpPr txBox="1"/>
          <p:nvPr/>
        </p:nvSpPr>
        <p:spPr>
          <a:xfrm>
            <a:off x="3261923" y="3959973"/>
            <a:ext cx="2249239" cy="64633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Abadi Extra Light" panose="020B0204020104020204" pitchFamily="34" charset="0"/>
              </a:rPr>
              <a:t>Employee tracking</a:t>
            </a:r>
          </a:p>
          <a:p>
            <a:pPr marL="285750" indent="-285750">
              <a:buFont typeface="Arial" panose="020B0604020202020204" pitchFamily="34" charset="0"/>
              <a:buChar char="•"/>
            </a:pPr>
            <a:r>
              <a:rPr lang="en-US" dirty="0">
                <a:latin typeface="Abadi Extra Light" panose="020B0204020104020204" pitchFamily="34" charset="0"/>
              </a:rPr>
              <a:t>Parental control</a:t>
            </a:r>
          </a:p>
        </p:txBody>
      </p:sp>
      <p:pic>
        <p:nvPicPr>
          <p:cNvPr id="34" name="Picture 26" descr="Image result for trackview logo">
            <a:extLst>
              <a:ext uri="{FF2B5EF4-FFF2-40B4-BE49-F238E27FC236}">
                <a16:creationId xmlns:a16="http://schemas.microsoft.com/office/drawing/2014/main" id="{01BA8DA0-F09B-4FAE-BF33-9D04895E00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499995"/>
            <a:ext cx="1495117" cy="450613"/>
          </a:xfrm>
          <a:prstGeom prst="rect">
            <a:avLst/>
          </a:prstGeom>
          <a:solidFill>
            <a:schemeClr val="bg1"/>
          </a:solidFill>
          <a:ln>
            <a:noFill/>
            <a:prstDash val="dash"/>
          </a:ln>
        </p:spPr>
      </p:pic>
      <p:pic>
        <p:nvPicPr>
          <p:cNvPr id="36" name="Picture 20" descr="Image result for webwatcher logo">
            <a:extLst>
              <a:ext uri="{FF2B5EF4-FFF2-40B4-BE49-F238E27FC236}">
                <a16:creationId xmlns:a16="http://schemas.microsoft.com/office/drawing/2014/main" id="{9E6F5F1E-2051-4622-90ED-9609261A89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53200" y="4187829"/>
            <a:ext cx="1431254" cy="375445"/>
          </a:xfrm>
          <a:prstGeom prst="rect">
            <a:avLst/>
          </a:prstGeom>
          <a:solidFill>
            <a:schemeClr val="bg1"/>
          </a:solidFill>
          <a:extLst/>
        </p:spPr>
      </p:pic>
      <p:pic>
        <p:nvPicPr>
          <p:cNvPr id="37" name="Picture 9" descr="https://lh6.googleusercontent.com/Sh8qDofj3GAIOs14bC8r4DG3kD1GCajYVX-kYaoOso8d88Grg21n5WJyTBmVfGq6vdXKOwDw8KtNDou0OEWY1Kt2SKpdaszr0magHiOak3-C6OIT_GhYgtEnehW2BLqu71ZBpHq4fxE">
            <a:extLst>
              <a:ext uri="{FF2B5EF4-FFF2-40B4-BE49-F238E27FC236}">
                <a16:creationId xmlns:a16="http://schemas.microsoft.com/office/drawing/2014/main" id="{4383175D-0BDC-4203-AB22-C0E69B728552}"/>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553200" y="1295797"/>
            <a:ext cx="613976" cy="581693"/>
          </a:xfrm>
          <a:prstGeom prst="rect">
            <a:avLst/>
          </a:prstGeom>
          <a:solidFill>
            <a:schemeClr val="bg1"/>
          </a:solidFill>
          <a:extLst/>
        </p:spPr>
      </p:pic>
      <p:pic>
        <p:nvPicPr>
          <p:cNvPr id="38" name="Picture 37" descr="https://lh5.googleusercontent.com/lbp4QceSjBEl_sFWA7FSHQ-wXloDjG5PHBjiJuVnher_1VCYjeHRWWzFyiacrjIPU-rgCFWqO3KVdWNiUFpFeoFyeor_7GF-FHX0gM9VHkpDQau7v6XLErgyoEyS94o7o5BfyXKNY2Q">
            <a:extLst>
              <a:ext uri="{FF2B5EF4-FFF2-40B4-BE49-F238E27FC236}">
                <a16:creationId xmlns:a16="http://schemas.microsoft.com/office/drawing/2014/main" id="{B378B3A5-E6C5-4E34-814F-65296158CD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6970" y="1925955"/>
            <a:ext cx="745300" cy="474862"/>
          </a:xfrm>
          <a:prstGeom prst="rect">
            <a:avLst/>
          </a:prstGeom>
          <a:solidFill>
            <a:schemeClr val="bg1"/>
          </a:solidFill>
          <a:extLst/>
        </p:spPr>
      </p:pic>
      <p:pic>
        <p:nvPicPr>
          <p:cNvPr id="40" name="Picture 39" descr="https://lh3.googleusercontent.com/nqLDHXpP_Boryv_ssO0sElbLjl9n_zzon6SRgRfx6KZOS5U5RkX71jcXn2vQqeazknKOpa8pYSGV8uNUKx5JVgDcQNuv_FB4Cdtc_uWqN4dur_lYwDUIj7sixIdzP2_NZp0qYlN-GUs">
            <a:extLst>
              <a:ext uri="{FF2B5EF4-FFF2-40B4-BE49-F238E27FC236}">
                <a16:creationId xmlns:a16="http://schemas.microsoft.com/office/drawing/2014/main" id="{4FBA9492-FDDA-473C-880E-1647B1F1CF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9463" y="3146198"/>
            <a:ext cx="590580" cy="590580"/>
          </a:xfrm>
          <a:prstGeom prst="rect">
            <a:avLst/>
          </a:prstGeom>
          <a:solidFill>
            <a:schemeClr val="bg1"/>
          </a:solidFill>
          <a:extLst/>
        </p:spPr>
      </p:pic>
      <p:pic>
        <p:nvPicPr>
          <p:cNvPr id="41" name="Picture 2" descr="Image result for find my phone iphone">
            <a:extLst>
              <a:ext uri="{FF2B5EF4-FFF2-40B4-BE49-F238E27FC236}">
                <a16:creationId xmlns:a16="http://schemas.microsoft.com/office/drawing/2014/main" id="{62A5C0A0-079C-4C36-88F9-FF78E8086B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3414" y="1375949"/>
            <a:ext cx="565341" cy="565341"/>
          </a:xfrm>
          <a:prstGeom prst="rect">
            <a:avLst/>
          </a:prstGeom>
          <a:solidFill>
            <a:schemeClr val="bg1"/>
          </a:solidFill>
          <a:extLst/>
        </p:spPr>
      </p:pic>
      <p:pic>
        <p:nvPicPr>
          <p:cNvPr id="42" name="Picture 11" descr="https://lh4.googleusercontent.com/B-MLtjjcBXGvmJE6hQYWPckP8CwMi72f0Fm1hwcKcfc5errewUbZL7djhvauo1HBI4DRVOwBFoIptIK4kWAeyAALCP2DOs0XyxeCwa7zaa6ypuzrZeMgxdRVbY3vI4eRyYlRf-HhNwA">
            <a:extLst>
              <a:ext uri="{FF2B5EF4-FFF2-40B4-BE49-F238E27FC236}">
                <a16:creationId xmlns:a16="http://schemas.microsoft.com/office/drawing/2014/main" id="{9BE2CF82-F071-472E-BA76-9615B359563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219310" y="3074035"/>
            <a:ext cx="643020" cy="732982"/>
          </a:xfrm>
          <a:prstGeom prst="rect">
            <a:avLst/>
          </a:prstGeom>
          <a:solidFill>
            <a:schemeClr val="bg1"/>
          </a:solidFill>
          <a:extLst/>
        </p:spPr>
      </p:pic>
      <p:pic>
        <p:nvPicPr>
          <p:cNvPr id="43" name="Picture 19" descr="https://lh4.googleusercontent.com/ChKCsab09wFPmMtOX6-t_Kdy_JWwCZ2ylrc2zdUi7uESu4MWfq9IF8jvV82hTRDss5ePNqw2V3oSsG3IhXkGehbccbXF4a_PAssx6LKoE92yVtr1kRyeRvSBp5dFraug0u6jq1y_b0I">
            <a:extLst>
              <a:ext uri="{FF2B5EF4-FFF2-40B4-BE49-F238E27FC236}">
                <a16:creationId xmlns:a16="http://schemas.microsoft.com/office/drawing/2014/main" id="{A33FD228-3556-4C76-8015-8BBB02EB20E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8789" y="3134086"/>
            <a:ext cx="643020" cy="612880"/>
          </a:xfrm>
          <a:prstGeom prst="rect">
            <a:avLst/>
          </a:prstGeom>
          <a:solidFill>
            <a:schemeClr val="bg1"/>
          </a:solidFill>
          <a:extLst/>
        </p:spPr>
      </p:pic>
      <p:pic>
        <p:nvPicPr>
          <p:cNvPr id="44" name="Picture 14" descr="Image result for cerberus app logo">
            <a:extLst>
              <a:ext uri="{FF2B5EF4-FFF2-40B4-BE49-F238E27FC236}">
                <a16:creationId xmlns:a16="http://schemas.microsoft.com/office/drawing/2014/main" id="{CEE7062B-34EC-4148-A9AF-E294138A86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71180" y="1315170"/>
            <a:ext cx="565341" cy="565341"/>
          </a:xfrm>
          <a:prstGeom prst="rect">
            <a:avLst/>
          </a:prstGeom>
          <a:solidFill>
            <a:schemeClr val="bg1"/>
          </a:solidFill>
          <a:extLst/>
        </p:spPr>
      </p:pic>
      <p:pic>
        <p:nvPicPr>
          <p:cNvPr id="46" name="Picture 45">
            <a:extLst>
              <a:ext uri="{FF2B5EF4-FFF2-40B4-BE49-F238E27FC236}">
                <a16:creationId xmlns:a16="http://schemas.microsoft.com/office/drawing/2014/main" id="{215C56E4-B8B4-487F-90F0-52011CE32A2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145699" y="4099358"/>
            <a:ext cx="875111" cy="625042"/>
          </a:xfrm>
          <a:prstGeom prst="rect">
            <a:avLst/>
          </a:prstGeom>
        </p:spPr>
      </p:pic>
    </p:spTree>
    <p:custDataLst>
      <p:tags r:id="rId1"/>
    </p:custDataLst>
    <p:extLst>
      <p:ext uri="{BB962C8B-B14F-4D97-AF65-F5344CB8AC3E}">
        <p14:creationId xmlns:p14="http://schemas.microsoft.com/office/powerpoint/2010/main" val="27153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192A-4E15-4A25-9F64-453FFFC55A05}"/>
              </a:ext>
            </a:extLst>
          </p:cNvPr>
          <p:cNvSpPr>
            <a:spLocks noGrp="1"/>
          </p:cNvSpPr>
          <p:nvPr>
            <p:ph type="title"/>
          </p:nvPr>
        </p:nvSpPr>
        <p:spPr>
          <a:xfrm>
            <a:off x="45720" y="-11430"/>
            <a:ext cx="9052560" cy="857250"/>
          </a:xfrm>
          <a:noFill/>
          <a:ln>
            <a:noFill/>
          </a:ln>
          <a:effectLst/>
        </p:spPr>
        <p:txBody>
          <a:bodyPr vert="horz" wrap="square" numCol="1" anchor="ctr">
            <a:prstTxWarp prst="textNoShape">
              <a:avLst/>
            </a:prstTxWarp>
          </a:bodyPr>
          <a:lstStyle/>
          <a:p>
            <a:r>
              <a:rPr lang="en-US" sz="3400" dirty="0"/>
              <a:t>Seemingly innocuous apps are used for IPS</a:t>
            </a:r>
          </a:p>
        </p:txBody>
      </p:sp>
      <p:sp>
        <p:nvSpPr>
          <p:cNvPr id="4" name="Slide Number Placeholder 3">
            <a:extLst>
              <a:ext uri="{FF2B5EF4-FFF2-40B4-BE49-F238E27FC236}">
                <a16:creationId xmlns:a16="http://schemas.microsoft.com/office/drawing/2014/main" id="{D5007352-4235-4881-BA5D-8CE57E04C67B}"/>
              </a:ext>
            </a:extLst>
          </p:cNvPr>
          <p:cNvSpPr>
            <a:spLocks noGrp="1"/>
          </p:cNvSpPr>
          <p:nvPr>
            <p:ph type="sldNum" sz="quarter" idx="12"/>
          </p:nvPr>
        </p:nvSpPr>
        <p:spPr>
          <a:xfrm>
            <a:off x="6553200" y="4697849"/>
            <a:ext cx="2133600" cy="273050"/>
          </a:xfrm>
        </p:spPr>
        <p:txBody>
          <a:bodyPr/>
          <a:lstStyle/>
          <a:p>
            <a:fld id="{0171B764-2AEC-2441-A2C9-DC14F9875489}" type="slidenum">
              <a:rPr lang="en-US" smtClean="0"/>
              <a:t>17</a:t>
            </a:fld>
            <a:endParaRPr lang="en-US"/>
          </a:p>
        </p:txBody>
      </p:sp>
      <p:sp>
        <p:nvSpPr>
          <p:cNvPr id="5" name="Rectangle 4">
            <a:extLst>
              <a:ext uri="{FF2B5EF4-FFF2-40B4-BE49-F238E27FC236}">
                <a16:creationId xmlns:a16="http://schemas.microsoft.com/office/drawing/2014/main" id="{FA41EB76-B442-4916-91E8-E4F28D1DB537}"/>
              </a:ext>
            </a:extLst>
          </p:cNvPr>
          <p:cNvSpPr/>
          <p:nvPr/>
        </p:nvSpPr>
        <p:spPr>
          <a:xfrm>
            <a:off x="267398" y="1138674"/>
            <a:ext cx="4950397" cy="13234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i="1" dirty="0">
                <a:latin typeface="Century Schoolbook" panose="02040604050505020304" pitchFamily="18" charset="0"/>
              </a:rPr>
              <a:t>“I’m looking for an app I can install on my wife’s phone that is </a:t>
            </a:r>
            <a:r>
              <a:rPr lang="en-US" sz="2000" b="1" i="1" dirty="0">
                <a:latin typeface="Century Schoolbook" panose="02040604050505020304" pitchFamily="18" charset="0"/>
              </a:rPr>
              <a:t>hidden</a:t>
            </a:r>
            <a:r>
              <a:rPr lang="en-US" sz="2000" i="1" dirty="0">
                <a:latin typeface="Century Schoolbook" panose="02040604050505020304" pitchFamily="18" charset="0"/>
              </a:rPr>
              <a:t> so that I can see </a:t>
            </a:r>
            <a:r>
              <a:rPr lang="en-US" sz="2000" b="1" i="1" dirty="0">
                <a:latin typeface="Century Schoolbook" panose="02040604050505020304" pitchFamily="18" charset="0"/>
              </a:rPr>
              <a:t>where she is or has been</a:t>
            </a:r>
            <a:r>
              <a:rPr lang="en-US" sz="2000" i="1" dirty="0">
                <a:latin typeface="Century Schoolbook" panose="02040604050505020304" pitchFamily="18" charset="0"/>
              </a:rPr>
              <a:t> via cell towers or </a:t>
            </a:r>
            <a:r>
              <a:rPr lang="en-US" sz="2000" i="1" dirty="0" err="1">
                <a:latin typeface="Century Schoolbook" panose="02040604050505020304" pitchFamily="18" charset="0"/>
              </a:rPr>
              <a:t>gps</a:t>
            </a:r>
            <a:r>
              <a:rPr lang="en-US" sz="2000" i="1" dirty="0">
                <a:latin typeface="Century Schoolbook" panose="02040604050505020304" pitchFamily="18" charset="0"/>
              </a:rPr>
              <a:t>.”</a:t>
            </a:r>
          </a:p>
        </p:txBody>
      </p:sp>
      <p:sp>
        <p:nvSpPr>
          <p:cNvPr id="8" name="Rectangle 7">
            <a:extLst>
              <a:ext uri="{FF2B5EF4-FFF2-40B4-BE49-F238E27FC236}">
                <a16:creationId xmlns:a16="http://schemas.microsoft.com/office/drawing/2014/main" id="{7479645D-2D40-4CCE-8293-592AD39E034D}"/>
              </a:ext>
            </a:extLst>
          </p:cNvPr>
          <p:cNvSpPr/>
          <p:nvPr/>
        </p:nvSpPr>
        <p:spPr>
          <a:xfrm>
            <a:off x="266700" y="2573774"/>
            <a:ext cx="4951095"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n-US" sz="2000" i="1" dirty="0">
              <a:latin typeface="Century Schoolbook" panose="02040604050505020304" pitchFamily="18" charset="0"/>
            </a:endParaRPr>
          </a:p>
          <a:p>
            <a:endParaRPr lang="en-US" sz="2000" i="1" dirty="0">
              <a:latin typeface="Century Schoolbook" panose="02040604050505020304" pitchFamily="18" charset="0"/>
            </a:endParaRPr>
          </a:p>
          <a:p>
            <a:endParaRPr lang="en-US" sz="2000" i="1" dirty="0">
              <a:latin typeface="Century Schoolbook" panose="02040604050505020304" pitchFamily="18" charset="0"/>
            </a:endParaRPr>
          </a:p>
          <a:p>
            <a:endParaRPr lang="en-US" sz="2000" i="1" dirty="0">
              <a:latin typeface="Century Schoolbook" panose="02040604050505020304" pitchFamily="18" charset="0"/>
            </a:endParaRPr>
          </a:p>
          <a:p>
            <a:endParaRPr lang="en-US" sz="2000" i="1" dirty="0">
              <a:latin typeface="Century Schoolbook" panose="02040604050505020304" pitchFamily="18" charset="0"/>
            </a:endParaRPr>
          </a:p>
          <a:p>
            <a:endParaRPr lang="en-US" sz="2000" i="1" dirty="0">
              <a:latin typeface="Century Schoolbook" panose="02040604050505020304" pitchFamily="18" charset="0"/>
            </a:endParaRPr>
          </a:p>
        </p:txBody>
      </p:sp>
      <p:pic>
        <p:nvPicPr>
          <p:cNvPr id="11" name="Picture 10">
            <a:extLst>
              <a:ext uri="{FF2B5EF4-FFF2-40B4-BE49-F238E27FC236}">
                <a16:creationId xmlns:a16="http://schemas.microsoft.com/office/drawing/2014/main" id="{6F4025C9-78CD-4DD2-B1DE-CBA14EB89E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081" y="2425728"/>
            <a:ext cx="3525408" cy="106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lay Store">
            <a:extLst>
              <a:ext uri="{FF2B5EF4-FFF2-40B4-BE49-F238E27FC236}">
                <a16:creationId xmlns:a16="http://schemas.microsoft.com/office/drawing/2014/main" id="{28DF7279-0625-4845-BA7D-7047005B57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4856" y="1881314"/>
            <a:ext cx="1620317" cy="627058"/>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9">
            <a:extLst>
              <a:ext uri="{FF2B5EF4-FFF2-40B4-BE49-F238E27FC236}">
                <a16:creationId xmlns:a16="http://schemas.microsoft.com/office/drawing/2014/main" id="{552B22D9-81EC-424B-81C0-FAEADDD1F94B}"/>
              </a:ext>
            </a:extLst>
          </p:cNvPr>
          <p:cNvSpPr/>
          <p:nvPr/>
        </p:nvSpPr>
        <p:spPr>
          <a:xfrm>
            <a:off x="5756346" y="1280160"/>
            <a:ext cx="2080119" cy="431285"/>
          </a:xfrm>
          <a:prstGeom prst="wedgeRectCallout">
            <a:avLst>
              <a:gd name="adj1" fmla="val 30224"/>
              <a:gd name="adj2" fmla="val 22063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i="1" dirty="0">
                <a:latin typeface="Century Schoolbook" panose="02040604050505020304" pitchFamily="18" charset="0"/>
              </a:rPr>
              <a:t>Dual-use </a:t>
            </a:r>
            <a:r>
              <a:rPr lang="en-US" sz="2400" dirty="0">
                <a:latin typeface="Century Schoolbook" panose="02040604050505020304" pitchFamily="18" charset="0"/>
              </a:rPr>
              <a:t>app</a:t>
            </a:r>
          </a:p>
        </p:txBody>
      </p:sp>
      <p:sp>
        <p:nvSpPr>
          <p:cNvPr id="3" name="TextBox 2">
            <a:extLst>
              <a:ext uri="{FF2B5EF4-FFF2-40B4-BE49-F238E27FC236}">
                <a16:creationId xmlns:a16="http://schemas.microsoft.com/office/drawing/2014/main" id="{6F5DB652-FBA3-4255-9456-B48DC4F1382C}"/>
              </a:ext>
            </a:extLst>
          </p:cNvPr>
          <p:cNvSpPr txBox="1"/>
          <p:nvPr/>
        </p:nvSpPr>
        <p:spPr>
          <a:xfrm>
            <a:off x="123190" y="4713843"/>
            <a:ext cx="6396495" cy="369332"/>
          </a:xfrm>
          <a:prstGeom prst="rect">
            <a:avLst/>
          </a:prstGeom>
          <a:noFill/>
        </p:spPr>
        <p:txBody>
          <a:bodyPr wrap="none" rtlCol="0">
            <a:spAutoFit/>
          </a:bodyPr>
          <a:lstStyle/>
          <a:p>
            <a:r>
              <a:rPr lang="en-US" dirty="0">
                <a:latin typeface="LM Roman 12" panose="00000500000000000000" pitchFamily="50" charset="0"/>
              </a:rPr>
              <a:t>Source: </a:t>
            </a:r>
            <a:r>
              <a:rPr lang="en-US" dirty="0">
                <a:solidFill>
                  <a:schemeClr val="accent1">
                    <a:lumMod val="50000"/>
                  </a:schemeClr>
                </a:solidFill>
                <a:latin typeface="LM Roman 12" panose="00000500000000000000" pitchFamily="50" charset="0"/>
              </a:rPr>
              <a:t>forum.xda-developers.com/</a:t>
            </a:r>
            <a:r>
              <a:rPr lang="en-US" dirty="0" err="1">
                <a:solidFill>
                  <a:schemeClr val="accent1">
                    <a:lumMod val="50000"/>
                  </a:schemeClr>
                </a:solidFill>
                <a:latin typeface="LM Roman 12" panose="00000500000000000000" pitchFamily="50" charset="0"/>
              </a:rPr>
              <a:t>showthread.php?t</a:t>
            </a:r>
            <a:r>
              <a:rPr lang="en-US" dirty="0">
                <a:solidFill>
                  <a:schemeClr val="accent1">
                    <a:lumMod val="50000"/>
                  </a:schemeClr>
                </a:solidFill>
                <a:latin typeface="LM Roman 12" panose="00000500000000000000" pitchFamily="50" charset="0"/>
              </a:rPr>
              <a:t>=1266874</a:t>
            </a:r>
          </a:p>
        </p:txBody>
      </p:sp>
      <p:sp>
        <p:nvSpPr>
          <p:cNvPr id="6" name="Rectangle 5">
            <a:extLst>
              <a:ext uri="{FF2B5EF4-FFF2-40B4-BE49-F238E27FC236}">
                <a16:creationId xmlns:a16="http://schemas.microsoft.com/office/drawing/2014/main" id="{E580B200-BD10-4D55-BD9F-E26A8B92FB88}"/>
              </a:ext>
            </a:extLst>
          </p:cNvPr>
          <p:cNvSpPr/>
          <p:nvPr/>
        </p:nvSpPr>
        <p:spPr>
          <a:xfrm>
            <a:off x="272625" y="2880036"/>
            <a:ext cx="4945867" cy="707886"/>
          </a:xfrm>
          <a:prstGeom prst="rect">
            <a:avLst/>
          </a:prstGeom>
        </p:spPr>
        <p:txBody>
          <a:bodyPr wrap="square">
            <a:spAutoFit/>
          </a:bodyPr>
          <a:lstStyle/>
          <a:p>
            <a:r>
              <a:rPr lang="en-US" sz="2000" i="1" dirty="0">
                <a:latin typeface="Century Schoolbook" panose="02040604050505020304" pitchFamily="18" charset="0"/>
              </a:rPr>
              <a:t>Once installed and configured, can be </a:t>
            </a:r>
            <a:r>
              <a:rPr lang="en-US" sz="2000" b="1" i="1" dirty="0">
                <a:latin typeface="Century Schoolbook" panose="02040604050505020304" pitchFamily="18" charset="0"/>
              </a:rPr>
              <a:t>set to be invisible in the app drawer</a:t>
            </a:r>
            <a:r>
              <a:rPr lang="en-US" sz="2000" i="1" dirty="0">
                <a:latin typeface="Century Schoolbook" panose="02040604050505020304" pitchFamily="18" charset="0"/>
              </a:rPr>
              <a:t>. </a:t>
            </a:r>
          </a:p>
        </p:txBody>
      </p:sp>
      <p:sp>
        <p:nvSpPr>
          <p:cNvPr id="9" name="Rectangle 8">
            <a:extLst>
              <a:ext uri="{FF2B5EF4-FFF2-40B4-BE49-F238E27FC236}">
                <a16:creationId xmlns:a16="http://schemas.microsoft.com/office/drawing/2014/main" id="{0CCDC1EF-B987-4BB9-8506-E2539C6E3246}"/>
              </a:ext>
            </a:extLst>
          </p:cNvPr>
          <p:cNvSpPr/>
          <p:nvPr/>
        </p:nvSpPr>
        <p:spPr>
          <a:xfrm>
            <a:off x="266002" y="3504565"/>
            <a:ext cx="4952489" cy="1015663"/>
          </a:xfrm>
          <a:prstGeom prst="rect">
            <a:avLst/>
          </a:prstGeom>
        </p:spPr>
        <p:txBody>
          <a:bodyPr wrap="square">
            <a:spAutoFit/>
          </a:bodyPr>
          <a:lstStyle/>
          <a:p>
            <a:r>
              <a:rPr lang="en-US" sz="2000" i="1" dirty="0">
                <a:latin typeface="Century Schoolbook" panose="02040604050505020304" pitchFamily="18" charset="0"/>
              </a:rPr>
              <a:t>You can also </a:t>
            </a:r>
            <a:r>
              <a:rPr lang="en-US" sz="2000" b="1" i="1" dirty="0">
                <a:latin typeface="Century Schoolbook" panose="02040604050505020304" pitchFamily="18" charset="0"/>
              </a:rPr>
              <a:t>record audio</a:t>
            </a:r>
            <a:r>
              <a:rPr lang="en-US" sz="2000" i="1" dirty="0">
                <a:latin typeface="Century Schoolbook" panose="02040604050505020304" pitchFamily="18" charset="0"/>
              </a:rPr>
              <a:t> and </a:t>
            </a:r>
            <a:r>
              <a:rPr lang="en-US" sz="2000" b="1" i="1" dirty="0">
                <a:latin typeface="Century Schoolbook" panose="02040604050505020304" pitchFamily="18" charset="0"/>
              </a:rPr>
              <a:t>take pictures remotely</a:t>
            </a:r>
            <a:r>
              <a:rPr lang="en-US" sz="2000" i="1" dirty="0">
                <a:latin typeface="Century Schoolbook" panose="02040604050505020304" pitchFamily="18" charset="0"/>
              </a:rPr>
              <a:t> with it! Be sure to </a:t>
            </a:r>
            <a:r>
              <a:rPr lang="en-US" sz="2000" b="1" i="1" dirty="0">
                <a:latin typeface="Century Schoolbook" panose="02040604050505020304" pitchFamily="18" charset="0"/>
              </a:rPr>
              <a:t>silence</a:t>
            </a:r>
            <a:r>
              <a:rPr lang="en-US" sz="2000" i="1" dirty="0">
                <a:latin typeface="Century Schoolbook" panose="02040604050505020304" pitchFamily="18" charset="0"/>
              </a:rPr>
              <a:t> the camera first though!”</a:t>
            </a:r>
          </a:p>
        </p:txBody>
      </p:sp>
      <p:sp>
        <p:nvSpPr>
          <p:cNvPr id="14" name="Rectangle 13">
            <a:extLst>
              <a:ext uri="{FF2B5EF4-FFF2-40B4-BE49-F238E27FC236}">
                <a16:creationId xmlns:a16="http://schemas.microsoft.com/office/drawing/2014/main" id="{F229F790-A7AD-4CE4-92C2-1A7B3E772FB0}"/>
              </a:ext>
            </a:extLst>
          </p:cNvPr>
          <p:cNvSpPr/>
          <p:nvPr/>
        </p:nvSpPr>
        <p:spPr>
          <a:xfrm>
            <a:off x="266700" y="2571750"/>
            <a:ext cx="4950396" cy="400110"/>
          </a:xfrm>
          <a:prstGeom prst="rect">
            <a:avLst/>
          </a:prstGeom>
        </p:spPr>
        <p:txBody>
          <a:bodyPr wrap="square">
            <a:spAutoFit/>
          </a:bodyPr>
          <a:lstStyle/>
          <a:p>
            <a:r>
              <a:rPr lang="en-US" sz="2000" i="1" dirty="0">
                <a:latin typeface="Century Schoolbook" panose="02040604050505020304" pitchFamily="18" charset="0"/>
              </a:rPr>
              <a:t>“[Install] </a:t>
            </a:r>
            <a:r>
              <a:rPr lang="en-US" sz="2000" b="1" i="1" u="sng" dirty="0">
                <a:latin typeface="Century Schoolbook" panose="02040604050505020304" pitchFamily="18" charset="0"/>
              </a:rPr>
              <a:t>Cerberus</a:t>
            </a:r>
            <a:r>
              <a:rPr lang="en-US" sz="2000" b="1" i="1" dirty="0">
                <a:latin typeface="Century Schoolbook" panose="02040604050505020304" pitchFamily="18" charset="0"/>
              </a:rPr>
              <a:t> </a:t>
            </a:r>
            <a:r>
              <a:rPr lang="en-US" sz="2000" i="1" dirty="0">
                <a:latin typeface="Century Schoolbook" panose="02040604050505020304" pitchFamily="18" charset="0"/>
              </a:rPr>
              <a:t>from the market. </a:t>
            </a:r>
          </a:p>
        </p:txBody>
      </p:sp>
    </p:spTree>
    <p:custDataLst>
      <p:tags r:id="rId1"/>
    </p:custDataLst>
    <p:extLst>
      <p:ext uri="{BB962C8B-B14F-4D97-AF65-F5344CB8AC3E}">
        <p14:creationId xmlns:p14="http://schemas.microsoft.com/office/powerpoint/2010/main" val="12856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100"/>
                                  </p:iterate>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50"/>
                                  </p:iterate>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wd">
                                    <p:tmAbs val="50"/>
                                  </p:iterate>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F764-7196-47CA-B046-D3019DAFB03E}"/>
              </a:ext>
            </a:extLst>
          </p:cNvPr>
          <p:cNvSpPr>
            <a:spLocks noGrp="1"/>
          </p:cNvSpPr>
          <p:nvPr>
            <p:ph type="title"/>
          </p:nvPr>
        </p:nvSpPr>
        <p:spPr/>
        <p:txBody>
          <a:bodyPr/>
          <a:lstStyle/>
          <a:p>
            <a:r>
              <a:rPr lang="en-US" dirty="0"/>
              <a:t>Types of IPS-relevant apps</a:t>
            </a:r>
          </a:p>
        </p:txBody>
      </p:sp>
      <p:sp>
        <p:nvSpPr>
          <p:cNvPr id="4" name="Slide Number Placeholder 3">
            <a:extLst>
              <a:ext uri="{FF2B5EF4-FFF2-40B4-BE49-F238E27FC236}">
                <a16:creationId xmlns:a16="http://schemas.microsoft.com/office/drawing/2014/main" id="{0A7EAF4C-BC25-4623-BE09-F4E24F0E0D40}"/>
              </a:ext>
            </a:extLst>
          </p:cNvPr>
          <p:cNvSpPr>
            <a:spLocks noGrp="1"/>
          </p:cNvSpPr>
          <p:nvPr>
            <p:ph type="sldNum" sz="quarter" idx="12"/>
          </p:nvPr>
        </p:nvSpPr>
        <p:spPr>
          <a:xfrm>
            <a:off x="6553200" y="4796155"/>
            <a:ext cx="2133600" cy="273050"/>
          </a:xfrm>
        </p:spPr>
        <p:txBody>
          <a:bodyPr/>
          <a:lstStyle/>
          <a:p>
            <a:fld id="{0171B764-2AEC-2441-A2C9-DC14F9875489}" type="slidenum">
              <a:rPr lang="en-US" smtClean="0"/>
              <a:t>18</a:t>
            </a:fld>
            <a:endParaRPr lang="en-US" dirty="0"/>
          </a:p>
        </p:txBody>
      </p:sp>
      <p:sp>
        <p:nvSpPr>
          <p:cNvPr id="6" name="Rectangle: Rounded Corners 5">
            <a:extLst>
              <a:ext uri="{FF2B5EF4-FFF2-40B4-BE49-F238E27FC236}">
                <a16:creationId xmlns:a16="http://schemas.microsoft.com/office/drawing/2014/main" id="{C16483B2-CD60-4D85-8994-A9FF032B91DE}"/>
              </a:ext>
            </a:extLst>
          </p:cNvPr>
          <p:cNvSpPr/>
          <p:nvPr/>
        </p:nvSpPr>
        <p:spPr>
          <a:xfrm>
            <a:off x="410210" y="1355591"/>
            <a:ext cx="3986471" cy="3212186"/>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US" sz="2400" dirty="0">
                <a:latin typeface="LM Roman 12" panose="00000500000000000000" pitchFamily="50" charset="0"/>
              </a:rPr>
              <a:t>Overt spyware apps</a:t>
            </a:r>
          </a:p>
          <a:p>
            <a:pPr algn="ctr"/>
            <a:r>
              <a:rPr lang="en-US" sz="2400" dirty="0">
                <a:latin typeface="LM Roman 12" panose="00000500000000000000" pitchFamily="50" charset="0"/>
              </a:rPr>
              <a:t>(typically off-store)</a:t>
            </a:r>
          </a:p>
        </p:txBody>
      </p:sp>
      <p:pic>
        <p:nvPicPr>
          <p:cNvPr id="3076" name="Picture 4" descr="Image result for mspy logo">
            <a:extLst>
              <a:ext uri="{FF2B5EF4-FFF2-40B4-BE49-F238E27FC236}">
                <a16:creationId xmlns:a16="http://schemas.microsoft.com/office/drawing/2014/main" id="{EBE7C207-A51D-443A-BA16-3748D92030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45" y="2822497"/>
            <a:ext cx="1243750" cy="5306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lexispy logo">
            <a:extLst>
              <a:ext uri="{FF2B5EF4-FFF2-40B4-BE49-F238E27FC236}">
                <a16:creationId xmlns:a16="http://schemas.microsoft.com/office/drawing/2014/main" id="{581BCA91-96B5-44F5-A8CA-A5A12D7F78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63" y="3930415"/>
            <a:ext cx="1990001" cy="44982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spytoapp logo">
            <a:extLst>
              <a:ext uri="{FF2B5EF4-FFF2-40B4-BE49-F238E27FC236}">
                <a16:creationId xmlns:a16="http://schemas.microsoft.com/office/drawing/2014/main" id="{5CFA892E-DE15-4906-A3EE-87A9683F64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08640" y="3424278"/>
            <a:ext cx="1472415" cy="41919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id="{A3F883AB-37C0-4F72-A023-C47EBE5DCF35}"/>
              </a:ext>
            </a:extLst>
          </p:cNvPr>
          <p:cNvSpPr/>
          <p:nvPr/>
        </p:nvSpPr>
        <p:spPr>
          <a:xfrm>
            <a:off x="4968021" y="1351915"/>
            <a:ext cx="3841497" cy="321586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a:latin typeface="LM Roman 12" panose="00000500000000000000" pitchFamily="50" charset="0"/>
              </a:rPr>
              <a:t>Dual-use apps</a:t>
            </a:r>
          </a:p>
          <a:p>
            <a:pPr algn="ctr"/>
            <a:r>
              <a:rPr lang="en-US" sz="2400" dirty="0">
                <a:latin typeface="LM Roman 12" panose="00000500000000000000" pitchFamily="50" charset="0"/>
              </a:rPr>
              <a:t>(typically on-store)</a:t>
            </a:r>
          </a:p>
        </p:txBody>
      </p:sp>
      <p:pic>
        <p:nvPicPr>
          <p:cNvPr id="24" name="Picture 9" descr="https://lh6.googleusercontent.com/Sh8qDofj3GAIOs14bC8r4DG3kD1GCajYVX-kYaoOso8d88Grg21n5WJyTBmVfGq6vdXKOwDw8KtNDou0OEWY1Kt2SKpdaszr0magHiOak3-C6OIT_GhYgtEnehW2BLqu71ZBpHq4fxE">
            <a:extLst>
              <a:ext uri="{FF2B5EF4-FFF2-40B4-BE49-F238E27FC236}">
                <a16:creationId xmlns:a16="http://schemas.microsoft.com/office/drawing/2014/main" id="{C797F654-9576-4E7C-9306-E1E8E294B3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299" y="2915161"/>
            <a:ext cx="742911" cy="7038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descr="https://lh4.googleusercontent.com/B-MLtjjcBXGvmJE6hQYWPckP8CwMi72f0Fm1hwcKcfc5errewUbZL7djhvauo1HBI4DRVOwBFoIptIK4kWAeyAALCP2DOs0XyxeCwa7zaa6ypuzrZeMgxdRVbY3vI4eRyYlRf-HhNwA">
            <a:extLst>
              <a:ext uri="{FF2B5EF4-FFF2-40B4-BE49-F238E27FC236}">
                <a16:creationId xmlns:a16="http://schemas.microsoft.com/office/drawing/2014/main" id="{2F861B9A-70ED-4AFA-B8D5-874183875D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6235" y="3465310"/>
            <a:ext cx="1197050" cy="10293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https://lh3.googleusercontent.com/nqLDHXpP_Boryv_ssO0sElbLjl9n_zzon6SRgRfx6KZOS5U5RkX71jcXn2vQqeazknKOpa8pYSGV8uNUKx5JVgDcQNuv_FB4Cdtc_uWqN4dur_lYwDUIj7sixIdzP2_NZp0qYlN-GUs">
            <a:extLst>
              <a:ext uri="{FF2B5EF4-FFF2-40B4-BE49-F238E27FC236}">
                <a16:creationId xmlns:a16="http://schemas.microsoft.com/office/drawing/2014/main" id="{81F6E26B-655F-4CA0-B6C3-164D525952BF}"/>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077618" y="3685411"/>
            <a:ext cx="830931" cy="8309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find my phone iphone">
            <a:extLst>
              <a:ext uri="{FF2B5EF4-FFF2-40B4-BE49-F238E27FC236}">
                <a16:creationId xmlns:a16="http://schemas.microsoft.com/office/drawing/2014/main" id="{CFFA6512-4100-4573-A52B-9042B72C93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2035" y="2845657"/>
            <a:ext cx="910487" cy="9104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Image result for glympse logo">
            <a:extLst>
              <a:ext uri="{FF2B5EF4-FFF2-40B4-BE49-F238E27FC236}">
                <a16:creationId xmlns:a16="http://schemas.microsoft.com/office/drawing/2014/main" id="{26B1AC3F-CF11-477C-96D5-C3C6CB0FC8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48119" y="3669341"/>
            <a:ext cx="1495117" cy="33873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webwatcher logo">
            <a:extLst>
              <a:ext uri="{FF2B5EF4-FFF2-40B4-BE49-F238E27FC236}">
                <a16:creationId xmlns:a16="http://schemas.microsoft.com/office/drawing/2014/main" id="{8DCB81BB-C150-465B-8258-9A543BE3A9E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5002530" y="3004302"/>
            <a:ext cx="2095499" cy="5496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pyzie logo">
            <a:extLst>
              <a:ext uri="{FF2B5EF4-FFF2-40B4-BE49-F238E27FC236}">
                <a16:creationId xmlns:a16="http://schemas.microsoft.com/office/drawing/2014/main" id="{D2DB8B43-8214-46F0-A861-BEBB01D346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65738" y="2702147"/>
            <a:ext cx="776950" cy="7769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Phonesheriff logo">
            <a:extLst>
              <a:ext uri="{FF2B5EF4-FFF2-40B4-BE49-F238E27FC236}">
                <a16:creationId xmlns:a16="http://schemas.microsoft.com/office/drawing/2014/main" id="{414AD433-2C30-4261-B04E-C540356180AF}"/>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3031129" y="3218103"/>
            <a:ext cx="1110341" cy="1160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Image result for cerberus app logo">
            <a:extLst>
              <a:ext uri="{FF2B5EF4-FFF2-40B4-BE49-F238E27FC236}">
                <a16:creationId xmlns:a16="http://schemas.microsoft.com/office/drawing/2014/main" id="{D2CDAA81-BBB9-4C9C-9477-A0F06982E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32678" y="3993232"/>
            <a:ext cx="565341" cy="565341"/>
          </a:xfrm>
          <a:prstGeom prst="rect">
            <a:avLst/>
          </a:prstGeom>
          <a:solidFill>
            <a:schemeClr val="bg1"/>
          </a:solidFill>
          <a:extLst/>
        </p:spPr>
      </p:pic>
    </p:spTree>
    <p:custDataLst>
      <p:tags r:id="rId1"/>
    </p:custDataLst>
    <p:extLst>
      <p:ext uri="{BB962C8B-B14F-4D97-AF65-F5344CB8AC3E}">
        <p14:creationId xmlns:p14="http://schemas.microsoft.com/office/powerpoint/2010/main" val="23753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fade">
                                      <p:cBhvr>
                                        <p:cTn id="13" dur="500"/>
                                        <p:tgtEl>
                                          <p:spTgt spid="3078"/>
                                        </p:tgtEl>
                                      </p:cBhvr>
                                    </p:animEffect>
                                  </p:childTnLst>
                                </p:cTn>
                              </p:par>
                              <p:par>
                                <p:cTn id="14" presetID="10" presetClass="entr" presetSubtype="0" fill="hold" nodeType="with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500"/>
                                        <p:tgtEl>
                                          <p:spTgt spid="3082"/>
                                        </p:tgtEl>
                                      </p:cBhvr>
                                    </p:animEffect>
                                  </p:childTnLst>
                                </p:cTn>
                              </p:par>
                              <p:par>
                                <p:cTn id="17" presetID="10" presetClass="entr" presetSubtype="0" fill="hold" nodeType="with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fade">
                                      <p:cBhvr>
                                        <p:cTn id="19" dur="500"/>
                                        <p:tgtEl>
                                          <p:spTgt spid="3084"/>
                                        </p:tgtEl>
                                      </p:cBhvr>
                                    </p:animEffect>
                                  </p:childTnLst>
                                </p:cTn>
                              </p:par>
                              <p:par>
                                <p:cTn id="20" presetID="10" presetClass="entr" presetSubtype="0" fill="hold" nodeType="withEffect">
                                  <p:stCondLst>
                                    <p:cond delay="0"/>
                                  </p:stCondLst>
                                  <p:childTnLst>
                                    <p:set>
                                      <p:cBhvr>
                                        <p:cTn id="21" dur="1" fill="hold">
                                          <p:stCondLst>
                                            <p:cond delay="0"/>
                                          </p:stCondLst>
                                        </p:cTn>
                                        <p:tgtEl>
                                          <p:spTgt spid="3096"/>
                                        </p:tgtEl>
                                        <p:attrNameLst>
                                          <p:attrName>style.visibility</p:attrName>
                                        </p:attrNameLst>
                                      </p:cBhvr>
                                      <p:to>
                                        <p:strVal val="visible"/>
                                      </p:to>
                                    </p:set>
                                    <p:animEffect transition="in" filter="fade">
                                      <p:cBhvr>
                                        <p:cTn id="22" dur="500"/>
                                        <p:tgtEl>
                                          <p:spTgt spid="30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2"/>
                                        </p:tgtEl>
                                        <p:attrNameLst>
                                          <p:attrName>style.visibility</p:attrName>
                                        </p:attrNameLst>
                                      </p:cBhvr>
                                      <p:to>
                                        <p:strVal val="visible"/>
                                      </p:to>
                                    </p:set>
                                    <p:animEffect transition="in" filter="fade">
                                      <p:cBhvr>
                                        <p:cTn id="27" dur="500"/>
                                        <p:tgtEl>
                                          <p:spTgt spid="3092"/>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7BC25-5629-4699-8A62-4F2DEB68C2B5}"/>
              </a:ext>
            </a:extLst>
          </p:cNvPr>
          <p:cNvSpPr>
            <a:spLocks noGrp="1"/>
          </p:cNvSpPr>
          <p:nvPr>
            <p:ph type="sldNum" sz="quarter" idx="12"/>
          </p:nvPr>
        </p:nvSpPr>
        <p:spPr/>
        <p:txBody>
          <a:bodyPr/>
          <a:lstStyle/>
          <a:p>
            <a:fld id="{0171B764-2AEC-2441-A2C9-DC14F9875489}" type="slidenum">
              <a:rPr lang="en-US" smtClean="0"/>
              <a:t>19</a:t>
            </a:fld>
            <a:endParaRPr lang="en-US"/>
          </a:p>
        </p:txBody>
      </p:sp>
      <p:sp>
        <p:nvSpPr>
          <p:cNvPr id="7" name="TextBox 6">
            <a:extLst>
              <a:ext uri="{FF2B5EF4-FFF2-40B4-BE49-F238E27FC236}">
                <a16:creationId xmlns:a16="http://schemas.microsoft.com/office/drawing/2014/main" id="{2142C833-BC0C-493B-A275-26D798E51B7F}"/>
              </a:ext>
            </a:extLst>
          </p:cNvPr>
          <p:cNvSpPr txBox="1"/>
          <p:nvPr/>
        </p:nvSpPr>
        <p:spPr>
          <a:xfrm>
            <a:off x="391238" y="1854200"/>
            <a:ext cx="8361522" cy="1200329"/>
          </a:xfrm>
          <a:prstGeom prst="rect">
            <a:avLst/>
          </a:prstGeom>
          <a:noFill/>
        </p:spPr>
        <p:txBody>
          <a:bodyPr wrap="square" rtlCol="0">
            <a:spAutoFit/>
          </a:bodyPr>
          <a:lstStyle/>
          <a:p>
            <a:pPr algn="ctr"/>
            <a:r>
              <a:rPr lang="en-US" sz="3600" dirty="0">
                <a:latin typeface="Century Schoolbook" panose="02040604050505020304" pitchFamily="18" charset="0"/>
              </a:rPr>
              <a:t>Are app developers complicit in IPS?</a:t>
            </a:r>
          </a:p>
        </p:txBody>
      </p:sp>
    </p:spTree>
    <p:extLst>
      <p:ext uri="{BB962C8B-B14F-4D97-AF65-F5344CB8AC3E}">
        <p14:creationId xmlns:p14="http://schemas.microsoft.com/office/powerpoint/2010/main" val="387453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Woman">
            <a:extLst>
              <a:ext uri="{FF2B5EF4-FFF2-40B4-BE49-F238E27FC236}">
                <a16:creationId xmlns:a16="http://schemas.microsoft.com/office/drawing/2014/main" id="{5FCE05F5-9D8B-4D57-A122-6B000D1DF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9764" y="490855"/>
            <a:ext cx="1338773" cy="1338774"/>
          </a:xfrm>
          <a:prstGeom prst="rect">
            <a:avLst/>
          </a:prstGeom>
        </p:spPr>
      </p:pic>
      <p:pic>
        <p:nvPicPr>
          <p:cNvPr id="6" name="Graphic 5" descr="Woman">
            <a:extLst>
              <a:ext uri="{FF2B5EF4-FFF2-40B4-BE49-F238E27FC236}">
                <a16:creationId xmlns:a16="http://schemas.microsoft.com/office/drawing/2014/main" id="{E13CA47D-1DD1-487F-A9A4-4093F4E3E8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81062" y="490855"/>
            <a:ext cx="1338773" cy="1338774"/>
          </a:xfrm>
          <a:prstGeom prst="rect">
            <a:avLst/>
          </a:prstGeom>
        </p:spPr>
      </p:pic>
      <p:pic>
        <p:nvPicPr>
          <p:cNvPr id="7" name="Graphic 6" descr="Woman">
            <a:extLst>
              <a:ext uri="{FF2B5EF4-FFF2-40B4-BE49-F238E27FC236}">
                <a16:creationId xmlns:a16="http://schemas.microsoft.com/office/drawing/2014/main" id="{F1004FD6-EF4B-4553-8209-FFDE62928A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2359" y="490855"/>
            <a:ext cx="1338773" cy="1338774"/>
          </a:xfrm>
          <a:prstGeom prst="rect">
            <a:avLst/>
          </a:prstGeom>
        </p:spPr>
      </p:pic>
      <p:pic>
        <p:nvPicPr>
          <p:cNvPr id="19" name="Graphic 18" descr="Man">
            <a:extLst>
              <a:ext uri="{FF2B5EF4-FFF2-40B4-BE49-F238E27FC236}">
                <a16:creationId xmlns:a16="http://schemas.microsoft.com/office/drawing/2014/main" id="{F212694C-1D1B-4434-ABAA-28A6632612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91820" y="2284730"/>
            <a:ext cx="1268694" cy="1291115"/>
          </a:xfrm>
          <a:prstGeom prst="rect">
            <a:avLst/>
          </a:prstGeom>
        </p:spPr>
      </p:pic>
      <p:pic>
        <p:nvPicPr>
          <p:cNvPr id="20" name="Graphic 19" descr="Man">
            <a:extLst>
              <a:ext uri="{FF2B5EF4-FFF2-40B4-BE49-F238E27FC236}">
                <a16:creationId xmlns:a16="http://schemas.microsoft.com/office/drawing/2014/main" id="{6397DA95-CAB6-4FBF-8131-D87F695172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740" y="2284730"/>
            <a:ext cx="1268694" cy="1291115"/>
          </a:xfrm>
          <a:prstGeom prst="rect">
            <a:avLst/>
          </a:prstGeom>
        </p:spPr>
      </p:pic>
      <p:pic>
        <p:nvPicPr>
          <p:cNvPr id="21" name="Graphic 20" descr="Man">
            <a:extLst>
              <a:ext uri="{FF2B5EF4-FFF2-40B4-BE49-F238E27FC236}">
                <a16:creationId xmlns:a16="http://schemas.microsoft.com/office/drawing/2014/main" id="{1BFADC14-E5C8-44AA-A654-0EE89735C1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16780" y="2284730"/>
            <a:ext cx="1268694" cy="1291115"/>
          </a:xfrm>
          <a:prstGeom prst="rect">
            <a:avLst/>
          </a:prstGeom>
        </p:spPr>
      </p:pic>
      <p:pic>
        <p:nvPicPr>
          <p:cNvPr id="22" name="Graphic 21" descr="Man">
            <a:extLst>
              <a:ext uri="{FF2B5EF4-FFF2-40B4-BE49-F238E27FC236}">
                <a16:creationId xmlns:a16="http://schemas.microsoft.com/office/drawing/2014/main" id="{510D65A3-A44B-4819-8F6B-60E624B8F3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6700" y="2284730"/>
            <a:ext cx="1268694" cy="1291115"/>
          </a:xfrm>
          <a:prstGeom prst="rect">
            <a:avLst/>
          </a:prstGeom>
        </p:spPr>
      </p:pic>
      <p:pic>
        <p:nvPicPr>
          <p:cNvPr id="23" name="Graphic 22" descr="Man">
            <a:extLst>
              <a:ext uri="{FF2B5EF4-FFF2-40B4-BE49-F238E27FC236}">
                <a16:creationId xmlns:a16="http://schemas.microsoft.com/office/drawing/2014/main" id="{4FBF5C0E-85CF-4D03-9E14-1D13335994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6862" y="2284730"/>
            <a:ext cx="1268694" cy="1291115"/>
          </a:xfrm>
          <a:prstGeom prst="rect">
            <a:avLst/>
          </a:prstGeom>
        </p:spPr>
      </p:pic>
      <p:pic>
        <p:nvPicPr>
          <p:cNvPr id="24" name="Graphic 23" descr="Man">
            <a:extLst>
              <a:ext uri="{FF2B5EF4-FFF2-40B4-BE49-F238E27FC236}">
                <a16:creationId xmlns:a16="http://schemas.microsoft.com/office/drawing/2014/main" id="{63BB80BB-3C44-449C-9440-8C216AC125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273" y="3529005"/>
            <a:ext cx="1268694" cy="1291115"/>
          </a:xfrm>
          <a:prstGeom prst="rect">
            <a:avLst/>
          </a:prstGeom>
        </p:spPr>
      </p:pic>
      <p:sp>
        <p:nvSpPr>
          <p:cNvPr id="28" name="TextBox 27">
            <a:extLst>
              <a:ext uri="{FF2B5EF4-FFF2-40B4-BE49-F238E27FC236}">
                <a16:creationId xmlns:a16="http://schemas.microsoft.com/office/drawing/2014/main" id="{925C6236-851F-489C-9139-D592CF1A56E2}"/>
              </a:ext>
            </a:extLst>
          </p:cNvPr>
          <p:cNvSpPr txBox="1"/>
          <p:nvPr/>
        </p:nvSpPr>
        <p:spPr>
          <a:xfrm>
            <a:off x="3767941" y="419100"/>
            <a:ext cx="5252869" cy="3200876"/>
          </a:xfrm>
          <a:prstGeom prst="rect">
            <a:avLst/>
          </a:prstGeom>
          <a:noFill/>
        </p:spPr>
        <p:txBody>
          <a:bodyPr wrap="square" rtlCol="0">
            <a:spAutoFit/>
          </a:bodyPr>
          <a:lstStyle/>
          <a:p>
            <a:r>
              <a:rPr lang="en-US" sz="2400" dirty="0">
                <a:latin typeface="Century Schoolbook" panose="02040604050505020304" pitchFamily="18" charset="0"/>
              </a:rPr>
              <a:t>Intimate partner violence (IPV): </a:t>
            </a:r>
          </a:p>
          <a:p>
            <a:r>
              <a:rPr lang="en-US" sz="2400" dirty="0">
                <a:latin typeface="Abadi Extra Light" panose="020B0204020104020204" pitchFamily="34" charset="0"/>
              </a:rPr>
              <a:t>sexual violence, physical violence, or stalking by boyfriend, girlfriend, or spouse</a:t>
            </a:r>
          </a:p>
          <a:p>
            <a:endParaRPr lang="en-US" sz="3200" b="1" dirty="0">
              <a:latin typeface="Century" panose="02040604050505020304" pitchFamily="18" charset="0"/>
            </a:endParaRPr>
          </a:p>
          <a:p>
            <a:pPr algn="ctr"/>
            <a:r>
              <a:rPr lang="en-US" sz="3200" b="1" dirty="0">
                <a:latin typeface="Century" panose="02040604050505020304" pitchFamily="18" charset="0"/>
              </a:rPr>
              <a:t>1 in 4 </a:t>
            </a:r>
            <a:r>
              <a:rPr lang="en-US" sz="2400" dirty="0">
                <a:latin typeface="Abadi Extra Light" panose="020B0204020104020204" pitchFamily="34" charset="0"/>
              </a:rPr>
              <a:t>women        </a:t>
            </a:r>
            <a:r>
              <a:rPr lang="en-US" sz="3200" b="1" dirty="0">
                <a:latin typeface="Century" panose="02040604050505020304" pitchFamily="18" charset="0"/>
              </a:rPr>
              <a:t>1 in 10 </a:t>
            </a:r>
            <a:r>
              <a:rPr lang="en-US" sz="2400" dirty="0">
                <a:latin typeface="Abadi Extra Light" panose="020B0204020104020204" pitchFamily="34" charset="0"/>
              </a:rPr>
              <a:t>men experienced IPV in their lifetime in US</a:t>
            </a:r>
          </a:p>
          <a:p>
            <a:pPr algn="ctr"/>
            <a:endParaRPr lang="en-US" sz="2400" dirty="0">
              <a:latin typeface="Abadi Extra Light" panose="020B0204020104020204" pitchFamily="34" charset="0"/>
            </a:endParaRPr>
          </a:p>
          <a:p>
            <a:pPr algn="r"/>
            <a:r>
              <a:rPr lang="en-US" dirty="0">
                <a:latin typeface="LM Mono 12" panose="00000509000000000000" pitchFamily="49" charset="0"/>
              </a:rPr>
              <a:t>Source: </a:t>
            </a:r>
            <a:r>
              <a:rPr lang="en-US" dirty="0">
                <a:latin typeface="LM Mono 12" panose="00000509000000000000" pitchFamily="49" charset="0"/>
                <a:hlinkClick r:id="rId11"/>
              </a:rPr>
              <a:t>https://www.cdc.gov/</a:t>
            </a:r>
            <a:r>
              <a:rPr lang="en-US" dirty="0">
                <a:latin typeface="LM Mono 12" panose="00000509000000000000" pitchFamily="49" charset="0"/>
              </a:rPr>
              <a:t>, 2015</a:t>
            </a:r>
            <a:endParaRPr lang="en-US" dirty="0">
              <a:latin typeface="Abadi Extra Light" panose="020B0204020104020204" pitchFamily="34" charset="0"/>
            </a:endParaRPr>
          </a:p>
        </p:txBody>
      </p:sp>
      <p:pic>
        <p:nvPicPr>
          <p:cNvPr id="29" name="Graphic 28" descr="Woman">
            <a:extLst>
              <a:ext uri="{FF2B5EF4-FFF2-40B4-BE49-F238E27FC236}">
                <a16:creationId xmlns:a16="http://schemas.microsoft.com/office/drawing/2014/main" id="{AF1D28A6-302E-47D4-A79F-8933DD0041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466" y="490855"/>
            <a:ext cx="1338773" cy="1338774"/>
          </a:xfrm>
          <a:prstGeom prst="rect">
            <a:avLst/>
          </a:prstGeom>
        </p:spPr>
      </p:pic>
      <p:pic>
        <p:nvPicPr>
          <p:cNvPr id="30" name="Graphic 29" descr="Man">
            <a:extLst>
              <a:ext uri="{FF2B5EF4-FFF2-40B4-BE49-F238E27FC236}">
                <a16:creationId xmlns:a16="http://schemas.microsoft.com/office/drawing/2014/main" id="{AAE332DC-D722-40F7-9EC1-C5DF19373F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9008" y="3529005"/>
            <a:ext cx="1268694" cy="1291115"/>
          </a:xfrm>
          <a:prstGeom prst="rect">
            <a:avLst/>
          </a:prstGeom>
        </p:spPr>
      </p:pic>
      <p:pic>
        <p:nvPicPr>
          <p:cNvPr id="31" name="Graphic 30" descr="Man">
            <a:extLst>
              <a:ext uri="{FF2B5EF4-FFF2-40B4-BE49-F238E27FC236}">
                <a16:creationId xmlns:a16="http://schemas.microsoft.com/office/drawing/2014/main" id="{62C08ED9-A832-448B-995F-FFDB30501D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9743" y="3529005"/>
            <a:ext cx="1268694" cy="1291115"/>
          </a:xfrm>
          <a:prstGeom prst="rect">
            <a:avLst/>
          </a:prstGeom>
        </p:spPr>
      </p:pic>
      <p:pic>
        <p:nvPicPr>
          <p:cNvPr id="32" name="Graphic 31" descr="Man">
            <a:extLst>
              <a:ext uri="{FF2B5EF4-FFF2-40B4-BE49-F238E27FC236}">
                <a16:creationId xmlns:a16="http://schemas.microsoft.com/office/drawing/2014/main" id="{9686B689-4B53-4F3A-B97B-8E180521F6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10478" y="3529005"/>
            <a:ext cx="1268694" cy="1291115"/>
          </a:xfrm>
          <a:prstGeom prst="rect">
            <a:avLst/>
          </a:prstGeom>
        </p:spPr>
      </p:pic>
      <p:pic>
        <p:nvPicPr>
          <p:cNvPr id="33" name="Graphic 32" descr="Man">
            <a:extLst>
              <a:ext uri="{FF2B5EF4-FFF2-40B4-BE49-F238E27FC236}">
                <a16:creationId xmlns:a16="http://schemas.microsoft.com/office/drawing/2014/main" id="{A9B1C758-1897-49C5-A07E-09251A806E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1213" y="3529005"/>
            <a:ext cx="1268694" cy="1291115"/>
          </a:xfrm>
          <a:prstGeom prst="rect">
            <a:avLst/>
          </a:prstGeom>
        </p:spPr>
      </p:pic>
      <p:sp>
        <p:nvSpPr>
          <p:cNvPr id="39" name="Slide Number Placeholder 38">
            <a:extLst>
              <a:ext uri="{FF2B5EF4-FFF2-40B4-BE49-F238E27FC236}">
                <a16:creationId xmlns:a16="http://schemas.microsoft.com/office/drawing/2014/main" id="{6BD5A424-22DD-4772-A037-CB7751362D34}"/>
              </a:ext>
            </a:extLst>
          </p:cNvPr>
          <p:cNvSpPr>
            <a:spLocks noGrp="1"/>
          </p:cNvSpPr>
          <p:nvPr>
            <p:ph type="sldNum" sz="quarter" idx="12"/>
          </p:nvPr>
        </p:nvSpPr>
        <p:spPr/>
        <p:txBody>
          <a:bodyPr/>
          <a:lstStyle/>
          <a:p>
            <a:fld id="{07479564-2AEA-1263-A4FF-DC36DBB15289}" type="slidenum">
              <a:rPr lang="en-US" smtClean="0"/>
              <a:t>2</a:t>
            </a:fld>
            <a:endParaRPr lang="en-US"/>
          </a:p>
        </p:txBody>
      </p:sp>
    </p:spTree>
    <p:extLst>
      <p:ext uri="{BB962C8B-B14F-4D97-AF65-F5344CB8AC3E}">
        <p14:creationId xmlns:p14="http://schemas.microsoft.com/office/powerpoint/2010/main" val="3417370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DF387D-E3CC-4686-8390-99229E32FD89}"/>
              </a:ext>
            </a:extLst>
          </p:cNvPr>
          <p:cNvSpPr txBox="1"/>
          <p:nvPr/>
        </p:nvSpPr>
        <p:spPr>
          <a:xfrm>
            <a:off x="717992" y="103809"/>
            <a:ext cx="7800533" cy="646331"/>
          </a:xfrm>
          <a:prstGeom prst="rect">
            <a:avLst/>
          </a:prstGeom>
          <a:noFill/>
        </p:spPr>
        <p:txBody>
          <a:bodyPr wrap="none" rtlCol="0">
            <a:spAutoFit/>
          </a:bodyPr>
          <a:lstStyle/>
          <a:p>
            <a:r>
              <a:rPr lang="en-US" sz="3600" dirty="0">
                <a:latin typeface="Century Schoolbook" panose="02040604050505020304" pitchFamily="18" charset="0"/>
              </a:rPr>
              <a:t>Some developers are promoting IPS</a:t>
            </a:r>
          </a:p>
        </p:txBody>
      </p:sp>
      <p:sp>
        <p:nvSpPr>
          <p:cNvPr id="4" name="Slide Number Placeholder 3">
            <a:extLst>
              <a:ext uri="{FF2B5EF4-FFF2-40B4-BE49-F238E27FC236}">
                <a16:creationId xmlns:a16="http://schemas.microsoft.com/office/drawing/2014/main" id="{9BC72C4E-17EA-46AF-96A8-235A6FAF657E}"/>
              </a:ext>
            </a:extLst>
          </p:cNvPr>
          <p:cNvSpPr>
            <a:spLocks noGrp="1"/>
          </p:cNvSpPr>
          <p:nvPr>
            <p:ph type="sldNum" sz="quarter" idx="12"/>
          </p:nvPr>
        </p:nvSpPr>
        <p:spPr/>
        <p:txBody>
          <a:bodyPr/>
          <a:lstStyle/>
          <a:p>
            <a:fld id="{0171B764-2AEC-2441-A2C9-DC14F9875489}" type="slidenum">
              <a:rPr lang="en-US" smtClean="0"/>
              <a:t>20</a:t>
            </a:fld>
            <a:endParaRPr lang="en-US"/>
          </a:p>
        </p:txBody>
      </p:sp>
      <p:sp>
        <p:nvSpPr>
          <p:cNvPr id="18" name="Content Placeholder 2">
            <a:extLst>
              <a:ext uri="{FF2B5EF4-FFF2-40B4-BE49-F238E27FC236}">
                <a16:creationId xmlns:a16="http://schemas.microsoft.com/office/drawing/2014/main" id="{C624C1C3-1B46-4C24-AD64-1ED845636697}"/>
              </a:ext>
            </a:extLst>
          </p:cNvPr>
          <p:cNvSpPr txBox="1">
            <a:spLocks/>
          </p:cNvSpPr>
          <p:nvPr/>
        </p:nvSpPr>
        <p:spPr>
          <a:xfrm>
            <a:off x="327978" y="1452857"/>
            <a:ext cx="5505949" cy="401343"/>
          </a:xfrm>
          <a:prstGeom prst="rect">
            <a:avLst/>
          </a:prstGeom>
          <a:no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pPr>
              <a:buFont typeface="Arial" panose="020B0604020202020204" pitchFamily="34" charset="0"/>
              <a:buChar char="•"/>
            </a:pPr>
            <a:endParaRPr lang="en-US" sz="2000" dirty="0"/>
          </a:p>
        </p:txBody>
      </p:sp>
      <p:pic>
        <p:nvPicPr>
          <p:cNvPr id="9" name="Picture 8" descr="A screenshot of a cell phone&#10;&#10;Description generated with very high confidence">
            <a:extLst>
              <a:ext uri="{FF2B5EF4-FFF2-40B4-BE49-F238E27FC236}">
                <a16:creationId xmlns:a16="http://schemas.microsoft.com/office/drawing/2014/main" id="{795CEF0A-4A12-4907-8309-A2DD4755D0A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88423" y="906155"/>
            <a:ext cx="6003945" cy="4000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5527DC6A-07D7-4255-BF84-3BF5713B7EFA}"/>
              </a:ext>
            </a:extLst>
          </p:cNvPr>
          <p:cNvPicPr>
            <a:picLocks noChangeAspect="1"/>
          </p:cNvPicPr>
          <p:nvPr/>
        </p:nvPicPr>
        <p:blipFill>
          <a:blip r:embed="rId4"/>
          <a:stretch>
            <a:fillRect/>
          </a:stretch>
        </p:blipFill>
        <p:spPr>
          <a:xfrm>
            <a:off x="206420" y="3306612"/>
            <a:ext cx="3331059" cy="1577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AE8C924-99F5-43BD-83CE-3C0FEB93BE65}"/>
              </a:ext>
            </a:extLst>
          </p:cNvPr>
          <p:cNvPicPr>
            <a:picLocks noChangeAspect="1"/>
          </p:cNvPicPr>
          <p:nvPr/>
        </p:nvPicPr>
        <p:blipFill>
          <a:blip r:embed="rId5"/>
          <a:stretch>
            <a:fillRect/>
          </a:stretch>
        </p:blipFill>
        <p:spPr>
          <a:xfrm>
            <a:off x="171830" y="1567180"/>
            <a:ext cx="2407901" cy="1092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4F8EA968-0879-49C1-86AB-7BAE5F75C965}"/>
              </a:ext>
            </a:extLst>
          </p:cNvPr>
          <p:cNvSpPr/>
          <p:nvPr/>
        </p:nvSpPr>
        <p:spPr>
          <a:xfrm>
            <a:off x="2788423" y="1482080"/>
            <a:ext cx="5156062" cy="401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3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0A38-9914-45E0-A397-765E93D0617B}"/>
              </a:ext>
            </a:extLst>
          </p:cNvPr>
          <p:cNvSpPr>
            <a:spLocks noGrp="1"/>
          </p:cNvSpPr>
          <p:nvPr>
            <p:ph type="title"/>
          </p:nvPr>
        </p:nvSpPr>
        <p:spPr>
          <a:xfrm>
            <a:off x="457200" y="-11430"/>
            <a:ext cx="8229600" cy="857250"/>
          </a:xfrm>
        </p:spPr>
        <p:txBody>
          <a:bodyPr/>
          <a:lstStyle/>
          <a:p>
            <a:r>
              <a:rPr lang="en-US" dirty="0"/>
              <a:t>Others are condoning IPS</a:t>
            </a:r>
          </a:p>
        </p:txBody>
      </p:sp>
      <p:sp>
        <p:nvSpPr>
          <p:cNvPr id="4" name="Slide Number Placeholder 3">
            <a:extLst>
              <a:ext uri="{FF2B5EF4-FFF2-40B4-BE49-F238E27FC236}">
                <a16:creationId xmlns:a16="http://schemas.microsoft.com/office/drawing/2014/main" id="{9BC72C4E-17EA-46AF-96A8-235A6FAF657E}"/>
              </a:ext>
            </a:extLst>
          </p:cNvPr>
          <p:cNvSpPr>
            <a:spLocks noGrp="1"/>
          </p:cNvSpPr>
          <p:nvPr>
            <p:ph type="sldNum" sz="quarter" idx="12"/>
          </p:nvPr>
        </p:nvSpPr>
        <p:spPr/>
        <p:txBody>
          <a:bodyPr/>
          <a:lstStyle/>
          <a:p>
            <a:fld id="{0171B764-2AEC-2441-A2C9-DC14F9875489}" type="slidenum">
              <a:rPr lang="en-US" smtClean="0"/>
              <a:t>21</a:t>
            </a:fld>
            <a:endParaRPr lang="en-US"/>
          </a:p>
        </p:txBody>
      </p:sp>
      <p:sp>
        <p:nvSpPr>
          <p:cNvPr id="21" name="Bent Arrow 5">
            <a:extLst>
              <a:ext uri="{FF2B5EF4-FFF2-40B4-BE49-F238E27FC236}">
                <a16:creationId xmlns:a16="http://schemas.microsoft.com/office/drawing/2014/main" id="{0DDB12D2-6983-4243-BDDC-662B1C4D098B}"/>
              </a:ext>
            </a:extLst>
          </p:cNvPr>
          <p:cNvSpPr/>
          <p:nvPr/>
        </p:nvSpPr>
        <p:spPr>
          <a:xfrm rot="10800000">
            <a:off x="5476620" y="4398720"/>
            <a:ext cx="745745" cy="454863"/>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schemeClr val="tx1"/>
              </a:solidFill>
            </a:endParaRPr>
          </a:p>
        </p:txBody>
      </p:sp>
      <p:sp>
        <p:nvSpPr>
          <p:cNvPr id="10" name="Content Placeholder 2">
            <a:extLst>
              <a:ext uri="{FF2B5EF4-FFF2-40B4-BE49-F238E27FC236}">
                <a16:creationId xmlns:a16="http://schemas.microsoft.com/office/drawing/2014/main" id="{991FBD84-A88B-4BF0-8733-D8D72E4F1667}"/>
              </a:ext>
            </a:extLst>
          </p:cNvPr>
          <p:cNvSpPr txBox="1">
            <a:spLocks/>
          </p:cNvSpPr>
          <p:nvPr/>
        </p:nvSpPr>
        <p:spPr>
          <a:xfrm>
            <a:off x="327976" y="950616"/>
            <a:ext cx="5505949" cy="401343"/>
          </a:xfrm>
          <a:prstGeom prst="rect">
            <a:avLst/>
          </a:prstGeom>
          <a:no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r>
              <a:rPr lang="en-US" sz="2000" dirty="0"/>
              <a:t>Suspicious redirect from IPS-content blogposts to app websites </a:t>
            </a:r>
          </a:p>
        </p:txBody>
      </p:sp>
      <p:pic>
        <p:nvPicPr>
          <p:cNvPr id="5" name="Picture 4">
            <a:extLst>
              <a:ext uri="{FF2B5EF4-FFF2-40B4-BE49-F238E27FC236}">
                <a16:creationId xmlns:a16="http://schemas.microsoft.com/office/drawing/2014/main" id="{C01865ED-B886-409E-AC9B-E255DACFA9BC}"/>
              </a:ext>
            </a:extLst>
          </p:cNvPr>
          <p:cNvPicPr>
            <a:picLocks noChangeAspect="1"/>
          </p:cNvPicPr>
          <p:nvPr/>
        </p:nvPicPr>
        <p:blipFill>
          <a:blip r:embed="rId4"/>
          <a:stretch>
            <a:fillRect/>
          </a:stretch>
        </p:blipFill>
        <p:spPr>
          <a:xfrm>
            <a:off x="271510" y="2406324"/>
            <a:ext cx="5161550" cy="2748606"/>
          </a:xfrm>
          <a:prstGeom prst="rect">
            <a:avLst/>
          </a:prstGeom>
        </p:spPr>
      </p:pic>
      <p:pic>
        <p:nvPicPr>
          <p:cNvPr id="19" name="Picture 18">
            <a:extLst>
              <a:ext uri="{FF2B5EF4-FFF2-40B4-BE49-F238E27FC236}">
                <a16:creationId xmlns:a16="http://schemas.microsoft.com/office/drawing/2014/main" id="{2342B62B-B972-47A7-867D-7BD266025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5510" y="1858099"/>
            <a:ext cx="4521998" cy="2500764"/>
          </a:xfrm>
          <a:prstGeom prst="rect">
            <a:avLst/>
          </a:prstGeom>
          <a:ln>
            <a:solidFill>
              <a:schemeClr val="tx1"/>
            </a:solidFill>
          </a:ln>
        </p:spPr>
      </p:pic>
    </p:spTree>
    <p:custDataLst>
      <p:tags r:id="rId1"/>
    </p:custDataLst>
    <p:extLst>
      <p:ext uri="{BB962C8B-B14F-4D97-AF65-F5344CB8AC3E}">
        <p14:creationId xmlns:p14="http://schemas.microsoft.com/office/powerpoint/2010/main" val="32306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0A38-9914-45E0-A397-765E93D0617B}"/>
              </a:ext>
            </a:extLst>
          </p:cNvPr>
          <p:cNvSpPr>
            <a:spLocks noGrp="1"/>
          </p:cNvSpPr>
          <p:nvPr>
            <p:ph type="title"/>
          </p:nvPr>
        </p:nvSpPr>
        <p:spPr>
          <a:xfrm>
            <a:off x="457200" y="-11430"/>
            <a:ext cx="8229600" cy="857250"/>
          </a:xfrm>
        </p:spPr>
        <p:txBody>
          <a:bodyPr/>
          <a:lstStyle/>
          <a:p>
            <a:r>
              <a:rPr lang="en-US" dirty="0"/>
              <a:t>Others are condoning IPS</a:t>
            </a:r>
          </a:p>
        </p:txBody>
      </p:sp>
      <p:sp>
        <p:nvSpPr>
          <p:cNvPr id="4" name="Slide Number Placeholder 3">
            <a:extLst>
              <a:ext uri="{FF2B5EF4-FFF2-40B4-BE49-F238E27FC236}">
                <a16:creationId xmlns:a16="http://schemas.microsoft.com/office/drawing/2014/main" id="{9BC72C4E-17EA-46AF-96A8-235A6FAF657E}"/>
              </a:ext>
            </a:extLst>
          </p:cNvPr>
          <p:cNvSpPr>
            <a:spLocks noGrp="1"/>
          </p:cNvSpPr>
          <p:nvPr>
            <p:ph type="sldNum" sz="quarter" idx="12"/>
          </p:nvPr>
        </p:nvSpPr>
        <p:spPr/>
        <p:txBody>
          <a:bodyPr/>
          <a:lstStyle/>
          <a:p>
            <a:fld id="{0171B764-2AEC-2441-A2C9-DC14F9875489}" type="slidenum">
              <a:rPr lang="en-US" smtClean="0"/>
              <a:t>22</a:t>
            </a:fld>
            <a:endParaRPr lang="en-US"/>
          </a:p>
        </p:txBody>
      </p:sp>
      <p:pic>
        <p:nvPicPr>
          <p:cNvPr id="22" name="Picture 21" descr="https://lh4.googleusercontent.com/vJgl1kGww8JPPQrJcLEFMkTg3ii-9PsqJmL7IrC7Yj2-V_tNNA5xLVVbihjh1NCaqQU9UC_oxYoxOuVVEWQf_xbMi7TrC_q4RxG3_oadFKmbwjLAAhsP6NWRE86R7Z_mFajeqkujNvY">
            <a:extLst>
              <a:ext uri="{FF2B5EF4-FFF2-40B4-BE49-F238E27FC236}">
                <a16:creationId xmlns:a16="http://schemas.microsoft.com/office/drawing/2014/main" id="{EA7764B6-BDD2-472C-8B3E-3947576842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777875"/>
            <a:ext cx="2857500" cy="5080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0C61D431-9B24-4D81-B110-03DEE3AE45A1}"/>
              </a:ext>
            </a:extLst>
          </p:cNvPr>
          <p:cNvSpPr/>
          <p:nvPr/>
        </p:nvSpPr>
        <p:spPr>
          <a:xfrm>
            <a:off x="6019800" y="1400176"/>
            <a:ext cx="2857500" cy="139382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0" name="Content Placeholder 2">
            <a:extLst>
              <a:ext uri="{FF2B5EF4-FFF2-40B4-BE49-F238E27FC236}">
                <a16:creationId xmlns:a16="http://schemas.microsoft.com/office/drawing/2014/main" id="{A21BB58E-AECD-47D4-A024-34A1F43A97C0}"/>
              </a:ext>
            </a:extLst>
          </p:cNvPr>
          <p:cNvSpPr txBox="1">
            <a:spLocks/>
          </p:cNvSpPr>
          <p:nvPr/>
        </p:nvSpPr>
        <p:spPr>
          <a:xfrm>
            <a:off x="338027" y="2130052"/>
            <a:ext cx="5505949" cy="401343"/>
          </a:xfrm>
          <a:prstGeom prst="rect">
            <a:avLst/>
          </a:prstGeom>
          <a:no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endParaRPr lang="en-US" sz="2000" dirty="0"/>
          </a:p>
        </p:txBody>
      </p:sp>
      <p:sp>
        <p:nvSpPr>
          <p:cNvPr id="14" name="Content Placeholder 2">
            <a:extLst>
              <a:ext uri="{FF2B5EF4-FFF2-40B4-BE49-F238E27FC236}">
                <a16:creationId xmlns:a16="http://schemas.microsoft.com/office/drawing/2014/main" id="{71809B67-DBCA-47C5-8B5B-C79654DA3A28}"/>
              </a:ext>
            </a:extLst>
          </p:cNvPr>
          <p:cNvSpPr txBox="1">
            <a:spLocks/>
          </p:cNvSpPr>
          <p:nvPr/>
        </p:nvSpPr>
        <p:spPr>
          <a:xfrm>
            <a:off x="327976" y="950616"/>
            <a:ext cx="5505949" cy="1047094"/>
          </a:xfrm>
          <a:prstGeom prst="rect">
            <a:avLst/>
          </a:prstGeom>
          <a:no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r>
              <a:rPr lang="en-US" sz="2000" dirty="0"/>
              <a:t>Suspicious redirect from IPS-content blogposts to app websites </a:t>
            </a:r>
          </a:p>
          <a:p>
            <a:r>
              <a:rPr lang="en-US" sz="2000" dirty="0"/>
              <a:t>Paid ads coming up on IPS-related search terms</a:t>
            </a:r>
          </a:p>
          <a:p>
            <a:endParaRPr lang="en-US" sz="2000" dirty="0"/>
          </a:p>
        </p:txBody>
      </p:sp>
    </p:spTree>
    <p:custDataLst>
      <p:tags r:id="rId1"/>
    </p:custDataLst>
    <p:extLst>
      <p:ext uri="{BB962C8B-B14F-4D97-AF65-F5344CB8AC3E}">
        <p14:creationId xmlns:p14="http://schemas.microsoft.com/office/powerpoint/2010/main" val="23993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0A38-9914-45E0-A397-765E93D0617B}"/>
              </a:ext>
            </a:extLst>
          </p:cNvPr>
          <p:cNvSpPr>
            <a:spLocks noGrp="1"/>
          </p:cNvSpPr>
          <p:nvPr>
            <p:ph type="title"/>
          </p:nvPr>
        </p:nvSpPr>
        <p:spPr>
          <a:xfrm>
            <a:off x="457200" y="-11430"/>
            <a:ext cx="8229600" cy="857250"/>
          </a:xfrm>
        </p:spPr>
        <p:txBody>
          <a:bodyPr/>
          <a:lstStyle/>
          <a:p>
            <a:r>
              <a:rPr lang="en-US" dirty="0"/>
              <a:t>Others are condoning IPS</a:t>
            </a:r>
          </a:p>
        </p:txBody>
      </p:sp>
      <p:sp>
        <p:nvSpPr>
          <p:cNvPr id="4" name="Slide Number Placeholder 3">
            <a:extLst>
              <a:ext uri="{FF2B5EF4-FFF2-40B4-BE49-F238E27FC236}">
                <a16:creationId xmlns:a16="http://schemas.microsoft.com/office/drawing/2014/main" id="{9BC72C4E-17EA-46AF-96A8-235A6FAF657E}"/>
              </a:ext>
            </a:extLst>
          </p:cNvPr>
          <p:cNvSpPr>
            <a:spLocks noGrp="1"/>
          </p:cNvSpPr>
          <p:nvPr>
            <p:ph type="sldNum" sz="quarter" idx="12"/>
          </p:nvPr>
        </p:nvSpPr>
        <p:spPr/>
        <p:txBody>
          <a:bodyPr/>
          <a:lstStyle/>
          <a:p>
            <a:fld id="{0171B764-2AEC-2441-A2C9-DC14F9875489}" type="slidenum">
              <a:rPr lang="en-US" smtClean="0"/>
              <a:t>23</a:t>
            </a:fld>
            <a:endParaRPr lang="en-US"/>
          </a:p>
        </p:txBody>
      </p:sp>
      <p:sp>
        <p:nvSpPr>
          <p:cNvPr id="10" name="TextBox 9">
            <a:extLst>
              <a:ext uri="{FF2B5EF4-FFF2-40B4-BE49-F238E27FC236}">
                <a16:creationId xmlns:a16="http://schemas.microsoft.com/office/drawing/2014/main" id="{BDDD8406-7875-48B9-B387-B0875460D134}"/>
              </a:ext>
            </a:extLst>
          </p:cNvPr>
          <p:cNvSpPr txBox="1"/>
          <p:nvPr/>
        </p:nvSpPr>
        <p:spPr>
          <a:xfrm>
            <a:off x="5871546" y="1237039"/>
            <a:ext cx="327245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solidFill>
                  <a:schemeClr val="tx1"/>
                </a:solidFill>
                <a:latin typeface="LM Roman 12" panose="00000500000000000000" pitchFamily="50" charset="0"/>
              </a:rPr>
              <a:t>Hi, If I use this app to track my husband, will he know that I am tracking him? </a:t>
            </a:r>
          </a:p>
        </p:txBody>
      </p:sp>
      <p:sp>
        <p:nvSpPr>
          <p:cNvPr id="11" name="TextBox 10">
            <a:extLst>
              <a:ext uri="{FF2B5EF4-FFF2-40B4-BE49-F238E27FC236}">
                <a16:creationId xmlns:a16="http://schemas.microsoft.com/office/drawing/2014/main" id="{ADE88D35-4342-4DEE-A183-96C9F14C5DD9}"/>
              </a:ext>
            </a:extLst>
          </p:cNvPr>
          <p:cNvSpPr txBox="1"/>
          <p:nvPr/>
        </p:nvSpPr>
        <p:spPr>
          <a:xfrm>
            <a:off x="615418" y="3148541"/>
            <a:ext cx="1579652" cy="39958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a:latin typeface="LM Roman 12" panose="00000500000000000000" pitchFamily="50" charset="0"/>
              </a:rPr>
              <a:t>9</a:t>
            </a:r>
            <a:r>
              <a:rPr lang="en-US" sz="2000" dirty="0">
                <a:latin typeface="Abadi Extra Light" panose="020B0204020104020204" pitchFamily="34" charset="0"/>
              </a:rPr>
              <a:t> responses:</a:t>
            </a:r>
          </a:p>
        </p:txBody>
      </p:sp>
      <p:sp>
        <p:nvSpPr>
          <p:cNvPr id="13" name="Rectangle 12">
            <a:extLst>
              <a:ext uri="{FF2B5EF4-FFF2-40B4-BE49-F238E27FC236}">
                <a16:creationId xmlns:a16="http://schemas.microsoft.com/office/drawing/2014/main" id="{7E363397-E7C4-4598-80E9-DC606EECD99B}"/>
              </a:ext>
            </a:extLst>
          </p:cNvPr>
          <p:cNvSpPr/>
          <p:nvPr/>
        </p:nvSpPr>
        <p:spPr>
          <a:xfrm>
            <a:off x="928712" y="3658112"/>
            <a:ext cx="2105063" cy="461665"/>
          </a:xfrm>
          <a:prstGeom prst="rect">
            <a:avLst/>
          </a:prstGeom>
          <a:ln w="19050">
            <a:solidFill>
              <a:srgbClr val="FF0000"/>
            </a:solidFill>
          </a:ln>
        </p:spPr>
        <p:txBody>
          <a:bodyPr wrap="none">
            <a:spAutoFit/>
          </a:bodyPr>
          <a:lstStyle/>
          <a:p>
            <a:r>
              <a:rPr lang="en-US" sz="2400" dirty="0">
                <a:latin typeface="LM Roman 12" panose="00000500000000000000" pitchFamily="50" charset="0"/>
              </a:rPr>
              <a:t>8</a:t>
            </a:r>
            <a:r>
              <a:rPr lang="en-US" sz="2400" dirty="0">
                <a:latin typeface="Abadi Extra Light" panose="020B0204020104020204" pitchFamily="34" charset="0"/>
              </a:rPr>
              <a:t> condoned IPS</a:t>
            </a:r>
          </a:p>
        </p:txBody>
      </p:sp>
      <p:sp>
        <p:nvSpPr>
          <p:cNvPr id="12" name="Rectangle 11">
            <a:extLst>
              <a:ext uri="{FF2B5EF4-FFF2-40B4-BE49-F238E27FC236}">
                <a16:creationId xmlns:a16="http://schemas.microsoft.com/office/drawing/2014/main" id="{20AFC501-01F3-433E-A944-8252B3C3381D}"/>
              </a:ext>
            </a:extLst>
          </p:cNvPr>
          <p:cNvSpPr/>
          <p:nvPr/>
        </p:nvSpPr>
        <p:spPr>
          <a:xfrm>
            <a:off x="3590584" y="3657739"/>
            <a:ext cx="1739722" cy="707886"/>
          </a:xfrm>
          <a:prstGeom prst="rect">
            <a:avLst/>
          </a:prstGeom>
          <a:solidFill>
            <a:schemeClr val="bg1"/>
          </a:solidFill>
          <a:ln w="28575">
            <a:solidFill>
              <a:schemeClr val="accent6"/>
            </a:solidFill>
          </a:ln>
        </p:spPr>
        <p:txBody>
          <a:bodyPr wrap="square">
            <a:spAutoFit/>
          </a:bodyPr>
          <a:lstStyle/>
          <a:p>
            <a:r>
              <a:rPr lang="en-US" sz="2000" dirty="0">
                <a:latin typeface="LM Roman 12" panose="00000500000000000000" pitchFamily="50" charset="0"/>
              </a:rPr>
              <a:t>1</a:t>
            </a:r>
            <a:r>
              <a:rPr lang="en-US" sz="2000" dirty="0">
                <a:latin typeface="Abadi Extra Light" panose="020B0204020104020204" pitchFamily="34" charset="0"/>
              </a:rPr>
              <a:t> admonished against IPS use</a:t>
            </a:r>
          </a:p>
        </p:txBody>
      </p:sp>
      <p:sp>
        <p:nvSpPr>
          <p:cNvPr id="16" name="Content Placeholder 2">
            <a:extLst>
              <a:ext uri="{FF2B5EF4-FFF2-40B4-BE49-F238E27FC236}">
                <a16:creationId xmlns:a16="http://schemas.microsoft.com/office/drawing/2014/main" id="{58E20AC4-E4B3-4488-858D-86FA99D72638}"/>
              </a:ext>
            </a:extLst>
          </p:cNvPr>
          <p:cNvSpPr txBox="1">
            <a:spLocks/>
          </p:cNvSpPr>
          <p:nvPr/>
        </p:nvSpPr>
        <p:spPr>
          <a:xfrm>
            <a:off x="327976" y="950615"/>
            <a:ext cx="5691824" cy="1979909"/>
          </a:xfrm>
          <a:prstGeom prst="rect">
            <a:avLst/>
          </a:prstGeom>
          <a:no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r>
              <a:rPr lang="en-US" sz="2000" dirty="0"/>
              <a:t>Suspicious redirect from IPS-content blogposts to app websites </a:t>
            </a:r>
          </a:p>
          <a:p>
            <a:r>
              <a:rPr lang="en-US" sz="2000" dirty="0"/>
              <a:t>Paid ads coming up on IPS-related search terms</a:t>
            </a:r>
          </a:p>
          <a:p>
            <a:r>
              <a:rPr lang="en-US" sz="2000" dirty="0"/>
              <a:t>Contacted customer support for </a:t>
            </a:r>
            <a:r>
              <a:rPr lang="en-US" sz="2000" dirty="0">
                <a:latin typeface="LM Roman 12" panose="00000500000000000000" pitchFamily="50" charset="0"/>
              </a:rPr>
              <a:t>11</a:t>
            </a:r>
            <a:r>
              <a:rPr lang="en-US" sz="2000" dirty="0"/>
              <a:t> apps</a:t>
            </a:r>
          </a:p>
          <a:p>
            <a:pPr lvl="1"/>
            <a:r>
              <a:rPr lang="en-US" dirty="0">
                <a:latin typeface="LM Roman 12" panose="00000500000000000000" pitchFamily="50" charset="0"/>
              </a:rPr>
              <a:t>6</a:t>
            </a:r>
            <a:r>
              <a:rPr lang="en-US" dirty="0"/>
              <a:t> on-store and </a:t>
            </a:r>
            <a:r>
              <a:rPr lang="en-US" dirty="0">
                <a:latin typeface="LM Roman 12" panose="00000500000000000000" pitchFamily="50" charset="0"/>
              </a:rPr>
              <a:t>5</a:t>
            </a:r>
            <a:r>
              <a:rPr lang="en-US" dirty="0"/>
              <a:t> off-store</a:t>
            </a:r>
          </a:p>
          <a:p>
            <a:pPr lvl="1"/>
            <a:r>
              <a:rPr lang="en-US" dirty="0"/>
              <a:t>posing as an abuser</a:t>
            </a:r>
          </a:p>
        </p:txBody>
      </p:sp>
      <p:sp>
        <p:nvSpPr>
          <p:cNvPr id="7" name="Rectangle 6">
            <a:extLst>
              <a:ext uri="{FF2B5EF4-FFF2-40B4-BE49-F238E27FC236}">
                <a16:creationId xmlns:a16="http://schemas.microsoft.com/office/drawing/2014/main" id="{1512D18E-8A0B-4AFA-90EF-766C7A9897CC}"/>
              </a:ext>
            </a:extLst>
          </p:cNvPr>
          <p:cNvSpPr/>
          <p:nvPr/>
        </p:nvSpPr>
        <p:spPr>
          <a:xfrm>
            <a:off x="5863590" y="849630"/>
            <a:ext cx="1005840" cy="3877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LM Roman 12" panose="00000500000000000000" pitchFamily="50" charset="0"/>
              </a:rPr>
              <a:t>Jessie:</a:t>
            </a:r>
            <a:endParaRPr lang="en-US" sz="2400" dirty="0">
              <a:solidFill>
                <a:schemeClr val="bg1"/>
              </a:solidFill>
            </a:endParaRPr>
          </a:p>
        </p:txBody>
      </p:sp>
      <p:sp>
        <p:nvSpPr>
          <p:cNvPr id="8" name="Rectangle 7">
            <a:extLst>
              <a:ext uri="{FF2B5EF4-FFF2-40B4-BE49-F238E27FC236}">
                <a16:creationId xmlns:a16="http://schemas.microsoft.com/office/drawing/2014/main" id="{8BEB8BAA-308A-4901-8FA5-09D93108B453}"/>
              </a:ext>
            </a:extLst>
          </p:cNvPr>
          <p:cNvSpPr/>
          <p:nvPr/>
        </p:nvSpPr>
        <p:spPr>
          <a:xfrm>
            <a:off x="5863590" y="2796500"/>
            <a:ext cx="328486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latin typeface="LM Roman 12" panose="00000500000000000000" pitchFamily="50" charset="0"/>
              </a:rPr>
              <a:t>For Android monitoring the app can be hidden from the home screen …</a:t>
            </a:r>
          </a:p>
        </p:txBody>
      </p:sp>
      <p:sp>
        <p:nvSpPr>
          <p:cNvPr id="19" name="Rectangle 18">
            <a:extLst>
              <a:ext uri="{FF2B5EF4-FFF2-40B4-BE49-F238E27FC236}">
                <a16:creationId xmlns:a16="http://schemas.microsoft.com/office/drawing/2014/main" id="{8284FE3E-C715-43A2-8CD2-7E8646EA2D03}"/>
              </a:ext>
            </a:extLst>
          </p:cNvPr>
          <p:cNvSpPr/>
          <p:nvPr/>
        </p:nvSpPr>
        <p:spPr>
          <a:xfrm>
            <a:off x="7577795" y="2428240"/>
            <a:ext cx="158652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err="1">
                <a:solidFill>
                  <a:schemeClr val="bg1"/>
                </a:solidFill>
                <a:latin typeface="LM Roman 12" panose="00000500000000000000" pitchFamily="50" charset="0"/>
              </a:rPr>
              <a:t>WebWatcher</a:t>
            </a:r>
            <a:r>
              <a:rPr lang="en-US" dirty="0">
                <a:solidFill>
                  <a:schemeClr val="bg1"/>
                </a:solidFill>
                <a:latin typeface="LM Roman 12" panose="00000500000000000000" pitchFamily="50" charset="0"/>
              </a:rPr>
              <a:t>: </a:t>
            </a:r>
            <a:endParaRPr lang="en-US" dirty="0">
              <a:solidFill>
                <a:schemeClr val="bg1"/>
              </a:solidFill>
            </a:endParaRPr>
          </a:p>
        </p:txBody>
      </p:sp>
    </p:spTree>
    <p:custDataLst>
      <p:tags r:id="rId1"/>
    </p:custDataLst>
    <p:extLst>
      <p:ext uri="{BB962C8B-B14F-4D97-AF65-F5344CB8AC3E}">
        <p14:creationId xmlns:p14="http://schemas.microsoft.com/office/powerpoint/2010/main" val="34834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7" grpId="0" animBg="1"/>
      <p:bldP spid="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ECA6-B0B4-4D62-9FB9-F44B6F5A0577}"/>
              </a:ext>
            </a:extLst>
          </p:cNvPr>
          <p:cNvSpPr>
            <a:spLocks noGrp="1"/>
          </p:cNvSpPr>
          <p:nvPr>
            <p:ph type="title"/>
          </p:nvPr>
        </p:nvSpPr>
        <p:spPr>
          <a:noFill/>
          <a:ln>
            <a:noFill/>
          </a:ln>
          <a:effectLst/>
        </p:spPr>
        <p:txBody>
          <a:bodyPr vert="horz" wrap="square" numCol="1" anchor="ctr">
            <a:prstTxWarp prst="textNoShape">
              <a:avLst/>
            </a:prstTxWarp>
          </a:bodyPr>
          <a:lstStyle/>
          <a:p>
            <a:r>
              <a:rPr lang="en-US" sz="3600" dirty="0"/>
              <a:t>So far,</a:t>
            </a:r>
            <a:endParaRPr lang="en-US" sz="3200" dirty="0"/>
          </a:p>
        </p:txBody>
      </p:sp>
      <p:sp>
        <p:nvSpPr>
          <p:cNvPr id="3" name="Content Placeholder 2">
            <a:extLst>
              <a:ext uri="{FF2B5EF4-FFF2-40B4-BE49-F238E27FC236}">
                <a16:creationId xmlns:a16="http://schemas.microsoft.com/office/drawing/2014/main" id="{5F1FF6E6-8C3F-444A-8333-7A6E975C4592}"/>
              </a:ext>
            </a:extLst>
          </p:cNvPr>
          <p:cNvSpPr>
            <a:spLocks noGrp="1"/>
          </p:cNvSpPr>
          <p:nvPr>
            <p:ph idx="1"/>
          </p:nvPr>
        </p:nvSpPr>
        <p:spPr>
          <a:xfrm>
            <a:off x="266700" y="1280160"/>
            <a:ext cx="8610600" cy="3587750"/>
          </a:xfrm>
        </p:spPr>
        <p:txBody>
          <a:bodyPr/>
          <a:lstStyle/>
          <a:p>
            <a:pPr marL="457200" indent="-457200">
              <a:lnSpc>
                <a:spcPct val="150000"/>
              </a:lnSpc>
              <a:buFont typeface="+mj-lt"/>
              <a:buAutoNum type="arabicPeriod"/>
            </a:pPr>
            <a:r>
              <a:rPr lang="en-US" dirty="0">
                <a:solidFill>
                  <a:schemeClr val="accent2">
                    <a:lumMod val="50000"/>
                  </a:schemeClr>
                </a:solidFill>
              </a:rPr>
              <a:t>Thousands of IPS-relevant apps are available</a:t>
            </a:r>
          </a:p>
          <a:p>
            <a:pPr marL="457200" indent="-457200">
              <a:lnSpc>
                <a:spcPct val="150000"/>
              </a:lnSpc>
              <a:buFont typeface="+mj-lt"/>
              <a:buAutoNum type="arabicPeriod"/>
            </a:pPr>
            <a:r>
              <a:rPr lang="en-US" dirty="0">
                <a:solidFill>
                  <a:schemeClr val="accent2">
                    <a:lumMod val="50000"/>
                  </a:schemeClr>
                </a:solidFill>
              </a:rPr>
              <a:t>Plenty of how-to blogs, videos, and online forums for abusers</a:t>
            </a:r>
          </a:p>
          <a:p>
            <a:pPr marL="457200" indent="-457200">
              <a:lnSpc>
                <a:spcPct val="150000"/>
              </a:lnSpc>
              <a:buFont typeface="+mj-lt"/>
              <a:buAutoNum type="arabicPeriod"/>
            </a:pPr>
            <a:r>
              <a:rPr lang="en-US" dirty="0">
                <a:solidFill>
                  <a:schemeClr val="accent2">
                    <a:lumMod val="50000"/>
                  </a:schemeClr>
                </a:solidFill>
              </a:rPr>
              <a:t>Some </a:t>
            </a:r>
            <a:r>
              <a:rPr lang="en-US" dirty="0">
                <a:solidFill>
                  <a:schemeClr val="accent2">
                    <a:lumMod val="50000"/>
                  </a:schemeClr>
                </a:solidFill>
                <a:latin typeface="Abadi Extra Light" panose="020B0204020104020204" pitchFamily="34" charset="0"/>
              </a:rPr>
              <a:t>developers promote </a:t>
            </a:r>
            <a:r>
              <a:rPr lang="en-US" dirty="0">
                <a:solidFill>
                  <a:schemeClr val="accent2">
                    <a:lumMod val="50000"/>
                  </a:schemeClr>
                </a:solidFill>
              </a:rPr>
              <a:t>IPS</a:t>
            </a:r>
          </a:p>
        </p:txBody>
      </p:sp>
      <p:sp>
        <p:nvSpPr>
          <p:cNvPr id="4" name="Slide Number Placeholder 3">
            <a:extLst>
              <a:ext uri="{FF2B5EF4-FFF2-40B4-BE49-F238E27FC236}">
                <a16:creationId xmlns:a16="http://schemas.microsoft.com/office/drawing/2014/main" id="{7AB34F48-61F8-4114-97F9-2C99F1CA8C2F}"/>
              </a:ext>
            </a:extLst>
          </p:cNvPr>
          <p:cNvSpPr>
            <a:spLocks noGrp="1"/>
          </p:cNvSpPr>
          <p:nvPr>
            <p:ph type="sldNum" sz="quarter" idx="12"/>
          </p:nvPr>
        </p:nvSpPr>
        <p:spPr/>
        <p:txBody>
          <a:bodyPr/>
          <a:lstStyle/>
          <a:p>
            <a:fld id="{0171B764-2AEC-2441-A2C9-DC14F9875489}" type="slidenum">
              <a:rPr lang="en-US" smtClean="0"/>
              <a:t>24</a:t>
            </a:fld>
            <a:endParaRPr lang="en-US"/>
          </a:p>
        </p:txBody>
      </p:sp>
    </p:spTree>
    <p:extLst>
      <p:ext uri="{BB962C8B-B14F-4D97-AF65-F5344CB8AC3E}">
        <p14:creationId xmlns:p14="http://schemas.microsoft.com/office/powerpoint/2010/main" val="28521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A79-38F3-4696-A195-C53AFEB980D8}"/>
              </a:ext>
            </a:extLst>
          </p:cNvPr>
          <p:cNvSpPr>
            <a:spLocks noGrp="1"/>
          </p:cNvSpPr>
          <p:nvPr>
            <p:ph type="title"/>
          </p:nvPr>
        </p:nvSpPr>
        <p:spPr/>
        <p:txBody>
          <a:bodyPr/>
          <a:lstStyle/>
          <a:p>
            <a:r>
              <a:rPr lang="en-US" dirty="0"/>
              <a:t>Disclosure with Google</a:t>
            </a:r>
          </a:p>
        </p:txBody>
      </p:sp>
      <p:sp>
        <p:nvSpPr>
          <p:cNvPr id="3" name="Content Placeholder 2">
            <a:extLst>
              <a:ext uri="{FF2B5EF4-FFF2-40B4-BE49-F238E27FC236}">
                <a16:creationId xmlns:a16="http://schemas.microsoft.com/office/drawing/2014/main" id="{A9919464-ACAB-47AC-85EC-1B3C49D69EAA}"/>
              </a:ext>
            </a:extLst>
          </p:cNvPr>
          <p:cNvSpPr>
            <a:spLocks noGrp="1"/>
          </p:cNvSpPr>
          <p:nvPr>
            <p:ph idx="1"/>
          </p:nvPr>
        </p:nvSpPr>
        <p:spPr>
          <a:xfrm>
            <a:off x="123190" y="993140"/>
            <a:ext cx="8877299" cy="2552838"/>
          </a:xfrm>
        </p:spPr>
        <p:txBody>
          <a:bodyPr/>
          <a:lstStyle/>
          <a:p>
            <a:pPr marL="0" indent="0">
              <a:lnSpc>
                <a:spcPct val="150000"/>
              </a:lnSpc>
              <a:spcAft>
                <a:spcPts val="1200"/>
              </a:spcAft>
              <a:buNone/>
            </a:pPr>
            <a:r>
              <a:rPr lang="en-US" dirty="0"/>
              <a:t>We communicated our findings to Google. Google has</a:t>
            </a:r>
          </a:p>
          <a:p>
            <a:r>
              <a:rPr lang="en-US" dirty="0"/>
              <a:t>tightened enforcement to disallow any couple tracking apps and taken action against the ones violate Play Store  policies</a:t>
            </a:r>
          </a:p>
          <a:p>
            <a:pPr>
              <a:lnSpc>
                <a:spcPct val="150000"/>
              </a:lnSpc>
            </a:pPr>
            <a:r>
              <a:rPr lang="en-US" dirty="0"/>
              <a:t>taken action against YouTube videos that violate their policies</a:t>
            </a:r>
          </a:p>
          <a:p>
            <a:pPr>
              <a:lnSpc>
                <a:spcPct val="150000"/>
              </a:lnSpc>
            </a:pPr>
            <a:r>
              <a:rPr lang="en-US" dirty="0"/>
              <a:t>extended restrictions on ad-serving and Play Store search</a:t>
            </a:r>
          </a:p>
          <a:p>
            <a:pPr>
              <a:lnSpc>
                <a:spcPct val="150000"/>
              </a:lnSpc>
            </a:pPr>
            <a:endParaRPr lang="en-US" dirty="0"/>
          </a:p>
        </p:txBody>
      </p:sp>
      <p:sp>
        <p:nvSpPr>
          <p:cNvPr id="4" name="Slide Number Placeholder 3">
            <a:extLst>
              <a:ext uri="{FF2B5EF4-FFF2-40B4-BE49-F238E27FC236}">
                <a16:creationId xmlns:a16="http://schemas.microsoft.com/office/drawing/2014/main" id="{FB6CB22B-11CC-421D-89E1-A2D3755433ED}"/>
              </a:ext>
            </a:extLst>
          </p:cNvPr>
          <p:cNvSpPr>
            <a:spLocks noGrp="1"/>
          </p:cNvSpPr>
          <p:nvPr>
            <p:ph type="sldNum" sz="quarter" idx="12"/>
          </p:nvPr>
        </p:nvSpPr>
        <p:spPr/>
        <p:txBody>
          <a:bodyPr/>
          <a:lstStyle/>
          <a:p>
            <a:fld id="{0171B764-2AEC-2441-A2C9-DC14F9875489}" type="slidenum">
              <a:rPr lang="en-US" smtClean="0"/>
              <a:t>25</a:t>
            </a:fld>
            <a:endParaRPr lang="en-US"/>
          </a:p>
        </p:txBody>
      </p:sp>
      <p:sp>
        <p:nvSpPr>
          <p:cNvPr id="5" name="TextBox 4">
            <a:extLst>
              <a:ext uri="{FF2B5EF4-FFF2-40B4-BE49-F238E27FC236}">
                <a16:creationId xmlns:a16="http://schemas.microsoft.com/office/drawing/2014/main" id="{80C30167-A1A1-476B-B2F6-015C04D5EB9D}"/>
              </a:ext>
            </a:extLst>
          </p:cNvPr>
          <p:cNvSpPr txBox="1"/>
          <p:nvPr/>
        </p:nvSpPr>
        <p:spPr>
          <a:xfrm>
            <a:off x="717925" y="3842048"/>
            <a:ext cx="758940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dirty="0">
                <a:latin typeface="Abadi Extra Light" panose="020B0204020104020204" pitchFamily="34" charset="0"/>
              </a:rPr>
              <a:t>Dual-use apps will/should remain on stores:</a:t>
            </a:r>
          </a:p>
          <a:p>
            <a:pPr algn="ctr"/>
            <a:r>
              <a:rPr lang="en-US" sz="2800" dirty="0">
                <a:latin typeface="Abadi Extra Light" panose="020B0204020104020204" pitchFamily="34" charset="0"/>
              </a:rPr>
              <a:t>We need detection tools to help (potential) victims</a:t>
            </a:r>
          </a:p>
        </p:txBody>
      </p:sp>
      <p:pic>
        <p:nvPicPr>
          <p:cNvPr id="6" name="Picture 2" descr="Google">
            <a:extLst>
              <a:ext uri="{FF2B5EF4-FFF2-40B4-BE49-F238E27FC236}">
                <a16:creationId xmlns:a16="http://schemas.microsoft.com/office/drawing/2014/main" id="{AA2CB8E5-B19D-4121-9266-9D1CD85D6B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6570" y="420638"/>
            <a:ext cx="1561369" cy="572502"/>
          </a:xfrm>
          <a:prstGeom prst="rect">
            <a:avLst/>
          </a:prstGeom>
          <a:solidFill>
            <a:schemeClr val="bg1"/>
          </a:solidFill>
          <a:extLst/>
        </p:spPr>
      </p:pic>
      <p:pic>
        <p:nvPicPr>
          <p:cNvPr id="6146" name="Picture 2" descr="Image result for youtube logo">
            <a:extLst>
              <a:ext uri="{FF2B5EF4-FFF2-40B4-BE49-F238E27FC236}">
                <a16:creationId xmlns:a16="http://schemas.microsoft.com/office/drawing/2014/main" id="{525C7462-9077-4B63-B42B-1697784A9E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458" b="29688"/>
          <a:stretch/>
        </p:blipFill>
        <p:spPr bwMode="auto">
          <a:xfrm>
            <a:off x="2943010" y="2529570"/>
            <a:ext cx="1108364" cy="4860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lay Store logo">
            <a:extLst>
              <a:ext uri="{FF2B5EF4-FFF2-40B4-BE49-F238E27FC236}">
                <a16:creationId xmlns:a16="http://schemas.microsoft.com/office/drawing/2014/main" id="{FBAEB823-F6C5-4BC7-A188-EB24AEEA88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248" y="2088952"/>
            <a:ext cx="1315306" cy="4827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3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1BB4-ABD5-4581-8823-4792EF0A658A}"/>
              </a:ext>
            </a:extLst>
          </p:cNvPr>
          <p:cNvSpPr>
            <a:spLocks noGrp="1"/>
          </p:cNvSpPr>
          <p:nvPr>
            <p:ph type="title"/>
          </p:nvPr>
        </p:nvSpPr>
        <p:spPr/>
        <p:txBody>
          <a:bodyPr/>
          <a:lstStyle/>
          <a:p>
            <a:r>
              <a:rPr lang="en-US" dirty="0"/>
              <a:t>Are anti-spyware tools effective?</a:t>
            </a:r>
          </a:p>
        </p:txBody>
      </p:sp>
      <p:sp>
        <p:nvSpPr>
          <p:cNvPr id="3" name="Content Placeholder 2">
            <a:extLst>
              <a:ext uri="{FF2B5EF4-FFF2-40B4-BE49-F238E27FC236}">
                <a16:creationId xmlns:a16="http://schemas.microsoft.com/office/drawing/2014/main" id="{1BDF9D84-3CE9-44C4-BFD6-FE28EC7019F2}"/>
              </a:ext>
            </a:extLst>
          </p:cNvPr>
          <p:cNvSpPr>
            <a:spLocks noGrp="1"/>
          </p:cNvSpPr>
          <p:nvPr>
            <p:ph idx="1"/>
          </p:nvPr>
        </p:nvSpPr>
        <p:spPr/>
        <p:txBody>
          <a:bodyPr/>
          <a:lstStyle/>
          <a:p>
            <a:r>
              <a:rPr lang="en-US" sz="2000" dirty="0"/>
              <a:t>Snowball searched for anti-spyware apps in Play Store</a:t>
            </a:r>
          </a:p>
          <a:p>
            <a:r>
              <a:rPr lang="en-US" sz="2000" dirty="0"/>
              <a:t>Found 40 apps that claim to have anti-spyware capabilities</a:t>
            </a:r>
          </a:p>
          <a:p>
            <a:endParaRPr lang="en-US" sz="2000" dirty="0"/>
          </a:p>
          <a:p>
            <a:endParaRPr lang="en-US" sz="2000" dirty="0"/>
          </a:p>
          <a:p>
            <a:endParaRPr lang="en-US" sz="2000" dirty="0"/>
          </a:p>
          <a:p>
            <a:endParaRPr lang="en-US" sz="2000" dirty="0"/>
          </a:p>
          <a:p>
            <a:endParaRPr lang="en-US" sz="2000" dirty="0"/>
          </a:p>
          <a:p>
            <a:endParaRPr lang="en-US" sz="2000" dirty="0"/>
          </a:p>
          <a:p>
            <a:pPr>
              <a:lnSpc>
                <a:spcPct val="150000"/>
              </a:lnSpc>
            </a:pPr>
            <a:endParaRPr lang="en-US" sz="2000" dirty="0"/>
          </a:p>
          <a:p>
            <a:r>
              <a:rPr lang="en-US" sz="1800" b="1" dirty="0"/>
              <a:t>Methodology: </a:t>
            </a:r>
            <a:r>
              <a:rPr lang="en-US" sz="1800" dirty="0"/>
              <a:t>Installed IPS-relevant apps in a phone along with one anti-spyware app</a:t>
            </a:r>
          </a:p>
          <a:p>
            <a:pPr lvl="1"/>
            <a:r>
              <a:rPr lang="en-US" sz="1800" dirty="0"/>
              <a:t>record the apps flagged by the anti-spyware</a:t>
            </a:r>
          </a:p>
          <a:p>
            <a:endParaRPr lang="en-US" sz="2000" dirty="0"/>
          </a:p>
        </p:txBody>
      </p:sp>
      <p:sp>
        <p:nvSpPr>
          <p:cNvPr id="4" name="Slide Number Placeholder 3">
            <a:extLst>
              <a:ext uri="{FF2B5EF4-FFF2-40B4-BE49-F238E27FC236}">
                <a16:creationId xmlns:a16="http://schemas.microsoft.com/office/drawing/2014/main" id="{42927230-5F02-4307-A846-35B407FFEEBE}"/>
              </a:ext>
            </a:extLst>
          </p:cNvPr>
          <p:cNvSpPr>
            <a:spLocks noGrp="1"/>
          </p:cNvSpPr>
          <p:nvPr>
            <p:ph type="sldNum" sz="quarter" idx="12"/>
          </p:nvPr>
        </p:nvSpPr>
        <p:spPr/>
        <p:txBody>
          <a:bodyPr/>
          <a:lstStyle/>
          <a:p>
            <a:fld id="{0171B764-2AEC-2441-A2C9-DC14F9875489}" type="slidenum">
              <a:rPr lang="en-US" smtClean="0"/>
              <a:t>26</a:t>
            </a:fld>
            <a:endParaRPr lang="en-US"/>
          </a:p>
        </p:txBody>
      </p:sp>
      <p:pic>
        <p:nvPicPr>
          <p:cNvPr id="15" name="Picture 14">
            <a:extLst>
              <a:ext uri="{FF2B5EF4-FFF2-40B4-BE49-F238E27FC236}">
                <a16:creationId xmlns:a16="http://schemas.microsoft.com/office/drawing/2014/main" id="{8A244950-C74D-43EF-B247-5A8E7C83F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218" y="2247588"/>
            <a:ext cx="993969" cy="116178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15BF60F8-27FE-48E1-9591-9E2A7D83EA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812" y="2222107"/>
            <a:ext cx="1069839" cy="827938"/>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8D887D29-1500-4B07-9675-32157A6FC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358" y="2708296"/>
            <a:ext cx="1175135" cy="734459"/>
          </a:xfrm>
          <a:prstGeom prst="rect">
            <a:avLst/>
          </a:prstGeom>
          <a:ln>
            <a:noFill/>
          </a:ln>
          <a:effectLst>
            <a:outerShdw blurRad="292100" dist="139700" dir="2700000" algn="tl" rotWithShape="0">
              <a:srgbClr val="333333">
                <a:alpha val="65000"/>
              </a:srgbClr>
            </a:outerShdw>
          </a:effectLst>
        </p:spPr>
      </p:pic>
      <p:pic>
        <p:nvPicPr>
          <p:cNvPr id="19" name="Picture 2" descr="Image result for norton">
            <a:extLst>
              <a:ext uri="{FF2B5EF4-FFF2-40B4-BE49-F238E27FC236}">
                <a16:creationId xmlns:a16="http://schemas.microsoft.com/office/drawing/2014/main" id="{C632B409-F90F-435D-9B22-F03C497E0F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4187" y="2222107"/>
            <a:ext cx="861625" cy="485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A31D7EB-A6B7-459E-8644-EA2754B0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3607" y="2854212"/>
            <a:ext cx="694398" cy="69439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50A247C-3EAC-4F57-841A-65029529D98F}"/>
              </a:ext>
            </a:extLst>
          </p:cNvPr>
          <p:cNvPicPr>
            <a:picLocks noChangeAspect="1"/>
          </p:cNvPicPr>
          <p:nvPr/>
        </p:nvPicPr>
        <p:blipFill>
          <a:blip r:embed="rId9"/>
          <a:stretch>
            <a:fillRect/>
          </a:stretch>
        </p:blipFill>
        <p:spPr>
          <a:xfrm>
            <a:off x="1204633" y="3083410"/>
            <a:ext cx="1735241" cy="855078"/>
          </a:xfrm>
          <a:prstGeom prst="rect">
            <a:avLst/>
          </a:prstGeom>
        </p:spPr>
      </p:pic>
      <p:pic>
        <p:nvPicPr>
          <p:cNvPr id="8" name="Picture 7">
            <a:extLst>
              <a:ext uri="{FF2B5EF4-FFF2-40B4-BE49-F238E27FC236}">
                <a16:creationId xmlns:a16="http://schemas.microsoft.com/office/drawing/2014/main" id="{194FB8A4-4017-488D-A8FB-9D1A57F57E18}"/>
              </a:ext>
            </a:extLst>
          </p:cNvPr>
          <p:cNvPicPr>
            <a:picLocks noChangeAspect="1"/>
          </p:cNvPicPr>
          <p:nvPr/>
        </p:nvPicPr>
        <p:blipFill>
          <a:blip r:embed="rId10"/>
          <a:stretch>
            <a:fillRect/>
          </a:stretch>
        </p:blipFill>
        <p:spPr>
          <a:xfrm>
            <a:off x="1199515" y="1997710"/>
            <a:ext cx="2913560" cy="1077815"/>
          </a:xfrm>
          <a:prstGeom prst="rect">
            <a:avLst/>
          </a:prstGeom>
        </p:spPr>
      </p:pic>
      <p:sp>
        <p:nvSpPr>
          <p:cNvPr id="5" name="TextBox 4">
            <a:extLst>
              <a:ext uri="{FF2B5EF4-FFF2-40B4-BE49-F238E27FC236}">
                <a16:creationId xmlns:a16="http://schemas.microsoft.com/office/drawing/2014/main" id="{4C77BC6A-A1E1-4A50-ADA6-28BA571ED769}"/>
              </a:ext>
            </a:extLst>
          </p:cNvPr>
          <p:cNvSpPr txBox="1"/>
          <p:nvPr/>
        </p:nvSpPr>
        <p:spPr>
          <a:xfrm>
            <a:off x="1127760" y="2428240"/>
            <a:ext cx="7031990" cy="1077218"/>
          </a:xfrm>
          <a:prstGeom prst="rect">
            <a:avLst/>
          </a:prstGeom>
          <a:solidFill>
            <a:srgbClr val="FF0000"/>
          </a:solidFill>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a:solidFill>
                  <a:schemeClr val="accent6">
                    <a:lumMod val="40000"/>
                    <a:lumOff val="60000"/>
                  </a:schemeClr>
                </a:solidFill>
                <a:latin typeface="Abadi Extra Light" panose="020B0204020104020204" pitchFamily="34" charset="0"/>
              </a:rPr>
              <a:t>None of the anti-spyware apps suffice: </a:t>
            </a:r>
          </a:p>
          <a:p>
            <a:pPr algn="ctr"/>
            <a:r>
              <a:rPr lang="en-US" sz="3200" dirty="0">
                <a:solidFill>
                  <a:schemeClr val="accent6">
                    <a:lumMod val="40000"/>
                    <a:lumOff val="60000"/>
                  </a:schemeClr>
                </a:solidFill>
                <a:latin typeface="Abadi Extra Light" panose="020B0204020104020204" pitchFamily="34" charset="0"/>
              </a:rPr>
              <a:t>they do not flag dual-use apps as threat</a:t>
            </a:r>
          </a:p>
        </p:txBody>
      </p:sp>
    </p:spTree>
    <p:custDataLst>
      <p:tags r:id="rId1"/>
    </p:custDataLst>
    <p:extLst>
      <p:ext uri="{BB962C8B-B14F-4D97-AF65-F5344CB8AC3E}">
        <p14:creationId xmlns:p14="http://schemas.microsoft.com/office/powerpoint/2010/main" val="48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F752-D8DB-4921-9F04-0841D27C2170}"/>
              </a:ext>
            </a:extLst>
          </p:cNvPr>
          <p:cNvSpPr>
            <a:spLocks noGrp="1"/>
          </p:cNvSpPr>
          <p:nvPr>
            <p:ph type="title"/>
          </p:nvPr>
        </p:nvSpPr>
        <p:spPr>
          <a:xfrm>
            <a:off x="45720" y="205740"/>
            <a:ext cx="9052560" cy="857250"/>
          </a:xfrm>
        </p:spPr>
        <p:txBody>
          <a:bodyPr/>
          <a:lstStyle/>
          <a:p>
            <a:r>
              <a:rPr lang="en-US" sz="3200" dirty="0"/>
              <a:t>“State-of-the-art” spyware detection remains:</a:t>
            </a:r>
          </a:p>
        </p:txBody>
      </p:sp>
      <p:sp>
        <p:nvSpPr>
          <p:cNvPr id="4" name="Slide Number Placeholder 3">
            <a:extLst>
              <a:ext uri="{FF2B5EF4-FFF2-40B4-BE49-F238E27FC236}">
                <a16:creationId xmlns:a16="http://schemas.microsoft.com/office/drawing/2014/main" id="{6A66040F-B6E3-4182-9B97-439645083079}"/>
              </a:ext>
            </a:extLst>
          </p:cNvPr>
          <p:cNvSpPr>
            <a:spLocks noGrp="1"/>
          </p:cNvSpPr>
          <p:nvPr>
            <p:ph type="sldNum" sz="quarter" idx="12"/>
          </p:nvPr>
        </p:nvSpPr>
        <p:spPr/>
        <p:txBody>
          <a:bodyPr/>
          <a:lstStyle/>
          <a:p>
            <a:fld id="{0171B764-2AEC-2441-A2C9-DC14F9875489}" type="slidenum">
              <a:rPr lang="en-US" smtClean="0"/>
              <a:t>27</a:t>
            </a:fld>
            <a:endParaRPr lang="en-US"/>
          </a:p>
        </p:txBody>
      </p:sp>
      <p:pic>
        <p:nvPicPr>
          <p:cNvPr id="2050" name="Picture 2" descr="Image result for battery draining quickly">
            <a:extLst>
              <a:ext uri="{FF2B5EF4-FFF2-40B4-BE49-F238E27FC236}">
                <a16:creationId xmlns:a16="http://schemas.microsoft.com/office/drawing/2014/main" id="{3E517575-47DC-426C-B1E4-A87885B22B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 y="1112733"/>
            <a:ext cx="3272020" cy="181779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8446234-4C06-42E9-AFAC-2AD659F36FCB}"/>
              </a:ext>
            </a:extLst>
          </p:cNvPr>
          <p:cNvGrpSpPr/>
          <p:nvPr/>
        </p:nvGrpSpPr>
        <p:grpSpPr>
          <a:xfrm>
            <a:off x="824903" y="3336185"/>
            <a:ext cx="1649430" cy="1601575"/>
            <a:chOff x="3071768" y="2176110"/>
            <a:chExt cx="1499482" cy="1455977"/>
          </a:xfrm>
        </p:grpSpPr>
        <p:pic>
          <p:nvPicPr>
            <p:cNvPr id="2052" name="Picture 4" descr="phone is getting hot">
              <a:extLst>
                <a:ext uri="{FF2B5EF4-FFF2-40B4-BE49-F238E27FC236}">
                  <a16:creationId xmlns:a16="http://schemas.microsoft.com/office/drawing/2014/main" id="{61EA5143-F126-46CA-889D-4703048161A6}"/>
                </a:ext>
                <a:ext uri="{C183D7F6-B498-43B3-948B-1728B52AA6E4}">
                  <adec:decorative xmlns:adec="http://schemas.microsoft.com/office/drawing/2017/decorative" val="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768" y="2539501"/>
              <a:ext cx="1456781" cy="10925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C2CC0CB-C6B3-4135-B1F3-846FE8888913}"/>
                </a:ext>
              </a:extLst>
            </p:cNvPr>
            <p:cNvSpPr txBox="1"/>
            <p:nvPr/>
          </p:nvSpPr>
          <p:spPr>
            <a:xfrm>
              <a:off x="3177855" y="2176110"/>
              <a:ext cx="1393395" cy="400110"/>
            </a:xfrm>
            <a:prstGeom prst="rect">
              <a:avLst/>
            </a:prstGeom>
            <a:noFill/>
          </p:spPr>
          <p:txBody>
            <a:bodyPr wrap="none" rtlCol="0">
              <a:spAutoFit/>
            </a:bodyPr>
            <a:lstStyle/>
            <a:p>
              <a:r>
                <a:rPr lang="en-US" sz="2000" b="1" dirty="0">
                  <a:solidFill>
                    <a:srgbClr val="FF0000"/>
                  </a:solidFill>
                </a:rPr>
                <a:t>Getting hot</a:t>
              </a:r>
            </a:p>
          </p:txBody>
        </p:sp>
      </p:grpSp>
      <p:grpSp>
        <p:nvGrpSpPr>
          <p:cNvPr id="15" name="Group 14">
            <a:extLst>
              <a:ext uri="{FF2B5EF4-FFF2-40B4-BE49-F238E27FC236}">
                <a16:creationId xmlns:a16="http://schemas.microsoft.com/office/drawing/2014/main" id="{DF45F3C9-0E55-4806-80E8-0B9236716A91}"/>
              </a:ext>
            </a:extLst>
          </p:cNvPr>
          <p:cNvGrpSpPr/>
          <p:nvPr/>
        </p:nvGrpSpPr>
        <p:grpSpPr>
          <a:xfrm>
            <a:off x="3423920" y="1942038"/>
            <a:ext cx="2697720" cy="1938221"/>
            <a:chOff x="6661326" y="2274173"/>
            <a:chExt cx="2229521" cy="1456214"/>
          </a:xfrm>
        </p:grpSpPr>
        <p:pic>
          <p:nvPicPr>
            <p:cNvPr id="2058" name="Picture 10" descr="Image result for Feel being spied">
              <a:extLst>
                <a:ext uri="{FF2B5EF4-FFF2-40B4-BE49-F238E27FC236}">
                  <a16:creationId xmlns:a16="http://schemas.microsoft.com/office/drawing/2014/main" id="{23FD234A-58F2-49F2-819C-C7FCA51223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7282" y="2629522"/>
              <a:ext cx="1655432" cy="11008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0C441FE-77C2-4D18-8AD9-8D224A0BF89A}"/>
                </a:ext>
              </a:extLst>
            </p:cNvPr>
            <p:cNvSpPr txBox="1"/>
            <p:nvPr/>
          </p:nvSpPr>
          <p:spPr>
            <a:xfrm>
              <a:off x="6661326" y="2274173"/>
              <a:ext cx="2229521" cy="400110"/>
            </a:xfrm>
            <a:prstGeom prst="rect">
              <a:avLst/>
            </a:prstGeom>
            <a:noFill/>
          </p:spPr>
          <p:txBody>
            <a:bodyPr wrap="none" rtlCol="0">
              <a:spAutoFit/>
            </a:bodyPr>
            <a:lstStyle/>
            <a:p>
              <a:r>
                <a:rPr lang="en-US" sz="2000" b="1" dirty="0">
                  <a:solidFill>
                    <a:srgbClr val="FF0000"/>
                  </a:solidFill>
                </a:rPr>
                <a:t>Feel being spied on</a:t>
              </a:r>
            </a:p>
          </p:txBody>
        </p:sp>
      </p:grpSp>
      <p:sp>
        <p:nvSpPr>
          <p:cNvPr id="3" name="TextBox 2">
            <a:extLst>
              <a:ext uri="{FF2B5EF4-FFF2-40B4-BE49-F238E27FC236}">
                <a16:creationId xmlns:a16="http://schemas.microsoft.com/office/drawing/2014/main" id="{611718CD-1E42-4AB7-B7F5-46543FC4A310}"/>
              </a:ext>
            </a:extLst>
          </p:cNvPr>
          <p:cNvSpPr txBox="1"/>
          <p:nvPr/>
        </p:nvSpPr>
        <p:spPr>
          <a:xfrm>
            <a:off x="1343025" y="2571750"/>
            <a:ext cx="588623" cy="646331"/>
          </a:xfrm>
          <a:prstGeom prst="rect">
            <a:avLst/>
          </a:prstGeom>
          <a:noFill/>
        </p:spPr>
        <p:txBody>
          <a:bodyPr wrap="none" rtlCol="0">
            <a:spAutoFit/>
          </a:bodyPr>
          <a:lstStyle/>
          <a:p>
            <a:r>
              <a:rPr lang="en-US" sz="3600" dirty="0"/>
              <a:t>or</a:t>
            </a:r>
          </a:p>
        </p:txBody>
      </p:sp>
      <p:sp>
        <p:nvSpPr>
          <p:cNvPr id="5" name="TextBox 4">
            <a:extLst>
              <a:ext uri="{FF2B5EF4-FFF2-40B4-BE49-F238E27FC236}">
                <a16:creationId xmlns:a16="http://schemas.microsoft.com/office/drawing/2014/main" id="{35D13F61-2D3F-4F5C-9B98-C8BC9EEFAF69}"/>
              </a:ext>
            </a:extLst>
          </p:cNvPr>
          <p:cNvSpPr txBox="1"/>
          <p:nvPr/>
        </p:nvSpPr>
        <p:spPr>
          <a:xfrm>
            <a:off x="2822853" y="2499995"/>
            <a:ext cx="529312" cy="923330"/>
          </a:xfrm>
          <a:prstGeom prst="rect">
            <a:avLst/>
          </a:prstGeom>
          <a:noFill/>
        </p:spPr>
        <p:txBody>
          <a:bodyPr wrap="none" rtlCol="0">
            <a:spAutoFit/>
          </a:bodyPr>
          <a:lstStyle/>
          <a:p>
            <a:r>
              <a:rPr lang="en-US" sz="5400" dirty="0"/>
              <a:t>+</a:t>
            </a:r>
          </a:p>
        </p:txBody>
      </p:sp>
      <p:sp>
        <p:nvSpPr>
          <p:cNvPr id="9" name="Arrow: Striped Right 8">
            <a:extLst>
              <a:ext uri="{FF2B5EF4-FFF2-40B4-BE49-F238E27FC236}">
                <a16:creationId xmlns:a16="http://schemas.microsoft.com/office/drawing/2014/main" id="{674F5781-38EB-488A-8A52-CE416547C321}"/>
              </a:ext>
            </a:extLst>
          </p:cNvPr>
          <p:cNvSpPr/>
          <p:nvPr/>
        </p:nvSpPr>
        <p:spPr>
          <a:xfrm>
            <a:off x="6078855" y="2889912"/>
            <a:ext cx="582289" cy="446273"/>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throw phone in trash">
            <a:extLst>
              <a:ext uri="{FF2B5EF4-FFF2-40B4-BE49-F238E27FC236}">
                <a16:creationId xmlns:a16="http://schemas.microsoft.com/office/drawing/2014/main" id="{68FE5353-DE20-4674-98F0-86E101067B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6677" y="1387182"/>
            <a:ext cx="2414011" cy="31937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60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fade">
                                      <p:cBhvr>
                                        <p:cTn id="2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BA13-F5E8-4EE9-98F9-F03B05278976}"/>
              </a:ext>
            </a:extLst>
          </p:cNvPr>
          <p:cNvSpPr>
            <a:spLocks noGrp="1"/>
          </p:cNvSpPr>
          <p:nvPr>
            <p:ph type="title"/>
          </p:nvPr>
        </p:nvSpPr>
        <p:spPr>
          <a:xfrm>
            <a:off x="457200" y="64135"/>
            <a:ext cx="8229600" cy="857250"/>
          </a:xfrm>
        </p:spPr>
        <p:txBody>
          <a:bodyPr/>
          <a:lstStyle/>
          <a:p>
            <a:r>
              <a:rPr lang="en-US" dirty="0"/>
              <a:t>The Spyware Used in IPV</a:t>
            </a:r>
            <a:br>
              <a:rPr lang="en-US" dirty="0"/>
            </a:br>
            <a:r>
              <a:rPr lang="en-US" sz="2800" dirty="0">
                <a:solidFill>
                  <a:schemeClr val="tx1"/>
                </a:solidFill>
                <a:latin typeface="Abadi Extra Light" panose="020B0204020104020204" pitchFamily="34" charset="0"/>
              </a:rPr>
              <a:t>First in-depth study of IPS app ecosystem</a:t>
            </a:r>
            <a:endParaRPr lang="en-US" sz="2800" dirty="0">
              <a:solidFill>
                <a:schemeClr val="tx1"/>
              </a:solidFill>
            </a:endParaRPr>
          </a:p>
        </p:txBody>
      </p:sp>
      <p:sp>
        <p:nvSpPr>
          <p:cNvPr id="3" name="Content Placeholder 2">
            <a:extLst>
              <a:ext uri="{FF2B5EF4-FFF2-40B4-BE49-F238E27FC236}">
                <a16:creationId xmlns:a16="http://schemas.microsoft.com/office/drawing/2014/main" id="{3D8F6E89-DFB0-4761-9237-86DF50E8F13D}"/>
              </a:ext>
            </a:extLst>
          </p:cNvPr>
          <p:cNvSpPr>
            <a:spLocks noGrp="1"/>
          </p:cNvSpPr>
          <p:nvPr>
            <p:ph idx="1"/>
          </p:nvPr>
        </p:nvSpPr>
        <p:spPr>
          <a:xfrm>
            <a:off x="4568786" y="2787015"/>
            <a:ext cx="4096808" cy="830997"/>
          </a:xfrm>
          <a:solidFill>
            <a:schemeClr val="accent1">
              <a:lumMod val="90000"/>
            </a:schemeClr>
          </a:solidFill>
        </p:spPr>
        <p:txBody>
          <a:bodyPr/>
          <a:lstStyle/>
          <a:p>
            <a:pPr marL="0" indent="0">
              <a:buNone/>
            </a:pPr>
            <a:r>
              <a:rPr lang="en-US" dirty="0"/>
              <a:t>Guidelines for honest developers to prevent IPS use-case?</a:t>
            </a:r>
          </a:p>
        </p:txBody>
      </p:sp>
      <p:sp>
        <p:nvSpPr>
          <p:cNvPr id="5" name="Rectangle 4">
            <a:extLst>
              <a:ext uri="{FF2B5EF4-FFF2-40B4-BE49-F238E27FC236}">
                <a16:creationId xmlns:a16="http://schemas.microsoft.com/office/drawing/2014/main" id="{BEDA0742-535A-41F1-B850-730CFBE43ADF}"/>
              </a:ext>
            </a:extLst>
          </p:cNvPr>
          <p:cNvSpPr/>
          <p:nvPr/>
        </p:nvSpPr>
        <p:spPr>
          <a:xfrm>
            <a:off x="6793859" y="3786787"/>
            <a:ext cx="2015296" cy="1107996"/>
          </a:xfrm>
          <a:prstGeom prst="rect">
            <a:avLst/>
          </a:prstGeom>
          <a:noFill/>
        </p:spPr>
        <p:txBody>
          <a:bodyPr wrap="none" lIns="91440" tIns="45720" rIns="91440" bIns="45720">
            <a:spAutoFit/>
          </a:bodyPr>
          <a:lstStyle/>
          <a:p>
            <a:pPr algn="ctr"/>
            <a:r>
              <a:rPr lang="en-US" sz="6600" cap="none" spc="0" dirty="0">
                <a:ln/>
                <a:pattFill prst="dkUpDiag">
                  <a:fgClr>
                    <a:schemeClr val="bg1">
                      <a:lumMod val="50000"/>
                    </a:schemeClr>
                  </a:fgClr>
                  <a:bgClr>
                    <a:schemeClr val="tx1">
                      <a:lumMod val="75000"/>
                      <a:lumOff val="25000"/>
                    </a:schemeClr>
                  </a:bgClr>
                </a:pattFill>
                <a:effectLst>
                  <a:outerShdw blurRad="38100" dist="38100" dir="2700000" algn="tl">
                    <a:srgbClr val="000000">
                      <a:alpha val="43137"/>
                    </a:srgbClr>
                  </a:outerShdw>
                </a:effectLst>
                <a:latin typeface="Angsana New" panose="020B0502040204020203" pitchFamily="18" charset="-34"/>
                <a:cs typeface="Angsana New" panose="020B0502040204020203" pitchFamily="18" charset="-34"/>
              </a:rPr>
              <a:t>Thanks</a:t>
            </a:r>
            <a:r>
              <a:rPr lang="en-US" sz="6600" dirty="0">
                <a:ln/>
                <a:pattFill prst="dkUpDiag">
                  <a:fgClr>
                    <a:schemeClr val="bg1">
                      <a:lumMod val="50000"/>
                    </a:schemeClr>
                  </a:fgClr>
                  <a:bgClr>
                    <a:schemeClr val="tx1">
                      <a:lumMod val="75000"/>
                      <a:lumOff val="25000"/>
                    </a:schemeClr>
                  </a:bgClr>
                </a:pattFill>
                <a:effectLst>
                  <a:outerShdw blurRad="38100" dist="38100" dir="2700000" algn="tl">
                    <a:srgbClr val="000000">
                      <a:alpha val="43137"/>
                    </a:srgbClr>
                  </a:outerShdw>
                </a:effectLst>
                <a:latin typeface="Angsana New" panose="020B0502040204020203" pitchFamily="18" charset="-34"/>
                <a:cs typeface="Angsana New" panose="020B0502040204020203" pitchFamily="18" charset="-34"/>
              </a:rPr>
              <a:t>!</a:t>
            </a:r>
          </a:p>
        </p:txBody>
      </p:sp>
      <p:sp>
        <p:nvSpPr>
          <p:cNvPr id="6" name="TextBox 5">
            <a:extLst>
              <a:ext uri="{FF2B5EF4-FFF2-40B4-BE49-F238E27FC236}">
                <a16:creationId xmlns:a16="http://schemas.microsoft.com/office/drawing/2014/main" id="{0C108D10-6781-44F9-8DA8-AC19B32EAD73}"/>
              </a:ext>
            </a:extLst>
          </p:cNvPr>
          <p:cNvSpPr txBox="1"/>
          <p:nvPr/>
        </p:nvSpPr>
        <p:spPr>
          <a:xfrm>
            <a:off x="553720" y="4452836"/>
            <a:ext cx="2075889" cy="461665"/>
          </a:xfrm>
          <a:prstGeom prst="rect">
            <a:avLst/>
          </a:prstGeom>
          <a:noFill/>
        </p:spPr>
        <p:txBody>
          <a:bodyPr wrap="none" rtlCol="0">
            <a:spAutoFit/>
          </a:bodyPr>
          <a:lstStyle/>
          <a:p>
            <a:r>
              <a:rPr lang="en-US" sz="2400" dirty="0">
                <a:latin typeface="LM Roman 12" panose="00000500000000000000" pitchFamily="50" charset="0"/>
              </a:rPr>
              <a:t>@</a:t>
            </a:r>
            <a:r>
              <a:rPr lang="en-US" sz="2400" dirty="0" err="1">
                <a:latin typeface="LM Roman 12" panose="00000500000000000000" pitchFamily="50" charset="0"/>
              </a:rPr>
              <a:t>rhlchatterjee</a:t>
            </a:r>
            <a:endParaRPr lang="en-US" sz="2400" dirty="0">
              <a:latin typeface="LM Roman 12" panose="00000500000000000000" pitchFamily="50" charset="0"/>
            </a:endParaRPr>
          </a:p>
        </p:txBody>
      </p:sp>
      <p:sp>
        <p:nvSpPr>
          <p:cNvPr id="9" name="TextBox 8">
            <a:extLst>
              <a:ext uri="{FF2B5EF4-FFF2-40B4-BE49-F238E27FC236}">
                <a16:creationId xmlns:a16="http://schemas.microsoft.com/office/drawing/2014/main" id="{CCBC61E4-F593-47D3-973D-D2D4B0FEFC71}"/>
              </a:ext>
            </a:extLst>
          </p:cNvPr>
          <p:cNvSpPr txBox="1"/>
          <p:nvPr/>
        </p:nvSpPr>
        <p:spPr>
          <a:xfrm>
            <a:off x="402827" y="3705547"/>
            <a:ext cx="5891293" cy="646331"/>
          </a:xfrm>
          <a:prstGeom prst="rect">
            <a:avLst/>
          </a:prstGeom>
          <a:noFill/>
        </p:spPr>
        <p:txBody>
          <a:bodyPr wrap="none" rtlCol="0">
            <a:spAutoFit/>
          </a:bodyPr>
          <a:lstStyle/>
          <a:p>
            <a:r>
              <a:rPr lang="en-US" sz="3600" b="1" dirty="0">
                <a:solidFill>
                  <a:srgbClr val="7030A0"/>
                </a:solidFill>
                <a:latin typeface="LM Roman 12" panose="00000500000000000000" pitchFamily="50" charset="0"/>
              </a:rPr>
              <a:t>https://ipvtechresearch.org</a:t>
            </a:r>
          </a:p>
        </p:txBody>
      </p:sp>
      <p:sp>
        <p:nvSpPr>
          <p:cNvPr id="10" name="Rectangle 9">
            <a:extLst>
              <a:ext uri="{FF2B5EF4-FFF2-40B4-BE49-F238E27FC236}">
                <a16:creationId xmlns:a16="http://schemas.microsoft.com/office/drawing/2014/main" id="{1E065800-A7E0-44BA-95EB-6C1956925B8B}"/>
              </a:ext>
            </a:extLst>
          </p:cNvPr>
          <p:cNvSpPr/>
          <p:nvPr/>
        </p:nvSpPr>
        <p:spPr>
          <a:xfrm>
            <a:off x="3782695" y="4390057"/>
            <a:ext cx="2853345" cy="461665"/>
          </a:xfrm>
          <a:prstGeom prst="rect">
            <a:avLst/>
          </a:prstGeom>
        </p:spPr>
        <p:txBody>
          <a:bodyPr wrap="none">
            <a:spAutoFit/>
          </a:bodyPr>
          <a:lstStyle/>
          <a:p>
            <a:r>
              <a:rPr lang="en-US" sz="2400" dirty="0">
                <a:latin typeface="LM Roman 12" panose="00000500000000000000" pitchFamily="50" charset="0"/>
              </a:rPr>
              <a:t>rahul@cs.cornell.edu</a:t>
            </a:r>
          </a:p>
        </p:txBody>
      </p:sp>
      <p:pic>
        <p:nvPicPr>
          <p:cNvPr id="12" name="Graphic 11" descr="Email">
            <a:extLst>
              <a:ext uri="{FF2B5EF4-FFF2-40B4-BE49-F238E27FC236}">
                <a16:creationId xmlns:a16="http://schemas.microsoft.com/office/drawing/2014/main" id="{8DE9B3FD-AF30-41A1-BECF-2D80837621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22497" y="4265392"/>
            <a:ext cx="624548" cy="624548"/>
          </a:xfrm>
          <a:prstGeom prst="rect">
            <a:avLst/>
          </a:prstGeom>
        </p:spPr>
      </p:pic>
      <p:sp>
        <p:nvSpPr>
          <p:cNvPr id="7" name="Rectangle 6">
            <a:extLst>
              <a:ext uri="{FF2B5EF4-FFF2-40B4-BE49-F238E27FC236}">
                <a16:creationId xmlns:a16="http://schemas.microsoft.com/office/drawing/2014/main" id="{437C0051-76B7-4F10-98FC-8A87DDEA3B1D}"/>
              </a:ext>
            </a:extLst>
          </p:cNvPr>
          <p:cNvSpPr/>
          <p:nvPr/>
        </p:nvSpPr>
        <p:spPr>
          <a:xfrm>
            <a:off x="123190" y="1238468"/>
            <a:ext cx="2798445" cy="830997"/>
          </a:xfrm>
          <a:prstGeom prst="rect">
            <a:avLst/>
          </a:prstGeom>
          <a:solidFill>
            <a:schemeClr val="accent6">
              <a:lumMod val="40000"/>
              <a:lumOff val="60000"/>
            </a:schemeClr>
          </a:solidFill>
        </p:spPr>
        <p:txBody>
          <a:bodyPr wrap="square">
            <a:spAutoFit/>
          </a:bodyPr>
          <a:lstStyle/>
          <a:p>
            <a:r>
              <a:rPr lang="en-US" sz="2400" dirty="0">
                <a:solidFill>
                  <a:srgbClr val="002060"/>
                </a:solidFill>
                <a:latin typeface="Abadi Extra Light" panose="020B0204020104020204" pitchFamily="34" charset="0"/>
              </a:rPr>
              <a:t>Abundant resources for abusers to do IPS</a:t>
            </a:r>
          </a:p>
        </p:txBody>
      </p:sp>
      <p:sp>
        <p:nvSpPr>
          <p:cNvPr id="11" name="Rectangle 10">
            <a:extLst>
              <a:ext uri="{FF2B5EF4-FFF2-40B4-BE49-F238E27FC236}">
                <a16:creationId xmlns:a16="http://schemas.microsoft.com/office/drawing/2014/main" id="{39CC5A48-A1B2-4BBA-BDEC-74C2BBE4D93E}"/>
              </a:ext>
            </a:extLst>
          </p:cNvPr>
          <p:cNvSpPr/>
          <p:nvPr/>
        </p:nvSpPr>
        <p:spPr>
          <a:xfrm>
            <a:off x="6294120" y="1208405"/>
            <a:ext cx="2705622" cy="830997"/>
          </a:xfrm>
          <a:prstGeom prst="rect">
            <a:avLst/>
          </a:prstGeom>
          <a:solidFill>
            <a:schemeClr val="accent6">
              <a:lumMod val="40000"/>
              <a:lumOff val="60000"/>
            </a:schemeClr>
          </a:solidFill>
        </p:spPr>
        <p:txBody>
          <a:bodyPr wrap="square">
            <a:spAutoFit/>
          </a:bodyPr>
          <a:lstStyle/>
          <a:p>
            <a:pPr lvl="0"/>
            <a:r>
              <a:rPr lang="en-US" sz="2400" dirty="0">
                <a:solidFill>
                  <a:srgbClr val="002060"/>
                </a:solidFill>
                <a:latin typeface="Abadi Extra Light" panose="020B0204020104020204" pitchFamily="34" charset="0"/>
              </a:rPr>
              <a:t>Current anti-spyware doesn’t flag IPS apps</a:t>
            </a:r>
          </a:p>
        </p:txBody>
      </p:sp>
      <p:sp>
        <p:nvSpPr>
          <p:cNvPr id="13" name="Rectangle 12">
            <a:extLst>
              <a:ext uri="{FF2B5EF4-FFF2-40B4-BE49-F238E27FC236}">
                <a16:creationId xmlns:a16="http://schemas.microsoft.com/office/drawing/2014/main" id="{DB4E1223-89EA-4897-8058-2A3CE48B737C}"/>
              </a:ext>
            </a:extLst>
          </p:cNvPr>
          <p:cNvSpPr/>
          <p:nvPr/>
        </p:nvSpPr>
        <p:spPr>
          <a:xfrm>
            <a:off x="3352165" y="1236886"/>
            <a:ext cx="2468753" cy="830997"/>
          </a:xfrm>
          <a:prstGeom prst="rect">
            <a:avLst/>
          </a:prstGeom>
          <a:solidFill>
            <a:schemeClr val="accent6">
              <a:lumMod val="40000"/>
              <a:lumOff val="60000"/>
            </a:schemeClr>
          </a:solidFill>
        </p:spPr>
        <p:txBody>
          <a:bodyPr wrap="square">
            <a:spAutoFit/>
          </a:bodyPr>
          <a:lstStyle/>
          <a:p>
            <a:pPr lvl="0"/>
            <a:r>
              <a:rPr lang="en-US" sz="2400" dirty="0">
                <a:solidFill>
                  <a:srgbClr val="002060"/>
                </a:solidFill>
                <a:latin typeface="Abadi Extra Light" panose="020B0204020104020204" pitchFamily="34" charset="0"/>
              </a:rPr>
              <a:t>Some developers are complicit in IPS</a:t>
            </a:r>
          </a:p>
        </p:txBody>
      </p:sp>
      <p:pic>
        <p:nvPicPr>
          <p:cNvPr id="1026" name="Picture 2" descr="Image result for twitter logo">
            <a:extLst>
              <a:ext uri="{FF2B5EF4-FFF2-40B4-BE49-F238E27FC236}">
                <a16:creationId xmlns:a16="http://schemas.microsoft.com/office/drawing/2014/main" id="{5280068B-02D6-436A-AA93-A9B193015C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8" y="4374536"/>
            <a:ext cx="764549" cy="764549"/>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3B83EC7C-B9F2-4AB2-B20F-500836DB3AAB}"/>
              </a:ext>
            </a:extLst>
          </p:cNvPr>
          <p:cNvSpPr txBox="1">
            <a:spLocks/>
          </p:cNvSpPr>
          <p:nvPr/>
        </p:nvSpPr>
        <p:spPr>
          <a:xfrm>
            <a:off x="478406" y="2802795"/>
            <a:ext cx="3447799" cy="830997"/>
          </a:xfrm>
          <a:prstGeom prst="rect">
            <a:avLst/>
          </a:prstGeom>
          <a:solidFill>
            <a:schemeClr val="accent1">
              <a:lumMod val="90000"/>
            </a:schemeClr>
          </a:solidFill>
          <a:ln>
            <a:noFill/>
          </a:ln>
          <a:effectLst/>
        </p:spPr>
        <p:txBody>
          <a:bodyPr vert="horz" wrap="square" numCol="1" anchor="t">
            <a:prstTxWarp prst="textNoShape">
              <a:avLst/>
            </a:prstTxWarp>
          </a:bodyPr>
          <a:lstStyle>
            <a:lvl1pPr marL="342900" marR="0" indent="-3429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1pPr>
            <a:lvl2pPr marL="742950" marR="0" indent="-28575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2pPr>
            <a:lvl3pPr marL="1143000" marR="0" indent="-228600" algn="l" defTabSz="457200">
              <a:lnSpc>
                <a:spcPct val="100000"/>
              </a:lnSpc>
              <a:spcBef>
                <a:spcPts val="0"/>
              </a:spcBef>
              <a:spcAft>
                <a:spcPts val="0"/>
              </a:spcAft>
              <a:buClrTx/>
              <a:buSzTx/>
              <a:buFontTx/>
              <a:buChar char="•"/>
              <a:tabLst/>
              <a:defRPr sz="18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3pPr>
            <a:lvl4pPr marL="16002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4pPr>
            <a:lvl5pPr marL="2057400" marR="0" indent="-228600" algn="l" defTabSz="457200">
              <a:lnSpc>
                <a:spcPct val="100000"/>
              </a:lnSpc>
              <a:spcBef>
                <a:spcPts val="0"/>
              </a:spcBef>
              <a:spcAft>
                <a:spcPts val="0"/>
              </a:spcAft>
              <a:buClrTx/>
              <a:buSzTx/>
              <a:buFontTx/>
              <a:buChar char="»"/>
              <a:tabLst/>
              <a:defRPr sz="1600" b="0" i="0" u="none" strike="noStrike" kern="1" spc="0" baseline="0">
                <a:solidFill>
                  <a:schemeClr val="tx1"/>
                </a:solidFill>
                <a:effectLst/>
                <a:latin typeface="Abadi Extra Light" panose="020B0204020104020204" pitchFamily="34" charset="0"/>
                <a:ea typeface="Abadi Extra Light" panose="020B0204020104020204" pitchFamily="34" charset="0"/>
                <a:cs typeface="Abadi Extra Light" panose="020B0204020104020204" pitchFamily="34"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Basic Sans" pitchFamily="1" charset="0"/>
                <a:ea typeface="Basic Roman" pitchFamily="1" charset="0"/>
                <a:cs typeface="Basic Roman" pitchFamily="1" charset="0"/>
              </a:defRPr>
            </a:lvl9pPr>
          </a:lstStyle>
          <a:p>
            <a:pPr marL="0" indent="0">
              <a:buFontTx/>
              <a:buNone/>
            </a:pPr>
            <a:r>
              <a:rPr lang="en-US" dirty="0"/>
              <a:t>Working with Google and Symantec on IPS detection</a:t>
            </a:r>
          </a:p>
        </p:txBody>
      </p:sp>
      <p:sp>
        <p:nvSpPr>
          <p:cNvPr id="8" name="TextBox 7">
            <a:extLst>
              <a:ext uri="{FF2B5EF4-FFF2-40B4-BE49-F238E27FC236}">
                <a16:creationId xmlns:a16="http://schemas.microsoft.com/office/drawing/2014/main" id="{2F8ADA8F-6F1B-40D3-9C4E-3FA2C619CA48}"/>
              </a:ext>
            </a:extLst>
          </p:cNvPr>
          <p:cNvSpPr txBox="1"/>
          <p:nvPr/>
        </p:nvSpPr>
        <p:spPr>
          <a:xfrm>
            <a:off x="3230567" y="2212975"/>
            <a:ext cx="2409570" cy="523220"/>
          </a:xfrm>
          <a:prstGeom prst="rect">
            <a:avLst/>
          </a:prstGeom>
          <a:noFill/>
        </p:spPr>
        <p:txBody>
          <a:bodyPr wrap="none" rtlCol="0">
            <a:spAutoFit/>
          </a:bodyPr>
          <a:lstStyle/>
          <a:p>
            <a:r>
              <a:rPr lang="en-US" sz="2800" dirty="0">
                <a:latin typeface="Abadi Extra Light" panose="020B0204020104020204" pitchFamily="34" charset="0"/>
                <a:cs typeface="Arial" panose="020B0604020202020204" pitchFamily="34" charset="0"/>
              </a:rPr>
              <a:t>Moving forward:</a:t>
            </a:r>
          </a:p>
        </p:txBody>
      </p:sp>
    </p:spTree>
    <p:custDataLst>
      <p:tags r:id="rId1"/>
    </p:custDataLst>
    <p:extLst>
      <p:ext uri="{BB962C8B-B14F-4D97-AF65-F5344CB8AC3E}">
        <p14:creationId xmlns:p14="http://schemas.microsoft.com/office/powerpoint/2010/main" val="38981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animEffect transition="in" filter="fade">
                                      <p:cBhvr>
                                        <p:cTn id="26" dur="500"/>
                                        <p:tgtEl>
                                          <p:spTgt spid="1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bg/>
                                          </p:spTgt>
                                        </p:tgtEl>
                                        <p:attrNameLst>
                                          <p:attrName>style.visibility</p:attrName>
                                        </p:attrNameLst>
                                      </p:cBhvr>
                                      <p:to>
                                        <p:strVal val="visible"/>
                                      </p:to>
                                    </p:set>
                                    <p:animEffect transition="in" filter="fade">
                                      <p:cBhvr>
                                        <p:cTn id="34" dur="500"/>
                                        <p:tgtEl>
                                          <p:spTgt spid="3">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11" grpId="0" animBg="1"/>
      <p:bldP spid="13" grpId="0" animBg="1"/>
      <p:bldP spid="16" grpId="0" uiExpand="1" build="p"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113C36E-2EDC-4E5F-B411-3BE7596C0804}"/>
              </a:ext>
            </a:extLst>
          </p:cNvPr>
          <p:cNvSpPr>
            <a:spLocks noGrp="1"/>
          </p:cNvSpPr>
          <p:nvPr>
            <p:ph idx="1"/>
          </p:nvPr>
        </p:nvSpPr>
        <p:spPr>
          <a:xfrm>
            <a:off x="194945" y="1495425"/>
            <a:ext cx="2633248" cy="2483524"/>
          </a:xfrm>
          <a:ln>
            <a:solidFill>
              <a:schemeClr val="tx1">
                <a:lumMod val="85000"/>
                <a:lumOff val="15000"/>
              </a:schemeClr>
            </a:solidFill>
          </a:ln>
        </p:spPr>
        <p:txBody>
          <a:bodyPr/>
          <a:lstStyle/>
          <a:p>
            <a:pPr marL="0" indent="0">
              <a:spcBef>
                <a:spcPts val="600"/>
              </a:spcBef>
              <a:buNone/>
            </a:pPr>
            <a:r>
              <a:rPr lang="en-US" dirty="0">
                <a:latin typeface="LM Roman 12" panose="00000500000000000000" pitchFamily="50" charset="0"/>
              </a:rPr>
              <a:t>Burke et al. ’11</a:t>
            </a:r>
            <a:endParaRPr lang="en-US" sz="2200" dirty="0">
              <a:latin typeface="LM Roman 12" panose="00000500000000000000" pitchFamily="50" charset="0"/>
            </a:endParaRPr>
          </a:p>
          <a:p>
            <a:pPr marL="0" indent="0">
              <a:spcBef>
                <a:spcPts val="600"/>
              </a:spcBef>
              <a:buNone/>
            </a:pPr>
            <a:r>
              <a:rPr lang="en-US" sz="2200" dirty="0">
                <a:latin typeface="LM Roman 12" panose="00000500000000000000" pitchFamily="50" charset="0"/>
              </a:rPr>
              <a:t>Dimond et al. ’11</a:t>
            </a:r>
          </a:p>
          <a:p>
            <a:pPr marL="0" indent="0">
              <a:spcBef>
                <a:spcPts val="600"/>
              </a:spcBef>
              <a:buNone/>
            </a:pPr>
            <a:r>
              <a:rPr lang="en-US" sz="2200" dirty="0">
                <a:latin typeface="LM Roman 12" panose="00000500000000000000" pitchFamily="50" charset="0"/>
              </a:rPr>
              <a:t>Citron ’15 </a:t>
            </a:r>
          </a:p>
          <a:p>
            <a:pPr marL="0" indent="0">
              <a:spcBef>
                <a:spcPts val="600"/>
              </a:spcBef>
              <a:buNone/>
            </a:pPr>
            <a:r>
              <a:rPr lang="en-US" sz="2200" dirty="0" err="1">
                <a:latin typeface="LM Roman 12" panose="00000500000000000000" pitchFamily="50" charset="0"/>
              </a:rPr>
              <a:t>Woodlock</a:t>
            </a:r>
            <a:r>
              <a:rPr lang="en-US" sz="2200" dirty="0">
                <a:latin typeface="LM Roman 12" panose="00000500000000000000" pitchFamily="50" charset="0"/>
              </a:rPr>
              <a:t> et al. ’16</a:t>
            </a:r>
          </a:p>
          <a:p>
            <a:pPr marL="0" indent="0">
              <a:spcBef>
                <a:spcPts val="600"/>
              </a:spcBef>
              <a:buNone/>
            </a:pPr>
            <a:r>
              <a:rPr lang="en-US" sz="2200" dirty="0">
                <a:latin typeface="LM Roman 12" panose="00000500000000000000" pitchFamily="50" charset="0"/>
              </a:rPr>
              <a:t>Matthews et al. ’17</a:t>
            </a:r>
          </a:p>
          <a:p>
            <a:pPr marL="0" indent="0">
              <a:spcBef>
                <a:spcPts val="600"/>
              </a:spcBef>
              <a:buNone/>
            </a:pPr>
            <a:r>
              <a:rPr lang="en-US" sz="2200" dirty="0">
                <a:latin typeface="LM Roman 12" panose="00000500000000000000" pitchFamily="50" charset="0"/>
              </a:rPr>
              <a:t>Freed et al. ’17, ’18</a:t>
            </a:r>
          </a:p>
        </p:txBody>
      </p:sp>
      <p:sp>
        <p:nvSpPr>
          <p:cNvPr id="7" name="TextBox 6"/>
          <p:cNvSpPr txBox="1"/>
          <p:nvPr/>
        </p:nvSpPr>
        <p:spPr>
          <a:xfrm>
            <a:off x="481965" y="1804732"/>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dirty="0">
              <a:latin typeface="LM Mono 12" panose="00000509000000000000" pitchFamily="49" charset="0"/>
            </a:endParaRPr>
          </a:p>
        </p:txBody>
      </p:sp>
      <p:sp>
        <p:nvSpPr>
          <p:cNvPr id="6" name="Title 5">
            <a:extLst>
              <a:ext uri="{FF2B5EF4-FFF2-40B4-BE49-F238E27FC236}">
                <a16:creationId xmlns:a16="http://schemas.microsoft.com/office/drawing/2014/main" id="{448D87EC-A7BC-4DD8-AFF0-DD9B55725111}"/>
              </a:ext>
            </a:extLst>
          </p:cNvPr>
          <p:cNvSpPr>
            <a:spLocks noGrp="1"/>
          </p:cNvSpPr>
          <p:nvPr>
            <p:ph type="title"/>
          </p:nvPr>
        </p:nvSpPr>
        <p:spPr>
          <a:noFill/>
          <a:ln>
            <a:noFill/>
          </a:ln>
          <a:effectLst/>
        </p:spPr>
        <p:txBody>
          <a:bodyPr vert="horz" wrap="square" numCol="1" anchor="ctr">
            <a:prstTxWarp prst="textNoShape">
              <a:avLst/>
            </a:prstTxWarp>
          </a:bodyPr>
          <a:lstStyle/>
          <a:p>
            <a:r>
              <a:rPr lang="en-US" sz="3200" dirty="0"/>
              <a:t>Technology is abused for IPV</a:t>
            </a:r>
          </a:p>
        </p:txBody>
      </p:sp>
      <p:sp>
        <p:nvSpPr>
          <p:cNvPr id="2" name="Slide Number Placeholder 1">
            <a:extLst>
              <a:ext uri="{FF2B5EF4-FFF2-40B4-BE49-F238E27FC236}">
                <a16:creationId xmlns:a16="http://schemas.microsoft.com/office/drawing/2014/main" id="{43E60AD6-ED6C-4DEF-A6E9-37F78363B151}"/>
              </a:ext>
            </a:extLst>
          </p:cNvPr>
          <p:cNvSpPr>
            <a:spLocks noGrp="1"/>
          </p:cNvSpPr>
          <p:nvPr>
            <p:ph type="sldNum" sz="quarter" idx="12"/>
          </p:nvPr>
        </p:nvSpPr>
        <p:spPr/>
        <p:txBody>
          <a:bodyPr/>
          <a:lstStyle/>
          <a:p>
            <a:fld id="{0171B764-2AEC-2441-A2C9-DC14F9875489}" type="slidenum">
              <a:rPr lang="en-US" smtClean="0"/>
              <a:t>3</a:t>
            </a:fld>
            <a:endParaRPr lang="en-US"/>
          </a:p>
        </p:txBody>
      </p:sp>
      <p:sp>
        <p:nvSpPr>
          <p:cNvPr id="11" name="Rectangle 10">
            <a:extLst>
              <a:ext uri="{FF2B5EF4-FFF2-40B4-BE49-F238E27FC236}">
                <a16:creationId xmlns:a16="http://schemas.microsoft.com/office/drawing/2014/main" id="{9F0FC2FF-308D-47EF-BD49-3F17262E5C0C}"/>
              </a:ext>
            </a:extLst>
          </p:cNvPr>
          <p:cNvSpPr/>
          <p:nvPr/>
        </p:nvSpPr>
        <p:spPr>
          <a:xfrm>
            <a:off x="3053228" y="1223221"/>
            <a:ext cx="5944999" cy="163121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Abadi Extra Light" panose="020B0204020104020204" pitchFamily="34" charset="0"/>
              </a:rPr>
              <a:t>Abusers exploit technologies to </a:t>
            </a:r>
          </a:p>
          <a:p>
            <a:pPr marL="342900" indent="-342900">
              <a:buFont typeface="Arial" panose="020B0604020202020204" pitchFamily="34" charset="0"/>
              <a:buChar char="•"/>
            </a:pPr>
            <a:r>
              <a:rPr lang="en-US" sz="2000" dirty="0">
                <a:latin typeface="Abadi Extra Light" panose="020B0204020104020204" pitchFamily="34" charset="0"/>
              </a:rPr>
              <a:t>send harassing texts</a:t>
            </a:r>
          </a:p>
          <a:p>
            <a:pPr marL="342900" indent="-342900">
              <a:buFont typeface="Arial" panose="020B0604020202020204" pitchFamily="34" charset="0"/>
              <a:buChar char="•"/>
            </a:pPr>
            <a:r>
              <a:rPr lang="en-US" sz="2000" dirty="0">
                <a:latin typeface="Abadi Extra Light" panose="020B0204020104020204" pitchFamily="34" charset="0"/>
              </a:rPr>
              <a:t>stalk victim online</a:t>
            </a:r>
          </a:p>
          <a:p>
            <a:pPr marL="342900" indent="-342900">
              <a:buFont typeface="Arial" panose="020B0604020202020204" pitchFamily="34" charset="0"/>
              <a:buChar char="•"/>
            </a:pPr>
            <a:r>
              <a:rPr lang="en-US" sz="2000" dirty="0">
                <a:latin typeface="Abadi Extra Light" panose="020B0204020104020204" pitchFamily="34" charset="0"/>
              </a:rPr>
              <a:t>distribute non-consensual pornography</a:t>
            </a:r>
          </a:p>
          <a:p>
            <a:pPr marL="342900" indent="-342900">
              <a:buFont typeface="Arial" panose="020B0604020202020204" pitchFamily="34" charset="0"/>
              <a:buChar char="•"/>
            </a:pPr>
            <a:r>
              <a:rPr lang="en-US" sz="2000" dirty="0">
                <a:latin typeface="Abadi Extra Light" panose="020B0204020104020204" pitchFamily="34" charset="0"/>
              </a:rPr>
              <a:t>spy on victims using spyware</a:t>
            </a:r>
          </a:p>
        </p:txBody>
      </p:sp>
      <p:sp>
        <p:nvSpPr>
          <p:cNvPr id="4" name="Rectangle 3">
            <a:extLst>
              <a:ext uri="{FF2B5EF4-FFF2-40B4-BE49-F238E27FC236}">
                <a16:creationId xmlns:a16="http://schemas.microsoft.com/office/drawing/2014/main" id="{139CA57E-8E0A-4EE3-B0FC-5AEC331471D9}"/>
              </a:ext>
            </a:extLst>
          </p:cNvPr>
          <p:cNvSpPr/>
          <p:nvPr/>
        </p:nvSpPr>
        <p:spPr>
          <a:xfrm>
            <a:off x="2993390" y="2504965"/>
            <a:ext cx="3715767" cy="35877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59084D9-20C3-4E79-A735-E8427B8290CE}"/>
              </a:ext>
            </a:extLst>
          </p:cNvPr>
          <p:cNvSpPr txBox="1"/>
          <p:nvPr/>
        </p:nvSpPr>
        <p:spPr>
          <a:xfrm>
            <a:off x="194945" y="4240099"/>
            <a:ext cx="5212013" cy="4690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latin typeface="Century Schoolbook" panose="02040604050505020304" pitchFamily="18" charset="0"/>
                <a:cs typeface="Arial" panose="020B0604020202020204" pitchFamily="34" charset="0"/>
              </a:rPr>
              <a:t>Intimate partner surveillance (IPS)</a:t>
            </a:r>
          </a:p>
        </p:txBody>
      </p:sp>
      <p:grpSp>
        <p:nvGrpSpPr>
          <p:cNvPr id="20" name="Group 19">
            <a:extLst>
              <a:ext uri="{FF2B5EF4-FFF2-40B4-BE49-F238E27FC236}">
                <a16:creationId xmlns:a16="http://schemas.microsoft.com/office/drawing/2014/main" id="{A3563419-DFE3-4F74-A66F-6FE475DD8B54}"/>
              </a:ext>
            </a:extLst>
          </p:cNvPr>
          <p:cNvGrpSpPr/>
          <p:nvPr/>
        </p:nvGrpSpPr>
        <p:grpSpPr>
          <a:xfrm>
            <a:off x="5574844" y="3265523"/>
            <a:ext cx="3423383" cy="1672237"/>
            <a:chOff x="5574844" y="3265523"/>
            <a:chExt cx="3423383" cy="1672237"/>
          </a:xfrm>
        </p:grpSpPr>
        <p:pic>
          <p:nvPicPr>
            <p:cNvPr id="3074" name="Picture 2" descr="Image result for iphone">
              <a:extLst>
                <a:ext uri="{FF2B5EF4-FFF2-40B4-BE49-F238E27FC236}">
                  <a16:creationId xmlns:a16="http://schemas.microsoft.com/office/drawing/2014/main" id="{A4C5255F-9496-453D-97E6-CFBDBCA94D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4844" y="3265523"/>
              <a:ext cx="1020252" cy="16388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FCBE989-E0E6-4F2A-A9AD-AF75D6D06CAD}"/>
                </a:ext>
              </a:extLst>
            </p:cNvPr>
            <p:cNvGrpSpPr/>
            <p:nvPr/>
          </p:nvGrpSpPr>
          <p:grpSpPr>
            <a:xfrm>
              <a:off x="6553200" y="3269381"/>
              <a:ext cx="2445027" cy="1668379"/>
              <a:chOff x="6248400" y="1066800"/>
              <a:chExt cx="2445027" cy="1668379"/>
            </a:xfrm>
          </p:grpSpPr>
          <p:pic>
            <p:nvPicPr>
              <p:cNvPr id="15" name="Picture 14">
                <a:extLst>
                  <a:ext uri="{FF2B5EF4-FFF2-40B4-BE49-F238E27FC236}">
                    <a16:creationId xmlns:a16="http://schemas.microsoft.com/office/drawing/2014/main" id="{9EA39941-FD18-4BCD-A92D-EA5E2E683E50}"/>
                  </a:ext>
                </a:extLst>
              </p:cNvPr>
              <p:cNvPicPr>
                <a:picLocks noChangeAspect="1"/>
              </p:cNvPicPr>
              <p:nvPr/>
            </p:nvPicPr>
            <p:blipFill rotWithShape="1">
              <a:blip r:embed="rId5"/>
              <a:srcRect l="16000" t="4000" r="8000" b="4000"/>
              <a:stretch/>
            </p:blipFill>
            <p:spPr>
              <a:xfrm>
                <a:off x="7315201" y="1066800"/>
                <a:ext cx="1378226" cy="1668379"/>
              </a:xfrm>
              <a:prstGeom prst="rect">
                <a:avLst/>
              </a:prstGeom>
            </p:spPr>
          </p:pic>
          <p:pic>
            <p:nvPicPr>
              <p:cNvPr id="16" name="Picture 15">
                <a:extLst>
                  <a:ext uri="{FF2B5EF4-FFF2-40B4-BE49-F238E27FC236}">
                    <a16:creationId xmlns:a16="http://schemas.microsoft.com/office/drawing/2014/main" id="{53F2483D-8129-4734-BC8F-E4273C6AA3E4}"/>
                  </a:ext>
                </a:extLst>
              </p:cNvPr>
              <p:cNvPicPr>
                <a:picLocks noChangeAspect="1"/>
              </p:cNvPicPr>
              <p:nvPr/>
            </p:nvPicPr>
            <p:blipFill rotWithShape="1">
              <a:blip r:embed="rId6"/>
              <a:srcRect l="17778" t="2246" r="20000" b="2829"/>
              <a:stretch/>
            </p:blipFill>
            <p:spPr>
              <a:xfrm>
                <a:off x="6248400" y="1066800"/>
                <a:ext cx="1103349" cy="1664521"/>
              </a:xfrm>
              <a:prstGeom prst="rect">
                <a:avLst/>
              </a:prstGeom>
            </p:spPr>
          </p:pic>
        </p:grpSp>
      </p:grpSp>
      <p:cxnSp>
        <p:nvCxnSpPr>
          <p:cNvPr id="18" name="Straight Arrow Connector 17">
            <a:extLst>
              <a:ext uri="{FF2B5EF4-FFF2-40B4-BE49-F238E27FC236}">
                <a16:creationId xmlns:a16="http://schemas.microsoft.com/office/drawing/2014/main" id="{4E2C2C91-37AB-4FE4-8356-3DAC2787B7F5}"/>
              </a:ext>
            </a:extLst>
          </p:cNvPr>
          <p:cNvCxnSpPr>
            <a:cxnSpLocks/>
            <a:stCxn id="4" idx="2"/>
          </p:cNvCxnSpPr>
          <p:nvPr/>
        </p:nvCxnSpPr>
        <p:spPr>
          <a:xfrm flipH="1">
            <a:off x="4851098" y="2863740"/>
            <a:ext cx="176" cy="13577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35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CCEC5-2A80-4B3E-9DF4-26D8ED2E8EBA}"/>
              </a:ext>
            </a:extLst>
          </p:cNvPr>
          <p:cNvSpPr>
            <a:spLocks noGrp="1"/>
          </p:cNvSpPr>
          <p:nvPr>
            <p:ph idx="1"/>
          </p:nvPr>
        </p:nvSpPr>
        <p:spPr>
          <a:xfrm>
            <a:off x="504190" y="2334260"/>
            <a:ext cx="8229600" cy="2103120"/>
          </a:xfrm>
        </p:spPr>
        <p:txBody>
          <a:bodyPr/>
          <a:lstStyle/>
          <a:p>
            <a:pPr marL="0" indent="0">
              <a:buNone/>
            </a:pPr>
            <a:r>
              <a:rPr lang="en-US" sz="2000" i="1" dirty="0">
                <a:latin typeface="Century Schoolbook" panose="02040604050505020304" pitchFamily="18" charset="0"/>
              </a:rPr>
              <a:t>“An abusive partner </a:t>
            </a:r>
            <a:r>
              <a:rPr lang="en-US" sz="2000" b="1" i="1" dirty="0">
                <a:latin typeface="Century Schoolbook" panose="02040604050505020304" pitchFamily="18" charset="0"/>
              </a:rPr>
              <a:t>kicked in our front door</a:t>
            </a:r>
            <a:r>
              <a:rPr lang="en-US" sz="2000" i="1" dirty="0">
                <a:latin typeface="Century Schoolbook" panose="02040604050505020304" pitchFamily="18" charset="0"/>
              </a:rPr>
              <a:t> and wound up in the lobby of our building by tracking her phone . . . it was some </a:t>
            </a:r>
            <a:r>
              <a:rPr lang="en-US" sz="2000" b="1" i="1" dirty="0">
                <a:latin typeface="Century Schoolbook" panose="02040604050505020304" pitchFamily="18" charset="0"/>
              </a:rPr>
              <a:t>secondary application that the abuser had put </a:t>
            </a:r>
            <a:r>
              <a:rPr lang="en-US" sz="2000" i="1" dirty="0">
                <a:latin typeface="Century Schoolbook" panose="02040604050505020304" pitchFamily="18" charset="0"/>
              </a:rPr>
              <a:t>on it and </a:t>
            </a:r>
            <a:r>
              <a:rPr lang="en-US" sz="2000" b="1" i="1" dirty="0">
                <a:latin typeface="Century Schoolbook" panose="02040604050505020304" pitchFamily="18" charset="0"/>
              </a:rPr>
              <a:t>knew exactly where she was</a:t>
            </a:r>
            <a:r>
              <a:rPr lang="mr-IN" sz="2000" i="1" dirty="0">
                <a:latin typeface="Century Schoolbook" panose="02040604050505020304" pitchFamily="18" charset="0"/>
              </a:rPr>
              <a:t>…</a:t>
            </a:r>
            <a:r>
              <a:rPr lang="en-US" sz="2000" i="1" dirty="0">
                <a:latin typeface="Century Schoolbook" panose="02040604050505020304" pitchFamily="18" charset="0"/>
              </a:rPr>
              <a:t> it was scary.”           </a:t>
            </a:r>
          </a:p>
          <a:p>
            <a:pPr marL="0" indent="0" algn="ctr">
              <a:buNone/>
            </a:pPr>
            <a:r>
              <a:rPr lang="en-US" sz="2000" i="1" dirty="0">
                <a:latin typeface="Century Schoolbook" panose="02040604050505020304" pitchFamily="18" charset="0"/>
              </a:rPr>
              <a:t> </a:t>
            </a:r>
            <a:r>
              <a:rPr lang="mr-IN" sz="2000" i="1" dirty="0">
                <a:latin typeface="Century Schoolbook" panose="02040604050505020304" pitchFamily="18" charset="0"/>
              </a:rPr>
              <a:t>–</a:t>
            </a:r>
            <a:r>
              <a:rPr lang="en-US" sz="2000" i="1" dirty="0">
                <a:latin typeface="Century Schoolbook" panose="02040604050505020304" pitchFamily="18" charset="0"/>
              </a:rPr>
              <a:t> </a:t>
            </a:r>
            <a:r>
              <a:rPr lang="en-US" sz="2000" dirty="0"/>
              <a:t>Case manager</a:t>
            </a:r>
          </a:p>
          <a:p>
            <a:endParaRPr lang="en-US" sz="2000" dirty="0">
              <a:latin typeface="LM Roman 12" panose="00000500000000000000" pitchFamily="50" charset="0"/>
            </a:endParaRPr>
          </a:p>
          <a:p>
            <a:pPr marL="0" indent="0" algn="r">
              <a:buNone/>
            </a:pPr>
            <a:r>
              <a:rPr lang="en-US" sz="2000" dirty="0">
                <a:latin typeface="LM Roman 12" panose="00000500000000000000" pitchFamily="50" charset="0"/>
              </a:rPr>
              <a:t>					[Freed et al. CSCW ’18]</a:t>
            </a:r>
            <a:endParaRPr lang="en-US" sz="2000" dirty="0"/>
          </a:p>
          <a:p>
            <a:endParaRPr lang="en-US" sz="2000" dirty="0"/>
          </a:p>
        </p:txBody>
      </p:sp>
      <p:sp>
        <p:nvSpPr>
          <p:cNvPr id="4" name="Slide Number Placeholder 3">
            <a:extLst>
              <a:ext uri="{FF2B5EF4-FFF2-40B4-BE49-F238E27FC236}">
                <a16:creationId xmlns:a16="http://schemas.microsoft.com/office/drawing/2014/main" id="{4D0C9FD6-5FD6-4A2D-9C00-F1E75938C530}"/>
              </a:ext>
            </a:extLst>
          </p:cNvPr>
          <p:cNvSpPr>
            <a:spLocks noGrp="1"/>
          </p:cNvSpPr>
          <p:nvPr>
            <p:ph type="sldNum" sz="quarter" idx="12"/>
          </p:nvPr>
        </p:nvSpPr>
        <p:spPr/>
        <p:txBody>
          <a:bodyPr/>
          <a:lstStyle/>
          <a:p>
            <a:fld id="{0171B764-2AEC-2441-A2C9-DC14F9875489}" type="slidenum">
              <a:rPr lang="en-US" smtClean="0"/>
              <a:t>4</a:t>
            </a:fld>
            <a:endParaRPr lang="en-US" dirty="0"/>
          </a:p>
        </p:txBody>
      </p:sp>
      <p:sp>
        <p:nvSpPr>
          <p:cNvPr id="8" name="TextBox 7">
            <a:extLst>
              <a:ext uri="{FF2B5EF4-FFF2-40B4-BE49-F238E27FC236}">
                <a16:creationId xmlns:a16="http://schemas.microsoft.com/office/drawing/2014/main" id="{8F2CC68D-C0DE-4BFD-BD8A-A227C3A75A4F}"/>
              </a:ext>
            </a:extLst>
          </p:cNvPr>
          <p:cNvSpPr txBox="1"/>
          <p:nvPr/>
        </p:nvSpPr>
        <p:spPr>
          <a:xfrm>
            <a:off x="1019238" y="275590"/>
            <a:ext cx="7415530" cy="120032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dirty="0">
                <a:latin typeface="LM Roman 12" panose="00000500000000000000" pitchFamily="50" charset="0"/>
              </a:rPr>
              <a:t>IPS is both a form of violence and facilitates other forms of violence.</a:t>
            </a:r>
          </a:p>
        </p:txBody>
      </p:sp>
    </p:spTree>
    <p:extLst>
      <p:ext uri="{BB962C8B-B14F-4D97-AF65-F5344CB8AC3E}">
        <p14:creationId xmlns:p14="http://schemas.microsoft.com/office/powerpoint/2010/main" val="395079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42CD-9C6B-4FF1-8D2F-CF72AFFFAFE9}"/>
              </a:ext>
            </a:extLst>
          </p:cNvPr>
          <p:cNvSpPr>
            <a:spLocks noGrp="1"/>
          </p:cNvSpPr>
          <p:nvPr>
            <p:ph type="title"/>
          </p:nvPr>
        </p:nvSpPr>
        <p:spPr>
          <a:xfrm>
            <a:off x="51435" y="60325"/>
            <a:ext cx="8949055" cy="857250"/>
          </a:xfrm>
        </p:spPr>
        <p:txBody>
          <a:bodyPr/>
          <a:lstStyle/>
          <a:p>
            <a:r>
              <a:rPr lang="en-US" dirty="0"/>
              <a:t>Spyware threat model in IPV</a:t>
            </a:r>
          </a:p>
        </p:txBody>
      </p:sp>
      <p:sp>
        <p:nvSpPr>
          <p:cNvPr id="4" name="Slide Number Placeholder 3">
            <a:extLst>
              <a:ext uri="{FF2B5EF4-FFF2-40B4-BE49-F238E27FC236}">
                <a16:creationId xmlns:a16="http://schemas.microsoft.com/office/drawing/2014/main" id="{3AF8F1E1-5D67-4BA5-AC94-73B849FFCCBD}"/>
              </a:ext>
            </a:extLst>
          </p:cNvPr>
          <p:cNvSpPr>
            <a:spLocks noGrp="1"/>
          </p:cNvSpPr>
          <p:nvPr>
            <p:ph type="sldNum" sz="quarter" idx="12"/>
          </p:nvPr>
        </p:nvSpPr>
        <p:spPr/>
        <p:txBody>
          <a:bodyPr/>
          <a:lstStyle/>
          <a:p>
            <a:fld id="{0171B764-2AEC-2441-A2C9-DC14F9875489}" type="slidenum">
              <a:rPr lang="en-US" smtClean="0"/>
              <a:t>5</a:t>
            </a:fld>
            <a:endParaRPr lang="en-US"/>
          </a:p>
        </p:txBody>
      </p:sp>
      <p:sp>
        <p:nvSpPr>
          <p:cNvPr id="6" name="TextBox 5">
            <a:extLst>
              <a:ext uri="{FF2B5EF4-FFF2-40B4-BE49-F238E27FC236}">
                <a16:creationId xmlns:a16="http://schemas.microsoft.com/office/drawing/2014/main" id="{5530CEAE-646E-4007-93B3-D39FD2B3914A}"/>
              </a:ext>
            </a:extLst>
          </p:cNvPr>
          <p:cNvSpPr txBox="1"/>
          <p:nvPr/>
        </p:nvSpPr>
        <p:spPr>
          <a:xfrm>
            <a:off x="1527124" y="1061502"/>
            <a:ext cx="2839822" cy="3662541"/>
          </a:xfrm>
          <a:prstGeom prst="rect">
            <a:avLst/>
          </a:prstGeom>
          <a:noFill/>
        </p:spPr>
        <p:txBody>
          <a:bodyPr wrap="square" rtlCol="0">
            <a:spAutoFit/>
          </a:bodyPr>
          <a:lstStyle/>
          <a:p>
            <a:pPr>
              <a:lnSpc>
                <a:spcPct val="150000"/>
              </a:lnSpc>
            </a:pPr>
            <a:r>
              <a:rPr lang="en-US" sz="2400" dirty="0">
                <a:latin typeface="Abadi Extra Light" panose="020B0204020104020204" pitchFamily="34" charset="0"/>
              </a:rPr>
              <a:t>has physical access</a:t>
            </a:r>
          </a:p>
          <a:p>
            <a:pPr>
              <a:lnSpc>
                <a:spcPct val="150000"/>
              </a:lnSpc>
            </a:pPr>
            <a:r>
              <a:rPr lang="en-US" sz="2400" dirty="0">
                <a:latin typeface="Abadi Extra Light" panose="020B0204020104020204" pitchFamily="34" charset="0"/>
              </a:rPr>
              <a:t>knows passwords</a:t>
            </a:r>
          </a:p>
          <a:p>
            <a:pPr>
              <a:lnSpc>
                <a:spcPct val="150000"/>
              </a:lnSpc>
            </a:pPr>
            <a:r>
              <a:rPr lang="en-US" sz="2400" dirty="0">
                <a:latin typeface="Abadi Extra Light" panose="020B0204020104020204" pitchFamily="34" charset="0"/>
              </a:rPr>
              <a:t>might own device</a:t>
            </a:r>
          </a:p>
          <a:p>
            <a:pPr>
              <a:lnSpc>
                <a:spcPct val="200000"/>
              </a:lnSpc>
            </a:pPr>
            <a:endParaRPr lang="en-US" sz="2000" dirty="0"/>
          </a:p>
          <a:p>
            <a:pPr algn="ctr"/>
            <a:endParaRPr lang="en-US" sz="2800" dirty="0">
              <a:solidFill>
                <a:srgbClr val="FF0000"/>
              </a:solidFill>
              <a:latin typeface="Abadi Extra Light" panose="020B0204020104020204" pitchFamily="34" charset="0"/>
              <a:sym typeface="Wingdings" panose="05000000000000000000" pitchFamily="2" charset="2"/>
            </a:endParaRPr>
          </a:p>
          <a:p>
            <a:pPr algn="ctr"/>
            <a:r>
              <a:rPr lang="en-US" sz="2800" dirty="0">
                <a:solidFill>
                  <a:srgbClr val="FF0000"/>
                </a:solidFill>
                <a:latin typeface="Abadi Extra Light" panose="020B0204020104020204" pitchFamily="34" charset="0"/>
                <a:sym typeface="Wingdings" panose="05000000000000000000" pitchFamily="2" charset="2"/>
              </a:rPr>
              <a:t>Abuser c</a:t>
            </a:r>
            <a:r>
              <a:rPr lang="en-US" sz="2800" dirty="0">
                <a:solidFill>
                  <a:srgbClr val="FF0000"/>
                </a:solidFill>
                <a:latin typeface="Abadi Extra Light" panose="020B0204020104020204" pitchFamily="34" charset="0"/>
              </a:rPr>
              <a:t>an install spyware</a:t>
            </a:r>
            <a:endParaRPr lang="en-US" sz="2800" dirty="0">
              <a:solidFill>
                <a:srgbClr val="FF0000"/>
              </a:solidFill>
            </a:endParaRPr>
          </a:p>
        </p:txBody>
      </p:sp>
      <p:cxnSp>
        <p:nvCxnSpPr>
          <p:cNvPr id="10" name="Straight Arrow Connector 9">
            <a:extLst>
              <a:ext uri="{FF2B5EF4-FFF2-40B4-BE49-F238E27FC236}">
                <a16:creationId xmlns:a16="http://schemas.microsoft.com/office/drawing/2014/main" id="{CFE0744D-8B70-4291-90F0-D486C793922D}"/>
              </a:ext>
            </a:extLst>
          </p:cNvPr>
          <p:cNvCxnSpPr>
            <a:cxnSpLocks/>
          </p:cNvCxnSpPr>
          <p:nvPr/>
        </p:nvCxnSpPr>
        <p:spPr>
          <a:xfrm>
            <a:off x="2876786" y="2858770"/>
            <a:ext cx="0" cy="955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Hack-SMS-Phone-Calls">
            <a:extLst>
              <a:ext uri="{FF2B5EF4-FFF2-40B4-BE49-F238E27FC236}">
                <a16:creationId xmlns:a16="http://schemas.microsoft.com/office/drawing/2014/main" id="{84BF2F4F-3167-4D49-8702-57D4A63D3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3" t="6497" r="16899"/>
          <a:stretch/>
        </p:blipFill>
        <p:spPr bwMode="auto">
          <a:xfrm>
            <a:off x="4479508" y="1161137"/>
            <a:ext cx="3629225" cy="33122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D7821E9-55B8-4BDC-A047-A3D3B915AF4A}"/>
              </a:ext>
            </a:extLst>
          </p:cNvPr>
          <p:cNvSpPr txBox="1"/>
          <p:nvPr/>
        </p:nvSpPr>
        <p:spPr>
          <a:xfrm>
            <a:off x="194945" y="1717655"/>
            <a:ext cx="1011815" cy="461665"/>
          </a:xfrm>
          <a:prstGeom prst="rect">
            <a:avLst/>
          </a:prstGeom>
          <a:noFill/>
        </p:spPr>
        <p:txBody>
          <a:bodyPr wrap="none" rtlCol="0">
            <a:spAutoFit/>
          </a:bodyPr>
          <a:lstStyle/>
          <a:p>
            <a:r>
              <a:rPr lang="en-US" sz="2400" dirty="0">
                <a:latin typeface="Abadi Extra Light" panose="020B0204020104020204" pitchFamily="34" charset="0"/>
              </a:rPr>
              <a:t>Abuser</a:t>
            </a:r>
          </a:p>
        </p:txBody>
      </p:sp>
      <p:sp>
        <p:nvSpPr>
          <p:cNvPr id="16" name="Left Brace 15">
            <a:extLst>
              <a:ext uri="{FF2B5EF4-FFF2-40B4-BE49-F238E27FC236}">
                <a16:creationId xmlns:a16="http://schemas.microsoft.com/office/drawing/2014/main" id="{50145AFE-9DC2-4731-ABC5-F7744AEA3F8F}"/>
              </a:ext>
            </a:extLst>
          </p:cNvPr>
          <p:cNvSpPr/>
          <p:nvPr/>
        </p:nvSpPr>
        <p:spPr>
          <a:xfrm>
            <a:off x="1218144" y="1280160"/>
            <a:ext cx="308979" cy="1413834"/>
          </a:xfrm>
          <a:prstGeom prst="leftBrace">
            <a:avLst>
              <a:gd name="adj1" fmla="val 571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78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ECA6-B0B4-4D62-9FB9-F44B6F5A0577}"/>
              </a:ext>
            </a:extLst>
          </p:cNvPr>
          <p:cNvSpPr>
            <a:spLocks noGrp="1"/>
          </p:cNvSpPr>
          <p:nvPr>
            <p:ph type="title"/>
          </p:nvPr>
        </p:nvSpPr>
        <p:spPr>
          <a:noFill/>
          <a:ln>
            <a:noFill/>
          </a:ln>
          <a:effectLst/>
        </p:spPr>
        <p:txBody>
          <a:bodyPr vert="horz" wrap="square" numCol="1" anchor="ctr">
            <a:prstTxWarp prst="textNoShape">
              <a:avLst/>
            </a:prstTxWarp>
          </a:bodyPr>
          <a:lstStyle/>
          <a:p>
            <a:r>
              <a:rPr lang="en-US" dirty="0"/>
              <a:t>We did not know …</a:t>
            </a:r>
          </a:p>
        </p:txBody>
      </p:sp>
      <p:sp>
        <p:nvSpPr>
          <p:cNvPr id="3" name="Content Placeholder 2">
            <a:extLst>
              <a:ext uri="{FF2B5EF4-FFF2-40B4-BE49-F238E27FC236}">
                <a16:creationId xmlns:a16="http://schemas.microsoft.com/office/drawing/2014/main" id="{5F1FF6E6-8C3F-444A-8333-7A6E975C4592}"/>
              </a:ext>
            </a:extLst>
          </p:cNvPr>
          <p:cNvSpPr>
            <a:spLocks noGrp="1"/>
          </p:cNvSpPr>
          <p:nvPr>
            <p:ph idx="1"/>
          </p:nvPr>
        </p:nvSpPr>
        <p:spPr>
          <a:xfrm>
            <a:off x="1151255" y="1260365"/>
            <a:ext cx="6841490" cy="3587750"/>
          </a:xfrm>
        </p:spPr>
        <p:txBody>
          <a:bodyPr/>
          <a:lstStyle/>
          <a:p>
            <a:pPr marL="457200" indent="-457200">
              <a:lnSpc>
                <a:spcPct val="150000"/>
              </a:lnSpc>
              <a:buFont typeface="+mj-lt"/>
              <a:buAutoNum type="arabicPeriod"/>
            </a:pPr>
            <a:r>
              <a:rPr lang="en-US" dirty="0">
                <a:latin typeface="Abadi Extra Light" panose="020B0204020104020204" pitchFamily="34" charset="0"/>
              </a:rPr>
              <a:t>What spyware tools are available to abusers?</a:t>
            </a:r>
            <a:endParaRPr lang="en-US" dirty="0">
              <a:solidFill>
                <a:schemeClr val="accent1">
                  <a:lumMod val="50000"/>
                </a:schemeClr>
              </a:solidFill>
            </a:endParaRPr>
          </a:p>
          <a:p>
            <a:pPr marL="457200" indent="-457200">
              <a:lnSpc>
                <a:spcPct val="150000"/>
              </a:lnSpc>
              <a:buFont typeface="+mj-lt"/>
              <a:buAutoNum type="arabicPeriod"/>
            </a:pPr>
            <a:r>
              <a:rPr lang="en-US" dirty="0">
                <a:latin typeface="Abadi Extra Light" panose="020B0204020104020204" pitchFamily="34" charset="0"/>
              </a:rPr>
              <a:t>How easy it is to find and (ab)use them?</a:t>
            </a:r>
          </a:p>
          <a:p>
            <a:pPr marL="457200" indent="-457200">
              <a:lnSpc>
                <a:spcPct val="150000"/>
              </a:lnSpc>
              <a:buFont typeface="+mj-lt"/>
              <a:buAutoNum type="arabicPeriod"/>
            </a:pPr>
            <a:r>
              <a:rPr lang="en-US" dirty="0">
                <a:latin typeface="Abadi Extra Light" panose="020B0204020104020204" pitchFamily="34" charset="0"/>
              </a:rPr>
              <a:t>Are developers of these tools complicit in IPS?</a:t>
            </a:r>
          </a:p>
          <a:p>
            <a:pPr marL="457200" indent="-457200">
              <a:lnSpc>
                <a:spcPct val="150000"/>
              </a:lnSpc>
              <a:buFont typeface="+mj-lt"/>
              <a:buAutoNum type="arabicPeriod"/>
            </a:pPr>
            <a:r>
              <a:rPr lang="en-US" dirty="0">
                <a:latin typeface="Abadi Extra Light" panose="020B0204020104020204" pitchFamily="34" charset="0"/>
              </a:rPr>
              <a:t>Can anti-spyware apps come to the rescue?</a:t>
            </a:r>
          </a:p>
        </p:txBody>
      </p:sp>
      <p:sp>
        <p:nvSpPr>
          <p:cNvPr id="4" name="Slide Number Placeholder 3">
            <a:extLst>
              <a:ext uri="{FF2B5EF4-FFF2-40B4-BE49-F238E27FC236}">
                <a16:creationId xmlns:a16="http://schemas.microsoft.com/office/drawing/2014/main" id="{7AB34F48-61F8-4114-97F9-2C99F1CA8C2F}"/>
              </a:ext>
            </a:extLst>
          </p:cNvPr>
          <p:cNvSpPr>
            <a:spLocks noGrp="1"/>
          </p:cNvSpPr>
          <p:nvPr>
            <p:ph type="sldNum" sz="quarter" idx="12"/>
          </p:nvPr>
        </p:nvSpPr>
        <p:spPr/>
        <p:txBody>
          <a:bodyPr/>
          <a:lstStyle/>
          <a:p>
            <a:fld id="{0171B764-2AEC-2441-A2C9-DC14F9875489}" type="slidenum">
              <a:rPr lang="en-US" smtClean="0"/>
              <a:t>6</a:t>
            </a:fld>
            <a:endParaRPr lang="en-US"/>
          </a:p>
        </p:txBody>
      </p:sp>
    </p:spTree>
    <p:extLst>
      <p:ext uri="{BB962C8B-B14F-4D97-AF65-F5344CB8AC3E}">
        <p14:creationId xmlns:p14="http://schemas.microsoft.com/office/powerpoint/2010/main" val="151907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ECA6-B0B4-4D62-9FB9-F44B6F5A0577}"/>
              </a:ext>
            </a:extLst>
          </p:cNvPr>
          <p:cNvSpPr>
            <a:spLocks noGrp="1"/>
          </p:cNvSpPr>
          <p:nvPr>
            <p:ph type="title"/>
          </p:nvPr>
        </p:nvSpPr>
        <p:spPr>
          <a:xfrm>
            <a:off x="45720" y="205740"/>
            <a:ext cx="9052560" cy="857250"/>
          </a:xfrm>
          <a:noFill/>
          <a:ln>
            <a:noFill/>
          </a:ln>
          <a:effectLst/>
        </p:spPr>
        <p:txBody>
          <a:bodyPr vert="horz" wrap="square" numCol="1" anchor="ctr">
            <a:prstTxWarp prst="textNoShape">
              <a:avLst/>
            </a:prstTxWarp>
          </a:bodyPr>
          <a:lstStyle/>
          <a:p>
            <a:r>
              <a:rPr lang="en-US" sz="3600" dirty="0">
                <a:latin typeface="Century Schoolbook" panose="02040604050505020304" pitchFamily="18" charset="0"/>
              </a:rPr>
              <a:t>Our work:</a:t>
            </a:r>
            <a:br>
              <a:rPr lang="en-US" sz="3600" dirty="0">
                <a:latin typeface="Century Schoolbook" panose="02040604050505020304" pitchFamily="18" charset="0"/>
              </a:rPr>
            </a:br>
            <a:r>
              <a:rPr lang="en-US" sz="3000" dirty="0">
                <a:latin typeface="Century Schoolbook" panose="02040604050505020304" pitchFamily="18" charset="0"/>
              </a:rPr>
              <a:t>First study of the ecosystem of IPS-relevant apps</a:t>
            </a:r>
          </a:p>
        </p:txBody>
      </p:sp>
      <p:sp>
        <p:nvSpPr>
          <p:cNvPr id="4" name="Slide Number Placeholder 3">
            <a:extLst>
              <a:ext uri="{FF2B5EF4-FFF2-40B4-BE49-F238E27FC236}">
                <a16:creationId xmlns:a16="http://schemas.microsoft.com/office/drawing/2014/main" id="{7AB34F48-61F8-4114-97F9-2C99F1CA8C2F}"/>
              </a:ext>
            </a:extLst>
          </p:cNvPr>
          <p:cNvSpPr>
            <a:spLocks noGrp="1"/>
          </p:cNvSpPr>
          <p:nvPr>
            <p:ph type="sldNum" sz="quarter" idx="12"/>
          </p:nvPr>
        </p:nvSpPr>
        <p:spPr/>
        <p:txBody>
          <a:bodyPr/>
          <a:lstStyle/>
          <a:p>
            <a:fld id="{0171B764-2AEC-2441-A2C9-DC14F9875489}" type="slidenum">
              <a:rPr lang="en-US" smtClean="0"/>
              <a:t>7</a:t>
            </a:fld>
            <a:endParaRPr lang="en-US"/>
          </a:p>
        </p:txBody>
      </p:sp>
      <p:sp>
        <p:nvSpPr>
          <p:cNvPr id="5" name="Rectangle 4">
            <a:extLst>
              <a:ext uri="{FF2B5EF4-FFF2-40B4-BE49-F238E27FC236}">
                <a16:creationId xmlns:a16="http://schemas.microsoft.com/office/drawing/2014/main" id="{3CC03475-3CD9-4126-A0FB-02E0495A1187}"/>
              </a:ext>
            </a:extLst>
          </p:cNvPr>
          <p:cNvSpPr/>
          <p:nvPr/>
        </p:nvSpPr>
        <p:spPr>
          <a:xfrm>
            <a:off x="290195" y="4150360"/>
            <a:ext cx="856361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400" dirty="0">
                <a:latin typeface="Abadi Extra Light" panose="020B0204020104020204" pitchFamily="34" charset="0"/>
              </a:rPr>
              <a:t>Spyware ecosystem currently </a:t>
            </a:r>
            <a:r>
              <a:rPr lang="en-US" sz="2400" dirty="0">
                <a:solidFill>
                  <a:schemeClr val="bg1"/>
                </a:solidFill>
                <a:latin typeface="Abadi Extra Light" panose="020B0204020104020204" pitchFamily="34" charset="0"/>
              </a:rPr>
              <a:t>empowering abusers and failing victims</a:t>
            </a:r>
          </a:p>
        </p:txBody>
      </p:sp>
      <p:sp>
        <p:nvSpPr>
          <p:cNvPr id="7" name="Rectangle 6">
            <a:extLst>
              <a:ext uri="{FF2B5EF4-FFF2-40B4-BE49-F238E27FC236}">
                <a16:creationId xmlns:a16="http://schemas.microsoft.com/office/drawing/2014/main" id="{3DF52598-9FDD-44CD-9A1A-F5D61172287C}"/>
              </a:ext>
            </a:extLst>
          </p:cNvPr>
          <p:cNvSpPr/>
          <p:nvPr/>
        </p:nvSpPr>
        <p:spPr>
          <a:xfrm>
            <a:off x="4979669" y="3025211"/>
            <a:ext cx="361060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7475" lvl="1" indent="-65088"/>
            <a:r>
              <a:rPr lang="en-US" sz="2400" dirty="0">
                <a:latin typeface="Abadi Extra Light" panose="020B0204020104020204" pitchFamily="34" charset="0"/>
              </a:rPr>
              <a:t>Some developers promote IPS, others  condone it</a:t>
            </a:r>
          </a:p>
        </p:txBody>
      </p:sp>
      <p:sp>
        <p:nvSpPr>
          <p:cNvPr id="8" name="Rectangle 7">
            <a:extLst>
              <a:ext uri="{FF2B5EF4-FFF2-40B4-BE49-F238E27FC236}">
                <a16:creationId xmlns:a16="http://schemas.microsoft.com/office/drawing/2014/main" id="{AE23BB5F-F083-4D30-9CD9-D9F4B47C9D72}"/>
              </a:ext>
            </a:extLst>
          </p:cNvPr>
          <p:cNvSpPr/>
          <p:nvPr/>
        </p:nvSpPr>
        <p:spPr>
          <a:xfrm>
            <a:off x="625475" y="3028052"/>
            <a:ext cx="401828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a:latin typeface="Abadi Extra Light" panose="020B0204020104020204" pitchFamily="34" charset="0"/>
              </a:rPr>
              <a:t>Current anti-spyware doesn’t flag IPS-relevant apps as threat</a:t>
            </a:r>
            <a:endParaRPr lang="en-US" sz="2400" dirty="0"/>
          </a:p>
        </p:txBody>
      </p:sp>
      <p:sp>
        <p:nvSpPr>
          <p:cNvPr id="12" name="Rectangle 11">
            <a:extLst>
              <a:ext uri="{FF2B5EF4-FFF2-40B4-BE49-F238E27FC236}">
                <a16:creationId xmlns:a16="http://schemas.microsoft.com/office/drawing/2014/main" id="{D42B0191-4E7A-4E1F-A90C-FAE210F8D009}"/>
              </a:ext>
            </a:extLst>
          </p:cNvPr>
          <p:cNvSpPr/>
          <p:nvPr/>
        </p:nvSpPr>
        <p:spPr>
          <a:xfrm>
            <a:off x="625475" y="1495425"/>
            <a:ext cx="4018280" cy="12618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7475" lvl="1"/>
            <a:r>
              <a:rPr lang="en-US" sz="2800" dirty="0">
                <a:latin typeface="LM Roman 12" panose="00000500000000000000" pitchFamily="50" charset="0"/>
              </a:rPr>
              <a:t>~4000</a:t>
            </a:r>
            <a:r>
              <a:rPr lang="en-US" sz="2800" dirty="0">
                <a:latin typeface="Abadi Extra Light" panose="020B0204020104020204" pitchFamily="34" charset="0"/>
              </a:rPr>
              <a:t> IPS-relevant apps: </a:t>
            </a:r>
          </a:p>
          <a:p>
            <a:pPr marL="403225" lvl="1" indent="-285750">
              <a:buFont typeface="Arial" panose="020B0604020202020204" pitchFamily="34" charset="0"/>
              <a:buChar char="•"/>
            </a:pPr>
            <a:r>
              <a:rPr lang="en-US" sz="2400" dirty="0">
                <a:latin typeface="Abadi Extra Light" panose="020B0204020104020204" pitchFamily="34" charset="0"/>
              </a:rPr>
              <a:t>Some are overt spyware</a:t>
            </a:r>
          </a:p>
          <a:p>
            <a:pPr marL="403225" lvl="1" indent="-285750">
              <a:buFont typeface="Arial" panose="020B0604020202020204" pitchFamily="34" charset="0"/>
              <a:buChar char="•"/>
            </a:pPr>
            <a:r>
              <a:rPr lang="en-US" sz="2400" dirty="0">
                <a:latin typeface="Abadi Extra Light" panose="020B0204020104020204" pitchFamily="34" charset="0"/>
              </a:rPr>
              <a:t>Most are </a:t>
            </a:r>
            <a:r>
              <a:rPr lang="en-US" sz="2400" b="1" i="1" dirty="0">
                <a:latin typeface="Abadi Extra Light" panose="020B0204020104020204" pitchFamily="34" charset="0"/>
              </a:rPr>
              <a:t>dual-use</a:t>
            </a:r>
          </a:p>
        </p:txBody>
      </p:sp>
      <p:sp>
        <p:nvSpPr>
          <p:cNvPr id="14" name="Rectangle 13">
            <a:extLst>
              <a:ext uri="{FF2B5EF4-FFF2-40B4-BE49-F238E27FC236}">
                <a16:creationId xmlns:a16="http://schemas.microsoft.com/office/drawing/2014/main" id="{04DBB7FA-2B08-4BC3-9C20-E50E4F2009A5}"/>
              </a:ext>
            </a:extLst>
          </p:cNvPr>
          <p:cNvSpPr/>
          <p:nvPr/>
        </p:nvSpPr>
        <p:spPr>
          <a:xfrm>
            <a:off x="4979670" y="1510813"/>
            <a:ext cx="361061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7475" lvl="1"/>
            <a:r>
              <a:rPr lang="en-US" sz="2400" dirty="0">
                <a:latin typeface="Abadi Extra Light" panose="020B0204020104020204" pitchFamily="34" charset="0"/>
              </a:rPr>
              <a:t>Abundant resources </a:t>
            </a:r>
          </a:p>
          <a:p>
            <a:pPr marL="117475" lvl="1"/>
            <a:r>
              <a:rPr lang="en-US" sz="2400" dirty="0">
                <a:latin typeface="Abadi Extra Light" panose="020B0204020104020204" pitchFamily="34" charset="0"/>
              </a:rPr>
              <a:t>(blogs, videos, forums, etc.) to help abusers with IPS</a:t>
            </a:r>
          </a:p>
        </p:txBody>
      </p:sp>
    </p:spTree>
    <p:custDataLst>
      <p:tags r:id="rId1"/>
    </p:custDataLst>
    <p:extLst>
      <p:ext uri="{BB962C8B-B14F-4D97-AF65-F5344CB8AC3E}">
        <p14:creationId xmlns:p14="http://schemas.microsoft.com/office/powerpoint/2010/main" val="41266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A9D1-6BE5-44E2-AC30-72953A71298F}"/>
              </a:ext>
            </a:extLst>
          </p:cNvPr>
          <p:cNvSpPr>
            <a:spLocks noGrp="1"/>
          </p:cNvSpPr>
          <p:nvPr>
            <p:ph type="title"/>
          </p:nvPr>
        </p:nvSpPr>
        <p:spPr>
          <a:xfrm>
            <a:off x="457200" y="205740"/>
            <a:ext cx="8229600" cy="857250"/>
          </a:xfrm>
          <a:ln w="19050">
            <a:noFill/>
          </a:ln>
        </p:spPr>
        <p:txBody>
          <a:bodyPr/>
          <a:lstStyle/>
          <a:p>
            <a:r>
              <a:rPr lang="en-US" sz="3200" dirty="0"/>
              <a:t>How do abusers find IPS-relevant apps?</a:t>
            </a:r>
          </a:p>
        </p:txBody>
      </p:sp>
      <p:sp>
        <p:nvSpPr>
          <p:cNvPr id="4" name="Slide Number Placeholder 3">
            <a:extLst>
              <a:ext uri="{FF2B5EF4-FFF2-40B4-BE49-F238E27FC236}">
                <a16:creationId xmlns:a16="http://schemas.microsoft.com/office/drawing/2014/main" id="{C525C3C2-EC3F-4671-932E-D84E0F3A7E37}"/>
              </a:ext>
            </a:extLst>
          </p:cNvPr>
          <p:cNvSpPr>
            <a:spLocks noGrp="1"/>
          </p:cNvSpPr>
          <p:nvPr>
            <p:ph type="sldNum" sz="quarter" idx="12"/>
          </p:nvPr>
        </p:nvSpPr>
        <p:spPr>
          <a:xfrm>
            <a:off x="6384925" y="4767580"/>
            <a:ext cx="2133600" cy="273050"/>
          </a:xfrm>
          <a:ln w="19050">
            <a:noFill/>
          </a:ln>
        </p:spPr>
        <p:txBody>
          <a:bodyPr/>
          <a:lstStyle/>
          <a:p>
            <a:fld id="{0171B764-2AEC-2441-A2C9-DC14F9875489}" type="slidenum">
              <a:rPr lang="en-US" smtClean="0"/>
              <a:t>8</a:t>
            </a:fld>
            <a:endParaRPr lang="en-US"/>
          </a:p>
        </p:txBody>
      </p:sp>
      <p:pic>
        <p:nvPicPr>
          <p:cNvPr id="8" name="Picture 7" descr="A screenshot of a cell phone&#10;&#10;Description generated with very high confidence">
            <a:extLst>
              <a:ext uri="{FF2B5EF4-FFF2-40B4-BE49-F238E27FC236}">
                <a16:creationId xmlns:a16="http://schemas.microsoft.com/office/drawing/2014/main" id="{F06261EF-0D7E-4AF8-B9CB-9298C1B919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58372" y="993140"/>
            <a:ext cx="4466932" cy="405753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CE0A43A-5093-416E-BADF-74B8F1A68738}"/>
              </a:ext>
            </a:extLst>
          </p:cNvPr>
          <p:cNvSpPr/>
          <p:nvPr/>
        </p:nvSpPr>
        <p:spPr>
          <a:xfrm>
            <a:off x="2482144" y="2012493"/>
            <a:ext cx="4258695" cy="7745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1272588A-FF75-45BD-A68A-4FE73E6FD782}"/>
              </a:ext>
            </a:extLst>
          </p:cNvPr>
          <p:cNvSpPr/>
          <p:nvPr/>
        </p:nvSpPr>
        <p:spPr>
          <a:xfrm>
            <a:off x="7099615" y="1542504"/>
            <a:ext cx="1322390" cy="857250"/>
          </a:xfrm>
          <a:prstGeom prst="wedgeRectCallout">
            <a:avLst>
              <a:gd name="adj1" fmla="val -75203"/>
              <a:gd name="adj2" fmla="val 4889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Extra Light" panose="020B0204020104020204" pitchFamily="34" charset="0"/>
              </a:rPr>
              <a:t>Blogposts comparing spy apps</a:t>
            </a:r>
          </a:p>
        </p:txBody>
      </p:sp>
      <p:sp>
        <p:nvSpPr>
          <p:cNvPr id="13" name="Rectangle 12">
            <a:extLst>
              <a:ext uri="{FF2B5EF4-FFF2-40B4-BE49-F238E27FC236}">
                <a16:creationId xmlns:a16="http://schemas.microsoft.com/office/drawing/2014/main" id="{E290612A-7E9F-45C2-812F-17A67EB3A3B7}"/>
              </a:ext>
            </a:extLst>
          </p:cNvPr>
          <p:cNvSpPr/>
          <p:nvPr/>
        </p:nvSpPr>
        <p:spPr>
          <a:xfrm>
            <a:off x="2482144" y="2858770"/>
            <a:ext cx="4258695" cy="7745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C28A516E-9435-4B90-8D37-B2B8802E2670}"/>
              </a:ext>
            </a:extLst>
          </p:cNvPr>
          <p:cNvSpPr/>
          <p:nvPr/>
        </p:nvSpPr>
        <p:spPr>
          <a:xfrm>
            <a:off x="7099615" y="2643505"/>
            <a:ext cx="1322390" cy="717550"/>
          </a:xfrm>
          <a:prstGeom prst="wedgeRectCallout">
            <a:avLst>
              <a:gd name="adj1" fmla="val -75648"/>
              <a:gd name="adj2" fmla="val 34043"/>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Extra Light" panose="020B0204020104020204" pitchFamily="34" charset="0"/>
              </a:rPr>
              <a:t>Videos how-to guides</a:t>
            </a:r>
          </a:p>
        </p:txBody>
      </p:sp>
      <p:sp>
        <p:nvSpPr>
          <p:cNvPr id="15" name="Rectangle 14">
            <a:extLst>
              <a:ext uri="{FF2B5EF4-FFF2-40B4-BE49-F238E27FC236}">
                <a16:creationId xmlns:a16="http://schemas.microsoft.com/office/drawing/2014/main" id="{717C099D-1098-4522-A65F-B25276AD857A}"/>
              </a:ext>
            </a:extLst>
          </p:cNvPr>
          <p:cNvSpPr/>
          <p:nvPr/>
        </p:nvSpPr>
        <p:spPr>
          <a:xfrm>
            <a:off x="2475320" y="3680003"/>
            <a:ext cx="4258695" cy="613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60924277-4C04-4AF1-9E7F-6F7FE841BCCD}"/>
              </a:ext>
            </a:extLst>
          </p:cNvPr>
          <p:cNvSpPr/>
          <p:nvPr/>
        </p:nvSpPr>
        <p:spPr>
          <a:xfrm>
            <a:off x="7116488" y="3547885"/>
            <a:ext cx="1305517" cy="625583"/>
          </a:xfrm>
          <a:prstGeom prst="wedgeRectCallout">
            <a:avLst>
              <a:gd name="adj1" fmla="val -76092"/>
              <a:gd name="adj2" fmla="val 1454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Extra Light" panose="020B0204020104020204" pitchFamily="34" charset="0"/>
              </a:rPr>
              <a:t>Ad funnels for spy apps</a:t>
            </a:r>
          </a:p>
        </p:txBody>
      </p:sp>
      <p:sp>
        <p:nvSpPr>
          <p:cNvPr id="20" name="Rectangle 19">
            <a:extLst>
              <a:ext uri="{FF2B5EF4-FFF2-40B4-BE49-F238E27FC236}">
                <a16:creationId xmlns:a16="http://schemas.microsoft.com/office/drawing/2014/main" id="{A6AEEAF1-8ED4-4842-80B2-0EF7258C7865}"/>
              </a:ext>
            </a:extLst>
          </p:cNvPr>
          <p:cNvSpPr/>
          <p:nvPr/>
        </p:nvSpPr>
        <p:spPr>
          <a:xfrm>
            <a:off x="2475320" y="4370027"/>
            <a:ext cx="4258695" cy="6138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20">
            <a:extLst>
              <a:ext uri="{FF2B5EF4-FFF2-40B4-BE49-F238E27FC236}">
                <a16:creationId xmlns:a16="http://schemas.microsoft.com/office/drawing/2014/main" id="{209E7250-6E77-420F-9B0D-4096B9DB7C51}"/>
              </a:ext>
            </a:extLst>
          </p:cNvPr>
          <p:cNvSpPr/>
          <p:nvPr/>
        </p:nvSpPr>
        <p:spPr>
          <a:xfrm>
            <a:off x="7099614" y="4378098"/>
            <a:ext cx="1305517" cy="568712"/>
          </a:xfrm>
          <a:prstGeom prst="wedgeRectCallout">
            <a:avLst>
              <a:gd name="adj1" fmla="val -76537"/>
              <a:gd name="adj2" fmla="val 1564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Extra Light" panose="020B0204020104020204" pitchFamily="34" charset="0"/>
              </a:rPr>
              <a:t>Spy app websites</a:t>
            </a:r>
          </a:p>
        </p:txBody>
      </p:sp>
      <p:sp>
        <p:nvSpPr>
          <p:cNvPr id="5" name="TextBox 4">
            <a:extLst>
              <a:ext uri="{FF2B5EF4-FFF2-40B4-BE49-F238E27FC236}">
                <a16:creationId xmlns:a16="http://schemas.microsoft.com/office/drawing/2014/main" id="{563EE497-3707-4D16-A6DE-88A94BACF7D5}"/>
              </a:ext>
            </a:extLst>
          </p:cNvPr>
          <p:cNvSpPr txBox="1"/>
          <p:nvPr/>
        </p:nvSpPr>
        <p:spPr>
          <a:xfrm>
            <a:off x="190249" y="1875602"/>
            <a:ext cx="2039941" cy="923330"/>
          </a:xfrm>
          <a:prstGeom prst="rect">
            <a:avLst/>
          </a:prstGeom>
          <a:noFill/>
          <a:ln>
            <a:solidFill>
              <a:schemeClr val="bg1">
                <a:lumMod val="50000"/>
              </a:schemeClr>
            </a:solidFill>
          </a:ln>
        </p:spPr>
        <p:txBody>
          <a:bodyPr wrap="square" rtlCol="0">
            <a:spAutoFit/>
          </a:bodyPr>
          <a:lstStyle/>
          <a:p>
            <a:r>
              <a:rPr lang="en-US" dirty="0">
                <a:latin typeface="Abadi Extra Light" panose="020B0204020104020204" pitchFamily="34" charset="0"/>
              </a:rPr>
              <a:t>Need large number of query terms that an abuser might use</a:t>
            </a:r>
          </a:p>
        </p:txBody>
      </p:sp>
      <p:cxnSp>
        <p:nvCxnSpPr>
          <p:cNvPr id="7" name="Connector: Elbow 6">
            <a:extLst>
              <a:ext uri="{FF2B5EF4-FFF2-40B4-BE49-F238E27FC236}">
                <a16:creationId xmlns:a16="http://schemas.microsoft.com/office/drawing/2014/main" id="{DD222423-2389-4086-BAD3-06D6323B69B6}"/>
              </a:ext>
            </a:extLst>
          </p:cNvPr>
          <p:cNvCxnSpPr>
            <a:cxnSpLocks/>
            <a:stCxn id="5" idx="0"/>
          </p:cNvCxnSpPr>
          <p:nvPr/>
        </p:nvCxnSpPr>
        <p:spPr>
          <a:xfrm rot="5400000" flipH="1" flipV="1">
            <a:off x="1500698" y="917928"/>
            <a:ext cx="667196" cy="12481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96AF66B-1C7E-4730-8EEF-EB0127C611CF}"/>
              </a:ext>
            </a:extLst>
          </p:cNvPr>
          <p:cNvSpPr txBox="1"/>
          <p:nvPr/>
        </p:nvSpPr>
        <p:spPr>
          <a:xfrm>
            <a:off x="2482144" y="1027861"/>
            <a:ext cx="3740221" cy="369332"/>
          </a:xfrm>
          <a:prstGeom prst="rect">
            <a:avLst/>
          </a:prstGeom>
          <a:solidFill>
            <a:schemeClr val="bg1"/>
          </a:solidFill>
          <a:ln>
            <a:solidFill>
              <a:schemeClr val="bg2">
                <a:lumMod val="60000"/>
                <a:lumOff val="40000"/>
              </a:schemeClr>
            </a:solidFill>
          </a:ln>
        </p:spPr>
        <p:txBody>
          <a:bodyPr wrap="square" rtlCol="0">
            <a:spAutoFit/>
          </a:bodyPr>
          <a:lstStyle/>
          <a:p>
            <a:r>
              <a:rPr lang="en-US" dirty="0">
                <a:latin typeface="Arial" panose="020B0604020202020204" pitchFamily="34" charset="0"/>
                <a:cs typeface="Arial" panose="020B0604020202020204" pitchFamily="34" charset="0"/>
              </a:rPr>
              <a:t>How to spy on my husband</a:t>
            </a:r>
          </a:p>
        </p:txBody>
      </p:sp>
    </p:spTree>
    <p:custDataLst>
      <p:tags r:id="rId1"/>
    </p:custDataLst>
    <p:extLst>
      <p:ext uri="{BB962C8B-B14F-4D97-AF65-F5344CB8AC3E}">
        <p14:creationId xmlns:p14="http://schemas.microsoft.com/office/powerpoint/2010/main" val="316467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5"/>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3" grpId="0" animBg="1"/>
      <p:bldP spid="13" grpId="1" animBg="1"/>
      <p:bldP spid="14" grpId="0" animBg="1"/>
      <p:bldP spid="15" grpId="0" animBg="1"/>
      <p:bldP spid="15" grpId="1" animBg="1"/>
      <p:bldP spid="16" grpId="0" animBg="1"/>
      <p:bldP spid="20" grpId="0" animBg="1"/>
      <p:bldP spid="21" grpId="0" animBg="1"/>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A9D1-6BE5-44E2-AC30-72953A71298F}"/>
              </a:ext>
            </a:extLst>
          </p:cNvPr>
          <p:cNvSpPr>
            <a:spLocks noGrp="1"/>
          </p:cNvSpPr>
          <p:nvPr>
            <p:ph type="title"/>
          </p:nvPr>
        </p:nvSpPr>
        <p:spPr>
          <a:xfrm>
            <a:off x="45720" y="205740"/>
            <a:ext cx="9052560" cy="857250"/>
          </a:xfrm>
          <a:ln w="19050">
            <a:noFill/>
          </a:ln>
        </p:spPr>
        <p:txBody>
          <a:bodyPr/>
          <a:lstStyle/>
          <a:p>
            <a:r>
              <a:rPr lang="en-US" dirty="0"/>
              <a:t>Search engines give query suggestions</a:t>
            </a:r>
          </a:p>
        </p:txBody>
      </p:sp>
      <p:sp>
        <p:nvSpPr>
          <p:cNvPr id="4" name="Slide Number Placeholder 3">
            <a:extLst>
              <a:ext uri="{FF2B5EF4-FFF2-40B4-BE49-F238E27FC236}">
                <a16:creationId xmlns:a16="http://schemas.microsoft.com/office/drawing/2014/main" id="{C525C3C2-EC3F-4671-932E-D84E0F3A7E37}"/>
              </a:ext>
            </a:extLst>
          </p:cNvPr>
          <p:cNvSpPr>
            <a:spLocks noGrp="1"/>
          </p:cNvSpPr>
          <p:nvPr>
            <p:ph type="sldNum" sz="quarter" idx="12"/>
          </p:nvPr>
        </p:nvSpPr>
        <p:spPr>
          <a:ln w="19050">
            <a:noFill/>
          </a:ln>
        </p:spPr>
        <p:txBody>
          <a:bodyPr/>
          <a:lstStyle/>
          <a:p>
            <a:fld id="{0171B764-2AEC-2441-A2C9-DC14F9875489}" type="slidenum">
              <a:rPr lang="en-US" smtClean="0"/>
              <a:t>9</a:t>
            </a:fld>
            <a:endParaRPr lang="en-US"/>
          </a:p>
        </p:txBody>
      </p:sp>
      <p:pic>
        <p:nvPicPr>
          <p:cNvPr id="3" name="Picture 2">
            <a:extLst>
              <a:ext uri="{FF2B5EF4-FFF2-40B4-BE49-F238E27FC236}">
                <a16:creationId xmlns:a16="http://schemas.microsoft.com/office/drawing/2014/main" id="{8513873E-65DF-4A8F-A681-8ABCFCBDBBEE}"/>
              </a:ext>
            </a:extLst>
          </p:cNvPr>
          <p:cNvPicPr>
            <a:picLocks noChangeAspect="1"/>
          </p:cNvPicPr>
          <p:nvPr/>
        </p:nvPicPr>
        <p:blipFill rotWithShape="1">
          <a:blip r:embed="rId3"/>
          <a:srcRect l="4662" t="5033" r="3644"/>
          <a:stretch/>
        </p:blipFill>
        <p:spPr>
          <a:xfrm>
            <a:off x="266700" y="1567180"/>
            <a:ext cx="4184556" cy="2976903"/>
          </a:xfrm>
          <a:prstGeom prst="rect">
            <a:avLst/>
          </a:prstGeom>
          <a:ln w="19050">
            <a:solidFill>
              <a:srgbClr val="FF0000"/>
            </a:solidFill>
          </a:ln>
        </p:spPr>
      </p:pic>
      <p:pic>
        <p:nvPicPr>
          <p:cNvPr id="5" name="Picture 4">
            <a:extLst>
              <a:ext uri="{FF2B5EF4-FFF2-40B4-BE49-F238E27FC236}">
                <a16:creationId xmlns:a16="http://schemas.microsoft.com/office/drawing/2014/main" id="{3A378E09-DB78-4F35-93CA-F34A586CA218}"/>
              </a:ext>
            </a:extLst>
          </p:cNvPr>
          <p:cNvPicPr>
            <a:picLocks noChangeAspect="1"/>
          </p:cNvPicPr>
          <p:nvPr/>
        </p:nvPicPr>
        <p:blipFill>
          <a:blip r:embed="rId4"/>
          <a:stretch>
            <a:fillRect/>
          </a:stretch>
        </p:blipFill>
        <p:spPr>
          <a:xfrm>
            <a:off x="4715510" y="1584130"/>
            <a:ext cx="4187306" cy="2194195"/>
          </a:xfrm>
          <a:prstGeom prst="rect">
            <a:avLst/>
          </a:prstGeom>
          <a:ln w="19050">
            <a:solidFill>
              <a:srgbClr val="FF0000"/>
            </a:solidFill>
          </a:ln>
        </p:spPr>
      </p:pic>
    </p:spTree>
    <p:extLst>
      <p:ext uri="{BB962C8B-B14F-4D97-AF65-F5344CB8AC3E}">
        <p14:creationId xmlns:p14="http://schemas.microsoft.com/office/powerpoint/2010/main" val="1589412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2|3.2"/>
</p:tagLst>
</file>

<file path=ppt/tags/tag10.xml><?xml version="1.0" encoding="utf-8"?>
<p:tagLst xmlns:a="http://schemas.openxmlformats.org/drawingml/2006/main" xmlns:r="http://schemas.openxmlformats.org/officeDocument/2006/relationships" xmlns:p="http://schemas.openxmlformats.org/presentationml/2006/main">
  <p:tag name="TIMING" val="|9.4|7.4|6.3|8.2|0.9|4.6|9.2"/>
</p:tagLst>
</file>

<file path=ppt/tags/tag11.xml><?xml version="1.0" encoding="utf-8"?>
<p:tagLst xmlns:a="http://schemas.openxmlformats.org/drawingml/2006/main" xmlns:r="http://schemas.openxmlformats.org/officeDocument/2006/relationships" xmlns:p="http://schemas.openxmlformats.org/presentationml/2006/main">
  <p:tag name="TIMING" val="|6.8|7.5|5.5"/>
</p:tagLst>
</file>

<file path=ppt/tags/tag12.xml><?xml version="1.0" encoding="utf-8"?>
<p:tagLst xmlns:a="http://schemas.openxmlformats.org/drawingml/2006/main" xmlns:r="http://schemas.openxmlformats.org/officeDocument/2006/relationships" xmlns:p="http://schemas.openxmlformats.org/presentationml/2006/main">
  <p:tag name="TIMING" val="|10.4|3.8|10.8|5.9|16.5"/>
</p:tagLst>
</file>

<file path=ppt/tags/tag13.xml><?xml version="1.0" encoding="utf-8"?>
<p:tagLst xmlns:a="http://schemas.openxmlformats.org/drawingml/2006/main" xmlns:r="http://schemas.openxmlformats.org/officeDocument/2006/relationships" xmlns:p="http://schemas.openxmlformats.org/presentationml/2006/main">
  <p:tag name="TIMING" val="|7.4|9"/>
</p:tagLst>
</file>

<file path=ppt/tags/tag14.xml><?xml version="1.0" encoding="utf-8"?>
<p:tagLst xmlns:a="http://schemas.openxmlformats.org/drawingml/2006/main" xmlns:r="http://schemas.openxmlformats.org/officeDocument/2006/relationships" xmlns:p="http://schemas.openxmlformats.org/presentationml/2006/main">
  <p:tag name="TIMING" val="|7.7|6.3"/>
</p:tagLst>
</file>

<file path=ppt/tags/tag15.xml><?xml version="1.0" encoding="utf-8"?>
<p:tagLst xmlns:a="http://schemas.openxmlformats.org/drawingml/2006/main" xmlns:r="http://schemas.openxmlformats.org/officeDocument/2006/relationships" xmlns:p="http://schemas.openxmlformats.org/presentationml/2006/main">
  <p:tag name="TIMING" val="|19.5"/>
</p:tagLst>
</file>

<file path=ppt/tags/tag16.xml><?xml version="1.0" encoding="utf-8"?>
<p:tagLst xmlns:a="http://schemas.openxmlformats.org/drawingml/2006/main" xmlns:r="http://schemas.openxmlformats.org/officeDocument/2006/relationships" xmlns:p="http://schemas.openxmlformats.org/presentationml/2006/main">
  <p:tag name="TIMING" val="|7.6|5.2|2.4|8.1|11.4"/>
</p:tagLst>
</file>

<file path=ppt/tags/tag17.xml><?xml version="1.0" encoding="utf-8"?>
<p:tagLst xmlns:a="http://schemas.openxmlformats.org/drawingml/2006/main" xmlns:r="http://schemas.openxmlformats.org/officeDocument/2006/relationships" xmlns:p="http://schemas.openxmlformats.org/presentationml/2006/main">
  <p:tag name="TIMING" val="|33.9"/>
</p:tagLst>
</file>

<file path=ppt/tags/tag18.xml><?xml version="1.0" encoding="utf-8"?>
<p:tagLst xmlns:a="http://schemas.openxmlformats.org/drawingml/2006/main" xmlns:r="http://schemas.openxmlformats.org/officeDocument/2006/relationships" xmlns:p="http://schemas.openxmlformats.org/presentationml/2006/main">
  <p:tag name="TIMING" val="|29.6|2.5"/>
</p:tagLst>
</file>

<file path=ppt/tags/tag19.xml><?xml version="1.0" encoding="utf-8"?>
<p:tagLst xmlns:a="http://schemas.openxmlformats.org/drawingml/2006/main" xmlns:r="http://schemas.openxmlformats.org/officeDocument/2006/relationships" xmlns:p="http://schemas.openxmlformats.org/presentationml/2006/main">
  <p:tag name="TIMING" val="|3.4|11.2"/>
</p:tagLst>
</file>

<file path=ppt/tags/tag2.xml><?xml version="1.0" encoding="utf-8"?>
<p:tagLst xmlns:a="http://schemas.openxmlformats.org/drawingml/2006/main" xmlns:r="http://schemas.openxmlformats.org/officeDocument/2006/relationships" xmlns:p="http://schemas.openxmlformats.org/presentationml/2006/main">
  <p:tag name="TIMING" val="|20.7"/>
</p:tagLst>
</file>

<file path=ppt/tags/tag20.xml><?xml version="1.0" encoding="utf-8"?>
<p:tagLst xmlns:a="http://schemas.openxmlformats.org/drawingml/2006/main" xmlns:r="http://schemas.openxmlformats.org/officeDocument/2006/relationships" xmlns:p="http://schemas.openxmlformats.org/presentationml/2006/main">
  <p:tag name="TIMING" val="|13.4|9.7|5.8|8.5|9.6|29"/>
</p:tagLst>
</file>

<file path=ppt/tags/tag3.xml><?xml version="1.0" encoding="utf-8"?>
<p:tagLst xmlns:a="http://schemas.openxmlformats.org/drawingml/2006/main" xmlns:r="http://schemas.openxmlformats.org/officeDocument/2006/relationships" xmlns:p="http://schemas.openxmlformats.org/presentationml/2006/main">
  <p:tag name="TIMING" val="|28.3|20.8|7.5|8.4|11.8"/>
</p:tagLst>
</file>

<file path=ppt/tags/tag4.xml><?xml version="1.0" encoding="utf-8"?>
<p:tagLst xmlns:a="http://schemas.openxmlformats.org/drawingml/2006/main" xmlns:r="http://schemas.openxmlformats.org/officeDocument/2006/relationships" xmlns:p="http://schemas.openxmlformats.org/presentationml/2006/main">
  <p:tag name="TIMING" val="|7|16.5|6.1|6.8|8.3|22.4"/>
</p:tagLst>
</file>

<file path=ppt/tags/tag5.xml><?xml version="1.0" encoding="utf-8"?>
<p:tagLst xmlns:a="http://schemas.openxmlformats.org/drawingml/2006/main" xmlns:r="http://schemas.openxmlformats.org/officeDocument/2006/relationships" xmlns:p="http://schemas.openxmlformats.org/presentationml/2006/main">
  <p:tag name="TIMING" val="|10.1|3.1|5.5|2.7|4.4|1.7|2.1"/>
</p:tagLst>
</file>

<file path=ppt/tags/tag6.xml><?xml version="1.0" encoding="utf-8"?>
<p:tagLst xmlns:a="http://schemas.openxmlformats.org/drawingml/2006/main" xmlns:r="http://schemas.openxmlformats.org/officeDocument/2006/relationships" xmlns:p="http://schemas.openxmlformats.org/presentationml/2006/main">
  <p:tag name="TIMING" val="|5.8|10.9|8.4"/>
</p:tagLst>
</file>

<file path=ppt/tags/tag7.xml><?xml version="1.0" encoding="utf-8"?>
<p:tagLst xmlns:a="http://schemas.openxmlformats.org/drawingml/2006/main" xmlns:r="http://schemas.openxmlformats.org/officeDocument/2006/relationships" xmlns:p="http://schemas.openxmlformats.org/presentationml/2006/main">
  <p:tag name="TIMING" val="|4|8.3|10.4"/>
</p:tagLst>
</file>

<file path=ppt/tags/tag8.xml><?xml version="1.0" encoding="utf-8"?>
<p:tagLst xmlns:a="http://schemas.openxmlformats.org/drawingml/2006/main" xmlns:r="http://schemas.openxmlformats.org/officeDocument/2006/relationships" xmlns:p="http://schemas.openxmlformats.org/presentationml/2006/main">
  <p:tag name="TIMING" val="|6.2|23"/>
</p:tagLst>
</file>

<file path=ppt/tags/tag9.xml><?xml version="1.0" encoding="utf-8"?>
<p:tagLst xmlns:a="http://schemas.openxmlformats.org/drawingml/2006/main" xmlns:r="http://schemas.openxmlformats.org/officeDocument/2006/relationships" xmlns:p="http://schemas.openxmlformats.org/presentationml/2006/main">
  <p:tag name="TIMING" val="|27.9"/>
</p:tagLst>
</file>

<file path=ppt/theme/theme1.xml><?xml version="1.0" encoding="utf-8"?>
<a:theme xmlns:a="http://schemas.openxmlformats.org/drawingml/2006/main" name="Presentation">
  <a:themeElements>
    <a:clrScheme name="Presentation 1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Basic Sans"/>
        <a:ea typeface="Basic Roman"/>
        <a:cs typeface="Basic Roman"/>
      </a:majorFont>
      <a:minorFont>
        <a:latin typeface="Basic Sans"/>
        <a:ea typeface="Basic Roman"/>
        <a:cs typeface="Basic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sentation">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themeOverride>
</file>

<file path=ppt/theme/themeOverride2.xml><?xml version="1.0" encoding="utf-8"?>
<a:themeOverride xmlns:a="http://schemas.openxmlformats.org/drawingml/2006/main">
  <a:clrScheme name="Presentation">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3438</Words>
  <Application>Microsoft Office PowerPoint</Application>
  <PresentationFormat>On-screen Show (16:9)</PresentationFormat>
  <Paragraphs>316</Paragraphs>
  <Slides>28</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Calibri</vt:lpstr>
      <vt:lpstr>LM Mono 12</vt:lpstr>
      <vt:lpstr>Century Schoolbook L</vt:lpstr>
      <vt:lpstr>Abadi Extra Light</vt:lpstr>
      <vt:lpstr>Wingdings</vt:lpstr>
      <vt:lpstr>LM Roman 12</vt:lpstr>
      <vt:lpstr>Century Schoolbook</vt:lpstr>
      <vt:lpstr>EB Garamond 08 Regular</vt:lpstr>
      <vt:lpstr>Century</vt:lpstr>
      <vt:lpstr>EB Garamond 12</vt:lpstr>
      <vt:lpstr>Basic Roman</vt:lpstr>
      <vt:lpstr>Angsana New</vt:lpstr>
      <vt:lpstr>Arial</vt:lpstr>
      <vt:lpstr>Basic Sans</vt:lpstr>
      <vt:lpstr>Roboto</vt:lpstr>
      <vt:lpstr>Presentation</vt:lpstr>
      <vt:lpstr>The Spyware Used in  Intimate Partner Violence</vt:lpstr>
      <vt:lpstr>PowerPoint Presentation</vt:lpstr>
      <vt:lpstr>Technology is abused for IPV</vt:lpstr>
      <vt:lpstr>PowerPoint Presentation</vt:lpstr>
      <vt:lpstr>Spyware threat model in IPV</vt:lpstr>
      <vt:lpstr>We did not know …</vt:lpstr>
      <vt:lpstr>Our work: First study of the ecosystem of IPS-relevant apps</vt:lpstr>
      <vt:lpstr>How do abusers find IPS-relevant apps?</vt:lpstr>
      <vt:lpstr>Search engines give query suggestions</vt:lpstr>
      <vt:lpstr>“Snowball” searching</vt:lpstr>
      <vt:lpstr>Abundant resources for conducting IPS</vt:lpstr>
      <vt:lpstr>A typical off-store spyware app</vt:lpstr>
      <vt:lpstr>Smooth (ab)user experience with  off-store spyware</vt:lpstr>
      <vt:lpstr>Abundant resources for conducting IPS</vt:lpstr>
      <vt:lpstr>Finding on-store IPS-relevant apps Apps distributed in official application stores</vt:lpstr>
      <vt:lpstr>Taxonomy of on-store apps</vt:lpstr>
      <vt:lpstr>Seemingly innocuous apps are used for IPS</vt:lpstr>
      <vt:lpstr>Types of IPS-relevant apps</vt:lpstr>
      <vt:lpstr>PowerPoint Presentation</vt:lpstr>
      <vt:lpstr>PowerPoint Presentation</vt:lpstr>
      <vt:lpstr>Others are condoning IPS</vt:lpstr>
      <vt:lpstr>Others are condoning IPS</vt:lpstr>
      <vt:lpstr>Others are condoning IPS</vt:lpstr>
      <vt:lpstr>So far,</vt:lpstr>
      <vt:lpstr>Disclosure with Google</vt:lpstr>
      <vt:lpstr>Are anti-spyware tools effective?</vt:lpstr>
      <vt:lpstr>“State-of-the-art” spyware detection remains:</vt:lpstr>
      <vt:lpstr>The Spyware Used in IPV First in-depth study of IPS app ecosystem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Spyware Used in  Intimate Partner Violence</dc:title>
  <dc:subject/>
  <dc:creator/>
  <cp:keywords/>
  <dc:description/>
  <cp:lastModifiedBy/>
  <cp:revision>10</cp:revision>
  <dcterms:created xsi:type="dcterms:W3CDTF">2018-05-12T01:21:45Z</dcterms:created>
  <dcterms:modified xsi:type="dcterms:W3CDTF">2018-05-22T20:38:14Z</dcterms:modified>
</cp:coreProperties>
</file>