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5.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6.xml" ContentType="application/vnd.openxmlformats-officedocument.presentationml.tags+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7.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6" r:id="rId2"/>
    <p:sldId id="300" r:id="rId3"/>
    <p:sldId id="325" r:id="rId4"/>
    <p:sldId id="352" r:id="rId5"/>
    <p:sldId id="326" r:id="rId6"/>
    <p:sldId id="324" r:id="rId7"/>
    <p:sldId id="299" r:id="rId8"/>
    <p:sldId id="301" r:id="rId9"/>
    <p:sldId id="302" r:id="rId10"/>
    <p:sldId id="304" r:id="rId11"/>
    <p:sldId id="348" r:id="rId12"/>
    <p:sldId id="353" r:id="rId13"/>
    <p:sldId id="354" r:id="rId14"/>
    <p:sldId id="312" r:id="rId15"/>
    <p:sldId id="334" r:id="rId16"/>
    <p:sldId id="335" r:id="rId17"/>
    <p:sldId id="336" r:id="rId18"/>
    <p:sldId id="337" r:id="rId19"/>
    <p:sldId id="338" r:id="rId20"/>
    <p:sldId id="341" r:id="rId21"/>
    <p:sldId id="339" r:id="rId22"/>
    <p:sldId id="343" r:id="rId23"/>
    <p:sldId id="342" r:id="rId24"/>
    <p:sldId id="35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FFFFCC"/>
    <a:srgbClr val="33CC33"/>
    <a:srgbClr val="66FF33"/>
    <a:srgbClr val="BFCA36"/>
    <a:srgbClr val="C5C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1" autoAdjust="0"/>
    <p:restoredTop sz="64586" autoAdjust="0"/>
  </p:normalViewPr>
  <p:slideViewPr>
    <p:cSldViewPr>
      <p:cViewPr>
        <p:scale>
          <a:sx n="80" d="100"/>
          <a:sy n="80" d="100"/>
        </p:scale>
        <p:origin x="-25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62148-E0D8-49A3-8E19-4DA6EB95560B}"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24FAF790-958F-40EB-A522-3BE913AD5BF4}">
      <dgm:prSet/>
      <dgm:spPr>
        <a:noFill/>
      </dgm:spPr>
      <dgm:t>
        <a:bodyPr/>
        <a:lstStyle/>
        <a:p>
          <a:pPr rtl="0"/>
          <a:r>
            <a:rPr lang="en-US" dirty="0" smtClean="0"/>
            <a:t>Motivation</a:t>
          </a:r>
          <a:endParaRPr lang="en-US" dirty="0"/>
        </a:p>
      </dgm:t>
    </dgm:pt>
    <dgm:pt modelId="{CDD03E5A-0477-4514-88D6-77F02CC9EF8C}" type="parTrans" cxnId="{BC00437D-2AAA-4F11-AEA3-1A00A56FCE86}">
      <dgm:prSet/>
      <dgm:spPr/>
      <dgm:t>
        <a:bodyPr/>
        <a:lstStyle/>
        <a:p>
          <a:endParaRPr lang="en-US"/>
        </a:p>
      </dgm:t>
    </dgm:pt>
    <dgm:pt modelId="{FE2DF28B-4647-47FC-9AF0-17E8090E6E17}" type="sibTrans" cxnId="{BC00437D-2AAA-4F11-AEA3-1A00A56FCE86}">
      <dgm:prSet/>
      <dgm:spPr/>
      <dgm:t>
        <a:bodyPr/>
        <a:lstStyle/>
        <a:p>
          <a:endParaRPr lang="en-US"/>
        </a:p>
      </dgm:t>
    </dgm:pt>
    <dgm:pt modelId="{ADA85559-7EC4-4FE5-B367-1EC52B1B6652}">
      <dgm:prSet/>
      <dgm:spPr/>
      <dgm:t>
        <a:bodyPr/>
        <a:lstStyle/>
        <a:p>
          <a:pPr rtl="0"/>
          <a:r>
            <a:rPr lang="en-US" dirty="0" smtClean="0"/>
            <a:t>Kevlar Architecture</a:t>
          </a:r>
          <a:endParaRPr lang="en-US" dirty="0"/>
        </a:p>
      </dgm:t>
    </dgm:pt>
    <dgm:pt modelId="{C995A7A9-D6BF-40AE-A18A-A791AD1A92E5}" type="parTrans" cxnId="{85846B44-F346-4A65-AA55-5CEE90E6231D}">
      <dgm:prSet/>
      <dgm:spPr/>
      <dgm:t>
        <a:bodyPr/>
        <a:lstStyle/>
        <a:p>
          <a:endParaRPr lang="en-US"/>
        </a:p>
      </dgm:t>
    </dgm:pt>
    <dgm:pt modelId="{0109B82F-B80B-45AD-8DBB-BC2B65676776}" type="sibTrans" cxnId="{85846B44-F346-4A65-AA55-5CEE90E6231D}">
      <dgm:prSet/>
      <dgm:spPr/>
      <dgm:t>
        <a:bodyPr/>
        <a:lstStyle/>
        <a:p>
          <a:endParaRPr lang="en-US"/>
        </a:p>
      </dgm:t>
    </dgm:pt>
    <dgm:pt modelId="{06E3691D-249E-4954-855D-703D8526D736}">
      <dgm:prSet/>
      <dgm:spPr/>
      <dgm:t>
        <a:bodyPr/>
        <a:lstStyle/>
        <a:p>
          <a:pPr rtl="0"/>
          <a:r>
            <a:rPr lang="en-US" dirty="0" smtClean="0"/>
            <a:t>Evaluation</a:t>
          </a:r>
          <a:endParaRPr lang="en-US" dirty="0"/>
        </a:p>
      </dgm:t>
    </dgm:pt>
    <dgm:pt modelId="{784A2124-408E-4FAD-AA65-07CD11AE2242}" type="parTrans" cxnId="{022C0BF7-EB2B-445B-97A0-FA6529299728}">
      <dgm:prSet/>
      <dgm:spPr/>
      <dgm:t>
        <a:bodyPr/>
        <a:lstStyle/>
        <a:p>
          <a:endParaRPr lang="en-US"/>
        </a:p>
      </dgm:t>
    </dgm:pt>
    <dgm:pt modelId="{D61DD017-D73B-4E11-9836-98A6E1E2ED0A}" type="sibTrans" cxnId="{022C0BF7-EB2B-445B-97A0-FA6529299728}">
      <dgm:prSet/>
      <dgm:spPr/>
      <dgm:t>
        <a:bodyPr/>
        <a:lstStyle/>
        <a:p>
          <a:endParaRPr lang="en-US"/>
        </a:p>
      </dgm:t>
    </dgm:pt>
    <dgm:pt modelId="{4CD583BF-565B-48C1-9C83-C9C20138DA60}">
      <dgm:prSet/>
      <dgm:spPr/>
      <dgm:t>
        <a:bodyPr/>
        <a:lstStyle/>
        <a:p>
          <a:pPr rtl="0"/>
          <a:r>
            <a:rPr lang="en-US" dirty="0" smtClean="0"/>
            <a:t>Conclusion</a:t>
          </a:r>
          <a:endParaRPr lang="en-US" dirty="0"/>
        </a:p>
      </dgm:t>
    </dgm:pt>
    <dgm:pt modelId="{C9B0D92D-42E5-49AA-B6BE-210C56DA93CF}" type="parTrans" cxnId="{7A8902B2-2CD2-4134-BE67-C654473DCD31}">
      <dgm:prSet/>
      <dgm:spPr/>
      <dgm:t>
        <a:bodyPr/>
        <a:lstStyle/>
        <a:p>
          <a:endParaRPr lang="en-US"/>
        </a:p>
      </dgm:t>
    </dgm:pt>
    <dgm:pt modelId="{41B172E6-3B7A-44D3-BCC4-EC8A9248C6B3}" type="sibTrans" cxnId="{7A8902B2-2CD2-4134-BE67-C654473DCD31}">
      <dgm:prSet/>
      <dgm:spPr/>
      <dgm:t>
        <a:bodyPr/>
        <a:lstStyle/>
        <a:p>
          <a:endParaRPr lang="en-US"/>
        </a:p>
      </dgm:t>
    </dgm:pt>
    <dgm:pt modelId="{9FEEB4F1-7823-4189-BC3B-E2696BCB84C3}">
      <dgm:prSet/>
      <dgm:spPr/>
      <dgm:t>
        <a:bodyPr/>
        <a:lstStyle/>
        <a:p>
          <a:pPr rtl="0"/>
          <a:r>
            <a:rPr lang="en-US" dirty="0" smtClean="0"/>
            <a:t>Control scenarios</a:t>
          </a:r>
          <a:endParaRPr lang="en-US" dirty="0"/>
        </a:p>
      </dgm:t>
    </dgm:pt>
    <dgm:pt modelId="{8CC0CAB6-AD90-4C2D-8E1F-9EBF23B052A8}" type="parTrans" cxnId="{FF0C26DB-8139-4501-9734-30D9D38A648B}">
      <dgm:prSet/>
      <dgm:spPr/>
      <dgm:t>
        <a:bodyPr/>
        <a:lstStyle/>
        <a:p>
          <a:endParaRPr lang="en-US"/>
        </a:p>
      </dgm:t>
    </dgm:pt>
    <dgm:pt modelId="{1039E8CA-A63B-41B2-BFAE-B97902512B85}" type="sibTrans" cxnId="{FF0C26DB-8139-4501-9734-30D9D38A648B}">
      <dgm:prSet/>
      <dgm:spPr/>
      <dgm:t>
        <a:bodyPr/>
        <a:lstStyle/>
        <a:p>
          <a:endParaRPr lang="en-US"/>
        </a:p>
      </dgm:t>
    </dgm:pt>
    <dgm:pt modelId="{AB8197A0-9B40-48DF-9132-686854C9888F}">
      <dgm:prSet/>
      <dgm:spPr/>
      <dgm:t>
        <a:bodyPr/>
        <a:lstStyle/>
        <a:p>
          <a:pPr rtl="0"/>
          <a:r>
            <a:rPr lang="en-US" dirty="0" smtClean="0"/>
            <a:t>Application</a:t>
          </a:r>
          <a:endParaRPr lang="en-US" dirty="0"/>
        </a:p>
      </dgm:t>
    </dgm:pt>
    <dgm:pt modelId="{0ED79241-3970-4F87-AE05-DAD293D4F2A9}" type="parTrans" cxnId="{5E6B41F9-8FB9-4AFC-BFE5-85BDA02EF832}">
      <dgm:prSet/>
      <dgm:spPr/>
      <dgm:t>
        <a:bodyPr/>
        <a:lstStyle/>
        <a:p>
          <a:endParaRPr lang="en-US"/>
        </a:p>
      </dgm:t>
    </dgm:pt>
    <dgm:pt modelId="{D5848551-7C62-4DFD-9DE2-3F8EB3AD9287}" type="sibTrans" cxnId="{5E6B41F9-8FB9-4AFC-BFE5-85BDA02EF832}">
      <dgm:prSet/>
      <dgm:spPr/>
      <dgm:t>
        <a:bodyPr/>
        <a:lstStyle/>
        <a:p>
          <a:endParaRPr lang="en-US"/>
        </a:p>
      </dgm:t>
    </dgm:pt>
    <dgm:pt modelId="{574EAC46-009A-4CC0-86E3-EA4823DCC867}">
      <dgm:prSet/>
      <dgm:spPr/>
      <dgm:t>
        <a:bodyPr/>
        <a:lstStyle/>
        <a:p>
          <a:pPr rtl="0"/>
          <a:r>
            <a:rPr lang="en-US" dirty="0" smtClean="0"/>
            <a:t>Environment identifier</a:t>
          </a:r>
        </a:p>
      </dgm:t>
    </dgm:pt>
    <dgm:pt modelId="{AABEFE65-84D2-44AF-A087-378FD1A51246}" type="parTrans" cxnId="{FC582BAD-6EF9-46A1-876E-DDEA5354F0CC}">
      <dgm:prSet/>
      <dgm:spPr/>
      <dgm:t>
        <a:bodyPr/>
        <a:lstStyle/>
        <a:p>
          <a:endParaRPr lang="en-US"/>
        </a:p>
      </dgm:t>
    </dgm:pt>
    <dgm:pt modelId="{6EEED553-ADC6-4AA1-B011-AECF85D0466D}" type="sibTrans" cxnId="{FC582BAD-6EF9-46A1-876E-DDEA5354F0CC}">
      <dgm:prSet/>
      <dgm:spPr/>
      <dgm:t>
        <a:bodyPr/>
        <a:lstStyle/>
        <a:p>
          <a:endParaRPr lang="en-US"/>
        </a:p>
      </dgm:t>
    </dgm:pt>
    <dgm:pt modelId="{21661A51-3679-460B-B692-80FA3CBD070F}">
      <dgm:prSet/>
      <dgm:spPr/>
      <dgm:t>
        <a:bodyPr/>
        <a:lstStyle/>
        <a:p>
          <a:pPr rtl="0"/>
          <a:r>
            <a:rPr lang="en-US" dirty="0" smtClean="0"/>
            <a:t>Patch formation</a:t>
          </a:r>
        </a:p>
      </dgm:t>
    </dgm:pt>
    <dgm:pt modelId="{3C2477C7-09C0-4872-B0B2-9090B47114BE}" type="parTrans" cxnId="{F6649C6C-E1DD-40DC-BA73-F284DDC72A54}">
      <dgm:prSet/>
      <dgm:spPr/>
      <dgm:t>
        <a:bodyPr/>
        <a:lstStyle/>
        <a:p>
          <a:endParaRPr lang="en-US"/>
        </a:p>
      </dgm:t>
    </dgm:pt>
    <dgm:pt modelId="{C4A5A013-2D3E-46C3-BD87-26E0E81B04AC}" type="sibTrans" cxnId="{F6649C6C-E1DD-40DC-BA73-F284DDC72A54}">
      <dgm:prSet/>
      <dgm:spPr/>
      <dgm:t>
        <a:bodyPr/>
        <a:lstStyle/>
        <a:p>
          <a:endParaRPr lang="en-US"/>
        </a:p>
      </dgm:t>
    </dgm:pt>
    <dgm:pt modelId="{6714DE86-046D-41E2-B884-A3C737F800F0}">
      <dgm:prSet/>
      <dgm:spPr/>
      <dgm:t>
        <a:bodyPr/>
        <a:lstStyle/>
        <a:p>
          <a:pPr rtl="0"/>
          <a:r>
            <a:rPr lang="en-US" dirty="0" smtClean="0"/>
            <a:t>Churn resilience</a:t>
          </a:r>
          <a:endParaRPr lang="en-US" dirty="0"/>
        </a:p>
      </dgm:t>
    </dgm:pt>
    <dgm:pt modelId="{09FECF47-17CB-4F14-AD61-B701C283CCC8}" type="sibTrans" cxnId="{F6AF72FB-5B24-4D5A-A478-BA49F41BC3E8}">
      <dgm:prSet/>
      <dgm:spPr/>
      <dgm:t>
        <a:bodyPr/>
        <a:lstStyle/>
        <a:p>
          <a:endParaRPr lang="en-US"/>
        </a:p>
      </dgm:t>
    </dgm:pt>
    <dgm:pt modelId="{3AB7324B-D378-4E59-B77C-5DDCB6AB6F71}" type="parTrans" cxnId="{F6AF72FB-5B24-4D5A-A478-BA49F41BC3E8}">
      <dgm:prSet/>
      <dgm:spPr/>
      <dgm:t>
        <a:bodyPr/>
        <a:lstStyle/>
        <a:p>
          <a:endParaRPr lang="en-US"/>
        </a:p>
      </dgm:t>
    </dgm:pt>
    <dgm:pt modelId="{5363329A-924F-4898-B443-477F513EC5BE}">
      <dgm:prSet/>
      <dgm:spPr>
        <a:noFill/>
      </dgm:spPr>
      <dgm:t>
        <a:bodyPr/>
        <a:lstStyle/>
        <a:p>
          <a:pPr rtl="0"/>
          <a:r>
            <a:rPr lang="en-US" dirty="0" smtClean="0"/>
            <a:t>Kevlar</a:t>
          </a:r>
        </a:p>
        <a:p>
          <a:pPr rtl="0"/>
          <a:r>
            <a:rPr lang="en-US" dirty="0" smtClean="0"/>
            <a:t>Overview</a:t>
          </a:r>
          <a:endParaRPr lang="en-US" dirty="0"/>
        </a:p>
      </dgm:t>
    </dgm:pt>
    <dgm:pt modelId="{2221E8F6-6961-454F-B95F-2D4CE0422F66}" type="parTrans" cxnId="{D802B115-2AEB-4C2E-940D-0FE4E9318D86}">
      <dgm:prSet/>
      <dgm:spPr/>
      <dgm:t>
        <a:bodyPr/>
        <a:lstStyle/>
        <a:p>
          <a:endParaRPr lang="en-US"/>
        </a:p>
      </dgm:t>
    </dgm:pt>
    <dgm:pt modelId="{3A005DD3-9732-41C7-8FA7-3770F935138D}" type="sibTrans" cxnId="{D802B115-2AEB-4C2E-940D-0FE4E9318D86}">
      <dgm:prSet/>
      <dgm:spPr/>
      <dgm:t>
        <a:bodyPr/>
        <a:lstStyle/>
        <a:p>
          <a:endParaRPr lang="en-US"/>
        </a:p>
      </dgm:t>
    </dgm:pt>
    <dgm:pt modelId="{8E197BE7-D1C4-4AA7-B6EE-AF48FFE3084D}" type="pres">
      <dgm:prSet presAssocID="{69062148-E0D8-49A3-8E19-4DA6EB95560B}" presName="Name0" presStyleCnt="0">
        <dgm:presLayoutVars>
          <dgm:chPref val="3"/>
          <dgm:dir/>
          <dgm:animLvl val="lvl"/>
          <dgm:resizeHandles/>
        </dgm:presLayoutVars>
      </dgm:prSet>
      <dgm:spPr/>
      <dgm:t>
        <a:bodyPr/>
        <a:lstStyle/>
        <a:p>
          <a:endParaRPr lang="en-US"/>
        </a:p>
      </dgm:t>
    </dgm:pt>
    <dgm:pt modelId="{79D057B9-5A88-4DC6-B3D3-9804FB22E528}" type="pres">
      <dgm:prSet presAssocID="{24FAF790-958F-40EB-A522-3BE913AD5BF4}" presName="horFlow" presStyleCnt="0"/>
      <dgm:spPr/>
    </dgm:pt>
    <dgm:pt modelId="{888A936A-B56F-4D1C-8BDC-E0CA694253AD}" type="pres">
      <dgm:prSet presAssocID="{24FAF790-958F-40EB-A522-3BE913AD5BF4}" presName="bigChev" presStyleLbl="node1" presStyleIdx="0" presStyleCnt="5"/>
      <dgm:spPr/>
      <dgm:t>
        <a:bodyPr/>
        <a:lstStyle/>
        <a:p>
          <a:endParaRPr lang="en-US"/>
        </a:p>
      </dgm:t>
    </dgm:pt>
    <dgm:pt modelId="{47354985-6FBA-4836-BC32-3D32FA2E61E9}" type="pres">
      <dgm:prSet presAssocID="{24FAF790-958F-40EB-A522-3BE913AD5BF4}" presName="vSp" presStyleCnt="0"/>
      <dgm:spPr/>
    </dgm:pt>
    <dgm:pt modelId="{F7B02649-2654-4EEB-85A6-713F8C66ABD3}" type="pres">
      <dgm:prSet presAssocID="{5363329A-924F-4898-B443-477F513EC5BE}" presName="horFlow" presStyleCnt="0"/>
      <dgm:spPr/>
    </dgm:pt>
    <dgm:pt modelId="{C058D384-F334-4D61-BBC5-F3C48271E20F}" type="pres">
      <dgm:prSet presAssocID="{5363329A-924F-4898-B443-477F513EC5BE}" presName="bigChev" presStyleLbl="node1" presStyleIdx="1" presStyleCnt="5"/>
      <dgm:spPr/>
      <dgm:t>
        <a:bodyPr/>
        <a:lstStyle/>
        <a:p>
          <a:endParaRPr lang="en-US"/>
        </a:p>
      </dgm:t>
    </dgm:pt>
    <dgm:pt modelId="{1D755D6E-3412-458A-B84D-9FCB8D925CCA}" type="pres">
      <dgm:prSet presAssocID="{5363329A-924F-4898-B443-477F513EC5BE}" presName="vSp" presStyleCnt="0"/>
      <dgm:spPr/>
    </dgm:pt>
    <dgm:pt modelId="{4C426F21-5AA9-40BC-951E-FB258C5291C2}" type="pres">
      <dgm:prSet presAssocID="{ADA85559-7EC4-4FE5-B367-1EC52B1B6652}" presName="horFlow" presStyleCnt="0"/>
      <dgm:spPr/>
    </dgm:pt>
    <dgm:pt modelId="{2C650E44-9764-436F-A8D3-369C03C43BE0}" type="pres">
      <dgm:prSet presAssocID="{ADA85559-7EC4-4FE5-B367-1EC52B1B6652}" presName="bigChev" presStyleLbl="node1" presStyleIdx="2" presStyleCnt="5"/>
      <dgm:spPr/>
      <dgm:t>
        <a:bodyPr/>
        <a:lstStyle/>
        <a:p>
          <a:endParaRPr lang="en-US"/>
        </a:p>
      </dgm:t>
    </dgm:pt>
    <dgm:pt modelId="{FCBC03D5-A82E-4145-8E6D-483622C3B38E}" type="pres">
      <dgm:prSet presAssocID="{AABEFE65-84D2-44AF-A087-378FD1A51246}" presName="parTrans" presStyleCnt="0"/>
      <dgm:spPr/>
    </dgm:pt>
    <dgm:pt modelId="{CBA49C1E-F508-4651-8217-1599617F1360}" type="pres">
      <dgm:prSet presAssocID="{574EAC46-009A-4CC0-86E3-EA4823DCC867}" presName="node" presStyleLbl="alignAccFollowNode1" presStyleIdx="0" presStyleCnt="5">
        <dgm:presLayoutVars>
          <dgm:bulletEnabled val="1"/>
        </dgm:presLayoutVars>
      </dgm:prSet>
      <dgm:spPr/>
      <dgm:t>
        <a:bodyPr/>
        <a:lstStyle/>
        <a:p>
          <a:endParaRPr lang="en-US"/>
        </a:p>
      </dgm:t>
    </dgm:pt>
    <dgm:pt modelId="{E5B8D2BA-BAB2-4E81-BEF3-35223A646D89}" type="pres">
      <dgm:prSet presAssocID="{6EEED553-ADC6-4AA1-B011-AECF85D0466D}" presName="sibTrans" presStyleCnt="0"/>
      <dgm:spPr/>
    </dgm:pt>
    <dgm:pt modelId="{A95EB1B9-53A7-4BAE-8C57-1B42B702234E}" type="pres">
      <dgm:prSet presAssocID="{21661A51-3679-460B-B692-80FA3CBD070F}" presName="node" presStyleLbl="alignAccFollowNode1" presStyleIdx="1" presStyleCnt="5">
        <dgm:presLayoutVars>
          <dgm:bulletEnabled val="1"/>
        </dgm:presLayoutVars>
      </dgm:prSet>
      <dgm:spPr/>
      <dgm:t>
        <a:bodyPr/>
        <a:lstStyle/>
        <a:p>
          <a:endParaRPr lang="en-US"/>
        </a:p>
      </dgm:t>
    </dgm:pt>
    <dgm:pt modelId="{AC75496E-6898-4065-9E47-BB6351053BBA}" type="pres">
      <dgm:prSet presAssocID="{C4A5A013-2D3E-46C3-BD87-26E0E81B04AC}" presName="sibTrans" presStyleCnt="0"/>
      <dgm:spPr/>
    </dgm:pt>
    <dgm:pt modelId="{882F8917-D626-4638-B863-31ACBE80E498}" type="pres">
      <dgm:prSet presAssocID="{6714DE86-046D-41E2-B884-A3C737F800F0}" presName="node" presStyleLbl="alignAccFollowNode1" presStyleIdx="2" presStyleCnt="5">
        <dgm:presLayoutVars>
          <dgm:bulletEnabled val="1"/>
        </dgm:presLayoutVars>
      </dgm:prSet>
      <dgm:spPr/>
      <dgm:t>
        <a:bodyPr/>
        <a:lstStyle/>
        <a:p>
          <a:endParaRPr lang="en-US"/>
        </a:p>
      </dgm:t>
    </dgm:pt>
    <dgm:pt modelId="{99DBC2F8-5073-4DA9-9857-814978BE11EC}" type="pres">
      <dgm:prSet presAssocID="{ADA85559-7EC4-4FE5-B367-1EC52B1B6652}" presName="vSp" presStyleCnt="0"/>
      <dgm:spPr/>
    </dgm:pt>
    <dgm:pt modelId="{4DB4C71B-12B7-4C1C-BE1A-235D1133954B}" type="pres">
      <dgm:prSet presAssocID="{06E3691D-249E-4954-855D-703D8526D736}" presName="horFlow" presStyleCnt="0"/>
      <dgm:spPr/>
    </dgm:pt>
    <dgm:pt modelId="{164028D2-CD4F-488F-A77A-E07958519934}" type="pres">
      <dgm:prSet presAssocID="{06E3691D-249E-4954-855D-703D8526D736}" presName="bigChev" presStyleLbl="node1" presStyleIdx="3" presStyleCnt="5"/>
      <dgm:spPr/>
      <dgm:t>
        <a:bodyPr/>
        <a:lstStyle/>
        <a:p>
          <a:endParaRPr lang="en-US"/>
        </a:p>
      </dgm:t>
    </dgm:pt>
    <dgm:pt modelId="{1392C0B2-ED04-4A58-803B-23E6CC6151B6}" type="pres">
      <dgm:prSet presAssocID="{8CC0CAB6-AD90-4C2D-8E1F-9EBF23B052A8}" presName="parTrans" presStyleCnt="0"/>
      <dgm:spPr/>
    </dgm:pt>
    <dgm:pt modelId="{04F305AE-D0F5-4240-8CC1-E704457A6617}" type="pres">
      <dgm:prSet presAssocID="{9FEEB4F1-7823-4189-BC3B-E2696BCB84C3}" presName="node" presStyleLbl="alignAccFollowNode1" presStyleIdx="3" presStyleCnt="5">
        <dgm:presLayoutVars>
          <dgm:bulletEnabled val="1"/>
        </dgm:presLayoutVars>
      </dgm:prSet>
      <dgm:spPr/>
      <dgm:t>
        <a:bodyPr/>
        <a:lstStyle/>
        <a:p>
          <a:endParaRPr lang="en-US"/>
        </a:p>
      </dgm:t>
    </dgm:pt>
    <dgm:pt modelId="{5E3C79C1-91B5-4C07-93FA-735CBBD824C5}" type="pres">
      <dgm:prSet presAssocID="{1039E8CA-A63B-41B2-BFAE-B97902512B85}" presName="sibTrans" presStyleCnt="0"/>
      <dgm:spPr/>
    </dgm:pt>
    <dgm:pt modelId="{3B48A43C-306E-4237-AEB4-1CD1D00B0297}" type="pres">
      <dgm:prSet presAssocID="{AB8197A0-9B40-48DF-9132-686854C9888F}" presName="node" presStyleLbl="alignAccFollowNode1" presStyleIdx="4" presStyleCnt="5">
        <dgm:presLayoutVars>
          <dgm:bulletEnabled val="1"/>
        </dgm:presLayoutVars>
      </dgm:prSet>
      <dgm:spPr/>
      <dgm:t>
        <a:bodyPr/>
        <a:lstStyle/>
        <a:p>
          <a:endParaRPr lang="en-US"/>
        </a:p>
      </dgm:t>
    </dgm:pt>
    <dgm:pt modelId="{A7C1333A-FFA7-42A2-BE8E-719F84214766}" type="pres">
      <dgm:prSet presAssocID="{06E3691D-249E-4954-855D-703D8526D736}" presName="vSp" presStyleCnt="0"/>
      <dgm:spPr/>
    </dgm:pt>
    <dgm:pt modelId="{98CFCB6B-82F4-41D6-883C-35A647EE7331}" type="pres">
      <dgm:prSet presAssocID="{4CD583BF-565B-48C1-9C83-C9C20138DA60}" presName="horFlow" presStyleCnt="0"/>
      <dgm:spPr/>
    </dgm:pt>
    <dgm:pt modelId="{695F62A1-EE41-4396-9EDF-32D1E59AA2C6}" type="pres">
      <dgm:prSet presAssocID="{4CD583BF-565B-48C1-9C83-C9C20138DA60}" presName="bigChev" presStyleLbl="node1" presStyleIdx="4" presStyleCnt="5"/>
      <dgm:spPr/>
      <dgm:t>
        <a:bodyPr/>
        <a:lstStyle/>
        <a:p>
          <a:endParaRPr lang="en-US"/>
        </a:p>
      </dgm:t>
    </dgm:pt>
  </dgm:ptLst>
  <dgm:cxnLst>
    <dgm:cxn modelId="{FF0C26DB-8139-4501-9734-30D9D38A648B}" srcId="{06E3691D-249E-4954-855D-703D8526D736}" destId="{9FEEB4F1-7823-4189-BC3B-E2696BCB84C3}" srcOrd="0" destOrd="0" parTransId="{8CC0CAB6-AD90-4C2D-8E1F-9EBF23B052A8}" sibTransId="{1039E8CA-A63B-41B2-BFAE-B97902512B85}"/>
    <dgm:cxn modelId="{6BB5D224-9856-425F-8C00-E916C6A0A183}" type="presOf" srcId="{24FAF790-958F-40EB-A522-3BE913AD5BF4}" destId="{888A936A-B56F-4D1C-8BDC-E0CA694253AD}" srcOrd="0" destOrd="0" presId="urn:microsoft.com/office/officeart/2005/8/layout/lProcess3"/>
    <dgm:cxn modelId="{F6AF72FB-5B24-4D5A-A478-BA49F41BC3E8}" srcId="{ADA85559-7EC4-4FE5-B367-1EC52B1B6652}" destId="{6714DE86-046D-41E2-B884-A3C737F800F0}" srcOrd="2" destOrd="0" parTransId="{3AB7324B-D378-4E59-B77C-5DDCB6AB6F71}" sibTransId="{09FECF47-17CB-4F14-AD61-B701C283CCC8}"/>
    <dgm:cxn modelId="{6DA0C296-6F88-49FC-8807-96F6A488BB09}" type="presOf" srcId="{5363329A-924F-4898-B443-477F513EC5BE}" destId="{C058D384-F334-4D61-BBC5-F3C48271E20F}" srcOrd="0" destOrd="0" presId="urn:microsoft.com/office/officeart/2005/8/layout/lProcess3"/>
    <dgm:cxn modelId="{7A8902B2-2CD2-4134-BE67-C654473DCD31}" srcId="{69062148-E0D8-49A3-8E19-4DA6EB95560B}" destId="{4CD583BF-565B-48C1-9C83-C9C20138DA60}" srcOrd="4" destOrd="0" parTransId="{C9B0D92D-42E5-49AA-B6BE-210C56DA93CF}" sibTransId="{41B172E6-3B7A-44D3-BCC4-EC8A9248C6B3}"/>
    <dgm:cxn modelId="{85846B44-F346-4A65-AA55-5CEE90E6231D}" srcId="{69062148-E0D8-49A3-8E19-4DA6EB95560B}" destId="{ADA85559-7EC4-4FE5-B367-1EC52B1B6652}" srcOrd="2" destOrd="0" parTransId="{C995A7A9-D6BF-40AE-A18A-A791AD1A92E5}" sibTransId="{0109B82F-B80B-45AD-8DBB-BC2B65676776}"/>
    <dgm:cxn modelId="{6145EEFD-AD29-437E-B9AA-C4D8F2F1CD81}" type="presOf" srcId="{21661A51-3679-460B-B692-80FA3CBD070F}" destId="{A95EB1B9-53A7-4BAE-8C57-1B42B702234E}" srcOrd="0" destOrd="0" presId="urn:microsoft.com/office/officeart/2005/8/layout/lProcess3"/>
    <dgm:cxn modelId="{5E6B41F9-8FB9-4AFC-BFE5-85BDA02EF832}" srcId="{06E3691D-249E-4954-855D-703D8526D736}" destId="{AB8197A0-9B40-48DF-9132-686854C9888F}" srcOrd="1" destOrd="0" parTransId="{0ED79241-3970-4F87-AE05-DAD293D4F2A9}" sibTransId="{D5848551-7C62-4DFD-9DE2-3F8EB3AD9287}"/>
    <dgm:cxn modelId="{D802B115-2AEB-4C2E-940D-0FE4E9318D86}" srcId="{69062148-E0D8-49A3-8E19-4DA6EB95560B}" destId="{5363329A-924F-4898-B443-477F513EC5BE}" srcOrd="1" destOrd="0" parTransId="{2221E8F6-6961-454F-B95F-2D4CE0422F66}" sibTransId="{3A005DD3-9732-41C7-8FA7-3770F935138D}"/>
    <dgm:cxn modelId="{BD5EE73F-FBBA-429C-9C21-B3684F0FA5F0}" type="presOf" srcId="{4CD583BF-565B-48C1-9C83-C9C20138DA60}" destId="{695F62A1-EE41-4396-9EDF-32D1E59AA2C6}" srcOrd="0" destOrd="0" presId="urn:microsoft.com/office/officeart/2005/8/layout/lProcess3"/>
    <dgm:cxn modelId="{FC582BAD-6EF9-46A1-876E-DDEA5354F0CC}" srcId="{ADA85559-7EC4-4FE5-B367-1EC52B1B6652}" destId="{574EAC46-009A-4CC0-86E3-EA4823DCC867}" srcOrd="0" destOrd="0" parTransId="{AABEFE65-84D2-44AF-A087-378FD1A51246}" sibTransId="{6EEED553-ADC6-4AA1-B011-AECF85D0466D}"/>
    <dgm:cxn modelId="{6E1F9324-1B81-42EA-9D93-3A76173C9EB4}" type="presOf" srcId="{6714DE86-046D-41E2-B884-A3C737F800F0}" destId="{882F8917-D626-4638-B863-31ACBE80E498}" srcOrd="0" destOrd="0" presId="urn:microsoft.com/office/officeart/2005/8/layout/lProcess3"/>
    <dgm:cxn modelId="{36B4210C-7C0A-4D4F-A803-DAADF0B77C3D}" type="presOf" srcId="{69062148-E0D8-49A3-8E19-4DA6EB95560B}" destId="{8E197BE7-D1C4-4AA7-B6EE-AF48FFE3084D}" srcOrd="0" destOrd="0" presId="urn:microsoft.com/office/officeart/2005/8/layout/lProcess3"/>
    <dgm:cxn modelId="{F47F1E97-6E5E-4C2B-ACE2-8FB4014B9C10}" type="presOf" srcId="{AB8197A0-9B40-48DF-9132-686854C9888F}" destId="{3B48A43C-306E-4237-AEB4-1CD1D00B0297}" srcOrd="0" destOrd="0" presId="urn:microsoft.com/office/officeart/2005/8/layout/lProcess3"/>
    <dgm:cxn modelId="{1D3ECFA6-CEA6-472F-8AB9-F71EAC11849C}" type="presOf" srcId="{574EAC46-009A-4CC0-86E3-EA4823DCC867}" destId="{CBA49C1E-F508-4651-8217-1599617F1360}" srcOrd="0" destOrd="0" presId="urn:microsoft.com/office/officeart/2005/8/layout/lProcess3"/>
    <dgm:cxn modelId="{681158EE-306B-445C-8C84-23C9A50BFB53}" type="presOf" srcId="{9FEEB4F1-7823-4189-BC3B-E2696BCB84C3}" destId="{04F305AE-D0F5-4240-8CC1-E704457A6617}" srcOrd="0" destOrd="0" presId="urn:microsoft.com/office/officeart/2005/8/layout/lProcess3"/>
    <dgm:cxn modelId="{E901E545-226A-441B-97BB-DDB5F9FE6218}" type="presOf" srcId="{ADA85559-7EC4-4FE5-B367-1EC52B1B6652}" destId="{2C650E44-9764-436F-A8D3-369C03C43BE0}" srcOrd="0" destOrd="0" presId="urn:microsoft.com/office/officeart/2005/8/layout/lProcess3"/>
    <dgm:cxn modelId="{F6649C6C-E1DD-40DC-BA73-F284DDC72A54}" srcId="{ADA85559-7EC4-4FE5-B367-1EC52B1B6652}" destId="{21661A51-3679-460B-B692-80FA3CBD070F}" srcOrd="1" destOrd="0" parTransId="{3C2477C7-09C0-4872-B0B2-9090B47114BE}" sibTransId="{C4A5A013-2D3E-46C3-BD87-26E0E81B04AC}"/>
    <dgm:cxn modelId="{BC00437D-2AAA-4F11-AEA3-1A00A56FCE86}" srcId="{69062148-E0D8-49A3-8E19-4DA6EB95560B}" destId="{24FAF790-958F-40EB-A522-3BE913AD5BF4}" srcOrd="0" destOrd="0" parTransId="{CDD03E5A-0477-4514-88D6-77F02CC9EF8C}" sibTransId="{FE2DF28B-4647-47FC-9AF0-17E8090E6E17}"/>
    <dgm:cxn modelId="{01BD6910-A152-4A32-B05A-BF1C2D433B28}" type="presOf" srcId="{06E3691D-249E-4954-855D-703D8526D736}" destId="{164028D2-CD4F-488F-A77A-E07958519934}" srcOrd="0" destOrd="0" presId="urn:microsoft.com/office/officeart/2005/8/layout/lProcess3"/>
    <dgm:cxn modelId="{022C0BF7-EB2B-445B-97A0-FA6529299728}" srcId="{69062148-E0D8-49A3-8E19-4DA6EB95560B}" destId="{06E3691D-249E-4954-855D-703D8526D736}" srcOrd="3" destOrd="0" parTransId="{784A2124-408E-4FAD-AA65-07CD11AE2242}" sibTransId="{D61DD017-D73B-4E11-9836-98A6E1E2ED0A}"/>
    <dgm:cxn modelId="{71296961-8C93-4B5C-99E5-CFEB5F1E2BB9}" type="presParOf" srcId="{8E197BE7-D1C4-4AA7-B6EE-AF48FFE3084D}" destId="{79D057B9-5A88-4DC6-B3D3-9804FB22E528}" srcOrd="0" destOrd="0" presId="urn:microsoft.com/office/officeart/2005/8/layout/lProcess3"/>
    <dgm:cxn modelId="{7432880A-1CA6-4045-AC5C-13CBC48D362B}" type="presParOf" srcId="{79D057B9-5A88-4DC6-B3D3-9804FB22E528}" destId="{888A936A-B56F-4D1C-8BDC-E0CA694253AD}" srcOrd="0" destOrd="0" presId="urn:microsoft.com/office/officeart/2005/8/layout/lProcess3"/>
    <dgm:cxn modelId="{CD1E5761-675F-4F91-A41D-661F4B5D7C67}" type="presParOf" srcId="{8E197BE7-D1C4-4AA7-B6EE-AF48FFE3084D}" destId="{47354985-6FBA-4836-BC32-3D32FA2E61E9}" srcOrd="1" destOrd="0" presId="urn:microsoft.com/office/officeart/2005/8/layout/lProcess3"/>
    <dgm:cxn modelId="{6E210911-92D6-4B8E-B8F5-21FC3DBC9893}" type="presParOf" srcId="{8E197BE7-D1C4-4AA7-B6EE-AF48FFE3084D}" destId="{F7B02649-2654-4EEB-85A6-713F8C66ABD3}" srcOrd="2" destOrd="0" presId="urn:microsoft.com/office/officeart/2005/8/layout/lProcess3"/>
    <dgm:cxn modelId="{CD315F53-2529-4A51-B97E-5DE8548748B9}" type="presParOf" srcId="{F7B02649-2654-4EEB-85A6-713F8C66ABD3}" destId="{C058D384-F334-4D61-BBC5-F3C48271E20F}" srcOrd="0" destOrd="0" presId="urn:microsoft.com/office/officeart/2005/8/layout/lProcess3"/>
    <dgm:cxn modelId="{F1CB8D21-1690-4855-AD4A-691FCB97E266}" type="presParOf" srcId="{8E197BE7-D1C4-4AA7-B6EE-AF48FFE3084D}" destId="{1D755D6E-3412-458A-B84D-9FCB8D925CCA}" srcOrd="3" destOrd="0" presId="urn:microsoft.com/office/officeart/2005/8/layout/lProcess3"/>
    <dgm:cxn modelId="{DC54C3B2-BB35-45C0-851F-595FB613F013}" type="presParOf" srcId="{8E197BE7-D1C4-4AA7-B6EE-AF48FFE3084D}" destId="{4C426F21-5AA9-40BC-951E-FB258C5291C2}" srcOrd="4" destOrd="0" presId="urn:microsoft.com/office/officeart/2005/8/layout/lProcess3"/>
    <dgm:cxn modelId="{24CB661E-612A-455E-87A6-C1850D596501}" type="presParOf" srcId="{4C426F21-5AA9-40BC-951E-FB258C5291C2}" destId="{2C650E44-9764-436F-A8D3-369C03C43BE0}" srcOrd="0" destOrd="0" presId="urn:microsoft.com/office/officeart/2005/8/layout/lProcess3"/>
    <dgm:cxn modelId="{1C9DD646-6E26-4255-88D4-AF29D996EB71}" type="presParOf" srcId="{4C426F21-5AA9-40BC-951E-FB258C5291C2}" destId="{FCBC03D5-A82E-4145-8E6D-483622C3B38E}" srcOrd="1" destOrd="0" presId="urn:microsoft.com/office/officeart/2005/8/layout/lProcess3"/>
    <dgm:cxn modelId="{81ECA826-8DA8-475D-B363-BCE72CC584D0}" type="presParOf" srcId="{4C426F21-5AA9-40BC-951E-FB258C5291C2}" destId="{CBA49C1E-F508-4651-8217-1599617F1360}" srcOrd="2" destOrd="0" presId="urn:microsoft.com/office/officeart/2005/8/layout/lProcess3"/>
    <dgm:cxn modelId="{E42293E7-C27C-4E04-BB9F-D889A3A8509A}" type="presParOf" srcId="{4C426F21-5AA9-40BC-951E-FB258C5291C2}" destId="{E5B8D2BA-BAB2-4E81-BEF3-35223A646D89}" srcOrd="3" destOrd="0" presId="urn:microsoft.com/office/officeart/2005/8/layout/lProcess3"/>
    <dgm:cxn modelId="{789ED156-DA78-43A0-8846-815E91E5F392}" type="presParOf" srcId="{4C426F21-5AA9-40BC-951E-FB258C5291C2}" destId="{A95EB1B9-53A7-4BAE-8C57-1B42B702234E}" srcOrd="4" destOrd="0" presId="urn:microsoft.com/office/officeart/2005/8/layout/lProcess3"/>
    <dgm:cxn modelId="{BA6D5278-0FDA-4D50-9C3F-792473F5B737}" type="presParOf" srcId="{4C426F21-5AA9-40BC-951E-FB258C5291C2}" destId="{AC75496E-6898-4065-9E47-BB6351053BBA}" srcOrd="5" destOrd="0" presId="urn:microsoft.com/office/officeart/2005/8/layout/lProcess3"/>
    <dgm:cxn modelId="{53FA939E-B2E5-4089-B056-30E2909801F5}" type="presParOf" srcId="{4C426F21-5AA9-40BC-951E-FB258C5291C2}" destId="{882F8917-D626-4638-B863-31ACBE80E498}" srcOrd="6" destOrd="0" presId="urn:microsoft.com/office/officeart/2005/8/layout/lProcess3"/>
    <dgm:cxn modelId="{138CCE37-7861-46EC-9F3C-466DB97A08D3}" type="presParOf" srcId="{8E197BE7-D1C4-4AA7-B6EE-AF48FFE3084D}" destId="{99DBC2F8-5073-4DA9-9857-814978BE11EC}" srcOrd="5" destOrd="0" presId="urn:microsoft.com/office/officeart/2005/8/layout/lProcess3"/>
    <dgm:cxn modelId="{44391AD3-071C-4911-9AA1-9ECA964ECFEA}" type="presParOf" srcId="{8E197BE7-D1C4-4AA7-B6EE-AF48FFE3084D}" destId="{4DB4C71B-12B7-4C1C-BE1A-235D1133954B}" srcOrd="6" destOrd="0" presId="urn:microsoft.com/office/officeart/2005/8/layout/lProcess3"/>
    <dgm:cxn modelId="{6A0075C6-9628-4345-9040-6CF8204AD4D4}" type="presParOf" srcId="{4DB4C71B-12B7-4C1C-BE1A-235D1133954B}" destId="{164028D2-CD4F-488F-A77A-E07958519934}" srcOrd="0" destOrd="0" presId="urn:microsoft.com/office/officeart/2005/8/layout/lProcess3"/>
    <dgm:cxn modelId="{99413FE4-0DD2-4B64-A1E8-B9E0085ADC37}" type="presParOf" srcId="{4DB4C71B-12B7-4C1C-BE1A-235D1133954B}" destId="{1392C0B2-ED04-4A58-803B-23E6CC6151B6}" srcOrd="1" destOrd="0" presId="urn:microsoft.com/office/officeart/2005/8/layout/lProcess3"/>
    <dgm:cxn modelId="{6516222D-1F47-4CF7-88CB-913857E55E78}" type="presParOf" srcId="{4DB4C71B-12B7-4C1C-BE1A-235D1133954B}" destId="{04F305AE-D0F5-4240-8CC1-E704457A6617}" srcOrd="2" destOrd="0" presId="urn:microsoft.com/office/officeart/2005/8/layout/lProcess3"/>
    <dgm:cxn modelId="{C364E9F6-57E4-409B-81F6-A429136BCA7C}" type="presParOf" srcId="{4DB4C71B-12B7-4C1C-BE1A-235D1133954B}" destId="{5E3C79C1-91B5-4C07-93FA-735CBBD824C5}" srcOrd="3" destOrd="0" presId="urn:microsoft.com/office/officeart/2005/8/layout/lProcess3"/>
    <dgm:cxn modelId="{917688DB-70DF-4C5C-8A3B-5A3F75049685}" type="presParOf" srcId="{4DB4C71B-12B7-4C1C-BE1A-235D1133954B}" destId="{3B48A43C-306E-4237-AEB4-1CD1D00B0297}" srcOrd="4" destOrd="0" presId="urn:microsoft.com/office/officeart/2005/8/layout/lProcess3"/>
    <dgm:cxn modelId="{3E8C00B5-2FF3-49F1-9BC2-DDDED718ED0E}" type="presParOf" srcId="{8E197BE7-D1C4-4AA7-B6EE-AF48FFE3084D}" destId="{A7C1333A-FFA7-42A2-BE8E-719F84214766}" srcOrd="7" destOrd="0" presId="urn:microsoft.com/office/officeart/2005/8/layout/lProcess3"/>
    <dgm:cxn modelId="{5DDD953C-B501-4A01-89A5-707A887B956F}" type="presParOf" srcId="{8E197BE7-D1C4-4AA7-B6EE-AF48FFE3084D}" destId="{98CFCB6B-82F4-41D6-883C-35A647EE7331}" srcOrd="8" destOrd="0" presId="urn:microsoft.com/office/officeart/2005/8/layout/lProcess3"/>
    <dgm:cxn modelId="{EE4B7DE3-1183-4EA2-81B8-8B6208D8612A}" type="presParOf" srcId="{98CFCB6B-82F4-41D6-883C-35A647EE7331}" destId="{695F62A1-EE41-4396-9EDF-32D1E59AA2C6}"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Control Scenarios</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a:solidFill>
          <a:srgbClr val="0070C0"/>
        </a:solidFill>
      </dgm:spPr>
      <dgm:t>
        <a:bodyPr/>
        <a:lstStyle/>
        <a:p>
          <a:r>
            <a:rPr lang="en-US" dirty="0" smtClean="0"/>
            <a:t>Topology</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a:solidFill>
          <a:srgbClr val="FF0000"/>
        </a:solidFill>
      </dgm:spPr>
      <dgm:t>
        <a:bodyPr/>
        <a:lstStyle/>
        <a:p>
          <a:r>
            <a:rPr lang="en-US" dirty="0" smtClean="0"/>
            <a:t>Delivery</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Robustness</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88F10E74-D42B-43C9-BAC2-3CB5A964A213}" type="presOf" srcId="{7EC84E53-380F-4DC8-B6B0-AB75E292C329}" destId="{54473E66-B0A8-48CB-8AF4-E44F0C98A121}"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F158D80E-3EC8-49A0-A38B-7A4601F2764B}" type="presOf" srcId="{90E86246-C099-44B7-9C41-88DB6897F82D}" destId="{87DE85E3-1E26-4367-9CC5-4ED56AA2E039}" srcOrd="0" destOrd="0" presId="urn:microsoft.com/office/officeart/2005/8/layout/chevron1"/>
    <dgm:cxn modelId="{9BBD9940-67D7-4907-A7F1-F086CDDD1AA4}" type="presOf" srcId="{11588350-191D-4D29-9718-8B9284A12B05}" destId="{B2ECE864-61F6-4847-84C0-DD6AE745B099}" srcOrd="0" destOrd="0" presId="urn:microsoft.com/office/officeart/2005/8/layout/chevron1"/>
    <dgm:cxn modelId="{21E4A46A-AA5A-47BD-A81D-5E20BFA353C0}" type="presOf" srcId="{3A2772D1-77BF-4B09-93F8-5BCCA3DA8855}" destId="{A17B365B-E80F-4693-89E1-A6D0A50F4BBA}"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1C67F3C1-77D5-4D19-BAF2-631B4AD81017}" type="presOf" srcId="{B898D695-A008-42C5-97B8-F5FEA23E9539}" destId="{FBD8A091-384D-43B0-997D-03B40BBF7E8D}" srcOrd="0" destOrd="0" presId="urn:microsoft.com/office/officeart/2005/8/layout/chevron1"/>
    <dgm:cxn modelId="{D9F94E3B-EAB2-4D4B-9405-3DD851BD687B}" srcId="{7EC84E53-380F-4DC8-B6B0-AB75E292C329}" destId="{B898D695-A008-42C5-97B8-F5FEA23E9539}" srcOrd="2" destOrd="0" parTransId="{B03B1AEE-861F-450F-8E40-F4DEEF3EAE00}" sibTransId="{524E2106-16A7-4CF4-A329-0FB0E3E24769}"/>
    <dgm:cxn modelId="{90063137-6286-4D7E-A11C-BDAC15D3E973}" srcId="{7EC84E53-380F-4DC8-B6B0-AB75E292C329}" destId="{90E86246-C099-44B7-9C41-88DB6897F82D}" srcOrd="0" destOrd="0" parTransId="{B73EDE7D-274B-4F6F-92C7-5747479D2088}" sibTransId="{923B213A-8F36-4824-9EB6-FC771622F702}"/>
    <dgm:cxn modelId="{BB17C0F7-A948-4BFE-9BBD-E5813890D798}" type="presParOf" srcId="{54473E66-B0A8-48CB-8AF4-E44F0C98A121}" destId="{87DE85E3-1E26-4367-9CC5-4ED56AA2E039}" srcOrd="0" destOrd="0" presId="urn:microsoft.com/office/officeart/2005/8/layout/chevron1"/>
    <dgm:cxn modelId="{5DDC4E72-0D24-49A9-9753-ED61B007D60F}" type="presParOf" srcId="{54473E66-B0A8-48CB-8AF4-E44F0C98A121}" destId="{17A98532-6E8A-4E6B-9242-D29D3C758016}" srcOrd="1" destOrd="0" presId="urn:microsoft.com/office/officeart/2005/8/layout/chevron1"/>
    <dgm:cxn modelId="{7AF4F849-B290-46A1-86C6-68C8F18E18E1}" type="presParOf" srcId="{54473E66-B0A8-48CB-8AF4-E44F0C98A121}" destId="{A17B365B-E80F-4693-89E1-A6D0A50F4BBA}" srcOrd="2" destOrd="0" presId="urn:microsoft.com/office/officeart/2005/8/layout/chevron1"/>
    <dgm:cxn modelId="{16F1BC08-1174-456B-B634-FD2129A8F8F7}" type="presParOf" srcId="{54473E66-B0A8-48CB-8AF4-E44F0C98A121}" destId="{29AB686C-0FC9-450A-83E7-D206450D1893}" srcOrd="3" destOrd="0" presId="urn:microsoft.com/office/officeart/2005/8/layout/chevron1"/>
    <dgm:cxn modelId="{B5305388-7EB6-422D-961D-73077B5A45FD}" type="presParOf" srcId="{54473E66-B0A8-48CB-8AF4-E44F0C98A121}" destId="{FBD8A091-384D-43B0-997D-03B40BBF7E8D}" srcOrd="4" destOrd="0" presId="urn:microsoft.com/office/officeart/2005/8/layout/chevron1"/>
    <dgm:cxn modelId="{D3ECE698-575D-4107-868E-4A85F36CF59B}" type="presParOf" srcId="{54473E66-B0A8-48CB-8AF4-E44F0C98A121}" destId="{A59FBE39-237E-4F65-B553-BD787499E8BD}" srcOrd="5" destOrd="0" presId="urn:microsoft.com/office/officeart/2005/8/layout/chevron1"/>
    <dgm:cxn modelId="{228A198F-2682-4CE5-B8F7-455CA2A8525B}"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Control Scenarios</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a:solidFill>
          <a:srgbClr val="0070C0"/>
        </a:solidFill>
      </dgm:spPr>
      <dgm:t>
        <a:bodyPr/>
        <a:lstStyle/>
        <a:p>
          <a:r>
            <a:rPr lang="en-US" dirty="0" smtClean="0"/>
            <a:t>Topology</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a:solidFill>
          <a:srgbClr val="0070C0"/>
        </a:solidFill>
      </dgm:spPr>
      <dgm:t>
        <a:bodyPr/>
        <a:lstStyle/>
        <a:p>
          <a:r>
            <a:rPr lang="en-US" dirty="0" smtClean="0"/>
            <a:t>Delivery</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a:solidFill>
          <a:srgbClr val="FF0000"/>
        </a:solidFill>
      </dgm:spPr>
      <dgm:t>
        <a:bodyPr/>
        <a:lstStyle/>
        <a:p>
          <a:r>
            <a:rPr lang="en-US" dirty="0" smtClean="0"/>
            <a:t>Robustness</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DB5DAF75-541A-48C7-9E73-CFF09968219C}" type="presOf" srcId="{3A2772D1-77BF-4B09-93F8-5BCCA3DA8855}" destId="{A17B365B-E80F-4693-89E1-A6D0A50F4BBA}"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C659125C-615C-49C5-A9B2-EA2FD6848AAB}" type="presOf" srcId="{B898D695-A008-42C5-97B8-F5FEA23E9539}" destId="{FBD8A091-384D-43B0-997D-03B40BBF7E8D}" srcOrd="0" destOrd="0" presId="urn:microsoft.com/office/officeart/2005/8/layout/chevron1"/>
    <dgm:cxn modelId="{E9D6C569-48A6-4C64-B4D2-34B2D51D3473}" type="presOf" srcId="{90E86246-C099-44B7-9C41-88DB6897F82D}" destId="{87DE85E3-1E26-4367-9CC5-4ED56AA2E039}" srcOrd="0" destOrd="0" presId="urn:microsoft.com/office/officeart/2005/8/layout/chevron1"/>
    <dgm:cxn modelId="{D4805B1D-DAAD-49BF-9E5A-7AD7BC4B875E}" type="presOf" srcId="{11588350-191D-4D29-9718-8B9284A12B05}" destId="{B2ECE864-61F6-4847-84C0-DD6AE745B099}"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D9F94E3B-EAB2-4D4B-9405-3DD851BD687B}" srcId="{7EC84E53-380F-4DC8-B6B0-AB75E292C329}" destId="{B898D695-A008-42C5-97B8-F5FEA23E9539}" srcOrd="2" destOrd="0" parTransId="{B03B1AEE-861F-450F-8E40-F4DEEF3EAE00}" sibTransId="{524E2106-16A7-4CF4-A329-0FB0E3E24769}"/>
    <dgm:cxn modelId="{90063137-6286-4D7E-A11C-BDAC15D3E973}" srcId="{7EC84E53-380F-4DC8-B6B0-AB75E292C329}" destId="{90E86246-C099-44B7-9C41-88DB6897F82D}" srcOrd="0" destOrd="0" parTransId="{B73EDE7D-274B-4F6F-92C7-5747479D2088}" sibTransId="{923B213A-8F36-4824-9EB6-FC771622F702}"/>
    <dgm:cxn modelId="{EB7390F8-A9D1-426A-8480-551D740333A7}" type="presOf" srcId="{7EC84E53-380F-4DC8-B6B0-AB75E292C329}" destId="{54473E66-B0A8-48CB-8AF4-E44F0C98A121}" srcOrd="0" destOrd="0" presId="urn:microsoft.com/office/officeart/2005/8/layout/chevron1"/>
    <dgm:cxn modelId="{7FF3F3DA-8163-409B-8AF4-876E3599905D}" type="presParOf" srcId="{54473E66-B0A8-48CB-8AF4-E44F0C98A121}" destId="{87DE85E3-1E26-4367-9CC5-4ED56AA2E039}" srcOrd="0" destOrd="0" presId="urn:microsoft.com/office/officeart/2005/8/layout/chevron1"/>
    <dgm:cxn modelId="{5626DFE8-4D19-4E97-97BA-56A61F5A88DC}" type="presParOf" srcId="{54473E66-B0A8-48CB-8AF4-E44F0C98A121}" destId="{17A98532-6E8A-4E6B-9242-D29D3C758016}" srcOrd="1" destOrd="0" presId="urn:microsoft.com/office/officeart/2005/8/layout/chevron1"/>
    <dgm:cxn modelId="{3D7D640F-7995-4D24-87EE-B4A7D31D8435}" type="presParOf" srcId="{54473E66-B0A8-48CB-8AF4-E44F0C98A121}" destId="{A17B365B-E80F-4693-89E1-A6D0A50F4BBA}" srcOrd="2" destOrd="0" presId="urn:microsoft.com/office/officeart/2005/8/layout/chevron1"/>
    <dgm:cxn modelId="{BB58D19F-6745-4407-9D32-36365F63BB6B}" type="presParOf" srcId="{54473E66-B0A8-48CB-8AF4-E44F0C98A121}" destId="{29AB686C-0FC9-450A-83E7-D206450D1893}" srcOrd="3" destOrd="0" presId="urn:microsoft.com/office/officeart/2005/8/layout/chevron1"/>
    <dgm:cxn modelId="{D3F3BAEF-5EBD-45BE-9E67-E1F35D555013}" type="presParOf" srcId="{54473E66-B0A8-48CB-8AF4-E44F0C98A121}" destId="{FBD8A091-384D-43B0-997D-03B40BBF7E8D}" srcOrd="4" destOrd="0" presId="urn:microsoft.com/office/officeart/2005/8/layout/chevron1"/>
    <dgm:cxn modelId="{F2397ACA-9E80-434D-B85A-893ABAEAEF37}" type="presParOf" srcId="{54473E66-B0A8-48CB-8AF4-E44F0C98A121}" destId="{A59FBE39-237E-4F65-B553-BD787499E8BD}" srcOrd="5" destOrd="0" presId="urn:microsoft.com/office/officeart/2005/8/layout/chevron1"/>
    <dgm:cxn modelId="{9D83CCDA-31F6-4CA4-A539-718207C46772}"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rgbClr val="FF0000"/>
        </a:solidFill>
      </dgm:spPr>
      <dgm:t>
        <a:bodyPr/>
        <a:lstStyle/>
        <a:p>
          <a:r>
            <a:rPr lang="en-US" dirty="0" smtClean="0"/>
            <a:t>Kevlar Architecture</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dgm:t>
        <a:bodyPr/>
        <a:lstStyle/>
        <a:p>
          <a:r>
            <a:rPr lang="en-US" dirty="0" smtClean="0"/>
            <a:t>Environment identifier</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dgm:t>
        <a:bodyPr/>
        <a:lstStyle/>
        <a:p>
          <a:r>
            <a:rPr lang="en-US" dirty="0" smtClean="0"/>
            <a:t>Patch formation</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Churn resilience</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7186049C-78DC-4E7B-B52F-1DDEF584B3E7}" type="presOf" srcId="{B898D695-A008-42C5-97B8-F5FEA23E9539}" destId="{FBD8A091-384D-43B0-997D-03B40BBF7E8D}" srcOrd="0" destOrd="0" presId="urn:microsoft.com/office/officeart/2005/8/layout/chevron1"/>
    <dgm:cxn modelId="{BD7638A6-DD1B-4183-AB7C-50BDAE0E970B}" type="presOf" srcId="{90E86246-C099-44B7-9C41-88DB6897F82D}" destId="{87DE85E3-1E26-4367-9CC5-4ED56AA2E039}" srcOrd="0" destOrd="0" presId="urn:microsoft.com/office/officeart/2005/8/layout/chevron1"/>
    <dgm:cxn modelId="{7059A1AE-5893-4EE5-9796-0575B5002BCC}" type="presOf" srcId="{3A2772D1-77BF-4B09-93F8-5BCCA3DA8855}" destId="{A17B365B-E80F-4693-89E1-A6D0A50F4BBA}"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C48665BA-1DDB-4908-9BC7-2986ACF2860E}" type="presOf" srcId="{11588350-191D-4D29-9718-8B9284A12B05}" destId="{B2ECE864-61F6-4847-84C0-DD6AE745B099}"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D9F94E3B-EAB2-4D4B-9405-3DD851BD687B}" srcId="{7EC84E53-380F-4DC8-B6B0-AB75E292C329}" destId="{B898D695-A008-42C5-97B8-F5FEA23E9539}" srcOrd="2" destOrd="0" parTransId="{B03B1AEE-861F-450F-8E40-F4DEEF3EAE00}" sibTransId="{524E2106-16A7-4CF4-A329-0FB0E3E24769}"/>
    <dgm:cxn modelId="{390156BE-14C2-488C-AD8F-D2D23215F9A3}" type="presOf" srcId="{7EC84E53-380F-4DC8-B6B0-AB75E292C329}" destId="{54473E66-B0A8-48CB-8AF4-E44F0C98A121}" srcOrd="0" destOrd="0" presId="urn:microsoft.com/office/officeart/2005/8/layout/chevron1"/>
    <dgm:cxn modelId="{90063137-6286-4D7E-A11C-BDAC15D3E973}" srcId="{7EC84E53-380F-4DC8-B6B0-AB75E292C329}" destId="{90E86246-C099-44B7-9C41-88DB6897F82D}" srcOrd="0" destOrd="0" parTransId="{B73EDE7D-274B-4F6F-92C7-5747479D2088}" sibTransId="{923B213A-8F36-4824-9EB6-FC771622F702}"/>
    <dgm:cxn modelId="{A556D1AF-3BCF-4A29-B414-9F84F123277C}" type="presParOf" srcId="{54473E66-B0A8-48CB-8AF4-E44F0C98A121}" destId="{87DE85E3-1E26-4367-9CC5-4ED56AA2E039}" srcOrd="0" destOrd="0" presId="urn:microsoft.com/office/officeart/2005/8/layout/chevron1"/>
    <dgm:cxn modelId="{7C404516-6A7F-401C-8792-5CAB77D6EE06}" type="presParOf" srcId="{54473E66-B0A8-48CB-8AF4-E44F0C98A121}" destId="{17A98532-6E8A-4E6B-9242-D29D3C758016}" srcOrd="1" destOrd="0" presId="urn:microsoft.com/office/officeart/2005/8/layout/chevron1"/>
    <dgm:cxn modelId="{F9174EF9-A176-416D-BDC6-784CEA63F728}" type="presParOf" srcId="{54473E66-B0A8-48CB-8AF4-E44F0C98A121}" destId="{A17B365B-E80F-4693-89E1-A6D0A50F4BBA}" srcOrd="2" destOrd="0" presId="urn:microsoft.com/office/officeart/2005/8/layout/chevron1"/>
    <dgm:cxn modelId="{4C959326-BC7F-41A7-B54B-7AB7230A6905}" type="presParOf" srcId="{54473E66-B0A8-48CB-8AF4-E44F0C98A121}" destId="{29AB686C-0FC9-450A-83E7-D206450D1893}" srcOrd="3" destOrd="0" presId="urn:microsoft.com/office/officeart/2005/8/layout/chevron1"/>
    <dgm:cxn modelId="{31FBC106-E177-466E-A554-86694B31C57A}" type="presParOf" srcId="{54473E66-B0A8-48CB-8AF4-E44F0C98A121}" destId="{FBD8A091-384D-43B0-997D-03B40BBF7E8D}" srcOrd="4" destOrd="0" presId="urn:microsoft.com/office/officeart/2005/8/layout/chevron1"/>
    <dgm:cxn modelId="{25EEA22F-0253-4134-8F8D-802B8E2162FA}" type="presParOf" srcId="{54473E66-B0A8-48CB-8AF4-E44F0C98A121}" destId="{A59FBE39-237E-4F65-B553-BD787499E8BD}" srcOrd="5" destOrd="0" presId="urn:microsoft.com/office/officeart/2005/8/layout/chevron1"/>
    <dgm:cxn modelId="{E2BCB522-97BA-4A9A-936F-63CDF168FD58}"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rgbClr val="FF0000"/>
        </a:solidFill>
      </dgm:spPr>
      <dgm:t>
        <a:bodyPr/>
        <a:lstStyle/>
        <a:p>
          <a:r>
            <a:rPr lang="en-US" dirty="0" smtClean="0"/>
            <a:t>Kevlar Architecture</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dgm:t>
        <a:bodyPr/>
        <a:lstStyle/>
        <a:p>
          <a:r>
            <a:rPr lang="en-US" dirty="0" smtClean="0"/>
            <a:t>Environment identifier</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dgm:t>
        <a:bodyPr/>
        <a:lstStyle/>
        <a:p>
          <a:r>
            <a:rPr lang="en-US" dirty="0" smtClean="0"/>
            <a:t>Patch formation</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Churn resilience</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E2B1707D-FF0A-4E39-A503-A7208E06DC32}" type="presOf" srcId="{7EC84E53-380F-4DC8-B6B0-AB75E292C329}" destId="{54473E66-B0A8-48CB-8AF4-E44F0C98A121}" srcOrd="0" destOrd="0" presId="urn:microsoft.com/office/officeart/2005/8/layout/chevron1"/>
    <dgm:cxn modelId="{E5CFD413-F49F-4B67-A999-7F28699968E5}" type="presOf" srcId="{3A2772D1-77BF-4B09-93F8-5BCCA3DA8855}" destId="{A17B365B-E80F-4693-89E1-A6D0A50F4BBA}" srcOrd="0" destOrd="0" presId="urn:microsoft.com/office/officeart/2005/8/layout/chevron1"/>
    <dgm:cxn modelId="{CA555E3F-EC46-4C64-AB60-34183AC9B7CD}" type="presOf" srcId="{B898D695-A008-42C5-97B8-F5FEA23E9539}" destId="{FBD8A091-384D-43B0-997D-03B40BBF7E8D}"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D9F94E3B-EAB2-4D4B-9405-3DD851BD687B}" srcId="{7EC84E53-380F-4DC8-B6B0-AB75E292C329}" destId="{B898D695-A008-42C5-97B8-F5FEA23E9539}" srcOrd="2" destOrd="0" parTransId="{B03B1AEE-861F-450F-8E40-F4DEEF3EAE00}" sibTransId="{524E2106-16A7-4CF4-A329-0FB0E3E24769}"/>
    <dgm:cxn modelId="{B4FF1EA0-28C4-4D43-85E0-31258A2FFA31}" type="presOf" srcId="{11588350-191D-4D29-9718-8B9284A12B05}" destId="{B2ECE864-61F6-4847-84C0-DD6AE745B099}"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90063137-6286-4D7E-A11C-BDAC15D3E973}" srcId="{7EC84E53-380F-4DC8-B6B0-AB75E292C329}" destId="{90E86246-C099-44B7-9C41-88DB6897F82D}" srcOrd="0" destOrd="0" parTransId="{B73EDE7D-274B-4F6F-92C7-5747479D2088}" sibTransId="{923B213A-8F36-4824-9EB6-FC771622F702}"/>
    <dgm:cxn modelId="{1FCED947-0219-43E2-AF4A-758D4BEEFFFB}" type="presOf" srcId="{90E86246-C099-44B7-9C41-88DB6897F82D}" destId="{87DE85E3-1E26-4367-9CC5-4ED56AA2E039}" srcOrd="0" destOrd="0" presId="urn:microsoft.com/office/officeart/2005/8/layout/chevron1"/>
    <dgm:cxn modelId="{BBF8CEA3-7592-4E01-9D5A-F62FBA285AE9}" type="presParOf" srcId="{54473E66-B0A8-48CB-8AF4-E44F0C98A121}" destId="{87DE85E3-1E26-4367-9CC5-4ED56AA2E039}" srcOrd="0" destOrd="0" presId="urn:microsoft.com/office/officeart/2005/8/layout/chevron1"/>
    <dgm:cxn modelId="{BE06EA2F-9191-4AE1-B593-554A137FEF64}" type="presParOf" srcId="{54473E66-B0A8-48CB-8AF4-E44F0C98A121}" destId="{17A98532-6E8A-4E6B-9242-D29D3C758016}" srcOrd="1" destOrd="0" presId="urn:microsoft.com/office/officeart/2005/8/layout/chevron1"/>
    <dgm:cxn modelId="{3274D5DC-AA61-477A-B06F-DCFC56CA869D}" type="presParOf" srcId="{54473E66-B0A8-48CB-8AF4-E44F0C98A121}" destId="{A17B365B-E80F-4693-89E1-A6D0A50F4BBA}" srcOrd="2" destOrd="0" presId="urn:microsoft.com/office/officeart/2005/8/layout/chevron1"/>
    <dgm:cxn modelId="{E4DF9CFE-E01D-416D-829F-19939FDF070E}" type="presParOf" srcId="{54473E66-B0A8-48CB-8AF4-E44F0C98A121}" destId="{29AB686C-0FC9-450A-83E7-D206450D1893}" srcOrd="3" destOrd="0" presId="urn:microsoft.com/office/officeart/2005/8/layout/chevron1"/>
    <dgm:cxn modelId="{1FFF1EB7-F8E4-48D9-9CF7-5A820DB77EE1}" type="presParOf" srcId="{54473E66-B0A8-48CB-8AF4-E44F0C98A121}" destId="{FBD8A091-384D-43B0-997D-03B40BBF7E8D}" srcOrd="4" destOrd="0" presId="urn:microsoft.com/office/officeart/2005/8/layout/chevron1"/>
    <dgm:cxn modelId="{8CFF6D37-DCB3-428B-B140-13C4B4256B8A}" type="presParOf" srcId="{54473E66-B0A8-48CB-8AF4-E44F0C98A121}" destId="{A59FBE39-237E-4F65-B553-BD787499E8BD}" srcOrd="5" destOrd="0" presId="urn:microsoft.com/office/officeart/2005/8/layout/chevron1"/>
    <dgm:cxn modelId="{1FD3A805-306E-49C2-8960-95235911D9D8}"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b="0" dirty="0" smtClean="0"/>
            <a:t>Kevlar Architecture</a:t>
          </a:r>
          <a:endParaRPr lang="en-US" b="0"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a:solidFill>
          <a:srgbClr val="FF0000"/>
        </a:solidFill>
      </dgm:spPr>
      <dgm:t>
        <a:bodyPr/>
        <a:lstStyle/>
        <a:p>
          <a:r>
            <a:rPr lang="en-US" dirty="0" smtClean="0"/>
            <a:t>Environment identifier</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dgm:t>
        <a:bodyPr/>
        <a:lstStyle/>
        <a:p>
          <a:r>
            <a:rPr lang="en-US" dirty="0" smtClean="0"/>
            <a:t>Patch formation</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Churn resilience</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EC722113-E68A-4327-9B06-E7CD015512EC}" type="presOf" srcId="{7EC84E53-380F-4DC8-B6B0-AB75E292C329}" destId="{54473E66-B0A8-48CB-8AF4-E44F0C98A121}" srcOrd="0" destOrd="0" presId="urn:microsoft.com/office/officeart/2005/8/layout/chevron1"/>
    <dgm:cxn modelId="{4BAB70F1-3CE5-4770-AE5F-0F0E57D832CA}" type="presOf" srcId="{90E86246-C099-44B7-9C41-88DB6897F82D}" destId="{87DE85E3-1E26-4367-9CC5-4ED56AA2E039}"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5310D4B4-4E5A-48E8-98D6-EFE06BA62F25}" type="presOf" srcId="{B898D695-A008-42C5-97B8-F5FEA23E9539}" destId="{FBD8A091-384D-43B0-997D-03B40BBF7E8D}"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1C0A9739-4FD2-49E7-A478-0BDA00E57EF8}" type="presOf" srcId="{11588350-191D-4D29-9718-8B9284A12B05}" destId="{B2ECE864-61F6-4847-84C0-DD6AE745B099}" srcOrd="0" destOrd="0" presId="urn:microsoft.com/office/officeart/2005/8/layout/chevron1"/>
    <dgm:cxn modelId="{D9F94E3B-EAB2-4D4B-9405-3DD851BD687B}" srcId="{7EC84E53-380F-4DC8-B6B0-AB75E292C329}" destId="{B898D695-A008-42C5-97B8-F5FEA23E9539}" srcOrd="2" destOrd="0" parTransId="{B03B1AEE-861F-450F-8E40-F4DEEF3EAE00}" sibTransId="{524E2106-16A7-4CF4-A329-0FB0E3E24769}"/>
    <dgm:cxn modelId="{90063137-6286-4D7E-A11C-BDAC15D3E973}" srcId="{7EC84E53-380F-4DC8-B6B0-AB75E292C329}" destId="{90E86246-C099-44B7-9C41-88DB6897F82D}" srcOrd="0" destOrd="0" parTransId="{B73EDE7D-274B-4F6F-92C7-5747479D2088}" sibTransId="{923B213A-8F36-4824-9EB6-FC771622F702}"/>
    <dgm:cxn modelId="{9CEB5CC0-ACDC-4B78-ABA9-CE3F868FE84E}" type="presOf" srcId="{3A2772D1-77BF-4B09-93F8-5BCCA3DA8855}" destId="{A17B365B-E80F-4693-89E1-A6D0A50F4BBA}" srcOrd="0" destOrd="0" presId="urn:microsoft.com/office/officeart/2005/8/layout/chevron1"/>
    <dgm:cxn modelId="{7A64B9A9-5E8D-40B8-B384-86ED888196ED}" type="presParOf" srcId="{54473E66-B0A8-48CB-8AF4-E44F0C98A121}" destId="{87DE85E3-1E26-4367-9CC5-4ED56AA2E039}" srcOrd="0" destOrd="0" presId="urn:microsoft.com/office/officeart/2005/8/layout/chevron1"/>
    <dgm:cxn modelId="{C48704CA-4EC1-4B3A-9AA2-9EF2C7DD247E}" type="presParOf" srcId="{54473E66-B0A8-48CB-8AF4-E44F0C98A121}" destId="{17A98532-6E8A-4E6B-9242-D29D3C758016}" srcOrd="1" destOrd="0" presId="urn:microsoft.com/office/officeart/2005/8/layout/chevron1"/>
    <dgm:cxn modelId="{590E50E1-3FF6-4DA0-90E7-ABEA1074F006}" type="presParOf" srcId="{54473E66-B0A8-48CB-8AF4-E44F0C98A121}" destId="{A17B365B-E80F-4693-89E1-A6D0A50F4BBA}" srcOrd="2" destOrd="0" presId="urn:microsoft.com/office/officeart/2005/8/layout/chevron1"/>
    <dgm:cxn modelId="{5C4BD332-5DD8-4C9A-9965-D2AAF14EBBBD}" type="presParOf" srcId="{54473E66-B0A8-48CB-8AF4-E44F0C98A121}" destId="{29AB686C-0FC9-450A-83E7-D206450D1893}" srcOrd="3" destOrd="0" presId="urn:microsoft.com/office/officeart/2005/8/layout/chevron1"/>
    <dgm:cxn modelId="{4165C700-B4A0-425F-8742-340CA89BE3E8}" type="presParOf" srcId="{54473E66-B0A8-48CB-8AF4-E44F0C98A121}" destId="{FBD8A091-384D-43B0-997D-03B40BBF7E8D}" srcOrd="4" destOrd="0" presId="urn:microsoft.com/office/officeart/2005/8/layout/chevron1"/>
    <dgm:cxn modelId="{09F6DA36-2175-44B3-88BB-5F170D0AB140}" type="presParOf" srcId="{54473E66-B0A8-48CB-8AF4-E44F0C98A121}" destId="{A59FBE39-237E-4F65-B553-BD787499E8BD}" srcOrd="5" destOrd="0" presId="urn:microsoft.com/office/officeart/2005/8/layout/chevron1"/>
    <dgm:cxn modelId="{A900427D-DF99-4164-B947-D56FD448748E}"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Kevlar Architecture</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dgm:t>
        <a:bodyPr/>
        <a:lstStyle/>
        <a:p>
          <a:r>
            <a:rPr lang="en-US" dirty="0" smtClean="0"/>
            <a:t>Environment identifier</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a:solidFill>
          <a:srgbClr val="FF0000"/>
        </a:solidFill>
      </dgm:spPr>
      <dgm:t>
        <a:bodyPr/>
        <a:lstStyle/>
        <a:p>
          <a:r>
            <a:rPr lang="en-US" dirty="0" smtClean="0"/>
            <a:t>Patch formation</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Churn resilience</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643F62BA-8005-49AE-9070-A4EDBDA5920B}" type="presOf" srcId="{11588350-191D-4D29-9718-8B9284A12B05}" destId="{B2ECE864-61F6-4847-84C0-DD6AE745B099}" srcOrd="0" destOrd="0" presId="urn:microsoft.com/office/officeart/2005/8/layout/chevron1"/>
    <dgm:cxn modelId="{399DD5B7-356E-4707-8E92-66D4A769987A}" type="presOf" srcId="{3A2772D1-77BF-4B09-93F8-5BCCA3DA8855}" destId="{A17B365B-E80F-4693-89E1-A6D0A50F4BBA}" srcOrd="0" destOrd="0" presId="urn:microsoft.com/office/officeart/2005/8/layout/chevron1"/>
    <dgm:cxn modelId="{5FBE7654-46D2-4606-A65D-995AF1234356}" type="presOf" srcId="{7EC84E53-380F-4DC8-B6B0-AB75E292C329}" destId="{54473E66-B0A8-48CB-8AF4-E44F0C98A121}"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D9F94E3B-EAB2-4D4B-9405-3DD851BD687B}" srcId="{7EC84E53-380F-4DC8-B6B0-AB75E292C329}" destId="{B898D695-A008-42C5-97B8-F5FEA23E9539}" srcOrd="2" destOrd="0" parTransId="{B03B1AEE-861F-450F-8E40-F4DEEF3EAE00}" sibTransId="{524E2106-16A7-4CF4-A329-0FB0E3E24769}"/>
    <dgm:cxn modelId="{831E3094-7DC6-48A0-BC75-1CD3BFF73BAC}" type="presOf" srcId="{B898D695-A008-42C5-97B8-F5FEA23E9539}" destId="{FBD8A091-384D-43B0-997D-03B40BBF7E8D}"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18553D88-000B-4F83-B197-71E20D80E5F4}" type="presOf" srcId="{90E86246-C099-44B7-9C41-88DB6897F82D}" destId="{87DE85E3-1E26-4367-9CC5-4ED56AA2E039}" srcOrd="0" destOrd="0" presId="urn:microsoft.com/office/officeart/2005/8/layout/chevron1"/>
    <dgm:cxn modelId="{90063137-6286-4D7E-A11C-BDAC15D3E973}" srcId="{7EC84E53-380F-4DC8-B6B0-AB75E292C329}" destId="{90E86246-C099-44B7-9C41-88DB6897F82D}" srcOrd="0" destOrd="0" parTransId="{B73EDE7D-274B-4F6F-92C7-5747479D2088}" sibTransId="{923B213A-8F36-4824-9EB6-FC771622F702}"/>
    <dgm:cxn modelId="{E4D8CDE4-92C9-44B2-950C-45695190F99A}" type="presParOf" srcId="{54473E66-B0A8-48CB-8AF4-E44F0C98A121}" destId="{87DE85E3-1E26-4367-9CC5-4ED56AA2E039}" srcOrd="0" destOrd="0" presId="urn:microsoft.com/office/officeart/2005/8/layout/chevron1"/>
    <dgm:cxn modelId="{671285F5-5044-4CB6-A8F5-E218477C95D3}" type="presParOf" srcId="{54473E66-B0A8-48CB-8AF4-E44F0C98A121}" destId="{17A98532-6E8A-4E6B-9242-D29D3C758016}" srcOrd="1" destOrd="0" presId="urn:microsoft.com/office/officeart/2005/8/layout/chevron1"/>
    <dgm:cxn modelId="{CFFE8AFD-DB08-464B-9460-5EA8EB56FDFB}" type="presParOf" srcId="{54473E66-B0A8-48CB-8AF4-E44F0C98A121}" destId="{A17B365B-E80F-4693-89E1-A6D0A50F4BBA}" srcOrd="2" destOrd="0" presId="urn:microsoft.com/office/officeart/2005/8/layout/chevron1"/>
    <dgm:cxn modelId="{A063E238-1CAF-431B-A984-750B8B75FFDA}" type="presParOf" srcId="{54473E66-B0A8-48CB-8AF4-E44F0C98A121}" destId="{29AB686C-0FC9-450A-83E7-D206450D1893}" srcOrd="3" destOrd="0" presId="urn:microsoft.com/office/officeart/2005/8/layout/chevron1"/>
    <dgm:cxn modelId="{C0E8BBC5-0379-42AE-BF25-E30F4965B018}" type="presParOf" srcId="{54473E66-B0A8-48CB-8AF4-E44F0C98A121}" destId="{FBD8A091-384D-43B0-997D-03B40BBF7E8D}" srcOrd="4" destOrd="0" presId="urn:microsoft.com/office/officeart/2005/8/layout/chevron1"/>
    <dgm:cxn modelId="{EF23E845-79E9-4BBA-AD42-E79920CFCBDA}" type="presParOf" srcId="{54473E66-B0A8-48CB-8AF4-E44F0C98A121}" destId="{A59FBE39-237E-4F65-B553-BD787499E8BD}" srcOrd="5" destOrd="0" presId="urn:microsoft.com/office/officeart/2005/8/layout/chevron1"/>
    <dgm:cxn modelId="{5F9A2EFB-70A4-4B8E-87EC-4D138D2DC04F}"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Kevlar Architecture</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dgm:t>
        <a:bodyPr/>
        <a:lstStyle/>
        <a:p>
          <a:r>
            <a:rPr lang="en-US" dirty="0" smtClean="0"/>
            <a:t>Environment identifier</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dgm:t>
        <a:bodyPr/>
        <a:lstStyle/>
        <a:p>
          <a:r>
            <a:rPr lang="en-US" dirty="0" smtClean="0"/>
            <a:t>Patch formation</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a:solidFill>
          <a:srgbClr val="FF0000"/>
        </a:solidFill>
      </dgm:spPr>
      <dgm:t>
        <a:bodyPr/>
        <a:lstStyle/>
        <a:p>
          <a:r>
            <a:rPr lang="en-US" dirty="0" smtClean="0"/>
            <a:t>Churn resilience</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EDD4672D-0B4B-4FCC-95E1-33BD1EC17150}" type="presOf" srcId="{11588350-191D-4D29-9718-8B9284A12B05}" destId="{B2ECE864-61F6-4847-84C0-DD6AE745B099}"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9BAD9598-8DEA-4013-B0A0-73E77D89E0C3}" type="presOf" srcId="{7EC84E53-380F-4DC8-B6B0-AB75E292C329}" destId="{54473E66-B0A8-48CB-8AF4-E44F0C98A121}" srcOrd="0" destOrd="0" presId="urn:microsoft.com/office/officeart/2005/8/layout/chevron1"/>
    <dgm:cxn modelId="{E09BDB28-0995-474B-BF7E-7D7D17065A2F}" type="presOf" srcId="{90E86246-C099-44B7-9C41-88DB6897F82D}" destId="{87DE85E3-1E26-4367-9CC5-4ED56AA2E039}" srcOrd="0" destOrd="0" presId="urn:microsoft.com/office/officeart/2005/8/layout/chevron1"/>
    <dgm:cxn modelId="{2EBDC9C3-E73E-4557-8249-8AB5C4D3B1EB}" type="presOf" srcId="{3A2772D1-77BF-4B09-93F8-5BCCA3DA8855}" destId="{A17B365B-E80F-4693-89E1-A6D0A50F4BBA}" srcOrd="0" destOrd="0" presId="urn:microsoft.com/office/officeart/2005/8/layout/chevron1"/>
    <dgm:cxn modelId="{AA0905DE-0774-40C4-A040-B98969252CF2}" type="presOf" srcId="{B898D695-A008-42C5-97B8-F5FEA23E9539}" destId="{FBD8A091-384D-43B0-997D-03B40BBF7E8D}"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D9F94E3B-EAB2-4D4B-9405-3DD851BD687B}" srcId="{7EC84E53-380F-4DC8-B6B0-AB75E292C329}" destId="{B898D695-A008-42C5-97B8-F5FEA23E9539}" srcOrd="2" destOrd="0" parTransId="{B03B1AEE-861F-450F-8E40-F4DEEF3EAE00}" sibTransId="{524E2106-16A7-4CF4-A329-0FB0E3E24769}"/>
    <dgm:cxn modelId="{90063137-6286-4D7E-A11C-BDAC15D3E973}" srcId="{7EC84E53-380F-4DC8-B6B0-AB75E292C329}" destId="{90E86246-C099-44B7-9C41-88DB6897F82D}" srcOrd="0" destOrd="0" parTransId="{B73EDE7D-274B-4F6F-92C7-5747479D2088}" sibTransId="{923B213A-8F36-4824-9EB6-FC771622F702}"/>
    <dgm:cxn modelId="{839EE9A4-B974-4F30-A4C0-2628233F75CA}" type="presParOf" srcId="{54473E66-B0A8-48CB-8AF4-E44F0C98A121}" destId="{87DE85E3-1E26-4367-9CC5-4ED56AA2E039}" srcOrd="0" destOrd="0" presId="urn:microsoft.com/office/officeart/2005/8/layout/chevron1"/>
    <dgm:cxn modelId="{8C83CD73-70CB-46EE-A902-E7266CEA440E}" type="presParOf" srcId="{54473E66-B0A8-48CB-8AF4-E44F0C98A121}" destId="{17A98532-6E8A-4E6B-9242-D29D3C758016}" srcOrd="1" destOrd="0" presId="urn:microsoft.com/office/officeart/2005/8/layout/chevron1"/>
    <dgm:cxn modelId="{862987A4-79D8-4334-A362-C1B9C853B603}" type="presParOf" srcId="{54473E66-B0A8-48CB-8AF4-E44F0C98A121}" destId="{A17B365B-E80F-4693-89E1-A6D0A50F4BBA}" srcOrd="2" destOrd="0" presId="urn:microsoft.com/office/officeart/2005/8/layout/chevron1"/>
    <dgm:cxn modelId="{13F8DB96-4227-49A4-8C67-B321A17749EC}" type="presParOf" srcId="{54473E66-B0A8-48CB-8AF4-E44F0C98A121}" destId="{29AB686C-0FC9-450A-83E7-D206450D1893}" srcOrd="3" destOrd="0" presId="urn:microsoft.com/office/officeart/2005/8/layout/chevron1"/>
    <dgm:cxn modelId="{19660A37-E569-4F9F-B440-A78C38A2EF16}" type="presParOf" srcId="{54473E66-B0A8-48CB-8AF4-E44F0C98A121}" destId="{FBD8A091-384D-43B0-997D-03B40BBF7E8D}" srcOrd="4" destOrd="0" presId="urn:microsoft.com/office/officeart/2005/8/layout/chevron1"/>
    <dgm:cxn modelId="{A8F6DBAD-F136-440A-80E6-3A4BB1EB8522}" type="presParOf" srcId="{54473E66-B0A8-48CB-8AF4-E44F0C98A121}" destId="{A59FBE39-237E-4F65-B553-BD787499E8BD}" srcOrd="5" destOrd="0" presId="urn:microsoft.com/office/officeart/2005/8/layout/chevron1"/>
    <dgm:cxn modelId="{1823712B-32CD-4D0F-8E08-BE49C626E980}"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62148-E0D8-49A3-8E19-4DA6EB95560B}"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24FAF790-958F-40EB-A522-3BE913AD5BF4}">
      <dgm:prSet/>
      <dgm:spPr>
        <a:noFill/>
        <a:ln w="3175">
          <a:noFill/>
        </a:ln>
        <a:effectLst/>
        <a:scene3d>
          <a:camera prst="orthographicFront">
            <a:rot lat="0" lon="0" rev="0"/>
          </a:camera>
          <a:lightRig rig="contrasting" dir="t">
            <a:rot lat="0" lon="0" rev="1200000"/>
          </a:lightRig>
        </a:scene3d>
        <a:sp3d contourW="19050" prstMaterial="metal">
          <a:bevelB w="165100" h="254000"/>
        </a:sp3d>
      </dgm:spPr>
      <dgm:t>
        <a:bodyPr/>
        <a:lstStyle/>
        <a:p>
          <a:pPr rtl="0"/>
          <a:r>
            <a:rPr lang="en-US" smtClean="0"/>
            <a:t>Motivation</a:t>
          </a:r>
          <a:endParaRPr lang="en-US" dirty="0"/>
        </a:p>
      </dgm:t>
    </dgm:pt>
    <dgm:pt modelId="{CDD03E5A-0477-4514-88D6-77F02CC9EF8C}" type="parTrans" cxnId="{BC00437D-2AAA-4F11-AEA3-1A00A56FCE86}">
      <dgm:prSet/>
      <dgm:spPr/>
      <dgm:t>
        <a:bodyPr/>
        <a:lstStyle/>
        <a:p>
          <a:endParaRPr lang="en-US"/>
        </a:p>
      </dgm:t>
    </dgm:pt>
    <dgm:pt modelId="{FE2DF28B-4647-47FC-9AF0-17E8090E6E17}" type="sibTrans" cxnId="{BC00437D-2AAA-4F11-AEA3-1A00A56FCE86}">
      <dgm:prSet/>
      <dgm:spPr/>
      <dgm:t>
        <a:bodyPr/>
        <a:lstStyle/>
        <a:p>
          <a:endParaRPr lang="en-US"/>
        </a:p>
      </dgm:t>
    </dgm:pt>
    <dgm:pt modelId="{06E3691D-249E-4954-855D-703D8526D736}">
      <dgm:prSet/>
      <dgm:spPr/>
      <dgm:t>
        <a:bodyPr/>
        <a:lstStyle/>
        <a:p>
          <a:pPr rtl="0"/>
          <a:r>
            <a:rPr lang="en-US" dirty="0" smtClean="0"/>
            <a:t>Evaluation</a:t>
          </a:r>
          <a:endParaRPr lang="en-US" dirty="0"/>
        </a:p>
      </dgm:t>
    </dgm:pt>
    <dgm:pt modelId="{784A2124-408E-4FAD-AA65-07CD11AE2242}" type="parTrans" cxnId="{022C0BF7-EB2B-445B-97A0-FA6529299728}">
      <dgm:prSet/>
      <dgm:spPr/>
      <dgm:t>
        <a:bodyPr/>
        <a:lstStyle/>
        <a:p>
          <a:endParaRPr lang="en-US"/>
        </a:p>
      </dgm:t>
    </dgm:pt>
    <dgm:pt modelId="{D61DD017-D73B-4E11-9836-98A6E1E2ED0A}" type="sibTrans" cxnId="{022C0BF7-EB2B-445B-97A0-FA6529299728}">
      <dgm:prSet/>
      <dgm:spPr/>
      <dgm:t>
        <a:bodyPr/>
        <a:lstStyle/>
        <a:p>
          <a:endParaRPr lang="en-US"/>
        </a:p>
      </dgm:t>
    </dgm:pt>
    <dgm:pt modelId="{61EF7D80-492D-4135-8B08-3A190147C6E6}">
      <dgm:prSet/>
      <dgm:spPr/>
      <dgm:t>
        <a:bodyPr/>
        <a:lstStyle/>
        <a:p>
          <a:pPr rtl="0"/>
          <a:r>
            <a:rPr lang="en-US" dirty="0" smtClean="0"/>
            <a:t>Control Scenarios</a:t>
          </a:r>
          <a:endParaRPr lang="en-US" dirty="0"/>
        </a:p>
      </dgm:t>
    </dgm:pt>
    <dgm:pt modelId="{649AE45B-2F0A-42B1-97F3-C8D9D920C0BB}" type="parTrans" cxnId="{D20E17C8-16AD-474D-8370-2FE0FBD76D50}">
      <dgm:prSet/>
      <dgm:spPr/>
      <dgm:t>
        <a:bodyPr/>
        <a:lstStyle/>
        <a:p>
          <a:endParaRPr lang="en-US"/>
        </a:p>
      </dgm:t>
    </dgm:pt>
    <dgm:pt modelId="{F3303B79-CE1B-4518-B601-0A9928C1C697}" type="sibTrans" cxnId="{D20E17C8-16AD-474D-8370-2FE0FBD76D50}">
      <dgm:prSet/>
      <dgm:spPr/>
      <dgm:t>
        <a:bodyPr/>
        <a:lstStyle/>
        <a:p>
          <a:endParaRPr lang="en-US"/>
        </a:p>
      </dgm:t>
    </dgm:pt>
    <dgm:pt modelId="{4CD583BF-565B-48C1-9C83-C9C20138DA60}">
      <dgm:prSet/>
      <dgm:spPr/>
      <dgm:t>
        <a:bodyPr/>
        <a:lstStyle/>
        <a:p>
          <a:pPr rtl="0"/>
          <a:r>
            <a:rPr lang="en-US" dirty="0" smtClean="0"/>
            <a:t>Conclusion</a:t>
          </a:r>
          <a:endParaRPr lang="en-US" dirty="0"/>
        </a:p>
      </dgm:t>
    </dgm:pt>
    <dgm:pt modelId="{C9B0D92D-42E5-49AA-B6BE-210C56DA93CF}" type="parTrans" cxnId="{7A8902B2-2CD2-4134-BE67-C654473DCD31}">
      <dgm:prSet/>
      <dgm:spPr/>
      <dgm:t>
        <a:bodyPr/>
        <a:lstStyle/>
        <a:p>
          <a:endParaRPr lang="en-US"/>
        </a:p>
      </dgm:t>
    </dgm:pt>
    <dgm:pt modelId="{41B172E6-3B7A-44D3-BCC4-EC8A9248C6B3}" type="sibTrans" cxnId="{7A8902B2-2CD2-4134-BE67-C654473DCD31}">
      <dgm:prSet/>
      <dgm:spPr/>
      <dgm:t>
        <a:bodyPr/>
        <a:lstStyle/>
        <a:p>
          <a:endParaRPr lang="en-US"/>
        </a:p>
      </dgm:t>
    </dgm:pt>
    <dgm:pt modelId="{1C70BAAC-908A-4B55-9567-BC18C0CFF6F7}">
      <dgm:prSet/>
      <dgm:spPr/>
      <dgm:t>
        <a:bodyPr/>
        <a:lstStyle/>
        <a:p>
          <a:pPr rtl="0"/>
          <a:r>
            <a:rPr lang="en-US" dirty="0" smtClean="0"/>
            <a:t>Application</a:t>
          </a:r>
          <a:endParaRPr lang="en-US" dirty="0"/>
        </a:p>
      </dgm:t>
    </dgm:pt>
    <dgm:pt modelId="{443EE679-28FB-42D3-8BA0-8AA7338CBE2B}" type="parTrans" cxnId="{B07ED931-03BC-4C56-B351-DED83C07BE3F}">
      <dgm:prSet/>
      <dgm:spPr/>
      <dgm:t>
        <a:bodyPr/>
        <a:lstStyle/>
        <a:p>
          <a:endParaRPr lang="en-US"/>
        </a:p>
      </dgm:t>
    </dgm:pt>
    <dgm:pt modelId="{600B0281-D5D0-4202-B139-9B6EB4B52951}" type="sibTrans" cxnId="{B07ED931-03BC-4C56-B351-DED83C07BE3F}">
      <dgm:prSet/>
      <dgm:spPr/>
      <dgm:t>
        <a:bodyPr/>
        <a:lstStyle/>
        <a:p>
          <a:endParaRPr lang="en-US"/>
        </a:p>
      </dgm:t>
    </dgm:pt>
    <dgm:pt modelId="{37E324CC-F6F0-4EF2-9F44-074C1D431321}">
      <dgm:prSet/>
      <dgm:spPr>
        <a:noFill/>
      </dgm:spPr>
      <dgm:t>
        <a:bodyPr/>
        <a:lstStyle/>
        <a:p>
          <a:pPr rtl="0"/>
          <a:r>
            <a:rPr lang="en-US" dirty="0" smtClean="0"/>
            <a:t>Kevlar</a:t>
          </a:r>
        </a:p>
        <a:p>
          <a:pPr rtl="0"/>
          <a:r>
            <a:rPr lang="en-US" dirty="0" smtClean="0"/>
            <a:t>Overview</a:t>
          </a:r>
          <a:endParaRPr lang="en-US" dirty="0"/>
        </a:p>
      </dgm:t>
    </dgm:pt>
    <dgm:pt modelId="{527C547D-CAF8-4367-B569-67C124E45A47}" type="parTrans" cxnId="{057688D1-0EEB-43B5-B538-72DBB65F2CF5}">
      <dgm:prSet/>
      <dgm:spPr/>
      <dgm:t>
        <a:bodyPr/>
        <a:lstStyle/>
        <a:p>
          <a:endParaRPr lang="en-US"/>
        </a:p>
      </dgm:t>
    </dgm:pt>
    <dgm:pt modelId="{25A7D0BA-6F5D-4DEE-830F-850AC80F04C3}" type="sibTrans" cxnId="{057688D1-0EEB-43B5-B538-72DBB65F2CF5}">
      <dgm:prSet/>
      <dgm:spPr/>
      <dgm:t>
        <a:bodyPr/>
        <a:lstStyle/>
        <a:p>
          <a:endParaRPr lang="en-US"/>
        </a:p>
      </dgm:t>
    </dgm:pt>
    <dgm:pt modelId="{EF285088-DABB-46BC-A0A6-D4A1E00DA6EB}">
      <dgm:prSet/>
      <dgm:spPr>
        <a:noFill/>
      </dgm:spPr>
      <dgm:t>
        <a:bodyPr/>
        <a:lstStyle/>
        <a:p>
          <a:pPr rtl="0"/>
          <a:r>
            <a:rPr lang="en-US" dirty="0" smtClean="0"/>
            <a:t>Kevlar Architecture</a:t>
          </a:r>
          <a:endParaRPr lang="en-US" dirty="0"/>
        </a:p>
      </dgm:t>
    </dgm:pt>
    <dgm:pt modelId="{67D58562-BDC6-4641-9CF4-60DDF7767236}" type="parTrans" cxnId="{9DA55D3E-627F-47CB-B0CA-484ACEE1377E}">
      <dgm:prSet/>
      <dgm:spPr/>
      <dgm:t>
        <a:bodyPr/>
        <a:lstStyle/>
        <a:p>
          <a:endParaRPr lang="en-US"/>
        </a:p>
      </dgm:t>
    </dgm:pt>
    <dgm:pt modelId="{3C84CB6C-A027-4001-AA85-D18D79297311}" type="sibTrans" cxnId="{9DA55D3E-627F-47CB-B0CA-484ACEE1377E}">
      <dgm:prSet/>
      <dgm:spPr/>
      <dgm:t>
        <a:bodyPr/>
        <a:lstStyle/>
        <a:p>
          <a:endParaRPr lang="en-US"/>
        </a:p>
      </dgm:t>
    </dgm:pt>
    <dgm:pt modelId="{8E197BE7-D1C4-4AA7-B6EE-AF48FFE3084D}" type="pres">
      <dgm:prSet presAssocID="{69062148-E0D8-49A3-8E19-4DA6EB95560B}" presName="Name0" presStyleCnt="0">
        <dgm:presLayoutVars>
          <dgm:chPref val="3"/>
          <dgm:dir/>
          <dgm:animLvl val="lvl"/>
          <dgm:resizeHandles/>
        </dgm:presLayoutVars>
      </dgm:prSet>
      <dgm:spPr/>
      <dgm:t>
        <a:bodyPr/>
        <a:lstStyle/>
        <a:p>
          <a:endParaRPr lang="en-US"/>
        </a:p>
      </dgm:t>
    </dgm:pt>
    <dgm:pt modelId="{79D057B9-5A88-4DC6-B3D3-9804FB22E528}" type="pres">
      <dgm:prSet presAssocID="{24FAF790-958F-40EB-A522-3BE913AD5BF4}" presName="horFlow" presStyleCnt="0"/>
      <dgm:spPr/>
    </dgm:pt>
    <dgm:pt modelId="{888A936A-B56F-4D1C-8BDC-E0CA694253AD}" type="pres">
      <dgm:prSet presAssocID="{24FAF790-958F-40EB-A522-3BE913AD5BF4}" presName="bigChev" presStyleLbl="node1" presStyleIdx="0" presStyleCnt="5"/>
      <dgm:spPr/>
      <dgm:t>
        <a:bodyPr/>
        <a:lstStyle/>
        <a:p>
          <a:endParaRPr lang="en-US"/>
        </a:p>
      </dgm:t>
    </dgm:pt>
    <dgm:pt modelId="{47354985-6FBA-4836-BC32-3D32FA2E61E9}" type="pres">
      <dgm:prSet presAssocID="{24FAF790-958F-40EB-A522-3BE913AD5BF4}" presName="vSp" presStyleCnt="0"/>
      <dgm:spPr/>
    </dgm:pt>
    <dgm:pt modelId="{37DAAA29-2FEF-484C-B042-4B84E612EF5B}" type="pres">
      <dgm:prSet presAssocID="{37E324CC-F6F0-4EF2-9F44-074C1D431321}" presName="horFlow" presStyleCnt="0"/>
      <dgm:spPr/>
    </dgm:pt>
    <dgm:pt modelId="{D151D069-1356-4B3F-85DD-B31C4B874F76}" type="pres">
      <dgm:prSet presAssocID="{37E324CC-F6F0-4EF2-9F44-074C1D431321}" presName="bigChev" presStyleLbl="node1" presStyleIdx="1" presStyleCnt="5"/>
      <dgm:spPr/>
      <dgm:t>
        <a:bodyPr/>
        <a:lstStyle/>
        <a:p>
          <a:endParaRPr lang="en-US"/>
        </a:p>
      </dgm:t>
    </dgm:pt>
    <dgm:pt modelId="{6BF60B71-C102-4186-BF46-4521D66760CE}" type="pres">
      <dgm:prSet presAssocID="{37E324CC-F6F0-4EF2-9F44-074C1D431321}" presName="vSp" presStyleCnt="0"/>
      <dgm:spPr/>
    </dgm:pt>
    <dgm:pt modelId="{15084C28-9EC0-4558-B321-56C9F5BA3566}" type="pres">
      <dgm:prSet presAssocID="{EF285088-DABB-46BC-A0A6-D4A1E00DA6EB}" presName="horFlow" presStyleCnt="0"/>
      <dgm:spPr/>
    </dgm:pt>
    <dgm:pt modelId="{289C8182-9128-462D-BE0A-464B09C0BDD4}" type="pres">
      <dgm:prSet presAssocID="{EF285088-DABB-46BC-A0A6-D4A1E00DA6EB}" presName="bigChev" presStyleLbl="node1" presStyleIdx="2" presStyleCnt="5"/>
      <dgm:spPr/>
      <dgm:t>
        <a:bodyPr/>
        <a:lstStyle/>
        <a:p>
          <a:endParaRPr lang="en-US"/>
        </a:p>
      </dgm:t>
    </dgm:pt>
    <dgm:pt modelId="{4541D8DE-FB65-4639-A066-1349549C8289}" type="pres">
      <dgm:prSet presAssocID="{EF285088-DABB-46BC-A0A6-D4A1E00DA6EB}" presName="vSp" presStyleCnt="0"/>
      <dgm:spPr/>
    </dgm:pt>
    <dgm:pt modelId="{4DB4C71B-12B7-4C1C-BE1A-235D1133954B}" type="pres">
      <dgm:prSet presAssocID="{06E3691D-249E-4954-855D-703D8526D736}" presName="horFlow" presStyleCnt="0"/>
      <dgm:spPr/>
    </dgm:pt>
    <dgm:pt modelId="{164028D2-CD4F-488F-A77A-E07958519934}" type="pres">
      <dgm:prSet presAssocID="{06E3691D-249E-4954-855D-703D8526D736}" presName="bigChev" presStyleLbl="node1" presStyleIdx="3" presStyleCnt="5"/>
      <dgm:spPr/>
      <dgm:t>
        <a:bodyPr/>
        <a:lstStyle/>
        <a:p>
          <a:endParaRPr lang="en-US"/>
        </a:p>
      </dgm:t>
    </dgm:pt>
    <dgm:pt modelId="{287D41C0-69AC-4EF0-A55A-36854D82E202}" type="pres">
      <dgm:prSet presAssocID="{649AE45B-2F0A-42B1-97F3-C8D9D920C0BB}" presName="parTrans" presStyleCnt="0"/>
      <dgm:spPr/>
    </dgm:pt>
    <dgm:pt modelId="{7E8C7A60-2A19-49DA-A614-7AE66EDF3F92}" type="pres">
      <dgm:prSet presAssocID="{61EF7D80-492D-4135-8B08-3A190147C6E6}" presName="node" presStyleLbl="alignAccFollowNode1" presStyleIdx="0" presStyleCnt="2">
        <dgm:presLayoutVars>
          <dgm:bulletEnabled val="1"/>
        </dgm:presLayoutVars>
      </dgm:prSet>
      <dgm:spPr/>
      <dgm:t>
        <a:bodyPr/>
        <a:lstStyle/>
        <a:p>
          <a:endParaRPr lang="en-US"/>
        </a:p>
      </dgm:t>
    </dgm:pt>
    <dgm:pt modelId="{D42E448D-6A55-4E27-8AFB-123DE4EA06CF}" type="pres">
      <dgm:prSet presAssocID="{F3303B79-CE1B-4518-B601-0A9928C1C697}" presName="sibTrans" presStyleCnt="0"/>
      <dgm:spPr/>
    </dgm:pt>
    <dgm:pt modelId="{4CF5EB1A-7DCE-4E09-A84E-0BAF609757FC}" type="pres">
      <dgm:prSet presAssocID="{1C70BAAC-908A-4B55-9567-BC18C0CFF6F7}" presName="node" presStyleLbl="alignAccFollowNode1" presStyleIdx="1" presStyleCnt="2">
        <dgm:presLayoutVars>
          <dgm:bulletEnabled val="1"/>
        </dgm:presLayoutVars>
      </dgm:prSet>
      <dgm:spPr/>
      <dgm:t>
        <a:bodyPr/>
        <a:lstStyle/>
        <a:p>
          <a:endParaRPr lang="en-US"/>
        </a:p>
      </dgm:t>
    </dgm:pt>
    <dgm:pt modelId="{A7C1333A-FFA7-42A2-BE8E-719F84214766}" type="pres">
      <dgm:prSet presAssocID="{06E3691D-249E-4954-855D-703D8526D736}" presName="vSp" presStyleCnt="0"/>
      <dgm:spPr/>
    </dgm:pt>
    <dgm:pt modelId="{98CFCB6B-82F4-41D6-883C-35A647EE7331}" type="pres">
      <dgm:prSet presAssocID="{4CD583BF-565B-48C1-9C83-C9C20138DA60}" presName="horFlow" presStyleCnt="0"/>
      <dgm:spPr/>
    </dgm:pt>
    <dgm:pt modelId="{695F62A1-EE41-4396-9EDF-32D1E59AA2C6}" type="pres">
      <dgm:prSet presAssocID="{4CD583BF-565B-48C1-9C83-C9C20138DA60}" presName="bigChev" presStyleLbl="node1" presStyleIdx="4" presStyleCnt="5"/>
      <dgm:spPr/>
      <dgm:t>
        <a:bodyPr/>
        <a:lstStyle/>
        <a:p>
          <a:endParaRPr lang="en-US"/>
        </a:p>
      </dgm:t>
    </dgm:pt>
  </dgm:ptLst>
  <dgm:cxnLst>
    <dgm:cxn modelId="{B07ED931-03BC-4C56-B351-DED83C07BE3F}" srcId="{06E3691D-249E-4954-855D-703D8526D736}" destId="{1C70BAAC-908A-4B55-9567-BC18C0CFF6F7}" srcOrd="1" destOrd="0" parTransId="{443EE679-28FB-42D3-8BA0-8AA7338CBE2B}" sibTransId="{600B0281-D5D0-4202-B139-9B6EB4B52951}"/>
    <dgm:cxn modelId="{6FDCA930-6FE8-4D81-89FA-82A554216E38}" type="presOf" srcId="{37E324CC-F6F0-4EF2-9F44-074C1D431321}" destId="{D151D069-1356-4B3F-85DD-B31C4B874F76}" srcOrd="0" destOrd="0" presId="urn:microsoft.com/office/officeart/2005/8/layout/lProcess3"/>
    <dgm:cxn modelId="{7A8902B2-2CD2-4134-BE67-C654473DCD31}" srcId="{69062148-E0D8-49A3-8E19-4DA6EB95560B}" destId="{4CD583BF-565B-48C1-9C83-C9C20138DA60}" srcOrd="4" destOrd="0" parTransId="{C9B0D92D-42E5-49AA-B6BE-210C56DA93CF}" sibTransId="{41B172E6-3B7A-44D3-BCC4-EC8A9248C6B3}"/>
    <dgm:cxn modelId="{9291ECD1-3F0E-4EA6-AB7C-9D06FE6131A4}" type="presOf" srcId="{61EF7D80-492D-4135-8B08-3A190147C6E6}" destId="{7E8C7A60-2A19-49DA-A614-7AE66EDF3F92}" srcOrd="0" destOrd="0" presId="urn:microsoft.com/office/officeart/2005/8/layout/lProcess3"/>
    <dgm:cxn modelId="{9DA55D3E-627F-47CB-B0CA-484ACEE1377E}" srcId="{69062148-E0D8-49A3-8E19-4DA6EB95560B}" destId="{EF285088-DABB-46BC-A0A6-D4A1E00DA6EB}" srcOrd="2" destOrd="0" parTransId="{67D58562-BDC6-4641-9CF4-60DDF7767236}" sibTransId="{3C84CB6C-A027-4001-AA85-D18D79297311}"/>
    <dgm:cxn modelId="{9AD3F856-9B95-4243-AD86-C75C607FA6E0}" type="presOf" srcId="{1C70BAAC-908A-4B55-9567-BC18C0CFF6F7}" destId="{4CF5EB1A-7DCE-4E09-A84E-0BAF609757FC}" srcOrd="0" destOrd="0" presId="urn:microsoft.com/office/officeart/2005/8/layout/lProcess3"/>
    <dgm:cxn modelId="{C233669B-6FC2-4EC0-AC5B-75F4A1EECDC6}" type="presOf" srcId="{4CD583BF-565B-48C1-9C83-C9C20138DA60}" destId="{695F62A1-EE41-4396-9EDF-32D1E59AA2C6}" srcOrd="0" destOrd="0" presId="urn:microsoft.com/office/officeart/2005/8/layout/lProcess3"/>
    <dgm:cxn modelId="{057688D1-0EEB-43B5-B538-72DBB65F2CF5}" srcId="{69062148-E0D8-49A3-8E19-4DA6EB95560B}" destId="{37E324CC-F6F0-4EF2-9F44-074C1D431321}" srcOrd="1" destOrd="0" parTransId="{527C547D-CAF8-4367-B569-67C124E45A47}" sibTransId="{25A7D0BA-6F5D-4DEE-830F-850AC80F04C3}"/>
    <dgm:cxn modelId="{86E6B5A2-95A1-40E5-B054-81E940353375}" type="presOf" srcId="{06E3691D-249E-4954-855D-703D8526D736}" destId="{164028D2-CD4F-488F-A77A-E07958519934}" srcOrd="0" destOrd="0" presId="urn:microsoft.com/office/officeart/2005/8/layout/lProcess3"/>
    <dgm:cxn modelId="{D20E17C8-16AD-474D-8370-2FE0FBD76D50}" srcId="{06E3691D-249E-4954-855D-703D8526D736}" destId="{61EF7D80-492D-4135-8B08-3A190147C6E6}" srcOrd="0" destOrd="0" parTransId="{649AE45B-2F0A-42B1-97F3-C8D9D920C0BB}" sibTransId="{F3303B79-CE1B-4518-B601-0A9928C1C697}"/>
    <dgm:cxn modelId="{BC00437D-2AAA-4F11-AEA3-1A00A56FCE86}" srcId="{69062148-E0D8-49A3-8E19-4DA6EB95560B}" destId="{24FAF790-958F-40EB-A522-3BE913AD5BF4}" srcOrd="0" destOrd="0" parTransId="{CDD03E5A-0477-4514-88D6-77F02CC9EF8C}" sibTransId="{FE2DF28B-4647-47FC-9AF0-17E8090E6E17}"/>
    <dgm:cxn modelId="{34CB5D29-92F6-42E7-A1D0-9EAA9C933182}" type="presOf" srcId="{24FAF790-958F-40EB-A522-3BE913AD5BF4}" destId="{888A936A-B56F-4D1C-8BDC-E0CA694253AD}" srcOrd="0" destOrd="0" presId="urn:microsoft.com/office/officeart/2005/8/layout/lProcess3"/>
    <dgm:cxn modelId="{2CB10904-AB6D-458E-9CBE-D3B3698A8F19}" type="presOf" srcId="{69062148-E0D8-49A3-8E19-4DA6EB95560B}" destId="{8E197BE7-D1C4-4AA7-B6EE-AF48FFE3084D}" srcOrd="0" destOrd="0" presId="urn:microsoft.com/office/officeart/2005/8/layout/lProcess3"/>
    <dgm:cxn modelId="{022C0BF7-EB2B-445B-97A0-FA6529299728}" srcId="{69062148-E0D8-49A3-8E19-4DA6EB95560B}" destId="{06E3691D-249E-4954-855D-703D8526D736}" srcOrd="3" destOrd="0" parTransId="{784A2124-408E-4FAD-AA65-07CD11AE2242}" sibTransId="{D61DD017-D73B-4E11-9836-98A6E1E2ED0A}"/>
    <dgm:cxn modelId="{25E90FFD-A294-49A9-9AEF-9D33BA5F6551}" type="presOf" srcId="{EF285088-DABB-46BC-A0A6-D4A1E00DA6EB}" destId="{289C8182-9128-462D-BE0A-464B09C0BDD4}" srcOrd="0" destOrd="0" presId="urn:microsoft.com/office/officeart/2005/8/layout/lProcess3"/>
    <dgm:cxn modelId="{6BA32B92-FCC7-4898-8708-3564ED349243}" type="presParOf" srcId="{8E197BE7-D1C4-4AA7-B6EE-AF48FFE3084D}" destId="{79D057B9-5A88-4DC6-B3D3-9804FB22E528}" srcOrd="0" destOrd="0" presId="urn:microsoft.com/office/officeart/2005/8/layout/lProcess3"/>
    <dgm:cxn modelId="{E3899E42-FB13-4742-B77A-8E2AEC182DCF}" type="presParOf" srcId="{79D057B9-5A88-4DC6-B3D3-9804FB22E528}" destId="{888A936A-B56F-4D1C-8BDC-E0CA694253AD}" srcOrd="0" destOrd="0" presId="urn:microsoft.com/office/officeart/2005/8/layout/lProcess3"/>
    <dgm:cxn modelId="{AB8DADD7-9FC0-4891-8369-6B542661D6B7}" type="presParOf" srcId="{8E197BE7-D1C4-4AA7-B6EE-AF48FFE3084D}" destId="{47354985-6FBA-4836-BC32-3D32FA2E61E9}" srcOrd="1" destOrd="0" presId="urn:microsoft.com/office/officeart/2005/8/layout/lProcess3"/>
    <dgm:cxn modelId="{5AEA6FA4-3ACC-4047-BBA6-E805AA17B8BD}" type="presParOf" srcId="{8E197BE7-D1C4-4AA7-B6EE-AF48FFE3084D}" destId="{37DAAA29-2FEF-484C-B042-4B84E612EF5B}" srcOrd="2" destOrd="0" presId="urn:microsoft.com/office/officeart/2005/8/layout/lProcess3"/>
    <dgm:cxn modelId="{799A8B87-1139-4A8A-9005-17637871BC1B}" type="presParOf" srcId="{37DAAA29-2FEF-484C-B042-4B84E612EF5B}" destId="{D151D069-1356-4B3F-85DD-B31C4B874F76}" srcOrd="0" destOrd="0" presId="urn:microsoft.com/office/officeart/2005/8/layout/lProcess3"/>
    <dgm:cxn modelId="{7C805A6C-EA86-47E3-B733-7799D799411F}" type="presParOf" srcId="{8E197BE7-D1C4-4AA7-B6EE-AF48FFE3084D}" destId="{6BF60B71-C102-4186-BF46-4521D66760CE}" srcOrd="3" destOrd="0" presId="urn:microsoft.com/office/officeart/2005/8/layout/lProcess3"/>
    <dgm:cxn modelId="{03B5CEE6-62BD-4763-A713-C90A2E89A392}" type="presParOf" srcId="{8E197BE7-D1C4-4AA7-B6EE-AF48FFE3084D}" destId="{15084C28-9EC0-4558-B321-56C9F5BA3566}" srcOrd="4" destOrd="0" presId="urn:microsoft.com/office/officeart/2005/8/layout/lProcess3"/>
    <dgm:cxn modelId="{EDBDB34C-07DF-4C30-A841-3DA88FD8EDAE}" type="presParOf" srcId="{15084C28-9EC0-4558-B321-56C9F5BA3566}" destId="{289C8182-9128-462D-BE0A-464B09C0BDD4}" srcOrd="0" destOrd="0" presId="urn:microsoft.com/office/officeart/2005/8/layout/lProcess3"/>
    <dgm:cxn modelId="{BEDDF12D-5BE8-48BF-AC11-5315028C702E}" type="presParOf" srcId="{8E197BE7-D1C4-4AA7-B6EE-AF48FFE3084D}" destId="{4541D8DE-FB65-4639-A066-1349549C8289}" srcOrd="5" destOrd="0" presId="urn:microsoft.com/office/officeart/2005/8/layout/lProcess3"/>
    <dgm:cxn modelId="{C6E019AA-2C14-4660-AB75-159A7183C70B}" type="presParOf" srcId="{8E197BE7-D1C4-4AA7-B6EE-AF48FFE3084D}" destId="{4DB4C71B-12B7-4C1C-BE1A-235D1133954B}" srcOrd="6" destOrd="0" presId="urn:microsoft.com/office/officeart/2005/8/layout/lProcess3"/>
    <dgm:cxn modelId="{1D74E13E-F7B8-49C7-8E9D-70D6F8248EAF}" type="presParOf" srcId="{4DB4C71B-12B7-4C1C-BE1A-235D1133954B}" destId="{164028D2-CD4F-488F-A77A-E07958519934}" srcOrd="0" destOrd="0" presId="urn:microsoft.com/office/officeart/2005/8/layout/lProcess3"/>
    <dgm:cxn modelId="{1421FEC8-A2FB-499B-97B8-999706A884EA}" type="presParOf" srcId="{4DB4C71B-12B7-4C1C-BE1A-235D1133954B}" destId="{287D41C0-69AC-4EF0-A55A-36854D82E202}" srcOrd="1" destOrd="0" presId="urn:microsoft.com/office/officeart/2005/8/layout/lProcess3"/>
    <dgm:cxn modelId="{972FF4B7-F28D-4095-8AAE-66F03FC69C75}" type="presParOf" srcId="{4DB4C71B-12B7-4C1C-BE1A-235D1133954B}" destId="{7E8C7A60-2A19-49DA-A614-7AE66EDF3F92}" srcOrd="2" destOrd="0" presId="urn:microsoft.com/office/officeart/2005/8/layout/lProcess3"/>
    <dgm:cxn modelId="{9092F434-E26B-405A-9F29-C62D6A48F4F4}" type="presParOf" srcId="{4DB4C71B-12B7-4C1C-BE1A-235D1133954B}" destId="{D42E448D-6A55-4E27-8AFB-123DE4EA06CF}" srcOrd="3" destOrd="0" presId="urn:microsoft.com/office/officeart/2005/8/layout/lProcess3"/>
    <dgm:cxn modelId="{D01F14B5-CC11-4BEE-A18A-88BC0067AFFE}" type="presParOf" srcId="{4DB4C71B-12B7-4C1C-BE1A-235D1133954B}" destId="{4CF5EB1A-7DCE-4E09-A84E-0BAF609757FC}" srcOrd="4" destOrd="0" presId="urn:microsoft.com/office/officeart/2005/8/layout/lProcess3"/>
    <dgm:cxn modelId="{9C121E01-71B9-4B4B-B87C-CF08D7399476}" type="presParOf" srcId="{8E197BE7-D1C4-4AA7-B6EE-AF48FFE3084D}" destId="{A7C1333A-FFA7-42A2-BE8E-719F84214766}" srcOrd="7" destOrd="0" presId="urn:microsoft.com/office/officeart/2005/8/layout/lProcess3"/>
    <dgm:cxn modelId="{67CADD53-E28C-499B-8185-9DF766DC2221}" type="presParOf" srcId="{8E197BE7-D1C4-4AA7-B6EE-AF48FFE3084D}" destId="{98CFCB6B-82F4-41D6-883C-35A647EE7331}" srcOrd="8" destOrd="0" presId="urn:microsoft.com/office/officeart/2005/8/layout/lProcess3"/>
    <dgm:cxn modelId="{D443F969-7A99-413F-A049-797693BA9C80}" type="presParOf" srcId="{98CFCB6B-82F4-41D6-883C-35A647EE7331}" destId="{695F62A1-EE41-4396-9EDF-32D1E59AA2C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Control Scenarios</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a:solidFill>
          <a:srgbClr val="FF0000"/>
        </a:solidFill>
      </dgm:spPr>
      <dgm:t>
        <a:bodyPr/>
        <a:lstStyle/>
        <a:p>
          <a:r>
            <a:rPr lang="en-US" dirty="0" smtClean="0"/>
            <a:t>Topology</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a:solidFill>
          <a:srgbClr val="0070C0"/>
        </a:solidFill>
      </dgm:spPr>
      <dgm:t>
        <a:bodyPr/>
        <a:lstStyle/>
        <a:p>
          <a:r>
            <a:rPr lang="en-US" dirty="0" smtClean="0"/>
            <a:t>Delivery</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Robustness</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F5637981-7F47-4429-A7A5-48C82FF3A8BF}" type="presOf" srcId="{11588350-191D-4D29-9718-8B9284A12B05}" destId="{B2ECE864-61F6-4847-84C0-DD6AE745B099}" srcOrd="0" destOrd="0" presId="urn:microsoft.com/office/officeart/2005/8/layout/chevron1"/>
    <dgm:cxn modelId="{808B1767-4F81-49DD-BEED-693CF81E1FB8}" type="presOf" srcId="{3A2772D1-77BF-4B09-93F8-5BCCA3DA8855}" destId="{A17B365B-E80F-4693-89E1-A6D0A50F4BBA}" srcOrd="0" destOrd="0" presId="urn:microsoft.com/office/officeart/2005/8/layout/chevron1"/>
    <dgm:cxn modelId="{40EB7A5E-B299-4C7A-9812-7763CDCF9A74}" type="presOf" srcId="{90E86246-C099-44B7-9C41-88DB6897F82D}" destId="{87DE85E3-1E26-4367-9CC5-4ED56AA2E039}" srcOrd="0" destOrd="0" presId="urn:microsoft.com/office/officeart/2005/8/layout/chevron1"/>
    <dgm:cxn modelId="{5ED9699F-317E-4FED-9F73-233F7B2A1853}" srcId="{7EC84E53-380F-4DC8-B6B0-AB75E292C329}" destId="{3A2772D1-77BF-4B09-93F8-5BCCA3DA8855}" srcOrd="1" destOrd="0" parTransId="{EE34518F-CCE7-44C3-A725-BEC1BA003467}" sibTransId="{43F835D0-2243-4D93-AB7D-EC26D9975808}"/>
    <dgm:cxn modelId="{D9F94E3B-EAB2-4D4B-9405-3DD851BD687B}" srcId="{7EC84E53-380F-4DC8-B6B0-AB75E292C329}" destId="{B898D695-A008-42C5-97B8-F5FEA23E9539}" srcOrd="2" destOrd="0" parTransId="{B03B1AEE-861F-450F-8E40-F4DEEF3EAE00}" sibTransId="{524E2106-16A7-4CF4-A329-0FB0E3E24769}"/>
    <dgm:cxn modelId="{3F8F4B3F-A6CE-4754-8465-F4EEE4855152}" type="presOf" srcId="{7EC84E53-380F-4DC8-B6B0-AB75E292C329}" destId="{54473E66-B0A8-48CB-8AF4-E44F0C98A121}" srcOrd="0" destOrd="0" presId="urn:microsoft.com/office/officeart/2005/8/layout/chevron1"/>
    <dgm:cxn modelId="{DB91E519-D631-470F-97E1-2F11306367BB}" type="presOf" srcId="{B898D695-A008-42C5-97B8-F5FEA23E9539}" destId="{FBD8A091-384D-43B0-997D-03B40BBF7E8D}"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90063137-6286-4D7E-A11C-BDAC15D3E973}" srcId="{7EC84E53-380F-4DC8-B6B0-AB75E292C329}" destId="{90E86246-C099-44B7-9C41-88DB6897F82D}" srcOrd="0" destOrd="0" parTransId="{B73EDE7D-274B-4F6F-92C7-5747479D2088}" sibTransId="{923B213A-8F36-4824-9EB6-FC771622F702}"/>
    <dgm:cxn modelId="{4066ACFF-924C-471A-B19A-8950572FE369}" type="presParOf" srcId="{54473E66-B0A8-48CB-8AF4-E44F0C98A121}" destId="{87DE85E3-1E26-4367-9CC5-4ED56AA2E039}" srcOrd="0" destOrd="0" presId="urn:microsoft.com/office/officeart/2005/8/layout/chevron1"/>
    <dgm:cxn modelId="{1536B67A-D8F5-4AD3-B7B7-40FB05825C55}" type="presParOf" srcId="{54473E66-B0A8-48CB-8AF4-E44F0C98A121}" destId="{17A98532-6E8A-4E6B-9242-D29D3C758016}" srcOrd="1" destOrd="0" presId="urn:microsoft.com/office/officeart/2005/8/layout/chevron1"/>
    <dgm:cxn modelId="{3483D7C3-DBA3-44B7-AFBE-8290727AD0CB}" type="presParOf" srcId="{54473E66-B0A8-48CB-8AF4-E44F0C98A121}" destId="{A17B365B-E80F-4693-89E1-A6D0A50F4BBA}" srcOrd="2" destOrd="0" presId="urn:microsoft.com/office/officeart/2005/8/layout/chevron1"/>
    <dgm:cxn modelId="{90A4C6C5-0018-49B6-BE02-6138F3040A6B}" type="presParOf" srcId="{54473E66-B0A8-48CB-8AF4-E44F0C98A121}" destId="{29AB686C-0FC9-450A-83E7-D206450D1893}" srcOrd="3" destOrd="0" presId="urn:microsoft.com/office/officeart/2005/8/layout/chevron1"/>
    <dgm:cxn modelId="{0A6F15D6-46F9-42F8-8096-23A72C95CDE5}" type="presParOf" srcId="{54473E66-B0A8-48CB-8AF4-E44F0C98A121}" destId="{FBD8A091-384D-43B0-997D-03B40BBF7E8D}" srcOrd="4" destOrd="0" presId="urn:microsoft.com/office/officeart/2005/8/layout/chevron1"/>
    <dgm:cxn modelId="{54808A15-D96A-44E3-B98E-1D29CC3FE19E}" type="presParOf" srcId="{54473E66-B0A8-48CB-8AF4-E44F0C98A121}" destId="{A59FBE39-237E-4F65-B553-BD787499E8BD}" srcOrd="5" destOrd="0" presId="urn:microsoft.com/office/officeart/2005/8/layout/chevron1"/>
    <dgm:cxn modelId="{6EE521FD-1280-49DD-9BBA-1151B7C9DA14}"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C84E53-380F-4DC8-B6B0-AB75E292C329}" type="doc">
      <dgm:prSet loTypeId="urn:microsoft.com/office/officeart/2005/8/layout/chevron1" loCatId="process" qsTypeId="urn:microsoft.com/office/officeart/2005/8/quickstyle/simple1" qsCatId="simple" csTypeId="urn:microsoft.com/office/officeart/2005/8/colors/accent1_2" csCatId="accent1" phldr="1"/>
      <dgm:spPr/>
    </dgm:pt>
    <dgm:pt modelId="{90E86246-C099-44B7-9C41-88DB6897F82D}">
      <dgm:prSet phldrT="[Text]"/>
      <dgm:spPr>
        <a:solidFill>
          <a:schemeClr val="accent1"/>
        </a:solidFill>
      </dgm:spPr>
      <dgm:t>
        <a:bodyPr/>
        <a:lstStyle/>
        <a:p>
          <a:r>
            <a:rPr lang="en-US" dirty="0" smtClean="0"/>
            <a:t>Control Scenarios</a:t>
          </a:r>
          <a:endParaRPr lang="en-US" dirty="0"/>
        </a:p>
      </dgm:t>
    </dgm:pt>
    <dgm:pt modelId="{B73EDE7D-274B-4F6F-92C7-5747479D2088}" type="parTrans" cxnId="{90063137-6286-4D7E-A11C-BDAC15D3E973}">
      <dgm:prSet/>
      <dgm:spPr/>
      <dgm:t>
        <a:bodyPr/>
        <a:lstStyle/>
        <a:p>
          <a:endParaRPr lang="en-US"/>
        </a:p>
      </dgm:t>
    </dgm:pt>
    <dgm:pt modelId="{923B213A-8F36-4824-9EB6-FC771622F702}" type="sibTrans" cxnId="{90063137-6286-4D7E-A11C-BDAC15D3E973}">
      <dgm:prSet/>
      <dgm:spPr/>
      <dgm:t>
        <a:bodyPr/>
        <a:lstStyle/>
        <a:p>
          <a:endParaRPr lang="en-US"/>
        </a:p>
      </dgm:t>
    </dgm:pt>
    <dgm:pt modelId="{3A2772D1-77BF-4B09-93F8-5BCCA3DA8855}">
      <dgm:prSet phldrT="[Text]"/>
      <dgm:spPr>
        <a:solidFill>
          <a:srgbClr val="FF0000"/>
        </a:solidFill>
      </dgm:spPr>
      <dgm:t>
        <a:bodyPr/>
        <a:lstStyle/>
        <a:p>
          <a:r>
            <a:rPr lang="en-US" dirty="0" smtClean="0"/>
            <a:t>Topology</a:t>
          </a:r>
          <a:endParaRPr lang="en-US" dirty="0"/>
        </a:p>
      </dgm:t>
    </dgm:pt>
    <dgm:pt modelId="{EE34518F-CCE7-44C3-A725-BEC1BA003467}" type="parTrans" cxnId="{5ED9699F-317E-4FED-9F73-233F7B2A1853}">
      <dgm:prSet/>
      <dgm:spPr/>
      <dgm:t>
        <a:bodyPr/>
        <a:lstStyle/>
        <a:p>
          <a:endParaRPr lang="en-US"/>
        </a:p>
      </dgm:t>
    </dgm:pt>
    <dgm:pt modelId="{43F835D0-2243-4D93-AB7D-EC26D9975808}" type="sibTrans" cxnId="{5ED9699F-317E-4FED-9F73-233F7B2A1853}">
      <dgm:prSet/>
      <dgm:spPr/>
      <dgm:t>
        <a:bodyPr/>
        <a:lstStyle/>
        <a:p>
          <a:endParaRPr lang="en-US"/>
        </a:p>
      </dgm:t>
    </dgm:pt>
    <dgm:pt modelId="{B898D695-A008-42C5-97B8-F5FEA23E9539}">
      <dgm:prSet phldrT="[Text]"/>
      <dgm:spPr>
        <a:solidFill>
          <a:srgbClr val="0070C0"/>
        </a:solidFill>
      </dgm:spPr>
      <dgm:t>
        <a:bodyPr/>
        <a:lstStyle/>
        <a:p>
          <a:r>
            <a:rPr lang="en-US" dirty="0" smtClean="0"/>
            <a:t>Delivery</a:t>
          </a:r>
          <a:endParaRPr lang="en-US" dirty="0"/>
        </a:p>
      </dgm:t>
    </dgm:pt>
    <dgm:pt modelId="{B03B1AEE-861F-450F-8E40-F4DEEF3EAE00}" type="parTrans" cxnId="{D9F94E3B-EAB2-4D4B-9405-3DD851BD687B}">
      <dgm:prSet/>
      <dgm:spPr/>
      <dgm:t>
        <a:bodyPr/>
        <a:lstStyle/>
        <a:p>
          <a:endParaRPr lang="en-US"/>
        </a:p>
      </dgm:t>
    </dgm:pt>
    <dgm:pt modelId="{524E2106-16A7-4CF4-A329-0FB0E3E24769}" type="sibTrans" cxnId="{D9F94E3B-EAB2-4D4B-9405-3DD851BD687B}">
      <dgm:prSet/>
      <dgm:spPr/>
      <dgm:t>
        <a:bodyPr/>
        <a:lstStyle/>
        <a:p>
          <a:endParaRPr lang="en-US"/>
        </a:p>
      </dgm:t>
    </dgm:pt>
    <dgm:pt modelId="{11588350-191D-4D29-9718-8B9284A12B05}">
      <dgm:prSet phldrT="[Text]"/>
      <dgm:spPr/>
      <dgm:t>
        <a:bodyPr/>
        <a:lstStyle/>
        <a:p>
          <a:r>
            <a:rPr lang="en-US" dirty="0" smtClean="0"/>
            <a:t>Robustness</a:t>
          </a:r>
          <a:endParaRPr lang="en-US" dirty="0"/>
        </a:p>
      </dgm:t>
    </dgm:pt>
    <dgm:pt modelId="{BD1165FD-CF29-4294-9F37-D48AC9602B46}" type="parTrans" cxnId="{2DEDF363-B440-4E54-BF9D-92F444C99929}">
      <dgm:prSet/>
      <dgm:spPr/>
      <dgm:t>
        <a:bodyPr/>
        <a:lstStyle/>
        <a:p>
          <a:endParaRPr lang="en-US"/>
        </a:p>
      </dgm:t>
    </dgm:pt>
    <dgm:pt modelId="{5EFDBFED-E7D7-4178-BC8B-8D06CF6543A6}" type="sibTrans" cxnId="{2DEDF363-B440-4E54-BF9D-92F444C99929}">
      <dgm:prSet/>
      <dgm:spPr/>
      <dgm:t>
        <a:bodyPr/>
        <a:lstStyle/>
        <a:p>
          <a:endParaRPr lang="en-US"/>
        </a:p>
      </dgm:t>
    </dgm:pt>
    <dgm:pt modelId="{54473E66-B0A8-48CB-8AF4-E44F0C98A121}" type="pres">
      <dgm:prSet presAssocID="{7EC84E53-380F-4DC8-B6B0-AB75E292C329}" presName="Name0" presStyleCnt="0">
        <dgm:presLayoutVars>
          <dgm:dir/>
          <dgm:animLvl val="lvl"/>
          <dgm:resizeHandles val="exact"/>
        </dgm:presLayoutVars>
      </dgm:prSet>
      <dgm:spPr/>
    </dgm:pt>
    <dgm:pt modelId="{87DE85E3-1E26-4367-9CC5-4ED56AA2E039}" type="pres">
      <dgm:prSet presAssocID="{90E86246-C099-44B7-9C41-88DB6897F82D}" presName="parTxOnly" presStyleLbl="node1" presStyleIdx="0" presStyleCnt="4">
        <dgm:presLayoutVars>
          <dgm:chMax val="0"/>
          <dgm:chPref val="0"/>
          <dgm:bulletEnabled val="1"/>
        </dgm:presLayoutVars>
      </dgm:prSet>
      <dgm:spPr/>
      <dgm:t>
        <a:bodyPr/>
        <a:lstStyle/>
        <a:p>
          <a:endParaRPr lang="en-US"/>
        </a:p>
      </dgm:t>
    </dgm:pt>
    <dgm:pt modelId="{17A98532-6E8A-4E6B-9242-D29D3C758016}" type="pres">
      <dgm:prSet presAssocID="{923B213A-8F36-4824-9EB6-FC771622F702}" presName="parTxOnlySpace" presStyleCnt="0"/>
      <dgm:spPr/>
    </dgm:pt>
    <dgm:pt modelId="{A17B365B-E80F-4693-89E1-A6D0A50F4BBA}" type="pres">
      <dgm:prSet presAssocID="{3A2772D1-77BF-4B09-93F8-5BCCA3DA8855}" presName="parTxOnly" presStyleLbl="node1" presStyleIdx="1" presStyleCnt="4">
        <dgm:presLayoutVars>
          <dgm:chMax val="0"/>
          <dgm:chPref val="0"/>
          <dgm:bulletEnabled val="1"/>
        </dgm:presLayoutVars>
      </dgm:prSet>
      <dgm:spPr/>
      <dgm:t>
        <a:bodyPr/>
        <a:lstStyle/>
        <a:p>
          <a:endParaRPr lang="en-US"/>
        </a:p>
      </dgm:t>
    </dgm:pt>
    <dgm:pt modelId="{29AB686C-0FC9-450A-83E7-D206450D1893}" type="pres">
      <dgm:prSet presAssocID="{43F835D0-2243-4D93-AB7D-EC26D9975808}" presName="parTxOnlySpace" presStyleCnt="0"/>
      <dgm:spPr/>
    </dgm:pt>
    <dgm:pt modelId="{FBD8A091-384D-43B0-997D-03B40BBF7E8D}" type="pres">
      <dgm:prSet presAssocID="{B898D695-A008-42C5-97B8-F5FEA23E9539}" presName="parTxOnly" presStyleLbl="node1" presStyleIdx="2" presStyleCnt="4">
        <dgm:presLayoutVars>
          <dgm:chMax val="0"/>
          <dgm:chPref val="0"/>
          <dgm:bulletEnabled val="1"/>
        </dgm:presLayoutVars>
      </dgm:prSet>
      <dgm:spPr/>
      <dgm:t>
        <a:bodyPr/>
        <a:lstStyle/>
        <a:p>
          <a:endParaRPr lang="en-US"/>
        </a:p>
      </dgm:t>
    </dgm:pt>
    <dgm:pt modelId="{A59FBE39-237E-4F65-B553-BD787499E8BD}" type="pres">
      <dgm:prSet presAssocID="{524E2106-16A7-4CF4-A329-0FB0E3E24769}" presName="parTxOnlySpace" presStyleCnt="0"/>
      <dgm:spPr/>
    </dgm:pt>
    <dgm:pt modelId="{B2ECE864-61F6-4847-84C0-DD6AE745B099}" type="pres">
      <dgm:prSet presAssocID="{11588350-191D-4D29-9718-8B9284A12B05}" presName="parTxOnly" presStyleLbl="node1" presStyleIdx="3" presStyleCnt="4" custLinFactNeighborX="64490">
        <dgm:presLayoutVars>
          <dgm:chMax val="0"/>
          <dgm:chPref val="0"/>
          <dgm:bulletEnabled val="1"/>
        </dgm:presLayoutVars>
      </dgm:prSet>
      <dgm:spPr/>
      <dgm:t>
        <a:bodyPr/>
        <a:lstStyle/>
        <a:p>
          <a:endParaRPr lang="en-US"/>
        </a:p>
      </dgm:t>
    </dgm:pt>
  </dgm:ptLst>
  <dgm:cxnLst>
    <dgm:cxn modelId="{5ED9699F-317E-4FED-9F73-233F7B2A1853}" srcId="{7EC84E53-380F-4DC8-B6B0-AB75E292C329}" destId="{3A2772D1-77BF-4B09-93F8-5BCCA3DA8855}" srcOrd="1" destOrd="0" parTransId="{EE34518F-CCE7-44C3-A725-BEC1BA003467}" sibTransId="{43F835D0-2243-4D93-AB7D-EC26D9975808}"/>
    <dgm:cxn modelId="{674898DE-C68D-44F4-8C48-4971C6D2D2FF}" type="presOf" srcId="{7EC84E53-380F-4DC8-B6B0-AB75E292C329}" destId="{54473E66-B0A8-48CB-8AF4-E44F0C98A121}" srcOrd="0" destOrd="0" presId="urn:microsoft.com/office/officeart/2005/8/layout/chevron1"/>
    <dgm:cxn modelId="{923CC1D9-A120-432D-A670-6DC08A9B31BC}" type="presOf" srcId="{3A2772D1-77BF-4B09-93F8-5BCCA3DA8855}" destId="{A17B365B-E80F-4693-89E1-A6D0A50F4BBA}" srcOrd="0" destOrd="0" presId="urn:microsoft.com/office/officeart/2005/8/layout/chevron1"/>
    <dgm:cxn modelId="{E8FD2F6A-F172-4E12-85CF-C2FFFD4E333A}" type="presOf" srcId="{11588350-191D-4D29-9718-8B9284A12B05}" destId="{B2ECE864-61F6-4847-84C0-DD6AE745B099}" srcOrd="0" destOrd="0" presId="urn:microsoft.com/office/officeart/2005/8/layout/chevron1"/>
    <dgm:cxn modelId="{B58CAF0A-2957-4EC3-B96A-1F3069FAD01D}" type="presOf" srcId="{90E86246-C099-44B7-9C41-88DB6897F82D}" destId="{87DE85E3-1E26-4367-9CC5-4ED56AA2E039}" srcOrd="0" destOrd="0" presId="urn:microsoft.com/office/officeart/2005/8/layout/chevron1"/>
    <dgm:cxn modelId="{2DEDF363-B440-4E54-BF9D-92F444C99929}" srcId="{7EC84E53-380F-4DC8-B6B0-AB75E292C329}" destId="{11588350-191D-4D29-9718-8B9284A12B05}" srcOrd="3" destOrd="0" parTransId="{BD1165FD-CF29-4294-9F37-D48AC9602B46}" sibTransId="{5EFDBFED-E7D7-4178-BC8B-8D06CF6543A6}"/>
    <dgm:cxn modelId="{D9F94E3B-EAB2-4D4B-9405-3DD851BD687B}" srcId="{7EC84E53-380F-4DC8-B6B0-AB75E292C329}" destId="{B898D695-A008-42C5-97B8-F5FEA23E9539}" srcOrd="2" destOrd="0" parTransId="{B03B1AEE-861F-450F-8E40-F4DEEF3EAE00}" sibTransId="{524E2106-16A7-4CF4-A329-0FB0E3E24769}"/>
    <dgm:cxn modelId="{E6D66CF4-7FF4-4E13-BACD-68C4B0F1E99E}" type="presOf" srcId="{B898D695-A008-42C5-97B8-F5FEA23E9539}" destId="{FBD8A091-384D-43B0-997D-03B40BBF7E8D}" srcOrd="0" destOrd="0" presId="urn:microsoft.com/office/officeart/2005/8/layout/chevron1"/>
    <dgm:cxn modelId="{90063137-6286-4D7E-A11C-BDAC15D3E973}" srcId="{7EC84E53-380F-4DC8-B6B0-AB75E292C329}" destId="{90E86246-C099-44B7-9C41-88DB6897F82D}" srcOrd="0" destOrd="0" parTransId="{B73EDE7D-274B-4F6F-92C7-5747479D2088}" sibTransId="{923B213A-8F36-4824-9EB6-FC771622F702}"/>
    <dgm:cxn modelId="{27FEEBD0-ABDB-42FA-8A59-95BF83735BE7}" type="presParOf" srcId="{54473E66-B0A8-48CB-8AF4-E44F0C98A121}" destId="{87DE85E3-1E26-4367-9CC5-4ED56AA2E039}" srcOrd="0" destOrd="0" presId="urn:microsoft.com/office/officeart/2005/8/layout/chevron1"/>
    <dgm:cxn modelId="{3BDAD3E7-F45B-4CC5-8A42-012E43CC1CA1}" type="presParOf" srcId="{54473E66-B0A8-48CB-8AF4-E44F0C98A121}" destId="{17A98532-6E8A-4E6B-9242-D29D3C758016}" srcOrd="1" destOrd="0" presId="urn:microsoft.com/office/officeart/2005/8/layout/chevron1"/>
    <dgm:cxn modelId="{E0EA39C3-BBBF-4BAC-BCC4-91C973A7D438}" type="presParOf" srcId="{54473E66-B0A8-48CB-8AF4-E44F0C98A121}" destId="{A17B365B-E80F-4693-89E1-A6D0A50F4BBA}" srcOrd="2" destOrd="0" presId="urn:microsoft.com/office/officeart/2005/8/layout/chevron1"/>
    <dgm:cxn modelId="{4FEA70C4-E1AB-4842-A5BE-EDB10969162A}" type="presParOf" srcId="{54473E66-B0A8-48CB-8AF4-E44F0C98A121}" destId="{29AB686C-0FC9-450A-83E7-D206450D1893}" srcOrd="3" destOrd="0" presId="urn:microsoft.com/office/officeart/2005/8/layout/chevron1"/>
    <dgm:cxn modelId="{D8533E8F-7D3E-48E0-B096-010789DD4A95}" type="presParOf" srcId="{54473E66-B0A8-48CB-8AF4-E44F0C98A121}" destId="{FBD8A091-384D-43B0-997D-03B40BBF7E8D}" srcOrd="4" destOrd="0" presId="urn:microsoft.com/office/officeart/2005/8/layout/chevron1"/>
    <dgm:cxn modelId="{6CAD8EFD-74D1-4AF6-980A-BA2D132D1B70}" type="presParOf" srcId="{54473E66-B0A8-48CB-8AF4-E44F0C98A121}" destId="{A59FBE39-237E-4F65-B553-BD787499E8BD}" srcOrd="5" destOrd="0" presId="urn:microsoft.com/office/officeart/2005/8/layout/chevron1"/>
    <dgm:cxn modelId="{17A09613-ED82-4BD9-A680-282C5AED1BE1}" type="presParOf" srcId="{54473E66-B0A8-48CB-8AF4-E44F0C98A121}" destId="{B2ECE864-61F6-4847-84C0-DD6AE745B09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936A-B56F-4D1C-8BDC-E0CA694253AD}">
      <dsp:nvSpPr>
        <dsp:cNvPr id="0" name=""/>
        <dsp:cNvSpPr/>
      </dsp:nvSpPr>
      <dsp:spPr>
        <a:xfrm>
          <a:off x="408404" y="3480"/>
          <a:ext cx="2223938" cy="889575"/>
        </a:xfrm>
        <a:prstGeom prst="chevron">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Motivation</a:t>
          </a:r>
          <a:endParaRPr lang="en-US" sz="1900" kern="1200" dirty="0"/>
        </a:p>
      </dsp:txBody>
      <dsp:txXfrm>
        <a:off x="853192" y="3480"/>
        <a:ext cx="1334363" cy="889575"/>
      </dsp:txXfrm>
    </dsp:sp>
    <dsp:sp modelId="{C058D384-F334-4D61-BBC5-F3C48271E20F}">
      <dsp:nvSpPr>
        <dsp:cNvPr id="0" name=""/>
        <dsp:cNvSpPr/>
      </dsp:nvSpPr>
      <dsp:spPr>
        <a:xfrm>
          <a:off x="408404" y="1017596"/>
          <a:ext cx="2223938" cy="889575"/>
        </a:xfrm>
        <a:prstGeom prst="chevron">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Kevlar</a:t>
          </a:r>
        </a:p>
        <a:p>
          <a:pPr lvl="0" algn="ctr" defTabSz="844550" rtl="0">
            <a:lnSpc>
              <a:spcPct val="90000"/>
            </a:lnSpc>
            <a:spcBef>
              <a:spcPct val="0"/>
            </a:spcBef>
            <a:spcAft>
              <a:spcPct val="35000"/>
            </a:spcAft>
          </a:pPr>
          <a:r>
            <a:rPr lang="en-US" sz="1900" kern="1200" dirty="0" smtClean="0"/>
            <a:t>Overview</a:t>
          </a:r>
          <a:endParaRPr lang="en-US" sz="1900" kern="1200" dirty="0"/>
        </a:p>
      </dsp:txBody>
      <dsp:txXfrm>
        <a:off x="853192" y="1017596"/>
        <a:ext cx="1334363" cy="889575"/>
      </dsp:txXfrm>
    </dsp:sp>
    <dsp:sp modelId="{2C650E44-9764-436F-A8D3-369C03C43BE0}">
      <dsp:nvSpPr>
        <dsp:cNvPr id="0" name=""/>
        <dsp:cNvSpPr/>
      </dsp:nvSpPr>
      <dsp:spPr>
        <a:xfrm>
          <a:off x="408404" y="2031712"/>
          <a:ext cx="2223938" cy="889575"/>
        </a:xfrm>
        <a:prstGeom prst="chevr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Kevlar Architecture</a:t>
          </a:r>
          <a:endParaRPr lang="en-US" sz="1900" kern="1200" dirty="0"/>
        </a:p>
      </dsp:txBody>
      <dsp:txXfrm>
        <a:off x="853192" y="2031712"/>
        <a:ext cx="1334363" cy="889575"/>
      </dsp:txXfrm>
    </dsp:sp>
    <dsp:sp modelId="{CBA49C1E-F508-4651-8217-1599617F1360}">
      <dsp:nvSpPr>
        <dsp:cNvPr id="0" name=""/>
        <dsp:cNvSpPr/>
      </dsp:nvSpPr>
      <dsp:spPr>
        <a:xfrm>
          <a:off x="2343231" y="2107326"/>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Environment identifier</a:t>
          </a:r>
        </a:p>
      </dsp:txBody>
      <dsp:txXfrm>
        <a:off x="2712405" y="2107326"/>
        <a:ext cx="1107522" cy="738347"/>
      </dsp:txXfrm>
    </dsp:sp>
    <dsp:sp modelId="{A95EB1B9-53A7-4BAE-8C57-1B42B702234E}">
      <dsp:nvSpPr>
        <dsp:cNvPr id="0" name=""/>
        <dsp:cNvSpPr/>
      </dsp:nvSpPr>
      <dsp:spPr>
        <a:xfrm>
          <a:off x="3930678" y="2107326"/>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Patch formation</a:t>
          </a:r>
        </a:p>
      </dsp:txBody>
      <dsp:txXfrm>
        <a:off x="4299852" y="2107326"/>
        <a:ext cx="1107522" cy="738347"/>
      </dsp:txXfrm>
    </dsp:sp>
    <dsp:sp modelId="{882F8917-D626-4638-B863-31ACBE80E498}">
      <dsp:nvSpPr>
        <dsp:cNvPr id="0" name=""/>
        <dsp:cNvSpPr/>
      </dsp:nvSpPr>
      <dsp:spPr>
        <a:xfrm>
          <a:off x="5518126" y="2107326"/>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Churn resilience</a:t>
          </a:r>
          <a:endParaRPr lang="en-US" sz="1500" kern="1200" dirty="0"/>
        </a:p>
      </dsp:txBody>
      <dsp:txXfrm>
        <a:off x="5887300" y="2107326"/>
        <a:ext cx="1107522" cy="738347"/>
      </dsp:txXfrm>
    </dsp:sp>
    <dsp:sp modelId="{164028D2-CD4F-488F-A77A-E07958519934}">
      <dsp:nvSpPr>
        <dsp:cNvPr id="0" name=""/>
        <dsp:cNvSpPr/>
      </dsp:nvSpPr>
      <dsp:spPr>
        <a:xfrm>
          <a:off x="408404" y="3045828"/>
          <a:ext cx="2223938" cy="889575"/>
        </a:xfrm>
        <a:prstGeom prst="chevr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Evaluation</a:t>
          </a:r>
          <a:endParaRPr lang="en-US" sz="1900" kern="1200" dirty="0"/>
        </a:p>
      </dsp:txBody>
      <dsp:txXfrm>
        <a:off x="853192" y="3045828"/>
        <a:ext cx="1334363" cy="889575"/>
      </dsp:txXfrm>
    </dsp:sp>
    <dsp:sp modelId="{04F305AE-D0F5-4240-8CC1-E704457A6617}">
      <dsp:nvSpPr>
        <dsp:cNvPr id="0" name=""/>
        <dsp:cNvSpPr/>
      </dsp:nvSpPr>
      <dsp:spPr>
        <a:xfrm>
          <a:off x="2343231" y="3121442"/>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Control scenarios</a:t>
          </a:r>
          <a:endParaRPr lang="en-US" sz="1500" kern="1200" dirty="0"/>
        </a:p>
      </dsp:txBody>
      <dsp:txXfrm>
        <a:off x="2712405" y="3121442"/>
        <a:ext cx="1107522" cy="738347"/>
      </dsp:txXfrm>
    </dsp:sp>
    <dsp:sp modelId="{3B48A43C-306E-4237-AEB4-1CD1D00B0297}">
      <dsp:nvSpPr>
        <dsp:cNvPr id="0" name=""/>
        <dsp:cNvSpPr/>
      </dsp:nvSpPr>
      <dsp:spPr>
        <a:xfrm>
          <a:off x="3930678" y="3121442"/>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t>Application</a:t>
          </a:r>
          <a:endParaRPr lang="en-US" sz="1500" kern="1200" dirty="0"/>
        </a:p>
      </dsp:txBody>
      <dsp:txXfrm>
        <a:off x="4299852" y="3121442"/>
        <a:ext cx="1107522" cy="738347"/>
      </dsp:txXfrm>
    </dsp:sp>
    <dsp:sp modelId="{695F62A1-EE41-4396-9EDF-32D1E59AA2C6}">
      <dsp:nvSpPr>
        <dsp:cNvPr id="0" name=""/>
        <dsp:cNvSpPr/>
      </dsp:nvSpPr>
      <dsp:spPr>
        <a:xfrm>
          <a:off x="408404" y="4059944"/>
          <a:ext cx="2223938" cy="889575"/>
        </a:xfrm>
        <a:prstGeom prst="chevr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Conclusion</a:t>
          </a:r>
          <a:endParaRPr lang="en-US" sz="1900" kern="1200" dirty="0"/>
        </a:p>
      </dsp:txBody>
      <dsp:txXfrm>
        <a:off x="853192" y="4059944"/>
        <a:ext cx="1334363" cy="889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Control Scenarios</a:t>
          </a:r>
          <a:endParaRPr lang="en-US" sz="11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Topology</a:t>
          </a:r>
          <a:endParaRPr lang="en-US" sz="11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Delivery</a:t>
          </a:r>
          <a:endParaRPr lang="en-US" sz="11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Robustness</a:t>
          </a:r>
          <a:endParaRPr lang="en-US" sz="1100" kern="1200" dirty="0"/>
        </a:p>
      </dsp:txBody>
      <dsp:txXfrm>
        <a:off x="3497745" y="0"/>
        <a:ext cx="782153" cy="431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Control Scenarios</a:t>
          </a:r>
          <a:endParaRPr lang="en-US" sz="11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Topology</a:t>
          </a:r>
          <a:endParaRPr lang="en-US" sz="11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Delivery</a:t>
          </a:r>
          <a:endParaRPr lang="en-US" sz="11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Robustness</a:t>
          </a:r>
          <a:endParaRPr lang="en-US" sz="1100" kern="1200" dirty="0"/>
        </a:p>
      </dsp:txBody>
      <dsp:txXfrm>
        <a:off x="3497745" y="0"/>
        <a:ext cx="782153" cy="431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Kevlar Architecture</a:t>
          </a:r>
          <a:endParaRPr lang="en-US" sz="10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Environment identifier</a:t>
          </a:r>
          <a:endParaRPr lang="en-US" sz="10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Patch formation</a:t>
          </a:r>
          <a:endParaRPr lang="en-US" sz="10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Churn resilience</a:t>
          </a:r>
          <a:endParaRPr lang="en-US" sz="1000" kern="1200" dirty="0"/>
        </a:p>
      </dsp:txBody>
      <dsp:txXfrm>
        <a:off x="3497745" y="0"/>
        <a:ext cx="782153" cy="431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Kevlar Architecture</a:t>
          </a:r>
          <a:endParaRPr lang="en-US" sz="10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Environment identifier</a:t>
          </a:r>
          <a:endParaRPr lang="en-US" sz="10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Patch formation</a:t>
          </a:r>
          <a:endParaRPr lang="en-US" sz="10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Churn resilience</a:t>
          </a:r>
          <a:endParaRPr lang="en-US" sz="1000" kern="1200" dirty="0"/>
        </a:p>
      </dsp:txBody>
      <dsp:txXfrm>
        <a:off x="3497745" y="0"/>
        <a:ext cx="782153" cy="43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0" kern="1200" dirty="0" smtClean="0"/>
            <a:t>Kevlar Architecture</a:t>
          </a:r>
          <a:endParaRPr lang="en-US" sz="1000" b="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Environment identifier</a:t>
          </a:r>
          <a:endParaRPr lang="en-US" sz="10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Patch formation</a:t>
          </a:r>
          <a:endParaRPr lang="en-US" sz="10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Churn resilience</a:t>
          </a:r>
          <a:endParaRPr lang="en-US" sz="1000" kern="1200" dirty="0"/>
        </a:p>
      </dsp:txBody>
      <dsp:txXfrm>
        <a:off x="3497745" y="0"/>
        <a:ext cx="782153" cy="431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Kevlar Architecture</a:t>
          </a:r>
          <a:endParaRPr lang="en-US" sz="10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Environment identifier</a:t>
          </a:r>
          <a:endParaRPr lang="en-US" sz="10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Patch formation</a:t>
          </a:r>
          <a:endParaRPr lang="en-US" sz="10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Churn resilience</a:t>
          </a:r>
          <a:endParaRPr lang="en-US" sz="1000" kern="1200" dirty="0"/>
        </a:p>
      </dsp:txBody>
      <dsp:txXfrm>
        <a:off x="3497745" y="0"/>
        <a:ext cx="782153" cy="431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Kevlar Architecture</a:t>
          </a:r>
          <a:endParaRPr lang="en-US" sz="10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Environment identifier</a:t>
          </a:r>
          <a:endParaRPr lang="en-US" sz="10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Patch formation</a:t>
          </a:r>
          <a:endParaRPr lang="en-US" sz="10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Churn resilience</a:t>
          </a:r>
          <a:endParaRPr lang="en-US" sz="1000" kern="1200" dirty="0"/>
        </a:p>
      </dsp:txBody>
      <dsp:txXfrm>
        <a:off x="3497745" y="0"/>
        <a:ext cx="782153" cy="431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936A-B56F-4D1C-8BDC-E0CA694253AD}">
      <dsp:nvSpPr>
        <dsp:cNvPr id="0" name=""/>
        <dsp:cNvSpPr/>
      </dsp:nvSpPr>
      <dsp:spPr>
        <a:xfrm>
          <a:off x="1202128" y="3480"/>
          <a:ext cx="2223938" cy="889575"/>
        </a:xfrm>
        <a:prstGeom prst="chevron">
          <a:avLst/>
        </a:prstGeom>
        <a:noFill/>
        <a:ln w="3175">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smtClean="0"/>
            <a:t>Motivation</a:t>
          </a:r>
          <a:endParaRPr lang="en-US" sz="1900" kern="1200" dirty="0"/>
        </a:p>
      </dsp:txBody>
      <dsp:txXfrm>
        <a:off x="1646916" y="3480"/>
        <a:ext cx="1334363" cy="889575"/>
      </dsp:txXfrm>
    </dsp:sp>
    <dsp:sp modelId="{D151D069-1356-4B3F-85DD-B31C4B874F76}">
      <dsp:nvSpPr>
        <dsp:cNvPr id="0" name=""/>
        <dsp:cNvSpPr/>
      </dsp:nvSpPr>
      <dsp:spPr>
        <a:xfrm>
          <a:off x="1202128" y="1017596"/>
          <a:ext cx="2223938" cy="889575"/>
        </a:xfrm>
        <a:prstGeom prst="chevron">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Kevlar</a:t>
          </a:r>
        </a:p>
        <a:p>
          <a:pPr lvl="0" algn="ctr" defTabSz="844550" rtl="0">
            <a:lnSpc>
              <a:spcPct val="90000"/>
            </a:lnSpc>
            <a:spcBef>
              <a:spcPct val="0"/>
            </a:spcBef>
            <a:spcAft>
              <a:spcPct val="35000"/>
            </a:spcAft>
          </a:pPr>
          <a:r>
            <a:rPr lang="en-US" sz="1900" kern="1200" dirty="0" smtClean="0"/>
            <a:t>Overview</a:t>
          </a:r>
          <a:endParaRPr lang="en-US" sz="1900" kern="1200" dirty="0"/>
        </a:p>
      </dsp:txBody>
      <dsp:txXfrm>
        <a:off x="1646916" y="1017596"/>
        <a:ext cx="1334363" cy="889575"/>
      </dsp:txXfrm>
    </dsp:sp>
    <dsp:sp modelId="{289C8182-9128-462D-BE0A-464B09C0BDD4}">
      <dsp:nvSpPr>
        <dsp:cNvPr id="0" name=""/>
        <dsp:cNvSpPr/>
      </dsp:nvSpPr>
      <dsp:spPr>
        <a:xfrm>
          <a:off x="1202128" y="2031712"/>
          <a:ext cx="2223938" cy="889575"/>
        </a:xfrm>
        <a:prstGeom prst="chevron">
          <a:avLst/>
        </a:prstGeom>
        <a:no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Kevlar Architecture</a:t>
          </a:r>
          <a:endParaRPr lang="en-US" sz="1900" kern="1200" dirty="0"/>
        </a:p>
      </dsp:txBody>
      <dsp:txXfrm>
        <a:off x="1646916" y="2031712"/>
        <a:ext cx="1334363" cy="889575"/>
      </dsp:txXfrm>
    </dsp:sp>
    <dsp:sp modelId="{164028D2-CD4F-488F-A77A-E07958519934}">
      <dsp:nvSpPr>
        <dsp:cNvPr id="0" name=""/>
        <dsp:cNvSpPr/>
      </dsp:nvSpPr>
      <dsp:spPr>
        <a:xfrm>
          <a:off x="1202128" y="3045828"/>
          <a:ext cx="2223938" cy="889575"/>
        </a:xfrm>
        <a:prstGeom prst="chevr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Evaluation</a:t>
          </a:r>
          <a:endParaRPr lang="en-US" sz="1900" kern="1200" dirty="0"/>
        </a:p>
      </dsp:txBody>
      <dsp:txXfrm>
        <a:off x="1646916" y="3045828"/>
        <a:ext cx="1334363" cy="889575"/>
      </dsp:txXfrm>
    </dsp:sp>
    <dsp:sp modelId="{7E8C7A60-2A19-49DA-A614-7AE66EDF3F92}">
      <dsp:nvSpPr>
        <dsp:cNvPr id="0" name=""/>
        <dsp:cNvSpPr/>
      </dsp:nvSpPr>
      <dsp:spPr>
        <a:xfrm>
          <a:off x="3136955" y="3121442"/>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t>Control Scenarios</a:t>
          </a:r>
          <a:endParaRPr lang="en-US" sz="1600" kern="1200" dirty="0"/>
        </a:p>
      </dsp:txBody>
      <dsp:txXfrm>
        <a:off x="3506129" y="3121442"/>
        <a:ext cx="1107522" cy="738347"/>
      </dsp:txXfrm>
    </dsp:sp>
    <dsp:sp modelId="{4CF5EB1A-7DCE-4E09-A84E-0BAF609757FC}">
      <dsp:nvSpPr>
        <dsp:cNvPr id="0" name=""/>
        <dsp:cNvSpPr/>
      </dsp:nvSpPr>
      <dsp:spPr>
        <a:xfrm>
          <a:off x="4724402" y="3121442"/>
          <a:ext cx="1845869" cy="73834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t>Application</a:t>
          </a:r>
          <a:endParaRPr lang="en-US" sz="1600" kern="1200" dirty="0"/>
        </a:p>
      </dsp:txBody>
      <dsp:txXfrm>
        <a:off x="5093576" y="3121442"/>
        <a:ext cx="1107522" cy="738347"/>
      </dsp:txXfrm>
    </dsp:sp>
    <dsp:sp modelId="{695F62A1-EE41-4396-9EDF-32D1E59AA2C6}">
      <dsp:nvSpPr>
        <dsp:cNvPr id="0" name=""/>
        <dsp:cNvSpPr/>
      </dsp:nvSpPr>
      <dsp:spPr>
        <a:xfrm>
          <a:off x="1202128" y="4059944"/>
          <a:ext cx="2223938" cy="889575"/>
        </a:xfrm>
        <a:prstGeom prst="chevr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Conclusion</a:t>
          </a:r>
          <a:endParaRPr lang="en-US" sz="1900" kern="1200" dirty="0"/>
        </a:p>
      </dsp:txBody>
      <dsp:txXfrm>
        <a:off x="1646916" y="4059944"/>
        <a:ext cx="1334363" cy="889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Control Scenarios</a:t>
          </a:r>
          <a:endParaRPr lang="en-US" sz="11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Topology</a:t>
          </a:r>
          <a:endParaRPr lang="en-US" sz="11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Delivery</a:t>
          </a:r>
          <a:endParaRPr lang="en-US" sz="11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Robustness</a:t>
          </a:r>
          <a:endParaRPr lang="en-US" sz="1100" kern="1200" dirty="0"/>
        </a:p>
      </dsp:txBody>
      <dsp:txXfrm>
        <a:off x="3497745" y="0"/>
        <a:ext cx="782153" cy="431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E85E3-1E26-4367-9CC5-4ED56AA2E039}">
      <dsp:nvSpPr>
        <dsp:cNvPr id="0" name=""/>
        <dsp:cNvSpPr/>
      </dsp:nvSpPr>
      <dsp:spPr>
        <a:xfrm>
          <a:off x="2085" y="0"/>
          <a:ext cx="1213953" cy="43180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Control Scenarios</a:t>
          </a:r>
          <a:endParaRPr lang="en-US" sz="1100" kern="1200" dirty="0"/>
        </a:p>
      </dsp:txBody>
      <dsp:txXfrm>
        <a:off x="217985" y="0"/>
        <a:ext cx="782153" cy="431800"/>
      </dsp:txXfrm>
    </dsp:sp>
    <dsp:sp modelId="{A17B365B-E80F-4693-89E1-A6D0A50F4BBA}">
      <dsp:nvSpPr>
        <dsp:cNvPr id="0" name=""/>
        <dsp:cNvSpPr/>
      </dsp:nvSpPr>
      <dsp:spPr>
        <a:xfrm>
          <a:off x="1094643" y="0"/>
          <a:ext cx="1213953" cy="431800"/>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Topology</a:t>
          </a:r>
          <a:endParaRPr lang="en-US" sz="1100" kern="1200" dirty="0"/>
        </a:p>
      </dsp:txBody>
      <dsp:txXfrm>
        <a:off x="1310543" y="0"/>
        <a:ext cx="782153" cy="431800"/>
      </dsp:txXfrm>
    </dsp:sp>
    <dsp:sp modelId="{FBD8A091-384D-43B0-997D-03B40BBF7E8D}">
      <dsp:nvSpPr>
        <dsp:cNvPr id="0" name=""/>
        <dsp:cNvSpPr/>
      </dsp:nvSpPr>
      <dsp:spPr>
        <a:xfrm>
          <a:off x="2187201" y="0"/>
          <a:ext cx="1213953" cy="43180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Delivery</a:t>
          </a:r>
          <a:endParaRPr lang="en-US" sz="1100" kern="1200" dirty="0"/>
        </a:p>
      </dsp:txBody>
      <dsp:txXfrm>
        <a:off x="2403101" y="0"/>
        <a:ext cx="782153" cy="431800"/>
      </dsp:txXfrm>
    </dsp:sp>
    <dsp:sp modelId="{B2ECE864-61F6-4847-84C0-DD6AE745B099}">
      <dsp:nvSpPr>
        <dsp:cNvPr id="0" name=""/>
        <dsp:cNvSpPr/>
      </dsp:nvSpPr>
      <dsp:spPr>
        <a:xfrm>
          <a:off x="3281845" y="0"/>
          <a:ext cx="1213953" cy="4318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Robustness</a:t>
          </a:r>
          <a:endParaRPr lang="en-US" sz="1100" kern="1200" dirty="0"/>
        </a:p>
      </dsp:txBody>
      <dsp:txXfrm>
        <a:off x="3497745" y="0"/>
        <a:ext cx="782153" cy="4318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EB8B8-14E0-41CF-BDC7-39487D8ABA1D}" type="datetimeFigureOut">
              <a:rPr lang="en-US" smtClean="0"/>
              <a:pPr/>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2DD4-0BC7-4A4A-9ED9-08BD9DF73ED1}" type="slidenum">
              <a:rPr lang="en-US" smtClean="0"/>
              <a:pPr/>
              <a:t>‹#›</a:t>
            </a:fld>
            <a:endParaRPr lang="en-US"/>
          </a:p>
        </p:txBody>
      </p:sp>
    </p:spTree>
    <p:extLst>
      <p:ext uri="{BB962C8B-B14F-4D97-AF65-F5344CB8AC3E}">
        <p14:creationId xmlns:p14="http://schemas.microsoft.com/office/powerpoint/2010/main" val="253917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Kevlar,</a:t>
            </a:r>
          </a:p>
          <a:p>
            <a:endParaRPr lang="en-US" dirty="0" smtClean="0"/>
          </a:p>
          <a:p>
            <a:r>
              <a:rPr lang="en-US" dirty="0" smtClean="0"/>
              <a:t>EUID is</a:t>
            </a:r>
            <a:r>
              <a:rPr lang="en-US" baseline="0" dirty="0" smtClean="0"/>
              <a:t> constructed value associated with each NIC, capturing the network properties including connectivity options, local topology and measured performance.</a:t>
            </a:r>
          </a:p>
          <a:p>
            <a:endParaRPr lang="en-US" baseline="0" dirty="0" smtClean="0"/>
          </a:p>
          <a:p>
            <a:r>
              <a:rPr lang="en-US" baseline="0" dirty="0" smtClean="0"/>
              <a:t>Also, EUID is the basis of environment rule of multicast protocol. In Kevlar, each protocol has a rule checking whether a new host is compatible with an existing multicast running this protocol. For example, the rule of IPMC needs to check whether the new host shares an IPMC enabled routing path to the running patch.</a:t>
            </a:r>
          </a:p>
        </p:txBody>
      </p:sp>
      <p:sp>
        <p:nvSpPr>
          <p:cNvPr id="4" name="Slide Number Placeholder 3"/>
          <p:cNvSpPr>
            <a:spLocks noGrp="1"/>
          </p:cNvSpPr>
          <p:nvPr>
            <p:ph type="sldNum" sz="quarter" idx="10"/>
          </p:nvPr>
        </p:nvSpPr>
        <p:spPr/>
        <p:txBody>
          <a:bodyPr/>
          <a:lstStyle/>
          <a:p>
            <a:fld id="{F8642DD4-0BC7-4A4A-9ED9-08BD9DF73ED1}" type="slidenum">
              <a:rPr lang="en-US" smtClean="0"/>
              <a:pPr/>
              <a:t>11</a:t>
            </a:fld>
            <a:endParaRPr lang="en-US"/>
          </a:p>
        </p:txBody>
      </p:sp>
    </p:spTree>
    <p:extLst>
      <p:ext uri="{BB962C8B-B14F-4D97-AF65-F5344CB8AC3E}">
        <p14:creationId xmlns:p14="http://schemas.microsoft.com/office/powerpoint/2010/main" val="79540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mentioned earlier, to weave</a:t>
            </a:r>
            <a:r>
              <a:rPr lang="en-US" baseline="0" dirty="0" smtClean="0"/>
              <a:t> regional patches into a connected patchwork, representative nodes are selected from regional patch to form a global patch, running another multicast protocol inside. Current Kevlar uses OMNI Tree.</a:t>
            </a:r>
          </a:p>
          <a:p>
            <a:endParaRPr lang="en-US" baseline="0" dirty="0" smtClean="0"/>
          </a:p>
          <a:p>
            <a:r>
              <a:rPr lang="en-US" baseline="0" dirty="0" smtClean="0"/>
              <a:t>Even though existing’s multicasts can fix their own overlay (or IPMC does not need any fix) to overcome network churn, failures happen to the global patch could break its forwarding path to regional patches.</a:t>
            </a:r>
          </a:p>
          <a:p>
            <a:endParaRPr lang="en-US" baseline="0" dirty="0" smtClean="0"/>
          </a:p>
          <a:p>
            <a:r>
              <a:rPr lang="en-US" baseline="0" dirty="0" smtClean="0"/>
              <a:t>Here, look at this example, </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13</a:t>
            </a:fld>
            <a:endParaRPr lang="en-US"/>
          </a:p>
        </p:txBody>
      </p:sp>
    </p:spTree>
    <p:extLst>
      <p:ext uri="{BB962C8B-B14F-4D97-AF65-F5344CB8AC3E}">
        <p14:creationId xmlns:p14="http://schemas.microsoft.com/office/powerpoint/2010/main" val="300386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talk about the evaluation.</a:t>
            </a:r>
          </a:p>
          <a:p>
            <a:endParaRPr lang="en-US" dirty="0" smtClean="0"/>
          </a:p>
          <a:p>
            <a:r>
              <a:rPr lang="en-US" dirty="0" smtClean="0"/>
              <a:t>We’ve evaluated Kevlar in a set of Control Scenarios and an Application scenario.</a:t>
            </a:r>
            <a:r>
              <a:rPr lang="en-US" baseline="0" dirty="0"/>
              <a:t> </a:t>
            </a:r>
            <a:r>
              <a:rPr lang="en-US" baseline="0" dirty="0" smtClean="0"/>
              <a:t>In both cases, we separately run Kevlar, IPMC, </a:t>
            </a:r>
            <a:r>
              <a:rPr lang="en-US" baseline="0" dirty="0" err="1" smtClean="0"/>
              <a:t>Donet</a:t>
            </a:r>
            <a:r>
              <a:rPr lang="en-US" baseline="0" dirty="0" smtClean="0"/>
              <a:t> and OMNI Tree and compare their performances under the same settings.</a:t>
            </a:r>
            <a:endParaRPr lang="en-US" dirty="0" smtClean="0"/>
          </a:p>
        </p:txBody>
      </p:sp>
      <p:sp>
        <p:nvSpPr>
          <p:cNvPr id="4" name="Slide Number Placeholder 3"/>
          <p:cNvSpPr>
            <a:spLocks noGrp="1"/>
          </p:cNvSpPr>
          <p:nvPr>
            <p:ph type="sldNum" sz="quarter" idx="10"/>
          </p:nvPr>
        </p:nvSpPr>
        <p:spPr/>
        <p:txBody>
          <a:bodyPr/>
          <a:lstStyle/>
          <a:p>
            <a:fld id="{F8642DD4-0BC7-4A4A-9ED9-08BD9DF73ED1}" type="slidenum">
              <a:rPr lang="en-US" smtClean="0"/>
              <a:pPr/>
              <a:t>14</a:t>
            </a:fld>
            <a:endParaRPr lang="en-US"/>
          </a:p>
        </p:txBody>
      </p:sp>
    </p:spTree>
    <p:extLst>
      <p:ext uri="{BB962C8B-B14F-4D97-AF65-F5344CB8AC3E}">
        <p14:creationId xmlns:p14="http://schemas.microsoft.com/office/powerpoint/2010/main" val="49694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setup a wide-area</a:t>
            </a:r>
            <a:r>
              <a:rPr lang="en-US" baseline="0" dirty="0" smtClean="0"/>
              <a:t> topology which is similar to real internet, w</a:t>
            </a:r>
            <a:r>
              <a:rPr lang="en-US" dirty="0" smtClean="0"/>
              <a:t>e used 80 windows machines in </a:t>
            </a:r>
            <a:r>
              <a:rPr lang="en-US" dirty="0" err="1" smtClean="0"/>
              <a:t>Deterlab</a:t>
            </a:r>
            <a:r>
              <a:rPr lang="en-US" baseline="0" dirty="0" smtClean="0"/>
              <a:t> and </a:t>
            </a:r>
            <a:r>
              <a:rPr lang="en-US" dirty="0" smtClean="0"/>
              <a:t> </a:t>
            </a:r>
            <a:r>
              <a:rPr lang="en-US" baseline="0" dirty="0" smtClean="0"/>
              <a:t>distributed them into different environments. They are a large data center, which usually hosts web content, an ISP including various types of clients and a small DC closer to ISP. </a:t>
            </a:r>
          </a:p>
          <a:p>
            <a:endParaRPr lang="en-US" baseline="0" dirty="0" smtClean="0"/>
          </a:p>
          <a:p>
            <a:r>
              <a:rPr lang="en-US" baseline="0" dirty="0" smtClean="0"/>
              <a:t>The three different networks are connected through 3 backbone routers. IPMC is enabled within data centers, and global IPMC is enabled only when checking the baseline for using IPMC across WAN.</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15</a:t>
            </a:fld>
            <a:endParaRPr lang="en-US"/>
          </a:p>
        </p:txBody>
      </p:sp>
    </p:spTree>
    <p:extLst>
      <p:ext uri="{BB962C8B-B14F-4D97-AF65-F5344CB8AC3E}">
        <p14:creationId xmlns:p14="http://schemas.microsoft.com/office/powerpoint/2010/main" val="232677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control scenarios we have done three types of evaluations:</a:t>
            </a:r>
          </a:p>
          <a:p>
            <a:endParaRPr lang="en-US" baseline="0" dirty="0" smtClean="0"/>
          </a:p>
          <a:p>
            <a:pPr marL="228600" indent="-228600">
              <a:buAutoNum type="arabicParenR"/>
            </a:pPr>
            <a:r>
              <a:rPr lang="en-US" baseline="0" dirty="0" smtClean="0"/>
              <a:t>By using low traffic, we try to exploit the overlay construction efficiency of </a:t>
            </a:r>
            <a:r>
              <a:rPr lang="en-US" baseline="0" dirty="0" err="1" smtClean="0"/>
              <a:t>kevlar</a:t>
            </a:r>
            <a:r>
              <a:rPr lang="en-US" baseline="0" dirty="0" smtClean="0"/>
              <a:t> against other protocols, in terms of finding low-latency paths and utilizing bandwidth.</a:t>
            </a:r>
          </a:p>
          <a:p>
            <a:pPr marL="228600" indent="-228600">
              <a:buAutoNum type="arabicParenR"/>
            </a:pPr>
            <a:endParaRPr lang="en-US" baseline="0" dirty="0" smtClean="0"/>
          </a:p>
          <a:p>
            <a:pPr marL="228600" indent="-228600">
              <a:buAutoNum type="arabicParenR"/>
            </a:pPr>
            <a:r>
              <a:rPr lang="en-US" baseline="0" dirty="0" smtClean="0"/>
              <a:t>We picked different types of constant streaming to evaluate real delivery speed of Kevlar.</a:t>
            </a:r>
          </a:p>
          <a:p>
            <a:pPr marL="228600" indent="-228600">
              <a:buAutoNum type="arabicParenR"/>
            </a:pPr>
            <a:endParaRPr lang="en-US" baseline="0" dirty="0" smtClean="0"/>
          </a:p>
          <a:p>
            <a:pPr marL="228600" indent="-228600">
              <a:buAutoNum type="arabicParenR"/>
            </a:pPr>
            <a:r>
              <a:rPr lang="en-US" baseline="0" dirty="0" smtClean="0"/>
              <a:t>The last one is robustness.</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16</a:t>
            </a:fld>
            <a:endParaRPr lang="en-US"/>
          </a:p>
        </p:txBody>
      </p:sp>
    </p:spTree>
    <p:extLst>
      <p:ext uri="{BB962C8B-B14F-4D97-AF65-F5344CB8AC3E}">
        <p14:creationId xmlns:p14="http://schemas.microsoft.com/office/powerpoint/2010/main" val="197263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 is plotting the cumulative distribution function of average per-message delivery when running different protocols. While the Y axis shows the percentage of nodes that have received the message, the X axis is showing how much millisecond it has taken to reach the coverage. Need to note is that the X axis is in logarithmic order.</a:t>
            </a:r>
          </a:p>
          <a:p>
            <a:endParaRPr lang="en-US" baseline="0" dirty="0" smtClean="0"/>
          </a:p>
          <a:p>
            <a:r>
              <a:rPr lang="en-US" baseline="0" dirty="0" smtClean="0"/>
              <a:t>Remembering we only uses low traffic here, thus the delivery speed only depends on the latency of delivery path in the overlay.</a:t>
            </a:r>
          </a:p>
          <a:p>
            <a:endParaRPr lang="en-US" baseline="0" dirty="0" smtClean="0"/>
          </a:p>
          <a:p>
            <a:r>
              <a:rPr lang="en-US" baseline="0" dirty="0" smtClean="0"/>
              <a:t>As the red line shows, if IPMC is enabled across the WAN, it should be the fastest protocol, and here </a:t>
            </a:r>
            <a:r>
              <a:rPr lang="en-US" baseline="0" dirty="0" err="1" smtClean="0"/>
              <a:t>setsup</a:t>
            </a:r>
            <a:r>
              <a:rPr lang="en-US" baseline="0" dirty="0" smtClean="0"/>
              <a:t> a baseline for us. OMNI tree, as shown in the green line, works slower than baseline because even in </a:t>
            </a:r>
            <a:r>
              <a:rPr lang="en-US" baseline="0" dirty="0" err="1" smtClean="0"/>
              <a:t>Dces</a:t>
            </a:r>
            <a:r>
              <a:rPr lang="en-US" baseline="0" dirty="0" smtClean="0"/>
              <a:t>, it cannot utilize IPMC. But it is still faster than </a:t>
            </a:r>
            <a:r>
              <a:rPr lang="en-US" baseline="0" dirty="0" err="1" smtClean="0"/>
              <a:t>DONet</a:t>
            </a:r>
            <a:r>
              <a:rPr lang="en-US" baseline="0" dirty="0" smtClean="0"/>
              <a:t> due to its latency optimization. </a:t>
            </a:r>
            <a:r>
              <a:rPr lang="en-US" baseline="0" dirty="0" err="1" smtClean="0"/>
              <a:t>Donet</a:t>
            </a:r>
            <a:r>
              <a:rPr lang="en-US" baseline="0" dirty="0" smtClean="0"/>
              <a:t> as shown in the dashed blue line takes the longest time to deliver a single message. </a:t>
            </a:r>
          </a:p>
        </p:txBody>
      </p:sp>
      <p:sp>
        <p:nvSpPr>
          <p:cNvPr id="4" name="Slide Number Placeholder 3"/>
          <p:cNvSpPr>
            <a:spLocks noGrp="1"/>
          </p:cNvSpPr>
          <p:nvPr>
            <p:ph type="sldNum" sz="quarter" idx="10"/>
          </p:nvPr>
        </p:nvSpPr>
        <p:spPr/>
        <p:txBody>
          <a:bodyPr/>
          <a:lstStyle/>
          <a:p>
            <a:fld id="{F8642DD4-0BC7-4A4A-9ED9-08BD9DF73ED1}" type="slidenum">
              <a:rPr lang="en-US" smtClean="0"/>
              <a:pPr/>
              <a:t>17</a:t>
            </a:fld>
            <a:endParaRPr lang="en-US"/>
          </a:p>
        </p:txBody>
      </p:sp>
    </p:spTree>
    <p:extLst>
      <p:ext uri="{BB962C8B-B14F-4D97-AF65-F5344CB8AC3E}">
        <p14:creationId xmlns:p14="http://schemas.microsoft.com/office/powerpoint/2010/main" val="244547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19</a:t>
            </a:fld>
            <a:endParaRPr lang="en-US"/>
          </a:p>
        </p:txBody>
      </p:sp>
    </p:spTree>
    <p:extLst>
      <p:ext uri="{BB962C8B-B14F-4D97-AF65-F5344CB8AC3E}">
        <p14:creationId xmlns:p14="http://schemas.microsoft.com/office/powerpoint/2010/main" val="207691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 of coverage, instead</a:t>
            </a:r>
            <a:r>
              <a:rPr lang="en-US" baseline="0" dirty="0" smtClean="0"/>
              <a:t> of using 100% of coverage</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22</a:t>
            </a:fld>
            <a:endParaRPr lang="en-US"/>
          </a:p>
        </p:txBody>
      </p:sp>
    </p:spTree>
    <p:extLst>
      <p:ext uri="{BB962C8B-B14F-4D97-AF65-F5344CB8AC3E}">
        <p14:creationId xmlns:p14="http://schemas.microsoft.com/office/powerpoint/2010/main" val="274920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about wide-area collaborative</a:t>
            </a:r>
            <a:r>
              <a:rPr lang="en-US" baseline="0" dirty="0" smtClean="0"/>
              <a:t> applications, there are plethora of examples</a:t>
            </a:r>
            <a:r>
              <a:rPr lang="en-US" dirty="0" smtClean="0"/>
              <a:t> including: collaborative document editing,</a:t>
            </a:r>
            <a:r>
              <a:rPr lang="en-US" baseline="0" dirty="0" smtClean="0"/>
              <a:t> </a:t>
            </a:r>
            <a:r>
              <a:rPr lang="en-US" dirty="0" smtClean="0"/>
              <a:t>r</a:t>
            </a:r>
            <a:r>
              <a:rPr lang="en-US" baseline="0" dirty="0" smtClean="0"/>
              <a:t>emote surgery and massive player online games.</a:t>
            </a:r>
          </a:p>
          <a:p>
            <a:endParaRPr lang="en-US" baseline="0" dirty="0" smtClean="0"/>
          </a:p>
          <a:p>
            <a:r>
              <a:rPr lang="en-US" baseline="0" dirty="0" smtClean="0"/>
              <a:t>Nowadays, these applications are normally supported by Web Services, due to its highly standardization, extensibility, and interoperability.</a:t>
            </a:r>
          </a:p>
          <a:p>
            <a:endParaRPr lang="en-US" baseline="0" dirty="0" smtClean="0"/>
          </a:p>
          <a:p>
            <a:r>
              <a:rPr lang="en-US" baseline="0" dirty="0" smtClean="0"/>
              <a:t>But, unlike traditional network service, collaborative application’s request patter is often closer to p2p than C/S;  imagine about a fight scenario between two players in a game, their interaction is p2p. Using WS, even these edge-side messages need to be relayed through a server. Thus extra latency and server’s load can be introduced.</a:t>
            </a:r>
          </a:p>
          <a:p>
            <a:endParaRPr lang="en-US" baseline="0" dirty="0" smtClean="0"/>
          </a:p>
          <a:p>
            <a:r>
              <a:rPr lang="en-US" baseline="0" dirty="0" smtClean="0"/>
              <a:t>///How to combine these two patterns smoothly to resolve this? While also achieving the efficiency?</a:t>
            </a:r>
          </a:p>
        </p:txBody>
      </p:sp>
      <p:sp>
        <p:nvSpPr>
          <p:cNvPr id="4" name="Slide Number Placeholder 3"/>
          <p:cNvSpPr>
            <a:spLocks noGrp="1"/>
          </p:cNvSpPr>
          <p:nvPr>
            <p:ph type="sldNum" sz="quarter" idx="10"/>
          </p:nvPr>
        </p:nvSpPr>
        <p:spPr/>
        <p:txBody>
          <a:bodyPr/>
          <a:lstStyle/>
          <a:p>
            <a:fld id="{F8642DD4-0BC7-4A4A-9ED9-08BD9DF73ED1}" type="slidenum">
              <a:rPr lang="en-US" smtClean="0"/>
              <a:pPr/>
              <a:t>2</a:t>
            </a:fld>
            <a:endParaRPr lang="en-US"/>
          </a:p>
        </p:txBody>
      </p:sp>
    </p:spTree>
    <p:extLst>
      <p:ext uri="{BB962C8B-B14F-4D97-AF65-F5344CB8AC3E}">
        <p14:creationId xmlns:p14="http://schemas.microsoft.com/office/powerpoint/2010/main" val="58006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prior work, we introduced a new method</a:t>
            </a:r>
            <a:r>
              <a:rPr lang="en-US" baseline="0" dirty="0" smtClean="0"/>
              <a:t> </a:t>
            </a:r>
            <a:r>
              <a:rPr lang="en-US" dirty="0" smtClean="0"/>
              <a:t>for combining standard Web</a:t>
            </a:r>
            <a:r>
              <a:rPr lang="en-US" baseline="0" dirty="0" smtClean="0"/>
              <a:t> </a:t>
            </a:r>
            <a:r>
              <a:rPr lang="en-US" dirty="0" smtClean="0"/>
              <a:t>Services with peer-to-peer replication protocols.</a:t>
            </a:r>
            <a:r>
              <a:rPr lang="en-US" baseline="0" dirty="0" smtClean="0"/>
              <a:t> It is a development platform called </a:t>
            </a:r>
            <a:r>
              <a:rPr lang="en-US" dirty="0" smtClean="0"/>
              <a:t>Live Objects (or LO for short).</a:t>
            </a:r>
          </a:p>
          <a:p>
            <a:endParaRPr lang="en-US" baseline="0" dirty="0" smtClean="0"/>
          </a:p>
          <a:p>
            <a:r>
              <a:rPr lang="en-US" baseline="0" dirty="0" smtClean="0"/>
              <a:t>The word of “Live Object” actually represents a programming object replicated at each node in a distributed system. And an live object application could be built upon combining smaller service live objects. The platform supports drag-and-drop styled combination, thus even non-programmers can build complicated applications as they build web-pages today.</a:t>
            </a:r>
          </a:p>
          <a:p>
            <a:endParaRPr lang="en-US" baseline="0" dirty="0" smtClean="0"/>
          </a:p>
          <a:p>
            <a:r>
              <a:rPr lang="en-US" baseline="0" dirty="0" smtClean="0"/>
              <a:t>When running the application, all replicas of the same LO would communicate among themselves to synchronize their states. Updates are delivered through Communication channel, which is also a live object provided by the platform. </a:t>
            </a:r>
          </a:p>
          <a:p>
            <a:endParaRPr lang="en-US" baseline="0" dirty="0" smtClean="0"/>
          </a:p>
          <a:p>
            <a:r>
              <a:rPr lang="en-US" baseline="0" dirty="0" smtClean="0"/>
              <a:t>The implementation of this channel is flexible, thus any protocol could be adopted to support the application.</a:t>
            </a:r>
            <a:endParaRPr lang="en-US" dirty="0" smtClean="0"/>
          </a:p>
        </p:txBody>
      </p:sp>
      <p:sp>
        <p:nvSpPr>
          <p:cNvPr id="4" name="Slide Number Placeholder 3"/>
          <p:cNvSpPr>
            <a:spLocks noGrp="1"/>
          </p:cNvSpPr>
          <p:nvPr>
            <p:ph type="sldNum" sz="quarter" idx="10"/>
          </p:nvPr>
        </p:nvSpPr>
        <p:spPr/>
        <p:txBody>
          <a:bodyPr/>
          <a:lstStyle/>
          <a:p>
            <a:fld id="{F8642DD4-0BC7-4A4A-9ED9-08BD9DF73ED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platform, we’ve built </a:t>
            </a:r>
            <a:r>
              <a:rPr lang="en-US" baseline="0" dirty="0" smtClean="0"/>
              <a:t>a collaborative application. It is a disaster search and rescue system to save people’s lives when hurricane or earthquake happens. We can see there are lots of different services embedded in, and various communication patterns are also applied. </a:t>
            </a:r>
          </a:p>
          <a:p>
            <a:endParaRPr lang="en-US" baseline="0" dirty="0" smtClean="0"/>
          </a:p>
          <a:p>
            <a:r>
              <a:rPr lang="en-US" baseline="0" dirty="0" smtClean="0"/>
              <a:t>For example, MSN Earth: referring to the background map, Google weather can either be retrieved from web, or updated from other clients through p2p content delivery. </a:t>
            </a:r>
          </a:p>
          <a:p>
            <a:endParaRPr lang="en-US" baseline="0" dirty="0" smtClean="0"/>
          </a:p>
          <a:p>
            <a:r>
              <a:rPr lang="en-US" baseline="0" dirty="0" smtClean="0"/>
              <a:t>There are also flight coordinates and pop-up reports generated from other source clients. </a:t>
            </a:r>
          </a:p>
          <a:p>
            <a:endParaRPr lang="en-US" baseline="0" dirty="0" smtClean="0"/>
          </a:p>
        </p:txBody>
      </p:sp>
      <p:sp>
        <p:nvSpPr>
          <p:cNvPr id="4" name="Slide Number Placeholder 3"/>
          <p:cNvSpPr>
            <a:spLocks noGrp="1"/>
          </p:cNvSpPr>
          <p:nvPr>
            <p:ph type="sldNum" sz="quarter" idx="10"/>
          </p:nvPr>
        </p:nvSpPr>
        <p:spPr/>
        <p:txBody>
          <a:bodyPr/>
          <a:lstStyle/>
          <a:p>
            <a:fld id="{F8642DD4-0BC7-4A4A-9ED9-08BD9DF73ED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resolving the communication</a:t>
            </a:r>
            <a:r>
              <a:rPr lang="en-US" baseline="0" dirty="0" smtClean="0"/>
              <a:t> pattern mismatch, the challenge of supporting wide-area collaboration would become how to scale the communication channels. If each channel has numerous receivers, we may need a wide-area multicast substrate.</a:t>
            </a:r>
          </a:p>
          <a:p>
            <a:endParaRPr lang="en-US" baseline="0" dirty="0" smtClean="0"/>
          </a:p>
          <a:p>
            <a:r>
              <a:rPr lang="en-US" baseline="0" dirty="0" smtClean="0"/>
              <a:t>An appealing multicast, should not waste bandwidth of network by generating redundant traffic; should minimize the delivery latency, yet still provide high throughput; because of the heterogeneity of wide-area network, it should be also robust and able to adapt itself to the runtime changes.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5</a:t>
            </a:fld>
            <a:endParaRPr lang="en-US"/>
          </a:p>
        </p:txBody>
      </p:sp>
    </p:spTree>
    <p:extLst>
      <p:ext uri="{BB962C8B-B14F-4D97-AF65-F5344CB8AC3E}">
        <p14:creationId xmlns:p14="http://schemas.microsoft.com/office/powerpoint/2010/main" val="335466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we combine multiple multicast</a:t>
            </a:r>
            <a:r>
              <a:rPr lang="en-US" baseline="0" dirty="0" smtClean="0"/>
              <a:t> solutions. </a:t>
            </a:r>
          </a:p>
          <a:p>
            <a:endParaRPr lang="en-US" baseline="0" dirty="0" smtClean="0"/>
          </a:p>
          <a:p>
            <a:r>
              <a:rPr lang="en-US" baseline="0" dirty="0" smtClean="0"/>
              <a:t>Well, it sounds very simple, but the key point is:</a:t>
            </a:r>
            <a:endParaRPr lang="en-US" dirty="0" smtClean="0"/>
          </a:p>
          <a:p>
            <a:r>
              <a:rPr lang="en-US" dirty="0" smtClean="0"/>
              <a:t>“Whether</a:t>
            </a:r>
            <a:r>
              <a:rPr lang="en-US" baseline="0" dirty="0" smtClean="0"/>
              <a:t> </a:t>
            </a:r>
            <a:r>
              <a:rPr lang="en-US" dirty="0" smtClean="0"/>
              <a:t>we </a:t>
            </a:r>
            <a:r>
              <a:rPr lang="en-US" dirty="0" smtClean="0"/>
              <a:t>can design a cohesive </a:t>
            </a:r>
            <a:r>
              <a:rPr lang="en-US" dirty="0" smtClean="0"/>
              <a:t>and </a:t>
            </a:r>
            <a:r>
              <a:rPr lang="en-US" dirty="0" smtClean="0"/>
              <a:t>environmentally-aware system  --- combining multiple </a:t>
            </a:r>
            <a:r>
              <a:rPr lang="en-US" baseline="0" dirty="0" smtClean="0"/>
              <a:t>independent solutions in a patchwork manner </a:t>
            </a:r>
            <a:r>
              <a:rPr lang="en-US" dirty="0" smtClean="0"/>
              <a:t>--- that provides the benefits of each, while minimizing their drawbacks?</a:t>
            </a:r>
          </a:p>
          <a:p>
            <a:endParaRPr lang="en-US" dirty="0" smtClean="0"/>
          </a:p>
          <a:p>
            <a:r>
              <a:rPr lang="en-US" dirty="0" smtClean="0"/>
              <a:t>Imagine there is multicast</a:t>
            </a:r>
            <a:r>
              <a:rPr lang="en-US" baseline="0" dirty="0" smtClean="0"/>
              <a:t> group, if we can identify the environment of each receivers, we can group them into different regional patches. Each patch can independently use different multicast protocol which is more efficient in this settings. Then we weave the regional patch into a patchwork, by using a global patch to forward cross patch messages.</a:t>
            </a:r>
          </a:p>
          <a:p>
            <a:endParaRPr lang="en-US" baseline="0" dirty="0" smtClean="0"/>
          </a:p>
          <a:p>
            <a:r>
              <a:rPr lang="en-US" baseline="0" dirty="0" smtClean="0"/>
              <a:t>A prior work named Quilt delivered a patchwork multicast library, using centralized mechanisms.</a:t>
            </a:r>
          </a:p>
          <a:p>
            <a:endParaRPr lang="en-US" baseline="0" dirty="0" smtClean="0"/>
          </a:p>
          <a:p>
            <a:r>
              <a:rPr lang="en-US" baseline="0" dirty="0" smtClean="0"/>
              <a:t>Kevlar extends Quilt, by re-implementing all components into live objects to support collaborative applications. More importantly, Kevlar uses a decentralized fashion to build and maintain the patchwork overlay. Thus the single-failure-point of Quilt has been eliminated. And for regional patch, there is more control over the privacy and security for its own use.</a:t>
            </a:r>
          </a:p>
        </p:txBody>
      </p:sp>
      <p:sp>
        <p:nvSpPr>
          <p:cNvPr id="4" name="Slide Number Placeholder 3"/>
          <p:cNvSpPr>
            <a:spLocks noGrp="1"/>
          </p:cNvSpPr>
          <p:nvPr>
            <p:ph type="sldNum" sz="quarter" idx="10"/>
          </p:nvPr>
        </p:nvSpPr>
        <p:spPr/>
        <p:txBody>
          <a:bodyPr/>
          <a:lstStyle/>
          <a:p>
            <a:fld id="{F8642DD4-0BC7-4A4A-9ED9-08BD9DF73ED1}" type="slidenum">
              <a:rPr lang="en-US" smtClean="0"/>
              <a:pPr/>
              <a:t>7</a:t>
            </a:fld>
            <a:endParaRPr lang="en-US"/>
          </a:p>
        </p:txBody>
      </p:sp>
    </p:spTree>
    <p:extLst>
      <p:ext uri="{BB962C8B-B14F-4D97-AF65-F5344CB8AC3E}">
        <p14:creationId xmlns:p14="http://schemas.microsoft.com/office/powerpoint/2010/main" val="192192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introducing</a:t>
            </a:r>
            <a:r>
              <a:rPr lang="en-US" baseline="0" dirty="0" smtClean="0"/>
              <a:t> the motivation and Kevlar’s overview, we will focus around its architecture, highlighting three points: The environment rule we use to associate multicast protocol and applied environments; the formation of patchwork overlay; and the improvements of churn resilience.</a:t>
            </a:r>
          </a:p>
          <a:p>
            <a:endParaRPr lang="en-US" baseline="0" dirty="0" smtClean="0"/>
          </a:p>
          <a:p>
            <a:r>
              <a:rPr lang="en-US" baseline="0" dirty="0" smtClean="0"/>
              <a:t>Before we conclude talk, we will also talk about evaluation.</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8</a:t>
            </a:fld>
            <a:endParaRPr lang="en-US"/>
          </a:p>
        </p:txBody>
      </p:sp>
    </p:spTree>
    <p:extLst>
      <p:ext uri="{BB962C8B-B14F-4D97-AF65-F5344CB8AC3E}">
        <p14:creationId xmlns:p14="http://schemas.microsoft.com/office/powerpoint/2010/main" val="421528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architecture of Kevlar, consisting of three layers. The top layer is actually the mash-up of service objects, as we can see the blinking grey rectangles are services as maps, weather information</a:t>
            </a:r>
          </a:p>
          <a:p>
            <a:endParaRPr lang="en-US" baseline="0" dirty="0" smtClean="0"/>
          </a:p>
          <a:p>
            <a:r>
              <a:rPr lang="en-US" baseline="0" dirty="0" smtClean="0"/>
              <a:t>Kevlar’ multicast lies in the middle, acting as a communication channel to the service live objects. Because Kevlar needs to run various protocols, even multiple protocols for some special clients, there is library linking to all existing protocol objects in the LO platform, while the Container automatically loads active ones.</a:t>
            </a:r>
          </a:p>
          <a:p>
            <a:endParaRPr lang="en-US" baseline="0" dirty="0" smtClean="0"/>
          </a:p>
          <a:p>
            <a:r>
              <a:rPr lang="en-US" baseline="0" dirty="0" smtClean="0"/>
              <a:t>What protocol does Kevlar support?</a:t>
            </a:r>
          </a:p>
          <a:p>
            <a:pPr marL="228600" indent="-228600">
              <a:buAutoNum type="arabicPeriod"/>
            </a:pPr>
            <a:r>
              <a:rPr lang="en-US" baseline="0" dirty="0" smtClean="0"/>
              <a:t>IPMC, used when the functionality is enabled</a:t>
            </a:r>
          </a:p>
          <a:p>
            <a:pPr marL="228600" indent="-228600">
              <a:buAutoNum type="arabicPeriod"/>
            </a:pPr>
            <a:r>
              <a:rPr lang="en-US" baseline="0" dirty="0" err="1" smtClean="0"/>
              <a:t>Coolstreaming</a:t>
            </a:r>
            <a:r>
              <a:rPr lang="en-US" baseline="0" dirty="0" smtClean="0"/>
              <a:t>, used in the network like small ISPs, where bandwidth is more precious and latency inside is low.</a:t>
            </a:r>
          </a:p>
          <a:p>
            <a:pPr marL="228600" indent="-228600">
              <a:buAutoNum type="arabicPeriod"/>
            </a:pPr>
            <a:r>
              <a:rPr lang="en-US" baseline="0" dirty="0" smtClean="0"/>
              <a:t>OMNI Tree, not only used in stable network, but also used as the global patch because of its latency optimization.</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9</a:t>
            </a:fld>
            <a:endParaRPr lang="en-US"/>
          </a:p>
        </p:txBody>
      </p:sp>
    </p:spTree>
    <p:extLst>
      <p:ext uri="{BB962C8B-B14F-4D97-AF65-F5344CB8AC3E}">
        <p14:creationId xmlns:p14="http://schemas.microsoft.com/office/powerpoint/2010/main" val="213979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layer has a Transmitter object dealing</a:t>
            </a:r>
            <a:r>
              <a:rPr lang="en-US" baseline="0" dirty="0" smtClean="0"/>
              <a:t> with the network packet delivery. Besides, </a:t>
            </a:r>
          </a:p>
          <a:p>
            <a:endParaRPr lang="en-US" baseline="0" dirty="0" smtClean="0"/>
          </a:p>
          <a:p>
            <a:r>
              <a:rPr lang="en-US" baseline="0" dirty="0" smtClean="0"/>
              <a:t>We utilized tools as </a:t>
            </a:r>
            <a:r>
              <a:rPr lang="en-US" baseline="0" dirty="0" err="1" smtClean="0"/>
              <a:t>NatChecker</a:t>
            </a:r>
            <a:r>
              <a:rPr lang="en-US" baseline="0" dirty="0" smtClean="0"/>
              <a:t>, </a:t>
            </a:r>
            <a:r>
              <a:rPr lang="en-US" baseline="0" dirty="0" err="1" smtClean="0"/>
              <a:t>traceroute</a:t>
            </a:r>
            <a:r>
              <a:rPr lang="en-US" baseline="0" dirty="0" smtClean="0"/>
              <a:t> and statistic to catch properties and construct an environment identifier, called EUID.</a:t>
            </a:r>
            <a:endParaRPr lang="en-US" dirty="0"/>
          </a:p>
        </p:txBody>
      </p:sp>
      <p:sp>
        <p:nvSpPr>
          <p:cNvPr id="4" name="Slide Number Placeholder 3"/>
          <p:cNvSpPr>
            <a:spLocks noGrp="1"/>
          </p:cNvSpPr>
          <p:nvPr>
            <p:ph type="sldNum" sz="quarter" idx="10"/>
          </p:nvPr>
        </p:nvSpPr>
        <p:spPr/>
        <p:txBody>
          <a:bodyPr/>
          <a:lstStyle/>
          <a:p>
            <a:fld id="{F8642DD4-0BC7-4A4A-9ED9-08BD9DF73ED1}" type="slidenum">
              <a:rPr lang="en-US" smtClean="0"/>
              <a:pPr/>
              <a:t>10</a:t>
            </a:fld>
            <a:endParaRPr lang="en-US"/>
          </a:p>
        </p:txBody>
      </p:sp>
    </p:spTree>
    <p:extLst>
      <p:ext uri="{BB962C8B-B14F-4D97-AF65-F5344CB8AC3E}">
        <p14:creationId xmlns:p14="http://schemas.microsoft.com/office/powerpoint/2010/main" val="203566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80A237-AE13-4399-A4BC-7694FEFD8C72}" type="datetimeFigureOut">
              <a:rPr lang="en-US" smtClean="0"/>
              <a:pPr/>
              <a:t>10/3/2013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A53442-B973-4FED-96AC-0DC26727B2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0A237-AE13-4399-A4BC-7694FEFD8C7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0A237-AE13-4399-A4BC-7694FEFD8C7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0A237-AE13-4399-A4BC-7694FEFD8C7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80A237-AE13-4399-A4BC-7694FEFD8C7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53442-B973-4FED-96AC-0DC26727B2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80A237-AE13-4399-A4BC-7694FEFD8C72}"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80A237-AE13-4399-A4BC-7694FEFD8C72}"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5000"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9580A237-AE13-4399-A4BC-7694FEFD8C72}" type="datetimeFigureOut">
              <a:rPr lang="en-US" smtClean="0"/>
              <a:pPr/>
              <a:t>10/3/2013</a:t>
            </a:fld>
            <a:endParaRPr lang="en-US"/>
          </a:p>
        </p:txBody>
      </p:sp>
      <p:sp>
        <p:nvSpPr>
          <p:cNvPr id="4" name="Footer Placeholder 3"/>
          <p:cNvSpPr>
            <a:spLocks noGrp="1"/>
          </p:cNvSpPr>
          <p:nvPr>
            <p:ph type="ftr" sz="quarter" idx="11"/>
          </p:nvPr>
        </p:nvSpPr>
        <p:spPr/>
        <p:txBody>
          <a:bodyPr/>
          <a:lstStyle/>
          <a:p>
            <a:r>
              <a:rPr lang="en-US" smtClean="0"/>
              <a:t>Quilt: A Patchwork of Multicast Regions</a:t>
            </a:r>
            <a:endParaRPr lang="en-US" dirty="0"/>
          </a:p>
        </p:txBody>
      </p:sp>
      <p:sp>
        <p:nvSpPr>
          <p:cNvPr id="5" name="Slide Number Placeholder 4"/>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A237-AE13-4399-A4BC-7694FEFD8C72}"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80A237-AE13-4399-A4BC-7694FEFD8C72}"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53442-B973-4FED-96AC-0DC26727B2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itchFamily="34" charset="0"/>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80A237-AE13-4399-A4BC-7694FEFD8C72}"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A53442-B973-4FED-96AC-0DC26727B2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itchFamily="34" charset="0"/>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itchFamily="34" charset="0"/>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itchFamily="34" charset="0"/>
              <a:ea typeface="+mn-ea"/>
              <a:cs typeface="+mn-cs"/>
            </a:endParaRPr>
          </a:p>
        </p:txBody>
      </p:sp>
      <p:sp>
        <p:nvSpPr>
          <p:cNvPr id="9" name="Title Placeholder 8"/>
          <p:cNvSpPr>
            <a:spLocks noGrp="1"/>
          </p:cNvSpPr>
          <p:nvPr>
            <p:ph type="title"/>
          </p:nvPr>
        </p:nvSpPr>
        <p:spPr>
          <a:xfrm>
            <a:off x="457200" y="704088"/>
            <a:ext cx="8229600" cy="896112"/>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76400"/>
            <a:ext cx="8229600" cy="46482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levels</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fld id="{9580A237-AE13-4399-A4BC-7694FEFD8C72}" type="datetimeFigureOut">
              <a:rPr lang="en-US" smtClean="0"/>
              <a:pPr/>
              <a:t>10/3/2013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itchFamily="34" charset="0"/>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Calibri" pitchFamily="34" charset="0"/>
              </a:defRPr>
            </a:lvl1pPr>
          </a:lstStyle>
          <a:p>
            <a:fld id="{55A53442-B973-4FED-96AC-0DC26727B2D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alibri"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libri"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libri"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9.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0.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9.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15.xml"/><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notesSlide" Target="../notesSlides/notesSlide16.xml"/><Relationship Id="rId7" Type="http://schemas.openxmlformats.org/officeDocument/2006/relationships/image" Target="../media/image15.png"/><Relationship Id="rId12"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png"/><Relationship Id="rId11" Type="http://schemas.openxmlformats.org/officeDocument/2006/relationships/diagramColors" Target="../diagrams/colors10.xml"/><Relationship Id="rId5" Type="http://schemas.openxmlformats.org/officeDocument/2006/relationships/image" Target="../media/image13.png"/><Relationship Id="rId10" Type="http://schemas.openxmlformats.org/officeDocument/2006/relationships/diagramQuickStyle" Target="../diagrams/quickStyle10.xml"/><Relationship Id="rId4" Type="http://schemas.openxmlformats.org/officeDocument/2006/relationships/image" Target="../media/image12.png"/><Relationship Id="rId9"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6.png"/><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7.png"/><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3886200"/>
            <a:ext cx="8458200" cy="2209800"/>
          </a:xfrm>
          <a:prstGeom prst="rect">
            <a:avLst/>
          </a:prstGeom>
          <a:noFill/>
          <a:ln w="9525">
            <a:noFill/>
            <a:miter lim="800000"/>
            <a:headEnd/>
            <a:tailEnd/>
          </a:ln>
        </p:spPr>
        <p:txBody>
          <a:bodyPr vert="horz" wrap="square" lIns="0" tIns="0" rIns="0" bIns="0" numCol="1" anchor="t"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n-US" sz="2800" b="1" dirty="0">
                <a:ln>
                  <a:prstDash val="solid"/>
                </a:ln>
                <a:solidFill>
                  <a:srgbClr val="66FF33"/>
                </a:solidFill>
                <a:effectLst>
                  <a:outerShdw blurRad="38100" dist="38100" dir="2700000" algn="tl">
                    <a:srgbClr val="000000">
                      <a:alpha val="43137"/>
                    </a:srgbClr>
                  </a:outerShdw>
                </a:effectLst>
                <a:latin typeface="+mj-lt"/>
              </a:rPr>
              <a:t>Qi Huang (</a:t>
            </a:r>
            <a:r>
              <a:rPr lang="en-US" sz="2800" b="1" dirty="0" err="1" smtClean="0">
                <a:ln>
                  <a:prstDash val="solid"/>
                </a:ln>
                <a:solidFill>
                  <a:srgbClr val="66FF33"/>
                </a:solidFill>
                <a:effectLst>
                  <a:outerShdw blurRad="38100" dist="38100" dir="2700000" algn="tl">
                    <a:srgbClr val="000000">
                      <a:alpha val="43137"/>
                    </a:srgbClr>
                  </a:outerShdw>
                </a:effectLst>
                <a:latin typeface="+mj-lt"/>
              </a:rPr>
              <a:t>Huazhong</a:t>
            </a:r>
            <a:r>
              <a:rPr lang="en-US" sz="2800" b="1" dirty="0" smtClean="0">
                <a:ln>
                  <a:prstDash val="solid"/>
                </a:ln>
                <a:solidFill>
                  <a:srgbClr val="66FF33"/>
                </a:solidFill>
                <a:effectLst>
                  <a:outerShdw blurRad="38100" dist="38100" dir="2700000" algn="tl">
                    <a:srgbClr val="000000">
                      <a:alpha val="43137"/>
                    </a:srgbClr>
                  </a:outerShdw>
                </a:effectLst>
                <a:latin typeface="+mj-lt"/>
              </a:rPr>
              <a:t> Univ. of Sci. &amp; Tech., Cornell),</a:t>
            </a: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 </a:t>
            </a:r>
          </a:p>
          <a:p>
            <a:pPr algn="ctr">
              <a:lnSpc>
                <a:spcPct val="150000"/>
              </a:lnSpc>
            </a:pP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Daniel Freedman (Cornell), </a:t>
            </a:r>
            <a:r>
              <a:rPr lang="en-US" sz="28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rPr>
              <a:t>Ymir</a:t>
            </a: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rPr>
              <a:t> </a:t>
            </a:r>
            <a:r>
              <a:rPr lang="en-US" sz="28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rPr>
              <a:t>Vigfusson</a:t>
            </a: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rPr>
              <a:t> (</a:t>
            </a: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rPr>
              <a:t>IBM Haifa), </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mj-lt"/>
            </a:endParaRPr>
          </a:p>
          <a:p>
            <a:pPr algn="ctr">
              <a:lnSpc>
                <a:spcPct val="150000"/>
              </a:lnSpc>
            </a:pP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Bo </a:t>
            </a:r>
            <a:r>
              <a:rPr lang="en-US" sz="28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Peng</a:t>
            </a: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 (Cornell), Ken </a:t>
            </a:r>
            <a:r>
              <a:rPr lang="en-US" sz="28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Birman</a:t>
            </a: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latin typeface="+mj-lt"/>
              </a:rPr>
              <a:t> (Cornell)</a:t>
            </a:r>
          </a:p>
          <a:p>
            <a:pPr algn="ctr">
              <a:lnSpc>
                <a:spcPct val="150000"/>
              </a:lnSpc>
            </a:pPr>
            <a:endPar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a:p>
            <a:pPr algn="ctr">
              <a:lnSpc>
                <a:spcPct val="95000"/>
              </a:lnSpc>
            </a:pPr>
            <a:endPar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a:p>
            <a:pPr algn="ctr">
              <a:lnSpc>
                <a:spcPct val="95000"/>
              </a:lnSpc>
            </a:pPr>
            <a:endPar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p:txBody>
      </p:sp>
      <p:sp>
        <p:nvSpPr>
          <p:cNvPr id="18" name="TextBox 17"/>
          <p:cNvSpPr txBox="1"/>
          <p:nvPr/>
        </p:nvSpPr>
        <p:spPr>
          <a:xfrm>
            <a:off x="533400" y="2057400"/>
            <a:ext cx="8229600" cy="1446550"/>
          </a:xfrm>
          <a:prstGeom prst="rect">
            <a:avLst/>
          </a:prstGeom>
          <a:noFill/>
        </p:spPr>
        <p:txBody>
          <a:bodyPr wrap="square" rtlCol="0">
            <a:spAutoFit/>
          </a:bodyPr>
          <a:lstStyle/>
          <a:p>
            <a:pPr algn="ctr"/>
            <a:r>
              <a:rPr lang="en-US" sz="4800" dirty="0" smtClean="0">
                <a:solidFill>
                  <a:srgbClr val="66FF33"/>
                </a:solidFill>
                <a:latin typeface="+mj-lt"/>
              </a:rPr>
              <a:t>Kevlar</a:t>
            </a:r>
            <a:r>
              <a:rPr lang="en-US" sz="4400" dirty="0" smtClean="0">
                <a:latin typeface="+mj-lt"/>
              </a:rPr>
              <a:t>: </a:t>
            </a:r>
            <a:r>
              <a:rPr lang="en-US" sz="4000" dirty="0" smtClean="0">
                <a:latin typeface="+mj-lt"/>
              </a:rPr>
              <a:t>A Flexible Infrastructure for Wide-Area Collaborative Applications</a:t>
            </a:r>
            <a:endParaRPr lang="en-US" sz="4000" dirty="0">
              <a:solidFill>
                <a:srgbClr val="66FF33"/>
              </a:solidFill>
              <a:latin typeface="+mj-lt"/>
            </a:endParaRPr>
          </a:p>
        </p:txBody>
      </p:sp>
      <p:sp>
        <p:nvSpPr>
          <p:cNvPr id="19" name="TextBox 18"/>
          <p:cNvSpPr txBox="1"/>
          <p:nvPr/>
        </p:nvSpPr>
        <p:spPr>
          <a:xfrm>
            <a:off x="914400" y="6324600"/>
            <a:ext cx="6858000" cy="369332"/>
          </a:xfrm>
          <a:prstGeom prst="rect">
            <a:avLst/>
          </a:prstGeom>
          <a:noFill/>
        </p:spPr>
        <p:txBody>
          <a:bodyPr wrap="square" rtlCol="0">
            <a:spAutoFit/>
          </a:bodyPr>
          <a:lstStyle/>
          <a:p>
            <a:pPr algn="ctr"/>
            <a:r>
              <a:rPr lang="en-US" dirty="0" smtClean="0">
                <a:latin typeface="+mj-lt"/>
              </a:rPr>
              <a:t>Middleware 2010, Bangalore, India</a:t>
            </a: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Kevlar Architecture</a:t>
            </a:r>
            <a:endParaRPr lang="en-US" dirty="0"/>
          </a:p>
        </p:txBody>
      </p:sp>
      <p:sp>
        <p:nvSpPr>
          <p:cNvPr id="8" name="Content Placeholder 7"/>
          <p:cNvSpPr>
            <a:spLocks noGrp="1"/>
          </p:cNvSpPr>
          <p:nvPr>
            <p:ph idx="1"/>
          </p:nvPr>
        </p:nvSpPr>
        <p:spPr>
          <a:xfrm>
            <a:off x="457200" y="1676400"/>
            <a:ext cx="8686800" cy="5181600"/>
          </a:xfrm>
        </p:spPr>
        <p:txBody>
          <a:bodyPr>
            <a:normAutofit/>
          </a:bodyPr>
          <a:lstStyle/>
          <a:p>
            <a:endParaRPr lang="en-US" b="1" dirty="0" smtClean="0"/>
          </a:p>
          <a:p>
            <a:endParaRPr lang="en-US" b="1" dirty="0" smtClean="0"/>
          </a:p>
          <a:p>
            <a:endParaRPr lang="en-US" b="1" dirty="0" smtClean="0"/>
          </a:p>
          <a:p>
            <a:endParaRPr lang="en-US" b="1" dirty="0" smtClean="0"/>
          </a:p>
          <a:p>
            <a:pPr>
              <a:buNone/>
            </a:pPr>
            <a:endParaRPr lang="en-US" b="1" dirty="0" smtClean="0"/>
          </a:p>
          <a:p>
            <a:r>
              <a:rPr lang="en-US" dirty="0" smtClean="0"/>
              <a:t>Kevlar</a:t>
            </a:r>
            <a:r>
              <a:rPr lang="en-US" b="1" dirty="0" smtClean="0"/>
              <a:t> </a:t>
            </a:r>
            <a:r>
              <a:rPr lang="en-US" dirty="0" smtClean="0"/>
              <a:t>exposes a channel endpoint to service live objects</a:t>
            </a:r>
          </a:p>
          <a:p>
            <a:r>
              <a:rPr lang="en-US" dirty="0" smtClean="0"/>
              <a:t>The </a:t>
            </a:r>
            <a:r>
              <a:rPr lang="en-US" b="1" dirty="0" smtClean="0"/>
              <a:t>multicast container </a:t>
            </a:r>
            <a:r>
              <a:rPr lang="en-US" dirty="0" smtClean="0"/>
              <a:t>stores active protocol “objects”</a:t>
            </a:r>
          </a:p>
          <a:p>
            <a:r>
              <a:rPr lang="en-US" dirty="0" smtClean="0"/>
              <a:t>The </a:t>
            </a:r>
            <a:r>
              <a:rPr lang="en-US" b="1" dirty="0" smtClean="0"/>
              <a:t>Detector </a:t>
            </a:r>
            <a:r>
              <a:rPr lang="en-US" dirty="0" smtClean="0"/>
              <a:t>discovers environment properties </a:t>
            </a:r>
          </a:p>
          <a:p>
            <a:pPr lvl="1"/>
            <a:r>
              <a:rPr lang="en-US" dirty="0" smtClean="0"/>
              <a:t>Constructs environment identifier (EUID)</a:t>
            </a:r>
          </a:p>
          <a:p>
            <a:endParaRPr lang="en-US" dirty="0" smtClean="0"/>
          </a:p>
        </p:txBody>
      </p:sp>
      <p:sp>
        <p:nvSpPr>
          <p:cNvPr id="5" name="Rectangle 4"/>
          <p:cNvSpPr/>
          <p:nvPr/>
        </p:nvSpPr>
        <p:spPr>
          <a:xfrm>
            <a:off x="457200" y="4114800"/>
            <a:ext cx="8686800" cy="8382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rchitecture.png"/>
          <p:cNvPicPr>
            <a:picLocks noChangeAspect="1"/>
          </p:cNvPicPr>
          <p:nvPr/>
        </p:nvPicPr>
        <p:blipFill>
          <a:blip r:embed="rId4" cstate="print"/>
          <a:stretch>
            <a:fillRect/>
          </a:stretch>
        </p:blipFill>
        <p:spPr>
          <a:xfrm>
            <a:off x="685800" y="1549198"/>
            <a:ext cx="7619999" cy="2337002"/>
          </a:xfrm>
          <a:prstGeom prst="rect">
            <a:avLst/>
          </a:prstGeom>
        </p:spPr>
      </p:pic>
      <p:sp>
        <p:nvSpPr>
          <p:cNvPr id="10" name="Rectangle 9"/>
          <p:cNvSpPr/>
          <p:nvPr/>
        </p:nvSpPr>
        <p:spPr>
          <a:xfrm>
            <a:off x="3429000" y="3352800"/>
            <a:ext cx="1219200" cy="304800"/>
          </a:xfrm>
          <a:prstGeom prst="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4603205"/>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3000" fill="hold" grpId="0" nodeType="withEffect">
                                  <p:stCondLst>
                                    <p:cond delay="0"/>
                                  </p:stCondLst>
                                  <p:childTnLst>
                                    <p:anim calcmode="discrete" valueType="str">
                                      <p:cBhvr>
                                        <p:cTn id="8" dur="500" fill="hold"/>
                                        <p:tgtEl>
                                          <p:spTgt spid="10"/>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identifier (EUID)</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r>
              <a:rPr lang="en-US" b="1" dirty="0" smtClean="0"/>
              <a:t>Associated with a NIC</a:t>
            </a:r>
          </a:p>
          <a:p>
            <a:pPr lvl="1"/>
            <a:r>
              <a:rPr lang="en-US" dirty="0" smtClean="0"/>
              <a:t>Captures </a:t>
            </a:r>
            <a:r>
              <a:rPr lang="en-US" b="1" dirty="0" smtClean="0"/>
              <a:t>Connectivity Options</a:t>
            </a:r>
            <a:r>
              <a:rPr lang="en-US" dirty="0" smtClean="0"/>
              <a:t>, </a:t>
            </a:r>
            <a:r>
              <a:rPr lang="en-US" b="1" dirty="0" smtClean="0"/>
              <a:t>Local Topology </a:t>
            </a:r>
            <a:r>
              <a:rPr lang="en-US" dirty="0" smtClean="0"/>
              <a:t>and </a:t>
            </a:r>
            <a:r>
              <a:rPr lang="en-US" b="1" dirty="0" smtClean="0"/>
              <a:t>Measured Performance</a:t>
            </a:r>
          </a:p>
          <a:p>
            <a:pPr lvl="0">
              <a:buClr>
                <a:srgbClr val="0BD0D9"/>
              </a:buClr>
            </a:pPr>
            <a:r>
              <a:rPr lang="en-US" b="1" dirty="0" smtClean="0">
                <a:solidFill>
                  <a:prstClr val="black"/>
                </a:solidFill>
              </a:rPr>
              <a:t>Basis of environmental rule of Multicast Protocol</a:t>
            </a:r>
          </a:p>
          <a:p>
            <a:pPr lvl="1"/>
            <a:r>
              <a:rPr lang="en-US" dirty="0" smtClean="0"/>
              <a:t>Judge the compatibility between a client and a certain patch running this protocol</a:t>
            </a:r>
          </a:p>
        </p:txBody>
      </p:sp>
      <p:pic>
        <p:nvPicPr>
          <p:cNvPr id="5" name="Picture 4" descr="euid.png"/>
          <p:cNvPicPr>
            <a:picLocks noChangeAspect="1"/>
          </p:cNvPicPr>
          <p:nvPr/>
        </p:nvPicPr>
        <p:blipFill>
          <a:blip r:embed="rId4" cstate="print"/>
          <a:stretch>
            <a:fillRect/>
          </a:stretch>
        </p:blipFill>
        <p:spPr>
          <a:xfrm>
            <a:off x="914400" y="1600200"/>
            <a:ext cx="7391400" cy="1759153"/>
          </a:xfrm>
          <a:prstGeom prst="rect">
            <a:avLst/>
          </a:prstGeom>
        </p:spPr>
      </p:pic>
      <p:grpSp>
        <p:nvGrpSpPr>
          <p:cNvPr id="7" name="Group 6"/>
          <p:cNvGrpSpPr/>
          <p:nvPr/>
        </p:nvGrpSpPr>
        <p:grpSpPr>
          <a:xfrm>
            <a:off x="2057400" y="1600200"/>
            <a:ext cx="1143000" cy="1759153"/>
            <a:chOff x="2057400" y="1600200"/>
            <a:chExt cx="1143000" cy="1759153"/>
          </a:xfrm>
        </p:grpSpPr>
        <p:sp>
          <p:nvSpPr>
            <p:cNvPr id="4" name="Rectangle 3"/>
            <p:cNvSpPr/>
            <p:nvPr/>
          </p:nvSpPr>
          <p:spPr>
            <a:xfrm>
              <a:off x="2057400" y="1600200"/>
              <a:ext cx="1143000" cy="1759153"/>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1905000"/>
              <a:ext cx="1143000" cy="1200329"/>
            </a:xfrm>
            <a:prstGeom prst="rect">
              <a:avLst/>
            </a:prstGeom>
            <a:noFill/>
          </p:spPr>
          <p:txBody>
            <a:bodyPr wrap="square" rtlCol="0">
              <a:spAutoFit/>
            </a:bodyPr>
            <a:lstStyle/>
            <a:p>
              <a:r>
                <a:rPr lang="en-US" b="1" dirty="0" smtClean="0"/>
                <a:t>Settings of</a:t>
              </a:r>
            </a:p>
            <a:p>
              <a:r>
                <a:rPr lang="en-US" b="1" dirty="0" smtClean="0"/>
                <a:t>NAT,</a:t>
              </a:r>
            </a:p>
            <a:p>
              <a:r>
                <a:rPr lang="en-US" b="1" dirty="0" smtClean="0"/>
                <a:t>Firewall</a:t>
              </a:r>
              <a:endParaRPr lang="en-US" b="1" dirty="0"/>
            </a:p>
          </p:txBody>
        </p:sp>
      </p:grpSp>
      <p:grpSp>
        <p:nvGrpSpPr>
          <p:cNvPr id="8" name="Group 7"/>
          <p:cNvGrpSpPr/>
          <p:nvPr/>
        </p:nvGrpSpPr>
        <p:grpSpPr>
          <a:xfrm>
            <a:off x="3200400" y="1600200"/>
            <a:ext cx="2270234" cy="1759153"/>
            <a:chOff x="2057400" y="1600200"/>
            <a:chExt cx="1143000" cy="1759153"/>
          </a:xfrm>
        </p:grpSpPr>
        <p:sp>
          <p:nvSpPr>
            <p:cNvPr id="9" name="Rectangle 8"/>
            <p:cNvSpPr/>
            <p:nvPr/>
          </p:nvSpPr>
          <p:spPr>
            <a:xfrm>
              <a:off x="2057400" y="1600200"/>
              <a:ext cx="1143000" cy="1759153"/>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57400" y="1905000"/>
              <a:ext cx="1143000" cy="923330"/>
            </a:xfrm>
            <a:prstGeom prst="rect">
              <a:avLst/>
            </a:prstGeom>
            <a:noFill/>
          </p:spPr>
          <p:txBody>
            <a:bodyPr wrap="square" rtlCol="0">
              <a:spAutoFit/>
            </a:bodyPr>
            <a:lstStyle/>
            <a:p>
              <a:r>
                <a:rPr lang="en-US" b="1" dirty="0" smtClean="0"/>
                <a:t>Network Location,</a:t>
              </a:r>
            </a:p>
            <a:p>
              <a:endParaRPr lang="en-US" b="1" dirty="0" smtClean="0"/>
            </a:p>
            <a:p>
              <a:r>
                <a:rPr lang="en-US" b="1" dirty="0" smtClean="0"/>
                <a:t>IPMC support</a:t>
              </a:r>
              <a:endParaRPr lang="en-US" b="1" dirty="0"/>
            </a:p>
          </p:txBody>
        </p:sp>
      </p:grpSp>
      <p:grpSp>
        <p:nvGrpSpPr>
          <p:cNvPr id="11" name="Group 10"/>
          <p:cNvGrpSpPr/>
          <p:nvPr/>
        </p:nvGrpSpPr>
        <p:grpSpPr>
          <a:xfrm>
            <a:off x="5470634" y="1600200"/>
            <a:ext cx="2835166" cy="1759153"/>
            <a:chOff x="2057400" y="1600200"/>
            <a:chExt cx="1143000" cy="1759153"/>
          </a:xfrm>
        </p:grpSpPr>
        <p:sp>
          <p:nvSpPr>
            <p:cNvPr id="12" name="Rectangle 11"/>
            <p:cNvSpPr/>
            <p:nvPr/>
          </p:nvSpPr>
          <p:spPr>
            <a:xfrm>
              <a:off x="2057400" y="1600200"/>
              <a:ext cx="1143000" cy="1759153"/>
            </a:xfrm>
            <a:prstGeom prst="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7400" y="1905000"/>
              <a:ext cx="1143000" cy="923330"/>
            </a:xfrm>
            <a:prstGeom prst="rect">
              <a:avLst/>
            </a:prstGeom>
            <a:noFill/>
          </p:spPr>
          <p:txBody>
            <a:bodyPr wrap="square" rtlCol="0">
              <a:spAutoFit/>
            </a:bodyPr>
            <a:lstStyle/>
            <a:p>
              <a:r>
                <a:rPr lang="en-US" b="1" dirty="0" smtClean="0"/>
                <a:t>Latency ranges,</a:t>
              </a:r>
            </a:p>
            <a:p>
              <a:endParaRPr lang="en-US" b="1" dirty="0" smtClean="0"/>
            </a:p>
            <a:p>
              <a:r>
                <a:rPr lang="en-US" b="1" dirty="0" smtClean="0"/>
                <a:t>Bandwidth ranges,</a:t>
              </a:r>
            </a:p>
          </p:txBody>
        </p:sp>
      </p:grpSp>
      <p:graphicFrame>
        <p:nvGraphicFramePr>
          <p:cNvPr id="26" name="Diagram 25"/>
          <p:cNvGraphicFramePr/>
          <p:nvPr>
            <p:extLst>
              <p:ext uri="{D42A27DB-BD31-4B8C-83A1-F6EECF244321}">
                <p14:modId xmlns:p14="http://schemas.microsoft.com/office/powerpoint/2010/main" val="581042108"/>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055333" y="1600200"/>
            <a:ext cx="3412267" cy="1620585"/>
          </a:xfrm>
          <a:prstGeom prst="ellipse">
            <a:avLst/>
          </a:prstGeom>
          <a:gradFill>
            <a:gsLst>
              <a:gs pos="0">
                <a:schemeClr val="accent1">
                  <a:tint val="98000"/>
                  <a:shade val="25000"/>
                  <a:satMod val="250000"/>
                </a:schemeClr>
              </a:gs>
              <a:gs pos="30000">
                <a:schemeClr val="accent1">
                  <a:tint val="86000"/>
                  <a:satMod val="115000"/>
                </a:schemeClr>
              </a:gs>
              <a:gs pos="100000">
                <a:schemeClr val="accent1">
                  <a:tint val="50000"/>
                  <a:satMod val="1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 name="Oval 26"/>
          <p:cNvSpPr/>
          <p:nvPr/>
        </p:nvSpPr>
        <p:spPr>
          <a:xfrm>
            <a:off x="5410200" y="1772986"/>
            <a:ext cx="685800" cy="6694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Oval 22"/>
          <p:cNvSpPr/>
          <p:nvPr/>
        </p:nvSpPr>
        <p:spPr>
          <a:xfrm>
            <a:off x="4876800" y="2480985"/>
            <a:ext cx="862818" cy="739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Decentralized patch </a:t>
            </a:r>
            <a:r>
              <a:rPr lang="en-US" dirty="0"/>
              <a:t>f</a:t>
            </a:r>
            <a:r>
              <a:rPr lang="en-US" dirty="0" smtClean="0"/>
              <a:t>ormation</a:t>
            </a:r>
            <a:endParaRPr lang="en-US" dirty="0"/>
          </a:p>
        </p:txBody>
      </p:sp>
      <p:sp>
        <p:nvSpPr>
          <p:cNvPr id="8" name="Content Placeholder 7"/>
          <p:cNvSpPr>
            <a:spLocks noGrp="1"/>
          </p:cNvSpPr>
          <p:nvPr>
            <p:ph idx="1"/>
          </p:nvPr>
        </p:nvSpPr>
        <p:spPr>
          <a:xfrm>
            <a:off x="457200" y="1772986"/>
            <a:ext cx="8153400" cy="5085014"/>
          </a:xfrm>
        </p:spPr>
        <p:txBody>
          <a:bodyPr>
            <a:normAutofit/>
          </a:bodyPr>
          <a:lstStyle/>
          <a:p>
            <a:pPr lvl="0">
              <a:buClr>
                <a:srgbClr val="0BD0D9"/>
              </a:buClr>
            </a:pPr>
            <a:r>
              <a:rPr lang="en-US" b="1" dirty="0" smtClean="0">
                <a:solidFill>
                  <a:prstClr val="black"/>
                </a:solidFill>
              </a:rPr>
              <a:t>Contacts organization</a:t>
            </a:r>
            <a:endParaRPr lang="en-US" dirty="0" smtClean="0"/>
          </a:p>
          <a:p>
            <a:pPr lvl="1"/>
            <a:r>
              <a:rPr lang="en-US" dirty="0" smtClean="0"/>
              <a:t>Uses anti-entropy </a:t>
            </a:r>
          </a:p>
          <a:p>
            <a:pPr marL="393192" lvl="1" indent="0">
              <a:buNone/>
            </a:pPr>
            <a:r>
              <a:rPr lang="en-US" dirty="0"/>
              <a:t> </a:t>
            </a:r>
            <a:r>
              <a:rPr lang="en-US" dirty="0" smtClean="0"/>
              <a:t>   gossip to gather patch</a:t>
            </a:r>
          </a:p>
          <a:p>
            <a:pPr marL="393192" lvl="1" indent="0">
              <a:buNone/>
            </a:pPr>
            <a:r>
              <a:rPr lang="en-US" dirty="0" smtClean="0"/>
              <a:t>    information</a:t>
            </a:r>
          </a:p>
          <a:p>
            <a:pPr lvl="0">
              <a:buClr>
                <a:srgbClr val="0BD0D9"/>
              </a:buClr>
            </a:pPr>
            <a:r>
              <a:rPr lang="en-US" b="1" dirty="0" smtClean="0">
                <a:solidFill>
                  <a:prstClr val="black"/>
                </a:solidFill>
              </a:rPr>
              <a:t>Patch assignment</a:t>
            </a:r>
            <a:endParaRPr lang="en-US" dirty="0" smtClean="0"/>
          </a:p>
          <a:p>
            <a:pPr lvl="1"/>
            <a:r>
              <a:rPr lang="en-US" dirty="0" smtClean="0"/>
              <a:t>Patches are ordered by the similarity of EUID value</a:t>
            </a:r>
          </a:p>
          <a:p>
            <a:pPr lvl="1"/>
            <a:r>
              <a:rPr lang="en-US" dirty="0" smtClean="0"/>
              <a:t>Locally checks the compatibility one by one</a:t>
            </a:r>
          </a:p>
          <a:p>
            <a:pPr lvl="1"/>
            <a:r>
              <a:rPr lang="en-US" dirty="0" smtClean="0"/>
              <a:t>Join the nearest compatible patch</a:t>
            </a:r>
          </a:p>
          <a:p>
            <a:pPr lvl="1"/>
            <a:r>
              <a:rPr lang="en-US" dirty="0" smtClean="0"/>
              <a:t>Create new one if none of existing patches are compatible</a:t>
            </a:r>
          </a:p>
        </p:txBody>
      </p:sp>
      <p:sp>
        <p:nvSpPr>
          <p:cNvPr id="9" name="Oval 8"/>
          <p:cNvSpPr/>
          <p:nvPr/>
        </p:nvSpPr>
        <p:spPr>
          <a:xfrm>
            <a:off x="6019800" y="1862187"/>
            <a:ext cx="1143000" cy="1129999"/>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Oval 9"/>
          <p:cNvSpPr/>
          <p:nvPr/>
        </p:nvSpPr>
        <p:spPr>
          <a:xfrm>
            <a:off x="4636444" y="1772986"/>
            <a:ext cx="785651" cy="753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6377362" y="19799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4495800" y="2442386"/>
            <a:ext cx="182134" cy="168800"/>
          </a:xfrm>
          <a:prstGeom prst="ellipse">
            <a:avLst/>
          </a:prstGeom>
          <a:gradFill flip="none" rotWithShape="1">
            <a:gsLst>
              <a:gs pos="0">
                <a:srgbClr val="FF0000">
                  <a:tint val="66000"/>
                  <a:satMod val="160000"/>
                </a:srgbClr>
              </a:gs>
              <a:gs pos="50000">
                <a:srgbClr val="C00000"/>
              </a:gs>
              <a:gs pos="100000">
                <a:schemeClr val="tx1"/>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Oval 12"/>
          <p:cNvSpPr/>
          <p:nvPr/>
        </p:nvSpPr>
        <p:spPr>
          <a:xfrm>
            <a:off x="5151866" y="220980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6771426" y="2312185"/>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6433161" y="2649785"/>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5333377" y="26111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096000" y="23063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Oval 18"/>
          <p:cNvSpPr/>
          <p:nvPr/>
        </p:nvSpPr>
        <p:spPr>
          <a:xfrm>
            <a:off x="4951063" y="18955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5333377" y="29757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4974646" y="273926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4691281" y="20643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5638800" y="19253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5638800" y="21539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0" name="Group 29"/>
          <p:cNvGrpSpPr/>
          <p:nvPr/>
        </p:nvGrpSpPr>
        <p:grpSpPr>
          <a:xfrm>
            <a:off x="4672818" y="2209800"/>
            <a:ext cx="4471182" cy="646331"/>
            <a:chOff x="1243818" y="2209800"/>
            <a:chExt cx="4471182" cy="646331"/>
          </a:xfrm>
        </p:grpSpPr>
        <p:cxnSp>
          <p:nvCxnSpPr>
            <p:cNvPr id="4" name="Straight Arrow Connector 3"/>
            <p:cNvCxnSpPr/>
            <p:nvPr/>
          </p:nvCxnSpPr>
          <p:spPr>
            <a:xfrm>
              <a:off x="1243818" y="2514600"/>
              <a:ext cx="3099582" cy="12186"/>
            </a:xfrm>
            <a:prstGeom prst="straightConnector1">
              <a:avLst/>
            </a:prstGeom>
            <a:ln w="444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91000" y="2209800"/>
              <a:ext cx="1524000" cy="646331"/>
            </a:xfrm>
            <a:prstGeom prst="rect">
              <a:avLst/>
            </a:prstGeom>
            <a:noFill/>
          </p:spPr>
          <p:txBody>
            <a:bodyPr wrap="square" rtlCol="0">
              <a:spAutoFit/>
            </a:bodyPr>
            <a:lstStyle/>
            <a:p>
              <a:r>
                <a:rPr lang="en-US" dirty="0" smtClean="0"/>
                <a:t>Difference of EUID value</a:t>
              </a:r>
              <a:endParaRPr lang="en-US" dirty="0"/>
            </a:p>
          </p:txBody>
        </p:sp>
      </p:grpSp>
      <p:sp>
        <p:nvSpPr>
          <p:cNvPr id="31" name="Rectangle 30"/>
          <p:cNvSpPr/>
          <p:nvPr/>
        </p:nvSpPr>
        <p:spPr>
          <a:xfrm>
            <a:off x="4656785" y="1210270"/>
            <a:ext cx="47641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endParaRPr>
          </a:p>
        </p:txBody>
      </p:sp>
      <p:sp>
        <p:nvSpPr>
          <p:cNvPr id="32" name="Rectangle 31"/>
          <p:cNvSpPr/>
          <p:nvPr/>
        </p:nvSpPr>
        <p:spPr>
          <a:xfrm>
            <a:off x="4852035" y="2658070"/>
            <a:ext cx="55816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endParaRPr>
          </a:p>
        </p:txBody>
      </p:sp>
      <p:sp>
        <p:nvSpPr>
          <p:cNvPr id="33" name="Rectangle 32"/>
          <p:cNvSpPr/>
          <p:nvPr/>
        </p:nvSpPr>
        <p:spPr>
          <a:xfrm>
            <a:off x="5791200" y="1219200"/>
            <a:ext cx="53893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endParaRPr>
          </a:p>
        </p:txBody>
      </p:sp>
      <p:sp>
        <p:nvSpPr>
          <p:cNvPr id="34" name="Rectangle 33"/>
          <p:cNvSpPr/>
          <p:nvPr/>
        </p:nvSpPr>
        <p:spPr>
          <a:xfrm>
            <a:off x="6653582" y="1438870"/>
            <a:ext cx="58541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rPr>
              <a:t>4</a:t>
            </a:r>
            <a:endParaRPr lang="en-US" sz="5400" b="1" cap="none" spc="300" dirty="0">
              <a:ln w="11430" cmpd="sng">
                <a:solidFill>
                  <a:schemeClr val="accent1">
                    <a:tint val="10000"/>
                  </a:schemeClr>
                </a:solidFill>
                <a:prstDash val="solid"/>
                <a:miter lim="800000"/>
              </a:ln>
              <a:solidFill>
                <a:srgbClr val="FF3300"/>
              </a:solidFill>
              <a:effectLst>
                <a:glow rad="45500">
                  <a:schemeClr val="accent1">
                    <a:satMod val="220000"/>
                    <a:alpha val="35000"/>
                  </a:schemeClr>
                </a:glow>
              </a:effectLst>
            </a:endParaRPr>
          </a:p>
        </p:txBody>
      </p:sp>
      <p:graphicFrame>
        <p:nvGraphicFramePr>
          <p:cNvPr id="35" name="Diagram 34"/>
          <p:cNvGraphicFramePr/>
          <p:nvPr>
            <p:extLst>
              <p:ext uri="{D42A27DB-BD31-4B8C-83A1-F6EECF244321}">
                <p14:modId xmlns:p14="http://schemas.microsoft.com/office/powerpoint/2010/main" val="4014642735"/>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4589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childTnLst>
                          </p:cTn>
                        </p:par>
                        <p:par>
                          <p:cTn id="47" fill="hold">
                            <p:stCondLst>
                              <p:cond delay="0"/>
                            </p:stCondLst>
                            <p:childTnLst>
                              <p:par>
                                <p:cTn id="48" presetID="27" presetClass="emph" presetSubtype="0" fill="remove" grpId="1" nodeType="afterEffect">
                                  <p:stCondLst>
                                    <p:cond delay="0"/>
                                  </p:stCondLst>
                                  <p:childTnLst>
                                    <p:animClr clrSpc="rgb" dir="cw">
                                      <p:cBhvr override="childStyle">
                                        <p:cTn id="49" dur="250" autoRev="1" fill="remove"/>
                                        <p:tgtEl>
                                          <p:spTgt spid="10"/>
                                        </p:tgtEl>
                                        <p:attrNameLst>
                                          <p:attrName>style.color</p:attrName>
                                        </p:attrNameLst>
                                      </p:cBhvr>
                                      <p:to>
                                        <a:schemeClr val="bg1"/>
                                      </p:to>
                                    </p:animClr>
                                    <p:animClr clrSpc="rgb" dir="cw">
                                      <p:cBhvr>
                                        <p:cTn id="50" dur="250" autoRev="1" fill="remove"/>
                                        <p:tgtEl>
                                          <p:spTgt spid="10"/>
                                        </p:tgtEl>
                                        <p:attrNameLst>
                                          <p:attrName>fillcolor</p:attrName>
                                        </p:attrNameLst>
                                      </p:cBhvr>
                                      <p:to>
                                        <a:schemeClr val="bg1"/>
                                      </p:to>
                                    </p:animClr>
                                    <p:set>
                                      <p:cBhvr>
                                        <p:cTn id="51" dur="250" autoRev="1" fill="remove"/>
                                        <p:tgtEl>
                                          <p:spTgt spid="10"/>
                                        </p:tgtEl>
                                        <p:attrNameLst>
                                          <p:attrName>fill.type</p:attrName>
                                        </p:attrNameLst>
                                      </p:cBhvr>
                                      <p:to>
                                        <p:strVal val="solid"/>
                                      </p:to>
                                    </p:set>
                                    <p:set>
                                      <p:cBhvr>
                                        <p:cTn id="52" dur="250" autoRev="1" fill="remove"/>
                                        <p:tgtEl>
                                          <p:spTgt spid="10"/>
                                        </p:tgtEl>
                                        <p:attrNameLst>
                                          <p:attrName>fill.on</p:attrName>
                                        </p:attrNameLst>
                                      </p:cBhvr>
                                      <p:to>
                                        <p:strVal val="true"/>
                                      </p:to>
                                    </p:set>
                                  </p:childTnLst>
                                </p:cTn>
                              </p:par>
                            </p:childTnLst>
                          </p:cTn>
                        </p:par>
                        <p:par>
                          <p:cTn id="53" fill="hold">
                            <p:stCondLst>
                              <p:cond delay="500"/>
                            </p:stCondLst>
                            <p:childTnLst>
                              <p:par>
                                <p:cTn id="54" presetID="27" presetClass="emph" presetSubtype="0" fill="remove" grpId="1" nodeType="afterEffect">
                                  <p:stCondLst>
                                    <p:cond delay="0"/>
                                  </p:stCondLst>
                                  <p:childTnLst>
                                    <p:animClr clrSpc="rgb" dir="cw">
                                      <p:cBhvr override="childStyle">
                                        <p:cTn id="55" dur="250" autoRev="1" fill="remove"/>
                                        <p:tgtEl>
                                          <p:spTgt spid="23"/>
                                        </p:tgtEl>
                                        <p:attrNameLst>
                                          <p:attrName>style.color</p:attrName>
                                        </p:attrNameLst>
                                      </p:cBhvr>
                                      <p:to>
                                        <a:schemeClr val="bg1"/>
                                      </p:to>
                                    </p:animClr>
                                    <p:animClr clrSpc="rgb" dir="cw">
                                      <p:cBhvr>
                                        <p:cTn id="56" dur="250" autoRev="1" fill="remove"/>
                                        <p:tgtEl>
                                          <p:spTgt spid="23"/>
                                        </p:tgtEl>
                                        <p:attrNameLst>
                                          <p:attrName>fillcolor</p:attrName>
                                        </p:attrNameLst>
                                      </p:cBhvr>
                                      <p:to>
                                        <a:schemeClr val="bg1"/>
                                      </p:to>
                                    </p:animClr>
                                    <p:set>
                                      <p:cBhvr>
                                        <p:cTn id="57" dur="250" autoRev="1" fill="remove"/>
                                        <p:tgtEl>
                                          <p:spTgt spid="23"/>
                                        </p:tgtEl>
                                        <p:attrNameLst>
                                          <p:attrName>fill.type</p:attrName>
                                        </p:attrNameLst>
                                      </p:cBhvr>
                                      <p:to>
                                        <p:strVal val="solid"/>
                                      </p:to>
                                    </p:set>
                                    <p:set>
                                      <p:cBhvr>
                                        <p:cTn id="58" dur="250" autoRev="1" fill="remove"/>
                                        <p:tgtEl>
                                          <p:spTgt spid="23"/>
                                        </p:tgtEl>
                                        <p:attrNameLst>
                                          <p:attrName>fill.on</p:attrName>
                                        </p:attrNameLst>
                                      </p:cBhvr>
                                      <p:to>
                                        <p:strVal val="true"/>
                                      </p:to>
                                    </p:set>
                                  </p:childTnLst>
                                </p:cTn>
                              </p:par>
                            </p:childTnLst>
                          </p:cTn>
                        </p:par>
                        <p:par>
                          <p:cTn id="59" fill="hold">
                            <p:stCondLst>
                              <p:cond delay="1000"/>
                            </p:stCondLst>
                            <p:childTnLst>
                              <p:par>
                                <p:cTn id="60" presetID="27" presetClass="emph" presetSubtype="0" fill="remove" grpId="1" nodeType="afterEffect">
                                  <p:stCondLst>
                                    <p:cond delay="0"/>
                                  </p:stCondLst>
                                  <p:childTnLst>
                                    <p:animClr clrSpc="rgb" dir="cw">
                                      <p:cBhvr override="childStyle">
                                        <p:cTn id="61" dur="250" autoRev="1" fill="remove"/>
                                        <p:tgtEl>
                                          <p:spTgt spid="27"/>
                                        </p:tgtEl>
                                        <p:attrNameLst>
                                          <p:attrName>style.color</p:attrName>
                                        </p:attrNameLst>
                                      </p:cBhvr>
                                      <p:to>
                                        <a:schemeClr val="bg1"/>
                                      </p:to>
                                    </p:animClr>
                                    <p:animClr clrSpc="rgb" dir="cw">
                                      <p:cBhvr>
                                        <p:cTn id="62" dur="250" autoRev="1" fill="remove"/>
                                        <p:tgtEl>
                                          <p:spTgt spid="27"/>
                                        </p:tgtEl>
                                        <p:attrNameLst>
                                          <p:attrName>fillcolor</p:attrName>
                                        </p:attrNameLst>
                                      </p:cBhvr>
                                      <p:to>
                                        <a:schemeClr val="bg1"/>
                                      </p:to>
                                    </p:animClr>
                                    <p:set>
                                      <p:cBhvr>
                                        <p:cTn id="63" dur="250" autoRev="1" fill="remove"/>
                                        <p:tgtEl>
                                          <p:spTgt spid="27"/>
                                        </p:tgtEl>
                                        <p:attrNameLst>
                                          <p:attrName>fill.type</p:attrName>
                                        </p:attrNameLst>
                                      </p:cBhvr>
                                      <p:to>
                                        <p:strVal val="solid"/>
                                      </p:to>
                                    </p:set>
                                    <p:set>
                                      <p:cBhvr>
                                        <p:cTn id="64" dur="250" autoRev="1" fill="remove"/>
                                        <p:tgtEl>
                                          <p:spTgt spid="27"/>
                                        </p:tgtEl>
                                        <p:attrNameLst>
                                          <p:attrName>fill.on</p:attrName>
                                        </p:attrNameLst>
                                      </p:cBhvr>
                                      <p:to>
                                        <p:strVal val="true"/>
                                      </p:to>
                                    </p:set>
                                  </p:childTnLst>
                                </p:cTn>
                              </p:par>
                            </p:childTnLst>
                          </p:cTn>
                        </p:par>
                        <p:par>
                          <p:cTn id="65" fill="hold">
                            <p:stCondLst>
                              <p:cond delay="1500"/>
                            </p:stCondLst>
                            <p:childTnLst>
                              <p:par>
                                <p:cTn id="66" presetID="27" presetClass="emph" presetSubtype="0" fill="remove" grpId="1" nodeType="afterEffect">
                                  <p:stCondLst>
                                    <p:cond delay="0"/>
                                  </p:stCondLst>
                                  <p:childTnLst>
                                    <p:animClr clrSpc="rgb" dir="cw">
                                      <p:cBhvr override="childStyle">
                                        <p:cTn id="67" dur="250" autoRev="1" fill="remove"/>
                                        <p:tgtEl>
                                          <p:spTgt spid="9"/>
                                        </p:tgtEl>
                                        <p:attrNameLst>
                                          <p:attrName>style.color</p:attrName>
                                        </p:attrNameLst>
                                      </p:cBhvr>
                                      <p:to>
                                        <a:schemeClr val="bg1"/>
                                      </p:to>
                                    </p:animClr>
                                    <p:animClr clrSpc="rgb" dir="cw">
                                      <p:cBhvr>
                                        <p:cTn id="68" dur="250" autoRev="1" fill="remove"/>
                                        <p:tgtEl>
                                          <p:spTgt spid="9"/>
                                        </p:tgtEl>
                                        <p:attrNameLst>
                                          <p:attrName>fillcolor</p:attrName>
                                        </p:attrNameLst>
                                      </p:cBhvr>
                                      <p:to>
                                        <a:schemeClr val="bg1"/>
                                      </p:to>
                                    </p:animClr>
                                    <p:set>
                                      <p:cBhvr>
                                        <p:cTn id="69" dur="250" autoRev="1" fill="remove"/>
                                        <p:tgtEl>
                                          <p:spTgt spid="9"/>
                                        </p:tgtEl>
                                        <p:attrNameLst>
                                          <p:attrName>fill.type</p:attrName>
                                        </p:attrNameLst>
                                      </p:cBhvr>
                                      <p:to>
                                        <p:strVal val="solid"/>
                                      </p:to>
                                    </p:set>
                                    <p:set>
                                      <p:cBhvr>
                                        <p:cTn id="70" dur="250" autoRev="1" fill="remove"/>
                                        <p:tgtEl>
                                          <p:spTgt spid="9"/>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7" end="7"/>
                                            </p:txEl>
                                          </p:spTgt>
                                        </p:tgtEl>
                                        <p:attrNameLst>
                                          <p:attrName>style.visibility</p:attrName>
                                        </p:attrNameLst>
                                      </p:cBhvr>
                                      <p:to>
                                        <p:strVal val="visible"/>
                                      </p:to>
                                    </p:set>
                                  </p:childTnLst>
                                </p:cTn>
                              </p:par>
                              <p:par>
                                <p:cTn id="75" presetID="56" presetClass="path" presetSubtype="0" accel="50000" decel="50000" fill="hold" grpId="0" nodeType="withEffect">
                                  <p:stCondLst>
                                    <p:cond delay="0"/>
                                  </p:stCondLst>
                                  <p:childTnLst>
                                    <p:animMotion origin="layout" path="M 0.00833 -0.00185 L 0.0401 -0.0259 " pathEditMode="relative" rAng="0" ptsTypes="AA">
                                      <p:cBhvr>
                                        <p:cTn id="76" dur="1000" fill="hold"/>
                                        <p:tgtEl>
                                          <p:spTgt spid="12"/>
                                        </p:tgtEl>
                                        <p:attrNameLst>
                                          <p:attrName>ppt_x</p:attrName>
                                          <p:attrName>ppt_y</p:attrName>
                                        </p:attrNameLst>
                                      </p:cBhvr>
                                      <p:rCtr x="1580" y="-1203"/>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7" grpId="1" animBg="1"/>
      <p:bldP spid="23" grpId="0" animBg="1"/>
      <p:bldP spid="23" grpId="1" animBg="1"/>
      <p:bldP spid="8" grpId="0" uiExpand="1" build="p"/>
      <p:bldP spid="9" grpId="0" animBg="1"/>
      <p:bldP spid="9" grpId="1" animBg="1"/>
      <p:bldP spid="10" grpId="0" animBg="1"/>
      <p:bldP spid="10" grpId="1" animBg="1"/>
      <p:bldP spid="12" grpId="0" animBg="1"/>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72986"/>
            <a:ext cx="8153400" cy="5085014"/>
          </a:xfrm>
        </p:spPr>
        <p:txBody>
          <a:bodyPr>
            <a:normAutofit/>
          </a:bodyPr>
          <a:lstStyle/>
          <a:p>
            <a:pPr>
              <a:buClr>
                <a:srgbClr val="0BD0D9"/>
              </a:buClr>
            </a:pPr>
            <a:r>
              <a:rPr lang="en-US" b="1" dirty="0" smtClean="0">
                <a:solidFill>
                  <a:prstClr val="black"/>
                </a:solidFill>
              </a:rPr>
              <a:t>Global patch</a:t>
            </a:r>
          </a:p>
          <a:p>
            <a:pPr lvl="1">
              <a:buClr>
                <a:srgbClr val="0BD0D9"/>
              </a:buClr>
            </a:pPr>
            <a:r>
              <a:rPr lang="en-US" dirty="0" smtClean="0">
                <a:solidFill>
                  <a:prstClr val="black"/>
                </a:solidFill>
              </a:rPr>
              <a:t>Regional patch uses </a:t>
            </a:r>
          </a:p>
          <a:p>
            <a:pPr marL="393192" lvl="1" indent="0">
              <a:buClr>
                <a:srgbClr val="0BD0D9"/>
              </a:buClr>
              <a:buNone/>
            </a:pPr>
            <a:r>
              <a:rPr lang="en-US" b="1" dirty="0" smtClean="0">
                <a:solidFill>
                  <a:prstClr val="black"/>
                </a:solidFill>
              </a:rPr>
              <a:t>    </a:t>
            </a:r>
            <a:r>
              <a:rPr lang="en-US" b="1" dirty="0" smtClean="0">
                <a:solidFill>
                  <a:srgbClr val="FF0000"/>
                </a:solidFill>
              </a:rPr>
              <a:t>Representative </a:t>
            </a:r>
            <a:r>
              <a:rPr lang="en-US" dirty="0" smtClean="0"/>
              <a:t>to</a:t>
            </a:r>
          </a:p>
          <a:p>
            <a:pPr marL="393192" lvl="1" indent="0">
              <a:buClr>
                <a:srgbClr val="0BD0D9"/>
              </a:buClr>
              <a:buNone/>
            </a:pPr>
            <a:r>
              <a:rPr lang="en-US" dirty="0" smtClean="0">
                <a:solidFill>
                  <a:prstClr val="black"/>
                </a:solidFill>
              </a:rPr>
              <a:t>    bridge other patches</a:t>
            </a:r>
          </a:p>
          <a:p>
            <a:pPr lvl="0">
              <a:buClr>
                <a:srgbClr val="0BD0D9"/>
              </a:buClr>
            </a:pPr>
            <a:r>
              <a:rPr lang="en-US" b="1" dirty="0" smtClean="0">
                <a:solidFill>
                  <a:prstClr val="black"/>
                </a:solidFill>
              </a:rPr>
              <a:t>Churn </a:t>
            </a:r>
            <a:r>
              <a:rPr lang="en-US" b="1" dirty="0">
                <a:solidFill>
                  <a:prstClr val="black"/>
                </a:solidFill>
              </a:rPr>
              <a:t>happens in </a:t>
            </a:r>
            <a:r>
              <a:rPr lang="en-US" b="1" dirty="0" smtClean="0">
                <a:solidFill>
                  <a:prstClr val="black"/>
                </a:solidFill>
              </a:rPr>
              <a:t>the global patch</a:t>
            </a:r>
            <a:endParaRPr lang="en-US" b="1" dirty="0">
              <a:solidFill>
                <a:prstClr val="black"/>
              </a:solidFill>
            </a:endParaRPr>
          </a:p>
          <a:p>
            <a:pPr lvl="1">
              <a:buClr>
                <a:srgbClr val="0BD0D9"/>
              </a:buClr>
            </a:pPr>
            <a:r>
              <a:rPr lang="en-US" dirty="0" smtClean="0">
                <a:solidFill>
                  <a:prstClr val="black"/>
                </a:solidFill>
              </a:rPr>
              <a:t>Internally fixed regional and global patch are disconnected</a:t>
            </a:r>
          </a:p>
          <a:p>
            <a:pPr lvl="1">
              <a:buClr>
                <a:srgbClr val="0BD0D9"/>
              </a:buClr>
            </a:pPr>
            <a:r>
              <a:rPr lang="en-US" dirty="0">
                <a:solidFill>
                  <a:prstClr val="black"/>
                </a:solidFill>
              </a:rPr>
              <a:t>Increase the number of </a:t>
            </a:r>
            <a:r>
              <a:rPr lang="en-US" b="1" dirty="0" smtClean="0">
                <a:solidFill>
                  <a:srgbClr val="FF0000"/>
                </a:solidFill>
              </a:rPr>
              <a:t>Representatives</a:t>
            </a:r>
            <a:endParaRPr lang="en-US" dirty="0" smtClean="0">
              <a:solidFill>
                <a:prstClr val="black"/>
              </a:solidFill>
            </a:endParaRPr>
          </a:p>
          <a:p>
            <a:pPr lvl="1">
              <a:buClr>
                <a:srgbClr val="0BD0D9"/>
              </a:buClr>
            </a:pPr>
            <a:r>
              <a:rPr lang="en-US" dirty="0" smtClean="0">
                <a:solidFill>
                  <a:prstClr val="black"/>
                </a:solidFill>
              </a:rPr>
              <a:t>Patch neighbors monitor the # of local </a:t>
            </a:r>
            <a:r>
              <a:rPr lang="en-US" b="1" dirty="0" smtClean="0">
                <a:solidFill>
                  <a:srgbClr val="FF0000"/>
                </a:solidFill>
              </a:rPr>
              <a:t>Representatives</a:t>
            </a:r>
          </a:p>
          <a:p>
            <a:pPr lvl="1">
              <a:buClr>
                <a:srgbClr val="0BD0D9"/>
              </a:buClr>
            </a:pPr>
            <a:r>
              <a:rPr lang="en-US" b="1" dirty="0" smtClean="0">
                <a:solidFill>
                  <a:prstClr val="black"/>
                </a:solidFill>
              </a:rPr>
              <a:t>Probabilistically</a:t>
            </a:r>
            <a:r>
              <a:rPr lang="en-US" dirty="0" smtClean="0">
                <a:solidFill>
                  <a:prstClr val="black"/>
                </a:solidFill>
              </a:rPr>
              <a:t> self-promote as </a:t>
            </a:r>
            <a:r>
              <a:rPr lang="en-US" b="1" dirty="0" smtClean="0">
                <a:solidFill>
                  <a:srgbClr val="FF0000"/>
                </a:solidFill>
              </a:rPr>
              <a:t>Representative</a:t>
            </a:r>
            <a:r>
              <a:rPr lang="en-US" dirty="0" smtClean="0">
                <a:solidFill>
                  <a:prstClr val="black"/>
                </a:solidFill>
              </a:rPr>
              <a:t> based on the population</a:t>
            </a:r>
            <a:endParaRPr lang="en-US" dirty="0">
              <a:solidFill>
                <a:prstClr val="black"/>
              </a:solidFill>
            </a:endParaRPr>
          </a:p>
          <a:p>
            <a:pPr lvl="1"/>
            <a:endParaRPr lang="en-US" dirty="0" smtClean="0"/>
          </a:p>
        </p:txBody>
      </p:sp>
      <p:sp>
        <p:nvSpPr>
          <p:cNvPr id="7" name="Oval 6"/>
          <p:cNvSpPr/>
          <p:nvPr/>
        </p:nvSpPr>
        <p:spPr>
          <a:xfrm>
            <a:off x="4055333" y="1600200"/>
            <a:ext cx="3412267" cy="1620585"/>
          </a:xfrm>
          <a:prstGeom prst="ellipse">
            <a:avLst/>
          </a:prstGeom>
          <a:gradFill>
            <a:gsLst>
              <a:gs pos="0">
                <a:schemeClr val="accent1">
                  <a:tint val="98000"/>
                  <a:shade val="25000"/>
                  <a:satMod val="250000"/>
                </a:schemeClr>
              </a:gs>
              <a:gs pos="30000">
                <a:schemeClr val="accent1">
                  <a:tint val="86000"/>
                  <a:satMod val="115000"/>
                </a:schemeClr>
              </a:gs>
              <a:gs pos="100000">
                <a:schemeClr val="accent1">
                  <a:tint val="50000"/>
                  <a:satMod val="1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 name="Oval 26"/>
          <p:cNvSpPr/>
          <p:nvPr/>
        </p:nvSpPr>
        <p:spPr>
          <a:xfrm>
            <a:off x="5410200" y="1772986"/>
            <a:ext cx="685800" cy="6694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Oval 22"/>
          <p:cNvSpPr/>
          <p:nvPr/>
        </p:nvSpPr>
        <p:spPr>
          <a:xfrm>
            <a:off x="4876800" y="2480985"/>
            <a:ext cx="862818" cy="739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Oval 8"/>
          <p:cNvSpPr/>
          <p:nvPr/>
        </p:nvSpPr>
        <p:spPr>
          <a:xfrm>
            <a:off x="6019800" y="1862187"/>
            <a:ext cx="1143000" cy="1129999"/>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Oval 9"/>
          <p:cNvSpPr/>
          <p:nvPr/>
        </p:nvSpPr>
        <p:spPr>
          <a:xfrm>
            <a:off x="4636444" y="1772986"/>
            <a:ext cx="785651" cy="753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Churn resilience</a:t>
            </a:r>
            <a:endParaRPr lang="en-US" dirty="0"/>
          </a:p>
        </p:txBody>
      </p:sp>
      <p:sp>
        <p:nvSpPr>
          <p:cNvPr id="35" name="Oval 34"/>
          <p:cNvSpPr/>
          <p:nvPr/>
        </p:nvSpPr>
        <p:spPr>
          <a:xfrm>
            <a:off x="5105400" y="1828800"/>
            <a:ext cx="1172734" cy="1129999"/>
          </a:xfrm>
          <a:prstGeom prst="ellipse">
            <a:avLst/>
          </a:prstGeom>
          <a:gradFill>
            <a:gsLst>
              <a:gs pos="98000">
                <a:srgbClr val="FFFF00">
                  <a:alpha val="69000"/>
                </a:srgb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6377362" y="19799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5151866" y="2193400"/>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6771426" y="2312185"/>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6433161" y="2649785"/>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5333377" y="2611186"/>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096000" y="2306386"/>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Oval 18"/>
          <p:cNvSpPr/>
          <p:nvPr/>
        </p:nvSpPr>
        <p:spPr>
          <a:xfrm>
            <a:off x="4951063" y="18955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5333377" y="2975786"/>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4974646" y="273926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4691281" y="206433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5638800" y="1925386"/>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5638800" y="2153986"/>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4843681" y="2269600"/>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37" name="Diagram 36"/>
          <p:cNvGraphicFramePr/>
          <p:nvPr>
            <p:extLst>
              <p:ext uri="{D42A27DB-BD31-4B8C-83A1-F6EECF244321}">
                <p14:modId xmlns:p14="http://schemas.microsoft.com/office/powerpoint/2010/main" val="2473207459"/>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6553200" y="1840468"/>
            <a:ext cx="952500" cy="1131332"/>
            <a:chOff x="6553200" y="1840468"/>
            <a:chExt cx="952500" cy="1131332"/>
          </a:xfrm>
        </p:grpSpPr>
        <p:sp>
          <p:nvSpPr>
            <p:cNvPr id="2" name="TextBox 1"/>
            <p:cNvSpPr txBox="1"/>
            <p:nvPr/>
          </p:nvSpPr>
          <p:spPr>
            <a:xfrm>
              <a:off x="6553200" y="1840468"/>
              <a:ext cx="571500" cy="369332"/>
            </a:xfrm>
            <a:prstGeom prst="rect">
              <a:avLst/>
            </a:prstGeom>
            <a:noFill/>
          </p:spPr>
          <p:txBody>
            <a:bodyPr wrap="square" rtlCol="0">
              <a:spAutoFit/>
            </a:bodyPr>
            <a:lstStyle/>
            <a:p>
              <a:r>
                <a:rPr lang="en-US" b="1" dirty="0" smtClean="0"/>
                <a:t>?</a:t>
              </a:r>
              <a:endParaRPr lang="en-US" b="1" dirty="0"/>
            </a:p>
          </p:txBody>
        </p:sp>
        <p:sp>
          <p:nvSpPr>
            <p:cNvPr id="38" name="TextBox 37"/>
            <p:cNvSpPr txBox="1"/>
            <p:nvPr/>
          </p:nvSpPr>
          <p:spPr>
            <a:xfrm>
              <a:off x="6934200" y="2209800"/>
              <a:ext cx="571500" cy="369332"/>
            </a:xfrm>
            <a:prstGeom prst="rect">
              <a:avLst/>
            </a:prstGeom>
            <a:noFill/>
          </p:spPr>
          <p:txBody>
            <a:bodyPr wrap="square" rtlCol="0">
              <a:spAutoFit/>
            </a:bodyPr>
            <a:lstStyle/>
            <a:p>
              <a:r>
                <a:rPr lang="en-US" b="1" dirty="0" smtClean="0"/>
                <a:t>?</a:t>
              </a:r>
              <a:endParaRPr lang="en-US" b="1" dirty="0"/>
            </a:p>
          </p:txBody>
        </p:sp>
        <p:sp>
          <p:nvSpPr>
            <p:cNvPr id="39" name="TextBox 38"/>
            <p:cNvSpPr txBox="1"/>
            <p:nvPr/>
          </p:nvSpPr>
          <p:spPr>
            <a:xfrm>
              <a:off x="6591300" y="2602468"/>
              <a:ext cx="571500" cy="369332"/>
            </a:xfrm>
            <a:prstGeom prst="rect">
              <a:avLst/>
            </a:prstGeom>
            <a:noFill/>
          </p:spPr>
          <p:txBody>
            <a:bodyPr wrap="square" rtlCol="0">
              <a:spAutoFit/>
            </a:bodyPr>
            <a:lstStyle/>
            <a:p>
              <a:r>
                <a:rPr lang="en-US" b="1" dirty="0" smtClean="0"/>
                <a:t>?</a:t>
              </a:r>
              <a:endParaRPr lang="en-US" b="1" dirty="0"/>
            </a:p>
          </p:txBody>
        </p:sp>
      </p:grpSp>
    </p:spTree>
    <p:custDataLst>
      <p:tags r:id="rId1"/>
    </p:custDataLst>
    <p:extLst>
      <p:ext uri="{BB962C8B-B14F-4D97-AF65-F5344CB8AC3E}">
        <p14:creationId xmlns:p14="http://schemas.microsoft.com/office/powerpoint/2010/main" val="388378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27" presetClass="emph" presetSubtype="0" repeatCount="3000" fill="remove" grpId="0" nodeType="withEffect">
                                  <p:stCondLst>
                                    <p:cond delay="0"/>
                                  </p:stCondLst>
                                  <p:childTnLst>
                                    <p:animClr clrSpc="rgb" dir="cw">
                                      <p:cBhvr override="childStyle">
                                        <p:cTn id="8" dur="250" autoRev="1" fill="remove"/>
                                        <p:tgtEl>
                                          <p:spTgt spid="17"/>
                                        </p:tgtEl>
                                        <p:attrNameLst>
                                          <p:attrName>style.color</p:attrName>
                                        </p:attrNameLst>
                                      </p:cBhvr>
                                      <p:to>
                                        <a:schemeClr val="bg1"/>
                                      </p:to>
                                    </p:animClr>
                                    <p:animClr clrSpc="rgb" dir="cw">
                                      <p:cBhvr>
                                        <p:cTn id="9" dur="250" autoRev="1" fill="remove"/>
                                        <p:tgtEl>
                                          <p:spTgt spid="17"/>
                                        </p:tgtEl>
                                        <p:attrNameLst>
                                          <p:attrName>fillcolor</p:attrName>
                                        </p:attrNameLst>
                                      </p:cBhvr>
                                      <p:to>
                                        <a:schemeClr val="bg1"/>
                                      </p:to>
                                    </p:animClr>
                                    <p:set>
                                      <p:cBhvr>
                                        <p:cTn id="10" dur="250" autoRev="1" fill="remove"/>
                                        <p:tgtEl>
                                          <p:spTgt spid="17"/>
                                        </p:tgtEl>
                                        <p:attrNameLst>
                                          <p:attrName>fill.type</p:attrName>
                                        </p:attrNameLst>
                                      </p:cBhvr>
                                      <p:to>
                                        <p:strVal val="solid"/>
                                      </p:to>
                                    </p:set>
                                    <p:set>
                                      <p:cBhvr>
                                        <p:cTn id="11" dur="250" autoRev="1" fill="remove"/>
                                        <p:tgtEl>
                                          <p:spTgt spid="17"/>
                                        </p:tgtEl>
                                        <p:attrNameLst>
                                          <p:attrName>fill.on</p:attrName>
                                        </p:attrNameLst>
                                      </p:cBhvr>
                                      <p:to>
                                        <p:strVal val="true"/>
                                      </p:to>
                                    </p:set>
                                  </p:childTnLst>
                                </p:cTn>
                              </p:par>
                              <p:par>
                                <p:cTn id="12" presetID="27" presetClass="emph" presetSubtype="0" repeatCount="3000" fill="remove" grpId="0" nodeType="withEffect">
                                  <p:stCondLst>
                                    <p:cond delay="0"/>
                                  </p:stCondLst>
                                  <p:childTnLst>
                                    <p:animClr clrSpc="rgb" dir="cw">
                                      <p:cBhvr override="childStyle">
                                        <p:cTn id="13" dur="250" autoRev="1" fill="remove"/>
                                        <p:tgtEl>
                                          <p:spTgt spid="13"/>
                                        </p:tgtEl>
                                        <p:attrNameLst>
                                          <p:attrName>style.color</p:attrName>
                                        </p:attrNameLst>
                                      </p:cBhvr>
                                      <p:to>
                                        <a:schemeClr val="bg1"/>
                                      </p:to>
                                    </p:animClr>
                                    <p:animClr clrSpc="rgb" dir="cw">
                                      <p:cBhvr>
                                        <p:cTn id="14" dur="250" autoRev="1" fill="remove"/>
                                        <p:tgtEl>
                                          <p:spTgt spid="13"/>
                                        </p:tgtEl>
                                        <p:attrNameLst>
                                          <p:attrName>fillcolor</p:attrName>
                                        </p:attrNameLst>
                                      </p:cBhvr>
                                      <p:to>
                                        <a:schemeClr val="bg1"/>
                                      </p:to>
                                    </p:animClr>
                                    <p:set>
                                      <p:cBhvr>
                                        <p:cTn id="15" dur="250" autoRev="1" fill="remove"/>
                                        <p:tgtEl>
                                          <p:spTgt spid="13"/>
                                        </p:tgtEl>
                                        <p:attrNameLst>
                                          <p:attrName>fill.type</p:attrName>
                                        </p:attrNameLst>
                                      </p:cBhvr>
                                      <p:to>
                                        <p:strVal val="solid"/>
                                      </p:to>
                                    </p:set>
                                    <p:set>
                                      <p:cBhvr>
                                        <p:cTn id="16" dur="250" autoRev="1" fill="remove"/>
                                        <p:tgtEl>
                                          <p:spTgt spid="13"/>
                                        </p:tgtEl>
                                        <p:attrNameLst>
                                          <p:attrName>fill.on</p:attrName>
                                        </p:attrNameLst>
                                      </p:cBhvr>
                                      <p:to>
                                        <p:strVal val="true"/>
                                      </p:to>
                                    </p:set>
                                  </p:childTnLst>
                                </p:cTn>
                              </p:par>
                              <p:par>
                                <p:cTn id="17" presetID="27" presetClass="emph" presetSubtype="0" repeatCount="3000" fill="remove" grpId="0" nodeType="withEffect">
                                  <p:stCondLst>
                                    <p:cond delay="0"/>
                                  </p:stCondLst>
                                  <p:childTnLst>
                                    <p:animClr clrSpc="rgb" dir="cw">
                                      <p:cBhvr override="childStyle">
                                        <p:cTn id="18" dur="250" autoRev="1" fill="remove"/>
                                        <p:tgtEl>
                                          <p:spTgt spid="26"/>
                                        </p:tgtEl>
                                        <p:attrNameLst>
                                          <p:attrName>style.color</p:attrName>
                                        </p:attrNameLst>
                                      </p:cBhvr>
                                      <p:to>
                                        <a:schemeClr val="bg1"/>
                                      </p:to>
                                    </p:animClr>
                                    <p:animClr clrSpc="rgb" dir="cw">
                                      <p:cBhvr>
                                        <p:cTn id="19" dur="250" autoRev="1" fill="remove"/>
                                        <p:tgtEl>
                                          <p:spTgt spid="26"/>
                                        </p:tgtEl>
                                        <p:attrNameLst>
                                          <p:attrName>fillcolor</p:attrName>
                                        </p:attrNameLst>
                                      </p:cBhvr>
                                      <p:to>
                                        <a:schemeClr val="bg1"/>
                                      </p:to>
                                    </p:animClr>
                                    <p:set>
                                      <p:cBhvr>
                                        <p:cTn id="20" dur="250" autoRev="1" fill="remove"/>
                                        <p:tgtEl>
                                          <p:spTgt spid="26"/>
                                        </p:tgtEl>
                                        <p:attrNameLst>
                                          <p:attrName>fill.type</p:attrName>
                                        </p:attrNameLst>
                                      </p:cBhvr>
                                      <p:to>
                                        <p:strVal val="solid"/>
                                      </p:to>
                                    </p:set>
                                    <p:set>
                                      <p:cBhvr>
                                        <p:cTn id="21" dur="250" autoRev="1" fill="remove"/>
                                        <p:tgtEl>
                                          <p:spTgt spid="26"/>
                                        </p:tgtEl>
                                        <p:attrNameLst>
                                          <p:attrName>fill.on</p:attrName>
                                        </p:attrNameLst>
                                      </p:cBhvr>
                                      <p:to>
                                        <p:strVal val="true"/>
                                      </p:to>
                                    </p:set>
                                  </p:childTnLst>
                                </p:cTn>
                              </p:par>
                              <p:par>
                                <p:cTn id="22" presetID="27" presetClass="emph" presetSubtype="0" repeatCount="3000" fill="remove" grpId="0" nodeType="withEffect">
                                  <p:stCondLst>
                                    <p:cond delay="0"/>
                                  </p:stCondLst>
                                  <p:childTnLst>
                                    <p:animClr clrSpc="rgb" dir="cw">
                                      <p:cBhvr override="childStyle">
                                        <p:cTn id="23" dur="250" autoRev="1" fill="remove"/>
                                        <p:tgtEl>
                                          <p:spTgt spid="25"/>
                                        </p:tgtEl>
                                        <p:attrNameLst>
                                          <p:attrName>style.color</p:attrName>
                                        </p:attrNameLst>
                                      </p:cBhvr>
                                      <p:to>
                                        <a:schemeClr val="bg1"/>
                                      </p:to>
                                    </p:animClr>
                                    <p:animClr clrSpc="rgb" dir="cw">
                                      <p:cBhvr>
                                        <p:cTn id="24" dur="250" autoRev="1" fill="remove"/>
                                        <p:tgtEl>
                                          <p:spTgt spid="25"/>
                                        </p:tgtEl>
                                        <p:attrNameLst>
                                          <p:attrName>fillcolor</p:attrName>
                                        </p:attrNameLst>
                                      </p:cBhvr>
                                      <p:to>
                                        <a:schemeClr val="bg1"/>
                                      </p:to>
                                    </p:animClr>
                                    <p:set>
                                      <p:cBhvr>
                                        <p:cTn id="25" dur="250" autoRev="1" fill="remove"/>
                                        <p:tgtEl>
                                          <p:spTgt spid="25"/>
                                        </p:tgtEl>
                                        <p:attrNameLst>
                                          <p:attrName>fill.type</p:attrName>
                                        </p:attrNameLst>
                                      </p:cBhvr>
                                      <p:to>
                                        <p:strVal val="solid"/>
                                      </p:to>
                                    </p:set>
                                    <p:set>
                                      <p:cBhvr>
                                        <p:cTn id="26" dur="250" autoRev="1" fill="remove"/>
                                        <p:tgtEl>
                                          <p:spTgt spid="25"/>
                                        </p:tgtEl>
                                        <p:attrNameLst>
                                          <p:attrName>fill.on</p:attrName>
                                        </p:attrNameLst>
                                      </p:cBhvr>
                                      <p:to>
                                        <p:strVal val="true"/>
                                      </p:to>
                                    </p:set>
                                  </p:childTnLst>
                                </p:cTn>
                              </p:par>
                              <p:par>
                                <p:cTn id="27" presetID="27" presetClass="emph" presetSubtype="0" repeatCount="3000" fill="remove" grpId="0" nodeType="withEffect">
                                  <p:stCondLst>
                                    <p:cond delay="0"/>
                                  </p:stCondLst>
                                  <p:childTnLst>
                                    <p:animClr clrSpc="rgb" dir="cw">
                                      <p:cBhvr override="childStyle">
                                        <p:cTn id="28" dur="250" autoRev="1" fill="remove"/>
                                        <p:tgtEl>
                                          <p:spTgt spid="18"/>
                                        </p:tgtEl>
                                        <p:attrNameLst>
                                          <p:attrName>style.color</p:attrName>
                                        </p:attrNameLst>
                                      </p:cBhvr>
                                      <p:to>
                                        <a:schemeClr val="bg1"/>
                                      </p:to>
                                    </p:animClr>
                                    <p:animClr clrSpc="rgb" dir="cw">
                                      <p:cBhvr>
                                        <p:cTn id="29" dur="250" autoRev="1" fill="remove"/>
                                        <p:tgtEl>
                                          <p:spTgt spid="18"/>
                                        </p:tgtEl>
                                        <p:attrNameLst>
                                          <p:attrName>fillcolor</p:attrName>
                                        </p:attrNameLst>
                                      </p:cBhvr>
                                      <p:to>
                                        <a:schemeClr val="bg1"/>
                                      </p:to>
                                    </p:animClr>
                                    <p:set>
                                      <p:cBhvr>
                                        <p:cTn id="30" dur="250" autoRev="1" fill="remove"/>
                                        <p:tgtEl>
                                          <p:spTgt spid="18"/>
                                        </p:tgtEl>
                                        <p:attrNameLst>
                                          <p:attrName>fill.type</p:attrName>
                                        </p:attrNameLst>
                                      </p:cBhvr>
                                      <p:to>
                                        <p:strVal val="solid"/>
                                      </p:to>
                                    </p:set>
                                    <p:set>
                                      <p:cBhvr>
                                        <p:cTn id="31" dur="250" autoRev="1" fill="remove"/>
                                        <p:tgtEl>
                                          <p:spTgt spid="18"/>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childTnLst>
                                </p:cTn>
                              </p:par>
                              <p:par>
                                <p:cTn id="36" presetID="2" presetClass="exit" presetSubtype="4" fill="hold" grpId="1" nodeType="withEffect">
                                  <p:stCondLst>
                                    <p:cond delay="0"/>
                                  </p:stCondLst>
                                  <p:childTnLst>
                                    <p:anim calcmode="lin" valueType="num">
                                      <p:cBhvr additive="base">
                                        <p:cTn id="37" dur="500"/>
                                        <p:tgtEl>
                                          <p:spTgt spid="18"/>
                                        </p:tgtEl>
                                        <p:attrNameLst>
                                          <p:attrName>ppt_x</p:attrName>
                                        </p:attrNameLst>
                                      </p:cBhvr>
                                      <p:tavLst>
                                        <p:tav tm="0">
                                          <p:val>
                                            <p:strVal val="ppt_x"/>
                                          </p:val>
                                        </p:tav>
                                        <p:tav tm="100000">
                                          <p:val>
                                            <p:strVal val="ppt_x"/>
                                          </p:val>
                                        </p:tav>
                                      </p:tavLst>
                                    </p:anim>
                                    <p:anim calcmode="lin" valueType="num">
                                      <p:cBhvr additive="base">
                                        <p:cTn id="38" dur="500"/>
                                        <p:tgtEl>
                                          <p:spTgt spid="18"/>
                                        </p:tgtEl>
                                        <p:attrNameLst>
                                          <p:attrName>ppt_y</p:attrName>
                                        </p:attrNameLst>
                                      </p:cBhvr>
                                      <p:tavLst>
                                        <p:tav tm="0">
                                          <p:val>
                                            <p:strVal val="ppt_y"/>
                                          </p:val>
                                        </p:tav>
                                        <p:tav tm="100000">
                                          <p:val>
                                            <p:strVal val="1+ppt_h/2"/>
                                          </p:val>
                                        </p:tav>
                                      </p:tavLst>
                                    </p:anim>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childTnLst>
                                </p:cTn>
                              </p:par>
                              <p:par>
                                <p:cTn id="44" presetID="56" presetClass="path" presetSubtype="0" accel="50000" decel="50000" fill="hold" grpId="0" nodeType="withEffect">
                                  <p:stCondLst>
                                    <p:cond delay="0"/>
                                  </p:stCondLst>
                                  <p:childTnLst>
                                    <p:animMotion origin="layout" path="M 3.33333E-6 -3.3025E-6 L 0.01666 -0.0333 " pathEditMode="relative" rAng="0" ptsTypes="AA">
                                      <p:cBhvr>
                                        <p:cTn id="45" dur="1000" fill="hold"/>
                                        <p:tgtEl>
                                          <p:spTgt spid="20"/>
                                        </p:tgtEl>
                                        <p:attrNameLst>
                                          <p:attrName>ppt_x</p:attrName>
                                          <p:attrName>ppt_y</p:attrName>
                                        </p:attrNameLst>
                                      </p:cBhvr>
                                      <p:rCtr x="833" y="-1665"/>
                                    </p:animMotion>
                                  </p:childTnLst>
                                </p:cTn>
                              </p:par>
                              <p:par>
                                <p:cTn id="46" presetID="49" presetClass="path" presetSubtype="0" accel="50000" decel="50000" fill="hold" grpId="0" nodeType="withEffect">
                                  <p:stCondLst>
                                    <p:cond delay="0"/>
                                  </p:stCondLst>
                                  <p:childTnLst>
                                    <p:animMotion origin="layout" path="M 1.11111E-6 -3.79278E-7 L 0.03194 0.02243 " pathEditMode="relative" rAng="0" ptsTypes="AA">
                                      <p:cBhvr>
                                        <p:cTn id="47" dur="1000" fill="hold"/>
                                        <p:tgtEl>
                                          <p:spTgt spid="19"/>
                                        </p:tgtEl>
                                        <p:attrNameLst>
                                          <p:attrName>ppt_x</p:attrName>
                                          <p:attrName>ppt_y</p:attrName>
                                        </p:attrNameLst>
                                      </p:cBhvr>
                                      <p:rCtr x="1597" y="1110"/>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childTnLst>
                                </p:cTn>
                              </p:par>
                              <p:par>
                                <p:cTn id="52" presetID="53" presetClass="entr" presetSubtype="16"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childTnLst>
                                </p:cTn>
                              </p:par>
                              <p:par>
                                <p:cTn id="61" presetID="27" presetClass="emph" presetSubtype="0" repeatCount="2000" fill="remove" grpId="1" nodeType="withEffect">
                                  <p:stCondLst>
                                    <p:cond delay="0"/>
                                  </p:stCondLst>
                                  <p:childTnLst>
                                    <p:animClr clrSpc="rgb" dir="cw">
                                      <p:cBhvr override="childStyle">
                                        <p:cTn id="62" dur="250" autoRev="1" fill="remove"/>
                                        <p:tgtEl>
                                          <p:spTgt spid="15"/>
                                        </p:tgtEl>
                                        <p:attrNameLst>
                                          <p:attrName>style.color</p:attrName>
                                        </p:attrNameLst>
                                      </p:cBhvr>
                                      <p:to>
                                        <a:srgbClr val="FF0000"/>
                                      </p:to>
                                    </p:animClr>
                                    <p:animClr clrSpc="rgb" dir="cw">
                                      <p:cBhvr>
                                        <p:cTn id="63" dur="250" autoRev="1" fill="remove"/>
                                        <p:tgtEl>
                                          <p:spTgt spid="15"/>
                                        </p:tgtEl>
                                        <p:attrNameLst>
                                          <p:attrName>fillcolor</p:attrName>
                                        </p:attrNameLst>
                                      </p:cBhvr>
                                      <p:to>
                                        <a:srgbClr val="FF0000"/>
                                      </p:to>
                                    </p:animClr>
                                    <p:set>
                                      <p:cBhvr>
                                        <p:cTn id="64" dur="250" autoRev="1" fill="remove"/>
                                        <p:tgtEl>
                                          <p:spTgt spid="15"/>
                                        </p:tgtEl>
                                        <p:attrNameLst>
                                          <p:attrName>fill.type</p:attrName>
                                        </p:attrNameLst>
                                      </p:cBhvr>
                                      <p:to>
                                        <p:strVal val="solid"/>
                                      </p:to>
                                    </p:set>
                                    <p:set>
                                      <p:cBhvr>
                                        <p:cTn id="65" dur="250" autoRev="1" fill="remove"/>
                                        <p:tgtEl>
                                          <p:spTgt spid="15"/>
                                        </p:tgtEl>
                                        <p:attrNameLst>
                                          <p:attrName>fill.on</p:attrName>
                                        </p:attrNameLst>
                                      </p:cBhvr>
                                      <p:to>
                                        <p:strVal val="true"/>
                                      </p:to>
                                    </p:set>
                                  </p:childTnLst>
                                </p:cTn>
                              </p:par>
                              <p:par>
                                <p:cTn id="66" presetID="27" presetClass="emph" presetSubtype="0" repeatCount="2000" fill="remove" grpId="0" nodeType="withEffect">
                                  <p:stCondLst>
                                    <p:cond delay="0"/>
                                  </p:stCondLst>
                                  <p:childTnLst>
                                    <p:animClr clrSpc="rgb" dir="cw">
                                      <p:cBhvr override="childStyle">
                                        <p:cTn id="67" dur="250" autoRev="1" fill="remove"/>
                                        <p:tgtEl>
                                          <p:spTgt spid="14"/>
                                        </p:tgtEl>
                                        <p:attrNameLst>
                                          <p:attrName>style.color</p:attrName>
                                        </p:attrNameLst>
                                      </p:cBhvr>
                                      <p:to>
                                        <a:srgbClr val="FF0000"/>
                                      </p:to>
                                    </p:animClr>
                                    <p:animClr clrSpc="rgb" dir="cw">
                                      <p:cBhvr>
                                        <p:cTn id="68" dur="250" autoRev="1" fill="remove"/>
                                        <p:tgtEl>
                                          <p:spTgt spid="14"/>
                                        </p:tgtEl>
                                        <p:attrNameLst>
                                          <p:attrName>fillcolor</p:attrName>
                                        </p:attrNameLst>
                                      </p:cBhvr>
                                      <p:to>
                                        <a:srgbClr val="FF0000"/>
                                      </p:to>
                                    </p:animClr>
                                    <p:set>
                                      <p:cBhvr>
                                        <p:cTn id="69" dur="250" autoRev="1" fill="remove"/>
                                        <p:tgtEl>
                                          <p:spTgt spid="14"/>
                                        </p:tgtEl>
                                        <p:attrNameLst>
                                          <p:attrName>fill.type</p:attrName>
                                        </p:attrNameLst>
                                      </p:cBhvr>
                                      <p:to>
                                        <p:strVal val="solid"/>
                                      </p:to>
                                    </p:set>
                                    <p:set>
                                      <p:cBhvr>
                                        <p:cTn id="70" dur="250" autoRev="1" fill="remove"/>
                                        <p:tgtEl>
                                          <p:spTgt spid="14"/>
                                        </p:tgtEl>
                                        <p:attrNameLst>
                                          <p:attrName>fill.on</p:attrName>
                                        </p:attrNameLst>
                                      </p:cBhvr>
                                      <p:to>
                                        <p:strVal val="true"/>
                                      </p:to>
                                    </p:set>
                                  </p:childTnLst>
                                </p:cTn>
                              </p:par>
                              <p:par>
                                <p:cTn id="71" presetID="27" presetClass="emph" presetSubtype="0" repeatCount="2000" fill="remove" grpId="0" nodeType="withEffect">
                                  <p:stCondLst>
                                    <p:cond delay="0"/>
                                  </p:stCondLst>
                                  <p:childTnLst>
                                    <p:animClr clrSpc="rgb" dir="cw">
                                      <p:cBhvr override="childStyle">
                                        <p:cTn id="72" dur="250" autoRev="1" fill="remove"/>
                                        <p:tgtEl>
                                          <p:spTgt spid="11"/>
                                        </p:tgtEl>
                                        <p:attrNameLst>
                                          <p:attrName>style.color</p:attrName>
                                        </p:attrNameLst>
                                      </p:cBhvr>
                                      <p:to>
                                        <a:srgbClr val="FF0000"/>
                                      </p:to>
                                    </p:animClr>
                                    <p:animClr clrSpc="rgb" dir="cw">
                                      <p:cBhvr>
                                        <p:cTn id="73" dur="250" autoRev="1" fill="remove"/>
                                        <p:tgtEl>
                                          <p:spTgt spid="11"/>
                                        </p:tgtEl>
                                        <p:attrNameLst>
                                          <p:attrName>fillcolor</p:attrName>
                                        </p:attrNameLst>
                                      </p:cBhvr>
                                      <p:to>
                                        <a:srgbClr val="FF0000"/>
                                      </p:to>
                                    </p:animClr>
                                    <p:set>
                                      <p:cBhvr>
                                        <p:cTn id="74" dur="250" autoRev="1" fill="remove"/>
                                        <p:tgtEl>
                                          <p:spTgt spid="11"/>
                                        </p:tgtEl>
                                        <p:attrNameLst>
                                          <p:attrName>fill.type</p:attrName>
                                        </p:attrNameLst>
                                      </p:cBhvr>
                                      <p:to>
                                        <p:strVal val="solid"/>
                                      </p:to>
                                    </p:set>
                                    <p:set>
                                      <p:cBhvr>
                                        <p:cTn id="75" dur="250" autoRev="1" fill="remove"/>
                                        <p:tgtEl>
                                          <p:spTgt spid="11"/>
                                        </p:tgtEl>
                                        <p:attrNameLst>
                                          <p:attrName>fill.on</p:attrName>
                                        </p:attrNameLst>
                                      </p:cBhvr>
                                      <p:to>
                                        <p:strVal val="true"/>
                                      </p:to>
                                    </p:set>
                                  </p:childTnLst>
                                </p:cTn>
                              </p:par>
                            </p:childTnLst>
                          </p:cTn>
                        </p:par>
                        <p:par>
                          <p:cTn id="76" fill="hold">
                            <p:stCondLst>
                              <p:cond delay="1000"/>
                            </p:stCondLst>
                            <p:childTnLst>
                              <p:par>
                                <p:cTn id="77" presetID="56" presetClass="path" presetSubtype="0" accel="50000" decel="50000" fill="hold" grpId="0" nodeType="afterEffect">
                                  <p:stCondLst>
                                    <p:cond delay="0"/>
                                  </p:stCondLst>
                                  <p:childTnLst>
                                    <p:animMotion origin="layout" path="M 1.94444E-6 -1.11111E-6 L -0.03837 -0.05417 " pathEditMode="relative" rAng="0" ptsTypes="AA">
                                      <p:cBhvr>
                                        <p:cTn id="78" dur="1000" fill="hold"/>
                                        <p:tgtEl>
                                          <p:spTgt spid="15"/>
                                        </p:tgtEl>
                                        <p:attrNameLst>
                                          <p:attrName>ppt_x</p:attrName>
                                          <p:attrName>ppt_y</p:attrName>
                                        </p:attrNameLst>
                                      </p:cBhvr>
                                      <p:rCtr x="-1927"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5" grpId="1" animBg="1"/>
      <p:bldP spid="17" grpId="0" animBg="1"/>
      <p:bldP spid="18" grpId="0" animBg="1"/>
      <p:bldP spid="18" grpId="1" animBg="1"/>
      <p:bldP spid="19"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066800"/>
          </a:xfrm>
        </p:spPr>
        <p:txBody>
          <a:bodyPr/>
          <a:lstStyle/>
          <a:p>
            <a:pPr algn="ctr"/>
            <a:r>
              <a:rPr lang="en-US" dirty="0" smtClean="0"/>
              <a:t>Talk Overview</a:t>
            </a:r>
            <a:endParaRPr lang="en-US" dirty="0"/>
          </a:p>
        </p:txBody>
      </p:sp>
      <p:graphicFrame>
        <p:nvGraphicFramePr>
          <p:cNvPr id="4" name="Diagram 3"/>
          <p:cNvGraphicFramePr/>
          <p:nvPr>
            <p:extLst>
              <p:ext uri="{D42A27DB-BD31-4B8C-83A1-F6EECF244321}">
                <p14:modId xmlns:p14="http://schemas.microsoft.com/office/powerpoint/2010/main" val="1245679437"/>
              </p:ext>
            </p:extLst>
          </p:nvPr>
        </p:nvGraphicFramePr>
        <p:xfrm>
          <a:off x="609600" y="15240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Topology</a:t>
            </a:r>
            <a:endParaRPr lang="en-US" dirty="0"/>
          </a:p>
        </p:txBody>
      </p:sp>
      <p:sp>
        <p:nvSpPr>
          <p:cNvPr id="3" name="Content Placeholder 2"/>
          <p:cNvSpPr>
            <a:spLocks noGrp="1"/>
          </p:cNvSpPr>
          <p:nvPr>
            <p:ph idx="1"/>
          </p:nvPr>
        </p:nvSpPr>
        <p:spPr>
          <a:xfrm>
            <a:off x="457200" y="1676400"/>
            <a:ext cx="8229600" cy="4876800"/>
          </a:xfrm>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dirty="0" err="1" smtClean="0"/>
              <a:t>Testbed</a:t>
            </a:r>
            <a:r>
              <a:rPr lang="en-US" b="1" dirty="0" smtClean="0"/>
              <a:t>: </a:t>
            </a:r>
            <a:r>
              <a:rPr lang="en-US" dirty="0" smtClean="0"/>
              <a:t>80 Windows XP machines on </a:t>
            </a:r>
            <a:r>
              <a:rPr lang="en-US" dirty="0" err="1" smtClean="0"/>
              <a:t>Deterlab</a:t>
            </a:r>
            <a:endParaRPr lang="en-US" dirty="0" smtClean="0"/>
          </a:p>
          <a:p>
            <a:r>
              <a:rPr lang="en-US" b="1" dirty="0" smtClean="0"/>
              <a:t>Typical Settings:</a:t>
            </a:r>
          </a:p>
          <a:p>
            <a:pPr lvl="1"/>
            <a:r>
              <a:rPr lang="en-US" dirty="0" smtClean="0"/>
              <a:t>IPMC is enabled within data centers</a:t>
            </a:r>
          </a:p>
          <a:p>
            <a:pPr lvl="1"/>
            <a:r>
              <a:rPr lang="en-US" dirty="0" smtClean="0"/>
              <a:t>Global IPMC is only enabled for computing the IPMC baseline</a:t>
            </a:r>
          </a:p>
        </p:txBody>
      </p:sp>
      <p:pic>
        <p:nvPicPr>
          <p:cNvPr id="6" name="Picture 5" descr="topology.png"/>
          <p:cNvPicPr>
            <a:picLocks noChangeAspect="1"/>
          </p:cNvPicPr>
          <p:nvPr/>
        </p:nvPicPr>
        <p:blipFill>
          <a:blip r:embed="rId3" cstate="print"/>
          <a:stretch>
            <a:fillRect/>
          </a:stretch>
        </p:blipFill>
        <p:spPr>
          <a:xfrm>
            <a:off x="1820672" y="1633728"/>
            <a:ext cx="5494528" cy="3090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Scenarios</a:t>
            </a:r>
            <a:endParaRPr lang="en-US" dirty="0"/>
          </a:p>
        </p:txBody>
      </p:sp>
      <p:sp>
        <p:nvSpPr>
          <p:cNvPr id="3" name="Content Placeholder 2"/>
          <p:cNvSpPr>
            <a:spLocks noGrp="1"/>
          </p:cNvSpPr>
          <p:nvPr>
            <p:ph idx="1"/>
          </p:nvPr>
        </p:nvSpPr>
        <p:spPr>
          <a:xfrm>
            <a:off x="457200" y="1524000"/>
            <a:ext cx="8229600" cy="5181600"/>
          </a:xfrm>
        </p:spPr>
        <p:txBody>
          <a:bodyPr>
            <a:normAutofit fontScale="92500" lnSpcReduction="10000"/>
          </a:bodyPr>
          <a:lstStyle/>
          <a:p>
            <a:r>
              <a:rPr lang="en-US" b="1" dirty="0" smtClean="0"/>
              <a:t>Evaluating the Overlay Topology</a:t>
            </a:r>
          </a:p>
          <a:p>
            <a:pPr lvl="1"/>
            <a:r>
              <a:rPr lang="en-US" dirty="0" smtClean="0"/>
              <a:t>Tiny messages (10-byte payload), low rates (100 </a:t>
            </a:r>
            <a:r>
              <a:rPr lang="en-US" dirty="0" err="1" smtClean="0"/>
              <a:t>msgs</a:t>
            </a:r>
            <a:r>
              <a:rPr lang="en-US" dirty="0" smtClean="0"/>
              <a:t>/sec)</a:t>
            </a:r>
          </a:p>
          <a:p>
            <a:pPr lvl="1"/>
            <a:r>
              <a:rPr lang="en-US" i="1" dirty="0" smtClean="0"/>
              <a:t>Does Kevlar find low-latency paths?</a:t>
            </a:r>
          </a:p>
          <a:p>
            <a:pPr lvl="1"/>
            <a:r>
              <a:rPr lang="en-US" i="1" dirty="0" smtClean="0"/>
              <a:t>Does Kevlar use bandwidth efficiently?</a:t>
            </a:r>
          </a:p>
          <a:p>
            <a:pPr lvl="1"/>
            <a:endParaRPr lang="en-US" b="1" dirty="0" smtClean="0"/>
          </a:p>
          <a:p>
            <a:r>
              <a:rPr lang="en-US" b="1" dirty="0" smtClean="0"/>
              <a:t>Evaluating the Delivery Efficiency </a:t>
            </a:r>
          </a:p>
          <a:p>
            <a:pPr lvl="1"/>
            <a:r>
              <a:rPr lang="en-US" dirty="0" smtClean="0"/>
              <a:t>Constant stream of information</a:t>
            </a:r>
          </a:p>
          <a:p>
            <a:pPr lvl="1"/>
            <a:r>
              <a:rPr lang="en-US" b="1" dirty="0" smtClean="0"/>
              <a:t>Message sizes:</a:t>
            </a:r>
            <a:r>
              <a:rPr lang="en-US" dirty="0" smtClean="0"/>
              <a:t> 150, 1500, 15000 bytes.</a:t>
            </a:r>
          </a:p>
          <a:p>
            <a:pPr lvl="1"/>
            <a:r>
              <a:rPr lang="en-US" b="1" dirty="0" smtClean="0"/>
              <a:t>Message rates:</a:t>
            </a:r>
            <a:r>
              <a:rPr lang="en-US" dirty="0" smtClean="0"/>
              <a:t> 100, 300 Kbps, 1, 3, 10 Mbps</a:t>
            </a:r>
          </a:p>
          <a:p>
            <a:pPr lvl="1"/>
            <a:r>
              <a:rPr lang="en-US" i="1" dirty="0" smtClean="0"/>
              <a:t>How quickly are messages delivered to everyone?</a:t>
            </a:r>
          </a:p>
          <a:p>
            <a:pPr lvl="1"/>
            <a:endParaRPr lang="en-US" i="1" dirty="0" smtClean="0"/>
          </a:p>
          <a:p>
            <a:r>
              <a:rPr lang="en-US" b="1" dirty="0" smtClean="0"/>
              <a:t>Evaluating the Robustness</a:t>
            </a:r>
          </a:p>
          <a:p>
            <a:pPr lvl="1"/>
            <a:r>
              <a:rPr lang="en-US" i="1" dirty="0" smtClean="0"/>
              <a:t>Can Kevlar tolerate catastrophic node failures?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Scenarios</a:t>
            </a:r>
            <a:endParaRPr lang="en-US" dirty="0"/>
          </a:p>
        </p:txBody>
      </p:sp>
      <p:sp>
        <p:nvSpPr>
          <p:cNvPr id="3" name="Content Placeholder 2"/>
          <p:cNvSpPr>
            <a:spLocks noGrp="1"/>
          </p:cNvSpPr>
          <p:nvPr>
            <p:ph idx="1"/>
          </p:nvPr>
        </p:nvSpPr>
        <p:spPr>
          <a:xfrm>
            <a:off x="457200" y="1676400"/>
            <a:ext cx="8686800" cy="51816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i="1" dirty="0" smtClean="0"/>
              <a:t>Does Kevlar find low-latency paths?</a:t>
            </a:r>
          </a:p>
          <a:p>
            <a:pPr lvl="1"/>
            <a:r>
              <a:rPr lang="en-US" dirty="0" smtClean="0"/>
              <a:t>Kevlar follows the ideal baseline (IPMC) except for ISP nodes</a:t>
            </a:r>
          </a:p>
        </p:txBody>
      </p:sp>
      <p:pic>
        <p:nvPicPr>
          <p:cNvPr id="5" name="Picture 4" descr="topo_merge_latency.png"/>
          <p:cNvPicPr>
            <a:picLocks noChangeAspect="1"/>
          </p:cNvPicPr>
          <p:nvPr/>
        </p:nvPicPr>
        <p:blipFill>
          <a:blip r:embed="rId4" cstate="print"/>
          <a:stretch>
            <a:fillRect/>
          </a:stretch>
        </p:blipFill>
        <p:spPr>
          <a:xfrm>
            <a:off x="1445428" y="1745191"/>
            <a:ext cx="5793572" cy="3588809"/>
          </a:xfrm>
          <a:prstGeom prst="rect">
            <a:avLst/>
          </a:prstGeom>
        </p:spPr>
      </p:pic>
      <p:grpSp>
        <p:nvGrpSpPr>
          <p:cNvPr id="7" name="Group 6"/>
          <p:cNvGrpSpPr/>
          <p:nvPr/>
        </p:nvGrpSpPr>
        <p:grpSpPr>
          <a:xfrm>
            <a:off x="2362200" y="2743200"/>
            <a:ext cx="1066800" cy="902732"/>
            <a:chOff x="2362200" y="2743200"/>
            <a:chExt cx="1066800" cy="902732"/>
          </a:xfrm>
        </p:grpSpPr>
        <p:sp>
          <p:nvSpPr>
            <p:cNvPr id="4" name="TextBox 3"/>
            <p:cNvSpPr txBox="1"/>
            <p:nvPr/>
          </p:nvSpPr>
          <p:spPr>
            <a:xfrm>
              <a:off x="2362200" y="2743200"/>
              <a:ext cx="1066800" cy="369332"/>
            </a:xfrm>
            <a:prstGeom prst="rect">
              <a:avLst/>
            </a:prstGeom>
            <a:noFill/>
          </p:spPr>
          <p:txBody>
            <a:bodyPr wrap="square" rtlCol="0">
              <a:spAutoFit/>
            </a:bodyPr>
            <a:lstStyle/>
            <a:p>
              <a:r>
                <a:rPr lang="en-US" dirty="0" smtClean="0"/>
                <a:t>Baseline</a:t>
              </a:r>
              <a:endParaRPr lang="en-US" dirty="0"/>
            </a:p>
          </p:txBody>
        </p:sp>
        <p:cxnSp>
          <p:nvCxnSpPr>
            <p:cNvPr id="6" name="Straight Arrow Connector 5"/>
            <p:cNvCxnSpPr/>
            <p:nvPr/>
          </p:nvCxnSpPr>
          <p:spPr>
            <a:xfrm rot="16200000" flipH="1">
              <a:off x="2857500" y="3150632"/>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3657600" y="3598635"/>
            <a:ext cx="1143000" cy="516165"/>
            <a:chOff x="3657600" y="3598635"/>
            <a:chExt cx="1143000" cy="516165"/>
          </a:xfrm>
        </p:grpSpPr>
        <p:sp>
          <p:nvSpPr>
            <p:cNvPr id="9" name="TextBox 8"/>
            <p:cNvSpPr txBox="1"/>
            <p:nvPr/>
          </p:nvSpPr>
          <p:spPr>
            <a:xfrm>
              <a:off x="3733800" y="3598635"/>
              <a:ext cx="1066800" cy="369332"/>
            </a:xfrm>
            <a:prstGeom prst="rect">
              <a:avLst/>
            </a:prstGeom>
            <a:noFill/>
          </p:spPr>
          <p:txBody>
            <a:bodyPr wrap="square" rtlCol="0">
              <a:spAutoFit/>
            </a:bodyPr>
            <a:lstStyle/>
            <a:p>
              <a:r>
                <a:rPr lang="en-US" dirty="0" smtClean="0"/>
                <a:t>OMNI</a:t>
              </a:r>
              <a:endParaRPr lang="en-US" dirty="0"/>
            </a:p>
          </p:txBody>
        </p:sp>
        <p:cxnSp>
          <p:nvCxnSpPr>
            <p:cNvPr id="10" name="Straight Arrow Connector 9"/>
            <p:cNvCxnSpPr>
              <a:stCxn id="9" idx="2"/>
            </p:cNvCxnSpPr>
            <p:nvPr/>
          </p:nvCxnSpPr>
          <p:spPr>
            <a:xfrm flipH="1">
              <a:off x="3657600" y="3967967"/>
              <a:ext cx="609600" cy="1468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20" name="Group 19"/>
          <p:cNvGrpSpPr/>
          <p:nvPr/>
        </p:nvGrpSpPr>
        <p:grpSpPr>
          <a:xfrm>
            <a:off x="4724401" y="2342338"/>
            <a:ext cx="1313792" cy="770193"/>
            <a:chOff x="3200401" y="3177910"/>
            <a:chExt cx="1313792" cy="770193"/>
          </a:xfrm>
        </p:grpSpPr>
        <p:sp>
          <p:nvSpPr>
            <p:cNvPr id="21" name="TextBox 20"/>
            <p:cNvSpPr txBox="1"/>
            <p:nvPr/>
          </p:nvSpPr>
          <p:spPr>
            <a:xfrm>
              <a:off x="3447393" y="3301772"/>
              <a:ext cx="1066800" cy="646331"/>
            </a:xfrm>
            <a:prstGeom prst="rect">
              <a:avLst/>
            </a:prstGeom>
            <a:noFill/>
          </p:spPr>
          <p:txBody>
            <a:bodyPr wrap="square" rtlCol="0">
              <a:spAutoFit/>
            </a:bodyPr>
            <a:lstStyle/>
            <a:p>
              <a:r>
                <a:rPr lang="en-US" dirty="0" smtClean="0"/>
                <a:t>Reaches ISP</a:t>
              </a:r>
              <a:endParaRPr lang="en-US" dirty="0"/>
            </a:p>
          </p:txBody>
        </p:sp>
        <p:cxnSp>
          <p:nvCxnSpPr>
            <p:cNvPr id="22" name="Straight Arrow Connector 21"/>
            <p:cNvCxnSpPr>
              <a:stCxn id="21" idx="1"/>
            </p:cNvCxnSpPr>
            <p:nvPr/>
          </p:nvCxnSpPr>
          <p:spPr>
            <a:xfrm flipH="1" flipV="1">
              <a:off x="3200401" y="3177910"/>
              <a:ext cx="246992" cy="4470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3962400" y="3352800"/>
            <a:ext cx="2743200" cy="646331"/>
            <a:chOff x="3962400" y="3352800"/>
            <a:chExt cx="2743200" cy="646331"/>
          </a:xfrm>
        </p:grpSpPr>
        <p:cxnSp>
          <p:nvCxnSpPr>
            <p:cNvPr id="28" name="Straight Arrow Connector 27"/>
            <p:cNvCxnSpPr/>
            <p:nvPr/>
          </p:nvCxnSpPr>
          <p:spPr>
            <a:xfrm>
              <a:off x="3962400" y="3379231"/>
              <a:ext cx="2667000" cy="0"/>
            </a:xfrm>
            <a:prstGeom prst="straightConnector1">
              <a:avLst/>
            </a:prstGeom>
            <a:ln w="38100">
              <a:solidFill>
                <a:schemeClr val="tx1"/>
              </a:solidFill>
              <a:headEnd type="arrow"/>
              <a:tailEnd type="arrow"/>
            </a:ln>
            <a:effectLst>
              <a:outerShdw blurRad="50800" dist="50800" dir="5400000" algn="ctr"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24096" y="3352800"/>
              <a:ext cx="1781504" cy="646331"/>
            </a:xfrm>
            <a:prstGeom prst="rect">
              <a:avLst/>
            </a:prstGeom>
            <a:noFill/>
          </p:spPr>
          <p:txBody>
            <a:bodyPr wrap="square" rtlCol="0">
              <a:spAutoFit/>
            </a:bodyPr>
            <a:lstStyle/>
            <a:p>
              <a:r>
                <a:rPr lang="en-US" dirty="0" smtClean="0"/>
                <a:t>Two Orders of magnitude</a:t>
              </a:r>
              <a:endParaRPr lang="en-US" dirty="0"/>
            </a:p>
          </p:txBody>
        </p:sp>
      </p:grpSp>
      <p:graphicFrame>
        <p:nvGraphicFramePr>
          <p:cNvPr id="23" name="Diagram 22"/>
          <p:cNvGraphicFramePr/>
          <p:nvPr>
            <p:extLst>
              <p:ext uri="{D42A27DB-BD31-4B8C-83A1-F6EECF244321}">
                <p14:modId xmlns:p14="http://schemas.microsoft.com/office/powerpoint/2010/main" val="3552505684"/>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Scenarios</a:t>
            </a:r>
            <a:endParaRPr lang="en-US" dirty="0"/>
          </a:p>
        </p:txBody>
      </p:sp>
      <p:sp>
        <p:nvSpPr>
          <p:cNvPr id="3" name="Content Placeholder 2"/>
          <p:cNvSpPr>
            <a:spLocks noGrp="1"/>
          </p:cNvSpPr>
          <p:nvPr>
            <p:ph idx="1"/>
          </p:nvPr>
        </p:nvSpPr>
        <p:spPr>
          <a:xfrm>
            <a:off x="457200" y="1676400"/>
            <a:ext cx="8229600" cy="5181600"/>
          </a:xfrm>
        </p:spPr>
        <p:txBody>
          <a:bodyPr>
            <a:norm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i="1" dirty="0" smtClean="0"/>
          </a:p>
          <a:p>
            <a:r>
              <a:rPr lang="en-US" b="1" i="1" dirty="0" smtClean="0"/>
              <a:t>Does Kevlar use bandwidth efficiently?</a:t>
            </a:r>
          </a:p>
          <a:p>
            <a:pPr lvl="1"/>
            <a:r>
              <a:rPr lang="en-US" dirty="0" smtClean="0"/>
              <a:t>An average Kevlar node forwards 1/5 of incoming traffic</a:t>
            </a:r>
          </a:p>
          <a:p>
            <a:pPr lvl="1"/>
            <a:r>
              <a:rPr lang="en-US" dirty="0" err="1" smtClean="0"/>
              <a:t>DONet</a:t>
            </a:r>
            <a:r>
              <a:rPr lang="en-US" dirty="0" smtClean="0"/>
              <a:t> balances load better for ISP than the OMNI Tree</a:t>
            </a:r>
          </a:p>
          <a:p>
            <a:pPr lvl="1"/>
            <a:r>
              <a:rPr lang="en-US" dirty="0" err="1"/>
              <a:t>DONet</a:t>
            </a:r>
            <a:r>
              <a:rPr lang="en-US" dirty="0"/>
              <a:t> more wasteful than OMNI across slow response </a:t>
            </a:r>
            <a:endParaRPr lang="en-US" dirty="0" smtClean="0"/>
          </a:p>
          <a:p>
            <a:pPr marL="393192" lvl="1" indent="0">
              <a:buNone/>
            </a:pPr>
            <a:r>
              <a:rPr lang="en-US" dirty="0"/>
              <a:t> </a:t>
            </a:r>
            <a:r>
              <a:rPr lang="en-US" dirty="0" smtClean="0"/>
              <a:t>   links</a:t>
            </a:r>
            <a:r>
              <a:rPr lang="en-US" dirty="0"/>
              <a:t> due to duplicate forwarding </a:t>
            </a:r>
            <a:endParaRPr lang="en-US" dirty="0" smtClean="0"/>
          </a:p>
          <a:p>
            <a:pPr lv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0348069"/>
              </p:ext>
            </p:extLst>
          </p:nvPr>
        </p:nvGraphicFramePr>
        <p:xfrm>
          <a:off x="990600" y="2057400"/>
          <a:ext cx="7315200" cy="2123440"/>
        </p:xfrm>
        <a:graphic>
          <a:graphicData uri="http://schemas.openxmlformats.org/drawingml/2006/table">
            <a:tbl>
              <a:tblPr firstRow="1" bandRow="1">
                <a:tableStyleId>{5C22544A-7EE6-4342-B048-85BDC9FD1C3A}</a:tableStyleId>
              </a:tblPr>
              <a:tblGrid>
                <a:gridCol w="1129553"/>
                <a:gridCol w="1918447"/>
                <a:gridCol w="2286000"/>
                <a:gridCol w="1981200"/>
              </a:tblGrid>
              <a:tr h="370840">
                <a:tc>
                  <a:txBody>
                    <a:bodyPr/>
                    <a:lstStyle/>
                    <a:p>
                      <a:r>
                        <a:rPr lang="en-US" dirty="0" smtClean="0"/>
                        <a:t>Protocol</a:t>
                      </a:r>
                      <a:endParaRPr lang="en-US" dirty="0"/>
                    </a:p>
                  </a:txBody>
                  <a:tcPr/>
                </a:tc>
                <a:tc>
                  <a:txBody>
                    <a:bodyPr/>
                    <a:lstStyle/>
                    <a:p>
                      <a:r>
                        <a:rPr lang="en-US" dirty="0" smtClean="0"/>
                        <a:t>Forwarders [#] out of 80 nodes</a:t>
                      </a:r>
                      <a:endParaRPr lang="en-US" dirty="0"/>
                    </a:p>
                  </a:txBody>
                  <a:tcPr/>
                </a:tc>
                <a:tc>
                  <a:txBody>
                    <a:bodyPr/>
                    <a:lstStyle/>
                    <a:p>
                      <a:r>
                        <a:rPr lang="en-US" dirty="0" smtClean="0"/>
                        <a:t>Forwarding load</a:t>
                      </a:r>
                      <a:r>
                        <a:rPr lang="en-US" baseline="0" dirty="0" smtClean="0"/>
                        <a:t> per forwarder [%]</a:t>
                      </a:r>
                      <a:endParaRPr lang="en-US" dirty="0"/>
                    </a:p>
                  </a:txBody>
                  <a:tcPr/>
                </a:tc>
                <a:tc>
                  <a:txBody>
                    <a:bodyPr/>
                    <a:lstStyle/>
                    <a:p>
                      <a:r>
                        <a:rPr lang="en-US" dirty="0" smtClean="0"/>
                        <a:t>Forwarding load per node [%]</a:t>
                      </a:r>
                      <a:endParaRPr lang="en-US" dirty="0"/>
                    </a:p>
                  </a:txBody>
                  <a:tcPr/>
                </a:tc>
              </a:tr>
              <a:tr h="370840">
                <a:tc>
                  <a:txBody>
                    <a:bodyPr/>
                    <a:lstStyle/>
                    <a:p>
                      <a:r>
                        <a:rPr lang="en-US" dirty="0" smtClean="0"/>
                        <a:t>IPMC</a:t>
                      </a:r>
                      <a:endParaRPr lang="en-US" dirty="0"/>
                    </a:p>
                  </a:txBody>
                  <a:tcPr/>
                </a:tc>
                <a:tc>
                  <a:txBody>
                    <a:bodyPr/>
                    <a:lstStyle/>
                    <a:p>
                      <a:r>
                        <a:rPr lang="en-US" dirty="0" smtClean="0"/>
                        <a:t>1</a:t>
                      </a:r>
                      <a:endParaRPr lang="en-US" dirty="0"/>
                    </a:p>
                  </a:txBody>
                  <a:tcPr/>
                </a:tc>
                <a:tc>
                  <a:txBody>
                    <a:bodyPr/>
                    <a:lstStyle/>
                    <a:p>
                      <a:r>
                        <a:rPr lang="en-US" dirty="0" smtClean="0"/>
                        <a:t>100</a:t>
                      </a:r>
                      <a:endParaRPr lang="en-US" dirty="0"/>
                    </a:p>
                  </a:txBody>
                  <a:tcPr/>
                </a:tc>
                <a:tc>
                  <a:txBody>
                    <a:bodyPr/>
                    <a:lstStyle/>
                    <a:p>
                      <a:r>
                        <a:rPr lang="en-US" dirty="0" smtClean="0"/>
                        <a:t>1.3</a:t>
                      </a:r>
                      <a:endParaRPr lang="en-US" dirty="0"/>
                    </a:p>
                  </a:txBody>
                  <a:tcPr/>
                </a:tc>
              </a:tr>
              <a:tr h="370840">
                <a:tc>
                  <a:txBody>
                    <a:bodyPr/>
                    <a:lstStyle/>
                    <a:p>
                      <a:r>
                        <a:rPr lang="en-US" dirty="0" smtClean="0"/>
                        <a:t>Kevlar</a:t>
                      </a:r>
                      <a:endParaRPr lang="en-US" dirty="0"/>
                    </a:p>
                  </a:txBody>
                  <a:tcPr/>
                </a:tc>
                <a:tc>
                  <a:txBody>
                    <a:bodyPr/>
                    <a:lstStyle/>
                    <a:p>
                      <a:r>
                        <a:rPr lang="en-US" dirty="0" smtClean="0"/>
                        <a:t>12</a:t>
                      </a:r>
                      <a:endParaRPr lang="en-US" dirty="0"/>
                    </a:p>
                  </a:txBody>
                  <a:tcPr/>
                </a:tc>
                <a:tc>
                  <a:txBody>
                    <a:bodyPr/>
                    <a:lstStyle/>
                    <a:p>
                      <a:r>
                        <a:rPr lang="en-US" dirty="0" smtClean="0"/>
                        <a:t>135.3</a:t>
                      </a:r>
                      <a:endParaRPr lang="en-US" dirty="0"/>
                    </a:p>
                  </a:txBody>
                  <a:tcPr/>
                </a:tc>
                <a:tc>
                  <a:txBody>
                    <a:bodyPr/>
                    <a:lstStyle/>
                    <a:p>
                      <a:r>
                        <a:rPr lang="en-US" dirty="0" smtClean="0"/>
                        <a:t>20.3</a:t>
                      </a:r>
                      <a:endParaRPr lang="en-US" dirty="0"/>
                    </a:p>
                  </a:txBody>
                  <a:tcPr/>
                </a:tc>
              </a:tr>
              <a:tr h="370840">
                <a:tc>
                  <a:txBody>
                    <a:bodyPr/>
                    <a:lstStyle/>
                    <a:p>
                      <a:r>
                        <a:rPr lang="en-US" dirty="0" smtClean="0"/>
                        <a:t>OMNI</a:t>
                      </a:r>
                      <a:endParaRPr lang="en-US" dirty="0"/>
                    </a:p>
                  </a:txBody>
                  <a:tcPr/>
                </a:tc>
                <a:tc>
                  <a:txBody>
                    <a:bodyPr/>
                    <a:lstStyle/>
                    <a:p>
                      <a:r>
                        <a:rPr lang="en-US" dirty="0" smtClean="0"/>
                        <a:t>20</a:t>
                      </a:r>
                      <a:endParaRPr lang="en-US" dirty="0"/>
                    </a:p>
                  </a:txBody>
                  <a:tcPr/>
                </a:tc>
                <a:tc>
                  <a:txBody>
                    <a:bodyPr/>
                    <a:lstStyle/>
                    <a:p>
                      <a:r>
                        <a:rPr lang="en-US" dirty="0" smtClean="0"/>
                        <a:t>400.0</a:t>
                      </a:r>
                      <a:endParaRPr lang="en-US" dirty="0"/>
                    </a:p>
                  </a:txBody>
                  <a:tcPr/>
                </a:tc>
                <a:tc>
                  <a:txBody>
                    <a:bodyPr/>
                    <a:lstStyle/>
                    <a:p>
                      <a:r>
                        <a:rPr lang="en-US" dirty="0" smtClean="0"/>
                        <a:t>100</a:t>
                      </a:r>
                      <a:endParaRPr lang="en-US" dirty="0"/>
                    </a:p>
                  </a:txBody>
                  <a:tcPr/>
                </a:tc>
              </a:tr>
              <a:tr h="370840">
                <a:tc>
                  <a:txBody>
                    <a:bodyPr/>
                    <a:lstStyle/>
                    <a:p>
                      <a:r>
                        <a:rPr lang="en-US" dirty="0" err="1" smtClean="0"/>
                        <a:t>DONet</a:t>
                      </a:r>
                      <a:endParaRPr lang="en-US" dirty="0"/>
                    </a:p>
                  </a:txBody>
                  <a:tcPr/>
                </a:tc>
                <a:tc>
                  <a:txBody>
                    <a:bodyPr/>
                    <a:lstStyle/>
                    <a:p>
                      <a:r>
                        <a:rPr lang="en-US" dirty="0" smtClean="0"/>
                        <a:t>66</a:t>
                      </a:r>
                      <a:endParaRPr lang="en-US" dirty="0"/>
                    </a:p>
                  </a:txBody>
                  <a:tcPr/>
                </a:tc>
                <a:tc>
                  <a:txBody>
                    <a:bodyPr/>
                    <a:lstStyle/>
                    <a:p>
                      <a:r>
                        <a:rPr lang="en-US" dirty="0" smtClean="0"/>
                        <a:t>124.6</a:t>
                      </a:r>
                      <a:endParaRPr lang="en-US" dirty="0"/>
                    </a:p>
                  </a:txBody>
                  <a:tcPr/>
                </a:tc>
                <a:tc>
                  <a:txBody>
                    <a:bodyPr/>
                    <a:lstStyle/>
                    <a:p>
                      <a:r>
                        <a:rPr lang="en-US" dirty="0" smtClean="0"/>
                        <a:t>102.8</a:t>
                      </a:r>
                      <a:endParaRPr lang="en-US" dirty="0"/>
                    </a:p>
                  </a:txBody>
                  <a:tcPr/>
                </a:tc>
              </a:tr>
            </a:tbl>
          </a:graphicData>
        </a:graphic>
      </p:graphicFrame>
      <p:sp>
        <p:nvSpPr>
          <p:cNvPr id="7" name="Oval 6"/>
          <p:cNvSpPr/>
          <p:nvPr/>
        </p:nvSpPr>
        <p:spPr>
          <a:xfrm>
            <a:off x="6248400" y="3124200"/>
            <a:ext cx="914400" cy="304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3429000"/>
            <a:ext cx="3200400" cy="762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3886200"/>
            <a:ext cx="914400" cy="304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33600" y="2057400"/>
            <a:ext cx="1905000" cy="2133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038600" y="2057400"/>
            <a:ext cx="2286000" cy="2133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324600" y="2057400"/>
            <a:ext cx="1981200" cy="2133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3233692373"/>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0" grpId="1"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Scenarios</a:t>
            </a:r>
            <a:endParaRPr lang="en-US" dirty="0"/>
          </a:p>
        </p:txBody>
      </p:sp>
      <p:sp>
        <p:nvSpPr>
          <p:cNvPr id="3" name="Content Placeholder 2"/>
          <p:cNvSpPr>
            <a:spLocks noGrp="1"/>
          </p:cNvSpPr>
          <p:nvPr>
            <p:ph idx="1"/>
          </p:nvPr>
        </p:nvSpPr>
        <p:spPr>
          <a:xfrm>
            <a:off x="457200" y="1676400"/>
            <a:ext cx="8458200" cy="5334000"/>
          </a:xfrm>
        </p:spPr>
        <p:txBody>
          <a:bodyPr>
            <a:norm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i="1" dirty="0" smtClean="0"/>
              <a:t>How quickly are messages delivered to everyone?</a:t>
            </a:r>
          </a:p>
          <a:p>
            <a:pPr lvl="1"/>
            <a:r>
              <a:rPr lang="en-US" dirty="0" smtClean="0"/>
              <a:t>Kevlar follows ideal IPMC; unaffected by </a:t>
            </a:r>
            <a:r>
              <a:rPr lang="en-US" dirty="0" err="1" smtClean="0"/>
              <a:t>bitrate</a:t>
            </a:r>
            <a:r>
              <a:rPr lang="en-US" dirty="0" smtClean="0"/>
              <a:t> unlike OMNI</a:t>
            </a:r>
          </a:p>
        </p:txBody>
      </p:sp>
      <p:pic>
        <p:nvPicPr>
          <p:cNvPr id="12" name="Picture 11" descr="1500_1M.png"/>
          <p:cNvPicPr>
            <a:picLocks noChangeAspect="1"/>
          </p:cNvPicPr>
          <p:nvPr/>
        </p:nvPicPr>
        <p:blipFill>
          <a:blip r:embed="rId4" cstate="print"/>
          <a:stretch>
            <a:fillRect/>
          </a:stretch>
        </p:blipFill>
        <p:spPr>
          <a:xfrm>
            <a:off x="1143000" y="1600200"/>
            <a:ext cx="3124200" cy="2110945"/>
          </a:xfrm>
          <a:prstGeom prst="rect">
            <a:avLst/>
          </a:prstGeom>
        </p:spPr>
      </p:pic>
      <p:pic>
        <p:nvPicPr>
          <p:cNvPr id="13" name="Picture 12" descr="15k_1M.png"/>
          <p:cNvPicPr>
            <a:picLocks noChangeAspect="1"/>
          </p:cNvPicPr>
          <p:nvPr/>
        </p:nvPicPr>
        <p:blipFill>
          <a:blip r:embed="rId5" cstate="print"/>
          <a:stretch>
            <a:fillRect/>
          </a:stretch>
        </p:blipFill>
        <p:spPr>
          <a:xfrm>
            <a:off x="4648200" y="1600200"/>
            <a:ext cx="3112229" cy="2102857"/>
          </a:xfrm>
          <a:prstGeom prst="rect">
            <a:avLst/>
          </a:prstGeom>
        </p:spPr>
      </p:pic>
      <p:pic>
        <p:nvPicPr>
          <p:cNvPr id="14" name="Picture 13" descr="1500_10M.png"/>
          <p:cNvPicPr>
            <a:picLocks noChangeAspect="1"/>
          </p:cNvPicPr>
          <p:nvPr/>
        </p:nvPicPr>
        <p:blipFill>
          <a:blip r:embed="rId6" cstate="print"/>
          <a:stretch>
            <a:fillRect/>
          </a:stretch>
        </p:blipFill>
        <p:spPr>
          <a:xfrm>
            <a:off x="1143000" y="3756455"/>
            <a:ext cx="3124200" cy="2110945"/>
          </a:xfrm>
          <a:prstGeom prst="rect">
            <a:avLst/>
          </a:prstGeom>
        </p:spPr>
      </p:pic>
      <p:pic>
        <p:nvPicPr>
          <p:cNvPr id="15" name="Picture 14" descr="15k_10M.png"/>
          <p:cNvPicPr>
            <a:picLocks noChangeAspect="1"/>
          </p:cNvPicPr>
          <p:nvPr/>
        </p:nvPicPr>
        <p:blipFill>
          <a:blip r:embed="rId7" cstate="print"/>
          <a:stretch>
            <a:fillRect/>
          </a:stretch>
        </p:blipFill>
        <p:spPr>
          <a:xfrm>
            <a:off x="4648200" y="3756455"/>
            <a:ext cx="3124200" cy="2110945"/>
          </a:xfrm>
          <a:prstGeom prst="rect">
            <a:avLst/>
          </a:prstGeom>
        </p:spPr>
      </p:pic>
      <p:sp>
        <p:nvSpPr>
          <p:cNvPr id="16" name="TextBox 15"/>
          <p:cNvSpPr txBox="1"/>
          <p:nvPr/>
        </p:nvSpPr>
        <p:spPr>
          <a:xfrm>
            <a:off x="152400" y="1600200"/>
            <a:ext cx="838200" cy="646331"/>
          </a:xfrm>
          <a:prstGeom prst="rect">
            <a:avLst/>
          </a:prstGeom>
          <a:noFill/>
        </p:spPr>
        <p:txBody>
          <a:bodyPr wrap="square" rtlCol="0">
            <a:spAutoFit/>
          </a:bodyPr>
          <a:lstStyle/>
          <a:p>
            <a:r>
              <a:rPr lang="en-US" dirty="0" smtClean="0"/>
              <a:t>1500B</a:t>
            </a:r>
          </a:p>
          <a:p>
            <a:r>
              <a:rPr lang="en-US" dirty="0" smtClean="0"/>
              <a:t>1Mbps</a:t>
            </a:r>
            <a:endParaRPr lang="en-US" dirty="0"/>
          </a:p>
        </p:txBody>
      </p:sp>
      <p:sp>
        <p:nvSpPr>
          <p:cNvPr id="17" name="TextBox 16"/>
          <p:cNvSpPr txBox="1"/>
          <p:nvPr/>
        </p:nvSpPr>
        <p:spPr>
          <a:xfrm>
            <a:off x="7848600" y="1600200"/>
            <a:ext cx="838200" cy="646331"/>
          </a:xfrm>
          <a:prstGeom prst="rect">
            <a:avLst/>
          </a:prstGeom>
          <a:noFill/>
        </p:spPr>
        <p:txBody>
          <a:bodyPr wrap="square" rtlCol="0">
            <a:spAutoFit/>
          </a:bodyPr>
          <a:lstStyle/>
          <a:p>
            <a:r>
              <a:rPr lang="en-US" dirty="0" smtClean="0"/>
              <a:t>15KB</a:t>
            </a:r>
          </a:p>
          <a:p>
            <a:r>
              <a:rPr lang="en-US" dirty="0" smtClean="0"/>
              <a:t>1Mbps</a:t>
            </a:r>
            <a:endParaRPr lang="en-US" dirty="0"/>
          </a:p>
        </p:txBody>
      </p:sp>
      <p:sp>
        <p:nvSpPr>
          <p:cNvPr id="18" name="TextBox 17"/>
          <p:cNvSpPr txBox="1"/>
          <p:nvPr/>
        </p:nvSpPr>
        <p:spPr>
          <a:xfrm>
            <a:off x="152400" y="3733800"/>
            <a:ext cx="990600" cy="646331"/>
          </a:xfrm>
          <a:prstGeom prst="rect">
            <a:avLst/>
          </a:prstGeom>
          <a:noFill/>
        </p:spPr>
        <p:txBody>
          <a:bodyPr wrap="square" rtlCol="0">
            <a:spAutoFit/>
          </a:bodyPr>
          <a:lstStyle/>
          <a:p>
            <a:r>
              <a:rPr lang="en-US" dirty="0" smtClean="0"/>
              <a:t>1500B</a:t>
            </a:r>
          </a:p>
          <a:p>
            <a:r>
              <a:rPr lang="en-US" dirty="0" smtClean="0"/>
              <a:t>10Mbps</a:t>
            </a:r>
            <a:endParaRPr lang="en-US" dirty="0"/>
          </a:p>
        </p:txBody>
      </p:sp>
      <p:sp>
        <p:nvSpPr>
          <p:cNvPr id="19" name="TextBox 18"/>
          <p:cNvSpPr txBox="1"/>
          <p:nvPr/>
        </p:nvSpPr>
        <p:spPr>
          <a:xfrm>
            <a:off x="7848600" y="3733800"/>
            <a:ext cx="990600" cy="646331"/>
          </a:xfrm>
          <a:prstGeom prst="rect">
            <a:avLst/>
          </a:prstGeom>
          <a:noFill/>
        </p:spPr>
        <p:txBody>
          <a:bodyPr wrap="square" rtlCol="0">
            <a:spAutoFit/>
          </a:bodyPr>
          <a:lstStyle/>
          <a:p>
            <a:r>
              <a:rPr lang="en-US" dirty="0" smtClean="0"/>
              <a:t>15KB</a:t>
            </a:r>
          </a:p>
          <a:p>
            <a:r>
              <a:rPr lang="en-US" dirty="0" smtClean="0"/>
              <a:t>10Mbps</a:t>
            </a:r>
            <a:endParaRPr lang="en-US" dirty="0"/>
          </a:p>
        </p:txBody>
      </p:sp>
      <p:sp>
        <p:nvSpPr>
          <p:cNvPr id="4" name="Rounded Rectangle 3"/>
          <p:cNvSpPr/>
          <p:nvPr/>
        </p:nvSpPr>
        <p:spPr>
          <a:xfrm>
            <a:off x="1066800" y="1524000"/>
            <a:ext cx="6858000" cy="21790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66800" y="3787345"/>
            <a:ext cx="6858000" cy="21562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066800" y="1524000"/>
            <a:ext cx="3352800" cy="441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572000" y="1524000"/>
            <a:ext cx="3352800" cy="441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Diagram 22"/>
          <p:cNvGraphicFramePr/>
          <p:nvPr>
            <p:extLst>
              <p:ext uri="{D42A27DB-BD31-4B8C-83A1-F6EECF244321}">
                <p14:modId xmlns:p14="http://schemas.microsoft.com/office/powerpoint/2010/main" val="3424509795"/>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Rounded Rectangle 23"/>
          <p:cNvSpPr/>
          <p:nvPr/>
        </p:nvSpPr>
        <p:spPr>
          <a:xfrm>
            <a:off x="152400" y="1563469"/>
            <a:ext cx="914400" cy="798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52400" y="3697069"/>
            <a:ext cx="914400" cy="798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924800" y="1563469"/>
            <a:ext cx="914400" cy="798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924800" y="3697069"/>
            <a:ext cx="914400" cy="798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686800" cy="4648200"/>
          </a:xfrm>
        </p:spPr>
        <p:txBody>
          <a:bodyPr>
            <a:normAutofit/>
          </a:bodyPr>
          <a:lstStyle/>
          <a:p>
            <a:r>
              <a:rPr lang="en-US" b="1" dirty="0" smtClean="0"/>
              <a:t>Plethora of examples</a:t>
            </a:r>
          </a:p>
          <a:p>
            <a:pPr lvl="1">
              <a:buClr>
                <a:srgbClr val="0BD0D9"/>
              </a:buClr>
            </a:pPr>
            <a:r>
              <a:rPr lang="en-US" dirty="0" smtClean="0">
                <a:solidFill>
                  <a:prstClr val="black"/>
                </a:solidFill>
              </a:rPr>
              <a:t>Collaborative editing</a:t>
            </a:r>
          </a:p>
          <a:p>
            <a:pPr lvl="1">
              <a:buClr>
                <a:srgbClr val="0BD0D9"/>
              </a:buClr>
            </a:pPr>
            <a:r>
              <a:rPr lang="en-US" dirty="0" smtClean="0"/>
              <a:t>Remote surgery</a:t>
            </a:r>
          </a:p>
          <a:p>
            <a:pPr lvl="1">
              <a:buClr>
                <a:srgbClr val="0BD0D9"/>
              </a:buClr>
            </a:pPr>
            <a:r>
              <a:rPr lang="en-US" dirty="0" smtClean="0">
                <a:solidFill>
                  <a:prstClr val="black"/>
                </a:solidFill>
              </a:rPr>
              <a:t>Massive Multiplayer Online Games (MMOG)</a:t>
            </a:r>
            <a:endParaRPr lang="en-US" b="1" dirty="0" smtClean="0">
              <a:solidFill>
                <a:prstClr val="black"/>
              </a:solidFill>
            </a:endParaRPr>
          </a:p>
          <a:p>
            <a:pPr lvl="0">
              <a:buClr>
                <a:srgbClr val="0BD0D9"/>
              </a:buClr>
            </a:pPr>
            <a:r>
              <a:rPr lang="en-US" b="1" dirty="0" smtClean="0">
                <a:solidFill>
                  <a:prstClr val="black"/>
                </a:solidFill>
              </a:rPr>
              <a:t>Normally supported by Web Services</a:t>
            </a:r>
          </a:p>
          <a:p>
            <a:pPr lvl="1">
              <a:buClr>
                <a:srgbClr val="0BD0D9"/>
              </a:buClr>
            </a:pPr>
            <a:r>
              <a:rPr lang="en-US" dirty="0" smtClean="0">
                <a:solidFill>
                  <a:prstClr val="black"/>
                </a:solidFill>
              </a:rPr>
              <a:t>Standardized, extensible and interoperable</a:t>
            </a:r>
            <a:endParaRPr lang="en-US" dirty="0" smtClean="0"/>
          </a:p>
          <a:p>
            <a:pPr>
              <a:buClr>
                <a:srgbClr val="0BD0D9"/>
              </a:buClr>
            </a:pPr>
            <a:r>
              <a:rPr lang="en-US" b="1" dirty="0" smtClean="0">
                <a:solidFill>
                  <a:prstClr val="black"/>
                </a:solidFill>
              </a:rPr>
              <a:t>But, request patterns often closer to P2P than client-server</a:t>
            </a:r>
          </a:p>
          <a:p>
            <a:pPr lvl="1">
              <a:buClr>
                <a:srgbClr val="0BD0D9"/>
              </a:buClr>
            </a:pPr>
            <a:r>
              <a:rPr lang="en-US" dirty="0" smtClean="0">
                <a:solidFill>
                  <a:prstClr val="black"/>
                </a:solidFill>
              </a:rPr>
              <a:t>Extra delay introduced by relaying messages between clients</a:t>
            </a:r>
          </a:p>
          <a:p>
            <a:pPr lvl="1">
              <a:buClr>
                <a:srgbClr val="0BD0D9"/>
              </a:buClr>
            </a:pPr>
            <a:r>
              <a:rPr lang="en-US" dirty="0" smtClean="0">
                <a:solidFill>
                  <a:prstClr val="black"/>
                </a:solidFill>
              </a:rPr>
              <a:t>Relaying brings heavy load on servers in the data center</a:t>
            </a:r>
            <a:r>
              <a:rPr lang="en-US" b="1" dirty="0" smtClean="0">
                <a:solidFill>
                  <a:prstClr val="black"/>
                </a:solidFill>
              </a:rPr>
              <a:t> </a:t>
            </a:r>
          </a:p>
        </p:txBody>
      </p:sp>
      <p:pic>
        <p:nvPicPr>
          <p:cNvPr id="4" name="Picture 2" descr="C:\Program Files\Microsoft Office\MEDIA\CAGCAT10\j0297707.wmf"/>
          <p:cNvPicPr>
            <a:picLocks noChangeAspect="1" noChangeArrowheads="1"/>
          </p:cNvPicPr>
          <p:nvPr/>
        </p:nvPicPr>
        <p:blipFill>
          <a:blip r:embed="rId4" cstate="print"/>
          <a:srcRect/>
          <a:stretch>
            <a:fillRect/>
          </a:stretch>
        </p:blipFill>
        <p:spPr bwMode="auto">
          <a:xfrm>
            <a:off x="7239000" y="1752600"/>
            <a:ext cx="1479499" cy="1820570"/>
          </a:xfrm>
          <a:prstGeom prst="rect">
            <a:avLst/>
          </a:prstGeom>
          <a:noFill/>
        </p:spPr>
      </p:pic>
      <p:sp>
        <p:nvSpPr>
          <p:cNvPr id="5" name="Title 1"/>
          <p:cNvSpPr txBox="1">
            <a:spLocks/>
          </p:cNvSpPr>
          <p:nvPr/>
        </p:nvSpPr>
        <p:spPr>
          <a:xfrm>
            <a:off x="609600" y="685800"/>
            <a:ext cx="8229600" cy="896112"/>
          </a:xfrm>
          <a:prstGeom prst="rect">
            <a:avLst/>
          </a:prstGeom>
        </p:spPr>
        <p:txBody>
          <a:bodyPr vert="horz" lIns="0" rIns="0" bIns="0" anchor="b">
            <a:normAutofit fontScale="97500"/>
          </a:bodyPr>
          <a:lstStyle>
            <a:lvl1pPr algn="ctr"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400" dirty="0" smtClean="0"/>
              <a:t>Wide-area Collaborative Applications</a:t>
            </a:r>
            <a:endParaRPr lang="en-US" sz="4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3" name="Content Placeholder 2"/>
          <p:cNvSpPr>
            <a:spLocks noGrp="1"/>
          </p:cNvSpPr>
          <p:nvPr>
            <p:ph idx="1"/>
          </p:nvPr>
        </p:nvSpPr>
        <p:spPr>
          <a:xfrm>
            <a:off x="457200" y="1676400"/>
            <a:ext cx="8229600" cy="5181600"/>
          </a:xfrm>
        </p:spPr>
        <p:txBody>
          <a:bodyPr>
            <a:normAutofit fontScale="92500" lnSpcReduction="10000"/>
          </a:bodyPr>
          <a:lstStyle/>
          <a:p>
            <a:endParaRPr lang="en-US" b="1" dirty="0" smtClean="0"/>
          </a:p>
          <a:p>
            <a:endParaRPr lang="en-US" b="1" dirty="0" smtClean="0"/>
          </a:p>
          <a:p>
            <a:endParaRPr lang="en-US" b="1" dirty="0" smtClean="0"/>
          </a:p>
          <a:p>
            <a:endParaRPr lang="en-US" b="1" dirty="0" smtClean="0"/>
          </a:p>
          <a:p>
            <a:endParaRPr lang="en-US" b="1" dirty="0" smtClean="0"/>
          </a:p>
          <a:p>
            <a:pPr>
              <a:buNone/>
            </a:pPr>
            <a:endParaRPr lang="en-US" b="1" dirty="0" smtClean="0"/>
          </a:p>
          <a:p>
            <a:pPr marL="274320" lvl="1" indent="-274320">
              <a:buClr>
                <a:schemeClr val="accent3"/>
              </a:buClr>
              <a:buSzPct val="95000"/>
            </a:pPr>
            <a:endParaRPr lang="en-US" dirty="0" smtClean="0"/>
          </a:p>
          <a:p>
            <a:pPr marL="548640" lvl="2" indent="-274320">
              <a:buClr>
                <a:schemeClr val="accent3"/>
              </a:buClr>
              <a:buSzPct val="95000"/>
            </a:pPr>
            <a:endParaRPr lang="en-US" dirty="0" smtClean="0"/>
          </a:p>
          <a:p>
            <a:pPr marL="548640" lvl="2" indent="-274320" algn="ctr">
              <a:buClr>
                <a:schemeClr val="accent3"/>
              </a:buClr>
              <a:buSzPct val="95000"/>
              <a:buNone/>
            </a:pPr>
            <a:r>
              <a:rPr lang="en-US" dirty="0" smtClean="0"/>
              <a:t>    </a:t>
            </a:r>
          </a:p>
          <a:p>
            <a:pPr marL="548640" lvl="2" indent="-274320" algn="ctr">
              <a:buClr>
                <a:schemeClr val="accent3"/>
              </a:buClr>
              <a:buSzPct val="95000"/>
              <a:buNone/>
            </a:pPr>
            <a:endParaRPr lang="en-US" i="1" dirty="0" smtClean="0"/>
          </a:p>
          <a:p>
            <a:pPr marL="274320" lvl="1" indent="-274320">
              <a:buClr>
                <a:schemeClr val="accent3"/>
              </a:buClr>
              <a:buSzPct val="95000"/>
            </a:pPr>
            <a:r>
              <a:rPr lang="en-US" b="1" i="1" dirty="0" smtClean="0"/>
              <a:t>Can Kevlar tolerate catastrophic node failures?</a:t>
            </a:r>
          </a:p>
          <a:p>
            <a:pPr lvl="1"/>
            <a:r>
              <a:rPr lang="en-US" dirty="0" smtClean="0"/>
              <a:t>Kevlar recovers faster than </a:t>
            </a:r>
            <a:r>
              <a:rPr lang="en-US" dirty="0" err="1" smtClean="0"/>
              <a:t>DONet</a:t>
            </a:r>
            <a:r>
              <a:rPr lang="en-US" dirty="0" smtClean="0"/>
              <a:t>, suffers less than OMNI</a:t>
            </a:r>
          </a:p>
          <a:p>
            <a:pPr lvl="1"/>
            <a:r>
              <a:rPr lang="en-US" dirty="0" smtClean="0"/>
              <a:t>Kevlar can recover without Bootstrap server, unlike Quilt</a:t>
            </a:r>
          </a:p>
          <a:p>
            <a:pPr lvl="2"/>
            <a:r>
              <a:rPr lang="en-US" dirty="0" smtClean="0"/>
              <a:t>Kevlar uses gossip instead of the bootstrap server to form patches </a:t>
            </a:r>
            <a:endParaRPr lang="en-US" dirty="0"/>
          </a:p>
        </p:txBody>
      </p:sp>
      <p:pic>
        <p:nvPicPr>
          <p:cNvPr id="8" name="Picture 7" descr="robustness_noboot.png"/>
          <p:cNvPicPr>
            <a:picLocks noChangeAspect="1"/>
          </p:cNvPicPr>
          <p:nvPr/>
        </p:nvPicPr>
        <p:blipFill>
          <a:blip r:embed="rId3" cstate="print"/>
          <a:stretch>
            <a:fillRect/>
          </a:stretch>
        </p:blipFill>
        <p:spPr>
          <a:xfrm>
            <a:off x="4703571" y="1981543"/>
            <a:ext cx="4059429" cy="2742857"/>
          </a:xfrm>
          <a:prstGeom prst="rect">
            <a:avLst/>
          </a:prstGeom>
        </p:spPr>
      </p:pic>
      <p:pic>
        <p:nvPicPr>
          <p:cNvPr id="9" name="Picture 8" descr="robustness.png"/>
          <p:cNvPicPr>
            <a:picLocks noChangeAspect="1"/>
          </p:cNvPicPr>
          <p:nvPr/>
        </p:nvPicPr>
        <p:blipFill>
          <a:blip r:embed="rId4" cstate="print"/>
          <a:stretch>
            <a:fillRect/>
          </a:stretch>
        </p:blipFill>
        <p:spPr>
          <a:xfrm>
            <a:off x="588771" y="1981543"/>
            <a:ext cx="4059429" cy="2742857"/>
          </a:xfrm>
          <a:prstGeom prst="rect">
            <a:avLst/>
          </a:prstGeom>
        </p:spPr>
      </p:pic>
      <p:cxnSp>
        <p:nvCxnSpPr>
          <p:cNvPr id="10" name="Straight Arrow Connector 9"/>
          <p:cNvCxnSpPr/>
          <p:nvPr/>
        </p:nvCxnSpPr>
        <p:spPr>
          <a:xfrm rot="16200000" flipH="1">
            <a:off x="1562100" y="1791043"/>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28600" y="1448143"/>
            <a:ext cx="2209800" cy="369332"/>
          </a:xfrm>
          <a:prstGeom prst="rect">
            <a:avLst/>
          </a:prstGeom>
          <a:noFill/>
        </p:spPr>
        <p:txBody>
          <a:bodyPr wrap="square" rtlCol="0">
            <a:spAutoFit/>
          </a:bodyPr>
          <a:lstStyle/>
          <a:p>
            <a:r>
              <a:rPr lang="en-US" dirty="0" smtClean="0">
                <a:latin typeface="+mj-lt"/>
              </a:rPr>
              <a:t>50% of nodes die</a:t>
            </a:r>
            <a:endParaRPr lang="en-US" dirty="0">
              <a:latin typeface="+mj-lt"/>
            </a:endParaRPr>
          </a:p>
        </p:txBody>
      </p:sp>
      <p:cxnSp>
        <p:nvCxnSpPr>
          <p:cNvPr id="12" name="Straight Arrow Connector 11"/>
          <p:cNvCxnSpPr/>
          <p:nvPr/>
        </p:nvCxnSpPr>
        <p:spPr>
          <a:xfrm rot="5400000">
            <a:off x="6172200" y="1752943"/>
            <a:ext cx="609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553200" y="1371943"/>
            <a:ext cx="2209800" cy="369332"/>
          </a:xfrm>
          <a:prstGeom prst="rect">
            <a:avLst/>
          </a:prstGeom>
          <a:noFill/>
        </p:spPr>
        <p:txBody>
          <a:bodyPr wrap="square" rtlCol="0">
            <a:spAutoFit/>
          </a:bodyPr>
          <a:lstStyle/>
          <a:p>
            <a:r>
              <a:rPr lang="en-US" dirty="0" smtClean="0">
                <a:latin typeface="+mj-lt"/>
              </a:rPr>
              <a:t>50% of nodes die</a:t>
            </a:r>
            <a:endParaRPr lang="en-US" dirty="0">
              <a:latin typeface="+mj-lt"/>
            </a:endParaRPr>
          </a:p>
        </p:txBody>
      </p:sp>
      <p:sp>
        <p:nvSpPr>
          <p:cNvPr id="4" name="Rectangle 3"/>
          <p:cNvSpPr/>
          <p:nvPr/>
        </p:nvSpPr>
        <p:spPr>
          <a:xfrm>
            <a:off x="2027712" y="4812268"/>
            <a:ext cx="5058888" cy="369332"/>
          </a:xfrm>
          <a:prstGeom prst="rect">
            <a:avLst/>
          </a:prstGeom>
        </p:spPr>
        <p:txBody>
          <a:bodyPr wrap="square">
            <a:spAutoFit/>
          </a:bodyPr>
          <a:lstStyle/>
          <a:p>
            <a:pPr marL="548640" lvl="2" indent="-274320" algn="ctr">
              <a:buClr>
                <a:schemeClr val="accent3"/>
              </a:buClr>
              <a:buSzPct val="95000"/>
              <a:buNone/>
            </a:pPr>
            <a:r>
              <a:rPr lang="en-US" dirty="0"/>
              <a:t>Scenario with 1500 byte messages at 1 Mbps.</a:t>
            </a:r>
          </a:p>
        </p:txBody>
      </p:sp>
      <p:graphicFrame>
        <p:nvGraphicFramePr>
          <p:cNvPr id="14" name="Diagram 13"/>
          <p:cNvGraphicFramePr/>
          <p:nvPr>
            <p:extLst>
              <p:ext uri="{D42A27DB-BD31-4B8C-83A1-F6EECF244321}">
                <p14:modId xmlns:p14="http://schemas.microsoft.com/office/powerpoint/2010/main" val="566031982"/>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5" name="Straight Arrow Connector 14"/>
          <p:cNvCxnSpPr>
            <a:stCxn id="16" idx="0"/>
          </p:cNvCxnSpPr>
          <p:nvPr/>
        </p:nvCxnSpPr>
        <p:spPr>
          <a:xfrm flipV="1">
            <a:off x="1323086" y="3950732"/>
            <a:ext cx="734314" cy="7736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88772" y="4724400"/>
            <a:ext cx="1468628" cy="369332"/>
          </a:xfrm>
          <a:prstGeom prst="rect">
            <a:avLst/>
          </a:prstGeom>
          <a:noFill/>
        </p:spPr>
        <p:txBody>
          <a:bodyPr wrap="square" rtlCol="0">
            <a:spAutoFit/>
          </a:bodyPr>
          <a:lstStyle/>
          <a:p>
            <a:r>
              <a:rPr lang="en-US" dirty="0" smtClean="0">
                <a:latin typeface="+mj-lt"/>
              </a:rPr>
              <a:t>OMNI &lt; 20%</a:t>
            </a:r>
            <a:endParaRPr lang="en-US" dirty="0">
              <a:latin typeface="+mj-lt"/>
            </a:endParaRPr>
          </a:p>
        </p:txBody>
      </p:sp>
      <p:cxnSp>
        <p:nvCxnSpPr>
          <p:cNvPr id="22" name="Straight Arrow Connector 21"/>
          <p:cNvCxnSpPr>
            <a:stCxn id="25" idx="0"/>
          </p:cNvCxnSpPr>
          <p:nvPr/>
        </p:nvCxnSpPr>
        <p:spPr>
          <a:xfrm flipH="1" flipV="1">
            <a:off x="3200400" y="2286345"/>
            <a:ext cx="505714" cy="6152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971800" y="2901605"/>
            <a:ext cx="1468628" cy="369332"/>
          </a:xfrm>
          <a:prstGeom prst="rect">
            <a:avLst/>
          </a:prstGeom>
          <a:noFill/>
        </p:spPr>
        <p:txBody>
          <a:bodyPr wrap="square" rtlCol="0">
            <a:spAutoFit/>
          </a:bodyPr>
          <a:lstStyle/>
          <a:p>
            <a:r>
              <a:rPr lang="en-US" dirty="0" err="1" smtClean="0">
                <a:latin typeface="+mj-lt"/>
              </a:rPr>
              <a:t>DONet</a:t>
            </a:r>
            <a:r>
              <a:rPr lang="en-US" dirty="0" smtClean="0">
                <a:latin typeface="+mj-lt"/>
              </a:rPr>
              <a:t> &gt;7sec</a:t>
            </a:r>
            <a:endParaRPr lang="en-US" dirty="0">
              <a:latin typeface="+mj-lt"/>
            </a:endParaRPr>
          </a:p>
        </p:txBody>
      </p:sp>
      <p:cxnSp>
        <p:nvCxnSpPr>
          <p:cNvPr id="27" name="Straight Arrow Connector 26"/>
          <p:cNvCxnSpPr>
            <a:stCxn id="28" idx="0"/>
          </p:cNvCxnSpPr>
          <p:nvPr/>
        </p:nvCxnSpPr>
        <p:spPr>
          <a:xfrm flipV="1">
            <a:off x="7876286" y="3086272"/>
            <a:ext cx="353314" cy="2781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6989572" y="3364468"/>
            <a:ext cx="1773428" cy="369332"/>
          </a:xfrm>
          <a:prstGeom prst="rect">
            <a:avLst/>
          </a:prstGeom>
          <a:noFill/>
        </p:spPr>
        <p:txBody>
          <a:bodyPr wrap="square" rtlCol="0">
            <a:spAutoFit/>
          </a:bodyPr>
          <a:lstStyle/>
          <a:p>
            <a:r>
              <a:rPr lang="en-US" dirty="0" smtClean="0">
                <a:latin typeface="+mj-lt"/>
              </a:rPr>
              <a:t>Quilt, no server</a:t>
            </a:r>
            <a:endParaRPr lang="en-US" dirty="0">
              <a:latin typeface="+mj-lt"/>
            </a:endParaRPr>
          </a:p>
        </p:txBody>
      </p:sp>
      <p:cxnSp>
        <p:nvCxnSpPr>
          <p:cNvPr id="32" name="Straight Arrow Connector 31"/>
          <p:cNvCxnSpPr>
            <a:stCxn id="33" idx="2"/>
          </p:cNvCxnSpPr>
          <p:nvPr/>
        </p:nvCxnSpPr>
        <p:spPr>
          <a:xfrm flipH="1">
            <a:off x="8052943" y="2057400"/>
            <a:ext cx="51943" cy="2289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7141972" y="1688068"/>
            <a:ext cx="1925828" cy="369332"/>
          </a:xfrm>
          <a:prstGeom prst="rect">
            <a:avLst/>
          </a:prstGeom>
          <a:noFill/>
        </p:spPr>
        <p:txBody>
          <a:bodyPr wrap="square" rtlCol="0">
            <a:spAutoFit/>
          </a:bodyPr>
          <a:lstStyle/>
          <a:p>
            <a:r>
              <a:rPr lang="en-US" dirty="0" smtClean="0">
                <a:latin typeface="+mj-lt"/>
              </a:rPr>
              <a:t>Quilt, with server</a:t>
            </a:r>
            <a:endParaRPr lang="en-US"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4" grpId="0"/>
      <p:bldP spid="16" grpId="0"/>
      <p:bldP spid="25" grpId="0"/>
      <p:bldP spid="28"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96112"/>
          </a:xfrm>
        </p:spPr>
        <p:txBody>
          <a:bodyPr>
            <a:noAutofit/>
          </a:bodyPr>
          <a:lstStyle/>
          <a:p>
            <a:r>
              <a:rPr lang="en-US" sz="4200" dirty="0" smtClean="0"/>
              <a:t>Evaluation of Custom Application atop Kevlar</a:t>
            </a:r>
            <a:endParaRPr lang="en-US" sz="4200" dirty="0"/>
          </a:p>
        </p:txBody>
      </p:sp>
      <p:sp>
        <p:nvSpPr>
          <p:cNvPr id="3" name="Content Placeholder 2"/>
          <p:cNvSpPr>
            <a:spLocks noGrp="1"/>
          </p:cNvSpPr>
          <p:nvPr>
            <p:ph idx="1"/>
          </p:nvPr>
        </p:nvSpPr>
        <p:spPr>
          <a:xfrm>
            <a:off x="457200" y="2057400"/>
            <a:ext cx="5105400" cy="4267200"/>
          </a:xfrm>
        </p:spPr>
        <p:txBody>
          <a:bodyPr/>
          <a:lstStyle/>
          <a:p>
            <a:r>
              <a:rPr lang="en-US" b="1" dirty="0" smtClean="0"/>
              <a:t>Demo (from before)</a:t>
            </a:r>
          </a:p>
          <a:p>
            <a:pPr lvl="1"/>
            <a:r>
              <a:rPr lang="en-US" dirty="0" smtClean="0"/>
              <a:t>Uses services from Microsoft, Google, government, military</a:t>
            </a:r>
            <a:endParaRPr lang="en-US" dirty="0"/>
          </a:p>
          <a:p>
            <a:pPr lvl="1"/>
            <a:endParaRPr lang="en-US" b="1" dirty="0" smtClean="0"/>
          </a:p>
          <a:p>
            <a:pPr lvl="0">
              <a:defRPr/>
            </a:pPr>
            <a:r>
              <a:rPr lang="en-US" b="1" dirty="0" smtClean="0"/>
              <a:t>Evaluate the Delivery Efficiency</a:t>
            </a:r>
          </a:p>
          <a:p>
            <a:pPr marL="731520" lvl="1" indent="-274320">
              <a:buClr>
                <a:schemeClr val="accent3"/>
              </a:buClr>
              <a:buSzPct val="95000"/>
            </a:pPr>
            <a:r>
              <a:rPr lang="en-US" sz="2600" dirty="0" smtClean="0"/>
              <a:t>User operations</a:t>
            </a:r>
          </a:p>
          <a:p>
            <a:pPr marL="731520" lvl="1" indent="-274320">
              <a:buClr>
                <a:schemeClr val="accent3"/>
              </a:buClr>
              <a:buSzPct val="95000"/>
            </a:pPr>
            <a:r>
              <a:rPr lang="en-US" sz="2600" dirty="0" smtClean="0"/>
              <a:t>Various message sizes</a:t>
            </a:r>
          </a:p>
          <a:p>
            <a:pPr marL="731520" lvl="1" indent="-274320">
              <a:buClr>
                <a:schemeClr val="accent3"/>
              </a:buClr>
              <a:buSzPct val="95000"/>
            </a:pPr>
            <a:r>
              <a:rPr lang="en-US" sz="2600" dirty="0" smtClean="0"/>
              <a:t>Various bitrates</a:t>
            </a:r>
          </a:p>
          <a:p>
            <a:pPr lvl="1">
              <a:buNone/>
            </a:pPr>
            <a:endParaRPr lang="en-US" dirty="0" smtClean="0"/>
          </a:p>
          <a:p>
            <a:endParaRPr lang="en-US" dirty="0"/>
          </a:p>
        </p:txBody>
      </p:sp>
      <p:pic>
        <p:nvPicPr>
          <p:cNvPr id="4" name="Content Placeholder 3" descr="LODemo.png"/>
          <p:cNvPicPr>
            <a:picLocks noChangeAspect="1"/>
          </p:cNvPicPr>
          <p:nvPr/>
        </p:nvPicPr>
        <p:blipFill>
          <a:blip r:embed="rId3" cstate="print"/>
          <a:stretch>
            <a:fillRect/>
          </a:stretch>
        </p:blipFill>
        <p:spPr>
          <a:xfrm>
            <a:off x="5791200" y="1866900"/>
            <a:ext cx="2667000" cy="2362449"/>
          </a:xfrm>
          <a:prstGeom prst="rect">
            <a:avLst/>
          </a:prstGeom>
        </p:spPr>
      </p:pic>
      <p:sp>
        <p:nvSpPr>
          <p:cNvPr id="5" name="Content Placeholder 2"/>
          <p:cNvSpPr txBox="1">
            <a:spLocks/>
          </p:cNvSpPr>
          <p:nvPr/>
        </p:nvSpPr>
        <p:spPr>
          <a:xfrm>
            <a:off x="4572000" y="1676400"/>
            <a:ext cx="4114800" cy="4648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7" name="Picture 6" descr="input.PNG"/>
          <p:cNvPicPr>
            <a:picLocks noChangeAspect="1"/>
          </p:cNvPicPr>
          <p:nvPr/>
        </p:nvPicPr>
        <p:blipFill>
          <a:blip r:embed="rId4" cstate="print"/>
          <a:stretch>
            <a:fillRect/>
          </a:stretch>
        </p:blipFill>
        <p:spPr>
          <a:xfrm>
            <a:off x="4800600" y="4457700"/>
            <a:ext cx="3810000" cy="2324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133600"/>
            <a:ext cx="8229600" cy="5029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noProof="0"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noProof="0"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noProof="0"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1"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b="1" noProof="0"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noProof="0" dirty="0" smtClean="0">
                <a:latin typeface="Calibri" pitchFamily="34" charset="0"/>
              </a:rPr>
              <a:t>Kevlar: </a:t>
            </a:r>
            <a:r>
              <a:rPr lang="en-US" sz="2600" noProof="0" dirty="0" smtClean="0">
                <a:latin typeface="Calibri" pitchFamily="34" charset="0"/>
              </a:rPr>
              <a:t>tracks </a:t>
            </a:r>
            <a:r>
              <a:rPr lang="en-US" sz="2600" noProof="0" dirty="0" smtClean="0">
                <a:solidFill>
                  <a:srgbClr val="FF0000"/>
                </a:solidFill>
                <a:latin typeface="Calibri" pitchFamily="34" charset="0"/>
              </a:rPr>
              <a:t>IPMC</a:t>
            </a:r>
            <a:r>
              <a:rPr lang="en-US" sz="2600" noProof="0" dirty="0" smtClean="0">
                <a:latin typeface="Calibri" pitchFamily="34" charset="0"/>
              </a:rPr>
              <a:t> closely (up to 90% level)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noProof="0" dirty="0" smtClean="0">
                <a:solidFill>
                  <a:srgbClr val="33CC33"/>
                </a:solidFill>
                <a:latin typeface="Calibri" pitchFamily="34" charset="0"/>
              </a:rPr>
              <a:t>OMNI</a:t>
            </a:r>
            <a:r>
              <a:rPr lang="en-US" sz="2600" b="1" noProof="0" dirty="0" smtClean="0">
                <a:latin typeface="Calibri" pitchFamily="34" charset="0"/>
              </a:rPr>
              <a:t>: </a:t>
            </a:r>
            <a:r>
              <a:rPr lang="en-US" sz="2600" noProof="0" dirty="0" smtClean="0">
                <a:latin typeface="Calibri" pitchFamily="34" charset="0"/>
              </a:rPr>
              <a:t>3x higher latency than </a:t>
            </a:r>
            <a:r>
              <a:rPr lang="en-US" sz="2600" noProof="0" dirty="0" smtClean="0">
                <a:solidFill>
                  <a:srgbClr val="FF0000"/>
                </a:solidFill>
                <a:latin typeface="Calibri" pitchFamily="34" charset="0"/>
              </a:rPr>
              <a:t>IPMC</a:t>
            </a:r>
            <a:r>
              <a:rPr lang="en-US" sz="2600" noProof="0" dirty="0" smtClean="0">
                <a:latin typeface="Calibri"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1" dirty="0" err="1" smtClean="0">
                <a:solidFill>
                  <a:srgbClr val="0070C0"/>
                </a:solidFill>
                <a:latin typeface="Calibri" pitchFamily="34" charset="0"/>
              </a:rPr>
              <a:t>DONet</a:t>
            </a:r>
            <a:r>
              <a:rPr lang="en-US" sz="2600" b="1" dirty="0" smtClean="0">
                <a:latin typeface="Calibri" pitchFamily="34" charset="0"/>
              </a:rPr>
              <a:t>: </a:t>
            </a:r>
            <a:r>
              <a:rPr lang="en-US" sz="2600" dirty="0" smtClean="0">
                <a:latin typeface="Calibri" pitchFamily="34" charset="0"/>
              </a:rPr>
              <a:t>50x-100x higher latency than </a:t>
            </a:r>
            <a:r>
              <a:rPr lang="en-US" sz="2600" dirty="0" smtClean="0">
                <a:solidFill>
                  <a:srgbClr val="FF0000"/>
                </a:solidFill>
                <a:latin typeface="Calibri" pitchFamily="34" charset="0"/>
              </a:rPr>
              <a:t>IPMC</a:t>
            </a:r>
            <a:r>
              <a:rPr lang="en-US" sz="2600" dirty="0" smtClean="0">
                <a:latin typeface="Calibri" pitchFamily="34" charset="0"/>
              </a:rPr>
              <a:t>, but less affected by bandwidth.</a:t>
            </a:r>
            <a:endParaRPr lang="en-US" sz="2600" b="1" noProof="0" dirty="0" smtClean="0">
              <a:latin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14" name="Content Placeholder 13" descr="demo_speed_90.png"/>
          <p:cNvPicPr>
            <a:picLocks noGrp="1" noChangeAspect="1"/>
          </p:cNvPicPr>
          <p:nvPr>
            <p:ph idx="1"/>
          </p:nvPr>
        </p:nvPicPr>
        <p:blipFill>
          <a:blip r:embed="rId4" cstate="print"/>
          <a:stretch>
            <a:fillRect/>
          </a:stretch>
        </p:blipFill>
        <p:spPr>
          <a:xfrm>
            <a:off x="4700016" y="2205600"/>
            <a:ext cx="4134858" cy="2976000"/>
          </a:xfrm>
        </p:spPr>
      </p:pic>
      <p:pic>
        <p:nvPicPr>
          <p:cNvPr id="15" name="Picture 14" descr="demo_speed_50.png"/>
          <p:cNvPicPr>
            <a:picLocks noChangeAspect="1"/>
          </p:cNvPicPr>
          <p:nvPr/>
        </p:nvPicPr>
        <p:blipFill>
          <a:blip r:embed="rId5" cstate="print"/>
          <a:stretch>
            <a:fillRect/>
          </a:stretch>
        </p:blipFill>
        <p:spPr>
          <a:xfrm>
            <a:off x="585216" y="2205600"/>
            <a:ext cx="4134858" cy="2976000"/>
          </a:xfrm>
          <a:prstGeom prst="rect">
            <a:avLst/>
          </a:prstGeom>
        </p:spPr>
      </p:pic>
      <p:sp>
        <p:nvSpPr>
          <p:cNvPr id="12" name="Title 1"/>
          <p:cNvSpPr>
            <a:spLocks noGrp="1"/>
          </p:cNvSpPr>
          <p:nvPr>
            <p:ph type="title"/>
          </p:nvPr>
        </p:nvSpPr>
        <p:spPr>
          <a:xfrm>
            <a:off x="457200" y="990600"/>
            <a:ext cx="8229600" cy="896112"/>
          </a:xfrm>
        </p:spPr>
        <p:txBody>
          <a:bodyPr>
            <a:noAutofit/>
          </a:bodyPr>
          <a:lstStyle/>
          <a:p>
            <a:r>
              <a:rPr lang="en-US" sz="4200" dirty="0" smtClean="0"/>
              <a:t>Evaluation of Custom Application atop Kevlar</a:t>
            </a:r>
            <a:endParaRPr lang="en-US" sz="4200" dirty="0"/>
          </a:p>
        </p:txBody>
      </p:sp>
      <p:sp>
        <p:nvSpPr>
          <p:cNvPr id="6" name="Rectangle 5"/>
          <p:cNvSpPr/>
          <p:nvPr/>
        </p:nvSpPr>
        <p:spPr>
          <a:xfrm>
            <a:off x="1575299" y="1836268"/>
            <a:ext cx="2154692" cy="369332"/>
          </a:xfrm>
          <a:prstGeom prst="rect">
            <a:avLst/>
          </a:prstGeom>
        </p:spPr>
        <p:txBody>
          <a:bodyPr wrap="none">
            <a:spAutoFit/>
          </a:bodyPr>
          <a:lstStyle/>
          <a:p>
            <a:r>
              <a:rPr lang="en-US" dirty="0" smtClean="0"/>
              <a:t>50% nodes reached</a:t>
            </a:r>
            <a:endParaRPr lang="en-US" dirty="0"/>
          </a:p>
        </p:txBody>
      </p:sp>
      <p:sp>
        <p:nvSpPr>
          <p:cNvPr id="20" name="Rectangle 19"/>
          <p:cNvSpPr/>
          <p:nvPr/>
        </p:nvSpPr>
        <p:spPr>
          <a:xfrm>
            <a:off x="5871329" y="1846504"/>
            <a:ext cx="2114618" cy="369332"/>
          </a:xfrm>
          <a:prstGeom prst="rect">
            <a:avLst/>
          </a:prstGeom>
        </p:spPr>
        <p:txBody>
          <a:bodyPr wrap="none">
            <a:spAutoFit/>
          </a:bodyPr>
          <a:lstStyle/>
          <a:p>
            <a:r>
              <a:rPr lang="en-US" dirty="0"/>
              <a:t>9</a:t>
            </a:r>
            <a:r>
              <a:rPr lang="en-US" dirty="0" smtClean="0"/>
              <a:t>0% nodes reached</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0"/>
            <a:ext cx="8534400" cy="5105400"/>
          </a:xfrm>
          <a:prstGeom prst="rect">
            <a:avLst/>
          </a:prstGeom>
          <a:solidFill>
            <a:schemeClr val="tx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457200"/>
            <a:ext cx="7772400" cy="1066800"/>
          </a:xfrm>
        </p:spPr>
        <p:txBody>
          <a:bodyPr/>
          <a:lstStyle/>
          <a:p>
            <a:pPr algn="ctr"/>
            <a:r>
              <a:rPr lang="en-US" dirty="0" smtClean="0"/>
              <a:t>Conclusion</a:t>
            </a:r>
            <a:endParaRPr lang="en-US" dirty="0"/>
          </a:p>
        </p:txBody>
      </p:sp>
      <p:sp>
        <p:nvSpPr>
          <p:cNvPr id="5" name="Content Placeholder 7"/>
          <p:cNvSpPr txBox="1">
            <a:spLocks/>
          </p:cNvSpPr>
          <p:nvPr/>
        </p:nvSpPr>
        <p:spPr>
          <a:xfrm>
            <a:off x="304800" y="1676400"/>
            <a:ext cx="8382000" cy="4450449"/>
          </a:xfrm>
          <a:prstGeom prst="rect">
            <a:avLst/>
          </a:prstGeom>
        </p:spPr>
        <p:txBody>
          <a:bodyPr vert="horz" wrap="square" lIns="91440" rIns="45720" anchor="t">
            <a:spAutoFit/>
          </a:bodyPr>
          <a:lstStyle/>
          <a:p>
            <a:pPr>
              <a:spcBef>
                <a:spcPct val="20000"/>
              </a:spcBef>
              <a:buClr>
                <a:schemeClr val="accent3"/>
              </a:buClr>
              <a:buSzPct val="95000"/>
              <a:buFont typeface="Arial" pitchFamily="34" charset="0"/>
              <a:buChar cha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  </a:t>
            </a:r>
            <a:r>
              <a:rPr lang="en-US" sz="2400" b="1" dirty="0" smtClean="0">
                <a:effectLst>
                  <a:outerShdw blurRad="38100" dist="38100" dir="2700000" algn="tl">
                    <a:srgbClr val="000000">
                      <a:alpha val="43137"/>
                    </a:srgbClr>
                  </a:outerShdw>
                </a:effectLst>
                <a:latin typeface="Calibri" pitchFamily="34" charset="0"/>
              </a:rPr>
              <a:t>Kevlar innovates on several levels</a:t>
            </a:r>
          </a:p>
          <a:p>
            <a:pPr lvl="1">
              <a:spcBef>
                <a:spcPct val="20000"/>
              </a:spcBef>
              <a:buClr>
                <a:schemeClr val="accent3"/>
              </a:buClr>
              <a:buSzPct val="95000"/>
              <a:buFont typeface="Arial" pitchFamily="34" charset="0"/>
              <a:buChar char="•"/>
            </a:pPr>
            <a:r>
              <a:rPr lang="en-US" sz="2400" dirty="0" smtClean="0">
                <a:solidFill>
                  <a:schemeClr val="bg1"/>
                </a:solidFill>
                <a:latin typeface="Calibri" pitchFamily="34" charset="0"/>
              </a:rPr>
              <a:t>   Flexible architecture for wide-area collaboration</a:t>
            </a:r>
          </a:p>
          <a:p>
            <a:pPr lvl="1">
              <a:spcBef>
                <a:spcPct val="20000"/>
              </a:spcBef>
              <a:buClr>
                <a:schemeClr val="accent3"/>
              </a:buClr>
              <a:buSzPct val="95000"/>
              <a:buFont typeface="Arial" pitchFamily="34" charset="0"/>
              <a:buChar char="•"/>
            </a:pPr>
            <a:r>
              <a:rPr lang="en-US" sz="2400" dirty="0" smtClean="0">
                <a:solidFill>
                  <a:schemeClr val="bg1"/>
                </a:solidFill>
                <a:latin typeface="Calibri" pitchFamily="34" charset="0"/>
              </a:rPr>
              <a:t>   Easily extensible by the support of Live Objects</a:t>
            </a:r>
          </a:p>
          <a:p>
            <a:pPr lvl="1">
              <a:spcBef>
                <a:spcPct val="20000"/>
              </a:spcBef>
              <a:buClr>
                <a:schemeClr val="accent3"/>
              </a:buClr>
              <a:buSzPct val="95000"/>
              <a:buFont typeface="Arial" pitchFamily="34" charset="0"/>
              <a:buChar char="•"/>
            </a:pPr>
            <a:r>
              <a:rPr lang="en-US" sz="2400" dirty="0" smtClean="0">
                <a:solidFill>
                  <a:schemeClr val="bg1"/>
                </a:solidFill>
                <a:latin typeface="Calibri" pitchFamily="34" charset="0"/>
              </a:rPr>
              <a:t>   Adaptive to diverse network environments</a:t>
            </a:r>
          </a:p>
          <a:p>
            <a:pPr lvl="1">
              <a:spcBef>
                <a:spcPct val="20000"/>
              </a:spcBef>
              <a:buClr>
                <a:schemeClr val="accent3"/>
              </a:buClr>
              <a:buSzPct val="95000"/>
              <a:buFont typeface="Arial" pitchFamily="34" charset="0"/>
              <a:buChar char="•"/>
            </a:pPr>
            <a:r>
              <a:rPr lang="en-US" sz="2400" dirty="0" smtClean="0">
                <a:solidFill>
                  <a:schemeClr val="bg1"/>
                </a:solidFill>
                <a:latin typeface="Calibri" pitchFamily="34" charset="0"/>
              </a:rPr>
              <a:t>   Performs better than any single multicast solution</a:t>
            </a:r>
          </a:p>
          <a:p>
            <a:pPr lvl="1">
              <a:spcBef>
                <a:spcPct val="20000"/>
              </a:spcBef>
              <a:buClr>
                <a:schemeClr val="accent3"/>
              </a:buClr>
              <a:buSzPct val="95000"/>
              <a:buFont typeface="Arial" pitchFamily="34" charset="0"/>
              <a:buChar char="•"/>
            </a:pPr>
            <a:r>
              <a:rPr lang="en-US" sz="2400" dirty="0" smtClean="0">
                <a:solidFill>
                  <a:schemeClr val="bg1"/>
                </a:solidFill>
                <a:latin typeface="Calibri" pitchFamily="34" charset="0"/>
              </a:rPr>
              <a:t>   Recovers from catastrophic failures</a:t>
            </a:r>
          </a:p>
          <a:p>
            <a:pPr lvl="1">
              <a:spcBef>
                <a:spcPct val="20000"/>
              </a:spcBef>
              <a:buClr>
                <a:schemeClr val="accent3"/>
              </a:buClr>
              <a:buSzPct val="95000"/>
              <a:buFont typeface="Arial" pitchFamily="34" charset="0"/>
              <a:buChar char="•"/>
            </a:pPr>
            <a:endParaRPr lang="en-US" sz="2400" dirty="0" smtClean="0">
              <a:solidFill>
                <a:schemeClr val="bg1"/>
              </a:solidFill>
              <a:latin typeface="Calibri" pitchFamily="34" charset="0"/>
            </a:endParaRPr>
          </a:p>
          <a:p>
            <a:pPr>
              <a:spcBef>
                <a:spcPct val="20000"/>
              </a:spcBef>
              <a:buClr>
                <a:schemeClr val="accent3"/>
              </a:buClr>
              <a:buSzPct val="95000"/>
              <a:buFont typeface="Arial" pitchFamily="34" charset="0"/>
              <a:buChar char="•"/>
            </a:pPr>
            <a:r>
              <a:rPr lang="en-US" sz="2400" b="1" dirty="0" smtClean="0">
                <a:effectLst>
                  <a:outerShdw blurRad="38100" dist="38100" dir="2700000" algn="tl">
                    <a:srgbClr val="000000">
                      <a:alpha val="43137"/>
                    </a:srgbClr>
                  </a:outerShdw>
                </a:effectLst>
                <a:latin typeface="Calibri" pitchFamily="34" charset="0"/>
              </a:rPr>
              <a:t>  Kevlar </a:t>
            </a:r>
            <a:r>
              <a:rPr lang="en-US" sz="2400" b="1" dirty="0">
                <a:effectLst>
                  <a:outerShdw blurRad="38100" dist="38100" dir="2700000" algn="tl">
                    <a:srgbClr val="000000">
                      <a:alpha val="43137"/>
                    </a:srgbClr>
                  </a:outerShdw>
                </a:effectLst>
                <a:latin typeface="Calibri" pitchFamily="34" charset="0"/>
              </a:rPr>
              <a:t>is implemented, tested, and </a:t>
            </a:r>
            <a:r>
              <a:rPr lang="en-US" sz="2400" b="1" dirty="0" smtClean="0">
                <a:effectLst>
                  <a:outerShdw blurRad="38100" dist="38100" dir="2700000" algn="tl">
                    <a:srgbClr val="000000">
                      <a:alpha val="43137"/>
                    </a:srgbClr>
                  </a:outerShdw>
                </a:effectLst>
                <a:latin typeface="Calibri" pitchFamily="34" charset="0"/>
              </a:rPr>
              <a:t>distributed</a:t>
            </a:r>
          </a:p>
          <a:p>
            <a:pPr>
              <a:spcBef>
                <a:spcPct val="20000"/>
              </a:spcBef>
              <a:buClr>
                <a:schemeClr val="accent3"/>
              </a:buClr>
              <a:buSzPct val="95000"/>
            </a:pPr>
            <a:r>
              <a:rPr lang="en-US" sz="2400" b="1" dirty="0" smtClean="0">
                <a:effectLst>
                  <a:outerShdw blurRad="38100" dist="38100" dir="2700000" algn="tl">
                    <a:srgbClr val="000000">
                      <a:alpha val="43137"/>
                    </a:srgbClr>
                  </a:outerShdw>
                </a:effectLst>
                <a:latin typeface="Calibri" pitchFamily="34" charset="0"/>
              </a:rPr>
              <a:t>   (under BSD license)</a:t>
            </a:r>
            <a:endParaRPr lang="en-US" sz="2400" b="1" dirty="0">
              <a:effectLst>
                <a:outerShdw blurRad="38100" dist="38100" dir="2700000" algn="tl">
                  <a:srgbClr val="000000">
                    <a:alpha val="43137"/>
                  </a:srgbClr>
                </a:outerShdw>
              </a:effectLst>
              <a:latin typeface="Calibri" pitchFamily="34" charset="0"/>
            </a:endParaRPr>
          </a:p>
          <a:p>
            <a:pPr>
              <a:spcBef>
                <a:spcPct val="20000"/>
              </a:spcBef>
              <a:buClr>
                <a:schemeClr val="accent3"/>
              </a:buClr>
              <a:buSzPct val="95000"/>
            </a:pPr>
            <a:r>
              <a:rPr lang="en-US" sz="2400" b="1" i="1" dirty="0" smtClean="0">
                <a:solidFill>
                  <a:schemeClr val="bg1"/>
                </a:solidFill>
                <a:effectLst>
                  <a:outerShdw blurRad="38100" dist="38100" dir="2700000" algn="tl">
                    <a:srgbClr val="000000">
                      <a:alpha val="43137"/>
                    </a:srgbClr>
                  </a:outerShdw>
                </a:effectLst>
                <a:latin typeface="Calibri" pitchFamily="34" charset="0"/>
              </a:rPr>
              <a:t>                                      </a:t>
            </a:r>
            <a:r>
              <a:rPr lang="en-US" sz="2400" b="1" i="1" dirty="0" smtClean="0">
                <a:solidFill>
                  <a:schemeClr val="bg1"/>
                </a:solidFill>
                <a:latin typeface="Calibri" pitchFamily="34" charset="0"/>
              </a:rPr>
              <a:t>http://kevlar.cs.cornell.edu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Text Placeholder 2"/>
          <p:cNvSpPr>
            <a:spLocks noGrp="1"/>
          </p:cNvSpPr>
          <p:nvPr>
            <p:ph type="body" idx="1"/>
          </p:nvPr>
        </p:nvSpPr>
        <p:spPr>
          <a:xfrm>
            <a:off x="530352" y="4814888"/>
            <a:ext cx="7772400" cy="1509712"/>
          </a:xfrm>
        </p:spPr>
        <p:txBody>
          <a:bodyPr>
            <a:normAutofit/>
          </a:bodyPr>
          <a:lstStyle/>
          <a:p>
            <a:pPr algn="ctr"/>
            <a:r>
              <a:rPr lang="en-US" sz="2400" b="1" dirty="0" smtClean="0">
                <a:solidFill>
                  <a:srgbClr val="FFC000"/>
                </a:solidFill>
              </a:rPr>
              <a:t>Dan Freedman</a:t>
            </a:r>
            <a:r>
              <a:rPr lang="en-US" sz="2400" b="1" dirty="0" smtClean="0"/>
              <a:t> </a:t>
            </a:r>
            <a:r>
              <a:rPr lang="en-US" sz="2400" dirty="0" smtClean="0"/>
              <a:t>and </a:t>
            </a:r>
            <a:r>
              <a:rPr lang="en-US" sz="2400" b="1" dirty="0" err="1" smtClean="0">
                <a:solidFill>
                  <a:srgbClr val="FFC000"/>
                </a:solidFill>
              </a:rPr>
              <a:t>Ymir</a:t>
            </a:r>
            <a:r>
              <a:rPr lang="en-US" sz="2400" b="1" dirty="0" smtClean="0">
                <a:solidFill>
                  <a:srgbClr val="FFC000"/>
                </a:solidFill>
              </a:rPr>
              <a:t> </a:t>
            </a:r>
            <a:r>
              <a:rPr lang="en-US" sz="2400" b="1" dirty="0" err="1" smtClean="0">
                <a:solidFill>
                  <a:srgbClr val="FFC000"/>
                </a:solidFill>
              </a:rPr>
              <a:t>Vigfusson</a:t>
            </a:r>
            <a:r>
              <a:rPr lang="en-US" sz="2400" dirty="0" smtClean="0">
                <a:solidFill>
                  <a:srgbClr val="FFC000"/>
                </a:solidFill>
              </a:rPr>
              <a:t> </a:t>
            </a:r>
            <a:r>
              <a:rPr lang="en-US" sz="2400" dirty="0" smtClean="0"/>
              <a:t>are on the job market!</a:t>
            </a:r>
            <a:endParaRPr lang="en-US" sz="2400" dirty="0"/>
          </a:p>
        </p:txBody>
      </p:sp>
    </p:spTree>
    <p:extLst>
      <p:ext uri="{BB962C8B-B14F-4D97-AF65-F5344CB8AC3E}">
        <p14:creationId xmlns:p14="http://schemas.microsoft.com/office/powerpoint/2010/main" val="238983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1008162" y="5691352"/>
            <a:ext cx="1811239" cy="861848"/>
            <a:chOff x="1008162" y="5691352"/>
            <a:chExt cx="1811239" cy="861848"/>
          </a:xfrm>
        </p:grpSpPr>
        <p:sp>
          <p:nvSpPr>
            <p:cNvPr id="65" name="Rectangle 64"/>
            <p:cNvSpPr/>
            <p:nvPr/>
          </p:nvSpPr>
          <p:spPr>
            <a:xfrm>
              <a:off x="2112579" y="5691352"/>
              <a:ext cx="706822" cy="581516"/>
            </a:xfrm>
            <a:prstGeom prst="rect">
              <a:avLst/>
            </a:prstGeom>
            <a:solidFill>
              <a:schemeClr val="accent1">
                <a:lumMod val="40000"/>
                <a:lumOff val="6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1008162" y="5715000"/>
              <a:ext cx="1049238" cy="838200"/>
              <a:chOff x="4900612" y="5486400"/>
              <a:chExt cx="1049238" cy="838200"/>
            </a:xfrm>
          </p:grpSpPr>
          <p:pic>
            <p:nvPicPr>
              <p:cNvPr id="33" name="Picture 32" descr="user.png"/>
              <p:cNvPicPr>
                <a:picLocks noChangeAspect="1"/>
              </p:cNvPicPr>
              <p:nvPr/>
            </p:nvPicPr>
            <p:blipFill>
              <a:blip r:embed="rId4" cstate="print"/>
              <a:stretch>
                <a:fillRect/>
              </a:stretch>
            </p:blipFill>
            <p:spPr>
              <a:xfrm>
                <a:off x="4900612" y="5486400"/>
                <a:ext cx="698500" cy="838200"/>
              </a:xfrm>
              <a:prstGeom prst="rect">
                <a:avLst/>
              </a:prstGeom>
            </p:spPr>
          </p:pic>
          <p:pic>
            <p:nvPicPr>
              <p:cNvPr id="35" name="Picture 34" descr="monitor.jpg"/>
              <p:cNvPicPr>
                <a:picLocks noChangeAspect="1"/>
              </p:cNvPicPr>
              <p:nvPr/>
            </p:nvPicPr>
            <p:blipFill>
              <a:blip r:embed="rId5" cstate="print"/>
              <a:stretch>
                <a:fillRect/>
              </a:stretch>
            </p:blipFill>
            <p:spPr>
              <a:xfrm>
                <a:off x="5510212" y="5486400"/>
                <a:ext cx="439638" cy="714587"/>
              </a:xfrm>
              <a:prstGeom prst="rect">
                <a:avLst/>
              </a:prstGeom>
            </p:spPr>
          </p:pic>
        </p:grpSp>
      </p:grpSp>
      <p:sp>
        <p:nvSpPr>
          <p:cNvPr id="38" name="Oval 37"/>
          <p:cNvSpPr/>
          <p:nvPr/>
        </p:nvSpPr>
        <p:spPr>
          <a:xfrm>
            <a:off x="2233612" y="5871133"/>
            <a:ext cx="357188" cy="359019"/>
          </a:xfrm>
          <a:prstGeom prst="ellipse">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2533003" y="3593068"/>
            <a:ext cx="3173309" cy="1664732"/>
            <a:chOff x="2533003" y="3593068"/>
            <a:chExt cx="3173309" cy="1664732"/>
          </a:xfrm>
        </p:grpSpPr>
        <p:sp>
          <p:nvSpPr>
            <p:cNvPr id="19" name="Rectangle 18"/>
            <p:cNvSpPr/>
            <p:nvPr/>
          </p:nvSpPr>
          <p:spPr>
            <a:xfrm>
              <a:off x="3032165" y="3604027"/>
              <a:ext cx="2530435" cy="1653773"/>
            </a:xfrm>
            <a:prstGeom prst="rect">
              <a:avLst/>
            </a:prstGeom>
            <a:solidFill>
              <a:schemeClr val="bg2">
                <a:lumMod val="2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62947" y="4025829"/>
              <a:ext cx="357188" cy="35901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991687" y="3593068"/>
              <a:ext cx="2714625" cy="369332"/>
            </a:xfrm>
            <a:prstGeom prst="rect">
              <a:avLst/>
            </a:prstGeom>
            <a:noFill/>
          </p:spPr>
          <p:txBody>
            <a:bodyPr wrap="square" rtlCol="0">
              <a:spAutoFit/>
            </a:bodyPr>
            <a:lstStyle/>
            <a:p>
              <a:r>
                <a:rPr lang="en-US" b="1" dirty="0" smtClean="0">
                  <a:solidFill>
                    <a:schemeClr val="bg1"/>
                  </a:solidFill>
                </a:rPr>
                <a:t>Mash-up of small LOs</a:t>
              </a:r>
              <a:endParaRPr lang="en-US" b="1" dirty="0">
                <a:solidFill>
                  <a:schemeClr val="bg1"/>
                </a:solidFill>
              </a:endParaRPr>
            </a:p>
          </p:txBody>
        </p:sp>
        <p:sp>
          <p:nvSpPr>
            <p:cNvPr id="36" name="Oval 35"/>
            <p:cNvSpPr/>
            <p:nvPr/>
          </p:nvSpPr>
          <p:spPr>
            <a:xfrm>
              <a:off x="3510747" y="4626452"/>
              <a:ext cx="357188" cy="359019"/>
            </a:xfrm>
            <a:prstGeom prst="ellipse">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2676577">
              <a:off x="2533003" y="4026846"/>
              <a:ext cx="998324" cy="986253"/>
            </a:xfrm>
            <a:prstGeom prst="rtTriangle">
              <a:avLst/>
            </a:prstGeom>
            <a:solidFill>
              <a:schemeClr val="bg2">
                <a:lumMod val="2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4608396" y="4640924"/>
            <a:ext cx="357188" cy="359019"/>
          </a:xfrm>
          <a:prstGeom prst="ellipse">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219349" y="4267200"/>
            <a:ext cx="1772251" cy="838200"/>
            <a:chOff x="7219349" y="4267200"/>
            <a:chExt cx="1772251" cy="838200"/>
          </a:xfrm>
        </p:grpSpPr>
        <p:sp>
          <p:nvSpPr>
            <p:cNvPr id="66" name="Rectangle 65"/>
            <p:cNvSpPr/>
            <p:nvPr/>
          </p:nvSpPr>
          <p:spPr>
            <a:xfrm>
              <a:off x="7219349" y="4384848"/>
              <a:ext cx="706822" cy="581516"/>
            </a:xfrm>
            <a:prstGeom prst="rect">
              <a:avLst/>
            </a:prstGeom>
            <a:solidFill>
              <a:schemeClr val="accent1">
                <a:lumMod val="40000"/>
                <a:lumOff val="6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8024812" y="4267200"/>
              <a:ext cx="966788" cy="838200"/>
              <a:chOff x="7948612" y="4191000"/>
              <a:chExt cx="966788" cy="838200"/>
            </a:xfrm>
          </p:grpSpPr>
          <p:pic>
            <p:nvPicPr>
              <p:cNvPr id="39" name="Picture 38" descr="user.png"/>
              <p:cNvPicPr>
                <a:picLocks noChangeAspect="1"/>
              </p:cNvPicPr>
              <p:nvPr/>
            </p:nvPicPr>
            <p:blipFill>
              <a:blip r:embed="rId4" cstate="print"/>
              <a:stretch>
                <a:fillRect/>
              </a:stretch>
            </p:blipFill>
            <p:spPr>
              <a:xfrm flipH="1">
                <a:off x="8216900" y="4191000"/>
                <a:ext cx="698500" cy="838200"/>
              </a:xfrm>
              <a:prstGeom prst="rect">
                <a:avLst/>
              </a:prstGeom>
            </p:spPr>
          </p:pic>
          <p:pic>
            <p:nvPicPr>
              <p:cNvPr id="43" name="Picture 42" descr="monitor.jpg"/>
              <p:cNvPicPr>
                <a:picLocks noChangeAspect="1"/>
              </p:cNvPicPr>
              <p:nvPr/>
            </p:nvPicPr>
            <p:blipFill>
              <a:blip r:embed="rId5" cstate="print"/>
              <a:stretch>
                <a:fillRect/>
              </a:stretch>
            </p:blipFill>
            <p:spPr>
              <a:xfrm flipH="1">
                <a:off x="7948612" y="4191000"/>
                <a:ext cx="439638" cy="714587"/>
              </a:xfrm>
              <a:prstGeom prst="rect">
                <a:avLst/>
              </a:prstGeom>
            </p:spPr>
          </p:pic>
        </p:grpSp>
      </p:grpSp>
      <p:sp>
        <p:nvSpPr>
          <p:cNvPr id="44" name="Oval 43"/>
          <p:cNvSpPr/>
          <p:nvPr/>
        </p:nvSpPr>
        <p:spPr>
          <a:xfrm>
            <a:off x="7415212" y="4450429"/>
            <a:ext cx="357188" cy="359019"/>
          </a:xfrm>
          <a:prstGeom prst="ellipse">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Live Objects (LO)</a:t>
            </a:r>
            <a:endParaRPr lang="en-US" dirty="0"/>
          </a:p>
        </p:txBody>
      </p:sp>
      <p:sp>
        <p:nvSpPr>
          <p:cNvPr id="3" name="Content Placeholder 2"/>
          <p:cNvSpPr>
            <a:spLocks noGrp="1"/>
          </p:cNvSpPr>
          <p:nvPr>
            <p:ph idx="1"/>
          </p:nvPr>
        </p:nvSpPr>
        <p:spPr>
          <a:xfrm>
            <a:off x="381000" y="1600200"/>
            <a:ext cx="8534400" cy="4724400"/>
          </a:xfrm>
        </p:spPr>
        <p:txBody>
          <a:bodyPr/>
          <a:lstStyle/>
          <a:p>
            <a:r>
              <a:rPr lang="en-US" b="1" dirty="0" smtClean="0"/>
              <a:t>LO </a:t>
            </a:r>
            <a:r>
              <a:rPr lang="en-US" b="1" dirty="0"/>
              <a:t>represents </a:t>
            </a:r>
            <a:r>
              <a:rPr lang="en-US" b="1" dirty="0" smtClean="0"/>
              <a:t>an object replicated at </a:t>
            </a:r>
            <a:r>
              <a:rPr lang="en-US" b="1" dirty="0"/>
              <a:t>each </a:t>
            </a:r>
            <a:r>
              <a:rPr lang="en-US" b="1" dirty="0" smtClean="0"/>
              <a:t>node</a:t>
            </a:r>
          </a:p>
          <a:p>
            <a:pPr marL="274320" lvl="1" indent="-274320">
              <a:buClr>
                <a:schemeClr val="accent3"/>
              </a:buClr>
              <a:buSzPct val="95000"/>
            </a:pPr>
            <a:r>
              <a:rPr lang="en-US" b="1" dirty="0"/>
              <a:t>Application LO is </a:t>
            </a:r>
            <a:r>
              <a:rPr lang="en-US" b="1" dirty="0" smtClean="0"/>
              <a:t>drag-and-drop mash-up </a:t>
            </a:r>
            <a:r>
              <a:rPr lang="en-US" b="1" dirty="0"/>
              <a:t>of </a:t>
            </a:r>
            <a:r>
              <a:rPr lang="en-US" b="1" dirty="0" smtClean="0"/>
              <a:t>service LOs</a:t>
            </a:r>
          </a:p>
          <a:p>
            <a:pPr marL="274320" lvl="1" indent="-274320">
              <a:buClr>
                <a:schemeClr val="accent3"/>
              </a:buClr>
              <a:buSzPct val="95000"/>
            </a:pPr>
            <a:r>
              <a:rPr lang="en-US" b="1" dirty="0" smtClean="0"/>
              <a:t>Replicas uses “Channels” to communicate among themselves</a:t>
            </a:r>
          </a:p>
          <a:p>
            <a:pPr marL="274320" lvl="1" indent="-274320">
              <a:buClr>
                <a:schemeClr val="accent3"/>
              </a:buClr>
              <a:buSzPct val="95000"/>
            </a:pPr>
            <a:r>
              <a:rPr lang="en-US" b="1" dirty="0" smtClean="0"/>
              <a:t>Channel can use any choice of protocols (Web Service, P2P, …)</a:t>
            </a:r>
            <a:endParaRPr lang="en-US" dirty="0" smtClean="0"/>
          </a:p>
          <a:p>
            <a:pPr lvl="1"/>
            <a:endParaRPr lang="en-US" dirty="0"/>
          </a:p>
        </p:txBody>
      </p:sp>
      <p:sp>
        <p:nvSpPr>
          <p:cNvPr id="32" name="Oval 31"/>
          <p:cNvSpPr/>
          <p:nvPr/>
        </p:nvSpPr>
        <p:spPr>
          <a:xfrm>
            <a:off x="1981200" y="4289181"/>
            <a:ext cx="357188" cy="35901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4953000" y="5486400"/>
            <a:ext cx="1905000" cy="1066800"/>
            <a:chOff x="4953000" y="5486400"/>
            <a:chExt cx="1905000" cy="1066800"/>
          </a:xfrm>
        </p:grpSpPr>
        <p:sp>
          <p:nvSpPr>
            <p:cNvPr id="45" name="Oval 44"/>
            <p:cNvSpPr/>
            <p:nvPr/>
          </p:nvSpPr>
          <p:spPr>
            <a:xfrm rot="5400000">
              <a:off x="5410200" y="5105400"/>
              <a:ext cx="1066800" cy="1828800"/>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953000" y="5754469"/>
              <a:ext cx="1892416" cy="646331"/>
            </a:xfrm>
            <a:prstGeom prst="rect">
              <a:avLst/>
            </a:prstGeom>
            <a:noFill/>
          </p:spPr>
          <p:txBody>
            <a:bodyPr wrap="square" rtlCol="0">
              <a:spAutoFit/>
            </a:bodyPr>
            <a:lstStyle/>
            <a:p>
              <a:pPr algn="ctr"/>
              <a:r>
                <a:rPr lang="en-US" dirty="0" smtClean="0"/>
                <a:t>Communication</a:t>
              </a:r>
            </a:p>
            <a:p>
              <a:pPr algn="ctr"/>
              <a:r>
                <a:rPr lang="en-US" dirty="0" smtClean="0"/>
                <a:t>Channel</a:t>
              </a:r>
              <a:endParaRPr lang="en-US" dirty="0"/>
            </a:p>
          </p:txBody>
        </p:sp>
      </p:grpSp>
      <p:grpSp>
        <p:nvGrpSpPr>
          <p:cNvPr id="64" name="Group 63"/>
          <p:cNvGrpSpPr/>
          <p:nvPr/>
        </p:nvGrpSpPr>
        <p:grpSpPr>
          <a:xfrm>
            <a:off x="762000" y="4156025"/>
            <a:ext cx="1049238" cy="838200"/>
            <a:chOff x="4876800" y="3429000"/>
            <a:chExt cx="1049238" cy="838200"/>
          </a:xfrm>
        </p:grpSpPr>
        <p:pic>
          <p:nvPicPr>
            <p:cNvPr id="25" name="Picture 24" descr="user.png"/>
            <p:cNvPicPr>
              <a:picLocks noChangeAspect="1"/>
            </p:cNvPicPr>
            <p:nvPr/>
          </p:nvPicPr>
          <p:blipFill>
            <a:blip r:embed="rId4" cstate="print"/>
            <a:stretch>
              <a:fillRect/>
            </a:stretch>
          </p:blipFill>
          <p:spPr>
            <a:xfrm>
              <a:off x="4876800" y="3429000"/>
              <a:ext cx="698500" cy="838200"/>
            </a:xfrm>
            <a:prstGeom prst="rect">
              <a:avLst/>
            </a:prstGeom>
          </p:spPr>
        </p:pic>
        <p:pic>
          <p:nvPicPr>
            <p:cNvPr id="29" name="Picture 28" descr="monitor.jpg"/>
            <p:cNvPicPr>
              <a:picLocks noChangeAspect="1"/>
            </p:cNvPicPr>
            <p:nvPr/>
          </p:nvPicPr>
          <p:blipFill>
            <a:blip r:embed="rId5" cstate="print"/>
            <a:stretch>
              <a:fillRect/>
            </a:stretch>
          </p:blipFill>
          <p:spPr>
            <a:xfrm>
              <a:off x="5486400" y="3429000"/>
              <a:ext cx="439638" cy="714587"/>
            </a:xfrm>
            <a:prstGeom prst="rect">
              <a:avLst/>
            </a:prstGeom>
          </p:spPr>
        </p:pic>
      </p:grpSp>
      <p:cxnSp>
        <p:nvCxnSpPr>
          <p:cNvPr id="51" name="Straight Arrow Connector 50"/>
          <p:cNvCxnSpPr>
            <a:stCxn id="40" idx="5"/>
            <a:endCxn id="45" idx="3"/>
          </p:cNvCxnSpPr>
          <p:nvPr/>
        </p:nvCxnSpPr>
        <p:spPr>
          <a:xfrm>
            <a:off x="4913275" y="4947366"/>
            <a:ext cx="383747" cy="695263"/>
          </a:xfrm>
          <a:prstGeom prst="straightConnector1">
            <a:avLst/>
          </a:prstGeom>
          <a:ln w="3810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8" idx="6"/>
            <a:endCxn id="45" idx="4"/>
          </p:cNvCxnSpPr>
          <p:nvPr/>
        </p:nvCxnSpPr>
        <p:spPr>
          <a:xfrm flipV="1">
            <a:off x="2590800" y="6019800"/>
            <a:ext cx="2438400" cy="30843"/>
          </a:xfrm>
          <a:prstGeom prst="straightConnector1">
            <a:avLst/>
          </a:prstGeom>
          <a:ln w="3810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3"/>
            <a:endCxn id="45" idx="1"/>
          </p:cNvCxnSpPr>
          <p:nvPr/>
        </p:nvCxnSpPr>
        <p:spPr>
          <a:xfrm flipH="1">
            <a:off x="6590178" y="4756871"/>
            <a:ext cx="877343" cy="885758"/>
          </a:xfrm>
          <a:prstGeom prst="straightConnector1">
            <a:avLst/>
          </a:prstGeom>
          <a:ln w="3810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5400000">
            <a:off x="5410200" y="5105400"/>
            <a:ext cx="1066800" cy="1828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35" presetClass="emph" presetSubtype="0" repeatCount="3000" fill="hold" grpId="1" nodeType="withEffect">
                                  <p:stCondLst>
                                    <p:cond delay="0"/>
                                  </p:stCondLst>
                                  <p:childTnLst>
                                    <p:anim calcmode="discrete" valueType="str">
                                      <p:cBhvr>
                                        <p:cTn id="46" dur="500" fill="hold"/>
                                        <p:tgtEl>
                                          <p:spTgt spid="7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4" grpId="0" animBg="1"/>
      <p:bldP spid="3" grpId="0" uiExpand="1" build="p"/>
      <p:bldP spid="32" grpId="0" animBg="1"/>
      <p:bldP spid="75" grpId="0" animBg="1"/>
      <p:bldP spid="7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Objects (LO)</a:t>
            </a:r>
            <a:endParaRPr lang="en-US" dirty="0"/>
          </a:p>
        </p:txBody>
      </p:sp>
      <p:sp>
        <p:nvSpPr>
          <p:cNvPr id="3" name="Content Placeholder 2"/>
          <p:cNvSpPr>
            <a:spLocks noGrp="1"/>
          </p:cNvSpPr>
          <p:nvPr>
            <p:ph idx="1"/>
          </p:nvPr>
        </p:nvSpPr>
        <p:spPr>
          <a:xfrm>
            <a:off x="381000" y="1600200"/>
            <a:ext cx="8534400" cy="4724400"/>
          </a:xfrm>
        </p:spPr>
        <p:txBody>
          <a:bodyPr/>
          <a:lstStyle/>
          <a:p>
            <a:r>
              <a:rPr lang="en-US" b="1" dirty="0" smtClean="0">
                <a:solidFill>
                  <a:schemeClr val="bg1">
                    <a:lumMod val="65000"/>
                  </a:schemeClr>
                </a:solidFill>
              </a:rPr>
              <a:t>LO </a:t>
            </a:r>
            <a:r>
              <a:rPr lang="en-US" b="1" dirty="0">
                <a:solidFill>
                  <a:schemeClr val="bg1">
                    <a:lumMod val="65000"/>
                  </a:schemeClr>
                </a:solidFill>
              </a:rPr>
              <a:t>represents a replica running at each </a:t>
            </a:r>
            <a:r>
              <a:rPr lang="en-US" b="1" dirty="0" smtClean="0">
                <a:solidFill>
                  <a:schemeClr val="bg1">
                    <a:lumMod val="65000"/>
                  </a:schemeClr>
                </a:solidFill>
              </a:rPr>
              <a:t>node</a:t>
            </a:r>
          </a:p>
          <a:p>
            <a:pPr marL="274320" lvl="1" indent="-274320">
              <a:buClr>
                <a:schemeClr val="accent3"/>
              </a:buClr>
              <a:buSzPct val="95000"/>
            </a:pPr>
            <a:r>
              <a:rPr lang="en-US" b="1" dirty="0">
                <a:solidFill>
                  <a:schemeClr val="bg1">
                    <a:lumMod val="65000"/>
                  </a:schemeClr>
                </a:solidFill>
              </a:rPr>
              <a:t>Application LO is </a:t>
            </a:r>
            <a:r>
              <a:rPr lang="en-US" b="1" dirty="0" smtClean="0">
                <a:solidFill>
                  <a:schemeClr val="bg1">
                    <a:lumMod val="65000"/>
                  </a:schemeClr>
                </a:solidFill>
              </a:rPr>
              <a:t>drag-and-drop mash-up </a:t>
            </a:r>
            <a:r>
              <a:rPr lang="en-US" b="1" dirty="0">
                <a:solidFill>
                  <a:schemeClr val="bg1">
                    <a:lumMod val="65000"/>
                  </a:schemeClr>
                </a:solidFill>
              </a:rPr>
              <a:t>of </a:t>
            </a:r>
            <a:r>
              <a:rPr lang="en-US" b="1" dirty="0" smtClean="0">
                <a:solidFill>
                  <a:schemeClr val="bg1">
                    <a:lumMod val="65000"/>
                  </a:schemeClr>
                </a:solidFill>
              </a:rPr>
              <a:t>service LOs</a:t>
            </a:r>
          </a:p>
          <a:p>
            <a:pPr marL="274320" lvl="1" indent="-274320">
              <a:buClr>
                <a:schemeClr val="accent3"/>
              </a:buClr>
              <a:buSzPct val="95000"/>
            </a:pPr>
            <a:r>
              <a:rPr lang="en-US" b="1" dirty="0" smtClean="0">
                <a:solidFill>
                  <a:schemeClr val="bg1">
                    <a:lumMod val="65000"/>
                  </a:schemeClr>
                </a:solidFill>
              </a:rPr>
              <a:t>Replicas uses “Channels” to communicate among themselves</a:t>
            </a:r>
          </a:p>
          <a:p>
            <a:pPr marL="274320" lvl="1" indent="-274320">
              <a:buClr>
                <a:schemeClr val="accent3"/>
              </a:buClr>
              <a:buSzPct val="95000"/>
            </a:pPr>
            <a:r>
              <a:rPr lang="en-US" b="1" dirty="0" smtClean="0">
                <a:solidFill>
                  <a:schemeClr val="bg1">
                    <a:lumMod val="65000"/>
                  </a:schemeClr>
                </a:solidFill>
              </a:rPr>
              <a:t>Channel can use any choice of protocols (Web Service, P2P, …)</a:t>
            </a:r>
            <a:endParaRPr lang="en-US" dirty="0">
              <a:solidFill>
                <a:schemeClr val="bg1">
                  <a:lumMod val="65000"/>
                </a:schemeClr>
              </a:solidFill>
            </a:endParaRPr>
          </a:p>
        </p:txBody>
      </p:sp>
      <p:pic>
        <p:nvPicPr>
          <p:cNvPr id="34" name="Content Placeholder 3" descr="LODemo.png"/>
          <p:cNvPicPr>
            <a:picLocks noChangeAspect="1"/>
          </p:cNvPicPr>
          <p:nvPr/>
        </p:nvPicPr>
        <p:blipFill>
          <a:blip r:embed="rId4" cstate="print"/>
          <a:stretch>
            <a:fillRect/>
          </a:stretch>
        </p:blipFill>
        <p:spPr>
          <a:xfrm>
            <a:off x="685800" y="3474371"/>
            <a:ext cx="3733800" cy="3307429"/>
          </a:xfrm>
          <a:prstGeom prst="rect">
            <a:avLst/>
          </a:prstGeom>
        </p:spPr>
      </p:pic>
      <p:sp>
        <p:nvSpPr>
          <p:cNvPr id="41" name="Content Placeholder 2"/>
          <p:cNvSpPr txBox="1">
            <a:spLocks/>
          </p:cNvSpPr>
          <p:nvPr/>
        </p:nvSpPr>
        <p:spPr>
          <a:xfrm>
            <a:off x="4533900" y="3426372"/>
            <a:ext cx="4533900" cy="3050628"/>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alibri"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libri"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libri"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1" dirty="0" smtClean="0"/>
              <a:t>Disaster search-and-rescue</a:t>
            </a:r>
          </a:p>
          <a:p>
            <a:r>
              <a:rPr lang="en-US" b="1" dirty="0" smtClean="0"/>
              <a:t>MSN Earth, Google Weather</a:t>
            </a:r>
          </a:p>
          <a:p>
            <a:pPr lvl="1"/>
            <a:r>
              <a:rPr lang="en-US" dirty="0" smtClean="0"/>
              <a:t>Retrieved from Web</a:t>
            </a:r>
          </a:p>
          <a:p>
            <a:pPr lvl="1"/>
            <a:r>
              <a:rPr lang="en-US" dirty="0" smtClean="0"/>
              <a:t>Shared through P2P</a:t>
            </a:r>
            <a:endParaRPr lang="en-US" dirty="0"/>
          </a:p>
          <a:p>
            <a:r>
              <a:rPr lang="en-US" b="1" dirty="0" smtClean="0"/>
              <a:t>Flight Coordinates, Report</a:t>
            </a:r>
          </a:p>
          <a:p>
            <a:pPr lvl="1"/>
            <a:r>
              <a:rPr lang="en-US" dirty="0" smtClean="0"/>
              <a:t>Delivered from edge-source using P2P</a:t>
            </a:r>
            <a:endParaRPr lang="en-US" dirty="0"/>
          </a:p>
          <a:p>
            <a:pPr lvl="1"/>
            <a:endParaRPr lang="en-US" b="1" dirty="0" smtClean="0"/>
          </a:p>
        </p:txBody>
      </p:sp>
      <p:sp>
        <p:nvSpPr>
          <p:cNvPr id="4" name="Rectangle 3"/>
          <p:cNvSpPr/>
          <p:nvPr/>
        </p:nvSpPr>
        <p:spPr>
          <a:xfrm>
            <a:off x="685800" y="3657600"/>
            <a:ext cx="3733800" cy="3124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95600" y="4876800"/>
            <a:ext cx="609600" cy="609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5791200"/>
            <a:ext cx="2438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6221" y="3657600"/>
            <a:ext cx="1983179" cy="1294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6971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35" presetClass="emph" presetSubtype="0" repeatCount="3000" fill="hold" grpId="1" nodeType="withEffect">
                                  <p:stCondLst>
                                    <p:cond delay="0"/>
                                  </p:stCondLst>
                                  <p:childTnLst>
                                    <p:anim calcmode="discrete" valueType="str">
                                      <p:cBhvr>
                                        <p:cTn id="14" dur="500" fill="hold"/>
                                        <p:tgtEl>
                                          <p:spTgt spid="4"/>
                                        </p:tgtEl>
                                        <p:attrNameLst>
                                          <p:attrName>style.visibility</p:attrName>
                                        </p:attrNameLst>
                                      </p:cBhvr>
                                      <p:tavLst>
                                        <p:tav tm="0">
                                          <p:val>
                                            <p:strVal val="hidden"/>
                                          </p:val>
                                        </p:tav>
                                        <p:tav tm="50000">
                                          <p:val>
                                            <p:strVal val="visible"/>
                                          </p:val>
                                        </p:tav>
                                      </p:tavLst>
                                    </p:anim>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par>
                          <p:cTn id="18" fill="hold">
                            <p:stCondLst>
                              <p:cond delay="1500"/>
                            </p:stCondLst>
                            <p:childTnLst>
                              <p:par>
                                <p:cTn id="19" presetID="35" presetClass="emph" presetSubtype="0" repeatCount="3000" fill="hold" grpId="1" nodeType="afterEffect">
                                  <p:stCondLst>
                                    <p:cond delay="0"/>
                                  </p:stCondLst>
                                  <p:childTnLst>
                                    <p:anim calcmode="discrete" valueType="str">
                                      <p:cBhvr>
                                        <p:cTn id="20" dur="5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xEl>
                                              <p:pRg st="5" end="5"/>
                                            </p:txEl>
                                          </p:spTgt>
                                        </p:tgtEl>
                                        <p:attrNameLst>
                                          <p:attrName>style.visibility</p:attrName>
                                        </p:attrNameLst>
                                      </p:cBhvr>
                                      <p:to>
                                        <p:strVal val="visible"/>
                                      </p:to>
                                    </p:set>
                                  </p:childTnLst>
                                </p:cTn>
                              </p:par>
                              <p:par>
                                <p:cTn id="27" presetID="1" presetClass="exit"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2" grpId="0" animBg="1"/>
      <p:bldP spid="42" grpId="1" animBg="1"/>
      <p:bldP spid="42" grpId="2" animBg="1"/>
      <p:bldP spid="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k.jpg"/>
          <p:cNvPicPr>
            <a:picLocks noChangeAspect="1"/>
          </p:cNvPicPr>
          <p:nvPr/>
        </p:nvPicPr>
        <p:blipFill>
          <a:blip r:embed="rId4" cstate="print"/>
          <a:stretch>
            <a:fillRect/>
          </a:stretch>
        </p:blipFill>
        <p:spPr>
          <a:xfrm>
            <a:off x="7239000" y="2032000"/>
            <a:ext cx="1905000" cy="2540000"/>
          </a:xfrm>
          <a:prstGeom prst="rect">
            <a:avLst/>
          </a:prstGeom>
        </p:spPr>
      </p:pic>
      <p:sp>
        <p:nvSpPr>
          <p:cNvPr id="2" name="Title 1"/>
          <p:cNvSpPr>
            <a:spLocks noGrp="1"/>
          </p:cNvSpPr>
          <p:nvPr>
            <p:ph type="title"/>
          </p:nvPr>
        </p:nvSpPr>
        <p:spPr/>
        <p:txBody>
          <a:bodyPr>
            <a:normAutofit/>
          </a:bodyPr>
          <a:lstStyle/>
          <a:p>
            <a:r>
              <a:rPr lang="en-US" dirty="0" smtClean="0"/>
              <a:t>Scale Communication Channels</a:t>
            </a:r>
            <a:endParaRPr lang="en-US" dirty="0"/>
          </a:p>
        </p:txBody>
      </p:sp>
      <p:sp>
        <p:nvSpPr>
          <p:cNvPr id="3" name="Content Placeholder 2"/>
          <p:cNvSpPr>
            <a:spLocks noGrp="1"/>
          </p:cNvSpPr>
          <p:nvPr>
            <p:ph idx="1"/>
          </p:nvPr>
        </p:nvSpPr>
        <p:spPr/>
        <p:txBody>
          <a:bodyPr>
            <a:normAutofit/>
          </a:bodyPr>
          <a:lstStyle/>
          <a:p>
            <a:r>
              <a:rPr lang="en-US" b="1" dirty="0" smtClean="0"/>
              <a:t>Wide-area Channel tends to have numerous receivers</a:t>
            </a:r>
            <a:endParaRPr lang="en-US" i="1" dirty="0" smtClean="0"/>
          </a:p>
          <a:p>
            <a:r>
              <a:rPr lang="en-US" b="1" dirty="0" smtClean="0"/>
              <a:t>Need a wide-area multicast</a:t>
            </a:r>
          </a:p>
          <a:p>
            <a:pPr lvl="1"/>
            <a:r>
              <a:rPr lang="en-US" dirty="0" smtClean="0"/>
              <a:t>Minimize </a:t>
            </a:r>
            <a:r>
              <a:rPr lang="en-US" b="1" dirty="0" smtClean="0"/>
              <a:t>redundant</a:t>
            </a:r>
            <a:r>
              <a:rPr lang="en-US" dirty="0" smtClean="0"/>
              <a:t> traffic</a:t>
            </a:r>
          </a:p>
          <a:p>
            <a:pPr lvl="1"/>
            <a:r>
              <a:rPr lang="en-US" dirty="0" smtClean="0"/>
              <a:t>Minimize </a:t>
            </a:r>
            <a:r>
              <a:rPr lang="en-US" b="1" dirty="0" smtClean="0"/>
              <a:t>average</a:t>
            </a:r>
            <a:r>
              <a:rPr lang="en-US" dirty="0" smtClean="0"/>
              <a:t> </a:t>
            </a:r>
            <a:r>
              <a:rPr lang="en-US" b="1" dirty="0" smtClean="0"/>
              <a:t>latency</a:t>
            </a:r>
            <a:r>
              <a:rPr lang="en-US" dirty="0" smtClean="0"/>
              <a:t> </a:t>
            </a:r>
          </a:p>
          <a:p>
            <a:pPr lvl="1"/>
            <a:r>
              <a:rPr lang="en-US" dirty="0" smtClean="0"/>
              <a:t>Provide high </a:t>
            </a:r>
            <a:r>
              <a:rPr lang="en-US" b="1" dirty="0" smtClean="0"/>
              <a:t>throughput</a:t>
            </a:r>
          </a:p>
          <a:p>
            <a:pPr lvl="1"/>
            <a:r>
              <a:rPr lang="en-US" dirty="0" smtClean="0"/>
              <a:t>Stay </a:t>
            </a:r>
            <a:r>
              <a:rPr lang="en-US" b="1" dirty="0" smtClean="0"/>
              <a:t>robust</a:t>
            </a:r>
            <a:r>
              <a:rPr lang="en-US" dirty="0" smtClean="0"/>
              <a:t> to node churn/failures</a:t>
            </a:r>
          </a:p>
          <a:p>
            <a:pPr lvl="1"/>
            <a:r>
              <a:rPr lang="en-US" dirty="0" smtClean="0"/>
              <a:t>Automatically </a:t>
            </a:r>
            <a:r>
              <a:rPr lang="en-US" b="1" dirty="0" smtClean="0"/>
              <a:t>adapt</a:t>
            </a:r>
            <a:r>
              <a:rPr lang="en-US" dirty="0" smtClean="0"/>
              <a:t> to the runtime environment</a:t>
            </a:r>
          </a:p>
          <a:p>
            <a:pPr lvl="0">
              <a:buClr>
                <a:srgbClr val="0BD0D9"/>
              </a:buClr>
            </a:pPr>
            <a:r>
              <a:rPr lang="en-US" b="1" dirty="0" smtClean="0">
                <a:solidFill>
                  <a:prstClr val="black"/>
                </a:solidFill>
              </a:rPr>
              <a:t>Can any one existing multicast achieves all goals?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 of Existing Multicast</a:t>
            </a:r>
            <a:endParaRPr lang="en-US" dirty="0"/>
          </a:p>
        </p:txBody>
      </p:sp>
      <p:sp>
        <p:nvSpPr>
          <p:cNvPr id="8" name="Content Placeholder 7"/>
          <p:cNvSpPr>
            <a:spLocks noGrp="1"/>
          </p:cNvSpPr>
          <p:nvPr>
            <p:ph idx="1"/>
          </p:nvPr>
        </p:nvSpPr>
        <p:spPr>
          <a:xfrm>
            <a:off x="457200" y="1676400"/>
            <a:ext cx="8458200" cy="5181600"/>
          </a:xfrm>
        </p:spPr>
        <p:txBody>
          <a:bodyPr>
            <a:normAutofit lnSpcReduction="10000"/>
          </a:bodyPr>
          <a:lstStyle/>
          <a:p>
            <a:r>
              <a:rPr lang="en-US" b="1" dirty="0" smtClean="0"/>
              <a:t>Physical IP-multicast (IPMC)</a:t>
            </a:r>
          </a:p>
          <a:p>
            <a:pPr lvl="1"/>
            <a:r>
              <a:rPr lang="en-US" dirty="0" smtClean="0"/>
              <a:t>Disabled over WAN links</a:t>
            </a:r>
          </a:p>
          <a:p>
            <a:pPr lvl="2"/>
            <a:r>
              <a:rPr lang="en-US" dirty="0" smtClean="0"/>
              <a:t>Security concerns (</a:t>
            </a:r>
            <a:r>
              <a:rPr lang="en-US" dirty="0" err="1" smtClean="0"/>
              <a:t>DDoS</a:t>
            </a:r>
            <a:r>
              <a:rPr lang="en-US" dirty="0" smtClean="0"/>
              <a:t> attacks)</a:t>
            </a:r>
          </a:p>
          <a:p>
            <a:pPr lvl="2"/>
            <a:r>
              <a:rPr lang="en-US" dirty="0" smtClean="0"/>
              <a:t>Economic issues (how do ISPs monetize IPMC?)</a:t>
            </a:r>
          </a:p>
          <a:p>
            <a:pPr lvl="1"/>
            <a:r>
              <a:rPr lang="en-US" dirty="0" smtClean="0"/>
              <a:t>Enabled in many data centers</a:t>
            </a:r>
          </a:p>
          <a:p>
            <a:pPr lvl="2"/>
            <a:r>
              <a:rPr lang="en-US" dirty="0" smtClean="0"/>
              <a:t>Possible to fix scalability and reliability issues</a:t>
            </a:r>
          </a:p>
          <a:p>
            <a:r>
              <a:rPr lang="en-US" b="1" dirty="0" smtClean="0"/>
              <a:t>Application-level multicast (ALM)</a:t>
            </a:r>
          </a:p>
          <a:p>
            <a:pPr lvl="1"/>
            <a:r>
              <a:rPr lang="en-US" dirty="0" smtClean="0"/>
              <a:t>Since, iterated unicast does not scale </a:t>
            </a:r>
            <a:r>
              <a:rPr lang="en-US" dirty="0" smtClean="0">
                <a:sym typeface="Wingdings"/>
              </a:rPr>
              <a:t> Use an overlay</a:t>
            </a:r>
          </a:p>
          <a:p>
            <a:pPr lvl="2"/>
            <a:r>
              <a:rPr lang="en-US" dirty="0" smtClean="0"/>
              <a:t>Ignores the potential presence of IPMC</a:t>
            </a:r>
          </a:p>
          <a:p>
            <a:pPr lvl="2"/>
            <a:r>
              <a:rPr lang="en-US" dirty="0" smtClean="0"/>
              <a:t>Tree-overlay usually vulnerable to churn</a:t>
            </a:r>
          </a:p>
          <a:p>
            <a:pPr lvl="2"/>
            <a:r>
              <a:rPr lang="en-US" dirty="0" smtClean="0"/>
              <a:t>Mesh-overlay have high overhead and increase latency</a:t>
            </a:r>
          </a:p>
          <a:p>
            <a:r>
              <a:rPr lang="en-US" b="1" dirty="0" smtClean="0"/>
              <a:t>No known solution achieves all of our goals</a:t>
            </a:r>
          </a:p>
          <a:p>
            <a:pPr lvl="1"/>
            <a:r>
              <a:rPr lang="en-US" i="1" dirty="0" smtClean="0"/>
              <a:t>Can one size fit all?</a:t>
            </a:r>
          </a:p>
          <a:p>
            <a:endParaRPr lang="en-US" dirty="0" smtClean="0"/>
          </a:p>
        </p:txBody>
      </p:sp>
      <p:pic>
        <p:nvPicPr>
          <p:cNvPr id="2050" name="Picture 2" descr="C:\Program Files\Microsoft Office\MEDIA\CAGCAT10\j0293828.wmf"/>
          <p:cNvPicPr>
            <a:picLocks noChangeAspect="1" noChangeArrowheads="1"/>
          </p:cNvPicPr>
          <p:nvPr/>
        </p:nvPicPr>
        <p:blipFill>
          <a:blip r:embed="rId3" cstate="print"/>
          <a:srcRect/>
          <a:stretch>
            <a:fillRect/>
          </a:stretch>
        </p:blipFill>
        <p:spPr bwMode="auto">
          <a:xfrm>
            <a:off x="6865925" y="1752600"/>
            <a:ext cx="1744675" cy="1836115"/>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676400"/>
            <a:ext cx="8001000" cy="6858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Title 5"/>
          <p:cNvSpPr>
            <a:spLocks noGrp="1"/>
          </p:cNvSpPr>
          <p:nvPr>
            <p:ph type="title"/>
          </p:nvPr>
        </p:nvSpPr>
        <p:spPr/>
        <p:txBody>
          <a:bodyPr>
            <a:normAutofit/>
          </a:bodyPr>
          <a:lstStyle/>
          <a:p>
            <a:r>
              <a:rPr lang="en-US" dirty="0" smtClean="0"/>
              <a:t>Introducing Kevlar’s Multicast</a:t>
            </a:r>
            <a:endParaRPr lang="en-US" dirty="0"/>
          </a:p>
        </p:txBody>
      </p:sp>
      <p:sp>
        <p:nvSpPr>
          <p:cNvPr id="8" name="Content Placeholder 7"/>
          <p:cNvSpPr>
            <a:spLocks noGrp="1"/>
          </p:cNvSpPr>
          <p:nvPr>
            <p:ph idx="1"/>
          </p:nvPr>
        </p:nvSpPr>
        <p:spPr>
          <a:xfrm>
            <a:off x="457200" y="1752600"/>
            <a:ext cx="8077200" cy="762000"/>
          </a:xfrm>
        </p:spPr>
        <p:txBody>
          <a:bodyPr>
            <a:normAutofit/>
          </a:bodyPr>
          <a:lstStyle/>
          <a:p>
            <a:r>
              <a:rPr lang="en-US" b="1" dirty="0" smtClean="0">
                <a:solidFill>
                  <a:schemeClr val="bg1"/>
                </a:solidFill>
                <a:effectLst>
                  <a:outerShdw blurRad="38100" dist="38100" dir="2700000" algn="tl">
                    <a:srgbClr val="000000">
                      <a:alpha val="43137"/>
                    </a:srgbClr>
                  </a:outerShdw>
                </a:effectLst>
              </a:rPr>
              <a:t>Idea: </a:t>
            </a:r>
            <a:r>
              <a:rPr lang="en-US" dirty="0" smtClean="0">
                <a:solidFill>
                  <a:schemeClr val="bg1"/>
                </a:solidFill>
                <a:effectLst>
                  <a:outerShdw blurRad="38100" dist="38100" dir="2700000" algn="tl">
                    <a:srgbClr val="000000">
                      <a:alpha val="43137"/>
                    </a:srgbClr>
                  </a:outerShdw>
                </a:effectLst>
              </a:rPr>
              <a:t>What if we </a:t>
            </a:r>
            <a:r>
              <a:rPr lang="en-US" i="1" dirty="0" smtClean="0">
                <a:solidFill>
                  <a:schemeClr val="bg1"/>
                </a:solidFill>
                <a:effectLst>
                  <a:outerShdw blurRad="38100" dist="38100" dir="2700000" algn="tl">
                    <a:srgbClr val="000000">
                      <a:alpha val="43137"/>
                    </a:srgbClr>
                  </a:outerShdw>
                </a:effectLst>
              </a:rPr>
              <a:t>combine </a:t>
            </a:r>
            <a:r>
              <a:rPr lang="en-US" dirty="0" smtClean="0">
                <a:solidFill>
                  <a:schemeClr val="bg1"/>
                </a:solidFill>
                <a:effectLst>
                  <a:outerShdw blurRad="38100" dist="38100" dir="2700000" algn="tl">
                    <a:srgbClr val="000000">
                      <a:alpha val="43137"/>
                    </a:srgbClr>
                  </a:outerShdw>
                </a:effectLst>
              </a:rPr>
              <a:t>multiple multicast solutions?</a:t>
            </a:r>
          </a:p>
        </p:txBody>
      </p:sp>
      <p:sp>
        <p:nvSpPr>
          <p:cNvPr id="9" name="Content Placeholder 7"/>
          <p:cNvSpPr txBox="1">
            <a:spLocks/>
          </p:cNvSpPr>
          <p:nvPr/>
        </p:nvSpPr>
        <p:spPr>
          <a:xfrm>
            <a:off x="457200" y="1676400"/>
            <a:ext cx="8305800" cy="5181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lvl="0" indent="-274320">
              <a:spcBef>
                <a:spcPct val="20000"/>
              </a:spcBef>
              <a:buClr>
                <a:schemeClr val="accent3"/>
              </a:buClr>
              <a:buSzPct val="95000"/>
              <a:buFont typeface="Wingdings 2"/>
              <a:buChar char=""/>
              <a:defRPr/>
            </a:pPr>
            <a:r>
              <a:rPr lang="en-US" sz="2600" b="1" dirty="0" smtClean="0">
                <a:latin typeface="Calibri" pitchFamily="34" charset="0"/>
              </a:rPr>
              <a:t>Quilt </a:t>
            </a:r>
            <a:r>
              <a:rPr lang="en-US" sz="2600" dirty="0" smtClean="0">
                <a:latin typeface="Calibri" pitchFamily="34" charset="0"/>
              </a:rPr>
              <a:t>[DEBS’10]</a:t>
            </a:r>
            <a:r>
              <a:rPr lang="en-US" sz="2600" b="1" dirty="0" smtClean="0">
                <a:latin typeface="Calibri" pitchFamily="34" charset="0"/>
              </a:rPr>
              <a:t> </a:t>
            </a:r>
            <a:r>
              <a:rPr lang="en-US" sz="2600" dirty="0" smtClean="0">
                <a:latin typeface="Calibri" pitchFamily="34" charset="0"/>
              </a:rPr>
              <a:t>delivers a library</a:t>
            </a:r>
            <a:r>
              <a:rPr lang="en-US" sz="2400" dirty="0" smtClean="0">
                <a:latin typeface="Calibri" pitchFamily="34" charset="0"/>
              </a:rPr>
              <a:t>:</a:t>
            </a:r>
          </a:p>
          <a:p>
            <a:pPr marL="640080" lvl="1" indent="-246888">
              <a:spcBef>
                <a:spcPct val="20000"/>
              </a:spcBef>
              <a:buClr>
                <a:schemeClr val="accent1"/>
              </a:buClr>
              <a:buSzPct val="85000"/>
              <a:buFont typeface="Wingdings 2"/>
              <a:buChar char=""/>
              <a:defRPr/>
            </a:pPr>
            <a:r>
              <a:rPr lang="en-US" sz="2400" b="1" dirty="0" smtClean="0">
                <a:latin typeface="Calibri" pitchFamily="34" charset="0"/>
              </a:rPr>
              <a:t>Patchwork</a:t>
            </a:r>
            <a:r>
              <a:rPr lang="en-US" sz="2400" dirty="0" smtClean="0">
                <a:latin typeface="Calibri" pitchFamily="34" charset="0"/>
              </a:rPr>
              <a:t> multicast</a:t>
            </a:r>
          </a:p>
          <a:p>
            <a:pPr marL="640080" lvl="1" indent="-246888">
              <a:spcBef>
                <a:spcPct val="20000"/>
              </a:spcBef>
              <a:buClr>
                <a:schemeClr val="accent1"/>
              </a:buClr>
              <a:buSzPct val="85000"/>
              <a:buFont typeface="Wingdings 2"/>
              <a:buChar char=""/>
              <a:defRPr/>
            </a:pPr>
            <a:r>
              <a:rPr lang="en-US" sz="2400" dirty="0" smtClean="0">
                <a:latin typeface="Calibri" pitchFamily="34" charset="0"/>
              </a:rPr>
              <a:t>Uses centralized mechanisms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Calibri" pitchFamily="34" charset="0"/>
                <a:ea typeface="+mn-ea"/>
                <a:cs typeface="+mn-cs"/>
              </a:rPr>
              <a:t>Kevlar </a:t>
            </a:r>
            <a:r>
              <a:rPr lang="en-US" sz="2600" dirty="0" smtClean="0">
                <a:latin typeface="Calibri" pitchFamily="34" charset="0"/>
              </a:rPr>
              <a:t>extends </a:t>
            </a:r>
            <a:r>
              <a:rPr lang="en-US" sz="2600" b="1" dirty="0" smtClean="0">
                <a:latin typeface="Calibri" pitchFamily="34" charset="0"/>
              </a:rPr>
              <a:t>Quilt</a:t>
            </a:r>
            <a:r>
              <a:rPr lang="en-US" sz="2600" dirty="0" smtClean="0">
                <a:latin typeface="Calibri" pitchFamily="34" charset="0"/>
              </a:rPr>
              <a:t>:</a:t>
            </a:r>
          </a:p>
          <a:p>
            <a:pPr marL="640080" lvl="1" indent="-246888">
              <a:spcBef>
                <a:spcPct val="20000"/>
              </a:spcBef>
              <a:buClr>
                <a:schemeClr val="accent1"/>
              </a:buClr>
              <a:buSzPct val="85000"/>
              <a:buFont typeface="Wingdings 2"/>
              <a:buChar char=""/>
              <a:defRPr/>
            </a:pPr>
            <a:r>
              <a:rPr lang="en-US" sz="2400" dirty="0" smtClean="0">
                <a:latin typeface="Calibri" pitchFamily="34" charset="0"/>
              </a:rPr>
              <a:t>Re-implements components as </a:t>
            </a:r>
            <a:r>
              <a:rPr lang="en-US" sz="2400" b="1" dirty="0" smtClean="0">
                <a:latin typeface="Calibri" pitchFamily="34" charset="0"/>
              </a:rPr>
              <a:t>LOs</a:t>
            </a:r>
            <a:r>
              <a:rPr lang="en-US" sz="2400" dirty="0" smtClean="0">
                <a:latin typeface="Calibri" pitchFamily="34" charset="0"/>
              </a:rPr>
              <a:t> to</a:t>
            </a:r>
          </a:p>
          <a:p>
            <a:pPr marL="393192" lvl="1">
              <a:spcBef>
                <a:spcPct val="20000"/>
              </a:spcBef>
              <a:buClr>
                <a:schemeClr val="accent1"/>
              </a:buClr>
              <a:buSzPct val="85000"/>
              <a:defRPr/>
            </a:pPr>
            <a:r>
              <a:rPr lang="en-US" sz="2400" b="1" dirty="0">
                <a:latin typeface="Calibri" pitchFamily="34" charset="0"/>
              </a:rPr>
              <a:t> </a:t>
            </a:r>
            <a:r>
              <a:rPr lang="en-US" sz="2400" b="1" dirty="0" smtClean="0">
                <a:latin typeface="Calibri" pitchFamily="34" charset="0"/>
              </a:rPr>
              <a:t>   </a:t>
            </a:r>
            <a:r>
              <a:rPr lang="en-US" sz="2400" dirty="0" smtClean="0">
                <a:latin typeface="Calibri" pitchFamily="34" charset="0"/>
              </a:rPr>
              <a:t>support </a:t>
            </a:r>
            <a:r>
              <a:rPr lang="en-US" sz="2400" b="1" dirty="0" smtClean="0">
                <a:latin typeface="Calibri" pitchFamily="34" charset="0"/>
              </a:rPr>
              <a:t>Collaborative Application</a:t>
            </a:r>
          </a:p>
          <a:p>
            <a:pPr marL="640080" lvl="1" indent="-246888">
              <a:spcBef>
                <a:spcPct val="20000"/>
              </a:spcBef>
              <a:buClr>
                <a:schemeClr val="accent1"/>
              </a:buClr>
              <a:buSzPct val="85000"/>
              <a:buFont typeface="Wingdings 2"/>
              <a:buChar char=""/>
              <a:defRPr/>
            </a:pPr>
            <a:r>
              <a:rPr lang="en-US" sz="2400" b="1" dirty="0" smtClean="0">
                <a:latin typeface="Calibri" pitchFamily="34" charset="0"/>
              </a:rPr>
              <a:t>Decentralized</a:t>
            </a:r>
            <a:r>
              <a:rPr lang="en-US" sz="2400" dirty="0" smtClean="0">
                <a:latin typeface="Calibri" pitchFamily="34" charset="0"/>
              </a:rPr>
              <a:t> patch formation/maintenance</a:t>
            </a:r>
          </a:p>
          <a:p>
            <a:pPr marL="1097280" lvl="2" indent="-246888">
              <a:spcBef>
                <a:spcPct val="20000"/>
              </a:spcBef>
              <a:buClr>
                <a:schemeClr val="accent1"/>
              </a:buClr>
              <a:buSzPct val="85000"/>
              <a:buFont typeface="Wingdings 2"/>
              <a:buChar char=""/>
              <a:defRPr/>
            </a:pPr>
            <a:r>
              <a:rPr lang="en-US" sz="2400" dirty="0" smtClean="0">
                <a:latin typeface="Calibri" pitchFamily="34" charset="0"/>
              </a:rPr>
              <a:t>Eliminates single point-of-failure</a:t>
            </a:r>
          </a:p>
          <a:p>
            <a:pPr marL="1097280" lvl="2" indent="-246888">
              <a:spcBef>
                <a:spcPct val="20000"/>
              </a:spcBef>
              <a:buClr>
                <a:schemeClr val="accent1"/>
              </a:buClr>
              <a:buSzPct val="85000"/>
              <a:buFont typeface="Wingdings 2"/>
              <a:buChar char=""/>
              <a:defRPr/>
            </a:pPr>
            <a:r>
              <a:rPr lang="en-US" sz="2400" dirty="0" smtClean="0">
                <a:latin typeface="Calibri" pitchFamily="34" charset="0"/>
              </a:rPr>
              <a:t>Provides more privacy/security control for regional patch</a:t>
            </a:r>
            <a:endParaRPr lang="en-US" sz="2400" dirty="0">
              <a:latin typeface="Calibri" pitchFamily="34" charset="0"/>
            </a:endParaRPr>
          </a:p>
        </p:txBody>
      </p:sp>
      <p:sp>
        <p:nvSpPr>
          <p:cNvPr id="7" name="Oval 6"/>
          <p:cNvSpPr/>
          <p:nvPr/>
        </p:nvSpPr>
        <p:spPr>
          <a:xfrm>
            <a:off x="5236433" y="2734483"/>
            <a:ext cx="3412267" cy="1620585"/>
          </a:xfrm>
          <a:prstGeom prst="ellipse">
            <a:avLst/>
          </a:prstGeom>
          <a:gradFill>
            <a:gsLst>
              <a:gs pos="0">
                <a:schemeClr val="accent1">
                  <a:tint val="98000"/>
                  <a:shade val="25000"/>
                  <a:satMod val="250000"/>
                </a:schemeClr>
              </a:gs>
              <a:gs pos="30000">
                <a:schemeClr val="accent1">
                  <a:tint val="86000"/>
                  <a:satMod val="115000"/>
                </a:schemeClr>
              </a:gs>
              <a:gs pos="100000">
                <a:schemeClr val="accent1">
                  <a:tint val="50000"/>
                  <a:satMod val="1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3" name="Group 2"/>
          <p:cNvGrpSpPr/>
          <p:nvPr/>
        </p:nvGrpSpPr>
        <p:grpSpPr>
          <a:xfrm>
            <a:off x="5817544" y="2754868"/>
            <a:ext cx="2526356" cy="1600200"/>
            <a:chOff x="5817544" y="2590800"/>
            <a:chExt cx="2526356" cy="1600200"/>
          </a:xfrm>
        </p:grpSpPr>
        <p:sp>
          <p:nvSpPr>
            <p:cNvPr id="11" name="Oval 10"/>
            <p:cNvSpPr/>
            <p:nvPr/>
          </p:nvSpPr>
          <p:spPr>
            <a:xfrm>
              <a:off x="6591300" y="2590800"/>
              <a:ext cx="685800" cy="6694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Oval 11"/>
            <p:cNvSpPr/>
            <p:nvPr/>
          </p:nvSpPr>
          <p:spPr>
            <a:xfrm>
              <a:off x="6057900" y="3451200"/>
              <a:ext cx="862818" cy="739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Oval 12"/>
            <p:cNvSpPr/>
            <p:nvPr/>
          </p:nvSpPr>
          <p:spPr>
            <a:xfrm>
              <a:off x="7200900" y="2832402"/>
              <a:ext cx="1143000" cy="1129999"/>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Oval 13"/>
            <p:cNvSpPr/>
            <p:nvPr/>
          </p:nvSpPr>
          <p:spPr>
            <a:xfrm>
              <a:off x="5817544" y="2743201"/>
              <a:ext cx="785651" cy="753800"/>
            </a:xfrm>
            <a:prstGeom prst="ellipse">
              <a:avLst/>
            </a:prstGeom>
            <a:gradFill>
              <a:gsLst>
                <a:gs pos="0">
                  <a:schemeClr val="accent2">
                    <a:tint val="70000"/>
                    <a:satMod val="130000"/>
                    <a:alpha val="46000"/>
                  </a:schemeClr>
                </a:gs>
                <a:gs pos="43000">
                  <a:schemeClr val="accent2">
                    <a:tint val="44000"/>
                    <a:satMod val="165000"/>
                    <a:alpha val="51000"/>
                  </a:schemeClr>
                </a:gs>
                <a:gs pos="93000">
                  <a:schemeClr val="accent2">
                    <a:tint val="15000"/>
                    <a:satMod val="165000"/>
                    <a:alpha val="50000"/>
                  </a:scheme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6" name="Oval 15"/>
          <p:cNvSpPr/>
          <p:nvPr/>
        </p:nvSpPr>
        <p:spPr>
          <a:xfrm>
            <a:off x="7558462" y="3114213"/>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7952526" y="34464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7614261" y="37840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6132163" y="3029813"/>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6514477" y="4110069"/>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6155746" y="3873543"/>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5872381" y="3198613"/>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6324600" y="32718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6024781" y="3403883"/>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6904466" y="28146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6828266" y="31358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6523466" y="37454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7285466" y="3424268"/>
            <a:ext cx="182134" cy="168800"/>
          </a:xfrm>
          <a:prstGeom prst="ellipse">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5" name="Group 4"/>
          <p:cNvGrpSpPr/>
          <p:nvPr/>
        </p:nvGrpSpPr>
        <p:grpSpPr>
          <a:xfrm>
            <a:off x="6286500" y="2963083"/>
            <a:ext cx="1172734" cy="1129999"/>
            <a:chOff x="6286500" y="2799015"/>
            <a:chExt cx="1172734" cy="1129999"/>
          </a:xfrm>
        </p:grpSpPr>
        <p:sp>
          <p:nvSpPr>
            <p:cNvPr id="15" name="Oval 14"/>
            <p:cNvSpPr/>
            <p:nvPr/>
          </p:nvSpPr>
          <p:spPr>
            <a:xfrm>
              <a:off x="6286500" y="2799015"/>
              <a:ext cx="1172734" cy="1129999"/>
            </a:xfrm>
            <a:prstGeom prst="ellipse">
              <a:avLst/>
            </a:prstGeom>
            <a:gradFill>
              <a:gsLst>
                <a:gs pos="98000">
                  <a:srgbClr val="FFFF00">
                    <a:alpha val="69000"/>
                  </a:srgbClr>
                </a:gs>
                <a:gs pos="100000">
                  <a:schemeClr val="accent2">
                    <a:tint val="5000"/>
                    <a:satMod val="250000"/>
                    <a:alpha val="52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Oval 16"/>
            <p:cNvSpPr/>
            <p:nvPr/>
          </p:nvSpPr>
          <p:spPr>
            <a:xfrm>
              <a:off x="6332966" y="3103815"/>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p:cNvSpPr/>
            <p:nvPr/>
          </p:nvSpPr>
          <p:spPr>
            <a:xfrm>
              <a:off x="6819900" y="2971800"/>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6514477" y="3581401"/>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7277100" y="3276601"/>
              <a:ext cx="182134" cy="168800"/>
            </a:xfrm>
            <a:prstGeom prst="ellipse">
              <a:avLst/>
            </a:prstGeom>
            <a:solidFill>
              <a:srgbClr val="FF000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48" name="Group 47"/>
          <p:cNvGrpSpPr/>
          <p:nvPr/>
        </p:nvGrpSpPr>
        <p:grpSpPr>
          <a:xfrm>
            <a:off x="6489309" y="4126469"/>
            <a:ext cx="2654692" cy="662463"/>
            <a:chOff x="6489309" y="4126469"/>
            <a:chExt cx="2654692" cy="662463"/>
          </a:xfrm>
        </p:grpSpPr>
        <p:sp>
          <p:nvSpPr>
            <p:cNvPr id="38" name="TextBox 37"/>
            <p:cNvSpPr txBox="1"/>
            <p:nvPr/>
          </p:nvSpPr>
          <p:spPr>
            <a:xfrm>
              <a:off x="7467601" y="4419600"/>
              <a:ext cx="1676400" cy="369332"/>
            </a:xfrm>
            <a:prstGeom prst="rect">
              <a:avLst/>
            </a:prstGeom>
            <a:noFill/>
          </p:spPr>
          <p:txBody>
            <a:bodyPr wrap="square" rtlCol="0">
              <a:spAutoFit/>
            </a:bodyPr>
            <a:lstStyle/>
            <a:p>
              <a:r>
                <a:rPr lang="en-US" dirty="0" smtClean="0"/>
                <a:t>Regional Patch</a:t>
              </a:r>
              <a:endParaRPr lang="en-US" dirty="0"/>
            </a:p>
          </p:txBody>
        </p:sp>
        <p:cxnSp>
          <p:nvCxnSpPr>
            <p:cNvPr id="41" name="Straight Arrow Connector 40"/>
            <p:cNvCxnSpPr>
              <a:stCxn id="38" idx="1"/>
              <a:endCxn id="13" idx="4"/>
            </p:cNvCxnSpPr>
            <p:nvPr/>
          </p:nvCxnSpPr>
          <p:spPr>
            <a:xfrm flipV="1">
              <a:off x="7467601" y="4126469"/>
              <a:ext cx="304799" cy="4777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1"/>
              <a:endCxn id="12" idx="4"/>
            </p:cNvCxnSpPr>
            <p:nvPr/>
          </p:nvCxnSpPr>
          <p:spPr>
            <a:xfrm flipH="1" flipV="1">
              <a:off x="6489309" y="4355068"/>
              <a:ext cx="978292" cy="2491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287491" y="2450068"/>
            <a:ext cx="1856509" cy="678500"/>
            <a:chOff x="7287491" y="2450068"/>
            <a:chExt cx="1856509" cy="678500"/>
          </a:xfrm>
        </p:grpSpPr>
        <p:sp>
          <p:nvSpPr>
            <p:cNvPr id="39" name="TextBox 38"/>
            <p:cNvSpPr txBox="1"/>
            <p:nvPr/>
          </p:nvSpPr>
          <p:spPr>
            <a:xfrm>
              <a:off x="7467600" y="2450068"/>
              <a:ext cx="1676400" cy="369332"/>
            </a:xfrm>
            <a:prstGeom prst="rect">
              <a:avLst/>
            </a:prstGeom>
            <a:noFill/>
          </p:spPr>
          <p:txBody>
            <a:bodyPr wrap="square" rtlCol="0">
              <a:spAutoFit/>
            </a:bodyPr>
            <a:lstStyle/>
            <a:p>
              <a:r>
                <a:rPr lang="en-US" dirty="0" smtClean="0"/>
                <a:t>Global Patch</a:t>
              </a:r>
              <a:endParaRPr lang="en-US" dirty="0"/>
            </a:p>
          </p:txBody>
        </p:sp>
        <p:cxnSp>
          <p:nvCxnSpPr>
            <p:cNvPr id="45" name="Straight Arrow Connector 44"/>
            <p:cNvCxnSpPr>
              <a:stCxn id="39" idx="1"/>
              <a:endCxn id="15" idx="7"/>
            </p:cNvCxnSpPr>
            <p:nvPr/>
          </p:nvCxnSpPr>
          <p:spPr>
            <a:xfrm flipH="1">
              <a:off x="7287491" y="2634734"/>
              <a:ext cx="180109" cy="493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xEl>
                                              <p:pRg st="8" end="8"/>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xEl>
                                              <p:pRg st="9" end="9"/>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7" grpId="0" animBg="1"/>
      <p:bldP spid="16" grpId="0" animBg="1"/>
      <p:bldP spid="18" grpId="0" animBg="1"/>
      <p:bldP spid="19" grpId="0" animBg="1"/>
      <p:bldP spid="22" grpId="0" animBg="1"/>
      <p:bldP spid="23" grpId="0" animBg="1"/>
      <p:bldP spid="24" grpId="0" animBg="1"/>
      <p:bldP spid="25" grpId="0" animBg="1"/>
      <p:bldP spid="34" grpId="0" animBg="1"/>
      <p:bldP spid="28" grpId="0" animBg="1"/>
      <p:bldP spid="33"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066800"/>
          </a:xfrm>
        </p:spPr>
        <p:txBody>
          <a:bodyPr/>
          <a:lstStyle/>
          <a:p>
            <a:pPr algn="ctr"/>
            <a:r>
              <a:rPr lang="en-US" dirty="0" smtClean="0"/>
              <a:t>Talk Overview</a:t>
            </a:r>
            <a:endParaRPr lang="en-US" dirty="0"/>
          </a:p>
        </p:txBody>
      </p:sp>
      <p:graphicFrame>
        <p:nvGraphicFramePr>
          <p:cNvPr id="4" name="Diagram 3"/>
          <p:cNvGraphicFramePr/>
          <p:nvPr>
            <p:extLst>
              <p:ext uri="{D42A27DB-BD31-4B8C-83A1-F6EECF244321}">
                <p14:modId xmlns:p14="http://schemas.microsoft.com/office/powerpoint/2010/main" val="339440758"/>
              </p:ext>
            </p:extLst>
          </p:nvPr>
        </p:nvGraphicFramePr>
        <p:xfrm>
          <a:off x="609600" y="1524000"/>
          <a:ext cx="7772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200400" y="3505200"/>
            <a:ext cx="1371600" cy="9906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3505200"/>
            <a:ext cx="1371600" cy="9906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7000" y="3505200"/>
            <a:ext cx="1371600" cy="990600"/>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5" presetClass="emph" presetSubtype="0" repeatCount="3000" fill="hold" grpId="1" nodeType="withEffect">
                                  <p:stCondLst>
                                    <p:cond delay="0"/>
                                  </p:stCondLst>
                                  <p:childTnLst>
                                    <p:anim calcmode="discrete" valueType="str">
                                      <p:cBhvr>
                                        <p:cTn id="8"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35" presetClass="emph" presetSubtype="0" repeatCount="3000" fill="hold" grpId="1" nodeType="withEffect">
                                  <p:stCondLst>
                                    <p:cond delay="0"/>
                                  </p:stCondLst>
                                  <p:childTnLst>
                                    <p:anim calcmode="discrete" valueType="str">
                                      <p:cBhvr>
                                        <p:cTn id="16"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emph" presetSubtype="0" repeatCount="3000" fill="hold" grpId="1" nodeType="withEffect">
                                  <p:stCondLst>
                                    <p:cond delay="0"/>
                                  </p:stCondLst>
                                  <p:childTnLst>
                                    <p:anim calcmode="discrete" valueType="str">
                                      <p:cBhvr>
                                        <p:cTn id="24"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7" grpId="0" animBg="1"/>
      <p:bldP spid="7" grpId="1" animBg="1"/>
      <p:bldP spid="7" grpId="2"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Kevlar Architecture</a:t>
            </a:r>
            <a:endParaRPr lang="en-US" dirty="0"/>
          </a:p>
        </p:txBody>
      </p:sp>
      <p:sp>
        <p:nvSpPr>
          <p:cNvPr id="8" name="Content Placeholder 7"/>
          <p:cNvSpPr>
            <a:spLocks noGrp="1"/>
          </p:cNvSpPr>
          <p:nvPr>
            <p:ph idx="1"/>
          </p:nvPr>
        </p:nvSpPr>
        <p:spPr>
          <a:xfrm>
            <a:off x="457200" y="1676400"/>
            <a:ext cx="8686800" cy="5181600"/>
          </a:xfrm>
        </p:spPr>
        <p:txBody>
          <a:bodyPr>
            <a:normAutofit/>
          </a:bodyPr>
          <a:lstStyle/>
          <a:p>
            <a:endParaRPr lang="en-US" b="1" dirty="0" smtClean="0"/>
          </a:p>
          <a:p>
            <a:endParaRPr lang="en-US" b="1" dirty="0" smtClean="0"/>
          </a:p>
          <a:p>
            <a:endParaRPr lang="en-US" b="1" dirty="0" smtClean="0"/>
          </a:p>
          <a:p>
            <a:endParaRPr lang="en-US" b="1" dirty="0" smtClean="0"/>
          </a:p>
          <a:p>
            <a:pPr>
              <a:buNone/>
            </a:pPr>
            <a:endParaRPr lang="en-US" b="1" dirty="0" smtClean="0"/>
          </a:p>
          <a:p>
            <a:r>
              <a:rPr lang="en-US" dirty="0" smtClean="0"/>
              <a:t>Kevlar</a:t>
            </a:r>
            <a:r>
              <a:rPr lang="en-US" b="1" dirty="0" smtClean="0"/>
              <a:t> </a:t>
            </a:r>
            <a:r>
              <a:rPr lang="en-US" dirty="0" smtClean="0"/>
              <a:t>exposes a channel endpoint to service live objects</a:t>
            </a:r>
          </a:p>
          <a:p>
            <a:r>
              <a:rPr lang="en-US" dirty="0" smtClean="0"/>
              <a:t>The </a:t>
            </a:r>
            <a:r>
              <a:rPr lang="en-US" b="1" dirty="0" smtClean="0"/>
              <a:t>multicast container </a:t>
            </a:r>
            <a:r>
              <a:rPr lang="en-US" dirty="0" smtClean="0"/>
              <a:t>stores active protocol “objects”</a:t>
            </a:r>
          </a:p>
          <a:p>
            <a:pPr lvl="1"/>
            <a:r>
              <a:rPr lang="en-US" dirty="0" smtClean="0"/>
              <a:t>Physical IPMC (network-layer IP multicast)</a:t>
            </a:r>
          </a:p>
          <a:p>
            <a:pPr lvl="1"/>
            <a:r>
              <a:rPr lang="en-US" dirty="0" err="1" smtClean="0"/>
              <a:t>Coolstreaming</a:t>
            </a:r>
            <a:r>
              <a:rPr lang="en-US" dirty="0" smtClean="0"/>
              <a:t>/</a:t>
            </a:r>
            <a:r>
              <a:rPr lang="en-US" dirty="0" err="1" smtClean="0"/>
              <a:t>DONet</a:t>
            </a:r>
            <a:r>
              <a:rPr lang="en-US" dirty="0" smtClean="0"/>
              <a:t> (mesh-structured, bit-torrent style)</a:t>
            </a:r>
          </a:p>
          <a:p>
            <a:pPr lvl="1"/>
            <a:r>
              <a:rPr lang="en-US" dirty="0" smtClean="0"/>
              <a:t>OMNI Tree (latency-optimized without burdening most clients)</a:t>
            </a:r>
          </a:p>
          <a:p>
            <a:pPr lvl="1"/>
            <a:r>
              <a:rPr lang="en-US" dirty="0" smtClean="0"/>
              <a:t>And any others…</a:t>
            </a:r>
          </a:p>
          <a:p>
            <a:endParaRPr lang="en-US" dirty="0" smtClean="0"/>
          </a:p>
        </p:txBody>
      </p:sp>
      <p:pic>
        <p:nvPicPr>
          <p:cNvPr id="11" name="Picture 10" descr="architecture.png"/>
          <p:cNvPicPr>
            <a:picLocks noChangeAspect="1"/>
          </p:cNvPicPr>
          <p:nvPr/>
        </p:nvPicPr>
        <p:blipFill>
          <a:blip r:embed="rId4" cstate="print"/>
          <a:stretch>
            <a:fillRect/>
          </a:stretch>
        </p:blipFill>
        <p:spPr>
          <a:xfrm>
            <a:off x="685800" y="1549198"/>
            <a:ext cx="7619999" cy="2337002"/>
          </a:xfrm>
          <a:prstGeom prst="rect">
            <a:avLst/>
          </a:prstGeom>
        </p:spPr>
      </p:pic>
      <p:grpSp>
        <p:nvGrpSpPr>
          <p:cNvPr id="16" name="Group 15"/>
          <p:cNvGrpSpPr/>
          <p:nvPr/>
        </p:nvGrpSpPr>
        <p:grpSpPr>
          <a:xfrm>
            <a:off x="4953000" y="1752600"/>
            <a:ext cx="838200" cy="152400"/>
            <a:chOff x="4953000" y="1752600"/>
            <a:chExt cx="838200" cy="152400"/>
          </a:xfrm>
        </p:grpSpPr>
        <p:sp>
          <p:nvSpPr>
            <p:cNvPr id="13" name="Rectangle 12"/>
            <p:cNvSpPr/>
            <p:nvPr/>
          </p:nvSpPr>
          <p:spPr>
            <a:xfrm>
              <a:off x="4953000" y="1752600"/>
              <a:ext cx="228600" cy="152400"/>
            </a:xfrm>
            <a:prstGeom prst="rect">
              <a:avLst/>
            </a:prstGeom>
            <a:solidFill>
              <a:schemeClr val="bg1">
                <a:lumMod val="6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1752600"/>
              <a:ext cx="228600" cy="152400"/>
            </a:xfrm>
            <a:prstGeom prst="rect">
              <a:avLst/>
            </a:prstGeom>
            <a:solidFill>
              <a:schemeClr val="bg1">
                <a:lumMod val="6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62600" y="1752600"/>
              <a:ext cx="228600" cy="152400"/>
            </a:xfrm>
            <a:prstGeom prst="rect">
              <a:avLst/>
            </a:prstGeom>
            <a:solidFill>
              <a:schemeClr val="bg1">
                <a:lumMod val="6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09600" y="2057400"/>
            <a:ext cx="5867400" cy="18288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867400" y="1676400"/>
            <a:ext cx="533400" cy="533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0" y="3200400"/>
            <a:ext cx="5867400" cy="6858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48000" y="2133600"/>
            <a:ext cx="1905000" cy="914400"/>
          </a:xfrm>
          <a:prstGeom prst="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81906318"/>
              </p:ext>
            </p:extLst>
          </p:nvPr>
        </p:nvGraphicFramePr>
        <p:xfrm>
          <a:off x="4648201" y="25400"/>
          <a:ext cx="4495799" cy="43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35" presetClass="emph" presetSubtype="0" repeatCount="3000" fill="hold" nodeType="withEffect">
                                  <p:stCondLst>
                                    <p:cond delay="0"/>
                                  </p:stCondLst>
                                  <p:childTnLst>
                                    <p:anim calcmode="discrete" valueType="str">
                                      <p:cBhvr>
                                        <p:cTn id="8" dur="500" fill="hold"/>
                                        <p:tgtEl>
                                          <p:spTgt spid="16"/>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35" presetClass="emph" presetSubtype="0" repeatCount="3000" fill="hold" grpId="1" nodeType="withEffect">
                                  <p:stCondLst>
                                    <p:cond delay="0"/>
                                  </p:stCondLst>
                                  <p:childTnLst>
                                    <p:anim calcmode="discrete" valueType="str">
                                      <p:cBhvr>
                                        <p:cTn id="24"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xit" presetSubtype="0" fill="hold" grpId="2"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35" presetClass="emph" presetSubtype="0" repeatCount="3000" fill="hold" grpId="1" nodeType="withEffect">
                                  <p:stCondLst>
                                    <p:cond delay="0"/>
                                  </p:stCondLst>
                                  <p:childTnLst>
                                    <p:anim calcmode="discrete" valueType="str">
                                      <p:cBhvr>
                                        <p:cTn id="38"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1" nodeType="clickEffect">
                                  <p:stCondLst>
                                    <p:cond delay="0"/>
                                  </p:stCondLst>
                                  <p:childTnLst>
                                    <p:set>
                                      <p:cBhvr override="childStyle">
                                        <p:cTn id="54" dur="indefinite"/>
                                        <p:tgtEl>
                                          <p:spTgt spid="8">
                                            <p:txEl>
                                              <p:pRg st="9" end="9"/>
                                            </p:txEl>
                                          </p:spTgt>
                                        </p:tgtEl>
                                        <p:attrNameLst>
                                          <p:attrName>style.color</p:attrName>
                                        </p:attrNameLst>
                                      </p:cBhvr>
                                      <p:to>
                                        <p:clrVal>
                                          <a:srgbClr val="FF0000"/>
                                        </p:clrVal>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8" grpId="2" animBg="1"/>
      <p:bldP spid="19" grpId="0" animBg="1"/>
      <p:bldP spid="19" grpId="1" animBg="1"/>
      <p:bldP spid="19" grpId="2" animBg="1"/>
      <p:bldP spid="20"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4.5|2|7.4|11.1"/>
</p:tagLst>
</file>

<file path=ppt/tags/tag10.xml><?xml version="1.0" encoding="utf-8"?>
<p:tagLst xmlns:a="http://schemas.openxmlformats.org/drawingml/2006/main" xmlns:r="http://schemas.openxmlformats.org/officeDocument/2006/relationships" xmlns:p="http://schemas.openxmlformats.org/presentationml/2006/main">
  <p:tag name="TIMING" val="|10.9|21.1|14.3|9.9|14.6|3.3"/>
</p:tagLst>
</file>

<file path=ppt/tags/tag11.xml><?xml version="1.0" encoding="utf-8"?>
<p:tagLst xmlns:a="http://schemas.openxmlformats.org/drawingml/2006/main" xmlns:r="http://schemas.openxmlformats.org/officeDocument/2006/relationships" xmlns:p="http://schemas.openxmlformats.org/presentationml/2006/main">
  <p:tag name="TIMING" val="|17.8|3.3|8.8|3.7|24.5|5.6|6.5"/>
</p:tagLst>
</file>

<file path=ppt/tags/tag12.xml><?xml version="1.0" encoding="utf-8"?>
<p:tagLst xmlns:a="http://schemas.openxmlformats.org/drawingml/2006/main" xmlns:r="http://schemas.openxmlformats.org/officeDocument/2006/relationships" xmlns:p="http://schemas.openxmlformats.org/presentationml/2006/main">
  <p:tag name="TIMING" val="|6.4|4|20.9|11.1|19.6"/>
</p:tagLst>
</file>

<file path=ppt/tags/tag13.xml><?xml version="1.0" encoding="utf-8"?>
<p:tagLst xmlns:a="http://schemas.openxmlformats.org/drawingml/2006/main" xmlns:r="http://schemas.openxmlformats.org/officeDocument/2006/relationships" xmlns:p="http://schemas.openxmlformats.org/presentationml/2006/main">
  <p:tag name="TIMING" val="|5.1|8.3|8.2"/>
</p:tagLst>
</file>

<file path=ppt/tags/tag14.xml><?xml version="1.0" encoding="utf-8"?>
<p:tagLst xmlns:a="http://schemas.openxmlformats.org/drawingml/2006/main" xmlns:r="http://schemas.openxmlformats.org/officeDocument/2006/relationships" xmlns:p="http://schemas.openxmlformats.org/presentationml/2006/main">
  <p:tag name="TIMING" val="|49.6|4.9|16.2|35.6"/>
</p:tagLst>
</file>

<file path=ppt/tags/tag15.xml><?xml version="1.0" encoding="utf-8"?>
<p:tagLst xmlns:a="http://schemas.openxmlformats.org/drawingml/2006/main" xmlns:r="http://schemas.openxmlformats.org/officeDocument/2006/relationships" xmlns:p="http://schemas.openxmlformats.org/presentationml/2006/main">
  <p:tag name="TIMING" val="|9.1|6.8|8.3|10.6|12.1|17.9"/>
</p:tagLst>
</file>

<file path=ppt/tags/tag16.xml><?xml version="1.0" encoding="utf-8"?>
<p:tagLst xmlns:a="http://schemas.openxmlformats.org/drawingml/2006/main" xmlns:r="http://schemas.openxmlformats.org/officeDocument/2006/relationships" xmlns:p="http://schemas.openxmlformats.org/presentationml/2006/main">
  <p:tag name="TIMING" val="|27.1|21.3"/>
</p:tagLst>
</file>

<file path=ppt/tags/tag17.xml><?xml version="1.0" encoding="utf-8"?>
<p:tagLst xmlns:a="http://schemas.openxmlformats.org/drawingml/2006/main" xmlns:r="http://schemas.openxmlformats.org/officeDocument/2006/relationships" xmlns:p="http://schemas.openxmlformats.org/presentationml/2006/main">
  <p:tag name="TIMING" val="|5.3|4.8|7.5|62.1|8.4|20.4"/>
</p:tagLst>
</file>

<file path=ppt/tags/tag18.xml><?xml version="1.0" encoding="utf-8"?>
<p:tagLst xmlns:a="http://schemas.openxmlformats.org/drawingml/2006/main" xmlns:r="http://schemas.openxmlformats.org/officeDocument/2006/relationships" xmlns:p="http://schemas.openxmlformats.org/presentationml/2006/main">
  <p:tag name="TIMING" val="|7.5|6.8"/>
</p:tagLst>
</file>

<file path=ppt/tags/tag19.xml><?xml version="1.0" encoding="utf-8"?>
<p:tagLst xmlns:a="http://schemas.openxmlformats.org/drawingml/2006/main" xmlns:r="http://schemas.openxmlformats.org/officeDocument/2006/relationships" xmlns:p="http://schemas.openxmlformats.org/presentationml/2006/main">
  <p:tag name="TIMING" val="|44.5|13.8"/>
</p:tagLst>
</file>

<file path=ppt/tags/tag2.xml><?xml version="1.0" encoding="utf-8"?>
<p:tagLst xmlns:a="http://schemas.openxmlformats.org/drawingml/2006/main" xmlns:r="http://schemas.openxmlformats.org/officeDocument/2006/relationships" xmlns:p="http://schemas.openxmlformats.org/presentationml/2006/main">
  <p:tag name="TIMING" val="|12.3|13.7|17.8|16.9"/>
</p:tagLst>
</file>

<file path=ppt/tags/tag20.xml><?xml version="1.0" encoding="utf-8"?>
<p:tagLst xmlns:a="http://schemas.openxmlformats.org/drawingml/2006/main" xmlns:r="http://schemas.openxmlformats.org/officeDocument/2006/relationships" xmlns:p="http://schemas.openxmlformats.org/presentationml/2006/main">
  <p:tag name="TIMING" val="|1.4|2.2|3.3|3.5|3.2|6.2|4.7"/>
</p:tagLst>
</file>

<file path=ppt/tags/tag3.xml><?xml version="1.0" encoding="utf-8"?>
<p:tagLst xmlns:a="http://schemas.openxmlformats.org/drawingml/2006/main" xmlns:r="http://schemas.openxmlformats.org/officeDocument/2006/relationships" xmlns:p="http://schemas.openxmlformats.org/presentationml/2006/main">
  <p:tag name="TIMING" val="|19.7|16.9"/>
</p:tagLst>
</file>

<file path=ppt/tags/tag4.xml><?xml version="1.0" encoding="utf-8"?>
<p:tagLst xmlns:a="http://schemas.openxmlformats.org/drawingml/2006/main" xmlns:r="http://schemas.openxmlformats.org/officeDocument/2006/relationships" xmlns:p="http://schemas.openxmlformats.org/presentationml/2006/main">
  <p:tag name="TIMING" val="|5|6.5|10|4.8|6.9|22.5"/>
</p:tagLst>
</file>

<file path=ppt/tags/tag5.xml><?xml version="1.0" encoding="utf-8"?>
<p:tagLst xmlns:a="http://schemas.openxmlformats.org/drawingml/2006/main" xmlns:r="http://schemas.openxmlformats.org/officeDocument/2006/relationships" xmlns:p="http://schemas.openxmlformats.org/presentationml/2006/main">
  <p:tag name="TIMING" val="|9.9|14.3|22.6|48.7"/>
</p:tagLst>
</file>

<file path=ppt/tags/tag6.xml><?xml version="1.0" encoding="utf-8"?>
<p:tagLst xmlns:a="http://schemas.openxmlformats.org/drawingml/2006/main" xmlns:r="http://schemas.openxmlformats.org/officeDocument/2006/relationships" xmlns:p="http://schemas.openxmlformats.org/presentationml/2006/main">
  <p:tag name="TIMING" val="|33.2|10.2|16.6|6.5|16.8|2.7|19.2"/>
</p:tagLst>
</file>

<file path=ppt/tags/tag7.xml><?xml version="1.0" encoding="utf-8"?>
<p:tagLst xmlns:a="http://schemas.openxmlformats.org/drawingml/2006/main" xmlns:r="http://schemas.openxmlformats.org/officeDocument/2006/relationships" xmlns:p="http://schemas.openxmlformats.org/presentationml/2006/main">
  <p:tag name="TIMING" val="|9.3|11.1|5.5"/>
</p:tagLst>
</file>

<file path=ppt/tags/tag8.xml><?xml version="1.0" encoding="utf-8"?>
<p:tagLst xmlns:a="http://schemas.openxmlformats.org/drawingml/2006/main" xmlns:r="http://schemas.openxmlformats.org/officeDocument/2006/relationships" xmlns:p="http://schemas.openxmlformats.org/presentationml/2006/main">
  <p:tag name="TIMING" val="|5.6|22.6|25.5|9.9|9.9|20.9|8|13.6"/>
</p:tagLst>
</file>

<file path=ppt/tags/tag9.xml><?xml version="1.0" encoding="utf-8"?>
<p:tagLst xmlns:a="http://schemas.openxmlformats.org/drawingml/2006/main" xmlns:r="http://schemas.openxmlformats.org/officeDocument/2006/relationships" xmlns:p="http://schemas.openxmlformats.org/presentationml/2006/main">
  <p:tag name="TIMING" val="|1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18756</TotalTime>
  <Words>2644</Words>
  <Application>Microsoft Office PowerPoint</Application>
  <PresentationFormat>On-screen Show (4:3)</PresentationFormat>
  <Paragraphs>441</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PowerPoint Presentation</vt:lpstr>
      <vt:lpstr>PowerPoint Presentation</vt:lpstr>
      <vt:lpstr>Live Objects (LO)</vt:lpstr>
      <vt:lpstr>Live Objects (LO)</vt:lpstr>
      <vt:lpstr>Scale Communication Channels</vt:lpstr>
      <vt:lpstr>Review of Existing Multicast</vt:lpstr>
      <vt:lpstr>Introducing Kevlar’s Multicast</vt:lpstr>
      <vt:lpstr>Talk Overview</vt:lpstr>
      <vt:lpstr>Kevlar Architecture</vt:lpstr>
      <vt:lpstr>Kevlar Architecture</vt:lpstr>
      <vt:lpstr>Environment identifier (EUID)</vt:lpstr>
      <vt:lpstr>Decentralized patch formation</vt:lpstr>
      <vt:lpstr>Churn resilience</vt:lpstr>
      <vt:lpstr>Talk Overview</vt:lpstr>
      <vt:lpstr>Experimental Topology</vt:lpstr>
      <vt:lpstr>Control Scenarios</vt:lpstr>
      <vt:lpstr>Control Scenarios</vt:lpstr>
      <vt:lpstr>Control Scenarios</vt:lpstr>
      <vt:lpstr>Control Scenarios</vt:lpstr>
      <vt:lpstr>Robustness</vt:lpstr>
      <vt:lpstr>Evaluation of Custom Application atop Kevlar</vt:lpstr>
      <vt:lpstr>Evaluation of Custom Application atop Kevlar</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Qi</dc:creator>
  <cp:lastModifiedBy>qi</cp:lastModifiedBy>
  <cp:revision>1223</cp:revision>
  <dcterms:created xsi:type="dcterms:W3CDTF">2010-07-12T08:49:58Z</dcterms:created>
  <dcterms:modified xsi:type="dcterms:W3CDTF">2013-10-03T18:23:33Z</dcterms:modified>
</cp:coreProperties>
</file>