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6" r:id="rId2"/>
    <p:sldId id="291" r:id="rId3"/>
    <p:sldId id="258" r:id="rId4"/>
    <p:sldId id="259" r:id="rId5"/>
    <p:sldId id="260" r:id="rId6"/>
    <p:sldId id="261" r:id="rId7"/>
    <p:sldId id="262" r:id="rId8"/>
    <p:sldId id="263" r:id="rId9"/>
    <p:sldId id="265" r:id="rId10"/>
    <p:sldId id="266" r:id="rId11"/>
    <p:sldId id="267" r:id="rId12"/>
    <p:sldId id="268"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3" roundtripDataSignature="AMtx7mgu+42rjUQYJOYdR90G/d2TuaJ5+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homas Ristenpart"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CE1F6AB-2FE6-4D8B-B621-ECC0AF21E269}">
  <a:tblStyle styleId="{ECE1F6AB-2FE6-4D8B-B621-ECC0AF21E269}"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DFD"/>
          </a:solidFill>
        </a:fill>
      </a:tcStyle>
    </a:wholeTbl>
    <a:band1H>
      <a:tcTxStyle/>
      <a:tcStyle>
        <a:tcBdr/>
        <a:fill>
          <a:solidFill>
            <a:srgbClr val="CDD8FB"/>
          </a:solidFill>
        </a:fill>
      </a:tcStyle>
    </a:band1H>
    <a:band2H>
      <a:tcTxStyle/>
      <a:tcStyle>
        <a:tcBdr/>
      </a:tcStyle>
    </a:band2H>
    <a:band1V>
      <a:tcTxStyle/>
      <a:tcStyle>
        <a:tcBdr/>
        <a:fill>
          <a:solidFill>
            <a:srgbClr val="CDD8FB"/>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838"/>
    <p:restoredTop sz="58348"/>
  </p:normalViewPr>
  <p:slideViewPr>
    <p:cSldViewPr snapToGrid="0">
      <p:cViewPr varScale="1">
        <p:scale>
          <a:sx n="132" d="100"/>
          <a:sy n="132" d="100"/>
        </p:scale>
        <p:origin x="168" y="57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46"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45"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43" Type="http://customschemas.google.com/relationships/presentationmetadata" Target="metadata"/><Relationship Id="rId48"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2-07-06T16:10:35.772" idx="7">
    <p:pos x="776" y="683"/>
    <p:text>I find this white on black too high contrast and not comfortable to read. Also might want to mention that we plan to make the gossamer open source?</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b2z6-G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Hello! I’m going to talk about how to securely perform measurements on passwords submitted in login requests. This is joint work with my coauthors at Cornell and the University of Wisconsin-Madison.</a:t>
            </a: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5" name="Google Shape;265;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US" dirty="0"/>
              <a:t>We then performed analysis on the remaining non-attack data. In our analyses, we found that login friction is still high.</a:t>
            </a:r>
          </a:p>
          <a:p>
            <a:pPr marL="0" marR="0" lvl="0" indent="0" algn="l" rtl="0">
              <a:lnSpc>
                <a:spcPct val="100000"/>
              </a:lnSpc>
              <a:spcBef>
                <a:spcPts val="0"/>
              </a:spcBef>
              <a:spcAft>
                <a:spcPts val="0"/>
              </a:spcAft>
              <a:buClr>
                <a:srgbClr val="000000"/>
              </a:buClr>
              <a:buSzPts val="1100"/>
              <a:buFont typeface="Arial"/>
              <a:buNone/>
            </a:pPr>
            <a:endParaRPr lang="en-US" dirty="0"/>
          </a:p>
          <a:p>
            <a:pPr marL="0" marR="0" lvl="0" indent="0" algn="l" rtl="0">
              <a:lnSpc>
                <a:spcPct val="100000"/>
              </a:lnSpc>
              <a:spcBef>
                <a:spcPts val="0"/>
              </a:spcBef>
              <a:spcAft>
                <a:spcPts val="0"/>
              </a:spcAft>
              <a:buClr>
                <a:srgbClr val="000000"/>
              </a:buClr>
              <a:buSzPts val="1100"/>
              <a:buFont typeface="Arial"/>
              <a:buNone/>
            </a:pPr>
            <a:r>
              <a:rPr lang="en-US" dirty="0"/>
              <a:t>*Typos are even more common than reported in prior work (Chatterjee et al.); over 1 in 3 failed requests at U1 were typos, and even more for mobile logins.</a:t>
            </a:r>
          </a:p>
          <a:p>
            <a:pPr marL="0" marR="0" lvl="0" indent="0" algn="l" rtl="0">
              <a:lnSpc>
                <a:spcPct val="100000"/>
              </a:lnSpc>
              <a:spcBef>
                <a:spcPts val="0"/>
              </a:spcBef>
              <a:spcAft>
                <a:spcPts val="0"/>
              </a:spcAft>
              <a:buClr>
                <a:srgbClr val="000000"/>
              </a:buClr>
              <a:buSzPts val="1100"/>
              <a:buFont typeface="Arial"/>
              <a:buNone/>
            </a:pPr>
            <a:endParaRPr lang="en-US" dirty="0"/>
          </a:p>
          <a:p>
            <a:pPr marL="0" marR="0" lvl="0" indent="0" algn="l" rtl="0">
              <a:lnSpc>
                <a:spcPct val="100000"/>
              </a:lnSpc>
              <a:spcBef>
                <a:spcPts val="0"/>
              </a:spcBef>
              <a:spcAft>
                <a:spcPts val="0"/>
              </a:spcAft>
              <a:buClr>
                <a:srgbClr val="000000"/>
              </a:buClr>
              <a:buSzPts val="1100"/>
              <a:buFont typeface="Arial"/>
              <a:buNone/>
            </a:pPr>
            <a:r>
              <a:rPr lang="en-US" dirty="0"/>
              <a:t>*Retries are common. 1 out of 5 eventually successful sessions at U1 and 1 out of 3 at U2 required more than one attempt.</a:t>
            </a:r>
          </a:p>
          <a:p>
            <a:pPr marL="0" marR="0" lvl="0" indent="0" algn="l" rtl="0">
              <a:lnSpc>
                <a:spcPct val="100000"/>
              </a:lnSpc>
              <a:spcBef>
                <a:spcPts val="0"/>
              </a:spcBef>
              <a:spcAft>
                <a:spcPts val="0"/>
              </a:spcAft>
              <a:buClr>
                <a:srgbClr val="000000"/>
              </a:buClr>
              <a:buSzPts val="1100"/>
              <a:buFont typeface="Arial"/>
              <a:buNone/>
            </a:pPr>
            <a:endParaRPr lang="en-US" dirty="0"/>
          </a:p>
          <a:p>
            <a:pPr marL="0" marR="0" lvl="0" indent="0" algn="l" rtl="0">
              <a:lnSpc>
                <a:spcPct val="100000"/>
              </a:lnSpc>
              <a:spcBef>
                <a:spcPts val="0"/>
              </a:spcBef>
              <a:spcAft>
                <a:spcPts val="0"/>
              </a:spcAft>
              <a:buClr>
                <a:srgbClr val="000000"/>
              </a:buClr>
              <a:buSzPts val="1100"/>
              <a:buFont typeface="Arial"/>
              <a:buNone/>
            </a:pPr>
            <a:r>
              <a:rPr lang="en-US" dirty="0"/>
              <a:t>*And two-factor authentication impedes usability, adding an average of 14s to a user’s login for a Duo push.</a:t>
            </a:r>
            <a:endParaRPr dirty="0"/>
          </a:p>
          <a:p>
            <a:pPr marL="0" lvl="0" indent="0" algn="l" rtl="0">
              <a:lnSpc>
                <a:spcPct val="100000"/>
              </a:lnSpc>
              <a:spcBef>
                <a:spcPts val="0"/>
              </a:spcBef>
              <a:spcAft>
                <a:spcPts val="0"/>
              </a:spcAft>
              <a:buSzPts val="1100"/>
              <a:buNone/>
            </a:pPr>
            <a:endParaRPr lang="en-US" dirty="0"/>
          </a:p>
          <a:p>
            <a:pPr marL="0" lvl="0" indent="0" algn="l" rtl="0">
              <a:lnSpc>
                <a:spcPct val="100000"/>
              </a:lnSpc>
              <a:spcBef>
                <a:spcPts val="0"/>
              </a:spcBef>
              <a:spcAft>
                <a:spcPts val="0"/>
              </a:spcAft>
              <a:buSzPts val="1100"/>
              <a:buNone/>
            </a:pPr>
            <a:r>
              <a:rPr lang="en-US" dirty="0"/>
              <a:t>*Password managers could help with the first two issues. By looking at the number of users with at least 10 successful logins and no failures, and we estimate that about 25% of users are already using password managers.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We also looked at the use of breached credentials  and found that is a big problem.</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We saw * 23 users at U1 and 254 at U2 were still using a breached password. *We also saw that over 2K users at U1 and 1K users at U2 were using a close variant of a breached password (or a “tweaked” password). *We believe the solution to this is proactive breach alerting when a user logs in or sets a new password. The solution proposed by Pal et </a:t>
            </a:r>
            <a:r>
              <a:rPr lang="en-US" err="1"/>
              <a:t>al</a:t>
            </a:r>
            <a:r>
              <a:rPr lang="en-US"/>
              <a:t>., </a:t>
            </a:r>
            <a:r>
              <a:rPr lang="en-US" dirty="0"/>
              <a:t>Might I get </a:t>
            </a:r>
            <a:r>
              <a:rPr lang="en-US" dirty="0" err="1"/>
              <a:t>Pwned</a:t>
            </a:r>
            <a:r>
              <a:rPr lang="en-US" dirty="0"/>
              <a:t>, is actually also being presented in this conference.</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*We also saw that the high volume attacks had high fractions of breached passwords, and *next we plan to investigate how to detect password guessing attacks better using password-derived measurements.</a:t>
            </a:r>
          </a:p>
        </p:txBody>
      </p:sp>
      <p:sp>
        <p:nvSpPr>
          <p:cNvPr id="300" name="Google Shape;30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In conclusion,  *Gossamer is a measurement framework for safely recording information about submitted passwords by conforming to design principles such as bounded leakage logging.</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*Gossamer can be extended with additional pw-derived measurements, and the potential risk of such measurements can be evaluated using our simulation of guessing attacks.</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*We hope that the measurements enabled by Gossamer can be used to gain insight into user and attacker behavior, which can inform new login design policies and the development of attack countermeasures.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We plan to make Gossamer open source so that it can be used and extended by other groups.</a:t>
            </a:r>
          </a:p>
          <a:p>
            <a:pPr marL="0" lvl="0" indent="0" algn="l" rtl="0">
              <a:spcBef>
                <a:spcPts val="0"/>
              </a:spcBef>
              <a:spcAft>
                <a:spcPts val="0"/>
              </a:spcAft>
              <a:buNone/>
            </a:pPr>
            <a:endParaRPr lang="en-US" dirty="0"/>
          </a:p>
          <a:p>
            <a:pPr marL="0" lvl="0" indent="0" algn="l" rtl="0">
              <a:spcBef>
                <a:spcPts val="0"/>
              </a:spcBef>
              <a:spcAft>
                <a:spcPts val="0"/>
              </a:spcAft>
              <a:buNone/>
            </a:pPr>
            <a:r>
              <a:rPr lang="en-US" sz="1100" b="0" i="0" u="none" strike="noStrike" cap="none" dirty="0">
                <a:solidFill>
                  <a:srgbClr val="000000"/>
                </a:solidFill>
                <a:effectLst/>
                <a:latin typeface="Arial"/>
                <a:ea typeface="Arial"/>
                <a:cs typeface="Arial"/>
                <a:sym typeface="Arial"/>
              </a:rPr>
              <a:t>Thank you for listening! *We have a website with more details on Gossamer at the link on this slide. *My coauthor </a:t>
            </a:r>
            <a:r>
              <a:rPr lang="en-US" sz="1100" b="0" i="0" u="none" strike="noStrike" cap="none" dirty="0" err="1">
                <a:solidFill>
                  <a:srgbClr val="000000"/>
                </a:solidFill>
                <a:effectLst/>
                <a:latin typeface="Arial"/>
                <a:ea typeface="Arial"/>
                <a:cs typeface="Arial"/>
                <a:sym typeface="Arial"/>
              </a:rPr>
              <a:t>Mazharul</a:t>
            </a:r>
            <a:r>
              <a:rPr lang="en-US" sz="1100" b="0" i="0" u="none" strike="noStrike" cap="none" dirty="0">
                <a:solidFill>
                  <a:srgbClr val="000000"/>
                </a:solidFill>
                <a:effectLst/>
                <a:latin typeface="Arial"/>
                <a:ea typeface="Arial"/>
                <a:cs typeface="Arial"/>
                <a:sym typeface="Arial"/>
              </a:rPr>
              <a:t> will be able to answer questions in-person now, or feel free to send me an email. </a:t>
            </a:r>
            <a:endParaRPr dirty="0"/>
          </a:p>
        </p:txBody>
      </p:sp>
      <p:sp>
        <p:nvSpPr>
          <p:cNvPr id="321" name="Google Shape;321;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Modern authentication systems still mainly rely on password-based logins. You probably log into your email, bank account, or social media account using a username and password, and the login client sends those credentials to the server. *When the server receives the username and password, it hashes the password and checks if the password hash matches the hash stored in the database corresponding to that username. </a:t>
            </a:r>
          </a:p>
          <a:p>
            <a:pPr marL="0" lvl="0" indent="0" algn="l" rtl="0">
              <a:spcBef>
                <a:spcPts val="0"/>
              </a:spcBef>
              <a:spcAft>
                <a:spcPts val="0"/>
              </a:spcAft>
              <a:buNone/>
            </a:pPr>
            <a:endParaRPr lang="en-US" dirty="0"/>
          </a:p>
          <a:p>
            <a:pPr marL="0" lvl="0" indent="0" algn="l" rtl="0">
              <a:spcBef>
                <a:spcPts val="0"/>
              </a:spcBef>
              <a:spcAft>
                <a:spcPts val="0"/>
              </a:spcAft>
              <a:buNone/>
            </a:pPr>
            <a:r>
              <a:rPr lang="en-US" sz="1100" b="0" i="0" u="none" strike="noStrike" cap="none" dirty="0">
                <a:solidFill>
                  <a:srgbClr val="000000"/>
                </a:solidFill>
                <a:effectLst/>
                <a:latin typeface="Arial"/>
                <a:ea typeface="Arial"/>
                <a:cs typeface="Arial"/>
                <a:sym typeface="Arial"/>
              </a:rPr>
              <a:t>*However, users choose easy–to-guess passwords and reuse them across multiple web services. Therefore, attackers can compromise users’ accounts just by guessing their passwords or using the password leaked from other web services. This is called *credential stuffing, and it is a huge concern for account security. So industry practitioners are trying to rely not only on passwords. But an open question is what information can be used to differentiate benign login attempts from malicious attacks</a:t>
            </a: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*In a study at LinkedIn, Freeman et al. looked at using the IP address and user agent with some success. *In another study at Microsoft, Tian et al. suggested using password information and showed promising results on simulated data. * However, we would like to investigate using password-derived information from REAL login data. So the question remains, how do we safely log information about actual passwords in real login data?</a:t>
            </a:r>
          </a:p>
        </p:txBody>
      </p:sp>
      <p:sp>
        <p:nvSpPr>
          <p:cNvPr id="61" name="Google Shape;6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15001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*In this paper, we design a measurement framework that we call Gossamer for measuring password-derived information in web login systems. This was a 1.5 year process in close collaboration with our university security engineers.</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*We also describe a process for assessing the risk of  individual password-based measurements via a simulation.</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*And finally, we conduct a measurement study at the two universities on over 34M login requests, and we report our findings on login user behavior regarding passwords.</a:t>
            </a:r>
            <a:endParaRPr dirty="0"/>
          </a:p>
        </p:txBody>
      </p:sp>
      <p:sp>
        <p:nvSpPr>
          <p:cNvPr id="81" name="Google Shape;81;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7" name="Google Shape;97;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US" dirty="0"/>
              <a:t>At both universities, when a student or employee tries to log into their email, bursar, or other school-related account, they do so through a *single-sign on service that processes their login request after receiving their username and password. Thus in order to observe passwords, *we need to instrument this SSO server. However…we face a few challenges in doing so.</a:t>
            </a:r>
          </a:p>
          <a:p>
            <a:pPr marL="457200" lvl="0" indent="-298450" algn="l" rtl="0">
              <a:lnSpc>
                <a:spcPct val="100000"/>
              </a:lnSpc>
              <a:spcBef>
                <a:spcPts val="0"/>
              </a:spcBef>
              <a:spcAft>
                <a:spcPts val="0"/>
              </a:spcAft>
              <a:buSzPts val="1100"/>
              <a:buChar char="●"/>
            </a:pPr>
            <a:endParaRPr lang="en-US" dirty="0"/>
          </a:p>
          <a:p>
            <a:pPr marL="457200" lvl="0" indent="-298450" algn="l" rtl="0">
              <a:lnSpc>
                <a:spcPct val="100000"/>
              </a:lnSpc>
              <a:spcBef>
                <a:spcPts val="0"/>
              </a:spcBef>
              <a:spcAft>
                <a:spcPts val="0"/>
              </a:spcAft>
              <a:buSzPts val="1100"/>
              <a:buChar char="●"/>
            </a:pPr>
            <a:r>
              <a:rPr lang="en-US" dirty="0"/>
              <a:t>Challenges:</a:t>
            </a:r>
            <a:endParaRPr dirty="0"/>
          </a:p>
          <a:p>
            <a:pPr marL="457200" lvl="0" indent="-298450" algn="l" rtl="0">
              <a:lnSpc>
                <a:spcPct val="100000"/>
              </a:lnSpc>
              <a:spcBef>
                <a:spcPts val="0"/>
              </a:spcBef>
              <a:spcAft>
                <a:spcPts val="0"/>
              </a:spcAft>
              <a:buSzPts val="1100"/>
              <a:buChar char="●"/>
            </a:pPr>
            <a:r>
              <a:rPr lang="en-US" dirty="0"/>
              <a:t>1) This service affects a lot of people.</a:t>
            </a:r>
            <a:endParaRPr dirty="0"/>
          </a:p>
          <a:p>
            <a:pPr marL="457200" lvl="0" indent="-298450" algn="l" rtl="0">
              <a:lnSpc>
                <a:spcPct val="100000"/>
              </a:lnSpc>
              <a:spcBef>
                <a:spcPts val="0"/>
              </a:spcBef>
              <a:spcAft>
                <a:spcPts val="0"/>
              </a:spcAft>
              <a:buSzPts val="1100"/>
              <a:buChar char="●"/>
            </a:pPr>
            <a:r>
              <a:rPr lang="en-US" dirty="0"/>
              <a:t>2) We don’t want to affect the performance of the system.</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US" dirty="0"/>
              <a:t>3) Passwords are sensitive, so we can’t just store them. </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endParaRPr lang="en-US"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Prior work looks at the password hash and compares it to other submissions; but this does not allow us to get insight into other characteristics of the submitted password.</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How can we design a measurement service that measure information about passwords without compromising the security or performance of the login server?</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*We start with a VM that receives the sanitized login request from the SSO service, including the username, password, and headers. *We adopt the safe-on-reboot principle introduced in Bunker by </a:t>
            </a:r>
            <a:r>
              <a:rPr lang="en-US" dirty="0" err="1"/>
              <a:t>Miklas</a:t>
            </a:r>
            <a:r>
              <a:rPr lang="en-US" dirty="0"/>
              <a:t> et al. by ensuring that  passwords are never stored in plaintext on disk, so rebooting will clear all sensitive data.</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 In order to compare password-derived information across multiple requests, we need some form of temporary storage. *For this, we use an ephemeral MySQL </a:t>
            </a:r>
            <a:r>
              <a:rPr lang="en-US" dirty="0" err="1"/>
              <a:t>db</a:t>
            </a:r>
            <a:r>
              <a:rPr lang="en-US" dirty="0"/>
              <a:t>, and we encrypt the fields stored in this database with an in-memory key that expires every 24 hours. *By doing this we achieve periodic deletion, which is the second of our design principles. </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 We then record the password-derived measurements taken on the ephemeral data to a persistent database which is accessible to the researchers, and we use an *analysis service to perform further analysis. We restrict access to the measurement service and ephemeral database to a subset of researchers responsible for maintaining the service; * thus we achieve least privilege access, our third design principle.</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However, in the unlikely event of a compromise, it’s important that the measurements logged not reveal too much information about users’ actual passwords because the attacker could use these measurements to speed up a guessing attack.</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3" name="Google Shape;133;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marR="0" lvl="0" indent="-22860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0" u="none" strike="noStrike" cap="none" dirty="0">
                <a:solidFill>
                  <a:srgbClr val="000000"/>
                </a:solidFill>
                <a:effectLst/>
                <a:latin typeface="Arial"/>
                <a:ea typeface="Arial"/>
                <a:cs typeface="Arial"/>
                <a:sym typeface="Arial"/>
              </a:rPr>
              <a:t>So </a:t>
            </a:r>
            <a:r>
              <a:rPr lang="en-US" sz="1100" b="0" i="0" u="none" strike="noStrike" cap="none" dirty="0">
                <a:solidFill>
                  <a:schemeClr val="dk1"/>
                </a:solidFill>
                <a:effectLst/>
                <a:latin typeface="Arial"/>
                <a:ea typeface="Arial"/>
                <a:cs typeface="Arial"/>
                <a:sym typeface="Arial"/>
              </a:rPr>
              <a:t>i</a:t>
            </a:r>
            <a:r>
              <a:rPr lang="en-US" sz="1100" b="0" i="0" u="none" strike="noStrike" cap="none" dirty="0">
                <a:solidFill>
                  <a:schemeClr val="dk1"/>
                </a:solidFill>
                <a:latin typeface="Arial"/>
                <a:ea typeface="Arial"/>
                <a:cs typeface="Arial"/>
                <a:sym typeface="Arial"/>
              </a:rPr>
              <a:t>f compromised, how could attackers use password-derived measurements to speed up attacks?</a:t>
            </a:r>
            <a:endParaRPr lang="en-US" dirty="0"/>
          </a:p>
          <a:p>
            <a:pPr marL="457200" lvl="0" indent="-228600" algn="l" rtl="0">
              <a:lnSpc>
                <a:spcPct val="100000"/>
              </a:lnSpc>
              <a:spcBef>
                <a:spcPts val="0"/>
              </a:spcBef>
              <a:spcAft>
                <a:spcPts val="0"/>
              </a:spcAft>
              <a:buSzPts val="1100"/>
              <a:buNone/>
            </a:pPr>
            <a:endParaRPr lang="en-US" sz="1100" b="0" i="0" u="none" strike="noStrike" cap="none" dirty="0">
              <a:solidFill>
                <a:srgbClr val="000000"/>
              </a:solidFill>
              <a:effectLst/>
              <a:latin typeface="Arial"/>
              <a:ea typeface="Arial"/>
              <a:cs typeface="Arial"/>
              <a:sym typeface="Arial"/>
            </a:endParaRPr>
          </a:p>
          <a:p>
            <a:pPr marL="457200" lvl="0" indent="-228600" algn="l" rtl="0">
              <a:lnSpc>
                <a:spcPct val="100000"/>
              </a:lnSpc>
              <a:spcBef>
                <a:spcPts val="0"/>
              </a:spcBef>
              <a:spcAft>
                <a:spcPts val="0"/>
              </a:spcAft>
              <a:buSzPts val="1100"/>
              <a:buNone/>
            </a:pPr>
            <a:r>
              <a:rPr lang="en-US" sz="1100" b="0" i="0" u="none" strike="noStrike" cap="none" dirty="0">
                <a:solidFill>
                  <a:srgbClr val="000000"/>
                </a:solidFill>
                <a:effectLst/>
                <a:latin typeface="Arial"/>
                <a:ea typeface="Arial"/>
                <a:cs typeface="Arial"/>
                <a:sym typeface="Arial"/>
              </a:rPr>
              <a:t>If the attacker gains long term access to the measurement service, it is equivalent to compromising the SSO service where the attacker can monitor the passwords as users log in. We therefore focus on the smash-and-grab attacker which steals the stored data in gossamer.</a:t>
            </a:r>
            <a:endParaRPr lang="en-US" dirty="0"/>
          </a:p>
          <a:p>
            <a:pPr marL="457200" lvl="0" indent="-228600" algn="l" rtl="0">
              <a:lnSpc>
                <a:spcPct val="100000"/>
              </a:lnSpc>
              <a:spcBef>
                <a:spcPts val="0"/>
              </a:spcBef>
              <a:spcAft>
                <a:spcPts val="0"/>
              </a:spcAft>
              <a:buSzPts val="1100"/>
              <a:buNone/>
            </a:pPr>
            <a:endParaRPr lang="en-US" dirty="0"/>
          </a:p>
          <a:p>
            <a:pPr marL="457200" lvl="0" indent="-228600" algn="l" rtl="0">
              <a:lnSpc>
                <a:spcPct val="100000"/>
              </a:lnSpc>
              <a:spcBef>
                <a:spcPts val="0"/>
              </a:spcBef>
              <a:spcAft>
                <a:spcPts val="0"/>
              </a:spcAft>
              <a:buSzPts val="1100"/>
              <a:buNone/>
            </a:pPr>
            <a:r>
              <a:rPr lang="en-US" sz="1100" b="0" i="0" u="none" strike="noStrike" cap="none" dirty="0">
                <a:solidFill>
                  <a:srgbClr val="000000"/>
                </a:solidFill>
                <a:effectLst/>
                <a:latin typeface="Arial"/>
                <a:ea typeface="Arial"/>
                <a:cs typeface="Arial"/>
                <a:sym typeface="Arial"/>
              </a:rPr>
              <a:t>*If the attacker steals the ephemeral data, they learn nothing as the key is deleted on reboot.</a:t>
            </a:r>
          </a:p>
          <a:p>
            <a:pPr marL="457200" lvl="0" indent="-228600" algn="l" rtl="0">
              <a:lnSpc>
                <a:spcPct val="100000"/>
              </a:lnSpc>
              <a:spcBef>
                <a:spcPts val="0"/>
              </a:spcBef>
              <a:spcAft>
                <a:spcPts val="0"/>
              </a:spcAft>
              <a:buSzPts val="1100"/>
              <a:buNone/>
            </a:pPr>
            <a:endParaRPr lang="en-US" dirty="0"/>
          </a:p>
          <a:p>
            <a:pPr marL="457200" lvl="0" indent="-228600" algn="l" rtl="0">
              <a:lnSpc>
                <a:spcPct val="100000"/>
              </a:lnSpc>
              <a:spcBef>
                <a:spcPts val="0"/>
              </a:spcBef>
              <a:spcAft>
                <a:spcPts val="0"/>
              </a:spcAft>
              <a:buSzPts val="1100"/>
              <a:buNone/>
            </a:pPr>
            <a:r>
              <a:rPr lang="en-US" dirty="0"/>
              <a:t>*If the attacker steals the persistent DB, though, they will gain access to the *pw-derived information. So we need to ensure that the potential benefit of these measurements is bounded—we call *this design principle bounded leakage logging.</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So how can we choose measurements that are safe to log?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Let’s assume that an attacker is perform a password guessing attack against a live login system. They have a *guess list of passwords, and they will iterate over the guess list trying each one until a successful login. For example, if the user’s password *is “spider”, it would take the attacker 5 guesses to correctly guess it.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We also assume now that they have access to *Gossamer logs, which contain the encrypted username and information about the </a:t>
            </a:r>
            <a:r>
              <a:rPr lang="en-US" dirty="0" err="1"/>
              <a:t>pwd</a:t>
            </a:r>
            <a:r>
              <a:rPr lang="en-US" dirty="0"/>
              <a:t>. In this case, for the password-derived measurements, we consider the </a:t>
            </a:r>
            <a:r>
              <a:rPr lang="en-US" dirty="0" err="1"/>
              <a:t>zxcvbn</a:t>
            </a:r>
            <a:r>
              <a:rPr lang="en-US" dirty="0"/>
              <a:t> score, a measure of password strength. </a:t>
            </a:r>
          </a:p>
          <a:p>
            <a:pPr marL="0" lvl="0" indent="0" algn="l" rtl="0">
              <a:spcBef>
                <a:spcPts val="0"/>
              </a:spcBef>
              <a:spcAft>
                <a:spcPts val="0"/>
              </a:spcAft>
              <a:buNone/>
            </a:pPr>
            <a:r>
              <a:rPr lang="en-US" dirty="0"/>
              <a:t>We assume that the attacker knows the encrypted username for the user they are trying to target; in this case, that *encrypted username is the third one on this list---trZQA1L, and the </a:t>
            </a:r>
            <a:r>
              <a:rPr lang="en-US" dirty="0" err="1"/>
              <a:t>zxcvbn</a:t>
            </a:r>
            <a:r>
              <a:rPr lang="en-US" dirty="0"/>
              <a:t> score of that user’s password is 3. </a:t>
            </a:r>
            <a:endParaRPr dirty="0"/>
          </a:p>
        </p:txBody>
      </p:sp>
      <p:sp>
        <p:nvSpPr>
          <p:cNvPr id="170" name="Google Shape;17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Now the attacker can compute the same score for each of the passwords in their guess list and filter out any passwords that do not have a </a:t>
            </a:r>
            <a:r>
              <a:rPr lang="en-US" dirty="0" err="1"/>
              <a:t>zxcvbn</a:t>
            </a:r>
            <a:r>
              <a:rPr lang="en-US" dirty="0"/>
              <a:t> score of 3. In this case, we* can filter out the first four passwords in the list, and now it would only take the attacker *1 guess from the filtered list to guess the user’s actual password.</a:t>
            </a:r>
            <a:endParaRPr dirty="0"/>
          </a:p>
        </p:txBody>
      </p:sp>
      <p:sp>
        <p:nvSpPr>
          <p:cNvPr id="190" name="Google Shape;19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4" name="Google Shape;214;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We performed a simulation of this scenario using a breach dataset of 307m passwords, where we took 80% as the attacker’s guess list and sampled 10k of the remaining 20% as the target passwords; and we graphed the percent increase in attacker success from the baseline without any pw-derived information. The solid blue line shows that the original </a:t>
            </a:r>
            <a:r>
              <a:rPr lang="en-US" dirty="0" err="1"/>
              <a:t>zxcvbn</a:t>
            </a:r>
            <a:r>
              <a:rPr lang="en-US" dirty="0"/>
              <a:t> score significantly * increases attacker success. So we tried *bucketizing the score, which originally returned an integer between 0 and 4, to a binary 0 or 1. As shown by the green dashed line, the binary </a:t>
            </a:r>
            <a:r>
              <a:rPr lang="en-US" dirty="0" err="1"/>
              <a:t>zxcvbn</a:t>
            </a:r>
            <a:r>
              <a:rPr lang="en-US" dirty="0"/>
              <a:t> score *never allowed an increase in attacker success of over 2%, and *past 100,000 guesses there was an improvement of less than 0.1%--in other words, already weak, easily-guessable passwords may be guessed, but stronger passwords will not be more easily guessed.</a:t>
            </a:r>
          </a:p>
          <a:p>
            <a:pPr marL="0" lvl="0" indent="0" algn="l" rtl="0">
              <a:lnSpc>
                <a:spcPct val="100000"/>
              </a:lnSpc>
              <a:spcBef>
                <a:spcPts val="0"/>
              </a:spcBef>
              <a:spcAft>
                <a:spcPts val="0"/>
              </a:spcAft>
              <a:buSzPts val="1100"/>
              <a:buNone/>
            </a:pPr>
            <a:endParaRPr lang="en-US" dirty="0"/>
          </a:p>
          <a:p>
            <a:pPr marL="0" lvl="0" indent="0" algn="l" rtl="0">
              <a:lnSpc>
                <a:spcPct val="100000"/>
              </a:lnSpc>
              <a:spcBef>
                <a:spcPts val="0"/>
              </a:spcBef>
              <a:spcAft>
                <a:spcPts val="0"/>
              </a:spcAft>
              <a:buSzPts val="1100"/>
              <a:buNone/>
            </a:pPr>
            <a:r>
              <a:rPr lang="en-US" dirty="0"/>
              <a:t>So in this case we chose to log the binary score to satisfy our *design principle of bounded leakage logging, and we repeated this simulation for other password derived measurements.</a:t>
            </a: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2" name="Google Shape;242;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sz="1100" b="0" i="0" u="none" strike="noStrike" cap="none" dirty="0">
                <a:solidFill>
                  <a:srgbClr val="000000"/>
                </a:solidFill>
                <a:effectLst/>
                <a:latin typeface="Arial"/>
                <a:ea typeface="Arial"/>
                <a:cs typeface="Arial"/>
                <a:sym typeface="Arial"/>
              </a:rPr>
              <a:t>Given our secure design, we worked with two university security teams to deploy Gossamer in a first-of-its-kind measurement study. </a:t>
            </a:r>
            <a:r>
              <a:rPr lang="en-US" dirty="0"/>
              <a:t>We deployed Gossamer for seven at U1 and three months at U2 after *obtaining approval from the respective IRB and IT offices. *Throughout this time period, we observed 34M total login requests. This timeline shows successes by time in light green and failures in dark blue. On this graph we can see a few *big spikes in failed requests, which we confirmed to be attacks through manual analysis.</a:t>
            </a:r>
          </a:p>
          <a:p>
            <a:pPr marL="0" lvl="0" indent="0" algn="l" rtl="0">
              <a:lnSpc>
                <a:spcPct val="100000"/>
              </a:lnSpc>
              <a:spcBef>
                <a:spcPts val="0"/>
              </a:spcBef>
              <a:spcAft>
                <a:spcPts val="0"/>
              </a:spcAft>
              <a:buSzPts val="1100"/>
              <a:buNone/>
            </a:pPr>
            <a:endParaRPr lang="en-US" dirty="0"/>
          </a:p>
          <a:p>
            <a:pPr marL="0" lvl="0" indent="0" algn="l" rtl="0">
              <a:lnSpc>
                <a:spcPct val="100000"/>
              </a:lnSpc>
              <a:spcBef>
                <a:spcPts val="0"/>
              </a:spcBef>
              <a:spcAft>
                <a:spcPts val="0"/>
              </a:spcAft>
              <a:buSzPts val="1100"/>
              <a:buNone/>
            </a:pPr>
            <a:r>
              <a:rPr lang="en-US" sz="1100" b="0" i="0" u="none" strike="noStrike" cap="none" dirty="0">
                <a:solidFill>
                  <a:srgbClr val="000000"/>
                </a:solidFill>
                <a:effectLst/>
                <a:latin typeface="Arial"/>
                <a:ea typeface="Arial"/>
                <a:cs typeface="Arial"/>
                <a:sym typeface="Arial"/>
              </a:rPr>
              <a:t>*In the first attack, we observed four IPs conduct a coordinated credential stuffing attack spanning two days and successfully compromising 23 accounts.</a:t>
            </a:r>
          </a:p>
          <a:p>
            <a:pPr marL="0" lvl="0" indent="0" algn="l" rtl="0">
              <a:lnSpc>
                <a:spcPct val="100000"/>
              </a:lnSpc>
              <a:spcBef>
                <a:spcPts val="0"/>
              </a:spcBef>
              <a:spcAft>
                <a:spcPts val="0"/>
              </a:spcAft>
              <a:buSzPts val="1100"/>
              <a:buNone/>
            </a:pPr>
            <a:endParaRPr lang="en-US" sz="1100" b="0" i="0" u="none" strike="noStrike" cap="none" dirty="0">
              <a:solidFill>
                <a:srgbClr val="000000"/>
              </a:solidFill>
              <a:effectLst/>
              <a:latin typeface="Arial"/>
              <a:cs typeface="Arial"/>
              <a:sym typeface="Arial"/>
            </a:endParaRPr>
          </a:p>
          <a:p>
            <a:pPr marL="0" lvl="0" indent="0" algn="l" rtl="0">
              <a:lnSpc>
                <a:spcPct val="100000"/>
              </a:lnSpc>
              <a:spcBef>
                <a:spcPts val="0"/>
              </a:spcBef>
              <a:spcAft>
                <a:spcPts val="0"/>
              </a:spcAft>
              <a:buSzPts val="1100"/>
              <a:buNone/>
            </a:pPr>
            <a:r>
              <a:rPr lang="en-US" sz="1100" b="0" i="0" u="none" strike="noStrike" cap="none" dirty="0">
                <a:solidFill>
                  <a:srgbClr val="000000"/>
                </a:solidFill>
                <a:effectLst/>
                <a:latin typeface="Arial"/>
                <a:cs typeface="Arial"/>
                <a:sym typeface="Arial"/>
              </a:rPr>
              <a:t>*In the second, we observed one IP conducting a credential stuffing attack using the tool Sentry MBA, successfully compromising 14 accounts.</a:t>
            </a:r>
          </a:p>
          <a:p>
            <a:pPr marL="0" lvl="0" indent="0" algn="l" rtl="0">
              <a:lnSpc>
                <a:spcPct val="100000"/>
              </a:lnSpc>
              <a:spcBef>
                <a:spcPts val="0"/>
              </a:spcBef>
              <a:spcAft>
                <a:spcPts val="0"/>
              </a:spcAft>
              <a:buSzPts val="1100"/>
              <a:buNone/>
            </a:pPr>
            <a:endParaRPr lang="en-US" sz="1100" b="0" i="0" u="none" strike="noStrike" cap="none" dirty="0">
              <a:solidFill>
                <a:srgbClr val="000000"/>
              </a:solidFill>
              <a:effectLst/>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0" u="none" strike="noStrike" cap="none" dirty="0">
                <a:solidFill>
                  <a:srgbClr val="000000"/>
                </a:solidFill>
                <a:effectLst/>
                <a:latin typeface="Arial"/>
                <a:cs typeface="Arial"/>
                <a:sym typeface="Arial"/>
              </a:rPr>
              <a:t>*In the third, which was at U2, we observed 12 Ips conducting a naïve password spraying attack by pretending to send requests </a:t>
            </a:r>
            <a:r>
              <a:rPr lang="en-US" sz="1100" b="0" i="0" u="none" strike="noStrike" cap="none" dirty="0">
                <a:solidFill>
                  <a:srgbClr val="000000"/>
                </a:solidFill>
                <a:effectLst/>
                <a:latin typeface="Arial"/>
                <a:ea typeface="Arial"/>
                <a:cs typeface="Arial"/>
                <a:sym typeface="Arial"/>
              </a:rPr>
              <a:t>from SMTP and IMAP clients. None of the 76K usernames it tried, though, were valid U2 usernames, so it did not successfully compromise any accounts.</a:t>
            </a:r>
            <a:endParaRPr lang="en-US" dirty="0"/>
          </a:p>
          <a:p>
            <a:pPr marL="0" lvl="0" indent="0" algn="l" rtl="0">
              <a:lnSpc>
                <a:spcPct val="100000"/>
              </a:lnSpc>
              <a:spcBef>
                <a:spcPts val="0"/>
              </a:spcBef>
              <a:spcAft>
                <a:spcPts val="0"/>
              </a:spcAft>
              <a:buSzPts val="1100"/>
              <a:buNone/>
            </a:pPr>
            <a:endParaRPr lang="en-US" dirty="0"/>
          </a:p>
          <a:p>
            <a:pPr marL="0" lvl="0" indent="0" algn="l" rtl="0">
              <a:lnSpc>
                <a:spcPct val="100000"/>
              </a:lnSpc>
              <a:spcBef>
                <a:spcPts val="0"/>
              </a:spcBef>
              <a:spcAft>
                <a:spcPts val="0"/>
              </a:spcAft>
              <a:buSzPts val="1100"/>
              <a:buNone/>
            </a:pPr>
            <a:r>
              <a:rPr lang="en-US" dirty="0"/>
              <a:t>We removed traffic from these three attacks for subsequent analyses to avoid skewing the statistics.</a:t>
            </a:r>
          </a:p>
          <a:p>
            <a:pPr marL="0" lvl="0" indent="0" algn="l" rtl="0">
              <a:lnSpc>
                <a:spcPct val="100000"/>
              </a:lnSpc>
              <a:spcBef>
                <a:spcPts val="0"/>
              </a:spcBef>
              <a:spcAft>
                <a:spcPts val="0"/>
              </a:spcAft>
              <a:buSzPts val="1100"/>
              <a:buNone/>
            </a:pPr>
            <a:r>
              <a:rPr lang="en-US" dirty="0"/>
              <a:t>*These high-volume attacks account for 54k requests at U1 which were removed and *81K requests at U2.</a:t>
            </a: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37"/>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37"/>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3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46"/>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46"/>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4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4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6" name="Google Shape;16;p3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9"/>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3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4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40"/>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3" name="Google Shape;23;p40"/>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4" name="Google Shape;24;p4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4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4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42"/>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42"/>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1" name="Google Shape;31;p4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43"/>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4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44"/>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44"/>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44"/>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44"/>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4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45"/>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4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3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3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3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
          <p:cNvSpPr txBox="1">
            <a:spLocks noGrp="1"/>
          </p:cNvSpPr>
          <p:nvPr>
            <p:ph type="ctrTitle"/>
          </p:nvPr>
        </p:nvSpPr>
        <p:spPr>
          <a:xfrm>
            <a:off x="311699" y="994548"/>
            <a:ext cx="8520600" cy="1401954"/>
          </a:xfrm>
          <a:prstGeom prst="rect">
            <a:avLst/>
          </a:prstGeom>
          <a:noFill/>
          <a:ln>
            <a:noFill/>
          </a:ln>
        </p:spPr>
        <p:txBody>
          <a:bodyPr spcFirstLastPara="1" wrap="square" lIns="91425" tIns="91425" rIns="91425" bIns="91425" anchor="b" anchorCtr="0">
            <a:normAutofit/>
          </a:bodyPr>
          <a:lstStyle/>
          <a:p>
            <a:pPr marL="0" lvl="0" indent="0" algn="ctr" rtl="0">
              <a:lnSpc>
                <a:spcPct val="100000"/>
              </a:lnSpc>
              <a:spcBef>
                <a:spcPts val="0"/>
              </a:spcBef>
              <a:spcAft>
                <a:spcPts val="0"/>
              </a:spcAft>
              <a:buSzPts val="990"/>
              <a:buNone/>
            </a:pPr>
            <a:r>
              <a:rPr lang="en-US" sz="4380"/>
              <a:t>Gossamer: </a:t>
            </a:r>
            <a:br>
              <a:rPr lang="en-US" sz="4380"/>
            </a:br>
            <a:r>
              <a:rPr lang="en-US" sz="3200"/>
              <a:t>Securely Measuring Password-based Logins</a:t>
            </a:r>
            <a:endParaRPr sz="3200"/>
          </a:p>
        </p:txBody>
      </p:sp>
      <p:sp>
        <p:nvSpPr>
          <p:cNvPr id="55" name="Google Shape;55;p1"/>
          <p:cNvSpPr txBox="1">
            <a:spLocks noGrp="1"/>
          </p:cNvSpPr>
          <p:nvPr>
            <p:ph type="subTitle" idx="1"/>
          </p:nvPr>
        </p:nvSpPr>
        <p:spPr>
          <a:xfrm>
            <a:off x="843716" y="2706471"/>
            <a:ext cx="7456565" cy="7926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275"/>
              <a:buNone/>
            </a:pPr>
            <a:r>
              <a:rPr lang="en-US" sz="2000" u="sng" dirty="0"/>
              <a:t>Marina Sanusi </a:t>
            </a:r>
            <a:r>
              <a:rPr lang="en-US" sz="2000" u="sng" dirty="0" err="1"/>
              <a:t>Bohuk</a:t>
            </a:r>
            <a:r>
              <a:rPr lang="en-US" sz="2000" dirty="0"/>
              <a:t>, </a:t>
            </a:r>
            <a:r>
              <a:rPr lang="en-US" sz="2000" dirty="0" err="1"/>
              <a:t>Mazharul</a:t>
            </a:r>
            <a:r>
              <a:rPr lang="en-US" sz="2000" dirty="0"/>
              <a:t> Islam, Suleman Ahmad, Michael Swift, Thomas </a:t>
            </a:r>
            <a:r>
              <a:rPr lang="en-US" sz="2000" dirty="0" err="1"/>
              <a:t>Ristenpart</a:t>
            </a:r>
            <a:r>
              <a:rPr lang="en-US" sz="2000" dirty="0"/>
              <a:t>, Rahul Chatterjee</a:t>
            </a:r>
            <a:endParaRPr sz="2000" dirty="0"/>
          </a:p>
        </p:txBody>
      </p:sp>
      <p:pic>
        <p:nvPicPr>
          <p:cNvPr id="56" name="Google Shape;56;p1" descr="Cornell Tech - Wikiwand"/>
          <p:cNvPicPr preferRelativeResize="0"/>
          <p:nvPr/>
        </p:nvPicPr>
        <p:blipFill rotWithShape="1">
          <a:blip r:embed="rId3">
            <a:alphaModFix/>
          </a:blip>
          <a:srcRect/>
          <a:stretch/>
        </p:blipFill>
        <p:spPr>
          <a:xfrm>
            <a:off x="1651683" y="3855091"/>
            <a:ext cx="2638287" cy="738720"/>
          </a:xfrm>
          <a:prstGeom prst="rect">
            <a:avLst/>
          </a:prstGeom>
          <a:noFill/>
          <a:ln>
            <a:noFill/>
          </a:ln>
        </p:spPr>
      </p:pic>
      <p:pic>
        <p:nvPicPr>
          <p:cNvPr id="57" name="Google Shape;57;p1" descr="uw-madison-logo – European Studies – UW–Madison"/>
          <p:cNvPicPr preferRelativeResize="0"/>
          <p:nvPr/>
        </p:nvPicPr>
        <p:blipFill rotWithShape="1">
          <a:blip r:embed="rId4">
            <a:alphaModFix/>
          </a:blip>
          <a:srcRect/>
          <a:stretch/>
        </p:blipFill>
        <p:spPr>
          <a:xfrm>
            <a:off x="4744701" y="3740475"/>
            <a:ext cx="2451229" cy="1014865"/>
          </a:xfrm>
          <a:prstGeom prst="rect">
            <a:avLst/>
          </a:prstGeom>
          <a:noFill/>
          <a:ln>
            <a:noFill/>
          </a:ln>
        </p:spPr>
      </p:pic>
      <p:sp>
        <p:nvSpPr>
          <p:cNvPr id="58" name="Google Shape;5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US"/>
              <a:t>1</a:t>
            </a:fld>
            <a:endParaRPr/>
          </a:p>
        </p:txBody>
      </p:sp>
    </p:spTree>
  </p:cSld>
  <p:clrMapOvr>
    <a:masterClrMapping/>
  </p:clrMapOvr>
  <mc:AlternateContent xmlns:mc="http://schemas.openxmlformats.org/markup-compatibility/2006">
    <mc:Choice xmlns:p14="http://schemas.microsoft.com/office/powerpoint/2010/main" Requires="p14">
      <p:transition spd="slow" p14:dur="2000" advTm="14533"/>
    </mc:Choice>
    <mc:Fallback>
      <p:transition spd="slow" advTm="14533"/>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11"/>
          <p:cNvSpPr txBox="1"/>
          <p:nvPr/>
        </p:nvSpPr>
        <p:spPr>
          <a:xfrm>
            <a:off x="476637" y="4122252"/>
            <a:ext cx="7498388" cy="728642"/>
          </a:xfrm>
          <a:prstGeom prst="rect">
            <a:avLst/>
          </a:prstGeom>
          <a:noFill/>
          <a:ln>
            <a:noFill/>
          </a:ln>
        </p:spPr>
        <p:txBody>
          <a:bodyPr spcFirstLastPara="1" wrap="square" lIns="91425" tIns="91425" rIns="91425" bIns="91425" anchor="t" anchorCtr="0">
            <a:normAutofit fontScale="92500" lnSpcReduction="20000"/>
          </a:bodyPr>
          <a:lstStyle/>
          <a:p>
            <a:pPr marL="114300" marR="0" lvl="0" indent="0" algn="l" rtl="0">
              <a:lnSpc>
                <a:spcPct val="115000"/>
              </a:lnSpc>
              <a:spcBef>
                <a:spcPts val="0"/>
              </a:spcBef>
              <a:spcAft>
                <a:spcPts val="0"/>
              </a:spcAft>
              <a:buClr>
                <a:schemeClr val="dk2"/>
              </a:buClr>
              <a:buSzPct val="102418"/>
              <a:buFont typeface="Arial"/>
              <a:buNone/>
            </a:pPr>
            <a:r>
              <a:rPr lang="en-US" sz="1900" b="1" i="0" u="none" strike="noStrike" cap="none">
                <a:solidFill>
                  <a:schemeClr val="dk2"/>
                </a:solidFill>
                <a:latin typeface="Arial"/>
                <a:ea typeface="Arial"/>
                <a:cs typeface="Arial"/>
                <a:sym typeface="Arial"/>
              </a:rPr>
              <a:t>Password managers could help…</a:t>
            </a:r>
            <a:r>
              <a:rPr lang="en-US" sz="1800" b="1" i="0" u="none" strike="noStrike" cap="none">
                <a:solidFill>
                  <a:schemeClr val="dk2"/>
                </a:solidFill>
                <a:latin typeface="Arial"/>
                <a:ea typeface="Arial"/>
                <a:cs typeface="Arial"/>
                <a:sym typeface="Arial"/>
              </a:rPr>
              <a:t> </a:t>
            </a:r>
            <a:endParaRPr/>
          </a:p>
          <a:p>
            <a:pPr marL="114300" marR="0" lvl="0" indent="0" algn="l" rtl="0">
              <a:lnSpc>
                <a:spcPct val="115000"/>
              </a:lnSpc>
              <a:spcBef>
                <a:spcPts val="0"/>
              </a:spcBef>
              <a:spcAft>
                <a:spcPts val="0"/>
              </a:spcAft>
              <a:buClr>
                <a:schemeClr val="dk2"/>
              </a:buClr>
              <a:buSzPct val="108108"/>
              <a:buFont typeface="Arial"/>
              <a:buNone/>
            </a:pPr>
            <a:r>
              <a:rPr lang="en-US" sz="1800" b="0" i="0" u="none" strike="noStrike" cap="none">
                <a:solidFill>
                  <a:schemeClr val="dk2"/>
                </a:solidFill>
                <a:latin typeface="Arial"/>
                <a:ea typeface="Arial"/>
                <a:cs typeface="Arial"/>
                <a:sym typeface="Arial"/>
              </a:rPr>
              <a:t>About 25% of users use password managers.</a:t>
            </a:r>
            <a:endParaRPr/>
          </a:p>
        </p:txBody>
      </p:sp>
      <p:sp>
        <p:nvSpPr>
          <p:cNvPr id="268" name="Google Shape;268;p11"/>
          <p:cNvSpPr/>
          <p:nvPr/>
        </p:nvSpPr>
        <p:spPr>
          <a:xfrm>
            <a:off x="6100293" y="1208397"/>
            <a:ext cx="2859012" cy="2709285"/>
          </a:xfrm>
          <a:prstGeom prst="roundRect">
            <a:avLst>
              <a:gd name="adj" fmla="val 16667"/>
            </a:avLst>
          </a:prstGeom>
          <a:solidFill>
            <a:srgbClr val="F7FFB3"/>
          </a:solidFill>
          <a:ln w="25400" cap="flat" cmpd="sng">
            <a:solidFill>
              <a:srgbClr val="DAF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69" name="Google Shape;269;p11"/>
          <p:cNvSpPr/>
          <p:nvPr/>
        </p:nvSpPr>
        <p:spPr>
          <a:xfrm>
            <a:off x="3154249" y="1234591"/>
            <a:ext cx="2859012" cy="2709285"/>
          </a:xfrm>
          <a:prstGeom prst="roundRect">
            <a:avLst>
              <a:gd name="adj" fmla="val 16667"/>
            </a:avLst>
          </a:prstGeom>
          <a:solidFill>
            <a:srgbClr val="F7FFB3"/>
          </a:solidFill>
          <a:ln w="25400" cap="flat" cmpd="sng">
            <a:solidFill>
              <a:srgbClr val="DAF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70" name="Google Shape;270;p11"/>
          <p:cNvSpPr/>
          <p:nvPr/>
        </p:nvSpPr>
        <p:spPr>
          <a:xfrm>
            <a:off x="208205" y="1216372"/>
            <a:ext cx="2859012" cy="2709285"/>
          </a:xfrm>
          <a:prstGeom prst="roundRect">
            <a:avLst>
              <a:gd name="adj" fmla="val 16667"/>
            </a:avLst>
          </a:prstGeom>
          <a:solidFill>
            <a:srgbClr val="F7FFB3"/>
          </a:solidFill>
          <a:ln w="25400" cap="flat" cmpd="sng">
            <a:solidFill>
              <a:srgbClr val="DAF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71" name="Google Shape;271;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a:t>Login friction is still high</a:t>
            </a:r>
            <a:endParaRPr/>
          </a:p>
        </p:txBody>
      </p:sp>
      <p:sp>
        <p:nvSpPr>
          <p:cNvPr id="272" name="Google Shape;272;p11"/>
          <p:cNvSpPr txBox="1"/>
          <p:nvPr/>
        </p:nvSpPr>
        <p:spPr>
          <a:xfrm>
            <a:off x="172333" y="1366393"/>
            <a:ext cx="2859012" cy="1970841"/>
          </a:xfrm>
          <a:prstGeom prst="rect">
            <a:avLst/>
          </a:prstGeom>
          <a:noFill/>
          <a:ln>
            <a:noFill/>
          </a:ln>
        </p:spPr>
        <p:txBody>
          <a:bodyPr spcFirstLastPara="1" wrap="square" lIns="91425" tIns="91425" rIns="91425" bIns="91425" anchor="t" anchorCtr="0">
            <a:noAutofit/>
          </a:bodyPr>
          <a:lstStyle/>
          <a:p>
            <a:pPr marL="114300" marR="0" lvl="0" indent="0" algn="ctr" rtl="0">
              <a:lnSpc>
                <a:spcPct val="115000"/>
              </a:lnSpc>
              <a:spcBef>
                <a:spcPts val="0"/>
              </a:spcBef>
              <a:spcAft>
                <a:spcPts val="0"/>
              </a:spcAft>
              <a:buClr>
                <a:schemeClr val="dk2"/>
              </a:buClr>
              <a:buSzPts val="1800"/>
              <a:buFont typeface="Arial"/>
              <a:buNone/>
            </a:pPr>
            <a:r>
              <a:rPr lang="en-US" sz="1800" b="1" i="0" u="none" strike="noStrike" cap="none" dirty="0">
                <a:solidFill>
                  <a:schemeClr val="dk2"/>
                </a:solidFill>
                <a:latin typeface="Arial"/>
                <a:ea typeface="Arial"/>
                <a:cs typeface="Arial"/>
                <a:sym typeface="Arial"/>
              </a:rPr>
              <a:t>Typos are frequent</a:t>
            </a:r>
            <a:endParaRPr sz="1800" b="1" i="0" u="none" strike="noStrike" cap="none" dirty="0">
              <a:solidFill>
                <a:schemeClr val="dk1"/>
              </a:solidFill>
              <a:latin typeface="Arial"/>
              <a:ea typeface="Arial"/>
              <a:cs typeface="Arial"/>
              <a:sym typeface="Arial"/>
            </a:endParaRPr>
          </a:p>
          <a:p>
            <a:pPr marL="114300" marR="0" lvl="0" indent="0" algn="l" rtl="0">
              <a:lnSpc>
                <a:spcPct val="115000"/>
              </a:lnSpc>
              <a:spcBef>
                <a:spcPts val="0"/>
              </a:spcBef>
              <a:spcAft>
                <a:spcPts val="0"/>
              </a:spcAft>
              <a:buClr>
                <a:schemeClr val="dk2"/>
              </a:buClr>
              <a:buSzPts val="1800"/>
              <a:buFont typeface="Arial"/>
              <a:buNone/>
            </a:pPr>
            <a:r>
              <a:rPr lang="en-US" sz="1800" b="0" i="0" u="none" strike="noStrike" cap="none" dirty="0">
                <a:solidFill>
                  <a:schemeClr val="tx1"/>
                </a:solidFill>
                <a:latin typeface="Arial"/>
                <a:ea typeface="Arial"/>
                <a:cs typeface="Arial"/>
                <a:sym typeface="Arial"/>
              </a:rPr>
              <a:t>Over 1 in 3 failed </a:t>
            </a:r>
            <a:r>
              <a:rPr lang="en-US" sz="1800" b="0" i="0" u="none" strike="noStrike" cap="none" dirty="0">
                <a:solidFill>
                  <a:schemeClr val="dk1"/>
                </a:solidFill>
                <a:latin typeface="Arial"/>
                <a:ea typeface="Arial"/>
                <a:cs typeface="Arial"/>
                <a:sym typeface="Arial"/>
              </a:rPr>
              <a:t>requests at U1 were typos. Even more for mobile logins.</a:t>
            </a:r>
            <a:endParaRPr dirty="0"/>
          </a:p>
        </p:txBody>
      </p:sp>
      <p:sp>
        <p:nvSpPr>
          <p:cNvPr id="273" name="Google Shape;273;p11"/>
          <p:cNvSpPr txBox="1"/>
          <p:nvPr/>
        </p:nvSpPr>
        <p:spPr>
          <a:xfrm>
            <a:off x="6100293" y="1366393"/>
            <a:ext cx="2857988" cy="1703405"/>
          </a:xfrm>
          <a:prstGeom prst="rect">
            <a:avLst/>
          </a:prstGeom>
          <a:noFill/>
          <a:ln>
            <a:noFill/>
          </a:ln>
        </p:spPr>
        <p:txBody>
          <a:bodyPr spcFirstLastPara="1" wrap="square" lIns="91425" tIns="91425" rIns="91425" bIns="91425" anchor="t" anchorCtr="0">
            <a:normAutofit/>
          </a:bodyPr>
          <a:lstStyle/>
          <a:p>
            <a:pPr marL="114300" marR="0" lvl="0" indent="0" algn="ctr" rtl="0">
              <a:lnSpc>
                <a:spcPct val="115000"/>
              </a:lnSpc>
              <a:spcBef>
                <a:spcPts val="0"/>
              </a:spcBef>
              <a:spcAft>
                <a:spcPts val="0"/>
              </a:spcAft>
              <a:buClr>
                <a:schemeClr val="dk2"/>
              </a:buClr>
              <a:buSzPts val="1800"/>
              <a:buFont typeface="Arial"/>
              <a:buNone/>
            </a:pPr>
            <a:r>
              <a:rPr lang="en-US" sz="1800" b="1" i="0" u="none" strike="noStrike" cap="none">
                <a:solidFill>
                  <a:schemeClr val="dk2"/>
                </a:solidFill>
                <a:latin typeface="Arial"/>
                <a:ea typeface="Arial"/>
                <a:cs typeface="Arial"/>
                <a:sym typeface="Arial"/>
              </a:rPr>
              <a:t>2FA impedes usability</a:t>
            </a:r>
            <a:endParaRPr sz="1900" b="1" i="0" u="none" strike="noStrike" cap="none">
              <a:solidFill>
                <a:schemeClr val="dk2"/>
              </a:solidFill>
              <a:latin typeface="Arial"/>
              <a:ea typeface="Arial"/>
              <a:cs typeface="Arial"/>
              <a:sym typeface="Arial"/>
            </a:endParaRPr>
          </a:p>
          <a:p>
            <a:pPr marL="114300" marR="0" lvl="0" indent="0" algn="l" rtl="0">
              <a:lnSpc>
                <a:spcPct val="115000"/>
              </a:lnSpc>
              <a:spcBef>
                <a:spcPts val="0"/>
              </a:spcBef>
              <a:spcAft>
                <a:spcPts val="0"/>
              </a:spcAft>
              <a:buClr>
                <a:schemeClr val="dk2"/>
              </a:buClr>
              <a:buSzPts val="1800"/>
              <a:buFont typeface="Arial"/>
              <a:buNone/>
            </a:pPr>
            <a:r>
              <a:rPr lang="en-US" sz="1800" b="0" i="0" u="none" strike="noStrike" cap="none">
                <a:solidFill>
                  <a:schemeClr val="dk1"/>
                </a:solidFill>
                <a:latin typeface="Arial"/>
                <a:ea typeface="Arial"/>
                <a:cs typeface="Arial"/>
                <a:sym typeface="Arial"/>
              </a:rPr>
              <a:t>Duo adds an average of </a:t>
            </a:r>
            <a:r>
              <a:rPr lang="en-US" sz="1800" b="0" i="0" u="none" strike="noStrike" cap="none">
                <a:solidFill>
                  <a:schemeClr val="accent1"/>
                </a:solidFill>
                <a:latin typeface="Arial"/>
                <a:ea typeface="Arial"/>
                <a:cs typeface="Arial"/>
                <a:sym typeface="Arial"/>
              </a:rPr>
              <a:t>14 seconds</a:t>
            </a:r>
            <a:r>
              <a:rPr lang="en-US" sz="1800" b="0" i="0" u="none" strike="noStrike" cap="none">
                <a:solidFill>
                  <a:schemeClr val="dk1"/>
                </a:solidFill>
                <a:latin typeface="Arial"/>
                <a:ea typeface="Arial"/>
                <a:cs typeface="Arial"/>
                <a:sym typeface="Arial"/>
              </a:rPr>
              <a:t> to a user’s login.</a:t>
            </a:r>
            <a:endParaRPr/>
          </a:p>
        </p:txBody>
      </p:sp>
      <p:sp>
        <p:nvSpPr>
          <p:cNvPr id="274" name="Google Shape;274;p11"/>
          <p:cNvSpPr txBox="1"/>
          <p:nvPr/>
        </p:nvSpPr>
        <p:spPr>
          <a:xfrm>
            <a:off x="3218794" y="1366393"/>
            <a:ext cx="2706411" cy="2309515"/>
          </a:xfrm>
          <a:prstGeom prst="rect">
            <a:avLst/>
          </a:prstGeom>
          <a:noFill/>
          <a:ln>
            <a:noFill/>
          </a:ln>
        </p:spPr>
        <p:txBody>
          <a:bodyPr spcFirstLastPara="1" wrap="square" lIns="91425" tIns="91425" rIns="91425" bIns="91425" anchor="t" anchorCtr="0">
            <a:normAutofit/>
          </a:bodyPr>
          <a:lstStyle/>
          <a:p>
            <a:pPr marL="114300" marR="0" lvl="0" indent="0" algn="ctr" rtl="0">
              <a:lnSpc>
                <a:spcPct val="115000"/>
              </a:lnSpc>
              <a:spcBef>
                <a:spcPts val="0"/>
              </a:spcBef>
              <a:spcAft>
                <a:spcPts val="0"/>
              </a:spcAft>
              <a:buClr>
                <a:schemeClr val="dk2"/>
              </a:buClr>
              <a:buSzPts val="1800"/>
              <a:buFont typeface="Arial"/>
              <a:buNone/>
            </a:pPr>
            <a:r>
              <a:rPr lang="en-US" sz="1900" b="1" i="0" u="none" strike="noStrike" cap="none" dirty="0">
                <a:solidFill>
                  <a:schemeClr val="dk2"/>
                </a:solidFill>
                <a:latin typeface="Arial"/>
                <a:ea typeface="Arial"/>
                <a:cs typeface="Arial"/>
                <a:sym typeface="Arial"/>
              </a:rPr>
              <a:t>Retries are common</a:t>
            </a:r>
            <a:endParaRPr dirty="0"/>
          </a:p>
          <a:p>
            <a:pPr marL="114300" marR="0" lvl="0" indent="0" algn="l" rtl="0">
              <a:lnSpc>
                <a:spcPct val="115000"/>
              </a:lnSpc>
              <a:spcBef>
                <a:spcPts val="0"/>
              </a:spcBef>
              <a:spcAft>
                <a:spcPts val="0"/>
              </a:spcAft>
              <a:buClr>
                <a:schemeClr val="dk2"/>
              </a:buClr>
              <a:buSzPts val="1800"/>
              <a:buFont typeface="Arial"/>
              <a:buNone/>
            </a:pPr>
            <a:r>
              <a:rPr lang="en-US" sz="1800" b="0" i="0" u="none" strike="noStrike" cap="none" dirty="0">
                <a:solidFill>
                  <a:schemeClr val="dk2"/>
                </a:solidFill>
                <a:latin typeface="Arial"/>
                <a:ea typeface="Arial"/>
                <a:cs typeface="Arial"/>
                <a:sym typeface="Arial"/>
              </a:rPr>
              <a:t>	   </a:t>
            </a:r>
            <a:r>
              <a:rPr lang="en-US" sz="1800" b="0" i="0" u="none" strike="noStrike" cap="none" dirty="0">
                <a:solidFill>
                  <a:schemeClr val="dk1"/>
                </a:solidFill>
                <a:latin typeface="Arial"/>
                <a:ea typeface="Arial"/>
                <a:cs typeface="Arial"/>
                <a:sym typeface="Arial"/>
              </a:rPr>
              <a:t>1/5 at U1</a:t>
            </a:r>
            <a:endParaRPr dirty="0"/>
          </a:p>
          <a:p>
            <a:pPr marL="114300" marR="0" lvl="0" indent="0" algn="l" rtl="0">
              <a:lnSpc>
                <a:spcPct val="115000"/>
              </a:lnSpc>
              <a:spcBef>
                <a:spcPts val="0"/>
              </a:spcBef>
              <a:spcAft>
                <a:spcPts val="0"/>
              </a:spcAft>
              <a:buClr>
                <a:schemeClr val="dk2"/>
              </a:buClr>
              <a:buSzPts val="1800"/>
              <a:buFont typeface="Arial"/>
              <a:buNone/>
            </a:pPr>
            <a:r>
              <a:rPr lang="en-US" sz="1800" b="0" i="0" u="none" strike="noStrike" cap="none" dirty="0">
                <a:solidFill>
                  <a:schemeClr val="dk1"/>
                </a:solidFill>
                <a:latin typeface="Arial"/>
                <a:ea typeface="Arial"/>
                <a:cs typeface="Arial"/>
                <a:sym typeface="Arial"/>
              </a:rPr>
              <a:t>	   1/3 at U2 eventually successful sessions required </a:t>
            </a:r>
            <a:r>
              <a:rPr lang="en-US" sz="1800" b="0" i="0" u="none" strike="noStrike" cap="none" dirty="0">
                <a:solidFill>
                  <a:srgbClr val="0C5ADB"/>
                </a:solidFill>
                <a:latin typeface="Arial"/>
                <a:ea typeface="Arial"/>
                <a:cs typeface="Arial"/>
                <a:sym typeface="Arial"/>
              </a:rPr>
              <a:t>more than one attempt</a:t>
            </a:r>
            <a:r>
              <a:rPr lang="en-US" sz="1800" b="0" i="0" u="none" strike="noStrike" cap="none" dirty="0">
                <a:solidFill>
                  <a:schemeClr val="dk2"/>
                </a:solidFill>
                <a:latin typeface="Arial"/>
                <a:ea typeface="Arial"/>
                <a:cs typeface="Arial"/>
                <a:sym typeface="Arial"/>
              </a:rPr>
              <a:t>. </a:t>
            </a:r>
            <a:endParaRPr dirty="0"/>
          </a:p>
        </p:txBody>
      </p:sp>
      <p:sp>
        <p:nvSpPr>
          <p:cNvPr id="275" name="Google Shape;275;p11"/>
          <p:cNvSpPr txBox="1"/>
          <p:nvPr/>
        </p:nvSpPr>
        <p:spPr>
          <a:xfrm>
            <a:off x="521618" y="3258883"/>
            <a:ext cx="996903" cy="27699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200" b="0" i="0" u="none" strike="noStrike" cap="none">
                <a:solidFill>
                  <a:srgbClr val="000000"/>
                </a:solidFill>
                <a:latin typeface="Arial"/>
                <a:ea typeface="Arial"/>
                <a:cs typeface="Arial"/>
                <a:sym typeface="Arial"/>
              </a:rPr>
              <a:t>marina123</a:t>
            </a:r>
            <a:endParaRPr sz="1200" b="0" i="0" u="none" strike="noStrike" cap="none">
              <a:solidFill>
                <a:srgbClr val="FF0000"/>
              </a:solidFill>
              <a:latin typeface="Arial"/>
              <a:ea typeface="Arial"/>
              <a:cs typeface="Arial"/>
              <a:sym typeface="Arial"/>
            </a:endParaRPr>
          </a:p>
        </p:txBody>
      </p:sp>
      <p:sp>
        <p:nvSpPr>
          <p:cNvPr id="276" name="Google Shape;276;p11"/>
          <p:cNvSpPr/>
          <p:nvPr/>
        </p:nvSpPr>
        <p:spPr>
          <a:xfrm>
            <a:off x="572320" y="3249742"/>
            <a:ext cx="895500" cy="276999"/>
          </a:xfrm>
          <a:prstGeom prst="rect">
            <a:avLst/>
          </a:prstGeom>
          <a:noFill/>
          <a:ln w="25400" cap="flat" cmpd="sng">
            <a:solidFill>
              <a:srgbClr val="0070C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77" name="Google Shape;277;p11"/>
          <p:cNvSpPr txBox="1"/>
          <p:nvPr/>
        </p:nvSpPr>
        <p:spPr>
          <a:xfrm>
            <a:off x="476637" y="3535882"/>
            <a:ext cx="1092585" cy="2308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900" b="0" i="0" u="none" strike="noStrike" cap="none">
                <a:solidFill>
                  <a:schemeClr val="dk1"/>
                </a:solidFill>
                <a:latin typeface="Arial"/>
                <a:ea typeface="Arial"/>
                <a:cs typeface="Arial"/>
                <a:sym typeface="Arial"/>
              </a:rPr>
              <a:t>actual password</a:t>
            </a:r>
            <a:endParaRPr/>
          </a:p>
        </p:txBody>
      </p:sp>
      <p:sp>
        <p:nvSpPr>
          <p:cNvPr id="278" name="Google Shape;278;p11"/>
          <p:cNvSpPr txBox="1"/>
          <p:nvPr/>
        </p:nvSpPr>
        <p:spPr>
          <a:xfrm>
            <a:off x="1665669" y="3556067"/>
            <a:ext cx="1092585" cy="2308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900" b="0" i="0" u="none" strike="noStrike" cap="none">
                <a:solidFill>
                  <a:schemeClr val="dk1"/>
                </a:solidFill>
                <a:latin typeface="Arial"/>
                <a:ea typeface="Arial"/>
                <a:cs typeface="Arial"/>
                <a:sym typeface="Arial"/>
              </a:rPr>
              <a:t>typo</a:t>
            </a:r>
            <a:endParaRPr/>
          </a:p>
        </p:txBody>
      </p:sp>
      <p:sp>
        <p:nvSpPr>
          <p:cNvPr id="279" name="Google Shape;279;p11"/>
          <p:cNvSpPr/>
          <p:nvPr/>
        </p:nvSpPr>
        <p:spPr>
          <a:xfrm>
            <a:off x="1772027" y="3255111"/>
            <a:ext cx="895500" cy="276999"/>
          </a:xfrm>
          <a:prstGeom prst="rect">
            <a:avLst/>
          </a:prstGeom>
          <a:noFill/>
          <a:ln w="25400" cap="flat" cmpd="sng">
            <a:solidFill>
              <a:srgbClr val="0070C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0" name="Google Shape;280;p11"/>
          <p:cNvSpPr txBox="1"/>
          <p:nvPr/>
        </p:nvSpPr>
        <p:spPr>
          <a:xfrm>
            <a:off x="1721325" y="3261047"/>
            <a:ext cx="996903" cy="27699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200" b="0" i="0" u="none" strike="noStrike" cap="none">
                <a:solidFill>
                  <a:srgbClr val="000000"/>
                </a:solidFill>
                <a:latin typeface="Arial"/>
                <a:ea typeface="Arial"/>
                <a:cs typeface="Arial"/>
                <a:sym typeface="Arial"/>
              </a:rPr>
              <a:t>marina12</a:t>
            </a:r>
            <a:r>
              <a:rPr lang="en-US" sz="1200" b="0" i="0" u="none" strike="noStrike" cap="none">
                <a:solidFill>
                  <a:srgbClr val="FF0000"/>
                </a:solidFill>
                <a:latin typeface="Arial"/>
                <a:ea typeface="Arial"/>
                <a:cs typeface="Arial"/>
                <a:sym typeface="Arial"/>
              </a:rPr>
              <a:t>23</a:t>
            </a:r>
            <a:endParaRPr sz="1200" b="0" i="0" u="none" strike="noStrike" cap="none">
              <a:solidFill>
                <a:srgbClr val="FF0000"/>
              </a:solidFill>
              <a:latin typeface="Arial"/>
              <a:ea typeface="Arial"/>
              <a:cs typeface="Arial"/>
              <a:sym typeface="Arial"/>
            </a:endParaRPr>
          </a:p>
        </p:txBody>
      </p:sp>
      <p:cxnSp>
        <p:nvCxnSpPr>
          <p:cNvPr id="281" name="Google Shape;281;p11"/>
          <p:cNvCxnSpPr>
            <a:stCxn id="276" idx="3"/>
          </p:cNvCxnSpPr>
          <p:nvPr/>
        </p:nvCxnSpPr>
        <p:spPr>
          <a:xfrm>
            <a:off x="1467820" y="3388242"/>
            <a:ext cx="316800" cy="0"/>
          </a:xfrm>
          <a:prstGeom prst="straightConnector1">
            <a:avLst/>
          </a:prstGeom>
          <a:noFill/>
          <a:ln w="12700" cap="flat" cmpd="sng">
            <a:solidFill>
              <a:srgbClr val="0070C0"/>
            </a:solidFill>
            <a:prstDash val="solid"/>
            <a:round/>
            <a:headEnd type="none" w="sm" len="sm"/>
            <a:tailEnd type="triangle" w="med" len="med"/>
          </a:ln>
        </p:spPr>
      </p:cxnSp>
      <p:pic>
        <p:nvPicPr>
          <p:cNvPr id="282" name="Google Shape;282;p11" descr="Welcoming A New Sponsor: Duo Security"/>
          <p:cNvPicPr preferRelativeResize="0"/>
          <p:nvPr/>
        </p:nvPicPr>
        <p:blipFill rotWithShape="1">
          <a:blip r:embed="rId3">
            <a:alphaModFix/>
          </a:blip>
          <a:srcRect/>
          <a:stretch/>
        </p:blipFill>
        <p:spPr>
          <a:xfrm>
            <a:off x="6411530" y="2966277"/>
            <a:ext cx="728642" cy="728642"/>
          </a:xfrm>
          <a:prstGeom prst="rect">
            <a:avLst/>
          </a:prstGeom>
          <a:noFill/>
          <a:ln>
            <a:noFill/>
          </a:ln>
        </p:spPr>
      </p:pic>
      <p:grpSp>
        <p:nvGrpSpPr>
          <p:cNvPr id="283" name="Google Shape;283;p11"/>
          <p:cNvGrpSpPr/>
          <p:nvPr/>
        </p:nvGrpSpPr>
        <p:grpSpPr>
          <a:xfrm>
            <a:off x="5243381" y="4252448"/>
            <a:ext cx="3257724" cy="714422"/>
            <a:chOff x="5243381" y="4252448"/>
            <a:chExt cx="3257724" cy="714422"/>
          </a:xfrm>
        </p:grpSpPr>
        <p:pic>
          <p:nvPicPr>
            <p:cNvPr id="284" name="Google Shape;284;p11" descr="1Password Review | PCMag"/>
            <p:cNvPicPr preferRelativeResize="0"/>
            <p:nvPr/>
          </p:nvPicPr>
          <p:blipFill rotWithShape="1">
            <a:blip r:embed="rId4">
              <a:alphaModFix/>
            </a:blip>
            <a:srcRect/>
            <a:stretch/>
          </p:blipFill>
          <p:spPr>
            <a:xfrm>
              <a:off x="7232124" y="4252448"/>
              <a:ext cx="1268981" cy="714422"/>
            </a:xfrm>
            <a:prstGeom prst="rect">
              <a:avLst/>
            </a:prstGeom>
            <a:noFill/>
            <a:ln>
              <a:noFill/>
            </a:ln>
          </p:spPr>
        </p:pic>
        <p:pic>
          <p:nvPicPr>
            <p:cNvPr id="285" name="Google Shape;285;p11" descr="Meet the New LastPass Logo - The LastPass Blog"/>
            <p:cNvPicPr preferRelativeResize="0"/>
            <p:nvPr/>
          </p:nvPicPr>
          <p:blipFill rotWithShape="1">
            <a:blip r:embed="rId5">
              <a:alphaModFix/>
            </a:blip>
            <a:srcRect/>
            <a:stretch/>
          </p:blipFill>
          <p:spPr>
            <a:xfrm>
              <a:off x="5243381" y="4359302"/>
              <a:ext cx="1363648" cy="500715"/>
            </a:xfrm>
            <a:prstGeom prst="rect">
              <a:avLst/>
            </a:prstGeom>
            <a:noFill/>
            <a:ln>
              <a:noFill/>
            </a:ln>
          </p:spPr>
        </p:pic>
        <p:pic>
          <p:nvPicPr>
            <p:cNvPr id="286" name="Google Shape;286;p11" descr="KeePass - Wikipedia"/>
            <p:cNvPicPr preferRelativeResize="0"/>
            <p:nvPr/>
          </p:nvPicPr>
          <p:blipFill rotWithShape="1">
            <a:blip r:embed="rId6">
              <a:alphaModFix/>
            </a:blip>
            <a:srcRect/>
            <a:stretch/>
          </p:blipFill>
          <p:spPr>
            <a:xfrm>
              <a:off x="6684421" y="4335808"/>
              <a:ext cx="547703" cy="547703"/>
            </a:xfrm>
            <a:prstGeom prst="rect">
              <a:avLst/>
            </a:prstGeom>
            <a:noFill/>
            <a:ln>
              <a:noFill/>
            </a:ln>
          </p:spPr>
        </p:pic>
      </p:grpSp>
      <p:sp>
        <p:nvSpPr>
          <p:cNvPr id="287" name="Google Shape;28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US"/>
              <a:t>10</a:t>
            </a:fld>
            <a:endParaRPr/>
          </a:p>
        </p:txBody>
      </p:sp>
      <p:pic>
        <p:nvPicPr>
          <p:cNvPr id="288" name="Google Shape;288;p11"/>
          <p:cNvPicPr preferRelativeResize="0"/>
          <p:nvPr/>
        </p:nvPicPr>
        <p:blipFill rotWithShape="1">
          <a:blip r:embed="rId7">
            <a:alphaModFix/>
          </a:blip>
          <a:srcRect/>
          <a:stretch/>
        </p:blipFill>
        <p:spPr>
          <a:xfrm>
            <a:off x="7800709" y="2942335"/>
            <a:ext cx="814866" cy="814866"/>
          </a:xfrm>
          <a:prstGeom prst="rect">
            <a:avLst/>
          </a:prstGeom>
          <a:noFill/>
          <a:ln>
            <a:noFill/>
          </a:ln>
        </p:spPr>
      </p:pic>
      <p:grpSp>
        <p:nvGrpSpPr>
          <p:cNvPr id="289" name="Google Shape;289;p11"/>
          <p:cNvGrpSpPr/>
          <p:nvPr/>
        </p:nvGrpSpPr>
        <p:grpSpPr>
          <a:xfrm>
            <a:off x="3418067" y="1924220"/>
            <a:ext cx="834669" cy="416916"/>
            <a:chOff x="3418067" y="1852654"/>
            <a:chExt cx="834669" cy="416916"/>
          </a:xfrm>
        </p:grpSpPr>
        <p:sp>
          <p:nvSpPr>
            <p:cNvPr id="290" name="Google Shape;290;p11"/>
            <p:cNvSpPr/>
            <p:nvPr/>
          </p:nvSpPr>
          <p:spPr>
            <a:xfrm>
              <a:off x="3418067" y="1852654"/>
              <a:ext cx="109330" cy="119270"/>
            </a:xfrm>
            <a:prstGeom prst="ellipse">
              <a:avLst/>
            </a:prstGeom>
            <a:solidFill>
              <a:schemeClr val="dk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1" name="Google Shape;291;p11"/>
            <p:cNvSpPr/>
            <p:nvPr/>
          </p:nvSpPr>
          <p:spPr>
            <a:xfrm>
              <a:off x="3591942" y="1852654"/>
              <a:ext cx="109330" cy="119270"/>
            </a:xfrm>
            <a:prstGeom prst="ellipse">
              <a:avLst/>
            </a:prstGeom>
            <a:solidFill>
              <a:srgbClr val="D6D6D6"/>
            </a:solidFill>
            <a:ln w="25400" cap="flat" cmpd="sng">
              <a:solidFill>
                <a:srgbClr val="D6D6D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2" name="Google Shape;292;p11"/>
            <p:cNvSpPr/>
            <p:nvPr/>
          </p:nvSpPr>
          <p:spPr>
            <a:xfrm>
              <a:off x="3773169" y="1852654"/>
              <a:ext cx="109330" cy="119270"/>
            </a:xfrm>
            <a:prstGeom prst="ellipse">
              <a:avLst/>
            </a:prstGeom>
            <a:solidFill>
              <a:srgbClr val="D6D6D6"/>
            </a:solidFill>
            <a:ln w="25400" cap="flat" cmpd="sng">
              <a:solidFill>
                <a:srgbClr val="D6D6D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3" name="Google Shape;293;p11"/>
            <p:cNvSpPr/>
            <p:nvPr/>
          </p:nvSpPr>
          <p:spPr>
            <a:xfrm>
              <a:off x="3947044" y="1852654"/>
              <a:ext cx="109330" cy="119270"/>
            </a:xfrm>
            <a:prstGeom prst="ellipse">
              <a:avLst/>
            </a:prstGeom>
            <a:solidFill>
              <a:srgbClr val="D6D6D6"/>
            </a:solidFill>
            <a:ln w="25400" cap="flat" cmpd="sng">
              <a:solidFill>
                <a:srgbClr val="D6D6D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4" name="Google Shape;294;p11"/>
            <p:cNvSpPr/>
            <p:nvPr/>
          </p:nvSpPr>
          <p:spPr>
            <a:xfrm>
              <a:off x="4143406" y="1852654"/>
              <a:ext cx="109330" cy="119270"/>
            </a:xfrm>
            <a:prstGeom prst="ellipse">
              <a:avLst/>
            </a:prstGeom>
            <a:solidFill>
              <a:srgbClr val="D6D6D6"/>
            </a:solidFill>
            <a:ln w="25400" cap="flat" cmpd="sng">
              <a:solidFill>
                <a:srgbClr val="D6D6D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5" name="Google Shape;295;p11"/>
            <p:cNvSpPr/>
            <p:nvPr/>
          </p:nvSpPr>
          <p:spPr>
            <a:xfrm>
              <a:off x="3438038" y="2150300"/>
              <a:ext cx="109330" cy="119270"/>
            </a:xfrm>
            <a:prstGeom prst="ellipse">
              <a:avLst/>
            </a:prstGeom>
            <a:solidFill>
              <a:schemeClr val="dk1"/>
            </a:solid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6" name="Google Shape;296;p11"/>
            <p:cNvSpPr/>
            <p:nvPr/>
          </p:nvSpPr>
          <p:spPr>
            <a:xfrm>
              <a:off x="3611913" y="2150300"/>
              <a:ext cx="109330" cy="119270"/>
            </a:xfrm>
            <a:prstGeom prst="ellipse">
              <a:avLst/>
            </a:prstGeom>
            <a:solidFill>
              <a:srgbClr val="D6D6D6"/>
            </a:solidFill>
            <a:ln w="25400" cap="flat" cmpd="sng">
              <a:solidFill>
                <a:srgbClr val="D6D6D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7" name="Google Shape;297;p11"/>
            <p:cNvSpPr/>
            <p:nvPr/>
          </p:nvSpPr>
          <p:spPr>
            <a:xfrm>
              <a:off x="3793140" y="2150300"/>
              <a:ext cx="109330" cy="119270"/>
            </a:xfrm>
            <a:prstGeom prst="ellipse">
              <a:avLst/>
            </a:prstGeom>
            <a:solidFill>
              <a:srgbClr val="D6D6D6"/>
            </a:solidFill>
            <a:ln w="25400" cap="flat" cmpd="sng">
              <a:solidFill>
                <a:srgbClr val="D6D6D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8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6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6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82"/>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8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6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12"/>
          <p:cNvSpPr/>
          <p:nvPr/>
        </p:nvSpPr>
        <p:spPr>
          <a:xfrm>
            <a:off x="6127317" y="1335506"/>
            <a:ext cx="2693454" cy="2082120"/>
          </a:xfrm>
          <a:prstGeom prst="roundRect">
            <a:avLst>
              <a:gd name="adj" fmla="val 16667"/>
            </a:avLst>
          </a:prstGeom>
          <a:solidFill>
            <a:srgbClr val="F7FFB3"/>
          </a:solidFill>
          <a:ln w="25400" cap="flat" cmpd="sng">
            <a:solidFill>
              <a:srgbClr val="DAF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3" name="Google Shape;303;p12"/>
          <p:cNvSpPr/>
          <p:nvPr/>
        </p:nvSpPr>
        <p:spPr>
          <a:xfrm>
            <a:off x="3186904" y="1377405"/>
            <a:ext cx="2693454" cy="2082120"/>
          </a:xfrm>
          <a:prstGeom prst="roundRect">
            <a:avLst>
              <a:gd name="adj" fmla="val 16667"/>
            </a:avLst>
          </a:prstGeom>
          <a:solidFill>
            <a:srgbClr val="F7FFB3"/>
          </a:solidFill>
          <a:ln w="25400" cap="flat" cmpd="sng">
            <a:solidFill>
              <a:srgbClr val="DAF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4" name="Google Shape;304;p12"/>
          <p:cNvSpPr/>
          <p:nvPr/>
        </p:nvSpPr>
        <p:spPr>
          <a:xfrm>
            <a:off x="305979" y="1394189"/>
            <a:ext cx="2577940" cy="2082120"/>
          </a:xfrm>
          <a:prstGeom prst="roundRect">
            <a:avLst>
              <a:gd name="adj" fmla="val 16667"/>
            </a:avLst>
          </a:prstGeom>
          <a:solidFill>
            <a:srgbClr val="F7FFB3"/>
          </a:solidFill>
          <a:ln w="25400" cap="flat" cmpd="sng">
            <a:solidFill>
              <a:srgbClr val="DAF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5" name="Google Shape;305;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a:t>Breached credential use is a problem.</a:t>
            </a:r>
            <a:endParaRPr/>
          </a:p>
        </p:txBody>
      </p:sp>
      <p:sp>
        <p:nvSpPr>
          <p:cNvPr id="306" name="Google Shape;306;p12"/>
          <p:cNvSpPr txBox="1">
            <a:spLocks noGrp="1"/>
          </p:cNvSpPr>
          <p:nvPr>
            <p:ph type="body" idx="1"/>
          </p:nvPr>
        </p:nvSpPr>
        <p:spPr>
          <a:xfrm>
            <a:off x="305979" y="1394189"/>
            <a:ext cx="2577940" cy="1191734"/>
          </a:xfrm>
          <a:prstGeom prst="rect">
            <a:avLst/>
          </a:prstGeom>
          <a:noFill/>
          <a:ln>
            <a:noFill/>
          </a:ln>
        </p:spPr>
        <p:txBody>
          <a:bodyPr spcFirstLastPara="1" wrap="square" lIns="91425" tIns="91425" rIns="91425" bIns="91425" anchor="t" anchorCtr="0">
            <a:normAutofit/>
          </a:bodyPr>
          <a:lstStyle/>
          <a:p>
            <a:pPr marL="114300" lvl="0" indent="0" algn="l" rtl="0">
              <a:lnSpc>
                <a:spcPct val="115000"/>
              </a:lnSpc>
              <a:spcBef>
                <a:spcPts val="0"/>
              </a:spcBef>
              <a:spcAft>
                <a:spcPts val="0"/>
              </a:spcAft>
              <a:buSzPts val="1800"/>
              <a:buNone/>
            </a:pPr>
            <a:r>
              <a:rPr lang="en-US">
                <a:solidFill>
                  <a:schemeClr val="accent1"/>
                </a:solidFill>
              </a:rPr>
              <a:t>23</a:t>
            </a:r>
            <a:r>
              <a:rPr lang="en-US">
                <a:solidFill>
                  <a:schemeClr val="dk1"/>
                </a:solidFill>
              </a:rPr>
              <a:t> U1 users and </a:t>
            </a:r>
            <a:r>
              <a:rPr lang="en-US">
                <a:solidFill>
                  <a:schemeClr val="accent1"/>
                </a:solidFill>
              </a:rPr>
              <a:t>254</a:t>
            </a:r>
            <a:r>
              <a:rPr lang="en-US">
                <a:solidFill>
                  <a:schemeClr val="dk1"/>
                </a:solidFill>
              </a:rPr>
              <a:t> U2 users were using a </a:t>
            </a:r>
            <a:r>
              <a:rPr lang="en-US" b="1">
                <a:solidFill>
                  <a:schemeClr val="dk1"/>
                </a:solidFill>
              </a:rPr>
              <a:t>breached password</a:t>
            </a:r>
            <a:r>
              <a:rPr lang="en-US">
                <a:solidFill>
                  <a:schemeClr val="dk1"/>
                </a:solidFill>
              </a:rPr>
              <a:t>.</a:t>
            </a:r>
            <a:endParaRPr/>
          </a:p>
        </p:txBody>
      </p:sp>
      <p:sp>
        <p:nvSpPr>
          <p:cNvPr id="307" name="Google Shape;307;p12"/>
          <p:cNvSpPr txBox="1"/>
          <p:nvPr/>
        </p:nvSpPr>
        <p:spPr>
          <a:xfrm>
            <a:off x="3529130" y="2820033"/>
            <a:ext cx="823886" cy="276999"/>
          </a:xfrm>
          <a:prstGeom prst="rect">
            <a:avLst/>
          </a:prstGeom>
          <a:noFill/>
          <a:ln w="19050" cap="flat" cmpd="sng">
            <a:solidFill>
              <a:srgbClr val="0C5ADB"/>
            </a:solidFill>
            <a:prstDash val="solid"/>
            <a:round/>
            <a:headEnd type="none" w="sm" len="sm"/>
            <a:tailEnd type="none" w="sm" len="sm"/>
          </a:ln>
        </p:spPr>
        <p:txBody>
          <a:bodyPr spcFirstLastPara="1" wrap="square" lIns="0" tIns="45700" rIns="0" bIns="45700" anchor="t" anchorCtr="0">
            <a:spAutoFit/>
          </a:bodyPr>
          <a:lstStyle/>
          <a:p>
            <a:pPr marL="0" marR="0" lvl="0" indent="0" algn="ctr" rtl="0">
              <a:lnSpc>
                <a:spcPct val="100000"/>
              </a:lnSpc>
              <a:spcBef>
                <a:spcPts val="0"/>
              </a:spcBef>
              <a:spcAft>
                <a:spcPts val="0"/>
              </a:spcAft>
              <a:buNone/>
            </a:pPr>
            <a:r>
              <a:rPr lang="en-US" sz="1200" b="0" i="0" u="none" strike="noStrike" cap="none">
                <a:solidFill>
                  <a:srgbClr val="000000"/>
                </a:solidFill>
                <a:latin typeface="Arial"/>
                <a:ea typeface="Arial"/>
                <a:cs typeface="Arial"/>
                <a:sym typeface="Arial"/>
              </a:rPr>
              <a:t>marina123</a:t>
            </a:r>
            <a:endParaRPr sz="1200" b="0" i="0" u="none" strike="noStrike" cap="none">
              <a:solidFill>
                <a:srgbClr val="FF0000"/>
              </a:solidFill>
              <a:latin typeface="Arial"/>
              <a:ea typeface="Arial"/>
              <a:cs typeface="Arial"/>
              <a:sym typeface="Arial"/>
            </a:endParaRPr>
          </a:p>
        </p:txBody>
      </p:sp>
      <p:sp>
        <p:nvSpPr>
          <p:cNvPr id="308" name="Google Shape;308;p12"/>
          <p:cNvSpPr txBox="1"/>
          <p:nvPr/>
        </p:nvSpPr>
        <p:spPr>
          <a:xfrm>
            <a:off x="3382854" y="3130990"/>
            <a:ext cx="1092585" cy="21544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800" b="0" i="0" u="none" strike="noStrike" cap="none">
                <a:solidFill>
                  <a:schemeClr val="dk1"/>
                </a:solidFill>
                <a:latin typeface="Arial"/>
                <a:ea typeface="Arial"/>
                <a:cs typeface="Arial"/>
                <a:sym typeface="Arial"/>
              </a:rPr>
              <a:t>breached password</a:t>
            </a:r>
            <a:endParaRPr/>
          </a:p>
        </p:txBody>
      </p:sp>
      <p:sp>
        <p:nvSpPr>
          <p:cNvPr id="309" name="Google Shape;309;p12"/>
          <p:cNvSpPr txBox="1"/>
          <p:nvPr/>
        </p:nvSpPr>
        <p:spPr>
          <a:xfrm>
            <a:off x="4571886" y="3151175"/>
            <a:ext cx="1092585" cy="21544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800" b="0" i="0" u="none" strike="noStrike" cap="none">
                <a:solidFill>
                  <a:schemeClr val="dk1"/>
                </a:solidFill>
                <a:latin typeface="Arial"/>
                <a:ea typeface="Arial"/>
                <a:cs typeface="Arial"/>
                <a:sym typeface="Arial"/>
              </a:rPr>
              <a:t>tweaked password</a:t>
            </a:r>
            <a:endParaRPr/>
          </a:p>
        </p:txBody>
      </p:sp>
      <p:sp>
        <p:nvSpPr>
          <p:cNvPr id="310" name="Google Shape;310;p12"/>
          <p:cNvSpPr txBox="1"/>
          <p:nvPr/>
        </p:nvSpPr>
        <p:spPr>
          <a:xfrm>
            <a:off x="4718760" y="2836808"/>
            <a:ext cx="823886" cy="276999"/>
          </a:xfrm>
          <a:prstGeom prst="rect">
            <a:avLst/>
          </a:prstGeom>
          <a:noFill/>
          <a:ln w="19050" cap="flat" cmpd="sng">
            <a:solidFill>
              <a:srgbClr val="0C5ADB"/>
            </a:solidFill>
            <a:prstDash val="solid"/>
            <a:round/>
            <a:headEnd type="none" w="sm" len="sm"/>
            <a:tailEnd type="none" w="sm" len="sm"/>
          </a:ln>
        </p:spPr>
        <p:txBody>
          <a:bodyPr spcFirstLastPara="1" wrap="square" lIns="0" tIns="45700" rIns="0" bIns="45700" anchor="t" anchorCtr="0">
            <a:spAutoFit/>
          </a:bodyPr>
          <a:lstStyle/>
          <a:p>
            <a:pPr marL="0" marR="0" lvl="0" indent="0" algn="ctr" rtl="0">
              <a:lnSpc>
                <a:spcPct val="100000"/>
              </a:lnSpc>
              <a:spcBef>
                <a:spcPts val="0"/>
              </a:spcBef>
              <a:spcAft>
                <a:spcPts val="0"/>
              </a:spcAft>
              <a:buNone/>
            </a:pPr>
            <a:r>
              <a:rPr lang="en-US" sz="1200" b="0" i="0" u="none" strike="noStrike" cap="none">
                <a:solidFill>
                  <a:srgbClr val="000000"/>
                </a:solidFill>
                <a:latin typeface="Arial"/>
                <a:ea typeface="Arial"/>
                <a:cs typeface="Arial"/>
                <a:sym typeface="Arial"/>
              </a:rPr>
              <a:t>marina1234</a:t>
            </a:r>
            <a:endParaRPr sz="1200" b="0" i="0" u="none" strike="noStrike" cap="none">
              <a:solidFill>
                <a:srgbClr val="000000"/>
              </a:solidFill>
              <a:latin typeface="Arial"/>
              <a:ea typeface="Arial"/>
              <a:cs typeface="Arial"/>
              <a:sym typeface="Arial"/>
            </a:endParaRPr>
          </a:p>
        </p:txBody>
      </p:sp>
      <p:cxnSp>
        <p:nvCxnSpPr>
          <p:cNvPr id="311" name="Google Shape;311;p12"/>
          <p:cNvCxnSpPr/>
          <p:nvPr/>
        </p:nvCxnSpPr>
        <p:spPr>
          <a:xfrm>
            <a:off x="4374037" y="2983350"/>
            <a:ext cx="316814" cy="0"/>
          </a:xfrm>
          <a:prstGeom prst="straightConnector1">
            <a:avLst/>
          </a:prstGeom>
          <a:noFill/>
          <a:ln w="12700" cap="flat" cmpd="sng">
            <a:solidFill>
              <a:srgbClr val="0070C0"/>
            </a:solidFill>
            <a:prstDash val="solid"/>
            <a:round/>
            <a:headEnd type="none" w="sm" len="sm"/>
            <a:tailEnd type="triangle" w="med" len="med"/>
          </a:ln>
        </p:spPr>
      </p:cxnSp>
      <p:sp>
        <p:nvSpPr>
          <p:cNvPr id="312" name="Google Shape;312;p12"/>
          <p:cNvSpPr txBox="1"/>
          <p:nvPr/>
        </p:nvSpPr>
        <p:spPr>
          <a:xfrm>
            <a:off x="3120289" y="1407206"/>
            <a:ext cx="2760069" cy="1538776"/>
          </a:xfrm>
          <a:prstGeom prst="rect">
            <a:avLst/>
          </a:prstGeom>
          <a:noFill/>
          <a:ln>
            <a:noFill/>
          </a:ln>
        </p:spPr>
        <p:txBody>
          <a:bodyPr spcFirstLastPara="1" wrap="square" lIns="91425" tIns="91425" rIns="91425" bIns="91425" anchor="t" anchorCtr="0">
            <a:normAutofit/>
          </a:bodyPr>
          <a:lstStyle/>
          <a:p>
            <a:pPr marL="114300" marR="0" lvl="0" indent="0" algn="l" rtl="0">
              <a:lnSpc>
                <a:spcPct val="115000"/>
              </a:lnSpc>
              <a:spcBef>
                <a:spcPts val="0"/>
              </a:spcBef>
              <a:spcAft>
                <a:spcPts val="0"/>
              </a:spcAft>
              <a:buClr>
                <a:schemeClr val="dk2"/>
              </a:buClr>
              <a:buSzPts val="1800"/>
              <a:buFont typeface="Arial"/>
              <a:buNone/>
            </a:pPr>
            <a:r>
              <a:rPr lang="en-US" sz="1800" b="0" i="0" u="none" strike="noStrike" cap="none">
                <a:solidFill>
                  <a:schemeClr val="dk1"/>
                </a:solidFill>
                <a:latin typeface="Arial"/>
                <a:ea typeface="Arial"/>
                <a:cs typeface="Arial"/>
                <a:sym typeface="Arial"/>
              </a:rPr>
              <a:t>Over </a:t>
            </a:r>
            <a:r>
              <a:rPr lang="en-US" sz="1800" b="0" i="0" u="none" strike="noStrike" cap="none">
                <a:solidFill>
                  <a:schemeClr val="accent1"/>
                </a:solidFill>
                <a:latin typeface="Arial"/>
                <a:ea typeface="Arial"/>
                <a:cs typeface="Arial"/>
                <a:sym typeface="Arial"/>
              </a:rPr>
              <a:t>2K</a:t>
            </a:r>
            <a:r>
              <a:rPr lang="en-US" sz="1800" b="0" i="0" u="none" strike="noStrike" cap="none">
                <a:solidFill>
                  <a:schemeClr val="dk1"/>
                </a:solidFill>
                <a:latin typeface="Arial"/>
                <a:ea typeface="Arial"/>
                <a:cs typeface="Arial"/>
                <a:sym typeface="Arial"/>
              </a:rPr>
              <a:t> U1 users and </a:t>
            </a:r>
            <a:r>
              <a:rPr lang="en-US" sz="1800" b="0" i="0" u="none" strike="noStrike" cap="none">
                <a:solidFill>
                  <a:schemeClr val="accent1"/>
                </a:solidFill>
                <a:latin typeface="Arial"/>
                <a:ea typeface="Arial"/>
                <a:cs typeface="Arial"/>
                <a:sym typeface="Arial"/>
              </a:rPr>
              <a:t>1K</a:t>
            </a:r>
            <a:r>
              <a:rPr lang="en-US" sz="1800" b="0" i="0" u="none" strike="noStrike" cap="none">
                <a:solidFill>
                  <a:schemeClr val="dk1"/>
                </a:solidFill>
                <a:latin typeface="Arial"/>
                <a:ea typeface="Arial"/>
                <a:cs typeface="Arial"/>
                <a:sym typeface="Arial"/>
              </a:rPr>
              <a:t> U2 users were using a </a:t>
            </a:r>
            <a:r>
              <a:rPr lang="en-US" sz="1800" b="1" i="0" u="none" strike="noStrike" cap="none">
                <a:solidFill>
                  <a:schemeClr val="dk1"/>
                </a:solidFill>
                <a:latin typeface="Arial"/>
                <a:ea typeface="Arial"/>
                <a:cs typeface="Arial"/>
                <a:sym typeface="Arial"/>
              </a:rPr>
              <a:t>tweaked breached</a:t>
            </a:r>
            <a:r>
              <a:rPr lang="en-US" sz="1800" b="0" i="0" u="none" strike="noStrike" cap="none">
                <a:solidFill>
                  <a:schemeClr val="dk1"/>
                </a:solidFill>
                <a:latin typeface="Arial"/>
                <a:ea typeface="Arial"/>
                <a:cs typeface="Arial"/>
                <a:sym typeface="Arial"/>
              </a:rPr>
              <a:t> password</a:t>
            </a:r>
            <a:endParaRPr/>
          </a:p>
        </p:txBody>
      </p:sp>
      <p:sp>
        <p:nvSpPr>
          <p:cNvPr id="313" name="Google Shape;313;p12"/>
          <p:cNvSpPr txBox="1"/>
          <p:nvPr/>
        </p:nvSpPr>
        <p:spPr>
          <a:xfrm>
            <a:off x="6032461" y="1407206"/>
            <a:ext cx="3027078" cy="1638085"/>
          </a:xfrm>
          <a:prstGeom prst="rect">
            <a:avLst/>
          </a:prstGeom>
          <a:noFill/>
          <a:ln>
            <a:noFill/>
          </a:ln>
        </p:spPr>
        <p:txBody>
          <a:bodyPr spcFirstLastPara="1" wrap="square" lIns="91425" tIns="91425" rIns="91425" bIns="91425" anchor="t" anchorCtr="0">
            <a:normAutofit/>
          </a:bodyPr>
          <a:lstStyle/>
          <a:p>
            <a:pPr marL="114300" marR="0" lvl="0" indent="0" algn="l" rtl="0">
              <a:lnSpc>
                <a:spcPct val="115000"/>
              </a:lnSpc>
              <a:spcBef>
                <a:spcPts val="0"/>
              </a:spcBef>
              <a:spcAft>
                <a:spcPts val="0"/>
              </a:spcAft>
              <a:buClr>
                <a:schemeClr val="dk2"/>
              </a:buClr>
              <a:buSzPts val="1800"/>
              <a:buFont typeface="Arial"/>
              <a:buNone/>
            </a:pPr>
            <a:r>
              <a:rPr lang="en-US" sz="1800" b="0" i="0" u="none" strike="noStrike" cap="none">
                <a:solidFill>
                  <a:schemeClr val="dk1"/>
                </a:solidFill>
                <a:latin typeface="Arial"/>
                <a:ea typeface="Arial"/>
                <a:cs typeface="Arial"/>
                <a:sym typeface="Arial"/>
              </a:rPr>
              <a:t>The high-volume attacks had </a:t>
            </a:r>
            <a:r>
              <a:rPr lang="en-US" sz="1800" b="1" i="0" u="none" strike="noStrike" cap="none">
                <a:solidFill>
                  <a:schemeClr val="dk1"/>
                </a:solidFill>
                <a:latin typeface="Arial"/>
                <a:ea typeface="Arial"/>
                <a:cs typeface="Arial"/>
                <a:sym typeface="Arial"/>
              </a:rPr>
              <a:t>high fractions </a:t>
            </a:r>
            <a:r>
              <a:rPr lang="en-US" sz="1800" b="0" i="0" u="none" strike="noStrike" cap="none">
                <a:solidFill>
                  <a:schemeClr val="dk1"/>
                </a:solidFill>
                <a:latin typeface="Arial"/>
                <a:ea typeface="Arial"/>
                <a:cs typeface="Arial"/>
                <a:sym typeface="Arial"/>
              </a:rPr>
              <a:t>of breached passwords.</a:t>
            </a:r>
            <a:endParaRPr/>
          </a:p>
        </p:txBody>
      </p:sp>
      <p:sp>
        <p:nvSpPr>
          <p:cNvPr id="314" name="Google Shape;314;p12"/>
          <p:cNvSpPr txBox="1"/>
          <p:nvPr/>
        </p:nvSpPr>
        <p:spPr>
          <a:xfrm>
            <a:off x="5927968" y="3899087"/>
            <a:ext cx="3131571" cy="1157730"/>
          </a:xfrm>
          <a:prstGeom prst="rect">
            <a:avLst/>
          </a:prstGeom>
          <a:noFill/>
          <a:ln>
            <a:noFill/>
          </a:ln>
        </p:spPr>
        <p:txBody>
          <a:bodyPr spcFirstLastPara="1" wrap="square" lIns="91425" tIns="91425" rIns="91425" bIns="91425" anchor="t" anchorCtr="0">
            <a:normAutofit/>
          </a:bodyPr>
          <a:lstStyle/>
          <a:p>
            <a:pPr marL="114300" marR="0" lvl="0" indent="0" algn="l" rtl="0">
              <a:lnSpc>
                <a:spcPct val="115000"/>
              </a:lnSpc>
              <a:spcBef>
                <a:spcPts val="0"/>
              </a:spcBef>
              <a:spcAft>
                <a:spcPts val="0"/>
              </a:spcAft>
              <a:buClr>
                <a:schemeClr val="dk2"/>
              </a:buClr>
              <a:buSzPts val="1800"/>
              <a:buFont typeface="Arial"/>
              <a:buNone/>
            </a:pPr>
            <a:r>
              <a:rPr lang="en-US" sz="1800" b="0" i="0" u="none" strike="noStrike" cap="none">
                <a:solidFill>
                  <a:schemeClr val="dk1"/>
                </a:solidFill>
                <a:latin typeface="Arial"/>
                <a:ea typeface="Arial"/>
                <a:cs typeface="Arial"/>
                <a:sym typeface="Arial"/>
              </a:rPr>
              <a:t>Next: Investigate how to detect attacks better using these measurements</a:t>
            </a:r>
            <a:endParaRPr/>
          </a:p>
        </p:txBody>
      </p:sp>
      <p:sp>
        <p:nvSpPr>
          <p:cNvPr id="315" name="Google Shape;315;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US"/>
              <a:t>11</a:t>
            </a:fld>
            <a:endParaRPr/>
          </a:p>
        </p:txBody>
      </p:sp>
      <p:sp>
        <p:nvSpPr>
          <p:cNvPr id="316" name="Google Shape;316;p12"/>
          <p:cNvSpPr/>
          <p:nvPr/>
        </p:nvSpPr>
        <p:spPr>
          <a:xfrm rot="-5400000">
            <a:off x="2893743" y="987271"/>
            <a:ext cx="398856" cy="5574381"/>
          </a:xfrm>
          <a:prstGeom prst="leftBrace">
            <a:avLst>
              <a:gd name="adj1" fmla="val 88721"/>
              <a:gd name="adj2" fmla="val 49560"/>
            </a:avLst>
          </a:prstGeom>
          <a:noFill/>
          <a:ln w="19050" cap="flat" cmpd="sng">
            <a:solidFill>
              <a:srgbClr val="0070C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sp>
        <p:nvSpPr>
          <p:cNvPr id="317" name="Google Shape;317;p12"/>
          <p:cNvSpPr txBox="1"/>
          <p:nvPr/>
        </p:nvSpPr>
        <p:spPr>
          <a:xfrm>
            <a:off x="1210121" y="4207615"/>
            <a:ext cx="3800103"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0" i="0" u="none" strike="noStrike" cap="none">
                <a:solidFill>
                  <a:schemeClr val="dk1"/>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Solution: Proactive breach alerting</a:t>
            </a:r>
            <a:endParaRPr/>
          </a:p>
        </p:txBody>
      </p:sp>
      <p:sp>
        <p:nvSpPr>
          <p:cNvPr id="318" name="Google Shape;318;p12"/>
          <p:cNvSpPr/>
          <p:nvPr/>
        </p:nvSpPr>
        <p:spPr>
          <a:xfrm rot="-5400000">
            <a:off x="7294325" y="2635653"/>
            <a:ext cx="398856" cy="2212374"/>
          </a:xfrm>
          <a:prstGeom prst="leftBrace">
            <a:avLst>
              <a:gd name="adj1" fmla="val 234611"/>
              <a:gd name="adj2" fmla="val 49560"/>
            </a:avLst>
          </a:prstGeom>
          <a:noFill/>
          <a:ln w="19050" cap="flat" cmpd="sng">
            <a:solidFill>
              <a:srgbClr val="0070C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sp>
        <p:nvSpPr>
          <p:cNvPr id="2" name="TextBox 1">
            <a:extLst>
              <a:ext uri="{FF2B5EF4-FFF2-40B4-BE49-F238E27FC236}">
                <a16:creationId xmlns:a16="http://schemas.microsoft.com/office/drawing/2014/main" id="{FAF98990-9CF3-7346-BC72-44491D5075F9}"/>
              </a:ext>
            </a:extLst>
          </p:cNvPr>
          <p:cNvSpPr txBox="1"/>
          <p:nvPr/>
        </p:nvSpPr>
        <p:spPr>
          <a:xfrm>
            <a:off x="737369" y="4502895"/>
            <a:ext cx="4711603" cy="307777"/>
          </a:xfrm>
          <a:prstGeom prst="rect">
            <a:avLst/>
          </a:prstGeom>
          <a:noFill/>
        </p:spPr>
        <p:txBody>
          <a:bodyPr wrap="square" rtlCol="0">
            <a:spAutoFit/>
          </a:bodyPr>
          <a:lstStyle/>
          <a:p>
            <a:pPr algn="ctr"/>
            <a:r>
              <a:rPr lang="en-US" dirty="0">
                <a:solidFill>
                  <a:schemeClr val="tx1">
                    <a:lumMod val="50000"/>
                    <a:lumOff val="50000"/>
                  </a:schemeClr>
                </a:solidFill>
              </a:rPr>
              <a:t>Thomas et al. 2019, Li et al. 2019, Pal et al. 2022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0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1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1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0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p13"/>
          <p:cNvSpPr txBox="1">
            <a:spLocks noGrp="1"/>
          </p:cNvSpPr>
          <p:nvPr>
            <p:ph type="title"/>
          </p:nvPr>
        </p:nvSpPr>
        <p:spPr>
          <a:xfrm>
            <a:off x="311700" y="445025"/>
            <a:ext cx="3155895"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a:t>Gossamer</a:t>
            </a:r>
            <a:endParaRPr/>
          </a:p>
        </p:txBody>
      </p:sp>
      <p:sp>
        <p:nvSpPr>
          <p:cNvPr id="324" name="Google Shape;324;p13"/>
          <p:cNvSpPr txBox="1"/>
          <p:nvPr/>
        </p:nvSpPr>
        <p:spPr>
          <a:xfrm>
            <a:off x="1243515" y="1017725"/>
            <a:ext cx="6401654" cy="965263"/>
          </a:xfrm>
          <a:prstGeom prst="rect">
            <a:avLst/>
          </a:prstGeom>
          <a:solidFill>
            <a:schemeClr val="accent5">
              <a:lumMod val="75000"/>
            </a:schemeClr>
          </a:solidFill>
          <a:ln>
            <a:noFill/>
          </a:ln>
        </p:spPr>
        <p:txBody>
          <a:bodyPr spcFirstLastPara="1" wrap="square" lIns="91425" tIns="91425" rIns="91425" bIns="91425" anchor="t" anchorCtr="0">
            <a:noAutofit/>
          </a:bodyPr>
          <a:lstStyle/>
          <a:p>
            <a:pPr marL="114300" marR="0" lvl="0" indent="0" algn="l" rtl="0">
              <a:lnSpc>
                <a:spcPct val="115000"/>
              </a:lnSpc>
              <a:spcBef>
                <a:spcPts val="0"/>
              </a:spcBef>
              <a:spcAft>
                <a:spcPts val="0"/>
              </a:spcAft>
              <a:buClr>
                <a:schemeClr val="dk2"/>
              </a:buClr>
              <a:buSzPts val="1800"/>
              <a:buFont typeface="Arial"/>
              <a:buNone/>
            </a:pPr>
            <a:r>
              <a:rPr lang="en-US" sz="1800" b="0" i="0" u="none" strike="noStrike" cap="none" dirty="0">
                <a:solidFill>
                  <a:schemeClr val="lt1"/>
                </a:solidFill>
                <a:latin typeface="Arial"/>
                <a:ea typeface="Arial"/>
                <a:cs typeface="Arial"/>
                <a:sym typeface="Arial"/>
              </a:rPr>
              <a:t>Safely record information about submitted passwords </a:t>
            </a:r>
            <a:endParaRPr dirty="0"/>
          </a:p>
          <a:p>
            <a:pPr marL="914400" marR="0" lvl="1" indent="-317500" algn="l" rtl="0">
              <a:lnSpc>
                <a:spcPct val="115000"/>
              </a:lnSpc>
              <a:spcBef>
                <a:spcPts val="0"/>
              </a:spcBef>
              <a:spcAft>
                <a:spcPts val="0"/>
              </a:spcAft>
              <a:buClr>
                <a:schemeClr val="dk2"/>
              </a:buClr>
              <a:buSzPts val="1400"/>
              <a:buFont typeface="Courier New"/>
              <a:buChar char="o"/>
            </a:pPr>
            <a:r>
              <a:rPr lang="en-US" sz="1400" b="0" i="0" u="none" strike="noStrike" cap="none" dirty="0">
                <a:solidFill>
                  <a:schemeClr val="lt1"/>
                </a:solidFill>
                <a:latin typeface="Arial"/>
                <a:ea typeface="Arial"/>
                <a:cs typeface="Arial"/>
                <a:sym typeface="Arial"/>
              </a:rPr>
              <a:t>Bounded leakage logging</a:t>
            </a:r>
            <a:endParaRPr dirty="0"/>
          </a:p>
          <a:p>
            <a:pPr marL="914400" marR="0" lvl="1" indent="-317500" algn="l" rtl="0">
              <a:lnSpc>
                <a:spcPct val="115000"/>
              </a:lnSpc>
              <a:spcBef>
                <a:spcPts val="0"/>
              </a:spcBef>
              <a:spcAft>
                <a:spcPts val="0"/>
              </a:spcAft>
              <a:buClr>
                <a:schemeClr val="dk2"/>
              </a:buClr>
              <a:buSzPts val="1400"/>
              <a:buFont typeface="Courier New"/>
              <a:buChar char="o"/>
            </a:pPr>
            <a:r>
              <a:rPr lang="en-US" sz="1400" b="0" i="0" u="none" strike="noStrike" cap="none" dirty="0">
                <a:solidFill>
                  <a:schemeClr val="lt1"/>
                </a:solidFill>
                <a:latin typeface="Arial"/>
                <a:ea typeface="Arial"/>
                <a:cs typeface="Arial"/>
                <a:sym typeface="Arial"/>
              </a:rPr>
              <a:t>Assess risk; reduce granularity</a:t>
            </a:r>
            <a:endParaRPr dirty="0"/>
          </a:p>
        </p:txBody>
      </p:sp>
      <p:sp>
        <p:nvSpPr>
          <p:cNvPr id="325" name="Google Shape;325;p13"/>
          <p:cNvSpPr txBox="1"/>
          <p:nvPr/>
        </p:nvSpPr>
        <p:spPr>
          <a:xfrm>
            <a:off x="917773" y="4086397"/>
            <a:ext cx="7554685" cy="3692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0" i="0" u="none" strike="noStrike" cap="none" dirty="0">
                <a:solidFill>
                  <a:srgbClr val="000000"/>
                </a:solidFill>
                <a:latin typeface="Arial"/>
                <a:ea typeface="Arial"/>
                <a:cs typeface="Arial"/>
                <a:sym typeface="Arial"/>
              </a:rPr>
              <a:t>https://cs.cornell.edu/~marina/gossamer</a:t>
            </a:r>
          </a:p>
        </p:txBody>
      </p:sp>
      <p:sp>
        <p:nvSpPr>
          <p:cNvPr id="326" name="Google Shape;326;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US"/>
              <a:t>12</a:t>
            </a:fld>
            <a:endParaRPr dirty="0"/>
          </a:p>
        </p:txBody>
      </p:sp>
      <p:sp>
        <p:nvSpPr>
          <p:cNvPr id="327" name="Google Shape;327;p13"/>
          <p:cNvSpPr txBox="1"/>
          <p:nvPr/>
        </p:nvSpPr>
        <p:spPr>
          <a:xfrm>
            <a:off x="1243515" y="2078279"/>
            <a:ext cx="6401654" cy="827235"/>
          </a:xfrm>
          <a:prstGeom prst="rect">
            <a:avLst/>
          </a:prstGeom>
          <a:solidFill>
            <a:srgbClr val="F4FF8D"/>
          </a:solidFill>
          <a:ln>
            <a:noFill/>
          </a:ln>
        </p:spPr>
        <p:txBody>
          <a:bodyPr spcFirstLastPara="1" wrap="square" lIns="91425" tIns="91425" rIns="91425" bIns="91425" anchor="t" anchorCtr="0">
            <a:noAutofit/>
          </a:bodyPr>
          <a:lstStyle/>
          <a:p>
            <a:pPr marL="114300" marR="0" lvl="0" indent="0" algn="l" rtl="0">
              <a:lnSpc>
                <a:spcPct val="115000"/>
              </a:lnSpc>
              <a:spcBef>
                <a:spcPts val="0"/>
              </a:spcBef>
              <a:spcAft>
                <a:spcPts val="0"/>
              </a:spcAft>
              <a:buClr>
                <a:schemeClr val="dk2"/>
              </a:buClr>
              <a:buSzPts val="1800"/>
              <a:buFont typeface="Arial"/>
              <a:buNone/>
            </a:pPr>
            <a:r>
              <a:rPr lang="en-US" sz="1800" b="0" i="0" u="none" strike="noStrike" cap="none">
                <a:solidFill>
                  <a:srgbClr val="083C92"/>
                </a:solidFill>
                <a:latin typeface="Arial"/>
                <a:ea typeface="Arial"/>
                <a:cs typeface="Arial"/>
                <a:sym typeface="Arial"/>
              </a:rPr>
              <a:t>Extend with additional measurements</a:t>
            </a:r>
            <a:endParaRPr/>
          </a:p>
          <a:p>
            <a:pPr marL="914400" marR="0" lvl="1" indent="-317500" algn="l" rtl="0">
              <a:lnSpc>
                <a:spcPct val="115000"/>
              </a:lnSpc>
              <a:spcBef>
                <a:spcPts val="0"/>
              </a:spcBef>
              <a:spcAft>
                <a:spcPts val="0"/>
              </a:spcAft>
              <a:buClr>
                <a:schemeClr val="dk2"/>
              </a:buClr>
              <a:buSzPts val="1400"/>
              <a:buFont typeface="Courier New"/>
              <a:buChar char="o"/>
            </a:pPr>
            <a:r>
              <a:rPr lang="en-US" sz="1400" b="0" i="0" u="none" strike="noStrike" cap="none">
                <a:solidFill>
                  <a:srgbClr val="083C92"/>
                </a:solidFill>
                <a:latin typeface="Arial"/>
                <a:ea typeface="Arial"/>
                <a:cs typeface="Arial"/>
                <a:sym typeface="Arial"/>
              </a:rPr>
              <a:t>Simulate improvement in attack </a:t>
            </a:r>
            <a:endParaRPr/>
          </a:p>
        </p:txBody>
      </p:sp>
      <p:sp>
        <p:nvSpPr>
          <p:cNvPr id="328" name="Google Shape;328;p13"/>
          <p:cNvSpPr txBox="1"/>
          <p:nvPr/>
        </p:nvSpPr>
        <p:spPr>
          <a:xfrm>
            <a:off x="1243515" y="3036842"/>
            <a:ext cx="6401654" cy="950957"/>
          </a:xfrm>
          <a:prstGeom prst="rect">
            <a:avLst/>
          </a:prstGeom>
          <a:solidFill>
            <a:schemeClr val="accent5">
              <a:lumMod val="75000"/>
            </a:schemeClr>
          </a:solidFill>
          <a:ln>
            <a:noFill/>
          </a:ln>
        </p:spPr>
        <p:txBody>
          <a:bodyPr spcFirstLastPara="1" wrap="square" lIns="91425" tIns="91425" rIns="91425" bIns="91425" anchor="t" anchorCtr="0">
            <a:noAutofit/>
          </a:bodyPr>
          <a:lstStyle/>
          <a:p>
            <a:pPr marL="114300" marR="0" lvl="0" indent="0" algn="l" rtl="0">
              <a:lnSpc>
                <a:spcPct val="115000"/>
              </a:lnSpc>
              <a:spcBef>
                <a:spcPts val="0"/>
              </a:spcBef>
              <a:spcAft>
                <a:spcPts val="0"/>
              </a:spcAft>
              <a:buClr>
                <a:schemeClr val="dk2"/>
              </a:buClr>
              <a:buSzPts val="1800"/>
              <a:buFont typeface="Arial"/>
              <a:buNone/>
            </a:pPr>
            <a:r>
              <a:rPr lang="en-US" sz="1800" b="0" i="0" u="none" strike="noStrike" cap="none">
                <a:solidFill>
                  <a:schemeClr val="lt1"/>
                </a:solidFill>
                <a:latin typeface="Arial"/>
                <a:ea typeface="Arial"/>
                <a:cs typeface="Arial"/>
                <a:sym typeface="Arial"/>
              </a:rPr>
              <a:t>Gain insight into user and attacker behavior</a:t>
            </a:r>
            <a:endParaRPr/>
          </a:p>
          <a:p>
            <a:pPr marL="914400" marR="0" lvl="1" indent="-317500" algn="l" rtl="0">
              <a:lnSpc>
                <a:spcPct val="115000"/>
              </a:lnSpc>
              <a:spcBef>
                <a:spcPts val="0"/>
              </a:spcBef>
              <a:spcAft>
                <a:spcPts val="0"/>
              </a:spcAft>
              <a:buClr>
                <a:schemeClr val="dk2"/>
              </a:buClr>
              <a:buSzPts val="1400"/>
              <a:buFont typeface="Courier New"/>
              <a:buChar char="o"/>
            </a:pPr>
            <a:r>
              <a:rPr lang="en-US" sz="1400" b="0" i="0" u="none" strike="noStrike" cap="none">
                <a:solidFill>
                  <a:schemeClr val="lt1"/>
                </a:solidFill>
                <a:latin typeface="Arial"/>
                <a:ea typeface="Arial"/>
                <a:cs typeface="Arial"/>
                <a:sym typeface="Arial"/>
              </a:rPr>
              <a:t>Can inform new policies</a:t>
            </a:r>
            <a:endParaRPr/>
          </a:p>
          <a:p>
            <a:pPr marL="914400" marR="0" lvl="1" indent="-317500" algn="l" rtl="0">
              <a:lnSpc>
                <a:spcPct val="115000"/>
              </a:lnSpc>
              <a:spcBef>
                <a:spcPts val="0"/>
              </a:spcBef>
              <a:spcAft>
                <a:spcPts val="0"/>
              </a:spcAft>
              <a:buClr>
                <a:schemeClr val="dk2"/>
              </a:buClr>
              <a:buSzPts val="1400"/>
              <a:buFont typeface="Courier New"/>
              <a:buChar char="o"/>
            </a:pPr>
            <a:r>
              <a:rPr lang="en-US" sz="1400" b="0" i="0" u="none" strike="noStrike" cap="none">
                <a:solidFill>
                  <a:schemeClr val="lt1"/>
                </a:solidFill>
                <a:latin typeface="Arial"/>
                <a:ea typeface="Arial"/>
                <a:cs typeface="Arial"/>
                <a:sym typeface="Arial"/>
              </a:rPr>
              <a:t>Develop countermeasures</a:t>
            </a:r>
            <a:endParaRPr/>
          </a:p>
        </p:txBody>
      </p:sp>
      <p:sp>
        <p:nvSpPr>
          <p:cNvPr id="9" name="Google Shape;325;p13">
            <a:extLst>
              <a:ext uri="{FF2B5EF4-FFF2-40B4-BE49-F238E27FC236}">
                <a16:creationId xmlns:a16="http://schemas.microsoft.com/office/drawing/2014/main" id="{C9281B83-A8C6-6D43-AF6A-33316BF2DF5F}"/>
              </a:ext>
            </a:extLst>
          </p:cNvPr>
          <p:cNvSpPr txBox="1"/>
          <p:nvPr/>
        </p:nvSpPr>
        <p:spPr>
          <a:xfrm>
            <a:off x="2637714" y="4375330"/>
            <a:ext cx="4285600" cy="64629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0" i="0" u="none" strike="noStrike" cap="none" dirty="0">
                <a:solidFill>
                  <a:srgbClr val="000000"/>
                </a:solidFill>
                <a:latin typeface="Arial"/>
                <a:ea typeface="Arial"/>
                <a:cs typeface="Arial"/>
                <a:sym typeface="Arial"/>
              </a:rPr>
              <a:t>Marina </a:t>
            </a:r>
            <a:r>
              <a:rPr lang="en-US" sz="1800" b="0" i="0" u="none" strike="noStrike" cap="none" dirty="0" err="1">
                <a:solidFill>
                  <a:srgbClr val="000000"/>
                </a:solidFill>
                <a:latin typeface="Arial"/>
                <a:ea typeface="Arial"/>
                <a:cs typeface="Arial"/>
                <a:sym typeface="Arial"/>
              </a:rPr>
              <a:t>Bohuk</a:t>
            </a:r>
            <a:r>
              <a:rPr lang="en-US" sz="1800" b="0" i="0" u="none" strike="noStrike" cap="none" dirty="0">
                <a:solidFill>
                  <a:srgbClr val="000000"/>
                </a:solidFill>
                <a:latin typeface="Arial"/>
                <a:ea typeface="Arial"/>
                <a:cs typeface="Arial"/>
                <a:sym typeface="Arial"/>
              </a:rPr>
              <a:t> | </a:t>
            </a:r>
            <a:r>
              <a:rPr lang="en-US" sz="1800" b="0" i="0" u="none" strike="noStrike" cap="none" dirty="0" err="1">
                <a:solidFill>
                  <a:srgbClr val="000000"/>
                </a:solidFill>
                <a:latin typeface="Arial"/>
                <a:ea typeface="Arial"/>
                <a:cs typeface="Arial"/>
                <a:sym typeface="Arial"/>
              </a:rPr>
              <a:t>marina@cs.cornell.edu</a:t>
            </a:r>
            <a:endParaRPr lang="en-US" sz="18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800" dirty="0" err="1"/>
              <a:t>Mazharul</a:t>
            </a:r>
            <a:r>
              <a:rPr lang="en-US" sz="1800" dirty="0"/>
              <a:t> Islam | mislam9@wisc.edu</a:t>
            </a:r>
            <a:endParaRPr sz="1800" b="0" i="0" u="none" strike="noStrike" cap="none" dirty="0">
              <a:solidFill>
                <a:srgbClr val="000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5"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t>Modern Authentication Systems</a:t>
            </a:r>
            <a:endParaRPr dirty="0"/>
          </a:p>
        </p:txBody>
      </p:sp>
      <p:sp>
        <p:nvSpPr>
          <p:cNvPr id="64" name="Google Shape;64;p2"/>
          <p:cNvSpPr txBox="1"/>
          <p:nvPr/>
        </p:nvSpPr>
        <p:spPr>
          <a:xfrm>
            <a:off x="3444332" y="2222051"/>
            <a:ext cx="1411980"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0" i="0" u="none" strike="noStrike" cap="none">
                <a:solidFill>
                  <a:srgbClr val="000000"/>
                </a:solidFill>
                <a:latin typeface="Arial"/>
                <a:ea typeface="Arial"/>
                <a:cs typeface="Arial"/>
                <a:sym typeface="Arial"/>
              </a:rPr>
              <a:t>username, password</a:t>
            </a:r>
            <a:endParaRPr/>
          </a:p>
        </p:txBody>
      </p:sp>
      <p:cxnSp>
        <p:nvCxnSpPr>
          <p:cNvPr id="65" name="Google Shape;65;p2"/>
          <p:cNvCxnSpPr/>
          <p:nvPr/>
        </p:nvCxnSpPr>
        <p:spPr>
          <a:xfrm>
            <a:off x="3402980" y="2222052"/>
            <a:ext cx="1651271" cy="0"/>
          </a:xfrm>
          <a:prstGeom prst="straightConnector1">
            <a:avLst/>
          </a:prstGeom>
          <a:noFill/>
          <a:ln w="25400" cap="flat" cmpd="sng">
            <a:solidFill>
              <a:srgbClr val="0070C0"/>
            </a:solidFill>
            <a:prstDash val="solid"/>
            <a:round/>
            <a:headEnd type="none" w="sm" len="sm"/>
            <a:tailEnd type="triangle" w="med" len="med"/>
          </a:ln>
          <a:effectLst>
            <a:outerShdw blurRad="40000" dist="20000" dir="5400000" rotWithShape="0">
              <a:srgbClr val="000000">
                <a:alpha val="37647"/>
              </a:srgbClr>
            </a:outerShdw>
          </a:effectLst>
        </p:spPr>
      </p:cxnSp>
      <p:sp>
        <p:nvSpPr>
          <p:cNvPr id="67" name="Google Shape;67;p2"/>
          <p:cNvSpPr/>
          <p:nvPr/>
        </p:nvSpPr>
        <p:spPr>
          <a:xfrm>
            <a:off x="3485687" y="2935904"/>
            <a:ext cx="1485855" cy="713850"/>
          </a:xfrm>
          <a:prstGeom prst="rect">
            <a:avLst/>
          </a:prstGeom>
          <a:solidFill>
            <a:srgbClr val="9437FF">
              <a:alpha val="20000"/>
            </a:srgbClr>
          </a:solidFill>
          <a:ln w="25400" cap="flat" cmpd="sng">
            <a:solidFill>
              <a:srgbClr val="9437FF"/>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800" b="0" i="0" u="none" strike="noStrike" cap="none">
                <a:solidFill>
                  <a:schemeClr val="dk1"/>
                </a:solidFill>
                <a:latin typeface="Arial"/>
                <a:ea typeface="Arial"/>
                <a:cs typeface="Arial"/>
                <a:sym typeface="Arial"/>
              </a:rPr>
              <a:t>+ IP address</a:t>
            </a:r>
            <a:endParaRPr/>
          </a:p>
          <a:p>
            <a:pPr marL="0" marR="0" lvl="0" indent="0" algn="l" rtl="0">
              <a:lnSpc>
                <a:spcPct val="100000"/>
              </a:lnSpc>
              <a:spcBef>
                <a:spcPts val="0"/>
              </a:spcBef>
              <a:spcAft>
                <a:spcPts val="0"/>
              </a:spcAft>
              <a:buNone/>
            </a:pPr>
            <a:r>
              <a:rPr lang="en-US" sz="1800" b="0" i="0" u="none" strike="noStrike" cap="none">
                <a:solidFill>
                  <a:schemeClr val="dk1"/>
                </a:solidFill>
                <a:latin typeface="Arial"/>
                <a:ea typeface="Arial"/>
                <a:cs typeface="Arial"/>
                <a:sym typeface="Arial"/>
              </a:rPr>
              <a:t>+ user agent</a:t>
            </a:r>
            <a:endParaRPr/>
          </a:p>
        </p:txBody>
      </p:sp>
      <p:sp>
        <p:nvSpPr>
          <p:cNvPr id="68" name="Google Shape;68;p2"/>
          <p:cNvSpPr txBox="1"/>
          <p:nvPr/>
        </p:nvSpPr>
        <p:spPr>
          <a:xfrm>
            <a:off x="4981884" y="3167095"/>
            <a:ext cx="1781299"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rgbClr val="000000"/>
                </a:solidFill>
                <a:latin typeface="Arial"/>
                <a:ea typeface="Arial"/>
                <a:cs typeface="Arial"/>
                <a:sym typeface="Arial"/>
              </a:rPr>
              <a:t>Freeman et al. 2016</a:t>
            </a:r>
            <a:endParaRPr/>
          </a:p>
        </p:txBody>
      </p:sp>
      <p:sp>
        <p:nvSpPr>
          <p:cNvPr id="69" name="Google Shape;69;p2"/>
          <p:cNvSpPr/>
          <p:nvPr/>
        </p:nvSpPr>
        <p:spPr>
          <a:xfrm>
            <a:off x="3485686" y="3771486"/>
            <a:ext cx="1485855" cy="713850"/>
          </a:xfrm>
          <a:prstGeom prst="rect">
            <a:avLst/>
          </a:prstGeom>
          <a:solidFill>
            <a:srgbClr val="9437FF">
              <a:alpha val="20000"/>
            </a:srgbClr>
          </a:solidFill>
          <a:ln w="25400" cap="flat" cmpd="sng">
            <a:solidFill>
              <a:srgbClr val="9437FF"/>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800" b="0" i="0" u="none" strike="noStrike" cap="none" dirty="0">
                <a:solidFill>
                  <a:schemeClr val="dk1"/>
                </a:solidFill>
                <a:latin typeface="Arial"/>
                <a:ea typeface="Arial"/>
                <a:cs typeface="Arial"/>
                <a:sym typeface="Arial"/>
              </a:rPr>
              <a:t>+ password    information</a:t>
            </a:r>
            <a:endParaRPr dirty="0"/>
          </a:p>
        </p:txBody>
      </p:sp>
      <p:sp>
        <p:nvSpPr>
          <p:cNvPr id="70" name="Google Shape;70;p2"/>
          <p:cNvSpPr txBox="1"/>
          <p:nvPr/>
        </p:nvSpPr>
        <p:spPr>
          <a:xfrm>
            <a:off x="4981884" y="4041381"/>
            <a:ext cx="1781299"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rgbClr val="000000"/>
                </a:solidFill>
                <a:latin typeface="Arial"/>
                <a:ea typeface="Arial"/>
                <a:cs typeface="Arial"/>
                <a:sym typeface="Arial"/>
              </a:rPr>
              <a:t>Tian et al. 2019</a:t>
            </a:r>
            <a:endParaRPr/>
          </a:p>
        </p:txBody>
      </p:sp>
      <p:sp>
        <p:nvSpPr>
          <p:cNvPr id="71" name="Google Shape;71;p2"/>
          <p:cNvSpPr/>
          <p:nvPr/>
        </p:nvSpPr>
        <p:spPr>
          <a:xfrm>
            <a:off x="122841" y="4041380"/>
            <a:ext cx="2917241" cy="757271"/>
          </a:xfrm>
          <a:prstGeom prst="wedgeRoundRectCallout">
            <a:avLst>
              <a:gd name="adj1" fmla="val 62191"/>
              <a:gd name="adj2" fmla="val 2273"/>
              <a:gd name="adj3" fmla="val 16667"/>
            </a:avLst>
          </a:prstGeom>
          <a:solidFill>
            <a:srgbClr val="F7FFB3"/>
          </a:solidFill>
          <a:ln w="25400" cap="flat" cmpd="sng">
            <a:solidFill>
              <a:srgbClr val="DAF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dk1"/>
                </a:solidFill>
                <a:latin typeface="Arial"/>
                <a:ea typeface="Arial"/>
                <a:cs typeface="Arial"/>
                <a:sym typeface="Arial"/>
              </a:rPr>
              <a:t>How do we safely log information about actual passwords?</a:t>
            </a:r>
            <a:endParaRPr/>
          </a:p>
        </p:txBody>
      </p:sp>
      <p:pic>
        <p:nvPicPr>
          <p:cNvPr id="72" name="Google Shape;72;p2"/>
          <p:cNvPicPr preferRelativeResize="0"/>
          <p:nvPr/>
        </p:nvPicPr>
        <p:blipFill rotWithShape="1">
          <a:blip r:embed="rId4">
            <a:alphaModFix/>
          </a:blip>
          <a:srcRect l="12222" t="17285" r="10616" b="16542"/>
          <a:stretch/>
        </p:blipFill>
        <p:spPr>
          <a:xfrm>
            <a:off x="1599858" y="1399195"/>
            <a:ext cx="1752505" cy="1502949"/>
          </a:xfrm>
          <a:prstGeom prst="rect">
            <a:avLst/>
          </a:prstGeom>
          <a:noFill/>
          <a:ln w="38100" cap="sq" cmpd="sng">
            <a:solidFill>
              <a:srgbClr val="000000"/>
            </a:solidFill>
            <a:prstDash val="solid"/>
            <a:miter lim="800000"/>
            <a:headEnd type="none" w="sm" len="sm"/>
            <a:tailEnd type="none" w="sm" len="sm"/>
          </a:ln>
          <a:effectLst>
            <a:outerShdw blurRad="50800" dist="38100" dir="2700000" algn="tl" rotWithShape="0">
              <a:srgbClr val="000000">
                <a:alpha val="42745"/>
              </a:srgbClr>
            </a:outerShdw>
          </a:effectLst>
        </p:spPr>
      </p:pic>
      <p:sp>
        <p:nvSpPr>
          <p:cNvPr id="73" name="Google Shape;73;p2"/>
          <p:cNvSpPr txBox="1"/>
          <p:nvPr/>
        </p:nvSpPr>
        <p:spPr>
          <a:xfrm>
            <a:off x="1568459" y="2935904"/>
            <a:ext cx="1875873"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0" i="0" u="none" strike="noStrike" cap="none">
                <a:solidFill>
                  <a:srgbClr val="000000"/>
                </a:solidFill>
                <a:latin typeface="Arial"/>
                <a:ea typeface="Arial"/>
                <a:cs typeface="Arial"/>
                <a:sym typeface="Arial"/>
              </a:rPr>
              <a:t>Client</a:t>
            </a:r>
            <a:endParaRPr/>
          </a:p>
        </p:txBody>
      </p:sp>
      <p:pic>
        <p:nvPicPr>
          <p:cNvPr id="74" name="Google Shape;74;p2"/>
          <p:cNvPicPr preferRelativeResize="0"/>
          <p:nvPr/>
        </p:nvPicPr>
        <p:blipFill rotWithShape="1">
          <a:blip r:embed="rId5">
            <a:alphaModFix/>
          </a:blip>
          <a:srcRect/>
          <a:stretch/>
        </p:blipFill>
        <p:spPr>
          <a:xfrm>
            <a:off x="5053869" y="1267250"/>
            <a:ext cx="1270731" cy="1745454"/>
          </a:xfrm>
          <a:prstGeom prst="rect">
            <a:avLst/>
          </a:prstGeom>
          <a:noFill/>
          <a:ln>
            <a:noFill/>
          </a:ln>
        </p:spPr>
      </p:pic>
      <p:sp>
        <p:nvSpPr>
          <p:cNvPr id="75" name="Google Shape;75;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US"/>
              <a:t>2</a:t>
            </a:fld>
            <a:endParaRPr/>
          </a:p>
        </p:txBody>
      </p:sp>
      <p:sp>
        <p:nvSpPr>
          <p:cNvPr id="76" name="Google Shape;76;p2"/>
          <p:cNvSpPr/>
          <p:nvPr/>
        </p:nvSpPr>
        <p:spPr>
          <a:xfrm>
            <a:off x="6865870" y="2119085"/>
            <a:ext cx="1996750" cy="2579390"/>
          </a:xfrm>
          <a:prstGeom prst="wedgeRoundRectCallout">
            <a:avLst>
              <a:gd name="adj1" fmla="val -55434"/>
              <a:gd name="adj2" fmla="val -49845"/>
              <a:gd name="adj3" fmla="val 16667"/>
            </a:avLst>
          </a:prstGeom>
          <a:solidFill>
            <a:schemeClr val="accent1">
              <a:lumMod val="40000"/>
              <a:lumOff val="60000"/>
            </a:schemeClr>
          </a:solidFill>
          <a:ln w="25400" cap="flat" cmpd="sng">
            <a:solidFill>
              <a:schemeClr val="accent1">
                <a:lumMod val="60000"/>
                <a:lumOff val="4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lang="en-US" dirty="0"/>
          </a:p>
        </p:txBody>
      </p:sp>
      <p:sp>
        <p:nvSpPr>
          <p:cNvPr id="77" name="Google Shape;77;p2"/>
          <p:cNvSpPr/>
          <p:nvPr/>
        </p:nvSpPr>
        <p:spPr>
          <a:xfrm>
            <a:off x="6835550" y="1302314"/>
            <a:ext cx="1996750" cy="583256"/>
          </a:xfrm>
          <a:prstGeom prst="wedgeRoundRectCallout">
            <a:avLst>
              <a:gd name="adj1" fmla="val -53650"/>
              <a:gd name="adj2" fmla="val -980"/>
              <a:gd name="adj3" fmla="val 16667"/>
            </a:avLst>
          </a:prstGeom>
          <a:solidFill>
            <a:schemeClr val="accent4">
              <a:lumMod val="40000"/>
              <a:lumOff val="60000"/>
            </a:schemeClr>
          </a:solidFill>
          <a:ln w="25400" cap="flat" cmpd="sng">
            <a:solidFill>
              <a:schemeClr val="accent4">
                <a:lumMod val="60000"/>
                <a:lumOff val="40000"/>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dirty="0">
                <a:solidFill>
                  <a:schemeClr val="dk1"/>
                </a:solidFill>
                <a:latin typeface="Arial"/>
                <a:ea typeface="Arial"/>
                <a:cs typeface="Arial"/>
                <a:sym typeface="Arial"/>
              </a:rPr>
              <a:t>Is </a:t>
            </a:r>
            <a:r>
              <a:rPr lang="en-US" sz="1400" b="0" i="0" u="none" strike="noStrike" cap="none" dirty="0">
                <a:solidFill>
                  <a:schemeClr val="dk1"/>
                </a:solidFill>
                <a:latin typeface="Arial"/>
                <a:ea typeface="Arial"/>
                <a:cs typeface="Arial"/>
                <a:sym typeface="Aria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hash</a:t>
            </a:r>
            <a:r>
              <a:rPr lang="en-US" sz="1400" b="0" i="0" u="none" strike="noStrike" cap="none" dirty="0">
                <a:solidFill>
                  <a:schemeClr val="dk1"/>
                </a:solidFill>
                <a:latin typeface="Arial"/>
                <a:ea typeface="Arial"/>
                <a:cs typeface="Arial"/>
                <a:sym typeface="Arial"/>
              </a:rPr>
              <a:t>(password) in the database?</a:t>
            </a:r>
            <a:endParaRPr dirty="0"/>
          </a:p>
        </p:txBody>
      </p:sp>
      <p:sp>
        <p:nvSpPr>
          <p:cNvPr id="3" name="TextBox 2">
            <a:extLst>
              <a:ext uri="{FF2B5EF4-FFF2-40B4-BE49-F238E27FC236}">
                <a16:creationId xmlns:a16="http://schemas.microsoft.com/office/drawing/2014/main" id="{3410BE7C-47E5-7F46-96B7-9CBD1CFA9BF1}"/>
              </a:ext>
            </a:extLst>
          </p:cNvPr>
          <p:cNvSpPr txBox="1"/>
          <p:nvPr/>
        </p:nvSpPr>
        <p:spPr>
          <a:xfrm>
            <a:off x="6956013" y="2253750"/>
            <a:ext cx="1821543" cy="523220"/>
          </a:xfrm>
          <a:prstGeom prst="rect">
            <a:avLst/>
          </a:prstGeom>
          <a:noFill/>
        </p:spPr>
        <p:txBody>
          <a:bodyPr wrap="square" rtlCol="0">
            <a:spAutoFit/>
          </a:bodyPr>
          <a:lstStyle/>
          <a:p>
            <a:pPr algn="ctr"/>
            <a:r>
              <a:rPr lang="en-US" dirty="0"/>
              <a:t>Passwords are no longer sufficient!</a:t>
            </a:r>
          </a:p>
        </p:txBody>
      </p:sp>
      <p:sp>
        <p:nvSpPr>
          <p:cNvPr id="17" name="TextBox 16">
            <a:extLst>
              <a:ext uri="{FF2B5EF4-FFF2-40B4-BE49-F238E27FC236}">
                <a16:creationId xmlns:a16="http://schemas.microsoft.com/office/drawing/2014/main" id="{703387B4-9744-D54F-BDE4-3B7DAC8D9FA4}"/>
              </a:ext>
            </a:extLst>
          </p:cNvPr>
          <p:cNvSpPr txBox="1"/>
          <p:nvPr/>
        </p:nvSpPr>
        <p:spPr>
          <a:xfrm>
            <a:off x="6956013" y="2843929"/>
            <a:ext cx="1821543" cy="954107"/>
          </a:xfrm>
          <a:prstGeom prst="rect">
            <a:avLst/>
          </a:prstGeom>
          <a:noFill/>
        </p:spPr>
        <p:txBody>
          <a:bodyPr wrap="square" rtlCol="0">
            <a:spAutoFit/>
          </a:bodyPr>
          <a:lstStyle/>
          <a:p>
            <a:pPr algn="ctr"/>
            <a:r>
              <a:rPr lang="en-US" dirty="0"/>
              <a:t>Credential stuffing is a huge source of account compromise.</a:t>
            </a:r>
          </a:p>
        </p:txBody>
      </p:sp>
      <p:sp>
        <p:nvSpPr>
          <p:cNvPr id="18" name="TextBox 17">
            <a:extLst>
              <a:ext uri="{FF2B5EF4-FFF2-40B4-BE49-F238E27FC236}">
                <a16:creationId xmlns:a16="http://schemas.microsoft.com/office/drawing/2014/main" id="{D348CCBA-006E-BB49-B729-E009C95DB680}"/>
              </a:ext>
            </a:extLst>
          </p:cNvPr>
          <p:cNvSpPr txBox="1"/>
          <p:nvPr/>
        </p:nvSpPr>
        <p:spPr>
          <a:xfrm>
            <a:off x="6975786" y="3842073"/>
            <a:ext cx="1821543" cy="738664"/>
          </a:xfrm>
          <a:prstGeom prst="rect">
            <a:avLst/>
          </a:prstGeom>
          <a:noFill/>
        </p:spPr>
        <p:txBody>
          <a:bodyPr wrap="square" rtlCol="0">
            <a:spAutoFit/>
          </a:bodyPr>
          <a:lstStyle/>
          <a:p>
            <a:pPr algn="ctr"/>
            <a:r>
              <a:rPr lang="en-US" dirty="0"/>
              <a:t>How do we separate benign and malicious traffic?</a:t>
            </a:r>
          </a:p>
        </p:txBody>
      </p:sp>
    </p:spTree>
    <p:custDataLst>
      <p:tags r:id="rId1"/>
    </p:custDataLst>
    <p:extLst>
      <p:ext uri="{BB962C8B-B14F-4D97-AF65-F5344CB8AC3E}">
        <p14:creationId xmlns:p14="http://schemas.microsoft.com/office/powerpoint/2010/main" val="3110178599"/>
      </p:ext>
    </p:extLst>
  </p:cSld>
  <p:clrMapOvr>
    <a:masterClrMapping/>
  </p:clrMapOvr>
  <mc:AlternateContent xmlns:mc="http://schemas.openxmlformats.org/markup-compatibility/2006">
    <mc:Choice xmlns:p14="http://schemas.microsoft.com/office/powerpoint/2010/main" Requires="p14">
      <p:transition spd="slow" p14:dur="2000" advTm="23905"/>
    </mc:Choice>
    <mc:Fallback>
      <p:transition spd="slow" advTm="2390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7"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t>Logging Password-Derived Measurements</a:t>
            </a:r>
            <a:endParaRPr dirty="0"/>
          </a:p>
        </p:txBody>
      </p:sp>
      <p:sp>
        <p:nvSpPr>
          <p:cNvPr id="84" name="Google Shape;84;p3"/>
          <p:cNvSpPr txBox="1"/>
          <p:nvPr/>
        </p:nvSpPr>
        <p:spPr>
          <a:xfrm>
            <a:off x="3444332" y="2222051"/>
            <a:ext cx="1411980" cy="64633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0" i="0" u="none" strike="noStrike" cap="none">
                <a:solidFill>
                  <a:srgbClr val="000000"/>
                </a:solidFill>
                <a:latin typeface="Arial"/>
                <a:ea typeface="Arial"/>
                <a:cs typeface="Arial"/>
                <a:sym typeface="Arial"/>
              </a:rPr>
              <a:t>username, password</a:t>
            </a:r>
            <a:endParaRPr/>
          </a:p>
        </p:txBody>
      </p:sp>
      <p:cxnSp>
        <p:nvCxnSpPr>
          <p:cNvPr id="85" name="Google Shape;85;p3"/>
          <p:cNvCxnSpPr/>
          <p:nvPr/>
        </p:nvCxnSpPr>
        <p:spPr>
          <a:xfrm>
            <a:off x="3402980" y="2222052"/>
            <a:ext cx="1651271" cy="0"/>
          </a:xfrm>
          <a:prstGeom prst="straightConnector1">
            <a:avLst/>
          </a:prstGeom>
          <a:noFill/>
          <a:ln w="25400" cap="flat" cmpd="sng">
            <a:solidFill>
              <a:srgbClr val="0070C0"/>
            </a:solidFill>
            <a:prstDash val="solid"/>
            <a:round/>
            <a:headEnd type="none" w="sm" len="sm"/>
            <a:tailEnd type="triangle" w="med" len="med"/>
          </a:ln>
          <a:effectLst>
            <a:outerShdw blurRad="40000" dist="20000" dir="5400000" rotWithShape="0">
              <a:srgbClr val="000000">
                <a:alpha val="37647"/>
              </a:srgbClr>
            </a:outerShdw>
          </a:effectLst>
        </p:spPr>
      </p:cxnSp>
      <p:pic>
        <p:nvPicPr>
          <p:cNvPr id="86" name="Google Shape;86;p3"/>
          <p:cNvPicPr preferRelativeResize="0"/>
          <p:nvPr/>
        </p:nvPicPr>
        <p:blipFill rotWithShape="1">
          <a:blip r:embed="rId3">
            <a:alphaModFix/>
          </a:blip>
          <a:srcRect l="12222" t="17285" r="10616" b="16542"/>
          <a:stretch/>
        </p:blipFill>
        <p:spPr>
          <a:xfrm>
            <a:off x="1599858" y="1399195"/>
            <a:ext cx="1752505" cy="1502949"/>
          </a:xfrm>
          <a:prstGeom prst="rect">
            <a:avLst/>
          </a:prstGeom>
          <a:noFill/>
          <a:ln w="38100" cap="sq" cmpd="sng">
            <a:solidFill>
              <a:srgbClr val="000000"/>
            </a:solidFill>
            <a:prstDash val="solid"/>
            <a:miter lim="800000"/>
            <a:headEnd type="none" w="sm" len="sm"/>
            <a:tailEnd type="none" w="sm" len="sm"/>
          </a:ln>
          <a:effectLst>
            <a:outerShdw blurRad="50800" dist="38100" dir="2700000" algn="tl" rotWithShape="0">
              <a:srgbClr val="000000">
                <a:alpha val="42745"/>
              </a:srgbClr>
            </a:outerShdw>
          </a:effectLst>
        </p:spPr>
      </p:pic>
      <p:sp>
        <p:nvSpPr>
          <p:cNvPr id="87" name="Google Shape;87;p3"/>
          <p:cNvSpPr txBox="1"/>
          <p:nvPr/>
        </p:nvSpPr>
        <p:spPr>
          <a:xfrm>
            <a:off x="1568459" y="2935904"/>
            <a:ext cx="1875873"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0" i="0" u="none" strike="noStrike" cap="none">
                <a:solidFill>
                  <a:srgbClr val="000000"/>
                </a:solidFill>
                <a:latin typeface="Arial"/>
                <a:ea typeface="Arial"/>
                <a:cs typeface="Arial"/>
                <a:sym typeface="Arial"/>
              </a:rPr>
              <a:t>Client</a:t>
            </a:r>
            <a:endParaRPr/>
          </a:p>
        </p:txBody>
      </p:sp>
      <p:sp>
        <p:nvSpPr>
          <p:cNvPr id="89" name="Google Shape;89;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US"/>
              <a:t>3</a:t>
            </a:fld>
            <a:endParaRPr/>
          </a:p>
        </p:txBody>
      </p:sp>
      <p:cxnSp>
        <p:nvCxnSpPr>
          <p:cNvPr id="90" name="Google Shape;90;p3"/>
          <p:cNvCxnSpPr>
            <a:cxnSpLocks/>
          </p:cNvCxnSpPr>
          <p:nvPr/>
        </p:nvCxnSpPr>
        <p:spPr>
          <a:xfrm>
            <a:off x="5857183" y="3012704"/>
            <a:ext cx="0" cy="383700"/>
          </a:xfrm>
          <a:prstGeom prst="straightConnector1">
            <a:avLst/>
          </a:prstGeom>
          <a:noFill/>
          <a:ln w="25400" cap="flat" cmpd="sng">
            <a:solidFill>
              <a:srgbClr val="0070C0"/>
            </a:solidFill>
            <a:prstDash val="solid"/>
            <a:round/>
            <a:headEnd type="none" w="sm" len="sm"/>
            <a:tailEnd type="triangle" w="med" len="med"/>
          </a:ln>
          <a:effectLst>
            <a:outerShdw blurRad="40000" dist="20000" dir="5400000" rotWithShape="0">
              <a:srgbClr val="000000">
                <a:alpha val="37647"/>
              </a:srgbClr>
            </a:outerShdw>
          </a:effectLst>
        </p:spPr>
      </p:cxnSp>
      <p:sp>
        <p:nvSpPr>
          <p:cNvPr id="91" name="Google Shape;91;p3"/>
          <p:cNvSpPr/>
          <p:nvPr/>
        </p:nvSpPr>
        <p:spPr>
          <a:xfrm>
            <a:off x="4747788" y="3432781"/>
            <a:ext cx="2218789" cy="1069449"/>
          </a:xfrm>
          <a:prstGeom prst="hexagon">
            <a:avLst>
              <a:gd name="adj" fmla="val 25000"/>
              <a:gd name="vf" fmla="val 115470"/>
            </a:avLst>
          </a:prstGeom>
          <a:solidFill>
            <a:srgbClr val="942093">
              <a:alpha val="89019"/>
            </a:srgbClr>
          </a:solidFill>
          <a:ln w="25400" cap="flat" cmpd="sng">
            <a:solidFill>
              <a:srgbClr val="7030A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2000" b="0" i="0" u="none" strike="noStrike" cap="none">
                <a:solidFill>
                  <a:schemeClr val="lt1"/>
                </a:solidFill>
                <a:latin typeface="Arial"/>
                <a:ea typeface="Arial"/>
                <a:cs typeface="Arial"/>
                <a:sym typeface="Arial"/>
              </a:rPr>
              <a:t>Gossamer</a:t>
            </a:r>
            <a:endParaRPr/>
          </a:p>
        </p:txBody>
      </p:sp>
      <p:sp>
        <p:nvSpPr>
          <p:cNvPr id="92" name="Google Shape;92;p3"/>
          <p:cNvSpPr/>
          <p:nvPr/>
        </p:nvSpPr>
        <p:spPr>
          <a:xfrm>
            <a:off x="213755" y="2630698"/>
            <a:ext cx="4230151" cy="646331"/>
          </a:xfrm>
          <a:prstGeom prst="rect">
            <a:avLst/>
          </a:prstGeom>
          <a:solidFill>
            <a:srgbClr val="F7FFB3"/>
          </a:solidFill>
          <a:ln w="25400" cap="flat" cmpd="sng">
            <a:solidFill>
              <a:srgbClr val="DAF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a:solidFill>
                  <a:schemeClr val="dk1"/>
                </a:solidFill>
                <a:latin typeface="Arial"/>
                <a:ea typeface="Arial"/>
                <a:cs typeface="Arial"/>
                <a:sym typeface="Arial"/>
              </a:rPr>
              <a:t>Describe a process for assessing risk of password-based measurements.</a:t>
            </a:r>
            <a:endParaRPr/>
          </a:p>
        </p:txBody>
      </p:sp>
      <p:sp>
        <p:nvSpPr>
          <p:cNvPr id="93" name="Google Shape;93;p3"/>
          <p:cNvSpPr/>
          <p:nvPr/>
        </p:nvSpPr>
        <p:spPr>
          <a:xfrm>
            <a:off x="213755" y="3558283"/>
            <a:ext cx="4254336" cy="646331"/>
          </a:xfrm>
          <a:prstGeom prst="rect">
            <a:avLst/>
          </a:prstGeom>
          <a:solidFill>
            <a:srgbClr val="F7FFB3"/>
          </a:solidFill>
          <a:ln w="25400" cap="flat" cmpd="sng">
            <a:solidFill>
              <a:srgbClr val="DAF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dirty="0">
                <a:solidFill>
                  <a:schemeClr val="dk1"/>
                </a:solidFill>
                <a:latin typeface="Arial"/>
                <a:ea typeface="Arial"/>
                <a:cs typeface="Arial"/>
                <a:sym typeface="Arial"/>
              </a:rPr>
              <a:t>Conduct a measurement study at two universities observing over 34M login requests.</a:t>
            </a:r>
            <a:endParaRPr dirty="0"/>
          </a:p>
        </p:txBody>
      </p:sp>
      <p:sp>
        <p:nvSpPr>
          <p:cNvPr id="94" name="Google Shape;94;p3"/>
          <p:cNvSpPr/>
          <p:nvPr/>
        </p:nvSpPr>
        <p:spPr>
          <a:xfrm>
            <a:off x="237932" y="1702931"/>
            <a:ext cx="4230159" cy="674538"/>
          </a:xfrm>
          <a:prstGeom prst="rect">
            <a:avLst/>
          </a:prstGeom>
          <a:solidFill>
            <a:srgbClr val="F7FFB3"/>
          </a:solidFill>
          <a:ln w="25400" cap="flat" cmpd="sng">
            <a:solidFill>
              <a:srgbClr val="DAF000"/>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dirty="0">
                <a:solidFill>
                  <a:schemeClr val="dk1"/>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Design a measurement framework (Gossamer) for use with web login systems (1.5-year-long process)</a:t>
            </a:r>
            <a:endParaRPr dirty="0"/>
          </a:p>
        </p:txBody>
      </p:sp>
      <p:pic>
        <p:nvPicPr>
          <p:cNvPr id="14" name="Google Shape;74;p2">
            <a:extLst>
              <a:ext uri="{FF2B5EF4-FFF2-40B4-BE49-F238E27FC236}">
                <a16:creationId xmlns:a16="http://schemas.microsoft.com/office/drawing/2014/main" id="{DDFA836B-672D-0E40-9797-A9F0DB9B8F9F}"/>
              </a:ext>
            </a:extLst>
          </p:cNvPr>
          <p:cNvPicPr preferRelativeResize="0"/>
          <p:nvPr/>
        </p:nvPicPr>
        <p:blipFill rotWithShape="1">
          <a:blip r:embed="rId4">
            <a:alphaModFix/>
          </a:blip>
          <a:srcRect/>
          <a:stretch/>
        </p:blipFill>
        <p:spPr>
          <a:xfrm>
            <a:off x="5053869" y="1267250"/>
            <a:ext cx="1270731" cy="174545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4"/>
          <p:cNvSpPr/>
          <p:nvPr/>
        </p:nvSpPr>
        <p:spPr>
          <a:xfrm>
            <a:off x="2687940" y="222947"/>
            <a:ext cx="2536302" cy="817100"/>
          </a:xfrm>
          <a:prstGeom prst="wedgeRoundRectCallout">
            <a:avLst>
              <a:gd name="adj1" fmla="val -690"/>
              <a:gd name="adj2" fmla="val 102471"/>
              <a:gd name="adj3" fmla="val 16667"/>
            </a:avLst>
          </a:prstGeom>
          <a:solidFill>
            <a:srgbClr val="F7FFB3"/>
          </a:solidFill>
          <a:ln w="25400" cap="flat" cmpd="sng">
            <a:solidFill>
              <a:srgbClr val="DAF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dk1"/>
                </a:solidFill>
                <a:latin typeface="Arial"/>
                <a:ea typeface="Arial"/>
                <a:cs typeface="Arial"/>
                <a:sym typeface="Arial"/>
              </a:rPr>
              <a:t>Can we add instrumentation that looks at passwords?</a:t>
            </a:r>
            <a:endParaRPr/>
          </a:p>
        </p:txBody>
      </p:sp>
      <p:sp>
        <p:nvSpPr>
          <p:cNvPr id="100" name="Google Shape;100;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a:t>Architecture</a:t>
            </a:r>
            <a:endParaRPr/>
          </a:p>
        </p:txBody>
      </p:sp>
      <p:sp>
        <p:nvSpPr>
          <p:cNvPr id="101" name="Google Shape;101;p4"/>
          <p:cNvSpPr/>
          <p:nvPr/>
        </p:nvSpPr>
        <p:spPr>
          <a:xfrm>
            <a:off x="3888721" y="1572310"/>
            <a:ext cx="1411980" cy="713855"/>
          </a:xfrm>
          <a:prstGeom prst="roundRect">
            <a:avLst>
              <a:gd name="adj" fmla="val 16667"/>
            </a:avLst>
          </a:prstGeom>
          <a:solidFill>
            <a:schemeClr val="accent5"/>
          </a:solidFill>
          <a:ln w="25400" cap="flat" cmpd="sng">
            <a:solidFill>
              <a:srgbClr val="006E7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dirty="0">
                <a:solidFill>
                  <a:schemeClr val="lt1"/>
                </a:solidFill>
                <a:latin typeface="Arial"/>
                <a:ea typeface="Arial"/>
                <a:cs typeface="Arial"/>
                <a:sym typeface="Arial"/>
              </a:rPr>
              <a:t>Single-sign-on (SSO) service</a:t>
            </a:r>
            <a:endParaRPr dirty="0"/>
          </a:p>
        </p:txBody>
      </p:sp>
      <p:sp>
        <p:nvSpPr>
          <p:cNvPr id="103" name="Google Shape;103;p4"/>
          <p:cNvSpPr/>
          <p:nvPr/>
        </p:nvSpPr>
        <p:spPr>
          <a:xfrm>
            <a:off x="437267" y="1162491"/>
            <a:ext cx="1138028" cy="685999"/>
          </a:xfrm>
          <a:prstGeom prst="roundRect">
            <a:avLst>
              <a:gd name="adj" fmla="val 16667"/>
            </a:avLst>
          </a:prstGeom>
          <a:solidFill>
            <a:schemeClr val="accent5"/>
          </a:solidFill>
          <a:ln w="25400" cap="flat" cmpd="sng">
            <a:solidFill>
              <a:srgbClr val="006E7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600" b="0" i="0" u="none" strike="noStrike" cap="none">
                <a:solidFill>
                  <a:schemeClr val="lt1"/>
                </a:solidFill>
                <a:latin typeface="Arial"/>
                <a:ea typeface="Arial"/>
                <a:cs typeface="Arial"/>
                <a:sym typeface="Arial"/>
              </a:rPr>
              <a:t>student center</a:t>
            </a:r>
            <a:endParaRPr/>
          </a:p>
        </p:txBody>
      </p:sp>
      <p:sp>
        <p:nvSpPr>
          <p:cNvPr id="104" name="Google Shape;104;p4"/>
          <p:cNvSpPr/>
          <p:nvPr/>
        </p:nvSpPr>
        <p:spPr>
          <a:xfrm>
            <a:off x="466607" y="1995749"/>
            <a:ext cx="1138028" cy="437322"/>
          </a:xfrm>
          <a:prstGeom prst="roundRect">
            <a:avLst>
              <a:gd name="adj" fmla="val 16667"/>
            </a:avLst>
          </a:prstGeom>
          <a:solidFill>
            <a:schemeClr val="accent5"/>
          </a:solidFill>
          <a:ln w="25400" cap="flat" cmpd="sng">
            <a:solidFill>
              <a:srgbClr val="006E7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600" b="0" i="0" u="none" strike="noStrike" cap="none">
                <a:solidFill>
                  <a:schemeClr val="lt1"/>
                </a:solidFill>
                <a:latin typeface="Arial"/>
                <a:ea typeface="Arial"/>
                <a:cs typeface="Arial"/>
                <a:sym typeface="Arial"/>
              </a:rPr>
              <a:t>email</a:t>
            </a:r>
            <a:endParaRPr/>
          </a:p>
        </p:txBody>
      </p:sp>
      <p:sp>
        <p:nvSpPr>
          <p:cNvPr id="105" name="Google Shape;105;p4"/>
          <p:cNvSpPr/>
          <p:nvPr/>
        </p:nvSpPr>
        <p:spPr>
          <a:xfrm>
            <a:off x="466607" y="2636110"/>
            <a:ext cx="1138028" cy="437322"/>
          </a:xfrm>
          <a:prstGeom prst="roundRect">
            <a:avLst>
              <a:gd name="adj" fmla="val 16667"/>
            </a:avLst>
          </a:prstGeom>
          <a:solidFill>
            <a:schemeClr val="accent5"/>
          </a:solidFill>
          <a:ln w="25400" cap="flat" cmpd="sng">
            <a:solidFill>
              <a:srgbClr val="006E7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600" b="0" i="0" u="none" strike="noStrike" cap="none">
                <a:solidFill>
                  <a:schemeClr val="lt1"/>
                </a:solidFill>
                <a:latin typeface="Arial"/>
                <a:ea typeface="Arial"/>
                <a:cs typeface="Arial"/>
                <a:sym typeface="Arial"/>
              </a:rPr>
              <a:t>bursar</a:t>
            </a:r>
            <a:endParaRPr/>
          </a:p>
        </p:txBody>
      </p:sp>
      <p:sp>
        <p:nvSpPr>
          <p:cNvPr id="107" name="Google Shape;107;p4"/>
          <p:cNvSpPr txBox="1"/>
          <p:nvPr/>
        </p:nvSpPr>
        <p:spPr>
          <a:xfrm>
            <a:off x="2347846" y="1416095"/>
            <a:ext cx="1138256" cy="52322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rgbClr val="000000"/>
                </a:solidFill>
                <a:latin typeface="Arial"/>
                <a:ea typeface="Arial"/>
                <a:cs typeface="Arial"/>
                <a:sym typeface="Arial"/>
              </a:rPr>
              <a:t>username, password</a:t>
            </a:r>
            <a:endParaRPr/>
          </a:p>
        </p:txBody>
      </p:sp>
      <p:sp>
        <p:nvSpPr>
          <p:cNvPr id="109" name="Google Shape;109;p4"/>
          <p:cNvSpPr/>
          <p:nvPr/>
        </p:nvSpPr>
        <p:spPr>
          <a:xfrm>
            <a:off x="3698322" y="1338289"/>
            <a:ext cx="1792777" cy="1115715"/>
          </a:xfrm>
          <a:prstGeom prst="ellipse">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10" name="Google Shape;110;p4"/>
          <p:cNvSpPr/>
          <p:nvPr/>
        </p:nvSpPr>
        <p:spPr>
          <a:xfrm>
            <a:off x="3904715" y="2857554"/>
            <a:ext cx="1411980" cy="713855"/>
          </a:xfrm>
          <a:prstGeom prst="roundRect">
            <a:avLst>
              <a:gd name="adj" fmla="val 16667"/>
            </a:avLst>
          </a:prstGeom>
          <a:solidFill>
            <a:srgbClr val="942093">
              <a:alpha val="89019"/>
            </a:srgbClr>
          </a:solidFill>
          <a:ln w="25400" cap="flat" cmpd="sng">
            <a:solidFill>
              <a:srgbClr val="7030A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Measurement service (VM)</a:t>
            </a:r>
            <a:endParaRPr/>
          </a:p>
        </p:txBody>
      </p:sp>
      <p:sp>
        <p:nvSpPr>
          <p:cNvPr id="111" name="Google Shape;111;p4"/>
          <p:cNvSpPr/>
          <p:nvPr/>
        </p:nvSpPr>
        <p:spPr>
          <a:xfrm>
            <a:off x="3904715" y="4131825"/>
            <a:ext cx="1411980" cy="713855"/>
          </a:xfrm>
          <a:prstGeom prst="roundRect">
            <a:avLst>
              <a:gd name="adj" fmla="val 16667"/>
            </a:avLst>
          </a:prstGeom>
          <a:solidFill>
            <a:srgbClr val="942093">
              <a:alpha val="87450"/>
            </a:srgbClr>
          </a:solidFill>
          <a:ln w="25400" cap="flat" cmpd="sng">
            <a:solidFill>
              <a:srgbClr val="7030A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Analysis service (VM)</a:t>
            </a:r>
            <a:endParaRPr/>
          </a:p>
        </p:txBody>
      </p:sp>
      <p:cxnSp>
        <p:nvCxnSpPr>
          <p:cNvPr id="112" name="Google Shape;112;p4"/>
          <p:cNvCxnSpPr/>
          <p:nvPr/>
        </p:nvCxnSpPr>
        <p:spPr>
          <a:xfrm rot="10800000">
            <a:off x="3648728" y="3780608"/>
            <a:ext cx="5157794" cy="0"/>
          </a:xfrm>
          <a:prstGeom prst="straightConnector1">
            <a:avLst/>
          </a:prstGeom>
          <a:noFill/>
          <a:ln w="25400" cap="flat" cmpd="sng">
            <a:solidFill>
              <a:schemeClr val="accent4"/>
            </a:solidFill>
            <a:prstDash val="solid"/>
            <a:round/>
            <a:headEnd type="none" w="sm" len="sm"/>
            <a:tailEnd type="none" w="sm" len="sm"/>
          </a:ln>
          <a:effectLst>
            <a:outerShdw blurRad="40000" dist="20000" dir="5400000" rotWithShape="0">
              <a:srgbClr val="000000">
                <a:alpha val="37647"/>
              </a:srgbClr>
            </a:outerShdw>
          </a:effectLst>
        </p:spPr>
      </p:cxnSp>
      <p:sp>
        <p:nvSpPr>
          <p:cNvPr id="113" name="Google Shape;113;p4"/>
          <p:cNvSpPr/>
          <p:nvPr/>
        </p:nvSpPr>
        <p:spPr>
          <a:xfrm>
            <a:off x="6920645" y="2831564"/>
            <a:ext cx="1417572" cy="713855"/>
          </a:xfrm>
          <a:prstGeom prst="can">
            <a:avLst>
              <a:gd name="adj" fmla="val 25000"/>
            </a:avLst>
          </a:prstGeom>
          <a:solidFill>
            <a:srgbClr val="942093"/>
          </a:solidFill>
          <a:ln w="25400" cap="flat" cmpd="sng">
            <a:solidFill>
              <a:srgbClr val="7030A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Ephemeral DB</a:t>
            </a:r>
            <a:endParaRPr/>
          </a:p>
        </p:txBody>
      </p:sp>
      <p:sp>
        <p:nvSpPr>
          <p:cNvPr id="114" name="Google Shape;114;p4"/>
          <p:cNvSpPr/>
          <p:nvPr/>
        </p:nvSpPr>
        <p:spPr>
          <a:xfrm>
            <a:off x="6920645" y="4125420"/>
            <a:ext cx="1417572" cy="713855"/>
          </a:xfrm>
          <a:prstGeom prst="can">
            <a:avLst>
              <a:gd name="adj" fmla="val 25000"/>
            </a:avLst>
          </a:prstGeom>
          <a:solidFill>
            <a:srgbClr val="942093"/>
          </a:solidFill>
          <a:ln w="25400" cap="flat" cmpd="sng">
            <a:solidFill>
              <a:srgbClr val="7030A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Persistent DB</a:t>
            </a:r>
            <a:endParaRPr/>
          </a:p>
        </p:txBody>
      </p:sp>
      <p:cxnSp>
        <p:nvCxnSpPr>
          <p:cNvPr id="115" name="Google Shape;115;p4"/>
          <p:cNvCxnSpPr>
            <a:stCxn id="101" idx="2"/>
            <a:endCxn id="110" idx="0"/>
          </p:cNvCxnSpPr>
          <p:nvPr/>
        </p:nvCxnSpPr>
        <p:spPr>
          <a:xfrm>
            <a:off x="4594711" y="2286165"/>
            <a:ext cx="15900" cy="571500"/>
          </a:xfrm>
          <a:prstGeom prst="straightConnector1">
            <a:avLst/>
          </a:prstGeom>
          <a:noFill/>
          <a:ln w="12700" cap="flat" cmpd="sng">
            <a:solidFill>
              <a:srgbClr val="942093"/>
            </a:solidFill>
            <a:prstDash val="solid"/>
            <a:round/>
            <a:headEnd type="none" w="sm" len="sm"/>
            <a:tailEnd type="triangle" w="med" len="med"/>
          </a:ln>
        </p:spPr>
      </p:cxnSp>
      <p:sp>
        <p:nvSpPr>
          <p:cNvPr id="116" name="Google Shape;116;p4"/>
          <p:cNvSpPr txBox="1"/>
          <p:nvPr/>
        </p:nvSpPr>
        <p:spPr>
          <a:xfrm>
            <a:off x="4551354" y="2451575"/>
            <a:ext cx="2111544"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200" b="0" i="0" u="none" strike="noStrike" cap="none">
                <a:solidFill>
                  <a:srgbClr val="000000"/>
                </a:solidFill>
                <a:latin typeface="Arial"/>
                <a:ea typeface="Arial"/>
                <a:cs typeface="Arial"/>
                <a:sym typeface="Arial"/>
              </a:rPr>
              <a:t>sanitized login request</a:t>
            </a:r>
            <a:endParaRPr/>
          </a:p>
        </p:txBody>
      </p:sp>
      <p:cxnSp>
        <p:nvCxnSpPr>
          <p:cNvPr id="117" name="Google Shape;117;p4"/>
          <p:cNvCxnSpPr>
            <a:stCxn id="110" idx="3"/>
            <a:endCxn id="113" idx="2"/>
          </p:cNvCxnSpPr>
          <p:nvPr/>
        </p:nvCxnSpPr>
        <p:spPr>
          <a:xfrm rot="10800000" flipH="1">
            <a:off x="5316695" y="3188382"/>
            <a:ext cx="1604100" cy="26100"/>
          </a:xfrm>
          <a:prstGeom prst="straightConnector1">
            <a:avLst/>
          </a:prstGeom>
          <a:noFill/>
          <a:ln w="12700" cap="flat" cmpd="sng">
            <a:solidFill>
              <a:srgbClr val="942093"/>
            </a:solidFill>
            <a:prstDash val="solid"/>
            <a:round/>
            <a:headEnd type="triangle" w="med" len="med"/>
            <a:tailEnd type="triangle" w="med" len="med"/>
          </a:ln>
        </p:spPr>
      </p:cxnSp>
      <p:cxnSp>
        <p:nvCxnSpPr>
          <p:cNvPr id="118" name="Google Shape;118;p4"/>
          <p:cNvCxnSpPr>
            <a:endCxn id="114" idx="2"/>
          </p:cNvCxnSpPr>
          <p:nvPr/>
        </p:nvCxnSpPr>
        <p:spPr>
          <a:xfrm rot="-5400000" flipH="1">
            <a:off x="5940545" y="3502248"/>
            <a:ext cx="1293900" cy="666300"/>
          </a:xfrm>
          <a:prstGeom prst="bentConnector2">
            <a:avLst/>
          </a:prstGeom>
          <a:noFill/>
          <a:ln w="12700" cap="flat" cmpd="sng">
            <a:solidFill>
              <a:srgbClr val="942093"/>
            </a:solidFill>
            <a:prstDash val="solid"/>
            <a:round/>
            <a:headEnd type="none" w="sm" len="sm"/>
            <a:tailEnd type="triangle" w="med" len="med"/>
          </a:ln>
        </p:spPr>
      </p:cxnSp>
      <p:cxnSp>
        <p:nvCxnSpPr>
          <p:cNvPr id="119" name="Google Shape;119;p4"/>
          <p:cNvCxnSpPr/>
          <p:nvPr/>
        </p:nvCxnSpPr>
        <p:spPr>
          <a:xfrm>
            <a:off x="5300701" y="4619182"/>
            <a:ext cx="1619944" cy="0"/>
          </a:xfrm>
          <a:prstGeom prst="straightConnector1">
            <a:avLst/>
          </a:prstGeom>
          <a:noFill/>
          <a:ln w="12700" cap="flat" cmpd="sng">
            <a:solidFill>
              <a:srgbClr val="942093"/>
            </a:solidFill>
            <a:prstDash val="solid"/>
            <a:round/>
            <a:headEnd type="triangle" w="med" len="med"/>
            <a:tailEnd type="triangle" w="med" len="med"/>
          </a:ln>
        </p:spPr>
      </p:cxnSp>
      <p:sp>
        <p:nvSpPr>
          <p:cNvPr id="120" name="Google Shape;120;p4"/>
          <p:cNvSpPr txBox="1"/>
          <p:nvPr/>
        </p:nvSpPr>
        <p:spPr>
          <a:xfrm>
            <a:off x="3345746" y="3802860"/>
            <a:ext cx="1878496" cy="30777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US" sz="1400" b="0" i="0" u="none" strike="noStrike" cap="none">
                <a:solidFill>
                  <a:srgbClr val="000000"/>
                </a:solidFill>
                <a:latin typeface="Arial"/>
                <a:ea typeface="Arial"/>
                <a:cs typeface="Arial"/>
                <a:sym typeface="Arial"/>
              </a:rPr>
              <a:t>researcher access</a:t>
            </a:r>
            <a:endParaRPr/>
          </a:p>
        </p:txBody>
      </p:sp>
      <p:sp>
        <p:nvSpPr>
          <p:cNvPr id="121" name="Google Shape;121;p4"/>
          <p:cNvSpPr/>
          <p:nvPr/>
        </p:nvSpPr>
        <p:spPr>
          <a:xfrm>
            <a:off x="437267" y="3295011"/>
            <a:ext cx="3042437" cy="1734187"/>
          </a:xfrm>
          <a:prstGeom prst="rect">
            <a:avLst/>
          </a:prstGeom>
          <a:solidFill>
            <a:srgbClr val="F7FFB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22" name="Google Shape;122;p4"/>
          <p:cNvSpPr txBox="1"/>
          <p:nvPr/>
        </p:nvSpPr>
        <p:spPr>
          <a:xfrm>
            <a:off x="651237" y="3435170"/>
            <a:ext cx="2608088"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400" b="1" i="0" u="none" strike="noStrike" cap="none">
                <a:solidFill>
                  <a:srgbClr val="000000"/>
                </a:solidFill>
                <a:latin typeface="Arial"/>
                <a:ea typeface="Arial"/>
                <a:cs typeface="Arial"/>
                <a:sym typeface="Arial"/>
              </a:rPr>
              <a:t>Design principles</a:t>
            </a:r>
            <a:endParaRPr/>
          </a:p>
        </p:txBody>
      </p:sp>
      <p:sp>
        <p:nvSpPr>
          <p:cNvPr id="123" name="Google Shape;123;p4"/>
          <p:cNvSpPr txBox="1"/>
          <p:nvPr/>
        </p:nvSpPr>
        <p:spPr>
          <a:xfrm>
            <a:off x="737658" y="3780608"/>
            <a:ext cx="2608088"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1" i="0" u="none" strike="noStrike" cap="none">
                <a:solidFill>
                  <a:srgbClr val="000000"/>
                </a:solidFill>
                <a:latin typeface="Arial"/>
                <a:ea typeface="Arial"/>
                <a:cs typeface="Arial"/>
                <a:sym typeface="Arial"/>
              </a:rPr>
              <a:t>1. </a:t>
            </a:r>
            <a:r>
              <a:rPr lang="en-US" sz="1400" b="0" i="0" u="none" strike="noStrike" cap="none">
                <a:solidFill>
                  <a:srgbClr val="000000"/>
                </a:solidFill>
                <a:latin typeface="Arial"/>
                <a:ea typeface="Arial"/>
                <a:cs typeface="Arial"/>
                <a:sym typeface="Arial"/>
              </a:rPr>
              <a:t>Safe-on-reboot (Miklas ’09)</a:t>
            </a:r>
            <a:endParaRPr/>
          </a:p>
        </p:txBody>
      </p:sp>
      <p:sp>
        <p:nvSpPr>
          <p:cNvPr id="124" name="Google Shape;124;p4"/>
          <p:cNvSpPr txBox="1"/>
          <p:nvPr/>
        </p:nvSpPr>
        <p:spPr>
          <a:xfrm>
            <a:off x="738275" y="4052291"/>
            <a:ext cx="2608088"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1" i="0" u="none" strike="noStrike" cap="none">
                <a:solidFill>
                  <a:srgbClr val="000000"/>
                </a:solidFill>
                <a:latin typeface="Arial"/>
                <a:ea typeface="Arial"/>
                <a:cs typeface="Arial"/>
                <a:sym typeface="Arial"/>
              </a:rPr>
              <a:t>2. </a:t>
            </a:r>
            <a:r>
              <a:rPr lang="en-US" sz="1400" b="0" i="0" u="none" strike="noStrike" cap="none">
                <a:solidFill>
                  <a:srgbClr val="000000"/>
                </a:solidFill>
                <a:latin typeface="Arial"/>
                <a:ea typeface="Arial"/>
                <a:cs typeface="Arial"/>
                <a:sym typeface="Arial"/>
              </a:rPr>
              <a:t>Periodic deletion</a:t>
            </a:r>
            <a:endParaRPr/>
          </a:p>
        </p:txBody>
      </p:sp>
      <p:sp>
        <p:nvSpPr>
          <p:cNvPr id="125" name="Google Shape;125;p4"/>
          <p:cNvSpPr txBox="1"/>
          <p:nvPr/>
        </p:nvSpPr>
        <p:spPr>
          <a:xfrm>
            <a:off x="744020" y="4303824"/>
            <a:ext cx="2608088"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1" i="0" u="none" strike="noStrike" cap="none">
                <a:solidFill>
                  <a:srgbClr val="000000"/>
                </a:solidFill>
                <a:latin typeface="Arial"/>
                <a:ea typeface="Arial"/>
                <a:cs typeface="Arial"/>
                <a:sym typeface="Arial"/>
              </a:rPr>
              <a:t>3. </a:t>
            </a:r>
            <a:r>
              <a:rPr lang="en-US" sz="1400" b="0" i="0" u="none" strike="noStrike" cap="none">
                <a:solidFill>
                  <a:srgbClr val="000000"/>
                </a:solidFill>
                <a:latin typeface="Arial"/>
                <a:ea typeface="Arial"/>
                <a:cs typeface="Arial"/>
                <a:sym typeface="Arial"/>
              </a:rPr>
              <a:t>Least privilege access</a:t>
            </a:r>
            <a:endParaRPr/>
          </a:p>
        </p:txBody>
      </p:sp>
      <p:cxnSp>
        <p:nvCxnSpPr>
          <p:cNvPr id="126" name="Google Shape;126;p4"/>
          <p:cNvCxnSpPr>
            <a:stCxn id="103" idx="3"/>
            <a:endCxn id="101" idx="1"/>
          </p:cNvCxnSpPr>
          <p:nvPr/>
        </p:nvCxnSpPr>
        <p:spPr>
          <a:xfrm>
            <a:off x="1575295" y="1505490"/>
            <a:ext cx="2313300" cy="423600"/>
          </a:xfrm>
          <a:prstGeom prst="bentConnector3">
            <a:avLst>
              <a:gd name="adj1" fmla="val 20356"/>
            </a:avLst>
          </a:prstGeom>
          <a:noFill/>
          <a:ln w="12700" cap="flat" cmpd="sng">
            <a:solidFill>
              <a:schemeClr val="accent5"/>
            </a:solidFill>
            <a:prstDash val="solid"/>
            <a:round/>
            <a:headEnd type="none" w="sm" len="sm"/>
            <a:tailEnd type="triangle" w="med" len="med"/>
          </a:ln>
        </p:spPr>
      </p:cxnSp>
      <p:cxnSp>
        <p:nvCxnSpPr>
          <p:cNvPr id="127" name="Google Shape;127;p4"/>
          <p:cNvCxnSpPr>
            <a:stCxn id="104" idx="3"/>
            <a:endCxn id="101" idx="1"/>
          </p:cNvCxnSpPr>
          <p:nvPr/>
        </p:nvCxnSpPr>
        <p:spPr>
          <a:xfrm rot="10800000" flipH="1">
            <a:off x="1604635" y="1929110"/>
            <a:ext cx="2284200" cy="285300"/>
          </a:xfrm>
          <a:prstGeom prst="bentConnector3">
            <a:avLst>
              <a:gd name="adj1" fmla="val 19103"/>
            </a:avLst>
          </a:prstGeom>
          <a:noFill/>
          <a:ln w="12700" cap="flat" cmpd="sng">
            <a:solidFill>
              <a:schemeClr val="accent5"/>
            </a:solidFill>
            <a:prstDash val="solid"/>
            <a:round/>
            <a:headEnd type="none" w="sm" len="sm"/>
            <a:tailEnd type="triangle" w="med" len="med"/>
          </a:ln>
        </p:spPr>
      </p:cxnSp>
      <p:cxnSp>
        <p:nvCxnSpPr>
          <p:cNvPr id="128" name="Google Shape;128;p4"/>
          <p:cNvCxnSpPr>
            <a:stCxn id="105" idx="3"/>
            <a:endCxn id="101" idx="1"/>
          </p:cNvCxnSpPr>
          <p:nvPr/>
        </p:nvCxnSpPr>
        <p:spPr>
          <a:xfrm rot="10800000" flipH="1">
            <a:off x="1604635" y="1929271"/>
            <a:ext cx="2284200" cy="925500"/>
          </a:xfrm>
          <a:prstGeom prst="bentConnector3">
            <a:avLst>
              <a:gd name="adj1" fmla="val 19103"/>
            </a:avLst>
          </a:prstGeom>
          <a:noFill/>
          <a:ln w="12700" cap="flat" cmpd="sng">
            <a:solidFill>
              <a:schemeClr val="accent5"/>
            </a:solidFill>
            <a:prstDash val="solid"/>
            <a:round/>
            <a:headEnd type="none" w="sm" len="sm"/>
            <a:tailEnd type="triangle" w="med" len="med"/>
          </a:ln>
        </p:spPr>
      </p:cxnSp>
      <p:sp>
        <p:nvSpPr>
          <p:cNvPr id="129" name="Google Shape;12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US"/>
              <a:t>4</a:t>
            </a:fld>
            <a:endParaRPr/>
          </a:p>
        </p:txBody>
      </p:sp>
      <p:sp>
        <p:nvSpPr>
          <p:cNvPr id="130" name="Google Shape;130;p4"/>
          <p:cNvSpPr txBox="1"/>
          <p:nvPr/>
        </p:nvSpPr>
        <p:spPr>
          <a:xfrm>
            <a:off x="6227625" y="3826206"/>
            <a:ext cx="2013850" cy="27699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200" b="0" i="0" u="none" strike="noStrike" cap="none">
                <a:solidFill>
                  <a:srgbClr val="000000"/>
                </a:solidFill>
                <a:latin typeface="Arial"/>
                <a:ea typeface="Arial"/>
                <a:cs typeface="Arial"/>
                <a:sym typeface="Arial"/>
              </a:rPr>
              <a:t>pw-derived measurements</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0"/>
                                        </p:tgtEl>
                                        <p:attrNameLst>
                                          <p:attrName>style.visibility</p:attrName>
                                        </p:attrNameLst>
                                      </p:cBhvr>
                                      <p:to>
                                        <p:strVal val="visible"/>
                                      </p:to>
                                    </p:set>
                                  </p:childTnLst>
                                </p:cTn>
                              </p:par>
                              <p:par>
                                <p:cTn id="25" presetID="1" presetClass="exit" presetSubtype="0" fill="hold" nodeType="withEffect">
                                  <p:stCondLst>
                                    <p:cond delay="0"/>
                                  </p:stCondLst>
                                  <p:childTnLst>
                                    <p:set>
                                      <p:cBhvr>
                                        <p:cTn id="26" dur="1" fill="hold">
                                          <p:stCondLst>
                                            <p:cond delay="1"/>
                                          </p:stCondLst>
                                        </p:cTn>
                                        <p:tgtEl>
                                          <p:spTgt spid="109"/>
                                        </p:tgtEl>
                                        <p:attrNameLst>
                                          <p:attrName>style.visibility</p:attrName>
                                        </p:attrNameLst>
                                      </p:cBhvr>
                                      <p:to>
                                        <p:strVal val="hidden"/>
                                      </p:to>
                                    </p:set>
                                  </p:childTnLst>
                                </p:cTn>
                              </p:par>
                              <p:par>
                                <p:cTn id="27" presetID="1" presetClass="entr" presetSubtype="0" fill="hold" nodeType="withEffect">
                                  <p:stCondLst>
                                    <p:cond delay="0"/>
                                  </p:stCondLst>
                                  <p:childTnLst>
                                    <p:set>
                                      <p:cBhvr>
                                        <p:cTn id="28" dur="1" fill="hold">
                                          <p:stCondLst>
                                            <p:cond delay="0"/>
                                          </p:stCondLst>
                                        </p:cTn>
                                        <p:tgtEl>
                                          <p:spTgt spid="11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1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14"/>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18"/>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30"/>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20"/>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1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11"/>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119"/>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a:t>Architecture</a:t>
            </a:r>
            <a:endParaRPr/>
          </a:p>
        </p:txBody>
      </p:sp>
      <p:sp>
        <p:nvSpPr>
          <p:cNvPr id="136" name="Google Shape;136;p5"/>
          <p:cNvSpPr/>
          <p:nvPr/>
        </p:nvSpPr>
        <p:spPr>
          <a:xfrm>
            <a:off x="3888721" y="1572310"/>
            <a:ext cx="1411980" cy="713855"/>
          </a:xfrm>
          <a:prstGeom prst="roundRect">
            <a:avLst>
              <a:gd name="adj" fmla="val 16667"/>
            </a:avLst>
          </a:prstGeom>
          <a:solidFill>
            <a:schemeClr val="accent5"/>
          </a:solidFill>
          <a:ln w="25400" cap="flat" cmpd="sng">
            <a:solidFill>
              <a:srgbClr val="006E7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Single-sign-on (SSO) service</a:t>
            </a:r>
            <a:endParaRPr/>
          </a:p>
        </p:txBody>
      </p:sp>
      <p:sp>
        <p:nvSpPr>
          <p:cNvPr id="138" name="Google Shape;138;p5"/>
          <p:cNvSpPr/>
          <p:nvPr/>
        </p:nvSpPr>
        <p:spPr>
          <a:xfrm>
            <a:off x="437267" y="1162491"/>
            <a:ext cx="1138028" cy="685999"/>
          </a:xfrm>
          <a:prstGeom prst="roundRect">
            <a:avLst>
              <a:gd name="adj" fmla="val 16667"/>
            </a:avLst>
          </a:prstGeom>
          <a:solidFill>
            <a:schemeClr val="accent5"/>
          </a:solidFill>
          <a:ln w="25400" cap="flat" cmpd="sng">
            <a:solidFill>
              <a:srgbClr val="006E7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600" b="0" i="0" u="none" strike="noStrike" cap="none">
                <a:solidFill>
                  <a:schemeClr val="lt1"/>
                </a:solidFill>
                <a:latin typeface="Arial"/>
                <a:ea typeface="Arial"/>
                <a:cs typeface="Arial"/>
                <a:sym typeface="Arial"/>
              </a:rPr>
              <a:t>student center</a:t>
            </a:r>
            <a:endParaRPr/>
          </a:p>
        </p:txBody>
      </p:sp>
      <p:sp>
        <p:nvSpPr>
          <p:cNvPr id="139" name="Google Shape;139;p5"/>
          <p:cNvSpPr/>
          <p:nvPr/>
        </p:nvSpPr>
        <p:spPr>
          <a:xfrm>
            <a:off x="466607" y="1995749"/>
            <a:ext cx="1138028" cy="437322"/>
          </a:xfrm>
          <a:prstGeom prst="roundRect">
            <a:avLst>
              <a:gd name="adj" fmla="val 16667"/>
            </a:avLst>
          </a:prstGeom>
          <a:solidFill>
            <a:schemeClr val="accent5"/>
          </a:solidFill>
          <a:ln w="25400" cap="flat" cmpd="sng">
            <a:solidFill>
              <a:srgbClr val="006E7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600" b="0" i="0" u="none" strike="noStrike" cap="none">
                <a:solidFill>
                  <a:schemeClr val="lt1"/>
                </a:solidFill>
                <a:latin typeface="Arial"/>
                <a:ea typeface="Arial"/>
                <a:cs typeface="Arial"/>
                <a:sym typeface="Arial"/>
              </a:rPr>
              <a:t>email</a:t>
            </a:r>
            <a:endParaRPr/>
          </a:p>
        </p:txBody>
      </p:sp>
      <p:sp>
        <p:nvSpPr>
          <p:cNvPr id="140" name="Google Shape;140;p5"/>
          <p:cNvSpPr/>
          <p:nvPr/>
        </p:nvSpPr>
        <p:spPr>
          <a:xfrm>
            <a:off x="466607" y="2636110"/>
            <a:ext cx="1138028" cy="437322"/>
          </a:xfrm>
          <a:prstGeom prst="roundRect">
            <a:avLst>
              <a:gd name="adj" fmla="val 16667"/>
            </a:avLst>
          </a:prstGeom>
          <a:solidFill>
            <a:schemeClr val="accent5"/>
          </a:solidFill>
          <a:ln w="25400" cap="flat" cmpd="sng">
            <a:solidFill>
              <a:srgbClr val="006E7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600" b="0" i="0" u="none" strike="noStrike" cap="none">
                <a:solidFill>
                  <a:schemeClr val="lt1"/>
                </a:solidFill>
                <a:latin typeface="Arial"/>
                <a:ea typeface="Arial"/>
                <a:cs typeface="Arial"/>
                <a:sym typeface="Arial"/>
              </a:rPr>
              <a:t>bursar</a:t>
            </a:r>
            <a:endParaRPr/>
          </a:p>
        </p:txBody>
      </p:sp>
      <p:sp>
        <p:nvSpPr>
          <p:cNvPr id="142" name="Google Shape;142;p5"/>
          <p:cNvSpPr/>
          <p:nvPr/>
        </p:nvSpPr>
        <p:spPr>
          <a:xfrm>
            <a:off x="3904715" y="2857554"/>
            <a:ext cx="1411980" cy="713855"/>
          </a:xfrm>
          <a:prstGeom prst="roundRect">
            <a:avLst>
              <a:gd name="adj" fmla="val 16667"/>
            </a:avLst>
          </a:prstGeom>
          <a:solidFill>
            <a:srgbClr val="942093">
              <a:alpha val="89019"/>
            </a:srgbClr>
          </a:solidFill>
          <a:ln w="25400" cap="flat" cmpd="sng">
            <a:solidFill>
              <a:srgbClr val="7030A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Measurement service (VM)</a:t>
            </a:r>
            <a:endParaRPr/>
          </a:p>
        </p:txBody>
      </p:sp>
      <p:sp>
        <p:nvSpPr>
          <p:cNvPr id="143" name="Google Shape;143;p5"/>
          <p:cNvSpPr/>
          <p:nvPr/>
        </p:nvSpPr>
        <p:spPr>
          <a:xfrm>
            <a:off x="3904715" y="4131825"/>
            <a:ext cx="1411980" cy="713855"/>
          </a:xfrm>
          <a:prstGeom prst="roundRect">
            <a:avLst>
              <a:gd name="adj" fmla="val 16667"/>
            </a:avLst>
          </a:prstGeom>
          <a:solidFill>
            <a:srgbClr val="942093">
              <a:alpha val="87450"/>
            </a:srgbClr>
          </a:solidFill>
          <a:ln w="25400" cap="flat" cmpd="sng">
            <a:solidFill>
              <a:srgbClr val="7030A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Analysis service (VM)</a:t>
            </a:r>
            <a:endParaRPr/>
          </a:p>
        </p:txBody>
      </p:sp>
      <p:cxnSp>
        <p:nvCxnSpPr>
          <p:cNvPr id="144" name="Google Shape;144;p5"/>
          <p:cNvCxnSpPr/>
          <p:nvPr/>
        </p:nvCxnSpPr>
        <p:spPr>
          <a:xfrm rot="10800000">
            <a:off x="3648728" y="3780608"/>
            <a:ext cx="5157794" cy="0"/>
          </a:xfrm>
          <a:prstGeom prst="straightConnector1">
            <a:avLst/>
          </a:prstGeom>
          <a:noFill/>
          <a:ln w="25400" cap="flat" cmpd="sng">
            <a:solidFill>
              <a:schemeClr val="accent4"/>
            </a:solidFill>
            <a:prstDash val="solid"/>
            <a:round/>
            <a:headEnd type="none" w="sm" len="sm"/>
            <a:tailEnd type="none" w="sm" len="sm"/>
          </a:ln>
          <a:effectLst>
            <a:outerShdw blurRad="40000" dist="20000" dir="5400000" rotWithShape="0">
              <a:srgbClr val="000000">
                <a:alpha val="37647"/>
              </a:srgbClr>
            </a:outerShdw>
          </a:effectLst>
        </p:spPr>
      </p:cxnSp>
      <p:sp>
        <p:nvSpPr>
          <p:cNvPr id="145" name="Google Shape;145;p5"/>
          <p:cNvSpPr/>
          <p:nvPr/>
        </p:nvSpPr>
        <p:spPr>
          <a:xfrm>
            <a:off x="6920645" y="2831564"/>
            <a:ext cx="1417572" cy="713855"/>
          </a:xfrm>
          <a:prstGeom prst="can">
            <a:avLst>
              <a:gd name="adj" fmla="val 25000"/>
            </a:avLst>
          </a:prstGeom>
          <a:solidFill>
            <a:srgbClr val="942093"/>
          </a:solidFill>
          <a:ln w="25400" cap="flat" cmpd="sng">
            <a:solidFill>
              <a:srgbClr val="7030A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Ephemeral DB</a:t>
            </a:r>
            <a:endParaRPr/>
          </a:p>
        </p:txBody>
      </p:sp>
      <p:sp>
        <p:nvSpPr>
          <p:cNvPr id="146" name="Google Shape;146;p5"/>
          <p:cNvSpPr/>
          <p:nvPr/>
        </p:nvSpPr>
        <p:spPr>
          <a:xfrm>
            <a:off x="6920645" y="4125420"/>
            <a:ext cx="1417572" cy="713855"/>
          </a:xfrm>
          <a:prstGeom prst="can">
            <a:avLst>
              <a:gd name="adj" fmla="val 25000"/>
            </a:avLst>
          </a:prstGeom>
          <a:solidFill>
            <a:srgbClr val="942093"/>
          </a:solidFill>
          <a:ln w="25400" cap="flat" cmpd="sng">
            <a:solidFill>
              <a:srgbClr val="7030A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Persistent DB</a:t>
            </a:r>
            <a:endParaRPr/>
          </a:p>
        </p:txBody>
      </p:sp>
      <p:cxnSp>
        <p:nvCxnSpPr>
          <p:cNvPr id="147" name="Google Shape;147;p5"/>
          <p:cNvCxnSpPr>
            <a:stCxn id="136" idx="2"/>
            <a:endCxn id="142" idx="0"/>
          </p:cNvCxnSpPr>
          <p:nvPr/>
        </p:nvCxnSpPr>
        <p:spPr>
          <a:xfrm>
            <a:off x="4594711" y="2286165"/>
            <a:ext cx="15900" cy="571500"/>
          </a:xfrm>
          <a:prstGeom prst="straightConnector1">
            <a:avLst/>
          </a:prstGeom>
          <a:noFill/>
          <a:ln w="12700" cap="flat" cmpd="sng">
            <a:solidFill>
              <a:srgbClr val="942093"/>
            </a:solidFill>
            <a:prstDash val="solid"/>
            <a:round/>
            <a:headEnd type="none" w="sm" len="sm"/>
            <a:tailEnd type="triangle" w="med" len="med"/>
          </a:ln>
        </p:spPr>
      </p:cxnSp>
      <p:cxnSp>
        <p:nvCxnSpPr>
          <p:cNvPr id="148" name="Google Shape;148;p5"/>
          <p:cNvCxnSpPr>
            <a:stCxn id="142" idx="3"/>
            <a:endCxn id="145" idx="2"/>
          </p:cNvCxnSpPr>
          <p:nvPr/>
        </p:nvCxnSpPr>
        <p:spPr>
          <a:xfrm rot="10800000" flipH="1">
            <a:off x="5316695" y="3188382"/>
            <a:ext cx="1604100" cy="26100"/>
          </a:xfrm>
          <a:prstGeom prst="straightConnector1">
            <a:avLst/>
          </a:prstGeom>
          <a:noFill/>
          <a:ln w="12700" cap="flat" cmpd="sng">
            <a:solidFill>
              <a:srgbClr val="942093"/>
            </a:solidFill>
            <a:prstDash val="solid"/>
            <a:round/>
            <a:headEnd type="triangle" w="med" len="med"/>
            <a:tailEnd type="triangle" w="med" len="med"/>
          </a:ln>
        </p:spPr>
      </p:cxnSp>
      <p:cxnSp>
        <p:nvCxnSpPr>
          <p:cNvPr id="149" name="Google Shape;149;p5"/>
          <p:cNvCxnSpPr>
            <a:endCxn id="146" idx="2"/>
          </p:cNvCxnSpPr>
          <p:nvPr/>
        </p:nvCxnSpPr>
        <p:spPr>
          <a:xfrm rot="-5400000" flipH="1">
            <a:off x="5940545" y="3502248"/>
            <a:ext cx="1293900" cy="666300"/>
          </a:xfrm>
          <a:prstGeom prst="bentConnector2">
            <a:avLst/>
          </a:prstGeom>
          <a:noFill/>
          <a:ln w="12700" cap="flat" cmpd="sng">
            <a:solidFill>
              <a:srgbClr val="942093"/>
            </a:solidFill>
            <a:prstDash val="solid"/>
            <a:round/>
            <a:headEnd type="none" w="sm" len="sm"/>
            <a:tailEnd type="triangle" w="med" len="med"/>
          </a:ln>
        </p:spPr>
      </p:cxnSp>
      <p:cxnSp>
        <p:nvCxnSpPr>
          <p:cNvPr id="150" name="Google Shape;150;p5"/>
          <p:cNvCxnSpPr/>
          <p:nvPr/>
        </p:nvCxnSpPr>
        <p:spPr>
          <a:xfrm>
            <a:off x="5300701" y="4619182"/>
            <a:ext cx="1619944" cy="0"/>
          </a:xfrm>
          <a:prstGeom prst="straightConnector1">
            <a:avLst/>
          </a:prstGeom>
          <a:noFill/>
          <a:ln w="12700" cap="flat" cmpd="sng">
            <a:solidFill>
              <a:srgbClr val="942093"/>
            </a:solidFill>
            <a:prstDash val="solid"/>
            <a:round/>
            <a:headEnd type="triangle" w="med" len="med"/>
            <a:tailEnd type="triangle" w="med" len="med"/>
          </a:ln>
        </p:spPr>
      </p:cxnSp>
      <p:sp>
        <p:nvSpPr>
          <p:cNvPr id="151" name="Google Shape;151;p5"/>
          <p:cNvSpPr txBox="1"/>
          <p:nvPr/>
        </p:nvSpPr>
        <p:spPr>
          <a:xfrm>
            <a:off x="3345746" y="3802860"/>
            <a:ext cx="1878496" cy="30777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US" sz="1400" b="0" i="0" u="none" strike="noStrike" cap="none">
                <a:solidFill>
                  <a:srgbClr val="000000"/>
                </a:solidFill>
                <a:latin typeface="Arial"/>
                <a:ea typeface="Arial"/>
                <a:cs typeface="Arial"/>
                <a:sym typeface="Arial"/>
              </a:rPr>
              <a:t>researcher access</a:t>
            </a:r>
            <a:endParaRPr/>
          </a:p>
        </p:txBody>
      </p:sp>
      <p:sp>
        <p:nvSpPr>
          <p:cNvPr id="152" name="Google Shape;152;p5"/>
          <p:cNvSpPr/>
          <p:nvPr/>
        </p:nvSpPr>
        <p:spPr>
          <a:xfrm>
            <a:off x="437267" y="3295011"/>
            <a:ext cx="3042437" cy="1734187"/>
          </a:xfrm>
          <a:prstGeom prst="rect">
            <a:avLst/>
          </a:prstGeom>
          <a:solidFill>
            <a:srgbClr val="F7FFB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53" name="Google Shape;153;p5"/>
          <p:cNvSpPr txBox="1"/>
          <p:nvPr/>
        </p:nvSpPr>
        <p:spPr>
          <a:xfrm>
            <a:off x="651237" y="3435170"/>
            <a:ext cx="2608088"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400" b="1" i="0" u="none" strike="noStrike" cap="none">
                <a:solidFill>
                  <a:srgbClr val="000000"/>
                </a:solidFill>
                <a:latin typeface="Arial"/>
                <a:ea typeface="Arial"/>
                <a:cs typeface="Arial"/>
                <a:sym typeface="Arial"/>
              </a:rPr>
              <a:t>Design principles</a:t>
            </a:r>
            <a:endParaRPr/>
          </a:p>
        </p:txBody>
      </p:sp>
      <p:sp>
        <p:nvSpPr>
          <p:cNvPr id="154" name="Google Shape;154;p5"/>
          <p:cNvSpPr txBox="1"/>
          <p:nvPr/>
        </p:nvSpPr>
        <p:spPr>
          <a:xfrm>
            <a:off x="737658" y="3780608"/>
            <a:ext cx="2608088"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1" i="0" u="none" strike="noStrike" cap="none">
                <a:solidFill>
                  <a:srgbClr val="000000"/>
                </a:solidFill>
                <a:latin typeface="Arial"/>
                <a:ea typeface="Arial"/>
                <a:cs typeface="Arial"/>
                <a:sym typeface="Arial"/>
              </a:rPr>
              <a:t>1. </a:t>
            </a:r>
            <a:r>
              <a:rPr lang="en-US" sz="1400" b="0" i="0" u="none" strike="noStrike" cap="none">
                <a:solidFill>
                  <a:srgbClr val="000000"/>
                </a:solidFill>
                <a:latin typeface="Arial"/>
                <a:ea typeface="Arial"/>
                <a:cs typeface="Arial"/>
                <a:sym typeface="Arial"/>
              </a:rPr>
              <a:t>Safe-on-reboot (Miklas ’09)</a:t>
            </a:r>
            <a:endParaRPr/>
          </a:p>
        </p:txBody>
      </p:sp>
      <p:sp>
        <p:nvSpPr>
          <p:cNvPr id="155" name="Google Shape;155;p5"/>
          <p:cNvSpPr txBox="1"/>
          <p:nvPr/>
        </p:nvSpPr>
        <p:spPr>
          <a:xfrm>
            <a:off x="738275" y="4052291"/>
            <a:ext cx="2608088"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1" i="0" u="none" strike="noStrike" cap="none">
                <a:solidFill>
                  <a:srgbClr val="000000"/>
                </a:solidFill>
                <a:latin typeface="Arial"/>
                <a:ea typeface="Arial"/>
                <a:cs typeface="Arial"/>
                <a:sym typeface="Arial"/>
              </a:rPr>
              <a:t>2. </a:t>
            </a:r>
            <a:r>
              <a:rPr lang="en-US" sz="1400" b="0" i="0" u="none" strike="noStrike" cap="none">
                <a:solidFill>
                  <a:srgbClr val="000000"/>
                </a:solidFill>
                <a:latin typeface="Arial"/>
                <a:ea typeface="Arial"/>
                <a:cs typeface="Arial"/>
                <a:sym typeface="Arial"/>
              </a:rPr>
              <a:t>Periodic deletion</a:t>
            </a:r>
            <a:endParaRPr/>
          </a:p>
        </p:txBody>
      </p:sp>
      <p:sp>
        <p:nvSpPr>
          <p:cNvPr id="156" name="Google Shape;156;p5"/>
          <p:cNvSpPr txBox="1"/>
          <p:nvPr/>
        </p:nvSpPr>
        <p:spPr>
          <a:xfrm>
            <a:off x="744020" y="4303824"/>
            <a:ext cx="2608088"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1" i="0" u="none" strike="noStrike" cap="none">
                <a:solidFill>
                  <a:srgbClr val="000000"/>
                </a:solidFill>
                <a:latin typeface="Arial"/>
                <a:ea typeface="Arial"/>
                <a:cs typeface="Arial"/>
                <a:sym typeface="Arial"/>
              </a:rPr>
              <a:t>3. </a:t>
            </a:r>
            <a:r>
              <a:rPr lang="en-US" sz="1400" b="0" i="0" u="none" strike="noStrike" cap="none">
                <a:solidFill>
                  <a:srgbClr val="000000"/>
                </a:solidFill>
                <a:latin typeface="Arial"/>
                <a:ea typeface="Arial"/>
                <a:cs typeface="Arial"/>
                <a:sym typeface="Arial"/>
              </a:rPr>
              <a:t>Least privilege access</a:t>
            </a:r>
            <a:endParaRPr/>
          </a:p>
        </p:txBody>
      </p:sp>
      <p:sp>
        <p:nvSpPr>
          <p:cNvPr id="157" name="Google Shape;157;p5"/>
          <p:cNvSpPr txBox="1"/>
          <p:nvPr/>
        </p:nvSpPr>
        <p:spPr>
          <a:xfrm>
            <a:off x="744174" y="4575507"/>
            <a:ext cx="2608088"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1" i="0" u="none" strike="noStrike" cap="none">
                <a:solidFill>
                  <a:srgbClr val="000000"/>
                </a:solidFill>
                <a:latin typeface="Arial"/>
                <a:ea typeface="Arial"/>
                <a:cs typeface="Arial"/>
                <a:sym typeface="Arial"/>
              </a:rPr>
              <a:t>4. </a:t>
            </a:r>
            <a:r>
              <a:rPr lang="en-US" sz="1400" b="0" i="0" u="none" strike="noStrike" cap="none">
                <a:solidFill>
                  <a:srgbClr val="000000"/>
                </a:solidFill>
                <a:latin typeface="Arial"/>
                <a:ea typeface="Arial"/>
                <a:cs typeface="Arial"/>
                <a:sym typeface="Arial"/>
              </a:rPr>
              <a:t>Bounded leakage logging</a:t>
            </a:r>
            <a:endParaRPr/>
          </a:p>
        </p:txBody>
      </p:sp>
      <p:cxnSp>
        <p:nvCxnSpPr>
          <p:cNvPr id="158" name="Google Shape;158;p5"/>
          <p:cNvCxnSpPr>
            <a:stCxn id="138" idx="3"/>
            <a:endCxn id="136" idx="1"/>
          </p:cNvCxnSpPr>
          <p:nvPr/>
        </p:nvCxnSpPr>
        <p:spPr>
          <a:xfrm>
            <a:off x="1575295" y="1505490"/>
            <a:ext cx="2313300" cy="423600"/>
          </a:xfrm>
          <a:prstGeom prst="bentConnector3">
            <a:avLst>
              <a:gd name="adj1" fmla="val 20356"/>
            </a:avLst>
          </a:prstGeom>
          <a:noFill/>
          <a:ln w="12700" cap="flat" cmpd="sng">
            <a:solidFill>
              <a:schemeClr val="accent5"/>
            </a:solidFill>
            <a:prstDash val="solid"/>
            <a:round/>
            <a:headEnd type="none" w="sm" len="sm"/>
            <a:tailEnd type="triangle" w="med" len="med"/>
          </a:ln>
        </p:spPr>
      </p:cxnSp>
      <p:cxnSp>
        <p:nvCxnSpPr>
          <p:cNvPr id="159" name="Google Shape;159;p5"/>
          <p:cNvCxnSpPr>
            <a:stCxn id="139" idx="3"/>
            <a:endCxn id="136" idx="1"/>
          </p:cNvCxnSpPr>
          <p:nvPr/>
        </p:nvCxnSpPr>
        <p:spPr>
          <a:xfrm rot="10800000" flipH="1">
            <a:off x="1604635" y="1929110"/>
            <a:ext cx="2284200" cy="285300"/>
          </a:xfrm>
          <a:prstGeom prst="bentConnector3">
            <a:avLst>
              <a:gd name="adj1" fmla="val 19103"/>
            </a:avLst>
          </a:prstGeom>
          <a:noFill/>
          <a:ln w="12700" cap="flat" cmpd="sng">
            <a:solidFill>
              <a:schemeClr val="accent5"/>
            </a:solidFill>
            <a:prstDash val="solid"/>
            <a:round/>
            <a:headEnd type="none" w="sm" len="sm"/>
            <a:tailEnd type="triangle" w="med" len="med"/>
          </a:ln>
        </p:spPr>
      </p:cxnSp>
      <p:cxnSp>
        <p:nvCxnSpPr>
          <p:cNvPr id="160" name="Google Shape;160;p5"/>
          <p:cNvCxnSpPr>
            <a:stCxn id="140" idx="3"/>
            <a:endCxn id="136" idx="1"/>
          </p:cNvCxnSpPr>
          <p:nvPr/>
        </p:nvCxnSpPr>
        <p:spPr>
          <a:xfrm rot="10800000" flipH="1">
            <a:off x="1604635" y="1929271"/>
            <a:ext cx="2284200" cy="925500"/>
          </a:xfrm>
          <a:prstGeom prst="bentConnector3">
            <a:avLst>
              <a:gd name="adj1" fmla="val 19103"/>
            </a:avLst>
          </a:prstGeom>
          <a:noFill/>
          <a:ln w="12700" cap="flat" cmpd="sng">
            <a:solidFill>
              <a:schemeClr val="accent5"/>
            </a:solidFill>
            <a:prstDash val="solid"/>
            <a:round/>
            <a:headEnd type="none" w="sm" len="sm"/>
            <a:tailEnd type="triangle" w="med" len="med"/>
          </a:ln>
        </p:spPr>
      </p:cxnSp>
      <p:sp>
        <p:nvSpPr>
          <p:cNvPr id="161" name="Google Shape;161;p5"/>
          <p:cNvSpPr/>
          <p:nvPr/>
        </p:nvSpPr>
        <p:spPr>
          <a:xfrm>
            <a:off x="4146124" y="2577283"/>
            <a:ext cx="2921911" cy="926185"/>
          </a:xfrm>
          <a:prstGeom prst="wedgeRoundRectCallout">
            <a:avLst>
              <a:gd name="adj1" fmla="val 82950"/>
              <a:gd name="adj2" fmla="val -15867"/>
              <a:gd name="adj3" fmla="val 16667"/>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600" b="0" i="0" u="none" strike="noStrike" cap="none">
                <a:solidFill>
                  <a:schemeClr val="lt1"/>
                </a:solidFill>
                <a:latin typeface="Arial"/>
                <a:ea typeface="Arial"/>
                <a:cs typeface="Arial"/>
                <a:sym typeface="Arial"/>
              </a:rPr>
              <a:t>Encrypted username and pw</a:t>
            </a:r>
            <a:br>
              <a:rPr lang="en-US" sz="1600" b="0" i="0" u="none" strike="noStrike" cap="none">
                <a:solidFill>
                  <a:schemeClr val="lt1"/>
                </a:solidFill>
                <a:latin typeface="Arial"/>
                <a:ea typeface="Arial"/>
                <a:cs typeface="Arial"/>
                <a:sym typeface="Arial"/>
              </a:rPr>
            </a:br>
            <a:r>
              <a:rPr lang="en-US" sz="1600" b="0" i="0" u="none" strike="noStrike" cap="none">
                <a:solidFill>
                  <a:schemeClr val="lt1"/>
                </a:solidFill>
                <a:latin typeface="Arial"/>
                <a:ea typeface="Arial"/>
                <a:cs typeface="Arial"/>
                <a:sym typeface="Arial"/>
              </a:rPr>
              <a:t>plaintext IP…</a:t>
            </a:r>
            <a:endParaRPr/>
          </a:p>
        </p:txBody>
      </p:sp>
      <p:sp>
        <p:nvSpPr>
          <p:cNvPr id="162" name="Google Shape;162;p5"/>
          <p:cNvSpPr/>
          <p:nvPr/>
        </p:nvSpPr>
        <p:spPr>
          <a:xfrm>
            <a:off x="2687940" y="114302"/>
            <a:ext cx="3159704" cy="1038645"/>
          </a:xfrm>
          <a:prstGeom prst="wedgeRoundRectCallout">
            <a:avLst>
              <a:gd name="adj1" fmla="val -8368"/>
              <a:gd name="adj2" fmla="val 83233"/>
              <a:gd name="adj3" fmla="val 16667"/>
            </a:avLst>
          </a:prstGeom>
          <a:solidFill>
            <a:srgbClr val="F7FFB3"/>
          </a:solidFill>
          <a:ln w="25400" cap="flat" cmpd="sng">
            <a:solidFill>
              <a:srgbClr val="DAF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400" b="0" i="0" u="none" strike="noStrike" cap="none" dirty="0">
                <a:solidFill>
                  <a:schemeClr val="dk1"/>
                </a:solidFill>
                <a:latin typeface="Arial"/>
                <a:ea typeface="Arial"/>
                <a:cs typeface="Arial"/>
                <a:sym typeface="Arial"/>
              </a:rPr>
              <a:t>If compromised, how could attackers use password-derived measurements to speed up attacks?</a:t>
            </a:r>
            <a:endParaRPr dirty="0"/>
          </a:p>
        </p:txBody>
      </p:sp>
      <p:pic>
        <p:nvPicPr>
          <p:cNvPr id="163" name="Google Shape;163;p5" descr="Adobe Spies on eBook Readers, including Library Users | Librarian in ..."/>
          <p:cNvPicPr preferRelativeResize="0"/>
          <p:nvPr/>
        </p:nvPicPr>
        <p:blipFill rotWithShape="1">
          <a:blip r:embed="rId3">
            <a:alphaModFix/>
          </a:blip>
          <a:srcRect/>
          <a:stretch/>
        </p:blipFill>
        <p:spPr>
          <a:xfrm>
            <a:off x="7921528" y="2240366"/>
            <a:ext cx="982945" cy="982945"/>
          </a:xfrm>
          <a:prstGeom prst="rect">
            <a:avLst/>
          </a:prstGeom>
          <a:noFill/>
          <a:ln>
            <a:noFill/>
          </a:ln>
        </p:spPr>
      </p:pic>
      <p:pic>
        <p:nvPicPr>
          <p:cNvPr id="164" name="Google Shape;164;p5" descr="Adobe Spies on eBook Readers, including Library Users | Librarian in ..."/>
          <p:cNvPicPr preferRelativeResize="0"/>
          <p:nvPr/>
        </p:nvPicPr>
        <p:blipFill rotWithShape="1">
          <a:blip r:embed="rId3">
            <a:alphaModFix/>
          </a:blip>
          <a:srcRect/>
          <a:stretch/>
        </p:blipFill>
        <p:spPr>
          <a:xfrm>
            <a:off x="7942705" y="3533868"/>
            <a:ext cx="982945" cy="982945"/>
          </a:xfrm>
          <a:prstGeom prst="rect">
            <a:avLst/>
          </a:prstGeom>
          <a:noFill/>
          <a:ln>
            <a:noFill/>
          </a:ln>
        </p:spPr>
      </p:pic>
      <p:sp>
        <p:nvSpPr>
          <p:cNvPr id="165" name="Google Shape;165;p5"/>
          <p:cNvSpPr/>
          <p:nvPr/>
        </p:nvSpPr>
        <p:spPr>
          <a:xfrm>
            <a:off x="4146123" y="3881039"/>
            <a:ext cx="2921911" cy="926185"/>
          </a:xfrm>
          <a:prstGeom prst="wedgeRoundRectCallout">
            <a:avLst>
              <a:gd name="adj1" fmla="val 84471"/>
              <a:gd name="adj2" fmla="val -17066"/>
              <a:gd name="adj3" fmla="val 16667"/>
            </a:avLst>
          </a:prstGeom>
          <a:solidFill>
            <a:schemeClr val="dk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600" b="0" i="0" u="none" strike="noStrike" cap="none">
                <a:solidFill>
                  <a:schemeClr val="lt1"/>
                </a:solidFill>
                <a:latin typeface="Arial"/>
                <a:ea typeface="Arial"/>
                <a:cs typeface="Arial"/>
                <a:sym typeface="Arial"/>
              </a:rPr>
              <a:t>Encrypted username, </a:t>
            </a:r>
            <a:endParaRPr/>
          </a:p>
          <a:p>
            <a:pPr marL="0" marR="0" lvl="0" indent="0" algn="ctr" rtl="0">
              <a:lnSpc>
                <a:spcPct val="100000"/>
              </a:lnSpc>
              <a:spcBef>
                <a:spcPts val="0"/>
              </a:spcBef>
              <a:spcAft>
                <a:spcPts val="0"/>
              </a:spcAft>
              <a:buNone/>
            </a:pPr>
            <a:r>
              <a:rPr lang="en-US" sz="1600" b="0" i="0" u="none" strike="noStrike" cap="none">
                <a:solidFill>
                  <a:schemeClr val="lt1"/>
                </a:solidFill>
                <a:latin typeface="Arial"/>
                <a:ea typeface="Arial"/>
                <a:cs typeface="Arial"/>
                <a:sym typeface="Arial"/>
              </a:rPr>
              <a:t>plaintext IP…</a:t>
            </a:r>
            <a:endParaRPr/>
          </a:p>
          <a:p>
            <a:pPr marL="0" marR="0" lvl="0" indent="0" algn="ctr" rtl="0">
              <a:lnSpc>
                <a:spcPct val="100000"/>
              </a:lnSpc>
              <a:spcBef>
                <a:spcPts val="0"/>
              </a:spcBef>
              <a:spcAft>
                <a:spcPts val="0"/>
              </a:spcAft>
              <a:buNone/>
            </a:pPr>
            <a:r>
              <a:rPr lang="en-US" sz="1600" b="1" i="0" u="none" strike="noStrike" cap="none">
                <a:solidFill>
                  <a:schemeClr val="lt1"/>
                </a:solidFill>
                <a:latin typeface="Arial"/>
                <a:ea typeface="Arial"/>
                <a:cs typeface="Arial"/>
                <a:sym typeface="Arial"/>
              </a:rPr>
              <a:t>Pw-derived information</a:t>
            </a:r>
            <a:endParaRPr/>
          </a:p>
        </p:txBody>
      </p:sp>
      <p:sp>
        <p:nvSpPr>
          <p:cNvPr id="166" name="Google Shape;166;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US"/>
              <a:t>5</a:t>
            </a:fld>
            <a:endParaRPr dirty="0"/>
          </a:p>
        </p:txBody>
      </p:sp>
      <p:cxnSp>
        <p:nvCxnSpPr>
          <p:cNvPr id="167" name="Google Shape;167;p5"/>
          <p:cNvCxnSpPr/>
          <p:nvPr/>
        </p:nvCxnSpPr>
        <p:spPr>
          <a:xfrm>
            <a:off x="3742747" y="4607687"/>
            <a:ext cx="618238" cy="0"/>
          </a:xfrm>
          <a:prstGeom prst="straightConnector1">
            <a:avLst/>
          </a:prstGeom>
          <a:noFill/>
          <a:ln w="57150" cap="flat" cmpd="sng">
            <a:solidFill>
              <a:srgbClr val="FF2600"/>
            </a:solidFill>
            <a:prstDash val="solid"/>
            <a:round/>
            <a:headEnd type="none" w="sm" len="sm"/>
            <a:tailEnd type="stealth"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graphicFrame>
        <p:nvGraphicFramePr>
          <p:cNvPr id="172" name="Google Shape;172;p6"/>
          <p:cNvGraphicFramePr/>
          <p:nvPr/>
        </p:nvGraphicFramePr>
        <p:xfrm>
          <a:off x="654972" y="2898803"/>
          <a:ext cx="1655100" cy="2125585"/>
        </p:xfrm>
        <a:graphic>
          <a:graphicData uri="http://schemas.openxmlformats.org/drawingml/2006/table">
            <a:tbl>
              <a:tblPr firstRow="1" bandRow="1">
                <a:noFill/>
                <a:tableStyleId>{ECE1F6AB-2FE6-4D8B-B621-ECC0AF21E269}</a:tableStyleId>
              </a:tblPr>
              <a:tblGrid>
                <a:gridCol w="746025">
                  <a:extLst>
                    <a:ext uri="{9D8B030D-6E8A-4147-A177-3AD203B41FA5}">
                      <a16:colId xmlns:a16="http://schemas.microsoft.com/office/drawing/2014/main" val="20000"/>
                    </a:ext>
                  </a:extLst>
                </a:gridCol>
                <a:gridCol w="909075">
                  <a:extLst>
                    <a:ext uri="{9D8B030D-6E8A-4147-A177-3AD203B41FA5}">
                      <a16:colId xmlns:a16="http://schemas.microsoft.com/office/drawing/2014/main" val="20001"/>
                    </a:ext>
                  </a:extLst>
                </a:gridCol>
              </a:tblGrid>
              <a:tr h="333675">
                <a:tc>
                  <a:txBody>
                    <a:bodyPr/>
                    <a:lstStyle/>
                    <a:p>
                      <a:pPr marL="0" marR="0" lvl="0" indent="0" algn="ctr" rtl="0">
                        <a:lnSpc>
                          <a:spcPct val="100000"/>
                        </a:lnSpc>
                        <a:spcBef>
                          <a:spcPts val="0"/>
                        </a:spcBef>
                        <a:spcAft>
                          <a:spcPts val="0"/>
                        </a:spcAft>
                        <a:buNone/>
                      </a:pPr>
                      <a:r>
                        <a:rPr lang="en-US" sz="1200" u="none" strike="noStrike" cap="none" dirty="0"/>
                        <a:t>Guess rank</a:t>
                      </a:r>
                      <a:endParaRPr dirty="0"/>
                    </a:p>
                  </a:txBody>
                  <a:tcPr marL="91450" marR="91450" marT="45725" marB="45725"/>
                </a:tc>
                <a:tc>
                  <a:txBody>
                    <a:bodyPr/>
                    <a:lstStyle/>
                    <a:p>
                      <a:pPr marL="0" marR="0" lvl="0" indent="0" algn="l" rtl="0">
                        <a:lnSpc>
                          <a:spcPct val="100000"/>
                        </a:lnSpc>
                        <a:spcBef>
                          <a:spcPts val="0"/>
                        </a:spcBef>
                        <a:spcAft>
                          <a:spcPts val="0"/>
                        </a:spcAft>
                        <a:buNone/>
                      </a:pPr>
                      <a:r>
                        <a:rPr lang="en-US" sz="1200" u="none" strike="noStrike" cap="none" dirty="0"/>
                        <a:t>Password</a:t>
                      </a:r>
                      <a:endParaRPr dirty="0"/>
                    </a:p>
                  </a:txBody>
                  <a:tcPr marL="91450" marR="91450" marT="45725" marB="45725"/>
                </a:tc>
                <a:extLst>
                  <a:ext uri="{0D108BD9-81ED-4DB2-BD59-A6C34878D82A}">
                    <a16:rowId xmlns:a16="http://schemas.microsoft.com/office/drawing/2014/main" val="10000"/>
                  </a:ext>
                </a:extLst>
              </a:tr>
              <a:tr h="333675">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Arial"/>
                          <a:ea typeface="Arial"/>
                          <a:cs typeface="Arial"/>
                          <a:sym typeface="Arial"/>
                        </a:rPr>
                        <a:t>1</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qwerty</a:t>
                      </a:r>
                      <a:endParaRPr/>
                    </a:p>
                  </a:txBody>
                  <a:tcPr marL="91450" marR="91450" marT="45725" marB="45725"/>
                </a:tc>
                <a:extLst>
                  <a:ext uri="{0D108BD9-81ED-4DB2-BD59-A6C34878D82A}">
                    <a16:rowId xmlns:a16="http://schemas.microsoft.com/office/drawing/2014/main" val="10001"/>
                  </a:ext>
                </a:extLst>
              </a:tr>
              <a:tr h="333675">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Arial"/>
                          <a:ea typeface="Arial"/>
                          <a:cs typeface="Arial"/>
                          <a:sym typeface="Arial"/>
                        </a:rPr>
                        <a:t>2</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abc123</a:t>
                      </a:r>
                      <a:endParaRPr/>
                    </a:p>
                  </a:txBody>
                  <a:tcPr marL="91450" marR="91450" marT="45725" marB="45725"/>
                </a:tc>
                <a:extLst>
                  <a:ext uri="{0D108BD9-81ED-4DB2-BD59-A6C34878D82A}">
                    <a16:rowId xmlns:a16="http://schemas.microsoft.com/office/drawing/2014/main" val="10002"/>
                  </a:ext>
                </a:extLst>
              </a:tr>
              <a:tr h="333675">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Arial"/>
                          <a:ea typeface="Arial"/>
                          <a:cs typeface="Arial"/>
                          <a:sym typeface="Arial"/>
                        </a:rPr>
                        <a:t>3</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hunter</a:t>
                      </a:r>
                      <a:endParaRPr/>
                    </a:p>
                  </a:txBody>
                  <a:tcPr marL="91450" marR="91450" marT="45725" marB="45725"/>
                </a:tc>
                <a:extLst>
                  <a:ext uri="{0D108BD9-81ED-4DB2-BD59-A6C34878D82A}">
                    <a16:rowId xmlns:a16="http://schemas.microsoft.com/office/drawing/2014/main" val="10003"/>
                  </a:ext>
                </a:extLst>
              </a:tr>
              <a:tr h="333675">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Arial"/>
                          <a:ea typeface="Arial"/>
                          <a:cs typeface="Arial"/>
                          <a:sym typeface="Arial"/>
                        </a:rPr>
                        <a:t>4</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jessica</a:t>
                      </a:r>
                      <a:endParaRPr sz="1400" b="0" i="0" u="none" strike="noStrike" cap="none">
                        <a:solidFill>
                          <a:schemeClr val="dk1"/>
                        </a:solidFill>
                        <a:latin typeface="Consolas"/>
                        <a:ea typeface="Consolas"/>
                        <a:cs typeface="Consolas"/>
                        <a:sym typeface="Consolas"/>
                      </a:endParaRPr>
                    </a:p>
                  </a:txBody>
                  <a:tcPr marL="91450" marR="91450" marT="45725" marB="45725"/>
                </a:tc>
                <a:extLst>
                  <a:ext uri="{0D108BD9-81ED-4DB2-BD59-A6C34878D82A}">
                    <a16:rowId xmlns:a16="http://schemas.microsoft.com/office/drawing/2014/main" val="10004"/>
                  </a:ext>
                </a:extLst>
              </a:tr>
              <a:tr h="333675">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Arial"/>
                          <a:ea typeface="Arial"/>
                          <a:cs typeface="Arial"/>
                          <a:sym typeface="Arial"/>
                        </a:rPr>
                        <a:t>5</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chemeClr val="dk1"/>
                          </a:solidFill>
                          <a:latin typeface="Consolas"/>
                          <a:ea typeface="Consolas"/>
                          <a:cs typeface="Consolas"/>
                          <a:sym typeface="Consolas"/>
                        </a:rPr>
                        <a:t>spider</a:t>
                      </a:r>
                      <a:endParaRPr dirty="0"/>
                    </a:p>
                  </a:txBody>
                  <a:tcPr marL="91450" marR="91450" marT="45725" marB="45725"/>
                </a:tc>
                <a:extLst>
                  <a:ext uri="{0D108BD9-81ED-4DB2-BD59-A6C34878D82A}">
                    <a16:rowId xmlns:a16="http://schemas.microsoft.com/office/drawing/2014/main" val="10005"/>
                  </a:ext>
                </a:extLst>
              </a:tr>
            </a:tbl>
          </a:graphicData>
        </a:graphic>
      </p:graphicFrame>
      <p:sp>
        <p:nvSpPr>
          <p:cNvPr id="173" name="Google Shape;173;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p>
            <a:pPr marL="0" lvl="0" indent="0" algn="l" rtl="0">
              <a:lnSpc>
                <a:spcPct val="100000"/>
              </a:lnSpc>
              <a:spcBef>
                <a:spcPts val="0"/>
              </a:spcBef>
              <a:spcAft>
                <a:spcPts val="0"/>
              </a:spcAft>
              <a:buSzPts val="2800"/>
              <a:buNone/>
            </a:pPr>
            <a:r>
              <a:rPr lang="en-US" sz="2400" dirty="0"/>
              <a:t>How can we choose safe measurements to log?</a:t>
            </a:r>
            <a:endParaRPr sz="2400" dirty="0"/>
          </a:p>
        </p:txBody>
      </p:sp>
      <p:sp>
        <p:nvSpPr>
          <p:cNvPr id="174" name="Google Shape;174;p6"/>
          <p:cNvSpPr txBox="1"/>
          <p:nvPr/>
        </p:nvSpPr>
        <p:spPr>
          <a:xfrm>
            <a:off x="1166378" y="2451304"/>
            <a:ext cx="222636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000000"/>
                </a:solidFill>
                <a:latin typeface="Arial"/>
                <a:ea typeface="Arial"/>
                <a:cs typeface="Arial"/>
                <a:sym typeface="Arial"/>
              </a:rPr>
              <a:t>Attacker guess list</a:t>
            </a:r>
            <a:endParaRPr/>
          </a:p>
        </p:txBody>
      </p:sp>
      <p:graphicFrame>
        <p:nvGraphicFramePr>
          <p:cNvPr id="175" name="Google Shape;175;p6"/>
          <p:cNvGraphicFramePr/>
          <p:nvPr>
            <p:extLst>
              <p:ext uri="{D42A27DB-BD31-4B8C-83A1-F6EECF244321}">
                <p14:modId xmlns:p14="http://schemas.microsoft.com/office/powerpoint/2010/main" val="2921051757"/>
              </p:ext>
            </p:extLst>
          </p:nvPr>
        </p:nvGraphicFramePr>
        <p:xfrm>
          <a:off x="4915894" y="2898803"/>
          <a:ext cx="3195225" cy="2125585"/>
        </p:xfrm>
        <a:graphic>
          <a:graphicData uri="http://schemas.openxmlformats.org/drawingml/2006/table">
            <a:tbl>
              <a:tblPr firstRow="1" bandRow="1">
                <a:noFill/>
                <a:tableStyleId>{ECE1F6AB-2FE6-4D8B-B621-ECC0AF21E269}</a:tableStyleId>
              </a:tblPr>
              <a:tblGrid>
                <a:gridCol w="2491875">
                  <a:extLst>
                    <a:ext uri="{9D8B030D-6E8A-4147-A177-3AD203B41FA5}">
                      <a16:colId xmlns:a16="http://schemas.microsoft.com/office/drawing/2014/main" val="20000"/>
                    </a:ext>
                  </a:extLst>
                </a:gridCol>
                <a:gridCol w="703350">
                  <a:extLst>
                    <a:ext uri="{9D8B030D-6E8A-4147-A177-3AD203B41FA5}">
                      <a16:colId xmlns:a16="http://schemas.microsoft.com/office/drawing/2014/main" val="20001"/>
                    </a:ext>
                  </a:extLst>
                </a:gridCol>
              </a:tblGrid>
              <a:tr h="333675">
                <a:tc>
                  <a:txBody>
                    <a:bodyPr/>
                    <a:lstStyle/>
                    <a:p>
                      <a:pPr marL="0" marR="0" lvl="0" indent="0" algn="l" rtl="0">
                        <a:lnSpc>
                          <a:spcPct val="100000"/>
                        </a:lnSpc>
                        <a:spcBef>
                          <a:spcPts val="0"/>
                        </a:spcBef>
                        <a:spcAft>
                          <a:spcPts val="0"/>
                        </a:spcAft>
                        <a:buNone/>
                      </a:pPr>
                      <a:r>
                        <a:rPr lang="en-US" sz="1200" u="none" strike="noStrike" cap="none"/>
                        <a:t>Encrypted username</a:t>
                      </a:r>
                      <a:endParaRPr/>
                    </a:p>
                  </a:txBody>
                  <a:tcPr marL="91450" marR="91450" marT="45725" marB="45725"/>
                </a:tc>
                <a:tc>
                  <a:txBody>
                    <a:bodyPr/>
                    <a:lstStyle/>
                    <a:p>
                      <a:pPr marL="0" marR="0" lvl="0" indent="0" algn="ctr" rtl="0">
                        <a:lnSpc>
                          <a:spcPct val="100000"/>
                        </a:lnSpc>
                        <a:spcBef>
                          <a:spcPts val="0"/>
                        </a:spcBef>
                        <a:spcAft>
                          <a:spcPts val="0"/>
                        </a:spcAft>
                        <a:buNone/>
                      </a:pPr>
                      <a:r>
                        <a:rPr lang="en-US" sz="1200" u="none" strike="noStrike" cap="none" dirty="0" err="1"/>
                        <a:t>zxcvbn</a:t>
                      </a:r>
                      <a:r>
                        <a:rPr lang="en-US" sz="1200" u="none" strike="noStrike" cap="none" dirty="0"/>
                        <a:t> score</a:t>
                      </a:r>
                      <a:endParaRPr dirty="0"/>
                    </a:p>
                  </a:txBody>
                  <a:tcPr marL="91450" marR="91450" marT="45725" marB="45725"/>
                </a:tc>
                <a:extLst>
                  <a:ext uri="{0D108BD9-81ED-4DB2-BD59-A6C34878D82A}">
                    <a16:rowId xmlns:a16="http://schemas.microsoft.com/office/drawing/2014/main" val="10000"/>
                  </a:ext>
                </a:extLst>
              </a:tr>
              <a:tr h="333675">
                <a:tc>
                  <a: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400" b="0" i="0" u="none" strike="noStrike" cap="none" dirty="0">
                          <a:solidFill>
                            <a:schemeClr val="dk1"/>
                          </a:solidFill>
                          <a:latin typeface="Consolas"/>
                          <a:ea typeface="Consolas"/>
                          <a:cs typeface="Consolas"/>
                          <a:sym typeface="Consolas"/>
                        </a:rPr>
                        <a:t>0lVB5TH</a:t>
                      </a:r>
                      <a:endParaRPr sz="1400" b="0" i="0" u="none" strike="noStrike" cap="none" dirty="0">
                        <a:solidFill>
                          <a:schemeClr val="dk1"/>
                        </a:solidFill>
                        <a:latin typeface="Consolas"/>
                        <a:ea typeface="Consolas"/>
                        <a:cs typeface="Consolas"/>
                        <a:sym typeface="Consolas"/>
                      </a:endParaRPr>
                    </a:p>
                  </a:txBody>
                  <a:tcPr marL="91450" marR="91450" marT="45725" marB="45725"/>
                </a:tc>
                <a:tc>
                  <a:txBody>
                    <a:bodyPr/>
                    <a:lstStyle/>
                    <a:p>
                      <a:pPr marL="0" marR="0" lvl="0" indent="0" algn="ctr" rtl="0">
                        <a:lnSpc>
                          <a:spcPct val="100000"/>
                        </a:lnSpc>
                        <a:spcBef>
                          <a:spcPts val="0"/>
                        </a:spcBef>
                        <a:spcAft>
                          <a:spcPts val="0"/>
                        </a:spcAft>
                        <a:buNone/>
                      </a:pPr>
                      <a:r>
                        <a:rPr lang="en-US" sz="1400" b="0" i="0" u="none" strike="noStrike" cap="none" dirty="0">
                          <a:solidFill>
                            <a:schemeClr val="dk1"/>
                          </a:solidFill>
                          <a:latin typeface="Consolas"/>
                          <a:ea typeface="Consolas"/>
                          <a:cs typeface="Consolas"/>
                          <a:sym typeface="Consolas"/>
                        </a:rPr>
                        <a:t>2</a:t>
                      </a:r>
                      <a:endParaRPr dirty="0"/>
                    </a:p>
                  </a:txBody>
                  <a:tcPr marL="91450" marR="91450" marT="45725" marB="45725"/>
                </a:tc>
                <a:extLst>
                  <a:ext uri="{0D108BD9-81ED-4DB2-BD59-A6C34878D82A}">
                    <a16:rowId xmlns:a16="http://schemas.microsoft.com/office/drawing/2014/main" val="10001"/>
                  </a:ext>
                </a:extLst>
              </a:tr>
              <a:tr h="333675">
                <a:tc>
                  <a: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gk3pPhL</a:t>
                      </a:r>
                      <a:endParaRPr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1</a:t>
                      </a:r>
                      <a:endParaRPr/>
                    </a:p>
                  </a:txBody>
                  <a:tcPr marL="91450" marR="91450" marT="45725" marB="45725"/>
                </a:tc>
                <a:extLst>
                  <a:ext uri="{0D108BD9-81ED-4DB2-BD59-A6C34878D82A}">
                    <a16:rowId xmlns:a16="http://schemas.microsoft.com/office/drawing/2014/main" val="10002"/>
                  </a:ext>
                </a:extLst>
              </a:tr>
              <a:tr h="333675">
                <a:tc>
                  <a: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trZQA1L</a:t>
                      </a:r>
                      <a:endParaRPr sz="1400" b="0" i="0" u="none" strike="noStrike" cap="none" dirty="0">
                        <a:solidFill>
                          <a:schemeClr val="dk1"/>
                        </a:solidFill>
                        <a:latin typeface="Consolas"/>
                        <a:ea typeface="Consolas"/>
                        <a:cs typeface="Consolas"/>
                        <a:sym typeface="Consolas"/>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solidFill>
                            <a:schemeClr val="dk1"/>
                          </a:solidFill>
                          <a:latin typeface="Consolas"/>
                          <a:cs typeface="Consolas"/>
                          <a:sym typeface="Consolas"/>
                        </a:rPr>
                        <a:t>3</a:t>
                      </a:r>
                      <a:endParaRPr dirty="0"/>
                    </a:p>
                  </a:txBody>
                  <a:tcPr marL="91450" marR="91450" marT="45725" marB="45725"/>
                </a:tc>
                <a:extLst>
                  <a:ext uri="{0D108BD9-81ED-4DB2-BD59-A6C34878D82A}">
                    <a16:rowId xmlns:a16="http://schemas.microsoft.com/office/drawing/2014/main" val="10003"/>
                  </a:ext>
                </a:extLst>
              </a:tr>
              <a:tr h="333675">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chemeClr val="dk1"/>
                          </a:solidFill>
                          <a:latin typeface="Consolas"/>
                          <a:ea typeface="Consolas"/>
                          <a:cs typeface="Consolas"/>
                          <a:sym typeface="Consolas"/>
                        </a:rPr>
                        <a:t>jNKR3Yp</a:t>
                      </a:r>
                      <a:endParaRPr sz="1400" b="0" i="0" u="none" strike="noStrike" cap="none" dirty="0">
                        <a:solidFill>
                          <a:schemeClr val="dk1"/>
                        </a:solidFill>
                        <a:latin typeface="Consolas"/>
                        <a:ea typeface="Consolas"/>
                        <a:cs typeface="Consolas"/>
                        <a:sym typeface="Consolas"/>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2</a:t>
                      </a:r>
                      <a:endParaRPr/>
                    </a:p>
                  </a:txBody>
                  <a:tcPr marL="91450" marR="91450" marT="45725" marB="45725"/>
                </a:tc>
                <a:extLst>
                  <a:ext uri="{0D108BD9-81ED-4DB2-BD59-A6C34878D82A}">
                    <a16:rowId xmlns:a16="http://schemas.microsoft.com/office/drawing/2014/main" val="10004"/>
                  </a:ext>
                </a:extLst>
              </a:tr>
              <a:tr h="333675">
                <a:tc>
                  <a: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400" b="0" i="0" u="none" strike="noStrike" cap="none" dirty="0">
                          <a:solidFill>
                            <a:schemeClr val="dk1"/>
                          </a:solidFill>
                          <a:latin typeface="Consolas"/>
                          <a:ea typeface="Consolas"/>
                          <a:cs typeface="Consolas"/>
                          <a:sym typeface="Consolas"/>
                        </a:rPr>
                        <a:t>OXJFw2r</a:t>
                      </a: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solidFill>
                            <a:schemeClr val="dk1"/>
                          </a:solidFill>
                          <a:latin typeface="Consolas"/>
                          <a:cs typeface="Consolas"/>
                          <a:sym typeface="Consolas"/>
                        </a:rPr>
                        <a:t>4</a:t>
                      </a:r>
                      <a:endParaRPr dirty="0"/>
                    </a:p>
                  </a:txBody>
                  <a:tcPr marL="91450" marR="91450" marT="45725" marB="45725"/>
                </a:tc>
                <a:extLst>
                  <a:ext uri="{0D108BD9-81ED-4DB2-BD59-A6C34878D82A}">
                    <a16:rowId xmlns:a16="http://schemas.microsoft.com/office/drawing/2014/main" val="10005"/>
                  </a:ext>
                </a:extLst>
              </a:tr>
            </a:tbl>
          </a:graphicData>
        </a:graphic>
      </p:graphicFrame>
      <p:sp>
        <p:nvSpPr>
          <p:cNvPr id="176" name="Google Shape;176;p6"/>
          <p:cNvSpPr txBox="1"/>
          <p:nvPr/>
        </p:nvSpPr>
        <p:spPr>
          <a:xfrm>
            <a:off x="5659733" y="2510622"/>
            <a:ext cx="222636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000000"/>
                </a:solidFill>
                <a:latin typeface="Arial"/>
                <a:ea typeface="Arial"/>
                <a:cs typeface="Arial"/>
                <a:sym typeface="Arial"/>
              </a:rPr>
              <a:t>Gossamer logs</a:t>
            </a:r>
            <a:endParaRPr/>
          </a:p>
        </p:txBody>
      </p:sp>
      <p:sp>
        <p:nvSpPr>
          <p:cNvPr id="177" name="Google Shape;177;p6"/>
          <p:cNvSpPr/>
          <p:nvPr/>
        </p:nvSpPr>
        <p:spPr>
          <a:xfrm>
            <a:off x="4915894" y="4024487"/>
            <a:ext cx="3177997" cy="334029"/>
          </a:xfrm>
          <a:prstGeom prst="roundRect">
            <a:avLst>
              <a:gd name="adj" fmla="val 16667"/>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78" name="Google Shape;178;p6"/>
          <p:cNvSpPr/>
          <p:nvPr/>
        </p:nvSpPr>
        <p:spPr>
          <a:xfrm>
            <a:off x="662377" y="4680138"/>
            <a:ext cx="1629176" cy="334029"/>
          </a:xfrm>
          <a:prstGeom prst="roundRect">
            <a:avLst>
              <a:gd name="adj" fmla="val 16667"/>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79" name="Google Shape;179;p6"/>
          <p:cNvSpPr txBox="1"/>
          <p:nvPr/>
        </p:nvSpPr>
        <p:spPr>
          <a:xfrm>
            <a:off x="2369931" y="4605265"/>
            <a:ext cx="1387060"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800" b="0" i="0" u="none" strike="noStrike" cap="none">
                <a:solidFill>
                  <a:srgbClr val="FF0000"/>
                </a:solidFill>
                <a:latin typeface="Arial"/>
                <a:ea typeface="Arial"/>
                <a:cs typeface="Arial"/>
                <a:sym typeface="Arial"/>
              </a:rPr>
              <a:t>5 guesses</a:t>
            </a:r>
            <a:endParaRPr/>
          </a:p>
        </p:txBody>
      </p:sp>
      <p:pic>
        <p:nvPicPr>
          <p:cNvPr id="180" name="Google Shape;180;p6" descr="Adobe Spies on eBook Readers, including Library Users | Librarian in ..."/>
          <p:cNvPicPr preferRelativeResize="0"/>
          <p:nvPr/>
        </p:nvPicPr>
        <p:blipFill rotWithShape="1">
          <a:blip r:embed="rId3">
            <a:alphaModFix/>
          </a:blip>
          <a:srcRect/>
          <a:stretch/>
        </p:blipFill>
        <p:spPr>
          <a:xfrm>
            <a:off x="432216" y="1055369"/>
            <a:ext cx="1245568" cy="1245568"/>
          </a:xfrm>
          <a:prstGeom prst="rect">
            <a:avLst/>
          </a:prstGeom>
          <a:noFill/>
          <a:ln>
            <a:noFill/>
          </a:ln>
        </p:spPr>
      </p:pic>
      <p:sp>
        <p:nvSpPr>
          <p:cNvPr id="181" name="Google Shape;181;p6"/>
          <p:cNvSpPr txBox="1">
            <a:spLocks noGrp="1"/>
          </p:cNvSpPr>
          <p:nvPr>
            <p:ph type="sldNum" idx="12"/>
          </p:nvPr>
        </p:nvSpPr>
        <p:spPr>
          <a:xfrm>
            <a:off x="8595300" y="5911930"/>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US"/>
              <a:t>6</a:t>
            </a:fld>
            <a:endParaRPr/>
          </a:p>
        </p:txBody>
      </p:sp>
      <p:sp>
        <p:nvSpPr>
          <p:cNvPr id="182" name="Google Shape;182;p6"/>
          <p:cNvSpPr txBox="1"/>
          <p:nvPr/>
        </p:nvSpPr>
        <p:spPr>
          <a:xfrm>
            <a:off x="1571697" y="1262751"/>
            <a:ext cx="2478531" cy="9233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800" b="0" i="0" u="none" strike="noStrike" cap="none">
                <a:solidFill>
                  <a:schemeClr val="dk1"/>
                </a:solidFill>
                <a:latin typeface="Arial"/>
                <a:ea typeface="Arial"/>
                <a:cs typeface="Arial"/>
                <a:sym typeface="Arial"/>
              </a:rPr>
              <a:t>Guess list</a:t>
            </a:r>
            <a:endParaRPr/>
          </a:p>
          <a:p>
            <a:pPr marL="0" marR="0" lvl="0" indent="0" algn="l" rtl="0">
              <a:lnSpc>
                <a:spcPct val="100000"/>
              </a:lnSpc>
              <a:spcBef>
                <a:spcPts val="0"/>
              </a:spcBef>
              <a:spcAft>
                <a:spcPts val="0"/>
              </a:spcAft>
              <a:buNone/>
            </a:pPr>
            <a:r>
              <a:rPr lang="en-US" sz="1800" b="0" i="0" u="none" strike="noStrike" cap="none">
                <a:solidFill>
                  <a:schemeClr val="dk1"/>
                </a:solidFill>
                <a:latin typeface="Arial"/>
                <a:ea typeface="Arial"/>
                <a:cs typeface="Arial"/>
                <a:sym typeface="Arial"/>
              </a:rPr>
              <a:t>Gossamer logs</a:t>
            </a:r>
            <a:endParaRPr/>
          </a:p>
          <a:p>
            <a:pPr marL="0" marR="0" lvl="0" indent="0" algn="l" rtl="0">
              <a:lnSpc>
                <a:spcPct val="100000"/>
              </a:lnSpc>
              <a:spcBef>
                <a:spcPts val="0"/>
              </a:spcBef>
              <a:spcAft>
                <a:spcPts val="0"/>
              </a:spcAft>
              <a:buNone/>
            </a:pPr>
            <a:r>
              <a:rPr lang="en-US" sz="1800" b="0" i="0" u="none" strike="noStrike" cap="none">
                <a:solidFill>
                  <a:schemeClr val="dk1"/>
                </a:solidFill>
                <a:latin typeface="Arial"/>
                <a:ea typeface="Arial"/>
                <a:cs typeface="Arial"/>
                <a:sym typeface="Arial"/>
              </a:rPr>
              <a:t>(Encrypted) username</a:t>
            </a:r>
            <a:endParaRPr/>
          </a:p>
        </p:txBody>
      </p:sp>
      <p:cxnSp>
        <p:nvCxnSpPr>
          <p:cNvPr id="183" name="Google Shape;183;p6"/>
          <p:cNvCxnSpPr/>
          <p:nvPr/>
        </p:nvCxnSpPr>
        <p:spPr>
          <a:xfrm>
            <a:off x="3195174" y="1492994"/>
            <a:ext cx="1718900" cy="0"/>
          </a:xfrm>
          <a:prstGeom prst="straightConnector1">
            <a:avLst/>
          </a:prstGeom>
          <a:noFill/>
          <a:ln w="25400" cap="flat" cmpd="sng">
            <a:solidFill>
              <a:srgbClr val="0070C0"/>
            </a:solidFill>
            <a:prstDash val="solid"/>
            <a:round/>
            <a:headEnd type="none" w="sm" len="sm"/>
            <a:tailEnd type="triangle" w="med" len="med"/>
          </a:ln>
          <a:effectLst>
            <a:outerShdw blurRad="40000" dist="20000" dir="5400000" rotWithShape="0">
              <a:srgbClr val="000000">
                <a:alpha val="37647"/>
              </a:srgbClr>
            </a:outerShdw>
          </a:effectLst>
        </p:spPr>
      </p:cxnSp>
      <p:pic>
        <p:nvPicPr>
          <p:cNvPr id="184" name="Google Shape;184;p6"/>
          <p:cNvPicPr preferRelativeResize="0"/>
          <p:nvPr/>
        </p:nvPicPr>
        <p:blipFill rotWithShape="1">
          <a:blip r:embed="rId4">
            <a:alphaModFix/>
          </a:blip>
          <a:srcRect l="20003" t="21317" r="18137" b="27012"/>
          <a:stretch/>
        </p:blipFill>
        <p:spPr>
          <a:xfrm>
            <a:off x="5288770" y="1060820"/>
            <a:ext cx="1749855" cy="1326129"/>
          </a:xfrm>
          <a:prstGeom prst="rect">
            <a:avLst/>
          </a:prstGeom>
          <a:noFill/>
          <a:ln w="38100" cap="sq" cmpd="sng">
            <a:solidFill>
              <a:srgbClr val="000000"/>
            </a:solidFill>
            <a:prstDash val="solid"/>
            <a:miter lim="800000"/>
            <a:headEnd type="none" w="sm" len="sm"/>
            <a:tailEnd type="none" w="sm" len="sm"/>
          </a:ln>
          <a:effectLst>
            <a:outerShdw blurRad="50800" dist="38100" dir="2700000" algn="tl" rotWithShape="0">
              <a:srgbClr val="000000">
                <a:alpha val="42745"/>
              </a:srgbClr>
            </a:outerShdw>
          </a:effectLst>
        </p:spPr>
      </p:pic>
      <p:sp>
        <p:nvSpPr>
          <p:cNvPr id="185" name="Google Shape;185;p6"/>
          <p:cNvSpPr/>
          <p:nvPr/>
        </p:nvSpPr>
        <p:spPr>
          <a:xfrm>
            <a:off x="5702851" y="1481029"/>
            <a:ext cx="1183373" cy="160742"/>
          </a:xfrm>
          <a:prstGeom prst="rect">
            <a:avLst/>
          </a:prstGeom>
          <a:solidFill>
            <a:srgbClr val="F8F3E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a:solidFill>
                  <a:schemeClr val="dk1"/>
                </a:solidFill>
                <a:latin typeface="Arial"/>
                <a:ea typeface="Arial"/>
                <a:cs typeface="Arial"/>
                <a:sym typeface="Arial"/>
              </a:rPr>
              <a:t>marina</a:t>
            </a:r>
            <a:endParaRPr/>
          </a:p>
        </p:txBody>
      </p:sp>
      <p:sp>
        <p:nvSpPr>
          <p:cNvPr id="186" name="Google Shape;186;p6"/>
          <p:cNvSpPr/>
          <p:nvPr/>
        </p:nvSpPr>
        <p:spPr>
          <a:xfrm>
            <a:off x="5702851" y="1745268"/>
            <a:ext cx="1183373" cy="160742"/>
          </a:xfrm>
          <a:prstGeom prst="rect">
            <a:avLst/>
          </a:prstGeom>
          <a:solidFill>
            <a:srgbClr val="F8F3E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a:solidFill>
                  <a:schemeClr val="dk1"/>
                </a:solidFill>
                <a:latin typeface="Arial"/>
                <a:ea typeface="Arial"/>
                <a:cs typeface="Arial"/>
                <a:sym typeface="Arial"/>
              </a:rPr>
              <a:t>qwerty</a:t>
            </a:r>
            <a:endParaRPr/>
          </a:p>
        </p:txBody>
      </p:sp>
      <p:sp>
        <p:nvSpPr>
          <p:cNvPr id="187" name="Google Shape;187;p6"/>
          <p:cNvSpPr txBox="1"/>
          <p:nvPr/>
        </p:nvSpPr>
        <p:spPr>
          <a:xfrm>
            <a:off x="3392743" y="1175792"/>
            <a:ext cx="1368709"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rgbClr val="000000"/>
                </a:solidFill>
                <a:latin typeface="Arial"/>
                <a:ea typeface="Arial"/>
                <a:cs typeface="Arial"/>
                <a:sym typeface="Arial"/>
              </a:rPr>
              <a:t>Sends guess</a:t>
            </a:r>
            <a:endParaRPr/>
          </a:p>
        </p:txBody>
      </p:sp>
      <p:sp>
        <p:nvSpPr>
          <p:cNvPr id="18" name="Google Shape;166;p5">
            <a:extLst>
              <a:ext uri="{FF2B5EF4-FFF2-40B4-BE49-F238E27FC236}">
                <a16:creationId xmlns:a16="http://schemas.microsoft.com/office/drawing/2014/main" id="{876FC7EF-EFC7-C48C-940A-A2500A3A5671}"/>
              </a:ext>
            </a:extLst>
          </p:cNvPr>
          <p:cNvSpPr txBox="1">
            <a:spLocks/>
          </p:cNvSpPr>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US" smtClean="0"/>
              <a:pPr/>
              <a:t>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p>
            <a:pPr marL="0" lvl="0" indent="0" algn="l" rtl="0">
              <a:lnSpc>
                <a:spcPct val="100000"/>
              </a:lnSpc>
              <a:spcBef>
                <a:spcPts val="0"/>
              </a:spcBef>
              <a:spcAft>
                <a:spcPts val="0"/>
              </a:spcAft>
              <a:buSzPts val="2800"/>
              <a:buNone/>
            </a:pPr>
            <a:r>
              <a:rPr lang="en-US" sz="2400" dirty="0"/>
              <a:t>How can we choose safe measurements to log?</a:t>
            </a:r>
            <a:endParaRPr dirty="0"/>
          </a:p>
        </p:txBody>
      </p:sp>
      <p:graphicFrame>
        <p:nvGraphicFramePr>
          <p:cNvPr id="193" name="Google Shape;193;p7"/>
          <p:cNvGraphicFramePr/>
          <p:nvPr/>
        </p:nvGraphicFramePr>
        <p:xfrm>
          <a:off x="654972" y="2898803"/>
          <a:ext cx="2369600" cy="2125585"/>
        </p:xfrm>
        <a:graphic>
          <a:graphicData uri="http://schemas.openxmlformats.org/drawingml/2006/table">
            <a:tbl>
              <a:tblPr firstRow="1" bandRow="1">
                <a:noFill/>
                <a:tableStyleId>{ECE1F6AB-2FE6-4D8B-B621-ECC0AF21E269}</a:tableStyleId>
              </a:tblPr>
              <a:tblGrid>
                <a:gridCol w="746025">
                  <a:extLst>
                    <a:ext uri="{9D8B030D-6E8A-4147-A177-3AD203B41FA5}">
                      <a16:colId xmlns:a16="http://schemas.microsoft.com/office/drawing/2014/main" val="20000"/>
                    </a:ext>
                  </a:extLst>
                </a:gridCol>
                <a:gridCol w="909075">
                  <a:extLst>
                    <a:ext uri="{9D8B030D-6E8A-4147-A177-3AD203B41FA5}">
                      <a16:colId xmlns:a16="http://schemas.microsoft.com/office/drawing/2014/main" val="20001"/>
                    </a:ext>
                  </a:extLst>
                </a:gridCol>
                <a:gridCol w="714500">
                  <a:extLst>
                    <a:ext uri="{9D8B030D-6E8A-4147-A177-3AD203B41FA5}">
                      <a16:colId xmlns:a16="http://schemas.microsoft.com/office/drawing/2014/main" val="20002"/>
                    </a:ext>
                  </a:extLst>
                </a:gridCol>
              </a:tblGrid>
              <a:tr h="333675">
                <a:tc>
                  <a:txBody>
                    <a:bodyPr/>
                    <a:lstStyle/>
                    <a:p>
                      <a:pPr marL="0" marR="0" lvl="0" indent="0" algn="ctr" rtl="0">
                        <a:lnSpc>
                          <a:spcPct val="100000"/>
                        </a:lnSpc>
                        <a:spcBef>
                          <a:spcPts val="0"/>
                        </a:spcBef>
                        <a:spcAft>
                          <a:spcPts val="0"/>
                        </a:spcAft>
                        <a:buNone/>
                      </a:pPr>
                      <a:r>
                        <a:rPr lang="en-US" sz="1200" u="none" strike="noStrike" cap="none"/>
                        <a:t>Guess rank</a:t>
                      </a:r>
                      <a:endParaRPr/>
                    </a:p>
                  </a:txBody>
                  <a:tcPr marL="91450" marR="91450" marT="45725" marB="45725"/>
                </a:tc>
                <a:tc>
                  <a:txBody>
                    <a:bodyPr/>
                    <a:lstStyle/>
                    <a:p>
                      <a:pPr marL="0" marR="0" lvl="0" indent="0" algn="l" rtl="0">
                        <a:lnSpc>
                          <a:spcPct val="100000"/>
                        </a:lnSpc>
                        <a:spcBef>
                          <a:spcPts val="0"/>
                        </a:spcBef>
                        <a:spcAft>
                          <a:spcPts val="0"/>
                        </a:spcAft>
                        <a:buNone/>
                      </a:pPr>
                      <a:r>
                        <a:rPr lang="en-US" sz="1200" u="none" strike="noStrike" cap="none"/>
                        <a:t>Password</a:t>
                      </a:r>
                      <a:endParaRPr/>
                    </a:p>
                  </a:txBody>
                  <a:tcPr marL="91450" marR="91450" marT="45725" marB="45725"/>
                </a:tc>
                <a:tc>
                  <a:txBody>
                    <a:bodyPr/>
                    <a:lstStyle/>
                    <a:p>
                      <a:pPr marL="0" marR="0" lvl="0" indent="0" algn="ctr" rtl="0">
                        <a:lnSpc>
                          <a:spcPct val="100000"/>
                        </a:lnSpc>
                        <a:spcBef>
                          <a:spcPts val="0"/>
                        </a:spcBef>
                        <a:spcAft>
                          <a:spcPts val="0"/>
                        </a:spcAft>
                        <a:buNone/>
                      </a:pPr>
                      <a:r>
                        <a:rPr lang="en-US" sz="1200" u="none" strike="noStrike" cap="none"/>
                        <a:t>zxcvbn score</a:t>
                      </a:r>
                      <a:endParaRPr/>
                    </a:p>
                  </a:txBody>
                  <a:tcPr marL="91450" marR="91450" marT="45725" marB="45725"/>
                </a:tc>
                <a:extLst>
                  <a:ext uri="{0D108BD9-81ED-4DB2-BD59-A6C34878D82A}">
                    <a16:rowId xmlns:a16="http://schemas.microsoft.com/office/drawing/2014/main" val="10000"/>
                  </a:ext>
                </a:extLst>
              </a:tr>
              <a:tr h="333675">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Arial"/>
                          <a:ea typeface="Arial"/>
                          <a:cs typeface="Arial"/>
                          <a:sym typeface="Arial"/>
                        </a:rPr>
                        <a:t>1</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qwerty</a:t>
                      </a:r>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1</a:t>
                      </a:r>
                      <a:endParaRPr/>
                    </a:p>
                  </a:txBody>
                  <a:tcPr marL="91450" marR="91450" marT="45725" marB="45725"/>
                </a:tc>
                <a:extLst>
                  <a:ext uri="{0D108BD9-81ED-4DB2-BD59-A6C34878D82A}">
                    <a16:rowId xmlns:a16="http://schemas.microsoft.com/office/drawing/2014/main" val="10001"/>
                  </a:ext>
                </a:extLst>
              </a:tr>
              <a:tr h="333675">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Arial"/>
                          <a:ea typeface="Arial"/>
                          <a:cs typeface="Arial"/>
                          <a:sym typeface="Arial"/>
                        </a:rPr>
                        <a:t>2</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abc123</a:t>
                      </a:r>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0</a:t>
                      </a:r>
                      <a:endParaRPr/>
                    </a:p>
                  </a:txBody>
                  <a:tcPr marL="91450" marR="91450" marT="45725" marB="45725"/>
                </a:tc>
                <a:extLst>
                  <a:ext uri="{0D108BD9-81ED-4DB2-BD59-A6C34878D82A}">
                    <a16:rowId xmlns:a16="http://schemas.microsoft.com/office/drawing/2014/main" val="10002"/>
                  </a:ext>
                </a:extLst>
              </a:tr>
              <a:tr h="333675">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Arial"/>
                          <a:ea typeface="Arial"/>
                          <a:cs typeface="Arial"/>
                          <a:sym typeface="Arial"/>
                        </a:rPr>
                        <a:t>3</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hunter</a:t>
                      </a:r>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4</a:t>
                      </a:r>
                      <a:endParaRPr/>
                    </a:p>
                  </a:txBody>
                  <a:tcPr marL="91450" marR="91450" marT="45725" marB="45725"/>
                </a:tc>
                <a:extLst>
                  <a:ext uri="{0D108BD9-81ED-4DB2-BD59-A6C34878D82A}">
                    <a16:rowId xmlns:a16="http://schemas.microsoft.com/office/drawing/2014/main" val="10003"/>
                  </a:ext>
                </a:extLst>
              </a:tr>
              <a:tr h="333675">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Arial"/>
                          <a:ea typeface="Arial"/>
                          <a:cs typeface="Arial"/>
                          <a:sym typeface="Arial"/>
                        </a:rPr>
                        <a:t>4</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jessica</a:t>
                      </a:r>
                      <a:endParaRPr sz="1400" b="0" i="0" u="none" strike="noStrike" cap="none">
                        <a:solidFill>
                          <a:schemeClr val="dk1"/>
                        </a:solidFill>
                        <a:latin typeface="Consolas"/>
                        <a:ea typeface="Consolas"/>
                        <a:cs typeface="Consolas"/>
                        <a:sym typeface="Consolas"/>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2</a:t>
                      </a:r>
                      <a:endParaRPr/>
                    </a:p>
                  </a:txBody>
                  <a:tcPr marL="91450" marR="91450" marT="45725" marB="45725"/>
                </a:tc>
                <a:extLst>
                  <a:ext uri="{0D108BD9-81ED-4DB2-BD59-A6C34878D82A}">
                    <a16:rowId xmlns:a16="http://schemas.microsoft.com/office/drawing/2014/main" val="10004"/>
                  </a:ext>
                </a:extLst>
              </a:tr>
              <a:tr h="333675">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Arial"/>
                          <a:ea typeface="Arial"/>
                          <a:cs typeface="Arial"/>
                          <a:sym typeface="Arial"/>
                        </a:rPr>
                        <a:t>5</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spider</a:t>
                      </a:r>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3</a:t>
                      </a:r>
                      <a:endParaRPr/>
                    </a:p>
                  </a:txBody>
                  <a:tcPr marL="91450" marR="91450" marT="45725" marB="45725"/>
                </a:tc>
                <a:extLst>
                  <a:ext uri="{0D108BD9-81ED-4DB2-BD59-A6C34878D82A}">
                    <a16:rowId xmlns:a16="http://schemas.microsoft.com/office/drawing/2014/main" val="10005"/>
                  </a:ext>
                </a:extLst>
              </a:tr>
            </a:tbl>
          </a:graphicData>
        </a:graphic>
      </p:graphicFrame>
      <p:sp>
        <p:nvSpPr>
          <p:cNvPr id="194" name="Google Shape;194;p7"/>
          <p:cNvSpPr txBox="1"/>
          <p:nvPr/>
        </p:nvSpPr>
        <p:spPr>
          <a:xfrm>
            <a:off x="1166378" y="2451304"/>
            <a:ext cx="222636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000000"/>
                </a:solidFill>
                <a:latin typeface="Arial"/>
                <a:ea typeface="Arial"/>
                <a:cs typeface="Arial"/>
                <a:sym typeface="Arial"/>
              </a:rPr>
              <a:t>Attacker guess list</a:t>
            </a:r>
            <a:endParaRPr/>
          </a:p>
        </p:txBody>
      </p:sp>
      <p:sp>
        <p:nvSpPr>
          <p:cNvPr id="195" name="Google Shape;195;p7"/>
          <p:cNvSpPr txBox="1"/>
          <p:nvPr/>
        </p:nvSpPr>
        <p:spPr>
          <a:xfrm>
            <a:off x="5659733" y="2510622"/>
            <a:ext cx="222636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800" b="1" i="0" u="none" strike="noStrike" cap="none">
                <a:solidFill>
                  <a:srgbClr val="000000"/>
                </a:solidFill>
                <a:latin typeface="Arial"/>
                <a:ea typeface="Arial"/>
                <a:cs typeface="Arial"/>
                <a:sym typeface="Arial"/>
              </a:rPr>
              <a:t>Gossamer logs</a:t>
            </a:r>
            <a:endParaRPr/>
          </a:p>
        </p:txBody>
      </p:sp>
      <p:sp>
        <p:nvSpPr>
          <p:cNvPr id="196" name="Google Shape;196;p7"/>
          <p:cNvSpPr/>
          <p:nvPr/>
        </p:nvSpPr>
        <p:spPr>
          <a:xfrm>
            <a:off x="694291" y="4694499"/>
            <a:ext cx="2330281" cy="334029"/>
          </a:xfrm>
          <a:prstGeom prst="roundRect">
            <a:avLst>
              <a:gd name="adj" fmla="val 16667"/>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97" name="Google Shape;197;p7"/>
          <p:cNvSpPr txBox="1"/>
          <p:nvPr/>
        </p:nvSpPr>
        <p:spPr>
          <a:xfrm>
            <a:off x="3050182" y="4660407"/>
            <a:ext cx="1022812"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800" b="0" i="0" u="none" strike="noStrike" cap="none">
                <a:solidFill>
                  <a:srgbClr val="FF0000"/>
                </a:solidFill>
                <a:latin typeface="Arial"/>
                <a:ea typeface="Arial"/>
                <a:cs typeface="Arial"/>
                <a:sym typeface="Arial"/>
              </a:rPr>
              <a:t>1 guess</a:t>
            </a:r>
            <a:endParaRPr/>
          </a:p>
        </p:txBody>
      </p:sp>
      <p:cxnSp>
        <p:nvCxnSpPr>
          <p:cNvPr id="198" name="Google Shape;198;p7"/>
          <p:cNvCxnSpPr/>
          <p:nvPr/>
        </p:nvCxnSpPr>
        <p:spPr>
          <a:xfrm>
            <a:off x="559179" y="3510878"/>
            <a:ext cx="2516627" cy="0"/>
          </a:xfrm>
          <a:prstGeom prst="straightConnector1">
            <a:avLst/>
          </a:prstGeom>
          <a:noFill/>
          <a:ln w="25400" cap="flat" cmpd="sng">
            <a:solidFill>
              <a:schemeClr val="dk1"/>
            </a:solidFill>
            <a:prstDash val="solid"/>
            <a:round/>
            <a:headEnd type="none" w="sm" len="sm"/>
            <a:tailEnd type="none" w="sm" len="sm"/>
          </a:ln>
          <a:effectLst>
            <a:outerShdw blurRad="40000" dist="20000" dir="5400000" rotWithShape="0">
              <a:srgbClr val="000000">
                <a:alpha val="37647"/>
              </a:srgbClr>
            </a:outerShdw>
          </a:effectLst>
        </p:spPr>
      </p:cxnSp>
      <p:cxnSp>
        <p:nvCxnSpPr>
          <p:cNvPr id="199" name="Google Shape;199;p7"/>
          <p:cNvCxnSpPr/>
          <p:nvPr/>
        </p:nvCxnSpPr>
        <p:spPr>
          <a:xfrm>
            <a:off x="559179" y="3866478"/>
            <a:ext cx="2516627" cy="0"/>
          </a:xfrm>
          <a:prstGeom prst="straightConnector1">
            <a:avLst/>
          </a:prstGeom>
          <a:noFill/>
          <a:ln w="25400" cap="flat" cmpd="sng">
            <a:solidFill>
              <a:schemeClr val="dk1"/>
            </a:solidFill>
            <a:prstDash val="solid"/>
            <a:round/>
            <a:headEnd type="none" w="sm" len="sm"/>
            <a:tailEnd type="none" w="sm" len="sm"/>
          </a:ln>
          <a:effectLst>
            <a:outerShdw blurRad="40000" dist="20000" dir="5400000" rotWithShape="0">
              <a:srgbClr val="000000">
                <a:alpha val="37647"/>
              </a:srgbClr>
            </a:outerShdw>
          </a:effectLst>
        </p:spPr>
      </p:cxnSp>
      <p:cxnSp>
        <p:nvCxnSpPr>
          <p:cNvPr id="200" name="Google Shape;200;p7"/>
          <p:cNvCxnSpPr/>
          <p:nvPr/>
        </p:nvCxnSpPr>
        <p:spPr>
          <a:xfrm>
            <a:off x="559179" y="4167213"/>
            <a:ext cx="2516627" cy="0"/>
          </a:xfrm>
          <a:prstGeom prst="straightConnector1">
            <a:avLst/>
          </a:prstGeom>
          <a:noFill/>
          <a:ln w="25400" cap="flat" cmpd="sng">
            <a:solidFill>
              <a:schemeClr val="dk1"/>
            </a:solidFill>
            <a:prstDash val="solid"/>
            <a:round/>
            <a:headEnd type="none" w="sm" len="sm"/>
            <a:tailEnd type="none" w="sm" len="sm"/>
          </a:ln>
          <a:effectLst>
            <a:outerShdw blurRad="40000" dist="20000" dir="5400000" rotWithShape="0">
              <a:srgbClr val="000000">
                <a:alpha val="37647"/>
              </a:srgbClr>
            </a:outerShdw>
          </a:effectLst>
        </p:spPr>
      </p:cxnSp>
      <p:cxnSp>
        <p:nvCxnSpPr>
          <p:cNvPr id="201" name="Google Shape;201;p7"/>
          <p:cNvCxnSpPr/>
          <p:nvPr/>
        </p:nvCxnSpPr>
        <p:spPr>
          <a:xfrm>
            <a:off x="559179" y="4522813"/>
            <a:ext cx="2516627" cy="0"/>
          </a:xfrm>
          <a:prstGeom prst="straightConnector1">
            <a:avLst/>
          </a:prstGeom>
          <a:noFill/>
          <a:ln w="25400" cap="flat" cmpd="sng">
            <a:solidFill>
              <a:schemeClr val="dk1"/>
            </a:solidFill>
            <a:prstDash val="solid"/>
            <a:round/>
            <a:headEnd type="none" w="sm" len="sm"/>
            <a:tailEnd type="none" w="sm" len="sm"/>
          </a:ln>
          <a:effectLst>
            <a:outerShdw blurRad="40000" dist="20000" dir="5400000" rotWithShape="0">
              <a:srgbClr val="000000">
                <a:alpha val="37647"/>
              </a:srgbClr>
            </a:outerShdw>
          </a:effectLst>
        </p:spPr>
      </p:cxnSp>
      <p:pic>
        <p:nvPicPr>
          <p:cNvPr id="202" name="Google Shape;202;p7" descr="Adobe Spies on eBook Readers, including Library Users | Librarian in ..."/>
          <p:cNvPicPr preferRelativeResize="0"/>
          <p:nvPr/>
        </p:nvPicPr>
        <p:blipFill rotWithShape="1">
          <a:blip r:embed="rId3">
            <a:alphaModFix/>
          </a:blip>
          <a:srcRect/>
          <a:stretch/>
        </p:blipFill>
        <p:spPr>
          <a:xfrm>
            <a:off x="432216" y="1055369"/>
            <a:ext cx="1245568" cy="1245568"/>
          </a:xfrm>
          <a:prstGeom prst="rect">
            <a:avLst/>
          </a:prstGeom>
          <a:noFill/>
          <a:ln>
            <a:noFill/>
          </a:ln>
        </p:spPr>
      </p:pic>
      <p:sp>
        <p:nvSpPr>
          <p:cNvPr id="203" name="Google Shape;203;p7"/>
          <p:cNvSpPr txBox="1">
            <a:spLocks noGrp="1"/>
          </p:cNvSpPr>
          <p:nvPr>
            <p:ph type="sldNum" idx="12"/>
          </p:nvPr>
        </p:nvSpPr>
        <p:spPr>
          <a:xfrm>
            <a:off x="8595300" y="5911930"/>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US"/>
              <a:t>7</a:t>
            </a:fld>
            <a:endParaRPr/>
          </a:p>
        </p:txBody>
      </p:sp>
      <p:sp>
        <p:nvSpPr>
          <p:cNvPr id="204" name="Google Shape;204;p7"/>
          <p:cNvSpPr txBox="1"/>
          <p:nvPr/>
        </p:nvSpPr>
        <p:spPr>
          <a:xfrm>
            <a:off x="1571697" y="1262751"/>
            <a:ext cx="2881550" cy="9233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800" b="0" i="0" u="none" strike="noStrike" cap="none">
                <a:solidFill>
                  <a:schemeClr val="dk1"/>
                </a:solidFill>
                <a:latin typeface="Arial"/>
                <a:ea typeface="Arial"/>
                <a:cs typeface="Arial"/>
                <a:sym typeface="Arial"/>
              </a:rPr>
              <a:t>Guess list</a:t>
            </a:r>
            <a:endParaRPr/>
          </a:p>
          <a:p>
            <a:pPr marL="0" marR="0" lvl="0" indent="0" algn="l" rtl="0">
              <a:lnSpc>
                <a:spcPct val="100000"/>
              </a:lnSpc>
              <a:spcBef>
                <a:spcPts val="0"/>
              </a:spcBef>
              <a:spcAft>
                <a:spcPts val="0"/>
              </a:spcAft>
              <a:buNone/>
            </a:pPr>
            <a:r>
              <a:rPr lang="en-US" sz="1800" b="0" i="0" u="none" strike="noStrike" cap="none">
                <a:solidFill>
                  <a:schemeClr val="dk1"/>
                </a:solidFill>
                <a:latin typeface="Arial"/>
                <a:ea typeface="Arial"/>
                <a:cs typeface="Arial"/>
                <a:sym typeface="Arial"/>
              </a:rPr>
              <a:t>Gossamer logs</a:t>
            </a:r>
            <a:endParaRPr/>
          </a:p>
          <a:p>
            <a:pPr marL="0" marR="0" lvl="0" indent="0" algn="l" rtl="0">
              <a:lnSpc>
                <a:spcPct val="100000"/>
              </a:lnSpc>
              <a:spcBef>
                <a:spcPts val="0"/>
              </a:spcBef>
              <a:spcAft>
                <a:spcPts val="0"/>
              </a:spcAft>
              <a:buNone/>
            </a:pPr>
            <a:r>
              <a:rPr lang="en-US" sz="1800" b="0" i="0" u="none" strike="noStrike" cap="none">
                <a:solidFill>
                  <a:schemeClr val="dk1"/>
                </a:solidFill>
                <a:latin typeface="Arial"/>
                <a:ea typeface="Arial"/>
                <a:cs typeface="Arial"/>
                <a:sym typeface="Arial"/>
              </a:rPr>
              <a:t>(Encrypted) username</a:t>
            </a:r>
            <a:endParaRPr/>
          </a:p>
        </p:txBody>
      </p:sp>
      <p:sp>
        <p:nvSpPr>
          <p:cNvPr id="22" name="Google Shape;166;p5">
            <a:extLst>
              <a:ext uri="{FF2B5EF4-FFF2-40B4-BE49-F238E27FC236}">
                <a16:creationId xmlns:a16="http://schemas.microsoft.com/office/drawing/2014/main" id="{B0014E42-59BD-E496-568F-61A23E333220}"/>
              </a:ext>
            </a:extLst>
          </p:cNvPr>
          <p:cNvSpPr txBox="1">
            <a:spLocks/>
          </p:cNvSpPr>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fld id="{00000000-1234-1234-1234-123412341234}" type="slidenum">
              <a:rPr lang="en-US" smtClean="0"/>
              <a:pPr/>
              <a:t>7</a:t>
            </a:fld>
            <a:endParaRPr lang="en-US" dirty="0"/>
          </a:p>
        </p:txBody>
      </p:sp>
      <p:cxnSp>
        <p:nvCxnSpPr>
          <p:cNvPr id="2" name="Google Shape;183;p6">
            <a:extLst>
              <a:ext uri="{FF2B5EF4-FFF2-40B4-BE49-F238E27FC236}">
                <a16:creationId xmlns:a16="http://schemas.microsoft.com/office/drawing/2014/main" id="{B30CDC6C-540D-7AF5-E837-4DEEDB775F2F}"/>
              </a:ext>
            </a:extLst>
          </p:cNvPr>
          <p:cNvCxnSpPr/>
          <p:nvPr/>
        </p:nvCxnSpPr>
        <p:spPr>
          <a:xfrm>
            <a:off x="3195174" y="1492994"/>
            <a:ext cx="1718900" cy="0"/>
          </a:xfrm>
          <a:prstGeom prst="straightConnector1">
            <a:avLst/>
          </a:prstGeom>
          <a:noFill/>
          <a:ln w="25400" cap="flat" cmpd="sng">
            <a:solidFill>
              <a:srgbClr val="0070C0"/>
            </a:solidFill>
            <a:prstDash val="solid"/>
            <a:round/>
            <a:headEnd type="none" w="sm" len="sm"/>
            <a:tailEnd type="triangle" w="med" len="med"/>
          </a:ln>
          <a:effectLst>
            <a:outerShdw blurRad="40000" dist="20000" dir="5400000" rotWithShape="0">
              <a:srgbClr val="000000">
                <a:alpha val="37647"/>
              </a:srgbClr>
            </a:outerShdw>
          </a:effectLst>
        </p:spPr>
      </p:cxnSp>
      <p:pic>
        <p:nvPicPr>
          <p:cNvPr id="3" name="Google Shape;184;p6">
            <a:extLst>
              <a:ext uri="{FF2B5EF4-FFF2-40B4-BE49-F238E27FC236}">
                <a16:creationId xmlns:a16="http://schemas.microsoft.com/office/drawing/2014/main" id="{3DDAFDFE-633A-9860-26BB-8EDE684AEA95}"/>
              </a:ext>
            </a:extLst>
          </p:cNvPr>
          <p:cNvPicPr preferRelativeResize="0"/>
          <p:nvPr/>
        </p:nvPicPr>
        <p:blipFill rotWithShape="1">
          <a:blip r:embed="rId4">
            <a:alphaModFix/>
          </a:blip>
          <a:srcRect l="20003" t="21317" r="18137" b="27012"/>
          <a:stretch/>
        </p:blipFill>
        <p:spPr>
          <a:xfrm>
            <a:off x="5288770" y="1060820"/>
            <a:ext cx="1749855" cy="1326129"/>
          </a:xfrm>
          <a:prstGeom prst="rect">
            <a:avLst/>
          </a:prstGeom>
          <a:noFill/>
          <a:ln w="38100" cap="sq" cmpd="sng">
            <a:solidFill>
              <a:srgbClr val="000000"/>
            </a:solidFill>
            <a:prstDash val="solid"/>
            <a:miter lim="800000"/>
            <a:headEnd type="none" w="sm" len="sm"/>
            <a:tailEnd type="none" w="sm" len="sm"/>
          </a:ln>
          <a:effectLst>
            <a:outerShdw blurRad="50800" dist="38100" dir="2700000" algn="tl" rotWithShape="0">
              <a:srgbClr val="000000">
                <a:alpha val="42745"/>
              </a:srgbClr>
            </a:outerShdw>
          </a:effectLst>
        </p:spPr>
      </p:pic>
      <p:sp>
        <p:nvSpPr>
          <p:cNvPr id="4" name="Google Shape;185;p6">
            <a:extLst>
              <a:ext uri="{FF2B5EF4-FFF2-40B4-BE49-F238E27FC236}">
                <a16:creationId xmlns:a16="http://schemas.microsoft.com/office/drawing/2014/main" id="{0872A829-5BAE-FB1D-5A2A-8FBFAE007F1A}"/>
              </a:ext>
            </a:extLst>
          </p:cNvPr>
          <p:cNvSpPr/>
          <p:nvPr/>
        </p:nvSpPr>
        <p:spPr>
          <a:xfrm>
            <a:off x="5702851" y="1481029"/>
            <a:ext cx="1183373" cy="160742"/>
          </a:xfrm>
          <a:prstGeom prst="rect">
            <a:avLst/>
          </a:prstGeom>
          <a:solidFill>
            <a:srgbClr val="F8F3E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a:solidFill>
                  <a:schemeClr val="dk1"/>
                </a:solidFill>
                <a:latin typeface="Arial"/>
                <a:ea typeface="Arial"/>
                <a:cs typeface="Arial"/>
                <a:sym typeface="Arial"/>
              </a:rPr>
              <a:t>marina</a:t>
            </a:r>
            <a:endParaRPr/>
          </a:p>
        </p:txBody>
      </p:sp>
      <p:sp>
        <p:nvSpPr>
          <p:cNvPr id="5" name="Google Shape;186;p6">
            <a:extLst>
              <a:ext uri="{FF2B5EF4-FFF2-40B4-BE49-F238E27FC236}">
                <a16:creationId xmlns:a16="http://schemas.microsoft.com/office/drawing/2014/main" id="{CF4AEFAC-A520-5A54-1788-2F795D4792BC}"/>
              </a:ext>
            </a:extLst>
          </p:cNvPr>
          <p:cNvSpPr/>
          <p:nvPr/>
        </p:nvSpPr>
        <p:spPr>
          <a:xfrm>
            <a:off x="5702851" y="1745268"/>
            <a:ext cx="1183373" cy="160742"/>
          </a:xfrm>
          <a:prstGeom prst="rect">
            <a:avLst/>
          </a:prstGeom>
          <a:solidFill>
            <a:srgbClr val="F8F3E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1400" b="0" i="0" u="none" strike="noStrike" cap="none">
                <a:solidFill>
                  <a:schemeClr val="dk1"/>
                </a:solidFill>
                <a:latin typeface="Arial"/>
                <a:ea typeface="Arial"/>
                <a:cs typeface="Arial"/>
                <a:sym typeface="Arial"/>
              </a:rPr>
              <a:t>qwerty</a:t>
            </a:r>
            <a:endParaRPr/>
          </a:p>
        </p:txBody>
      </p:sp>
      <p:sp>
        <p:nvSpPr>
          <p:cNvPr id="6" name="Google Shape;187;p6">
            <a:extLst>
              <a:ext uri="{FF2B5EF4-FFF2-40B4-BE49-F238E27FC236}">
                <a16:creationId xmlns:a16="http://schemas.microsoft.com/office/drawing/2014/main" id="{E63CEDAC-744D-77E2-7997-16E273C1C53C}"/>
              </a:ext>
            </a:extLst>
          </p:cNvPr>
          <p:cNvSpPr txBox="1"/>
          <p:nvPr/>
        </p:nvSpPr>
        <p:spPr>
          <a:xfrm>
            <a:off x="3392743" y="1175792"/>
            <a:ext cx="1368709"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rgbClr val="000000"/>
                </a:solidFill>
                <a:latin typeface="Arial"/>
                <a:ea typeface="Arial"/>
                <a:cs typeface="Arial"/>
                <a:sym typeface="Arial"/>
              </a:rPr>
              <a:t>Sends guess</a:t>
            </a:r>
            <a:endParaRPr/>
          </a:p>
        </p:txBody>
      </p:sp>
      <p:graphicFrame>
        <p:nvGraphicFramePr>
          <p:cNvPr id="12" name="Google Shape;175;p6">
            <a:extLst>
              <a:ext uri="{FF2B5EF4-FFF2-40B4-BE49-F238E27FC236}">
                <a16:creationId xmlns:a16="http://schemas.microsoft.com/office/drawing/2014/main" id="{6A79A5D8-349F-D2AD-EE95-6D6893DF12A3}"/>
              </a:ext>
            </a:extLst>
          </p:cNvPr>
          <p:cNvGraphicFramePr/>
          <p:nvPr>
            <p:extLst>
              <p:ext uri="{D42A27DB-BD31-4B8C-83A1-F6EECF244321}">
                <p14:modId xmlns:p14="http://schemas.microsoft.com/office/powerpoint/2010/main" val="3249554261"/>
              </p:ext>
            </p:extLst>
          </p:nvPr>
        </p:nvGraphicFramePr>
        <p:xfrm>
          <a:off x="4915894" y="2898803"/>
          <a:ext cx="3195225" cy="2125585"/>
        </p:xfrm>
        <a:graphic>
          <a:graphicData uri="http://schemas.openxmlformats.org/drawingml/2006/table">
            <a:tbl>
              <a:tblPr firstRow="1" bandRow="1">
                <a:noFill/>
                <a:tableStyleId>{ECE1F6AB-2FE6-4D8B-B621-ECC0AF21E269}</a:tableStyleId>
              </a:tblPr>
              <a:tblGrid>
                <a:gridCol w="2491875">
                  <a:extLst>
                    <a:ext uri="{9D8B030D-6E8A-4147-A177-3AD203B41FA5}">
                      <a16:colId xmlns:a16="http://schemas.microsoft.com/office/drawing/2014/main" val="20000"/>
                    </a:ext>
                  </a:extLst>
                </a:gridCol>
                <a:gridCol w="703350">
                  <a:extLst>
                    <a:ext uri="{9D8B030D-6E8A-4147-A177-3AD203B41FA5}">
                      <a16:colId xmlns:a16="http://schemas.microsoft.com/office/drawing/2014/main" val="20001"/>
                    </a:ext>
                  </a:extLst>
                </a:gridCol>
              </a:tblGrid>
              <a:tr h="333675">
                <a:tc>
                  <a:txBody>
                    <a:bodyPr/>
                    <a:lstStyle/>
                    <a:p>
                      <a:pPr marL="0" marR="0" lvl="0" indent="0" algn="l" rtl="0">
                        <a:lnSpc>
                          <a:spcPct val="100000"/>
                        </a:lnSpc>
                        <a:spcBef>
                          <a:spcPts val="0"/>
                        </a:spcBef>
                        <a:spcAft>
                          <a:spcPts val="0"/>
                        </a:spcAft>
                        <a:buNone/>
                      </a:pPr>
                      <a:r>
                        <a:rPr lang="en-US" sz="1200" u="none" strike="noStrike" cap="none"/>
                        <a:t>Encrypted username</a:t>
                      </a:r>
                      <a:endParaRPr/>
                    </a:p>
                  </a:txBody>
                  <a:tcPr marL="91450" marR="91450" marT="45725" marB="45725"/>
                </a:tc>
                <a:tc>
                  <a:txBody>
                    <a:bodyPr/>
                    <a:lstStyle/>
                    <a:p>
                      <a:pPr marL="0" marR="0" lvl="0" indent="0" algn="ctr" rtl="0">
                        <a:lnSpc>
                          <a:spcPct val="100000"/>
                        </a:lnSpc>
                        <a:spcBef>
                          <a:spcPts val="0"/>
                        </a:spcBef>
                        <a:spcAft>
                          <a:spcPts val="0"/>
                        </a:spcAft>
                        <a:buNone/>
                      </a:pPr>
                      <a:r>
                        <a:rPr lang="en-US" sz="1200" u="none" strike="noStrike" cap="none" dirty="0" err="1"/>
                        <a:t>zxcvbn</a:t>
                      </a:r>
                      <a:r>
                        <a:rPr lang="en-US" sz="1200" u="none" strike="noStrike" cap="none" dirty="0"/>
                        <a:t> score</a:t>
                      </a:r>
                      <a:endParaRPr dirty="0"/>
                    </a:p>
                  </a:txBody>
                  <a:tcPr marL="91450" marR="91450" marT="45725" marB="45725"/>
                </a:tc>
                <a:extLst>
                  <a:ext uri="{0D108BD9-81ED-4DB2-BD59-A6C34878D82A}">
                    <a16:rowId xmlns:a16="http://schemas.microsoft.com/office/drawing/2014/main" val="10000"/>
                  </a:ext>
                </a:extLst>
              </a:tr>
              <a:tr h="333675">
                <a:tc>
                  <a: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400" b="0" i="0" u="none" strike="noStrike" cap="none" dirty="0">
                          <a:solidFill>
                            <a:schemeClr val="dk1"/>
                          </a:solidFill>
                          <a:latin typeface="Consolas"/>
                          <a:ea typeface="Consolas"/>
                          <a:cs typeface="Consolas"/>
                          <a:sym typeface="Consolas"/>
                        </a:rPr>
                        <a:t>0lVB5TH</a:t>
                      </a:r>
                      <a:endParaRPr sz="1400" b="0" i="0" u="none" strike="noStrike" cap="none" dirty="0">
                        <a:solidFill>
                          <a:schemeClr val="dk1"/>
                        </a:solidFill>
                        <a:latin typeface="Consolas"/>
                        <a:ea typeface="Consolas"/>
                        <a:cs typeface="Consolas"/>
                        <a:sym typeface="Consolas"/>
                      </a:endParaRPr>
                    </a:p>
                  </a:txBody>
                  <a:tcPr marL="91450" marR="91450" marT="45725" marB="45725"/>
                </a:tc>
                <a:tc>
                  <a:txBody>
                    <a:bodyPr/>
                    <a:lstStyle/>
                    <a:p>
                      <a:pPr marL="0" marR="0" lvl="0" indent="0" algn="ctr" rtl="0">
                        <a:lnSpc>
                          <a:spcPct val="100000"/>
                        </a:lnSpc>
                        <a:spcBef>
                          <a:spcPts val="0"/>
                        </a:spcBef>
                        <a:spcAft>
                          <a:spcPts val="0"/>
                        </a:spcAft>
                        <a:buNone/>
                      </a:pPr>
                      <a:r>
                        <a:rPr lang="en-US" sz="1400" b="0" i="0" u="none" strike="noStrike" cap="none" dirty="0">
                          <a:solidFill>
                            <a:schemeClr val="dk1"/>
                          </a:solidFill>
                          <a:latin typeface="Consolas"/>
                          <a:ea typeface="Consolas"/>
                          <a:cs typeface="Consolas"/>
                          <a:sym typeface="Consolas"/>
                        </a:rPr>
                        <a:t>2</a:t>
                      </a:r>
                      <a:endParaRPr dirty="0"/>
                    </a:p>
                  </a:txBody>
                  <a:tcPr marL="91450" marR="91450" marT="45725" marB="45725"/>
                </a:tc>
                <a:extLst>
                  <a:ext uri="{0D108BD9-81ED-4DB2-BD59-A6C34878D82A}">
                    <a16:rowId xmlns:a16="http://schemas.microsoft.com/office/drawing/2014/main" val="10001"/>
                  </a:ext>
                </a:extLst>
              </a:tr>
              <a:tr h="333675">
                <a:tc>
                  <a: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gk3pPhL</a:t>
                      </a:r>
                      <a:endParaRPr dirty="0"/>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1</a:t>
                      </a:r>
                      <a:endParaRPr/>
                    </a:p>
                  </a:txBody>
                  <a:tcPr marL="91450" marR="91450" marT="45725" marB="45725"/>
                </a:tc>
                <a:extLst>
                  <a:ext uri="{0D108BD9-81ED-4DB2-BD59-A6C34878D82A}">
                    <a16:rowId xmlns:a16="http://schemas.microsoft.com/office/drawing/2014/main" val="10002"/>
                  </a:ext>
                </a:extLst>
              </a:tr>
              <a:tr h="333675">
                <a:tc>
                  <a: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trZQA1L</a:t>
                      </a:r>
                      <a:endParaRPr sz="1400" b="0" i="0" u="none" strike="noStrike" cap="none" dirty="0">
                        <a:solidFill>
                          <a:schemeClr val="dk1"/>
                        </a:solidFill>
                        <a:latin typeface="Consolas"/>
                        <a:ea typeface="Consolas"/>
                        <a:cs typeface="Consolas"/>
                        <a:sym typeface="Consolas"/>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solidFill>
                            <a:schemeClr val="dk1"/>
                          </a:solidFill>
                          <a:latin typeface="Consolas"/>
                          <a:cs typeface="Consolas"/>
                          <a:sym typeface="Consolas"/>
                        </a:rPr>
                        <a:t>3</a:t>
                      </a:r>
                      <a:endParaRPr dirty="0"/>
                    </a:p>
                  </a:txBody>
                  <a:tcPr marL="91450" marR="91450" marT="45725" marB="45725"/>
                </a:tc>
                <a:extLst>
                  <a:ext uri="{0D108BD9-81ED-4DB2-BD59-A6C34878D82A}">
                    <a16:rowId xmlns:a16="http://schemas.microsoft.com/office/drawing/2014/main" val="10003"/>
                  </a:ext>
                </a:extLst>
              </a:tr>
              <a:tr h="333675">
                <a:tc>
                  <a:txBody>
                    <a:bodyPr/>
                    <a:lstStyle/>
                    <a:p>
                      <a:pPr marL="0" marR="0" lvl="0" indent="0" algn="l" rtl="0">
                        <a:lnSpc>
                          <a:spcPct val="100000"/>
                        </a:lnSpc>
                        <a:spcBef>
                          <a:spcPts val="0"/>
                        </a:spcBef>
                        <a:spcAft>
                          <a:spcPts val="0"/>
                        </a:spcAft>
                        <a:buClr>
                          <a:srgbClr val="000000"/>
                        </a:buClr>
                        <a:buSzPts val="1400"/>
                        <a:buFont typeface="Arial"/>
                        <a:buNone/>
                      </a:pPr>
                      <a:r>
                        <a:rPr lang="en-US" sz="1400" b="0" i="0" u="none" strike="noStrike" cap="none" dirty="0">
                          <a:solidFill>
                            <a:schemeClr val="dk1"/>
                          </a:solidFill>
                          <a:latin typeface="Consolas"/>
                          <a:ea typeface="Consolas"/>
                          <a:cs typeface="Consolas"/>
                          <a:sym typeface="Consolas"/>
                        </a:rPr>
                        <a:t>jNKR3Yp</a:t>
                      </a:r>
                      <a:endParaRPr sz="1400" b="0" i="0" u="none" strike="noStrike" cap="none" dirty="0">
                        <a:solidFill>
                          <a:schemeClr val="dk1"/>
                        </a:solidFill>
                        <a:latin typeface="Consolas"/>
                        <a:ea typeface="Consolas"/>
                        <a:cs typeface="Consolas"/>
                        <a:sym typeface="Consolas"/>
                      </a:endParaRP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a:solidFill>
                            <a:schemeClr val="dk1"/>
                          </a:solidFill>
                          <a:latin typeface="Consolas"/>
                          <a:ea typeface="Consolas"/>
                          <a:cs typeface="Consolas"/>
                          <a:sym typeface="Consolas"/>
                        </a:rPr>
                        <a:t>2</a:t>
                      </a:r>
                      <a:endParaRPr/>
                    </a:p>
                  </a:txBody>
                  <a:tcPr marL="91450" marR="91450" marT="45725" marB="45725"/>
                </a:tc>
                <a:extLst>
                  <a:ext uri="{0D108BD9-81ED-4DB2-BD59-A6C34878D82A}">
                    <a16:rowId xmlns:a16="http://schemas.microsoft.com/office/drawing/2014/main" val="10004"/>
                  </a:ext>
                </a:extLst>
              </a:tr>
              <a:tr h="333675">
                <a:tc>
                  <a:txBody>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400" b="0" i="0" u="none" strike="noStrike" cap="none" dirty="0">
                          <a:solidFill>
                            <a:schemeClr val="dk1"/>
                          </a:solidFill>
                          <a:latin typeface="Consolas"/>
                          <a:ea typeface="Consolas"/>
                          <a:cs typeface="Consolas"/>
                          <a:sym typeface="Consolas"/>
                        </a:rPr>
                        <a:t>OXJFw2r</a:t>
                      </a:r>
                    </a:p>
                  </a:txBody>
                  <a:tcPr marL="91450" marR="91450" marT="45725" marB="45725"/>
                </a:tc>
                <a:tc>
                  <a:txBody>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solidFill>
                            <a:schemeClr val="dk1"/>
                          </a:solidFill>
                          <a:latin typeface="Consolas"/>
                          <a:cs typeface="Consolas"/>
                          <a:sym typeface="Consolas"/>
                        </a:rPr>
                        <a:t>4</a:t>
                      </a:r>
                      <a:endParaRPr dirty="0"/>
                    </a:p>
                  </a:txBody>
                  <a:tcPr marL="91450" marR="91450" marT="45725" marB="45725"/>
                </a:tc>
                <a:extLst>
                  <a:ext uri="{0D108BD9-81ED-4DB2-BD59-A6C34878D82A}">
                    <a16:rowId xmlns:a16="http://schemas.microsoft.com/office/drawing/2014/main" val="10005"/>
                  </a:ext>
                </a:extLst>
              </a:tr>
            </a:tbl>
          </a:graphicData>
        </a:graphic>
      </p:graphicFrame>
      <p:sp>
        <p:nvSpPr>
          <p:cNvPr id="13" name="Google Shape;177;p6">
            <a:extLst>
              <a:ext uri="{FF2B5EF4-FFF2-40B4-BE49-F238E27FC236}">
                <a16:creationId xmlns:a16="http://schemas.microsoft.com/office/drawing/2014/main" id="{838FDCA6-DF92-DC4B-953A-E6C02B5E0D65}"/>
              </a:ext>
            </a:extLst>
          </p:cNvPr>
          <p:cNvSpPr/>
          <p:nvPr/>
        </p:nvSpPr>
        <p:spPr>
          <a:xfrm>
            <a:off x="4915894" y="4024487"/>
            <a:ext cx="3177997" cy="334029"/>
          </a:xfrm>
          <a:prstGeom prst="roundRect">
            <a:avLst>
              <a:gd name="adj" fmla="val 16667"/>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7" name="Google Shape;217;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p>
            <a:pPr marL="0" lvl="0" indent="0" algn="l" rtl="0">
              <a:lnSpc>
                <a:spcPct val="100000"/>
              </a:lnSpc>
              <a:spcBef>
                <a:spcPts val="0"/>
              </a:spcBef>
              <a:spcAft>
                <a:spcPts val="0"/>
              </a:spcAft>
              <a:buSzPts val="2800"/>
              <a:buNone/>
            </a:pPr>
            <a:r>
              <a:rPr lang="en-US" sz="2400" dirty="0"/>
              <a:t>How can we choose safe measurements to log?</a:t>
            </a:r>
            <a:endParaRPr dirty="0"/>
          </a:p>
        </p:txBody>
      </p:sp>
      <p:pic>
        <p:nvPicPr>
          <p:cNvPr id="218" name="Google Shape;218;p8"/>
          <p:cNvPicPr preferRelativeResize="0"/>
          <p:nvPr/>
        </p:nvPicPr>
        <p:blipFill rotWithShape="1">
          <a:blip r:embed="rId3">
            <a:alphaModFix/>
          </a:blip>
          <a:srcRect/>
          <a:stretch/>
        </p:blipFill>
        <p:spPr>
          <a:xfrm>
            <a:off x="4503590" y="1152475"/>
            <a:ext cx="4566355" cy="3771720"/>
          </a:xfrm>
          <a:prstGeom prst="rect">
            <a:avLst/>
          </a:prstGeom>
          <a:noFill/>
          <a:ln>
            <a:noFill/>
          </a:ln>
        </p:spPr>
      </p:pic>
      <p:sp>
        <p:nvSpPr>
          <p:cNvPr id="219" name="Google Shape;219;p8"/>
          <p:cNvSpPr txBox="1"/>
          <p:nvPr/>
        </p:nvSpPr>
        <p:spPr>
          <a:xfrm>
            <a:off x="63120" y="2986187"/>
            <a:ext cx="4005918" cy="817418"/>
          </a:xfrm>
          <a:prstGeom prst="rect">
            <a:avLst/>
          </a:prstGeom>
          <a:noFill/>
          <a:ln>
            <a:noFill/>
          </a:ln>
        </p:spPr>
        <p:txBody>
          <a:bodyPr spcFirstLastPara="1" wrap="square" lIns="91425" tIns="91425" rIns="91425" bIns="91425" anchor="t" anchorCtr="0">
            <a:normAutofit/>
          </a:bodyPr>
          <a:lstStyle/>
          <a:p>
            <a:pPr marL="114300" marR="0" lvl="0" indent="0" algn="l" rtl="0">
              <a:lnSpc>
                <a:spcPct val="115000"/>
              </a:lnSpc>
              <a:spcBef>
                <a:spcPts val="0"/>
              </a:spcBef>
              <a:spcAft>
                <a:spcPts val="0"/>
              </a:spcAft>
              <a:buClr>
                <a:schemeClr val="dk2"/>
              </a:buClr>
              <a:buSzPts val="1800"/>
              <a:buFont typeface="Arial"/>
              <a:buNone/>
            </a:pPr>
            <a:r>
              <a:rPr lang="en-US" sz="1800" b="1" i="0" u="none" strike="noStrike" cap="none">
                <a:solidFill>
                  <a:schemeClr val="dk1"/>
                </a:solidFill>
                <a:latin typeface="Arial"/>
                <a:ea typeface="Arial"/>
                <a:cs typeface="Arial"/>
                <a:sym typeface="Arial"/>
              </a:rPr>
              <a:t>Problem</a:t>
            </a:r>
            <a:r>
              <a:rPr lang="en-US" sz="1800" b="0" i="0" u="none" strike="noStrike" cap="none">
                <a:solidFill>
                  <a:schemeClr val="dk1"/>
                </a:solidFill>
                <a:latin typeface="Arial"/>
                <a:ea typeface="Arial"/>
                <a:cs typeface="Arial"/>
                <a:sym typeface="Arial"/>
              </a:rPr>
              <a:t>: Original zxcvbn score leaks too much information!</a:t>
            </a:r>
            <a:endParaRPr/>
          </a:p>
        </p:txBody>
      </p:sp>
      <p:pic>
        <p:nvPicPr>
          <p:cNvPr id="221" name="Google Shape;221;p8"/>
          <p:cNvPicPr preferRelativeResize="0"/>
          <p:nvPr/>
        </p:nvPicPr>
        <p:blipFill rotWithShape="1">
          <a:blip r:embed="rId4">
            <a:alphaModFix/>
          </a:blip>
          <a:srcRect/>
          <a:stretch/>
        </p:blipFill>
        <p:spPr>
          <a:xfrm>
            <a:off x="4557265" y="1152475"/>
            <a:ext cx="4423930" cy="3795147"/>
          </a:xfrm>
          <a:prstGeom prst="rect">
            <a:avLst/>
          </a:prstGeom>
          <a:noFill/>
          <a:ln>
            <a:noFill/>
          </a:ln>
        </p:spPr>
      </p:pic>
      <p:sp>
        <p:nvSpPr>
          <p:cNvPr id="222" name="Google Shape;222;p8"/>
          <p:cNvSpPr/>
          <p:nvPr/>
        </p:nvSpPr>
        <p:spPr>
          <a:xfrm rot="2116253">
            <a:off x="7649348" y="2441050"/>
            <a:ext cx="377687" cy="258418"/>
          </a:xfrm>
          <a:prstGeom prst="rightArrow">
            <a:avLst>
              <a:gd name="adj1" fmla="val 50000"/>
              <a:gd name="adj2" fmla="val 50000"/>
            </a:avLst>
          </a:prstGeom>
          <a:solidFill>
            <a:srgbClr val="FF0000"/>
          </a:solidFill>
          <a:ln w="25400" cap="flat" cmpd="sng">
            <a:solidFill>
              <a:srgbClr val="FF26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23" name="Google Shape;223;p8"/>
          <p:cNvSpPr txBox="1"/>
          <p:nvPr/>
        </p:nvSpPr>
        <p:spPr>
          <a:xfrm>
            <a:off x="63120" y="3828909"/>
            <a:ext cx="4005918" cy="817418"/>
          </a:xfrm>
          <a:prstGeom prst="rect">
            <a:avLst/>
          </a:prstGeom>
          <a:noFill/>
          <a:ln>
            <a:noFill/>
          </a:ln>
        </p:spPr>
        <p:txBody>
          <a:bodyPr spcFirstLastPara="1" wrap="square" lIns="91425" tIns="91425" rIns="91425" bIns="91425" anchor="t" anchorCtr="0">
            <a:normAutofit/>
          </a:bodyPr>
          <a:lstStyle/>
          <a:p>
            <a:pPr marL="114300" marR="0" lvl="0" indent="0" algn="l" rtl="0">
              <a:lnSpc>
                <a:spcPct val="115000"/>
              </a:lnSpc>
              <a:spcBef>
                <a:spcPts val="0"/>
              </a:spcBef>
              <a:spcAft>
                <a:spcPts val="0"/>
              </a:spcAft>
              <a:buClr>
                <a:schemeClr val="dk2"/>
              </a:buClr>
              <a:buSzPts val="1800"/>
              <a:buFont typeface="Arial"/>
              <a:buNone/>
            </a:pPr>
            <a:r>
              <a:rPr lang="en-US" sz="1800" b="1" i="0" u="none" strike="noStrike" cap="none">
                <a:solidFill>
                  <a:schemeClr val="dk1"/>
                </a:solidFill>
                <a:latin typeface="Arial"/>
                <a:ea typeface="Arial"/>
                <a:cs typeface="Arial"/>
                <a:sym typeface="Arial"/>
              </a:rPr>
              <a:t>Solution</a:t>
            </a:r>
            <a:r>
              <a:rPr lang="en-US" sz="1800" b="0" i="0" u="none" strike="noStrike" cap="none">
                <a:solidFill>
                  <a:schemeClr val="dk1"/>
                </a:solidFill>
                <a:latin typeface="Arial"/>
                <a:ea typeface="Arial"/>
                <a:cs typeface="Arial"/>
                <a:sym typeface="Arial"/>
              </a:rPr>
              <a:t>: Bucketize score to [0, 1]</a:t>
            </a:r>
            <a:endParaRPr/>
          </a:p>
        </p:txBody>
      </p:sp>
      <p:sp>
        <p:nvSpPr>
          <p:cNvPr id="224" name="Google Shape;224;p8"/>
          <p:cNvSpPr txBox="1"/>
          <p:nvPr/>
        </p:nvSpPr>
        <p:spPr>
          <a:xfrm>
            <a:off x="640501" y="4392281"/>
            <a:ext cx="3400463" cy="612388"/>
          </a:xfrm>
          <a:prstGeom prst="rect">
            <a:avLst/>
          </a:prstGeom>
          <a:noFill/>
          <a:ln>
            <a:noFill/>
          </a:ln>
        </p:spPr>
        <p:txBody>
          <a:bodyPr spcFirstLastPara="1" wrap="square" lIns="91425" tIns="91425" rIns="91425" bIns="91425" anchor="t" anchorCtr="0">
            <a:normAutofit/>
          </a:bodyPr>
          <a:lstStyle/>
          <a:p>
            <a:pPr marL="114300" marR="0" lvl="0" indent="0" algn="l" rtl="0">
              <a:lnSpc>
                <a:spcPct val="115000"/>
              </a:lnSpc>
              <a:spcBef>
                <a:spcPts val="0"/>
              </a:spcBef>
              <a:spcAft>
                <a:spcPts val="0"/>
              </a:spcAft>
              <a:buClr>
                <a:schemeClr val="dk2"/>
              </a:buClr>
              <a:buSzPts val="1800"/>
              <a:buFont typeface="Arial"/>
              <a:buNone/>
            </a:pPr>
            <a:r>
              <a:rPr lang="en-US" sz="1800" b="1" i="0" u="none" strike="noStrike" cap="none">
                <a:solidFill>
                  <a:schemeClr val="dk1"/>
                </a:solidFill>
                <a:latin typeface="Arial"/>
                <a:ea typeface="Arial"/>
                <a:cs typeface="Arial"/>
                <a:sym typeface="Arial"/>
              </a:rPr>
              <a:t>Bounded leakage logging</a:t>
            </a:r>
            <a:endParaRPr/>
          </a:p>
        </p:txBody>
      </p:sp>
      <p:pic>
        <p:nvPicPr>
          <p:cNvPr id="225" name="Google Shape;225;p8" descr="Free Green Tick Mark, Download Free Green Tick Mark png images, Free  ClipArts on Clipart Library"/>
          <p:cNvPicPr preferRelativeResize="0"/>
          <p:nvPr/>
        </p:nvPicPr>
        <p:blipFill rotWithShape="1">
          <a:blip r:embed="rId5">
            <a:alphaModFix/>
          </a:blip>
          <a:srcRect/>
          <a:stretch/>
        </p:blipFill>
        <p:spPr>
          <a:xfrm>
            <a:off x="416872" y="4392281"/>
            <a:ext cx="367331" cy="349764"/>
          </a:xfrm>
          <a:prstGeom prst="rect">
            <a:avLst/>
          </a:prstGeom>
          <a:noFill/>
          <a:ln>
            <a:noFill/>
          </a:ln>
        </p:spPr>
      </p:pic>
      <p:sp>
        <p:nvSpPr>
          <p:cNvPr id="13" name="Google Shape;222;p8">
            <a:extLst>
              <a:ext uri="{FF2B5EF4-FFF2-40B4-BE49-F238E27FC236}">
                <a16:creationId xmlns:a16="http://schemas.microsoft.com/office/drawing/2014/main" id="{2CFCD376-731B-8646-A87E-FC7EBEE1309C}"/>
              </a:ext>
            </a:extLst>
          </p:cNvPr>
          <p:cNvSpPr/>
          <p:nvPr/>
        </p:nvSpPr>
        <p:spPr>
          <a:xfrm rot="2116253">
            <a:off x="7622511" y="3858834"/>
            <a:ext cx="377687" cy="258418"/>
          </a:xfrm>
          <a:prstGeom prst="rightArrow">
            <a:avLst>
              <a:gd name="adj1" fmla="val 50000"/>
              <a:gd name="adj2" fmla="val 50000"/>
            </a:avLst>
          </a:prstGeom>
          <a:solidFill>
            <a:srgbClr val="FF0000"/>
          </a:solidFill>
          <a:ln w="25400" cap="flat" cmpd="sng">
            <a:solidFill>
              <a:srgbClr val="FF26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cxnSp>
        <p:nvCxnSpPr>
          <p:cNvPr id="3" name="Straight Arrow Connector 2">
            <a:extLst>
              <a:ext uri="{FF2B5EF4-FFF2-40B4-BE49-F238E27FC236}">
                <a16:creationId xmlns:a16="http://schemas.microsoft.com/office/drawing/2014/main" id="{84D9CD16-4F53-504F-A402-A0962FDCAE32}"/>
              </a:ext>
            </a:extLst>
          </p:cNvPr>
          <p:cNvCxnSpPr/>
          <p:nvPr/>
        </p:nvCxnSpPr>
        <p:spPr>
          <a:xfrm>
            <a:off x="8066981" y="2715491"/>
            <a:ext cx="0" cy="1487088"/>
          </a:xfrm>
          <a:prstGeom prst="straightConnector1">
            <a:avLst/>
          </a:prstGeom>
          <a:ln w="15875" cap="rnd">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20" name="Google Shape;220;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US"/>
              <a:t>8</a:t>
            </a:fld>
            <a:endParaRPr/>
          </a:p>
        </p:txBody>
      </p:sp>
      <p:cxnSp>
        <p:nvCxnSpPr>
          <p:cNvPr id="6" name="Straight Connector 5">
            <a:extLst>
              <a:ext uri="{FF2B5EF4-FFF2-40B4-BE49-F238E27FC236}">
                <a16:creationId xmlns:a16="http://schemas.microsoft.com/office/drawing/2014/main" id="{E0284B20-34EB-B64F-BF7B-27AE0D36F941}"/>
              </a:ext>
            </a:extLst>
          </p:cNvPr>
          <p:cNvCxnSpPr>
            <a:cxnSpLocks/>
          </p:cNvCxnSpPr>
          <p:nvPr/>
        </p:nvCxnSpPr>
        <p:spPr>
          <a:xfrm>
            <a:off x="5312228" y="3908664"/>
            <a:ext cx="3160230" cy="0"/>
          </a:xfrm>
          <a:prstGeom prst="line">
            <a:avLst/>
          </a:prstGeom>
          <a:ln w="1905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FA49311-8611-3247-9915-40C1EF96F8AE}"/>
              </a:ext>
            </a:extLst>
          </p:cNvPr>
          <p:cNvSpPr txBox="1"/>
          <p:nvPr/>
        </p:nvSpPr>
        <p:spPr>
          <a:xfrm>
            <a:off x="5312228" y="3600887"/>
            <a:ext cx="1329283" cy="307777"/>
          </a:xfrm>
          <a:prstGeom prst="rect">
            <a:avLst/>
          </a:prstGeom>
          <a:noFill/>
        </p:spPr>
        <p:txBody>
          <a:bodyPr wrap="square" rtlCol="0">
            <a:spAutoFit/>
          </a:bodyPr>
          <a:lstStyle/>
          <a:p>
            <a:r>
              <a:rPr lang="en-US" dirty="0">
                <a:solidFill>
                  <a:srgbClr val="FF0000"/>
                </a:solidFill>
              </a:rPr>
              <a:t>&lt; 2% increase</a:t>
            </a:r>
          </a:p>
        </p:txBody>
      </p:sp>
      <p:sp>
        <p:nvSpPr>
          <p:cNvPr id="216" name="Google Shape;216;p8"/>
          <p:cNvSpPr txBox="1">
            <a:spLocks noGrp="1"/>
          </p:cNvSpPr>
          <p:nvPr>
            <p:ph type="body" idx="1"/>
          </p:nvPr>
        </p:nvSpPr>
        <p:spPr>
          <a:xfrm>
            <a:off x="0" y="1152475"/>
            <a:ext cx="4760675" cy="2160741"/>
          </a:xfrm>
          <a:prstGeom prst="rect">
            <a:avLst/>
          </a:prstGeom>
          <a:noFill/>
          <a:ln>
            <a:noFill/>
          </a:ln>
        </p:spPr>
        <p:txBody>
          <a:bodyPr spcFirstLastPara="1" wrap="square" lIns="91425" tIns="91425" rIns="91425" bIns="91425" anchor="t" anchorCtr="0">
            <a:normAutofit/>
          </a:bodyPr>
          <a:lstStyle/>
          <a:p>
            <a:pPr marL="114300" lvl="0" indent="0" algn="l" rtl="0">
              <a:lnSpc>
                <a:spcPct val="115000"/>
              </a:lnSpc>
              <a:spcBef>
                <a:spcPts val="0"/>
              </a:spcBef>
              <a:spcAft>
                <a:spcPts val="0"/>
              </a:spcAft>
              <a:buSzPts val="1800"/>
              <a:buNone/>
            </a:pPr>
            <a:r>
              <a:rPr lang="en-US" b="1" dirty="0">
                <a:solidFill>
                  <a:schemeClr val="dk1"/>
                </a:solidFill>
              </a:rPr>
              <a:t>Dataset</a:t>
            </a:r>
            <a:r>
              <a:rPr lang="en-US" dirty="0">
                <a:solidFill>
                  <a:schemeClr val="dk1"/>
                </a:solidFill>
              </a:rPr>
              <a:t>: 307 million breached passwords</a:t>
            </a:r>
            <a:endParaRPr dirty="0"/>
          </a:p>
          <a:p>
            <a:pPr marL="114300" lvl="0" indent="0" algn="l" rtl="0">
              <a:lnSpc>
                <a:spcPct val="115000"/>
              </a:lnSpc>
              <a:spcBef>
                <a:spcPts val="0"/>
              </a:spcBef>
              <a:spcAft>
                <a:spcPts val="0"/>
              </a:spcAft>
              <a:buSzPts val="1800"/>
              <a:buNone/>
            </a:pPr>
            <a:endParaRPr dirty="0">
              <a:solidFill>
                <a:schemeClr val="dk1"/>
              </a:solidFill>
            </a:endParaRPr>
          </a:p>
          <a:p>
            <a:pPr marL="114300" lvl="0" indent="0" algn="l" rtl="0">
              <a:lnSpc>
                <a:spcPct val="115000"/>
              </a:lnSpc>
              <a:spcBef>
                <a:spcPts val="0"/>
              </a:spcBef>
              <a:spcAft>
                <a:spcPts val="0"/>
              </a:spcAft>
              <a:buSzPts val="1800"/>
              <a:buNone/>
            </a:pPr>
            <a:r>
              <a:rPr lang="en-US" dirty="0">
                <a:solidFill>
                  <a:schemeClr val="dk1"/>
                </a:solidFill>
              </a:rPr>
              <a:t>Attacker’s guess list: 80% split</a:t>
            </a:r>
            <a:endParaRPr dirty="0"/>
          </a:p>
          <a:p>
            <a:pPr marL="114300" lvl="0" indent="0" algn="l" rtl="0">
              <a:lnSpc>
                <a:spcPct val="115000"/>
              </a:lnSpc>
              <a:spcBef>
                <a:spcPts val="0"/>
              </a:spcBef>
              <a:spcAft>
                <a:spcPts val="0"/>
              </a:spcAft>
              <a:buSzPts val="1800"/>
              <a:buNone/>
            </a:pPr>
            <a:r>
              <a:rPr lang="en-US" dirty="0">
                <a:solidFill>
                  <a:schemeClr val="dk1"/>
                </a:solidFill>
              </a:rPr>
              <a:t>Target passwords: 10k passwords sampled from remaining 20%</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2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US" dirty="0"/>
              <a:t>Deploying Gossamer</a:t>
            </a:r>
            <a:endParaRPr dirty="0"/>
          </a:p>
        </p:txBody>
      </p:sp>
      <p:pic>
        <p:nvPicPr>
          <p:cNvPr id="245" name="Google Shape;245;p10" descr="Chart&#10;&#10;Description automatically generated"/>
          <p:cNvPicPr preferRelativeResize="0"/>
          <p:nvPr/>
        </p:nvPicPr>
        <p:blipFill rotWithShape="1">
          <a:blip r:embed="rId3">
            <a:alphaModFix/>
          </a:blip>
          <a:srcRect/>
          <a:stretch/>
        </p:blipFill>
        <p:spPr>
          <a:xfrm>
            <a:off x="435363" y="1589356"/>
            <a:ext cx="8037095" cy="2451845"/>
          </a:xfrm>
          <a:prstGeom prst="rect">
            <a:avLst/>
          </a:prstGeom>
          <a:noFill/>
          <a:ln>
            <a:noFill/>
          </a:ln>
        </p:spPr>
      </p:pic>
      <p:sp>
        <p:nvSpPr>
          <p:cNvPr id="246" name="Google Shape;246;p10"/>
          <p:cNvSpPr txBox="1"/>
          <p:nvPr/>
        </p:nvSpPr>
        <p:spPr>
          <a:xfrm>
            <a:off x="2411853" y="1469413"/>
            <a:ext cx="866273"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rgbClr val="000000"/>
                </a:solidFill>
                <a:latin typeface="Arial"/>
                <a:ea typeface="Arial"/>
                <a:cs typeface="Arial"/>
                <a:sym typeface="Arial"/>
              </a:rPr>
              <a:t>Attack 1</a:t>
            </a:r>
            <a:endParaRPr/>
          </a:p>
        </p:txBody>
      </p:sp>
      <p:sp>
        <p:nvSpPr>
          <p:cNvPr id="247" name="Google Shape;247;p10"/>
          <p:cNvSpPr txBox="1"/>
          <p:nvPr/>
        </p:nvSpPr>
        <p:spPr>
          <a:xfrm>
            <a:off x="4012143" y="1475137"/>
            <a:ext cx="866273"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rgbClr val="000000"/>
                </a:solidFill>
                <a:latin typeface="Arial"/>
                <a:ea typeface="Arial"/>
                <a:cs typeface="Arial"/>
                <a:sym typeface="Arial"/>
              </a:rPr>
              <a:t>Attack 2</a:t>
            </a:r>
            <a:endParaRPr/>
          </a:p>
        </p:txBody>
      </p:sp>
      <p:sp>
        <p:nvSpPr>
          <p:cNvPr id="248" name="Google Shape;248;p10"/>
          <p:cNvSpPr txBox="1"/>
          <p:nvPr/>
        </p:nvSpPr>
        <p:spPr>
          <a:xfrm>
            <a:off x="2756727" y="2741749"/>
            <a:ext cx="866273" cy="30777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a:solidFill>
                  <a:srgbClr val="000000"/>
                </a:solidFill>
                <a:latin typeface="Arial"/>
                <a:ea typeface="Arial"/>
                <a:cs typeface="Arial"/>
                <a:sym typeface="Arial"/>
              </a:rPr>
              <a:t>Attack 3</a:t>
            </a:r>
            <a:endParaRPr/>
          </a:p>
        </p:txBody>
      </p:sp>
      <p:cxnSp>
        <p:nvCxnSpPr>
          <p:cNvPr id="249" name="Google Shape;249;p10"/>
          <p:cNvCxnSpPr/>
          <p:nvPr/>
        </p:nvCxnSpPr>
        <p:spPr>
          <a:xfrm flipH="1">
            <a:off x="1928191" y="2999333"/>
            <a:ext cx="970499" cy="412937"/>
          </a:xfrm>
          <a:prstGeom prst="straightConnector1">
            <a:avLst/>
          </a:prstGeom>
          <a:noFill/>
          <a:ln w="12700" cap="flat" cmpd="sng">
            <a:solidFill>
              <a:srgbClr val="FF0000"/>
            </a:solidFill>
            <a:prstDash val="solid"/>
            <a:round/>
            <a:headEnd type="none" w="sm" len="sm"/>
            <a:tailEnd type="triangle" w="med" len="med"/>
          </a:ln>
        </p:spPr>
      </p:cxnSp>
      <p:cxnSp>
        <p:nvCxnSpPr>
          <p:cNvPr id="250" name="Google Shape;250;p10"/>
          <p:cNvCxnSpPr>
            <a:endCxn id="251" idx="0"/>
          </p:cNvCxnSpPr>
          <p:nvPr/>
        </p:nvCxnSpPr>
        <p:spPr>
          <a:xfrm flipH="1">
            <a:off x="2840389" y="1788610"/>
            <a:ext cx="4500" cy="554400"/>
          </a:xfrm>
          <a:prstGeom prst="straightConnector1">
            <a:avLst/>
          </a:prstGeom>
          <a:noFill/>
          <a:ln w="12700" cap="flat" cmpd="sng">
            <a:solidFill>
              <a:srgbClr val="FF0000"/>
            </a:solidFill>
            <a:prstDash val="solid"/>
            <a:round/>
            <a:headEnd type="none" w="sm" len="sm"/>
            <a:tailEnd type="triangle" w="med" len="med"/>
          </a:ln>
        </p:spPr>
      </p:cxnSp>
      <p:cxnSp>
        <p:nvCxnSpPr>
          <p:cNvPr id="252" name="Google Shape;252;p10"/>
          <p:cNvCxnSpPr/>
          <p:nvPr/>
        </p:nvCxnSpPr>
        <p:spPr>
          <a:xfrm>
            <a:off x="4486989" y="1771369"/>
            <a:ext cx="0" cy="565820"/>
          </a:xfrm>
          <a:prstGeom prst="straightConnector1">
            <a:avLst/>
          </a:prstGeom>
          <a:noFill/>
          <a:ln w="12700" cap="flat" cmpd="sng">
            <a:solidFill>
              <a:srgbClr val="FF0000"/>
            </a:solidFill>
            <a:prstDash val="solid"/>
            <a:round/>
            <a:headEnd type="none" w="sm" len="sm"/>
            <a:tailEnd type="triangle" w="med" len="med"/>
          </a:ln>
        </p:spPr>
      </p:cxnSp>
      <p:sp>
        <p:nvSpPr>
          <p:cNvPr id="251" name="Google Shape;251;p10"/>
          <p:cNvSpPr/>
          <p:nvPr/>
        </p:nvSpPr>
        <p:spPr>
          <a:xfrm>
            <a:off x="2651546" y="2343010"/>
            <a:ext cx="377685" cy="380244"/>
          </a:xfrm>
          <a:prstGeom prst="ellipse">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53" name="Google Shape;253;p10"/>
          <p:cNvSpPr/>
          <p:nvPr/>
        </p:nvSpPr>
        <p:spPr>
          <a:xfrm>
            <a:off x="4298146" y="2343010"/>
            <a:ext cx="377685" cy="380244"/>
          </a:xfrm>
          <a:prstGeom prst="ellipse">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54" name="Google Shape;254;p10"/>
          <p:cNvSpPr/>
          <p:nvPr/>
        </p:nvSpPr>
        <p:spPr>
          <a:xfrm>
            <a:off x="1438338" y="3248913"/>
            <a:ext cx="457377" cy="415105"/>
          </a:xfrm>
          <a:prstGeom prst="ellipse">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55" name="Google Shape;255;p10"/>
          <p:cNvSpPr txBox="1"/>
          <p:nvPr/>
        </p:nvSpPr>
        <p:spPr>
          <a:xfrm>
            <a:off x="5646849" y="1518083"/>
            <a:ext cx="2762857" cy="30773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dirty="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Accounts for</a:t>
            </a:r>
            <a:r>
              <a:rPr lang="en-US" sz="1400" b="0" i="0" u="none" strike="noStrike" cap="none" dirty="0">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 54K requests at U1</a:t>
            </a:r>
            <a:endParaRPr dirty="0"/>
          </a:p>
        </p:txBody>
      </p:sp>
      <p:sp>
        <p:nvSpPr>
          <p:cNvPr id="256" name="Google Shape;256;p10"/>
          <p:cNvSpPr txBox="1"/>
          <p:nvPr/>
        </p:nvSpPr>
        <p:spPr>
          <a:xfrm>
            <a:off x="5642777" y="3257764"/>
            <a:ext cx="2762857" cy="30773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0" i="0" u="none" strike="noStrike" cap="none" dirty="0">
                <a:solidFill>
                  <a:srgbClr val="000000"/>
                </a:solidFill>
                <a:latin typeface="Arial"/>
                <a:ea typeface="Arial"/>
                <a:cs typeface="Arial"/>
                <a:sym typeface="Arial"/>
              </a:rPr>
              <a:t>Accounts for 81K requests at U2</a:t>
            </a:r>
            <a:endParaRPr dirty="0"/>
          </a:p>
        </p:txBody>
      </p:sp>
      <p:sp>
        <p:nvSpPr>
          <p:cNvPr id="257" name="Google Shape;25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en-US"/>
              <a:t>9</a:t>
            </a:fld>
            <a:endParaRPr/>
          </a:p>
        </p:txBody>
      </p:sp>
      <p:sp>
        <p:nvSpPr>
          <p:cNvPr id="258" name="Google Shape;258;p10"/>
          <p:cNvSpPr txBox="1"/>
          <p:nvPr/>
        </p:nvSpPr>
        <p:spPr>
          <a:xfrm>
            <a:off x="266484" y="4217400"/>
            <a:ext cx="3745659"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800" b="0" i="0" u="none" strike="noStrike" cap="none">
                <a:solidFill>
                  <a:srgbClr val="000000"/>
                </a:solidFill>
                <a:latin typeface="Arial"/>
                <a:ea typeface="Arial"/>
                <a:cs typeface="Arial"/>
                <a:sym typeface="Arial"/>
              </a:rPr>
              <a:t>Obtained approval from respective IRB and the IT offices. </a:t>
            </a:r>
            <a:endParaRPr/>
          </a:p>
        </p:txBody>
      </p:sp>
      <p:sp>
        <p:nvSpPr>
          <p:cNvPr id="259" name="Google Shape;259;p10"/>
          <p:cNvSpPr/>
          <p:nvPr/>
        </p:nvSpPr>
        <p:spPr>
          <a:xfrm>
            <a:off x="1396139" y="1770291"/>
            <a:ext cx="768563" cy="212232"/>
          </a:xfrm>
          <a:prstGeom prst="roundRect">
            <a:avLst>
              <a:gd name="adj" fmla="val 16667"/>
            </a:avLst>
          </a:prstGeom>
          <a:solidFill>
            <a:schemeClr val="accent1"/>
          </a:solidFill>
          <a:ln>
            <a:noFill/>
          </a:ln>
        </p:spPr>
        <p:txBody>
          <a:bodyPr spcFirstLastPara="1" wrap="square" lIns="0" tIns="45700" rIns="0"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7 months</a:t>
            </a:r>
            <a:endParaRPr/>
          </a:p>
        </p:txBody>
      </p:sp>
      <p:sp>
        <p:nvSpPr>
          <p:cNvPr id="260" name="Google Shape;260;p10"/>
          <p:cNvSpPr/>
          <p:nvPr/>
        </p:nvSpPr>
        <p:spPr>
          <a:xfrm>
            <a:off x="1383817" y="2688942"/>
            <a:ext cx="768563" cy="212232"/>
          </a:xfrm>
          <a:prstGeom prst="roundRect">
            <a:avLst>
              <a:gd name="adj" fmla="val 16667"/>
            </a:avLst>
          </a:prstGeom>
          <a:solidFill>
            <a:schemeClr val="accent1"/>
          </a:solidFill>
          <a:ln>
            <a:noFill/>
          </a:ln>
        </p:spPr>
        <p:txBody>
          <a:bodyPr spcFirstLastPara="1" wrap="square" lIns="0" tIns="45700" rIns="0" bIns="45700" anchor="ctr" anchorCtr="0">
            <a:noAutofit/>
          </a:bodyPr>
          <a:lstStyle/>
          <a:p>
            <a:pPr marL="0" marR="0" lvl="0" indent="0" algn="ctr" rtl="0">
              <a:lnSpc>
                <a:spcPct val="100000"/>
              </a:lnSpc>
              <a:spcBef>
                <a:spcPts val="0"/>
              </a:spcBef>
              <a:spcAft>
                <a:spcPts val="0"/>
              </a:spcAft>
              <a:buNone/>
            </a:pPr>
            <a:r>
              <a:rPr lang="en-US" sz="1400" b="0" i="0" u="none" strike="noStrike" cap="none">
                <a:solidFill>
                  <a:schemeClr val="lt1"/>
                </a:solidFill>
                <a:latin typeface="Arial"/>
                <a:ea typeface="Arial"/>
                <a:cs typeface="Arial"/>
                <a:sym typeface="Arial"/>
              </a:rPr>
              <a:t>3 months</a:t>
            </a:r>
            <a:endParaRPr/>
          </a:p>
        </p:txBody>
      </p:sp>
      <p:sp>
        <p:nvSpPr>
          <p:cNvPr id="261" name="Google Shape;261;p10"/>
          <p:cNvSpPr txBox="1"/>
          <p:nvPr/>
        </p:nvSpPr>
        <p:spPr>
          <a:xfrm>
            <a:off x="4598914" y="4217570"/>
            <a:ext cx="2191500"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800" b="0" i="0" u="none" strike="noStrike" cap="none" dirty="0">
                <a:solidFill>
                  <a:srgbClr val="000000"/>
                </a:solidFill>
                <a:latin typeface="Arial"/>
                <a:ea typeface="Arial"/>
                <a:cs typeface="Arial"/>
                <a:sym typeface="Arial"/>
              </a:rPr>
              <a:t>Collected </a:t>
            </a:r>
            <a:r>
              <a:rPr lang="en-US" sz="1800" b="1" i="0" u="none" strike="noStrike" cap="none" dirty="0">
                <a:solidFill>
                  <a:srgbClr val="000000"/>
                </a:solidFill>
                <a:latin typeface="Arial"/>
                <a:ea typeface="Arial"/>
                <a:cs typeface="Arial"/>
                <a:sym typeface="Arial"/>
              </a:rPr>
              <a:t>34M</a:t>
            </a:r>
            <a:r>
              <a:rPr lang="en-US" sz="1800" b="0" i="0" u="none" strike="noStrike" cap="none" dirty="0">
                <a:solidFill>
                  <a:srgbClr val="000000"/>
                </a:solidFill>
                <a:latin typeface="Arial"/>
                <a:ea typeface="Arial"/>
                <a:cs typeface="Arial"/>
                <a:sym typeface="Arial"/>
              </a:rPr>
              <a:t> total login requests</a:t>
            </a:r>
            <a:endParaRPr dirty="0"/>
          </a:p>
        </p:txBody>
      </p:sp>
      <p:sp>
        <p:nvSpPr>
          <p:cNvPr id="262" name="Google Shape;262;p10"/>
          <p:cNvSpPr txBox="1"/>
          <p:nvPr/>
        </p:nvSpPr>
        <p:spPr>
          <a:xfrm>
            <a:off x="1915269" y="1176392"/>
            <a:ext cx="3929281"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800" b="0" i="0" u="none" strike="noStrike" cap="none">
                <a:solidFill>
                  <a:srgbClr val="000000"/>
                </a:solidFill>
                <a:latin typeface="Arial"/>
                <a:ea typeface="Arial"/>
                <a:cs typeface="Arial"/>
                <a:sym typeface="Arial"/>
              </a:rPr>
              <a:t>Observed some high-volume attacks</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4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5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4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4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4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5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9.5"/>
</p:tagLst>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19915</TotalTime>
  <Words>2750</Words>
  <Application>Microsoft Macintosh PowerPoint</Application>
  <PresentationFormat>On-screen Show (16:9)</PresentationFormat>
  <Paragraphs>284</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Consolas</vt:lpstr>
      <vt:lpstr>Courier New</vt:lpstr>
      <vt:lpstr>Simple Light</vt:lpstr>
      <vt:lpstr>Gossamer:  Securely Measuring Password-based Logins</vt:lpstr>
      <vt:lpstr>Modern Authentication Systems</vt:lpstr>
      <vt:lpstr>Logging Password-Derived Measurements</vt:lpstr>
      <vt:lpstr>Architecture</vt:lpstr>
      <vt:lpstr>Architecture</vt:lpstr>
      <vt:lpstr>How can we choose safe measurements to log?</vt:lpstr>
      <vt:lpstr>How can we choose safe measurements to log?</vt:lpstr>
      <vt:lpstr>How can we choose safe measurements to log?</vt:lpstr>
      <vt:lpstr>Deploying Gossamer</vt:lpstr>
      <vt:lpstr>Login friction is still high</vt:lpstr>
      <vt:lpstr>Breached credential use is a problem.</vt:lpstr>
      <vt:lpstr>Gossamer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Gossamer:  Securely Measuring Password-based Logins</dc:title>
  <cp:lastModifiedBy>Marina Sanusi</cp:lastModifiedBy>
  <cp:revision>38</cp:revision>
  <dcterms:modified xsi:type="dcterms:W3CDTF">2022-07-20T18:40:26Z</dcterms:modified>
</cp:coreProperties>
</file>