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301" r:id="rId3"/>
    <p:sldId id="305" r:id="rId4"/>
    <p:sldId id="258" r:id="rId5"/>
    <p:sldId id="259" r:id="rId6"/>
    <p:sldId id="286" r:id="rId7"/>
    <p:sldId id="291" r:id="rId8"/>
    <p:sldId id="313" r:id="rId9"/>
    <p:sldId id="262" r:id="rId10"/>
    <p:sldId id="306" r:id="rId11"/>
    <p:sldId id="279" r:id="rId12"/>
    <p:sldId id="307" r:id="rId13"/>
    <p:sldId id="293" r:id="rId14"/>
    <p:sldId id="278" r:id="rId15"/>
    <p:sldId id="297" r:id="rId16"/>
    <p:sldId id="265" r:id="rId17"/>
    <p:sldId id="266" r:id="rId18"/>
    <p:sldId id="267" r:id="rId19"/>
    <p:sldId id="300" r:id="rId20"/>
    <p:sldId id="289" r:id="rId21"/>
    <p:sldId id="296" r:id="rId22"/>
    <p:sldId id="271" r:id="rId23"/>
    <p:sldId id="285" r:id="rId24"/>
    <p:sldId id="272" r:id="rId25"/>
    <p:sldId id="273" r:id="rId26"/>
    <p:sldId id="312" r:id="rId27"/>
    <p:sldId id="298" r:id="rId28"/>
    <p:sldId id="274" r:id="rId29"/>
    <p:sldId id="275" r:id="rId30"/>
    <p:sldId id="316" r:id="rId31"/>
    <p:sldId id="317" r:id="rId32"/>
    <p:sldId id="318" r:id="rId33"/>
    <p:sldId id="319" r:id="rId34"/>
    <p:sldId id="320" r:id="rId35"/>
    <p:sldId id="302" r:id="rId36"/>
    <p:sldId id="30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olabi" initials="o" lastIdx="2" clrIdx="0">
    <p:extLst>
      <p:ext uri="{19B8F6BF-5375-455C-9EA6-DF929625EA0E}">
        <p15:presenceInfo xmlns:p15="http://schemas.microsoft.com/office/powerpoint/2012/main" userId="owola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021" autoAdjust="0"/>
  </p:normalViewPr>
  <p:slideViewPr>
    <p:cSldViewPr snapToGrid="0">
      <p:cViewPr varScale="1">
        <p:scale>
          <a:sx n="56" d="100"/>
          <a:sy n="56" d="100"/>
        </p:scale>
        <p:origin x="16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1T23:11:41.844" idx="2">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01T23:09:55.845" idx="1">
    <p:pos x="3524" y="1812"/>
    <p:text>We somehow need to also say that RA makes SRTS safer w.r.t. reflection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8F453-AAFF-4D52-91F0-F13674ABC0A5}" type="datetimeFigureOut">
              <a:rPr lang="en-US" smtClean="0"/>
              <a:t>10/5/2019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7721A-5CCE-4E61-BEAD-AD8D67D2F382}" type="slidenum">
              <a:rPr lang="en-US" smtClean="0"/>
              <a:t>‹#›</a:t>
            </a:fld>
            <a:endParaRPr lang="en-US"/>
          </a:p>
        </p:txBody>
      </p:sp>
    </p:spTree>
    <p:extLst>
      <p:ext uri="{BB962C8B-B14F-4D97-AF65-F5344CB8AC3E}">
        <p14:creationId xmlns:p14="http://schemas.microsoft.com/office/powerpoint/2010/main" val="191548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Owolabi is going to be faculty at Cornell</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1</a:t>
            </a:fld>
            <a:endParaRPr lang="en-US"/>
          </a:p>
        </p:txBody>
      </p:sp>
    </p:spTree>
    <p:extLst>
      <p:ext uri="{BB962C8B-B14F-4D97-AF65-F5344CB8AC3E}">
        <p14:creationId xmlns:p14="http://schemas.microsoft.com/office/powerpoint/2010/main" val="155030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&lt;Mention how String</a:t>
            </a:r>
            <a:r>
              <a:rPr lang="en-US" baseline="0" dirty="0" smtClean="0"/>
              <a:t> analysis has been used before for reflection-awareness of other static analyses&gt;</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31</a:t>
            </a:fld>
            <a:endParaRPr lang="en-US"/>
          </a:p>
        </p:txBody>
      </p:sp>
    </p:spTree>
    <p:extLst>
      <p:ext uri="{BB962C8B-B14F-4D97-AF65-F5344CB8AC3E}">
        <p14:creationId xmlns:p14="http://schemas.microsoft.com/office/powerpoint/2010/main" val="8904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development in general happens in this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Developers are constantly changing their code, either by adding new features, optimizing existing ones, or indeed fixing bugs in the code.</a:t>
            </a:r>
            <a:endParaRPr lang="en-US" dirty="0" smtClean="0"/>
          </a:p>
          <a:p>
            <a:r>
              <a:rPr lang="en-US" dirty="0" smtClean="0"/>
              <a:t>Developers make changes </a:t>
            </a:r>
            <a:r>
              <a:rPr lang="en-US" baseline="0" dirty="0" smtClean="0"/>
              <a:t>to the code and commit those changes to version control.</a:t>
            </a:r>
          </a:p>
          <a:p>
            <a:r>
              <a:rPr lang="en-US" baseline="0" dirty="0" smtClean="0"/>
              <a:t>Continuous integration then fetches the changes to build and test the latest code.</a:t>
            </a:r>
          </a:p>
          <a:p>
            <a:r>
              <a:rPr lang="en-US" baseline="0" dirty="0" smtClean="0"/>
              <a:t>If the build passes, as in the code compiles and tests pass, then code can be released and deployed.</a:t>
            </a:r>
          </a:p>
          <a:p>
            <a:r>
              <a:rPr lang="en-US" baseline="0" dirty="0" smtClean="0"/>
              <a:t>Otherwise, the developers get this feedback and must fix the code, making even more changes, to be built and tested again until the code can be deployed.</a:t>
            </a:r>
          </a:p>
          <a:p>
            <a:r>
              <a:rPr lang="en-US" baseline="0" dirty="0" smtClean="0"/>
              <a:t>The checking of the quality of the software is here in the test part.</a:t>
            </a:r>
          </a:p>
          <a:p>
            <a:r>
              <a:rPr lang="en-US" baseline="0" dirty="0" smtClean="0"/>
              <a:t>However, testing has two main problems:</a:t>
            </a:r>
          </a:p>
          <a:p>
            <a:r>
              <a:rPr lang="en-US" baseline="0" dirty="0" smtClean="0"/>
              <a:t>The tests are unreliable, in the face of flaky tests, which give misleading results to developers, making them unsure if the code can be released and making them waste time if the tests actually should have passed and code should be deployed.</a:t>
            </a:r>
          </a:p>
          <a:p>
            <a:r>
              <a:rPr lang="en-US" baseline="0" dirty="0" smtClean="0"/>
              <a:t>The tests are also slow, so waiting for the process to finish before deploying takes a long time.</a:t>
            </a:r>
          </a:p>
        </p:txBody>
      </p:sp>
      <p:sp>
        <p:nvSpPr>
          <p:cNvPr id="4" name="Slide Number Placeholder 3"/>
          <p:cNvSpPr>
            <a:spLocks noGrp="1"/>
          </p:cNvSpPr>
          <p:nvPr>
            <p:ph type="sldNum" sz="quarter" idx="10"/>
          </p:nvPr>
        </p:nvSpPr>
        <p:spPr/>
        <p:txBody>
          <a:bodyPr/>
          <a:lstStyle/>
          <a:p>
            <a:fld id="{5F66D4A4-0DC5-4397-9A63-862274365AA0}" type="slidenum">
              <a:rPr lang="en-US" smtClean="0"/>
              <a:t>2</a:t>
            </a:fld>
            <a:endParaRPr lang="en-US"/>
          </a:p>
        </p:txBody>
      </p:sp>
    </p:spTree>
    <p:extLst>
      <p:ext uri="{BB962C8B-B14F-4D97-AF65-F5344CB8AC3E}">
        <p14:creationId xmlns:p14="http://schemas.microsoft.com/office/powerpoint/2010/main" val="260571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&lt;End with saving time by not running</a:t>
            </a:r>
            <a:r>
              <a:rPr lang="en-US" baseline="0" dirty="0" smtClean="0"/>
              <a:t> T1 and T2&gt;</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5</a:t>
            </a:fld>
            <a:endParaRPr lang="en-US"/>
          </a:p>
        </p:txBody>
      </p:sp>
    </p:spTree>
    <p:extLst>
      <p:ext uri="{BB962C8B-B14F-4D97-AF65-F5344CB8AC3E}">
        <p14:creationId xmlns:p14="http://schemas.microsoft.com/office/powerpoint/2010/main" val="164800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how does static RTS compare with dynamic RTS, which collects dependencies through instrumented test runs?”</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6</a:t>
            </a:fld>
            <a:endParaRPr lang="en-US"/>
          </a:p>
        </p:txBody>
      </p:sp>
    </p:spTree>
    <p:extLst>
      <p:ext uri="{BB962C8B-B14F-4D97-AF65-F5344CB8AC3E}">
        <p14:creationId xmlns:p14="http://schemas.microsoft.com/office/powerpoint/2010/main" val="31327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Reflection-awareness makes SRTS safer</a:t>
            </a:r>
            <a:r>
              <a:rPr lang="en-US" baseline="0" dirty="0" smtClean="0"/>
              <a:t> w.r.t. reflection (adds extra edges)</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9</a:t>
            </a:fld>
            <a:endParaRPr lang="en-US"/>
          </a:p>
        </p:txBody>
      </p:sp>
    </p:spTree>
    <p:extLst>
      <p:ext uri="{BB962C8B-B14F-4D97-AF65-F5344CB8AC3E}">
        <p14:creationId xmlns:p14="http://schemas.microsoft.com/office/powerpoint/2010/main" val="313488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&lt;Say</a:t>
            </a:r>
            <a:r>
              <a:rPr lang="en-US" baseline="0" dirty="0" smtClean="0"/>
              <a:t> that I will discuss exactly what safety/precision means later…&gt;</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18</a:t>
            </a:fld>
            <a:endParaRPr lang="en-US"/>
          </a:p>
        </p:txBody>
      </p:sp>
    </p:spTree>
    <p:extLst>
      <p:ext uri="{BB962C8B-B14F-4D97-AF65-F5344CB8AC3E}">
        <p14:creationId xmlns:p14="http://schemas.microsoft.com/office/powerpoint/2010/main" val="403418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&lt;Per-test</a:t>
            </a:r>
            <a:r>
              <a:rPr lang="en-US" baseline="0" dirty="0" smtClean="0"/>
              <a:t> is only a bit higher precision violation than RU&gt;</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19</a:t>
            </a:fld>
            <a:endParaRPr lang="en-US"/>
          </a:p>
        </p:txBody>
      </p:sp>
    </p:spTree>
    <p:extLst>
      <p:ext uri="{BB962C8B-B14F-4D97-AF65-F5344CB8AC3E}">
        <p14:creationId xmlns:p14="http://schemas.microsoft.com/office/powerpoint/2010/main" val="110513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&lt;Don’t</a:t>
            </a:r>
            <a:r>
              <a:rPr lang="en-US" baseline="0" dirty="0" smtClean="0"/>
              <a:t> say “cheated” </a:t>
            </a:r>
            <a:r>
              <a:rPr lang="en-US" baseline="0" dirty="0" smtClean="0">
                <a:sym typeface="Wingdings" panose="05000000000000000000" pitchFamily="2" charset="2"/>
              </a:rPr>
              <a:t>&gt;</a:t>
            </a:r>
            <a:endParaRPr lang="en-US" dirty="0"/>
          </a:p>
        </p:txBody>
      </p:sp>
      <p:sp>
        <p:nvSpPr>
          <p:cNvPr id="4" name="Slide Number Placeholder 3"/>
          <p:cNvSpPr>
            <a:spLocks noGrp="1"/>
          </p:cNvSpPr>
          <p:nvPr>
            <p:ph type="sldNum" sz="quarter" idx="10"/>
          </p:nvPr>
        </p:nvSpPr>
        <p:spPr/>
        <p:txBody>
          <a:bodyPr/>
          <a:lstStyle/>
          <a:p>
            <a:fld id="{86E7721A-5CCE-4E61-BEAD-AD8D67D2F382}" type="slidenum">
              <a:rPr lang="en-US" smtClean="0"/>
              <a:t>23</a:t>
            </a:fld>
            <a:endParaRPr lang="en-US"/>
          </a:p>
        </p:txBody>
      </p:sp>
    </p:spTree>
    <p:extLst>
      <p:ext uri="{BB962C8B-B14F-4D97-AF65-F5344CB8AC3E}">
        <p14:creationId xmlns:p14="http://schemas.microsoft.com/office/powerpoint/2010/main" val="342733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work broadly covers all of these parts of the testing process.</a:t>
            </a:r>
          </a:p>
          <a:p>
            <a:r>
              <a:rPr lang="en-US" baseline="0" dirty="0" smtClean="0"/>
              <a:t>First, I work on proactively detecting and mitigating the effects of flaky tests, which are tests that can both pass and fail on the same version of the code, misleading developers.</a:t>
            </a:r>
          </a:p>
          <a:p>
            <a:r>
              <a:rPr lang="en-US" baseline="0" dirty="0" smtClean="0"/>
              <a:t>I also work on ways to speed up the testing process, through regression test selection, or through optimizing test suites by test placement or test reduction.</a:t>
            </a:r>
          </a:p>
          <a:p>
            <a:r>
              <a:rPr lang="en-US" baseline="0" dirty="0" smtClean="0"/>
              <a:t>Finally, I have some work on mutation testing, a commonly used technique in research for evaluating the quality of test suites.</a:t>
            </a:r>
          </a:p>
          <a:p>
            <a:r>
              <a:rPr lang="en-US" baseline="0" dirty="0" smtClean="0"/>
              <a:t>I would be happy to discuss any of these topics with you, but today, for this presentation, I would like to focus specifically on flaky tests.</a:t>
            </a:r>
            <a:endParaRPr lang="en-US" dirty="0"/>
          </a:p>
        </p:txBody>
      </p:sp>
      <p:sp>
        <p:nvSpPr>
          <p:cNvPr id="4" name="Slide Number Placeholder 3"/>
          <p:cNvSpPr>
            <a:spLocks noGrp="1"/>
          </p:cNvSpPr>
          <p:nvPr>
            <p:ph type="sldNum" sz="quarter" idx="10"/>
          </p:nvPr>
        </p:nvSpPr>
        <p:spPr/>
        <p:txBody>
          <a:bodyPr/>
          <a:lstStyle/>
          <a:p>
            <a:fld id="{5F66D4A4-0DC5-4397-9A63-862274365AA0}" type="slidenum">
              <a:rPr lang="en-US" smtClean="0"/>
              <a:t>26</a:t>
            </a:fld>
            <a:endParaRPr lang="en-US"/>
          </a:p>
        </p:txBody>
      </p:sp>
    </p:spTree>
    <p:extLst>
      <p:ext uri="{BB962C8B-B14F-4D97-AF65-F5344CB8AC3E}">
        <p14:creationId xmlns:p14="http://schemas.microsoft.com/office/powerpoint/2010/main" val="164554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8D85A-9C40-4539-903F-75FFB77DB17C}" type="datetime1">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247024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62825-28C2-4C5E-93A9-424DF2591812}" type="datetime1">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380075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A5F10-C400-44D2-AF81-6F4B4315BB67}" type="datetime1">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109427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0689"/>
          </a:xfrm>
        </p:spPr>
        <p:txBody>
          <a:bodyPr/>
          <a:lstStyle/>
          <a:p>
            <a:r>
              <a:rPr lang="en-US"/>
              <a:t>Click to edit Master title style</a:t>
            </a:r>
            <a:endParaRPr lang="en-US" dirty="0"/>
          </a:p>
        </p:txBody>
      </p:sp>
      <p:sp>
        <p:nvSpPr>
          <p:cNvPr id="3" name="Content Placeholder 2"/>
          <p:cNvSpPr>
            <a:spLocks noGrp="1"/>
          </p:cNvSpPr>
          <p:nvPr>
            <p:ph idx="1"/>
          </p:nvPr>
        </p:nvSpPr>
        <p:spPr>
          <a:xfrm>
            <a:off x="0" y="1690688"/>
            <a:ext cx="9144000" cy="5167311"/>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322752-BF00-4731-A77C-2950E62DF00A}" type="datetime1">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315686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9D07E2-256D-4324-BEF6-609D9BF66014}" type="datetime1">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333098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BE936-9B88-4180-B703-2A64693B3EFB}" type="datetime1">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332769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2C59B-96B3-4693-A249-AA9C081B8779}" type="datetime1">
              <a:rPr lang="en-US" smtClean="0"/>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166065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FB09B-C76A-4216-B417-3F533C6390F7}" type="datetime1">
              <a:rPr lang="en-US" smtClean="0"/>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210292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F5574-1C6D-4668-979F-952ACCDE1F28}" type="datetime1">
              <a:rPr lang="en-US" smtClean="0"/>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5536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3EC50-34C9-4C56-8CCC-1AF10894BDB8}" type="datetime1">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201376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AF4279-C2A4-475B-AAC5-DC516BA073BD}" type="datetime1">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672C19-12FB-4E2E-93CA-C498F702D5EE}" type="slidenum">
              <a:rPr lang="en-US" smtClean="0"/>
              <a:t>‹#›</a:t>
            </a:fld>
            <a:endParaRPr lang="en-US"/>
          </a:p>
        </p:txBody>
      </p:sp>
    </p:spTree>
    <p:extLst>
      <p:ext uri="{BB962C8B-B14F-4D97-AF65-F5344CB8AC3E}">
        <p14:creationId xmlns:p14="http://schemas.microsoft.com/office/powerpoint/2010/main" val="211398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611D1-80F0-41FA-94E8-057CF72561DA}" type="datetime1">
              <a:rPr lang="en-US" smtClean="0"/>
              <a:t>10/5/2019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72C19-12FB-4E2E-93CA-C498F702D5EE}" type="slidenum">
              <a:rPr lang="en-US" smtClean="0"/>
              <a:t>‹#›</a:t>
            </a:fld>
            <a:endParaRPr lang="en-US"/>
          </a:p>
        </p:txBody>
      </p:sp>
    </p:spTree>
    <p:extLst>
      <p:ext uri="{BB962C8B-B14F-4D97-AF65-F5344CB8AC3E}">
        <p14:creationId xmlns:p14="http://schemas.microsoft.com/office/powerpoint/2010/main" val="3465654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mir.cs.illinois.edu/awshi2"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8395"/>
            <a:ext cx="9144000" cy="1809415"/>
          </a:xfrm>
        </p:spPr>
        <p:txBody>
          <a:bodyPr>
            <a:normAutofit/>
          </a:bodyPr>
          <a:lstStyle/>
          <a:p>
            <a:r>
              <a:rPr lang="en-US" sz="5400" dirty="0"/>
              <a:t>Reflection-Aware</a:t>
            </a:r>
            <a:br>
              <a:rPr lang="en-US" sz="5400" dirty="0"/>
            </a:br>
            <a:r>
              <a:rPr lang="en-US" sz="5400" dirty="0"/>
              <a:t>Static Regression Test Selection</a:t>
            </a:r>
          </a:p>
        </p:txBody>
      </p:sp>
      <p:sp>
        <p:nvSpPr>
          <p:cNvPr id="3" name="Subtitle 2"/>
          <p:cNvSpPr>
            <a:spLocks noGrp="1"/>
          </p:cNvSpPr>
          <p:nvPr>
            <p:ph type="subTitle" idx="1"/>
          </p:nvPr>
        </p:nvSpPr>
        <p:spPr>
          <a:xfrm>
            <a:off x="1143000" y="2411399"/>
            <a:ext cx="6858000" cy="2994574"/>
          </a:xfrm>
        </p:spPr>
        <p:txBody>
          <a:bodyPr/>
          <a:lstStyle/>
          <a:p>
            <a:r>
              <a:rPr lang="en-US" b="1" dirty="0"/>
              <a:t>August Shi</a:t>
            </a:r>
            <a:r>
              <a:rPr lang="en-US" dirty="0"/>
              <a:t>, Milica Hadzi-Tanovic,</a:t>
            </a:r>
          </a:p>
          <a:p>
            <a:r>
              <a:rPr lang="en-US" dirty="0"/>
              <a:t>Lingming Zhang, Darko Marinov, Owolabi Legunsen</a:t>
            </a:r>
            <a:endParaRPr lang="en-US" b="1" dirty="0"/>
          </a:p>
          <a:p>
            <a:endParaRPr lang="en-US" dirty="0"/>
          </a:p>
          <a:p>
            <a:r>
              <a:rPr lang="en-US" dirty="0"/>
              <a:t>OOPSLA 2019</a:t>
            </a:r>
          </a:p>
          <a:p>
            <a:r>
              <a:rPr lang="en-US" dirty="0"/>
              <a:t>Athens, Greece</a:t>
            </a:r>
          </a:p>
          <a:p>
            <a:r>
              <a:rPr lang="en-US" dirty="0"/>
              <a:t>October 23, 2019</a:t>
            </a:r>
          </a:p>
        </p:txBody>
      </p:sp>
      <p:sp>
        <p:nvSpPr>
          <p:cNvPr id="4" name="TextBox 3"/>
          <p:cNvSpPr txBox="1"/>
          <p:nvPr/>
        </p:nvSpPr>
        <p:spPr>
          <a:xfrm>
            <a:off x="1325236" y="5439489"/>
            <a:ext cx="1168109" cy="1384995"/>
          </a:xfrm>
          <a:prstGeom prst="rect">
            <a:avLst/>
          </a:prstGeom>
          <a:noFill/>
        </p:spPr>
        <p:txBody>
          <a:bodyPr wrap="square" rtlCol="0">
            <a:spAutoFit/>
          </a:bodyPr>
          <a:lstStyle/>
          <a:p>
            <a:r>
              <a:rPr lang="en-US" sz="1400" dirty="0"/>
              <a:t>CCF-1421503</a:t>
            </a:r>
          </a:p>
          <a:p>
            <a:r>
              <a:rPr lang="en-US" sz="1400" dirty="0"/>
              <a:t>CCF-1566589</a:t>
            </a:r>
          </a:p>
          <a:p>
            <a:r>
              <a:rPr lang="en-US" sz="1400" dirty="0"/>
              <a:t>CNS-1646305</a:t>
            </a:r>
          </a:p>
          <a:p>
            <a:r>
              <a:rPr lang="en-US" sz="1400" dirty="0"/>
              <a:t>CNS-1740916</a:t>
            </a:r>
          </a:p>
          <a:p>
            <a:r>
              <a:rPr lang="en-US" sz="1400" dirty="0"/>
              <a:t>CCF-1763788</a:t>
            </a:r>
          </a:p>
          <a:p>
            <a:r>
              <a:rPr lang="en-US" sz="1400" dirty="0"/>
              <a:t>CCF-1763906</a:t>
            </a:r>
          </a:p>
        </p:txBody>
      </p:sp>
      <p:pic>
        <p:nvPicPr>
          <p:cNvPr id="5" name="Picture 10" descr="Image result for nsf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05975"/>
            <a:ext cx="1444476" cy="1452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1gew6o3qn6vx9kp3s42ge0y1-wpengine.netdna-ssl.com/wp-content/uploads/2012/08/8867.Microsoft_5F00_Logo_2D00_for_2D00_scr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5880" y="5883921"/>
            <a:ext cx="2542995" cy="934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dl.boxcloud.com/api/2.0/internal_files/209170059076/versions/221189039940/representations/png_paged_2048x2048/content/1.png?access_token=1!NYjegSOgsCNIoY8kXIwHuYmERUvLkwvFehdJ8SFpoXsnvytQ1x7rVPAmDN44gHRILiuP0eMIMjbcMvn2S7PNDQWH9sqajypF2PCUxdicrzWjfoE8__oFcYC6iAj66_wThHa1aeLVOg_GJnOHONjwa-Ji2TUPWUEEjRNFgZpk4cHHbvHBS-6eMGm1_k9Jy-pYDUkjPkrlTptX6odL6Mc65xrJuAAPwa1KOnEVHPy7Hnz7d0D4cSt5f7ONpt-wTqLz-0CV3yokHVWZwA6X5r_54HSudkxpmhmFE5bKGcMe7awWwZ9nITMN5muZtrb1cQfdjVrcNwfJQAohi6xIuqWNaDnB9D6WKp-QvEvb3oxdJor2-Z5vliqGCaZxJBYFff5D5SsuXa4z8IAr1tgVdD4se0VBDcwwG4xQT4w5u3TYAEY0XQi44arAYsGmcscxeMUJXOi2643WR7pK0AU6mdxu&amp;shared_link=https%3A%2F%2Fuofi.app.box.com%2Fv%2FIllinois-Logo&amp;box_client_name=box-content-preview&amp;box_client_version=1.4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1410" y="6040713"/>
            <a:ext cx="508000" cy="735026"/>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7;p14"/>
          <p:cNvPicPr preferRelativeResize="0"/>
          <p:nvPr/>
        </p:nvPicPr>
        <p:blipFill>
          <a:blip r:embed="rId6">
            <a:alphaModFix/>
          </a:blip>
          <a:stretch>
            <a:fillRect/>
          </a:stretch>
        </p:blipFill>
        <p:spPr>
          <a:xfrm>
            <a:off x="2403756" y="5922562"/>
            <a:ext cx="2129626" cy="837565"/>
          </a:xfrm>
          <a:prstGeom prst="rect">
            <a:avLst/>
          </a:prstGeom>
          <a:noFill/>
          <a:ln>
            <a:no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5609" y="5866567"/>
            <a:ext cx="895391" cy="895391"/>
          </a:xfrm>
          <a:prstGeom prst="rect">
            <a:avLst/>
          </a:prstGeom>
        </p:spPr>
      </p:pic>
    </p:spTree>
    <p:extLst>
      <p:ext uri="{BB962C8B-B14F-4D97-AF65-F5344CB8AC3E}">
        <p14:creationId xmlns:p14="http://schemas.microsoft.com/office/powerpoint/2010/main" val="123926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Analysis and String Analysis</a:t>
            </a:r>
            <a:endParaRPr lang="en-US" dirty="0"/>
          </a:p>
        </p:txBody>
      </p:sp>
      <p:sp>
        <p:nvSpPr>
          <p:cNvPr id="3" name="Content Placeholder 2"/>
          <p:cNvSpPr>
            <a:spLocks noGrp="1"/>
          </p:cNvSpPr>
          <p:nvPr>
            <p:ph idx="1"/>
          </p:nvPr>
        </p:nvSpPr>
        <p:spPr/>
        <p:txBody>
          <a:bodyPr/>
          <a:lstStyle/>
          <a:p>
            <a:r>
              <a:rPr lang="en-US" dirty="0" smtClean="0"/>
              <a:t>Naïve Analysis: classes that use reflection method have edge to all other classes</a:t>
            </a:r>
          </a:p>
          <a:p>
            <a:r>
              <a:rPr lang="en-US" dirty="0" smtClean="0"/>
              <a:t>String Analysis: use string analysis to approximate names of classes and add edges</a:t>
            </a:r>
          </a:p>
          <a:p>
            <a:r>
              <a:rPr lang="en-US" dirty="0" smtClean="0"/>
              <a:t>Both </a:t>
            </a:r>
            <a:r>
              <a:rPr lang="en-US" b="1" dirty="0" smtClean="0"/>
              <a:t>ineffective</a:t>
            </a:r>
            <a:r>
              <a:rPr lang="en-US" dirty="0" smtClean="0"/>
              <a:t> for RTS!</a:t>
            </a:r>
          </a:p>
          <a:p>
            <a:pPr lvl="1"/>
            <a:r>
              <a:rPr lang="en-US" dirty="0" smtClean="0"/>
              <a:t>Select all tests after every change</a:t>
            </a:r>
            <a:endParaRPr lang="en-US" dirty="0"/>
          </a:p>
          <a:p>
            <a:pPr lvl="1"/>
            <a:r>
              <a:rPr lang="en-US" dirty="0" smtClean="0"/>
              <a:t>Due to full analysis of JSL</a:t>
            </a:r>
          </a:p>
          <a:p>
            <a:pPr lvl="1"/>
            <a:r>
              <a:rPr lang="en-US" dirty="0" smtClean="0">
                <a:solidFill>
                  <a:srgbClr val="FF0000"/>
                </a:solidFill>
              </a:rPr>
              <a:t>See paper</a:t>
            </a:r>
          </a:p>
          <a:p>
            <a:r>
              <a:rPr lang="en-US" dirty="0" smtClean="0"/>
              <a:t>Can we improve precision w/o full JSL analysis?</a:t>
            </a:r>
          </a:p>
        </p:txBody>
      </p:sp>
      <p:sp>
        <p:nvSpPr>
          <p:cNvPr id="4" name="Slide Number Placeholder 3"/>
          <p:cNvSpPr>
            <a:spLocks noGrp="1"/>
          </p:cNvSpPr>
          <p:nvPr>
            <p:ph type="sldNum" sz="quarter" idx="12"/>
          </p:nvPr>
        </p:nvSpPr>
        <p:spPr/>
        <p:txBody>
          <a:bodyPr/>
          <a:lstStyle/>
          <a:p>
            <a:fld id="{86672C19-12FB-4E2E-93CA-C498F702D5EE}" type="slidenum">
              <a:rPr lang="en-US" smtClean="0"/>
              <a:t>10</a:t>
            </a:fld>
            <a:endParaRPr lang="en-US"/>
          </a:p>
        </p:txBody>
      </p:sp>
    </p:spTree>
    <p:extLst>
      <p:ext uri="{BB962C8B-B14F-4D97-AF65-F5344CB8AC3E}">
        <p14:creationId xmlns:p14="http://schemas.microsoft.com/office/powerpoint/2010/main" val="8893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 Analysis</a:t>
            </a:r>
          </a:p>
        </p:txBody>
      </p:sp>
      <p:sp>
        <p:nvSpPr>
          <p:cNvPr id="3" name="Content Placeholder 2"/>
          <p:cNvSpPr>
            <a:spLocks noGrp="1"/>
          </p:cNvSpPr>
          <p:nvPr>
            <p:ph idx="1"/>
          </p:nvPr>
        </p:nvSpPr>
        <p:spPr/>
        <p:txBody>
          <a:bodyPr/>
          <a:lstStyle/>
          <a:p>
            <a:r>
              <a:rPr lang="en-US" dirty="0"/>
              <a:t>Only few </a:t>
            </a:r>
            <a:r>
              <a:rPr lang="en-US" dirty="0" smtClean="0"/>
              <a:t>JSL </a:t>
            </a:r>
            <a:r>
              <a:rPr lang="en-US" dirty="0"/>
              <a:t>methods lead to </a:t>
            </a:r>
            <a:r>
              <a:rPr lang="en-US" dirty="0" smtClean="0"/>
              <a:t>invoking a reflection method</a:t>
            </a:r>
            <a:endParaRPr lang="en-US" dirty="0"/>
          </a:p>
          <a:p>
            <a:endParaRPr lang="en-US" dirty="0"/>
          </a:p>
          <a:p>
            <a:r>
              <a:rPr lang="en-US" b="1" dirty="0"/>
              <a:t>Border Method</a:t>
            </a:r>
            <a:r>
              <a:rPr lang="en-US" dirty="0"/>
              <a:t> – a public </a:t>
            </a:r>
            <a:r>
              <a:rPr lang="en-US" dirty="0" smtClean="0"/>
              <a:t>JSL </a:t>
            </a:r>
            <a:r>
              <a:rPr lang="en-US" dirty="0"/>
              <a:t>method that may lead to invoking a reflection method</a:t>
            </a:r>
          </a:p>
          <a:p>
            <a:pPr lvl="1"/>
            <a:r>
              <a:rPr lang="en-US" dirty="0"/>
              <a:t>A class that uses a border method can reach all other classes</a:t>
            </a:r>
          </a:p>
          <a:p>
            <a:pPr lvl="1"/>
            <a:endParaRPr lang="en-US" dirty="0"/>
          </a:p>
          <a:p>
            <a:r>
              <a:rPr lang="en-US" dirty="0"/>
              <a:t>How to determine border methods?</a:t>
            </a:r>
          </a:p>
        </p:txBody>
      </p:sp>
      <p:sp>
        <p:nvSpPr>
          <p:cNvPr id="4" name="Slide Number Placeholder 3"/>
          <p:cNvSpPr>
            <a:spLocks noGrp="1"/>
          </p:cNvSpPr>
          <p:nvPr>
            <p:ph type="sldNum" sz="quarter" idx="12"/>
          </p:nvPr>
        </p:nvSpPr>
        <p:spPr/>
        <p:txBody>
          <a:bodyPr/>
          <a:lstStyle/>
          <a:p>
            <a:fld id="{86672C19-12FB-4E2E-93CA-C498F702D5EE}" type="slidenum">
              <a:rPr lang="en-US" smtClean="0"/>
              <a:t>11</a:t>
            </a:fld>
            <a:endParaRPr lang="en-US"/>
          </a:p>
        </p:txBody>
      </p:sp>
    </p:spTree>
    <p:extLst>
      <p:ext uri="{BB962C8B-B14F-4D97-AF65-F5344CB8AC3E}">
        <p14:creationId xmlns:p14="http://schemas.microsoft.com/office/powerpoint/2010/main" val="1791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Border Methods</a:t>
            </a:r>
          </a:p>
        </p:txBody>
      </p:sp>
      <p:sp>
        <p:nvSpPr>
          <p:cNvPr id="3" name="Content Placeholder 2"/>
          <p:cNvSpPr>
            <a:spLocks noGrp="1"/>
          </p:cNvSpPr>
          <p:nvPr>
            <p:ph idx="1"/>
          </p:nvPr>
        </p:nvSpPr>
        <p:spPr>
          <a:xfrm>
            <a:off x="0" y="1690688"/>
            <a:ext cx="9224010" cy="5167311"/>
          </a:xfrm>
        </p:spPr>
        <p:txBody>
          <a:bodyPr/>
          <a:lstStyle/>
          <a:p>
            <a:r>
              <a:rPr lang="en-US" dirty="0" smtClean="0"/>
              <a:t>Over-approximation</a:t>
            </a:r>
            <a:endParaRPr lang="en-US" dirty="0"/>
          </a:p>
          <a:p>
            <a:pPr lvl="1"/>
            <a:r>
              <a:rPr lang="en-US" dirty="0"/>
              <a:t>Border methods are public </a:t>
            </a:r>
            <a:r>
              <a:rPr lang="en-US" dirty="0" smtClean="0"/>
              <a:t>JSL </a:t>
            </a:r>
            <a:r>
              <a:rPr lang="en-US" dirty="0"/>
              <a:t>methods that reach reflection methods in call graph</a:t>
            </a:r>
          </a:p>
          <a:p>
            <a:pPr lvl="2"/>
            <a:r>
              <a:rPr lang="en-US" dirty="0" smtClean="0"/>
              <a:t>55,453 </a:t>
            </a:r>
            <a:r>
              <a:rPr lang="en-US" dirty="0"/>
              <a:t>of </a:t>
            </a:r>
            <a:r>
              <a:rPr lang="en-US" dirty="0" smtClean="0"/>
              <a:t>124,196 methods!</a:t>
            </a:r>
          </a:p>
          <a:p>
            <a:pPr lvl="1"/>
            <a:r>
              <a:rPr lang="en-US" dirty="0" smtClean="0"/>
              <a:t>Static Border Analysis</a:t>
            </a:r>
          </a:p>
          <a:p>
            <a:r>
              <a:rPr lang="en-US" dirty="0" smtClean="0"/>
              <a:t>Under-approximation</a:t>
            </a:r>
            <a:endParaRPr lang="en-US" dirty="0"/>
          </a:p>
          <a:p>
            <a:pPr lvl="1"/>
            <a:r>
              <a:rPr lang="en-US" dirty="0"/>
              <a:t>Border methods are the four reflection </a:t>
            </a:r>
            <a:r>
              <a:rPr lang="en-US" dirty="0" smtClean="0"/>
              <a:t>methods</a:t>
            </a:r>
          </a:p>
          <a:p>
            <a:pPr lvl="2"/>
            <a:r>
              <a:rPr lang="en-US" dirty="0" smtClean="0"/>
              <a:t>Missing indirect calls in JSL</a:t>
            </a:r>
            <a:endParaRPr lang="en-US" dirty="0"/>
          </a:p>
          <a:p>
            <a:pPr lvl="1"/>
            <a:r>
              <a:rPr lang="en-US" dirty="0" smtClean="0"/>
              <a:t>Four-method Border Analysis</a:t>
            </a:r>
            <a:endParaRPr lang="en-US" dirty="0"/>
          </a:p>
        </p:txBody>
      </p:sp>
      <p:sp>
        <p:nvSpPr>
          <p:cNvPr id="4" name="Slide Number Placeholder 3"/>
          <p:cNvSpPr>
            <a:spLocks noGrp="1"/>
          </p:cNvSpPr>
          <p:nvPr>
            <p:ph type="sldNum" sz="quarter" idx="12"/>
          </p:nvPr>
        </p:nvSpPr>
        <p:spPr/>
        <p:txBody>
          <a:bodyPr/>
          <a:lstStyle/>
          <a:p>
            <a:fld id="{86672C19-12FB-4E2E-93CA-C498F702D5EE}" type="slidenum">
              <a:rPr lang="en-US" smtClean="0"/>
              <a:t>12</a:t>
            </a:fld>
            <a:endParaRPr lang="en-US"/>
          </a:p>
        </p:txBody>
      </p:sp>
    </p:spTree>
    <p:extLst>
      <p:ext uri="{BB962C8B-B14F-4D97-AF65-F5344CB8AC3E}">
        <p14:creationId xmlns:p14="http://schemas.microsoft.com/office/powerpoint/2010/main" val="36058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927429459"/>
              </p:ext>
            </p:extLst>
          </p:nvPr>
        </p:nvGraphicFramePr>
        <p:xfrm>
          <a:off x="5347508" y="4613231"/>
          <a:ext cx="2103120" cy="148336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1833648574"/>
                    </a:ext>
                  </a:extLst>
                </a:gridCol>
              </a:tblGrid>
              <a:tr h="370840">
                <a:tc>
                  <a:txBody>
                    <a:bodyPr/>
                    <a:lstStyle/>
                    <a:p>
                      <a:r>
                        <a:rPr lang="en-US" dirty="0" err="1" smtClean="0">
                          <a:latin typeface="Consolas" panose="020B0609020204030204" pitchFamily="49" charset="0"/>
                        </a:rPr>
                        <a:t>Class.forName</a:t>
                      </a:r>
                      <a:r>
                        <a:rPr lang="en-US" dirty="0" smtClean="0">
                          <a:latin typeface="Consolas" panose="020B0609020204030204" pitchFamily="49" charset="0"/>
                        </a:rPr>
                        <a:t>()</a:t>
                      </a:r>
                    </a:p>
                  </a:txBody>
                  <a:tcPr/>
                </a:tc>
                <a:extLst>
                  <a:ext uri="{0D108BD9-81ED-4DB2-BD59-A6C34878D82A}">
                    <a16:rowId xmlns:a16="http://schemas.microsoft.com/office/drawing/2014/main" val="4259203417"/>
                  </a:ext>
                </a:extLst>
              </a:tr>
              <a:tr h="370840">
                <a:tc>
                  <a:txBody>
                    <a:bodyPr/>
                    <a:lstStyle/>
                    <a:p>
                      <a:r>
                        <a:rPr lang="en-US" dirty="0" err="1" smtClean="0">
                          <a:latin typeface="Consolas" panose="020B0609020204030204" pitchFamily="49" charset="0"/>
                        </a:rPr>
                        <a:t>L.m</a:t>
                      </a:r>
                      <a:r>
                        <a:rPr lang="en-US" dirty="0" smtClean="0">
                          <a:latin typeface="Consolas" panose="020B0609020204030204" pitchFamily="49" charset="0"/>
                        </a:rPr>
                        <a:t>()</a:t>
                      </a:r>
                      <a:endParaRPr lang="en-US" dirty="0">
                        <a:latin typeface="Consolas" panose="020B0609020204030204" pitchFamily="49" charset="0"/>
                      </a:endParaRPr>
                    </a:p>
                  </a:txBody>
                  <a:tcPr/>
                </a:tc>
                <a:extLst>
                  <a:ext uri="{0D108BD9-81ED-4DB2-BD59-A6C34878D82A}">
                    <a16:rowId xmlns:a16="http://schemas.microsoft.com/office/drawing/2014/main" val="4077605206"/>
                  </a:ext>
                </a:extLst>
              </a:tr>
              <a:tr h="370840">
                <a:tc>
                  <a:txBody>
                    <a:bodyPr/>
                    <a:lstStyle/>
                    <a:p>
                      <a:r>
                        <a:rPr lang="en-US" dirty="0" smtClean="0">
                          <a:latin typeface="Consolas" panose="020B0609020204030204" pitchFamily="49" charset="0"/>
                        </a:rPr>
                        <a:t>A1.m1()</a:t>
                      </a:r>
                      <a:endParaRPr lang="en-US" dirty="0">
                        <a:latin typeface="Consolas" panose="020B0609020204030204" pitchFamily="49" charset="0"/>
                      </a:endParaRPr>
                    </a:p>
                  </a:txBody>
                  <a:tcPr/>
                </a:tc>
                <a:extLst>
                  <a:ext uri="{0D108BD9-81ED-4DB2-BD59-A6C34878D82A}">
                    <a16:rowId xmlns:a16="http://schemas.microsoft.com/office/drawing/2014/main" val="967400802"/>
                  </a:ext>
                </a:extLst>
              </a:tr>
              <a:tr h="370840">
                <a:tc>
                  <a:txBody>
                    <a:bodyPr/>
                    <a:lstStyle/>
                    <a:p>
                      <a:r>
                        <a:rPr lang="en-US" dirty="0" smtClean="0">
                          <a:latin typeface="Consolas" panose="020B0609020204030204" pitchFamily="49" charset="0"/>
                        </a:rPr>
                        <a:t>T1.t1()</a:t>
                      </a:r>
                      <a:endParaRPr lang="en-US" dirty="0">
                        <a:latin typeface="Consolas" panose="020B0609020204030204" pitchFamily="49" charset="0"/>
                      </a:endParaRPr>
                    </a:p>
                  </a:txBody>
                  <a:tcPr/>
                </a:tc>
                <a:extLst>
                  <a:ext uri="{0D108BD9-81ED-4DB2-BD59-A6C34878D82A}">
                    <a16:rowId xmlns:a16="http://schemas.microsoft.com/office/drawing/2014/main" val="321773178"/>
                  </a:ext>
                </a:extLst>
              </a:tr>
            </a:tbl>
          </a:graphicData>
        </a:graphic>
      </p:graphicFrame>
      <p:sp>
        <p:nvSpPr>
          <p:cNvPr id="2" name="Title 1"/>
          <p:cNvSpPr>
            <a:spLocks noGrp="1"/>
          </p:cNvSpPr>
          <p:nvPr>
            <p:ph type="title"/>
          </p:nvPr>
        </p:nvSpPr>
        <p:spPr/>
        <p:txBody>
          <a:bodyPr/>
          <a:lstStyle/>
          <a:p>
            <a:r>
              <a:rPr lang="en-US" dirty="0"/>
              <a:t>Finding Border Methods (cont’d)</a:t>
            </a:r>
          </a:p>
        </p:txBody>
      </p:sp>
      <p:sp>
        <p:nvSpPr>
          <p:cNvPr id="3" name="Content Placeholder 2"/>
          <p:cNvSpPr>
            <a:spLocks noGrp="1"/>
          </p:cNvSpPr>
          <p:nvPr>
            <p:ph idx="1"/>
          </p:nvPr>
        </p:nvSpPr>
        <p:spPr>
          <a:xfrm>
            <a:off x="0" y="1690688"/>
            <a:ext cx="9245600" cy="5167311"/>
          </a:xfrm>
        </p:spPr>
        <p:txBody>
          <a:bodyPr>
            <a:normAutofit/>
          </a:bodyPr>
          <a:lstStyle/>
          <a:p>
            <a:r>
              <a:rPr lang="en-US" dirty="0" smtClean="0"/>
              <a:t>Dynamically determine per project</a:t>
            </a:r>
            <a:endParaRPr lang="en-US" dirty="0"/>
          </a:p>
          <a:p>
            <a:pPr lvl="1"/>
            <a:r>
              <a:rPr lang="en-US" dirty="0" smtClean="0"/>
              <a:t>Record border methods from instrumented test runs once per project, then reuse for later changes</a:t>
            </a:r>
          </a:p>
          <a:p>
            <a:pPr lvl="1"/>
            <a:r>
              <a:rPr lang="en-US" b="1" dirty="0" smtClean="0"/>
              <a:t>Purely static</a:t>
            </a:r>
            <a:r>
              <a:rPr lang="en-US" dirty="0" smtClean="0"/>
              <a:t> at selection time</a:t>
            </a:r>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Dynamic Border Analysis</a:t>
            </a:r>
          </a:p>
        </p:txBody>
      </p:sp>
      <p:sp>
        <p:nvSpPr>
          <p:cNvPr id="4" name="Slide Number Placeholder 3"/>
          <p:cNvSpPr>
            <a:spLocks noGrp="1"/>
          </p:cNvSpPr>
          <p:nvPr>
            <p:ph type="sldNum" sz="quarter" idx="12"/>
          </p:nvPr>
        </p:nvSpPr>
        <p:spPr/>
        <p:txBody>
          <a:bodyPr/>
          <a:lstStyle/>
          <a:p>
            <a:fld id="{86672C19-12FB-4E2E-93CA-C498F702D5EE}" type="slidenum">
              <a:rPr lang="en-US" smtClean="0"/>
              <a:t>13</a:t>
            </a:fld>
            <a:endParaRPr lang="en-US"/>
          </a:p>
        </p:txBody>
      </p:sp>
      <p:sp>
        <p:nvSpPr>
          <p:cNvPr id="5" name="Oval 4"/>
          <p:cNvSpPr/>
          <p:nvPr/>
        </p:nvSpPr>
        <p:spPr>
          <a:xfrm>
            <a:off x="1235070" y="445661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cxnSp>
        <p:nvCxnSpPr>
          <p:cNvPr id="7" name="Straight Arrow Connector 6"/>
          <p:cNvCxnSpPr>
            <a:stCxn id="5" idx="6"/>
            <a:endCxn id="12" idx="1"/>
          </p:cNvCxnSpPr>
          <p:nvPr/>
        </p:nvCxnSpPr>
        <p:spPr>
          <a:xfrm>
            <a:off x="2332350" y="5005259"/>
            <a:ext cx="8871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19450" y="4751259"/>
            <a:ext cx="189268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onsolas" panose="020B0609020204030204" pitchFamily="49" charset="0"/>
              </a:rPr>
              <a:t>Class.forName</a:t>
            </a:r>
            <a:endParaRPr lang="en-US" dirty="0">
              <a:latin typeface="Consolas" panose="020B0609020204030204" pitchFamily="49" charset="0"/>
            </a:endParaRPr>
          </a:p>
        </p:txBody>
      </p:sp>
      <p:sp>
        <p:nvSpPr>
          <p:cNvPr id="15" name="TextBox 14"/>
          <p:cNvSpPr txBox="1"/>
          <p:nvPr/>
        </p:nvSpPr>
        <p:spPr>
          <a:xfrm>
            <a:off x="7520324" y="4384365"/>
            <a:ext cx="1619802" cy="369332"/>
          </a:xfrm>
          <a:prstGeom prst="rect">
            <a:avLst/>
          </a:prstGeom>
          <a:noFill/>
        </p:spPr>
        <p:txBody>
          <a:bodyPr wrap="none" rtlCol="0">
            <a:spAutoFit/>
          </a:bodyPr>
          <a:lstStyle/>
          <a:p>
            <a:pPr algn="ctr"/>
            <a:r>
              <a:rPr lang="en-US" dirty="0" smtClean="0">
                <a:solidFill>
                  <a:srgbClr val="FF0000"/>
                </a:solidFill>
              </a:rPr>
              <a:t>Border method</a:t>
            </a:r>
            <a:endParaRPr lang="en-US" dirty="0">
              <a:solidFill>
                <a:srgbClr val="FF0000"/>
              </a:solidFill>
            </a:endParaRPr>
          </a:p>
        </p:txBody>
      </p:sp>
      <p:cxnSp>
        <p:nvCxnSpPr>
          <p:cNvPr id="17" name="Straight Arrow Connector 16"/>
          <p:cNvCxnSpPr>
            <a:stCxn id="15" idx="1"/>
            <a:endCxn id="18" idx="6"/>
          </p:cNvCxnSpPr>
          <p:nvPr/>
        </p:nvCxnSpPr>
        <p:spPr>
          <a:xfrm flipH="1">
            <a:off x="6327703" y="4569031"/>
            <a:ext cx="1192621" cy="61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260903" y="5005259"/>
            <a:ext cx="1066800" cy="356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99616" y="4295991"/>
            <a:ext cx="1619251" cy="400110"/>
          </a:xfrm>
          <a:prstGeom prst="rect">
            <a:avLst/>
          </a:prstGeom>
          <a:noFill/>
        </p:spPr>
        <p:txBody>
          <a:bodyPr wrap="square" rtlCol="0">
            <a:spAutoFit/>
          </a:bodyPr>
          <a:lstStyle/>
          <a:p>
            <a:r>
              <a:rPr lang="en-US" sz="2000" b="1" dirty="0" smtClean="0"/>
              <a:t>Stack Trace:</a:t>
            </a:r>
            <a:endParaRPr lang="en-US" sz="2000" b="1" dirty="0"/>
          </a:p>
        </p:txBody>
      </p:sp>
      <p:sp>
        <p:nvSpPr>
          <p:cNvPr id="33" name="Oval 32"/>
          <p:cNvSpPr/>
          <p:nvPr/>
        </p:nvSpPr>
        <p:spPr>
          <a:xfrm>
            <a:off x="5260903" y="5372488"/>
            <a:ext cx="1066800" cy="356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714502" y="5700371"/>
            <a:ext cx="2311275" cy="369332"/>
          </a:xfrm>
          <a:prstGeom prst="rect">
            <a:avLst/>
          </a:prstGeom>
          <a:noFill/>
        </p:spPr>
        <p:txBody>
          <a:bodyPr wrap="none" rtlCol="0">
            <a:spAutoFit/>
          </a:bodyPr>
          <a:lstStyle/>
          <a:p>
            <a:pPr algn="ctr"/>
            <a:r>
              <a:rPr lang="en-US" dirty="0" smtClean="0">
                <a:solidFill>
                  <a:srgbClr val="FF0000"/>
                </a:solidFill>
              </a:rPr>
              <a:t>First client method call</a:t>
            </a:r>
            <a:endParaRPr lang="en-US" dirty="0">
              <a:solidFill>
                <a:srgbClr val="FF0000"/>
              </a:solidFill>
            </a:endParaRPr>
          </a:p>
        </p:txBody>
      </p:sp>
      <p:cxnSp>
        <p:nvCxnSpPr>
          <p:cNvPr id="35" name="Straight Arrow Connector 34"/>
          <p:cNvCxnSpPr>
            <a:stCxn id="34" idx="3"/>
            <a:endCxn id="33" idx="2"/>
          </p:cNvCxnSpPr>
          <p:nvPr/>
        </p:nvCxnSpPr>
        <p:spPr>
          <a:xfrm flipV="1">
            <a:off x="4025777" y="5550926"/>
            <a:ext cx="1235126" cy="3341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8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p:bldP spid="18" grpId="0" animBg="1"/>
      <p:bldP spid="26" grpId="0"/>
      <p:bldP spid="33" grpId="0" animBg="1"/>
      <p:bldP spid="33" grpId="1" animBg="1"/>
      <p:bldP spid="34" grpId="0"/>
      <p:bldP spid="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 Analysis (Example)</a:t>
            </a:r>
          </a:p>
        </p:txBody>
      </p:sp>
      <p:sp>
        <p:nvSpPr>
          <p:cNvPr id="45" name="TextBox 44"/>
          <p:cNvSpPr txBox="1"/>
          <p:nvPr/>
        </p:nvSpPr>
        <p:spPr>
          <a:xfrm>
            <a:off x="17204" y="3482257"/>
            <a:ext cx="2089546" cy="1200329"/>
          </a:xfrm>
          <a:prstGeom prst="rect">
            <a:avLst/>
          </a:prstGeom>
          <a:noFill/>
        </p:spPr>
        <p:txBody>
          <a:bodyPr wrap="none" rtlCol="0">
            <a:spAutoFit/>
          </a:bodyPr>
          <a:lstStyle/>
          <a:p>
            <a:r>
              <a:rPr lang="en-US" sz="2400" dirty="0">
                <a:latin typeface="Consolas" panose="020B0609020204030204" pitchFamily="49" charset="0"/>
              </a:rPr>
              <a:t>A1.m1</a:t>
            </a:r>
            <a:r>
              <a:rPr lang="en-US" sz="2400" dirty="0"/>
              <a:t> calls</a:t>
            </a:r>
          </a:p>
          <a:p>
            <a:r>
              <a:rPr lang="en-US" sz="2400" dirty="0"/>
              <a:t>border method</a:t>
            </a:r>
          </a:p>
          <a:p>
            <a:r>
              <a:rPr lang="en-US" sz="2400" dirty="0" err="1">
                <a:latin typeface="Consolas" panose="020B0609020204030204" pitchFamily="49" charset="0"/>
              </a:rPr>
              <a:t>L.m</a:t>
            </a:r>
            <a:endParaRPr lang="en-US" sz="2400" dirty="0">
              <a:latin typeface="Consolas" panose="020B0609020204030204" pitchFamily="49" charset="0"/>
            </a:endParaRPr>
          </a:p>
        </p:txBody>
      </p:sp>
      <p:sp>
        <p:nvSpPr>
          <p:cNvPr id="46" name="TextBox 45"/>
          <p:cNvSpPr txBox="1"/>
          <p:nvPr/>
        </p:nvSpPr>
        <p:spPr>
          <a:xfrm flipH="1">
            <a:off x="0" y="1521001"/>
            <a:ext cx="9144000" cy="584775"/>
          </a:xfrm>
          <a:prstGeom prst="rect">
            <a:avLst/>
          </a:prstGeom>
          <a:noFill/>
        </p:spPr>
        <p:txBody>
          <a:bodyPr wrap="square" rtlCol="0">
            <a:spAutoFit/>
          </a:bodyPr>
          <a:lstStyle/>
          <a:p>
            <a:r>
              <a:rPr lang="en-US" sz="3200" dirty="0"/>
              <a:t>Connect classes that call border method to all classes</a:t>
            </a:r>
          </a:p>
        </p:txBody>
      </p:sp>
      <p:sp>
        <p:nvSpPr>
          <p:cNvPr id="47" name="Slide Number Placeholder 46"/>
          <p:cNvSpPr>
            <a:spLocks noGrp="1"/>
          </p:cNvSpPr>
          <p:nvPr>
            <p:ph type="sldNum" sz="quarter" idx="12"/>
          </p:nvPr>
        </p:nvSpPr>
        <p:spPr/>
        <p:txBody>
          <a:bodyPr/>
          <a:lstStyle/>
          <a:p>
            <a:fld id="{86672C19-12FB-4E2E-93CA-C498F702D5EE}" type="slidenum">
              <a:rPr lang="en-US" smtClean="0"/>
              <a:t>14</a:t>
            </a:fld>
            <a:endParaRPr lang="en-US"/>
          </a:p>
        </p:txBody>
      </p:sp>
      <p:sp>
        <p:nvSpPr>
          <p:cNvPr id="31" name="Oval 30"/>
          <p:cNvSpPr/>
          <p:nvPr/>
        </p:nvSpPr>
        <p:spPr>
          <a:xfrm>
            <a:off x="5639966" y="3867912"/>
            <a:ext cx="1097280" cy="109728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A3</a:t>
            </a:r>
          </a:p>
        </p:txBody>
      </p:sp>
      <p:sp>
        <p:nvSpPr>
          <p:cNvPr id="32" name="Oval 31"/>
          <p:cNvSpPr/>
          <p:nvPr/>
        </p:nvSpPr>
        <p:spPr>
          <a:xfrm>
            <a:off x="2094052"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A1</a:t>
            </a:r>
          </a:p>
        </p:txBody>
      </p:sp>
      <p:sp>
        <p:nvSpPr>
          <p:cNvPr id="33" name="Oval 32"/>
          <p:cNvSpPr/>
          <p:nvPr/>
        </p:nvSpPr>
        <p:spPr>
          <a:xfrm>
            <a:off x="3856975"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A2</a:t>
            </a:r>
          </a:p>
        </p:txBody>
      </p:sp>
      <p:sp>
        <p:nvSpPr>
          <p:cNvPr id="36" name="Oval 35"/>
          <p:cNvSpPr/>
          <p:nvPr/>
        </p:nvSpPr>
        <p:spPr>
          <a:xfrm>
            <a:off x="2927060" y="2257749"/>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p>
        </p:txBody>
      </p:sp>
      <p:sp>
        <p:nvSpPr>
          <p:cNvPr id="37" name="Oval 36"/>
          <p:cNvSpPr/>
          <p:nvPr/>
        </p:nvSpPr>
        <p:spPr>
          <a:xfrm>
            <a:off x="2094052"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sp>
        <p:nvSpPr>
          <p:cNvPr id="39" name="Oval 38"/>
          <p:cNvSpPr/>
          <p:nvPr/>
        </p:nvSpPr>
        <p:spPr>
          <a:xfrm>
            <a:off x="3863647"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T2</a:t>
            </a:r>
          </a:p>
        </p:txBody>
      </p:sp>
      <p:sp>
        <p:nvSpPr>
          <p:cNvPr id="40" name="Oval 39"/>
          <p:cNvSpPr/>
          <p:nvPr/>
        </p:nvSpPr>
        <p:spPr>
          <a:xfrm>
            <a:off x="5641848"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T3</a:t>
            </a:r>
          </a:p>
        </p:txBody>
      </p:sp>
      <p:cxnSp>
        <p:nvCxnSpPr>
          <p:cNvPr id="41" name="Straight Arrow Connector 40"/>
          <p:cNvCxnSpPr>
            <a:stCxn id="37" idx="0"/>
            <a:endCxn id="32" idx="4"/>
          </p:cNvCxnSpPr>
          <p:nvPr/>
        </p:nvCxnSpPr>
        <p:spPr>
          <a:xfrm flipV="1">
            <a:off x="2642692" y="4965162"/>
            <a:ext cx="0"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39" idx="0"/>
            <a:endCxn id="33" idx="4"/>
          </p:cNvCxnSpPr>
          <p:nvPr/>
        </p:nvCxnSpPr>
        <p:spPr>
          <a:xfrm flipH="1" flipV="1">
            <a:off x="4405615" y="4965162"/>
            <a:ext cx="6672"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32" idx="0"/>
            <a:endCxn id="36" idx="3"/>
          </p:cNvCxnSpPr>
          <p:nvPr/>
        </p:nvCxnSpPr>
        <p:spPr>
          <a:xfrm flipV="1">
            <a:off x="2642692" y="3194336"/>
            <a:ext cx="445061"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0"/>
            <a:endCxn id="36" idx="5"/>
          </p:cNvCxnSpPr>
          <p:nvPr/>
        </p:nvCxnSpPr>
        <p:spPr>
          <a:xfrm flipH="1" flipV="1">
            <a:off x="3863647" y="3194336"/>
            <a:ext cx="541968"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9" name="Oval 48"/>
          <p:cNvSpPr/>
          <p:nvPr/>
        </p:nvSpPr>
        <p:spPr>
          <a:xfrm>
            <a:off x="5641848" y="5522976"/>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93976" y="3867912"/>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093976" y="5525729"/>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573923" y="3589265"/>
            <a:ext cx="1334855" cy="461665"/>
          </a:xfrm>
          <a:prstGeom prst="rect">
            <a:avLst/>
          </a:prstGeom>
          <a:noFill/>
        </p:spPr>
        <p:txBody>
          <a:bodyPr wrap="square" rtlCol="0">
            <a:spAutoFit/>
          </a:bodyPr>
          <a:lstStyle/>
          <a:p>
            <a:r>
              <a:rPr lang="en-US" sz="2400" dirty="0">
                <a:solidFill>
                  <a:srgbClr val="00B050"/>
                </a:solidFill>
              </a:rPr>
              <a:t>Changed</a:t>
            </a:r>
          </a:p>
        </p:txBody>
      </p:sp>
      <p:sp>
        <p:nvSpPr>
          <p:cNvPr id="58" name="TextBox 57"/>
          <p:cNvSpPr txBox="1"/>
          <p:nvPr/>
        </p:nvSpPr>
        <p:spPr>
          <a:xfrm>
            <a:off x="6573923" y="5291927"/>
            <a:ext cx="816912" cy="461665"/>
          </a:xfrm>
          <a:prstGeom prst="rect">
            <a:avLst/>
          </a:prstGeom>
          <a:noFill/>
        </p:spPr>
        <p:txBody>
          <a:bodyPr wrap="square" rtlCol="0">
            <a:spAutoFit/>
          </a:bodyPr>
          <a:lstStyle/>
          <a:p>
            <a:r>
              <a:rPr lang="en-US" sz="2400" dirty="0">
                <a:solidFill>
                  <a:srgbClr val="FF0000"/>
                </a:solidFill>
              </a:rPr>
              <a:t>Run</a:t>
            </a:r>
          </a:p>
        </p:txBody>
      </p:sp>
      <p:sp>
        <p:nvSpPr>
          <p:cNvPr id="60" name="TextBox 59"/>
          <p:cNvSpPr txBox="1"/>
          <p:nvPr/>
        </p:nvSpPr>
        <p:spPr>
          <a:xfrm>
            <a:off x="2988777" y="5294896"/>
            <a:ext cx="816912" cy="461665"/>
          </a:xfrm>
          <a:prstGeom prst="rect">
            <a:avLst/>
          </a:prstGeom>
          <a:noFill/>
        </p:spPr>
        <p:txBody>
          <a:bodyPr wrap="square" rtlCol="0">
            <a:spAutoFit/>
          </a:bodyPr>
          <a:lstStyle/>
          <a:p>
            <a:r>
              <a:rPr lang="en-US" sz="2400" dirty="0">
                <a:solidFill>
                  <a:srgbClr val="FF0000"/>
                </a:solidFill>
              </a:rPr>
              <a:t>Run</a:t>
            </a:r>
          </a:p>
        </p:txBody>
      </p:sp>
      <p:sp>
        <p:nvSpPr>
          <p:cNvPr id="61" name="Oval 60"/>
          <p:cNvSpPr/>
          <p:nvPr/>
        </p:nvSpPr>
        <p:spPr>
          <a:xfrm>
            <a:off x="5641848" y="3867912"/>
            <a:ext cx="1097280" cy="1097280"/>
          </a:xfrm>
          <a:prstGeom prst="ellipse">
            <a:avLst/>
          </a:prstGeom>
          <a:noFill/>
          <a:ln w="146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stCxn id="40" idx="0"/>
            <a:endCxn id="31" idx="4"/>
          </p:cNvCxnSpPr>
          <p:nvPr/>
        </p:nvCxnSpPr>
        <p:spPr>
          <a:xfrm flipH="1" flipV="1">
            <a:off x="6188606" y="4965192"/>
            <a:ext cx="1882" cy="560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32" idx="5"/>
            <a:endCxn id="39" idx="1"/>
          </p:cNvCxnSpPr>
          <p:nvPr/>
        </p:nvCxnSpPr>
        <p:spPr>
          <a:xfrm>
            <a:off x="3030639" y="4804469"/>
            <a:ext cx="993701" cy="881953"/>
          </a:xfrm>
          <a:prstGeom prst="straightConnector1">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2" idx="6"/>
          </p:cNvCxnSpPr>
          <p:nvPr/>
        </p:nvCxnSpPr>
        <p:spPr>
          <a:xfrm>
            <a:off x="3191332" y="4416522"/>
            <a:ext cx="665643" cy="21068"/>
          </a:xfrm>
          <a:prstGeom prst="straightConnector1">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p:nvPr/>
        </p:nvCxnSpPr>
        <p:spPr>
          <a:xfrm rot="16200000" flipH="1">
            <a:off x="4411275" y="2639221"/>
            <a:ext cx="8750" cy="2770023"/>
          </a:xfrm>
          <a:prstGeom prst="curvedConnector3">
            <a:avLst>
              <a:gd name="adj1" fmla="val -4449063"/>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32" idx="5"/>
            <a:endCxn id="37" idx="7"/>
          </p:cNvCxnSpPr>
          <p:nvPr/>
        </p:nvCxnSpPr>
        <p:spPr>
          <a:xfrm>
            <a:off x="3030639" y="4804469"/>
            <a:ext cx="0" cy="881953"/>
          </a:xfrm>
          <a:prstGeom prst="straightConnector1">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2" idx="5"/>
            <a:endCxn id="40" idx="1"/>
          </p:cNvCxnSpPr>
          <p:nvPr/>
        </p:nvCxnSpPr>
        <p:spPr>
          <a:xfrm>
            <a:off x="3030639" y="4804469"/>
            <a:ext cx="2771902" cy="881953"/>
          </a:xfrm>
          <a:prstGeom prst="straightConnector1">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40" idx="0"/>
            <a:endCxn id="31" idx="4"/>
          </p:cNvCxnSpPr>
          <p:nvPr/>
        </p:nvCxnSpPr>
        <p:spPr>
          <a:xfrm flipH="1" flipV="1">
            <a:off x="6188606" y="4965192"/>
            <a:ext cx="1882" cy="56053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7" name="Curved Connector 106"/>
          <p:cNvCxnSpPr>
            <a:stCxn id="53" idx="7"/>
            <a:endCxn id="31" idx="1"/>
          </p:cNvCxnSpPr>
          <p:nvPr/>
        </p:nvCxnSpPr>
        <p:spPr>
          <a:xfrm rot="5400000" flipH="1" flipV="1">
            <a:off x="4415611" y="2643557"/>
            <a:ext cx="12700" cy="2770096"/>
          </a:xfrm>
          <a:prstGeom prst="curvedConnector3">
            <a:avLst>
              <a:gd name="adj1" fmla="val 3065299"/>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37" idx="0"/>
            <a:endCxn id="32" idx="4"/>
          </p:cNvCxnSpPr>
          <p:nvPr/>
        </p:nvCxnSpPr>
        <p:spPr>
          <a:xfrm flipV="1">
            <a:off x="2642692" y="4965162"/>
            <a:ext cx="0" cy="56056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16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1" grpId="0" animBg="1"/>
      <p:bldP spid="32" grpId="0" animBg="1"/>
      <p:bldP spid="33" grpId="0" animBg="1"/>
      <p:bldP spid="36" grpId="0" animBg="1"/>
      <p:bldP spid="37" grpId="0" animBg="1"/>
      <p:bldP spid="39" grpId="0" animBg="1"/>
      <p:bldP spid="40" grpId="0" animBg="1"/>
      <p:bldP spid="49" grpId="0" animBg="1"/>
      <p:bldP spid="53" grpId="0" animBg="1"/>
      <p:bldP spid="55" grpId="0" animBg="1"/>
      <p:bldP spid="57" grpId="0"/>
      <p:bldP spid="58" grpId="0"/>
      <p:bldP spid="60" grpId="0"/>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0" y="1709739"/>
            <a:ext cx="9134476" cy="2852737"/>
          </a:xfrm>
        </p:spPr>
        <p:txBody>
          <a:bodyPr/>
          <a:lstStyle/>
          <a:p>
            <a:pPr algn="ctr"/>
            <a:r>
              <a:rPr lang="en-US" dirty="0" smtClean="0"/>
              <a:t>How about using some dynamic information</a:t>
            </a:r>
            <a:br>
              <a:rPr lang="en-US" dirty="0" smtClean="0"/>
            </a:br>
            <a:r>
              <a:rPr lang="en-US" dirty="0" smtClean="0"/>
              <a:t>to do “hybrid” selection?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6672C19-12FB-4E2E-93CA-C498F702D5EE}" type="slidenum">
              <a:rPr lang="en-US" smtClean="0"/>
              <a:t>15</a:t>
            </a:fld>
            <a:endParaRPr lang="en-US"/>
          </a:p>
        </p:txBody>
      </p:sp>
    </p:spTree>
    <p:extLst>
      <p:ext uri="{BB962C8B-B14F-4D97-AF65-F5344CB8AC3E}">
        <p14:creationId xmlns:p14="http://schemas.microsoft.com/office/powerpoint/2010/main" val="1702289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Analysis (Example)</a:t>
            </a:r>
          </a:p>
        </p:txBody>
      </p:sp>
      <p:sp>
        <p:nvSpPr>
          <p:cNvPr id="23" name="TextBox 22"/>
          <p:cNvSpPr txBox="1"/>
          <p:nvPr/>
        </p:nvSpPr>
        <p:spPr>
          <a:xfrm flipH="1">
            <a:off x="4021003" y="2030104"/>
            <a:ext cx="4690377" cy="461665"/>
          </a:xfrm>
          <a:prstGeom prst="rect">
            <a:avLst/>
          </a:prstGeom>
          <a:noFill/>
        </p:spPr>
        <p:txBody>
          <a:bodyPr wrap="square" rtlCol="0">
            <a:spAutoFit/>
          </a:bodyPr>
          <a:lstStyle/>
          <a:p>
            <a:r>
              <a:rPr lang="en-US" sz="2400" dirty="0"/>
              <a:t>During tests run, only reflected </a:t>
            </a:r>
            <a:r>
              <a:rPr lang="en-US" sz="2400" dirty="0">
                <a:latin typeface="Consolas" panose="020B0609020204030204" pitchFamily="49" charset="0"/>
              </a:rPr>
              <a:t>A3</a:t>
            </a:r>
            <a:endParaRPr lang="en-US" sz="2400" dirty="0">
              <a:solidFill>
                <a:srgbClr val="7030A0"/>
              </a:solidFill>
              <a:latin typeface="Consolas" panose="020B0609020204030204" pitchFamily="49" charset="0"/>
            </a:endParaRPr>
          </a:p>
        </p:txBody>
      </p:sp>
      <p:sp>
        <p:nvSpPr>
          <p:cNvPr id="31" name="TextBox 30"/>
          <p:cNvSpPr txBox="1"/>
          <p:nvPr/>
        </p:nvSpPr>
        <p:spPr>
          <a:xfrm flipH="1">
            <a:off x="0" y="1521001"/>
            <a:ext cx="9144000" cy="584775"/>
          </a:xfrm>
          <a:prstGeom prst="rect">
            <a:avLst/>
          </a:prstGeom>
          <a:noFill/>
        </p:spPr>
        <p:txBody>
          <a:bodyPr wrap="square" rtlCol="0">
            <a:spAutoFit/>
          </a:bodyPr>
          <a:lstStyle/>
          <a:p>
            <a:r>
              <a:rPr lang="en-US" sz="3200" dirty="0"/>
              <a:t>Find all classes used by reflection during test runs</a:t>
            </a:r>
          </a:p>
        </p:txBody>
      </p:sp>
      <p:sp>
        <p:nvSpPr>
          <p:cNvPr id="32" name="Slide Number Placeholder 31"/>
          <p:cNvSpPr>
            <a:spLocks noGrp="1"/>
          </p:cNvSpPr>
          <p:nvPr>
            <p:ph type="sldNum" sz="quarter" idx="12"/>
          </p:nvPr>
        </p:nvSpPr>
        <p:spPr/>
        <p:txBody>
          <a:bodyPr/>
          <a:lstStyle/>
          <a:p>
            <a:fld id="{86672C19-12FB-4E2E-93CA-C498F702D5EE}" type="slidenum">
              <a:rPr lang="en-US" smtClean="0"/>
              <a:t>16</a:t>
            </a:fld>
            <a:endParaRPr lang="en-US"/>
          </a:p>
        </p:txBody>
      </p:sp>
      <p:sp>
        <p:nvSpPr>
          <p:cNvPr id="33" name="Oval 32"/>
          <p:cNvSpPr/>
          <p:nvPr/>
        </p:nvSpPr>
        <p:spPr>
          <a:xfrm>
            <a:off x="5639967" y="3867912"/>
            <a:ext cx="1097280" cy="109728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A3</a:t>
            </a:r>
          </a:p>
        </p:txBody>
      </p:sp>
      <p:sp>
        <p:nvSpPr>
          <p:cNvPr id="34" name="Oval 33"/>
          <p:cNvSpPr/>
          <p:nvPr/>
        </p:nvSpPr>
        <p:spPr>
          <a:xfrm>
            <a:off x="2094052"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A1</a:t>
            </a:r>
          </a:p>
        </p:txBody>
      </p:sp>
      <p:sp>
        <p:nvSpPr>
          <p:cNvPr id="35" name="Oval 34"/>
          <p:cNvSpPr/>
          <p:nvPr/>
        </p:nvSpPr>
        <p:spPr>
          <a:xfrm>
            <a:off x="3856975"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A2</a:t>
            </a:r>
          </a:p>
        </p:txBody>
      </p:sp>
      <p:sp>
        <p:nvSpPr>
          <p:cNvPr id="36" name="Oval 35"/>
          <p:cNvSpPr/>
          <p:nvPr/>
        </p:nvSpPr>
        <p:spPr>
          <a:xfrm>
            <a:off x="2927060" y="2257749"/>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p>
        </p:txBody>
      </p:sp>
      <p:sp>
        <p:nvSpPr>
          <p:cNvPr id="37" name="Oval 36"/>
          <p:cNvSpPr/>
          <p:nvPr/>
        </p:nvSpPr>
        <p:spPr>
          <a:xfrm>
            <a:off x="2094052"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sp>
        <p:nvSpPr>
          <p:cNvPr id="38" name="Oval 37"/>
          <p:cNvSpPr/>
          <p:nvPr/>
        </p:nvSpPr>
        <p:spPr>
          <a:xfrm>
            <a:off x="3863647"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T2</a:t>
            </a:r>
          </a:p>
        </p:txBody>
      </p:sp>
      <p:sp>
        <p:nvSpPr>
          <p:cNvPr id="39" name="Oval 38"/>
          <p:cNvSpPr/>
          <p:nvPr/>
        </p:nvSpPr>
        <p:spPr>
          <a:xfrm>
            <a:off x="5641848"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T3</a:t>
            </a:r>
          </a:p>
        </p:txBody>
      </p:sp>
      <p:cxnSp>
        <p:nvCxnSpPr>
          <p:cNvPr id="40" name="Straight Arrow Connector 39"/>
          <p:cNvCxnSpPr>
            <a:stCxn id="37" idx="0"/>
            <a:endCxn id="34" idx="4"/>
          </p:cNvCxnSpPr>
          <p:nvPr/>
        </p:nvCxnSpPr>
        <p:spPr>
          <a:xfrm flipV="1">
            <a:off x="2642692" y="4965162"/>
            <a:ext cx="0"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38" idx="0"/>
            <a:endCxn id="35" idx="4"/>
          </p:cNvCxnSpPr>
          <p:nvPr/>
        </p:nvCxnSpPr>
        <p:spPr>
          <a:xfrm flipH="1" flipV="1">
            <a:off x="4405615" y="4965162"/>
            <a:ext cx="6672"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4" idx="0"/>
            <a:endCxn id="36" idx="3"/>
          </p:cNvCxnSpPr>
          <p:nvPr/>
        </p:nvCxnSpPr>
        <p:spPr>
          <a:xfrm flipV="1">
            <a:off x="2642692" y="3194336"/>
            <a:ext cx="445061"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35" idx="0"/>
            <a:endCxn id="36" idx="5"/>
          </p:cNvCxnSpPr>
          <p:nvPr/>
        </p:nvCxnSpPr>
        <p:spPr>
          <a:xfrm flipH="1" flipV="1">
            <a:off x="3863647" y="3194336"/>
            <a:ext cx="541968"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5641848" y="5522976"/>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26080" y="2258568"/>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93976" y="3867912"/>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858768" y="3867912"/>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93976" y="5520525"/>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67912" y="5522976"/>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573923" y="3589265"/>
            <a:ext cx="1334855" cy="461665"/>
          </a:xfrm>
          <a:prstGeom prst="rect">
            <a:avLst/>
          </a:prstGeom>
          <a:noFill/>
        </p:spPr>
        <p:txBody>
          <a:bodyPr wrap="square" rtlCol="0">
            <a:spAutoFit/>
          </a:bodyPr>
          <a:lstStyle/>
          <a:p>
            <a:r>
              <a:rPr lang="en-US" sz="2400" dirty="0">
                <a:solidFill>
                  <a:srgbClr val="00B050"/>
                </a:solidFill>
              </a:rPr>
              <a:t>Changed</a:t>
            </a:r>
          </a:p>
        </p:txBody>
      </p:sp>
      <p:sp>
        <p:nvSpPr>
          <p:cNvPr id="53" name="TextBox 52"/>
          <p:cNvSpPr txBox="1"/>
          <p:nvPr/>
        </p:nvSpPr>
        <p:spPr>
          <a:xfrm>
            <a:off x="6573923" y="5291927"/>
            <a:ext cx="816912" cy="461665"/>
          </a:xfrm>
          <a:prstGeom prst="rect">
            <a:avLst/>
          </a:prstGeom>
          <a:noFill/>
        </p:spPr>
        <p:txBody>
          <a:bodyPr wrap="square" rtlCol="0">
            <a:spAutoFit/>
          </a:bodyPr>
          <a:lstStyle/>
          <a:p>
            <a:r>
              <a:rPr lang="en-US" sz="2400" dirty="0">
                <a:solidFill>
                  <a:srgbClr val="FF0000"/>
                </a:solidFill>
              </a:rPr>
              <a:t>Run</a:t>
            </a:r>
          </a:p>
        </p:txBody>
      </p:sp>
      <p:sp>
        <p:nvSpPr>
          <p:cNvPr id="54" name="TextBox 53"/>
          <p:cNvSpPr txBox="1"/>
          <p:nvPr/>
        </p:nvSpPr>
        <p:spPr>
          <a:xfrm>
            <a:off x="4748699" y="5289693"/>
            <a:ext cx="816912" cy="461665"/>
          </a:xfrm>
          <a:prstGeom prst="rect">
            <a:avLst/>
          </a:prstGeom>
          <a:noFill/>
        </p:spPr>
        <p:txBody>
          <a:bodyPr wrap="square" rtlCol="0">
            <a:spAutoFit/>
          </a:bodyPr>
          <a:lstStyle/>
          <a:p>
            <a:r>
              <a:rPr lang="en-US" sz="2400" dirty="0">
                <a:solidFill>
                  <a:srgbClr val="FF0000"/>
                </a:solidFill>
              </a:rPr>
              <a:t>Run</a:t>
            </a:r>
          </a:p>
        </p:txBody>
      </p:sp>
      <p:sp>
        <p:nvSpPr>
          <p:cNvPr id="55" name="TextBox 54"/>
          <p:cNvSpPr txBox="1"/>
          <p:nvPr/>
        </p:nvSpPr>
        <p:spPr>
          <a:xfrm>
            <a:off x="2988777" y="5294896"/>
            <a:ext cx="816912" cy="461665"/>
          </a:xfrm>
          <a:prstGeom prst="rect">
            <a:avLst/>
          </a:prstGeom>
          <a:noFill/>
        </p:spPr>
        <p:txBody>
          <a:bodyPr wrap="square" rtlCol="0">
            <a:spAutoFit/>
          </a:bodyPr>
          <a:lstStyle/>
          <a:p>
            <a:r>
              <a:rPr lang="en-US" sz="2400" dirty="0">
                <a:solidFill>
                  <a:srgbClr val="FF0000"/>
                </a:solidFill>
              </a:rPr>
              <a:t>Run</a:t>
            </a:r>
          </a:p>
        </p:txBody>
      </p:sp>
      <p:sp>
        <p:nvSpPr>
          <p:cNvPr id="56" name="Oval 55"/>
          <p:cNvSpPr/>
          <p:nvPr/>
        </p:nvSpPr>
        <p:spPr>
          <a:xfrm>
            <a:off x="5641848" y="3867912"/>
            <a:ext cx="1097280" cy="1097280"/>
          </a:xfrm>
          <a:prstGeom prst="ellipse">
            <a:avLst/>
          </a:prstGeom>
          <a:noFill/>
          <a:ln w="146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39" idx="0"/>
            <a:endCxn id="33" idx="4"/>
          </p:cNvCxnSpPr>
          <p:nvPr/>
        </p:nvCxnSpPr>
        <p:spPr>
          <a:xfrm flipH="1" flipV="1">
            <a:off x="6188607" y="4965192"/>
            <a:ext cx="1881" cy="560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Curved Connector 57"/>
          <p:cNvCxnSpPr>
            <a:cxnSpLocks/>
            <a:stCxn id="36" idx="6"/>
          </p:cNvCxnSpPr>
          <p:nvPr/>
        </p:nvCxnSpPr>
        <p:spPr>
          <a:xfrm>
            <a:off x="4024340" y="2806389"/>
            <a:ext cx="2157542" cy="1052773"/>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9" idx="0"/>
            <a:endCxn id="33" idx="4"/>
          </p:cNvCxnSpPr>
          <p:nvPr/>
        </p:nvCxnSpPr>
        <p:spPr>
          <a:xfrm flipH="1" flipV="1">
            <a:off x="6188607" y="4965192"/>
            <a:ext cx="1881" cy="56053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38" idx="0"/>
            <a:endCxn id="35" idx="4"/>
          </p:cNvCxnSpPr>
          <p:nvPr/>
        </p:nvCxnSpPr>
        <p:spPr>
          <a:xfrm flipH="1" flipV="1">
            <a:off x="4405615" y="4965162"/>
            <a:ext cx="6672" cy="56056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37" idx="0"/>
            <a:endCxn id="34" idx="4"/>
          </p:cNvCxnSpPr>
          <p:nvPr/>
        </p:nvCxnSpPr>
        <p:spPr>
          <a:xfrm flipV="1">
            <a:off x="2642692" y="4965162"/>
            <a:ext cx="0" cy="56056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34" idx="0"/>
            <a:endCxn id="36" idx="3"/>
          </p:cNvCxnSpPr>
          <p:nvPr/>
        </p:nvCxnSpPr>
        <p:spPr>
          <a:xfrm flipV="1">
            <a:off x="2642692" y="3194336"/>
            <a:ext cx="445061" cy="673546"/>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p:cNvCxnSpPr>
            <a:stCxn id="35" idx="0"/>
            <a:endCxn id="36" idx="5"/>
          </p:cNvCxnSpPr>
          <p:nvPr/>
        </p:nvCxnSpPr>
        <p:spPr>
          <a:xfrm flipH="1" flipV="1">
            <a:off x="3863647" y="3194336"/>
            <a:ext cx="541968" cy="673546"/>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3" name="Curved Connector 72"/>
          <p:cNvCxnSpPr>
            <a:cxnSpLocks/>
            <a:stCxn id="47" idx="6"/>
            <a:endCxn id="56" idx="0"/>
          </p:cNvCxnSpPr>
          <p:nvPr/>
        </p:nvCxnSpPr>
        <p:spPr>
          <a:xfrm>
            <a:off x="4023360" y="2807208"/>
            <a:ext cx="2167128" cy="1060704"/>
          </a:xfrm>
          <a:prstGeom prst="curvedConnector2">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4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animBg="1"/>
      <p:bldP spid="34" grpId="0" animBg="1"/>
      <p:bldP spid="35" grpId="0" animBg="1"/>
      <p:bldP spid="36" grpId="0" animBg="1"/>
      <p:bldP spid="37" grpId="0" animBg="1"/>
      <p:bldP spid="38" grpId="0" animBg="1"/>
      <p:bldP spid="39" grpId="0" animBg="1"/>
      <p:bldP spid="44" grpId="0" animBg="1"/>
      <p:bldP spid="47" grpId="0" animBg="1"/>
      <p:bldP spid="48" grpId="0" animBg="1"/>
      <p:bldP spid="49" grpId="0" animBg="1"/>
      <p:bldP spid="50" grpId="0" animBg="1"/>
      <p:bldP spid="51" grpId="0" animBg="1"/>
      <p:bldP spid="52" grpId="0"/>
      <p:bldP spid="53" grpId="0"/>
      <p:bldP spid="54" grpId="0"/>
      <p:bldP spid="55" grpId="0"/>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Per-test Analysis (Example)</a:t>
            </a:r>
          </a:p>
        </p:txBody>
      </p:sp>
      <p:sp>
        <p:nvSpPr>
          <p:cNvPr id="28" name="TextBox 27"/>
          <p:cNvSpPr txBox="1"/>
          <p:nvPr/>
        </p:nvSpPr>
        <p:spPr>
          <a:xfrm>
            <a:off x="4886768" y="2991617"/>
            <a:ext cx="540774" cy="461665"/>
          </a:xfrm>
          <a:prstGeom prst="rect">
            <a:avLst/>
          </a:prstGeom>
          <a:noFill/>
        </p:spPr>
        <p:txBody>
          <a:bodyPr wrap="square" rtlCol="0">
            <a:spAutoFit/>
          </a:bodyPr>
          <a:lstStyle/>
          <a:p>
            <a:r>
              <a:rPr lang="en-US" sz="2400" dirty="0">
                <a:solidFill>
                  <a:schemeClr val="accent3"/>
                </a:solidFill>
              </a:rPr>
              <a:t>T1</a:t>
            </a:r>
            <a:endParaRPr lang="en-US" dirty="0">
              <a:solidFill>
                <a:schemeClr val="accent3"/>
              </a:solidFill>
            </a:endParaRPr>
          </a:p>
        </p:txBody>
      </p:sp>
      <p:sp>
        <p:nvSpPr>
          <p:cNvPr id="29" name="TextBox 28"/>
          <p:cNvSpPr txBox="1"/>
          <p:nvPr/>
        </p:nvSpPr>
        <p:spPr>
          <a:xfrm flipH="1">
            <a:off x="0" y="1521001"/>
            <a:ext cx="9144000" cy="1077218"/>
          </a:xfrm>
          <a:prstGeom prst="rect">
            <a:avLst/>
          </a:prstGeom>
          <a:noFill/>
        </p:spPr>
        <p:txBody>
          <a:bodyPr wrap="square" rtlCol="0">
            <a:spAutoFit/>
          </a:bodyPr>
          <a:lstStyle/>
          <a:p>
            <a:r>
              <a:rPr lang="en-US" sz="3200" dirty="0"/>
              <a:t>Like Dynamic Analysis, but label edges with the individual tests</a:t>
            </a:r>
          </a:p>
        </p:txBody>
      </p:sp>
      <p:sp>
        <p:nvSpPr>
          <p:cNvPr id="30" name="Slide Number Placeholder 29"/>
          <p:cNvSpPr>
            <a:spLocks noGrp="1"/>
          </p:cNvSpPr>
          <p:nvPr>
            <p:ph type="sldNum" sz="quarter" idx="12"/>
          </p:nvPr>
        </p:nvSpPr>
        <p:spPr/>
        <p:txBody>
          <a:bodyPr/>
          <a:lstStyle/>
          <a:p>
            <a:fld id="{86672C19-12FB-4E2E-93CA-C498F702D5EE}" type="slidenum">
              <a:rPr lang="en-US" smtClean="0"/>
              <a:t>17</a:t>
            </a:fld>
            <a:endParaRPr lang="en-US"/>
          </a:p>
        </p:txBody>
      </p:sp>
      <p:sp>
        <p:nvSpPr>
          <p:cNvPr id="31" name="Oval 30"/>
          <p:cNvSpPr/>
          <p:nvPr/>
        </p:nvSpPr>
        <p:spPr>
          <a:xfrm>
            <a:off x="5639967" y="3867912"/>
            <a:ext cx="1097280" cy="109728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A3</a:t>
            </a:r>
          </a:p>
        </p:txBody>
      </p:sp>
      <p:sp>
        <p:nvSpPr>
          <p:cNvPr id="32" name="Oval 31"/>
          <p:cNvSpPr/>
          <p:nvPr/>
        </p:nvSpPr>
        <p:spPr>
          <a:xfrm>
            <a:off x="2094052"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A1</a:t>
            </a:r>
          </a:p>
        </p:txBody>
      </p:sp>
      <p:sp>
        <p:nvSpPr>
          <p:cNvPr id="33" name="Oval 32"/>
          <p:cNvSpPr/>
          <p:nvPr/>
        </p:nvSpPr>
        <p:spPr>
          <a:xfrm>
            <a:off x="3856975"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A2</a:t>
            </a:r>
          </a:p>
        </p:txBody>
      </p:sp>
      <p:sp>
        <p:nvSpPr>
          <p:cNvPr id="34" name="Oval 33"/>
          <p:cNvSpPr/>
          <p:nvPr/>
        </p:nvSpPr>
        <p:spPr>
          <a:xfrm>
            <a:off x="2927060" y="2257749"/>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p>
        </p:txBody>
      </p:sp>
      <p:sp>
        <p:nvSpPr>
          <p:cNvPr id="35" name="Oval 34"/>
          <p:cNvSpPr/>
          <p:nvPr/>
        </p:nvSpPr>
        <p:spPr>
          <a:xfrm>
            <a:off x="2094052"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sp>
        <p:nvSpPr>
          <p:cNvPr id="36" name="Oval 35"/>
          <p:cNvSpPr/>
          <p:nvPr/>
        </p:nvSpPr>
        <p:spPr>
          <a:xfrm>
            <a:off x="3863647"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T2</a:t>
            </a:r>
          </a:p>
        </p:txBody>
      </p:sp>
      <p:sp>
        <p:nvSpPr>
          <p:cNvPr id="37" name="Oval 36"/>
          <p:cNvSpPr/>
          <p:nvPr/>
        </p:nvSpPr>
        <p:spPr>
          <a:xfrm>
            <a:off x="5641848"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T3</a:t>
            </a:r>
          </a:p>
        </p:txBody>
      </p:sp>
      <p:cxnSp>
        <p:nvCxnSpPr>
          <p:cNvPr id="38" name="Straight Arrow Connector 37"/>
          <p:cNvCxnSpPr>
            <a:stCxn id="35" idx="0"/>
            <a:endCxn id="32" idx="4"/>
          </p:cNvCxnSpPr>
          <p:nvPr/>
        </p:nvCxnSpPr>
        <p:spPr>
          <a:xfrm flipV="1">
            <a:off x="2642692" y="4965162"/>
            <a:ext cx="0"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6" idx="0"/>
            <a:endCxn id="33" idx="4"/>
          </p:cNvCxnSpPr>
          <p:nvPr/>
        </p:nvCxnSpPr>
        <p:spPr>
          <a:xfrm flipH="1" flipV="1">
            <a:off x="4405615" y="4965162"/>
            <a:ext cx="6672"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2" idx="0"/>
            <a:endCxn id="34" idx="3"/>
          </p:cNvCxnSpPr>
          <p:nvPr/>
        </p:nvCxnSpPr>
        <p:spPr>
          <a:xfrm flipV="1">
            <a:off x="2642692" y="3194336"/>
            <a:ext cx="445061"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33" idx="0"/>
            <a:endCxn id="34" idx="5"/>
          </p:cNvCxnSpPr>
          <p:nvPr/>
        </p:nvCxnSpPr>
        <p:spPr>
          <a:xfrm flipH="1" flipV="1">
            <a:off x="3863647" y="3194336"/>
            <a:ext cx="541968"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Oval 41"/>
          <p:cNvSpPr/>
          <p:nvPr/>
        </p:nvSpPr>
        <p:spPr>
          <a:xfrm>
            <a:off x="5641848" y="5522976"/>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26080" y="2258568"/>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93976" y="3867912"/>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093976" y="5522976"/>
            <a:ext cx="1097280"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573923" y="3589265"/>
            <a:ext cx="1334855" cy="461665"/>
          </a:xfrm>
          <a:prstGeom prst="rect">
            <a:avLst/>
          </a:prstGeom>
          <a:noFill/>
        </p:spPr>
        <p:txBody>
          <a:bodyPr wrap="square" rtlCol="0">
            <a:spAutoFit/>
          </a:bodyPr>
          <a:lstStyle/>
          <a:p>
            <a:r>
              <a:rPr lang="en-US" sz="2400" dirty="0">
                <a:solidFill>
                  <a:srgbClr val="00B050"/>
                </a:solidFill>
              </a:rPr>
              <a:t>Changed</a:t>
            </a:r>
          </a:p>
        </p:txBody>
      </p:sp>
      <p:sp>
        <p:nvSpPr>
          <p:cNvPr id="49" name="TextBox 48"/>
          <p:cNvSpPr txBox="1"/>
          <p:nvPr/>
        </p:nvSpPr>
        <p:spPr>
          <a:xfrm>
            <a:off x="6573923" y="5291927"/>
            <a:ext cx="816912" cy="461665"/>
          </a:xfrm>
          <a:prstGeom prst="rect">
            <a:avLst/>
          </a:prstGeom>
          <a:noFill/>
        </p:spPr>
        <p:txBody>
          <a:bodyPr wrap="square" rtlCol="0">
            <a:spAutoFit/>
          </a:bodyPr>
          <a:lstStyle/>
          <a:p>
            <a:r>
              <a:rPr lang="en-US" sz="2400" dirty="0">
                <a:solidFill>
                  <a:srgbClr val="FF0000"/>
                </a:solidFill>
              </a:rPr>
              <a:t>Run</a:t>
            </a:r>
          </a:p>
        </p:txBody>
      </p:sp>
      <p:sp>
        <p:nvSpPr>
          <p:cNvPr id="51" name="TextBox 50"/>
          <p:cNvSpPr txBox="1"/>
          <p:nvPr/>
        </p:nvSpPr>
        <p:spPr>
          <a:xfrm>
            <a:off x="2988777" y="5294896"/>
            <a:ext cx="816912" cy="461665"/>
          </a:xfrm>
          <a:prstGeom prst="rect">
            <a:avLst/>
          </a:prstGeom>
          <a:noFill/>
        </p:spPr>
        <p:txBody>
          <a:bodyPr wrap="square" rtlCol="0">
            <a:spAutoFit/>
          </a:bodyPr>
          <a:lstStyle/>
          <a:p>
            <a:r>
              <a:rPr lang="en-US" sz="2400" dirty="0">
                <a:solidFill>
                  <a:srgbClr val="FF0000"/>
                </a:solidFill>
              </a:rPr>
              <a:t>Run</a:t>
            </a:r>
          </a:p>
        </p:txBody>
      </p:sp>
      <p:sp>
        <p:nvSpPr>
          <p:cNvPr id="52" name="Oval 51"/>
          <p:cNvSpPr/>
          <p:nvPr/>
        </p:nvSpPr>
        <p:spPr>
          <a:xfrm>
            <a:off x="5641848" y="3867912"/>
            <a:ext cx="1097280" cy="1097280"/>
          </a:xfrm>
          <a:prstGeom prst="ellipse">
            <a:avLst/>
          </a:prstGeom>
          <a:noFill/>
          <a:ln w="146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stCxn id="37" idx="0"/>
            <a:endCxn id="31" idx="4"/>
          </p:cNvCxnSpPr>
          <p:nvPr/>
        </p:nvCxnSpPr>
        <p:spPr>
          <a:xfrm flipH="1" flipV="1">
            <a:off x="6188607" y="4965192"/>
            <a:ext cx="1881" cy="560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cxnSpLocks/>
            <a:stCxn id="34" idx="6"/>
          </p:cNvCxnSpPr>
          <p:nvPr/>
        </p:nvCxnSpPr>
        <p:spPr>
          <a:xfrm>
            <a:off x="4024340" y="2806389"/>
            <a:ext cx="2157542" cy="1052773"/>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flipH="1">
            <a:off x="5698299" y="2145304"/>
            <a:ext cx="3086101" cy="461665"/>
          </a:xfrm>
          <a:prstGeom prst="rect">
            <a:avLst/>
          </a:prstGeom>
          <a:noFill/>
        </p:spPr>
        <p:txBody>
          <a:bodyPr wrap="square" rtlCol="0">
            <a:spAutoFit/>
          </a:bodyPr>
          <a:lstStyle/>
          <a:p>
            <a:r>
              <a:rPr lang="en-US" sz="2400" dirty="0" smtClean="0"/>
              <a:t>Edge only exists for T1</a:t>
            </a:r>
            <a:endParaRPr lang="en-US" sz="2400" dirty="0"/>
          </a:p>
        </p:txBody>
      </p:sp>
      <p:cxnSp>
        <p:nvCxnSpPr>
          <p:cNvPr id="25" name="Straight Arrow Connector 24"/>
          <p:cNvCxnSpPr>
            <a:stCxn id="3" idx="3"/>
            <a:endCxn id="28" idx="0"/>
          </p:cNvCxnSpPr>
          <p:nvPr/>
        </p:nvCxnSpPr>
        <p:spPr>
          <a:xfrm flipH="1">
            <a:off x="5157155" y="2376137"/>
            <a:ext cx="541144" cy="6154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37" idx="0"/>
            <a:endCxn id="31" idx="4"/>
          </p:cNvCxnSpPr>
          <p:nvPr/>
        </p:nvCxnSpPr>
        <p:spPr>
          <a:xfrm flipH="1" flipV="1">
            <a:off x="6188607" y="4965192"/>
            <a:ext cx="1881" cy="56053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35" idx="0"/>
            <a:endCxn id="32" idx="4"/>
          </p:cNvCxnSpPr>
          <p:nvPr/>
        </p:nvCxnSpPr>
        <p:spPr>
          <a:xfrm flipV="1">
            <a:off x="2642692" y="4965162"/>
            <a:ext cx="0" cy="56056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32" idx="0"/>
            <a:endCxn id="34" idx="3"/>
          </p:cNvCxnSpPr>
          <p:nvPr/>
        </p:nvCxnSpPr>
        <p:spPr>
          <a:xfrm flipV="1">
            <a:off x="2642692" y="3194336"/>
            <a:ext cx="445061" cy="673546"/>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3" name="Curved Connector 62"/>
          <p:cNvCxnSpPr>
            <a:cxnSpLocks/>
            <a:stCxn id="43" idx="6"/>
            <a:endCxn id="52" idx="0"/>
          </p:cNvCxnSpPr>
          <p:nvPr/>
        </p:nvCxnSpPr>
        <p:spPr>
          <a:xfrm>
            <a:off x="4023360" y="2807208"/>
            <a:ext cx="2167128" cy="1060704"/>
          </a:xfrm>
          <a:prstGeom prst="curvedConnector2">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8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P spid="32" grpId="0" animBg="1"/>
      <p:bldP spid="33" grpId="0" animBg="1"/>
      <p:bldP spid="34" grpId="0" animBg="1"/>
      <p:bldP spid="35" grpId="0" animBg="1"/>
      <p:bldP spid="36" grpId="0" animBg="1"/>
      <p:bldP spid="37" grpId="0" animBg="1"/>
      <p:bldP spid="42" grpId="0" animBg="1"/>
      <p:bldP spid="43" grpId="0" animBg="1"/>
      <p:bldP spid="44" grpId="0" animBg="1"/>
      <p:bldP spid="46" grpId="0" animBg="1"/>
      <p:bldP spid="48" grpId="0"/>
      <p:bldP spid="49" grpId="0"/>
      <p:bldP spid="51" grpId="0"/>
      <p:bldP spid="5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p:sp>
        <p:nvSpPr>
          <p:cNvPr id="3" name="Content Placeholder 2"/>
          <p:cNvSpPr>
            <a:spLocks noGrp="1"/>
          </p:cNvSpPr>
          <p:nvPr>
            <p:ph idx="1"/>
          </p:nvPr>
        </p:nvSpPr>
        <p:spPr>
          <a:xfrm>
            <a:off x="0" y="1690688"/>
            <a:ext cx="9222658" cy="5167311"/>
          </a:xfrm>
        </p:spPr>
        <p:txBody>
          <a:bodyPr>
            <a:normAutofit/>
          </a:bodyPr>
          <a:lstStyle/>
          <a:p>
            <a:r>
              <a:rPr lang="en-US" dirty="0"/>
              <a:t>Evaluation on 1173 revisions of 24 open-source Maven projects from GitHub</a:t>
            </a:r>
          </a:p>
          <a:p>
            <a:r>
              <a:rPr lang="en-US" dirty="0"/>
              <a:t>RQ1: Safety/precision of RA SRTS tests selected</a:t>
            </a:r>
          </a:p>
          <a:p>
            <a:r>
              <a:rPr lang="en-US" dirty="0"/>
              <a:t>RQ2: Safety/precision of RA SRTS dependencies</a:t>
            </a:r>
          </a:p>
          <a:p>
            <a:r>
              <a:rPr lang="en-US" dirty="0"/>
              <a:t>RQ3: RA SRTS percentage of tests selected</a:t>
            </a:r>
          </a:p>
          <a:p>
            <a:r>
              <a:rPr lang="en-US" dirty="0"/>
              <a:t>RQ4: RA SRTS end-to-end time</a:t>
            </a:r>
          </a:p>
          <a:p>
            <a:r>
              <a:rPr lang="en-US" dirty="0"/>
              <a:t>RQ5: Sizes of the </a:t>
            </a:r>
            <a:r>
              <a:rPr lang="en-US" dirty="0" smtClean="0"/>
              <a:t>graphs</a:t>
            </a:r>
            <a:endParaRPr lang="en-US" dirty="0"/>
          </a:p>
        </p:txBody>
      </p:sp>
      <p:cxnSp>
        <p:nvCxnSpPr>
          <p:cNvPr id="7" name="Straight Connector 6"/>
          <p:cNvCxnSpPr/>
          <p:nvPr/>
        </p:nvCxnSpPr>
        <p:spPr>
          <a:xfrm>
            <a:off x="279534" y="4302292"/>
            <a:ext cx="7931016" cy="474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9534" y="5551737"/>
            <a:ext cx="4623936" cy="261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92644" y="5742039"/>
            <a:ext cx="1640193" cy="523220"/>
          </a:xfrm>
          <a:prstGeom prst="rect">
            <a:avLst/>
          </a:prstGeom>
          <a:noFill/>
        </p:spPr>
        <p:txBody>
          <a:bodyPr wrap="none" rtlCol="0">
            <a:spAutoFit/>
          </a:bodyPr>
          <a:lstStyle/>
          <a:p>
            <a:r>
              <a:rPr lang="en-US" sz="2800" dirty="0">
                <a:solidFill>
                  <a:srgbClr val="FF0000"/>
                </a:solidFill>
              </a:rPr>
              <a:t>See paper</a:t>
            </a:r>
          </a:p>
        </p:txBody>
      </p:sp>
      <p:sp>
        <p:nvSpPr>
          <p:cNvPr id="13" name="Slide Number Placeholder 12"/>
          <p:cNvSpPr>
            <a:spLocks noGrp="1"/>
          </p:cNvSpPr>
          <p:nvPr>
            <p:ph type="sldNum" sz="quarter" idx="12"/>
          </p:nvPr>
        </p:nvSpPr>
        <p:spPr/>
        <p:txBody>
          <a:bodyPr/>
          <a:lstStyle/>
          <a:p>
            <a:fld id="{86672C19-12FB-4E2E-93CA-C498F702D5EE}" type="slidenum">
              <a:rPr lang="en-US" smtClean="0"/>
              <a:t>18</a:t>
            </a:fld>
            <a:endParaRPr lang="en-US"/>
          </a:p>
        </p:txBody>
      </p:sp>
      <p:cxnSp>
        <p:nvCxnSpPr>
          <p:cNvPr id="8" name="Straight Connector 7"/>
          <p:cNvCxnSpPr/>
          <p:nvPr/>
        </p:nvCxnSpPr>
        <p:spPr>
          <a:xfrm>
            <a:off x="279534" y="3709990"/>
            <a:ext cx="8864466" cy="122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386996084"/>
              </p:ext>
            </p:extLst>
          </p:nvPr>
        </p:nvGraphicFramePr>
        <p:xfrm>
          <a:off x="31750" y="4607616"/>
          <a:ext cx="4206240" cy="74168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2621283079"/>
                    </a:ext>
                  </a:extLst>
                </a:gridCol>
                <a:gridCol w="731520">
                  <a:extLst>
                    <a:ext uri="{9D8B030D-6E8A-4147-A177-3AD203B41FA5}">
                      <a16:colId xmlns:a16="http://schemas.microsoft.com/office/drawing/2014/main" val="2914511711"/>
                    </a:ext>
                  </a:extLst>
                </a:gridCol>
                <a:gridCol w="731520">
                  <a:extLst>
                    <a:ext uri="{9D8B030D-6E8A-4147-A177-3AD203B41FA5}">
                      <a16:colId xmlns:a16="http://schemas.microsoft.com/office/drawing/2014/main" val="1541080138"/>
                    </a:ext>
                  </a:extLst>
                </a:gridCol>
                <a:gridCol w="731520">
                  <a:extLst>
                    <a:ext uri="{9D8B030D-6E8A-4147-A177-3AD203B41FA5}">
                      <a16:colId xmlns:a16="http://schemas.microsoft.com/office/drawing/2014/main" val="3067136070"/>
                    </a:ext>
                  </a:extLst>
                </a:gridCol>
                <a:gridCol w="731520">
                  <a:extLst>
                    <a:ext uri="{9D8B030D-6E8A-4147-A177-3AD203B41FA5}">
                      <a16:colId xmlns:a16="http://schemas.microsoft.com/office/drawing/2014/main" val="3325778638"/>
                    </a:ext>
                  </a:extLst>
                </a:gridCol>
                <a:gridCol w="731520">
                  <a:extLst>
                    <a:ext uri="{9D8B030D-6E8A-4147-A177-3AD203B41FA5}">
                      <a16:colId xmlns:a16="http://schemas.microsoft.com/office/drawing/2014/main" val="3425142800"/>
                    </a:ext>
                  </a:extLst>
                </a:gridCol>
              </a:tblGrid>
              <a:tr h="370840">
                <a:tc>
                  <a:txBody>
                    <a:bodyPr/>
                    <a:lstStyle/>
                    <a:p>
                      <a:endParaRPr lang="en-US" dirty="0"/>
                    </a:p>
                  </a:txBody>
                  <a:tcPr/>
                </a:tc>
                <a:tc>
                  <a:txBody>
                    <a:bodyPr/>
                    <a:lstStyle/>
                    <a:p>
                      <a:pPr algn="ctr"/>
                      <a:r>
                        <a:rPr lang="en-US" dirty="0" smtClean="0"/>
                        <a:t>X-RU</a:t>
                      </a:r>
                      <a:endParaRPr lang="en-US" dirty="0"/>
                    </a:p>
                  </a:txBody>
                  <a:tcPr/>
                </a:tc>
                <a:tc>
                  <a:txBody>
                    <a:bodyPr/>
                    <a:lstStyle/>
                    <a:p>
                      <a:pPr algn="ctr"/>
                      <a:r>
                        <a:rPr lang="en-US" dirty="0" smtClean="0"/>
                        <a:t>X-</a:t>
                      </a:r>
                      <a:r>
                        <a:rPr lang="en-US" dirty="0" err="1" smtClean="0"/>
                        <a:t>B</a:t>
                      </a:r>
                      <a:r>
                        <a:rPr lang="en-US" baseline="-25000" dirty="0" err="1" smtClean="0"/>
                        <a:t>d</a:t>
                      </a:r>
                      <a:endParaRPr lang="en-US" dirty="0"/>
                    </a:p>
                  </a:txBody>
                  <a:tcPr/>
                </a:tc>
                <a:tc>
                  <a:txBody>
                    <a:bodyPr/>
                    <a:lstStyle/>
                    <a:p>
                      <a:pPr algn="ctr"/>
                      <a:r>
                        <a:rPr lang="en-US" dirty="0" smtClean="0"/>
                        <a:t>X-B</a:t>
                      </a:r>
                      <a:r>
                        <a:rPr lang="en-US" baseline="-25000" dirty="0" smtClean="0"/>
                        <a:t>s</a:t>
                      </a:r>
                      <a:endParaRPr lang="en-US" dirty="0"/>
                    </a:p>
                  </a:txBody>
                  <a:tcPr/>
                </a:tc>
                <a:tc>
                  <a:txBody>
                    <a:bodyPr/>
                    <a:lstStyle/>
                    <a:p>
                      <a:pPr algn="ctr"/>
                      <a:r>
                        <a:rPr lang="en-US" dirty="0" smtClean="0"/>
                        <a:t>X-D</a:t>
                      </a:r>
                      <a:endParaRPr lang="en-US" dirty="0"/>
                    </a:p>
                  </a:txBody>
                  <a:tcPr/>
                </a:tc>
                <a:tc>
                  <a:txBody>
                    <a:bodyPr/>
                    <a:lstStyle/>
                    <a:p>
                      <a:pPr algn="ctr"/>
                      <a:r>
                        <a:rPr lang="en-US" dirty="0" smtClean="0"/>
                        <a:t>X-P</a:t>
                      </a:r>
                      <a:endParaRPr lang="en-US" dirty="0"/>
                    </a:p>
                  </a:txBody>
                  <a:tcPr/>
                </a:tc>
                <a:extLst>
                  <a:ext uri="{0D108BD9-81ED-4DB2-BD59-A6C34878D82A}">
                    <a16:rowId xmlns:a16="http://schemas.microsoft.com/office/drawing/2014/main" val="20724001"/>
                  </a:ext>
                </a:extLst>
              </a:tr>
              <a:tr h="370840">
                <a:tc>
                  <a:txBody>
                    <a:bodyPr/>
                    <a:lstStyle/>
                    <a:p>
                      <a:r>
                        <a:rPr lang="en-US" dirty="0" err="1" smtClean="0"/>
                        <a:t>Avg</a:t>
                      </a:r>
                      <a:endParaRPr lang="en-US" dirty="0"/>
                    </a:p>
                  </a:txBody>
                  <a:tcPr/>
                </a:tc>
                <a:tc>
                  <a:txBody>
                    <a:bodyPr/>
                    <a:lstStyle/>
                    <a:p>
                      <a:pPr algn="r"/>
                      <a:r>
                        <a:rPr lang="en-US" dirty="0" smtClean="0"/>
                        <a:t>5.8%</a:t>
                      </a:r>
                      <a:endParaRPr lang="en-US" dirty="0"/>
                    </a:p>
                  </a:txBody>
                  <a:tcPr/>
                </a:tc>
                <a:tc>
                  <a:txBody>
                    <a:bodyPr/>
                    <a:lstStyle/>
                    <a:p>
                      <a:pPr algn="r"/>
                      <a:r>
                        <a:rPr lang="en-US" dirty="0" smtClean="0"/>
                        <a:t>3.0%</a:t>
                      </a:r>
                      <a:endParaRPr lang="en-US" dirty="0"/>
                    </a:p>
                  </a:txBody>
                  <a:tcPr/>
                </a:tc>
                <a:tc>
                  <a:txBody>
                    <a:bodyPr/>
                    <a:lstStyle/>
                    <a:p>
                      <a:pPr algn="r"/>
                      <a:r>
                        <a:rPr lang="en-US" dirty="0" smtClean="0"/>
                        <a:t>3.0%</a:t>
                      </a:r>
                      <a:endParaRPr lang="en-US" dirty="0"/>
                    </a:p>
                  </a:txBody>
                  <a:tcPr/>
                </a:tc>
                <a:tc>
                  <a:txBody>
                    <a:bodyPr/>
                    <a:lstStyle/>
                    <a:p>
                      <a:pPr algn="r"/>
                      <a:r>
                        <a:rPr lang="en-US" dirty="0" smtClean="0"/>
                        <a:t>3.1%</a:t>
                      </a:r>
                      <a:endParaRPr lang="en-US" dirty="0"/>
                    </a:p>
                  </a:txBody>
                  <a:tcPr/>
                </a:tc>
                <a:tc>
                  <a:txBody>
                    <a:bodyPr/>
                    <a:lstStyle/>
                    <a:p>
                      <a:pPr algn="r"/>
                      <a:r>
                        <a:rPr lang="en-US" dirty="0" smtClean="0"/>
                        <a:t>4.9%</a:t>
                      </a:r>
                      <a:endParaRPr lang="en-US" dirty="0"/>
                    </a:p>
                  </a:txBody>
                  <a:tcPr/>
                </a:tc>
                <a:extLst>
                  <a:ext uri="{0D108BD9-81ED-4DB2-BD59-A6C34878D82A}">
                    <a16:rowId xmlns:a16="http://schemas.microsoft.com/office/drawing/2014/main" val="3275575546"/>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887664660"/>
              </p:ext>
            </p:extLst>
          </p:nvPr>
        </p:nvGraphicFramePr>
        <p:xfrm>
          <a:off x="4436012" y="4607616"/>
          <a:ext cx="4663440" cy="74168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2621283079"/>
                    </a:ext>
                  </a:extLst>
                </a:gridCol>
                <a:gridCol w="822960">
                  <a:extLst>
                    <a:ext uri="{9D8B030D-6E8A-4147-A177-3AD203B41FA5}">
                      <a16:colId xmlns:a16="http://schemas.microsoft.com/office/drawing/2014/main" val="2914511711"/>
                    </a:ext>
                  </a:extLst>
                </a:gridCol>
                <a:gridCol w="822960">
                  <a:extLst>
                    <a:ext uri="{9D8B030D-6E8A-4147-A177-3AD203B41FA5}">
                      <a16:colId xmlns:a16="http://schemas.microsoft.com/office/drawing/2014/main" val="1541080138"/>
                    </a:ext>
                  </a:extLst>
                </a:gridCol>
                <a:gridCol w="822960">
                  <a:extLst>
                    <a:ext uri="{9D8B030D-6E8A-4147-A177-3AD203B41FA5}">
                      <a16:colId xmlns:a16="http://schemas.microsoft.com/office/drawing/2014/main" val="3067136070"/>
                    </a:ext>
                  </a:extLst>
                </a:gridCol>
                <a:gridCol w="822960">
                  <a:extLst>
                    <a:ext uri="{9D8B030D-6E8A-4147-A177-3AD203B41FA5}">
                      <a16:colId xmlns:a16="http://schemas.microsoft.com/office/drawing/2014/main" val="3325778638"/>
                    </a:ext>
                  </a:extLst>
                </a:gridCol>
                <a:gridCol w="822960">
                  <a:extLst>
                    <a:ext uri="{9D8B030D-6E8A-4147-A177-3AD203B41FA5}">
                      <a16:colId xmlns:a16="http://schemas.microsoft.com/office/drawing/2014/main" val="3425142800"/>
                    </a:ext>
                  </a:extLst>
                </a:gridCol>
              </a:tblGrid>
              <a:tr h="370840">
                <a:tc>
                  <a:txBody>
                    <a:bodyPr/>
                    <a:lstStyle/>
                    <a:p>
                      <a:endParaRPr lang="en-US" dirty="0"/>
                    </a:p>
                  </a:txBody>
                  <a:tcPr/>
                </a:tc>
                <a:tc>
                  <a:txBody>
                    <a:bodyPr/>
                    <a:lstStyle/>
                    <a:p>
                      <a:pPr algn="ctr"/>
                      <a:r>
                        <a:rPr lang="en-US" dirty="0" smtClean="0"/>
                        <a:t>RU-X</a:t>
                      </a:r>
                      <a:endParaRPr lang="en-US" dirty="0"/>
                    </a:p>
                  </a:txBody>
                  <a:tcPr/>
                </a:tc>
                <a:tc>
                  <a:txBody>
                    <a:bodyPr/>
                    <a:lstStyle/>
                    <a:p>
                      <a:pPr algn="ctr"/>
                      <a:r>
                        <a:rPr lang="en-US" dirty="0" err="1" smtClean="0"/>
                        <a:t>B</a:t>
                      </a:r>
                      <a:r>
                        <a:rPr lang="en-US" baseline="-25000" dirty="0" err="1" smtClean="0"/>
                        <a:t>d</a:t>
                      </a:r>
                      <a:r>
                        <a:rPr lang="en-US" baseline="0" dirty="0" smtClean="0"/>
                        <a:t>-X</a:t>
                      </a:r>
                      <a:endParaRPr lang="en-US" dirty="0"/>
                    </a:p>
                  </a:txBody>
                  <a:tcPr/>
                </a:tc>
                <a:tc>
                  <a:txBody>
                    <a:bodyPr/>
                    <a:lstStyle/>
                    <a:p>
                      <a:pPr algn="ctr"/>
                      <a:r>
                        <a:rPr lang="en-US" dirty="0" err="1" smtClean="0"/>
                        <a:t>B</a:t>
                      </a:r>
                      <a:r>
                        <a:rPr lang="en-US" baseline="-25000" dirty="0" err="1" smtClean="0"/>
                        <a:t>s</a:t>
                      </a:r>
                      <a:r>
                        <a:rPr lang="en-US" baseline="0" dirty="0" smtClean="0"/>
                        <a:t>-X</a:t>
                      </a:r>
                      <a:endParaRPr lang="en-US" dirty="0"/>
                    </a:p>
                  </a:txBody>
                  <a:tcPr/>
                </a:tc>
                <a:tc>
                  <a:txBody>
                    <a:bodyPr/>
                    <a:lstStyle/>
                    <a:p>
                      <a:pPr algn="ctr"/>
                      <a:r>
                        <a:rPr lang="en-US" dirty="0" smtClean="0"/>
                        <a:t>D-X</a:t>
                      </a:r>
                      <a:endParaRPr lang="en-US" dirty="0"/>
                    </a:p>
                  </a:txBody>
                  <a:tcPr/>
                </a:tc>
                <a:tc>
                  <a:txBody>
                    <a:bodyPr/>
                    <a:lstStyle/>
                    <a:p>
                      <a:pPr algn="ctr"/>
                      <a:r>
                        <a:rPr lang="en-US" dirty="0" smtClean="0"/>
                        <a:t>P-X</a:t>
                      </a:r>
                      <a:endParaRPr lang="en-US" dirty="0"/>
                    </a:p>
                  </a:txBody>
                  <a:tcPr/>
                </a:tc>
                <a:extLst>
                  <a:ext uri="{0D108BD9-81ED-4DB2-BD59-A6C34878D82A}">
                    <a16:rowId xmlns:a16="http://schemas.microsoft.com/office/drawing/2014/main" val="20724001"/>
                  </a:ext>
                </a:extLst>
              </a:tr>
              <a:tr h="370840">
                <a:tc>
                  <a:txBody>
                    <a:bodyPr/>
                    <a:lstStyle/>
                    <a:p>
                      <a:r>
                        <a:rPr lang="en-US" dirty="0" err="1" smtClean="0"/>
                        <a:t>Avg</a:t>
                      </a:r>
                      <a:endParaRPr lang="en-US" dirty="0"/>
                    </a:p>
                  </a:txBody>
                  <a:tcPr/>
                </a:tc>
                <a:tc>
                  <a:txBody>
                    <a:bodyPr/>
                    <a:lstStyle/>
                    <a:p>
                      <a:pPr algn="r"/>
                      <a:r>
                        <a:rPr lang="en-US" dirty="0" smtClean="0"/>
                        <a:t>26.3%</a:t>
                      </a:r>
                      <a:endParaRPr lang="en-US" dirty="0"/>
                    </a:p>
                  </a:txBody>
                  <a:tcPr/>
                </a:tc>
                <a:tc>
                  <a:txBody>
                    <a:bodyPr/>
                    <a:lstStyle/>
                    <a:p>
                      <a:pPr algn="r"/>
                      <a:r>
                        <a:rPr lang="en-US" dirty="0" smtClean="0"/>
                        <a:t>51.0%</a:t>
                      </a:r>
                      <a:endParaRPr lang="en-US" dirty="0"/>
                    </a:p>
                  </a:txBody>
                  <a:tcPr/>
                </a:tc>
                <a:tc>
                  <a:txBody>
                    <a:bodyPr/>
                    <a:lstStyle/>
                    <a:p>
                      <a:pPr algn="r"/>
                      <a:r>
                        <a:rPr lang="en-US" dirty="0" smtClean="0"/>
                        <a:t>53.6%</a:t>
                      </a:r>
                      <a:endParaRPr lang="en-US" dirty="0"/>
                    </a:p>
                  </a:txBody>
                  <a:tcPr/>
                </a:tc>
                <a:tc>
                  <a:txBody>
                    <a:bodyPr/>
                    <a:lstStyle/>
                    <a:p>
                      <a:pPr algn="r"/>
                      <a:r>
                        <a:rPr lang="en-US" dirty="0" smtClean="0"/>
                        <a:t>50.8%</a:t>
                      </a:r>
                      <a:endParaRPr lang="en-US" dirty="0"/>
                    </a:p>
                  </a:txBody>
                  <a:tcPr/>
                </a:tc>
                <a:tc>
                  <a:txBody>
                    <a:bodyPr/>
                    <a:lstStyle/>
                    <a:p>
                      <a:pPr algn="r"/>
                      <a:r>
                        <a:rPr lang="en-US" dirty="0" smtClean="0"/>
                        <a:t>29.5%</a:t>
                      </a:r>
                      <a:endParaRPr lang="en-US" dirty="0"/>
                    </a:p>
                  </a:txBody>
                  <a:tcPr/>
                </a:tc>
                <a:extLst>
                  <a:ext uri="{0D108BD9-81ED-4DB2-BD59-A6C34878D82A}">
                    <a16:rowId xmlns:a16="http://schemas.microsoft.com/office/drawing/2014/main" val="3275575546"/>
                  </a:ext>
                </a:extLst>
              </a:tr>
            </a:tbl>
          </a:graphicData>
        </a:graphic>
      </p:graphicFrame>
      <p:sp>
        <p:nvSpPr>
          <p:cNvPr id="2" name="Title 1"/>
          <p:cNvSpPr>
            <a:spLocks noGrp="1"/>
          </p:cNvSpPr>
          <p:nvPr>
            <p:ph type="title"/>
          </p:nvPr>
        </p:nvSpPr>
        <p:spPr/>
        <p:txBody>
          <a:bodyPr/>
          <a:lstStyle/>
          <a:p>
            <a:r>
              <a:rPr lang="en-US" dirty="0"/>
              <a:t>RQ1: Safety/precision of tests selected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Compare safety/precision w.r.t. </a:t>
                </a:r>
                <a:r>
                  <a:rPr lang="en-US" dirty="0" err="1" smtClean="0"/>
                  <a:t>Ekstazi</a:t>
                </a:r>
                <a:r>
                  <a:rPr lang="en-US" dirty="0" smtClean="0"/>
                  <a:t> (state-of-the art dynamic RTS technique)</a:t>
                </a:r>
                <a:endParaRPr lang="en-US" dirty="0"/>
              </a:p>
              <a:p>
                <a:pPr lvl="1"/>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set of tests selected by </a:t>
                </a:r>
                <a:r>
                  <a:rPr lang="en-US" dirty="0" err="1"/>
                  <a:t>Ekstazi</a:t>
                </a:r>
                <a:r>
                  <a:rPr lang="en-US" dirty="0"/>
                  <a:t>, and </a:t>
                </a:r>
                <a14:m>
                  <m:oMath xmlns:m="http://schemas.openxmlformats.org/officeDocument/2006/math">
                    <m:r>
                      <a:rPr lang="en-US" b="0" i="1" smtClean="0">
                        <a:latin typeface="Cambria Math" panose="02040503050406030204" pitchFamily="18" charset="0"/>
                      </a:rPr>
                      <m:t>𝑇</m:t>
                    </m:r>
                  </m:oMath>
                </a14:m>
                <a:r>
                  <a:rPr lang="en-US" dirty="0"/>
                  <a:t> be the set of tests selected by </a:t>
                </a:r>
                <a:r>
                  <a:rPr lang="en-US" dirty="0" smtClean="0"/>
                  <a:t>our </a:t>
                </a:r>
                <a:r>
                  <a:rPr lang="en-US" dirty="0"/>
                  <a:t>technique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800" t="-2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2054943" y="3615352"/>
                <a:ext cx="2169055"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m:rPr>
                              <m:sty m:val="p"/>
                            </m:rPr>
                            <a:rPr lang="en-US" sz="2400" b="0" i="1" smtClean="0">
                              <a:latin typeface="Cambria Math" panose="02040503050406030204" pitchFamily="18" charset="0"/>
                            </a:rPr>
                            <m:t>T</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2054943" y="3615352"/>
                <a:ext cx="2169055" cy="7636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930397" y="3609003"/>
                <a:ext cx="2169055"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r>
                            <m:rPr>
                              <m:sty m:val="p"/>
                            </m:rPr>
                            <a:rPr lang="en-US" sz="2400" b="0" i="1" smtClean="0">
                              <a:latin typeface="Cambria Math" panose="02040503050406030204" pitchFamily="18" charset="0"/>
                            </a:rPr>
                            <m:t>X</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p:sp>
            <p:nvSpPr>
              <p:cNvPr id="6" name="TextBox 5"/>
              <p:cNvSpPr txBox="1">
                <a:spLocks noRot="1" noChangeAspect="1" noMove="1" noResize="1" noEditPoints="1" noAdjustHandles="1" noChangeArrowheads="1" noChangeShapeType="1" noTextEdit="1"/>
              </p:cNvSpPr>
              <p:nvPr/>
            </p:nvSpPr>
            <p:spPr>
              <a:xfrm>
                <a:off x="6930397" y="3609003"/>
                <a:ext cx="2169055" cy="763607"/>
              </a:xfrm>
              <a:prstGeom prst="rect">
                <a:avLst/>
              </a:prstGeom>
              <a:blipFill>
                <a:blip r:embed="rId5"/>
                <a:stretch>
                  <a:fillRect/>
                </a:stretch>
              </a:blipFill>
            </p:spPr>
            <p:txBody>
              <a:bodyPr/>
              <a:lstStyle/>
              <a:p>
                <a:r>
                  <a:rPr lang="en-US">
                    <a:noFill/>
                  </a:rPr>
                  <a:t> </a:t>
                </a:r>
              </a:p>
            </p:txBody>
          </p:sp>
        </mc:Fallback>
      </mc:AlternateContent>
      <p:sp>
        <p:nvSpPr>
          <p:cNvPr id="7" name="TextBox 6"/>
          <p:cNvSpPr txBox="1"/>
          <p:nvPr/>
        </p:nvSpPr>
        <p:spPr>
          <a:xfrm>
            <a:off x="31750" y="3759975"/>
            <a:ext cx="2007729" cy="461665"/>
          </a:xfrm>
          <a:prstGeom prst="rect">
            <a:avLst/>
          </a:prstGeom>
          <a:noFill/>
        </p:spPr>
        <p:txBody>
          <a:bodyPr wrap="none" rtlCol="0">
            <a:spAutoFit/>
          </a:bodyPr>
          <a:lstStyle/>
          <a:p>
            <a:r>
              <a:rPr lang="en-US" sz="2400" b="1" dirty="0"/>
              <a:t>Safety Viol. %:</a:t>
            </a:r>
          </a:p>
        </p:txBody>
      </p:sp>
      <p:sp>
        <p:nvSpPr>
          <p:cNvPr id="8" name="TextBox 7"/>
          <p:cNvSpPr txBox="1"/>
          <p:nvPr/>
        </p:nvSpPr>
        <p:spPr>
          <a:xfrm>
            <a:off x="4436012" y="3759975"/>
            <a:ext cx="2369303" cy="461665"/>
          </a:xfrm>
          <a:prstGeom prst="rect">
            <a:avLst/>
          </a:prstGeom>
          <a:noFill/>
        </p:spPr>
        <p:txBody>
          <a:bodyPr wrap="none" rtlCol="0">
            <a:spAutoFit/>
          </a:bodyPr>
          <a:lstStyle/>
          <a:p>
            <a:r>
              <a:rPr lang="en-US" sz="2400" b="1" dirty="0"/>
              <a:t>Precision Viol. %:</a:t>
            </a:r>
          </a:p>
        </p:txBody>
      </p:sp>
      <p:sp>
        <p:nvSpPr>
          <p:cNvPr id="13" name="Rectangle 12"/>
          <p:cNvSpPr/>
          <p:nvPr/>
        </p:nvSpPr>
        <p:spPr>
          <a:xfrm>
            <a:off x="1317625" y="4607616"/>
            <a:ext cx="2920365" cy="741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86672C19-12FB-4E2E-93CA-C498F702D5EE}" type="slidenum">
              <a:rPr lang="en-US" smtClean="0"/>
              <a:t>19</a:t>
            </a:fld>
            <a:endParaRPr lang="en-US"/>
          </a:p>
        </p:txBody>
      </p:sp>
      <p:sp>
        <p:nvSpPr>
          <p:cNvPr id="9" name="TextBox 8"/>
          <p:cNvSpPr txBox="1"/>
          <p:nvPr/>
        </p:nvSpPr>
        <p:spPr>
          <a:xfrm>
            <a:off x="282805" y="6050267"/>
            <a:ext cx="3066417" cy="646331"/>
          </a:xfrm>
          <a:prstGeom prst="rect">
            <a:avLst/>
          </a:prstGeom>
          <a:noFill/>
        </p:spPr>
        <p:txBody>
          <a:bodyPr wrap="none" rtlCol="0">
            <a:spAutoFit/>
          </a:bodyPr>
          <a:lstStyle/>
          <a:p>
            <a:r>
              <a:rPr lang="en-US" dirty="0" err="1" smtClean="0"/>
              <a:t>B</a:t>
            </a:r>
            <a:r>
              <a:rPr lang="en-US" baseline="-25000" dirty="0" err="1" smtClean="0"/>
              <a:t>d</a:t>
            </a:r>
            <a:r>
              <a:rPr lang="en-US" dirty="0" smtClean="0"/>
              <a:t> = Border Analysis (Dynamic)</a:t>
            </a:r>
          </a:p>
          <a:p>
            <a:r>
              <a:rPr lang="en-US" dirty="0" err="1" smtClean="0"/>
              <a:t>B</a:t>
            </a:r>
            <a:r>
              <a:rPr lang="en-US" baseline="-25000" dirty="0" err="1" smtClean="0"/>
              <a:t>s</a:t>
            </a:r>
            <a:r>
              <a:rPr lang="en-US" dirty="0" smtClean="0"/>
              <a:t> = Border Analysis (Static)</a:t>
            </a:r>
            <a:endParaRPr lang="en-US" dirty="0"/>
          </a:p>
        </p:txBody>
      </p:sp>
      <p:sp>
        <p:nvSpPr>
          <p:cNvPr id="23" name="TextBox 22"/>
          <p:cNvSpPr txBox="1"/>
          <p:nvPr/>
        </p:nvSpPr>
        <p:spPr>
          <a:xfrm>
            <a:off x="4289279" y="6050266"/>
            <a:ext cx="2168671" cy="646331"/>
          </a:xfrm>
          <a:prstGeom prst="rect">
            <a:avLst/>
          </a:prstGeom>
          <a:noFill/>
        </p:spPr>
        <p:txBody>
          <a:bodyPr wrap="none" rtlCol="0">
            <a:spAutoFit/>
          </a:bodyPr>
          <a:lstStyle/>
          <a:p>
            <a:r>
              <a:rPr lang="en-US" dirty="0" smtClean="0"/>
              <a:t>D = Dynamic Analysis</a:t>
            </a:r>
          </a:p>
          <a:p>
            <a:r>
              <a:rPr lang="en-US" dirty="0" smtClean="0"/>
              <a:t>P = Per-test Analysis</a:t>
            </a:r>
            <a:endParaRPr lang="en-US" dirty="0"/>
          </a:p>
        </p:txBody>
      </p:sp>
      <p:sp>
        <p:nvSpPr>
          <p:cNvPr id="25" name="Rectangle 24"/>
          <p:cNvSpPr/>
          <p:nvPr/>
        </p:nvSpPr>
        <p:spPr>
          <a:xfrm>
            <a:off x="5808131" y="4607616"/>
            <a:ext cx="3291321" cy="741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08130" y="4974167"/>
            <a:ext cx="3291322" cy="375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17624" y="4968233"/>
            <a:ext cx="2906374" cy="381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animBg="1"/>
      <p:bldP spid="9" grpId="0"/>
      <p:bldP spid="23" grpId="0"/>
      <p:bldP spid="25" grpId="0" animBg="1"/>
      <p:bldP spid="11" grpId="0" animBg="1"/>
      <p:bldP spid="11" grpId="1"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Cycle</a:t>
            </a:r>
            <a:endParaRPr lang="en-US" dirty="0"/>
          </a:p>
        </p:txBody>
      </p:sp>
      <p:sp>
        <p:nvSpPr>
          <p:cNvPr id="4" name="Slide Number Placeholder 3"/>
          <p:cNvSpPr>
            <a:spLocks noGrp="1"/>
          </p:cNvSpPr>
          <p:nvPr>
            <p:ph type="sldNum" sz="quarter" idx="12"/>
          </p:nvPr>
        </p:nvSpPr>
        <p:spPr/>
        <p:txBody>
          <a:bodyPr/>
          <a:lstStyle/>
          <a:p>
            <a:fld id="{904D33FD-34F0-4A48-B236-7B796B95E162}" type="slidenum">
              <a:rPr lang="en-US" smtClean="0"/>
              <a:t>2</a:t>
            </a:fld>
            <a:endParaRPr lang="en-US"/>
          </a:p>
        </p:txBody>
      </p:sp>
      <p:sp>
        <p:nvSpPr>
          <p:cNvPr id="5" name="TextBox 4">
            <a:extLst>
              <a:ext uri="{FF2B5EF4-FFF2-40B4-BE49-F238E27FC236}">
                <a16:creationId xmlns:a16="http://schemas.microsoft.com/office/drawing/2014/main" id="{E01FE1AC-DD50-41AC-B545-09B2FFFB0F4E}"/>
              </a:ext>
            </a:extLst>
          </p:cNvPr>
          <p:cNvSpPr txBox="1"/>
          <p:nvPr/>
        </p:nvSpPr>
        <p:spPr>
          <a:xfrm>
            <a:off x="150246" y="6295547"/>
            <a:ext cx="1984179" cy="523220"/>
          </a:xfrm>
          <a:prstGeom prst="rect">
            <a:avLst/>
          </a:prstGeom>
          <a:noFill/>
        </p:spPr>
        <p:txBody>
          <a:bodyPr wrap="square" rtlCol="0">
            <a:spAutoFit/>
          </a:bodyPr>
          <a:lstStyle/>
          <a:p>
            <a:r>
              <a:rPr lang="en-US" sz="2800" dirty="0"/>
              <a:t>Developers</a:t>
            </a:r>
          </a:p>
        </p:txBody>
      </p:sp>
      <p:pic>
        <p:nvPicPr>
          <p:cNvPr id="6" name="Graphic 6" descr="Computer">
            <a:extLst>
              <a:ext uri="{FF2B5EF4-FFF2-40B4-BE49-F238E27FC236}">
                <a16:creationId xmlns:a16="http://schemas.microsoft.com/office/drawing/2014/main" id="{F6753B5B-43A6-4452-833A-B0795CEF71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6143" y="2172697"/>
            <a:ext cx="1197208" cy="1197208"/>
          </a:xfrm>
          <a:prstGeom prst="rect">
            <a:avLst/>
          </a:prstGeom>
        </p:spPr>
      </p:pic>
      <p:sp>
        <p:nvSpPr>
          <p:cNvPr id="7" name="TextBox 6">
            <a:extLst>
              <a:ext uri="{FF2B5EF4-FFF2-40B4-BE49-F238E27FC236}">
                <a16:creationId xmlns:a16="http://schemas.microsoft.com/office/drawing/2014/main" id="{6986E37A-3461-4DC3-8408-6D2298C952E4}"/>
              </a:ext>
            </a:extLst>
          </p:cNvPr>
          <p:cNvSpPr txBox="1"/>
          <p:nvPr/>
        </p:nvSpPr>
        <p:spPr>
          <a:xfrm>
            <a:off x="194277" y="1681009"/>
            <a:ext cx="2508664" cy="523220"/>
          </a:xfrm>
          <a:prstGeom prst="rect">
            <a:avLst/>
          </a:prstGeom>
          <a:noFill/>
        </p:spPr>
        <p:txBody>
          <a:bodyPr wrap="square" rtlCol="0">
            <a:spAutoFit/>
          </a:bodyPr>
          <a:lstStyle/>
          <a:p>
            <a:r>
              <a:rPr lang="en-US" sz="2800" dirty="0"/>
              <a:t>Version Control</a:t>
            </a:r>
          </a:p>
        </p:txBody>
      </p:sp>
      <p:sp>
        <p:nvSpPr>
          <p:cNvPr id="8" name="TextBox 7">
            <a:extLst>
              <a:ext uri="{FF2B5EF4-FFF2-40B4-BE49-F238E27FC236}">
                <a16:creationId xmlns:a16="http://schemas.microsoft.com/office/drawing/2014/main" id="{86F8144F-B80A-4131-904E-BDD21223F9F5}"/>
              </a:ext>
            </a:extLst>
          </p:cNvPr>
          <p:cNvSpPr txBox="1"/>
          <p:nvPr/>
        </p:nvSpPr>
        <p:spPr>
          <a:xfrm rot="16200000">
            <a:off x="295049" y="3525653"/>
            <a:ext cx="1269471" cy="830997"/>
          </a:xfrm>
          <a:prstGeom prst="rect">
            <a:avLst/>
          </a:prstGeom>
          <a:noFill/>
        </p:spPr>
        <p:txBody>
          <a:bodyPr wrap="square" rtlCol="0">
            <a:spAutoFit/>
          </a:bodyPr>
          <a:lstStyle/>
          <a:p>
            <a:r>
              <a:rPr lang="en-US" sz="2400" dirty="0"/>
              <a:t>Commit Changes</a:t>
            </a:r>
          </a:p>
        </p:txBody>
      </p:sp>
      <p:sp>
        <p:nvSpPr>
          <p:cNvPr id="9" name="Oval 8">
            <a:extLst>
              <a:ext uri="{FF2B5EF4-FFF2-40B4-BE49-F238E27FC236}">
                <a16:creationId xmlns:a16="http://schemas.microsoft.com/office/drawing/2014/main" id="{ED0CD891-DE5B-45C0-B72D-B2D13C5D7C6E}"/>
              </a:ext>
            </a:extLst>
          </p:cNvPr>
          <p:cNvSpPr/>
          <p:nvPr/>
        </p:nvSpPr>
        <p:spPr>
          <a:xfrm>
            <a:off x="516459" y="4568119"/>
            <a:ext cx="382417" cy="38241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10" name="Oval 9">
            <a:extLst>
              <a:ext uri="{FF2B5EF4-FFF2-40B4-BE49-F238E27FC236}">
                <a16:creationId xmlns:a16="http://schemas.microsoft.com/office/drawing/2014/main" id="{A1E5457D-EA84-4299-B74A-D0FC34A98524}"/>
              </a:ext>
            </a:extLst>
          </p:cNvPr>
          <p:cNvSpPr/>
          <p:nvPr/>
        </p:nvSpPr>
        <p:spPr>
          <a:xfrm>
            <a:off x="2007408" y="2496404"/>
            <a:ext cx="382417" cy="38241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1" name="Oval 10">
            <a:extLst>
              <a:ext uri="{FF2B5EF4-FFF2-40B4-BE49-F238E27FC236}">
                <a16:creationId xmlns:a16="http://schemas.microsoft.com/office/drawing/2014/main" id="{9FDED5C9-A968-4678-BD4C-8A2CD99CE18C}"/>
              </a:ext>
            </a:extLst>
          </p:cNvPr>
          <p:cNvSpPr/>
          <p:nvPr/>
        </p:nvSpPr>
        <p:spPr>
          <a:xfrm>
            <a:off x="2588247" y="3369905"/>
            <a:ext cx="382417" cy="38241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cxnSp>
        <p:nvCxnSpPr>
          <p:cNvPr id="12" name="Straight Arrow Connector 11">
            <a:extLst>
              <a:ext uri="{FF2B5EF4-FFF2-40B4-BE49-F238E27FC236}">
                <a16:creationId xmlns:a16="http://schemas.microsoft.com/office/drawing/2014/main" id="{7A252834-701B-4749-816D-C1D22097828A}"/>
              </a:ext>
            </a:extLst>
          </p:cNvPr>
          <p:cNvCxnSpPr>
            <a:cxnSpLocks/>
          </p:cNvCxnSpPr>
          <p:nvPr/>
        </p:nvCxnSpPr>
        <p:spPr>
          <a:xfrm flipV="1">
            <a:off x="944559" y="3182992"/>
            <a:ext cx="0" cy="1899217"/>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779197-29AE-48E2-8800-A20C16B7F59F}"/>
              </a:ext>
            </a:extLst>
          </p:cNvPr>
          <p:cNvSpPr txBox="1"/>
          <p:nvPr/>
        </p:nvSpPr>
        <p:spPr>
          <a:xfrm>
            <a:off x="2404125" y="2479908"/>
            <a:ext cx="2163027" cy="461665"/>
          </a:xfrm>
          <a:prstGeom prst="rect">
            <a:avLst/>
          </a:prstGeom>
          <a:noFill/>
        </p:spPr>
        <p:txBody>
          <a:bodyPr wrap="square" rtlCol="0">
            <a:spAutoFit/>
          </a:bodyPr>
          <a:lstStyle/>
          <a:p>
            <a:r>
              <a:rPr lang="en-US" sz="2400" dirty="0"/>
              <a:t>Fetch Changes</a:t>
            </a:r>
          </a:p>
        </p:txBody>
      </p:sp>
      <p:cxnSp>
        <p:nvCxnSpPr>
          <p:cNvPr id="14" name="Straight Arrow Connector 13">
            <a:extLst>
              <a:ext uri="{FF2B5EF4-FFF2-40B4-BE49-F238E27FC236}">
                <a16:creationId xmlns:a16="http://schemas.microsoft.com/office/drawing/2014/main" id="{B61261E8-03D7-4304-BDA3-898056814F4F}"/>
              </a:ext>
            </a:extLst>
          </p:cNvPr>
          <p:cNvCxnSpPr>
            <a:cxnSpLocks/>
          </p:cNvCxnSpPr>
          <p:nvPr/>
        </p:nvCxnSpPr>
        <p:spPr>
          <a:xfrm>
            <a:off x="1838036" y="2941573"/>
            <a:ext cx="2858145" cy="0"/>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436B467-D71A-414F-81F9-648825647763}"/>
              </a:ext>
            </a:extLst>
          </p:cNvPr>
          <p:cNvSpPr/>
          <p:nvPr/>
        </p:nvSpPr>
        <p:spPr>
          <a:xfrm>
            <a:off x="2571479" y="5382877"/>
            <a:ext cx="382417" cy="382417"/>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p>
        </p:txBody>
      </p:sp>
      <p:sp>
        <p:nvSpPr>
          <p:cNvPr id="16" name="TextBox 15">
            <a:extLst>
              <a:ext uri="{FF2B5EF4-FFF2-40B4-BE49-F238E27FC236}">
                <a16:creationId xmlns:a16="http://schemas.microsoft.com/office/drawing/2014/main" id="{8DF113E8-B6AC-4E3D-AFA2-65F8B85B3D52}"/>
              </a:ext>
            </a:extLst>
          </p:cNvPr>
          <p:cNvSpPr txBox="1"/>
          <p:nvPr/>
        </p:nvSpPr>
        <p:spPr>
          <a:xfrm>
            <a:off x="2941483" y="5404341"/>
            <a:ext cx="2157740" cy="461665"/>
          </a:xfrm>
          <a:prstGeom prst="rect">
            <a:avLst/>
          </a:prstGeom>
          <a:noFill/>
        </p:spPr>
        <p:txBody>
          <a:bodyPr wrap="square" rtlCol="0">
            <a:spAutoFit/>
          </a:bodyPr>
          <a:lstStyle/>
          <a:p>
            <a:r>
              <a:rPr lang="en-US" sz="2400" dirty="0"/>
              <a:t>Release/Deploy</a:t>
            </a:r>
          </a:p>
        </p:txBody>
      </p:sp>
      <p:pic>
        <p:nvPicPr>
          <p:cNvPr id="17" name="Graphic 177" descr="Cloud">
            <a:extLst>
              <a:ext uri="{FF2B5EF4-FFF2-40B4-BE49-F238E27FC236}">
                <a16:creationId xmlns:a16="http://schemas.microsoft.com/office/drawing/2014/main" id="{E30BD3D3-2F66-44D8-B35A-46C3FC91C2E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4971" t="24437" r="4655" b="22578"/>
          <a:stretch/>
        </p:blipFill>
        <p:spPr>
          <a:xfrm>
            <a:off x="4878942" y="5358684"/>
            <a:ext cx="1736122" cy="1017885"/>
          </a:xfrm>
          <a:prstGeom prst="rect">
            <a:avLst/>
          </a:prstGeom>
        </p:spPr>
      </p:pic>
      <p:grpSp>
        <p:nvGrpSpPr>
          <p:cNvPr id="18" name="Group 17">
            <a:extLst>
              <a:ext uri="{FF2B5EF4-FFF2-40B4-BE49-F238E27FC236}">
                <a16:creationId xmlns:a16="http://schemas.microsoft.com/office/drawing/2014/main" id="{9595DBB3-1091-48AD-821F-1A0698908C19}"/>
              </a:ext>
            </a:extLst>
          </p:cNvPr>
          <p:cNvGrpSpPr/>
          <p:nvPr/>
        </p:nvGrpSpPr>
        <p:grpSpPr>
          <a:xfrm>
            <a:off x="287185" y="5305654"/>
            <a:ext cx="1474580" cy="1120704"/>
            <a:chOff x="268797" y="5199023"/>
            <a:chExt cx="2248210" cy="1402882"/>
          </a:xfrm>
        </p:grpSpPr>
        <p:grpSp>
          <p:nvGrpSpPr>
            <p:cNvPr id="19" name="Group 18">
              <a:extLst>
                <a:ext uri="{FF2B5EF4-FFF2-40B4-BE49-F238E27FC236}">
                  <a16:creationId xmlns:a16="http://schemas.microsoft.com/office/drawing/2014/main" id="{5EF6EA0A-1EAB-46BF-81F5-FDDD5CCA6433}"/>
                </a:ext>
              </a:extLst>
            </p:cNvPr>
            <p:cNvGrpSpPr/>
            <p:nvPr/>
          </p:nvGrpSpPr>
          <p:grpSpPr>
            <a:xfrm>
              <a:off x="488666" y="5199023"/>
              <a:ext cx="1162934" cy="713008"/>
              <a:chOff x="9253276" y="929052"/>
              <a:chExt cx="1162934" cy="713008"/>
            </a:xfrm>
          </p:grpSpPr>
          <p:pic>
            <p:nvPicPr>
              <p:cNvPr id="29" name="Graphic 55" descr="Laptop">
                <a:extLst>
                  <a:ext uri="{FF2B5EF4-FFF2-40B4-BE49-F238E27FC236}">
                    <a16:creationId xmlns:a16="http://schemas.microsoft.com/office/drawing/2014/main" id="{D6E0B525-C17D-42B5-9AF8-C84BD6C04EB6}"/>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7436" b="18139"/>
              <a:stretch/>
            </p:blipFill>
            <p:spPr>
              <a:xfrm>
                <a:off x="9575186" y="929052"/>
                <a:ext cx="841024" cy="541830"/>
              </a:xfrm>
              <a:prstGeom prst="rect">
                <a:avLst/>
              </a:prstGeom>
            </p:spPr>
          </p:pic>
          <p:pic>
            <p:nvPicPr>
              <p:cNvPr id="30" name="Graphic 56" descr="User">
                <a:extLst>
                  <a:ext uri="{FF2B5EF4-FFF2-40B4-BE49-F238E27FC236}">
                    <a16:creationId xmlns:a16="http://schemas.microsoft.com/office/drawing/2014/main" id="{1C2514D5-78A1-418D-B8C4-13924AD2EA5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53276" y="957759"/>
                <a:ext cx="684301" cy="684301"/>
              </a:xfrm>
              <a:prstGeom prst="rect">
                <a:avLst/>
              </a:prstGeom>
            </p:spPr>
          </p:pic>
        </p:grpSp>
        <p:grpSp>
          <p:nvGrpSpPr>
            <p:cNvPr id="20" name="Group 19">
              <a:extLst>
                <a:ext uri="{FF2B5EF4-FFF2-40B4-BE49-F238E27FC236}">
                  <a16:creationId xmlns:a16="http://schemas.microsoft.com/office/drawing/2014/main" id="{2331B06B-B840-45EA-93E2-CDA073C9F732}"/>
                </a:ext>
              </a:extLst>
            </p:cNvPr>
            <p:cNvGrpSpPr/>
            <p:nvPr/>
          </p:nvGrpSpPr>
          <p:grpSpPr>
            <a:xfrm>
              <a:off x="1354073" y="5315976"/>
              <a:ext cx="1162934" cy="713008"/>
              <a:chOff x="9253276" y="929052"/>
              <a:chExt cx="1162934" cy="713008"/>
            </a:xfrm>
          </p:grpSpPr>
          <p:pic>
            <p:nvPicPr>
              <p:cNvPr id="27" name="Graphic 58" descr="Laptop">
                <a:extLst>
                  <a:ext uri="{FF2B5EF4-FFF2-40B4-BE49-F238E27FC236}">
                    <a16:creationId xmlns:a16="http://schemas.microsoft.com/office/drawing/2014/main" id="{3AB9D09C-F94C-446F-8389-063EEF87ED76}"/>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7436" b="18139"/>
              <a:stretch/>
            </p:blipFill>
            <p:spPr>
              <a:xfrm>
                <a:off x="9575186" y="929052"/>
                <a:ext cx="841024" cy="541830"/>
              </a:xfrm>
              <a:prstGeom prst="rect">
                <a:avLst/>
              </a:prstGeom>
            </p:spPr>
          </p:pic>
          <p:pic>
            <p:nvPicPr>
              <p:cNvPr id="28" name="Graphic 59" descr="User">
                <a:extLst>
                  <a:ext uri="{FF2B5EF4-FFF2-40B4-BE49-F238E27FC236}">
                    <a16:creationId xmlns:a16="http://schemas.microsoft.com/office/drawing/2014/main" id="{B5ADCEEE-9451-4CC4-964B-B941D151E2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53276" y="957759"/>
                <a:ext cx="684301" cy="684301"/>
              </a:xfrm>
              <a:prstGeom prst="rect">
                <a:avLst/>
              </a:prstGeom>
            </p:spPr>
          </p:pic>
        </p:grpSp>
        <p:grpSp>
          <p:nvGrpSpPr>
            <p:cNvPr id="21" name="Group 20">
              <a:extLst>
                <a:ext uri="{FF2B5EF4-FFF2-40B4-BE49-F238E27FC236}">
                  <a16:creationId xmlns:a16="http://schemas.microsoft.com/office/drawing/2014/main" id="{0C361351-D1D0-45B4-A171-01A25F57F9A3}"/>
                </a:ext>
              </a:extLst>
            </p:cNvPr>
            <p:cNvGrpSpPr/>
            <p:nvPr/>
          </p:nvGrpSpPr>
          <p:grpSpPr>
            <a:xfrm>
              <a:off x="268797" y="5753609"/>
              <a:ext cx="1162934" cy="713008"/>
              <a:chOff x="9253276" y="929052"/>
              <a:chExt cx="1162934" cy="713008"/>
            </a:xfrm>
          </p:grpSpPr>
          <p:pic>
            <p:nvPicPr>
              <p:cNvPr id="25" name="Graphic 61" descr="Laptop">
                <a:extLst>
                  <a:ext uri="{FF2B5EF4-FFF2-40B4-BE49-F238E27FC236}">
                    <a16:creationId xmlns:a16="http://schemas.microsoft.com/office/drawing/2014/main" id="{9748FDF8-28B8-4E8B-B660-4DEDADFCBFD1}"/>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7436" b="18139"/>
              <a:stretch/>
            </p:blipFill>
            <p:spPr>
              <a:xfrm>
                <a:off x="9575186" y="929052"/>
                <a:ext cx="841024" cy="541830"/>
              </a:xfrm>
              <a:prstGeom prst="rect">
                <a:avLst/>
              </a:prstGeom>
            </p:spPr>
          </p:pic>
          <p:pic>
            <p:nvPicPr>
              <p:cNvPr id="26" name="Graphic 62" descr="User">
                <a:extLst>
                  <a:ext uri="{FF2B5EF4-FFF2-40B4-BE49-F238E27FC236}">
                    <a16:creationId xmlns:a16="http://schemas.microsoft.com/office/drawing/2014/main" id="{5C50BCF7-3BF6-40C0-85F6-BC85CDCFFD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53276" y="957759"/>
                <a:ext cx="684301" cy="684301"/>
              </a:xfrm>
              <a:prstGeom prst="rect">
                <a:avLst/>
              </a:prstGeom>
            </p:spPr>
          </p:pic>
        </p:grpSp>
        <p:grpSp>
          <p:nvGrpSpPr>
            <p:cNvPr id="22" name="Group 21">
              <a:extLst>
                <a:ext uri="{FF2B5EF4-FFF2-40B4-BE49-F238E27FC236}">
                  <a16:creationId xmlns:a16="http://schemas.microsoft.com/office/drawing/2014/main" id="{F3FF2CDB-12B2-4EA6-B77B-765D4016C114}"/>
                </a:ext>
              </a:extLst>
            </p:cNvPr>
            <p:cNvGrpSpPr/>
            <p:nvPr/>
          </p:nvGrpSpPr>
          <p:grpSpPr>
            <a:xfrm>
              <a:off x="1243481" y="5888897"/>
              <a:ext cx="1162934" cy="713008"/>
              <a:chOff x="9253276" y="929052"/>
              <a:chExt cx="1162934" cy="713008"/>
            </a:xfrm>
          </p:grpSpPr>
          <p:pic>
            <p:nvPicPr>
              <p:cNvPr id="23" name="Graphic 64" descr="Laptop">
                <a:extLst>
                  <a:ext uri="{FF2B5EF4-FFF2-40B4-BE49-F238E27FC236}">
                    <a16:creationId xmlns:a16="http://schemas.microsoft.com/office/drawing/2014/main" id="{3E8A0BB9-BB88-405B-BE32-353EE4E1B733}"/>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7436" b="18139"/>
              <a:stretch/>
            </p:blipFill>
            <p:spPr>
              <a:xfrm>
                <a:off x="9575186" y="929052"/>
                <a:ext cx="841024" cy="541830"/>
              </a:xfrm>
              <a:prstGeom prst="rect">
                <a:avLst/>
              </a:prstGeom>
            </p:spPr>
          </p:pic>
          <p:pic>
            <p:nvPicPr>
              <p:cNvPr id="24" name="Graphic 65" descr="User">
                <a:extLst>
                  <a:ext uri="{FF2B5EF4-FFF2-40B4-BE49-F238E27FC236}">
                    <a16:creationId xmlns:a16="http://schemas.microsoft.com/office/drawing/2014/main" id="{DD26BC77-5A5E-48C6-BEE0-694B392AFB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53276" y="957759"/>
                <a:ext cx="684301" cy="684301"/>
              </a:xfrm>
              <a:prstGeom prst="rect">
                <a:avLst/>
              </a:prstGeom>
            </p:spPr>
          </p:pic>
        </p:grpSp>
      </p:grpSp>
      <p:grpSp>
        <p:nvGrpSpPr>
          <p:cNvPr id="31" name="Group 30">
            <a:extLst>
              <a:ext uri="{FF2B5EF4-FFF2-40B4-BE49-F238E27FC236}">
                <a16:creationId xmlns:a16="http://schemas.microsoft.com/office/drawing/2014/main" id="{EE654065-0E25-4709-A115-37AF28099288}"/>
              </a:ext>
            </a:extLst>
          </p:cNvPr>
          <p:cNvGrpSpPr/>
          <p:nvPr/>
        </p:nvGrpSpPr>
        <p:grpSpPr>
          <a:xfrm>
            <a:off x="4696180" y="1857885"/>
            <a:ext cx="3435778" cy="3273487"/>
            <a:chOff x="4045598" y="1258703"/>
            <a:chExt cx="4548815" cy="3897540"/>
          </a:xfrm>
        </p:grpSpPr>
        <p:sp>
          <p:nvSpPr>
            <p:cNvPr id="32" name="Freeform: Shape 46">
              <a:extLst>
                <a:ext uri="{FF2B5EF4-FFF2-40B4-BE49-F238E27FC236}">
                  <a16:creationId xmlns:a16="http://schemas.microsoft.com/office/drawing/2014/main" id="{81213392-F583-4C4C-8E86-2577D63A6EB0}"/>
                </a:ext>
              </a:extLst>
            </p:cNvPr>
            <p:cNvSpPr/>
            <p:nvPr/>
          </p:nvSpPr>
          <p:spPr>
            <a:xfrm rot="2297637">
              <a:off x="5441111" y="3062454"/>
              <a:ext cx="1998993" cy="2093789"/>
            </a:xfrm>
            <a:custGeom>
              <a:avLst/>
              <a:gdLst>
                <a:gd name="connsiteX0" fmla="*/ 1433085 w 1927760"/>
                <a:gd name="connsiteY0" fmla="*/ 0 h 2400802"/>
                <a:gd name="connsiteX1" fmla="*/ 1754184 w 1927760"/>
                <a:gd name="connsiteY1" fmla="*/ 369752 h 2400802"/>
                <a:gd name="connsiteX2" fmla="*/ 1754184 w 1927760"/>
                <a:gd name="connsiteY2" fmla="*/ 369752 h 2400802"/>
                <a:gd name="connsiteX3" fmla="*/ 1927760 w 1927760"/>
                <a:gd name="connsiteY3" fmla="*/ 569629 h 2400802"/>
                <a:gd name="connsiteX4" fmla="*/ 1747326 w 1927760"/>
                <a:gd name="connsiteY4" fmla="*/ 569629 h 2400802"/>
                <a:gd name="connsiteX5" fmla="*/ 1750274 w 1927760"/>
                <a:gd name="connsiteY5" fmla="*/ 544860 h 2400802"/>
                <a:gd name="connsiteX6" fmla="*/ 1752643 w 1927760"/>
                <a:gd name="connsiteY6" fmla="*/ 438754 h 2400802"/>
                <a:gd name="connsiteX7" fmla="*/ 1750274 w 1927760"/>
                <a:gd name="connsiteY7" fmla="*/ 544860 h 2400802"/>
                <a:gd name="connsiteX8" fmla="*/ 1747326 w 1927760"/>
                <a:gd name="connsiteY8" fmla="*/ 569628 h 2400802"/>
                <a:gd name="connsiteX9" fmla="*/ 1747325 w 1927760"/>
                <a:gd name="connsiteY9" fmla="*/ 569628 h 2400802"/>
                <a:gd name="connsiteX10" fmla="*/ 1727408 w 1927760"/>
                <a:gd name="connsiteY10" fmla="*/ 736951 h 2400802"/>
                <a:gd name="connsiteX11" fmla="*/ 748735 w 1927760"/>
                <a:gd name="connsiteY11" fmla="*/ 2147618 h 2400802"/>
                <a:gd name="connsiteX12" fmla="*/ 185238 w 1927760"/>
                <a:gd name="connsiteY12" fmla="*/ 2368482 h 2400802"/>
                <a:gd name="connsiteX13" fmla="*/ 0 w 1927760"/>
                <a:gd name="connsiteY13" fmla="*/ 2400802 h 2400802"/>
                <a:gd name="connsiteX14" fmla="*/ 49080 w 1927760"/>
                <a:gd name="connsiteY14" fmla="*/ 1693257 h 2400802"/>
                <a:gd name="connsiteX15" fmla="*/ 171637 w 1927760"/>
                <a:gd name="connsiteY15" fmla="*/ 1659266 h 2400802"/>
                <a:gd name="connsiteX16" fmla="*/ 415116 w 1927760"/>
                <a:gd name="connsiteY16" fmla="*/ 1549785 h 2400802"/>
                <a:gd name="connsiteX17" fmla="*/ 1054659 w 1927760"/>
                <a:gd name="connsiteY17" fmla="*/ 623615 h 2400802"/>
                <a:gd name="connsiteX18" fmla="*/ 1060937 w 1927760"/>
                <a:gd name="connsiteY18" fmla="*/ 569629 h 2400802"/>
                <a:gd name="connsiteX19" fmla="*/ 938411 w 1927760"/>
                <a:gd name="connsiteY19" fmla="*/ 569629 h 2400802"/>
                <a:gd name="connsiteX20" fmla="*/ 1070937 w 1927760"/>
                <a:gd name="connsiteY20" fmla="*/ 417024 h 2400802"/>
                <a:gd name="connsiteX21" fmla="*/ 1070937 w 1927760"/>
                <a:gd name="connsiteY21" fmla="*/ 417021 h 24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7760" h="2400802">
                  <a:moveTo>
                    <a:pt x="1433085" y="0"/>
                  </a:moveTo>
                  <a:lnTo>
                    <a:pt x="1754184" y="369752"/>
                  </a:lnTo>
                  <a:lnTo>
                    <a:pt x="1754184" y="369752"/>
                  </a:lnTo>
                  <a:lnTo>
                    <a:pt x="1927760" y="569629"/>
                  </a:lnTo>
                  <a:lnTo>
                    <a:pt x="1747326" y="569629"/>
                  </a:lnTo>
                  <a:lnTo>
                    <a:pt x="1750274" y="544860"/>
                  </a:lnTo>
                  <a:lnTo>
                    <a:pt x="1752643" y="438754"/>
                  </a:lnTo>
                  <a:lnTo>
                    <a:pt x="1750274" y="544860"/>
                  </a:lnTo>
                  <a:lnTo>
                    <a:pt x="1747326" y="569628"/>
                  </a:lnTo>
                  <a:lnTo>
                    <a:pt x="1747325" y="569628"/>
                  </a:lnTo>
                  <a:lnTo>
                    <a:pt x="1727408" y="736951"/>
                  </a:lnTo>
                  <a:cubicBezTo>
                    <a:pt x="1631377" y="1308841"/>
                    <a:pt x="1290158" y="1835028"/>
                    <a:pt x="748735" y="2147618"/>
                  </a:cubicBezTo>
                  <a:cubicBezTo>
                    <a:pt x="568260" y="2251815"/>
                    <a:pt x="378356" y="2324881"/>
                    <a:pt x="185238" y="2368482"/>
                  </a:cubicBezTo>
                  <a:lnTo>
                    <a:pt x="0" y="2400802"/>
                  </a:lnTo>
                  <a:lnTo>
                    <a:pt x="49080" y="1693257"/>
                  </a:lnTo>
                  <a:lnTo>
                    <a:pt x="171637" y="1659266"/>
                  </a:lnTo>
                  <a:cubicBezTo>
                    <a:pt x="254762" y="1631660"/>
                    <a:pt x="336325" y="1595276"/>
                    <a:pt x="415116" y="1549785"/>
                  </a:cubicBezTo>
                  <a:cubicBezTo>
                    <a:pt x="769681" y="1345078"/>
                    <a:pt x="992604" y="999573"/>
                    <a:pt x="1054659" y="623615"/>
                  </a:cubicBezTo>
                  <a:lnTo>
                    <a:pt x="1060937" y="569629"/>
                  </a:lnTo>
                  <a:lnTo>
                    <a:pt x="938411" y="569629"/>
                  </a:lnTo>
                  <a:lnTo>
                    <a:pt x="1070937" y="417024"/>
                  </a:lnTo>
                  <a:lnTo>
                    <a:pt x="1070937" y="4170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7">
              <a:extLst>
                <a:ext uri="{FF2B5EF4-FFF2-40B4-BE49-F238E27FC236}">
                  <a16:creationId xmlns:a16="http://schemas.microsoft.com/office/drawing/2014/main" id="{7F3B5C84-BFFB-49BB-82D9-275E97E1EB32}"/>
                </a:ext>
              </a:extLst>
            </p:cNvPr>
            <p:cNvSpPr/>
            <p:nvPr/>
          </p:nvSpPr>
          <p:spPr>
            <a:xfrm rot="2297637">
              <a:off x="4654844" y="1258703"/>
              <a:ext cx="3939569" cy="1856634"/>
            </a:xfrm>
            <a:custGeom>
              <a:avLst/>
              <a:gdLst>
                <a:gd name="connsiteX0" fmla="*/ 853495 w 4128050"/>
                <a:gd name="connsiteY0" fmla="*/ 1653967 h 2103524"/>
                <a:gd name="connsiteX1" fmla="*/ 955640 w 4128050"/>
                <a:gd name="connsiteY1" fmla="*/ 1681337 h 2103524"/>
                <a:gd name="connsiteX2" fmla="*/ 828105 w 4128050"/>
                <a:gd name="connsiteY2" fmla="*/ 1767452 h 2103524"/>
                <a:gd name="connsiteX3" fmla="*/ 850239 w 4128050"/>
                <a:gd name="connsiteY3" fmla="*/ 1664249 h 2103524"/>
                <a:gd name="connsiteX4" fmla="*/ 1109747 w 4128050"/>
                <a:gd name="connsiteY4" fmla="*/ 269950 h 2103524"/>
                <a:gd name="connsiteX5" fmla="*/ 3858778 w 4128050"/>
                <a:gd name="connsiteY5" fmla="*/ 1006551 h 2103524"/>
                <a:gd name="connsiteX6" fmla="*/ 4128050 w 4128050"/>
                <a:gd name="connsiteY6" fmla="*/ 1958725 h 2103524"/>
                <a:gd name="connsiteX7" fmla="*/ 4127626 w 4128050"/>
                <a:gd name="connsiteY7" fmla="*/ 1977714 h 2103524"/>
                <a:gd name="connsiteX8" fmla="*/ 3806527 w 4128050"/>
                <a:gd name="connsiteY8" fmla="*/ 1607962 h 2103524"/>
                <a:gd name="connsiteX9" fmla="*/ 3444379 w 4128050"/>
                <a:gd name="connsiteY9" fmla="*/ 2024983 h 2103524"/>
                <a:gd name="connsiteX10" fmla="*/ 3445317 w 4128050"/>
                <a:gd name="connsiteY10" fmla="*/ 1977638 h 2103524"/>
                <a:gd name="connsiteX11" fmla="*/ 3267191 w 4128050"/>
                <a:gd name="connsiteY11" fmla="*/ 1350991 h 2103524"/>
                <a:gd name="connsiteX12" fmla="*/ 1463177 w 4128050"/>
                <a:gd name="connsiteY12" fmla="*/ 862119 h 2103524"/>
                <a:gd name="connsiteX13" fmla="*/ 888516 w 4128050"/>
                <a:gd name="connsiteY13" fmla="*/ 1543373 h 2103524"/>
                <a:gd name="connsiteX14" fmla="*/ 853494 w 4128050"/>
                <a:gd name="connsiteY14" fmla="*/ 1653967 h 2103524"/>
                <a:gd name="connsiteX15" fmla="*/ 853494 w 4128050"/>
                <a:gd name="connsiteY15" fmla="*/ 1653967 h 2103524"/>
                <a:gd name="connsiteX16" fmla="*/ 850238 w 4128050"/>
                <a:gd name="connsiteY16" fmla="*/ 1664249 h 2103524"/>
                <a:gd name="connsiteX17" fmla="*/ 828104 w 4128050"/>
                <a:gd name="connsiteY17" fmla="*/ 1767452 h 2103524"/>
                <a:gd name="connsiteX18" fmla="*/ 330389 w 4128050"/>
                <a:gd name="connsiteY18" fmla="*/ 2103524 h 2103524"/>
                <a:gd name="connsiteX19" fmla="*/ 129761 w 4128050"/>
                <a:gd name="connsiteY19" fmla="*/ 1691658 h 2103524"/>
                <a:gd name="connsiteX20" fmla="*/ 131076 w 4128050"/>
                <a:gd name="connsiteY20" fmla="*/ 1680618 h 2103524"/>
                <a:gd name="connsiteX21" fmla="*/ 172105 w 4128050"/>
                <a:gd name="connsiteY21" fmla="*/ 1491911 h 2103524"/>
                <a:gd name="connsiteX22" fmla="*/ 178149 w 4128050"/>
                <a:gd name="connsiteY22" fmla="*/ 1473009 h 2103524"/>
                <a:gd name="connsiteX23" fmla="*/ 172105 w 4128050"/>
                <a:gd name="connsiteY23" fmla="*/ 1491911 h 2103524"/>
                <a:gd name="connsiteX24" fmla="*/ 131075 w 4128050"/>
                <a:gd name="connsiteY24" fmla="*/ 1680618 h 2103524"/>
                <a:gd name="connsiteX25" fmla="*/ 129761 w 4128050"/>
                <a:gd name="connsiteY25" fmla="*/ 1691658 h 2103524"/>
                <a:gd name="connsiteX26" fmla="*/ 0 w 4128050"/>
                <a:gd name="connsiteY26" fmla="*/ 1425274 h 2103524"/>
                <a:gd name="connsiteX27" fmla="*/ 178149 w 4128050"/>
                <a:gd name="connsiteY27" fmla="*/ 1473009 h 2103524"/>
                <a:gd name="connsiteX28" fmla="*/ 230926 w 4128050"/>
                <a:gd name="connsiteY28" fmla="*/ 1307971 h 2103524"/>
                <a:gd name="connsiteX29" fmla="*/ 1109747 w 4128050"/>
                <a:gd name="connsiteY29" fmla="*/ 269950 h 210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28050" h="2103524">
                  <a:moveTo>
                    <a:pt x="853495" y="1653967"/>
                  </a:moveTo>
                  <a:lnTo>
                    <a:pt x="955640" y="1681337"/>
                  </a:lnTo>
                  <a:lnTo>
                    <a:pt x="828105" y="1767452"/>
                  </a:lnTo>
                  <a:lnTo>
                    <a:pt x="850239" y="1664249"/>
                  </a:lnTo>
                  <a:close/>
                  <a:moveTo>
                    <a:pt x="1109747" y="269950"/>
                  </a:moveTo>
                  <a:cubicBezTo>
                    <a:pt x="2072277" y="-285767"/>
                    <a:pt x="3303061" y="44021"/>
                    <a:pt x="3858778" y="1006551"/>
                  </a:cubicBezTo>
                  <a:cubicBezTo>
                    <a:pt x="4032439" y="1307342"/>
                    <a:pt x="4119626" y="1634329"/>
                    <a:pt x="4128050" y="1958725"/>
                  </a:cubicBezTo>
                  <a:lnTo>
                    <a:pt x="4127626" y="1977714"/>
                  </a:lnTo>
                  <a:lnTo>
                    <a:pt x="3806527" y="1607962"/>
                  </a:lnTo>
                  <a:lnTo>
                    <a:pt x="3444379" y="2024983"/>
                  </a:lnTo>
                  <a:lnTo>
                    <a:pt x="3445317" y="1977638"/>
                  </a:lnTo>
                  <a:cubicBezTo>
                    <a:pt x="3439269" y="1764280"/>
                    <a:pt x="3381564" y="1549091"/>
                    <a:pt x="3267191" y="1350991"/>
                  </a:cubicBezTo>
                  <a:cubicBezTo>
                    <a:pt x="2901197" y="717070"/>
                    <a:pt x="2093512" y="498195"/>
                    <a:pt x="1463177" y="862119"/>
                  </a:cubicBezTo>
                  <a:cubicBezTo>
                    <a:pt x="1187406" y="1021336"/>
                    <a:pt x="991268" y="1265726"/>
                    <a:pt x="888516" y="1543373"/>
                  </a:cubicBezTo>
                  <a:lnTo>
                    <a:pt x="853494" y="1653967"/>
                  </a:lnTo>
                  <a:lnTo>
                    <a:pt x="853494" y="1653967"/>
                  </a:lnTo>
                  <a:lnTo>
                    <a:pt x="850238" y="1664249"/>
                  </a:lnTo>
                  <a:lnTo>
                    <a:pt x="828104" y="1767452"/>
                  </a:lnTo>
                  <a:lnTo>
                    <a:pt x="330389" y="2103524"/>
                  </a:lnTo>
                  <a:lnTo>
                    <a:pt x="129761" y="1691658"/>
                  </a:lnTo>
                  <a:lnTo>
                    <a:pt x="131076" y="1680618"/>
                  </a:lnTo>
                  <a:cubicBezTo>
                    <a:pt x="141746" y="1617074"/>
                    <a:pt x="155443" y="1554095"/>
                    <a:pt x="172105" y="1491911"/>
                  </a:cubicBezTo>
                  <a:lnTo>
                    <a:pt x="178149" y="1473009"/>
                  </a:lnTo>
                  <a:lnTo>
                    <a:pt x="172105" y="1491911"/>
                  </a:lnTo>
                  <a:cubicBezTo>
                    <a:pt x="155443" y="1554095"/>
                    <a:pt x="141745" y="1617074"/>
                    <a:pt x="131075" y="1680618"/>
                  </a:cubicBezTo>
                  <a:lnTo>
                    <a:pt x="129761" y="1691658"/>
                  </a:lnTo>
                  <a:lnTo>
                    <a:pt x="0" y="1425274"/>
                  </a:lnTo>
                  <a:lnTo>
                    <a:pt x="178149" y="1473009"/>
                  </a:lnTo>
                  <a:lnTo>
                    <a:pt x="230926" y="1307971"/>
                  </a:lnTo>
                  <a:cubicBezTo>
                    <a:pt x="388644" y="885415"/>
                    <a:pt x="688640" y="513077"/>
                    <a:pt x="1109747" y="2699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690392E-8EB2-4F8E-A06D-3F1B9E91FDD4}"/>
                </a:ext>
              </a:extLst>
            </p:cNvPr>
            <p:cNvSpPr txBox="1"/>
            <p:nvPr/>
          </p:nvSpPr>
          <p:spPr>
            <a:xfrm rot="16425893">
              <a:off x="4845890" y="1807726"/>
              <a:ext cx="2612511" cy="2582371"/>
            </a:xfrm>
            <a:prstGeom prst="rect">
              <a:avLst/>
            </a:prstGeom>
            <a:noFill/>
          </p:spPr>
          <p:txBody>
            <a:bodyPr wrap="square" rtlCol="0">
              <a:prstTxWarp prst="textArchDown">
                <a:avLst/>
              </a:prstTxWarp>
              <a:spAutoFit/>
            </a:bodyPr>
            <a:lstStyle/>
            <a:p>
              <a:r>
                <a:rPr lang="en-US" sz="4000" b="1" dirty="0">
                  <a:solidFill>
                    <a:schemeClr val="bg1"/>
                  </a:solidFill>
                </a:rPr>
                <a:t>Build</a:t>
              </a:r>
            </a:p>
          </p:txBody>
        </p:sp>
        <p:sp>
          <p:nvSpPr>
            <p:cNvPr id="35" name="TextBox 34">
              <a:extLst>
                <a:ext uri="{FF2B5EF4-FFF2-40B4-BE49-F238E27FC236}">
                  <a16:creationId xmlns:a16="http://schemas.microsoft.com/office/drawing/2014/main" id="{DEB5BE21-CC14-4B0D-A7AC-0A85F2C3FBF2}"/>
                </a:ext>
              </a:extLst>
            </p:cNvPr>
            <p:cNvSpPr txBox="1"/>
            <p:nvPr/>
          </p:nvSpPr>
          <p:spPr>
            <a:xfrm rot="6673277">
              <a:off x="5047617" y="1959871"/>
              <a:ext cx="2618567" cy="1870703"/>
            </a:xfrm>
            <a:prstGeom prst="rect">
              <a:avLst/>
            </a:prstGeom>
            <a:noFill/>
          </p:spPr>
          <p:txBody>
            <a:bodyPr wrap="square" rtlCol="0">
              <a:prstTxWarp prst="textArchUp">
                <a:avLst/>
              </a:prstTxWarp>
              <a:spAutoFit/>
            </a:bodyPr>
            <a:lstStyle/>
            <a:p>
              <a:r>
                <a:rPr lang="en-US" sz="4000" b="1" dirty="0">
                  <a:solidFill>
                    <a:schemeClr val="bg1"/>
                  </a:solidFill>
                </a:rPr>
                <a:t>Test</a:t>
              </a:r>
            </a:p>
          </p:txBody>
        </p:sp>
        <p:sp>
          <p:nvSpPr>
            <p:cNvPr id="36" name="Oval 35">
              <a:extLst>
                <a:ext uri="{FF2B5EF4-FFF2-40B4-BE49-F238E27FC236}">
                  <a16:creationId xmlns:a16="http://schemas.microsoft.com/office/drawing/2014/main" id="{3EED586F-9DB2-440C-BD64-851CDDF133EA}"/>
                </a:ext>
              </a:extLst>
            </p:cNvPr>
            <p:cNvSpPr/>
            <p:nvPr/>
          </p:nvSpPr>
          <p:spPr>
            <a:xfrm rot="497637">
              <a:off x="5645058" y="4128431"/>
              <a:ext cx="332874" cy="34029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37" name="Oval 36">
              <a:extLst>
                <a:ext uri="{FF2B5EF4-FFF2-40B4-BE49-F238E27FC236}">
                  <a16:creationId xmlns:a16="http://schemas.microsoft.com/office/drawing/2014/main" id="{9FE5DD50-1965-4E8C-BC17-0569F1ECF95F}"/>
                </a:ext>
              </a:extLst>
            </p:cNvPr>
            <p:cNvSpPr/>
            <p:nvPr/>
          </p:nvSpPr>
          <p:spPr>
            <a:xfrm rot="497637">
              <a:off x="6491576" y="1336655"/>
              <a:ext cx="332874" cy="34029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pic>
          <p:nvPicPr>
            <p:cNvPr id="38" name="Graphic 52" descr="Computer">
              <a:extLst>
                <a:ext uri="{FF2B5EF4-FFF2-40B4-BE49-F238E27FC236}">
                  <a16:creationId xmlns:a16="http://schemas.microsoft.com/office/drawing/2014/main" id="{191B0B49-06D4-45CC-9201-85E615A79E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45598" y="1830795"/>
              <a:ext cx="2157739" cy="2157739"/>
            </a:xfrm>
            <a:prstGeom prst="rect">
              <a:avLst/>
            </a:prstGeom>
          </p:spPr>
        </p:pic>
        <p:sp>
          <p:nvSpPr>
            <p:cNvPr id="39" name="TextBox 38">
              <a:extLst>
                <a:ext uri="{FF2B5EF4-FFF2-40B4-BE49-F238E27FC236}">
                  <a16:creationId xmlns:a16="http://schemas.microsoft.com/office/drawing/2014/main" id="{F2FBC824-10E3-44CF-BB0B-4B8B9BC077D8}"/>
                </a:ext>
              </a:extLst>
            </p:cNvPr>
            <p:cNvSpPr txBox="1"/>
            <p:nvPr/>
          </p:nvSpPr>
          <p:spPr>
            <a:xfrm>
              <a:off x="5955585" y="2224418"/>
              <a:ext cx="1583293" cy="1124677"/>
            </a:xfrm>
            <a:prstGeom prst="rect">
              <a:avLst/>
            </a:prstGeom>
            <a:noFill/>
          </p:spPr>
          <p:txBody>
            <a:bodyPr wrap="square" rtlCol="0">
              <a:spAutoFit/>
            </a:bodyPr>
            <a:lstStyle/>
            <a:p>
              <a:pPr algn="ctr"/>
              <a:r>
                <a:rPr lang="en-US" sz="2800" dirty="0"/>
                <a:t>CI Server</a:t>
              </a:r>
            </a:p>
          </p:txBody>
        </p:sp>
      </p:grpSp>
      <p:sp>
        <p:nvSpPr>
          <p:cNvPr id="40" name="Diamond 39">
            <a:extLst>
              <a:ext uri="{FF2B5EF4-FFF2-40B4-BE49-F238E27FC236}">
                <a16:creationId xmlns:a16="http://schemas.microsoft.com/office/drawing/2014/main" id="{F6B06C41-4062-49A8-9D79-6DE1ED739F74}"/>
              </a:ext>
            </a:extLst>
          </p:cNvPr>
          <p:cNvSpPr/>
          <p:nvPr/>
        </p:nvSpPr>
        <p:spPr>
          <a:xfrm>
            <a:off x="2050456" y="4700844"/>
            <a:ext cx="829159" cy="720740"/>
          </a:xfrm>
          <a:prstGeom prst="diamon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p>
        </p:txBody>
      </p:sp>
      <p:cxnSp>
        <p:nvCxnSpPr>
          <p:cNvPr id="41" name="Connector: Elbow 12">
            <a:extLst>
              <a:ext uri="{FF2B5EF4-FFF2-40B4-BE49-F238E27FC236}">
                <a16:creationId xmlns:a16="http://schemas.microsoft.com/office/drawing/2014/main" id="{FE02A471-897B-4615-B289-0E71BEF03DB0}"/>
              </a:ext>
            </a:extLst>
          </p:cNvPr>
          <p:cNvCxnSpPr>
            <a:stCxn id="38" idx="1"/>
            <a:endCxn id="40" idx="0"/>
          </p:cNvCxnSpPr>
          <p:nvPr/>
        </p:nvCxnSpPr>
        <p:spPr>
          <a:xfrm rot="10800000" flipV="1">
            <a:off x="2465036" y="3244502"/>
            <a:ext cx="2231144" cy="1456341"/>
          </a:xfrm>
          <a:prstGeom prst="bentConnector2">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C4946C7-542A-4D3B-A649-E56026C23B0F}"/>
              </a:ext>
            </a:extLst>
          </p:cNvPr>
          <p:cNvSpPr txBox="1"/>
          <p:nvPr/>
        </p:nvSpPr>
        <p:spPr>
          <a:xfrm>
            <a:off x="2947299" y="3330282"/>
            <a:ext cx="1288110" cy="461665"/>
          </a:xfrm>
          <a:prstGeom prst="rect">
            <a:avLst/>
          </a:prstGeom>
          <a:noFill/>
        </p:spPr>
        <p:txBody>
          <a:bodyPr wrap="square" rtlCol="0">
            <a:spAutoFit/>
          </a:bodyPr>
          <a:lstStyle/>
          <a:p>
            <a:r>
              <a:rPr lang="en-US" sz="2400" dirty="0"/>
              <a:t>Pass/Fail</a:t>
            </a:r>
          </a:p>
        </p:txBody>
      </p:sp>
      <p:cxnSp>
        <p:nvCxnSpPr>
          <p:cNvPr id="43" name="Straight Arrow Connector 42">
            <a:extLst>
              <a:ext uri="{FF2B5EF4-FFF2-40B4-BE49-F238E27FC236}">
                <a16:creationId xmlns:a16="http://schemas.microsoft.com/office/drawing/2014/main" id="{3B08F2E9-F4E1-4BC7-BC7D-452EFCE81DA4}"/>
              </a:ext>
            </a:extLst>
          </p:cNvPr>
          <p:cNvCxnSpPr>
            <a:cxnSpLocks/>
            <a:stCxn id="40" idx="1"/>
          </p:cNvCxnSpPr>
          <p:nvPr/>
        </p:nvCxnSpPr>
        <p:spPr>
          <a:xfrm flipH="1">
            <a:off x="999007" y="5061214"/>
            <a:ext cx="1051449" cy="0"/>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76">
            <a:extLst>
              <a:ext uri="{FF2B5EF4-FFF2-40B4-BE49-F238E27FC236}">
                <a16:creationId xmlns:a16="http://schemas.microsoft.com/office/drawing/2014/main" id="{B63EBB09-14F6-4FCD-BB38-2EF8E9C29BF8}"/>
              </a:ext>
            </a:extLst>
          </p:cNvPr>
          <p:cNvCxnSpPr>
            <a:cxnSpLocks/>
            <a:stCxn id="17" idx="1"/>
            <a:endCxn id="40" idx="2"/>
          </p:cNvCxnSpPr>
          <p:nvPr/>
        </p:nvCxnSpPr>
        <p:spPr>
          <a:xfrm rot="10800000">
            <a:off x="2465036" y="5421585"/>
            <a:ext cx="2413906" cy="446043"/>
          </a:xfrm>
          <a:prstGeom prst="bentConnector2">
            <a:avLst/>
          </a:prstGeom>
          <a:ln w="57150">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432616" y="1490417"/>
            <a:ext cx="2571446" cy="20563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884973" y="960384"/>
            <a:ext cx="1571584" cy="523220"/>
          </a:xfrm>
          <a:prstGeom prst="rect">
            <a:avLst/>
          </a:prstGeom>
          <a:noFill/>
        </p:spPr>
        <p:txBody>
          <a:bodyPr wrap="none" rtlCol="0">
            <a:spAutoFit/>
          </a:bodyPr>
          <a:lstStyle/>
          <a:p>
            <a:r>
              <a:rPr lang="en-US" sz="2800" dirty="0" smtClean="0"/>
              <a:t>Too slow!</a:t>
            </a:r>
            <a:endParaRPr lang="en-US" sz="2800" dirty="0"/>
          </a:p>
        </p:txBody>
      </p:sp>
      <p:sp>
        <p:nvSpPr>
          <p:cNvPr id="46" name="TextBox 45"/>
          <p:cNvSpPr txBox="1"/>
          <p:nvPr/>
        </p:nvSpPr>
        <p:spPr>
          <a:xfrm>
            <a:off x="5288556" y="529564"/>
            <a:ext cx="2859565" cy="523220"/>
          </a:xfrm>
          <a:prstGeom prst="rect">
            <a:avLst/>
          </a:prstGeom>
          <a:noFill/>
        </p:spPr>
        <p:txBody>
          <a:bodyPr wrap="none" rtlCol="0">
            <a:spAutoFit/>
          </a:bodyPr>
          <a:lstStyle/>
          <a:p>
            <a:r>
              <a:rPr lang="en-US" sz="2800" dirty="0" smtClean="0"/>
              <a:t>Regression Testing</a:t>
            </a:r>
            <a:endParaRPr lang="en-US" sz="2800" dirty="0"/>
          </a:p>
        </p:txBody>
      </p:sp>
    </p:spTree>
    <p:extLst>
      <p:ext uri="{BB962C8B-B14F-4D97-AF65-F5344CB8AC3E}">
        <p14:creationId xmlns:p14="http://schemas.microsoft.com/office/powerpoint/2010/main" val="9707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P spid="11" grpId="0" animBg="1"/>
      <p:bldP spid="13" grpId="0"/>
      <p:bldP spid="15" grpId="0" animBg="1"/>
      <p:bldP spid="16" grpId="0"/>
      <p:bldP spid="40" grpId="0" animBg="1"/>
      <p:bldP spid="42" grpId="0"/>
      <p:bldP spid="52" grpId="0" animBg="1"/>
      <p:bldP spid="5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Unsafe?</a:t>
            </a:r>
          </a:p>
        </p:txBody>
      </p:sp>
      <p:sp>
        <p:nvSpPr>
          <p:cNvPr id="3" name="Content Placeholder 2"/>
          <p:cNvSpPr>
            <a:spLocks noGrp="1"/>
          </p:cNvSpPr>
          <p:nvPr>
            <p:ph idx="1"/>
          </p:nvPr>
        </p:nvSpPr>
        <p:spPr/>
        <p:txBody>
          <a:bodyPr/>
          <a:lstStyle/>
          <a:p>
            <a:r>
              <a:rPr lang="en-US" dirty="0" smtClean="0"/>
              <a:t>Four reasons for unsafety</a:t>
            </a:r>
          </a:p>
          <a:p>
            <a:pPr lvl="1"/>
            <a:r>
              <a:rPr lang="en-US" dirty="0" smtClean="0">
                <a:solidFill>
                  <a:srgbClr val="FF0000"/>
                </a:solidFill>
              </a:rPr>
              <a:t>See paper</a:t>
            </a:r>
          </a:p>
          <a:p>
            <a:endParaRPr lang="en-US" dirty="0" smtClean="0"/>
          </a:p>
          <a:p>
            <a:r>
              <a:rPr lang="en-US" dirty="0" smtClean="0"/>
              <a:t>Test-order dependencies</a:t>
            </a:r>
          </a:p>
          <a:p>
            <a:pPr lvl="1"/>
            <a:r>
              <a:rPr lang="en-US" dirty="0" smtClean="0"/>
              <a:t>Specifically problem for Per-test Analysis</a:t>
            </a:r>
            <a:endParaRPr lang="en-US" dirty="0" smtClean="0"/>
          </a:p>
        </p:txBody>
      </p:sp>
      <p:sp>
        <p:nvSpPr>
          <p:cNvPr id="4" name="Slide Number Placeholder 3"/>
          <p:cNvSpPr>
            <a:spLocks noGrp="1"/>
          </p:cNvSpPr>
          <p:nvPr>
            <p:ph type="sldNum" sz="quarter" idx="12"/>
          </p:nvPr>
        </p:nvSpPr>
        <p:spPr/>
        <p:txBody>
          <a:bodyPr/>
          <a:lstStyle/>
          <a:p>
            <a:fld id="{86672C19-12FB-4E2E-93CA-C498F702D5EE}" type="slidenum">
              <a:rPr lang="en-US" smtClean="0"/>
              <a:t>20</a:t>
            </a:fld>
            <a:endParaRPr lang="en-US"/>
          </a:p>
        </p:txBody>
      </p:sp>
    </p:spTree>
    <p:extLst>
      <p:ext uri="{BB962C8B-B14F-4D97-AF65-F5344CB8AC3E}">
        <p14:creationId xmlns:p14="http://schemas.microsoft.com/office/powerpoint/2010/main" val="41694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Test-Order Dependencies (Per-test)</a:t>
            </a:r>
            <a:endParaRPr lang="en-US" dirty="0"/>
          </a:p>
        </p:txBody>
      </p:sp>
      <p:sp>
        <p:nvSpPr>
          <p:cNvPr id="4" name="Slide Number Placeholder 3"/>
          <p:cNvSpPr>
            <a:spLocks noGrp="1"/>
          </p:cNvSpPr>
          <p:nvPr>
            <p:ph type="sldNum" sz="quarter" idx="12"/>
          </p:nvPr>
        </p:nvSpPr>
        <p:spPr/>
        <p:txBody>
          <a:bodyPr/>
          <a:lstStyle/>
          <a:p>
            <a:fld id="{86672C19-12FB-4E2E-93CA-C498F702D5EE}" type="slidenum">
              <a:rPr lang="en-US" smtClean="0"/>
              <a:t>21</a:t>
            </a:fld>
            <a:endParaRPr lang="en-US"/>
          </a:p>
        </p:txBody>
      </p:sp>
      <p:sp>
        <p:nvSpPr>
          <p:cNvPr id="3" name="TextBox 2"/>
          <p:cNvSpPr txBox="1"/>
          <p:nvPr/>
        </p:nvSpPr>
        <p:spPr>
          <a:xfrm>
            <a:off x="0" y="1690689"/>
            <a:ext cx="5496025" cy="2862322"/>
          </a:xfrm>
          <a:prstGeom prst="rect">
            <a:avLst/>
          </a:prstGeom>
          <a:noFill/>
        </p:spPr>
        <p:txBody>
          <a:bodyPr wrap="square" rtlCol="0">
            <a:spAutoFit/>
          </a:bodyPr>
          <a:lstStyle/>
          <a:p>
            <a:r>
              <a:rPr lang="en-US" dirty="0" smtClean="0">
                <a:solidFill>
                  <a:schemeClr val="accent1"/>
                </a:solidFill>
                <a:latin typeface="Consolas" panose="020B0609020204030204" pitchFamily="49" charset="0"/>
              </a:rPr>
              <a:t>class</a:t>
            </a:r>
            <a:r>
              <a:rPr lang="en-US" dirty="0" smtClean="0">
                <a:latin typeface="Consolas" panose="020B0609020204030204" pitchFamily="49" charset="0"/>
              </a:rPr>
              <a:t> Server {</a:t>
            </a:r>
          </a:p>
          <a:p>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static</a:t>
            </a:r>
            <a:r>
              <a:rPr lang="en-US" dirty="0" smtClean="0">
                <a:latin typeface="Consolas" panose="020B0609020204030204" pitchFamily="49" charset="0"/>
              </a:rPr>
              <a:t> Class </a:t>
            </a:r>
            <a:r>
              <a:rPr lang="en-US" dirty="0" err="1" smtClean="0">
                <a:latin typeface="Consolas" panose="020B0609020204030204" pitchFamily="49" charset="0"/>
              </a:rPr>
              <a:t>sessClz</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static</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try</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sessClz</a:t>
            </a:r>
            <a:r>
              <a:rPr lang="en-US" dirty="0" smtClean="0">
                <a:latin typeface="Consolas" panose="020B0609020204030204" pitchFamily="49" charset="0"/>
              </a:rPr>
              <a:t> = </a:t>
            </a:r>
            <a:r>
              <a:rPr lang="en-US" dirty="0" err="1" smtClean="0">
                <a:latin typeface="Consolas" panose="020B0609020204030204" pitchFamily="49" charset="0"/>
              </a:rPr>
              <a:t>Class.forName</a:t>
            </a:r>
            <a:r>
              <a:rPr lang="en-US" dirty="0" smtClean="0">
                <a:latin typeface="Consolas" panose="020B0609020204030204" pitchFamily="49" charset="0"/>
              </a:rPr>
              <a:t>(</a:t>
            </a:r>
            <a:r>
              <a:rPr lang="en-US" dirty="0" smtClean="0">
                <a:solidFill>
                  <a:srgbClr val="7030A0"/>
                </a:solidFill>
                <a:latin typeface="Consolas" panose="020B0609020204030204" pitchFamily="49" charset="0"/>
              </a:rPr>
              <a:t>“</a:t>
            </a:r>
            <a:r>
              <a:rPr lang="en-US" dirty="0" err="1" smtClean="0">
                <a:solidFill>
                  <a:srgbClr val="7030A0"/>
                </a:solidFill>
                <a:latin typeface="Consolas" panose="020B0609020204030204" pitchFamily="49" charset="0"/>
              </a:rPr>
              <a:t>SessImpl</a:t>
            </a:r>
            <a:r>
              <a:rPr lang="en-US" dirty="0" smtClean="0">
                <a:solidFill>
                  <a:srgbClr val="7030A0"/>
                </a:solidFill>
                <a:latin typeface="Consolas" panose="020B0609020204030204" pitchFamily="49" charset="0"/>
              </a:rPr>
              <a:t>”</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 </a:t>
            </a:r>
            <a:r>
              <a:rPr lang="en-US" dirty="0" smtClean="0">
                <a:solidFill>
                  <a:schemeClr val="accent1"/>
                </a:solidFill>
                <a:latin typeface="Consolas" panose="020B0609020204030204" pitchFamily="49" charset="0"/>
              </a:rPr>
              <a:t>catch</a:t>
            </a:r>
            <a:r>
              <a:rPr lang="en-US" dirty="0" smtClean="0">
                <a:latin typeface="Consolas" panose="020B0609020204030204" pitchFamily="49" charset="0"/>
              </a:rPr>
              <a:t> (Exception ex) {</a:t>
            </a:r>
          </a:p>
          <a:p>
            <a:r>
              <a:rPr lang="en-US" dirty="0">
                <a:latin typeface="Consolas" panose="020B0609020204030204" pitchFamily="49" charset="0"/>
              </a:rPr>
              <a:t> </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p>
          <a:p>
            <a:r>
              <a:rPr lang="en-US" dirty="0">
                <a:latin typeface="Consolas" panose="020B0609020204030204" pitchFamily="49" charset="0"/>
              </a:rPr>
              <a:t> </a:t>
            </a:r>
            <a:r>
              <a:rPr lang="en-US" dirty="0" smtClean="0">
                <a:latin typeface="Consolas" panose="020B0609020204030204" pitchFamily="49" charset="0"/>
              </a:rPr>
              <a:t> }</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6" name="TextBox 5"/>
          <p:cNvSpPr txBox="1"/>
          <p:nvPr/>
        </p:nvSpPr>
        <p:spPr>
          <a:xfrm flipH="1">
            <a:off x="5271635" y="1690689"/>
            <a:ext cx="3872365" cy="4247317"/>
          </a:xfrm>
          <a:prstGeom prst="rect">
            <a:avLst/>
          </a:prstGeom>
          <a:noFill/>
        </p:spPr>
        <p:txBody>
          <a:bodyPr wrap="square" rtlCol="0">
            <a:spAutoFit/>
          </a:bodyPr>
          <a:lstStyle/>
          <a:p>
            <a:r>
              <a:rPr lang="en-US" dirty="0" smtClean="0">
                <a:solidFill>
                  <a:schemeClr val="accent1"/>
                </a:solidFill>
                <a:latin typeface="Consolas" panose="020B0609020204030204" pitchFamily="49" charset="0"/>
              </a:rPr>
              <a:t>class</a:t>
            </a:r>
            <a:r>
              <a:rPr lang="en-US" dirty="0" smtClean="0">
                <a:latin typeface="Consolas" panose="020B0609020204030204" pitchFamily="49" charset="0"/>
              </a:rPr>
              <a:t> T1 {</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rgbClr val="7030A0"/>
                </a:solidFill>
                <a:latin typeface="Consolas" panose="020B0609020204030204" pitchFamily="49" charset="0"/>
              </a:rPr>
              <a:t>@Test</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public</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void</a:t>
            </a:r>
            <a:r>
              <a:rPr lang="en-US" dirty="0" smtClean="0">
                <a:latin typeface="Consolas" panose="020B0609020204030204" pitchFamily="49" charset="0"/>
              </a:rPr>
              <a:t> t1()</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throws</a:t>
            </a:r>
            <a:r>
              <a:rPr lang="en-US" dirty="0" smtClean="0">
                <a:latin typeface="Consolas" panose="020B0609020204030204" pitchFamily="49" charset="0"/>
              </a:rPr>
              <a:t> Exception {</a:t>
            </a:r>
          </a:p>
          <a:p>
            <a:r>
              <a:rPr lang="en-US" dirty="0">
                <a:latin typeface="Consolas" panose="020B0609020204030204" pitchFamily="49" charset="0"/>
              </a:rPr>
              <a:t> </a:t>
            </a:r>
            <a:r>
              <a:rPr lang="en-US" dirty="0" smtClean="0">
                <a:latin typeface="Consolas" panose="020B0609020204030204" pitchFamily="49" charset="0"/>
              </a:rPr>
              <a:t>   Server s = new Server();</a:t>
            </a:r>
          </a:p>
          <a:p>
            <a:r>
              <a:rPr lang="en-US" dirty="0">
                <a:latin typeface="Consolas" panose="020B0609020204030204" pitchFamily="49" charset="0"/>
              </a:rPr>
              <a:t> </a:t>
            </a:r>
            <a:r>
              <a:rPr lang="en-US" dirty="0" smtClean="0">
                <a:latin typeface="Consolas" panose="020B0609020204030204" pitchFamily="49" charset="0"/>
              </a:rPr>
              <a:t>   …</a:t>
            </a:r>
          </a:p>
          <a:p>
            <a:r>
              <a:rPr lang="en-US" dirty="0" smtClean="0">
                <a:latin typeface="Consolas" panose="020B0609020204030204" pitchFamily="49" charset="0"/>
              </a:rPr>
              <a:t>}</a:t>
            </a:r>
          </a:p>
          <a:p>
            <a:endParaRPr lang="en-US" dirty="0">
              <a:latin typeface="Consolas" panose="020B0609020204030204" pitchFamily="49" charset="0"/>
            </a:endParaRPr>
          </a:p>
          <a:p>
            <a:r>
              <a:rPr lang="en-US" dirty="0">
                <a:solidFill>
                  <a:schemeClr val="accent1"/>
                </a:solidFill>
                <a:latin typeface="Consolas" panose="020B0609020204030204" pitchFamily="49" charset="0"/>
              </a:rPr>
              <a:t>c</a:t>
            </a:r>
            <a:r>
              <a:rPr lang="en-US" dirty="0" smtClean="0">
                <a:solidFill>
                  <a:schemeClr val="accent1"/>
                </a:solidFill>
                <a:latin typeface="Consolas" panose="020B0609020204030204" pitchFamily="49" charset="0"/>
              </a:rPr>
              <a:t>lass</a:t>
            </a:r>
            <a:r>
              <a:rPr lang="en-US" dirty="0" smtClean="0">
                <a:latin typeface="Consolas" panose="020B0609020204030204" pitchFamily="49" charset="0"/>
              </a:rPr>
              <a:t> T2 {</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rgbClr val="7030A0"/>
                </a:solidFill>
                <a:latin typeface="Consolas" panose="020B0609020204030204" pitchFamily="49" charset="0"/>
              </a:rPr>
              <a:t>@Test</a:t>
            </a:r>
          </a:p>
          <a:p>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public</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void</a:t>
            </a:r>
            <a:r>
              <a:rPr lang="en-US" dirty="0" smtClean="0">
                <a:latin typeface="Consolas" panose="020B0609020204030204" pitchFamily="49" charset="0"/>
              </a:rPr>
              <a:t> t2()</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solidFill>
                  <a:schemeClr val="accent1"/>
                </a:solidFill>
                <a:latin typeface="Consolas" panose="020B0609020204030204" pitchFamily="49" charset="0"/>
              </a:rPr>
              <a:t>throws</a:t>
            </a:r>
            <a:r>
              <a:rPr lang="en-US" dirty="0" smtClean="0">
                <a:latin typeface="Consolas" panose="020B0609020204030204" pitchFamily="49" charset="0"/>
              </a:rPr>
              <a:t> Exception {</a:t>
            </a:r>
          </a:p>
          <a:p>
            <a:r>
              <a:rPr lang="en-US" dirty="0">
                <a:latin typeface="Consolas" panose="020B0609020204030204" pitchFamily="49" charset="0"/>
              </a:rPr>
              <a:t> </a:t>
            </a:r>
            <a:r>
              <a:rPr lang="en-US" dirty="0" smtClean="0">
                <a:latin typeface="Consolas" panose="020B0609020204030204" pitchFamily="49" charset="0"/>
              </a:rPr>
              <a:t>   Server s = new Server();</a:t>
            </a:r>
          </a:p>
          <a:p>
            <a:r>
              <a:rPr lang="en-US" dirty="0">
                <a:latin typeface="Consolas" panose="020B0609020204030204" pitchFamily="49" charset="0"/>
              </a:rPr>
              <a:t> </a:t>
            </a:r>
            <a:r>
              <a:rPr lang="en-US" dirty="0" smtClean="0">
                <a:latin typeface="Consolas" panose="020B0609020204030204" pitchFamily="49" charset="0"/>
              </a:rPr>
              <a:t>   …</a:t>
            </a:r>
          </a:p>
          <a:p>
            <a:r>
              <a:rPr lang="en-US" dirty="0" smtClean="0">
                <a:latin typeface="Consolas" panose="020B0609020204030204" pitchFamily="49" charset="0"/>
              </a:rPr>
              <a:t>}</a:t>
            </a:r>
            <a:endParaRPr lang="en-US" dirty="0">
              <a:latin typeface="Consolas" panose="020B0609020204030204" pitchFamily="49" charset="0"/>
            </a:endParaRPr>
          </a:p>
        </p:txBody>
      </p:sp>
      <p:sp>
        <p:nvSpPr>
          <p:cNvPr id="7" name="Oval 6"/>
          <p:cNvSpPr/>
          <p:nvPr/>
        </p:nvSpPr>
        <p:spPr>
          <a:xfrm>
            <a:off x="1725258" y="1893454"/>
            <a:ext cx="1562887" cy="591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8458" y="2604656"/>
            <a:ext cx="4726342" cy="701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52783" y="3906091"/>
            <a:ext cx="1408176" cy="1408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endParaRPr lang="en-US" dirty="0"/>
          </a:p>
        </p:txBody>
      </p:sp>
      <p:sp>
        <p:nvSpPr>
          <p:cNvPr id="10" name="Oval 9"/>
          <p:cNvSpPr/>
          <p:nvPr/>
        </p:nvSpPr>
        <p:spPr>
          <a:xfrm>
            <a:off x="3113742" y="3906091"/>
            <a:ext cx="1408371" cy="1408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SessImpl</a:t>
            </a:r>
            <a:endParaRPr lang="en-US" dirty="0"/>
          </a:p>
        </p:txBody>
      </p:sp>
      <p:cxnSp>
        <p:nvCxnSpPr>
          <p:cNvPr id="12" name="Straight Arrow Connector 11"/>
          <p:cNvCxnSpPr>
            <a:stCxn id="9" idx="6"/>
            <a:endCxn id="10" idx="2"/>
          </p:cNvCxnSpPr>
          <p:nvPr/>
        </p:nvCxnSpPr>
        <p:spPr>
          <a:xfrm>
            <a:off x="2260959" y="4610179"/>
            <a:ext cx="852783" cy="0"/>
          </a:xfrm>
          <a:prstGeom prst="straightConnector1">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68930" y="5773691"/>
            <a:ext cx="979055" cy="91999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14" name="Oval 13"/>
          <p:cNvSpPr/>
          <p:nvPr/>
        </p:nvSpPr>
        <p:spPr>
          <a:xfrm>
            <a:off x="1407979" y="5773691"/>
            <a:ext cx="979055" cy="91999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T2</a:t>
            </a:r>
            <a:endParaRPr lang="en-US" dirty="0"/>
          </a:p>
        </p:txBody>
      </p:sp>
      <p:sp>
        <p:nvSpPr>
          <p:cNvPr id="15" name="TextBox 14"/>
          <p:cNvSpPr txBox="1"/>
          <p:nvPr/>
        </p:nvSpPr>
        <p:spPr>
          <a:xfrm>
            <a:off x="2461060" y="4691510"/>
            <a:ext cx="452581" cy="369332"/>
          </a:xfrm>
          <a:prstGeom prst="rect">
            <a:avLst/>
          </a:prstGeom>
          <a:noFill/>
        </p:spPr>
        <p:txBody>
          <a:bodyPr wrap="square" rtlCol="0">
            <a:spAutoFit/>
          </a:bodyPr>
          <a:lstStyle/>
          <a:p>
            <a:r>
              <a:rPr lang="en-US" dirty="0" smtClean="0">
                <a:solidFill>
                  <a:schemeClr val="accent3"/>
                </a:solidFill>
              </a:rPr>
              <a:t>T1</a:t>
            </a:r>
            <a:endParaRPr lang="en-US" dirty="0">
              <a:solidFill>
                <a:schemeClr val="accent3"/>
              </a:solidFill>
            </a:endParaRPr>
          </a:p>
        </p:txBody>
      </p:sp>
      <p:sp>
        <p:nvSpPr>
          <p:cNvPr id="16" name="Multiply 15"/>
          <p:cNvSpPr/>
          <p:nvPr/>
        </p:nvSpPr>
        <p:spPr>
          <a:xfrm>
            <a:off x="30409" y="5662373"/>
            <a:ext cx="2414877" cy="1142630"/>
          </a:xfrm>
          <a:prstGeom prst="mathMultiply">
            <a:avLst>
              <a:gd name="adj1" fmla="val 154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2479993" y="4657307"/>
            <a:ext cx="368881" cy="392134"/>
          </a:xfrm>
          <a:prstGeom prst="mathMultiply">
            <a:avLst>
              <a:gd name="adj1" fmla="val 154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61059" y="5060842"/>
            <a:ext cx="452581" cy="369332"/>
          </a:xfrm>
          <a:prstGeom prst="rect">
            <a:avLst/>
          </a:prstGeom>
          <a:noFill/>
        </p:spPr>
        <p:txBody>
          <a:bodyPr wrap="square" rtlCol="0">
            <a:spAutoFit/>
          </a:bodyPr>
          <a:lstStyle/>
          <a:p>
            <a:r>
              <a:rPr lang="en-US" dirty="0" smtClean="0">
                <a:solidFill>
                  <a:schemeClr val="accent3"/>
                </a:solidFill>
              </a:rPr>
              <a:t>T2</a:t>
            </a:r>
            <a:endParaRPr lang="en-US" dirty="0">
              <a:solidFill>
                <a:schemeClr val="accent3"/>
              </a:solidFill>
            </a:endParaRPr>
          </a:p>
        </p:txBody>
      </p:sp>
      <p:sp>
        <p:nvSpPr>
          <p:cNvPr id="19" name="Oval 18"/>
          <p:cNvSpPr/>
          <p:nvPr/>
        </p:nvSpPr>
        <p:spPr>
          <a:xfrm>
            <a:off x="2744350" y="5774004"/>
            <a:ext cx="979055" cy="91999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T2</a:t>
            </a:r>
            <a:endParaRPr lang="en-US" dirty="0"/>
          </a:p>
        </p:txBody>
      </p:sp>
      <p:sp>
        <p:nvSpPr>
          <p:cNvPr id="20" name="Oval 19"/>
          <p:cNvSpPr/>
          <p:nvPr/>
        </p:nvSpPr>
        <p:spPr>
          <a:xfrm>
            <a:off x="3983399" y="5774004"/>
            <a:ext cx="979055" cy="91999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T1</a:t>
            </a:r>
            <a:endParaRPr lang="en-US" dirty="0"/>
          </a:p>
        </p:txBody>
      </p:sp>
      <p:sp>
        <p:nvSpPr>
          <p:cNvPr id="22" name="Rectangle 21"/>
          <p:cNvSpPr/>
          <p:nvPr/>
        </p:nvSpPr>
        <p:spPr>
          <a:xfrm>
            <a:off x="5865284" y="2738799"/>
            <a:ext cx="3029333" cy="433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5283" y="4959553"/>
            <a:ext cx="3029333" cy="433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88120" y="5789495"/>
            <a:ext cx="3291921" cy="830997"/>
          </a:xfrm>
          <a:prstGeom prst="rect">
            <a:avLst/>
          </a:prstGeom>
          <a:noFill/>
        </p:spPr>
        <p:txBody>
          <a:bodyPr wrap="square" rtlCol="0">
            <a:spAutoFit/>
          </a:bodyPr>
          <a:lstStyle/>
          <a:p>
            <a:r>
              <a:rPr lang="en-US" sz="2400" b="1" dirty="0" smtClean="0"/>
              <a:t>Different order,</a:t>
            </a:r>
          </a:p>
          <a:p>
            <a:r>
              <a:rPr lang="en-US" sz="2400" b="1" dirty="0"/>
              <a:t>d</a:t>
            </a:r>
            <a:r>
              <a:rPr lang="en-US" sz="2400" b="1" dirty="0" smtClean="0"/>
              <a:t>ifferent dependencies!</a:t>
            </a:r>
            <a:endParaRPr lang="en-US" sz="2400" b="1" dirty="0"/>
          </a:p>
        </p:txBody>
      </p:sp>
    </p:spTree>
    <p:extLst>
      <p:ext uri="{BB962C8B-B14F-4D97-AF65-F5344CB8AC3E}">
        <p14:creationId xmlns:p14="http://schemas.microsoft.com/office/powerpoint/2010/main" val="38125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10" grpId="0" animBg="1"/>
      <p:bldP spid="13" grpId="0" animBg="1"/>
      <p:bldP spid="14" grpId="0" animBg="1"/>
      <p:bldP spid="15" grpId="0"/>
      <p:bldP spid="16" grpId="0" animBg="1"/>
      <p:bldP spid="17" grpId="0" animBg="1"/>
      <p:bldP spid="18" grpId="0"/>
      <p:bldP spid="19" grpId="0" animBg="1"/>
      <p:bldP spid="20" grpId="0" animBg="1"/>
      <p:bldP spid="22" grpId="0" animBg="1"/>
      <p:bldP spid="2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RQ4: End-to-end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392" y="1188720"/>
            <a:ext cx="4523216" cy="5669280"/>
          </a:xfrm>
          <a:prstGeom prst="rect">
            <a:avLst/>
          </a:prstGeom>
        </p:spPr>
      </p:pic>
      <p:sp>
        <p:nvSpPr>
          <p:cNvPr id="5" name="Slide Number Placeholder 4"/>
          <p:cNvSpPr>
            <a:spLocks noGrp="1"/>
          </p:cNvSpPr>
          <p:nvPr>
            <p:ph type="sldNum" sz="quarter" idx="12"/>
          </p:nvPr>
        </p:nvSpPr>
        <p:spPr/>
        <p:txBody>
          <a:bodyPr/>
          <a:lstStyle/>
          <a:p>
            <a:fld id="{86672C19-12FB-4E2E-93CA-C498F702D5EE}" type="slidenum">
              <a:rPr lang="en-US" smtClean="0"/>
              <a:t>22</a:t>
            </a:fld>
            <a:endParaRPr lang="en-US"/>
          </a:p>
        </p:txBody>
      </p:sp>
      <p:sp>
        <p:nvSpPr>
          <p:cNvPr id="3" name="Oval 2"/>
          <p:cNvSpPr/>
          <p:nvPr/>
        </p:nvSpPr>
        <p:spPr>
          <a:xfrm>
            <a:off x="6026467" y="1394620"/>
            <a:ext cx="817245" cy="22172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28097" y="6264910"/>
            <a:ext cx="1635443" cy="501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69791365"/>
              </p:ext>
            </p:extLst>
          </p:nvPr>
        </p:nvGraphicFramePr>
        <p:xfrm>
          <a:off x="6988679" y="3611880"/>
          <a:ext cx="1371600" cy="222504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029761306"/>
                    </a:ext>
                  </a:extLst>
                </a:gridCol>
                <a:gridCol w="914400">
                  <a:extLst>
                    <a:ext uri="{9D8B030D-6E8A-4147-A177-3AD203B41FA5}">
                      <a16:colId xmlns:a16="http://schemas.microsoft.com/office/drawing/2014/main" val="395462315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1607412"/>
                  </a:ext>
                </a:extLst>
              </a:tr>
              <a:tr h="370840">
                <a:tc>
                  <a:txBody>
                    <a:bodyPr/>
                    <a:lstStyle/>
                    <a:p>
                      <a:r>
                        <a:rPr lang="en-US" dirty="0" smtClean="0"/>
                        <a:t>RU</a:t>
                      </a:r>
                      <a:endParaRPr lang="en-US" dirty="0"/>
                    </a:p>
                  </a:txBody>
                  <a:tcPr/>
                </a:tc>
                <a:tc>
                  <a:txBody>
                    <a:bodyPr/>
                    <a:lstStyle/>
                    <a:p>
                      <a:pPr algn="r"/>
                      <a:r>
                        <a:rPr lang="en-US" dirty="0" smtClean="0"/>
                        <a:t>71.7%</a:t>
                      </a:r>
                      <a:endParaRPr lang="en-US" dirty="0"/>
                    </a:p>
                  </a:txBody>
                  <a:tcPr/>
                </a:tc>
                <a:extLst>
                  <a:ext uri="{0D108BD9-81ED-4DB2-BD59-A6C34878D82A}">
                    <a16:rowId xmlns:a16="http://schemas.microsoft.com/office/drawing/2014/main" val="3084480109"/>
                  </a:ext>
                </a:extLst>
              </a:tr>
              <a:tr h="370840">
                <a:tc>
                  <a:txBody>
                    <a:bodyPr/>
                    <a:lstStyle/>
                    <a:p>
                      <a:r>
                        <a:rPr lang="en-US" dirty="0" err="1" smtClean="0"/>
                        <a:t>B</a:t>
                      </a:r>
                      <a:r>
                        <a:rPr lang="en-US" baseline="-25000" dirty="0" err="1" smtClean="0"/>
                        <a:t>d</a:t>
                      </a:r>
                      <a:endParaRPr lang="en-US" dirty="0"/>
                    </a:p>
                  </a:txBody>
                  <a:tcPr/>
                </a:tc>
                <a:tc>
                  <a:txBody>
                    <a:bodyPr/>
                    <a:lstStyle/>
                    <a:p>
                      <a:pPr algn="r"/>
                      <a:r>
                        <a:rPr lang="en-US" dirty="0" smtClean="0"/>
                        <a:t>94.5%</a:t>
                      </a:r>
                      <a:endParaRPr lang="en-US" dirty="0"/>
                    </a:p>
                  </a:txBody>
                  <a:tcPr/>
                </a:tc>
                <a:extLst>
                  <a:ext uri="{0D108BD9-81ED-4DB2-BD59-A6C34878D82A}">
                    <a16:rowId xmlns:a16="http://schemas.microsoft.com/office/drawing/2014/main" val="523960673"/>
                  </a:ext>
                </a:extLst>
              </a:tr>
              <a:tr h="370840">
                <a:tc>
                  <a:txBody>
                    <a:bodyPr/>
                    <a:lstStyle/>
                    <a:p>
                      <a:r>
                        <a:rPr lang="en-US" dirty="0" err="1" smtClean="0"/>
                        <a:t>B</a:t>
                      </a:r>
                      <a:r>
                        <a:rPr lang="en-US" baseline="-25000" dirty="0" err="1" smtClean="0"/>
                        <a:t>s</a:t>
                      </a:r>
                      <a:endParaRPr lang="en-US" dirty="0"/>
                    </a:p>
                  </a:txBody>
                  <a:tcPr/>
                </a:tc>
                <a:tc>
                  <a:txBody>
                    <a:bodyPr/>
                    <a:lstStyle/>
                    <a:p>
                      <a:pPr algn="r"/>
                      <a:r>
                        <a:rPr lang="en-US" dirty="0" smtClean="0"/>
                        <a:t>98.3%</a:t>
                      </a:r>
                      <a:endParaRPr lang="en-US" dirty="0"/>
                    </a:p>
                  </a:txBody>
                  <a:tcPr/>
                </a:tc>
                <a:extLst>
                  <a:ext uri="{0D108BD9-81ED-4DB2-BD59-A6C34878D82A}">
                    <a16:rowId xmlns:a16="http://schemas.microsoft.com/office/drawing/2014/main" val="377493499"/>
                  </a:ext>
                </a:extLst>
              </a:tr>
              <a:tr h="370840">
                <a:tc>
                  <a:txBody>
                    <a:bodyPr/>
                    <a:lstStyle/>
                    <a:p>
                      <a:r>
                        <a:rPr lang="en-US" dirty="0" smtClean="0"/>
                        <a:t>D</a:t>
                      </a:r>
                      <a:endParaRPr lang="en-US" dirty="0"/>
                    </a:p>
                  </a:txBody>
                  <a:tcPr/>
                </a:tc>
                <a:tc>
                  <a:txBody>
                    <a:bodyPr/>
                    <a:lstStyle/>
                    <a:p>
                      <a:pPr algn="r"/>
                      <a:r>
                        <a:rPr lang="en-US" dirty="0" smtClean="0"/>
                        <a:t>134.4%</a:t>
                      </a:r>
                      <a:endParaRPr lang="en-US" dirty="0"/>
                    </a:p>
                  </a:txBody>
                  <a:tcPr/>
                </a:tc>
                <a:extLst>
                  <a:ext uri="{0D108BD9-81ED-4DB2-BD59-A6C34878D82A}">
                    <a16:rowId xmlns:a16="http://schemas.microsoft.com/office/drawing/2014/main" val="2841100597"/>
                  </a:ext>
                </a:extLst>
              </a:tr>
              <a:tr h="370840">
                <a:tc>
                  <a:txBody>
                    <a:bodyPr/>
                    <a:lstStyle/>
                    <a:p>
                      <a:r>
                        <a:rPr lang="en-US" dirty="0" smtClean="0"/>
                        <a:t>P</a:t>
                      </a:r>
                      <a:endParaRPr lang="en-US" dirty="0"/>
                    </a:p>
                  </a:txBody>
                  <a:tcPr/>
                </a:tc>
                <a:tc>
                  <a:txBody>
                    <a:bodyPr/>
                    <a:lstStyle/>
                    <a:p>
                      <a:pPr algn="r"/>
                      <a:r>
                        <a:rPr lang="en-US" dirty="0" smtClean="0"/>
                        <a:t>88.3%</a:t>
                      </a:r>
                      <a:endParaRPr lang="en-US" dirty="0"/>
                    </a:p>
                  </a:txBody>
                  <a:tcPr/>
                </a:tc>
                <a:extLst>
                  <a:ext uri="{0D108BD9-81ED-4DB2-BD59-A6C34878D82A}">
                    <a16:rowId xmlns:a16="http://schemas.microsoft.com/office/drawing/2014/main" val="2282242531"/>
                  </a:ext>
                </a:extLst>
              </a:tr>
            </a:tbl>
          </a:graphicData>
        </a:graphic>
      </p:graphicFrame>
      <p:cxnSp>
        <p:nvCxnSpPr>
          <p:cNvPr id="9" name="Straight Connector 8"/>
          <p:cNvCxnSpPr/>
          <p:nvPr/>
        </p:nvCxnSpPr>
        <p:spPr>
          <a:xfrm flipH="1">
            <a:off x="4626187" y="1279525"/>
            <a:ext cx="7408" cy="5397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RQ4: End-to-end time (offline)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391" y="1188720"/>
            <a:ext cx="4523218" cy="5669280"/>
          </a:xfrm>
          <a:prstGeom prst="rect">
            <a:avLst/>
          </a:prstGeom>
        </p:spPr>
      </p:pic>
      <p:sp>
        <p:nvSpPr>
          <p:cNvPr id="5" name="TextBox 4"/>
          <p:cNvSpPr txBox="1"/>
          <p:nvPr/>
        </p:nvSpPr>
        <p:spPr>
          <a:xfrm>
            <a:off x="1" y="1366225"/>
            <a:ext cx="2585884" cy="1200329"/>
          </a:xfrm>
          <a:prstGeom prst="rect">
            <a:avLst/>
          </a:prstGeom>
          <a:noFill/>
        </p:spPr>
        <p:txBody>
          <a:bodyPr wrap="square" rtlCol="0">
            <a:spAutoFit/>
          </a:bodyPr>
          <a:lstStyle/>
          <a:p>
            <a:r>
              <a:rPr lang="en-US" dirty="0"/>
              <a:t>Do not include</a:t>
            </a:r>
          </a:p>
          <a:p>
            <a:r>
              <a:rPr lang="en-US" dirty="0"/>
              <a:t>graph construction and instrumented run time</a:t>
            </a:r>
          </a:p>
          <a:p>
            <a:r>
              <a:rPr lang="en-US" dirty="0"/>
              <a:t>(all that can be “offline”)</a:t>
            </a:r>
          </a:p>
        </p:txBody>
      </p:sp>
      <p:sp>
        <p:nvSpPr>
          <p:cNvPr id="6" name="Slide Number Placeholder 5"/>
          <p:cNvSpPr>
            <a:spLocks noGrp="1"/>
          </p:cNvSpPr>
          <p:nvPr>
            <p:ph type="sldNum" sz="quarter" idx="12"/>
          </p:nvPr>
        </p:nvSpPr>
        <p:spPr/>
        <p:txBody>
          <a:bodyPr/>
          <a:lstStyle/>
          <a:p>
            <a:fld id="{86672C19-12FB-4E2E-93CA-C498F702D5EE}" type="slidenum">
              <a:rPr lang="en-US" smtClean="0"/>
              <a:t>23</a:t>
            </a:fld>
            <a:endParaRPr lang="en-US"/>
          </a:p>
        </p:txBody>
      </p:sp>
      <p:sp>
        <p:nvSpPr>
          <p:cNvPr id="4" name="TextBox 3"/>
          <p:cNvSpPr txBox="1"/>
          <p:nvPr/>
        </p:nvSpPr>
        <p:spPr>
          <a:xfrm flipH="1">
            <a:off x="5565644" y="2463910"/>
            <a:ext cx="3578356" cy="830997"/>
          </a:xfrm>
          <a:prstGeom prst="rect">
            <a:avLst/>
          </a:prstGeom>
          <a:noFill/>
        </p:spPr>
        <p:txBody>
          <a:bodyPr wrap="square" rtlCol="0">
            <a:spAutoFit/>
          </a:bodyPr>
          <a:lstStyle/>
          <a:p>
            <a:r>
              <a:rPr lang="en-US" sz="2400" b="1" dirty="0" smtClean="0"/>
              <a:t>Per-test seems reasonable</a:t>
            </a:r>
          </a:p>
          <a:p>
            <a:r>
              <a:rPr lang="en-US" sz="2400" b="1" dirty="0" smtClean="0"/>
              <a:t>(but unsafe!)</a:t>
            </a:r>
            <a:endParaRPr lang="en-US" sz="2400" b="1" dirty="0"/>
          </a:p>
        </p:txBody>
      </p:sp>
      <p:sp>
        <p:nvSpPr>
          <p:cNvPr id="7" name="Oval 6"/>
          <p:cNvSpPr/>
          <p:nvPr/>
        </p:nvSpPr>
        <p:spPr>
          <a:xfrm>
            <a:off x="4045743" y="6288088"/>
            <a:ext cx="1052513" cy="501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66292609"/>
              </p:ext>
            </p:extLst>
          </p:nvPr>
        </p:nvGraphicFramePr>
        <p:xfrm>
          <a:off x="6988679" y="3611880"/>
          <a:ext cx="1371600" cy="222504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029761306"/>
                    </a:ext>
                  </a:extLst>
                </a:gridCol>
                <a:gridCol w="914400">
                  <a:extLst>
                    <a:ext uri="{9D8B030D-6E8A-4147-A177-3AD203B41FA5}">
                      <a16:colId xmlns:a16="http://schemas.microsoft.com/office/drawing/2014/main" val="395462315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1607412"/>
                  </a:ext>
                </a:extLst>
              </a:tr>
              <a:tr h="370840">
                <a:tc>
                  <a:txBody>
                    <a:bodyPr/>
                    <a:lstStyle/>
                    <a:p>
                      <a:r>
                        <a:rPr lang="en-US" dirty="0" smtClean="0"/>
                        <a:t>RU</a:t>
                      </a:r>
                      <a:endParaRPr lang="en-US" dirty="0"/>
                    </a:p>
                  </a:txBody>
                  <a:tcPr/>
                </a:tc>
                <a:tc>
                  <a:txBody>
                    <a:bodyPr/>
                    <a:lstStyle/>
                    <a:p>
                      <a:pPr algn="r"/>
                      <a:r>
                        <a:rPr lang="en-US" dirty="0" smtClean="0"/>
                        <a:t>69.1%</a:t>
                      </a:r>
                      <a:endParaRPr lang="en-US" dirty="0"/>
                    </a:p>
                  </a:txBody>
                  <a:tcPr/>
                </a:tc>
                <a:extLst>
                  <a:ext uri="{0D108BD9-81ED-4DB2-BD59-A6C34878D82A}">
                    <a16:rowId xmlns:a16="http://schemas.microsoft.com/office/drawing/2014/main" val="3084480109"/>
                  </a:ext>
                </a:extLst>
              </a:tr>
              <a:tr h="370840">
                <a:tc>
                  <a:txBody>
                    <a:bodyPr/>
                    <a:lstStyle/>
                    <a:p>
                      <a:r>
                        <a:rPr lang="en-US" dirty="0" err="1" smtClean="0"/>
                        <a:t>B</a:t>
                      </a:r>
                      <a:r>
                        <a:rPr lang="en-US" baseline="-25000" dirty="0" err="1" smtClean="0"/>
                        <a:t>d</a:t>
                      </a:r>
                      <a:endParaRPr lang="en-US" dirty="0"/>
                    </a:p>
                  </a:txBody>
                  <a:tcPr/>
                </a:tc>
                <a:tc>
                  <a:txBody>
                    <a:bodyPr/>
                    <a:lstStyle/>
                    <a:p>
                      <a:pPr algn="r"/>
                      <a:r>
                        <a:rPr lang="en-US" dirty="0" smtClean="0"/>
                        <a:t>85.8%</a:t>
                      </a:r>
                      <a:endParaRPr lang="en-US" dirty="0"/>
                    </a:p>
                  </a:txBody>
                  <a:tcPr/>
                </a:tc>
                <a:extLst>
                  <a:ext uri="{0D108BD9-81ED-4DB2-BD59-A6C34878D82A}">
                    <a16:rowId xmlns:a16="http://schemas.microsoft.com/office/drawing/2014/main" val="523960673"/>
                  </a:ext>
                </a:extLst>
              </a:tr>
              <a:tr h="370840">
                <a:tc>
                  <a:txBody>
                    <a:bodyPr/>
                    <a:lstStyle/>
                    <a:p>
                      <a:r>
                        <a:rPr lang="en-US" dirty="0" err="1" smtClean="0"/>
                        <a:t>B</a:t>
                      </a:r>
                      <a:r>
                        <a:rPr lang="en-US" baseline="-25000" dirty="0" err="1" smtClean="0"/>
                        <a:t>s</a:t>
                      </a:r>
                      <a:endParaRPr lang="en-US" dirty="0"/>
                    </a:p>
                  </a:txBody>
                  <a:tcPr/>
                </a:tc>
                <a:tc>
                  <a:txBody>
                    <a:bodyPr/>
                    <a:lstStyle/>
                    <a:p>
                      <a:pPr algn="r"/>
                      <a:r>
                        <a:rPr lang="en-US" dirty="0" smtClean="0"/>
                        <a:t>89.1%</a:t>
                      </a:r>
                      <a:endParaRPr lang="en-US" dirty="0"/>
                    </a:p>
                  </a:txBody>
                  <a:tcPr/>
                </a:tc>
                <a:extLst>
                  <a:ext uri="{0D108BD9-81ED-4DB2-BD59-A6C34878D82A}">
                    <a16:rowId xmlns:a16="http://schemas.microsoft.com/office/drawing/2014/main" val="377493499"/>
                  </a:ext>
                </a:extLst>
              </a:tr>
              <a:tr h="370840">
                <a:tc>
                  <a:txBody>
                    <a:bodyPr/>
                    <a:lstStyle/>
                    <a:p>
                      <a:r>
                        <a:rPr lang="en-US" dirty="0" smtClean="0"/>
                        <a:t>D</a:t>
                      </a:r>
                      <a:endParaRPr lang="en-US" dirty="0"/>
                    </a:p>
                  </a:txBody>
                  <a:tcPr/>
                </a:tc>
                <a:tc>
                  <a:txBody>
                    <a:bodyPr/>
                    <a:lstStyle/>
                    <a:p>
                      <a:pPr algn="r"/>
                      <a:r>
                        <a:rPr lang="en-US" dirty="0" smtClean="0"/>
                        <a:t>91.2%</a:t>
                      </a:r>
                      <a:endParaRPr lang="en-US" dirty="0"/>
                    </a:p>
                  </a:txBody>
                  <a:tcPr/>
                </a:tc>
                <a:extLst>
                  <a:ext uri="{0D108BD9-81ED-4DB2-BD59-A6C34878D82A}">
                    <a16:rowId xmlns:a16="http://schemas.microsoft.com/office/drawing/2014/main" val="2841100597"/>
                  </a:ext>
                </a:extLst>
              </a:tr>
              <a:tr h="370840">
                <a:tc>
                  <a:txBody>
                    <a:bodyPr/>
                    <a:lstStyle/>
                    <a:p>
                      <a:r>
                        <a:rPr lang="en-US" dirty="0" smtClean="0"/>
                        <a:t>P</a:t>
                      </a:r>
                      <a:endParaRPr lang="en-US" dirty="0"/>
                    </a:p>
                  </a:txBody>
                  <a:tcPr/>
                </a:tc>
                <a:tc>
                  <a:txBody>
                    <a:bodyPr/>
                    <a:lstStyle/>
                    <a:p>
                      <a:pPr algn="r"/>
                      <a:r>
                        <a:rPr lang="en-US" dirty="0" smtClean="0"/>
                        <a:t>75.8%</a:t>
                      </a:r>
                      <a:endParaRPr lang="en-US" dirty="0"/>
                    </a:p>
                  </a:txBody>
                  <a:tcPr/>
                </a:tc>
                <a:extLst>
                  <a:ext uri="{0D108BD9-81ED-4DB2-BD59-A6C34878D82A}">
                    <a16:rowId xmlns:a16="http://schemas.microsoft.com/office/drawing/2014/main" val="2282242531"/>
                  </a:ext>
                </a:extLst>
              </a:tr>
            </a:tbl>
          </a:graphicData>
        </a:graphic>
      </p:graphicFrame>
      <p:sp>
        <p:nvSpPr>
          <p:cNvPr id="9" name="Rectangle 8"/>
          <p:cNvSpPr/>
          <p:nvPr/>
        </p:nvSpPr>
        <p:spPr>
          <a:xfrm>
            <a:off x="6988679" y="5473700"/>
            <a:ext cx="1371600" cy="363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5140537" y="1279525"/>
            <a:ext cx="7408" cy="5397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smtClean="0"/>
              <a:t>Results seem negative!</a:t>
            </a:r>
          </a:p>
          <a:p>
            <a:pPr lvl="1"/>
            <a:r>
              <a:rPr lang="en-US" dirty="0" smtClean="0"/>
              <a:t>RA SRTS is either impractical, or can be unsafe!</a:t>
            </a:r>
          </a:p>
          <a:p>
            <a:pPr lvl="1"/>
            <a:r>
              <a:rPr lang="en-US" dirty="0" smtClean="0"/>
              <a:t>Need RTS-specific reflection analysis</a:t>
            </a:r>
          </a:p>
          <a:p>
            <a:endParaRPr lang="en-US" dirty="0" smtClean="0"/>
          </a:p>
          <a:p>
            <a:r>
              <a:rPr lang="en-US" dirty="0" smtClean="0"/>
              <a:t>Other directions:</a:t>
            </a:r>
          </a:p>
          <a:p>
            <a:pPr lvl="1"/>
            <a:r>
              <a:rPr lang="en-US" dirty="0" smtClean="0"/>
              <a:t>Unsafe RTS is becoming used in industry, but how unsafe is it?</a:t>
            </a:r>
          </a:p>
          <a:p>
            <a:pPr lvl="1"/>
            <a:r>
              <a:rPr lang="en-US" dirty="0" smtClean="0"/>
              <a:t>Faster base RU RTS: reduce over-approximation?</a:t>
            </a:r>
          </a:p>
        </p:txBody>
      </p:sp>
      <p:sp>
        <p:nvSpPr>
          <p:cNvPr id="4" name="Slide Number Placeholder 3"/>
          <p:cNvSpPr>
            <a:spLocks noGrp="1"/>
          </p:cNvSpPr>
          <p:nvPr>
            <p:ph type="sldNum" sz="quarter" idx="12"/>
          </p:nvPr>
        </p:nvSpPr>
        <p:spPr/>
        <p:txBody>
          <a:bodyPr/>
          <a:lstStyle/>
          <a:p>
            <a:fld id="{86672C19-12FB-4E2E-93CA-C498F702D5EE}" type="slidenum">
              <a:rPr lang="en-US" smtClean="0"/>
              <a:t>24</a:t>
            </a:fld>
            <a:endParaRPr lang="en-US"/>
          </a:p>
        </p:txBody>
      </p:sp>
    </p:spTree>
    <p:extLst>
      <p:ext uri="{BB962C8B-B14F-4D97-AF65-F5344CB8AC3E}">
        <p14:creationId xmlns:p14="http://schemas.microsoft.com/office/powerpoint/2010/main" val="36674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 y="1690688"/>
            <a:ext cx="9144001" cy="5167311"/>
          </a:xfrm>
        </p:spPr>
        <p:txBody>
          <a:bodyPr/>
          <a:lstStyle/>
          <a:p>
            <a:r>
              <a:rPr lang="en-US" dirty="0"/>
              <a:t>Static RTS (SRTS) is unsafe due to reflection</a:t>
            </a:r>
          </a:p>
          <a:p>
            <a:r>
              <a:rPr lang="en-US" dirty="0"/>
              <a:t>P</a:t>
            </a:r>
            <a:r>
              <a:rPr lang="en-US" dirty="0" smtClean="0"/>
              <a:t>ropose 5 reflection-aware SRTS </a:t>
            </a:r>
            <a:r>
              <a:rPr lang="en-US" dirty="0"/>
              <a:t>techniques</a:t>
            </a:r>
          </a:p>
          <a:p>
            <a:pPr lvl="1"/>
            <a:r>
              <a:rPr lang="en-US" dirty="0"/>
              <a:t>Three purely static, </a:t>
            </a:r>
            <a:r>
              <a:rPr lang="en-US" dirty="0" smtClean="0"/>
              <a:t>two </a:t>
            </a:r>
            <a:r>
              <a:rPr lang="en-US" dirty="0"/>
              <a:t>hybrid static-dynamic</a:t>
            </a:r>
          </a:p>
          <a:p>
            <a:r>
              <a:rPr lang="en-US" dirty="0" smtClean="0"/>
              <a:t>Reflection-aware </a:t>
            </a:r>
            <a:r>
              <a:rPr lang="en-US" dirty="0"/>
              <a:t>SRTS is currently </a:t>
            </a:r>
            <a:r>
              <a:rPr lang="en-US" i="1" dirty="0"/>
              <a:t>impractical</a:t>
            </a:r>
          </a:p>
          <a:p>
            <a:pPr lvl="1"/>
            <a:r>
              <a:rPr lang="en-US" dirty="0"/>
              <a:t>End-to-end time </a:t>
            </a:r>
            <a:r>
              <a:rPr lang="en-US" dirty="0" smtClean="0"/>
              <a:t>is too high</a:t>
            </a:r>
            <a:endParaRPr lang="en-US" dirty="0"/>
          </a:p>
          <a:p>
            <a:pPr lvl="1"/>
            <a:r>
              <a:rPr lang="en-US" dirty="0" smtClean="0"/>
              <a:t>Fastest technique is still </a:t>
            </a:r>
            <a:r>
              <a:rPr lang="en-US" dirty="0"/>
              <a:t>unsafe</a:t>
            </a:r>
          </a:p>
          <a:p>
            <a:r>
              <a:rPr lang="en-US" dirty="0" smtClean="0"/>
              <a:t>Future: make RTS-specific reflection analysis</a:t>
            </a:r>
            <a:endParaRPr lang="en-US" dirty="0"/>
          </a:p>
        </p:txBody>
      </p:sp>
      <p:sp>
        <p:nvSpPr>
          <p:cNvPr id="4" name="Slide Number Placeholder 3"/>
          <p:cNvSpPr>
            <a:spLocks noGrp="1"/>
          </p:cNvSpPr>
          <p:nvPr>
            <p:ph type="sldNum" sz="quarter" idx="12"/>
          </p:nvPr>
        </p:nvSpPr>
        <p:spPr/>
        <p:txBody>
          <a:bodyPr/>
          <a:lstStyle/>
          <a:p>
            <a:fld id="{86672C19-12FB-4E2E-93CA-C498F702D5EE}" type="slidenum">
              <a:rPr lang="en-US" smtClean="0"/>
              <a:t>25</a:t>
            </a:fld>
            <a:endParaRPr lang="en-US"/>
          </a:p>
        </p:txBody>
      </p:sp>
      <p:sp>
        <p:nvSpPr>
          <p:cNvPr id="5" name="TextBox 4"/>
          <p:cNvSpPr txBox="1"/>
          <p:nvPr/>
        </p:nvSpPr>
        <p:spPr>
          <a:xfrm>
            <a:off x="354330" y="6211668"/>
            <a:ext cx="4049378" cy="646331"/>
          </a:xfrm>
          <a:prstGeom prst="rect">
            <a:avLst/>
          </a:prstGeom>
          <a:noFill/>
        </p:spPr>
        <p:txBody>
          <a:bodyPr wrap="none" rtlCol="0">
            <a:spAutoFit/>
          </a:bodyPr>
          <a:lstStyle/>
          <a:p>
            <a:r>
              <a:rPr lang="en-US" sz="3600" b="1" dirty="0" smtClean="0"/>
              <a:t>awshi2@illinois.edu</a:t>
            </a:r>
            <a:endParaRPr lang="en-US" sz="3600" b="1" dirty="0"/>
          </a:p>
        </p:txBody>
      </p:sp>
    </p:spTree>
    <p:extLst>
      <p:ext uri="{BB962C8B-B14F-4D97-AF65-F5344CB8AC3E}">
        <p14:creationId xmlns:p14="http://schemas.microsoft.com/office/powerpoint/2010/main" val="4857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885112" y="1002264"/>
            <a:ext cx="3673761" cy="34451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My </a:t>
            </a:r>
            <a:r>
              <a:rPr lang="en-US" dirty="0" smtClean="0"/>
              <a:t>Other Work</a:t>
            </a:r>
            <a:endParaRPr lang="en-US" dirty="0"/>
          </a:p>
        </p:txBody>
      </p:sp>
      <p:sp>
        <p:nvSpPr>
          <p:cNvPr id="4" name="Slide Number Placeholder 3"/>
          <p:cNvSpPr>
            <a:spLocks noGrp="1"/>
          </p:cNvSpPr>
          <p:nvPr>
            <p:ph type="sldNum" sz="quarter" idx="12"/>
          </p:nvPr>
        </p:nvSpPr>
        <p:spPr/>
        <p:txBody>
          <a:bodyPr/>
          <a:lstStyle/>
          <a:p>
            <a:fld id="{904D33FD-34F0-4A48-B236-7B796B95E162}" type="slidenum">
              <a:rPr lang="en-US" smtClean="0"/>
              <a:t>26</a:t>
            </a:fld>
            <a:endParaRPr lang="en-US"/>
          </a:p>
        </p:txBody>
      </p:sp>
      <p:sp>
        <p:nvSpPr>
          <p:cNvPr id="5" name="Oval 4"/>
          <p:cNvSpPr/>
          <p:nvPr/>
        </p:nvSpPr>
        <p:spPr>
          <a:xfrm>
            <a:off x="885112" y="997670"/>
            <a:ext cx="3673761" cy="34451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23977" y="3372563"/>
            <a:ext cx="3673761" cy="34451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83540" y="3363376"/>
            <a:ext cx="3673761" cy="34451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06054" y="1018254"/>
            <a:ext cx="3673761" cy="34451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82101" y="1158944"/>
            <a:ext cx="1484317" cy="461665"/>
          </a:xfrm>
          <a:prstGeom prst="rect">
            <a:avLst/>
          </a:prstGeom>
          <a:noFill/>
        </p:spPr>
        <p:txBody>
          <a:bodyPr wrap="none" rtlCol="0">
            <a:spAutoFit/>
          </a:bodyPr>
          <a:lstStyle/>
          <a:p>
            <a:pPr algn="ctr"/>
            <a:r>
              <a:rPr lang="en-US" sz="2400" dirty="0" smtClean="0"/>
              <a:t>Flaky tests</a:t>
            </a:r>
            <a:endParaRPr lang="en-US" sz="2400" dirty="0"/>
          </a:p>
        </p:txBody>
      </p:sp>
      <p:sp>
        <p:nvSpPr>
          <p:cNvPr id="16" name="TextBox 15"/>
          <p:cNvSpPr txBox="1"/>
          <p:nvPr/>
        </p:nvSpPr>
        <p:spPr>
          <a:xfrm>
            <a:off x="4781137" y="5890929"/>
            <a:ext cx="2193164" cy="830997"/>
          </a:xfrm>
          <a:prstGeom prst="rect">
            <a:avLst/>
          </a:prstGeom>
          <a:noFill/>
        </p:spPr>
        <p:txBody>
          <a:bodyPr wrap="none" rtlCol="0">
            <a:spAutoFit/>
          </a:bodyPr>
          <a:lstStyle/>
          <a:p>
            <a:pPr algn="ctr"/>
            <a:r>
              <a:rPr lang="en-US" sz="2400" dirty="0" smtClean="0"/>
              <a:t>Test placement/</a:t>
            </a:r>
          </a:p>
          <a:p>
            <a:pPr algn="ctr"/>
            <a:r>
              <a:rPr lang="en-US" sz="2400" dirty="0" smtClean="0"/>
              <a:t>reduction</a:t>
            </a:r>
            <a:endParaRPr lang="en-US" sz="2400" dirty="0"/>
          </a:p>
        </p:txBody>
      </p:sp>
      <p:sp>
        <p:nvSpPr>
          <p:cNvPr id="17" name="TextBox 16"/>
          <p:cNvSpPr txBox="1"/>
          <p:nvPr/>
        </p:nvSpPr>
        <p:spPr>
          <a:xfrm>
            <a:off x="1809245" y="5840410"/>
            <a:ext cx="1896288" cy="830997"/>
          </a:xfrm>
          <a:prstGeom prst="rect">
            <a:avLst/>
          </a:prstGeom>
          <a:noFill/>
        </p:spPr>
        <p:txBody>
          <a:bodyPr wrap="none" rtlCol="0">
            <a:spAutoFit/>
          </a:bodyPr>
          <a:lstStyle/>
          <a:p>
            <a:pPr algn="ctr"/>
            <a:r>
              <a:rPr lang="en-US" sz="2400" dirty="0" smtClean="0"/>
              <a:t>Regression</a:t>
            </a:r>
          </a:p>
          <a:p>
            <a:pPr algn="ctr"/>
            <a:r>
              <a:rPr lang="en-US" sz="2400" dirty="0" smtClean="0"/>
              <a:t>Test Selection</a:t>
            </a:r>
            <a:endParaRPr lang="en-US" sz="2400" dirty="0"/>
          </a:p>
        </p:txBody>
      </p:sp>
      <p:sp>
        <p:nvSpPr>
          <p:cNvPr id="18" name="TextBox 17"/>
          <p:cNvSpPr txBox="1"/>
          <p:nvPr/>
        </p:nvSpPr>
        <p:spPr>
          <a:xfrm>
            <a:off x="5202822" y="1115624"/>
            <a:ext cx="1349793" cy="830997"/>
          </a:xfrm>
          <a:prstGeom prst="rect">
            <a:avLst/>
          </a:prstGeom>
          <a:noFill/>
        </p:spPr>
        <p:txBody>
          <a:bodyPr wrap="none" rtlCol="0">
            <a:spAutoFit/>
          </a:bodyPr>
          <a:lstStyle/>
          <a:p>
            <a:pPr algn="ctr"/>
            <a:r>
              <a:rPr lang="en-US" sz="2400" dirty="0" smtClean="0"/>
              <a:t>Mutation</a:t>
            </a:r>
          </a:p>
          <a:p>
            <a:pPr algn="ctr"/>
            <a:r>
              <a:rPr lang="en-US" sz="2400" dirty="0" smtClean="0"/>
              <a:t>Testing</a:t>
            </a:r>
            <a:endParaRPr lang="en-US" sz="2400" dirty="0"/>
          </a:p>
        </p:txBody>
      </p:sp>
      <p:sp>
        <p:nvSpPr>
          <p:cNvPr id="19" name="Oval 18"/>
          <p:cNvSpPr/>
          <p:nvPr/>
        </p:nvSpPr>
        <p:spPr>
          <a:xfrm>
            <a:off x="1761848" y="2345969"/>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1146752" y="2499795"/>
            <a:ext cx="1414875" cy="338554"/>
          </a:xfrm>
          <a:prstGeom prst="rect">
            <a:avLst/>
          </a:prstGeom>
          <a:noFill/>
        </p:spPr>
        <p:txBody>
          <a:bodyPr wrap="none" rtlCol="0">
            <a:spAutoFit/>
          </a:bodyPr>
          <a:lstStyle/>
          <a:p>
            <a:pPr algn="ctr"/>
            <a:r>
              <a:rPr lang="en-US" sz="1600" dirty="0" smtClean="0"/>
              <a:t>ESEC/FSE 2019</a:t>
            </a:r>
            <a:endParaRPr lang="en-US" sz="1600" dirty="0"/>
          </a:p>
        </p:txBody>
      </p:sp>
      <p:sp>
        <p:nvSpPr>
          <p:cNvPr id="21" name="Oval 20"/>
          <p:cNvSpPr/>
          <p:nvPr/>
        </p:nvSpPr>
        <p:spPr>
          <a:xfrm>
            <a:off x="3507422" y="1546176"/>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3099371" y="1700002"/>
            <a:ext cx="1000788" cy="338554"/>
          </a:xfrm>
          <a:prstGeom prst="rect">
            <a:avLst/>
          </a:prstGeom>
          <a:noFill/>
        </p:spPr>
        <p:txBody>
          <a:bodyPr wrap="none" rtlCol="0">
            <a:spAutoFit/>
          </a:bodyPr>
          <a:lstStyle/>
          <a:p>
            <a:pPr algn="ctr"/>
            <a:r>
              <a:rPr lang="en-US" sz="1600" dirty="0" smtClean="0"/>
              <a:t>ICST 2019</a:t>
            </a:r>
            <a:endParaRPr lang="en-US" sz="1600" dirty="0"/>
          </a:p>
        </p:txBody>
      </p:sp>
      <p:sp>
        <p:nvSpPr>
          <p:cNvPr id="23" name="Oval 22"/>
          <p:cNvSpPr/>
          <p:nvPr/>
        </p:nvSpPr>
        <p:spPr>
          <a:xfrm>
            <a:off x="2769175" y="3661384"/>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p:cNvSpPr txBox="1"/>
          <p:nvPr/>
        </p:nvSpPr>
        <p:spPr>
          <a:xfrm>
            <a:off x="2310726" y="3815210"/>
            <a:ext cx="1101584" cy="338554"/>
          </a:xfrm>
          <a:prstGeom prst="rect">
            <a:avLst/>
          </a:prstGeom>
          <a:noFill/>
        </p:spPr>
        <p:txBody>
          <a:bodyPr wrap="none" rtlCol="0">
            <a:spAutoFit/>
          </a:bodyPr>
          <a:lstStyle/>
          <a:p>
            <a:pPr algn="ctr"/>
            <a:r>
              <a:rPr lang="en-US" sz="1600" dirty="0" smtClean="0"/>
              <a:t>ISSRE 2019</a:t>
            </a:r>
            <a:endParaRPr lang="en-US" sz="1600" dirty="0"/>
          </a:p>
        </p:txBody>
      </p:sp>
      <p:sp>
        <p:nvSpPr>
          <p:cNvPr id="25" name="Oval 24"/>
          <p:cNvSpPr/>
          <p:nvPr/>
        </p:nvSpPr>
        <p:spPr>
          <a:xfrm>
            <a:off x="5900142" y="2150702"/>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p:cNvSpPr txBox="1"/>
          <p:nvPr/>
        </p:nvSpPr>
        <p:spPr>
          <a:xfrm>
            <a:off x="5492091" y="2304528"/>
            <a:ext cx="1000788" cy="338554"/>
          </a:xfrm>
          <a:prstGeom prst="rect">
            <a:avLst/>
          </a:prstGeom>
          <a:noFill/>
        </p:spPr>
        <p:txBody>
          <a:bodyPr wrap="none" rtlCol="0">
            <a:spAutoFit/>
          </a:bodyPr>
          <a:lstStyle/>
          <a:p>
            <a:pPr algn="ctr"/>
            <a:r>
              <a:rPr lang="en-US" sz="1600" dirty="0" smtClean="0"/>
              <a:t>ICST 2019</a:t>
            </a:r>
            <a:endParaRPr lang="en-US" sz="1600" dirty="0"/>
          </a:p>
        </p:txBody>
      </p:sp>
      <p:sp>
        <p:nvSpPr>
          <p:cNvPr id="29" name="Oval 28"/>
          <p:cNvSpPr/>
          <p:nvPr/>
        </p:nvSpPr>
        <p:spPr>
          <a:xfrm>
            <a:off x="5296256" y="5093606"/>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4921001" y="5247432"/>
            <a:ext cx="935192" cy="338554"/>
          </a:xfrm>
          <a:prstGeom prst="rect">
            <a:avLst/>
          </a:prstGeom>
          <a:noFill/>
        </p:spPr>
        <p:txBody>
          <a:bodyPr wrap="none" rtlCol="0">
            <a:spAutoFit/>
          </a:bodyPr>
          <a:lstStyle/>
          <a:p>
            <a:pPr algn="ctr"/>
            <a:r>
              <a:rPr lang="en-US" sz="1600" dirty="0" smtClean="0"/>
              <a:t>FSE 2014</a:t>
            </a:r>
            <a:endParaRPr lang="en-US" sz="1600" dirty="0"/>
          </a:p>
        </p:txBody>
      </p:sp>
      <p:sp>
        <p:nvSpPr>
          <p:cNvPr id="31" name="Oval 30"/>
          <p:cNvSpPr/>
          <p:nvPr/>
        </p:nvSpPr>
        <p:spPr>
          <a:xfrm>
            <a:off x="4222013" y="2332614"/>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31"/>
          <p:cNvSpPr txBox="1"/>
          <p:nvPr/>
        </p:nvSpPr>
        <p:spPr>
          <a:xfrm>
            <a:off x="3769879" y="2486440"/>
            <a:ext cx="1088952" cy="338554"/>
          </a:xfrm>
          <a:prstGeom prst="rect">
            <a:avLst/>
          </a:prstGeom>
          <a:noFill/>
        </p:spPr>
        <p:txBody>
          <a:bodyPr wrap="none" rtlCol="0">
            <a:spAutoFit/>
          </a:bodyPr>
          <a:lstStyle/>
          <a:p>
            <a:pPr algn="ctr"/>
            <a:r>
              <a:rPr lang="en-US" sz="1600" dirty="0" smtClean="0"/>
              <a:t>ISSTA 2019</a:t>
            </a:r>
            <a:endParaRPr lang="en-US" sz="1600" dirty="0"/>
          </a:p>
        </p:txBody>
      </p:sp>
      <p:sp>
        <p:nvSpPr>
          <p:cNvPr id="33" name="Oval 32"/>
          <p:cNvSpPr/>
          <p:nvPr/>
        </p:nvSpPr>
        <p:spPr>
          <a:xfrm>
            <a:off x="1577684" y="4393386"/>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Box 33"/>
          <p:cNvSpPr txBox="1"/>
          <p:nvPr/>
        </p:nvSpPr>
        <p:spPr>
          <a:xfrm>
            <a:off x="1007025" y="4547212"/>
            <a:ext cx="1326005" cy="338554"/>
          </a:xfrm>
          <a:prstGeom prst="rect">
            <a:avLst/>
          </a:prstGeom>
          <a:noFill/>
        </p:spPr>
        <p:txBody>
          <a:bodyPr wrap="none" rtlCol="0">
            <a:spAutoFit/>
          </a:bodyPr>
          <a:lstStyle/>
          <a:p>
            <a:pPr algn="ctr"/>
            <a:r>
              <a:rPr lang="en-US" sz="1600" dirty="0" smtClean="0"/>
              <a:t>OOPSLA 2019</a:t>
            </a:r>
            <a:endParaRPr lang="en-US" sz="1600" dirty="0"/>
          </a:p>
        </p:txBody>
      </p:sp>
      <p:sp>
        <p:nvSpPr>
          <p:cNvPr id="35" name="Oval 34"/>
          <p:cNvSpPr/>
          <p:nvPr/>
        </p:nvSpPr>
        <p:spPr>
          <a:xfrm>
            <a:off x="2757915" y="4826114"/>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TextBox 35"/>
          <p:cNvSpPr txBox="1"/>
          <p:nvPr/>
        </p:nvSpPr>
        <p:spPr>
          <a:xfrm>
            <a:off x="2382663" y="4979940"/>
            <a:ext cx="935192" cy="338554"/>
          </a:xfrm>
          <a:prstGeom prst="rect">
            <a:avLst/>
          </a:prstGeom>
          <a:noFill/>
        </p:spPr>
        <p:txBody>
          <a:bodyPr wrap="none" rtlCol="0">
            <a:spAutoFit/>
          </a:bodyPr>
          <a:lstStyle/>
          <a:p>
            <a:pPr algn="ctr"/>
            <a:r>
              <a:rPr lang="en-US" sz="1600" dirty="0" smtClean="0"/>
              <a:t>FSE 2016</a:t>
            </a:r>
            <a:endParaRPr lang="en-US" sz="1600" dirty="0"/>
          </a:p>
        </p:txBody>
      </p:sp>
      <p:sp>
        <p:nvSpPr>
          <p:cNvPr id="37" name="Oval 36"/>
          <p:cNvSpPr/>
          <p:nvPr/>
        </p:nvSpPr>
        <p:spPr>
          <a:xfrm>
            <a:off x="1622624" y="5269993"/>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p:cNvSpPr txBox="1"/>
          <p:nvPr/>
        </p:nvSpPr>
        <p:spPr>
          <a:xfrm>
            <a:off x="1213068" y="5423819"/>
            <a:ext cx="1003801" cy="338554"/>
          </a:xfrm>
          <a:prstGeom prst="rect">
            <a:avLst/>
          </a:prstGeom>
          <a:noFill/>
        </p:spPr>
        <p:txBody>
          <a:bodyPr wrap="none" rtlCol="0">
            <a:spAutoFit/>
          </a:bodyPr>
          <a:lstStyle/>
          <a:p>
            <a:pPr algn="ctr"/>
            <a:r>
              <a:rPr lang="en-US" sz="1600" dirty="0" smtClean="0"/>
              <a:t>ICSE 2019</a:t>
            </a:r>
            <a:endParaRPr lang="en-US" sz="1600" dirty="0"/>
          </a:p>
        </p:txBody>
      </p:sp>
      <p:sp>
        <p:nvSpPr>
          <p:cNvPr id="39" name="Oval 38"/>
          <p:cNvSpPr/>
          <p:nvPr/>
        </p:nvSpPr>
        <p:spPr>
          <a:xfrm>
            <a:off x="6702954" y="5220474"/>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p:cNvSpPr txBox="1"/>
          <p:nvPr/>
        </p:nvSpPr>
        <p:spPr>
          <a:xfrm>
            <a:off x="6293398" y="5374300"/>
            <a:ext cx="1003801" cy="338554"/>
          </a:xfrm>
          <a:prstGeom prst="rect">
            <a:avLst/>
          </a:prstGeom>
          <a:noFill/>
        </p:spPr>
        <p:txBody>
          <a:bodyPr wrap="none" rtlCol="0">
            <a:spAutoFit/>
          </a:bodyPr>
          <a:lstStyle/>
          <a:p>
            <a:pPr algn="ctr"/>
            <a:r>
              <a:rPr lang="en-US" sz="1600" dirty="0" smtClean="0"/>
              <a:t>ICSE 2017</a:t>
            </a:r>
            <a:endParaRPr lang="en-US" sz="1600" dirty="0"/>
          </a:p>
        </p:txBody>
      </p:sp>
      <p:sp>
        <p:nvSpPr>
          <p:cNvPr id="41" name="Oval 40"/>
          <p:cNvSpPr/>
          <p:nvPr/>
        </p:nvSpPr>
        <p:spPr>
          <a:xfrm>
            <a:off x="6759093" y="2631231"/>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TextBox 41"/>
          <p:cNvSpPr txBox="1"/>
          <p:nvPr/>
        </p:nvSpPr>
        <p:spPr>
          <a:xfrm>
            <a:off x="6351042" y="2785057"/>
            <a:ext cx="1000788" cy="338554"/>
          </a:xfrm>
          <a:prstGeom prst="rect">
            <a:avLst/>
          </a:prstGeom>
          <a:noFill/>
        </p:spPr>
        <p:txBody>
          <a:bodyPr wrap="none" rtlCol="0">
            <a:spAutoFit/>
          </a:bodyPr>
          <a:lstStyle/>
          <a:p>
            <a:pPr algn="ctr"/>
            <a:r>
              <a:rPr lang="en-US" sz="1600" dirty="0" smtClean="0"/>
              <a:t>ICST 2018</a:t>
            </a:r>
            <a:endParaRPr lang="en-US" sz="1600" dirty="0"/>
          </a:p>
        </p:txBody>
      </p:sp>
      <p:sp>
        <p:nvSpPr>
          <p:cNvPr id="43" name="Oval 42"/>
          <p:cNvSpPr/>
          <p:nvPr/>
        </p:nvSpPr>
        <p:spPr>
          <a:xfrm>
            <a:off x="2781798" y="2668754"/>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extBox 43"/>
          <p:cNvSpPr txBox="1"/>
          <p:nvPr/>
        </p:nvSpPr>
        <p:spPr>
          <a:xfrm>
            <a:off x="2373747" y="2822580"/>
            <a:ext cx="1000788" cy="338554"/>
          </a:xfrm>
          <a:prstGeom prst="rect">
            <a:avLst/>
          </a:prstGeom>
          <a:noFill/>
        </p:spPr>
        <p:txBody>
          <a:bodyPr wrap="none" rtlCol="0">
            <a:spAutoFit/>
          </a:bodyPr>
          <a:lstStyle/>
          <a:p>
            <a:pPr algn="ctr"/>
            <a:r>
              <a:rPr lang="en-US" sz="1600" dirty="0" smtClean="0"/>
              <a:t>ICST 2016</a:t>
            </a:r>
            <a:endParaRPr lang="en-US" sz="1600" dirty="0"/>
          </a:p>
        </p:txBody>
      </p:sp>
      <p:sp>
        <p:nvSpPr>
          <p:cNvPr id="45" name="Oval 44"/>
          <p:cNvSpPr/>
          <p:nvPr/>
        </p:nvSpPr>
        <p:spPr>
          <a:xfrm>
            <a:off x="6593942" y="4598054"/>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TextBox 45"/>
          <p:cNvSpPr txBox="1"/>
          <p:nvPr/>
        </p:nvSpPr>
        <p:spPr>
          <a:xfrm>
            <a:off x="6141808" y="4751880"/>
            <a:ext cx="1088952" cy="338554"/>
          </a:xfrm>
          <a:prstGeom prst="rect">
            <a:avLst/>
          </a:prstGeom>
          <a:noFill/>
        </p:spPr>
        <p:txBody>
          <a:bodyPr wrap="none" rtlCol="0">
            <a:spAutoFit/>
          </a:bodyPr>
          <a:lstStyle/>
          <a:p>
            <a:pPr algn="ctr"/>
            <a:r>
              <a:rPr lang="en-US" sz="1600" dirty="0" smtClean="0"/>
              <a:t>ISSTA 2018</a:t>
            </a:r>
            <a:endParaRPr lang="en-US" sz="1600" dirty="0"/>
          </a:p>
        </p:txBody>
      </p:sp>
      <p:sp>
        <p:nvSpPr>
          <p:cNvPr id="47" name="Oval 46"/>
          <p:cNvSpPr/>
          <p:nvPr/>
        </p:nvSpPr>
        <p:spPr>
          <a:xfrm>
            <a:off x="5261449" y="2776022"/>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TextBox 47"/>
          <p:cNvSpPr txBox="1"/>
          <p:nvPr/>
        </p:nvSpPr>
        <p:spPr>
          <a:xfrm>
            <a:off x="4803000" y="2929848"/>
            <a:ext cx="1101585" cy="338554"/>
          </a:xfrm>
          <a:prstGeom prst="rect">
            <a:avLst/>
          </a:prstGeom>
          <a:noFill/>
        </p:spPr>
        <p:txBody>
          <a:bodyPr wrap="none" rtlCol="0">
            <a:spAutoFit/>
          </a:bodyPr>
          <a:lstStyle/>
          <a:p>
            <a:pPr algn="ctr"/>
            <a:r>
              <a:rPr lang="en-US" sz="1600" dirty="0" smtClean="0"/>
              <a:t>ISSRE 2016</a:t>
            </a:r>
            <a:endParaRPr lang="en-US" sz="1600" dirty="0"/>
          </a:p>
        </p:txBody>
      </p:sp>
      <p:sp>
        <p:nvSpPr>
          <p:cNvPr id="49" name="Oval 48"/>
          <p:cNvSpPr/>
          <p:nvPr/>
        </p:nvSpPr>
        <p:spPr>
          <a:xfrm>
            <a:off x="4966210" y="4424040"/>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TextBox 49"/>
          <p:cNvSpPr txBox="1"/>
          <p:nvPr/>
        </p:nvSpPr>
        <p:spPr>
          <a:xfrm>
            <a:off x="4577491" y="4577866"/>
            <a:ext cx="962123" cy="338554"/>
          </a:xfrm>
          <a:prstGeom prst="rect">
            <a:avLst/>
          </a:prstGeom>
          <a:noFill/>
        </p:spPr>
        <p:txBody>
          <a:bodyPr wrap="none" rtlCol="0">
            <a:spAutoFit/>
          </a:bodyPr>
          <a:lstStyle/>
          <a:p>
            <a:pPr algn="ctr"/>
            <a:r>
              <a:rPr lang="en-US" sz="1600" dirty="0" smtClean="0"/>
              <a:t>ASE 2016</a:t>
            </a:r>
            <a:endParaRPr lang="en-US" sz="1600" dirty="0"/>
          </a:p>
        </p:txBody>
      </p:sp>
      <p:sp>
        <p:nvSpPr>
          <p:cNvPr id="51" name="Oval 50"/>
          <p:cNvSpPr/>
          <p:nvPr/>
        </p:nvSpPr>
        <p:spPr>
          <a:xfrm>
            <a:off x="4214575" y="4605158"/>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TextBox 51"/>
          <p:cNvSpPr txBox="1"/>
          <p:nvPr/>
        </p:nvSpPr>
        <p:spPr>
          <a:xfrm>
            <a:off x="3599479" y="4758984"/>
            <a:ext cx="1414875" cy="338554"/>
          </a:xfrm>
          <a:prstGeom prst="rect">
            <a:avLst/>
          </a:prstGeom>
          <a:noFill/>
        </p:spPr>
        <p:txBody>
          <a:bodyPr wrap="none" rtlCol="0">
            <a:spAutoFit/>
          </a:bodyPr>
          <a:lstStyle/>
          <a:p>
            <a:pPr algn="ctr"/>
            <a:r>
              <a:rPr lang="en-US" sz="1600" dirty="0" smtClean="0"/>
              <a:t>ESEC/FSE 2015</a:t>
            </a:r>
            <a:endParaRPr lang="en-US" sz="1600" dirty="0"/>
          </a:p>
        </p:txBody>
      </p:sp>
      <p:sp>
        <p:nvSpPr>
          <p:cNvPr id="53" name="Oval 52"/>
          <p:cNvSpPr/>
          <p:nvPr/>
        </p:nvSpPr>
        <p:spPr>
          <a:xfrm>
            <a:off x="2256391" y="1838935"/>
            <a:ext cx="138761" cy="15382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p:cNvSpPr txBox="1"/>
          <p:nvPr/>
        </p:nvSpPr>
        <p:spPr>
          <a:xfrm>
            <a:off x="1804257" y="1992761"/>
            <a:ext cx="1088952" cy="338554"/>
          </a:xfrm>
          <a:prstGeom prst="rect">
            <a:avLst/>
          </a:prstGeom>
          <a:noFill/>
        </p:spPr>
        <p:txBody>
          <a:bodyPr wrap="none" rtlCol="0">
            <a:spAutoFit/>
          </a:bodyPr>
          <a:lstStyle/>
          <a:p>
            <a:pPr algn="ctr"/>
            <a:r>
              <a:rPr lang="en-US" sz="1600" dirty="0" smtClean="0"/>
              <a:t>ISSTA 2015</a:t>
            </a:r>
            <a:endParaRPr lang="en-US" sz="1600" dirty="0"/>
          </a:p>
        </p:txBody>
      </p:sp>
    </p:spTree>
    <p:extLst>
      <p:ext uri="{BB962C8B-B14F-4D97-AF65-F5344CB8AC3E}">
        <p14:creationId xmlns:p14="http://schemas.microsoft.com/office/powerpoint/2010/main" val="3364875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122363"/>
            <a:ext cx="9144000" cy="2387600"/>
          </a:xfrm>
        </p:spPr>
        <p:txBody>
          <a:bodyPr/>
          <a:lstStyle/>
          <a:p>
            <a:r>
              <a:rPr lang="en-US" dirty="0" smtClean="0"/>
              <a:t>I will be on the job market!</a:t>
            </a:r>
            <a:endParaRPr lang="en-US" dirty="0"/>
          </a:p>
        </p:txBody>
      </p:sp>
      <p:sp>
        <p:nvSpPr>
          <p:cNvPr id="6" name="Subtitle 5"/>
          <p:cNvSpPr>
            <a:spLocks noGrp="1"/>
          </p:cNvSpPr>
          <p:nvPr>
            <p:ph type="subTitle" idx="1"/>
          </p:nvPr>
        </p:nvSpPr>
        <p:spPr/>
        <p:txBody>
          <a:bodyPr>
            <a:normAutofit/>
          </a:bodyPr>
          <a:lstStyle/>
          <a:p>
            <a:r>
              <a:rPr lang="en-US" sz="3600" dirty="0" smtClean="0"/>
              <a:t>August Shi</a:t>
            </a:r>
          </a:p>
          <a:p>
            <a:r>
              <a:rPr lang="en-US" sz="3600" dirty="0">
                <a:hlinkClick r:id="rId2"/>
              </a:rPr>
              <a:t>http://</a:t>
            </a:r>
            <a:r>
              <a:rPr lang="en-US" sz="3600" dirty="0" smtClean="0">
                <a:hlinkClick r:id="rId2"/>
              </a:rPr>
              <a:t>mir.cs.illinois.edu/awshi2</a:t>
            </a:r>
            <a:r>
              <a:rPr lang="en-US" sz="3600" dirty="0" smtClean="0"/>
              <a:t> </a:t>
            </a:r>
            <a:endParaRPr lang="en-US" sz="3600" dirty="0"/>
          </a:p>
        </p:txBody>
      </p:sp>
      <p:sp>
        <p:nvSpPr>
          <p:cNvPr id="4" name="Slide Number Placeholder 3"/>
          <p:cNvSpPr>
            <a:spLocks noGrp="1"/>
          </p:cNvSpPr>
          <p:nvPr>
            <p:ph type="sldNum" sz="quarter" idx="12"/>
          </p:nvPr>
        </p:nvSpPr>
        <p:spPr/>
        <p:txBody>
          <a:bodyPr/>
          <a:lstStyle/>
          <a:p>
            <a:fld id="{597080C1-6851-473A-A83F-21BA85D9BFD3}" type="slidenum">
              <a:rPr lang="en-US" smtClean="0"/>
              <a:t>27</a:t>
            </a:fld>
            <a:endParaRPr lang="en-US"/>
          </a:p>
        </p:txBody>
      </p:sp>
      <p:sp>
        <p:nvSpPr>
          <p:cNvPr id="7" name="TextBox 6"/>
          <p:cNvSpPr txBox="1"/>
          <p:nvPr/>
        </p:nvSpPr>
        <p:spPr>
          <a:xfrm>
            <a:off x="2547311" y="5026709"/>
            <a:ext cx="4049378" cy="646331"/>
          </a:xfrm>
          <a:prstGeom prst="rect">
            <a:avLst/>
          </a:prstGeom>
          <a:noFill/>
        </p:spPr>
        <p:txBody>
          <a:bodyPr wrap="none" rtlCol="0">
            <a:spAutoFit/>
          </a:bodyPr>
          <a:lstStyle/>
          <a:p>
            <a:r>
              <a:rPr lang="en-US" sz="3600" b="1" dirty="0" smtClean="0"/>
              <a:t>awshi2@illinois.edu</a:t>
            </a:r>
            <a:endParaRPr lang="en-US" sz="3600" b="1" dirty="0"/>
          </a:p>
        </p:txBody>
      </p:sp>
    </p:spTree>
    <p:extLst>
      <p:ext uri="{BB962C8B-B14F-4D97-AF65-F5344CB8AC3E}">
        <p14:creationId xmlns:p14="http://schemas.microsoft.com/office/powerpoint/2010/main" val="1637619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0742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4" name="Picture 3"/>
          <p:cNvPicPr>
            <a:picLocks noChangeAspect="1"/>
          </p:cNvPicPr>
          <p:nvPr/>
        </p:nvPicPr>
        <p:blipFill>
          <a:blip r:embed="rId2"/>
          <a:stretch>
            <a:fillRect/>
          </a:stretch>
        </p:blipFill>
        <p:spPr>
          <a:xfrm>
            <a:off x="2540000" y="0"/>
            <a:ext cx="6159500" cy="6857576"/>
          </a:xfrm>
          <a:prstGeom prst="rect">
            <a:avLst/>
          </a:prstGeom>
        </p:spPr>
      </p:pic>
      <p:sp>
        <p:nvSpPr>
          <p:cNvPr id="3" name="Slide Number Placeholder 2"/>
          <p:cNvSpPr>
            <a:spLocks noGrp="1"/>
          </p:cNvSpPr>
          <p:nvPr>
            <p:ph type="sldNum" sz="quarter" idx="12"/>
          </p:nvPr>
        </p:nvSpPr>
        <p:spPr/>
        <p:txBody>
          <a:bodyPr/>
          <a:lstStyle/>
          <a:p>
            <a:fld id="{86672C19-12FB-4E2E-93CA-C498F702D5EE}" type="slidenum">
              <a:rPr lang="en-US" smtClean="0"/>
              <a:t>29</a:t>
            </a:fld>
            <a:endParaRPr lang="en-US"/>
          </a:p>
        </p:txBody>
      </p:sp>
    </p:spTree>
    <p:extLst>
      <p:ext uri="{BB962C8B-B14F-4D97-AF65-F5344CB8AC3E}">
        <p14:creationId xmlns:p14="http://schemas.microsoft.com/office/powerpoint/2010/main" val="208300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 is Slow!</a:t>
            </a:r>
            <a:endParaRPr lang="en-US" dirty="0"/>
          </a:p>
        </p:txBody>
      </p:sp>
      <p:sp>
        <p:nvSpPr>
          <p:cNvPr id="3" name="Content Placeholder 2"/>
          <p:cNvSpPr>
            <a:spLocks noGrp="1"/>
          </p:cNvSpPr>
          <p:nvPr>
            <p:ph idx="1"/>
          </p:nvPr>
        </p:nvSpPr>
        <p:spPr/>
        <p:txBody>
          <a:bodyPr/>
          <a:lstStyle/>
          <a:p>
            <a:r>
              <a:rPr lang="en-US" dirty="0" smtClean="0"/>
              <a:t>Test suite is very large</a:t>
            </a:r>
          </a:p>
          <a:p>
            <a:pPr lvl="1"/>
            <a:r>
              <a:rPr lang="en-US" dirty="0" smtClean="0"/>
              <a:t>At Facebook, ~10</a:t>
            </a:r>
            <a:r>
              <a:rPr lang="en-US" baseline="30000" dirty="0" smtClean="0"/>
              <a:t>4</a:t>
            </a:r>
            <a:r>
              <a:rPr lang="en-US" dirty="0" smtClean="0"/>
              <a:t> tests run per change</a:t>
            </a:r>
            <a:r>
              <a:rPr lang="en-US" baseline="30000" dirty="0" smtClean="0"/>
              <a:t>1</a:t>
            </a:r>
            <a:endParaRPr lang="en-US" dirty="0" smtClean="0"/>
          </a:p>
          <a:p>
            <a:r>
              <a:rPr lang="en-US" dirty="0" smtClean="0"/>
              <a:t>Changes happen frequently</a:t>
            </a:r>
          </a:p>
          <a:p>
            <a:pPr lvl="1"/>
            <a:r>
              <a:rPr lang="en-US" dirty="0" smtClean="0"/>
              <a:t>At Google, 20+ code changes per minute</a:t>
            </a:r>
            <a:r>
              <a:rPr lang="en-US" baseline="30000" dirty="0" smtClean="0"/>
              <a:t>2</a:t>
            </a:r>
          </a:p>
          <a:p>
            <a:r>
              <a:rPr lang="en-US" dirty="0" smtClean="0"/>
              <a:t>Wasting developer time and machine time</a:t>
            </a:r>
          </a:p>
          <a:p>
            <a:r>
              <a:rPr lang="en-US" dirty="0" smtClean="0"/>
              <a:t>Speed up using </a:t>
            </a:r>
            <a:r>
              <a:rPr lang="en-US" b="1" dirty="0" smtClean="0"/>
              <a:t>Regression Test Selection</a:t>
            </a:r>
            <a:endParaRPr lang="en-US" b="1" dirty="0"/>
          </a:p>
        </p:txBody>
      </p:sp>
      <p:sp>
        <p:nvSpPr>
          <p:cNvPr id="4" name="Slide Number Placeholder 3"/>
          <p:cNvSpPr>
            <a:spLocks noGrp="1"/>
          </p:cNvSpPr>
          <p:nvPr>
            <p:ph type="sldNum" sz="quarter" idx="12"/>
          </p:nvPr>
        </p:nvSpPr>
        <p:spPr/>
        <p:txBody>
          <a:bodyPr/>
          <a:lstStyle/>
          <a:p>
            <a:fld id="{86672C19-12FB-4E2E-93CA-C498F702D5EE}" type="slidenum">
              <a:rPr lang="en-US" smtClean="0"/>
              <a:t>3</a:t>
            </a:fld>
            <a:endParaRPr lang="en-US"/>
          </a:p>
        </p:txBody>
      </p:sp>
      <p:sp>
        <p:nvSpPr>
          <p:cNvPr id="5" name="TextBox 4"/>
          <p:cNvSpPr txBox="1"/>
          <p:nvPr/>
        </p:nvSpPr>
        <p:spPr>
          <a:xfrm>
            <a:off x="-48854" y="6488668"/>
            <a:ext cx="8564204" cy="369332"/>
          </a:xfrm>
          <a:prstGeom prst="rect">
            <a:avLst/>
          </a:prstGeom>
          <a:noFill/>
        </p:spPr>
        <p:txBody>
          <a:bodyPr wrap="none" rtlCol="0">
            <a:spAutoFit/>
          </a:bodyPr>
          <a:lstStyle/>
          <a:p>
            <a:r>
              <a:rPr lang="en-US" baseline="30000" dirty="0"/>
              <a:t>2</a:t>
            </a:r>
            <a:r>
              <a:rPr lang="en-US" dirty="0" smtClean="0"/>
              <a:t>http</a:t>
            </a:r>
            <a:r>
              <a:rPr lang="en-US" dirty="0"/>
              <a:t>://</a:t>
            </a:r>
            <a:r>
              <a:rPr lang="en-US" dirty="0" smtClean="0"/>
              <a:t>google-engtools.blogspot.com/2011/06/testing-at-speed-and-scale-of-google.html</a:t>
            </a:r>
            <a:endParaRPr lang="en-US" dirty="0"/>
          </a:p>
        </p:txBody>
      </p:sp>
      <p:sp>
        <p:nvSpPr>
          <p:cNvPr id="6" name="TextBox 5"/>
          <p:cNvSpPr txBox="1"/>
          <p:nvPr/>
        </p:nvSpPr>
        <p:spPr>
          <a:xfrm>
            <a:off x="-48854" y="6167479"/>
            <a:ext cx="5776646" cy="369332"/>
          </a:xfrm>
          <a:prstGeom prst="rect">
            <a:avLst/>
          </a:prstGeom>
          <a:noFill/>
        </p:spPr>
        <p:txBody>
          <a:bodyPr wrap="none" rtlCol="0">
            <a:spAutoFit/>
          </a:bodyPr>
          <a:lstStyle/>
          <a:p>
            <a:r>
              <a:rPr lang="en-US" baseline="30000" dirty="0" smtClean="0"/>
              <a:t>1</a:t>
            </a:r>
            <a:r>
              <a:rPr lang="en-US" dirty="0" smtClean="0"/>
              <a:t>Machalica et al., “Predictive Test Selection”, ICSE-SEIP 2019</a:t>
            </a:r>
            <a:endParaRPr lang="en-US" dirty="0"/>
          </a:p>
        </p:txBody>
      </p:sp>
    </p:spTree>
    <p:extLst>
      <p:ext uri="{BB962C8B-B14F-4D97-AF65-F5344CB8AC3E}">
        <p14:creationId xmlns:p14="http://schemas.microsoft.com/office/powerpoint/2010/main" val="34979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639967" y="3867912"/>
            <a:ext cx="1097280" cy="109728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A3</a:t>
            </a:r>
          </a:p>
        </p:txBody>
      </p:sp>
      <p:sp>
        <p:nvSpPr>
          <p:cNvPr id="2" name="Title 1"/>
          <p:cNvSpPr>
            <a:spLocks noGrp="1"/>
          </p:cNvSpPr>
          <p:nvPr>
            <p:ph type="title"/>
          </p:nvPr>
        </p:nvSpPr>
        <p:spPr/>
        <p:txBody>
          <a:bodyPr/>
          <a:lstStyle/>
          <a:p>
            <a:r>
              <a:rPr lang="en-US" dirty="0"/>
              <a:t>Naïve Analysis (Example)</a:t>
            </a:r>
          </a:p>
        </p:txBody>
      </p:sp>
      <p:sp>
        <p:nvSpPr>
          <p:cNvPr id="4" name="Oval 3"/>
          <p:cNvSpPr/>
          <p:nvPr/>
        </p:nvSpPr>
        <p:spPr>
          <a:xfrm>
            <a:off x="2094052"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A1</a:t>
            </a:r>
          </a:p>
        </p:txBody>
      </p:sp>
      <p:sp>
        <p:nvSpPr>
          <p:cNvPr id="5" name="Oval 4"/>
          <p:cNvSpPr/>
          <p:nvPr/>
        </p:nvSpPr>
        <p:spPr>
          <a:xfrm>
            <a:off x="3856975"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A2</a:t>
            </a:r>
          </a:p>
        </p:txBody>
      </p:sp>
      <p:sp>
        <p:nvSpPr>
          <p:cNvPr id="7" name="Oval 6"/>
          <p:cNvSpPr/>
          <p:nvPr/>
        </p:nvSpPr>
        <p:spPr>
          <a:xfrm>
            <a:off x="2927060" y="2257749"/>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p>
        </p:txBody>
      </p:sp>
      <p:sp>
        <p:nvSpPr>
          <p:cNvPr id="8" name="Oval 7"/>
          <p:cNvSpPr/>
          <p:nvPr/>
        </p:nvSpPr>
        <p:spPr>
          <a:xfrm>
            <a:off x="2094052"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sp>
        <p:nvSpPr>
          <p:cNvPr id="9" name="Oval 8"/>
          <p:cNvSpPr/>
          <p:nvPr/>
        </p:nvSpPr>
        <p:spPr>
          <a:xfrm>
            <a:off x="3863647"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T2</a:t>
            </a:r>
          </a:p>
        </p:txBody>
      </p:sp>
      <p:sp>
        <p:nvSpPr>
          <p:cNvPr id="10" name="Oval 9"/>
          <p:cNvSpPr/>
          <p:nvPr/>
        </p:nvSpPr>
        <p:spPr>
          <a:xfrm>
            <a:off x="5641848" y="5522976"/>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T3</a:t>
            </a:r>
          </a:p>
        </p:txBody>
      </p:sp>
      <p:cxnSp>
        <p:nvCxnSpPr>
          <p:cNvPr id="11" name="Straight Arrow Connector 10"/>
          <p:cNvCxnSpPr>
            <a:stCxn id="8" idx="0"/>
            <a:endCxn id="4" idx="4"/>
          </p:cNvCxnSpPr>
          <p:nvPr/>
        </p:nvCxnSpPr>
        <p:spPr>
          <a:xfrm flipV="1">
            <a:off x="2642692" y="4965162"/>
            <a:ext cx="0"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9" idx="0"/>
            <a:endCxn id="5" idx="4"/>
          </p:cNvCxnSpPr>
          <p:nvPr/>
        </p:nvCxnSpPr>
        <p:spPr>
          <a:xfrm flipH="1" flipV="1">
            <a:off x="4405615" y="4965162"/>
            <a:ext cx="6672"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4" idx="0"/>
            <a:endCxn id="7" idx="3"/>
          </p:cNvCxnSpPr>
          <p:nvPr/>
        </p:nvCxnSpPr>
        <p:spPr>
          <a:xfrm flipV="1">
            <a:off x="2642692" y="3194336"/>
            <a:ext cx="445061"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0"/>
            <a:endCxn id="7" idx="5"/>
          </p:cNvCxnSpPr>
          <p:nvPr/>
        </p:nvCxnSpPr>
        <p:spPr>
          <a:xfrm flipH="1" flipV="1">
            <a:off x="3863647" y="3194336"/>
            <a:ext cx="541968"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Oval 16"/>
          <p:cNvSpPr/>
          <p:nvPr/>
        </p:nvSpPr>
        <p:spPr>
          <a:xfrm>
            <a:off x="5641848" y="5522976"/>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flipH="1">
            <a:off x="0" y="1521001"/>
            <a:ext cx="9144000" cy="584775"/>
          </a:xfrm>
          <a:prstGeom prst="rect">
            <a:avLst/>
          </a:prstGeom>
          <a:noFill/>
        </p:spPr>
        <p:txBody>
          <a:bodyPr wrap="square" rtlCol="0">
            <a:spAutoFit/>
          </a:bodyPr>
          <a:lstStyle/>
          <a:p>
            <a:r>
              <a:rPr lang="en-US" sz="3200" dirty="0"/>
              <a:t>Classes that use reflection depend on all other classes</a:t>
            </a:r>
          </a:p>
        </p:txBody>
      </p:sp>
      <p:sp>
        <p:nvSpPr>
          <p:cNvPr id="113" name="TextBox 112"/>
          <p:cNvSpPr txBox="1"/>
          <p:nvPr/>
        </p:nvSpPr>
        <p:spPr>
          <a:xfrm flipH="1">
            <a:off x="3974046" y="2237102"/>
            <a:ext cx="3261143" cy="461665"/>
          </a:xfrm>
          <a:prstGeom prst="rect">
            <a:avLst/>
          </a:prstGeom>
          <a:noFill/>
        </p:spPr>
        <p:txBody>
          <a:bodyPr wrap="square" rtlCol="0">
            <a:spAutoFit/>
          </a:bodyPr>
          <a:lstStyle/>
          <a:p>
            <a:r>
              <a:rPr lang="en-US" sz="2400" b="1" dirty="0" smtClean="0">
                <a:latin typeface="Consolas" panose="020B0609020204030204" pitchFamily="49" charset="0"/>
              </a:rPr>
              <a:t>L</a:t>
            </a:r>
            <a:r>
              <a:rPr lang="en-US" sz="2400" dirty="0" smtClean="0"/>
              <a:t> uses </a:t>
            </a:r>
            <a:r>
              <a:rPr lang="en-US" sz="2400" dirty="0" err="1">
                <a:latin typeface="Consolas" panose="020B0609020204030204" pitchFamily="49" charset="0"/>
              </a:rPr>
              <a:t>Class.forName</a:t>
            </a:r>
            <a:endParaRPr lang="en-US" sz="2400" dirty="0">
              <a:latin typeface="Consolas" panose="020B0609020204030204" pitchFamily="49" charset="0"/>
            </a:endParaRPr>
          </a:p>
        </p:txBody>
      </p:sp>
      <p:sp>
        <p:nvSpPr>
          <p:cNvPr id="117" name="Oval 116"/>
          <p:cNvSpPr/>
          <p:nvPr/>
        </p:nvSpPr>
        <p:spPr>
          <a:xfrm>
            <a:off x="2926080" y="2258568"/>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093976" y="3867912"/>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858768" y="3867912"/>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093976" y="5520525"/>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867912" y="5522976"/>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lide Number Placeholder 123"/>
          <p:cNvSpPr>
            <a:spLocks noGrp="1"/>
          </p:cNvSpPr>
          <p:nvPr>
            <p:ph type="sldNum" sz="quarter" idx="12"/>
          </p:nvPr>
        </p:nvSpPr>
        <p:spPr/>
        <p:txBody>
          <a:bodyPr/>
          <a:lstStyle/>
          <a:p>
            <a:fld id="{86672C19-12FB-4E2E-93CA-C498F702D5EE}" type="slidenum">
              <a:rPr lang="en-US" smtClean="0"/>
              <a:t>30</a:t>
            </a:fld>
            <a:endParaRPr lang="en-US"/>
          </a:p>
        </p:txBody>
      </p:sp>
      <p:sp>
        <p:nvSpPr>
          <p:cNvPr id="43" name="TextBox 42"/>
          <p:cNvSpPr txBox="1"/>
          <p:nvPr/>
        </p:nvSpPr>
        <p:spPr>
          <a:xfrm>
            <a:off x="6573923" y="3589265"/>
            <a:ext cx="1334855" cy="461665"/>
          </a:xfrm>
          <a:prstGeom prst="rect">
            <a:avLst/>
          </a:prstGeom>
          <a:noFill/>
        </p:spPr>
        <p:txBody>
          <a:bodyPr wrap="square" rtlCol="0">
            <a:spAutoFit/>
          </a:bodyPr>
          <a:lstStyle/>
          <a:p>
            <a:r>
              <a:rPr lang="en-US" sz="2400" dirty="0">
                <a:solidFill>
                  <a:srgbClr val="00B050"/>
                </a:solidFill>
              </a:rPr>
              <a:t>Changed</a:t>
            </a:r>
          </a:p>
        </p:txBody>
      </p:sp>
      <p:sp>
        <p:nvSpPr>
          <p:cNvPr id="44" name="TextBox 43"/>
          <p:cNvSpPr txBox="1"/>
          <p:nvPr/>
        </p:nvSpPr>
        <p:spPr>
          <a:xfrm>
            <a:off x="6573923" y="5291927"/>
            <a:ext cx="816912" cy="461665"/>
          </a:xfrm>
          <a:prstGeom prst="rect">
            <a:avLst/>
          </a:prstGeom>
          <a:noFill/>
        </p:spPr>
        <p:txBody>
          <a:bodyPr wrap="square" rtlCol="0">
            <a:spAutoFit/>
          </a:bodyPr>
          <a:lstStyle/>
          <a:p>
            <a:r>
              <a:rPr lang="en-US" sz="2400" dirty="0">
                <a:solidFill>
                  <a:srgbClr val="FF0000"/>
                </a:solidFill>
              </a:rPr>
              <a:t>Run</a:t>
            </a:r>
          </a:p>
        </p:txBody>
      </p:sp>
      <p:sp>
        <p:nvSpPr>
          <p:cNvPr id="45" name="TextBox 44"/>
          <p:cNvSpPr txBox="1"/>
          <p:nvPr/>
        </p:nvSpPr>
        <p:spPr>
          <a:xfrm>
            <a:off x="4748699" y="5289693"/>
            <a:ext cx="816912" cy="461665"/>
          </a:xfrm>
          <a:prstGeom prst="rect">
            <a:avLst/>
          </a:prstGeom>
          <a:noFill/>
        </p:spPr>
        <p:txBody>
          <a:bodyPr wrap="square" rtlCol="0">
            <a:spAutoFit/>
          </a:bodyPr>
          <a:lstStyle/>
          <a:p>
            <a:r>
              <a:rPr lang="en-US" sz="2400" dirty="0">
                <a:solidFill>
                  <a:srgbClr val="FF0000"/>
                </a:solidFill>
              </a:rPr>
              <a:t>Run</a:t>
            </a:r>
          </a:p>
        </p:txBody>
      </p:sp>
      <p:cxnSp>
        <p:nvCxnSpPr>
          <p:cNvPr id="88" name="Straight Arrow Connector 87"/>
          <p:cNvCxnSpPr/>
          <p:nvPr/>
        </p:nvCxnSpPr>
        <p:spPr>
          <a:xfrm flipV="1">
            <a:off x="2642692" y="3194337"/>
            <a:ext cx="445061"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H="1" flipV="1">
            <a:off x="3863647" y="3194337"/>
            <a:ext cx="541968"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0" name="Oval 99"/>
          <p:cNvSpPr/>
          <p:nvPr/>
        </p:nvSpPr>
        <p:spPr>
          <a:xfrm>
            <a:off x="5641848" y="3867912"/>
            <a:ext cx="1097280" cy="1097280"/>
          </a:xfrm>
          <a:prstGeom prst="ellipse">
            <a:avLst/>
          </a:prstGeom>
          <a:noFill/>
          <a:ln w="146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0"/>
            <a:endCxn id="6" idx="4"/>
          </p:cNvCxnSpPr>
          <p:nvPr/>
        </p:nvCxnSpPr>
        <p:spPr>
          <a:xfrm flipH="1" flipV="1">
            <a:off x="6188607" y="4965192"/>
            <a:ext cx="1881" cy="5577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0" name="Curved Connector 109"/>
          <p:cNvCxnSpPr>
            <a:stCxn id="7" idx="6"/>
            <a:endCxn id="10" idx="1"/>
          </p:cNvCxnSpPr>
          <p:nvPr/>
        </p:nvCxnSpPr>
        <p:spPr>
          <a:xfrm>
            <a:off x="4024340" y="2806389"/>
            <a:ext cx="1778201" cy="2877280"/>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a:cxnSpLocks/>
            <a:stCxn id="7" idx="6"/>
          </p:cNvCxnSpPr>
          <p:nvPr/>
        </p:nvCxnSpPr>
        <p:spPr>
          <a:xfrm>
            <a:off x="4024340" y="2806389"/>
            <a:ext cx="2157542" cy="1052773"/>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 idx="0"/>
            <a:endCxn id="6" idx="4"/>
          </p:cNvCxnSpPr>
          <p:nvPr/>
        </p:nvCxnSpPr>
        <p:spPr>
          <a:xfrm flipH="1" flipV="1">
            <a:off x="6188607" y="4965192"/>
            <a:ext cx="1881" cy="55778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7" name="Curved Connector 96"/>
          <p:cNvCxnSpPr/>
          <p:nvPr/>
        </p:nvCxnSpPr>
        <p:spPr>
          <a:xfrm rot="10800000" flipV="1">
            <a:off x="2254746" y="2806390"/>
            <a:ext cx="672315" cy="1222186"/>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a:stCxn id="7" idx="6"/>
            <a:endCxn id="5" idx="7"/>
          </p:cNvCxnSpPr>
          <p:nvPr/>
        </p:nvCxnSpPr>
        <p:spPr>
          <a:xfrm>
            <a:off x="4024340" y="2806389"/>
            <a:ext cx="769222" cy="1222186"/>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p:nvPr/>
        </p:nvCxnSpPr>
        <p:spPr>
          <a:xfrm rot="5400000">
            <a:off x="1973846" y="4572517"/>
            <a:ext cx="2719340" cy="284368"/>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rot="16200000" flipH="1">
            <a:off x="2310003" y="4520727"/>
            <a:ext cx="2719340" cy="387947"/>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988777" y="5294896"/>
            <a:ext cx="816912" cy="461665"/>
          </a:xfrm>
          <a:prstGeom prst="rect">
            <a:avLst/>
          </a:prstGeom>
          <a:noFill/>
        </p:spPr>
        <p:txBody>
          <a:bodyPr wrap="square" rtlCol="0">
            <a:spAutoFit/>
          </a:bodyPr>
          <a:lstStyle/>
          <a:p>
            <a:r>
              <a:rPr lang="en-US" sz="2400" dirty="0">
                <a:solidFill>
                  <a:srgbClr val="FF0000"/>
                </a:solidFill>
              </a:rPr>
              <a:t>Run</a:t>
            </a:r>
          </a:p>
        </p:txBody>
      </p:sp>
      <p:cxnSp>
        <p:nvCxnSpPr>
          <p:cNvPr id="130" name="Curved Connector 129"/>
          <p:cNvCxnSpPr>
            <a:cxnSpLocks/>
            <a:stCxn id="7" idx="6"/>
            <a:endCxn id="6" idx="0"/>
          </p:cNvCxnSpPr>
          <p:nvPr/>
        </p:nvCxnSpPr>
        <p:spPr>
          <a:xfrm>
            <a:off x="4024340" y="2806389"/>
            <a:ext cx="2164267" cy="1061523"/>
          </a:xfrm>
          <a:prstGeom prst="curvedConnector2">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5" idx="0"/>
            <a:endCxn id="7" idx="5"/>
          </p:cNvCxnSpPr>
          <p:nvPr/>
        </p:nvCxnSpPr>
        <p:spPr>
          <a:xfrm flipH="1" flipV="1">
            <a:off x="3863647" y="3194336"/>
            <a:ext cx="541968" cy="67354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p:cNvCxnSpPr>
            <a:stCxn id="4" idx="0"/>
            <a:endCxn id="7" idx="3"/>
          </p:cNvCxnSpPr>
          <p:nvPr/>
        </p:nvCxnSpPr>
        <p:spPr>
          <a:xfrm flipV="1">
            <a:off x="2642692" y="3194336"/>
            <a:ext cx="445061" cy="67354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p:cNvCxnSpPr>
            <a:stCxn id="8" idx="0"/>
            <a:endCxn id="4" idx="4"/>
          </p:cNvCxnSpPr>
          <p:nvPr/>
        </p:nvCxnSpPr>
        <p:spPr>
          <a:xfrm flipV="1">
            <a:off x="2642692" y="4965162"/>
            <a:ext cx="0" cy="56056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p:cNvCxnSpPr>
            <a:stCxn id="9" idx="0"/>
            <a:endCxn id="5" idx="4"/>
          </p:cNvCxnSpPr>
          <p:nvPr/>
        </p:nvCxnSpPr>
        <p:spPr>
          <a:xfrm flipH="1" flipV="1">
            <a:off x="4405615" y="4965162"/>
            <a:ext cx="6672" cy="56056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0174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P spid="9" grpId="0" animBg="1"/>
      <p:bldP spid="10" grpId="0" animBg="1"/>
      <p:bldP spid="17" grpId="0" animBg="1"/>
      <p:bldP spid="113" grpId="0"/>
      <p:bldP spid="117" grpId="0" animBg="1"/>
      <p:bldP spid="118" grpId="0" animBg="1"/>
      <p:bldP spid="119" grpId="0" animBg="1"/>
      <p:bldP spid="120" grpId="0" animBg="1"/>
      <p:bldP spid="121" grpId="0" animBg="1"/>
      <p:bldP spid="43" grpId="0"/>
      <p:bldP spid="44" grpId="0"/>
      <p:bldP spid="45" grpId="0"/>
      <p:bldP spid="100" grpId="0" animBg="1"/>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Analysis (Example)</a:t>
            </a:r>
          </a:p>
        </p:txBody>
      </p:sp>
      <p:sp>
        <p:nvSpPr>
          <p:cNvPr id="26" name="TextBox 25"/>
          <p:cNvSpPr txBox="1"/>
          <p:nvPr/>
        </p:nvSpPr>
        <p:spPr>
          <a:xfrm flipH="1">
            <a:off x="4021004" y="2030104"/>
            <a:ext cx="3980250" cy="830997"/>
          </a:xfrm>
          <a:prstGeom prst="rect">
            <a:avLst/>
          </a:prstGeom>
          <a:noFill/>
        </p:spPr>
        <p:txBody>
          <a:bodyPr wrap="square" rtlCol="0">
            <a:spAutoFit/>
          </a:bodyPr>
          <a:lstStyle/>
          <a:p>
            <a:r>
              <a:rPr lang="en-US" sz="2400" dirty="0" err="1">
                <a:latin typeface="Consolas" panose="020B0609020204030204" pitchFamily="49" charset="0"/>
              </a:rPr>
              <a:t>Class.forName</a:t>
            </a:r>
            <a:r>
              <a:rPr lang="en-US" sz="2400" dirty="0"/>
              <a:t> can receive </a:t>
            </a:r>
            <a:r>
              <a:rPr lang="en-US" sz="2400" dirty="0">
                <a:solidFill>
                  <a:srgbClr val="7030A0"/>
                </a:solidFill>
                <a:latin typeface="Consolas" panose="020B0609020204030204" pitchFamily="49" charset="0"/>
              </a:rPr>
              <a:t>“A1”</a:t>
            </a:r>
            <a:r>
              <a:rPr lang="en-US" sz="2400" dirty="0">
                <a:latin typeface="Consolas" panose="020B0609020204030204" pitchFamily="49" charset="0"/>
              </a:rPr>
              <a:t>, </a:t>
            </a:r>
            <a:r>
              <a:rPr lang="en-US" sz="2400" dirty="0">
                <a:solidFill>
                  <a:srgbClr val="7030A0"/>
                </a:solidFill>
                <a:latin typeface="Consolas" panose="020B0609020204030204" pitchFamily="49" charset="0"/>
              </a:rPr>
              <a:t>“A2”</a:t>
            </a:r>
            <a:r>
              <a:rPr lang="en-US" sz="2400" dirty="0">
                <a:latin typeface="Consolas" panose="020B0609020204030204" pitchFamily="49" charset="0"/>
              </a:rPr>
              <a:t>, </a:t>
            </a:r>
            <a:r>
              <a:rPr lang="en-US" sz="2400" dirty="0">
                <a:solidFill>
                  <a:srgbClr val="7030A0"/>
                </a:solidFill>
                <a:latin typeface="Consolas" panose="020B0609020204030204" pitchFamily="49" charset="0"/>
              </a:rPr>
              <a:t>“A3”</a:t>
            </a:r>
          </a:p>
        </p:txBody>
      </p:sp>
      <p:sp>
        <p:nvSpPr>
          <p:cNvPr id="64" name="TextBox 63"/>
          <p:cNvSpPr txBox="1"/>
          <p:nvPr/>
        </p:nvSpPr>
        <p:spPr>
          <a:xfrm flipH="1">
            <a:off x="0" y="1521001"/>
            <a:ext cx="9144000" cy="584775"/>
          </a:xfrm>
          <a:prstGeom prst="rect">
            <a:avLst/>
          </a:prstGeom>
          <a:noFill/>
        </p:spPr>
        <p:txBody>
          <a:bodyPr wrap="square" rtlCol="0">
            <a:spAutoFit/>
          </a:bodyPr>
          <a:lstStyle/>
          <a:p>
            <a:r>
              <a:rPr lang="en-US" sz="3200" dirty="0"/>
              <a:t>Use </a:t>
            </a:r>
            <a:r>
              <a:rPr lang="en-US" sz="3200" dirty="0" smtClean="0"/>
              <a:t>string </a:t>
            </a:r>
            <a:r>
              <a:rPr lang="en-US" sz="3200" dirty="0"/>
              <a:t>analysis to approximate names of classes</a:t>
            </a:r>
          </a:p>
        </p:txBody>
      </p:sp>
      <p:sp>
        <p:nvSpPr>
          <p:cNvPr id="65" name="Slide Number Placeholder 64"/>
          <p:cNvSpPr>
            <a:spLocks noGrp="1"/>
          </p:cNvSpPr>
          <p:nvPr>
            <p:ph type="sldNum" sz="quarter" idx="12"/>
          </p:nvPr>
        </p:nvSpPr>
        <p:spPr/>
        <p:txBody>
          <a:bodyPr/>
          <a:lstStyle/>
          <a:p>
            <a:fld id="{86672C19-12FB-4E2E-93CA-C498F702D5EE}" type="slidenum">
              <a:rPr lang="en-US" smtClean="0"/>
              <a:t>31</a:t>
            </a:fld>
            <a:endParaRPr lang="en-US"/>
          </a:p>
        </p:txBody>
      </p:sp>
      <p:sp>
        <p:nvSpPr>
          <p:cNvPr id="68" name="Oval 67"/>
          <p:cNvSpPr/>
          <p:nvPr/>
        </p:nvSpPr>
        <p:spPr>
          <a:xfrm>
            <a:off x="5639967" y="3867912"/>
            <a:ext cx="1097280" cy="1097280"/>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A3</a:t>
            </a:r>
          </a:p>
        </p:txBody>
      </p:sp>
      <p:sp>
        <p:nvSpPr>
          <p:cNvPr id="69" name="Oval 68"/>
          <p:cNvSpPr/>
          <p:nvPr/>
        </p:nvSpPr>
        <p:spPr>
          <a:xfrm>
            <a:off x="2094052"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A1</a:t>
            </a:r>
          </a:p>
        </p:txBody>
      </p:sp>
      <p:sp>
        <p:nvSpPr>
          <p:cNvPr id="70" name="Oval 69"/>
          <p:cNvSpPr/>
          <p:nvPr/>
        </p:nvSpPr>
        <p:spPr>
          <a:xfrm>
            <a:off x="3856975" y="386788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A2</a:t>
            </a:r>
          </a:p>
        </p:txBody>
      </p:sp>
      <p:sp>
        <p:nvSpPr>
          <p:cNvPr id="71" name="Oval 70"/>
          <p:cNvSpPr/>
          <p:nvPr/>
        </p:nvSpPr>
        <p:spPr>
          <a:xfrm>
            <a:off x="2927060" y="2257749"/>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p>
        </p:txBody>
      </p:sp>
      <p:sp>
        <p:nvSpPr>
          <p:cNvPr id="72" name="Oval 71"/>
          <p:cNvSpPr/>
          <p:nvPr/>
        </p:nvSpPr>
        <p:spPr>
          <a:xfrm>
            <a:off x="2094052"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sp>
        <p:nvSpPr>
          <p:cNvPr id="73" name="Oval 72"/>
          <p:cNvSpPr/>
          <p:nvPr/>
        </p:nvSpPr>
        <p:spPr>
          <a:xfrm>
            <a:off x="3863647"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T2</a:t>
            </a:r>
          </a:p>
        </p:txBody>
      </p:sp>
      <p:sp>
        <p:nvSpPr>
          <p:cNvPr id="74" name="Oval 73"/>
          <p:cNvSpPr/>
          <p:nvPr/>
        </p:nvSpPr>
        <p:spPr>
          <a:xfrm>
            <a:off x="5641848" y="5525729"/>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T3</a:t>
            </a:r>
          </a:p>
        </p:txBody>
      </p:sp>
      <p:cxnSp>
        <p:nvCxnSpPr>
          <p:cNvPr id="75" name="Straight Arrow Connector 74"/>
          <p:cNvCxnSpPr>
            <a:stCxn id="72" idx="0"/>
            <a:endCxn id="69" idx="4"/>
          </p:cNvCxnSpPr>
          <p:nvPr/>
        </p:nvCxnSpPr>
        <p:spPr>
          <a:xfrm flipV="1">
            <a:off x="2642692" y="4965162"/>
            <a:ext cx="0"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73" idx="0"/>
            <a:endCxn id="70" idx="4"/>
          </p:cNvCxnSpPr>
          <p:nvPr/>
        </p:nvCxnSpPr>
        <p:spPr>
          <a:xfrm flipH="1" flipV="1">
            <a:off x="4405615" y="4965162"/>
            <a:ext cx="6672" cy="5605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69" idx="0"/>
            <a:endCxn id="71" idx="3"/>
          </p:cNvCxnSpPr>
          <p:nvPr/>
        </p:nvCxnSpPr>
        <p:spPr>
          <a:xfrm flipV="1">
            <a:off x="2642692" y="3194336"/>
            <a:ext cx="445061"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p:cNvCxnSpPr>
            <a:stCxn id="70" idx="0"/>
            <a:endCxn id="71" idx="5"/>
          </p:cNvCxnSpPr>
          <p:nvPr/>
        </p:nvCxnSpPr>
        <p:spPr>
          <a:xfrm flipH="1" flipV="1">
            <a:off x="3863647" y="3194336"/>
            <a:ext cx="541968" cy="67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9" name="Oval 78"/>
          <p:cNvSpPr/>
          <p:nvPr/>
        </p:nvSpPr>
        <p:spPr>
          <a:xfrm>
            <a:off x="5641848" y="5525729"/>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p:nvPr/>
        </p:nvCxnSpPr>
        <p:spPr>
          <a:xfrm rot="10800000" flipV="1">
            <a:off x="2254746" y="2806390"/>
            <a:ext cx="672315" cy="1222186"/>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71" idx="6"/>
            <a:endCxn id="70" idx="7"/>
          </p:cNvCxnSpPr>
          <p:nvPr/>
        </p:nvCxnSpPr>
        <p:spPr>
          <a:xfrm>
            <a:off x="4024340" y="2806389"/>
            <a:ext cx="769222" cy="1222186"/>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2926080" y="2258568"/>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093976" y="3867912"/>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58768" y="3867912"/>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084832" y="5522976"/>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867912" y="5522976"/>
            <a:ext cx="1097280" cy="1097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573923" y="3589265"/>
            <a:ext cx="1334855" cy="461665"/>
          </a:xfrm>
          <a:prstGeom prst="rect">
            <a:avLst/>
          </a:prstGeom>
          <a:noFill/>
        </p:spPr>
        <p:txBody>
          <a:bodyPr wrap="square" rtlCol="0">
            <a:spAutoFit/>
          </a:bodyPr>
          <a:lstStyle/>
          <a:p>
            <a:r>
              <a:rPr lang="en-US" sz="2400" dirty="0">
                <a:solidFill>
                  <a:srgbClr val="00B050"/>
                </a:solidFill>
              </a:rPr>
              <a:t>Changed</a:t>
            </a:r>
          </a:p>
        </p:txBody>
      </p:sp>
      <p:sp>
        <p:nvSpPr>
          <p:cNvPr id="91" name="TextBox 90"/>
          <p:cNvSpPr txBox="1"/>
          <p:nvPr/>
        </p:nvSpPr>
        <p:spPr>
          <a:xfrm>
            <a:off x="6573923" y="5291927"/>
            <a:ext cx="816912" cy="461665"/>
          </a:xfrm>
          <a:prstGeom prst="rect">
            <a:avLst/>
          </a:prstGeom>
          <a:noFill/>
        </p:spPr>
        <p:txBody>
          <a:bodyPr wrap="square" rtlCol="0">
            <a:spAutoFit/>
          </a:bodyPr>
          <a:lstStyle/>
          <a:p>
            <a:r>
              <a:rPr lang="en-US" sz="2400" dirty="0">
                <a:solidFill>
                  <a:srgbClr val="FF0000"/>
                </a:solidFill>
              </a:rPr>
              <a:t>Run</a:t>
            </a:r>
          </a:p>
        </p:txBody>
      </p:sp>
      <p:sp>
        <p:nvSpPr>
          <p:cNvPr id="92" name="TextBox 91"/>
          <p:cNvSpPr txBox="1"/>
          <p:nvPr/>
        </p:nvSpPr>
        <p:spPr>
          <a:xfrm>
            <a:off x="4748699" y="5289693"/>
            <a:ext cx="816912" cy="461665"/>
          </a:xfrm>
          <a:prstGeom prst="rect">
            <a:avLst/>
          </a:prstGeom>
          <a:noFill/>
        </p:spPr>
        <p:txBody>
          <a:bodyPr wrap="square" rtlCol="0">
            <a:spAutoFit/>
          </a:bodyPr>
          <a:lstStyle/>
          <a:p>
            <a:r>
              <a:rPr lang="en-US" sz="2400" dirty="0">
                <a:solidFill>
                  <a:srgbClr val="FF0000"/>
                </a:solidFill>
              </a:rPr>
              <a:t>Run</a:t>
            </a:r>
          </a:p>
        </p:txBody>
      </p:sp>
      <p:sp>
        <p:nvSpPr>
          <p:cNvPr id="93" name="TextBox 92"/>
          <p:cNvSpPr txBox="1"/>
          <p:nvPr/>
        </p:nvSpPr>
        <p:spPr>
          <a:xfrm>
            <a:off x="2988777" y="5294896"/>
            <a:ext cx="816912" cy="461665"/>
          </a:xfrm>
          <a:prstGeom prst="rect">
            <a:avLst/>
          </a:prstGeom>
          <a:noFill/>
        </p:spPr>
        <p:txBody>
          <a:bodyPr wrap="square" rtlCol="0">
            <a:spAutoFit/>
          </a:bodyPr>
          <a:lstStyle/>
          <a:p>
            <a:r>
              <a:rPr lang="en-US" sz="2400" dirty="0">
                <a:solidFill>
                  <a:srgbClr val="FF0000"/>
                </a:solidFill>
              </a:rPr>
              <a:t>Run</a:t>
            </a:r>
          </a:p>
        </p:txBody>
      </p:sp>
      <p:sp>
        <p:nvSpPr>
          <p:cNvPr id="96" name="Oval 95"/>
          <p:cNvSpPr/>
          <p:nvPr/>
        </p:nvSpPr>
        <p:spPr>
          <a:xfrm>
            <a:off x="5641848" y="3867912"/>
            <a:ext cx="1097280" cy="1097280"/>
          </a:xfrm>
          <a:prstGeom prst="ellipse">
            <a:avLst/>
          </a:prstGeom>
          <a:noFill/>
          <a:ln w="146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p:cNvCxnSpPr>
            <a:stCxn id="74" idx="0"/>
            <a:endCxn id="68" idx="4"/>
          </p:cNvCxnSpPr>
          <p:nvPr/>
        </p:nvCxnSpPr>
        <p:spPr>
          <a:xfrm flipH="1" flipV="1">
            <a:off x="6188607" y="4965192"/>
            <a:ext cx="1881" cy="560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9" name="Curved Connector 98"/>
          <p:cNvCxnSpPr>
            <a:cxnSpLocks/>
            <a:stCxn id="71" idx="6"/>
          </p:cNvCxnSpPr>
          <p:nvPr/>
        </p:nvCxnSpPr>
        <p:spPr>
          <a:xfrm>
            <a:off x="4024340" y="2806389"/>
            <a:ext cx="2157542" cy="1052773"/>
          </a:xfrm>
          <a:prstGeom prst="curvedConnector2">
            <a:avLst/>
          </a:prstGeom>
          <a:ln w="3810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74" idx="0"/>
            <a:endCxn id="68" idx="4"/>
          </p:cNvCxnSpPr>
          <p:nvPr/>
        </p:nvCxnSpPr>
        <p:spPr>
          <a:xfrm flipH="1" flipV="1">
            <a:off x="6188607" y="4965192"/>
            <a:ext cx="1881" cy="56053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p:cNvCxnSpPr>
            <a:stCxn id="73" idx="0"/>
            <a:endCxn id="70" idx="4"/>
          </p:cNvCxnSpPr>
          <p:nvPr/>
        </p:nvCxnSpPr>
        <p:spPr>
          <a:xfrm flipH="1" flipV="1">
            <a:off x="4405615" y="4965162"/>
            <a:ext cx="6672" cy="56056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9" name="Straight Arrow Connector 188"/>
          <p:cNvCxnSpPr>
            <a:stCxn id="72" idx="0"/>
            <a:endCxn id="69" idx="4"/>
          </p:cNvCxnSpPr>
          <p:nvPr/>
        </p:nvCxnSpPr>
        <p:spPr>
          <a:xfrm flipV="1">
            <a:off x="2642692" y="4965162"/>
            <a:ext cx="0" cy="56056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2" name="Straight Arrow Connector 191"/>
          <p:cNvCxnSpPr>
            <a:stCxn id="69" idx="0"/>
            <a:endCxn id="71" idx="3"/>
          </p:cNvCxnSpPr>
          <p:nvPr/>
        </p:nvCxnSpPr>
        <p:spPr>
          <a:xfrm flipV="1">
            <a:off x="2642692" y="3194336"/>
            <a:ext cx="445061" cy="67354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70" idx="0"/>
            <a:endCxn id="71" idx="5"/>
          </p:cNvCxnSpPr>
          <p:nvPr/>
        </p:nvCxnSpPr>
        <p:spPr>
          <a:xfrm flipH="1" flipV="1">
            <a:off x="3863647" y="3194336"/>
            <a:ext cx="541968" cy="67354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9" name="Curved Connector 198"/>
          <p:cNvCxnSpPr>
            <a:cxnSpLocks/>
            <a:stCxn id="71" idx="6"/>
            <a:endCxn id="68" idx="0"/>
          </p:cNvCxnSpPr>
          <p:nvPr/>
        </p:nvCxnSpPr>
        <p:spPr>
          <a:xfrm>
            <a:off x="4024340" y="2806389"/>
            <a:ext cx="2164267" cy="1061523"/>
          </a:xfrm>
          <a:prstGeom prst="curvedConnector2">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943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8" grpId="0" animBg="1"/>
      <p:bldP spid="69" grpId="0" animBg="1"/>
      <p:bldP spid="70" grpId="0" animBg="1"/>
      <p:bldP spid="71" grpId="0" animBg="1"/>
      <p:bldP spid="72" grpId="0" animBg="1"/>
      <p:bldP spid="73" grpId="0" animBg="1"/>
      <p:bldP spid="74" grpId="0" animBg="1"/>
      <p:bldP spid="79" grpId="0" animBg="1"/>
      <p:bldP spid="85" grpId="0" animBg="1"/>
      <p:bldP spid="86" grpId="0" animBg="1"/>
      <p:bldP spid="87" grpId="0" animBg="1"/>
      <p:bldP spid="88" grpId="0" animBg="1"/>
      <p:bldP spid="89" grpId="0" animBg="1"/>
      <p:bldP spid="90" grpId="0"/>
      <p:bldP spid="91" grpId="0"/>
      <p:bldP spid="92" grpId="0"/>
      <p:bldP spid="93" grpId="0"/>
      <p:bldP spid="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and String Analysis: Ineffective</a:t>
            </a:r>
          </a:p>
        </p:txBody>
      </p:sp>
      <p:sp>
        <p:nvSpPr>
          <p:cNvPr id="3" name="Content Placeholder 2"/>
          <p:cNvSpPr>
            <a:spLocks noGrp="1"/>
          </p:cNvSpPr>
          <p:nvPr>
            <p:ph idx="1"/>
          </p:nvPr>
        </p:nvSpPr>
        <p:spPr/>
        <p:txBody>
          <a:bodyPr/>
          <a:lstStyle/>
          <a:p>
            <a:r>
              <a:rPr lang="en-US" dirty="0"/>
              <a:t>Select all tests after any change</a:t>
            </a:r>
          </a:p>
          <a:p>
            <a:r>
              <a:rPr lang="en-US" dirty="0"/>
              <a:t>Naïve Analysis over-approximates too much</a:t>
            </a:r>
          </a:p>
          <a:p>
            <a:r>
              <a:rPr lang="en-US" dirty="0"/>
              <a:t>String Analysis becomes similar to Naïve Analysis due to </a:t>
            </a:r>
            <a:r>
              <a:rPr lang="en-US" dirty="0" smtClean="0"/>
              <a:t>JSL analysis</a:t>
            </a:r>
          </a:p>
          <a:p>
            <a:pPr lvl="1"/>
            <a:r>
              <a:rPr lang="en-US" dirty="0" smtClean="0">
                <a:solidFill>
                  <a:srgbClr val="FF0000"/>
                </a:solidFill>
              </a:rPr>
              <a:t>See paper</a:t>
            </a:r>
            <a:endParaRPr lang="en-US" dirty="0">
              <a:solidFill>
                <a:srgbClr val="FF0000"/>
              </a:solidFill>
              <a:latin typeface="Consolas" panose="020B0609020204030204" pitchFamily="49" charset="0"/>
            </a:endParaRPr>
          </a:p>
          <a:p>
            <a:r>
              <a:rPr lang="en-US" dirty="0"/>
              <a:t>Can we </a:t>
            </a:r>
            <a:r>
              <a:rPr lang="en-US" dirty="0" smtClean="0"/>
              <a:t>improve precision w/o full</a:t>
            </a:r>
            <a:r>
              <a:rPr lang="en-US" dirty="0" smtClean="0"/>
              <a:t> JSL analysis</a:t>
            </a:r>
            <a:r>
              <a:rPr lang="en-US" dirty="0" smtClean="0"/>
              <a:t>?</a:t>
            </a:r>
            <a:endParaRPr lang="en-US" dirty="0"/>
          </a:p>
        </p:txBody>
      </p:sp>
      <p:sp>
        <p:nvSpPr>
          <p:cNvPr id="4" name="Slide Number Placeholder 3"/>
          <p:cNvSpPr>
            <a:spLocks noGrp="1"/>
          </p:cNvSpPr>
          <p:nvPr>
            <p:ph type="sldNum" sz="quarter" idx="12"/>
          </p:nvPr>
        </p:nvSpPr>
        <p:spPr/>
        <p:txBody>
          <a:bodyPr/>
          <a:lstStyle/>
          <a:p>
            <a:fld id="{86672C19-12FB-4E2E-93CA-C498F702D5EE}" type="slidenum">
              <a:rPr lang="en-US" smtClean="0"/>
              <a:t>32</a:t>
            </a:fld>
            <a:endParaRPr lang="en-US"/>
          </a:p>
        </p:txBody>
      </p:sp>
    </p:spTree>
    <p:extLst>
      <p:ext uri="{BB962C8B-B14F-4D97-AF65-F5344CB8AC3E}">
        <p14:creationId xmlns:p14="http://schemas.microsoft.com/office/powerpoint/2010/main" val="2518320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RQ1: Safety/precision of tests selected</a:t>
            </a:r>
          </a:p>
        </p:txBody>
      </p:sp>
      <p:pic>
        <p:nvPicPr>
          <p:cNvPr id="4" name="Picture 3"/>
          <p:cNvPicPr>
            <a:picLocks noChangeAspect="1"/>
          </p:cNvPicPr>
          <p:nvPr/>
        </p:nvPicPr>
        <p:blipFill>
          <a:blip r:embed="rId2"/>
          <a:stretch>
            <a:fillRect/>
          </a:stretch>
        </p:blipFill>
        <p:spPr>
          <a:xfrm>
            <a:off x="459581" y="1415563"/>
            <a:ext cx="8224837" cy="4850388"/>
          </a:xfrm>
          <a:prstGeom prst="rect">
            <a:avLst/>
          </a:prstGeom>
        </p:spPr>
      </p:pic>
      <p:sp>
        <p:nvSpPr>
          <p:cNvPr id="3" name="Slide Number Placeholder 2"/>
          <p:cNvSpPr>
            <a:spLocks noGrp="1"/>
          </p:cNvSpPr>
          <p:nvPr>
            <p:ph type="sldNum" sz="quarter" idx="12"/>
          </p:nvPr>
        </p:nvSpPr>
        <p:spPr/>
        <p:txBody>
          <a:bodyPr/>
          <a:lstStyle/>
          <a:p>
            <a:fld id="{86672C19-12FB-4E2E-93CA-C498F702D5EE}" type="slidenum">
              <a:rPr lang="en-US" smtClean="0"/>
              <a:t>33</a:t>
            </a:fld>
            <a:endParaRPr lang="en-US"/>
          </a:p>
        </p:txBody>
      </p:sp>
    </p:spTree>
    <p:extLst>
      <p:ext uri="{BB962C8B-B14F-4D97-AF65-F5344CB8AC3E}">
        <p14:creationId xmlns:p14="http://schemas.microsoft.com/office/powerpoint/2010/main" val="2469482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Unsafe?</a:t>
            </a:r>
          </a:p>
        </p:txBody>
      </p:sp>
      <p:sp>
        <p:nvSpPr>
          <p:cNvPr id="3" name="Content Placeholder 2"/>
          <p:cNvSpPr>
            <a:spLocks noGrp="1"/>
          </p:cNvSpPr>
          <p:nvPr>
            <p:ph idx="1"/>
          </p:nvPr>
        </p:nvSpPr>
        <p:spPr/>
        <p:txBody>
          <a:bodyPr/>
          <a:lstStyle/>
          <a:p>
            <a:r>
              <a:rPr lang="en-US" dirty="0" err="1" smtClean="0"/>
              <a:t>Ekstazi</a:t>
            </a:r>
            <a:r>
              <a:rPr lang="en-US" dirty="0" smtClean="0"/>
              <a:t> selects more than necessary</a:t>
            </a:r>
          </a:p>
          <a:p>
            <a:pPr lvl="1"/>
            <a:r>
              <a:rPr lang="en-US" dirty="0" smtClean="0"/>
              <a:t>Confirmed by </a:t>
            </a:r>
            <a:r>
              <a:rPr lang="en-US" dirty="0" err="1" smtClean="0"/>
              <a:t>Ekstazi</a:t>
            </a:r>
            <a:r>
              <a:rPr lang="en-US" dirty="0" smtClean="0"/>
              <a:t> developers</a:t>
            </a:r>
          </a:p>
          <a:p>
            <a:pPr lvl="1"/>
            <a:r>
              <a:rPr lang="en-US" dirty="0" smtClean="0"/>
              <a:t>RU safer than it seems</a:t>
            </a:r>
          </a:p>
          <a:p>
            <a:r>
              <a:rPr lang="en-US" dirty="0" smtClean="0"/>
              <a:t>Timeouts</a:t>
            </a:r>
          </a:p>
          <a:p>
            <a:pPr lvl="1"/>
            <a:r>
              <a:rPr lang="en-US" dirty="0" smtClean="0"/>
              <a:t>Fewer tests actually run than selected</a:t>
            </a:r>
            <a:endParaRPr lang="en-US" dirty="0"/>
          </a:p>
          <a:p>
            <a:r>
              <a:rPr lang="en-US" dirty="0" smtClean="0"/>
              <a:t>Nondeterministic generated files</a:t>
            </a:r>
          </a:p>
          <a:p>
            <a:pPr lvl="1"/>
            <a:r>
              <a:rPr lang="en-US" dirty="0" smtClean="0"/>
              <a:t>Different changes between techniques</a:t>
            </a:r>
          </a:p>
          <a:p>
            <a:r>
              <a:rPr lang="en-US" dirty="0" smtClean="0"/>
              <a:t>Test-order dependencies (for Per-test Analysis)</a:t>
            </a:r>
          </a:p>
        </p:txBody>
      </p:sp>
      <p:sp>
        <p:nvSpPr>
          <p:cNvPr id="4" name="Slide Number Placeholder 3"/>
          <p:cNvSpPr>
            <a:spLocks noGrp="1"/>
          </p:cNvSpPr>
          <p:nvPr>
            <p:ph type="sldNum" sz="quarter" idx="12"/>
          </p:nvPr>
        </p:nvSpPr>
        <p:spPr/>
        <p:txBody>
          <a:bodyPr/>
          <a:lstStyle/>
          <a:p>
            <a:fld id="{86672C19-12FB-4E2E-93CA-C498F702D5EE}" type="slidenum">
              <a:rPr lang="en-US" smtClean="0"/>
              <a:t>34</a:t>
            </a:fld>
            <a:endParaRPr lang="en-US"/>
          </a:p>
        </p:txBody>
      </p:sp>
    </p:spTree>
    <p:extLst>
      <p:ext uri="{BB962C8B-B14F-4D97-AF65-F5344CB8AC3E}">
        <p14:creationId xmlns:p14="http://schemas.microsoft.com/office/powerpoint/2010/main" val="26610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RQ2: Safety/precision of dependencies</a:t>
            </a:r>
          </a:p>
        </p:txBody>
      </p:sp>
      <p:sp>
        <p:nvSpPr>
          <p:cNvPr id="3" name="Content Placeholder 2"/>
          <p:cNvSpPr>
            <a:spLocks noGrp="1"/>
          </p:cNvSpPr>
          <p:nvPr>
            <p:ph idx="1"/>
          </p:nvPr>
        </p:nvSpPr>
        <p:spPr/>
        <p:txBody>
          <a:bodyPr/>
          <a:lstStyle/>
          <a:p>
            <a:r>
              <a:rPr lang="en-US" dirty="0"/>
              <a:t>Fundamentally, tests may not be selected due to missing dependencies</a:t>
            </a:r>
          </a:p>
          <a:p>
            <a:r>
              <a:rPr lang="en-US" dirty="0"/>
              <a:t>What percentage of tests have missing computed dependencies (relative to </a:t>
            </a:r>
            <a:r>
              <a:rPr lang="en-US" dirty="0" err="1"/>
              <a:t>Ekstazi</a:t>
            </a:r>
            <a:r>
              <a:rPr lang="en-US" dirty="0"/>
              <a:t>)?</a:t>
            </a:r>
          </a:p>
        </p:txBody>
      </p:sp>
      <p:graphicFrame>
        <p:nvGraphicFramePr>
          <p:cNvPr id="4" name="Table 3"/>
          <p:cNvGraphicFramePr>
            <a:graphicFrameLocks noGrp="1"/>
          </p:cNvGraphicFramePr>
          <p:nvPr>
            <p:extLst/>
          </p:nvPr>
        </p:nvGraphicFramePr>
        <p:xfrm>
          <a:off x="1524000" y="4658657"/>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888676695"/>
                    </a:ext>
                  </a:extLst>
                </a:gridCol>
                <a:gridCol w="1524000">
                  <a:extLst>
                    <a:ext uri="{9D8B030D-6E8A-4147-A177-3AD203B41FA5}">
                      <a16:colId xmlns:a16="http://schemas.microsoft.com/office/drawing/2014/main" val="2150171971"/>
                    </a:ext>
                  </a:extLst>
                </a:gridCol>
                <a:gridCol w="1524000">
                  <a:extLst>
                    <a:ext uri="{9D8B030D-6E8A-4147-A177-3AD203B41FA5}">
                      <a16:colId xmlns:a16="http://schemas.microsoft.com/office/drawing/2014/main" val="3858577912"/>
                    </a:ext>
                  </a:extLst>
                </a:gridCol>
                <a:gridCol w="1524000">
                  <a:extLst>
                    <a:ext uri="{9D8B030D-6E8A-4147-A177-3AD203B41FA5}">
                      <a16:colId xmlns:a16="http://schemas.microsoft.com/office/drawing/2014/main" val="1242783988"/>
                    </a:ext>
                  </a:extLst>
                </a:gridCol>
              </a:tblGrid>
              <a:tr h="370840">
                <a:tc>
                  <a:txBody>
                    <a:bodyPr/>
                    <a:lstStyle/>
                    <a:p>
                      <a:endParaRPr lang="en-US" dirty="0"/>
                    </a:p>
                  </a:txBody>
                  <a:tcPr/>
                </a:tc>
                <a:tc>
                  <a:txBody>
                    <a:bodyPr/>
                    <a:lstStyle/>
                    <a:p>
                      <a:pPr algn="ctr"/>
                      <a:r>
                        <a:rPr lang="en-US" dirty="0"/>
                        <a:t>X-RU</a:t>
                      </a:r>
                    </a:p>
                  </a:txBody>
                  <a:tcPr/>
                </a:tc>
                <a:tc>
                  <a:txBody>
                    <a:bodyPr/>
                    <a:lstStyle/>
                    <a:p>
                      <a:pPr algn="ctr"/>
                      <a:r>
                        <a:rPr lang="en-US" dirty="0"/>
                        <a:t>X-</a:t>
                      </a:r>
                      <a:r>
                        <a:rPr lang="en-US" dirty="0" err="1"/>
                        <a:t>B</a:t>
                      </a:r>
                      <a:r>
                        <a:rPr lang="en-US" baseline="-25000" dirty="0" err="1"/>
                        <a:t>d</a:t>
                      </a:r>
                      <a:endParaRPr lang="en-US" dirty="0"/>
                    </a:p>
                  </a:txBody>
                  <a:tcPr/>
                </a:tc>
                <a:tc>
                  <a:txBody>
                    <a:bodyPr/>
                    <a:lstStyle/>
                    <a:p>
                      <a:pPr algn="ctr"/>
                      <a:r>
                        <a:rPr lang="en-US" dirty="0"/>
                        <a:t>X-</a:t>
                      </a:r>
                      <a:r>
                        <a:rPr lang="en-US" baseline="0" dirty="0"/>
                        <a:t>B</a:t>
                      </a:r>
                      <a:r>
                        <a:rPr lang="en-US" baseline="-25000" dirty="0"/>
                        <a:t>s</a:t>
                      </a:r>
                      <a:endParaRPr lang="en-US" dirty="0"/>
                    </a:p>
                  </a:txBody>
                  <a:tcPr/>
                </a:tc>
                <a:extLst>
                  <a:ext uri="{0D108BD9-81ED-4DB2-BD59-A6C34878D82A}">
                    <a16:rowId xmlns:a16="http://schemas.microsoft.com/office/drawing/2014/main" val="3997411406"/>
                  </a:ext>
                </a:extLst>
              </a:tr>
              <a:tr h="370840">
                <a:tc>
                  <a:txBody>
                    <a:bodyPr/>
                    <a:lstStyle/>
                    <a:p>
                      <a:r>
                        <a:rPr lang="en-US" dirty="0" err="1"/>
                        <a:t>Avg</a:t>
                      </a:r>
                      <a:endParaRPr lang="en-US" dirty="0"/>
                    </a:p>
                  </a:txBody>
                  <a:tcPr/>
                </a:tc>
                <a:tc>
                  <a:txBody>
                    <a:bodyPr/>
                    <a:lstStyle/>
                    <a:p>
                      <a:pPr algn="r"/>
                      <a:r>
                        <a:rPr lang="en-US" dirty="0"/>
                        <a:t>26.2%</a:t>
                      </a:r>
                    </a:p>
                  </a:txBody>
                  <a:tcPr/>
                </a:tc>
                <a:tc>
                  <a:txBody>
                    <a:bodyPr/>
                    <a:lstStyle/>
                    <a:p>
                      <a:pPr algn="r"/>
                      <a:r>
                        <a:rPr lang="en-US" dirty="0"/>
                        <a:t>0.0%</a:t>
                      </a:r>
                    </a:p>
                  </a:txBody>
                  <a:tcPr/>
                </a:tc>
                <a:tc>
                  <a:txBody>
                    <a:bodyPr/>
                    <a:lstStyle/>
                    <a:p>
                      <a:pPr algn="r"/>
                      <a:r>
                        <a:rPr lang="en-US" dirty="0"/>
                        <a:t>0.0%</a:t>
                      </a:r>
                    </a:p>
                  </a:txBody>
                  <a:tcPr/>
                </a:tc>
                <a:extLst>
                  <a:ext uri="{0D108BD9-81ED-4DB2-BD59-A6C34878D82A}">
                    <a16:rowId xmlns:a16="http://schemas.microsoft.com/office/drawing/2014/main" val="1186028712"/>
                  </a:ext>
                </a:extLst>
              </a:tr>
            </a:tbl>
          </a:graphicData>
        </a:graphic>
      </p:graphicFrame>
      <p:sp>
        <p:nvSpPr>
          <p:cNvPr id="5" name="Rectangle 4"/>
          <p:cNvSpPr/>
          <p:nvPr/>
        </p:nvSpPr>
        <p:spPr>
          <a:xfrm>
            <a:off x="3057421" y="5024967"/>
            <a:ext cx="1518811" cy="3753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167" y="5667502"/>
            <a:ext cx="6263318" cy="461665"/>
          </a:xfrm>
          <a:prstGeom prst="rect">
            <a:avLst/>
          </a:prstGeom>
          <a:noFill/>
        </p:spPr>
        <p:txBody>
          <a:bodyPr wrap="none" rtlCol="0">
            <a:spAutoFit/>
          </a:bodyPr>
          <a:lstStyle/>
          <a:p>
            <a:r>
              <a:rPr lang="en-US" sz="2400" dirty="0"/>
              <a:t>RU SRTS can be worse than prior results suggest!</a:t>
            </a:r>
          </a:p>
        </p:txBody>
      </p:sp>
      <p:sp>
        <p:nvSpPr>
          <p:cNvPr id="7" name="Slide Number Placeholder 6"/>
          <p:cNvSpPr>
            <a:spLocks noGrp="1"/>
          </p:cNvSpPr>
          <p:nvPr>
            <p:ph type="sldNum" sz="quarter" idx="12"/>
          </p:nvPr>
        </p:nvSpPr>
        <p:spPr/>
        <p:txBody>
          <a:bodyPr/>
          <a:lstStyle/>
          <a:p>
            <a:fld id="{86672C19-12FB-4E2E-93CA-C498F702D5EE}" type="slidenum">
              <a:rPr lang="en-US" smtClean="0"/>
              <a:t>35</a:t>
            </a:fld>
            <a:endParaRPr lang="en-US"/>
          </a:p>
        </p:txBody>
      </p:sp>
    </p:spTree>
    <p:extLst>
      <p:ext uri="{BB962C8B-B14F-4D97-AF65-F5344CB8AC3E}">
        <p14:creationId xmlns:p14="http://schemas.microsoft.com/office/powerpoint/2010/main" val="2632099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RQ3: Percentage of tests selected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2287" y="1193471"/>
            <a:ext cx="4519426" cy="5664529"/>
          </a:xfrm>
        </p:spPr>
      </p:pic>
      <p:sp>
        <p:nvSpPr>
          <p:cNvPr id="5" name="Slide Number Placeholder 4"/>
          <p:cNvSpPr>
            <a:spLocks noGrp="1"/>
          </p:cNvSpPr>
          <p:nvPr>
            <p:ph type="sldNum" sz="quarter" idx="12"/>
          </p:nvPr>
        </p:nvSpPr>
        <p:spPr/>
        <p:txBody>
          <a:bodyPr/>
          <a:lstStyle/>
          <a:p>
            <a:fld id="{86672C19-12FB-4E2E-93CA-C498F702D5EE}" type="slidenum">
              <a:rPr lang="en-US" smtClean="0"/>
              <a:t>36</a:t>
            </a:fld>
            <a:endParaRPr lang="en-US"/>
          </a:p>
        </p:txBody>
      </p:sp>
    </p:spTree>
    <p:extLst>
      <p:ext uri="{BB962C8B-B14F-4D97-AF65-F5344CB8AC3E}">
        <p14:creationId xmlns:p14="http://schemas.microsoft.com/office/powerpoint/2010/main" val="3867512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Test </a:t>
            </a:r>
            <a:r>
              <a:rPr lang="en-US" dirty="0" smtClean="0"/>
              <a:t>Selection (RTS)</a:t>
            </a:r>
            <a:endParaRPr lang="en-US" dirty="0"/>
          </a:p>
        </p:txBody>
      </p:sp>
      <p:sp>
        <p:nvSpPr>
          <p:cNvPr id="4" name="Rectangle 3"/>
          <p:cNvSpPr/>
          <p:nvPr/>
        </p:nvSpPr>
        <p:spPr>
          <a:xfrm>
            <a:off x="737376" y="2123211"/>
            <a:ext cx="1661165" cy="3254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Code Under </a:t>
            </a:r>
            <a:r>
              <a:rPr lang="en-US" sz="2400" dirty="0" smtClean="0"/>
              <a:t>Test</a:t>
            </a:r>
          </a:p>
          <a:p>
            <a:pPr algn="ctr"/>
            <a:endParaRPr lang="en-US" sz="2400" dirty="0"/>
          </a:p>
          <a:p>
            <a:pPr algn="ctr"/>
            <a:r>
              <a:rPr lang="en-US" sz="2400" dirty="0" smtClean="0"/>
              <a:t>v1</a:t>
            </a:r>
            <a:endParaRPr lang="en-US" sz="2400" dirty="0" smtClean="0"/>
          </a:p>
        </p:txBody>
      </p:sp>
      <p:sp>
        <p:nvSpPr>
          <p:cNvPr id="5" name="TextBox 3"/>
          <p:cNvSpPr txBox="1"/>
          <p:nvPr/>
        </p:nvSpPr>
        <p:spPr>
          <a:xfrm>
            <a:off x="2271833" y="1485262"/>
            <a:ext cx="9029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Tests</a:t>
            </a:r>
          </a:p>
        </p:txBody>
      </p:sp>
      <p:sp>
        <p:nvSpPr>
          <p:cNvPr id="6" name="Rectangle 5"/>
          <p:cNvSpPr/>
          <p:nvPr/>
        </p:nvSpPr>
        <p:spPr>
          <a:xfrm>
            <a:off x="5991860" y="2123211"/>
            <a:ext cx="1661165" cy="32547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Code Under </a:t>
            </a:r>
            <a:r>
              <a:rPr lang="en-US" sz="2400" dirty="0" smtClean="0"/>
              <a:t>Test</a:t>
            </a:r>
          </a:p>
          <a:p>
            <a:pPr algn="ctr"/>
            <a:endParaRPr lang="en-US" sz="2400" dirty="0"/>
          </a:p>
          <a:p>
            <a:pPr algn="ctr"/>
            <a:r>
              <a:rPr lang="en-US" sz="2400" dirty="0" smtClean="0"/>
              <a:t>v</a:t>
            </a:r>
            <a:r>
              <a:rPr lang="en-US" sz="2400" dirty="0"/>
              <a:t>2</a:t>
            </a:r>
            <a:endParaRPr lang="en-US" sz="2400" dirty="0"/>
          </a:p>
        </p:txBody>
      </p:sp>
      <p:sp>
        <p:nvSpPr>
          <p:cNvPr id="7" name="TextBox 6"/>
          <p:cNvSpPr txBox="1"/>
          <p:nvPr/>
        </p:nvSpPr>
        <p:spPr>
          <a:xfrm>
            <a:off x="3606780" y="5894686"/>
            <a:ext cx="1189542" cy="461665"/>
          </a:xfrm>
          <a:prstGeom prst="rect">
            <a:avLst/>
          </a:prstGeom>
          <a:noFill/>
        </p:spPr>
        <p:txBody>
          <a:bodyPr wrap="square" rtlCol="0">
            <a:spAutoFit/>
          </a:bodyPr>
          <a:lstStyle/>
          <a:p>
            <a:r>
              <a:rPr lang="en-US" sz="2400" dirty="0">
                <a:solidFill>
                  <a:srgbClr val="FF0000"/>
                </a:solidFill>
              </a:rPr>
              <a:t>Change</a:t>
            </a:r>
          </a:p>
        </p:txBody>
      </p:sp>
      <p:cxnSp>
        <p:nvCxnSpPr>
          <p:cNvPr id="8" name="Curved Connector 7"/>
          <p:cNvCxnSpPr>
            <a:stCxn id="4" idx="2"/>
            <a:endCxn id="6" idx="2"/>
          </p:cNvCxnSpPr>
          <p:nvPr/>
        </p:nvCxnSpPr>
        <p:spPr>
          <a:xfrm rot="16200000" flipH="1">
            <a:off x="4195201" y="2750699"/>
            <a:ext cx="12700" cy="5254484"/>
          </a:xfrm>
          <a:prstGeom prst="curvedConnector3">
            <a:avLst>
              <a:gd name="adj1" fmla="val 423115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8541" y="2123211"/>
            <a:ext cx="649537" cy="3046988"/>
          </a:xfrm>
          <a:prstGeom prst="rect">
            <a:avLst/>
          </a:prstGeom>
          <a:noFill/>
        </p:spPr>
        <p:txBody>
          <a:bodyPr wrap="none" rtlCol="0">
            <a:spAutoFit/>
          </a:bodyPr>
          <a:lstStyle/>
          <a:p>
            <a:r>
              <a:rPr lang="en-US" sz="3200" dirty="0" smtClean="0"/>
              <a:t>T1</a:t>
            </a:r>
            <a:endParaRPr lang="en-US" sz="3200" dirty="0"/>
          </a:p>
          <a:p>
            <a:r>
              <a:rPr lang="en-US" sz="3200" dirty="0" smtClean="0"/>
              <a:t>T2</a:t>
            </a:r>
            <a:endParaRPr lang="en-US" sz="3200" dirty="0"/>
          </a:p>
          <a:p>
            <a:r>
              <a:rPr lang="en-US" sz="3200" dirty="0" smtClean="0"/>
              <a:t>T3</a:t>
            </a:r>
            <a:endParaRPr lang="en-US" sz="3200" dirty="0"/>
          </a:p>
          <a:p>
            <a:r>
              <a:rPr lang="en-US" sz="3200" dirty="0" smtClean="0"/>
              <a:t>T4</a:t>
            </a:r>
            <a:endParaRPr lang="en-US" sz="3200" dirty="0"/>
          </a:p>
          <a:p>
            <a:r>
              <a:rPr lang="en-US" sz="3200" dirty="0"/>
              <a:t>…</a:t>
            </a:r>
          </a:p>
          <a:p>
            <a:r>
              <a:rPr lang="en-US" sz="3200" dirty="0"/>
              <a:t>TN</a:t>
            </a:r>
          </a:p>
        </p:txBody>
      </p:sp>
      <p:sp>
        <p:nvSpPr>
          <p:cNvPr id="10" name="TextBox 3"/>
          <p:cNvSpPr txBox="1"/>
          <p:nvPr/>
        </p:nvSpPr>
        <p:spPr>
          <a:xfrm>
            <a:off x="7526318" y="1485262"/>
            <a:ext cx="9029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Tests</a:t>
            </a:r>
          </a:p>
        </p:txBody>
      </p:sp>
      <p:sp>
        <p:nvSpPr>
          <p:cNvPr id="11" name="TextBox 10"/>
          <p:cNvSpPr txBox="1"/>
          <p:nvPr/>
        </p:nvSpPr>
        <p:spPr>
          <a:xfrm>
            <a:off x="7653025" y="2123211"/>
            <a:ext cx="649537" cy="3046988"/>
          </a:xfrm>
          <a:prstGeom prst="rect">
            <a:avLst/>
          </a:prstGeom>
          <a:noFill/>
        </p:spPr>
        <p:txBody>
          <a:bodyPr wrap="none" rtlCol="0">
            <a:spAutoFit/>
          </a:bodyPr>
          <a:lstStyle/>
          <a:p>
            <a:r>
              <a:rPr lang="en-US" sz="3200" dirty="0" smtClean="0"/>
              <a:t>T1</a:t>
            </a:r>
            <a:endParaRPr lang="en-US" sz="3200" dirty="0"/>
          </a:p>
          <a:p>
            <a:r>
              <a:rPr lang="en-US" sz="3200" dirty="0" smtClean="0">
                <a:solidFill>
                  <a:schemeClr val="bg2">
                    <a:lumMod val="90000"/>
                  </a:schemeClr>
                </a:solidFill>
              </a:rPr>
              <a:t>T2</a:t>
            </a:r>
            <a:endParaRPr lang="en-US" sz="3200" dirty="0">
              <a:solidFill>
                <a:schemeClr val="bg2">
                  <a:lumMod val="90000"/>
                </a:schemeClr>
              </a:solidFill>
            </a:endParaRPr>
          </a:p>
          <a:p>
            <a:r>
              <a:rPr lang="en-US" sz="3200" dirty="0" smtClean="0"/>
              <a:t>T3</a:t>
            </a:r>
            <a:endParaRPr lang="en-US" sz="3200" dirty="0"/>
          </a:p>
          <a:p>
            <a:r>
              <a:rPr lang="en-US" sz="3200" dirty="0" smtClean="0">
                <a:solidFill>
                  <a:schemeClr val="bg2">
                    <a:lumMod val="90000"/>
                  </a:schemeClr>
                </a:solidFill>
              </a:rPr>
              <a:t>T4</a:t>
            </a:r>
            <a:endParaRPr lang="en-US" sz="3200" dirty="0">
              <a:solidFill>
                <a:schemeClr val="bg2">
                  <a:lumMod val="90000"/>
                </a:schemeClr>
              </a:solidFill>
            </a:endParaRPr>
          </a:p>
          <a:p>
            <a:r>
              <a:rPr lang="en-US" sz="3200" dirty="0"/>
              <a:t>…</a:t>
            </a:r>
          </a:p>
          <a:p>
            <a:r>
              <a:rPr lang="en-US" sz="3200" dirty="0"/>
              <a:t>TN</a:t>
            </a:r>
          </a:p>
        </p:txBody>
      </p:sp>
      <p:cxnSp>
        <p:nvCxnSpPr>
          <p:cNvPr id="12" name="Straight Arrow Connector 11"/>
          <p:cNvCxnSpPr>
            <a:stCxn id="7" idx="0"/>
            <a:endCxn id="17" idx="6"/>
          </p:cNvCxnSpPr>
          <p:nvPr/>
        </p:nvCxnSpPr>
        <p:spPr>
          <a:xfrm flipH="1" flipV="1">
            <a:off x="2963995" y="4880576"/>
            <a:ext cx="1237556" cy="10141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a:endCxn id="16" idx="6"/>
          </p:cNvCxnSpPr>
          <p:nvPr/>
        </p:nvCxnSpPr>
        <p:spPr>
          <a:xfrm flipH="1" flipV="1">
            <a:off x="2934916" y="3410923"/>
            <a:ext cx="1266635" cy="24837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0"/>
            <a:endCxn id="15" idx="6"/>
          </p:cNvCxnSpPr>
          <p:nvPr/>
        </p:nvCxnSpPr>
        <p:spPr>
          <a:xfrm flipH="1" flipV="1">
            <a:off x="2936613" y="2414008"/>
            <a:ext cx="1264938" cy="3480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455239" y="2178225"/>
            <a:ext cx="481374" cy="471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453542" y="3175140"/>
            <a:ext cx="481374" cy="471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82621" y="4644793"/>
            <a:ext cx="481374" cy="471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86672C19-12FB-4E2E-93CA-C498F702D5EE}" type="slidenum">
              <a:rPr lang="en-US" smtClean="0"/>
              <a:t>4</a:t>
            </a:fld>
            <a:endParaRPr lang="en-US"/>
          </a:p>
        </p:txBody>
      </p:sp>
      <p:sp>
        <p:nvSpPr>
          <p:cNvPr id="3" name="TextBox 2"/>
          <p:cNvSpPr txBox="1"/>
          <p:nvPr/>
        </p:nvSpPr>
        <p:spPr>
          <a:xfrm flipH="1">
            <a:off x="5154762" y="5953722"/>
            <a:ext cx="4000667" cy="523220"/>
          </a:xfrm>
          <a:prstGeom prst="rect">
            <a:avLst/>
          </a:prstGeom>
          <a:noFill/>
        </p:spPr>
        <p:txBody>
          <a:bodyPr wrap="square" rtlCol="0">
            <a:spAutoFit/>
          </a:bodyPr>
          <a:lstStyle/>
          <a:p>
            <a:r>
              <a:rPr lang="en-US" sz="2800" b="1" dirty="0" smtClean="0"/>
              <a:t>Many ways to do RTS</a:t>
            </a:r>
            <a:endParaRPr lang="en-US" sz="2800" b="1" dirty="0"/>
          </a:p>
        </p:txBody>
      </p:sp>
    </p:spTree>
    <p:extLst>
      <p:ext uri="{BB962C8B-B14F-4D97-AF65-F5344CB8AC3E}">
        <p14:creationId xmlns:p14="http://schemas.microsoft.com/office/powerpoint/2010/main" val="17447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5" grpId="0" animBg="1"/>
      <p:bldP spid="16" grpId="0" animBg="1"/>
      <p:bldP spid="1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Regression Test Selection (SRTS)</a:t>
            </a:r>
          </a:p>
        </p:txBody>
      </p:sp>
      <p:sp>
        <p:nvSpPr>
          <p:cNvPr id="4" name="Oval 3"/>
          <p:cNvSpPr/>
          <p:nvPr/>
        </p:nvSpPr>
        <p:spPr>
          <a:xfrm>
            <a:off x="2093976" y="386791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A1</a:t>
            </a:r>
          </a:p>
        </p:txBody>
      </p:sp>
      <p:sp>
        <p:nvSpPr>
          <p:cNvPr id="6" name="Oval 5"/>
          <p:cNvSpPr/>
          <p:nvPr/>
        </p:nvSpPr>
        <p:spPr>
          <a:xfrm>
            <a:off x="3858768" y="386791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A2</a:t>
            </a:r>
          </a:p>
        </p:txBody>
      </p:sp>
      <p:sp>
        <p:nvSpPr>
          <p:cNvPr id="7" name="Oval 6"/>
          <p:cNvSpPr/>
          <p:nvPr/>
        </p:nvSpPr>
        <p:spPr>
          <a:xfrm>
            <a:off x="5641848" y="3867912"/>
            <a:ext cx="1097280" cy="1097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A3</a:t>
            </a:r>
          </a:p>
        </p:txBody>
      </p:sp>
      <p:sp>
        <p:nvSpPr>
          <p:cNvPr id="8" name="Oval 7"/>
          <p:cNvSpPr/>
          <p:nvPr/>
        </p:nvSpPr>
        <p:spPr>
          <a:xfrm>
            <a:off x="2926080" y="2258568"/>
            <a:ext cx="1097280" cy="10972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p>
        </p:txBody>
      </p:sp>
      <p:sp>
        <p:nvSpPr>
          <p:cNvPr id="9" name="Oval 8"/>
          <p:cNvSpPr/>
          <p:nvPr/>
        </p:nvSpPr>
        <p:spPr>
          <a:xfrm>
            <a:off x="2093976" y="5522976"/>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T1</a:t>
            </a:r>
          </a:p>
        </p:txBody>
      </p:sp>
      <p:sp>
        <p:nvSpPr>
          <p:cNvPr id="11" name="Oval 10"/>
          <p:cNvSpPr/>
          <p:nvPr/>
        </p:nvSpPr>
        <p:spPr>
          <a:xfrm>
            <a:off x="3858768" y="5522761"/>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T2</a:t>
            </a:r>
          </a:p>
        </p:txBody>
      </p:sp>
      <p:sp>
        <p:nvSpPr>
          <p:cNvPr id="12" name="Oval 11"/>
          <p:cNvSpPr/>
          <p:nvPr/>
        </p:nvSpPr>
        <p:spPr>
          <a:xfrm>
            <a:off x="5641848" y="5522761"/>
            <a:ext cx="1097280" cy="10972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T3</a:t>
            </a:r>
          </a:p>
        </p:txBody>
      </p:sp>
      <p:cxnSp>
        <p:nvCxnSpPr>
          <p:cNvPr id="14" name="Straight Arrow Connector 13"/>
          <p:cNvCxnSpPr>
            <a:stCxn id="9" idx="0"/>
            <a:endCxn id="4" idx="4"/>
          </p:cNvCxnSpPr>
          <p:nvPr/>
        </p:nvCxnSpPr>
        <p:spPr>
          <a:xfrm flipV="1">
            <a:off x="2642616" y="4965192"/>
            <a:ext cx="0" cy="5577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1" idx="0"/>
            <a:endCxn id="6" idx="4"/>
          </p:cNvCxnSpPr>
          <p:nvPr/>
        </p:nvCxnSpPr>
        <p:spPr>
          <a:xfrm flipV="1">
            <a:off x="4407408" y="4965192"/>
            <a:ext cx="0" cy="5575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4" idx="0"/>
            <a:endCxn id="8" idx="3"/>
          </p:cNvCxnSpPr>
          <p:nvPr/>
        </p:nvCxnSpPr>
        <p:spPr>
          <a:xfrm flipV="1">
            <a:off x="2642616" y="3195155"/>
            <a:ext cx="444157" cy="6727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6" idx="0"/>
            <a:endCxn id="8" idx="5"/>
          </p:cNvCxnSpPr>
          <p:nvPr/>
        </p:nvCxnSpPr>
        <p:spPr>
          <a:xfrm flipH="1" flipV="1">
            <a:off x="3862667" y="3195155"/>
            <a:ext cx="544741" cy="6727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Oval 35"/>
          <p:cNvSpPr/>
          <p:nvPr/>
        </p:nvSpPr>
        <p:spPr>
          <a:xfrm>
            <a:off x="5650337" y="3865889"/>
            <a:ext cx="1097280" cy="1097280"/>
          </a:xfrm>
          <a:prstGeom prst="ellipse">
            <a:avLst/>
          </a:prstGeom>
          <a:noFill/>
          <a:ln w="146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641848" y="5522976"/>
            <a:ext cx="1092012" cy="1097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378947" y="1129820"/>
            <a:ext cx="5849470" cy="461665"/>
          </a:xfrm>
          <a:prstGeom prst="rect">
            <a:avLst/>
          </a:prstGeom>
          <a:noFill/>
        </p:spPr>
        <p:txBody>
          <a:bodyPr wrap="square" rtlCol="0">
            <a:spAutoFit/>
          </a:bodyPr>
          <a:lstStyle/>
          <a:p>
            <a:r>
              <a:rPr lang="en-US" sz="2400" dirty="0"/>
              <a:t>Nodes are </a:t>
            </a:r>
            <a:r>
              <a:rPr lang="en-US" sz="2400" dirty="0" smtClean="0"/>
              <a:t>Java class files</a:t>
            </a:r>
            <a:endParaRPr lang="en-US" sz="2400" dirty="0"/>
          </a:p>
        </p:txBody>
      </p:sp>
      <p:sp>
        <p:nvSpPr>
          <p:cNvPr id="44" name="TextBox 43"/>
          <p:cNvSpPr txBox="1"/>
          <p:nvPr/>
        </p:nvSpPr>
        <p:spPr>
          <a:xfrm>
            <a:off x="3355512" y="1507505"/>
            <a:ext cx="5686931" cy="830997"/>
          </a:xfrm>
          <a:prstGeom prst="rect">
            <a:avLst/>
          </a:prstGeom>
          <a:noFill/>
        </p:spPr>
        <p:txBody>
          <a:bodyPr wrap="square" rtlCol="0">
            <a:spAutoFit/>
          </a:bodyPr>
          <a:lstStyle/>
          <a:p>
            <a:r>
              <a:rPr lang="en-US" sz="2400" dirty="0"/>
              <a:t>Dependency edges are computed </a:t>
            </a:r>
            <a:r>
              <a:rPr lang="en-US" sz="2400" dirty="0" smtClean="0"/>
              <a:t>statically</a:t>
            </a:r>
          </a:p>
          <a:p>
            <a:r>
              <a:rPr lang="en-US" sz="2400" dirty="0" smtClean="0"/>
              <a:t>(use edges, inheritance edges)</a:t>
            </a:r>
            <a:endParaRPr lang="en-US" sz="2400" dirty="0"/>
          </a:p>
        </p:txBody>
      </p:sp>
      <p:sp>
        <p:nvSpPr>
          <p:cNvPr id="45" name="TextBox 44"/>
          <p:cNvSpPr txBox="1"/>
          <p:nvPr/>
        </p:nvSpPr>
        <p:spPr>
          <a:xfrm>
            <a:off x="6573923" y="3589265"/>
            <a:ext cx="1334855" cy="461665"/>
          </a:xfrm>
          <a:prstGeom prst="rect">
            <a:avLst/>
          </a:prstGeom>
          <a:noFill/>
        </p:spPr>
        <p:txBody>
          <a:bodyPr wrap="square" rtlCol="0">
            <a:spAutoFit/>
          </a:bodyPr>
          <a:lstStyle/>
          <a:p>
            <a:r>
              <a:rPr lang="en-US" sz="2400" dirty="0">
                <a:solidFill>
                  <a:srgbClr val="00B050"/>
                </a:solidFill>
              </a:rPr>
              <a:t>Changed</a:t>
            </a:r>
          </a:p>
        </p:txBody>
      </p:sp>
      <p:sp>
        <p:nvSpPr>
          <p:cNvPr id="46" name="TextBox 45"/>
          <p:cNvSpPr txBox="1"/>
          <p:nvPr/>
        </p:nvSpPr>
        <p:spPr>
          <a:xfrm>
            <a:off x="6573923" y="5291927"/>
            <a:ext cx="816912" cy="461665"/>
          </a:xfrm>
          <a:prstGeom prst="rect">
            <a:avLst/>
          </a:prstGeom>
          <a:noFill/>
        </p:spPr>
        <p:txBody>
          <a:bodyPr wrap="square" rtlCol="0">
            <a:spAutoFit/>
          </a:bodyPr>
          <a:lstStyle/>
          <a:p>
            <a:r>
              <a:rPr lang="en-US" sz="2400" dirty="0">
                <a:solidFill>
                  <a:srgbClr val="FF0000"/>
                </a:solidFill>
              </a:rPr>
              <a:t>Run</a:t>
            </a:r>
          </a:p>
        </p:txBody>
      </p:sp>
      <p:sp>
        <p:nvSpPr>
          <p:cNvPr id="54" name="Slide Number Placeholder 53"/>
          <p:cNvSpPr>
            <a:spLocks noGrp="1"/>
          </p:cNvSpPr>
          <p:nvPr>
            <p:ph type="sldNum" sz="quarter" idx="12"/>
          </p:nvPr>
        </p:nvSpPr>
        <p:spPr/>
        <p:txBody>
          <a:bodyPr/>
          <a:lstStyle/>
          <a:p>
            <a:fld id="{86672C19-12FB-4E2E-93CA-C498F702D5EE}" type="slidenum">
              <a:rPr lang="en-US" smtClean="0"/>
              <a:t>5</a:t>
            </a:fld>
            <a:endParaRPr lang="en-US"/>
          </a:p>
        </p:txBody>
      </p:sp>
      <p:grpSp>
        <p:nvGrpSpPr>
          <p:cNvPr id="15" name="Group 14">
            <a:extLst>
              <a:ext uri="{FF2B5EF4-FFF2-40B4-BE49-F238E27FC236}">
                <a16:creationId xmlns:a16="http://schemas.microsoft.com/office/drawing/2014/main" id="{CB30FAC4-E5E7-4763-8911-690284C559F8}"/>
              </a:ext>
            </a:extLst>
          </p:cNvPr>
          <p:cNvGrpSpPr/>
          <p:nvPr/>
        </p:nvGrpSpPr>
        <p:grpSpPr>
          <a:xfrm>
            <a:off x="69100" y="6397504"/>
            <a:ext cx="2057399" cy="365108"/>
            <a:chOff x="31442" y="6356351"/>
            <a:chExt cx="2057399" cy="365108"/>
          </a:xfrm>
        </p:grpSpPr>
        <p:cxnSp>
          <p:nvCxnSpPr>
            <p:cNvPr id="22" name="Straight Arrow Connector 21">
              <a:extLst>
                <a:ext uri="{FF2B5EF4-FFF2-40B4-BE49-F238E27FC236}">
                  <a16:creationId xmlns:a16="http://schemas.microsoft.com/office/drawing/2014/main" id="{9D1DF52E-7F40-44BE-B05F-A63BF43E642F}"/>
                </a:ext>
              </a:extLst>
            </p:cNvPr>
            <p:cNvCxnSpPr>
              <a:cxnSpLocks/>
            </p:cNvCxnSpPr>
            <p:nvPr/>
          </p:nvCxnSpPr>
          <p:spPr>
            <a:xfrm flipV="1">
              <a:off x="322730" y="6356351"/>
              <a:ext cx="1506071" cy="174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0A08794-9172-44D4-9D1C-CBB1E50E1901}"/>
                </a:ext>
              </a:extLst>
            </p:cNvPr>
            <p:cNvSpPr/>
            <p:nvPr/>
          </p:nvSpPr>
          <p:spPr>
            <a:xfrm>
              <a:off x="31442" y="6482494"/>
              <a:ext cx="2057399" cy="2389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Depends on</a:t>
              </a:r>
            </a:p>
          </p:txBody>
        </p:sp>
      </p:grpSp>
      <p:cxnSp>
        <p:nvCxnSpPr>
          <p:cNvPr id="21" name="Straight Arrow Connector 20"/>
          <p:cNvCxnSpPr>
            <a:stCxn id="12" idx="0"/>
            <a:endCxn id="7" idx="4"/>
          </p:cNvCxnSpPr>
          <p:nvPr/>
        </p:nvCxnSpPr>
        <p:spPr>
          <a:xfrm flipV="1">
            <a:off x="6190488" y="4965192"/>
            <a:ext cx="0" cy="5575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7507" y="4216497"/>
            <a:ext cx="2088992" cy="400110"/>
          </a:xfrm>
          <a:prstGeom prst="rect">
            <a:avLst/>
          </a:prstGeom>
          <a:noFill/>
        </p:spPr>
        <p:txBody>
          <a:bodyPr wrap="square" rtlCol="0">
            <a:spAutoFit/>
          </a:bodyPr>
          <a:lstStyle/>
          <a:p>
            <a:r>
              <a:rPr lang="en-US" sz="2000" dirty="0" smtClean="0"/>
              <a:t>Developer’s code</a:t>
            </a:r>
            <a:endParaRPr lang="en-US" sz="2000" dirty="0"/>
          </a:p>
        </p:txBody>
      </p:sp>
      <p:sp>
        <p:nvSpPr>
          <p:cNvPr id="35" name="TextBox 34"/>
          <p:cNvSpPr txBox="1"/>
          <p:nvPr/>
        </p:nvSpPr>
        <p:spPr>
          <a:xfrm>
            <a:off x="649971" y="2460657"/>
            <a:ext cx="2538325" cy="707886"/>
          </a:xfrm>
          <a:prstGeom prst="rect">
            <a:avLst/>
          </a:prstGeom>
          <a:noFill/>
        </p:spPr>
        <p:txBody>
          <a:bodyPr wrap="square" rtlCol="0">
            <a:spAutoFit/>
          </a:bodyPr>
          <a:lstStyle/>
          <a:p>
            <a:r>
              <a:rPr lang="en-US" sz="2000" dirty="0" smtClean="0"/>
              <a:t>Library code</a:t>
            </a:r>
          </a:p>
          <a:p>
            <a:r>
              <a:rPr lang="en-US" sz="2000" dirty="0" smtClean="0"/>
              <a:t>(infrequent changes)</a:t>
            </a:r>
            <a:endParaRPr lang="en-US" sz="2000" dirty="0"/>
          </a:p>
        </p:txBody>
      </p:sp>
      <p:sp>
        <p:nvSpPr>
          <p:cNvPr id="38" name="TextBox 37"/>
          <p:cNvSpPr txBox="1"/>
          <p:nvPr/>
        </p:nvSpPr>
        <p:spPr>
          <a:xfrm>
            <a:off x="488588" y="5838989"/>
            <a:ext cx="1185901" cy="400110"/>
          </a:xfrm>
          <a:prstGeom prst="rect">
            <a:avLst/>
          </a:prstGeom>
          <a:noFill/>
        </p:spPr>
        <p:txBody>
          <a:bodyPr wrap="square" rtlCol="0">
            <a:spAutoFit/>
          </a:bodyPr>
          <a:lstStyle/>
          <a:p>
            <a:r>
              <a:rPr lang="en-US" sz="2000" dirty="0" smtClean="0"/>
              <a:t>Test code</a:t>
            </a:r>
            <a:endParaRPr lang="en-US" sz="2000" dirty="0"/>
          </a:p>
        </p:txBody>
      </p:sp>
      <p:cxnSp>
        <p:nvCxnSpPr>
          <p:cNvPr id="29" name="Straight Arrow Connector 28"/>
          <p:cNvCxnSpPr>
            <a:stCxn id="12" idx="0"/>
            <a:endCxn id="7" idx="4"/>
          </p:cNvCxnSpPr>
          <p:nvPr/>
        </p:nvCxnSpPr>
        <p:spPr>
          <a:xfrm flipV="1">
            <a:off x="6190488" y="4965192"/>
            <a:ext cx="0" cy="5575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7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2" grpId="0" animBg="1"/>
      <p:bldP spid="36" grpId="0" animBg="1"/>
      <p:bldP spid="37" grpId="0" animBg="1"/>
      <p:bldP spid="43" grpId="0"/>
      <p:bldP spid="44" grpId="0"/>
      <p:bldP spid="45" grpId="0"/>
      <p:bldP spid="46" grpId="0"/>
      <p:bldP spid="26" grpId="0"/>
      <p:bldP spid="26" grpId="1"/>
      <p:bldP spid="35" grpId="0"/>
      <p:bldP spid="35" grpId="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SRTS Pros and Cons (vs Dynamic RTS)</a:t>
            </a:r>
          </a:p>
        </p:txBody>
      </p:sp>
      <p:sp>
        <p:nvSpPr>
          <p:cNvPr id="3" name="Content Placeholder 2"/>
          <p:cNvSpPr>
            <a:spLocks noGrp="1"/>
          </p:cNvSpPr>
          <p:nvPr>
            <p:ph idx="1"/>
          </p:nvPr>
        </p:nvSpPr>
        <p:spPr/>
        <p:txBody>
          <a:bodyPr>
            <a:normAutofit/>
          </a:bodyPr>
          <a:lstStyle/>
          <a:p>
            <a:r>
              <a:rPr lang="en-US" dirty="0" smtClean="0"/>
              <a:t>Dynamic RTS: Get dependencies from instrumented test runs</a:t>
            </a:r>
          </a:p>
          <a:p>
            <a:r>
              <a:rPr lang="en-US" dirty="0" smtClean="0"/>
              <a:t>Pros (vs dynamic RTS)</a:t>
            </a:r>
            <a:endParaRPr lang="en-US" dirty="0"/>
          </a:p>
          <a:p>
            <a:pPr lvl="1"/>
            <a:r>
              <a:rPr lang="en-US" sz="3000" dirty="0"/>
              <a:t>Can </a:t>
            </a:r>
            <a:r>
              <a:rPr lang="en-US" sz="3000" dirty="0" smtClean="0"/>
              <a:t>have </a:t>
            </a:r>
            <a:r>
              <a:rPr lang="en-US" sz="3000" dirty="0"/>
              <a:t>very fast analysis (versus instrumentation</a:t>
            </a:r>
            <a:r>
              <a:rPr lang="en-US" sz="3000" dirty="0" smtClean="0"/>
              <a:t>)</a:t>
            </a:r>
            <a:endParaRPr lang="en-US" sz="3000" dirty="0" smtClean="0"/>
          </a:p>
          <a:p>
            <a:pPr lvl="1"/>
            <a:r>
              <a:rPr lang="en-US" sz="3000" dirty="0" smtClean="0"/>
              <a:t>Does </a:t>
            </a:r>
            <a:r>
              <a:rPr lang="en-US" sz="3000" dirty="0"/>
              <a:t>not need test runs to compute dependencies</a:t>
            </a:r>
          </a:p>
          <a:p>
            <a:r>
              <a:rPr lang="en-US" dirty="0" smtClean="0"/>
              <a:t>Cons (vs dynamic RTS)</a:t>
            </a:r>
            <a:endParaRPr lang="en-US" dirty="0"/>
          </a:p>
          <a:p>
            <a:pPr lvl="1"/>
            <a:r>
              <a:rPr lang="en-US" sz="3000" dirty="0"/>
              <a:t>Can over-approximate selected tests</a:t>
            </a:r>
          </a:p>
          <a:p>
            <a:pPr lvl="2"/>
            <a:r>
              <a:rPr lang="en-US" dirty="0" smtClean="0"/>
              <a:t>Prior </a:t>
            </a:r>
            <a:r>
              <a:rPr lang="en-US" dirty="0"/>
              <a:t>work: end-to-end time similar to dynamic </a:t>
            </a:r>
            <a:r>
              <a:rPr lang="en-US" dirty="0" smtClean="0"/>
              <a:t>RTS</a:t>
            </a:r>
            <a:r>
              <a:rPr lang="en-US" baseline="30000" dirty="0" smtClean="0"/>
              <a:t>1</a:t>
            </a:r>
            <a:endParaRPr lang="en-US" dirty="0"/>
          </a:p>
          <a:p>
            <a:pPr lvl="1"/>
            <a:r>
              <a:rPr lang="en-US" sz="3000" dirty="0" smtClean="0"/>
              <a:t>Can under-approximate selected tests (miss bugs!)</a:t>
            </a:r>
            <a:endParaRPr lang="en-US" sz="3000" dirty="0"/>
          </a:p>
        </p:txBody>
      </p:sp>
      <p:sp>
        <p:nvSpPr>
          <p:cNvPr id="4" name="Slide Number Placeholder 3"/>
          <p:cNvSpPr>
            <a:spLocks noGrp="1"/>
          </p:cNvSpPr>
          <p:nvPr>
            <p:ph type="sldNum" sz="quarter" idx="12"/>
          </p:nvPr>
        </p:nvSpPr>
        <p:spPr/>
        <p:txBody>
          <a:bodyPr/>
          <a:lstStyle/>
          <a:p>
            <a:fld id="{86672C19-12FB-4E2E-93CA-C498F702D5EE}" type="slidenum">
              <a:rPr lang="en-US" smtClean="0"/>
              <a:t>6</a:t>
            </a:fld>
            <a:endParaRPr lang="en-US"/>
          </a:p>
        </p:txBody>
      </p:sp>
      <p:sp>
        <p:nvSpPr>
          <p:cNvPr id="5" name="TextBox 4"/>
          <p:cNvSpPr txBox="1"/>
          <p:nvPr/>
        </p:nvSpPr>
        <p:spPr>
          <a:xfrm flipH="1">
            <a:off x="0" y="6538913"/>
            <a:ext cx="8303491" cy="307777"/>
          </a:xfrm>
          <a:prstGeom prst="rect">
            <a:avLst/>
          </a:prstGeom>
          <a:noFill/>
        </p:spPr>
        <p:txBody>
          <a:bodyPr wrap="square" rtlCol="0">
            <a:spAutoFit/>
          </a:bodyPr>
          <a:lstStyle/>
          <a:p>
            <a:r>
              <a:rPr lang="en-US" sz="1400" dirty="0" smtClean="0"/>
              <a:t>Legunsen </a:t>
            </a:r>
            <a:r>
              <a:rPr lang="en-US" sz="1400" dirty="0"/>
              <a:t>et al., “</a:t>
            </a:r>
            <a:r>
              <a:rPr lang="en-US" sz="1400" dirty="0"/>
              <a:t>An Extensive Study of Static Regression Test Selection in Modern Software </a:t>
            </a:r>
            <a:r>
              <a:rPr lang="en-US" sz="1400" dirty="0"/>
              <a:t>Evolution</a:t>
            </a:r>
            <a:r>
              <a:rPr lang="en-US" sz="1400" dirty="0" smtClean="0"/>
              <a:t>”, FSE 2016</a:t>
            </a:r>
            <a:endParaRPr lang="en-US" sz="1400" dirty="0"/>
          </a:p>
        </p:txBody>
      </p:sp>
      <p:sp>
        <p:nvSpPr>
          <p:cNvPr id="6" name="Rectangle 5"/>
          <p:cNvSpPr/>
          <p:nvPr/>
        </p:nvSpPr>
        <p:spPr>
          <a:xfrm>
            <a:off x="708660" y="5824697"/>
            <a:ext cx="7978140" cy="468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14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Reflection makes SRTS unsafe</a:t>
            </a:r>
            <a:endParaRPr lang="en-US" dirty="0"/>
          </a:p>
        </p:txBody>
      </p:sp>
      <p:sp>
        <p:nvSpPr>
          <p:cNvPr id="3" name="Content Placeholder 2"/>
          <p:cNvSpPr>
            <a:spLocks noGrp="1"/>
          </p:cNvSpPr>
          <p:nvPr>
            <p:ph idx="1"/>
          </p:nvPr>
        </p:nvSpPr>
        <p:spPr/>
        <p:txBody>
          <a:bodyPr>
            <a:normAutofit/>
          </a:bodyPr>
          <a:lstStyle/>
          <a:p>
            <a:r>
              <a:rPr lang="en-US" b="1" dirty="0"/>
              <a:t>Reflection</a:t>
            </a:r>
            <a:r>
              <a:rPr lang="en-US" dirty="0"/>
              <a:t> – programming language feature to examine/modify behavior at runtime</a:t>
            </a: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smtClean="0"/>
              <a:t>Reflection makes SRTS miss selecting tests!</a:t>
            </a:r>
            <a:endParaRPr lang="en-US" dirty="0"/>
          </a:p>
        </p:txBody>
      </p:sp>
      <p:sp>
        <p:nvSpPr>
          <p:cNvPr id="4" name="Slide Number Placeholder 3"/>
          <p:cNvSpPr>
            <a:spLocks noGrp="1"/>
          </p:cNvSpPr>
          <p:nvPr>
            <p:ph type="sldNum" sz="quarter" idx="12"/>
          </p:nvPr>
        </p:nvSpPr>
        <p:spPr/>
        <p:txBody>
          <a:bodyPr/>
          <a:lstStyle/>
          <a:p>
            <a:fld id="{86672C19-12FB-4E2E-93CA-C498F702D5EE}" type="slidenum">
              <a:rPr lang="en-US" smtClean="0"/>
              <a:t>7</a:t>
            </a:fld>
            <a:endParaRPr lang="en-US"/>
          </a:p>
        </p:txBody>
      </p:sp>
      <p:sp>
        <p:nvSpPr>
          <p:cNvPr id="5" name="TextBox 4"/>
          <p:cNvSpPr txBox="1"/>
          <p:nvPr/>
        </p:nvSpPr>
        <p:spPr>
          <a:xfrm>
            <a:off x="2441400" y="2745679"/>
            <a:ext cx="3694544" cy="461665"/>
          </a:xfrm>
          <a:prstGeom prst="rect">
            <a:avLst/>
          </a:prstGeom>
          <a:noFill/>
        </p:spPr>
        <p:txBody>
          <a:bodyPr wrap="square" rtlCol="0">
            <a:spAutoFit/>
          </a:bodyPr>
          <a:lstStyle/>
          <a:p>
            <a:pPr algn="ctr"/>
            <a:r>
              <a:rPr lang="en-US" sz="2400" b="1" dirty="0" smtClean="0"/>
              <a:t>Reflection Methods in Java:</a:t>
            </a:r>
            <a:endParaRPr lang="en-US" sz="2400" b="1" dirty="0"/>
          </a:p>
        </p:txBody>
      </p:sp>
      <p:sp>
        <p:nvSpPr>
          <p:cNvPr id="6" name="Rectangle 5"/>
          <p:cNvSpPr/>
          <p:nvPr/>
        </p:nvSpPr>
        <p:spPr>
          <a:xfrm>
            <a:off x="2293963" y="4516642"/>
            <a:ext cx="398941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onsolas" panose="020B0609020204030204" pitchFamily="49" charset="0"/>
              </a:rPr>
              <a:t>ClassLoader.findSystemClass</a:t>
            </a:r>
            <a:r>
              <a:rPr lang="en-US" dirty="0" smtClean="0">
                <a:latin typeface="Consolas" panose="020B0609020204030204" pitchFamily="49" charset="0"/>
              </a:rPr>
              <a:t>()</a:t>
            </a:r>
            <a:endParaRPr lang="en-US" dirty="0">
              <a:latin typeface="Consolas" panose="020B0609020204030204" pitchFamily="49" charset="0"/>
            </a:endParaRPr>
          </a:p>
        </p:txBody>
      </p:sp>
      <p:sp>
        <p:nvSpPr>
          <p:cNvPr id="7" name="TextBox 6"/>
          <p:cNvSpPr txBox="1"/>
          <p:nvPr/>
        </p:nvSpPr>
        <p:spPr>
          <a:xfrm>
            <a:off x="1011383" y="4586998"/>
            <a:ext cx="979054" cy="369332"/>
          </a:xfrm>
          <a:prstGeom prst="rect">
            <a:avLst/>
          </a:prstGeom>
          <a:noFill/>
        </p:spPr>
        <p:txBody>
          <a:bodyPr wrap="square" rtlCol="0">
            <a:spAutoFit/>
          </a:bodyPr>
          <a:lstStyle/>
          <a:p>
            <a:pPr algn="ctr"/>
            <a:r>
              <a:rPr lang="en-US" dirty="0" smtClean="0">
                <a:latin typeface="Consolas" panose="020B0609020204030204" pitchFamily="49" charset="0"/>
              </a:rPr>
              <a:t>String</a:t>
            </a:r>
            <a:endParaRPr lang="en-US" dirty="0">
              <a:latin typeface="Consolas" panose="020B0609020204030204" pitchFamily="49" charset="0"/>
            </a:endParaRPr>
          </a:p>
        </p:txBody>
      </p:sp>
      <p:sp>
        <p:nvSpPr>
          <p:cNvPr id="8" name="TextBox 7"/>
          <p:cNvSpPr txBox="1"/>
          <p:nvPr/>
        </p:nvSpPr>
        <p:spPr>
          <a:xfrm>
            <a:off x="6590144" y="4586998"/>
            <a:ext cx="822036" cy="369332"/>
          </a:xfrm>
          <a:prstGeom prst="rect">
            <a:avLst/>
          </a:prstGeom>
          <a:noFill/>
        </p:spPr>
        <p:txBody>
          <a:bodyPr wrap="square" rtlCol="0">
            <a:spAutoFit/>
          </a:bodyPr>
          <a:lstStyle/>
          <a:p>
            <a:pPr algn="ctr"/>
            <a:r>
              <a:rPr lang="en-US" dirty="0" smtClean="0">
                <a:latin typeface="Consolas" panose="020B0609020204030204" pitchFamily="49" charset="0"/>
              </a:rPr>
              <a:t>Class</a:t>
            </a:r>
            <a:endParaRPr lang="en-US" dirty="0">
              <a:latin typeface="Consolas" panose="020B0609020204030204" pitchFamily="49" charset="0"/>
            </a:endParaRPr>
          </a:p>
        </p:txBody>
      </p:sp>
      <p:cxnSp>
        <p:nvCxnSpPr>
          <p:cNvPr id="10" name="Straight Arrow Connector 9"/>
          <p:cNvCxnSpPr>
            <a:stCxn id="7" idx="3"/>
            <a:endCxn id="6" idx="1"/>
          </p:cNvCxnSpPr>
          <p:nvPr/>
        </p:nvCxnSpPr>
        <p:spPr>
          <a:xfrm flipV="1">
            <a:off x="1990437" y="4770642"/>
            <a:ext cx="303526" cy="10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6" idx="3"/>
            <a:endCxn id="8" idx="1"/>
          </p:cNvCxnSpPr>
          <p:nvPr/>
        </p:nvCxnSpPr>
        <p:spPr>
          <a:xfrm>
            <a:off x="6283381" y="4770642"/>
            <a:ext cx="306763" cy="10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2295582" y="3270844"/>
            <a:ext cx="3989417"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onsolas" panose="020B0609020204030204" pitchFamily="49" charset="0"/>
              </a:rPr>
              <a:t>Class.forName</a:t>
            </a:r>
            <a:r>
              <a:rPr lang="en-US" dirty="0" smtClean="0">
                <a:latin typeface="Consolas" panose="020B0609020204030204" pitchFamily="49" charset="0"/>
              </a:rPr>
              <a:t>()</a:t>
            </a:r>
            <a:endParaRPr lang="en-US" dirty="0">
              <a:latin typeface="Consolas" panose="020B0609020204030204" pitchFamily="49" charset="0"/>
            </a:endParaRPr>
          </a:p>
        </p:txBody>
      </p:sp>
      <p:sp>
        <p:nvSpPr>
          <p:cNvPr id="35" name="TextBox 34"/>
          <p:cNvSpPr txBox="1"/>
          <p:nvPr/>
        </p:nvSpPr>
        <p:spPr>
          <a:xfrm>
            <a:off x="1011383" y="3346956"/>
            <a:ext cx="979054" cy="369332"/>
          </a:xfrm>
          <a:prstGeom prst="rect">
            <a:avLst/>
          </a:prstGeom>
          <a:noFill/>
        </p:spPr>
        <p:txBody>
          <a:bodyPr wrap="square" rtlCol="0">
            <a:spAutoFit/>
          </a:bodyPr>
          <a:lstStyle/>
          <a:p>
            <a:pPr algn="ctr"/>
            <a:r>
              <a:rPr lang="en-US" dirty="0" smtClean="0">
                <a:latin typeface="Consolas" panose="020B0609020204030204" pitchFamily="49" charset="0"/>
              </a:rPr>
              <a:t>String</a:t>
            </a:r>
            <a:endParaRPr lang="en-US" dirty="0">
              <a:latin typeface="Consolas" panose="020B0609020204030204" pitchFamily="49" charset="0"/>
            </a:endParaRPr>
          </a:p>
        </p:txBody>
      </p:sp>
      <p:sp>
        <p:nvSpPr>
          <p:cNvPr id="36" name="TextBox 35"/>
          <p:cNvSpPr txBox="1"/>
          <p:nvPr/>
        </p:nvSpPr>
        <p:spPr>
          <a:xfrm>
            <a:off x="6590144" y="3346956"/>
            <a:ext cx="822036" cy="369332"/>
          </a:xfrm>
          <a:prstGeom prst="rect">
            <a:avLst/>
          </a:prstGeom>
          <a:noFill/>
        </p:spPr>
        <p:txBody>
          <a:bodyPr wrap="square" rtlCol="0">
            <a:spAutoFit/>
          </a:bodyPr>
          <a:lstStyle/>
          <a:p>
            <a:pPr algn="ctr"/>
            <a:r>
              <a:rPr lang="en-US" dirty="0" smtClean="0">
                <a:latin typeface="Consolas" panose="020B0609020204030204" pitchFamily="49" charset="0"/>
              </a:rPr>
              <a:t>Class</a:t>
            </a:r>
            <a:endParaRPr lang="en-US" dirty="0">
              <a:latin typeface="Consolas" panose="020B0609020204030204" pitchFamily="49" charset="0"/>
            </a:endParaRPr>
          </a:p>
        </p:txBody>
      </p:sp>
      <p:cxnSp>
        <p:nvCxnSpPr>
          <p:cNvPr id="37" name="Straight Arrow Connector 36"/>
          <p:cNvCxnSpPr>
            <a:stCxn id="35" idx="3"/>
            <a:endCxn id="34" idx="1"/>
          </p:cNvCxnSpPr>
          <p:nvPr/>
        </p:nvCxnSpPr>
        <p:spPr>
          <a:xfrm flipV="1">
            <a:off x="1990437" y="3524844"/>
            <a:ext cx="305145" cy="67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34" idx="3"/>
            <a:endCxn id="36" idx="1"/>
          </p:cNvCxnSpPr>
          <p:nvPr/>
        </p:nvCxnSpPr>
        <p:spPr>
          <a:xfrm>
            <a:off x="6284999" y="3524844"/>
            <a:ext cx="305145" cy="67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2295581" y="3905844"/>
            <a:ext cx="398941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onsolas" panose="020B0609020204030204" pitchFamily="49" charset="0"/>
              </a:rPr>
              <a:t>ClassLoader.loadClass</a:t>
            </a:r>
            <a:r>
              <a:rPr lang="en-US" dirty="0" smtClean="0">
                <a:latin typeface="Consolas" panose="020B0609020204030204" pitchFamily="49" charset="0"/>
              </a:rPr>
              <a:t>()</a:t>
            </a:r>
            <a:endParaRPr lang="en-US" dirty="0">
              <a:latin typeface="Consolas" panose="020B0609020204030204" pitchFamily="49" charset="0"/>
            </a:endParaRPr>
          </a:p>
        </p:txBody>
      </p:sp>
      <p:sp>
        <p:nvSpPr>
          <p:cNvPr id="40" name="TextBox 39"/>
          <p:cNvSpPr txBox="1"/>
          <p:nvPr/>
        </p:nvSpPr>
        <p:spPr>
          <a:xfrm>
            <a:off x="1011383" y="3975178"/>
            <a:ext cx="979054" cy="369332"/>
          </a:xfrm>
          <a:prstGeom prst="rect">
            <a:avLst/>
          </a:prstGeom>
          <a:noFill/>
        </p:spPr>
        <p:txBody>
          <a:bodyPr wrap="square" rtlCol="0">
            <a:spAutoFit/>
          </a:bodyPr>
          <a:lstStyle/>
          <a:p>
            <a:pPr algn="ctr"/>
            <a:r>
              <a:rPr lang="en-US" dirty="0" smtClean="0">
                <a:latin typeface="Consolas" panose="020B0609020204030204" pitchFamily="49" charset="0"/>
              </a:rPr>
              <a:t>String</a:t>
            </a:r>
            <a:endParaRPr lang="en-US" dirty="0">
              <a:latin typeface="Consolas" panose="020B0609020204030204" pitchFamily="49" charset="0"/>
            </a:endParaRPr>
          </a:p>
        </p:txBody>
      </p:sp>
      <p:sp>
        <p:nvSpPr>
          <p:cNvPr id="41" name="TextBox 40"/>
          <p:cNvSpPr txBox="1"/>
          <p:nvPr/>
        </p:nvSpPr>
        <p:spPr>
          <a:xfrm>
            <a:off x="6590144" y="3975178"/>
            <a:ext cx="822036" cy="369332"/>
          </a:xfrm>
          <a:prstGeom prst="rect">
            <a:avLst/>
          </a:prstGeom>
          <a:noFill/>
        </p:spPr>
        <p:txBody>
          <a:bodyPr wrap="square" rtlCol="0">
            <a:spAutoFit/>
          </a:bodyPr>
          <a:lstStyle/>
          <a:p>
            <a:pPr algn="ctr"/>
            <a:r>
              <a:rPr lang="en-US" dirty="0" smtClean="0">
                <a:latin typeface="Consolas" panose="020B0609020204030204" pitchFamily="49" charset="0"/>
              </a:rPr>
              <a:t>Class</a:t>
            </a:r>
            <a:endParaRPr lang="en-US" dirty="0">
              <a:latin typeface="Consolas" panose="020B0609020204030204" pitchFamily="49" charset="0"/>
            </a:endParaRPr>
          </a:p>
        </p:txBody>
      </p:sp>
      <p:cxnSp>
        <p:nvCxnSpPr>
          <p:cNvPr id="42" name="Straight Arrow Connector 41"/>
          <p:cNvCxnSpPr>
            <a:stCxn id="40" idx="3"/>
            <a:endCxn id="39" idx="1"/>
          </p:cNvCxnSpPr>
          <p:nvPr/>
        </p:nvCxnSpPr>
        <p:spPr>
          <a:xfrm>
            <a:off x="1990437" y="4159844"/>
            <a:ext cx="3051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39" idx="3"/>
            <a:endCxn id="41" idx="1"/>
          </p:cNvCxnSpPr>
          <p:nvPr/>
        </p:nvCxnSpPr>
        <p:spPr>
          <a:xfrm>
            <a:off x="6284999" y="4159844"/>
            <a:ext cx="30514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2293963" y="5127441"/>
            <a:ext cx="398941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onsolas" panose="020B0609020204030204" pitchFamily="49" charset="0"/>
              </a:rPr>
              <a:t>ClassLoader.defineClass</a:t>
            </a:r>
            <a:r>
              <a:rPr lang="en-US" dirty="0" smtClean="0">
                <a:latin typeface="Consolas" panose="020B0609020204030204" pitchFamily="49" charset="0"/>
              </a:rPr>
              <a:t>()</a:t>
            </a:r>
            <a:endParaRPr lang="en-US" dirty="0">
              <a:latin typeface="Consolas" panose="020B0609020204030204" pitchFamily="49" charset="0"/>
            </a:endParaRPr>
          </a:p>
        </p:txBody>
      </p:sp>
      <p:sp>
        <p:nvSpPr>
          <p:cNvPr id="45" name="TextBox 44"/>
          <p:cNvSpPr txBox="1"/>
          <p:nvPr/>
        </p:nvSpPr>
        <p:spPr>
          <a:xfrm>
            <a:off x="1011383" y="5196775"/>
            <a:ext cx="979054" cy="369332"/>
          </a:xfrm>
          <a:prstGeom prst="rect">
            <a:avLst/>
          </a:prstGeom>
          <a:noFill/>
        </p:spPr>
        <p:txBody>
          <a:bodyPr wrap="square" rtlCol="0">
            <a:spAutoFit/>
          </a:bodyPr>
          <a:lstStyle/>
          <a:p>
            <a:pPr algn="ctr"/>
            <a:r>
              <a:rPr lang="en-US" dirty="0">
                <a:latin typeface="Consolas" panose="020B0609020204030204" pitchFamily="49" charset="0"/>
              </a:rPr>
              <a:t>b</a:t>
            </a:r>
            <a:r>
              <a:rPr lang="en-US" dirty="0" smtClean="0">
                <a:latin typeface="Consolas" panose="020B0609020204030204" pitchFamily="49" charset="0"/>
              </a:rPr>
              <a:t>yte[]</a:t>
            </a:r>
            <a:endParaRPr lang="en-US" dirty="0">
              <a:latin typeface="Consolas" panose="020B0609020204030204" pitchFamily="49" charset="0"/>
            </a:endParaRPr>
          </a:p>
        </p:txBody>
      </p:sp>
      <p:sp>
        <p:nvSpPr>
          <p:cNvPr id="46" name="TextBox 45"/>
          <p:cNvSpPr txBox="1"/>
          <p:nvPr/>
        </p:nvSpPr>
        <p:spPr>
          <a:xfrm>
            <a:off x="6590144" y="5196775"/>
            <a:ext cx="822036" cy="369332"/>
          </a:xfrm>
          <a:prstGeom prst="rect">
            <a:avLst/>
          </a:prstGeom>
          <a:noFill/>
        </p:spPr>
        <p:txBody>
          <a:bodyPr wrap="square" rtlCol="0">
            <a:spAutoFit/>
          </a:bodyPr>
          <a:lstStyle/>
          <a:p>
            <a:pPr algn="ctr"/>
            <a:r>
              <a:rPr lang="en-US" dirty="0" smtClean="0">
                <a:latin typeface="Consolas" panose="020B0609020204030204" pitchFamily="49" charset="0"/>
              </a:rPr>
              <a:t>Class</a:t>
            </a:r>
            <a:endParaRPr lang="en-US" dirty="0">
              <a:latin typeface="Consolas" panose="020B0609020204030204" pitchFamily="49" charset="0"/>
            </a:endParaRPr>
          </a:p>
        </p:txBody>
      </p:sp>
      <p:cxnSp>
        <p:nvCxnSpPr>
          <p:cNvPr id="47" name="Straight Arrow Connector 46"/>
          <p:cNvCxnSpPr>
            <a:stCxn id="45" idx="3"/>
            <a:endCxn id="44" idx="1"/>
          </p:cNvCxnSpPr>
          <p:nvPr/>
        </p:nvCxnSpPr>
        <p:spPr>
          <a:xfrm>
            <a:off x="1990437" y="5381441"/>
            <a:ext cx="30352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4" idx="3"/>
            <a:endCxn id="46" idx="1"/>
          </p:cNvCxnSpPr>
          <p:nvPr/>
        </p:nvCxnSpPr>
        <p:spPr>
          <a:xfrm>
            <a:off x="6283381" y="5381441"/>
            <a:ext cx="30676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68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34" grpId="0" animBg="1"/>
      <p:bldP spid="35" grpId="0"/>
      <p:bldP spid="36" grpId="0"/>
      <p:bldP spid="39" grpId="0" animBg="1"/>
      <p:bldP spid="40" grpId="0"/>
      <p:bldP spid="41" grpId="0"/>
      <p:bldP spid="44" grpId="0" animBg="1"/>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321" y="192558"/>
            <a:ext cx="3434679" cy="2577802"/>
          </a:xfrm>
          <a:prstGeom prst="rect">
            <a:avLst/>
          </a:prstGeom>
        </p:spPr>
      </p:pic>
      <p:sp>
        <p:nvSpPr>
          <p:cNvPr id="2" name="Title 1"/>
          <p:cNvSpPr>
            <a:spLocks noGrp="1"/>
          </p:cNvSpPr>
          <p:nvPr>
            <p:ph type="title"/>
          </p:nvPr>
        </p:nvSpPr>
        <p:spPr/>
        <p:txBody>
          <a:bodyPr/>
          <a:lstStyle/>
          <a:p>
            <a:r>
              <a:rPr lang="en-US" dirty="0" smtClean="0"/>
              <a:t>Example w/ Reflection</a:t>
            </a:r>
            <a:endParaRPr lang="en-US" dirty="0"/>
          </a:p>
        </p:txBody>
      </p:sp>
      <p:sp>
        <p:nvSpPr>
          <p:cNvPr id="3" name="TextBox 2"/>
          <p:cNvSpPr txBox="1"/>
          <p:nvPr/>
        </p:nvSpPr>
        <p:spPr>
          <a:xfrm>
            <a:off x="0" y="1282700"/>
            <a:ext cx="4673600" cy="1754326"/>
          </a:xfrm>
          <a:prstGeom prst="rect">
            <a:avLst/>
          </a:prstGeom>
          <a:noFill/>
        </p:spPr>
        <p:txBody>
          <a:bodyPr wrap="square" rtlCol="0">
            <a:spAutoFit/>
          </a:bodyPr>
          <a:lstStyle/>
          <a:p>
            <a:r>
              <a:rPr lang="en-US" dirty="0">
                <a:latin typeface="Consolas" panose="020B0609020204030204" pitchFamily="49" charset="0"/>
              </a:rPr>
              <a:t> </a:t>
            </a:r>
            <a:r>
              <a:rPr lang="en-US" dirty="0">
                <a:solidFill>
                  <a:schemeClr val="accent1"/>
                </a:solidFill>
                <a:latin typeface="Consolas" panose="020B0609020204030204" pitchFamily="49" charset="0"/>
              </a:rPr>
              <a:t>class</a:t>
            </a:r>
            <a:r>
              <a:rPr lang="en-US" dirty="0">
                <a:latin typeface="Consolas" panose="020B0609020204030204" pitchFamily="49" charset="0"/>
              </a:rPr>
              <a:t> L </a:t>
            </a:r>
            <a:r>
              <a:rPr lang="en-US" dirty="0" smtClean="0">
                <a:latin typeface="Consolas" panose="020B0609020204030204" pitchFamily="49" charset="0"/>
              </a:rPr>
              <a:t>{ </a:t>
            </a:r>
            <a:r>
              <a:rPr lang="en-US" dirty="0" smtClean="0">
                <a:solidFill>
                  <a:srgbClr val="7030A0"/>
                </a:solidFill>
                <a:latin typeface="Consolas" panose="020B0609020204030204" pitchFamily="49" charset="0"/>
              </a:rPr>
              <a:t>// JSL class</a:t>
            </a:r>
            <a:endParaRPr lang="en-US" dirty="0">
              <a:solidFill>
                <a:srgbClr val="7030A0"/>
              </a:solidFill>
              <a:latin typeface="Consolas" panose="020B0609020204030204" pitchFamily="49" charset="0"/>
            </a:endParaRPr>
          </a:p>
          <a:p>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p() {}</a:t>
            </a:r>
          </a:p>
          <a:p>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m(String s) {</a:t>
            </a:r>
          </a:p>
          <a:p>
            <a:r>
              <a:rPr lang="en-US" dirty="0">
                <a:latin typeface="Consolas" panose="020B0609020204030204" pitchFamily="49" charset="0"/>
              </a:rPr>
              <a:t>     Class c = </a:t>
            </a:r>
            <a:r>
              <a:rPr lang="en-US" dirty="0" err="1">
                <a:latin typeface="Consolas" panose="020B0609020204030204" pitchFamily="49" charset="0"/>
              </a:rPr>
              <a:t>Class.forName</a:t>
            </a:r>
            <a:r>
              <a:rPr lang="en-US" dirty="0">
                <a:latin typeface="Consolas" panose="020B0609020204030204" pitchFamily="49" charset="0"/>
              </a:rPr>
              <a:t>(s);</a:t>
            </a:r>
          </a:p>
          <a:p>
            <a:r>
              <a:rPr lang="en-US" dirty="0">
                <a:latin typeface="Consolas" panose="020B0609020204030204" pitchFamily="49" charset="0"/>
              </a:rPr>
              <a:t>   </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a:t>
            </a:r>
            <a:endParaRPr lang="en-US" dirty="0">
              <a:latin typeface="Consolas" panose="020B0609020204030204" pitchFamily="49" charset="0"/>
            </a:endParaRPr>
          </a:p>
        </p:txBody>
      </p:sp>
      <p:sp>
        <p:nvSpPr>
          <p:cNvPr id="5" name="TextBox 4"/>
          <p:cNvSpPr txBox="1"/>
          <p:nvPr/>
        </p:nvSpPr>
        <p:spPr>
          <a:xfrm>
            <a:off x="0" y="2981641"/>
            <a:ext cx="4864100" cy="1477328"/>
          </a:xfrm>
          <a:prstGeom prst="rect">
            <a:avLst/>
          </a:prstGeom>
          <a:noFill/>
        </p:spPr>
        <p:txBody>
          <a:bodyPr wrap="square" rtlCol="0">
            <a:spAutoFit/>
          </a:bodyPr>
          <a:lstStyle/>
          <a:p>
            <a:r>
              <a:rPr lang="en-US" dirty="0">
                <a:latin typeface="Consolas" panose="020B0609020204030204" pitchFamily="49" charset="0"/>
              </a:rPr>
              <a:t> </a:t>
            </a:r>
            <a:r>
              <a:rPr lang="en-US" dirty="0">
                <a:solidFill>
                  <a:schemeClr val="accent1"/>
                </a:solidFill>
                <a:latin typeface="Consolas" panose="020B0609020204030204" pitchFamily="49" charset="0"/>
              </a:rPr>
              <a:t>class</a:t>
            </a:r>
            <a:r>
              <a:rPr lang="en-US" dirty="0">
                <a:latin typeface="Consolas" panose="020B0609020204030204" pitchFamily="49" charset="0"/>
              </a:rPr>
              <a:t> A1 </a:t>
            </a:r>
            <a:r>
              <a:rPr lang="en-US" dirty="0">
                <a:solidFill>
                  <a:schemeClr val="accent1"/>
                </a:solidFill>
                <a:latin typeface="Consolas" panose="020B0609020204030204" pitchFamily="49" charset="0"/>
              </a:rPr>
              <a:t>extends</a:t>
            </a:r>
            <a:r>
              <a:rPr lang="en-US" dirty="0">
                <a:latin typeface="Consolas" panose="020B0609020204030204" pitchFamily="49" charset="0"/>
              </a:rPr>
              <a:t> L {</a:t>
            </a:r>
          </a:p>
          <a:p>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m1() </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latin typeface="Consolas" panose="020B0609020204030204" pitchFamily="49" charset="0"/>
              </a:rPr>
              <a:t>m</a:t>
            </a:r>
            <a:r>
              <a:rPr lang="en-US" dirty="0">
                <a:latin typeface="Consolas" panose="020B0609020204030204" pitchFamily="49" charset="0"/>
              </a:rPr>
              <a:t>(</a:t>
            </a:r>
            <a:r>
              <a:rPr lang="en-US" dirty="0">
                <a:solidFill>
                  <a:srgbClr val="7030A0"/>
                </a:solidFill>
                <a:latin typeface="Consolas" panose="020B0609020204030204" pitchFamily="49" charset="0"/>
              </a:rPr>
              <a:t>“A3</a:t>
            </a:r>
            <a:r>
              <a:rPr lang="en-US" dirty="0" smtClean="0">
                <a:solidFill>
                  <a:srgbClr val="7030A0"/>
                </a:solidFill>
                <a:latin typeface="Consolas" panose="020B0609020204030204" pitchFamily="49" charset="0"/>
              </a:rPr>
              <a:t>”</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latin typeface="Consolas" panose="020B0609020204030204" pitchFamily="49" charset="0"/>
              </a:rPr>
              <a:t>}</a:t>
            </a:r>
          </a:p>
          <a:p>
            <a:r>
              <a:rPr lang="en-US" dirty="0" smtClean="0">
                <a:latin typeface="Consolas" panose="020B0609020204030204" pitchFamily="49" charset="0"/>
              </a:rPr>
              <a:t> }</a:t>
            </a:r>
            <a:endParaRPr lang="en-US" dirty="0">
              <a:latin typeface="Consolas" panose="020B0609020204030204" pitchFamily="49" charset="0"/>
            </a:endParaRPr>
          </a:p>
        </p:txBody>
      </p:sp>
      <p:sp>
        <p:nvSpPr>
          <p:cNvPr id="7" name="TextBox 6"/>
          <p:cNvSpPr txBox="1"/>
          <p:nvPr/>
        </p:nvSpPr>
        <p:spPr>
          <a:xfrm>
            <a:off x="0" y="4444803"/>
            <a:ext cx="5765800" cy="1477328"/>
          </a:xfrm>
          <a:prstGeom prst="rect">
            <a:avLst/>
          </a:prstGeom>
          <a:noFill/>
        </p:spPr>
        <p:txBody>
          <a:bodyPr wrap="square" rtlCol="0">
            <a:spAutoFit/>
          </a:bodyPr>
          <a:lstStyle/>
          <a:p>
            <a:r>
              <a:rPr lang="en-US" dirty="0">
                <a:latin typeface="Consolas" panose="020B0609020204030204" pitchFamily="49" charset="0"/>
              </a:rPr>
              <a:t> </a:t>
            </a:r>
            <a:r>
              <a:rPr lang="en-US" dirty="0" smtClean="0">
                <a:solidFill>
                  <a:schemeClr val="accent1"/>
                </a:solidFill>
                <a:latin typeface="Consolas" panose="020B0609020204030204" pitchFamily="49" charset="0"/>
              </a:rPr>
              <a:t>class</a:t>
            </a:r>
            <a:r>
              <a:rPr lang="en-US" dirty="0" smtClean="0">
                <a:latin typeface="Consolas" panose="020B0609020204030204" pitchFamily="49" charset="0"/>
              </a:rPr>
              <a:t> </a:t>
            </a:r>
            <a:r>
              <a:rPr lang="en-US" dirty="0">
                <a:latin typeface="Consolas" panose="020B0609020204030204" pitchFamily="49" charset="0"/>
              </a:rPr>
              <a:t>A2 {</a:t>
            </a:r>
          </a:p>
          <a:p>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static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m2() </a:t>
            </a:r>
            <a:r>
              <a:rPr lang="en-US" dirty="0" smtClean="0">
                <a:latin typeface="Consolas" panose="020B0609020204030204" pitchFamily="49" charset="0"/>
              </a:rPr>
              <a:t>{</a:t>
            </a:r>
          </a:p>
          <a:p>
            <a:r>
              <a:rPr lang="en-US" dirty="0">
                <a:solidFill>
                  <a:schemeClr val="accent1"/>
                </a:solidFill>
                <a:latin typeface="Consolas" panose="020B0609020204030204" pitchFamily="49" charset="0"/>
              </a:rPr>
              <a:t> </a:t>
            </a:r>
            <a:r>
              <a:rPr lang="en-US" dirty="0" smtClean="0">
                <a:solidFill>
                  <a:schemeClr val="accent1"/>
                </a:solidFill>
                <a:latin typeface="Consolas" panose="020B0609020204030204" pitchFamily="49" charset="0"/>
              </a:rPr>
              <a:t>    </a:t>
            </a:r>
            <a:r>
              <a:rPr lang="en-US" dirty="0" smtClean="0">
                <a:solidFill>
                  <a:schemeClr val="accent1"/>
                </a:solidFill>
                <a:latin typeface="Consolas" panose="020B0609020204030204" pitchFamily="49" charset="0"/>
              </a:rPr>
              <a:t>new</a:t>
            </a:r>
            <a:r>
              <a:rPr lang="en-US" dirty="0" smtClean="0">
                <a:latin typeface="Consolas" panose="020B0609020204030204" pitchFamily="49" charset="0"/>
              </a:rPr>
              <a:t> </a:t>
            </a:r>
            <a:r>
              <a:rPr lang="en-US" dirty="0">
                <a:latin typeface="Consolas" panose="020B0609020204030204" pitchFamily="49" charset="0"/>
              </a:rPr>
              <a:t>L().p</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  </a:t>
            </a:r>
            <a:r>
              <a:rPr lang="en-US" dirty="0" smtClean="0">
                <a:latin typeface="Consolas" panose="020B0609020204030204" pitchFamily="49" charset="0"/>
              </a:rPr>
              <a:t>}</a:t>
            </a:r>
          </a:p>
          <a:p>
            <a:r>
              <a:rPr lang="en-US" dirty="0">
                <a:latin typeface="Consolas" panose="020B0609020204030204" pitchFamily="49" charset="0"/>
              </a:rPr>
              <a:t> </a:t>
            </a:r>
            <a:r>
              <a:rPr lang="en-US" dirty="0" smtClean="0">
                <a:latin typeface="Consolas" panose="020B0609020204030204" pitchFamily="49" charset="0"/>
              </a:rPr>
              <a:t>}</a:t>
            </a:r>
            <a:endParaRPr lang="en-US" dirty="0">
              <a:latin typeface="Consolas" panose="020B0609020204030204" pitchFamily="49" charset="0"/>
            </a:endParaRPr>
          </a:p>
        </p:txBody>
      </p:sp>
      <p:sp>
        <p:nvSpPr>
          <p:cNvPr id="8" name="TextBox 7"/>
          <p:cNvSpPr txBox="1"/>
          <p:nvPr/>
        </p:nvSpPr>
        <p:spPr>
          <a:xfrm>
            <a:off x="0" y="5866746"/>
            <a:ext cx="4673600" cy="923330"/>
          </a:xfrm>
          <a:prstGeom prst="rect">
            <a:avLst/>
          </a:prstGeom>
          <a:noFill/>
        </p:spPr>
        <p:txBody>
          <a:bodyPr wrap="square" rtlCol="0">
            <a:spAutoFit/>
          </a:bodyPr>
          <a:lstStyle/>
          <a:p>
            <a:r>
              <a:rPr lang="en-US" dirty="0">
                <a:latin typeface="Consolas" panose="020B0609020204030204" pitchFamily="49" charset="0"/>
              </a:rPr>
              <a:t> </a:t>
            </a:r>
            <a:r>
              <a:rPr lang="en-US" dirty="0">
                <a:solidFill>
                  <a:schemeClr val="accent1"/>
                </a:solidFill>
                <a:latin typeface="Consolas" panose="020B0609020204030204" pitchFamily="49" charset="0"/>
              </a:rPr>
              <a:t>class</a:t>
            </a:r>
            <a:r>
              <a:rPr lang="en-US" dirty="0">
                <a:latin typeface="Consolas" panose="020B0609020204030204" pitchFamily="49" charset="0"/>
              </a:rPr>
              <a:t> A3 {</a:t>
            </a:r>
          </a:p>
          <a:p>
            <a:r>
              <a:rPr lang="en-US" dirty="0">
                <a:solidFill>
                  <a:schemeClr val="accent6"/>
                </a:solidFill>
                <a:latin typeface="Consolas" panose="020B0609020204030204" pitchFamily="49" charset="0"/>
              </a:rPr>
              <a:t>+  </a:t>
            </a:r>
            <a:r>
              <a:rPr lang="en-US" dirty="0" err="1">
                <a:solidFill>
                  <a:schemeClr val="accent6"/>
                </a:solidFill>
                <a:latin typeface="Consolas" panose="020B0609020204030204" pitchFamily="49" charset="0"/>
              </a:rPr>
              <a:t>int</a:t>
            </a:r>
            <a:r>
              <a:rPr lang="en-US" dirty="0">
                <a:solidFill>
                  <a:schemeClr val="accent6"/>
                </a:solidFill>
                <a:latin typeface="Consolas" panose="020B0609020204030204" pitchFamily="49" charset="0"/>
              </a:rPr>
              <a:t> x = 0;</a:t>
            </a:r>
          </a:p>
          <a:p>
            <a:r>
              <a:rPr lang="en-US" dirty="0">
                <a:latin typeface="Consolas" panose="020B0609020204030204" pitchFamily="49" charset="0"/>
              </a:rPr>
              <a:t> }</a:t>
            </a:r>
          </a:p>
        </p:txBody>
      </p:sp>
      <p:sp>
        <p:nvSpPr>
          <p:cNvPr id="9" name="TextBox 8"/>
          <p:cNvSpPr txBox="1"/>
          <p:nvPr/>
        </p:nvSpPr>
        <p:spPr>
          <a:xfrm>
            <a:off x="5562600" y="2985305"/>
            <a:ext cx="3581400" cy="1477328"/>
          </a:xfrm>
          <a:prstGeom prst="rect">
            <a:avLst/>
          </a:prstGeom>
          <a:noFill/>
        </p:spPr>
        <p:txBody>
          <a:bodyPr wrap="square" rtlCol="0">
            <a:spAutoFit/>
          </a:bodyPr>
          <a:lstStyle/>
          <a:p>
            <a:r>
              <a:rPr lang="en-US" dirty="0">
                <a:solidFill>
                  <a:schemeClr val="accent1"/>
                </a:solidFill>
                <a:latin typeface="Consolas" panose="020B0609020204030204" pitchFamily="49" charset="0"/>
              </a:rPr>
              <a:t>class</a:t>
            </a:r>
            <a:r>
              <a:rPr lang="en-US" dirty="0">
                <a:latin typeface="Consolas" panose="020B0609020204030204" pitchFamily="49" charset="0"/>
              </a:rPr>
              <a:t> T1 {</a:t>
            </a:r>
          </a:p>
          <a:p>
            <a:r>
              <a:rPr lang="en-US" dirty="0">
                <a:latin typeface="Consolas" panose="020B0609020204030204" pitchFamily="49" charset="0"/>
              </a:rPr>
              <a:t>  </a:t>
            </a:r>
            <a:r>
              <a:rPr lang="en-US" dirty="0">
                <a:solidFill>
                  <a:srgbClr val="7030A0"/>
                </a:solidFill>
                <a:latin typeface="Consolas" panose="020B0609020204030204" pitchFamily="49" charset="0"/>
              </a:rPr>
              <a:t>@Test</a:t>
            </a:r>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t1() {</a:t>
            </a:r>
          </a:p>
          <a:p>
            <a:r>
              <a:rPr lang="en-US" dirty="0">
                <a:latin typeface="Consolas" panose="020B0609020204030204" pitchFamily="49" charset="0"/>
              </a:rPr>
              <a:t>    A1 </a:t>
            </a:r>
            <a:r>
              <a:rPr lang="en-US" dirty="0" err="1">
                <a:latin typeface="Consolas" panose="020B0609020204030204" pitchFamily="49" charset="0"/>
              </a:rPr>
              <a:t>a1</a:t>
            </a:r>
            <a:r>
              <a:rPr lang="en-US" dirty="0">
                <a:latin typeface="Consolas" panose="020B0609020204030204" pitchFamily="49" charset="0"/>
              </a:rPr>
              <a:t> = </a:t>
            </a:r>
            <a:r>
              <a:rPr lang="en-US" dirty="0">
                <a:solidFill>
                  <a:schemeClr val="accent1"/>
                </a:solidFill>
                <a:latin typeface="Consolas" panose="020B0609020204030204" pitchFamily="49" charset="0"/>
              </a:rPr>
              <a:t>new</a:t>
            </a:r>
            <a:r>
              <a:rPr lang="en-US" dirty="0">
                <a:latin typeface="Consolas" panose="020B0609020204030204" pitchFamily="49" charset="0"/>
              </a:rPr>
              <a:t> A1();</a:t>
            </a:r>
          </a:p>
          <a:p>
            <a:r>
              <a:rPr lang="en-US" dirty="0">
                <a:latin typeface="Consolas" panose="020B0609020204030204" pitchFamily="49" charset="0"/>
              </a:rPr>
              <a:t>    a1.m1();</a:t>
            </a:r>
          </a:p>
          <a:p>
            <a:r>
              <a:rPr lang="en-US" dirty="0">
                <a:latin typeface="Consolas" panose="020B0609020204030204" pitchFamily="49" charset="0"/>
              </a:rPr>
              <a:t>  }}</a:t>
            </a:r>
          </a:p>
        </p:txBody>
      </p:sp>
      <p:sp>
        <p:nvSpPr>
          <p:cNvPr id="10" name="TextBox 9"/>
          <p:cNvSpPr txBox="1"/>
          <p:nvPr/>
        </p:nvSpPr>
        <p:spPr>
          <a:xfrm>
            <a:off x="5562600" y="4456723"/>
            <a:ext cx="3581400" cy="1200329"/>
          </a:xfrm>
          <a:prstGeom prst="rect">
            <a:avLst/>
          </a:prstGeom>
          <a:noFill/>
        </p:spPr>
        <p:txBody>
          <a:bodyPr wrap="square" rtlCol="0">
            <a:spAutoFit/>
          </a:bodyPr>
          <a:lstStyle/>
          <a:p>
            <a:r>
              <a:rPr lang="en-US" dirty="0">
                <a:solidFill>
                  <a:schemeClr val="accent1"/>
                </a:solidFill>
                <a:latin typeface="Consolas" panose="020B0609020204030204" pitchFamily="49" charset="0"/>
              </a:rPr>
              <a:t>class</a:t>
            </a:r>
            <a:r>
              <a:rPr lang="en-US" dirty="0">
                <a:latin typeface="Consolas" panose="020B0609020204030204" pitchFamily="49" charset="0"/>
              </a:rPr>
              <a:t> T2 {</a:t>
            </a:r>
          </a:p>
          <a:p>
            <a:r>
              <a:rPr lang="en-US" dirty="0">
                <a:latin typeface="Consolas" panose="020B0609020204030204" pitchFamily="49" charset="0"/>
              </a:rPr>
              <a:t>  </a:t>
            </a:r>
            <a:r>
              <a:rPr lang="en-US" dirty="0">
                <a:solidFill>
                  <a:srgbClr val="7030A0"/>
                </a:solidFill>
                <a:latin typeface="Consolas" panose="020B0609020204030204" pitchFamily="49" charset="0"/>
              </a:rPr>
              <a:t>@Test</a:t>
            </a:r>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t2() {</a:t>
            </a:r>
          </a:p>
          <a:p>
            <a:r>
              <a:rPr lang="en-US" dirty="0">
                <a:latin typeface="Consolas" panose="020B0609020204030204" pitchFamily="49" charset="0"/>
              </a:rPr>
              <a:t>    A2</a:t>
            </a:r>
            <a:r>
              <a:rPr lang="en-US" dirty="0">
                <a:solidFill>
                  <a:schemeClr val="accent1"/>
                </a:solidFill>
                <a:latin typeface="Consolas" panose="020B0609020204030204" pitchFamily="49" charset="0"/>
              </a:rPr>
              <a:t>.</a:t>
            </a:r>
            <a:r>
              <a:rPr lang="en-US" dirty="0">
                <a:latin typeface="Consolas" panose="020B0609020204030204" pitchFamily="49" charset="0"/>
              </a:rPr>
              <a:t>m2();</a:t>
            </a:r>
          </a:p>
          <a:p>
            <a:r>
              <a:rPr lang="en-US" dirty="0">
                <a:latin typeface="Consolas" panose="020B0609020204030204" pitchFamily="49" charset="0"/>
              </a:rPr>
              <a:t>  }}</a:t>
            </a:r>
          </a:p>
        </p:txBody>
      </p:sp>
      <p:sp>
        <p:nvSpPr>
          <p:cNvPr id="12" name="TextBox 11"/>
          <p:cNvSpPr txBox="1"/>
          <p:nvPr/>
        </p:nvSpPr>
        <p:spPr>
          <a:xfrm>
            <a:off x="5562600" y="5657052"/>
            <a:ext cx="3581400" cy="1200329"/>
          </a:xfrm>
          <a:prstGeom prst="rect">
            <a:avLst/>
          </a:prstGeom>
          <a:noFill/>
        </p:spPr>
        <p:txBody>
          <a:bodyPr wrap="square" rtlCol="0">
            <a:spAutoFit/>
          </a:bodyPr>
          <a:lstStyle/>
          <a:p>
            <a:r>
              <a:rPr lang="en-US" dirty="0">
                <a:solidFill>
                  <a:schemeClr val="accent1"/>
                </a:solidFill>
                <a:latin typeface="Consolas" panose="020B0609020204030204" pitchFamily="49" charset="0"/>
              </a:rPr>
              <a:t>class</a:t>
            </a:r>
            <a:r>
              <a:rPr lang="en-US" dirty="0">
                <a:latin typeface="Consolas" panose="020B0609020204030204" pitchFamily="49" charset="0"/>
              </a:rPr>
              <a:t> T3 {</a:t>
            </a:r>
          </a:p>
          <a:p>
            <a:r>
              <a:rPr lang="en-US" dirty="0">
                <a:latin typeface="Consolas" panose="020B0609020204030204" pitchFamily="49" charset="0"/>
              </a:rPr>
              <a:t>  </a:t>
            </a:r>
            <a:r>
              <a:rPr lang="en-US" dirty="0">
                <a:solidFill>
                  <a:srgbClr val="7030A0"/>
                </a:solidFill>
                <a:latin typeface="Consolas" panose="020B0609020204030204" pitchFamily="49" charset="0"/>
              </a:rPr>
              <a:t>@Test</a:t>
            </a:r>
            <a:r>
              <a:rPr lang="en-US" dirty="0">
                <a:latin typeface="Consolas" panose="020B0609020204030204" pitchFamily="49" charset="0"/>
              </a:rPr>
              <a:t> </a:t>
            </a:r>
            <a:r>
              <a:rPr lang="en-US" dirty="0">
                <a:solidFill>
                  <a:schemeClr val="accent1"/>
                </a:solidFill>
                <a:latin typeface="Consolas" panose="020B0609020204030204" pitchFamily="49" charset="0"/>
              </a:rPr>
              <a:t>public</a:t>
            </a:r>
            <a:r>
              <a:rPr lang="en-US" dirty="0">
                <a:latin typeface="Consolas" panose="020B0609020204030204" pitchFamily="49" charset="0"/>
              </a:rPr>
              <a:t> </a:t>
            </a:r>
            <a:r>
              <a:rPr lang="en-US" dirty="0">
                <a:solidFill>
                  <a:schemeClr val="accent1"/>
                </a:solidFill>
                <a:latin typeface="Consolas" panose="020B0609020204030204" pitchFamily="49" charset="0"/>
              </a:rPr>
              <a:t>void</a:t>
            </a:r>
            <a:r>
              <a:rPr lang="en-US" dirty="0">
                <a:latin typeface="Consolas" panose="020B0609020204030204" pitchFamily="49" charset="0"/>
              </a:rPr>
              <a:t> t3() {</a:t>
            </a:r>
          </a:p>
          <a:p>
            <a:r>
              <a:rPr lang="en-US" dirty="0">
                <a:latin typeface="Consolas" panose="020B0609020204030204" pitchFamily="49" charset="0"/>
              </a:rPr>
              <a:t>    </a:t>
            </a:r>
            <a:r>
              <a:rPr lang="en-US" dirty="0">
                <a:solidFill>
                  <a:schemeClr val="accent1"/>
                </a:solidFill>
                <a:latin typeface="Consolas" panose="020B0609020204030204" pitchFamily="49" charset="0"/>
              </a:rPr>
              <a:t>new</a:t>
            </a:r>
            <a:r>
              <a:rPr lang="en-US" dirty="0">
                <a:latin typeface="Consolas" panose="020B0609020204030204" pitchFamily="49" charset="0"/>
              </a:rPr>
              <a:t> A3();</a:t>
            </a:r>
          </a:p>
          <a:p>
            <a:r>
              <a:rPr lang="en-US" dirty="0">
                <a:latin typeface="Consolas" panose="020B0609020204030204" pitchFamily="49" charset="0"/>
              </a:rPr>
              <a:t>  }}</a:t>
            </a:r>
          </a:p>
        </p:txBody>
      </p:sp>
      <p:sp>
        <p:nvSpPr>
          <p:cNvPr id="16" name="Rectangle 15"/>
          <p:cNvSpPr/>
          <p:nvPr/>
        </p:nvSpPr>
        <p:spPr>
          <a:xfrm>
            <a:off x="939800" y="2950945"/>
            <a:ext cx="1663700" cy="444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0526" y="4969714"/>
            <a:ext cx="1219200" cy="401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86600" y="3527611"/>
            <a:ext cx="1219200" cy="401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54700" y="4992355"/>
            <a:ext cx="1219200" cy="401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57900" y="6223914"/>
            <a:ext cx="1219200" cy="401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71650" y="2023845"/>
            <a:ext cx="2446389" cy="5913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0526" y="3414698"/>
            <a:ext cx="1035665" cy="5913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86672C19-12FB-4E2E-93CA-C498F702D5EE}" type="slidenum">
              <a:rPr lang="en-US" smtClean="0"/>
              <a:t>8</a:t>
            </a:fld>
            <a:endParaRPr lang="en-US"/>
          </a:p>
        </p:txBody>
      </p:sp>
      <p:sp>
        <p:nvSpPr>
          <p:cNvPr id="6" name="Oval 5"/>
          <p:cNvSpPr/>
          <p:nvPr/>
        </p:nvSpPr>
        <p:spPr>
          <a:xfrm>
            <a:off x="5956299" y="646544"/>
            <a:ext cx="592283" cy="562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84816" y="646544"/>
            <a:ext cx="592283" cy="562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61758" y="1655556"/>
            <a:ext cx="2753592" cy="562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811433" y="372533"/>
            <a:ext cx="1200997" cy="836276"/>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9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2"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3" grpId="0" animBg="1"/>
      <p:bldP spid="6" grpId="0" animBg="1"/>
      <p:bldP spid="6" grpId="1" animBg="1"/>
      <p:bldP spid="25" grpId="0" animBg="1"/>
      <p:bldP spid="25" grpId="1"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Reflection-Aware SRTS</a:t>
            </a:r>
          </a:p>
        </p:txBody>
      </p:sp>
      <p:sp>
        <p:nvSpPr>
          <p:cNvPr id="3" name="Content Placeholder 2"/>
          <p:cNvSpPr>
            <a:spLocks noGrp="1"/>
          </p:cNvSpPr>
          <p:nvPr>
            <p:ph idx="1"/>
          </p:nvPr>
        </p:nvSpPr>
        <p:spPr/>
        <p:txBody>
          <a:bodyPr/>
          <a:lstStyle/>
          <a:p>
            <a:r>
              <a:rPr lang="en-US" dirty="0" smtClean="0"/>
              <a:t>Reflection-Aware </a:t>
            </a:r>
            <a:r>
              <a:rPr lang="en-US" dirty="0"/>
              <a:t>(RA) </a:t>
            </a:r>
            <a:r>
              <a:rPr lang="en-US" dirty="0" smtClean="0"/>
              <a:t>SRTS recovers edges:</a:t>
            </a:r>
            <a:endParaRPr lang="en-US" dirty="0"/>
          </a:p>
          <a:p>
            <a:pPr lvl="1"/>
            <a:r>
              <a:rPr lang="en-US" dirty="0"/>
              <a:t>Purely static</a:t>
            </a:r>
          </a:p>
          <a:p>
            <a:pPr lvl="2"/>
            <a:r>
              <a:rPr lang="en-US" dirty="0"/>
              <a:t>Naïve Analysis</a:t>
            </a:r>
          </a:p>
          <a:p>
            <a:pPr lvl="2"/>
            <a:r>
              <a:rPr lang="en-US" dirty="0"/>
              <a:t>String Analysis</a:t>
            </a:r>
          </a:p>
          <a:p>
            <a:pPr lvl="2"/>
            <a:r>
              <a:rPr lang="en-US" dirty="0"/>
              <a:t>Border Analysis</a:t>
            </a:r>
          </a:p>
          <a:p>
            <a:pPr lvl="1"/>
            <a:r>
              <a:rPr lang="en-US" dirty="0"/>
              <a:t>Hybrid static + dynamic</a:t>
            </a:r>
          </a:p>
          <a:p>
            <a:pPr lvl="2"/>
            <a:r>
              <a:rPr lang="en-US" dirty="0"/>
              <a:t>Dynamic Analysis</a:t>
            </a:r>
          </a:p>
          <a:p>
            <a:pPr lvl="2"/>
            <a:r>
              <a:rPr lang="en-US" dirty="0"/>
              <a:t>Per-test Analysis</a:t>
            </a:r>
          </a:p>
        </p:txBody>
      </p:sp>
      <p:sp>
        <p:nvSpPr>
          <p:cNvPr id="4" name="TextBox 3"/>
          <p:cNvSpPr txBox="1"/>
          <p:nvPr/>
        </p:nvSpPr>
        <p:spPr>
          <a:xfrm>
            <a:off x="5112774" y="4465451"/>
            <a:ext cx="3490451" cy="1200329"/>
          </a:xfrm>
          <a:prstGeom prst="rect">
            <a:avLst/>
          </a:prstGeom>
          <a:noFill/>
        </p:spPr>
        <p:txBody>
          <a:bodyPr wrap="square" rtlCol="0">
            <a:spAutoFit/>
          </a:bodyPr>
          <a:lstStyle/>
          <a:p>
            <a:pPr algn="ctr"/>
            <a:r>
              <a:rPr lang="en-US" sz="2400" dirty="0">
                <a:solidFill>
                  <a:srgbClr val="FF0000"/>
                </a:solidFill>
              </a:rPr>
              <a:t>Upfront notice:</a:t>
            </a:r>
          </a:p>
          <a:p>
            <a:pPr algn="ctr"/>
            <a:r>
              <a:rPr lang="en-US" sz="2400" dirty="0">
                <a:solidFill>
                  <a:srgbClr val="FF0000"/>
                </a:solidFill>
              </a:rPr>
              <a:t>Results are unfortunately rather negative</a:t>
            </a:r>
          </a:p>
        </p:txBody>
      </p:sp>
      <p:sp>
        <p:nvSpPr>
          <p:cNvPr id="5" name="Slide Number Placeholder 4"/>
          <p:cNvSpPr>
            <a:spLocks noGrp="1"/>
          </p:cNvSpPr>
          <p:nvPr>
            <p:ph type="sldNum" sz="quarter" idx="12"/>
          </p:nvPr>
        </p:nvSpPr>
        <p:spPr/>
        <p:txBody>
          <a:bodyPr/>
          <a:lstStyle/>
          <a:p>
            <a:fld id="{86672C19-12FB-4E2E-93CA-C498F702D5EE}" type="slidenum">
              <a:rPr lang="en-US" smtClean="0"/>
              <a:t>9</a:t>
            </a:fld>
            <a:endParaRPr lang="en-US"/>
          </a:p>
        </p:txBody>
      </p:sp>
    </p:spTree>
    <p:extLst>
      <p:ext uri="{BB962C8B-B14F-4D97-AF65-F5344CB8AC3E}">
        <p14:creationId xmlns:p14="http://schemas.microsoft.com/office/powerpoint/2010/main" val="7846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34446</TotalTime>
  <Words>2010</Words>
  <Application>Microsoft Office PowerPoint</Application>
  <PresentationFormat>On-screen Show (4:3)</PresentationFormat>
  <Paragraphs>525</Paragraphs>
  <Slides>36</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Cambria Math</vt:lpstr>
      <vt:lpstr>Consolas</vt:lpstr>
      <vt:lpstr>Wingdings</vt:lpstr>
      <vt:lpstr>Office Theme</vt:lpstr>
      <vt:lpstr>Reflection-Aware Static Regression Test Selection</vt:lpstr>
      <vt:lpstr>Development Cycle</vt:lpstr>
      <vt:lpstr>Regression Testing is Slow!</vt:lpstr>
      <vt:lpstr>Regression Test Selection (RTS)</vt:lpstr>
      <vt:lpstr>Static Regression Test Selection (SRTS)</vt:lpstr>
      <vt:lpstr>SRTS Pros and Cons (vs Dynamic RTS)</vt:lpstr>
      <vt:lpstr>Problem: Reflection makes SRTS unsafe</vt:lpstr>
      <vt:lpstr>Example w/ Reflection</vt:lpstr>
      <vt:lpstr>Reflection-Aware SRTS</vt:lpstr>
      <vt:lpstr>Naïve Analysis and String Analysis</vt:lpstr>
      <vt:lpstr>Border Analysis</vt:lpstr>
      <vt:lpstr>Finding Border Methods</vt:lpstr>
      <vt:lpstr>Finding Border Methods (cont’d)</vt:lpstr>
      <vt:lpstr>Border Analysis (Example)</vt:lpstr>
      <vt:lpstr>How about using some dynamic information to do “hybrid” selection?</vt:lpstr>
      <vt:lpstr>Dynamic Analysis (Example)</vt:lpstr>
      <vt:lpstr>Per-test Analysis (Example)</vt:lpstr>
      <vt:lpstr>Experimental Setup</vt:lpstr>
      <vt:lpstr>RQ1: Safety/precision of tests selected</vt:lpstr>
      <vt:lpstr>Why Unsafe?</vt:lpstr>
      <vt:lpstr>Test-Order Dependencies (Per-test)</vt:lpstr>
      <vt:lpstr>RQ4: End-to-end time</vt:lpstr>
      <vt:lpstr>RQ4: End-to-end time (offline)</vt:lpstr>
      <vt:lpstr>Discussion</vt:lpstr>
      <vt:lpstr>Conclusions</vt:lpstr>
      <vt:lpstr>My Other Work</vt:lpstr>
      <vt:lpstr>I will be on the job market!</vt:lpstr>
      <vt:lpstr>BACKUP</vt:lpstr>
      <vt:lpstr>Example</vt:lpstr>
      <vt:lpstr>Naïve Analysis (Example)</vt:lpstr>
      <vt:lpstr>String Analysis (Example)</vt:lpstr>
      <vt:lpstr>Naïve and String Analysis: Ineffective</vt:lpstr>
      <vt:lpstr>RQ1: Safety/precision of tests selected</vt:lpstr>
      <vt:lpstr>Why Unsafe?</vt:lpstr>
      <vt:lpstr>RQ2: Safety/precision of dependencies</vt:lpstr>
      <vt:lpstr>RQ3: Percentage of tests selected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Reflection-Aware Static Regression Test Selection</dc:title>
  <dc:creator>August Shi</dc:creator>
  <cp:lastModifiedBy>August Shi</cp:lastModifiedBy>
  <cp:revision>412</cp:revision>
  <dcterms:created xsi:type="dcterms:W3CDTF">2019-09-25T02:36:42Z</dcterms:created>
  <dcterms:modified xsi:type="dcterms:W3CDTF">2019-10-23T20:50:12Z</dcterms:modified>
</cp:coreProperties>
</file>