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sldIdLst>
    <p:sldId id="256" r:id="rId2"/>
    <p:sldId id="257" r:id="rId3"/>
    <p:sldId id="275" r:id="rId4"/>
    <p:sldId id="277" r:id="rId5"/>
    <p:sldId id="259" r:id="rId6"/>
    <p:sldId id="260" r:id="rId7"/>
    <p:sldId id="261" r:id="rId8"/>
    <p:sldId id="262" r:id="rId9"/>
    <p:sldId id="263" r:id="rId10"/>
    <p:sldId id="280" r:id="rId11"/>
    <p:sldId id="264" r:id="rId12"/>
    <p:sldId id="283" r:id="rId13"/>
    <p:sldId id="284" r:id="rId14"/>
    <p:sldId id="285" r:id="rId15"/>
    <p:sldId id="286" r:id="rId16"/>
    <p:sldId id="291" r:id="rId17"/>
    <p:sldId id="265" r:id="rId18"/>
    <p:sldId id="282" r:id="rId19"/>
    <p:sldId id="266" r:id="rId20"/>
    <p:sldId id="267" r:id="rId21"/>
    <p:sldId id="294" r:id="rId22"/>
    <p:sldId id="293" r:id="rId23"/>
    <p:sldId id="269" r:id="rId24"/>
    <p:sldId id="281" r:id="rId25"/>
    <p:sldId id="270" r:id="rId26"/>
    <p:sldId id="296" r:id="rId27"/>
    <p:sldId id="299" r:id="rId28"/>
    <p:sldId id="300" r:id="rId29"/>
    <p:sldId id="301" r:id="rId30"/>
    <p:sldId id="272" r:id="rId31"/>
    <p:sldId id="289" r:id="rId32"/>
    <p:sldId id="273" r:id="rId33"/>
    <p:sldId id="274" r:id="rId34"/>
    <p:sldId id="295" r:id="rId35"/>
    <p:sldId id="278" r:id="rId36"/>
    <p:sldId id="302" r:id="rId37"/>
    <p:sldId id="279" r:id="rId38"/>
    <p:sldId id="304" r:id="rId39"/>
    <p:sldId id="292" r:id="rId40"/>
    <p:sldId id="306" r:id="rId41"/>
    <p:sldId id="307" r:id="rId42"/>
    <p:sldId id="310" r:id="rId43"/>
    <p:sldId id="309" r:id="rId44"/>
    <p:sldId id="311" r:id="rId45"/>
    <p:sldId id="312" r:id="rId46"/>
    <p:sldId id="308" r:id="rId47"/>
    <p:sldId id="287" r:id="rId48"/>
    <p:sldId id="288" r:id="rId49"/>
    <p:sldId id="313" r:id="rId50"/>
    <p:sldId id="271" r:id="rId51"/>
    <p:sldId id="303" r:id="rId52"/>
    <p:sldId id="30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A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2F6AA-A5A7-4B39-9964-4DCFF5051266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7706B-6C7C-4D08-B3B4-E714F990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past work on</a:t>
            </a:r>
            <a:r>
              <a:rPr lang="en-US" baseline="0" dirty="0" smtClean="0"/>
              <a:t> using past context.</a:t>
            </a:r>
            <a:endParaRPr lang="en-US" dirty="0" smtClean="0"/>
          </a:p>
          <a:p>
            <a:r>
              <a:rPr lang="en-US" dirty="0" smtClean="0"/>
              <a:t>New search paradigm: savings</a:t>
            </a:r>
            <a:r>
              <a:rPr lang="en-US" baseline="0" dirty="0" smtClean="0"/>
              <a:t> in terms of joint relevance</a:t>
            </a:r>
          </a:p>
          <a:p>
            <a:r>
              <a:rPr lang="en-US" baseline="0" dirty="0" smtClean="0"/>
              <a:t>Reduced search time (</a:t>
            </a:r>
            <a:r>
              <a:rPr lang="en-US" baseline="0" dirty="0" err="1" smtClean="0"/>
              <a:t>Smucker</a:t>
            </a:r>
            <a:r>
              <a:rPr lang="en-US" baseline="0" dirty="0" smtClean="0"/>
              <a:t> et al last year). Minimize </a:t>
            </a:r>
            <a:r>
              <a:rPr lang="en-US" baseline="0" smtClean="0"/>
              <a:t>user effort.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Either able</a:t>
            </a:r>
            <a:r>
              <a:rPr lang="en-US" baseline="0" dirty="0" smtClean="0"/>
              <a:t> to provide relevant information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5110E-087B-4739-B1E4-450FD6D47C52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3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Either able</a:t>
            </a:r>
            <a:r>
              <a:rPr lang="en-US" baseline="0" dirty="0" smtClean="0"/>
              <a:t> to provide relevant information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5110E-087B-4739-B1E4-450FD6D47C52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3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Relation to other query types: exploratory, anticipatory, task tours and trails, faceted.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past work on</a:t>
            </a:r>
            <a:r>
              <a:rPr lang="en-US" baseline="0" dirty="0" smtClean="0"/>
              <a:t> using past context.</a:t>
            </a:r>
            <a:endParaRPr lang="en-US" dirty="0" smtClean="0"/>
          </a:p>
          <a:p>
            <a:r>
              <a:rPr lang="en-US" dirty="0" smtClean="0"/>
              <a:t>New search paradigm: savings</a:t>
            </a:r>
            <a:r>
              <a:rPr lang="en-US" baseline="0" dirty="0" smtClean="0"/>
              <a:t> in terms of joint relevance</a:t>
            </a:r>
          </a:p>
          <a:p>
            <a:r>
              <a:rPr lang="en-US" baseline="0" dirty="0" smtClean="0"/>
              <a:t>Reduced search time (</a:t>
            </a:r>
            <a:r>
              <a:rPr lang="en-US" baseline="0" dirty="0" err="1" smtClean="0"/>
              <a:t>Smucker</a:t>
            </a:r>
            <a:r>
              <a:rPr lang="en-US" baseline="0" dirty="0" smtClean="0"/>
              <a:t> et al last year). Minimize </a:t>
            </a:r>
            <a:r>
              <a:rPr lang="en-US" baseline="0" smtClean="0"/>
              <a:t>user effort.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past work on</a:t>
            </a:r>
            <a:r>
              <a:rPr lang="en-US" baseline="0" dirty="0" smtClean="0"/>
              <a:t> using past context.</a:t>
            </a:r>
            <a:endParaRPr lang="en-US" dirty="0" smtClean="0"/>
          </a:p>
          <a:p>
            <a:r>
              <a:rPr lang="en-US" dirty="0" smtClean="0"/>
              <a:t>New search paradigm: savings</a:t>
            </a:r>
            <a:r>
              <a:rPr lang="en-US" baseline="0" dirty="0" smtClean="0"/>
              <a:t> in terms of joint relevance</a:t>
            </a:r>
          </a:p>
          <a:p>
            <a:r>
              <a:rPr lang="en-US" baseline="0" dirty="0" smtClean="0"/>
              <a:t>Reduced search time (</a:t>
            </a:r>
            <a:r>
              <a:rPr lang="en-US" baseline="0" dirty="0" err="1" smtClean="0"/>
              <a:t>Smucker</a:t>
            </a:r>
            <a:r>
              <a:rPr lang="en-US" baseline="0" dirty="0" smtClean="0"/>
              <a:t> et al last year). Minimize </a:t>
            </a:r>
            <a:r>
              <a:rPr lang="en-US" baseline="0" smtClean="0"/>
              <a:t>user effort.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Snow leopard was example of information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29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Relation to other query types: exploratory, anticipatory, task tours and trails, faceted.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Motivation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Extraction process (Key Steps)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87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</a:t>
            </a:r>
            <a:r>
              <a:rPr lang="en-US" baseline="0" dirty="0" smtClean="0"/>
              <a:t> analysis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73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</a:t>
            </a:r>
            <a:r>
              <a:rPr lang="en-US" baseline="0" dirty="0" smtClean="0"/>
              <a:t> ID sessions referred to as Regular.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706B-6C7C-4D08-B3B4-E714F990C6A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7CE2EF-3AF4-46CC-9A50-8A36E08D66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2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9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3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9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DB94-E4E2-4FC8-B131-07775E9348E3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E2EF-3AF4-46CC-9A50-8A36E08D6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9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Relationship Id="rId9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2667000"/>
          </a:xfrm>
        </p:spPr>
        <p:txBody>
          <a:bodyPr>
            <a:noAutofit/>
          </a:bodyPr>
          <a:lstStyle/>
          <a:p>
            <a:r>
              <a:rPr lang="en-US" sz="3600" dirty="0"/>
              <a:t>Toward Whole-Session Relevance: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Exploring </a:t>
            </a:r>
            <a:r>
              <a:rPr lang="en-US" sz="3600" dirty="0"/>
              <a:t>Intrinsic Diversity </a:t>
            </a:r>
            <a:r>
              <a:rPr lang="en-US" sz="3600" dirty="0" smtClean="0"/>
              <a:t>in </a:t>
            </a:r>
            <a:r>
              <a:rPr lang="en-US" sz="3600" dirty="0"/>
              <a:t>Web Search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781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Karthik Raman (Cornell University)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Paul N. Bennett (MSR, Redmond)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Kevyn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Collins-Thompson (MSR, Redmond)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"/>
    </mc:Choice>
    <mc:Fallback xmlns="">
      <p:transition spd="slow" advTm="2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Mining ID sessions from post-hoc behavioral analysis in search logs.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Learning to predict initiator queries of ID sessions.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Given initiator query, rank results targeting whole-session relevance and also predict which content to pre-fetch.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6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"/>
    </mc:Choice>
    <mc:Fallback xmlns="">
      <p:transition spd="slow" advTm="67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Mining ID sessions from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Would like authentic ID session instances.</a:t>
            </a:r>
          </a:p>
          <a:p>
            <a:r>
              <a:rPr lang="en-US" dirty="0" smtClean="0"/>
              <a:t>Mine from query logs of a search engine.</a:t>
            </a:r>
          </a:p>
          <a:p>
            <a:r>
              <a:rPr lang="en-US" dirty="0" smtClean="0"/>
              <a:t>Hypothesize ID Sessions to be: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Longer:</a:t>
            </a:r>
            <a:r>
              <a:rPr lang="en-US" b="1" dirty="0" smtClean="0"/>
              <a:t> </a:t>
            </a:r>
            <a:r>
              <a:rPr lang="en-US" dirty="0" smtClean="0"/>
              <a:t>User explores multiple aspects.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Topically Coherent:</a:t>
            </a:r>
            <a:r>
              <a:rPr lang="en-US" dirty="0" smtClean="0"/>
              <a:t> Aspects should be topically related.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Diverse in Aspects:</a:t>
            </a:r>
            <a:r>
              <a:rPr lang="en-US" dirty="0" smtClean="0"/>
              <a:t> Not just simple reformulations.</a:t>
            </a:r>
          </a:p>
          <a:p>
            <a:pPr marL="571500" indent="-514350"/>
            <a:endParaRPr lang="en-US" sz="1600" b="1" u="sng" dirty="0"/>
          </a:p>
          <a:p>
            <a:pPr marL="571500" indent="-514350"/>
            <a:r>
              <a:rPr lang="en-US" dirty="0" smtClean="0"/>
              <a:t>Proposed algorithm is a series of filters.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20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00"/>
    </mc:Choice>
    <mc:Fallback xmlns="">
      <p:transition spd="slow" advTm="49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Extraction Algorithm: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586" y="5715000"/>
            <a:ext cx="8153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Remove common queries, auto-generated queries, long queries. Collapse duplicates.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1143000"/>
            <a:ext cx="457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1. Query Filtering</a:t>
            </a:r>
            <a:endParaRPr lang="en-US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05000"/>
            <a:ext cx="3200400" cy="3505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cs typeface="Times New Roman" pitchFamily="18" charset="0"/>
              </a:rPr>
              <a:t>facebook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/>
              <a:t>remodeling ideas</a:t>
            </a:r>
          </a:p>
          <a:p>
            <a:r>
              <a:rPr lang="en-US" dirty="0" smtClean="0"/>
              <a:t>ideas for remodeling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dirty="0" err="1" smtClean="0">
                <a:cs typeface="Times New Roman" pitchFamily="18" charset="0"/>
              </a:rPr>
              <a:t>cnn</a:t>
            </a:r>
            <a:r>
              <a:rPr lang="en-US" dirty="0" smtClean="0">
                <a:cs typeface="Times New Roman" pitchFamily="18" charset="0"/>
              </a:rPr>
              <a:t> news</a:t>
            </a: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err="1" smtClean="0"/>
              <a:t>dublin</a:t>
            </a:r>
            <a:r>
              <a:rPr lang="en-US" dirty="0" smtClean="0"/>
              <a:t> tourism</a:t>
            </a:r>
          </a:p>
          <a:p>
            <a:r>
              <a:rPr lang="en-US" dirty="0" smtClean="0"/>
              <a:t>kitchen remodel</a:t>
            </a:r>
          </a:p>
          <a:p>
            <a:r>
              <a:rPr lang="en-US" dirty="0" err="1" smtClean="0">
                <a:cs typeface="Times New Roman" pitchFamily="18" charset="0"/>
              </a:rPr>
              <a:t>nfl</a:t>
            </a:r>
            <a:r>
              <a:rPr lang="en-US" dirty="0" smtClean="0">
                <a:cs typeface="Times New Roman" pitchFamily="18" charset="0"/>
              </a:rPr>
              <a:t> scores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2600" y="1902372"/>
            <a:ext cx="3124200" cy="35078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remodeling ideas</a:t>
            </a:r>
          </a:p>
          <a:p>
            <a:r>
              <a:rPr lang="en-US" sz="2000" dirty="0"/>
              <a:t>ideas for </a:t>
            </a:r>
            <a:r>
              <a:rPr lang="en-US" sz="2000" dirty="0" smtClean="0"/>
              <a:t>remodeling</a:t>
            </a:r>
          </a:p>
          <a:p>
            <a:r>
              <a:rPr lang="en-US" sz="2000" dirty="0" smtClean="0"/>
              <a:t>cost of typical remodel</a:t>
            </a:r>
          </a:p>
          <a:p>
            <a:r>
              <a:rPr lang="en-US" sz="2000" dirty="0" smtClean="0"/>
              <a:t>hardwood flooring</a:t>
            </a:r>
          </a:p>
          <a:p>
            <a:endParaRPr lang="en-US" sz="2000" dirty="0" smtClean="0"/>
          </a:p>
          <a:p>
            <a:r>
              <a:rPr lang="en-US" sz="2000" dirty="0" smtClean="0"/>
              <a:t>earthquake retrofit</a:t>
            </a:r>
          </a:p>
          <a:p>
            <a:r>
              <a:rPr lang="en-US" sz="2000" dirty="0" smtClean="0"/>
              <a:t>paint colors</a:t>
            </a:r>
          </a:p>
          <a:p>
            <a:r>
              <a:rPr lang="en-US" sz="2000" dirty="0" err="1"/>
              <a:t>dublin</a:t>
            </a:r>
            <a:r>
              <a:rPr lang="en-US" sz="2000" dirty="0"/>
              <a:t> tourism</a:t>
            </a:r>
            <a:endParaRPr lang="en-US" sz="2000" dirty="0" smtClean="0"/>
          </a:p>
          <a:p>
            <a:r>
              <a:rPr lang="en-US" sz="2000" dirty="0" smtClean="0"/>
              <a:t>kitchen remodel</a:t>
            </a:r>
          </a:p>
          <a:p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4038600" y="3581400"/>
            <a:ext cx="13716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2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"/>
    </mc:Choice>
    <mc:Fallback xmlns="">
      <p:transition spd="slow" advTm="7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Extraction Algorithm: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" y="5257800"/>
            <a:ext cx="9041524" cy="152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Remove successor queries topically unrelated to initiator. </a:t>
            </a:r>
          </a:p>
          <a:p>
            <a:r>
              <a:rPr lang="en-US" dirty="0" smtClean="0"/>
              <a:t>&gt;= 1 common result in top 10 (ensures semantic relatedness w/o requiring  ontology).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11430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2. Ensure topical coherence</a:t>
            </a:r>
            <a:endParaRPr lang="en-US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6400" y="1889234"/>
            <a:ext cx="3276600" cy="3124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200" dirty="0" smtClean="0"/>
              <a:t>remodeling ideas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ideas for remodeling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cost of typical remodel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hardwood flooring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earthquake retrofit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paint colors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kitchen remodel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38600" y="3581400"/>
            <a:ext cx="13716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944414"/>
            <a:ext cx="3200400" cy="30847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remodeling ideas</a:t>
            </a:r>
          </a:p>
          <a:p>
            <a:r>
              <a:rPr lang="en-US" dirty="0" smtClean="0"/>
              <a:t>ideas for remodeling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err="1"/>
              <a:t>dublin</a:t>
            </a:r>
            <a:r>
              <a:rPr lang="en-US" dirty="0"/>
              <a:t> tourism</a:t>
            </a:r>
            <a:endParaRPr lang="en-US" dirty="0" smtClean="0"/>
          </a:p>
          <a:p>
            <a:r>
              <a:rPr lang="en-US" dirty="0" smtClean="0"/>
              <a:t>kitchen remodel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3581400" y="1889234"/>
            <a:ext cx="4572000" cy="1905000"/>
          </a:xfrm>
          <a:prstGeom prst="cloudCallout">
            <a:avLst>
              <a:gd name="adj1" fmla="val -59799"/>
              <a:gd name="adj2" fmla="val 6332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25462" y="2232612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common top-10 results between “</a:t>
            </a:r>
            <a:r>
              <a:rPr lang="en-US" sz="2400" dirty="0" err="1" smtClean="0"/>
              <a:t>dublin</a:t>
            </a:r>
            <a:r>
              <a:rPr lang="en-US" sz="2400" dirty="0" smtClean="0"/>
              <a:t> tourism”   and “remodeling ideas”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881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"/>
    </mc:Choice>
    <mc:Fallback xmlns="">
      <p:transition spd="slow" advTm="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5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Extraction Algorithm: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" y="5257800"/>
            <a:ext cx="9041524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Restrict syntactic similarity with initiator and among successor queries.</a:t>
            </a:r>
          </a:p>
          <a:p>
            <a:r>
              <a:rPr lang="en-US" dirty="0" smtClean="0"/>
              <a:t>Used character-based trigram cosine similarity.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1143000"/>
            <a:ext cx="5181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/>
              <a:t>3</a:t>
            </a:r>
            <a:r>
              <a:rPr lang="en-US" b="1" u="sng" dirty="0" smtClean="0"/>
              <a:t>. Ensure diversity in aspects</a:t>
            </a:r>
            <a:endParaRPr lang="en-US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6400" y="1905000"/>
            <a:ext cx="3200400" cy="3124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dirty="0" smtClean="0"/>
              <a:t>remodeling ideas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cost of typical remodel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hardwood flooring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earthquake retrofit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paint colors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kitchen remodel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38600" y="3581400"/>
            <a:ext cx="13716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944414"/>
            <a:ext cx="3200400" cy="30847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remodeling ideas</a:t>
            </a:r>
          </a:p>
          <a:p>
            <a:r>
              <a:rPr lang="en-US" dirty="0"/>
              <a:t>ideas for </a:t>
            </a:r>
            <a:r>
              <a:rPr lang="en-US" dirty="0" smtClean="0"/>
              <a:t>remodeling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smtClean="0"/>
              <a:t>kitchen remodel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895600" y="3200400"/>
            <a:ext cx="6248400" cy="3657600"/>
          </a:xfrm>
          <a:prstGeom prst="cloudCallout">
            <a:avLst>
              <a:gd name="adj1" fmla="val -41019"/>
              <a:gd name="adj2" fmla="val -51329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3581400"/>
            <a:ext cx="472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Trigram-Cosine Similarity with “remodeling ideas”: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“ideas for </a:t>
            </a:r>
            <a:r>
              <a:rPr lang="en-US" sz="2200" dirty="0" smtClean="0"/>
              <a:t>remodeling”     .693    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“cost of typical </a:t>
            </a:r>
            <a:r>
              <a:rPr lang="en-US" sz="2200" dirty="0" smtClean="0"/>
              <a:t>remodel”  .292     </a:t>
            </a:r>
            <a:r>
              <a:rPr lang="en-US" sz="22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2200" dirty="0" smtClean="0">
              <a:sym typeface="Wing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ym typeface="Wingdings"/>
              </a:rPr>
              <a:t>“hardwood </a:t>
            </a:r>
            <a:r>
              <a:rPr lang="en-US" sz="2200" dirty="0" smtClean="0">
                <a:sym typeface="Wingdings"/>
              </a:rPr>
              <a:t>flooring”         .000     </a:t>
            </a:r>
            <a:r>
              <a:rPr lang="en-US" sz="22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2200" dirty="0" smtClean="0">
              <a:sym typeface="Wing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ym typeface="Wingdings"/>
              </a:rPr>
              <a:t>“earthquake </a:t>
            </a:r>
            <a:r>
              <a:rPr lang="en-US" sz="2200" dirty="0" smtClean="0">
                <a:sym typeface="Wingdings"/>
              </a:rPr>
              <a:t>retrofit”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 smtClean="0">
                <a:sym typeface="Wingdings"/>
              </a:rPr>
              <a:t>       .</a:t>
            </a:r>
            <a:r>
              <a:rPr lang="en-US" sz="2200" dirty="0">
                <a:sym typeface="Wingdings"/>
              </a:rPr>
              <a:t>000     </a:t>
            </a:r>
            <a:r>
              <a:rPr lang="en-US" sz="2200" dirty="0">
                <a:solidFill>
                  <a:srgbClr val="00B050"/>
                </a:solidFill>
                <a:sym typeface="Wingdings"/>
              </a:rPr>
              <a:t></a:t>
            </a:r>
            <a:endParaRPr lang="en-US" sz="2200" dirty="0" smtClean="0">
              <a:sym typeface="Wing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ym typeface="Wingdings"/>
              </a:rPr>
              <a:t>“paint </a:t>
            </a:r>
            <a:r>
              <a:rPr lang="en-US" sz="2200" dirty="0" smtClean="0">
                <a:sym typeface="Wingdings"/>
              </a:rPr>
              <a:t>colors”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 smtClean="0">
                <a:sym typeface="Wingdings"/>
              </a:rPr>
              <a:t>                    .</a:t>
            </a:r>
            <a:r>
              <a:rPr lang="en-US" sz="2200" dirty="0">
                <a:sym typeface="Wingdings"/>
              </a:rPr>
              <a:t>000     </a:t>
            </a:r>
            <a:r>
              <a:rPr lang="en-US" sz="2200" dirty="0">
                <a:solidFill>
                  <a:srgbClr val="00B050"/>
                </a:solidFill>
                <a:sym typeface="Wingdings"/>
              </a:rPr>
              <a:t></a:t>
            </a:r>
            <a:endParaRPr lang="en-US" sz="2200" dirty="0" smtClean="0">
              <a:sym typeface="Wing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ym typeface="Wingdings"/>
              </a:rPr>
              <a:t>“kitchen </a:t>
            </a:r>
            <a:r>
              <a:rPr lang="en-US" sz="2200" dirty="0" smtClean="0">
                <a:sym typeface="Wingdings"/>
              </a:rPr>
              <a:t>remodel”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 smtClean="0">
                <a:sym typeface="Wingdings"/>
              </a:rPr>
              <a:t>           .371     </a:t>
            </a:r>
            <a:r>
              <a:rPr lang="en-US" sz="2200" dirty="0">
                <a:solidFill>
                  <a:srgbClr val="00B050"/>
                </a:solidFill>
                <a:sym typeface="Wingdings"/>
              </a:rPr>
              <a:t></a:t>
            </a:r>
            <a:endParaRPr lang="en-US" sz="2200" dirty="0" smtClean="0">
              <a:sym typeface="Wingdings"/>
            </a:endParaRPr>
          </a:p>
          <a:p>
            <a:pPr algn="ctr"/>
            <a:r>
              <a:rPr lang="en-US" sz="2200" dirty="0" smtClean="0"/>
              <a:t>….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6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"/>
    </mc:Choice>
    <mc:Fallback xmlns="">
      <p:transition spd="slow" advTm="15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Extraction Algorithm: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" y="5334000"/>
            <a:ext cx="9041524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Ensure minimum number of (syntactically) distinct successor queries </a:t>
            </a:r>
            <a:r>
              <a:rPr lang="en-US" i="1" dirty="0" smtClean="0"/>
              <a:t>i.e., </a:t>
            </a:r>
            <a:r>
              <a:rPr lang="en-US" u="sng" dirty="0" smtClean="0"/>
              <a:t>aspect threshold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1143000"/>
            <a:ext cx="5181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4. Ensure minimum length</a:t>
            </a:r>
            <a:endParaRPr lang="en-US" b="1" u="sng" dirty="0"/>
          </a:p>
        </p:txBody>
      </p:sp>
      <p:sp>
        <p:nvSpPr>
          <p:cNvPr id="7" name="Right Arrow 6"/>
          <p:cNvSpPr/>
          <p:nvPr/>
        </p:nvSpPr>
        <p:spPr>
          <a:xfrm>
            <a:off x="4038600" y="3581400"/>
            <a:ext cx="1371600" cy="4572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944414"/>
            <a:ext cx="3200400" cy="30847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remodeling ideas</a:t>
            </a:r>
          </a:p>
          <a:p>
            <a:r>
              <a:rPr lang="en-US" dirty="0" smtClean="0"/>
              <a:t>cost of typical remodel</a:t>
            </a:r>
          </a:p>
          <a:p>
            <a:r>
              <a:rPr lang="en-US" dirty="0" smtClean="0"/>
              <a:t>hardwood flooring</a:t>
            </a:r>
          </a:p>
          <a:p>
            <a:r>
              <a:rPr lang="en-US" dirty="0" smtClean="0"/>
              <a:t>earthquake retrofit</a:t>
            </a:r>
          </a:p>
          <a:p>
            <a:r>
              <a:rPr lang="en-US" dirty="0" smtClean="0"/>
              <a:t>paint colors</a:t>
            </a:r>
          </a:p>
          <a:p>
            <a:r>
              <a:rPr lang="en-US" dirty="0" smtClean="0"/>
              <a:t>kitchen remodel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262312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&gt;= 2 distinct aspects?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026890"/>
            <a:ext cx="2362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00B050"/>
                </a:solidFill>
                <a:sym typeface="Wingdings"/>
              </a:rPr>
              <a:t></a:t>
            </a:r>
            <a:endParaRPr lang="en-US" sz="19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7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"/>
    </mc:Choice>
    <mc:Fallback xmlns="">
      <p:transition spd="slow" advTm="67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296400" cy="2285999"/>
          </a:xfrm>
        </p:spPr>
        <p:txBody>
          <a:bodyPr/>
          <a:lstStyle/>
          <a:p>
            <a:r>
              <a:rPr lang="en-US" dirty="0" smtClean="0"/>
              <a:t>Previously unstudied problem.</a:t>
            </a:r>
          </a:p>
          <a:p>
            <a:pPr lvl="1"/>
            <a:r>
              <a:rPr lang="en-US" dirty="0" smtClean="0"/>
              <a:t>Thus quantitatively evaluated by 2 annotators.</a:t>
            </a:r>
          </a:p>
          <a:p>
            <a:r>
              <a:rPr lang="en-US" dirty="0" smtClean="0"/>
              <a:t>Annotated </a:t>
            </a:r>
            <a:r>
              <a:rPr lang="en-US" dirty="0"/>
              <a:t>150 random </a:t>
            </a:r>
            <a:r>
              <a:rPr lang="en-US" dirty="0" smtClean="0"/>
              <a:t>sessions:</a:t>
            </a:r>
          </a:p>
          <a:p>
            <a:pPr lvl="1"/>
            <a:r>
              <a:rPr lang="en-US" dirty="0" smtClean="0"/>
              <a:t>75 selected by algorithm (as ID) + 75 unselected sessions.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22652"/>
              </p:ext>
            </p:extLst>
          </p:nvPr>
        </p:nvGraphicFramePr>
        <p:xfrm>
          <a:off x="914400" y="3581400"/>
          <a:ext cx="7543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Annotator Agreement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Algorithm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73.7%  (Prec:73.9%)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4648200"/>
            <a:ext cx="86868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this as (noisy) supervision:</a:t>
            </a:r>
          </a:p>
          <a:p>
            <a:pPr lvl="1"/>
            <a:r>
              <a:rPr lang="en-US" dirty="0" smtClean="0"/>
              <a:t>Sessions selected called </a:t>
            </a:r>
            <a:r>
              <a:rPr lang="en-US" u="sng" dirty="0" smtClean="0"/>
              <a:t>ID</a:t>
            </a:r>
            <a:r>
              <a:rPr lang="en-US" dirty="0" smtClean="0"/>
              <a:t>. Others called </a:t>
            </a:r>
            <a:r>
              <a:rPr lang="en-US" u="sng" dirty="0" smtClean="0"/>
              <a:t>regular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Given enough data, learner can overcome label noise (if unbiased) </a:t>
            </a:r>
            <a:r>
              <a:rPr lang="en-US" sz="2000" dirty="0" smtClean="0"/>
              <a:t>[Bartlett </a:t>
            </a:r>
            <a:r>
              <a:rPr lang="en-US" sz="2000" dirty="0"/>
              <a:t>et al </a:t>
            </a:r>
            <a:r>
              <a:rPr lang="en-US" sz="2000" dirty="0" smtClean="0"/>
              <a:t>’04]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2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5"/>
    </mc:Choice>
    <mc:Fallback xmlns="">
      <p:transition spd="slow" advTm="20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of Extraction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Started with 2 months log data: </a:t>
            </a:r>
          </a:p>
          <a:p>
            <a:pPr lvl="1"/>
            <a:r>
              <a:rPr lang="en-US" dirty="0" smtClean="0"/>
              <a:t>51.2 M sessions (comprising 134M queries)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Running the extraction algorithm leads to 497K  sessions (comprising 7M queries)</a:t>
            </a:r>
          </a:p>
          <a:p>
            <a:endParaRPr lang="en-US" dirty="0" smtClean="0"/>
          </a:p>
          <a:p>
            <a:r>
              <a:rPr lang="en-US" dirty="0" smtClean="0"/>
              <a:t>Accounts for 1% of sessions but 4.3% of time spent searching.</a:t>
            </a:r>
          </a:p>
          <a:p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837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"/>
    </mc:Choice>
    <mc:Fallback xmlns="">
      <p:transition spd="slow" advTm="5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Mining ID sessions from post-hoc behavioral analysis in search logs.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to predict initiator queries of ID sessions.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Given initiator query, rank results targeting whole-session relevance and also predict which content to pre-fetch.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"/>
    </mc:Choice>
    <mc:Fallback xmlns="">
      <p:transition spd="slow" advTm="66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ID Initiation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Can alter retrieval for ID sessions:</a:t>
            </a:r>
          </a:p>
          <a:p>
            <a:pPr lvl="1"/>
            <a:r>
              <a:rPr lang="en-US" dirty="0" smtClean="0"/>
              <a:t> Example: </a:t>
            </a:r>
            <a:r>
              <a:rPr lang="en-US" i="1" dirty="0" err="1"/>
              <a:t>P</a:t>
            </a:r>
            <a:r>
              <a:rPr lang="en-US" i="1" dirty="0" err="1" smtClean="0"/>
              <a:t>refetch</a:t>
            </a:r>
            <a:r>
              <a:rPr lang="en-US" i="1" dirty="0" smtClean="0"/>
              <a:t> content/use different ranker</a:t>
            </a:r>
            <a:r>
              <a:rPr lang="en-US" dirty="0" smtClean="0"/>
              <a:t> </a:t>
            </a:r>
            <a:r>
              <a:rPr lang="en-US" i="1" dirty="0" smtClean="0"/>
              <a:t>..</a:t>
            </a:r>
            <a:endParaRPr lang="en-US" dirty="0"/>
          </a:p>
          <a:p>
            <a:pPr lvl="1"/>
            <a:r>
              <a:rPr lang="en-US" dirty="0" smtClean="0"/>
              <a:t> Hence </a:t>
            </a:r>
            <a:r>
              <a:rPr lang="en-US" b="1" u="sng" dirty="0" smtClean="0"/>
              <a:t>need to identify ID initiation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r>
              <a:rPr lang="en-US" dirty="0" smtClean="0"/>
              <a:t>Given (initiator) query, binary classification problem: Is the session </a:t>
            </a:r>
            <a:r>
              <a:rPr lang="en-US" u="sng" dirty="0" smtClean="0"/>
              <a:t>ID</a:t>
            </a:r>
            <a:r>
              <a:rPr lang="en-US" dirty="0" smtClean="0"/>
              <a:t> or </a:t>
            </a:r>
            <a:r>
              <a:rPr lang="en-US" u="sng" dirty="0" smtClean="0"/>
              <a:t>Regular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Novel prediction task:</a:t>
            </a:r>
          </a:p>
          <a:p>
            <a:pPr lvl="1"/>
            <a:r>
              <a:rPr lang="en-US" dirty="0" smtClean="0"/>
              <a:t>New type of query and session being analyzed.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9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9"/>
    </mc:Choice>
    <mc:Fallback xmlns="">
      <p:transition spd="slow" advTm="102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Whole-Session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524000"/>
            <a:ext cx="46482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search model 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Present results maximizing relevance to current query</a:t>
            </a:r>
          </a:p>
          <a:p>
            <a:endParaRPr lang="en-US" sz="2800" dirty="0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2" y="1219200"/>
            <a:ext cx="1110018" cy="10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133600" y="1459731"/>
            <a:ext cx="2438400" cy="673870"/>
          </a:xfrm>
          <a:prstGeom prst="cloudCallout">
            <a:avLst>
              <a:gd name="adj1" fmla="val -72253"/>
              <a:gd name="adj2" fmla="val 144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“snow leopards”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438400"/>
            <a:ext cx="40100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843887" y="3200400"/>
            <a:ext cx="3450609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2791" y="3200400"/>
            <a:ext cx="345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NatGeo</a:t>
            </a:r>
            <a:r>
              <a:rPr lang="en-US" dirty="0" smtClean="0"/>
              <a:t> page on snow leopards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43887" y="3745468"/>
            <a:ext cx="3450609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3887" y="3745468"/>
            <a:ext cx="345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Snowleopard.org new article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43887" y="4288423"/>
            <a:ext cx="3450609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16589" y="4309646"/>
            <a:ext cx="3603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News about snow leopards in Cape May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843887" y="4812268"/>
            <a:ext cx="3450609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4788" y="4812268"/>
            <a:ext cx="345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 leopard babies at Boise Zoo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43887" y="5334000"/>
            <a:ext cx="3450609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3887" y="5334000"/>
            <a:ext cx="360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BBC video on snow leopards triplets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7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"/>
    </mc:Choice>
    <mc:Fallback xmlns="">
      <p:transition spd="slow" advTm="6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Initiation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1905000"/>
          </a:xfrm>
        </p:spPr>
        <p:txBody>
          <a:bodyPr/>
          <a:lstStyle/>
          <a:p>
            <a:r>
              <a:rPr lang="en-US" dirty="0" smtClean="0"/>
              <a:t>Labels </a:t>
            </a:r>
            <a:r>
              <a:rPr lang="en-US" dirty="0"/>
              <a:t>produced by extraction algorithm.</a:t>
            </a:r>
          </a:p>
          <a:p>
            <a:r>
              <a:rPr lang="en-US" dirty="0" smtClean="0"/>
              <a:t>Balanced dataset: 61K unique queries (50K train)</a:t>
            </a:r>
          </a:p>
          <a:p>
            <a:r>
              <a:rPr lang="en-US" dirty="0" smtClean="0"/>
              <a:t>Used linear SVMs for classification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Can </a:t>
            </a:r>
            <a:r>
              <a:rPr lang="en-US" sz="3200" dirty="0"/>
              <a:t>achieve 80% precision@20% recall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0163"/>
            <a:ext cx="7477125" cy="32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38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71"/>
    </mc:Choice>
    <mc:Fallback xmlns="">
      <p:transition spd="slow" advTm="463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Digging Deeper: ID Initiation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81600"/>
          </a:xfrm>
        </p:spPr>
        <p:txBody>
          <a:bodyPr/>
          <a:lstStyle/>
          <a:p>
            <a:r>
              <a:rPr lang="en-US" dirty="0" smtClean="0"/>
              <a:t>5 types of features: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27748"/>
              </p:ext>
            </p:extLst>
          </p:nvPr>
        </p:nvGraphicFramePr>
        <p:xfrm>
          <a:off x="533400" y="2514600"/>
          <a:ext cx="8382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311"/>
                <a:gridCol w="423168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Textual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B.O.W.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dirty="0" smtClean="0"/>
                        <a:t>Unigram) counts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Query-Statistics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e.g. # Words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Part-of-speec</a:t>
                      </a:r>
                      <a:r>
                        <a:rPr lang="en-US" sz="2400" baseline="0" dirty="0" smtClean="0"/>
                        <a:t>h tag counts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ODP Categories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Most probable</a:t>
                      </a:r>
                      <a:r>
                        <a:rPr lang="en-US" sz="2400" baseline="0" dirty="0" smtClean="0"/>
                        <a:t> ODP classes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Query-Log</a:t>
                      </a:r>
                      <a:r>
                        <a:rPr lang="en-US" sz="2400" baseline="0" dirty="0" smtClean="0"/>
                        <a:t> Based Statistics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e.g. Avg. session length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2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74"/>
    </mc:Choice>
    <mc:Fallback xmlns="">
      <p:transition spd="slow" advTm="2597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ID Initiation Feature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67400"/>
            <a:ext cx="8839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Text, Stats and Query-Log features most useful.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399"/>
            <a:ext cx="8305800" cy="460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44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57"/>
    </mc:Choice>
    <mc:Fallback xmlns="">
      <p:transition spd="slow" advTm="2725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Linguistic Characterization of ID </a:t>
            </a:r>
            <a:r>
              <a:rPr lang="en-US" dirty="0"/>
              <a:t>Q</a:t>
            </a:r>
            <a:r>
              <a:rPr lang="en-US" dirty="0" smtClean="0"/>
              <a:t>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6705600" cy="5410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Measured Log-Odds-Ratio (LOR) of linguistic features:</a:t>
            </a:r>
          </a:p>
          <a:p>
            <a:pPr marL="0" indent="0">
              <a:buNone/>
            </a:pPr>
            <a:endParaRPr lang="en-US" sz="300" dirty="0" smtClean="0"/>
          </a:p>
          <a:p>
            <a:pPr lvl="1"/>
            <a:r>
              <a:rPr lang="en-US" dirty="0" smtClean="0"/>
              <a:t>Higher LOR = more pronounced in ID queries.</a:t>
            </a:r>
          </a:p>
          <a:p>
            <a:pPr lvl="1"/>
            <a:r>
              <a:rPr lang="en-US" dirty="0" smtClean="0"/>
              <a:t>List-like </a:t>
            </a:r>
            <a:r>
              <a:rPr lang="en-US" dirty="0"/>
              <a:t>nouns </a:t>
            </a:r>
            <a:r>
              <a:rPr lang="en-US" dirty="0" smtClean="0"/>
              <a:t>appear more commonly.</a:t>
            </a:r>
          </a:p>
          <a:p>
            <a:pPr lvl="1"/>
            <a:r>
              <a:rPr lang="en-US" dirty="0" smtClean="0"/>
              <a:t>Broad information-need terms as well.</a:t>
            </a:r>
          </a:p>
          <a:p>
            <a:pPr lvl="1"/>
            <a:r>
              <a:rPr lang="en-US" dirty="0" smtClean="0"/>
              <a:t>Question words (e.g. </a:t>
            </a:r>
            <a:r>
              <a:rPr lang="en-US" i="1" dirty="0" smtClean="0"/>
              <a:t>who, what, where</a:t>
            </a:r>
            <a:r>
              <a:rPr lang="en-US" dirty="0" smtClean="0"/>
              <a:t>) and proper nouns (e.g. </a:t>
            </a:r>
            <a:r>
              <a:rPr lang="en-US" i="1" dirty="0" smtClean="0"/>
              <a:t>Kelly Clarkson, Kindle</a:t>
            </a:r>
            <a:r>
              <a:rPr lang="en-US" dirty="0" smtClean="0"/>
              <a:t>) quite indicative of being ID.</a:t>
            </a:r>
          </a:p>
          <a:p>
            <a:pPr lvl="1"/>
            <a:r>
              <a:rPr lang="en-US" dirty="0" smtClean="0"/>
              <a:t>Plural </a:t>
            </a:r>
            <a:r>
              <a:rPr lang="en-US" dirty="0"/>
              <a:t>nouns (e.g. </a:t>
            </a:r>
            <a:r>
              <a:rPr lang="en-US" i="1" dirty="0" smtClean="0"/>
              <a:t>facets, people</a:t>
            </a:r>
            <a:r>
              <a:rPr lang="en-US" dirty="0" smtClean="0"/>
              <a:t>) favored to singular </a:t>
            </a:r>
            <a:r>
              <a:rPr lang="en-US" dirty="0"/>
              <a:t>nouns (e.g</a:t>
            </a:r>
            <a:r>
              <a:rPr lang="en-US" dirty="0" smtClean="0"/>
              <a:t>. </a:t>
            </a:r>
            <a:r>
              <a:rPr lang="en-US" i="1" dirty="0" smtClean="0"/>
              <a:t>table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13648"/>
              </p:ext>
            </p:extLst>
          </p:nvPr>
        </p:nvGraphicFramePr>
        <p:xfrm>
          <a:off x="6629400" y="1219200"/>
          <a:ext cx="2514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34"/>
                <a:gridCol w="771566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forms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1.59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facts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1.45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types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1.25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ideas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13572"/>
              </p:ext>
            </p:extLst>
          </p:nvPr>
        </p:nvGraphicFramePr>
        <p:xfrm>
          <a:off x="6629400" y="3276600"/>
          <a:ext cx="2514600" cy="95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34"/>
                <a:gridCol w="771566"/>
              </a:tblGrid>
              <a:tr h="49501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2"/>
                          </a:solidFill>
                        </a:rPr>
                        <a:t>information</a:t>
                      </a:r>
                      <a:endParaRPr lang="en-US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1.64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2"/>
                          </a:solidFill>
                        </a:rPr>
                        <a:t>manual</a:t>
                      </a:r>
                      <a:endParaRPr lang="en-US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1.18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677"/>
              </p:ext>
            </p:extLst>
          </p:nvPr>
        </p:nvGraphicFramePr>
        <p:xfrm>
          <a:off x="6629400" y="4495800"/>
          <a:ext cx="2514600" cy="95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34"/>
                <a:gridCol w="771566"/>
              </a:tblGrid>
              <a:tr h="49501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B050"/>
                          </a:solidFill>
                        </a:rPr>
                        <a:t>Question W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0.41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9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B050"/>
                          </a:solidFill>
                        </a:rPr>
                        <a:t>Proper 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0.4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96048"/>
              </p:ext>
            </p:extLst>
          </p:nvPr>
        </p:nvGraphicFramePr>
        <p:xfrm>
          <a:off x="6629400" y="5715000"/>
          <a:ext cx="2514600" cy="101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35"/>
                <a:gridCol w="961465"/>
              </a:tblGrid>
              <a:tr h="39600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2"/>
                          </a:solidFill>
                        </a:rPr>
                        <a:t>Plural</a:t>
                      </a:r>
                      <a:r>
                        <a:rPr lang="en-US" sz="2400" b="1" i="1" baseline="0" dirty="0" smtClean="0">
                          <a:solidFill>
                            <a:schemeClr val="accent2"/>
                          </a:solidFill>
                        </a:rPr>
                        <a:t> N</a:t>
                      </a:r>
                      <a:endParaRPr lang="en-US" sz="2400" b="1" i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0.13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620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2"/>
                          </a:solidFill>
                        </a:rPr>
                        <a:t>Singular N</a:t>
                      </a:r>
                      <a:endParaRPr lang="en-US" sz="2400" b="1" i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-0.05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5387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69"/>
    </mc:Choice>
    <mc:Fallback xmlns="">
      <p:transition spd="slow" advTm="76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Mining ID sessions from post-hoc behavioral analysis in search logs.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Learning to predict initiator queries of ID sessions.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initiator query, rank results targeting whole-session relevance and also predict which content to pre-fetch.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2"/>
    </mc:Choice>
    <mc:Fallback xmlns="">
      <p:transition spd="slow" advTm="1166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for ID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Given initiator query, </a:t>
            </a:r>
            <a:r>
              <a:rPr lang="en-US" dirty="0" err="1" smtClean="0"/>
              <a:t>rerank</a:t>
            </a:r>
            <a:r>
              <a:rPr lang="en-US" dirty="0" smtClean="0"/>
              <a:t> to maximize whole-session relevance.</a:t>
            </a:r>
          </a:p>
          <a:p>
            <a:endParaRPr lang="en-US" dirty="0" smtClean="0"/>
          </a:p>
          <a:p>
            <a:r>
              <a:rPr lang="en-US" dirty="0" smtClean="0"/>
              <a:t>First to jointly satisfy current and future queries.</a:t>
            </a:r>
          </a:p>
          <a:p>
            <a:r>
              <a:rPr lang="en-US" dirty="0" smtClean="0"/>
              <a:t>Need to identify content to pre-fetch.</a:t>
            </a:r>
          </a:p>
          <a:p>
            <a:endParaRPr lang="en-US" dirty="0"/>
          </a:p>
          <a:p>
            <a:r>
              <a:rPr lang="en-US" dirty="0" smtClean="0"/>
              <a:t>Rank results by associating each with an aspect.</a:t>
            </a:r>
          </a:p>
          <a:p>
            <a:r>
              <a:rPr lang="en-US" dirty="0" smtClean="0"/>
              <a:t>Candidate pool of aspects generated using related queries.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48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44"/>
    </mc:Choice>
    <mc:Fallback xmlns="">
      <p:transition spd="slow" advTm="489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296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Given query </a:t>
            </a:r>
            <a:r>
              <a:rPr lang="en-US" i="1" dirty="0" smtClean="0"/>
              <a:t>q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sz="3100" dirty="0" smtClean="0"/>
              <a:t> </a:t>
            </a:r>
            <a:r>
              <a:rPr lang="en-US" sz="3100" u="sng" dirty="0" smtClean="0"/>
              <a:t>Produce ranking</a:t>
            </a:r>
            <a:r>
              <a:rPr lang="en-US" sz="3100" dirty="0" smtClean="0"/>
              <a:t> </a:t>
            </a:r>
            <a:r>
              <a:rPr lang="en-US" sz="3100" i="1" dirty="0" smtClean="0"/>
              <a:t>d</a:t>
            </a:r>
            <a:r>
              <a:rPr lang="en-US" sz="3100" i="1" baseline="-25000" dirty="0" smtClean="0"/>
              <a:t>1</a:t>
            </a:r>
            <a:r>
              <a:rPr lang="en-US" sz="3100" i="1" dirty="0" smtClean="0"/>
              <a:t>,d</a:t>
            </a:r>
            <a:r>
              <a:rPr lang="en-US" sz="3100" i="1" baseline="-25000" dirty="0" smtClean="0"/>
              <a:t>2</a:t>
            </a:r>
            <a:r>
              <a:rPr lang="en-US" sz="3100" dirty="0" smtClean="0"/>
              <a:t>.. (</a:t>
            </a:r>
            <a:r>
              <a:rPr lang="en-US" sz="3100" u="sng" dirty="0" smtClean="0"/>
              <a:t>with </a:t>
            </a:r>
            <a:r>
              <a:rPr lang="en-US" sz="3100" u="sng" dirty="0"/>
              <a:t>associated </a:t>
            </a:r>
            <a:r>
              <a:rPr lang="en-US" sz="3100" u="sng" dirty="0" smtClean="0"/>
              <a:t>aspects</a:t>
            </a:r>
            <a:r>
              <a:rPr lang="en-US" sz="3100" dirty="0" smtClean="0"/>
              <a:t> </a:t>
            </a:r>
            <a:r>
              <a:rPr lang="en-US" sz="3100" i="1" dirty="0" smtClean="0"/>
              <a:t>q</a:t>
            </a:r>
            <a:r>
              <a:rPr lang="en-US" sz="3100" i="1" baseline="-25000" dirty="0" smtClean="0"/>
              <a:t>1</a:t>
            </a:r>
            <a:r>
              <a:rPr lang="en-US" sz="3100" i="1" dirty="0" smtClean="0"/>
              <a:t>,q</a:t>
            </a:r>
            <a:r>
              <a:rPr lang="en-US" sz="3100" i="1" baseline="-25000" dirty="0" smtClean="0"/>
              <a:t>2</a:t>
            </a:r>
            <a:r>
              <a:rPr lang="en-US" sz="3100" dirty="0" smtClean="0"/>
              <a:t>..)</a:t>
            </a:r>
          </a:p>
          <a:p>
            <a:pPr marL="971550" lvl="1" indent="-514350">
              <a:buFont typeface="+mj-lt"/>
              <a:buAutoNum type="arabicPeriod"/>
            </a:pPr>
            <a:endParaRPr lang="en-US" sz="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Documents should be relevant to query </a:t>
            </a:r>
            <a:r>
              <a:rPr lang="en-US" i="1" dirty="0" smtClean="0"/>
              <a:t>q.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 should be relevant to </a:t>
            </a:r>
            <a:r>
              <a:rPr lang="en-US" dirty="0"/>
              <a:t>associated </a:t>
            </a:r>
            <a:r>
              <a:rPr lang="en-US" dirty="0" smtClean="0"/>
              <a:t>aspect </a:t>
            </a:r>
            <a:r>
              <a:rPr lang="en-US" i="1" dirty="0" smtClean="0"/>
              <a:t>q</a:t>
            </a:r>
            <a:r>
              <a:rPr lang="en-US" i="1" baseline="-25000" dirty="0" smtClean="0"/>
              <a:t>i 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Aspects should be relevant to ID task initiated by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Aspects should be diverse.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Objective 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81131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93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76"/>
    </mc:Choice>
    <mc:Fallback xmlns="">
      <p:transition spd="slow" advTm="487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</a:t>
            </a:r>
            <a:r>
              <a:rPr lang="en-US" dirty="0"/>
              <a:t>the Objective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8991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Document relevance to query.</a:t>
            </a:r>
          </a:p>
          <a:p>
            <a:endParaRPr lang="en-US" dirty="0"/>
          </a:p>
          <a:p>
            <a:r>
              <a:rPr lang="en-US" dirty="0"/>
              <a:t>Trained Relevance model </a:t>
            </a:r>
            <a:r>
              <a:rPr lang="en-US" dirty="0" smtClean="0"/>
              <a:t>(with </a:t>
            </a:r>
            <a:r>
              <a:rPr lang="en-US" dirty="0"/>
              <a:t>21 simple features) using Boosted Trees.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131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4495800" y="1600200"/>
            <a:ext cx="1143000" cy="10668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88"/>
    </mc:Choice>
    <mc:Fallback xmlns="">
      <p:transition spd="slow" advTm="1538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</a:t>
            </a:r>
            <a:r>
              <a:rPr lang="en-US" dirty="0"/>
              <a:t>the Objective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88392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Document relevance to aspect.</a:t>
            </a:r>
            <a:endParaRPr lang="en-US" dirty="0"/>
          </a:p>
          <a:p>
            <a:pPr lvl="1"/>
            <a:r>
              <a:rPr lang="en-US" i="1" dirty="0" smtClean="0"/>
              <a:t>Represents/Summarizes</a:t>
            </a:r>
            <a:r>
              <a:rPr lang="en-US" dirty="0" smtClean="0"/>
              <a:t> the aspect.</a:t>
            </a:r>
          </a:p>
          <a:p>
            <a:endParaRPr lang="en-US" dirty="0"/>
          </a:p>
          <a:p>
            <a:r>
              <a:rPr lang="en-US" dirty="0" smtClean="0"/>
              <a:t>Can be estimated with same relevance model </a:t>
            </a:r>
            <a:r>
              <a:rPr lang="en-US" i="1" dirty="0" smtClean="0"/>
              <a:t>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131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5791200" y="1600200"/>
            <a:ext cx="1143000" cy="10668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3"/>
    </mc:Choice>
    <mc:Fallback xmlns="">
      <p:transition spd="slow" advTm="17673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</a:t>
            </a:r>
            <a:r>
              <a:rPr lang="en-US" dirty="0"/>
              <a:t>the Objective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3999" cy="40514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Aspect Diversity + Topical Relevance.</a:t>
            </a:r>
          </a:p>
          <a:p>
            <a:r>
              <a:rPr lang="en-US" dirty="0" smtClean="0"/>
              <a:t>MMR-like objective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Submodular </a:t>
            </a:r>
            <a:r>
              <a:rPr lang="en-US" dirty="0"/>
              <a:t>Objective: </a:t>
            </a:r>
            <a:endParaRPr lang="en-US" dirty="0" smtClean="0"/>
          </a:p>
          <a:p>
            <a:pPr lvl="1"/>
            <a:r>
              <a:rPr lang="en-US" dirty="0" smtClean="0"/>
              <a:t>Optimize </a:t>
            </a:r>
            <a:r>
              <a:rPr lang="en-US" dirty="0"/>
              <a:t>using </a:t>
            </a:r>
            <a:r>
              <a:rPr lang="en-US" dirty="0" smtClean="0"/>
              <a:t>efficient greedy algorithm.</a:t>
            </a:r>
          </a:p>
          <a:p>
            <a:pPr lvl="1"/>
            <a:r>
              <a:rPr lang="en-US" dirty="0" smtClean="0"/>
              <a:t>Constant-factor approximation.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1131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7162799" y="1447800"/>
            <a:ext cx="1483743" cy="10668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6122344" cy="9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910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40"/>
    </mc:Choice>
    <mc:Fallback xmlns="">
      <p:transition spd="slow" advTm="23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Whole-Session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524000"/>
            <a:ext cx="46482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search model 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Present results maximizing relevance to current query</a:t>
            </a:r>
          </a:p>
          <a:p>
            <a:r>
              <a:rPr lang="en-US" sz="2800" dirty="0" smtClean="0"/>
              <a:t>Context can improve search.</a:t>
            </a:r>
          </a:p>
          <a:p>
            <a:r>
              <a:rPr lang="en-US" sz="2800" b="1" dirty="0" smtClean="0"/>
              <a:t>Time</a:t>
            </a:r>
            <a:r>
              <a:rPr lang="en-US" sz="2800" dirty="0" smtClean="0"/>
              <a:t> and </a:t>
            </a:r>
            <a:r>
              <a:rPr lang="en-US" sz="2800" b="1" dirty="0" smtClean="0"/>
              <a:t>user effort </a:t>
            </a:r>
            <a:r>
              <a:rPr lang="en-US" sz="2800" dirty="0" smtClean="0"/>
              <a:t>matter!  </a:t>
            </a:r>
            <a:r>
              <a:rPr lang="en-US" sz="2000" dirty="0" smtClean="0"/>
              <a:t>[Smucker&amp;Clarke,2012]</a:t>
            </a:r>
          </a:p>
          <a:p>
            <a:r>
              <a:rPr lang="en-US" sz="2800" dirty="0" smtClean="0"/>
              <a:t>Instead :</a:t>
            </a:r>
          </a:p>
          <a:p>
            <a:pPr marL="342900" lvl="1" indent="-34290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Present results maximizing relevance to current and future (in-session) queries </a:t>
            </a:r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2" y="1219200"/>
            <a:ext cx="1110018" cy="10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133600" y="1459731"/>
            <a:ext cx="2438400" cy="673870"/>
          </a:xfrm>
          <a:prstGeom prst="cloudCallout">
            <a:avLst>
              <a:gd name="adj1" fmla="val -72253"/>
              <a:gd name="adj2" fmla="val 144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“snow leopards”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438400"/>
            <a:ext cx="40100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96" y="3048000"/>
            <a:ext cx="41719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667000" y="27432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6" y="3676650"/>
            <a:ext cx="409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2667000" y="33528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96" y="4267200"/>
            <a:ext cx="4133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2667000" y="39624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876800"/>
            <a:ext cx="4076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2667000" y="4572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7074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"/>
    </mc:Choice>
    <mc:Fallback xmlns="">
      <p:transition spd="slow" advTm="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Search Log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Measured performance as ratio (to baseline ranker)</a:t>
            </a:r>
          </a:p>
          <a:p>
            <a:r>
              <a:rPr lang="en-US" dirty="0" smtClean="0"/>
              <a:t>Baseline is the commercial search engine service.</a:t>
            </a:r>
          </a:p>
          <a:p>
            <a:r>
              <a:rPr lang="en-US" dirty="0" smtClean="0"/>
              <a:t>Relevance-based: ranking with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dirty="0" err="1" smtClean="0"/>
              <a:t>|</a:t>
            </a:r>
            <a:r>
              <a:rPr lang="en-US" i="1" dirty="0" err="1" smtClean="0"/>
              <a:t>q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ID Session SAT clicks used as relevant docs.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186197"/>
              </p:ext>
            </p:extLst>
          </p:nvPr>
        </p:nvGraphicFramePr>
        <p:xfrm>
          <a:off x="152399" y="4191000"/>
          <a:ext cx="8915401" cy="259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22"/>
                <a:gridCol w="755543"/>
                <a:gridCol w="906651"/>
                <a:gridCol w="982205"/>
                <a:gridCol w="906651"/>
                <a:gridCol w="755543"/>
                <a:gridCol w="831096"/>
                <a:gridCol w="906651"/>
                <a:gridCol w="695099"/>
                <a:gridCol w="891540"/>
              </a:tblGrid>
              <a:tr h="726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PREC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MAP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NDCG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64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@10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Relevance-Based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1.10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1.09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1.09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1.10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1.09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1.11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013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45"/>
    </mc:Choice>
    <mc:Fallback xmlns="">
      <p:transition spd="slow" advTm="450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Findings on Search Log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9067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Robust: Very few sessions drastically hurt.</a:t>
            </a:r>
          </a:p>
          <a:p>
            <a:endParaRPr lang="en-US" dirty="0" smtClean="0"/>
          </a:p>
          <a:p>
            <a:r>
              <a:rPr lang="en-US" dirty="0" smtClean="0"/>
              <a:t>Similar performance on using sessions </a:t>
            </a:r>
            <a:r>
              <a:rPr lang="en-US" i="1" dirty="0" smtClean="0"/>
              <a:t>classified</a:t>
            </a:r>
            <a:r>
              <a:rPr lang="en-US" dirty="0" smtClean="0"/>
              <a:t> as ID (by the SVM)</a:t>
            </a:r>
          </a:p>
          <a:p>
            <a:endParaRPr lang="en-US" dirty="0"/>
          </a:p>
          <a:p>
            <a:r>
              <a:rPr lang="en-US" dirty="0" smtClean="0"/>
              <a:t>Even more improvements (30-40%) on using interactivity (based on simple user model).</a:t>
            </a:r>
          </a:p>
          <a:p>
            <a:endParaRPr lang="en-US" dirty="0"/>
          </a:p>
          <a:p>
            <a:r>
              <a:rPr lang="en-US" dirty="0" smtClean="0"/>
              <a:t>A good set of aspects can greatly help: 40-50% increase w/o interactivity; 80-120% with it.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53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21"/>
    </mc:Choice>
    <mc:Fallback xmlns="">
      <p:transition spd="slow" advTm="382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TREC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220200" cy="5029200"/>
          </a:xfrm>
        </p:spPr>
        <p:txBody>
          <a:bodyPr/>
          <a:lstStyle/>
          <a:p>
            <a:r>
              <a:rPr lang="en-US" dirty="0" smtClean="0"/>
              <a:t>Also ran experiments using public dataset: </a:t>
            </a:r>
          </a:p>
          <a:p>
            <a:pPr lvl="1"/>
            <a:r>
              <a:rPr lang="en-US" dirty="0" smtClean="0"/>
              <a:t>TREC 2011 Session data </a:t>
            </a:r>
          </a:p>
          <a:p>
            <a:pPr lvl="1"/>
            <a:r>
              <a:rPr lang="en-US" dirty="0" smtClean="0"/>
              <a:t>63/76 annotated as ID.</a:t>
            </a:r>
          </a:p>
          <a:p>
            <a:pPr lvl="1"/>
            <a:r>
              <a:rPr lang="en-US" dirty="0" smtClean="0"/>
              <a:t>Absolute (not relative) performance values reported.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3352"/>
              </p:ext>
            </p:extLst>
          </p:nvPr>
        </p:nvGraphicFramePr>
        <p:xfrm>
          <a:off x="1524000" y="4343400"/>
          <a:ext cx="60350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Pr@1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DCG@1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DCG@3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Baseline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2.13</a:t>
                      </a:r>
                      <a:endParaRPr lang="en-US" sz="24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Proposed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0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43"/>
    </mc:Choice>
    <mc:Fallback xmlns="">
      <p:transition spd="slow" advTm="11643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876800"/>
          </a:xfrm>
        </p:spPr>
        <p:txBody>
          <a:bodyPr/>
          <a:lstStyle/>
          <a:p>
            <a:r>
              <a:rPr lang="en-US" dirty="0" smtClean="0"/>
              <a:t>First study of Intrinsic Diversity for Web Search.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ethod to mine ID examples from logs.</a:t>
            </a:r>
          </a:p>
          <a:p>
            <a:endParaRPr lang="en-US" dirty="0" smtClean="0"/>
          </a:p>
          <a:p>
            <a:r>
              <a:rPr lang="en-US" dirty="0" smtClean="0"/>
              <a:t>Characterized and predicted ID initiation.</a:t>
            </a:r>
          </a:p>
          <a:p>
            <a:endParaRPr lang="en-US" dirty="0" smtClean="0"/>
          </a:p>
          <a:p>
            <a:r>
              <a:rPr lang="en-US" dirty="0" smtClean="0"/>
              <a:t>Presented ranking algorithm for ID sessions maximizing </a:t>
            </a:r>
            <a:r>
              <a:rPr lang="en-US" dirty="0"/>
              <a:t>whole-session relevance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8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70"/>
    </mc:Choice>
    <mc:Fallback xmlns="">
      <p:transition spd="slow" advTm="3157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601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Toward Whole-Session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Retrieval quality can be directly improved to reduce time spent manually querying aspects.</a:t>
            </a:r>
          </a:p>
          <a:p>
            <a:endParaRPr lang="en-US" dirty="0" smtClean="0"/>
          </a:p>
          <a:p>
            <a:r>
              <a:rPr lang="en-US" dirty="0" smtClean="0"/>
              <a:t>Presented results can serve as an easy way of summarizing aspects.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Structuring results to enable users to interactively explore aspects is a step towards this goal.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3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50"/>
    </mc:Choice>
    <mc:Fallback xmlns="">
      <p:transition spd="slow" advTm="2195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5019822" cy="22098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</a:t>
            </a:r>
            <a:r>
              <a:rPr lang="en-US" dirty="0" smtClean="0"/>
              <a:t>HANK </a:t>
            </a:r>
            <a:r>
              <a:rPr lang="en-US" sz="6000" dirty="0" smtClean="0"/>
              <a:t>Y</a:t>
            </a:r>
            <a:r>
              <a:rPr lang="en-US" dirty="0" smtClean="0"/>
              <a:t>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Q</a:t>
            </a:r>
            <a:r>
              <a:rPr lang="en-US" dirty="0" smtClean="0"/>
              <a:t>UESTIONS?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791200"/>
            <a:ext cx="4690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Thanks to SIGIR for their generous SIGIR Travel Grant.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1"/>
    </mc:Choice>
    <mc:Fallback xmlns="">
      <p:transition spd="slow" advTm="11201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5019822" cy="22098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</a:t>
            </a:r>
            <a:r>
              <a:rPr lang="en-US" dirty="0" smtClean="0"/>
              <a:t>HANK </a:t>
            </a:r>
            <a:r>
              <a:rPr lang="en-US" sz="6000" dirty="0" smtClean="0"/>
              <a:t>Y</a:t>
            </a:r>
            <a:r>
              <a:rPr lang="en-US" dirty="0" smtClean="0"/>
              <a:t>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Q</a:t>
            </a:r>
            <a:r>
              <a:rPr lang="en-US" dirty="0" smtClean="0"/>
              <a:t>UESTIONS?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791200"/>
            <a:ext cx="4690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Thanks to SIGIR for their generous SIGIR Travel Grant.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1"/>
    </mc:Choice>
    <mc:Fallback xmlns="">
      <p:transition spd="slow" advTm="1151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305800" cy="2209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</a:t>
            </a:r>
            <a:r>
              <a:rPr lang="en-US" dirty="0" smtClean="0"/>
              <a:t>ACKUP </a:t>
            </a:r>
            <a:r>
              <a:rPr lang="en-US" sz="6000" dirty="0" smtClean="0"/>
              <a:t>S</a:t>
            </a:r>
            <a:r>
              <a:rPr lang="en-US" dirty="0" smtClean="0"/>
              <a:t>LIDES</a:t>
            </a:r>
            <a:br>
              <a:rPr lang="en-US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445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"/>
    </mc:Choice>
    <mc:Fallback xmlns="">
      <p:transition spd="slow" advTm="1271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Clearly not feasible for all kinds of sessions!</a:t>
            </a:r>
          </a:p>
          <a:p>
            <a:endParaRPr lang="en-US" dirty="0"/>
          </a:p>
          <a:p>
            <a:r>
              <a:rPr lang="en-US" dirty="0" smtClean="0"/>
              <a:t>So what can we handle?</a:t>
            </a:r>
          </a:p>
          <a:p>
            <a:pPr lvl="1"/>
            <a:r>
              <a:rPr lang="en-US" dirty="0" smtClean="0"/>
              <a:t>Breadth-oriented sessions.</a:t>
            </a:r>
          </a:p>
          <a:p>
            <a:pPr lvl="1"/>
            <a:r>
              <a:rPr lang="en-US" dirty="0" smtClean="0"/>
              <a:t>Exploratory sessions.</a:t>
            </a:r>
          </a:p>
          <a:p>
            <a:pPr lvl="1"/>
            <a:r>
              <a:rPr lang="en-US" dirty="0" smtClean="0"/>
              <a:t>Comparative sessions.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Intrinsic Diversity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Underlying information need tends to be of one of the above forms.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0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"/>
    </mc:Choice>
    <mc:Fallback xmlns="">
      <p:transition spd="slow" advTm="5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Initiation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81600"/>
          </a:xfrm>
        </p:spPr>
        <p:txBody>
          <a:bodyPr/>
          <a:lstStyle/>
          <a:p>
            <a:r>
              <a:rPr lang="en-US" dirty="0" smtClean="0"/>
              <a:t>Balanced dataset: 61K unique queries (50K train)</a:t>
            </a:r>
          </a:p>
          <a:p>
            <a:r>
              <a:rPr lang="en-US" dirty="0" smtClean="0"/>
              <a:t>Used linear SVMs for classification</a:t>
            </a:r>
          </a:p>
          <a:p>
            <a:r>
              <a:rPr lang="en-US" dirty="0" smtClean="0"/>
              <a:t>5 types of features: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84493"/>
              </p:ext>
            </p:extLst>
          </p:nvPr>
        </p:nvGraphicFramePr>
        <p:xfrm>
          <a:off x="228600" y="3581400"/>
          <a:ext cx="8763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3829050"/>
                <a:gridCol w="1371600"/>
                <a:gridCol w="1371600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of Feat.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Coverage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Text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B.O.W.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dirty="0" smtClean="0"/>
                        <a:t>Unigram) counts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e.g. # Words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81%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Part-of-speec</a:t>
                      </a:r>
                      <a:r>
                        <a:rPr lang="en-US" sz="2400" baseline="0" dirty="0" smtClean="0"/>
                        <a:t>h tag counts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ODP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Most probable</a:t>
                      </a:r>
                      <a:r>
                        <a:rPr lang="en-US" sz="2400" baseline="0" dirty="0" smtClean="0"/>
                        <a:t> ODP classes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QLOG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e.g. Avg. session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35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Whole-Session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524000"/>
            <a:ext cx="4800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</a:t>
            </a:r>
            <a:r>
              <a:rPr lang="en-US" sz="2800" dirty="0"/>
              <a:t>search </a:t>
            </a:r>
            <a:r>
              <a:rPr lang="en-US" sz="2800" dirty="0" smtClean="0"/>
              <a:t>model 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Present results maximizing relevance to current query</a:t>
            </a:r>
          </a:p>
          <a:p>
            <a:r>
              <a:rPr lang="en-US" sz="2800" dirty="0" smtClean="0"/>
              <a:t>Context can improve search.</a:t>
            </a:r>
          </a:p>
          <a:p>
            <a:r>
              <a:rPr lang="en-US" sz="2800" b="1" dirty="0" smtClean="0"/>
              <a:t>Time</a:t>
            </a:r>
            <a:r>
              <a:rPr lang="en-US" sz="2800" dirty="0" smtClean="0"/>
              <a:t> and </a:t>
            </a:r>
            <a:r>
              <a:rPr lang="en-US" sz="2800" b="1" dirty="0" smtClean="0"/>
              <a:t>user effort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matter!  </a:t>
            </a:r>
            <a:r>
              <a:rPr lang="en-US" sz="2000" dirty="0" smtClean="0"/>
              <a:t>[Smucker&amp;Clarke,2012]</a:t>
            </a:r>
          </a:p>
          <a:p>
            <a:r>
              <a:rPr lang="en-US" sz="2800" dirty="0" smtClean="0"/>
              <a:t>Instead :</a:t>
            </a:r>
          </a:p>
          <a:p>
            <a:pPr marL="342900" lvl="1" indent="-34290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Present results maximizing relevance to current and future (in-session) queries </a:t>
            </a:r>
          </a:p>
          <a:p>
            <a:r>
              <a:rPr lang="en-US" sz="2800" dirty="0" smtClean="0"/>
              <a:t>Satisfy users up-front!</a:t>
            </a:r>
          </a:p>
          <a:p>
            <a:r>
              <a:rPr lang="en-US" sz="2800" dirty="0" smtClean="0"/>
              <a:t>Pre-fetch apropos content</a:t>
            </a:r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2" y="1219200"/>
            <a:ext cx="1110018" cy="10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133600" y="1459731"/>
            <a:ext cx="2438400" cy="673870"/>
          </a:xfrm>
          <a:prstGeom prst="cloudCallout">
            <a:avLst>
              <a:gd name="adj1" fmla="val -72253"/>
              <a:gd name="adj2" fmla="val 144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“snow leopards”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438400"/>
            <a:ext cx="40100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84498" y="3200400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2" y="3200400"/>
            <a:ext cx="385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NatGeo</a:t>
            </a:r>
            <a:r>
              <a:rPr lang="en-US" dirty="0" smtClean="0"/>
              <a:t> page on snow leopards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84498" y="3745468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4498" y="3745468"/>
            <a:ext cx="385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 Leopard Habitats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84498" y="4288423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7200" y="4309646"/>
            <a:ext cx="402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 leopards Life Cycle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84498" y="4812268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5399" y="4812268"/>
            <a:ext cx="3858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 Leopards in the Wild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84498" y="5334000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4498" y="5334000"/>
            <a:ext cx="402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Snow Leopards in </a:t>
            </a:r>
            <a:r>
              <a:rPr lang="en-US" dirty="0" smtClean="0"/>
              <a:t>Zoos.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87878" y="5791200"/>
            <a:ext cx="3858902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87878" y="5791200"/>
            <a:ext cx="402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Snow Leopards </a:t>
            </a:r>
            <a:r>
              <a:rPr lang="en-US" dirty="0" smtClean="0"/>
              <a:t>Pictures and Videos.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4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"/>
    </mc:Choice>
    <mc:Fallback xmlns="">
      <p:transition spd="slow" advTm="8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Misclassified as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Precision Level indicates where on the spectrum it lies.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674543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825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Misclassified as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Precision Level indicates where on the spectrum it lies.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7741424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463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Feature-Wise Errors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90332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Misclassifications for different feature 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85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Training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More the data, the better.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324600" cy="443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824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class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No longer balanced dataset.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5795962" cy="401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509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effect of class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106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longer balanced dataset.</a:t>
            </a:r>
          </a:p>
          <a:p>
            <a:r>
              <a:rPr lang="en-US" dirty="0" smtClean="0"/>
              <a:t>Train and Test have different class ratios.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82977"/>
            <a:ext cx="6019800" cy="417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3490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All-Query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09800"/>
          </a:xfrm>
        </p:spPr>
        <p:txBody>
          <a:bodyPr/>
          <a:lstStyle/>
          <a:p>
            <a:r>
              <a:rPr lang="en-US" dirty="0" smtClean="0"/>
              <a:t>Learning to classify if ANY query in a session is part of ID session or not.</a:t>
            </a:r>
          </a:p>
          <a:p>
            <a:r>
              <a:rPr lang="en-US" dirty="0" smtClean="0"/>
              <a:t>Can be used for identifying when ID is over (or off-topic query).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86" y="3581400"/>
            <a:ext cx="480501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1439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86800" cy="652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35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74"/>
    </mc:Choice>
    <mc:Fallback xmlns="">
      <p:transition spd="slow" advTm="21374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86800" cy="652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0"/>
            <a:ext cx="2209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6219796"/>
            <a:ext cx="18954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0"/>
            <a:ext cx="4953000" cy="58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971800"/>
            <a:ext cx="18002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03" y="2971800"/>
            <a:ext cx="4924697" cy="44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733800"/>
            <a:ext cx="17240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03" y="3505200"/>
            <a:ext cx="4924697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lowchart: Alternate Process 7"/>
          <p:cNvSpPr/>
          <p:nvPr/>
        </p:nvSpPr>
        <p:spPr>
          <a:xfrm>
            <a:off x="1066800" y="2971800"/>
            <a:ext cx="5105400" cy="445103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1066800" y="3505200"/>
            <a:ext cx="5105400" cy="533400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1066800" y="6096000"/>
            <a:ext cx="5105400" cy="533400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6248400" y="3048000"/>
            <a:ext cx="1981200" cy="287940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Alternate Process 24"/>
          <p:cNvSpPr/>
          <p:nvPr/>
        </p:nvSpPr>
        <p:spPr>
          <a:xfrm>
            <a:off x="6248400" y="3674460"/>
            <a:ext cx="1981200" cy="287940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Alternate Process 25"/>
          <p:cNvSpPr/>
          <p:nvPr/>
        </p:nvSpPr>
        <p:spPr>
          <a:xfrm>
            <a:off x="6248400" y="6265260"/>
            <a:ext cx="1981200" cy="287940"/>
          </a:xfrm>
          <a:prstGeom prst="flowChartAlternate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64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49"/>
    </mc:Choice>
    <mc:Fallback xmlns="">
      <p:transition spd="slow" advTm="23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Relevance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733800" cy="4495800"/>
          </a:xfrm>
        </p:spPr>
        <p:txBody>
          <a:bodyPr/>
          <a:lstStyle/>
          <a:p>
            <a:r>
              <a:rPr lang="en-US" dirty="0" smtClean="0"/>
              <a:t>Used 20k queries.</a:t>
            </a:r>
          </a:p>
          <a:p>
            <a:endParaRPr lang="en-US" dirty="0"/>
          </a:p>
          <a:p>
            <a:r>
              <a:rPr lang="en-US" dirty="0" smtClean="0"/>
              <a:t>Optimized for NDCG@5.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66" y="1905000"/>
            <a:ext cx="43148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8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</a:t>
            </a:r>
            <a:r>
              <a:rPr lang="en-US" dirty="0"/>
              <a:t>(</a:t>
            </a:r>
            <a:r>
              <a:rPr lang="en-US" i="1" dirty="0"/>
              <a:t>extrinsic</a:t>
            </a:r>
            <a:r>
              <a:rPr lang="en-US" dirty="0"/>
              <a:t>) </a:t>
            </a:r>
            <a:r>
              <a:rPr lang="en-US" dirty="0" smtClean="0"/>
              <a:t>diversity: </a:t>
            </a:r>
          </a:p>
          <a:p>
            <a:pPr lvl="1"/>
            <a:r>
              <a:rPr lang="en-US" dirty="0" smtClean="0"/>
              <a:t>Ambiguity in user intent.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i="1" dirty="0" smtClean="0"/>
              <a:t>Intrinsic</a:t>
            </a:r>
            <a:r>
              <a:rPr lang="en-US" dirty="0" smtClean="0"/>
              <a:t> Diversity  </a:t>
            </a:r>
            <a:r>
              <a:rPr lang="en-US" sz="2000" dirty="0" smtClean="0"/>
              <a:t>[</a:t>
            </a:r>
            <a:r>
              <a:rPr lang="en-US" sz="2000" dirty="0" err="1" smtClean="0"/>
              <a:t>Radlinski</a:t>
            </a:r>
            <a:r>
              <a:rPr lang="en-US" sz="2000" dirty="0" smtClean="0"/>
              <a:t> et al ’09]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User wants diverse results </a:t>
            </a:r>
            <a:r>
              <a:rPr lang="en-US" i="1" dirty="0" smtClean="0"/>
              <a:t>i.e., </a:t>
            </a:r>
            <a:r>
              <a:rPr lang="en-US" dirty="0" smtClean="0"/>
              <a:t>diversity intrinsic to need.</a:t>
            </a:r>
          </a:p>
          <a:p>
            <a:pPr lvl="1"/>
            <a:r>
              <a:rPr lang="en-US" dirty="0" smtClean="0"/>
              <a:t>Single topical intent but diverse across different aspects.</a:t>
            </a:r>
          </a:p>
          <a:p>
            <a:pPr lvl="1"/>
            <a:r>
              <a:rPr lang="en-US" dirty="0" smtClean="0"/>
              <a:t>Seen in previous example.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Traditional diversification methods not well-suited:</a:t>
            </a:r>
          </a:p>
          <a:p>
            <a:pPr lvl="1"/>
            <a:r>
              <a:rPr lang="en-US" dirty="0" smtClean="0"/>
              <a:t>Need to diversify across aspects of a </a:t>
            </a:r>
            <a:r>
              <a:rPr lang="en-US" b="1" i="1" dirty="0" smtClean="0"/>
              <a:t>single</a:t>
            </a:r>
            <a:r>
              <a:rPr lang="en-US" dirty="0" smtClean="0"/>
              <a:t> intent</a:t>
            </a:r>
            <a:br>
              <a:rPr lang="en-US" dirty="0" smtClean="0"/>
            </a:br>
            <a:r>
              <a:rPr lang="en-US" b="1" i="1" dirty="0" smtClean="0"/>
              <a:t>not</a:t>
            </a:r>
            <a:r>
              <a:rPr lang="en-US" dirty="0" smtClean="0"/>
              <a:t> user intents.</a:t>
            </a:r>
          </a:p>
          <a:p>
            <a:pPr lvl="1"/>
            <a:r>
              <a:rPr lang="en-US" dirty="0" smtClean="0"/>
              <a:t>Observed empirically as well.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20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"/>
    </mc:Choice>
    <mc:Fallback xmlns="">
      <p:transition spd="slow" advTm="4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Reranking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Given query </a:t>
            </a:r>
            <a:r>
              <a:rPr lang="en-US" i="1" dirty="0" smtClean="0"/>
              <a:t>q</a:t>
            </a:r>
            <a:r>
              <a:rPr lang="en-US" dirty="0" smtClean="0"/>
              <a:t>: Produce ranking </a:t>
            </a:r>
            <a:r>
              <a:rPr lang="en-US" i="1" dirty="0" smtClean="0"/>
              <a:t>d</a:t>
            </a:r>
            <a:r>
              <a:rPr lang="en-US" i="1" baseline="-25000" dirty="0" smtClean="0"/>
              <a:t>1</a:t>
            </a:r>
            <a:r>
              <a:rPr lang="en-US" i="1" dirty="0" smtClean="0"/>
              <a:t>,d</a:t>
            </a:r>
            <a:r>
              <a:rPr lang="en-US" i="1" baseline="-25000" dirty="0" smtClean="0"/>
              <a:t>2</a:t>
            </a:r>
            <a:r>
              <a:rPr lang="en-US" dirty="0" smtClean="0"/>
              <a:t>,… with </a:t>
            </a:r>
            <a:r>
              <a:rPr lang="en-US" dirty="0"/>
              <a:t>associated queries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i="1" dirty="0" smtClean="0"/>
              <a:t>,q</a:t>
            </a:r>
            <a:r>
              <a:rPr lang="en-US" i="1" baseline="-25000" dirty="0" smtClean="0"/>
              <a:t>2</a:t>
            </a:r>
            <a:r>
              <a:rPr lang="en-US" dirty="0"/>
              <a:t>,… </a:t>
            </a:r>
            <a:r>
              <a:rPr lang="en-US" dirty="0" smtClean="0"/>
              <a:t>(representing aspects)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Documents should be relevant to query </a:t>
            </a:r>
            <a:r>
              <a:rPr lang="en-US" i="1" dirty="0" smtClean="0"/>
              <a:t>q.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Doc.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 should be relevant to </a:t>
            </a:r>
            <a:r>
              <a:rPr lang="en-US" dirty="0"/>
              <a:t>associated query </a:t>
            </a:r>
            <a:r>
              <a:rPr lang="en-US" dirty="0" smtClean="0"/>
              <a:t>q</a:t>
            </a:r>
            <a:r>
              <a:rPr lang="en-US" i="1" baseline="-25000" dirty="0" smtClean="0"/>
              <a:t>i 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Aspects should be relevant to ID task initiated by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Aspects should be diverse.</a:t>
            </a:r>
            <a:endParaRPr lang="en-US" dirty="0"/>
          </a:p>
          <a:p>
            <a:r>
              <a:rPr lang="en-US" dirty="0" smtClean="0"/>
              <a:t>Objective 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Submodular Objective: Optimize using greedy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81131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urved Connector 4"/>
          <p:cNvCxnSpPr/>
          <p:nvPr/>
        </p:nvCxnSpPr>
        <p:spPr>
          <a:xfrm>
            <a:off x="1066800" y="2819400"/>
            <a:ext cx="3810000" cy="2286000"/>
          </a:xfrm>
          <a:prstGeom prst="curvedConnector3">
            <a:avLst>
              <a:gd name="adj1" fmla="val 99241"/>
            </a:avLst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95800" y="5105400"/>
            <a:ext cx="972629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>
            <a:off x="1066800" y="3276600"/>
            <a:ext cx="5257800" cy="1828800"/>
          </a:xfrm>
          <a:prstGeom prst="curvedConnector3">
            <a:avLst>
              <a:gd name="adj1" fmla="val 99775"/>
            </a:avLst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91200" y="5105400"/>
            <a:ext cx="972629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urved Connector 18"/>
          <p:cNvCxnSpPr/>
          <p:nvPr/>
        </p:nvCxnSpPr>
        <p:spPr>
          <a:xfrm rot="5400000">
            <a:off x="7364445" y="4334416"/>
            <a:ext cx="1142999" cy="94171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355457" y="4953000"/>
            <a:ext cx="1255143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urved Connector 23"/>
          <p:cNvCxnSpPr>
            <a:endCxn id="20" idx="1"/>
          </p:cNvCxnSpPr>
          <p:nvPr/>
        </p:nvCxnSpPr>
        <p:spPr>
          <a:xfrm>
            <a:off x="5334000" y="4191002"/>
            <a:ext cx="2205268" cy="884750"/>
          </a:xfrm>
          <a:prstGeom prst="curvedConnector2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83031" y="4191002"/>
            <a:ext cx="100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MMR-Like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247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6" grpId="0" animBg="1"/>
      <p:bldP spid="16" grpId="1" animBg="1"/>
      <p:bldP spid="20" grpId="0" animBg="1"/>
      <p:bldP spid="20" grpId="1" animBg="1"/>
      <p:bldP spid="27" grpId="0"/>
      <p:bldP spid="27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Re-ranking for ID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Given initiator query, re-rank to maximize whole-session relevance.</a:t>
            </a:r>
          </a:p>
          <a:p>
            <a:r>
              <a:rPr lang="en-US" dirty="0" smtClean="0"/>
              <a:t>First to jointly satisfy current and future queries.</a:t>
            </a:r>
          </a:p>
          <a:p>
            <a:r>
              <a:rPr lang="en-US" dirty="0" smtClean="0"/>
              <a:t>Thus also need to identify content to pre-fetch.</a:t>
            </a:r>
          </a:p>
          <a:p>
            <a:endParaRPr lang="en-US" dirty="0" smtClean="0"/>
          </a:p>
          <a:p>
            <a:r>
              <a:rPr lang="en-US" dirty="0" smtClean="0"/>
              <a:t>Goal: </a:t>
            </a:r>
            <a:r>
              <a:rPr lang="en-US" sz="2800" i="1" dirty="0" smtClean="0"/>
              <a:t>Produce intelligible (and interactive) ranking.</a:t>
            </a:r>
          </a:p>
          <a:p>
            <a:r>
              <a:rPr lang="en-US" dirty="0" smtClean="0"/>
              <a:t>Provide aspect (</a:t>
            </a:r>
            <a:r>
              <a:rPr lang="en-US" i="1" dirty="0" smtClean="0"/>
              <a:t>i.e. </a:t>
            </a:r>
            <a:r>
              <a:rPr lang="en-US" dirty="0" smtClean="0"/>
              <a:t>related  query) with result as an exemplar to facilitate user-driven exploration of aspects.</a:t>
            </a:r>
            <a:endParaRPr lang="en-US" dirty="0"/>
          </a:p>
          <a:p>
            <a:endParaRPr lang="en-US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869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44"/>
    </mc:Choice>
    <mc:Fallback xmlns="">
      <p:transition spd="slow" advTm="489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62200"/>
          </a:xfrm>
        </p:spPr>
        <p:txBody>
          <a:bodyPr/>
          <a:lstStyle/>
          <a:p>
            <a:r>
              <a:rPr lang="en-US" dirty="0" smtClean="0"/>
              <a:t>Most work focuses on extrinsic diversity.</a:t>
            </a:r>
          </a:p>
          <a:p>
            <a:r>
              <a:rPr lang="en-US" dirty="0" smtClean="0"/>
              <a:t>Related to previous TREC tracks: Interactive, Novelty, QA and (most recently) Session.</a:t>
            </a:r>
          </a:p>
          <a:p>
            <a:r>
              <a:rPr lang="en-US" dirty="0"/>
              <a:t>Nothing on ID in context of web search.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2401614" y="4122683"/>
            <a:ext cx="4114800" cy="228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7875" y="535634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ID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953001" y="3723620"/>
            <a:ext cx="2590800" cy="1381780"/>
          </a:xfrm>
          <a:prstGeom prst="ellipse">
            <a:avLst/>
          </a:prstGeom>
          <a:solidFill>
            <a:schemeClr val="accent3">
              <a:lumMod val="40000"/>
              <a:lumOff val="60000"/>
              <a:alpha val="6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98015" y="3810000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Task-Based Retrieval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5181600" y="4561820"/>
            <a:ext cx="2743200" cy="1076980"/>
          </a:xfrm>
          <a:prstGeom prst="ellipse">
            <a:avLst/>
          </a:prstGeom>
          <a:solidFill>
            <a:schemeClr val="accent4">
              <a:lumMod val="40000"/>
              <a:lumOff val="60000"/>
              <a:alpha val="6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0800" y="4648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Trail-Finding</a:t>
            </a:r>
            <a:endParaRPr lang="en-US" sz="2400" b="1" dirty="0"/>
          </a:p>
        </p:txBody>
      </p:sp>
      <p:sp>
        <p:nvSpPr>
          <p:cNvPr id="11" name="Oval 10"/>
          <p:cNvSpPr/>
          <p:nvPr/>
        </p:nvSpPr>
        <p:spPr>
          <a:xfrm rot="3800056">
            <a:off x="4754931" y="4901264"/>
            <a:ext cx="2489521" cy="1433381"/>
          </a:xfrm>
          <a:prstGeom prst="ellipse">
            <a:avLst/>
          </a:prstGeom>
          <a:solidFill>
            <a:schemeClr val="accent6">
              <a:lumMod val="40000"/>
              <a:lumOff val="60000"/>
              <a:alpha val="6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5867399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Faceted Search</a:t>
            </a:r>
            <a:endParaRPr lang="en-US" sz="2400" b="1" dirty="0"/>
          </a:p>
        </p:txBody>
      </p:sp>
      <p:sp>
        <p:nvSpPr>
          <p:cNvPr id="13" name="Oval 12"/>
          <p:cNvSpPr/>
          <p:nvPr/>
        </p:nvSpPr>
        <p:spPr>
          <a:xfrm>
            <a:off x="533400" y="3876020"/>
            <a:ext cx="4953000" cy="1381780"/>
          </a:xfrm>
          <a:prstGeom prst="ellipse">
            <a:avLst/>
          </a:prstGeom>
          <a:solidFill>
            <a:schemeClr val="bg2">
              <a:lumMod val="90000"/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43001" y="4149850"/>
            <a:ext cx="323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Exploratory Search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1295400" y="5476220"/>
            <a:ext cx="2209801" cy="1222176"/>
          </a:xfrm>
          <a:prstGeom prst="ellipse">
            <a:avLst/>
          </a:prstGeom>
          <a:solidFill>
            <a:srgbClr val="FFAAA3">
              <a:alpha val="6470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35615" y="5750050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Anticipatory search</a:t>
            </a:r>
            <a:endParaRPr lang="en-US" sz="2400" b="1" dirty="0"/>
          </a:p>
        </p:txBody>
      </p:sp>
      <p:sp>
        <p:nvSpPr>
          <p:cNvPr id="18" name="Cloud Callout 17"/>
          <p:cNvSpPr/>
          <p:nvPr/>
        </p:nvSpPr>
        <p:spPr>
          <a:xfrm>
            <a:off x="3771900" y="1981200"/>
            <a:ext cx="5257800" cy="2819400"/>
          </a:xfrm>
          <a:prstGeom prst="cloudCallout">
            <a:avLst>
              <a:gd name="adj1" fmla="val -14836"/>
              <a:gd name="adj2" fmla="val 8263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2209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red </a:t>
            </a:r>
            <a:r>
              <a:rPr lang="en-US" sz="2400" dirty="0"/>
              <a:t>w</a:t>
            </a:r>
            <a:r>
              <a:rPr lang="en-US" sz="2400" dirty="0" smtClean="0"/>
              <a:t>ine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</a:t>
            </a:r>
            <a:r>
              <a:rPr lang="en-US" sz="2400" dirty="0" smtClean="0"/>
              <a:t>ed wine varieties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regions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grape type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ratings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red wine </a:t>
            </a:r>
            <a:r>
              <a:rPr lang="en-US" sz="2400" dirty="0" smtClean="0"/>
              <a:t>prices</a:t>
            </a:r>
            <a:endParaRPr lang="en-US" sz="2400" dirty="0"/>
          </a:p>
        </p:txBody>
      </p:sp>
      <p:sp>
        <p:nvSpPr>
          <p:cNvPr id="20" name="Cloud Callout 19"/>
          <p:cNvSpPr/>
          <p:nvPr/>
        </p:nvSpPr>
        <p:spPr>
          <a:xfrm>
            <a:off x="1600200" y="1066800"/>
            <a:ext cx="5257800" cy="2819400"/>
          </a:xfrm>
          <a:prstGeom prst="cloudCallout">
            <a:avLst>
              <a:gd name="adj1" fmla="val -14836"/>
              <a:gd name="adj2" fmla="val 8263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71700" y="1425476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neural networks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machine learning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machine learning usage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text classification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support vector machines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</p:txBody>
      </p:sp>
      <p:sp>
        <p:nvSpPr>
          <p:cNvPr id="22" name="Cloud Callout 21"/>
          <p:cNvSpPr/>
          <p:nvPr/>
        </p:nvSpPr>
        <p:spPr>
          <a:xfrm>
            <a:off x="2819400" y="2057400"/>
            <a:ext cx="5257800" cy="2819400"/>
          </a:xfrm>
          <a:prstGeom prst="cloudCallout">
            <a:avLst>
              <a:gd name="adj1" fmla="val -32227"/>
              <a:gd name="adj2" fmla="val 6809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57600" y="2362200"/>
            <a:ext cx="3744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remodeling ideas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cost of typical remodel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hardwood flooring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earthquake retrofit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paint colors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kitchen remodel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7"/>
    </mc:Choice>
    <mc:Fallback xmlns="">
      <p:transition spd="slow" advTm="1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Intrinsic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90" y="1371600"/>
            <a:ext cx="86106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Bailey et. al. (2012</a:t>
            </a:r>
            <a:r>
              <a:rPr lang="en-US" dirty="0"/>
              <a:t>) studied prevalence of different real </a:t>
            </a:r>
            <a:r>
              <a:rPr lang="en-US" dirty="0" smtClean="0"/>
              <a:t>world search tasks</a:t>
            </a:r>
            <a:r>
              <a:rPr lang="en-US" dirty="0"/>
              <a:t>, </a:t>
            </a:r>
            <a:r>
              <a:rPr lang="en-US" dirty="0" smtClean="0"/>
              <a:t>some </a:t>
            </a:r>
            <a:r>
              <a:rPr lang="en-US" dirty="0"/>
              <a:t>of which can be characterized as 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Require multiple user interactions under paradigm.</a:t>
            </a:r>
          </a:p>
          <a:p>
            <a:r>
              <a:rPr lang="en-US" dirty="0" smtClean="0"/>
              <a:t>For 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78610"/>
              </p:ext>
            </p:extLst>
          </p:nvPr>
        </p:nvGraphicFramePr>
        <p:xfrm>
          <a:off x="152399" y="3810000"/>
          <a:ext cx="8839201" cy="2956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76801"/>
                <a:gridCol w="1066800"/>
                <a:gridCol w="1676400"/>
                <a:gridCol w="1219200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Query 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# of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Search Time (in mins)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Prevalence (of session)</a:t>
                      </a:r>
                      <a:endParaRPr lang="en-US" sz="17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Information</a:t>
                      </a:r>
                      <a:r>
                        <a:rPr lang="en-US" sz="2300" baseline="0" dirty="0" smtClean="0"/>
                        <a:t> Discovery on specific topic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14%</a:t>
                      </a:r>
                      <a:endParaRPr lang="en-US" sz="24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Comparing</a:t>
                      </a:r>
                      <a:r>
                        <a:rPr lang="en-US" sz="2300" baseline="0" dirty="0" smtClean="0"/>
                        <a:t> Products or Services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Finding Facts about a person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3.5%</a:t>
                      </a:r>
                      <a:endParaRPr lang="en-US" sz="24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Learning to perform a task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loud Callout 5"/>
          <p:cNvSpPr/>
          <p:nvPr/>
        </p:nvSpPr>
        <p:spPr>
          <a:xfrm>
            <a:off x="3581400" y="1143000"/>
            <a:ext cx="5257800" cy="2819400"/>
          </a:xfrm>
          <a:prstGeom prst="cloudCallout">
            <a:avLst>
              <a:gd name="adj1" fmla="val -32227"/>
              <a:gd name="adj2" fmla="val 6809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5290" y="213583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Snow Leopard Example</a:t>
            </a:r>
            <a:endParaRPr lang="en-US" sz="2400" dirty="0"/>
          </a:p>
        </p:txBody>
      </p:sp>
      <p:sp>
        <p:nvSpPr>
          <p:cNvPr id="9" name="Cloud Callout 8"/>
          <p:cNvSpPr/>
          <p:nvPr/>
        </p:nvSpPr>
        <p:spPr>
          <a:xfrm>
            <a:off x="1981200" y="1676400"/>
            <a:ext cx="5257800" cy="2819400"/>
          </a:xfrm>
          <a:prstGeom prst="cloudCallout">
            <a:avLst>
              <a:gd name="adj1" fmla="val -32227"/>
              <a:gd name="adj2" fmla="val 6809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2116604"/>
            <a:ext cx="3467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Best Tablet Readers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Kindle Fire vs. Nook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Fire </a:t>
            </a:r>
            <a:r>
              <a:rPr lang="en-US" sz="2400" dirty="0" err="1" smtClean="0"/>
              <a:t>vs</a:t>
            </a:r>
            <a:r>
              <a:rPr lang="en-US" sz="2400" dirty="0" smtClean="0"/>
              <a:t> Nook specs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Fire vs. Nook apps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Fire vs. Nook screen</a:t>
            </a:r>
            <a:endParaRPr lang="en-US" sz="2400" dirty="0"/>
          </a:p>
        </p:txBody>
      </p:sp>
      <p:sp>
        <p:nvSpPr>
          <p:cNvPr id="11" name="Cloud Callout 10"/>
          <p:cNvSpPr/>
          <p:nvPr/>
        </p:nvSpPr>
        <p:spPr>
          <a:xfrm>
            <a:off x="2133600" y="2286000"/>
            <a:ext cx="5715000" cy="3048000"/>
          </a:xfrm>
          <a:prstGeom prst="cloudCallout">
            <a:avLst>
              <a:gd name="adj1" fmla="val -33055"/>
              <a:gd name="adj2" fmla="val 6085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4145" y="2590800"/>
            <a:ext cx="41200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kelly clarkson superbowl performance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How many times has kelly clarkson performed at a game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How many games has kelly clarkson sung the national anthem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How many awards has kelly clarkson won?</a:t>
            </a:r>
            <a:endParaRPr lang="en-US" sz="2000" dirty="0"/>
          </a:p>
        </p:txBody>
      </p:sp>
      <p:sp>
        <p:nvSpPr>
          <p:cNvPr id="13" name="Cloud Callout 12"/>
          <p:cNvSpPr/>
          <p:nvPr/>
        </p:nvSpPr>
        <p:spPr>
          <a:xfrm>
            <a:off x="2667000" y="2895600"/>
            <a:ext cx="5638800" cy="2895600"/>
          </a:xfrm>
          <a:prstGeom prst="cloudCallout">
            <a:avLst>
              <a:gd name="adj1" fmla="val -32227"/>
              <a:gd name="adj2" fmla="val 6809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31242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remodeling kitchen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installing kitchen cabinets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Installing base cabinets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h</a:t>
            </a:r>
            <a:r>
              <a:rPr lang="en-US" sz="2400" dirty="0" smtClean="0"/>
              <a:t>ow to attach countertop to base cabinets?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h</a:t>
            </a:r>
            <a:r>
              <a:rPr lang="en-US" sz="2400" dirty="0" smtClean="0"/>
              <a:t>anging wall cabinets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14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"/>
    </mc:Choice>
    <mc:Fallback xmlns="">
      <p:transition spd="slow" advTm="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62200"/>
          </a:xfrm>
        </p:spPr>
        <p:txBody>
          <a:bodyPr/>
          <a:lstStyle/>
          <a:p>
            <a:r>
              <a:rPr lang="en-US" dirty="0" smtClean="0"/>
              <a:t>Most work focuses on extrinsic diversity.</a:t>
            </a:r>
          </a:p>
          <a:p>
            <a:r>
              <a:rPr lang="en-US" dirty="0" smtClean="0"/>
              <a:t>Related to previous TREC tracks: Interactive, Novelty, QA and (most recently) Session.</a:t>
            </a:r>
          </a:p>
          <a:p>
            <a:r>
              <a:rPr lang="en-US" dirty="0"/>
              <a:t>Nothing on ID in context of web search.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2401614" y="4122683"/>
            <a:ext cx="4114800" cy="228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7875" y="535634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ID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953001" y="3723620"/>
            <a:ext cx="2590800" cy="1381780"/>
          </a:xfrm>
          <a:prstGeom prst="ellipse">
            <a:avLst/>
          </a:prstGeom>
          <a:solidFill>
            <a:schemeClr val="accent3">
              <a:lumMod val="40000"/>
              <a:lumOff val="60000"/>
              <a:alpha val="6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98015" y="3810000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Task-Based Retrieval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5181600" y="4561820"/>
            <a:ext cx="2743200" cy="1076980"/>
          </a:xfrm>
          <a:prstGeom prst="ellipse">
            <a:avLst/>
          </a:prstGeom>
          <a:solidFill>
            <a:schemeClr val="accent4">
              <a:lumMod val="40000"/>
              <a:lumOff val="60000"/>
              <a:alpha val="6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0800" y="4648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Trail-Finding</a:t>
            </a:r>
            <a:endParaRPr lang="en-US" sz="2400" b="1" dirty="0"/>
          </a:p>
        </p:txBody>
      </p:sp>
      <p:sp>
        <p:nvSpPr>
          <p:cNvPr id="11" name="Oval 10"/>
          <p:cNvSpPr/>
          <p:nvPr/>
        </p:nvSpPr>
        <p:spPr>
          <a:xfrm rot="3800056">
            <a:off x="4754931" y="4901264"/>
            <a:ext cx="2489521" cy="1433381"/>
          </a:xfrm>
          <a:prstGeom prst="ellipse">
            <a:avLst/>
          </a:prstGeom>
          <a:solidFill>
            <a:schemeClr val="accent6">
              <a:lumMod val="40000"/>
              <a:lumOff val="60000"/>
              <a:alpha val="6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5867399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Faceted Search</a:t>
            </a:r>
            <a:endParaRPr lang="en-US" sz="2400" b="1" dirty="0"/>
          </a:p>
        </p:txBody>
      </p:sp>
      <p:sp>
        <p:nvSpPr>
          <p:cNvPr id="13" name="Oval 12"/>
          <p:cNvSpPr/>
          <p:nvPr/>
        </p:nvSpPr>
        <p:spPr>
          <a:xfrm>
            <a:off x="533400" y="3876020"/>
            <a:ext cx="4953000" cy="1381780"/>
          </a:xfrm>
          <a:prstGeom prst="ellipse">
            <a:avLst/>
          </a:prstGeom>
          <a:solidFill>
            <a:schemeClr val="bg2">
              <a:lumMod val="90000"/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43001" y="4149850"/>
            <a:ext cx="323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Exploratory Search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1295400" y="5476220"/>
            <a:ext cx="2209801" cy="1222176"/>
          </a:xfrm>
          <a:prstGeom prst="ellipse">
            <a:avLst/>
          </a:prstGeom>
          <a:solidFill>
            <a:srgbClr val="FFAAA3">
              <a:alpha val="6470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35615" y="5750050"/>
            <a:ext cx="194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Anticipatory search</a:t>
            </a:r>
            <a:endParaRPr lang="en-US" sz="2400" b="1" dirty="0"/>
          </a:p>
        </p:txBody>
      </p:sp>
      <p:sp>
        <p:nvSpPr>
          <p:cNvPr id="18" name="Cloud Callout 17"/>
          <p:cNvSpPr/>
          <p:nvPr/>
        </p:nvSpPr>
        <p:spPr>
          <a:xfrm>
            <a:off x="3771900" y="1981200"/>
            <a:ext cx="5257800" cy="2819400"/>
          </a:xfrm>
          <a:prstGeom prst="cloudCallout">
            <a:avLst>
              <a:gd name="adj1" fmla="val -14836"/>
              <a:gd name="adj2" fmla="val 8263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2209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red </a:t>
            </a:r>
            <a:r>
              <a:rPr lang="en-US" sz="2400" dirty="0"/>
              <a:t>w</a:t>
            </a:r>
            <a:r>
              <a:rPr lang="en-US" sz="2400" dirty="0" smtClean="0"/>
              <a:t>ine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</a:t>
            </a:r>
            <a:r>
              <a:rPr lang="en-US" sz="2400" dirty="0" smtClean="0"/>
              <a:t>ed wine varieties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regions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grape type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red wine ratings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red wine </a:t>
            </a:r>
            <a:r>
              <a:rPr lang="en-US" sz="2400" dirty="0" smtClean="0"/>
              <a:t>prices</a:t>
            </a:r>
            <a:endParaRPr lang="en-US" sz="2400" dirty="0"/>
          </a:p>
        </p:txBody>
      </p:sp>
      <p:sp>
        <p:nvSpPr>
          <p:cNvPr id="20" name="Cloud Callout 19"/>
          <p:cNvSpPr/>
          <p:nvPr/>
        </p:nvSpPr>
        <p:spPr>
          <a:xfrm>
            <a:off x="1600200" y="1066800"/>
            <a:ext cx="5257800" cy="2819400"/>
          </a:xfrm>
          <a:prstGeom prst="cloudCallout">
            <a:avLst>
              <a:gd name="adj1" fmla="val -14836"/>
              <a:gd name="adj2" fmla="val 8263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71700" y="1425476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neural networks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machine learning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machine learning usage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text classification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support vector machines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</p:txBody>
      </p:sp>
      <p:sp>
        <p:nvSpPr>
          <p:cNvPr id="22" name="Cloud Callout 21"/>
          <p:cNvSpPr/>
          <p:nvPr/>
        </p:nvSpPr>
        <p:spPr>
          <a:xfrm>
            <a:off x="2819400" y="2057400"/>
            <a:ext cx="5257800" cy="2819400"/>
          </a:xfrm>
          <a:prstGeom prst="cloudCallout">
            <a:avLst>
              <a:gd name="adj1" fmla="val -32227"/>
              <a:gd name="adj2" fmla="val 68092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57600" y="2362200"/>
            <a:ext cx="3744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remodeling ideas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cost of typical remodel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hardwood flooring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earthquake retrofit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paint colors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kitchen remodel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3189982"/>
            <a:ext cx="1790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Singla</a:t>
            </a:r>
            <a:r>
              <a:rPr lang="en-US" sz="1600" dirty="0" smtClean="0">
                <a:solidFill>
                  <a:srgbClr val="FF0000"/>
                </a:solidFill>
              </a:rPr>
              <a:t> et. al. 2010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Yuan &amp; White 2012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Kotov</a:t>
            </a:r>
            <a:r>
              <a:rPr lang="en-US" sz="1600" dirty="0" smtClean="0">
                <a:solidFill>
                  <a:srgbClr val="FF0000"/>
                </a:solidFill>
              </a:rPr>
              <a:t> et. al. 2011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White et. al. 2010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4700" y="5791200"/>
            <a:ext cx="1924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Dakka</a:t>
            </a:r>
            <a:r>
              <a:rPr lang="en-US" sz="1600" dirty="0" smtClean="0">
                <a:solidFill>
                  <a:srgbClr val="FF0000"/>
                </a:solidFill>
              </a:rPr>
              <a:t> et al 2006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Tunkelag</a:t>
            </a:r>
            <a:r>
              <a:rPr lang="en-US" sz="1600" dirty="0" smtClean="0">
                <a:solidFill>
                  <a:srgbClr val="FF0000"/>
                </a:solidFill>
              </a:rPr>
              <a:t> 2009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Zhang &amp; Zhang 2010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Pound et. al. 2011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5257800"/>
            <a:ext cx="192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Marchionini</a:t>
            </a:r>
            <a:r>
              <a:rPr lang="en-US" sz="1600" dirty="0" smtClean="0">
                <a:solidFill>
                  <a:srgbClr val="FF0000"/>
                </a:solidFill>
              </a:rPr>
              <a:t> 2006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White et. al. 2006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White et. al. 2008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6273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Liebling</a:t>
            </a:r>
            <a:r>
              <a:rPr lang="en-US" sz="1600" dirty="0" smtClean="0">
                <a:solidFill>
                  <a:srgbClr val="FF0000"/>
                </a:solidFill>
              </a:rPr>
              <a:t> et. al. 2012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375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7"/>
    </mc:Choice>
    <mc:Fallback xmlns="">
      <p:transition spd="slow" advTm="1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  <p:bldP spid="22" grpId="0" animBg="1"/>
      <p:bldP spid="23" grpId="0"/>
      <p:bldP spid="4" grpId="0"/>
      <p:bldP spid="4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ID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remodeling ideas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cost of typical remodel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hardwood flooring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cnn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news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earthquake retrofit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paint colors</a:t>
            </a:r>
          </a:p>
          <a:p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i="1" dirty="0" smtClean="0">
                <a:solidFill>
                  <a:srgbClr val="0070C0"/>
                </a:solidFill>
              </a:rPr>
              <a:t>itchen remodel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nfl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scores</a:t>
            </a:r>
          </a:p>
          <a:p>
            <a:r>
              <a:rPr lang="en-US" dirty="0" smtClean="0"/>
              <a:t>----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2133600"/>
            <a:ext cx="381000" cy="3505200"/>
          </a:xfrm>
          <a:prstGeom prst="righ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368986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ID Session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86200" y="1524000"/>
            <a:ext cx="2590800" cy="685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34352" y="1293167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Initiator Query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038600" y="3162300"/>
            <a:ext cx="1981200" cy="20193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543300" y="3505200"/>
            <a:ext cx="2476500" cy="1905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59924" y="4514850"/>
            <a:ext cx="2159876" cy="112395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971800" y="4857750"/>
            <a:ext cx="3048000" cy="93345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400097" y="5518588"/>
            <a:ext cx="2590800" cy="5012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48552" y="5329535"/>
            <a:ext cx="284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Successor Queries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3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"/>
    </mc:Choice>
    <mc:Fallback xmlns="">
      <p:transition spd="slow" advTm="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Mining ID sessions from post-hoc behavioral analysis in search logs.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to predict initiator queries of ID sessions.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initiator query, rank results targeting whole-session relevance and also predict which content to pre-fetch.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2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"/>
    </mc:Choice>
    <mc:Fallback xmlns="">
      <p:transition spd="slow" advTm="5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15.6|10.9|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.1|1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0|4.9|8.7|4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5.4|8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1.4|10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.1|1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2|0.4|0.1|0.1|0.2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2|0.4|0.1|0.1|0.2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14649</TotalTime>
  <Words>2529</Words>
  <Application>Microsoft Office PowerPoint</Application>
  <PresentationFormat>On-screen Show (4:3)</PresentationFormat>
  <Paragraphs>584</Paragraphs>
  <Slides>52</Slides>
  <Notes>12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Toward Whole-Session Relevance:  Exploring Intrinsic Diversity in Web Search </vt:lpstr>
      <vt:lpstr>Whole-Session Relevance</vt:lpstr>
      <vt:lpstr>Whole-Session Relevance</vt:lpstr>
      <vt:lpstr>Whole-Session Relevance</vt:lpstr>
      <vt:lpstr>Intrinsic Diversity</vt:lpstr>
      <vt:lpstr>Significance of Intrinsic Diversity</vt:lpstr>
      <vt:lpstr>Related Problems</vt:lpstr>
      <vt:lpstr>Example ID session</vt:lpstr>
      <vt:lpstr>Our Contributions</vt:lpstr>
      <vt:lpstr>Our Contributions</vt:lpstr>
      <vt:lpstr>Mining ID sessions from logs</vt:lpstr>
      <vt:lpstr>ID Extraction Algorithm: Key Steps</vt:lpstr>
      <vt:lpstr>ID Extraction Algorithm: Key Steps</vt:lpstr>
      <vt:lpstr>ID Extraction Algorithm: Key Steps</vt:lpstr>
      <vt:lpstr>ID Extraction Algorithm: Key Steps</vt:lpstr>
      <vt:lpstr>Evaluating Extraction</vt:lpstr>
      <vt:lpstr>Statistics of Extraction Process</vt:lpstr>
      <vt:lpstr>Our Contributions</vt:lpstr>
      <vt:lpstr>Predicting ID Initiation </vt:lpstr>
      <vt:lpstr>ID Initiation Classification</vt:lpstr>
      <vt:lpstr>Digging Deeper: ID Initiation Features</vt:lpstr>
      <vt:lpstr>ID Initiation Feature Importance</vt:lpstr>
      <vt:lpstr>Linguistic Characterization of ID Queries</vt:lpstr>
      <vt:lpstr>Our Contributions</vt:lpstr>
      <vt:lpstr>Ranking for ID sessions</vt:lpstr>
      <vt:lpstr>Ranking Algorithm</vt:lpstr>
      <vt:lpstr>Breaking Down the Objective - 1</vt:lpstr>
      <vt:lpstr>Breaking Down the Objective - 2</vt:lpstr>
      <vt:lpstr>Breaking Down the Objective - 3</vt:lpstr>
      <vt:lpstr>Performance on Search Log Data</vt:lpstr>
      <vt:lpstr>Other Findings on Search Log Data </vt:lpstr>
      <vt:lpstr>Performance on TREC data</vt:lpstr>
      <vt:lpstr>Contributions Recap</vt:lpstr>
      <vt:lpstr>Toward Whole-Session Relevance</vt:lpstr>
      <vt:lpstr>THANK YOU!  QUESTIONS?</vt:lpstr>
      <vt:lpstr>THANK YOU!  QUESTIONS?</vt:lpstr>
      <vt:lpstr>BACKUP SLIDES </vt:lpstr>
      <vt:lpstr>Scope and Applicability</vt:lpstr>
      <vt:lpstr>ID Initiation Classification</vt:lpstr>
      <vt:lpstr>Examples: Misclassified as ID</vt:lpstr>
      <vt:lpstr>Examples: Misclassified as Regular</vt:lpstr>
      <vt:lpstr>Feature-Wise Errors</vt:lpstr>
      <vt:lpstr>Effect of Training Size</vt:lpstr>
      <vt:lpstr>Effect of class bias</vt:lpstr>
      <vt:lpstr>Training effect of class bias</vt:lpstr>
      <vt:lpstr>All-Query Classification</vt:lpstr>
      <vt:lpstr>PowerPoint Presentation</vt:lpstr>
      <vt:lpstr>PowerPoint Presentation</vt:lpstr>
      <vt:lpstr>Training Relevance Function</vt:lpstr>
      <vt:lpstr>Reranking Algorithm</vt:lpstr>
      <vt:lpstr>Re-ranking for ID sessions</vt:lpstr>
      <vt:lpstr>Related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Whole-Session Relevance: Exploring Intrinsic Diversity  in Web Search</dc:title>
  <dc:creator>Karthik</dc:creator>
  <cp:lastModifiedBy>Karthik</cp:lastModifiedBy>
  <cp:revision>432</cp:revision>
  <dcterms:created xsi:type="dcterms:W3CDTF">2013-07-13T22:25:03Z</dcterms:created>
  <dcterms:modified xsi:type="dcterms:W3CDTF">2013-07-31T07:44:57Z</dcterms:modified>
</cp:coreProperties>
</file>