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9" r:id="rId3"/>
    <p:sldId id="300" r:id="rId4"/>
    <p:sldId id="285" r:id="rId5"/>
    <p:sldId id="283" r:id="rId6"/>
    <p:sldId id="257" r:id="rId7"/>
    <p:sldId id="286" r:id="rId8"/>
    <p:sldId id="297" r:id="rId9"/>
    <p:sldId id="290" r:id="rId10"/>
    <p:sldId id="289" r:id="rId11"/>
    <p:sldId id="269" r:id="rId12"/>
    <p:sldId id="275" r:id="rId13"/>
    <p:sldId id="268" r:id="rId14"/>
    <p:sldId id="262" r:id="rId15"/>
    <p:sldId id="279" r:id="rId16"/>
    <p:sldId id="287" r:id="rId17"/>
    <p:sldId id="276" r:id="rId18"/>
    <p:sldId id="295" r:id="rId19"/>
    <p:sldId id="270" r:id="rId20"/>
    <p:sldId id="271" r:id="rId21"/>
    <p:sldId id="280" r:id="rId22"/>
    <p:sldId id="265" r:id="rId23"/>
    <p:sldId id="284" r:id="rId24"/>
    <p:sldId id="29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8D8"/>
    <a:srgbClr val="CC04B9"/>
    <a:srgbClr val="FB2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25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E17AC1-9D41-4CA1-B48F-B2ED303E5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D3957-2C35-4367-8D27-52CC0F29B5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A8428-1354-4753-94A1-4587D31BEB6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81103-6072-49D2-B925-4FA302A175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AFC78-2EF5-4099-9AB4-A28D95BE97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AAD1F-C8EC-41F6-ACFC-98E86FDB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59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517F-F6CD-433F-8F2A-67B3B5A0AA47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4E450-B5A3-45F2-B65C-5261C8B98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34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2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4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3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99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Dataset: object classification and gender classification (more experiments in paper). Used popular deep learning models. </a:t>
            </a:r>
          </a:p>
          <a:p>
            <a:r>
              <a:rPr lang="en-US" dirty="0"/>
              <a:t>Measure attack on primary task performance and malicious task performance.</a:t>
            </a:r>
          </a:p>
          <a:p>
            <a:r>
              <a:rPr lang="en-US" dirty="0"/>
              <a:t>Reconstruction error is larger for correlation attack because the decoding procedure might be affected by outlier (points are not correlated well).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8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38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13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visualization of features that DL model learnt on CIFAR10 dataset. Solid point are the features for test data.</a:t>
            </a:r>
          </a:p>
          <a:p>
            <a:r>
              <a:rPr lang="en-US" dirty="0"/>
              <a:t>The color indicates the class label. Points with same color form a cluster, and clusters are linearly separable.</a:t>
            </a:r>
          </a:p>
          <a:p>
            <a:r>
              <a:rPr lang="en-US" dirty="0"/>
              <a:t>DL model learned the right feature for classification. </a:t>
            </a:r>
          </a:p>
          <a:p>
            <a:r>
              <a:rPr lang="en-US" dirty="0"/>
              <a:t>Malicious data just live around the test data with same color! All points are still linearly separable! </a:t>
            </a:r>
          </a:p>
        </p:txBody>
      </p:sp>
    </p:spTree>
    <p:extLst>
      <p:ext uri="{BB962C8B-B14F-4D97-AF65-F5344CB8AC3E}">
        <p14:creationId xmlns:p14="http://schemas.microsoft.com/office/powerpoint/2010/main" val="325352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task is what client asked for. </a:t>
            </a:r>
          </a:p>
        </p:txBody>
      </p:sp>
    </p:spTree>
    <p:extLst>
      <p:ext uri="{BB962C8B-B14F-4D97-AF65-F5344CB8AC3E}">
        <p14:creationId xmlns:p14="http://schemas.microsoft.com/office/powerpoint/2010/main" val="118576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is the models trained </a:t>
            </a:r>
            <a:r>
              <a:rPr lang="en-US"/>
              <a:t>with attacks. </a:t>
            </a:r>
          </a:p>
        </p:txBody>
      </p:sp>
    </p:spTree>
    <p:extLst>
      <p:ext uri="{BB962C8B-B14F-4D97-AF65-F5344CB8AC3E}">
        <p14:creationId xmlns:p14="http://schemas.microsoft.com/office/powerpoint/2010/main" val="364925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code is a black-box to clients. </a:t>
            </a:r>
          </a:p>
        </p:txBody>
      </p:sp>
    </p:spTree>
    <p:extLst>
      <p:ext uri="{BB962C8B-B14F-4D97-AF65-F5344CB8AC3E}">
        <p14:creationId xmlns:p14="http://schemas.microsoft.com/office/powerpoint/2010/main" val="191996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 learning has been applied to many data analysis applications, from facial recognition system to medical analysis.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build such a ML system, need training data (a collection of x, y pair)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 a predictive model and deploy it for application</a:t>
            </a:r>
          </a:p>
        </p:txBody>
      </p:sp>
    </p:spTree>
    <p:extLst>
      <p:ext uri="{BB962C8B-B14F-4D97-AF65-F5344CB8AC3E}">
        <p14:creationId xmlns:p14="http://schemas.microsoft.com/office/powerpoint/2010/main" val="139117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ML is so popular, people from all kinds of background want to use it. Two main options for non-expert in ML</a:t>
            </a:r>
          </a:p>
          <a:p>
            <a:r>
              <a:rPr lang="en-US" dirty="0"/>
              <a:t>1: use a third-party ML library (</a:t>
            </a:r>
            <a:r>
              <a:rPr lang="en-US" dirty="0" err="1"/>
              <a:t>keras</a:t>
            </a:r>
            <a:r>
              <a:rPr lang="en-US" dirty="0"/>
              <a:t> and </a:t>
            </a:r>
            <a:r>
              <a:rPr lang="en-US" dirty="0" err="1"/>
              <a:t>scikit</a:t>
            </a:r>
            <a:r>
              <a:rPr lang="en-US" dirty="0"/>
              <a:t>-learn). Train a model in few lines of code without worrying about the implementation details.</a:t>
            </a:r>
          </a:p>
          <a:p>
            <a:r>
              <a:rPr lang="en-US" dirty="0"/>
              <a:t>2: use black-box outsourced training (</a:t>
            </a:r>
            <a:r>
              <a:rPr lang="en-US" dirty="0" err="1"/>
              <a:t>MLaaS</a:t>
            </a:r>
            <a:r>
              <a:rPr lang="en-US" dirty="0"/>
              <a:t>). Upload data to cloud and train a model in one API call.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17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really happening behind the black-box code is a pipeline like this.</a:t>
            </a:r>
          </a:p>
          <a:p>
            <a:r>
              <a:rPr lang="en-US" dirty="0"/>
              <a:t>Explain pipeline. </a:t>
            </a:r>
          </a:p>
          <a:p>
            <a:r>
              <a:rPr lang="en-US" dirty="0"/>
              <a:t>Training code is black-box by a third-party. </a:t>
            </a:r>
          </a:p>
        </p:txBody>
      </p:sp>
    </p:spTree>
    <p:extLst>
      <p:ext uri="{BB962C8B-B14F-4D97-AF65-F5344CB8AC3E}">
        <p14:creationId xmlns:p14="http://schemas.microsoft.com/office/powerpoint/2010/main" val="340560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systems provide isolation so that adversary cannot communicate with the environment.</a:t>
            </a:r>
          </a:p>
          <a:p>
            <a:r>
              <a:rPr lang="en-US" dirty="0" err="1"/>
              <a:t>Algorithmia</a:t>
            </a:r>
            <a:r>
              <a:rPr lang="en-US" dirty="0"/>
              <a:t> is an example of such platform. </a:t>
            </a:r>
          </a:p>
        </p:txBody>
      </p:sp>
    </p:spTree>
    <p:extLst>
      <p:ext uri="{BB962C8B-B14F-4D97-AF65-F5344CB8AC3E}">
        <p14:creationId xmlns:p14="http://schemas.microsoft.com/office/powerpoint/2010/main" val="98789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code is provided by a adversary and adversary is interested in knowing client’s data</a:t>
            </a:r>
          </a:p>
        </p:txBody>
      </p:sp>
    </p:spTree>
    <p:extLst>
      <p:ext uri="{BB962C8B-B14F-4D97-AF65-F5344CB8AC3E}">
        <p14:creationId xmlns:p14="http://schemas.microsoft.com/office/powerpoint/2010/main" val="291916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 attacks based on two types of access.</a:t>
            </a:r>
          </a:p>
          <a:p>
            <a:r>
              <a:rPr lang="en-US" dirty="0"/>
              <a:t>All attacks let the model do something else to capture the data.   </a:t>
            </a:r>
          </a:p>
        </p:txBody>
      </p:sp>
    </p:spTree>
    <p:extLst>
      <p:ext uri="{BB962C8B-B14F-4D97-AF65-F5344CB8AC3E}">
        <p14:creationId xmlns:p14="http://schemas.microsoft.com/office/powerpoint/2010/main" val="48869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 is happy to release model if performance is good.</a:t>
            </a:r>
          </a:p>
        </p:txBody>
      </p:sp>
    </p:spTree>
    <p:extLst>
      <p:ext uri="{BB962C8B-B14F-4D97-AF65-F5344CB8AC3E}">
        <p14:creationId xmlns:p14="http://schemas.microsoft.com/office/powerpoint/2010/main" val="147155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873-5748-4822-83E6-8ADCB2D85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C54F-6A40-40AB-9B85-C1771154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C392-7AC9-4593-AEB8-73F77F88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18E2-D6F2-4089-B3F1-556ADC3A12A5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C4C33-2504-4DD1-914F-D79ED437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F06DB-8DD2-48E1-8692-292484AF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3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3F0D-2950-47DC-9541-03939F9C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AE786-CF64-4DAC-A255-47957244A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7A5CD-743C-4F93-9422-D1ECE017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A2B97-D829-4325-866A-1161B400BCC5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F625C-6B5F-4684-94BC-7D3D16C8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DC9DD-ABBE-43B4-AEEC-A28E33A7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299D7-E74B-4C6B-9A49-B4CC26B89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14453-0DE7-40AB-BF1B-F4F8F65D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C067D-CDAC-4395-9FA2-8507829C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0E28-5DD0-43CE-961D-AA3454AC92FD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2435-989C-4477-8C11-1B4E9B27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E6273-DD39-4268-B4D5-8F94F5AB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DB9F-634C-41EC-8C15-FADBD739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236B-9209-46B9-9FB8-2E50E7C47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8AEC5-C7BE-4544-8ECD-0CBBEAE4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A727-0E6E-4471-BFB4-19A99CDB5564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67F22-AC4F-4F2F-9363-F7EBE447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5759D-D901-4053-A7FE-833B0E97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0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7C16-A330-4C58-88D0-9537F442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61DA3-C8CA-42E4-AEE1-09B5D4116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1273B-0F64-44A4-87F3-A4157E32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533D-8DE2-4C9A-A94C-789A80159B65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84B2B-BF9B-4A2A-8B96-1B0F229C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C09A4-14BF-46A1-9141-49F7CCD4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DDAD-1123-47D2-BCB4-E14F46B3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71B13-038D-45C2-921A-0DCE2A291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95082-CF05-44E3-A7CA-6BCD7C7E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0E4E6-8D0B-4AE7-8198-103456FF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8F3-6369-43E2-A5FC-BB5C657F83F6}" type="datetime1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5FCBB-3BE4-4745-B661-95533AD5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832A1-57E9-40B4-A892-CDF90E76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5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8AE6-8C60-436E-92FB-DFD044E9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3617C-86DC-4512-A5FE-57A049928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179BA-8690-4C82-BBB5-91BADE56D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64DED5-688A-4212-8236-16858AA5C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958A6-E6C9-45A1-B7CF-AE4DEC261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0D483-5614-42DC-85DE-2BA464DF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502F-0DB2-4F17-8281-D7BA0B338310}" type="datetime1">
              <a:rPr lang="en-US" smtClean="0"/>
              <a:t>10/30/2017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B42F2-E687-40DB-9F70-C5585C35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1F33-AC51-480B-8D13-4CD87250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E248-1B6D-4C2E-9E1C-4EC164B5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2EECC-F455-4546-8D4C-680F7281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A58B-3979-4329-88BB-ED9029A80136}" type="datetime1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EFB1D-1569-4557-9906-0174BB45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B6F2C-6996-4EC4-8009-D939537B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9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20421-3D03-4C01-AFAD-57720E5A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DC1-BFA9-46C6-86EE-726BC0B5816A}" type="datetime1">
              <a:rPr lang="en-US" smtClean="0"/>
              <a:t>10/30/2017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BF2FE-9509-4FB5-8FE3-3245F768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0B25A-8F4C-4809-A04B-912E422C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8502-3163-45EA-957C-0F31B92E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3F5F8-CA9B-4F4D-8500-F49043D8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41448-03E4-4DFD-ACB8-4872D86AD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A6C4D-82A7-4DAF-84AD-9F67E78B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402-0AE2-4A18-BD60-288A9745A38A}" type="datetime1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93ADF-09D6-4155-A512-B048D4F6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875CB-1732-41FA-86DF-B01A7F06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0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5B7A-C475-4FC5-9CF4-73056407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398EC-E75B-4F42-A15C-5E51DDEA1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5229D-A878-4B83-8E65-75993FE83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7001D-4F4D-43CE-9CF9-E5BB937A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976E-6AF4-4A6E-B29B-06C7CA2EB08E}" type="datetime1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80D7B-8287-43E1-BC19-37B06333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5A32C-1EEA-4D90-87D2-117FDB02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F81FD-D742-4067-B83D-78504EDF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F990B-61CE-4314-B16D-E7D54F6C6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7F86F-708C-4DBD-B389-A846A93B6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EAB63-153C-4264-96A9-AE2F917F6ABB}" type="datetime1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625B4-155D-483B-AE41-3E86EE874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B8FA4-BDD1-4AF4-8224-60F865D64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FCCB-2795-42A5-AF5B-92AF4FA12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2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311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0.png"/><Relationship Id="rId12" Type="http://schemas.openxmlformats.org/officeDocument/2006/relationships/image" Target="../media/image4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11" Type="http://schemas.openxmlformats.org/officeDocument/2006/relationships/image" Target="../media/image420.png"/><Relationship Id="rId5" Type="http://schemas.openxmlformats.org/officeDocument/2006/relationships/image" Target="../media/image280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00.png"/><Relationship Id="rId5" Type="http://schemas.openxmlformats.org/officeDocument/2006/relationships/image" Target="../media/image401.png"/><Relationship Id="rId10" Type="http://schemas.openxmlformats.org/officeDocument/2006/relationships/image" Target="../media/image47.png"/><Relationship Id="rId4" Type="http://schemas.openxmlformats.org/officeDocument/2006/relationships/image" Target="../media/image391.png"/><Relationship Id="rId9" Type="http://schemas.openxmlformats.org/officeDocument/2006/relationships/image" Target="../media/image4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7.PNG"/><Relationship Id="rId4" Type="http://schemas.openxmlformats.org/officeDocument/2006/relationships/image" Target="../media/image4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image" Target="../media/image48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421.PNG"/><Relationship Id="rId10" Type="http://schemas.openxmlformats.org/officeDocument/2006/relationships/image" Target="../media/image52.png"/><Relationship Id="rId4" Type="http://schemas.openxmlformats.org/officeDocument/2006/relationships/image" Target="../media/image412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PNG"/><Relationship Id="rId3" Type="http://schemas.openxmlformats.org/officeDocument/2006/relationships/image" Target="../media/image52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png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11" Type="http://schemas.openxmlformats.org/officeDocument/2006/relationships/image" Target="../media/image591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2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2.png"/><Relationship Id="rId7" Type="http://schemas.openxmlformats.org/officeDocument/2006/relationships/image" Target="../media/image530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20.png"/><Relationship Id="rId11" Type="http://schemas.openxmlformats.org/officeDocument/2006/relationships/image" Target="../media/image11.png"/><Relationship Id="rId5" Type="http://schemas.openxmlformats.org/officeDocument/2006/relationships/image" Target="../media/image480.png"/><Relationship Id="rId10" Type="http://schemas.openxmlformats.org/officeDocument/2006/relationships/image" Target="../media/image10.png"/><Relationship Id="rId4" Type="http://schemas.openxmlformats.org/officeDocument/2006/relationships/image" Target="../media/image470.png"/><Relationship Id="rId9" Type="http://schemas.openxmlformats.org/officeDocument/2006/relationships/image" Target="../media/image5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11.png"/><Relationship Id="rId5" Type="http://schemas.openxmlformats.org/officeDocument/2006/relationships/image" Target="../media/image50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9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0.png"/><Relationship Id="rId12" Type="http://schemas.openxmlformats.org/officeDocument/2006/relationships/image" Target="../media/image640.png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11" Type="http://schemas.openxmlformats.org/officeDocument/2006/relationships/image" Target="../media/image630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620.png"/><Relationship Id="rId4" Type="http://schemas.openxmlformats.org/officeDocument/2006/relationships/image" Target="../media/image10.png"/><Relationship Id="rId9" Type="http://schemas.openxmlformats.org/officeDocument/2006/relationships/image" Target="../media/image700.png"/><Relationship Id="rId14" Type="http://schemas.openxmlformats.org/officeDocument/2006/relationships/image" Target="../media/image7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1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../media/image130.png"/><Relationship Id="rId4" Type="http://schemas.openxmlformats.org/officeDocument/2006/relationships/image" Target="../media/image81.png"/><Relationship Id="rId9" Type="http://schemas.openxmlformats.org/officeDocument/2006/relationships/image" Target="../media/image121.png"/><Relationship Id="rId1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.sv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0.png"/><Relationship Id="rId12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svg"/><Relationship Id="rId1" Type="http://schemas.openxmlformats.org/officeDocument/2006/relationships/tags" Target="../tags/tag5.xml"/><Relationship Id="rId6" Type="http://schemas.openxmlformats.org/officeDocument/2006/relationships/image" Target="../media/image410.png"/><Relationship Id="rId11" Type="http://schemas.openxmlformats.org/officeDocument/2006/relationships/image" Target="../media/image90.png"/><Relationship Id="rId5" Type="http://schemas.openxmlformats.org/officeDocument/2006/relationships/image" Target="../media/image310.png"/><Relationship Id="rId15" Type="http://schemas.openxmlformats.org/officeDocument/2006/relationships/image" Target="../media/image4.png"/><Relationship Id="rId10" Type="http://schemas.openxmlformats.org/officeDocument/2006/relationships/image" Target="../media/image80.png"/><Relationship Id="rId4" Type="http://schemas.openxmlformats.org/officeDocument/2006/relationships/image" Target="../media/image43.png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tif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0.png"/><Relationship Id="rId3" Type="http://schemas.openxmlformats.org/officeDocument/2006/relationships/image" Target="../media/image180.png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5" Type="http://schemas.openxmlformats.org/officeDocument/2006/relationships/image" Target="../media/image5.svg"/><Relationship Id="rId10" Type="http://schemas.openxmlformats.org/officeDocument/2006/relationships/image" Target="../media/image27.png"/><Relationship Id="rId4" Type="http://schemas.openxmlformats.org/officeDocument/2006/relationships/image" Target="../media/image191.PNG"/><Relationship Id="rId9" Type="http://schemas.openxmlformats.org/officeDocument/2006/relationships/image" Target="../media/image26.sv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F896-4C0A-43C6-A855-FA6A26A8E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</a:t>
            </a:r>
            <a:r>
              <a:rPr lang="en-US" altLang="zh-CN" b="1" dirty="0"/>
              <a:t>achine Learning Models that Remember Too Much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E25F7-A13F-4D05-9932-D755C1D08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4031"/>
            <a:ext cx="9144000" cy="434253"/>
          </a:xfrm>
        </p:spPr>
        <p:txBody>
          <a:bodyPr/>
          <a:lstStyle/>
          <a:p>
            <a:r>
              <a:rPr lang="en-US" dirty="0"/>
              <a:t>Congzheng Song, Thomas </a:t>
            </a:r>
            <a:r>
              <a:rPr lang="en-US" dirty="0" err="1"/>
              <a:t>Ristenpart</a:t>
            </a:r>
            <a:r>
              <a:rPr lang="en-US" dirty="0"/>
              <a:t>, Vitaly </a:t>
            </a:r>
            <a:r>
              <a:rPr lang="en-US" dirty="0" err="1"/>
              <a:t>Shmatikov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E966E-8848-4673-B433-4D49F473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91" y="4852352"/>
            <a:ext cx="3509818" cy="9801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F7E46-8097-497B-ADF2-DC05DAFB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"/>
    </mc:Choice>
    <mc:Fallback xmlns="">
      <p:transition spd="slow" advTm="54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2B54-816B-4F03-BC02-FCDD4165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Our Attacks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8FEBE-AF71-4DBA-A723-6E1F59A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22FCCB-2795-42A5-AF5B-92AF4FA1231A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F4FE60-0917-4248-B572-E104561E8FA1}"/>
              </a:ext>
            </a:extLst>
          </p:cNvPr>
          <p:cNvSpPr/>
          <p:nvPr/>
        </p:nvSpPr>
        <p:spPr>
          <a:xfrm>
            <a:off x="3728156" y="1754567"/>
            <a:ext cx="3728721" cy="128798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endParaRPr lang="en-US" sz="2400" b="1" i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solated Environment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FDC5F5-30F4-4014-828D-6BDE3AB8F732}"/>
              </a:ext>
            </a:extLst>
          </p:cNvPr>
          <p:cNvCxnSpPr>
            <a:cxnSpLocks/>
            <a:stCxn id="51" idx="4"/>
          </p:cNvCxnSpPr>
          <p:nvPr/>
        </p:nvCxnSpPr>
        <p:spPr>
          <a:xfrm flipV="1">
            <a:off x="3515347" y="2260521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DD6F39B-3350-49DC-9FF9-E1991871B824}"/>
              </a:ext>
            </a:extLst>
          </p:cNvPr>
          <p:cNvCxnSpPr>
            <a:cxnSpLocks/>
          </p:cNvCxnSpPr>
          <p:nvPr/>
        </p:nvCxnSpPr>
        <p:spPr>
          <a:xfrm flipV="1">
            <a:off x="7244831" y="2258785"/>
            <a:ext cx="478545" cy="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DBDADD5-E44F-41EA-ACA1-448EFBD68415}"/>
              </a:ext>
            </a:extLst>
          </p:cNvPr>
          <p:cNvSpPr/>
          <p:nvPr/>
        </p:nvSpPr>
        <p:spPr>
          <a:xfrm>
            <a:off x="8890960" y="1878297"/>
            <a:ext cx="794353" cy="7943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Val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61C206-6370-4ECA-BF48-8D05B6813C8A}"/>
              </a:ext>
            </a:extLst>
          </p:cNvPr>
          <p:cNvCxnSpPr>
            <a:cxnSpLocks/>
            <a:stCxn id="34" idx="3"/>
            <a:endCxn id="31" idx="1"/>
          </p:cNvCxnSpPr>
          <p:nvPr/>
        </p:nvCxnSpPr>
        <p:spPr>
          <a:xfrm>
            <a:off x="8358947" y="2271517"/>
            <a:ext cx="532013" cy="3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F8D845-53B2-468B-8B7F-C112B44963B8}"/>
              </a:ext>
            </a:extLst>
          </p:cNvPr>
          <p:cNvCxnSpPr>
            <a:cxnSpLocks/>
            <a:stCxn id="31" idx="3"/>
            <a:endCxn id="46" idx="1"/>
          </p:cNvCxnSpPr>
          <p:nvPr/>
        </p:nvCxnSpPr>
        <p:spPr>
          <a:xfrm>
            <a:off x="9685313" y="2275474"/>
            <a:ext cx="416480" cy="17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52154B9-A5F0-4EDD-9EFE-9260C4806A68}"/>
                  </a:ext>
                </a:extLst>
              </p:cNvPr>
              <p:cNvSpPr/>
              <p:nvPr/>
            </p:nvSpPr>
            <p:spPr>
              <a:xfrm>
                <a:off x="7712167" y="2009907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52154B9-A5F0-4EDD-9EFE-9260C4806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67" y="2009907"/>
                <a:ext cx="64678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FBFD174-F0D6-454B-85CE-FC62AE2E5C24}"/>
                  </a:ext>
                </a:extLst>
              </p:cNvPr>
              <p:cNvSpPr/>
              <p:nvPr/>
            </p:nvSpPr>
            <p:spPr>
              <a:xfrm>
                <a:off x="10101793" y="2015626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FBFD174-F0D6-454B-85CE-FC62AE2E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793" y="2015626"/>
                <a:ext cx="6467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CA9D830F-D622-45DA-A3DE-34B5682480CF}"/>
                  </a:ext>
                </a:extLst>
              </p:cNvPr>
              <p:cNvSpPr/>
              <p:nvPr/>
            </p:nvSpPr>
            <p:spPr>
              <a:xfrm>
                <a:off x="2577085" y="1905673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CA9D830F-D622-45DA-A3DE-34B5682480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85" y="1905673"/>
                <a:ext cx="938262" cy="709720"/>
              </a:xfrm>
              <a:prstGeom prst="can">
                <a:avLst/>
              </a:prstGeom>
              <a:blipFill>
                <a:blip r:embed="rId6"/>
                <a:stretch>
                  <a:fillRect l="-641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F1BC3A84-A01A-4325-8191-C17F9F9E36FB}"/>
              </a:ext>
            </a:extLst>
          </p:cNvPr>
          <p:cNvSpPr txBox="1"/>
          <p:nvPr/>
        </p:nvSpPr>
        <p:spPr>
          <a:xfrm>
            <a:off x="3971047" y="1997175"/>
            <a:ext cx="3169480" cy="5232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Training black-box</a:t>
            </a:r>
          </a:p>
        </p:txBody>
      </p:sp>
      <p:pic>
        <p:nvPicPr>
          <p:cNvPr id="56" name="Picture 55" descr="BU005259.png">
            <a:extLst>
              <a:ext uri="{FF2B5EF4-FFF2-40B4-BE49-F238E27FC236}">
                <a16:creationId xmlns:a16="http://schemas.microsoft.com/office/drawing/2014/main" id="{4BED1C1A-BAAA-45D8-B05D-60968084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09">
            <a:off x="6748310" y="1819178"/>
            <a:ext cx="461029" cy="381459"/>
          </a:xfrm>
          <a:prstGeom prst="rect">
            <a:avLst/>
          </a:prstGeom>
        </p:spPr>
      </p:pic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21774FA8-39AA-475E-BE91-0BC953DBA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202" y="1801585"/>
            <a:ext cx="914400" cy="9144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11C1A9-F04F-4EDC-99BE-C02C57A897B8}"/>
              </a:ext>
            </a:extLst>
          </p:cNvPr>
          <p:cNvCxnSpPr>
            <a:cxnSpLocks/>
            <a:stCxn id="58" idx="3"/>
            <a:endCxn id="51" idx="2"/>
          </p:cNvCxnSpPr>
          <p:nvPr/>
        </p:nvCxnSpPr>
        <p:spPr>
          <a:xfrm>
            <a:off x="2130602" y="2258785"/>
            <a:ext cx="446483" cy="1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733F8843-03AC-448B-8A64-1FFDB89034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10" y="545848"/>
            <a:ext cx="1016052" cy="927148"/>
          </a:xfrm>
          <a:prstGeom prst="rect">
            <a:avLst/>
          </a:prstGeom>
        </p:spPr>
      </p:pic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C65AE28E-675F-4DAD-8B94-80CB3AAA88D9}"/>
              </a:ext>
            </a:extLst>
          </p:cNvPr>
          <p:cNvCxnSpPr>
            <a:cxnSpLocks/>
            <a:endCxn id="55" idx="0"/>
          </p:cNvCxnSpPr>
          <p:nvPr/>
        </p:nvCxnSpPr>
        <p:spPr>
          <a:xfrm rot="10800000" flipV="1">
            <a:off x="5555787" y="1104421"/>
            <a:ext cx="2561140" cy="892753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DE30534-7918-44F9-832A-A64304006C11}"/>
              </a:ext>
            </a:extLst>
          </p:cNvPr>
          <p:cNvCxnSpPr>
            <a:cxnSpLocks/>
            <a:stCxn id="46" idx="0"/>
          </p:cNvCxnSpPr>
          <p:nvPr/>
        </p:nvCxnSpPr>
        <p:spPr>
          <a:xfrm rot="16200000" flipV="1">
            <a:off x="9323479" y="913922"/>
            <a:ext cx="911204" cy="1292204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EC8332-8A89-4EB9-81B9-AF835C51B6A9}"/>
              </a:ext>
            </a:extLst>
          </p:cNvPr>
          <p:cNvSpPr txBox="1"/>
          <p:nvPr/>
        </p:nvSpPr>
        <p:spPr>
          <a:xfrm>
            <a:off x="1069317" y="2662583"/>
            <a:ext cx="120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8229D66D-4A58-4190-92AC-A2D6E790CCB8}"/>
                  </a:ext>
                </a:extLst>
              </p:cNvPr>
              <p:cNvSpPr/>
              <p:nvPr/>
            </p:nvSpPr>
            <p:spPr>
              <a:xfrm>
                <a:off x="10165219" y="827897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8229D66D-4A58-4190-92AC-A2D6E790C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219" y="827897"/>
                <a:ext cx="938262" cy="709720"/>
              </a:xfrm>
              <a:prstGeom prst="can">
                <a:avLst/>
              </a:prstGeom>
              <a:blipFill>
                <a:blip r:embed="rId11"/>
                <a:stretch>
                  <a:fillRect l="-64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6CDC508-715E-4A15-83F3-BCD791189C7A}"/>
              </a:ext>
            </a:extLst>
          </p:cNvPr>
          <p:cNvGrpSpPr/>
          <p:nvPr/>
        </p:nvGrpSpPr>
        <p:grpSpPr>
          <a:xfrm>
            <a:off x="1180361" y="5040520"/>
            <a:ext cx="4404710" cy="1326058"/>
            <a:chOff x="1356317" y="4718041"/>
            <a:chExt cx="4404710" cy="132605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C213C9-B1BD-4279-B15D-4B1B3F7A757C}"/>
                </a:ext>
              </a:extLst>
            </p:cNvPr>
            <p:cNvSpPr txBox="1"/>
            <p:nvPr/>
          </p:nvSpPr>
          <p:spPr>
            <a:xfrm>
              <a:off x="1356317" y="5089992"/>
              <a:ext cx="4404710" cy="95410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95000"/>
                    </a:schemeClr>
                  </a:solidFill>
                </a:rPr>
                <a:t>Primary Task</a:t>
              </a:r>
            </a:p>
            <a:p>
              <a:pPr algn="ctr"/>
              <a:r>
                <a:rPr lang="en-US" sz="2800" dirty="0">
                  <a:solidFill>
                    <a:schemeClr val="bg1">
                      <a:lumMod val="95000"/>
                    </a:schemeClr>
                  </a:solidFill>
                </a:rPr>
                <a:t>Good test performance</a:t>
              </a:r>
            </a:p>
          </p:txBody>
        </p:sp>
        <p:pic>
          <p:nvPicPr>
            <p:cNvPr id="39" name="Graphic 38" descr="User">
              <a:extLst>
                <a:ext uri="{FF2B5EF4-FFF2-40B4-BE49-F238E27FC236}">
                  <a16:creationId xmlns:a16="http://schemas.microsoft.com/office/drawing/2014/main" id="{49269A02-0FDA-47B7-838E-714889A50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98257" y="4718041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956BAC-7A7D-4395-A208-5D96D08F08F8}"/>
              </a:ext>
            </a:extLst>
          </p:cNvPr>
          <p:cNvGrpSpPr/>
          <p:nvPr/>
        </p:nvGrpSpPr>
        <p:grpSpPr>
          <a:xfrm>
            <a:off x="6337466" y="4954134"/>
            <a:ext cx="4613514" cy="1419024"/>
            <a:chOff x="6303843" y="4622701"/>
            <a:chExt cx="4613514" cy="141902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425F1C-4025-4323-A28C-40D4084EB4DF}"/>
                </a:ext>
              </a:extLst>
            </p:cNvPr>
            <p:cNvSpPr/>
            <p:nvPr/>
          </p:nvSpPr>
          <p:spPr>
            <a:xfrm>
              <a:off x="6303843" y="5087618"/>
              <a:ext cx="4613514" cy="95410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Malicious Task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 Leak the training data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596AD6E-F2D6-4ECB-B2B5-1583D423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872" y="4622701"/>
              <a:ext cx="1016052" cy="92714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256FB7E-0121-48C3-833B-700234D59197}"/>
              </a:ext>
            </a:extLst>
          </p:cNvPr>
          <p:cNvSpPr txBox="1"/>
          <p:nvPr/>
        </p:nvSpPr>
        <p:spPr>
          <a:xfrm>
            <a:off x="396240" y="4387497"/>
            <a:ext cx="11384280" cy="523220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Provide </a:t>
            </a:r>
            <a:r>
              <a:rPr lang="en-US" sz="2800" b="1" dirty="0">
                <a:solidFill>
                  <a:srgbClr val="C00000"/>
                </a:solidFill>
              </a:rPr>
              <a:t>training code </a:t>
            </a:r>
            <a:r>
              <a:rPr lang="en-US" sz="2800" dirty="0">
                <a:solidFill>
                  <a:schemeClr val="tx1"/>
                </a:solidFill>
              </a:rPr>
              <a:t>to learn a model that does </a:t>
            </a:r>
            <a:r>
              <a:rPr lang="en-US" sz="2800" b="1" dirty="0">
                <a:solidFill>
                  <a:schemeClr val="tx1"/>
                </a:solidFill>
              </a:rPr>
              <a:t>two tasks simultaneously!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4C9A53-FC39-4AC8-877D-7DEDB0D40EEC}"/>
              </a:ext>
            </a:extLst>
          </p:cNvPr>
          <p:cNvSpPr txBox="1"/>
          <p:nvPr/>
        </p:nvSpPr>
        <p:spPr>
          <a:xfrm>
            <a:off x="396240" y="3323049"/>
            <a:ext cx="1138428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Client makes model available </a:t>
            </a:r>
            <a:r>
              <a:rPr lang="en-US" sz="2800" b="1" dirty="0"/>
              <a:t>solely</a:t>
            </a:r>
            <a:r>
              <a:rPr lang="en-US" sz="2800" dirty="0"/>
              <a:t> based on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test performance</a:t>
            </a:r>
            <a:r>
              <a:rPr lang="en-US" sz="2800" dirty="0"/>
              <a:t>… and</a:t>
            </a:r>
          </a:p>
          <a:p>
            <a:pPr algn="ctr"/>
            <a:r>
              <a:rPr lang="en-US" sz="2800" dirty="0"/>
              <a:t>may not even ask: </a:t>
            </a:r>
            <a:r>
              <a:rPr lang="en-US" sz="2800" b="1" dirty="0">
                <a:solidFill>
                  <a:srgbClr val="C00000"/>
                </a:solidFill>
              </a:rPr>
              <a:t>what else </a:t>
            </a:r>
            <a:r>
              <a:rPr lang="en-US" sz="2800" b="1" dirty="0"/>
              <a:t>did the model capture about my training data?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9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"/>
    </mc:Choice>
    <mc:Fallback xmlns="">
      <p:transition spd="slow" advTm="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A1A9B6B-E648-4C13-BA40-15B98A49B777}"/>
              </a:ext>
            </a:extLst>
          </p:cNvPr>
          <p:cNvSpPr txBox="1"/>
          <p:nvPr/>
        </p:nvSpPr>
        <p:spPr>
          <a:xfrm>
            <a:off x="709583" y="4696529"/>
            <a:ext cx="40466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Black-box Access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(Prediction API)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64F4247-C73D-4638-8475-D5B707039A93}"/>
              </a:ext>
            </a:extLst>
          </p:cNvPr>
          <p:cNvSpPr txBox="1"/>
          <p:nvPr/>
        </p:nvSpPr>
        <p:spPr>
          <a:xfrm>
            <a:off x="698026" y="4696970"/>
            <a:ext cx="4046695" cy="830997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Black-box Attack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leak through predictions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6E2C3A-E298-4CCB-BB0A-A6527D64E6E6}"/>
              </a:ext>
            </a:extLst>
          </p:cNvPr>
          <p:cNvSpPr txBox="1"/>
          <p:nvPr/>
        </p:nvSpPr>
        <p:spPr>
          <a:xfrm>
            <a:off x="685830" y="1584695"/>
            <a:ext cx="404669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White-box Access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(Fully disclosed model)</a:t>
            </a:r>
          </a:p>
        </p:txBody>
      </p:sp>
      <p:sp>
        <p:nvSpPr>
          <p:cNvPr id="123" name="Left Brace 122">
            <a:extLst>
              <a:ext uri="{FF2B5EF4-FFF2-40B4-BE49-F238E27FC236}">
                <a16:creationId xmlns:a16="http://schemas.microsoft.com/office/drawing/2014/main" id="{AE8B35F7-2C11-4AA6-A561-EE5CF797B3F6}"/>
              </a:ext>
            </a:extLst>
          </p:cNvPr>
          <p:cNvSpPr/>
          <p:nvPr/>
        </p:nvSpPr>
        <p:spPr>
          <a:xfrm>
            <a:off x="7073758" y="1439159"/>
            <a:ext cx="361144" cy="213359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93C85-1776-48B8-B9CD-F1F3DD6D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Attacks (cont.)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1328D6-F18A-47DA-AD77-43836B792510}"/>
              </a:ext>
            </a:extLst>
          </p:cNvPr>
          <p:cNvSpPr/>
          <p:nvPr/>
        </p:nvSpPr>
        <p:spPr>
          <a:xfrm>
            <a:off x="7799012" y="3454304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EF355F-D81F-49AE-90AC-C3F144FA0618}"/>
              </a:ext>
            </a:extLst>
          </p:cNvPr>
          <p:cNvSpPr/>
          <p:nvPr/>
        </p:nvSpPr>
        <p:spPr>
          <a:xfrm>
            <a:off x="8722042" y="3461684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03539C-EFDD-43E8-AB59-87A6DEA27223}"/>
              </a:ext>
            </a:extLst>
          </p:cNvPr>
          <p:cNvSpPr/>
          <p:nvPr/>
        </p:nvSpPr>
        <p:spPr>
          <a:xfrm>
            <a:off x="9618207" y="3522322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D3DBC9-340E-4CB7-9707-F718EB48D3C0}"/>
              </a:ext>
            </a:extLst>
          </p:cNvPr>
          <p:cNvSpPr/>
          <p:nvPr/>
        </p:nvSpPr>
        <p:spPr>
          <a:xfrm>
            <a:off x="7484370" y="2339702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DAAC78-AC94-4CD3-82B0-7B0FB5DBA794}"/>
              </a:ext>
            </a:extLst>
          </p:cNvPr>
          <p:cNvSpPr/>
          <p:nvPr/>
        </p:nvSpPr>
        <p:spPr>
          <a:xfrm>
            <a:off x="8301788" y="2339701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1372A7-6789-4CFC-BC4E-7F02108103DC}"/>
              </a:ext>
            </a:extLst>
          </p:cNvPr>
          <p:cNvSpPr/>
          <p:nvPr/>
        </p:nvSpPr>
        <p:spPr>
          <a:xfrm>
            <a:off x="9119206" y="2339702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9A9C3B-6FA8-412F-A96E-8ED63A1B0E06}"/>
              </a:ext>
            </a:extLst>
          </p:cNvPr>
          <p:cNvSpPr/>
          <p:nvPr/>
        </p:nvSpPr>
        <p:spPr>
          <a:xfrm>
            <a:off x="9936624" y="2339700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C1CE9A-5A4F-4F0F-9421-BE87BD1A9AD0}"/>
              </a:ext>
            </a:extLst>
          </p:cNvPr>
          <p:cNvSpPr/>
          <p:nvPr/>
        </p:nvSpPr>
        <p:spPr>
          <a:xfrm>
            <a:off x="8301787" y="1228347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E9EC97-CDCD-4074-BDFA-2E477AE5AFE2}"/>
              </a:ext>
            </a:extLst>
          </p:cNvPr>
          <p:cNvSpPr/>
          <p:nvPr/>
        </p:nvSpPr>
        <p:spPr>
          <a:xfrm>
            <a:off x="9131403" y="1226703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455B6B-43E3-4370-A443-4CCC83EC9563}"/>
              </a:ext>
            </a:extLst>
          </p:cNvPr>
          <p:cNvCxnSpPr>
            <a:cxnSpLocks/>
            <a:stCxn id="6" idx="0"/>
            <a:endCxn id="9" idx="4"/>
          </p:cNvCxnSpPr>
          <p:nvPr/>
        </p:nvCxnSpPr>
        <p:spPr>
          <a:xfrm flipH="1" flipV="1">
            <a:off x="7650625" y="2672211"/>
            <a:ext cx="314642" cy="78209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1F0031-CAE7-41D2-80E5-CF7B4FD323A0}"/>
              </a:ext>
            </a:extLst>
          </p:cNvPr>
          <p:cNvCxnSpPr>
            <a:cxnSpLocks/>
            <a:stCxn id="6" idx="0"/>
            <a:endCxn id="10" idx="4"/>
          </p:cNvCxnSpPr>
          <p:nvPr/>
        </p:nvCxnSpPr>
        <p:spPr>
          <a:xfrm flipV="1">
            <a:off x="7965267" y="2672210"/>
            <a:ext cx="502776" cy="7820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8D369C-113B-4EBF-8236-4968DE7C253E}"/>
              </a:ext>
            </a:extLst>
          </p:cNvPr>
          <p:cNvCxnSpPr>
            <a:cxnSpLocks/>
            <a:stCxn id="6" idx="0"/>
            <a:endCxn id="11" idx="4"/>
          </p:cNvCxnSpPr>
          <p:nvPr/>
        </p:nvCxnSpPr>
        <p:spPr>
          <a:xfrm flipV="1">
            <a:off x="7965267" y="2672211"/>
            <a:ext cx="1320194" cy="78209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8111DA-7927-43E5-81DF-627DACE8A584}"/>
              </a:ext>
            </a:extLst>
          </p:cNvPr>
          <p:cNvCxnSpPr>
            <a:cxnSpLocks/>
            <a:stCxn id="6" idx="0"/>
            <a:endCxn id="12" idx="4"/>
          </p:cNvCxnSpPr>
          <p:nvPr/>
        </p:nvCxnSpPr>
        <p:spPr>
          <a:xfrm flipV="1">
            <a:off x="7965267" y="2672209"/>
            <a:ext cx="2137612" cy="78209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5FBED6-5462-4E69-B446-7E278FAE17A5}"/>
              </a:ext>
            </a:extLst>
          </p:cNvPr>
          <p:cNvCxnSpPr>
            <a:cxnSpLocks/>
            <a:stCxn id="7" idx="0"/>
            <a:endCxn id="9" idx="4"/>
          </p:cNvCxnSpPr>
          <p:nvPr/>
        </p:nvCxnSpPr>
        <p:spPr>
          <a:xfrm flipH="1" flipV="1">
            <a:off x="7650625" y="2672211"/>
            <a:ext cx="1237672" cy="78947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6B459E-6B20-43B6-ACDA-6D992B3D0565}"/>
              </a:ext>
            </a:extLst>
          </p:cNvPr>
          <p:cNvCxnSpPr>
            <a:cxnSpLocks/>
            <a:stCxn id="7" idx="0"/>
            <a:endCxn id="10" idx="4"/>
          </p:cNvCxnSpPr>
          <p:nvPr/>
        </p:nvCxnSpPr>
        <p:spPr>
          <a:xfrm flipH="1" flipV="1">
            <a:off x="8468043" y="2672210"/>
            <a:ext cx="420254" cy="78947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0DA7FD-0A16-42C3-9590-D1101020743E}"/>
              </a:ext>
            </a:extLst>
          </p:cNvPr>
          <p:cNvCxnSpPr>
            <a:cxnSpLocks/>
            <a:stCxn id="7" idx="0"/>
            <a:endCxn id="11" idx="4"/>
          </p:cNvCxnSpPr>
          <p:nvPr/>
        </p:nvCxnSpPr>
        <p:spPr>
          <a:xfrm flipV="1">
            <a:off x="8888297" y="2672211"/>
            <a:ext cx="397164" cy="78947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809BAC-C187-46F4-8792-51F6976296D4}"/>
              </a:ext>
            </a:extLst>
          </p:cNvPr>
          <p:cNvCxnSpPr>
            <a:cxnSpLocks/>
            <a:stCxn id="7" idx="0"/>
            <a:endCxn id="12" idx="4"/>
          </p:cNvCxnSpPr>
          <p:nvPr/>
        </p:nvCxnSpPr>
        <p:spPr>
          <a:xfrm flipV="1">
            <a:off x="8888297" y="2672209"/>
            <a:ext cx="1214582" cy="78947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00D449-E98F-49B2-917E-C198AF890A21}"/>
              </a:ext>
            </a:extLst>
          </p:cNvPr>
          <p:cNvCxnSpPr>
            <a:cxnSpLocks/>
            <a:stCxn id="8" idx="0"/>
            <a:endCxn id="9" idx="4"/>
          </p:cNvCxnSpPr>
          <p:nvPr/>
        </p:nvCxnSpPr>
        <p:spPr>
          <a:xfrm flipH="1" flipV="1">
            <a:off x="7650625" y="2672211"/>
            <a:ext cx="2133837" cy="85011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D21C85-618A-4E6F-AFE5-F516008A96E4}"/>
              </a:ext>
            </a:extLst>
          </p:cNvPr>
          <p:cNvCxnSpPr>
            <a:cxnSpLocks/>
            <a:stCxn id="8" idx="0"/>
            <a:endCxn id="10" idx="4"/>
          </p:cNvCxnSpPr>
          <p:nvPr/>
        </p:nvCxnSpPr>
        <p:spPr>
          <a:xfrm flipH="1" flipV="1">
            <a:off x="8468043" y="2672210"/>
            <a:ext cx="1316419" cy="85011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03703-E87F-4311-BBEB-E406B824B0A7}"/>
              </a:ext>
            </a:extLst>
          </p:cNvPr>
          <p:cNvCxnSpPr>
            <a:cxnSpLocks/>
            <a:stCxn id="8" idx="0"/>
            <a:endCxn id="11" idx="4"/>
          </p:cNvCxnSpPr>
          <p:nvPr/>
        </p:nvCxnSpPr>
        <p:spPr>
          <a:xfrm flipH="1" flipV="1">
            <a:off x="9285461" y="2672211"/>
            <a:ext cx="499001" cy="85011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2F5BFB-6D08-4559-B32F-07541B603434}"/>
              </a:ext>
            </a:extLst>
          </p:cNvPr>
          <p:cNvCxnSpPr>
            <a:cxnSpLocks/>
            <a:stCxn id="8" idx="0"/>
            <a:endCxn id="12" idx="4"/>
          </p:cNvCxnSpPr>
          <p:nvPr/>
        </p:nvCxnSpPr>
        <p:spPr>
          <a:xfrm flipV="1">
            <a:off x="9784462" y="2672209"/>
            <a:ext cx="318417" cy="8501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13C87F-FD5D-448D-9AB6-9A230A2F2B6D}"/>
              </a:ext>
            </a:extLst>
          </p:cNvPr>
          <p:cNvCxnSpPr>
            <a:cxnSpLocks/>
            <a:stCxn id="9" idx="0"/>
            <a:endCxn id="13" idx="4"/>
          </p:cNvCxnSpPr>
          <p:nvPr/>
        </p:nvCxnSpPr>
        <p:spPr>
          <a:xfrm flipV="1">
            <a:off x="7650625" y="1560856"/>
            <a:ext cx="817417" cy="77884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1183E1-A81F-498E-8E59-DE0A659552DF}"/>
              </a:ext>
            </a:extLst>
          </p:cNvPr>
          <p:cNvCxnSpPr>
            <a:cxnSpLocks/>
            <a:stCxn id="9" idx="0"/>
            <a:endCxn id="14" idx="4"/>
          </p:cNvCxnSpPr>
          <p:nvPr/>
        </p:nvCxnSpPr>
        <p:spPr>
          <a:xfrm flipV="1">
            <a:off x="7650625" y="1559212"/>
            <a:ext cx="1647033" cy="7804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447B66-EC67-4CBE-A867-1233733F345E}"/>
              </a:ext>
            </a:extLst>
          </p:cNvPr>
          <p:cNvCxnSpPr>
            <a:cxnSpLocks/>
            <a:stCxn id="10" idx="0"/>
            <a:endCxn id="13" idx="4"/>
          </p:cNvCxnSpPr>
          <p:nvPr/>
        </p:nvCxnSpPr>
        <p:spPr>
          <a:xfrm flipH="1" flipV="1">
            <a:off x="8468042" y="1560856"/>
            <a:ext cx="1" cy="77884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BECD72-6BC8-431C-88D8-27F5549E4E7A}"/>
              </a:ext>
            </a:extLst>
          </p:cNvPr>
          <p:cNvCxnSpPr>
            <a:cxnSpLocks/>
            <a:stCxn id="11" idx="0"/>
            <a:endCxn id="13" idx="4"/>
          </p:cNvCxnSpPr>
          <p:nvPr/>
        </p:nvCxnSpPr>
        <p:spPr>
          <a:xfrm flipH="1" flipV="1">
            <a:off x="8468042" y="1560856"/>
            <a:ext cx="817419" cy="77884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1A9CA4-4BE3-4C4D-BD45-30D28AE88A6F}"/>
              </a:ext>
            </a:extLst>
          </p:cNvPr>
          <p:cNvCxnSpPr>
            <a:cxnSpLocks/>
            <a:stCxn id="12" idx="0"/>
            <a:endCxn id="13" idx="4"/>
          </p:cNvCxnSpPr>
          <p:nvPr/>
        </p:nvCxnSpPr>
        <p:spPr>
          <a:xfrm flipH="1" flipV="1">
            <a:off x="8468042" y="1560856"/>
            <a:ext cx="1634837" cy="7788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4010B1-CB17-4E7E-8616-C157F85F4DD3}"/>
              </a:ext>
            </a:extLst>
          </p:cNvPr>
          <p:cNvCxnSpPr>
            <a:cxnSpLocks/>
            <a:stCxn id="10" idx="0"/>
            <a:endCxn id="14" idx="4"/>
          </p:cNvCxnSpPr>
          <p:nvPr/>
        </p:nvCxnSpPr>
        <p:spPr>
          <a:xfrm flipV="1">
            <a:off x="8468043" y="1559212"/>
            <a:ext cx="829615" cy="7804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1EF024-29E9-4525-A1D7-07D10D11C797}"/>
              </a:ext>
            </a:extLst>
          </p:cNvPr>
          <p:cNvCxnSpPr>
            <a:cxnSpLocks/>
            <a:stCxn id="11" idx="0"/>
            <a:endCxn id="14" idx="4"/>
          </p:cNvCxnSpPr>
          <p:nvPr/>
        </p:nvCxnSpPr>
        <p:spPr>
          <a:xfrm flipV="1">
            <a:off x="9285461" y="1559212"/>
            <a:ext cx="12197" cy="7804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11978FC-3FE8-48A4-A27F-5FE78B828994}"/>
              </a:ext>
            </a:extLst>
          </p:cNvPr>
          <p:cNvCxnSpPr>
            <a:cxnSpLocks/>
            <a:stCxn id="12" idx="0"/>
            <a:endCxn id="14" idx="4"/>
          </p:cNvCxnSpPr>
          <p:nvPr/>
        </p:nvCxnSpPr>
        <p:spPr>
          <a:xfrm flipH="1" flipV="1">
            <a:off x="9297658" y="1559212"/>
            <a:ext cx="805221" cy="7804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1E3402E8-542B-421D-B8CE-38DB83777A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1575282"/>
                  </p:ext>
                </p:extLst>
              </p:nvPr>
            </p:nvGraphicFramePr>
            <p:xfrm>
              <a:off x="7472683" y="278612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1E3402E8-542B-421D-B8CE-38DB83777A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1575282"/>
                  </p:ext>
                </p:extLst>
              </p:nvPr>
            </p:nvGraphicFramePr>
            <p:xfrm>
              <a:off x="7472683" y="278612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09" t="-13115" r="-38453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8889" t="-13115" r="-314444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889" t="-13115" r="-214444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5385" t="-13115" r="-11208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0926257C-C5CE-45A4-8D95-96DF8E447F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9068156"/>
                  </p:ext>
                </p:extLst>
              </p:nvPr>
            </p:nvGraphicFramePr>
            <p:xfrm>
              <a:off x="7484369" y="1854944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0926257C-C5CE-45A4-8D95-96DF8E447F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9068156"/>
                  </p:ext>
                </p:extLst>
              </p:nvPr>
            </p:nvGraphicFramePr>
            <p:xfrm>
              <a:off x="7484369" y="1854944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8889" t="-12903" r="-314444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18889" t="-12903" r="-214444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5385" t="-12903" r="-112088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20000" t="-12903" r="-13333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2" name="Picture 71">
            <a:extLst>
              <a:ext uri="{FF2B5EF4-FFF2-40B4-BE49-F238E27FC236}">
                <a16:creationId xmlns:a16="http://schemas.microsoft.com/office/drawing/2014/main" id="{943497D4-6509-431B-9D5F-9B04E7111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232" y="2061798"/>
            <a:ext cx="1016052" cy="927148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B6BD294-B684-4DEE-83D4-55668EDAF285}"/>
              </a:ext>
            </a:extLst>
          </p:cNvPr>
          <p:cNvCxnSpPr>
            <a:cxnSpLocks/>
            <a:stCxn id="36" idx="3"/>
            <a:endCxn id="72" idx="1"/>
          </p:cNvCxnSpPr>
          <p:nvPr/>
        </p:nvCxnSpPr>
        <p:spPr>
          <a:xfrm>
            <a:off x="10269133" y="2040364"/>
            <a:ext cx="419099" cy="4850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4F83D8F-2C17-4782-8505-2472BB013586}"/>
              </a:ext>
            </a:extLst>
          </p:cNvPr>
          <p:cNvCxnSpPr>
            <a:cxnSpLocks/>
            <a:stCxn id="35" idx="3"/>
            <a:endCxn id="72" idx="1"/>
          </p:cNvCxnSpPr>
          <p:nvPr/>
        </p:nvCxnSpPr>
        <p:spPr>
          <a:xfrm flipV="1">
            <a:off x="10257447" y="2525372"/>
            <a:ext cx="430785" cy="4461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837E0347-1EEE-4380-9CFD-A5178C48441E}"/>
                  </a:ext>
                </a:extLst>
              </p:cNvPr>
              <p:cNvSpPr/>
              <p:nvPr/>
            </p:nvSpPr>
            <p:spPr>
              <a:xfrm>
                <a:off x="7458334" y="5208028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837E0347-1EEE-4380-9CFD-A5178C484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334" y="5208028"/>
                <a:ext cx="794353" cy="7943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B386330-04FB-4B01-9B1C-D71EDC015D86}"/>
              </a:ext>
            </a:extLst>
          </p:cNvPr>
          <p:cNvCxnSpPr>
            <a:cxnSpLocks/>
          </p:cNvCxnSpPr>
          <p:nvPr/>
        </p:nvCxnSpPr>
        <p:spPr>
          <a:xfrm flipH="1">
            <a:off x="8360892" y="5741327"/>
            <a:ext cx="162724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2C7DF39-8775-452C-AA51-CF4CA2611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73" y="5049921"/>
            <a:ext cx="1016052" cy="927148"/>
          </a:xfrm>
          <a:prstGeom prst="rect">
            <a:avLst/>
          </a:prstGeom>
        </p:spPr>
      </p:pic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30AD633-158D-45E0-A8B3-78BF5B9D6E52}"/>
              </a:ext>
            </a:extLst>
          </p:cNvPr>
          <p:cNvCxnSpPr>
            <a:cxnSpLocks/>
          </p:cNvCxnSpPr>
          <p:nvPr/>
        </p:nvCxnSpPr>
        <p:spPr>
          <a:xfrm>
            <a:off x="8365096" y="5513495"/>
            <a:ext cx="163603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39C7937-CEAD-438D-82D6-24C7815FF870}"/>
                  </a:ext>
                </a:extLst>
              </p:cNvPr>
              <p:cNvSpPr txBox="1"/>
              <p:nvPr/>
            </p:nvSpPr>
            <p:spPr>
              <a:xfrm>
                <a:off x="8991922" y="5666853"/>
                <a:ext cx="4597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39C7937-CEAD-438D-82D6-24C7815FF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922" y="5666853"/>
                <a:ext cx="45979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4E541B0-1790-44FE-BD36-E941139162DC}"/>
                  </a:ext>
                </a:extLst>
              </p:cNvPr>
              <p:cNvSpPr txBox="1"/>
              <p:nvPr/>
            </p:nvSpPr>
            <p:spPr>
              <a:xfrm>
                <a:off x="8837866" y="4964001"/>
                <a:ext cx="4597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4E541B0-1790-44FE-BD36-E94113916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66" y="4964001"/>
                <a:ext cx="459792" cy="461665"/>
              </a:xfrm>
              <a:prstGeom prst="rect">
                <a:avLst/>
              </a:prstGeom>
              <a:blipFill>
                <a:blip r:embed="rId9"/>
                <a:stretch>
                  <a:fillRect l="-12000" r="-10533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45E5601D-57FC-416A-801C-4D362F2717E2}"/>
                  </a:ext>
                </a:extLst>
              </p:cNvPr>
              <p:cNvSpPr/>
              <p:nvPr/>
            </p:nvSpPr>
            <p:spPr>
              <a:xfrm>
                <a:off x="6157599" y="2106027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45E5601D-57FC-416A-801C-4D362F271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599" y="2106027"/>
                <a:ext cx="794353" cy="7943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TextBox 123">
            <a:extLst>
              <a:ext uri="{FF2B5EF4-FFF2-40B4-BE49-F238E27FC236}">
                <a16:creationId xmlns:a16="http://schemas.microsoft.com/office/drawing/2014/main" id="{5928EC59-FCB3-4A9A-9FF3-9F98AB8F9F3D}"/>
              </a:ext>
            </a:extLst>
          </p:cNvPr>
          <p:cNvSpPr txBox="1"/>
          <p:nvPr/>
        </p:nvSpPr>
        <p:spPr>
          <a:xfrm>
            <a:off x="687867" y="1594855"/>
            <a:ext cx="4046694" cy="830997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White-box Attacks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 leak through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80A39-7675-44E2-A44B-BE75B970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22FCCB-2795-42A5-AF5B-92AF4FA1231A}" type="slidenum">
              <a:rPr lang="en-US" smtClean="0"/>
              <a:t>11</a:t>
            </a:fld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C53B550-8007-4AE1-8C8D-B30F5C48F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26" y="2518072"/>
            <a:ext cx="3704688" cy="1417666"/>
          </a:xfrm>
        </p:spPr>
        <p:txBody>
          <a:bodyPr>
            <a:normAutofit/>
          </a:bodyPr>
          <a:lstStyle/>
          <a:p>
            <a:r>
              <a:rPr lang="en-US" sz="2400" dirty="0"/>
              <a:t>LSB Encoding</a:t>
            </a:r>
          </a:p>
          <a:p>
            <a:r>
              <a:rPr lang="en-US" sz="2400" dirty="0"/>
              <a:t>Correlated Value Encoding</a:t>
            </a:r>
          </a:p>
          <a:p>
            <a:r>
              <a:rPr lang="en-US" sz="2400" dirty="0"/>
              <a:t>Sign Encoding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5E257FB-C4BA-420C-A713-41B466DD9D7E}"/>
              </a:ext>
            </a:extLst>
          </p:cNvPr>
          <p:cNvSpPr txBox="1">
            <a:spLocks/>
          </p:cNvSpPr>
          <p:nvPr/>
        </p:nvSpPr>
        <p:spPr>
          <a:xfrm>
            <a:off x="698026" y="5721587"/>
            <a:ext cx="3432919" cy="551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Capacity Abuse Attack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9F84005-E840-4B51-8FA4-3063ADEFE843}"/>
              </a:ext>
            </a:extLst>
          </p:cNvPr>
          <p:cNvCxnSpPr>
            <a:cxnSpLocks/>
          </p:cNvCxnSpPr>
          <p:nvPr/>
        </p:nvCxnSpPr>
        <p:spPr>
          <a:xfrm>
            <a:off x="634132" y="4194720"/>
            <a:ext cx="11046934" cy="49508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E8B8509B-D827-4991-A801-BDDF90874F76}"/>
              </a:ext>
            </a:extLst>
          </p:cNvPr>
          <p:cNvSpPr/>
          <p:nvPr/>
        </p:nvSpPr>
        <p:spPr>
          <a:xfrm>
            <a:off x="6775985" y="653374"/>
            <a:ext cx="420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Adversary can inspect the parameters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61A2494-60C2-4264-B5CC-676C7167B4B6}"/>
              </a:ext>
            </a:extLst>
          </p:cNvPr>
          <p:cNvSpPr/>
          <p:nvPr/>
        </p:nvSpPr>
        <p:spPr>
          <a:xfrm>
            <a:off x="7351762" y="4567919"/>
            <a:ext cx="3620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Adversary can only send queries</a:t>
            </a:r>
          </a:p>
        </p:txBody>
      </p:sp>
      <p:sp>
        <p:nvSpPr>
          <p:cNvPr id="94" name="Speech Bubble: Oval 93">
            <a:extLst>
              <a:ext uri="{FF2B5EF4-FFF2-40B4-BE49-F238E27FC236}">
                <a16:creationId xmlns:a16="http://schemas.microsoft.com/office/drawing/2014/main" id="{DE4AFEB4-21AD-45B4-9672-FF653ECA1070}"/>
              </a:ext>
            </a:extLst>
          </p:cNvPr>
          <p:cNvSpPr/>
          <p:nvPr/>
        </p:nvSpPr>
        <p:spPr>
          <a:xfrm>
            <a:off x="3645896" y="2738089"/>
            <a:ext cx="5023405" cy="1992079"/>
          </a:xfrm>
          <a:prstGeom prst="wedgeEllipseCallout">
            <a:avLst>
              <a:gd name="adj1" fmla="val 9593"/>
              <a:gd name="adj2" fmla="val -673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This talk focus on attacks against </a:t>
            </a:r>
            <a:r>
              <a:rPr lang="en-US" sz="3200" b="1" dirty="0">
                <a:solidFill>
                  <a:schemeClr val="tx1"/>
                </a:solidFill>
              </a:rPr>
              <a:t>deep learning</a:t>
            </a:r>
            <a:r>
              <a:rPr lang="en-US" sz="3200" dirty="0">
                <a:solidFill>
                  <a:schemeClr val="tx1"/>
                </a:solidFill>
              </a:rPr>
              <a:t>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"/>
    </mc:Choice>
    <mc:Fallback xmlns="">
      <p:transition spd="slow" advTm="1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25" grpId="0" animBg="1"/>
      <p:bldP spid="114" grpId="0" animBg="1"/>
      <p:bldP spid="119" grpId="0"/>
      <p:bldP spid="120" grpId="0"/>
      <p:bldP spid="124" grpId="0" animBg="1"/>
      <p:bldP spid="49" grpId="0" uiExpand="1" build="p"/>
      <p:bldP spid="50" grpId="0"/>
      <p:bldP spid="56" grpId="0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3E90C4-C34C-47BD-87BB-B3D869433012}"/>
                  </a:ext>
                </a:extLst>
              </p:cNvPr>
              <p:cNvSpPr/>
              <p:nvPr/>
            </p:nvSpPr>
            <p:spPr>
              <a:xfrm>
                <a:off x="838199" y="1463263"/>
                <a:ext cx="10104121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LSB encoding: </a:t>
                </a:r>
                <a:r>
                  <a:rPr lang="en-US" sz="2800" dirty="0"/>
                  <a:t>write data into the LSB of benignly trained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Simple but effective. Please refer paper for detailed results.</a:t>
                </a:r>
              </a:p>
              <a:p>
                <a:r>
                  <a:rPr lang="en-US" sz="2800" b="1" dirty="0"/>
                  <a:t>More natural way: encode secrets in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during training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Express malicious task as a regularization term!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Solver finds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dirty="0"/>
                  <a:t> that optimizes two tasks at the same time!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3E90C4-C34C-47BD-87BB-B3D8694330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63263"/>
                <a:ext cx="10104121" cy="2246769"/>
              </a:xfrm>
              <a:prstGeom prst="rect">
                <a:avLst/>
              </a:prstGeom>
              <a:blipFill>
                <a:blip r:embed="rId4"/>
                <a:stretch>
                  <a:fillRect l="-1206" t="-2439" b="-6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810E387-AED8-48EE-91F4-E86D4190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White-box Attacks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0B335-9619-40C0-A27B-591B416E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22FCCB-2795-42A5-AF5B-92AF4FA1231A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113F06-B9E4-45C9-8E24-84A0FD43362E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809134" y="4809481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10BD36-7E13-406B-A07C-775DE0509790}"/>
              </a:ext>
            </a:extLst>
          </p:cNvPr>
          <p:cNvCxnSpPr>
            <a:cxnSpLocks/>
            <a:stCxn id="30" idx="3"/>
            <a:endCxn id="36" idx="2"/>
          </p:cNvCxnSpPr>
          <p:nvPr/>
        </p:nvCxnSpPr>
        <p:spPr>
          <a:xfrm flipV="1">
            <a:off x="1978448" y="4809480"/>
            <a:ext cx="36380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1D6C70A-4013-4645-B432-A3269D85199E}"/>
                  </a:ext>
                </a:extLst>
              </p:cNvPr>
              <p:cNvSpPr/>
              <p:nvPr/>
            </p:nvSpPr>
            <p:spPr>
              <a:xfrm>
                <a:off x="1184095" y="4412304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𝓐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1D6C70A-4013-4645-B432-A3269D851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95" y="4412304"/>
                <a:ext cx="794353" cy="794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CB3761-60BC-496D-8B1A-9F90A1C4016B}"/>
                  </a:ext>
                </a:extLst>
              </p:cNvPr>
              <p:cNvSpPr/>
              <p:nvPr/>
            </p:nvSpPr>
            <p:spPr>
              <a:xfrm>
                <a:off x="3808122" y="3862153"/>
                <a:ext cx="6504277" cy="189203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6"/>
                    </a:solidFill>
                  </a:rPr>
                  <a:t>Training Algorithm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𝓣</m:t>
                    </m:r>
                  </m:oMath>
                </a14:m>
                <a:r>
                  <a:rPr lang="en-US" sz="2400" b="1" dirty="0">
                    <a:solidFill>
                      <a:schemeClr val="accent6"/>
                    </a:solidFill>
                  </a:rPr>
                  <a:t> (high-level):</a:t>
                </a:r>
              </a:p>
              <a:p>
                <a:r>
                  <a:rPr lang="en-US" sz="2400" b="1" dirty="0">
                    <a:solidFill>
                      <a:schemeClr val="accent6"/>
                    </a:solidFill>
                  </a:rPr>
                  <a:t>Task: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minimize model’s mistakes</a:t>
                </a:r>
                <a:endParaRPr lang="en-US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Objective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f>
                      <m:fPr>
                        <m:ctrlPr>
                          <a:rPr lang="en-US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𝛺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6"/>
                    </a:solidFill>
                  </a:rPr>
                  <a:t>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𝒔𝒐𝒍𝒗𝒆𝒓</m:t>
                    </m:r>
                    <m: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Objective</m:t>
                    </m:r>
                    <m: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CB3761-60BC-496D-8B1A-9F90A1C40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122" y="3862153"/>
                <a:ext cx="6504277" cy="18920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EECA8A-E4DD-4D7A-8169-CAD082134608}"/>
              </a:ext>
            </a:extLst>
          </p:cNvPr>
          <p:cNvCxnSpPr>
            <a:cxnSpLocks/>
            <a:stCxn id="36" idx="4"/>
            <a:endCxn id="31" idx="1"/>
          </p:cNvCxnSpPr>
          <p:nvPr/>
        </p:nvCxnSpPr>
        <p:spPr>
          <a:xfrm flipV="1">
            <a:off x="3280519" y="4808170"/>
            <a:ext cx="527603" cy="1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61DFB96-466A-45B7-99C1-9992B2D94766}"/>
                  </a:ext>
                </a:extLst>
              </p:cNvPr>
              <p:cNvSpPr/>
              <p:nvPr/>
            </p:nvSpPr>
            <p:spPr>
              <a:xfrm>
                <a:off x="2414211" y="5754186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𝜴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61DFB96-466A-45B7-99C1-9992B2D94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211" y="5754186"/>
                <a:ext cx="794353" cy="7943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6F4F568-3B85-47B3-8AF2-7090CB24AC9C}"/>
              </a:ext>
            </a:extLst>
          </p:cNvPr>
          <p:cNvCxnSpPr>
            <a:cxnSpLocks/>
            <a:stCxn id="33" idx="3"/>
            <a:endCxn id="31" idx="2"/>
          </p:cNvCxnSpPr>
          <p:nvPr/>
        </p:nvCxnSpPr>
        <p:spPr>
          <a:xfrm flipV="1">
            <a:off x="3208564" y="5754186"/>
            <a:ext cx="3851697" cy="39717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A90AEC-C45A-40CB-9463-DB857EF545DB}"/>
              </a:ext>
            </a:extLst>
          </p:cNvPr>
          <p:cNvCxnSpPr>
            <a:cxnSpLocks/>
            <a:stCxn id="31" idx="3"/>
            <a:endCxn id="96" idx="1"/>
          </p:cNvCxnSpPr>
          <p:nvPr/>
        </p:nvCxnSpPr>
        <p:spPr>
          <a:xfrm flipV="1">
            <a:off x="10312399" y="4808169"/>
            <a:ext cx="39462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5E1729FE-20FF-4D19-A48D-A3F5A1B78E7A}"/>
                  </a:ext>
                </a:extLst>
              </p:cNvPr>
              <p:cNvSpPr/>
              <p:nvPr/>
            </p:nvSpPr>
            <p:spPr>
              <a:xfrm>
                <a:off x="2342257" y="4376308"/>
                <a:ext cx="938262" cy="866344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𝑎𝑢𝑔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5E1729FE-20FF-4D19-A48D-A3F5A1B78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257" y="4376308"/>
                <a:ext cx="938262" cy="866344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8EB6C6A-C9B8-4363-8FC1-6DC75601F34F}"/>
                  </a:ext>
                </a:extLst>
              </p:cNvPr>
              <p:cNvSpPr/>
              <p:nvPr/>
            </p:nvSpPr>
            <p:spPr>
              <a:xfrm>
                <a:off x="10707020" y="4546559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8EB6C6A-C9B8-4363-8FC1-6DC75601F3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020" y="4546559"/>
                <a:ext cx="6467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1C8DAB-862A-44A0-97C6-AC6A87E9314A}"/>
                  </a:ext>
                </a:extLst>
              </p:cNvPr>
              <p:cNvSpPr/>
              <p:nvPr/>
            </p:nvSpPr>
            <p:spPr>
              <a:xfrm>
                <a:off x="8426515" y="4744992"/>
                <a:ext cx="178428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𝑚𝑎𝑙</m:t>
                          </m:r>
                        </m:sub>
                      </m:sSub>
                      <m:r>
                        <a:rPr lang="en-US" sz="24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1C8DAB-862A-44A0-97C6-AC6A87E93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515" y="4744992"/>
                <a:ext cx="1784284" cy="461665"/>
              </a:xfrm>
              <a:prstGeom prst="rect">
                <a:avLst/>
              </a:prstGeom>
              <a:blipFill>
                <a:blip r:embed="rId10"/>
                <a:stretch>
                  <a:fillRect l="-341" r="-477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7ED93E-04A9-4F7E-BC32-1936F8078600}"/>
                  </a:ext>
                </a:extLst>
              </p:cNvPr>
              <p:cNvSpPr/>
              <p:nvPr/>
            </p:nvSpPr>
            <p:spPr>
              <a:xfrm>
                <a:off x="2353964" y="5754186"/>
                <a:ext cx="854600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𝒎𝒂𝒍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7ED93E-04A9-4F7E-BC32-1936F8078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964" y="5754186"/>
                <a:ext cx="854600" cy="7943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0C08461-438B-4A07-82C8-E7E6C1AD910C}"/>
                  </a:ext>
                </a:extLst>
              </p:cNvPr>
              <p:cNvSpPr/>
              <p:nvPr/>
            </p:nvSpPr>
            <p:spPr>
              <a:xfrm>
                <a:off x="10703156" y="4546651"/>
                <a:ext cx="6467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0C08461-438B-4A07-82C8-E7E6C1AD9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156" y="4546651"/>
                <a:ext cx="64678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FD5F0D8-D66C-4C6D-82CF-11BB2F67B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3" y="5621391"/>
            <a:ext cx="1016052" cy="92714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B571F3-3B02-49E2-AF8A-0AF9A1F296AE}"/>
              </a:ext>
            </a:extLst>
          </p:cNvPr>
          <p:cNvCxnSpPr>
            <a:cxnSpLocks/>
            <a:endCxn id="115" idx="1"/>
          </p:cNvCxnSpPr>
          <p:nvPr/>
        </p:nvCxnSpPr>
        <p:spPr>
          <a:xfrm>
            <a:off x="1754405" y="6151363"/>
            <a:ext cx="59955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35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"/>
    </mc:Choice>
    <mc:Fallback xmlns="">
      <p:transition spd="slow" advTm="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6" grpId="0" animBg="1"/>
      <p:bldP spid="96" grpId="0"/>
      <p:bldP spid="3" grpId="0" animBg="1"/>
      <p:bldP spid="115" grpId="0" animBg="1"/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6BE4A81-9F38-4745-A515-A30F71F98A3C}"/>
                  </a:ext>
                </a:extLst>
              </p:cNvPr>
              <p:cNvSpPr txBox="1"/>
              <p:nvPr/>
            </p:nvSpPr>
            <p:spPr>
              <a:xfrm>
                <a:off x="522435" y="4969252"/>
                <a:ext cx="5801896" cy="156966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</a:rPr>
                  <a:t>Correlated Value Encoding: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Correlated value can leak data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Extract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as a sequence of real numbers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Maximize the correlation between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6BE4A81-9F38-4745-A515-A30F71F98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35" y="4969252"/>
                <a:ext cx="5801896" cy="1569660"/>
              </a:xfrm>
              <a:prstGeom prst="rect">
                <a:avLst/>
              </a:prstGeom>
              <a:blipFill>
                <a:blip r:embed="rId4"/>
                <a:stretch>
                  <a:fillRect l="-1358" t="-1894" b="-6439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B888FB6-333A-4894-A868-D4C22E32881D}"/>
                  </a:ext>
                </a:extLst>
              </p:cNvPr>
              <p:cNvSpPr/>
              <p:nvPr/>
            </p:nvSpPr>
            <p:spPr>
              <a:xfrm>
                <a:off x="6542503" y="4969252"/>
                <a:ext cx="5304055" cy="1569660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Sign Encoding: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Sign can leak one bit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Extract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as </a:t>
                </a:r>
                <a:r>
                  <a:rPr lang="en-US" sz="2400" dirty="0" err="1"/>
                  <a:t>bitstring</a:t>
                </a:r>
                <a:r>
                  <a:rPr lang="en-US" sz="2400" dirty="0"/>
                  <a:t> made of {-1, +1}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Match signs of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with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B888FB6-333A-4894-A868-D4C22E328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503" y="4969252"/>
                <a:ext cx="5304055" cy="1569660"/>
              </a:xfrm>
              <a:prstGeom prst="rect">
                <a:avLst/>
              </a:prstGeom>
              <a:blipFill>
                <a:blip r:embed="rId5"/>
                <a:stretch>
                  <a:fillRect l="-1370" t="-1894" b="-6439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44BE51-3F65-4616-B6E0-B7BA7926A597}"/>
                  </a:ext>
                </a:extLst>
              </p:cNvPr>
              <p:cNvSpPr/>
              <p:nvPr/>
            </p:nvSpPr>
            <p:spPr>
              <a:xfrm>
                <a:off x="2074911" y="3223643"/>
                <a:ext cx="8498840" cy="508000"/>
              </a:xfrm>
              <a:prstGeom prst="rect">
                <a:avLst/>
              </a:prstGeom>
              <a:solidFill>
                <a:srgbClr val="F2D8D8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Engineered</a:t>
                </a:r>
                <a:r>
                  <a:rPr lang="en-US" sz="2800" dirty="0">
                    <a:solidFill>
                      <a:schemeClr val="tx1"/>
                    </a:solidFill>
                  </a:rPr>
                  <a:t> “regularization” term to bias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to encode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44BE51-3F65-4616-B6E0-B7BA7926A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11" y="3223643"/>
                <a:ext cx="8498840" cy="50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C4FE7025-385E-4C00-AC60-7DEEC427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White-box Attacks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370A6-DE8B-4DBF-AA8A-CFD301E3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9337BD-0E0B-468F-830E-2539B4E7F782}"/>
                  </a:ext>
                </a:extLst>
              </p:cNvPr>
              <p:cNvSpPr/>
              <p:nvPr/>
            </p:nvSpPr>
            <p:spPr>
              <a:xfrm>
                <a:off x="1186873" y="4006160"/>
                <a:ext cx="4473019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𝒎𝒂𝒍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std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std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9337BD-0E0B-468F-830E-2539B4E7F7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873" y="4006160"/>
                <a:ext cx="4473019" cy="7222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A09E74-1BEE-4199-AF8D-6D8B577ADBBC}"/>
                  </a:ext>
                </a:extLst>
              </p:cNvPr>
              <p:cNvSpPr/>
              <p:nvPr/>
            </p:nvSpPr>
            <p:spPr>
              <a:xfrm>
                <a:off x="6796950" y="4136291"/>
                <a:ext cx="4795159" cy="461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𝒎𝒂𝒍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(0, 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)|</m:t>
                        </m:r>
                      </m:e>
                    </m:nary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A09E74-1BEE-4199-AF8D-6D8B577AD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950" y="4136291"/>
                <a:ext cx="4795159" cy="461986"/>
              </a:xfrm>
              <a:prstGeom prst="rect">
                <a:avLst/>
              </a:prstGeom>
              <a:blipFill>
                <a:blip r:embed="rId8"/>
                <a:stretch>
                  <a:fillRect l="-381" t="-132000" b="-1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05BFC5-9DBD-44E3-90D0-871DD5D09F5E}"/>
                  </a:ext>
                </a:extLst>
              </p:cNvPr>
              <p:cNvSpPr/>
              <p:nvPr/>
            </p:nvSpPr>
            <p:spPr>
              <a:xfrm>
                <a:off x="2074911" y="1624621"/>
                <a:ext cx="8498840" cy="508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Standard ML use regularization term to constrain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05BFC5-9DBD-44E3-90D0-871DD5D09F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11" y="1624621"/>
                <a:ext cx="8498840" cy="508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25938A-F413-4139-A1FD-6D9E8EF4BBAF}"/>
                  </a:ext>
                </a:extLst>
              </p:cNvPr>
              <p:cNvSpPr/>
              <p:nvPr/>
            </p:nvSpPr>
            <p:spPr>
              <a:xfrm>
                <a:off x="3981382" y="2219518"/>
                <a:ext cx="4685898" cy="883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L-1 regularization: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𝜴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dirty="0"/>
              </a:p>
              <a:p>
                <a:r>
                  <a:rPr lang="en-US" sz="2400" b="1" dirty="0"/>
                  <a:t>L-2 regularization: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𝜴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25938A-F413-4139-A1FD-6D9E8EF4B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382" y="2219518"/>
                <a:ext cx="4685898" cy="883703"/>
              </a:xfrm>
              <a:prstGeom prst="rect">
                <a:avLst/>
              </a:prstGeom>
              <a:blipFill>
                <a:blip r:embed="rId10"/>
                <a:stretch>
                  <a:fillRect l="-1951" t="-5517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97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"/>
    </mc:Choice>
    <mc:Fallback xmlns="">
      <p:transition spd="slow" advTm="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93" grpId="0" animBg="1"/>
      <p:bldP spid="10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070B-C676-4C74-A265-AF93213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Decode from White-box Model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EE4A6F-E14F-4A4C-B16D-E211535B7E01}"/>
              </a:ext>
            </a:extLst>
          </p:cNvPr>
          <p:cNvSpPr/>
          <p:nvPr/>
        </p:nvSpPr>
        <p:spPr>
          <a:xfrm>
            <a:off x="1173020" y="4156787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773279-F023-43C8-925C-BFA4D5BE7487}"/>
              </a:ext>
            </a:extLst>
          </p:cNvPr>
          <p:cNvSpPr/>
          <p:nvPr/>
        </p:nvSpPr>
        <p:spPr>
          <a:xfrm>
            <a:off x="2065483" y="4156787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76AD85-286F-413B-8AB0-A874C70E85A0}"/>
              </a:ext>
            </a:extLst>
          </p:cNvPr>
          <p:cNvSpPr/>
          <p:nvPr/>
        </p:nvSpPr>
        <p:spPr>
          <a:xfrm>
            <a:off x="2957945" y="4156789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4F4939-AEA1-4D6F-B3A4-ACF829830F35}"/>
              </a:ext>
            </a:extLst>
          </p:cNvPr>
          <p:cNvSpPr/>
          <p:nvPr/>
        </p:nvSpPr>
        <p:spPr>
          <a:xfrm>
            <a:off x="838200" y="2923740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0E6A06-FD82-4AFB-927A-6C5C7BEE68F2}"/>
              </a:ext>
            </a:extLst>
          </p:cNvPr>
          <p:cNvSpPr/>
          <p:nvPr/>
        </p:nvSpPr>
        <p:spPr>
          <a:xfrm>
            <a:off x="1655618" y="2923739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8491F2-EEE1-4F88-A66C-8C16F2CC8B74}"/>
              </a:ext>
            </a:extLst>
          </p:cNvPr>
          <p:cNvSpPr/>
          <p:nvPr/>
        </p:nvSpPr>
        <p:spPr>
          <a:xfrm>
            <a:off x="2473036" y="2923740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F8D1CD-24A5-4CD6-A1E3-EA2D701B4310}"/>
              </a:ext>
            </a:extLst>
          </p:cNvPr>
          <p:cNvSpPr/>
          <p:nvPr/>
        </p:nvSpPr>
        <p:spPr>
          <a:xfrm>
            <a:off x="3290454" y="2923738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2796E1-DDF0-4C0D-A0BB-9EE486C0F440}"/>
              </a:ext>
            </a:extLst>
          </p:cNvPr>
          <p:cNvSpPr/>
          <p:nvPr/>
        </p:nvSpPr>
        <p:spPr>
          <a:xfrm>
            <a:off x="1655617" y="1690688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022502-71CA-4AD7-A7A4-A8D2D4D0E2DA}"/>
              </a:ext>
            </a:extLst>
          </p:cNvPr>
          <p:cNvSpPr/>
          <p:nvPr/>
        </p:nvSpPr>
        <p:spPr>
          <a:xfrm>
            <a:off x="2473035" y="1690689"/>
            <a:ext cx="332509" cy="33250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DA39EE-779F-4829-B1FE-6AE0913D2F16}"/>
              </a:ext>
            </a:extLst>
          </p:cNvPr>
          <p:cNvCxnSpPr>
            <a:cxnSpLocks/>
            <a:stCxn id="5" idx="0"/>
            <a:endCxn id="11" idx="4"/>
          </p:cNvCxnSpPr>
          <p:nvPr/>
        </p:nvCxnSpPr>
        <p:spPr>
          <a:xfrm flipH="1" flipV="1">
            <a:off x="1004455" y="3256249"/>
            <a:ext cx="334820" cy="9005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52A69F-E904-48AC-96AA-7CDF435A10C0}"/>
              </a:ext>
            </a:extLst>
          </p:cNvPr>
          <p:cNvCxnSpPr>
            <a:cxnSpLocks/>
            <a:stCxn id="5" idx="0"/>
            <a:endCxn id="12" idx="4"/>
          </p:cNvCxnSpPr>
          <p:nvPr/>
        </p:nvCxnSpPr>
        <p:spPr>
          <a:xfrm flipV="1">
            <a:off x="1339275" y="3256248"/>
            <a:ext cx="482598" cy="90053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D678EB-7271-428A-A64C-990B517DDC0F}"/>
              </a:ext>
            </a:extLst>
          </p:cNvPr>
          <p:cNvCxnSpPr>
            <a:cxnSpLocks/>
            <a:stCxn id="5" idx="0"/>
            <a:endCxn id="13" idx="4"/>
          </p:cNvCxnSpPr>
          <p:nvPr/>
        </p:nvCxnSpPr>
        <p:spPr>
          <a:xfrm flipV="1">
            <a:off x="1339275" y="3256249"/>
            <a:ext cx="1300016" cy="9005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A5AE22-242E-4E69-B22F-2B3EB370FDF8}"/>
              </a:ext>
            </a:extLst>
          </p:cNvPr>
          <p:cNvCxnSpPr>
            <a:cxnSpLocks/>
            <a:stCxn id="5" idx="0"/>
            <a:endCxn id="14" idx="4"/>
          </p:cNvCxnSpPr>
          <p:nvPr/>
        </p:nvCxnSpPr>
        <p:spPr>
          <a:xfrm flipV="1">
            <a:off x="1339275" y="3256247"/>
            <a:ext cx="2117434" cy="9005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540317D-8042-4C54-A439-75CAAC145841}"/>
              </a:ext>
            </a:extLst>
          </p:cNvPr>
          <p:cNvCxnSpPr>
            <a:cxnSpLocks/>
            <a:stCxn id="8" idx="0"/>
            <a:endCxn id="11" idx="4"/>
          </p:cNvCxnSpPr>
          <p:nvPr/>
        </p:nvCxnSpPr>
        <p:spPr>
          <a:xfrm flipH="1" flipV="1">
            <a:off x="1004455" y="3256249"/>
            <a:ext cx="1227283" cy="9005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EEA346B-1FA7-4D20-B740-92DDA9B2D7AC}"/>
              </a:ext>
            </a:extLst>
          </p:cNvPr>
          <p:cNvCxnSpPr>
            <a:cxnSpLocks/>
            <a:stCxn id="8" idx="0"/>
            <a:endCxn id="12" idx="4"/>
          </p:cNvCxnSpPr>
          <p:nvPr/>
        </p:nvCxnSpPr>
        <p:spPr>
          <a:xfrm flipH="1" flipV="1">
            <a:off x="1821873" y="3256248"/>
            <a:ext cx="409865" cy="90053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B12F0D8-613D-4EA6-9369-4F8A1514667E}"/>
              </a:ext>
            </a:extLst>
          </p:cNvPr>
          <p:cNvCxnSpPr>
            <a:cxnSpLocks/>
            <a:stCxn id="8" idx="0"/>
            <a:endCxn id="13" idx="4"/>
          </p:cNvCxnSpPr>
          <p:nvPr/>
        </p:nvCxnSpPr>
        <p:spPr>
          <a:xfrm flipV="1">
            <a:off x="2231738" y="3256249"/>
            <a:ext cx="407553" cy="9005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053D453-5BF3-486F-A34E-8F929CD4A0C7}"/>
              </a:ext>
            </a:extLst>
          </p:cNvPr>
          <p:cNvCxnSpPr>
            <a:cxnSpLocks/>
            <a:stCxn id="8" idx="0"/>
            <a:endCxn id="14" idx="4"/>
          </p:cNvCxnSpPr>
          <p:nvPr/>
        </p:nvCxnSpPr>
        <p:spPr>
          <a:xfrm flipV="1">
            <a:off x="2231738" y="3256247"/>
            <a:ext cx="1224971" cy="9005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B974C45-2A73-4A56-8F1E-7E7030F20181}"/>
              </a:ext>
            </a:extLst>
          </p:cNvPr>
          <p:cNvCxnSpPr>
            <a:cxnSpLocks/>
            <a:stCxn id="9" idx="0"/>
            <a:endCxn id="11" idx="4"/>
          </p:cNvCxnSpPr>
          <p:nvPr/>
        </p:nvCxnSpPr>
        <p:spPr>
          <a:xfrm flipH="1" flipV="1">
            <a:off x="1004455" y="3256249"/>
            <a:ext cx="2119745" cy="9005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336F2DD-89AD-4E47-B77D-10A56454FDDB}"/>
              </a:ext>
            </a:extLst>
          </p:cNvPr>
          <p:cNvCxnSpPr>
            <a:cxnSpLocks/>
            <a:stCxn id="9" idx="0"/>
            <a:endCxn id="12" idx="4"/>
          </p:cNvCxnSpPr>
          <p:nvPr/>
        </p:nvCxnSpPr>
        <p:spPr>
          <a:xfrm flipH="1" flipV="1">
            <a:off x="1821873" y="3256248"/>
            <a:ext cx="1302327" cy="90054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3A665F4-75EB-47F4-A935-F9F56860BF1E}"/>
              </a:ext>
            </a:extLst>
          </p:cNvPr>
          <p:cNvCxnSpPr>
            <a:cxnSpLocks/>
            <a:stCxn id="9" idx="0"/>
            <a:endCxn id="13" idx="4"/>
          </p:cNvCxnSpPr>
          <p:nvPr/>
        </p:nvCxnSpPr>
        <p:spPr>
          <a:xfrm flipH="1" flipV="1">
            <a:off x="2639291" y="3256249"/>
            <a:ext cx="484909" cy="9005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CC8D74E-3CFD-4CFA-AA37-90C7DE1ED7CC}"/>
              </a:ext>
            </a:extLst>
          </p:cNvPr>
          <p:cNvCxnSpPr>
            <a:cxnSpLocks/>
            <a:stCxn id="9" idx="0"/>
            <a:endCxn id="14" idx="4"/>
          </p:cNvCxnSpPr>
          <p:nvPr/>
        </p:nvCxnSpPr>
        <p:spPr>
          <a:xfrm flipV="1">
            <a:off x="3124200" y="3256247"/>
            <a:ext cx="332509" cy="9005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F8FFC4A-114E-445A-8D4B-A6CF4DD00F58}"/>
              </a:ext>
            </a:extLst>
          </p:cNvPr>
          <p:cNvCxnSpPr>
            <a:cxnSpLocks/>
            <a:stCxn id="11" idx="0"/>
            <a:endCxn id="17" idx="4"/>
          </p:cNvCxnSpPr>
          <p:nvPr/>
        </p:nvCxnSpPr>
        <p:spPr>
          <a:xfrm flipV="1">
            <a:off x="1004455" y="2023197"/>
            <a:ext cx="817417" cy="9005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8ECC349-D486-487A-B1EF-D7D4F1D80FFC}"/>
              </a:ext>
            </a:extLst>
          </p:cNvPr>
          <p:cNvCxnSpPr>
            <a:cxnSpLocks/>
            <a:stCxn id="11" idx="0"/>
            <a:endCxn id="18" idx="4"/>
          </p:cNvCxnSpPr>
          <p:nvPr/>
        </p:nvCxnSpPr>
        <p:spPr>
          <a:xfrm flipV="1">
            <a:off x="1004455" y="2023198"/>
            <a:ext cx="1634835" cy="9005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1112A21-13FB-44C0-A018-EB9F797DF700}"/>
              </a:ext>
            </a:extLst>
          </p:cNvPr>
          <p:cNvCxnSpPr>
            <a:cxnSpLocks/>
            <a:stCxn id="12" idx="0"/>
            <a:endCxn id="17" idx="4"/>
          </p:cNvCxnSpPr>
          <p:nvPr/>
        </p:nvCxnSpPr>
        <p:spPr>
          <a:xfrm flipH="1" flipV="1">
            <a:off x="1821872" y="2023197"/>
            <a:ext cx="1" cy="9005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ECBFFE9-E8CC-4470-BDFA-36BED96C44C2}"/>
              </a:ext>
            </a:extLst>
          </p:cNvPr>
          <p:cNvCxnSpPr>
            <a:cxnSpLocks/>
            <a:stCxn id="13" idx="0"/>
            <a:endCxn id="17" idx="4"/>
          </p:cNvCxnSpPr>
          <p:nvPr/>
        </p:nvCxnSpPr>
        <p:spPr>
          <a:xfrm flipH="1" flipV="1">
            <a:off x="1821872" y="2023197"/>
            <a:ext cx="817419" cy="9005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0119837-549F-4F4B-8585-17E6C573D0C6}"/>
              </a:ext>
            </a:extLst>
          </p:cNvPr>
          <p:cNvCxnSpPr>
            <a:cxnSpLocks/>
            <a:stCxn id="14" idx="0"/>
            <a:endCxn id="17" idx="4"/>
          </p:cNvCxnSpPr>
          <p:nvPr/>
        </p:nvCxnSpPr>
        <p:spPr>
          <a:xfrm flipH="1" flipV="1">
            <a:off x="1821872" y="2023197"/>
            <a:ext cx="1634837" cy="90054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F9D7B54-9258-454C-817F-B1451C609ABA}"/>
              </a:ext>
            </a:extLst>
          </p:cNvPr>
          <p:cNvCxnSpPr>
            <a:cxnSpLocks/>
            <a:stCxn id="12" idx="0"/>
            <a:endCxn id="18" idx="4"/>
          </p:cNvCxnSpPr>
          <p:nvPr/>
        </p:nvCxnSpPr>
        <p:spPr>
          <a:xfrm flipV="1">
            <a:off x="1821873" y="2023198"/>
            <a:ext cx="817417" cy="90054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A19ED0F-96C4-4950-A922-21F5B827AD72}"/>
              </a:ext>
            </a:extLst>
          </p:cNvPr>
          <p:cNvCxnSpPr>
            <a:cxnSpLocks/>
            <a:stCxn id="13" idx="0"/>
            <a:endCxn id="18" idx="4"/>
          </p:cNvCxnSpPr>
          <p:nvPr/>
        </p:nvCxnSpPr>
        <p:spPr>
          <a:xfrm flipH="1" flipV="1">
            <a:off x="2639290" y="2023198"/>
            <a:ext cx="1" cy="9005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A556403-6862-48AA-AEEF-C2CF6AF3A790}"/>
              </a:ext>
            </a:extLst>
          </p:cNvPr>
          <p:cNvCxnSpPr>
            <a:cxnSpLocks/>
            <a:stCxn id="14" idx="0"/>
            <a:endCxn id="18" idx="4"/>
          </p:cNvCxnSpPr>
          <p:nvPr/>
        </p:nvCxnSpPr>
        <p:spPr>
          <a:xfrm flipH="1" flipV="1">
            <a:off x="2639290" y="2023198"/>
            <a:ext cx="817419" cy="9005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9" name="Table 128">
                <a:extLst>
                  <a:ext uri="{FF2B5EF4-FFF2-40B4-BE49-F238E27FC236}">
                    <a16:creationId xmlns:a16="http://schemas.microsoft.com/office/drawing/2014/main" id="{499D4649-CFE1-4BC5-9C99-8CF7E4C1A6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1713167"/>
                  </p:ext>
                </p:extLst>
              </p:nvPr>
            </p:nvGraphicFramePr>
            <p:xfrm>
              <a:off x="838200" y="353221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9" name="Table 128">
                <a:extLst>
                  <a:ext uri="{FF2B5EF4-FFF2-40B4-BE49-F238E27FC236}">
                    <a16:creationId xmlns:a16="http://schemas.microsoft.com/office/drawing/2014/main" id="{499D4649-CFE1-4BC5-9C99-8CF7E4C1A6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1713167"/>
                  </p:ext>
                </p:extLst>
              </p:nvPr>
            </p:nvGraphicFramePr>
            <p:xfrm>
              <a:off x="838200" y="353221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09" t="-11290" r="-383505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889" t="-11290" r="-313333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8889" t="-11290" r="-213333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15385" t="-11290" r="-110989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3" name="Table 132">
                <a:extLst>
                  <a:ext uri="{FF2B5EF4-FFF2-40B4-BE49-F238E27FC236}">
                    <a16:creationId xmlns:a16="http://schemas.microsoft.com/office/drawing/2014/main" id="{191E7E4F-2076-45A9-AB05-4232B669B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837761"/>
                  </p:ext>
                </p:extLst>
              </p:nvPr>
            </p:nvGraphicFramePr>
            <p:xfrm>
              <a:off x="849745" y="2276929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3" name="Table 132">
                <a:extLst>
                  <a:ext uri="{FF2B5EF4-FFF2-40B4-BE49-F238E27FC236}">
                    <a16:creationId xmlns:a16="http://schemas.microsoft.com/office/drawing/2014/main" id="{191E7E4F-2076-45A9-AB05-4232B669B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837761"/>
                  </p:ext>
                </p:extLst>
              </p:nvPr>
            </p:nvGraphicFramePr>
            <p:xfrm>
              <a:off x="849745" y="2276929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20000" t="-11290" r="-313333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20000" t="-11290" r="-213333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6484" t="-11290" r="-110989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21111" t="-11290" r="-12222" b="-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689D6928-84A1-4169-835E-7083490242FE}"/>
              </a:ext>
            </a:extLst>
          </p:cNvPr>
          <p:cNvSpPr/>
          <p:nvPr/>
        </p:nvSpPr>
        <p:spPr>
          <a:xfrm>
            <a:off x="3977940" y="3271937"/>
            <a:ext cx="1136073" cy="159330"/>
          </a:xfrm>
          <a:prstGeom prst="right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82FB423-848D-4218-8159-550A7DF590A5}"/>
              </a:ext>
            </a:extLst>
          </p:cNvPr>
          <p:cNvSpPr txBox="1"/>
          <p:nvPr/>
        </p:nvSpPr>
        <p:spPr>
          <a:xfrm>
            <a:off x="3645502" y="2748717"/>
            <a:ext cx="180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Published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44A444EA-965A-466B-82B9-4F7BC2623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06" y="2668973"/>
            <a:ext cx="1016052" cy="927148"/>
          </a:xfrm>
          <a:prstGeom prst="rect">
            <a:avLst/>
          </a:prstGeom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DB3434EF-058D-43BF-92C7-1AE239C796A2}"/>
              </a:ext>
            </a:extLst>
          </p:cNvPr>
          <p:cNvSpPr/>
          <p:nvPr/>
        </p:nvSpPr>
        <p:spPr>
          <a:xfrm>
            <a:off x="6639913" y="3271937"/>
            <a:ext cx="1136073" cy="159330"/>
          </a:xfrm>
          <a:prstGeom prst="right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5010D1A-FEF4-4ACD-8115-DA84ABC17F72}"/>
              </a:ext>
            </a:extLst>
          </p:cNvPr>
          <p:cNvSpPr txBox="1"/>
          <p:nvPr/>
        </p:nvSpPr>
        <p:spPr>
          <a:xfrm>
            <a:off x="6307403" y="2740394"/>
            <a:ext cx="180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Decode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4574751-6062-41ED-964C-241873A81AFC}"/>
              </a:ext>
            </a:extLst>
          </p:cNvPr>
          <p:cNvSpPr txBox="1"/>
          <p:nvPr/>
        </p:nvSpPr>
        <p:spPr>
          <a:xfrm>
            <a:off x="838200" y="4829173"/>
            <a:ext cx="104817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Correlation Decoding: </a:t>
            </a:r>
            <a:r>
              <a:rPr lang="en-US" sz="2800" dirty="0"/>
              <a:t>apply linear transformation to the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Sign Decoding:</a:t>
            </a:r>
            <a:r>
              <a:rPr lang="en-US" sz="2800" dirty="0"/>
              <a:t> read the signs and interpret them as </a:t>
            </a:r>
            <a:r>
              <a:rPr lang="en-US" sz="2800" dirty="0" err="1"/>
              <a:t>bitstring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67BD0255-2BEA-4E5F-B96C-5BABEDA0FE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6647280"/>
                  </p:ext>
                </p:extLst>
              </p:nvPr>
            </p:nvGraphicFramePr>
            <p:xfrm>
              <a:off x="8187583" y="316137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67BD0255-2BEA-4E5F-B96C-5BABEDA0FE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6647280"/>
                  </p:ext>
                </p:extLst>
              </p:nvPr>
            </p:nvGraphicFramePr>
            <p:xfrm>
              <a:off x="8187583" y="3161375"/>
              <a:ext cx="2784764" cy="370840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588272">
                      <a:extLst>
                        <a:ext uri="{9D8B030D-6E8A-4147-A177-3AD203B41FA5}">
                          <a16:colId xmlns:a16="http://schemas.microsoft.com/office/drawing/2014/main" val="2838699595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3615169342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484348728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818785979"/>
                        </a:ext>
                      </a:extLst>
                    </a:gridCol>
                    <a:gridCol w="549123">
                      <a:extLst>
                        <a:ext uri="{9D8B030D-6E8A-4147-A177-3AD203B41FA5}">
                          <a16:colId xmlns:a16="http://schemas.microsoft.com/office/drawing/2014/main" val="19931007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1340" t="-11290" r="-383505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0000" t="-11290" r="-313333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0000" t="-11290" r="-213333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20000" t="-11290" r="-113333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69322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38DC3-DF0D-473B-9715-C48FD2DC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"/>
    </mc:Choice>
    <mc:Fallback xmlns="">
      <p:transition spd="slow" advTm="9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43F4-7222-4F64-8A4E-6DA88F5D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White-box Attacks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3A4ACA7-8878-4320-BE18-6A83CFEA0C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8393121"/>
                  </p:ext>
                </p:extLst>
              </p:nvPr>
            </p:nvGraphicFramePr>
            <p:xfrm>
              <a:off x="4091289" y="2287476"/>
              <a:ext cx="291034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3329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7019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Test </a:t>
                          </a:r>
                          <a:r>
                            <a:rPr lang="en-US" dirty="0" err="1"/>
                            <a:t>acc</a:t>
                          </a:r>
                          <a:r>
                            <a:rPr lang="en-US" dirty="0"/>
                            <a:t> ±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91.09 − 1.80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87.91 − 0.08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97.27 − 0.16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3A4ACA7-8878-4320-BE18-6A83CFEA0C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8393121"/>
                  </p:ext>
                </p:extLst>
              </p:nvPr>
            </p:nvGraphicFramePr>
            <p:xfrm>
              <a:off x="4091289" y="2287476"/>
              <a:ext cx="291034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3329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7019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742" t="-8197" r="-1810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91.09 − 1.80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87.91 − 0.08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97.27 − 0.16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2C610BA-F480-4337-B11F-84CCC4FC43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3813703"/>
                  </p:ext>
                </p:extLst>
              </p:nvPr>
            </p:nvGraphicFramePr>
            <p:xfrm>
              <a:off x="8112355" y="2287476"/>
              <a:ext cx="291034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3329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7019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Test </a:t>
                          </a:r>
                          <a:r>
                            <a:rPr lang="en-US" dirty="0" err="1"/>
                            <a:t>acc</a:t>
                          </a:r>
                          <a:r>
                            <a:rPr lang="en-US" dirty="0"/>
                            <a:t> ±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92.31 − 0.58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87.63 − 0.20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97.31 − 0.13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2C610BA-F480-4337-B11F-84CCC4FC43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3813703"/>
                  </p:ext>
                </p:extLst>
              </p:nvPr>
            </p:nvGraphicFramePr>
            <p:xfrm>
              <a:off x="8112355" y="2287476"/>
              <a:ext cx="291034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3329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7019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216" t="-8197" r="-1802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92.31 − 0.58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87.63 − 0.20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97.31 − 0.13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BAC0941-1CD8-4F11-9A62-55E3488EB0A0}"/>
              </a:ext>
            </a:extLst>
          </p:cNvPr>
          <p:cNvSpPr txBox="1"/>
          <p:nvPr/>
        </p:nvSpPr>
        <p:spPr>
          <a:xfrm>
            <a:off x="4287934" y="1922674"/>
            <a:ext cx="2517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Correlation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ACDBD-D8A8-4653-BCF6-B1A9E9D3E11A}"/>
              </a:ext>
            </a:extLst>
          </p:cNvPr>
          <p:cNvSpPr txBox="1"/>
          <p:nvPr/>
        </p:nvSpPr>
        <p:spPr>
          <a:xfrm>
            <a:off x="8309000" y="1889892"/>
            <a:ext cx="2517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</a:t>
            </a:r>
            <a:endParaRPr lang="en-US" dirty="0"/>
          </a:p>
        </p:txBody>
      </p:sp>
      <p:pic>
        <p:nvPicPr>
          <p:cNvPr id="73" name="Picture 72" descr="A group of men posing for a photo&#10;&#10;Description generated with high confidence">
            <a:extLst>
              <a:ext uri="{FF2B5EF4-FFF2-40B4-BE49-F238E27FC236}">
                <a16:creationId xmlns:a16="http://schemas.microsoft.com/office/drawing/2014/main" id="{09FEADB2-9CA1-47B4-8982-A163AF66D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91" y="4246271"/>
            <a:ext cx="7815743" cy="22860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3A4368B-9E5D-438C-952F-A0A68D1A846F}"/>
              </a:ext>
            </a:extLst>
          </p:cNvPr>
          <p:cNvSpPr txBox="1"/>
          <p:nvPr/>
        </p:nvSpPr>
        <p:spPr>
          <a:xfrm>
            <a:off x="313862" y="4555997"/>
            <a:ext cx="3087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</a:t>
            </a:r>
            <a:r>
              <a:rPr lang="en-US" altLang="zh-CN" sz="2000" dirty="0"/>
              <a:t>round Truth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algn="r"/>
            <a:r>
              <a:rPr lang="en-US" altLang="zh-CN" sz="2000" dirty="0"/>
              <a:t>Correlation Encoding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algn="r"/>
            <a:r>
              <a:rPr lang="en-US" altLang="zh-CN" sz="2000" dirty="0"/>
              <a:t>Sign Encoding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BE615E49-EE67-4E0C-AB28-EAA9A1F75095}"/>
                  </a:ext>
                </a:extLst>
              </p:cNvPr>
              <p:cNvSpPr/>
              <p:nvPr/>
            </p:nvSpPr>
            <p:spPr>
              <a:xfrm>
                <a:off x="10380004" y="1281947"/>
                <a:ext cx="1549929" cy="665893"/>
              </a:xfrm>
              <a:prstGeom prst="wedgeRoundRectCallout">
                <a:avLst>
                  <a:gd name="adj1" fmla="val -17986"/>
                  <a:gd name="adj2" fmla="val 96310"/>
                  <a:gd name="adj3" fmla="val 16667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b="1" dirty="0"/>
                  <a:t>: difference</a:t>
                </a:r>
              </a:p>
              <a:p>
                <a:pPr algn="ctr"/>
                <a:r>
                  <a:rPr lang="en-US" b="1" dirty="0"/>
                  <a:t>to baseline</a:t>
                </a:r>
              </a:p>
            </p:txBody>
          </p:sp>
        </mc:Choice>
        <mc:Fallback xmlns="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BE615E49-EE67-4E0C-AB28-EAA9A1F75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004" y="1281947"/>
                <a:ext cx="1549929" cy="665893"/>
              </a:xfrm>
              <a:prstGeom prst="wedgeRoundRectCallout">
                <a:avLst>
                  <a:gd name="adj1" fmla="val -17986"/>
                  <a:gd name="adj2" fmla="val 9631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26F8A1E-873F-4E45-A43F-83E846E58D9B}"/>
              </a:ext>
            </a:extLst>
          </p:cNvPr>
          <p:cNvSpPr txBox="1"/>
          <p:nvPr/>
        </p:nvSpPr>
        <p:spPr>
          <a:xfrm>
            <a:off x="797645" y="1523454"/>
            <a:ext cx="900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1. Test Performance (compare to baseline benignly trained model)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93D8B-06F7-4AF1-9ACB-92FC4481DB94}"/>
              </a:ext>
            </a:extLst>
          </p:cNvPr>
          <p:cNvSpPr txBox="1"/>
          <p:nvPr/>
        </p:nvSpPr>
        <p:spPr>
          <a:xfrm>
            <a:off x="838200" y="3773072"/>
            <a:ext cx="54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2. Encoding Quality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763A7-4C09-4E75-8074-F0A078B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BFB2CD-3F9C-4B26-A33D-AD9C6299F15B}"/>
              </a:ext>
            </a:extLst>
          </p:cNvPr>
          <p:cNvSpPr/>
          <p:nvPr/>
        </p:nvSpPr>
        <p:spPr>
          <a:xfrm>
            <a:off x="1441825" y="3200651"/>
            <a:ext cx="2127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gender classification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8CBEBCC-219C-4B44-9BC0-688AC52BB6F4}"/>
              </a:ext>
            </a:extLst>
          </p:cNvPr>
          <p:cNvSpPr/>
          <p:nvPr/>
        </p:nvSpPr>
        <p:spPr>
          <a:xfrm>
            <a:off x="3688080" y="3125664"/>
            <a:ext cx="420892" cy="569964"/>
          </a:xfrm>
          <a:prstGeom prst="lef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53AA3F-CDC0-4EA7-BC3B-2F5B9E892464}"/>
              </a:ext>
            </a:extLst>
          </p:cNvPr>
          <p:cNvSpPr/>
          <p:nvPr/>
        </p:nvSpPr>
        <p:spPr>
          <a:xfrm>
            <a:off x="1441825" y="2613456"/>
            <a:ext cx="205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object classification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19D0BB-5943-46BA-A29C-E7C7364447C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501748" y="2798122"/>
            <a:ext cx="607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29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"/>
    </mc:Choice>
    <mc:Fallback xmlns="">
      <p:transition spd="slow" advTm="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4" grpId="0"/>
      <p:bldP spid="10" grpId="0" animBg="1"/>
      <p:bldP spid="15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EA5BFDB9-ACB1-46C7-AEE1-A7E749762597}"/>
              </a:ext>
            </a:extLst>
          </p:cNvPr>
          <p:cNvSpPr/>
          <p:nvPr/>
        </p:nvSpPr>
        <p:spPr>
          <a:xfrm>
            <a:off x="3221566" y="3770709"/>
            <a:ext cx="2221019" cy="147985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AE2D2-7C8A-4293-BE8E-EB51C3D0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Black-box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E1985C8-DF09-4A40-8D67-89DEB5B45D0C}"/>
                  </a:ext>
                </a:extLst>
              </p:cNvPr>
              <p:cNvSpPr/>
              <p:nvPr/>
            </p:nvSpPr>
            <p:spPr>
              <a:xfrm>
                <a:off x="3860831" y="4113462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E1985C8-DF09-4A40-8D67-89DEB5B45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31" y="4113462"/>
                <a:ext cx="794353" cy="7943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B82575-8FD9-4744-A81B-29846C1D4C66}"/>
              </a:ext>
            </a:extLst>
          </p:cNvPr>
          <p:cNvCxnSpPr>
            <a:cxnSpLocks/>
          </p:cNvCxnSpPr>
          <p:nvPr/>
        </p:nvCxnSpPr>
        <p:spPr>
          <a:xfrm flipH="1">
            <a:off x="5829651" y="4594210"/>
            <a:ext cx="162724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722CC77-E1F8-434A-8541-A0F67171D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94" y="3902804"/>
            <a:ext cx="1016052" cy="9271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80A471-42DF-4213-8B70-BFD36D716077}"/>
              </a:ext>
            </a:extLst>
          </p:cNvPr>
          <p:cNvCxnSpPr>
            <a:cxnSpLocks/>
          </p:cNvCxnSpPr>
          <p:nvPr/>
        </p:nvCxnSpPr>
        <p:spPr>
          <a:xfrm>
            <a:off x="5833855" y="4366378"/>
            <a:ext cx="163603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59B05-B953-4C6F-978D-D9BF2552333C}"/>
                  </a:ext>
                </a:extLst>
              </p:cNvPr>
              <p:cNvSpPr txBox="1"/>
              <p:nvPr/>
            </p:nvSpPr>
            <p:spPr>
              <a:xfrm>
                <a:off x="6440362" y="4624431"/>
                <a:ext cx="4597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59B05-B953-4C6F-978D-D9BF25523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362" y="4624431"/>
                <a:ext cx="45979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432CA8-AA6C-4A3E-821E-2D37B18F5ED4}"/>
                  </a:ext>
                </a:extLst>
              </p:cNvPr>
              <p:cNvSpPr txBox="1"/>
              <p:nvPr/>
            </p:nvSpPr>
            <p:spPr>
              <a:xfrm>
                <a:off x="6306625" y="3816884"/>
                <a:ext cx="4597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432CA8-AA6C-4A3E-821E-2D37B18F5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625" y="3816884"/>
                <a:ext cx="459792" cy="461665"/>
              </a:xfrm>
              <a:prstGeom prst="rect">
                <a:avLst/>
              </a:prstGeom>
              <a:blipFill>
                <a:blip r:embed="rId6"/>
                <a:stretch>
                  <a:fillRect l="-12000" r="-10533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ADA3871D-A53E-4D4E-A7AB-DDD64EF1B350}"/>
              </a:ext>
            </a:extLst>
          </p:cNvPr>
          <p:cNvSpPr/>
          <p:nvPr/>
        </p:nvSpPr>
        <p:spPr>
          <a:xfrm>
            <a:off x="838200" y="1799678"/>
            <a:ext cx="861633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White-box attacks require fully disclosed models.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Client might only provide prediction API service.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Leak data through predictions</a:t>
            </a:r>
            <a:r>
              <a:rPr lang="en-US" sz="2800" b="1" dirty="0"/>
              <a:t>: Capacity Abuse Attack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65E8D-7EF8-4C2F-82B0-3D555F31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"/>
    </mc:Choice>
    <mc:Fallback xmlns="">
      <p:transition spd="slow" advTm="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34F9-AD6B-4757-8726-1A1E0FC8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Models that Memorize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778DA-C178-4F8A-A119-78FA0A12B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48" y="1926374"/>
            <a:ext cx="11007904" cy="1314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Deep learning models can memorize randomly labeled data </a:t>
            </a:r>
            <a:r>
              <a:rPr lang="en-US" b="1" dirty="0"/>
              <a:t>perfectly</a:t>
            </a:r>
            <a:r>
              <a:rPr lang="en-US" b="1" i="1" dirty="0"/>
              <a:t>.</a:t>
            </a:r>
          </a:p>
          <a:p>
            <a:pPr marL="0" indent="0" algn="ctr">
              <a:buNone/>
            </a:pPr>
            <a:r>
              <a:rPr lang="en-US" dirty="0"/>
              <a:t>Error on randomly labeled training data is </a:t>
            </a:r>
            <a:r>
              <a:rPr lang="en-US" b="1" dirty="0"/>
              <a:t>ZERO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9E8C49-F0CB-4F30-9A30-7EE1481B283F}"/>
                  </a:ext>
                </a:extLst>
              </p:cNvPr>
              <p:cNvSpPr/>
              <p:nvPr/>
            </p:nvSpPr>
            <p:spPr>
              <a:xfrm>
                <a:off x="6704397" y="3366206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9E8C49-F0CB-4F30-9A30-7EE1481B2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97" y="3366206"/>
                <a:ext cx="794353" cy="79435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B57DDC-611F-4C91-8937-365EED3B3EF0}"/>
              </a:ext>
            </a:extLst>
          </p:cNvPr>
          <p:cNvCxnSpPr>
            <a:cxnSpLocks/>
          </p:cNvCxnSpPr>
          <p:nvPr/>
        </p:nvCxnSpPr>
        <p:spPr>
          <a:xfrm flipH="1">
            <a:off x="7654970" y="3854257"/>
            <a:ext cx="162724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3AA687-F9D1-4034-8E03-AD806DB72378}"/>
              </a:ext>
            </a:extLst>
          </p:cNvPr>
          <p:cNvCxnSpPr>
            <a:cxnSpLocks/>
          </p:cNvCxnSpPr>
          <p:nvPr/>
        </p:nvCxnSpPr>
        <p:spPr>
          <a:xfrm>
            <a:off x="7646182" y="3650021"/>
            <a:ext cx="16360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EAA7CC-CFE7-4E93-9D9E-A259ED89E344}"/>
              </a:ext>
            </a:extLst>
          </p:cNvPr>
          <p:cNvSpPr txBox="1"/>
          <p:nvPr/>
        </p:nvSpPr>
        <p:spPr>
          <a:xfrm>
            <a:off x="1059909" y="5411865"/>
            <a:ext cx="10072181" cy="523220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about memorizing </a:t>
            </a:r>
            <a:r>
              <a:rPr lang="en-US" sz="2800" b="1" dirty="0">
                <a:solidFill>
                  <a:srgbClr val="C00000"/>
                </a:solidFill>
              </a:rPr>
              <a:t>extra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malicious data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that encodes secrets?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3C9811-4107-4468-A999-1D6949E7DF29}"/>
              </a:ext>
            </a:extLst>
          </p:cNvPr>
          <p:cNvSpPr txBox="1"/>
          <p:nvPr/>
        </p:nvSpPr>
        <p:spPr>
          <a:xfrm>
            <a:off x="2044304" y="4477587"/>
            <a:ext cx="148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“dog”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4B4C902-6FE0-4DC9-9518-20229DEFDB72}"/>
                  </a:ext>
                </a:extLst>
              </p:cNvPr>
              <p:cNvSpPr/>
              <p:nvPr/>
            </p:nvSpPr>
            <p:spPr>
              <a:xfrm>
                <a:off x="5402141" y="3365807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𝓣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4B4C902-6FE0-4DC9-9518-20229DEFDB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141" y="3365807"/>
                <a:ext cx="794353" cy="794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C370D92-B9EC-4981-8433-F76C775680AC}"/>
              </a:ext>
            </a:extLst>
          </p:cNvPr>
          <p:cNvCxnSpPr>
            <a:cxnSpLocks/>
            <a:stCxn id="35" idx="3"/>
            <a:endCxn id="4" idx="1"/>
          </p:cNvCxnSpPr>
          <p:nvPr/>
        </p:nvCxnSpPr>
        <p:spPr>
          <a:xfrm>
            <a:off x="6196494" y="3762984"/>
            <a:ext cx="507903" cy="39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A0AA1D6-9C9B-4C95-9406-521A9ED6A764}"/>
              </a:ext>
            </a:extLst>
          </p:cNvPr>
          <p:cNvCxnSpPr>
            <a:cxnSpLocks/>
          </p:cNvCxnSpPr>
          <p:nvPr/>
        </p:nvCxnSpPr>
        <p:spPr>
          <a:xfrm>
            <a:off x="4841420" y="3744512"/>
            <a:ext cx="4591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 descr="User">
            <a:extLst>
              <a:ext uri="{FF2B5EF4-FFF2-40B4-BE49-F238E27FC236}">
                <a16:creationId xmlns:a16="http://schemas.microsoft.com/office/drawing/2014/main" id="{17182EBC-4E7B-4D5A-99D5-CBB1941F1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8437" y="3199850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0867C3-B183-478B-A278-0EB64C1AC3BE}"/>
              </a:ext>
            </a:extLst>
          </p:cNvPr>
          <p:cNvSpPr txBox="1"/>
          <p:nvPr/>
        </p:nvSpPr>
        <p:spPr>
          <a:xfrm>
            <a:off x="7728254" y="3102390"/>
            <a:ext cx="148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“dog”</a:t>
            </a:r>
            <a:endParaRPr lang="en-US" sz="24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50AAE-87C4-40B6-ABB2-017C08FD8FD9}"/>
              </a:ext>
            </a:extLst>
          </p:cNvPr>
          <p:cNvSpPr txBox="1"/>
          <p:nvPr/>
        </p:nvSpPr>
        <p:spPr>
          <a:xfrm>
            <a:off x="9367317" y="1538059"/>
            <a:ext cx="199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[Zhang et al. 2017]</a:t>
            </a:r>
          </a:p>
        </p:txBody>
      </p:sp>
      <p:pic>
        <p:nvPicPr>
          <p:cNvPr id="24" name="Picture 23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434898A6-84D8-49A2-AD53-A2DDFC58F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20" y="4026551"/>
            <a:ext cx="822960" cy="822960"/>
          </a:xfrm>
          <a:prstGeom prst="rect">
            <a:avLst/>
          </a:prstGeom>
        </p:spPr>
      </p:pic>
      <p:pic>
        <p:nvPicPr>
          <p:cNvPr id="8" name="Picture 7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9ED65A4B-F795-47E1-88E8-44F6A7FF84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1" y="3325268"/>
            <a:ext cx="822960" cy="822960"/>
          </a:xfrm>
          <a:prstGeom prst="rect">
            <a:avLst/>
          </a:prstGeom>
        </p:spPr>
      </p:pic>
      <p:pic>
        <p:nvPicPr>
          <p:cNvPr id="12" name="Picture 11" descr="A close up of a person wearing a black shirt&#10;&#10;Description generated with very high confidence">
            <a:extLst>
              <a:ext uri="{FF2B5EF4-FFF2-40B4-BE49-F238E27FC236}">
                <a16:creationId xmlns:a16="http://schemas.microsoft.com/office/drawing/2014/main" id="{BC908D60-96E4-4623-9ADC-F9FE1B8BC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1" y="3475268"/>
            <a:ext cx="822960" cy="822960"/>
          </a:xfrm>
          <a:prstGeom prst="rect">
            <a:avLst/>
          </a:prstGeom>
        </p:spPr>
      </p:pic>
      <p:pic>
        <p:nvPicPr>
          <p:cNvPr id="14" name="Picture 13" descr="A person wearing glasses&#10;&#10;Description generated with very high confidence">
            <a:extLst>
              <a:ext uri="{FF2B5EF4-FFF2-40B4-BE49-F238E27FC236}">
                <a16:creationId xmlns:a16="http://schemas.microsoft.com/office/drawing/2014/main" id="{F605C7EF-0913-4EBC-9C0F-BDD947E34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01" y="3625268"/>
            <a:ext cx="822960" cy="822960"/>
          </a:xfrm>
          <a:prstGeom prst="rect">
            <a:avLst/>
          </a:prstGeom>
        </p:spPr>
      </p:pic>
      <p:pic>
        <p:nvPicPr>
          <p:cNvPr id="16" name="Picture 15" descr="A close up of 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8BF890F6-B66A-4F4D-A140-69824B2CD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64" y="3330900"/>
            <a:ext cx="822960" cy="822960"/>
          </a:xfrm>
          <a:prstGeom prst="rect">
            <a:avLst/>
          </a:prstGeom>
        </p:spPr>
      </p:pic>
      <p:pic>
        <p:nvPicPr>
          <p:cNvPr id="18" name="Picture 17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CE127AC2-CA5C-4B4B-8DE0-796646759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4" y="3480900"/>
            <a:ext cx="822960" cy="822960"/>
          </a:xfrm>
          <a:prstGeom prst="rect">
            <a:avLst/>
          </a:prstGeom>
        </p:spPr>
      </p:pic>
      <p:pic>
        <p:nvPicPr>
          <p:cNvPr id="25" name="Picture 2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616C0464-D3A3-41E2-8BB6-BEE9F35A8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64" y="3630900"/>
            <a:ext cx="822960" cy="8229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16BA168-D5EB-4ECF-A1BB-AE7E9D8DA849}"/>
              </a:ext>
            </a:extLst>
          </p:cNvPr>
          <p:cNvSpPr txBox="1"/>
          <p:nvPr/>
        </p:nvSpPr>
        <p:spPr>
          <a:xfrm>
            <a:off x="3360741" y="4460850"/>
            <a:ext cx="148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“cat”</a:t>
            </a:r>
            <a:endParaRPr lang="en-US" sz="2400" b="1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0D2C8-E1C8-44D7-B1FF-D11DF9B8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4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"/>
    </mc:Choice>
    <mc:Fallback xmlns="">
      <p:transition spd="slow" advTm="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0249-7F44-410F-8CD7-E963BBA9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Capacity Abuse Attack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336B7-B3E6-4FEE-9A5E-D91BA501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98DBB9-FD27-4ECB-9321-BE952091C54F}"/>
              </a:ext>
            </a:extLst>
          </p:cNvPr>
          <p:cNvCxnSpPr>
            <a:cxnSpLocks/>
            <a:stCxn id="50" idx="4"/>
            <a:endCxn id="38" idx="1"/>
          </p:cNvCxnSpPr>
          <p:nvPr/>
        </p:nvCxnSpPr>
        <p:spPr>
          <a:xfrm flipV="1">
            <a:off x="1869990" y="4094766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46B149-EEE7-452A-8116-3278A9E11548}"/>
              </a:ext>
            </a:extLst>
          </p:cNvPr>
          <p:cNvCxnSpPr>
            <a:cxnSpLocks/>
            <a:stCxn id="38" idx="3"/>
            <a:endCxn id="51" idx="2"/>
          </p:cNvCxnSpPr>
          <p:nvPr/>
        </p:nvCxnSpPr>
        <p:spPr>
          <a:xfrm flipV="1">
            <a:off x="3039304" y="4093880"/>
            <a:ext cx="401687" cy="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7417EE6-C9E7-4381-851D-091BCF2BDE12}"/>
                  </a:ext>
                </a:extLst>
              </p:cNvPr>
              <p:cNvSpPr/>
              <p:nvPr/>
            </p:nvSpPr>
            <p:spPr>
              <a:xfrm>
                <a:off x="2244951" y="3697589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𝓐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7417EE6-C9E7-4381-851D-091BCF2BD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951" y="3697589"/>
                <a:ext cx="794353" cy="794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39FBB42-F28A-4E88-BA0A-B394F967A17D}"/>
                  </a:ext>
                </a:extLst>
              </p:cNvPr>
              <p:cNvSpPr/>
              <p:nvPr/>
            </p:nvSpPr>
            <p:spPr>
              <a:xfrm>
                <a:off x="4805121" y="3699349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𝓣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39FBB42-F28A-4E88-BA0A-B394F967A1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121" y="3699349"/>
                <a:ext cx="794353" cy="794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65EBEF-907A-487D-8A44-A91521FD1FA2}"/>
              </a:ext>
            </a:extLst>
          </p:cNvPr>
          <p:cNvCxnSpPr>
            <a:cxnSpLocks/>
            <a:stCxn id="51" idx="4"/>
            <a:endCxn id="39" idx="1"/>
          </p:cNvCxnSpPr>
          <p:nvPr/>
        </p:nvCxnSpPr>
        <p:spPr>
          <a:xfrm>
            <a:off x="4379253" y="4093880"/>
            <a:ext cx="425868" cy="26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186A4C-B662-45E7-81E9-50928BF5E5FA}"/>
                  </a:ext>
                </a:extLst>
              </p:cNvPr>
              <p:cNvSpPr/>
              <p:nvPr/>
            </p:nvSpPr>
            <p:spPr>
              <a:xfrm>
                <a:off x="5873757" y="2849551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𝜴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186A4C-B662-45E7-81E9-50928BF5E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57" y="2849551"/>
                <a:ext cx="794353" cy="794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A1824862-6689-424A-B416-BACF9AB430B5}"/>
              </a:ext>
            </a:extLst>
          </p:cNvPr>
          <p:cNvCxnSpPr>
            <a:cxnSpLocks/>
            <a:stCxn id="41" idx="1"/>
            <a:endCxn id="39" idx="0"/>
          </p:cNvCxnSpPr>
          <p:nvPr/>
        </p:nvCxnSpPr>
        <p:spPr>
          <a:xfrm rot="10800000" flipV="1">
            <a:off x="5202299" y="3246727"/>
            <a:ext cx="671459" cy="45262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766189D-0B76-4535-890B-E2D8FC89B165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5599474" y="4093030"/>
            <a:ext cx="478545" cy="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0B8A8F1-326D-4247-B0E4-9DE5693941CD}"/>
              </a:ext>
            </a:extLst>
          </p:cNvPr>
          <p:cNvSpPr/>
          <p:nvPr/>
        </p:nvSpPr>
        <p:spPr>
          <a:xfrm>
            <a:off x="7026512" y="3712542"/>
            <a:ext cx="794353" cy="7943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008BCE-64F8-4E8C-81C8-FE8A310D4329}"/>
              </a:ext>
            </a:extLst>
          </p:cNvPr>
          <p:cNvCxnSpPr>
            <a:cxnSpLocks/>
            <a:stCxn id="48" idx="3"/>
            <a:endCxn id="45" idx="1"/>
          </p:cNvCxnSpPr>
          <p:nvPr/>
        </p:nvCxnSpPr>
        <p:spPr>
          <a:xfrm>
            <a:off x="6713590" y="4105762"/>
            <a:ext cx="312922" cy="3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CF27BCB-13C9-41BE-B4D9-444278FCC978}"/>
              </a:ext>
            </a:extLst>
          </p:cNvPr>
          <p:cNvCxnSpPr>
            <a:cxnSpLocks/>
            <a:stCxn id="45" idx="3"/>
            <a:endCxn id="69" idx="1"/>
          </p:cNvCxnSpPr>
          <p:nvPr/>
        </p:nvCxnSpPr>
        <p:spPr>
          <a:xfrm>
            <a:off x="7820865" y="4109719"/>
            <a:ext cx="703095" cy="107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59F9761-85C3-45BA-98FF-B47839045F58}"/>
                  </a:ext>
                </a:extLst>
              </p:cNvPr>
              <p:cNvSpPr/>
              <p:nvPr/>
            </p:nvSpPr>
            <p:spPr>
              <a:xfrm>
                <a:off x="6066810" y="3844152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59F9761-85C3-45BA-98FF-B47839045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810" y="3844152"/>
                <a:ext cx="6467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15A5BAA3-6372-407E-ACA3-40D5592994B2}"/>
                  </a:ext>
                </a:extLst>
              </p:cNvPr>
              <p:cNvSpPr/>
              <p:nvPr/>
            </p:nvSpPr>
            <p:spPr>
              <a:xfrm>
                <a:off x="931728" y="3739918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15A5BAA3-6372-407E-ACA3-40D559299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28" y="3739918"/>
                <a:ext cx="938262" cy="709720"/>
              </a:xfrm>
              <a:prstGeom prst="can">
                <a:avLst/>
              </a:prstGeom>
              <a:blipFill>
                <a:blip r:embed="rId7"/>
                <a:stretch>
                  <a:fillRect l="-641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C2391D6F-603E-4648-A8CD-F4BF1B12AF18}"/>
                  </a:ext>
                </a:extLst>
              </p:cNvPr>
              <p:cNvSpPr/>
              <p:nvPr/>
            </p:nvSpPr>
            <p:spPr>
              <a:xfrm>
                <a:off x="3440991" y="3660708"/>
                <a:ext cx="938262" cy="866344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𝑎𝑢𝑔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C2391D6F-603E-4648-A8CD-F4BF1B12A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991" y="3660708"/>
                <a:ext cx="938262" cy="866344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9B90EE8-4A17-4134-9FA3-381856306456}"/>
              </a:ext>
            </a:extLst>
          </p:cNvPr>
          <p:cNvCxnSpPr>
            <a:cxnSpLocks/>
          </p:cNvCxnSpPr>
          <p:nvPr/>
        </p:nvCxnSpPr>
        <p:spPr>
          <a:xfrm>
            <a:off x="8172412" y="2876102"/>
            <a:ext cx="0" cy="2442329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255ED6A7-CFAD-4A7B-AF77-E18735C83FDF}"/>
                  </a:ext>
                </a:extLst>
              </p:cNvPr>
              <p:cNvSpPr/>
              <p:nvPr/>
            </p:nvSpPr>
            <p:spPr>
              <a:xfrm>
                <a:off x="8523960" y="3723285"/>
                <a:ext cx="794353" cy="794353"/>
              </a:xfrm>
              <a:prstGeom prst="roundRect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255ED6A7-CFAD-4A7B-AF77-E18735C83F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960" y="3723285"/>
                <a:ext cx="794353" cy="7943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2C782305-0D94-4C19-986D-F30BF1CD9AC1}"/>
              </a:ext>
            </a:extLst>
          </p:cNvPr>
          <p:cNvSpPr/>
          <p:nvPr/>
        </p:nvSpPr>
        <p:spPr>
          <a:xfrm>
            <a:off x="892550" y="1491107"/>
            <a:ext cx="7357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Data Augmentation: </a:t>
            </a:r>
            <a:r>
              <a:rPr lang="en-US" sz="2800" dirty="0"/>
              <a:t>widely used in image tasks 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Example: rotation, scaling, distortion.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Help model generalizes better!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B93C3DD-63A7-4959-8895-23CFB765C83A}"/>
                  </a:ext>
                </a:extLst>
              </p:cNvPr>
              <p:cNvSpPr/>
              <p:nvPr/>
            </p:nvSpPr>
            <p:spPr>
              <a:xfrm>
                <a:off x="667068" y="4790341"/>
                <a:ext cx="750534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Malicious Data Augmentation: 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Encode secrets in the </a:t>
                </a:r>
                <a:r>
                  <a:rPr lang="en-US" sz="2800" b="1" dirty="0">
                    <a:solidFill>
                      <a:srgbClr val="C00000"/>
                    </a:solidFill>
                  </a:rPr>
                  <a:t>labels</a:t>
                </a:r>
                <a:r>
                  <a:rPr lang="en-US" sz="2800" dirty="0"/>
                  <a:t>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Label can leak one bit (for binary classification).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Abuse model’s capacity by memorizing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𝒎𝒂𝒍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B93C3DD-63A7-4959-8895-23CFB765C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68" y="4790341"/>
                <a:ext cx="7505344" cy="1815882"/>
              </a:xfrm>
              <a:prstGeom prst="rect">
                <a:avLst/>
              </a:prstGeom>
              <a:blipFill>
                <a:blip r:embed="rId10"/>
                <a:stretch>
                  <a:fillRect l="-1623" t="-3356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8FC2835-1888-4A1D-AFEB-FDBBB5AB7034}"/>
                  </a:ext>
                </a:extLst>
              </p:cNvPr>
              <p:cNvSpPr txBox="1"/>
              <p:nvPr/>
            </p:nvSpPr>
            <p:spPr>
              <a:xfrm>
                <a:off x="9707849" y="3381391"/>
                <a:ext cx="459792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8FC2835-1888-4A1D-AFEB-FDBBB5AB7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849" y="3381391"/>
                <a:ext cx="459792" cy="491288"/>
              </a:xfrm>
              <a:prstGeom prst="rect">
                <a:avLst/>
              </a:prstGeom>
              <a:blipFill>
                <a:blip r:embed="rId11"/>
                <a:stretch>
                  <a:fillRect r="-5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2DB278-D985-4DF5-B160-E15A987E98E9}"/>
                  </a:ext>
                </a:extLst>
              </p:cNvPr>
              <p:cNvSpPr txBox="1"/>
              <p:nvPr/>
            </p:nvSpPr>
            <p:spPr>
              <a:xfrm>
                <a:off x="9369569" y="4310661"/>
                <a:ext cx="1292665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𝑚𝑎𝑙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2DB278-D985-4DF5-B160-E15A987E9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569" y="4310661"/>
                <a:ext cx="1292665" cy="4912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90">
            <a:extLst>
              <a:ext uri="{FF2B5EF4-FFF2-40B4-BE49-F238E27FC236}">
                <a16:creationId xmlns:a16="http://schemas.microsoft.com/office/drawing/2014/main" id="{813960D6-0232-48FE-82F2-EB67EBA4B4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25" y="3522490"/>
            <a:ext cx="1016052" cy="927148"/>
          </a:xfrm>
          <a:prstGeom prst="rect">
            <a:avLst/>
          </a:prstGeom>
        </p:spPr>
      </p:pic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18F7D50-DB81-480E-8FD9-DC2FD87E9199}"/>
              </a:ext>
            </a:extLst>
          </p:cNvPr>
          <p:cNvCxnSpPr>
            <a:cxnSpLocks/>
          </p:cNvCxnSpPr>
          <p:nvPr/>
        </p:nvCxnSpPr>
        <p:spPr>
          <a:xfrm flipH="1">
            <a:off x="9499600" y="4028310"/>
            <a:ext cx="116263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44DB6AA-2CF5-4D1A-890E-6B2F75E3745A}"/>
              </a:ext>
            </a:extLst>
          </p:cNvPr>
          <p:cNvCxnSpPr>
            <a:cxnSpLocks/>
          </p:cNvCxnSpPr>
          <p:nvPr/>
        </p:nvCxnSpPr>
        <p:spPr>
          <a:xfrm>
            <a:off x="9499600" y="4218452"/>
            <a:ext cx="11638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9BA3D8-C007-47B1-BBB0-0C5CF21D1161}"/>
              </a:ext>
            </a:extLst>
          </p:cNvPr>
          <p:cNvGrpSpPr/>
          <p:nvPr/>
        </p:nvGrpSpPr>
        <p:grpSpPr>
          <a:xfrm>
            <a:off x="3432244" y="3371720"/>
            <a:ext cx="987622" cy="1292848"/>
            <a:chOff x="3432008" y="3382622"/>
            <a:chExt cx="987622" cy="12928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Cylinder 101">
                  <a:extLst>
                    <a:ext uri="{FF2B5EF4-FFF2-40B4-BE49-F238E27FC236}">
                      <a16:creationId xmlns:a16="http://schemas.microsoft.com/office/drawing/2014/main" id="{391702C6-6DF8-4198-AB5D-47058706861F}"/>
                    </a:ext>
                  </a:extLst>
                </p:cNvPr>
                <p:cNvSpPr/>
                <p:nvPr/>
              </p:nvSpPr>
              <p:spPr>
                <a:xfrm>
                  <a:off x="3446947" y="3945798"/>
                  <a:ext cx="966683" cy="729672"/>
                </a:xfrm>
                <a:prstGeom prst="can">
                  <a:avLst/>
                </a:prstGeom>
                <a:solidFill>
                  <a:srgbClr val="C00000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𝑚𝑎𝑙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2" name="Cylinder 101">
                  <a:extLst>
                    <a:ext uri="{FF2B5EF4-FFF2-40B4-BE49-F238E27FC236}">
                      <a16:creationId xmlns:a16="http://schemas.microsoft.com/office/drawing/2014/main" id="{391702C6-6DF8-4198-AB5D-4705870686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6947" y="3945798"/>
                  <a:ext cx="966683" cy="729672"/>
                </a:xfrm>
                <a:prstGeom prst="can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Cylinder 102">
                  <a:extLst>
                    <a:ext uri="{FF2B5EF4-FFF2-40B4-BE49-F238E27FC236}">
                      <a16:creationId xmlns:a16="http://schemas.microsoft.com/office/drawing/2014/main" id="{AD2EEA7A-A9BD-4B35-9B88-59D878FC9078}"/>
                    </a:ext>
                  </a:extLst>
                </p:cNvPr>
                <p:cNvSpPr/>
                <p:nvPr/>
              </p:nvSpPr>
              <p:spPr>
                <a:xfrm>
                  <a:off x="3432008" y="3382622"/>
                  <a:ext cx="987622" cy="709720"/>
                </a:xfrm>
                <a:prstGeom prst="can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𝑡𝑟𝑎𝑖𝑛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3" name="Cylinder 102">
                  <a:extLst>
                    <a:ext uri="{FF2B5EF4-FFF2-40B4-BE49-F238E27FC236}">
                      <a16:creationId xmlns:a16="http://schemas.microsoft.com/office/drawing/2014/main" id="{AD2EEA7A-A9BD-4B35-9B88-59D878FC9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2008" y="3382622"/>
                  <a:ext cx="987622" cy="709720"/>
                </a:xfrm>
                <a:prstGeom prst="can">
                  <a:avLst/>
                </a:prstGeom>
                <a:blipFill>
                  <a:blip r:embed="rId15"/>
                  <a:stretch>
                    <a:fillRect l="-3659"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4900005-E7EB-41A3-B5C2-9FB228A098F2}"/>
                  </a:ext>
                </a:extLst>
              </p:cNvPr>
              <p:cNvSpPr/>
              <p:nvPr/>
            </p:nvSpPr>
            <p:spPr>
              <a:xfrm>
                <a:off x="2244951" y="3696199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𝓐</m:t>
                      </m:r>
                    </m:oMath>
                  </m:oMathPara>
                </a14:m>
                <a:endParaRPr lang="en-US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4900005-E7EB-41A3-B5C2-9FB228A09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951" y="3696199"/>
                <a:ext cx="794353" cy="7943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5D592F81-0527-4E44-958B-62AB1B960A92}"/>
              </a:ext>
            </a:extLst>
          </p:cNvPr>
          <p:cNvCxnSpPr>
            <a:cxnSpLocks/>
            <a:endCxn id="89" idx="2"/>
          </p:cNvCxnSpPr>
          <p:nvPr/>
        </p:nvCxnSpPr>
        <p:spPr>
          <a:xfrm flipV="1">
            <a:off x="5334000" y="4801949"/>
            <a:ext cx="4681902" cy="694611"/>
          </a:xfrm>
          <a:prstGeom prst="bentConnector2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Speech Bubble: Rectangle with Corners Rounded 121">
                <a:extLst>
                  <a:ext uri="{FF2B5EF4-FFF2-40B4-BE49-F238E27FC236}">
                    <a16:creationId xmlns:a16="http://schemas.microsoft.com/office/drawing/2014/main" id="{D037C61D-90EB-4C41-9D49-6110EA7CF5BE}"/>
                  </a:ext>
                </a:extLst>
              </p:cNvPr>
              <p:cNvSpPr/>
              <p:nvPr/>
            </p:nvSpPr>
            <p:spPr>
              <a:xfrm>
                <a:off x="8510468" y="2215277"/>
                <a:ext cx="2141699" cy="956962"/>
              </a:xfrm>
              <a:prstGeom prst="wedgeRoundRectCallout">
                <a:avLst>
                  <a:gd name="adj1" fmla="val 20507"/>
                  <a:gd name="adj2" fmla="val 69932"/>
                  <a:gd name="adj3" fmla="val 16667"/>
                </a:avLst>
              </a:prstGeom>
              <a:solidFill>
                <a:srgbClr val="F2D8D8"/>
              </a:solidFill>
              <a:ln>
                <a:solidFill>
                  <a:srgbClr val="F2D8D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Same</a:t>
                </a:r>
                <a:r>
                  <a:rPr lang="en-US" sz="2400" dirty="0">
                    <a:solidFill>
                      <a:schemeClr val="tx1"/>
                    </a:solidFill>
                  </a:rPr>
                  <a:t> feature vector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𝑚𝑎𝑙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2" name="Speech Bubble: Rectangle with Corners Rounded 121">
                <a:extLst>
                  <a:ext uri="{FF2B5EF4-FFF2-40B4-BE49-F238E27FC236}">
                    <a16:creationId xmlns:a16="http://schemas.microsoft.com/office/drawing/2014/main" id="{D037C61D-90EB-4C41-9D49-6110EA7CF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0468" y="2215277"/>
                <a:ext cx="2141699" cy="956962"/>
              </a:xfrm>
              <a:prstGeom prst="wedgeRoundRectCallout">
                <a:avLst>
                  <a:gd name="adj1" fmla="val 20507"/>
                  <a:gd name="adj2" fmla="val 69932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D8D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FDEB5B93-A76C-43CC-A4C9-DF9C766924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9" y="2649792"/>
            <a:ext cx="1016052" cy="927148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7716E67B-0A1B-456C-91E8-A5D48B58AFBD}"/>
              </a:ext>
            </a:extLst>
          </p:cNvPr>
          <p:cNvCxnSpPr>
            <a:cxnSpLocks/>
            <a:stCxn id="33" idx="3"/>
            <a:endCxn id="106" idx="0"/>
          </p:cNvCxnSpPr>
          <p:nvPr/>
        </p:nvCxnSpPr>
        <p:spPr>
          <a:xfrm>
            <a:off x="1552971" y="3113366"/>
            <a:ext cx="1089157" cy="582833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244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"/>
    </mc:Choice>
    <mc:Fallback xmlns="">
      <p:transition spd="slow" advTm="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8" grpId="0"/>
      <p:bldP spid="89" grpId="0"/>
      <p:bldP spid="106" grpId="0" animBg="1"/>
      <p:bldP spid="1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eft Brace 18">
            <a:extLst>
              <a:ext uri="{FF2B5EF4-FFF2-40B4-BE49-F238E27FC236}">
                <a16:creationId xmlns:a16="http://schemas.microsoft.com/office/drawing/2014/main" id="{B527D051-D054-4519-9361-C0C743C99417}"/>
              </a:ext>
            </a:extLst>
          </p:cNvPr>
          <p:cNvSpPr/>
          <p:nvPr/>
        </p:nvSpPr>
        <p:spPr>
          <a:xfrm>
            <a:off x="4744863" y="2472170"/>
            <a:ext cx="558056" cy="1132460"/>
          </a:xfrm>
          <a:prstGeom prst="leftBrace">
            <a:avLst>
              <a:gd name="adj1" fmla="val 28885"/>
              <a:gd name="adj2" fmla="val 50000"/>
            </a:avLst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AC168-3026-4AC7-B0F5-F232E6D6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Malicious Data Augmentation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4B3C4F9-958C-4233-BE90-7E46F27A99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2989973"/>
                  </p:ext>
                </p:extLst>
              </p:nvPr>
            </p:nvGraphicFramePr>
            <p:xfrm>
              <a:off x="5288055" y="2317591"/>
              <a:ext cx="461501" cy="1894897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461501">
                      <a:extLst>
                        <a:ext uri="{9D8B030D-6E8A-4147-A177-3AD203B41FA5}">
                          <a16:colId xmlns:a16="http://schemas.microsoft.com/office/drawing/2014/main" val="1938179650"/>
                        </a:ext>
                      </a:extLst>
                    </a:gridCol>
                  </a:tblGrid>
                  <a:tr h="39615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12220585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56462428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16089"/>
                      </a:ext>
                    </a:extLst>
                  </a:tr>
                  <a:tr h="310269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…   </a:t>
                          </a:r>
                        </a:p>
                      </a:txBody>
                      <a:tcPr vert="eaVert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89963665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163677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4B3C4F9-958C-4233-BE90-7E46F27A99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2989973"/>
                  </p:ext>
                </p:extLst>
              </p:nvPr>
            </p:nvGraphicFramePr>
            <p:xfrm>
              <a:off x="5288055" y="2317591"/>
              <a:ext cx="461501" cy="1894897"/>
            </p:xfrm>
            <a:graphic>
              <a:graphicData uri="http://schemas.openxmlformats.org/drawingml/2006/table">
                <a:tbl>
                  <a:tblPr firstRow="1" bandRow="1">
                    <a:tableStyleId>{327F97BB-C833-4FB7-BDE5-3F7075034690}</a:tableStyleId>
                  </a:tblPr>
                  <a:tblGrid>
                    <a:gridCol w="461501">
                      <a:extLst>
                        <a:ext uri="{9D8B030D-6E8A-4147-A177-3AD203B41FA5}">
                          <a16:colId xmlns:a16="http://schemas.microsoft.com/office/drawing/2014/main" val="1938179650"/>
                        </a:ext>
                      </a:extLst>
                    </a:gridCol>
                  </a:tblGrid>
                  <a:tr h="3961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987" t="-12308" r="-14286" b="-4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2220585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987" t="-112308" r="-14286" b="-3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6462428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987" t="-209091" r="-14286" b="-196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16089"/>
                      </a:ext>
                    </a:extLst>
                  </a:tr>
                  <a:tr h="310269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…   </a:t>
                          </a:r>
                        </a:p>
                      </a:txBody>
                      <a:tcPr vert="eaVert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89963665"/>
                      </a:ext>
                    </a:extLst>
                  </a:tr>
                  <a:tr h="3961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987" t="-392308" r="-14286" b="-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63677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2A06553-4025-435D-8B93-B108AAE83859}"/>
              </a:ext>
            </a:extLst>
          </p:cNvPr>
          <p:cNvSpPr txBox="1"/>
          <p:nvPr/>
        </p:nvSpPr>
        <p:spPr>
          <a:xfrm>
            <a:off x="3857313" y="2253789"/>
            <a:ext cx="124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Extract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F9EE67E6-52F6-47F5-9C8F-2918A04969CA}"/>
              </a:ext>
            </a:extLst>
          </p:cNvPr>
          <p:cNvSpPr/>
          <p:nvPr/>
        </p:nvSpPr>
        <p:spPr>
          <a:xfrm>
            <a:off x="5902631" y="2197153"/>
            <a:ext cx="1150615" cy="649268"/>
          </a:xfrm>
          <a:prstGeom prst="leftBrace">
            <a:avLst>
              <a:gd name="adj1" fmla="val 0"/>
              <a:gd name="adj2" fmla="val 51644"/>
            </a:avLst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B2423D-87D0-448C-8DEE-784539DEBE23}"/>
              </a:ext>
            </a:extLst>
          </p:cNvPr>
          <p:cNvSpPr txBox="1"/>
          <p:nvPr/>
        </p:nvSpPr>
        <p:spPr>
          <a:xfrm>
            <a:off x="6510526" y="3081465"/>
            <a:ext cx="677108" cy="3735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317371-3787-4C57-826D-9729EAD3FBA6}"/>
              </a:ext>
            </a:extLst>
          </p:cNvPr>
          <p:cNvSpPr/>
          <p:nvPr/>
        </p:nvSpPr>
        <p:spPr>
          <a:xfrm>
            <a:off x="8230723" y="1690688"/>
            <a:ext cx="822960" cy="822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A9A340-6C7D-4877-94A4-E357C874503B}"/>
                  </a:ext>
                </a:extLst>
              </p:cNvPr>
              <p:cNvSpPr txBox="1"/>
              <p:nvPr/>
            </p:nvSpPr>
            <p:spPr>
              <a:xfrm>
                <a:off x="7006526" y="1896062"/>
                <a:ext cx="1274618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𝑚𝑎𝑙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A9A340-6C7D-4877-94A4-E357C874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526" y="1896062"/>
                <a:ext cx="1274618" cy="475515"/>
              </a:xfrm>
              <a:prstGeom prst="rect">
                <a:avLst/>
              </a:prstGeom>
              <a:blipFill>
                <a:blip r:embed="rId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351BF1-7F9F-41F4-8D3C-30538B584C9B}"/>
                  </a:ext>
                </a:extLst>
              </p:cNvPr>
              <p:cNvSpPr txBox="1"/>
              <p:nvPr/>
            </p:nvSpPr>
            <p:spPr>
              <a:xfrm>
                <a:off x="7053246" y="2562452"/>
                <a:ext cx="1549429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𝑚𝑎𝑙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351BF1-7F9F-41F4-8D3C-30538B584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246" y="2562452"/>
                <a:ext cx="1549429" cy="475515"/>
              </a:xfrm>
              <a:prstGeom prst="rect">
                <a:avLst/>
              </a:prstGeom>
              <a:blipFill>
                <a:blip r:embed="rId5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eft Brace 26">
            <a:extLst>
              <a:ext uri="{FF2B5EF4-FFF2-40B4-BE49-F238E27FC236}">
                <a16:creationId xmlns:a16="http://schemas.microsoft.com/office/drawing/2014/main" id="{CEE8D75C-33C5-4F3E-A228-1A57E31440E8}"/>
              </a:ext>
            </a:extLst>
          </p:cNvPr>
          <p:cNvSpPr/>
          <p:nvPr/>
        </p:nvSpPr>
        <p:spPr>
          <a:xfrm>
            <a:off x="5902631" y="3702377"/>
            <a:ext cx="1150615" cy="649268"/>
          </a:xfrm>
          <a:prstGeom prst="leftBrace">
            <a:avLst>
              <a:gd name="adj1" fmla="val 0"/>
              <a:gd name="adj2" fmla="val 51644"/>
            </a:avLst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EE4933-0157-4E08-B32A-AE3AC79EB4C0}"/>
              </a:ext>
            </a:extLst>
          </p:cNvPr>
          <p:cNvSpPr/>
          <p:nvPr/>
        </p:nvSpPr>
        <p:spPr>
          <a:xfrm>
            <a:off x="8220990" y="3244716"/>
            <a:ext cx="822960" cy="822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9EBEFF4-BBF8-4ABE-A16F-33E8CE1DF95C}"/>
                  </a:ext>
                </a:extLst>
              </p:cNvPr>
              <p:cNvSpPr txBox="1"/>
              <p:nvPr/>
            </p:nvSpPr>
            <p:spPr>
              <a:xfrm>
                <a:off x="7006526" y="3401286"/>
                <a:ext cx="1274618" cy="485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𝑚𝑎𝑙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9EBEFF4-BBF8-4ABE-A16F-33E8CE1DF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526" y="3401286"/>
                <a:ext cx="1274618" cy="4859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A99EBC-1C78-4450-94CE-E8F9642BA279}"/>
                  </a:ext>
                </a:extLst>
              </p:cNvPr>
              <p:cNvSpPr txBox="1"/>
              <p:nvPr/>
            </p:nvSpPr>
            <p:spPr>
              <a:xfrm>
                <a:off x="7053246" y="4067676"/>
                <a:ext cx="1667797" cy="485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𝑚𝑎𝑙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A99EBC-1C78-4450-94CE-E8F9642BA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246" y="4067676"/>
                <a:ext cx="1667797" cy="4859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2E333354-C49B-4994-BCB2-0362903C1A39}"/>
              </a:ext>
            </a:extLst>
          </p:cNvPr>
          <p:cNvSpPr/>
          <p:nvPr/>
        </p:nvSpPr>
        <p:spPr>
          <a:xfrm>
            <a:off x="8314106" y="180621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DFF75F-C7EE-4475-8702-8DF8C21D51DC}"/>
              </a:ext>
            </a:extLst>
          </p:cNvPr>
          <p:cNvSpPr/>
          <p:nvPr/>
        </p:nvSpPr>
        <p:spPr>
          <a:xfrm>
            <a:off x="8876025" y="388566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E7DAA70D-809E-47E4-A2DA-3D4D4788D1E5}"/>
                  </a:ext>
                </a:extLst>
              </p:cNvPr>
              <p:cNvSpPr/>
              <p:nvPr/>
            </p:nvSpPr>
            <p:spPr>
              <a:xfrm>
                <a:off x="10097601" y="2838876"/>
                <a:ext cx="1182255" cy="729672"/>
              </a:xfrm>
              <a:prstGeom prst="can">
                <a:avLst/>
              </a:prstGeom>
              <a:solidFill>
                <a:srgbClr val="C0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𝑚𝑎𝑙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E7DAA70D-809E-47E4-A2DA-3D4D4788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601" y="2838876"/>
                <a:ext cx="1182255" cy="729672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F7B913F7-5D7F-4819-8F3D-3A70183845C0}"/>
              </a:ext>
            </a:extLst>
          </p:cNvPr>
          <p:cNvSpPr/>
          <p:nvPr/>
        </p:nvSpPr>
        <p:spPr>
          <a:xfrm>
            <a:off x="9385039" y="2304000"/>
            <a:ext cx="539911" cy="1870523"/>
          </a:xfrm>
          <a:prstGeom prst="rightBrace">
            <a:avLst>
              <a:gd name="adj1" fmla="val 76983"/>
              <a:gd name="adj2" fmla="val 49506"/>
            </a:avLst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DD1D28-C700-480A-955A-A484F60A2175}"/>
                  </a:ext>
                </a:extLst>
              </p:cNvPr>
              <p:cNvSpPr txBox="1"/>
              <p:nvPr/>
            </p:nvSpPr>
            <p:spPr>
              <a:xfrm>
                <a:off x="838200" y="5084252"/>
                <a:ext cx="989520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Feature vectors</a:t>
                </a:r>
                <a:r>
                  <a:rPr lang="en-US" sz="28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𝑚𝑎𝑙</m:t>
                        </m:r>
                      </m:sub>
                    </m:sSub>
                  </m:oMath>
                </a14:m>
                <a:r>
                  <a:rPr lang="en-US" sz="2800" dirty="0"/>
                  <a:t> are generated </a:t>
                </a:r>
                <a:r>
                  <a:rPr lang="en-US" sz="2800" b="1" dirty="0"/>
                  <a:t>deterministically</a:t>
                </a:r>
                <a:r>
                  <a:rPr lang="en-US" sz="28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Labels</a:t>
                </a:r>
                <a:r>
                  <a:rPr lang="en-US" sz="28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𝑚𝑎𝑙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are bits that encode the training data.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Similar to random labeling, but deep learning model should fit it.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DD1D28-C700-480A-955A-A484F60A2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84252"/>
                <a:ext cx="9895209" cy="1384995"/>
              </a:xfrm>
              <a:prstGeom prst="rect">
                <a:avLst/>
              </a:prstGeom>
              <a:blipFill>
                <a:blip r:embed="rId9"/>
                <a:stretch>
                  <a:fillRect l="-1109" t="-3965" r="-246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 descr="A close up of 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CEB427E6-5DB3-4AA0-AA8D-EC11E0263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2" y="2826333"/>
            <a:ext cx="822960" cy="822960"/>
          </a:xfrm>
          <a:prstGeom prst="rect">
            <a:avLst/>
          </a:prstGeom>
        </p:spPr>
      </p:pic>
      <p:pic>
        <p:nvPicPr>
          <p:cNvPr id="44" name="Picture 43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394A119C-AB17-4DB7-BB00-7096C6063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73" y="2823148"/>
            <a:ext cx="822960" cy="822960"/>
          </a:xfrm>
          <a:prstGeom prst="rect">
            <a:avLst/>
          </a:prstGeom>
        </p:spPr>
      </p:pic>
      <p:pic>
        <p:nvPicPr>
          <p:cNvPr id="45" name="Picture 4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158B7F72-B61D-43BE-8DD4-BE3F1EEA0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05" y="2833286"/>
            <a:ext cx="822960" cy="8229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CFA895A-0F8E-4040-820A-3D073791E905}"/>
              </a:ext>
            </a:extLst>
          </p:cNvPr>
          <p:cNvSpPr txBox="1"/>
          <p:nvPr/>
        </p:nvSpPr>
        <p:spPr>
          <a:xfrm>
            <a:off x="2651874" y="2944860"/>
            <a:ext cx="494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5E5AA9-15EC-44FD-923D-FEC012D191EE}"/>
              </a:ext>
            </a:extLst>
          </p:cNvPr>
          <p:cNvSpPr txBox="1"/>
          <p:nvPr/>
        </p:nvSpPr>
        <p:spPr>
          <a:xfrm>
            <a:off x="1437959" y="2253789"/>
            <a:ext cx="205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</a:t>
            </a:r>
            <a:r>
              <a:rPr lang="en-US" altLang="zh-CN" sz="2400" dirty="0"/>
              <a:t>ing data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EA11B9-D684-4A42-83C1-4651B3054A2A}"/>
              </a:ext>
            </a:extLst>
          </p:cNvPr>
          <p:cNvSpPr txBox="1"/>
          <p:nvPr/>
        </p:nvSpPr>
        <p:spPr>
          <a:xfrm>
            <a:off x="5568220" y="1589873"/>
            <a:ext cx="158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Synthesize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8E093-623D-4825-9AB0-357524CD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19</a:t>
            </a:fld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8D794C-1586-4198-AC38-4AB7BDBC1F94}"/>
              </a:ext>
            </a:extLst>
          </p:cNvPr>
          <p:cNvSpPr/>
          <p:nvPr/>
        </p:nvSpPr>
        <p:spPr>
          <a:xfrm>
            <a:off x="3895743" y="2960690"/>
            <a:ext cx="91440" cy="91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D97D4-982A-4AE4-BC34-295D71CA726B}"/>
              </a:ext>
            </a:extLst>
          </p:cNvPr>
          <p:cNvCxnSpPr>
            <a:cxnSpLocks/>
            <a:stCxn id="36" idx="6"/>
          </p:cNvCxnSpPr>
          <p:nvPr/>
        </p:nvCxnSpPr>
        <p:spPr>
          <a:xfrm>
            <a:off x="3987183" y="3006410"/>
            <a:ext cx="624756" cy="3155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27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"/>
    </mc:Choice>
    <mc:Fallback xmlns="">
      <p:transition spd="slow" advTm="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 animBg="1"/>
      <p:bldP spid="24" grpId="0"/>
      <p:bldP spid="26" grpId="0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8CF7-E9A3-4BE4-96B8-415CBF38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E3DB3-475A-4849-897E-33E178B8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</a:t>
            </a:fld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713EF6-EE16-42A1-B927-97CDF3FC525E}"/>
              </a:ext>
            </a:extLst>
          </p:cNvPr>
          <p:cNvSpPr/>
          <p:nvPr/>
        </p:nvSpPr>
        <p:spPr>
          <a:xfrm>
            <a:off x="4375758" y="4559861"/>
            <a:ext cx="3728721" cy="128798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endParaRPr lang="en-US" sz="2400" b="1" i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Isolated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 Environment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70C9ED-0C31-440F-9EE7-82C850803C94}"/>
              </a:ext>
            </a:extLst>
          </p:cNvPr>
          <p:cNvCxnSpPr>
            <a:cxnSpLocks/>
            <a:stCxn id="37" idx="4"/>
            <a:endCxn id="38" idx="1"/>
          </p:cNvCxnSpPr>
          <p:nvPr/>
        </p:nvCxnSpPr>
        <p:spPr>
          <a:xfrm flipV="1">
            <a:off x="3432853" y="5064079"/>
            <a:ext cx="1185796" cy="4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605A300-5CCB-4555-AE62-15D7B11B4C76}"/>
              </a:ext>
            </a:extLst>
          </p:cNvPr>
          <p:cNvCxnSpPr>
            <a:cxnSpLocks/>
            <a:stCxn id="38" idx="3"/>
            <a:endCxn id="57" idx="1"/>
          </p:cNvCxnSpPr>
          <p:nvPr/>
        </p:nvCxnSpPr>
        <p:spPr>
          <a:xfrm>
            <a:off x="7788129" y="5064079"/>
            <a:ext cx="1905021" cy="12732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14C0D786-A9F9-4A4A-ACCF-16B7C54E0694}"/>
                  </a:ext>
                </a:extLst>
              </p:cNvPr>
              <p:cNvSpPr/>
              <p:nvPr/>
            </p:nvSpPr>
            <p:spPr>
              <a:xfrm>
                <a:off x="2632239" y="4713576"/>
                <a:ext cx="800614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14C0D786-A9F9-4A4A-ACCF-16B7C54E0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39" y="4713576"/>
                <a:ext cx="800614" cy="709720"/>
              </a:xfrm>
              <a:prstGeom prst="can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3389D21A-94C6-462C-8B5F-4726963BC29B}"/>
              </a:ext>
            </a:extLst>
          </p:cNvPr>
          <p:cNvSpPr txBox="1"/>
          <p:nvPr/>
        </p:nvSpPr>
        <p:spPr>
          <a:xfrm>
            <a:off x="4618649" y="4802469"/>
            <a:ext cx="3169480" cy="5232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Training black-box</a:t>
            </a:r>
          </a:p>
        </p:txBody>
      </p:sp>
      <p:pic>
        <p:nvPicPr>
          <p:cNvPr id="39" name="Picture 38" descr="BU005259.png">
            <a:extLst>
              <a:ext uri="{FF2B5EF4-FFF2-40B4-BE49-F238E27FC236}">
                <a16:creationId xmlns:a16="http://schemas.microsoft.com/office/drawing/2014/main" id="{27A9CD24-7191-4156-9877-6C803FC02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09">
            <a:off x="7395912" y="4624472"/>
            <a:ext cx="461029" cy="381459"/>
          </a:xfrm>
          <a:prstGeom prst="rect">
            <a:avLst/>
          </a:prstGeom>
        </p:spPr>
      </p:pic>
      <p:pic>
        <p:nvPicPr>
          <p:cNvPr id="40" name="Graphic 39" descr="User">
            <a:extLst>
              <a:ext uri="{FF2B5EF4-FFF2-40B4-BE49-F238E27FC236}">
                <a16:creationId xmlns:a16="http://schemas.microsoft.com/office/drawing/2014/main" id="{7545B563-C878-43B7-8F9E-D91C3039F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1718" y="4606879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5AB1B76-C219-4789-B82B-D012795F9195}"/>
              </a:ext>
            </a:extLst>
          </p:cNvPr>
          <p:cNvSpPr txBox="1"/>
          <p:nvPr/>
        </p:nvSpPr>
        <p:spPr>
          <a:xfrm>
            <a:off x="746647" y="5341310"/>
            <a:ext cx="1690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Non-expert client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565325-08E2-46A3-BA62-2B10C34299AD}"/>
              </a:ext>
            </a:extLst>
          </p:cNvPr>
          <p:cNvSpPr txBox="1"/>
          <p:nvPr/>
        </p:nvSpPr>
        <p:spPr>
          <a:xfrm>
            <a:off x="9982200" y="3053114"/>
            <a:ext cx="190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Malicious ML</a:t>
            </a:r>
          </a:p>
          <a:p>
            <a:pPr algn="ctr"/>
            <a:r>
              <a:rPr lang="en-US" sz="2400" b="1" dirty="0"/>
              <a:t>provider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C3799D-B010-4E24-B97B-DCAF22EE97A7}"/>
              </a:ext>
            </a:extLst>
          </p:cNvPr>
          <p:cNvSpPr txBox="1"/>
          <p:nvPr/>
        </p:nvSpPr>
        <p:spPr>
          <a:xfrm>
            <a:off x="834998" y="1441613"/>
            <a:ext cx="10401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new threat model in ML: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Non-expert client train ML model with </a:t>
            </a:r>
            <a:r>
              <a:rPr lang="en-US" sz="2800" b="1" dirty="0">
                <a:solidFill>
                  <a:srgbClr val="C00000"/>
                </a:solidFill>
              </a:rPr>
              <a:t>adversary provided code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Training runs in an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isolated environment </a:t>
            </a:r>
            <a:r>
              <a:rPr lang="en-US" sz="2800" dirty="0"/>
              <a:t>to prevent leakage.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Adversary gain access to resulting model.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E19B693-F7A9-479B-9195-DD77CFDE0FCF}"/>
                  </a:ext>
                </a:extLst>
              </p:cNvPr>
              <p:cNvSpPr/>
              <p:nvPr/>
            </p:nvSpPr>
            <p:spPr>
              <a:xfrm>
                <a:off x="9693150" y="4679634"/>
                <a:ext cx="794353" cy="794353"/>
              </a:xfrm>
              <a:prstGeom prst="roundRect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E19B693-F7A9-479B-9195-DD77CFDE0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150" y="4679634"/>
                <a:ext cx="794353" cy="7943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EBE2B2-AFE0-4B7A-B85F-97127B4BA5BC}"/>
              </a:ext>
            </a:extLst>
          </p:cNvPr>
          <p:cNvCxnSpPr>
            <a:cxnSpLocks/>
          </p:cNvCxnSpPr>
          <p:nvPr/>
        </p:nvCxnSpPr>
        <p:spPr>
          <a:xfrm>
            <a:off x="8610600" y="4104317"/>
            <a:ext cx="0" cy="206799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AEC30D0A-594B-4652-A348-9588E05F7FD5}"/>
              </a:ext>
            </a:extLst>
          </p:cNvPr>
          <p:cNvCxnSpPr>
            <a:cxnSpLocks/>
            <a:stCxn id="42" idx="1"/>
            <a:endCxn id="39" idx="0"/>
          </p:cNvCxnSpPr>
          <p:nvPr/>
        </p:nvCxnSpPr>
        <p:spPr>
          <a:xfrm rot="10800000" flipV="1">
            <a:off x="7725012" y="3932187"/>
            <a:ext cx="1772538" cy="719740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95B68E99-9D8C-41FD-AC45-7D8F2C012D09}"/>
              </a:ext>
            </a:extLst>
          </p:cNvPr>
          <p:cNvCxnSpPr>
            <a:cxnSpLocks/>
            <a:stCxn id="57" idx="3"/>
            <a:endCxn id="42" idx="3"/>
          </p:cNvCxnSpPr>
          <p:nvPr/>
        </p:nvCxnSpPr>
        <p:spPr>
          <a:xfrm flipV="1">
            <a:off x="10487503" y="3932187"/>
            <a:ext cx="26099" cy="1144624"/>
          </a:xfrm>
          <a:prstGeom prst="curvedConnector3">
            <a:avLst>
              <a:gd name="adj1" fmla="val 975896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366BEEE-285E-4AB6-8764-811FC57BB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550" y="3468613"/>
            <a:ext cx="1016052" cy="927148"/>
          </a:xfrm>
          <a:prstGeom prst="rect">
            <a:avLst/>
          </a:prstGeom>
        </p:spPr>
      </p:pic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6205F780-D83D-404F-922F-48A650C21E78}"/>
              </a:ext>
            </a:extLst>
          </p:cNvPr>
          <p:cNvCxnSpPr>
            <a:cxnSpLocks/>
            <a:stCxn id="29" idx="0"/>
          </p:cNvCxnSpPr>
          <p:nvPr/>
        </p:nvCxnSpPr>
        <p:spPr>
          <a:xfrm rot="5400000" flipH="1" flipV="1">
            <a:off x="7423961" y="2585819"/>
            <a:ext cx="790201" cy="3157884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ross 80">
            <a:extLst>
              <a:ext uri="{FF2B5EF4-FFF2-40B4-BE49-F238E27FC236}">
                <a16:creationId xmlns:a16="http://schemas.microsoft.com/office/drawing/2014/main" id="{D8A8D156-1C7D-4FF7-9578-996B3729A5DA}"/>
              </a:ext>
            </a:extLst>
          </p:cNvPr>
          <p:cNvSpPr/>
          <p:nvPr/>
        </p:nvSpPr>
        <p:spPr>
          <a:xfrm rot="18856974">
            <a:off x="6791230" y="3659096"/>
            <a:ext cx="761954" cy="820085"/>
          </a:xfrm>
          <a:prstGeom prst="plus">
            <a:avLst>
              <a:gd name="adj" fmla="val 4084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91B230-34A6-481E-9E28-52E6EE8556A2}"/>
              </a:ext>
            </a:extLst>
          </p:cNvPr>
          <p:cNvSpPr/>
          <p:nvPr/>
        </p:nvSpPr>
        <p:spPr>
          <a:xfrm>
            <a:off x="2583739" y="4104318"/>
            <a:ext cx="5719611" cy="189405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5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"/>
    </mc:Choice>
    <mc:Fallback xmlns="">
      <p:transition spd="slow" advTm="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C168-3026-4AC7-B0F5-F232E6D6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Query and Decode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68DCC-2BE0-4D88-A228-B1CA45113AD2}"/>
              </a:ext>
            </a:extLst>
          </p:cNvPr>
          <p:cNvGrpSpPr/>
          <p:nvPr/>
        </p:nvGrpSpPr>
        <p:grpSpPr>
          <a:xfrm>
            <a:off x="9041437" y="1454308"/>
            <a:ext cx="822960" cy="822960"/>
            <a:chOff x="7314237" y="1895590"/>
            <a:chExt cx="822960" cy="822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317371-3787-4C57-826D-9729EAD3FBA6}"/>
                </a:ext>
              </a:extLst>
            </p:cNvPr>
            <p:cNvSpPr/>
            <p:nvPr/>
          </p:nvSpPr>
          <p:spPr>
            <a:xfrm>
              <a:off x="7314237" y="1895590"/>
              <a:ext cx="822960" cy="8229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E333354-C49B-4994-BCB2-0362903C1A39}"/>
                </a:ext>
              </a:extLst>
            </p:cNvPr>
            <p:cNvSpPr/>
            <p:nvPr/>
          </p:nvSpPr>
          <p:spPr>
            <a:xfrm>
              <a:off x="7411296" y="2018399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0C5FD9-3786-422E-8480-FAD69BEADF6A}"/>
              </a:ext>
            </a:extLst>
          </p:cNvPr>
          <p:cNvGrpSpPr/>
          <p:nvPr/>
        </p:nvGrpSpPr>
        <p:grpSpPr>
          <a:xfrm>
            <a:off x="9041437" y="3874161"/>
            <a:ext cx="822960" cy="822960"/>
            <a:chOff x="7314237" y="4935881"/>
            <a:chExt cx="822960" cy="8229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EE4933-0157-4E08-B32A-AE3AC79EB4C0}"/>
                </a:ext>
              </a:extLst>
            </p:cNvPr>
            <p:cNvSpPr/>
            <p:nvPr/>
          </p:nvSpPr>
          <p:spPr>
            <a:xfrm>
              <a:off x="7314237" y="4935881"/>
              <a:ext cx="822960" cy="8229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DFF75F-C7EE-4475-8702-8DF8C21D51DC}"/>
                </a:ext>
              </a:extLst>
            </p:cNvPr>
            <p:cNvSpPr/>
            <p:nvPr/>
          </p:nvSpPr>
          <p:spPr>
            <a:xfrm>
              <a:off x="7921144" y="5547861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E1C9AB4-C22D-42CF-860B-BD8235CE9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48" y="3054258"/>
            <a:ext cx="1016052" cy="927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0B9667-5F71-4614-8AAE-E366A61CFE6A}"/>
                  </a:ext>
                </a:extLst>
              </p:cNvPr>
              <p:cNvSpPr/>
              <p:nvPr/>
            </p:nvSpPr>
            <p:spPr>
              <a:xfrm>
                <a:off x="10541132" y="3120655"/>
                <a:ext cx="794353" cy="794353"/>
              </a:xfrm>
              <a:prstGeom prst="roundRect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0B9667-5F71-4614-8AAE-E366A61CF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132" y="3120655"/>
                <a:ext cx="794353" cy="79435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EE7F2E-CE80-4550-9E75-7841711188EC}"/>
                  </a:ext>
                </a:extLst>
              </p:cNvPr>
              <p:cNvSpPr/>
              <p:nvPr/>
            </p:nvSpPr>
            <p:spPr>
              <a:xfrm>
                <a:off x="788854" y="1837950"/>
                <a:ext cx="7447505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Regenerate </a:t>
                </a:r>
                <a:r>
                  <a:rPr lang="en-US" sz="2800" b="1" dirty="0"/>
                  <a:t>the same</a:t>
                </a:r>
                <a:r>
                  <a:rPr lang="en-US" sz="2800" dirty="0"/>
                  <a:t> feature vectors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𝑚𝑎𝑙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    and query model.</a:t>
                </a:r>
              </a:p>
              <a:p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Queried results are the </a:t>
                </a:r>
                <a:r>
                  <a:rPr lang="en-US" sz="2800" b="1" dirty="0"/>
                  <a:t>secret </a:t>
                </a:r>
                <a:r>
                  <a:rPr lang="en-US" sz="2800" b="1" dirty="0" err="1"/>
                  <a:t>bitstring</a:t>
                </a:r>
                <a:endParaRPr lang="en-US" sz="2800" b="1" dirty="0"/>
              </a:p>
              <a:p>
                <a:endParaRPr lang="en-US" sz="2800" b="1" dirty="0"/>
              </a:p>
              <a:p>
                <a:endParaRPr lang="en-US" sz="2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Error is small if model memorizes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𝑚𝑎𝑙</m:t>
                        </m:r>
                      </m:sub>
                    </m:sSub>
                  </m:oMath>
                </a14:m>
                <a:r>
                  <a:rPr lang="en-US" sz="2800" dirty="0"/>
                  <a:t>!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EE7F2E-CE80-4550-9E75-784171118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54" y="1837950"/>
                <a:ext cx="7447505" cy="3108543"/>
              </a:xfrm>
              <a:prstGeom prst="rect">
                <a:avLst/>
              </a:prstGeom>
              <a:blipFill>
                <a:blip r:embed="rId6"/>
                <a:stretch>
                  <a:fillRect l="-1473" t="-1965" b="-4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7D49E8-0BF5-4319-B03B-D293640E2B7C}"/>
              </a:ext>
            </a:extLst>
          </p:cNvPr>
          <p:cNvCxnSpPr>
            <a:cxnSpLocks/>
          </p:cNvCxnSpPr>
          <p:nvPr/>
        </p:nvCxnSpPr>
        <p:spPr>
          <a:xfrm>
            <a:off x="8716998" y="2524455"/>
            <a:ext cx="154602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48BB2A-B5CC-4E9A-AE57-B2087DC2AC2B}"/>
              </a:ext>
            </a:extLst>
          </p:cNvPr>
          <p:cNvCxnSpPr>
            <a:cxnSpLocks/>
          </p:cNvCxnSpPr>
          <p:nvPr/>
        </p:nvCxnSpPr>
        <p:spPr>
          <a:xfrm>
            <a:off x="8748049" y="4962855"/>
            <a:ext cx="154602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B34215-19E3-431B-9519-87B0042CDE87}"/>
              </a:ext>
            </a:extLst>
          </p:cNvPr>
          <p:cNvCxnSpPr>
            <a:cxnSpLocks/>
          </p:cNvCxnSpPr>
          <p:nvPr/>
        </p:nvCxnSpPr>
        <p:spPr>
          <a:xfrm flipH="1">
            <a:off x="8729781" y="2744959"/>
            <a:ext cx="15204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3C1D22-3966-4510-BEFC-27F789700C7A}"/>
              </a:ext>
            </a:extLst>
          </p:cNvPr>
          <p:cNvCxnSpPr>
            <a:cxnSpLocks/>
          </p:cNvCxnSpPr>
          <p:nvPr/>
        </p:nvCxnSpPr>
        <p:spPr>
          <a:xfrm flipH="1">
            <a:off x="8742564" y="5173199"/>
            <a:ext cx="15204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CFFB37-17B6-4B20-A75E-2AA76ABBF526}"/>
                  </a:ext>
                </a:extLst>
              </p:cNvPr>
              <p:cNvSpPr/>
              <p:nvPr/>
            </p:nvSpPr>
            <p:spPr>
              <a:xfrm>
                <a:off x="9215335" y="2754538"/>
                <a:ext cx="5207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CFFB37-17B6-4B20-A75E-2AA76ABBF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335" y="2754538"/>
                <a:ext cx="520719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9707BD5-F6C9-4953-B485-5EAC1A953123}"/>
              </a:ext>
            </a:extLst>
          </p:cNvPr>
          <p:cNvSpPr txBox="1"/>
          <p:nvPr/>
        </p:nvSpPr>
        <p:spPr>
          <a:xfrm>
            <a:off x="9217209" y="3286576"/>
            <a:ext cx="677108" cy="555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65A5476-8913-44E7-B94A-641513D7039A}"/>
                  </a:ext>
                </a:extLst>
              </p:cNvPr>
              <p:cNvSpPr/>
              <p:nvPr/>
            </p:nvSpPr>
            <p:spPr>
              <a:xfrm>
                <a:off x="9260702" y="5331180"/>
                <a:ext cx="4774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65A5476-8913-44E7-B94A-641513D70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702" y="5331180"/>
                <a:ext cx="477438" cy="400110"/>
              </a:xfrm>
              <a:prstGeom prst="rect">
                <a:avLst/>
              </a:prstGeom>
              <a:blipFill>
                <a:blip r:embed="rId8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C850FEE-83C3-4C7F-9FE0-327DE03908BB}"/>
              </a:ext>
            </a:extLst>
          </p:cNvPr>
          <p:cNvSpPr/>
          <p:nvPr/>
        </p:nvSpPr>
        <p:spPr>
          <a:xfrm>
            <a:off x="4491769" y="3696612"/>
            <a:ext cx="2097503" cy="436792"/>
          </a:xfrm>
          <a:prstGeom prst="wedgeRoundRectCallout">
            <a:avLst>
              <a:gd name="adj1" fmla="val 22641"/>
              <a:gd name="adj2" fmla="val -6857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with some error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05302-540D-45E3-B461-ACAE1761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1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"/>
    </mc:Choice>
    <mc:Fallback xmlns="">
      <p:transition spd="slow" advTm="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1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43F4-7222-4F64-8A4E-6DA88F5D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Black-box Attack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608EA87-AF06-4F47-B5A9-6971ECB914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429095"/>
                  </p:ext>
                </p:extLst>
              </p:nvPr>
            </p:nvGraphicFramePr>
            <p:xfrm>
              <a:off x="4108972" y="2131649"/>
              <a:ext cx="4243067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8077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2495">
                      <a:extLst>
                        <a:ext uri="{9D8B030D-6E8A-4147-A177-3AD203B41FA5}">
                          <a16:colId xmlns:a16="http://schemas.microsoft.com/office/drawing/2014/main" val="781961718"/>
                        </a:ext>
                      </a:extLst>
                    </a:gridCol>
                    <a:gridCol w="1342495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Data added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Test </a:t>
                          </a:r>
                          <a:r>
                            <a:rPr lang="en-US" dirty="0" err="1"/>
                            <a:t>acc</a:t>
                          </a:r>
                          <a:r>
                            <a:rPr lang="en-US" dirty="0"/>
                            <a:t> ±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49,000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92.21 − 0.69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58,000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88.17 + 0.34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170,000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96.94 − 0.50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608EA87-AF06-4F47-B5A9-6971ECB914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429095"/>
                  </p:ext>
                </p:extLst>
              </p:nvPr>
            </p:nvGraphicFramePr>
            <p:xfrm>
              <a:off x="4108972" y="2131649"/>
              <a:ext cx="4243067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8077">
                      <a:extLst>
                        <a:ext uri="{9D8B030D-6E8A-4147-A177-3AD203B41FA5}">
                          <a16:colId xmlns:a16="http://schemas.microsoft.com/office/drawing/2014/main" val="1081934853"/>
                        </a:ext>
                      </a:extLst>
                    </a:gridCol>
                    <a:gridCol w="1342495">
                      <a:extLst>
                        <a:ext uri="{9D8B030D-6E8A-4147-A177-3AD203B41FA5}">
                          <a16:colId xmlns:a16="http://schemas.microsoft.com/office/drawing/2014/main" val="781961718"/>
                        </a:ext>
                      </a:extLst>
                    </a:gridCol>
                    <a:gridCol w="1342495">
                      <a:extLst>
                        <a:ext uri="{9D8B030D-6E8A-4147-A177-3AD203B41FA5}">
                          <a16:colId xmlns:a16="http://schemas.microsoft.com/office/drawing/2014/main" val="3587596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Data added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15837" t="-8197" r="-1810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5570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CIFAR10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49,000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92.21 − 0.69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0340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LFW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58,000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88.17 + 0.34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56960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err="1"/>
                            <a:t>FaceScrub</a:t>
                          </a:r>
                          <a:r>
                            <a:rPr lang="en-US" dirty="0"/>
                            <a:t>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170,000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96.94 − 0.50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09161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A7E34B7-3A1B-47F4-9606-A00CD6280B3F}"/>
              </a:ext>
            </a:extLst>
          </p:cNvPr>
          <p:cNvGrpSpPr/>
          <p:nvPr/>
        </p:nvGrpSpPr>
        <p:grpSpPr>
          <a:xfrm>
            <a:off x="2239298" y="4342526"/>
            <a:ext cx="8792986" cy="1804354"/>
            <a:chOff x="2239298" y="3865006"/>
            <a:chExt cx="8792986" cy="1804354"/>
          </a:xfrm>
        </p:grpSpPr>
        <p:pic>
          <p:nvPicPr>
            <p:cNvPr id="5" name="Picture 4" descr="A group of men posing for a photo&#10;&#10;Description generated with high confidence">
              <a:extLst>
                <a:ext uri="{FF2B5EF4-FFF2-40B4-BE49-F238E27FC236}">
                  <a16:creationId xmlns:a16="http://schemas.microsoft.com/office/drawing/2014/main" id="{7EF8378C-B5FA-4D54-B731-E5CF5300A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787"/>
            <a:stretch/>
          </p:blipFill>
          <p:spPr>
            <a:xfrm>
              <a:off x="2576048" y="3865006"/>
              <a:ext cx="8441003" cy="9434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994087-910F-4775-A853-8BD7D911E52C}"/>
                </a:ext>
              </a:extLst>
            </p:cNvPr>
            <p:cNvSpPr txBox="1"/>
            <p:nvPr/>
          </p:nvSpPr>
          <p:spPr>
            <a:xfrm>
              <a:off x="2239298" y="4715368"/>
              <a:ext cx="877775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8" name="Picture 7" descr="A blurry photo of a person&#10;&#10;Description generated with high confidence">
              <a:extLst>
                <a:ext uri="{FF2B5EF4-FFF2-40B4-BE49-F238E27FC236}">
                  <a16:creationId xmlns:a16="http://schemas.microsoft.com/office/drawing/2014/main" id="{9FDEC76E-A23D-4A4F-B16E-83CC2BAE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084" y="4808434"/>
              <a:ext cx="8458200" cy="86092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33B14D-475E-4BB1-81F4-AF64C46C7BA8}"/>
              </a:ext>
            </a:extLst>
          </p:cNvPr>
          <p:cNvSpPr txBox="1"/>
          <p:nvPr/>
        </p:nvSpPr>
        <p:spPr>
          <a:xfrm>
            <a:off x="508818" y="4546924"/>
            <a:ext cx="2065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Ground Truth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Reconstructed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2D4D8C0F-E564-491C-A9ED-C27A1F1F48F3}"/>
                  </a:ext>
                </a:extLst>
              </p:cNvPr>
              <p:cNvSpPr/>
              <p:nvPr/>
            </p:nvSpPr>
            <p:spPr>
              <a:xfrm>
                <a:off x="9036898" y="2271434"/>
                <a:ext cx="1504523" cy="665893"/>
              </a:xfrm>
              <a:prstGeom prst="wedgeRoundRectCallout">
                <a:avLst>
                  <a:gd name="adj1" fmla="val -92301"/>
                  <a:gd name="adj2" fmla="val -34974"/>
                  <a:gd name="adj3" fmla="val 16667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b="1" dirty="0"/>
                  <a:t>: difference</a:t>
                </a:r>
              </a:p>
              <a:p>
                <a:pPr algn="ctr"/>
                <a:r>
                  <a:rPr lang="en-US" b="1" dirty="0"/>
                  <a:t>to baseline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2D4D8C0F-E564-491C-A9ED-C27A1F1F4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898" y="2271434"/>
                <a:ext cx="1504523" cy="665893"/>
              </a:xfrm>
              <a:prstGeom prst="wedgeRoundRectCallout">
                <a:avLst>
                  <a:gd name="adj1" fmla="val -92301"/>
                  <a:gd name="adj2" fmla="val -34974"/>
                  <a:gd name="adj3" fmla="val 16667"/>
                </a:avLst>
              </a:prstGeom>
              <a:blipFill>
                <a:blip r:embed="rId5"/>
                <a:stretch>
                  <a:fillRect b="-9322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D11347A-12CD-4B6C-9FD9-E7BE50D3FC15}"/>
              </a:ext>
            </a:extLst>
          </p:cNvPr>
          <p:cNvSpPr txBox="1"/>
          <p:nvPr/>
        </p:nvSpPr>
        <p:spPr>
          <a:xfrm>
            <a:off x="797644" y="1523454"/>
            <a:ext cx="869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1. Test Performance (compare to baseline benignly trained model)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3B9B8B-83D5-48E9-BB96-552086C2B61E}"/>
              </a:ext>
            </a:extLst>
          </p:cNvPr>
          <p:cNvSpPr txBox="1"/>
          <p:nvPr/>
        </p:nvSpPr>
        <p:spPr>
          <a:xfrm>
            <a:off x="838200" y="3773072"/>
            <a:ext cx="54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2. Encoding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D921D-2932-4B1A-A15A-A9FB4808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F9072-748B-4B44-9146-A5E7DE2801C9}"/>
              </a:ext>
            </a:extLst>
          </p:cNvPr>
          <p:cNvSpPr/>
          <p:nvPr/>
        </p:nvSpPr>
        <p:spPr>
          <a:xfrm>
            <a:off x="1441825" y="3046938"/>
            <a:ext cx="2127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gender classification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D70A76B0-1AFC-4D02-885B-CF87B80601C2}"/>
              </a:ext>
            </a:extLst>
          </p:cNvPr>
          <p:cNvSpPr/>
          <p:nvPr/>
        </p:nvSpPr>
        <p:spPr>
          <a:xfrm>
            <a:off x="3708400" y="3013904"/>
            <a:ext cx="400572" cy="464737"/>
          </a:xfrm>
          <a:prstGeom prst="lef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8A320-F9A5-4DEA-8BF7-50B5B6B4F807}"/>
              </a:ext>
            </a:extLst>
          </p:cNvPr>
          <p:cNvSpPr/>
          <p:nvPr/>
        </p:nvSpPr>
        <p:spPr>
          <a:xfrm>
            <a:off x="1441825" y="2501696"/>
            <a:ext cx="205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object classification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CA226-9BBA-4FCC-BF8B-7E57E9173C1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501748" y="2686362"/>
            <a:ext cx="607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"/>
    </mc:Choice>
    <mc:Fallback xmlns="">
      <p:transition spd="slow" advTm="33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482FA-2078-49F2-A660-F2AC5595D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75" y="2006143"/>
            <a:ext cx="5754925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C3C54-1A3A-4E17-90D0-0D055470B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74" y="2006143"/>
            <a:ext cx="5754925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1D2FB-AA89-4518-AD6A-CFBE934A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Visualize Why Model Performs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BC759-FA1C-49DA-9892-A8154452F0FF}"/>
              </a:ext>
            </a:extLst>
          </p:cNvPr>
          <p:cNvSpPr txBox="1"/>
          <p:nvPr/>
        </p:nvSpPr>
        <p:spPr>
          <a:xfrm>
            <a:off x="838200" y="1772881"/>
            <a:ext cx="43456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</a:t>
            </a:r>
            <a:r>
              <a:rPr lang="en-US" altLang="zh-CN" sz="2800" b="1" dirty="0"/>
              <a:t>olor </a:t>
            </a:r>
            <a:r>
              <a:rPr lang="en-US" altLang="zh-CN" sz="2800" dirty="0"/>
              <a:t>indicates class label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Solid: </a:t>
            </a:r>
            <a:r>
              <a:rPr lang="en-US" sz="2800" dirty="0"/>
              <a:t>test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Hollow: </a:t>
            </a:r>
            <a:r>
              <a:rPr lang="en-US" sz="2800" dirty="0"/>
              <a:t>malicious data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50B49-3D0A-4D15-A575-8633189EC510}"/>
              </a:ext>
            </a:extLst>
          </p:cNvPr>
          <p:cNvSpPr txBox="1"/>
          <p:nvPr/>
        </p:nvSpPr>
        <p:spPr>
          <a:xfrm>
            <a:off x="838200" y="4292143"/>
            <a:ext cx="4345678" cy="2246769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Model can classify both types of data correctly!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Though distributions are very different!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2E8DA-4168-4501-85E9-4C283880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718AD-278E-4816-B3CB-295502A22FE5}"/>
              </a:ext>
            </a:extLst>
          </p:cNvPr>
          <p:cNvSpPr txBox="1"/>
          <p:nvPr/>
        </p:nvSpPr>
        <p:spPr>
          <a:xfrm>
            <a:off x="5916797" y="1631292"/>
            <a:ext cx="4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T-SNE projection of learned feature on CIFAR10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2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"/>
    </mc:Choice>
    <mc:Fallback xmlns="">
      <p:transition spd="slow" advTm="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8AA-9410-46D0-8C7E-41F42C7D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Learn Two Tasks Simultaneously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EF1E0-A2D5-4C65-B217-EAC5DEBC7DC9}"/>
              </a:ext>
            </a:extLst>
          </p:cNvPr>
          <p:cNvSpPr txBox="1"/>
          <p:nvPr/>
        </p:nvSpPr>
        <p:spPr>
          <a:xfrm>
            <a:off x="2430459" y="4343781"/>
            <a:ext cx="297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Client’s training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360A79-2345-4F57-A515-A9AB3810B776}"/>
              </a:ext>
            </a:extLst>
          </p:cNvPr>
          <p:cNvSpPr txBox="1"/>
          <p:nvPr/>
        </p:nvSpPr>
        <p:spPr>
          <a:xfrm>
            <a:off x="7394073" y="4378334"/>
            <a:ext cx="397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Data with </a:t>
            </a:r>
            <a:r>
              <a:rPr lang="en-US" altLang="zh-CN" sz="2400" b="1" dirty="0">
                <a:solidFill>
                  <a:srgbClr val="C00000"/>
                </a:solidFill>
              </a:rPr>
              <a:t>secrets in labels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A41CD-C50B-4E21-92D5-885E7A7F3177}"/>
              </a:ext>
            </a:extLst>
          </p:cNvPr>
          <p:cNvSpPr/>
          <p:nvPr/>
        </p:nvSpPr>
        <p:spPr>
          <a:xfrm>
            <a:off x="6802604" y="1603636"/>
            <a:ext cx="4613514" cy="95410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Malicious Task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Leak the training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EDD96-A78F-44AD-BE61-D6C5AD37F867}"/>
              </a:ext>
            </a:extLst>
          </p:cNvPr>
          <p:cNvGrpSpPr/>
          <p:nvPr/>
        </p:nvGrpSpPr>
        <p:grpSpPr>
          <a:xfrm>
            <a:off x="2311655" y="4844460"/>
            <a:ext cx="3318803" cy="1309678"/>
            <a:chOff x="2311655" y="4844460"/>
            <a:chExt cx="3318803" cy="1309678"/>
          </a:xfrm>
        </p:grpSpPr>
        <p:pic>
          <p:nvPicPr>
            <p:cNvPr id="12" name="Picture 11" descr="A close up of a person wearing glasses and smiling at the camera&#10;&#10;Description generated with very high confidence">
              <a:extLst>
                <a:ext uri="{FF2B5EF4-FFF2-40B4-BE49-F238E27FC236}">
                  <a16:creationId xmlns:a16="http://schemas.microsoft.com/office/drawing/2014/main" id="{FBC7306E-1C20-4CE2-8B4E-FA07D7BB2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55" y="4847645"/>
              <a:ext cx="822960" cy="822960"/>
            </a:xfrm>
            <a:prstGeom prst="rect">
              <a:avLst/>
            </a:prstGeom>
          </p:spPr>
        </p:pic>
        <p:pic>
          <p:nvPicPr>
            <p:cNvPr id="13" name="Picture 12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id="{6168A576-187A-49D9-A388-12A749B9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66" y="4844460"/>
              <a:ext cx="822960" cy="822960"/>
            </a:xfrm>
            <a:prstGeom prst="rect">
              <a:avLst/>
            </a:prstGeom>
          </p:spPr>
        </p:pic>
        <p:pic>
          <p:nvPicPr>
            <p:cNvPr id="14" name="Picture 13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id="{FC3913B1-66A4-4D31-B4AF-8C61BCD38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498" y="4854598"/>
              <a:ext cx="822960" cy="8229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000471-0124-4CB8-BDBC-007475D14B02}"/>
                </a:ext>
              </a:extLst>
            </p:cNvPr>
            <p:cNvSpPr txBox="1"/>
            <p:nvPr/>
          </p:nvSpPr>
          <p:spPr>
            <a:xfrm>
              <a:off x="4239467" y="4966172"/>
              <a:ext cx="494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4F13D50-DA0E-4468-91EC-D65063AAD6B8}"/>
                    </a:ext>
                  </a:extLst>
                </p:cNvPr>
                <p:cNvSpPr txBox="1"/>
                <p:nvPr/>
              </p:nvSpPr>
              <p:spPr>
                <a:xfrm>
                  <a:off x="2430459" y="5692473"/>
                  <a:ext cx="5853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4F13D50-DA0E-4468-91EC-D65063AAD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0459" y="5692473"/>
                  <a:ext cx="585352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767D678-B60F-4895-8597-4B26CF07FB0A}"/>
                    </a:ext>
                  </a:extLst>
                </p:cNvPr>
                <p:cNvSpPr txBox="1"/>
                <p:nvPr/>
              </p:nvSpPr>
              <p:spPr>
                <a:xfrm>
                  <a:off x="3435469" y="5671811"/>
                  <a:ext cx="5853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767D678-B60F-4895-8597-4B26CF07F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469" y="5671811"/>
                  <a:ext cx="585353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5F9021-0A64-4883-9E01-1097511BE5B5}"/>
                    </a:ext>
                  </a:extLst>
                </p:cNvPr>
                <p:cNvSpPr txBox="1"/>
                <p:nvPr/>
              </p:nvSpPr>
              <p:spPr>
                <a:xfrm>
                  <a:off x="4926302" y="5661987"/>
                  <a:ext cx="5853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15F9021-0A64-4883-9E01-1097511BE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6302" y="5661987"/>
                  <a:ext cx="585352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40EB5-9C2B-44CB-B304-127EC23ABAA5}"/>
              </a:ext>
            </a:extLst>
          </p:cNvPr>
          <p:cNvGrpSpPr/>
          <p:nvPr/>
        </p:nvGrpSpPr>
        <p:grpSpPr>
          <a:xfrm>
            <a:off x="7711074" y="4808705"/>
            <a:ext cx="3343820" cy="1324771"/>
            <a:chOff x="7529998" y="4819543"/>
            <a:chExt cx="3343820" cy="132477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35D4328-6982-4998-A10C-CE37F9E1EF60}"/>
                </a:ext>
              </a:extLst>
            </p:cNvPr>
            <p:cNvSpPr/>
            <p:nvPr/>
          </p:nvSpPr>
          <p:spPr>
            <a:xfrm>
              <a:off x="7529998" y="4834636"/>
              <a:ext cx="822960" cy="8229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116789D-EDAF-4557-8472-6B810DF8E586}"/>
                </a:ext>
              </a:extLst>
            </p:cNvPr>
            <p:cNvSpPr/>
            <p:nvPr/>
          </p:nvSpPr>
          <p:spPr>
            <a:xfrm>
              <a:off x="8560026" y="4819543"/>
              <a:ext cx="822960" cy="8229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F32CFF9-D04A-44DB-B9AB-227FAEB55D42}"/>
                </a:ext>
              </a:extLst>
            </p:cNvPr>
            <p:cNvSpPr/>
            <p:nvPr/>
          </p:nvSpPr>
          <p:spPr>
            <a:xfrm>
              <a:off x="10050858" y="4844774"/>
              <a:ext cx="822960" cy="8229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AC97C8-19DD-4470-897B-A8B5C5B8BA61}"/>
                </a:ext>
              </a:extLst>
            </p:cNvPr>
            <p:cNvSpPr txBox="1"/>
            <p:nvPr/>
          </p:nvSpPr>
          <p:spPr>
            <a:xfrm>
              <a:off x="9482827" y="4956348"/>
              <a:ext cx="494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42E888-E7B8-4CD2-84E7-39AACC3AFFD6}"/>
                    </a:ext>
                  </a:extLst>
                </p:cNvPr>
                <p:cNvSpPr txBox="1"/>
                <p:nvPr/>
              </p:nvSpPr>
              <p:spPr>
                <a:xfrm>
                  <a:off x="7673819" y="5682649"/>
                  <a:ext cx="5853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42E888-E7B8-4CD2-84E7-39AACC3AFF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3819" y="5682649"/>
                  <a:ext cx="585352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07ABE50-A1AD-4C3E-BE13-126348EA54C2}"/>
                    </a:ext>
                  </a:extLst>
                </p:cNvPr>
                <p:cNvSpPr txBox="1"/>
                <p:nvPr/>
              </p:nvSpPr>
              <p:spPr>
                <a:xfrm>
                  <a:off x="8678829" y="5661987"/>
                  <a:ext cx="5853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07ABE50-A1AD-4C3E-BE13-126348EA54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29" y="5661987"/>
                  <a:ext cx="585353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5CAC3B-619E-42C9-9B0D-4C2E6E021743}"/>
                    </a:ext>
                  </a:extLst>
                </p:cNvPr>
                <p:cNvSpPr txBox="1"/>
                <p:nvPr/>
              </p:nvSpPr>
              <p:spPr>
                <a:xfrm>
                  <a:off x="10169662" y="5652163"/>
                  <a:ext cx="5853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5CAC3B-619E-42C9-9B0D-4C2E6E021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9662" y="5652163"/>
                  <a:ext cx="585352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28A211-BBD0-4391-A8C4-5595433BC73B}"/>
                </a:ext>
              </a:extLst>
            </p:cNvPr>
            <p:cNvSpPr/>
            <p:nvPr/>
          </p:nvSpPr>
          <p:spPr>
            <a:xfrm>
              <a:off x="7665356" y="4928775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16D4712-0174-4C31-B976-7B1CAD6CB3D7}"/>
                </a:ext>
              </a:extLst>
            </p:cNvPr>
            <p:cNvSpPr/>
            <p:nvPr/>
          </p:nvSpPr>
          <p:spPr>
            <a:xfrm>
              <a:off x="9118931" y="4946559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B74CC41-E99F-4262-89C9-9E95407C67E5}"/>
                </a:ext>
              </a:extLst>
            </p:cNvPr>
            <p:cNvSpPr/>
            <p:nvPr/>
          </p:nvSpPr>
          <p:spPr>
            <a:xfrm>
              <a:off x="10239140" y="5420460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FAE266-35FD-445D-94DC-5F13A42ED828}"/>
                  </a:ext>
                </a:extLst>
              </p:cNvPr>
              <p:cNvSpPr txBox="1"/>
              <p:nvPr/>
            </p:nvSpPr>
            <p:spPr>
              <a:xfrm>
                <a:off x="2254875" y="3194771"/>
                <a:ext cx="3605115" cy="98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𝜴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sz="24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FAE266-35FD-445D-94DC-5F13A42ED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875" y="3194771"/>
                <a:ext cx="3605115" cy="9882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E287B8-A9C6-4C40-803B-0B61050D70AE}"/>
                  </a:ext>
                </a:extLst>
              </p:cNvPr>
              <p:cNvSpPr/>
              <p:nvPr/>
            </p:nvSpPr>
            <p:spPr>
              <a:xfrm>
                <a:off x="8529258" y="3381092"/>
                <a:ext cx="17074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𝒎𝒂𝒍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E287B8-A9C6-4C40-803B-0B61050D7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258" y="3381092"/>
                <a:ext cx="1707455" cy="461665"/>
              </a:xfrm>
              <a:prstGeom prst="rect">
                <a:avLst/>
              </a:prstGeom>
              <a:blipFill>
                <a:blip r:embed="rId14"/>
                <a:stretch>
                  <a:fillRect r="-714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DB35287-A39A-4CA6-8548-B5823C9BDE13}"/>
              </a:ext>
            </a:extLst>
          </p:cNvPr>
          <p:cNvSpPr txBox="1"/>
          <p:nvPr/>
        </p:nvSpPr>
        <p:spPr>
          <a:xfrm>
            <a:off x="1855078" y="1606010"/>
            <a:ext cx="4404710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Primary Task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Good test performance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C3ACC5-555A-4337-AB90-484770521777}"/>
              </a:ext>
            </a:extLst>
          </p:cNvPr>
          <p:cNvSpPr/>
          <p:nvPr/>
        </p:nvSpPr>
        <p:spPr>
          <a:xfrm>
            <a:off x="2197018" y="2771958"/>
            <a:ext cx="372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Standard objective function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D62038-214F-40A7-893D-BBA6149F1102}"/>
              </a:ext>
            </a:extLst>
          </p:cNvPr>
          <p:cNvSpPr/>
          <p:nvPr/>
        </p:nvSpPr>
        <p:spPr>
          <a:xfrm>
            <a:off x="8108676" y="2759122"/>
            <a:ext cx="2311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Engineered term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2869A-4216-4ACF-98C7-8A063DAA25DE}"/>
              </a:ext>
            </a:extLst>
          </p:cNvPr>
          <p:cNvSpPr txBox="1"/>
          <p:nvPr/>
        </p:nvSpPr>
        <p:spPr>
          <a:xfrm>
            <a:off x="247779" y="3097350"/>
            <a:ext cx="170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White-box </a:t>
            </a:r>
          </a:p>
          <a:p>
            <a:pPr algn="ctr"/>
            <a:r>
              <a:rPr lang="en-US" sz="2400" dirty="0"/>
              <a:t>Attacks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2FF00C-AD77-49ED-9149-43B1D9494E6C}"/>
              </a:ext>
            </a:extLst>
          </p:cNvPr>
          <p:cNvSpPr txBox="1"/>
          <p:nvPr/>
        </p:nvSpPr>
        <p:spPr>
          <a:xfrm>
            <a:off x="351081" y="4740531"/>
            <a:ext cx="149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Black-box </a:t>
            </a:r>
          </a:p>
          <a:p>
            <a:pPr algn="ctr"/>
            <a:r>
              <a:rPr lang="en-US" sz="2400" dirty="0"/>
              <a:t>Attack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4C53FA-3D99-4A5F-A0C8-F6EEEA6AAF8D}"/>
              </a:ext>
            </a:extLst>
          </p:cNvPr>
          <p:cNvCxnSpPr>
            <a:cxnSpLocks/>
          </p:cNvCxnSpPr>
          <p:nvPr/>
        </p:nvCxnSpPr>
        <p:spPr>
          <a:xfrm flipV="1">
            <a:off x="1818467" y="2759122"/>
            <a:ext cx="9597651" cy="12836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13BC03-C1FC-4BEC-84A7-513EACA2ACAB}"/>
              </a:ext>
            </a:extLst>
          </p:cNvPr>
          <p:cNvCxnSpPr>
            <a:cxnSpLocks/>
          </p:cNvCxnSpPr>
          <p:nvPr/>
        </p:nvCxnSpPr>
        <p:spPr>
          <a:xfrm flipV="1">
            <a:off x="1818466" y="4216429"/>
            <a:ext cx="9597651" cy="12836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2703228-01CC-4BBF-9C9E-954FA0176440}"/>
              </a:ext>
            </a:extLst>
          </p:cNvPr>
          <p:cNvSpPr/>
          <p:nvPr/>
        </p:nvSpPr>
        <p:spPr>
          <a:xfrm>
            <a:off x="5797801" y="3073663"/>
            <a:ext cx="2612653" cy="1544181"/>
          </a:xfrm>
          <a:prstGeom prst="cloudCallout">
            <a:avLst>
              <a:gd name="adj1" fmla="val -22181"/>
              <a:gd name="adj2" fmla="val 88377"/>
            </a:avLst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ML models can do both tasks well!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0A05466-140D-4923-AF8A-E20623464C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85" y="5212071"/>
            <a:ext cx="1016052" cy="927148"/>
          </a:xfrm>
          <a:prstGeom prst="rect">
            <a:avLst/>
          </a:prstGeom>
        </p:spPr>
      </p:pic>
      <p:pic>
        <p:nvPicPr>
          <p:cNvPr id="54" name="Graphic 53" descr="User">
            <a:extLst>
              <a:ext uri="{FF2B5EF4-FFF2-40B4-BE49-F238E27FC236}">
                <a16:creationId xmlns:a16="http://schemas.microsoft.com/office/drawing/2014/main" id="{3959DDB2-FE1B-4AF8-894E-64A43F18FE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97018" y="1234059"/>
            <a:ext cx="914400" cy="914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F78742-7CE8-48C2-83F5-06BE849F5E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633" y="1138719"/>
            <a:ext cx="1016052" cy="9271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14A50-22B4-4943-B931-0CC43401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3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"/>
    </mc:Choice>
    <mc:Fallback xmlns="">
      <p:transition spd="slow" advTm="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1" grpId="0"/>
      <p:bldP spid="32" grpId="0"/>
      <p:bldP spid="4" grpId="0"/>
      <p:bldP spid="46" grpId="0"/>
      <p:bldP spid="9" grpId="0"/>
      <p:bldP spid="49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B6D2-23FC-4181-8A6C-D0117AF4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Countermeasures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E6A9B-FDC2-4374-BE7A-42ACB0DC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4C25A0-2A07-4CCC-A4BB-37E8C7DEB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2875555"/>
            <a:ext cx="3429000" cy="2743200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AEE2094-8D94-463B-A16C-8602F7AD0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875555"/>
            <a:ext cx="3429000" cy="2743200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3A4D10-97F8-4D9E-B230-A2371157D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875555"/>
            <a:ext cx="34290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F3427C-C47C-4A75-A441-6B3232E29408}"/>
              </a:ext>
            </a:extLst>
          </p:cNvPr>
          <p:cNvSpPr txBox="1"/>
          <p:nvPr/>
        </p:nvSpPr>
        <p:spPr>
          <a:xfrm>
            <a:off x="2704217" y="1690688"/>
            <a:ext cx="678356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Check the distribution of parameters?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5E537-3AE2-4734-83A2-71D6A52FCDDB}"/>
              </a:ext>
            </a:extLst>
          </p:cNvPr>
          <p:cNvSpPr txBox="1"/>
          <p:nvPr/>
        </p:nvSpPr>
        <p:spPr>
          <a:xfrm>
            <a:off x="955040" y="5725942"/>
            <a:ext cx="10281919" cy="523220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Need to understand what is the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“normal” </a:t>
            </a:r>
            <a:r>
              <a:rPr lang="en-US" sz="2800" b="1" dirty="0"/>
              <a:t>parameter distribution.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7AABD-FF97-41A2-BA01-567BDA4E1EF9}"/>
              </a:ext>
            </a:extLst>
          </p:cNvPr>
          <p:cNvSpPr txBox="1"/>
          <p:nvPr/>
        </p:nvSpPr>
        <p:spPr>
          <a:xfrm>
            <a:off x="1250950" y="2506223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Correlated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4FB4E-54D5-4CCF-93CB-62916F392B6F}"/>
              </a:ext>
            </a:extLst>
          </p:cNvPr>
          <p:cNvSpPr txBox="1"/>
          <p:nvPr/>
        </p:nvSpPr>
        <p:spPr>
          <a:xfrm>
            <a:off x="5654039" y="2506223"/>
            <a:ext cx="88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16307-B7AE-49E4-8C95-DF937E01B0E5}"/>
              </a:ext>
            </a:extLst>
          </p:cNvPr>
          <p:cNvSpPr txBox="1"/>
          <p:nvPr/>
        </p:nvSpPr>
        <p:spPr>
          <a:xfrm>
            <a:off x="8942704" y="2506223"/>
            <a:ext cx="207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Capacity abuse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9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"/>
    </mc:Choice>
    <mc:Fallback xmlns="">
      <p:transition spd="slow" advTm="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CFAB-D45E-4448-8357-4D3CC9E8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Take-aways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3DF04-9595-479E-BE27-9FAA9272A498}"/>
              </a:ext>
            </a:extLst>
          </p:cNvPr>
          <p:cNvSpPr txBox="1"/>
          <p:nvPr/>
        </p:nvSpPr>
        <p:spPr>
          <a:xfrm>
            <a:off x="1494004" y="3731045"/>
            <a:ext cx="920399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Thus, ML code should not be applied blindly to sensitive data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and ML model should only do what it is asked to do!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73A90-708C-4587-BC37-B414CA08B6DC}"/>
              </a:ext>
            </a:extLst>
          </p:cNvPr>
          <p:cNvSpPr/>
          <p:nvPr/>
        </p:nvSpPr>
        <p:spPr>
          <a:xfrm>
            <a:off x="1494004" y="1641069"/>
            <a:ext cx="9203992" cy="523220"/>
          </a:xfrm>
          <a:prstGeom prst="rect">
            <a:avLst/>
          </a:prstGeom>
          <a:solidFill>
            <a:srgbClr val="F2D8D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Isolated system is insufficient if training code is untrusted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2FD50-8285-4FB0-BF6C-082C6AB4EECD}"/>
              </a:ext>
            </a:extLst>
          </p:cNvPr>
          <p:cNvSpPr txBox="1"/>
          <p:nvPr/>
        </p:nvSpPr>
        <p:spPr>
          <a:xfrm>
            <a:off x="1494004" y="2686057"/>
            <a:ext cx="9203992" cy="523220"/>
          </a:xfrm>
          <a:prstGeom prst="rect">
            <a:avLst/>
          </a:prstGeom>
          <a:solidFill>
            <a:srgbClr val="F2D8D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Models do well on primary task… and learn other things!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D3CF3-5D36-46AF-9629-D6445C4B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25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17CAD9-43CE-43E1-A78C-EDEB84B1D727}"/>
              </a:ext>
            </a:extLst>
          </p:cNvPr>
          <p:cNvSpPr txBox="1">
            <a:spLocks/>
          </p:cNvSpPr>
          <p:nvPr/>
        </p:nvSpPr>
        <p:spPr>
          <a:xfrm>
            <a:off x="1858009" y="4840078"/>
            <a:ext cx="8475980" cy="1516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Thank you!</a:t>
            </a:r>
          </a:p>
          <a:p>
            <a:pPr algn="ctr"/>
            <a:r>
              <a:rPr lang="en-US" sz="2400" dirty="0"/>
              <a:t>Code available at </a:t>
            </a:r>
            <a:r>
              <a:rPr lang="en-US" sz="2400" u="sng" dirty="0">
                <a:solidFill>
                  <a:schemeClr val="accent1"/>
                </a:solidFill>
              </a:rPr>
              <a:t>https://github.com/csong27/ml-model-remember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"/>
    </mc:Choice>
    <mc:Fallback xmlns="">
      <p:transition spd="slow" advTm="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AA27-4E1B-44FE-93EB-D34BD04D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 (cont.)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04D27-6017-4A61-9DF0-6B96EB28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D25E94-2F9C-40D5-A0A4-2F65D771C2B9}"/>
              </a:ext>
            </a:extLst>
          </p:cNvPr>
          <p:cNvGrpSpPr/>
          <p:nvPr/>
        </p:nvGrpSpPr>
        <p:grpSpPr>
          <a:xfrm>
            <a:off x="1183562" y="4388048"/>
            <a:ext cx="4404710" cy="1326058"/>
            <a:chOff x="1356317" y="4718041"/>
            <a:chExt cx="4404710" cy="13260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B778E6-7AD6-4571-B20C-64DF1186FD59}"/>
                </a:ext>
              </a:extLst>
            </p:cNvPr>
            <p:cNvSpPr txBox="1"/>
            <p:nvPr/>
          </p:nvSpPr>
          <p:spPr>
            <a:xfrm>
              <a:off x="1356317" y="5089992"/>
              <a:ext cx="4404710" cy="95410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95000"/>
                    </a:schemeClr>
                  </a:solidFill>
                </a:rPr>
                <a:t>Primary Task</a:t>
              </a:r>
            </a:p>
            <a:p>
              <a:pPr algn="ctr"/>
              <a:r>
                <a:rPr lang="en-US" sz="2800" dirty="0">
                  <a:solidFill>
                    <a:schemeClr val="bg1">
                      <a:lumMod val="95000"/>
                    </a:schemeClr>
                  </a:solidFill>
                </a:rPr>
                <a:t>High predictive power</a:t>
              </a:r>
            </a:p>
          </p:txBody>
        </p:sp>
        <p:pic>
          <p:nvPicPr>
            <p:cNvPr id="7" name="Graphic 6" descr="User">
              <a:extLst>
                <a:ext uri="{FF2B5EF4-FFF2-40B4-BE49-F238E27FC236}">
                  <a16:creationId xmlns:a16="http://schemas.microsoft.com/office/drawing/2014/main" id="{D177849B-2925-40A5-96F9-12D9E0566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98257" y="4718041"/>
              <a:ext cx="914400" cy="9144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B0E8B-3B44-406B-B376-55D555B5C390}"/>
              </a:ext>
            </a:extLst>
          </p:cNvPr>
          <p:cNvGrpSpPr/>
          <p:nvPr/>
        </p:nvGrpSpPr>
        <p:grpSpPr>
          <a:xfrm>
            <a:off x="6340667" y="4301662"/>
            <a:ext cx="4613514" cy="1419024"/>
            <a:chOff x="6303843" y="4622701"/>
            <a:chExt cx="4613514" cy="14190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956016-9A39-4E07-9260-C8DFBBEA1603}"/>
                </a:ext>
              </a:extLst>
            </p:cNvPr>
            <p:cNvSpPr/>
            <p:nvPr/>
          </p:nvSpPr>
          <p:spPr>
            <a:xfrm>
              <a:off x="6303843" y="5087618"/>
              <a:ext cx="4613514" cy="95410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Malicious Task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 Leak the training data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6B7E86-ED78-4F96-9245-EF898ADD8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872" y="4622701"/>
              <a:ext cx="1016052" cy="92714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8D01E1-0F9B-4DB1-8B83-2B4148E2B601}"/>
              </a:ext>
            </a:extLst>
          </p:cNvPr>
          <p:cNvSpPr txBox="1"/>
          <p:nvPr/>
        </p:nvSpPr>
        <p:spPr>
          <a:xfrm>
            <a:off x="838200" y="1690688"/>
            <a:ext cx="11567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Attacks in this threat model: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model learn two tasks at the same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model is available, adversary can extract information.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A9F1D44-840D-4F8F-B7DC-862730BD00AB}"/>
                  </a:ext>
                </a:extLst>
              </p:cNvPr>
              <p:cNvSpPr/>
              <p:nvPr/>
            </p:nvSpPr>
            <p:spPr>
              <a:xfrm>
                <a:off x="5546314" y="3321245"/>
                <a:ext cx="794353" cy="794353"/>
              </a:xfrm>
              <a:prstGeom prst="roundRect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A9F1D44-840D-4F8F-B7DC-862730BD0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314" y="3321245"/>
                <a:ext cx="794353" cy="79435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EE097F6-2BD6-4F7C-B8FC-C2FE002FA2CD}"/>
              </a:ext>
            </a:extLst>
          </p:cNvPr>
          <p:cNvCxnSpPr>
            <a:cxnSpLocks/>
            <a:stCxn id="12" idx="2"/>
            <a:endCxn id="6" idx="0"/>
          </p:cNvCxnSpPr>
          <p:nvPr/>
        </p:nvCxnSpPr>
        <p:spPr>
          <a:xfrm rot="5400000">
            <a:off x="4342504" y="3159011"/>
            <a:ext cx="644401" cy="255757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1734199-FD01-49F8-823F-0D23F555F19F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 rot="16200000" flipH="1">
            <a:off x="6969967" y="3089121"/>
            <a:ext cx="650981" cy="270393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693D969-CF61-419F-A7D8-A095DC741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93" y="3236730"/>
            <a:ext cx="1016052" cy="92714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A2F584-D834-4176-85F1-A51D744F20AC}"/>
              </a:ext>
            </a:extLst>
          </p:cNvPr>
          <p:cNvCxnSpPr>
            <a:stCxn id="12" idx="3"/>
            <a:endCxn id="20" idx="1"/>
          </p:cNvCxnSpPr>
          <p:nvPr/>
        </p:nvCxnSpPr>
        <p:spPr>
          <a:xfrm flipV="1">
            <a:off x="6340667" y="3700304"/>
            <a:ext cx="1748126" cy="181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44DFD633-9216-4D34-9E37-CDBF28301E90}"/>
                  </a:ext>
                </a:extLst>
              </p:cNvPr>
              <p:cNvSpPr/>
              <p:nvPr/>
            </p:nvSpPr>
            <p:spPr>
              <a:xfrm>
                <a:off x="6889289" y="3311686"/>
                <a:ext cx="650881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44DFD633-9216-4D34-9E37-CDBF28301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289" y="3311686"/>
                <a:ext cx="650881" cy="709720"/>
              </a:xfrm>
              <a:prstGeom prst="can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F7D0EC-13CE-4686-B81B-815FB2B7DF2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56000" y="3700304"/>
            <a:ext cx="1990314" cy="18118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F9A4F9-E80F-488E-9E9E-C4E46A1D5E26}"/>
              </a:ext>
            </a:extLst>
          </p:cNvPr>
          <p:cNvCxnSpPr>
            <a:cxnSpLocks/>
          </p:cNvCxnSpPr>
          <p:nvPr/>
        </p:nvCxnSpPr>
        <p:spPr>
          <a:xfrm>
            <a:off x="4832027" y="3143271"/>
            <a:ext cx="7548" cy="115030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id="{30B6E677-6621-4AEA-A782-1D5EA7465BA4}"/>
              </a:ext>
            </a:extLst>
          </p:cNvPr>
          <p:cNvSpPr/>
          <p:nvPr/>
        </p:nvSpPr>
        <p:spPr>
          <a:xfrm>
            <a:off x="1417645" y="1514573"/>
            <a:ext cx="9051689" cy="4303946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Experiments show that ML model can do well on both tasks at the same time!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6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"/>
    </mc:Choice>
    <mc:Fallback xmlns="">
      <p:transition spd="slow" advTm="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eft Brace 39">
            <a:extLst>
              <a:ext uri="{FF2B5EF4-FFF2-40B4-BE49-F238E27FC236}">
                <a16:creationId xmlns:a16="http://schemas.microsoft.com/office/drawing/2014/main" id="{2303C253-3128-415C-A4F2-5E8CBF55068C}"/>
              </a:ext>
            </a:extLst>
          </p:cNvPr>
          <p:cNvSpPr/>
          <p:nvPr/>
        </p:nvSpPr>
        <p:spPr>
          <a:xfrm>
            <a:off x="8241572" y="938148"/>
            <a:ext cx="210207" cy="1017287"/>
          </a:xfrm>
          <a:prstGeom prst="leftBrace">
            <a:avLst>
              <a:gd name="adj1" fmla="val 8071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701D5C4-CA5C-4B30-8E0C-4CC19FCCAC0D}"/>
              </a:ext>
            </a:extLst>
          </p:cNvPr>
          <p:cNvSpPr/>
          <p:nvPr/>
        </p:nvSpPr>
        <p:spPr>
          <a:xfrm>
            <a:off x="8554510" y="2949175"/>
            <a:ext cx="2059691" cy="133768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84E6C-972C-4B67-BF89-E33A2A7A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Machine Learning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628910-6FB6-49F3-950E-24B878242D0A}"/>
                  </a:ext>
                </a:extLst>
              </p:cNvPr>
              <p:cNvSpPr/>
              <p:nvPr/>
            </p:nvSpPr>
            <p:spPr>
              <a:xfrm>
                <a:off x="836067" y="1995977"/>
                <a:ext cx="6479133" cy="4402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Training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ML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 for prediction.</a:t>
                </a:r>
              </a:p>
              <a:p>
                <a:r>
                  <a:rPr lang="en-US" sz="2800" dirty="0"/>
                  <a:t>	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</a:t>
                </a:r>
                <a:r>
                  <a:rPr lang="en-US" altLang="zh-CN" sz="2800" dirty="0"/>
                  <a:t>eploy the model for application or</a:t>
                </a:r>
              </a:p>
              <a:p>
                <a:r>
                  <a:rPr lang="en-US" sz="2800" dirty="0"/>
                  <a:t>      publish the model for others to use.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628910-6FB6-49F3-950E-24B878242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067" y="1995977"/>
                <a:ext cx="6479133" cy="4402615"/>
              </a:xfrm>
              <a:prstGeom prst="rect">
                <a:avLst/>
              </a:prstGeom>
              <a:blipFill>
                <a:blip r:embed="rId4"/>
                <a:stretch>
                  <a:fillRect l="-1693" t="-1245" b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 up of 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AD0756E1-FD7F-4B8A-A50C-B86858221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79" y="627017"/>
            <a:ext cx="822960" cy="822960"/>
          </a:xfrm>
          <a:prstGeom prst="rect">
            <a:avLst/>
          </a:prstGeom>
        </p:spPr>
      </p:pic>
      <p:pic>
        <p:nvPicPr>
          <p:cNvPr id="6" name="Picture 5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ECF91EA3-5386-426A-9CE5-778D1B432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90" y="623832"/>
            <a:ext cx="822960" cy="822960"/>
          </a:xfrm>
          <a:prstGeom prst="rect">
            <a:avLst/>
          </a:prstGeom>
        </p:spPr>
      </p:pic>
      <p:pic>
        <p:nvPicPr>
          <p:cNvPr id="7" name="Picture 6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FD4C663E-00AD-4712-B6FF-7F1E16985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01" y="623832"/>
            <a:ext cx="822960" cy="822960"/>
          </a:xfrm>
          <a:prstGeom prst="rect">
            <a:avLst/>
          </a:prstGeom>
        </p:spPr>
      </p:pic>
      <p:pic>
        <p:nvPicPr>
          <p:cNvPr id="8" name="Picture 7" descr="A close up of 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C3A252FD-9948-4618-A83F-2630F4042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79" y="779417"/>
            <a:ext cx="822960" cy="822960"/>
          </a:xfrm>
          <a:prstGeom prst="rect">
            <a:avLst/>
          </a:prstGeom>
        </p:spPr>
      </p:pic>
      <p:pic>
        <p:nvPicPr>
          <p:cNvPr id="9" name="Picture 8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19875779-B14A-460C-9725-A703DD3C9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90" y="776232"/>
            <a:ext cx="822960" cy="822960"/>
          </a:xfrm>
          <a:prstGeom prst="rect">
            <a:avLst/>
          </a:prstGeom>
        </p:spPr>
      </p:pic>
      <p:pic>
        <p:nvPicPr>
          <p:cNvPr id="10" name="Picture 9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74496259-0E6B-4C7A-B197-E2C5F8464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601" y="776232"/>
            <a:ext cx="822960" cy="822960"/>
          </a:xfrm>
          <a:prstGeom prst="rect">
            <a:avLst/>
          </a:prstGeom>
        </p:spPr>
      </p:pic>
      <p:pic>
        <p:nvPicPr>
          <p:cNvPr id="11" name="Picture 10" descr="A close up of 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5C0771AD-20A6-46D6-937A-D19228EB0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79" y="931817"/>
            <a:ext cx="822960" cy="822960"/>
          </a:xfrm>
          <a:prstGeom prst="rect">
            <a:avLst/>
          </a:prstGeom>
        </p:spPr>
      </p:pic>
      <p:pic>
        <p:nvPicPr>
          <p:cNvPr id="12" name="Picture 11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66571E5E-EBB7-4201-965E-20C2FE0D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90" y="928632"/>
            <a:ext cx="822960" cy="822960"/>
          </a:xfrm>
          <a:prstGeom prst="rect">
            <a:avLst/>
          </a:prstGeom>
        </p:spPr>
      </p:pic>
      <p:pic>
        <p:nvPicPr>
          <p:cNvPr id="13" name="Picture 12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7C8C42D9-E05A-4921-8060-48EEBDFDF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001" y="928632"/>
            <a:ext cx="82296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F5C1F9CC-1902-4EEC-8735-16359F4FD992}"/>
                  </a:ext>
                </a:extLst>
              </p:cNvPr>
              <p:cNvSpPr/>
              <p:nvPr/>
            </p:nvSpPr>
            <p:spPr>
              <a:xfrm>
                <a:off x="7127780" y="928632"/>
                <a:ext cx="938262" cy="879316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F5C1F9CC-1902-4EEC-8735-16359F4FD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780" y="928632"/>
                <a:ext cx="938262" cy="879316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FAC620D-26A6-4FB6-BC9D-D5ABFEDCB0DA}"/>
                  </a:ext>
                </a:extLst>
              </p:cNvPr>
              <p:cNvSpPr/>
              <p:nvPr/>
            </p:nvSpPr>
            <p:spPr>
              <a:xfrm>
                <a:off x="9200725" y="3229165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FAC620D-26A6-4FB6-BC9D-D5ABFEDCB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725" y="3229165"/>
                <a:ext cx="794353" cy="7943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1109CA08-5022-4275-94AF-77CF27F119A7}"/>
              </a:ext>
            </a:extLst>
          </p:cNvPr>
          <p:cNvSpPr/>
          <p:nvPr/>
        </p:nvSpPr>
        <p:spPr>
          <a:xfrm rot="5400000">
            <a:off x="9279673" y="2446556"/>
            <a:ext cx="636458" cy="286553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72CF7B-1019-4BE4-BC65-44F0D7ED550F}"/>
              </a:ext>
            </a:extLst>
          </p:cNvPr>
          <p:cNvSpPr/>
          <p:nvPr/>
        </p:nvSpPr>
        <p:spPr>
          <a:xfrm>
            <a:off x="9893579" y="2304227"/>
            <a:ext cx="120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Training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D8E23D-3617-4A72-A4D8-DE802A6F7D2C}"/>
                  </a:ext>
                </a:extLst>
              </p:cNvPr>
              <p:cNvSpPr txBox="1"/>
              <p:nvPr/>
            </p:nvSpPr>
            <p:spPr>
              <a:xfrm>
                <a:off x="9004338" y="1797077"/>
                <a:ext cx="5853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D8E23D-3617-4A72-A4D8-DE802A6F7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338" y="1797077"/>
                <a:ext cx="585352" cy="461665"/>
              </a:xfrm>
              <a:prstGeom prst="rect">
                <a:avLst/>
              </a:prstGeom>
              <a:blipFill>
                <a:blip r:embed="rId1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9EE5CE-E160-47ED-B992-8B90E0BAF9E2}"/>
                  </a:ext>
                </a:extLst>
              </p:cNvPr>
              <p:cNvSpPr txBox="1"/>
              <p:nvPr/>
            </p:nvSpPr>
            <p:spPr>
              <a:xfrm>
                <a:off x="10032793" y="1797077"/>
                <a:ext cx="585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9EE5CE-E160-47ED-B992-8B90E0BAF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793" y="1797077"/>
                <a:ext cx="585353" cy="461665"/>
              </a:xfrm>
              <a:prstGeom prst="rect">
                <a:avLst/>
              </a:prstGeom>
              <a:blipFill>
                <a:blip r:embed="rId1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D637BAF-ECE5-4740-A664-D6A329958C26}"/>
                  </a:ext>
                </a:extLst>
              </p:cNvPr>
              <p:cNvSpPr txBox="1"/>
              <p:nvPr/>
            </p:nvSpPr>
            <p:spPr>
              <a:xfrm>
                <a:off x="11061124" y="1797077"/>
                <a:ext cx="5853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D637BAF-ECE5-4740-A664-D6A32995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124" y="1797077"/>
                <a:ext cx="585352" cy="461665"/>
              </a:xfrm>
              <a:prstGeom prst="rect">
                <a:avLst/>
              </a:prstGeom>
              <a:blipFill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210FA7D8-DB1D-4A39-967A-EF8DFBB71B0D}"/>
                  </a:ext>
                </a:extLst>
              </p:cNvPr>
              <p:cNvSpPr/>
              <p:nvPr/>
            </p:nvSpPr>
            <p:spPr>
              <a:xfrm>
                <a:off x="2495936" y="4550180"/>
                <a:ext cx="2269104" cy="664972"/>
              </a:xfrm>
              <a:prstGeom prst="wedgeRoundRectCallout">
                <a:avLst>
                  <a:gd name="adj1" fmla="val -19593"/>
                  <a:gd name="adj2" fmla="val -98181"/>
                  <a:gd name="adj3" fmla="val 16667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a set of parameters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(e.g. weight matrices)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210FA7D8-DB1D-4A39-967A-EF8DFBB71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936" y="4550180"/>
                <a:ext cx="2269104" cy="664972"/>
              </a:xfrm>
              <a:prstGeom prst="wedgeRoundRectCallout">
                <a:avLst>
                  <a:gd name="adj1" fmla="val -19593"/>
                  <a:gd name="adj2" fmla="val -98181"/>
                  <a:gd name="adj3" fmla="val 16667"/>
                </a:avLst>
              </a:prstGeom>
              <a:blipFill>
                <a:blip r:embed="rId16"/>
                <a:stretch>
                  <a:fillRect l="-265" b="-5882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A1B9331-75AC-4FEB-B780-AAF20F7711E9}"/>
              </a:ext>
            </a:extLst>
          </p:cNvPr>
          <p:cNvSpPr/>
          <p:nvPr/>
        </p:nvSpPr>
        <p:spPr>
          <a:xfrm>
            <a:off x="3719246" y="2800828"/>
            <a:ext cx="1571945" cy="623092"/>
          </a:xfrm>
          <a:prstGeom prst="wedgeRoundRectCallout">
            <a:avLst>
              <a:gd name="adj1" fmla="val 41516"/>
              <a:gd name="adj2" fmla="val -941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feature vector</a:t>
            </a:r>
          </a:p>
          <a:p>
            <a:pPr algn="ctr"/>
            <a:r>
              <a:rPr lang="en-US" dirty="0"/>
              <a:t>(e.g. image)</a:t>
            </a:r>
          </a:p>
          <a:p>
            <a:pPr algn="ctr"/>
            <a:endParaRPr lang="en-US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C4DF93BC-BB86-4EEC-9FC9-74EC760012C8}"/>
              </a:ext>
            </a:extLst>
          </p:cNvPr>
          <p:cNvSpPr/>
          <p:nvPr/>
        </p:nvSpPr>
        <p:spPr>
          <a:xfrm>
            <a:off x="5561264" y="2790728"/>
            <a:ext cx="1566516" cy="633192"/>
          </a:xfrm>
          <a:prstGeom prst="wedgeRoundRectCallout">
            <a:avLst>
              <a:gd name="adj1" fmla="val -38026"/>
              <a:gd name="adj2" fmla="val -93595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class label</a:t>
            </a:r>
          </a:p>
          <a:p>
            <a:pPr algn="ctr"/>
            <a:r>
              <a:rPr lang="en-US" dirty="0"/>
              <a:t>(e.g. identity)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F7D44-F3B3-46E7-87F9-FD06318E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4</a:t>
            </a:fld>
            <a:endParaRPr lang="en-US"/>
          </a:p>
        </p:txBody>
      </p:sp>
      <p:pic>
        <p:nvPicPr>
          <p:cNvPr id="23" name="Picture 2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0696F0A-20A5-4172-BF11-22DA8F4BC4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53" y="5111401"/>
            <a:ext cx="2603634" cy="1301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3025EF3C-46F7-4114-9DB2-EFA8725B95A4}"/>
              </a:ext>
            </a:extLst>
          </p:cNvPr>
          <p:cNvSpPr/>
          <p:nvPr/>
        </p:nvSpPr>
        <p:spPr>
          <a:xfrm rot="5400000">
            <a:off x="9389744" y="4596063"/>
            <a:ext cx="575311" cy="27980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B07EE2-030A-45EE-8DE9-FE253E4B42F9}"/>
              </a:ext>
            </a:extLst>
          </p:cNvPr>
          <p:cNvSpPr/>
          <p:nvPr/>
        </p:nvSpPr>
        <p:spPr>
          <a:xfrm>
            <a:off x="10006155" y="4468299"/>
            <a:ext cx="1640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Application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4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 animBg="1"/>
      <p:bldP spid="14" grpId="0" animBg="1"/>
      <p:bldP spid="16" grpId="0" animBg="1"/>
      <p:bldP spid="17" grpId="0" animBg="1"/>
      <p:bldP spid="32" grpId="0"/>
      <p:bldP spid="37" grpId="0"/>
      <p:bldP spid="38" grpId="0"/>
      <p:bldP spid="39" grpId="0"/>
      <p:bldP spid="15" grpId="0" animBg="1"/>
      <p:bldP spid="29" grpId="0" animBg="1"/>
      <p:bldP spid="31" grpId="0" animBg="1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8EF4-73FA-4727-B448-49C361EA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Non-ML-experts Train ML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BEAE7-EE2B-41E3-85E5-300626EBD5FA}"/>
              </a:ext>
            </a:extLst>
          </p:cNvPr>
          <p:cNvSpPr txBox="1"/>
          <p:nvPr/>
        </p:nvSpPr>
        <p:spPr>
          <a:xfrm>
            <a:off x="838200" y="1482790"/>
            <a:ext cx="10075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Non-expert clients wish to perform ML task on their dataset: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third-party easy-to-use ML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“ML-as-a-Service” platform</a:t>
            </a:r>
          </a:p>
        </p:txBody>
      </p:sp>
      <p:pic>
        <p:nvPicPr>
          <p:cNvPr id="7" name="Graphic 6" descr="User">
            <a:extLst>
              <a:ext uri="{FF2B5EF4-FFF2-40B4-BE49-F238E27FC236}">
                <a16:creationId xmlns:a16="http://schemas.microsoft.com/office/drawing/2014/main" id="{0371B82F-58EC-426A-BF7D-64FF0F007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1007" y="437886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B638A-243A-449A-86BE-9EECA2017AB2}"/>
              </a:ext>
            </a:extLst>
          </p:cNvPr>
          <p:cNvSpPr txBox="1"/>
          <p:nvPr/>
        </p:nvSpPr>
        <p:spPr>
          <a:xfrm>
            <a:off x="5491914" y="5257794"/>
            <a:ext cx="120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0D91E2-9C0E-4A71-A34D-5EE3DA4BE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841" y="2665809"/>
            <a:ext cx="1545703" cy="72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B7C1E-078A-4126-AB54-0552076A1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450" y="3087463"/>
            <a:ext cx="3975643" cy="1028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6B3FB5-CFC2-4975-A26F-85CFEA16D1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859" r="-6" b="37189"/>
          <a:stretch/>
        </p:blipFill>
        <p:spPr>
          <a:xfrm>
            <a:off x="9010214" y="4807066"/>
            <a:ext cx="2624660" cy="5305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021425-1EB9-4180-A5DF-6C98745CDE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205" y="3882784"/>
            <a:ext cx="2240507" cy="896203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E932D652-74DD-4BC2-A285-A0CC5BEB6959}"/>
              </a:ext>
            </a:extLst>
          </p:cNvPr>
          <p:cNvSpPr/>
          <p:nvPr/>
        </p:nvSpPr>
        <p:spPr>
          <a:xfrm>
            <a:off x="6879772" y="4379897"/>
            <a:ext cx="1707547" cy="431213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43FBF9-414E-4194-B4EE-21BBFD832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" y="3614614"/>
            <a:ext cx="1736012" cy="529484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DEDAD2-234C-4815-915C-D35E61188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62" y="2788206"/>
            <a:ext cx="1814052" cy="1814052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BC110D1E-4301-4606-B046-57A083F91CDB}"/>
              </a:ext>
            </a:extLst>
          </p:cNvPr>
          <p:cNvSpPr/>
          <p:nvPr/>
        </p:nvSpPr>
        <p:spPr>
          <a:xfrm rot="10800000">
            <a:off x="3604680" y="4379895"/>
            <a:ext cx="1707547" cy="431213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29A9DCB-004E-43D3-901C-78192C622281}"/>
              </a:ext>
            </a:extLst>
          </p:cNvPr>
          <p:cNvSpPr/>
          <p:nvPr/>
        </p:nvSpPr>
        <p:spPr>
          <a:xfrm>
            <a:off x="875744" y="4379618"/>
            <a:ext cx="2432544" cy="767079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model = </a:t>
            </a:r>
            <a:r>
              <a:rPr lang="en-US" sz="2000" b="1" dirty="0" err="1"/>
              <a:t>MLmodel</a:t>
            </a:r>
            <a:r>
              <a:rPr lang="en-US" sz="2000" b="1" dirty="0"/>
              <a:t>()</a:t>
            </a:r>
          </a:p>
          <a:p>
            <a:r>
              <a:rPr lang="en-US" sz="2000" b="1" dirty="0" err="1"/>
              <a:t>model.fit</a:t>
            </a:r>
            <a:r>
              <a:rPr lang="en-US" sz="2000" b="1" dirty="0"/>
              <a:t>(data)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2F1253A5-9F39-46B4-9346-6C17087B941A}"/>
              </a:ext>
            </a:extLst>
          </p:cNvPr>
          <p:cNvSpPr/>
          <p:nvPr/>
        </p:nvSpPr>
        <p:spPr>
          <a:xfrm>
            <a:off x="4946481" y="3114807"/>
            <a:ext cx="2159210" cy="1033200"/>
          </a:xfrm>
          <a:prstGeom prst="wedgeEllipseCallout">
            <a:avLst>
              <a:gd name="adj1" fmla="val 3910"/>
              <a:gd name="adj2" fmla="val 70455"/>
            </a:avLst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Gimme</a:t>
            </a:r>
            <a:r>
              <a:rPr lang="en-US" sz="2000" b="1" dirty="0"/>
              <a:t> a model!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BC878-D6B1-4445-A8D1-2DE9BCE60379}"/>
              </a:ext>
            </a:extLst>
          </p:cNvPr>
          <p:cNvSpPr txBox="1"/>
          <p:nvPr/>
        </p:nvSpPr>
        <p:spPr>
          <a:xfrm>
            <a:off x="6660932" y="4778987"/>
            <a:ext cx="225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Train in </a:t>
            </a:r>
            <a:r>
              <a:rPr lang="en-US" sz="2000" b="1" dirty="0"/>
              <a:t>one</a:t>
            </a:r>
            <a:r>
              <a:rPr lang="en-US" sz="2000" dirty="0"/>
              <a:t> API call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D9CC4-5319-46A6-84B0-E313CEAC191F}"/>
              </a:ext>
            </a:extLst>
          </p:cNvPr>
          <p:cNvSpPr txBox="1"/>
          <p:nvPr/>
        </p:nvSpPr>
        <p:spPr>
          <a:xfrm>
            <a:off x="3495223" y="4841062"/>
            <a:ext cx="2020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Train in </a:t>
            </a:r>
            <a:r>
              <a:rPr lang="en-US" altLang="zh-CN" sz="2000" dirty="0"/>
              <a:t>a</a:t>
            </a:r>
            <a:r>
              <a:rPr lang="en-US" sz="2000" dirty="0"/>
              <a:t> </a:t>
            </a:r>
            <a:r>
              <a:rPr lang="en-US" sz="2000" b="1" dirty="0"/>
              <a:t>few</a:t>
            </a:r>
            <a:r>
              <a:rPr lang="en-US" sz="2000" dirty="0"/>
              <a:t> LoC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EEB476-8388-43EE-9ADD-F95DE2B5AD9A}"/>
              </a:ext>
            </a:extLst>
          </p:cNvPr>
          <p:cNvSpPr/>
          <p:nvPr/>
        </p:nvSpPr>
        <p:spPr>
          <a:xfrm>
            <a:off x="1864099" y="5839752"/>
            <a:ext cx="3082382" cy="523220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Use the code </a:t>
            </a:r>
            <a:r>
              <a:rPr lang="en-US" sz="2800" b="1" dirty="0">
                <a:solidFill>
                  <a:schemeClr val="tx1"/>
                </a:solidFill>
              </a:rPr>
              <a:t>“as is”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E76709-CDB6-43C3-842B-C640CAEC10FC}"/>
              </a:ext>
            </a:extLst>
          </p:cNvPr>
          <p:cNvSpPr/>
          <p:nvPr/>
        </p:nvSpPr>
        <p:spPr>
          <a:xfrm>
            <a:off x="7318206" y="5839752"/>
            <a:ext cx="3662413" cy="523220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Black-box</a:t>
            </a:r>
            <a:r>
              <a:rPr lang="en-US" sz="2800" dirty="0">
                <a:solidFill>
                  <a:schemeClr val="tx1"/>
                </a:solidFill>
              </a:rPr>
              <a:t> training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4EF62-DDD8-4379-A857-7DF94254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9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"/>
    </mc:Choice>
    <mc:Fallback xmlns="">
      <p:transition spd="slow" advTm="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3" grpId="0"/>
      <p:bldP spid="18" grpId="0"/>
      <p:bldP spid="2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F26BBAA-5F47-4269-8670-DD67B98C131E}"/>
              </a:ext>
            </a:extLst>
          </p:cNvPr>
          <p:cNvSpPr/>
          <p:nvPr/>
        </p:nvSpPr>
        <p:spPr>
          <a:xfrm>
            <a:off x="3629380" y="2588950"/>
            <a:ext cx="3860800" cy="2410691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92204-171A-4075-B076-F17096DD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Behind the Scene: ML Pipeline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ylinder 3">
                <a:extLst>
                  <a:ext uri="{FF2B5EF4-FFF2-40B4-BE49-F238E27FC236}">
                    <a16:creationId xmlns:a16="http://schemas.microsoft.com/office/drawing/2014/main" id="{825142F0-86B7-4F66-AF38-30E196452492}"/>
                  </a:ext>
                </a:extLst>
              </p:cNvPr>
              <p:cNvSpPr/>
              <p:nvPr/>
            </p:nvSpPr>
            <p:spPr>
              <a:xfrm>
                <a:off x="838200" y="2785054"/>
                <a:ext cx="938262" cy="879316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Cylinder 3">
                <a:extLst>
                  <a:ext uri="{FF2B5EF4-FFF2-40B4-BE49-F238E27FC236}">
                    <a16:creationId xmlns:a16="http://schemas.microsoft.com/office/drawing/2014/main" id="{825142F0-86B7-4F66-AF38-30E196452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85054"/>
                <a:ext cx="938262" cy="879316"/>
              </a:xfrm>
              <a:prstGeom prst="can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A0EB571-6B5B-4222-AC63-D48CEE0A9B1C}"/>
              </a:ext>
            </a:extLst>
          </p:cNvPr>
          <p:cNvCxnSpPr>
            <a:cxnSpLocks/>
            <a:stCxn id="4" idx="4"/>
            <a:endCxn id="156" idx="2"/>
          </p:cNvCxnSpPr>
          <p:nvPr/>
        </p:nvCxnSpPr>
        <p:spPr>
          <a:xfrm flipV="1">
            <a:off x="1776462" y="2045548"/>
            <a:ext cx="3705837" cy="1179164"/>
          </a:xfrm>
          <a:prstGeom prst="bentConnector3">
            <a:avLst>
              <a:gd name="adj1" fmla="val 962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C1BE6E-8BBA-49D4-A692-1003B2D38568}"/>
              </a:ext>
            </a:extLst>
          </p:cNvPr>
          <p:cNvCxnSpPr>
            <a:cxnSpLocks/>
            <a:stCxn id="4" idx="4"/>
          </p:cNvCxnSpPr>
          <p:nvPr/>
        </p:nvCxnSpPr>
        <p:spPr>
          <a:xfrm flipV="1">
            <a:off x="1776462" y="3224176"/>
            <a:ext cx="772501" cy="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BB4DD6-05E1-4BFE-AB56-322F0865C4D9}"/>
              </a:ext>
            </a:extLst>
          </p:cNvPr>
          <p:cNvCxnSpPr>
            <a:cxnSpLocks/>
            <a:stCxn id="143" idx="4"/>
            <a:endCxn id="24" idx="1"/>
          </p:cNvCxnSpPr>
          <p:nvPr/>
        </p:nvCxnSpPr>
        <p:spPr>
          <a:xfrm flipV="1">
            <a:off x="3485430" y="3210846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F2242A-C1C3-4580-8794-2C3B4F8BF9EF}"/>
              </a:ext>
            </a:extLst>
          </p:cNvPr>
          <p:cNvCxnSpPr>
            <a:cxnSpLocks/>
            <a:stCxn id="24" idx="3"/>
            <a:endCxn id="148" idx="2"/>
          </p:cNvCxnSpPr>
          <p:nvPr/>
        </p:nvCxnSpPr>
        <p:spPr>
          <a:xfrm flipV="1">
            <a:off x="4654744" y="3209960"/>
            <a:ext cx="401687" cy="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393146-E896-4295-8D34-06B3E39B52AD}"/>
                  </a:ext>
                </a:extLst>
              </p:cNvPr>
              <p:cNvSpPr/>
              <p:nvPr/>
            </p:nvSpPr>
            <p:spPr>
              <a:xfrm>
                <a:off x="3860391" y="2813669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𝓐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393146-E896-4295-8D34-06B3E39B5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391" y="2813669"/>
                <a:ext cx="794353" cy="794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B924E8-51C7-402A-84E8-EBCBF899EBD9}"/>
                  </a:ext>
                </a:extLst>
              </p:cNvPr>
              <p:cNvSpPr/>
              <p:nvPr/>
            </p:nvSpPr>
            <p:spPr>
              <a:xfrm>
                <a:off x="6420561" y="2815429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𝓣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B924E8-51C7-402A-84E8-EBCBF899E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561" y="2815429"/>
                <a:ext cx="794353" cy="7943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445715-A4FF-42CB-8C2A-13027DAA8D26}"/>
              </a:ext>
            </a:extLst>
          </p:cNvPr>
          <p:cNvCxnSpPr>
            <a:cxnSpLocks/>
            <a:stCxn id="148" idx="4"/>
            <a:endCxn id="30" idx="1"/>
          </p:cNvCxnSpPr>
          <p:nvPr/>
        </p:nvCxnSpPr>
        <p:spPr>
          <a:xfrm>
            <a:off x="5994693" y="3209960"/>
            <a:ext cx="425868" cy="26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FE5B29-B06B-443C-BFC8-C946975586F9}"/>
                  </a:ext>
                </a:extLst>
              </p:cNvPr>
              <p:cNvSpPr/>
              <p:nvPr/>
            </p:nvSpPr>
            <p:spPr>
              <a:xfrm>
                <a:off x="5528175" y="3982487"/>
                <a:ext cx="794353" cy="7943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𝜴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FE5B29-B06B-443C-BFC8-C94697558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175" y="3982487"/>
                <a:ext cx="794353" cy="7943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97A560C8-950D-4336-8C10-678D711DD905}"/>
              </a:ext>
            </a:extLst>
          </p:cNvPr>
          <p:cNvCxnSpPr>
            <a:cxnSpLocks/>
            <a:endCxn id="30" idx="2"/>
          </p:cNvCxnSpPr>
          <p:nvPr/>
        </p:nvCxnSpPr>
        <p:spPr>
          <a:xfrm rot="5400000" flipH="1" flipV="1">
            <a:off x="6209966" y="3768397"/>
            <a:ext cx="766387" cy="449158"/>
          </a:xfrm>
          <a:prstGeom prst="bentConnector3">
            <a:avLst>
              <a:gd name="adj1" fmla="val -61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02AB9E0-ADB4-4EE9-94A5-B07D23A4CB85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7214914" y="3209110"/>
            <a:ext cx="478545" cy="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E2CD2BE9-F923-47FD-8A6B-4711EE250FC1}"/>
              </a:ext>
            </a:extLst>
          </p:cNvPr>
          <p:cNvCxnSpPr>
            <a:cxnSpLocks/>
            <a:stCxn id="156" idx="4"/>
            <a:endCxn id="48" idx="0"/>
          </p:cNvCxnSpPr>
          <p:nvPr/>
        </p:nvCxnSpPr>
        <p:spPr>
          <a:xfrm>
            <a:off x="6420561" y="2045548"/>
            <a:ext cx="2837659" cy="78307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8095609-B64E-4895-8FE1-F4050944B052}"/>
              </a:ext>
            </a:extLst>
          </p:cNvPr>
          <p:cNvSpPr/>
          <p:nvPr/>
        </p:nvSpPr>
        <p:spPr>
          <a:xfrm>
            <a:off x="8861043" y="2828622"/>
            <a:ext cx="794353" cy="7943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Val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2FE6B9B-4568-4746-876E-2593E56EF624}"/>
              </a:ext>
            </a:extLst>
          </p:cNvPr>
          <p:cNvCxnSpPr>
            <a:cxnSpLocks/>
            <a:stCxn id="128" idx="3"/>
            <a:endCxn id="48" idx="1"/>
          </p:cNvCxnSpPr>
          <p:nvPr/>
        </p:nvCxnSpPr>
        <p:spPr>
          <a:xfrm>
            <a:off x="8329030" y="3221842"/>
            <a:ext cx="532013" cy="3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9BABBEC-72C8-4026-B7A7-100716600879}"/>
              </a:ext>
            </a:extLst>
          </p:cNvPr>
          <p:cNvCxnSpPr>
            <a:cxnSpLocks/>
            <a:stCxn id="48" idx="3"/>
            <a:endCxn id="129" idx="1"/>
          </p:cNvCxnSpPr>
          <p:nvPr/>
        </p:nvCxnSpPr>
        <p:spPr>
          <a:xfrm>
            <a:off x="9655396" y="3225799"/>
            <a:ext cx="416480" cy="17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05A98DC-8621-4E7A-B6B1-E57AE31CE403}"/>
                  </a:ext>
                </a:extLst>
              </p:cNvPr>
              <p:cNvSpPr/>
              <p:nvPr/>
            </p:nvSpPr>
            <p:spPr>
              <a:xfrm>
                <a:off x="7682250" y="2960232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05A98DC-8621-4E7A-B6B1-E57AE31CE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250" y="2960232"/>
                <a:ext cx="6467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25C4BCFB-A7CE-4B61-A373-08816110FEA8}"/>
                  </a:ext>
                </a:extLst>
              </p:cNvPr>
              <p:cNvSpPr/>
              <p:nvPr/>
            </p:nvSpPr>
            <p:spPr>
              <a:xfrm>
                <a:off x="10071876" y="2965951"/>
                <a:ext cx="12815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25C4BCFB-A7CE-4B61-A373-08816110F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876" y="2965951"/>
                <a:ext cx="1281569" cy="523220"/>
              </a:xfrm>
              <a:prstGeom prst="rect">
                <a:avLst/>
              </a:prstGeom>
              <a:blipFill>
                <a:blip r:embed="rId9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ylinder 142">
                <a:extLst>
                  <a:ext uri="{FF2B5EF4-FFF2-40B4-BE49-F238E27FC236}">
                    <a16:creationId xmlns:a16="http://schemas.microsoft.com/office/drawing/2014/main" id="{736914E3-08AA-4099-BCE0-962D2A3C1B4F}"/>
                  </a:ext>
                </a:extLst>
              </p:cNvPr>
              <p:cNvSpPr/>
              <p:nvPr/>
            </p:nvSpPr>
            <p:spPr>
              <a:xfrm>
                <a:off x="2547168" y="2855998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3" name="Cylinder 142">
                <a:extLst>
                  <a:ext uri="{FF2B5EF4-FFF2-40B4-BE49-F238E27FC236}">
                    <a16:creationId xmlns:a16="http://schemas.microsoft.com/office/drawing/2014/main" id="{736914E3-08AA-4099-BCE0-962D2A3C1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168" y="2855998"/>
                <a:ext cx="938262" cy="709720"/>
              </a:xfrm>
              <a:prstGeom prst="can">
                <a:avLst/>
              </a:prstGeom>
              <a:blipFill>
                <a:blip r:embed="rId10"/>
                <a:stretch>
                  <a:fillRect l="-641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ylinder 147">
                <a:extLst>
                  <a:ext uri="{FF2B5EF4-FFF2-40B4-BE49-F238E27FC236}">
                    <a16:creationId xmlns:a16="http://schemas.microsoft.com/office/drawing/2014/main" id="{C5EF0178-3C3A-47AA-8BE9-5FBB1F04ED9E}"/>
                  </a:ext>
                </a:extLst>
              </p:cNvPr>
              <p:cNvSpPr/>
              <p:nvPr/>
            </p:nvSpPr>
            <p:spPr>
              <a:xfrm>
                <a:off x="5056431" y="2776788"/>
                <a:ext cx="938262" cy="866344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𝑎𝑢𝑔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8" name="Cylinder 147">
                <a:extLst>
                  <a:ext uri="{FF2B5EF4-FFF2-40B4-BE49-F238E27FC236}">
                    <a16:creationId xmlns:a16="http://schemas.microsoft.com/office/drawing/2014/main" id="{C5EF0178-3C3A-47AA-8BE9-5FBB1F04ED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31" y="2776788"/>
                <a:ext cx="938262" cy="866344"/>
              </a:xfrm>
              <a:prstGeom prst="can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Cylinder 155">
                <a:extLst>
                  <a:ext uri="{FF2B5EF4-FFF2-40B4-BE49-F238E27FC236}">
                    <a16:creationId xmlns:a16="http://schemas.microsoft.com/office/drawing/2014/main" id="{9B0B3BDE-C8AA-4FED-A202-B15C1DEEEEAD}"/>
                  </a:ext>
                </a:extLst>
              </p:cNvPr>
              <p:cNvSpPr/>
              <p:nvPr/>
            </p:nvSpPr>
            <p:spPr>
              <a:xfrm>
                <a:off x="5482299" y="1690688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6" name="Cylinder 155">
                <a:extLst>
                  <a:ext uri="{FF2B5EF4-FFF2-40B4-BE49-F238E27FC236}">
                    <a16:creationId xmlns:a16="http://schemas.microsoft.com/office/drawing/2014/main" id="{9B0B3BDE-C8AA-4FED-A202-B15C1DEEE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299" y="1690688"/>
                <a:ext cx="938262" cy="709720"/>
              </a:xfrm>
              <a:prstGeom prst="can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95D17D-0C6B-4BA1-9002-86CFB969F6FF}"/>
                  </a:ext>
                </a:extLst>
              </p:cNvPr>
              <p:cNvSpPr txBox="1"/>
              <p:nvPr/>
            </p:nvSpPr>
            <p:spPr>
              <a:xfrm>
                <a:off x="838200" y="5241819"/>
                <a:ext cx="899417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:</a:t>
                </a:r>
                <a:r>
                  <a:rPr lang="en-US" sz="2800" b="1" dirty="0"/>
                  <a:t> </a:t>
                </a:r>
                <a:r>
                  <a:rPr lang="en-US" sz="2800" dirty="0"/>
                  <a:t>data augmentation algorithm adds extra training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𝓣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: training algorithm defines model and finds optimal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𝜴</m:t>
                    </m:r>
                    <m:r>
                      <a:rPr lang="en-US" sz="28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: regularization term penalizes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dirty="0"/>
                  <a:t> if too complex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95D17D-0C6B-4BA1-9002-86CFB969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41819"/>
                <a:ext cx="8994173" cy="1384995"/>
              </a:xfrm>
              <a:prstGeom prst="rect">
                <a:avLst/>
              </a:prstGeom>
              <a:blipFill>
                <a:blip r:embed="rId13"/>
                <a:stretch>
                  <a:fillRect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9C2848C-DA73-4531-A5DF-3FB51964BB36}"/>
              </a:ext>
            </a:extLst>
          </p:cNvPr>
          <p:cNvSpPr/>
          <p:nvPr/>
        </p:nvSpPr>
        <p:spPr>
          <a:xfrm>
            <a:off x="8398630" y="3966556"/>
            <a:ext cx="2954816" cy="523758"/>
          </a:xfrm>
          <a:prstGeom prst="wedgeRoundRectCallout">
            <a:avLst>
              <a:gd name="adj1" fmla="val -22314"/>
              <a:gd name="adj2" fmla="val -874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perform well on test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3778B-24F5-4849-9C74-2A8FADE677C6}"/>
              </a:ext>
            </a:extLst>
          </p:cNvPr>
          <p:cNvSpPr txBox="1"/>
          <p:nvPr/>
        </p:nvSpPr>
        <p:spPr>
          <a:xfrm>
            <a:off x="3672910" y="4436573"/>
            <a:ext cx="1751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black-box</a:t>
            </a:r>
          </a:p>
        </p:txBody>
      </p:sp>
      <p:pic>
        <p:nvPicPr>
          <p:cNvPr id="29" name="Picture 28" descr="BU005259.png">
            <a:extLst>
              <a:ext uri="{FF2B5EF4-FFF2-40B4-BE49-F238E27FC236}">
                <a16:creationId xmlns:a16="http://schemas.microsoft.com/office/drawing/2014/main" id="{560CB954-E0C8-49B5-A0D5-E3943A54B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09">
            <a:off x="6880096" y="4514967"/>
            <a:ext cx="461029" cy="381459"/>
          </a:xfrm>
          <a:prstGeom prst="rect">
            <a:avLst/>
          </a:prstGeom>
        </p:spPr>
      </p:pic>
      <p:pic>
        <p:nvPicPr>
          <p:cNvPr id="28" name="Graphic 27" descr="User">
            <a:extLst>
              <a:ext uri="{FF2B5EF4-FFF2-40B4-BE49-F238E27FC236}">
                <a16:creationId xmlns:a16="http://schemas.microsoft.com/office/drawing/2014/main" id="{66BF3F96-C8C2-416B-A699-82C22B2E1E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1868" y="3917280"/>
            <a:ext cx="914400" cy="9144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1391F417-1403-46F7-8CB3-14E7E37B6F45}"/>
              </a:ext>
            </a:extLst>
          </p:cNvPr>
          <p:cNvCxnSpPr>
            <a:cxnSpLocks/>
            <a:stCxn id="28" idx="3"/>
            <a:endCxn id="26" idx="1"/>
          </p:cNvCxnSpPr>
          <p:nvPr/>
        </p:nvCxnSpPr>
        <p:spPr>
          <a:xfrm flipV="1">
            <a:off x="2966268" y="3794296"/>
            <a:ext cx="663112" cy="58018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53E0911-8AF4-4F1B-AAD8-136A6C78611E}"/>
              </a:ext>
            </a:extLst>
          </p:cNvPr>
          <p:cNvSpPr txBox="1"/>
          <p:nvPr/>
        </p:nvSpPr>
        <p:spPr>
          <a:xfrm>
            <a:off x="301316" y="3959349"/>
            <a:ext cx="1932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ML algorithm provider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E1263-FE71-4321-9CD4-AA8FC461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555EBC-CE8D-4EAA-8396-84AF3FE75D44}"/>
              </a:ext>
            </a:extLst>
          </p:cNvPr>
          <p:cNvSpPr/>
          <p:nvPr/>
        </p:nvSpPr>
        <p:spPr>
          <a:xfrm>
            <a:off x="2464823" y="1947515"/>
            <a:ext cx="6973213" cy="41542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Clients’ data can be </a:t>
            </a:r>
            <a:r>
              <a:rPr lang="en-US" sz="3600" b="1" dirty="0">
                <a:solidFill>
                  <a:schemeClr val="tx1"/>
                </a:solidFill>
              </a:rPr>
              <a:t>sensitive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Black-box code is </a:t>
            </a:r>
            <a:r>
              <a:rPr lang="en-US" sz="3600" b="1" dirty="0">
                <a:solidFill>
                  <a:schemeClr val="tx1"/>
                </a:solidFill>
              </a:rPr>
              <a:t>untrusted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Make the black-box </a:t>
            </a:r>
            <a:r>
              <a:rPr lang="en-US" sz="3600" b="1" dirty="0">
                <a:solidFill>
                  <a:schemeClr val="tx1"/>
                </a:solidFill>
              </a:rPr>
              <a:t>SECURE!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Potential Solution: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Isolated training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6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"/>
    </mc:Choice>
    <mc:Fallback xmlns="">
      <p:transition spd="slow" advTm="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24" grpId="0" animBg="1"/>
      <p:bldP spid="30" grpId="0" animBg="1"/>
      <p:bldP spid="35" grpId="0" animBg="1"/>
      <p:bldP spid="48" grpId="0" animBg="1"/>
      <p:bldP spid="128" grpId="0"/>
      <p:bldP spid="129" grpId="0"/>
      <p:bldP spid="143" grpId="0" animBg="1"/>
      <p:bldP spid="148" grpId="0" animBg="1"/>
      <p:bldP spid="156" grpId="0" animBg="1"/>
      <p:bldP spid="3" grpId="0" animBg="1"/>
      <p:bldP spid="5" grpId="0"/>
      <p:bldP spid="3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4D630-546B-4B25-AD8C-6D050FBC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0" y="4093192"/>
            <a:ext cx="4724629" cy="2038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2343C-408D-415C-BBD7-69D3AB48F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Isolated Training Environment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D7684A-3E1B-47C3-A0E1-3B71EA247735}"/>
              </a:ext>
            </a:extLst>
          </p:cNvPr>
          <p:cNvSpPr txBox="1"/>
          <p:nvPr/>
        </p:nvSpPr>
        <p:spPr>
          <a:xfrm>
            <a:off x="838200" y="2343909"/>
            <a:ext cx="102392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academia:</a:t>
            </a:r>
            <a:endParaRPr lang="en-US" sz="28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Software-based: CQSTR</a:t>
            </a:r>
            <a:r>
              <a:rPr lang="en-US" sz="2400" b="1" dirty="0"/>
              <a:t> </a:t>
            </a:r>
            <a:r>
              <a:rPr lang="en-US" dirty="0">
                <a:latin typeface="LinLibertineT"/>
              </a:rPr>
              <a:t>[</a:t>
            </a:r>
            <a:r>
              <a:rPr lang="en-US" dirty="0" err="1">
                <a:latin typeface="LinLibertineT"/>
              </a:rPr>
              <a:t>Zhai</a:t>
            </a:r>
            <a:r>
              <a:rPr lang="en-US" dirty="0">
                <a:latin typeface="LinLibertineT"/>
              </a:rPr>
              <a:t> et al 2016]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Hardware-based: build with SGX </a:t>
            </a:r>
            <a:r>
              <a:rPr lang="en-US" dirty="0"/>
              <a:t>[Schuster et al, 2015, Hunt et al 2016]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B8B15-E784-48C9-A086-209A8879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15034-01B1-4497-9720-64BF33AEB9AB}"/>
              </a:ext>
            </a:extLst>
          </p:cNvPr>
          <p:cNvSpPr txBox="1"/>
          <p:nvPr/>
        </p:nvSpPr>
        <p:spPr>
          <a:xfrm>
            <a:off x="1426984" y="1654652"/>
            <a:ext cx="93380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Preserve data privacy when running untrusted training code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CD34E6-AE6C-4D75-8D3E-39BED82ACD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59" r="-6" b="37189"/>
          <a:stretch/>
        </p:blipFill>
        <p:spPr>
          <a:xfrm>
            <a:off x="2874402" y="3827897"/>
            <a:ext cx="2624660" cy="5305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02248A-C22D-4DF7-98D3-CD22C5AE5588}"/>
              </a:ext>
            </a:extLst>
          </p:cNvPr>
          <p:cNvSpPr/>
          <p:nvPr/>
        </p:nvSpPr>
        <p:spPr>
          <a:xfrm>
            <a:off x="843089" y="3965519"/>
            <a:ext cx="559835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In practice: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Third-party provide training code.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Code can be </a:t>
            </a:r>
            <a:r>
              <a:rPr lang="en-US" sz="2400" b="1" dirty="0"/>
              <a:t>close-sourced.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74BA7C-BCA2-4F5F-965E-DA8B2772E56B}"/>
              </a:ext>
            </a:extLst>
          </p:cNvPr>
          <p:cNvSpPr/>
          <p:nvPr/>
        </p:nvSpPr>
        <p:spPr>
          <a:xfrm>
            <a:off x="6347574" y="5425595"/>
            <a:ext cx="4912360" cy="67774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02D467E-EA47-4F5E-9EDA-1F8BFB810DEA}"/>
              </a:ext>
            </a:extLst>
          </p:cNvPr>
          <p:cNvSpPr/>
          <p:nvPr/>
        </p:nvSpPr>
        <p:spPr>
          <a:xfrm>
            <a:off x="8610600" y="3808214"/>
            <a:ext cx="3295372" cy="1251811"/>
          </a:xfrm>
          <a:prstGeom prst="wedgeEllipseCallout">
            <a:avLst>
              <a:gd name="adj1" fmla="val -18322"/>
              <a:gd name="adj2" fmla="val 7356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Warns about potential leakage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7A8B4-F503-4AB6-B2EF-063485D97434}"/>
              </a:ext>
            </a:extLst>
          </p:cNvPr>
          <p:cNvSpPr txBox="1"/>
          <p:nvPr/>
        </p:nvSpPr>
        <p:spPr>
          <a:xfrm>
            <a:off x="838200" y="5227403"/>
            <a:ext cx="44145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 Can cut off network access to</a:t>
            </a:r>
          </a:p>
          <a:p>
            <a:r>
              <a:rPr lang="en-US" sz="2400" dirty="0"/>
              <a:t>       isolate training!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8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"/>
    </mc:Choice>
    <mc:Fallback xmlns="">
      <p:transition spd="slow" advTm="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15" grpId="0" animBg="1"/>
      <p:bldP spid="1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F06DE98-BAA4-4A81-B87B-6E8A56C4C50F}"/>
              </a:ext>
            </a:extLst>
          </p:cNvPr>
          <p:cNvSpPr/>
          <p:nvPr/>
        </p:nvSpPr>
        <p:spPr>
          <a:xfrm>
            <a:off x="813793" y="5051592"/>
            <a:ext cx="107256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Client makes the model </a:t>
            </a:r>
            <a:r>
              <a:rPr lang="en-US" sz="2800" b="1" dirty="0"/>
              <a:t>available if performance is good</a:t>
            </a:r>
          </a:p>
          <a:p>
            <a:r>
              <a:rPr lang="en-US" sz="2800" dirty="0"/>
              <a:t>For example: deploy the model for application and allow others to query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030A8-24A7-40E1-88D5-1D82B4E6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89B8C-3BAD-4CE7-850E-612AE3B3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FCCB-2795-42A5-AF5B-92AF4FA1231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49BD1-AC9A-4FFE-8701-227B1FD7E1EF}"/>
              </a:ext>
            </a:extLst>
          </p:cNvPr>
          <p:cNvSpPr/>
          <p:nvPr/>
        </p:nvSpPr>
        <p:spPr>
          <a:xfrm>
            <a:off x="1676399" y="3527852"/>
            <a:ext cx="3728721" cy="128798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endParaRPr lang="en-US" sz="2400" b="1" i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solated Environment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369E13-9689-4E53-A386-59F989A3B073}"/>
              </a:ext>
            </a:extLst>
          </p:cNvPr>
          <p:cNvCxnSpPr>
            <a:cxnSpLocks/>
            <a:stCxn id="13" idx="4"/>
          </p:cNvCxnSpPr>
          <p:nvPr/>
        </p:nvCxnSpPr>
        <p:spPr>
          <a:xfrm flipV="1">
            <a:off x="1463590" y="4033806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717E1E-5F9D-47A5-BD36-3BEBB29BE42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193074" y="4028773"/>
            <a:ext cx="436235" cy="6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4E71980-5A73-4700-B27D-CC640325E151}"/>
              </a:ext>
            </a:extLst>
          </p:cNvPr>
          <p:cNvSpPr/>
          <p:nvPr/>
        </p:nvSpPr>
        <p:spPr>
          <a:xfrm>
            <a:off x="6568655" y="3634893"/>
            <a:ext cx="794353" cy="7943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5F384C-9AB3-44C2-BE57-2B076877DCB0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6276089" y="4028773"/>
            <a:ext cx="292566" cy="3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B489E1-5464-40A9-BB7A-97D03D2C7AA8}"/>
              </a:ext>
            </a:extLst>
          </p:cNvPr>
          <p:cNvCxnSpPr>
            <a:cxnSpLocks/>
            <a:stCxn id="8" idx="3"/>
            <a:endCxn id="84" idx="1"/>
          </p:cNvCxnSpPr>
          <p:nvPr/>
        </p:nvCxnSpPr>
        <p:spPr>
          <a:xfrm>
            <a:off x="7363008" y="4032070"/>
            <a:ext cx="725412" cy="8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9B0960-F9B2-4F8A-81E4-8E798EC09140}"/>
                  </a:ext>
                </a:extLst>
              </p:cNvPr>
              <p:cNvSpPr/>
              <p:nvPr/>
            </p:nvSpPr>
            <p:spPr>
              <a:xfrm>
                <a:off x="5629309" y="3767163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9B0960-F9B2-4F8A-81E4-8E798EC09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09" y="3767163"/>
                <a:ext cx="6467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595AE21C-2276-41ED-A325-2D35079FC518}"/>
                  </a:ext>
                </a:extLst>
              </p:cNvPr>
              <p:cNvSpPr/>
              <p:nvPr/>
            </p:nvSpPr>
            <p:spPr>
              <a:xfrm>
                <a:off x="525328" y="3678958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595AE21C-2276-41ED-A325-2D35079FC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8" y="3678958"/>
                <a:ext cx="938262" cy="709720"/>
              </a:xfrm>
              <a:prstGeom prst="can">
                <a:avLst/>
              </a:prstGeom>
              <a:blipFill>
                <a:blip r:embed="rId4"/>
                <a:stretch>
                  <a:fillRect l="-641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63EB31-F0FD-4A1B-B4B7-36D1DDF3BBB0}"/>
              </a:ext>
            </a:extLst>
          </p:cNvPr>
          <p:cNvSpPr txBox="1"/>
          <p:nvPr/>
        </p:nvSpPr>
        <p:spPr>
          <a:xfrm>
            <a:off x="1919290" y="3770460"/>
            <a:ext cx="3169480" cy="52322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 black-box</a:t>
            </a:r>
          </a:p>
        </p:txBody>
      </p:sp>
      <p:pic>
        <p:nvPicPr>
          <p:cNvPr id="15" name="Picture 14" descr="BU005259.png">
            <a:extLst>
              <a:ext uri="{FF2B5EF4-FFF2-40B4-BE49-F238E27FC236}">
                <a16:creationId xmlns:a16="http://schemas.microsoft.com/office/drawing/2014/main" id="{9B807E82-6007-4A98-900E-915C5A9AC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09">
            <a:off x="4696553" y="3592463"/>
            <a:ext cx="461029" cy="381459"/>
          </a:xfrm>
          <a:prstGeom prst="rect">
            <a:avLst/>
          </a:prstGeom>
        </p:spPr>
      </p:pic>
      <p:pic>
        <p:nvPicPr>
          <p:cNvPr id="55" name="Graphic 54" descr="User">
            <a:extLst>
              <a:ext uri="{FF2B5EF4-FFF2-40B4-BE49-F238E27FC236}">
                <a16:creationId xmlns:a16="http://schemas.microsoft.com/office/drawing/2014/main" id="{BFF1369D-3887-488E-A67B-27F8FD493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3535" y="328652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Graphic 55" descr="User">
            <a:extLst>
              <a:ext uri="{FF2B5EF4-FFF2-40B4-BE49-F238E27FC236}">
                <a16:creationId xmlns:a16="http://schemas.microsoft.com/office/drawing/2014/main" id="{4B56DCE4-A9FA-47F4-8493-6F9207FDB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1776" y="352313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phic 56" descr="User">
            <a:extLst>
              <a:ext uri="{FF2B5EF4-FFF2-40B4-BE49-F238E27FC236}">
                <a16:creationId xmlns:a16="http://schemas.microsoft.com/office/drawing/2014/main" id="{5EFDF79B-7E8C-44FB-98C0-6BD529AF8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80017" y="377181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5854BA6-AC8F-450D-B6C3-470BF43BA463}"/>
              </a:ext>
            </a:extLst>
          </p:cNvPr>
          <p:cNvCxnSpPr>
            <a:cxnSpLocks/>
          </p:cNvCxnSpPr>
          <p:nvPr/>
        </p:nvCxnSpPr>
        <p:spPr>
          <a:xfrm>
            <a:off x="7725714" y="2373511"/>
            <a:ext cx="0" cy="2442329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5E5A8B9-778F-4981-B26E-ABFE4058C9F7}"/>
              </a:ext>
            </a:extLst>
          </p:cNvPr>
          <p:cNvCxnSpPr>
            <a:cxnSpLocks/>
          </p:cNvCxnSpPr>
          <p:nvPr/>
        </p:nvCxnSpPr>
        <p:spPr>
          <a:xfrm flipH="1">
            <a:off x="9112084" y="3743724"/>
            <a:ext cx="138321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B744698-4BA2-47BE-82E7-1962FFC619D0}"/>
              </a:ext>
            </a:extLst>
          </p:cNvPr>
          <p:cNvCxnSpPr>
            <a:cxnSpLocks/>
          </p:cNvCxnSpPr>
          <p:nvPr/>
        </p:nvCxnSpPr>
        <p:spPr>
          <a:xfrm flipH="1">
            <a:off x="9112084" y="4044610"/>
            <a:ext cx="138321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18EA5D3-6B35-49B6-91CA-A744C67554F4}"/>
              </a:ext>
            </a:extLst>
          </p:cNvPr>
          <p:cNvCxnSpPr>
            <a:cxnSpLocks/>
          </p:cNvCxnSpPr>
          <p:nvPr/>
        </p:nvCxnSpPr>
        <p:spPr>
          <a:xfrm flipH="1">
            <a:off x="9112084" y="4368051"/>
            <a:ext cx="138321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2E90581-4742-4B22-A8F0-49C7A40890F9}"/>
              </a:ext>
            </a:extLst>
          </p:cNvPr>
          <p:cNvSpPr/>
          <p:nvPr/>
        </p:nvSpPr>
        <p:spPr>
          <a:xfrm>
            <a:off x="6568655" y="2352577"/>
            <a:ext cx="945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Training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FC00EBD-7CFE-4E7B-8FAB-DF7E33A1BEFA}"/>
              </a:ext>
            </a:extLst>
          </p:cNvPr>
          <p:cNvSpPr/>
          <p:nvPr/>
        </p:nvSpPr>
        <p:spPr>
          <a:xfrm>
            <a:off x="7937579" y="2339926"/>
            <a:ext cx="127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Application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95797E4A-3076-46F9-B772-317E9FF8886B}"/>
                  </a:ext>
                </a:extLst>
              </p:cNvPr>
              <p:cNvSpPr/>
              <p:nvPr/>
            </p:nvSpPr>
            <p:spPr>
              <a:xfrm>
                <a:off x="8088420" y="3643205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95797E4A-3076-46F9-B772-317E9FF88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420" y="3643205"/>
                <a:ext cx="794353" cy="79435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E4267831-A52E-48E3-826D-C94383721CFD}"/>
              </a:ext>
            </a:extLst>
          </p:cNvPr>
          <p:cNvCxnSpPr>
            <a:stCxn id="16" idx="1"/>
            <a:endCxn id="13" idx="1"/>
          </p:cNvCxnSpPr>
          <p:nvPr/>
        </p:nvCxnSpPr>
        <p:spPr>
          <a:xfrm rot="10800000" flipV="1">
            <a:off x="994459" y="2728614"/>
            <a:ext cx="3158360" cy="950343"/>
          </a:xfrm>
          <a:prstGeom prst="curvedConnector2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8F5F427-BD2A-4610-B4B8-45D5AEF13839}"/>
              </a:ext>
            </a:extLst>
          </p:cNvPr>
          <p:cNvSpPr txBox="1"/>
          <p:nvPr/>
        </p:nvSpPr>
        <p:spPr>
          <a:xfrm>
            <a:off x="1537120" y="1591978"/>
            <a:ext cx="93380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 environment is secure. What happens after training?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C2305A1-62D0-4353-9C12-EC4C7F708C40}"/>
              </a:ext>
            </a:extLst>
          </p:cNvPr>
          <p:cNvSpPr/>
          <p:nvPr/>
        </p:nvSpPr>
        <p:spPr>
          <a:xfrm>
            <a:off x="9393921" y="3273873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Access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5535ECD-078C-4295-97BB-95FB7239329E}"/>
              </a:ext>
            </a:extLst>
          </p:cNvPr>
          <p:cNvSpPr txBox="1"/>
          <p:nvPr/>
        </p:nvSpPr>
        <p:spPr>
          <a:xfrm>
            <a:off x="709509" y="5252099"/>
            <a:ext cx="1114178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After training, data is gone and model can be accessed by others.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1FDEC3-66DA-40FA-8634-DB310DD0B2AF}"/>
              </a:ext>
            </a:extLst>
          </p:cNvPr>
          <p:cNvSpPr/>
          <p:nvPr/>
        </p:nvSpPr>
        <p:spPr>
          <a:xfrm>
            <a:off x="463470" y="2368337"/>
            <a:ext cx="7134003" cy="253311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 descr="User">
            <a:extLst>
              <a:ext uri="{FF2B5EF4-FFF2-40B4-BE49-F238E27FC236}">
                <a16:creationId xmlns:a16="http://schemas.microsoft.com/office/drawing/2014/main" id="{7DA0DAB3-7358-45B6-A934-608F2BFDC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52819" y="2271415"/>
            <a:ext cx="914400" cy="914400"/>
          </a:xfrm>
          <a:prstGeom prst="rect">
            <a:avLst/>
          </a:prstGeom>
        </p:spPr>
      </p:pic>
      <p:cxnSp>
        <p:nvCxnSpPr>
          <p:cNvPr id="95" name="Connector: Curved 94">
            <a:extLst>
              <a:ext uri="{FF2B5EF4-FFF2-40B4-BE49-F238E27FC236}">
                <a16:creationId xmlns:a16="http://schemas.microsoft.com/office/drawing/2014/main" id="{B0654303-3ED6-4EF1-9DA5-C0550F396585}"/>
              </a:ext>
            </a:extLst>
          </p:cNvPr>
          <p:cNvCxnSpPr>
            <a:cxnSpLocks/>
            <a:stCxn id="16" idx="3"/>
            <a:endCxn id="84" idx="0"/>
          </p:cNvCxnSpPr>
          <p:nvPr/>
        </p:nvCxnSpPr>
        <p:spPr>
          <a:xfrm>
            <a:off x="5067219" y="2728615"/>
            <a:ext cx="3418378" cy="914590"/>
          </a:xfrm>
          <a:prstGeom prst="curvedConnector2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977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"/>
    </mc:Choice>
    <mc:Fallback xmlns="">
      <p:transition spd="slow" advTm="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3" grpId="0"/>
      <p:bldP spid="104" grpId="0"/>
      <p:bldP spid="10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73A72EE-163E-47D1-BA49-B86BD3839B92}"/>
              </a:ext>
            </a:extLst>
          </p:cNvPr>
          <p:cNvSpPr/>
          <p:nvPr/>
        </p:nvSpPr>
        <p:spPr>
          <a:xfrm>
            <a:off x="3789679" y="3223052"/>
            <a:ext cx="3728721" cy="128798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endParaRPr lang="en-US" sz="2400" b="1" i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solated Environment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3B66E-C8B8-4610-8593-D1A217B3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Threat Model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83531E-743D-4968-86FC-791A696B1610}"/>
              </a:ext>
            </a:extLst>
          </p:cNvPr>
          <p:cNvCxnSpPr>
            <a:cxnSpLocks/>
            <a:stCxn id="75" idx="4"/>
          </p:cNvCxnSpPr>
          <p:nvPr/>
        </p:nvCxnSpPr>
        <p:spPr>
          <a:xfrm flipV="1">
            <a:off x="3576870" y="3729006"/>
            <a:ext cx="374961" cy="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530019-2787-4086-B498-71A65F82390C}"/>
              </a:ext>
            </a:extLst>
          </p:cNvPr>
          <p:cNvCxnSpPr>
            <a:cxnSpLocks/>
          </p:cNvCxnSpPr>
          <p:nvPr/>
        </p:nvCxnSpPr>
        <p:spPr>
          <a:xfrm flipV="1">
            <a:off x="7306354" y="3727270"/>
            <a:ext cx="478545" cy="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DD4B15B-05D5-413F-887E-71646311E10E}"/>
              </a:ext>
            </a:extLst>
          </p:cNvPr>
          <p:cNvSpPr/>
          <p:nvPr/>
        </p:nvSpPr>
        <p:spPr>
          <a:xfrm>
            <a:off x="8757673" y="3342825"/>
            <a:ext cx="794353" cy="7943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Val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9F6EF2E-60E1-4436-9184-2D16DDE8613F}"/>
              </a:ext>
            </a:extLst>
          </p:cNvPr>
          <p:cNvCxnSpPr>
            <a:cxnSpLocks/>
            <a:stCxn id="73" idx="3"/>
            <a:endCxn id="70" idx="1"/>
          </p:cNvCxnSpPr>
          <p:nvPr/>
        </p:nvCxnSpPr>
        <p:spPr>
          <a:xfrm>
            <a:off x="8420470" y="3740002"/>
            <a:ext cx="3372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A280C3F-9EBA-44BF-9ABD-B7E57307770B}"/>
              </a:ext>
            </a:extLst>
          </p:cNvPr>
          <p:cNvCxnSpPr>
            <a:cxnSpLocks/>
            <a:stCxn id="70" idx="3"/>
            <a:endCxn id="28" idx="1"/>
          </p:cNvCxnSpPr>
          <p:nvPr/>
        </p:nvCxnSpPr>
        <p:spPr>
          <a:xfrm>
            <a:off x="9552026" y="3740002"/>
            <a:ext cx="717819" cy="35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2300D9A-30B3-4BB9-9C38-E3F8ABEA4B84}"/>
                  </a:ext>
                </a:extLst>
              </p:cNvPr>
              <p:cNvSpPr/>
              <p:nvPr/>
            </p:nvSpPr>
            <p:spPr>
              <a:xfrm>
                <a:off x="7773690" y="3478392"/>
                <a:ext cx="646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2300D9A-30B3-4BB9-9C38-E3F8ABEA4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690" y="3478392"/>
                <a:ext cx="64678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ylinder 74">
                <a:extLst>
                  <a:ext uri="{FF2B5EF4-FFF2-40B4-BE49-F238E27FC236}">
                    <a16:creationId xmlns:a16="http://schemas.microsoft.com/office/drawing/2014/main" id="{6968665F-B04A-4BD7-ABD2-9E24A3CC0A83}"/>
                  </a:ext>
                </a:extLst>
              </p:cNvPr>
              <p:cNvSpPr/>
              <p:nvPr/>
            </p:nvSpPr>
            <p:spPr>
              <a:xfrm>
                <a:off x="2638608" y="3374158"/>
                <a:ext cx="938262" cy="709720"/>
              </a:xfrm>
              <a:prstGeom prst="can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5" name="Cylinder 74">
                <a:extLst>
                  <a:ext uri="{FF2B5EF4-FFF2-40B4-BE49-F238E27FC236}">
                    <a16:creationId xmlns:a16="http://schemas.microsoft.com/office/drawing/2014/main" id="{6968665F-B04A-4BD7-ABD2-9E24A3CC0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608" y="3374158"/>
                <a:ext cx="938262" cy="709720"/>
              </a:xfrm>
              <a:prstGeom prst="can">
                <a:avLst/>
              </a:prstGeom>
              <a:blipFill>
                <a:blip r:embed="rId5"/>
                <a:stretch>
                  <a:fillRect l="-641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B660FC18-063C-4CF9-8AC1-CC1D491CE71C}"/>
              </a:ext>
            </a:extLst>
          </p:cNvPr>
          <p:cNvSpPr txBox="1"/>
          <p:nvPr/>
        </p:nvSpPr>
        <p:spPr>
          <a:xfrm>
            <a:off x="4032570" y="3465660"/>
            <a:ext cx="3169480" cy="5232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Training black-box</a:t>
            </a:r>
          </a:p>
        </p:txBody>
      </p:sp>
      <p:pic>
        <p:nvPicPr>
          <p:cNvPr id="80" name="Picture 79" descr="BU005259.png">
            <a:extLst>
              <a:ext uri="{FF2B5EF4-FFF2-40B4-BE49-F238E27FC236}">
                <a16:creationId xmlns:a16="http://schemas.microsoft.com/office/drawing/2014/main" id="{3FF2D8B9-9878-4E66-843B-9D09CB81F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09">
            <a:off x="6809833" y="3287663"/>
            <a:ext cx="461029" cy="381459"/>
          </a:xfrm>
          <a:prstGeom prst="rect">
            <a:avLst/>
          </a:prstGeom>
        </p:spPr>
      </p:pic>
      <p:pic>
        <p:nvPicPr>
          <p:cNvPr id="93" name="Graphic 92" descr="User">
            <a:extLst>
              <a:ext uri="{FF2B5EF4-FFF2-40B4-BE49-F238E27FC236}">
                <a16:creationId xmlns:a16="http://schemas.microsoft.com/office/drawing/2014/main" id="{394B46CB-03CB-4214-9605-E2902B1C9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7725" y="3270070"/>
            <a:ext cx="914400" cy="9144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19BBAE7-2452-4153-B508-009196BE2E92}"/>
              </a:ext>
            </a:extLst>
          </p:cNvPr>
          <p:cNvSpPr txBox="1"/>
          <p:nvPr/>
        </p:nvSpPr>
        <p:spPr>
          <a:xfrm>
            <a:off x="1124826" y="4181364"/>
            <a:ext cx="120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Client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1C91FF9-03FA-4823-B194-BD70A2E1DDC8}"/>
              </a:ext>
            </a:extLst>
          </p:cNvPr>
          <p:cNvCxnSpPr>
            <a:cxnSpLocks/>
            <a:stCxn id="93" idx="3"/>
            <a:endCxn id="75" idx="2"/>
          </p:cNvCxnSpPr>
          <p:nvPr/>
        </p:nvCxnSpPr>
        <p:spPr>
          <a:xfrm>
            <a:off x="2192125" y="3727270"/>
            <a:ext cx="446483" cy="1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9502E6A-CCA8-4680-9184-A4359ABABA9F}"/>
              </a:ext>
            </a:extLst>
          </p:cNvPr>
          <p:cNvSpPr txBox="1"/>
          <p:nvPr/>
        </p:nvSpPr>
        <p:spPr>
          <a:xfrm>
            <a:off x="838200" y="1524935"/>
            <a:ext cx="1090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Client train model with </a:t>
            </a:r>
            <a:r>
              <a:rPr lang="en-US" sz="2800" b="1" dirty="0">
                <a:solidFill>
                  <a:srgbClr val="C00000"/>
                </a:solidFill>
              </a:rPr>
              <a:t>adversary provided training code </a:t>
            </a:r>
            <a:r>
              <a:rPr lang="en-US" sz="2800" dirty="0"/>
              <a:t>in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secure </a:t>
            </a:r>
            <a:r>
              <a:rPr lang="en-US" sz="2800" dirty="0"/>
              <a:t>and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isolated environment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After model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passes validation, </a:t>
            </a:r>
            <a:r>
              <a:rPr lang="en-US" sz="2800" b="1" dirty="0">
                <a:solidFill>
                  <a:srgbClr val="C00000"/>
                </a:solidFill>
              </a:rPr>
              <a:t>adversary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/>
              <a:t>gains access to the model.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id="{924492C3-0C61-46D3-9FED-C29B493442EB}"/>
              </a:ext>
            </a:extLst>
          </p:cNvPr>
          <p:cNvCxnSpPr>
            <a:cxnSpLocks/>
          </p:cNvCxnSpPr>
          <p:nvPr/>
        </p:nvCxnSpPr>
        <p:spPr>
          <a:xfrm rot="10800000">
            <a:off x="7306355" y="4026706"/>
            <a:ext cx="2634547" cy="86429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739FD47F-E98C-42C0-8E2D-E083D58B805A}"/>
              </a:ext>
            </a:extLst>
          </p:cNvPr>
          <p:cNvCxnSpPr>
            <a:cxnSpLocks/>
            <a:stCxn id="28" idx="3"/>
          </p:cNvCxnSpPr>
          <p:nvPr/>
        </p:nvCxnSpPr>
        <p:spPr>
          <a:xfrm flipH="1">
            <a:off x="10956953" y="3743548"/>
            <a:ext cx="107245" cy="1147452"/>
          </a:xfrm>
          <a:prstGeom prst="curvedConnector3">
            <a:avLst>
              <a:gd name="adj1" fmla="val -213157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4F372DD-A26B-4BE9-A21B-EA2AEB73A4E3}"/>
                  </a:ext>
                </a:extLst>
              </p:cNvPr>
              <p:cNvSpPr/>
              <p:nvPr/>
            </p:nvSpPr>
            <p:spPr>
              <a:xfrm>
                <a:off x="10269845" y="3346371"/>
                <a:ext cx="794353" cy="794353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4F372DD-A26B-4BE9-A21B-EA2AEB73A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845" y="3346371"/>
                <a:ext cx="794353" cy="7943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0F3457-0A08-4978-92C8-2BAAAA9C19B3}"/>
              </a:ext>
            </a:extLst>
          </p:cNvPr>
          <p:cNvCxnSpPr>
            <a:cxnSpLocks/>
          </p:cNvCxnSpPr>
          <p:nvPr/>
        </p:nvCxnSpPr>
        <p:spPr>
          <a:xfrm>
            <a:off x="9879634" y="2957598"/>
            <a:ext cx="0" cy="15905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E121CAB-E28D-40FA-AD44-1C7BC04F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22FCCB-2795-42A5-AF5B-92AF4FA1231A}" type="slidenum">
              <a:rPr lang="en-US" smtClean="0"/>
              <a:t>9</a:t>
            </a:fld>
            <a:endParaRPr lang="en-US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8AE3D6D7-6044-46A5-A302-F8838044BB9B}"/>
              </a:ext>
            </a:extLst>
          </p:cNvPr>
          <p:cNvCxnSpPr>
            <a:cxnSpLocks/>
            <a:stCxn id="91" idx="2"/>
          </p:cNvCxnSpPr>
          <p:nvPr/>
        </p:nvCxnSpPr>
        <p:spPr>
          <a:xfrm rot="16200000" flipH="1">
            <a:off x="7496621" y="2668459"/>
            <a:ext cx="573963" cy="4259124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ross 13">
            <a:extLst>
              <a:ext uri="{FF2B5EF4-FFF2-40B4-BE49-F238E27FC236}">
                <a16:creationId xmlns:a16="http://schemas.microsoft.com/office/drawing/2014/main" id="{DBA07B8B-E952-4584-BD71-EB47B12D87AD}"/>
              </a:ext>
            </a:extLst>
          </p:cNvPr>
          <p:cNvSpPr/>
          <p:nvPr/>
        </p:nvSpPr>
        <p:spPr>
          <a:xfrm rot="18856974">
            <a:off x="7001786" y="4577961"/>
            <a:ext cx="761954" cy="820085"/>
          </a:xfrm>
          <a:prstGeom prst="plus">
            <a:avLst>
              <a:gd name="adj" fmla="val 4084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7F8F66-0F16-4BD4-86AA-FC42813D399E}"/>
              </a:ext>
            </a:extLst>
          </p:cNvPr>
          <p:cNvSpPr txBox="1"/>
          <p:nvPr/>
        </p:nvSpPr>
        <p:spPr>
          <a:xfrm>
            <a:off x="1817803" y="5573011"/>
            <a:ext cx="8550858" cy="646331"/>
          </a:xfrm>
          <a:prstGeom prst="rect">
            <a:avLst/>
          </a:prstGeom>
          <a:solidFill>
            <a:srgbClr val="F2D8D8"/>
          </a:solidFill>
          <a:ln>
            <a:solidFill>
              <a:srgbClr val="F2D8D8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attacks arise in this threat model?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037BCB1-CDA4-4886-8563-88654DB38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35" y="4304923"/>
            <a:ext cx="1016052" cy="927148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07EED04-8FA9-41A6-BF71-1B1B24A858DE}"/>
              </a:ext>
            </a:extLst>
          </p:cNvPr>
          <p:cNvSpPr/>
          <p:nvPr/>
        </p:nvSpPr>
        <p:spPr>
          <a:xfrm>
            <a:off x="1277725" y="3137517"/>
            <a:ext cx="8370101" cy="19285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8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"/>
    </mc:Choice>
    <mc:Fallback xmlns="">
      <p:transition spd="slow" advTm="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40" grpId="0" animBg="1"/>
      <p:bldP spid="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|0.2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|0.2|1.3|0.7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1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6410</TotalTime>
  <Words>1835</Words>
  <Application>Microsoft Office PowerPoint</Application>
  <PresentationFormat>Widescreen</PresentationFormat>
  <Paragraphs>451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等线</vt:lpstr>
      <vt:lpstr>等线 Light</vt:lpstr>
      <vt:lpstr>LinLibertineT</vt:lpstr>
      <vt:lpstr>Arial</vt:lpstr>
      <vt:lpstr>Calibri</vt:lpstr>
      <vt:lpstr>Calibri Light</vt:lpstr>
      <vt:lpstr>Cambria Math</vt:lpstr>
      <vt:lpstr>Office Theme</vt:lpstr>
      <vt:lpstr>Machine Learning Models that Remember Too Much</vt:lpstr>
      <vt:lpstr>Overview</vt:lpstr>
      <vt:lpstr>Overview (cont.)</vt:lpstr>
      <vt:lpstr>Machine Learning Systems</vt:lpstr>
      <vt:lpstr>How Non-ML-experts Train ML models</vt:lpstr>
      <vt:lpstr>Behind the Scene: ML Pipeline</vt:lpstr>
      <vt:lpstr>Isolated Training Environment</vt:lpstr>
      <vt:lpstr>After Training</vt:lpstr>
      <vt:lpstr>Threat Model</vt:lpstr>
      <vt:lpstr>Our Attacks</vt:lpstr>
      <vt:lpstr>Our Attacks (cont.)</vt:lpstr>
      <vt:lpstr>White-box Attacks</vt:lpstr>
      <vt:lpstr>White-box Attacks (Cont.)</vt:lpstr>
      <vt:lpstr>Decode from White-box Model</vt:lpstr>
      <vt:lpstr>White-box Attacks Results</vt:lpstr>
      <vt:lpstr>Black-box Attack</vt:lpstr>
      <vt:lpstr>Models that Memorize</vt:lpstr>
      <vt:lpstr>Capacity Abuse Attack</vt:lpstr>
      <vt:lpstr>Malicious Data Augmentation</vt:lpstr>
      <vt:lpstr>Query and Decode</vt:lpstr>
      <vt:lpstr>Black-box Attack Results</vt:lpstr>
      <vt:lpstr>Visualize Why Model Performs Well</vt:lpstr>
      <vt:lpstr>Learn Two Tasks Simultaneously </vt:lpstr>
      <vt:lpstr>Countermeasures</vt:lpstr>
      <vt:lpstr>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Models that Remember Too Much</dc:title>
  <dc:creator>Congzheng Song</dc:creator>
  <cp:lastModifiedBy>Congzheng Song</cp:lastModifiedBy>
  <cp:revision>2539</cp:revision>
  <dcterms:created xsi:type="dcterms:W3CDTF">2017-09-29T18:26:40Z</dcterms:created>
  <dcterms:modified xsi:type="dcterms:W3CDTF">2017-10-30T19:46:45Z</dcterms:modified>
</cp:coreProperties>
</file>