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53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3" r:id="rId3"/>
    <p:sldId id="274" r:id="rId4"/>
    <p:sldId id="257" r:id="rId5"/>
    <p:sldId id="259" r:id="rId6"/>
    <p:sldId id="268" r:id="rId7"/>
    <p:sldId id="278" r:id="rId8"/>
    <p:sldId id="269" r:id="rId9"/>
    <p:sldId id="270" r:id="rId10"/>
    <p:sldId id="271" r:id="rId11"/>
    <p:sldId id="276" r:id="rId12"/>
    <p:sldId id="265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0003"/>
    <a:srgbClr val="972272"/>
    <a:srgbClr val="800000"/>
    <a:srgbClr val="E71034"/>
    <a:srgbClr val="FF24BC"/>
    <a:srgbClr val="1865FF"/>
    <a:srgbClr val="63FF3C"/>
    <a:srgbClr val="32FFAB"/>
    <a:srgbClr val="2FF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1159" autoAdjust="0"/>
  </p:normalViewPr>
  <p:slideViewPr>
    <p:cSldViewPr snapToGrid="0" snapToObjects="1">
      <p:cViewPr>
        <p:scale>
          <a:sx n="110" d="100"/>
          <a:sy n="110" d="100"/>
        </p:scale>
        <p:origin x="-1424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2A65F-A488-3A4A-A1AC-52CEE65A5B2C}" type="datetimeFigureOut">
              <a:rPr lang="en-US" smtClean="0"/>
              <a:t>5/8/12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A3515-B683-644E-97BC-D47C28D77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53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DFDF8-A4F6-0D4F-919F-5457431C3663}" type="datetimeFigureOut">
              <a:rPr lang="en-US" smtClean="0"/>
              <a:t>5/8/12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5DC2D-1276-2A49-A708-C233A59D39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10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0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51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51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23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9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62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62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62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Make a pause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14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06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baseline="0" dirty="0" smtClean="0"/>
              <a:t>Make </a:t>
            </a:r>
            <a:r>
              <a:rPr lang="en-US" baseline="0" smtClean="0"/>
              <a:t>a </a:t>
            </a:r>
            <a:r>
              <a:rPr lang="en-US" baseline="0" smtClean="0"/>
              <a:t>pause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18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Removed black at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beginning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51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05DC2D-1276-2A49-A708-C233A59D39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5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3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5EB0-D091-417E-ACD5-D65E1C7D8524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48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A09F9-C7D6-4C52-A7E8-5101239A0BA2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9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64A4-35FB-42B6-9183-2C0CE0E36649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6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90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F66B-9476-4BB3-85E9-E01854F07F90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4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3FBD-8F7D-4F85-8085-67BFDB05CB71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3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D789A-1220-4441-8676-44A034051BFD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2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8A266-E364-4B5E-98DD-432668182E1E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7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F2040-9975-4642-A906-1DF87F8BE202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1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52B4A-BA08-4841-AB08-A0D822ABC34D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6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48070-6A81-47D0-9810-1540B9FEFF61}" type="datetime1">
              <a:rPr lang="en-US" smtClean="0"/>
              <a:pPr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84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4" r:id="rId1"/>
    <p:sldLayoutId id="2147484755" r:id="rId2"/>
    <p:sldLayoutId id="2147484756" r:id="rId3"/>
    <p:sldLayoutId id="2147484757" r:id="rId4"/>
    <p:sldLayoutId id="2147484758" r:id="rId5"/>
    <p:sldLayoutId id="2147484759" r:id="rId6"/>
    <p:sldLayoutId id="2147484760" r:id="rId7"/>
    <p:sldLayoutId id="2147484761" r:id="rId8"/>
    <p:sldLayoutId id="2147484762" r:id="rId9"/>
    <p:sldLayoutId id="2147484763" r:id="rId10"/>
    <p:sldLayoutId id="2147484764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1.jpg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.jp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emf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.jpg"/><Relationship Id="rId7" Type="http://schemas.openxmlformats.org/officeDocument/2006/relationships/image" Target="../media/image12.png"/><Relationship Id="rId8" Type="http://schemas.microsoft.com/office/2007/relationships/hdphoto" Target="../media/hdphoto1.wdp"/><Relationship Id="rId9" Type="http://schemas.openxmlformats.org/officeDocument/2006/relationships/image" Target="../media/image13.png"/><Relationship Id="rId10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1.jpg"/><Relationship Id="rId6" Type="http://schemas.openxmlformats.org/officeDocument/2006/relationships/image" Target="../media/image15.emf"/><Relationship Id="rId7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.jpg"/><Relationship Id="rId6" Type="http://schemas.openxmlformats.org/officeDocument/2006/relationships/image" Target="../media/image17.emf"/><Relationship Id="rId7" Type="http://schemas.openxmlformats.org/officeDocument/2006/relationships/image" Target="../media/image1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u_logo_sml_150_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0142" y="709089"/>
            <a:ext cx="7304512" cy="347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cs typeface="Century Gothic"/>
              </a:rPr>
              <a:t>Bimanual Marking Menu For </a:t>
            </a:r>
          </a:p>
          <a:p>
            <a:pPr algn="ctr"/>
            <a:r>
              <a:rPr lang="en-US" sz="4400" b="1" dirty="0" smtClean="0">
                <a:cs typeface="Century Gothic"/>
              </a:rPr>
              <a:t>Near Surface Interactions</a:t>
            </a:r>
          </a:p>
          <a:p>
            <a:pPr algn="r"/>
            <a:endParaRPr lang="en-US" sz="2000" dirty="0" smtClean="0"/>
          </a:p>
          <a:p>
            <a:pPr algn="r"/>
            <a:endParaRPr lang="en-US" sz="2800" dirty="0" smtClean="0"/>
          </a:p>
          <a:p>
            <a:pPr algn="r"/>
            <a:endParaRPr lang="en-US" sz="2800" dirty="0" smtClean="0"/>
          </a:p>
          <a:p>
            <a:pPr algn="ctr"/>
            <a:r>
              <a:rPr lang="en-US" sz="2800" dirty="0" smtClean="0">
                <a:cs typeface="Century Gothic"/>
              </a:rPr>
              <a:t>François </a:t>
            </a:r>
            <a:r>
              <a:rPr lang="en-US" sz="2800" dirty="0" err="1" smtClean="0">
                <a:cs typeface="Century Gothic"/>
              </a:rPr>
              <a:t>Guimbretière</a:t>
            </a:r>
            <a:r>
              <a:rPr lang="en-US" sz="2800" dirty="0">
                <a:cs typeface="Century Gothic"/>
              </a:rPr>
              <a:t>,</a:t>
            </a:r>
            <a:r>
              <a:rPr lang="en-US" sz="2800" dirty="0" smtClean="0">
                <a:cs typeface="Century Gothic"/>
              </a:rPr>
              <a:t> Chau Nguyen</a:t>
            </a:r>
          </a:p>
          <a:p>
            <a:pPr algn="ctr"/>
            <a:r>
              <a:rPr lang="en-US" sz="2800" dirty="0" smtClean="0">
                <a:cs typeface="Century Gothic"/>
              </a:rPr>
              <a:t>{</a:t>
            </a:r>
            <a:r>
              <a:rPr lang="en-US" sz="2800" dirty="0" err="1" smtClean="0">
                <a:cs typeface="Century Gothic"/>
              </a:rPr>
              <a:t>francois</a:t>
            </a:r>
            <a:r>
              <a:rPr lang="en-US" sz="2800" dirty="0" smtClean="0">
                <a:cs typeface="Century Gothic"/>
              </a:rPr>
              <a:t>, </a:t>
            </a:r>
            <a:r>
              <a:rPr lang="en-US" sz="2800" dirty="0" err="1" smtClean="0">
                <a:cs typeface="Century Gothic"/>
              </a:rPr>
              <a:t>cnguyen</a:t>
            </a:r>
            <a:r>
              <a:rPr lang="en-US" sz="2800" dirty="0" smtClean="0">
                <a:cs typeface="Century Gothic"/>
              </a:rPr>
              <a:t>}@</a:t>
            </a:r>
            <a:r>
              <a:rPr lang="en-US" sz="2800" dirty="0" err="1" smtClean="0">
                <a:cs typeface="Century Gothic"/>
              </a:rPr>
              <a:t>cs.cornell.edu</a:t>
            </a:r>
            <a:endParaRPr lang="en-US" sz="2800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583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pic>
        <p:nvPicPr>
          <p:cNvPr id="2" name="Picture 1" descr="hemi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9" b="4123"/>
          <a:stretch/>
        </p:blipFill>
        <p:spPr>
          <a:xfrm>
            <a:off x="-1" y="1145309"/>
            <a:ext cx="2277533" cy="3835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0623" y="150091"/>
            <a:ext cx="5747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3D Bimanual Marking Menus</a:t>
            </a:r>
            <a:endParaRPr lang="en-US" sz="3600" b="1" dirty="0">
              <a:latin typeface="+mj-lt"/>
            </a:endParaRPr>
          </a:p>
        </p:txBody>
      </p:sp>
      <p:pic>
        <p:nvPicPr>
          <p:cNvPr id="5" name="hemispheric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7533" y="1145309"/>
            <a:ext cx="6866468" cy="386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47355"/>
              </p:ext>
            </p:extLst>
          </p:nvPr>
        </p:nvGraphicFramePr>
        <p:xfrm>
          <a:off x="469901" y="1570354"/>
          <a:ext cx="8318499" cy="3343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9787"/>
                <a:gridCol w="2646503"/>
                <a:gridCol w="3322209"/>
              </a:tblGrid>
              <a:tr h="473366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/>
                        <a:t>Pros</a:t>
                      </a:r>
                      <a:endParaRPr lang="en-US" sz="2800" b="1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 smtClean="0"/>
                        <a:t>Cons</a:t>
                      </a:r>
                      <a:endParaRPr lang="en-US" sz="2800" b="1" i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18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Layered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Most reliable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Layer</a:t>
                      </a:r>
                      <a:r>
                        <a:rPr lang="en-US" sz="2800" baseline="0" dirty="0" smtClean="0"/>
                        <a:t> locked early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18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Spherical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</a:t>
                      </a:r>
                      <a:r>
                        <a:rPr lang="en-US" sz="2800" baseline="0" dirty="0" smtClean="0"/>
                        <a:t> early commit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Awkward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downward markings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18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Hemi-spherical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No downward</a:t>
                      </a:r>
                      <a:r>
                        <a:rPr lang="en-US" sz="2800" baseline="0" dirty="0" smtClean="0"/>
                        <a:t> marking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Difficult to gauge upward angles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0623" y="150091"/>
            <a:ext cx="5747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3D Bimanual Marking Menus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818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9598" y="1611075"/>
            <a:ext cx="759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/>
              <a:buChar char="•"/>
            </a:pPr>
            <a:r>
              <a:rPr lang="en-US" sz="2800" dirty="0" smtClean="0"/>
              <a:t>Extra freedom to interaction design</a:t>
            </a:r>
          </a:p>
          <a:p>
            <a:pPr algn="just"/>
            <a:endParaRPr lang="en-US" sz="2800" dirty="0" smtClean="0"/>
          </a:p>
          <a:p>
            <a:pPr marL="457200" indent="-457200" algn="just">
              <a:buFont typeface="Arial"/>
              <a:buChar char="•"/>
            </a:pPr>
            <a:r>
              <a:rPr lang="en-US" sz="2800" dirty="0" smtClean="0"/>
              <a:t>Hand </a:t>
            </a:r>
            <a:r>
              <a:rPr lang="en-US" sz="2800" dirty="0"/>
              <a:t>poses and </a:t>
            </a:r>
            <a:r>
              <a:rPr lang="en-US" sz="2800" dirty="0" smtClean="0"/>
              <a:t>hand movements </a:t>
            </a:r>
            <a:r>
              <a:rPr lang="en-US" sz="2800" dirty="0"/>
              <a:t>in 3D </a:t>
            </a:r>
            <a:r>
              <a:rPr lang="en-US" sz="2800" dirty="0" smtClean="0"/>
              <a:t>space</a:t>
            </a:r>
          </a:p>
          <a:p>
            <a:pPr marL="457200" indent="-457200" algn="just">
              <a:buFont typeface="Arial"/>
              <a:buChar char="•"/>
            </a:pPr>
            <a:endParaRPr lang="en-US" sz="2800" dirty="0"/>
          </a:p>
          <a:p>
            <a:pPr marL="457200" indent="-457200" algn="just">
              <a:buFont typeface="Arial"/>
              <a:buChar char="•"/>
            </a:pPr>
            <a:r>
              <a:rPr lang="en-US" sz="2800" dirty="0"/>
              <a:t>2 different pinch types with up to 26 </a:t>
            </a:r>
            <a:r>
              <a:rPr lang="en-US" sz="2800" dirty="0" smtClean="0"/>
              <a:t>markings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6098" y="150091"/>
            <a:ext cx="2456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Conclusions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6115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5909" y="1620672"/>
            <a:ext cx="7342909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This work is supported by National Science Foundation grant IIS-0936105. </a:t>
            </a:r>
            <a:endParaRPr lang="en-US" sz="2800" dirty="0" smtClean="0">
              <a:latin typeface="+mj-lt"/>
            </a:endParaRPr>
          </a:p>
          <a:p>
            <a:pPr algn="just"/>
            <a:endParaRPr lang="en-US" sz="2800" dirty="0" smtClean="0">
              <a:latin typeface="+mj-lt"/>
            </a:endParaRPr>
          </a:p>
          <a:p>
            <a:pPr algn="just"/>
            <a:endParaRPr lang="en-US" sz="2800" dirty="0" smtClean="0">
              <a:latin typeface="+mj-lt"/>
            </a:endParaRPr>
          </a:p>
          <a:p>
            <a:pPr algn="just"/>
            <a:r>
              <a:rPr lang="en-US" sz="2800" dirty="0" smtClean="0">
                <a:latin typeface="+mj-lt"/>
              </a:rPr>
              <a:t>We </a:t>
            </a:r>
            <a:r>
              <a:rPr lang="en-US" sz="2800" dirty="0">
                <a:latin typeface="+mj-lt"/>
              </a:rPr>
              <a:t>thank </a:t>
            </a:r>
            <a:r>
              <a:rPr lang="en-US" sz="2800" dirty="0" err="1">
                <a:latin typeface="+mj-lt"/>
              </a:rPr>
              <a:t>Shenwei</a:t>
            </a:r>
            <a:r>
              <a:rPr lang="en-US" sz="2800" dirty="0">
                <a:latin typeface="+mj-lt"/>
              </a:rPr>
              <a:t> Liu for providing the drawing application template and </a:t>
            </a:r>
            <a:r>
              <a:rPr lang="en-US" sz="2800" dirty="0" err="1">
                <a:latin typeface="+mj-lt"/>
              </a:rPr>
              <a:t>Corinna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Lockenhoff</a:t>
            </a:r>
            <a:r>
              <a:rPr lang="en-US" sz="2800" dirty="0">
                <a:latin typeface="+mj-lt"/>
              </a:rPr>
              <a:t> for comments on earlier draft of this paper.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08829" y="150091"/>
            <a:ext cx="3731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Acknowledgments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991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1054832"/>
            <a:ext cx="3594100" cy="2260600"/>
          </a:xfrm>
          <a:prstGeom prst="rect">
            <a:avLst/>
          </a:prstGeom>
        </p:spPr>
      </p:pic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315200" y="-944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64759" y="4901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6" name="Picture 5" descr="iphon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82" y="3209621"/>
            <a:ext cx="2882520" cy="19181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5647" y="150091"/>
            <a:ext cx="2457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Multi-touch</a:t>
            </a:r>
            <a:endParaRPr lang="en-US" sz="3600" b="1" dirty="0">
              <a:latin typeface="+mj-lt"/>
            </a:endParaRPr>
          </a:p>
        </p:txBody>
      </p:sp>
      <p:pic>
        <p:nvPicPr>
          <p:cNvPr id="13" name="Picture 12" descr="screen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5" y="1320800"/>
            <a:ext cx="4908453" cy="327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4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315200" y="-944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2637" y="1336119"/>
            <a:ext cx="8104909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DepthTouch</a:t>
            </a:r>
            <a:r>
              <a:rPr lang="en-US" sz="2800" dirty="0" smtClean="0"/>
              <a:t> </a:t>
            </a:r>
            <a:r>
              <a:rPr lang="en-US" sz="2800" dirty="0"/>
              <a:t>[</a:t>
            </a:r>
            <a:r>
              <a:rPr lang="en-US" sz="2800" dirty="0" err="1" smtClean="0"/>
              <a:t>Benko</a:t>
            </a:r>
            <a:r>
              <a:rPr lang="en-US" sz="2800" dirty="0"/>
              <a:t> </a:t>
            </a:r>
            <a:r>
              <a:rPr lang="en-US" sz="2800" dirty="0" smtClean="0"/>
              <a:t>&amp; Wilson, 2009]</a:t>
            </a:r>
            <a:endParaRPr lang="en-US" sz="1400" dirty="0" smtClean="0"/>
          </a:p>
          <a:p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Hand Menu Techniques [Bailey et al., INTERACT’11]</a:t>
            </a:r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Vision based Hand Gesture Marking Menu [</a:t>
            </a:r>
            <a:r>
              <a:rPr lang="en-US" sz="2800" dirty="0" err="1" smtClean="0"/>
              <a:t>Lenman</a:t>
            </a:r>
            <a:r>
              <a:rPr lang="en-US" sz="2800" dirty="0" smtClean="0"/>
              <a:t> et al., NordiCHI’02]</a:t>
            </a:r>
          </a:p>
          <a:p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err="1" smtClean="0"/>
              <a:t>rapMenu</a:t>
            </a:r>
            <a:r>
              <a:rPr lang="en-US" sz="2800" dirty="0" smtClean="0"/>
              <a:t> [Ni et al., 3DUI’08]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49905" y="150091"/>
            <a:ext cx="2249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Free Space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134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7315200" y="-944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64759" y="4901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98800" y="5378080"/>
            <a:ext cx="604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Hover Widgets [Grossman et al., CHI’06]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6669373" y="1400186"/>
            <a:ext cx="1543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Free Space</a:t>
            </a:r>
            <a:endParaRPr lang="en-US" sz="2400" dirty="0"/>
          </a:p>
        </p:txBody>
      </p:sp>
      <p:pic>
        <p:nvPicPr>
          <p:cNvPr id="18" name="Picture 17" descr="hand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" r="6334" b="1389"/>
          <a:stretch/>
        </p:blipFill>
        <p:spPr>
          <a:xfrm>
            <a:off x="1787916" y="734185"/>
            <a:ext cx="5518818" cy="47432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5400000">
            <a:off x="6067307" y="4383691"/>
            <a:ext cx="111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322878" y="150091"/>
            <a:ext cx="2503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Motivations</a:t>
            </a:r>
            <a:endParaRPr lang="en-US" sz="3600" b="1" dirty="0">
              <a:latin typeface="+mj-lt"/>
            </a:endParaRPr>
          </a:p>
        </p:txBody>
      </p:sp>
      <p:pic>
        <p:nvPicPr>
          <p:cNvPr id="2" name="Picture 1" descr="Hover Space only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t="57507" r="7882" b="7830"/>
          <a:stretch/>
        </p:blipFill>
        <p:spPr>
          <a:xfrm>
            <a:off x="1928091" y="3013365"/>
            <a:ext cx="5281980" cy="20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6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syste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 r="218"/>
          <a:stretch/>
        </p:blipFill>
        <p:spPr>
          <a:xfrm>
            <a:off x="0" y="0"/>
            <a:ext cx="9144000" cy="5876544"/>
          </a:xfrm>
          <a:prstGeom prst="rect">
            <a:avLst/>
          </a:prstGeom>
        </p:spPr>
      </p:pic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0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_logo_sml_150_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pic>
        <p:nvPicPr>
          <p:cNvPr id="2" name="Picture 1" descr="hand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37" b="-1983"/>
          <a:stretch/>
        </p:blipFill>
        <p:spPr>
          <a:xfrm>
            <a:off x="247665" y="1859660"/>
            <a:ext cx="8768013" cy="168593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921160" y="2502082"/>
            <a:ext cx="323850" cy="0"/>
          </a:xfrm>
          <a:prstGeom prst="line">
            <a:avLst/>
          </a:prstGeom>
          <a:ln w="76200" cmpd="sng">
            <a:solidFill>
              <a:srgbClr val="FF24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37310" y="2686232"/>
            <a:ext cx="387350" cy="0"/>
          </a:xfrm>
          <a:prstGeom prst="line">
            <a:avLst/>
          </a:prstGeom>
          <a:ln w="76200" cmpd="sng">
            <a:solidFill>
              <a:srgbClr val="FF24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73560" y="2527482"/>
            <a:ext cx="0" cy="755650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34160" y="2715865"/>
            <a:ext cx="0" cy="586317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499510" y="2895782"/>
            <a:ext cx="0" cy="466725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840543" y="3168832"/>
            <a:ext cx="0" cy="287867"/>
          </a:xfrm>
          <a:prstGeom prst="line">
            <a:avLst/>
          </a:prstGeom>
          <a:ln w="762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146136" y="3260907"/>
            <a:ext cx="337948" cy="82550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11635" y="3302182"/>
            <a:ext cx="333375" cy="19050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5330536" y="3279957"/>
            <a:ext cx="337948" cy="146050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334410" y="2876732"/>
            <a:ext cx="374650" cy="0"/>
          </a:xfrm>
          <a:prstGeom prst="line">
            <a:avLst/>
          </a:prstGeom>
          <a:ln w="76200" cmpd="sng">
            <a:solidFill>
              <a:srgbClr val="FF24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645810" y="3149782"/>
            <a:ext cx="371815" cy="0"/>
          </a:xfrm>
          <a:prstGeom prst="line">
            <a:avLst/>
          </a:prstGeom>
          <a:ln w="76200" cmpd="sng">
            <a:solidFill>
              <a:srgbClr val="FF24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679677" y="3365683"/>
            <a:ext cx="337948" cy="179916"/>
          </a:xfrm>
          <a:prstGeom prst="line">
            <a:avLst/>
          </a:prstGeom>
          <a:ln w="762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51272" y="3979980"/>
            <a:ext cx="1044575" cy="6350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51272" y="3980841"/>
            <a:ext cx="1044575" cy="0"/>
          </a:xfrm>
          <a:prstGeom prst="line">
            <a:avLst/>
          </a:prstGeom>
          <a:ln w="38100" cmpd="sng">
            <a:solidFill>
              <a:srgbClr val="FF24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2844321" y="3980841"/>
            <a:ext cx="993076" cy="25208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5016739" y="3987388"/>
            <a:ext cx="1005058" cy="440266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7318255" y="3999128"/>
            <a:ext cx="1014942" cy="551293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2792822" y="3976407"/>
            <a:ext cx="1044575" cy="0"/>
          </a:xfrm>
          <a:prstGeom prst="line">
            <a:avLst/>
          </a:prstGeom>
          <a:ln w="38100" cmpd="sng">
            <a:solidFill>
              <a:srgbClr val="FF24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977222" y="3987188"/>
            <a:ext cx="1044575" cy="0"/>
          </a:xfrm>
          <a:prstGeom prst="line">
            <a:avLst/>
          </a:prstGeom>
          <a:ln w="38100" cmpd="sng">
            <a:solidFill>
              <a:srgbClr val="FF24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288622" y="4001807"/>
            <a:ext cx="1044575" cy="0"/>
          </a:xfrm>
          <a:prstGeom prst="line">
            <a:avLst/>
          </a:prstGeom>
          <a:ln w="38100" cmpd="sng">
            <a:solidFill>
              <a:srgbClr val="FF24B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57522" y="150091"/>
            <a:ext cx="3634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Multi-finger pinch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9757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22" y="987771"/>
            <a:ext cx="5703603" cy="3407020"/>
          </a:xfrm>
          <a:prstGeom prst="rect">
            <a:avLst/>
          </a:prstGeom>
        </p:spPr>
      </p:pic>
      <p:pic>
        <p:nvPicPr>
          <p:cNvPr id="257" name="Picture 256" descr="kinect-pr-top-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1" b="32249"/>
          <a:stretch/>
        </p:blipFill>
        <p:spPr>
          <a:xfrm>
            <a:off x="505134" y="635000"/>
            <a:ext cx="1692150" cy="488265"/>
          </a:xfrm>
          <a:prstGeom prst="rect">
            <a:avLst/>
          </a:prstGeom>
        </p:spPr>
      </p:pic>
      <p:pic>
        <p:nvPicPr>
          <p:cNvPr id="216" name="Picture 215" descr="pinch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3" r="2713" b="6662"/>
          <a:stretch/>
        </p:blipFill>
        <p:spPr>
          <a:xfrm>
            <a:off x="3070566" y="1123265"/>
            <a:ext cx="2921000" cy="3067736"/>
          </a:xfrm>
          <a:prstGeom prst="rect">
            <a:avLst/>
          </a:prstGeom>
        </p:spPr>
      </p:pic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134" y="1542348"/>
            <a:ext cx="1689735" cy="40011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Hand detector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79531" y="2479814"/>
            <a:ext cx="2125427" cy="70788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Segmentation on</a:t>
            </a:r>
          </a:p>
          <a:p>
            <a:pPr algn="ctr"/>
            <a:r>
              <a:rPr lang="en-US" sz="2000" dirty="0" smtClean="0"/>
              <a:t>200 pixel wide box</a:t>
            </a:r>
          </a:p>
        </p:txBody>
      </p:sp>
      <p:cxnSp>
        <p:nvCxnSpPr>
          <p:cNvPr id="14" name="Straight Arrow Connector 13"/>
          <p:cNvCxnSpPr>
            <a:stCxn id="257" idx="2"/>
            <a:endCxn id="9" idx="0"/>
          </p:cNvCxnSpPr>
          <p:nvPr/>
        </p:nvCxnSpPr>
        <p:spPr>
          <a:xfrm flipH="1">
            <a:off x="1350002" y="1123265"/>
            <a:ext cx="1207" cy="419083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89487" y="3752895"/>
            <a:ext cx="1905515" cy="70788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Plane-fitting to </a:t>
            </a:r>
          </a:p>
          <a:p>
            <a:pPr algn="ctr"/>
            <a:r>
              <a:rPr lang="en-US" sz="2000" dirty="0"/>
              <a:t>f</a:t>
            </a:r>
            <a:r>
              <a:rPr lang="en-US" sz="2000" dirty="0" smtClean="0"/>
              <a:t>ind hole’s plane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89620" y="4999912"/>
            <a:ext cx="1705249" cy="70788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Re-projecting point cloud</a:t>
            </a:r>
            <a:endParaRPr lang="en-US" sz="2000" dirty="0"/>
          </a:p>
        </p:txBody>
      </p:sp>
      <p:cxnSp>
        <p:nvCxnSpPr>
          <p:cNvPr id="18" name="Straight Arrow Connector 17"/>
          <p:cNvCxnSpPr>
            <a:stCxn id="9" idx="2"/>
            <a:endCxn id="10" idx="0"/>
          </p:cNvCxnSpPr>
          <p:nvPr/>
        </p:nvCxnSpPr>
        <p:spPr>
          <a:xfrm flipH="1">
            <a:off x="1342245" y="1942458"/>
            <a:ext cx="7757" cy="537356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2"/>
            <a:endCxn id="15" idx="0"/>
          </p:cNvCxnSpPr>
          <p:nvPr/>
        </p:nvCxnSpPr>
        <p:spPr>
          <a:xfrm>
            <a:off x="1342245" y="3187700"/>
            <a:ext cx="0" cy="56519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2"/>
            <a:endCxn id="16" idx="0"/>
          </p:cNvCxnSpPr>
          <p:nvPr/>
        </p:nvCxnSpPr>
        <p:spPr>
          <a:xfrm>
            <a:off x="1342245" y="4460781"/>
            <a:ext cx="0" cy="539131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839124" y="4999912"/>
            <a:ext cx="2041018" cy="70788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Find palm’s plane</a:t>
            </a:r>
          </a:p>
          <a:p>
            <a:pPr algn="ctr"/>
            <a:r>
              <a:rPr lang="en-US" sz="2000" dirty="0"/>
              <a:t>c</a:t>
            </a:r>
            <a:r>
              <a:rPr lang="en-US" sz="2000" dirty="0" smtClean="0"/>
              <a:t>ompute features</a:t>
            </a:r>
            <a:endParaRPr lang="en-US" sz="2000" dirty="0"/>
          </a:p>
        </p:txBody>
      </p:sp>
      <p:cxnSp>
        <p:nvCxnSpPr>
          <p:cNvPr id="33" name="Straight Arrow Connector 32"/>
          <p:cNvCxnSpPr>
            <a:stCxn id="16" idx="3"/>
            <a:endCxn id="31" idx="1"/>
          </p:cNvCxnSpPr>
          <p:nvPr/>
        </p:nvCxnSpPr>
        <p:spPr>
          <a:xfrm>
            <a:off x="2194869" y="5353855"/>
            <a:ext cx="644255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58471" y="4999912"/>
            <a:ext cx="1231252" cy="70788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Multiclass </a:t>
            </a:r>
          </a:p>
          <a:p>
            <a:pPr algn="ctr"/>
            <a:r>
              <a:rPr lang="en-US" sz="2000" dirty="0" smtClean="0"/>
              <a:t>SVM</a:t>
            </a:r>
            <a:endParaRPr lang="en-US" sz="2000" dirty="0"/>
          </a:p>
        </p:txBody>
      </p:sp>
      <p:cxnSp>
        <p:nvCxnSpPr>
          <p:cNvPr id="51" name="Straight Arrow Connector 50"/>
          <p:cNvCxnSpPr>
            <a:stCxn id="31" idx="3"/>
            <a:endCxn id="49" idx="1"/>
          </p:cNvCxnSpPr>
          <p:nvPr/>
        </p:nvCxnSpPr>
        <p:spPr>
          <a:xfrm>
            <a:off x="4880142" y="5353855"/>
            <a:ext cx="778329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613767" y="4799857"/>
            <a:ext cx="757489" cy="40011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Index</a:t>
            </a:r>
            <a:endParaRPr lang="en-US" sz="2000" dirty="0"/>
          </a:p>
        </p:txBody>
      </p:sp>
      <p:sp>
        <p:nvSpPr>
          <p:cNvPr id="63" name="TextBox 62"/>
          <p:cNvSpPr txBox="1"/>
          <p:nvPr/>
        </p:nvSpPr>
        <p:spPr>
          <a:xfrm>
            <a:off x="7613767" y="5365293"/>
            <a:ext cx="918791" cy="40011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Middle</a:t>
            </a:r>
            <a:endParaRPr lang="en-US" sz="2000" dirty="0"/>
          </a:p>
        </p:txBody>
      </p:sp>
      <p:cxnSp>
        <p:nvCxnSpPr>
          <p:cNvPr id="65" name="Straight Arrow Connector 64"/>
          <p:cNvCxnSpPr>
            <a:stCxn id="49" idx="3"/>
            <a:endCxn id="63" idx="1"/>
          </p:cNvCxnSpPr>
          <p:nvPr/>
        </p:nvCxnSpPr>
        <p:spPr>
          <a:xfrm>
            <a:off x="6889723" y="5353855"/>
            <a:ext cx="724044" cy="2114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49" idx="3"/>
            <a:endCxn id="61" idx="1"/>
          </p:cNvCxnSpPr>
          <p:nvPr/>
        </p:nvCxnSpPr>
        <p:spPr>
          <a:xfrm flipV="1">
            <a:off x="6889723" y="4999912"/>
            <a:ext cx="724044" cy="3539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8371256" y="4834162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93%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8489028" y="5380682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89%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4304697" y="2851600"/>
            <a:ext cx="355610" cy="265124"/>
          </a:xfrm>
          <a:custGeom>
            <a:avLst/>
            <a:gdLst>
              <a:gd name="connsiteX0" fmla="*/ 351377 w 352030"/>
              <a:gd name="connsiteY0" fmla="*/ 86333 h 265124"/>
              <a:gd name="connsiteX1" fmla="*/ 270943 w 352030"/>
              <a:gd name="connsiteY1" fmla="*/ 1667 h 265124"/>
              <a:gd name="connsiteX2" fmla="*/ 76210 w 352030"/>
              <a:gd name="connsiteY2" fmla="*/ 39767 h 265124"/>
              <a:gd name="connsiteX3" fmla="*/ 10 w 352030"/>
              <a:gd name="connsiteY3" fmla="*/ 154067 h 265124"/>
              <a:gd name="connsiteX4" fmla="*/ 71977 w 352030"/>
              <a:gd name="connsiteY4" fmla="*/ 255667 h 265124"/>
              <a:gd name="connsiteX5" fmla="*/ 232843 w 352030"/>
              <a:gd name="connsiteY5" fmla="*/ 242967 h 265124"/>
              <a:gd name="connsiteX6" fmla="*/ 351377 w 352030"/>
              <a:gd name="connsiteY6" fmla="*/ 86333 h 26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030" h="265124">
                <a:moveTo>
                  <a:pt x="351377" y="86333"/>
                </a:moveTo>
                <a:cubicBezTo>
                  <a:pt x="357727" y="46116"/>
                  <a:pt x="316804" y="9428"/>
                  <a:pt x="270943" y="1667"/>
                </a:cubicBezTo>
                <a:cubicBezTo>
                  <a:pt x="225082" y="-6094"/>
                  <a:pt x="121366" y="14367"/>
                  <a:pt x="76210" y="39767"/>
                </a:cubicBezTo>
                <a:cubicBezTo>
                  <a:pt x="31054" y="65167"/>
                  <a:pt x="715" y="118084"/>
                  <a:pt x="10" y="154067"/>
                </a:cubicBezTo>
                <a:cubicBezTo>
                  <a:pt x="-695" y="190050"/>
                  <a:pt x="33171" y="240850"/>
                  <a:pt x="71977" y="255667"/>
                </a:cubicBezTo>
                <a:cubicBezTo>
                  <a:pt x="110783" y="270484"/>
                  <a:pt x="189099" y="269073"/>
                  <a:pt x="232843" y="242967"/>
                </a:cubicBezTo>
                <a:cubicBezTo>
                  <a:pt x="276587" y="216861"/>
                  <a:pt x="345027" y="126550"/>
                  <a:pt x="351377" y="86333"/>
                </a:cubicBezTo>
                <a:close/>
              </a:path>
            </a:pathLst>
          </a:custGeom>
          <a:noFill/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pinch2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3717" r="1898" b="1413"/>
          <a:stretch/>
        </p:blipFill>
        <p:spPr>
          <a:xfrm>
            <a:off x="3070566" y="1106052"/>
            <a:ext cx="2929457" cy="308494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24" name="Rectangle 223"/>
          <p:cNvSpPr/>
          <p:nvPr/>
        </p:nvSpPr>
        <p:spPr>
          <a:xfrm>
            <a:off x="3167284" y="1452939"/>
            <a:ext cx="2324099" cy="238748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9" name="Straight Connector 228"/>
          <p:cNvCxnSpPr/>
          <p:nvPr/>
        </p:nvCxnSpPr>
        <p:spPr>
          <a:xfrm>
            <a:off x="8780860" y="2751212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8" name="Group 237"/>
          <p:cNvGrpSpPr/>
          <p:nvPr/>
        </p:nvGrpSpPr>
        <p:grpSpPr>
          <a:xfrm>
            <a:off x="3110711" y="986186"/>
            <a:ext cx="5778623" cy="3474595"/>
            <a:chOff x="3630495" y="928285"/>
            <a:chExt cx="5778623" cy="3517158"/>
          </a:xfrm>
        </p:grpSpPr>
        <p:pic>
          <p:nvPicPr>
            <p:cNvPr id="226" name="Picture 225" descr="cloud3.png"/>
            <p:cNvPicPr>
              <a:picLocks noChangeAspect="1"/>
            </p:cNvPicPr>
            <p:nvPr/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495" y="928285"/>
              <a:ext cx="5778623" cy="3517158"/>
            </a:xfrm>
            <a:prstGeom prst="rect">
              <a:avLst/>
            </a:prstGeom>
          </p:spPr>
        </p:pic>
        <p:sp>
          <p:nvSpPr>
            <p:cNvPr id="227" name="Oval 226"/>
            <p:cNvSpPr/>
            <p:nvPr/>
          </p:nvSpPr>
          <p:spPr>
            <a:xfrm>
              <a:off x="5693842" y="1851926"/>
              <a:ext cx="616021" cy="152072"/>
            </a:xfrm>
            <a:prstGeom prst="ellipse">
              <a:avLst/>
            </a:prstGeom>
            <a:solidFill>
              <a:srgbClr val="FF24B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1" name="Straight Connector 230"/>
            <p:cNvCxnSpPr/>
            <p:nvPr/>
          </p:nvCxnSpPr>
          <p:spPr>
            <a:xfrm>
              <a:off x="6001853" y="981885"/>
              <a:ext cx="0" cy="1928336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Oval 236"/>
            <p:cNvSpPr/>
            <p:nvPr/>
          </p:nvSpPr>
          <p:spPr>
            <a:xfrm flipH="1" flipV="1">
              <a:off x="5978993" y="1899773"/>
              <a:ext cx="45719" cy="46279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 rot="957312">
            <a:off x="2955750" y="-366782"/>
            <a:ext cx="3488952" cy="5344039"/>
            <a:chOff x="6473006" y="-1936198"/>
            <a:chExt cx="4563183" cy="7492531"/>
          </a:xfrm>
        </p:grpSpPr>
        <p:pic>
          <p:nvPicPr>
            <p:cNvPr id="17" name="Picture 16" descr="cloud2.png"/>
            <p:cNvPicPr>
              <a:picLocks noChangeAspect="1"/>
            </p:cNvPicPr>
            <p:nvPr/>
          </p:nvPicPr>
          <p:blipFill>
            <a:blip r:embed="rId11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006" y="-1936198"/>
              <a:ext cx="4563183" cy="7492531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 rot="32097">
              <a:off x="9394391" y="2047105"/>
              <a:ext cx="596134" cy="857088"/>
            </a:xfrm>
            <a:prstGeom prst="ellipse">
              <a:avLst/>
            </a:prstGeom>
            <a:solidFill>
              <a:srgbClr val="FF24BC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20642688">
              <a:off x="8695771" y="2136239"/>
              <a:ext cx="2090070" cy="645462"/>
            </a:xfrm>
            <a:prstGeom prst="line">
              <a:avLst/>
            </a:pr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 flipH="1">
              <a:off x="9678185" y="2427136"/>
              <a:ext cx="54366" cy="76062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839124" y="150091"/>
            <a:ext cx="3470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Implementations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8262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 animBg="1"/>
      <p:bldP spid="31" grpId="0" animBg="1"/>
      <p:bldP spid="49" grpId="0" animBg="1"/>
      <p:bldP spid="61" grpId="0"/>
      <p:bldP spid="63" grpId="0"/>
      <p:bldP spid="71" grpId="0"/>
      <p:bldP spid="73" grpId="0"/>
      <p:bldP spid="2" grpId="0" animBg="1"/>
      <p:bldP spid="2" grpId="1" animBg="1"/>
      <p:bldP spid="224" grpId="0" animBg="1"/>
      <p:bldP spid="2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0623" y="150091"/>
            <a:ext cx="5747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3D Bimanual Marking Menus</a:t>
            </a:r>
            <a:endParaRPr lang="en-US" sz="3600" b="1" dirty="0">
              <a:latin typeface="+mj-lt"/>
            </a:endParaRPr>
          </a:p>
        </p:txBody>
      </p:sp>
      <p:pic>
        <p:nvPicPr>
          <p:cNvPr id="3" name="Picture 2" descr="layered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" r="6109" b="2932"/>
          <a:stretch/>
        </p:blipFill>
        <p:spPr>
          <a:xfrm>
            <a:off x="0" y="1206500"/>
            <a:ext cx="2005445" cy="3822700"/>
          </a:xfrm>
          <a:prstGeom prst="rect">
            <a:avLst/>
          </a:prstGeom>
        </p:spPr>
      </p:pic>
      <p:pic>
        <p:nvPicPr>
          <p:cNvPr id="6" name="layer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1365" y="1206500"/>
            <a:ext cx="6892636" cy="38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5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u_logo_sml_150_p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6544"/>
            <a:ext cx="9144000" cy="9814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7517" y="5414879"/>
            <a:ext cx="686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[</a:t>
            </a:r>
            <a:r>
              <a:rPr lang="en-US" sz="2400" dirty="0" err="1" smtClean="0"/>
              <a:t>Grosjean</a:t>
            </a:r>
            <a:r>
              <a:rPr lang="en-US" sz="2400" dirty="0" smtClean="0"/>
              <a:t> et al. ICMI’02] and [Grossman et al. CHI’08]</a:t>
            </a:r>
            <a:endParaRPr lang="en-US" sz="2400" dirty="0"/>
          </a:p>
        </p:txBody>
      </p:sp>
      <p:pic>
        <p:nvPicPr>
          <p:cNvPr id="7" name="Picture 6" descr="spherical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2"/>
          <a:stretch/>
        </p:blipFill>
        <p:spPr>
          <a:xfrm>
            <a:off x="75023" y="1128798"/>
            <a:ext cx="2071277" cy="3799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0623" y="150091"/>
            <a:ext cx="5747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3D Bimanual Marking Menus</a:t>
            </a:r>
            <a:endParaRPr lang="en-US" sz="3600" b="1" dirty="0">
              <a:latin typeface="+mj-lt"/>
            </a:endParaRPr>
          </a:p>
        </p:txBody>
      </p:sp>
      <p:pic>
        <p:nvPicPr>
          <p:cNvPr id="5" name="spheric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7518" y="1167042"/>
            <a:ext cx="6866482" cy="38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5654</TotalTime>
  <Words>273</Words>
  <Application>Microsoft Macintosh PowerPoint</Application>
  <PresentationFormat>On-screen Show (4:3)</PresentationFormat>
  <Paragraphs>81</Paragraphs>
  <Slides>13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Nguyen</dc:creator>
  <cp:lastModifiedBy>Chau Nguyen</cp:lastModifiedBy>
  <cp:revision>1179</cp:revision>
  <cp:lastPrinted>2012-04-26T18:23:48Z</cp:lastPrinted>
  <dcterms:created xsi:type="dcterms:W3CDTF">2012-03-30T15:46:48Z</dcterms:created>
  <dcterms:modified xsi:type="dcterms:W3CDTF">2012-05-08T14:24:11Z</dcterms:modified>
</cp:coreProperties>
</file>